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0"/>
  </p:notesMasterIdLst>
  <p:sldIdLst>
    <p:sldId id="256" r:id="rId2"/>
    <p:sldId id="307" r:id="rId3"/>
    <p:sldId id="309" r:id="rId4"/>
    <p:sldId id="310" r:id="rId5"/>
    <p:sldId id="308" r:id="rId6"/>
    <p:sldId id="312" r:id="rId7"/>
    <p:sldId id="316" r:id="rId8"/>
    <p:sldId id="317" r:id="rId9"/>
    <p:sldId id="258" r:id="rId10"/>
    <p:sldId id="262" r:id="rId11"/>
    <p:sldId id="263" r:id="rId12"/>
    <p:sldId id="264" r:id="rId13"/>
    <p:sldId id="265" r:id="rId14"/>
    <p:sldId id="269" r:id="rId15"/>
    <p:sldId id="267" r:id="rId16"/>
    <p:sldId id="268" r:id="rId17"/>
    <p:sldId id="270" r:id="rId18"/>
    <p:sldId id="272" r:id="rId19"/>
    <p:sldId id="273" r:id="rId20"/>
    <p:sldId id="274" r:id="rId21"/>
    <p:sldId id="275" r:id="rId22"/>
    <p:sldId id="276" r:id="rId23"/>
    <p:sldId id="283" r:id="rId24"/>
    <p:sldId id="284" r:id="rId25"/>
    <p:sldId id="285" r:id="rId26"/>
    <p:sldId id="286" r:id="rId27"/>
    <p:sldId id="321" r:id="rId28"/>
    <p:sldId id="322" r:id="rId29"/>
    <p:sldId id="320" r:id="rId30"/>
    <p:sldId id="326" r:id="rId31"/>
    <p:sldId id="327" r:id="rId32"/>
    <p:sldId id="323" r:id="rId33"/>
    <p:sldId id="324" r:id="rId34"/>
    <p:sldId id="325" r:id="rId35"/>
    <p:sldId id="329" r:id="rId36"/>
    <p:sldId id="319" r:id="rId37"/>
    <p:sldId id="328" r:id="rId38"/>
    <p:sldId id="314"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71" autoAdjust="0"/>
    <p:restoredTop sz="91278" autoAdjust="0"/>
  </p:normalViewPr>
  <p:slideViewPr>
    <p:cSldViewPr>
      <p:cViewPr varScale="1">
        <p:scale>
          <a:sx n="66" d="100"/>
          <a:sy n="66" d="100"/>
        </p:scale>
        <p:origin x="48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DF3116-0A61-4BF3-A683-FED974319CDF}" type="datetimeFigureOut">
              <a:rPr lang="en-US" smtClean="0"/>
              <a:pPr/>
              <a:t>10/28/2015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18DA78-06E5-4CBC-8549-B6271066838B}" type="slidenum">
              <a:rPr lang="en-US" smtClean="0"/>
              <a:pPr/>
              <a:t>‹#›</a:t>
            </a:fld>
            <a:endParaRPr lang="en-US" dirty="0"/>
          </a:p>
        </p:txBody>
      </p:sp>
    </p:spTree>
    <p:extLst>
      <p:ext uri="{BB962C8B-B14F-4D97-AF65-F5344CB8AC3E}">
        <p14:creationId xmlns:p14="http://schemas.microsoft.com/office/powerpoint/2010/main" val="981777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Pain</a:t>
            </a:r>
            <a:r>
              <a:rPr lang="en-US" baseline="0" dirty="0" smtClean="0"/>
              <a:t> is not measurable</a:t>
            </a:r>
            <a:endParaRPr lang="en-US" dirty="0"/>
          </a:p>
        </p:txBody>
      </p:sp>
      <p:sp>
        <p:nvSpPr>
          <p:cNvPr id="4" name="Slide Number Placeholder 3"/>
          <p:cNvSpPr>
            <a:spLocks noGrp="1"/>
          </p:cNvSpPr>
          <p:nvPr>
            <p:ph type="sldNum" sz="quarter" idx="10"/>
          </p:nvPr>
        </p:nvSpPr>
        <p:spPr/>
        <p:txBody>
          <a:bodyPr/>
          <a:lstStyle/>
          <a:p>
            <a:fld id="{3618DA78-06E5-4CBC-8549-B6271066838B}" type="slidenum">
              <a:rPr lang="en-US" smtClean="0"/>
              <a:pPr/>
              <a:t>5</a:t>
            </a:fld>
            <a:endParaRPr lang="en-US" dirty="0"/>
          </a:p>
        </p:txBody>
      </p:sp>
    </p:spTree>
    <p:extLst>
      <p:ext uri="{BB962C8B-B14F-4D97-AF65-F5344CB8AC3E}">
        <p14:creationId xmlns:p14="http://schemas.microsoft.com/office/powerpoint/2010/main" val="2334786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8DA78-06E5-4CBC-8549-B6271066838B}" type="slidenum">
              <a:rPr lang="en-US" smtClean="0"/>
              <a:pPr/>
              <a:t>7</a:t>
            </a:fld>
            <a:endParaRPr lang="en-US" dirty="0"/>
          </a:p>
        </p:txBody>
      </p:sp>
    </p:spTree>
    <p:extLst>
      <p:ext uri="{BB962C8B-B14F-4D97-AF65-F5344CB8AC3E}">
        <p14:creationId xmlns:p14="http://schemas.microsoft.com/office/powerpoint/2010/main" val="1884535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8DA78-06E5-4CBC-8549-B6271066838B}" type="slidenum">
              <a:rPr lang="en-US" smtClean="0"/>
              <a:pPr/>
              <a:t>21</a:t>
            </a:fld>
            <a:endParaRPr lang="en-US" dirty="0"/>
          </a:p>
        </p:txBody>
      </p:sp>
    </p:spTree>
    <p:extLst>
      <p:ext uri="{BB962C8B-B14F-4D97-AF65-F5344CB8AC3E}">
        <p14:creationId xmlns:p14="http://schemas.microsoft.com/office/powerpoint/2010/main" val="33603357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FB_titleslide-bckgrd.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7" descr="title_logo.png"/>
          <p:cNvPicPr>
            <a:picLocks noChangeAspect="1"/>
          </p:cNvPicPr>
          <p:nvPr/>
        </p:nvPicPr>
        <p:blipFill>
          <a:blip r:embed="rId3"/>
          <a:srcRect/>
          <a:stretch>
            <a:fillRect/>
          </a:stretch>
        </p:blipFill>
        <p:spPr bwMode="auto">
          <a:xfrm>
            <a:off x="6858000" y="460375"/>
            <a:ext cx="1828800" cy="1500188"/>
          </a:xfrm>
          <a:prstGeom prst="rect">
            <a:avLst/>
          </a:prstGeom>
          <a:noFill/>
          <a:ln w="9525">
            <a:noFill/>
            <a:miter lim="800000"/>
            <a:headEnd/>
            <a:tailEnd/>
          </a:ln>
        </p:spPr>
      </p:pic>
      <p:sp>
        <p:nvSpPr>
          <p:cNvPr id="2" name="Title 1"/>
          <p:cNvSpPr>
            <a:spLocks noGrp="1"/>
          </p:cNvSpPr>
          <p:nvPr>
            <p:ph type="ctrTitle"/>
          </p:nvPr>
        </p:nvSpPr>
        <p:spPr>
          <a:xfrm>
            <a:off x="978866" y="3172493"/>
            <a:ext cx="7772400" cy="800435"/>
          </a:xfrm>
        </p:spPr>
        <p:txBody>
          <a:bodyPr>
            <a:normAutofit/>
          </a:bodyPr>
          <a:lstStyle>
            <a:lvl1pPr algn="l">
              <a:defRPr sz="3600">
                <a:latin typeface="Arial"/>
                <a:cs typeface="Arial"/>
              </a:defRPr>
            </a:lvl1pPr>
          </a:lstStyle>
          <a:p>
            <a:r>
              <a:rPr lang="en-US" smtClean="0"/>
              <a:t>Click to edit Master title style</a:t>
            </a:r>
            <a:endParaRPr lang="en-US" dirty="0"/>
          </a:p>
        </p:txBody>
      </p:sp>
      <p:sp>
        <p:nvSpPr>
          <p:cNvPr id="3" name="Subtitle 2"/>
          <p:cNvSpPr>
            <a:spLocks noGrp="1"/>
          </p:cNvSpPr>
          <p:nvPr>
            <p:ph type="subTitle" idx="1"/>
          </p:nvPr>
        </p:nvSpPr>
        <p:spPr>
          <a:xfrm>
            <a:off x="978866" y="3959469"/>
            <a:ext cx="7752150" cy="786890"/>
          </a:xfrm>
        </p:spPr>
        <p:txBody>
          <a:bodyPr>
            <a:normAutofit/>
          </a:bodyPr>
          <a:lstStyle>
            <a:lvl1pPr marL="0" indent="0" algn="l">
              <a:buNone/>
              <a:defRPr sz="180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FB_interior_bckgrd.png"/>
          <p:cNvPicPr>
            <a:picLocks noChangeAspect="1"/>
          </p:cNvPicPr>
          <p:nvPr/>
        </p:nvPicPr>
        <p:blipFill>
          <a:blip r:embed="rId2"/>
          <a:srcRect/>
          <a:stretch>
            <a:fillRect/>
          </a:stretch>
        </p:blipFill>
        <p:spPr bwMode="auto">
          <a:xfrm>
            <a:off x="0" y="5486400"/>
            <a:ext cx="9144000" cy="1371600"/>
          </a:xfrm>
          <a:prstGeom prst="rect">
            <a:avLst/>
          </a:prstGeom>
          <a:noFill/>
          <a:ln w="9525">
            <a:noFill/>
            <a:miter lim="800000"/>
            <a:headEnd/>
            <a:tailEnd/>
          </a:ln>
        </p:spPr>
      </p:pic>
      <p:cxnSp>
        <p:nvCxnSpPr>
          <p:cNvPr id="5" name="Straight Connector 4"/>
          <p:cNvCxnSpPr/>
          <p:nvPr/>
        </p:nvCxnSpPr>
        <p:spPr>
          <a:xfrm>
            <a:off x="0" y="822325"/>
            <a:ext cx="9144000" cy="0"/>
          </a:xfrm>
          <a:prstGeom prst="line">
            <a:avLst/>
          </a:prstGeom>
          <a:ln w="12700">
            <a:solidFill>
              <a:srgbClr val="739DD2"/>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457200" y="176946"/>
            <a:ext cx="8229600" cy="523206"/>
          </a:xfrm>
        </p:spPr>
        <p:txBody>
          <a:bodyPr>
            <a:normAutofit/>
          </a:bodyPr>
          <a:lstStyle>
            <a:lvl1pPr algn="l">
              <a:defRPr sz="2800">
                <a:solidFill>
                  <a:srgbClr val="9A8C7E"/>
                </a:solidFill>
                <a:latin typeface="Arial"/>
                <a:cs typeface="Aria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355970"/>
            <a:ext cx="8229600" cy="4525963"/>
          </a:xfrm>
        </p:spPr>
        <p:txBody>
          <a:bodyPr/>
          <a:lstStyle>
            <a:lvl1pPr>
              <a:defRPr sz="2400">
                <a:latin typeface="Arial"/>
                <a:cs typeface="Arial"/>
              </a:defRPr>
            </a:lvl1pPr>
            <a:lvl2pPr marL="742950" indent="-285750">
              <a:buFont typeface="Wingdings" charset="2"/>
              <a:buChar char="§"/>
              <a:defRPr sz="2100">
                <a:latin typeface="Arial"/>
                <a:cs typeface="Arial"/>
              </a:defRPr>
            </a:lvl2pPr>
            <a:lvl3pPr marL="1143000" marR="0" indent="-228600" algn="l" defTabSz="457200" rtl="0" eaLnBrk="1" fontAlgn="auto" latinLnBrk="0" hangingPunct="1">
              <a:lnSpc>
                <a:spcPct val="100000"/>
              </a:lnSpc>
              <a:spcBef>
                <a:spcPct val="20000"/>
              </a:spcBef>
              <a:spcAft>
                <a:spcPts val="0"/>
              </a:spcAft>
              <a:buClrTx/>
              <a:buSzTx/>
              <a:buFont typeface="Arial"/>
              <a:buChar char="•"/>
              <a:tabLst/>
              <a:defRPr sz="2000" baseline="30000">
                <a:latin typeface="Arial"/>
                <a:cs typeface="Arial"/>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ea typeface="ＭＳ Ｐゴシック" charset="-128"/>
              </a:defRPr>
            </a:lvl1pPr>
          </a:lstStyle>
          <a:p>
            <a:fld id="{1D8BD707-D9CF-40AE-B4C6-C98DA3205C09}" type="datetimeFigureOut">
              <a:rPr lang="en-US" smtClean="0"/>
              <a:pPr/>
              <a:t>10/28/2015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ea typeface="ＭＳ Ｐゴシック" charset="-128"/>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128"/>
          <a:cs typeface="+mj-cs"/>
        </a:defRPr>
      </a:lvl1pPr>
      <a:lvl2pPr algn="ctr" defTabSz="457200" rtl="0" eaLnBrk="1" fontAlgn="base" hangingPunct="1">
        <a:spcBef>
          <a:spcPct val="0"/>
        </a:spcBef>
        <a:spcAft>
          <a:spcPct val="0"/>
        </a:spcAft>
        <a:defRPr sz="4400">
          <a:solidFill>
            <a:schemeClr val="tx1"/>
          </a:solidFill>
          <a:latin typeface="Calibri" pitchFamily="34" charset="0"/>
          <a:ea typeface="ＭＳ Ｐゴシック" charset="-128"/>
        </a:defRPr>
      </a:lvl2pPr>
      <a:lvl3pPr algn="ctr" defTabSz="457200" rtl="0" eaLnBrk="1" fontAlgn="base" hangingPunct="1">
        <a:spcBef>
          <a:spcPct val="0"/>
        </a:spcBef>
        <a:spcAft>
          <a:spcPct val="0"/>
        </a:spcAft>
        <a:defRPr sz="4400">
          <a:solidFill>
            <a:schemeClr val="tx1"/>
          </a:solidFill>
          <a:latin typeface="Calibri" pitchFamily="34" charset="0"/>
          <a:ea typeface="ＭＳ Ｐゴシック" charset="-128"/>
        </a:defRPr>
      </a:lvl3pPr>
      <a:lvl4pPr algn="ctr" defTabSz="457200" rtl="0" eaLnBrk="1" fontAlgn="base" hangingPunct="1">
        <a:spcBef>
          <a:spcPct val="0"/>
        </a:spcBef>
        <a:spcAft>
          <a:spcPct val="0"/>
        </a:spcAft>
        <a:defRPr sz="4400">
          <a:solidFill>
            <a:schemeClr val="tx1"/>
          </a:solidFill>
          <a:latin typeface="Calibri" pitchFamily="34" charset="0"/>
          <a:ea typeface="ＭＳ Ｐゴシック" charset="-128"/>
        </a:defRPr>
      </a:lvl4pPr>
      <a:lvl5pPr algn="ctr" defTabSz="457200" rtl="0" eaLnBrk="1" fontAlgn="base" hangingPunct="1">
        <a:spcBef>
          <a:spcPct val="0"/>
        </a:spcBef>
        <a:spcAft>
          <a:spcPct val="0"/>
        </a:spcAft>
        <a:defRPr sz="4400">
          <a:solidFill>
            <a:schemeClr val="tx1"/>
          </a:solidFill>
          <a:latin typeface="Calibri" pitchFamily="34" charset="0"/>
          <a:ea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pitchFamily="34" charset="0"/>
          <a:ea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pitchFamily="34" charset="0"/>
          <a:ea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pitchFamily="34" charset="0"/>
          <a:ea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pitchFamily="34"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819400"/>
            <a:ext cx="7772400" cy="800435"/>
          </a:xfrm>
        </p:spPr>
        <p:txBody>
          <a:bodyPr>
            <a:noAutofit/>
          </a:bodyPr>
          <a:lstStyle/>
          <a:p>
            <a:r>
              <a:rPr lang="en-US" sz="4400" dirty="0" smtClean="0">
                <a:latin typeface="+mj-lt"/>
              </a:rPr>
              <a:t>Making MAT Work</a:t>
            </a:r>
            <a:endParaRPr lang="en-US" sz="4400" dirty="0">
              <a:latin typeface="+mj-lt"/>
            </a:endParaRPr>
          </a:p>
        </p:txBody>
      </p:sp>
      <p:sp>
        <p:nvSpPr>
          <p:cNvPr id="3" name="Subtitle 2"/>
          <p:cNvSpPr>
            <a:spLocks noGrp="1"/>
          </p:cNvSpPr>
          <p:nvPr>
            <p:ph type="subTitle" idx="1"/>
          </p:nvPr>
        </p:nvSpPr>
        <p:spPr>
          <a:xfrm>
            <a:off x="477450" y="3962400"/>
            <a:ext cx="7752150" cy="786890"/>
          </a:xfrm>
        </p:spPr>
        <p:txBody>
          <a:bodyPr>
            <a:noAutofit/>
          </a:bodyPr>
          <a:lstStyle/>
          <a:p>
            <a:r>
              <a:rPr lang="en-US" sz="2800" dirty="0" smtClean="0">
                <a:latin typeface="+mj-lt"/>
              </a:rPr>
              <a:t>Darrin Mangiacarne, DO, MPH</a:t>
            </a:r>
          </a:p>
          <a:p>
            <a:r>
              <a:rPr lang="en-US" sz="2800" dirty="0" smtClean="0">
                <a:latin typeface="+mj-lt"/>
              </a:rPr>
              <a:t>Andrew Sonderman, MD</a:t>
            </a:r>
            <a:endParaRPr lang="en-US" sz="2800" dirty="0">
              <a:latin typeface="+mj-lt"/>
            </a:endParaRPr>
          </a:p>
        </p:txBody>
      </p:sp>
    </p:spTree>
    <p:extLst>
      <p:ext uri="{BB962C8B-B14F-4D97-AF65-F5344CB8AC3E}">
        <p14:creationId xmlns:p14="http://schemas.microsoft.com/office/powerpoint/2010/main" val="26839906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noAutofit/>
          </a:bodyPr>
          <a:lstStyle/>
          <a:p>
            <a:r>
              <a:rPr lang="en-US" sz="3200" dirty="0" smtClean="0"/>
              <a:t>Naltrexone</a:t>
            </a:r>
            <a:endParaRPr lang="en-US" sz="3200" dirty="0"/>
          </a:p>
        </p:txBody>
      </p:sp>
      <p:sp>
        <p:nvSpPr>
          <p:cNvPr id="172035" name="Rectangle 3"/>
          <p:cNvSpPr>
            <a:spLocks noGrp="1" noChangeArrowheads="1"/>
          </p:cNvSpPr>
          <p:nvPr>
            <p:ph idx="1"/>
          </p:nvPr>
        </p:nvSpPr>
        <p:spPr>
          <a:xfrm>
            <a:off x="457200" y="1066800"/>
            <a:ext cx="8229600" cy="4815133"/>
          </a:xfrm>
        </p:spPr>
        <p:txBody>
          <a:bodyPr/>
          <a:lstStyle/>
          <a:p>
            <a:r>
              <a:rPr lang="en-US" dirty="0"/>
              <a:t>Revia (oral) </a:t>
            </a:r>
            <a:endParaRPr lang="en-US" dirty="0" smtClean="0"/>
          </a:p>
          <a:p>
            <a:endParaRPr lang="en-US" dirty="0" smtClean="0"/>
          </a:p>
          <a:p>
            <a:r>
              <a:rPr lang="en-US" dirty="0" smtClean="0"/>
              <a:t>Vivitrol </a:t>
            </a:r>
            <a:r>
              <a:rPr lang="en-US" dirty="0"/>
              <a:t>(injection</a:t>
            </a:r>
            <a:r>
              <a:rPr lang="en-US" dirty="0" smtClean="0"/>
              <a:t>)</a:t>
            </a:r>
          </a:p>
          <a:p>
            <a:endParaRPr lang="en-US" dirty="0"/>
          </a:p>
          <a:p>
            <a:r>
              <a:rPr lang="en-US" dirty="0"/>
              <a:t>Mu opioid receptor </a:t>
            </a:r>
            <a:r>
              <a:rPr lang="en-US" dirty="0" smtClean="0"/>
              <a:t>antagonist</a:t>
            </a:r>
          </a:p>
          <a:p>
            <a:endParaRPr lang="en-US" dirty="0"/>
          </a:p>
          <a:p>
            <a:r>
              <a:rPr lang="en-US" dirty="0"/>
              <a:t>Indicated for alcohol and opioid </a:t>
            </a:r>
            <a:r>
              <a:rPr lang="en-US" dirty="0" smtClean="0"/>
              <a:t>dependence</a:t>
            </a:r>
          </a:p>
          <a:p>
            <a:endParaRPr lang="en-US" dirty="0"/>
          </a:p>
          <a:p>
            <a:r>
              <a:rPr lang="en-US" dirty="0"/>
              <a:t>Oral formulation 50 mg po </a:t>
            </a:r>
            <a:r>
              <a:rPr lang="en-US" dirty="0" smtClean="0"/>
              <a:t>q day</a:t>
            </a:r>
          </a:p>
          <a:p>
            <a:endParaRPr lang="en-US" dirty="0"/>
          </a:p>
          <a:p>
            <a:r>
              <a:rPr lang="en-US" dirty="0"/>
              <a:t>Depot formulation 380 mg IM q month</a:t>
            </a:r>
          </a:p>
        </p:txBody>
      </p:sp>
    </p:spTree>
    <p:extLst>
      <p:ext uri="{BB962C8B-B14F-4D97-AF65-F5344CB8AC3E}">
        <p14:creationId xmlns:p14="http://schemas.microsoft.com/office/powerpoint/2010/main" val="30200972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noAutofit/>
          </a:bodyPr>
          <a:lstStyle/>
          <a:p>
            <a:r>
              <a:rPr lang="en-US" sz="3200" dirty="0"/>
              <a:t>Naltrexone 2</a:t>
            </a:r>
          </a:p>
        </p:txBody>
      </p:sp>
      <p:sp>
        <p:nvSpPr>
          <p:cNvPr id="173059" name="Rectangle 3"/>
          <p:cNvSpPr>
            <a:spLocks noGrp="1" noChangeArrowheads="1"/>
          </p:cNvSpPr>
          <p:nvPr>
            <p:ph idx="1"/>
          </p:nvPr>
        </p:nvSpPr>
        <p:spPr/>
        <p:txBody>
          <a:bodyPr/>
          <a:lstStyle/>
          <a:p>
            <a:r>
              <a:rPr lang="en-US" dirty="0"/>
              <a:t>Very effective therapy for </a:t>
            </a:r>
            <a:r>
              <a:rPr lang="en-US" dirty="0" smtClean="0"/>
              <a:t>cravings</a:t>
            </a:r>
          </a:p>
          <a:p>
            <a:endParaRPr lang="en-US" dirty="0"/>
          </a:p>
          <a:p>
            <a:r>
              <a:rPr lang="en-US" dirty="0"/>
              <a:t>Dampens dopamine release, which reduces euphoria associated with alcohol and drug </a:t>
            </a:r>
            <a:r>
              <a:rPr lang="en-US" dirty="0" smtClean="0"/>
              <a:t>use</a:t>
            </a:r>
          </a:p>
          <a:p>
            <a:endParaRPr lang="en-US" dirty="0"/>
          </a:p>
          <a:p>
            <a:r>
              <a:rPr lang="en-US" dirty="0"/>
              <a:t>There is a genetic component to its effectiveness with treating alcoholism</a:t>
            </a:r>
          </a:p>
          <a:p>
            <a:endParaRPr lang="en-US" dirty="0"/>
          </a:p>
        </p:txBody>
      </p:sp>
    </p:spTree>
    <p:extLst>
      <p:ext uri="{BB962C8B-B14F-4D97-AF65-F5344CB8AC3E}">
        <p14:creationId xmlns:p14="http://schemas.microsoft.com/office/powerpoint/2010/main" val="26048136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457200" y="157696"/>
            <a:ext cx="8229600" cy="523206"/>
          </a:xfrm>
        </p:spPr>
        <p:txBody>
          <a:bodyPr>
            <a:noAutofit/>
          </a:bodyPr>
          <a:lstStyle/>
          <a:p>
            <a:r>
              <a:rPr lang="en-US" sz="3200" dirty="0"/>
              <a:t>Naltrexone Side Effects</a:t>
            </a:r>
          </a:p>
        </p:txBody>
      </p:sp>
      <p:sp>
        <p:nvSpPr>
          <p:cNvPr id="174083" name="Rectangle 3"/>
          <p:cNvSpPr>
            <a:spLocks noGrp="1" noChangeArrowheads="1"/>
          </p:cNvSpPr>
          <p:nvPr>
            <p:ph idx="1"/>
          </p:nvPr>
        </p:nvSpPr>
        <p:spPr>
          <a:xfrm>
            <a:off x="457200" y="1066800"/>
            <a:ext cx="8229600" cy="4815133"/>
          </a:xfrm>
        </p:spPr>
        <p:txBody>
          <a:bodyPr/>
          <a:lstStyle/>
          <a:p>
            <a:r>
              <a:rPr lang="en-US" dirty="0"/>
              <a:t>Hepatic </a:t>
            </a:r>
            <a:r>
              <a:rPr lang="en-US" dirty="0" smtClean="0"/>
              <a:t>impairment</a:t>
            </a:r>
          </a:p>
          <a:p>
            <a:endParaRPr lang="en-US" dirty="0"/>
          </a:p>
          <a:p>
            <a:r>
              <a:rPr lang="en-US" dirty="0" smtClean="0"/>
              <a:t>Insomnia</a:t>
            </a:r>
          </a:p>
          <a:p>
            <a:endParaRPr lang="en-US" dirty="0"/>
          </a:p>
          <a:p>
            <a:r>
              <a:rPr lang="en-US" dirty="0" smtClean="0"/>
              <a:t>N/V</a:t>
            </a:r>
          </a:p>
          <a:p>
            <a:endParaRPr lang="en-US" dirty="0"/>
          </a:p>
          <a:p>
            <a:r>
              <a:rPr lang="en-US" dirty="0"/>
              <a:t>Opioid </a:t>
            </a:r>
            <a:r>
              <a:rPr lang="en-US" dirty="0" smtClean="0"/>
              <a:t>withdrawal</a:t>
            </a:r>
          </a:p>
          <a:p>
            <a:endParaRPr lang="en-US" dirty="0"/>
          </a:p>
          <a:p>
            <a:r>
              <a:rPr lang="en-US" dirty="0"/>
              <a:t>Pregnancy Class </a:t>
            </a:r>
            <a:r>
              <a:rPr lang="en-US" dirty="0" smtClean="0"/>
              <a:t>C</a:t>
            </a:r>
          </a:p>
          <a:p>
            <a:endParaRPr lang="en-US" dirty="0"/>
          </a:p>
          <a:p>
            <a:r>
              <a:rPr lang="en-US" dirty="0"/>
              <a:t>Injection site reaction (Vivitrol)</a:t>
            </a:r>
          </a:p>
          <a:p>
            <a:endParaRPr lang="en-US" dirty="0"/>
          </a:p>
        </p:txBody>
      </p:sp>
    </p:spTree>
    <p:extLst>
      <p:ext uri="{BB962C8B-B14F-4D97-AF65-F5344CB8AC3E}">
        <p14:creationId xmlns:p14="http://schemas.microsoft.com/office/powerpoint/2010/main" val="37763917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noAutofit/>
          </a:bodyPr>
          <a:lstStyle/>
          <a:p>
            <a:r>
              <a:rPr lang="en-US" sz="3200" dirty="0" smtClean="0"/>
              <a:t>Buprenorphine</a:t>
            </a:r>
            <a:endParaRPr lang="en-US" sz="3200" dirty="0"/>
          </a:p>
        </p:txBody>
      </p:sp>
      <p:pic>
        <p:nvPicPr>
          <p:cNvPr id="175107" name="Picture 3" descr="subutex"/>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2819400" y="1524000"/>
            <a:ext cx="3552972" cy="368538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3180226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a:noAutofit/>
          </a:bodyPr>
          <a:lstStyle/>
          <a:p>
            <a:r>
              <a:rPr lang="en-US" sz="3200" dirty="0"/>
              <a:t>What is </a:t>
            </a:r>
            <a:r>
              <a:rPr lang="en-US" sz="3200" dirty="0" smtClean="0"/>
              <a:t>buprenorphine/naloxone?</a:t>
            </a:r>
            <a:endParaRPr lang="en-US" sz="3200" dirty="0"/>
          </a:p>
        </p:txBody>
      </p:sp>
      <p:sp>
        <p:nvSpPr>
          <p:cNvPr id="179203" name="Rectangle 3"/>
          <p:cNvSpPr>
            <a:spLocks noGrp="1" noChangeArrowheads="1"/>
          </p:cNvSpPr>
          <p:nvPr>
            <p:ph idx="1"/>
          </p:nvPr>
        </p:nvSpPr>
        <p:spPr>
          <a:xfrm>
            <a:off x="457200" y="1143000"/>
            <a:ext cx="8229600" cy="4525963"/>
          </a:xfrm>
        </p:spPr>
        <p:txBody>
          <a:bodyPr>
            <a:normAutofit/>
          </a:bodyPr>
          <a:lstStyle/>
          <a:p>
            <a:pPr>
              <a:lnSpc>
                <a:spcPct val="90000"/>
              </a:lnSpc>
            </a:pPr>
            <a:r>
              <a:rPr lang="en-US" dirty="0" smtClean="0"/>
              <a:t>Opioid </a:t>
            </a:r>
            <a:r>
              <a:rPr lang="en-US" dirty="0"/>
              <a:t>mu receptor agonist with kappa receptor antagonist </a:t>
            </a:r>
            <a:r>
              <a:rPr lang="en-US" dirty="0" smtClean="0"/>
              <a:t>ability</a:t>
            </a:r>
          </a:p>
          <a:p>
            <a:pPr>
              <a:lnSpc>
                <a:spcPct val="90000"/>
              </a:lnSpc>
            </a:pPr>
            <a:endParaRPr lang="en-US" dirty="0"/>
          </a:p>
          <a:p>
            <a:pPr>
              <a:lnSpc>
                <a:spcPct val="90000"/>
              </a:lnSpc>
            </a:pPr>
            <a:r>
              <a:rPr lang="en-US" dirty="0"/>
              <a:t>Used for opioid </a:t>
            </a:r>
            <a:r>
              <a:rPr lang="en-US" dirty="0" smtClean="0"/>
              <a:t>maintenance</a:t>
            </a:r>
          </a:p>
          <a:p>
            <a:pPr>
              <a:lnSpc>
                <a:spcPct val="90000"/>
              </a:lnSpc>
            </a:pPr>
            <a:endParaRPr lang="en-US" dirty="0" smtClean="0"/>
          </a:p>
          <a:p>
            <a:pPr>
              <a:lnSpc>
                <a:spcPct val="90000"/>
              </a:lnSpc>
            </a:pPr>
            <a:r>
              <a:rPr lang="en-US" dirty="0" smtClean="0"/>
              <a:t>Schedule </a:t>
            </a:r>
            <a:r>
              <a:rPr lang="en-US" dirty="0"/>
              <a:t>III controlled </a:t>
            </a:r>
            <a:r>
              <a:rPr lang="en-US" dirty="0" smtClean="0"/>
              <a:t>substance</a:t>
            </a:r>
          </a:p>
          <a:p>
            <a:pPr>
              <a:lnSpc>
                <a:spcPct val="90000"/>
              </a:lnSpc>
            </a:pPr>
            <a:endParaRPr lang="en-US" dirty="0" smtClean="0"/>
          </a:p>
          <a:p>
            <a:pPr>
              <a:lnSpc>
                <a:spcPct val="90000"/>
              </a:lnSpc>
            </a:pPr>
            <a:r>
              <a:rPr lang="en-US" dirty="0" smtClean="0"/>
              <a:t>Formulations:</a:t>
            </a:r>
          </a:p>
          <a:p>
            <a:pPr lvl="1"/>
            <a:r>
              <a:rPr lang="en-US" sz="2400" dirty="0"/>
              <a:t>Suboxone</a:t>
            </a:r>
          </a:p>
          <a:p>
            <a:pPr lvl="1"/>
            <a:r>
              <a:rPr lang="en-US" sz="2400" dirty="0"/>
              <a:t>Zubsolv</a:t>
            </a:r>
          </a:p>
          <a:p>
            <a:pPr lvl="1"/>
            <a:r>
              <a:rPr lang="en-US" sz="2400" dirty="0"/>
              <a:t>Bunavail</a:t>
            </a:r>
          </a:p>
          <a:p>
            <a:pPr lvl="1">
              <a:lnSpc>
                <a:spcPct val="90000"/>
              </a:lnSpc>
            </a:pPr>
            <a:endParaRPr lang="en-US" dirty="0" smtClean="0"/>
          </a:p>
          <a:p>
            <a:pPr lvl="1">
              <a:lnSpc>
                <a:spcPct val="90000"/>
              </a:lnSpc>
              <a:buFontTx/>
              <a:buNone/>
            </a:pPr>
            <a:endParaRPr lang="en-US" dirty="0"/>
          </a:p>
        </p:txBody>
      </p:sp>
    </p:spTree>
    <p:extLst>
      <p:ext uri="{BB962C8B-B14F-4D97-AF65-F5344CB8AC3E}">
        <p14:creationId xmlns:p14="http://schemas.microsoft.com/office/powerpoint/2010/main" val="28127946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noAutofit/>
          </a:bodyPr>
          <a:lstStyle/>
          <a:p>
            <a:r>
              <a:rPr lang="en-US" sz="3200" dirty="0"/>
              <a:t>How does one </a:t>
            </a:r>
            <a:r>
              <a:rPr lang="en-US" sz="3200" dirty="0" smtClean="0"/>
              <a:t>prescribe?</a:t>
            </a:r>
            <a:endParaRPr lang="en-US" sz="3200" dirty="0"/>
          </a:p>
        </p:txBody>
      </p:sp>
      <p:sp>
        <p:nvSpPr>
          <p:cNvPr id="177155" name="Rectangle 3"/>
          <p:cNvSpPr>
            <a:spLocks noGrp="1" noChangeArrowheads="1"/>
          </p:cNvSpPr>
          <p:nvPr>
            <p:ph idx="1"/>
          </p:nvPr>
        </p:nvSpPr>
        <p:spPr>
          <a:xfrm>
            <a:off x="457200" y="990600"/>
            <a:ext cx="8229600" cy="4891333"/>
          </a:xfrm>
        </p:spPr>
        <p:txBody>
          <a:bodyPr/>
          <a:lstStyle/>
          <a:p>
            <a:pPr>
              <a:lnSpc>
                <a:spcPct val="90000"/>
              </a:lnSpc>
            </a:pPr>
            <a:endParaRPr lang="en-US" dirty="0"/>
          </a:p>
          <a:p>
            <a:pPr>
              <a:lnSpc>
                <a:spcPct val="90000"/>
              </a:lnSpc>
            </a:pPr>
            <a:r>
              <a:rPr lang="en-US" dirty="0"/>
              <a:t>Any licensed physician with a DEA number is eligible for the training </a:t>
            </a:r>
            <a:r>
              <a:rPr lang="en-US" dirty="0" smtClean="0"/>
              <a:t>program</a:t>
            </a:r>
          </a:p>
          <a:p>
            <a:pPr>
              <a:lnSpc>
                <a:spcPct val="90000"/>
              </a:lnSpc>
            </a:pPr>
            <a:endParaRPr lang="en-US" dirty="0" smtClean="0"/>
          </a:p>
          <a:p>
            <a:pPr>
              <a:lnSpc>
                <a:spcPct val="90000"/>
              </a:lnSpc>
            </a:pPr>
            <a:r>
              <a:rPr lang="en-US" dirty="0" smtClean="0"/>
              <a:t>Course </a:t>
            </a:r>
            <a:r>
              <a:rPr lang="en-US" dirty="0"/>
              <a:t>takes approximately 8 hours and includes 12 </a:t>
            </a:r>
            <a:r>
              <a:rPr lang="en-US" dirty="0" smtClean="0"/>
              <a:t>courses</a:t>
            </a:r>
          </a:p>
          <a:p>
            <a:pPr>
              <a:lnSpc>
                <a:spcPct val="90000"/>
              </a:lnSpc>
            </a:pPr>
            <a:endParaRPr lang="en-US" dirty="0"/>
          </a:p>
          <a:p>
            <a:pPr>
              <a:lnSpc>
                <a:spcPct val="90000"/>
              </a:lnSpc>
            </a:pPr>
            <a:r>
              <a:rPr lang="en-US" dirty="0"/>
              <a:t>Can be taken online or live at a </a:t>
            </a:r>
            <a:r>
              <a:rPr lang="en-US" dirty="0" smtClean="0"/>
              <a:t>conference</a:t>
            </a:r>
          </a:p>
          <a:p>
            <a:pPr>
              <a:lnSpc>
                <a:spcPct val="90000"/>
              </a:lnSpc>
            </a:pPr>
            <a:endParaRPr lang="en-US" dirty="0"/>
          </a:p>
          <a:p>
            <a:pPr>
              <a:lnSpc>
                <a:spcPct val="90000"/>
              </a:lnSpc>
            </a:pPr>
            <a:r>
              <a:rPr lang="en-US" dirty="0" smtClean="0"/>
              <a:t>Course registration costs </a:t>
            </a:r>
            <a:r>
              <a:rPr lang="en-US" dirty="0"/>
              <a:t>$150</a:t>
            </a:r>
          </a:p>
        </p:txBody>
      </p:sp>
    </p:spTree>
    <p:extLst>
      <p:ext uri="{BB962C8B-B14F-4D97-AF65-F5344CB8AC3E}">
        <p14:creationId xmlns:p14="http://schemas.microsoft.com/office/powerpoint/2010/main" val="9400451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noAutofit/>
          </a:bodyPr>
          <a:lstStyle/>
          <a:p>
            <a:r>
              <a:rPr lang="en-US" sz="3200" dirty="0"/>
              <a:t>More on regulation</a:t>
            </a:r>
          </a:p>
        </p:txBody>
      </p:sp>
      <p:sp>
        <p:nvSpPr>
          <p:cNvPr id="178179" name="Rectangle 3"/>
          <p:cNvSpPr>
            <a:spLocks noGrp="1" noChangeArrowheads="1"/>
          </p:cNvSpPr>
          <p:nvPr>
            <p:ph idx="1"/>
          </p:nvPr>
        </p:nvSpPr>
        <p:spPr>
          <a:xfrm>
            <a:off x="457200" y="1066800"/>
            <a:ext cx="8229600" cy="4815133"/>
          </a:xfrm>
        </p:spPr>
        <p:txBody>
          <a:bodyPr/>
          <a:lstStyle/>
          <a:p>
            <a:r>
              <a:rPr lang="en-US" dirty="0"/>
              <a:t>For the first year, a physician can only treat up to 30 patients in </a:t>
            </a:r>
            <a:r>
              <a:rPr lang="en-US" dirty="0" smtClean="0"/>
              <a:t>their </a:t>
            </a:r>
            <a:r>
              <a:rPr lang="en-US" dirty="0"/>
              <a:t>practice at one </a:t>
            </a:r>
            <a:r>
              <a:rPr lang="en-US" dirty="0" smtClean="0"/>
              <a:t>time</a:t>
            </a:r>
          </a:p>
          <a:p>
            <a:endParaRPr lang="en-US" dirty="0"/>
          </a:p>
          <a:p>
            <a:r>
              <a:rPr lang="en-US" dirty="0"/>
              <a:t>After 1 year a physician may notify the DEA about intent to treat up to 100 </a:t>
            </a:r>
            <a:r>
              <a:rPr lang="en-US" dirty="0" smtClean="0"/>
              <a:t>patients </a:t>
            </a:r>
          </a:p>
          <a:p>
            <a:endParaRPr lang="en-US" dirty="0" smtClean="0"/>
          </a:p>
          <a:p>
            <a:r>
              <a:rPr lang="en-US" dirty="0" smtClean="0"/>
              <a:t>The limit is to encourage family practice physicians to use it to treat their own patients</a:t>
            </a:r>
            <a:endParaRPr lang="en-US" dirty="0"/>
          </a:p>
        </p:txBody>
      </p:sp>
    </p:spTree>
    <p:extLst>
      <p:ext uri="{BB962C8B-B14F-4D97-AF65-F5344CB8AC3E}">
        <p14:creationId xmlns:p14="http://schemas.microsoft.com/office/powerpoint/2010/main" val="4381066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normAutofit fontScale="90000"/>
          </a:bodyPr>
          <a:lstStyle/>
          <a:p>
            <a:r>
              <a:rPr lang="en-US" dirty="0"/>
              <a:t>Reasons </a:t>
            </a:r>
            <a:r>
              <a:rPr lang="en-US" dirty="0" smtClean="0"/>
              <a:t>Buprenorphine is </a:t>
            </a:r>
            <a:r>
              <a:rPr lang="en-US" dirty="0"/>
              <a:t>preferable to Methadone</a:t>
            </a:r>
          </a:p>
        </p:txBody>
      </p:sp>
      <p:sp>
        <p:nvSpPr>
          <p:cNvPr id="180227" name="Rectangle 3"/>
          <p:cNvSpPr>
            <a:spLocks noGrp="1" noChangeArrowheads="1"/>
          </p:cNvSpPr>
          <p:nvPr>
            <p:ph idx="1"/>
          </p:nvPr>
        </p:nvSpPr>
        <p:spPr>
          <a:xfrm>
            <a:off x="457200" y="1066800"/>
            <a:ext cx="8229600" cy="4815133"/>
          </a:xfrm>
        </p:spPr>
        <p:txBody>
          <a:bodyPr/>
          <a:lstStyle/>
          <a:p>
            <a:r>
              <a:rPr lang="en-US" dirty="0" smtClean="0"/>
              <a:t>It </a:t>
            </a:r>
            <a:r>
              <a:rPr lang="en-US" dirty="0"/>
              <a:t>has less potential for </a:t>
            </a:r>
            <a:r>
              <a:rPr lang="en-US" dirty="0" smtClean="0"/>
              <a:t>abuse</a:t>
            </a:r>
          </a:p>
          <a:p>
            <a:endParaRPr lang="en-US" dirty="0"/>
          </a:p>
          <a:p>
            <a:r>
              <a:rPr lang="en-US" dirty="0"/>
              <a:t>It is the first drug that can be used in a physician’s office to treat opioid </a:t>
            </a:r>
            <a:r>
              <a:rPr lang="en-US" dirty="0" smtClean="0"/>
              <a:t>addiction</a:t>
            </a:r>
          </a:p>
          <a:p>
            <a:endParaRPr lang="en-US" dirty="0"/>
          </a:p>
          <a:p>
            <a:r>
              <a:rPr lang="en-US" dirty="0"/>
              <a:t>Reduces stigma of drug </a:t>
            </a:r>
            <a:r>
              <a:rPr lang="en-US" dirty="0" smtClean="0"/>
              <a:t>addiction</a:t>
            </a:r>
          </a:p>
          <a:p>
            <a:endParaRPr lang="en-US" dirty="0"/>
          </a:p>
          <a:p>
            <a:r>
              <a:rPr lang="en-US" dirty="0"/>
              <a:t>It has a ceiling effect at higher </a:t>
            </a:r>
            <a:r>
              <a:rPr lang="en-US" dirty="0" smtClean="0"/>
              <a:t>doses</a:t>
            </a:r>
          </a:p>
          <a:p>
            <a:endParaRPr lang="en-US" dirty="0"/>
          </a:p>
          <a:p>
            <a:r>
              <a:rPr lang="en-US" dirty="0"/>
              <a:t>It has greater safety in overdose</a:t>
            </a:r>
          </a:p>
          <a:p>
            <a:endParaRPr lang="en-US" dirty="0"/>
          </a:p>
          <a:p>
            <a:endParaRPr lang="en-US" sz="3000" dirty="0"/>
          </a:p>
          <a:p>
            <a:endParaRPr lang="en-US" dirty="0"/>
          </a:p>
        </p:txBody>
      </p:sp>
    </p:spTree>
    <p:extLst>
      <p:ext uri="{BB962C8B-B14F-4D97-AF65-F5344CB8AC3E}">
        <p14:creationId xmlns:p14="http://schemas.microsoft.com/office/powerpoint/2010/main" val="20334300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idx="1"/>
          </p:nvPr>
        </p:nvSpPr>
        <p:spPr>
          <a:xfrm>
            <a:off x="533400" y="4663522"/>
            <a:ext cx="8229600" cy="1752907"/>
          </a:xfrm>
        </p:spPr>
        <p:txBody>
          <a:bodyPr>
            <a:normAutofit/>
          </a:bodyPr>
          <a:lstStyle/>
          <a:p>
            <a:r>
              <a:rPr lang="en-US" sz="1800" dirty="0" smtClean="0">
                <a:latin typeface="I 2Stone Sans Italic" pitchFamily="-40" charset="0"/>
              </a:rPr>
              <a:t>Neuro receptor satisfied with an opioid.</a:t>
            </a:r>
            <a:r>
              <a:rPr lang="en-US" sz="1800" dirty="0" smtClean="0">
                <a:latin typeface="2Stone Sans" pitchFamily="-40" charset="0"/>
              </a:rPr>
              <a:t> The strong opioid effect from painkillers, or heroin, stops the withdrawal symptoms for a short time. (4-24 hours) The person is high. After prolonged use, the patient is no longer getting high as much as preventing the withdrawal symptoms.</a:t>
            </a:r>
            <a:endParaRPr lang="en-US" sz="1800" dirty="0">
              <a:latin typeface="2Stone Sans" pitchFamily="-40" charset="0"/>
            </a:endParaRPr>
          </a:p>
        </p:txBody>
      </p:sp>
      <p:grpSp>
        <p:nvGrpSpPr>
          <p:cNvPr id="182275" name="Group 3"/>
          <p:cNvGrpSpPr>
            <a:grpSpLocks/>
          </p:cNvGrpSpPr>
          <p:nvPr/>
        </p:nvGrpSpPr>
        <p:grpSpPr bwMode="auto">
          <a:xfrm>
            <a:off x="838200" y="76200"/>
            <a:ext cx="7239000" cy="4419600"/>
            <a:chOff x="672" y="288"/>
            <a:chExt cx="4416" cy="3312"/>
          </a:xfrm>
        </p:grpSpPr>
        <p:pic>
          <p:nvPicPr>
            <p:cNvPr id="182276" name="Picture 4" descr="Figure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2" y="288"/>
              <a:ext cx="4416" cy="3312"/>
            </a:xfrm>
            <a:prstGeom prst="rect">
              <a:avLst/>
            </a:prstGeom>
            <a:noFill/>
            <a:extLst>
              <a:ext uri="{909E8E84-426E-40DD-AFC4-6F175D3DCCD1}">
                <a14:hiddenFill xmlns:a14="http://schemas.microsoft.com/office/drawing/2010/main">
                  <a:solidFill>
                    <a:srgbClr val="FFFFFF"/>
                  </a:solidFill>
                </a14:hiddenFill>
              </a:ext>
            </a:extLst>
          </p:spPr>
        </p:pic>
        <p:sp>
          <p:nvSpPr>
            <p:cNvPr id="182277" name="Text Box 5"/>
            <p:cNvSpPr txBox="1">
              <a:spLocks noChangeArrowheads="1"/>
            </p:cNvSpPr>
            <p:nvPr/>
          </p:nvSpPr>
          <p:spPr bwMode="auto">
            <a:xfrm>
              <a:off x="816" y="585"/>
              <a:ext cx="1680" cy="4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fontAlgn="base" hangingPunct="0">
                <a:spcBef>
                  <a:spcPct val="50000"/>
                </a:spcBef>
                <a:spcAft>
                  <a:spcPct val="0"/>
                </a:spcAft>
              </a:pPr>
              <a:r>
                <a:rPr lang="en-US" dirty="0" smtClean="0">
                  <a:solidFill>
                    <a:srgbClr val="996633"/>
                  </a:solidFill>
                  <a:latin typeface="2Stone Sans" pitchFamily="-40" charset="0"/>
                  <a:ea typeface="ＭＳ Ｐゴシック" pitchFamily="-40" charset="-128"/>
                </a:rPr>
                <a:t>Perfect Fit - Maximum Opioid Effect</a:t>
              </a:r>
              <a:endParaRPr lang="en-US" dirty="0" smtClean="0">
                <a:solidFill>
                  <a:srgbClr val="FFFFFF"/>
                </a:solidFill>
                <a:latin typeface="2Stone Sans" pitchFamily="-40" charset="0"/>
                <a:ea typeface="ＭＳ Ｐゴシック" pitchFamily="-40" charset="-128"/>
              </a:endParaRPr>
            </a:p>
          </p:txBody>
        </p:sp>
        <p:sp>
          <p:nvSpPr>
            <p:cNvPr id="182278" name="Text Box 6"/>
            <p:cNvSpPr txBox="1">
              <a:spLocks noChangeArrowheads="1"/>
            </p:cNvSpPr>
            <p:nvPr/>
          </p:nvSpPr>
          <p:spPr bwMode="auto">
            <a:xfrm>
              <a:off x="1152" y="1737"/>
              <a:ext cx="1152" cy="2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fontAlgn="base" hangingPunct="0">
                <a:spcBef>
                  <a:spcPct val="50000"/>
                </a:spcBef>
                <a:spcAft>
                  <a:spcPct val="0"/>
                </a:spcAft>
              </a:pPr>
              <a:r>
                <a:rPr lang="en-US" dirty="0" smtClean="0">
                  <a:solidFill>
                    <a:srgbClr val="FFFFFF"/>
                  </a:solidFill>
                  <a:latin typeface="2Stone Sans" pitchFamily="-40" charset="0"/>
                  <a:ea typeface="ＭＳ Ｐゴシック" pitchFamily="-40" charset="-128"/>
                </a:rPr>
                <a:t>Empty Receptor</a:t>
              </a:r>
            </a:p>
          </p:txBody>
        </p:sp>
        <p:sp>
          <p:nvSpPr>
            <p:cNvPr id="182279" name="Text Box 7"/>
            <p:cNvSpPr txBox="1">
              <a:spLocks noChangeArrowheads="1"/>
            </p:cNvSpPr>
            <p:nvPr/>
          </p:nvSpPr>
          <p:spPr bwMode="auto">
            <a:xfrm>
              <a:off x="3744" y="2688"/>
              <a:ext cx="912" cy="5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fontAlgn="base" hangingPunct="0">
                <a:spcBef>
                  <a:spcPct val="50000"/>
                </a:spcBef>
                <a:spcAft>
                  <a:spcPct val="0"/>
                </a:spcAft>
              </a:pPr>
              <a:r>
                <a:rPr lang="en-US" dirty="0" smtClean="0">
                  <a:solidFill>
                    <a:srgbClr val="FFFFFF"/>
                  </a:solidFill>
                  <a:latin typeface="2Stone Sans" pitchFamily="-40" charset="0"/>
                  <a:ea typeface="ＭＳ Ｐゴシック" pitchFamily="-40" charset="-128"/>
                </a:rPr>
                <a:t>Euphoric Opioid Effect</a:t>
              </a:r>
            </a:p>
          </p:txBody>
        </p:sp>
        <p:sp>
          <p:nvSpPr>
            <p:cNvPr id="182280" name="Text Box 8"/>
            <p:cNvSpPr txBox="1">
              <a:spLocks noChangeArrowheads="1"/>
            </p:cNvSpPr>
            <p:nvPr/>
          </p:nvSpPr>
          <p:spPr bwMode="auto">
            <a:xfrm>
              <a:off x="768" y="2640"/>
              <a:ext cx="1248" cy="4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r" eaLnBrk="0" fontAlgn="base" hangingPunct="0">
                <a:spcBef>
                  <a:spcPct val="0"/>
                </a:spcBef>
                <a:spcAft>
                  <a:spcPct val="0"/>
                </a:spcAft>
              </a:pPr>
              <a:r>
                <a:rPr lang="en-US" dirty="0" smtClean="0">
                  <a:solidFill>
                    <a:srgbClr val="FFFFFF"/>
                  </a:solidFill>
                  <a:latin typeface="2Stone Sans" pitchFamily="-40" charset="0"/>
                  <a:ea typeface="ＭＳ Ｐゴシック" pitchFamily="-40" charset="-128"/>
                </a:rPr>
                <a:t>No Withdrawal Pain</a:t>
              </a:r>
            </a:p>
          </p:txBody>
        </p:sp>
      </p:grpSp>
    </p:spTree>
    <p:extLst>
      <p:ext uri="{BB962C8B-B14F-4D97-AF65-F5344CB8AC3E}">
        <p14:creationId xmlns:p14="http://schemas.microsoft.com/office/powerpoint/2010/main" val="29755908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idx="1"/>
          </p:nvPr>
        </p:nvSpPr>
        <p:spPr>
          <a:xfrm>
            <a:off x="381000" y="4800600"/>
            <a:ext cx="8229600" cy="1676400"/>
          </a:xfrm>
        </p:spPr>
        <p:txBody>
          <a:bodyPr>
            <a:normAutofit/>
          </a:bodyPr>
          <a:lstStyle/>
          <a:p>
            <a:r>
              <a:rPr lang="en-US" sz="1800" dirty="0">
                <a:latin typeface="2Stone Sans" pitchFamily="-40" charset="0"/>
              </a:rPr>
              <a:t>Neuro receptor in withdrawal and craving opioids. Once dependent the body cannot produce enough natural opioids to satisfy the many new receptors that were produced while taking large doses of opioids over time. The unsatisfied receptor sends pain signals to the brain. This is withdrawal.</a:t>
            </a:r>
          </a:p>
        </p:txBody>
      </p:sp>
      <p:grpSp>
        <p:nvGrpSpPr>
          <p:cNvPr id="183299" name="Group 3"/>
          <p:cNvGrpSpPr>
            <a:grpSpLocks/>
          </p:cNvGrpSpPr>
          <p:nvPr/>
        </p:nvGrpSpPr>
        <p:grpSpPr bwMode="auto">
          <a:xfrm>
            <a:off x="914400" y="0"/>
            <a:ext cx="7239000" cy="4724399"/>
            <a:chOff x="672" y="288"/>
            <a:chExt cx="4420" cy="3311"/>
          </a:xfrm>
        </p:grpSpPr>
        <p:pic>
          <p:nvPicPr>
            <p:cNvPr id="183300" name="Picture 4" descr="Figure1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2" y="288"/>
              <a:ext cx="4420" cy="3311"/>
            </a:xfrm>
            <a:prstGeom prst="rect">
              <a:avLst/>
            </a:prstGeom>
            <a:noFill/>
            <a:extLst>
              <a:ext uri="{909E8E84-426E-40DD-AFC4-6F175D3DCCD1}">
                <a14:hiddenFill xmlns:a14="http://schemas.microsoft.com/office/drawing/2010/main">
                  <a:solidFill>
                    <a:srgbClr val="FFFFFF"/>
                  </a:solidFill>
                </a14:hiddenFill>
              </a:ext>
            </a:extLst>
          </p:spPr>
        </p:pic>
        <p:sp>
          <p:nvSpPr>
            <p:cNvPr id="183301" name="Text Box 5"/>
            <p:cNvSpPr txBox="1">
              <a:spLocks noChangeArrowheads="1"/>
            </p:cNvSpPr>
            <p:nvPr/>
          </p:nvSpPr>
          <p:spPr bwMode="auto">
            <a:xfrm>
              <a:off x="768" y="624"/>
              <a:ext cx="1680" cy="2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fontAlgn="base" hangingPunct="0">
                <a:spcBef>
                  <a:spcPct val="50000"/>
                </a:spcBef>
                <a:spcAft>
                  <a:spcPct val="0"/>
                </a:spcAft>
              </a:pPr>
              <a:r>
                <a:rPr lang="en-US" dirty="0" smtClean="0">
                  <a:solidFill>
                    <a:srgbClr val="996633"/>
                  </a:solidFill>
                  <a:latin typeface="2Stone Sans" pitchFamily="-40" charset="0"/>
                  <a:ea typeface="ＭＳ Ｐゴシック" pitchFamily="-40" charset="-128"/>
                </a:rPr>
                <a:t>Buprenorphine</a:t>
              </a:r>
              <a:endParaRPr lang="en-US" dirty="0" smtClean="0">
                <a:solidFill>
                  <a:srgbClr val="FFFFFF"/>
                </a:solidFill>
                <a:latin typeface="2Stone Sans" pitchFamily="-40" charset="0"/>
                <a:ea typeface="ＭＳ Ｐゴシック" pitchFamily="-40" charset="-128"/>
              </a:endParaRPr>
            </a:p>
          </p:txBody>
        </p:sp>
        <p:sp>
          <p:nvSpPr>
            <p:cNvPr id="183302" name="Text Box 6"/>
            <p:cNvSpPr txBox="1">
              <a:spLocks noChangeArrowheads="1"/>
            </p:cNvSpPr>
            <p:nvPr/>
          </p:nvSpPr>
          <p:spPr bwMode="auto">
            <a:xfrm>
              <a:off x="4080" y="384"/>
              <a:ext cx="960" cy="2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fontAlgn="base" hangingPunct="0">
                <a:spcBef>
                  <a:spcPct val="50000"/>
                </a:spcBef>
                <a:spcAft>
                  <a:spcPct val="0"/>
                </a:spcAft>
              </a:pPr>
              <a:r>
                <a:rPr lang="en-US" dirty="0" smtClean="0">
                  <a:solidFill>
                    <a:srgbClr val="996633"/>
                  </a:solidFill>
                  <a:latin typeface="2Stone Sans" pitchFamily="-40" charset="0"/>
                  <a:ea typeface="ＭＳ Ｐゴシック" pitchFamily="-40" charset="-128"/>
                </a:rPr>
                <a:t>Opioid</a:t>
              </a:r>
              <a:endParaRPr lang="en-US" dirty="0" smtClean="0">
                <a:solidFill>
                  <a:srgbClr val="FFFFFF"/>
                </a:solidFill>
                <a:latin typeface="2Stone Sans" pitchFamily="-40" charset="0"/>
                <a:ea typeface="ＭＳ Ｐゴシック" pitchFamily="-40" charset="-128"/>
              </a:endParaRPr>
            </a:p>
          </p:txBody>
        </p:sp>
        <p:sp>
          <p:nvSpPr>
            <p:cNvPr id="183303" name="Text Box 7"/>
            <p:cNvSpPr txBox="1">
              <a:spLocks noChangeArrowheads="1"/>
            </p:cNvSpPr>
            <p:nvPr/>
          </p:nvSpPr>
          <p:spPr bwMode="auto">
            <a:xfrm>
              <a:off x="1152" y="1737"/>
              <a:ext cx="1152" cy="2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fontAlgn="base" hangingPunct="0">
                <a:spcBef>
                  <a:spcPct val="50000"/>
                </a:spcBef>
                <a:spcAft>
                  <a:spcPct val="0"/>
                </a:spcAft>
              </a:pPr>
              <a:r>
                <a:rPr lang="en-US" dirty="0" smtClean="0">
                  <a:solidFill>
                    <a:srgbClr val="FFFFFF"/>
                  </a:solidFill>
                  <a:latin typeface="2Stone Sans" pitchFamily="-40" charset="0"/>
                  <a:ea typeface="ＭＳ Ｐゴシック" pitchFamily="-40" charset="-128"/>
                </a:rPr>
                <a:t>Empty Receptor</a:t>
              </a:r>
            </a:p>
          </p:txBody>
        </p:sp>
        <p:sp>
          <p:nvSpPr>
            <p:cNvPr id="183304" name="Text Box 8"/>
            <p:cNvSpPr txBox="1">
              <a:spLocks noChangeArrowheads="1"/>
            </p:cNvSpPr>
            <p:nvPr/>
          </p:nvSpPr>
          <p:spPr bwMode="auto">
            <a:xfrm>
              <a:off x="3648" y="3120"/>
              <a:ext cx="1248" cy="2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fontAlgn="base" hangingPunct="0">
                <a:spcBef>
                  <a:spcPct val="50000"/>
                </a:spcBef>
                <a:spcAft>
                  <a:spcPct val="0"/>
                </a:spcAft>
              </a:pPr>
              <a:r>
                <a:rPr lang="en-US" dirty="0" smtClean="0">
                  <a:solidFill>
                    <a:srgbClr val="FFFFFF"/>
                  </a:solidFill>
                  <a:latin typeface="2Stone Sans" pitchFamily="-40" charset="0"/>
                  <a:ea typeface="ＭＳ Ｐゴシック" pitchFamily="-40" charset="-128"/>
                </a:rPr>
                <a:t>Withdrawal Pain</a:t>
              </a:r>
            </a:p>
          </p:txBody>
        </p:sp>
        <p:sp>
          <p:nvSpPr>
            <p:cNvPr id="183305" name="Text Box 9"/>
            <p:cNvSpPr txBox="1">
              <a:spLocks noChangeArrowheads="1"/>
            </p:cNvSpPr>
            <p:nvPr/>
          </p:nvSpPr>
          <p:spPr bwMode="auto">
            <a:xfrm>
              <a:off x="768" y="2640"/>
              <a:ext cx="1248" cy="5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r" eaLnBrk="0" fontAlgn="base" hangingPunct="0">
                <a:spcBef>
                  <a:spcPct val="0"/>
                </a:spcBef>
                <a:spcAft>
                  <a:spcPct val="0"/>
                </a:spcAft>
              </a:pPr>
              <a:r>
                <a:rPr lang="en-US" dirty="0" smtClean="0">
                  <a:solidFill>
                    <a:srgbClr val="FFFFFF"/>
                  </a:solidFill>
                  <a:latin typeface="2Stone Sans" pitchFamily="-40" charset="0"/>
                  <a:ea typeface="ＭＳ Ｐゴシック" pitchFamily="-40" charset="-128"/>
                </a:rPr>
                <a:t>Receptor Sends Pain Signal to the Brain</a:t>
              </a:r>
            </a:p>
          </p:txBody>
        </p:sp>
      </p:grpSp>
    </p:spTree>
    <p:extLst>
      <p:ext uri="{BB962C8B-B14F-4D97-AF65-F5344CB8AC3E}">
        <p14:creationId xmlns:p14="http://schemas.microsoft.com/office/powerpoint/2010/main" val="31640490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noAutofit/>
          </a:bodyPr>
          <a:lstStyle/>
          <a:p>
            <a:r>
              <a:rPr lang="en-US" sz="3200" dirty="0"/>
              <a:t>Prescription Drug Abuse</a:t>
            </a:r>
          </a:p>
        </p:txBody>
      </p:sp>
      <p:sp>
        <p:nvSpPr>
          <p:cNvPr id="161795" name="Rectangle 3"/>
          <p:cNvSpPr>
            <a:spLocks noGrp="1" noChangeArrowheads="1"/>
          </p:cNvSpPr>
          <p:nvPr>
            <p:ph idx="1"/>
          </p:nvPr>
        </p:nvSpPr>
        <p:spPr>
          <a:xfrm>
            <a:off x="457200" y="914400"/>
            <a:ext cx="8229600" cy="4524771"/>
          </a:xfrm>
        </p:spPr>
        <p:txBody>
          <a:bodyPr/>
          <a:lstStyle/>
          <a:p>
            <a:r>
              <a:rPr lang="en-US" dirty="0" smtClean="0"/>
              <a:t>Newest </a:t>
            </a:r>
            <a:r>
              <a:rPr lang="en-US" dirty="0"/>
              <a:t>problem in the </a:t>
            </a:r>
            <a:r>
              <a:rPr lang="en-US" dirty="0" smtClean="0"/>
              <a:t>field</a:t>
            </a:r>
          </a:p>
          <a:p>
            <a:endParaRPr lang="en-US" dirty="0"/>
          </a:p>
          <a:p>
            <a:r>
              <a:rPr lang="en-US" dirty="0"/>
              <a:t>Patients </a:t>
            </a:r>
            <a:r>
              <a:rPr lang="en-US" dirty="0" smtClean="0"/>
              <a:t>believe </a:t>
            </a:r>
            <a:r>
              <a:rPr lang="en-US" dirty="0"/>
              <a:t>that they are “medications” and </a:t>
            </a:r>
            <a:r>
              <a:rPr lang="en-US" dirty="0" smtClean="0"/>
              <a:t>do not </a:t>
            </a:r>
            <a:r>
              <a:rPr lang="en-US" dirty="0"/>
              <a:t>look at them as </a:t>
            </a:r>
            <a:r>
              <a:rPr lang="en-US" dirty="0" smtClean="0"/>
              <a:t>drugs</a:t>
            </a:r>
          </a:p>
          <a:p>
            <a:endParaRPr lang="en-US" dirty="0"/>
          </a:p>
          <a:p>
            <a:r>
              <a:rPr lang="en-US" dirty="0"/>
              <a:t>Pharmaceutical companies make a fortune selling a “pill for every </a:t>
            </a:r>
            <a:r>
              <a:rPr lang="en-US" dirty="0" smtClean="0"/>
              <a:t>ill”</a:t>
            </a:r>
          </a:p>
          <a:p>
            <a:endParaRPr lang="en-US" dirty="0" smtClean="0"/>
          </a:p>
          <a:p>
            <a:r>
              <a:rPr lang="en-US" dirty="0" smtClean="0"/>
              <a:t>Physicians need to be careful when prescribing controlled substances</a:t>
            </a: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14800" y="4648200"/>
            <a:ext cx="2628900" cy="1743075"/>
          </a:xfrm>
          <a:prstGeom prst="rect">
            <a:avLst/>
          </a:prstGeom>
        </p:spPr>
      </p:pic>
    </p:spTree>
    <p:extLst>
      <p:ext uri="{BB962C8B-B14F-4D97-AF65-F5344CB8AC3E}">
        <p14:creationId xmlns:p14="http://schemas.microsoft.com/office/powerpoint/2010/main" val="14485177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idx="1"/>
          </p:nvPr>
        </p:nvSpPr>
        <p:spPr>
          <a:xfrm>
            <a:off x="457200" y="5029200"/>
            <a:ext cx="8229600" cy="1234830"/>
          </a:xfrm>
        </p:spPr>
        <p:txBody>
          <a:bodyPr>
            <a:noAutofit/>
          </a:bodyPr>
          <a:lstStyle/>
          <a:p>
            <a:r>
              <a:rPr lang="en-US" sz="1600" dirty="0">
                <a:latin typeface="I 2Stone Sans Italic" pitchFamily="-40" charset="0"/>
              </a:rPr>
              <a:t>Opioids replaced and blocked by Buprenorphine.</a:t>
            </a:r>
            <a:r>
              <a:rPr lang="en-US" sz="1600" dirty="0">
                <a:latin typeface="2Stone Sans" pitchFamily="-40" charset="0"/>
              </a:rPr>
              <a:t> Opioids cannot get to the neuro receptor while occupied by Buprenorphine. The person no longer feels sick (in withdrawal) and is unable to get high even if he/she uses other opioids. Buprenorphine produces a limited opioid effect, and cravings are reduced or eliminated.</a:t>
            </a:r>
          </a:p>
        </p:txBody>
      </p:sp>
      <p:grpSp>
        <p:nvGrpSpPr>
          <p:cNvPr id="184323" name="Group 3"/>
          <p:cNvGrpSpPr>
            <a:grpSpLocks/>
          </p:cNvGrpSpPr>
          <p:nvPr/>
        </p:nvGrpSpPr>
        <p:grpSpPr bwMode="auto">
          <a:xfrm>
            <a:off x="1143000" y="0"/>
            <a:ext cx="6781800" cy="4953000"/>
            <a:chOff x="672" y="720"/>
            <a:chExt cx="4416" cy="3312"/>
          </a:xfrm>
        </p:grpSpPr>
        <p:pic>
          <p:nvPicPr>
            <p:cNvPr id="184324" name="Picture 4" descr="Figure3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2" y="720"/>
              <a:ext cx="4416" cy="3312"/>
            </a:xfrm>
            <a:prstGeom prst="rect">
              <a:avLst/>
            </a:prstGeom>
            <a:noFill/>
            <a:extLst>
              <a:ext uri="{909E8E84-426E-40DD-AFC4-6F175D3DCCD1}">
                <a14:hiddenFill xmlns:a14="http://schemas.microsoft.com/office/drawing/2010/main">
                  <a:solidFill>
                    <a:srgbClr val="FFFFFF"/>
                  </a:solidFill>
                </a14:hiddenFill>
              </a:ext>
            </a:extLst>
          </p:spPr>
        </p:pic>
        <p:sp>
          <p:nvSpPr>
            <p:cNvPr id="184325" name="Text Box 5"/>
            <p:cNvSpPr txBox="1">
              <a:spLocks noChangeArrowheads="1"/>
            </p:cNvSpPr>
            <p:nvPr/>
          </p:nvSpPr>
          <p:spPr bwMode="auto">
            <a:xfrm>
              <a:off x="3600" y="2736"/>
              <a:ext cx="1296" cy="5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fontAlgn="base" hangingPunct="0">
                <a:spcBef>
                  <a:spcPct val="50000"/>
                </a:spcBef>
                <a:spcAft>
                  <a:spcPct val="0"/>
                </a:spcAft>
              </a:pPr>
              <a:r>
                <a:rPr lang="en-US" dirty="0" smtClean="0">
                  <a:solidFill>
                    <a:srgbClr val="FFFFFF"/>
                  </a:solidFill>
                  <a:latin typeface="2Stone Sans" pitchFamily="-40" charset="0"/>
                  <a:ea typeface="ＭＳ Ｐゴシック" pitchFamily="-40" charset="-128"/>
                </a:rPr>
                <a:t>Imperfect Fit – Limited Euphoric Opioid Effect</a:t>
              </a:r>
            </a:p>
          </p:txBody>
        </p:sp>
        <p:sp>
          <p:nvSpPr>
            <p:cNvPr id="184326" name="Text Box 6"/>
            <p:cNvSpPr txBox="1">
              <a:spLocks noChangeArrowheads="1"/>
            </p:cNvSpPr>
            <p:nvPr/>
          </p:nvSpPr>
          <p:spPr bwMode="auto">
            <a:xfrm>
              <a:off x="672" y="3427"/>
              <a:ext cx="2016" cy="1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fontAlgn="base" hangingPunct="0">
                <a:spcBef>
                  <a:spcPct val="0"/>
                </a:spcBef>
                <a:spcAft>
                  <a:spcPct val="0"/>
                </a:spcAft>
              </a:pPr>
              <a:r>
                <a:rPr lang="en-US" sz="1200" dirty="0" smtClean="0">
                  <a:solidFill>
                    <a:srgbClr val="FFFFFF"/>
                  </a:solidFill>
                  <a:latin typeface="2Stone Sans" pitchFamily="-40" charset="0"/>
                  <a:ea typeface="ＭＳ Ｐゴシック" pitchFamily="-40" charset="-128"/>
                </a:rPr>
                <a:t>Courtesy of NAABT, Inc. (naabt.org)</a:t>
              </a:r>
            </a:p>
          </p:txBody>
        </p:sp>
      </p:grpSp>
    </p:spTree>
    <p:extLst>
      <p:ext uri="{BB962C8B-B14F-4D97-AF65-F5344CB8AC3E}">
        <p14:creationId xmlns:p14="http://schemas.microsoft.com/office/powerpoint/2010/main" val="35764814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5346" name="Picture 2" descr="Figure4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0"/>
            <a:ext cx="6807200" cy="5105400"/>
          </a:xfrm>
          <a:prstGeom prst="rect">
            <a:avLst/>
          </a:prstGeom>
          <a:noFill/>
          <a:extLst>
            <a:ext uri="{909E8E84-426E-40DD-AFC4-6F175D3DCCD1}">
              <a14:hiddenFill xmlns:a14="http://schemas.microsoft.com/office/drawing/2010/main">
                <a:solidFill>
                  <a:srgbClr val="FFFFFF"/>
                </a:solidFill>
              </a14:hiddenFill>
            </a:ext>
          </a:extLst>
        </p:spPr>
      </p:pic>
      <p:sp>
        <p:nvSpPr>
          <p:cNvPr id="185347" name="Rectangle 3"/>
          <p:cNvSpPr>
            <a:spLocks noGrp="1" noChangeArrowheads="1"/>
          </p:cNvSpPr>
          <p:nvPr>
            <p:ph idx="1"/>
          </p:nvPr>
        </p:nvSpPr>
        <p:spPr>
          <a:xfrm>
            <a:off x="381000" y="5181600"/>
            <a:ext cx="8229600" cy="1295400"/>
          </a:xfrm>
        </p:spPr>
        <p:txBody>
          <a:bodyPr>
            <a:normAutofit/>
          </a:bodyPr>
          <a:lstStyle/>
          <a:p>
            <a:r>
              <a:rPr lang="en-US" sz="1600" dirty="0">
                <a:latin typeface="I 2Stone Sans Italic" pitchFamily="-40" charset="0"/>
              </a:rPr>
              <a:t>Over time (24-72 hours) Buprenorphine dissipates, but still creates a small opioid effect</a:t>
            </a:r>
            <a:r>
              <a:rPr lang="en-US" sz="1600" dirty="0">
                <a:latin typeface="2Stone Sans" pitchFamily="-40" charset="0"/>
              </a:rPr>
              <a:t> (enough to prevent withdrawal) and still block opioids from attaching to the receptors. This means if someone were to take an opioid, they still would not get high.</a:t>
            </a:r>
          </a:p>
        </p:txBody>
      </p:sp>
      <p:sp>
        <p:nvSpPr>
          <p:cNvPr id="185348" name="Text Box 4"/>
          <p:cNvSpPr txBox="1">
            <a:spLocks noChangeArrowheads="1"/>
          </p:cNvSpPr>
          <p:nvPr/>
        </p:nvSpPr>
        <p:spPr bwMode="auto">
          <a:xfrm>
            <a:off x="5562600" y="4191000"/>
            <a:ext cx="2362200" cy="915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fontAlgn="base" hangingPunct="0">
              <a:spcBef>
                <a:spcPct val="50000"/>
              </a:spcBef>
              <a:spcAft>
                <a:spcPct val="0"/>
              </a:spcAft>
            </a:pPr>
            <a:r>
              <a:rPr lang="en-US" dirty="0" smtClean="0">
                <a:solidFill>
                  <a:srgbClr val="FFFFFF"/>
                </a:solidFill>
                <a:latin typeface="2Stone Sans" pitchFamily="-40" charset="0"/>
                <a:ea typeface="ＭＳ Ｐゴシック" pitchFamily="-40" charset="-128"/>
              </a:rPr>
              <a:t>Buprenorphine Still Blocks Opioids as It Dissipates</a:t>
            </a:r>
          </a:p>
        </p:txBody>
      </p:sp>
      <p:sp>
        <p:nvSpPr>
          <p:cNvPr id="185349" name="Text Box 5"/>
          <p:cNvSpPr txBox="1">
            <a:spLocks noChangeArrowheads="1"/>
          </p:cNvSpPr>
          <p:nvPr/>
        </p:nvSpPr>
        <p:spPr bwMode="auto">
          <a:xfrm>
            <a:off x="2354179" y="6551612"/>
            <a:ext cx="3200400"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0" fontAlgn="base" hangingPunct="0">
              <a:spcBef>
                <a:spcPct val="0"/>
              </a:spcBef>
              <a:spcAft>
                <a:spcPct val="0"/>
              </a:spcAft>
            </a:pPr>
            <a:r>
              <a:rPr lang="en-US" sz="1200" dirty="0" smtClean="0">
                <a:solidFill>
                  <a:srgbClr val="FFFFFF"/>
                </a:solidFill>
                <a:latin typeface="2Stone Sans" pitchFamily="-40" charset="0"/>
                <a:ea typeface="ＭＳ Ｐゴシック" pitchFamily="-40" charset="-128"/>
              </a:rPr>
              <a:t>Courtesy of NAABT, Inc. (naabt.org)</a:t>
            </a:r>
          </a:p>
        </p:txBody>
      </p:sp>
    </p:spTree>
    <p:extLst>
      <p:ext uri="{BB962C8B-B14F-4D97-AF65-F5344CB8AC3E}">
        <p14:creationId xmlns:p14="http://schemas.microsoft.com/office/powerpoint/2010/main" val="12926925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noAutofit/>
          </a:bodyPr>
          <a:lstStyle/>
          <a:p>
            <a:r>
              <a:rPr lang="en-US" sz="3200" dirty="0"/>
              <a:t>Ideal candidates</a:t>
            </a:r>
          </a:p>
        </p:txBody>
      </p:sp>
      <p:sp>
        <p:nvSpPr>
          <p:cNvPr id="186371" name="Rectangle 3"/>
          <p:cNvSpPr>
            <a:spLocks noGrp="1" noChangeArrowheads="1"/>
          </p:cNvSpPr>
          <p:nvPr>
            <p:ph idx="1"/>
          </p:nvPr>
        </p:nvSpPr>
        <p:spPr>
          <a:xfrm>
            <a:off x="447575" y="990600"/>
            <a:ext cx="8229600" cy="4525963"/>
          </a:xfrm>
        </p:spPr>
        <p:txBody>
          <a:bodyPr>
            <a:normAutofit/>
          </a:bodyPr>
          <a:lstStyle/>
          <a:p>
            <a:r>
              <a:rPr lang="en-US" dirty="0"/>
              <a:t>Diagnosis of opioid </a:t>
            </a:r>
            <a:r>
              <a:rPr lang="en-US" dirty="0" smtClean="0"/>
              <a:t>dependence</a:t>
            </a:r>
          </a:p>
          <a:p>
            <a:endParaRPr lang="en-US" dirty="0"/>
          </a:p>
          <a:p>
            <a:r>
              <a:rPr lang="en-US" dirty="0"/>
              <a:t>Have an appropriate understanding of Buprenorphine and are </a:t>
            </a:r>
            <a:r>
              <a:rPr lang="en-US" dirty="0" smtClean="0"/>
              <a:t>motivated</a:t>
            </a:r>
          </a:p>
          <a:p>
            <a:endParaRPr lang="en-US" dirty="0"/>
          </a:p>
          <a:p>
            <a:r>
              <a:rPr lang="en-US" dirty="0"/>
              <a:t>No active significant </a:t>
            </a:r>
            <a:r>
              <a:rPr lang="en-US" dirty="0" smtClean="0"/>
              <a:t>medical </a:t>
            </a:r>
            <a:r>
              <a:rPr lang="en-US" dirty="0"/>
              <a:t>/ psychiatric </a:t>
            </a:r>
            <a:r>
              <a:rPr lang="en-US" dirty="0" smtClean="0"/>
              <a:t>complications</a:t>
            </a:r>
          </a:p>
          <a:p>
            <a:endParaRPr lang="en-US" dirty="0" smtClean="0"/>
          </a:p>
          <a:p>
            <a:r>
              <a:rPr lang="en-US" dirty="0" smtClean="0"/>
              <a:t>Stable living environment</a:t>
            </a:r>
          </a:p>
          <a:p>
            <a:endParaRPr lang="en-US" dirty="0" smtClean="0"/>
          </a:p>
          <a:p>
            <a:r>
              <a:rPr lang="en-US" dirty="0" smtClean="0"/>
              <a:t>Participation in counseling</a:t>
            </a:r>
            <a:endParaRPr lang="en-US" dirty="0"/>
          </a:p>
        </p:txBody>
      </p:sp>
    </p:spTree>
    <p:extLst>
      <p:ext uri="{BB962C8B-B14F-4D97-AF65-F5344CB8AC3E}">
        <p14:creationId xmlns:p14="http://schemas.microsoft.com/office/powerpoint/2010/main" val="41470306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p:txBody>
          <a:bodyPr>
            <a:noAutofit/>
          </a:bodyPr>
          <a:lstStyle/>
          <a:p>
            <a:r>
              <a:rPr lang="en-US" sz="3200" dirty="0"/>
              <a:t>Maintenance Phase</a:t>
            </a:r>
          </a:p>
        </p:txBody>
      </p:sp>
      <p:sp>
        <p:nvSpPr>
          <p:cNvPr id="193539" name="Rectangle 3"/>
          <p:cNvSpPr>
            <a:spLocks noGrp="1" noChangeArrowheads="1"/>
          </p:cNvSpPr>
          <p:nvPr>
            <p:ph idx="1"/>
          </p:nvPr>
        </p:nvSpPr>
        <p:spPr>
          <a:xfrm>
            <a:off x="457200" y="990600"/>
            <a:ext cx="8229600" cy="4891333"/>
          </a:xfrm>
        </p:spPr>
        <p:txBody>
          <a:bodyPr/>
          <a:lstStyle/>
          <a:p>
            <a:r>
              <a:rPr lang="en-US" dirty="0"/>
              <a:t>Longest period of treatment (can last from 12 months to indefinitely</a:t>
            </a:r>
            <a:r>
              <a:rPr lang="en-US" dirty="0" smtClean="0"/>
              <a:t>)</a:t>
            </a:r>
          </a:p>
          <a:p>
            <a:endParaRPr lang="en-US" dirty="0"/>
          </a:p>
          <a:p>
            <a:r>
              <a:rPr lang="en-US" dirty="0"/>
              <a:t>Physician must still be aware of psycho social issues for </a:t>
            </a:r>
            <a:r>
              <a:rPr lang="en-US" dirty="0" smtClean="0"/>
              <a:t>patient</a:t>
            </a:r>
          </a:p>
          <a:p>
            <a:endParaRPr lang="en-US" dirty="0"/>
          </a:p>
          <a:p>
            <a:r>
              <a:rPr lang="en-US" dirty="0"/>
              <a:t>Success defined by goals set with </a:t>
            </a:r>
            <a:r>
              <a:rPr lang="en-US" dirty="0" smtClean="0"/>
              <a:t>patient</a:t>
            </a:r>
          </a:p>
          <a:p>
            <a:endParaRPr lang="en-US" dirty="0"/>
          </a:p>
          <a:p>
            <a:r>
              <a:rPr lang="en-US" dirty="0"/>
              <a:t>If patient desires to be chemical free in the future you can begin to decrease their dose by 2 mg/month and monitor</a:t>
            </a:r>
          </a:p>
          <a:p>
            <a:endParaRPr lang="en-US" sz="2800" dirty="0"/>
          </a:p>
        </p:txBody>
      </p:sp>
    </p:spTree>
    <p:extLst>
      <p:ext uri="{BB962C8B-B14F-4D97-AF65-F5344CB8AC3E}">
        <p14:creationId xmlns:p14="http://schemas.microsoft.com/office/powerpoint/2010/main" val="37196424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noAutofit/>
          </a:bodyPr>
          <a:lstStyle/>
          <a:p>
            <a:r>
              <a:rPr lang="en-US" sz="3200" dirty="0" smtClean="0"/>
              <a:t>Buprenorphine </a:t>
            </a:r>
            <a:r>
              <a:rPr lang="en-US" sz="3200" dirty="0"/>
              <a:t>Diversion</a:t>
            </a:r>
          </a:p>
        </p:txBody>
      </p:sp>
      <p:sp>
        <p:nvSpPr>
          <p:cNvPr id="194563" name="Rectangle 3"/>
          <p:cNvSpPr>
            <a:spLocks noGrp="1" noChangeArrowheads="1"/>
          </p:cNvSpPr>
          <p:nvPr>
            <p:ph idx="1"/>
          </p:nvPr>
        </p:nvSpPr>
        <p:spPr>
          <a:xfrm>
            <a:off x="485274" y="1066800"/>
            <a:ext cx="8229600" cy="3749430"/>
          </a:xfrm>
        </p:spPr>
        <p:txBody>
          <a:bodyPr/>
          <a:lstStyle/>
          <a:p>
            <a:r>
              <a:rPr lang="en-US" dirty="0"/>
              <a:t>Patients may trade Suboxone on the street for heroin or other </a:t>
            </a:r>
            <a:r>
              <a:rPr lang="en-US" dirty="0" smtClean="0"/>
              <a:t>opioids</a:t>
            </a:r>
          </a:p>
          <a:p>
            <a:endParaRPr lang="en-US" dirty="0"/>
          </a:p>
          <a:p>
            <a:r>
              <a:rPr lang="en-US" dirty="0"/>
              <a:t>They will hold on to Suboxone and only use it when they are </a:t>
            </a:r>
            <a:r>
              <a:rPr lang="en-US" dirty="0" smtClean="0"/>
              <a:t>withdrawing</a:t>
            </a:r>
          </a:p>
          <a:p>
            <a:endParaRPr lang="en-US" dirty="0"/>
          </a:p>
          <a:p>
            <a:r>
              <a:rPr lang="en-US" dirty="0"/>
              <a:t>Naloxone component </a:t>
            </a:r>
            <a:r>
              <a:rPr lang="en-US" dirty="0" smtClean="0"/>
              <a:t>discourages </a:t>
            </a:r>
            <a:r>
              <a:rPr lang="en-US" dirty="0"/>
              <a:t>IV </a:t>
            </a:r>
            <a:r>
              <a:rPr lang="en-US" dirty="0" smtClean="0"/>
              <a:t>use</a:t>
            </a:r>
            <a:endParaRPr lang="en-US" dirty="0"/>
          </a:p>
        </p:txBody>
      </p:sp>
    </p:spTree>
    <p:extLst>
      <p:ext uri="{BB962C8B-B14F-4D97-AF65-F5344CB8AC3E}">
        <p14:creationId xmlns:p14="http://schemas.microsoft.com/office/powerpoint/2010/main" val="29797748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p:txBody>
          <a:bodyPr>
            <a:noAutofit/>
          </a:bodyPr>
          <a:lstStyle/>
          <a:p>
            <a:r>
              <a:rPr lang="en-US" sz="3200" dirty="0"/>
              <a:t>Monitoring</a:t>
            </a:r>
          </a:p>
        </p:txBody>
      </p:sp>
      <p:sp>
        <p:nvSpPr>
          <p:cNvPr id="195587" name="Rectangle 3"/>
          <p:cNvSpPr>
            <a:spLocks noGrp="1" noChangeArrowheads="1"/>
          </p:cNvSpPr>
          <p:nvPr>
            <p:ph idx="1"/>
          </p:nvPr>
        </p:nvSpPr>
        <p:spPr/>
        <p:txBody>
          <a:bodyPr/>
          <a:lstStyle/>
          <a:p>
            <a:pPr>
              <a:lnSpc>
                <a:spcPct val="90000"/>
              </a:lnSpc>
            </a:pPr>
            <a:r>
              <a:rPr lang="en-US" dirty="0"/>
              <a:t>Do not give more then a month’s supply at a </a:t>
            </a:r>
            <a:r>
              <a:rPr lang="en-US" dirty="0" smtClean="0"/>
              <a:t>time</a:t>
            </a:r>
          </a:p>
          <a:p>
            <a:pPr>
              <a:lnSpc>
                <a:spcPct val="90000"/>
              </a:lnSpc>
            </a:pPr>
            <a:endParaRPr lang="en-US" dirty="0"/>
          </a:p>
          <a:p>
            <a:pPr>
              <a:lnSpc>
                <a:spcPct val="90000"/>
              </a:lnSpc>
            </a:pPr>
            <a:r>
              <a:rPr lang="en-US" dirty="0"/>
              <a:t>Reasonable to give 1 week’s supply with </a:t>
            </a:r>
            <a:r>
              <a:rPr lang="en-US" dirty="0" smtClean="0"/>
              <a:t>3 refills</a:t>
            </a:r>
          </a:p>
          <a:p>
            <a:pPr>
              <a:lnSpc>
                <a:spcPct val="90000"/>
              </a:lnSpc>
            </a:pPr>
            <a:endParaRPr lang="en-US" dirty="0"/>
          </a:p>
          <a:p>
            <a:pPr>
              <a:lnSpc>
                <a:spcPct val="90000"/>
              </a:lnSpc>
            </a:pPr>
            <a:r>
              <a:rPr lang="en-US" dirty="0"/>
              <a:t>Random, observed drug screens for compliance with treatment and to check for other drug </a:t>
            </a:r>
            <a:r>
              <a:rPr lang="en-US" dirty="0" smtClean="0"/>
              <a:t>use</a:t>
            </a:r>
          </a:p>
          <a:p>
            <a:pPr>
              <a:lnSpc>
                <a:spcPct val="90000"/>
              </a:lnSpc>
            </a:pPr>
            <a:endParaRPr lang="en-US" dirty="0"/>
          </a:p>
          <a:p>
            <a:pPr>
              <a:lnSpc>
                <a:spcPct val="90000"/>
              </a:lnSpc>
            </a:pPr>
            <a:r>
              <a:rPr lang="en-US" dirty="0"/>
              <a:t>Random pill counts (call patients back into office and check the number of pills left)</a:t>
            </a:r>
          </a:p>
        </p:txBody>
      </p:sp>
    </p:spTree>
    <p:extLst>
      <p:ext uri="{BB962C8B-B14F-4D97-AF65-F5344CB8AC3E}">
        <p14:creationId xmlns:p14="http://schemas.microsoft.com/office/powerpoint/2010/main" val="25012945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p:txBody>
          <a:bodyPr>
            <a:noAutofit/>
          </a:bodyPr>
          <a:lstStyle/>
          <a:p>
            <a:r>
              <a:rPr lang="en-US" sz="3200" dirty="0" smtClean="0"/>
              <a:t>Buprenorphine Side </a:t>
            </a:r>
            <a:r>
              <a:rPr lang="en-US" sz="3200" dirty="0"/>
              <a:t>effects</a:t>
            </a:r>
          </a:p>
        </p:txBody>
      </p:sp>
      <p:sp>
        <p:nvSpPr>
          <p:cNvPr id="196611" name="Rectangle 3"/>
          <p:cNvSpPr>
            <a:spLocks noGrp="1" noChangeArrowheads="1"/>
          </p:cNvSpPr>
          <p:nvPr>
            <p:ph idx="1"/>
          </p:nvPr>
        </p:nvSpPr>
        <p:spPr>
          <a:xfrm>
            <a:off x="486076" y="1371600"/>
            <a:ext cx="8229600" cy="4144963"/>
          </a:xfrm>
        </p:spPr>
        <p:txBody>
          <a:bodyPr/>
          <a:lstStyle/>
          <a:p>
            <a:r>
              <a:rPr lang="en-US" dirty="0"/>
              <a:t>Pregnancy class </a:t>
            </a:r>
            <a:r>
              <a:rPr lang="en-US" dirty="0" smtClean="0"/>
              <a:t>C</a:t>
            </a:r>
            <a:endParaRPr lang="en-US" dirty="0"/>
          </a:p>
          <a:p>
            <a:r>
              <a:rPr lang="en-US" dirty="0" smtClean="0"/>
              <a:t>Swelling</a:t>
            </a:r>
            <a:endParaRPr lang="en-US" dirty="0"/>
          </a:p>
          <a:p>
            <a:r>
              <a:rPr lang="en-US" dirty="0" smtClean="0"/>
              <a:t>Headaches</a:t>
            </a:r>
            <a:endParaRPr lang="en-US" dirty="0"/>
          </a:p>
          <a:p>
            <a:r>
              <a:rPr lang="en-US" dirty="0"/>
              <a:t>S</a:t>
            </a:r>
            <a:r>
              <a:rPr lang="en-US" dirty="0" smtClean="0"/>
              <a:t>weating</a:t>
            </a:r>
            <a:endParaRPr lang="en-US" dirty="0"/>
          </a:p>
          <a:p>
            <a:r>
              <a:rPr lang="en-US" dirty="0"/>
              <a:t>N</a:t>
            </a:r>
            <a:r>
              <a:rPr lang="en-US" dirty="0" smtClean="0"/>
              <a:t>ausea</a:t>
            </a:r>
            <a:endParaRPr lang="en-US" dirty="0"/>
          </a:p>
          <a:p>
            <a:r>
              <a:rPr lang="en-US" dirty="0"/>
              <a:t>Mood swings</a:t>
            </a:r>
          </a:p>
          <a:p>
            <a:r>
              <a:rPr lang="en-US" dirty="0" smtClean="0"/>
              <a:t>Insomnia</a:t>
            </a:r>
          </a:p>
          <a:p>
            <a:r>
              <a:rPr lang="en-US" dirty="0" smtClean="0"/>
              <a:t>Precipitated Withdrawal</a:t>
            </a:r>
            <a:endParaRPr lang="en-US" dirty="0"/>
          </a:p>
          <a:p>
            <a:endParaRPr lang="en-US" dirty="0"/>
          </a:p>
        </p:txBody>
      </p:sp>
    </p:spTree>
    <p:extLst>
      <p:ext uri="{BB962C8B-B14F-4D97-AF65-F5344CB8AC3E}">
        <p14:creationId xmlns:p14="http://schemas.microsoft.com/office/powerpoint/2010/main" val="34887643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Fairbanks programming</a:t>
            </a:r>
            <a:endParaRPr lang="en-US" sz="3200" dirty="0"/>
          </a:p>
        </p:txBody>
      </p:sp>
      <p:sp>
        <p:nvSpPr>
          <p:cNvPr id="3" name="Content Placeholder 2"/>
          <p:cNvSpPr>
            <a:spLocks noGrp="1"/>
          </p:cNvSpPr>
          <p:nvPr>
            <p:ph idx="1"/>
          </p:nvPr>
        </p:nvSpPr>
        <p:spPr>
          <a:xfrm>
            <a:off x="457200" y="914400"/>
            <a:ext cx="8229600" cy="4967533"/>
          </a:xfrm>
        </p:spPr>
        <p:txBody>
          <a:bodyPr/>
          <a:lstStyle/>
          <a:p>
            <a:pPr marL="0" indent="0">
              <a:buNone/>
            </a:pPr>
            <a:r>
              <a:rPr lang="en-US" dirty="0" smtClean="0"/>
              <a:t>Supportive Living Program (SLP)</a:t>
            </a:r>
          </a:p>
          <a:p>
            <a:endParaRPr lang="en-US" dirty="0" smtClean="0"/>
          </a:p>
          <a:p>
            <a:r>
              <a:rPr lang="en-US" dirty="0" smtClean="0"/>
              <a:t>Therapeutic community housed in apartments near Fairbanks Hospital</a:t>
            </a:r>
          </a:p>
          <a:p>
            <a:endParaRPr lang="en-US" dirty="0" smtClean="0"/>
          </a:p>
          <a:p>
            <a:r>
              <a:rPr lang="en-US" dirty="0" smtClean="0"/>
              <a:t>25  apartments that house an average of 4 patients</a:t>
            </a:r>
          </a:p>
          <a:p>
            <a:endParaRPr lang="en-US" dirty="0"/>
          </a:p>
          <a:p>
            <a:r>
              <a:rPr lang="en-US" dirty="0" smtClean="0"/>
              <a:t> Approximately 40% are opiate dependent</a:t>
            </a:r>
          </a:p>
          <a:p>
            <a:endParaRPr lang="en-US" dirty="0" smtClean="0"/>
          </a:p>
          <a:p>
            <a:r>
              <a:rPr lang="en-US" dirty="0" smtClean="0"/>
              <a:t>Patients must be enrolled in Fairbanks continuum of programming to live in the SLP Apartments.</a:t>
            </a:r>
          </a:p>
          <a:p>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Fairbanks programming</a:t>
            </a:r>
            <a:endParaRPr lang="en-US" sz="3200" dirty="0"/>
          </a:p>
        </p:txBody>
      </p:sp>
      <p:sp>
        <p:nvSpPr>
          <p:cNvPr id="3" name="Content Placeholder 2"/>
          <p:cNvSpPr>
            <a:spLocks noGrp="1"/>
          </p:cNvSpPr>
          <p:nvPr>
            <p:ph idx="1"/>
          </p:nvPr>
        </p:nvSpPr>
        <p:spPr/>
        <p:txBody>
          <a:bodyPr/>
          <a:lstStyle/>
          <a:p>
            <a:pPr marL="0" indent="0">
              <a:buNone/>
            </a:pPr>
            <a:r>
              <a:rPr lang="en-US" dirty="0" smtClean="0"/>
              <a:t>Outpatient programming</a:t>
            </a:r>
          </a:p>
          <a:p>
            <a:endParaRPr lang="en-US" dirty="0" smtClean="0"/>
          </a:p>
          <a:p>
            <a:r>
              <a:rPr lang="en-US" dirty="0" smtClean="0"/>
              <a:t>Partial hospitalization program (PHP)</a:t>
            </a:r>
          </a:p>
          <a:p>
            <a:endParaRPr lang="en-US" dirty="0" smtClean="0"/>
          </a:p>
          <a:p>
            <a:r>
              <a:rPr lang="en-US" dirty="0" smtClean="0"/>
              <a:t>Intensive outpatient program (IOP)</a:t>
            </a:r>
          </a:p>
          <a:p>
            <a:endParaRPr lang="en-US" dirty="0" smtClean="0"/>
          </a:p>
          <a:p>
            <a:r>
              <a:rPr lang="en-US" dirty="0" smtClean="0"/>
              <a:t>Recovery management</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How we started</a:t>
            </a:r>
            <a:endParaRPr lang="en-US" sz="3200" dirty="0"/>
          </a:p>
        </p:txBody>
      </p:sp>
      <p:sp>
        <p:nvSpPr>
          <p:cNvPr id="3" name="Content Placeholder 2"/>
          <p:cNvSpPr>
            <a:spLocks noGrp="1"/>
          </p:cNvSpPr>
          <p:nvPr>
            <p:ph idx="1"/>
          </p:nvPr>
        </p:nvSpPr>
        <p:spPr>
          <a:xfrm>
            <a:off x="457200" y="990600"/>
            <a:ext cx="8229600" cy="4891333"/>
          </a:xfrm>
        </p:spPr>
        <p:txBody>
          <a:bodyPr/>
          <a:lstStyle/>
          <a:p>
            <a:r>
              <a:rPr lang="en-US" dirty="0" smtClean="0"/>
              <a:t>Suboxone was kept at SLP in a safe in an office  and staff counted medications and attempted to manage</a:t>
            </a:r>
          </a:p>
          <a:p>
            <a:endParaRPr lang="en-US" dirty="0" smtClean="0"/>
          </a:p>
          <a:p>
            <a:r>
              <a:rPr lang="en-US" dirty="0" smtClean="0"/>
              <a:t>Issues involved controversy over the counts, inconsistent supervision, missing suboxone and burglaries</a:t>
            </a:r>
          </a:p>
          <a:p>
            <a:endParaRPr lang="en-US" dirty="0" smtClean="0"/>
          </a:p>
          <a:p>
            <a:r>
              <a:rPr lang="en-US" dirty="0" smtClean="0"/>
              <a:t>Process Improvement </a:t>
            </a:r>
          </a:p>
          <a:p>
            <a:pPr lvl="1"/>
            <a:r>
              <a:rPr lang="en-US" dirty="0" smtClean="0"/>
              <a:t>Cameras installed</a:t>
            </a:r>
          </a:p>
          <a:p>
            <a:pPr lvl="1"/>
            <a:r>
              <a:rPr lang="en-US" dirty="0" smtClean="0"/>
              <a:t>Added a nurse and tech staff to assist in monitoring and observation</a:t>
            </a:r>
          </a:p>
          <a:p>
            <a:pPr lvl="1"/>
            <a:r>
              <a:rPr lang="en-US" dirty="0" smtClean="0"/>
              <a:t>Staff collaborated with multiple prescribing doctors </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noAutofit/>
          </a:bodyPr>
          <a:lstStyle/>
          <a:p>
            <a:r>
              <a:rPr lang="en-US" sz="3200" dirty="0" smtClean="0"/>
              <a:t>Opioids and Pain</a:t>
            </a:r>
            <a:endParaRPr lang="en-US" sz="3200" dirty="0"/>
          </a:p>
        </p:txBody>
      </p:sp>
      <p:sp>
        <p:nvSpPr>
          <p:cNvPr id="162819" name="Rectangle 3"/>
          <p:cNvSpPr>
            <a:spLocks noGrp="1" noChangeArrowheads="1"/>
          </p:cNvSpPr>
          <p:nvPr>
            <p:ph idx="1"/>
          </p:nvPr>
        </p:nvSpPr>
        <p:spPr>
          <a:xfrm>
            <a:off x="457200" y="914400"/>
            <a:ext cx="8229600" cy="4967533"/>
          </a:xfrm>
        </p:spPr>
        <p:txBody>
          <a:bodyPr/>
          <a:lstStyle/>
          <a:p>
            <a:r>
              <a:rPr lang="en-US" dirty="0"/>
              <a:t>Opioid analgesia is effective for treating acute pain </a:t>
            </a:r>
            <a:r>
              <a:rPr lang="en-US" dirty="0" smtClean="0"/>
              <a:t>only</a:t>
            </a:r>
          </a:p>
          <a:p>
            <a:endParaRPr lang="en-US" dirty="0"/>
          </a:p>
          <a:p>
            <a:r>
              <a:rPr lang="en-US" dirty="0"/>
              <a:t>Drugs like Oxycontin and Fentanyl were designed to relieve suffering from </a:t>
            </a:r>
            <a:r>
              <a:rPr lang="en-US" dirty="0" smtClean="0"/>
              <a:t>cancer</a:t>
            </a:r>
          </a:p>
          <a:p>
            <a:endParaRPr lang="en-US" dirty="0"/>
          </a:p>
          <a:p>
            <a:r>
              <a:rPr lang="en-US" dirty="0"/>
              <a:t>Opioids do not improve function or lifestyle for chronic, benign back </a:t>
            </a:r>
            <a:r>
              <a:rPr lang="en-US" dirty="0" smtClean="0"/>
              <a:t>pain</a:t>
            </a:r>
          </a:p>
          <a:p>
            <a:endParaRPr lang="en-US" dirty="0" smtClean="0"/>
          </a:p>
          <a:p>
            <a:r>
              <a:rPr lang="en-US" dirty="0" smtClean="0"/>
              <a:t>Opioid narcotics are the 3</a:t>
            </a:r>
            <a:r>
              <a:rPr lang="en-US" baseline="30000" dirty="0" smtClean="0"/>
              <a:t>rd</a:t>
            </a:r>
            <a:r>
              <a:rPr lang="en-US" dirty="0" smtClean="0"/>
              <a:t> most commonly prescribed drug class in the US, 244.3 million prescriptions annually</a:t>
            </a:r>
            <a:endParaRPr lang="en-US" dirty="0"/>
          </a:p>
          <a:p>
            <a:endParaRPr lang="en-US" dirty="0"/>
          </a:p>
        </p:txBody>
      </p:sp>
    </p:spTree>
    <p:extLst>
      <p:ext uri="{BB962C8B-B14F-4D97-AF65-F5344CB8AC3E}">
        <p14:creationId xmlns:p14="http://schemas.microsoft.com/office/powerpoint/2010/main" val="23414097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Desired Changes</a:t>
            </a:r>
            <a:endParaRPr lang="en-US" sz="3200" dirty="0"/>
          </a:p>
        </p:txBody>
      </p:sp>
      <p:sp>
        <p:nvSpPr>
          <p:cNvPr id="3" name="Content Placeholder 2"/>
          <p:cNvSpPr>
            <a:spLocks noGrp="1"/>
          </p:cNvSpPr>
          <p:nvPr>
            <p:ph idx="1"/>
          </p:nvPr>
        </p:nvSpPr>
        <p:spPr>
          <a:xfrm>
            <a:off x="457200" y="990600"/>
            <a:ext cx="8229600" cy="4525963"/>
          </a:xfrm>
        </p:spPr>
        <p:txBody>
          <a:bodyPr/>
          <a:lstStyle/>
          <a:p>
            <a:r>
              <a:rPr lang="en-US" dirty="0" smtClean="0"/>
              <a:t>Improve compliance</a:t>
            </a:r>
          </a:p>
          <a:p>
            <a:endParaRPr lang="en-US" dirty="0" smtClean="0"/>
          </a:p>
          <a:p>
            <a:r>
              <a:rPr lang="en-US" dirty="0" smtClean="0"/>
              <a:t>Decrease diversion</a:t>
            </a:r>
          </a:p>
          <a:p>
            <a:endParaRPr lang="en-US" dirty="0" smtClean="0"/>
          </a:p>
          <a:p>
            <a:r>
              <a:rPr lang="en-US" dirty="0" smtClean="0"/>
              <a:t>Increase retention in treatment</a:t>
            </a:r>
          </a:p>
          <a:p>
            <a:endParaRPr lang="en-US" dirty="0" smtClean="0"/>
          </a:p>
          <a:p>
            <a:r>
              <a:rPr lang="en-US" dirty="0" smtClean="0"/>
              <a:t>Improve treatment for our patients</a:t>
            </a:r>
          </a:p>
          <a:p>
            <a:endParaRPr lang="en-US" dirty="0" smtClean="0"/>
          </a:p>
          <a:p>
            <a:r>
              <a:rPr lang="en-US" dirty="0" smtClean="0"/>
              <a:t>How do we get there?</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Existing Opioid Treatment Programs</a:t>
            </a:r>
            <a:endParaRPr lang="en-US" sz="3200" dirty="0"/>
          </a:p>
        </p:txBody>
      </p:sp>
      <p:sp>
        <p:nvSpPr>
          <p:cNvPr id="3" name="Content Placeholder 2"/>
          <p:cNvSpPr>
            <a:spLocks noGrp="1"/>
          </p:cNvSpPr>
          <p:nvPr>
            <p:ph idx="1"/>
          </p:nvPr>
        </p:nvSpPr>
        <p:spPr/>
        <p:txBody>
          <a:bodyPr/>
          <a:lstStyle/>
          <a:p>
            <a:r>
              <a:rPr lang="en-US" dirty="0" smtClean="0"/>
              <a:t>US Methadone maintenance</a:t>
            </a:r>
          </a:p>
          <a:p>
            <a:endParaRPr lang="en-US" dirty="0" smtClean="0"/>
          </a:p>
          <a:p>
            <a:r>
              <a:rPr lang="en-US" dirty="0" smtClean="0"/>
              <a:t>Australia buprenorphine MAT</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Australian MAT</a:t>
            </a:r>
            <a:endParaRPr lang="en-US" sz="3200" dirty="0"/>
          </a:p>
        </p:txBody>
      </p:sp>
      <p:sp>
        <p:nvSpPr>
          <p:cNvPr id="3" name="Content Placeholder 2"/>
          <p:cNvSpPr>
            <a:spLocks noGrp="1"/>
          </p:cNvSpPr>
          <p:nvPr>
            <p:ph idx="1"/>
          </p:nvPr>
        </p:nvSpPr>
        <p:spPr/>
        <p:txBody>
          <a:bodyPr/>
          <a:lstStyle/>
          <a:p>
            <a:r>
              <a:rPr lang="en-US" dirty="0" smtClean="0"/>
              <a:t>Physician sees patient 2-3 days after initiating treatment, and every 2-3 days until a stable dose is reached</a:t>
            </a:r>
          </a:p>
          <a:p>
            <a:endParaRPr lang="en-US" dirty="0" smtClean="0"/>
          </a:p>
          <a:p>
            <a:r>
              <a:rPr lang="en-US" dirty="0" smtClean="0"/>
              <a:t>physician then sees patient every week for the following 4-6 weeks</a:t>
            </a:r>
          </a:p>
          <a:p>
            <a:endParaRPr lang="en-US" dirty="0" smtClean="0"/>
          </a:p>
          <a:p>
            <a:r>
              <a:rPr lang="en-US" dirty="0" smtClean="0"/>
              <a:t>then every 2-4 weeks until 6 months on treatment</a:t>
            </a:r>
          </a:p>
          <a:p>
            <a:endParaRPr lang="en-US" dirty="0" smtClean="0"/>
          </a:p>
          <a:p>
            <a:r>
              <a:rPr lang="en-US" dirty="0" smtClean="0"/>
              <a:t>Monthly to quarterly (every 3 months) thereafter for stable patients</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Australian MAT</a:t>
            </a:r>
            <a:endParaRPr lang="en-US" sz="3200" dirty="0"/>
          </a:p>
        </p:txBody>
      </p:sp>
      <p:sp>
        <p:nvSpPr>
          <p:cNvPr id="3" name="Content Placeholder 2"/>
          <p:cNvSpPr>
            <a:spLocks noGrp="1"/>
          </p:cNvSpPr>
          <p:nvPr>
            <p:ph idx="1"/>
          </p:nvPr>
        </p:nvSpPr>
        <p:spPr/>
        <p:txBody>
          <a:bodyPr/>
          <a:lstStyle/>
          <a:p>
            <a:r>
              <a:rPr lang="en-US" dirty="0" smtClean="0"/>
              <a:t>The patient goes to the pharmacy every day for daily dispensing of buprenorphine.</a:t>
            </a:r>
          </a:p>
          <a:p>
            <a:endParaRPr lang="en-US" dirty="0" smtClean="0"/>
          </a:p>
          <a:p>
            <a:r>
              <a:rPr lang="en-US" dirty="0" smtClean="0"/>
              <a:t>“No take away doses of buprenorphine should be considered until the patient has been in continuous treatment for a minimum of 6 months, has dosed regularly for 2-3 months, and has no contraindications present.”   </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Australian MAT</a:t>
            </a:r>
            <a:endParaRPr lang="en-US" sz="3200" dirty="0"/>
          </a:p>
        </p:txBody>
      </p:sp>
      <p:sp>
        <p:nvSpPr>
          <p:cNvPr id="3" name="Content Placeholder 2"/>
          <p:cNvSpPr>
            <a:spLocks noGrp="1"/>
          </p:cNvSpPr>
          <p:nvPr>
            <p:ph idx="1"/>
          </p:nvPr>
        </p:nvSpPr>
        <p:spPr/>
        <p:txBody>
          <a:bodyPr/>
          <a:lstStyle/>
          <a:p>
            <a:r>
              <a:rPr lang="en-US" dirty="0" smtClean="0"/>
              <a:t>The dispensing pharmacist is required to assess whether a dose of Suboxone is appropriate and can withhold treatment when necessary (i.e. patient is intoxicated, there are concerns about diversion, patient has missed doses).</a:t>
            </a:r>
          </a:p>
          <a:p>
            <a:endParaRPr lang="en-US" dirty="0" smtClean="0"/>
          </a:p>
          <a:p>
            <a:r>
              <a:rPr lang="en-US" dirty="0" smtClean="0"/>
              <a:t>Pharmacist is required to notify prescribing M.D. about these concerns.</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Fairbanks Opiate MAT</a:t>
            </a:r>
            <a:endParaRPr lang="en-US" dirty="0"/>
          </a:p>
        </p:txBody>
      </p:sp>
      <p:sp>
        <p:nvSpPr>
          <p:cNvPr id="3" name="Content Placeholder 2"/>
          <p:cNvSpPr>
            <a:spLocks noGrp="1"/>
          </p:cNvSpPr>
          <p:nvPr>
            <p:ph idx="1"/>
          </p:nvPr>
        </p:nvSpPr>
        <p:spPr/>
        <p:txBody>
          <a:bodyPr/>
          <a:lstStyle/>
          <a:p>
            <a:r>
              <a:rPr lang="en-US" dirty="0" smtClean="0"/>
              <a:t>During medical stabilization period, patients review MAT options with physician</a:t>
            </a:r>
          </a:p>
          <a:p>
            <a:endParaRPr lang="en-US" dirty="0" smtClean="0"/>
          </a:p>
          <a:p>
            <a:r>
              <a:rPr lang="en-US" dirty="0" smtClean="0"/>
              <a:t>MAT plan is determined and mutually agreed upon. </a:t>
            </a:r>
          </a:p>
          <a:p>
            <a:endParaRPr lang="en-US" dirty="0" smtClean="0"/>
          </a:p>
          <a:p>
            <a:r>
              <a:rPr lang="en-US" dirty="0" smtClean="0"/>
              <a:t>If </a:t>
            </a:r>
            <a:r>
              <a:rPr lang="en-US" dirty="0" err="1" smtClean="0"/>
              <a:t>Buprenorhine</a:t>
            </a:r>
            <a:r>
              <a:rPr lang="en-US" dirty="0" smtClean="0"/>
              <a:t> is selected, </a:t>
            </a:r>
            <a:r>
              <a:rPr lang="en-US" dirty="0" smtClean="0">
                <a:solidFill>
                  <a:srgbClr val="FF0000"/>
                </a:solidFill>
              </a:rPr>
              <a:t>contract </a:t>
            </a:r>
            <a:r>
              <a:rPr lang="en-US" dirty="0" smtClean="0"/>
              <a:t>outlining all expectations is reviewed and signed </a:t>
            </a:r>
          </a:p>
          <a:p>
            <a:endParaRPr lang="en-US" dirty="0" smtClean="0"/>
          </a:p>
          <a:p>
            <a:r>
              <a:rPr lang="en-US" dirty="0" smtClean="0"/>
              <a:t>Fairbanks physicians prescribe during outpatient care and assist in transferring to a primary care provider </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Fairbanks MAT program</a:t>
            </a:r>
            <a:endParaRPr lang="en-US" sz="3200" dirty="0"/>
          </a:p>
        </p:txBody>
      </p:sp>
      <p:sp>
        <p:nvSpPr>
          <p:cNvPr id="3" name="Content Placeholder 2"/>
          <p:cNvSpPr>
            <a:spLocks noGrp="1"/>
          </p:cNvSpPr>
          <p:nvPr>
            <p:ph idx="1"/>
          </p:nvPr>
        </p:nvSpPr>
        <p:spPr>
          <a:xfrm>
            <a:off x="457200" y="990600"/>
            <a:ext cx="8229600" cy="4891333"/>
          </a:xfrm>
        </p:spPr>
        <p:txBody>
          <a:bodyPr/>
          <a:lstStyle/>
          <a:p>
            <a:r>
              <a:rPr lang="en-US" dirty="0" smtClean="0"/>
              <a:t>Clients reside in the Supportive Living Program</a:t>
            </a:r>
          </a:p>
          <a:p>
            <a:r>
              <a:rPr lang="en-US" dirty="0" smtClean="0"/>
              <a:t>Clients must be involved in treatment programming and are prescribed medications by Fairbanks physician. </a:t>
            </a:r>
          </a:p>
          <a:p>
            <a:r>
              <a:rPr lang="en-US" dirty="0" smtClean="0"/>
              <a:t>Clients do not have their medications in their possession</a:t>
            </a:r>
          </a:p>
          <a:p>
            <a:r>
              <a:rPr lang="en-US" dirty="0" smtClean="0"/>
              <a:t>Pharmacy delivers each client one dose daily to staff</a:t>
            </a:r>
          </a:p>
          <a:p>
            <a:r>
              <a:rPr lang="en-US" dirty="0" smtClean="0"/>
              <a:t>Staff observe each client taking their daily dose both a.m. and p.m.</a:t>
            </a:r>
          </a:p>
          <a:p>
            <a:r>
              <a:rPr lang="en-US" dirty="0" smtClean="0"/>
              <a:t>Staff document and track missed doses</a:t>
            </a:r>
          </a:p>
          <a:p>
            <a:r>
              <a:rPr lang="en-US" dirty="0" smtClean="0"/>
              <a:t>Staff report to physician any compliance concerns</a:t>
            </a:r>
          </a:p>
          <a:p>
            <a:r>
              <a:rPr lang="en-US" dirty="0" smtClean="0"/>
              <a:t>Clients are drug screened </a:t>
            </a:r>
          </a:p>
          <a:p>
            <a:endParaRPr lang="en-US" dirty="0" smtClean="0"/>
          </a:p>
          <a:p>
            <a:endParaRPr lang="en-US" dirty="0"/>
          </a:p>
        </p:txBody>
      </p:sp>
    </p:spTree>
    <p:extLst>
      <p:ext uri="{BB962C8B-B14F-4D97-AF65-F5344CB8AC3E}">
        <p14:creationId xmlns:p14="http://schemas.microsoft.com/office/powerpoint/2010/main" val="5961462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Naltrexone</a:t>
            </a:r>
            <a:r>
              <a:rPr lang="en-US" dirty="0" smtClean="0"/>
              <a:t> Supervision</a:t>
            </a:r>
            <a:endParaRPr lang="en-US" dirty="0"/>
          </a:p>
        </p:txBody>
      </p:sp>
      <p:sp>
        <p:nvSpPr>
          <p:cNvPr id="3" name="Content Placeholder 2"/>
          <p:cNvSpPr>
            <a:spLocks noGrp="1"/>
          </p:cNvSpPr>
          <p:nvPr>
            <p:ph idx="1"/>
          </p:nvPr>
        </p:nvSpPr>
        <p:spPr/>
        <p:txBody>
          <a:bodyPr/>
          <a:lstStyle/>
          <a:p>
            <a:r>
              <a:rPr lang="en-US" dirty="0" smtClean="0"/>
              <a:t>Observe daily dosing of oral </a:t>
            </a:r>
            <a:r>
              <a:rPr lang="en-US" dirty="0" err="1" smtClean="0"/>
              <a:t>Naltrexone</a:t>
            </a:r>
            <a:r>
              <a:rPr lang="en-US" dirty="0" smtClean="0"/>
              <a:t>- crush pill to reduce incidents of non compliance</a:t>
            </a:r>
          </a:p>
          <a:p>
            <a:pPr>
              <a:buNone/>
            </a:pPr>
            <a:endParaRPr lang="en-US" dirty="0" smtClean="0"/>
          </a:p>
          <a:p>
            <a:pPr>
              <a:buNone/>
            </a:pPr>
            <a:endParaRPr lang="en-US" dirty="0" smtClean="0"/>
          </a:p>
          <a:p>
            <a:r>
              <a:rPr lang="en-US" dirty="0" smtClean="0"/>
              <a:t> Coordinate and Monitor </a:t>
            </a:r>
            <a:r>
              <a:rPr lang="en-US" dirty="0" err="1" smtClean="0"/>
              <a:t>Vivitrol</a:t>
            </a:r>
            <a:r>
              <a:rPr lang="en-US" dirty="0" smtClean="0"/>
              <a:t>  compliance </a:t>
            </a:r>
          </a:p>
          <a:p>
            <a:endParaRPr lang="en-US" dirty="0" smtClean="0"/>
          </a:p>
          <a:p>
            <a:endParaRPr lang="en-US" dirty="0" smtClean="0"/>
          </a:p>
          <a:p>
            <a:r>
              <a:rPr lang="en-US" dirty="0" smtClean="0"/>
              <a:t>Add additional support during critical gap between last opiate use and </a:t>
            </a:r>
            <a:r>
              <a:rPr lang="en-US" dirty="0" err="1" smtClean="0"/>
              <a:t>Naltrexone</a:t>
            </a:r>
            <a:r>
              <a:rPr lang="en-US" dirty="0" smtClean="0"/>
              <a:t> initiation </a:t>
            </a:r>
          </a:p>
          <a:p>
            <a:pPr>
              <a:buNone/>
            </a:pP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Final Thoughts</a:t>
            </a:r>
            <a:endParaRPr lang="en-US" sz="3200" dirty="0"/>
          </a:p>
        </p:txBody>
      </p:sp>
      <p:sp>
        <p:nvSpPr>
          <p:cNvPr id="3" name="Content Placeholder 2"/>
          <p:cNvSpPr>
            <a:spLocks noGrp="1"/>
          </p:cNvSpPr>
          <p:nvPr>
            <p:ph idx="1"/>
          </p:nvPr>
        </p:nvSpPr>
        <p:spPr/>
        <p:txBody>
          <a:bodyPr/>
          <a:lstStyle/>
          <a:p>
            <a:r>
              <a:rPr lang="en-US" dirty="0" smtClean="0"/>
              <a:t>Medications are not a cure for any addictive process</a:t>
            </a:r>
          </a:p>
          <a:p>
            <a:endParaRPr lang="en-US" dirty="0" smtClean="0"/>
          </a:p>
          <a:p>
            <a:r>
              <a:rPr lang="en-US" dirty="0" smtClean="0"/>
              <a:t>Please refer to appropriate counseling resources </a:t>
            </a:r>
          </a:p>
          <a:p>
            <a:endParaRPr lang="en-US" dirty="0" smtClean="0"/>
          </a:p>
          <a:p>
            <a:r>
              <a:rPr lang="en-US" dirty="0" smtClean="0"/>
              <a:t>Seeing patients come out of the fog of their addiction is very rewarding</a:t>
            </a:r>
          </a:p>
          <a:p>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0" y="3886200"/>
            <a:ext cx="2133600" cy="2143125"/>
          </a:xfrm>
          <a:prstGeom prst="rect">
            <a:avLst/>
          </a:prstGeom>
        </p:spPr>
      </p:pic>
    </p:spTree>
    <p:extLst>
      <p:ext uri="{BB962C8B-B14F-4D97-AF65-F5344CB8AC3E}">
        <p14:creationId xmlns:p14="http://schemas.microsoft.com/office/powerpoint/2010/main" val="1216814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noAutofit/>
          </a:bodyPr>
          <a:lstStyle/>
          <a:p>
            <a:r>
              <a:rPr lang="en-US" sz="3200" dirty="0"/>
              <a:t>But I </a:t>
            </a:r>
            <a:r>
              <a:rPr lang="en-US" sz="3200" dirty="0" smtClean="0"/>
              <a:t>Have Pain </a:t>
            </a:r>
            <a:endParaRPr lang="en-US" sz="3200" dirty="0"/>
          </a:p>
        </p:txBody>
      </p:sp>
      <p:sp>
        <p:nvSpPr>
          <p:cNvPr id="163843" name="Rectangle 3"/>
          <p:cNvSpPr>
            <a:spLocks noGrp="1" noChangeArrowheads="1"/>
          </p:cNvSpPr>
          <p:nvPr>
            <p:ph idx="1"/>
          </p:nvPr>
        </p:nvSpPr>
        <p:spPr>
          <a:xfrm>
            <a:off x="457200" y="914400"/>
            <a:ext cx="8229600" cy="4967533"/>
          </a:xfrm>
        </p:spPr>
        <p:txBody>
          <a:bodyPr/>
          <a:lstStyle/>
          <a:p>
            <a:r>
              <a:rPr lang="en-US" dirty="0"/>
              <a:t>Long term opioid use lowers patients pain tolerance and actually causes </a:t>
            </a:r>
            <a:r>
              <a:rPr lang="en-US" dirty="0" smtClean="0"/>
              <a:t>pain</a:t>
            </a:r>
            <a:endParaRPr lang="en-US" dirty="0"/>
          </a:p>
          <a:p>
            <a:pPr lvl="1"/>
            <a:r>
              <a:rPr lang="en-US" sz="2000" dirty="0"/>
              <a:t>Opioid induced </a:t>
            </a:r>
            <a:r>
              <a:rPr lang="en-US" sz="2000" dirty="0" smtClean="0"/>
              <a:t>hyperalgesia</a:t>
            </a:r>
          </a:p>
          <a:p>
            <a:pPr lvl="1"/>
            <a:endParaRPr lang="en-US" sz="2400" dirty="0"/>
          </a:p>
          <a:p>
            <a:r>
              <a:rPr lang="en-US" dirty="0"/>
              <a:t>A month after being detoxed off opioids most patients are in less pain then they ever were on </a:t>
            </a:r>
            <a:r>
              <a:rPr lang="en-US" dirty="0" smtClean="0"/>
              <a:t>high doses </a:t>
            </a:r>
            <a:r>
              <a:rPr lang="en-US" dirty="0"/>
              <a:t>of </a:t>
            </a:r>
            <a:r>
              <a:rPr lang="en-US" dirty="0" smtClean="0"/>
              <a:t>opioids</a:t>
            </a:r>
          </a:p>
          <a:p>
            <a:endParaRPr lang="en-US" dirty="0" smtClean="0"/>
          </a:p>
          <a:p>
            <a:r>
              <a:rPr lang="en-US" dirty="0" smtClean="0"/>
              <a:t>NSAIDS work</a:t>
            </a: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0600" y="3810000"/>
            <a:ext cx="1847850" cy="2466975"/>
          </a:xfrm>
          <a:prstGeom prst="rect">
            <a:avLst/>
          </a:prstGeom>
        </p:spPr>
      </p:pic>
    </p:spTree>
    <p:extLst>
      <p:ext uri="{BB962C8B-B14F-4D97-AF65-F5344CB8AC3E}">
        <p14:creationId xmlns:p14="http://schemas.microsoft.com/office/powerpoint/2010/main" val="4447331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Pain Is Not a Vital Sign</a:t>
            </a:r>
            <a:endParaRPr lang="en-US" sz="3200" dirty="0"/>
          </a:p>
        </p:txBody>
      </p:sp>
      <p:sp>
        <p:nvSpPr>
          <p:cNvPr id="3" name="Content Placeholder 2"/>
          <p:cNvSpPr>
            <a:spLocks noGrp="1"/>
          </p:cNvSpPr>
          <p:nvPr>
            <p:ph idx="1"/>
          </p:nvPr>
        </p:nvSpPr>
        <p:spPr/>
        <p:txBody>
          <a:bodyPr/>
          <a:lstStyle/>
          <a:p>
            <a:r>
              <a:rPr lang="en-US" dirty="0" smtClean="0"/>
              <a:t>The Joint commission added pain to be considered as a vital sign after intense lobbying </a:t>
            </a:r>
          </a:p>
          <a:p>
            <a:endParaRPr lang="en-US" dirty="0" smtClean="0"/>
          </a:p>
          <a:p>
            <a:r>
              <a:rPr lang="en-US" dirty="0" smtClean="0"/>
              <a:t>Purdue Pharma is responsible for producing Oxycontin</a:t>
            </a:r>
          </a:p>
          <a:p>
            <a:endParaRPr lang="en-US" dirty="0" smtClean="0"/>
          </a:p>
          <a:p>
            <a:r>
              <a:rPr lang="en-US" dirty="0" smtClean="0"/>
              <a:t>Marketed as being a “safe alternative” with “low abuse potential”</a:t>
            </a:r>
            <a:endParaRPr lang="en-US" dirty="0"/>
          </a:p>
        </p:txBody>
      </p:sp>
    </p:spTree>
    <p:extLst>
      <p:ext uri="{BB962C8B-B14F-4D97-AF65-F5344CB8AC3E}">
        <p14:creationId xmlns:p14="http://schemas.microsoft.com/office/powerpoint/2010/main" val="21308836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534400" cy="758952"/>
          </a:xfrm>
        </p:spPr>
        <p:txBody>
          <a:bodyPr>
            <a:normAutofit/>
          </a:bodyPr>
          <a:lstStyle/>
          <a:p>
            <a:r>
              <a:rPr lang="en-US" sz="2700" dirty="0" smtClean="0"/>
              <a:t>Medication numbers in prescriptions 2010 (in millions)</a:t>
            </a:r>
            <a:endParaRPr lang="en-US" sz="2700" dirty="0"/>
          </a:p>
        </p:txBody>
      </p:sp>
      <p:sp>
        <p:nvSpPr>
          <p:cNvPr id="3" name="Content Placeholder 2"/>
          <p:cNvSpPr>
            <a:spLocks noGrp="1"/>
          </p:cNvSpPr>
          <p:nvPr>
            <p:ph idx="1"/>
          </p:nvPr>
        </p:nvSpPr>
        <p:spPr/>
        <p:txBody>
          <a:bodyPr>
            <a:normAutofit fontScale="62500" lnSpcReduction="20000"/>
          </a:bodyPr>
          <a:lstStyle/>
          <a:p>
            <a:r>
              <a:rPr lang="en-US" sz="2600" b="1" dirty="0" smtClean="0"/>
              <a:t>1</a:t>
            </a:r>
            <a:r>
              <a:rPr lang="en-US" sz="2600" b="1" dirty="0"/>
              <a:t>. Hydrocodone/Acetaminophen </a:t>
            </a:r>
            <a:r>
              <a:rPr lang="en-US" sz="2600" b="1" dirty="0" smtClean="0"/>
              <a:t>		Drug </a:t>
            </a:r>
            <a:r>
              <a:rPr lang="en-US" sz="2600" b="1" dirty="0"/>
              <a:t>of abuse</a:t>
            </a:r>
            <a:r>
              <a:rPr lang="en-US" sz="2600" b="1" dirty="0" smtClean="0"/>
              <a:t>		131.2 </a:t>
            </a:r>
            <a:r>
              <a:rPr lang="en-US" sz="2600" dirty="0" smtClean="0"/>
              <a:t>		</a:t>
            </a:r>
            <a:endParaRPr lang="en-US" sz="2600" dirty="0"/>
          </a:p>
          <a:p>
            <a:r>
              <a:rPr lang="en-US" sz="2600" dirty="0"/>
              <a:t>2. Simvastatin </a:t>
            </a:r>
            <a:r>
              <a:rPr lang="en-US" sz="2600" dirty="0" smtClean="0"/>
              <a:t>										94.1 </a:t>
            </a:r>
            <a:endParaRPr lang="en-US" sz="2600" dirty="0"/>
          </a:p>
          <a:p>
            <a:r>
              <a:rPr lang="en-US" sz="2600" dirty="0"/>
              <a:t>3. Lisinopril </a:t>
            </a:r>
            <a:r>
              <a:rPr lang="en-US" sz="2600" dirty="0" smtClean="0"/>
              <a:t>										87.4 </a:t>
            </a:r>
            <a:endParaRPr lang="en-US" sz="2600" dirty="0"/>
          </a:p>
          <a:p>
            <a:r>
              <a:rPr lang="en-US" sz="2600" dirty="0"/>
              <a:t>4. Levothyroxine sodium </a:t>
            </a:r>
            <a:r>
              <a:rPr lang="en-US" sz="2600" dirty="0" smtClean="0"/>
              <a:t>								70.5 </a:t>
            </a:r>
            <a:endParaRPr lang="en-US" sz="2600" dirty="0"/>
          </a:p>
          <a:p>
            <a:r>
              <a:rPr lang="en-US" sz="2600" dirty="0"/>
              <a:t>5. Amlodipine  </a:t>
            </a:r>
            <a:r>
              <a:rPr lang="en-US" sz="2600" dirty="0" smtClean="0"/>
              <a:t>										57.2 </a:t>
            </a:r>
            <a:endParaRPr lang="en-US" sz="2600" dirty="0"/>
          </a:p>
          <a:p>
            <a:r>
              <a:rPr lang="en-US" sz="2600" dirty="0"/>
              <a:t>6. Omeprazole </a:t>
            </a:r>
            <a:r>
              <a:rPr lang="en-US" sz="2600" dirty="0" smtClean="0"/>
              <a:t>										53.4 </a:t>
            </a:r>
            <a:endParaRPr lang="en-US" sz="2600" dirty="0"/>
          </a:p>
          <a:p>
            <a:r>
              <a:rPr lang="en-US" sz="2600" dirty="0"/>
              <a:t>7</a:t>
            </a:r>
            <a:r>
              <a:rPr lang="en-US" sz="2600" dirty="0" smtClean="0"/>
              <a:t>. Azithromycin				 						52.6 </a:t>
            </a:r>
            <a:endParaRPr lang="en-US" sz="2600" dirty="0"/>
          </a:p>
          <a:p>
            <a:r>
              <a:rPr lang="en-US" sz="2600" dirty="0"/>
              <a:t>8. Amoxicillin </a:t>
            </a:r>
            <a:r>
              <a:rPr lang="en-US" sz="2600" dirty="0" smtClean="0"/>
              <a:t>										52.3 </a:t>
            </a:r>
            <a:endParaRPr lang="en-US" sz="2600" dirty="0"/>
          </a:p>
          <a:p>
            <a:r>
              <a:rPr lang="en-US" sz="2600" dirty="0"/>
              <a:t>9. Metformin </a:t>
            </a:r>
            <a:r>
              <a:rPr lang="en-US" sz="2600" dirty="0" smtClean="0"/>
              <a:t>										48.3 </a:t>
            </a:r>
            <a:endParaRPr lang="en-US" sz="2600" dirty="0"/>
          </a:p>
          <a:p>
            <a:r>
              <a:rPr lang="en-US" sz="2600" dirty="0"/>
              <a:t>10. Hydrochlorothiazide  </a:t>
            </a:r>
            <a:r>
              <a:rPr lang="en-US" sz="2600" dirty="0" smtClean="0"/>
              <a:t>								47.8 </a:t>
            </a:r>
            <a:endParaRPr lang="en-US" sz="2600" dirty="0"/>
          </a:p>
          <a:p>
            <a:r>
              <a:rPr lang="en-US" sz="2600" b="1" dirty="0"/>
              <a:t>11. Alprazolam </a:t>
            </a:r>
            <a:r>
              <a:rPr lang="en-US" sz="2600" b="1" dirty="0" smtClean="0"/>
              <a:t>						Drug </a:t>
            </a:r>
            <a:r>
              <a:rPr lang="en-US" sz="2600" b="1" dirty="0"/>
              <a:t>of </a:t>
            </a:r>
            <a:r>
              <a:rPr lang="en-US" sz="2600" b="1" dirty="0" smtClean="0"/>
              <a:t>abuse		46.3 </a:t>
            </a:r>
            <a:r>
              <a:rPr lang="en-US" sz="2600" dirty="0" smtClean="0"/>
              <a:t>		</a:t>
            </a:r>
          </a:p>
          <a:p>
            <a:r>
              <a:rPr lang="en-US" sz="2600" dirty="0" smtClean="0"/>
              <a:t>12</a:t>
            </a:r>
            <a:r>
              <a:rPr lang="en-US" sz="2600" dirty="0"/>
              <a:t>. Lipitor </a:t>
            </a:r>
            <a:r>
              <a:rPr lang="en-US" sz="2600" dirty="0" smtClean="0"/>
              <a:t>											45.3 </a:t>
            </a:r>
            <a:endParaRPr lang="en-US" sz="2600" dirty="0"/>
          </a:p>
          <a:p>
            <a:r>
              <a:rPr lang="en-US" sz="2600" dirty="0"/>
              <a:t>13. Furosemide  </a:t>
            </a:r>
            <a:r>
              <a:rPr lang="en-US" sz="2600" dirty="0" smtClean="0"/>
              <a:t>									43.4 </a:t>
            </a:r>
            <a:endParaRPr lang="en-US" sz="2600" dirty="0"/>
          </a:p>
          <a:p>
            <a:r>
              <a:rPr lang="en-US" sz="2600" dirty="0"/>
              <a:t>14. Metoprolol </a:t>
            </a:r>
            <a:r>
              <a:rPr lang="en-US" sz="2600" dirty="0" smtClean="0"/>
              <a:t>										38.9 </a:t>
            </a:r>
          </a:p>
          <a:p>
            <a:r>
              <a:rPr lang="en-US" sz="2600" b="1" dirty="0" smtClean="0"/>
              <a:t>15.  Zolpidem 						Drug of abuse		38		</a:t>
            </a:r>
          </a:p>
          <a:p>
            <a:r>
              <a:rPr lang="en-US" sz="2600" b="1" dirty="0" smtClean="0"/>
              <a:t>21. Oxycodone/Acetaminophen 		Drug of abuse		31.9	</a:t>
            </a:r>
            <a:r>
              <a:rPr lang="en-US" dirty="0" smtClean="0"/>
              <a:t>	</a:t>
            </a:r>
            <a:endParaRPr lang="en-US" dirty="0"/>
          </a:p>
          <a:p>
            <a:endParaRPr lang="en-US" dirty="0"/>
          </a:p>
        </p:txBody>
      </p:sp>
    </p:spTree>
    <p:extLst>
      <p:ext uri="{BB962C8B-B14F-4D97-AF65-F5344CB8AC3E}">
        <p14:creationId xmlns:p14="http://schemas.microsoft.com/office/powerpoint/2010/main" val="28245074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A Billion Dollar Industry (2012 Sales)</a:t>
            </a:r>
            <a:endParaRPr lang="en-US" sz="3200" dirty="0"/>
          </a:p>
        </p:txBody>
      </p:sp>
      <p:sp>
        <p:nvSpPr>
          <p:cNvPr id="3" name="Content Placeholder 2"/>
          <p:cNvSpPr>
            <a:spLocks noGrp="1"/>
          </p:cNvSpPr>
          <p:nvPr>
            <p:ph idx="1"/>
          </p:nvPr>
        </p:nvSpPr>
        <p:spPr>
          <a:xfrm>
            <a:off x="457200" y="838200"/>
            <a:ext cx="8229600" cy="5502030"/>
          </a:xfrm>
        </p:spPr>
        <p:txBody>
          <a:bodyPr/>
          <a:lstStyle/>
          <a:p>
            <a:r>
              <a:rPr lang="en-US" dirty="0" smtClean="0"/>
              <a:t>Oxycontin 		$</a:t>
            </a:r>
            <a:r>
              <a:rPr lang="en-US" dirty="0"/>
              <a:t>2.695 </a:t>
            </a:r>
            <a:r>
              <a:rPr lang="en-US" dirty="0" smtClean="0"/>
              <a:t>billion</a:t>
            </a:r>
          </a:p>
          <a:p>
            <a:r>
              <a:rPr lang="en-US" dirty="0" smtClean="0"/>
              <a:t>Suboxone	 	$</a:t>
            </a:r>
            <a:r>
              <a:rPr lang="en-US" dirty="0"/>
              <a:t>1.349 </a:t>
            </a:r>
            <a:r>
              <a:rPr lang="en-US" dirty="0" smtClean="0"/>
              <a:t>billion</a:t>
            </a:r>
          </a:p>
          <a:p>
            <a:r>
              <a:rPr lang="en-US" dirty="0" smtClean="0"/>
              <a:t>Concerta		$1.073 billion</a:t>
            </a:r>
          </a:p>
          <a:p>
            <a:r>
              <a:rPr lang="en-US" dirty="0" smtClean="0"/>
              <a:t>Ambien		</a:t>
            </a:r>
            <a:r>
              <a:rPr lang="en-US" dirty="0"/>
              <a:t>$</a:t>
            </a:r>
            <a:r>
              <a:rPr lang="en-US" dirty="0" smtClean="0"/>
              <a:t>671 million</a:t>
            </a:r>
          </a:p>
          <a:p>
            <a:r>
              <a:rPr lang="en-US" dirty="0" smtClean="0"/>
              <a:t>Ritalin			</a:t>
            </a:r>
            <a:r>
              <a:rPr lang="en-US" dirty="0"/>
              <a:t>$554 </a:t>
            </a:r>
            <a:r>
              <a:rPr lang="en-US" dirty="0" smtClean="0"/>
              <a:t>million</a:t>
            </a:r>
          </a:p>
          <a:p>
            <a:r>
              <a:rPr lang="en-US" dirty="0" smtClean="0"/>
              <a:t>Lunesta		$447 million</a:t>
            </a:r>
          </a:p>
          <a:p>
            <a:r>
              <a:rPr lang="en-US" dirty="0" smtClean="0"/>
              <a:t>Adderall		$429 million</a:t>
            </a:r>
          </a:p>
          <a:p>
            <a:r>
              <a:rPr lang="en-US" dirty="0" smtClean="0"/>
              <a:t>Opana			</a:t>
            </a:r>
            <a:r>
              <a:rPr lang="en-US" dirty="0"/>
              <a:t>$</a:t>
            </a:r>
            <a:r>
              <a:rPr lang="en-US" dirty="0" smtClean="0"/>
              <a:t>299 million</a:t>
            </a:r>
          </a:p>
          <a:p>
            <a:r>
              <a:rPr lang="en-US" dirty="0" smtClean="0"/>
              <a:t>Xanax			</a:t>
            </a:r>
            <a:r>
              <a:rPr lang="en-US" dirty="0"/>
              <a:t>$274 </a:t>
            </a:r>
            <a:r>
              <a:rPr lang="en-US" dirty="0" smtClean="0"/>
              <a:t>million</a:t>
            </a:r>
          </a:p>
          <a:p>
            <a:r>
              <a:rPr lang="en-US" dirty="0" smtClean="0"/>
              <a:t>Vicodin 		$168 million</a:t>
            </a:r>
          </a:p>
          <a:p>
            <a:r>
              <a:rPr lang="en-US" dirty="0" smtClean="0"/>
              <a:t>Fentanyl		$161 million</a:t>
            </a:r>
          </a:p>
          <a:p>
            <a:r>
              <a:rPr lang="en-US" dirty="0" smtClean="0"/>
              <a:t>Percocet		</a:t>
            </a:r>
            <a:r>
              <a:rPr lang="en-US" dirty="0"/>
              <a:t>$</a:t>
            </a:r>
            <a:r>
              <a:rPr lang="en-US" dirty="0" smtClean="0"/>
              <a:t>104 million</a:t>
            </a:r>
          </a:p>
          <a:p>
            <a:pPr marL="0" indent="0">
              <a:buNone/>
            </a:pPr>
            <a:endParaRPr lang="en-US" baseline="30000" dirty="0"/>
          </a:p>
          <a:p>
            <a:endParaRPr lang="en-US" baseline="30000" dirty="0" smtClean="0"/>
          </a:p>
          <a:p>
            <a:endParaRPr lang="en-US" baseline="30000" dirty="0" smtClean="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62550" y="3047999"/>
            <a:ext cx="2990850" cy="2062655"/>
          </a:xfrm>
          <a:prstGeom prst="rect">
            <a:avLst/>
          </a:prstGeom>
        </p:spPr>
      </p:pic>
    </p:spTree>
    <p:extLst>
      <p:ext uri="{BB962C8B-B14F-4D97-AF65-F5344CB8AC3E}">
        <p14:creationId xmlns:p14="http://schemas.microsoft.com/office/powerpoint/2010/main" val="42094138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6946"/>
            <a:ext cx="8229600" cy="737454"/>
          </a:xfrm>
        </p:spPr>
        <p:txBody>
          <a:bodyPr>
            <a:normAutofit fontScale="90000"/>
          </a:bodyPr>
          <a:lstStyle/>
          <a:p>
            <a:r>
              <a:rPr lang="en-US" sz="2700" b="1" dirty="0"/>
              <a:t>Modified Yeast Produce Opiates </a:t>
            </a:r>
            <a:r>
              <a:rPr lang="en-US" sz="2700" b="1" dirty="0" smtClean="0"/>
              <a:t>(Thebaine) from </a:t>
            </a:r>
            <a:r>
              <a:rPr lang="en-US" sz="2700" b="1" dirty="0"/>
              <a:t>Sugar</a:t>
            </a:r>
            <a:r>
              <a:rPr lang="en-US" b="1" dirty="0"/>
              <a:t/>
            </a:r>
            <a:br>
              <a:rPr lang="en-US" b="1" dirty="0"/>
            </a:br>
            <a:endParaRPr lang="en-US" dirty="0"/>
          </a:p>
        </p:txBody>
      </p:sp>
      <p:sp>
        <p:nvSpPr>
          <p:cNvPr id="3" name="Content Placeholder 2"/>
          <p:cNvSpPr>
            <a:spLocks noGrp="1"/>
          </p:cNvSpPr>
          <p:nvPr>
            <p:ph idx="1"/>
          </p:nvPr>
        </p:nvSpPr>
        <p:spPr/>
        <p:txBody>
          <a:bodyPr/>
          <a:lstStyle/>
          <a:p>
            <a:endParaRPr lang="en-US" b="1" dirty="0"/>
          </a:p>
          <a:p>
            <a:endParaRPr lang="en-US" dirty="0"/>
          </a:p>
        </p:txBody>
      </p:sp>
      <p:pic>
        <p:nvPicPr>
          <p:cNvPr id="1026" name="Picture 2" descr="http://news.sciencemag.org/sites/default/files/styles/thumb_article_l/public/F1.large_1063.jpg?itok=Hxp88cLv"/>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984431"/>
            <a:ext cx="3733800" cy="48975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4439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noAutofit/>
          </a:bodyPr>
          <a:lstStyle/>
          <a:p>
            <a:r>
              <a:rPr lang="en-US" sz="3200" dirty="0" smtClean="0"/>
              <a:t>MAT at Fairbanks</a:t>
            </a:r>
            <a:endParaRPr lang="en-US" sz="3200" dirty="0"/>
          </a:p>
        </p:txBody>
      </p:sp>
      <p:sp>
        <p:nvSpPr>
          <p:cNvPr id="166915" name="Rectangle 3"/>
          <p:cNvSpPr>
            <a:spLocks noGrp="1" noChangeArrowheads="1"/>
          </p:cNvSpPr>
          <p:nvPr>
            <p:ph idx="1"/>
          </p:nvPr>
        </p:nvSpPr>
        <p:spPr/>
        <p:txBody>
          <a:bodyPr/>
          <a:lstStyle/>
          <a:p>
            <a:r>
              <a:rPr lang="en-US" dirty="0" smtClean="0"/>
              <a:t>Antabuse</a:t>
            </a:r>
          </a:p>
          <a:p>
            <a:endParaRPr lang="en-US" dirty="0" smtClean="0"/>
          </a:p>
          <a:p>
            <a:r>
              <a:rPr lang="en-US" dirty="0" smtClean="0"/>
              <a:t>Campral</a:t>
            </a:r>
          </a:p>
          <a:p>
            <a:endParaRPr lang="en-US" dirty="0" smtClean="0"/>
          </a:p>
          <a:p>
            <a:r>
              <a:rPr lang="en-US" dirty="0" smtClean="0"/>
              <a:t>Naltrexone</a:t>
            </a:r>
          </a:p>
          <a:p>
            <a:endParaRPr lang="en-US" dirty="0"/>
          </a:p>
          <a:p>
            <a:r>
              <a:rPr lang="en-US" dirty="0" smtClean="0"/>
              <a:t>Vivitrol</a:t>
            </a:r>
          </a:p>
          <a:p>
            <a:endParaRPr lang="en-US" dirty="0" smtClean="0"/>
          </a:p>
          <a:p>
            <a:r>
              <a:rPr lang="en-US" dirty="0" smtClean="0"/>
              <a:t>Suboxone</a:t>
            </a:r>
            <a:endParaRPr lang="en-US" dirty="0"/>
          </a:p>
          <a:p>
            <a:endParaRPr lang="en-US" sz="4000" dirty="0"/>
          </a:p>
        </p:txBody>
      </p:sp>
    </p:spTree>
    <p:extLst>
      <p:ext uri="{BB962C8B-B14F-4D97-AF65-F5344CB8AC3E}">
        <p14:creationId xmlns:p14="http://schemas.microsoft.com/office/powerpoint/2010/main" val="333047147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irbanks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13042</TotalTime>
  <Words>1454</Words>
  <Application>Microsoft Office PowerPoint</Application>
  <PresentationFormat>On-screen Show (4:3)</PresentationFormat>
  <Paragraphs>294</Paragraphs>
  <Slides>38</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ＭＳ Ｐゴシック</vt:lpstr>
      <vt:lpstr>2Stone Sans</vt:lpstr>
      <vt:lpstr>Arial</vt:lpstr>
      <vt:lpstr>Calibri</vt:lpstr>
      <vt:lpstr>I 2Stone Sans Italic</vt:lpstr>
      <vt:lpstr>Wingdings</vt:lpstr>
      <vt:lpstr>Fairbanks Template</vt:lpstr>
      <vt:lpstr>Making MAT Work</vt:lpstr>
      <vt:lpstr>Prescription Drug Abuse</vt:lpstr>
      <vt:lpstr>Opioids and Pain</vt:lpstr>
      <vt:lpstr>But I Have Pain </vt:lpstr>
      <vt:lpstr>Pain Is Not a Vital Sign</vt:lpstr>
      <vt:lpstr>Medication numbers in prescriptions 2010 (in millions)</vt:lpstr>
      <vt:lpstr>A Billion Dollar Industry (2012 Sales)</vt:lpstr>
      <vt:lpstr>Modified Yeast Produce Opiates (Thebaine) from Sugar </vt:lpstr>
      <vt:lpstr>MAT at Fairbanks</vt:lpstr>
      <vt:lpstr>Naltrexone</vt:lpstr>
      <vt:lpstr>Naltrexone 2</vt:lpstr>
      <vt:lpstr>Naltrexone Side Effects</vt:lpstr>
      <vt:lpstr>Buprenorphine</vt:lpstr>
      <vt:lpstr>What is buprenorphine/naloxone?</vt:lpstr>
      <vt:lpstr>How does one prescribe?</vt:lpstr>
      <vt:lpstr>More on regulation</vt:lpstr>
      <vt:lpstr>Reasons Buprenorphine is preferable to Methadone</vt:lpstr>
      <vt:lpstr>PowerPoint Presentation</vt:lpstr>
      <vt:lpstr>PowerPoint Presentation</vt:lpstr>
      <vt:lpstr>PowerPoint Presentation</vt:lpstr>
      <vt:lpstr>PowerPoint Presentation</vt:lpstr>
      <vt:lpstr>Ideal candidates</vt:lpstr>
      <vt:lpstr>Maintenance Phase</vt:lpstr>
      <vt:lpstr>Buprenorphine Diversion</vt:lpstr>
      <vt:lpstr>Monitoring</vt:lpstr>
      <vt:lpstr>Buprenorphine Side effects</vt:lpstr>
      <vt:lpstr>Fairbanks programming</vt:lpstr>
      <vt:lpstr>Fairbanks programming</vt:lpstr>
      <vt:lpstr>How we started</vt:lpstr>
      <vt:lpstr>Desired Changes</vt:lpstr>
      <vt:lpstr>Existing Opioid Treatment Programs</vt:lpstr>
      <vt:lpstr>Australian MAT</vt:lpstr>
      <vt:lpstr>Australian MAT</vt:lpstr>
      <vt:lpstr>Australian MAT</vt:lpstr>
      <vt:lpstr>Fairbanks Opiate MAT</vt:lpstr>
      <vt:lpstr>Fairbanks MAT program</vt:lpstr>
      <vt:lpstr>Naltrexone Supervision</vt:lpstr>
      <vt:lpstr>Final Thoughts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Primer on Addiction Care in the Family Medicine Setting</dc:title>
  <dc:creator>Darrin . Mangiacarne</dc:creator>
  <cp:lastModifiedBy>Burns, Molly</cp:lastModifiedBy>
  <cp:revision>52</cp:revision>
  <dcterms:created xsi:type="dcterms:W3CDTF">2014-08-08T17:05:34Z</dcterms:created>
  <dcterms:modified xsi:type="dcterms:W3CDTF">2015-10-28T23:32:32Z</dcterms:modified>
</cp:coreProperties>
</file>