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311" r:id="rId3"/>
    <p:sldId id="343" r:id="rId4"/>
    <p:sldId id="339" r:id="rId5"/>
    <p:sldId id="324" r:id="rId6"/>
    <p:sldId id="310" r:id="rId7"/>
    <p:sldId id="301" r:id="rId8"/>
    <p:sldId id="323" r:id="rId9"/>
    <p:sldId id="302" r:id="rId10"/>
    <p:sldId id="325" r:id="rId11"/>
    <p:sldId id="303" r:id="rId12"/>
    <p:sldId id="268" r:id="rId13"/>
    <p:sldId id="269" r:id="rId14"/>
    <p:sldId id="270" r:id="rId15"/>
    <p:sldId id="273" r:id="rId16"/>
    <p:sldId id="271" r:id="rId17"/>
    <p:sldId id="272" r:id="rId18"/>
    <p:sldId id="274" r:id="rId19"/>
    <p:sldId id="275" r:id="rId20"/>
    <p:sldId id="340" r:id="rId21"/>
    <p:sldId id="319" r:id="rId22"/>
    <p:sldId id="341" r:id="rId23"/>
    <p:sldId id="292" r:id="rId24"/>
    <p:sldId id="331" r:id="rId25"/>
    <p:sldId id="314" r:id="rId26"/>
    <p:sldId id="260" r:id="rId27"/>
    <p:sldId id="330" r:id="rId28"/>
    <p:sldId id="338" r:id="rId29"/>
    <p:sldId id="320" r:id="rId30"/>
    <p:sldId id="279" r:id="rId31"/>
    <p:sldId id="342" r:id="rId32"/>
    <p:sldId id="258" r:id="rId33"/>
    <p:sldId id="280" r:id="rId34"/>
    <p:sldId id="315" r:id="rId35"/>
    <p:sldId id="316" r:id="rId36"/>
    <p:sldId id="336" r:id="rId37"/>
    <p:sldId id="317" r:id="rId38"/>
    <p:sldId id="277" r:id="rId39"/>
    <p:sldId id="295" r:id="rId40"/>
    <p:sldId id="294" r:id="rId41"/>
    <p:sldId id="285" r:id="rId4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9" d="100"/>
          <a:sy n="109" d="100"/>
        </p:scale>
        <p:origin x="-62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E610E-F738-4010-A055-4815EDDD5BB0}" type="doc">
      <dgm:prSet loTypeId="urn:microsoft.com/office/officeart/2005/8/layout/pyramid1" loCatId="pyramid" qsTypeId="urn:microsoft.com/office/officeart/2005/8/quickstyle/simple1" qsCatId="simple" csTypeId="urn:microsoft.com/office/officeart/2005/8/colors/colorful1#1" csCatId="colorful" phldr="1"/>
      <dgm:spPr/>
    </dgm:pt>
    <dgm:pt modelId="{55A05228-2234-4AE6-846B-624E446863F2}">
      <dgm:prSet phldrT="[Text]" custT="1"/>
      <dgm:spPr>
        <a:solidFill>
          <a:srgbClr val="FF0000"/>
        </a:solidFill>
      </dgm:spPr>
      <dgm:t>
        <a:bodyPr/>
        <a:lstStyle/>
        <a:p>
          <a:r>
            <a:rPr lang="en-US" sz="1400" b="1" dirty="0" smtClean="0">
              <a:solidFill>
                <a:schemeClr val="tx1"/>
              </a:solidFill>
            </a:rPr>
            <a:t>Tertiary Level</a:t>
          </a:r>
        </a:p>
      </dgm:t>
    </dgm:pt>
    <dgm:pt modelId="{EB6F8841-372E-4BA4-B7DA-E63F8D0BD53F}" type="parTrans" cxnId="{D80B99E8-01E8-4B55-B713-F7AF8B967171}">
      <dgm:prSet/>
      <dgm:spPr/>
      <dgm:t>
        <a:bodyPr/>
        <a:lstStyle/>
        <a:p>
          <a:endParaRPr lang="en-US"/>
        </a:p>
      </dgm:t>
    </dgm:pt>
    <dgm:pt modelId="{E99BA442-7D32-4B9E-9723-683B8D402146}" type="sibTrans" cxnId="{D80B99E8-01E8-4B55-B713-F7AF8B967171}">
      <dgm:prSet/>
      <dgm:spPr/>
      <dgm:t>
        <a:bodyPr/>
        <a:lstStyle/>
        <a:p>
          <a:endParaRPr lang="en-US"/>
        </a:p>
      </dgm:t>
    </dgm:pt>
    <dgm:pt modelId="{9E872025-E782-421E-9832-831711549709}">
      <dgm:prSet phldrT="[Text]" custT="1"/>
      <dgm:spPr>
        <a:solidFill>
          <a:srgbClr val="00B050"/>
        </a:solidFill>
      </dgm:spPr>
      <dgm:t>
        <a:bodyPr/>
        <a:lstStyle/>
        <a:p>
          <a:endParaRPr lang="en-US" sz="2000" baseline="0" dirty="0" smtClean="0">
            <a:solidFill>
              <a:schemeClr val="tx2"/>
            </a:solidFill>
          </a:endParaRPr>
        </a:p>
        <a:p>
          <a:endParaRPr lang="en-US" sz="2000" baseline="0" dirty="0" smtClean="0">
            <a:solidFill>
              <a:schemeClr val="tx2"/>
            </a:solidFill>
          </a:endParaRPr>
        </a:p>
        <a:p>
          <a:r>
            <a:rPr lang="en-US" sz="2000" baseline="0" dirty="0" smtClean="0">
              <a:solidFill>
                <a:schemeClr val="tx2"/>
              </a:solidFill>
            </a:rPr>
            <a:t>Secondary Level</a:t>
          </a:r>
        </a:p>
        <a:p>
          <a:endParaRPr lang="en-US" sz="1400" baseline="0" dirty="0" smtClean="0">
            <a:solidFill>
              <a:schemeClr val="tx2"/>
            </a:solidFill>
          </a:endParaRPr>
        </a:p>
        <a:p>
          <a:endParaRPr lang="en-US" sz="1400" baseline="0" dirty="0" smtClean="0">
            <a:solidFill>
              <a:schemeClr val="tx2"/>
            </a:solidFill>
          </a:endParaRPr>
        </a:p>
        <a:p>
          <a:endParaRPr lang="en-US" sz="3600" dirty="0">
            <a:solidFill>
              <a:schemeClr val="tx2"/>
            </a:solidFill>
          </a:endParaRPr>
        </a:p>
      </dgm:t>
    </dgm:pt>
    <dgm:pt modelId="{70A5FB94-0292-4C6D-84C3-8E09EEA11040}" type="parTrans" cxnId="{6D4F35EE-4C64-47F8-B449-64FA31925AA6}">
      <dgm:prSet/>
      <dgm:spPr/>
      <dgm:t>
        <a:bodyPr/>
        <a:lstStyle/>
        <a:p>
          <a:endParaRPr lang="en-US"/>
        </a:p>
      </dgm:t>
    </dgm:pt>
    <dgm:pt modelId="{4D552ECC-079D-4459-8CCF-2758E80BEF94}" type="sibTrans" cxnId="{6D4F35EE-4C64-47F8-B449-64FA31925AA6}">
      <dgm:prSet/>
      <dgm:spPr/>
      <dgm:t>
        <a:bodyPr/>
        <a:lstStyle/>
        <a:p>
          <a:endParaRPr lang="en-US"/>
        </a:p>
      </dgm:t>
    </dgm:pt>
    <dgm:pt modelId="{1092C19A-0253-446C-BE1D-FF6DD0A00995}">
      <dgm:prSet phldrT="[Text]" custT="1"/>
      <dgm:spPr>
        <a:solidFill>
          <a:srgbClr val="00B0F0"/>
        </a:solidFill>
      </dgm:spPr>
      <dgm:t>
        <a:bodyPr/>
        <a:lstStyle/>
        <a:p>
          <a:r>
            <a:rPr lang="en-US" sz="2400" baseline="0" dirty="0" smtClean="0">
              <a:solidFill>
                <a:schemeClr val="bg2"/>
              </a:solidFill>
            </a:rPr>
            <a:t>Primary Level</a:t>
          </a:r>
        </a:p>
      </dgm:t>
    </dgm:pt>
    <dgm:pt modelId="{46F99982-FA55-4834-B0EC-CC9E56CC1DCA}" type="parTrans" cxnId="{4CBD35C2-0CE9-41A2-8447-5EA9D75BC583}">
      <dgm:prSet/>
      <dgm:spPr/>
      <dgm:t>
        <a:bodyPr/>
        <a:lstStyle/>
        <a:p>
          <a:endParaRPr lang="en-US"/>
        </a:p>
      </dgm:t>
    </dgm:pt>
    <dgm:pt modelId="{8423EB44-54C6-487B-A5DF-C7EA120D5F8A}" type="sibTrans" cxnId="{4CBD35C2-0CE9-41A2-8447-5EA9D75BC583}">
      <dgm:prSet/>
      <dgm:spPr/>
      <dgm:t>
        <a:bodyPr/>
        <a:lstStyle/>
        <a:p>
          <a:endParaRPr lang="en-US"/>
        </a:p>
      </dgm:t>
    </dgm:pt>
    <dgm:pt modelId="{594939E8-B5DA-49FF-9C75-E157F8347B2D}" type="pres">
      <dgm:prSet presAssocID="{FF1E610E-F738-4010-A055-4815EDDD5BB0}" presName="Name0" presStyleCnt="0">
        <dgm:presLayoutVars>
          <dgm:dir/>
          <dgm:animLvl val="lvl"/>
          <dgm:resizeHandles val="exact"/>
        </dgm:presLayoutVars>
      </dgm:prSet>
      <dgm:spPr/>
    </dgm:pt>
    <dgm:pt modelId="{E830A6BD-EBC5-468B-AD81-09669B494CF7}" type="pres">
      <dgm:prSet presAssocID="{55A05228-2234-4AE6-846B-624E446863F2}" presName="Name8" presStyleCnt="0"/>
      <dgm:spPr/>
    </dgm:pt>
    <dgm:pt modelId="{EEB1B45F-07CC-4206-955E-4EC65C405B6E}" type="pres">
      <dgm:prSet presAssocID="{55A05228-2234-4AE6-846B-624E446863F2}" presName="level" presStyleLbl="node1" presStyleIdx="0" presStyleCnt="3" custLinFactNeighborX="-214" custLinFactNeighborY="-4782">
        <dgm:presLayoutVars>
          <dgm:chMax val="1"/>
          <dgm:bulletEnabled val="1"/>
        </dgm:presLayoutVars>
      </dgm:prSet>
      <dgm:spPr/>
      <dgm:t>
        <a:bodyPr/>
        <a:lstStyle/>
        <a:p>
          <a:endParaRPr lang="en-US"/>
        </a:p>
      </dgm:t>
    </dgm:pt>
    <dgm:pt modelId="{A2EF3FB3-C963-4271-B977-21FB21B32623}" type="pres">
      <dgm:prSet presAssocID="{55A05228-2234-4AE6-846B-624E446863F2}" presName="levelTx" presStyleLbl="revTx" presStyleIdx="0" presStyleCnt="0">
        <dgm:presLayoutVars>
          <dgm:chMax val="1"/>
          <dgm:bulletEnabled val="1"/>
        </dgm:presLayoutVars>
      </dgm:prSet>
      <dgm:spPr/>
      <dgm:t>
        <a:bodyPr/>
        <a:lstStyle/>
        <a:p>
          <a:endParaRPr lang="en-US"/>
        </a:p>
      </dgm:t>
    </dgm:pt>
    <dgm:pt modelId="{406A0663-E7B9-40CE-A3DD-C034440BABA3}" type="pres">
      <dgm:prSet presAssocID="{9E872025-E782-421E-9832-831711549709}" presName="Name8" presStyleCnt="0"/>
      <dgm:spPr/>
    </dgm:pt>
    <dgm:pt modelId="{73D02594-671F-4187-A8AB-3236B4A1CC26}" type="pres">
      <dgm:prSet presAssocID="{9E872025-E782-421E-9832-831711549709}" presName="level" presStyleLbl="node1" presStyleIdx="1" presStyleCnt="3" custScaleY="95246">
        <dgm:presLayoutVars>
          <dgm:chMax val="1"/>
          <dgm:bulletEnabled val="1"/>
        </dgm:presLayoutVars>
      </dgm:prSet>
      <dgm:spPr/>
      <dgm:t>
        <a:bodyPr/>
        <a:lstStyle/>
        <a:p>
          <a:endParaRPr lang="en-US"/>
        </a:p>
      </dgm:t>
    </dgm:pt>
    <dgm:pt modelId="{F26BD98C-31ED-4E5F-8C0E-20CCAF1AB00B}" type="pres">
      <dgm:prSet presAssocID="{9E872025-E782-421E-9832-831711549709}" presName="levelTx" presStyleLbl="revTx" presStyleIdx="0" presStyleCnt="0">
        <dgm:presLayoutVars>
          <dgm:chMax val="1"/>
          <dgm:bulletEnabled val="1"/>
        </dgm:presLayoutVars>
      </dgm:prSet>
      <dgm:spPr/>
      <dgm:t>
        <a:bodyPr/>
        <a:lstStyle/>
        <a:p>
          <a:endParaRPr lang="en-US"/>
        </a:p>
      </dgm:t>
    </dgm:pt>
    <dgm:pt modelId="{4E6F51BA-F59B-4064-8DC6-9962150BEC3A}" type="pres">
      <dgm:prSet presAssocID="{1092C19A-0253-446C-BE1D-FF6DD0A00995}" presName="Name8" presStyleCnt="0"/>
      <dgm:spPr/>
    </dgm:pt>
    <dgm:pt modelId="{579CCF8D-38CA-4F07-B841-F27E30342D6D}" type="pres">
      <dgm:prSet presAssocID="{1092C19A-0253-446C-BE1D-FF6DD0A00995}" presName="level" presStyleLbl="node1" presStyleIdx="2" presStyleCnt="3" custScaleY="116285" custLinFactNeighborY="0">
        <dgm:presLayoutVars>
          <dgm:chMax val="1"/>
          <dgm:bulletEnabled val="1"/>
        </dgm:presLayoutVars>
      </dgm:prSet>
      <dgm:spPr/>
      <dgm:t>
        <a:bodyPr/>
        <a:lstStyle/>
        <a:p>
          <a:endParaRPr lang="en-US"/>
        </a:p>
      </dgm:t>
    </dgm:pt>
    <dgm:pt modelId="{75BA0130-ED3C-4C3D-AFB1-46C321887078}" type="pres">
      <dgm:prSet presAssocID="{1092C19A-0253-446C-BE1D-FF6DD0A00995}" presName="levelTx" presStyleLbl="revTx" presStyleIdx="0" presStyleCnt="0">
        <dgm:presLayoutVars>
          <dgm:chMax val="1"/>
          <dgm:bulletEnabled val="1"/>
        </dgm:presLayoutVars>
      </dgm:prSet>
      <dgm:spPr/>
      <dgm:t>
        <a:bodyPr/>
        <a:lstStyle/>
        <a:p>
          <a:endParaRPr lang="en-US"/>
        </a:p>
      </dgm:t>
    </dgm:pt>
  </dgm:ptLst>
  <dgm:cxnLst>
    <dgm:cxn modelId="{14ECFC43-B71B-4B73-B64A-DFBEC36D6544}" type="presOf" srcId="{9E872025-E782-421E-9832-831711549709}" destId="{73D02594-671F-4187-A8AB-3236B4A1CC26}" srcOrd="0" destOrd="0" presId="urn:microsoft.com/office/officeart/2005/8/layout/pyramid1"/>
    <dgm:cxn modelId="{542042A4-F81E-461A-904F-1816A98A4342}" type="presOf" srcId="{55A05228-2234-4AE6-846B-624E446863F2}" destId="{EEB1B45F-07CC-4206-955E-4EC65C405B6E}" srcOrd="0" destOrd="0" presId="urn:microsoft.com/office/officeart/2005/8/layout/pyramid1"/>
    <dgm:cxn modelId="{D80B99E8-01E8-4B55-B713-F7AF8B967171}" srcId="{FF1E610E-F738-4010-A055-4815EDDD5BB0}" destId="{55A05228-2234-4AE6-846B-624E446863F2}" srcOrd="0" destOrd="0" parTransId="{EB6F8841-372E-4BA4-B7DA-E63F8D0BD53F}" sibTransId="{E99BA442-7D32-4B9E-9723-683B8D402146}"/>
    <dgm:cxn modelId="{6D4F35EE-4C64-47F8-B449-64FA31925AA6}" srcId="{FF1E610E-F738-4010-A055-4815EDDD5BB0}" destId="{9E872025-E782-421E-9832-831711549709}" srcOrd="1" destOrd="0" parTransId="{70A5FB94-0292-4C6D-84C3-8E09EEA11040}" sibTransId="{4D552ECC-079D-4459-8CCF-2758E80BEF94}"/>
    <dgm:cxn modelId="{08F19E9B-D400-4F1F-8496-4668027AA145}" type="presOf" srcId="{FF1E610E-F738-4010-A055-4815EDDD5BB0}" destId="{594939E8-B5DA-49FF-9C75-E157F8347B2D}" srcOrd="0" destOrd="0" presId="urn:microsoft.com/office/officeart/2005/8/layout/pyramid1"/>
    <dgm:cxn modelId="{DFDD4165-F2D7-4EB3-86DB-AEB992D22AEF}" type="presOf" srcId="{1092C19A-0253-446C-BE1D-FF6DD0A00995}" destId="{75BA0130-ED3C-4C3D-AFB1-46C321887078}" srcOrd="1" destOrd="0" presId="urn:microsoft.com/office/officeart/2005/8/layout/pyramid1"/>
    <dgm:cxn modelId="{4CBD35C2-0CE9-41A2-8447-5EA9D75BC583}" srcId="{FF1E610E-F738-4010-A055-4815EDDD5BB0}" destId="{1092C19A-0253-446C-BE1D-FF6DD0A00995}" srcOrd="2" destOrd="0" parTransId="{46F99982-FA55-4834-B0EC-CC9E56CC1DCA}" sibTransId="{8423EB44-54C6-487B-A5DF-C7EA120D5F8A}"/>
    <dgm:cxn modelId="{B000960B-69AB-42F0-8E65-817F3C6CC7FE}" type="presOf" srcId="{55A05228-2234-4AE6-846B-624E446863F2}" destId="{A2EF3FB3-C963-4271-B977-21FB21B32623}" srcOrd="1" destOrd="0" presId="urn:microsoft.com/office/officeart/2005/8/layout/pyramid1"/>
    <dgm:cxn modelId="{22EF9CD3-D2F1-4E90-B2EB-9E6B4FCA0BA4}" type="presOf" srcId="{9E872025-E782-421E-9832-831711549709}" destId="{F26BD98C-31ED-4E5F-8C0E-20CCAF1AB00B}" srcOrd="1" destOrd="0" presId="urn:microsoft.com/office/officeart/2005/8/layout/pyramid1"/>
    <dgm:cxn modelId="{DE8AA8D2-E3A8-4F0D-B344-9349D7C1FE92}" type="presOf" srcId="{1092C19A-0253-446C-BE1D-FF6DD0A00995}" destId="{579CCF8D-38CA-4F07-B841-F27E30342D6D}" srcOrd="0" destOrd="0" presId="urn:microsoft.com/office/officeart/2005/8/layout/pyramid1"/>
    <dgm:cxn modelId="{5997F0F5-C49B-42BE-9E47-61BB441B12C3}" type="presParOf" srcId="{594939E8-B5DA-49FF-9C75-E157F8347B2D}" destId="{E830A6BD-EBC5-468B-AD81-09669B494CF7}" srcOrd="0" destOrd="0" presId="urn:microsoft.com/office/officeart/2005/8/layout/pyramid1"/>
    <dgm:cxn modelId="{C540D0E5-E681-47B6-83CB-134662A59F88}" type="presParOf" srcId="{E830A6BD-EBC5-468B-AD81-09669B494CF7}" destId="{EEB1B45F-07CC-4206-955E-4EC65C405B6E}" srcOrd="0" destOrd="0" presId="urn:microsoft.com/office/officeart/2005/8/layout/pyramid1"/>
    <dgm:cxn modelId="{E9DDF629-6E00-4C09-8648-B5FF3A682E5D}" type="presParOf" srcId="{E830A6BD-EBC5-468B-AD81-09669B494CF7}" destId="{A2EF3FB3-C963-4271-B977-21FB21B32623}" srcOrd="1" destOrd="0" presId="urn:microsoft.com/office/officeart/2005/8/layout/pyramid1"/>
    <dgm:cxn modelId="{BD77A102-6A28-48C1-87E9-2C1212BA64B0}" type="presParOf" srcId="{594939E8-B5DA-49FF-9C75-E157F8347B2D}" destId="{406A0663-E7B9-40CE-A3DD-C034440BABA3}" srcOrd="1" destOrd="0" presId="urn:microsoft.com/office/officeart/2005/8/layout/pyramid1"/>
    <dgm:cxn modelId="{D08FC520-C55C-43EB-878B-C642C522E29B}" type="presParOf" srcId="{406A0663-E7B9-40CE-A3DD-C034440BABA3}" destId="{73D02594-671F-4187-A8AB-3236B4A1CC26}" srcOrd="0" destOrd="0" presId="urn:microsoft.com/office/officeart/2005/8/layout/pyramid1"/>
    <dgm:cxn modelId="{3A576AF2-0B30-48B2-83E9-61BAB4BDF476}" type="presParOf" srcId="{406A0663-E7B9-40CE-A3DD-C034440BABA3}" destId="{F26BD98C-31ED-4E5F-8C0E-20CCAF1AB00B}" srcOrd="1" destOrd="0" presId="urn:microsoft.com/office/officeart/2005/8/layout/pyramid1"/>
    <dgm:cxn modelId="{0AA8D218-2C58-40C2-9B80-D0EF2F73BBF3}" type="presParOf" srcId="{594939E8-B5DA-49FF-9C75-E157F8347B2D}" destId="{4E6F51BA-F59B-4064-8DC6-9962150BEC3A}" srcOrd="2" destOrd="0" presId="urn:microsoft.com/office/officeart/2005/8/layout/pyramid1"/>
    <dgm:cxn modelId="{33992245-C059-42EA-A889-14565562DEBB}" type="presParOf" srcId="{4E6F51BA-F59B-4064-8DC6-9962150BEC3A}" destId="{579CCF8D-38CA-4F07-B841-F27E30342D6D}" srcOrd="0" destOrd="0" presId="urn:microsoft.com/office/officeart/2005/8/layout/pyramid1"/>
    <dgm:cxn modelId="{7F3C1D39-B35E-4B28-8443-E917EFAE2859}" type="presParOf" srcId="{4E6F51BA-F59B-4064-8DC6-9962150BEC3A}" destId="{75BA0130-ED3C-4C3D-AFB1-46C32188707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1B45F-07CC-4206-955E-4EC65C405B6E}">
      <dsp:nvSpPr>
        <dsp:cNvPr id="0" name=""/>
        <dsp:cNvSpPr/>
      </dsp:nvSpPr>
      <dsp:spPr>
        <a:xfrm>
          <a:off x="2581773" y="0"/>
          <a:ext cx="2445984" cy="1540970"/>
        </a:xfrm>
        <a:prstGeom prst="trapezoid">
          <a:avLst>
            <a:gd name="adj" fmla="val 79365"/>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Tertiary Level</a:t>
          </a:r>
        </a:p>
      </dsp:txBody>
      <dsp:txXfrm>
        <a:off x="2581773" y="0"/>
        <a:ext cx="2445984" cy="1540970"/>
      </dsp:txXfrm>
    </dsp:sp>
    <dsp:sp modelId="{73D02594-671F-4187-A8AB-3236B4A1CC26}">
      <dsp:nvSpPr>
        <dsp:cNvPr id="0" name=""/>
        <dsp:cNvSpPr/>
      </dsp:nvSpPr>
      <dsp:spPr>
        <a:xfrm>
          <a:off x="1422156" y="1540970"/>
          <a:ext cx="4775686" cy="1467712"/>
        </a:xfrm>
        <a:prstGeom prst="trapezoid">
          <a:avLst>
            <a:gd name="adj" fmla="val 7936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baseline="0" dirty="0" smtClean="0">
            <a:solidFill>
              <a:schemeClr val="tx2"/>
            </a:solidFill>
          </a:endParaRPr>
        </a:p>
        <a:p>
          <a:pPr lvl="0" algn="ctr" defTabSz="889000">
            <a:lnSpc>
              <a:spcPct val="90000"/>
            </a:lnSpc>
            <a:spcBef>
              <a:spcPct val="0"/>
            </a:spcBef>
            <a:spcAft>
              <a:spcPct val="35000"/>
            </a:spcAft>
          </a:pPr>
          <a:endParaRPr lang="en-US" sz="2000" kern="1200" baseline="0" dirty="0" smtClean="0">
            <a:solidFill>
              <a:schemeClr val="tx2"/>
            </a:solidFill>
          </a:endParaRPr>
        </a:p>
        <a:p>
          <a:pPr lvl="0" algn="ctr" defTabSz="889000">
            <a:lnSpc>
              <a:spcPct val="90000"/>
            </a:lnSpc>
            <a:spcBef>
              <a:spcPct val="0"/>
            </a:spcBef>
            <a:spcAft>
              <a:spcPct val="35000"/>
            </a:spcAft>
          </a:pPr>
          <a:r>
            <a:rPr lang="en-US" sz="2000" kern="1200" baseline="0" dirty="0" smtClean="0">
              <a:solidFill>
                <a:schemeClr val="tx2"/>
              </a:solidFill>
            </a:rPr>
            <a:t>Secondary Level</a:t>
          </a:r>
        </a:p>
        <a:p>
          <a:pPr lvl="0" algn="ctr" defTabSz="889000">
            <a:lnSpc>
              <a:spcPct val="90000"/>
            </a:lnSpc>
            <a:spcBef>
              <a:spcPct val="0"/>
            </a:spcBef>
            <a:spcAft>
              <a:spcPct val="35000"/>
            </a:spcAft>
          </a:pPr>
          <a:endParaRPr lang="en-US" sz="1400" kern="1200" baseline="0" dirty="0" smtClean="0">
            <a:solidFill>
              <a:schemeClr val="tx2"/>
            </a:solidFill>
          </a:endParaRPr>
        </a:p>
        <a:p>
          <a:pPr lvl="0" algn="ctr" defTabSz="889000">
            <a:lnSpc>
              <a:spcPct val="90000"/>
            </a:lnSpc>
            <a:spcBef>
              <a:spcPct val="0"/>
            </a:spcBef>
            <a:spcAft>
              <a:spcPct val="35000"/>
            </a:spcAft>
          </a:pPr>
          <a:endParaRPr lang="en-US" sz="1400" kern="1200" baseline="0" dirty="0" smtClean="0">
            <a:solidFill>
              <a:schemeClr val="tx2"/>
            </a:solidFill>
          </a:endParaRPr>
        </a:p>
        <a:p>
          <a:pPr lvl="0" algn="ctr" defTabSz="889000">
            <a:lnSpc>
              <a:spcPct val="90000"/>
            </a:lnSpc>
            <a:spcBef>
              <a:spcPct val="0"/>
            </a:spcBef>
            <a:spcAft>
              <a:spcPct val="35000"/>
            </a:spcAft>
          </a:pPr>
          <a:endParaRPr lang="en-US" sz="3600" kern="1200" dirty="0">
            <a:solidFill>
              <a:schemeClr val="tx2"/>
            </a:solidFill>
          </a:endParaRPr>
        </a:p>
      </dsp:txBody>
      <dsp:txXfrm>
        <a:off x="2257901" y="1540970"/>
        <a:ext cx="3104196" cy="1467712"/>
      </dsp:txXfrm>
    </dsp:sp>
    <dsp:sp modelId="{579CCF8D-38CA-4F07-B841-F27E30342D6D}">
      <dsp:nvSpPr>
        <dsp:cNvPr id="0" name=""/>
        <dsp:cNvSpPr/>
      </dsp:nvSpPr>
      <dsp:spPr>
        <a:xfrm>
          <a:off x="0" y="3008682"/>
          <a:ext cx="7620000" cy="1791917"/>
        </a:xfrm>
        <a:prstGeom prst="trapezoid">
          <a:avLst>
            <a:gd name="adj" fmla="val 79365"/>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baseline="0" dirty="0" smtClean="0">
              <a:solidFill>
                <a:schemeClr val="bg2"/>
              </a:solidFill>
            </a:rPr>
            <a:t>Primary Level</a:t>
          </a:r>
        </a:p>
      </dsp:txBody>
      <dsp:txXfrm>
        <a:off x="1333499" y="3008682"/>
        <a:ext cx="4953000" cy="179191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B47058-C030-4965-A41C-CFC9074D88FD}" type="datetimeFigureOut">
              <a:rPr lang="en-US" smtClean="0"/>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DF7DF-074D-4BE4-8C30-1A12C2C4F0A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B47058-C030-4965-A41C-CFC9074D88FD}" type="datetimeFigureOut">
              <a:rPr lang="en-US" smtClean="0"/>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DF7DF-074D-4BE4-8C30-1A12C2C4F0A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B47058-C030-4965-A41C-CFC9074D88FD}" type="datetimeFigureOut">
              <a:rPr lang="en-US" smtClean="0"/>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DF7DF-074D-4BE4-8C30-1A12C2C4F0A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B47058-C030-4965-A41C-CFC9074D88FD}" type="datetimeFigureOut">
              <a:rPr lang="en-US" smtClean="0"/>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DF7DF-074D-4BE4-8C30-1A12C2C4F0A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B47058-C030-4965-A41C-CFC9074D88FD}" type="datetimeFigureOut">
              <a:rPr lang="en-US" smtClean="0"/>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DF7DF-074D-4BE4-8C30-1A12C2C4F0A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B47058-C030-4965-A41C-CFC9074D88FD}" type="datetimeFigureOut">
              <a:rPr lang="en-US" smtClean="0"/>
              <a:t>10/9/2015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3DF7DF-074D-4BE4-8C30-1A12C2C4F0A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B47058-C030-4965-A41C-CFC9074D88FD}" type="datetimeFigureOut">
              <a:rPr lang="en-US" smtClean="0"/>
              <a:t>10/9/2015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3DF7DF-074D-4BE4-8C30-1A12C2C4F0A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B47058-C030-4965-A41C-CFC9074D88FD}" type="datetimeFigureOut">
              <a:rPr lang="en-US" smtClean="0"/>
              <a:t>10/9/2015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3DF7DF-074D-4BE4-8C30-1A12C2C4F0A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B47058-C030-4965-A41C-CFC9074D88FD}" type="datetimeFigureOut">
              <a:rPr lang="en-US" smtClean="0"/>
              <a:t>10/9/2015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3DF7DF-074D-4BE4-8C30-1A12C2C4F0A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B47058-C030-4965-A41C-CFC9074D88FD}" type="datetimeFigureOut">
              <a:rPr lang="en-US" smtClean="0"/>
              <a:t>10/9/2015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3DF7DF-074D-4BE4-8C30-1A12C2C4F0A3}"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1B47058-C030-4965-A41C-CFC9074D88FD}" type="datetimeFigureOut">
              <a:rPr lang="en-US" smtClean="0"/>
              <a:t>10/9/2015</a:t>
            </a:fld>
            <a:endParaRPr lang="en-US" dirty="0"/>
          </a:p>
        </p:txBody>
      </p:sp>
      <p:sp>
        <p:nvSpPr>
          <p:cNvPr id="9" name="Slide Number Placeholder 8"/>
          <p:cNvSpPr>
            <a:spLocks noGrp="1"/>
          </p:cNvSpPr>
          <p:nvPr>
            <p:ph type="sldNum" sz="quarter" idx="11"/>
          </p:nvPr>
        </p:nvSpPr>
        <p:spPr/>
        <p:txBody>
          <a:bodyPr/>
          <a:lstStyle/>
          <a:p>
            <a:fld id="{DC3DF7DF-074D-4BE4-8C30-1A12C2C4F0A3}"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C3DF7DF-074D-4BE4-8C30-1A12C2C4F0A3}"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1B47058-C030-4965-A41C-CFC9074D88FD}" type="datetimeFigureOut">
              <a:rPr lang="en-US" smtClean="0"/>
              <a:t>10/9/2015</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healthquality.va.gov/guidelines/Pain/co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dvcipm.org/clinical-resources/joint-pain-education-project-jpe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Pain Management and Opioid Safety Initiative at the Indianapolis VA</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Nabiha Gill, MD</a:t>
            </a:r>
          </a:p>
          <a:p>
            <a:r>
              <a:rPr lang="en-US" dirty="0" smtClean="0"/>
              <a:t>Chief, PMRS Pain</a:t>
            </a:r>
          </a:p>
          <a:p>
            <a:r>
              <a:rPr lang="en-US" dirty="0" smtClean="0"/>
              <a:t>Indianapolis VA</a:t>
            </a:r>
          </a:p>
          <a:p>
            <a:r>
              <a:rPr lang="en-US" dirty="0" smtClean="0"/>
              <a:t>Assistant Professor PM&amp;R IUPUI</a:t>
            </a:r>
            <a:endParaRPr lang="en-US" dirty="0"/>
          </a:p>
        </p:txBody>
      </p:sp>
    </p:spTree>
    <p:extLst>
      <p:ext uri="{BB962C8B-B14F-4D97-AF65-F5344CB8AC3E}">
        <p14:creationId xmlns:p14="http://schemas.microsoft.com/office/powerpoint/2010/main" val="2705697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Significant </a:t>
            </a:r>
            <a:r>
              <a:rPr lang="en-US" sz="3200" dirty="0"/>
              <a:t>variation in mean opioid conversions to MEQ doses within each profession type, particularly for fentanyl and methadone.</a:t>
            </a:r>
          </a:p>
        </p:txBody>
      </p:sp>
      <p:sp>
        <p:nvSpPr>
          <p:cNvPr id="3" name="Content Placeholder 2"/>
          <p:cNvSpPr>
            <a:spLocks noGrp="1"/>
          </p:cNvSpPr>
          <p:nvPr>
            <p:ph idx="1"/>
          </p:nvPr>
        </p:nvSpPr>
        <p:spPr/>
        <p:txBody>
          <a:bodyPr>
            <a:normAutofit/>
          </a:bodyPr>
          <a:lstStyle/>
          <a:p>
            <a:r>
              <a:rPr lang="en-US" dirty="0" smtClean="0"/>
              <a:t>Conclusions: </a:t>
            </a:r>
          </a:p>
          <a:p>
            <a:r>
              <a:rPr lang="en-US" dirty="0" smtClean="0"/>
              <a:t>“As </a:t>
            </a:r>
            <a:r>
              <a:rPr lang="en-US" dirty="0"/>
              <a:t>evidenced by large standard </a:t>
            </a:r>
            <a:r>
              <a:rPr lang="en-US" dirty="0" smtClean="0"/>
              <a:t>deviations, there </a:t>
            </a:r>
            <a:r>
              <a:rPr lang="en-US" dirty="0"/>
              <a:t>was significant variation in mean </a:t>
            </a:r>
            <a:r>
              <a:rPr lang="en-US" dirty="0" smtClean="0"/>
              <a:t>opioid conversions </a:t>
            </a:r>
            <a:r>
              <a:rPr lang="en-US" dirty="0"/>
              <a:t>to MEQ doses within each </a:t>
            </a:r>
            <a:r>
              <a:rPr lang="en-US" dirty="0" smtClean="0"/>
              <a:t>profession type</a:t>
            </a:r>
            <a:r>
              <a:rPr lang="en-US" dirty="0"/>
              <a:t>, particularly for fentanyl and methadone. </a:t>
            </a:r>
            <a:r>
              <a:rPr lang="en-US" dirty="0" smtClean="0"/>
              <a:t>The median </a:t>
            </a:r>
            <a:r>
              <a:rPr lang="en-US" dirty="0"/>
              <a:t>MEQ doses provided for opioid </a:t>
            </a:r>
            <a:r>
              <a:rPr lang="en-US" dirty="0" smtClean="0"/>
              <a:t>conversions were </a:t>
            </a:r>
            <a:r>
              <a:rPr lang="en-US" dirty="0"/>
              <a:t>the same among each profession. No </a:t>
            </a:r>
            <a:r>
              <a:rPr lang="en-US" dirty="0" smtClean="0"/>
              <a:t>universal method </a:t>
            </a:r>
            <a:r>
              <a:rPr lang="en-US" dirty="0"/>
              <a:t>exists that allows each of the five </a:t>
            </a:r>
            <a:r>
              <a:rPr lang="en-US" dirty="0" smtClean="0"/>
              <a:t>studied opioids </a:t>
            </a:r>
            <a:r>
              <a:rPr lang="en-US" dirty="0"/>
              <a:t>to be accurately and </a:t>
            </a:r>
            <a:r>
              <a:rPr lang="en-US" dirty="0" smtClean="0"/>
              <a:t>consistently converted </a:t>
            </a:r>
            <a:r>
              <a:rPr lang="en-US" dirty="0"/>
              <a:t>to another opioid (i.e., morphine</a:t>
            </a:r>
            <a:r>
              <a:rPr lang="en-US" dirty="0" smtClean="0"/>
              <a:t>).”</a:t>
            </a:r>
          </a:p>
          <a:p>
            <a:r>
              <a:rPr lang="en-US" dirty="0" err="1"/>
              <a:t>Rennick</a:t>
            </a:r>
            <a:r>
              <a:rPr lang="en-US" dirty="0"/>
              <a:t> et, al. Pain Medicine 2015</a:t>
            </a:r>
          </a:p>
          <a:p>
            <a:pPr marL="114300" indent="0">
              <a:buNone/>
            </a:pPr>
            <a:endParaRPr lang="en-US" dirty="0"/>
          </a:p>
        </p:txBody>
      </p:sp>
    </p:spTree>
    <p:extLst>
      <p:ext uri="{BB962C8B-B14F-4D97-AF65-F5344CB8AC3E}">
        <p14:creationId xmlns:p14="http://schemas.microsoft.com/office/powerpoint/2010/main" val="911177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National Dissemination of Cognitive-Behavioral </a:t>
            </a:r>
            <a:r>
              <a:rPr lang="en-US" sz="2400" dirty="0" smtClean="0"/>
              <a:t>Therapy for </a:t>
            </a:r>
            <a:r>
              <a:rPr lang="en-US" sz="2400" dirty="0"/>
              <a:t>Chronic Pain in </a:t>
            </a:r>
            <a:r>
              <a:rPr lang="en-US" sz="2400" dirty="0" smtClean="0"/>
              <a:t>Veterans Therapist </a:t>
            </a:r>
            <a:r>
              <a:rPr lang="en-US" sz="2400" dirty="0"/>
              <a:t>and Patient-level Outcomes</a:t>
            </a:r>
            <a:r>
              <a:rPr lang="en-US" sz="2800" dirty="0"/>
              <a:t/>
            </a:r>
            <a:br>
              <a:rPr lang="en-US" sz="2800" dirty="0"/>
            </a:br>
            <a:endParaRPr lang="en-US" sz="2800" dirty="0"/>
          </a:p>
        </p:txBody>
      </p:sp>
      <p:sp>
        <p:nvSpPr>
          <p:cNvPr id="3" name="Content Placeholder 2"/>
          <p:cNvSpPr>
            <a:spLocks noGrp="1"/>
          </p:cNvSpPr>
          <p:nvPr>
            <p:ph idx="1"/>
          </p:nvPr>
        </p:nvSpPr>
        <p:spPr/>
        <p:txBody>
          <a:bodyPr>
            <a:normAutofit/>
          </a:bodyPr>
          <a:lstStyle/>
          <a:p>
            <a:r>
              <a:rPr lang="en-US" dirty="0" smtClean="0"/>
              <a:t>Training </a:t>
            </a:r>
            <a:r>
              <a:rPr lang="en-US" dirty="0"/>
              <a:t>in and implementation of CBT-CP in the </a:t>
            </a:r>
            <a:r>
              <a:rPr lang="en-US" dirty="0" smtClean="0"/>
              <a:t>VA health </a:t>
            </a:r>
            <a:r>
              <a:rPr lang="en-US" dirty="0"/>
              <a:t>care system were associated with significant increases </a:t>
            </a:r>
            <a:r>
              <a:rPr lang="en-US" dirty="0" smtClean="0"/>
              <a:t>in therapist </a:t>
            </a:r>
            <a:r>
              <a:rPr lang="en-US" dirty="0"/>
              <a:t>competencies to deliver CBT-CP and improvements </a:t>
            </a:r>
            <a:r>
              <a:rPr lang="en-US" dirty="0" smtClean="0"/>
              <a:t>in several </a:t>
            </a:r>
            <a:r>
              <a:rPr lang="en-US" dirty="0"/>
              <a:t>domains for Veteran patients. Results support the </a:t>
            </a:r>
            <a:r>
              <a:rPr lang="en-US" dirty="0" smtClean="0"/>
              <a:t>feasibility and </a:t>
            </a:r>
            <a:r>
              <a:rPr lang="en-US" dirty="0"/>
              <a:t>effectiveness of broad dissemination of CBT-CP in </a:t>
            </a:r>
            <a:r>
              <a:rPr lang="en-US" dirty="0" smtClean="0"/>
              <a:t>routine, nonpain </a:t>
            </a:r>
            <a:r>
              <a:rPr lang="en-US" dirty="0"/>
              <a:t>specialty settings</a:t>
            </a:r>
            <a:r>
              <a:rPr lang="en-US" dirty="0" smtClean="0"/>
              <a:t>.</a:t>
            </a:r>
          </a:p>
          <a:p>
            <a:r>
              <a:rPr lang="de-DE" dirty="0"/>
              <a:t>Stewart et, al. , </a:t>
            </a:r>
            <a:r>
              <a:rPr lang="en-US" dirty="0"/>
              <a:t>(</a:t>
            </a:r>
            <a:r>
              <a:rPr lang="en-US" dirty="0" err="1"/>
              <a:t>Clin</a:t>
            </a:r>
            <a:r>
              <a:rPr lang="en-US" dirty="0"/>
              <a:t> J Pain 2015;31:722–729</a:t>
            </a:r>
            <a:r>
              <a:rPr lang="en-US" dirty="0" smtClean="0"/>
              <a:t>)</a:t>
            </a:r>
            <a:endParaRPr lang="en-US" dirty="0"/>
          </a:p>
        </p:txBody>
      </p:sp>
    </p:spTree>
    <p:extLst>
      <p:ext uri="{BB962C8B-B14F-4D97-AF65-F5344CB8AC3E}">
        <p14:creationId xmlns:p14="http://schemas.microsoft.com/office/powerpoint/2010/main" val="3790160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365760" lvl="0" indent="-283464" algn="l">
              <a:spcBef>
                <a:spcPts val="600"/>
              </a:spcBef>
            </a:pPr>
            <a:r>
              <a:rPr lang="en-US" sz="3200" dirty="0">
                <a:solidFill>
                  <a:schemeClr val="tx1"/>
                </a:solidFill>
                <a:latin typeface="Gill Sans MT"/>
              </a:rPr>
              <a:t>Medical Licensing Board Emergency Pain Management Prescribing Law went </a:t>
            </a:r>
            <a:r>
              <a:rPr lang="en-US" sz="3200" dirty="0" smtClean="0">
                <a:solidFill>
                  <a:schemeClr val="tx1"/>
                </a:solidFill>
                <a:latin typeface="Gill Sans MT"/>
              </a:rPr>
              <a:t>into effect </a:t>
            </a:r>
            <a:r>
              <a:rPr lang="en-US" sz="3200" dirty="0">
                <a:solidFill>
                  <a:schemeClr val="tx1"/>
                </a:solidFill>
                <a:latin typeface="Gill Sans MT"/>
              </a:rPr>
              <a:t>12/15/13</a:t>
            </a:r>
            <a:r>
              <a:rPr lang="en-US" sz="3200" b="0" dirty="0">
                <a:solidFill>
                  <a:prstClr val="black"/>
                </a:solidFill>
                <a:effectLst/>
                <a:latin typeface="Gill Sans MT"/>
              </a:rPr>
              <a:t/>
            </a:r>
            <a:br>
              <a:rPr lang="en-US" sz="3200" b="0" dirty="0">
                <a:solidFill>
                  <a:prstClr val="black"/>
                </a:solidFill>
                <a:effectLst/>
                <a:latin typeface="Gill Sans MT"/>
              </a:rPr>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26089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2800" dirty="0">
                <a:solidFill>
                  <a:schemeClr val="tx1"/>
                </a:solidFill>
                <a:effectLst/>
              </a:rPr>
              <a:t>On October 6, 2014, the </a:t>
            </a:r>
            <a:r>
              <a:rPr lang="en-US" sz="2800" dirty="0" smtClean="0">
                <a:solidFill>
                  <a:schemeClr val="tx1"/>
                </a:solidFill>
                <a:effectLst/>
              </a:rPr>
              <a:t>Drug Enforcement </a:t>
            </a:r>
            <a:r>
              <a:rPr lang="en-US" sz="2800" dirty="0">
                <a:solidFill>
                  <a:schemeClr val="tx1"/>
                </a:solidFill>
                <a:effectLst/>
              </a:rPr>
              <a:t>Agency (DEA) </a:t>
            </a:r>
            <a:r>
              <a:rPr lang="en-US" sz="2800" dirty="0" smtClean="0">
                <a:solidFill>
                  <a:schemeClr val="tx1"/>
                </a:solidFill>
                <a:effectLst/>
              </a:rPr>
              <a:t>changed </a:t>
            </a:r>
            <a:r>
              <a:rPr lang="en-US" sz="2800" dirty="0">
                <a:solidFill>
                  <a:schemeClr val="tx1"/>
                </a:solidFill>
                <a:effectLst/>
              </a:rPr>
              <a:t>the status of </a:t>
            </a:r>
            <a:r>
              <a:rPr lang="en-US" sz="2800" dirty="0" smtClean="0">
                <a:solidFill>
                  <a:schemeClr val="tx1"/>
                </a:solidFill>
                <a:effectLst/>
              </a:rPr>
              <a:t>hydrocodone containing</a:t>
            </a:r>
            <a:r>
              <a:rPr lang="en-US" sz="2800" dirty="0">
                <a:solidFill>
                  <a:schemeClr val="tx1"/>
                </a:solidFill>
                <a:effectLst/>
              </a:rPr>
              <a:t> </a:t>
            </a:r>
            <a:r>
              <a:rPr lang="en-US" sz="2800" dirty="0" smtClean="0">
                <a:solidFill>
                  <a:schemeClr val="tx1"/>
                </a:solidFill>
                <a:effectLst/>
              </a:rPr>
              <a:t>products </a:t>
            </a:r>
            <a:r>
              <a:rPr lang="en-US" sz="2800" dirty="0">
                <a:solidFill>
                  <a:schemeClr val="tx1"/>
                </a:solidFill>
                <a:effectLst/>
              </a:rPr>
              <a:t>from Schedule III to Schedule II, making it </a:t>
            </a:r>
            <a:r>
              <a:rPr lang="en-US" sz="2800" dirty="0" smtClean="0">
                <a:solidFill>
                  <a:schemeClr val="tx1"/>
                </a:solidFill>
                <a:effectLst/>
              </a:rPr>
              <a:t>more strictly </a:t>
            </a:r>
            <a:r>
              <a:rPr lang="en-US" sz="2800" dirty="0">
                <a:solidFill>
                  <a:schemeClr val="tx1"/>
                </a:solidFill>
                <a:effectLst/>
              </a:rPr>
              <a:t>controlled.</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67908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4400" b="0" dirty="0" smtClean="0">
                <a:solidFill>
                  <a:schemeClr val="tx1"/>
                </a:solidFill>
                <a:effectLst/>
              </a:rPr>
              <a:t>The Drug Enforcement </a:t>
            </a:r>
            <a:r>
              <a:rPr lang="en-US" sz="4400" b="0" dirty="0">
                <a:solidFill>
                  <a:schemeClr val="tx1"/>
                </a:solidFill>
                <a:effectLst/>
              </a:rPr>
              <a:t>Agency (</a:t>
            </a:r>
            <a:r>
              <a:rPr lang="en-US" sz="4400" b="0" dirty="0" smtClean="0">
                <a:solidFill>
                  <a:schemeClr val="tx1"/>
                </a:solidFill>
                <a:effectLst/>
              </a:rPr>
              <a:t>DEA) has changed Tramadol to schedule IV </a:t>
            </a:r>
            <a:endParaRPr lang="en-US" sz="4400" b="0" dirty="0">
              <a:solidFill>
                <a:schemeClr val="tx1"/>
              </a:solidFill>
              <a:effectLst/>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43084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3200" b="0" dirty="0">
                <a:effectLst/>
              </a:rPr>
              <a:t>On Sept. </a:t>
            </a:r>
            <a:r>
              <a:rPr lang="en-US" sz="3200" b="0" dirty="0" smtClean="0">
                <a:effectLst/>
              </a:rPr>
              <a:t>25 2014, </a:t>
            </a:r>
            <a:r>
              <a:rPr lang="en-US" sz="3200" b="0" dirty="0">
                <a:effectLst/>
              </a:rPr>
              <a:t>the Medical Licensing Board of Indiana (MLB) adopted the final version of the opioid prescribing rule for chronic pain management, which </a:t>
            </a:r>
            <a:r>
              <a:rPr lang="en-US" sz="3200" b="0" dirty="0" smtClean="0">
                <a:effectLst/>
              </a:rPr>
              <a:t>became </a:t>
            </a:r>
            <a:r>
              <a:rPr lang="en-US" sz="3200" b="0" dirty="0">
                <a:effectLst/>
              </a:rPr>
              <a:t>effective </a:t>
            </a:r>
            <a:r>
              <a:rPr lang="en-US" sz="3200" b="0" dirty="0" smtClean="0">
                <a:effectLst/>
              </a:rPr>
              <a:t>Nov</a:t>
            </a:r>
            <a:r>
              <a:rPr lang="en-US" sz="3200" b="0" dirty="0">
                <a:effectLst/>
              </a:rPr>
              <a:t>. </a:t>
            </a:r>
            <a:r>
              <a:rPr lang="en-US" sz="3200" b="0" dirty="0" smtClean="0">
                <a:effectLst/>
              </a:rPr>
              <a:t> </a:t>
            </a:r>
            <a:r>
              <a:rPr lang="en-US" sz="3200" b="0" dirty="0">
                <a:effectLst/>
              </a:rPr>
              <a:t>2014</a:t>
            </a:r>
            <a:r>
              <a:rPr lang="en-US" sz="3200" b="0" dirty="0" smtClean="0">
                <a:effectLst/>
              </a:rPr>
              <a:t>.</a:t>
            </a:r>
            <a:endParaRPr lang="en-US" sz="3200" b="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22769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500" dirty="0">
                <a:solidFill>
                  <a:srgbClr val="04617B"/>
                </a:solidFill>
              </a:rPr>
              <a:t>Indiana Medical Licensing Board </a:t>
            </a:r>
            <a:r>
              <a:rPr lang="en-US" sz="3200" dirty="0">
                <a:solidFill>
                  <a:srgbClr val="04617B"/>
                </a:solidFill>
              </a:rPr>
              <a:t>Emergency Pain Management Prescribing Rule</a:t>
            </a:r>
            <a:endParaRPr lang="en-US" dirty="0"/>
          </a:p>
        </p:txBody>
      </p:sp>
      <p:sp>
        <p:nvSpPr>
          <p:cNvPr id="4" name="Content Placeholder 2"/>
          <p:cNvSpPr>
            <a:spLocks noGrp="1"/>
          </p:cNvSpPr>
          <p:nvPr>
            <p:ph idx="1"/>
          </p:nvPr>
        </p:nvSpPr>
        <p:spPr>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buNone/>
            </a:pPr>
            <a:r>
              <a:rPr lang="en-US" dirty="0" smtClean="0"/>
              <a:t>Any patient &gt; 60 opioid pills x 3 months or 15 MED x 3 months</a:t>
            </a:r>
          </a:p>
          <a:p>
            <a:pPr marL="0" indent="0">
              <a:buNone/>
            </a:pPr>
            <a:r>
              <a:rPr lang="en-US" dirty="0" smtClean="0"/>
              <a:t>Exclusions include terminally ill, nursing home, palliative care &amp; hospice care</a:t>
            </a:r>
            <a:endParaRPr lang="en-US" dirty="0"/>
          </a:p>
        </p:txBody>
      </p:sp>
    </p:spTree>
    <p:extLst>
      <p:ext uri="{BB962C8B-B14F-4D97-AF65-F5344CB8AC3E}">
        <p14:creationId xmlns:p14="http://schemas.microsoft.com/office/powerpoint/2010/main" val="596897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Visits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 </a:t>
            </a:r>
            <a:r>
              <a:rPr lang="en-US" dirty="0"/>
              <a:t>No prescribing without periodic scheduled visits </a:t>
            </a:r>
          </a:p>
          <a:p>
            <a:r>
              <a:rPr lang="en-US" dirty="0"/>
              <a:t>• If medication and treatment plan are </a:t>
            </a:r>
            <a:r>
              <a:rPr lang="en-US" b="1" dirty="0"/>
              <a:t>stable</a:t>
            </a:r>
            <a:r>
              <a:rPr lang="en-US" dirty="0"/>
              <a:t>, face-to-face visits </a:t>
            </a:r>
            <a:r>
              <a:rPr lang="en-US" b="1" dirty="0"/>
              <a:t>at least once every four months </a:t>
            </a:r>
          </a:p>
          <a:p>
            <a:r>
              <a:rPr lang="en-US" dirty="0"/>
              <a:t>• More frequent visits if still optimizing </a:t>
            </a:r>
          </a:p>
          <a:p>
            <a:r>
              <a:rPr lang="en-US" dirty="0"/>
              <a:t>• If changes are still being made to medication and treatment plan, visits </a:t>
            </a:r>
            <a:r>
              <a:rPr lang="en-US" b="1" dirty="0"/>
              <a:t>at least every two months </a:t>
            </a:r>
            <a:r>
              <a:rPr lang="en-US" dirty="0"/>
              <a:t>until stabilized </a:t>
            </a:r>
          </a:p>
          <a:p>
            <a:r>
              <a:rPr lang="en-US" dirty="0" smtClean="0"/>
              <a:t>Informed consent for chronic opioid therapy</a:t>
            </a:r>
          </a:p>
          <a:p>
            <a:r>
              <a:rPr lang="en-US" dirty="0" smtClean="0"/>
              <a:t>INSPECT</a:t>
            </a:r>
          </a:p>
          <a:p>
            <a:r>
              <a:rPr lang="en-US" dirty="0" smtClean="0"/>
              <a:t>UDS</a:t>
            </a:r>
          </a:p>
          <a:p>
            <a:r>
              <a:rPr lang="en-US" dirty="0" smtClean="0"/>
              <a:t>Opioid risk tool</a:t>
            </a:r>
            <a:endParaRPr lang="en-US" dirty="0"/>
          </a:p>
        </p:txBody>
      </p:sp>
    </p:spTree>
    <p:extLst>
      <p:ext uri="{BB962C8B-B14F-4D97-AF65-F5344CB8AC3E}">
        <p14:creationId xmlns:p14="http://schemas.microsoft.com/office/powerpoint/2010/main" val="3558870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Here are the changes from the prior emergency rule you will need to know.</a:t>
            </a:r>
          </a:p>
        </p:txBody>
      </p:sp>
      <p:sp>
        <p:nvSpPr>
          <p:cNvPr id="3" name="Content Placeholder 2"/>
          <p:cNvSpPr>
            <a:spLocks noGrp="1"/>
          </p:cNvSpPr>
          <p:nvPr>
            <p:ph idx="1"/>
          </p:nvPr>
        </p:nvSpPr>
        <p:spPr/>
        <p:txBody>
          <a:bodyPr>
            <a:normAutofit/>
          </a:bodyPr>
          <a:lstStyle/>
          <a:p>
            <a:r>
              <a:rPr lang="en-US" b="1" dirty="0"/>
              <a:t>Morphine-equivalent conversion</a:t>
            </a:r>
            <a:br>
              <a:rPr lang="en-US" b="1" dirty="0"/>
            </a:br>
            <a:r>
              <a:rPr lang="en-US" dirty="0"/>
              <a:t>To eliminate the need for a morphine-equivalent conversion for one particular opiate, the final rule automatically applies to any patient who receives a </a:t>
            </a:r>
            <a:r>
              <a:rPr lang="en-US" b="1" dirty="0"/>
              <a:t>transdermal opioid patch for more than three consecutive months</a:t>
            </a:r>
            <a:r>
              <a:rPr lang="en-US" dirty="0"/>
              <a:t>. Due to safety concerns, it also applies to any patient who is prescribed a </a:t>
            </a:r>
            <a:r>
              <a:rPr lang="en-US" b="1" dirty="0"/>
              <a:t>hydrocodone-only extended release medication that is not in an abuse deterrent form (first pill)</a:t>
            </a:r>
            <a:r>
              <a:rPr lang="en-US" dirty="0"/>
              <a:t>.</a:t>
            </a:r>
          </a:p>
          <a:p>
            <a:r>
              <a:rPr lang="en-US" dirty="0"/>
              <a:t>Additionally, at ISMA’s request pursuant to Resolution 14-45, </a:t>
            </a:r>
            <a:r>
              <a:rPr lang="en-US" b="1" dirty="0"/>
              <a:t>tramadol</a:t>
            </a:r>
            <a:r>
              <a:rPr lang="en-US" dirty="0"/>
              <a:t> is not included in the rule unless the patient receives a </a:t>
            </a:r>
            <a:r>
              <a:rPr lang="en-US" b="1" dirty="0"/>
              <a:t>high dose</a:t>
            </a:r>
            <a:r>
              <a:rPr lang="en-US" dirty="0"/>
              <a:t> - more than 60mg of morphine equivalent dose per day - for more than three consecutive months</a:t>
            </a:r>
            <a:r>
              <a:rPr lang="en-US" dirty="0" smtClean="0"/>
              <a:t>.</a:t>
            </a:r>
            <a:endParaRPr lang="en-US" dirty="0"/>
          </a:p>
        </p:txBody>
      </p:sp>
    </p:spTree>
    <p:extLst>
      <p:ext uri="{BB962C8B-B14F-4D97-AF65-F5344CB8AC3E}">
        <p14:creationId xmlns:p14="http://schemas.microsoft.com/office/powerpoint/2010/main" val="1746364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Here are the changes from the prior emergency rule you will need to know.</a:t>
            </a:r>
          </a:p>
        </p:txBody>
      </p:sp>
      <p:sp>
        <p:nvSpPr>
          <p:cNvPr id="3" name="Content Placeholder 2"/>
          <p:cNvSpPr>
            <a:spLocks noGrp="1"/>
          </p:cNvSpPr>
          <p:nvPr>
            <p:ph idx="1"/>
          </p:nvPr>
        </p:nvSpPr>
        <p:spPr/>
        <p:txBody>
          <a:bodyPr>
            <a:normAutofit fontScale="92500" lnSpcReduction="20000"/>
          </a:bodyPr>
          <a:lstStyle/>
          <a:p>
            <a:r>
              <a:rPr lang="en-US" b="1" dirty="0"/>
              <a:t>Informed consent</a:t>
            </a:r>
            <a:r>
              <a:rPr lang="en-US" dirty="0"/>
              <a:t/>
            </a:r>
            <a:br>
              <a:rPr lang="en-US" dirty="0"/>
            </a:br>
            <a:r>
              <a:rPr lang="en-US" dirty="0"/>
              <a:t>Informed consent has been expanded in three ways:</a:t>
            </a:r>
          </a:p>
          <a:p>
            <a:r>
              <a:rPr lang="en-US" dirty="0"/>
              <a:t>Discuss with the patient </a:t>
            </a:r>
            <a:r>
              <a:rPr lang="en-US" b="1" dirty="0"/>
              <a:t>safe storage practices </a:t>
            </a:r>
            <a:r>
              <a:rPr lang="en-US" dirty="0"/>
              <a:t>for prescribed opioids.</a:t>
            </a:r>
          </a:p>
          <a:p>
            <a:r>
              <a:rPr lang="en-US" dirty="0"/>
              <a:t>Require the patient to </a:t>
            </a:r>
            <a:r>
              <a:rPr lang="en-US" b="1" dirty="0"/>
              <a:t>disclose if they are drinking alcohol</a:t>
            </a:r>
            <a:r>
              <a:rPr lang="en-US" dirty="0"/>
              <a:t> while taking opioids.</a:t>
            </a:r>
          </a:p>
          <a:p>
            <a:r>
              <a:rPr lang="en-US" dirty="0"/>
              <a:t>Provide </a:t>
            </a:r>
            <a:r>
              <a:rPr lang="en-US" b="1" dirty="0"/>
              <a:t>written warning </a:t>
            </a:r>
            <a:r>
              <a:rPr lang="en-US" dirty="0"/>
              <a:t>to patients prescribed </a:t>
            </a:r>
            <a:r>
              <a:rPr lang="en-US" b="1" dirty="0"/>
              <a:t>hydrocodone-only extended release medication</a:t>
            </a:r>
            <a:r>
              <a:rPr lang="en-US" dirty="0"/>
              <a:t> that is not in an abuse deterrent form that discloses the risks associated with taking extended release medications.</a:t>
            </a:r>
          </a:p>
          <a:p>
            <a:r>
              <a:rPr lang="en-US" dirty="0" smtClean="0"/>
              <a:t>Now</a:t>
            </a:r>
            <a:r>
              <a:rPr lang="en-US" dirty="0"/>
              <a:t>, the physician is required to perform or order a </a:t>
            </a:r>
            <a:r>
              <a:rPr lang="en-US" b="1" dirty="0"/>
              <a:t>drug monitoring test, including a confirmatory test </a:t>
            </a:r>
            <a:r>
              <a:rPr lang="en-US" dirty="0"/>
              <a:t>any time the physician determines that it is medically necessary. Unlike before, the frequency is not specified.”</a:t>
            </a:r>
          </a:p>
          <a:p>
            <a:r>
              <a:rPr lang="en-US" dirty="0"/>
              <a:t>To determine medical necessity, physicians must consider </a:t>
            </a:r>
            <a:r>
              <a:rPr lang="en-US" b="1" dirty="0"/>
              <a:t>17 specific factors and an 18th catch-all provision</a:t>
            </a:r>
            <a:r>
              <a:rPr lang="en-US" dirty="0"/>
              <a:t>. The MLB clarified that a confirmatory test must use a method selective enough to differentiate individual drugs within a drug class. </a:t>
            </a:r>
          </a:p>
        </p:txBody>
      </p:sp>
    </p:spTree>
    <p:extLst>
      <p:ext uri="{BB962C8B-B14F-4D97-AF65-F5344CB8AC3E}">
        <p14:creationId xmlns:p14="http://schemas.microsoft.com/office/powerpoint/2010/main" val="2215389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sz="2400" dirty="0" smtClean="0"/>
              <a:t>Learning Final Indiana pain management prescribing rule and changes from the emergency rule</a:t>
            </a:r>
          </a:p>
          <a:p>
            <a:r>
              <a:rPr lang="en-US" sz="2400" dirty="0" smtClean="0"/>
              <a:t>Learning about opioid safety initiative at the Indianapolis VA hospital</a:t>
            </a:r>
          </a:p>
          <a:p>
            <a:r>
              <a:rPr lang="en-US" sz="2400" dirty="0"/>
              <a:t>Learning Stepped care model and biopsychosocial model of pain </a:t>
            </a:r>
            <a:r>
              <a:rPr lang="en-US" sz="2400" dirty="0" smtClean="0"/>
              <a:t>management</a:t>
            </a:r>
          </a:p>
          <a:p>
            <a:r>
              <a:rPr lang="en-US" sz="2400" dirty="0" smtClean="0"/>
              <a:t>Learning about PMRS chronic pain program at Indianapolis VA hospital</a:t>
            </a:r>
          </a:p>
          <a:p>
            <a:r>
              <a:rPr lang="en-US" sz="2400" dirty="0" smtClean="0"/>
              <a:t>Learning non pharmacological pain management options</a:t>
            </a:r>
          </a:p>
          <a:p>
            <a:pPr marL="0" indent="0">
              <a:buNone/>
            </a:pPr>
            <a:endParaRPr lang="en-US" dirty="0"/>
          </a:p>
        </p:txBody>
      </p:sp>
    </p:spTree>
    <p:extLst>
      <p:ext uri="{BB962C8B-B14F-4D97-AF65-F5344CB8AC3E}">
        <p14:creationId xmlns:p14="http://schemas.microsoft.com/office/powerpoint/2010/main" val="27938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 Pain Initiatives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77420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100" dirty="0"/>
              <a:t>PMRS Pain program is trying to change the pain management culture from a bio-medical model to bio-psych-social model at the Indianapolis VA</a:t>
            </a:r>
            <a:r>
              <a:rPr lang="en-US" dirty="0"/>
              <a:t>.</a:t>
            </a:r>
            <a:br>
              <a:rPr lang="en-US" dirty="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045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There has been 33.8% drop in high dose opioid prescriptions at Indianapolis VA since August 2013. </a:t>
            </a:r>
            <a:r>
              <a:rPr lang="en-US" dirty="0"/>
              <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6899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Indianapolis VA Chronic Opioid Rx Data</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01150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68086" y="1600200"/>
            <a:ext cx="659822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037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68086" y="1600200"/>
            <a:ext cx="659822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723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Stepped Care Model for Pain </a:t>
            </a:r>
            <a:r>
              <a:rPr lang="en-US" sz="3600" b="1" dirty="0" smtClean="0"/>
              <a:t>Management</a:t>
            </a:r>
            <a:br>
              <a:rPr lang="en-US" sz="3600" b="1" dirty="0" smtClean="0"/>
            </a:br>
            <a:r>
              <a:rPr lang="en-US" sz="3600" b="1" dirty="0" smtClean="0"/>
              <a:t>Indianapolis VA</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8275315"/>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88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Management of Opioid Therapy (OT) for Chronic Pain (2010</a:t>
            </a:r>
            <a:r>
              <a:rPr lang="en-US" sz="3200" b="1" dirty="0" smtClean="0"/>
              <a:t>)</a:t>
            </a:r>
            <a:br>
              <a:rPr lang="en-US" sz="3200" b="1" dirty="0" smtClean="0"/>
            </a:br>
            <a:r>
              <a:rPr lang="en-US" sz="2800" dirty="0">
                <a:hlinkClick r:id="rId2"/>
              </a:rPr>
              <a:t>http://www.healthquality.va.gov/guidelines/Pain/cot/</a:t>
            </a:r>
            <a:r>
              <a:rPr lang="en-US" sz="2800" dirty="0"/>
              <a:t/>
            </a:r>
            <a:br>
              <a:rPr lang="en-US" sz="2800" dirty="0"/>
            </a:b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6575" y="2519362"/>
            <a:ext cx="2381250" cy="2962275"/>
          </a:xfrm>
        </p:spPr>
      </p:pic>
    </p:spTree>
    <p:extLst>
      <p:ext uri="{BB962C8B-B14F-4D97-AF65-F5344CB8AC3E}">
        <p14:creationId xmlns:p14="http://schemas.microsoft.com/office/powerpoint/2010/main" val="3981042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Safety Initiative (OSI)</a:t>
            </a:r>
            <a:endParaRPr lang="en-US" dirty="0"/>
          </a:p>
        </p:txBody>
      </p:sp>
      <p:sp>
        <p:nvSpPr>
          <p:cNvPr id="3" name="Content Placeholder 2"/>
          <p:cNvSpPr>
            <a:spLocks noGrp="1"/>
          </p:cNvSpPr>
          <p:nvPr>
            <p:ph idx="1"/>
          </p:nvPr>
        </p:nvSpPr>
        <p:spPr/>
        <p:txBody>
          <a:bodyPr>
            <a:normAutofit/>
          </a:bodyPr>
          <a:lstStyle/>
          <a:p>
            <a:r>
              <a:rPr lang="en-US" dirty="0" smtClean="0"/>
              <a:t>Providing facilities with data on opioid and Benzo use at their facilities with guidance on how to help providers manage unsafe practices for pain management. </a:t>
            </a:r>
          </a:p>
          <a:p>
            <a:r>
              <a:rPr lang="en-US" dirty="0" smtClean="0"/>
              <a:t>Ongoing monitoring of opioid use and safe practices.</a:t>
            </a:r>
          </a:p>
          <a:p>
            <a:r>
              <a:rPr lang="en-US" b="1" dirty="0" smtClean="0"/>
              <a:t>OSI Toolkit </a:t>
            </a:r>
            <a:r>
              <a:rPr lang="en-US" dirty="0" smtClean="0"/>
              <a:t>to assist with practice transformation and support team in management of complex pain patients on high risk med combos.</a:t>
            </a:r>
          </a:p>
          <a:p>
            <a:r>
              <a:rPr lang="en-US" b="1" dirty="0" smtClean="0"/>
              <a:t>IMED Consent Directive</a:t>
            </a:r>
          </a:p>
          <a:p>
            <a:r>
              <a:rPr lang="en-US" b="1" dirty="0" smtClean="0"/>
              <a:t>Opioid therapy risk report</a:t>
            </a:r>
          </a:p>
        </p:txBody>
      </p:sp>
    </p:spTree>
    <p:extLst>
      <p:ext uri="{BB962C8B-B14F-4D97-AF65-F5344CB8AC3E}">
        <p14:creationId xmlns:p14="http://schemas.microsoft.com/office/powerpoint/2010/main" val="1085024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Safety Initiative (OSI)</a:t>
            </a:r>
            <a:endParaRPr lang="en-US" dirty="0"/>
          </a:p>
        </p:txBody>
      </p:sp>
      <p:sp>
        <p:nvSpPr>
          <p:cNvPr id="3" name="Content Placeholder 2"/>
          <p:cNvSpPr>
            <a:spLocks noGrp="1"/>
          </p:cNvSpPr>
          <p:nvPr>
            <p:ph idx="1"/>
          </p:nvPr>
        </p:nvSpPr>
        <p:spPr/>
        <p:txBody>
          <a:bodyPr>
            <a:normAutofit/>
          </a:bodyPr>
          <a:lstStyle/>
          <a:p>
            <a:r>
              <a:rPr lang="en-US" dirty="0" smtClean="0"/>
              <a:t>The key clinical indicators measured by the OSI;</a:t>
            </a:r>
          </a:p>
          <a:p>
            <a:pPr marL="514350" indent="-514350">
              <a:buFont typeface="+mj-lt"/>
              <a:buAutoNum type="arabicPeriod"/>
            </a:pPr>
            <a:r>
              <a:rPr lang="en-US" dirty="0" smtClean="0"/>
              <a:t>Percent of Veterans dispensed an opioid over time</a:t>
            </a:r>
          </a:p>
          <a:p>
            <a:pPr marL="514350" indent="-514350">
              <a:buFont typeface="+mj-lt"/>
              <a:buAutoNum type="arabicPeriod"/>
            </a:pPr>
            <a:r>
              <a:rPr lang="en-US" dirty="0" smtClean="0"/>
              <a:t>Percent of Veterans dispensed an opioid and a Benzo over time</a:t>
            </a:r>
          </a:p>
          <a:p>
            <a:pPr marL="514350" indent="-514350">
              <a:buFont typeface="+mj-lt"/>
              <a:buAutoNum type="arabicPeriod"/>
            </a:pPr>
            <a:r>
              <a:rPr lang="en-US" dirty="0" smtClean="0"/>
              <a:t>Percent of Veterans opioids long-term with a urine drug screen completed over time</a:t>
            </a:r>
          </a:p>
          <a:p>
            <a:pPr marL="514350" indent="-514350">
              <a:buFont typeface="+mj-lt"/>
              <a:buAutoNum type="arabicPeriod"/>
            </a:pPr>
            <a:r>
              <a:rPr lang="en-US" dirty="0" smtClean="0"/>
              <a:t>Stratification of the percent of Veterans dispensed MED</a:t>
            </a:r>
          </a:p>
          <a:p>
            <a:pPr marL="0" indent="0">
              <a:buNone/>
            </a:pPr>
            <a:r>
              <a:rPr lang="en-US" dirty="0" smtClean="0"/>
              <a:t>Composite score </a:t>
            </a:r>
            <a:endParaRPr lang="en-US" dirty="0"/>
          </a:p>
        </p:txBody>
      </p:sp>
    </p:spTree>
    <p:extLst>
      <p:ext uri="{BB962C8B-B14F-4D97-AF65-F5344CB8AC3E}">
        <p14:creationId xmlns:p14="http://schemas.microsoft.com/office/powerpoint/2010/main" val="1456961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a:t>
            </a:r>
            <a:endParaRPr lang="en-US" dirty="0"/>
          </a:p>
        </p:txBody>
      </p:sp>
      <p:sp>
        <p:nvSpPr>
          <p:cNvPr id="3" name="Content Placeholder 2"/>
          <p:cNvSpPr>
            <a:spLocks noGrp="1"/>
          </p:cNvSpPr>
          <p:nvPr>
            <p:ph idx="1"/>
          </p:nvPr>
        </p:nvSpPr>
        <p:spPr/>
        <p:txBody>
          <a:bodyPr/>
          <a:lstStyle/>
          <a:p>
            <a:r>
              <a:rPr lang="en-US" u="sng" dirty="0">
                <a:hlinkClick r:id="rId2"/>
              </a:rPr>
              <a:t>http://</a:t>
            </a:r>
            <a:r>
              <a:rPr lang="en-US" u="sng" dirty="0" smtClean="0">
                <a:hlinkClick r:id="rId2"/>
              </a:rPr>
              <a:t>www.dvcipm.org/clinical-resources/joint-pain-education-project-jpep</a:t>
            </a:r>
            <a:endParaRPr lang="en-US" u="sng" dirty="0" smtClean="0"/>
          </a:p>
          <a:p>
            <a:pPr marL="114300" indent="0">
              <a:buNone/>
            </a:pPr>
            <a:endParaRPr lang="en-US" dirty="0"/>
          </a:p>
        </p:txBody>
      </p:sp>
    </p:spTree>
    <p:extLst>
      <p:ext uri="{BB962C8B-B14F-4D97-AF65-F5344CB8AC3E}">
        <p14:creationId xmlns:p14="http://schemas.microsoft.com/office/powerpoint/2010/main" val="2135743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0" dirty="0">
                <a:effectLst/>
              </a:rPr>
              <a:t>OEND Program</a:t>
            </a:r>
            <a:r>
              <a:rPr lang="en-US" sz="6000" dirty="0"/>
              <a:t/>
            </a:r>
            <a:br>
              <a:rPr lang="en-US" sz="6000" dirty="0"/>
            </a:br>
            <a:endParaRPr lang="en-US" dirty="0"/>
          </a:p>
        </p:txBody>
      </p:sp>
      <p:sp>
        <p:nvSpPr>
          <p:cNvPr id="3" name="Subtitle 2"/>
          <p:cNvSpPr>
            <a:spLocks noGrp="1"/>
          </p:cNvSpPr>
          <p:nvPr>
            <p:ph type="subTitle" idx="1"/>
          </p:nvPr>
        </p:nvSpPr>
        <p:spPr/>
        <p:txBody>
          <a:bodyPr>
            <a:normAutofit/>
          </a:bodyPr>
          <a:lstStyle/>
          <a:p>
            <a:r>
              <a:rPr lang="en-US" sz="2800" dirty="0"/>
              <a:t>Opioid Overdose Education &amp; Naloxone Distribution</a:t>
            </a:r>
            <a:endParaRPr lang="en-US" dirty="0"/>
          </a:p>
        </p:txBody>
      </p:sp>
    </p:spTree>
    <p:extLst>
      <p:ext uri="{BB962C8B-B14F-4D97-AF65-F5344CB8AC3E}">
        <p14:creationId xmlns:p14="http://schemas.microsoft.com/office/powerpoint/2010/main" val="3413048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a:t>To date, 100 reversal events using VA-prescribed Naloxone kits have been reported! </a:t>
            </a:r>
            <a:br>
              <a:rPr lang="en-US" sz="4000" b="1" dirty="0"/>
            </a:br>
            <a:r>
              <a:rPr lang="en-US" sz="4000" b="1" dirty="0"/>
              <a:t/>
            </a:r>
            <a:br>
              <a:rPr lang="en-US" sz="4000" b="1" dirty="0"/>
            </a:br>
            <a:r>
              <a:rPr lang="en-US" sz="4000" b="1" dirty="0"/>
              <a:t>Veterans’ lives are being saved!</a:t>
            </a:r>
            <a:r>
              <a:rPr lang="en-US" b="1" dirty="0"/>
              <a:t/>
            </a:r>
            <a:br>
              <a:rPr lang="en-US" b="1"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663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Opioid safety and chronic pain management efforts at Indianapolis VA</a:t>
            </a:r>
            <a:endParaRPr lang="en-US" sz="3200" dirty="0"/>
          </a:p>
        </p:txBody>
      </p:sp>
      <p:sp>
        <p:nvSpPr>
          <p:cNvPr id="3" name="Content Placeholder 2"/>
          <p:cNvSpPr>
            <a:spLocks noGrp="1"/>
          </p:cNvSpPr>
          <p:nvPr>
            <p:ph idx="1"/>
          </p:nvPr>
        </p:nvSpPr>
        <p:spPr/>
        <p:txBody>
          <a:bodyPr>
            <a:normAutofit fontScale="47500" lnSpcReduction="20000"/>
          </a:bodyPr>
          <a:lstStyle/>
          <a:p>
            <a:r>
              <a:rPr lang="en-US" dirty="0" smtClean="0"/>
              <a:t>PMRS Pain program</a:t>
            </a:r>
          </a:p>
          <a:p>
            <a:r>
              <a:rPr lang="en-US" dirty="0" smtClean="0"/>
              <a:t>Pain policy/opioid policy</a:t>
            </a:r>
          </a:p>
          <a:p>
            <a:r>
              <a:rPr lang="en-US" dirty="0" smtClean="0"/>
              <a:t>OSRC members</a:t>
            </a:r>
          </a:p>
          <a:p>
            <a:r>
              <a:rPr lang="en-US" dirty="0" smtClean="0"/>
              <a:t>OSRC meetings</a:t>
            </a:r>
          </a:p>
          <a:p>
            <a:r>
              <a:rPr lang="en-US" dirty="0" smtClean="0"/>
              <a:t>OSI chart reviews</a:t>
            </a:r>
          </a:p>
          <a:p>
            <a:r>
              <a:rPr lang="en-US" dirty="0" smtClean="0"/>
              <a:t>Pain clinical reminders (drug testing, INSPECT, EKG, ORT)</a:t>
            </a:r>
          </a:p>
          <a:p>
            <a:r>
              <a:rPr lang="en-US" dirty="0" smtClean="0"/>
              <a:t>Opioid safety 101</a:t>
            </a:r>
          </a:p>
          <a:p>
            <a:r>
              <a:rPr lang="en-US" dirty="0"/>
              <a:t>ER SOP</a:t>
            </a:r>
          </a:p>
          <a:p>
            <a:r>
              <a:rPr lang="en-US" dirty="0" smtClean="0"/>
              <a:t>Opioid </a:t>
            </a:r>
            <a:r>
              <a:rPr lang="en-US" dirty="0"/>
              <a:t>agreement </a:t>
            </a:r>
            <a:r>
              <a:rPr lang="en-US" dirty="0" smtClean="0"/>
              <a:t>directive,  facility MCM, standard national  consent and "</a:t>
            </a:r>
            <a:r>
              <a:rPr lang="en-US" dirty="0"/>
              <a:t>Opioid Safety" document.</a:t>
            </a:r>
          </a:p>
          <a:p>
            <a:r>
              <a:rPr lang="en-US" dirty="0"/>
              <a:t>Pain seminars, pain in-services, monthly PCP meetings, grand rounds</a:t>
            </a:r>
          </a:p>
          <a:p>
            <a:r>
              <a:rPr lang="en-US" dirty="0"/>
              <a:t>PCP invitation to </a:t>
            </a:r>
            <a:r>
              <a:rPr lang="en-US" dirty="0" smtClean="0"/>
              <a:t>OSRC</a:t>
            </a:r>
          </a:p>
          <a:p>
            <a:r>
              <a:rPr lang="en-US" dirty="0" smtClean="0"/>
              <a:t>PCP invitation for presenting complex pain cases in weekly meetings</a:t>
            </a:r>
            <a:endParaRPr lang="en-US" dirty="0"/>
          </a:p>
          <a:p>
            <a:r>
              <a:rPr lang="en-US" dirty="0"/>
              <a:t>Weekly meeting IDTs with addiction psych/psych</a:t>
            </a:r>
          </a:p>
          <a:p>
            <a:r>
              <a:rPr lang="en-US" dirty="0" smtClean="0"/>
              <a:t>Pain education class</a:t>
            </a:r>
            <a:endParaRPr lang="en-US" dirty="0"/>
          </a:p>
          <a:p>
            <a:r>
              <a:rPr lang="en-US" dirty="0" smtClean="0"/>
              <a:t>EKG </a:t>
            </a:r>
            <a:r>
              <a:rPr lang="en-US" dirty="0"/>
              <a:t>if Methadone</a:t>
            </a:r>
          </a:p>
          <a:p>
            <a:r>
              <a:rPr lang="en-US" dirty="0"/>
              <a:t>Pain school</a:t>
            </a:r>
          </a:p>
          <a:p>
            <a:r>
              <a:rPr lang="en-US" dirty="0" smtClean="0"/>
              <a:t>Patient </a:t>
            </a:r>
            <a:r>
              <a:rPr lang="en-US" dirty="0"/>
              <a:t>education</a:t>
            </a:r>
          </a:p>
          <a:p>
            <a:r>
              <a:rPr lang="en-US" dirty="0"/>
              <a:t>&gt;120 mg per day</a:t>
            </a:r>
          </a:p>
          <a:p>
            <a:r>
              <a:rPr lang="en-US" dirty="0"/>
              <a:t>Tai chi</a:t>
            </a:r>
          </a:p>
          <a:p>
            <a:r>
              <a:rPr lang="en-US" dirty="0"/>
              <a:t>Yoga</a:t>
            </a:r>
          </a:p>
          <a:p>
            <a:r>
              <a:rPr lang="en-US" dirty="0"/>
              <a:t>CAM</a:t>
            </a:r>
          </a:p>
          <a:p>
            <a:r>
              <a:rPr lang="en-US" dirty="0" smtClean="0"/>
              <a:t>Web based patient education</a:t>
            </a:r>
            <a:endParaRPr lang="en-US" dirty="0"/>
          </a:p>
          <a:p>
            <a:r>
              <a:rPr lang="en-US" dirty="0"/>
              <a:t>Art</a:t>
            </a:r>
          </a:p>
          <a:p>
            <a:r>
              <a:rPr lang="en-US" dirty="0"/>
              <a:t>Benzo and opioid</a:t>
            </a:r>
          </a:p>
          <a:p>
            <a:r>
              <a:rPr lang="en-US" dirty="0"/>
              <a:t>Take back envelopes</a:t>
            </a:r>
          </a:p>
          <a:p>
            <a:r>
              <a:rPr lang="en-US" dirty="0" smtClean="0"/>
              <a:t>Leadership </a:t>
            </a:r>
            <a:r>
              <a:rPr lang="en-US" dirty="0"/>
              <a:t>support</a:t>
            </a:r>
          </a:p>
          <a:p>
            <a:r>
              <a:rPr lang="en-US" dirty="0"/>
              <a:t>Huddle PDSA (Plan do study act)</a:t>
            </a:r>
          </a:p>
          <a:p>
            <a:endParaRPr lang="en-US" dirty="0" smtClean="0"/>
          </a:p>
          <a:p>
            <a:endParaRPr lang="en-US" dirty="0"/>
          </a:p>
        </p:txBody>
      </p:sp>
    </p:spTree>
    <p:extLst>
      <p:ext uri="{BB962C8B-B14F-4D97-AF65-F5344CB8AC3E}">
        <p14:creationId xmlns:p14="http://schemas.microsoft.com/office/powerpoint/2010/main" val="70746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smtClean="0">
                <a:effectLst/>
              </a:rPr>
              <a:t>PMRS (Physical Medicine Rehab Service) Chronic Pain Program</a:t>
            </a:r>
            <a:endParaRPr lang="en-US" dirty="0">
              <a:effectLst/>
            </a:endParaRPr>
          </a:p>
        </p:txBody>
      </p:sp>
      <p:sp>
        <p:nvSpPr>
          <p:cNvPr id="3" name="Subtitle 2"/>
          <p:cNvSpPr>
            <a:spLocks noGrp="1"/>
          </p:cNvSpPr>
          <p:nvPr>
            <p:ph type="subTitle" idx="1"/>
          </p:nvPr>
        </p:nvSpPr>
        <p:spPr/>
        <p:txBody>
          <a:bodyPr>
            <a:normAutofit fontScale="92500" lnSpcReduction="10000"/>
          </a:bodyPr>
          <a:lstStyle/>
          <a:p>
            <a:endParaRPr lang="en-US" b="1" dirty="0" smtClean="0"/>
          </a:p>
          <a:p>
            <a:r>
              <a:rPr lang="en-US" b="1" dirty="0" smtClean="0"/>
              <a:t>Gender</a:t>
            </a:r>
            <a:r>
              <a:rPr lang="en-US" dirty="0"/>
              <a:t>:  85% </a:t>
            </a:r>
            <a:r>
              <a:rPr lang="en-US" dirty="0" smtClean="0"/>
              <a:t>males; </a:t>
            </a:r>
            <a:r>
              <a:rPr lang="en-US" dirty="0"/>
              <a:t>15</a:t>
            </a:r>
            <a:r>
              <a:rPr lang="en-US" dirty="0" smtClean="0"/>
              <a:t>% females</a:t>
            </a:r>
            <a:endParaRPr lang="en-US" dirty="0"/>
          </a:p>
          <a:p>
            <a:r>
              <a:rPr lang="en-US" b="1" dirty="0"/>
              <a:t>Age</a:t>
            </a:r>
            <a:r>
              <a:rPr lang="en-US" dirty="0"/>
              <a:t>: 75% of </a:t>
            </a:r>
            <a:r>
              <a:rPr lang="en-US" dirty="0" smtClean="0"/>
              <a:t>clinic patients </a:t>
            </a:r>
            <a:r>
              <a:rPr lang="en-US" dirty="0"/>
              <a:t>are ages 50-69 years of age</a:t>
            </a:r>
          </a:p>
          <a:p>
            <a:endParaRPr lang="en-US" dirty="0"/>
          </a:p>
        </p:txBody>
      </p:sp>
    </p:spTree>
    <p:extLst>
      <p:ext uri="{BB962C8B-B14F-4D97-AF65-F5344CB8AC3E}">
        <p14:creationId xmlns:p14="http://schemas.microsoft.com/office/powerpoint/2010/main" val="39300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PMRS Chronic Pain Program, Indianapolis VA</a:t>
            </a:r>
            <a:endParaRPr lang="en-US" sz="2800" dirty="0"/>
          </a:p>
        </p:txBody>
      </p:sp>
      <p:sp>
        <p:nvSpPr>
          <p:cNvPr id="3" name="Content Placeholder 2"/>
          <p:cNvSpPr>
            <a:spLocks noGrp="1"/>
          </p:cNvSpPr>
          <p:nvPr>
            <p:ph idx="1"/>
          </p:nvPr>
        </p:nvSpPr>
        <p:spPr/>
        <p:txBody>
          <a:bodyPr>
            <a:normAutofit fontScale="70000" lnSpcReduction="20000"/>
          </a:bodyPr>
          <a:lstStyle/>
          <a:p>
            <a:r>
              <a:rPr lang="en-US" b="1" dirty="0"/>
              <a:t> </a:t>
            </a:r>
            <a:r>
              <a:rPr lang="en-US" dirty="0"/>
              <a:t>I</a:t>
            </a:r>
            <a:r>
              <a:rPr lang="en-US" dirty="0" smtClean="0"/>
              <a:t>nterdisciplinary pain </a:t>
            </a:r>
            <a:r>
              <a:rPr lang="en-US" dirty="0"/>
              <a:t>rehab </a:t>
            </a:r>
            <a:r>
              <a:rPr lang="en-US" dirty="0" smtClean="0"/>
              <a:t>program</a:t>
            </a:r>
          </a:p>
          <a:p>
            <a:r>
              <a:rPr lang="en-US" dirty="0" smtClean="0"/>
              <a:t> </a:t>
            </a:r>
            <a:r>
              <a:rPr lang="en-US" dirty="0"/>
              <a:t>B</a:t>
            </a:r>
            <a:r>
              <a:rPr lang="en-US" dirty="0" smtClean="0"/>
              <a:t>io-psycho-social model</a:t>
            </a:r>
          </a:p>
          <a:p>
            <a:r>
              <a:rPr lang="en-US" dirty="0"/>
              <a:t>M</a:t>
            </a:r>
            <a:r>
              <a:rPr lang="en-US" dirty="0" smtClean="0"/>
              <a:t>ulti-modal </a:t>
            </a:r>
            <a:r>
              <a:rPr lang="en-US" dirty="0"/>
              <a:t>model approach </a:t>
            </a:r>
            <a:endParaRPr lang="en-US" dirty="0" smtClean="0"/>
          </a:p>
          <a:p>
            <a:r>
              <a:rPr lang="en-US" dirty="0" smtClean="0"/>
              <a:t>Physician</a:t>
            </a:r>
            <a:r>
              <a:rPr lang="en-US" dirty="0"/>
              <a:t>, nurse practitioners, pain psychologists, physical therapist, recreational therapist, pharmacist, social workers, support staff all working together to help these complex chronic non-cancer pain patients. </a:t>
            </a:r>
          </a:p>
          <a:p>
            <a:r>
              <a:rPr lang="en-US" dirty="0" smtClean="0"/>
              <a:t>UDS with opiate confirmation, INSPECT , Opioid treatment agreement, previous </a:t>
            </a:r>
            <a:r>
              <a:rPr lang="en-US" dirty="0"/>
              <a:t>pain related medical </a:t>
            </a:r>
            <a:r>
              <a:rPr lang="en-US" dirty="0" smtClean="0"/>
              <a:t>record, frequent face to face visits</a:t>
            </a:r>
            <a:endParaRPr lang="en-US" dirty="0"/>
          </a:p>
          <a:p>
            <a:r>
              <a:rPr lang="en-US" dirty="0"/>
              <a:t>We try to maximize non-opioid and non-pharmacological pain management strategies, multi modal approach like pain CBT, tai chi, yoga, acupuncture, chiropractic treatment, pain school, creative art therapy, relaxation strategies, mindfulness, guided imagery, physical therapy, aquatic therapy, weight loss program (for obesity), gradual walking program, back education classes, self-management strategies to just name a few. </a:t>
            </a:r>
            <a:endParaRPr lang="en-US" dirty="0" smtClean="0"/>
          </a:p>
          <a:p>
            <a:r>
              <a:rPr lang="en-US" dirty="0"/>
              <a:t>S</a:t>
            </a:r>
            <a:r>
              <a:rPr lang="en-US" dirty="0" smtClean="0"/>
              <a:t>everal </a:t>
            </a:r>
            <a:r>
              <a:rPr lang="en-US" dirty="0"/>
              <a:t>opioid risk tools, functional assessment and mental health screening tools. </a:t>
            </a:r>
          </a:p>
          <a:p>
            <a:r>
              <a:rPr lang="en-US" dirty="0"/>
              <a:t>F</a:t>
            </a:r>
            <a:r>
              <a:rPr lang="en-US" dirty="0" smtClean="0"/>
              <a:t>unctional </a:t>
            </a:r>
            <a:r>
              <a:rPr lang="en-US" dirty="0"/>
              <a:t>goals </a:t>
            </a:r>
            <a:endParaRPr lang="en-US" dirty="0" smtClean="0"/>
          </a:p>
          <a:p>
            <a:r>
              <a:rPr lang="en-US" dirty="0" smtClean="0"/>
              <a:t>Weekly </a:t>
            </a:r>
            <a:r>
              <a:rPr lang="en-US" dirty="0"/>
              <a:t>case </a:t>
            </a:r>
            <a:r>
              <a:rPr lang="en-US" dirty="0" smtClean="0"/>
              <a:t>conferences </a:t>
            </a:r>
          </a:p>
          <a:p>
            <a:r>
              <a:rPr lang="en-US" dirty="0" smtClean="0"/>
              <a:t>Team approach</a:t>
            </a:r>
          </a:p>
          <a:p>
            <a:r>
              <a:rPr lang="en-US" dirty="0" smtClean="0"/>
              <a:t>Collaboration with addiction treatment program </a:t>
            </a:r>
          </a:p>
          <a:p>
            <a:r>
              <a:rPr lang="en-US" dirty="0" smtClean="0"/>
              <a:t>Medical</a:t>
            </a:r>
            <a:r>
              <a:rPr lang="en-US" dirty="0"/>
              <a:t>, mental health and chemical dependency issues are initially assessed as a prerequisite to further treatment. </a:t>
            </a:r>
            <a:endParaRPr lang="en-US" dirty="0" smtClean="0"/>
          </a:p>
          <a:p>
            <a:r>
              <a:rPr lang="en-US" dirty="0" smtClean="0"/>
              <a:t>Naloxone </a:t>
            </a:r>
            <a:r>
              <a:rPr lang="en-US" dirty="0"/>
              <a:t>rescue kits are issued by our program for high risk chronic pain patients. Patients are caregivers get scheduled with our pain pharmacist for education as well.</a:t>
            </a:r>
          </a:p>
          <a:p>
            <a:endParaRPr lang="en-US" dirty="0"/>
          </a:p>
        </p:txBody>
      </p:sp>
    </p:spTree>
    <p:extLst>
      <p:ext uri="{BB962C8B-B14F-4D97-AF65-F5344CB8AC3E}">
        <p14:creationId xmlns:p14="http://schemas.microsoft.com/office/powerpoint/2010/main" val="758032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t>
            </a:r>
            <a:r>
              <a:rPr lang="en-US" dirty="0" smtClean="0"/>
              <a:t>isk </a:t>
            </a:r>
            <a:r>
              <a:rPr lang="en-US" dirty="0"/>
              <a:t>assessment </a:t>
            </a:r>
            <a:r>
              <a:rPr lang="en-US" dirty="0" smtClean="0"/>
              <a:t>tools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lvl="0"/>
            <a:r>
              <a:rPr lang="en-US" dirty="0" smtClean="0"/>
              <a:t>Pain </a:t>
            </a:r>
            <a:r>
              <a:rPr lang="en-US" dirty="0"/>
              <a:t>Outcome Questionnaire- short form (POQ-SF) </a:t>
            </a:r>
          </a:p>
          <a:p>
            <a:pPr lvl="0"/>
            <a:r>
              <a:rPr lang="en-US" dirty="0"/>
              <a:t>SOAPP version 1.0-SF Score </a:t>
            </a:r>
          </a:p>
          <a:p>
            <a:pPr lvl="0"/>
            <a:r>
              <a:rPr lang="en-US" dirty="0"/>
              <a:t>Mental Health Screening Tool (The Patient Health questionnaire-9) PHQ-9 </a:t>
            </a:r>
          </a:p>
          <a:p>
            <a:pPr lvl="0"/>
            <a:r>
              <a:rPr lang="en-US" dirty="0"/>
              <a:t>Opioid Risk Tool (ORT) </a:t>
            </a:r>
          </a:p>
          <a:p>
            <a:pPr lvl="0"/>
            <a:r>
              <a:rPr lang="en-US" dirty="0"/>
              <a:t>Drug Abuse Screening Test (DAST-10) </a:t>
            </a:r>
          </a:p>
          <a:p>
            <a:pPr lvl="0"/>
            <a:r>
              <a:rPr lang="en-US" dirty="0"/>
              <a:t>Generalized Anxiety Disorder (GAD-7) </a:t>
            </a:r>
          </a:p>
          <a:p>
            <a:pPr lvl="0"/>
            <a:r>
              <a:rPr lang="en-US" dirty="0"/>
              <a:t>Risk index (assessment) for overdose or serious opioid-induced respiratory </a:t>
            </a:r>
            <a:r>
              <a:rPr lang="en-US" dirty="0" smtClean="0"/>
              <a:t>Depression </a:t>
            </a:r>
            <a:r>
              <a:rPr lang="en-US" dirty="0"/>
              <a:t>(RIOSORD) </a:t>
            </a:r>
          </a:p>
          <a:p>
            <a:pPr lvl="0"/>
            <a:r>
              <a:rPr lang="en-US" dirty="0"/>
              <a:t>PCS (Pain catastrophizing scale)</a:t>
            </a:r>
          </a:p>
          <a:p>
            <a:endParaRPr lang="en-US" dirty="0"/>
          </a:p>
        </p:txBody>
      </p:sp>
    </p:spTree>
    <p:extLst>
      <p:ext uri="{BB962C8B-B14F-4D97-AF65-F5344CB8AC3E}">
        <p14:creationId xmlns:p14="http://schemas.microsoft.com/office/powerpoint/2010/main" val="16227968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PMRS Pain Program Compliance</a:t>
            </a:r>
            <a:endParaRPr lang="en-US" dirty="0"/>
          </a:p>
        </p:txBody>
      </p:sp>
      <p:sp>
        <p:nvSpPr>
          <p:cNvPr id="3" name="Content Placeholder 2"/>
          <p:cNvSpPr>
            <a:spLocks noGrp="1"/>
          </p:cNvSpPr>
          <p:nvPr>
            <p:ph idx="1"/>
          </p:nvPr>
        </p:nvSpPr>
        <p:spPr/>
        <p:txBody>
          <a:bodyPr/>
          <a:lstStyle/>
          <a:p>
            <a:r>
              <a:rPr lang="en-US" dirty="0" smtClean="0"/>
              <a:t>100% compliant with opioid consents</a:t>
            </a:r>
          </a:p>
          <a:p>
            <a:r>
              <a:rPr lang="en-US" dirty="0" smtClean="0"/>
              <a:t>100% compliant with drug testing</a:t>
            </a:r>
          </a:p>
          <a:p>
            <a:r>
              <a:rPr lang="en-US" dirty="0" smtClean="0"/>
              <a:t>100% compliant with checking INSPECT</a:t>
            </a:r>
            <a:endParaRPr lang="en-US" dirty="0"/>
          </a:p>
        </p:txBody>
      </p:sp>
    </p:spTree>
    <p:extLst>
      <p:ext uri="{BB962C8B-B14F-4D97-AF65-F5344CB8AC3E}">
        <p14:creationId xmlns:p14="http://schemas.microsoft.com/office/powerpoint/2010/main" val="3730311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Tertiary </a:t>
            </a:r>
            <a:r>
              <a:rPr lang="en-US" dirty="0"/>
              <a:t>level Self-Management Program</a:t>
            </a:r>
          </a:p>
        </p:txBody>
      </p:sp>
      <p:sp>
        <p:nvSpPr>
          <p:cNvPr id="3" name="Content Placeholder 2"/>
          <p:cNvSpPr>
            <a:spLocks noGrp="1"/>
          </p:cNvSpPr>
          <p:nvPr>
            <p:ph idx="1"/>
          </p:nvPr>
        </p:nvSpPr>
        <p:spPr/>
        <p:txBody>
          <a:bodyPr>
            <a:normAutofit/>
          </a:bodyPr>
          <a:lstStyle/>
          <a:p>
            <a:r>
              <a:rPr lang="en-US" dirty="0"/>
              <a:t>E</a:t>
            </a:r>
            <a:r>
              <a:rPr lang="en-US" dirty="0" smtClean="0"/>
              <a:t>vidence-based </a:t>
            </a:r>
            <a:r>
              <a:rPr lang="en-US" dirty="0"/>
              <a:t>treatment program designed to empower participants to take an active role in their pain management plan. This program is aimed toward patients who are ready to change current behavior and engage in treatments geared toward the improvement of quality of life and daily function. </a:t>
            </a:r>
            <a:endParaRPr lang="en-US" dirty="0" smtClean="0"/>
          </a:p>
          <a:p>
            <a:r>
              <a:rPr lang="en-US" dirty="0" smtClean="0"/>
              <a:t>Providers </a:t>
            </a:r>
            <a:r>
              <a:rPr lang="en-US" dirty="0"/>
              <a:t>(including licensed psychologist, recreational therapist, and physical therapist) use a biopsychosocial approach that will provide participants with skills and tools that can be used for lifelong self-management of persistent pain. </a:t>
            </a:r>
            <a:endParaRPr lang="en-US" dirty="0" smtClean="0"/>
          </a:p>
          <a:p>
            <a:r>
              <a:rPr lang="en-US" dirty="0" smtClean="0"/>
              <a:t>The </a:t>
            </a:r>
            <a:r>
              <a:rPr lang="en-US" dirty="0"/>
              <a:t>program consists of twelve treatment sessions held on Tuesdays and Thursdays for six weeks. We focus on functional goals in PMRS Pain program. </a:t>
            </a:r>
          </a:p>
        </p:txBody>
      </p:sp>
    </p:spTree>
    <p:extLst>
      <p:ext uri="{BB962C8B-B14F-4D97-AF65-F5344CB8AC3E}">
        <p14:creationId xmlns:p14="http://schemas.microsoft.com/office/powerpoint/2010/main" val="444152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smtClean="0">
                <a:effectLst/>
              </a:rPr>
              <a:t>Non-Pharmacological pain management resources</a:t>
            </a:r>
            <a:endParaRPr lang="en-US" b="0" dirty="0">
              <a:effectLst/>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793662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Non-Pharmacological pain management resources</a:t>
            </a:r>
          </a:p>
        </p:txBody>
      </p:sp>
      <p:sp>
        <p:nvSpPr>
          <p:cNvPr id="3" name="Content Placeholder 2"/>
          <p:cNvSpPr>
            <a:spLocks noGrp="1"/>
          </p:cNvSpPr>
          <p:nvPr>
            <p:ph idx="1"/>
          </p:nvPr>
        </p:nvSpPr>
        <p:spPr/>
        <p:txBody>
          <a:bodyPr>
            <a:normAutofit lnSpcReduction="10000"/>
          </a:bodyPr>
          <a:lstStyle/>
          <a:p>
            <a:pPr fontAlgn="t"/>
            <a:r>
              <a:rPr lang="en-US" b="1" dirty="0"/>
              <a:t>A</a:t>
            </a:r>
            <a:r>
              <a:rPr lang="en-US" b="1" dirty="0" smtClean="0"/>
              <a:t>cupuncture</a:t>
            </a:r>
            <a:endParaRPr lang="en-US" dirty="0"/>
          </a:p>
          <a:p>
            <a:pPr fontAlgn="t"/>
            <a:r>
              <a:rPr lang="en-US" b="1" dirty="0"/>
              <a:t>Alpha-Stim M device</a:t>
            </a:r>
            <a:endParaRPr lang="en-US" dirty="0"/>
          </a:p>
          <a:p>
            <a:pPr fontAlgn="t"/>
            <a:r>
              <a:rPr lang="en-US" b="1" dirty="0"/>
              <a:t>A</a:t>
            </a:r>
            <a:r>
              <a:rPr lang="en-US" b="1" dirty="0" smtClean="0"/>
              <a:t>quatic </a:t>
            </a:r>
            <a:r>
              <a:rPr lang="en-US" b="1" dirty="0"/>
              <a:t>therapy</a:t>
            </a:r>
            <a:endParaRPr lang="en-US" dirty="0"/>
          </a:p>
          <a:p>
            <a:pPr fontAlgn="t"/>
            <a:r>
              <a:rPr lang="en-US" b="1" dirty="0"/>
              <a:t>C</a:t>
            </a:r>
            <a:r>
              <a:rPr lang="en-US" b="1" dirty="0" smtClean="0"/>
              <a:t>hiropractor</a:t>
            </a:r>
            <a:endParaRPr lang="en-US" dirty="0"/>
          </a:p>
          <a:p>
            <a:pPr fontAlgn="t"/>
            <a:r>
              <a:rPr lang="en-US" b="1" dirty="0"/>
              <a:t>Creative Arts </a:t>
            </a:r>
            <a:endParaRPr lang="en-US" b="1" dirty="0" smtClean="0"/>
          </a:p>
          <a:p>
            <a:pPr fontAlgn="t"/>
            <a:r>
              <a:rPr lang="en-US" b="1" dirty="0" smtClean="0"/>
              <a:t>Equine </a:t>
            </a:r>
            <a:r>
              <a:rPr lang="en-US" b="1" dirty="0"/>
              <a:t>therapy</a:t>
            </a:r>
            <a:endParaRPr lang="en-US" dirty="0"/>
          </a:p>
          <a:p>
            <a:pPr fontAlgn="t"/>
            <a:r>
              <a:rPr lang="en-US" b="1" dirty="0" smtClean="0"/>
              <a:t>Pain CBT groups</a:t>
            </a:r>
          </a:p>
          <a:p>
            <a:pPr fontAlgn="t"/>
            <a:r>
              <a:rPr lang="en-US" b="1" dirty="0" smtClean="0"/>
              <a:t>Pain ACT groups</a:t>
            </a:r>
          </a:p>
          <a:p>
            <a:pPr fontAlgn="t"/>
            <a:r>
              <a:rPr lang="en-US" b="1" dirty="0" smtClean="0"/>
              <a:t>Mindfulness-Based </a:t>
            </a:r>
            <a:r>
              <a:rPr lang="en-US" b="1" dirty="0"/>
              <a:t>Stress Reduction (MBSR)</a:t>
            </a:r>
            <a:endParaRPr lang="en-US" dirty="0"/>
          </a:p>
          <a:p>
            <a:pPr fontAlgn="t"/>
            <a:r>
              <a:rPr lang="en-US" b="1" dirty="0"/>
              <a:t>MOVE/TeleMOVE</a:t>
            </a:r>
            <a:endParaRPr lang="en-US" dirty="0"/>
          </a:p>
          <a:p>
            <a:pPr fontAlgn="t"/>
            <a:r>
              <a:rPr lang="en-US" b="1" dirty="0"/>
              <a:t>PAIRS Warrior to Soul Mate Workshops</a:t>
            </a:r>
            <a:endParaRPr lang="en-US" dirty="0"/>
          </a:p>
          <a:p>
            <a:pPr fontAlgn="t"/>
            <a:r>
              <a:rPr lang="en-US" b="1" dirty="0"/>
              <a:t>P</a:t>
            </a:r>
            <a:r>
              <a:rPr lang="en-US" b="1" dirty="0" smtClean="0"/>
              <a:t>edometers</a:t>
            </a:r>
            <a:endParaRPr lang="en-US" dirty="0"/>
          </a:p>
          <a:p>
            <a:endParaRPr lang="en-US" dirty="0"/>
          </a:p>
        </p:txBody>
      </p:sp>
    </p:spTree>
    <p:extLst>
      <p:ext uri="{BB962C8B-B14F-4D97-AF65-F5344CB8AC3E}">
        <p14:creationId xmlns:p14="http://schemas.microsoft.com/office/powerpoint/2010/main" val="2554299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in Veterans</a:t>
            </a:r>
            <a:endParaRPr lang="en-US" dirty="0"/>
          </a:p>
        </p:txBody>
      </p:sp>
      <p:sp>
        <p:nvSpPr>
          <p:cNvPr id="3" name="Content Placeholder 2"/>
          <p:cNvSpPr>
            <a:spLocks noGrp="1"/>
          </p:cNvSpPr>
          <p:nvPr>
            <p:ph idx="1"/>
          </p:nvPr>
        </p:nvSpPr>
        <p:spPr/>
        <p:txBody>
          <a:bodyPr>
            <a:normAutofit/>
          </a:bodyPr>
          <a:lstStyle/>
          <a:p>
            <a:r>
              <a:rPr lang="en-US" dirty="0" smtClean="0"/>
              <a:t>Pain is the most common physical problem affecting service members.</a:t>
            </a:r>
          </a:p>
          <a:p>
            <a:r>
              <a:rPr lang="en-US" dirty="0" smtClean="0"/>
              <a:t>50% of male veterans report chronic pain.</a:t>
            </a:r>
          </a:p>
          <a:p>
            <a:r>
              <a:rPr lang="en-US" dirty="0" smtClean="0"/>
              <a:t>&gt;56% incoming veterans from present conflicts have musculoskeletal pain.</a:t>
            </a:r>
          </a:p>
          <a:p>
            <a:r>
              <a:rPr lang="en-US" dirty="0" smtClean="0"/>
              <a:t>Over 40% of returning OEF/OIF veterans with TBI also have PTSD and pain.</a:t>
            </a:r>
          </a:p>
          <a:p>
            <a:r>
              <a:rPr lang="en-US" dirty="0" smtClean="0"/>
              <a:t>Pain is among the most costly disorders treated in VHA setting.</a:t>
            </a:r>
            <a:endParaRPr lang="en-US" dirty="0"/>
          </a:p>
        </p:txBody>
      </p:sp>
    </p:spTree>
    <p:extLst>
      <p:ext uri="{BB962C8B-B14F-4D97-AF65-F5344CB8AC3E}">
        <p14:creationId xmlns:p14="http://schemas.microsoft.com/office/powerpoint/2010/main" val="2706069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Non-Pharmacological pain management resources</a:t>
            </a:r>
          </a:p>
        </p:txBody>
      </p:sp>
      <p:sp>
        <p:nvSpPr>
          <p:cNvPr id="3" name="Content Placeholder 2"/>
          <p:cNvSpPr>
            <a:spLocks noGrp="1"/>
          </p:cNvSpPr>
          <p:nvPr>
            <p:ph idx="1"/>
          </p:nvPr>
        </p:nvSpPr>
        <p:spPr/>
        <p:txBody>
          <a:bodyPr>
            <a:normAutofit/>
          </a:bodyPr>
          <a:lstStyle/>
          <a:p>
            <a:pPr fontAlgn="t"/>
            <a:r>
              <a:rPr lang="en-US" b="1" dirty="0"/>
              <a:t>Physical Therapy  </a:t>
            </a:r>
            <a:r>
              <a:rPr lang="en-US" b="1" dirty="0" smtClean="0"/>
              <a:t>Recreational </a:t>
            </a:r>
            <a:r>
              <a:rPr lang="en-US" b="1" dirty="0"/>
              <a:t>Therapy-Creative arts group sessions.</a:t>
            </a:r>
            <a:endParaRPr lang="en-US" dirty="0"/>
          </a:p>
          <a:p>
            <a:pPr fontAlgn="ctr"/>
            <a:r>
              <a:rPr lang="en-US" dirty="0"/>
              <a:t> </a:t>
            </a:r>
            <a:r>
              <a:rPr lang="en-US" b="1" dirty="0" smtClean="0"/>
              <a:t>Reiki </a:t>
            </a:r>
            <a:r>
              <a:rPr lang="en-US" b="1" dirty="0"/>
              <a:t>therapy</a:t>
            </a:r>
            <a:endParaRPr lang="en-US" dirty="0"/>
          </a:p>
          <a:p>
            <a:pPr fontAlgn="ctr"/>
            <a:r>
              <a:rPr lang="en-US" dirty="0"/>
              <a:t> </a:t>
            </a:r>
            <a:r>
              <a:rPr lang="en-US" b="1" dirty="0" smtClean="0"/>
              <a:t>StressEraser </a:t>
            </a:r>
            <a:r>
              <a:rPr lang="en-US" b="1" dirty="0"/>
              <a:t>Relaxation Training and Stress reduction device</a:t>
            </a:r>
            <a:endParaRPr lang="en-US" dirty="0"/>
          </a:p>
          <a:p>
            <a:pPr fontAlgn="ctr"/>
            <a:r>
              <a:rPr lang="en-US" dirty="0"/>
              <a:t> </a:t>
            </a:r>
            <a:r>
              <a:rPr lang="en-US" b="1" dirty="0" smtClean="0"/>
              <a:t>Tai </a:t>
            </a:r>
            <a:r>
              <a:rPr lang="en-US" b="1" dirty="0"/>
              <a:t>Chi Class</a:t>
            </a:r>
            <a:endParaRPr lang="en-US" dirty="0"/>
          </a:p>
          <a:p>
            <a:pPr fontAlgn="ctr"/>
            <a:r>
              <a:rPr lang="en-US" dirty="0"/>
              <a:t> </a:t>
            </a:r>
            <a:r>
              <a:rPr lang="en-US" b="1" dirty="0" smtClean="0"/>
              <a:t>TeleHealth </a:t>
            </a:r>
            <a:r>
              <a:rPr lang="en-US" b="1" dirty="0"/>
              <a:t>Chronic Care Pain School</a:t>
            </a:r>
            <a:endParaRPr lang="en-US" dirty="0"/>
          </a:p>
          <a:p>
            <a:pPr fontAlgn="ctr"/>
            <a:r>
              <a:rPr lang="en-US" dirty="0"/>
              <a:t> </a:t>
            </a:r>
            <a:r>
              <a:rPr lang="en-US" b="1" dirty="0" smtClean="0"/>
              <a:t>TENS </a:t>
            </a:r>
            <a:endParaRPr lang="en-US" dirty="0"/>
          </a:p>
          <a:p>
            <a:pPr fontAlgn="ctr"/>
            <a:r>
              <a:rPr lang="en-US" dirty="0"/>
              <a:t> </a:t>
            </a:r>
            <a:r>
              <a:rPr lang="en-US" b="1" dirty="0" smtClean="0"/>
              <a:t>Yoga Class</a:t>
            </a:r>
            <a:endParaRPr lang="en-US" dirty="0"/>
          </a:p>
        </p:txBody>
      </p:sp>
    </p:spTree>
    <p:extLst>
      <p:ext uri="{BB962C8B-B14F-4D97-AF65-F5344CB8AC3E}">
        <p14:creationId xmlns:p14="http://schemas.microsoft.com/office/powerpoint/2010/main" val="1009470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Thanks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28666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4800" y="457200"/>
            <a:ext cx="7924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479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Nonopioid Substance Use Disorders and Opioid Dose </a:t>
            </a:r>
            <a:r>
              <a:rPr lang="en-US" sz="2800" dirty="0" smtClean="0"/>
              <a:t>Predict Therapeutic </a:t>
            </a:r>
            <a:r>
              <a:rPr lang="en-US" sz="2800" dirty="0"/>
              <a:t>Opioid Addiction</a:t>
            </a:r>
            <a:br>
              <a:rPr lang="en-US" sz="2800" dirty="0"/>
            </a:br>
            <a:endParaRPr lang="en-US" sz="2800" dirty="0"/>
          </a:p>
        </p:txBody>
      </p:sp>
      <p:sp>
        <p:nvSpPr>
          <p:cNvPr id="3" name="Content Placeholder 2"/>
          <p:cNvSpPr>
            <a:spLocks noGrp="1"/>
          </p:cNvSpPr>
          <p:nvPr>
            <p:ph idx="1"/>
          </p:nvPr>
        </p:nvSpPr>
        <p:spPr/>
        <p:txBody>
          <a:bodyPr>
            <a:normAutofit/>
          </a:bodyPr>
          <a:lstStyle/>
          <a:p>
            <a:r>
              <a:rPr lang="en-US" dirty="0" smtClean="0"/>
              <a:t>This </a:t>
            </a:r>
            <a:r>
              <a:rPr lang="en-US" dirty="0"/>
              <a:t>article examines TOA in patients with chronic noncancer pain undergoing </a:t>
            </a:r>
            <a:r>
              <a:rPr lang="en-US" dirty="0" smtClean="0"/>
              <a:t>long-term opioid </a:t>
            </a:r>
            <a:r>
              <a:rPr lang="en-US" dirty="0"/>
              <a:t>therapy. Results suggest that patients should be screened for nonopioid substance </a:t>
            </a:r>
            <a:r>
              <a:rPr lang="en-US" dirty="0" smtClean="0"/>
              <a:t>use disorders </a:t>
            </a:r>
            <a:r>
              <a:rPr lang="en-US" dirty="0"/>
              <a:t>prior to prescribing. In the absence of improvement in pain or function, there is a </a:t>
            </a:r>
            <a:r>
              <a:rPr lang="en-US" dirty="0" smtClean="0"/>
              <a:t>low threshold </a:t>
            </a:r>
            <a:r>
              <a:rPr lang="en-US" dirty="0"/>
              <a:t>(50 mg daily opioid dose) for addiction screening.</a:t>
            </a:r>
          </a:p>
          <a:p>
            <a:r>
              <a:rPr lang="en-US" dirty="0"/>
              <a:t>ª 2015 by the American Pain </a:t>
            </a:r>
            <a:r>
              <a:rPr lang="en-US" dirty="0" smtClean="0"/>
              <a:t>Society</a:t>
            </a:r>
          </a:p>
          <a:p>
            <a:r>
              <a:rPr lang="en-US" dirty="0"/>
              <a:t>Huffman et, al</a:t>
            </a:r>
            <a:r>
              <a:rPr lang="en-US" dirty="0" smtClean="0"/>
              <a:t>.</a:t>
            </a:r>
            <a:endParaRPr lang="en-US" dirty="0"/>
          </a:p>
        </p:txBody>
      </p:sp>
    </p:spTree>
    <p:extLst>
      <p:ext uri="{BB962C8B-B14F-4D97-AF65-F5344CB8AC3E}">
        <p14:creationId xmlns:p14="http://schemas.microsoft.com/office/powerpoint/2010/main" val="1926799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Risk of death from drug overdose increased with history of benzodiazepine prescription.</a:t>
            </a:r>
            <a:r>
              <a:rPr lang="en-US" sz="2000" dirty="0"/>
              <a:t/>
            </a:r>
            <a:br>
              <a:rPr lang="en-US" sz="2000" dirty="0"/>
            </a:br>
            <a:endParaRPr lang="en-US" sz="2000" dirty="0"/>
          </a:p>
        </p:txBody>
      </p:sp>
      <p:sp>
        <p:nvSpPr>
          <p:cNvPr id="3" name="Content Placeholder 2"/>
          <p:cNvSpPr>
            <a:spLocks noGrp="1"/>
          </p:cNvSpPr>
          <p:nvPr>
            <p:ph idx="1"/>
          </p:nvPr>
        </p:nvSpPr>
        <p:spPr/>
        <p:txBody>
          <a:bodyPr>
            <a:normAutofit fontScale="77500" lnSpcReduction="20000"/>
          </a:bodyPr>
          <a:lstStyle/>
          <a:p>
            <a:r>
              <a:rPr lang="en-US" dirty="0" smtClean="0"/>
              <a:t>Design; Case-cohort </a:t>
            </a:r>
            <a:r>
              <a:rPr lang="en-US" dirty="0"/>
              <a:t>study</a:t>
            </a:r>
            <a:r>
              <a:rPr lang="en-US" dirty="0" smtClean="0"/>
              <a:t>. Veterans </a:t>
            </a:r>
            <a:r>
              <a:rPr lang="en-US" dirty="0"/>
              <a:t>Health Administration (VHA), 2004-09.</a:t>
            </a:r>
          </a:p>
          <a:p>
            <a:r>
              <a:rPr lang="en-US" dirty="0" smtClean="0"/>
              <a:t>Participants: US </a:t>
            </a:r>
            <a:r>
              <a:rPr lang="en-US" dirty="0"/>
              <a:t>veterans, primarily male, who received </a:t>
            </a:r>
            <a:r>
              <a:rPr lang="en-US" dirty="0" smtClean="0"/>
              <a:t>opioid analgesics </a:t>
            </a:r>
            <a:r>
              <a:rPr lang="en-US" dirty="0"/>
              <a:t>in 2004-09. All veterans who died from </a:t>
            </a:r>
            <a:r>
              <a:rPr lang="en-US" dirty="0" smtClean="0"/>
              <a:t>a drug </a:t>
            </a:r>
            <a:r>
              <a:rPr lang="en-US" dirty="0"/>
              <a:t>overdose (n=2400) while receiving </a:t>
            </a:r>
            <a:r>
              <a:rPr lang="en-US" dirty="0" smtClean="0"/>
              <a:t>opioid analgesics </a:t>
            </a:r>
            <a:r>
              <a:rPr lang="en-US" dirty="0"/>
              <a:t>and a random sample of </a:t>
            </a:r>
            <a:r>
              <a:rPr lang="en-US" dirty="0" smtClean="0"/>
              <a:t>veterans (n=420 </a:t>
            </a:r>
            <a:r>
              <a:rPr lang="en-US" dirty="0"/>
              <a:t>386) who received VHA medical services </a:t>
            </a:r>
            <a:r>
              <a:rPr lang="en-US" dirty="0" smtClean="0"/>
              <a:t>and opioid </a:t>
            </a:r>
            <a:r>
              <a:rPr lang="en-US" dirty="0"/>
              <a:t>analgesics</a:t>
            </a:r>
            <a:r>
              <a:rPr lang="en-US" dirty="0" smtClean="0"/>
              <a:t>.</a:t>
            </a:r>
          </a:p>
          <a:p>
            <a:r>
              <a:rPr lang="en-US" sz="2400" dirty="0"/>
              <a:t>To study the association between benzodiazepine</a:t>
            </a:r>
            <a:br>
              <a:rPr lang="en-US" sz="2400" dirty="0"/>
            </a:br>
            <a:r>
              <a:rPr lang="en-US" sz="2400" dirty="0"/>
              <a:t>prescribing patterns including dose, type, and dosing</a:t>
            </a:r>
            <a:br>
              <a:rPr lang="en-US" sz="2400" dirty="0"/>
            </a:br>
            <a:r>
              <a:rPr lang="en-US" sz="2400" dirty="0"/>
              <a:t>schedule and the risk of death from drug overdose</a:t>
            </a:r>
            <a:br>
              <a:rPr lang="en-US" sz="2400" dirty="0"/>
            </a:br>
            <a:r>
              <a:rPr lang="en-US" sz="2400" dirty="0"/>
              <a:t>among US veterans receiving opioid analgesics.</a:t>
            </a:r>
            <a:endParaRPr lang="en-US" dirty="0"/>
          </a:p>
          <a:p>
            <a:r>
              <a:rPr lang="en-US" b="1" dirty="0"/>
              <a:t>Main </a:t>
            </a:r>
            <a:r>
              <a:rPr lang="en-US" b="1" dirty="0" smtClean="0"/>
              <a:t>outcome </a:t>
            </a:r>
            <a:r>
              <a:rPr lang="en-US" b="1" dirty="0"/>
              <a:t>measure</a:t>
            </a:r>
          </a:p>
          <a:p>
            <a:r>
              <a:rPr lang="en-US" dirty="0"/>
              <a:t>Death from drug overdose, defined as any </a:t>
            </a:r>
            <a:r>
              <a:rPr lang="en-US" dirty="0" smtClean="0"/>
              <a:t>intentional, unintentional</a:t>
            </a:r>
            <a:r>
              <a:rPr lang="en-US" dirty="0"/>
              <a:t>, or indeterminate death from </a:t>
            </a:r>
            <a:r>
              <a:rPr lang="en-US" dirty="0" smtClean="0"/>
              <a:t>poisoning caused </a:t>
            </a:r>
            <a:r>
              <a:rPr lang="en-US" dirty="0"/>
              <a:t>by any drug, determined by information </a:t>
            </a:r>
            <a:r>
              <a:rPr lang="en-US" dirty="0" smtClean="0"/>
              <a:t>on cause </a:t>
            </a:r>
            <a:r>
              <a:rPr lang="en-US" dirty="0"/>
              <a:t>of death from the National Death Index.</a:t>
            </a:r>
          </a:p>
          <a:p>
            <a:r>
              <a:rPr lang="en-US" b="1" dirty="0"/>
              <a:t>Results</a:t>
            </a:r>
          </a:p>
          <a:p>
            <a:r>
              <a:rPr lang="en-US" dirty="0"/>
              <a:t>During the study period 27% (n=112 069) of </a:t>
            </a:r>
            <a:r>
              <a:rPr lang="en-US" dirty="0" smtClean="0"/>
              <a:t>veterans who </a:t>
            </a:r>
            <a:r>
              <a:rPr lang="en-US" dirty="0"/>
              <a:t>received opioid analgesics also </a:t>
            </a:r>
            <a:r>
              <a:rPr lang="en-US" dirty="0" smtClean="0"/>
              <a:t>received benzodiazepines</a:t>
            </a:r>
            <a:r>
              <a:rPr lang="en-US" dirty="0"/>
              <a:t>. About half of the deaths from </a:t>
            </a:r>
            <a:r>
              <a:rPr lang="en-US" dirty="0" smtClean="0"/>
              <a:t>drug overdose </a:t>
            </a:r>
            <a:r>
              <a:rPr lang="en-US" dirty="0"/>
              <a:t>(n=1185) occurred when veterans </a:t>
            </a:r>
            <a:r>
              <a:rPr lang="en-US" dirty="0" smtClean="0"/>
              <a:t>were concurrently </a:t>
            </a:r>
            <a:r>
              <a:rPr lang="en-US" dirty="0"/>
              <a:t>prescribed benzodiazepines and </a:t>
            </a:r>
            <a:r>
              <a:rPr lang="en-US" dirty="0" smtClean="0"/>
              <a:t>opioids. Risk </a:t>
            </a:r>
            <a:r>
              <a:rPr lang="en-US" dirty="0"/>
              <a:t>of death from drug overdose increased </a:t>
            </a:r>
            <a:r>
              <a:rPr lang="en-US" dirty="0" smtClean="0"/>
              <a:t>with history </a:t>
            </a:r>
            <a:r>
              <a:rPr lang="en-US" dirty="0"/>
              <a:t>of benzodiazepine </a:t>
            </a:r>
            <a:r>
              <a:rPr lang="en-US" dirty="0" smtClean="0"/>
              <a:t>prescription.</a:t>
            </a:r>
          </a:p>
          <a:p>
            <a:r>
              <a:rPr lang="en-US" i="1" dirty="0"/>
              <a:t>BMJ </a:t>
            </a:r>
            <a:r>
              <a:rPr lang="en-US" i="1" dirty="0" smtClean="0"/>
              <a:t>2015;350:h2698</a:t>
            </a:r>
            <a:endParaRPr lang="en-US" dirty="0"/>
          </a:p>
        </p:txBody>
      </p:sp>
    </p:spTree>
    <p:extLst>
      <p:ext uri="{BB962C8B-B14F-4D97-AF65-F5344CB8AC3E}">
        <p14:creationId xmlns:p14="http://schemas.microsoft.com/office/powerpoint/2010/main" val="3795203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609600"/>
            <a:ext cx="7010400" cy="5638800"/>
          </a:xfrm>
        </p:spPr>
      </p:pic>
    </p:spTree>
    <p:extLst>
      <p:ext uri="{BB962C8B-B14F-4D97-AF65-F5344CB8AC3E}">
        <p14:creationId xmlns:p14="http://schemas.microsoft.com/office/powerpoint/2010/main" val="3539195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808038"/>
          </a:xfrm>
        </p:spPr>
        <p:txBody>
          <a:bodyPr>
            <a:noAutofit/>
          </a:bodyPr>
          <a:lstStyle/>
          <a:p>
            <a:r>
              <a:rPr lang="en-US" sz="2000" b="1" dirty="0"/>
              <a:t>Methadone poisonings </a:t>
            </a:r>
            <a:r>
              <a:rPr lang="en-US" sz="2000" b="1" dirty="0" smtClean="0"/>
              <a:t> at </a:t>
            </a:r>
            <a:r>
              <a:rPr lang="en-US" sz="2000" b="1" dirty="0"/>
              <a:t>10 times the rate of other prescription </a:t>
            </a:r>
            <a:r>
              <a:rPr lang="en-US" sz="2000" b="1" dirty="0" smtClean="0"/>
              <a:t>opioid poisonings.  Among  </a:t>
            </a:r>
            <a:r>
              <a:rPr lang="en-US" sz="2000" b="1" dirty="0" err="1" smtClean="0"/>
              <a:t>nonmethadone</a:t>
            </a:r>
            <a:r>
              <a:rPr lang="en-US" sz="2000" b="1" dirty="0" smtClean="0"/>
              <a:t> </a:t>
            </a:r>
            <a:r>
              <a:rPr lang="en-US" sz="2000" b="1" dirty="0"/>
              <a:t>opioid poisonings,  </a:t>
            </a:r>
            <a:r>
              <a:rPr lang="en-US" sz="2000" b="1" dirty="0" smtClean="0"/>
              <a:t>44</a:t>
            </a:r>
            <a:r>
              <a:rPr lang="en-US" sz="2000" b="1" dirty="0"/>
              <a:t>% had chronic opioid use, 17% had prescribed doses in the week before the poisoning &gt;120 mg/d morphine-equivalent dose (MED), 28% had doses &lt;50mg/d MED, and 48% had concurrent sedative prescriptions.</a:t>
            </a:r>
            <a:br>
              <a:rPr lang="en-US" sz="2000" b="1" dirty="0"/>
            </a:br>
            <a:endParaRPr lang="en-US" sz="2000" b="1" dirty="0"/>
          </a:p>
        </p:txBody>
      </p:sp>
      <p:sp>
        <p:nvSpPr>
          <p:cNvPr id="3" name="Content Placeholder 2"/>
          <p:cNvSpPr>
            <a:spLocks noGrp="1"/>
          </p:cNvSpPr>
          <p:nvPr>
            <p:ph idx="1"/>
          </p:nvPr>
        </p:nvSpPr>
        <p:spPr/>
        <p:txBody>
          <a:bodyPr>
            <a:normAutofit fontScale="92500" lnSpcReduction="10000"/>
          </a:bodyPr>
          <a:lstStyle/>
          <a:p>
            <a:r>
              <a:rPr lang="en-US" b="1" dirty="0" smtClean="0"/>
              <a:t>Objectives</a:t>
            </a:r>
            <a:r>
              <a:rPr lang="en-US" b="1" dirty="0"/>
              <a:t>: </a:t>
            </a:r>
            <a:r>
              <a:rPr lang="en-US" dirty="0"/>
              <a:t>To examine changes in rates of methadone and </a:t>
            </a:r>
            <a:r>
              <a:rPr lang="en-US" dirty="0" smtClean="0"/>
              <a:t>other opioid </a:t>
            </a:r>
            <a:r>
              <a:rPr lang="en-US" dirty="0"/>
              <a:t>poisonings after implementation of the WA State Opioid </a:t>
            </a:r>
            <a:r>
              <a:rPr lang="en-US" dirty="0" smtClean="0"/>
              <a:t>Guideline in </a:t>
            </a:r>
            <a:r>
              <a:rPr lang="en-US" dirty="0"/>
              <a:t>2007 and to examine the prescription history before poisonings.</a:t>
            </a:r>
          </a:p>
          <a:p>
            <a:r>
              <a:rPr lang="en-US" b="1" dirty="0"/>
              <a:t>Methods: </a:t>
            </a:r>
            <a:r>
              <a:rPr lang="en-US" dirty="0"/>
              <a:t>The study sample consisted of individuals who had at </a:t>
            </a:r>
            <a:r>
              <a:rPr lang="en-US" dirty="0" smtClean="0"/>
              <a:t>least 1 </a:t>
            </a:r>
            <a:r>
              <a:rPr lang="en-US" dirty="0"/>
              <a:t>paid </a:t>
            </a:r>
            <a:r>
              <a:rPr lang="en-US" dirty="0" smtClean="0"/>
              <a:t>claim for </a:t>
            </a:r>
            <a:r>
              <a:rPr lang="en-US" dirty="0"/>
              <a:t>an opioid prescription in </a:t>
            </a:r>
            <a:r>
              <a:rPr lang="en-US" dirty="0" smtClean="0"/>
              <a:t>the Medicaid fee-for-service system </a:t>
            </a:r>
            <a:r>
              <a:rPr lang="en-US" dirty="0"/>
              <a:t>between April 2006 and December 2010 and had an </a:t>
            </a:r>
            <a:r>
              <a:rPr lang="en-US" dirty="0" smtClean="0"/>
              <a:t>emergency department </a:t>
            </a:r>
            <a:r>
              <a:rPr lang="en-US" dirty="0"/>
              <a:t>or inpatient hospital claim for an opioid poisoning.</a:t>
            </a:r>
          </a:p>
          <a:p>
            <a:r>
              <a:rPr lang="en-US" b="1" dirty="0"/>
              <a:t>Results: </a:t>
            </a:r>
            <a:r>
              <a:rPr lang="en-US" b="1" dirty="0" smtClean="0"/>
              <a:t>Conclusions</a:t>
            </a:r>
            <a:r>
              <a:rPr lang="en-US" b="1" dirty="0"/>
              <a:t>: </a:t>
            </a:r>
            <a:r>
              <a:rPr lang="en-US" dirty="0"/>
              <a:t>It may be prudent to revise guidelines to </a:t>
            </a:r>
            <a:r>
              <a:rPr lang="en-US" dirty="0" smtClean="0"/>
              <a:t>address opioid </a:t>
            </a:r>
            <a:r>
              <a:rPr lang="en-US" dirty="0"/>
              <a:t>poisonings occurring at relatively low prescribed doses </a:t>
            </a:r>
            <a:r>
              <a:rPr lang="en-US" dirty="0" smtClean="0"/>
              <a:t>and with </a:t>
            </a:r>
            <a:r>
              <a:rPr lang="en-US" dirty="0"/>
              <a:t>acute and intermittent opioid use. Research is needed to </a:t>
            </a:r>
            <a:r>
              <a:rPr lang="en-US" dirty="0" smtClean="0"/>
              <a:t>establish the </a:t>
            </a:r>
            <a:r>
              <a:rPr lang="en-US" dirty="0"/>
              <a:t>best strategies to prevent opioid poisonings</a:t>
            </a:r>
            <a:r>
              <a:rPr lang="en-US" dirty="0" smtClean="0"/>
              <a:t>.</a:t>
            </a:r>
          </a:p>
          <a:p>
            <a:r>
              <a:rPr lang="en-US" dirty="0"/>
              <a:t>(</a:t>
            </a:r>
            <a:r>
              <a:rPr lang="en-US" i="1" dirty="0"/>
              <a:t>Med Care </a:t>
            </a:r>
            <a:r>
              <a:rPr lang="en-US" dirty="0"/>
              <a:t>2015;53: 679–685</a:t>
            </a:r>
            <a:r>
              <a:rPr lang="en-US" dirty="0" smtClean="0"/>
              <a:t>)</a:t>
            </a:r>
          </a:p>
          <a:p>
            <a:r>
              <a:rPr lang="en-US" i="1" dirty="0"/>
              <a:t>Fulton-Kehoe et, al. </a:t>
            </a:r>
          </a:p>
          <a:p>
            <a:endParaRPr lang="en-US" dirty="0"/>
          </a:p>
        </p:txBody>
      </p:sp>
    </p:spTree>
    <p:extLst>
      <p:ext uri="{BB962C8B-B14F-4D97-AF65-F5344CB8AC3E}">
        <p14:creationId xmlns:p14="http://schemas.microsoft.com/office/powerpoint/2010/main" val="16469294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492</TotalTime>
  <Words>1519</Words>
  <Application>Microsoft Office PowerPoint</Application>
  <PresentationFormat>On-screen Show (4:3)</PresentationFormat>
  <Paragraphs>185</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Adjacency</vt:lpstr>
      <vt:lpstr>Pain Management and Opioid Safety Initiative at the Indianapolis VA</vt:lpstr>
      <vt:lpstr>Objectives</vt:lpstr>
      <vt:lpstr>Chronic Pain</vt:lpstr>
      <vt:lpstr>Pain in Veterans</vt:lpstr>
      <vt:lpstr>PowerPoint Presentation</vt:lpstr>
      <vt:lpstr>Nonopioid Substance Use Disorders and Opioid Dose Predict Therapeutic Opioid Addiction </vt:lpstr>
      <vt:lpstr>Risk of death from drug overdose increased with history of benzodiazepine prescription. </vt:lpstr>
      <vt:lpstr>PowerPoint Presentation</vt:lpstr>
      <vt:lpstr>Methadone poisonings  at 10 times the rate of other prescription opioid poisonings.  Among  nonmethadone opioid poisonings,  44% had chronic opioid use, 17% had prescribed doses in the week before the poisoning &gt;120 mg/d morphine-equivalent dose (MED), 28% had doses &lt;50mg/d MED, and 48% had concurrent sedative prescriptions. </vt:lpstr>
      <vt:lpstr>Significant variation in mean opioid conversions to MEQ doses within each profession type, particularly for fentanyl and methadone.</vt:lpstr>
      <vt:lpstr>National Dissemination of Cognitive-Behavioral Therapy for Chronic Pain in Veterans Therapist and Patient-level Outcomes </vt:lpstr>
      <vt:lpstr>Medical Licensing Board Emergency Pain Management Prescribing Law went into effect 12/15/13 </vt:lpstr>
      <vt:lpstr>On October 6, 2014, the Drug Enforcement Agency (DEA) changed the status of hydrocodone containing products from Schedule III to Schedule II, making it more strictly controlled.</vt:lpstr>
      <vt:lpstr>The Drug Enforcement Agency (DEA) has changed Tramadol to schedule IV </vt:lpstr>
      <vt:lpstr>On Sept. 25 2014, the Medical Licensing Board of Indiana (MLB) adopted the final version of the opioid prescribing rule for chronic pain management, which became effective Nov.  2014.</vt:lpstr>
      <vt:lpstr>Indiana Medical Licensing Board Emergency Pain Management Prescribing Rule</vt:lpstr>
      <vt:lpstr>Patient Visits  </vt:lpstr>
      <vt:lpstr>Here are the changes from the prior emergency rule you will need to know.</vt:lpstr>
      <vt:lpstr>Here are the changes from the prior emergency rule you will need to know.</vt:lpstr>
      <vt:lpstr>VA Pain Initiatives</vt:lpstr>
      <vt:lpstr>PMRS Pain program is trying to change the pain management culture from a bio-medical model to bio-psych-social model at the Indianapolis VA. </vt:lpstr>
      <vt:lpstr>There has been 33.8% drop in high dose opioid prescriptions at Indianapolis VA since August 2013.  </vt:lpstr>
      <vt:lpstr>Indianapolis VA Chronic Opioid Rx Data</vt:lpstr>
      <vt:lpstr>PowerPoint Presentation</vt:lpstr>
      <vt:lpstr>PowerPoint Presentation</vt:lpstr>
      <vt:lpstr>Stepped Care Model for Pain Management Indianapolis VA</vt:lpstr>
      <vt:lpstr>Management of Opioid Therapy (OT) for Chronic Pain (2010) http://www.healthquality.va.gov/guidelines/Pain/cot/ </vt:lpstr>
      <vt:lpstr>Opioid Safety Initiative (OSI)</vt:lpstr>
      <vt:lpstr>Opioid Safety Initiative (OSI)</vt:lpstr>
      <vt:lpstr>OEND Program </vt:lpstr>
      <vt:lpstr>To date, 100 reversal events using VA-prescribed Naloxone kits have been reported!   Veterans’ lives are being saved! </vt:lpstr>
      <vt:lpstr>Opioid safety and chronic pain management efforts at Indianapolis VA</vt:lpstr>
      <vt:lpstr>PMRS (Physical Medicine Rehab Service) Chronic Pain Program</vt:lpstr>
      <vt:lpstr>PMRS Chronic Pain Program, Indianapolis VA</vt:lpstr>
      <vt:lpstr>Risk assessment tools </vt:lpstr>
      <vt:lpstr>PMRS Pain Program Compliance</vt:lpstr>
      <vt:lpstr>Tertiary level Self-Management Program</vt:lpstr>
      <vt:lpstr>Non-Pharmacological pain management resources</vt:lpstr>
      <vt:lpstr>Non-Pharmacological pain management resources</vt:lpstr>
      <vt:lpstr>Non-Pharmacological pain management resources</vt:lpstr>
      <vt:lpstr>Thanks </vt:lpstr>
    </vt:vector>
  </TitlesOfParts>
  <Company>Veteran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 Management/OSI Update Indianapolis VA</dc:title>
  <dc:creator>Gill, Nabiha N.</dc:creator>
  <cp:lastModifiedBy>Gill, Nabiha N.</cp:lastModifiedBy>
  <cp:revision>80</cp:revision>
  <cp:lastPrinted>2015-09-10T14:39:05Z</cp:lastPrinted>
  <dcterms:created xsi:type="dcterms:W3CDTF">2015-04-01T17:27:47Z</dcterms:created>
  <dcterms:modified xsi:type="dcterms:W3CDTF">2015-10-09T18:26:44Z</dcterms:modified>
</cp:coreProperties>
</file>