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notesSlides/notesSlide10.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notesSlides/notesSlide11.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notesSlides/notesSlide12.xml" ContentType="application/vnd.openxmlformats-officedocument.presentationml.notesSlide+xml"/>
  <Override PartName="/ppt/charts/chart1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Lst>
  <p:notesMasterIdLst>
    <p:notesMasterId r:id="rId67"/>
  </p:notesMasterIdLst>
  <p:sldIdLst>
    <p:sldId id="256" r:id="rId3"/>
    <p:sldId id="302" r:id="rId4"/>
    <p:sldId id="258" r:id="rId5"/>
    <p:sldId id="259" r:id="rId6"/>
    <p:sldId id="277" r:id="rId7"/>
    <p:sldId id="278" r:id="rId8"/>
    <p:sldId id="280" r:id="rId9"/>
    <p:sldId id="281" r:id="rId10"/>
    <p:sldId id="260" r:id="rId11"/>
    <p:sldId id="261" r:id="rId12"/>
    <p:sldId id="262" r:id="rId13"/>
    <p:sldId id="263" r:id="rId14"/>
    <p:sldId id="275" r:id="rId15"/>
    <p:sldId id="264" r:id="rId16"/>
    <p:sldId id="265" r:id="rId17"/>
    <p:sldId id="284" r:id="rId18"/>
    <p:sldId id="266" r:id="rId19"/>
    <p:sldId id="285" r:id="rId20"/>
    <p:sldId id="267" r:id="rId21"/>
    <p:sldId id="268" r:id="rId22"/>
    <p:sldId id="274" r:id="rId23"/>
    <p:sldId id="290" r:id="rId24"/>
    <p:sldId id="291" r:id="rId25"/>
    <p:sldId id="292" r:id="rId26"/>
    <p:sldId id="293" r:id="rId27"/>
    <p:sldId id="294" r:id="rId28"/>
    <p:sldId id="295" r:id="rId29"/>
    <p:sldId id="296" r:id="rId30"/>
    <p:sldId id="298" r:id="rId31"/>
    <p:sldId id="297" r:id="rId32"/>
    <p:sldId id="299" r:id="rId33"/>
    <p:sldId id="300" r:id="rId34"/>
    <p:sldId id="301" r:id="rId35"/>
    <p:sldId id="306" r:id="rId36"/>
    <p:sldId id="303" r:id="rId37"/>
    <p:sldId id="304" r:id="rId38"/>
    <p:sldId id="305" r:id="rId39"/>
    <p:sldId id="276" r:id="rId40"/>
    <p:sldId id="307" r:id="rId41"/>
    <p:sldId id="308" r:id="rId42"/>
    <p:sldId id="309" r:id="rId43"/>
    <p:sldId id="310" r:id="rId44"/>
    <p:sldId id="311" r:id="rId45"/>
    <p:sldId id="312" r:id="rId46"/>
    <p:sldId id="313" r:id="rId47"/>
    <p:sldId id="314" r:id="rId48"/>
    <p:sldId id="315" r:id="rId49"/>
    <p:sldId id="316" r:id="rId50"/>
    <p:sldId id="317" r:id="rId51"/>
    <p:sldId id="318" r:id="rId52"/>
    <p:sldId id="319" r:id="rId53"/>
    <p:sldId id="320" r:id="rId54"/>
    <p:sldId id="321" r:id="rId55"/>
    <p:sldId id="322" r:id="rId56"/>
    <p:sldId id="323" r:id="rId57"/>
    <p:sldId id="324" r:id="rId58"/>
    <p:sldId id="325" r:id="rId59"/>
    <p:sldId id="326" r:id="rId60"/>
    <p:sldId id="327" r:id="rId61"/>
    <p:sldId id="328" r:id="rId62"/>
    <p:sldId id="329" r:id="rId63"/>
    <p:sldId id="330" r:id="rId64"/>
    <p:sldId id="331" r:id="rId65"/>
    <p:sldId id="332"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3" d="100"/>
          <a:sy n="73" d="100"/>
        </p:scale>
        <p:origin x="-222" y="-72"/>
      </p:cViewPr>
      <p:guideLst>
        <p:guide orient="horz" pos="2160"/>
        <p:guide pos="2880"/>
      </p:guideLst>
    </p:cSldViewPr>
  </p:slideViewPr>
  <p:notesTextViewPr>
    <p:cViewPr>
      <p:scale>
        <a:sx n="1" d="1"/>
        <a:sy n="1" d="1"/>
      </p:scale>
      <p:origin x="0" y="0"/>
    </p:cViewPr>
  </p:notesTextViewPr>
  <p:sorterViewPr>
    <p:cViewPr>
      <p:scale>
        <a:sx n="100" d="100"/>
        <a:sy n="100" d="100"/>
      </p:scale>
      <p:origin x="0" y="53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oleObject" Target="file:///\\san\gov\Department%20of%20Health\Informatics\!!!!!!!Overdose%20Deaths\Copy%20of%20Data%20Table.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san\gov\Department%20of%20Health\Informatics\!!!!!!!Overdose%20Deaths\Copy%20of%20Data%20Table.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san\gov\Department%20of%20Health\Informatics\!!!!!!!Overdose%20Deaths\Copy%20of%20Data%20Table.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san\gov\Department%20of%20Health\Informatics\!!!!!!!Overdose%20Deaths\Copy%20of%20Data%20Table.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san\gov\Department%20of%20Health\Informatics\!!!!!!!Overdose%20Deaths\Copy%20of%20Data%20Tab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invertIfNegative val="0"/>
          <c:dLbls>
            <c:dLbl>
              <c:idx val="0"/>
              <c:tx>
                <c:rich>
                  <a:bodyPr/>
                  <a:lstStyle/>
                  <a:p>
                    <a:r>
                      <a:rPr lang="en-US" dirty="0" smtClean="0"/>
                      <a:t>7%</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dirty="0" smtClean="0"/>
                      <a:t>18%</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dirty="0" smtClean="0"/>
                      <a:t>23%</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dirty="0" smtClean="0"/>
                      <a:t>36%</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en-US" dirty="0" smtClean="0"/>
                      <a:t>13%</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5"/>
              <c:tx>
                <c:rich>
                  <a:bodyPr/>
                  <a:lstStyle/>
                  <a:p>
                    <a:r>
                      <a:rPr lang="en-US" dirty="0" smtClean="0"/>
                      <a:t>2%</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6"/>
              <c:tx>
                <c:rich>
                  <a:bodyPr/>
                  <a:lstStyle/>
                  <a:p>
                    <a:r>
                      <a:rPr lang="en-US" dirty="0" smtClean="0"/>
                      <a:t>1%</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7"/>
              <c:delete val="1"/>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'AGE CDC'!$A$6:$A$13</c:f>
              <c:strCache>
                <c:ptCount val="8"/>
                <c:pt idx="0">
                  <c:v>15-24</c:v>
                </c:pt>
                <c:pt idx="1">
                  <c:v>25-34</c:v>
                </c:pt>
                <c:pt idx="2">
                  <c:v>35-44</c:v>
                </c:pt>
                <c:pt idx="3">
                  <c:v>45-54</c:v>
                </c:pt>
                <c:pt idx="4">
                  <c:v>55-64</c:v>
                </c:pt>
                <c:pt idx="5">
                  <c:v>65-74</c:v>
                </c:pt>
                <c:pt idx="6">
                  <c:v>75-85</c:v>
                </c:pt>
                <c:pt idx="7">
                  <c:v>&gt;85</c:v>
                </c:pt>
              </c:strCache>
            </c:strRef>
          </c:cat>
          <c:val>
            <c:numRef>
              <c:f>'AGE CDC'!$C$6:$C$13</c:f>
              <c:numCache>
                <c:formatCode>0.00%</c:formatCode>
                <c:ptCount val="8"/>
                <c:pt idx="0">
                  <c:v>6.9686411149825794E-2</c:v>
                </c:pt>
                <c:pt idx="1">
                  <c:v>0.18118466898954699</c:v>
                </c:pt>
                <c:pt idx="2">
                  <c:v>0.23344947735191601</c:v>
                </c:pt>
                <c:pt idx="3">
                  <c:v>0.35540069686411202</c:v>
                </c:pt>
                <c:pt idx="4">
                  <c:v>0.13240418118466901</c:v>
                </c:pt>
                <c:pt idx="5">
                  <c:v>2.0905923344947699E-2</c:v>
                </c:pt>
                <c:pt idx="6">
                  <c:v>6.9686411149825801E-3</c:v>
                </c:pt>
                <c:pt idx="7">
                  <c:v>0</c:v>
                </c:pt>
              </c:numCache>
            </c:numRef>
          </c:val>
        </c:ser>
        <c:dLbls>
          <c:showLegendKey val="0"/>
          <c:showVal val="0"/>
          <c:showCatName val="0"/>
          <c:showSerName val="0"/>
          <c:showPercent val="0"/>
          <c:showBubbleSize val="0"/>
        </c:dLbls>
        <c:gapWidth val="150"/>
        <c:axId val="36605312"/>
        <c:axId val="40846464"/>
      </c:barChart>
      <c:catAx>
        <c:axId val="36605312"/>
        <c:scaling>
          <c:orientation val="minMax"/>
        </c:scaling>
        <c:delete val="0"/>
        <c:axPos val="b"/>
        <c:numFmt formatCode="General" sourceLinked="1"/>
        <c:majorTickMark val="none"/>
        <c:minorTickMark val="none"/>
        <c:tickLblPos val="nextTo"/>
        <c:crossAx val="40846464"/>
        <c:crosses val="autoZero"/>
        <c:auto val="1"/>
        <c:lblAlgn val="ctr"/>
        <c:lblOffset val="100"/>
        <c:noMultiLvlLbl val="0"/>
      </c:catAx>
      <c:valAx>
        <c:axId val="40846464"/>
        <c:scaling>
          <c:orientation val="minMax"/>
        </c:scaling>
        <c:delete val="0"/>
        <c:axPos val="l"/>
        <c:majorGridlines>
          <c:spPr>
            <a:ln>
              <a:noFill/>
            </a:ln>
          </c:spPr>
        </c:majorGridlines>
        <c:numFmt formatCode="0.00%" sourceLinked="1"/>
        <c:majorTickMark val="none"/>
        <c:minorTickMark val="none"/>
        <c:tickLblPos val="nextTo"/>
        <c:crossAx val="36605312"/>
        <c:crosses val="autoZero"/>
        <c:crossBetween val="between"/>
      </c:valAx>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35-44</a:t>
            </a:r>
            <a:endParaRPr lang="en-US" dirty="0"/>
          </a:p>
        </c:rich>
      </c:tx>
      <c:layout>
        <c:manualLayout>
          <c:xMode val="edge"/>
          <c:yMode val="edge"/>
          <c:x val="0.42092508563548198"/>
          <c:y val="5.2711073513647719E-2"/>
        </c:manualLayout>
      </c:layout>
      <c:overlay val="0"/>
    </c:title>
    <c:autoTitleDeleted val="0"/>
    <c:plotArea>
      <c:layout/>
      <c:pieChart>
        <c:varyColors val="1"/>
        <c:ser>
          <c:idx val="0"/>
          <c:order val="0"/>
          <c:dLbls>
            <c:spPr>
              <a:noFill/>
              <a:ln>
                <a:noFill/>
              </a:ln>
              <a:effectLst/>
            </c:spPr>
            <c:showLegendKey val="0"/>
            <c:showVal val="0"/>
            <c:showCatName val="0"/>
            <c:showSerName val="0"/>
            <c:showPercent val="1"/>
            <c:showBubbleSize val="0"/>
            <c:showLeaderLines val="0"/>
            <c:extLst>
              <c:ext xmlns:c15="http://schemas.microsoft.com/office/drawing/2012/chart" uri="{CE6537A1-D6FC-4f65-9D91-7224C49458BB}"/>
            </c:extLst>
          </c:dLbls>
          <c:cat>
            <c:strRef>
              <c:f>'AGE CDC'!$J$80:$K$80</c:f>
              <c:strCache>
                <c:ptCount val="2"/>
                <c:pt idx="0">
                  <c:v>Intentional</c:v>
                </c:pt>
                <c:pt idx="1">
                  <c:v>Accidental</c:v>
                </c:pt>
              </c:strCache>
            </c:strRef>
          </c:cat>
          <c:val>
            <c:numRef>
              <c:f>'AGE CDC'!$J$83:$K$83</c:f>
              <c:numCache>
                <c:formatCode>General</c:formatCode>
                <c:ptCount val="2"/>
                <c:pt idx="0">
                  <c:v>12</c:v>
                </c:pt>
                <c:pt idx="1">
                  <c:v>55</c:v>
                </c:pt>
              </c:numCache>
            </c:numRef>
          </c:val>
        </c:ser>
        <c:dLbls>
          <c:showLegendKey val="0"/>
          <c:showVal val="0"/>
          <c:showCatName val="0"/>
          <c:showSerName val="0"/>
          <c:showPercent val="1"/>
          <c:showBubbleSize val="0"/>
          <c:showLeaderLines val="0"/>
        </c:dLbls>
        <c:firstSliceAng val="0"/>
      </c:pieChart>
    </c:plotArea>
    <c:plotVisOnly val="1"/>
    <c:dispBlanksAs val="zero"/>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45-54</a:t>
            </a:r>
            <a:endParaRPr lang="en-US" dirty="0"/>
          </a:p>
        </c:rich>
      </c:tx>
      <c:layout>
        <c:manualLayout>
          <c:xMode val="edge"/>
          <c:yMode val="edge"/>
          <c:x val="0.41659793585123894"/>
          <c:y val="6.5079490063742029E-2"/>
        </c:manualLayout>
      </c:layout>
      <c:overlay val="0"/>
    </c:title>
    <c:autoTitleDeleted val="0"/>
    <c:plotArea>
      <c:layout/>
      <c:pieChart>
        <c:varyColors val="1"/>
        <c:ser>
          <c:idx val="0"/>
          <c:order val="0"/>
          <c:dLbls>
            <c:spPr>
              <a:noFill/>
              <a:ln>
                <a:noFill/>
              </a:ln>
              <a:effectLst/>
            </c:spPr>
            <c:showLegendKey val="0"/>
            <c:showVal val="0"/>
            <c:showCatName val="0"/>
            <c:showSerName val="0"/>
            <c:showPercent val="1"/>
            <c:showBubbleSize val="0"/>
            <c:showLeaderLines val="0"/>
            <c:extLst>
              <c:ext xmlns:c15="http://schemas.microsoft.com/office/drawing/2012/chart" uri="{CE6537A1-D6FC-4f65-9D91-7224C49458BB}"/>
            </c:extLst>
          </c:dLbls>
          <c:cat>
            <c:strRef>
              <c:f>'AGE CDC'!$J$80:$K$80</c:f>
              <c:strCache>
                <c:ptCount val="2"/>
                <c:pt idx="0">
                  <c:v>Intentional</c:v>
                </c:pt>
                <c:pt idx="1">
                  <c:v>Accidental</c:v>
                </c:pt>
              </c:strCache>
            </c:strRef>
          </c:cat>
          <c:val>
            <c:numRef>
              <c:f>'AGE CDC'!$J$84:$K$84</c:f>
              <c:numCache>
                <c:formatCode>General</c:formatCode>
                <c:ptCount val="2"/>
                <c:pt idx="0">
                  <c:v>14</c:v>
                </c:pt>
                <c:pt idx="1">
                  <c:v>88</c:v>
                </c:pt>
              </c:numCache>
            </c:numRef>
          </c:val>
        </c:ser>
        <c:dLbls>
          <c:showLegendKey val="0"/>
          <c:showVal val="0"/>
          <c:showCatName val="0"/>
          <c:showSerName val="0"/>
          <c:showPercent val="1"/>
          <c:showBubbleSize val="0"/>
          <c:showLeaderLines val="0"/>
        </c:dLbls>
        <c:firstSliceAng val="0"/>
      </c:pieChart>
    </c:plotArea>
    <c:plotVisOnly val="1"/>
    <c:dispBlanksAs val="zero"/>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2800" dirty="0"/>
              <a:t>Other People Present</a:t>
            </a:r>
          </a:p>
        </c:rich>
      </c:tx>
      <c:overlay val="0"/>
    </c:title>
    <c:autoTitleDeleted val="0"/>
    <c:plotArea>
      <c:layout>
        <c:manualLayout>
          <c:layoutTarget val="inner"/>
          <c:xMode val="edge"/>
          <c:yMode val="edge"/>
          <c:x val="0.17439695038120231"/>
          <c:y val="0.3432910376648779"/>
          <c:w val="0.7120528683914511"/>
          <c:h val="0.57145644214855307"/>
        </c:manualLayout>
      </c:layout>
      <c:pieChart>
        <c:varyColors val="1"/>
        <c:ser>
          <c:idx val="0"/>
          <c:order val="0"/>
          <c:dLbls>
            <c:spPr>
              <a:noFill/>
              <a:ln>
                <a:noFill/>
              </a:ln>
              <a:effectLst/>
            </c:spPr>
            <c:txPr>
              <a:bodyPr/>
              <a:lstStyle/>
              <a:p>
                <a:pPr>
                  <a:defRPr sz="2000"/>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'Demographics Graphs'!$AE$4:$AE$5</c:f>
              <c:strCache>
                <c:ptCount val="2"/>
                <c:pt idx="0">
                  <c:v>Yes</c:v>
                </c:pt>
                <c:pt idx="1">
                  <c:v>No</c:v>
                </c:pt>
              </c:strCache>
            </c:strRef>
          </c:cat>
          <c:val>
            <c:numRef>
              <c:f>'Demographics Graphs'!$AF$4:$AF$5</c:f>
              <c:numCache>
                <c:formatCode>General</c:formatCode>
                <c:ptCount val="2"/>
                <c:pt idx="0">
                  <c:v>160</c:v>
                </c:pt>
                <c:pt idx="1">
                  <c:v>127</c:v>
                </c:pt>
              </c:numCache>
            </c:numRef>
          </c:val>
        </c:ser>
        <c:dLbls>
          <c:showLegendKey val="0"/>
          <c:showVal val="0"/>
          <c:showCatName val="0"/>
          <c:showSerName val="0"/>
          <c:showPercent val="1"/>
          <c:showBubbleSize val="0"/>
          <c:showLeaderLines val="1"/>
        </c:dLbls>
        <c:firstSliceAng val="0"/>
      </c:pieChart>
    </c:plotArea>
    <c:legend>
      <c:legendPos val="t"/>
      <c:layout>
        <c:manualLayout>
          <c:xMode val="edge"/>
          <c:yMode val="edge"/>
          <c:x val="0.2839988751406074"/>
          <c:y val="0.17627396893859601"/>
          <c:w val="0.44258405199350082"/>
          <c:h val="9.0257117541835935E-2"/>
        </c:manualLayout>
      </c:layout>
      <c:overlay val="0"/>
      <c:txPr>
        <a:bodyPr/>
        <a:lstStyle/>
        <a:p>
          <a:pPr>
            <a:defRPr sz="2400"/>
          </a:pPr>
          <a:endParaRPr lang="en-US"/>
        </a:p>
      </c:txPr>
    </c:legend>
    <c:plotVisOnly val="1"/>
    <c:dispBlanksAs val="zero"/>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2800" dirty="0"/>
              <a:t>Place of Injury</a:t>
            </a:r>
          </a:p>
        </c:rich>
      </c:tx>
      <c:overlay val="0"/>
    </c:title>
    <c:autoTitleDeleted val="0"/>
    <c:plotArea>
      <c:layout/>
      <c:pieChart>
        <c:varyColors val="1"/>
        <c:ser>
          <c:idx val="0"/>
          <c:order val="0"/>
          <c:dLbls>
            <c:spPr>
              <a:noFill/>
              <a:ln>
                <a:noFill/>
              </a:ln>
              <a:effectLst/>
            </c:spPr>
            <c:txPr>
              <a:bodyPr/>
              <a:lstStyle/>
              <a:p>
                <a:pPr>
                  <a:defRPr sz="2000"/>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'Demographics Graphs'!$AH$4:$AH$7</c:f>
              <c:strCache>
                <c:ptCount val="4"/>
                <c:pt idx="0">
                  <c:v>Residence</c:v>
                </c:pt>
                <c:pt idx="1">
                  <c:v>Workplace</c:v>
                </c:pt>
                <c:pt idx="2">
                  <c:v>Other</c:v>
                </c:pt>
                <c:pt idx="3">
                  <c:v>Unknown</c:v>
                </c:pt>
              </c:strCache>
            </c:strRef>
          </c:cat>
          <c:val>
            <c:numRef>
              <c:f>'Demographics Graphs'!$AI$4:$AI$7</c:f>
              <c:numCache>
                <c:formatCode>General</c:formatCode>
                <c:ptCount val="4"/>
                <c:pt idx="0">
                  <c:v>208</c:v>
                </c:pt>
                <c:pt idx="1">
                  <c:v>1</c:v>
                </c:pt>
                <c:pt idx="2">
                  <c:v>66</c:v>
                </c:pt>
                <c:pt idx="3">
                  <c:v>12</c:v>
                </c:pt>
              </c:numCache>
            </c:numRef>
          </c:val>
        </c:ser>
        <c:dLbls>
          <c:showLegendKey val="0"/>
          <c:showVal val="0"/>
          <c:showCatName val="0"/>
          <c:showSerName val="0"/>
          <c:showPercent val="1"/>
          <c:showBubbleSize val="0"/>
          <c:showLeaderLines val="1"/>
        </c:dLbls>
        <c:firstSliceAng val="0"/>
      </c:pieChart>
    </c:plotArea>
    <c:legend>
      <c:legendPos val="t"/>
      <c:layout>
        <c:manualLayout>
          <c:xMode val="edge"/>
          <c:yMode val="edge"/>
          <c:x val="0.12913471881588573"/>
          <c:y val="0.12775982547636089"/>
          <c:w val="0.73353384105675301"/>
          <c:h val="0.15444864846439649"/>
        </c:manualLayout>
      </c:layout>
      <c:overlay val="0"/>
      <c:txPr>
        <a:bodyPr/>
        <a:lstStyle/>
        <a:p>
          <a:pPr>
            <a:defRPr sz="2000"/>
          </a:pPr>
          <a:endParaRPr lang="en-US"/>
        </a:p>
      </c:txPr>
    </c:legend>
    <c:plotVisOnly val="1"/>
    <c:dispBlanksAs val="zero"/>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tx2"/>
                </a:solidFill>
              </a:defRPr>
            </a:pPr>
            <a:r>
              <a:rPr lang="en-US" sz="1800" b="1" i="0" baseline="0" dirty="0">
                <a:solidFill>
                  <a:schemeClr val="tx2"/>
                </a:solidFill>
                <a:effectLst/>
              </a:rPr>
              <a:t>Percentage of Population with a Toxicology Screen that Reported Drug Class</a:t>
            </a:r>
            <a:endParaRPr lang="en-US" dirty="0">
              <a:solidFill>
                <a:schemeClr val="tx2"/>
              </a:solidFill>
              <a:effectLst/>
            </a:endParaRPr>
          </a:p>
        </c:rich>
      </c:tx>
      <c:overlay val="0"/>
    </c:title>
    <c:autoTitleDeleted val="0"/>
    <c:plotArea>
      <c:layout/>
      <c:barChart>
        <c:barDir val="col"/>
        <c:grouping val="clustered"/>
        <c:varyColors val="0"/>
        <c:ser>
          <c:idx val="0"/>
          <c:order val="0"/>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'Drug Classes by age by year2'!$A$5:$A$17</c:f>
              <c:strCache>
                <c:ptCount val="13"/>
                <c:pt idx="0">
                  <c:v>OTC Stimulants</c:v>
                </c:pt>
                <c:pt idx="1">
                  <c:v>Opioids</c:v>
                </c:pt>
                <c:pt idx="2">
                  <c:v>Benzodiazepines</c:v>
                </c:pt>
                <c:pt idx="3">
                  <c:v>Antidepressants</c:v>
                </c:pt>
                <c:pt idx="4">
                  <c:v>Illicit Drugs</c:v>
                </c:pt>
                <c:pt idx="5">
                  <c:v>Volatiles/ alcohols</c:v>
                </c:pt>
                <c:pt idx="6">
                  <c:v>Methadone</c:v>
                </c:pt>
                <c:pt idx="7">
                  <c:v>Anticonvulsants</c:v>
                </c:pt>
                <c:pt idx="8">
                  <c:v>Analgesics</c:v>
                </c:pt>
                <c:pt idx="9">
                  <c:v>Antihistamines</c:v>
                </c:pt>
                <c:pt idx="10">
                  <c:v>Muscle Relaxants</c:v>
                </c:pt>
                <c:pt idx="11">
                  <c:v>OTC Cold Remedies</c:v>
                </c:pt>
                <c:pt idx="12">
                  <c:v>Antipsychotics</c:v>
                </c:pt>
              </c:strCache>
            </c:strRef>
          </c:cat>
          <c:val>
            <c:numRef>
              <c:f>'Drug Classes by age by year2'!$C$5:$C$17</c:f>
              <c:numCache>
                <c:formatCode>0.0%</c:formatCode>
                <c:ptCount val="13"/>
                <c:pt idx="0">
                  <c:v>0.71631205673758902</c:v>
                </c:pt>
                <c:pt idx="1">
                  <c:v>0.599290780141844</c:v>
                </c:pt>
                <c:pt idx="2">
                  <c:v>0.5</c:v>
                </c:pt>
                <c:pt idx="3">
                  <c:v>0.37588652482269502</c:v>
                </c:pt>
                <c:pt idx="4">
                  <c:v>0.36524822695035503</c:v>
                </c:pt>
                <c:pt idx="5">
                  <c:v>0.26595744680851102</c:v>
                </c:pt>
                <c:pt idx="6">
                  <c:v>0.230496453900709</c:v>
                </c:pt>
                <c:pt idx="7">
                  <c:v>0.21276595744680901</c:v>
                </c:pt>
                <c:pt idx="8">
                  <c:v>0.15602836879432599</c:v>
                </c:pt>
                <c:pt idx="9">
                  <c:v>0.14184397163120599</c:v>
                </c:pt>
                <c:pt idx="10">
                  <c:v>0.124113475177305</c:v>
                </c:pt>
                <c:pt idx="11">
                  <c:v>0.117021276595745</c:v>
                </c:pt>
                <c:pt idx="12">
                  <c:v>0.102836879432624</c:v>
                </c:pt>
              </c:numCache>
            </c:numRef>
          </c:val>
        </c:ser>
        <c:dLbls>
          <c:showLegendKey val="0"/>
          <c:showVal val="0"/>
          <c:showCatName val="0"/>
          <c:showSerName val="0"/>
          <c:showPercent val="0"/>
          <c:showBubbleSize val="0"/>
        </c:dLbls>
        <c:gapWidth val="150"/>
        <c:axId val="221567232"/>
        <c:axId val="143065472"/>
      </c:barChart>
      <c:catAx>
        <c:axId val="221567232"/>
        <c:scaling>
          <c:orientation val="minMax"/>
        </c:scaling>
        <c:delete val="0"/>
        <c:axPos val="b"/>
        <c:title>
          <c:tx>
            <c:rich>
              <a:bodyPr/>
              <a:lstStyle/>
              <a:p>
                <a:pPr>
                  <a:defRPr/>
                </a:pPr>
                <a:r>
                  <a:rPr lang="en-US" dirty="0"/>
                  <a:t>Drug Class</a:t>
                </a:r>
              </a:p>
            </c:rich>
          </c:tx>
          <c:overlay val="0"/>
        </c:title>
        <c:numFmt formatCode="General" sourceLinked="0"/>
        <c:majorTickMark val="none"/>
        <c:minorTickMark val="none"/>
        <c:tickLblPos val="nextTo"/>
        <c:crossAx val="143065472"/>
        <c:crosses val="autoZero"/>
        <c:auto val="1"/>
        <c:lblAlgn val="ctr"/>
        <c:lblOffset val="100"/>
        <c:noMultiLvlLbl val="0"/>
      </c:catAx>
      <c:valAx>
        <c:axId val="143065472"/>
        <c:scaling>
          <c:orientation val="minMax"/>
        </c:scaling>
        <c:delete val="0"/>
        <c:axPos val="l"/>
        <c:majorGridlines/>
        <c:title>
          <c:tx>
            <c:rich>
              <a:bodyPr/>
              <a:lstStyle/>
              <a:p>
                <a:pPr>
                  <a:defRPr/>
                </a:pPr>
                <a:r>
                  <a:rPr lang="en-US" dirty="0"/>
                  <a:t>% of Population</a:t>
                </a:r>
              </a:p>
            </c:rich>
          </c:tx>
          <c:overlay val="0"/>
        </c:title>
        <c:numFmt formatCode="0.0%" sourceLinked="1"/>
        <c:majorTickMark val="out"/>
        <c:minorTickMark val="none"/>
        <c:tickLblPos val="nextTo"/>
        <c:crossAx val="22156723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16530156761226764"/>
          <c:y val="0.17890434529017207"/>
          <c:w val="0.46848362276633226"/>
          <c:h val="0.75998454359871681"/>
        </c:manualLayout>
      </c:layout>
      <c:pieChart>
        <c:varyColors val="1"/>
        <c:ser>
          <c:idx val="0"/>
          <c:order val="0"/>
          <c:dLbls>
            <c:spPr>
              <a:noFill/>
              <a:ln>
                <a:noFill/>
              </a:ln>
              <a:effectLst/>
            </c:spPr>
            <c:txPr>
              <a:bodyPr/>
              <a:lstStyle/>
              <a:p>
                <a:pPr>
                  <a:defRPr sz="2000"/>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'Demographics Graphs'!$D$4:$D$5</c:f>
              <c:strCache>
                <c:ptCount val="2"/>
                <c:pt idx="0">
                  <c:v>Female</c:v>
                </c:pt>
                <c:pt idx="1">
                  <c:v>Male</c:v>
                </c:pt>
              </c:strCache>
            </c:strRef>
          </c:cat>
          <c:val>
            <c:numRef>
              <c:f>'Demographics Graphs'!$E$4:$E$5</c:f>
              <c:numCache>
                <c:formatCode>General</c:formatCode>
                <c:ptCount val="2"/>
                <c:pt idx="0">
                  <c:v>120</c:v>
                </c:pt>
                <c:pt idx="1">
                  <c:v>167</c:v>
                </c:pt>
              </c:numCache>
            </c:numRef>
          </c:val>
        </c:ser>
        <c:dLbls>
          <c:showLegendKey val="0"/>
          <c:showVal val="0"/>
          <c:showCatName val="0"/>
          <c:showSerName val="0"/>
          <c:showPercent val="1"/>
          <c:showBubbleSize val="0"/>
          <c:showLeaderLines val="1"/>
        </c:dLbls>
        <c:firstSliceAng val="0"/>
      </c:pieChart>
    </c:plotArea>
    <c:legend>
      <c:legendPos val="t"/>
      <c:legendEntry>
        <c:idx val="0"/>
        <c:txPr>
          <a:bodyPr/>
          <a:lstStyle/>
          <a:p>
            <a:pPr>
              <a:defRPr sz="2800"/>
            </a:pPr>
            <a:endParaRPr lang="en-US"/>
          </a:p>
        </c:txPr>
      </c:legendEntry>
      <c:legendEntry>
        <c:idx val="1"/>
        <c:txPr>
          <a:bodyPr/>
          <a:lstStyle/>
          <a:p>
            <a:pPr>
              <a:defRPr sz="2800"/>
            </a:pPr>
            <a:endParaRPr lang="en-US"/>
          </a:p>
        </c:txPr>
      </c:legendEntry>
      <c:layout>
        <c:manualLayout>
          <c:xMode val="edge"/>
          <c:yMode val="edge"/>
          <c:x val="0.69180724840901731"/>
          <c:y val="0.53254870224555262"/>
          <c:w val="0.19433261547434799"/>
          <c:h val="0.26100222087623698"/>
        </c:manualLayout>
      </c:layout>
      <c:overlay val="0"/>
    </c:legend>
    <c:plotVisOnly val="1"/>
    <c:dispBlanksAs val="zero"/>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04690606855961"/>
          <c:y val="0.19919169260819142"/>
          <c:w val="0.48007207905829952"/>
          <c:h val="0.73685481901971561"/>
        </c:manualLayout>
      </c:layout>
      <c:pieChart>
        <c:varyColors val="1"/>
        <c:ser>
          <c:idx val="0"/>
          <c:order val="0"/>
          <c:dPt>
            <c:idx val="0"/>
            <c:bubble3D val="0"/>
            <c:explosion val="18"/>
          </c:dPt>
          <c:dLbls>
            <c:delete val="1"/>
          </c:dLbls>
          <c:cat>
            <c:strRef>
              <c:f>'Demographics Graphs'!$G$4:$G$8</c:f>
              <c:strCache>
                <c:ptCount val="5"/>
                <c:pt idx="0">
                  <c:v>White</c:v>
                </c:pt>
                <c:pt idx="1">
                  <c:v>Black/African American</c:v>
                </c:pt>
                <c:pt idx="2">
                  <c:v>Hispanic/Latino</c:v>
                </c:pt>
                <c:pt idx="3">
                  <c:v>Asian/Pacific Islander</c:v>
                </c:pt>
                <c:pt idx="4">
                  <c:v>Other</c:v>
                </c:pt>
              </c:strCache>
            </c:strRef>
          </c:cat>
          <c:val>
            <c:numRef>
              <c:f>'Demographics Graphs'!$H$4:$H$8</c:f>
              <c:numCache>
                <c:formatCode>General</c:formatCode>
                <c:ptCount val="5"/>
                <c:pt idx="0">
                  <c:v>251</c:v>
                </c:pt>
                <c:pt idx="1">
                  <c:v>34</c:v>
                </c:pt>
                <c:pt idx="2">
                  <c:v>0</c:v>
                </c:pt>
                <c:pt idx="3">
                  <c:v>0</c:v>
                </c:pt>
                <c:pt idx="4">
                  <c:v>2</c:v>
                </c:pt>
              </c:numCache>
            </c:numRef>
          </c:val>
        </c:ser>
        <c:dLbls>
          <c:showLegendKey val="0"/>
          <c:showVal val="0"/>
          <c:showCatName val="0"/>
          <c:showSerName val="0"/>
          <c:showPercent val="1"/>
          <c:showBubbleSize val="0"/>
          <c:showLeaderLines val="1"/>
        </c:dLbls>
        <c:firstSliceAng val="0"/>
      </c:pieChart>
    </c:plotArea>
    <c:legend>
      <c:legendPos val="t"/>
      <c:layout>
        <c:manualLayout>
          <c:xMode val="edge"/>
          <c:yMode val="edge"/>
          <c:x val="4.3033101078192602E-2"/>
          <c:y val="0.33761782494579501"/>
          <c:w val="0.23989647127442401"/>
          <c:h val="0.63943325398278705"/>
        </c:manualLayout>
      </c:layout>
      <c:overlay val="0"/>
      <c:txPr>
        <a:bodyPr/>
        <a:lstStyle/>
        <a:p>
          <a:pPr>
            <a:defRPr sz="2000"/>
          </a:pPr>
          <a:endParaRPr lang="en-US"/>
        </a:p>
      </c:txPr>
    </c:legend>
    <c:plotVisOnly val="1"/>
    <c:dispBlanksAs val="zero"/>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60300857915148"/>
          <c:y val="3.4281869829562478E-3"/>
          <c:w val="0.48849512281114116"/>
          <c:h val="0.82858666400877101"/>
        </c:manualLayout>
      </c:layout>
      <c:pieChart>
        <c:varyColors val="1"/>
        <c:ser>
          <c:idx val="0"/>
          <c:order val="0"/>
          <c:dLbls>
            <c:dLbl>
              <c:idx val="0"/>
              <c:layout>
                <c:manualLayout>
                  <c:x val="-3.0425627766677964E-3"/>
                  <c:y val="4.0650406504065045E-3"/>
                </c:manualLayout>
              </c:layout>
              <c:showLegendKey val="0"/>
              <c:showVal val="0"/>
              <c:showCatName val="0"/>
              <c:showSerName val="0"/>
              <c:showPercent val="1"/>
              <c:showBubbleSize val="0"/>
              <c:extLst>
                <c:ext xmlns:c15="http://schemas.microsoft.com/office/drawing/2012/chart" uri="{CE6537A1-D6FC-4f65-9D91-7224C49458BB}"/>
              </c:extLst>
            </c:dLbl>
            <c:dLbl>
              <c:idx val="1"/>
              <c:layout>
                <c:manualLayout>
                  <c:x val="-1.6530536294903401E-3"/>
                  <c:y val="-7.1643576198544799E-3"/>
                </c:manualLayout>
              </c:layout>
              <c:showLegendKey val="0"/>
              <c:showVal val="0"/>
              <c:showCatName val="0"/>
              <c:showSerName val="0"/>
              <c:showPercent val="1"/>
              <c:showBubbleSize val="0"/>
              <c:extLst>
                <c:ext xmlns:c15="http://schemas.microsoft.com/office/drawing/2012/chart" uri="{CE6537A1-D6FC-4f65-9D91-7224C49458BB}"/>
              </c:extLst>
            </c:dLbl>
            <c:dLbl>
              <c:idx val="3"/>
              <c:layout>
                <c:manualLayout>
                  <c:x val="3.5547361617111299E-2"/>
                  <c:y val="-8.3037310209641502E-2"/>
                </c:manualLayout>
              </c:layout>
              <c:showLegendKey val="0"/>
              <c:showVal val="0"/>
              <c:showCatName val="0"/>
              <c:showSerName val="0"/>
              <c:showPercent val="1"/>
              <c:showBubbleSize val="0"/>
              <c:extLst>
                <c:ext xmlns:c15="http://schemas.microsoft.com/office/drawing/2012/chart" uri="{CE6537A1-D6FC-4f65-9D91-7224C49458BB}"/>
              </c:extLst>
            </c:dLbl>
            <c:dLbl>
              <c:idx val="5"/>
              <c:layout>
                <c:manualLayout>
                  <c:x val="2.5670613468092601E-2"/>
                  <c:y val="1.3541812020332901E-2"/>
                </c:manualLayout>
              </c:layout>
              <c:showLegendKey val="0"/>
              <c:showVal val="0"/>
              <c:showCatName val="0"/>
              <c:showSerName val="0"/>
              <c:showPercent val="1"/>
              <c:showBubbleSize val="0"/>
              <c:extLst>
                <c:ext xmlns:c15="http://schemas.microsoft.com/office/drawing/2012/chart" uri="{CE6537A1-D6FC-4f65-9D91-7224C49458BB}"/>
              </c:extLst>
            </c:dLbl>
            <c:dLbl>
              <c:idx val="6"/>
              <c:layout>
                <c:manualLayout>
                  <c:x val="9.9731656677243697E-3"/>
                  <c:y val="0.121115005441393"/>
                </c:manualLayout>
              </c:layout>
              <c:showLegendKey val="0"/>
              <c:showVal val="0"/>
              <c:showCatName val="0"/>
              <c:showSerName val="0"/>
              <c:showPercent val="1"/>
              <c:showBubbleSize val="0"/>
              <c:extLst>
                <c:ext xmlns:c15="http://schemas.microsoft.com/office/drawing/2012/chart" uri="{CE6537A1-D6FC-4f65-9D91-7224C49458BB}"/>
              </c:extLst>
            </c:dLbl>
            <c:dLbl>
              <c:idx val="7"/>
              <c:layout>
                <c:manualLayout>
                  <c:x val="4.0710815998745969E-3"/>
                  <c:y val="5.9451219512195119E-2"/>
                </c:manualLayout>
              </c:layout>
              <c:showLegendKey val="0"/>
              <c:showVal val="0"/>
              <c:showCatName val="0"/>
              <c:showSerName val="0"/>
              <c:showPercent val="1"/>
              <c:showBubbleSize val="0"/>
              <c:extLst>
                <c:ext xmlns:c15="http://schemas.microsoft.com/office/drawing/2012/chart" uri="{CE6537A1-D6FC-4f65-9D91-7224C49458BB}">
                  <c15:layout>
                    <c:manualLayout>
                      <c:w val="3.6579601990049754E-2"/>
                      <c:h val="5.8252032520325202E-2"/>
                    </c:manualLayout>
                  </c15:layout>
                </c:ext>
              </c:extLst>
            </c:dLbl>
            <c:spPr>
              <a:noFill/>
              <a:ln>
                <a:noFill/>
              </a:ln>
              <a:effectLst/>
            </c:spPr>
            <c:txPr>
              <a:bodyPr/>
              <a:lstStyle/>
              <a:p>
                <a:pPr>
                  <a:defRPr sz="1800"/>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'Demographics Graphs'!$S$4:$S$11</c:f>
              <c:strCache>
                <c:ptCount val="8"/>
                <c:pt idx="0">
                  <c:v>Under 8th Grade</c:v>
                </c:pt>
                <c:pt idx="1">
                  <c:v>High School- not finished</c:v>
                </c:pt>
                <c:pt idx="2">
                  <c:v>Graduated High school</c:v>
                </c:pt>
                <c:pt idx="3">
                  <c:v>Some College, no degree</c:v>
                </c:pt>
                <c:pt idx="4">
                  <c:v>Technical/vocation degree</c:v>
                </c:pt>
                <c:pt idx="5">
                  <c:v>College Degree</c:v>
                </c:pt>
                <c:pt idx="6">
                  <c:v>Post Graduation degree (masters, PhD, MD, etc)</c:v>
                </c:pt>
                <c:pt idx="7">
                  <c:v>Unknown</c:v>
                </c:pt>
              </c:strCache>
            </c:strRef>
          </c:cat>
          <c:val>
            <c:numRef>
              <c:f>'Demographics Graphs'!$T$4:$T$11</c:f>
              <c:numCache>
                <c:formatCode>General</c:formatCode>
                <c:ptCount val="8"/>
                <c:pt idx="0">
                  <c:v>7</c:v>
                </c:pt>
                <c:pt idx="1">
                  <c:v>54</c:v>
                </c:pt>
                <c:pt idx="2">
                  <c:v>145</c:v>
                </c:pt>
                <c:pt idx="3">
                  <c:v>49</c:v>
                </c:pt>
                <c:pt idx="4">
                  <c:v>0</c:v>
                </c:pt>
                <c:pt idx="5">
                  <c:v>26</c:v>
                </c:pt>
                <c:pt idx="6">
                  <c:v>4</c:v>
                </c:pt>
                <c:pt idx="7">
                  <c:v>2</c:v>
                </c:pt>
              </c:numCache>
            </c:numRef>
          </c:val>
        </c:ser>
        <c:dLbls>
          <c:showLegendKey val="0"/>
          <c:showVal val="0"/>
          <c:showCatName val="0"/>
          <c:showSerName val="0"/>
          <c:showPercent val="1"/>
          <c:showBubbleSize val="0"/>
          <c:showLeaderLines val="1"/>
        </c:dLbls>
        <c:firstSliceAng val="0"/>
      </c:pieChart>
    </c:plotArea>
    <c:legend>
      <c:legendPos val="r"/>
      <c:legendEntry>
        <c:idx val="0"/>
        <c:txPr>
          <a:bodyPr/>
          <a:lstStyle/>
          <a:p>
            <a:pPr>
              <a:defRPr sz="1600"/>
            </a:pPr>
            <a:endParaRPr lang="en-US"/>
          </a:p>
        </c:txPr>
      </c:legendEntry>
      <c:legendEntry>
        <c:idx val="1"/>
        <c:txPr>
          <a:bodyPr/>
          <a:lstStyle/>
          <a:p>
            <a:pPr>
              <a:defRPr sz="1600"/>
            </a:pPr>
            <a:endParaRPr lang="en-US"/>
          </a:p>
        </c:txPr>
      </c:legendEntry>
      <c:legendEntry>
        <c:idx val="2"/>
        <c:txPr>
          <a:bodyPr/>
          <a:lstStyle/>
          <a:p>
            <a:pPr>
              <a:defRPr sz="1600"/>
            </a:pPr>
            <a:endParaRPr lang="en-US"/>
          </a:p>
        </c:txPr>
      </c:legendEntry>
      <c:legendEntry>
        <c:idx val="3"/>
        <c:txPr>
          <a:bodyPr/>
          <a:lstStyle/>
          <a:p>
            <a:pPr>
              <a:defRPr sz="1600"/>
            </a:pPr>
            <a:endParaRPr lang="en-US"/>
          </a:p>
        </c:txPr>
      </c:legendEntry>
      <c:legendEntry>
        <c:idx val="4"/>
        <c:txPr>
          <a:bodyPr/>
          <a:lstStyle/>
          <a:p>
            <a:pPr>
              <a:defRPr sz="1600"/>
            </a:pPr>
            <a:endParaRPr lang="en-US"/>
          </a:p>
        </c:txPr>
      </c:legendEntry>
      <c:legendEntry>
        <c:idx val="5"/>
        <c:txPr>
          <a:bodyPr/>
          <a:lstStyle/>
          <a:p>
            <a:pPr>
              <a:defRPr sz="1600"/>
            </a:pPr>
            <a:endParaRPr lang="en-US"/>
          </a:p>
        </c:txPr>
      </c:legendEntry>
      <c:legendEntry>
        <c:idx val="6"/>
        <c:txPr>
          <a:bodyPr/>
          <a:lstStyle/>
          <a:p>
            <a:pPr>
              <a:defRPr sz="1600"/>
            </a:pPr>
            <a:endParaRPr lang="en-US"/>
          </a:p>
        </c:txPr>
      </c:legendEntry>
      <c:legendEntry>
        <c:idx val="7"/>
        <c:txPr>
          <a:bodyPr/>
          <a:lstStyle/>
          <a:p>
            <a:pPr>
              <a:defRPr sz="1600"/>
            </a:pPr>
            <a:endParaRPr lang="en-US"/>
          </a:p>
        </c:txPr>
      </c:legendEntry>
      <c:layout>
        <c:manualLayout>
          <c:xMode val="edge"/>
          <c:yMode val="edge"/>
          <c:x val="0.60256346221647672"/>
          <c:y val="5.1416658360742891E-2"/>
          <c:w val="0.30415295569397099"/>
          <c:h val="0.82136482939632505"/>
        </c:manualLayout>
      </c:layout>
      <c:overlay val="0"/>
    </c:legend>
    <c:plotVisOnly val="1"/>
    <c:dispBlanksAs val="zero"/>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15-24</a:t>
            </a:r>
            <a:endParaRPr lang="en-US" dirty="0"/>
          </a:p>
        </c:rich>
      </c:tx>
      <c:overlay val="0"/>
    </c:title>
    <c:autoTitleDeleted val="0"/>
    <c:plotArea>
      <c:layout/>
      <c:pieChart>
        <c:varyColors val="1"/>
        <c:ser>
          <c:idx val="0"/>
          <c:order val="0"/>
          <c:dLbls>
            <c:spPr>
              <a:noFill/>
              <a:ln>
                <a:noFill/>
              </a:ln>
              <a:effectLst/>
            </c:spPr>
            <c:showLegendKey val="0"/>
            <c:showVal val="0"/>
            <c:showCatName val="0"/>
            <c:showSerName val="0"/>
            <c:showPercent val="1"/>
            <c:showBubbleSize val="0"/>
            <c:showLeaderLines val="0"/>
            <c:extLst>
              <c:ext xmlns:c15="http://schemas.microsoft.com/office/drawing/2012/chart" uri="{CE6537A1-D6FC-4f65-9D91-7224C49458BB}"/>
            </c:extLst>
          </c:dLbls>
          <c:cat>
            <c:strRef>
              <c:f>'AGE CDC'!$J$80:$K$80</c:f>
              <c:strCache>
                <c:ptCount val="2"/>
                <c:pt idx="0">
                  <c:v>Intentional</c:v>
                </c:pt>
                <c:pt idx="1">
                  <c:v>Accidental</c:v>
                </c:pt>
              </c:strCache>
            </c:strRef>
          </c:cat>
          <c:val>
            <c:numRef>
              <c:f>'AGE CDC'!$J$81:$K$81</c:f>
              <c:numCache>
                <c:formatCode>General</c:formatCode>
                <c:ptCount val="2"/>
                <c:pt idx="0">
                  <c:v>0</c:v>
                </c:pt>
                <c:pt idx="1">
                  <c:v>19</c:v>
                </c:pt>
              </c:numCache>
            </c:numRef>
          </c:val>
        </c:ser>
        <c:dLbls>
          <c:showLegendKey val="0"/>
          <c:showVal val="0"/>
          <c:showCatName val="0"/>
          <c:showSerName val="0"/>
          <c:showPercent val="1"/>
          <c:showBubbleSize val="0"/>
          <c:showLeaderLines val="0"/>
        </c:dLbls>
        <c:firstSliceAng val="0"/>
      </c:pieChart>
    </c:plotArea>
    <c:plotVisOnly val="1"/>
    <c:dispBlanksAs val="zero"/>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25-34 </a:t>
            </a:r>
          </a:p>
        </c:rich>
      </c:tx>
      <c:overlay val="0"/>
    </c:title>
    <c:autoTitleDeleted val="0"/>
    <c:plotArea>
      <c:layout>
        <c:manualLayout>
          <c:layoutTarget val="inner"/>
          <c:xMode val="edge"/>
          <c:yMode val="edge"/>
          <c:x val="0.31131928361895939"/>
          <c:y val="0.2641018556890915"/>
          <c:w val="0.41004117132417273"/>
          <c:h val="0.61146490460622249"/>
        </c:manualLayout>
      </c:layout>
      <c:pieChart>
        <c:varyColors val="1"/>
        <c:ser>
          <c:idx val="0"/>
          <c:order val="0"/>
          <c:dLbls>
            <c:spPr>
              <a:noFill/>
              <a:ln>
                <a:noFill/>
              </a:ln>
              <a:effectLst/>
            </c:spPr>
            <c:showLegendKey val="0"/>
            <c:showVal val="0"/>
            <c:showCatName val="0"/>
            <c:showSerName val="0"/>
            <c:showPercent val="1"/>
            <c:showBubbleSize val="0"/>
            <c:showLeaderLines val="0"/>
            <c:extLst>
              <c:ext xmlns:c15="http://schemas.microsoft.com/office/drawing/2012/chart" uri="{CE6537A1-D6FC-4f65-9D91-7224C49458BB}"/>
            </c:extLst>
          </c:dLbls>
          <c:cat>
            <c:strRef>
              <c:f>'AGE CDC'!$J$80:$K$80</c:f>
              <c:strCache>
                <c:ptCount val="2"/>
                <c:pt idx="0">
                  <c:v>Intentional</c:v>
                </c:pt>
                <c:pt idx="1">
                  <c:v>Accidental</c:v>
                </c:pt>
              </c:strCache>
            </c:strRef>
          </c:cat>
          <c:val>
            <c:numRef>
              <c:f>'AGE CDC'!$J$82:$K$82</c:f>
              <c:numCache>
                <c:formatCode>General</c:formatCode>
                <c:ptCount val="2"/>
                <c:pt idx="0">
                  <c:v>2</c:v>
                </c:pt>
                <c:pt idx="1">
                  <c:v>49</c:v>
                </c:pt>
              </c:numCache>
            </c:numRef>
          </c:val>
        </c:ser>
        <c:dLbls>
          <c:showLegendKey val="0"/>
          <c:showVal val="0"/>
          <c:showCatName val="0"/>
          <c:showSerName val="0"/>
          <c:showPercent val="1"/>
          <c:showBubbleSize val="0"/>
          <c:showLeaderLines val="0"/>
        </c:dLbls>
        <c:firstSliceAng val="0"/>
      </c:pieChart>
    </c:plotArea>
    <c:plotVisOnly val="1"/>
    <c:dispBlanksAs val="zero"/>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55-64</a:t>
            </a:r>
            <a:endParaRPr lang="en-US" dirty="0"/>
          </a:p>
        </c:rich>
      </c:tx>
      <c:layout>
        <c:manualLayout>
          <c:xMode val="edge"/>
          <c:yMode val="edge"/>
          <c:x val="0.43367850245134454"/>
          <c:y val="0.15151515151515152"/>
        </c:manualLayout>
      </c:layout>
      <c:overlay val="0"/>
    </c:title>
    <c:autoTitleDeleted val="0"/>
    <c:plotArea>
      <c:layout>
        <c:manualLayout>
          <c:layoutTarget val="inner"/>
          <c:xMode val="edge"/>
          <c:yMode val="edge"/>
          <c:x val="0.31041144162535239"/>
          <c:y val="0.27596312113528187"/>
          <c:w val="0.45016452804510543"/>
          <c:h val="0.51501873971262058"/>
        </c:manualLayout>
      </c:layout>
      <c:pieChart>
        <c:varyColors val="1"/>
        <c:ser>
          <c:idx val="0"/>
          <c:order val="0"/>
          <c:explosion val="11"/>
          <c:dPt>
            <c:idx val="0"/>
            <c:bubble3D val="0"/>
            <c:explosion val="0"/>
          </c:dPt>
          <c:dPt>
            <c:idx val="1"/>
            <c:bubble3D val="0"/>
            <c:explosion val="0"/>
          </c:dPt>
          <c:dLbls>
            <c:spPr>
              <a:noFill/>
              <a:ln>
                <a:noFill/>
              </a:ln>
              <a:effectLst/>
            </c:spPr>
            <c:showLegendKey val="0"/>
            <c:showVal val="0"/>
            <c:showCatName val="0"/>
            <c:showSerName val="0"/>
            <c:showPercent val="1"/>
            <c:showBubbleSize val="0"/>
            <c:showLeaderLines val="0"/>
            <c:extLst>
              <c:ext xmlns:c15="http://schemas.microsoft.com/office/drawing/2012/chart" uri="{CE6537A1-D6FC-4f65-9D91-7224C49458BB}"/>
            </c:extLst>
          </c:dLbls>
          <c:cat>
            <c:strRef>
              <c:f>'AGE CDC'!$J$80:$K$80</c:f>
              <c:strCache>
                <c:ptCount val="2"/>
                <c:pt idx="0">
                  <c:v>Intentional</c:v>
                </c:pt>
                <c:pt idx="1">
                  <c:v>Accidental</c:v>
                </c:pt>
              </c:strCache>
            </c:strRef>
          </c:cat>
          <c:val>
            <c:numRef>
              <c:f>'AGE CDC'!$J$85:$K$85</c:f>
              <c:numCache>
                <c:formatCode>General</c:formatCode>
                <c:ptCount val="2"/>
                <c:pt idx="0">
                  <c:v>10</c:v>
                </c:pt>
                <c:pt idx="1">
                  <c:v>26</c:v>
                </c:pt>
              </c:numCache>
            </c:numRef>
          </c:val>
        </c:ser>
        <c:dLbls>
          <c:showLegendKey val="0"/>
          <c:showVal val="0"/>
          <c:showCatName val="0"/>
          <c:showSerName val="0"/>
          <c:showPercent val="1"/>
          <c:showBubbleSize val="0"/>
          <c:showLeaderLines val="0"/>
        </c:dLbls>
        <c:firstSliceAng val="0"/>
      </c:pieChart>
    </c:plotArea>
    <c:plotVisOnly val="1"/>
    <c:dispBlanksAs val="zero"/>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65-74</a:t>
            </a:r>
            <a:endParaRPr lang="en-US" dirty="0"/>
          </a:p>
        </c:rich>
      </c:tx>
      <c:layout>
        <c:manualLayout>
          <c:xMode val="edge"/>
          <c:yMode val="edge"/>
          <c:x val="0.39218130821882558"/>
          <c:y val="6.8226120857699801E-2"/>
        </c:manualLayout>
      </c:layout>
      <c:overlay val="0"/>
    </c:title>
    <c:autoTitleDeleted val="0"/>
    <c:plotArea>
      <c:layout/>
      <c:pieChart>
        <c:varyColors val="1"/>
        <c:ser>
          <c:idx val="0"/>
          <c:order val="0"/>
          <c:dLbls>
            <c:dLbl>
              <c:idx val="0"/>
              <c:layout>
                <c:manualLayout>
                  <c:x val="-0.14573336421182645"/>
                  <c:y val="-9.734309527098587E-3"/>
                </c:manualLayout>
              </c:layout>
              <c:showLegendKey val="0"/>
              <c:showVal val="0"/>
              <c:showCatName val="0"/>
              <c:showSerName val="0"/>
              <c:showPercent val="1"/>
              <c:showBubbleSize val="0"/>
              <c:extLst>
                <c:ext xmlns:c15="http://schemas.microsoft.com/office/drawing/2012/chart" uri="{CE6537A1-D6FC-4f65-9D91-7224C49458BB}"/>
              </c:extLst>
            </c:dLbl>
            <c:dLbl>
              <c:idx val="1"/>
              <c:layout>
                <c:manualLayout>
                  <c:x val="0.1628879110699398"/>
                  <c:y val="-9.734309527098587E-3"/>
                </c:manualLayout>
              </c:layout>
              <c:showLegendKey val="0"/>
              <c:showVal val="0"/>
              <c:showCatName val="0"/>
              <c:showSerName val="0"/>
              <c:showPercent val="1"/>
              <c:showBubbleSize val="0"/>
              <c:extLst>
                <c:ext xmlns:c15="http://schemas.microsoft.com/office/drawing/2012/chart" uri="{CE6537A1-D6FC-4f65-9D91-7224C49458BB}"/>
              </c:extLst>
            </c:dLbl>
            <c:spPr>
              <a:noFill/>
              <a:ln>
                <a:noFill/>
              </a:ln>
              <a:effectLst/>
            </c:spPr>
            <c:showLegendKey val="0"/>
            <c:showVal val="0"/>
            <c:showCatName val="0"/>
            <c:showSerName val="0"/>
            <c:showPercent val="1"/>
            <c:showBubbleSize val="0"/>
            <c:showLeaderLines val="0"/>
            <c:extLst>
              <c:ext xmlns:c15="http://schemas.microsoft.com/office/drawing/2012/chart" uri="{CE6537A1-D6FC-4f65-9D91-7224C49458BB}"/>
            </c:extLst>
          </c:dLbls>
          <c:cat>
            <c:strRef>
              <c:f>'AGE CDC'!$J$80:$K$80</c:f>
              <c:strCache>
                <c:ptCount val="2"/>
                <c:pt idx="0">
                  <c:v>Intentional</c:v>
                </c:pt>
                <c:pt idx="1">
                  <c:v>Accidental</c:v>
                </c:pt>
              </c:strCache>
            </c:strRef>
          </c:cat>
          <c:val>
            <c:numRef>
              <c:f>'AGE CDC'!$J$86:$K$86</c:f>
              <c:numCache>
                <c:formatCode>General</c:formatCode>
                <c:ptCount val="2"/>
                <c:pt idx="0">
                  <c:v>3</c:v>
                </c:pt>
                <c:pt idx="1">
                  <c:v>3</c:v>
                </c:pt>
              </c:numCache>
            </c:numRef>
          </c:val>
        </c:ser>
        <c:dLbls>
          <c:showLegendKey val="0"/>
          <c:showVal val="0"/>
          <c:showCatName val="0"/>
          <c:showSerName val="0"/>
          <c:showPercent val="1"/>
          <c:showBubbleSize val="0"/>
          <c:showLeaderLines val="0"/>
        </c:dLbls>
        <c:firstSliceAng val="0"/>
      </c:pieChart>
    </c:plotArea>
    <c:plotVisOnly val="1"/>
    <c:dispBlanksAs val="zero"/>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75-85</a:t>
            </a:r>
            <a:endParaRPr lang="en-US" dirty="0"/>
          </a:p>
        </c:rich>
      </c:tx>
      <c:overlay val="0"/>
    </c:title>
    <c:autoTitleDeleted val="0"/>
    <c:plotArea>
      <c:layout/>
      <c:pieChart>
        <c:varyColors val="1"/>
        <c:ser>
          <c:idx val="0"/>
          <c:order val="0"/>
          <c:cat>
            <c:strRef>
              <c:f>'AGE CDC'!$J$80:$K$80</c:f>
              <c:strCache>
                <c:ptCount val="2"/>
                <c:pt idx="0">
                  <c:v>Intentional</c:v>
                </c:pt>
                <c:pt idx="1">
                  <c:v>Accidental</c:v>
                </c:pt>
              </c:strCache>
            </c:strRef>
          </c:cat>
          <c:val>
            <c:numRef>
              <c:f>'AGE CDC'!$J$87:$K$87</c:f>
              <c:numCache>
                <c:formatCode>General</c:formatCode>
                <c:ptCount val="2"/>
                <c:pt idx="0">
                  <c:v>2</c:v>
                </c:pt>
                <c:pt idx="1">
                  <c:v>0</c:v>
                </c:pt>
              </c:numCache>
            </c:numRef>
          </c:val>
        </c:ser>
        <c:dLbls>
          <c:showLegendKey val="0"/>
          <c:showVal val="0"/>
          <c:showCatName val="0"/>
          <c:showSerName val="0"/>
          <c:showPercent val="0"/>
          <c:showBubbleSize val="0"/>
          <c:showLeaderLines val="0"/>
        </c:dLbls>
        <c:firstSliceAng val="0"/>
      </c:pieChart>
    </c:plotArea>
    <c:plotVisOnly val="1"/>
    <c:dispBlanksAs val="zero"/>
    <c:showDLblsOverMax val="0"/>
  </c:chart>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0.56164</cdr:x>
      <cdr:y>0.11111</cdr:y>
    </cdr:from>
    <cdr:to>
      <cdr:x>0.84932</cdr:x>
      <cdr:y>0.21111</cdr:y>
    </cdr:to>
    <cdr:sp macro="" textlink="">
      <cdr:nvSpPr>
        <cdr:cNvPr id="2" name="TextBox 1"/>
        <cdr:cNvSpPr txBox="1"/>
      </cdr:nvSpPr>
      <cdr:spPr>
        <a:xfrm xmlns:a="http://schemas.openxmlformats.org/drawingml/2006/main">
          <a:off x="6248400" y="762000"/>
          <a:ext cx="3200400" cy="685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4000" dirty="0" smtClean="0">
              <a:solidFill>
                <a:schemeClr val="tx2"/>
              </a:solidFill>
            </a:rPr>
            <a:t>Gender</a:t>
          </a:r>
          <a:endParaRPr lang="en-US" sz="4000" dirty="0">
            <a:solidFill>
              <a:schemeClr val="tx2"/>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F1D3B4-1513-40F5-8AE8-2EEF1B057B0D}" type="datetimeFigureOut">
              <a:rPr lang="en-US" smtClean="0"/>
              <a:t>10/14/2015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2B76C3-4AA8-4D70-9A0E-4D00A712F24B}" type="slidenum">
              <a:rPr lang="en-US" smtClean="0"/>
              <a:t>‹#›</a:t>
            </a:fld>
            <a:endParaRPr lang="en-US" dirty="0"/>
          </a:p>
        </p:txBody>
      </p:sp>
    </p:spTree>
    <p:extLst>
      <p:ext uri="{BB962C8B-B14F-4D97-AF65-F5344CB8AC3E}">
        <p14:creationId xmlns:p14="http://schemas.microsoft.com/office/powerpoint/2010/main" val="1372496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46EEA1-F8C7-49F3-B2EC-F8F40DB1C3AC}" type="slidenum">
              <a:rPr lang="en-US" smtClean="0"/>
              <a:pPr/>
              <a:t>8</a:t>
            </a:fld>
            <a:endParaRPr lang="en-US" dirty="0"/>
          </a:p>
        </p:txBody>
      </p:sp>
    </p:spTree>
    <p:extLst>
      <p:ext uri="{BB962C8B-B14F-4D97-AF65-F5344CB8AC3E}">
        <p14:creationId xmlns:p14="http://schemas.microsoft.com/office/powerpoint/2010/main" val="1882271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 distribution</a:t>
            </a:r>
            <a:r>
              <a:rPr lang="en-US" baseline="0" dirty="0" smtClean="0"/>
              <a:t> of intentional deaths by overdose is age dependent.</a:t>
            </a:r>
            <a:endParaRPr lang="en-US" dirty="0"/>
          </a:p>
        </p:txBody>
      </p:sp>
      <p:sp>
        <p:nvSpPr>
          <p:cNvPr id="4" name="Slide Number Placeholder 3"/>
          <p:cNvSpPr>
            <a:spLocks noGrp="1"/>
          </p:cNvSpPr>
          <p:nvPr>
            <p:ph type="sldNum" sz="quarter" idx="10"/>
          </p:nvPr>
        </p:nvSpPr>
        <p:spPr/>
        <p:txBody>
          <a:bodyPr/>
          <a:lstStyle/>
          <a:p>
            <a:fld id="{5946EEA1-F8C7-49F3-B2EC-F8F40DB1C3AC}" type="slidenum">
              <a:rPr lang="en-US" smtClean="0"/>
              <a:pPr/>
              <a:t>31</a:t>
            </a:fld>
            <a:endParaRPr lang="en-US" dirty="0"/>
          </a:p>
        </p:txBody>
      </p:sp>
    </p:spTree>
    <p:extLst>
      <p:ext uri="{BB962C8B-B14F-4D97-AF65-F5344CB8AC3E}">
        <p14:creationId xmlns:p14="http://schemas.microsoft.com/office/powerpoint/2010/main" val="329945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looked at if other people</a:t>
            </a:r>
            <a:r>
              <a:rPr lang="en-US" baseline="0" dirty="0" smtClean="0"/>
              <a:t> where present for Narcan kit would be helpful </a:t>
            </a:r>
            <a:endParaRPr lang="en-US" dirty="0"/>
          </a:p>
        </p:txBody>
      </p:sp>
      <p:sp>
        <p:nvSpPr>
          <p:cNvPr id="4" name="Slide Number Placeholder 3"/>
          <p:cNvSpPr>
            <a:spLocks noGrp="1"/>
          </p:cNvSpPr>
          <p:nvPr>
            <p:ph type="sldNum" sz="quarter" idx="10"/>
          </p:nvPr>
        </p:nvSpPr>
        <p:spPr/>
        <p:txBody>
          <a:bodyPr/>
          <a:lstStyle/>
          <a:p>
            <a:fld id="{5946EEA1-F8C7-49F3-B2EC-F8F40DB1C3AC}" type="slidenum">
              <a:rPr lang="en-US" smtClean="0"/>
              <a:pPr/>
              <a:t>32</a:t>
            </a:fld>
            <a:endParaRPr lang="en-US" dirty="0"/>
          </a:p>
        </p:txBody>
      </p:sp>
    </p:spTree>
    <p:extLst>
      <p:ext uri="{BB962C8B-B14F-4D97-AF65-F5344CB8AC3E}">
        <p14:creationId xmlns:p14="http://schemas.microsoft.com/office/powerpoint/2010/main" val="2248827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dirty="0" smtClean="0"/>
              <a:t>This is with</a:t>
            </a:r>
            <a:r>
              <a:rPr lang="en-US" baseline="0" dirty="0" smtClean="0"/>
              <a:t> methadone/ tramadol/ fentanyl in their own categories </a:t>
            </a:r>
          </a:p>
          <a:p>
            <a:pPr>
              <a:buFontTx/>
              <a:buChar char="•"/>
            </a:pPr>
            <a:endParaRPr lang="en-US" baseline="0" dirty="0" smtClean="0"/>
          </a:p>
          <a:p>
            <a:pPr>
              <a:buFontTx/>
              <a:buNone/>
            </a:pPr>
            <a:r>
              <a:rPr lang="en-US" baseline="0" dirty="0" smtClean="0"/>
              <a:t>OTC stimulates = caffeine </a:t>
            </a:r>
          </a:p>
          <a:p>
            <a:pPr>
              <a:buFontTx/>
              <a:buChar char="•"/>
            </a:pPr>
            <a:endParaRPr lang="en-US" baseline="0" dirty="0" smtClean="0"/>
          </a:p>
          <a:p>
            <a:r>
              <a:rPr lang="en-US" sz="1100" dirty="0"/>
              <a:t>Opioids were found in over 70% of the study population (when methadone, fentanyl and tramadol are included in the opioid group as a whole).</a:t>
            </a:r>
          </a:p>
          <a:p>
            <a:r>
              <a:rPr lang="en-US" sz="1100" dirty="0"/>
              <a:t>Benzodiazepines were found in half of the study population</a:t>
            </a:r>
            <a:r>
              <a:rPr lang="en-US" dirty="0" smtClean="0"/>
              <a:t> </a:t>
            </a:r>
            <a:endParaRPr lang="en-US" dirty="0"/>
          </a:p>
        </p:txBody>
      </p:sp>
      <p:sp>
        <p:nvSpPr>
          <p:cNvPr id="4" name="Slide Number Placeholder 3"/>
          <p:cNvSpPr>
            <a:spLocks noGrp="1"/>
          </p:cNvSpPr>
          <p:nvPr>
            <p:ph type="sldNum" sz="quarter" idx="10"/>
          </p:nvPr>
        </p:nvSpPr>
        <p:spPr/>
        <p:txBody>
          <a:bodyPr/>
          <a:lstStyle/>
          <a:p>
            <a:fld id="{5946EEA1-F8C7-49F3-B2EC-F8F40DB1C3AC}" type="slidenum">
              <a:rPr lang="en-US" smtClean="0"/>
              <a:pPr/>
              <a:t>33</a:t>
            </a:fld>
            <a:endParaRPr lang="en-US" dirty="0"/>
          </a:p>
        </p:txBody>
      </p:sp>
    </p:spTree>
    <p:extLst>
      <p:ext uri="{BB962C8B-B14F-4D97-AF65-F5344CB8AC3E}">
        <p14:creationId xmlns:p14="http://schemas.microsoft.com/office/powerpoint/2010/main" val="1326033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n-US" sz="1100" dirty="0"/>
              <a:t>This study was </a:t>
            </a:r>
            <a:r>
              <a:rPr lang="en-US" sz="1100" b="1" dirty="0"/>
              <a:t>a retrospective descriptive study</a:t>
            </a:r>
            <a:r>
              <a:rPr lang="en-US" sz="1100" dirty="0"/>
              <a:t> of deaths that occurred in Allen County, Indiana from 2008 to 2013 that resulted from drug overdose.  It included anyone whose death was a direct result of drug overdose, regardless of whether it was </a:t>
            </a:r>
            <a:r>
              <a:rPr lang="en-US" sz="1100" b="1" dirty="0"/>
              <a:t>intentional or accidental.</a:t>
            </a:r>
            <a:endParaRPr lang="en-US" sz="1100" dirty="0"/>
          </a:p>
          <a:p>
            <a:endParaRPr lang="en-US" dirty="0"/>
          </a:p>
        </p:txBody>
      </p:sp>
      <p:sp>
        <p:nvSpPr>
          <p:cNvPr id="4" name="Slide Number Placeholder 3"/>
          <p:cNvSpPr>
            <a:spLocks noGrp="1"/>
          </p:cNvSpPr>
          <p:nvPr>
            <p:ph type="sldNum" sz="quarter" idx="10"/>
          </p:nvPr>
        </p:nvSpPr>
        <p:spPr/>
        <p:txBody>
          <a:bodyPr/>
          <a:lstStyle/>
          <a:p>
            <a:fld id="{5946EEA1-F8C7-49F3-B2EC-F8F40DB1C3AC}" type="slidenum">
              <a:rPr lang="en-US" smtClean="0"/>
              <a:pPr/>
              <a:t>23</a:t>
            </a:fld>
            <a:endParaRPr lang="en-US" dirty="0"/>
          </a:p>
        </p:txBody>
      </p:sp>
    </p:spTree>
    <p:extLst>
      <p:ext uri="{BB962C8B-B14F-4D97-AF65-F5344CB8AC3E}">
        <p14:creationId xmlns:p14="http://schemas.microsoft.com/office/powerpoint/2010/main" val="3318168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Accidental</a:t>
            </a:r>
            <a:r>
              <a:rPr lang="en-US" baseline="0" dirty="0" smtClean="0"/>
              <a:t> may be falsely high due to the fact we did not consider a death intentional unless there was evidence at the scene of death/ determined by the police/ coroner’s investigation.  </a:t>
            </a:r>
          </a:p>
          <a:p>
            <a:r>
              <a:rPr lang="en-US" dirty="0" smtClean="0"/>
              <a:t>2008 Rate: (40</a:t>
            </a:r>
            <a:r>
              <a:rPr lang="en-US" baseline="0" dirty="0" smtClean="0"/>
              <a:t> deaths/350,523 estimated population)*100,000=11.4</a:t>
            </a:r>
            <a:endParaRPr lang="en-US" dirty="0" smtClean="0"/>
          </a:p>
          <a:p>
            <a:r>
              <a:rPr lang="en-US" dirty="0" smtClean="0"/>
              <a:t>2010 Rate: (46 deaths/355,329 population)*100,000 = 12.9</a:t>
            </a:r>
          </a:p>
          <a:p>
            <a:r>
              <a:rPr lang="en-US" dirty="0" smtClean="0"/>
              <a:t>2013 Rate: (62 deaths/363,014 estimated population)*100,000=</a:t>
            </a:r>
            <a:r>
              <a:rPr lang="en-US" baseline="0" dirty="0" smtClean="0"/>
              <a:t> 17.1</a:t>
            </a:r>
          </a:p>
          <a:p>
            <a:endParaRPr lang="en-US" dirty="0"/>
          </a:p>
        </p:txBody>
      </p:sp>
      <p:sp>
        <p:nvSpPr>
          <p:cNvPr id="4" name="Slide Number Placeholder 3"/>
          <p:cNvSpPr>
            <a:spLocks noGrp="1"/>
          </p:cNvSpPr>
          <p:nvPr>
            <p:ph type="sldNum" sz="quarter" idx="10"/>
          </p:nvPr>
        </p:nvSpPr>
        <p:spPr/>
        <p:txBody>
          <a:bodyPr/>
          <a:lstStyle/>
          <a:p>
            <a:fld id="{5946EEA1-F8C7-49F3-B2EC-F8F40DB1C3AC}" type="slidenum">
              <a:rPr lang="en-US" smtClean="0"/>
              <a:pPr/>
              <a:t>24</a:t>
            </a:fld>
            <a:endParaRPr lang="en-US" dirty="0"/>
          </a:p>
        </p:txBody>
      </p:sp>
    </p:spTree>
    <p:extLst>
      <p:ext uri="{BB962C8B-B14F-4D97-AF65-F5344CB8AC3E}">
        <p14:creationId xmlns:p14="http://schemas.microsoft.com/office/powerpoint/2010/main" val="69739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Average Age: 43  Median Age: 45 </a:t>
            </a:r>
            <a:r>
              <a:rPr lang="en-US" dirty="0" smtClean="0"/>
              <a:t>This graph uses the CDC age classifications. </a:t>
            </a:r>
            <a:endParaRPr lang="en-US" dirty="0"/>
          </a:p>
        </p:txBody>
      </p:sp>
      <p:sp>
        <p:nvSpPr>
          <p:cNvPr id="4" name="Slide Number Placeholder 3"/>
          <p:cNvSpPr>
            <a:spLocks noGrp="1"/>
          </p:cNvSpPr>
          <p:nvPr>
            <p:ph type="sldNum" sz="quarter" idx="10"/>
          </p:nvPr>
        </p:nvSpPr>
        <p:spPr/>
        <p:txBody>
          <a:bodyPr/>
          <a:lstStyle/>
          <a:p>
            <a:fld id="{5946EEA1-F8C7-49F3-B2EC-F8F40DB1C3AC}" type="slidenum">
              <a:rPr lang="en-US" smtClean="0"/>
              <a:pPr/>
              <a:t>25</a:t>
            </a:fld>
            <a:endParaRPr lang="en-US" dirty="0"/>
          </a:p>
        </p:txBody>
      </p:sp>
    </p:spTree>
    <p:extLst>
      <p:ext uri="{BB962C8B-B14F-4D97-AF65-F5344CB8AC3E}">
        <p14:creationId xmlns:p14="http://schemas.microsoft.com/office/powerpoint/2010/main" val="2371842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46EEA1-F8C7-49F3-B2EC-F8F40DB1C3AC}" type="slidenum">
              <a:rPr lang="en-US" smtClean="0"/>
              <a:pPr/>
              <a:t>26</a:t>
            </a:fld>
            <a:endParaRPr lang="en-US" dirty="0"/>
          </a:p>
        </p:txBody>
      </p:sp>
    </p:spTree>
    <p:extLst>
      <p:ext uri="{BB962C8B-B14F-4D97-AF65-F5344CB8AC3E}">
        <p14:creationId xmlns:p14="http://schemas.microsoft.com/office/powerpoint/2010/main" val="4234159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 AA</a:t>
            </a:r>
          </a:p>
          <a:p>
            <a:r>
              <a:rPr lang="en-US" dirty="0" smtClean="0"/>
              <a:t>1% other</a:t>
            </a:r>
          </a:p>
          <a:p>
            <a:r>
              <a:rPr lang="en-US" dirty="0" smtClean="0"/>
              <a:t>87%</a:t>
            </a:r>
            <a:r>
              <a:rPr lang="en-US" baseline="0" dirty="0" smtClean="0"/>
              <a:t> White</a:t>
            </a:r>
            <a:endParaRPr lang="en-US" dirty="0" smtClean="0"/>
          </a:p>
        </p:txBody>
      </p:sp>
      <p:sp>
        <p:nvSpPr>
          <p:cNvPr id="4" name="Slide Number Placeholder 3"/>
          <p:cNvSpPr>
            <a:spLocks noGrp="1"/>
          </p:cNvSpPr>
          <p:nvPr>
            <p:ph type="sldNum" sz="quarter" idx="10"/>
          </p:nvPr>
        </p:nvSpPr>
        <p:spPr/>
        <p:txBody>
          <a:bodyPr/>
          <a:lstStyle/>
          <a:p>
            <a:fld id="{5946EEA1-F8C7-49F3-B2EC-F8F40DB1C3AC}" type="slidenum">
              <a:rPr lang="en-US" smtClean="0"/>
              <a:pPr/>
              <a:t>27</a:t>
            </a:fld>
            <a:endParaRPr lang="en-US" dirty="0"/>
          </a:p>
        </p:txBody>
      </p:sp>
    </p:spTree>
    <p:extLst>
      <p:ext uri="{BB962C8B-B14F-4D97-AF65-F5344CB8AC3E}">
        <p14:creationId xmlns:p14="http://schemas.microsoft.com/office/powerpoint/2010/main" val="723433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46EEA1-F8C7-49F3-B2EC-F8F40DB1C3AC}" type="slidenum">
              <a:rPr lang="en-US" smtClean="0"/>
              <a:pPr/>
              <a:t>28</a:t>
            </a:fld>
            <a:endParaRPr lang="en-US" dirty="0"/>
          </a:p>
        </p:txBody>
      </p:sp>
    </p:spTree>
    <p:extLst>
      <p:ext uri="{BB962C8B-B14F-4D97-AF65-F5344CB8AC3E}">
        <p14:creationId xmlns:p14="http://schemas.microsoft.com/office/powerpoint/2010/main" val="1527730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46EEA1-F8C7-49F3-B2EC-F8F40DB1C3AC}" type="slidenum">
              <a:rPr lang="en-US" smtClean="0"/>
              <a:pPr/>
              <a:t>29</a:t>
            </a:fld>
            <a:endParaRPr lang="en-US" dirty="0"/>
          </a:p>
        </p:txBody>
      </p:sp>
    </p:spTree>
    <p:extLst>
      <p:ext uri="{BB962C8B-B14F-4D97-AF65-F5344CB8AC3E}">
        <p14:creationId xmlns:p14="http://schemas.microsoft.com/office/powerpoint/2010/main" val="1527730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89% had some college or less</a:t>
            </a:r>
          </a:p>
          <a:p>
            <a:r>
              <a:rPr lang="en-US" dirty="0" smtClean="0"/>
              <a:t>11% had</a:t>
            </a:r>
            <a:r>
              <a:rPr lang="en-US" baseline="0" dirty="0" smtClean="0"/>
              <a:t> completed college. </a:t>
            </a:r>
            <a:endParaRPr lang="en-US" dirty="0"/>
          </a:p>
        </p:txBody>
      </p:sp>
      <p:sp>
        <p:nvSpPr>
          <p:cNvPr id="4" name="Slide Number Placeholder 3"/>
          <p:cNvSpPr>
            <a:spLocks noGrp="1"/>
          </p:cNvSpPr>
          <p:nvPr>
            <p:ph type="sldNum" sz="quarter" idx="10"/>
          </p:nvPr>
        </p:nvSpPr>
        <p:spPr/>
        <p:txBody>
          <a:bodyPr/>
          <a:lstStyle/>
          <a:p>
            <a:fld id="{5946EEA1-F8C7-49F3-B2EC-F8F40DB1C3AC}" type="slidenum">
              <a:rPr lang="en-US" smtClean="0"/>
              <a:pPr/>
              <a:t>30</a:t>
            </a:fld>
            <a:endParaRPr lang="en-US" dirty="0"/>
          </a:p>
        </p:txBody>
      </p:sp>
    </p:spTree>
    <p:extLst>
      <p:ext uri="{BB962C8B-B14F-4D97-AF65-F5344CB8AC3E}">
        <p14:creationId xmlns:p14="http://schemas.microsoft.com/office/powerpoint/2010/main" val="3396761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FDE57E0C-BA72-4243-97F0-D03D9F63E7F9}" type="datetimeFigureOut">
              <a:rPr lang="en-US" smtClean="0"/>
              <a:t>10/14/2015</a:t>
            </a:fld>
            <a:endParaRPr lang="en-US" dirty="0"/>
          </a:p>
        </p:txBody>
      </p:sp>
      <p:sp>
        <p:nvSpPr>
          <p:cNvPr id="8" name="Slide Number Placeholder 7"/>
          <p:cNvSpPr>
            <a:spLocks noGrp="1"/>
          </p:cNvSpPr>
          <p:nvPr>
            <p:ph type="sldNum" sz="quarter" idx="11"/>
          </p:nvPr>
        </p:nvSpPr>
        <p:spPr/>
        <p:txBody>
          <a:bodyPr/>
          <a:lstStyle/>
          <a:p>
            <a:fld id="{452D543C-88F3-46BF-9652-5D3C67CD4E48}" type="slidenum">
              <a:rPr lang="en-US" smtClean="0"/>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57E0C-BA72-4243-97F0-D03D9F63E7F9}" type="datetimeFigureOut">
              <a:rPr lang="en-US" smtClean="0"/>
              <a:t>10/14/2015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2D543C-88F3-46BF-9652-5D3C67CD4E48}"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57E0C-BA72-4243-97F0-D03D9F63E7F9}" type="datetimeFigureOut">
              <a:rPr lang="en-US" smtClean="0"/>
              <a:t>10/14/2015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2D543C-88F3-46BF-9652-5D3C67CD4E48}"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98356220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2DF66AD8-BC4A-4004-9882-414398D930CA}" type="datetimeFigureOut">
              <a:rPr lang="en-US" smtClean="0">
                <a:solidFill>
                  <a:prstClr val="black"/>
                </a:solidFill>
              </a:rPr>
              <a:pPr/>
              <a:t>10/14/2015</a:t>
            </a:fld>
            <a:endParaRPr lang="en-US" dirty="0">
              <a:solidFill>
                <a:prstClr val="black"/>
              </a:solidFill>
            </a:endParaRPr>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dirty="0">
              <a:solidFill>
                <a:prstClr val="black"/>
              </a:solidFill>
            </a:endParaRPr>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B9D2C864-9362-43C7-A136-D9C41D93A96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52597816"/>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solidFill>
                  <a:prstClr val="black"/>
                </a:solidFill>
              </a:rPr>
              <a:pPr/>
              <a:t>10/14/2015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dirty="0">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688345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2DF66AD8-BC4A-4004-9882-414398D930CA}" type="datetimeFigureOut">
              <a:rPr lang="en-US" smtClean="0">
                <a:solidFill>
                  <a:prstClr val="black"/>
                </a:solidFill>
              </a:rPr>
              <a:pPr/>
              <a:t>10/14/2015</a:t>
            </a:fld>
            <a:endParaRPr lang="en-US" dirty="0">
              <a:solidFill>
                <a:prstClr val="black"/>
              </a:solidFill>
            </a:endParaRPr>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dirty="0">
              <a:solidFill>
                <a:prstClr val="black"/>
              </a:solidFill>
            </a:endParaRPr>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B9D2C864-9362-43C7-A136-D9C41D93A96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9162007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2DF66AD8-BC4A-4004-9882-414398D930CA}" type="datetimeFigureOut">
              <a:rPr lang="en-US" smtClean="0">
                <a:solidFill>
                  <a:prstClr val="black"/>
                </a:solidFill>
              </a:rPr>
              <a:pPr/>
              <a:t>10/14/2015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dirty="0">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175256957"/>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F66AD8-BC4A-4004-9882-414398D930CA}" type="datetimeFigureOut">
              <a:rPr lang="en-US" smtClean="0">
                <a:solidFill>
                  <a:prstClr val="black"/>
                </a:solidFill>
              </a:rPr>
              <a:pPr/>
              <a:t>10/14/2015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dirty="0">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08362313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solidFill>
                  <a:prstClr val="black"/>
                </a:solidFill>
              </a:rPr>
              <a:pPr/>
              <a:t>10/14/2015</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dirty="0">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067290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solidFill>
                  <a:prstClr val="black"/>
                </a:solidFill>
              </a:rPr>
              <a:pPr/>
              <a:t>10/14/2015</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dirty="0">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188399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DE57E0C-BA72-4243-97F0-D03D9F63E7F9}" type="datetimeFigureOut">
              <a:rPr lang="en-US" smtClean="0"/>
              <a:t>10/14/2015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2D543C-88F3-46BF-9652-5D3C67CD4E48}"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2DF66AD8-BC4A-4004-9882-414398D930CA}" type="datetimeFigureOut">
              <a:rPr lang="en-US" smtClean="0">
                <a:solidFill>
                  <a:prstClr val="black"/>
                </a:solidFill>
              </a:rPr>
              <a:pPr/>
              <a:t>10/14/2015</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dirty="0">
              <a:gradFill>
                <a:gsLst>
                  <a:gs pos="0">
                    <a:prstClr val="black">
                      <a:alpha val="10000"/>
                    </a:prstClr>
                  </a:gs>
                  <a:gs pos="100000">
                    <a:prstClr val="black">
                      <a:alpha val="10000"/>
                    </a:prstClr>
                  </a:gs>
                </a:gsLst>
                <a:lin ang="5400000" scaled="0"/>
              </a:gradFill>
            </a:endParaRPr>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extLst>
      <p:ext uri="{BB962C8B-B14F-4D97-AF65-F5344CB8AC3E}">
        <p14:creationId xmlns:p14="http://schemas.microsoft.com/office/powerpoint/2010/main" val="3638027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solidFill>
                  <a:prstClr val="black"/>
                </a:solidFill>
              </a:rPr>
              <a:pPr/>
              <a:t>10/14/2015</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dirty="0">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887199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2DF66AD8-BC4A-4004-9882-414398D930CA}" type="datetimeFigureOut">
              <a:rPr lang="en-US" smtClean="0">
                <a:solidFill>
                  <a:prstClr val="black"/>
                </a:solidFill>
              </a:rPr>
              <a:pPr/>
              <a:t>10/14/2015</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dirty="0">
              <a:gradFill>
                <a:gsLst>
                  <a:gs pos="0">
                    <a:prstClr val="black">
                      <a:alpha val="10000"/>
                    </a:prstClr>
                  </a:gs>
                  <a:gs pos="100000">
                    <a:prstClr val="black">
                      <a:alpha val="10000"/>
                    </a:prstClr>
                  </a:gs>
                </a:gsLst>
                <a:lin ang="5400000" scaled="0"/>
              </a:gradFill>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6221097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solidFill>
                  <a:prstClr val="black"/>
                </a:solidFill>
              </a:rPr>
              <a:pPr/>
              <a:t>10/14/2015</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dirty="0">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074707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2DF66AD8-BC4A-4004-9882-414398D930CA}" type="datetimeFigureOut">
              <a:rPr lang="en-US" smtClean="0">
                <a:solidFill>
                  <a:prstClr val="black"/>
                </a:solidFill>
              </a:rPr>
              <a:pPr/>
              <a:t>10/14/2015</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dirty="0">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865478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F66AD8-BC4A-4004-9882-414398D930CA}" type="datetimeFigureOut">
              <a:rPr lang="en-US" smtClean="0">
                <a:solidFill>
                  <a:prstClr val="black"/>
                </a:solidFill>
              </a:rPr>
              <a:pPr/>
              <a:t>10/14/2015</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dirty="0">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854745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solidFill>
                  <a:prstClr val="black"/>
                </a:solidFill>
              </a:rPr>
              <a:pPr/>
              <a:t>10/14/2015</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dirty="0">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9815058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solidFill>
                  <a:prstClr val="black"/>
                </a:solidFill>
              </a:rPr>
              <a:pPr/>
              <a:t>10/14/2015</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dirty="0">
              <a:gradFill>
                <a:gsLst>
                  <a:gs pos="0">
                    <a:prstClr val="black">
                      <a:alpha val="10000"/>
                    </a:prstClr>
                  </a:gs>
                  <a:gs pos="100000">
                    <a:prstClr val="black">
                      <a:alpha val="10000"/>
                    </a:prstClr>
                  </a:gs>
                </a:gsLst>
                <a:lin ang="5400000" scaled="0"/>
              </a:gradFill>
            </a:endParaRPr>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dirty="0" smtClean="0"/>
              <a:t>Drag picture to placeholder or click icon to add</a:t>
            </a:r>
            <a:endParaRPr dirty="0"/>
          </a:p>
        </p:txBody>
      </p:sp>
    </p:spTree>
    <p:extLst>
      <p:ext uri="{BB962C8B-B14F-4D97-AF65-F5344CB8AC3E}">
        <p14:creationId xmlns:p14="http://schemas.microsoft.com/office/powerpoint/2010/main" val="18134623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dirty="0" smtClean="0"/>
              <a:t>Drag picture to placeholder or click icon to add</a:t>
            </a:r>
            <a:endParaRPr dirty="0"/>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dirty="0" smtClean="0"/>
              <a:t>Drag picture to placeholder or click icon to add</a:t>
            </a:r>
            <a:endParaRPr dirty="0"/>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solidFill>
                  <a:prstClr val="black"/>
                </a:solidFill>
              </a:rPr>
              <a:pPr/>
              <a:t>10/14/2015</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dirty="0">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5041766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solidFill>
                  <a:prstClr val="black"/>
                </a:solidFill>
              </a:rPr>
              <a:pPr/>
              <a:t>10/14/2015</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dirty="0">
              <a:gradFill>
                <a:gsLst>
                  <a:gs pos="0">
                    <a:prstClr val="black">
                      <a:alpha val="10000"/>
                    </a:prstClr>
                  </a:gs>
                  <a:gs pos="100000">
                    <a:prstClr val="black">
                      <a:alpha val="10000"/>
                    </a:prstClr>
                  </a:gs>
                </a:gsLst>
                <a:lin ang="5400000" scaled="0"/>
              </a:gradFill>
            </a:endParaRPr>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dirty="0" smtClean="0"/>
              <a:t>Drag picture to placeholder or click icon to add</a:t>
            </a:r>
            <a:endParaRPr dirty="0"/>
          </a:p>
        </p:txBody>
      </p:sp>
    </p:spTree>
    <p:extLst>
      <p:ext uri="{BB962C8B-B14F-4D97-AF65-F5344CB8AC3E}">
        <p14:creationId xmlns:p14="http://schemas.microsoft.com/office/powerpoint/2010/main" val="2783918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E57E0C-BA72-4243-97F0-D03D9F63E7F9}" type="datetimeFigureOut">
              <a:rPr lang="en-US" smtClean="0"/>
              <a:t>10/14/2015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2D543C-88F3-46BF-9652-5D3C67CD4E48}"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dirty="0" smtClean="0"/>
              <a:t>Drag picture to placeholder or click icon to add</a:t>
            </a:r>
            <a:endParaRPr dirty="0"/>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solidFill>
                  <a:prstClr val="black"/>
                </a:solidFill>
              </a:rPr>
              <a:pPr/>
              <a:t>10/14/2015</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dirty="0">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4019236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solidFill>
                  <a:prstClr val="black"/>
                </a:solidFill>
              </a:rPr>
              <a:pPr/>
              <a:t>10/14/2015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dirty="0">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8745016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solidFill>
                  <a:prstClr val="black"/>
                </a:solidFill>
              </a:rPr>
              <a:pPr/>
              <a:t>10/14/2015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dirty="0">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116743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DE57E0C-BA72-4243-97F0-D03D9F63E7F9}" type="datetimeFigureOut">
              <a:rPr lang="en-US" smtClean="0"/>
              <a:t>10/14/2015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52D543C-88F3-46BF-9652-5D3C67CD4E48}" type="slidenum">
              <a:rPr lang="en-US" smtClean="0"/>
              <a:t>‹#›</a:t>
            </a:fld>
            <a:endParaRPr lang="en-US" dirty="0"/>
          </a:p>
        </p:txBody>
      </p:sp>
      <p:sp>
        <p:nvSpPr>
          <p:cNvPr id="9" name="Title 8"/>
          <p:cNvSpPr>
            <a:spLocks noGrp="1"/>
          </p:cNvSpPr>
          <p:nvPr>
            <p:ph type="title"/>
          </p:nvPr>
        </p:nvSpPr>
        <p:spPr>
          <a:xfrm>
            <a:off x="914400" y="1544715"/>
            <a:ext cx="7315200" cy="1154097"/>
          </a:xfrm>
        </p:spPr>
        <p:txBody>
          <a:bodyPr/>
          <a:lstStyle/>
          <a:p>
            <a:r>
              <a:rPr lang="en-US" smtClean="0"/>
              <a:t>Click to edit Master title style</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81728" y="2743200"/>
            <a:ext cx="3566160" cy="3595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FDE57E0C-BA72-4243-97F0-D03D9F63E7F9}" type="datetimeFigureOut">
              <a:rPr lang="en-US" smtClean="0"/>
              <a:t>10/14/2015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52D543C-88F3-46BF-9652-5D3C67CD4E48}" type="slidenum">
              <a:rPr lang="en-US" smtClean="0"/>
              <a:t>‹#›</a:t>
            </a:fld>
            <a:endParaRPr lang="en-US" dirty="0"/>
          </a:p>
        </p:txBody>
      </p:sp>
      <p:sp>
        <p:nvSpPr>
          <p:cNvPr id="10" name="Title 9"/>
          <p:cNvSpPr>
            <a:spLocks noGrp="1"/>
          </p:cNvSpPr>
          <p:nvPr>
            <p:ph type="title"/>
          </p:nvPr>
        </p:nvSpPr>
        <p:spPr>
          <a:xfrm>
            <a:off x="914400" y="1544715"/>
            <a:ext cx="7315200" cy="1154097"/>
          </a:xfrm>
        </p:spPr>
        <p:txBody>
          <a:bodyPr/>
          <a:lstStyle/>
          <a:p>
            <a:r>
              <a:rPr lang="en-US" smtClean="0"/>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57E0C-BA72-4243-97F0-D03D9F63E7F9}" type="datetimeFigureOut">
              <a:rPr lang="en-US" smtClean="0"/>
              <a:t>10/14/2015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52D543C-88F3-46BF-9652-5D3C67CD4E48}"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57E0C-BA72-4243-97F0-D03D9F63E7F9}" type="datetimeFigureOut">
              <a:rPr lang="en-US" smtClean="0"/>
              <a:t>10/14/2015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52D543C-88F3-46BF-9652-5D3C67CD4E48}"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E57E0C-BA72-4243-97F0-D03D9F63E7F9}" type="datetimeFigureOut">
              <a:rPr lang="en-US" smtClean="0"/>
              <a:t>10/14/2015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52D543C-88F3-46BF-9652-5D3C67CD4E48}"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E57E0C-BA72-4243-97F0-D03D9F63E7F9}" type="datetimeFigureOut">
              <a:rPr lang="en-US" smtClean="0"/>
              <a:t>10/14/2015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52D543C-88F3-46BF-9652-5D3C67CD4E48}"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9.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image" Target="../media/image8.png"/><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FDE57E0C-BA72-4243-97F0-D03D9F63E7F9}" type="datetimeFigureOut">
              <a:rPr lang="en-US" smtClean="0"/>
              <a:t>10/14/2015</a:t>
            </a:fld>
            <a:endParaRPr lang="en-US" dirty="0"/>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452D543C-88F3-46BF-9652-5D3C67CD4E48}" type="slidenum">
              <a:rPr lang="en-US" smtClean="0"/>
              <a:t>‹#›</a:t>
            </a:fld>
            <a:endParaRPr lang="en-US" dirty="0"/>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en-US" dirty="0"/>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2DF66AD8-BC4A-4004-9882-414398D930CA}" type="datetimeFigureOut">
              <a:rPr lang="en-US" smtClean="0">
                <a:solidFill>
                  <a:prstClr val="black"/>
                </a:solidFill>
              </a:rPr>
              <a:pPr/>
              <a:t>10/14/2015</a:t>
            </a:fld>
            <a:endParaRPr lang="en-US" dirty="0">
              <a:solidFill>
                <a:prstClr val="black"/>
              </a:solidFill>
            </a:endParaRPr>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dirty="0">
              <a:solidFill>
                <a:prstClr val="black"/>
              </a:solidFill>
            </a:endParaRPr>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dirty="0">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04719824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chart" Target="../charts/chart5.xml"/><Relationship Id="rId7" Type="http://schemas.openxmlformats.org/officeDocument/2006/relationships/chart" Target="../charts/chart9.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 Id="rId9" Type="http://schemas.openxmlformats.org/officeDocument/2006/relationships/chart" Target="../charts/chart1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chart" Target="../charts/chart13.xml"/></Relationships>
</file>

<file path=ppt/slides/_rels/slide3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18" Type="http://schemas.microsoft.com/office/2007/relationships/hdphoto" Target="../media/hdphoto1.wdp"/><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30.jpeg"/><Relationship Id="rId17" Type="http://schemas.openxmlformats.org/officeDocument/2006/relationships/image" Target="../media/image35.jpeg"/><Relationship Id="rId2" Type="http://schemas.openxmlformats.org/officeDocument/2006/relationships/image" Target="../media/image20.png"/><Relationship Id="rId16" Type="http://schemas.openxmlformats.org/officeDocument/2006/relationships/image" Target="../media/image34.jpeg"/><Relationship Id="rId20" Type="http://schemas.openxmlformats.org/officeDocument/2006/relationships/image" Target="../media/image37.png"/><Relationship Id="rId1" Type="http://schemas.openxmlformats.org/officeDocument/2006/relationships/slideLayout" Target="../slideLayouts/slideLayout25.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5" Type="http://schemas.openxmlformats.org/officeDocument/2006/relationships/image" Target="../media/image33.gif"/><Relationship Id="rId10" Type="http://schemas.openxmlformats.org/officeDocument/2006/relationships/image" Target="../media/image28.jpeg"/><Relationship Id="rId19" Type="http://schemas.openxmlformats.org/officeDocument/2006/relationships/image" Target="../media/image36.jpeg"/><Relationship Id="rId4" Type="http://schemas.openxmlformats.org/officeDocument/2006/relationships/image" Target="../media/image22.png"/><Relationship Id="rId9" Type="http://schemas.openxmlformats.org/officeDocument/2006/relationships/image" Target="../media/image27.jpeg"/><Relationship Id="rId14" Type="http://schemas.openxmlformats.org/officeDocument/2006/relationships/image" Target="../media/image32.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81000"/>
            <a:ext cx="7315200" cy="3429000"/>
          </a:xfrm>
        </p:spPr>
        <p:txBody>
          <a:bodyPr anchor="ctr">
            <a:normAutofit/>
          </a:bodyPr>
          <a:lstStyle/>
          <a:p>
            <a:r>
              <a:rPr lang="en-US" b="1" dirty="0" smtClean="0"/>
              <a:t>Handling Iatrogenic Disasters in Prescription Drug Abuse</a:t>
            </a:r>
            <a:endParaRPr lang="en-US" b="1" dirty="0"/>
          </a:p>
        </p:txBody>
      </p:sp>
      <p:sp>
        <p:nvSpPr>
          <p:cNvPr id="3" name="Subtitle 2"/>
          <p:cNvSpPr>
            <a:spLocks noGrp="1"/>
          </p:cNvSpPr>
          <p:nvPr>
            <p:ph type="subTitle" idx="1"/>
          </p:nvPr>
        </p:nvSpPr>
        <p:spPr>
          <a:xfrm>
            <a:off x="990600" y="3810000"/>
            <a:ext cx="7162800" cy="2819400"/>
          </a:xfrm>
        </p:spPr>
        <p:txBody>
          <a:bodyPr>
            <a:normAutofit/>
          </a:bodyPr>
          <a:lstStyle/>
          <a:p>
            <a:r>
              <a:rPr lang="en-US" sz="3600" b="1" i="1" dirty="0" smtClean="0"/>
              <a:t>Allen County Providers Respond</a:t>
            </a:r>
          </a:p>
          <a:p>
            <a:endParaRPr lang="en-US" dirty="0" smtClean="0"/>
          </a:p>
          <a:p>
            <a:r>
              <a:rPr lang="en-US" sz="2800" dirty="0" smtClean="0"/>
              <a:t>Prescription Drug Symposium</a:t>
            </a:r>
          </a:p>
          <a:p>
            <a:r>
              <a:rPr lang="en-US" sz="2800" dirty="0" smtClean="0"/>
              <a:t>October, 2015</a:t>
            </a:r>
            <a:endParaRPr lang="en-US" sz="2800" dirty="0"/>
          </a:p>
        </p:txBody>
      </p:sp>
    </p:spTree>
    <p:extLst>
      <p:ext uri="{BB962C8B-B14F-4D97-AF65-F5344CB8AC3E}">
        <p14:creationId xmlns:p14="http://schemas.microsoft.com/office/powerpoint/2010/main" val="3106175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7315200" cy="1154097"/>
          </a:xfrm>
        </p:spPr>
        <p:txBody>
          <a:bodyPr>
            <a:normAutofit/>
          </a:bodyPr>
          <a:lstStyle/>
          <a:p>
            <a:r>
              <a:rPr lang="en-US" sz="4400" b="1" dirty="0" smtClean="0"/>
              <a:t>Issue</a:t>
            </a:r>
            <a:endParaRPr lang="en-US" sz="4400" b="1" dirty="0"/>
          </a:p>
        </p:txBody>
      </p:sp>
      <p:sp>
        <p:nvSpPr>
          <p:cNvPr id="3" name="Content Placeholder 2"/>
          <p:cNvSpPr>
            <a:spLocks noGrp="1"/>
          </p:cNvSpPr>
          <p:nvPr>
            <p:ph idx="1"/>
          </p:nvPr>
        </p:nvSpPr>
        <p:spPr>
          <a:xfrm>
            <a:off x="381000" y="1752600"/>
            <a:ext cx="8001000" cy="4343400"/>
          </a:xfrm>
        </p:spPr>
        <p:txBody>
          <a:bodyPr>
            <a:noAutofit/>
          </a:bodyPr>
          <a:lstStyle/>
          <a:p>
            <a:r>
              <a:rPr lang="en-US" sz="3200" dirty="0" smtClean="0"/>
              <a:t>In early December our local medical society (and pain docs) began to receive calls from patients reporting that his clinics had closed </a:t>
            </a:r>
            <a:r>
              <a:rPr lang="en-US" sz="3200" b="1" dirty="0" smtClean="0">
                <a:solidFill>
                  <a:schemeClr val="tx2"/>
                </a:solidFill>
              </a:rPr>
              <a:t>suddenly</a:t>
            </a:r>
            <a:r>
              <a:rPr lang="en-US" sz="3200" dirty="0" smtClean="0"/>
              <a:t>.</a:t>
            </a:r>
          </a:p>
          <a:p>
            <a:r>
              <a:rPr lang="en-US" sz="3200" dirty="0" smtClean="0"/>
              <a:t>We began to receive calls about what we the medical community was going to do about the situation.</a:t>
            </a:r>
            <a:endParaRPr lang="en-US" sz="3200" dirty="0"/>
          </a:p>
        </p:txBody>
      </p:sp>
    </p:spTree>
    <p:extLst>
      <p:ext uri="{BB962C8B-B14F-4D97-AF65-F5344CB8AC3E}">
        <p14:creationId xmlns:p14="http://schemas.microsoft.com/office/powerpoint/2010/main" val="5238264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315200" cy="1154097"/>
          </a:xfrm>
        </p:spPr>
        <p:txBody>
          <a:bodyPr anchor="t">
            <a:normAutofit/>
          </a:bodyPr>
          <a:lstStyle/>
          <a:p>
            <a:r>
              <a:rPr lang="en-US" sz="4400" b="1" dirty="0" smtClean="0"/>
              <a:t>Scope of the Problem</a:t>
            </a:r>
            <a:endParaRPr lang="en-US" sz="4400" b="1" dirty="0"/>
          </a:p>
        </p:txBody>
      </p:sp>
      <p:sp>
        <p:nvSpPr>
          <p:cNvPr id="3" name="Content Placeholder 2"/>
          <p:cNvSpPr>
            <a:spLocks noGrp="1"/>
          </p:cNvSpPr>
          <p:nvPr>
            <p:ph idx="1"/>
          </p:nvPr>
        </p:nvSpPr>
        <p:spPr>
          <a:xfrm>
            <a:off x="381000" y="1371600"/>
            <a:ext cx="8229600" cy="5257800"/>
          </a:xfrm>
        </p:spPr>
        <p:txBody>
          <a:bodyPr>
            <a:noAutofit/>
          </a:bodyPr>
          <a:lstStyle/>
          <a:p>
            <a:r>
              <a:rPr lang="en-US" sz="3200" dirty="0" smtClean="0"/>
              <a:t>We invited providers from various areas to participate including</a:t>
            </a:r>
          </a:p>
          <a:p>
            <a:pPr lvl="1"/>
            <a:r>
              <a:rPr lang="en-US" sz="3200" dirty="0" smtClean="0"/>
              <a:t>Primary Care</a:t>
            </a:r>
          </a:p>
          <a:p>
            <a:pPr lvl="1"/>
            <a:r>
              <a:rPr lang="en-US" sz="3200" dirty="0" smtClean="0"/>
              <a:t>Pain Medicine</a:t>
            </a:r>
          </a:p>
          <a:p>
            <a:pPr lvl="1"/>
            <a:r>
              <a:rPr lang="en-US" sz="3200" dirty="0" smtClean="0"/>
              <a:t>ER docs</a:t>
            </a:r>
          </a:p>
          <a:p>
            <a:pPr lvl="1"/>
            <a:r>
              <a:rPr lang="en-US" sz="3200" dirty="0" smtClean="0"/>
              <a:t>Health Admin</a:t>
            </a:r>
          </a:p>
          <a:p>
            <a:pPr lvl="1"/>
            <a:r>
              <a:rPr lang="en-US" sz="3200" dirty="0" smtClean="0"/>
              <a:t>Mental Health and Addiction</a:t>
            </a:r>
          </a:p>
          <a:p>
            <a:pPr lvl="1"/>
            <a:r>
              <a:rPr lang="en-US" sz="3200" dirty="0" smtClean="0"/>
              <a:t>Law Enforcement</a:t>
            </a:r>
          </a:p>
          <a:p>
            <a:pPr lvl="1"/>
            <a:r>
              <a:rPr lang="en-US" sz="3200" dirty="0" smtClean="0"/>
              <a:t>Pharmacy</a:t>
            </a:r>
            <a:endParaRPr lang="en-US" sz="3200" dirty="0"/>
          </a:p>
          <a:p>
            <a:pPr marL="0" indent="0">
              <a:buNone/>
            </a:pPr>
            <a:endParaRPr lang="en-US" sz="3200" dirty="0"/>
          </a:p>
        </p:txBody>
      </p:sp>
    </p:spTree>
    <p:extLst>
      <p:ext uri="{BB962C8B-B14F-4D97-AF65-F5344CB8AC3E}">
        <p14:creationId xmlns:p14="http://schemas.microsoft.com/office/powerpoint/2010/main" val="19304750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7315200" cy="1154097"/>
          </a:xfrm>
        </p:spPr>
        <p:txBody>
          <a:bodyPr>
            <a:normAutofit/>
          </a:bodyPr>
          <a:lstStyle/>
          <a:p>
            <a:r>
              <a:rPr lang="en-US" sz="4400" b="1" dirty="0" smtClean="0"/>
              <a:t>Scope of the Problem</a:t>
            </a:r>
            <a:endParaRPr lang="en-US" sz="4400" b="1" dirty="0"/>
          </a:p>
        </p:txBody>
      </p:sp>
      <p:sp>
        <p:nvSpPr>
          <p:cNvPr id="3" name="Content Placeholder 2"/>
          <p:cNvSpPr>
            <a:spLocks noGrp="1"/>
          </p:cNvSpPr>
          <p:nvPr>
            <p:ph idx="1"/>
          </p:nvPr>
        </p:nvSpPr>
        <p:spPr>
          <a:xfrm>
            <a:off x="381000" y="1600200"/>
            <a:ext cx="8305800" cy="4267200"/>
          </a:xfrm>
        </p:spPr>
        <p:txBody>
          <a:bodyPr>
            <a:noAutofit/>
          </a:bodyPr>
          <a:lstStyle/>
          <a:p>
            <a:r>
              <a:rPr lang="en-US" sz="3200" dirty="0" smtClean="0"/>
              <a:t>Providers estimated that he served approximately 5,000 to 10,000 patients.</a:t>
            </a:r>
          </a:p>
          <a:p>
            <a:r>
              <a:rPr lang="en-US" sz="3200" dirty="0" smtClean="0"/>
              <a:t>Dan will discuss the issues related to the  patients.</a:t>
            </a:r>
          </a:p>
          <a:p>
            <a:r>
              <a:rPr lang="en-US" sz="3200" dirty="0" smtClean="0"/>
              <a:t>Realized we were limited because we did not know how many patients he really had and who their primary care docs were</a:t>
            </a:r>
          </a:p>
        </p:txBody>
      </p:sp>
    </p:spTree>
    <p:extLst>
      <p:ext uri="{BB962C8B-B14F-4D97-AF65-F5344CB8AC3E}">
        <p14:creationId xmlns:p14="http://schemas.microsoft.com/office/powerpoint/2010/main" val="468521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7315200" cy="1154097"/>
          </a:xfrm>
        </p:spPr>
        <p:txBody>
          <a:bodyPr>
            <a:normAutofit/>
          </a:bodyPr>
          <a:lstStyle/>
          <a:p>
            <a:r>
              <a:rPr lang="en-US" sz="4400" b="1" dirty="0" smtClean="0"/>
              <a:t>Scope of the Problem</a:t>
            </a:r>
            <a:endParaRPr lang="en-US" sz="4400" b="1" dirty="0"/>
          </a:p>
        </p:txBody>
      </p:sp>
      <p:sp>
        <p:nvSpPr>
          <p:cNvPr id="3" name="Content Placeholder 2"/>
          <p:cNvSpPr>
            <a:spLocks noGrp="1"/>
          </p:cNvSpPr>
          <p:nvPr>
            <p:ph idx="1"/>
          </p:nvPr>
        </p:nvSpPr>
        <p:spPr>
          <a:xfrm>
            <a:off x="457200" y="1981200"/>
            <a:ext cx="7315200" cy="3539527"/>
          </a:xfrm>
        </p:spPr>
        <p:txBody>
          <a:bodyPr>
            <a:normAutofit/>
          </a:bodyPr>
          <a:lstStyle/>
          <a:p>
            <a:r>
              <a:rPr lang="en-US" sz="3200" dirty="0" smtClean="0"/>
              <a:t>Also, law enforcement is telling us that we are seeing unprecedented heroin use in our community</a:t>
            </a:r>
          </a:p>
          <a:p>
            <a:r>
              <a:rPr lang="en-US" sz="3200" dirty="0"/>
              <a:t>And by the way – did I mention we were in the middle of </a:t>
            </a:r>
            <a:r>
              <a:rPr lang="en-US" sz="3200" dirty="0" smtClean="0"/>
              <a:t>one of the worst flu seasons in a decade?</a:t>
            </a:r>
            <a:endParaRPr lang="en-US" sz="3200" dirty="0"/>
          </a:p>
          <a:p>
            <a:pPr marL="0" indent="0">
              <a:buNone/>
            </a:pPr>
            <a:endParaRPr lang="en-US" sz="3200" dirty="0"/>
          </a:p>
        </p:txBody>
      </p:sp>
    </p:spTree>
    <p:extLst>
      <p:ext uri="{BB962C8B-B14F-4D97-AF65-F5344CB8AC3E}">
        <p14:creationId xmlns:p14="http://schemas.microsoft.com/office/powerpoint/2010/main" val="3789619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7315200" cy="1154097"/>
          </a:xfrm>
        </p:spPr>
        <p:txBody>
          <a:bodyPr anchor="t">
            <a:normAutofit/>
          </a:bodyPr>
          <a:lstStyle/>
          <a:p>
            <a:r>
              <a:rPr lang="en-US" sz="4400" b="1" dirty="0" smtClean="0"/>
              <a:t>Painful Solutions</a:t>
            </a:r>
            <a:endParaRPr lang="en-US" sz="4400" b="1" dirty="0"/>
          </a:p>
        </p:txBody>
      </p:sp>
      <p:sp>
        <p:nvSpPr>
          <p:cNvPr id="3" name="Content Placeholder 2"/>
          <p:cNvSpPr>
            <a:spLocks noGrp="1"/>
          </p:cNvSpPr>
          <p:nvPr>
            <p:ph idx="1"/>
          </p:nvPr>
        </p:nvSpPr>
        <p:spPr>
          <a:xfrm>
            <a:off x="228600" y="1371600"/>
            <a:ext cx="8534400" cy="5257800"/>
          </a:xfrm>
        </p:spPr>
        <p:txBody>
          <a:bodyPr>
            <a:noAutofit/>
          </a:bodyPr>
          <a:lstStyle/>
          <a:p>
            <a:r>
              <a:rPr lang="en-US" sz="3200" dirty="0" smtClean="0"/>
              <a:t>First, was to let folks vent</a:t>
            </a:r>
          </a:p>
          <a:p>
            <a:r>
              <a:rPr lang="en-US" sz="3200" dirty="0" smtClean="0"/>
              <a:t>Understand the patients who would need care (Dan)</a:t>
            </a:r>
          </a:p>
          <a:p>
            <a:r>
              <a:rPr lang="en-US" sz="3200" dirty="0" smtClean="0"/>
              <a:t>Realized that the primary care docs and </a:t>
            </a:r>
            <a:r>
              <a:rPr lang="en-US" sz="3200" dirty="0" smtClean="0">
                <a:solidFill>
                  <a:schemeClr val="tx2"/>
                </a:solidFill>
              </a:rPr>
              <a:t>pain docs </a:t>
            </a:r>
            <a:r>
              <a:rPr lang="en-US" sz="3200" dirty="0" smtClean="0"/>
              <a:t>would both have to shoulder this burden.</a:t>
            </a:r>
          </a:p>
          <a:p>
            <a:r>
              <a:rPr lang="en-US" sz="3200" dirty="0" smtClean="0"/>
              <a:t>Mental Health and Addiction were right there and willing to see patients but providers did not know how to connect patients (Marcia, Connie and Kristina)</a:t>
            </a:r>
          </a:p>
        </p:txBody>
      </p:sp>
    </p:spTree>
    <p:extLst>
      <p:ext uri="{BB962C8B-B14F-4D97-AF65-F5344CB8AC3E}">
        <p14:creationId xmlns:p14="http://schemas.microsoft.com/office/powerpoint/2010/main" val="1090727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7315200" cy="1154097"/>
          </a:xfrm>
        </p:spPr>
        <p:txBody>
          <a:bodyPr anchor="t"/>
          <a:lstStyle/>
          <a:p>
            <a:r>
              <a:rPr lang="en-US" b="1" dirty="0" smtClean="0"/>
              <a:t>Good News</a:t>
            </a:r>
            <a:endParaRPr lang="en-US" b="1" dirty="0"/>
          </a:p>
        </p:txBody>
      </p:sp>
      <p:sp>
        <p:nvSpPr>
          <p:cNvPr id="3" name="Content Placeholder 2"/>
          <p:cNvSpPr>
            <a:spLocks noGrp="1"/>
          </p:cNvSpPr>
          <p:nvPr>
            <p:ph idx="1"/>
          </p:nvPr>
        </p:nvSpPr>
        <p:spPr>
          <a:xfrm>
            <a:off x="228600" y="1981200"/>
            <a:ext cx="8229600" cy="3810000"/>
          </a:xfrm>
        </p:spPr>
        <p:txBody>
          <a:bodyPr>
            <a:noAutofit/>
          </a:bodyPr>
          <a:lstStyle/>
          <a:p>
            <a:r>
              <a:rPr lang="en-US" sz="3200" dirty="0" smtClean="0"/>
              <a:t>New Prescribing rules gave cover to physicians in that they could not simply continue the pain doc’s treatment plan, but rather had to perform their own assessment.</a:t>
            </a:r>
          </a:p>
          <a:p>
            <a:pPr lvl="1"/>
            <a:r>
              <a:rPr lang="en-US" sz="3200" dirty="0" smtClean="0"/>
              <a:t>We highlighted this in the news extensively</a:t>
            </a:r>
          </a:p>
        </p:txBody>
      </p:sp>
    </p:spTree>
    <p:extLst>
      <p:ext uri="{BB962C8B-B14F-4D97-AF65-F5344CB8AC3E}">
        <p14:creationId xmlns:p14="http://schemas.microsoft.com/office/powerpoint/2010/main" val="2995910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315200" cy="1154097"/>
          </a:xfrm>
        </p:spPr>
        <p:txBody>
          <a:bodyPr anchor="t"/>
          <a:lstStyle/>
          <a:p>
            <a:r>
              <a:rPr lang="en-US" b="1" dirty="0" smtClean="0"/>
              <a:t>Good News</a:t>
            </a:r>
            <a:endParaRPr lang="en-US" b="1" dirty="0"/>
          </a:p>
        </p:txBody>
      </p:sp>
      <p:sp>
        <p:nvSpPr>
          <p:cNvPr id="3" name="Content Placeholder 2"/>
          <p:cNvSpPr>
            <a:spLocks noGrp="1"/>
          </p:cNvSpPr>
          <p:nvPr>
            <p:ph idx="1"/>
          </p:nvPr>
        </p:nvSpPr>
        <p:spPr>
          <a:xfrm>
            <a:off x="304800" y="1295400"/>
            <a:ext cx="8229600" cy="5105400"/>
          </a:xfrm>
        </p:spPr>
        <p:txBody>
          <a:bodyPr>
            <a:noAutofit/>
          </a:bodyPr>
          <a:lstStyle/>
          <a:p>
            <a:r>
              <a:rPr lang="en-US" sz="3200" dirty="0" smtClean="0"/>
              <a:t>We felt that primary care could do the following:</a:t>
            </a:r>
          </a:p>
          <a:p>
            <a:pPr lvl="1"/>
            <a:r>
              <a:rPr lang="en-US" sz="3200" dirty="0" smtClean="0"/>
              <a:t>Assess patient and either:</a:t>
            </a:r>
          </a:p>
          <a:p>
            <a:pPr lvl="2"/>
            <a:r>
              <a:rPr lang="en-US" sz="3200" dirty="0" smtClean="0"/>
              <a:t>Continue existing plan</a:t>
            </a:r>
          </a:p>
          <a:p>
            <a:pPr lvl="2"/>
            <a:r>
              <a:rPr lang="en-US" sz="3200" dirty="0" smtClean="0"/>
              <a:t>Continue or reduce current meds and refer to pain for further evaluation and treatment</a:t>
            </a:r>
          </a:p>
          <a:p>
            <a:pPr lvl="2"/>
            <a:r>
              <a:rPr lang="en-US" sz="3200" dirty="0" smtClean="0"/>
              <a:t>Discontinue meds and begin detox or refer for opioid replacement therapy </a:t>
            </a:r>
          </a:p>
        </p:txBody>
      </p:sp>
    </p:spTree>
    <p:extLst>
      <p:ext uri="{BB962C8B-B14F-4D97-AF65-F5344CB8AC3E}">
        <p14:creationId xmlns:p14="http://schemas.microsoft.com/office/powerpoint/2010/main" val="3294277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315200" cy="1154097"/>
          </a:xfrm>
        </p:spPr>
        <p:txBody>
          <a:bodyPr anchor="t">
            <a:normAutofit/>
          </a:bodyPr>
          <a:lstStyle/>
          <a:p>
            <a:r>
              <a:rPr lang="en-US" sz="4400" b="1" dirty="0" smtClean="0"/>
              <a:t>Equip</a:t>
            </a:r>
            <a:endParaRPr lang="en-US" sz="4400" b="1" dirty="0"/>
          </a:p>
        </p:txBody>
      </p:sp>
      <p:sp>
        <p:nvSpPr>
          <p:cNvPr id="3" name="Content Placeholder 2"/>
          <p:cNvSpPr>
            <a:spLocks noGrp="1"/>
          </p:cNvSpPr>
          <p:nvPr>
            <p:ph idx="1"/>
          </p:nvPr>
        </p:nvSpPr>
        <p:spPr>
          <a:xfrm>
            <a:off x="296333" y="965201"/>
            <a:ext cx="4944533" cy="5410200"/>
          </a:xfrm>
        </p:spPr>
        <p:txBody>
          <a:bodyPr>
            <a:noAutofit/>
          </a:bodyPr>
          <a:lstStyle/>
          <a:p>
            <a:r>
              <a:rPr lang="en-US" sz="3200" dirty="0" smtClean="0"/>
              <a:t>Equip the providers to handle the situation</a:t>
            </a:r>
          </a:p>
          <a:p>
            <a:r>
              <a:rPr lang="en-US" sz="3200" dirty="0" smtClean="0"/>
              <a:t>Created a short toolkit that provided quick info on:</a:t>
            </a:r>
          </a:p>
          <a:p>
            <a:pPr lvl="1"/>
            <a:r>
              <a:rPr lang="en-US" sz="3200" dirty="0" smtClean="0"/>
              <a:t>Appendix A:  Opioid Withdrawal and Treatment Options</a:t>
            </a:r>
          </a:p>
          <a:p>
            <a:pPr lvl="1"/>
            <a:r>
              <a:rPr lang="en-US" sz="3200" dirty="0" smtClean="0"/>
              <a:t>Appendix B:  Detoxification Medications</a:t>
            </a:r>
          </a:p>
        </p:txBody>
      </p:sp>
      <p:sp>
        <p:nvSpPr>
          <p:cNvPr id="4" name="Rectangle 3"/>
          <p:cNvSpPr/>
          <p:nvPr/>
        </p:nvSpPr>
        <p:spPr>
          <a:xfrm>
            <a:off x="5249333" y="1253067"/>
            <a:ext cx="3200400" cy="5105400"/>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5469466" y="1605164"/>
            <a:ext cx="2980267" cy="4832092"/>
          </a:xfrm>
          <a:prstGeom prst="rect">
            <a:avLst/>
          </a:prstGeom>
        </p:spPr>
        <p:txBody>
          <a:bodyPr wrap="square">
            <a:spAutoFit/>
          </a:bodyPr>
          <a:lstStyle/>
          <a:p>
            <a:r>
              <a:rPr lang="en-US" sz="2800" dirty="0"/>
              <a:t>Crisis Pain Management Toolkit</a:t>
            </a:r>
          </a:p>
          <a:p>
            <a:r>
              <a:rPr lang="en-US" sz="2800" dirty="0"/>
              <a:t>for Allen County Healthcare</a:t>
            </a:r>
          </a:p>
          <a:p>
            <a:r>
              <a:rPr lang="en-US" sz="2800" dirty="0"/>
              <a:t>Providers</a:t>
            </a:r>
          </a:p>
          <a:p>
            <a:endParaRPr lang="en-US" sz="2800" i="1" dirty="0" smtClean="0"/>
          </a:p>
          <a:p>
            <a:r>
              <a:rPr lang="en-US" sz="2800" i="1" dirty="0" smtClean="0"/>
              <a:t>A </a:t>
            </a:r>
            <a:r>
              <a:rPr lang="en-US" sz="2800" i="1" dirty="0"/>
              <a:t>Guide for Handling Pain Clinic Patient Overflow</a:t>
            </a:r>
          </a:p>
        </p:txBody>
      </p:sp>
    </p:spTree>
    <p:extLst>
      <p:ext uri="{BB962C8B-B14F-4D97-AF65-F5344CB8AC3E}">
        <p14:creationId xmlns:p14="http://schemas.microsoft.com/office/powerpoint/2010/main" val="1425666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315200" cy="1154097"/>
          </a:xfrm>
        </p:spPr>
        <p:txBody>
          <a:bodyPr anchor="t">
            <a:normAutofit/>
          </a:bodyPr>
          <a:lstStyle/>
          <a:p>
            <a:r>
              <a:rPr lang="en-US" sz="4400" b="1" dirty="0" smtClean="0"/>
              <a:t>Equip</a:t>
            </a:r>
            <a:endParaRPr lang="en-US" sz="4400" b="1" dirty="0"/>
          </a:p>
        </p:txBody>
      </p:sp>
      <p:sp>
        <p:nvSpPr>
          <p:cNvPr id="3" name="Content Placeholder 2"/>
          <p:cNvSpPr>
            <a:spLocks noGrp="1"/>
          </p:cNvSpPr>
          <p:nvPr>
            <p:ph idx="1"/>
          </p:nvPr>
        </p:nvSpPr>
        <p:spPr>
          <a:xfrm>
            <a:off x="228600" y="1371600"/>
            <a:ext cx="8610600" cy="5105400"/>
          </a:xfrm>
        </p:spPr>
        <p:txBody>
          <a:bodyPr>
            <a:noAutofit/>
          </a:bodyPr>
          <a:lstStyle/>
          <a:p>
            <a:r>
              <a:rPr lang="en-US" sz="2800" dirty="0" smtClean="0"/>
              <a:t>Equip the providers to handle the situation</a:t>
            </a:r>
          </a:p>
          <a:p>
            <a:r>
              <a:rPr lang="en-US" sz="2800" dirty="0" smtClean="0"/>
              <a:t>Created a short toolkit that provided quick info on:</a:t>
            </a:r>
          </a:p>
          <a:p>
            <a:r>
              <a:rPr lang="en-US" sz="2800" dirty="0"/>
              <a:t>Appendix C:  Physical dependence, Dependence, and </a:t>
            </a:r>
            <a:r>
              <a:rPr lang="en-US" sz="2800" dirty="0" smtClean="0"/>
              <a:t>Addiction</a:t>
            </a:r>
          </a:p>
          <a:p>
            <a:pPr lvl="1"/>
            <a:r>
              <a:rPr lang="en-US" sz="2800" dirty="0" smtClean="0"/>
              <a:t>Appendix D   Local Addictions and Mental Health Providers</a:t>
            </a:r>
          </a:p>
          <a:p>
            <a:pPr lvl="1"/>
            <a:r>
              <a:rPr lang="en-US" sz="2800" dirty="0" smtClean="0"/>
              <a:t>Appendix E:  TITLE 844 MEDICAL LICENSING BOARD OF INDIANA</a:t>
            </a:r>
          </a:p>
          <a:p>
            <a:pPr lvl="1"/>
            <a:r>
              <a:rPr lang="en-US" sz="2800" dirty="0" smtClean="0"/>
              <a:t>Appendix F:  Safely Discontinuing Opioid Analgesics</a:t>
            </a:r>
          </a:p>
          <a:p>
            <a:pPr marL="45720" indent="0">
              <a:buNone/>
            </a:pPr>
            <a:endParaRPr lang="en-US" sz="2800" dirty="0"/>
          </a:p>
        </p:txBody>
      </p:sp>
    </p:spTree>
    <p:extLst>
      <p:ext uri="{BB962C8B-B14F-4D97-AF65-F5344CB8AC3E}">
        <p14:creationId xmlns:p14="http://schemas.microsoft.com/office/powerpoint/2010/main" val="1954012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7315200" cy="1154097"/>
          </a:xfrm>
        </p:spPr>
        <p:txBody>
          <a:bodyPr anchor="t">
            <a:noAutofit/>
          </a:bodyPr>
          <a:lstStyle/>
          <a:p>
            <a:r>
              <a:rPr lang="en-US" sz="4400" b="1" dirty="0" smtClean="0"/>
              <a:t>Educate and Inform the Media</a:t>
            </a:r>
            <a:endParaRPr lang="en-US" sz="4400" b="1" dirty="0"/>
          </a:p>
        </p:txBody>
      </p:sp>
      <p:sp>
        <p:nvSpPr>
          <p:cNvPr id="3" name="Content Placeholder 2"/>
          <p:cNvSpPr>
            <a:spLocks noGrp="1"/>
          </p:cNvSpPr>
          <p:nvPr>
            <p:ph idx="1"/>
          </p:nvPr>
        </p:nvSpPr>
        <p:spPr>
          <a:xfrm>
            <a:off x="152400" y="2057400"/>
            <a:ext cx="8305800" cy="4114800"/>
          </a:xfrm>
        </p:spPr>
        <p:txBody>
          <a:bodyPr>
            <a:noAutofit/>
          </a:bodyPr>
          <a:lstStyle/>
          <a:p>
            <a:r>
              <a:rPr lang="en-US" sz="2800" dirty="0" smtClean="0"/>
              <a:t>Media Roundtable</a:t>
            </a:r>
          </a:p>
          <a:p>
            <a:r>
              <a:rPr lang="en-US" sz="2800" dirty="0" smtClean="0"/>
              <a:t>Rather than a press conference we scheduled 30 min appointments with various media folks and gave them a synopsis of the situation, solution and important messages from local experts.</a:t>
            </a:r>
          </a:p>
          <a:p>
            <a:pPr lvl="1"/>
            <a:r>
              <a:rPr lang="en-US" sz="2800" dirty="0" smtClean="0"/>
              <a:t>Pain, Primary Care, Law enforcement and Pharmacy and Mental Health/Addictions</a:t>
            </a:r>
          </a:p>
          <a:p>
            <a:r>
              <a:rPr lang="en-US" sz="2800" dirty="0" smtClean="0"/>
              <a:t>On camera interviews with local experts.</a:t>
            </a:r>
            <a:endParaRPr lang="en-US" sz="2800" dirty="0"/>
          </a:p>
        </p:txBody>
      </p:sp>
    </p:spTree>
    <p:extLst>
      <p:ext uri="{BB962C8B-B14F-4D97-AF65-F5344CB8AC3E}">
        <p14:creationId xmlns:p14="http://schemas.microsoft.com/office/powerpoint/2010/main" val="1584352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315200" cy="2595025"/>
          </a:xfrm>
        </p:spPr>
        <p:txBody>
          <a:bodyPr>
            <a:normAutofit/>
          </a:bodyPr>
          <a:lstStyle/>
          <a:p>
            <a:r>
              <a:rPr lang="en-US" sz="5400" dirty="0" smtClean="0"/>
              <a:t>The Crisis</a:t>
            </a:r>
            <a:endParaRPr lang="en-US" sz="5400" dirty="0"/>
          </a:p>
        </p:txBody>
      </p:sp>
      <p:sp>
        <p:nvSpPr>
          <p:cNvPr id="4" name="Subtitle 3"/>
          <p:cNvSpPr>
            <a:spLocks noGrp="1"/>
          </p:cNvSpPr>
          <p:nvPr>
            <p:ph type="subTitle" idx="1"/>
          </p:nvPr>
        </p:nvSpPr>
        <p:spPr>
          <a:xfrm>
            <a:off x="762000" y="4038600"/>
            <a:ext cx="7315200" cy="1144632"/>
          </a:xfrm>
        </p:spPr>
        <p:txBody>
          <a:bodyPr/>
          <a:lstStyle/>
          <a:p>
            <a:r>
              <a:rPr lang="en-US" dirty="0" smtClean="0"/>
              <a:t>Deborah A. McMahan, MD</a:t>
            </a:r>
            <a:endParaRPr lang="en-US" dirty="0"/>
          </a:p>
        </p:txBody>
      </p:sp>
    </p:spTree>
    <p:extLst>
      <p:ext uri="{BB962C8B-B14F-4D97-AF65-F5344CB8AC3E}">
        <p14:creationId xmlns:p14="http://schemas.microsoft.com/office/powerpoint/2010/main" val="3570825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315200" cy="1154097"/>
          </a:xfrm>
        </p:spPr>
        <p:txBody>
          <a:bodyPr anchor="t">
            <a:normAutofit/>
          </a:bodyPr>
          <a:lstStyle/>
          <a:p>
            <a:r>
              <a:rPr lang="en-US" sz="4400" b="1" dirty="0" smtClean="0"/>
              <a:t>Feedback</a:t>
            </a:r>
            <a:endParaRPr lang="en-US" sz="4400" b="1" dirty="0"/>
          </a:p>
        </p:txBody>
      </p:sp>
      <p:sp>
        <p:nvSpPr>
          <p:cNvPr id="3" name="Content Placeholder 2"/>
          <p:cNvSpPr>
            <a:spLocks noGrp="1"/>
          </p:cNvSpPr>
          <p:nvPr>
            <p:ph idx="1"/>
          </p:nvPr>
        </p:nvSpPr>
        <p:spPr>
          <a:xfrm>
            <a:off x="457200" y="1600201"/>
            <a:ext cx="8229600" cy="1600200"/>
          </a:xfrm>
        </p:spPr>
        <p:txBody>
          <a:bodyPr>
            <a:normAutofit/>
          </a:bodyPr>
          <a:lstStyle/>
          <a:p>
            <a:r>
              <a:rPr lang="en-US" sz="3200" dirty="0" smtClean="0"/>
              <a:t>Patients</a:t>
            </a:r>
          </a:p>
          <a:p>
            <a:r>
              <a:rPr lang="en-US" sz="3200" dirty="0" smtClean="0"/>
              <a:t>Providers</a:t>
            </a:r>
            <a:endParaRPr lang="en-US" sz="3200" dirty="0"/>
          </a:p>
        </p:txBody>
      </p:sp>
      <p:sp>
        <p:nvSpPr>
          <p:cNvPr id="4" name="TextBox 3"/>
          <p:cNvSpPr txBox="1"/>
          <p:nvPr/>
        </p:nvSpPr>
        <p:spPr>
          <a:xfrm>
            <a:off x="457200" y="3064933"/>
            <a:ext cx="7467600" cy="2554545"/>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Everybody was unhappy</a:t>
            </a:r>
          </a:p>
          <a:p>
            <a:pPr marL="457200" indent="-457200">
              <a:buFont typeface="Arial" panose="020B0604020202020204" pitchFamily="34" charset="0"/>
              <a:buChar char="•"/>
            </a:pPr>
            <a:r>
              <a:rPr lang="en-US" sz="3200" dirty="0" smtClean="0"/>
              <a:t>We received a number of calls and emails for help for the next month</a:t>
            </a:r>
          </a:p>
          <a:p>
            <a:pPr marL="457200" indent="-457200">
              <a:buFont typeface="Arial" panose="020B0604020202020204" pitchFamily="34" charset="0"/>
              <a:buChar char="•"/>
            </a:pPr>
            <a:r>
              <a:rPr lang="en-US" sz="3200" dirty="0" smtClean="0"/>
              <a:t>Some providers really stepped up to the plate</a:t>
            </a:r>
            <a:endParaRPr lang="en-US" sz="3200" dirty="0"/>
          </a:p>
        </p:txBody>
      </p:sp>
    </p:spTree>
    <p:extLst>
      <p:ext uri="{BB962C8B-B14F-4D97-AF65-F5344CB8AC3E}">
        <p14:creationId xmlns:p14="http://schemas.microsoft.com/office/powerpoint/2010/main" val="1229807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noAutofit/>
          </a:bodyPr>
          <a:lstStyle/>
          <a:p>
            <a:r>
              <a:rPr lang="en-US" sz="6000" b="1" dirty="0" smtClean="0"/>
              <a:t>Why Worry?</a:t>
            </a:r>
            <a:endParaRPr lang="en-US" sz="6000" b="1" dirty="0"/>
          </a:p>
        </p:txBody>
      </p:sp>
    </p:spTree>
    <p:extLst>
      <p:ext uri="{BB962C8B-B14F-4D97-AF65-F5344CB8AC3E}">
        <p14:creationId xmlns:p14="http://schemas.microsoft.com/office/powerpoint/2010/main" val="1949251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3714" y="6400800"/>
            <a:ext cx="4572000" cy="369332"/>
          </a:xfrm>
          <a:prstGeom prst="rect">
            <a:avLst/>
          </a:prstGeom>
        </p:spPr>
        <p:txBody>
          <a:bodyPr>
            <a:spAutoFit/>
          </a:bodyPr>
          <a:lstStyle/>
          <a:p>
            <a:r>
              <a:rPr lang="en-US" sz="900" dirty="0" smtClean="0"/>
              <a:t>http://www.cdc.gov/VitalSigns/PainkillerOverdoses/images/state-info-mapB_626px.jpg</a:t>
            </a:r>
            <a:endParaRPr lang="en-US" sz="900" dirty="0"/>
          </a:p>
        </p:txBody>
      </p:sp>
      <p:pic>
        <p:nvPicPr>
          <p:cNvPr id="3" name="Picture 2"/>
          <p:cNvPicPr>
            <a:picLocks noChangeAspect="1"/>
          </p:cNvPicPr>
          <p:nvPr/>
        </p:nvPicPr>
        <p:blipFill>
          <a:blip r:embed="rId2"/>
          <a:stretch>
            <a:fillRect/>
          </a:stretch>
        </p:blipFill>
        <p:spPr>
          <a:xfrm>
            <a:off x="15240" y="1524000"/>
            <a:ext cx="9050474" cy="5061466"/>
          </a:xfrm>
          <a:prstGeom prst="rect">
            <a:avLst/>
          </a:prstGeom>
        </p:spPr>
      </p:pic>
      <p:sp>
        <p:nvSpPr>
          <p:cNvPr id="5" name="Title 4"/>
          <p:cNvSpPr>
            <a:spLocks noGrp="1"/>
          </p:cNvSpPr>
          <p:nvPr>
            <p:ph type="title"/>
          </p:nvPr>
        </p:nvSpPr>
        <p:spPr>
          <a:xfrm>
            <a:off x="228600" y="304800"/>
            <a:ext cx="8229600" cy="1219200"/>
          </a:xfrm>
        </p:spPr>
        <p:txBody>
          <a:bodyPr anchor="ctr">
            <a:normAutofit fontScale="90000"/>
          </a:bodyPr>
          <a:lstStyle/>
          <a:p>
            <a:r>
              <a:rPr lang="en-US" b="1" dirty="0"/>
              <a:t>Drug Overdose Death Rates by State</a:t>
            </a:r>
            <a:r>
              <a:rPr lang="en-US" dirty="0"/>
              <a:t/>
            </a:r>
            <a:br>
              <a:rPr lang="en-US" dirty="0"/>
            </a:br>
            <a:endParaRPr lang="en-US" dirty="0"/>
          </a:p>
        </p:txBody>
      </p:sp>
    </p:spTree>
    <p:extLst>
      <p:ext uri="{BB962C8B-B14F-4D97-AF65-F5344CB8AC3E}">
        <p14:creationId xmlns:p14="http://schemas.microsoft.com/office/powerpoint/2010/main" val="1290150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46236"/>
            <a:ext cx="8229600" cy="4983163"/>
          </a:xfrm>
        </p:spPr>
        <p:txBody>
          <a:bodyPr>
            <a:normAutofit/>
          </a:bodyPr>
          <a:lstStyle/>
          <a:p>
            <a:r>
              <a:rPr lang="en-US" sz="2400" dirty="0" smtClean="0"/>
              <a:t>Collaborative Study</a:t>
            </a:r>
          </a:p>
          <a:p>
            <a:pPr lvl="1"/>
            <a:r>
              <a:rPr lang="en-US" sz="2400" dirty="0" smtClean="0"/>
              <a:t>Fort Wayne-Allen County Department of Health</a:t>
            </a:r>
          </a:p>
          <a:p>
            <a:pPr lvl="1"/>
            <a:r>
              <a:rPr lang="en-US" sz="2400" dirty="0" smtClean="0"/>
              <a:t>Allen County Coroner’s Office</a:t>
            </a:r>
          </a:p>
          <a:p>
            <a:pPr lvl="1"/>
            <a:r>
              <a:rPr lang="en-US" sz="2400" dirty="0" smtClean="0"/>
              <a:t>Fort Wayne Medical Education Program</a:t>
            </a:r>
          </a:p>
          <a:p>
            <a:r>
              <a:rPr lang="en-US" sz="2400" dirty="0" smtClean="0"/>
              <a:t>Lutheran Hospital of Indiana IRB</a:t>
            </a:r>
          </a:p>
          <a:p>
            <a:r>
              <a:rPr lang="en-US" sz="2400" dirty="0" smtClean="0"/>
              <a:t>Reviewed </a:t>
            </a:r>
            <a:r>
              <a:rPr lang="en-US" sz="2400" dirty="0"/>
              <a:t>Death Certificate</a:t>
            </a:r>
          </a:p>
          <a:p>
            <a:r>
              <a:rPr lang="en-US" sz="2400" dirty="0"/>
              <a:t>Reviewed Coroner’s </a:t>
            </a:r>
            <a:r>
              <a:rPr lang="en-US" sz="2400" dirty="0" smtClean="0"/>
              <a:t>File</a:t>
            </a:r>
          </a:p>
          <a:p>
            <a:pPr lvl="1"/>
            <a:r>
              <a:rPr lang="en-US" sz="2400" dirty="0" smtClean="0"/>
              <a:t>Coroner’s Report</a:t>
            </a:r>
          </a:p>
          <a:p>
            <a:pPr lvl="1"/>
            <a:r>
              <a:rPr lang="en-US" sz="2400" dirty="0" smtClean="0"/>
              <a:t>Toxicology Report</a:t>
            </a:r>
          </a:p>
          <a:p>
            <a:pPr lvl="1"/>
            <a:r>
              <a:rPr lang="en-US" sz="2400" dirty="0" smtClean="0"/>
              <a:t>Police Report</a:t>
            </a:r>
          </a:p>
          <a:p>
            <a:pPr lvl="1"/>
            <a:r>
              <a:rPr lang="en-US" sz="2400" dirty="0" smtClean="0"/>
              <a:t>Other Documents</a:t>
            </a:r>
            <a:endParaRPr lang="en-US" sz="2400" dirty="0"/>
          </a:p>
          <a:p>
            <a:endParaRPr lang="en-US" sz="2400" dirty="0"/>
          </a:p>
        </p:txBody>
      </p:sp>
      <p:sp>
        <p:nvSpPr>
          <p:cNvPr id="4" name="Title 3"/>
          <p:cNvSpPr>
            <a:spLocks noGrp="1"/>
          </p:cNvSpPr>
          <p:nvPr>
            <p:ph type="title"/>
          </p:nvPr>
        </p:nvSpPr>
        <p:spPr>
          <a:xfrm>
            <a:off x="228600" y="152400"/>
            <a:ext cx="7315200" cy="1154097"/>
          </a:xfrm>
        </p:spPr>
        <p:txBody>
          <a:bodyPr>
            <a:normAutofit/>
          </a:bodyPr>
          <a:lstStyle/>
          <a:p>
            <a:r>
              <a:rPr lang="en-US" sz="4400" dirty="0" smtClean="0"/>
              <a:t>Methodology</a:t>
            </a:r>
            <a:endParaRPr lang="en-US" sz="4400" dirty="0"/>
          </a:p>
        </p:txBody>
      </p:sp>
    </p:spTree>
    <p:extLst>
      <p:ext uri="{BB962C8B-B14F-4D97-AF65-F5344CB8AC3E}">
        <p14:creationId xmlns:p14="http://schemas.microsoft.com/office/powerpoint/2010/main" val="20201352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752600"/>
            <a:ext cx="8153400" cy="4724400"/>
          </a:xfrm>
        </p:spPr>
        <p:txBody>
          <a:bodyPr>
            <a:noAutofit/>
          </a:bodyPr>
          <a:lstStyle/>
          <a:p>
            <a:r>
              <a:rPr lang="en-US" sz="2800" dirty="0" smtClean="0"/>
              <a:t>287 Overdose Deaths</a:t>
            </a:r>
          </a:p>
          <a:p>
            <a:r>
              <a:rPr lang="en-US" sz="2800" dirty="0" smtClean="0"/>
              <a:t>2010 Allen County Overdose Death Rate 12.9 per 100,000</a:t>
            </a:r>
          </a:p>
          <a:p>
            <a:r>
              <a:rPr lang="en-US" sz="2800" dirty="0" smtClean="0"/>
              <a:t>2013 Estimated Overdose Death Rate: 17.1 per 100,000</a:t>
            </a:r>
          </a:p>
          <a:p>
            <a:r>
              <a:rPr lang="en-US" sz="2800" dirty="0" smtClean="0"/>
              <a:t>In 2013  Overdose deaths </a:t>
            </a:r>
            <a:r>
              <a:rPr lang="en-US" sz="2800" b="1" i="1" dirty="0" smtClean="0"/>
              <a:t>equal</a:t>
            </a:r>
            <a:r>
              <a:rPr lang="en-US" sz="2800" dirty="0" smtClean="0"/>
              <a:t>  Motor Vehicle Deaths</a:t>
            </a:r>
          </a:p>
          <a:p>
            <a:pPr lvl="1"/>
            <a:r>
              <a:rPr lang="en-US" sz="2800" dirty="0" smtClean="0"/>
              <a:t>11% Increase in MVA deaths over study period </a:t>
            </a:r>
            <a:r>
              <a:rPr lang="en-US" sz="2800" b="1" i="1" dirty="0" smtClean="0"/>
              <a:t>versus 55% increase in OD deaths.</a:t>
            </a:r>
          </a:p>
        </p:txBody>
      </p:sp>
      <p:sp>
        <p:nvSpPr>
          <p:cNvPr id="2" name="Title 1"/>
          <p:cNvSpPr>
            <a:spLocks noGrp="1"/>
          </p:cNvSpPr>
          <p:nvPr>
            <p:ph type="title"/>
          </p:nvPr>
        </p:nvSpPr>
        <p:spPr>
          <a:xfrm>
            <a:off x="381000" y="381000"/>
            <a:ext cx="7315200" cy="1154097"/>
          </a:xfrm>
        </p:spPr>
        <p:txBody>
          <a:bodyPr>
            <a:normAutofit/>
          </a:bodyPr>
          <a:lstStyle/>
          <a:p>
            <a:r>
              <a:rPr lang="en-US" sz="4400" dirty="0" smtClean="0"/>
              <a:t>Overdose Rates</a:t>
            </a:r>
            <a:endParaRPr lang="en-US" sz="4400" dirty="0"/>
          </a:p>
        </p:txBody>
      </p:sp>
    </p:spTree>
    <p:extLst>
      <p:ext uri="{BB962C8B-B14F-4D97-AF65-F5344CB8AC3E}">
        <p14:creationId xmlns:p14="http://schemas.microsoft.com/office/powerpoint/2010/main" val="10247163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28600"/>
            <a:ext cx="7315200" cy="1154097"/>
          </a:xfrm>
        </p:spPr>
        <p:txBody>
          <a:bodyPr/>
          <a:lstStyle/>
          <a:p>
            <a:r>
              <a:rPr lang="en-US" dirty="0" smtClean="0"/>
              <a:t>Age</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2600217350"/>
              </p:ext>
            </p:extLst>
          </p:nvPr>
        </p:nvGraphicFramePr>
        <p:xfrm>
          <a:off x="1600200" y="1066800"/>
          <a:ext cx="6934200" cy="4953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562573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Gender</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711763973"/>
              </p:ext>
            </p:extLst>
          </p:nvPr>
        </p:nvGraphicFramePr>
        <p:xfrm>
          <a:off x="-1524000" y="-304800"/>
          <a:ext cx="111252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3650675"/>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1263444478"/>
              </p:ext>
            </p:extLst>
          </p:nvPr>
        </p:nvGraphicFramePr>
        <p:xfrm>
          <a:off x="304800" y="381000"/>
          <a:ext cx="8534400" cy="6172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28600" y="228600"/>
            <a:ext cx="7315200" cy="1154097"/>
          </a:xfrm>
        </p:spPr>
        <p:txBody>
          <a:bodyPr>
            <a:normAutofit/>
          </a:bodyPr>
          <a:lstStyle/>
          <a:p>
            <a:r>
              <a:rPr lang="en-US" sz="4400" dirty="0" smtClean="0"/>
              <a:t>Race</a:t>
            </a:r>
            <a:endParaRPr lang="en-US" sz="4400" dirty="0"/>
          </a:p>
        </p:txBody>
      </p:sp>
    </p:spTree>
    <p:extLst>
      <p:ext uri="{BB962C8B-B14F-4D97-AF65-F5344CB8AC3E}">
        <p14:creationId xmlns:p14="http://schemas.microsoft.com/office/powerpoint/2010/main" val="1654533116"/>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304800"/>
            <a:ext cx="7315200" cy="1154097"/>
          </a:xfrm>
        </p:spPr>
        <p:txBody>
          <a:bodyPr/>
          <a:lstStyle/>
          <a:p>
            <a:r>
              <a:rPr lang="en-US" dirty="0" smtClean="0"/>
              <a:t>Demographics</a:t>
            </a:r>
            <a:endParaRPr lang="en-US" dirty="0"/>
          </a:p>
        </p:txBody>
      </p:sp>
      <p:sp>
        <p:nvSpPr>
          <p:cNvPr id="3" name="Content Placeholder 2"/>
          <p:cNvSpPr>
            <a:spLocks noGrp="1"/>
          </p:cNvSpPr>
          <p:nvPr>
            <p:ph sz="quarter" idx="13"/>
          </p:nvPr>
        </p:nvSpPr>
        <p:spPr>
          <a:xfrm>
            <a:off x="609600" y="1600200"/>
            <a:ext cx="5486400" cy="4983480"/>
          </a:xfrm>
        </p:spPr>
        <p:txBody>
          <a:bodyPr>
            <a:normAutofit/>
          </a:bodyPr>
          <a:lstStyle/>
          <a:p>
            <a:r>
              <a:rPr lang="en-US" sz="3200" dirty="0" smtClean="0"/>
              <a:t>Marital Status</a:t>
            </a:r>
          </a:p>
          <a:p>
            <a:pPr lvl="1"/>
            <a:r>
              <a:rPr lang="en-US" sz="3200" dirty="0" smtClean="0"/>
              <a:t>25% Married</a:t>
            </a:r>
          </a:p>
          <a:p>
            <a:pPr lvl="1"/>
            <a:r>
              <a:rPr lang="en-US" sz="3200" dirty="0" smtClean="0"/>
              <a:t>74% Single</a:t>
            </a:r>
          </a:p>
          <a:p>
            <a:pPr lvl="2"/>
            <a:r>
              <a:rPr lang="en-US" sz="3200" dirty="0" smtClean="0"/>
              <a:t>36% Never Married</a:t>
            </a:r>
          </a:p>
          <a:p>
            <a:pPr lvl="2"/>
            <a:r>
              <a:rPr lang="en-US" sz="3200" dirty="0" smtClean="0"/>
              <a:t>31% Divorced</a:t>
            </a:r>
          </a:p>
          <a:p>
            <a:pPr lvl="2"/>
            <a:r>
              <a:rPr lang="en-US" sz="3200" dirty="0" smtClean="0"/>
              <a:t>5% Widowed</a:t>
            </a:r>
          </a:p>
          <a:p>
            <a:pPr lvl="2"/>
            <a:r>
              <a:rPr lang="en-US" sz="3200" dirty="0" smtClean="0"/>
              <a:t>2% Married, Separated</a:t>
            </a:r>
          </a:p>
        </p:txBody>
      </p:sp>
    </p:spTree>
    <p:extLst>
      <p:ext uri="{BB962C8B-B14F-4D97-AF65-F5344CB8AC3E}">
        <p14:creationId xmlns:p14="http://schemas.microsoft.com/office/powerpoint/2010/main" val="4077536542"/>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304800"/>
            <a:ext cx="7315200" cy="1154097"/>
          </a:xfrm>
        </p:spPr>
        <p:txBody>
          <a:bodyPr/>
          <a:lstStyle/>
          <a:p>
            <a:r>
              <a:rPr lang="en-US" dirty="0" smtClean="0"/>
              <a:t>Demographics</a:t>
            </a:r>
            <a:endParaRPr lang="en-US" dirty="0"/>
          </a:p>
        </p:txBody>
      </p:sp>
      <p:sp>
        <p:nvSpPr>
          <p:cNvPr id="3" name="Content Placeholder 2"/>
          <p:cNvSpPr>
            <a:spLocks noGrp="1"/>
          </p:cNvSpPr>
          <p:nvPr>
            <p:ph sz="quarter" idx="13"/>
          </p:nvPr>
        </p:nvSpPr>
        <p:spPr>
          <a:xfrm>
            <a:off x="609600" y="1600200"/>
            <a:ext cx="5486400" cy="4983480"/>
          </a:xfrm>
        </p:spPr>
        <p:txBody>
          <a:bodyPr>
            <a:normAutofit/>
          </a:bodyPr>
          <a:lstStyle/>
          <a:p>
            <a:pPr marL="45720" indent="0">
              <a:buNone/>
            </a:pPr>
            <a:endParaRPr lang="en-US" sz="3200" dirty="0" smtClean="0"/>
          </a:p>
          <a:p>
            <a:r>
              <a:rPr lang="en-US" sz="3200" dirty="0" smtClean="0"/>
              <a:t>Employment</a:t>
            </a:r>
          </a:p>
          <a:p>
            <a:pPr lvl="1"/>
            <a:r>
              <a:rPr lang="en-US" sz="3200" dirty="0" smtClean="0"/>
              <a:t>64% Employed</a:t>
            </a:r>
          </a:p>
          <a:p>
            <a:pPr lvl="1"/>
            <a:r>
              <a:rPr lang="en-US" sz="3200" dirty="0" smtClean="0"/>
              <a:t>18% Unemployed</a:t>
            </a:r>
          </a:p>
          <a:p>
            <a:pPr lvl="1"/>
            <a:r>
              <a:rPr lang="en-US" sz="3200" dirty="0" smtClean="0"/>
              <a:t>4% Student</a:t>
            </a:r>
          </a:p>
          <a:p>
            <a:pPr lvl="1"/>
            <a:r>
              <a:rPr lang="en-US" sz="3200" dirty="0" smtClean="0"/>
              <a:t>9% Disabled</a:t>
            </a:r>
          </a:p>
          <a:p>
            <a:pPr lvl="1"/>
            <a:r>
              <a:rPr lang="en-US" sz="3200" dirty="0" smtClean="0"/>
              <a:t>5% Unknown</a:t>
            </a:r>
          </a:p>
        </p:txBody>
      </p:sp>
    </p:spTree>
    <p:extLst>
      <p:ext uri="{BB962C8B-B14F-4D97-AF65-F5344CB8AC3E}">
        <p14:creationId xmlns:p14="http://schemas.microsoft.com/office/powerpoint/2010/main" val="2368762753"/>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7315200" cy="1676400"/>
          </a:xfrm>
        </p:spPr>
        <p:txBody>
          <a:bodyPr anchor="t">
            <a:normAutofit/>
          </a:bodyPr>
          <a:lstStyle/>
          <a:p>
            <a:r>
              <a:rPr lang="en-US" sz="4400" b="1" dirty="0" smtClean="0"/>
              <a:t>Agenda</a:t>
            </a:r>
            <a:endParaRPr lang="en-US" sz="4400" b="1" dirty="0"/>
          </a:p>
        </p:txBody>
      </p:sp>
      <p:sp>
        <p:nvSpPr>
          <p:cNvPr id="3" name="Content Placeholder 2"/>
          <p:cNvSpPr>
            <a:spLocks noGrp="1"/>
          </p:cNvSpPr>
          <p:nvPr>
            <p:ph idx="1"/>
          </p:nvPr>
        </p:nvSpPr>
        <p:spPr>
          <a:xfrm>
            <a:off x="533400" y="2057400"/>
            <a:ext cx="7315200" cy="3539527"/>
          </a:xfrm>
        </p:spPr>
        <p:txBody>
          <a:bodyPr>
            <a:normAutofit/>
          </a:bodyPr>
          <a:lstStyle/>
          <a:p>
            <a:r>
              <a:rPr lang="en-US" sz="4000" dirty="0" smtClean="0"/>
              <a:t>Issue</a:t>
            </a:r>
          </a:p>
          <a:p>
            <a:r>
              <a:rPr lang="en-US" sz="4000" dirty="0" smtClean="0"/>
              <a:t>Solutions</a:t>
            </a:r>
          </a:p>
          <a:p>
            <a:r>
              <a:rPr lang="en-US" sz="4000" dirty="0" smtClean="0"/>
              <a:t>Why Worry?</a:t>
            </a:r>
          </a:p>
          <a:p>
            <a:r>
              <a:rPr lang="en-US" sz="4000" dirty="0" smtClean="0"/>
              <a:t>Provider Perspective</a:t>
            </a:r>
            <a:endParaRPr lang="en-US" sz="4000" dirty="0"/>
          </a:p>
        </p:txBody>
      </p:sp>
    </p:spTree>
    <p:extLst>
      <p:ext uri="{BB962C8B-B14F-4D97-AF65-F5344CB8AC3E}">
        <p14:creationId xmlns:p14="http://schemas.microsoft.com/office/powerpoint/2010/main" val="766986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Education</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859580476"/>
              </p:ext>
            </p:extLst>
          </p:nvPr>
        </p:nvGraphicFramePr>
        <p:xfrm>
          <a:off x="-304800" y="914400"/>
          <a:ext cx="10210800" cy="6248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69705499"/>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2958917089"/>
              </p:ext>
            </p:extLst>
          </p:nvPr>
        </p:nvGraphicFramePr>
        <p:xfrm>
          <a:off x="-685800" y="1219200"/>
          <a:ext cx="3886200" cy="26060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p:nvPr>
            <p:extLst>
              <p:ext uri="{D42A27DB-BD31-4B8C-83A1-F6EECF244321}">
                <p14:modId xmlns:p14="http://schemas.microsoft.com/office/powerpoint/2010/main" val="2726267200"/>
              </p:ext>
            </p:extLst>
          </p:nvPr>
        </p:nvGraphicFramePr>
        <p:xfrm>
          <a:off x="1447800" y="1219200"/>
          <a:ext cx="3886200" cy="26060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a:graphicFrameLocks/>
          </p:cNvGraphicFramePr>
          <p:nvPr>
            <p:extLst>
              <p:ext uri="{D42A27DB-BD31-4B8C-83A1-F6EECF244321}">
                <p14:modId xmlns:p14="http://schemas.microsoft.com/office/powerpoint/2010/main" val="3378379804"/>
              </p:ext>
            </p:extLst>
          </p:nvPr>
        </p:nvGraphicFramePr>
        <p:xfrm>
          <a:off x="228600" y="3200400"/>
          <a:ext cx="4038600" cy="352044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p:cNvGraphicFramePr>
            <a:graphicFrameLocks/>
          </p:cNvGraphicFramePr>
          <p:nvPr>
            <p:extLst>
              <p:ext uri="{D42A27DB-BD31-4B8C-83A1-F6EECF244321}">
                <p14:modId xmlns:p14="http://schemas.microsoft.com/office/powerpoint/2010/main" val="525690477"/>
              </p:ext>
            </p:extLst>
          </p:nvPr>
        </p:nvGraphicFramePr>
        <p:xfrm>
          <a:off x="2743200" y="3549684"/>
          <a:ext cx="3886200" cy="260604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p:cNvGraphicFramePr/>
          <p:nvPr>
            <p:extLst>
              <p:ext uri="{D42A27DB-BD31-4B8C-83A1-F6EECF244321}">
                <p14:modId xmlns:p14="http://schemas.microsoft.com/office/powerpoint/2010/main" val="2090439191"/>
              </p:ext>
            </p:extLst>
          </p:nvPr>
        </p:nvGraphicFramePr>
        <p:xfrm>
          <a:off x="5353567" y="3653254"/>
          <a:ext cx="3033582" cy="2247900"/>
        </p:xfrm>
        <a:graphic>
          <a:graphicData uri="http://schemas.openxmlformats.org/drawingml/2006/chart">
            <c:chart xmlns:c="http://schemas.openxmlformats.org/drawingml/2006/chart" xmlns:r="http://schemas.openxmlformats.org/officeDocument/2006/relationships" r:id="rId7"/>
          </a:graphicData>
        </a:graphic>
      </p:graphicFrame>
      <p:grpSp>
        <p:nvGrpSpPr>
          <p:cNvPr id="2" name="Group 8"/>
          <p:cNvGrpSpPr/>
          <p:nvPr/>
        </p:nvGrpSpPr>
        <p:grpSpPr>
          <a:xfrm>
            <a:off x="7510849" y="5943600"/>
            <a:ext cx="1600200" cy="643354"/>
            <a:chOff x="5867400" y="5181600"/>
            <a:chExt cx="1600200" cy="643354"/>
          </a:xfrm>
        </p:grpSpPr>
        <p:sp>
          <p:nvSpPr>
            <p:cNvPr id="13" name="Rectangle 12"/>
            <p:cNvSpPr/>
            <p:nvPr/>
          </p:nvSpPr>
          <p:spPr>
            <a:xfrm>
              <a:off x="5867400" y="5257800"/>
              <a:ext cx="152400" cy="1524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6019800" y="5181600"/>
              <a:ext cx="1447800" cy="338554"/>
            </a:xfrm>
            <a:prstGeom prst="rect">
              <a:avLst/>
            </a:prstGeom>
            <a:noFill/>
          </p:spPr>
          <p:txBody>
            <a:bodyPr wrap="square" rtlCol="0">
              <a:spAutoFit/>
            </a:bodyPr>
            <a:lstStyle/>
            <a:p>
              <a:r>
                <a:rPr lang="en-US" sz="1600" dirty="0" smtClean="0"/>
                <a:t>Intentional</a:t>
              </a:r>
              <a:endParaRPr lang="en-US" sz="1600" dirty="0"/>
            </a:p>
          </p:txBody>
        </p:sp>
        <p:sp>
          <p:nvSpPr>
            <p:cNvPr id="15" name="Rectangle 14"/>
            <p:cNvSpPr/>
            <p:nvPr/>
          </p:nvSpPr>
          <p:spPr>
            <a:xfrm>
              <a:off x="5867400" y="5562600"/>
              <a:ext cx="152400" cy="1524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6019800" y="5486400"/>
              <a:ext cx="1447800" cy="338554"/>
            </a:xfrm>
            <a:prstGeom prst="rect">
              <a:avLst/>
            </a:prstGeom>
            <a:noFill/>
          </p:spPr>
          <p:txBody>
            <a:bodyPr wrap="square" rtlCol="0">
              <a:spAutoFit/>
            </a:bodyPr>
            <a:lstStyle/>
            <a:p>
              <a:r>
                <a:rPr lang="en-US" sz="1600" dirty="0" smtClean="0"/>
                <a:t>Accidental</a:t>
              </a:r>
              <a:endParaRPr lang="en-US" sz="1600" dirty="0"/>
            </a:p>
          </p:txBody>
        </p:sp>
      </p:grpSp>
      <p:graphicFrame>
        <p:nvGraphicFramePr>
          <p:cNvPr id="20" name="Chart 19"/>
          <p:cNvGraphicFramePr>
            <a:graphicFrameLocks/>
          </p:cNvGraphicFramePr>
          <p:nvPr>
            <p:extLst>
              <p:ext uri="{D42A27DB-BD31-4B8C-83A1-F6EECF244321}">
                <p14:modId xmlns:p14="http://schemas.microsoft.com/office/powerpoint/2010/main" val="1178922485"/>
              </p:ext>
            </p:extLst>
          </p:nvPr>
        </p:nvGraphicFramePr>
        <p:xfrm>
          <a:off x="3429000" y="1148376"/>
          <a:ext cx="4495800" cy="266162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1" name="Chart 20"/>
          <p:cNvGraphicFramePr>
            <a:graphicFrameLocks/>
          </p:cNvGraphicFramePr>
          <p:nvPr>
            <p:extLst>
              <p:ext uri="{D42A27DB-BD31-4B8C-83A1-F6EECF244321}">
                <p14:modId xmlns:p14="http://schemas.microsoft.com/office/powerpoint/2010/main" val="1453905874"/>
              </p:ext>
            </p:extLst>
          </p:nvPr>
        </p:nvGraphicFramePr>
        <p:xfrm>
          <a:off x="5638800" y="1124465"/>
          <a:ext cx="4495800" cy="2667000"/>
        </p:xfrm>
        <a:graphic>
          <a:graphicData uri="http://schemas.openxmlformats.org/drawingml/2006/chart">
            <c:chart xmlns:c="http://schemas.openxmlformats.org/drawingml/2006/chart" xmlns:r="http://schemas.openxmlformats.org/officeDocument/2006/relationships" r:id="rId9"/>
          </a:graphicData>
        </a:graphic>
      </p:graphicFrame>
      <p:sp>
        <p:nvSpPr>
          <p:cNvPr id="5" name="Title 4"/>
          <p:cNvSpPr>
            <a:spLocks noGrp="1"/>
          </p:cNvSpPr>
          <p:nvPr>
            <p:ph type="title"/>
          </p:nvPr>
        </p:nvSpPr>
        <p:spPr>
          <a:xfrm>
            <a:off x="381000" y="-18535"/>
            <a:ext cx="8229600" cy="1143000"/>
          </a:xfrm>
        </p:spPr>
        <p:txBody>
          <a:bodyPr/>
          <a:lstStyle/>
          <a:p>
            <a:r>
              <a:rPr lang="en-US" dirty="0" smtClean="0"/>
              <a:t>Manner of Death by Age</a:t>
            </a:r>
            <a:endParaRPr lang="en-US" dirty="0"/>
          </a:p>
        </p:txBody>
      </p:sp>
    </p:spTree>
    <p:extLst>
      <p:ext uri="{BB962C8B-B14F-4D97-AF65-F5344CB8AC3E}">
        <p14:creationId xmlns:p14="http://schemas.microsoft.com/office/powerpoint/2010/main" val="644614727"/>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4294967295"/>
            <p:extLst>
              <p:ext uri="{D42A27DB-BD31-4B8C-83A1-F6EECF244321}">
                <p14:modId xmlns:p14="http://schemas.microsoft.com/office/powerpoint/2010/main" val="1695001484"/>
              </p:ext>
            </p:extLst>
          </p:nvPr>
        </p:nvGraphicFramePr>
        <p:xfrm>
          <a:off x="4343400" y="228600"/>
          <a:ext cx="4800600" cy="59817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7"/>
          <p:cNvGraphicFramePr>
            <a:graphicFrameLocks noGrp="1"/>
          </p:cNvGraphicFramePr>
          <p:nvPr>
            <p:ph sz="half" idx="4294967295"/>
            <p:extLst>
              <p:ext uri="{D42A27DB-BD31-4B8C-83A1-F6EECF244321}">
                <p14:modId xmlns:p14="http://schemas.microsoft.com/office/powerpoint/2010/main" val="3694868231"/>
              </p:ext>
            </p:extLst>
          </p:nvPr>
        </p:nvGraphicFramePr>
        <p:xfrm>
          <a:off x="0" y="228600"/>
          <a:ext cx="4648200" cy="5867400"/>
        </p:xfrm>
        <a:graphic>
          <a:graphicData uri="http://schemas.openxmlformats.org/drawingml/2006/chart">
            <c:chart xmlns:c="http://schemas.openxmlformats.org/drawingml/2006/chart" xmlns:r="http://schemas.openxmlformats.org/officeDocument/2006/relationships" r:id="rId4"/>
          </a:graphicData>
        </a:graphic>
      </p:graphicFrame>
      <p:cxnSp>
        <p:nvCxnSpPr>
          <p:cNvPr id="10" name="Straight Connector 9"/>
          <p:cNvCxnSpPr/>
          <p:nvPr/>
        </p:nvCxnSpPr>
        <p:spPr>
          <a:xfrm>
            <a:off x="4648200" y="152400"/>
            <a:ext cx="0" cy="65532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92417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4055910523"/>
              </p:ext>
            </p:extLst>
          </p:nvPr>
        </p:nvGraphicFramePr>
        <p:xfrm>
          <a:off x="-76200" y="76200"/>
          <a:ext cx="9220200" cy="6477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15517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noAutofit/>
          </a:bodyPr>
          <a:lstStyle/>
          <a:p>
            <a:r>
              <a:rPr lang="en-US" sz="6000" b="1" dirty="0" smtClean="0"/>
              <a:t>Why Worry?</a:t>
            </a:r>
            <a:endParaRPr lang="en-US" sz="6000" b="1" dirty="0"/>
          </a:p>
        </p:txBody>
      </p:sp>
    </p:spTree>
    <p:extLst>
      <p:ext uri="{BB962C8B-B14F-4D97-AF65-F5344CB8AC3E}">
        <p14:creationId xmlns:p14="http://schemas.microsoft.com/office/powerpoint/2010/main" val="1258943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540442"/>
            <a:ext cx="8229600" cy="4525963"/>
          </a:xfrm>
        </p:spPr>
        <p:txBody>
          <a:bodyPr>
            <a:normAutofit/>
          </a:bodyPr>
          <a:lstStyle/>
          <a:p>
            <a:r>
              <a:rPr lang="en-US" sz="3200" dirty="0" smtClean="0">
                <a:latin typeface="Arial" panose="020B0604020202020204" pitchFamily="34" charset="0"/>
                <a:cs typeface="Arial" panose="020B0604020202020204" pitchFamily="34" charset="0"/>
              </a:rPr>
              <a:t>The only </a:t>
            </a:r>
            <a:r>
              <a:rPr lang="en-US" sz="3200" dirty="0">
                <a:latin typeface="Arial" panose="020B0604020202020204" pitchFamily="34" charset="0"/>
                <a:cs typeface="Arial" panose="020B0604020202020204" pitchFamily="34" charset="0"/>
              </a:rPr>
              <a:t>increases in past year heroin use were observed among persons who reported past year nonmedical use of </a:t>
            </a:r>
            <a:r>
              <a:rPr lang="en-US" sz="3200" dirty="0" smtClean="0">
                <a:latin typeface="Arial" panose="020B0604020202020204" pitchFamily="34" charset="0"/>
                <a:cs typeface="Arial" panose="020B0604020202020204" pitchFamily="34" charset="0"/>
              </a:rPr>
              <a:t>opiates (not prescribed for them).</a:t>
            </a:r>
          </a:p>
          <a:p>
            <a:r>
              <a:rPr lang="en-US" sz="3200" dirty="0">
                <a:latin typeface="Arial" panose="020B0604020202020204" pitchFamily="34" charset="0"/>
                <a:cs typeface="Arial" panose="020B0604020202020204" pitchFamily="34" charset="0"/>
              </a:rPr>
              <a:t>In a sample of heroin users in a treatment program, 75% of those who began opioid abuse after 2000 </a:t>
            </a:r>
            <a:r>
              <a:rPr lang="en-US" sz="3200" b="1" i="1" dirty="0">
                <a:solidFill>
                  <a:schemeClr val="tx2"/>
                </a:solidFill>
                <a:latin typeface="Arial" panose="020B0604020202020204" pitchFamily="34" charset="0"/>
                <a:cs typeface="Arial" panose="020B0604020202020204" pitchFamily="34" charset="0"/>
              </a:rPr>
              <a:t>reported that their first regular opioid was a prescription drug</a:t>
            </a:r>
            <a:r>
              <a:rPr lang="en-US" sz="3200" dirty="0">
                <a:solidFill>
                  <a:schemeClr val="tx2"/>
                </a:solidFill>
                <a:latin typeface="Arial" panose="020B0604020202020204" pitchFamily="34" charset="0"/>
                <a:cs typeface="Arial" panose="020B0604020202020204" pitchFamily="34" charset="0"/>
              </a:rPr>
              <a:t>.</a:t>
            </a:r>
          </a:p>
        </p:txBody>
      </p:sp>
      <p:sp>
        <p:nvSpPr>
          <p:cNvPr id="3" name="Title 2"/>
          <p:cNvSpPr>
            <a:spLocks noGrp="1"/>
          </p:cNvSpPr>
          <p:nvPr>
            <p:ph type="title"/>
          </p:nvPr>
        </p:nvSpPr>
        <p:spPr>
          <a:xfrm>
            <a:off x="152400" y="228600"/>
            <a:ext cx="7315200" cy="1154097"/>
          </a:xfrm>
        </p:spPr>
        <p:txBody>
          <a:bodyPr anchor="t">
            <a:normAutofit/>
          </a:bodyPr>
          <a:lstStyle/>
          <a:p>
            <a:r>
              <a:rPr lang="en-US" sz="4400" dirty="0" smtClean="0"/>
              <a:t>Heroin</a:t>
            </a:r>
            <a:endParaRPr lang="en-US" sz="4400" dirty="0"/>
          </a:p>
        </p:txBody>
      </p:sp>
      <p:sp>
        <p:nvSpPr>
          <p:cNvPr id="5" name="Rectangle 4"/>
          <p:cNvSpPr/>
          <p:nvPr/>
        </p:nvSpPr>
        <p:spPr>
          <a:xfrm>
            <a:off x="4038600" y="6189210"/>
            <a:ext cx="4572000" cy="253916"/>
          </a:xfrm>
          <a:prstGeom prst="rect">
            <a:avLst/>
          </a:prstGeom>
        </p:spPr>
        <p:txBody>
          <a:bodyPr>
            <a:spAutoFit/>
          </a:bodyPr>
          <a:lstStyle/>
          <a:p>
            <a:r>
              <a:rPr lang="en-US" sz="1050" dirty="0"/>
              <a:t>http://www.cdc.gov/mmwr/preview/mmwrhtml/mm6339a1.htm</a:t>
            </a:r>
          </a:p>
        </p:txBody>
      </p:sp>
    </p:spTree>
    <p:extLst>
      <p:ext uri="{BB962C8B-B14F-4D97-AF65-F5344CB8AC3E}">
        <p14:creationId xmlns:p14="http://schemas.microsoft.com/office/powerpoint/2010/main" val="41419243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76516"/>
            <a:ext cx="8229600" cy="4525963"/>
          </a:xfrm>
        </p:spPr>
        <p:txBody>
          <a:bodyPr>
            <a:normAutofit/>
          </a:bodyPr>
          <a:lstStyle/>
          <a:p>
            <a:r>
              <a:rPr lang="en-US" sz="3200" dirty="0" smtClean="0">
                <a:latin typeface="Arial" panose="020B0604020202020204" pitchFamily="34" charset="0"/>
                <a:cs typeface="Arial" panose="020B0604020202020204" pitchFamily="34" charset="0"/>
              </a:rPr>
              <a:t>It </a:t>
            </a:r>
            <a:r>
              <a:rPr lang="en-US" sz="3200" dirty="0">
                <a:latin typeface="Arial" panose="020B0604020202020204" pitchFamily="34" charset="0"/>
                <a:cs typeface="Arial" panose="020B0604020202020204" pitchFamily="34" charset="0"/>
              </a:rPr>
              <a:t>is estimated that about </a:t>
            </a:r>
            <a:r>
              <a:rPr lang="en-US" sz="3200" b="1" dirty="0">
                <a:solidFill>
                  <a:schemeClr val="tx2"/>
                </a:solidFill>
                <a:latin typeface="Arial" panose="020B0604020202020204" pitchFamily="34" charset="0"/>
                <a:cs typeface="Arial" panose="020B0604020202020204" pitchFamily="34" charset="0"/>
              </a:rPr>
              <a:t>23 percent </a:t>
            </a:r>
            <a:r>
              <a:rPr lang="en-US" sz="3200" dirty="0">
                <a:latin typeface="Arial" panose="020B0604020202020204" pitchFamily="34" charset="0"/>
                <a:cs typeface="Arial" panose="020B0604020202020204" pitchFamily="34" charset="0"/>
              </a:rPr>
              <a:t>of individuals who use heroin become dependent on it</a:t>
            </a:r>
            <a:r>
              <a:rPr lang="en-US" sz="3200" dirty="0" smtClean="0">
                <a:latin typeface="Arial" panose="020B0604020202020204" pitchFamily="34" charset="0"/>
                <a:cs typeface="Arial" panose="020B0604020202020204" pitchFamily="34" charset="0"/>
              </a:rPr>
              <a:t>.</a:t>
            </a:r>
          </a:p>
          <a:p>
            <a:r>
              <a:rPr lang="en-US" sz="3200" dirty="0">
                <a:latin typeface="Arial" panose="020B0604020202020204" pitchFamily="34" charset="0"/>
                <a:cs typeface="Arial" panose="020B0604020202020204" pitchFamily="34" charset="0"/>
              </a:rPr>
              <a:t>Heroin can be injected, inhaled by snorting or sniffing, or smoked</a:t>
            </a:r>
            <a:r>
              <a:rPr lang="en-US" sz="3200" dirty="0" smtClean="0">
                <a:latin typeface="Arial" panose="020B0604020202020204" pitchFamily="34" charset="0"/>
                <a:cs typeface="Arial" panose="020B0604020202020204" pitchFamily="34" charset="0"/>
              </a:rPr>
              <a:t>.</a:t>
            </a:r>
          </a:p>
          <a:p>
            <a:r>
              <a:rPr lang="en-US" sz="3200" dirty="0">
                <a:latin typeface="Arial" panose="020B0604020202020204" pitchFamily="34" charset="0"/>
                <a:cs typeface="Arial" panose="020B0604020202020204" pitchFamily="34" charset="0"/>
              </a:rPr>
              <a:t>Studies indicate an increasing problem with fatal overdoses from heroin from 2010 to 2012.</a:t>
            </a:r>
          </a:p>
          <a:p>
            <a:endParaRPr lang="en-US" sz="32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458804" y="228600"/>
            <a:ext cx="7315200" cy="1154097"/>
          </a:xfrm>
        </p:spPr>
        <p:txBody>
          <a:bodyPr anchor="t">
            <a:normAutofit/>
          </a:bodyPr>
          <a:lstStyle/>
          <a:p>
            <a:r>
              <a:rPr lang="en-US" sz="4400" dirty="0" smtClean="0"/>
              <a:t>Heroin</a:t>
            </a:r>
            <a:endParaRPr lang="en-US" sz="4400" dirty="0"/>
          </a:p>
        </p:txBody>
      </p:sp>
      <p:sp>
        <p:nvSpPr>
          <p:cNvPr id="4" name="Rectangle 3"/>
          <p:cNvSpPr/>
          <p:nvPr/>
        </p:nvSpPr>
        <p:spPr>
          <a:xfrm>
            <a:off x="4116404" y="6324600"/>
            <a:ext cx="4572000" cy="246221"/>
          </a:xfrm>
          <a:prstGeom prst="rect">
            <a:avLst/>
          </a:prstGeom>
        </p:spPr>
        <p:txBody>
          <a:bodyPr>
            <a:spAutoFit/>
          </a:bodyPr>
          <a:lstStyle/>
          <a:p>
            <a:r>
              <a:rPr lang="en-US" sz="1000" dirty="0"/>
              <a:t>http://www.drugabuse.gov/publications/drugfacts/heroin</a:t>
            </a:r>
          </a:p>
        </p:txBody>
      </p:sp>
    </p:spTree>
    <p:extLst>
      <p:ext uri="{BB962C8B-B14F-4D97-AF65-F5344CB8AC3E}">
        <p14:creationId xmlns:p14="http://schemas.microsoft.com/office/powerpoint/2010/main" val="7391224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295400"/>
            <a:ext cx="3811604" cy="4876800"/>
          </a:xfrm>
        </p:spPr>
        <p:txBody>
          <a:bodyPr>
            <a:noAutofit/>
          </a:bodyPr>
          <a:lstStyle/>
          <a:p>
            <a:r>
              <a:rPr lang="en-US" sz="3200" dirty="0" smtClean="0">
                <a:latin typeface="Arial" panose="020B0604020202020204" pitchFamily="34" charset="0"/>
                <a:cs typeface="Arial" panose="020B0604020202020204" pitchFamily="34" charset="0"/>
              </a:rPr>
              <a:t>This ain’t  your Momma’s heroin</a:t>
            </a:r>
          </a:p>
          <a:p>
            <a:r>
              <a:rPr lang="en-US" sz="3200" dirty="0" smtClean="0">
                <a:latin typeface="Arial" panose="020B0604020202020204" pitchFamily="34" charset="0"/>
                <a:cs typeface="Arial" panose="020B0604020202020204" pitchFamily="34" charset="0"/>
              </a:rPr>
              <a:t>More potent</a:t>
            </a:r>
          </a:p>
          <a:p>
            <a:r>
              <a:rPr lang="en-US" sz="3200" dirty="0" smtClean="0">
                <a:latin typeface="Arial" panose="020B0604020202020204" pitchFamily="34" charset="0"/>
                <a:cs typeface="Arial" panose="020B0604020202020204" pitchFamily="34" charset="0"/>
              </a:rPr>
              <a:t>Laced with fentanyl</a:t>
            </a:r>
          </a:p>
          <a:p>
            <a:r>
              <a:rPr lang="en-US" sz="3200" dirty="0" smtClean="0">
                <a:latin typeface="Arial" panose="020B0604020202020204" pitchFamily="34" charset="0"/>
                <a:cs typeface="Arial" panose="020B0604020202020204" pitchFamily="34" charset="0"/>
              </a:rPr>
              <a:t>More overdoses</a:t>
            </a:r>
            <a:endParaRPr lang="en-US" sz="32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228600" y="152400"/>
            <a:ext cx="7315200" cy="1154097"/>
          </a:xfrm>
        </p:spPr>
        <p:txBody>
          <a:bodyPr anchor="ctr"/>
          <a:lstStyle/>
          <a:p>
            <a:r>
              <a:rPr lang="en-US" dirty="0" smtClean="0"/>
              <a:t>Heroin</a:t>
            </a:r>
            <a:endParaRPr lang="en-US" dirty="0"/>
          </a:p>
        </p:txBody>
      </p:sp>
      <p:sp>
        <p:nvSpPr>
          <p:cNvPr id="4" name="Rectangle 3"/>
          <p:cNvSpPr/>
          <p:nvPr/>
        </p:nvSpPr>
        <p:spPr>
          <a:xfrm>
            <a:off x="4116404" y="6324600"/>
            <a:ext cx="4572000" cy="246221"/>
          </a:xfrm>
          <a:prstGeom prst="rect">
            <a:avLst/>
          </a:prstGeom>
        </p:spPr>
        <p:txBody>
          <a:bodyPr>
            <a:spAutoFit/>
          </a:bodyPr>
          <a:lstStyle/>
          <a:p>
            <a:r>
              <a:rPr lang="en-US" sz="1000" dirty="0"/>
              <a:t>http://www.drugabuse.gov/publications/drugfacts/heroin</a:t>
            </a:r>
          </a:p>
        </p:txBody>
      </p:sp>
      <p:sp>
        <p:nvSpPr>
          <p:cNvPr id="5" name="TextBox 4"/>
          <p:cNvSpPr txBox="1"/>
          <p:nvPr/>
        </p:nvSpPr>
        <p:spPr>
          <a:xfrm>
            <a:off x="4306102" y="2743200"/>
            <a:ext cx="4192604" cy="3046988"/>
          </a:xfrm>
          <a:prstGeom prst="rect">
            <a:avLst/>
          </a:prstGeom>
          <a:noFill/>
        </p:spPr>
        <p:txBody>
          <a:bodyPr wrap="square" rtlCol="0">
            <a:spAutoFit/>
          </a:bodyPr>
          <a:lstStyle/>
          <a:p>
            <a:r>
              <a:rPr lang="en-US" sz="3200" b="1" dirty="0">
                <a:solidFill>
                  <a:schemeClr val="tx2"/>
                </a:solidFill>
              </a:rPr>
              <a:t>Officials in Chicago suspect heroin laced with fentanyl responsible for 74 overdoses in three days</a:t>
            </a:r>
            <a:endParaRPr lang="en-US" sz="3200" dirty="0">
              <a:solidFill>
                <a:schemeClr val="tx2"/>
              </a:solidFill>
            </a:endParaRPr>
          </a:p>
        </p:txBody>
      </p:sp>
    </p:spTree>
    <p:extLst>
      <p:ext uri="{BB962C8B-B14F-4D97-AF65-F5344CB8AC3E}">
        <p14:creationId xmlns:p14="http://schemas.microsoft.com/office/powerpoint/2010/main" val="6990397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7315200" cy="1154097"/>
          </a:xfrm>
        </p:spPr>
        <p:txBody>
          <a:bodyPr anchor="t">
            <a:normAutofit/>
          </a:bodyPr>
          <a:lstStyle/>
          <a:p>
            <a:r>
              <a:rPr lang="en-US" sz="4400" b="1" dirty="0" smtClean="0"/>
              <a:t>Key Points</a:t>
            </a:r>
            <a:endParaRPr lang="en-US" sz="4400" b="1" dirty="0"/>
          </a:p>
        </p:txBody>
      </p:sp>
      <p:sp>
        <p:nvSpPr>
          <p:cNvPr id="3" name="Content Placeholder 2"/>
          <p:cNvSpPr>
            <a:spLocks noGrp="1"/>
          </p:cNvSpPr>
          <p:nvPr>
            <p:ph idx="1"/>
          </p:nvPr>
        </p:nvSpPr>
        <p:spPr>
          <a:xfrm>
            <a:off x="304800" y="1600200"/>
            <a:ext cx="7315200" cy="3539527"/>
          </a:xfrm>
        </p:spPr>
        <p:txBody>
          <a:bodyPr>
            <a:noAutofit/>
          </a:bodyPr>
          <a:lstStyle/>
          <a:p>
            <a:r>
              <a:rPr lang="en-US" sz="3200" dirty="0" smtClean="0"/>
              <a:t>Iatrogenic problem – we need to help solve it</a:t>
            </a:r>
          </a:p>
          <a:p>
            <a:r>
              <a:rPr lang="en-US" sz="3200" dirty="0" smtClean="0"/>
              <a:t>Collaboration is key</a:t>
            </a:r>
          </a:p>
          <a:p>
            <a:r>
              <a:rPr lang="en-US" sz="3200" dirty="0" smtClean="0"/>
              <a:t>Great opportunity to re-assess these patients and offer a fresh new perspective and treatment plan that will lead to increased productivity and functionality.</a:t>
            </a:r>
            <a:endParaRPr lang="en-US" sz="3200" dirty="0"/>
          </a:p>
        </p:txBody>
      </p:sp>
    </p:spTree>
    <p:extLst>
      <p:ext uri="{BB962C8B-B14F-4D97-AF65-F5344CB8AC3E}">
        <p14:creationId xmlns:p14="http://schemas.microsoft.com/office/powerpoint/2010/main" val="40793297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81000"/>
            <a:ext cx="7315200" cy="2595025"/>
          </a:xfrm>
        </p:spPr>
        <p:txBody>
          <a:bodyPr>
            <a:normAutofit/>
          </a:bodyPr>
          <a:lstStyle/>
          <a:p>
            <a:r>
              <a:rPr lang="en-US" dirty="0"/>
              <a:t>Public Safety </a:t>
            </a:r>
            <a:r>
              <a:rPr lang="en-US" dirty="0" smtClean="0"/>
              <a:t>Consequences of the Opiate Crisis</a:t>
            </a:r>
            <a:endParaRPr lang="en-US" dirty="0"/>
          </a:p>
        </p:txBody>
      </p:sp>
      <p:sp>
        <p:nvSpPr>
          <p:cNvPr id="3" name="Subtitle 2"/>
          <p:cNvSpPr>
            <a:spLocks noGrp="1"/>
          </p:cNvSpPr>
          <p:nvPr>
            <p:ph type="subTitle" idx="1"/>
          </p:nvPr>
        </p:nvSpPr>
        <p:spPr>
          <a:xfrm>
            <a:off x="457200" y="3810000"/>
            <a:ext cx="7315200" cy="1144632"/>
          </a:xfrm>
        </p:spPr>
        <p:txBody>
          <a:bodyPr>
            <a:noAutofit/>
          </a:bodyPr>
          <a:lstStyle/>
          <a:p>
            <a:r>
              <a:rPr lang="en-US" sz="4000" dirty="0" smtClean="0"/>
              <a:t>Captain </a:t>
            </a:r>
            <a:r>
              <a:rPr lang="en-US" sz="4000" dirty="0"/>
              <a:t>Kevin </a:t>
            </a:r>
            <a:r>
              <a:rPr lang="en-US" sz="4000" dirty="0" smtClean="0"/>
              <a:t>Hunter</a:t>
            </a:r>
          </a:p>
          <a:p>
            <a:r>
              <a:rPr lang="en-US" sz="4000" dirty="0" smtClean="0"/>
              <a:t>Sgt</a:t>
            </a:r>
            <a:r>
              <a:rPr lang="en-US" sz="4000" dirty="0"/>
              <a:t>. Mark Brooks</a:t>
            </a:r>
          </a:p>
        </p:txBody>
      </p:sp>
    </p:spTree>
    <p:extLst>
      <p:ext uri="{BB962C8B-B14F-4D97-AF65-F5344CB8AC3E}">
        <p14:creationId xmlns:p14="http://schemas.microsoft.com/office/powerpoint/2010/main" val="321817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981200"/>
            <a:ext cx="8229600" cy="1143000"/>
          </a:xfrm>
        </p:spPr>
        <p:txBody>
          <a:bodyPr>
            <a:normAutofit/>
          </a:bodyPr>
          <a:lstStyle/>
          <a:p>
            <a:r>
              <a:rPr lang="en-US" sz="6600" b="1" dirty="0" smtClean="0"/>
              <a:t>Issue</a:t>
            </a:r>
            <a:endParaRPr lang="en-US" sz="6600" b="1" dirty="0"/>
          </a:p>
        </p:txBody>
      </p:sp>
    </p:spTree>
    <p:extLst>
      <p:ext uri="{BB962C8B-B14F-4D97-AF65-F5344CB8AC3E}">
        <p14:creationId xmlns:p14="http://schemas.microsoft.com/office/powerpoint/2010/main" val="12512138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Heroin Update</a:t>
            </a:r>
            <a:endParaRPr lang="en-US" dirty="0"/>
          </a:p>
        </p:txBody>
      </p:sp>
      <p:sp>
        <p:nvSpPr>
          <p:cNvPr id="3" name="Subtitle 2"/>
          <p:cNvSpPr>
            <a:spLocks noGrp="1"/>
          </p:cNvSpPr>
          <p:nvPr>
            <p:ph type="subTitle" idx="1"/>
          </p:nvPr>
        </p:nvSpPr>
        <p:spPr/>
        <p:txBody>
          <a:bodyPr/>
          <a:lstStyle/>
          <a:p>
            <a:r>
              <a:rPr lang="en-US" dirty="0" smtClean="0"/>
              <a:t>Captain Kevin Hunter</a:t>
            </a:r>
          </a:p>
          <a:p>
            <a:r>
              <a:rPr lang="en-US" sz="1800" dirty="0" smtClean="0"/>
              <a:t>Fort Wayne Police Department</a:t>
            </a:r>
          </a:p>
          <a:p>
            <a:r>
              <a:rPr lang="en-US" sz="1800" dirty="0" smtClean="0"/>
              <a:t>Vice &amp; Narcotics Division</a:t>
            </a:r>
            <a:endParaRPr lang="en-US" sz="1800" dirty="0"/>
          </a:p>
        </p:txBody>
      </p:sp>
    </p:spTree>
    <p:extLst>
      <p:ext uri="{BB962C8B-B14F-4D97-AF65-F5344CB8AC3E}">
        <p14:creationId xmlns:p14="http://schemas.microsoft.com/office/powerpoint/2010/main" val="42539147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Scope of Problem 2009-2014</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b="1" dirty="0"/>
              <a:t>	</a:t>
            </a:r>
            <a:r>
              <a:rPr lang="en-US" b="1" dirty="0" smtClean="0"/>
              <a:t>		</a:t>
            </a:r>
            <a:r>
              <a:rPr lang="en-US" b="1" u="sng" dirty="0" smtClean="0"/>
              <a:t>Heroin </a:t>
            </a:r>
            <a:r>
              <a:rPr lang="en-US" b="1" u="sng" dirty="0"/>
              <a:t>Seizures 2009 – </a:t>
            </a:r>
            <a:r>
              <a:rPr lang="en-US" b="1" u="sng" dirty="0" smtClean="0"/>
              <a:t>2014</a:t>
            </a:r>
            <a:r>
              <a:rPr lang="en-US" dirty="0"/>
              <a:t> </a:t>
            </a:r>
          </a:p>
          <a:p>
            <a:r>
              <a:rPr lang="en-US" dirty="0"/>
              <a:t>2009		43.23 grams</a:t>
            </a:r>
          </a:p>
          <a:p>
            <a:r>
              <a:rPr lang="en-US" dirty="0"/>
              <a:t>2010		96.10 grams</a:t>
            </a:r>
          </a:p>
          <a:p>
            <a:r>
              <a:rPr lang="en-US" dirty="0"/>
              <a:t>2011		108.10 grams</a:t>
            </a:r>
          </a:p>
          <a:p>
            <a:r>
              <a:rPr lang="en-US" dirty="0"/>
              <a:t>2012		123.92 grams</a:t>
            </a:r>
          </a:p>
          <a:p>
            <a:r>
              <a:rPr lang="en-US" dirty="0"/>
              <a:t>2013		150.10 grams</a:t>
            </a:r>
          </a:p>
          <a:p>
            <a:r>
              <a:rPr lang="en-US" b="1" dirty="0"/>
              <a:t>2014		157.50 grams	(+ 8 Kilos DEA Case</a:t>
            </a:r>
            <a:r>
              <a:rPr lang="en-US" b="1" dirty="0" smtClean="0"/>
              <a:t>)</a:t>
            </a:r>
            <a:endParaRPr lang="en-US" b="1" dirty="0"/>
          </a:p>
          <a:p>
            <a:pPr marL="0" indent="0">
              <a:buNone/>
            </a:pPr>
            <a:r>
              <a:rPr lang="en-US" dirty="0"/>
              <a:t> </a:t>
            </a:r>
          </a:p>
          <a:p>
            <a:r>
              <a:rPr lang="en-US" dirty="0"/>
              <a:t>Price of Heroin = $15 - $20 per point	(Point = .10 grams)</a:t>
            </a:r>
          </a:p>
          <a:p>
            <a:r>
              <a:rPr lang="en-US" dirty="0"/>
              <a:t>Oxycontin = $30 - $60 per pill (prior to reformulation)</a:t>
            </a:r>
          </a:p>
        </p:txBody>
      </p:sp>
    </p:spTree>
    <p:extLst>
      <p:ext uri="{BB962C8B-B14F-4D97-AF65-F5344CB8AC3E}">
        <p14:creationId xmlns:p14="http://schemas.microsoft.com/office/powerpoint/2010/main" val="1944355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Scope of Problem 2015</a:t>
            </a:r>
            <a:endParaRPr lang="en-US" dirty="0"/>
          </a:p>
        </p:txBody>
      </p:sp>
      <p:sp>
        <p:nvSpPr>
          <p:cNvPr id="3" name="Content Placeholder 2"/>
          <p:cNvSpPr>
            <a:spLocks noGrp="1"/>
          </p:cNvSpPr>
          <p:nvPr>
            <p:ph idx="1"/>
          </p:nvPr>
        </p:nvSpPr>
        <p:spPr/>
        <p:txBody>
          <a:bodyPr/>
          <a:lstStyle/>
          <a:p>
            <a:endParaRPr lang="en-US" dirty="0" smtClean="0"/>
          </a:p>
          <a:p>
            <a:r>
              <a:rPr lang="en-US" dirty="0" smtClean="0"/>
              <a:t>2015  Seizures	(January – July)	284.8 grams</a:t>
            </a:r>
          </a:p>
          <a:p>
            <a:endParaRPr lang="en-US" dirty="0" smtClean="0"/>
          </a:p>
          <a:p>
            <a:r>
              <a:rPr lang="en-US" dirty="0" smtClean="0"/>
              <a:t>Fentanyl		(June &amp; July)		13.7 grams</a:t>
            </a:r>
          </a:p>
          <a:p>
            <a:endParaRPr lang="en-US" dirty="0"/>
          </a:p>
          <a:p>
            <a:pPr marL="0" indent="0">
              <a:buNone/>
            </a:pPr>
            <a:r>
              <a:rPr lang="en-US" dirty="0" smtClean="0"/>
              <a:t>	</a:t>
            </a:r>
            <a:endParaRPr lang="en-US" dirty="0"/>
          </a:p>
        </p:txBody>
      </p:sp>
    </p:spTree>
    <p:extLst>
      <p:ext uri="{BB962C8B-B14F-4D97-AF65-F5344CB8AC3E}">
        <p14:creationId xmlns:p14="http://schemas.microsoft.com/office/powerpoint/2010/main" val="10698398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06400" y="0"/>
            <a:ext cx="8321941" cy="6858000"/>
          </a:xfrm>
          <a:prstGeom prst="rect">
            <a:avLst/>
          </a:prstGeom>
        </p:spPr>
      </p:pic>
    </p:spTree>
    <p:extLst>
      <p:ext uri="{BB962C8B-B14F-4D97-AF65-F5344CB8AC3E}">
        <p14:creationId xmlns:p14="http://schemas.microsoft.com/office/powerpoint/2010/main" val="8964043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2013 NDTA-Heroin</a:t>
            </a:r>
            <a:endParaRPr lang="en-US" sz="4000" dirty="0"/>
          </a:p>
        </p:txBody>
      </p:sp>
      <p:sp>
        <p:nvSpPr>
          <p:cNvPr id="3" name="Content Placeholder 2"/>
          <p:cNvSpPr>
            <a:spLocks noGrp="1"/>
          </p:cNvSpPr>
          <p:nvPr>
            <p:ph idx="1"/>
          </p:nvPr>
        </p:nvSpPr>
        <p:spPr/>
        <p:txBody>
          <a:bodyPr>
            <a:normAutofit lnSpcReduction="10000"/>
          </a:bodyPr>
          <a:lstStyle/>
          <a:p>
            <a:r>
              <a:rPr lang="en-US" dirty="0"/>
              <a:t>The availability of heroin continued to increase in 2012, likely due to high levels of heroin production in Mexico and Mexican traffickers expanding into white powder heroin markets in the </a:t>
            </a:r>
            <a:r>
              <a:rPr lang="en-US" dirty="0" smtClean="0"/>
              <a:t>Eastern </a:t>
            </a:r>
            <a:r>
              <a:rPr lang="en-US" dirty="0"/>
              <a:t>and </a:t>
            </a:r>
            <a:r>
              <a:rPr lang="en-US" dirty="0" smtClean="0"/>
              <a:t>Midwest </a:t>
            </a:r>
            <a:r>
              <a:rPr lang="en-US" dirty="0"/>
              <a:t>United States. </a:t>
            </a:r>
            <a:endParaRPr lang="en-US" dirty="0" smtClean="0"/>
          </a:p>
          <a:p>
            <a:r>
              <a:rPr lang="en-US" dirty="0" smtClean="0"/>
              <a:t>Further</a:t>
            </a:r>
            <a:r>
              <a:rPr lang="en-US" dirty="0"/>
              <a:t>, some metropolitan areas saw a recent increase in heroin overdose deaths. Law enforcement and treatment officials throughout the country are also reporting that many prescription opioid users have turned to heroin as a cheaper and/or more easily obtained alternative to prescription drugs.</a:t>
            </a:r>
          </a:p>
          <a:p>
            <a:endParaRPr lang="en-US" dirty="0"/>
          </a:p>
        </p:txBody>
      </p:sp>
    </p:spTree>
    <p:extLst>
      <p:ext uri="{BB962C8B-B14F-4D97-AF65-F5344CB8AC3E}">
        <p14:creationId xmlns:p14="http://schemas.microsoft.com/office/powerpoint/2010/main" val="40385820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2013 NDTA-Heroin Overdoses</a:t>
            </a:r>
            <a:endParaRPr lang="en-US" sz="4000" dirty="0"/>
          </a:p>
        </p:txBody>
      </p:sp>
      <p:sp>
        <p:nvSpPr>
          <p:cNvPr id="3" name="Content Placeholder 2"/>
          <p:cNvSpPr>
            <a:spLocks noGrp="1"/>
          </p:cNvSpPr>
          <p:nvPr>
            <p:ph idx="1"/>
          </p:nvPr>
        </p:nvSpPr>
        <p:spPr/>
        <p:txBody>
          <a:bodyPr>
            <a:normAutofit/>
          </a:bodyPr>
          <a:lstStyle/>
          <a:p>
            <a:r>
              <a:rPr lang="en-US" b="1" dirty="0" smtClean="0"/>
              <a:t>Availability of High-Purity Heroin</a:t>
            </a:r>
          </a:p>
          <a:p>
            <a:pPr lvl="1"/>
            <a:r>
              <a:rPr lang="en-US" dirty="0" smtClean="0"/>
              <a:t>LEO’s reporting an increase of high purity heroin at the street level</a:t>
            </a:r>
          </a:p>
          <a:p>
            <a:r>
              <a:rPr lang="en-US" b="1" dirty="0" smtClean="0"/>
              <a:t>People are switching from abusing prescription drugs to abusing heroin</a:t>
            </a:r>
          </a:p>
          <a:p>
            <a:pPr lvl="1"/>
            <a:r>
              <a:rPr lang="en-US" dirty="0" smtClean="0"/>
              <a:t>LEO’s &amp; Treatment Officials report people first used heroin after having abused prescription opioids</a:t>
            </a:r>
          </a:p>
          <a:p>
            <a:pPr lvl="1"/>
            <a:r>
              <a:rPr lang="en-US" dirty="0" smtClean="0"/>
              <a:t>Turned to heroin because it was cheaper and easier to obtain than prescription drugs</a:t>
            </a:r>
          </a:p>
          <a:p>
            <a:pPr marL="0" indent="0">
              <a:buNone/>
            </a:pPr>
            <a:endParaRPr lang="en-US" dirty="0"/>
          </a:p>
        </p:txBody>
      </p:sp>
    </p:spTree>
    <p:extLst>
      <p:ext uri="{BB962C8B-B14F-4D97-AF65-F5344CB8AC3E}">
        <p14:creationId xmlns:p14="http://schemas.microsoft.com/office/powerpoint/2010/main" val="15417512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2013 NDTA-Heroin Overdoses</a:t>
            </a:r>
            <a:endParaRPr lang="en-US" sz="4000" dirty="0"/>
          </a:p>
        </p:txBody>
      </p:sp>
      <p:sp>
        <p:nvSpPr>
          <p:cNvPr id="3" name="Content Placeholder 2"/>
          <p:cNvSpPr>
            <a:spLocks noGrp="1"/>
          </p:cNvSpPr>
          <p:nvPr>
            <p:ph idx="1"/>
          </p:nvPr>
        </p:nvSpPr>
        <p:spPr/>
        <p:txBody>
          <a:bodyPr/>
          <a:lstStyle/>
          <a:p>
            <a:r>
              <a:rPr lang="en-US" b="1" dirty="0" smtClean="0"/>
              <a:t>More people are using heroin and at a younger age</a:t>
            </a:r>
          </a:p>
          <a:p>
            <a:pPr marL="0" indent="0">
              <a:buNone/>
            </a:pPr>
            <a:endParaRPr lang="en-US" b="1" dirty="0" smtClean="0"/>
          </a:p>
          <a:p>
            <a:pPr lvl="1"/>
            <a:r>
              <a:rPr lang="en-US" dirty="0"/>
              <a:t>In 2011, the average age at first use among heroin abusers aged 12 to 49 was </a:t>
            </a:r>
            <a:r>
              <a:rPr lang="en-US" b="1" u="sng" dirty="0"/>
              <a:t>22.1 years</a:t>
            </a:r>
            <a:r>
              <a:rPr lang="en-US" b="1" dirty="0"/>
              <a:t> </a:t>
            </a:r>
            <a:r>
              <a:rPr lang="en-US" dirty="0"/>
              <a:t>and in 2010 it was </a:t>
            </a:r>
            <a:r>
              <a:rPr lang="en-US" b="1" u="sng" dirty="0"/>
              <a:t>21.4 years</a:t>
            </a:r>
            <a:r>
              <a:rPr lang="en-US" dirty="0"/>
              <a:t>, significantly lower than the 2009 estimate of 25.5 </a:t>
            </a:r>
            <a:r>
              <a:rPr lang="en-US" dirty="0" smtClean="0"/>
              <a:t>years</a:t>
            </a:r>
            <a:endParaRPr lang="en-US" dirty="0"/>
          </a:p>
        </p:txBody>
      </p:sp>
    </p:spTree>
    <p:extLst>
      <p:ext uri="{BB962C8B-B14F-4D97-AF65-F5344CB8AC3E}">
        <p14:creationId xmlns:p14="http://schemas.microsoft.com/office/powerpoint/2010/main" val="14059359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8600" y="0"/>
            <a:ext cx="8684033" cy="6858000"/>
          </a:xfrm>
          <a:prstGeom prst="rect">
            <a:avLst/>
          </a:prstGeom>
        </p:spPr>
      </p:pic>
    </p:spTree>
    <p:extLst>
      <p:ext uri="{BB962C8B-B14F-4D97-AF65-F5344CB8AC3E}">
        <p14:creationId xmlns:p14="http://schemas.microsoft.com/office/powerpoint/2010/main" val="4474987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2014 NDTA</a:t>
            </a:r>
            <a:endParaRPr lang="en-US" dirty="0"/>
          </a:p>
        </p:txBody>
      </p:sp>
      <p:sp>
        <p:nvSpPr>
          <p:cNvPr id="3" name="Content Placeholder 2"/>
          <p:cNvSpPr>
            <a:spLocks noGrp="1"/>
          </p:cNvSpPr>
          <p:nvPr>
            <p:ph idx="1"/>
          </p:nvPr>
        </p:nvSpPr>
        <p:spPr/>
        <p:txBody>
          <a:bodyPr>
            <a:normAutofit fontScale="92500" lnSpcReduction="10000"/>
          </a:bodyPr>
          <a:lstStyle/>
          <a:p>
            <a:r>
              <a:rPr lang="en-US" dirty="0"/>
              <a:t>Heroin abuse and availability are increasing, particularly in the </a:t>
            </a:r>
            <a:r>
              <a:rPr lang="en-US" dirty="0" smtClean="0"/>
              <a:t>Eastern </a:t>
            </a:r>
            <a:r>
              <a:rPr lang="en-US" dirty="0"/>
              <a:t>United States. </a:t>
            </a:r>
            <a:endParaRPr lang="en-US" dirty="0" smtClean="0"/>
          </a:p>
          <a:p>
            <a:r>
              <a:rPr lang="en-US" dirty="0" smtClean="0"/>
              <a:t>There </a:t>
            </a:r>
            <a:r>
              <a:rPr lang="en-US" dirty="0"/>
              <a:t>was a </a:t>
            </a:r>
            <a:r>
              <a:rPr lang="en-US" b="1" dirty="0"/>
              <a:t>37 percent increase</a:t>
            </a:r>
            <a:r>
              <a:rPr lang="en-US" dirty="0"/>
              <a:t> in new heroin initiates between 2008 and </a:t>
            </a:r>
            <a:r>
              <a:rPr lang="en-US" dirty="0" smtClean="0"/>
              <a:t>2012.</a:t>
            </a:r>
          </a:p>
          <a:p>
            <a:r>
              <a:rPr lang="en-US" dirty="0" smtClean="0"/>
              <a:t>Increased </a:t>
            </a:r>
            <a:r>
              <a:rPr lang="en-US" dirty="0"/>
              <a:t>demand for heroin is largely being driven by </a:t>
            </a:r>
            <a:r>
              <a:rPr lang="en-US" dirty="0" smtClean="0"/>
              <a:t>prescription drug </a:t>
            </a:r>
            <a:r>
              <a:rPr lang="en-US" dirty="0"/>
              <a:t>abusers switching to heroin because heroin is more available and less expensive. </a:t>
            </a:r>
            <a:endParaRPr lang="en-US" dirty="0" smtClean="0"/>
          </a:p>
          <a:p>
            <a:r>
              <a:rPr lang="en-US" dirty="0" smtClean="0"/>
              <a:t>Further</a:t>
            </a:r>
            <a:r>
              <a:rPr lang="en-US" dirty="0"/>
              <a:t>, some OxyContin® abusers switched to heroin after the reformulation of that drug made it more difficult to abuse. </a:t>
            </a:r>
            <a:endParaRPr lang="en-US" dirty="0" smtClean="0"/>
          </a:p>
          <a:p>
            <a:endParaRPr lang="en-US" dirty="0"/>
          </a:p>
        </p:txBody>
      </p:sp>
    </p:spTree>
    <p:extLst>
      <p:ext uri="{BB962C8B-B14F-4D97-AF65-F5344CB8AC3E}">
        <p14:creationId xmlns:p14="http://schemas.microsoft.com/office/powerpoint/2010/main" val="7110095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2014 NDTA</a:t>
            </a:r>
            <a:endParaRPr lang="en-US" dirty="0"/>
          </a:p>
        </p:txBody>
      </p:sp>
      <p:sp>
        <p:nvSpPr>
          <p:cNvPr id="7" name="Content Placeholder 6"/>
          <p:cNvSpPr>
            <a:spLocks noGrp="1"/>
          </p:cNvSpPr>
          <p:nvPr>
            <p:ph idx="1"/>
          </p:nvPr>
        </p:nvSpPr>
        <p:spPr/>
        <p:txBody>
          <a:bodyPr/>
          <a:lstStyle/>
          <a:p>
            <a:r>
              <a:rPr lang="en-US" dirty="0"/>
              <a:t>Many cities and counties across the United States, particularly in the Northeast and Midwest, are reporting increasing heroin overdose deaths. </a:t>
            </a:r>
            <a:endParaRPr lang="en-US" dirty="0" smtClean="0"/>
          </a:p>
          <a:p>
            <a:r>
              <a:rPr lang="en-US" dirty="0" smtClean="0"/>
              <a:t>Some </a:t>
            </a:r>
            <a:r>
              <a:rPr lang="en-US" dirty="0"/>
              <a:t>areas are also reporting overdoses due to heroin tainted with fentanyl or fentanyl being sold as heroin. Fentanyl is much stronger than heroin and can cause even experienced abusers to overdose. </a:t>
            </a:r>
          </a:p>
          <a:p>
            <a:endParaRPr lang="en-US" dirty="0"/>
          </a:p>
        </p:txBody>
      </p:sp>
    </p:spTree>
    <p:extLst>
      <p:ext uri="{BB962C8B-B14F-4D97-AF65-F5344CB8AC3E}">
        <p14:creationId xmlns:p14="http://schemas.microsoft.com/office/powerpoint/2010/main" val="41869212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0" y="5791200"/>
            <a:ext cx="2743200" cy="646331"/>
          </a:xfrm>
          <a:prstGeom prst="rect">
            <a:avLst/>
          </a:prstGeom>
          <a:noFill/>
        </p:spPr>
        <p:txBody>
          <a:bodyPr wrap="square" rtlCol="0">
            <a:spAutoFit/>
          </a:bodyPr>
          <a:lstStyle/>
          <a:p>
            <a:r>
              <a:rPr lang="en-US" sz="1200" dirty="0"/>
              <a:t>http://www.dmu.edu/wp-content/uploads/2014/11/american-opioid-usage-375x468.png</a:t>
            </a:r>
          </a:p>
        </p:txBody>
      </p:sp>
      <p:pic>
        <p:nvPicPr>
          <p:cNvPr id="3" name="Picture 2"/>
          <p:cNvPicPr>
            <a:picLocks noChangeAspect="1"/>
          </p:cNvPicPr>
          <p:nvPr/>
        </p:nvPicPr>
        <p:blipFill>
          <a:blip r:embed="rId2"/>
          <a:stretch>
            <a:fillRect/>
          </a:stretch>
        </p:blipFill>
        <p:spPr>
          <a:xfrm>
            <a:off x="0" y="0"/>
            <a:ext cx="5495192" cy="6858000"/>
          </a:xfrm>
          <a:prstGeom prst="rect">
            <a:avLst/>
          </a:prstGeom>
        </p:spPr>
      </p:pic>
    </p:spTree>
    <p:extLst>
      <p:ext uri="{BB962C8B-B14F-4D97-AF65-F5344CB8AC3E}">
        <p14:creationId xmlns:p14="http://schemas.microsoft.com/office/powerpoint/2010/main" val="1189547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2" name="Group 1041"/>
          <p:cNvGrpSpPr/>
          <p:nvPr/>
        </p:nvGrpSpPr>
        <p:grpSpPr>
          <a:xfrm>
            <a:off x="2606809" y="1856154"/>
            <a:ext cx="3905257" cy="2791897"/>
            <a:chOff x="2606809" y="1941218"/>
            <a:chExt cx="3905257" cy="2791897"/>
          </a:xfrm>
        </p:grpSpPr>
        <p:pic>
          <p:nvPicPr>
            <p:cNvPr id="10"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9440" t="11869" r="3605"/>
            <a:stretch/>
          </p:blipFill>
          <p:spPr bwMode="auto">
            <a:xfrm>
              <a:off x="2606809" y="1941218"/>
              <a:ext cx="3905257" cy="2791897"/>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4" name="Picture 9"/>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44246" y="2762622"/>
              <a:ext cx="844129" cy="762993"/>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28" name="Straight Connector 27"/>
            <p:cNvCxnSpPr>
              <a:stCxn id="24" idx="3"/>
            </p:cNvCxnSpPr>
            <p:nvPr/>
          </p:nvCxnSpPr>
          <p:spPr>
            <a:xfrm flipV="1">
              <a:off x="3888375" y="2514600"/>
              <a:ext cx="531225" cy="6295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Picture 10"/>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12615" t="2156" r="-6146" b="-2156"/>
            <a:stretch/>
          </p:blipFill>
          <p:spPr bwMode="auto">
            <a:xfrm>
              <a:off x="5416715" y="3866524"/>
              <a:ext cx="908939" cy="797373"/>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025" name="Straight Connector 1024"/>
            <p:cNvCxnSpPr>
              <a:endCxn id="31" idx="1"/>
            </p:cNvCxnSpPr>
            <p:nvPr/>
          </p:nvCxnSpPr>
          <p:spPr>
            <a:xfrm>
              <a:off x="4730915" y="3896661"/>
              <a:ext cx="685800" cy="368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7" name="Picture 1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459253" y="-2041"/>
            <a:ext cx="1169986" cy="1115568"/>
          </a:xfrm>
          <a:prstGeom prst="rect">
            <a:avLst/>
          </a:prstGeom>
        </p:spPr>
      </p:pic>
      <p:pic>
        <p:nvPicPr>
          <p:cNvPr id="1033" name="Picture 9"/>
          <p:cNvPicPr preferRelativeResize="0">
            <a:picLocks noChangeArrowheads="1"/>
          </p:cNvPicPr>
          <p:nvPr/>
        </p:nvPicPr>
        <p:blipFill rotWithShape="1">
          <a:blip r:embed="rId6" cstate="email">
            <a:extLst>
              <a:ext uri="{28A0092B-C50C-407E-A947-70E740481C1C}">
                <a14:useLocalDpi xmlns:a14="http://schemas.microsoft.com/office/drawing/2010/main" val="0"/>
              </a:ext>
            </a:extLst>
          </a:blip>
          <a:srcRect t="12447" b="21269"/>
          <a:stretch/>
        </p:blipFill>
        <p:spPr bwMode="auto">
          <a:xfrm>
            <a:off x="25618" y="5459959"/>
            <a:ext cx="2541479" cy="13716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102776" y="243529"/>
            <a:ext cx="856143" cy="856143"/>
          </a:xfrm>
          <a:prstGeom prst="rect">
            <a:avLst/>
          </a:prstGeom>
        </p:spPr>
      </p:pic>
      <p:pic>
        <p:nvPicPr>
          <p:cNvPr id="3" name="Picture 2"/>
          <p:cNvPicPr preferRelativeResize="0">
            <a:picLocks/>
          </p:cNvPicPr>
          <p:nvPr/>
        </p:nvPicPr>
        <p:blipFill>
          <a:blip r:embed="rId8" cstate="email">
            <a:extLst>
              <a:ext uri="{28A0092B-C50C-407E-A947-70E740481C1C}">
                <a14:useLocalDpi xmlns:a14="http://schemas.microsoft.com/office/drawing/2010/main" val="0"/>
              </a:ext>
            </a:extLst>
          </a:blip>
          <a:stretch>
            <a:fillRect/>
          </a:stretch>
        </p:blipFill>
        <p:spPr>
          <a:xfrm>
            <a:off x="1264437" y="10633"/>
            <a:ext cx="1170432" cy="1115568"/>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33625" y="51418"/>
            <a:ext cx="1010375" cy="1164026"/>
          </a:xfrm>
          <a:prstGeom prst="rect">
            <a:avLst/>
          </a:prstGeom>
        </p:spPr>
      </p:pic>
      <p:pic>
        <p:nvPicPr>
          <p:cNvPr id="1031" name="Picture 7"/>
          <p:cNvPicPr>
            <a:picLocks noChangeAspect="1" noChangeArrowheads="1"/>
          </p:cNvPicPr>
          <p:nvPr/>
        </p:nvPicPr>
        <p:blipFill rotWithShape="1">
          <a:blip r:embed="rId10" cstate="email">
            <a:extLst>
              <a:ext uri="{28A0092B-C50C-407E-A947-70E740481C1C}">
                <a14:useLocalDpi xmlns:a14="http://schemas.microsoft.com/office/drawing/2010/main" val="0"/>
              </a:ext>
            </a:extLst>
          </a:blip>
          <a:srcRect t="15953"/>
          <a:stretch/>
        </p:blipFill>
        <p:spPr bwMode="auto">
          <a:xfrm>
            <a:off x="6536067" y="3290030"/>
            <a:ext cx="2600926" cy="1761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preferRelativeResize="0">
            <a:picLocks noChangeArrowheads="1"/>
          </p:cNvPicPr>
          <p:nvPr/>
        </p:nvPicPr>
        <p:blipFill rotWithShape="1">
          <a:blip r:embed="rId11" cstate="email">
            <a:extLst>
              <a:ext uri="{28A0092B-C50C-407E-A947-70E740481C1C}">
                <a14:useLocalDpi xmlns:a14="http://schemas.microsoft.com/office/drawing/2010/main" val="0"/>
              </a:ext>
            </a:extLst>
          </a:blip>
          <a:srcRect t="21767" b="7161"/>
          <a:stretch/>
        </p:blipFill>
        <p:spPr bwMode="auto">
          <a:xfrm>
            <a:off x="23750" y="2841534"/>
            <a:ext cx="2543347" cy="136816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preferRelativeResize="0">
            <a:picLocks noChangeArrowheads="1"/>
          </p:cNvPicPr>
          <p:nvPr/>
        </p:nvPicPr>
        <p:blipFill>
          <a:blip r:embed="rId12" cstate="email">
            <a:extLst>
              <a:ext uri="{28A0092B-C50C-407E-A947-70E740481C1C}">
                <a14:useLocalDpi xmlns:a14="http://schemas.microsoft.com/office/drawing/2010/main" val="0"/>
              </a:ext>
            </a:extLst>
          </a:blip>
          <a:stretch>
            <a:fillRect/>
          </a:stretch>
        </p:blipFill>
        <p:spPr bwMode="auto">
          <a:xfrm>
            <a:off x="26588" y="1417234"/>
            <a:ext cx="2540509" cy="13716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preferRelativeResize="0">
            <a:picLocks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6530848" y="1474228"/>
            <a:ext cx="2596896" cy="176479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1777667" y="1023275"/>
            <a:ext cx="5638800" cy="58477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u="sng" dirty="0" smtClean="0">
                <a:ln/>
                <a:solidFill>
                  <a:srgbClr val="584D2E">
                    <a:lumMod val="40000"/>
                    <a:lumOff val="60000"/>
                  </a:srgbClr>
                </a:solidFill>
              </a:rPr>
              <a:t>Operation Hoosier ICE</a:t>
            </a:r>
            <a:endParaRPr lang="en-US" sz="3200" b="1" u="sng" dirty="0">
              <a:ln/>
              <a:solidFill>
                <a:srgbClr val="584D2E">
                  <a:lumMod val="40000"/>
                  <a:lumOff val="60000"/>
                </a:srgbClr>
              </a:solidFill>
            </a:endParaRPr>
          </a:p>
        </p:txBody>
      </p:sp>
      <p:sp>
        <p:nvSpPr>
          <p:cNvPr id="20" name="Rectangle 19"/>
          <p:cNvSpPr/>
          <p:nvPr/>
        </p:nvSpPr>
        <p:spPr>
          <a:xfrm>
            <a:off x="1892589" y="1470891"/>
            <a:ext cx="5295269" cy="33855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600" b="1" dirty="0" smtClean="0">
                <a:ln/>
                <a:solidFill>
                  <a:prstClr val="black"/>
                </a:solidFill>
              </a:rPr>
              <a:t>Arrests and Seizures 12/17/2014</a:t>
            </a:r>
            <a:endParaRPr lang="en-US" sz="1600" b="1" dirty="0">
              <a:ln/>
              <a:solidFill>
                <a:prstClr val="black"/>
              </a:solidFill>
            </a:endParaRPr>
          </a:p>
        </p:txBody>
      </p:sp>
      <p:pic>
        <p:nvPicPr>
          <p:cNvPr id="1026" name="Picture 2" descr="\\SBU.DEA.DOJ.GOV\UserFiles\INDDO\DAWichern\Desktop\DEAUSBadge-gold.g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41958" y="48115"/>
            <a:ext cx="830360" cy="10654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SBU.DEA.DOJ.GOV\UserFiles\INDDO\DAWichern\Desktop\DEATaskForceBadge.gi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50644" y="81544"/>
            <a:ext cx="864394" cy="114021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6541015" y="5104194"/>
            <a:ext cx="2596896" cy="172450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preferRelativeResize="0">
            <a:picLocks noChangeArrowheads="1"/>
          </p:cNvPicPr>
          <p:nvPr/>
        </p:nvPicPr>
        <p:blipFill rotWithShape="1">
          <a:blip r:embed="rId17" cstate="email">
            <a:extLst>
              <a:ext uri="{BEBA8EAE-BF5A-486C-A8C5-ECC9F3942E4B}">
                <a14:imgProps xmlns:a14="http://schemas.microsoft.com/office/drawing/2010/main">
                  <a14:imgLayer r:embed="rId18">
                    <a14:imgEffect>
                      <a14:brightnessContrast bright="51000"/>
                    </a14:imgEffect>
                  </a14:imgLayer>
                </a14:imgProps>
              </a:ext>
              <a:ext uri="{28A0092B-C50C-407E-A947-70E740481C1C}">
                <a14:useLocalDpi xmlns:a14="http://schemas.microsoft.com/office/drawing/2010/main" val="0"/>
              </a:ext>
            </a:extLst>
          </a:blip>
          <a:srcRect b="39727"/>
          <a:stretch/>
        </p:blipFill>
        <p:spPr bwMode="auto">
          <a:xfrm>
            <a:off x="26588" y="4143021"/>
            <a:ext cx="2540509" cy="13716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51252" y="17947"/>
            <a:ext cx="1167948" cy="1117167"/>
          </a:xfrm>
          <a:prstGeom prst="rect">
            <a:avLst/>
          </a:prstGeom>
        </p:spPr>
      </p:pic>
      <p:pic>
        <p:nvPicPr>
          <p:cNvPr id="15" name="Picture 14"/>
          <p:cNvPicPr preferRelativeResize="0">
            <a:picLocks/>
          </p:cNvPicPr>
          <p:nvPr/>
        </p:nvPicPr>
        <p:blipFill>
          <a:blip r:embed="rId20" cstate="email">
            <a:extLst>
              <a:ext uri="{28A0092B-C50C-407E-A947-70E740481C1C}">
                <a14:useLocalDpi xmlns:a14="http://schemas.microsoft.com/office/drawing/2010/main" val="0"/>
              </a:ext>
            </a:extLst>
          </a:blip>
          <a:stretch>
            <a:fillRect/>
          </a:stretch>
        </p:blipFill>
        <p:spPr>
          <a:xfrm>
            <a:off x="4920658" y="213531"/>
            <a:ext cx="859536" cy="859536"/>
          </a:xfrm>
          <a:prstGeom prst="rect">
            <a:avLst/>
          </a:prstGeom>
        </p:spPr>
      </p:pic>
      <p:sp>
        <p:nvSpPr>
          <p:cNvPr id="18" name="TextBox 17"/>
          <p:cNvSpPr txBox="1"/>
          <p:nvPr/>
        </p:nvSpPr>
        <p:spPr>
          <a:xfrm>
            <a:off x="2735323" y="896672"/>
            <a:ext cx="617477" cy="276999"/>
          </a:xfrm>
          <a:prstGeom prst="rect">
            <a:avLst/>
          </a:prstGeom>
          <a:noFill/>
        </p:spPr>
        <p:txBody>
          <a:bodyPr wrap="none" rtlCol="0">
            <a:spAutoFit/>
          </a:bodyPr>
          <a:lstStyle/>
          <a:p>
            <a:r>
              <a:rPr lang="en-US" sz="1200" b="1" dirty="0" smtClean="0">
                <a:solidFill>
                  <a:prstClr val="black"/>
                </a:solidFill>
              </a:rPr>
              <a:t>NOBLE</a:t>
            </a:r>
            <a:endParaRPr lang="en-US" sz="1200" b="1" dirty="0">
              <a:solidFill>
                <a:prstClr val="black"/>
              </a:solidFill>
            </a:endParaRPr>
          </a:p>
        </p:txBody>
      </p:sp>
      <p:pic>
        <p:nvPicPr>
          <p:cNvPr id="39" name="Picture 38" descr="\\SBU.DEA.DOJ.GOV\UserFiles\INDDO\DAWichern\Desktop\DEATaskForceBadge.gi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056263" y="5104193"/>
            <a:ext cx="1073399" cy="1415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1916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Recent Developments</a:t>
            </a:r>
            <a:endParaRPr lang="en-US" sz="4000" dirty="0"/>
          </a:p>
        </p:txBody>
      </p:sp>
      <p:sp>
        <p:nvSpPr>
          <p:cNvPr id="3" name="Content Placeholder 2"/>
          <p:cNvSpPr>
            <a:spLocks noGrp="1"/>
          </p:cNvSpPr>
          <p:nvPr>
            <p:ph idx="1"/>
          </p:nvPr>
        </p:nvSpPr>
        <p:spPr/>
        <p:txBody>
          <a:bodyPr>
            <a:normAutofit/>
          </a:bodyPr>
          <a:lstStyle/>
          <a:p>
            <a:r>
              <a:rPr lang="en-US" b="1" dirty="0" smtClean="0"/>
              <a:t>It would appear that we are in the midst of an opiate epidemic!</a:t>
            </a:r>
          </a:p>
          <a:p>
            <a:r>
              <a:rPr lang="en-US" dirty="0" smtClean="0"/>
              <a:t>While synthetic cannabinoids and meth are still prevalent in Fort Wayne, the overwhelming abuse trend in the last year has been </a:t>
            </a:r>
            <a:r>
              <a:rPr lang="en-US" b="1" dirty="0" smtClean="0"/>
              <a:t>heroin</a:t>
            </a:r>
          </a:p>
          <a:p>
            <a:r>
              <a:rPr lang="en-US" dirty="0" smtClean="0"/>
              <a:t>In the last few months, there have been </a:t>
            </a:r>
            <a:r>
              <a:rPr lang="en-US" b="1" dirty="0"/>
              <a:t>5</a:t>
            </a:r>
            <a:r>
              <a:rPr lang="en-US" b="1" dirty="0" smtClean="0"/>
              <a:t> overdose deaths </a:t>
            </a:r>
            <a:r>
              <a:rPr lang="en-US" dirty="0" smtClean="0"/>
              <a:t>that we know of</a:t>
            </a:r>
          </a:p>
          <a:p>
            <a:pPr lvl="1"/>
            <a:r>
              <a:rPr lang="en-US" dirty="0" smtClean="0"/>
              <a:t>Three from the same dealer…</a:t>
            </a:r>
          </a:p>
          <a:p>
            <a:pPr marL="0" indent="0">
              <a:buNone/>
            </a:pPr>
            <a:endParaRPr lang="en-US" dirty="0"/>
          </a:p>
        </p:txBody>
      </p:sp>
    </p:spTree>
    <p:extLst>
      <p:ext uri="{BB962C8B-B14F-4D97-AF65-F5344CB8AC3E}">
        <p14:creationId xmlns:p14="http://schemas.microsoft.com/office/powerpoint/2010/main" val="8623032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Recent Developments</a:t>
            </a:r>
            <a:endParaRPr lang="en-US" sz="4000" dirty="0"/>
          </a:p>
        </p:txBody>
      </p:sp>
      <p:pic>
        <p:nvPicPr>
          <p:cNvPr id="5" name="Content Placeholder 4"/>
          <p:cNvPicPr>
            <a:picLocks noGrp="1" noChangeAspect="1"/>
          </p:cNvPicPr>
          <p:nvPr>
            <p:ph idx="1"/>
          </p:nvPr>
        </p:nvPicPr>
        <p:blipFill>
          <a:blip r:embed="rId2"/>
          <a:srcRect t="14115" b="14115"/>
          <a:stretch>
            <a:fillRect/>
          </a:stretch>
        </p:blipFill>
        <p:spPr/>
      </p:pic>
    </p:spTree>
    <p:extLst>
      <p:ext uri="{BB962C8B-B14F-4D97-AF65-F5344CB8AC3E}">
        <p14:creationId xmlns:p14="http://schemas.microsoft.com/office/powerpoint/2010/main" val="32356849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Recent Developments</a:t>
            </a:r>
            <a:endParaRPr lang="en-US" sz="4000" dirty="0"/>
          </a:p>
        </p:txBody>
      </p:sp>
      <p:pic>
        <p:nvPicPr>
          <p:cNvPr id="4" name="Content Placeholder 3"/>
          <p:cNvPicPr>
            <a:picLocks noGrp="1" noChangeAspect="1"/>
          </p:cNvPicPr>
          <p:nvPr>
            <p:ph idx="1"/>
          </p:nvPr>
        </p:nvPicPr>
        <p:blipFill>
          <a:blip r:embed="rId2"/>
          <a:srcRect t="13027" b="13027"/>
          <a:stretch>
            <a:fillRect/>
          </a:stretch>
        </p:blipFill>
        <p:spPr/>
      </p:pic>
    </p:spTree>
    <p:extLst>
      <p:ext uri="{BB962C8B-B14F-4D97-AF65-F5344CB8AC3E}">
        <p14:creationId xmlns:p14="http://schemas.microsoft.com/office/powerpoint/2010/main" val="2682929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Recent Developments</a:t>
            </a:r>
            <a:endParaRPr lang="en-US" sz="4000" dirty="0"/>
          </a:p>
        </p:txBody>
      </p:sp>
      <p:sp>
        <p:nvSpPr>
          <p:cNvPr id="3" name="Content Placeholder 2"/>
          <p:cNvSpPr>
            <a:spLocks noGrp="1"/>
          </p:cNvSpPr>
          <p:nvPr>
            <p:ph idx="1"/>
          </p:nvPr>
        </p:nvSpPr>
        <p:spPr/>
        <p:txBody>
          <a:bodyPr/>
          <a:lstStyle/>
          <a:p>
            <a:r>
              <a:rPr lang="en-US" dirty="0" smtClean="0"/>
              <a:t>We have arrested one dealer who admitted to previously being a patient of Dr. Hedrick</a:t>
            </a:r>
          </a:p>
          <a:p>
            <a:r>
              <a:rPr lang="en-US" dirty="0" smtClean="0"/>
              <a:t>We have been told that most people who use heroin start abusing through snorting</a:t>
            </a:r>
          </a:p>
          <a:p>
            <a:r>
              <a:rPr lang="en-US" dirty="0" smtClean="0"/>
              <a:t>Most abusers end up using needles…</a:t>
            </a:r>
          </a:p>
          <a:p>
            <a:r>
              <a:rPr lang="en-US" dirty="0" smtClean="0"/>
              <a:t>We have had six pharmacy robberies in the last six months (Two in the last two weeks…) </a:t>
            </a:r>
          </a:p>
          <a:p>
            <a:r>
              <a:rPr lang="en-US" dirty="0" smtClean="0"/>
              <a:t>We are seeing all walks of life abusing this drug!</a:t>
            </a:r>
            <a:endParaRPr lang="en-US" dirty="0"/>
          </a:p>
        </p:txBody>
      </p:sp>
    </p:spTree>
    <p:extLst>
      <p:ext uri="{BB962C8B-B14F-4D97-AF65-F5344CB8AC3E}">
        <p14:creationId xmlns:p14="http://schemas.microsoft.com/office/powerpoint/2010/main" val="24931483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Recent Developments</a:t>
            </a:r>
            <a:endParaRPr lang="en-US" sz="4000" dirty="0"/>
          </a:p>
        </p:txBody>
      </p:sp>
      <p:sp>
        <p:nvSpPr>
          <p:cNvPr id="3" name="Content Placeholder 2"/>
          <p:cNvSpPr>
            <a:spLocks noGrp="1"/>
          </p:cNvSpPr>
          <p:nvPr>
            <p:ph idx="1"/>
          </p:nvPr>
        </p:nvSpPr>
        <p:spPr/>
        <p:txBody>
          <a:bodyPr/>
          <a:lstStyle/>
          <a:p>
            <a:r>
              <a:rPr lang="en-US" dirty="0" smtClean="0"/>
              <a:t>Most recently, the product being sold as heroin in Fort Wayne has turned out to be Fentanyl</a:t>
            </a:r>
          </a:p>
          <a:p>
            <a:r>
              <a:rPr lang="en-US" dirty="0"/>
              <a:t>We are currently seeing Fentanyl as a fine white powder with an orange or pink tint </a:t>
            </a:r>
            <a:endParaRPr lang="en-US" dirty="0" smtClean="0"/>
          </a:p>
          <a:p>
            <a:r>
              <a:rPr lang="en-US" dirty="0" smtClean="0"/>
              <a:t>It looks very similar to powdered cocaine</a:t>
            </a:r>
          </a:p>
          <a:p>
            <a:r>
              <a:rPr lang="en-US" dirty="0" smtClean="0"/>
              <a:t>In some cases Fentanyl has replaced heroin altogether</a:t>
            </a:r>
          </a:p>
          <a:p>
            <a:r>
              <a:rPr lang="en-US" dirty="0" smtClean="0"/>
              <a:t>Dealers are even warning their buyers to </a:t>
            </a:r>
            <a:r>
              <a:rPr lang="en-US" b="1" dirty="0" smtClean="0"/>
              <a:t>“be careful and not use this alone…”</a:t>
            </a:r>
            <a:endParaRPr lang="en-US" b="1" dirty="0"/>
          </a:p>
        </p:txBody>
      </p:sp>
    </p:spTree>
    <p:extLst>
      <p:ext uri="{BB962C8B-B14F-4D97-AF65-F5344CB8AC3E}">
        <p14:creationId xmlns:p14="http://schemas.microsoft.com/office/powerpoint/2010/main" val="11225639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Recent Developments</a:t>
            </a:r>
            <a:endParaRPr lang="en-US" sz="4000" dirty="0"/>
          </a:p>
        </p:txBody>
      </p:sp>
      <p:sp>
        <p:nvSpPr>
          <p:cNvPr id="3" name="Content Placeholder 2"/>
          <p:cNvSpPr>
            <a:spLocks noGrp="1"/>
          </p:cNvSpPr>
          <p:nvPr>
            <p:ph idx="1"/>
          </p:nvPr>
        </p:nvSpPr>
        <p:spPr/>
        <p:txBody>
          <a:bodyPr>
            <a:normAutofit lnSpcReduction="10000"/>
          </a:bodyPr>
          <a:lstStyle/>
          <a:p>
            <a:r>
              <a:rPr lang="en-US" b="1" dirty="0" smtClean="0"/>
              <a:t>FENTANYL</a:t>
            </a:r>
            <a:endParaRPr lang="en-US" dirty="0" smtClean="0"/>
          </a:p>
          <a:p>
            <a:pPr lvl="1"/>
            <a:r>
              <a:rPr lang="en-US" dirty="0"/>
              <a:t>Fentanyl is a potent, synthetic opioid analgesic that has been used as a pain reliever and anesthetic </a:t>
            </a:r>
            <a:r>
              <a:rPr lang="en-US" dirty="0" smtClean="0"/>
              <a:t>and </a:t>
            </a:r>
            <a:r>
              <a:rPr lang="en-US" dirty="0"/>
              <a:t>is a schedule II substance under the Controlled </a:t>
            </a:r>
            <a:r>
              <a:rPr lang="en-US" dirty="0" smtClean="0"/>
              <a:t>Substances Act</a:t>
            </a:r>
          </a:p>
          <a:p>
            <a:pPr lvl="1"/>
            <a:r>
              <a:rPr lang="en-US" dirty="0"/>
              <a:t>Fentanyl can be absorbed into the body via inhalation, oral </a:t>
            </a:r>
            <a:r>
              <a:rPr lang="en-US" dirty="0" smtClean="0"/>
              <a:t>exposure, ingestion</a:t>
            </a:r>
            <a:r>
              <a:rPr lang="en-US" dirty="0"/>
              <a:t>, or skin contact. </a:t>
            </a:r>
            <a:endParaRPr lang="en-US" dirty="0" smtClean="0"/>
          </a:p>
          <a:p>
            <a:pPr lvl="1"/>
            <a:r>
              <a:rPr lang="en-US" dirty="0"/>
              <a:t>Due to its rapid rate of absorption into the human body, reports indicate that </a:t>
            </a:r>
            <a:r>
              <a:rPr lang="en-US" b="1" dirty="0"/>
              <a:t>100 to 150 micrograms </a:t>
            </a:r>
            <a:r>
              <a:rPr lang="en-US" dirty="0"/>
              <a:t>(0.1 to 0.15mg) of pure fentanyl can be deadly </a:t>
            </a:r>
          </a:p>
          <a:p>
            <a:pPr lvl="2"/>
            <a:r>
              <a:rPr lang="en-US" dirty="0"/>
              <a:t>Visibly, that amount is about the size of a few grains of table salt </a:t>
            </a:r>
          </a:p>
          <a:p>
            <a:pPr lvl="1"/>
            <a:endParaRPr lang="en-US" dirty="0" smtClean="0"/>
          </a:p>
          <a:p>
            <a:pPr lvl="1"/>
            <a:endParaRPr lang="en-US" dirty="0"/>
          </a:p>
          <a:p>
            <a:pPr lvl="1"/>
            <a:endParaRPr lang="en-US" dirty="0"/>
          </a:p>
        </p:txBody>
      </p:sp>
    </p:spTree>
    <p:extLst>
      <p:ext uri="{BB962C8B-B14F-4D97-AF65-F5344CB8AC3E}">
        <p14:creationId xmlns:p14="http://schemas.microsoft.com/office/powerpoint/2010/main" val="19961741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Recent Developments</a:t>
            </a:r>
            <a:endParaRPr lang="en-US" sz="4000" dirty="0"/>
          </a:p>
        </p:txBody>
      </p:sp>
      <p:sp>
        <p:nvSpPr>
          <p:cNvPr id="3" name="Content Placeholder 2"/>
          <p:cNvSpPr>
            <a:spLocks noGrp="1"/>
          </p:cNvSpPr>
          <p:nvPr>
            <p:ph idx="1"/>
          </p:nvPr>
        </p:nvSpPr>
        <p:spPr/>
        <p:txBody>
          <a:bodyPr/>
          <a:lstStyle/>
          <a:p>
            <a:r>
              <a:rPr lang="en-US" dirty="0"/>
              <a:t>We are seeing Fentanyl packaged in folded up pieces of </a:t>
            </a:r>
            <a:r>
              <a:rPr lang="en-US" dirty="0" smtClean="0"/>
              <a:t>paper</a:t>
            </a:r>
          </a:p>
          <a:p>
            <a:endParaRPr lang="en-US" dirty="0"/>
          </a:p>
        </p:txBody>
      </p:sp>
      <p:pic>
        <p:nvPicPr>
          <p:cNvPr id="4" name="Picture 3"/>
          <p:cNvPicPr>
            <a:picLocks noChangeAspect="1"/>
          </p:cNvPicPr>
          <p:nvPr/>
        </p:nvPicPr>
        <p:blipFill>
          <a:blip r:embed="rId2"/>
          <a:stretch>
            <a:fillRect/>
          </a:stretch>
        </p:blipFill>
        <p:spPr>
          <a:xfrm>
            <a:off x="762000" y="2690559"/>
            <a:ext cx="7620000" cy="3643116"/>
          </a:xfrm>
          <a:prstGeom prst="rect">
            <a:avLst/>
          </a:prstGeom>
        </p:spPr>
      </p:pic>
    </p:spTree>
    <p:extLst>
      <p:ext uri="{BB962C8B-B14F-4D97-AF65-F5344CB8AC3E}">
        <p14:creationId xmlns:p14="http://schemas.microsoft.com/office/powerpoint/2010/main" val="23252638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Recent Developments</a:t>
            </a:r>
            <a:endParaRPr lang="en-US" sz="4000" dirty="0"/>
          </a:p>
        </p:txBody>
      </p:sp>
      <p:pic>
        <p:nvPicPr>
          <p:cNvPr id="4" name="Content Placeholder 3"/>
          <p:cNvPicPr>
            <a:picLocks noGrp="1" noChangeAspect="1"/>
          </p:cNvPicPr>
          <p:nvPr>
            <p:ph idx="1"/>
          </p:nvPr>
        </p:nvPicPr>
        <p:blipFill>
          <a:blip r:embed="rId2"/>
          <a:srcRect t="8406" b="8406"/>
          <a:stretch>
            <a:fillRect/>
          </a:stretch>
        </p:blipFill>
        <p:spPr/>
      </p:pic>
    </p:spTree>
    <p:extLst>
      <p:ext uri="{BB962C8B-B14F-4D97-AF65-F5344CB8AC3E}">
        <p14:creationId xmlns:p14="http://schemas.microsoft.com/office/powerpoint/2010/main" val="41835892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Recent Developments</a:t>
            </a:r>
            <a:endParaRPr lang="en-US" sz="4000" dirty="0"/>
          </a:p>
        </p:txBody>
      </p:sp>
      <p:sp>
        <p:nvSpPr>
          <p:cNvPr id="3" name="Content Placeholder 2"/>
          <p:cNvSpPr>
            <a:spLocks noGrp="1"/>
          </p:cNvSpPr>
          <p:nvPr>
            <p:ph idx="1"/>
          </p:nvPr>
        </p:nvSpPr>
        <p:spPr/>
        <p:txBody>
          <a:bodyPr/>
          <a:lstStyle/>
          <a:p>
            <a:r>
              <a:rPr lang="en-US" dirty="0" smtClean="0"/>
              <a:t>FWPD uses a new device called “TruNarc” that uses Ramen Spectrometry </a:t>
            </a:r>
          </a:p>
          <a:p>
            <a:r>
              <a:rPr lang="en-US" dirty="0" smtClean="0"/>
              <a:t>Without this device it would take weeks, if not months to learn what drugs we are dealing with</a:t>
            </a:r>
          </a:p>
          <a:p>
            <a:r>
              <a:rPr lang="en-US" dirty="0"/>
              <a:t>We have been told that the current epidemic of Fentanyl is a national problem as well. </a:t>
            </a:r>
            <a:r>
              <a:rPr lang="en-US" dirty="0" smtClean="0"/>
              <a:t>Our drug testing company has </a:t>
            </a:r>
            <a:r>
              <a:rPr lang="en-US" dirty="0"/>
              <a:t>been getting bombarded with drug scans that all have returned positive for some form of Fentanyl </a:t>
            </a:r>
          </a:p>
        </p:txBody>
      </p:sp>
    </p:spTree>
    <p:extLst>
      <p:ext uri="{BB962C8B-B14F-4D97-AF65-F5344CB8AC3E}">
        <p14:creationId xmlns:p14="http://schemas.microsoft.com/office/powerpoint/2010/main" val="7716589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52950" y="6248400"/>
            <a:ext cx="4572000" cy="461665"/>
          </a:xfrm>
          <a:prstGeom prst="rect">
            <a:avLst/>
          </a:prstGeom>
          <a:noFill/>
        </p:spPr>
        <p:txBody>
          <a:bodyPr wrap="square" rtlCol="0">
            <a:spAutoFit/>
          </a:bodyPr>
          <a:lstStyle/>
          <a:p>
            <a:r>
              <a:rPr lang="en-US" sz="1200" dirty="0"/>
              <a:t>https://d14rmgtrwzf5a.cloudfront.net/sites/default/files/4-2014-testimony-fig1.jpg</a:t>
            </a:r>
          </a:p>
        </p:txBody>
      </p:sp>
      <p:sp>
        <p:nvSpPr>
          <p:cNvPr id="5" name="Title 4"/>
          <p:cNvSpPr>
            <a:spLocks noGrp="1"/>
          </p:cNvSpPr>
          <p:nvPr>
            <p:ph type="title"/>
          </p:nvPr>
        </p:nvSpPr>
        <p:spPr>
          <a:xfrm>
            <a:off x="339291" y="122321"/>
            <a:ext cx="8229600" cy="1143000"/>
          </a:xfrm>
        </p:spPr>
        <p:txBody>
          <a:bodyPr>
            <a:normAutofit fontScale="90000"/>
          </a:bodyPr>
          <a:lstStyle/>
          <a:p>
            <a:r>
              <a:rPr lang="en-US" dirty="0"/>
              <a:t>Opioid Prescriptions Dispensed by US Retail Pharmacies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 y="1262993"/>
            <a:ext cx="9122544" cy="4817967"/>
          </a:xfrm>
          <a:prstGeom prst="rect">
            <a:avLst/>
          </a:prstGeom>
        </p:spPr>
      </p:pic>
    </p:spTree>
    <p:extLst>
      <p:ext uri="{BB962C8B-B14F-4D97-AF65-F5344CB8AC3E}">
        <p14:creationId xmlns:p14="http://schemas.microsoft.com/office/powerpoint/2010/main" val="11541454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03400" y="787400"/>
            <a:ext cx="5537200" cy="5270500"/>
          </a:xfrm>
          <a:prstGeom prst="rect">
            <a:avLst/>
          </a:prstGeom>
        </p:spPr>
      </p:pic>
    </p:spTree>
    <p:extLst>
      <p:ext uri="{BB962C8B-B14F-4D97-AF65-F5344CB8AC3E}">
        <p14:creationId xmlns:p14="http://schemas.microsoft.com/office/powerpoint/2010/main" val="2275715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76400" y="241300"/>
            <a:ext cx="5778500" cy="6375400"/>
          </a:xfrm>
          <a:prstGeom prst="rect">
            <a:avLst/>
          </a:prstGeom>
        </p:spPr>
      </p:pic>
    </p:spTree>
    <p:extLst>
      <p:ext uri="{BB962C8B-B14F-4D97-AF65-F5344CB8AC3E}">
        <p14:creationId xmlns:p14="http://schemas.microsoft.com/office/powerpoint/2010/main" val="24083734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03400" y="302337"/>
            <a:ext cx="5524500" cy="1451215"/>
          </a:xfrm>
          <a:prstGeom prst="rect">
            <a:avLst/>
          </a:prstGeom>
        </p:spPr>
      </p:pic>
      <p:pic>
        <p:nvPicPr>
          <p:cNvPr id="5" name="Picture 4"/>
          <p:cNvPicPr>
            <a:picLocks noChangeAspect="1"/>
          </p:cNvPicPr>
          <p:nvPr/>
        </p:nvPicPr>
        <p:blipFill>
          <a:blip r:embed="rId3"/>
          <a:stretch>
            <a:fillRect/>
          </a:stretch>
        </p:blipFill>
        <p:spPr>
          <a:xfrm>
            <a:off x="2514600" y="2035732"/>
            <a:ext cx="4102100" cy="4192399"/>
          </a:xfrm>
          <a:prstGeom prst="rect">
            <a:avLst/>
          </a:prstGeom>
        </p:spPr>
      </p:pic>
    </p:spTree>
    <p:extLst>
      <p:ext uri="{BB962C8B-B14F-4D97-AF65-F5344CB8AC3E}">
        <p14:creationId xmlns:p14="http://schemas.microsoft.com/office/powerpoint/2010/main" val="7628698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15076748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r>
              <a:rPr lang="en-US" sz="3200" dirty="0" smtClean="0"/>
              <a:t>Captain Kevin Hunter</a:t>
            </a:r>
          </a:p>
          <a:p>
            <a:r>
              <a:rPr lang="en-US" dirty="0" smtClean="0"/>
              <a:t>Office Telephone: 427-2081</a:t>
            </a:r>
          </a:p>
          <a:p>
            <a:r>
              <a:rPr lang="en-US" dirty="0" smtClean="0"/>
              <a:t>E-Mail: kevin.hunter@cityoffortwayne.org</a:t>
            </a:r>
          </a:p>
          <a:p>
            <a:endParaRPr lang="en-US" dirty="0"/>
          </a:p>
        </p:txBody>
      </p:sp>
    </p:spTree>
    <p:extLst>
      <p:ext uri="{BB962C8B-B14F-4D97-AF65-F5344CB8AC3E}">
        <p14:creationId xmlns:p14="http://schemas.microsoft.com/office/powerpoint/2010/main" val="41124220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 y="1102520"/>
            <a:ext cx="9113521" cy="4307680"/>
          </a:xfrm>
          <a:prstGeom prst="rect">
            <a:avLst/>
          </a:prstGeom>
        </p:spPr>
      </p:pic>
      <p:sp>
        <p:nvSpPr>
          <p:cNvPr id="4" name="TextBox 3"/>
          <p:cNvSpPr txBox="1"/>
          <p:nvPr/>
        </p:nvSpPr>
        <p:spPr>
          <a:xfrm>
            <a:off x="228600" y="228599"/>
            <a:ext cx="8610600" cy="584775"/>
          </a:xfrm>
          <a:prstGeom prst="rect">
            <a:avLst/>
          </a:prstGeom>
          <a:noFill/>
        </p:spPr>
        <p:txBody>
          <a:bodyPr wrap="square" rtlCol="0">
            <a:spAutoFit/>
          </a:bodyPr>
          <a:lstStyle/>
          <a:p>
            <a:r>
              <a:rPr lang="en-US" sz="3200" b="1" dirty="0" smtClean="0"/>
              <a:t>State Painkiller </a:t>
            </a:r>
            <a:r>
              <a:rPr lang="en-US" sz="3200" b="1" dirty="0"/>
              <a:t>P</a:t>
            </a:r>
            <a:r>
              <a:rPr lang="en-US" sz="3200" b="1" dirty="0" smtClean="0"/>
              <a:t>rescriptions </a:t>
            </a:r>
            <a:r>
              <a:rPr lang="en-US" sz="3200" b="1" dirty="0"/>
              <a:t>per P</a:t>
            </a:r>
            <a:r>
              <a:rPr lang="en-US" sz="3200" b="1" dirty="0" smtClean="0"/>
              <a:t>erson</a:t>
            </a:r>
            <a:endParaRPr lang="en-US" sz="3200" dirty="0"/>
          </a:p>
        </p:txBody>
      </p:sp>
      <p:sp>
        <p:nvSpPr>
          <p:cNvPr id="2" name="Rectangle 1"/>
          <p:cNvSpPr/>
          <p:nvPr/>
        </p:nvSpPr>
        <p:spPr>
          <a:xfrm>
            <a:off x="1905000" y="6068199"/>
            <a:ext cx="6248400" cy="276999"/>
          </a:xfrm>
          <a:prstGeom prst="rect">
            <a:avLst/>
          </a:prstGeom>
        </p:spPr>
        <p:txBody>
          <a:bodyPr wrap="square">
            <a:spAutoFit/>
          </a:bodyPr>
          <a:lstStyle/>
          <a:p>
            <a:r>
              <a:rPr lang="en-US" sz="1200" dirty="0"/>
              <a:t>http://www.cdc.gov/media/releases/2014/p0701-opioid-painkiller.html</a:t>
            </a:r>
          </a:p>
        </p:txBody>
      </p:sp>
    </p:spTree>
    <p:extLst>
      <p:ext uri="{BB962C8B-B14F-4D97-AF65-F5344CB8AC3E}">
        <p14:creationId xmlns:p14="http://schemas.microsoft.com/office/powerpoint/2010/main" val="1802743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Text Placeholder 3"/>
          <p:cNvSpPr>
            <a:spLocks noGrp="1"/>
          </p:cNvSpPr>
          <p:nvPr>
            <p:ph type="body" sz="quarter" idx="10"/>
          </p:nvPr>
        </p:nvSpPr>
        <p:spPr/>
        <p:txBody>
          <a:bodyPr/>
          <a:lstStyle/>
          <a:p>
            <a:endParaRPr lang="en-US" dirty="0"/>
          </a:p>
        </p:txBody>
      </p:sp>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2242"/>
            <a:ext cx="9186289" cy="676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56914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7315200" cy="1154097"/>
          </a:xfrm>
        </p:spPr>
        <p:txBody>
          <a:bodyPr anchor="t">
            <a:normAutofit/>
          </a:bodyPr>
          <a:lstStyle/>
          <a:p>
            <a:r>
              <a:rPr lang="en-US" sz="4400" b="1" dirty="0" smtClean="0"/>
              <a:t>Issue</a:t>
            </a:r>
            <a:endParaRPr lang="en-US" sz="4400" b="1" dirty="0"/>
          </a:p>
        </p:txBody>
      </p:sp>
      <p:sp>
        <p:nvSpPr>
          <p:cNvPr id="3" name="Content Placeholder 2"/>
          <p:cNvSpPr>
            <a:spLocks noGrp="1"/>
          </p:cNvSpPr>
          <p:nvPr>
            <p:ph idx="1"/>
          </p:nvPr>
        </p:nvSpPr>
        <p:spPr>
          <a:xfrm>
            <a:off x="381000" y="1295400"/>
            <a:ext cx="8305800" cy="5105400"/>
          </a:xfrm>
        </p:spPr>
        <p:txBody>
          <a:bodyPr>
            <a:noAutofit/>
          </a:bodyPr>
          <a:lstStyle/>
          <a:p>
            <a:r>
              <a:rPr lang="en-US" sz="3200" dirty="0" smtClean="0"/>
              <a:t>In October the Attorney General’s Office filed a petition seeking to immediately suspend one of our local pain docs medical license, alleging he had engaged in conduct that jeopardizes patient safety, including falsifying medical records, falsifying prescriptions, and utilizing dangerous prescribing practices.</a:t>
            </a:r>
          </a:p>
          <a:p>
            <a:r>
              <a:rPr lang="en-US" sz="3200" dirty="0" smtClean="0"/>
              <a:t>He operated 11 clinics in NE Indiana</a:t>
            </a:r>
            <a:endParaRPr lang="en-US" sz="3200" dirty="0"/>
          </a:p>
        </p:txBody>
      </p:sp>
    </p:spTree>
    <p:extLst>
      <p:ext uri="{BB962C8B-B14F-4D97-AF65-F5344CB8AC3E}">
        <p14:creationId xmlns:p14="http://schemas.microsoft.com/office/powerpoint/2010/main" val="257653211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 Id="rId5" Type="http://schemas.openxmlformats.org/officeDocument/2006/relationships/image" Target="../media/image6.jpeg"/><Relationship Id="rId4" Type="http://schemas.openxmlformats.org/officeDocument/2006/relationships/image" Target="../media/image5.jpeg"/></Relationships>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Perspective</Template>
  <TotalTime>857</TotalTime>
  <Words>2000</Words>
  <Application>Microsoft Office PowerPoint</Application>
  <PresentationFormat>On-screen Show (4:3)</PresentationFormat>
  <Paragraphs>285</Paragraphs>
  <Slides>64</Slides>
  <Notes>12</Notes>
  <HiddenSlides>0</HiddenSlides>
  <MMClips>0</MMClips>
  <ScaleCrop>false</ScaleCrop>
  <HeadingPairs>
    <vt:vector size="4" baseType="variant">
      <vt:variant>
        <vt:lpstr>Theme</vt:lpstr>
      </vt:variant>
      <vt:variant>
        <vt:i4>2</vt:i4>
      </vt:variant>
      <vt:variant>
        <vt:lpstr>Slide Titles</vt:lpstr>
      </vt:variant>
      <vt:variant>
        <vt:i4>64</vt:i4>
      </vt:variant>
    </vt:vector>
  </HeadingPairs>
  <TitlesOfParts>
    <vt:vector size="66" baseType="lpstr">
      <vt:lpstr>Perspective</vt:lpstr>
      <vt:lpstr>Inkwell</vt:lpstr>
      <vt:lpstr>Handling Iatrogenic Disasters in Prescription Drug Abuse</vt:lpstr>
      <vt:lpstr>The Crisis</vt:lpstr>
      <vt:lpstr>Agenda</vt:lpstr>
      <vt:lpstr>Issue</vt:lpstr>
      <vt:lpstr>PowerPoint Presentation</vt:lpstr>
      <vt:lpstr>Opioid Prescriptions Dispensed by US Retail Pharmacies</vt:lpstr>
      <vt:lpstr>PowerPoint Presentation</vt:lpstr>
      <vt:lpstr>PowerPoint Presentation</vt:lpstr>
      <vt:lpstr>Issue</vt:lpstr>
      <vt:lpstr>Issue</vt:lpstr>
      <vt:lpstr>Scope of the Problem</vt:lpstr>
      <vt:lpstr>Scope of the Problem</vt:lpstr>
      <vt:lpstr>Scope of the Problem</vt:lpstr>
      <vt:lpstr>Painful Solutions</vt:lpstr>
      <vt:lpstr>Good News</vt:lpstr>
      <vt:lpstr>Good News</vt:lpstr>
      <vt:lpstr>Equip</vt:lpstr>
      <vt:lpstr>Equip</vt:lpstr>
      <vt:lpstr>Educate and Inform the Media</vt:lpstr>
      <vt:lpstr>Feedback</vt:lpstr>
      <vt:lpstr>Why Worry?</vt:lpstr>
      <vt:lpstr>Drug Overdose Death Rates by State </vt:lpstr>
      <vt:lpstr>Methodology</vt:lpstr>
      <vt:lpstr>Overdose Rates</vt:lpstr>
      <vt:lpstr>Age</vt:lpstr>
      <vt:lpstr>Gender</vt:lpstr>
      <vt:lpstr>Race</vt:lpstr>
      <vt:lpstr>Demographics</vt:lpstr>
      <vt:lpstr>Demographics</vt:lpstr>
      <vt:lpstr>Education</vt:lpstr>
      <vt:lpstr>Manner of Death by Age</vt:lpstr>
      <vt:lpstr>PowerPoint Presentation</vt:lpstr>
      <vt:lpstr>PowerPoint Presentation</vt:lpstr>
      <vt:lpstr>Why Worry?</vt:lpstr>
      <vt:lpstr>Heroin</vt:lpstr>
      <vt:lpstr>Heroin</vt:lpstr>
      <vt:lpstr>Heroin</vt:lpstr>
      <vt:lpstr>Key Points</vt:lpstr>
      <vt:lpstr>Public Safety Consequences of the Opiate Crisis</vt:lpstr>
      <vt:lpstr>Heroin Update</vt:lpstr>
      <vt:lpstr>Scope of Problem 2009-2014</vt:lpstr>
      <vt:lpstr>Scope of Problem 2015</vt:lpstr>
      <vt:lpstr>PowerPoint Presentation</vt:lpstr>
      <vt:lpstr>2013 NDTA-Heroin</vt:lpstr>
      <vt:lpstr>2013 NDTA-Heroin Overdoses</vt:lpstr>
      <vt:lpstr>2013 NDTA-Heroin Overdoses</vt:lpstr>
      <vt:lpstr>PowerPoint Presentation</vt:lpstr>
      <vt:lpstr>2014 NDTA</vt:lpstr>
      <vt:lpstr>2014 NDTA</vt:lpstr>
      <vt:lpstr>PowerPoint Presentation</vt:lpstr>
      <vt:lpstr>Recent Developments</vt:lpstr>
      <vt:lpstr>Recent Developments</vt:lpstr>
      <vt:lpstr>Recent Developments</vt:lpstr>
      <vt:lpstr>Recent Developments</vt:lpstr>
      <vt:lpstr>Recent Developments</vt:lpstr>
      <vt:lpstr>Recent Developments</vt:lpstr>
      <vt:lpstr>Recent Developments</vt:lpstr>
      <vt:lpstr>Recent Developments</vt:lpstr>
      <vt:lpstr>Recent Developments</vt:lpstr>
      <vt:lpstr>PowerPoint Presentation</vt:lpstr>
      <vt:lpstr>PowerPoint Presentation</vt:lpstr>
      <vt:lpstr>PowerPoint Presentation</vt:lpstr>
      <vt:lpstr>Questions?</vt:lpstr>
      <vt:lpstr>Thank You!</vt:lpstr>
    </vt:vector>
  </TitlesOfParts>
  <Company>Allen County/Fort Wayne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Handling Iatrogenic Disasters in Prescription Drug Abuse</dc:title>
  <dc:creator>Deborah McMahan</dc:creator>
  <cp:lastModifiedBy>Robinson, Natalie</cp:lastModifiedBy>
  <cp:revision>30</cp:revision>
  <dcterms:created xsi:type="dcterms:W3CDTF">2015-01-20T00:49:50Z</dcterms:created>
  <dcterms:modified xsi:type="dcterms:W3CDTF">2015-10-14T19:36:53Z</dcterms:modified>
</cp:coreProperties>
</file>