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BE355-D7F6-45C1-8F33-B7D487F4B676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34A230-2404-4C79-B21D-1D90783B9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085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B3B60-0C7C-454B-A673-5F3AFED433A9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696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8F27C-71EC-4C99-AF0F-9296E194E446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10/14/2015</a:t>
            </a:fld>
            <a:endParaRPr lang="en-US" dirty="0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F7D2DB-04C2-4A20-B4D3-DD8029F89A0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5493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8F27C-71EC-4C99-AF0F-9296E194E446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10/14/2015</a:t>
            </a:fld>
            <a:endParaRPr lang="en-US" dirty="0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D2DB-04C2-4A20-B4D3-DD8029F89A0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330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8F27C-71EC-4C99-AF0F-9296E194E446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10/14/2015</a:t>
            </a:fld>
            <a:endParaRPr lang="en-US" dirty="0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D2DB-04C2-4A20-B4D3-DD8029F89A0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346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8F27C-71EC-4C99-AF0F-9296E194E446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10/14/2015</a:t>
            </a:fld>
            <a:endParaRPr lang="en-US" dirty="0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D2DB-04C2-4A20-B4D3-DD8029F89A0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570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8F27C-71EC-4C99-AF0F-9296E194E446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10/14/2015</a:t>
            </a:fld>
            <a:endParaRPr lang="en-US" dirty="0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D2DB-04C2-4A20-B4D3-DD8029F89A0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686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8F27C-71EC-4C99-AF0F-9296E194E446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10/14/2015</a:t>
            </a:fld>
            <a:endParaRPr lang="en-US" dirty="0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D2DB-04C2-4A20-B4D3-DD8029F89A0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07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8F27C-71EC-4C99-AF0F-9296E194E446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10/14/2015</a:t>
            </a:fld>
            <a:endParaRPr lang="en-US" dirty="0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D2DB-04C2-4A20-B4D3-DD8029F89A0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433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8F27C-71EC-4C99-AF0F-9296E194E446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10/14/2015</a:t>
            </a:fld>
            <a:endParaRPr lang="en-US" dirty="0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D2DB-04C2-4A20-B4D3-DD8029F89A0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401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8F27C-71EC-4C99-AF0F-9296E194E446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10/14/2015</a:t>
            </a:fld>
            <a:endParaRPr lang="en-US" dirty="0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D2DB-04C2-4A20-B4D3-DD8029F89A0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4768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8F27C-71EC-4C99-AF0F-9296E194E446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10/14/2015</a:t>
            </a:fld>
            <a:endParaRPr lang="en-US" dirty="0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D2DB-04C2-4A20-B4D3-DD8029F89A0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117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8F27C-71EC-4C99-AF0F-9296E194E446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10/14/2015</a:t>
            </a:fld>
            <a:endParaRPr lang="en-US" dirty="0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7D2DB-04C2-4A20-B4D3-DD8029F89A0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675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7A48F27C-71EC-4C99-AF0F-9296E194E446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10/14/2015</a:t>
            </a:fld>
            <a:endParaRPr lang="en-US" dirty="0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FF7D2DB-04C2-4A20-B4D3-DD8029F89A0F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3401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esrc=s&amp;source=images&amp;cd=&amp;cad=rja&amp;uact=8&amp;ved=0CAcQjRxqFQoTCJ_R3Pbpv8gCFQyLDQodpsoI4g&amp;url=http://aptcmd.com/treatment.html&amp;psig=AFQjCNF9lIEvohCiNaf26S8HkzgFnDmHkg&amp;ust=144483874214581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315200" cy="2595025"/>
          </a:xfrm>
        </p:spPr>
        <p:txBody>
          <a:bodyPr>
            <a:normAutofit/>
          </a:bodyPr>
          <a:lstStyle/>
          <a:p>
            <a:r>
              <a:rPr lang="en-US" dirty="0"/>
              <a:t>Firefighters/EMT Begin to Carry </a:t>
            </a:r>
            <a:r>
              <a:rPr lang="en-US" dirty="0" smtClean="0"/>
              <a:t>Narcan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10000"/>
            <a:ext cx="7315200" cy="1981200"/>
          </a:xfrm>
        </p:spPr>
        <p:txBody>
          <a:bodyPr>
            <a:noAutofit/>
          </a:bodyPr>
          <a:lstStyle/>
          <a:p>
            <a:r>
              <a:rPr lang="en-US" sz="4000" dirty="0" smtClean="0"/>
              <a:t>Mike Brown</a:t>
            </a:r>
          </a:p>
          <a:p>
            <a:r>
              <a:rPr lang="en-US" sz="4000" dirty="0" smtClean="0"/>
              <a:t>Doug </a:t>
            </a:r>
            <a:r>
              <a:rPr lang="en-US" sz="4000" dirty="0"/>
              <a:t>Call</a:t>
            </a:r>
          </a:p>
        </p:txBody>
      </p:sp>
    </p:spTree>
    <p:extLst>
      <p:ext uri="{BB962C8B-B14F-4D97-AF65-F5344CB8AC3E}">
        <p14:creationId xmlns:p14="http://schemas.microsoft.com/office/powerpoint/2010/main" val="3083933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7315200" cy="1154097"/>
          </a:xfrm>
        </p:spPr>
        <p:txBody>
          <a:bodyPr/>
          <a:lstStyle/>
          <a:p>
            <a:r>
              <a:rPr lang="en-US" dirty="0" smtClean="0"/>
              <a:t>TFESI</a:t>
            </a:r>
            <a:endParaRPr lang="en-US" dirty="0"/>
          </a:p>
        </p:txBody>
      </p:sp>
      <p:pic>
        <p:nvPicPr>
          <p:cNvPr id="1026" name="Picture 2" descr="http://www.aptcmd.com/wp-content/uploads/TF%20injectio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1981200"/>
            <a:ext cx="3857625" cy="3562350"/>
          </a:xfrm>
          <a:prstGeom prst="rect">
            <a:avLst/>
          </a:prstGeom>
          <a:noFill/>
        </p:spPr>
      </p:pic>
      <p:pic>
        <p:nvPicPr>
          <p:cNvPr id="1030" name="Picture 6" descr="http://www.mayfieldclinic.com/Images/PE-ESI_Figure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2009775"/>
            <a:ext cx="3505200" cy="3505200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994069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315200" cy="1154097"/>
          </a:xfrm>
        </p:spPr>
        <p:txBody>
          <a:bodyPr/>
          <a:lstStyle/>
          <a:p>
            <a:r>
              <a:rPr lang="en-US" dirty="0" smtClean="0"/>
              <a:t>Facet Joint Rhizotomy</a:t>
            </a:r>
            <a:endParaRPr lang="en-US" dirty="0"/>
          </a:p>
        </p:txBody>
      </p:sp>
      <p:pic>
        <p:nvPicPr>
          <p:cNvPr id="22530" name="Picture 2" descr="http://tse1.mm.bing.net/th?&amp;id=OIP.Md88c47dceb77e9a39063420e109f05cdH0&amp;w=300&amp;h=300&amp;c=0&amp;pid=1.9&amp;rs=0&amp;p=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133600"/>
            <a:ext cx="3048000" cy="3124200"/>
          </a:xfrm>
          <a:prstGeom prst="rect">
            <a:avLst/>
          </a:prstGeom>
          <a:noFill/>
          <a:ln w="22225">
            <a:solidFill>
              <a:schemeClr val="tx2"/>
            </a:solidFill>
          </a:ln>
        </p:spPr>
      </p:pic>
      <p:pic>
        <p:nvPicPr>
          <p:cNvPr id="22532" name="Picture 4" descr="https://www.shimspine.com/wp-content/uploads/2012/06/fluoro-es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2133600"/>
            <a:ext cx="4876800" cy="3124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89860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232743"/>
            <a:ext cx="7315200" cy="1154097"/>
          </a:xfrm>
        </p:spPr>
        <p:txBody>
          <a:bodyPr/>
          <a:lstStyle/>
          <a:p>
            <a:r>
              <a:rPr lang="en-US" dirty="0" smtClean="0"/>
              <a:t>Kyphoplasty</a:t>
            </a:r>
            <a:endParaRPr lang="en-US" dirty="0"/>
          </a:p>
        </p:txBody>
      </p:sp>
      <p:pic>
        <p:nvPicPr>
          <p:cNvPr id="23554" name="Picture 2" descr="http://tse1.mm.bing.net/th?&amp;id=OIP.Mddd277831274f985142fee07b813a199o0&amp;w=303&amp;h=300&amp;c=0&amp;pid=1.9&amp;rs=0&amp;p=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569720"/>
            <a:ext cx="3200400" cy="2667000"/>
          </a:xfrm>
          <a:prstGeom prst="rect">
            <a:avLst/>
          </a:prstGeom>
          <a:noFill/>
        </p:spPr>
      </p:pic>
      <p:pic>
        <p:nvPicPr>
          <p:cNvPr id="23556" name="Picture 4" descr="http://img.medscape.com/pi/emed/ckb/clinical_procedures/79926-104340-1835633-1835971t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4572000"/>
            <a:ext cx="2590800" cy="1905000"/>
          </a:xfrm>
          <a:prstGeom prst="rect">
            <a:avLst/>
          </a:prstGeom>
          <a:noFill/>
        </p:spPr>
      </p:pic>
      <p:pic>
        <p:nvPicPr>
          <p:cNvPr id="23558" name="Picture 6" descr="http://tse1.mm.bing.net/th?&amp;id=OIP.M05b10474bb4a0d73fe4e2c1600f77f72o0&amp;w=300&amp;h=300&amp;c=0&amp;pid=1.9&amp;rs=0&amp;p=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1600200"/>
            <a:ext cx="2857500" cy="2667000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10119490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5583"/>
            <a:ext cx="7315200" cy="1154097"/>
          </a:xfrm>
        </p:spPr>
        <p:txBody>
          <a:bodyPr/>
          <a:lstStyle/>
          <a:p>
            <a:r>
              <a:rPr lang="en-US" dirty="0" smtClean="0"/>
              <a:t>Spinal Cord Stimulator </a:t>
            </a:r>
            <a:endParaRPr lang="en-US" dirty="0"/>
          </a:p>
        </p:txBody>
      </p:sp>
      <p:pic>
        <p:nvPicPr>
          <p:cNvPr id="24578" name="Picture 2" descr="http://www.bostonscientific.com/content/gwc/en-US/products/spinal-cord-stimulator-systems/precision_spectra/coverage/_jcr_content/maincontent-par/image_3.img.Precision_Spectra_Coverage_Fluoro_300x29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219200"/>
            <a:ext cx="2857500" cy="2971800"/>
          </a:xfrm>
          <a:prstGeom prst="rect">
            <a:avLst/>
          </a:prstGeom>
          <a:noFill/>
        </p:spPr>
      </p:pic>
      <p:pic>
        <p:nvPicPr>
          <p:cNvPr id="24580" name="Picture 4" descr="http://tse2.mm.bing.net/th?id=OIP.M4f521f2f86bc9e5c9497362cf3488f3ao0&amp;w=177&amp;h=169&amp;c=7&amp;rs=1&amp;qlt=90&amp;o=4&amp;pid=1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524000"/>
            <a:ext cx="2667000" cy="2362200"/>
          </a:xfrm>
          <a:prstGeom prst="rect">
            <a:avLst/>
          </a:prstGeom>
          <a:noFill/>
        </p:spPr>
      </p:pic>
      <p:pic>
        <p:nvPicPr>
          <p:cNvPr id="24582" name="Picture 6" descr="http://tse1.mm.bing.net/th?&amp;id=OIP.Me53bd326689d1a80c8f001a10dd8ad10o0&amp;w=313&amp;h=300&amp;c=0&amp;pid=1.9&amp;rs=0&amp;p=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4267200"/>
            <a:ext cx="2857500" cy="1905000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</p:pic>
      <p:pic>
        <p:nvPicPr>
          <p:cNvPr id="24584" name="Picture 8" descr="http://tse1.mm.bing.net/th?&amp;id=OIP.Mb79367699e70a12d9d4bf089f76e572co0&amp;w=300&amp;h=300&amp;c=0&amp;pid=1.9&amp;rs=0&amp;p=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8720" y="4119562"/>
            <a:ext cx="2857500" cy="22002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54746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7315200" cy="1154097"/>
          </a:xfrm>
        </p:spPr>
        <p:txBody>
          <a:bodyPr/>
          <a:lstStyle/>
          <a:p>
            <a:r>
              <a:rPr lang="en-US" dirty="0" smtClean="0"/>
              <a:t>Key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48753"/>
            <a:ext cx="7315200" cy="353952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Crisis required collaboration</a:t>
            </a:r>
          </a:p>
          <a:p>
            <a:r>
              <a:rPr lang="en-US" sz="3200" dirty="0" smtClean="0"/>
              <a:t>Careful assessment of these patients revealed many therapeutic opportunities that had not previously been utilized.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586461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7315200" cy="3200400"/>
          </a:xfrm>
        </p:spPr>
        <p:txBody>
          <a:bodyPr anchor="ctr">
            <a:normAutofit/>
          </a:bodyPr>
          <a:lstStyle/>
          <a:p>
            <a:r>
              <a:rPr lang="en-US" dirty="0"/>
              <a:t>Mental Health Response – Facilitating Providers Referrals for </a:t>
            </a:r>
            <a:r>
              <a:rPr lang="en-US" dirty="0" smtClean="0"/>
              <a:t>Addiction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09600" y="4038600"/>
            <a:ext cx="7315200" cy="1828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Kristian Johnson</a:t>
            </a:r>
          </a:p>
          <a:p>
            <a:r>
              <a:rPr lang="en-US" sz="3200" dirty="0" smtClean="0"/>
              <a:t>Connie </a:t>
            </a:r>
            <a:r>
              <a:rPr lang="en-US" sz="3200" dirty="0"/>
              <a:t>Kerrigan </a:t>
            </a:r>
            <a:endParaRPr lang="en-US" sz="3200" dirty="0" smtClean="0"/>
          </a:p>
          <a:p>
            <a:r>
              <a:rPr lang="en-US" sz="3200" dirty="0" smtClean="0"/>
              <a:t>Marcia </a:t>
            </a:r>
            <a:r>
              <a:rPr lang="en-US" sz="3200" dirty="0"/>
              <a:t>Haaff</a:t>
            </a:r>
          </a:p>
        </p:txBody>
      </p:sp>
    </p:spTree>
    <p:extLst>
      <p:ext uri="{BB962C8B-B14F-4D97-AF65-F5344CB8AC3E}">
        <p14:creationId xmlns:p14="http://schemas.microsoft.com/office/powerpoint/2010/main" val="34303916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295400"/>
          </a:xfrm>
        </p:spPr>
        <p:txBody>
          <a:bodyPr anchor="t"/>
          <a:lstStyle/>
          <a:p>
            <a:r>
              <a:rPr lang="en-US" dirty="0" smtClean="0"/>
              <a:t>Clinical Response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7391400" cy="4343400"/>
          </a:xfrm>
        </p:spPr>
        <p:txBody>
          <a:bodyPr>
            <a:noAutofit/>
          </a:bodyPr>
          <a:lstStyle/>
          <a:p>
            <a:pPr marL="285750" indent="-285750" algn="l">
              <a:buFont typeface="Arial" pitchFamily="34" charset="0"/>
              <a:buChar char="•"/>
            </a:pPr>
            <a:r>
              <a:rPr lang="en-US" sz="2800" dirty="0" smtClean="0"/>
              <a:t>Care Navigators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2800" dirty="0" smtClean="0"/>
              <a:t>800 Number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2800" dirty="0" smtClean="0"/>
              <a:t>Partial Hospitalization for Addiction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2800" dirty="0" smtClean="0"/>
              <a:t>Faith Based Intensive Outpatient Program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2800" dirty="0" smtClean="0"/>
              <a:t>Pain Management Program (Cleveland Clinic Model)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2800" dirty="0" smtClean="0"/>
              <a:t>Partial Hospitalization for Pain Management (in development)</a:t>
            </a:r>
          </a:p>
        </p:txBody>
      </p:sp>
    </p:spTree>
    <p:extLst>
      <p:ext uri="{BB962C8B-B14F-4D97-AF65-F5344CB8AC3E}">
        <p14:creationId xmlns:p14="http://schemas.microsoft.com/office/powerpoint/2010/main" val="30760272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Mental and Behavioral Health Needs Assessment Recommendations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467725" cy="4591051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US" sz="2800" b="1" dirty="0" smtClean="0">
                <a:solidFill>
                  <a:srgbClr val="F053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Address issues of access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including:</a:t>
            </a:r>
          </a:p>
          <a:p>
            <a:pPr marL="1314450" lvl="2" indent="-457200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Improving resource and referral networks;</a:t>
            </a:r>
          </a:p>
          <a:p>
            <a:pPr marL="1314450" lvl="2" indent="-457200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Sustaining care until positive therapeutic outcomes can be realized;</a:t>
            </a:r>
          </a:p>
          <a:p>
            <a:pPr marL="1314450" lvl="2" indent="-457200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Balancing personal cost and investment with realities </a:t>
            </a:r>
          </a:p>
          <a:p>
            <a:pPr marL="1314450" lvl="2" indent="-457200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Expanded and accessible services beyond case management and intake assessments in non-urban counties’</a:t>
            </a:r>
          </a:p>
          <a:p>
            <a:pPr marL="1314450" lvl="2" indent="-457200"/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986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8382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Mental and Behavioral Health Needs Assessment Recommendations 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467725" cy="4648200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US" sz="3200" b="1" dirty="0" smtClean="0">
                <a:solidFill>
                  <a:srgbClr val="F053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Address issues of access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including:</a:t>
            </a:r>
          </a:p>
          <a:p>
            <a:pPr marL="1314450" lvl="2" indent="-457200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Address needs of families with mental illness amongst family members;</a:t>
            </a:r>
          </a:p>
          <a:p>
            <a:pPr marL="1314450" lvl="2" indent="-457200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Seeding a systemic approach;</a:t>
            </a:r>
          </a:p>
          <a:p>
            <a:pPr marL="1314450" lvl="2" indent="-457200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Supporting schools to become reliable referral</a:t>
            </a:r>
            <a:b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resources;</a:t>
            </a:r>
          </a:p>
          <a:p>
            <a:pPr marL="1314450" lvl="2" indent="-457200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Addressing stigmatization</a:t>
            </a:r>
          </a:p>
          <a:p>
            <a:pPr marL="1314450" lvl="2" indent="-457200"/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14450" lvl="2" indent="-457200"/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007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157"/>
          <a:stretch/>
        </p:blipFill>
        <p:spPr>
          <a:xfrm>
            <a:off x="381000" y="304800"/>
            <a:ext cx="4314682" cy="5894959"/>
          </a:xfrm>
          <a:ln w="28575">
            <a:solidFill>
              <a:schemeClr val="tx2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451"/>
          <a:stretch/>
        </p:blipFill>
        <p:spPr>
          <a:xfrm>
            <a:off x="4876800" y="304800"/>
            <a:ext cx="3887274" cy="5894960"/>
          </a:xfrm>
          <a:prstGeom prst="rect">
            <a:avLst/>
          </a:prstGeom>
          <a:ln w="28575"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4287333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1000"/>
            <a:ext cx="7772400" cy="1523999"/>
          </a:xfrm>
        </p:spPr>
        <p:txBody>
          <a:bodyPr/>
          <a:lstStyle/>
          <a:p>
            <a:r>
              <a:rPr lang="en-US" dirty="0" smtClean="0"/>
              <a:t>Clinical Perspective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362200"/>
            <a:ext cx="6400800" cy="2895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“</a:t>
            </a:r>
            <a:r>
              <a:rPr lang="en-US" sz="4000" dirty="0" smtClean="0"/>
              <a:t>Handling 5,000 patients, </a:t>
            </a:r>
          </a:p>
          <a:p>
            <a:r>
              <a:rPr lang="en-US" sz="4000" dirty="0" smtClean="0"/>
              <a:t>one patient at a time”</a:t>
            </a:r>
          </a:p>
          <a:p>
            <a:endParaRPr lang="en-US" dirty="0"/>
          </a:p>
          <a:p>
            <a:r>
              <a:rPr lang="en-US" sz="3200" dirty="0" smtClean="0"/>
              <a:t>Daniel C. Roth, DO, MBA, MS</a:t>
            </a:r>
          </a:p>
          <a:p>
            <a:r>
              <a:rPr lang="en-US" sz="3200" dirty="0" smtClean="0"/>
              <a:t>Summit Pain Management</a:t>
            </a:r>
          </a:p>
          <a:p>
            <a:r>
              <a:rPr lang="en-US" sz="3200" dirty="0" smtClean="0"/>
              <a:t>Fort Wayne, Indiana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277364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478" y="1695453"/>
            <a:ext cx="8467725" cy="4952999"/>
          </a:xfrm>
        </p:spPr>
        <p:txBody>
          <a:bodyPr>
            <a:normAutofit/>
          </a:bodyPr>
          <a:lstStyle/>
          <a:p>
            <a:pPr marL="857250" lvl="2" indent="0">
              <a:buNone/>
            </a:pPr>
            <a:endParaRPr lang="en-US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14450" lvl="2" indent="-457200"/>
            <a:endParaRPr lang="en-US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 descr="Look Up visual plan [Read-Only] - Microsoft Word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71" t="23756" r="19906" b="23810"/>
          <a:stretch/>
        </p:blipFill>
        <p:spPr>
          <a:xfrm>
            <a:off x="260012" y="643467"/>
            <a:ext cx="8579188" cy="5441244"/>
          </a:xfrm>
          <a:prstGeom prst="rect">
            <a:avLst/>
          </a:prstGeom>
          <a:ln w="28575"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332197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7315200" cy="2595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Reducing the Risk of HIV and Hepatitis C </a:t>
            </a:r>
            <a:br>
              <a:rPr lang="en-US" dirty="0" smtClean="0"/>
            </a:br>
            <a:r>
              <a:rPr lang="en-US" dirty="0" smtClean="0"/>
              <a:t>Needle Exchange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648200"/>
            <a:ext cx="7315200" cy="114463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Deborah A. McMahan, MD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671300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7315200" cy="1154097"/>
          </a:xfrm>
        </p:spPr>
        <p:txBody>
          <a:bodyPr anchor="t">
            <a:normAutofit fontScale="90000"/>
          </a:bodyPr>
          <a:lstStyle/>
          <a:p>
            <a:r>
              <a:rPr lang="en-US" dirty="0" smtClean="0"/>
              <a:t>Why Needle Exchange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315200" cy="353952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Well if things weren’t bad enough …</a:t>
            </a:r>
          </a:p>
          <a:p>
            <a:r>
              <a:rPr lang="en-US" sz="2800" dirty="0" smtClean="0"/>
              <a:t>In Scott County (pop 4,500) over 180 cases of HIV (most co-infected with Hepatitis C) identified</a:t>
            </a:r>
          </a:p>
          <a:p>
            <a:r>
              <a:rPr lang="en-US" sz="2800" dirty="0" smtClean="0"/>
              <a:t>Largest IVDU related HIV outbreak in decades – IN THE COUNTRY</a:t>
            </a:r>
          </a:p>
          <a:p>
            <a:r>
              <a:rPr lang="en-US" sz="2800" dirty="0" smtClean="0"/>
              <a:t>Now what?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834041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7315200" cy="1154097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 Needle Exchange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315200" cy="3539527"/>
          </a:xfrm>
        </p:spPr>
        <p:txBody>
          <a:bodyPr>
            <a:normAutofit/>
          </a:bodyPr>
          <a:lstStyle/>
          <a:p>
            <a:r>
              <a:rPr lang="en-US" sz="3200" dirty="0"/>
              <a:t>A </a:t>
            </a:r>
            <a:r>
              <a:rPr lang="en-US" sz="3200" b="1" dirty="0"/>
              <a:t>needle</a:t>
            </a:r>
            <a:r>
              <a:rPr lang="en-US" sz="3200" dirty="0"/>
              <a:t> </a:t>
            </a:r>
            <a:r>
              <a:rPr lang="en-US" sz="3200" dirty="0" smtClean="0"/>
              <a:t>exchange program (NEP</a:t>
            </a:r>
            <a:r>
              <a:rPr lang="en-US" sz="3200" dirty="0"/>
              <a:t>) is a </a:t>
            </a:r>
            <a:r>
              <a:rPr lang="en-US" sz="3200" dirty="0" smtClean="0"/>
              <a:t>harm reduction strategy that </a:t>
            </a:r>
            <a:r>
              <a:rPr lang="en-US" sz="3200" dirty="0"/>
              <a:t>allows injecting drug users (IDUs) to obtain hypodermic </a:t>
            </a:r>
            <a:r>
              <a:rPr lang="en-US" sz="3200" b="1" dirty="0"/>
              <a:t>needles</a:t>
            </a:r>
            <a:r>
              <a:rPr lang="en-US" sz="3200" dirty="0"/>
              <a:t> and associated paraphernalia at little or no cost.</a:t>
            </a:r>
          </a:p>
        </p:txBody>
      </p:sp>
    </p:spTree>
    <p:extLst>
      <p:ext uri="{BB962C8B-B14F-4D97-AF65-F5344CB8AC3E}">
        <p14:creationId xmlns:p14="http://schemas.microsoft.com/office/powerpoint/2010/main" val="26760271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7315200" cy="1154097"/>
          </a:xfrm>
        </p:spPr>
        <p:txBody>
          <a:bodyPr/>
          <a:lstStyle/>
          <a:p>
            <a:r>
              <a:rPr lang="en-US" dirty="0" smtClean="0"/>
              <a:t>Principles of Harm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7924800" cy="4495800"/>
          </a:xfrm>
        </p:spPr>
        <p:txBody>
          <a:bodyPr>
            <a:noAutofit/>
          </a:bodyPr>
          <a:lstStyle/>
          <a:p>
            <a:r>
              <a:rPr lang="en-US" sz="3200" dirty="0"/>
              <a:t>"Harm reduction” aims to keep people safe and minimize death, disease, and injury from high risk behavior. </a:t>
            </a:r>
          </a:p>
          <a:p>
            <a:r>
              <a:rPr lang="en-US" sz="3200" dirty="0"/>
              <a:t>Harm reduction involves a range of support services and strategies to enhance the knowledge, skills, resources, and supports for individuals, families and communities to be safer and healthier.</a:t>
            </a:r>
          </a:p>
        </p:txBody>
      </p:sp>
    </p:spTree>
    <p:extLst>
      <p:ext uri="{BB962C8B-B14F-4D97-AF65-F5344CB8AC3E}">
        <p14:creationId xmlns:p14="http://schemas.microsoft.com/office/powerpoint/2010/main" val="30384414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Process to Open in Indiana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7924800" cy="4495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Senate Bill 461 outlines process</a:t>
            </a:r>
          </a:p>
          <a:p>
            <a:pPr lvl="1"/>
            <a:r>
              <a:rPr lang="en-US" sz="3000" dirty="0" smtClean="0"/>
              <a:t>Outbreak established</a:t>
            </a:r>
          </a:p>
          <a:p>
            <a:pPr lvl="1"/>
            <a:r>
              <a:rPr lang="en-US" sz="3000" dirty="0" smtClean="0"/>
              <a:t>County government approves</a:t>
            </a:r>
          </a:p>
          <a:p>
            <a:pPr lvl="1"/>
            <a:r>
              <a:rPr lang="en-US" sz="3000" dirty="0" smtClean="0"/>
              <a:t>State Health Commissioner approves</a:t>
            </a:r>
          </a:p>
          <a:p>
            <a:r>
              <a:rPr lang="en-US" sz="3200" dirty="0" smtClean="0"/>
              <a:t>Engage local law enforcement and public officials and community to ensure all on same page with respect to evidence.</a:t>
            </a:r>
          </a:p>
          <a:p>
            <a:pPr marL="4572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623172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7315200" cy="1154097"/>
          </a:xfrm>
        </p:spPr>
        <p:txBody>
          <a:bodyPr anchor="t"/>
          <a:lstStyle/>
          <a:p>
            <a:r>
              <a:rPr lang="en-US" dirty="0" smtClean="0"/>
              <a:t>Community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8640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3200" b="1" i="1" dirty="0"/>
              <a:t>Do needle exchange programs encourage IVDU in a community</a:t>
            </a:r>
            <a:r>
              <a:rPr lang="en-US" sz="3200" b="1" i="1" dirty="0" smtClean="0"/>
              <a:t>?</a:t>
            </a:r>
          </a:p>
          <a:p>
            <a:pPr marL="45720" indent="0">
              <a:buNone/>
            </a:pPr>
            <a:endParaRPr lang="en-US" sz="3200" dirty="0"/>
          </a:p>
          <a:p>
            <a:r>
              <a:rPr lang="en-US" sz="2600" dirty="0" smtClean="0"/>
              <a:t>No.  According </a:t>
            </a:r>
            <a:r>
              <a:rPr lang="en-US" sz="2600" dirty="0"/>
              <a:t>to Surgeon General Dr. David </a:t>
            </a:r>
            <a:r>
              <a:rPr lang="en-US" sz="2600" dirty="0" err="1"/>
              <a:t>Satcher</a:t>
            </a:r>
            <a:r>
              <a:rPr lang="en-US" sz="2600" dirty="0"/>
              <a:t>: "After reviewing all of the research to date, the senior scientists of the Department and I have unanimously agreed that there is conclusive scientific evidence that syringe exchange programs, as part of a comprehensive HIV prevention strategy, are an effective public health intervention that reduces the transmission of HIV and </a:t>
            </a:r>
            <a:r>
              <a:rPr lang="en-US" sz="2600" b="1" i="1" dirty="0"/>
              <a:t>does not encourage the use of illegal drugs."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1146374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315200" cy="1154097"/>
          </a:xfrm>
        </p:spPr>
        <p:txBody>
          <a:bodyPr anchor="t"/>
          <a:lstStyle/>
          <a:p>
            <a:r>
              <a:rPr lang="en-US" dirty="0"/>
              <a:t>Community 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315200" cy="487680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3200" b="1" i="1" dirty="0"/>
              <a:t>Do needle exchange programs increase crime?</a:t>
            </a:r>
            <a:endParaRPr lang="en-US" sz="3200" dirty="0"/>
          </a:p>
          <a:p>
            <a:r>
              <a:rPr lang="en-US" sz="3200" dirty="0"/>
              <a:t>No.  A study presented in the Journal of Public Health found a lack of association of overall and type-specific arrest data with NEP implementation and argues against the role of needle exchange programs in increasing crime rates.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607905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315200" cy="1154097"/>
          </a:xfrm>
        </p:spPr>
        <p:txBody>
          <a:bodyPr anchor="t"/>
          <a:lstStyle/>
          <a:p>
            <a:r>
              <a:rPr lang="en-US" dirty="0"/>
              <a:t>Community 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7315200" cy="441960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3200" b="1" i="1" dirty="0"/>
              <a:t>Do needle exchange programs encourage addicts to seek care?</a:t>
            </a:r>
            <a:endParaRPr lang="en-US" sz="3200" dirty="0"/>
          </a:p>
          <a:p>
            <a:r>
              <a:rPr lang="en-US" sz="3200" dirty="0"/>
              <a:t>Studies since 1997 have demonstrated that individuals in areas with needle exchange programs have an increased likelihood of entering drug treatment programs. - </a:t>
            </a:r>
          </a:p>
        </p:txBody>
      </p:sp>
    </p:spTree>
    <p:extLst>
      <p:ext uri="{BB962C8B-B14F-4D97-AF65-F5344CB8AC3E}">
        <p14:creationId xmlns:p14="http://schemas.microsoft.com/office/powerpoint/2010/main" val="9997564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315200" cy="1154097"/>
          </a:xfrm>
        </p:spPr>
        <p:txBody>
          <a:bodyPr anchor="t"/>
          <a:lstStyle/>
          <a:p>
            <a:r>
              <a:rPr lang="en-US" dirty="0"/>
              <a:t>Community 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077200" cy="510540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3200" b="1" i="1" dirty="0"/>
              <a:t>Are needle exchange programs effective?</a:t>
            </a:r>
            <a:endParaRPr lang="en-US" sz="3200" dirty="0"/>
          </a:p>
          <a:p>
            <a:r>
              <a:rPr lang="en-US" sz="3200" dirty="0"/>
              <a:t>According to the Centers for Disease Control, the one-time use of sterile syringes remains the most effective way to limit HIV transmission associated with injection drug use</a:t>
            </a:r>
          </a:p>
          <a:p>
            <a:r>
              <a:rPr lang="en-US" sz="3200" dirty="0" smtClean="0"/>
              <a:t>Supported by AMA, Surgeon General, HHS, WHO, CDC, etc.)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274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315200" cy="1154097"/>
          </a:xfrm>
        </p:spPr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315200" cy="4724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Over 5, 000 patients were being seen by clinicians/providers (MD/NP/PA/RN) who had very little to no advanced training or collaboration in pain medicine</a:t>
            </a:r>
          </a:p>
          <a:p>
            <a:r>
              <a:rPr lang="en-US" sz="2800" dirty="0" smtClean="0"/>
              <a:t>Patients were not being appropriately assessed for risk, comorbid psychological diseases, and appropriate interventional care</a:t>
            </a:r>
          </a:p>
          <a:p>
            <a:r>
              <a:rPr lang="en-US" sz="2800" dirty="0" smtClean="0"/>
              <a:t>Generic/Sham interventional procedures were being performed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812584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315200" cy="1154097"/>
          </a:xfrm>
        </p:spPr>
        <p:txBody>
          <a:bodyPr anchor="t"/>
          <a:lstStyle/>
          <a:p>
            <a:r>
              <a:rPr lang="en-US" dirty="0" smtClean="0"/>
              <a:t>Components of NEP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0772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Provision of NEP Kits</a:t>
            </a:r>
          </a:p>
          <a:p>
            <a:r>
              <a:rPr lang="en-US" sz="3200" dirty="0" smtClean="0"/>
              <a:t>Collection of used needles</a:t>
            </a:r>
          </a:p>
          <a:p>
            <a:r>
              <a:rPr lang="en-US" sz="3200" dirty="0" smtClean="0"/>
              <a:t>Screening for HIV, Hepatitis B and C</a:t>
            </a:r>
          </a:p>
          <a:p>
            <a:r>
              <a:rPr lang="en-US" sz="3200" dirty="0" smtClean="0"/>
              <a:t>Education about safe practices and HIV and Hepatitis </a:t>
            </a:r>
          </a:p>
          <a:p>
            <a:r>
              <a:rPr lang="en-US" sz="3200" dirty="0" smtClean="0"/>
              <a:t>Provision of Immunizations for those with </a:t>
            </a:r>
            <a:r>
              <a:rPr lang="en-US" sz="3200" dirty="0" err="1" smtClean="0"/>
              <a:t>Hep</a:t>
            </a:r>
            <a:r>
              <a:rPr lang="en-US" sz="3200" dirty="0" smtClean="0"/>
              <a:t> C or B</a:t>
            </a:r>
          </a:p>
          <a:p>
            <a:r>
              <a:rPr lang="en-US" sz="3200" dirty="0" smtClean="0"/>
              <a:t>Referrals for other services including </a:t>
            </a:r>
          </a:p>
          <a:p>
            <a:pPr lvl="1"/>
            <a:r>
              <a:rPr lang="en-US" sz="3000" dirty="0"/>
              <a:t>M</a:t>
            </a:r>
            <a:r>
              <a:rPr lang="en-US" sz="3000" dirty="0" smtClean="0"/>
              <a:t>ental health and addiction</a:t>
            </a:r>
          </a:p>
          <a:p>
            <a:pPr lvl="1"/>
            <a:r>
              <a:rPr lang="en-US" sz="3000" dirty="0" smtClean="0"/>
              <a:t>HIP</a:t>
            </a:r>
          </a:p>
          <a:p>
            <a:pPr lvl="1"/>
            <a:r>
              <a:rPr lang="en-US" sz="3000" dirty="0" smtClean="0"/>
              <a:t>Other services</a:t>
            </a:r>
          </a:p>
          <a:p>
            <a:pPr marL="4572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414807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315200" cy="1154097"/>
          </a:xfrm>
        </p:spPr>
        <p:txBody>
          <a:bodyPr anchor="t"/>
          <a:lstStyle/>
          <a:p>
            <a:r>
              <a:rPr lang="en-US" dirty="0" smtClean="0"/>
              <a:t>Kits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315200" cy="4876800"/>
          </a:xfrm>
        </p:spPr>
        <p:txBody>
          <a:bodyPr>
            <a:noAutofit/>
          </a:bodyPr>
          <a:lstStyle/>
          <a:p>
            <a:pPr lvl="1"/>
            <a:r>
              <a:rPr lang="en-US" sz="2400" dirty="0"/>
              <a:t>30 syringes. </a:t>
            </a:r>
          </a:p>
          <a:p>
            <a:pPr lvl="1"/>
            <a:r>
              <a:rPr lang="en-US" sz="2400" dirty="0"/>
              <a:t>Filter needles- 1 cc 28 gauge ½ inch  (http://catalog.bd.com/nexus-ecat/getProductDetail?productId=329410) </a:t>
            </a:r>
          </a:p>
          <a:p>
            <a:pPr lvl="1"/>
            <a:r>
              <a:rPr lang="en-US" sz="2400" dirty="0"/>
              <a:t>Alcohol swab-30</a:t>
            </a:r>
          </a:p>
          <a:p>
            <a:pPr lvl="1"/>
            <a:r>
              <a:rPr lang="en-US" sz="2400" dirty="0"/>
              <a:t>Tourniquets-3</a:t>
            </a:r>
          </a:p>
          <a:p>
            <a:pPr lvl="1"/>
            <a:r>
              <a:rPr lang="en-US" sz="2400" dirty="0"/>
              <a:t>Sterile water-2ml</a:t>
            </a:r>
          </a:p>
          <a:p>
            <a:pPr lvl="1"/>
            <a:r>
              <a:rPr lang="en-US" sz="2400" dirty="0"/>
              <a:t>Cookers-2</a:t>
            </a:r>
          </a:p>
          <a:p>
            <a:pPr lvl="1"/>
            <a:r>
              <a:rPr lang="en-US" sz="2400" dirty="0"/>
              <a:t>Condoms-5</a:t>
            </a:r>
          </a:p>
          <a:p>
            <a:pPr lvl="1"/>
            <a:r>
              <a:rPr lang="en-US" sz="2400" dirty="0"/>
              <a:t>Band-Aids-10</a:t>
            </a:r>
          </a:p>
          <a:p>
            <a:pPr lvl="1"/>
            <a:r>
              <a:rPr lang="en-US" sz="2400" dirty="0"/>
              <a:t>Anti Biotic Ointment-5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110399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315200" cy="1154097"/>
          </a:xfrm>
        </p:spPr>
        <p:txBody>
          <a:bodyPr anchor="t"/>
          <a:lstStyle/>
          <a:p>
            <a:r>
              <a:rPr lang="en-US" dirty="0" smtClean="0"/>
              <a:t>Kits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315200" cy="4876800"/>
          </a:xfrm>
        </p:spPr>
        <p:txBody>
          <a:bodyPr>
            <a:noAutofit/>
          </a:bodyPr>
          <a:lstStyle/>
          <a:p>
            <a:pPr lvl="1"/>
            <a:r>
              <a:rPr lang="en-US" sz="3200" dirty="0" smtClean="0"/>
              <a:t>Include sharps box for used needle return</a:t>
            </a:r>
          </a:p>
          <a:p>
            <a:pPr lvl="1"/>
            <a:r>
              <a:rPr lang="en-US" sz="3200" dirty="0" smtClean="0"/>
              <a:t>Entire kit costs about $5</a:t>
            </a:r>
          </a:p>
          <a:p>
            <a:pPr lvl="1"/>
            <a:r>
              <a:rPr lang="en-US" sz="3200" dirty="0" smtClean="0"/>
              <a:t>Remember to educate that it is not just the needle that spreads HIV and </a:t>
            </a:r>
            <a:r>
              <a:rPr lang="en-US" sz="3200" dirty="0" err="1" smtClean="0"/>
              <a:t>Hep</a:t>
            </a:r>
            <a:r>
              <a:rPr lang="en-US" sz="3200" dirty="0" smtClean="0"/>
              <a:t> C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505925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315200" cy="1154097"/>
          </a:xfrm>
        </p:spPr>
        <p:txBody>
          <a:bodyPr anchor="t"/>
          <a:lstStyle/>
          <a:p>
            <a:r>
              <a:rPr lang="en-US" dirty="0" smtClean="0"/>
              <a:t>Key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077200" cy="4267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Engage stakeholders and community to provide current evidence about NEPs</a:t>
            </a:r>
          </a:p>
          <a:p>
            <a:r>
              <a:rPr lang="en-US" sz="3200" dirty="0" smtClean="0"/>
              <a:t>Provide screening and mental health and addiction services</a:t>
            </a:r>
          </a:p>
          <a:p>
            <a:r>
              <a:rPr lang="en-US" sz="3200" dirty="0" smtClean="0"/>
              <a:t>Include both needle/syringe and other necessary materials to reduce risk of </a:t>
            </a:r>
            <a:r>
              <a:rPr lang="en-US" sz="3200" dirty="0" err="1" smtClean="0"/>
              <a:t>Hep</a:t>
            </a:r>
            <a:r>
              <a:rPr lang="en-US" sz="3200" dirty="0" smtClean="0"/>
              <a:t> C</a:t>
            </a:r>
            <a:endParaRPr lang="en-US" sz="3000" dirty="0" smtClean="0"/>
          </a:p>
          <a:p>
            <a:pPr marL="4572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998970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001000" cy="3408285"/>
          </a:xfrm>
        </p:spPr>
        <p:txBody>
          <a:bodyPr anchor="ctr">
            <a:noAutofit/>
          </a:bodyPr>
          <a:lstStyle/>
          <a:p>
            <a:r>
              <a:rPr lang="en-US" sz="5400" dirty="0" smtClean="0"/>
              <a:t>Questions for Any of Us?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045134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7315200" cy="1154097"/>
          </a:xfrm>
        </p:spPr>
        <p:txBody>
          <a:bodyPr/>
          <a:lstStyle/>
          <a:p>
            <a:r>
              <a:rPr lang="en-US" dirty="0" smtClean="0"/>
              <a:t>The Problem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153400" cy="4648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When the patient got no real benefit, the provider seeing the patient in follow-up would act to “try to alleviate” the patients pain. This resulted in a very clear and obvious trend of dose-escalation of opioid medications and other concomitant medications.</a:t>
            </a:r>
          </a:p>
          <a:p>
            <a:r>
              <a:rPr lang="en-US" sz="2800" dirty="0" smtClean="0"/>
              <a:t>Patient would unknowingly become more and more “dependent and tolerant” of their opioid medications (not necessarily addicted)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70573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315200" cy="1154097"/>
          </a:xfrm>
        </p:spPr>
        <p:txBody>
          <a:bodyPr/>
          <a:lstStyle/>
          <a:p>
            <a:r>
              <a:rPr lang="en-US" dirty="0" smtClean="0"/>
              <a:t>The Problem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800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Many patients had no imaging (MRI/CT, etc) and no real plan of care for short, moderate and long term, safe and effective pain management.</a:t>
            </a:r>
          </a:p>
          <a:p>
            <a:r>
              <a:rPr lang="en-US" sz="3200" dirty="0" smtClean="0"/>
              <a:t>Thus, when the practice was closed abruptly, thousands of opioid dependent/tolerant and some addicted patients were turned loose to “fend for themselves” (PCP, friends, the street)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40435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7315200" cy="1154097"/>
          </a:xfrm>
        </p:spPr>
        <p:txBody>
          <a:bodyPr/>
          <a:lstStyle/>
          <a:p>
            <a:r>
              <a:rPr lang="en-US" dirty="0" smtClean="0"/>
              <a:t>The Solution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001000" cy="4343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team of the Allen County Health Department, community ERs, some PCPs, and (surprisingly) few Pain Management Practices……. All stepped up to try and care for these patients</a:t>
            </a:r>
          </a:p>
          <a:p>
            <a:r>
              <a:rPr lang="en-US" sz="2800" dirty="0" smtClean="0"/>
              <a:t>Full assessment of these patients included their complete history and physical, current medications, proper pain generator diagnosis and closely working with a mental health professional.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13455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315200" cy="1154097"/>
          </a:xfrm>
        </p:spPr>
        <p:txBody>
          <a:bodyPr/>
          <a:lstStyle/>
          <a:p>
            <a:r>
              <a:rPr lang="en-US" dirty="0" smtClean="0"/>
              <a:t>The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534400" cy="4724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Once a full assessment had been completed, the patient was then started on an evidence-based treatment plan</a:t>
            </a:r>
          </a:p>
          <a:p>
            <a:r>
              <a:rPr lang="en-US" sz="2800" dirty="0" smtClean="0"/>
              <a:t>Approximately 1/3 of all patients seen were weaned or immediately discontinued from opiate medication</a:t>
            </a:r>
          </a:p>
          <a:p>
            <a:r>
              <a:rPr lang="en-US" sz="2800" dirty="0" smtClean="0"/>
              <a:t>Approximately 1/3 had drastic changes to dosages</a:t>
            </a:r>
          </a:p>
          <a:p>
            <a:r>
              <a:rPr lang="en-US" sz="2800" dirty="0" smtClean="0"/>
              <a:t>Approximately 1/3 stayed at their current dosage while a functional treatment plan was established.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28511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315200" cy="1154097"/>
          </a:xfrm>
        </p:spPr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315200" cy="4724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Most of the patients referred to us by PCP, ER, Allen County Department of Health, self-referral, stayed in our practice.</a:t>
            </a:r>
          </a:p>
          <a:p>
            <a:r>
              <a:rPr lang="en-US" sz="2800" dirty="0" smtClean="0"/>
              <a:t>Many of them are on significantly lower or no opioid medications</a:t>
            </a:r>
          </a:p>
          <a:p>
            <a:r>
              <a:rPr lang="en-US" sz="2800" dirty="0" smtClean="0"/>
              <a:t>Some of the patients who had severe aberrant behaviors or addictions got into appropriate mental health treatment, albeit with significant issue (insurance, etc)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63692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7315200" cy="1154097"/>
          </a:xfrm>
        </p:spPr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7315200" cy="4191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Many patients were treated with the appropriate interventional procedures including;</a:t>
            </a:r>
          </a:p>
          <a:p>
            <a:pPr lvl="1"/>
            <a:r>
              <a:rPr lang="en-US" sz="2800" dirty="0" smtClean="0"/>
              <a:t>Transforaminal Epidural Steroid Injections</a:t>
            </a:r>
          </a:p>
          <a:p>
            <a:pPr lvl="1"/>
            <a:r>
              <a:rPr lang="en-US" sz="2800" dirty="0" smtClean="0"/>
              <a:t>Facet Joint Rhizotomies</a:t>
            </a:r>
          </a:p>
          <a:p>
            <a:pPr lvl="1"/>
            <a:r>
              <a:rPr lang="en-US" sz="2800" dirty="0" smtClean="0"/>
              <a:t>Kyphoplasty</a:t>
            </a:r>
          </a:p>
          <a:p>
            <a:pPr lvl="1"/>
            <a:r>
              <a:rPr lang="en-US" sz="2800" dirty="0" smtClean="0"/>
              <a:t>Spinal Cord Stimulation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516902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1164</Words>
  <Application>Microsoft Office PowerPoint</Application>
  <PresentationFormat>On-screen Show (4:3)</PresentationFormat>
  <Paragraphs>132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1_Perspective</vt:lpstr>
      <vt:lpstr>Firefighters/EMT Begin to Carry Narcan</vt:lpstr>
      <vt:lpstr>Clinical Perspective</vt:lpstr>
      <vt:lpstr>The Problem</vt:lpstr>
      <vt:lpstr>The Problem (continued)</vt:lpstr>
      <vt:lpstr>The Problem (continued)</vt:lpstr>
      <vt:lpstr>The Solution </vt:lpstr>
      <vt:lpstr>The Solution</vt:lpstr>
      <vt:lpstr>Outcomes</vt:lpstr>
      <vt:lpstr>Outcomes</vt:lpstr>
      <vt:lpstr>TFESI</vt:lpstr>
      <vt:lpstr>Facet Joint Rhizotomy</vt:lpstr>
      <vt:lpstr>Kyphoplasty</vt:lpstr>
      <vt:lpstr>Spinal Cord Stimulator </vt:lpstr>
      <vt:lpstr>Key Points</vt:lpstr>
      <vt:lpstr>Mental Health Response – Facilitating Providers Referrals for Addiction</vt:lpstr>
      <vt:lpstr>Clinical Response</vt:lpstr>
      <vt:lpstr>Mental and Behavioral Health Needs Assessment Recommendations </vt:lpstr>
      <vt:lpstr>Mental and Behavioral Health Needs Assessment Recommendations </vt:lpstr>
      <vt:lpstr>PowerPoint Presentation</vt:lpstr>
      <vt:lpstr>PowerPoint Presentation</vt:lpstr>
      <vt:lpstr>Reducing the Risk of HIV and Hepatitis C  Needle Exchange Program</vt:lpstr>
      <vt:lpstr>Why Needle Exchange Program</vt:lpstr>
      <vt:lpstr> Needle Exchange Program</vt:lpstr>
      <vt:lpstr>Principles of Harm Reduction</vt:lpstr>
      <vt:lpstr>The Process to Open in Indiana</vt:lpstr>
      <vt:lpstr>Community Concerns</vt:lpstr>
      <vt:lpstr>Community Concerns</vt:lpstr>
      <vt:lpstr>Community Concerns</vt:lpstr>
      <vt:lpstr>Community Concerns</vt:lpstr>
      <vt:lpstr>Components of NEP</vt:lpstr>
      <vt:lpstr>Kits</vt:lpstr>
      <vt:lpstr>Kits</vt:lpstr>
      <vt:lpstr>Key Points</vt:lpstr>
      <vt:lpstr>Questions for Any of Us?</vt:lpstr>
    </vt:vector>
  </TitlesOfParts>
  <Company>Fort Wayne/Allen County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Firefighters/EMT Begin to Carry Narcan</dc:title>
  <dc:creator>Deborah McMahan</dc:creator>
  <cp:lastModifiedBy>Deborah McMahan</cp:lastModifiedBy>
  <cp:revision>1</cp:revision>
  <dcterms:created xsi:type="dcterms:W3CDTF">2015-10-14T17:24:55Z</dcterms:created>
  <dcterms:modified xsi:type="dcterms:W3CDTF">2015-10-14T17:26:13Z</dcterms:modified>
</cp:coreProperties>
</file>