
<file path=[Content_Types].xml><?xml version="1.0" encoding="utf-8"?>
<Types xmlns="http://schemas.openxmlformats.org/package/2006/content-types">
  <Default Extension="bin" ContentType="application/vnd.openxmlformats-officedocument.oleObject"/>
  <Default Extension="png" ContentType="image/png"/>
  <Default Extension="gif" ContentType="image/gif"/>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7.7.0.0-->
<p:presentation xmlns:a="http://schemas.openxmlformats.org/drawingml/2006/main" xmlns:r="http://schemas.openxmlformats.org/officeDocument/2006/relationships" xmlns:p="http://schemas.openxmlformats.org/presentationml/2006/main" removePersonalInfoOnSave="1" saveSubsetFonts="1">
  <p:sldMasterIdLst>
    <p:sldMasterId r:id="rId1" id="2147483648"/>
  </p:sldMasterIdLst>
  <p:notesMasterIdLst>
    <p:notesMasterId r:id="rId42"/>
  </p:notesMasterIdLst>
  <p:handoutMasterIdLst>
    <p:handoutMasterId r:id="rId43"/>
  </p:handoutMasterIdLst>
  <p:sldIdLst>
    <p:sldId r:id="rId2" id="256"/>
    <p:sldId r:id="rId3" id="274"/>
    <p:sldId r:id="rId4" id="276"/>
    <p:sldId r:id="rId5" id="258"/>
    <p:sldId r:id="rId6" id="278"/>
    <p:sldId r:id="rId7" id="290"/>
    <p:sldId r:id="rId8" id="291"/>
    <p:sldId r:id="rId9" id="279"/>
    <p:sldId r:id="rId10" id="280"/>
    <p:sldId r:id="rId11" id="277"/>
    <p:sldId r:id="rId12" id="281"/>
    <p:sldId r:id="rId13" id="292"/>
    <p:sldId r:id="rId14" id="296"/>
    <p:sldId r:id="rId15" id="259"/>
    <p:sldId r:id="rId16" id="260"/>
    <p:sldId r:id="rId17" id="294"/>
    <p:sldId r:id="rId18" id="272"/>
    <p:sldId r:id="rId19" id="287"/>
    <p:sldId r:id="rId20" id="282"/>
    <p:sldId r:id="rId21" id="283"/>
    <p:sldId r:id="rId22" id="284"/>
    <p:sldId r:id="rId23" id="263"/>
    <p:sldId r:id="rId24" id="285"/>
    <p:sldId r:id="rId25" id="264"/>
    <p:sldId r:id="rId26" id="286"/>
    <p:sldId r:id="rId27" id="270"/>
    <p:sldId r:id="rId28" id="295"/>
    <p:sldId r:id="rId29" id="289"/>
    <p:sldId r:id="rId30" id="297"/>
    <p:sldId r:id="rId31" id="298"/>
    <p:sldId r:id="rId32" id="299"/>
    <p:sldId r:id="rId33" id="301"/>
    <p:sldId r:id="rId34" id="303"/>
    <p:sldId r:id="rId35" id="304"/>
    <p:sldId r:id="rId36" id="302"/>
    <p:sldId r:id="rId37" id="305"/>
    <p:sldId r:id="rId38" id="307"/>
    <p:sldId r:id="rId39" id="306"/>
    <p:sldId r:id="rId40" id="308"/>
    <p:sldId r:id="rId41" id="309"/>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7148F5-528C-447B-857F-B77C5FA2AAAB}">
          <p14:sldIdLst>
            <p14:sldId id="256"/>
            <p14:sldId id="274"/>
            <p14:sldId id="276"/>
            <p14:sldId id="258"/>
            <p14:sldId id="278"/>
            <p14:sldId id="290"/>
            <p14:sldId id="291"/>
            <p14:sldId id="279"/>
            <p14:sldId id="280"/>
            <p14:sldId id="277"/>
            <p14:sldId id="281"/>
            <p14:sldId id="292"/>
            <p14:sldId id="296"/>
            <p14:sldId id="259"/>
            <p14:sldId id="260"/>
            <p14:sldId id="294"/>
            <p14:sldId id="272"/>
            <p14:sldId id="287"/>
            <p14:sldId id="282"/>
            <p14:sldId id="283"/>
            <p14:sldId id="284"/>
            <p14:sldId id="263"/>
            <p14:sldId id="285"/>
            <p14:sldId id="264"/>
            <p14:sldId id="286"/>
            <p14:sldId id="270"/>
            <p14:sldId id="295"/>
            <p14:sldId id="289"/>
            <p14:sldId id="297"/>
            <p14:sldId id="298"/>
            <p14:sldId id="299"/>
            <p14:sldId id="301"/>
            <p14:sldId id="303"/>
            <p14:sldId id="304"/>
            <p14:sldId id="302"/>
            <p14:sldId id="305"/>
            <p14:sldId id="307"/>
            <p14:sldId id="306"/>
            <p14:sldId id="308"/>
            <p14:sldId id="30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26" autoAdjust="0"/>
  </p:normalViewPr>
  <p:slideViewPr>
    <p:cSldViewPr>
      <p:cViewPr varScale="1">
        <p:scale>
          <a:sx n="68" d="100"/>
          <a:sy n="68" d="100"/>
        </p:scale>
        <p:origin x="1882" y="67"/>
      </p:cViewPr>
      <p:guideLst>
        <p:guide orient="horz" pos="2160"/>
        <p:guide pos="2880"/>
      </p:guideLst>
    </p:cSldViewPr>
  </p:slideViewPr>
  <p:notesTextViewPr>
    <p:cViewPr>
      <p:scale>
        <a:sx n="3" d="2"/>
        <a:sy n="3" d="2"/>
      </p:scale>
      <p:origin x="0" y="0"/>
    </p:cViewPr>
  </p:notesText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notesMaster" Target="notesMasters/notesMaster1.xml" /><Relationship Id="rId43" Type="http://schemas.openxmlformats.org/officeDocument/2006/relationships/handoutMaster" Target="handoutMasters/handoutMaster1.xml" /><Relationship Id="rId44" Type="http://schemas.openxmlformats.org/officeDocument/2006/relationships/commentAuthors" Target="commentAuthors.xml"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heme" Target="theme/theme2.xml" /><Relationship Id="rId48" Type="http://schemas.openxmlformats.org/officeDocument/2006/relationships/tableStyles" Target="tableStyles.xml" /><Relationship Id="rId49" Type="http://schemas.openxmlformats.org/officeDocument/2006/relationships/tags" Target="tags/tag1.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rts/_rels/chart1.xml.rels>&#65279;<?xml version="1.0" encoding="utf-8" standalone="yes"?><Relationships xmlns="http://schemas.openxmlformats.org/package/2006/relationships"><Relationship Id="rId1" Type="http://schemas.openxmlformats.org/officeDocument/2006/relationships/themeOverride" Target="../theme/themeOverride1.xml" /><Relationship Id="rId2" Type="http://schemas.openxmlformats.org/officeDocument/2006/relationships/oleObject" Target="../embeddings/oleObject1.bin" /><Relationship Id="rId3" Type="http://schemas.microsoft.com/office/2011/relationships/chartColorStyle" Target="colors1.xml" /><Relationship Id="rId4" Type="http://schemas.microsoft.com/office/2011/relationships/chartStyle" Target="style1.xml"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accent1="accent1" accent2="accent2" accent3="accent3" accent4="accent4" accent5="accent5" accent6="accent6" bg1="lt1" bg2="lt2" folHlink="folHlink" hlink="hlink" tx1="dk1" tx2="dk2"/>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sz="1200" dirty="1">
                <a:latin typeface="Times New Roman" panose="02020603050405020304" pitchFamily="18" charset="0"/>
                <a:cs typeface="Times New Roman" panose="02020603050405020304" pitchFamily="18" charset="0"/>
              </a:rPr>
              <a:t>Pharmacists'</a:t>
            </a:r>
            <a:r>
              <a:rPr lang="en-US" sz="1200" baseline="0" dirty="1">
                <a:latin typeface="Times New Roman" panose="02020603050405020304" pitchFamily="18" charset="0"/>
                <a:cs typeface="Times New Roman" panose="02020603050405020304" pitchFamily="18" charset="0"/>
              </a:rPr>
              <a:t> </a:t>
            </a:r>
            <a:r>
              <a:rPr lang="en-US" sz="1200" dirty="1">
                <a:latin typeface="Times New Roman" panose="02020603050405020304" pitchFamily="18" charset="0"/>
                <a:cs typeface="Times New Roman" panose="02020603050405020304" pitchFamily="18" charset="0"/>
              </a:rPr>
              <a:t>Reported Barriers </a:t>
            </a:r>
            <a:r>
              <a:rPr lang="en-US" sz="1200" baseline="0" dirty="1">
                <a:latin typeface="Times New Roman" panose="02020603050405020304" pitchFamily="18" charset="0"/>
                <a:cs typeface="Times New Roman" panose="02020603050405020304" pitchFamily="18" charset="0"/>
              </a:rPr>
              <a:t>&amp; </a:t>
            </a:r>
            <a:r>
              <a:rPr lang="en-US" sz="1200" dirty="1">
                <a:latin typeface="Times New Roman" panose="02020603050405020304" pitchFamily="18" charset="0"/>
                <a:cs typeface="Times New Roman" panose="02020603050405020304" pitchFamily="18" charset="0"/>
              </a:rPr>
              <a:t>Frequency of </a:t>
            </a:r>
            <a:r>
              <a:rPr lang="en-US" sz="1200" dirty="1" smtClean="0">
                <a:latin typeface="Times New Roman" panose="02020603050405020304" pitchFamily="18" charset="0"/>
                <a:cs typeface="Times New Roman" panose="02020603050405020304" pitchFamily="18" charset="0"/>
              </a:rPr>
              <a:t>INSPECT Use</a:t>
            </a:r>
            <a:r>
              <a:rPr lang="en-US" sz="1200" baseline="0" dirty="1" smtClean="0">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manualLayout>
          <c:layoutTarget val="inner"/>
          <c:xMode val="edge"/>
          <c:yMode val="edge"/>
          <c:x val="0.105346173"/>
          <c:y val="0.119158834"/>
          <c:w val="0.736136258"/>
          <c:h val="0.5373279"/>
        </c:manualLayout>
      </c:layout>
      <c:barChart>
        <c:dLbls>
          <c:showLegendKey val="0"/>
          <c:showVal val="0"/>
          <c:showCatName val="0"/>
          <c:showSerName val="0"/>
          <c:showPercent val="0"/>
          <c:showBubbleSize val="0"/>
          <c:showLeaderLines val="0"/>
        </c:dLbls>
        <c:axId val="215787008"/>
        <c:axId val="215788544"/>
        <c:barDir val="col"/>
        <c:grouping val="stacked"/>
        <c:varyColors val="0"/>
        <c:ser>
          <c:idx val="0"/>
          <c:order val="0"/>
          <c:tx>
            <c:strRef>
              <c:f>'Barriers and Frequency of Use'!$B$2</c:f>
              <c:strCache>
                <c:ptCount val="1"/>
                <c:pt idx="0">
                  <c:v>Never</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'Barriers and Frequency of Use'!$A$3:$A$9</c:f>
              <c:strCache>
                <c:ptCount val="7"/>
                <c:pt idx="0">
                  <c:v>No Barriers</c:v>
                </c:pt>
                <c:pt idx="1">
                  <c:v>Some Barrier</c:v>
                </c:pt>
                <c:pt idx="2">
                  <c:v>Lack Reimbursement</c:v>
                </c:pt>
                <c:pt idx="3">
                  <c:v>Insufficient Time</c:v>
                </c:pt>
                <c:pt idx="4">
                  <c:v>Not Registered</c:v>
                </c:pt>
                <c:pt idx="5">
                  <c:v>Afraid of Ramifications</c:v>
                </c:pt>
                <c:pt idx="6">
                  <c:v>Other Barriers</c:v>
                </c:pt>
              </c:strCache>
            </c:strRef>
          </c:cat>
          <c:val>
            <c:numRef>
              <c:f>'Barriers and Frequency of Use'!$B$3:$B$9</c:f>
              <c:numCache>
                <c:formatCode>General</c:formatCode>
                <c:ptCount val="7"/>
                <c:pt idx="0">
                  <c:v>1.59</c:v>
                </c:pt>
                <c:pt idx="1">
                  <c:v>3.42</c:v>
                </c:pt>
                <c:pt idx="2">
                  <c:v>4.6900000000000004</c:v>
                </c:pt>
                <c:pt idx="3">
                  <c:v>2.2200000000000002</c:v>
                </c:pt>
                <c:pt idx="4">
                  <c:v>19.350000000000001</c:v>
                </c:pt>
                <c:pt idx="5">
                  <c:v>14.29</c:v>
                </c:pt>
                <c:pt idx="6">
                  <c:v>5.08</c:v>
                </c:pt>
              </c:numCache>
            </c:numRef>
          </c:val>
        </c:ser>
        <c:ser>
          <c:idx val="1"/>
          <c:order val="1"/>
          <c:tx>
            <c:strRef>
              <c:f>'Barriers and Frequency of Use'!$C$2</c:f>
              <c:strCache>
                <c:ptCount val="1"/>
                <c:pt idx="0">
                  <c:v>Periodically</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'Barriers and Frequency of Use'!$A$3:$A$9</c:f>
              <c:strCache>
                <c:ptCount val="7"/>
                <c:pt idx="0">
                  <c:v>No Barriers</c:v>
                </c:pt>
                <c:pt idx="1">
                  <c:v>Some Barrier</c:v>
                </c:pt>
                <c:pt idx="2">
                  <c:v>Lack Reimbursement</c:v>
                </c:pt>
                <c:pt idx="3">
                  <c:v>Insufficient Time</c:v>
                </c:pt>
                <c:pt idx="4">
                  <c:v>Not Registered</c:v>
                </c:pt>
                <c:pt idx="5">
                  <c:v>Afraid of Ramifications</c:v>
                </c:pt>
                <c:pt idx="6">
                  <c:v>Other Barriers</c:v>
                </c:pt>
              </c:strCache>
            </c:strRef>
          </c:cat>
          <c:val>
            <c:numRef>
              <c:f>'Barriers and Frequency of Use'!$C$3:$C$9</c:f>
              <c:numCache>
                <c:formatCode>General</c:formatCode>
                <c:ptCount val="7"/>
                <c:pt idx="0">
                  <c:v>84.06</c:v>
                </c:pt>
                <c:pt idx="1">
                  <c:v>89.75</c:v>
                </c:pt>
                <c:pt idx="2">
                  <c:v>85.94</c:v>
                </c:pt>
                <c:pt idx="3">
                  <c:v>90.86</c:v>
                </c:pt>
                <c:pt idx="4">
                  <c:v>77.42</c:v>
                </c:pt>
                <c:pt idx="5">
                  <c:v>85.71</c:v>
                </c:pt>
                <c:pt idx="6">
                  <c:v>83.05</c:v>
                </c:pt>
              </c:numCache>
            </c:numRef>
          </c:val>
        </c:ser>
        <c:ser>
          <c:idx val="2"/>
          <c:order val="2"/>
          <c:tx>
            <c:strRef>
              <c:f>'Barriers and Frequency of Use'!$D$2</c:f>
              <c:strCache>
                <c:ptCount val="1"/>
                <c:pt idx="0">
                  <c:v>At Every Visit</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'Barriers and Frequency of Use'!$A$3:$A$9</c:f>
              <c:strCache>
                <c:ptCount val="7"/>
                <c:pt idx="0">
                  <c:v>No Barriers</c:v>
                </c:pt>
                <c:pt idx="1">
                  <c:v>Some Barrier</c:v>
                </c:pt>
                <c:pt idx="2">
                  <c:v>Lack Reimbursement</c:v>
                </c:pt>
                <c:pt idx="3">
                  <c:v>Insufficient Time</c:v>
                </c:pt>
                <c:pt idx="4">
                  <c:v>Not Registered</c:v>
                </c:pt>
                <c:pt idx="5">
                  <c:v>Afraid of Ramifications</c:v>
                </c:pt>
                <c:pt idx="6">
                  <c:v>Other Barriers</c:v>
                </c:pt>
              </c:strCache>
            </c:strRef>
          </c:cat>
          <c:val>
            <c:numRef>
              <c:f>'Barriers and Frequency of Use'!$D$3:$D$9</c:f>
              <c:numCache>
                <c:formatCode>General</c:formatCode>
                <c:ptCount val="7"/>
                <c:pt idx="0">
                  <c:v>14.34</c:v>
                </c:pt>
                <c:pt idx="1">
                  <c:v>6.83</c:v>
                </c:pt>
                <c:pt idx="2">
                  <c:v>9.3800000000000008</c:v>
                </c:pt>
                <c:pt idx="3">
                  <c:v>6.91</c:v>
                </c:pt>
                <c:pt idx="4">
                  <c:v>3.23</c:v>
                </c:pt>
                <c:pt idx="5">
                  <c:v>0</c:v>
                </c:pt>
                <c:pt idx="6">
                  <c:v>11.86</c:v>
                </c:pt>
              </c:numCache>
            </c:numRef>
          </c:val>
        </c:ser>
        <c:gapWidth val="80"/>
        <c:overlap val="100"/>
      </c:barChart>
      <c:catAx>
        <c:axId val="21578700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5788544"/>
        <c:crosses val="autoZero"/>
        <c:auto val="1"/>
        <c:lblAlgn val="ctr"/>
        <c:lblOffset val="100"/>
        <c:noMultiLvlLbl val="0"/>
      </c:catAx>
      <c:valAx>
        <c:axId val="215788544"/>
        <c:scaling>
          <c:orientation val="minMax"/>
          <c:max val="100"/>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sz="1200" cap="none" baseline="0" dirty="1">
                    <a:latin typeface="Times New Roman" panose="02020603050405020304" pitchFamily="18" charset="0"/>
                    <a:cs typeface="Times New Roman" panose="02020603050405020304" pitchFamily="18" charset="0"/>
                  </a:rPr>
                  <a:t>Percent</a:t>
                </a:r>
              </a:p>
            </c:rich>
          </c:tx>
          <c:layout>
            <c:manualLayout>
              <c:xMode val="edge"/>
              <c:yMode val="edge"/>
              <c:x val="0.0288210455"/>
              <c:y val="0.32990321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2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5787008"/>
        <c:crosses val="autoZero"/>
        <c:crossBetween val="between"/>
      </c:valAx>
      <c:spPr>
        <a:noFill/>
        <a:ln>
          <a:noFill/>
        </a:ln>
        <a:effectLst/>
      </c:spPr>
    </c:plotArea>
    <c:legend>
      <c:legendPos val="b"/>
      <c:layout>
        <c:manualLayout>
          <c:xMode val="edge"/>
          <c:yMode val="edge"/>
          <c:x val="0.813359737"/>
          <c:y val="0.2741179"/>
          <c:w val="0.185122982"/>
          <c:h val="0.1433578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p:spPr>
        <p:txBody>
          <a:bodyPr vert="horz" lIns="91440" tIns="45720" rIns="91440" bIns="45720" rtlCol="0"/>
          <a:lstStyle>
            <a:lvl1pPr algn="r">
              <a:defRPr sz="1200"/>
            </a:lvl1pPr>
          </a:lstStyle>
          <a:p>
            <a:fld id="{47C3B237-28E5-4759-9BC8-EB486DDD575D}" type="datetimeFigureOut">
              <a:rPr lang="en-US" smtClean="0"/>
              <a:t>11/10/2015</a:t>
            </a:fld>
            <a:endParaRPr lang="en-US"/>
          </a:p>
        </p:txBody>
      </p:sp>
      <p:sp>
        <p:nvSpPr>
          <p:cNvPr id="4" name="Footer Placeholder 3"/>
          <p:cNvSpPr>
            <a:spLocks noGrp="1"/>
          </p:cNvSpPr>
          <p:nvPr>
            <p:ph type="ftr" sz="quarter" idx="2"/>
          </p:nvPr>
        </p:nvSpPr>
        <p:spPr>
          <a:xfrm>
            <a:off x="0" y="8685213"/>
            <a:ext cx="2971800" cy="457200"/>
          </a:xfrm>
          <a:prstGeom prst="rect"/>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p:spPr>
        <p:txBody>
          <a:bodyPr vert="horz" lIns="91440" tIns="45720" rIns="91440" bIns="45720" rtlCol="0" anchor="b"/>
          <a:lstStyle>
            <a:lvl1pPr algn="r">
              <a:defRPr sz="1200"/>
            </a:lvl1pPr>
          </a:lstStyle>
          <a:p>
            <a:fld id="{330D6488-DA48-494C-97EE-4CE58A1AF253}" type="slidenum">
              <a:rPr lang="en-US" smtClean="0"/>
              <a:t>‹#›</a:t>
            </a:fld>
            <a:endParaRPr lang="en-US"/>
          </a:p>
        </p:txBody>
      </p:sp>
    </p:spTree>
    <p:extLst>
      <p:ext uri="{BB962C8B-B14F-4D97-AF65-F5344CB8AC3E}">
        <p14:creationId xmlns:p14="http://schemas.microsoft.com/office/powerpoint/2010/main" val="84008581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p:spPr>
        <p:txBody>
          <a:bodyPr vert="horz" lIns="91440" tIns="45720" rIns="91440" bIns="45720" rtlCol="0"/>
          <a:lstStyle>
            <a:lvl1pPr algn="r">
              <a:defRPr sz="1200"/>
            </a:lvl1pPr>
          </a:lstStyle>
          <a:p>
            <a:fld id="{F907D8E3-8671-49C0-A5C0-A5F8A7F53C3F}" type="datetimeFigureOut">
              <a:rPr lang="en-US" smtClean="0"/>
              <a:t>11/10/2015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p:spPr>
        <p:txBody>
          <a:bodyPr vert="horz" lIns="91440" tIns="45720" rIns="91440" bIns="45720" rtlCol="0"/>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Footer Placeholder 5"/>
          <p:cNvSpPr>
            <a:spLocks noGrp="1"/>
          </p:cNvSpPr>
          <p:nvPr>
            <p:ph type="ftr" sz="quarter" idx="4"/>
          </p:nvPr>
        </p:nvSpPr>
        <p:spPr>
          <a:xfrm>
            <a:off x="0" y="8685213"/>
            <a:ext cx="2971800" cy="458787"/>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p:spPr>
        <p:txBody>
          <a:bodyPr vert="horz" lIns="91440" tIns="45720" rIns="91440" bIns="45720" rtlCol="0" anchor="b"/>
          <a:lstStyle>
            <a:lvl1pPr algn="r">
              <a:defRPr sz="1200"/>
            </a:lvl1pPr>
          </a:lstStyle>
          <a:p>
            <a:fld id="{62E90186-5F32-49DA-BC5D-DA992449206A}" type="slidenum">
              <a:rPr lang="en-US" smtClean="0"/>
              <a:t>‹#›</a:t>
            </a:fld>
            <a:endParaRPr lang="en-US"/>
          </a:p>
        </p:txBody>
      </p:sp>
    </p:spTree>
    <p:extLst>
      <p:ext uri="{BB962C8B-B14F-4D97-AF65-F5344CB8AC3E}">
        <p14:creationId xmlns:p14="http://schemas.microsoft.com/office/powerpoint/2010/main" val="278795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BE96CC-03CF-4EA1-AECE-47335D5D1452}" type="slidenum">
              <a:rPr lang="en-US" smtClean="0"/>
              <a:t>1</a:t>
            </a:fld>
          </a:p>
        </p:txBody>
      </p:sp>
    </p:spTree>
    <p:extLst>
      <p:ext uri="{BB962C8B-B14F-4D97-AF65-F5344CB8AC3E}">
        <p14:creationId xmlns:p14="http://schemas.microsoft.com/office/powerpoint/2010/main" val="321244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BE5E8-380C-4159-A69B-44BF631F05BF}" type="slidenum">
              <a:rPr lang="en-US" smtClean="0"/>
              <a:t>2</a:t>
            </a:fld>
          </a:p>
        </p:txBody>
      </p:sp>
    </p:spTree>
    <p:extLst>
      <p:ext uri="{BB962C8B-B14F-4D97-AF65-F5344CB8AC3E}">
        <p14:creationId xmlns:p14="http://schemas.microsoft.com/office/powerpoint/2010/main" val="270065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fontAlgn="auto" rtl="0" eaLnBrk="1" latinLnBrk="0" hangingPunct="1">
              <a:lnSpc>
                <a:spcPct val="100000"/>
              </a:lnSpc>
              <a:spcBef>
                <a:spcPct val="0"/>
              </a:spcBef>
              <a:spcAft>
                <a:spcPct val="0"/>
              </a:spcAft>
              <a:buClrTx/>
              <a:buSzTx/>
              <a:buFontTx/>
              <a:buChar char="-"/>
              <a:defRPr/>
            </a:pPr>
            <a:r>
              <a:rPr lang="en-US" dirty="1" smtClean="0"/>
              <a:t>PDMPs may improve clinical decision-making through increased access to detailed patient drug histories for both prescribers and dispensers (PDMP Center for Excellence, 2014)</a:t>
            </a:r>
          </a:p>
          <a:p>
            <a:pPr marL="171450" marR="0" indent="-171450" algn="l" defTabSz="914400" fontAlgn="auto" rtl="0" eaLnBrk="1" latinLnBrk="0" hangingPunct="1">
              <a:lnSpc>
                <a:spcPct val="100000"/>
              </a:lnSpc>
              <a:spcBef>
                <a:spcPct val="0"/>
              </a:spcBef>
              <a:spcAft>
                <a:spcPct val="0"/>
              </a:spcAft>
              <a:buClrTx/>
              <a:buSzTx/>
              <a:buFontTx/>
              <a:buChar char="-"/>
              <a:defRPr/>
            </a:pPr>
            <a:r>
              <a:rPr lang="en-US" dirty="1" smtClean="0"/>
              <a:t>Increased access to patient data facilitates pharmacists ability to detect prescription drug abuse and diversion (Fleming et al., 2014)</a:t>
            </a:r>
          </a:p>
          <a:p>
            <a:endParaRPr lang="en-US" smtClean="0"/>
          </a:p>
          <a:p>
            <a:endParaRPr lang="en-US"/>
          </a:p>
        </p:txBody>
      </p:sp>
      <p:sp>
        <p:nvSpPr>
          <p:cNvPr id="4" name="Slide Number Placeholder 3"/>
          <p:cNvSpPr>
            <a:spLocks noGrp="1"/>
          </p:cNvSpPr>
          <p:nvPr>
            <p:ph type="sldNum" sz="quarter" idx="10"/>
          </p:nvPr>
        </p:nvSpPr>
        <p:spPr/>
        <p:txBody>
          <a:bodyPr/>
          <a:lstStyle/>
          <a:p>
            <a:fld id="{9E39194E-986B-4D13-B973-32429ED362F7}" type="slidenum">
              <a:rPr lang="en-US" smtClean="0"/>
              <a:t>3</a:t>
            </a:fld>
          </a:p>
        </p:txBody>
      </p:sp>
    </p:spTree>
    <p:extLst>
      <p:ext uri="{BB962C8B-B14F-4D97-AF65-F5344CB8AC3E}">
        <p14:creationId xmlns:p14="http://schemas.microsoft.com/office/powerpoint/2010/main" val="413827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0E681-21B4-4E5E-A867-A7696E487EB6}" type="slidenum">
              <a:rPr lang="en-US" smtClean="0"/>
              <a:t>4</a:t>
            </a:fld>
          </a:p>
        </p:txBody>
      </p:sp>
    </p:spTree>
    <p:extLst>
      <p:ext uri="{BB962C8B-B14F-4D97-AF65-F5344CB8AC3E}">
        <p14:creationId xmlns:p14="http://schemas.microsoft.com/office/powerpoint/2010/main" val="1219120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BBBFA-3276-4EE5-AA63-1E5A681CFEB9}" type="slidenum">
              <a:rPr lang="en-US" smtClean="0"/>
              <a:t>5</a:t>
            </a:fld>
          </a:p>
        </p:txBody>
      </p:sp>
    </p:spTree>
    <p:extLst>
      <p:ext uri="{BB962C8B-B14F-4D97-AF65-F5344CB8AC3E}">
        <p14:creationId xmlns:p14="http://schemas.microsoft.com/office/powerpoint/2010/main" val="124495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EF669-FAAB-435B-9A33-97459AA14FE3}" type="slidenum">
              <a:rPr lang="en-US" smtClean="0"/>
              <a:t>6</a:t>
            </a:fld>
          </a:p>
        </p:txBody>
      </p:sp>
    </p:spTree>
    <p:extLst>
      <p:ext uri="{BB962C8B-B14F-4D97-AF65-F5344CB8AC3E}">
        <p14:creationId xmlns:p14="http://schemas.microsoft.com/office/powerpoint/2010/main" val="52574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154580-567F-475F-9BD9-BBE7B642F6DE}" type="slidenum">
              <a:rPr lang="en-US" smtClean="0"/>
              <a:t>7</a:t>
            </a:fld>
          </a:p>
        </p:txBody>
      </p:sp>
    </p:spTree>
    <p:extLst>
      <p:ext uri="{BB962C8B-B14F-4D97-AF65-F5344CB8AC3E}">
        <p14:creationId xmlns:p14="http://schemas.microsoft.com/office/powerpoint/2010/main" val="1889511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CCAD3-B4AD-4146-8362-6B16980E0E59}" type="slidenum">
              <a:rPr lang="en-US" smtClean="0"/>
              <a:t>8</a:t>
            </a:fld>
          </a:p>
        </p:txBody>
      </p:sp>
    </p:spTree>
    <p:extLst>
      <p:ext uri="{BB962C8B-B14F-4D97-AF65-F5344CB8AC3E}">
        <p14:creationId xmlns:p14="http://schemas.microsoft.com/office/powerpoint/2010/main" val="2203264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A47764-0A0E-46D1-BDC9-2516E72C8971}" type="slidenum">
              <a:rPr lang="en-US" smtClean="0"/>
              <a:t>9</a:t>
            </a:fld>
          </a:p>
        </p:txBody>
      </p:sp>
    </p:spTree>
    <p:extLst>
      <p:ext uri="{BB962C8B-B14F-4D97-AF65-F5344CB8AC3E}">
        <p14:creationId xmlns:p14="http://schemas.microsoft.com/office/powerpoint/2010/main" val="3186591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5B7A7-1165-4DDE-BB03-13EEFB6141C6}" type="slidenum">
              <a:rPr lang="en-US" smtClean="0"/>
              <a:t>10</a:t>
            </a:fld>
          </a:p>
        </p:txBody>
      </p:sp>
    </p:spTree>
    <p:extLst>
      <p:ext uri="{BB962C8B-B14F-4D97-AF65-F5344CB8AC3E}">
        <p14:creationId xmlns:p14="http://schemas.microsoft.com/office/powerpoint/2010/main" val="404901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E3733-D345-4971-BDA5-F0704696F90D}" type="slidenum">
              <a:rPr lang="en-US" smtClean="0"/>
              <a:t>11</a:t>
            </a:fld>
          </a:p>
        </p:txBody>
      </p:sp>
    </p:spTree>
    <p:extLst>
      <p:ext uri="{BB962C8B-B14F-4D97-AF65-F5344CB8AC3E}">
        <p14:creationId xmlns:p14="http://schemas.microsoft.com/office/powerpoint/2010/main" val="274660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5BAB41-ABC2-442C-817E-94D04D053927}" type="slidenum">
              <a:rPr lang="en-US" smtClean="0"/>
              <a:t>12</a:t>
            </a:fld>
          </a:p>
        </p:txBody>
      </p:sp>
    </p:spTree>
    <p:extLst>
      <p:ext uri="{BB962C8B-B14F-4D97-AF65-F5344CB8AC3E}">
        <p14:creationId xmlns:p14="http://schemas.microsoft.com/office/powerpoint/2010/main" val="599793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27BB0-660F-4B6C-AF6F-D6D15045F210}" type="slidenum">
              <a:rPr lang="en-US" smtClean="0"/>
              <a:t>13</a:t>
            </a:fld>
          </a:p>
        </p:txBody>
      </p:sp>
    </p:spTree>
    <p:extLst>
      <p:ext uri="{BB962C8B-B14F-4D97-AF65-F5344CB8AC3E}">
        <p14:creationId xmlns:p14="http://schemas.microsoft.com/office/powerpoint/2010/main" val="2053977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3ABB8-2CEA-4755-8449-2A9002FD7B9E}" type="slidenum">
              <a:rPr lang="en-US" smtClean="0"/>
              <a:t>14</a:t>
            </a:fld>
          </a:p>
        </p:txBody>
      </p:sp>
    </p:spTree>
    <p:extLst>
      <p:ext uri="{BB962C8B-B14F-4D97-AF65-F5344CB8AC3E}">
        <p14:creationId xmlns:p14="http://schemas.microsoft.com/office/powerpoint/2010/main" val="241376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1" smtClean="0"/>
              <a:t>Cohort 1</a:t>
            </a:r>
          </a:p>
          <a:p>
            <a:r>
              <a:rPr lang="en-US" dirty="1" smtClean="0"/>
              <a:t>Pharmacists trained after complete transition to the PharmD as the sole entry degree for the pharmacist profession and full implementation of ACPE’s1 new accreditation standards.</a:t>
            </a:r>
          </a:p>
          <a:p>
            <a:endParaRPr lang="en-US" smtClean="0"/>
          </a:p>
          <a:p>
            <a:r>
              <a:rPr lang="en-US" dirty="1" smtClean="0"/>
              <a:t>Cohort 2</a:t>
            </a:r>
          </a:p>
          <a:p>
            <a:r>
              <a:rPr lang="en-US" dirty="1" smtClean="0"/>
              <a:t>Pharmacists trained during the transition to the Doctor of Pharmacy (PharmD) as the sole professional practice degree for pharmacy in the United States and after the adoption of ACPE’s new accreditation standards in 1997.</a:t>
            </a:r>
          </a:p>
          <a:p>
            <a:endParaRPr lang="en-US" smtClean="0"/>
          </a:p>
          <a:p>
            <a:r>
              <a:rPr lang="en-US" dirty="1" smtClean="0"/>
              <a:t>Cohort 3</a:t>
            </a:r>
          </a:p>
          <a:p>
            <a:r>
              <a:rPr lang="en-US" dirty="1" smtClean="0"/>
              <a:t>Pharmacists trained prior to the adoption of ACPE’s1 Implementation Procedures for Accreditation Standards and Guidelines for the Professional Program in Pharmacy Leading to the Doctor of Pharmacy Education.  New accreditation standards and guidelines were adopted in June of 1997. </a:t>
            </a:r>
          </a:p>
          <a:p>
            <a:endParaRPr lang="en-US"/>
          </a:p>
        </p:txBody>
      </p:sp>
      <p:sp>
        <p:nvSpPr>
          <p:cNvPr id="4" name="Slide Number Placeholder 3"/>
          <p:cNvSpPr>
            <a:spLocks noGrp="1"/>
          </p:cNvSpPr>
          <p:nvPr>
            <p:ph type="sldNum" sz="quarter" idx="10"/>
          </p:nvPr>
        </p:nvSpPr>
        <p:spPr/>
        <p:txBody>
          <a:bodyPr/>
          <a:lstStyle/>
          <a:p>
            <a:fld id="{7ABDE440-1074-464D-A63C-498DFAF155FD}" type="slidenum">
              <a:rPr lang="en-US" smtClean="0"/>
              <a:t>15</a:t>
            </a:fld>
          </a:p>
        </p:txBody>
      </p:sp>
    </p:spTree>
    <p:extLst>
      <p:ext uri="{BB962C8B-B14F-4D97-AF65-F5344CB8AC3E}">
        <p14:creationId xmlns:p14="http://schemas.microsoft.com/office/powerpoint/2010/main" val="3361775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0148E-67FA-4231-873C-BBE5E6FB93C7}" type="slidenum">
              <a:rPr lang="en-US" smtClean="0"/>
              <a:t>16</a:t>
            </a:fld>
          </a:p>
        </p:txBody>
      </p:sp>
    </p:spTree>
    <p:extLst>
      <p:ext uri="{BB962C8B-B14F-4D97-AF65-F5344CB8AC3E}">
        <p14:creationId xmlns:p14="http://schemas.microsoft.com/office/powerpoint/2010/main" val="4071492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6DF91-2DBA-472F-90F4-B88357E2C055}" type="slidenum">
              <a:rPr lang="en-US" smtClean="0"/>
              <a:t>17</a:t>
            </a:fld>
          </a:p>
        </p:txBody>
      </p:sp>
    </p:spTree>
    <p:extLst>
      <p:ext uri="{BB962C8B-B14F-4D97-AF65-F5344CB8AC3E}">
        <p14:creationId xmlns:p14="http://schemas.microsoft.com/office/powerpoint/2010/main" val="973062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D05041-50EF-4593-BCEF-EC65F16A2A41}" type="slidenum">
              <a:rPr lang="en-US" smtClean="0"/>
              <a:t>18</a:t>
            </a:fld>
          </a:p>
        </p:txBody>
      </p:sp>
    </p:spTree>
    <p:extLst>
      <p:ext uri="{BB962C8B-B14F-4D97-AF65-F5344CB8AC3E}">
        <p14:creationId xmlns:p14="http://schemas.microsoft.com/office/powerpoint/2010/main" val="1621602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1" smtClean="0"/>
              <a:t>PDMPs are valuable clinical resources that may empower pharmacists to exercise corresponding responsibility through access to additional patient information.</a:t>
            </a:r>
          </a:p>
          <a:p>
            <a:pPr marL="171450" indent="-171450">
              <a:buFontTx/>
              <a:buChar char="-"/>
            </a:pPr>
            <a:r>
              <a:rPr lang="en-US" b="0" dirty="1" smtClean="0"/>
              <a:t>Removing barriers to INSPECT should be a priority for policy makers and health professionals to facilitate full integration of PDMP in pharmacy practice</a:t>
            </a:r>
          </a:p>
          <a:p>
            <a:endParaRPr lang="en-US"/>
          </a:p>
        </p:txBody>
      </p:sp>
      <p:sp>
        <p:nvSpPr>
          <p:cNvPr id="4" name="Slide Number Placeholder 3"/>
          <p:cNvSpPr>
            <a:spLocks noGrp="1"/>
          </p:cNvSpPr>
          <p:nvPr>
            <p:ph type="sldNum" sz="quarter" idx="10"/>
          </p:nvPr>
        </p:nvSpPr>
        <p:spPr/>
        <p:txBody>
          <a:bodyPr/>
          <a:lstStyle/>
          <a:p>
            <a:fld id="{0D411FE1-5164-4E0B-A9FF-EAFCDC6B857F}" type="slidenum">
              <a:rPr lang="en-US" smtClean="0"/>
              <a:t>19</a:t>
            </a:fld>
          </a:p>
        </p:txBody>
      </p:sp>
    </p:spTree>
    <p:extLst>
      <p:ext uri="{BB962C8B-B14F-4D97-AF65-F5344CB8AC3E}">
        <p14:creationId xmlns:p14="http://schemas.microsoft.com/office/powerpoint/2010/main" val="76886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AD384A-B1F9-4DEC-A286-EE85F8AEA683}" type="slidenum">
              <a:rPr lang="en-US" smtClean="0"/>
              <a:t>20</a:t>
            </a:fld>
          </a:p>
        </p:txBody>
      </p:sp>
    </p:spTree>
    <p:extLst>
      <p:ext uri="{BB962C8B-B14F-4D97-AF65-F5344CB8AC3E}">
        <p14:creationId xmlns:p14="http://schemas.microsoft.com/office/powerpoint/2010/main" val="486968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F47066-6ACB-4436-881F-C401659DB24D}" type="slidenum">
              <a:rPr lang="en-US" smtClean="0"/>
              <a:t>21</a:t>
            </a:fld>
          </a:p>
        </p:txBody>
      </p:sp>
    </p:spTree>
    <p:extLst>
      <p:ext uri="{BB962C8B-B14F-4D97-AF65-F5344CB8AC3E}">
        <p14:creationId xmlns:p14="http://schemas.microsoft.com/office/powerpoint/2010/main" val="676314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40C881-7FC0-429D-95B8-D6975B072CFA}" type="slidenum">
              <a:rPr lang="en-US" smtClean="0"/>
              <a:t>22</a:t>
            </a:fld>
          </a:p>
        </p:txBody>
      </p:sp>
    </p:spTree>
    <p:extLst>
      <p:ext uri="{BB962C8B-B14F-4D97-AF65-F5344CB8AC3E}">
        <p14:creationId xmlns:p14="http://schemas.microsoft.com/office/powerpoint/2010/main" val="324550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A2B51E-E6D4-4374-A741-7BC161E1DE80}" type="slidenum">
              <a:rPr lang="en-US" smtClean="0"/>
              <a:t>23</a:t>
            </a:fld>
          </a:p>
        </p:txBody>
      </p:sp>
    </p:spTree>
    <p:extLst>
      <p:ext uri="{BB962C8B-B14F-4D97-AF65-F5344CB8AC3E}">
        <p14:creationId xmlns:p14="http://schemas.microsoft.com/office/powerpoint/2010/main" val="174265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265E0-E08C-45C2-B780-7CFDB1793C42}" type="slidenum">
              <a:rPr lang="en-US" smtClean="0"/>
              <a:t>24</a:t>
            </a:fld>
          </a:p>
        </p:txBody>
      </p:sp>
    </p:spTree>
    <p:extLst>
      <p:ext uri="{BB962C8B-B14F-4D97-AF65-F5344CB8AC3E}">
        <p14:creationId xmlns:p14="http://schemas.microsoft.com/office/powerpoint/2010/main" val="3100632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276E3-91EE-43B8-93D8-3ECE8BB66DCC}" type="slidenum">
              <a:rPr lang="en-US" smtClean="0"/>
              <a:t>25</a:t>
            </a:fld>
          </a:p>
        </p:txBody>
      </p:sp>
    </p:spTree>
    <p:extLst>
      <p:ext uri="{BB962C8B-B14F-4D97-AF65-F5344CB8AC3E}">
        <p14:creationId xmlns:p14="http://schemas.microsoft.com/office/powerpoint/2010/main" val="109192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C5D08-A949-4E27-8575-4D0382E5D8C3}" type="slidenum">
              <a:rPr lang="en-US" smtClean="0"/>
              <a:t>26</a:t>
            </a:fld>
          </a:p>
        </p:txBody>
      </p:sp>
    </p:spTree>
    <p:extLst>
      <p:ext uri="{BB962C8B-B14F-4D97-AF65-F5344CB8AC3E}">
        <p14:creationId xmlns:p14="http://schemas.microsoft.com/office/powerpoint/2010/main" val="4100384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fontAlgn="auto" rtl="0" eaLnBrk="1" latinLnBrk="0" hangingPunct="1">
              <a:lnSpc>
                <a:spcPct val="100000"/>
              </a:lnSpc>
              <a:spcBef>
                <a:spcPct val="0"/>
              </a:spcBef>
              <a:spcAft>
                <a:spcPct val="0"/>
              </a:spcAft>
              <a:buClrTx/>
              <a:buSzTx/>
              <a:buFontTx/>
              <a:buChar char="-"/>
              <a:defRPr/>
            </a:pPr>
            <a:r>
              <a:rPr lang="en-US" dirty="1" smtClean="0"/>
              <a:t>Bivariate analyses on utilization and perceived barriers were conducted using cross-tabulations and X</a:t>
            </a:r>
            <a:r>
              <a:rPr lang="en-US" baseline="30000" dirty="1" smtClean="0"/>
              <a:t>2</a:t>
            </a:r>
            <a:endParaRPr lang="en-US" baseline="0" smtClean="0"/>
          </a:p>
          <a:p>
            <a:pPr marL="171450" marR="0" indent="-171450" algn="l" defTabSz="914400" fontAlgn="auto" rtl="0" eaLnBrk="1" latinLnBrk="0" hangingPunct="1">
              <a:lnSpc>
                <a:spcPct val="100000"/>
              </a:lnSpc>
              <a:spcBef>
                <a:spcPct val="0"/>
              </a:spcBef>
              <a:spcAft>
                <a:spcPct val="0"/>
              </a:spcAft>
              <a:buClrTx/>
              <a:buSzTx/>
              <a:buFontTx/>
              <a:buChar char="-"/>
              <a:defRPr/>
            </a:pPr>
            <a:r>
              <a:rPr lang="en-US" dirty="1" smtClean="0"/>
              <a:t>Multiple logistic regression examined the relationship between pharmacists’ level of concern with prescription drug abuse and reported utilization.</a:t>
            </a:r>
          </a:p>
          <a:p>
            <a:pPr marL="0" marR="0" indent="0" algn="l" defTabSz="914400" fontAlgn="auto" rtl="0" eaLnBrk="1" latinLnBrk="0" hangingPunct="1">
              <a:lnSpc>
                <a:spcPct val="100000"/>
              </a:lnSpc>
              <a:spcBef>
                <a:spcPct val="0"/>
              </a:spcBef>
              <a:spcAft>
                <a:spcPct val="0"/>
              </a:spcAft>
              <a:buClrTx/>
              <a:buSzTx/>
              <a:buFontTx/>
              <a:buNone/>
              <a:defRPr/>
            </a:pPr>
            <a:endParaRPr lang="en-US" baseline="30000" smtClean="0"/>
          </a:p>
        </p:txBody>
      </p:sp>
      <p:sp>
        <p:nvSpPr>
          <p:cNvPr id="4" name="Slide Number Placeholder 3"/>
          <p:cNvSpPr>
            <a:spLocks noGrp="1"/>
          </p:cNvSpPr>
          <p:nvPr>
            <p:ph type="sldNum" sz="quarter" idx="10"/>
          </p:nvPr>
        </p:nvSpPr>
        <p:spPr/>
        <p:txBody>
          <a:bodyPr/>
          <a:lstStyle/>
          <a:p>
            <a:fld id="{20ECC13B-F48F-4B76-8C57-780D7A796D73}" type="slidenum">
              <a:rPr lang="en-US" smtClean="0"/>
              <a:t>27</a:t>
            </a:fld>
          </a:p>
        </p:txBody>
      </p:sp>
    </p:spTree>
    <p:extLst>
      <p:ext uri="{BB962C8B-B14F-4D97-AF65-F5344CB8AC3E}">
        <p14:creationId xmlns:p14="http://schemas.microsoft.com/office/powerpoint/2010/main" val="936868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464E2-07A0-4E01-A877-77CA6EE2BB6B}" type="slidenum">
              <a:rPr lang="en-US" smtClean="0"/>
              <a:t>28</a:t>
            </a:fld>
          </a:p>
        </p:txBody>
      </p:sp>
    </p:spTree>
    <p:extLst>
      <p:ext uri="{BB962C8B-B14F-4D97-AF65-F5344CB8AC3E}">
        <p14:creationId xmlns:p14="http://schemas.microsoft.com/office/powerpoint/2010/main" val="4181225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BBB1C6-92C3-492A-8243-E752EB9EB191}" type="slidenum">
              <a:rPr lang="en-US" smtClean="0"/>
              <a:t>29</a:t>
            </a:fld>
          </a:p>
        </p:txBody>
      </p:sp>
    </p:spTree>
    <p:extLst>
      <p:ext uri="{BB962C8B-B14F-4D97-AF65-F5344CB8AC3E}">
        <p14:creationId xmlns:p14="http://schemas.microsoft.com/office/powerpoint/2010/main" val="2937202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DE134-8A64-460C-9C7D-7C1A78B71785}" type="slidenum">
              <a:rPr lang="en-US" smtClean="0"/>
              <a:t>30</a:t>
            </a:fld>
          </a:p>
        </p:txBody>
      </p:sp>
    </p:spTree>
    <p:extLst>
      <p:ext uri="{BB962C8B-B14F-4D97-AF65-F5344CB8AC3E}">
        <p14:creationId xmlns:p14="http://schemas.microsoft.com/office/powerpoint/2010/main" val="1406521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fontAlgn="auto" rtl="0" eaLnBrk="1" latinLnBrk="0" hangingPunct="1">
              <a:lnSpc>
                <a:spcPct val="100000"/>
              </a:lnSpc>
              <a:spcBef>
                <a:spcPct val="0"/>
              </a:spcBef>
              <a:spcAft>
                <a:spcPct val="0"/>
              </a:spcAft>
              <a:buClrTx/>
              <a:buSzTx/>
              <a:buFontTx/>
              <a:buNone/>
              <a:defRPr/>
            </a:pPr>
            <a:r>
              <a:rPr lang="en-US" dirty="1" smtClean="0"/>
              <a:t>Strategies to i</a:t>
            </a:r>
            <a:r>
              <a:rPr lang="en-US" b="0" dirty="1" smtClean="0"/>
              <a:t>mprove outpatient pharmacists’ utilization of PDMPs should look for innovative ways to limit administrative barriers  while simultaneously building outpatient pharmacists’ awareness of prescription drug abuse and misuse within their community. </a:t>
            </a:r>
          </a:p>
          <a:p>
            <a:endParaRPr lang="en-US"/>
          </a:p>
        </p:txBody>
      </p:sp>
      <p:sp>
        <p:nvSpPr>
          <p:cNvPr id="4" name="Slide Number Placeholder 3"/>
          <p:cNvSpPr>
            <a:spLocks noGrp="1"/>
          </p:cNvSpPr>
          <p:nvPr>
            <p:ph type="sldNum" sz="quarter" idx="10"/>
          </p:nvPr>
        </p:nvSpPr>
        <p:spPr/>
        <p:txBody>
          <a:bodyPr/>
          <a:lstStyle/>
          <a:p>
            <a:fld id="{C84DA414-27B5-4142-9852-A4BACAF51B58}" type="slidenum">
              <a:rPr lang="en-US" smtClean="0"/>
              <a:t>31</a:t>
            </a:fld>
          </a:p>
        </p:txBody>
      </p:sp>
    </p:spTree>
    <p:extLst>
      <p:ext uri="{BB962C8B-B14F-4D97-AF65-F5344CB8AC3E}">
        <p14:creationId xmlns:p14="http://schemas.microsoft.com/office/powerpoint/2010/main" val="3822850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89A6A2-5FEE-4B24-BA0C-7996DDC8D7EE}" type="slidenum">
              <a:rPr lang="en-US" smtClean="0"/>
              <a:t>32</a:t>
            </a:fld>
          </a:p>
        </p:txBody>
      </p:sp>
    </p:spTree>
    <p:extLst>
      <p:ext uri="{BB962C8B-B14F-4D97-AF65-F5344CB8AC3E}">
        <p14:creationId xmlns:p14="http://schemas.microsoft.com/office/powerpoint/2010/main" val="1709896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3E3B7-7CAA-4534-B914-BAC3EE02B96B}" type="slidenum">
              <a:rPr lang="en-US" smtClean="0"/>
              <a:t>33</a:t>
            </a:fld>
          </a:p>
        </p:txBody>
      </p:sp>
    </p:spTree>
    <p:extLst>
      <p:ext uri="{BB962C8B-B14F-4D97-AF65-F5344CB8AC3E}">
        <p14:creationId xmlns:p14="http://schemas.microsoft.com/office/powerpoint/2010/main" val="125664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F4D794-E02F-4181-99CC-885C293716E5}" type="slidenum">
              <a:rPr lang="en-US" smtClean="0"/>
              <a:t>34</a:t>
            </a:fld>
          </a:p>
        </p:txBody>
      </p:sp>
    </p:spTree>
    <p:extLst>
      <p:ext uri="{BB962C8B-B14F-4D97-AF65-F5344CB8AC3E}">
        <p14:creationId xmlns:p14="http://schemas.microsoft.com/office/powerpoint/2010/main" val="334903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B7BF4A-237B-463A-8769-59D6324E5309}" type="slidenum">
              <a:rPr lang="en-US" smtClean="0"/>
              <a:t>35</a:t>
            </a:fld>
          </a:p>
        </p:txBody>
      </p:sp>
    </p:spTree>
    <p:extLst>
      <p:ext uri="{BB962C8B-B14F-4D97-AF65-F5344CB8AC3E}">
        <p14:creationId xmlns:p14="http://schemas.microsoft.com/office/powerpoint/2010/main" val="9516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219F30-CD87-4873-BA87-014AFC6CCC2C}" type="slidenum">
              <a:rPr lang="en-US" smtClean="0"/>
              <a:t>36</a:t>
            </a:fld>
          </a:p>
        </p:txBody>
      </p:sp>
    </p:spTree>
    <p:extLst>
      <p:ext uri="{BB962C8B-B14F-4D97-AF65-F5344CB8AC3E}">
        <p14:creationId xmlns:p14="http://schemas.microsoft.com/office/powerpoint/2010/main" val="67277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C7D082-2DDD-4176-B866-4CF09CDCB430}" type="slidenum">
              <a:rPr lang="en-US" smtClean="0"/>
              <a:t>37</a:t>
            </a:fld>
          </a:p>
        </p:txBody>
      </p:sp>
    </p:spTree>
    <p:extLst>
      <p:ext uri="{BB962C8B-B14F-4D97-AF65-F5344CB8AC3E}">
        <p14:creationId xmlns:p14="http://schemas.microsoft.com/office/powerpoint/2010/main" val="318653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9594D-C53D-4734-AB3B-27ED27188EBE}" type="slidenum">
              <a:rPr lang="en-US" smtClean="0"/>
              <a:t>38</a:t>
            </a:fld>
          </a:p>
        </p:txBody>
      </p:sp>
    </p:spTree>
    <p:extLst>
      <p:ext uri="{BB962C8B-B14F-4D97-AF65-F5344CB8AC3E}">
        <p14:creationId xmlns:p14="http://schemas.microsoft.com/office/powerpoint/2010/main" val="225991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fontAlgn="auto" rtl="0" eaLnBrk="1" latinLnBrk="0" hangingPunct="1">
              <a:lnSpc>
                <a:spcPct val="100000"/>
              </a:lnSpc>
              <a:spcBef>
                <a:spcPct val="0"/>
              </a:spcBef>
              <a:spcAft>
                <a:spcPct val="0"/>
              </a:spcAft>
              <a:buClrTx/>
              <a:buSzTx/>
              <a:buFontTx/>
              <a:buNone/>
              <a:defRPr/>
            </a:pPr>
            <a:r>
              <a:rPr lang="en-US" b="1" dirty="1" smtClean="0"/>
              <a:t>Drug diversion </a:t>
            </a:r>
            <a:r>
              <a:rPr lang="en-US" dirty="1" smtClean="0"/>
              <a:t>can occur at any point from the time they are manufactured to the time they reach the point.</a:t>
            </a:r>
          </a:p>
          <a:p>
            <a:endParaRPr lang="en-US"/>
          </a:p>
        </p:txBody>
      </p:sp>
      <p:sp>
        <p:nvSpPr>
          <p:cNvPr id="4" name="Slide Number Placeholder 3"/>
          <p:cNvSpPr>
            <a:spLocks noGrp="1"/>
          </p:cNvSpPr>
          <p:nvPr>
            <p:ph type="sldNum" sz="quarter" idx="10"/>
          </p:nvPr>
        </p:nvSpPr>
        <p:spPr/>
        <p:txBody>
          <a:bodyPr/>
          <a:lstStyle/>
          <a:p>
            <a:fld id="{2E5D91BA-5A64-4E02-9A32-602F18F3995C}" type="slidenum">
              <a:rPr lang="en-US" smtClean="0"/>
              <a:t>39</a:t>
            </a:fld>
          </a:p>
        </p:txBody>
      </p:sp>
    </p:spTree>
    <p:extLst>
      <p:ext uri="{BB962C8B-B14F-4D97-AF65-F5344CB8AC3E}">
        <p14:creationId xmlns:p14="http://schemas.microsoft.com/office/powerpoint/2010/main" val="33398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1" smtClean="0"/>
              <a:t>21 C.F.R. § 1306 </a:t>
            </a:r>
          </a:p>
          <a:p>
            <a:pPr lvl="1"/>
            <a:r>
              <a:rPr lang="en-US" dirty="1" smtClean="0"/>
              <a:t>Puts responsibility on pharmacists who fill the prescriptions.</a:t>
            </a:r>
          </a:p>
          <a:p>
            <a:pPr lvl="1"/>
            <a:r>
              <a:rPr lang="en-US" dirty="1" smtClean="0"/>
              <a:t>They must </a:t>
            </a:r>
            <a:r>
              <a:rPr lang="en-US" b="1" dirty="1" smtClean="0"/>
              <a:t>investigate the validity </a:t>
            </a:r>
            <a:r>
              <a:rPr lang="en-US" dirty="1" smtClean="0"/>
              <a:t>of CSPs that raise red flags, resolve these red flags, and ultimately exercise their professional judgment to refuse to dispense a CSP if the validity of the prescription cannot be verified.</a:t>
            </a:r>
          </a:p>
          <a:p>
            <a:endParaRPr lang="en-US"/>
          </a:p>
        </p:txBody>
      </p:sp>
      <p:sp>
        <p:nvSpPr>
          <p:cNvPr id="4" name="Slide Number Placeholder 3"/>
          <p:cNvSpPr>
            <a:spLocks noGrp="1"/>
          </p:cNvSpPr>
          <p:nvPr>
            <p:ph type="sldNum" sz="quarter" idx="10"/>
          </p:nvPr>
        </p:nvSpPr>
        <p:spPr/>
        <p:txBody>
          <a:bodyPr/>
          <a:lstStyle/>
          <a:p>
            <a:fld id="{842F7BD9-513C-46B3-9DDB-928D49507CC6}" type="slidenum">
              <a:rPr lang="en-US" smtClean="0"/>
              <a:t>40</a:t>
            </a:fld>
          </a:p>
        </p:txBody>
      </p:sp>
    </p:spTree>
    <p:extLst>
      <p:ext uri="{BB962C8B-B14F-4D97-AF65-F5344CB8AC3E}">
        <p14:creationId xmlns:p14="http://schemas.microsoft.com/office/powerpoint/2010/main" val="381762027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6388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effectLst>
                <a:outerShdw blurRad="38100" dir="2700000" dist="38100" algn="tl">
                  <a:srgbClr val="000000">
                    <a:alpha val="43137"/>
                  </a:srgbClr>
                </a:outerShdw>
              </a:effectLst>
            </a:endParaRPr>
          </a:p>
        </p:txBody>
      </p:sp>
      <p:sp>
        <p:nvSpPr>
          <p:cNvPr id="2" name="Title 1"/>
          <p:cNvSpPr>
            <a:spLocks noGrp="1"/>
          </p:cNvSpPr>
          <p:nvPr>
            <p:ph type="ctrTitle"/>
          </p:nvPr>
        </p:nvSpPr>
        <p:spPr>
          <a:xfrm>
            <a:off x="685800" y="1752600"/>
            <a:ext cx="7772400" cy="1470025"/>
          </a:xfrm>
        </p:spPr>
        <p:txBody>
          <a:bodyPr/>
          <a:lstStyle>
            <a:lvl1pPr>
              <a:defRPr>
                <a:solidFill>
                  <a:schemeClr val="bg1"/>
                </a:solidFill>
                <a:effectLst>
                  <a:outerShdw blurRad="38100" dir="2700000" dist="38100" algn="tl">
                    <a:srgbClr val="000000">
                      <a:alpha val="43137"/>
                    </a:srgbClr>
                  </a:outerShdw>
                </a:effectLst>
              </a:defRPr>
            </a:lvl1pPr>
          </a:lstStyle>
          <a:p>
            <a:r>
              <a:rPr lang="en-US" dirty="1" smtClean="0"/>
              <a:t>Click to edit Master title style</a:t>
            </a:r>
            <a:endParaRPr lang="en-US"/>
          </a:p>
        </p:txBody>
      </p:sp>
      <p:sp>
        <p:nvSpPr>
          <p:cNvPr id="3" name="Subtitle 2"/>
          <p:cNvSpPr>
            <a:spLocks noGrp="1"/>
          </p:cNvSpPr>
          <p:nvPr>
            <p:ph type="subTitle" idx="1"/>
          </p:nvPr>
        </p:nvSpPr>
        <p:spPr>
          <a:xfrm>
            <a:off x="1371600" y="3508375"/>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US"/>
          </a:p>
        </p:txBody>
      </p:sp>
      <p:cxnSp>
        <p:nvCxnSpPr>
          <p:cNvPr id="8" name="Straight Connector 7"/>
          <p:cNvCxnSpPr/>
          <p:nvPr userDrawn="1"/>
        </p:nvCxnSpPr>
        <p:spPr>
          <a:xfrm>
            <a:off x="0" y="56388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rcRect/>
          <a:stretch>
            <a:fillRect/>
          </a:stretch>
        </p:blipFill>
        <p:spPr>
          <a:xfrm>
            <a:off x="3534382" y="5779179"/>
            <a:ext cx="2075236" cy="1002621"/>
          </a:xfrm>
          <a:prstGeom prst="rect"/>
        </p:spPr>
      </p:pic>
    </p:spTree>
    <p:extLst>
      <p:ext uri="{BB962C8B-B14F-4D97-AF65-F5344CB8AC3E}">
        <p14:creationId xmlns:p14="http://schemas.microsoft.com/office/powerpoint/2010/main" val="7699028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effectLst>
                  <a:outerShdw blurRad="38100" dir="2700000" dist="38100" algn="tl">
                    <a:srgbClr val="000000">
                      <a:alpha val="43137"/>
                    </a:srgbClr>
                  </a:outerShdw>
                </a:effectLst>
              </a:defRPr>
            </a:lvl1pPr>
          </a:lstStyle>
          <a:p>
            <a:r>
              <a:rPr lang="en-US" dirty="1" smtClean="0"/>
              <a:t>Click to edit Master title style</a:t>
            </a:r>
            <a:endParaRPr lang="en-US"/>
          </a:p>
        </p:txBody>
      </p:sp>
      <p:sp>
        <p:nvSpPr>
          <p:cNvPr id="3" name="Vertical Text Placeholder 2"/>
          <p:cNvSpPr>
            <a:spLocks noGrp="1"/>
          </p:cNvSpPr>
          <p:nvPr>
            <p:ph type="body" orient="vert" idx="1"/>
          </p:nvPr>
        </p:nvSpPr>
        <p:spPr>
          <a:xfrm>
            <a:off x="457200" y="1401763"/>
            <a:ext cx="8229600" cy="4389438"/>
          </a:xfrm>
        </p:spPr>
        <p:txBody>
          <a:bodyPr vert="eaVert"/>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7" name="Rectangle 6"/>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8" name="Straight Connector 7"/>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rcRect/>
          <a:stretch>
            <a:fillRect/>
          </a:stretch>
        </p:blipFill>
        <p:spPr>
          <a:xfrm>
            <a:off x="308919" y="6008806"/>
            <a:ext cx="3581400" cy="696794"/>
          </a:xfrm>
          <a:prstGeom prst="rect"/>
        </p:spPr>
      </p:pic>
      <p:pic>
        <p:nvPicPr>
          <p:cNvPr id="9" name="Picture 8"/>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28112174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1"/>
            <a:ext cx="2057400" cy="5715000"/>
          </a:xfrm>
        </p:spPr>
        <p:txBody>
          <a:bodyPr vert="eaVert"/>
          <a:lstStyle/>
          <a:p>
            <a:r>
              <a:rPr lang="en-US" dirty="1" smtClean="0"/>
              <a:t>Click to edit Master title style</a:t>
            </a:r>
            <a:endParaRPr lang="en-US"/>
          </a:p>
        </p:txBody>
      </p:sp>
      <p:sp>
        <p:nvSpPr>
          <p:cNvPr id="3" name="Vertical Text Placeholder 2"/>
          <p:cNvSpPr>
            <a:spLocks noGrp="1"/>
          </p:cNvSpPr>
          <p:nvPr>
            <p:ph type="body" orient="vert" idx="1"/>
          </p:nvPr>
        </p:nvSpPr>
        <p:spPr>
          <a:xfrm>
            <a:off x="457200" y="76201"/>
            <a:ext cx="6019800" cy="5715000"/>
          </a:xfrm>
        </p:spPr>
        <p:txBody>
          <a:bodyPr vert="eaVert"/>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7" name="Rectangle 6"/>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8" name="Straight Connector 7"/>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rcRect/>
          <a:stretch>
            <a:fillRect/>
          </a:stretch>
        </p:blipFill>
        <p:spPr>
          <a:xfrm>
            <a:off x="308919" y="6008806"/>
            <a:ext cx="3581400" cy="696794"/>
          </a:xfrm>
          <a:prstGeom prst="rect"/>
        </p:spPr>
      </p:pic>
      <p:pic>
        <p:nvPicPr>
          <p:cNvPr id="9" name="Picture 8"/>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6128411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effectLst>
                  <a:outerShdw blurRad="38100" dir="2700000" dist="38100" algn="tl">
                    <a:srgbClr val="000000">
                      <a:alpha val="43137"/>
                    </a:srgbClr>
                  </a:outerShdw>
                </a:effectLst>
              </a:defRPr>
            </a:lvl1pPr>
          </a:lstStyle>
          <a:p>
            <a:r>
              <a:rPr lang="en-US" dirty="1" smtClean="0"/>
              <a:t>Click to edit Master title style</a:t>
            </a:r>
            <a:endParaRPr lang="en-US"/>
          </a:p>
        </p:txBody>
      </p:sp>
      <p:sp>
        <p:nvSpPr>
          <p:cNvPr id="3" name="Content Placeholder 2"/>
          <p:cNvSpPr>
            <a:spLocks noGrp="1"/>
          </p:cNvSpPr>
          <p:nvPr>
            <p:ph idx="1"/>
          </p:nvPr>
        </p:nvSpPr>
        <p:spPr>
          <a:xfrm>
            <a:off x="457200" y="1401763"/>
            <a:ext cx="8229600" cy="4389438"/>
          </a:xfrm>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7" name="Rectangle 6"/>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8" name="Straight Connector 7"/>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rcRect/>
          <a:stretch>
            <a:fillRect/>
          </a:stretch>
        </p:blipFill>
        <p:spPr>
          <a:xfrm>
            <a:off x="308919" y="6008806"/>
            <a:ext cx="3581400" cy="696794"/>
          </a:xfrm>
          <a:prstGeom prst="rect"/>
        </p:spPr>
      </p:pic>
      <p:pic>
        <p:nvPicPr>
          <p:cNvPr id="9" name="Picture 8"/>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25366448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outerShdw blurRad="38100" dir="2700000" dist="38100" algn="tl">
                    <a:srgbClr val="000000">
                      <a:alpha val="43137"/>
                    </a:srgbClr>
                  </a:outerShdw>
                </a:effectLst>
              </a:defRPr>
            </a:lvl1pPr>
          </a:lstStyle>
          <a:p>
            <a:r>
              <a:rPr lang="en-US" dirty="1"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1" smtClean="0"/>
              <a:t>Click to edit Master text styles</a:t>
            </a:r>
          </a:p>
        </p:txBody>
      </p:sp>
      <p:sp>
        <p:nvSpPr>
          <p:cNvPr id="7" name="Rectangle 6"/>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8" name="Straight Connector 7"/>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rcRect/>
          <a:stretch>
            <a:fillRect/>
          </a:stretch>
        </p:blipFill>
        <p:spPr>
          <a:xfrm>
            <a:off x="308919" y="6008806"/>
            <a:ext cx="3581400" cy="696794"/>
          </a:xfrm>
          <a:prstGeom prst="rect"/>
        </p:spPr>
      </p:pic>
      <p:pic>
        <p:nvPicPr>
          <p:cNvPr id="9" name="Picture 8"/>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19974782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effectLst>
                  <a:outerShdw blurRad="38100" dir="2700000" dist="38100" algn="tl">
                    <a:srgbClr val="000000">
                      <a:alpha val="43137"/>
                    </a:srgbClr>
                  </a:outerShdw>
                </a:effectLst>
              </a:defRPr>
            </a:lvl1pPr>
          </a:lstStyle>
          <a:p>
            <a:r>
              <a:rPr lang="en-US" dirty="1" smtClean="0"/>
              <a:t>Click to edit Master title style</a:t>
            </a:r>
            <a:endParaRPr lang="en-US"/>
          </a:p>
        </p:txBody>
      </p:sp>
      <p:sp>
        <p:nvSpPr>
          <p:cNvPr id="3" name="Content Placeholder 2"/>
          <p:cNvSpPr>
            <a:spLocks noGrp="1"/>
          </p:cNvSpPr>
          <p:nvPr>
            <p:ph sz="half" idx="1"/>
          </p:nvPr>
        </p:nvSpPr>
        <p:spPr>
          <a:xfrm>
            <a:off x="457200" y="1401763"/>
            <a:ext cx="4038600" cy="4389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Content Placeholder 3"/>
          <p:cNvSpPr>
            <a:spLocks noGrp="1"/>
          </p:cNvSpPr>
          <p:nvPr>
            <p:ph sz="half" idx="2"/>
          </p:nvPr>
        </p:nvSpPr>
        <p:spPr>
          <a:xfrm>
            <a:off x="4648200" y="1401763"/>
            <a:ext cx="4038600" cy="4389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8" name="Rectangle 7"/>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9" name="Straight Connector 8"/>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rcRect/>
          <a:stretch>
            <a:fillRect/>
          </a:stretch>
        </p:blipFill>
        <p:spPr>
          <a:xfrm>
            <a:off x="308919" y="6008806"/>
            <a:ext cx="3581400" cy="696794"/>
          </a:xfrm>
          <a:prstGeom prst="rect"/>
        </p:spPr>
      </p:pic>
      <p:pic>
        <p:nvPicPr>
          <p:cNvPr id="10" name="Picture 9"/>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27042917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effectLst>
                  <a:outerShdw blurRad="38100" dir="2700000" dist="38100" algn="tl">
                    <a:srgbClr val="000000">
                      <a:alpha val="43137"/>
                    </a:srgbClr>
                  </a:outerShdw>
                </a:effectLst>
              </a:defRPr>
            </a:lvl1pPr>
          </a:lstStyle>
          <a:p>
            <a:r>
              <a:rPr lang="en-US" dirty="1" smtClean="0"/>
              <a:t>Click to edit Master title style</a:t>
            </a:r>
            <a:endParaRPr lang="en-US"/>
          </a:p>
        </p:txBody>
      </p:sp>
      <p:sp>
        <p:nvSpPr>
          <p:cNvPr id="3" name="Text Placeholder 2"/>
          <p:cNvSpPr>
            <a:spLocks noGrp="1"/>
          </p:cNvSpPr>
          <p:nvPr>
            <p:ph type="body" idx="1"/>
          </p:nvPr>
        </p:nvSpPr>
        <p:spPr>
          <a:xfrm>
            <a:off x="457200" y="13366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smtClean="0"/>
              <a:t>Click to edit Master text styles</a:t>
            </a:r>
          </a:p>
        </p:txBody>
      </p:sp>
      <p:sp>
        <p:nvSpPr>
          <p:cNvPr id="4" name="Content Placeholder 3"/>
          <p:cNvSpPr>
            <a:spLocks noGrp="1"/>
          </p:cNvSpPr>
          <p:nvPr>
            <p:ph sz="half" idx="2"/>
          </p:nvPr>
        </p:nvSpPr>
        <p:spPr>
          <a:xfrm>
            <a:off x="457200" y="1976437"/>
            <a:ext cx="4040188" cy="3814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Text Placeholder 4"/>
          <p:cNvSpPr>
            <a:spLocks noGrp="1"/>
          </p:cNvSpPr>
          <p:nvPr>
            <p:ph type="body" sz="quarter" idx="3"/>
          </p:nvPr>
        </p:nvSpPr>
        <p:spPr>
          <a:xfrm>
            <a:off x="4645025" y="13366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smtClean="0"/>
              <a:t>Click to edit Master text styles</a:t>
            </a:r>
          </a:p>
        </p:txBody>
      </p:sp>
      <p:sp>
        <p:nvSpPr>
          <p:cNvPr id="6" name="Content Placeholder 5"/>
          <p:cNvSpPr>
            <a:spLocks noGrp="1"/>
          </p:cNvSpPr>
          <p:nvPr>
            <p:ph sz="quarter" idx="4"/>
          </p:nvPr>
        </p:nvSpPr>
        <p:spPr>
          <a:xfrm>
            <a:off x="4645025" y="1976437"/>
            <a:ext cx="4041775" cy="3814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0" name="Rectangle 9"/>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11" name="Straight Connector 10"/>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rcRect/>
          <a:stretch>
            <a:fillRect/>
          </a:stretch>
        </p:blipFill>
        <p:spPr>
          <a:xfrm>
            <a:off x="308919" y="6008806"/>
            <a:ext cx="3581400" cy="696794"/>
          </a:xfrm>
          <a:prstGeom prst="rect"/>
        </p:spPr>
      </p:pic>
      <p:pic>
        <p:nvPicPr>
          <p:cNvPr id="12" name="Picture 11"/>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15627976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b="0">
                <a:effectLst>
                  <a:outerShdw blurRad="38100" dir="2700000" dist="38100" algn="tl">
                    <a:srgbClr val="000000">
                      <a:alpha val="43137"/>
                    </a:srgbClr>
                  </a:outerShdw>
                </a:effectLst>
              </a:defRPr>
            </a:lvl1pPr>
          </a:lstStyle>
          <a:p>
            <a:r>
              <a:rPr lang="en-US" dirty="1" smtClean="0"/>
              <a:t>Click to edit Master title style</a:t>
            </a:r>
            <a:endParaRPr lang="en-US"/>
          </a:p>
        </p:txBody>
      </p:sp>
      <p:sp>
        <p:nvSpPr>
          <p:cNvPr id="6" name="Rectangle 5"/>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7" name="Straight Connector 6"/>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srcRect/>
          <a:stretch>
            <a:fillRect/>
          </a:stretch>
        </p:blipFill>
        <p:spPr>
          <a:xfrm>
            <a:off x="308919" y="6008806"/>
            <a:ext cx="3581400" cy="696794"/>
          </a:xfrm>
          <a:prstGeom prst="rect"/>
        </p:spPr>
      </p:pic>
      <p:pic>
        <p:nvPicPr>
          <p:cNvPr id="8" name="Picture 7"/>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40170694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6" name="Straight Connector 5"/>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rcRect/>
          <a:stretch>
            <a:fillRect/>
          </a:stretch>
        </p:blipFill>
        <p:spPr>
          <a:xfrm>
            <a:off x="308919" y="6008806"/>
            <a:ext cx="3581400" cy="696794"/>
          </a:xfrm>
          <a:prstGeom prst="rect"/>
        </p:spPr>
      </p:pic>
      <p:pic>
        <p:nvPicPr>
          <p:cNvPr id="7" name="Picture 6"/>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6917937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1162050"/>
          </a:xfrm>
        </p:spPr>
        <p:txBody>
          <a:bodyPr anchor="b"/>
          <a:lstStyle>
            <a:lvl1pPr algn="l">
              <a:defRPr sz="2000" b="1"/>
            </a:lvl1pPr>
          </a:lstStyle>
          <a:p>
            <a:r>
              <a:rPr lang="en-US" dirty="1" smtClean="0"/>
              <a:t>Click to edit Master title style</a:t>
            </a:r>
            <a:endParaRPr lang="en-US"/>
          </a:p>
        </p:txBody>
      </p:sp>
      <p:sp>
        <p:nvSpPr>
          <p:cNvPr id="3" name="Content Placeholder 2"/>
          <p:cNvSpPr>
            <a:spLocks noGrp="1"/>
          </p:cNvSpPr>
          <p:nvPr>
            <p:ph idx="1"/>
          </p:nvPr>
        </p:nvSpPr>
        <p:spPr>
          <a:xfrm>
            <a:off x="3575050" y="76201"/>
            <a:ext cx="5111750" cy="5715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Text Placeholder 3"/>
          <p:cNvSpPr>
            <a:spLocks noGrp="1"/>
          </p:cNvSpPr>
          <p:nvPr>
            <p:ph type="body" sz="half" idx="2"/>
          </p:nvPr>
        </p:nvSpPr>
        <p:spPr>
          <a:xfrm>
            <a:off x="457200" y="1238251"/>
            <a:ext cx="3008313" cy="4552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smtClean="0"/>
              <a:t>Click to edit Master text styles</a:t>
            </a:r>
          </a:p>
        </p:txBody>
      </p:sp>
      <p:sp>
        <p:nvSpPr>
          <p:cNvPr id="8" name="Rectangle 7"/>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9" name="Straight Connector 8"/>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rcRect/>
          <a:stretch>
            <a:fillRect/>
          </a:stretch>
        </p:blipFill>
        <p:spPr>
          <a:xfrm>
            <a:off x="308919" y="6008806"/>
            <a:ext cx="3581400" cy="696794"/>
          </a:xfrm>
          <a:prstGeom prst="rect"/>
        </p:spPr>
      </p:pic>
      <p:pic>
        <p:nvPicPr>
          <p:cNvPr id="10" name="Picture 9"/>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23780573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68825"/>
            <a:ext cx="5486400" cy="566738"/>
          </a:xfrm>
        </p:spPr>
        <p:txBody>
          <a:bodyPr anchor="b"/>
          <a:lstStyle>
            <a:lvl1pPr algn="l">
              <a:defRPr sz="2000" b="1"/>
            </a:lvl1pPr>
          </a:lstStyle>
          <a:p>
            <a:r>
              <a:rPr lang="en-US" dirty="1" smtClean="0"/>
              <a:t>Click to edit Master title style</a:t>
            </a:r>
            <a:endParaRPr lang="en-US"/>
          </a:p>
        </p:txBody>
      </p:sp>
      <p:sp>
        <p:nvSpPr>
          <p:cNvPr id="3" name="Picture Placeholder 2"/>
          <p:cNvSpPr>
            <a:spLocks noGrp="1"/>
          </p:cNvSpPr>
          <p:nvPr>
            <p:ph type="pic" idx="1"/>
          </p:nvPr>
        </p:nvSpPr>
        <p:spPr>
          <a:xfrm>
            <a:off x="1792288"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1355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smtClean="0"/>
              <a:t>Click to edit Master text styles</a:t>
            </a:r>
          </a:p>
        </p:txBody>
      </p:sp>
      <p:sp>
        <p:nvSpPr>
          <p:cNvPr id="8" name="Rectangle 7"/>
          <p:cNvSpPr/>
          <p:nvPr userDrawn="1"/>
        </p:nvSpPr>
        <p:spPr>
          <a:xfrm>
            <a:off x="0" y="5867400"/>
            <a:ext cx="9144000" cy="990600"/>
          </a:xfrm>
          <a:prstGeom prst="rect"/>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cxnSp>
        <p:nvCxnSpPr>
          <p:cNvPr id="9" name="Straight Connector 8"/>
          <p:cNvCxnSpPr/>
          <p:nvPr userDrawn="1"/>
        </p:nvCxnSpPr>
        <p:spPr>
          <a:xfrm>
            <a:off x="0" y="5867400"/>
            <a:ext cx="9144000" cy="0"/>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rcRect/>
          <a:stretch>
            <a:fillRect/>
          </a:stretch>
        </p:blipFill>
        <p:spPr>
          <a:xfrm>
            <a:off x="308919" y="6008806"/>
            <a:ext cx="3581400" cy="696794"/>
          </a:xfrm>
          <a:prstGeom prst="rect"/>
        </p:spPr>
      </p:pic>
      <p:pic>
        <p:nvPicPr>
          <p:cNvPr id="10" name="Picture 9"/>
          <p:cNvPicPr>
            <a:picLocks noChangeAspect="1"/>
          </p:cNvPicPr>
          <p:nvPr userDrawn="1"/>
        </p:nvPicPr>
        <p:blipFill>
          <a:blip r:embed="rId3"/>
          <a:srcRect/>
          <a:stretch>
            <a:fillRect/>
          </a:stretch>
        </p:blipFill>
        <p:spPr>
          <a:xfrm>
            <a:off x="7391400" y="6019799"/>
            <a:ext cx="1476590" cy="762001"/>
          </a:xfrm>
          <a:prstGeom prst="rect"/>
        </p:spPr>
      </p:pic>
    </p:spTree>
    <p:extLst>
      <p:ext uri="{BB962C8B-B14F-4D97-AF65-F5344CB8AC3E}">
        <p14:creationId xmlns:p14="http://schemas.microsoft.com/office/powerpoint/2010/main" val="4049459354"/>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2.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p:spPr>
        <p:txBody>
          <a:bodyPr vert="horz" lIns="91440" tIns="45720" rIns="91440" bIns="45720" rtlCol="0" anchor="ctr">
            <a:normAutofit/>
          </a:bodyPr>
          <a:lstStyle/>
          <a:p>
            <a:r>
              <a:rPr lang="en-US" dirty="1"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p:spPr>
        <p:txBody>
          <a:bodyPr vert="horz" lIns="91440" tIns="45720" rIns="91440" bIns="45720" rtlCol="0">
            <a:normAutofit/>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1582514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10.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11.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1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3.xml" /><Relationship Id="rId3" Type="http://schemas.openxmlformats.org/officeDocument/2006/relationships/image" Target="../media/image1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chart" Target="../charts/chart1.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7.xml" /><Relationship Id="rId3" Type="http://schemas.openxmlformats.org/officeDocument/2006/relationships/image" Target="../media/image14.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15.gif"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pPr lvl="0"/>
            <a:r>
              <a:rPr lang="en-US" sz="3600" b="1" dirty="1">
                <a:effectLst/>
              </a:rPr>
              <a:t>Integration of Prescription Drug Monitoring Programs (PDMP) in Pharmacy Practice: </a:t>
            </a:r>
            <a:br>
              <a:rPr lang="en-US" sz="3600" b="1" dirty="1" smtClean="0">
                <a:effectLst/>
              </a:rPr>
            </a:br>
            <a:br>
              <a:rPr lang="en-US" sz="3600" b="1" dirty="1" smtClean="0">
                <a:effectLst/>
              </a:rPr>
            </a:br>
            <a:r>
              <a:rPr lang="en-US" sz="2700" b="1" dirty="1" smtClean="0">
                <a:effectLst/>
              </a:rPr>
              <a:t>Improving </a:t>
            </a:r>
            <a:r>
              <a:rPr lang="en-US" sz="2700" b="1" dirty="1">
                <a:effectLst/>
              </a:rPr>
              <a:t>Clinical Decision-Making and Supporting a Pharmacist’s Professional Judgment</a:t>
            </a:r>
            <a:br>
              <a:rPr lang="en-US" dirty="1">
                <a:effectLst/>
              </a:rPr>
            </a:br>
          </a:p>
        </p:txBody>
      </p:sp>
      <p:sp>
        <p:nvSpPr>
          <p:cNvPr id="3" name="Subtitle 2"/>
          <p:cNvSpPr>
            <a:spLocks noGrp="1"/>
          </p:cNvSpPr>
          <p:nvPr>
            <p:ph type="subTitle" idx="1"/>
          </p:nvPr>
        </p:nvSpPr>
        <p:spPr>
          <a:xfrm>
            <a:off x="2514600" y="2743200"/>
            <a:ext cx="6400800" cy="2743200"/>
          </a:xfrm>
        </p:spPr>
        <p:txBody>
          <a:bodyPr>
            <a:normAutofit lnSpcReduction="10000"/>
          </a:bodyPr>
          <a:lstStyle/>
          <a:p>
            <a:pPr algn="r"/>
            <a:r>
              <a:rPr lang="en-US" sz="1800" b="1" dirty="1"/>
              <a:t>Connor W Norwood, MHA</a:t>
            </a:r>
            <a:br>
              <a:rPr lang="en-US" sz="1800" dirty="1"/>
            </a:br>
            <a:r>
              <a:rPr lang="en-US" sz="1800" dirty="1"/>
              <a:t>Assistant Director, Health Workforce Studies Program</a:t>
            </a:r>
            <a:br>
              <a:rPr lang="en-US" sz="1800" dirty="1"/>
            </a:br>
            <a:r>
              <a:rPr lang="en-US" sz="1800" dirty="1"/>
              <a:t>Visiting Research Associate, Department of Family </a:t>
            </a:r>
            <a:r>
              <a:rPr lang="en-US" sz="1800" dirty="1" smtClean="0"/>
              <a:t>Medicine</a:t>
            </a:r>
          </a:p>
          <a:p>
            <a:pPr algn="r"/>
            <a:endParaRPr lang="en-US" sz="1800"/>
          </a:p>
          <a:p>
            <a:pPr algn="r"/>
            <a:r>
              <a:rPr lang="en-US" sz="1800" dirty="1"/>
              <a:t> </a:t>
            </a:r>
            <a:r>
              <a:rPr lang="en-US" sz="1800" dirty="1" smtClean="0"/>
              <a:t>PhD Candidate, IU </a:t>
            </a:r>
            <a:r>
              <a:rPr lang="en-US" sz="1800" dirty="1"/>
              <a:t>Richard M. Fairbanks School of Public Health, </a:t>
            </a:r>
            <a:endParaRPr lang="en-US" sz="1800" smtClean="0"/>
          </a:p>
          <a:p>
            <a:pPr algn="r"/>
            <a:r>
              <a:rPr lang="en-US" sz="1800" dirty="1" smtClean="0"/>
              <a:t>Department </a:t>
            </a:r>
            <a:r>
              <a:rPr lang="en-US" sz="1800" dirty="1"/>
              <a:t>of Health Policy and </a:t>
            </a:r>
            <a:r>
              <a:rPr lang="en-US" sz="1800" dirty="1" smtClean="0"/>
              <a:t>Management</a:t>
            </a:r>
          </a:p>
          <a:p>
            <a:pPr algn="r"/>
            <a:endParaRPr lang="en-US" sz="1800"/>
          </a:p>
          <a:p>
            <a:pPr algn="r"/>
            <a:r>
              <a:rPr lang="en-US" sz="1800" b="1" dirty="1" smtClean="0"/>
              <a:t>Eric Wright, PhD</a:t>
            </a:r>
          </a:p>
          <a:p>
            <a:pPr algn="r"/>
            <a:r>
              <a:rPr lang="en-US" sz="1800" dirty="1" smtClean="0"/>
              <a:t>Professor of Sociology and Public Health, Georgia State University</a:t>
            </a:r>
          </a:p>
          <a:p>
            <a:endParaRPr lang="en-US" sz="1800"/>
          </a:p>
          <a:p>
            <a:endParaRPr lang="en-US"/>
          </a:p>
        </p:txBody>
      </p:sp>
    </p:spTree>
    <p:extLst>
      <p:ext uri="{BB962C8B-B14F-4D97-AF65-F5344CB8AC3E}">
        <p14:creationId xmlns:p14="http://schemas.microsoft.com/office/powerpoint/2010/main" val="3930895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Corresponding Responsibility</a:t>
            </a:r>
            <a:endParaRPr lang="en-US"/>
          </a:p>
        </p:txBody>
      </p:sp>
      <p:sp>
        <p:nvSpPr>
          <p:cNvPr id="3" name="Content Placeholder 2"/>
          <p:cNvSpPr>
            <a:spLocks noGrp="1"/>
          </p:cNvSpPr>
          <p:nvPr>
            <p:ph idx="1"/>
          </p:nvPr>
        </p:nvSpPr>
        <p:spPr>
          <a:xfrm>
            <a:off x="457200" y="1401763"/>
            <a:ext cx="4572000" cy="4389438"/>
          </a:xfrm>
        </p:spPr>
        <p:txBody>
          <a:bodyPr>
            <a:normAutofit fontScale="85000" lnSpcReduction="20000"/>
          </a:bodyPr>
          <a:lstStyle/>
          <a:p>
            <a:r>
              <a:rPr lang="en-US" dirty="1" smtClean="0"/>
              <a:t>Pharmacists are equally </a:t>
            </a:r>
            <a:r>
              <a:rPr lang="en-US" b="1" u="sng" dirty="1" smtClean="0"/>
              <a:t>responsible</a:t>
            </a:r>
            <a:r>
              <a:rPr lang="en-US" dirty="1" smtClean="0"/>
              <a:t> under the law and </a:t>
            </a:r>
            <a:r>
              <a:rPr lang="en-US" b="1" u="sng" dirty="1" smtClean="0"/>
              <a:t>may be prosecuted </a:t>
            </a:r>
            <a:r>
              <a:rPr lang="en-US" dirty="1" smtClean="0"/>
              <a:t>for the dispensation of a CSP that was not issued for a legitimate reason.</a:t>
            </a:r>
          </a:p>
          <a:p>
            <a:endParaRPr lang="en-US" smtClean="0"/>
          </a:p>
          <a:p>
            <a:r>
              <a:rPr lang="en-US" dirty="1" smtClean="0"/>
              <a:t>“</a:t>
            </a:r>
            <a:r>
              <a:rPr lang="en-US" dirty="1"/>
              <a:t>Enforcement action against pharmacists is most likely to occur when pharmacists fail to exercise corresponding responsibility” (Cote, 2013)</a:t>
            </a:r>
          </a:p>
          <a:p>
            <a:pPr marL="0" indent="0">
              <a:buNone/>
            </a:pPr>
            <a:endParaRPr lang="en-US"/>
          </a:p>
          <a:p>
            <a:endParaRPr lang="en-US"/>
          </a:p>
        </p:txBody>
      </p:sp>
      <p:pic>
        <p:nvPicPr>
          <p:cNvPr id="4" name="Picture 3"/>
          <p:cNvPicPr>
            <a:picLocks noChangeAspect="1"/>
          </p:cNvPicPr>
          <p:nvPr/>
        </p:nvPicPr>
        <p:blipFill>
          <a:blip r:embed="rId3"/>
          <a:srcRect/>
          <a:stretch>
            <a:fillRect/>
          </a:stretch>
        </p:blipFill>
        <p:spPr>
          <a:xfrm>
            <a:off x="5251554" y="1828800"/>
            <a:ext cx="3435246" cy="2286000"/>
          </a:xfrm>
          <a:prstGeom prst="rect"/>
          <a:ln>
            <a:noFill/>
          </a:ln>
          <a:effectLst>
            <a:outerShdw blurRad="292100" dir="2700000" dist="139700" algn="tl" rotWithShape="0">
              <a:srgbClr val="333333">
                <a:alpha val="65000"/>
              </a:srgbClr>
            </a:outerShdw>
          </a:effectLst>
        </p:spPr>
      </p:pic>
    </p:spTree>
    <p:extLst>
      <p:ext uri="{BB962C8B-B14F-4D97-AF65-F5344CB8AC3E}">
        <p14:creationId xmlns:p14="http://schemas.microsoft.com/office/powerpoint/2010/main" val="3323856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rmAutofit fontScale="90000"/>
          </a:bodyPr>
          <a:lstStyle/>
          <a:p>
            <a:pPr algn="l"/>
            <a:r>
              <a:rPr lang="en-US" dirty="1" smtClean="0"/>
              <a:t>Prescription Drug Monitoring Programs</a:t>
            </a:r>
            <a:endParaRPr lang="en-US"/>
          </a:p>
        </p:txBody>
      </p:sp>
      <p:sp>
        <p:nvSpPr>
          <p:cNvPr id="3" name="Content Placeholder 2"/>
          <p:cNvSpPr>
            <a:spLocks noGrp="1"/>
          </p:cNvSpPr>
          <p:nvPr>
            <p:ph sz="half" idx="1"/>
          </p:nvPr>
        </p:nvSpPr>
        <p:spPr>
          <a:xfrm>
            <a:off x="457200" y="1630362"/>
            <a:ext cx="4038600" cy="4389438"/>
          </a:xfrm>
        </p:spPr>
        <p:txBody>
          <a:bodyPr/>
          <a:lstStyle/>
          <a:p>
            <a:r>
              <a:rPr lang="en-US" dirty="1" smtClean="0"/>
              <a:t>Improve </a:t>
            </a:r>
            <a:r>
              <a:rPr lang="en-US" dirty="1"/>
              <a:t>clinical decision-making </a:t>
            </a:r>
            <a:r>
              <a:rPr lang="en-US" dirty="1" smtClean="0"/>
              <a:t>(PDMP Center for Excellence, 2014) </a:t>
            </a:r>
          </a:p>
          <a:p>
            <a:r>
              <a:rPr lang="en-US" dirty="1" smtClean="0"/>
              <a:t>Increase ability </a:t>
            </a:r>
            <a:r>
              <a:rPr lang="en-US" dirty="1"/>
              <a:t>to detect prescription drug abuse and diversion (Fleming et al., 2014)</a:t>
            </a:r>
          </a:p>
          <a:p>
            <a:endParaRPr lang="en-US"/>
          </a:p>
        </p:txBody>
      </p:sp>
      <p:pic>
        <p:nvPicPr>
          <p:cNvPr id="6" name="Picture 2" descr="http://media2.govtech.com/images/770*1000/062212-Rx-450.jpg"/>
          <p:cNvPicPr>
            <a:picLocks noGrp="1" noChangeAspect="1" noChangeArrowheads="1"/>
          </p:cNvPicPr>
          <p:nvPr>
            <p:ph sz="half" idx="2"/>
          </p:nvPr>
        </p:nvPicPr>
        <p:blipFill>
          <a:blip r:embed="rId3"/>
          <a:srcRect/>
          <a:stretch>
            <a:fillRect/>
          </a:stretch>
        </p:blipFill>
        <p:spPr>
          <a:xfrm>
            <a:off x="4953000" y="2057400"/>
            <a:ext cx="3545602" cy="2362200"/>
          </a:xfrm>
          <a:prstGeom prst="rect"/>
          <a:ln>
            <a:noFill/>
          </a:ln>
          <a:effectLst>
            <a:outerShdw blurRad="292100" dir="2700000" dist="1397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99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Our Research</a:t>
            </a:r>
            <a:endParaRPr lang="en-US"/>
          </a:p>
        </p:txBody>
      </p:sp>
      <p:sp>
        <p:nvSpPr>
          <p:cNvPr id="3" name="Content Placeholder 2"/>
          <p:cNvSpPr>
            <a:spLocks noGrp="1"/>
          </p:cNvSpPr>
          <p:nvPr>
            <p:ph idx="1"/>
          </p:nvPr>
        </p:nvSpPr>
        <p:spPr>
          <a:xfrm>
            <a:off x="457200" y="1905000"/>
            <a:ext cx="8077200" cy="3505201"/>
          </a:xfrm>
        </p:spPr>
        <p:txBody>
          <a:bodyPr>
            <a:normAutofit fontScale="92500" lnSpcReduction="20000"/>
          </a:bodyPr>
          <a:lstStyle/>
          <a:p>
            <a:pPr marL="0" indent="0">
              <a:buNone/>
            </a:pPr>
            <a:r>
              <a:rPr lang="en-US" b="1" dirty="1" smtClean="0"/>
              <a:t>Study 1:</a:t>
            </a:r>
          </a:p>
          <a:p>
            <a:pPr marL="0" indent="0">
              <a:buNone/>
            </a:pPr>
            <a:r>
              <a:rPr lang="en-US" sz="2200" dirty="1" smtClean="0"/>
              <a:t>Norwood</a:t>
            </a:r>
            <a:r>
              <a:rPr lang="en-US" sz="2200" dirty="1"/>
              <a:t>, C. W., &amp; Wright, E. R. (2015a). Integration of prescription drug monitoring programs (PDMP) in pharmacy practice: Improving clinical decision-making and supporting a pharmacist's professional judgment. </a:t>
            </a:r>
            <a:r>
              <a:rPr lang="en-US" sz="2200" i="1" dirty="1"/>
              <a:t>Res Social Adm Pharm</a:t>
            </a:r>
            <a:r>
              <a:rPr lang="en-US" sz="2200" dirty="1"/>
              <a:t>. </a:t>
            </a:r>
            <a:r>
              <a:rPr lang="en-US" sz="2200" dirty="1" smtClean="0"/>
              <a:t>doi:</a:t>
            </a:r>
            <a:r>
              <a:rPr lang="en-US" sz="2200" u="sng" dirty="1" smtClean="0"/>
              <a:t>10.1016/j.sapharm.2015.05.008</a:t>
            </a:r>
          </a:p>
          <a:p>
            <a:pPr marL="0" indent="0">
              <a:buNone/>
            </a:pPr>
            <a:endParaRPr lang="en-US"/>
          </a:p>
          <a:p>
            <a:pPr marL="0" indent="0">
              <a:buNone/>
            </a:pPr>
            <a:r>
              <a:rPr lang="en-US" b="1" dirty="1" smtClean="0"/>
              <a:t>Study 2:</a:t>
            </a:r>
            <a:endParaRPr lang="en-US" sz="2200" b="1"/>
          </a:p>
          <a:p>
            <a:pPr marL="0" indent="0">
              <a:buNone/>
            </a:pPr>
            <a:r>
              <a:rPr lang="en-US" sz="2200" dirty="1"/>
              <a:t>Norwood, C. W., &amp; Wright, E. R. (2015b). Promoting consistent use of prescription drug monitoring programs (PDMP) in outpatient pharmacies: Removing administrative barriers and increasing awareness of Rx drug abuse. </a:t>
            </a:r>
            <a:r>
              <a:rPr lang="en-US" sz="2200" i="1" dirty="1"/>
              <a:t>Res Social Adm Pharm</a:t>
            </a:r>
            <a:r>
              <a:rPr lang="en-US" sz="2200" dirty="1"/>
              <a:t>. doi:</a:t>
            </a:r>
            <a:r>
              <a:rPr lang="en-US" sz="2200" u="sng" dirty="1"/>
              <a:t>10.1016/j.sapharm.2015.07.008</a:t>
            </a:r>
            <a:endParaRPr lang="en-US" sz="2200"/>
          </a:p>
        </p:txBody>
      </p:sp>
    </p:spTree>
    <p:extLst>
      <p:ext uri="{BB962C8B-B14F-4D97-AF65-F5344CB8AC3E}">
        <p14:creationId xmlns:p14="http://schemas.microsoft.com/office/powerpoint/2010/main" val="222863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1" smtClean="0"/>
              <a:t>Study One</a:t>
            </a:r>
            <a:endParaRPr lang="en-US"/>
          </a:p>
        </p:txBody>
      </p:sp>
      <p:sp>
        <p:nvSpPr>
          <p:cNvPr id="7" name="Text Placeholder 6"/>
          <p:cNvSpPr>
            <a:spLocks noGrp="1"/>
          </p:cNvSpPr>
          <p:nvPr>
            <p:ph type="body" idx="1"/>
          </p:nvPr>
        </p:nvSpPr>
        <p:spPr/>
        <p:txBody>
          <a:bodyPr>
            <a:normAutofit/>
          </a:bodyPr>
          <a:lstStyle/>
          <a:p>
            <a:r>
              <a:rPr lang="en-US" dirty="1" smtClean="0"/>
              <a:t>Norwood</a:t>
            </a:r>
            <a:r>
              <a:rPr lang="en-US" dirty="1"/>
              <a:t>, C. W., &amp; Wright, E. R. (2015a). Integration of prescription drug monitoring programs (PDMP) in pharmacy practice: Improving clinical decision-making and supporting a pharmacist's professional judgment. </a:t>
            </a:r>
            <a:r>
              <a:rPr lang="en-US" i="1" dirty="1"/>
              <a:t>Res Social Adm Pharm</a:t>
            </a:r>
            <a:r>
              <a:rPr lang="en-US" dirty="1"/>
              <a:t>. doi:</a:t>
            </a:r>
            <a:r>
              <a:rPr lang="en-US" u="sng" dirty="1"/>
              <a:t>10.1016/j.sapharm.2015.05.008</a:t>
            </a:r>
          </a:p>
          <a:p>
            <a:endParaRPr lang="en-US"/>
          </a:p>
        </p:txBody>
      </p:sp>
    </p:spTree>
    <p:extLst>
      <p:ext uri="{BB962C8B-B14F-4D97-AF65-F5344CB8AC3E}">
        <p14:creationId xmlns:p14="http://schemas.microsoft.com/office/powerpoint/2010/main" val="1229329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Objectives</a:t>
            </a:r>
            <a:endParaRPr lang="en-US"/>
          </a:p>
        </p:txBody>
      </p:sp>
      <p:sp>
        <p:nvSpPr>
          <p:cNvPr id="3" name="Content Placeholder 2"/>
          <p:cNvSpPr>
            <a:spLocks noGrp="1"/>
          </p:cNvSpPr>
          <p:nvPr>
            <p:ph idx="1"/>
          </p:nvPr>
        </p:nvSpPr>
        <p:spPr>
          <a:xfrm>
            <a:off x="112776" y="1447800"/>
            <a:ext cx="5334000" cy="4389438"/>
          </a:xfrm>
        </p:spPr>
        <p:txBody>
          <a:bodyPr/>
          <a:lstStyle/>
          <a:p>
            <a:r>
              <a:rPr lang="en-US" dirty="1" smtClean="0"/>
              <a:t>To examine </a:t>
            </a:r>
            <a:r>
              <a:rPr lang="en-US" dirty="1"/>
              <a:t>how </a:t>
            </a:r>
            <a:r>
              <a:rPr lang="en-US" dirty="1" smtClean="0"/>
              <a:t>use </a:t>
            </a:r>
            <a:r>
              <a:rPr lang="en-US" dirty="1"/>
              <a:t>of </a:t>
            </a:r>
            <a:r>
              <a:rPr lang="en-US" dirty="1" smtClean="0"/>
              <a:t>INSPECT impacts:</a:t>
            </a:r>
            <a:endParaRPr lang="en-US"/>
          </a:p>
          <a:p>
            <a:pPr marL="971550" lvl="1" indent="-514350">
              <a:buFont typeface="+mj-lt"/>
              <a:buAutoNum type="arabicPeriod" startAt="1"/>
            </a:pPr>
            <a:r>
              <a:rPr lang="en-US" dirty="1" smtClean="0"/>
              <a:t>Dispensing practices</a:t>
            </a:r>
          </a:p>
          <a:p>
            <a:pPr marL="971550" lvl="1" indent="-514350">
              <a:buFont typeface="+mj-lt"/>
              <a:buAutoNum type="arabicPeriod" startAt="1"/>
            </a:pPr>
            <a:r>
              <a:rPr lang="en-US" dirty="1" smtClean="0"/>
              <a:t>Decisions to refuse a CSP</a:t>
            </a:r>
          </a:p>
          <a:p>
            <a:pPr marL="971550" lvl="1" indent="-514350">
              <a:buFont typeface="+mj-lt"/>
              <a:buAutoNum type="arabicPeriod" startAt="1"/>
            </a:pPr>
            <a:r>
              <a:rPr lang="en-US" dirty="1" smtClean="0"/>
              <a:t>Annual refusals of CSPs</a:t>
            </a:r>
          </a:p>
          <a:p>
            <a:pPr lvl="1"/>
            <a:endParaRPr lang="en-US"/>
          </a:p>
        </p:txBody>
      </p:sp>
      <p:pic>
        <p:nvPicPr>
          <p:cNvPr id="5" name="Picture 4"/>
          <p:cNvPicPr>
            <a:picLocks noChangeAspect="1"/>
          </p:cNvPicPr>
          <p:nvPr/>
        </p:nvPicPr>
        <p:blipFill>
          <a:blip r:embed="rId3"/>
          <a:srcRect l="15287" t="4444" r="15287" b="10000"/>
          <a:stretch>
            <a:fillRect/>
          </a:stretch>
        </p:blipFill>
        <p:spPr>
          <a:xfrm>
            <a:off x="5410200" y="304800"/>
            <a:ext cx="3196159" cy="5127171"/>
          </a:xfrm>
          <a:prstGeom prst="rect"/>
          <a:ln>
            <a:noFill/>
          </a:ln>
          <a:effectLst>
            <a:outerShdw blurRad="292100" dir="2700000" dist="139700" algn="tl" rotWithShape="0">
              <a:srgbClr val="333333">
                <a:alpha val="65000"/>
              </a:srgbClr>
            </a:outerShdw>
          </a:effectLst>
        </p:spPr>
      </p:pic>
    </p:spTree>
    <p:extLst>
      <p:ext uri="{BB962C8B-B14F-4D97-AF65-F5344CB8AC3E}">
        <p14:creationId xmlns:p14="http://schemas.microsoft.com/office/powerpoint/2010/main" val="297027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1" smtClean="0"/>
              <a:t>Data</a:t>
            </a:r>
            <a:endParaRPr lang="en-US"/>
          </a:p>
        </p:txBody>
      </p:sp>
      <p:sp>
        <p:nvSpPr>
          <p:cNvPr id="3" name="Content Placeholder 2"/>
          <p:cNvSpPr>
            <a:spLocks noGrp="1"/>
          </p:cNvSpPr>
          <p:nvPr>
            <p:ph idx="1"/>
          </p:nvPr>
        </p:nvSpPr>
        <p:spPr>
          <a:xfrm>
            <a:off x="152400" y="1401763"/>
            <a:ext cx="4038600" cy="4389438"/>
          </a:xfrm>
        </p:spPr>
        <p:txBody>
          <a:bodyPr>
            <a:normAutofit/>
          </a:bodyPr>
          <a:lstStyle/>
          <a:p>
            <a:r>
              <a:rPr lang="en-US" dirty="1"/>
              <a:t>INSPECT Knowledge and use </a:t>
            </a:r>
            <a:r>
              <a:rPr lang="en-US" dirty="1" smtClean="0"/>
              <a:t>Survey</a:t>
            </a:r>
          </a:p>
          <a:p>
            <a:pPr lvl="1"/>
            <a:r>
              <a:rPr lang="en-US" dirty="1" smtClean="0"/>
              <a:t>10,606 Pharmacists Surveyed</a:t>
            </a:r>
          </a:p>
          <a:p>
            <a:pPr lvl="1"/>
            <a:r>
              <a:rPr lang="en-US" dirty="1" smtClean="0"/>
              <a:t>15% Response Rate (</a:t>
            </a:r>
            <a:r>
              <a:rPr lang="en-US" dirty="1"/>
              <a:t>1,582 </a:t>
            </a:r>
            <a:r>
              <a:rPr lang="en-US" dirty="1" smtClean="0"/>
              <a:t>Pharmacists)</a:t>
            </a:r>
          </a:p>
          <a:p>
            <a:pPr lvl="1"/>
            <a:endParaRPr lang="en-US"/>
          </a:p>
          <a:p>
            <a:pPr marL="457200" lvl="1" indent="0">
              <a:buNone/>
            </a:pPr>
            <a:endParaRPr lang="en-US" smtClean="0"/>
          </a:p>
        </p:txBody>
      </p:sp>
      <p:graphicFrame>
        <p:nvGraphicFramePr>
          <p:cNvPr id="5" name="Table 4"/>
          <p:cNvGraphicFramePr>
            <a:graphicFrameLocks noGrp="1"/>
          </p:cNvGraphicFramePr>
          <p:nvPr>
            <p:extLst>
              <p:ext uri="{D42A27DB-BD31-4B8C-83A1-F6EECF244321}">
                <p14:modId xmlns:p14="http://schemas.microsoft.com/office/powerpoint/2010/main" val="4178364197"/>
              </p:ext>
            </p:extLst>
          </p:nvPr>
        </p:nvGraphicFramePr>
        <p:xfrm>
          <a:off x="4343400" y="425196"/>
          <a:ext cx="4618889" cy="5191223"/>
        </p:xfrm>
        <a:graphic>
          <a:graphicData uri="http://schemas.openxmlformats.org/drawingml/2006/table">
            <a:tbl>
              <a:tblPr firstRow="1" firstCol="1" bandRow="1"/>
              <a:tblGrid>
                <a:gridCol w="2281259"/>
                <a:gridCol w="2337630"/>
              </a:tblGrid>
              <a:tr h="228600">
                <a:tc>
                  <a:txBody>
                    <a:bodyPr/>
                    <a:lstStyle/>
                    <a:p>
                      <a:pPr marL="0" marR="0" algn="l">
                        <a:lnSpc>
                          <a:spcPct val="107000"/>
                        </a:lnSpc>
                        <a:spcBef>
                          <a:spcPct val="0"/>
                        </a:spcBef>
                        <a:spcAft>
                          <a:spcPct val="0"/>
                        </a:spcAft>
                      </a:pPr>
                      <a:r>
                        <a:rPr lang="en-US" sz="1400" i="1" dirty="1">
                          <a:solidFill>
                            <a:srgbClr val="000000"/>
                          </a:solidFill>
                          <a:effectLst/>
                          <a:latin typeface="Times New Roman" panose="02020603050405020304" pitchFamily="18" charset="0"/>
                          <a:ea typeface="Times New Roman" panose="02020603050405020304" pitchFamily="18" charset="0"/>
                        </a:rPr>
                        <a:t>Demographic Characteristic</a:t>
                      </a:r>
                      <a:endParaRPr lang="en-US" sz="1400">
                        <a:effectLst/>
                        <a:latin typeface="Times New Roman" panose="02020603050405020304" pitchFamily="18" charset="0"/>
                        <a:ea typeface="Calibri" panose="020f0502020204030204" pitchFamily="34" charset="0"/>
                      </a:endParaRPr>
                    </a:p>
                  </a:txBody>
                  <a:tcPr marL="91292" marR="912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400" i="1" dirty="1">
                          <a:solidFill>
                            <a:srgbClr val="000000"/>
                          </a:solidFill>
                          <a:effectLst/>
                          <a:latin typeface="Times New Roman" panose="02020603050405020304" pitchFamily="18" charset="0"/>
                          <a:ea typeface="Times New Roman" panose="02020603050405020304" pitchFamily="18" charset="0"/>
                        </a:rPr>
                        <a:t>N (%)</a:t>
                      </a:r>
                      <a:endParaRPr lang="en-US" sz="1400">
                        <a:effectLst/>
                        <a:latin typeface="Times New Roman" panose="02020603050405020304" pitchFamily="18" charset="0"/>
                        <a:ea typeface="Calibri" panose="020f0502020204030204" pitchFamily="34" charset="0"/>
                      </a:endParaRPr>
                    </a:p>
                  </a:txBody>
                  <a:tcPr marL="91292" marR="9129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Age (years)</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Mean ± SD, 46.9 ± 13.7</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w="12700" cap="flat" cmpd="sng" algn="ctr">
                      <a:solidFill>
                        <a:srgbClr val="000000"/>
                      </a:solidFill>
                      <a:prstDash val="solid"/>
                      <a:round/>
                      <a:headEnd type="none" w="med" len="med"/>
                      <a:tailEnd type="none" w="med" len="med"/>
                    </a:lnT>
                    <a:lnB>
                      <a:noFill/>
                    </a:lnB>
                  </a:tcPr>
                </a:tc>
              </a:tr>
              <a:tr h="192383">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Years Practicing</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Mean ± SD, 20.8 ± 14.0</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83642">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Gender</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99263">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Female</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833 (54)</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38684">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Male</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699 (46)</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230505">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Pharmacy Setting</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52400">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Inpatient</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353 (26)</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68021">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Outpatient</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1,000 (74)</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208004">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Heard of INSPECT</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endParaRPr lang="en-US" sz="1600">
                        <a:effectLst/>
                        <a:latin typeface="Times New Roman" panose="02020603050405020304" pitchFamily="18" charset="0"/>
                      </a:endParaRPr>
                    </a:p>
                  </a:txBody>
                  <a:tcPr marL="91292" marR="91292" marT="0" marB="0" anchor="ctr">
                    <a:lnL>
                      <a:noFill/>
                    </a:lnL>
                    <a:lnR>
                      <a:noFill/>
                    </a:lnR>
                    <a:lnT>
                      <a:noFill/>
                    </a:lnT>
                    <a:lnB>
                      <a:noFill/>
                    </a:lnB>
                  </a:tcPr>
                </a:tc>
              </a:tr>
              <a:tr h="122682">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Yes</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1,469 (94)</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38303">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No</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88 (6)</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266264">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Used INSPECT</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endParaRPr lang="en-US" sz="1600">
                        <a:effectLst/>
                        <a:latin typeface="Times New Roman" panose="02020603050405020304" pitchFamily="18" charset="0"/>
                      </a:endParaRPr>
                    </a:p>
                  </a:txBody>
                  <a:tcPr marL="91292" marR="91292" marT="0" marB="0" anchor="ctr">
                    <a:lnL>
                      <a:noFill/>
                    </a:lnL>
                    <a:lnR>
                      <a:noFill/>
                    </a:lnR>
                    <a:lnT>
                      <a:noFill/>
                    </a:lnT>
                    <a:lnB>
                      <a:noFill/>
                    </a:lnB>
                  </a:tcPr>
                </a:tc>
              </a:tr>
              <a:tr h="192460">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Yes</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1,043 (72)</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31881">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No</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410 (28)</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257281">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 Frequency of INSPECT</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95021">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every visit</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Calibri" panose="020f0502020204030204" pitchFamily="34" charset="0"/>
                        </a:rPr>
                        <a:t>73 (8)</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34442">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Periodically</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Calibri" panose="020f0502020204030204" pitchFamily="34" charset="0"/>
                        </a:rPr>
                        <a:t>799 (78)</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a:noFill/>
                    </a:lnB>
                  </a:tcPr>
                </a:tc>
              </a:tr>
              <a:tr h="150063">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Never</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Calibri" panose="020f0502020204030204" pitchFamily="34" charset="0"/>
                        </a:rPr>
                        <a:t>39 (4)</a:t>
                      </a:r>
                      <a:endParaRPr lang="en-US" sz="1600">
                        <a:effectLst/>
                        <a:latin typeface="Times New Roman" panose="02020603050405020304" pitchFamily="18" charset="0"/>
                        <a:ea typeface="Calibri" panose="020f0502020204030204" pitchFamily="34" charset="0"/>
                      </a:endParaRPr>
                    </a:p>
                  </a:txBody>
                  <a:tcPr marL="91292" marR="91292"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1846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Sample Comparison</a:t>
            </a:r>
            <a:endParaRPr lang="en-US"/>
          </a:p>
        </p:txBody>
      </p:sp>
      <p:sp>
        <p:nvSpPr>
          <p:cNvPr id="3" name="Content Placeholder 2"/>
          <p:cNvSpPr>
            <a:spLocks noGrp="1"/>
          </p:cNvSpPr>
          <p:nvPr>
            <p:ph idx="1"/>
          </p:nvPr>
        </p:nvSpPr>
        <p:spPr>
          <a:xfrm>
            <a:off x="457200" y="1401763"/>
            <a:ext cx="8229600" cy="1646237"/>
          </a:xfrm>
        </p:spPr>
        <p:txBody>
          <a:bodyPr/>
          <a:lstStyle/>
          <a:p>
            <a:r>
              <a:rPr lang="en-US" dirty="1"/>
              <a:t>Sample exhibited similar characteristics to Indiana’s 2012 Pharmacist workforce in regards to age, years practicing, and gender. </a:t>
            </a:r>
          </a:p>
        </p:txBody>
      </p:sp>
      <p:graphicFrame>
        <p:nvGraphicFramePr>
          <p:cNvPr id="4" name="Table 3"/>
          <p:cNvGraphicFramePr>
            <a:graphicFrameLocks noGrp="1"/>
          </p:cNvGraphicFramePr>
          <p:nvPr>
            <p:extLst>
              <p:ext uri="{D42A27DB-BD31-4B8C-83A1-F6EECF244321}">
                <p14:modId xmlns:p14="http://schemas.microsoft.com/office/powerpoint/2010/main" val="3186089675"/>
              </p:ext>
            </p:extLst>
          </p:nvPr>
        </p:nvGraphicFramePr>
        <p:xfrm>
          <a:off x="148113" y="3230563"/>
          <a:ext cx="8847773" cy="2286000"/>
        </p:xfrm>
        <a:graphic>
          <a:graphicData uri="http://schemas.openxmlformats.org/drawingml/2006/table">
            <a:tbl>
              <a:tblPr firstRow="1" firstCol="1" bandRow="1"/>
              <a:tblGrid>
                <a:gridCol w="2491330"/>
                <a:gridCol w="2491330"/>
                <a:gridCol w="2212740"/>
                <a:gridCol w="1652373"/>
              </a:tblGrid>
              <a:tr h="533819">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IPLA INSPECT </a:t>
                      </a:r>
                      <a:endParaRPr lang="en-US" sz="1600">
                        <a:effectLst/>
                        <a:latin typeface="Times New Roman" panose="02020603050405020304" pitchFamily="18" charset="0"/>
                        <a:ea typeface="Calibri" panose="020f0502020204030204" pitchFamily="34" charset="0"/>
                      </a:endParaRPr>
                    </a:p>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Survey Sample</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2012 Indiana Pharmacist </a:t>
                      </a:r>
                      <a:endParaRPr lang="en-US" sz="1600">
                        <a:effectLst/>
                        <a:latin typeface="Times New Roman" panose="02020603050405020304" pitchFamily="18" charset="0"/>
                        <a:ea typeface="Calibri" panose="020f0502020204030204" pitchFamily="34" charset="0"/>
                      </a:endParaRPr>
                    </a:p>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Workforce Data</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26">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Demographic Characteristic</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N (%)</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N (%)</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Statistic</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911">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Age (years)</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Mean ± SD, 46.9 ± 13.7</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Mean ± SD, 46.3 ± 12.4</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P &gt; .05</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w="12700" cap="flat" cmpd="sng" algn="ctr">
                      <a:solidFill>
                        <a:srgbClr val="000000"/>
                      </a:solidFill>
                      <a:prstDash val="solid"/>
                      <a:round/>
                      <a:headEnd type="none" w="med" len="med"/>
                      <a:tailEnd type="none" w="med" len="med"/>
                    </a:lnT>
                    <a:lnB>
                      <a:noFill/>
                    </a:lnB>
                  </a:tcPr>
                </a:tc>
              </a:tr>
              <a:tr h="266911">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Years Practicing</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Mean ± SD, 20.8 ± 14.0</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Mean ± SD, 20.3 ± 12.9</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P &gt; .05</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r>
              <a:tr h="266911">
                <a:tc>
                  <a:txBody>
                    <a:bodyPr/>
                    <a:lstStyle/>
                    <a:p>
                      <a:pPr marL="0" marR="0">
                        <a:lnSpc>
                          <a:spcPct val="107000"/>
                        </a:lnSpc>
                        <a:spcBef>
                          <a:spcPct val="0"/>
                        </a:spcBef>
                        <a:spcAft>
                          <a:spcPct val="0"/>
                        </a:spcAft>
                      </a:pPr>
                      <a:r>
                        <a:rPr lang="en-US" sz="1600" b="1" dirty="1">
                          <a:solidFill>
                            <a:srgbClr val="000000"/>
                          </a:solidFill>
                          <a:effectLst/>
                          <a:latin typeface="Times New Roman" panose="02020603050405020304" pitchFamily="18" charset="0"/>
                          <a:ea typeface="Times New Roman" panose="02020603050405020304" pitchFamily="18" charset="0"/>
                        </a:rPr>
                        <a:t>Gender</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X</a:t>
                      </a:r>
                      <a:r>
                        <a:rPr lang="en-US" sz="1600" baseline="30000" dirty="1">
                          <a:solidFill>
                            <a:srgbClr val="000000"/>
                          </a:solidFill>
                          <a:effectLst/>
                          <a:latin typeface="Times New Roman" panose="02020603050405020304" pitchFamily="18" charset="0"/>
                          <a:ea typeface="Times New Roman" panose="02020603050405020304" pitchFamily="18" charset="0"/>
                        </a:rPr>
                        <a:t>2</a:t>
                      </a:r>
                      <a:r>
                        <a:rPr lang="en-US" sz="1600" dirty="1">
                          <a:solidFill>
                            <a:srgbClr val="000000"/>
                          </a:solidFill>
                          <a:effectLst/>
                          <a:latin typeface="Times New Roman" panose="02020603050405020304" pitchFamily="18" charset="0"/>
                          <a:ea typeface="Times New Roman" panose="02020603050405020304" pitchFamily="18" charset="0"/>
                        </a:rPr>
                        <a:t> = .417, P &gt; .05</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r>
              <a:tr h="266911">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Female</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833 (54)</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4963 (58)</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r>
              <a:tr h="266911">
                <a:tc>
                  <a:txBody>
                    <a:bodyPr/>
                    <a:lstStyle/>
                    <a:p>
                      <a:pPr marL="0" marR="0">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Male</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699 (46)</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3645 (42)</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c>
                  <a:txBody>
                    <a:bodyPr/>
                    <a:lstStyle/>
                    <a:p>
                      <a:pPr marL="0" marR="0" algn="ctr">
                        <a:lnSpc>
                          <a:spcPct val="107000"/>
                        </a:lnSpc>
                        <a:spcBef>
                          <a:spcPct val="0"/>
                        </a:spcBef>
                        <a:spcAft>
                          <a:spcPct val="0"/>
                        </a:spcAft>
                      </a:pPr>
                      <a:r>
                        <a:rPr lang="en-US" sz="1600" dirty="1">
                          <a:solidFill>
                            <a:srgbClr val="000000"/>
                          </a:solidFill>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endParaRPr>
                    </a:p>
                  </a:txBody>
                  <a:tcPr marL="88438" marR="88438"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4221545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Outcome Measures</a:t>
            </a:r>
            <a:endParaRPr lang="en-US"/>
          </a:p>
        </p:txBody>
      </p:sp>
      <p:sp>
        <p:nvSpPr>
          <p:cNvPr id="3" name="Content Placeholder 2"/>
          <p:cNvSpPr>
            <a:spLocks noGrp="1"/>
          </p:cNvSpPr>
          <p:nvPr>
            <p:ph idx="1"/>
          </p:nvPr>
        </p:nvSpPr>
        <p:spPr/>
        <p:txBody>
          <a:bodyPr/>
          <a:lstStyle/>
          <a:p>
            <a:r>
              <a:rPr lang="en-US" dirty="1" smtClean="0"/>
              <a:t>Dispensation Change</a:t>
            </a:r>
          </a:p>
          <a:p>
            <a:endParaRPr lang="en-US" smtClean="0"/>
          </a:p>
          <a:p>
            <a:r>
              <a:rPr lang="en-US" dirty="1" smtClean="0"/>
              <a:t>Refused to Dispense</a:t>
            </a:r>
          </a:p>
          <a:p>
            <a:endParaRPr lang="en-US" smtClean="0"/>
          </a:p>
          <a:p>
            <a:r>
              <a:rPr lang="en-US" dirty="1" smtClean="0"/>
              <a:t>Annual Refusals</a:t>
            </a:r>
            <a:endParaRPr lang="en-US"/>
          </a:p>
        </p:txBody>
      </p:sp>
      <p:pic>
        <p:nvPicPr>
          <p:cNvPr id="4" name="Picture 3"/>
          <p:cNvPicPr>
            <a:picLocks noChangeAspect="1"/>
          </p:cNvPicPr>
          <p:nvPr/>
        </p:nvPicPr>
        <p:blipFill>
          <a:blip r:embed="rId3"/>
          <a:srcRect/>
          <a:stretch>
            <a:fillRect/>
          </a:stretch>
        </p:blipFill>
        <p:spPr>
          <a:xfrm>
            <a:off x="5486400" y="1600200"/>
            <a:ext cx="3039215" cy="2569845"/>
          </a:xfrm>
          <a:prstGeom prst="rect"/>
          <a:ln>
            <a:noFill/>
          </a:ln>
          <a:effectLst>
            <a:outerShdw blurRad="292100" dir="2700000" dist="139700" algn="tl" rotWithShape="0">
              <a:srgbClr val="333333">
                <a:alpha val="65000"/>
              </a:srgbClr>
            </a:outerShdw>
          </a:effectLst>
        </p:spPr>
      </p:pic>
    </p:spTree>
    <p:extLst>
      <p:ext uri="{BB962C8B-B14F-4D97-AF65-F5344CB8AC3E}">
        <p14:creationId xmlns:p14="http://schemas.microsoft.com/office/powerpoint/2010/main" val="3000997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Training Period Variable</a:t>
            </a:r>
            <a:endParaRPr lang="en-US"/>
          </a:p>
        </p:txBody>
      </p:sp>
      <p:sp>
        <p:nvSpPr>
          <p:cNvPr id="3" name="Content Placeholder 2"/>
          <p:cNvSpPr>
            <a:spLocks noGrp="1"/>
          </p:cNvSpPr>
          <p:nvPr>
            <p:ph idx="1"/>
          </p:nvPr>
        </p:nvSpPr>
        <p:spPr/>
        <p:txBody>
          <a:bodyPr>
            <a:normAutofit fontScale="85000" lnSpcReduction="10000"/>
          </a:bodyPr>
          <a:lstStyle/>
          <a:p>
            <a:r>
              <a:rPr lang="en-US" dirty="1" smtClean="0"/>
              <a:t>Degree </a:t>
            </a:r>
            <a:r>
              <a:rPr lang="en-US" dirty="1"/>
              <a:t>type was not available in the </a:t>
            </a:r>
            <a:r>
              <a:rPr lang="en-US" dirty="1" smtClean="0"/>
              <a:t>data</a:t>
            </a:r>
          </a:p>
          <a:p>
            <a:endParaRPr lang="en-US"/>
          </a:p>
          <a:p>
            <a:r>
              <a:rPr lang="en-US" dirty="1" smtClean="0"/>
              <a:t>Training period</a:t>
            </a:r>
          </a:p>
          <a:p>
            <a:pPr lvl="1"/>
            <a:r>
              <a:rPr lang="en-US" dirty="1" smtClean="0"/>
              <a:t>3 </a:t>
            </a:r>
            <a:r>
              <a:rPr lang="en-US" dirty="1"/>
              <a:t>level categorical variable </a:t>
            </a:r>
            <a:r>
              <a:rPr lang="en-US" dirty="1" smtClean="0"/>
              <a:t>(Cohort 1-3)</a:t>
            </a:r>
          </a:p>
          <a:p>
            <a:pPr lvl="1"/>
            <a:r>
              <a:rPr lang="en-US" dirty="1" smtClean="0"/>
              <a:t>Calculated based on years practicing</a:t>
            </a:r>
          </a:p>
          <a:p>
            <a:pPr marL="457200" lvl="1" indent="0">
              <a:buNone/>
            </a:pPr>
            <a:endParaRPr lang="en-US" smtClean="0"/>
          </a:p>
          <a:p>
            <a:r>
              <a:rPr lang="en-US" dirty="1"/>
              <a:t>Pharmacists practicing today were trained in one of three distinct cohorts, which are bound by events relating to the adoption of the Doctorate of Pharmacy as the sole entry degree for the profession.</a:t>
            </a:r>
          </a:p>
        </p:txBody>
      </p:sp>
    </p:spTree>
    <p:extLst>
      <p:ext uri="{BB962C8B-B14F-4D97-AF65-F5344CB8AC3E}">
        <p14:creationId xmlns:p14="http://schemas.microsoft.com/office/powerpoint/2010/main" val="2796160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Data Analysis</a:t>
            </a:r>
            <a:endParaRPr lang="en-US"/>
          </a:p>
        </p:txBody>
      </p:sp>
      <p:sp>
        <p:nvSpPr>
          <p:cNvPr id="3" name="Content Placeholder 2"/>
          <p:cNvSpPr>
            <a:spLocks noGrp="1"/>
          </p:cNvSpPr>
          <p:nvPr>
            <p:ph idx="1"/>
          </p:nvPr>
        </p:nvSpPr>
        <p:spPr>
          <a:xfrm>
            <a:off x="21566" y="1447800"/>
            <a:ext cx="5562600" cy="4389438"/>
          </a:xfrm>
        </p:spPr>
        <p:txBody>
          <a:bodyPr>
            <a:normAutofit fontScale="70000" lnSpcReduction="20000"/>
          </a:bodyPr>
          <a:lstStyle/>
          <a:p>
            <a:r>
              <a:rPr lang="en-US" dirty="1"/>
              <a:t>Descriptive Statistics</a:t>
            </a:r>
          </a:p>
          <a:p>
            <a:endParaRPr lang="en-US" smtClean="0"/>
          </a:p>
          <a:p>
            <a:r>
              <a:rPr lang="en-US" dirty="1" smtClean="0"/>
              <a:t>Independent variables</a:t>
            </a:r>
          </a:p>
          <a:p>
            <a:pPr lvl="1"/>
            <a:r>
              <a:rPr lang="en-US" dirty="1" smtClean="0"/>
              <a:t>Practice </a:t>
            </a:r>
            <a:r>
              <a:rPr lang="en-US" dirty="1"/>
              <a:t>and demographic characteristics </a:t>
            </a:r>
            <a:endParaRPr lang="en-US" smtClean="0"/>
          </a:p>
          <a:p>
            <a:pPr lvl="1"/>
            <a:r>
              <a:rPr lang="en-US" dirty="1" smtClean="0"/>
              <a:t>Other response </a:t>
            </a:r>
            <a:r>
              <a:rPr lang="en-US" dirty="1"/>
              <a:t>variables </a:t>
            </a:r>
            <a:endParaRPr lang="en-US" smtClean="0"/>
          </a:p>
          <a:p>
            <a:pPr lvl="1"/>
            <a:r>
              <a:rPr lang="en-US" dirty="1" smtClean="0"/>
              <a:t>Analyzed </a:t>
            </a:r>
            <a:r>
              <a:rPr lang="en-US" dirty="1"/>
              <a:t>using independent samples t tests or one-way analysis of variance (ANOVA</a:t>
            </a:r>
            <a:r>
              <a:rPr lang="en-US" dirty="1" smtClean="0"/>
              <a:t>) </a:t>
            </a:r>
          </a:p>
          <a:p>
            <a:pPr marL="0" indent="0">
              <a:buNone/>
            </a:pPr>
            <a:endParaRPr lang="en-US" smtClean="0"/>
          </a:p>
          <a:p>
            <a:r>
              <a:rPr lang="en-US" dirty="1" smtClean="0"/>
              <a:t>Multiple Regression Models </a:t>
            </a:r>
          </a:p>
          <a:p>
            <a:pPr lvl="1"/>
            <a:r>
              <a:rPr lang="en-US" dirty="1" smtClean="0"/>
              <a:t>Backward elimination</a:t>
            </a:r>
          </a:p>
          <a:p>
            <a:pPr lvl="1"/>
            <a:r>
              <a:rPr lang="en-US" dirty="1" smtClean="0"/>
              <a:t>Conceptual relevant variables</a:t>
            </a:r>
          </a:p>
          <a:p>
            <a:pPr lvl="1"/>
            <a:r>
              <a:rPr lang="en-US" dirty="1" smtClean="0"/>
              <a:t>Statistically significant variables</a:t>
            </a:r>
          </a:p>
          <a:p>
            <a:pPr lvl="1"/>
            <a:endParaRPr lang="en-US"/>
          </a:p>
        </p:txBody>
      </p:sp>
      <p:pic>
        <p:nvPicPr>
          <p:cNvPr id="5" name="Picture 4"/>
          <p:cNvPicPr>
            <a:picLocks noChangeAspect="1"/>
          </p:cNvPicPr>
          <p:nvPr/>
        </p:nvPicPr>
        <p:blipFill>
          <a:blip r:embed="rId3"/>
          <a:srcRect/>
          <a:stretch>
            <a:fillRect/>
          </a:stretch>
        </p:blipFill>
        <p:spPr>
          <a:xfrm>
            <a:off x="5715000" y="1371600"/>
            <a:ext cx="3149600" cy="1828800"/>
          </a:xfrm>
          <a:prstGeom prst="roundRect">
            <a:avLst>
              <a:gd name="adj" fmla="val 8594"/>
            </a:avLst>
          </a:prstGeom>
          <a:solidFill>
            <a:srgbClr val="FFFFFF">
              <a:shade val="85000"/>
            </a:srgbClr>
          </a:solidFill>
          <a:ln>
            <a:noFill/>
          </a:ln>
          <a:effectLst>
            <a:reflection blurRad="12700" dir="5400000" dist="5000" algn="bl" stA="38000" endPos="28000" rotWithShape="0" sy="-100000"/>
          </a:effectLst>
        </p:spPr>
      </p:pic>
    </p:spTree>
    <p:extLst>
      <p:ext uri="{BB962C8B-B14F-4D97-AF65-F5344CB8AC3E}">
        <p14:creationId xmlns:p14="http://schemas.microsoft.com/office/powerpoint/2010/main" val="4082266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Learning Objectives</a:t>
            </a:r>
            <a:endParaRPr lang="en-US"/>
          </a:p>
        </p:txBody>
      </p:sp>
      <p:sp>
        <p:nvSpPr>
          <p:cNvPr id="3" name="Content Placeholder 2"/>
          <p:cNvSpPr>
            <a:spLocks noGrp="1"/>
          </p:cNvSpPr>
          <p:nvPr>
            <p:ph idx="1"/>
          </p:nvPr>
        </p:nvSpPr>
        <p:spPr/>
        <p:txBody>
          <a:bodyPr>
            <a:normAutofit fontScale="85000" lnSpcReduction="10000"/>
          </a:bodyPr>
          <a:lstStyle/>
          <a:p>
            <a:r>
              <a:rPr lang="en-US" b="1" dirty="1" smtClean="0"/>
              <a:t>Discuss</a:t>
            </a:r>
            <a:r>
              <a:rPr lang="en-US" dirty="1" smtClean="0"/>
              <a:t> </a:t>
            </a:r>
            <a:r>
              <a:rPr lang="en-US" dirty="1"/>
              <a:t>the role of pharmacists in the dispensation of controlled substance prescriptions</a:t>
            </a:r>
            <a:r>
              <a:rPr lang="en-US" dirty="1" smtClean="0"/>
              <a:t>.</a:t>
            </a:r>
          </a:p>
          <a:p>
            <a:endParaRPr lang="en-US"/>
          </a:p>
          <a:p>
            <a:r>
              <a:rPr lang="en-US" b="1" dirty="1" smtClean="0"/>
              <a:t>Assess</a:t>
            </a:r>
            <a:r>
              <a:rPr lang="en-US" dirty="1" smtClean="0"/>
              <a:t> </a:t>
            </a:r>
            <a:r>
              <a:rPr lang="en-US" dirty="1"/>
              <a:t>how integration and consistent use of INSPECT in pharmacy practice impacts pharmacists’ dispensing practices for controlled substance prescriptions</a:t>
            </a:r>
            <a:r>
              <a:rPr lang="en-US" dirty="1" smtClean="0"/>
              <a:t>.</a:t>
            </a:r>
          </a:p>
          <a:p>
            <a:endParaRPr lang="en-US"/>
          </a:p>
          <a:p>
            <a:r>
              <a:rPr lang="en-US" b="1" dirty="1" smtClean="0"/>
              <a:t>Examine</a:t>
            </a:r>
            <a:r>
              <a:rPr lang="en-US" dirty="1" smtClean="0"/>
              <a:t> </a:t>
            </a:r>
            <a:r>
              <a:rPr lang="en-US" dirty="1"/>
              <a:t>the most common barriers to INSPECT use reported by pharmacists.</a:t>
            </a:r>
          </a:p>
          <a:p>
            <a:endParaRPr lang="en-US"/>
          </a:p>
        </p:txBody>
      </p:sp>
    </p:spTree>
    <p:extLst>
      <p:ext uri="{BB962C8B-B14F-4D97-AF65-F5344CB8AC3E}">
        <p14:creationId xmlns:p14="http://schemas.microsoft.com/office/powerpoint/2010/main" val="2382240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title"/>
          </p:nvPr>
        </p:nvSpPr>
        <p:spPr>
          <a:xfrm>
            <a:off x="448056" y="-76200"/>
            <a:ext cx="8229600" cy="1143000"/>
          </a:xfrm>
        </p:spPr>
        <p:txBody>
          <a:bodyPr/>
          <a:lstStyle/>
          <a:p>
            <a:pPr algn="l"/>
            <a:r>
              <a:rPr lang="en-US" dirty="1" smtClean="0"/>
              <a:t>Measure 1: Dispensation Change</a:t>
            </a:r>
            <a:endParaRPr lang="en-US"/>
          </a:p>
        </p:txBody>
      </p:sp>
      <p:sp>
        <p:nvSpPr>
          <p:cNvPr id="5" name="Content Placeholder 4"/>
          <p:cNvSpPr>
            <a:spLocks noGrp="1"/>
          </p:cNvSpPr>
          <p:nvPr>
            <p:ph idx="1"/>
          </p:nvPr>
        </p:nvSpPr>
        <p:spPr/>
        <p:txBody>
          <a:bodyPr/>
          <a:lstStyle/>
          <a:p>
            <a:r>
              <a:rPr lang="en-US" dirty="1" smtClean="0"/>
              <a:t>Top 3 factors </a:t>
            </a:r>
            <a:r>
              <a:rPr lang="en-US" dirty="1"/>
              <a:t>leading to a change in dispensing practice of </a:t>
            </a:r>
            <a:r>
              <a:rPr lang="en-US" dirty="1" smtClean="0"/>
              <a:t>CSPs:</a:t>
            </a:r>
          </a:p>
          <a:p>
            <a:pPr marL="971550" lvl="1" indent="-514350">
              <a:buFont typeface="+mj-lt"/>
              <a:buAutoNum type="arabicPeriod" startAt="1"/>
            </a:pPr>
            <a:r>
              <a:rPr lang="en-US" dirty="1" smtClean="0"/>
              <a:t>New </a:t>
            </a:r>
            <a:r>
              <a:rPr lang="en-US" dirty="1"/>
              <a:t>professional practice standards and </a:t>
            </a:r>
            <a:r>
              <a:rPr lang="en-US" dirty="1" smtClean="0"/>
              <a:t>protocols (56%)</a:t>
            </a:r>
            <a:endParaRPr lang="en-US"/>
          </a:p>
          <a:p>
            <a:pPr marL="971550" lvl="1" indent="-514350">
              <a:buFont typeface="+mj-lt"/>
              <a:buAutoNum type="arabicPeriod" startAt="1"/>
            </a:pPr>
            <a:r>
              <a:rPr lang="en-US" dirty="1" smtClean="0"/>
              <a:t>INSPECT </a:t>
            </a:r>
            <a:r>
              <a:rPr lang="en-US" dirty="1"/>
              <a:t>providing greater access to patient prescription drug </a:t>
            </a:r>
            <a:r>
              <a:rPr lang="en-US" dirty="1" smtClean="0"/>
              <a:t>history (53%)</a:t>
            </a:r>
            <a:endParaRPr lang="en-US"/>
          </a:p>
          <a:p>
            <a:pPr marL="971550" lvl="1" indent="-514350">
              <a:buFont typeface="+mj-lt"/>
              <a:buAutoNum type="arabicPeriod" startAt="1"/>
            </a:pPr>
            <a:r>
              <a:rPr lang="en-US" dirty="1" smtClean="0"/>
              <a:t>Increased </a:t>
            </a:r>
            <a:r>
              <a:rPr lang="en-US" dirty="1"/>
              <a:t>professional awareness of risks, benefits, and other solutions.  </a:t>
            </a:r>
            <a:r>
              <a:rPr lang="en-US" dirty="1" smtClean="0"/>
              <a:t>(50%)</a:t>
            </a:r>
            <a:endParaRPr lang="en-US"/>
          </a:p>
          <a:p>
            <a:endParaRPr lang="en-US"/>
          </a:p>
        </p:txBody>
      </p:sp>
      <p:sp>
        <p:nvSpPr>
          <p:cNvPr id="2" name="Rounded Rectangle 1"/>
          <p:cNvSpPr/>
          <p:nvPr/>
        </p:nvSpPr>
        <p:spPr>
          <a:xfrm>
            <a:off x="838200" y="3429000"/>
            <a:ext cx="7086600" cy="990600"/>
          </a:xfrm>
          <a:prstGeom prst="roundRect">
            <a:avLst/>
          </a:prstGeom>
          <a:noFill/>
          <a:ln w="25400"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14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0" advAuto="indefinite" build="whole"/>
    </p:bld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a:xfrm>
            <a:off x="2071687" y="3581400"/>
            <a:ext cx="5000625" cy="1685925"/>
          </a:xfrm>
          <a:prstGeom prst="roundRect">
            <a:avLst>
              <a:gd name="adj" fmla="val 8594"/>
            </a:avLst>
          </a:prstGeom>
          <a:solidFill>
            <a:srgbClr val="FFFFFF">
              <a:shade val="85000"/>
            </a:srgbClr>
          </a:solidFill>
          <a:ln>
            <a:noFill/>
          </a:ln>
          <a:effectLst>
            <a:reflection blurRad="12700" dir="5400000" dist="5000" algn="bl" stA="38000" endPos="28000" rotWithShape="0" sy="-100000"/>
          </a:effectLst>
        </p:spPr>
      </p:pic>
      <p:sp>
        <p:nvSpPr>
          <p:cNvPr id="2" name="Title 1"/>
          <p:cNvSpPr>
            <a:spLocks noGrp="1"/>
          </p:cNvSpPr>
          <p:nvPr>
            <p:ph type="title"/>
          </p:nvPr>
        </p:nvSpPr>
        <p:spPr/>
        <p:txBody>
          <a:bodyPr/>
          <a:lstStyle/>
          <a:p>
            <a:pPr algn="l"/>
            <a:r>
              <a:rPr lang="en-US" dirty="1" smtClean="0"/>
              <a:t>Measure 1: Dispensation </a:t>
            </a:r>
            <a:r>
              <a:rPr lang="en-US" dirty="1"/>
              <a:t>Change</a:t>
            </a:r>
          </a:p>
        </p:txBody>
      </p:sp>
      <p:sp>
        <p:nvSpPr>
          <p:cNvPr id="3" name="Content Placeholder 2"/>
          <p:cNvSpPr>
            <a:spLocks noGrp="1"/>
          </p:cNvSpPr>
          <p:nvPr>
            <p:ph idx="1"/>
          </p:nvPr>
        </p:nvSpPr>
        <p:spPr>
          <a:xfrm>
            <a:off x="485955" y="1193321"/>
            <a:ext cx="8534400" cy="4389438"/>
          </a:xfrm>
        </p:spPr>
        <p:txBody>
          <a:bodyPr>
            <a:normAutofit/>
          </a:bodyPr>
          <a:lstStyle/>
          <a:p>
            <a:r>
              <a:rPr lang="en-US" dirty="1" smtClean="0"/>
              <a:t>Those reporting increased access to patient Rx drug history through INPSECT had 6.4 greater odds of changing their dispensing practice to dispense fewer CSPs</a:t>
            </a:r>
            <a:r>
              <a:rPr lang="en-US" dirty="1"/>
              <a:t> </a:t>
            </a:r>
            <a:r>
              <a:rPr lang="en-US" dirty="1" smtClean="0"/>
              <a:t>(OR </a:t>
            </a:r>
            <a:r>
              <a:rPr lang="en-US" dirty="1"/>
              <a:t>= 6.4, 95% CI, 3.437 – </a:t>
            </a:r>
            <a:r>
              <a:rPr lang="en-US" dirty="1" smtClean="0"/>
              <a:t>11.862)</a:t>
            </a:r>
            <a:endParaRPr lang="en-US"/>
          </a:p>
          <a:p>
            <a:endParaRPr lang="en-US"/>
          </a:p>
        </p:txBody>
      </p:sp>
    </p:spTree>
    <p:extLst>
      <p:ext uri="{BB962C8B-B14F-4D97-AF65-F5344CB8AC3E}">
        <p14:creationId xmlns:p14="http://schemas.microsoft.com/office/powerpoint/2010/main" val="476205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
            <a:ext cx="8229600" cy="762000"/>
          </a:xfrm>
        </p:spPr>
        <p:txBody>
          <a:bodyPr/>
          <a:lstStyle/>
          <a:p>
            <a:pPr algn="l"/>
            <a:r>
              <a:rPr lang="en-US" dirty="1" smtClean="0"/>
              <a:t>Measure 2: Refused to Dispense</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21631500"/>
              </p:ext>
            </p:extLst>
          </p:nvPr>
        </p:nvGraphicFramePr>
        <p:xfrm>
          <a:off x="165836" y="230209"/>
          <a:ext cx="8978164" cy="5560610"/>
        </p:xfrm>
        <a:graphic>
          <a:graphicData uri="http://schemas.openxmlformats.org/drawingml/2006/table">
            <a:tbl>
              <a:tblPr firstRow="1" firstCol="1" bandRow="1"/>
              <a:tblGrid>
                <a:gridCol w="2978592"/>
                <a:gridCol w="1429950"/>
                <a:gridCol w="1610813"/>
                <a:gridCol w="1102136"/>
                <a:gridCol w="847796"/>
                <a:gridCol w="1008877"/>
              </a:tblGrid>
              <a:tr h="701188">
                <a:tc gridSpan="6">
                  <a:txBody>
                    <a:bodyPr/>
                    <a:lstStyle/>
                    <a:p>
                      <a:pPr marL="0" marR="0" algn="l">
                        <a:lnSpc>
                          <a:spcPct val="107000"/>
                        </a:lnSpc>
                        <a:spcBef>
                          <a:spcPct val="0"/>
                        </a:spcBef>
                        <a:spcAft>
                          <a:spcPct val="0"/>
                        </a:spcAft>
                      </a:pP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w="12700" cap="flat" cmpd="sng" algn="ctr">
                      <a:solidFill>
                        <a:srgbClr val="000000"/>
                      </a:solidFill>
                      <a:prstDash val="solid"/>
                      <a:round/>
                      <a:headEnd type="none" w="med" len="med"/>
                      <a:tailEnd type="none" w="med" len="med"/>
                    </a:lnB>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r>
              <a:tr h="701188">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Characteristic</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Refused to </a:t>
                      </a:r>
                      <a:r>
                        <a:rPr lang="en-US" sz="1700" dirty="1" smtClean="0">
                          <a:solidFill>
                            <a:srgbClr val="000000"/>
                          </a:solidFill>
                          <a:effectLst/>
                          <a:latin typeface="Times New Roman" panose="02020603050405020304" pitchFamily="18" charset="0"/>
                          <a:ea typeface="Times New Roman" panose="02020603050405020304" pitchFamily="18" charset="0"/>
                        </a:rPr>
                        <a:t>Dispense</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Did Not Refuse to Dispense</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Total Responses</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X</a:t>
                      </a:r>
                      <a:r>
                        <a:rPr lang="en-US" sz="1700" baseline="30000" dirty="1">
                          <a:solidFill>
                            <a:srgbClr val="000000"/>
                          </a:solidFill>
                          <a:effectLst/>
                          <a:latin typeface="Times New Roman" panose="02020603050405020304" pitchFamily="18" charset="0"/>
                          <a:ea typeface="Times New Roman" panose="02020603050405020304" pitchFamily="18" charset="0"/>
                        </a:rPr>
                        <a:t>2</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P-Value</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66">
                <a:tc>
                  <a:txBody>
                    <a:bodyPr/>
                    <a:lstStyle/>
                    <a:p>
                      <a:pPr marL="0" marR="0">
                        <a:lnSpc>
                          <a:spcPct val="107000"/>
                        </a:lnSpc>
                        <a:spcBef>
                          <a:spcPct val="0"/>
                        </a:spcBef>
                        <a:spcAft>
                          <a:spcPct val="0"/>
                        </a:spcAft>
                      </a:pPr>
                      <a:r>
                        <a:rPr lang="en-US" sz="1700" b="1" dirty="1">
                          <a:solidFill>
                            <a:srgbClr val="000000"/>
                          </a:solidFill>
                          <a:effectLst/>
                          <a:latin typeface="Times New Roman" panose="02020603050405020304" pitchFamily="18" charset="0"/>
                          <a:ea typeface="Times New Roman" panose="02020603050405020304" pitchFamily="18" charset="0"/>
                        </a:rPr>
                        <a:t>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700" b="1" dirty="1">
                          <a:solidFill>
                            <a:srgbClr val="000000"/>
                          </a:solidFill>
                          <a:effectLst/>
                          <a:latin typeface="Times New Roman" panose="02020603050405020304" pitchFamily="18" charset="0"/>
                          <a:ea typeface="Times New Roman" panose="02020603050405020304" pitchFamily="18" charset="0"/>
                        </a:rPr>
                        <a:t>N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700" b="1" dirty="1">
                          <a:solidFill>
                            <a:srgbClr val="000000"/>
                          </a:solidFill>
                          <a:effectLst/>
                          <a:latin typeface="Times New Roman" panose="02020603050405020304" pitchFamily="18" charset="0"/>
                          <a:ea typeface="Times New Roman" panose="02020603050405020304" pitchFamily="18" charset="0"/>
                        </a:rPr>
                        <a:t>N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700" b="1" dirty="1">
                          <a:solidFill>
                            <a:srgbClr val="000000"/>
                          </a:solidFill>
                          <a:effectLst/>
                          <a:latin typeface="Times New Roman" panose="02020603050405020304" pitchFamily="18" charset="0"/>
                          <a:ea typeface="Times New Roman" panose="02020603050405020304" pitchFamily="18" charset="0"/>
                        </a:rPr>
                        <a:t>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700" b="1" baseline="30000" dirty="1">
                          <a:solidFill>
                            <a:srgbClr val="000000"/>
                          </a:solidFill>
                          <a:effectLst/>
                          <a:latin typeface="Times New Roman" panose="02020603050405020304" pitchFamily="18" charset="0"/>
                          <a:ea typeface="Times New Roman" panose="02020603050405020304" pitchFamily="18" charset="0"/>
                        </a:rPr>
                        <a:t>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700" b="1" dirty="1">
                          <a:solidFill>
                            <a:srgbClr val="000000"/>
                          </a:solidFill>
                          <a:effectLst/>
                          <a:latin typeface="Times New Roman" panose="02020603050405020304" pitchFamily="18" charset="0"/>
                          <a:ea typeface="Times New Roman" panose="02020603050405020304" pitchFamily="18" charset="0"/>
                        </a:rPr>
                        <a:t>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w="12700" cap="flat" cmpd="sng" algn="ctr">
                      <a:solidFill>
                        <a:srgbClr val="000000"/>
                      </a:solidFill>
                      <a:prstDash val="solid"/>
                      <a:round/>
                      <a:headEnd type="none" w="med" len="med"/>
                      <a:tailEnd type="none" w="med" len="med"/>
                    </a:lnT>
                    <a:lnB>
                      <a:noFill/>
                    </a:lnB>
                  </a:tcPr>
                </a:tc>
              </a:tr>
              <a:tr h="266020">
                <a:tc>
                  <a:txBody>
                    <a:bodyPr/>
                    <a:lstStyle/>
                    <a:p>
                      <a:pPr marL="0" marR="0">
                        <a:lnSpc>
                          <a:spcPct val="107000"/>
                        </a:lnSpc>
                        <a:spcBef>
                          <a:spcPct val="0"/>
                        </a:spcBef>
                        <a:spcAft>
                          <a:spcPct val="0"/>
                        </a:spcAft>
                      </a:pPr>
                      <a:r>
                        <a:rPr lang="en-US" sz="1700" b="1" dirty="1">
                          <a:solidFill>
                            <a:srgbClr val="000000"/>
                          </a:solidFill>
                          <a:effectLst/>
                          <a:latin typeface="Times New Roman" panose="02020603050405020304" pitchFamily="18" charset="0"/>
                          <a:ea typeface="Times New Roman" panose="02020603050405020304" pitchFamily="18" charset="0"/>
                        </a:rPr>
                        <a:t>Pharmacy Type</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1,222</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233.1</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&lt; .0001</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Inpatient</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217 (70)</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94 (30)</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Outpatient</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896 (98)</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15 (2)</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b="1" dirty="1">
                          <a:solidFill>
                            <a:srgbClr val="000000"/>
                          </a:solidFill>
                          <a:effectLst/>
                          <a:latin typeface="Times New Roman" panose="02020603050405020304" pitchFamily="18" charset="0"/>
                          <a:ea typeface="Times New Roman" panose="02020603050405020304" pitchFamily="18" charset="0"/>
                        </a:rPr>
                        <a:t>Gender</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1,305</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12.6</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0.0004</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Female</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639 (88)</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85 (12)</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Male</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546 (94)</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35 (6)</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b="1" dirty="1">
                          <a:solidFill>
                            <a:srgbClr val="000000"/>
                          </a:solidFill>
                          <a:effectLst/>
                          <a:latin typeface="Times New Roman" panose="02020603050405020304" pitchFamily="18" charset="0"/>
                          <a:ea typeface="Times New Roman" panose="02020603050405020304" pitchFamily="18" charset="0"/>
                        </a:rPr>
                        <a:t>Training Period</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1,337</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13.0</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0.0015</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Cohort </a:t>
                      </a:r>
                      <a:r>
                        <a:rPr lang="en-US" sz="1700" dirty="1" smtClean="0">
                          <a:solidFill>
                            <a:srgbClr val="000000"/>
                          </a:solidFill>
                          <a:effectLst/>
                          <a:latin typeface="Times New Roman" panose="02020603050405020304" pitchFamily="18" charset="0"/>
                          <a:ea typeface="Times New Roman" panose="02020603050405020304" pitchFamily="18" charset="0"/>
                        </a:rPr>
                        <a:t>1 (after 2006)</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330 (88)</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46 (12)</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Cohort </a:t>
                      </a:r>
                      <a:r>
                        <a:rPr lang="en-US" sz="1700" dirty="1" smtClean="0">
                          <a:solidFill>
                            <a:srgbClr val="000000"/>
                          </a:solidFill>
                          <a:effectLst/>
                          <a:latin typeface="Times New Roman" panose="02020603050405020304" pitchFamily="18" charset="0"/>
                          <a:ea typeface="Times New Roman" panose="02020603050405020304" pitchFamily="18" charset="0"/>
                        </a:rPr>
                        <a:t>2 (transition)</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386 (90)</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45 (10)</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Cohort </a:t>
                      </a:r>
                      <a:r>
                        <a:rPr lang="en-US" sz="1700" dirty="1" smtClean="0">
                          <a:solidFill>
                            <a:srgbClr val="000000"/>
                          </a:solidFill>
                          <a:effectLst/>
                          <a:latin typeface="Times New Roman" panose="02020603050405020304" pitchFamily="18" charset="0"/>
                          <a:ea typeface="Times New Roman" panose="02020603050405020304" pitchFamily="18" charset="0"/>
                        </a:rPr>
                        <a:t>3 (before 1997)</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500 (94)</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30 (6)</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r>
              <a:tr h="550121">
                <a:tc>
                  <a:txBody>
                    <a:bodyPr/>
                    <a:lstStyle/>
                    <a:p>
                      <a:pPr marL="0" marR="0">
                        <a:lnSpc>
                          <a:spcPct val="107000"/>
                        </a:lnSpc>
                        <a:spcBef>
                          <a:spcPct val="0"/>
                        </a:spcBef>
                        <a:spcAft>
                          <a:spcPct val="0"/>
                        </a:spcAft>
                      </a:pPr>
                      <a:r>
                        <a:rPr lang="en-US" sz="1700" b="1" dirty="1">
                          <a:solidFill>
                            <a:srgbClr val="000000"/>
                          </a:solidFill>
                          <a:effectLst/>
                          <a:latin typeface="Times New Roman" panose="02020603050405020304" pitchFamily="18" charset="0"/>
                          <a:ea typeface="Times New Roman" panose="02020603050405020304" pitchFamily="18" charset="0"/>
                        </a:rPr>
                        <a:t>Have you ever used INSPECT?</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1,254</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57.2</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&lt; .0001</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Yes</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890 (95)</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51 (5)</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a:noFill/>
                    </a:lnB>
                  </a:tcPr>
                </a:tc>
              </a:tr>
              <a:tr h="266020">
                <a:tc>
                  <a:txBody>
                    <a:bodyPr/>
                    <a:lstStyle/>
                    <a:p>
                      <a:pPr marL="0" marR="0">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     No</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252 (81)</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700" dirty="1">
                          <a:solidFill>
                            <a:srgbClr val="000000"/>
                          </a:solidFill>
                          <a:effectLst/>
                          <a:latin typeface="Times New Roman" panose="02020603050405020304" pitchFamily="18" charset="0"/>
                          <a:ea typeface="Times New Roman" panose="02020603050405020304" pitchFamily="18" charset="0"/>
                        </a:rPr>
                        <a:t>61 (20)</a:t>
                      </a:r>
                      <a:endParaRPr lang="en-US" sz="1700">
                        <a:effectLst/>
                        <a:latin typeface="Times New Roman" panose="02020603050405020304" pitchFamily="18" charset="0"/>
                        <a:ea typeface="Calibri" panose="020f0502020204030204" pitchFamily="34" charset="0"/>
                      </a:endParaRPr>
                    </a:p>
                  </a:txBody>
                  <a:tcPr marL="74818" marR="748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700">
                        <a:effectLst/>
                        <a:latin typeface="Times New Roman" panose="02020603050405020304" pitchFamily="18" charset="0"/>
                      </a:endParaRPr>
                    </a:p>
                  </a:txBody>
                  <a:tcPr marL="74818" marR="7481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ounded Rectangle 4"/>
          <p:cNvSpPr/>
          <p:nvPr/>
        </p:nvSpPr>
        <p:spPr>
          <a:xfrm>
            <a:off x="304800" y="2209800"/>
            <a:ext cx="5715000" cy="609600"/>
          </a:xfrm>
          <a:prstGeom prst="roundRect">
            <a:avLst/>
          </a:prstGeom>
          <a:noFill/>
          <a:ln w="25400"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28600" y="5185742"/>
            <a:ext cx="5715000" cy="609600"/>
          </a:xfrm>
          <a:prstGeom prst="roundRect">
            <a:avLst/>
          </a:prstGeom>
          <a:noFill/>
          <a:ln w="25400"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352800" y="3810000"/>
            <a:ext cx="990600" cy="914400"/>
          </a:xfrm>
          <a:prstGeom prst="roundRect">
            <a:avLst/>
          </a:prstGeom>
          <a:noFill/>
          <a:ln w="25400"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9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0" advAuto="indefinite" build="whole"/>
      <p:bldP spid="6" grpId="1" uiExpand="0" advAuto="indefinite" build="whole"/>
      <p:bldP spid="7" grpId="2" uiExpand="0" advAuto="indefinite" build="whole"/>
    </p:bld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1" smtClean="0"/>
              <a:t>Measure 2: Refused to Dispense</a:t>
            </a:r>
            <a:endParaRPr lang="en-US"/>
          </a:p>
        </p:txBody>
      </p:sp>
      <p:sp>
        <p:nvSpPr>
          <p:cNvPr id="3" name="Content Placeholder 2"/>
          <p:cNvSpPr>
            <a:spLocks noGrp="1"/>
          </p:cNvSpPr>
          <p:nvPr>
            <p:ph idx="1"/>
          </p:nvPr>
        </p:nvSpPr>
        <p:spPr/>
        <p:txBody>
          <a:bodyPr/>
          <a:lstStyle/>
          <a:p>
            <a:r>
              <a:rPr lang="en-US" dirty="1" smtClean="0"/>
              <a:t>Using </a:t>
            </a:r>
            <a:r>
              <a:rPr lang="en-US" dirty="1"/>
              <a:t>INSPECT </a:t>
            </a:r>
            <a:r>
              <a:rPr lang="en-US" dirty="1" smtClean="0"/>
              <a:t>increased the odds of pharmacists reporting a CSP refusal by 2.2</a:t>
            </a:r>
          </a:p>
          <a:p>
            <a:pPr lvl="1"/>
            <a:r>
              <a:rPr lang="en-US" dirty="1" smtClean="0"/>
              <a:t>OR </a:t>
            </a:r>
            <a:r>
              <a:rPr lang="en-US" dirty="1"/>
              <a:t>= 2.2, 95% CI, 1.339 – </a:t>
            </a:r>
            <a:r>
              <a:rPr lang="en-US" dirty="1" smtClean="0"/>
              <a:t>3.693</a:t>
            </a:r>
            <a:endParaRPr lang="en-US"/>
          </a:p>
          <a:p>
            <a:endParaRPr lang="en-US"/>
          </a:p>
        </p:txBody>
      </p:sp>
      <p:pic>
        <p:nvPicPr>
          <p:cNvPr id="4" name="Picture 3"/>
          <p:cNvPicPr>
            <a:picLocks noChangeAspect="1"/>
          </p:cNvPicPr>
          <p:nvPr/>
        </p:nvPicPr>
        <p:blipFill>
          <a:blip r:embed="rId3"/>
          <a:srcRect/>
          <a:stretch>
            <a:fillRect/>
          </a:stretch>
        </p:blipFill>
        <p:spPr>
          <a:xfrm>
            <a:off x="1752600" y="3272896"/>
            <a:ext cx="5429250" cy="2038350"/>
          </a:xfrm>
          <a:prstGeom prst="rect"/>
        </p:spPr>
      </p:pic>
    </p:spTree>
    <p:extLst>
      <p:ext uri="{BB962C8B-B14F-4D97-AF65-F5344CB8AC3E}">
        <p14:creationId xmlns:p14="http://schemas.microsoft.com/office/powerpoint/2010/main" val="20110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rLst="">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68947" y="152400"/>
            <a:ext cx="8229600" cy="533400"/>
          </a:xfrm>
        </p:spPr>
        <p:txBody>
          <a:bodyPr>
            <a:normAutofit fontScale="90000"/>
          </a:bodyPr>
          <a:lstStyle/>
          <a:p>
            <a:pPr algn="l"/>
            <a:r>
              <a:rPr lang="en-US" dirty="1" smtClean="0"/>
              <a:t>Measure 3: Annual Refusals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95138845"/>
              </p:ext>
            </p:extLst>
          </p:nvPr>
        </p:nvGraphicFramePr>
        <p:xfrm>
          <a:off x="294653" y="440106"/>
          <a:ext cx="8503894" cy="5351106"/>
        </p:xfrm>
        <a:graphic>
          <a:graphicData uri="http://schemas.openxmlformats.org/drawingml/2006/table">
            <a:tbl>
              <a:tblPr firstRow="1" firstCol="1" bandRow="1"/>
              <a:tblGrid>
                <a:gridCol w="3514451"/>
                <a:gridCol w="1865212"/>
                <a:gridCol w="1346144"/>
                <a:gridCol w="1778087"/>
              </a:tblGrid>
              <a:tr h="148210">
                <a:tc gridSpan="4">
                  <a:txBody>
                    <a:bodyPr/>
                    <a:lstStyle/>
                    <a:p>
                      <a:pPr marL="0" marR="0" algn="l">
                        <a:lnSpc>
                          <a:spcPct val="107000"/>
                        </a:lnSpc>
                        <a:spcBef>
                          <a:spcPct val="0"/>
                        </a:spcBef>
                        <a:spcAft>
                          <a:spcPct val="0"/>
                        </a:spcAft>
                      </a:pPr>
                      <a:endParaRPr lang="en-US" sz="19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w="12700" cap="flat" cmpd="sng" algn="ctr">
                      <a:solidFill>
                        <a:srgbClr val="000000"/>
                      </a:solidFill>
                      <a:prstDash val="solid"/>
                      <a:round/>
                      <a:headEnd type="none" w="med" len="med"/>
                      <a:tailEnd type="none" w="med" len="med"/>
                    </a:lnB>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Characteristic</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Mean (SD)</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Statistic</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P Value</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96">
                <a:tc>
                  <a:txBody>
                    <a:bodyPr/>
                    <a:lstStyle/>
                    <a:p>
                      <a:pPr marL="0" marR="0">
                        <a:lnSpc>
                          <a:spcPct val="107000"/>
                        </a:lnSpc>
                        <a:spcBef>
                          <a:spcPct val="0"/>
                        </a:spcBef>
                        <a:spcAft>
                          <a:spcPct val="0"/>
                        </a:spcAft>
                      </a:pPr>
                      <a:r>
                        <a:rPr lang="en-US" sz="2000" b="1" dirty="1">
                          <a:solidFill>
                            <a:srgbClr val="000000"/>
                          </a:solidFill>
                          <a:effectLst/>
                          <a:latin typeface="Times New Roman" panose="02020603050405020304" pitchFamily="18" charset="0"/>
                          <a:ea typeface="Times New Roman" panose="02020603050405020304" pitchFamily="18" charset="0"/>
                        </a:rPr>
                        <a:t>Pharmacy Type</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2000">
                        <a:effectLst/>
                        <a:latin typeface="Times New Roman" panose="02020603050405020304" pitchFamily="18" charset="0"/>
                      </a:endParaRPr>
                    </a:p>
                  </a:txBody>
                  <a:tcPr marL="82518" marR="825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-10.36</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&lt; .0001</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w="12700" cap="flat" cmpd="sng" algn="ctr">
                      <a:solidFill>
                        <a:srgbClr val="000000"/>
                      </a:solidFill>
                      <a:prstDash val="solid"/>
                      <a:round/>
                      <a:headEnd type="none" w="med" len="med"/>
                      <a:tailEnd type="none" w="med" len="med"/>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Inpatient</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2.6  (5.3)</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Outpatient</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21.2 (25.6)</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3396">
                <a:tc>
                  <a:txBody>
                    <a:bodyPr/>
                    <a:lstStyle/>
                    <a:p>
                      <a:pPr marL="0" marR="0">
                        <a:lnSpc>
                          <a:spcPct val="107000"/>
                        </a:lnSpc>
                        <a:spcBef>
                          <a:spcPct val="0"/>
                        </a:spcBef>
                        <a:spcAft>
                          <a:spcPct val="0"/>
                        </a:spcAft>
                      </a:pPr>
                      <a:r>
                        <a:rPr lang="en-US" sz="2000" b="1" dirty="1">
                          <a:solidFill>
                            <a:srgbClr val="000000"/>
                          </a:solidFill>
                          <a:effectLst/>
                          <a:latin typeface="Times New Roman" panose="02020603050405020304" pitchFamily="18" charset="0"/>
                          <a:ea typeface="Times New Roman" panose="02020603050405020304" pitchFamily="18" charset="0"/>
                        </a:rPr>
                        <a:t>Gender</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endParaRPr lang="en-US" sz="2000">
                        <a:effectLst/>
                        <a:latin typeface="Times New Roman" panose="02020603050405020304" pitchFamily="18"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-2.01</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0.045</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Female</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15.7 (22.7)</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Male</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18.6 (25.5)</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3396">
                <a:tc>
                  <a:txBody>
                    <a:bodyPr/>
                    <a:lstStyle/>
                    <a:p>
                      <a:pPr marL="0" marR="0">
                        <a:lnSpc>
                          <a:spcPct val="107000"/>
                        </a:lnSpc>
                        <a:spcBef>
                          <a:spcPct val="0"/>
                        </a:spcBef>
                        <a:spcAft>
                          <a:spcPct val="0"/>
                        </a:spcAft>
                      </a:pPr>
                      <a:r>
                        <a:rPr lang="en-US" sz="2000" b="1" dirty="1">
                          <a:solidFill>
                            <a:srgbClr val="000000"/>
                          </a:solidFill>
                          <a:effectLst/>
                          <a:latin typeface="Times New Roman" panose="02020603050405020304" pitchFamily="18" charset="0"/>
                          <a:ea typeface="Times New Roman" panose="02020603050405020304" pitchFamily="18" charset="0"/>
                        </a:rPr>
                        <a:t>Training Period</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endParaRPr lang="en-US" sz="2000">
                        <a:effectLst/>
                        <a:latin typeface="Times New Roman" panose="02020603050405020304" pitchFamily="18"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3.21</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0.041</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Cohort 1</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19.4 (26.2)</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Cohort 2</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18.4 (25.2)</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Cohort 3</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15.5 (22.3)</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475373">
                <a:tc>
                  <a:txBody>
                    <a:bodyPr/>
                    <a:lstStyle/>
                    <a:p>
                      <a:pPr marL="0" marR="0">
                        <a:lnSpc>
                          <a:spcPct val="107000"/>
                        </a:lnSpc>
                        <a:spcBef>
                          <a:spcPct val="0"/>
                        </a:spcBef>
                        <a:spcAft>
                          <a:spcPct val="0"/>
                        </a:spcAft>
                      </a:pPr>
                      <a:r>
                        <a:rPr lang="en-US" sz="2000" b="1" dirty="1">
                          <a:solidFill>
                            <a:srgbClr val="000000"/>
                          </a:solidFill>
                          <a:effectLst/>
                          <a:latin typeface="Times New Roman" panose="02020603050405020304" pitchFamily="18" charset="0"/>
                          <a:ea typeface="Times New Roman" panose="02020603050405020304" pitchFamily="18" charset="0"/>
                        </a:rPr>
                        <a:t>Frequency of INSPECT Use</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endParaRPr lang="en-US" sz="2000">
                        <a:effectLst/>
                        <a:latin typeface="Times New Roman" panose="02020603050405020304" pitchFamily="18"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5.68</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0.004</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Never</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6.9 (13.1)</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Periodically</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18.6 (23.9)</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a:noFill/>
                    </a:lnB>
                  </a:tcPr>
                </a:tc>
              </a:tr>
              <a:tr h="292784">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Every Visit</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24.8 (27.3)</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82518" marR="8251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ounded Rectangle 4"/>
          <p:cNvSpPr/>
          <p:nvPr/>
        </p:nvSpPr>
        <p:spPr>
          <a:xfrm>
            <a:off x="4051300" y="1295400"/>
            <a:ext cx="1358900" cy="914400"/>
          </a:xfrm>
          <a:prstGeom prst="roundRect">
            <a:avLst/>
          </a:prstGeom>
          <a:noFill/>
          <a:ln w="25400"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051300" y="4800600"/>
            <a:ext cx="1358900" cy="990600"/>
          </a:xfrm>
          <a:prstGeom prst="roundRect">
            <a:avLst/>
          </a:prstGeom>
          <a:noFill/>
          <a:ln w="25400"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4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0" advAuto="indefinite" build="whole"/>
      <p:bldP spid="6" grpId="1" uiExpand="0" advAuto="indefinite" build="whole"/>
    </p:bld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Measure 3: Annual Refusals</a:t>
            </a:r>
            <a:endParaRPr lang="en-US"/>
          </a:p>
        </p:txBody>
      </p:sp>
      <p:sp>
        <p:nvSpPr>
          <p:cNvPr id="4" name="Content Placeholder 2"/>
          <p:cNvSpPr>
            <a:spLocks noGrp="1"/>
          </p:cNvSpPr>
          <p:nvPr>
            <p:ph idx="1"/>
          </p:nvPr>
        </p:nvSpPr>
        <p:spPr>
          <a:xfrm>
            <a:off x="228600" y="1295400"/>
            <a:ext cx="8610600" cy="4389438"/>
          </a:xfrm>
        </p:spPr>
        <p:txBody>
          <a:bodyPr>
            <a:normAutofit fontScale="92500" lnSpcReduction="20000"/>
          </a:bodyPr>
          <a:lstStyle/>
          <a:p>
            <a:r>
              <a:rPr lang="en-US" dirty="1" smtClean="0">
                <a:ea typeface="Calibri" panose="020f0502020204030204" pitchFamily="34" charset="0"/>
              </a:rPr>
              <a:t>Practitioners </a:t>
            </a:r>
            <a:r>
              <a:rPr lang="en-US" dirty="1">
                <a:ea typeface="Calibri" panose="020f0502020204030204" pitchFamily="34" charset="0"/>
              </a:rPr>
              <a:t>who reported </a:t>
            </a:r>
            <a:r>
              <a:rPr lang="en-US" b="1" dirty="1">
                <a:ea typeface="Calibri" panose="020f0502020204030204" pitchFamily="34" charset="0"/>
              </a:rPr>
              <a:t>using INSPECT </a:t>
            </a:r>
            <a:r>
              <a:rPr lang="en-US" b="1" dirty="1" smtClean="0">
                <a:ea typeface="Calibri" panose="020f0502020204030204" pitchFamily="34" charset="0"/>
              </a:rPr>
              <a:t>were </a:t>
            </a:r>
            <a:r>
              <a:rPr lang="en-US" b="1" dirty="1">
                <a:ea typeface="Calibri" panose="020f0502020204030204" pitchFamily="34" charset="0"/>
              </a:rPr>
              <a:t>statistically more likely to refuse to dispense </a:t>
            </a:r>
            <a:r>
              <a:rPr lang="en-US" dirty="1">
                <a:ea typeface="Calibri" panose="020f0502020204030204" pitchFamily="34" charset="0"/>
              </a:rPr>
              <a:t>more CSPs than pharmacists who reported never checking INSPECT </a:t>
            </a:r>
            <a:endParaRPr lang="en-US" smtClean="0">
              <a:ea typeface="Calibri" panose="020f0502020204030204" pitchFamily="34" charset="0"/>
            </a:endParaRPr>
          </a:p>
          <a:p>
            <a:endParaRPr lang="en-US" smtClean="0">
              <a:ea typeface="Calibri" panose="020f0502020204030204" pitchFamily="34" charset="0"/>
            </a:endParaRPr>
          </a:p>
          <a:p>
            <a:r>
              <a:rPr lang="en-US" dirty="1">
                <a:ea typeface="Calibri" panose="020f0502020204030204" pitchFamily="34" charset="0"/>
              </a:rPr>
              <a:t>“Periodically</a:t>
            </a:r>
            <a:r>
              <a:rPr lang="en-US" dirty="1" smtClean="0">
                <a:ea typeface="Calibri" panose="020f0502020204030204" pitchFamily="34" charset="0"/>
              </a:rPr>
              <a:t>”</a:t>
            </a:r>
          </a:p>
          <a:p>
            <a:pPr lvl="1"/>
            <a:r>
              <a:rPr lang="en-US" dirty="1">
                <a:ea typeface="Calibri" panose="020f0502020204030204" pitchFamily="34" charset="0"/>
              </a:rPr>
              <a:t>OR</a:t>
            </a:r>
            <a:r>
              <a:rPr lang="en-US" i="1" baseline="-25000" dirty="1">
                <a:ea typeface="Calibri" panose="020f0502020204030204" pitchFamily="34" charset="0"/>
              </a:rPr>
              <a:t>periodically</a:t>
            </a:r>
            <a:r>
              <a:rPr lang="en-US" dirty="1">
                <a:ea typeface="Calibri" panose="020f0502020204030204" pitchFamily="34" charset="0"/>
              </a:rPr>
              <a:t> = 3.0, 95% CI, 1.351 – </a:t>
            </a:r>
            <a:r>
              <a:rPr lang="en-US" dirty="1" smtClean="0">
                <a:ea typeface="Calibri" panose="020f0502020204030204" pitchFamily="34" charset="0"/>
              </a:rPr>
              <a:t>6.763</a:t>
            </a:r>
          </a:p>
          <a:p>
            <a:pPr lvl="1"/>
            <a:endParaRPr lang="en-US">
              <a:ea typeface="Calibri" panose="020f0502020204030204" pitchFamily="34" charset="0"/>
            </a:endParaRPr>
          </a:p>
          <a:p>
            <a:r>
              <a:rPr lang="en-US" dirty="1" smtClean="0">
                <a:ea typeface="Calibri" panose="020f0502020204030204" pitchFamily="34" charset="0"/>
              </a:rPr>
              <a:t>“At </a:t>
            </a:r>
            <a:r>
              <a:rPr lang="en-US" dirty="1">
                <a:ea typeface="Calibri" panose="020f0502020204030204" pitchFamily="34" charset="0"/>
              </a:rPr>
              <a:t>every visit”</a:t>
            </a:r>
            <a:endParaRPr lang="en-US" smtClean="0">
              <a:ea typeface="Calibri" panose="020f0502020204030204" pitchFamily="34" charset="0"/>
            </a:endParaRPr>
          </a:p>
          <a:p>
            <a:pPr lvl="1"/>
            <a:r>
              <a:rPr lang="en-US" dirty="1" smtClean="0">
                <a:ea typeface="Calibri" panose="020f0502020204030204" pitchFamily="34" charset="0"/>
              </a:rPr>
              <a:t>OR</a:t>
            </a:r>
            <a:r>
              <a:rPr lang="en-US" i="1" baseline="-25000" dirty="1" smtClean="0">
                <a:ea typeface="Calibri" panose="020f0502020204030204" pitchFamily="34" charset="0"/>
              </a:rPr>
              <a:t>everyvisit</a:t>
            </a:r>
            <a:r>
              <a:rPr lang="en-US" dirty="1" smtClean="0">
                <a:ea typeface="Calibri" panose="020f0502020204030204" pitchFamily="34" charset="0"/>
              </a:rPr>
              <a:t> </a:t>
            </a:r>
            <a:r>
              <a:rPr lang="en-US" dirty="1">
                <a:ea typeface="Calibri" panose="020f0502020204030204" pitchFamily="34" charset="0"/>
              </a:rPr>
              <a:t>= 3.3, 95% CI, 1.307 – </a:t>
            </a:r>
            <a:r>
              <a:rPr lang="en-US" dirty="1" smtClean="0">
                <a:ea typeface="Calibri" panose="020f0502020204030204" pitchFamily="34" charset="0"/>
              </a:rPr>
              <a:t>8.465</a:t>
            </a:r>
            <a:endParaRPr lang="en-US"/>
          </a:p>
        </p:txBody>
      </p:sp>
    </p:spTree>
    <p:extLst>
      <p:ext uri="{BB962C8B-B14F-4D97-AF65-F5344CB8AC3E}">
        <p14:creationId xmlns:p14="http://schemas.microsoft.com/office/powerpoint/2010/main" val="1217728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Conclusions</a:t>
            </a:r>
            <a:endParaRPr lang="en-US"/>
          </a:p>
        </p:txBody>
      </p:sp>
      <p:sp>
        <p:nvSpPr>
          <p:cNvPr id="3" name="Content Placeholder 2"/>
          <p:cNvSpPr>
            <a:spLocks noGrp="1"/>
          </p:cNvSpPr>
          <p:nvPr>
            <p:ph idx="1"/>
          </p:nvPr>
        </p:nvSpPr>
        <p:spPr/>
        <p:txBody>
          <a:bodyPr>
            <a:normAutofit/>
          </a:bodyPr>
          <a:lstStyle/>
          <a:p>
            <a:r>
              <a:rPr lang="en-US" dirty="1" smtClean="0"/>
              <a:t>PDMPs may </a:t>
            </a:r>
            <a:r>
              <a:rPr lang="en-US" b="1" dirty="1" smtClean="0"/>
              <a:t>empower pharmacists to exercise corresponding responsibility</a:t>
            </a:r>
            <a:r>
              <a:rPr lang="en-US" dirty="1" smtClean="0"/>
              <a:t> through access to additional patient information.</a:t>
            </a:r>
            <a:endParaRPr lang="en-US"/>
          </a:p>
          <a:p>
            <a:endParaRPr lang="en-US" smtClean="0"/>
          </a:p>
          <a:p>
            <a:r>
              <a:rPr lang="en-US" b="1" dirty="1" smtClean="0"/>
              <a:t>Removing barriers to INSPECT </a:t>
            </a:r>
            <a:r>
              <a:rPr lang="en-US" dirty="1" smtClean="0"/>
              <a:t>should be a priority to facilitate full integration of PDMP in pharmacy practice.</a:t>
            </a:r>
          </a:p>
          <a:p>
            <a:endParaRPr lang="en-US"/>
          </a:p>
        </p:txBody>
      </p:sp>
    </p:spTree>
    <p:extLst>
      <p:ext uri="{BB962C8B-B14F-4D97-AF65-F5344CB8AC3E}">
        <p14:creationId xmlns:p14="http://schemas.microsoft.com/office/powerpoint/2010/main" val="3723355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1" smtClean="0"/>
              <a:t>Study TWo</a:t>
            </a:r>
            <a:endParaRPr lang="en-US"/>
          </a:p>
        </p:txBody>
      </p:sp>
      <p:sp>
        <p:nvSpPr>
          <p:cNvPr id="5" name="Text Placeholder 4"/>
          <p:cNvSpPr>
            <a:spLocks noGrp="1"/>
          </p:cNvSpPr>
          <p:nvPr>
            <p:ph type="body" idx="1"/>
          </p:nvPr>
        </p:nvSpPr>
        <p:spPr/>
        <p:txBody>
          <a:bodyPr>
            <a:normAutofit lnSpcReduction="10000"/>
          </a:bodyPr>
          <a:lstStyle/>
          <a:p>
            <a:r>
              <a:rPr lang="en-US" dirty="1"/>
              <a:t>Norwood, C. W., &amp; Wright, E. R. (2015b). Promoting consistent use of prescription drug monitoring programs (PDMP) in outpatient pharmacies: Removing administrative barriers and increasing awareness of Rx drug abuse. </a:t>
            </a:r>
            <a:r>
              <a:rPr lang="en-US" i="1" dirty="1"/>
              <a:t>Res Social Adm Pharm</a:t>
            </a:r>
            <a:r>
              <a:rPr lang="en-US" dirty="1"/>
              <a:t>. doi:</a:t>
            </a:r>
            <a:r>
              <a:rPr lang="en-US" u="sng" dirty="1"/>
              <a:t>10.1016/j.sapharm.2015.07.008</a:t>
            </a:r>
            <a:endParaRPr lang="en-US"/>
          </a:p>
          <a:p>
            <a:endParaRPr lang="en-US"/>
          </a:p>
        </p:txBody>
      </p:sp>
    </p:spTree>
    <p:extLst>
      <p:ext uri="{BB962C8B-B14F-4D97-AF65-F5344CB8AC3E}">
        <p14:creationId xmlns:p14="http://schemas.microsoft.com/office/powerpoint/2010/main" val="2159686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457200" y="140208"/>
            <a:ext cx="8229600" cy="838200"/>
          </a:xfrm>
        </p:spPr>
        <p:txBody>
          <a:bodyPr/>
          <a:lstStyle/>
          <a:p>
            <a:pPr algn="l"/>
            <a:r>
              <a:rPr lang="en-US" dirty="1" smtClean="0"/>
              <a:t>Study Objectives</a:t>
            </a:r>
            <a:endParaRPr lang="en-US"/>
          </a:p>
        </p:txBody>
      </p:sp>
      <p:pic>
        <p:nvPicPr>
          <p:cNvPr id="4" name="Content Placeholder 3"/>
          <p:cNvPicPr>
            <a:picLocks noGrp="1" noChangeAspect="1"/>
          </p:cNvPicPr>
          <p:nvPr>
            <p:ph idx="1"/>
          </p:nvPr>
        </p:nvPicPr>
        <p:blipFill>
          <a:blip r:embed="rId3"/>
          <a:srcRect l="15050" t="4300" r="16151" b="7649"/>
          <a:stretch>
            <a:fillRect/>
          </a:stretch>
        </p:blipFill>
        <p:spPr>
          <a:xfrm>
            <a:off x="5867400" y="990600"/>
            <a:ext cx="2819400" cy="4669631"/>
          </a:xfrm>
          <a:prstGeom prst="rect"/>
          <a:ln>
            <a:noFill/>
          </a:ln>
          <a:effectLst>
            <a:outerShdw blurRad="292100" dir="2700000" dist="139700" algn="tl" rotWithShape="0">
              <a:srgbClr val="333333">
                <a:alpha val="65000"/>
              </a:srgbClr>
            </a:outerShdw>
          </a:effectLst>
        </p:spPr>
      </p:pic>
      <p:sp>
        <p:nvSpPr>
          <p:cNvPr id="5" name="Content Placeholder 2"/>
          <p:cNvSpPr txBox="1"/>
          <p:nvPr/>
        </p:nvSpPr>
        <p:spPr>
          <a:xfrm>
            <a:off x="462844" y="1270793"/>
            <a:ext cx="5175956" cy="4389438"/>
          </a:xfrm>
          <a:prstGeom prst="rec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1"/>
              <a:t>To identify barriers to PDMP use in outpatient pharmacies </a:t>
            </a:r>
            <a:endParaRPr lang="en-US" smtClean="0"/>
          </a:p>
          <a:p>
            <a:endParaRPr lang="en-US" smtClean="0"/>
          </a:p>
          <a:p>
            <a:r>
              <a:rPr lang="en-US" dirty="1" smtClean="0"/>
              <a:t>To determine </a:t>
            </a:r>
            <a:r>
              <a:rPr lang="en-US" dirty="1"/>
              <a:t>the impact these barriers have on </a:t>
            </a:r>
            <a:r>
              <a:rPr lang="en-US" dirty="1" smtClean="0"/>
              <a:t>utilization of INSPECT.</a:t>
            </a:r>
            <a:endParaRPr lang="en-US"/>
          </a:p>
        </p:txBody>
      </p:sp>
    </p:spTree>
    <p:extLst>
      <p:ext uri="{BB962C8B-B14F-4D97-AF65-F5344CB8AC3E}">
        <p14:creationId xmlns:p14="http://schemas.microsoft.com/office/powerpoint/2010/main" val="1609325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Study Data</a:t>
            </a:r>
            <a:endParaRPr lang="en-US"/>
          </a:p>
        </p:txBody>
      </p:sp>
      <p:sp>
        <p:nvSpPr>
          <p:cNvPr id="3" name="Content Placeholder 2"/>
          <p:cNvSpPr>
            <a:spLocks noGrp="1"/>
          </p:cNvSpPr>
          <p:nvPr>
            <p:ph idx="1"/>
          </p:nvPr>
        </p:nvSpPr>
        <p:spPr>
          <a:xfrm>
            <a:off x="457200" y="1401763"/>
            <a:ext cx="5029200" cy="4389438"/>
          </a:xfrm>
        </p:spPr>
        <p:txBody>
          <a:bodyPr/>
          <a:lstStyle/>
          <a:p>
            <a:r>
              <a:rPr lang="en-US" dirty="1"/>
              <a:t>INSPECT Knowledge and use Survey</a:t>
            </a:r>
          </a:p>
          <a:p>
            <a:pPr lvl="1"/>
            <a:r>
              <a:rPr lang="en-US" dirty="1"/>
              <a:t>10,606 Pharmacists Surveyed</a:t>
            </a:r>
          </a:p>
          <a:p>
            <a:pPr lvl="1"/>
            <a:r>
              <a:rPr lang="en-US" dirty="1"/>
              <a:t>15% Response Rate (1,582 Pharmacists</a:t>
            </a:r>
            <a:r>
              <a:rPr lang="en-US" dirty="1" smtClean="0"/>
              <a:t>)</a:t>
            </a:r>
          </a:p>
          <a:p>
            <a:endParaRPr lang="en-US"/>
          </a:p>
          <a:p>
            <a:r>
              <a:rPr lang="en-US" dirty="1" smtClean="0"/>
              <a:t>Outpatient Pharmacists</a:t>
            </a:r>
            <a:endParaRPr lang="en-US"/>
          </a:p>
          <a:p>
            <a:endParaRPr lang="en-US"/>
          </a:p>
        </p:txBody>
      </p:sp>
      <p:pic>
        <p:nvPicPr>
          <p:cNvPr id="4" name="Picture 3"/>
          <p:cNvPicPr>
            <a:picLocks noChangeAspect="1"/>
          </p:cNvPicPr>
          <p:nvPr/>
        </p:nvPicPr>
        <p:blipFill>
          <a:blip r:embed="rId3"/>
          <a:srcRect/>
          <a:stretch>
            <a:fillRect/>
          </a:stretch>
        </p:blipFill>
        <p:spPr>
          <a:xfrm>
            <a:off x="5525911" y="1905000"/>
            <a:ext cx="3175000" cy="2540000"/>
          </a:xfrm>
          <a:prstGeom prst="rect"/>
          <a:ln>
            <a:noFill/>
          </a:ln>
          <a:effectLst>
            <a:outerShdw blurRad="292100" dir="2700000" dist="139700" algn="tl" rotWithShape="0">
              <a:srgbClr val="333333">
                <a:alpha val="65000"/>
              </a:srgbClr>
            </a:outerShdw>
          </a:effectLst>
        </p:spPr>
      </p:pic>
    </p:spTree>
    <p:extLst>
      <p:ext uri="{BB962C8B-B14F-4D97-AF65-F5344CB8AC3E}">
        <p14:creationId xmlns:p14="http://schemas.microsoft.com/office/powerpoint/2010/main" val="2010437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1" smtClean="0"/>
              <a:t>What’s the Issue?</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57980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26156"/>
          </a:xfrm>
        </p:spPr>
        <p:txBody>
          <a:bodyPr>
            <a:normAutofit fontScale="90000"/>
          </a:bodyPr>
          <a:lstStyle/>
          <a:p>
            <a:pPr algn="l"/>
            <a:r>
              <a:rPr lang="en-US" dirty="1" smtClean="0"/>
              <a:t>Study Sample</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34429765"/>
              </p:ext>
            </p:extLst>
          </p:nvPr>
        </p:nvGraphicFramePr>
        <p:xfrm>
          <a:off x="457200" y="1143000"/>
          <a:ext cx="8229600" cy="4239768"/>
        </p:xfrm>
        <a:graphic>
          <a:graphicData uri="http://schemas.openxmlformats.org/drawingml/2006/table">
            <a:tbl>
              <a:tblPr firstRow="1" firstCol="1" bandRow="1"/>
              <a:tblGrid>
                <a:gridCol w="4114800"/>
                <a:gridCol w="4114800"/>
              </a:tblGrid>
              <a:tr h="323850">
                <a:tc gridSpan="2">
                  <a:txBody>
                    <a:bodyPr/>
                    <a:lstStyle/>
                    <a:p>
                      <a:pPr marL="0" marR="0" algn="l">
                        <a:lnSpc>
                          <a:spcPct val="107000"/>
                        </a:lnSpc>
                        <a:spcBef>
                          <a:spcPct val="0"/>
                        </a:spcBef>
                        <a:spcAft>
                          <a:spcPct val="0"/>
                        </a:spcAft>
                      </a:pPr>
                      <a:r>
                        <a:rPr lang="en-US" sz="2000" i="1" dirty="1" smtClean="0">
                          <a:effectLst/>
                          <a:latin typeface="Times New Roman" panose="02020603050405020304" pitchFamily="18" charset="0"/>
                          <a:ea typeface="Calibri" panose="020f0502020204030204" pitchFamily="34" charset="0"/>
                        </a:rPr>
                        <a:t>Sample Demographics (n=1,000)</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rowSpan="1">
                  <a:txBody>
                    <a:bodyPr/>
                    <a:lstStyle/>
                    <a:p>
                      <a:endParaRPr lang="en-US"/>
                    </a:p>
                  </a:txBody>
                  <a:tcPr/>
                </a:tc>
              </a:tr>
              <a:tr h="323850">
                <a:tc>
                  <a:txBody>
                    <a:bodyPr/>
                    <a:lstStyle/>
                    <a:p>
                      <a:endParaRPr lang="en-US" sz="2000">
                        <a:effectLst/>
                        <a:latin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N (%)</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ct val="0"/>
                        </a:spcBef>
                        <a:spcAft>
                          <a:spcPct val="0"/>
                        </a:spcAft>
                      </a:pPr>
                      <a:r>
                        <a:rPr lang="en-US" sz="2000" b="1" dirty="1">
                          <a:solidFill>
                            <a:srgbClr val="000000"/>
                          </a:solidFill>
                          <a:effectLst/>
                          <a:latin typeface="Times New Roman" panose="02020603050405020304" pitchFamily="18" charset="0"/>
                          <a:ea typeface="Times New Roman" panose="02020603050405020304" pitchFamily="18" charset="0"/>
                        </a:rPr>
                        <a:t>Age (years)</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Mean ± SD, 46.4 ± 13.6</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nSpc>
                          <a:spcPct val="107000"/>
                        </a:lnSpc>
                        <a:spcBef>
                          <a:spcPct val="0"/>
                        </a:spcBef>
                        <a:spcAft>
                          <a:spcPct val="0"/>
                        </a:spcAft>
                      </a:pPr>
                      <a:r>
                        <a:rPr lang="en-US" sz="2000" b="1" dirty="1">
                          <a:solidFill>
                            <a:srgbClr val="000000"/>
                          </a:solidFill>
                          <a:effectLst/>
                          <a:latin typeface="Times New Roman" panose="02020603050405020304" pitchFamily="18" charset="0"/>
                          <a:ea typeface="Times New Roman" panose="02020603050405020304" pitchFamily="18" charset="0"/>
                        </a:rPr>
                        <a:t>Years Practicing</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Mean ± SD, 20.5 ± 14.0</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b="1" dirty="1">
                          <a:solidFill>
                            <a:srgbClr val="000000"/>
                          </a:solidFill>
                          <a:effectLst/>
                          <a:latin typeface="Times New Roman" panose="02020603050405020304" pitchFamily="18" charset="0"/>
                          <a:ea typeface="Times New Roman" panose="02020603050405020304" pitchFamily="18" charset="0"/>
                        </a:rPr>
                        <a:t>Gender</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Female</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521 (54)</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Male</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445 (46)</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b="1" dirty="1">
                          <a:solidFill>
                            <a:srgbClr val="000000"/>
                          </a:solidFill>
                          <a:effectLst/>
                          <a:latin typeface="Times New Roman" panose="02020603050405020304" pitchFamily="18" charset="0"/>
                          <a:ea typeface="Times New Roman" panose="02020603050405020304" pitchFamily="18" charset="0"/>
                        </a:rPr>
                        <a:t>Race/Ethnicity (n=1000)</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White/non-Hispanic</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898 (93)</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Asian American/ Pacific Islander</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28 (3)</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Black/non-Hispanic</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17 (2)</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American Indian/ Alaska Native</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3 (0)</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Hispanic/Latino</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11 (1)</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603241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Study Sample Continued</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52635868"/>
              </p:ext>
            </p:extLst>
          </p:nvPr>
        </p:nvGraphicFramePr>
        <p:xfrm>
          <a:off x="457200" y="1143000"/>
          <a:ext cx="8229600" cy="4239768"/>
        </p:xfrm>
        <a:graphic>
          <a:graphicData uri="http://schemas.openxmlformats.org/drawingml/2006/table">
            <a:tbl>
              <a:tblPr firstRow="1" firstCol="1" bandRow="1"/>
              <a:tblGrid>
                <a:gridCol w="4114800"/>
                <a:gridCol w="4114800"/>
              </a:tblGrid>
              <a:tr h="323850">
                <a:tc gridSpan="2">
                  <a:txBody>
                    <a:bodyPr/>
                    <a:lstStyle/>
                    <a:p>
                      <a:pPr marL="0" marR="0" algn="l">
                        <a:lnSpc>
                          <a:spcPct val="107000"/>
                        </a:lnSpc>
                        <a:spcBef>
                          <a:spcPct val="0"/>
                        </a:spcBef>
                        <a:spcAft>
                          <a:spcPct val="0"/>
                        </a:spcAft>
                      </a:pPr>
                      <a:r>
                        <a:rPr lang="en-US" sz="2000" i="1" dirty="1" smtClean="0">
                          <a:effectLst/>
                          <a:latin typeface="Times New Roman" panose="02020603050405020304" pitchFamily="18" charset="0"/>
                          <a:ea typeface="Calibri" panose="020f0502020204030204" pitchFamily="34" charset="0"/>
                        </a:rPr>
                        <a:t>Sample Demographics (n=1,000)</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rowSpan="1">
                  <a:txBody>
                    <a:bodyPr/>
                    <a:lstStyle/>
                    <a:p>
                      <a:endParaRPr lang="en-US"/>
                    </a:p>
                  </a:txBody>
                  <a:tcPr/>
                </a:tc>
              </a:tr>
              <a:tr h="323850">
                <a:tc>
                  <a:txBody>
                    <a:bodyPr/>
                    <a:lstStyle/>
                    <a:p>
                      <a:endParaRPr lang="en-US" sz="2000">
                        <a:effectLst/>
                        <a:latin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N (%)</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l">
                        <a:lnSpc>
                          <a:spcPct val="107000"/>
                        </a:lnSpc>
                        <a:spcBef>
                          <a:spcPct val="0"/>
                        </a:spcBef>
                        <a:spcAft>
                          <a:spcPct val="0"/>
                        </a:spcAft>
                      </a:pPr>
                      <a:r>
                        <a:rPr lang="en-US" sz="2000" b="1" i="0" dirty="1">
                          <a:solidFill>
                            <a:srgbClr val="000000"/>
                          </a:solidFill>
                          <a:effectLst/>
                          <a:latin typeface="Times New Roman" panose="02020603050405020304" pitchFamily="18" charset="0"/>
                          <a:ea typeface="Times New Roman" panose="02020603050405020304" pitchFamily="18" charset="0"/>
                        </a:rPr>
                        <a:t>Training Period</a:t>
                      </a:r>
                      <a:endParaRPr lang="en-US" sz="2000" i="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2000" i="1"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Cohort </a:t>
                      </a:r>
                      <a:r>
                        <a:rPr lang="en-US" sz="2000" dirty="1" smtClean="0">
                          <a:solidFill>
                            <a:srgbClr val="000000"/>
                          </a:solidFill>
                          <a:effectLst/>
                          <a:latin typeface="Times New Roman" panose="02020603050405020304" pitchFamily="18" charset="0"/>
                          <a:ea typeface="Times New Roman" panose="02020603050405020304" pitchFamily="18" charset="0"/>
                        </a:rPr>
                        <a:t>1 (After</a:t>
                      </a:r>
                      <a:r>
                        <a:rPr lang="en-US" sz="2000" baseline="0" dirty="1" smtClean="0">
                          <a:solidFill>
                            <a:srgbClr val="000000"/>
                          </a:solidFill>
                          <a:effectLst/>
                          <a:latin typeface="Times New Roman" panose="02020603050405020304" pitchFamily="18" charset="0"/>
                          <a:ea typeface="Times New Roman" panose="02020603050405020304" pitchFamily="18" charset="0"/>
                        </a:rPr>
                        <a:t> 2006</a:t>
                      </a:r>
                      <a:r>
                        <a:rPr lang="en-US" sz="2000" dirty="1" smtClean="0">
                          <a:solidFill>
                            <a:srgbClr val="000000"/>
                          </a:solidFill>
                          <a:effectLst/>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272 (28)</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Cohort </a:t>
                      </a:r>
                      <a:r>
                        <a:rPr lang="en-US" sz="2000" dirty="1" smtClean="0">
                          <a:solidFill>
                            <a:srgbClr val="000000"/>
                          </a:solidFill>
                          <a:effectLst/>
                          <a:latin typeface="Times New Roman" panose="02020603050405020304" pitchFamily="18" charset="0"/>
                          <a:ea typeface="Times New Roman" panose="02020603050405020304" pitchFamily="18" charset="0"/>
                        </a:rPr>
                        <a:t>2 (Transition)</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302 (31)</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Cohort </a:t>
                      </a:r>
                      <a:r>
                        <a:rPr lang="en-US" sz="2000" dirty="1" smtClean="0">
                          <a:solidFill>
                            <a:srgbClr val="000000"/>
                          </a:solidFill>
                          <a:effectLst/>
                          <a:latin typeface="Times New Roman" panose="02020603050405020304" pitchFamily="18" charset="0"/>
                          <a:ea typeface="Times New Roman" panose="02020603050405020304" pitchFamily="18" charset="0"/>
                        </a:rPr>
                        <a:t>3 (Before</a:t>
                      </a:r>
                      <a:r>
                        <a:rPr lang="en-US" sz="2000" baseline="0" dirty="1" smtClean="0">
                          <a:solidFill>
                            <a:srgbClr val="000000"/>
                          </a:solidFill>
                          <a:effectLst/>
                          <a:latin typeface="Times New Roman" panose="02020603050405020304" pitchFamily="18" charset="0"/>
                          <a:ea typeface="Times New Roman" panose="02020603050405020304" pitchFamily="18" charset="0"/>
                        </a:rPr>
                        <a:t> 1997)</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393 (41)</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b="1" dirty="1">
                          <a:solidFill>
                            <a:srgbClr val="000000"/>
                          </a:solidFill>
                          <a:effectLst/>
                          <a:latin typeface="Times New Roman" panose="02020603050405020304" pitchFamily="18" charset="0"/>
                          <a:ea typeface="Times New Roman" panose="02020603050405020304" pitchFamily="18" charset="0"/>
                        </a:rPr>
                        <a:t>Barriers to INSPECT</a:t>
                      </a:r>
                      <a:endParaRPr lang="en-US" sz="2000">
                        <a:effectLst/>
                        <a:latin typeface="Times New Roman" panose="02020603050405020304" pitchFamily="18"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Insufficient Time</a:t>
                      </a:r>
                      <a:endParaRPr lang="en-US" sz="2000">
                        <a:effectLst/>
                        <a:latin typeface="Times New Roman" panose="02020603050405020304" pitchFamily="18"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532 (58)</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Not Registered</a:t>
                      </a:r>
                      <a:endParaRPr lang="en-US" sz="2000">
                        <a:effectLst/>
                        <a:latin typeface="Times New Roman" panose="02020603050405020304" pitchFamily="18"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129 (14)</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Lack of Reimbursement</a:t>
                      </a:r>
                      <a:endParaRPr lang="en-US" sz="2000">
                        <a:effectLst/>
                        <a:latin typeface="Times New Roman" panose="02020603050405020304" pitchFamily="18"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89 (10)</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Other Barriers</a:t>
                      </a:r>
                      <a:endParaRPr lang="en-US" sz="2000">
                        <a:effectLst/>
                        <a:latin typeface="Times New Roman" panose="02020603050405020304" pitchFamily="18"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96 (10)</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Afraid of Legal Ramifications</a:t>
                      </a:r>
                      <a:endParaRPr lang="en-US" sz="2000">
                        <a:effectLst/>
                        <a:latin typeface="Times New Roman" panose="02020603050405020304" pitchFamily="18"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26 (3)</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190500">
                <a:tc>
                  <a:txBody>
                    <a:bodyPr/>
                    <a:lstStyle/>
                    <a:p>
                      <a:pPr marL="0" marR="0">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No Barriers </a:t>
                      </a:r>
                      <a:endParaRPr lang="en-US" sz="2000">
                        <a:effectLst/>
                        <a:latin typeface="Times New Roman" panose="02020603050405020304" pitchFamily="18"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ct val="0"/>
                        </a:spcBef>
                        <a:spcAft>
                          <a:spcPct val="0"/>
                        </a:spcAft>
                      </a:pPr>
                      <a:r>
                        <a:rPr lang="en-US" sz="2000" dirty="1">
                          <a:solidFill>
                            <a:srgbClr val="000000"/>
                          </a:solidFill>
                          <a:effectLst/>
                          <a:latin typeface="Times New Roman" panose="02020603050405020304" pitchFamily="18" charset="0"/>
                          <a:ea typeface="Times New Roman" panose="02020603050405020304" pitchFamily="18" charset="0"/>
                        </a:rPr>
                        <a:t>288 (31)</a:t>
                      </a:r>
                      <a:endParaRPr lang="en-US" sz="20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411925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Key Measures</a:t>
            </a:r>
            <a:endParaRPr lang="en-US"/>
          </a:p>
        </p:txBody>
      </p:sp>
      <p:sp>
        <p:nvSpPr>
          <p:cNvPr id="3" name="Content Placeholder 2"/>
          <p:cNvSpPr>
            <a:spLocks noGrp="1"/>
          </p:cNvSpPr>
          <p:nvPr>
            <p:ph idx="1"/>
          </p:nvPr>
        </p:nvSpPr>
        <p:spPr/>
        <p:txBody>
          <a:bodyPr>
            <a:normAutofit fontScale="92500" lnSpcReduction="20000"/>
          </a:bodyPr>
          <a:lstStyle/>
          <a:p>
            <a:r>
              <a:rPr lang="en-US" dirty="1" smtClean="0"/>
              <a:t>Used INSPECT</a:t>
            </a:r>
          </a:p>
          <a:p>
            <a:pPr lvl="1"/>
            <a:r>
              <a:rPr lang="en-US" dirty="1"/>
              <a:t>B</a:t>
            </a:r>
            <a:r>
              <a:rPr lang="en-US" dirty="1" smtClean="0"/>
              <a:t>inary </a:t>
            </a:r>
            <a:r>
              <a:rPr lang="en-US" dirty="1"/>
              <a:t>variable (Yes=1, No=0) </a:t>
            </a:r>
            <a:endParaRPr lang="en-US" smtClean="0"/>
          </a:p>
          <a:p>
            <a:r>
              <a:rPr lang="en-US" dirty="1" smtClean="0"/>
              <a:t>Often </a:t>
            </a:r>
            <a:r>
              <a:rPr lang="en-US" dirty="1"/>
              <a:t>Check </a:t>
            </a:r>
            <a:r>
              <a:rPr lang="en-US" dirty="1" smtClean="0"/>
              <a:t>INSPECT</a:t>
            </a:r>
          </a:p>
          <a:p>
            <a:pPr lvl="1"/>
            <a:r>
              <a:rPr lang="en-US" dirty="1" smtClean="0"/>
              <a:t>3 </a:t>
            </a:r>
            <a:r>
              <a:rPr lang="en-US" dirty="1"/>
              <a:t>level categorical variable (Never=1, Periodically=2, At Every Visit=3</a:t>
            </a:r>
            <a:r>
              <a:rPr lang="en-US" dirty="1" smtClean="0"/>
              <a:t>)</a:t>
            </a:r>
          </a:p>
          <a:p>
            <a:r>
              <a:rPr lang="en-US" dirty="1" smtClean="0"/>
              <a:t>Pharmacist Level of Concern</a:t>
            </a:r>
          </a:p>
          <a:p>
            <a:pPr lvl="1"/>
            <a:r>
              <a:rPr lang="en-US" dirty="1" smtClean="0"/>
              <a:t>4 level ordinal variable (Likert scale)</a:t>
            </a:r>
          </a:p>
          <a:p>
            <a:pPr lvl="2"/>
            <a:r>
              <a:rPr lang="en-US" dirty="1" smtClean="0"/>
              <a:t>Extremely concerned</a:t>
            </a:r>
          </a:p>
          <a:p>
            <a:pPr lvl="2"/>
            <a:r>
              <a:rPr lang="en-US" dirty="1" smtClean="0"/>
              <a:t>Moderately concerned</a:t>
            </a:r>
          </a:p>
          <a:p>
            <a:pPr lvl="2"/>
            <a:r>
              <a:rPr lang="en-US" dirty="1" smtClean="0"/>
              <a:t>Slightly concerned</a:t>
            </a:r>
          </a:p>
          <a:p>
            <a:pPr lvl="2"/>
            <a:r>
              <a:rPr lang="en-US" dirty="1" smtClean="0"/>
              <a:t>Not concerned at all</a:t>
            </a:r>
            <a:endParaRPr lang="en-US"/>
          </a:p>
        </p:txBody>
      </p:sp>
    </p:spTree>
    <p:extLst>
      <p:ext uri="{BB962C8B-B14F-4D97-AF65-F5344CB8AC3E}">
        <p14:creationId xmlns:p14="http://schemas.microsoft.com/office/powerpoint/2010/main" val="868612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Data Analysis</a:t>
            </a:r>
            <a:endParaRPr lang="en-US"/>
          </a:p>
        </p:txBody>
      </p:sp>
      <p:sp>
        <p:nvSpPr>
          <p:cNvPr id="3" name="Content Placeholder 2"/>
          <p:cNvSpPr>
            <a:spLocks noGrp="1"/>
          </p:cNvSpPr>
          <p:nvPr>
            <p:ph sz="half" idx="1"/>
          </p:nvPr>
        </p:nvSpPr>
        <p:spPr/>
        <p:txBody>
          <a:bodyPr/>
          <a:lstStyle/>
          <a:p>
            <a:r>
              <a:rPr lang="en-US" dirty="1"/>
              <a:t>Bivariate </a:t>
            </a:r>
            <a:r>
              <a:rPr lang="en-US" dirty="1" smtClean="0"/>
              <a:t>analyses</a:t>
            </a:r>
          </a:p>
          <a:p>
            <a:pPr lvl="1"/>
            <a:r>
              <a:rPr lang="en-US" dirty="1" smtClean="0"/>
              <a:t>Utilization </a:t>
            </a:r>
            <a:r>
              <a:rPr lang="en-US" dirty="1"/>
              <a:t>and perceived </a:t>
            </a:r>
            <a:r>
              <a:rPr lang="en-US" dirty="1" smtClean="0"/>
              <a:t>barriers</a:t>
            </a:r>
            <a:endParaRPr lang="en-US" baseline="30000" smtClean="0"/>
          </a:p>
          <a:p>
            <a:r>
              <a:rPr lang="en-US" dirty="1"/>
              <a:t>Multiple logistic regression </a:t>
            </a:r>
            <a:endParaRPr lang="en-US" smtClean="0"/>
          </a:p>
          <a:p>
            <a:pPr lvl="1"/>
            <a:r>
              <a:rPr lang="en-US" dirty="1" smtClean="0"/>
              <a:t>Pharmacists</a:t>
            </a:r>
            <a:r>
              <a:rPr lang="en-US" dirty="1"/>
              <a:t>’ level of </a:t>
            </a:r>
            <a:r>
              <a:rPr lang="en-US" dirty="1" smtClean="0"/>
              <a:t>concern and </a:t>
            </a:r>
            <a:r>
              <a:rPr lang="en-US" dirty="1"/>
              <a:t>reported utilization.</a:t>
            </a:r>
          </a:p>
        </p:txBody>
      </p:sp>
      <p:pic>
        <p:nvPicPr>
          <p:cNvPr id="6" name="Picture 2" descr="http://emps.exeter.ac.uk/media/universityofexeter/emps/eisa/exista-splash.jpg"/>
          <p:cNvPicPr>
            <a:picLocks noGrp="1" noChangeAspect="1" noChangeArrowheads="1"/>
          </p:cNvPicPr>
          <p:nvPr>
            <p:ph sz="half" idx="2"/>
          </p:nvPr>
        </p:nvPicPr>
        <p:blipFill>
          <a:blip r:embed="rId3"/>
          <a:srcRect/>
          <a:stretch>
            <a:fillRect/>
          </a:stretch>
        </p:blipFill>
        <p:spPr>
          <a:xfrm>
            <a:off x="4572000" y="2057400"/>
            <a:ext cx="4038600" cy="2453272"/>
          </a:xfrm>
          <a:prstGeom prst="rect"/>
          <a:ln>
            <a:noFill/>
          </a:ln>
          <a:effectLst>
            <a:outerShdw blurRad="292100" dir="2700000" dist="1397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26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pPr algn="l"/>
            <a:r>
              <a:rPr lang="en-US" dirty="1" smtClean="0"/>
              <a:t>Measure 1: Used INSPECT</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16955205"/>
              </p:ext>
            </p:extLst>
          </p:nvPr>
        </p:nvGraphicFramePr>
        <p:xfrm>
          <a:off x="152400" y="609600"/>
          <a:ext cx="8670360" cy="4402836"/>
        </p:xfrm>
        <a:graphic>
          <a:graphicData uri="http://schemas.openxmlformats.org/drawingml/2006/table">
            <a:tbl>
              <a:tblPr firstRow="1" firstCol="1" bandRow="1"/>
              <a:tblGrid>
                <a:gridCol w="2905078"/>
                <a:gridCol w="1476421"/>
                <a:gridCol w="1066800"/>
                <a:gridCol w="914400"/>
                <a:gridCol w="2307661"/>
              </a:tblGrid>
              <a:tr h="228600">
                <a:tc gridSpan="5">
                  <a:txBody>
                    <a:bodyPr/>
                    <a:lstStyle/>
                    <a:p>
                      <a:pPr marL="0" marR="0" algn="l">
                        <a:lnSpc>
                          <a:spcPct val="107000"/>
                        </a:lnSpc>
                        <a:spcBef>
                          <a:spcPct val="0"/>
                        </a:spcBef>
                        <a:spcAft>
                          <a:spcPct val="0"/>
                        </a:spcAft>
                      </a:pP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w="12700" cap="flat" cmpd="sng" algn="ctr">
                      <a:solidFill>
                        <a:srgbClr val="000000"/>
                      </a:solidFill>
                      <a:prstDash val="solid"/>
                      <a:round/>
                      <a:headEnd type="none" w="med" len="med"/>
                      <a:tailEnd type="none" w="med" len="med"/>
                    </a:lnB>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r>
              <a:tr h="152400">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Total Respondents</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Used Inspect</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rowSpan="1">
                  <a:txBody>
                    <a:bodyPr/>
                    <a:lstStyle/>
                    <a:p>
                      <a:endParaRPr lang="en-US"/>
                    </a:p>
                  </a:txBody>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501">
                <a:tc>
                  <a:txBody>
                    <a:bodyPr/>
                    <a:lstStyle/>
                    <a:p>
                      <a:pPr marL="0" marR="0">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Outpatient Pharmacists</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Yes</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No</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800" dirty="1" smtClean="0">
                          <a:solidFill>
                            <a:srgbClr val="000000"/>
                          </a:solidFill>
                          <a:effectLst/>
                          <a:latin typeface="Times New Roman" panose="02020603050405020304" pitchFamily="18" charset="0"/>
                          <a:ea typeface="Times New Roman" panose="02020603050405020304" pitchFamily="18" charset="0"/>
                        </a:rPr>
                        <a:t>Relative Risk </a:t>
                      </a:r>
                      <a:endParaRPr lang="en-US" sz="1800" smtClean="0">
                        <a:effectLst/>
                        <a:latin typeface="Times New Roman" panose="02020603050405020304" pitchFamily="18" charset="0"/>
                        <a:ea typeface="Calibri" panose="020f0502020204030204" pitchFamily="34" charset="0"/>
                      </a:endParaRPr>
                    </a:p>
                    <a:p>
                      <a:pPr marL="0" marR="0" algn="ctr">
                        <a:lnSpc>
                          <a:spcPct val="107000"/>
                        </a:lnSpc>
                        <a:spcBef>
                          <a:spcPct val="0"/>
                        </a:spcBef>
                        <a:spcAft>
                          <a:spcPct val="0"/>
                        </a:spcAft>
                      </a:pPr>
                      <a:r>
                        <a:rPr lang="en-US" sz="1800" dirty="1" smtClean="0">
                          <a:solidFill>
                            <a:srgbClr val="000000"/>
                          </a:solidFill>
                          <a:effectLst/>
                          <a:latin typeface="Times New Roman" panose="02020603050405020304" pitchFamily="18" charset="0"/>
                          <a:ea typeface="Times New Roman" panose="02020603050405020304" pitchFamily="18" charset="0"/>
                        </a:rPr>
                        <a:t>(95% Confidence Interval)</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847">
                <a:tc>
                  <a:txBody>
                    <a:bodyPr/>
                    <a:lstStyle/>
                    <a:p>
                      <a:pPr marL="0" marR="0">
                        <a:lnSpc>
                          <a:spcPct val="107000"/>
                        </a:lnSpc>
                        <a:spcBef>
                          <a:spcPct val="0"/>
                        </a:spcBef>
                        <a:spcAft>
                          <a:spcPct val="0"/>
                        </a:spcAft>
                      </a:pPr>
                      <a:r>
                        <a:rPr lang="en-US" sz="1800" b="1" dirty="1">
                          <a:solidFill>
                            <a:srgbClr val="000000"/>
                          </a:solidFill>
                          <a:effectLst/>
                          <a:latin typeface="Times New Roman" panose="02020603050405020304" pitchFamily="18" charset="0"/>
                          <a:ea typeface="Times New Roman" panose="02020603050405020304" pitchFamily="18" charset="0"/>
                        </a:rPr>
                        <a:t>Barriers to INSPECT</a:t>
                      </a:r>
                      <a:endParaRPr lang="en-US" sz="1800">
                        <a:effectLst/>
                        <a:latin typeface="Times New Roman" panose="02020603050405020304" pitchFamily="18" charset="0"/>
                        <a:ea typeface="Calibri" panose="020f0502020204030204" pitchFamily="34" charset="0"/>
                      </a:endParaRPr>
                    </a:p>
                  </a:txBody>
                  <a:tcPr marL="42839" marR="428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ct val="0"/>
                        </a:spcBef>
                        <a:spcAft>
                          <a:spcPct val="0"/>
                        </a:spcAft>
                      </a:pP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w="12700" cap="flat" cmpd="sng" algn="ctr">
                      <a:solidFill>
                        <a:srgbClr val="000000"/>
                      </a:solidFill>
                      <a:prstDash val="solid"/>
                      <a:round/>
                      <a:headEnd type="none" w="med" len="med"/>
                      <a:tailEnd type="none" w="med" len="med"/>
                    </a:lnT>
                    <a:lnB>
                      <a:noFill/>
                    </a:lnB>
                  </a:tcPr>
                </a:tc>
              </a:tr>
              <a:tr h="152400">
                <a:tc>
                  <a:txBody>
                    <a:bodyPr/>
                    <a:lstStyle/>
                    <a:p>
                      <a:pPr marL="0" marR="0">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No Barriers </a:t>
                      </a:r>
                      <a:endParaRPr lang="en-US" sz="1800">
                        <a:effectLst/>
                        <a:latin typeface="Times New Roman" panose="02020603050405020304" pitchFamily="18" charset="0"/>
                        <a:ea typeface="Calibri" panose="020f0502020204030204" pitchFamily="34" charset="0"/>
                      </a:endParaRPr>
                    </a:p>
                  </a:txBody>
                  <a:tcPr marL="42839" marR="42839" marT="0" marB="0" anchor="b">
                    <a:lnL>
                      <a:noFill/>
                    </a:lnL>
                    <a:lnR>
                      <a:noFill/>
                    </a:lnR>
                    <a:lnT>
                      <a:noFill/>
                    </a:lnT>
                    <a:lnB>
                      <a:noFill/>
                    </a:lnB>
                  </a:tcPr>
                </a:tc>
                <a:tc>
                  <a:txBody>
                    <a:bodyPr/>
                    <a:lstStyle/>
                    <a:p>
                      <a:pPr marL="0" marR="0" algn="ctr" defTabSz="914400" rtl="0" eaLnBrk="1" latinLnBrk="0" hangingPunct="1">
                        <a:lnSpc>
                          <a:spcPct val="107000"/>
                        </a:lnSpc>
                        <a:spcBef>
                          <a:spcPct val="0"/>
                        </a:spcBef>
                        <a:spcAft>
                          <a:spcPct val="0"/>
                        </a:spcAft>
                      </a:pPr>
                      <a:r>
                        <a:rPr lang="en-US" sz="1800" kern="1200" dirty="1">
                          <a:solidFill>
                            <a:srgbClr val="000000"/>
                          </a:solidFill>
                          <a:effectLst/>
                          <a:latin typeface="Times New Roman" panose="02020603050405020304" pitchFamily="18" charset="0"/>
                          <a:ea typeface="Times New Roman" panose="02020603050405020304" pitchFamily="18" charset="0"/>
                          <a:cs typeface="+mn-cs"/>
                        </a:rPr>
                        <a:t>288 (31)</a:t>
                      </a: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268 (29)</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20 (2)</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3.112* (2.0381, 4.751)</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r>
              <a:tr h="152400">
                <a:tc>
                  <a:txBody>
                    <a:bodyPr/>
                    <a:lstStyle/>
                    <a:p>
                      <a:pPr marL="0" marR="0">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At Least One Barrier</a:t>
                      </a:r>
                      <a:endParaRPr lang="en-US" sz="1800">
                        <a:effectLst/>
                        <a:latin typeface="Times New Roman" panose="02020603050405020304" pitchFamily="18" charset="0"/>
                        <a:ea typeface="Calibri" panose="020f0502020204030204" pitchFamily="34" charset="0"/>
                      </a:endParaRPr>
                    </a:p>
                  </a:txBody>
                  <a:tcPr marL="42839" marR="42839" marT="0" marB="0" anchor="b">
                    <a:lnL>
                      <a:noFill/>
                    </a:lnL>
                    <a:lnR>
                      <a:noFill/>
                    </a:lnR>
                    <a:lnT>
                      <a:noFill/>
                    </a:lnT>
                    <a:lnB>
                      <a:noFill/>
                    </a:lnB>
                  </a:tcPr>
                </a:tc>
                <a:tc>
                  <a:txBody>
                    <a:bodyPr/>
                    <a:lstStyle/>
                    <a:p>
                      <a:pPr marL="0" marR="0" algn="ctr" defTabSz="914400" rtl="0" eaLnBrk="1" latinLnBrk="0" hangingPunct="1">
                        <a:lnSpc>
                          <a:spcPct val="107000"/>
                        </a:lnSpc>
                        <a:spcBef>
                          <a:spcPct val="0"/>
                        </a:spcBef>
                        <a:spcAft>
                          <a:spcPct val="0"/>
                        </a:spcAft>
                      </a:pPr>
                      <a:r>
                        <a:rPr lang="en-US" sz="1800" kern="1200" dirty="1">
                          <a:solidFill>
                            <a:srgbClr val="000000"/>
                          </a:solidFill>
                          <a:effectLst/>
                          <a:latin typeface="Times New Roman" panose="02020603050405020304" pitchFamily="18" charset="0"/>
                          <a:ea typeface="Times New Roman" panose="02020603050405020304" pitchFamily="18" charset="0"/>
                          <a:cs typeface="+mn-cs"/>
                        </a:rPr>
                        <a:t>638 (68)</a:t>
                      </a: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492 (52)</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146 (16)</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.7960* (.7290, .8692)</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r>
              <a:tr h="76200">
                <a:tc>
                  <a:txBody>
                    <a:bodyPr/>
                    <a:lstStyle/>
                    <a:p>
                      <a:pPr marL="0" marR="0">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Not Registered</a:t>
                      </a:r>
                      <a:endParaRPr lang="en-US" sz="1800">
                        <a:effectLst/>
                        <a:latin typeface="Times New Roman" panose="02020603050405020304" pitchFamily="18" charset="0"/>
                        <a:ea typeface="Calibri" panose="020f0502020204030204" pitchFamily="34" charset="0"/>
                      </a:endParaRPr>
                    </a:p>
                  </a:txBody>
                  <a:tcPr marL="42839" marR="42839" marT="0" marB="0" anchor="b">
                    <a:lnL>
                      <a:noFill/>
                    </a:lnL>
                    <a:lnR>
                      <a:noFill/>
                    </a:lnR>
                    <a:lnT>
                      <a:noFill/>
                    </a:lnT>
                    <a:lnB>
                      <a:noFill/>
                    </a:lnB>
                  </a:tcPr>
                </a:tc>
                <a:tc>
                  <a:txBody>
                    <a:bodyPr/>
                    <a:lstStyle/>
                    <a:p>
                      <a:pPr marL="0" marR="0" algn="ctr" defTabSz="914400" rtl="0" eaLnBrk="1" latinLnBrk="0" hangingPunct="1">
                        <a:lnSpc>
                          <a:spcPct val="107000"/>
                        </a:lnSpc>
                        <a:spcBef>
                          <a:spcPct val="0"/>
                        </a:spcBef>
                        <a:spcAft>
                          <a:spcPct val="0"/>
                        </a:spcAft>
                      </a:pPr>
                      <a:r>
                        <a:rPr lang="en-US" sz="1800" kern="1200" dirty="1">
                          <a:solidFill>
                            <a:srgbClr val="000000"/>
                          </a:solidFill>
                          <a:effectLst/>
                          <a:latin typeface="Times New Roman" panose="02020603050405020304" pitchFamily="18" charset="0"/>
                          <a:ea typeface="Times New Roman" panose="02020603050405020304" pitchFamily="18" charset="0"/>
                          <a:cs typeface="+mn-cs"/>
                        </a:rPr>
                        <a:t>129 (14)</a:t>
                      </a: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38 (4)</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91 (10)</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.0970* (.069, .1363)</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r>
              <a:tr h="122110">
                <a:tc>
                  <a:txBody>
                    <a:bodyPr/>
                    <a:lstStyle/>
                    <a:p>
                      <a:pPr marL="0" marR="0">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Afraid of Legal Ramifications</a:t>
                      </a:r>
                      <a:endParaRPr lang="en-US" sz="1800">
                        <a:effectLst/>
                        <a:latin typeface="Times New Roman" panose="02020603050405020304" pitchFamily="18" charset="0"/>
                        <a:ea typeface="Calibri" panose="020f0502020204030204" pitchFamily="34" charset="0"/>
                      </a:endParaRPr>
                    </a:p>
                  </a:txBody>
                  <a:tcPr marL="42839" marR="42839" marT="0" marB="0" anchor="b">
                    <a:lnL>
                      <a:noFill/>
                    </a:lnL>
                    <a:lnR>
                      <a:noFill/>
                    </a:lnR>
                    <a:lnT>
                      <a:noFill/>
                    </a:lnT>
                    <a:lnB>
                      <a:noFill/>
                    </a:lnB>
                  </a:tcPr>
                </a:tc>
                <a:tc>
                  <a:txBody>
                    <a:bodyPr/>
                    <a:lstStyle/>
                    <a:p>
                      <a:pPr marL="0" marR="0" algn="ctr" defTabSz="914400" rtl="0" eaLnBrk="1" latinLnBrk="0" hangingPunct="1">
                        <a:lnSpc>
                          <a:spcPct val="107000"/>
                        </a:lnSpc>
                        <a:spcBef>
                          <a:spcPct val="0"/>
                        </a:spcBef>
                        <a:spcAft>
                          <a:spcPct val="0"/>
                        </a:spcAft>
                      </a:pPr>
                      <a:r>
                        <a:rPr lang="en-US" sz="1800" kern="1200" dirty="1">
                          <a:solidFill>
                            <a:srgbClr val="000000"/>
                          </a:solidFill>
                          <a:effectLst/>
                          <a:latin typeface="Times New Roman" panose="02020603050405020304" pitchFamily="18" charset="0"/>
                          <a:ea typeface="Times New Roman" panose="02020603050405020304" pitchFamily="18" charset="0"/>
                          <a:cs typeface="+mn-cs"/>
                        </a:rPr>
                        <a:t>26 (3)</a:t>
                      </a: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17 (2)</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9 (1)</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.4386* (.1989, .9673)</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r>
              <a:tr h="152400">
                <a:tc>
                  <a:txBody>
                    <a:bodyPr/>
                    <a:lstStyle/>
                    <a:p>
                      <a:pPr marL="0" marR="0">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Lack of Reimbursement</a:t>
                      </a:r>
                      <a:endParaRPr lang="en-US" sz="1800">
                        <a:effectLst/>
                        <a:latin typeface="Times New Roman" panose="02020603050405020304" pitchFamily="18" charset="0"/>
                        <a:ea typeface="Calibri" panose="020f0502020204030204" pitchFamily="34" charset="0"/>
                      </a:endParaRPr>
                    </a:p>
                  </a:txBody>
                  <a:tcPr marL="42839" marR="42839" marT="0" marB="0" anchor="b">
                    <a:lnL>
                      <a:noFill/>
                    </a:lnL>
                    <a:lnR>
                      <a:noFill/>
                    </a:lnR>
                    <a:lnT>
                      <a:noFill/>
                    </a:lnT>
                    <a:lnB>
                      <a:noFill/>
                    </a:lnB>
                  </a:tcPr>
                </a:tc>
                <a:tc>
                  <a:txBody>
                    <a:bodyPr/>
                    <a:lstStyle/>
                    <a:p>
                      <a:pPr marL="0" marR="0" algn="ctr" defTabSz="914400" rtl="0" eaLnBrk="1" latinLnBrk="0" hangingPunct="1">
                        <a:lnSpc>
                          <a:spcPct val="107000"/>
                        </a:lnSpc>
                        <a:spcBef>
                          <a:spcPct val="0"/>
                        </a:spcBef>
                        <a:spcAft>
                          <a:spcPct val="0"/>
                        </a:spcAft>
                      </a:pPr>
                      <a:r>
                        <a:rPr lang="en-US" sz="1800" kern="1200" dirty="1">
                          <a:solidFill>
                            <a:srgbClr val="000000"/>
                          </a:solidFill>
                          <a:effectLst/>
                          <a:latin typeface="Times New Roman" panose="02020603050405020304" pitchFamily="18" charset="0"/>
                          <a:ea typeface="Times New Roman" panose="02020603050405020304" pitchFamily="18" charset="0"/>
                          <a:cs typeface="+mn-cs"/>
                        </a:rPr>
                        <a:t>89 (10)</a:t>
                      </a: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71 (7)</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18 (2)</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.9160 (.5611, 1.495)</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r>
              <a:tr h="288036">
                <a:tc>
                  <a:txBody>
                    <a:bodyPr/>
                    <a:lstStyle/>
                    <a:p>
                      <a:pPr marL="0" marR="0">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Insufficient Time</a:t>
                      </a:r>
                      <a:endParaRPr lang="en-US" sz="1800">
                        <a:effectLst/>
                        <a:latin typeface="Times New Roman" panose="02020603050405020304" pitchFamily="18" charset="0"/>
                        <a:ea typeface="Calibri" panose="020f0502020204030204" pitchFamily="34" charset="0"/>
                      </a:endParaRPr>
                    </a:p>
                  </a:txBody>
                  <a:tcPr marL="42839" marR="42839" marT="0" marB="0" anchor="b">
                    <a:lnL>
                      <a:noFill/>
                    </a:lnL>
                    <a:lnR>
                      <a:noFill/>
                    </a:lnR>
                    <a:lnT>
                      <a:noFill/>
                    </a:lnT>
                    <a:lnB>
                      <a:noFill/>
                    </a:lnB>
                  </a:tcPr>
                </a:tc>
                <a:tc>
                  <a:txBody>
                    <a:bodyPr/>
                    <a:lstStyle/>
                    <a:p>
                      <a:pPr marL="0" marR="0" algn="ctr" defTabSz="914400" rtl="0" eaLnBrk="1" latinLnBrk="0" hangingPunct="1">
                        <a:lnSpc>
                          <a:spcPct val="107000"/>
                        </a:lnSpc>
                        <a:spcBef>
                          <a:spcPct val="0"/>
                        </a:spcBef>
                        <a:spcAft>
                          <a:spcPct val="0"/>
                        </a:spcAft>
                      </a:pPr>
                      <a:r>
                        <a:rPr lang="en-US" sz="1800" kern="1200" dirty="1">
                          <a:solidFill>
                            <a:srgbClr val="000000"/>
                          </a:solidFill>
                          <a:effectLst/>
                          <a:latin typeface="Times New Roman" panose="02020603050405020304" pitchFamily="18" charset="0"/>
                          <a:ea typeface="Times New Roman" panose="02020603050405020304" pitchFamily="18" charset="0"/>
                          <a:cs typeface="+mn-cs"/>
                        </a:rPr>
                        <a:t>532 (58)</a:t>
                      </a: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444 (48)</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88 (10)</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1.172* (1.001, 1.3721)</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r>
              <a:tr h="152400">
                <a:tc>
                  <a:txBody>
                    <a:bodyPr/>
                    <a:lstStyle/>
                    <a:p>
                      <a:pPr marL="0" marR="0">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Other Barriers</a:t>
                      </a:r>
                      <a:endParaRPr lang="en-US" sz="1800">
                        <a:effectLst/>
                        <a:latin typeface="Times New Roman" panose="02020603050405020304" pitchFamily="18" charset="0"/>
                        <a:ea typeface="Calibri" panose="020f0502020204030204" pitchFamily="34" charset="0"/>
                      </a:endParaRPr>
                    </a:p>
                  </a:txBody>
                  <a:tcPr marL="42839" marR="42839"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07000"/>
                        </a:lnSpc>
                        <a:spcBef>
                          <a:spcPct val="0"/>
                        </a:spcBef>
                        <a:spcAft>
                          <a:spcPct val="0"/>
                        </a:spcAft>
                      </a:pPr>
                      <a:r>
                        <a:rPr lang="en-US" sz="1800" kern="1200" dirty="1">
                          <a:solidFill>
                            <a:srgbClr val="000000"/>
                          </a:solidFill>
                          <a:effectLst/>
                          <a:latin typeface="Times New Roman" panose="02020603050405020304" pitchFamily="18" charset="0"/>
                          <a:ea typeface="Times New Roman" panose="02020603050405020304" pitchFamily="18" charset="0"/>
                          <a:cs typeface="+mn-cs"/>
                        </a:rPr>
                        <a:t>96 (10)</a:t>
                      </a:r>
                    </a:p>
                  </a:txBody>
                  <a:tcPr marL="68580" marR="68580"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75 (8)</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21 (2)</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c>
                  <a:txBody>
                    <a:bodyPr/>
                    <a:lstStyle/>
                    <a:p>
                      <a:pPr marL="0" marR="0" algn="ctr">
                        <a:lnSpc>
                          <a:spcPct val="107000"/>
                        </a:lnSpc>
                        <a:spcBef>
                          <a:spcPct val="0"/>
                        </a:spcBef>
                        <a:spcAft>
                          <a:spcPct val="0"/>
                        </a:spcAft>
                      </a:pPr>
                      <a:r>
                        <a:rPr lang="en-US" sz="1800" dirty="1">
                          <a:solidFill>
                            <a:srgbClr val="000000"/>
                          </a:solidFill>
                          <a:effectLst/>
                          <a:latin typeface="Times New Roman" panose="02020603050405020304" pitchFamily="18" charset="0"/>
                          <a:ea typeface="Times New Roman" panose="02020603050405020304" pitchFamily="18" charset="0"/>
                        </a:rPr>
                        <a:t>.8293 (.5263, 1.3068)</a:t>
                      </a:r>
                      <a:endParaRPr lang="en-US" sz="1800">
                        <a:effectLst/>
                        <a:latin typeface="Times New Roman" panose="02020603050405020304" pitchFamily="18" charset="0"/>
                        <a:ea typeface="Calibri" panose="020f0502020204030204" pitchFamily="34" charset="0"/>
                      </a:endParaRPr>
                    </a:p>
                  </a:txBody>
                  <a:tcPr marL="42839" marR="42839" marT="0" marB="0" anchor="ctr">
                    <a:lnL>
                      <a:noFill/>
                    </a:lnL>
                    <a:lnR>
                      <a:noFill/>
                    </a:lnR>
                    <a:lnT>
                      <a:noFill/>
                    </a:lnT>
                    <a:lnB>
                      <a:noFill/>
                    </a:lnB>
                  </a:tcPr>
                </a:tc>
              </a:tr>
              <a:tr h="152400">
                <a:tc gridSpan="5">
                  <a:txBody>
                    <a:bodyPr/>
                    <a:lstStyle/>
                    <a:p>
                      <a:pPr marL="0" marR="0">
                        <a:lnSpc>
                          <a:spcPct val="107000"/>
                        </a:lnSpc>
                        <a:spcBef>
                          <a:spcPct val="0"/>
                        </a:spcBef>
                        <a:spcAft>
                          <a:spcPct val="0"/>
                        </a:spcAft>
                      </a:pPr>
                      <a:r>
                        <a:rPr lang="en-US" sz="1800" dirty="1" smtClean="0">
                          <a:effectLst/>
                          <a:latin typeface="Times New Roman" panose="02020603050405020304" pitchFamily="18" charset="0"/>
                          <a:ea typeface="Calibri" panose="020f0502020204030204" pitchFamily="34" charset="0"/>
                        </a:rPr>
                        <a:t>* Statistically significant at the .05 level</a:t>
                      </a:r>
                      <a:endParaRPr lang="en-US" sz="1800">
                        <a:effectLst/>
                        <a:latin typeface="Times New Roman" panose="02020603050405020304" pitchFamily="18" charset="0"/>
                        <a:ea typeface="Calibri" panose="020f0502020204030204" pitchFamily="34" charset="0"/>
                      </a:endParaRPr>
                    </a:p>
                  </a:txBody>
                  <a:tcPr marL="42839" marR="42839"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rowSpan="1">
                  <a:txBody>
                    <a:bodyPr/>
                    <a:lstStyle/>
                    <a:p>
                      <a:pPr marL="0" marR="0" algn="ctr">
                        <a:lnSpc>
                          <a:spcPct val="107000"/>
                        </a:lnSpc>
                        <a:spcBef>
                          <a:spcPct val="0"/>
                        </a:spcBef>
                        <a:spcAft>
                          <a:spcPct val="0"/>
                        </a:spcAft>
                      </a:pPr>
                      <a:endParaRPr lang="en-US" sz="1800">
                        <a:effectLst/>
                        <a:latin typeface="Times New Roman" panose="02020603050405020304" pitchFamily="18" charset="0"/>
                        <a:ea typeface="Calibri" panose="020f0502020204030204" pitchFamily="34" charset="0"/>
                      </a:endParaRPr>
                    </a:p>
                  </a:txBody>
                  <a:tcPr/>
                </a:tc>
                <a:tc hMerge="1" rowSpan="1">
                  <a:txBody>
                    <a:bodyPr/>
                    <a:lstStyle/>
                    <a:p>
                      <a:pPr marL="0" marR="0" algn="ctr">
                        <a:lnSpc>
                          <a:spcPct val="107000"/>
                        </a:lnSpc>
                        <a:spcBef>
                          <a:spcPct val="0"/>
                        </a:spcBef>
                        <a:spcAft>
                          <a:spcPct val="0"/>
                        </a:spcAft>
                      </a:pPr>
                      <a:endParaRPr lang="en-US" sz="1800">
                        <a:effectLst/>
                        <a:latin typeface="Times New Roman" panose="02020603050405020304" pitchFamily="18" charset="0"/>
                        <a:ea typeface="Calibri" panose="020f0502020204030204" pitchFamily="34" charset="0"/>
                      </a:endParaRPr>
                    </a:p>
                  </a:txBody>
                  <a:tcPr/>
                </a:tc>
                <a:tc hMerge="1" rowSpan="1">
                  <a:txBody>
                    <a:bodyPr/>
                    <a:lstStyle/>
                    <a:p>
                      <a:pPr marL="0" marR="0" algn="ctr">
                        <a:lnSpc>
                          <a:spcPct val="107000"/>
                        </a:lnSpc>
                        <a:spcBef>
                          <a:spcPct val="0"/>
                        </a:spcBef>
                        <a:spcAft>
                          <a:spcPct val="0"/>
                        </a:spcAft>
                      </a:pPr>
                      <a:endParaRPr lang="en-US" sz="1800">
                        <a:effectLst/>
                        <a:latin typeface="Times New Roman" panose="02020603050405020304" pitchFamily="18" charset="0"/>
                        <a:ea typeface="Calibri" panose="020f0502020204030204" pitchFamily="34" charset="0"/>
                      </a:endParaRPr>
                    </a:p>
                  </a:txBody>
                  <a:tcPr/>
                </a:tc>
                <a:tc hMerge="1" rowSpan="1">
                  <a:txBody>
                    <a:bodyPr/>
                    <a:lstStyle/>
                    <a:p>
                      <a:pPr marL="0" marR="0" algn="ctr">
                        <a:lnSpc>
                          <a:spcPct val="107000"/>
                        </a:lnSpc>
                        <a:spcBef>
                          <a:spcPct val="0"/>
                        </a:spcBef>
                        <a:spcAft>
                          <a:spcPct val="0"/>
                        </a:spcAft>
                      </a:pPr>
                      <a:endParaRPr lang="en-US" sz="1800">
                        <a:effectLst/>
                        <a:latin typeface="Times New Roman" panose="02020603050405020304" pitchFamily="18" charset="0"/>
                        <a:ea typeface="Calibri" panose="020f0502020204030204" pitchFamily="34" charset="0"/>
                      </a:endParaRPr>
                    </a:p>
                  </a:txBody>
                  <a:tcPr/>
                </a:tc>
              </a:tr>
            </a:tbl>
          </a:graphicData>
        </a:graphic>
      </p:graphicFrame>
      <p:sp>
        <p:nvSpPr>
          <p:cNvPr id="5" name="Rounded Rectangle 4"/>
          <p:cNvSpPr/>
          <p:nvPr/>
        </p:nvSpPr>
        <p:spPr>
          <a:xfrm>
            <a:off x="6477000" y="2658427"/>
            <a:ext cx="2345760" cy="304800"/>
          </a:xfrm>
          <a:prstGeom prst="roundRect">
            <a:avLst/>
          </a:prstGeom>
          <a:noFill/>
          <a:ln w="25400" cap="flat"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963227"/>
            <a:ext cx="2345760" cy="304800"/>
          </a:xfrm>
          <a:prstGeom prst="roundRect">
            <a:avLst/>
          </a:prstGeom>
          <a:noFill/>
          <a:ln w="25400" cap="flat"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3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0" advAuto="indefinite" build="whole"/>
      <p:bldP spid="6" grpId="1" uiExpand="0" advAuto="indefinite" build="whole"/>
    </p:bldLst>
  </p:timing>
</p:sld>
</file>

<file path=ppt/slides/slide3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988428190"/>
              </p:ext>
            </p:extLst>
          </p:nvPr>
        </p:nvGraphicFramePr>
        <p:xfrm>
          <a:off x="496887" y="1127760"/>
          <a:ext cx="8150225" cy="4602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gn="l"/>
            <a:r>
              <a:rPr lang="en-US" dirty="1" smtClean="0"/>
              <a:t>Measure 2: Often Check INSPECT</a:t>
            </a:r>
            <a:endParaRPr lang="en-US"/>
          </a:p>
        </p:txBody>
      </p:sp>
      <p:sp>
        <p:nvSpPr>
          <p:cNvPr id="5" name="Rounded Rectangle 4"/>
          <p:cNvSpPr/>
          <p:nvPr/>
        </p:nvSpPr>
        <p:spPr>
          <a:xfrm>
            <a:off x="1447800" y="1600200"/>
            <a:ext cx="685800" cy="457200"/>
          </a:xfrm>
          <a:prstGeom prst="roundRect">
            <a:avLst/>
          </a:prstGeom>
          <a:no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447800" y="3886200"/>
            <a:ext cx="670560" cy="381000"/>
          </a:xfrm>
          <a:prstGeom prst="roundRect">
            <a:avLst/>
          </a:prstGeom>
          <a:no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02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0" advAuto="indefinite" build="whole"/>
      <p:bldP spid="6" grpId="1" uiExpand="0" advAuto="indefinite" build="whole"/>
    </p:bldLst>
  </p:timing>
</p:sld>
</file>

<file path=ppt/slides/slide3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Pharmacist Level of Concern</a:t>
            </a:r>
            <a:endParaRPr lang="en-US"/>
          </a:p>
        </p:txBody>
      </p:sp>
      <p:sp>
        <p:nvSpPr>
          <p:cNvPr id="3" name="Content Placeholder 2"/>
          <p:cNvSpPr>
            <a:spLocks noGrp="1"/>
          </p:cNvSpPr>
          <p:nvPr>
            <p:ph idx="1"/>
          </p:nvPr>
        </p:nvSpPr>
        <p:spPr/>
        <p:txBody>
          <a:bodyPr>
            <a:normAutofit fontScale="92500" lnSpcReduction="10000"/>
          </a:bodyPr>
          <a:lstStyle/>
          <a:p>
            <a:r>
              <a:rPr lang="en-US" dirty="1" smtClean="0"/>
              <a:t>Those </a:t>
            </a:r>
            <a:r>
              <a:rPr lang="en-US" b="1" dirty="1" smtClean="0"/>
              <a:t>extremely concerned </a:t>
            </a:r>
            <a:r>
              <a:rPr lang="en-US" dirty="1" smtClean="0"/>
              <a:t>with Rx abuse in the community </a:t>
            </a:r>
            <a:r>
              <a:rPr lang="en-US" dirty="1"/>
              <a:t>were approximately </a:t>
            </a:r>
            <a:r>
              <a:rPr lang="en-US" b="1" dirty="1"/>
              <a:t>10 times more likely to use INSPECT </a:t>
            </a:r>
            <a:r>
              <a:rPr lang="en-US" dirty="1"/>
              <a:t>as compared to those who reported being not at all concerned </a:t>
            </a:r>
            <a:endParaRPr lang="en-US" smtClean="0"/>
          </a:p>
          <a:p>
            <a:pPr lvl="1"/>
            <a:r>
              <a:rPr lang="en-US" dirty="1" smtClean="0"/>
              <a:t>OR </a:t>
            </a:r>
            <a:r>
              <a:rPr lang="en-US" dirty="1"/>
              <a:t>= 9.96, 95% CI, 1.724 – </a:t>
            </a:r>
            <a:r>
              <a:rPr lang="en-US" dirty="1" smtClean="0"/>
              <a:t>57.536</a:t>
            </a:r>
            <a:endParaRPr lang="en-US"/>
          </a:p>
          <a:p>
            <a:pPr lvl="1"/>
            <a:endParaRPr lang="en-US" smtClean="0"/>
          </a:p>
          <a:p>
            <a:r>
              <a:rPr lang="en-US" dirty="1" smtClean="0"/>
              <a:t>They were also </a:t>
            </a:r>
            <a:r>
              <a:rPr lang="en-US" b="1" dirty="1"/>
              <a:t>18 times more likely to use INSPECT more frequently </a:t>
            </a:r>
            <a:r>
              <a:rPr lang="en-US" dirty="1"/>
              <a:t>than those who were not at all concerned </a:t>
            </a:r>
            <a:endParaRPr lang="en-US" smtClean="0"/>
          </a:p>
          <a:p>
            <a:pPr lvl="1"/>
            <a:r>
              <a:rPr lang="en-US" dirty="1" smtClean="0"/>
              <a:t>OR </a:t>
            </a:r>
            <a:r>
              <a:rPr lang="en-US" dirty="1"/>
              <a:t>= 17.89, 95% CI, 1.457 – </a:t>
            </a:r>
            <a:r>
              <a:rPr lang="en-US" dirty="1" smtClean="0"/>
              <a:t>219.69</a:t>
            </a:r>
            <a:endParaRPr lang="en-US"/>
          </a:p>
          <a:p>
            <a:endParaRPr lang="en-US"/>
          </a:p>
        </p:txBody>
      </p:sp>
    </p:spTree>
    <p:extLst>
      <p:ext uri="{BB962C8B-B14F-4D97-AF65-F5344CB8AC3E}">
        <p14:creationId xmlns:p14="http://schemas.microsoft.com/office/powerpoint/2010/main" val="2831992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Conclusions</a:t>
            </a:r>
            <a:endParaRPr lang="en-US"/>
          </a:p>
        </p:txBody>
      </p:sp>
      <p:sp>
        <p:nvSpPr>
          <p:cNvPr id="3" name="Content Placeholder 2"/>
          <p:cNvSpPr>
            <a:spLocks noGrp="1"/>
          </p:cNvSpPr>
          <p:nvPr>
            <p:ph sz="half" idx="1"/>
          </p:nvPr>
        </p:nvSpPr>
        <p:spPr>
          <a:xfrm>
            <a:off x="381000" y="1554162"/>
            <a:ext cx="4038600" cy="4389438"/>
          </a:xfrm>
        </p:spPr>
        <p:txBody>
          <a:bodyPr/>
          <a:lstStyle/>
          <a:p>
            <a:r>
              <a:rPr lang="en-US" dirty="1"/>
              <a:t>S</a:t>
            </a:r>
            <a:r>
              <a:rPr lang="en-US" dirty="1" smtClean="0"/>
              <a:t>trategies to </a:t>
            </a:r>
          </a:p>
          <a:p>
            <a:pPr lvl="1"/>
            <a:r>
              <a:rPr lang="en-US" b="1" dirty="1" smtClean="0"/>
              <a:t>limit </a:t>
            </a:r>
            <a:r>
              <a:rPr lang="en-US" b="1" dirty="1"/>
              <a:t>administrative </a:t>
            </a:r>
            <a:r>
              <a:rPr lang="en-US" b="1" dirty="1" smtClean="0"/>
              <a:t>barriers</a:t>
            </a:r>
            <a:endParaRPr lang="en-US" smtClean="0"/>
          </a:p>
          <a:p>
            <a:pPr lvl="1"/>
            <a:r>
              <a:rPr lang="en-US" b="1" dirty="1" smtClean="0"/>
              <a:t>build </a:t>
            </a:r>
            <a:r>
              <a:rPr lang="en-US" b="1" dirty="1"/>
              <a:t>outpatient pharmacists’ awareness</a:t>
            </a:r>
            <a:r>
              <a:rPr lang="en-US" dirty="1"/>
              <a:t> of prescription drug abuse and misuse within their </a:t>
            </a:r>
            <a:r>
              <a:rPr lang="en-US" dirty="1" smtClean="0"/>
              <a:t>community</a:t>
            </a:r>
            <a:endParaRPr lang="en-US"/>
          </a:p>
        </p:txBody>
      </p:sp>
      <p:pic>
        <p:nvPicPr>
          <p:cNvPr id="6" name="Picture 2" descr="http://twimgs.com/informationweek/galleries/automated/810/01_Opening-slide---Pharm-IS-opener_full.jpg"/>
          <p:cNvPicPr>
            <a:picLocks noGrp="1" noChangeAspect="1" noChangeArrowheads="1"/>
          </p:cNvPicPr>
          <p:nvPr>
            <p:ph sz="half" idx="2"/>
          </p:nvPr>
        </p:nvPicPr>
        <p:blipFill>
          <a:blip r:embed="rId3"/>
          <a:srcRect/>
          <a:stretch>
            <a:fillRect/>
          </a:stretch>
        </p:blipFill>
        <p:spPr>
          <a:xfrm>
            <a:off x="4800600" y="1752600"/>
            <a:ext cx="3878536" cy="2590800"/>
          </a:xfrm>
          <a:prstGeom prst="rect"/>
          <a:ln>
            <a:noFill/>
          </a:ln>
          <a:effectLst>
            <a:outerShdw blurRad="292100" dir="2700000" dist="1397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5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Study Limitations</a:t>
            </a:r>
            <a:endParaRPr lang="en-US"/>
          </a:p>
        </p:txBody>
      </p:sp>
      <p:sp>
        <p:nvSpPr>
          <p:cNvPr id="3" name="Content Placeholder 2"/>
          <p:cNvSpPr>
            <a:spLocks noGrp="1"/>
          </p:cNvSpPr>
          <p:nvPr>
            <p:ph idx="1"/>
          </p:nvPr>
        </p:nvSpPr>
        <p:spPr>
          <a:xfrm>
            <a:off x="457200" y="1401763"/>
            <a:ext cx="8229600" cy="4389438"/>
          </a:xfrm>
        </p:spPr>
        <p:txBody>
          <a:bodyPr/>
          <a:lstStyle/>
          <a:p>
            <a:r>
              <a:rPr lang="en-US" dirty="1" smtClean="0"/>
              <a:t>Limited to Indiana Pharmacists</a:t>
            </a:r>
          </a:p>
          <a:p>
            <a:pPr lvl="1"/>
            <a:r>
              <a:rPr lang="en-US" dirty="1" smtClean="0"/>
              <a:t>May not be generalizable to other states</a:t>
            </a:r>
          </a:p>
          <a:p>
            <a:r>
              <a:rPr lang="en-US" dirty="1" smtClean="0"/>
              <a:t>Response Rate</a:t>
            </a:r>
          </a:p>
          <a:p>
            <a:pPr lvl="1"/>
            <a:r>
              <a:rPr lang="en-US" dirty="1" smtClean="0"/>
              <a:t>Comparison to IN pharmacists workforce</a:t>
            </a:r>
          </a:p>
          <a:p>
            <a:r>
              <a:rPr lang="en-US" dirty="1" smtClean="0"/>
              <a:t>Response Bias</a:t>
            </a:r>
          </a:p>
          <a:p>
            <a:pPr lvl="1"/>
            <a:r>
              <a:rPr lang="en-US" dirty="1" smtClean="0"/>
              <a:t>Anonymous survey</a:t>
            </a:r>
          </a:p>
          <a:p>
            <a:r>
              <a:rPr lang="en-US" dirty="1" smtClean="0"/>
              <a:t>Degree type variable</a:t>
            </a:r>
          </a:p>
          <a:p>
            <a:pPr lvl="1"/>
            <a:r>
              <a:rPr lang="en-US" dirty="1" smtClean="0"/>
              <a:t>Proxy variable constructed</a:t>
            </a:r>
            <a:endParaRPr lang="en-US"/>
          </a:p>
        </p:txBody>
      </p:sp>
    </p:spTree>
    <p:extLst>
      <p:ext uri="{BB962C8B-B14F-4D97-AF65-F5344CB8AC3E}">
        <p14:creationId xmlns:p14="http://schemas.microsoft.com/office/powerpoint/2010/main" val="1862805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Take Away</a:t>
            </a:r>
            <a:endParaRPr lang="en-US"/>
          </a:p>
        </p:txBody>
      </p:sp>
      <p:sp>
        <p:nvSpPr>
          <p:cNvPr id="3" name="Content Placeholder 2"/>
          <p:cNvSpPr>
            <a:spLocks noGrp="1"/>
          </p:cNvSpPr>
          <p:nvPr>
            <p:ph idx="1"/>
          </p:nvPr>
        </p:nvSpPr>
        <p:spPr>
          <a:xfrm>
            <a:off x="457200" y="1066800"/>
            <a:ext cx="8229600" cy="4724401"/>
          </a:xfrm>
        </p:spPr>
        <p:txBody>
          <a:bodyPr>
            <a:normAutofit fontScale="92500" lnSpcReduction="10000"/>
          </a:bodyPr>
          <a:lstStyle/>
          <a:p>
            <a:r>
              <a:rPr lang="en-US" dirty="1" smtClean="0"/>
              <a:t>Pharmacists play a critical role</a:t>
            </a:r>
          </a:p>
          <a:p>
            <a:pPr lvl="1"/>
            <a:r>
              <a:rPr lang="en-US" dirty="1" smtClean="0"/>
              <a:t>Last line of defense</a:t>
            </a:r>
          </a:p>
          <a:p>
            <a:pPr lvl="1"/>
            <a:endParaRPr lang="en-US" smtClean="0"/>
          </a:p>
          <a:p>
            <a:r>
              <a:rPr lang="en-US" dirty="1" smtClean="0"/>
              <a:t>Increased access to patient drug information may support pharmacists professional judgement</a:t>
            </a:r>
          </a:p>
          <a:p>
            <a:endParaRPr lang="en-US" smtClean="0"/>
          </a:p>
          <a:p>
            <a:r>
              <a:rPr lang="en-US" dirty="1" smtClean="0"/>
              <a:t>Removing barriers to INSPECT use and fully integrating INSPECT into pharmacy practice is a promising strategy to fight prescription drug abuse </a:t>
            </a:r>
          </a:p>
        </p:txBody>
      </p:sp>
    </p:spTree>
    <p:extLst>
      <p:ext uri="{BB962C8B-B14F-4D97-AF65-F5344CB8AC3E}">
        <p14:creationId xmlns:p14="http://schemas.microsoft.com/office/powerpoint/2010/main" val="439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Rx Drug Abuse</a:t>
            </a:r>
            <a:endParaRPr lang="en-US"/>
          </a:p>
        </p:txBody>
      </p:sp>
      <p:sp>
        <p:nvSpPr>
          <p:cNvPr id="3" name="Content Placeholder 2"/>
          <p:cNvSpPr>
            <a:spLocks noGrp="1"/>
          </p:cNvSpPr>
          <p:nvPr>
            <p:ph idx="1"/>
          </p:nvPr>
        </p:nvSpPr>
        <p:spPr>
          <a:xfrm>
            <a:off x="304800" y="1193321"/>
            <a:ext cx="4724400" cy="4389438"/>
          </a:xfrm>
        </p:spPr>
        <p:txBody>
          <a:bodyPr>
            <a:normAutofit fontScale="85000" lnSpcReduction="20000"/>
          </a:bodyPr>
          <a:lstStyle/>
          <a:p>
            <a:pPr lvl="0"/>
            <a:r>
              <a:rPr lang="en-US" dirty="1" smtClean="0"/>
              <a:t>Rx abuse </a:t>
            </a:r>
            <a:r>
              <a:rPr lang="en-US" dirty="1"/>
              <a:t>has quickly become a </a:t>
            </a:r>
            <a:r>
              <a:rPr lang="en-US" b="1" u="sng" dirty="1"/>
              <a:t>top public health</a:t>
            </a:r>
            <a:r>
              <a:rPr lang="en-US" dirty="1"/>
              <a:t> </a:t>
            </a:r>
            <a:r>
              <a:rPr lang="en-US" dirty="1" smtClean="0"/>
              <a:t>concern in the United States</a:t>
            </a:r>
          </a:p>
          <a:p>
            <a:pPr marL="0" lvl="0" indent="0">
              <a:buNone/>
            </a:pPr>
            <a:endParaRPr lang="en-US" smtClean="0"/>
          </a:p>
          <a:p>
            <a:r>
              <a:rPr lang="en-US" dirty="1" smtClean="0"/>
              <a:t>Every </a:t>
            </a:r>
            <a:r>
              <a:rPr lang="en-US" dirty="1"/>
              <a:t>day, </a:t>
            </a:r>
            <a:r>
              <a:rPr lang="en-US" b="1" u="sng" dirty="1"/>
              <a:t>44 people in the U.S. die </a:t>
            </a:r>
            <a:r>
              <a:rPr lang="en-US" dirty="1"/>
              <a:t>from overdose of prescription </a:t>
            </a:r>
            <a:r>
              <a:rPr lang="en-US" dirty="1" smtClean="0"/>
              <a:t>painkillers (CDC, 2015)</a:t>
            </a:r>
          </a:p>
          <a:p>
            <a:pPr marL="0" indent="0">
              <a:buNone/>
            </a:pPr>
            <a:endParaRPr lang="en-US"/>
          </a:p>
          <a:p>
            <a:r>
              <a:rPr lang="en-US" dirty="1" smtClean="0"/>
              <a:t>Indiana had </a:t>
            </a:r>
            <a:r>
              <a:rPr lang="en-US" b="1" u="sng" dirty="1" smtClean="0"/>
              <a:t>17th </a:t>
            </a:r>
            <a:r>
              <a:rPr lang="en-US" b="1" u="sng" dirty="1"/>
              <a:t>highest </a:t>
            </a:r>
            <a:r>
              <a:rPr lang="en-US" dirty="1"/>
              <a:t>drug overdose mortality rate in the United States in 2013.</a:t>
            </a:r>
          </a:p>
          <a:p>
            <a:endParaRPr lang="en-US" smtClean="0"/>
          </a:p>
          <a:p>
            <a:endParaRPr lang="en-US" smtClean="0"/>
          </a:p>
          <a:p>
            <a:endParaRPr lang="en-US"/>
          </a:p>
        </p:txBody>
      </p:sp>
      <p:pic>
        <p:nvPicPr>
          <p:cNvPr id="5" name="Picture 4"/>
          <p:cNvPicPr>
            <a:picLocks noChangeAspect="1"/>
          </p:cNvPicPr>
          <p:nvPr/>
        </p:nvPicPr>
        <p:blipFill>
          <a:blip r:embed="rId3"/>
          <a:srcRect/>
          <a:stretch>
            <a:fillRect/>
          </a:stretch>
        </p:blipFill>
        <p:spPr>
          <a:xfrm>
            <a:off x="5257800" y="1371600"/>
            <a:ext cx="3609666" cy="3173891"/>
          </a:xfrm>
          <a:prstGeom prst="rect"/>
        </p:spPr>
      </p:pic>
      <p:sp>
        <p:nvSpPr>
          <p:cNvPr id="6" name="TextBox 5"/>
          <p:cNvSpPr txBox="1"/>
          <p:nvPr/>
        </p:nvSpPr>
        <p:spPr>
          <a:xfrm>
            <a:off x="5410200" y="4505980"/>
            <a:ext cx="3505200" cy="523220"/>
          </a:xfrm>
          <a:prstGeom prst="rect"/>
          <a:noFill/>
        </p:spPr>
        <p:txBody>
          <a:bodyPr wrap="square" rtlCol="0">
            <a:spAutoFit/>
          </a:bodyPr>
          <a:lstStyle/>
          <a:p>
            <a:r>
              <a:rPr lang="en-US" sz="1400" dirty="1" smtClean="0"/>
              <a:t>Figure 1: Rate</a:t>
            </a:r>
            <a:r>
              <a:rPr lang="en-US" sz="1400" dirty="1"/>
              <a:t>* of unintentional drug overdose deaths — United States, 1970–2007</a:t>
            </a:r>
          </a:p>
        </p:txBody>
      </p:sp>
    </p:spTree>
    <p:extLst>
      <p:ext uri="{BB962C8B-B14F-4D97-AF65-F5344CB8AC3E}">
        <p14:creationId xmlns:p14="http://schemas.microsoft.com/office/powerpoint/2010/main" val="2543693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Questions/Discussion</a:t>
            </a:r>
            <a:endParaRPr lang="en-US"/>
          </a:p>
        </p:txBody>
      </p:sp>
      <p:sp>
        <p:nvSpPr>
          <p:cNvPr id="4" name="Rectangle 2"/>
          <p:cNvSpPr>
            <a:spLocks noChangeArrowheads="1"/>
          </p:cNvSpPr>
          <p:nvPr/>
        </p:nvSpPr>
        <p:spPr>
          <a:xfrm>
            <a:off x="2495566" y="1750837"/>
            <a:ext cx="4152868" cy="1908215"/>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spAutoFit/>
          </a:bodyPr>
          <a:lstStyle/>
          <a:p>
            <a:pPr marL="0" marR="0" lvl="0" indent="0" algn="ctr" defTabSz="914400" fontAlgn="base" rtl="0" eaLnBrk="0" latinLnBrk="0" hangingPunct="0">
              <a:lnSpc>
                <a:spcPct val="100000"/>
              </a:lnSpc>
              <a:spcBef>
                <a:spcPct val="0"/>
              </a:spcBef>
              <a:spcAft>
                <a:spcPct val="0"/>
              </a:spcAft>
              <a:buClrTx/>
              <a:buSzTx/>
              <a:buFontTx/>
              <a:buNone/>
            </a:pPr>
            <a:r>
              <a:rPr kumimoji="0" lang="en-US" altLang="en-US" sz="2000" b="1" i="0" u="none" strike="noStrike" cap="none" normalizeH="0" baseline="0" dirty="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Connor W Norwood, MHA</a:t>
            </a:r>
            <a:br>
              <a:rPr kumimoji="0" lang="en-US" altLang="en-US" sz="2000" b="0" i="0" u="none" strike="noStrike" cap="none" normalizeH="0" baseline="0" dirty="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2000" b="0" i="0" u="none" strike="noStrike" cap="none" normalizeH="0" baseline="0" dirty="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1110 West Michigan Street, Room 200</a:t>
            </a:r>
            <a:endPar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fontAlgn="base" rtl="0" eaLnBrk="0" latinLnBrk="0" hangingPunct="0">
              <a:lnSpc>
                <a:spcPct val="100000"/>
              </a:lnSpc>
              <a:spcBef>
                <a:spcPct val="0"/>
              </a:spcBef>
              <a:spcAft>
                <a:spcPct val="0"/>
              </a:spcAft>
              <a:buClrTx/>
              <a:buSzTx/>
              <a:buFontTx/>
              <a:buNone/>
            </a:pPr>
            <a:r>
              <a:rPr kumimoji="0" lang="en-US" altLang="en-US" sz="2000" b="0" i="0" u="none" strike="noStrike" cap="none" normalizeH="0" baseline="0" dirty="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Indianapolis, IN 46202</a:t>
            </a:r>
            <a:endPar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fontAlgn="base" rtl="0" eaLnBrk="0" latinLnBrk="0" hangingPunct="0">
              <a:lnSpc>
                <a:spcPct val="100000"/>
              </a:lnSpc>
              <a:spcBef>
                <a:spcPct val="0"/>
              </a:spcBef>
              <a:spcAft>
                <a:spcPct val="0"/>
              </a:spcAft>
              <a:buClrTx/>
              <a:buSzTx/>
              <a:buFontTx/>
              <a:buNone/>
            </a:pPr>
            <a:r>
              <a:rPr kumimoji="0" lang="en-US" altLang="en-US" sz="2000" b="0" i="0" u="none" strike="noStrike" cap="none" normalizeH="0" baseline="0" dirty="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t>
            </a:r>
            <a:r>
              <a:rPr kumimoji="0" lang="en-US" altLang="en-US" sz="2000" b="0" i="0" u="none" strike="noStrike" cap="none" normalizeH="0" baseline="0" dirty="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(317) 278-0360</a:t>
            </a:r>
          </a:p>
          <a:p>
            <a:pPr marL="0" marR="0" lvl="0" indent="0" algn="ctr" defTabSz="914400" fontAlgn="base" rtl="0" eaLnBrk="0" latinLnBrk="0" hangingPunct="0">
              <a:lnSpc>
                <a:spcPct val="100000"/>
              </a:lnSpc>
              <a:spcBef>
                <a:spcPct val="0"/>
              </a:spcBef>
              <a:spcAft>
                <a:spcPct val="0"/>
              </a:spcAft>
              <a:buClrTx/>
              <a:buSzTx/>
              <a:buFontTx/>
              <a:buNone/>
            </a:pPr>
            <a:r>
              <a:rPr lang="en-US" altLang="en-US" sz="2000" dirty="1" smtClean="0">
                <a:solidFill>
                  <a:srgbClr val="000000"/>
                </a:solidFill>
                <a:latin typeface="Times New Roman" panose="02020603050405020304" pitchFamily="18" charset="0"/>
                <a:cs typeface="Times New Roman" panose="02020603050405020304" pitchFamily="18" charset="0"/>
              </a:rPr>
              <a:t>Email: cwnorwoo@iupui.edu </a:t>
            </a:r>
            <a:endPar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fontAlgn="base" rtl="0" eaLnBrk="0"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a:xfrm>
            <a:off x="0" y="601663"/>
            <a:ext cx="9144000" cy="0"/>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spAutoFit/>
          </a:bodyPr>
          <a:lstStyle/>
          <a:p>
            <a:pPr marL="0" marR="0" lvl="0" indent="0" algn="l" defTabSz="914400" fontAlgn="base" rtl="0" eaLnBrk="0" latinLnBrk="0" hangingPunct="0">
              <a:lnSpc>
                <a:spcPct val="100000"/>
              </a:lnSpc>
              <a:spcBef>
                <a:spcPct val="0"/>
              </a:spcBef>
              <a:spcAft>
                <a:spcPct val="0"/>
              </a:spcAft>
              <a:buClrTx/>
              <a:buSzTx/>
              <a:buFontTx/>
              <a:buNone/>
            </a:pPr>
            <a:r>
              <a:rPr kumimoji="0" lang="en-US" altLang="en-US" sz="1100" b="0" i="0" u="none" strike="noStrike" cap="none" normalizeH="0" baseline="0" dirty="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6723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Prescribing Trends</a:t>
            </a:r>
            <a:endParaRPr lang="en-US"/>
          </a:p>
        </p:txBody>
      </p:sp>
      <p:sp>
        <p:nvSpPr>
          <p:cNvPr id="3" name="Content Placeholder 2"/>
          <p:cNvSpPr>
            <a:spLocks noGrp="1"/>
          </p:cNvSpPr>
          <p:nvPr>
            <p:ph idx="1"/>
          </p:nvPr>
        </p:nvSpPr>
        <p:spPr/>
        <p:txBody>
          <a:bodyPr>
            <a:normAutofit/>
          </a:bodyPr>
          <a:lstStyle/>
          <a:p>
            <a:r>
              <a:rPr lang="en-US" dirty="1" smtClean="0"/>
              <a:t>Quality </a:t>
            </a:r>
            <a:r>
              <a:rPr lang="en-US" dirty="1"/>
              <a:t>improvement </a:t>
            </a:r>
            <a:r>
              <a:rPr lang="en-US" dirty="1" smtClean="0"/>
              <a:t>initiatives served as catalyst to increased prescribing of opioids in late 1990s (Pletcher </a:t>
            </a:r>
            <a:r>
              <a:rPr lang="en-US" dirty="1"/>
              <a:t>et al., 2008</a:t>
            </a:r>
            <a:r>
              <a:rPr lang="en-US" dirty="1" smtClean="0"/>
              <a:t>)</a:t>
            </a:r>
          </a:p>
          <a:p>
            <a:pPr marL="0" indent="0">
              <a:buNone/>
            </a:pPr>
            <a:endParaRPr lang="en-US" smtClean="0"/>
          </a:p>
          <a:p>
            <a:r>
              <a:rPr lang="en-US" dirty="1" smtClean="0"/>
              <a:t>Exponential increase in the distribution and access to opioid analgesics</a:t>
            </a:r>
          </a:p>
          <a:p>
            <a:pPr lvl="1"/>
            <a:r>
              <a:rPr lang="en-US" dirty="1" smtClean="0"/>
              <a:t>7x between 1997 and 2007 (CDC, 2012)</a:t>
            </a:r>
          </a:p>
          <a:p>
            <a:pPr lvl="0"/>
            <a:endParaRPr lang="en-US"/>
          </a:p>
          <a:p>
            <a:endParaRPr lang="en-US"/>
          </a:p>
        </p:txBody>
      </p:sp>
    </p:spTree>
    <p:extLst>
      <p:ext uri="{BB962C8B-B14F-4D97-AF65-F5344CB8AC3E}">
        <p14:creationId xmlns:p14="http://schemas.microsoft.com/office/powerpoint/2010/main" val="266767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a:xfrm>
            <a:off x="533400" y="-5751"/>
            <a:ext cx="7818188" cy="5841477"/>
          </a:xfrm>
          <a:prstGeom prst="rect"/>
        </p:spPr>
      </p:pic>
      <p:sp>
        <p:nvSpPr>
          <p:cNvPr id="5" name="Oval 4"/>
          <p:cNvSpPr/>
          <p:nvPr/>
        </p:nvSpPr>
        <p:spPr>
          <a:xfrm>
            <a:off x="5029200" y="3810000"/>
            <a:ext cx="1828800" cy="1447800"/>
          </a:xfrm>
          <a:prstGeom prst="ellipse"/>
          <a:noFill/>
          <a:ln w="25400" cap="flat" algn="ctr">
            <a:solidFill>
              <a:srgbClr val="FF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5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0" advAuto="indefinite" build="whole"/>
    </p:bld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Drug Diversion</a:t>
            </a:r>
            <a:endParaRPr lang="en-US"/>
          </a:p>
        </p:txBody>
      </p:sp>
      <p:sp>
        <p:nvSpPr>
          <p:cNvPr id="3" name="Content Placeholder 2"/>
          <p:cNvSpPr>
            <a:spLocks noGrp="1"/>
          </p:cNvSpPr>
          <p:nvPr>
            <p:ph idx="1"/>
          </p:nvPr>
        </p:nvSpPr>
        <p:spPr/>
        <p:txBody>
          <a:bodyPr>
            <a:normAutofit fontScale="92500" lnSpcReduction="20000"/>
          </a:bodyPr>
          <a:lstStyle/>
          <a:p>
            <a:r>
              <a:rPr lang="en-US" dirty="1" smtClean="0"/>
              <a:t>“Drug </a:t>
            </a:r>
            <a:r>
              <a:rPr lang="en-US" dirty="1"/>
              <a:t>diversion is the illegal </a:t>
            </a:r>
            <a:r>
              <a:rPr lang="en-US" dirty="1" smtClean="0"/>
              <a:t>distribution </a:t>
            </a:r>
            <a:r>
              <a:rPr lang="en-US" dirty="1"/>
              <a:t>or </a:t>
            </a:r>
            <a:r>
              <a:rPr lang="en-US" dirty="1" smtClean="0"/>
              <a:t>abuse </a:t>
            </a:r>
            <a:r>
              <a:rPr lang="en-US" dirty="1"/>
              <a:t>of prescription drugs </a:t>
            </a:r>
            <a:r>
              <a:rPr lang="en-US" dirty="1" smtClean="0"/>
              <a:t>for </a:t>
            </a:r>
            <a:r>
              <a:rPr lang="en-US" dirty="1"/>
              <a:t>purposes not intended by the prescriber (for example: recreation, addiction, or financial gain</a:t>
            </a:r>
            <a:r>
              <a:rPr lang="en-US" dirty="1" smtClean="0"/>
              <a:t>).”</a:t>
            </a:r>
          </a:p>
          <a:p>
            <a:endParaRPr lang="en-US"/>
          </a:p>
          <a:p>
            <a:r>
              <a:rPr lang="en-US" dirty="1" smtClean="0"/>
              <a:t>Types of drug diversion:</a:t>
            </a:r>
          </a:p>
          <a:p>
            <a:pPr lvl="1"/>
            <a:r>
              <a:rPr lang="en-US" dirty="1" smtClean="0"/>
              <a:t>Doctor shopping</a:t>
            </a:r>
          </a:p>
          <a:p>
            <a:pPr lvl="1"/>
            <a:r>
              <a:rPr lang="en-US" dirty="1" smtClean="0"/>
              <a:t>Drug theft</a:t>
            </a:r>
          </a:p>
          <a:p>
            <a:pPr lvl="1"/>
            <a:r>
              <a:rPr lang="en-US" dirty="1" smtClean="0"/>
              <a:t>Illegal internet pharmacies</a:t>
            </a:r>
          </a:p>
          <a:p>
            <a:pPr lvl="1"/>
            <a:r>
              <a:rPr lang="en-US" dirty="1" smtClean="0"/>
              <a:t>Selling of Rx Drugs</a:t>
            </a:r>
            <a:endParaRPr lang="en-US"/>
          </a:p>
        </p:txBody>
      </p:sp>
    </p:spTree>
    <p:extLst>
      <p:ext uri="{BB962C8B-B14F-4D97-AF65-F5344CB8AC3E}">
        <p14:creationId xmlns:p14="http://schemas.microsoft.com/office/powerpoint/2010/main" val="2935266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1" smtClean="0"/>
              <a:t>DEA Regulation</a:t>
            </a:r>
            <a:endParaRPr lang="en-US"/>
          </a:p>
        </p:txBody>
      </p:sp>
      <p:sp>
        <p:nvSpPr>
          <p:cNvPr id="3" name="Content Placeholder 2"/>
          <p:cNvSpPr>
            <a:spLocks noGrp="1"/>
          </p:cNvSpPr>
          <p:nvPr>
            <p:ph idx="1"/>
          </p:nvPr>
        </p:nvSpPr>
        <p:spPr/>
        <p:txBody>
          <a:bodyPr>
            <a:normAutofit/>
          </a:bodyPr>
          <a:lstStyle/>
          <a:p>
            <a:r>
              <a:rPr lang="en-US" dirty="1" smtClean="0"/>
              <a:t>21 </a:t>
            </a:r>
            <a:r>
              <a:rPr lang="en-US" dirty="1"/>
              <a:t>C.F.R. § 1306 </a:t>
            </a:r>
            <a:endParaRPr lang="en-US" smtClean="0"/>
          </a:p>
          <a:p>
            <a:pPr lvl="1"/>
            <a:r>
              <a:rPr lang="en-US" dirty="1" smtClean="0"/>
              <a:t>Controlled substance prescriptions (CSPs) must be “issued </a:t>
            </a:r>
            <a:r>
              <a:rPr lang="en-US" dirty="1"/>
              <a:t>for legitimate medical purposes by individual practitioners acting in the usual course of their professional </a:t>
            </a:r>
            <a:r>
              <a:rPr lang="en-US" dirty="1" smtClean="0"/>
              <a:t>practice”</a:t>
            </a:r>
          </a:p>
          <a:p>
            <a:r>
              <a:rPr lang="en-US" b="1" dirty="1" smtClean="0"/>
              <a:t>Drug diversion </a:t>
            </a:r>
            <a:r>
              <a:rPr lang="en-US" dirty="1" smtClean="0"/>
              <a:t>can occur at any point.</a:t>
            </a:r>
          </a:p>
        </p:txBody>
      </p:sp>
    </p:spTree>
    <p:extLst>
      <p:ext uri="{BB962C8B-B14F-4D97-AF65-F5344CB8AC3E}">
        <p14:creationId xmlns:p14="http://schemas.microsoft.com/office/powerpoint/2010/main" val="3847680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1" smtClean="0"/>
              <a:t>The Role of Pharmacists</a:t>
            </a:r>
            <a:endParaRPr lang="en-US"/>
          </a:p>
        </p:txBody>
      </p:sp>
      <p:sp>
        <p:nvSpPr>
          <p:cNvPr id="3" name="Content Placeholder 2"/>
          <p:cNvSpPr>
            <a:spLocks noGrp="1"/>
          </p:cNvSpPr>
          <p:nvPr>
            <p:ph idx="1"/>
          </p:nvPr>
        </p:nvSpPr>
        <p:spPr/>
        <p:txBody>
          <a:bodyPr>
            <a:normAutofit fontScale="77500" lnSpcReduction="20000"/>
          </a:bodyPr>
          <a:lstStyle/>
          <a:p>
            <a:r>
              <a:rPr lang="en-US" dirty="1" smtClean="0"/>
              <a:t>21 C.F.R.</a:t>
            </a:r>
            <a:r>
              <a:rPr lang="en-US" dirty="1"/>
              <a:t> § 1306 </a:t>
            </a:r>
          </a:p>
          <a:p>
            <a:pPr lvl="1"/>
            <a:r>
              <a:rPr lang="en-US" dirty="1" smtClean="0"/>
              <a:t>Responsibility </a:t>
            </a:r>
            <a:r>
              <a:rPr lang="en-US" dirty="1"/>
              <a:t>on </a:t>
            </a:r>
            <a:r>
              <a:rPr lang="en-US" dirty="1" smtClean="0"/>
              <a:t>pharmacists.</a:t>
            </a:r>
          </a:p>
          <a:p>
            <a:pPr lvl="1"/>
            <a:r>
              <a:rPr lang="en-US" dirty="1" smtClean="0"/>
              <a:t>They must </a:t>
            </a:r>
          </a:p>
          <a:p>
            <a:pPr lvl="2"/>
            <a:r>
              <a:rPr lang="en-US" dirty="1" smtClean="0"/>
              <a:t>investigate </a:t>
            </a:r>
            <a:r>
              <a:rPr lang="en-US" dirty="1"/>
              <a:t>the validity of CSPs that raise red </a:t>
            </a:r>
            <a:r>
              <a:rPr lang="en-US" dirty="1" smtClean="0"/>
              <a:t>flags</a:t>
            </a:r>
          </a:p>
          <a:p>
            <a:pPr lvl="2"/>
            <a:r>
              <a:rPr lang="en-US" dirty="1" smtClean="0"/>
              <a:t>resolve </a:t>
            </a:r>
            <a:r>
              <a:rPr lang="en-US" dirty="1"/>
              <a:t>these red </a:t>
            </a:r>
            <a:r>
              <a:rPr lang="en-US" dirty="1" smtClean="0"/>
              <a:t>flags </a:t>
            </a:r>
          </a:p>
          <a:p>
            <a:pPr lvl="2"/>
            <a:r>
              <a:rPr lang="en-US" dirty="1" smtClean="0"/>
              <a:t>refuse </a:t>
            </a:r>
            <a:r>
              <a:rPr lang="en-US" dirty="1"/>
              <a:t>to dispense a CSP if the validity of the prescription cannot be verified.</a:t>
            </a:r>
            <a:endParaRPr lang="en-US" smtClean="0"/>
          </a:p>
          <a:p>
            <a:pPr marL="0" indent="0">
              <a:buNone/>
            </a:pPr>
            <a:endParaRPr lang="en-US" smtClean="0"/>
          </a:p>
          <a:p>
            <a:r>
              <a:rPr lang="en-US" dirty="1" smtClean="0"/>
              <a:t>Pharmacist </a:t>
            </a:r>
            <a:r>
              <a:rPr lang="en-US" dirty="1"/>
              <a:t>may refuse to fill a prescription </a:t>
            </a:r>
            <a:r>
              <a:rPr lang="en-US" dirty="1" smtClean="0"/>
              <a:t>if</a:t>
            </a:r>
          </a:p>
          <a:p>
            <a:pPr lvl="1"/>
            <a:r>
              <a:rPr lang="en-US" dirty="1" smtClean="0"/>
              <a:t>filling </a:t>
            </a:r>
            <a:r>
              <a:rPr lang="en-US" dirty="1"/>
              <a:t>it would be contrary to law, </a:t>
            </a:r>
            <a:endParaRPr lang="en-US" smtClean="0"/>
          </a:p>
          <a:p>
            <a:pPr lvl="1"/>
            <a:r>
              <a:rPr lang="en-US" dirty="1" smtClean="0"/>
              <a:t>be </a:t>
            </a:r>
            <a:r>
              <a:rPr lang="en-US" dirty="1"/>
              <a:t>against the best interest of the patient, </a:t>
            </a:r>
            <a:endParaRPr lang="en-US" smtClean="0"/>
          </a:p>
          <a:p>
            <a:pPr lvl="1"/>
            <a:r>
              <a:rPr lang="en-US" dirty="1" smtClean="0"/>
              <a:t>aid </a:t>
            </a:r>
            <a:r>
              <a:rPr lang="en-US" dirty="1"/>
              <a:t>or abet an addiction or habit, </a:t>
            </a:r>
            <a:endParaRPr lang="en-US" smtClean="0"/>
          </a:p>
          <a:p>
            <a:pPr lvl="1"/>
            <a:r>
              <a:rPr lang="en-US" dirty="1" smtClean="0"/>
              <a:t>be </a:t>
            </a:r>
            <a:r>
              <a:rPr lang="en-US" dirty="1"/>
              <a:t>contrary to the health and safety of the patient</a:t>
            </a:r>
            <a:r>
              <a:rPr lang="en-US" dirty="1" smtClean="0"/>
              <a:t>.</a:t>
            </a:r>
            <a:endParaRPr lang="en-US"/>
          </a:p>
        </p:txBody>
      </p:sp>
      <p:pic>
        <p:nvPicPr>
          <p:cNvPr id="4" name="Picture 3"/>
          <p:cNvPicPr>
            <a:picLocks noChangeAspect="1"/>
          </p:cNvPicPr>
          <p:nvPr/>
        </p:nvPicPr>
        <p:blipFill>
          <a:blip r:embed="rId3"/>
          <a:srcRect l="11111" t="7778" r="5556" b="2222"/>
          <a:stretch>
            <a:fillRect/>
          </a:stretch>
        </p:blipFill>
        <p:spPr>
          <a:xfrm>
            <a:off x="7239000" y="3505200"/>
            <a:ext cx="1600200" cy="1728216"/>
          </a:xfrm>
          <a:prstGeom prst="rect"/>
        </p:spPr>
      </p:pic>
    </p:spTree>
    <p:extLst>
      <p:ext uri="{BB962C8B-B14F-4D97-AF65-F5344CB8AC3E}">
        <p14:creationId xmlns:p14="http://schemas.microsoft.com/office/powerpoint/2010/main" val="2700350700"/>
      </p:ext>
    </p:extLst>
  </p:cSld>
  <p:clrMapOvr>
    <a:masterClrMapping/>
  </p:clrMapOvr>
  <p:timing>
    <p:tnLst>
      <p:par>
        <p:cTn id="1" dur="indefinite" restart="never" nodeType="tmRoot"/>
      </p:par>
    </p:tnLst>
  </p:timing>
</p:sld>
</file>

<file path=ppt/tags/tag1.xml><?xml version="1.0" encoding="utf-8"?>
<p:tagLst xmlns:p="http://schemas.openxmlformats.org/presentationml/2006/main">
  <p:tag name="AS_NET" val="4.0.30319.34209"/>
  <p:tag name="AS_OS" val="Microsoft Windows NT 6.1.7601 Service Pack 1"/>
  <p:tag name="AS_RELEASE_DATE" val="2013.07.29"/>
  <p:tag name="AS_TITLE" val="Aspose.Slides for .NET 4.0"/>
  <p:tag name="AS_VERSION" val="7.7.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On-screen Show (4:3)</PresentationFormat>
  <Slides>40</Slides>
  <ScaleCrop>false</ScaleCrop>
  <HeadingPairs>
    <vt:vector size="4" baseType="variant">
      <vt:variant>
        <vt:lpstr>Theme</vt:lpstr>
      </vt:variant>
      <vt:variant>
        <vt:i4>1</vt:i4>
      </vt:variant>
      <vt:variant>
        <vt:lpstr>Slide Titles</vt:lpstr>
      </vt:variant>
      <vt:variant>
        <vt:i4>40</vt:i4>
      </vt:variant>
    </vt:vector>
  </HeadingPair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1601-01-01T00:00:00.0000000Z</dcterms:created>
  <dcterms:modified xsi:type="dcterms:W3CDTF">1601-01-01T00:00:00.0000000Z</dcterms:modified>
</cp:coreProperties>
</file>