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89" r:id="rId4"/>
    <p:sldId id="258" r:id="rId5"/>
    <p:sldId id="260" r:id="rId6"/>
    <p:sldId id="263" r:id="rId7"/>
    <p:sldId id="264" r:id="rId8"/>
    <p:sldId id="291" r:id="rId9"/>
    <p:sldId id="261" r:id="rId10"/>
    <p:sldId id="290" r:id="rId11"/>
    <p:sldId id="265" r:id="rId12"/>
    <p:sldId id="277" r:id="rId13"/>
    <p:sldId id="266" r:id="rId14"/>
    <p:sldId id="262" r:id="rId15"/>
    <p:sldId id="267" r:id="rId16"/>
    <p:sldId id="292" r:id="rId17"/>
    <p:sldId id="293" r:id="rId18"/>
    <p:sldId id="270" r:id="rId19"/>
    <p:sldId id="271" r:id="rId20"/>
    <p:sldId id="294" r:id="rId21"/>
    <p:sldId id="272" r:id="rId22"/>
    <p:sldId id="273" r:id="rId23"/>
    <p:sldId id="274" r:id="rId24"/>
    <p:sldId id="276" r:id="rId25"/>
    <p:sldId id="278" r:id="rId26"/>
    <p:sldId id="275" r:id="rId27"/>
    <p:sldId id="279" r:id="rId28"/>
    <p:sldId id="280" r:id="rId29"/>
    <p:sldId id="281" r:id="rId30"/>
    <p:sldId id="282" r:id="rId31"/>
    <p:sldId id="283" r:id="rId32"/>
    <p:sldId id="295" r:id="rId33"/>
    <p:sldId id="286" r:id="rId34"/>
    <p:sldId id="287" r:id="rId35"/>
    <p:sldId id="288"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302" autoAdjust="0"/>
  </p:normalViewPr>
  <p:slideViewPr>
    <p:cSldViewPr snapToGrid="0">
      <p:cViewPr>
        <p:scale>
          <a:sx n="58" d="100"/>
          <a:sy n="58" d="100"/>
        </p:scale>
        <p:origin x="-102"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299C8A1-6E28-4AD1-BC72-D56F1286718D}" type="datetimeFigureOut">
              <a:rPr lang="en-US" smtClean="0"/>
              <a:t>10/26/2015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6C9F45-BBB9-4920-A6C3-3B14A7F3102C}" type="slidenum">
              <a:rPr lang="en-US" smtClean="0"/>
              <a:t>‹#›</a:t>
            </a:fld>
            <a:endParaRPr lang="en-US"/>
          </a:p>
        </p:txBody>
      </p:sp>
    </p:spTree>
    <p:extLst>
      <p:ext uri="{BB962C8B-B14F-4D97-AF65-F5344CB8AC3E}">
        <p14:creationId xmlns:p14="http://schemas.microsoft.com/office/powerpoint/2010/main" val="368538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1</a:t>
            </a:fld>
            <a:endParaRPr lang="en-US"/>
          </a:p>
        </p:txBody>
      </p:sp>
    </p:spTree>
    <p:extLst>
      <p:ext uri="{BB962C8B-B14F-4D97-AF65-F5344CB8AC3E}">
        <p14:creationId xmlns:p14="http://schemas.microsoft.com/office/powerpoint/2010/main" val="136762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10</a:t>
            </a:fld>
            <a:endParaRPr lang="en-US"/>
          </a:p>
        </p:txBody>
      </p:sp>
    </p:spTree>
    <p:extLst>
      <p:ext uri="{BB962C8B-B14F-4D97-AF65-F5344CB8AC3E}">
        <p14:creationId xmlns:p14="http://schemas.microsoft.com/office/powerpoint/2010/main" val="417224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important first step is to assess the audience.    For example, in </a:t>
            </a:r>
            <a:r>
              <a:rPr lang="en-US" u="sng" baseline="0" dirty="0" smtClean="0"/>
              <a:t>this </a:t>
            </a:r>
            <a:r>
              <a:rPr lang="en-US" baseline="0" dirty="0" smtClean="0"/>
              <a:t>audience, we have educated individuals.  We know as medical personnel, and as law enforcement,  we have our own language that not everyone comprehends.   Going forward, assessing the audience of family and friends, I can assure you they have a street language that may elude some of us but their experience with overdose situations can be more real and carry an emotional charge different than the professional giving the antidote. </a:t>
            </a:r>
          </a:p>
          <a:p>
            <a:endParaRPr lang="en-US" baseline="0" dirty="0" smtClean="0"/>
          </a:p>
          <a:p>
            <a:r>
              <a:rPr lang="en-US" baseline="0" dirty="0" smtClean="0"/>
              <a:t>There are ALSO different learning styles also among a given group of people.  Not all people learn by the same type of presentation.  Some learning by reading the material, some by hearing the words, and some by practical application.   </a:t>
            </a:r>
          </a:p>
          <a:p>
            <a:endParaRPr lang="en-US" baseline="0" dirty="0" smtClean="0"/>
          </a:p>
          <a:p>
            <a:r>
              <a:rPr lang="en-US" baseline="0" dirty="0" smtClean="0"/>
              <a:t>As an educator, how that information is presented will be pertinent to your audience.</a:t>
            </a:r>
          </a:p>
          <a:p>
            <a:endParaRPr lang="en-US" baseline="0" dirty="0" smtClean="0"/>
          </a:p>
        </p:txBody>
      </p:sp>
      <p:sp>
        <p:nvSpPr>
          <p:cNvPr id="4" name="Slide Number Placeholder 3"/>
          <p:cNvSpPr>
            <a:spLocks noGrp="1"/>
          </p:cNvSpPr>
          <p:nvPr>
            <p:ph type="sldNum" sz="quarter" idx="10"/>
          </p:nvPr>
        </p:nvSpPr>
        <p:spPr/>
        <p:txBody>
          <a:bodyPr/>
          <a:lstStyle/>
          <a:p>
            <a:fld id="{976C9F45-BBB9-4920-A6C3-3B14A7F3102C}" type="slidenum">
              <a:rPr lang="en-US" smtClean="0"/>
              <a:t>11</a:t>
            </a:fld>
            <a:endParaRPr lang="en-US"/>
          </a:p>
        </p:txBody>
      </p:sp>
    </p:spTree>
    <p:extLst>
      <p:ext uri="{BB962C8B-B14F-4D97-AF65-F5344CB8AC3E}">
        <p14:creationId xmlns:p14="http://schemas.microsoft.com/office/powerpoint/2010/main" val="3267134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do an</a:t>
            </a:r>
            <a:r>
              <a:rPr lang="en-US" baseline="0" dirty="0" smtClean="0"/>
              <a:t> activity with 3 pieces of paper for each participant.</a:t>
            </a:r>
          </a:p>
          <a:p>
            <a:r>
              <a:rPr lang="en-US" baseline="0" dirty="0" smtClean="0"/>
              <a:t>Will read the instructions to the audience:  Listening</a:t>
            </a:r>
          </a:p>
          <a:p>
            <a:r>
              <a:rPr lang="en-US" baseline="0" dirty="0" smtClean="0"/>
              <a:t>Will have the audience read the instructions for themselves.</a:t>
            </a:r>
          </a:p>
          <a:p>
            <a:r>
              <a:rPr lang="en-US" baseline="0" dirty="0" smtClean="0"/>
              <a:t>Will have them watch the </a:t>
            </a:r>
            <a:r>
              <a:rPr lang="en-US" baseline="0" dirty="0" err="1" smtClean="0"/>
              <a:t>youtube</a:t>
            </a:r>
            <a:r>
              <a:rPr lang="en-US" baseline="0" dirty="0" smtClean="0"/>
              <a:t> video.</a:t>
            </a:r>
          </a:p>
          <a:p>
            <a:endParaRPr lang="en-US" baseline="0" dirty="0" smtClean="0"/>
          </a:p>
        </p:txBody>
      </p:sp>
      <p:sp>
        <p:nvSpPr>
          <p:cNvPr id="4" name="Slide Number Placeholder 3"/>
          <p:cNvSpPr>
            <a:spLocks noGrp="1"/>
          </p:cNvSpPr>
          <p:nvPr>
            <p:ph type="sldNum" sz="quarter" idx="10"/>
          </p:nvPr>
        </p:nvSpPr>
        <p:spPr/>
        <p:txBody>
          <a:bodyPr/>
          <a:lstStyle/>
          <a:p>
            <a:fld id="{976C9F45-BBB9-4920-A6C3-3B14A7F3102C}" type="slidenum">
              <a:rPr lang="en-US" smtClean="0"/>
              <a:t>12</a:t>
            </a:fld>
            <a:endParaRPr lang="en-US"/>
          </a:p>
        </p:txBody>
      </p:sp>
    </p:spTree>
    <p:extLst>
      <p:ext uri="{BB962C8B-B14F-4D97-AF65-F5344CB8AC3E}">
        <p14:creationId xmlns:p14="http://schemas.microsoft.com/office/powerpoint/2010/main" val="2615955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Senate</a:t>
            </a:r>
            <a:r>
              <a:rPr lang="en-US" baseline="0" dirty="0" smtClean="0"/>
              <a:t> Enrolled Act No. 406</a:t>
            </a:r>
          </a:p>
          <a:p>
            <a:endParaRPr lang="en-US" baseline="0" dirty="0" smtClean="0"/>
          </a:p>
          <a:p>
            <a:r>
              <a:rPr lang="en-US" baseline="0" dirty="0" smtClean="0"/>
              <a:t>The statute states:  The Advanced EMT, emergency medical responder, the EMT, the fire department or volunteer fire department, the law enforcement agency, the paramedic  AND the individual receiving an overdose intervention drug or prescription can give the antidote after receiving training on:</a:t>
            </a:r>
          </a:p>
          <a:p>
            <a:r>
              <a:rPr lang="en-US" baseline="0" dirty="0" smtClean="0"/>
              <a:t>Overdose response and treatment including the administration of an opioid-related overdose.</a:t>
            </a:r>
          </a:p>
        </p:txBody>
      </p:sp>
      <p:sp>
        <p:nvSpPr>
          <p:cNvPr id="4" name="Slide Number Placeholder 3"/>
          <p:cNvSpPr>
            <a:spLocks noGrp="1"/>
          </p:cNvSpPr>
          <p:nvPr>
            <p:ph type="sldNum" sz="quarter" idx="10"/>
          </p:nvPr>
        </p:nvSpPr>
        <p:spPr/>
        <p:txBody>
          <a:bodyPr/>
          <a:lstStyle/>
          <a:p>
            <a:fld id="{976C9F45-BBB9-4920-A6C3-3B14A7F3102C}" type="slidenum">
              <a:rPr lang="en-US" smtClean="0"/>
              <a:t>13</a:t>
            </a:fld>
            <a:endParaRPr lang="en-US"/>
          </a:p>
        </p:txBody>
      </p:sp>
    </p:spTree>
    <p:extLst>
      <p:ext uri="{BB962C8B-B14F-4D97-AF65-F5344CB8AC3E}">
        <p14:creationId xmlns:p14="http://schemas.microsoft.com/office/powerpoint/2010/main" val="3831620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SB</a:t>
            </a:r>
            <a:r>
              <a:rPr lang="en-US" baseline="0" dirty="0" smtClean="0"/>
              <a:t> 227, Section 7, IC 16-31-2-9, as amended by P.L. 77-2012, section 18, sec. 9: The EMS commission shall establish </a:t>
            </a:r>
            <a:r>
              <a:rPr lang="en-US" b="1" baseline="0" dirty="0" smtClean="0"/>
              <a:t>Standards for distribution, administration, use, and training in the use of an overdose intervention drug.  </a:t>
            </a:r>
          </a:p>
          <a:p>
            <a:r>
              <a:rPr lang="en-US" b="0" baseline="0" dirty="0" smtClean="0"/>
              <a:t>Therefore, Dr. </a:t>
            </a:r>
            <a:r>
              <a:rPr lang="en-US" b="0" baseline="0" dirty="0" err="1" smtClean="0"/>
              <a:t>Duwve</a:t>
            </a:r>
            <a:r>
              <a:rPr lang="en-US" b="0" baseline="0" dirty="0" smtClean="0"/>
              <a:t> from the Indiana State Department of Health has developed and composed a power point presentation for utilization in educating those listed in the Senate Bill including</a:t>
            </a:r>
          </a:p>
          <a:p>
            <a:r>
              <a:rPr lang="en-US" b="0" baseline="0" dirty="0" smtClean="0"/>
              <a:t>An </a:t>
            </a:r>
            <a:r>
              <a:rPr lang="en-US" b="0" u="sng" baseline="0" dirty="0" smtClean="0"/>
              <a:t>Advanced</a:t>
            </a:r>
            <a:r>
              <a:rPr lang="en-US" b="0" baseline="0" dirty="0" smtClean="0"/>
              <a:t> emergency medical technician</a:t>
            </a:r>
          </a:p>
          <a:p>
            <a:r>
              <a:rPr lang="en-US" b="0" baseline="0" dirty="0" smtClean="0"/>
              <a:t>An emergency medical </a:t>
            </a:r>
            <a:r>
              <a:rPr lang="en-US" b="0" u="sng" baseline="0" dirty="0" smtClean="0"/>
              <a:t>responder</a:t>
            </a:r>
          </a:p>
          <a:p>
            <a:r>
              <a:rPr lang="en-US" b="0" baseline="0" dirty="0" smtClean="0"/>
              <a:t>An emergency medical </a:t>
            </a:r>
            <a:r>
              <a:rPr lang="en-US" b="0" u="sng" baseline="0" dirty="0" smtClean="0"/>
              <a:t>technician</a:t>
            </a:r>
          </a:p>
          <a:p>
            <a:r>
              <a:rPr lang="en-US" b="0" u="none" baseline="0" dirty="0" smtClean="0"/>
              <a:t>A firefighter or volunteer firefighter</a:t>
            </a:r>
          </a:p>
          <a:p>
            <a:r>
              <a:rPr lang="en-US" b="0" u="none" baseline="0" dirty="0" smtClean="0"/>
              <a:t>A law enforcement officer</a:t>
            </a:r>
          </a:p>
          <a:p>
            <a:r>
              <a:rPr lang="en-US" b="0" u="none" baseline="0" dirty="0" smtClean="0"/>
              <a:t>A paramedic. </a:t>
            </a:r>
            <a:endParaRPr lang="en-US" b="0" u="none" dirty="0"/>
          </a:p>
        </p:txBody>
      </p:sp>
      <p:sp>
        <p:nvSpPr>
          <p:cNvPr id="4" name="Slide Number Placeholder 3"/>
          <p:cNvSpPr>
            <a:spLocks noGrp="1"/>
          </p:cNvSpPr>
          <p:nvPr>
            <p:ph type="sldNum" sz="quarter" idx="10"/>
          </p:nvPr>
        </p:nvSpPr>
        <p:spPr/>
        <p:txBody>
          <a:bodyPr/>
          <a:lstStyle/>
          <a:p>
            <a:fld id="{976C9F45-BBB9-4920-A6C3-3B14A7F3102C}" type="slidenum">
              <a:rPr lang="en-US" smtClean="0"/>
              <a:t>14</a:t>
            </a:fld>
            <a:endParaRPr lang="en-US"/>
          </a:p>
        </p:txBody>
      </p:sp>
    </p:spTree>
    <p:extLst>
      <p:ext uri="{BB962C8B-B14F-4D97-AF65-F5344CB8AC3E}">
        <p14:creationId xmlns:p14="http://schemas.microsoft.com/office/powerpoint/2010/main" val="1564338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Definitions:</a:t>
            </a:r>
          </a:p>
          <a:p>
            <a:endParaRPr lang="en-US" dirty="0" smtClean="0"/>
          </a:p>
          <a:p>
            <a:r>
              <a:rPr lang="en-US" dirty="0" smtClean="0"/>
              <a:t>OPIOIDS</a:t>
            </a:r>
            <a:r>
              <a:rPr lang="en-US" baseline="0" dirty="0" smtClean="0"/>
              <a:t> are both natural and synthetic substances with morphine-lie activity.</a:t>
            </a:r>
          </a:p>
          <a:p>
            <a:endParaRPr lang="en-US" baseline="0" dirty="0" smtClean="0"/>
          </a:p>
          <a:p>
            <a:r>
              <a:rPr lang="en-US" baseline="0" dirty="0" smtClean="0"/>
              <a:t>OPIATES include a subclass of opioids consisting of compounds specifically extracted and purified from the opium (poppy) plant</a:t>
            </a:r>
          </a:p>
          <a:p>
            <a:endParaRPr lang="en-US" baseline="0" dirty="0" smtClean="0"/>
          </a:p>
          <a:p>
            <a:pPr marL="297650" lvl="1" indent="-297650">
              <a:buClr>
                <a:schemeClr val="accent1"/>
              </a:buClr>
              <a:buSzPct val="70000"/>
              <a:buFont typeface="Wingdings 2"/>
              <a:buChar char=""/>
              <a:defRPr/>
            </a:pPr>
            <a:r>
              <a:rPr lang="en-US" baseline="0" dirty="0" smtClean="0"/>
              <a:t>Opiates and opioids act on the same receptors in the brain. </a:t>
            </a:r>
            <a:r>
              <a:rPr lang="en-US" sz="2900" dirty="0">
                <a:cs typeface="Calibri"/>
              </a:rPr>
              <a:t>Decrease the feeling of and reaction to pain</a:t>
            </a:r>
          </a:p>
          <a:p>
            <a:pPr marL="297650" lvl="1" indent="-297650">
              <a:buClr>
                <a:schemeClr val="accent1"/>
              </a:buClr>
              <a:buSzPct val="70000"/>
              <a:buFont typeface="Wingdings 2"/>
              <a:buChar char=""/>
              <a:defRPr/>
            </a:pPr>
            <a:r>
              <a:rPr lang="en-US" sz="2900" dirty="0">
                <a:cs typeface="Calibri"/>
              </a:rPr>
              <a:t>Depress the nervous system (which can depress breathing)</a:t>
            </a:r>
          </a:p>
          <a:p>
            <a:pPr marL="297650" lvl="1" indent="-297650">
              <a:buClr>
                <a:schemeClr val="accent1"/>
              </a:buClr>
              <a:buSzPct val="70000"/>
              <a:buFont typeface="Wingdings 2"/>
              <a:buChar char=""/>
              <a:defRPr/>
            </a:pPr>
            <a:r>
              <a:rPr lang="en-US" sz="2900" dirty="0">
                <a:cs typeface="Calibri"/>
              </a:rPr>
              <a:t>Provide comfort and may cause euphoria</a:t>
            </a:r>
          </a:p>
          <a:p>
            <a:pPr eaLnBrk="1" hangingPunct="1">
              <a:defRPr/>
            </a:pPr>
            <a:r>
              <a:rPr lang="en-US" sz="2900" dirty="0">
                <a:cs typeface="Calibri"/>
              </a:rPr>
              <a:t>Are used to treat acute and chronic pain and as anesthesia during surgeries or painful procedures</a:t>
            </a:r>
          </a:p>
          <a:p>
            <a:pPr eaLnBrk="1" hangingPunct="1">
              <a:buNone/>
              <a:defRPr/>
            </a:pPr>
            <a:r>
              <a:rPr lang="en-US" sz="2900" dirty="0">
                <a:cs typeface="Calibri"/>
              </a:rPr>
              <a:t> </a:t>
            </a:r>
          </a:p>
          <a:p>
            <a:pPr eaLnBrk="1" hangingPunct="1">
              <a:defRPr/>
            </a:pPr>
            <a:r>
              <a:rPr lang="en-US" dirty="0" smtClean="0">
                <a:latin typeface="+mn-lt"/>
                <a:cs typeface="Calibri"/>
              </a:rPr>
              <a:t>Medical and illicit opioid use can result in addiction, overdose, and death</a:t>
            </a:r>
          </a:p>
          <a:p>
            <a:endParaRPr lang="en-US" baseline="0" dirty="0" smtClean="0"/>
          </a:p>
          <a:p>
            <a:endParaRPr lang="en-US" baseline="0" dirty="0" smtClean="0"/>
          </a:p>
          <a:p>
            <a:r>
              <a:rPr lang="en-US" baseline="0" dirty="0" smtClean="0"/>
              <a:t>Morphine is the prototypical opioid    (HEROIN, when metabolized) becomes morphine.  </a:t>
            </a:r>
          </a:p>
          <a:p>
            <a:r>
              <a:rPr lang="en-US" baseline="0" dirty="0" smtClean="0"/>
              <a:t>	1.  Decreases the feeling of and reaction to pain</a:t>
            </a:r>
          </a:p>
          <a:p>
            <a:r>
              <a:rPr lang="en-US" baseline="0" dirty="0" smtClean="0"/>
              <a:t>	2.  Acts as a nervous system depressant (which can depress breathing).</a:t>
            </a:r>
          </a:p>
          <a:p>
            <a:r>
              <a:rPr lang="en-US" baseline="0" dirty="0" smtClean="0"/>
              <a:t>	3.  Provides comfort and may cause euphoria</a:t>
            </a:r>
          </a:p>
          <a:p>
            <a:endParaRPr lang="en-US" baseline="0" dirty="0" smtClean="0"/>
          </a:p>
          <a:p>
            <a:r>
              <a:rPr lang="en-US" baseline="0" dirty="0" smtClean="0"/>
              <a:t>Opioids are used as a treatment for acute and chronic pain and as anesthetic agents (during surgeries or painful procedures)</a:t>
            </a:r>
          </a:p>
          <a:p>
            <a:endParaRPr lang="en-US" baseline="0" dirty="0" smtClean="0"/>
          </a:p>
          <a:p>
            <a:r>
              <a:rPr lang="en-US" baseline="0" dirty="0" smtClean="0"/>
              <a:t>Opioid use (both medical and illicit) can result in significant health risk.</a:t>
            </a:r>
          </a:p>
          <a:p>
            <a:endParaRPr lang="en-US" baseline="0" dirty="0" smtClean="0"/>
          </a:p>
          <a:p>
            <a:r>
              <a:rPr lang="en-US" baseline="0" dirty="0" smtClean="0"/>
              <a:t>After prolonged use of these substances, tolerance develops</a:t>
            </a:r>
          </a:p>
          <a:p>
            <a:r>
              <a:rPr lang="en-US" baseline="0" dirty="0" smtClean="0"/>
              <a:t>	1.  This means that the person needs increasing amounts to achieve the same effects</a:t>
            </a:r>
          </a:p>
          <a:p>
            <a:endParaRPr lang="en-US" baseline="0" dirty="0" smtClean="0"/>
          </a:p>
          <a:p>
            <a:r>
              <a:rPr lang="en-US" baseline="0" dirty="0" smtClean="0"/>
              <a:t>Common side effects include:</a:t>
            </a:r>
          </a:p>
          <a:p>
            <a:r>
              <a:rPr lang="en-US" baseline="0" dirty="0" smtClean="0"/>
              <a:t>	1.  nausea and vomiting</a:t>
            </a:r>
          </a:p>
          <a:p>
            <a:r>
              <a:rPr lang="en-US" baseline="0" dirty="0" smtClean="0"/>
              <a:t>	2.  drowsiness</a:t>
            </a:r>
          </a:p>
          <a:p>
            <a:r>
              <a:rPr lang="en-US" baseline="0" dirty="0" smtClean="0"/>
              <a:t>	3.  lethargy</a:t>
            </a:r>
          </a:p>
          <a:p>
            <a:r>
              <a:rPr lang="en-US" baseline="0" dirty="0" smtClean="0"/>
              <a:t>	4  itching &amp; flushing</a:t>
            </a:r>
          </a:p>
          <a:p>
            <a:r>
              <a:rPr lang="en-US" baseline="0" dirty="0" smtClean="0"/>
              <a:t>	5.  dry mouth</a:t>
            </a:r>
          </a:p>
          <a:p>
            <a:r>
              <a:rPr lang="en-US" baseline="0" dirty="0" smtClean="0"/>
              <a:t>	6.  small pupils</a:t>
            </a:r>
          </a:p>
          <a:p>
            <a:r>
              <a:rPr lang="en-US" baseline="0" dirty="0" smtClean="0"/>
              <a:t>	7.  constipation or difficulty having bowel movements.</a:t>
            </a:r>
          </a:p>
          <a:p>
            <a:endParaRPr lang="en-US" baseline="0" dirty="0" smtClean="0"/>
          </a:p>
          <a:p>
            <a:r>
              <a:rPr lang="en-US" baseline="0" dirty="0" smtClean="0"/>
              <a:t>Opiates NAMES:  heroin, </a:t>
            </a:r>
            <a:r>
              <a:rPr lang="en-US" baseline="0" dirty="0" err="1" smtClean="0"/>
              <a:t>suboxone</a:t>
            </a:r>
            <a:r>
              <a:rPr lang="en-US" baseline="0" dirty="0" smtClean="0"/>
              <a:t>, </a:t>
            </a:r>
            <a:r>
              <a:rPr lang="en-US" baseline="0" dirty="0" err="1" smtClean="0"/>
              <a:t>stadol</a:t>
            </a:r>
            <a:r>
              <a:rPr lang="en-US" baseline="0" dirty="0" smtClean="0"/>
              <a:t>, codeine, </a:t>
            </a:r>
            <a:r>
              <a:rPr lang="en-US" baseline="0" dirty="0" err="1" smtClean="0"/>
              <a:t>duragesic</a:t>
            </a:r>
            <a:r>
              <a:rPr lang="en-US" baseline="0" dirty="0" smtClean="0"/>
              <a:t> patch, hydrocodone (Vicodin, </a:t>
            </a:r>
            <a:r>
              <a:rPr lang="en-US" baseline="0" dirty="0" err="1" smtClean="0"/>
              <a:t>norco</a:t>
            </a:r>
            <a:r>
              <a:rPr lang="en-US" baseline="0" dirty="0" smtClean="0"/>
              <a:t>), hydromorphone (</a:t>
            </a:r>
            <a:r>
              <a:rPr lang="en-US" baseline="0" dirty="0" err="1" smtClean="0"/>
              <a:t>dilaudid</a:t>
            </a:r>
            <a:r>
              <a:rPr lang="en-US" baseline="0" dirty="0" smtClean="0"/>
              <a:t>), Demerol (meperidine), morphine, </a:t>
            </a:r>
            <a:r>
              <a:rPr lang="en-US" baseline="0" dirty="0" err="1" smtClean="0"/>
              <a:t>nubain</a:t>
            </a:r>
            <a:r>
              <a:rPr lang="en-US" baseline="0" dirty="0" smtClean="0"/>
              <a:t>, oxycodone (Percocet, Percodan), </a:t>
            </a:r>
            <a:r>
              <a:rPr lang="en-US" baseline="0" dirty="0" err="1" smtClean="0"/>
              <a:t>talwin</a:t>
            </a:r>
            <a:r>
              <a:rPr lang="en-US" baseline="0" dirty="0" smtClean="0"/>
              <a:t>, paregoric, Darvon (propoxyphene).  </a:t>
            </a:r>
          </a:p>
          <a:p>
            <a:endParaRPr lang="en-US" baseline="0" dirty="0" smtClean="0"/>
          </a:p>
          <a:p>
            <a:r>
              <a:rPr lang="en-US" baseline="0" dirty="0" smtClean="0"/>
              <a:t>After prolonged use of these substances, TOLERANCE, develops -</a:t>
            </a:r>
            <a:r>
              <a:rPr lang="en-US" baseline="0" dirty="0" smtClean="0">
                <a:sym typeface="Wingdings" panose="05000000000000000000" pitchFamily="2" charset="2"/>
              </a:rPr>
              <a:t>This means that the person needs increasing amounts to achieve the same effects.</a:t>
            </a:r>
          </a:p>
          <a:p>
            <a:endParaRPr lang="en-US" baseline="0" dirty="0" smtClean="0">
              <a:sym typeface="Wingdings" panose="05000000000000000000" pitchFamily="2" charset="2"/>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15</a:t>
            </a:fld>
            <a:endParaRPr lang="en-US"/>
          </a:p>
        </p:txBody>
      </p:sp>
    </p:spTree>
    <p:extLst>
      <p:ext uri="{BB962C8B-B14F-4D97-AF65-F5344CB8AC3E}">
        <p14:creationId xmlns:p14="http://schemas.microsoft.com/office/powerpoint/2010/main" val="3188373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16</a:t>
            </a:fld>
            <a:endParaRPr lang="en-US"/>
          </a:p>
        </p:txBody>
      </p:sp>
    </p:spTree>
    <p:extLst>
      <p:ext uri="{BB962C8B-B14F-4D97-AF65-F5344CB8AC3E}">
        <p14:creationId xmlns:p14="http://schemas.microsoft.com/office/powerpoint/2010/main" val="108138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17</a:t>
            </a:fld>
            <a:endParaRPr lang="en-US"/>
          </a:p>
        </p:txBody>
      </p:sp>
    </p:spTree>
    <p:extLst>
      <p:ext uri="{BB962C8B-B14F-4D97-AF65-F5344CB8AC3E}">
        <p14:creationId xmlns:p14="http://schemas.microsoft.com/office/powerpoint/2010/main" val="234346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types of opiate</a:t>
            </a:r>
            <a:r>
              <a:rPr lang="en-US" baseline="0" dirty="0" smtClean="0"/>
              <a:t> receptors:  Delta, Kappa, Mu, </a:t>
            </a:r>
            <a:r>
              <a:rPr lang="en-US" baseline="0" dirty="0" err="1" smtClean="0"/>
              <a:t>Nociceptin</a:t>
            </a:r>
            <a:r>
              <a:rPr lang="en-US" baseline="0" dirty="0" smtClean="0"/>
              <a:t>.  </a:t>
            </a:r>
          </a:p>
          <a:p>
            <a:r>
              <a:rPr lang="en-US" dirty="0" smtClean="0"/>
              <a:t>Opiate receptors are a type of protein found in the brain, spinal cord and gastrointestinal tract. Opiates activate receptors once they reach the brain. They produce effects that directly correlate with the area of the brain involved. Opiates facilitate pain relief and stimulate the pleasure centers in the brain that signal reward. When a person injects, sniffs or orally ingests heroin or morphine, the drugs travel quickly through the bloodstream to the brain.</a:t>
            </a:r>
          </a:p>
          <a:p>
            <a:r>
              <a:rPr lang="en-US" dirty="0" smtClean="0"/>
              <a:t>Once heroin gets to the brain, it converts rapidly to morphine, which activates the receptors. In the reward system, the drugs activate these areas of the brain: ventral tegmental area (VTA), cerebral cortex and nucleus </a:t>
            </a:r>
            <a:r>
              <a:rPr lang="en-US" dirty="0" err="1" smtClean="0"/>
              <a:t>accumbens</a:t>
            </a:r>
            <a:r>
              <a:rPr lang="en-US" dirty="0" smtClean="0"/>
              <a:t>. Research shows that stimulation of the opiate receptors by heroin, morphine and other opiates results in feelings of reward. It also activates pleasure circuits by causing a larger amount of dopamine to be released in the nucleus </a:t>
            </a:r>
            <a:r>
              <a:rPr lang="en-US" dirty="0" err="1" smtClean="0"/>
              <a:t>accumbens</a:t>
            </a:r>
            <a:r>
              <a:rPr lang="en-US" dirty="0" smtClean="0"/>
              <a:t>. This causes a rush, or intense feelings of euphoria, which subside quickly and are followed by relaxation and contentment. The calm typically lasts a few hours. Excessive release of dopamine and activation of the reward system can lead to addiction.</a:t>
            </a:r>
          </a:p>
          <a:p>
            <a:r>
              <a:rPr lang="en-US" b="1" dirty="0" smtClean="0"/>
              <a:t>Types of Opiate Receptors</a:t>
            </a:r>
          </a:p>
          <a:p>
            <a:r>
              <a:rPr lang="en-US" dirty="0" smtClean="0"/>
              <a:t>The four major subgroups of opiate receptors are delta, kappa, mu and </a:t>
            </a:r>
            <a:r>
              <a:rPr lang="en-US" dirty="0" err="1" smtClean="0"/>
              <a:t>Nociceptin</a:t>
            </a:r>
            <a:r>
              <a:rPr lang="en-US" dirty="0" smtClean="0"/>
              <a:t>, and each is involved in controlling different functions of the brain. As an example, opiates and endorphins block pain signals by binding to the mu receptor site. The delta receptor in the brain is involved in pain relief, antidepressant effects and physical dependence. Kappa receptors in the brain and spinal cord are linked with sedation, spinal analgesia and pupil constriction.</a:t>
            </a:r>
          </a:p>
          <a:p>
            <a:r>
              <a:rPr lang="en-US" dirty="0" smtClean="0"/>
              <a:t>The functions of the mu receptors in the brain and spinal cord are physical dependence, respiratory depression, euphoria, pupil constriction and </a:t>
            </a:r>
            <a:r>
              <a:rPr lang="en-US" dirty="0" err="1" smtClean="0"/>
              <a:t>supraspinal</a:t>
            </a:r>
            <a:r>
              <a:rPr lang="en-US" dirty="0" smtClean="0"/>
              <a:t> analgesia. </a:t>
            </a:r>
            <a:r>
              <a:rPr lang="en-US" dirty="0" err="1" smtClean="0"/>
              <a:t>Nociceptin</a:t>
            </a:r>
            <a:r>
              <a:rPr lang="en-US" dirty="0" smtClean="0"/>
              <a:t> receptors in the brain and spinal cord are involved with appetite, depression, anxiety and the development of tolerance to mu agonists.</a:t>
            </a:r>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18</a:t>
            </a:fld>
            <a:endParaRPr lang="en-US"/>
          </a:p>
        </p:txBody>
      </p:sp>
    </p:spTree>
    <p:extLst>
      <p:ext uri="{BB962C8B-B14F-4D97-AF65-F5344CB8AC3E}">
        <p14:creationId xmlns:p14="http://schemas.microsoft.com/office/powerpoint/2010/main" val="450792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Snorting</a:t>
            </a:r>
          </a:p>
          <a:p>
            <a:r>
              <a:rPr lang="en-US" dirty="0" smtClean="0"/>
              <a:t>Sniffing</a:t>
            </a:r>
          </a:p>
          <a:p>
            <a:r>
              <a:rPr lang="en-US" dirty="0" smtClean="0"/>
              <a:t>Shooting</a:t>
            </a:r>
            <a:r>
              <a:rPr lang="en-US" baseline="0" dirty="0" smtClean="0"/>
              <a:t> up</a:t>
            </a:r>
          </a:p>
          <a:p>
            <a:r>
              <a:rPr lang="en-US" baseline="0" dirty="0" smtClean="0"/>
              <a:t>Mainlining</a:t>
            </a:r>
          </a:p>
          <a:p>
            <a:r>
              <a:rPr lang="en-US" baseline="0" dirty="0" smtClean="0"/>
              <a:t>Skin-popping</a:t>
            </a:r>
          </a:p>
          <a:p>
            <a:r>
              <a:rPr lang="en-US" baseline="0" dirty="0" smtClean="0"/>
              <a:t>Muscling</a:t>
            </a:r>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19</a:t>
            </a:fld>
            <a:endParaRPr lang="en-US"/>
          </a:p>
        </p:txBody>
      </p:sp>
    </p:spTree>
    <p:extLst>
      <p:ext uri="{BB962C8B-B14F-4D97-AF65-F5344CB8AC3E}">
        <p14:creationId xmlns:p14="http://schemas.microsoft.com/office/powerpoint/2010/main" val="317603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2</a:t>
            </a:fld>
            <a:endParaRPr lang="en-US"/>
          </a:p>
        </p:txBody>
      </p:sp>
    </p:spTree>
    <p:extLst>
      <p:ext uri="{BB962C8B-B14F-4D97-AF65-F5344CB8AC3E}">
        <p14:creationId xmlns:p14="http://schemas.microsoft.com/office/powerpoint/2010/main" val="333118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who get opiate from multiple providers</a:t>
            </a:r>
          </a:p>
          <a:p>
            <a:endParaRPr lang="en-US" dirty="0" smtClean="0"/>
          </a:p>
          <a:p>
            <a:r>
              <a:rPr lang="en-US" dirty="0" smtClean="0"/>
              <a:t>People who use opioids for non medical reasons</a:t>
            </a:r>
          </a:p>
          <a:p>
            <a:endParaRPr lang="en-US" dirty="0" smtClean="0"/>
          </a:p>
          <a:p>
            <a:r>
              <a:rPr lang="en-US" dirty="0" smtClean="0"/>
              <a:t>People who use drugs prescribed for others</a:t>
            </a:r>
          </a:p>
          <a:p>
            <a:endParaRPr lang="en-US" dirty="0" smtClean="0"/>
          </a:p>
          <a:p>
            <a:r>
              <a:rPr lang="en-US" dirty="0" smtClean="0"/>
              <a:t>People who inject drugs</a:t>
            </a:r>
          </a:p>
          <a:p>
            <a:endParaRPr lang="en-US" dirty="0" smtClean="0"/>
          </a:p>
          <a:p>
            <a:r>
              <a:rPr lang="en-US" dirty="0" smtClean="0"/>
              <a:t>Former users</a:t>
            </a:r>
            <a:r>
              <a:rPr lang="en-US" baseline="0" dirty="0" smtClean="0"/>
              <a:t> recently released from prison or abstinence-based drug treatment programs</a:t>
            </a:r>
          </a:p>
          <a:p>
            <a:endParaRPr lang="en-US" baseline="0" dirty="0" smtClean="0"/>
          </a:p>
          <a:p>
            <a:r>
              <a:rPr lang="en-US" baseline="0" dirty="0" smtClean="0"/>
              <a:t>Elderly people using opiates for pain</a:t>
            </a:r>
          </a:p>
          <a:p>
            <a:endParaRPr lang="en-US" baseline="0" dirty="0" smtClean="0"/>
          </a:p>
          <a:p>
            <a:r>
              <a:rPr lang="en-US" baseline="0" dirty="0" smtClean="0"/>
              <a:t>Anyone on high doses of opioids, even if taking as prescribed</a:t>
            </a:r>
          </a:p>
          <a:p>
            <a:endParaRPr lang="en-US" baseline="0" dirty="0" smtClean="0"/>
          </a:p>
          <a:p>
            <a:r>
              <a:rPr lang="en-US" baseline="0" dirty="0" smtClean="0"/>
              <a:t>People using pain-relieving patches incorrectly. </a:t>
            </a:r>
          </a:p>
          <a:p>
            <a:endParaRPr lang="en-US" baseline="0" dirty="0" smtClean="0"/>
          </a:p>
          <a:p>
            <a:r>
              <a:rPr lang="en-US" baseline="0" dirty="0" smtClean="0"/>
              <a:t>People taking multiple respiratory depressants</a:t>
            </a:r>
          </a:p>
          <a:p>
            <a:endParaRPr lang="en-US" baseline="0" dirty="0" smtClean="0"/>
          </a:p>
          <a:p>
            <a:r>
              <a:rPr lang="en-US" baseline="0" dirty="0" smtClean="0"/>
              <a:t>People with chronic lung disease or with sleep apnea AND taking opioids</a:t>
            </a:r>
          </a:p>
          <a:p>
            <a:endParaRPr lang="en-US" baseline="0" dirty="0" smtClean="0"/>
          </a:p>
          <a:p>
            <a:r>
              <a:rPr lang="en-US" baseline="0" dirty="0" smtClean="0"/>
              <a:t>Children who accidentally take pain-killers</a:t>
            </a:r>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20</a:t>
            </a:fld>
            <a:endParaRPr lang="en-US"/>
          </a:p>
        </p:txBody>
      </p:sp>
    </p:spTree>
    <p:extLst>
      <p:ext uri="{BB962C8B-B14F-4D97-AF65-F5344CB8AC3E}">
        <p14:creationId xmlns:p14="http://schemas.microsoft.com/office/powerpoint/2010/main" val="4261327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ea typeface="ＭＳ Ｐゴシック" charset="0"/>
                <a:cs typeface="Calibri"/>
              </a:rPr>
              <a:t>Naloxone (</a:t>
            </a:r>
            <a:r>
              <a:rPr lang="en-US" dirty="0" err="1" smtClean="0">
                <a:latin typeface="+mn-lt"/>
                <a:ea typeface="ＭＳ Ｐゴシック" charset="0"/>
                <a:cs typeface="Calibri"/>
              </a:rPr>
              <a:t>Narcan</a:t>
            </a:r>
            <a:r>
              <a:rPr lang="en-US" dirty="0" smtClean="0">
                <a:latin typeface="+mn-lt"/>
                <a:ea typeface="ＭＳ Ｐゴシック" charset="0"/>
                <a:cs typeface="Calibri"/>
              </a:rPr>
              <a:t>) is an antidote reverses the effects of opioid overdose</a:t>
            </a:r>
          </a:p>
          <a:p>
            <a:r>
              <a:rPr lang="en-US" dirty="0" smtClean="0">
                <a:latin typeface="+mn-lt"/>
                <a:ea typeface="ＭＳ Ｐゴシック" charset="0"/>
                <a:cs typeface="Calibri"/>
              </a:rPr>
              <a:t>Naloxone </a:t>
            </a:r>
            <a:r>
              <a:rPr lang="en-US" dirty="0" smtClean="0">
                <a:solidFill>
                  <a:srgbClr val="000000"/>
                </a:solidFill>
                <a:latin typeface="+mn-lt"/>
                <a:ea typeface="ＭＳ Ｐゴシック" charset="0"/>
                <a:cs typeface="Calibri"/>
              </a:rPr>
              <a:t>is </a:t>
            </a:r>
            <a:r>
              <a:rPr lang="en-US" b="1" dirty="0" smtClean="0">
                <a:solidFill>
                  <a:srgbClr val="000000"/>
                </a:solidFill>
                <a:latin typeface="+mn-lt"/>
                <a:ea typeface="ＭＳ Ｐゴシック" charset="0"/>
                <a:cs typeface="Calibri"/>
              </a:rPr>
              <a:t>NOT</a:t>
            </a:r>
            <a:r>
              <a:rPr lang="en-US" dirty="0" smtClean="0">
                <a:solidFill>
                  <a:srgbClr val="000000"/>
                </a:solidFill>
                <a:latin typeface="+mn-lt"/>
                <a:ea typeface="ＭＳ Ｐゴシック" charset="0"/>
                <a:cs typeface="Calibri"/>
              </a:rPr>
              <a:t> </a:t>
            </a:r>
            <a:r>
              <a:rPr lang="en-US" dirty="0" smtClean="0">
                <a:latin typeface="+mn-lt"/>
                <a:ea typeface="ＭＳ Ｐゴシック" charset="0"/>
                <a:cs typeface="Calibri"/>
              </a:rPr>
              <a:t>effective against respiratory depression due to non-opioid drugs (or other causes)</a:t>
            </a:r>
          </a:p>
          <a:p>
            <a:endParaRPr lang="en-US" dirty="0" smtClean="0"/>
          </a:p>
          <a:p>
            <a:r>
              <a:rPr lang="en-US" dirty="0" smtClean="0"/>
              <a:t>Naloxone</a:t>
            </a:r>
          </a:p>
          <a:p>
            <a:r>
              <a:rPr lang="en-US" dirty="0" smtClean="0"/>
              <a:t>Blocks</a:t>
            </a:r>
            <a:r>
              <a:rPr lang="en-US" baseline="0" dirty="0" smtClean="0"/>
              <a:t> opiate effects</a:t>
            </a:r>
          </a:p>
          <a:p>
            <a:r>
              <a:rPr lang="en-US" baseline="0" dirty="0" smtClean="0"/>
              <a:t>Restores breathing</a:t>
            </a:r>
          </a:p>
          <a:p>
            <a:r>
              <a:rPr lang="en-US" baseline="0" dirty="0" smtClean="0"/>
              <a:t>Increases oxygen to the brain</a:t>
            </a:r>
          </a:p>
          <a:p>
            <a:endParaRPr lang="en-US" baseline="0" dirty="0" smtClean="0"/>
          </a:p>
          <a:p>
            <a:r>
              <a:rPr lang="en-US" b="1" baseline="0" dirty="0" smtClean="0"/>
              <a:t>Reversing </a:t>
            </a:r>
            <a:r>
              <a:rPr lang="en-US" baseline="0" dirty="0" smtClean="0"/>
              <a:t>the overdose quickly saves life.  </a:t>
            </a:r>
          </a:p>
          <a:p>
            <a:endParaRPr lang="en-US" baseline="0" dirty="0" smtClean="0"/>
          </a:p>
          <a:p>
            <a:r>
              <a:rPr lang="en-US" baseline="0" dirty="0" smtClean="0"/>
              <a:t>Wears off in 20-90 minutes</a:t>
            </a:r>
          </a:p>
          <a:p>
            <a:r>
              <a:rPr lang="en-US" baseline="0" dirty="0" smtClean="0"/>
              <a:t>Some opioids (buprenorphine and methadone) can last for 24-36 hours</a:t>
            </a:r>
          </a:p>
          <a:p>
            <a:r>
              <a:rPr lang="en-US" baseline="0" dirty="0" smtClean="0"/>
              <a:t>Wears off, may need to repeat the dose</a:t>
            </a:r>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21</a:t>
            </a:fld>
            <a:endParaRPr lang="en-US"/>
          </a:p>
        </p:txBody>
      </p:sp>
    </p:spTree>
    <p:extLst>
      <p:ext uri="{BB962C8B-B14F-4D97-AF65-F5344CB8AC3E}">
        <p14:creationId xmlns:p14="http://schemas.microsoft.com/office/powerpoint/2010/main" val="2719393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22</a:t>
            </a:fld>
            <a:endParaRPr lang="en-US"/>
          </a:p>
        </p:txBody>
      </p:sp>
    </p:spTree>
    <p:extLst>
      <p:ext uri="{BB962C8B-B14F-4D97-AF65-F5344CB8AC3E}">
        <p14:creationId xmlns:p14="http://schemas.microsoft.com/office/powerpoint/2010/main" val="2151714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23</a:t>
            </a:fld>
            <a:endParaRPr lang="en-US"/>
          </a:p>
        </p:txBody>
      </p:sp>
    </p:spTree>
    <p:extLst>
      <p:ext uri="{BB962C8B-B14F-4D97-AF65-F5344CB8AC3E}">
        <p14:creationId xmlns:p14="http://schemas.microsoft.com/office/powerpoint/2010/main" val="2413774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response to stimuli (shaking, sternal rub)</a:t>
            </a:r>
          </a:p>
          <a:p>
            <a:endParaRPr lang="en-US" dirty="0" smtClean="0"/>
          </a:p>
          <a:p>
            <a:r>
              <a:rPr lang="en-US" dirty="0" smtClean="0"/>
              <a:t>Infrequent or NO breathing</a:t>
            </a:r>
          </a:p>
          <a:p>
            <a:endParaRPr lang="en-US" dirty="0" smtClean="0"/>
          </a:p>
          <a:p>
            <a:r>
              <a:rPr lang="en-US" dirty="0" smtClean="0"/>
              <a:t>Deep snoring or gurgling (death rattle)</a:t>
            </a:r>
          </a:p>
          <a:p>
            <a:endParaRPr lang="en-US" dirty="0" smtClean="0"/>
          </a:p>
          <a:p>
            <a:r>
              <a:rPr lang="en-US" dirty="0" smtClean="0"/>
              <a:t>Pale, clammy skin</a:t>
            </a:r>
          </a:p>
          <a:p>
            <a:endParaRPr lang="en-US" dirty="0" smtClean="0"/>
          </a:p>
          <a:p>
            <a:r>
              <a:rPr lang="en-US" dirty="0" smtClean="0"/>
              <a:t>Blue lips and/or fingertips</a:t>
            </a:r>
          </a:p>
          <a:p>
            <a:endParaRPr lang="en-US" dirty="0" smtClean="0"/>
          </a:p>
          <a:p>
            <a:r>
              <a:rPr lang="en-US" dirty="0" smtClean="0"/>
              <a:t>Small pupils</a:t>
            </a:r>
          </a:p>
          <a:p>
            <a:endParaRPr lang="en-US" dirty="0" smtClean="0"/>
          </a:p>
          <a:p>
            <a:r>
              <a:rPr lang="en-US" dirty="0" smtClean="0"/>
              <a:t>Slow</a:t>
            </a:r>
            <a:r>
              <a:rPr lang="en-US" baseline="0" dirty="0" smtClean="0"/>
              <a:t> pulse</a:t>
            </a:r>
          </a:p>
          <a:p>
            <a:endParaRPr lang="en-US" baseline="0" dirty="0" smtClean="0"/>
          </a:p>
          <a:p>
            <a:r>
              <a:rPr lang="en-US" baseline="0" dirty="0" smtClean="0"/>
              <a:t>UNTIMATELY, opioids kill by suppressing the drive to breath.  </a:t>
            </a:r>
          </a:p>
          <a:p>
            <a:endParaRPr lang="en-US" baseline="0" dirty="0" smtClean="0"/>
          </a:p>
          <a:p>
            <a:r>
              <a:rPr lang="en-US" baseline="0" dirty="0" smtClean="0"/>
              <a:t>SLOWS EVERYTHING down…….breathing, pulse, blood pressure</a:t>
            </a:r>
          </a:p>
          <a:p>
            <a:endParaRPr lang="en-US" baseline="0" dirty="0" smtClean="0"/>
          </a:p>
          <a:p>
            <a:r>
              <a:rPr lang="en-US" baseline="0" dirty="0" smtClean="0"/>
              <a:t>Slowed breathing  -</a:t>
            </a:r>
            <a:r>
              <a:rPr lang="en-US" baseline="0" dirty="0" smtClean="0">
                <a:sym typeface="Wingdings" panose="05000000000000000000" pitchFamily="2" charset="2"/>
              </a:rPr>
              <a:t> decreased oxygen flow to the brain--brain injury and death.</a:t>
            </a:r>
            <a:endParaRPr lang="en-US" dirty="0" smtClean="0"/>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24</a:t>
            </a:fld>
            <a:endParaRPr lang="en-US"/>
          </a:p>
        </p:txBody>
      </p:sp>
    </p:spTree>
    <p:extLst>
      <p:ext uri="{BB962C8B-B14F-4D97-AF65-F5344CB8AC3E}">
        <p14:creationId xmlns:p14="http://schemas.microsoft.com/office/powerpoint/2010/main" val="393761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 if the people being treated know the steps of CPR.  </a:t>
            </a:r>
          </a:p>
          <a:p>
            <a:r>
              <a:rPr lang="en-US" dirty="0" smtClean="0"/>
              <a:t>Start with assessing the victim to determine responsiveness.  May start CPR if you know it and are comfortable with doing so. </a:t>
            </a:r>
          </a:p>
          <a:p>
            <a:r>
              <a:rPr lang="en-US" dirty="0" smtClean="0"/>
              <a:t>Assess</a:t>
            </a:r>
            <a:r>
              <a:rPr lang="en-US" baseline="0" dirty="0" smtClean="0"/>
              <a:t> the scene. </a:t>
            </a:r>
          </a:p>
          <a:p>
            <a:r>
              <a:rPr lang="en-US" baseline="0" dirty="0" smtClean="0"/>
              <a:t>If unresponsive, blue, can’t find a pulse, can’t determine if breathing</a:t>
            </a:r>
          </a:p>
          <a:p>
            <a:r>
              <a:rPr lang="en-US" baseline="0" dirty="0" smtClean="0"/>
              <a:t>Give the antidote.</a:t>
            </a:r>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25</a:t>
            </a:fld>
            <a:endParaRPr lang="en-US"/>
          </a:p>
        </p:txBody>
      </p:sp>
    </p:spTree>
    <p:extLst>
      <p:ext uri="{BB962C8B-B14F-4D97-AF65-F5344CB8AC3E}">
        <p14:creationId xmlns:p14="http://schemas.microsoft.com/office/powerpoint/2010/main" val="553960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Intranasally</a:t>
            </a:r>
            <a:endParaRPr lang="en-US" dirty="0" smtClean="0"/>
          </a:p>
          <a:p>
            <a:r>
              <a:rPr lang="en-US" dirty="0" smtClean="0"/>
              <a:t>Auto-injector</a:t>
            </a:r>
          </a:p>
          <a:p>
            <a:r>
              <a:rPr lang="en-US" dirty="0" smtClean="0"/>
              <a:t>IV injector</a:t>
            </a:r>
          </a:p>
          <a:p>
            <a:r>
              <a:rPr lang="en-US" dirty="0" smtClean="0"/>
              <a:t>IM Injection</a:t>
            </a:r>
          </a:p>
          <a:p>
            <a:endParaRPr lang="en-US" dirty="0" smtClean="0"/>
          </a:p>
          <a:p>
            <a:r>
              <a:rPr lang="en-US" dirty="0" err="1" smtClean="0"/>
              <a:t>Ezvio</a:t>
            </a:r>
            <a:r>
              <a:rPr lang="en-US" dirty="0" smtClean="0"/>
              <a:t> is a take home auto-injector</a:t>
            </a:r>
          </a:p>
          <a:p>
            <a:r>
              <a:rPr lang="en-US" dirty="0" smtClean="0"/>
              <a:t>FDA approved April 2014</a:t>
            </a:r>
          </a:p>
          <a:p>
            <a:r>
              <a:rPr lang="en-US" dirty="0" smtClean="0"/>
              <a:t>Each dose contains 0.4 mg naloxone in 0.4 mL</a:t>
            </a:r>
          </a:p>
          <a:p>
            <a:r>
              <a:rPr lang="en-US" dirty="0" smtClean="0"/>
              <a:t>Comes in a box of 2 single dose auto-injectors plus a training injector</a:t>
            </a:r>
          </a:p>
          <a:p>
            <a:endParaRPr lang="en-US" dirty="0" smtClean="0"/>
          </a:p>
          <a:p>
            <a:r>
              <a:rPr lang="en-US" dirty="0" smtClean="0"/>
              <a:t>Intranasal</a:t>
            </a:r>
          </a:p>
          <a:p>
            <a:r>
              <a:rPr lang="en-US" dirty="0" smtClean="0"/>
              <a:t>Very low risk of exposure to blood (no exposed needle)</a:t>
            </a:r>
          </a:p>
          <a:p>
            <a:r>
              <a:rPr lang="en-US" dirty="0" smtClean="0"/>
              <a:t>Can be administered quickly and with little training</a:t>
            </a:r>
          </a:p>
          <a:p>
            <a:r>
              <a:rPr lang="en-US" dirty="0" smtClean="0"/>
              <a:t>Rapid onset of action</a:t>
            </a:r>
          </a:p>
          <a:p>
            <a:r>
              <a:rPr lang="en-US" dirty="0" smtClean="0"/>
              <a:t>Very effective when</a:t>
            </a:r>
            <a:r>
              <a:rPr lang="en-US" baseline="0" dirty="0" smtClean="0"/>
              <a:t> used properly.		The NOSE is lined with lots of tiny blood vessels which quickly absorb naloxone into the blood stream</a:t>
            </a:r>
          </a:p>
          <a:p>
            <a:r>
              <a:rPr lang="en-US" baseline="0" dirty="0" smtClean="0"/>
              <a:t>				Atomizer turns the liquid into a fine mist</a:t>
            </a:r>
          </a:p>
          <a:p>
            <a:r>
              <a:rPr lang="en-US" baseline="0" dirty="0" smtClean="0"/>
              <a:t>				Squirting the drug as mist covers more of the surface inside the nose</a:t>
            </a:r>
          </a:p>
          <a:p>
            <a:r>
              <a:rPr lang="en-US" baseline="0" dirty="0" smtClean="0"/>
              <a:t>    				More surface= more blood vessels= more naloxone into the blood stream</a:t>
            </a:r>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26</a:t>
            </a:fld>
            <a:endParaRPr lang="en-US"/>
          </a:p>
        </p:txBody>
      </p:sp>
    </p:spTree>
    <p:extLst>
      <p:ext uri="{BB962C8B-B14F-4D97-AF65-F5344CB8AC3E}">
        <p14:creationId xmlns:p14="http://schemas.microsoft.com/office/powerpoint/2010/main" val="411536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 with the demo</a:t>
            </a:r>
            <a:r>
              <a:rPr lang="en-US" baseline="0" dirty="0" smtClean="0"/>
              <a:t> syringe…………….</a:t>
            </a:r>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27</a:t>
            </a:fld>
            <a:endParaRPr lang="en-US"/>
          </a:p>
        </p:txBody>
      </p:sp>
    </p:spTree>
    <p:extLst>
      <p:ext uri="{BB962C8B-B14F-4D97-AF65-F5344CB8AC3E}">
        <p14:creationId xmlns:p14="http://schemas.microsoft.com/office/powerpoint/2010/main" val="730373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28</a:t>
            </a:fld>
            <a:endParaRPr lang="en-US"/>
          </a:p>
        </p:txBody>
      </p:sp>
    </p:spTree>
    <p:extLst>
      <p:ext uri="{BB962C8B-B14F-4D97-AF65-F5344CB8AC3E}">
        <p14:creationId xmlns:p14="http://schemas.microsoft.com/office/powerpoint/2010/main" val="4132215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29</a:t>
            </a:fld>
            <a:endParaRPr lang="en-US"/>
          </a:p>
        </p:txBody>
      </p:sp>
    </p:spTree>
    <p:extLst>
      <p:ext uri="{BB962C8B-B14F-4D97-AF65-F5344CB8AC3E}">
        <p14:creationId xmlns:p14="http://schemas.microsoft.com/office/powerpoint/2010/main" val="276181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3</a:t>
            </a:fld>
            <a:endParaRPr lang="en-US"/>
          </a:p>
        </p:txBody>
      </p:sp>
    </p:spTree>
    <p:extLst>
      <p:ext uri="{BB962C8B-B14F-4D97-AF65-F5344CB8AC3E}">
        <p14:creationId xmlns:p14="http://schemas.microsoft.com/office/powerpoint/2010/main" val="2326879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30</a:t>
            </a:fld>
            <a:endParaRPr lang="en-US"/>
          </a:p>
        </p:txBody>
      </p:sp>
    </p:spTree>
    <p:extLst>
      <p:ext uri="{BB962C8B-B14F-4D97-AF65-F5344CB8AC3E}">
        <p14:creationId xmlns:p14="http://schemas.microsoft.com/office/powerpoint/2010/main" val="4077073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 </a:t>
            </a:r>
            <a:r>
              <a:rPr lang="en-US" b="1" dirty="0" smtClean="0"/>
              <a:t>ANY naloxone administration in the field</a:t>
            </a:r>
            <a:r>
              <a:rPr lang="en-US" b="1" baseline="0" dirty="0" smtClean="0"/>
              <a:t> to Indiana State Department of Health via the EMS run sheet. </a:t>
            </a:r>
          </a:p>
          <a:p>
            <a:endParaRPr lang="en-US" b="1" baseline="0" dirty="0" smtClean="0"/>
          </a:p>
          <a:p>
            <a:r>
              <a:rPr lang="en-US" b="1" baseline="0" dirty="0" smtClean="0"/>
              <a:t>ISDH is permitted by Indiana Department of Homeland Security to access run sheet data monthly.  </a:t>
            </a:r>
          </a:p>
          <a:p>
            <a:endParaRPr lang="en-US" b="1" baseline="0" dirty="0" smtClean="0"/>
          </a:p>
          <a:p>
            <a:r>
              <a:rPr lang="en-US" b="1" baseline="0" dirty="0" smtClean="0"/>
              <a:t>Any problems or questions regarding reporting requirements contact:  Murray Lawry at the Trauma and Injury Prevention Division</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976C9F45-BBB9-4920-A6C3-3B14A7F3102C}" type="slidenum">
              <a:rPr lang="en-US" smtClean="0"/>
              <a:t>31</a:t>
            </a:fld>
            <a:endParaRPr lang="en-US"/>
          </a:p>
        </p:txBody>
      </p:sp>
    </p:spTree>
    <p:extLst>
      <p:ext uri="{BB962C8B-B14F-4D97-AF65-F5344CB8AC3E}">
        <p14:creationId xmlns:p14="http://schemas.microsoft.com/office/powerpoint/2010/main" val="2710880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b="1" dirty="0"/>
              <a:t>BOTH are long-acting</a:t>
            </a:r>
          </a:p>
          <a:p>
            <a:pPr lvl="2"/>
            <a:r>
              <a:rPr lang="en-US" sz="2400" dirty="0"/>
              <a:t>Reduces the craving for opioids for days</a:t>
            </a:r>
          </a:p>
          <a:p>
            <a:pPr lvl="2"/>
            <a:r>
              <a:rPr lang="en-US" sz="2400" dirty="0"/>
              <a:t>Can cause prolonged respiratory depression</a:t>
            </a:r>
          </a:p>
          <a:p>
            <a:pPr lvl="2"/>
            <a:endParaRPr lang="en-US" sz="2400" dirty="0"/>
          </a:p>
          <a:p>
            <a:r>
              <a:rPr lang="en-US" b="1" dirty="0" smtClean="0">
                <a:effectLst/>
              </a:rPr>
              <a:t>WHAT IS VIVITROL</a:t>
            </a:r>
            <a:r>
              <a:rPr lang="en-US" b="1" baseline="30000" dirty="0" smtClean="0">
                <a:effectLst/>
              </a:rPr>
              <a:t>®</a:t>
            </a:r>
            <a:r>
              <a:rPr lang="en-US" b="1" dirty="0" smtClean="0">
                <a:effectLst/>
              </a:rPr>
              <a:t> (naltrexone for extended-release injectable suspension)?</a:t>
            </a:r>
          </a:p>
          <a:p>
            <a:r>
              <a:rPr lang="en-US" dirty="0" smtClean="0"/>
              <a:t>VIVITROL is a prescription injectable medicine used to:</a:t>
            </a:r>
          </a:p>
          <a:p>
            <a:r>
              <a:rPr lang="en-US" dirty="0" smtClean="0"/>
              <a:t>Treat alcohol dependence. You should stop drinking before starting VIVITROL.</a:t>
            </a:r>
          </a:p>
          <a:p>
            <a:r>
              <a:rPr lang="en-US" dirty="0" smtClean="0"/>
              <a:t>Prevent relapse to opioid dependence </a:t>
            </a:r>
            <a:r>
              <a:rPr lang="en-US" b="1" dirty="0" smtClean="0"/>
              <a:t>after</a:t>
            </a:r>
            <a:r>
              <a:rPr lang="en-US" dirty="0" smtClean="0"/>
              <a:t> opioid detox. You must stop taking opioids or other opioid-containing medications before starting VIVITROL.</a:t>
            </a:r>
          </a:p>
          <a:p>
            <a:pPr lvl="2"/>
            <a:endParaRPr lang="en-US" sz="2400" dirty="0"/>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32</a:t>
            </a:fld>
            <a:endParaRPr lang="en-US"/>
          </a:p>
        </p:txBody>
      </p:sp>
    </p:spTree>
    <p:extLst>
      <p:ext uri="{BB962C8B-B14F-4D97-AF65-F5344CB8AC3E}">
        <p14:creationId xmlns:p14="http://schemas.microsoft.com/office/powerpoint/2010/main" val="3075673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use the RHIC simulation mannequin and walk</a:t>
            </a:r>
            <a:r>
              <a:rPr lang="en-US" baseline="0" dirty="0" smtClean="0"/>
              <a:t> through a practical application</a:t>
            </a:r>
          </a:p>
          <a:p>
            <a:endParaRPr lang="en-US" baseline="0" dirty="0" smtClean="0"/>
          </a:p>
          <a:p>
            <a:r>
              <a:rPr lang="en-US" baseline="0" dirty="0" smtClean="0"/>
              <a:t>ISU football player had a football injury in Saturday’s game.</a:t>
            </a:r>
          </a:p>
          <a:p>
            <a:r>
              <a:rPr lang="en-US" baseline="0" dirty="0" smtClean="0"/>
              <a:t>The girlfriend finds him obtunded</a:t>
            </a:r>
          </a:p>
          <a:p>
            <a:r>
              <a:rPr lang="en-US" baseline="0" dirty="0" smtClean="0"/>
              <a:t>2 officers are called to the scene, assess the scene and the victim, and administer the drug.</a:t>
            </a:r>
          </a:p>
          <a:p>
            <a:r>
              <a:rPr lang="en-US" baseline="0" dirty="0" smtClean="0"/>
              <a:t>The mannequin wakes up.</a:t>
            </a:r>
          </a:p>
          <a:p>
            <a:endParaRPr lang="en-US" baseline="0" dirty="0" smtClean="0"/>
          </a:p>
          <a:p>
            <a:r>
              <a:rPr lang="en-US" baseline="0" dirty="0" smtClean="0"/>
              <a:t>Can also do return demonstration with the mannequins in the room.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33</a:t>
            </a:fld>
            <a:endParaRPr lang="en-US"/>
          </a:p>
        </p:txBody>
      </p:sp>
    </p:spTree>
    <p:extLst>
      <p:ext uri="{BB962C8B-B14F-4D97-AF65-F5344CB8AC3E}">
        <p14:creationId xmlns:p14="http://schemas.microsoft.com/office/powerpoint/2010/main" val="2688459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34</a:t>
            </a:fld>
            <a:endParaRPr lang="en-US"/>
          </a:p>
        </p:txBody>
      </p:sp>
    </p:spTree>
    <p:extLst>
      <p:ext uri="{BB962C8B-B14F-4D97-AF65-F5344CB8AC3E}">
        <p14:creationId xmlns:p14="http://schemas.microsoft.com/office/powerpoint/2010/main" val="1737398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35</a:t>
            </a:fld>
            <a:endParaRPr lang="en-US"/>
          </a:p>
        </p:txBody>
      </p:sp>
    </p:spTree>
    <p:extLst>
      <p:ext uri="{BB962C8B-B14F-4D97-AF65-F5344CB8AC3E}">
        <p14:creationId xmlns:p14="http://schemas.microsoft.com/office/powerpoint/2010/main" val="74924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4</a:t>
            </a:fld>
            <a:endParaRPr lang="en-US"/>
          </a:p>
        </p:txBody>
      </p:sp>
    </p:spTree>
    <p:extLst>
      <p:ext uri="{BB962C8B-B14F-4D97-AF65-F5344CB8AC3E}">
        <p14:creationId xmlns:p14="http://schemas.microsoft.com/office/powerpoint/2010/main" val="358466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6C9F45-BBB9-4920-A6C3-3B14A7F3102C}" type="slidenum">
              <a:rPr lang="en-US" smtClean="0"/>
              <a:t>5</a:t>
            </a:fld>
            <a:endParaRPr lang="en-US"/>
          </a:p>
        </p:txBody>
      </p:sp>
    </p:spTree>
    <p:extLst>
      <p:ext uri="{BB962C8B-B14F-4D97-AF65-F5344CB8AC3E}">
        <p14:creationId xmlns:p14="http://schemas.microsoft.com/office/powerpoint/2010/main" val="2520419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6</a:t>
            </a:fld>
            <a:endParaRPr lang="en-US"/>
          </a:p>
        </p:txBody>
      </p:sp>
    </p:spTree>
    <p:extLst>
      <p:ext uri="{BB962C8B-B14F-4D97-AF65-F5344CB8AC3E}">
        <p14:creationId xmlns:p14="http://schemas.microsoft.com/office/powerpoint/2010/main" val="180355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7</a:t>
            </a:fld>
            <a:endParaRPr lang="en-US"/>
          </a:p>
        </p:txBody>
      </p:sp>
    </p:spTree>
    <p:extLst>
      <p:ext uri="{BB962C8B-B14F-4D97-AF65-F5344CB8AC3E}">
        <p14:creationId xmlns:p14="http://schemas.microsoft.com/office/powerpoint/2010/main" val="223596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8</a:t>
            </a:fld>
            <a:endParaRPr lang="en-US"/>
          </a:p>
        </p:txBody>
      </p:sp>
    </p:spTree>
    <p:extLst>
      <p:ext uri="{BB962C8B-B14F-4D97-AF65-F5344CB8AC3E}">
        <p14:creationId xmlns:p14="http://schemas.microsoft.com/office/powerpoint/2010/main" val="1125201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C9F45-BBB9-4920-A6C3-3B14A7F3102C}" type="slidenum">
              <a:rPr lang="en-US" smtClean="0"/>
              <a:t>9</a:t>
            </a:fld>
            <a:endParaRPr lang="en-US"/>
          </a:p>
        </p:txBody>
      </p:sp>
    </p:spTree>
    <p:extLst>
      <p:ext uri="{BB962C8B-B14F-4D97-AF65-F5344CB8AC3E}">
        <p14:creationId xmlns:p14="http://schemas.microsoft.com/office/powerpoint/2010/main" val="3374456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10/26/2015</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10/26/2015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10/26/2015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10/26/2015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10/26/2015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10/26/2015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10/26/2015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10/26/2015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10/26/2015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10/26/2015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10/26/2015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10/26/2015</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8B7t6kCZ6wI&amp;feature=youtu.be" TargetMode="External"/><Relationship Id="rId5" Type="http://schemas.openxmlformats.org/officeDocument/2006/relationships/image" Target="../media/image8.png"/><Relationship Id="rId4" Type="http://schemas.openxmlformats.org/officeDocument/2006/relationships/hyperlink" Target="http://youtu.be/8B7t6kCZ6w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in.gov/isdh/26689.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w.evzio.com/hc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youtube.com/watch?v=okc0LMUwdBQ"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in.gov/legislative/bills/2104/SB/Sb0277.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in.gov/legislative/bills/2015/SB/SB0406.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Nose Knows</a:t>
            </a:r>
            <a:br>
              <a:rPr lang="en-US" dirty="0" smtClean="0"/>
            </a:br>
            <a:r>
              <a:rPr lang="en-US" dirty="0" smtClean="0"/>
              <a:t>Train-the-Trainer on Intra-Nasal </a:t>
            </a:r>
            <a:r>
              <a:rPr lang="en-US" dirty="0"/>
              <a:t>N</a:t>
            </a:r>
            <a:r>
              <a:rPr lang="en-US" dirty="0" smtClean="0"/>
              <a:t>aloxone</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Donna Purviance, DNP, FNP-BC</a:t>
            </a:r>
          </a:p>
          <a:p>
            <a:r>
              <a:rPr lang="en-US" dirty="0" smtClean="0"/>
              <a:t>Goodman Campbell Brain &amp; Spine</a:t>
            </a:r>
          </a:p>
          <a:p>
            <a:r>
              <a:rPr lang="en-US" dirty="0" smtClean="0"/>
              <a:t>Indiana State University</a:t>
            </a:r>
            <a:endParaRPr lang="en-US" dirty="0"/>
          </a:p>
        </p:txBody>
      </p:sp>
    </p:spTree>
    <p:extLst>
      <p:ext uri="{BB962C8B-B14F-4D97-AF65-F5344CB8AC3E}">
        <p14:creationId xmlns:p14="http://schemas.microsoft.com/office/powerpoint/2010/main" val="185170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28740"/>
            <a:ext cx="8761413" cy="706964"/>
          </a:xfrm>
        </p:spPr>
        <p:txBody>
          <a:bodyPr/>
          <a:lstStyle/>
          <a:p>
            <a:r>
              <a:rPr lang="en-US" b="1" dirty="0" smtClean="0"/>
              <a:t>Senate Enrolled Act No. 406</a:t>
            </a:r>
            <a:endParaRPr lang="en-US" b="1" dirty="0"/>
          </a:p>
        </p:txBody>
      </p:sp>
      <p:sp>
        <p:nvSpPr>
          <p:cNvPr id="3" name="Content Placeholder 2"/>
          <p:cNvSpPr>
            <a:spLocks noGrp="1"/>
          </p:cNvSpPr>
          <p:nvPr>
            <p:ph idx="1"/>
          </p:nvPr>
        </p:nvSpPr>
        <p:spPr>
          <a:xfrm>
            <a:off x="424543" y="2309585"/>
            <a:ext cx="11283043" cy="4287157"/>
          </a:xfrm>
        </p:spPr>
        <p:txBody>
          <a:bodyPr>
            <a:normAutofit lnSpcReduction="10000"/>
          </a:bodyPr>
          <a:lstStyle/>
          <a:p>
            <a:r>
              <a:rPr lang="en-US" sz="2800" dirty="0" smtClean="0"/>
              <a:t>Indiana Code §16-42-27 et </a:t>
            </a:r>
            <a:r>
              <a:rPr lang="en-US" sz="2800" dirty="0" err="1" smtClean="0"/>
              <a:t>seq</a:t>
            </a:r>
            <a:r>
              <a:rPr lang="en-US" sz="2800" dirty="0" smtClean="0"/>
              <a:t>,</a:t>
            </a:r>
          </a:p>
          <a:p>
            <a:pPr marL="0" indent="0">
              <a:buNone/>
            </a:pPr>
            <a:r>
              <a:rPr lang="en-US" sz="2400" dirty="0" smtClean="0"/>
              <a:t>A prescriber may write a standing order to authorize an entity to receive naloxone &amp; distribute it to those individuals that may be in a position to assist a person experiencing an opioid-related overdose.</a:t>
            </a:r>
          </a:p>
          <a:p>
            <a:pPr marL="0" indent="0">
              <a:buNone/>
            </a:pPr>
            <a:r>
              <a:rPr lang="en-US" sz="2800" dirty="0" smtClean="0"/>
              <a:t>The prescriber’s standing order must contain 3 things:</a:t>
            </a:r>
          </a:p>
          <a:p>
            <a:pPr lvl="2">
              <a:buFont typeface="Wingdings" panose="05000000000000000000" pitchFamily="2" charset="2"/>
              <a:buChar char="v"/>
            </a:pPr>
            <a:r>
              <a:rPr lang="en-US" sz="2400" dirty="0" smtClean="0"/>
              <a:t>Instructions to summons emergency services immediately</a:t>
            </a:r>
          </a:p>
          <a:p>
            <a:pPr lvl="2">
              <a:buFont typeface="Wingdings" panose="05000000000000000000" pitchFamily="2" charset="2"/>
              <a:buChar char="v"/>
            </a:pPr>
            <a:r>
              <a:rPr lang="en-US" sz="2400" dirty="0" smtClean="0"/>
              <a:t>Education &amp; training on OD response &amp; treatment, including administration of naloxone</a:t>
            </a:r>
          </a:p>
          <a:p>
            <a:pPr lvl="2">
              <a:buFont typeface="Wingdings" panose="05000000000000000000" pitchFamily="2" charset="2"/>
              <a:buChar char="v"/>
            </a:pPr>
            <a:r>
              <a:rPr lang="en-US" sz="2400" dirty="0" smtClean="0"/>
              <a:t>Information &amp; referrals to drug addiction treatment &amp; programs, including medical assisted treatment</a:t>
            </a:r>
            <a:endParaRPr lang="en-US" sz="2400" dirty="0"/>
          </a:p>
        </p:txBody>
      </p:sp>
    </p:spTree>
    <p:extLst>
      <p:ext uri="{BB962C8B-B14F-4D97-AF65-F5344CB8AC3E}">
        <p14:creationId xmlns:p14="http://schemas.microsoft.com/office/powerpoint/2010/main" val="579685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ASSESSMENT</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2730501" y="2311400"/>
            <a:ext cx="6248400" cy="4114800"/>
          </a:xfrm>
          <a:prstGeom prst="rect">
            <a:avLst/>
          </a:prstGeom>
        </p:spPr>
      </p:pic>
    </p:spTree>
    <p:extLst>
      <p:ext uri="{BB962C8B-B14F-4D97-AF65-F5344CB8AC3E}">
        <p14:creationId xmlns:p14="http://schemas.microsoft.com/office/powerpoint/2010/main" val="1468771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Learning Styles</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155887" y="3983112"/>
            <a:ext cx="4762500" cy="2381250"/>
          </a:xfrm>
          <a:prstGeom prst="rect">
            <a:avLst/>
          </a:prstGeom>
        </p:spPr>
      </p:pic>
      <p:pic>
        <p:nvPicPr>
          <p:cNvPr id="5" name="Picture 4">
            <a:hlinkClick r:id="rId4"/>
          </p:cNvPr>
          <p:cNvPicPr>
            <a:picLocks noChangeAspect="1"/>
          </p:cNvPicPr>
          <p:nvPr/>
        </p:nvPicPr>
        <p:blipFill>
          <a:blip r:embed="rId5"/>
          <a:stretch>
            <a:fillRect/>
          </a:stretch>
        </p:blipFill>
        <p:spPr>
          <a:xfrm>
            <a:off x="8943219" y="2209801"/>
            <a:ext cx="2857500" cy="2228850"/>
          </a:xfrm>
          <a:prstGeom prst="rect">
            <a:avLst/>
          </a:prstGeom>
        </p:spPr>
      </p:pic>
      <p:pic>
        <p:nvPicPr>
          <p:cNvPr id="7" name="Picture 6">
            <a:hlinkClick r:id="rId6"/>
          </p:cNvPr>
          <p:cNvPicPr>
            <a:picLocks noChangeAspect="1"/>
          </p:cNvPicPr>
          <p:nvPr/>
        </p:nvPicPr>
        <p:blipFill>
          <a:blip r:embed="rId7"/>
          <a:stretch>
            <a:fillRect/>
          </a:stretch>
        </p:blipFill>
        <p:spPr>
          <a:xfrm>
            <a:off x="4787759" y="2438249"/>
            <a:ext cx="3539067" cy="3676042"/>
          </a:xfrm>
          <a:prstGeom prst="rect">
            <a:avLst/>
          </a:prstGeom>
        </p:spPr>
      </p:pic>
    </p:spTree>
    <p:extLst>
      <p:ext uri="{BB962C8B-B14F-4D97-AF65-F5344CB8AC3E}">
        <p14:creationId xmlns:p14="http://schemas.microsoft.com/office/powerpoint/2010/main" val="141717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Educational Requirements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71500" y="2302329"/>
            <a:ext cx="11021785" cy="4245428"/>
          </a:xfrm>
        </p:spPr>
        <p:txBody>
          <a:bodyPr>
            <a:normAutofit/>
          </a:bodyPr>
          <a:lstStyle/>
          <a:p>
            <a:r>
              <a:rPr lang="en-US" sz="2800" dirty="0" smtClean="0"/>
              <a:t>What is an opioid and how does it work?</a:t>
            </a:r>
          </a:p>
          <a:p>
            <a:r>
              <a:rPr lang="en-US" sz="2800" dirty="0" smtClean="0"/>
              <a:t>What is naloxone and how does it work?</a:t>
            </a:r>
          </a:p>
          <a:p>
            <a:r>
              <a:rPr lang="en-US" sz="2800" dirty="0" smtClean="0"/>
              <a:t>What does an opioid overdose look like?</a:t>
            </a:r>
          </a:p>
          <a:p>
            <a:r>
              <a:rPr lang="en-US" sz="2800" dirty="0" smtClean="0"/>
              <a:t>How to resuscitate the patient.</a:t>
            </a:r>
          </a:p>
          <a:p>
            <a:r>
              <a:rPr lang="en-US" sz="2800" dirty="0" smtClean="0"/>
              <a:t>How to administer the naloxone.</a:t>
            </a:r>
          </a:p>
          <a:p>
            <a:r>
              <a:rPr lang="en-US" sz="2800" dirty="0" smtClean="0"/>
              <a:t>Recovery of the victim.</a:t>
            </a:r>
          </a:p>
          <a:p>
            <a:r>
              <a:rPr lang="en-US" sz="2800" dirty="0" smtClean="0"/>
              <a:t>Reporting requirements.</a:t>
            </a:r>
          </a:p>
        </p:txBody>
      </p:sp>
    </p:spTree>
    <p:extLst>
      <p:ext uri="{BB962C8B-B14F-4D97-AF65-F5344CB8AC3E}">
        <p14:creationId xmlns:p14="http://schemas.microsoft.com/office/powerpoint/2010/main" val="170049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653" y="922868"/>
            <a:ext cx="8761413" cy="706964"/>
          </a:xfrm>
        </p:spPr>
        <p:txBody>
          <a:bodyPr/>
          <a:lstStyle/>
          <a:p>
            <a:pPr algn="ctr"/>
            <a:r>
              <a:rPr lang="en-US" b="1" dirty="0" smtClean="0">
                <a:effectLst>
                  <a:outerShdw blurRad="38100" dist="38100" dir="2700000" algn="tl">
                    <a:srgbClr val="000000">
                      <a:alpha val="43137"/>
                    </a:srgbClr>
                  </a:outerShdw>
                </a:effectLst>
              </a:rPr>
              <a:t>How to conduct intra-nasal naloxone training</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marL="0" indent="0">
              <a:buNone/>
            </a:pPr>
            <a:r>
              <a:rPr lang="en-US" dirty="0" smtClean="0"/>
              <a:t>Training power point available</a:t>
            </a:r>
          </a:p>
          <a:p>
            <a:pPr marL="0" indent="0">
              <a:buNone/>
            </a:pPr>
            <a:r>
              <a:rPr lang="en-US" dirty="0" smtClean="0"/>
              <a:t>Composed by </a:t>
            </a:r>
          </a:p>
          <a:p>
            <a:pPr marL="0" indent="0">
              <a:buNone/>
            </a:pPr>
            <a:r>
              <a:rPr lang="en-US" dirty="0" smtClean="0"/>
              <a:t>Joan </a:t>
            </a:r>
            <a:r>
              <a:rPr lang="en-US" dirty="0" err="1" smtClean="0"/>
              <a:t>Duwve</a:t>
            </a:r>
            <a:r>
              <a:rPr lang="en-US" dirty="0" smtClean="0"/>
              <a:t>, MD, MPH</a:t>
            </a:r>
          </a:p>
          <a:p>
            <a:pPr marL="0" indent="0">
              <a:buNone/>
            </a:pPr>
            <a:r>
              <a:rPr lang="en-US" dirty="0" smtClean="0"/>
              <a:t>Indiana State Department</a:t>
            </a:r>
          </a:p>
          <a:p>
            <a:pPr marL="0" indent="0">
              <a:buNone/>
            </a:pPr>
            <a:r>
              <a:rPr lang="en-US" dirty="0" smtClean="0"/>
              <a:t>Of Health</a:t>
            </a:r>
          </a:p>
          <a:p>
            <a:pPr marL="0" indent="0">
              <a:buNone/>
            </a:pPr>
            <a:endParaRPr lang="en-US" dirty="0"/>
          </a:p>
          <a:p>
            <a:pPr marL="0" indent="0">
              <a:buNone/>
            </a:pPr>
            <a:r>
              <a:rPr lang="en-US" b="1" dirty="0">
                <a:solidFill>
                  <a:schemeClr val="tx1"/>
                </a:solidFill>
                <a:hlinkClick r:id="rId3"/>
              </a:rPr>
              <a:t>http://</a:t>
            </a:r>
            <a:r>
              <a:rPr lang="en-US" b="1" dirty="0" smtClean="0">
                <a:solidFill>
                  <a:schemeClr val="tx1"/>
                </a:solidFill>
                <a:hlinkClick r:id="rId3"/>
              </a:rPr>
              <a:t>www.in.gov/isdh/26689.htm</a:t>
            </a:r>
            <a:endParaRPr lang="en-US" b="1" dirty="0" smtClean="0">
              <a:solidFill>
                <a:schemeClr val="tx1"/>
              </a:solidFill>
            </a:endParaRPr>
          </a:p>
          <a:p>
            <a:pPr marL="0" indent="0">
              <a:buNone/>
            </a:pPr>
            <a:endParaRPr lang="en-US" dirty="0" smtClean="0"/>
          </a:p>
        </p:txBody>
      </p:sp>
      <p:pic>
        <p:nvPicPr>
          <p:cNvPr id="6" name="Picture 5"/>
          <p:cNvPicPr>
            <a:picLocks noChangeAspect="1"/>
          </p:cNvPicPr>
          <p:nvPr/>
        </p:nvPicPr>
        <p:blipFill>
          <a:blip r:embed="rId4"/>
          <a:stretch>
            <a:fillRect/>
          </a:stretch>
        </p:blipFill>
        <p:spPr>
          <a:xfrm>
            <a:off x="5168900" y="2730260"/>
            <a:ext cx="6095999" cy="3937240"/>
          </a:xfrm>
          <a:prstGeom prst="rect">
            <a:avLst/>
          </a:prstGeom>
        </p:spPr>
      </p:pic>
    </p:spTree>
    <p:extLst>
      <p:ext uri="{BB962C8B-B14F-4D97-AF65-F5344CB8AC3E}">
        <p14:creationId xmlns:p14="http://schemas.microsoft.com/office/powerpoint/2010/main" val="3856778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opioid &amp; how does it work?</a:t>
            </a:r>
            <a:endParaRPr lang="en-US" dirty="0"/>
          </a:p>
        </p:txBody>
      </p:sp>
      <p:pic>
        <p:nvPicPr>
          <p:cNvPr id="4" name="Content Placeholder 3"/>
          <p:cNvPicPr>
            <a:picLocks noGrp="1" noChangeAspect="1"/>
          </p:cNvPicPr>
          <p:nvPr>
            <p:ph idx="1"/>
          </p:nvPr>
        </p:nvPicPr>
        <p:blipFill>
          <a:blip r:embed="rId3"/>
          <a:stretch>
            <a:fillRect/>
          </a:stretch>
        </p:blipFill>
        <p:spPr>
          <a:xfrm>
            <a:off x="408213" y="3618139"/>
            <a:ext cx="2547257" cy="2893422"/>
          </a:xfrm>
          <a:prstGeom prst="rect">
            <a:avLst/>
          </a:prstGeom>
        </p:spPr>
      </p:pic>
      <p:pic>
        <p:nvPicPr>
          <p:cNvPr id="5" name="Picture 4"/>
          <p:cNvPicPr>
            <a:picLocks noChangeAspect="1"/>
          </p:cNvPicPr>
          <p:nvPr/>
        </p:nvPicPr>
        <p:blipFill>
          <a:blip r:embed="rId4"/>
          <a:stretch>
            <a:fillRect/>
          </a:stretch>
        </p:blipFill>
        <p:spPr>
          <a:xfrm>
            <a:off x="8164284" y="2446111"/>
            <a:ext cx="3810725" cy="2344057"/>
          </a:xfrm>
          <a:prstGeom prst="rect">
            <a:avLst/>
          </a:prstGeom>
        </p:spPr>
      </p:pic>
      <p:pic>
        <p:nvPicPr>
          <p:cNvPr id="6" name="Picture 5"/>
          <p:cNvPicPr>
            <a:picLocks noChangeAspect="1"/>
          </p:cNvPicPr>
          <p:nvPr/>
        </p:nvPicPr>
        <p:blipFill>
          <a:blip r:embed="rId5"/>
          <a:stretch>
            <a:fillRect/>
          </a:stretch>
        </p:blipFill>
        <p:spPr>
          <a:xfrm>
            <a:off x="3518807" y="2446111"/>
            <a:ext cx="4438650" cy="4438650"/>
          </a:xfrm>
          <a:prstGeom prst="rect">
            <a:avLst/>
          </a:prstGeom>
        </p:spPr>
      </p:pic>
      <p:pic>
        <p:nvPicPr>
          <p:cNvPr id="7" name="Picture 6"/>
          <p:cNvPicPr>
            <a:picLocks noChangeAspect="1"/>
          </p:cNvPicPr>
          <p:nvPr/>
        </p:nvPicPr>
        <p:blipFill>
          <a:blip r:embed="rId6"/>
          <a:stretch>
            <a:fillRect/>
          </a:stretch>
        </p:blipFill>
        <p:spPr>
          <a:xfrm>
            <a:off x="8884783" y="5064850"/>
            <a:ext cx="2619375" cy="1743075"/>
          </a:xfrm>
          <a:prstGeom prst="rect">
            <a:avLst/>
          </a:prstGeom>
        </p:spPr>
      </p:pic>
    </p:spTree>
    <p:extLst>
      <p:ext uri="{BB962C8B-B14F-4D97-AF65-F5344CB8AC3E}">
        <p14:creationId xmlns:p14="http://schemas.microsoft.com/office/powerpoint/2010/main" val="16830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Opioid Names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6186" y="2286000"/>
            <a:ext cx="11234057" cy="4294414"/>
          </a:xfrm>
        </p:spPr>
        <p:txBody>
          <a:bodyPr>
            <a:normAutofit lnSpcReduction="10000"/>
          </a:bodyPr>
          <a:lstStyle/>
          <a:p>
            <a:pPr marL="0" indent="0">
              <a:buNone/>
            </a:pPr>
            <a:r>
              <a:rPr lang="en-US" sz="2800" dirty="0" smtClean="0"/>
              <a:t>Heroin							              Morphine					     </a:t>
            </a:r>
          </a:p>
          <a:p>
            <a:pPr marL="0" indent="0">
              <a:buNone/>
            </a:pPr>
            <a:r>
              <a:rPr lang="en-US" sz="2800" dirty="0" smtClean="0"/>
              <a:t>Buprenorphine </a:t>
            </a:r>
            <a:r>
              <a:rPr lang="en-US" sz="2000" dirty="0" smtClean="0"/>
              <a:t>(</a:t>
            </a:r>
            <a:r>
              <a:rPr lang="en-US" sz="2000" dirty="0" err="1" smtClean="0"/>
              <a:t>Suboxone</a:t>
            </a:r>
            <a:r>
              <a:rPr lang="en-US" sz="2000" dirty="0" smtClean="0"/>
              <a:t>)</a:t>
            </a:r>
            <a:r>
              <a:rPr lang="en-US" sz="2800" dirty="0" smtClean="0"/>
              <a:t>				</a:t>
            </a:r>
            <a:r>
              <a:rPr lang="en-US" sz="2800" dirty="0" err="1" smtClean="0"/>
              <a:t>Butorphanol</a:t>
            </a:r>
            <a:r>
              <a:rPr lang="en-US" sz="2800" dirty="0" smtClean="0"/>
              <a:t> </a:t>
            </a:r>
            <a:r>
              <a:rPr lang="en-US" sz="2000" dirty="0" smtClean="0"/>
              <a:t>(</a:t>
            </a:r>
            <a:r>
              <a:rPr lang="en-US" sz="2000" dirty="0" err="1" smtClean="0"/>
              <a:t>Stadol</a:t>
            </a:r>
            <a:r>
              <a:rPr lang="en-US" sz="2000" dirty="0" smtClean="0"/>
              <a:t>)</a:t>
            </a:r>
            <a:r>
              <a:rPr lang="en-US" sz="2800" dirty="0" smtClean="0"/>
              <a:t> 					</a:t>
            </a:r>
          </a:p>
          <a:p>
            <a:pPr marL="0" indent="0">
              <a:buNone/>
            </a:pPr>
            <a:r>
              <a:rPr lang="en-US" sz="2800" dirty="0" err="1" smtClean="0"/>
              <a:t>Nalbuphine</a:t>
            </a:r>
            <a:r>
              <a:rPr lang="en-US" sz="2800" dirty="0" smtClean="0"/>
              <a:t> </a:t>
            </a:r>
            <a:r>
              <a:rPr lang="en-US" sz="2000" dirty="0" smtClean="0"/>
              <a:t>(</a:t>
            </a:r>
            <a:r>
              <a:rPr lang="en-US" sz="2000" dirty="0" err="1" smtClean="0"/>
              <a:t>Nubain</a:t>
            </a:r>
            <a:r>
              <a:rPr lang="en-US" sz="2000" dirty="0" smtClean="0"/>
              <a:t>)				</a:t>
            </a:r>
            <a:r>
              <a:rPr lang="en-US" sz="2800" dirty="0" smtClean="0"/>
              <a:t>		Oxycodone </a:t>
            </a:r>
            <a:r>
              <a:rPr lang="en-US" sz="2000" dirty="0" smtClean="0"/>
              <a:t>(Percocet/Percodan)</a:t>
            </a:r>
            <a:endParaRPr lang="en-US" sz="2800" dirty="0" smtClean="0"/>
          </a:p>
          <a:p>
            <a:pPr marL="0" indent="0">
              <a:buNone/>
            </a:pPr>
            <a:r>
              <a:rPr lang="en-US" sz="2800" dirty="0" smtClean="0"/>
              <a:t>Codeine									</a:t>
            </a:r>
            <a:r>
              <a:rPr lang="en-US" sz="2800" dirty="0" err="1" smtClean="0"/>
              <a:t>Oxymorphone</a:t>
            </a:r>
            <a:r>
              <a:rPr lang="en-US" sz="2800" dirty="0" smtClean="0"/>
              <a:t> </a:t>
            </a:r>
            <a:r>
              <a:rPr lang="en-US" sz="2000" dirty="0" smtClean="0"/>
              <a:t>(</a:t>
            </a:r>
            <a:r>
              <a:rPr lang="en-US" sz="2000" dirty="0" err="1" smtClean="0"/>
              <a:t>Opana</a:t>
            </a:r>
            <a:r>
              <a:rPr lang="en-US" sz="2000" dirty="0" smtClean="0"/>
              <a:t>)</a:t>
            </a:r>
          </a:p>
          <a:p>
            <a:pPr marL="0" indent="0">
              <a:buNone/>
            </a:pPr>
            <a:r>
              <a:rPr lang="en-US" sz="2800" dirty="0" smtClean="0"/>
              <a:t>Fentanyl </a:t>
            </a:r>
            <a:r>
              <a:rPr lang="en-US" sz="2000" dirty="0" smtClean="0"/>
              <a:t>(</a:t>
            </a:r>
            <a:r>
              <a:rPr lang="en-US" sz="2000" dirty="0" err="1" smtClean="0"/>
              <a:t>Duragesic</a:t>
            </a:r>
            <a:r>
              <a:rPr lang="en-US" sz="2000" dirty="0" smtClean="0"/>
              <a:t> Patch)</a:t>
            </a:r>
            <a:r>
              <a:rPr lang="en-US" sz="2800" dirty="0" smtClean="0"/>
              <a:t>                 Hydrocodone </a:t>
            </a:r>
            <a:r>
              <a:rPr lang="en-US" sz="2000" dirty="0" smtClean="0"/>
              <a:t>(Vicodin, Norco)</a:t>
            </a:r>
          </a:p>
          <a:p>
            <a:pPr marL="0" indent="0">
              <a:buNone/>
            </a:pPr>
            <a:r>
              <a:rPr lang="en-US" sz="2800" dirty="0" smtClean="0"/>
              <a:t>Hydromorphone </a:t>
            </a:r>
            <a:r>
              <a:rPr lang="en-US" sz="2000" dirty="0" smtClean="0"/>
              <a:t>(</a:t>
            </a:r>
            <a:r>
              <a:rPr lang="en-US" sz="2000" dirty="0" err="1" smtClean="0"/>
              <a:t>Dilaudid</a:t>
            </a:r>
            <a:r>
              <a:rPr lang="en-US" sz="2000" dirty="0" smtClean="0"/>
              <a:t>) </a:t>
            </a:r>
            <a:r>
              <a:rPr lang="en-US" sz="2800" dirty="0" smtClean="0"/>
              <a:t>			Meperidine </a:t>
            </a:r>
            <a:r>
              <a:rPr lang="en-US" sz="2000" dirty="0" smtClean="0"/>
              <a:t>(Demerol)</a:t>
            </a:r>
          </a:p>
          <a:p>
            <a:pPr marL="0" indent="0">
              <a:buNone/>
            </a:pPr>
            <a:r>
              <a:rPr lang="en-US" sz="2800" dirty="0" err="1" smtClean="0"/>
              <a:t>Pentazocine</a:t>
            </a:r>
            <a:r>
              <a:rPr lang="en-US" sz="2800" dirty="0" smtClean="0"/>
              <a:t> </a:t>
            </a:r>
            <a:r>
              <a:rPr lang="en-US" sz="2000" dirty="0" smtClean="0"/>
              <a:t>(</a:t>
            </a:r>
            <a:r>
              <a:rPr lang="en-US" sz="2000" dirty="0" err="1" smtClean="0"/>
              <a:t>Talwin</a:t>
            </a:r>
            <a:r>
              <a:rPr lang="en-US" sz="2000" dirty="0" smtClean="0"/>
              <a:t>) </a:t>
            </a:r>
            <a:r>
              <a:rPr lang="en-US" sz="2800" dirty="0" smtClean="0"/>
              <a:t>					Propoxyphene </a:t>
            </a:r>
            <a:r>
              <a:rPr lang="en-US" sz="2000" dirty="0" smtClean="0"/>
              <a:t>(Darvon)</a:t>
            </a:r>
          </a:p>
          <a:p>
            <a:pPr marL="0" indent="0">
              <a:buNone/>
            </a:pPr>
            <a:r>
              <a:rPr lang="en-US" sz="2800" dirty="0" smtClean="0"/>
              <a:t>Paregoric						</a:t>
            </a:r>
          </a:p>
          <a:p>
            <a:pPr marL="0" indent="0">
              <a:buNone/>
            </a:pPr>
            <a:endParaRPr lang="en-US" sz="2800" dirty="0" smtClean="0"/>
          </a:p>
        </p:txBody>
      </p:sp>
    </p:spTree>
    <p:extLst>
      <p:ext uri="{BB962C8B-B14F-4D97-AF65-F5344CB8AC3E}">
        <p14:creationId xmlns:p14="http://schemas.microsoft.com/office/powerpoint/2010/main" val="21425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Heroin Street Names</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571500" y="2286000"/>
            <a:ext cx="11021785" cy="4294414"/>
          </a:xfrm>
        </p:spPr>
        <p:txBody>
          <a:bodyPr>
            <a:normAutofit fontScale="85000" lnSpcReduction="20000"/>
          </a:bodyPr>
          <a:lstStyle/>
          <a:p>
            <a:pPr marL="0" indent="0">
              <a:buNone/>
            </a:pPr>
            <a:r>
              <a:rPr lang="en-US" sz="2400" dirty="0" smtClean="0"/>
              <a:t>Smack, H, Tar, Chiba</a:t>
            </a:r>
          </a:p>
          <a:p>
            <a:pPr marL="0" indent="0">
              <a:buNone/>
            </a:pPr>
            <a:r>
              <a:rPr lang="en-US" sz="2400" dirty="0" smtClean="0"/>
              <a:t>Junk, Brown Sugar, </a:t>
            </a:r>
            <a:r>
              <a:rPr lang="en-US" sz="2400" dirty="0" err="1" smtClean="0"/>
              <a:t>Skag</a:t>
            </a:r>
            <a:r>
              <a:rPr lang="en-US" sz="2400" dirty="0" smtClean="0"/>
              <a:t>, Mud</a:t>
            </a:r>
          </a:p>
          <a:p>
            <a:pPr marL="0" indent="0">
              <a:buNone/>
            </a:pPr>
            <a:r>
              <a:rPr lang="en-US" sz="2400" dirty="0" smtClean="0"/>
              <a:t>Dragon, Dope</a:t>
            </a:r>
          </a:p>
          <a:p>
            <a:pPr marL="0" indent="0">
              <a:buNone/>
            </a:pPr>
            <a:r>
              <a:rPr lang="en-US" sz="2400" dirty="0" smtClean="0"/>
              <a:t>White, China White, White Nurse/Lady/Horse/Girl/Stuff/Boy</a:t>
            </a:r>
          </a:p>
          <a:p>
            <a:pPr marL="0" indent="0">
              <a:buNone/>
            </a:pPr>
            <a:r>
              <a:rPr lang="en-US" sz="2400" dirty="0" smtClean="0"/>
              <a:t>Boy, He</a:t>
            </a:r>
          </a:p>
          <a:p>
            <a:pPr marL="0" indent="0">
              <a:buNone/>
            </a:pPr>
            <a:r>
              <a:rPr lang="en-US" sz="2400" dirty="0" smtClean="0"/>
              <a:t>Black, Black Tar, Black Pearl, Black Stuff, Black Eagle</a:t>
            </a:r>
          </a:p>
          <a:p>
            <a:pPr marL="0" indent="0">
              <a:buNone/>
            </a:pPr>
            <a:r>
              <a:rPr lang="en-US" sz="2400" dirty="0" smtClean="0"/>
              <a:t>Brown, Brown Crystal, Brown Tape, Brown Rhine</a:t>
            </a:r>
          </a:p>
          <a:p>
            <a:pPr marL="0" indent="0">
              <a:buNone/>
            </a:pPr>
            <a:r>
              <a:rPr lang="en-US" sz="2400" dirty="0" smtClean="0"/>
              <a:t>Mexican Brown, Mexican Mud, Mexican Horse</a:t>
            </a:r>
          </a:p>
          <a:p>
            <a:pPr marL="0" indent="0">
              <a:buNone/>
            </a:pPr>
            <a:r>
              <a:rPr lang="en-US" sz="2400" dirty="0" smtClean="0"/>
              <a:t>Snow, Snowball</a:t>
            </a:r>
          </a:p>
          <a:p>
            <a:pPr marL="0" indent="0">
              <a:buNone/>
            </a:pPr>
            <a:r>
              <a:rPr lang="en-US" sz="2400" dirty="0" smtClean="0"/>
              <a:t>Scat, Sack, Skunk</a:t>
            </a:r>
          </a:p>
          <a:p>
            <a:pPr marL="0" indent="0">
              <a:buNone/>
            </a:pPr>
            <a:r>
              <a:rPr lang="en-US" sz="2400" dirty="0" smtClean="0"/>
              <a:t>Number 3, Number 4, Number 8</a:t>
            </a:r>
          </a:p>
        </p:txBody>
      </p:sp>
      <p:pic>
        <p:nvPicPr>
          <p:cNvPr id="6" name="Picture 5"/>
          <p:cNvPicPr>
            <a:picLocks noChangeAspect="1"/>
          </p:cNvPicPr>
          <p:nvPr/>
        </p:nvPicPr>
        <p:blipFill>
          <a:blip r:embed="rId3"/>
          <a:stretch>
            <a:fillRect/>
          </a:stretch>
        </p:blipFill>
        <p:spPr>
          <a:xfrm>
            <a:off x="7952013" y="3526971"/>
            <a:ext cx="4033157" cy="2887608"/>
          </a:xfrm>
          <a:prstGeom prst="rect">
            <a:avLst/>
          </a:prstGeom>
        </p:spPr>
      </p:pic>
    </p:spTree>
    <p:extLst>
      <p:ext uri="{BB962C8B-B14F-4D97-AF65-F5344CB8AC3E}">
        <p14:creationId xmlns:p14="http://schemas.microsoft.com/office/powerpoint/2010/main" val="128272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Opiate Receptors</a:t>
            </a:r>
            <a:endParaRPr lang="en-US" dirty="0"/>
          </a:p>
        </p:txBody>
      </p:sp>
      <p:pic>
        <p:nvPicPr>
          <p:cNvPr id="4" name="Content Placeholder 3"/>
          <p:cNvPicPr>
            <a:picLocks noGrp="1" noChangeAspect="1"/>
          </p:cNvPicPr>
          <p:nvPr>
            <p:ph idx="1"/>
          </p:nvPr>
        </p:nvPicPr>
        <p:blipFill>
          <a:blip r:embed="rId3"/>
          <a:stretch>
            <a:fillRect/>
          </a:stretch>
        </p:blipFill>
        <p:spPr>
          <a:xfrm>
            <a:off x="2498272" y="1910443"/>
            <a:ext cx="7821386" cy="4735286"/>
          </a:xfrm>
          <a:prstGeom prst="rect">
            <a:avLst/>
          </a:prstGeom>
        </p:spPr>
      </p:pic>
    </p:spTree>
    <p:extLst>
      <p:ext uri="{BB962C8B-B14F-4D97-AF65-F5344CB8AC3E}">
        <p14:creationId xmlns:p14="http://schemas.microsoft.com/office/powerpoint/2010/main" val="1313400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Portals of Entry</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255202" y="2263919"/>
            <a:ext cx="3554276" cy="2292295"/>
          </a:xfrm>
          <a:prstGeom prst="rect">
            <a:avLst/>
          </a:prstGeom>
        </p:spPr>
      </p:pic>
      <p:pic>
        <p:nvPicPr>
          <p:cNvPr id="5" name="Picture 4"/>
          <p:cNvPicPr>
            <a:picLocks noChangeAspect="1"/>
          </p:cNvPicPr>
          <p:nvPr/>
        </p:nvPicPr>
        <p:blipFill>
          <a:blip r:embed="rId4"/>
          <a:stretch>
            <a:fillRect/>
          </a:stretch>
        </p:blipFill>
        <p:spPr>
          <a:xfrm>
            <a:off x="3961633" y="2580998"/>
            <a:ext cx="2603218" cy="4277002"/>
          </a:xfrm>
          <a:prstGeom prst="rect">
            <a:avLst/>
          </a:prstGeom>
        </p:spPr>
      </p:pic>
      <p:pic>
        <p:nvPicPr>
          <p:cNvPr id="6" name="Picture 5"/>
          <p:cNvPicPr>
            <a:picLocks noChangeAspect="1"/>
          </p:cNvPicPr>
          <p:nvPr/>
        </p:nvPicPr>
        <p:blipFill>
          <a:blip r:embed="rId5"/>
          <a:stretch>
            <a:fillRect/>
          </a:stretch>
        </p:blipFill>
        <p:spPr>
          <a:xfrm>
            <a:off x="6831309" y="2263919"/>
            <a:ext cx="3673604" cy="2646233"/>
          </a:xfrm>
          <a:prstGeom prst="rect">
            <a:avLst/>
          </a:prstGeom>
        </p:spPr>
      </p:pic>
      <p:pic>
        <p:nvPicPr>
          <p:cNvPr id="7" name="Picture 6"/>
          <p:cNvPicPr>
            <a:picLocks noChangeAspect="1"/>
          </p:cNvPicPr>
          <p:nvPr/>
        </p:nvPicPr>
        <p:blipFill>
          <a:blip r:embed="rId6"/>
          <a:stretch>
            <a:fillRect/>
          </a:stretch>
        </p:blipFill>
        <p:spPr>
          <a:xfrm>
            <a:off x="8271970" y="4621895"/>
            <a:ext cx="3261643" cy="2072820"/>
          </a:xfrm>
          <a:prstGeom prst="rect">
            <a:avLst/>
          </a:prstGeom>
        </p:spPr>
      </p:pic>
    </p:spTree>
    <p:extLst>
      <p:ext uri="{BB962C8B-B14F-4D97-AF65-F5344CB8AC3E}">
        <p14:creationId xmlns:p14="http://schemas.microsoft.com/office/powerpoint/2010/main" val="9610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Objectives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6185" y="2661557"/>
            <a:ext cx="11119757" cy="3673929"/>
          </a:xfrm>
        </p:spPr>
        <p:txBody>
          <a:bodyPr>
            <a:normAutofit/>
          </a:bodyPr>
          <a:lstStyle/>
          <a:p>
            <a:pPr marL="0" indent="0" algn="ctr">
              <a:buNone/>
            </a:pPr>
            <a:r>
              <a:rPr lang="en-US" sz="3200" dirty="0" smtClean="0"/>
              <a:t>Understand</a:t>
            </a:r>
          </a:p>
          <a:p>
            <a:pPr algn="ctr"/>
            <a:r>
              <a:rPr lang="en-US" sz="2800" dirty="0"/>
              <a:t>How the perception of naloxone administration by law enforcement </a:t>
            </a:r>
            <a:r>
              <a:rPr lang="en-US" sz="2800" dirty="0" smtClean="0"/>
              <a:t>changed </a:t>
            </a:r>
            <a:r>
              <a:rPr lang="en-US" sz="2800" dirty="0"/>
              <a:t>before and after </a:t>
            </a:r>
            <a:r>
              <a:rPr lang="en-US" sz="2800" dirty="0" smtClean="0"/>
              <a:t>training</a:t>
            </a:r>
          </a:p>
          <a:p>
            <a:pPr algn="ctr"/>
            <a:r>
              <a:rPr lang="en-US" sz="2800" dirty="0" smtClean="0"/>
              <a:t>Different Learning Styles</a:t>
            </a:r>
            <a:endParaRPr lang="en-US" sz="2800" dirty="0"/>
          </a:p>
          <a:p>
            <a:pPr algn="ctr"/>
            <a:r>
              <a:rPr lang="en-US" sz="2800" dirty="0" smtClean="0"/>
              <a:t>How to train others on recognizing the signs of an overdose and administering naloxone </a:t>
            </a:r>
          </a:p>
          <a:p>
            <a:endParaRPr lang="en-US" dirty="0"/>
          </a:p>
        </p:txBody>
      </p:sp>
    </p:spTree>
    <p:extLst>
      <p:ext uri="{BB962C8B-B14F-4D97-AF65-F5344CB8AC3E}">
        <p14:creationId xmlns:p14="http://schemas.microsoft.com/office/powerpoint/2010/main" val="1469688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28740"/>
            <a:ext cx="10095432" cy="706964"/>
          </a:xfrm>
        </p:spPr>
        <p:txBody>
          <a:bodyPr/>
          <a:lstStyle/>
          <a:p>
            <a:r>
              <a:rPr lang="en-US" b="1" dirty="0" smtClean="0">
                <a:effectLst>
                  <a:outerShdw blurRad="38100" dist="38100" dir="2700000" algn="tl">
                    <a:srgbClr val="000000">
                      <a:alpha val="43137"/>
                    </a:srgbClr>
                  </a:outerShdw>
                </a:effectLst>
              </a:rPr>
              <a:t>WHO is at risk for an Overdose?</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244496" y="1603437"/>
            <a:ext cx="2859272" cy="2981202"/>
          </a:xfrm>
          <a:prstGeom prst="rect">
            <a:avLst/>
          </a:prstGeom>
        </p:spPr>
      </p:pic>
      <p:pic>
        <p:nvPicPr>
          <p:cNvPr id="5" name="Picture 4"/>
          <p:cNvPicPr>
            <a:picLocks noChangeAspect="1"/>
          </p:cNvPicPr>
          <p:nvPr/>
        </p:nvPicPr>
        <p:blipFill>
          <a:blip r:embed="rId4"/>
          <a:stretch>
            <a:fillRect/>
          </a:stretch>
        </p:blipFill>
        <p:spPr>
          <a:xfrm>
            <a:off x="3277084" y="1945050"/>
            <a:ext cx="2487384" cy="1835055"/>
          </a:xfrm>
          <a:prstGeom prst="rect">
            <a:avLst/>
          </a:prstGeom>
        </p:spPr>
      </p:pic>
      <p:pic>
        <p:nvPicPr>
          <p:cNvPr id="6" name="Picture 5"/>
          <p:cNvPicPr>
            <a:picLocks noChangeAspect="1"/>
          </p:cNvPicPr>
          <p:nvPr/>
        </p:nvPicPr>
        <p:blipFill>
          <a:blip r:embed="rId5"/>
          <a:stretch>
            <a:fillRect/>
          </a:stretch>
        </p:blipFill>
        <p:spPr>
          <a:xfrm>
            <a:off x="9424898" y="1744029"/>
            <a:ext cx="2615411" cy="1743607"/>
          </a:xfrm>
          <a:prstGeom prst="rect">
            <a:avLst/>
          </a:prstGeom>
        </p:spPr>
      </p:pic>
      <p:pic>
        <p:nvPicPr>
          <p:cNvPr id="7" name="Picture 6"/>
          <p:cNvPicPr>
            <a:picLocks noChangeAspect="1"/>
          </p:cNvPicPr>
          <p:nvPr/>
        </p:nvPicPr>
        <p:blipFill>
          <a:blip r:embed="rId6"/>
          <a:stretch>
            <a:fillRect/>
          </a:stretch>
        </p:blipFill>
        <p:spPr>
          <a:xfrm>
            <a:off x="5937784" y="2446136"/>
            <a:ext cx="3377477" cy="1792379"/>
          </a:xfrm>
          <a:prstGeom prst="rect">
            <a:avLst/>
          </a:prstGeom>
        </p:spPr>
      </p:pic>
      <p:pic>
        <p:nvPicPr>
          <p:cNvPr id="8" name="Picture 7"/>
          <p:cNvPicPr>
            <a:picLocks noChangeAspect="1"/>
          </p:cNvPicPr>
          <p:nvPr/>
        </p:nvPicPr>
        <p:blipFill>
          <a:blip r:embed="rId7"/>
          <a:stretch>
            <a:fillRect/>
          </a:stretch>
        </p:blipFill>
        <p:spPr>
          <a:xfrm>
            <a:off x="250593" y="4817685"/>
            <a:ext cx="2853175" cy="1981372"/>
          </a:xfrm>
          <a:prstGeom prst="rect">
            <a:avLst/>
          </a:prstGeom>
        </p:spPr>
      </p:pic>
      <p:pic>
        <p:nvPicPr>
          <p:cNvPr id="9" name="Picture 8"/>
          <p:cNvPicPr>
            <a:picLocks noChangeAspect="1"/>
          </p:cNvPicPr>
          <p:nvPr/>
        </p:nvPicPr>
        <p:blipFill>
          <a:blip r:embed="rId8"/>
          <a:stretch>
            <a:fillRect/>
          </a:stretch>
        </p:blipFill>
        <p:spPr>
          <a:xfrm>
            <a:off x="8223160" y="4238515"/>
            <a:ext cx="3968840" cy="2560542"/>
          </a:xfrm>
          <a:prstGeom prst="rect">
            <a:avLst/>
          </a:prstGeom>
        </p:spPr>
      </p:pic>
      <p:pic>
        <p:nvPicPr>
          <p:cNvPr id="10" name="Picture 9"/>
          <p:cNvPicPr>
            <a:picLocks noChangeAspect="1"/>
          </p:cNvPicPr>
          <p:nvPr/>
        </p:nvPicPr>
        <p:blipFill>
          <a:blip r:embed="rId9"/>
          <a:stretch>
            <a:fillRect/>
          </a:stretch>
        </p:blipFill>
        <p:spPr>
          <a:xfrm>
            <a:off x="3345170" y="4417826"/>
            <a:ext cx="2857500" cy="2143125"/>
          </a:xfrm>
          <a:prstGeom prst="rect">
            <a:avLst/>
          </a:prstGeom>
        </p:spPr>
      </p:pic>
      <p:pic>
        <p:nvPicPr>
          <p:cNvPr id="11" name="Picture 10"/>
          <p:cNvPicPr>
            <a:picLocks noChangeAspect="1"/>
          </p:cNvPicPr>
          <p:nvPr/>
        </p:nvPicPr>
        <p:blipFill>
          <a:blip r:embed="rId10"/>
          <a:stretch>
            <a:fillRect/>
          </a:stretch>
        </p:blipFill>
        <p:spPr>
          <a:xfrm>
            <a:off x="6376461" y="4417826"/>
            <a:ext cx="1672907" cy="2292640"/>
          </a:xfrm>
          <a:prstGeom prst="rect">
            <a:avLst/>
          </a:prstGeom>
        </p:spPr>
      </p:pic>
    </p:spTree>
    <p:extLst>
      <p:ext uri="{BB962C8B-B14F-4D97-AF65-F5344CB8AC3E}">
        <p14:creationId xmlns:p14="http://schemas.microsoft.com/office/powerpoint/2010/main" val="34534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par>
                          <p:cTn id="25" fill="hold">
                            <p:stCondLst>
                              <p:cond delay="3000"/>
                            </p:stCondLst>
                            <p:childTnLst>
                              <p:par>
                                <p:cTn id="26" presetID="14"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par>
                          <p:cTn id="29" fill="hold">
                            <p:stCondLst>
                              <p:cond delay="3500"/>
                            </p:stCondLst>
                            <p:childTnLst>
                              <p:par>
                                <p:cTn id="30" presetID="14"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par>
                          <p:cTn id="33" fill="hold">
                            <p:stCondLst>
                              <p:cond delay="4000"/>
                            </p:stCondLst>
                            <p:childTnLst>
                              <p:par>
                                <p:cTn id="34" presetID="45"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0"/>
                                        <p:tgtEl>
                                          <p:spTgt spid="11"/>
                                        </p:tgtEl>
                                      </p:cBhvr>
                                    </p:animEffect>
                                    <p:anim calcmode="lin" valueType="num">
                                      <p:cBhvr>
                                        <p:cTn id="37" dur="2000" fill="hold"/>
                                        <p:tgtEl>
                                          <p:spTgt spid="11"/>
                                        </p:tgtEl>
                                        <p:attrNameLst>
                                          <p:attrName>ppt_w</p:attrName>
                                        </p:attrNameLst>
                                      </p:cBhvr>
                                      <p:tavLst>
                                        <p:tav tm="0" fmla="#ppt_w*sin(2.5*pi*$)">
                                          <p:val>
                                            <p:fltVal val="0"/>
                                          </p:val>
                                        </p:tav>
                                        <p:tav tm="100000">
                                          <p:val>
                                            <p:fltVal val="1"/>
                                          </p:val>
                                        </p:tav>
                                      </p:tavLst>
                                    </p:anim>
                                    <p:anim calcmode="lin" valueType="num">
                                      <p:cBhvr>
                                        <p:cTn id="38" dur="2000" fill="hold"/>
                                        <p:tgtEl>
                                          <p:spTgt spid="11"/>
                                        </p:tgtEl>
                                        <p:attrNameLst>
                                          <p:attrName>ppt_h</p:attrName>
                                        </p:attrNameLst>
                                      </p:cBhvr>
                                      <p:tavLst>
                                        <p:tav tm="0">
                                          <p:val>
                                            <p:strVal val="#ppt_h"/>
                                          </p:val>
                                        </p:tav>
                                        <p:tav tm="100000">
                                          <p:val>
                                            <p:strVal val="#ppt_h"/>
                                          </p:val>
                                        </p:tav>
                                      </p:tavLst>
                                    </p:anim>
                                  </p:childTnLst>
                                </p:cTn>
                              </p:par>
                            </p:childTnLst>
                          </p:cTn>
                        </p:par>
                        <p:par>
                          <p:cTn id="39" fill="hold">
                            <p:stCondLst>
                              <p:cond delay="6000"/>
                            </p:stCondLst>
                            <p:childTnLst>
                              <p:par>
                                <p:cTn id="40" presetID="2" presetClass="entr" presetSubtype="4"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6500"/>
                            </p:stCondLst>
                            <p:childTnLst>
                              <p:par>
                                <p:cTn id="45" presetID="22" presetClass="entr" presetSubtype="4"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naloxone &amp; how does it work?</a:t>
            </a:r>
            <a:endParaRPr lang="en-US" dirty="0"/>
          </a:p>
        </p:txBody>
      </p:sp>
      <p:sp>
        <p:nvSpPr>
          <p:cNvPr id="3" name="Content Placeholder 2"/>
          <p:cNvSpPr>
            <a:spLocks noGrp="1"/>
          </p:cNvSpPr>
          <p:nvPr>
            <p:ph idx="1"/>
          </p:nvPr>
        </p:nvSpPr>
        <p:spPr>
          <a:xfrm>
            <a:off x="555172" y="2351314"/>
            <a:ext cx="11038114" cy="3668486"/>
          </a:xfrm>
        </p:spPr>
        <p:txBody>
          <a:bodyPr>
            <a:normAutofit/>
          </a:bodyPr>
          <a:lstStyle/>
          <a:p>
            <a:r>
              <a:rPr lang="en-US" sz="4000" dirty="0" smtClean="0"/>
              <a:t>Naloxone (</a:t>
            </a:r>
            <a:r>
              <a:rPr lang="en-US" sz="4000" dirty="0" err="1" smtClean="0"/>
              <a:t>Narcan</a:t>
            </a:r>
            <a:r>
              <a:rPr lang="en-US" sz="4000" dirty="0" smtClean="0"/>
              <a:t>) = Antidote</a:t>
            </a:r>
          </a:p>
          <a:p>
            <a:r>
              <a:rPr lang="en-US" sz="4000" dirty="0" smtClean="0"/>
              <a:t>REVERSES the effects of an opiate overdose</a:t>
            </a:r>
            <a:r>
              <a:rPr lang="en-US" sz="4000" dirty="0" smtClean="0">
                <a:sym typeface="Wingdings" panose="05000000000000000000" pitchFamily="2" charset="2"/>
              </a:rPr>
              <a:t> blocks opioid effects</a:t>
            </a:r>
            <a:endParaRPr lang="en-US" sz="4000" dirty="0" smtClean="0"/>
          </a:p>
          <a:p>
            <a:r>
              <a:rPr lang="en-US" sz="4000" dirty="0" smtClean="0"/>
              <a:t>NOT effective unless an opiate has been taken</a:t>
            </a:r>
            <a:endParaRPr lang="en-US" sz="4000" dirty="0"/>
          </a:p>
        </p:txBody>
      </p:sp>
    </p:spTree>
    <p:extLst>
      <p:ext uri="{BB962C8B-B14F-4D97-AF65-F5344CB8AC3E}">
        <p14:creationId xmlns:p14="http://schemas.microsoft.com/office/powerpoint/2010/main" val="3453711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naloxone works</a:t>
            </a:r>
            <a:endParaRPr lang="en-US" dirty="0"/>
          </a:p>
        </p:txBody>
      </p:sp>
      <p:pic>
        <p:nvPicPr>
          <p:cNvPr id="4" name="Content Placeholder 3"/>
          <p:cNvPicPr>
            <a:picLocks noGrp="1" noChangeAspect="1"/>
          </p:cNvPicPr>
          <p:nvPr>
            <p:ph idx="1"/>
          </p:nvPr>
        </p:nvPicPr>
        <p:blipFill>
          <a:blip r:embed="rId3"/>
          <a:stretch>
            <a:fillRect/>
          </a:stretch>
        </p:blipFill>
        <p:spPr>
          <a:xfrm>
            <a:off x="1526993" y="1680632"/>
            <a:ext cx="9413149" cy="4200085"/>
          </a:xfrm>
          <a:prstGeom prst="rect">
            <a:avLst/>
          </a:prstGeom>
        </p:spPr>
      </p:pic>
      <p:sp>
        <p:nvSpPr>
          <p:cNvPr id="5" name="TextBox 4"/>
          <p:cNvSpPr txBox="1"/>
          <p:nvPr/>
        </p:nvSpPr>
        <p:spPr>
          <a:xfrm>
            <a:off x="1526993" y="5957696"/>
            <a:ext cx="2162772" cy="261610"/>
          </a:xfrm>
          <a:prstGeom prst="rect">
            <a:avLst/>
          </a:prstGeom>
          <a:noFill/>
        </p:spPr>
        <p:txBody>
          <a:bodyPr wrap="none" rtlCol="0">
            <a:spAutoFit/>
          </a:bodyPr>
          <a:lstStyle/>
          <a:p>
            <a:r>
              <a:rPr lang="en-US" sz="1100" dirty="0" smtClean="0"/>
              <a:t>Graphics:  Maya Doe-</a:t>
            </a:r>
            <a:r>
              <a:rPr lang="en-US" sz="1100" dirty="0" err="1" smtClean="0"/>
              <a:t>Simkins</a:t>
            </a:r>
            <a:endParaRPr lang="en-US" sz="1100" dirty="0"/>
          </a:p>
        </p:txBody>
      </p:sp>
      <p:sp>
        <p:nvSpPr>
          <p:cNvPr id="6" name="TextBox 5"/>
          <p:cNvSpPr txBox="1"/>
          <p:nvPr/>
        </p:nvSpPr>
        <p:spPr>
          <a:xfrm>
            <a:off x="1535872" y="6330235"/>
            <a:ext cx="7999573" cy="276999"/>
          </a:xfrm>
          <a:prstGeom prst="rect">
            <a:avLst/>
          </a:prstGeom>
          <a:noFill/>
        </p:spPr>
        <p:txBody>
          <a:bodyPr wrap="square" rtlCol="0">
            <a:spAutoFit/>
          </a:bodyPr>
          <a:lstStyle/>
          <a:p>
            <a:r>
              <a:rPr lang="en-US" sz="1200" dirty="0" smtClean="0"/>
              <a:t>http://harmreduction.org/wp-content/uploads/2012/02/naloxone-one.png</a:t>
            </a:r>
          </a:p>
        </p:txBody>
      </p:sp>
    </p:spTree>
    <p:extLst>
      <p:ext uri="{BB962C8B-B14F-4D97-AF65-F5344CB8AC3E}">
        <p14:creationId xmlns:p14="http://schemas.microsoft.com/office/powerpoint/2010/main" val="2688584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WHEN to use naloxone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5171" y="2351314"/>
            <a:ext cx="11021786" cy="3668486"/>
          </a:xfrm>
        </p:spPr>
        <p:txBody>
          <a:bodyPr>
            <a:normAutofit lnSpcReduction="10000"/>
          </a:bodyPr>
          <a:lstStyle/>
          <a:p>
            <a:r>
              <a:rPr lang="en-US" sz="3200" dirty="0" smtClean="0"/>
              <a:t>IF a person is NOT responding to you   </a:t>
            </a:r>
            <a:r>
              <a:rPr lang="en-US" sz="3200" b="1" dirty="0" smtClean="0">
                <a:effectLst>
                  <a:outerShdw blurRad="38100" dist="38100" dir="2700000" algn="tl">
                    <a:srgbClr val="000000">
                      <a:alpha val="43137"/>
                    </a:srgbClr>
                  </a:outerShdw>
                </a:effectLst>
              </a:rPr>
              <a:t>AND</a:t>
            </a:r>
          </a:p>
          <a:p>
            <a:pPr lvl="1"/>
            <a:r>
              <a:rPr lang="en-US" sz="3000" dirty="0" smtClean="0">
                <a:effectLst>
                  <a:outerShdw blurRad="38100" dist="38100" dir="2700000" algn="tl">
                    <a:srgbClr val="000000">
                      <a:alpha val="43137"/>
                    </a:srgbClr>
                  </a:outerShdw>
                </a:effectLst>
              </a:rPr>
              <a:t>Bystanders report drug use </a:t>
            </a:r>
          </a:p>
          <a:p>
            <a:pPr lvl="1"/>
            <a:r>
              <a:rPr lang="en-US" sz="3000" dirty="0" smtClean="0">
                <a:effectLst>
                  <a:outerShdw blurRad="38100" dist="38100" dir="2700000" algn="tl">
                    <a:srgbClr val="000000">
                      <a:alpha val="43137"/>
                    </a:srgbClr>
                  </a:outerShdw>
                </a:effectLst>
              </a:rPr>
              <a:t>There are drug bottles, needles, cookers, paraphernalia at the scene</a:t>
            </a:r>
          </a:p>
          <a:p>
            <a:pPr lvl="1"/>
            <a:r>
              <a:rPr lang="en-US" sz="3000" dirty="0" smtClean="0">
                <a:effectLst>
                  <a:outerShdw blurRad="38100" dist="38100" dir="2700000" algn="tl">
                    <a:srgbClr val="000000">
                      <a:alpha val="43137"/>
                    </a:srgbClr>
                  </a:outerShdw>
                </a:effectLst>
              </a:rPr>
              <a:t>Signs &amp; symptoms of injection of drugs (track marks)</a:t>
            </a:r>
          </a:p>
          <a:p>
            <a:pPr lvl="1"/>
            <a:r>
              <a:rPr lang="en-US" sz="3000" dirty="0" smtClean="0">
                <a:effectLst>
                  <a:outerShdw blurRad="38100" dist="38100" dir="2700000" algn="tl">
                    <a:srgbClr val="000000">
                      <a:alpha val="43137"/>
                    </a:srgbClr>
                  </a:outerShdw>
                </a:effectLst>
              </a:rPr>
              <a:t>History of opioid use, prescription or illicit</a:t>
            </a:r>
          </a:p>
          <a:p>
            <a:pPr lvl="1"/>
            <a:r>
              <a:rPr lang="en-US" sz="3000" dirty="0" smtClean="0">
                <a:effectLst>
                  <a:outerShdw blurRad="38100" dist="38100" dir="2700000" algn="tl">
                    <a:srgbClr val="000000">
                      <a:alpha val="43137"/>
                    </a:srgbClr>
                  </a:outerShdw>
                </a:effectLst>
              </a:rPr>
              <a:t>Symptoms  of overdose</a:t>
            </a:r>
            <a:endParaRPr lang="en-US" sz="3000" dirty="0"/>
          </a:p>
        </p:txBody>
      </p:sp>
    </p:spTree>
    <p:extLst>
      <p:ext uri="{BB962C8B-B14F-4D97-AF65-F5344CB8AC3E}">
        <p14:creationId xmlns:p14="http://schemas.microsoft.com/office/powerpoint/2010/main" val="586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What does an overdose LOOK like?</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1019182" y="2174396"/>
            <a:ext cx="3505504" cy="1853345"/>
          </a:xfrm>
          <a:prstGeom prst="rect">
            <a:avLst/>
          </a:prstGeom>
        </p:spPr>
      </p:pic>
      <p:pic>
        <p:nvPicPr>
          <p:cNvPr id="5" name="Picture 4"/>
          <p:cNvPicPr>
            <a:picLocks noChangeAspect="1"/>
          </p:cNvPicPr>
          <p:nvPr/>
        </p:nvPicPr>
        <p:blipFill>
          <a:blip r:embed="rId4"/>
          <a:stretch>
            <a:fillRect/>
          </a:stretch>
        </p:blipFill>
        <p:spPr>
          <a:xfrm>
            <a:off x="9013372" y="2174396"/>
            <a:ext cx="2859665" cy="1744461"/>
          </a:xfrm>
          <a:prstGeom prst="rect">
            <a:avLst/>
          </a:prstGeom>
        </p:spPr>
      </p:pic>
      <p:pic>
        <p:nvPicPr>
          <p:cNvPr id="6" name="Picture 5"/>
          <p:cNvPicPr>
            <a:picLocks noChangeAspect="1"/>
          </p:cNvPicPr>
          <p:nvPr/>
        </p:nvPicPr>
        <p:blipFill>
          <a:blip r:embed="rId5"/>
          <a:stretch>
            <a:fillRect/>
          </a:stretch>
        </p:blipFill>
        <p:spPr>
          <a:xfrm>
            <a:off x="5698946" y="2508198"/>
            <a:ext cx="2462997" cy="1847248"/>
          </a:xfrm>
          <a:prstGeom prst="rect">
            <a:avLst/>
          </a:prstGeom>
        </p:spPr>
      </p:pic>
      <p:pic>
        <p:nvPicPr>
          <p:cNvPr id="7" name="Picture 6"/>
          <p:cNvPicPr>
            <a:picLocks noChangeAspect="1"/>
          </p:cNvPicPr>
          <p:nvPr/>
        </p:nvPicPr>
        <p:blipFill>
          <a:blip r:embed="rId6"/>
          <a:stretch>
            <a:fillRect/>
          </a:stretch>
        </p:blipFill>
        <p:spPr>
          <a:xfrm>
            <a:off x="2608006" y="4683151"/>
            <a:ext cx="3090940" cy="2057324"/>
          </a:xfrm>
          <a:prstGeom prst="rect">
            <a:avLst/>
          </a:prstGeom>
        </p:spPr>
      </p:pic>
      <p:pic>
        <p:nvPicPr>
          <p:cNvPr id="9" name="Picture 8"/>
          <p:cNvPicPr>
            <a:picLocks noChangeAspect="1"/>
          </p:cNvPicPr>
          <p:nvPr/>
        </p:nvPicPr>
        <p:blipFill>
          <a:blip r:embed="rId7"/>
          <a:stretch>
            <a:fillRect/>
          </a:stretch>
        </p:blipFill>
        <p:spPr>
          <a:xfrm>
            <a:off x="8352596" y="4412621"/>
            <a:ext cx="2328455" cy="1854325"/>
          </a:xfrm>
          <a:prstGeom prst="rect">
            <a:avLst/>
          </a:prstGeom>
        </p:spPr>
      </p:pic>
    </p:spTree>
    <p:extLst>
      <p:ext uri="{BB962C8B-B14F-4D97-AF65-F5344CB8AC3E}">
        <p14:creationId xmlns:p14="http://schemas.microsoft.com/office/powerpoint/2010/main" val="17408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How to resuscitate the victim</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89858" y="2286000"/>
            <a:ext cx="11119756" cy="3733800"/>
          </a:xfrm>
        </p:spPr>
        <p:txBody>
          <a:bodyPr>
            <a:normAutofit/>
          </a:bodyPr>
          <a:lstStyle/>
          <a:p>
            <a:r>
              <a:rPr lang="en-US" sz="3600" dirty="0" smtClean="0"/>
              <a:t>Determine responsiveness</a:t>
            </a:r>
          </a:p>
          <a:p>
            <a:r>
              <a:rPr lang="en-US" sz="3600" dirty="0" smtClean="0"/>
              <a:t>Contact EMS (Dial 911)</a:t>
            </a:r>
          </a:p>
          <a:p>
            <a:r>
              <a:rPr lang="en-US" sz="3600" dirty="0" smtClean="0"/>
              <a:t>Provide rescue breathing to the limit of your skills/comfort level   </a:t>
            </a:r>
            <a:r>
              <a:rPr lang="en-US" sz="3600" dirty="0" smtClean="0">
                <a:sym typeface="Wingdings" panose="05000000000000000000" pitchFamily="2" charset="2"/>
              </a:rPr>
              <a:t> </a:t>
            </a:r>
            <a:r>
              <a:rPr lang="en-US" sz="3600" b="1" dirty="0" smtClean="0">
                <a:effectLst>
                  <a:outerShdw blurRad="38100" dist="38100" dir="2700000" algn="tl">
                    <a:srgbClr val="000000">
                      <a:alpha val="43137"/>
                    </a:srgbClr>
                  </a:outerShdw>
                </a:effectLst>
              </a:rPr>
              <a:t>A, B, C</a:t>
            </a:r>
            <a:endParaRPr lang="en-US" sz="3600" dirty="0" smtClean="0"/>
          </a:p>
          <a:p>
            <a:r>
              <a:rPr lang="en-US" sz="3600" dirty="0" smtClean="0"/>
              <a:t>Administer Naloxone</a:t>
            </a:r>
          </a:p>
          <a:p>
            <a:endParaRPr lang="en-US" sz="3200" dirty="0"/>
          </a:p>
        </p:txBody>
      </p:sp>
    </p:spTree>
    <p:extLst>
      <p:ext uri="{BB962C8B-B14F-4D97-AF65-F5344CB8AC3E}">
        <p14:creationId xmlns:p14="http://schemas.microsoft.com/office/powerpoint/2010/main" val="1375093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Naloxone Administration</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729554" y="2813723"/>
            <a:ext cx="3889585" cy="2914141"/>
          </a:xfrm>
          <a:prstGeom prst="rect">
            <a:avLst/>
          </a:prstGeom>
        </p:spPr>
      </p:pic>
      <p:pic>
        <p:nvPicPr>
          <p:cNvPr id="5" name="Picture 4">
            <a:hlinkClick r:id="rId4"/>
          </p:cNvPr>
          <p:cNvPicPr>
            <a:picLocks noChangeAspect="1"/>
          </p:cNvPicPr>
          <p:nvPr/>
        </p:nvPicPr>
        <p:blipFill>
          <a:blip r:embed="rId5"/>
          <a:stretch>
            <a:fillRect/>
          </a:stretch>
        </p:blipFill>
        <p:spPr>
          <a:xfrm>
            <a:off x="5174292" y="2728373"/>
            <a:ext cx="2725148" cy="3084843"/>
          </a:xfrm>
          <a:prstGeom prst="rect">
            <a:avLst/>
          </a:prstGeom>
        </p:spPr>
      </p:pic>
      <p:pic>
        <p:nvPicPr>
          <p:cNvPr id="6" name="Picture 5"/>
          <p:cNvPicPr>
            <a:picLocks noChangeAspect="1"/>
          </p:cNvPicPr>
          <p:nvPr/>
        </p:nvPicPr>
        <p:blipFill>
          <a:blip r:embed="rId6"/>
          <a:stretch>
            <a:fillRect/>
          </a:stretch>
        </p:blipFill>
        <p:spPr>
          <a:xfrm>
            <a:off x="8601550" y="2728373"/>
            <a:ext cx="2859272" cy="3212870"/>
          </a:xfrm>
          <a:prstGeom prst="rect">
            <a:avLst/>
          </a:prstGeom>
        </p:spPr>
      </p:pic>
    </p:spTree>
    <p:extLst>
      <p:ext uri="{BB962C8B-B14F-4D97-AF65-F5344CB8AC3E}">
        <p14:creationId xmlns:p14="http://schemas.microsoft.com/office/powerpoint/2010/main" val="271892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Administer Naloxone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8214" y="2351314"/>
            <a:ext cx="11201399" cy="3668486"/>
          </a:xfrm>
        </p:spPr>
        <p:txBody>
          <a:bodyPr>
            <a:normAutofit/>
          </a:bodyPr>
          <a:lstStyle/>
          <a:p>
            <a:r>
              <a:rPr lang="en-US" sz="3200" dirty="0" smtClean="0"/>
              <a:t>Inspect the nose</a:t>
            </a:r>
          </a:p>
          <a:p>
            <a:r>
              <a:rPr lang="en-US" sz="3200" dirty="0" smtClean="0"/>
              <a:t>Assemble the kit (video)</a:t>
            </a:r>
          </a:p>
          <a:p>
            <a:r>
              <a:rPr lang="en-US" sz="3200" dirty="0" smtClean="0"/>
              <a:t>Gently, but firmly, place the atomizer in one nostril &amp; spray ½ the medication</a:t>
            </a:r>
          </a:p>
          <a:p>
            <a:r>
              <a:rPr lang="en-US" sz="3200" dirty="0" smtClean="0"/>
              <a:t>Repeat on the other side</a:t>
            </a:r>
          </a:p>
          <a:p>
            <a:pPr marL="0" indent="0">
              <a:buNone/>
            </a:pPr>
            <a:endParaRPr lang="en-US" sz="3200" dirty="0" smtClean="0"/>
          </a:p>
          <a:p>
            <a:endParaRPr lang="en-US" sz="3600" dirty="0"/>
          </a:p>
        </p:txBody>
      </p:sp>
      <p:pic>
        <p:nvPicPr>
          <p:cNvPr id="4" name="Picture 3"/>
          <p:cNvPicPr>
            <a:picLocks noChangeAspect="1"/>
          </p:cNvPicPr>
          <p:nvPr/>
        </p:nvPicPr>
        <p:blipFill>
          <a:blip r:embed="rId3"/>
          <a:stretch>
            <a:fillRect/>
          </a:stretch>
        </p:blipFill>
        <p:spPr>
          <a:xfrm>
            <a:off x="9090921" y="751114"/>
            <a:ext cx="2518692" cy="2739367"/>
          </a:xfrm>
          <a:prstGeom prst="rect">
            <a:avLst/>
          </a:prstGeom>
        </p:spPr>
      </p:pic>
      <p:pic>
        <p:nvPicPr>
          <p:cNvPr id="5" name="Picture 4">
            <a:hlinkClick r:id="rId4"/>
          </p:cNvPr>
          <p:cNvPicPr>
            <a:picLocks noChangeAspect="1"/>
          </p:cNvPicPr>
          <p:nvPr/>
        </p:nvPicPr>
        <p:blipFill>
          <a:blip r:embed="rId5"/>
          <a:stretch>
            <a:fillRect/>
          </a:stretch>
        </p:blipFill>
        <p:spPr>
          <a:xfrm>
            <a:off x="7734061" y="4161163"/>
            <a:ext cx="3875552" cy="2370444"/>
          </a:xfrm>
          <a:prstGeom prst="rect">
            <a:avLst/>
          </a:prstGeom>
        </p:spPr>
      </p:pic>
    </p:spTree>
    <p:extLst>
      <p:ext uri="{BB962C8B-B14F-4D97-AF65-F5344CB8AC3E}">
        <p14:creationId xmlns:p14="http://schemas.microsoft.com/office/powerpoint/2010/main" val="115862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AND………what next?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06186" y="2237014"/>
            <a:ext cx="11119757" cy="3782786"/>
          </a:xfrm>
        </p:spPr>
        <p:txBody>
          <a:bodyPr>
            <a:normAutofit/>
          </a:bodyPr>
          <a:lstStyle/>
          <a:p>
            <a:pPr algn="ctr"/>
            <a:r>
              <a:rPr lang="en-US" sz="4000" b="1" dirty="0" smtClean="0"/>
              <a:t>Respiratory rate increases</a:t>
            </a:r>
            <a:endParaRPr lang="en-US" sz="4000" b="1" dirty="0" smtClean="0">
              <a:sym typeface="Wingdings" panose="05000000000000000000" pitchFamily="2" charset="2"/>
            </a:endParaRPr>
          </a:p>
          <a:p>
            <a:pPr lvl="2" algn="ctr"/>
            <a:r>
              <a:rPr lang="en-US" sz="4000" dirty="0" smtClean="0">
                <a:sym typeface="Wingdings" panose="05000000000000000000" pitchFamily="2" charset="2"/>
              </a:rPr>
              <a:t>NO Breathing  Breathing</a:t>
            </a:r>
            <a:endParaRPr lang="en-US" sz="4000" dirty="0">
              <a:sym typeface="Wingdings" panose="05000000000000000000" pitchFamily="2" charset="2"/>
            </a:endParaRPr>
          </a:p>
          <a:p>
            <a:pPr algn="ctr"/>
            <a:r>
              <a:rPr lang="en-US" sz="4000" b="1" dirty="0" smtClean="0">
                <a:sym typeface="Wingdings" panose="05000000000000000000" pitchFamily="2" charset="2"/>
              </a:rPr>
              <a:t>Color improves</a:t>
            </a:r>
          </a:p>
          <a:p>
            <a:pPr marL="914400" lvl="2" indent="0" algn="ctr">
              <a:buNone/>
            </a:pPr>
            <a:r>
              <a:rPr lang="en-US" sz="4000" b="1" dirty="0" smtClean="0">
                <a:solidFill>
                  <a:srgbClr val="002060"/>
                </a:solidFill>
                <a:sym typeface="Wingdings" panose="05000000000000000000" pitchFamily="2" charset="2"/>
              </a:rPr>
              <a:t>BLUE </a:t>
            </a:r>
            <a:r>
              <a:rPr lang="en-US" sz="4000" b="1" dirty="0" smtClean="0">
                <a:solidFill>
                  <a:schemeClr val="accent3">
                    <a:lumMod val="60000"/>
                    <a:lumOff val="40000"/>
                  </a:schemeClr>
                </a:solidFill>
                <a:sym typeface="Wingdings" panose="05000000000000000000" pitchFamily="2" charset="2"/>
              </a:rPr>
              <a:t>  </a:t>
            </a:r>
            <a:r>
              <a:rPr lang="en-US" sz="4000" b="1" dirty="0" smtClean="0">
                <a:solidFill>
                  <a:schemeClr val="accent3">
                    <a:lumMod val="75000"/>
                  </a:schemeClr>
                </a:solidFill>
                <a:sym typeface="Wingdings" panose="05000000000000000000" pitchFamily="2" charset="2"/>
              </a:rPr>
              <a:t>“NORMAL” Color</a:t>
            </a:r>
            <a:endParaRPr lang="en-US" sz="4000" b="1" dirty="0">
              <a:sym typeface="Wingdings" panose="05000000000000000000" pitchFamily="2" charset="2"/>
            </a:endParaRPr>
          </a:p>
          <a:p>
            <a:pPr algn="ctr"/>
            <a:r>
              <a:rPr lang="en-US" sz="4000" b="1" dirty="0" smtClean="0">
                <a:sym typeface="Wingdings" panose="05000000000000000000" pitchFamily="2" charset="2"/>
              </a:rPr>
              <a:t>Victim wakes up</a:t>
            </a:r>
            <a:endParaRPr lang="en-US" sz="4000" b="1" dirty="0" smtClean="0"/>
          </a:p>
        </p:txBody>
      </p:sp>
    </p:spTree>
    <p:extLst>
      <p:ext uri="{BB962C8B-B14F-4D97-AF65-F5344CB8AC3E}">
        <p14:creationId xmlns:p14="http://schemas.microsoft.com/office/powerpoint/2010/main" val="67692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WITHDRAWAL</a:t>
            </a:r>
            <a:endParaRPr lang="en-US" b="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538843" y="2302329"/>
            <a:ext cx="11103428" cy="4310742"/>
          </a:xfrm>
        </p:spPr>
        <p:txBody>
          <a:bodyPr>
            <a:normAutofit lnSpcReduction="10000"/>
          </a:bodyPr>
          <a:lstStyle/>
          <a:p>
            <a:r>
              <a:rPr lang="en-US" sz="3200" dirty="0" smtClean="0"/>
              <a:t>FEAR of causing withdrawal should NOT prevent use if victim is unresponsive.</a:t>
            </a:r>
          </a:p>
          <a:p>
            <a:r>
              <a:rPr lang="en-US" sz="3200" dirty="0" smtClean="0"/>
              <a:t>Withdrawal is NOT life-threatening</a:t>
            </a:r>
          </a:p>
          <a:p>
            <a:pPr lvl="2"/>
            <a:r>
              <a:rPr lang="en-US" sz="2400" dirty="0" smtClean="0"/>
              <a:t>Runny nose </a:t>
            </a:r>
          </a:p>
          <a:p>
            <a:pPr lvl="2"/>
            <a:r>
              <a:rPr lang="en-US" sz="2400" dirty="0" smtClean="0"/>
              <a:t>Sweating, Goose Flesh</a:t>
            </a:r>
          </a:p>
          <a:p>
            <a:pPr lvl="2"/>
            <a:r>
              <a:rPr lang="en-US" sz="2400" dirty="0" smtClean="0"/>
              <a:t>Nausea &amp; vomiting</a:t>
            </a:r>
          </a:p>
          <a:p>
            <a:pPr lvl="2"/>
            <a:r>
              <a:rPr lang="en-US" sz="2400" dirty="0" smtClean="0"/>
              <a:t>Fast heart rate</a:t>
            </a:r>
          </a:p>
          <a:p>
            <a:pPr lvl="2"/>
            <a:r>
              <a:rPr lang="en-US" sz="2400" dirty="0" smtClean="0"/>
              <a:t>Shakes</a:t>
            </a:r>
          </a:p>
          <a:p>
            <a:pPr lvl="2"/>
            <a:r>
              <a:rPr lang="en-US" sz="2400" dirty="0" smtClean="0"/>
              <a:t>Agitation, irritability, restlessness, confusion</a:t>
            </a:r>
            <a:endParaRPr lang="en-US" sz="2400" dirty="0"/>
          </a:p>
        </p:txBody>
      </p:sp>
      <p:pic>
        <p:nvPicPr>
          <p:cNvPr id="6" name="Picture 5"/>
          <p:cNvPicPr>
            <a:picLocks noChangeAspect="1"/>
          </p:cNvPicPr>
          <p:nvPr/>
        </p:nvPicPr>
        <p:blipFill>
          <a:blip r:embed="rId3"/>
          <a:stretch>
            <a:fillRect/>
          </a:stretch>
        </p:blipFill>
        <p:spPr>
          <a:xfrm>
            <a:off x="9400407" y="3135086"/>
            <a:ext cx="2241863" cy="3477985"/>
          </a:xfrm>
          <a:prstGeom prst="rect">
            <a:avLst/>
          </a:prstGeom>
        </p:spPr>
      </p:pic>
    </p:spTree>
    <p:extLst>
      <p:ext uri="{BB962C8B-B14F-4D97-AF65-F5344CB8AC3E}">
        <p14:creationId xmlns:p14="http://schemas.microsoft.com/office/powerpoint/2010/main" val="323872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966" y="810382"/>
            <a:ext cx="8761413" cy="706964"/>
          </a:xfrm>
        </p:spPr>
        <p:txBody>
          <a:bodyPr/>
          <a:lstStyle/>
          <a:p>
            <a:r>
              <a:rPr lang="en-US" b="1" dirty="0" smtClean="0"/>
              <a:t>Senate Enrolled Act No. 227</a:t>
            </a:r>
            <a:endParaRPr lang="en-US" b="1" dirty="0"/>
          </a:p>
        </p:txBody>
      </p:sp>
      <p:sp>
        <p:nvSpPr>
          <p:cNvPr id="3" name="Content Placeholder 2"/>
          <p:cNvSpPr>
            <a:spLocks noGrp="1"/>
          </p:cNvSpPr>
          <p:nvPr>
            <p:ph idx="1"/>
          </p:nvPr>
        </p:nvSpPr>
        <p:spPr>
          <a:xfrm>
            <a:off x="506186" y="2204357"/>
            <a:ext cx="11168743" cy="4392386"/>
          </a:xfrm>
        </p:spPr>
        <p:txBody>
          <a:bodyPr>
            <a:normAutofit/>
          </a:bodyPr>
          <a:lstStyle/>
          <a:p>
            <a:r>
              <a:rPr lang="en-US" sz="2800" b="1" dirty="0" smtClean="0"/>
              <a:t>Section &amp;. IC 16-31-2-9. </a:t>
            </a:r>
            <a:r>
              <a:rPr lang="en-US" sz="2800" dirty="0" smtClean="0"/>
              <a:t>As amended by P.L. 77-2012, Section 18,…(5) Standard for distribution, administration, use, and training in the use of an overdose intervention drug.</a:t>
            </a:r>
          </a:p>
          <a:p>
            <a:r>
              <a:rPr lang="en-US" sz="2800" b="1" dirty="0" smtClean="0"/>
              <a:t>Section 8, IC 16-31-3-23.5.  </a:t>
            </a:r>
            <a:r>
              <a:rPr lang="en-US" sz="2800" dirty="0" smtClean="0"/>
              <a:t>The following may administer an OD intervention drug to an individual who is suffering from an OD:  First responder (EMT, A-EMT, emergency medical responder, paramedic, firefighter, volunteer firefighter, or law enforcement…..</a:t>
            </a:r>
          </a:p>
          <a:p>
            <a:r>
              <a:rPr lang="en-US" sz="2800" dirty="0" smtClean="0"/>
              <a:t>….Immune from civil liability….</a:t>
            </a:r>
          </a:p>
        </p:txBody>
      </p:sp>
    </p:spTree>
    <p:extLst>
      <p:ext uri="{BB962C8B-B14F-4D97-AF65-F5344CB8AC3E}">
        <p14:creationId xmlns:p14="http://schemas.microsoft.com/office/powerpoint/2010/main" val="1445047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Recover the victim</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8844" y="2334986"/>
            <a:ext cx="11054442" cy="3684814"/>
          </a:xfrm>
        </p:spPr>
        <p:txBody>
          <a:bodyPr>
            <a:normAutofit/>
          </a:bodyPr>
          <a:lstStyle/>
          <a:p>
            <a:r>
              <a:rPr lang="en-US" sz="3600" dirty="0" smtClean="0"/>
              <a:t>May need to repeat the dose</a:t>
            </a:r>
          </a:p>
          <a:p>
            <a:r>
              <a:rPr lang="en-US" sz="3600" dirty="0" smtClean="0"/>
              <a:t>Roll patient onto his/her side if not fully awake</a:t>
            </a:r>
          </a:p>
          <a:p>
            <a:r>
              <a:rPr lang="en-US" sz="3600" dirty="0" smtClean="0"/>
              <a:t>Monitor until EMS arrives</a:t>
            </a:r>
          </a:p>
          <a:p>
            <a:r>
              <a:rPr lang="en-US" sz="3600" dirty="0" smtClean="0"/>
              <a:t>Transport to hospital ED </a:t>
            </a:r>
          </a:p>
          <a:p>
            <a:pPr marL="0" indent="0">
              <a:buNone/>
            </a:pPr>
            <a:r>
              <a:rPr lang="en-US" sz="3600" dirty="0"/>
              <a:t> </a:t>
            </a:r>
            <a:r>
              <a:rPr lang="en-US" sz="3600" dirty="0" smtClean="0"/>
              <a:t>  per EMS</a:t>
            </a:r>
          </a:p>
          <a:p>
            <a:endParaRPr lang="en-US" sz="3600" dirty="0" smtClean="0"/>
          </a:p>
          <a:p>
            <a:endParaRPr lang="en-US" sz="3200" dirty="0"/>
          </a:p>
        </p:txBody>
      </p:sp>
      <p:pic>
        <p:nvPicPr>
          <p:cNvPr id="4" name="Picture 3"/>
          <p:cNvPicPr>
            <a:picLocks noChangeAspect="1"/>
          </p:cNvPicPr>
          <p:nvPr/>
        </p:nvPicPr>
        <p:blipFill>
          <a:blip r:embed="rId3"/>
          <a:stretch>
            <a:fillRect/>
          </a:stretch>
        </p:blipFill>
        <p:spPr>
          <a:xfrm>
            <a:off x="6727371" y="3771900"/>
            <a:ext cx="5241472" cy="2902253"/>
          </a:xfrm>
          <a:prstGeom prst="rect">
            <a:avLst/>
          </a:prstGeom>
        </p:spPr>
      </p:pic>
    </p:spTree>
    <p:extLst>
      <p:ext uri="{BB962C8B-B14F-4D97-AF65-F5344CB8AC3E}">
        <p14:creationId xmlns:p14="http://schemas.microsoft.com/office/powerpoint/2010/main" val="32809369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Reporting Requirements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5171" y="2253343"/>
            <a:ext cx="11119758" cy="4245428"/>
          </a:xfrm>
        </p:spPr>
        <p:txBody>
          <a:bodyPr>
            <a:normAutofit/>
          </a:bodyPr>
          <a:lstStyle/>
          <a:p>
            <a:r>
              <a:rPr lang="en-US" sz="3200" dirty="0" smtClean="0"/>
              <a:t>Senate Enrolled Act No. 406</a:t>
            </a:r>
          </a:p>
          <a:p>
            <a:r>
              <a:rPr lang="en-US" sz="3200" dirty="0" smtClean="0"/>
              <a:t>Section 5. IC 16-31-3-23.7</a:t>
            </a:r>
          </a:p>
          <a:p>
            <a:pPr marL="0" indent="0">
              <a:buNone/>
            </a:pPr>
            <a:r>
              <a:rPr lang="en-US" sz="2000" dirty="0" smtClean="0"/>
              <a:t>“Shall report the # of times an OD </a:t>
            </a:r>
            <a:endParaRPr lang="en-US" sz="2000" dirty="0"/>
          </a:p>
          <a:p>
            <a:pPr marL="0" indent="0">
              <a:buNone/>
            </a:pPr>
            <a:r>
              <a:rPr lang="en-US" sz="2000" dirty="0" smtClean="0"/>
              <a:t>Intervention drug is dispensed to the</a:t>
            </a:r>
          </a:p>
          <a:p>
            <a:pPr marL="0" indent="0">
              <a:buNone/>
            </a:pPr>
            <a:r>
              <a:rPr lang="en-US" sz="2000" dirty="0" smtClean="0"/>
              <a:t>State department under the state</a:t>
            </a:r>
          </a:p>
          <a:p>
            <a:pPr marL="0" indent="0">
              <a:buNone/>
            </a:pPr>
            <a:r>
              <a:rPr lang="en-US" sz="2000" dirty="0" smtClean="0"/>
              <a:t>Trauma registry in compliance</a:t>
            </a:r>
          </a:p>
          <a:p>
            <a:pPr marL="0" indent="0">
              <a:buNone/>
            </a:pPr>
            <a:r>
              <a:rPr lang="en-US" sz="2000" dirty="0" smtClean="0"/>
              <a:t>With rules adopted by the state dept.”</a:t>
            </a:r>
          </a:p>
          <a:p>
            <a:pPr marL="0" indent="0">
              <a:buNone/>
            </a:pPr>
            <a:r>
              <a:rPr lang="en-US" sz="2000" b="1" dirty="0" smtClean="0"/>
              <a:t>Questions: </a:t>
            </a:r>
            <a:r>
              <a:rPr lang="en-US" sz="2000" dirty="0" smtClean="0"/>
              <a:t>Contact:  Murray Lawry</a:t>
            </a:r>
          </a:p>
          <a:p>
            <a:pPr marL="0" indent="0">
              <a:buNone/>
            </a:pPr>
            <a:r>
              <a:rPr lang="en-US" sz="2000" dirty="0"/>
              <a:t> </a:t>
            </a:r>
            <a:r>
              <a:rPr lang="en-US" sz="2000" dirty="0" smtClean="0"/>
              <a:t> (317-233-7695)  mlawry@isdh.in.gov</a:t>
            </a:r>
          </a:p>
        </p:txBody>
      </p:sp>
      <p:pic>
        <p:nvPicPr>
          <p:cNvPr id="4" name="Picture 3"/>
          <p:cNvPicPr>
            <a:picLocks noChangeAspect="1"/>
          </p:cNvPicPr>
          <p:nvPr/>
        </p:nvPicPr>
        <p:blipFill>
          <a:blip r:embed="rId3"/>
          <a:stretch>
            <a:fillRect/>
          </a:stretch>
        </p:blipFill>
        <p:spPr>
          <a:xfrm>
            <a:off x="7327378" y="973668"/>
            <a:ext cx="4559821" cy="5276246"/>
          </a:xfrm>
          <a:prstGeom prst="rect">
            <a:avLst/>
          </a:prstGeom>
        </p:spPr>
      </p:pic>
    </p:spTree>
    <p:extLst>
      <p:ext uri="{BB962C8B-B14F-4D97-AF65-F5344CB8AC3E}">
        <p14:creationId xmlns:p14="http://schemas.microsoft.com/office/powerpoint/2010/main" val="2106706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Opioid Addiction &amp; Treatment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55171" y="2269671"/>
            <a:ext cx="11070772" cy="4278086"/>
          </a:xfrm>
        </p:spPr>
        <p:txBody>
          <a:bodyPr>
            <a:normAutofit/>
          </a:bodyPr>
          <a:lstStyle/>
          <a:p>
            <a:r>
              <a:rPr lang="en-US" sz="2800" b="1" dirty="0" smtClean="0"/>
              <a:t>Methadone</a:t>
            </a:r>
          </a:p>
          <a:p>
            <a:pPr lvl="2"/>
            <a:r>
              <a:rPr lang="en-US" sz="2000" dirty="0" smtClean="0"/>
              <a:t>Commonly prescribed in addiction treatment (liquid)</a:t>
            </a:r>
          </a:p>
          <a:p>
            <a:pPr lvl="2"/>
            <a:r>
              <a:rPr lang="en-US" sz="2000" dirty="0" smtClean="0"/>
              <a:t>ALSO can used as a pain reliever (pill)</a:t>
            </a:r>
          </a:p>
          <a:p>
            <a:r>
              <a:rPr lang="en-US" sz="2800" b="1" dirty="0" err="1" smtClean="0"/>
              <a:t>Suboxone</a:t>
            </a:r>
            <a:r>
              <a:rPr lang="en-US" sz="2800" b="1" dirty="0" smtClean="0"/>
              <a:t> &amp; </a:t>
            </a:r>
            <a:r>
              <a:rPr lang="en-US" sz="2800" b="1" dirty="0" err="1" smtClean="0"/>
              <a:t>Subutex</a:t>
            </a:r>
            <a:r>
              <a:rPr lang="en-US" sz="2800" b="1" dirty="0" smtClean="0"/>
              <a:t> (Buprenorphine)</a:t>
            </a:r>
            <a:endParaRPr lang="en-US" sz="2800" dirty="0" smtClean="0"/>
          </a:p>
          <a:p>
            <a:pPr lvl="2"/>
            <a:r>
              <a:rPr lang="en-US" sz="2400" dirty="0" smtClean="0"/>
              <a:t>Commonly prescribed in addiction treatment</a:t>
            </a:r>
          </a:p>
          <a:p>
            <a:pPr lvl="2"/>
            <a:r>
              <a:rPr lang="en-US" sz="2400" dirty="0" smtClean="0"/>
              <a:t>ALSO can be used as a pain reliever</a:t>
            </a:r>
          </a:p>
          <a:p>
            <a:r>
              <a:rPr lang="en-US" sz="2800" b="1" dirty="0" err="1" smtClean="0"/>
              <a:t>Vivitrol</a:t>
            </a:r>
            <a:r>
              <a:rPr lang="en-US" sz="2800" b="1" dirty="0" smtClean="0"/>
              <a:t> (Naltrexone injectable Extended</a:t>
            </a:r>
          </a:p>
          <a:p>
            <a:pPr marL="0" indent="0">
              <a:buNone/>
            </a:pPr>
            <a:r>
              <a:rPr lang="en-US" sz="2800" b="1" dirty="0"/>
              <a:t> </a:t>
            </a:r>
            <a:r>
              <a:rPr lang="en-US" sz="2800" b="1" dirty="0" smtClean="0"/>
              <a:t>                Release)</a:t>
            </a:r>
          </a:p>
          <a:p>
            <a:pPr marL="0" indent="0">
              <a:buNone/>
            </a:pPr>
            <a:endParaRPr lang="en-US" sz="2800" b="1" dirty="0" smtClean="0"/>
          </a:p>
        </p:txBody>
      </p:sp>
      <p:pic>
        <p:nvPicPr>
          <p:cNvPr id="4" name="Picture 3"/>
          <p:cNvPicPr>
            <a:picLocks noChangeAspect="1"/>
          </p:cNvPicPr>
          <p:nvPr/>
        </p:nvPicPr>
        <p:blipFill>
          <a:blip r:embed="rId3"/>
          <a:stretch>
            <a:fillRect/>
          </a:stretch>
        </p:blipFill>
        <p:spPr>
          <a:xfrm>
            <a:off x="8679542" y="4171950"/>
            <a:ext cx="3222171" cy="2375807"/>
          </a:xfrm>
          <a:prstGeom prst="rect">
            <a:avLst/>
          </a:prstGeom>
        </p:spPr>
      </p:pic>
    </p:spTree>
    <p:extLst>
      <p:ext uri="{BB962C8B-B14F-4D97-AF65-F5344CB8AC3E}">
        <p14:creationId xmlns:p14="http://schemas.microsoft.com/office/powerpoint/2010/main" val="3934888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Practical Application</a:t>
            </a:r>
            <a:endParaRPr lang="en-US"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stretch>
            <a:fillRect/>
          </a:stretch>
        </p:blipFill>
        <p:spPr>
          <a:xfrm>
            <a:off x="2237014" y="2220686"/>
            <a:ext cx="7396843" cy="4392385"/>
          </a:xfrm>
          <a:prstGeom prst="rect">
            <a:avLst/>
          </a:prstGeom>
        </p:spPr>
      </p:pic>
    </p:spTree>
    <p:extLst>
      <p:ext uri="{BB962C8B-B14F-4D97-AF65-F5344CB8AC3E}">
        <p14:creationId xmlns:p14="http://schemas.microsoft.com/office/powerpoint/2010/main" val="3743575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Acknowledgements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sz="3200" dirty="0" smtClean="0"/>
              <a:t>Indiana State Attorney General’s Office</a:t>
            </a:r>
          </a:p>
          <a:p>
            <a:r>
              <a:rPr lang="en-US" sz="3200" dirty="0" err="1" smtClean="0"/>
              <a:t>BitterPill</a:t>
            </a:r>
            <a:r>
              <a:rPr lang="en-US" sz="3200" dirty="0" smtClean="0"/>
              <a:t> Task Force</a:t>
            </a:r>
          </a:p>
          <a:p>
            <a:r>
              <a:rPr lang="en-US" sz="3200" dirty="0" smtClean="0"/>
              <a:t>Joan </a:t>
            </a:r>
            <a:r>
              <a:rPr lang="en-US" sz="3200" dirty="0" err="1" smtClean="0"/>
              <a:t>Duwve</a:t>
            </a:r>
            <a:r>
              <a:rPr lang="en-US" sz="3200" dirty="0" smtClean="0"/>
              <a:t>, MD, MPH, ISDH</a:t>
            </a:r>
          </a:p>
          <a:p>
            <a:r>
              <a:rPr lang="en-US" sz="3200" dirty="0" smtClean="0"/>
              <a:t>Jack Jaeger, RN, BSN</a:t>
            </a:r>
          </a:p>
          <a:p>
            <a:r>
              <a:rPr lang="en-US" sz="3200" dirty="0" smtClean="0"/>
              <a:t>Rural Health Innovative Simulation Center</a:t>
            </a:r>
            <a:endParaRPr lang="en-US" sz="3200" dirty="0"/>
          </a:p>
        </p:txBody>
      </p:sp>
    </p:spTree>
    <p:extLst>
      <p:ext uri="{BB962C8B-B14F-4D97-AF65-F5344CB8AC3E}">
        <p14:creationId xmlns:p14="http://schemas.microsoft.com/office/powerpoint/2010/main" val="24840514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522514" y="2309585"/>
            <a:ext cx="11070772" cy="4303485"/>
          </a:xfrm>
        </p:spPr>
        <p:txBody>
          <a:bodyPr>
            <a:normAutofit/>
          </a:bodyPr>
          <a:lstStyle/>
          <a:p>
            <a:r>
              <a:rPr lang="en-US" sz="2000" dirty="0" smtClean="0"/>
              <a:t>Williams, </a:t>
            </a:r>
            <a:r>
              <a:rPr lang="en-US" sz="2000" dirty="0" err="1" smtClean="0"/>
              <a:t>Strang</a:t>
            </a:r>
            <a:r>
              <a:rPr lang="en-US" sz="2000" dirty="0" smtClean="0"/>
              <a:t>, &amp; Marsden. ( 2013).  OOKS &amp; OOAS.  </a:t>
            </a:r>
            <a:r>
              <a:rPr lang="en-US" sz="2000" i="1" dirty="0" smtClean="0"/>
              <a:t>Drug &amp; Alcohol Dependence,</a:t>
            </a:r>
          </a:p>
          <a:p>
            <a:pPr marL="0" indent="0">
              <a:buNone/>
            </a:pPr>
            <a:r>
              <a:rPr lang="en-US" sz="2000" i="1" dirty="0" smtClean="0"/>
              <a:t>                 132, </a:t>
            </a:r>
            <a:r>
              <a:rPr lang="en-US" sz="2000" dirty="0" smtClean="0"/>
              <a:t>383-386. doi:10.1016/j.dugalcdep.2013.02.007</a:t>
            </a:r>
          </a:p>
          <a:p>
            <a:r>
              <a:rPr lang="en-US" sz="2000" dirty="0" smtClean="0"/>
              <a:t>Indiana Senate Bill 227. (2014). Second Regular Session 118</a:t>
            </a:r>
            <a:r>
              <a:rPr lang="en-US" sz="2000" baseline="30000" dirty="0" smtClean="0"/>
              <a:t>th</a:t>
            </a:r>
            <a:r>
              <a:rPr lang="en-US" sz="2000" dirty="0" smtClean="0"/>
              <a:t> General Assembly.  </a:t>
            </a:r>
          </a:p>
          <a:p>
            <a:pPr marL="0" indent="0">
              <a:buNone/>
            </a:pPr>
            <a:r>
              <a:rPr lang="en-US" sz="2000" dirty="0"/>
              <a:t> </a:t>
            </a:r>
            <a:r>
              <a:rPr lang="en-US" sz="2000" dirty="0" smtClean="0"/>
              <a:t>                Retrieved from </a:t>
            </a:r>
            <a:r>
              <a:rPr lang="en-US" sz="2000" dirty="0" smtClean="0">
                <a:hlinkClick r:id="rId3"/>
              </a:rPr>
              <a:t>http://www.in.gov/legislative/bills/2104/SB/Sb0277.html</a:t>
            </a:r>
            <a:endParaRPr lang="en-US" sz="2000" dirty="0" smtClean="0"/>
          </a:p>
          <a:p>
            <a:r>
              <a:rPr lang="en-US" sz="2000" dirty="0" smtClean="0"/>
              <a:t>Indiana Senate Bill 406. (2015). First Regular Session 119</a:t>
            </a:r>
            <a:r>
              <a:rPr lang="en-US" sz="2000" baseline="30000" dirty="0" smtClean="0"/>
              <a:t>th</a:t>
            </a:r>
            <a:r>
              <a:rPr lang="en-US" sz="2000" dirty="0" smtClean="0"/>
              <a:t> General Assembly.</a:t>
            </a:r>
            <a:endParaRPr lang="en-US" dirty="0" smtClean="0"/>
          </a:p>
          <a:p>
            <a:pPr marL="0" indent="0">
              <a:buNone/>
            </a:pPr>
            <a:r>
              <a:rPr lang="en-US" sz="2000" dirty="0"/>
              <a:t> </a:t>
            </a:r>
            <a:r>
              <a:rPr lang="en-US" sz="2000" dirty="0" smtClean="0"/>
              <a:t>                Retrieved from </a:t>
            </a:r>
            <a:r>
              <a:rPr lang="en-US" sz="2000" dirty="0" smtClean="0">
                <a:hlinkClick r:id="rId4"/>
              </a:rPr>
              <a:t>http://www.in.gov/legislative/bills/2015/SB/SB0406.html</a:t>
            </a:r>
            <a:endParaRPr lang="en-US" sz="2000" dirty="0" smtClean="0"/>
          </a:p>
          <a:p>
            <a:r>
              <a:rPr lang="en-US" sz="2000" dirty="0" err="1" smtClean="0"/>
              <a:t>Duwve</a:t>
            </a:r>
            <a:r>
              <a:rPr lang="en-US" sz="2000" dirty="0" smtClean="0"/>
              <a:t>, J. (2015).  </a:t>
            </a:r>
            <a:r>
              <a:rPr lang="en-US" sz="2000" i="1" dirty="0" smtClean="0"/>
              <a:t>Naloxone:  Reducing opioid overdose deaths.  </a:t>
            </a:r>
            <a:r>
              <a:rPr lang="en-US" sz="2000" dirty="0" smtClean="0"/>
              <a:t>Personal </a:t>
            </a:r>
          </a:p>
          <a:p>
            <a:pPr marL="0" indent="0">
              <a:buNone/>
            </a:pPr>
            <a:r>
              <a:rPr lang="en-US" sz="2000" dirty="0" smtClean="0"/>
              <a:t>                 communication. </a:t>
            </a:r>
          </a:p>
          <a:p>
            <a:pPr marL="0" indent="0">
              <a:buNone/>
            </a:pPr>
            <a:endParaRPr lang="en-US" sz="2000" dirty="0" smtClean="0"/>
          </a:p>
        </p:txBody>
      </p:sp>
    </p:spTree>
    <p:extLst>
      <p:ext uri="{BB962C8B-B14F-4D97-AF65-F5344CB8AC3E}">
        <p14:creationId xmlns:p14="http://schemas.microsoft.com/office/powerpoint/2010/main" val="3013570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t>
            </a:r>
            <a:r>
              <a:rPr lang="en-US" b="1" dirty="0" smtClean="0">
                <a:effectLst>
                  <a:outerShdw blurRad="38100" dist="38100" dir="2700000" algn="tl">
                    <a:srgbClr val="000000">
                      <a:alpha val="43137"/>
                    </a:srgbClr>
                  </a:outerShdw>
                </a:effectLst>
              </a:rPr>
              <a:t>Law Enforcement </a:t>
            </a:r>
            <a:endParaRPr lang="en-US" b="1" dirty="0">
              <a:effectLst>
                <a:outerShdw blurRad="38100" dist="38100" dir="2700000" algn="tl">
                  <a:srgbClr val="000000">
                    <a:alpha val="43137"/>
                  </a:srgbClr>
                </a:outerShdw>
              </a:effectLst>
            </a:endParaRPr>
          </a:p>
        </p:txBody>
      </p:sp>
      <p:pic>
        <p:nvPicPr>
          <p:cNvPr id="7" name="Content Placeholder 6"/>
          <p:cNvPicPr>
            <a:picLocks noGrp="1" noChangeAspect="1"/>
          </p:cNvPicPr>
          <p:nvPr>
            <p:ph idx="1"/>
          </p:nvPr>
        </p:nvPicPr>
        <p:blipFill>
          <a:blip r:embed="rId3"/>
          <a:stretch>
            <a:fillRect/>
          </a:stretch>
        </p:blipFill>
        <p:spPr>
          <a:xfrm>
            <a:off x="308232" y="3453078"/>
            <a:ext cx="3416300" cy="3416300"/>
          </a:xfrm>
          <a:prstGeom prst="rect">
            <a:avLst/>
          </a:prstGeom>
        </p:spPr>
      </p:pic>
      <p:pic>
        <p:nvPicPr>
          <p:cNvPr id="8" name="Picture 7"/>
          <p:cNvPicPr>
            <a:picLocks noChangeAspect="1"/>
          </p:cNvPicPr>
          <p:nvPr/>
        </p:nvPicPr>
        <p:blipFill>
          <a:blip r:embed="rId4"/>
          <a:stretch>
            <a:fillRect/>
          </a:stretch>
        </p:blipFill>
        <p:spPr>
          <a:xfrm>
            <a:off x="7772401" y="1868488"/>
            <a:ext cx="2773362" cy="2399507"/>
          </a:xfrm>
          <a:prstGeom prst="rect">
            <a:avLst/>
          </a:prstGeom>
        </p:spPr>
      </p:pic>
      <p:pic>
        <p:nvPicPr>
          <p:cNvPr id="9" name="Picture 8"/>
          <p:cNvPicPr>
            <a:picLocks noChangeAspect="1"/>
          </p:cNvPicPr>
          <p:nvPr/>
        </p:nvPicPr>
        <p:blipFill>
          <a:blip r:embed="rId5"/>
          <a:stretch>
            <a:fillRect/>
          </a:stretch>
        </p:blipFill>
        <p:spPr>
          <a:xfrm>
            <a:off x="8851901" y="4632987"/>
            <a:ext cx="2455863" cy="2098675"/>
          </a:xfrm>
          <a:prstGeom prst="rect">
            <a:avLst/>
          </a:prstGeom>
        </p:spPr>
      </p:pic>
      <p:pic>
        <p:nvPicPr>
          <p:cNvPr id="10" name="Picture 9"/>
          <p:cNvPicPr>
            <a:picLocks noChangeAspect="1"/>
          </p:cNvPicPr>
          <p:nvPr/>
        </p:nvPicPr>
        <p:blipFill>
          <a:blip r:embed="rId5"/>
          <a:stretch>
            <a:fillRect/>
          </a:stretch>
        </p:blipFill>
        <p:spPr>
          <a:xfrm>
            <a:off x="657225" y="785812"/>
            <a:ext cx="2759075" cy="265588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183" y="2396596"/>
            <a:ext cx="3130550" cy="4472782"/>
          </a:xfrm>
          <a:prstGeom prst="rect">
            <a:avLst/>
          </a:prstGeom>
        </p:spPr>
      </p:pic>
    </p:spTree>
    <p:extLst>
      <p:ext uri="{BB962C8B-B14F-4D97-AF65-F5344CB8AC3E}">
        <p14:creationId xmlns:p14="http://schemas.microsoft.com/office/powerpoint/2010/main" val="1570242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outerShdw blurRad="38100" dist="38100" dir="2700000" algn="tl">
                    <a:srgbClr val="000000">
                      <a:alpha val="43137"/>
                    </a:srgbClr>
                  </a:outerShdw>
                </a:effectLst>
              </a:rPr>
              <a:t>Analytical Tool</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6100" y="1866900"/>
            <a:ext cx="11112499" cy="4635500"/>
          </a:xfrm>
        </p:spPr>
        <p:txBody>
          <a:bodyPr>
            <a:normAutofit lnSpcReduction="10000"/>
          </a:bodyPr>
          <a:lstStyle/>
          <a:p>
            <a:pPr marL="0" indent="0" algn="ctr">
              <a:buNone/>
            </a:pPr>
            <a:endParaRPr lang="en-US" sz="3200" b="1" dirty="0" smtClean="0"/>
          </a:p>
          <a:p>
            <a:pPr marL="0" indent="0" algn="ctr">
              <a:buNone/>
            </a:pPr>
            <a:r>
              <a:rPr lang="en-US" sz="3200" b="1" dirty="0" smtClean="0"/>
              <a:t>Development of opioid overdose knowledge (OOKA) and attitudes (OOAS) scales for take-home naloxone  </a:t>
            </a:r>
          </a:p>
          <a:p>
            <a:pPr marL="0" indent="0" algn="ctr">
              <a:buNone/>
            </a:pPr>
            <a:r>
              <a:rPr lang="en-US" sz="3200" b="1" dirty="0"/>
              <a:t>t</a:t>
            </a:r>
            <a:r>
              <a:rPr lang="en-US" sz="3200" b="1" dirty="0" smtClean="0"/>
              <a:t>raining evaluation</a:t>
            </a:r>
          </a:p>
          <a:p>
            <a:pPr marL="0" indent="0" algn="ctr">
              <a:buNone/>
            </a:pPr>
            <a:r>
              <a:rPr lang="en-US" sz="2400" dirty="0" smtClean="0"/>
              <a:t>Short Title:  Development of OOKA &amp; OOAS</a:t>
            </a:r>
          </a:p>
          <a:p>
            <a:pPr marL="0" indent="0" algn="ctr">
              <a:buNone/>
            </a:pPr>
            <a:endParaRPr lang="en-US" sz="2400" dirty="0"/>
          </a:p>
          <a:p>
            <a:pPr marL="0" indent="0" algn="ctr">
              <a:buNone/>
            </a:pPr>
            <a:r>
              <a:rPr lang="en-US" sz="2400" dirty="0" smtClean="0"/>
              <a:t>Anna V. Williams, John </a:t>
            </a:r>
            <a:r>
              <a:rPr lang="en-US" sz="2400" dirty="0" err="1" smtClean="0"/>
              <a:t>Strang</a:t>
            </a:r>
            <a:r>
              <a:rPr lang="en-US" sz="2400" dirty="0" smtClean="0"/>
              <a:t>, &amp; John Marsden</a:t>
            </a:r>
          </a:p>
          <a:p>
            <a:pPr marL="0" indent="0" algn="ctr">
              <a:buNone/>
            </a:pPr>
            <a:r>
              <a:rPr lang="en-US" sz="2400" dirty="0" smtClean="0"/>
              <a:t>King’s College, London:  Addictions Department, Institute of Psychiatry</a:t>
            </a:r>
          </a:p>
          <a:p>
            <a:pPr marL="0" indent="0" algn="ctr">
              <a:buNone/>
            </a:pPr>
            <a:r>
              <a:rPr lang="en-US" sz="2400" dirty="0" smtClean="0"/>
              <a:t>London, United Kingdom</a:t>
            </a:r>
          </a:p>
          <a:p>
            <a:pPr marL="0" indent="0" algn="ctr">
              <a:buNone/>
            </a:pPr>
            <a:endParaRPr lang="en-US" sz="2400" dirty="0" smtClean="0"/>
          </a:p>
          <a:p>
            <a:pPr marL="0" indent="0" algn="ctr">
              <a:buNone/>
            </a:pPr>
            <a:endParaRPr lang="en-US" sz="2400" dirty="0" smtClean="0"/>
          </a:p>
          <a:p>
            <a:pPr marL="0" indent="0" algn="ctr">
              <a:buNone/>
            </a:pPr>
            <a:endParaRPr lang="en-US" sz="2400" dirty="0" smtClean="0"/>
          </a:p>
          <a:p>
            <a:pPr marL="0" indent="0" algn="ctr">
              <a:buNone/>
            </a:pPr>
            <a:endParaRPr lang="en-US" sz="3200" b="1" dirty="0"/>
          </a:p>
        </p:txBody>
      </p:sp>
    </p:spTree>
    <p:extLst>
      <p:ext uri="{BB962C8B-B14F-4D97-AF65-F5344CB8AC3E}">
        <p14:creationId xmlns:p14="http://schemas.microsoft.com/office/powerpoint/2010/main" val="3871473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RESEARCH</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6100" y="2273300"/>
            <a:ext cx="11074399" cy="4216400"/>
          </a:xfrm>
        </p:spPr>
        <p:txBody>
          <a:bodyPr>
            <a:normAutofit/>
          </a:bodyPr>
          <a:lstStyle/>
          <a:p>
            <a:r>
              <a:rPr lang="en-US" sz="3200" b="1" u="sng" dirty="0" smtClean="0"/>
              <a:t>Purpose</a:t>
            </a:r>
            <a:r>
              <a:rPr lang="en-US" sz="3200" b="1" dirty="0" smtClean="0"/>
              <a:t>:  to teach and assess knowledge deficits &amp; to decipher law enforcement attitudes associated with saving a life from an opiate OD, be it intentional or accidental, be it from legally prescribed medications or illicit use.</a:t>
            </a:r>
          </a:p>
          <a:p>
            <a:r>
              <a:rPr lang="en-US" sz="3200" b="1" u="sng" dirty="0" smtClean="0"/>
              <a:t>Hypothesis:</a:t>
            </a:r>
            <a:r>
              <a:rPr lang="en-US" sz="3200" b="1" dirty="0" smtClean="0"/>
              <a:t>  Training would be associated with improved knowledge &amp; have a POSITIVE impact on attitudes. </a:t>
            </a:r>
            <a:endParaRPr lang="en-US" sz="3200" b="1" u="sng" dirty="0" smtClean="0"/>
          </a:p>
          <a:p>
            <a:endParaRPr lang="en-US" sz="3200" b="1" dirty="0"/>
          </a:p>
        </p:txBody>
      </p:sp>
    </p:spTree>
    <p:extLst>
      <p:ext uri="{BB962C8B-B14F-4D97-AF65-F5344CB8AC3E}">
        <p14:creationId xmlns:p14="http://schemas.microsoft.com/office/powerpoint/2010/main" val="2764737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RESULTS</a:t>
            </a:r>
            <a:endParaRPr lang="en-US" b="1"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7212764"/>
              </p:ext>
            </p:extLst>
          </p:nvPr>
        </p:nvGraphicFramePr>
        <p:xfrm>
          <a:off x="1308100" y="2374900"/>
          <a:ext cx="9550400" cy="3835400"/>
        </p:xfrm>
        <a:graphic>
          <a:graphicData uri="http://schemas.openxmlformats.org/drawingml/2006/table">
            <a:tbl>
              <a:tblPr firstRow="1" bandRow="1">
                <a:tableStyleId>{5C22544A-7EE6-4342-B048-85BDC9FD1C3A}</a:tableStyleId>
              </a:tblPr>
              <a:tblGrid>
                <a:gridCol w="5329811"/>
                <a:gridCol w="4220589"/>
              </a:tblGrid>
              <a:tr h="767080">
                <a:tc>
                  <a:txBody>
                    <a:bodyPr/>
                    <a:lstStyle/>
                    <a:p>
                      <a:r>
                        <a:rPr lang="en-US" sz="2400" dirty="0" smtClean="0">
                          <a:solidFill>
                            <a:schemeClr val="tx1"/>
                          </a:solidFill>
                        </a:rPr>
                        <a:t>Domain</a:t>
                      </a:r>
                      <a:endParaRPr lang="en-US" sz="2400" dirty="0">
                        <a:solidFill>
                          <a:schemeClr val="tx1"/>
                        </a:solidFill>
                      </a:endParaRPr>
                    </a:p>
                  </a:txBody>
                  <a:tcPr/>
                </a:tc>
                <a:tc>
                  <a:txBody>
                    <a:bodyPr/>
                    <a:lstStyle/>
                    <a:p>
                      <a:r>
                        <a:rPr lang="en-US" sz="2400" dirty="0" smtClean="0">
                          <a:solidFill>
                            <a:schemeClr val="tx1"/>
                          </a:solidFill>
                        </a:rPr>
                        <a:t>Significance (2-tailed)</a:t>
                      </a:r>
                      <a:endParaRPr lang="en-US" sz="2400" dirty="0">
                        <a:solidFill>
                          <a:schemeClr val="tx1"/>
                        </a:solidFill>
                      </a:endParaRPr>
                    </a:p>
                  </a:txBody>
                  <a:tcPr/>
                </a:tc>
              </a:tr>
              <a:tr h="767080">
                <a:tc>
                  <a:txBody>
                    <a:bodyPr/>
                    <a:lstStyle/>
                    <a:p>
                      <a:r>
                        <a:rPr lang="en-US" sz="2400" b="1" dirty="0" smtClean="0"/>
                        <a:t>Knowledge</a:t>
                      </a:r>
                      <a:endParaRPr lang="en-US" sz="2400" b="1" dirty="0"/>
                    </a:p>
                  </a:txBody>
                  <a:tcPr/>
                </a:tc>
                <a:tc>
                  <a:txBody>
                    <a:bodyPr/>
                    <a:lstStyle/>
                    <a:p>
                      <a:pPr algn="ctr"/>
                      <a:r>
                        <a:rPr lang="en-US" b="1" dirty="0" smtClean="0">
                          <a:solidFill>
                            <a:schemeClr val="tx1"/>
                          </a:solidFill>
                        </a:rPr>
                        <a:t>.000</a:t>
                      </a:r>
                      <a:endParaRPr lang="en-US" b="1" dirty="0">
                        <a:solidFill>
                          <a:schemeClr val="tx1"/>
                        </a:solidFill>
                      </a:endParaRPr>
                    </a:p>
                  </a:txBody>
                  <a:tcPr/>
                </a:tc>
              </a:tr>
              <a:tr h="767080">
                <a:tc>
                  <a:txBody>
                    <a:bodyPr/>
                    <a:lstStyle/>
                    <a:p>
                      <a:r>
                        <a:rPr lang="en-US" sz="2400" b="1" dirty="0" smtClean="0"/>
                        <a:t>Competency</a:t>
                      </a:r>
                      <a:endParaRPr lang="en-US" sz="2400" b="1" dirty="0"/>
                    </a:p>
                  </a:txBody>
                  <a:tcPr/>
                </a:tc>
                <a:tc>
                  <a:txBody>
                    <a:bodyPr/>
                    <a:lstStyle/>
                    <a:p>
                      <a:pPr algn="ctr"/>
                      <a:r>
                        <a:rPr lang="en-US" b="1" dirty="0" smtClean="0">
                          <a:solidFill>
                            <a:schemeClr val="tx1"/>
                          </a:solidFill>
                        </a:rPr>
                        <a:t>.000</a:t>
                      </a:r>
                      <a:endParaRPr lang="en-US" b="1" dirty="0">
                        <a:solidFill>
                          <a:schemeClr val="tx1"/>
                        </a:solidFill>
                      </a:endParaRPr>
                    </a:p>
                  </a:txBody>
                  <a:tcPr/>
                </a:tc>
              </a:tr>
              <a:tr h="767080">
                <a:tc>
                  <a:txBody>
                    <a:bodyPr/>
                    <a:lstStyle/>
                    <a:p>
                      <a:r>
                        <a:rPr lang="en-US" sz="2400" b="1" dirty="0" smtClean="0"/>
                        <a:t>Concerns</a:t>
                      </a:r>
                      <a:endParaRPr lang="en-US" sz="2400" b="1" dirty="0"/>
                    </a:p>
                  </a:txBody>
                  <a:tcPr/>
                </a:tc>
                <a:tc>
                  <a:txBody>
                    <a:bodyPr/>
                    <a:lstStyle/>
                    <a:p>
                      <a:pPr algn="ctr"/>
                      <a:r>
                        <a:rPr lang="en-US" b="1" dirty="0" smtClean="0">
                          <a:solidFill>
                            <a:schemeClr val="tx1"/>
                          </a:solidFill>
                        </a:rPr>
                        <a:t>.000</a:t>
                      </a:r>
                      <a:endParaRPr lang="en-US" b="1" dirty="0">
                        <a:solidFill>
                          <a:schemeClr val="tx1"/>
                        </a:solidFill>
                      </a:endParaRPr>
                    </a:p>
                  </a:txBody>
                  <a:tcPr/>
                </a:tc>
              </a:tr>
              <a:tr h="767080">
                <a:tc>
                  <a:txBody>
                    <a:bodyPr/>
                    <a:lstStyle/>
                    <a:p>
                      <a:r>
                        <a:rPr lang="en-US" sz="2400" b="1" dirty="0" smtClean="0"/>
                        <a:t>Readiness</a:t>
                      </a:r>
                      <a:endParaRPr lang="en-US" sz="2400" b="1" dirty="0"/>
                    </a:p>
                  </a:txBody>
                  <a:tcPr/>
                </a:tc>
                <a:tc>
                  <a:txBody>
                    <a:bodyPr/>
                    <a:lstStyle/>
                    <a:p>
                      <a:pPr algn="ctr"/>
                      <a:r>
                        <a:rPr lang="en-US" b="1" dirty="0" smtClean="0">
                          <a:solidFill>
                            <a:schemeClr val="tx1"/>
                          </a:solidFill>
                        </a:rPr>
                        <a:t>.000</a:t>
                      </a:r>
                      <a:endParaRPr lang="en-US" b="1" dirty="0">
                        <a:solidFill>
                          <a:schemeClr val="tx1"/>
                        </a:solidFill>
                      </a:endParaRPr>
                    </a:p>
                  </a:txBody>
                  <a:tcPr/>
                </a:tc>
              </a:tr>
            </a:tbl>
          </a:graphicData>
        </a:graphic>
      </p:graphicFrame>
    </p:spTree>
    <p:extLst>
      <p:ext uri="{BB962C8B-B14F-4D97-AF65-F5344CB8AC3E}">
        <p14:creationId xmlns:p14="http://schemas.microsoft.com/office/powerpoint/2010/main" val="2018283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Vigo County Attitudes</a:t>
            </a:r>
            <a:endParaRPr lang="en-US" b="1" dirty="0"/>
          </a:p>
        </p:txBody>
      </p:sp>
      <p:sp>
        <p:nvSpPr>
          <p:cNvPr id="3" name="Content Placeholder 2"/>
          <p:cNvSpPr>
            <a:spLocks noGrp="1"/>
          </p:cNvSpPr>
          <p:nvPr>
            <p:ph idx="1"/>
          </p:nvPr>
        </p:nvSpPr>
        <p:spPr>
          <a:xfrm>
            <a:off x="457200" y="2325913"/>
            <a:ext cx="11201400" cy="4042229"/>
          </a:xfrm>
        </p:spPr>
        <p:txBody>
          <a:bodyPr>
            <a:normAutofit/>
          </a:bodyPr>
          <a:lstStyle/>
          <a:p>
            <a:pPr>
              <a:buFont typeface="Wingdings" panose="05000000000000000000" pitchFamily="2" charset="2"/>
              <a:buChar char="Ø"/>
            </a:pPr>
            <a:r>
              <a:rPr lang="en-US" sz="2800" b="1" dirty="0" smtClean="0"/>
              <a:t>Table 4 </a:t>
            </a:r>
            <a:r>
              <a:rPr lang="en-US" sz="2800" i="1" dirty="0" smtClean="0"/>
              <a:t>Officers attitude responses to an opioid overdose situation</a:t>
            </a:r>
          </a:p>
          <a:p>
            <a:pPr>
              <a:buFont typeface="Wingdings" panose="05000000000000000000" pitchFamily="2" charset="2"/>
              <a:buChar char="Ø"/>
            </a:pPr>
            <a:endParaRPr lang="en-US" sz="2800" i="1" dirty="0" smtClean="0"/>
          </a:p>
          <a:p>
            <a:pPr lvl="3">
              <a:buFont typeface="Wingdings" panose="05000000000000000000" pitchFamily="2" charset="2"/>
              <a:buChar char="Ø"/>
            </a:pPr>
            <a:r>
              <a:rPr lang="en-US" sz="3200" dirty="0" smtClean="0"/>
              <a:t>Pre and post scores</a:t>
            </a:r>
          </a:p>
          <a:p>
            <a:pPr lvl="3">
              <a:buFont typeface="Wingdings" panose="05000000000000000000" pitchFamily="2" charset="2"/>
              <a:buChar char="Ø"/>
            </a:pPr>
            <a:r>
              <a:rPr lang="en-US" sz="3200" dirty="0" smtClean="0"/>
              <a:t>Agree, Unsure, Disagree</a:t>
            </a:r>
          </a:p>
          <a:p>
            <a:pPr lvl="3">
              <a:buFont typeface="Wingdings" panose="05000000000000000000" pitchFamily="2" charset="2"/>
              <a:buChar char="Ø"/>
            </a:pPr>
            <a:r>
              <a:rPr lang="en-US" sz="3200" dirty="0" smtClean="0"/>
              <a:t>Competency, Concerns, Readiness</a:t>
            </a:r>
            <a:endParaRPr lang="en-US" sz="3200" dirty="0"/>
          </a:p>
        </p:txBody>
      </p:sp>
    </p:spTree>
    <p:extLst>
      <p:ext uri="{BB962C8B-B14F-4D97-AF65-F5344CB8AC3E}">
        <p14:creationId xmlns:p14="http://schemas.microsoft.com/office/powerpoint/2010/main" val="2419919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10046447" cy="706964"/>
          </a:xfrm>
        </p:spPr>
        <p:txBody>
          <a:bodyPr/>
          <a:lstStyle/>
          <a:p>
            <a:r>
              <a:rPr lang="en-US" b="1" dirty="0" smtClean="0">
                <a:effectLst>
                  <a:outerShdw blurRad="38100" dist="38100" dir="2700000" algn="tl">
                    <a:srgbClr val="000000">
                      <a:alpha val="43137"/>
                    </a:srgbClr>
                  </a:outerShdw>
                </a:effectLst>
              </a:rPr>
              <a:t>Outcomes </a:t>
            </a:r>
            <a:r>
              <a:rPr lang="en-US" dirty="0" smtClean="0"/>
              <a:t>from Indianapolis PD 1 year later*</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46100" y="2324099"/>
            <a:ext cx="11087099" cy="4272643"/>
          </a:xfrm>
        </p:spPr>
        <p:txBody>
          <a:bodyPr>
            <a:normAutofit fontScale="92500" lnSpcReduction="10000"/>
          </a:bodyPr>
          <a:lstStyle/>
          <a:p>
            <a:r>
              <a:rPr lang="en-US" sz="3200" dirty="0" smtClean="0"/>
              <a:t>From Indianapolis South District Current Stats:</a:t>
            </a:r>
          </a:p>
          <a:p>
            <a:pPr lvl="2"/>
            <a:r>
              <a:rPr lang="en-US" sz="2800" dirty="0" smtClean="0"/>
              <a:t>129 uses of naloxone</a:t>
            </a:r>
          </a:p>
          <a:p>
            <a:pPr lvl="2"/>
            <a:r>
              <a:rPr lang="en-US" sz="2800" dirty="0" smtClean="0"/>
              <a:t>3 deaths despite officers using naloxone appropriately</a:t>
            </a:r>
          </a:p>
          <a:p>
            <a:pPr lvl="2"/>
            <a:r>
              <a:rPr lang="en-US" sz="2800" dirty="0" smtClean="0"/>
              <a:t>No legal issues</a:t>
            </a:r>
          </a:p>
          <a:p>
            <a:pPr lvl="2"/>
            <a:r>
              <a:rPr lang="en-US" sz="2800" dirty="0" smtClean="0"/>
              <a:t>1 victim was combative</a:t>
            </a:r>
          </a:p>
          <a:p>
            <a:pPr lvl="2"/>
            <a:r>
              <a:rPr lang="en-US" sz="2800" dirty="0" smtClean="0"/>
              <a:t>Overall, &gt; 80% of the victims went to the hospital after resuscitation</a:t>
            </a:r>
          </a:p>
          <a:p>
            <a:pPr lvl="2"/>
            <a:r>
              <a:rPr lang="en-US" sz="2800" dirty="0" smtClean="0"/>
              <a:t>All myths associated with LE using naloxone dispelled</a:t>
            </a:r>
          </a:p>
          <a:p>
            <a:pPr lvl="3"/>
            <a:r>
              <a:rPr lang="en-US" sz="1800" dirty="0" smtClean="0"/>
              <a:t>*Personal Communication, B. Ray (IUPUI), October 9, 2015</a:t>
            </a:r>
            <a:endParaRPr lang="en-US" sz="1800" dirty="0"/>
          </a:p>
        </p:txBody>
      </p:sp>
    </p:spTree>
    <p:extLst>
      <p:ext uri="{BB962C8B-B14F-4D97-AF65-F5344CB8AC3E}">
        <p14:creationId xmlns:p14="http://schemas.microsoft.com/office/powerpoint/2010/main" val="29094083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666C8C0-7705-4D15-80C5-D1611A8E31EF}">
  <we:reference id="wa104178141" version="2.0.2.0" store="en-US" storeType="OMEX"/>
  <we:alternateReferences>
    <we:reference id="WA104178141" version="2.0.2.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Ion Boardroom</Template>
  <TotalTime>654</TotalTime>
  <Words>2559</Words>
  <Application>Microsoft Office PowerPoint</Application>
  <PresentationFormat>Custom</PresentationFormat>
  <Paragraphs>391</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Ion Boardroom</vt:lpstr>
      <vt:lpstr>The Nose Knows Train-the-Trainer on Intra-Nasal Naloxone</vt:lpstr>
      <vt:lpstr>Objectives</vt:lpstr>
      <vt:lpstr>Senate Enrolled Act No. 227</vt:lpstr>
      <vt:lpstr>      Law Enforcement </vt:lpstr>
      <vt:lpstr>Analytical Tool</vt:lpstr>
      <vt:lpstr>RESEARCH</vt:lpstr>
      <vt:lpstr>RESULTS</vt:lpstr>
      <vt:lpstr>Vigo County Attitudes</vt:lpstr>
      <vt:lpstr>Outcomes from Indianapolis PD 1 year later*</vt:lpstr>
      <vt:lpstr>Senate Enrolled Act No. 406</vt:lpstr>
      <vt:lpstr>ASSESSMENT</vt:lpstr>
      <vt:lpstr>Learning Styles</vt:lpstr>
      <vt:lpstr>Educational Requirements</vt:lpstr>
      <vt:lpstr>How to conduct intra-nasal naloxone training</vt:lpstr>
      <vt:lpstr>What is an opioid &amp; how does it work?</vt:lpstr>
      <vt:lpstr>Opioid Names</vt:lpstr>
      <vt:lpstr>Heroin Street Names</vt:lpstr>
      <vt:lpstr>Opiate Receptors</vt:lpstr>
      <vt:lpstr>Portals of Entry</vt:lpstr>
      <vt:lpstr>WHO is at risk for an Overdose?</vt:lpstr>
      <vt:lpstr>What is naloxone &amp; how does it work?</vt:lpstr>
      <vt:lpstr>How naloxone works</vt:lpstr>
      <vt:lpstr>WHEN to use naloxone</vt:lpstr>
      <vt:lpstr>What does an overdose LOOK like?</vt:lpstr>
      <vt:lpstr>How to resuscitate the victim</vt:lpstr>
      <vt:lpstr>Naloxone Administration</vt:lpstr>
      <vt:lpstr>Administer Naloxone</vt:lpstr>
      <vt:lpstr>AND………what next?</vt:lpstr>
      <vt:lpstr>WITHDRAWAL</vt:lpstr>
      <vt:lpstr>Recover the victim</vt:lpstr>
      <vt:lpstr>Reporting Requirements</vt:lpstr>
      <vt:lpstr>Opioid Addiction &amp; Treatment</vt:lpstr>
      <vt:lpstr>Practical Application</vt:lpstr>
      <vt:lpstr>Acknowledgements</vt:lpstr>
      <vt:lpstr>References</vt:lpstr>
    </vt:vector>
  </TitlesOfParts>
  <Company>Indiana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Nose Knows Train-the-Trainer on Intra-Nasal Naloxone</dc:title>
  <dc:creator>Donna Purviance</dc:creator>
  <cp:lastModifiedBy>Kelley, Kristen</cp:lastModifiedBy>
  <cp:revision>60</cp:revision>
  <cp:lastPrinted>2015-10-25T02:37:27Z</cp:lastPrinted>
  <dcterms:created xsi:type="dcterms:W3CDTF">2015-10-10T11:12:22Z</dcterms:created>
  <dcterms:modified xsi:type="dcterms:W3CDTF">2015-10-26T13:34:47Z</dcterms:modified>
</cp:coreProperties>
</file>