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49" r:id="rId3"/>
    <p:sldMasterId id="2147483651" r:id="rId4"/>
    <p:sldMasterId id="2147483696" r:id="rId5"/>
    <p:sldMasterId id="2147483753" r:id="rId6"/>
  </p:sldMasterIdLst>
  <p:notesMasterIdLst>
    <p:notesMasterId r:id="rId60"/>
  </p:notesMasterIdLst>
  <p:sldIdLst>
    <p:sldId id="256" r:id="rId7"/>
    <p:sldId id="364" r:id="rId8"/>
    <p:sldId id="393" r:id="rId9"/>
    <p:sldId id="500" r:id="rId10"/>
    <p:sldId id="480" r:id="rId11"/>
    <p:sldId id="415" r:id="rId12"/>
    <p:sldId id="497" r:id="rId13"/>
    <p:sldId id="498" r:id="rId14"/>
    <p:sldId id="406" r:id="rId15"/>
    <p:sldId id="418" r:id="rId16"/>
    <p:sldId id="419" r:id="rId17"/>
    <p:sldId id="422" r:id="rId18"/>
    <p:sldId id="420" r:id="rId19"/>
    <p:sldId id="471" r:id="rId20"/>
    <p:sldId id="431" r:id="rId21"/>
    <p:sldId id="426" r:id="rId22"/>
    <p:sldId id="438" r:id="rId23"/>
    <p:sldId id="481" r:id="rId24"/>
    <p:sldId id="432" r:id="rId25"/>
    <p:sldId id="473" r:id="rId26"/>
    <p:sldId id="439" r:id="rId27"/>
    <p:sldId id="482" r:id="rId28"/>
    <p:sldId id="435" r:id="rId29"/>
    <p:sldId id="430" r:id="rId30"/>
    <p:sldId id="475" r:id="rId31"/>
    <p:sldId id="474" r:id="rId32"/>
    <p:sldId id="442" r:id="rId33"/>
    <p:sldId id="443" r:id="rId34"/>
    <p:sldId id="496" r:id="rId35"/>
    <p:sldId id="499" r:id="rId36"/>
    <p:sldId id="428" r:id="rId37"/>
    <p:sldId id="444" r:id="rId38"/>
    <p:sldId id="450" r:id="rId39"/>
    <p:sldId id="492" r:id="rId40"/>
    <p:sldId id="490" r:id="rId41"/>
    <p:sldId id="488" r:id="rId42"/>
    <p:sldId id="453" r:id="rId43"/>
    <p:sldId id="493" r:id="rId44"/>
    <p:sldId id="501" r:id="rId45"/>
    <p:sldId id="302" r:id="rId46"/>
    <p:sldId id="410" r:id="rId47"/>
    <p:sldId id="458" r:id="rId48"/>
    <p:sldId id="449" r:id="rId49"/>
    <p:sldId id="479" r:id="rId50"/>
    <p:sldId id="446" r:id="rId51"/>
    <p:sldId id="477" r:id="rId52"/>
    <p:sldId id="445" r:id="rId53"/>
    <p:sldId id="478" r:id="rId54"/>
    <p:sldId id="441" r:id="rId55"/>
    <p:sldId id="476" r:id="rId56"/>
    <p:sldId id="447" r:id="rId57"/>
    <p:sldId id="454" r:id="rId58"/>
    <p:sldId id="495"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0000FF"/>
    <a:srgbClr val="FF00FF"/>
    <a:srgbClr val="00CC99"/>
    <a:srgbClr val="339933"/>
    <a:srgbClr val="6666FF"/>
    <a:srgbClr val="996633"/>
    <a:srgbClr val="3366FF"/>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autoAdjust="0"/>
    <p:restoredTop sz="93357" autoAdjust="0"/>
  </p:normalViewPr>
  <p:slideViewPr>
    <p:cSldViewPr snapToGrid="0">
      <p:cViewPr>
        <p:scale>
          <a:sx n="64" d="100"/>
          <a:sy n="64" d="100"/>
        </p:scale>
        <p:origin x="-480" y="-1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9" d="100"/>
          <a:sy n="59" d="100"/>
        </p:scale>
        <p:origin x="-17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706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972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2D74DAA-3183-434A-B603-12895F429A0A}" type="slidenum">
              <a:rPr lang="en-US"/>
              <a:pPr>
                <a:defRPr/>
              </a:pPr>
              <a:t>‹#›</a:t>
            </a:fld>
            <a:endParaRPr lang="en-US"/>
          </a:p>
        </p:txBody>
      </p:sp>
    </p:spTree>
    <p:extLst>
      <p:ext uri="{BB962C8B-B14F-4D97-AF65-F5344CB8AC3E}">
        <p14:creationId xmlns:p14="http://schemas.microsoft.com/office/powerpoint/2010/main" val="4999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51258B1-5A4B-4403-9706-DFD1D5B5B9B3}" type="slidenum">
              <a:rPr lang="en-US"/>
              <a:pPr eaLnBrk="1" hangingPunct="1"/>
              <a:t>1</a:t>
            </a:fld>
            <a:endParaRPr lang="en-US"/>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8B27B86-46CE-40C4-862E-7640E2F6EB31}" type="slidenum">
              <a:rPr lang="en-US" altLang="en-US"/>
              <a:pPr/>
              <a:t>16</a:t>
            </a:fld>
            <a:endParaRPr lang="en-US" altLang="en-US"/>
          </a:p>
        </p:txBody>
      </p:sp>
      <p:sp>
        <p:nvSpPr>
          <p:cNvPr id="2560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5603" name="Notes Placeholder 2"/>
          <p:cNvSpPr>
            <a:spLocks noGrp="1"/>
          </p:cNvSpPr>
          <p:nvPr>
            <p:ph type="body" idx="1"/>
          </p:nvPr>
        </p:nvSpPr>
        <p:spPr/>
        <p:txBody>
          <a:bodyPr/>
          <a:lstStyle/>
          <a:p>
            <a:pPr>
              <a:spcBef>
                <a:spcPct val="0"/>
              </a:spcBef>
            </a:pPr>
            <a:endParaRPr lang="en-US" altLang="en-US">
              <a:cs typeface="Arial" charset="0"/>
            </a:endParaRPr>
          </a:p>
        </p:txBody>
      </p:sp>
      <p:sp>
        <p:nvSpPr>
          <p:cNvPr id="25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a:fld id="{DB3FB322-8E0F-4481-85A2-E8C51FFBA74E}" type="slidenum">
              <a:rPr lang="en-US" altLang="en-US" sz="1200">
                <a:ea typeface="ＭＳ Ｐゴシック" pitchFamily="-108" charset="-128"/>
              </a:rPr>
              <a:pPr algn="r"/>
              <a:t>16</a:t>
            </a:fld>
            <a:endParaRPr lang="en-US" altLang="en-US" sz="1200">
              <a:ea typeface="ＭＳ Ｐゴシック" pitchFamily="-10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Bitterpill.in.gov</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18</a:t>
            </a:fld>
            <a:endParaRPr lang="en-US"/>
          </a:p>
        </p:txBody>
      </p:sp>
    </p:spTree>
    <p:extLst>
      <p:ext uri="{BB962C8B-B14F-4D97-AF65-F5344CB8AC3E}">
        <p14:creationId xmlns:p14="http://schemas.microsoft.com/office/powerpoint/2010/main" val="4167457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19</a:t>
            </a:fld>
            <a:endParaRPr lang="en-US"/>
          </a:p>
        </p:txBody>
      </p:sp>
    </p:spTree>
    <p:extLst>
      <p:ext uri="{BB962C8B-B14F-4D97-AF65-F5344CB8AC3E}">
        <p14:creationId xmlns:p14="http://schemas.microsoft.com/office/powerpoint/2010/main" val="155888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http://www.drugabuse.gov/drugs-abuse/commonly-abused-drugs    OxyContin, widely known as “hillbilly heroin” because of its abuse in Appalachian communities, has emerged as a major crime problem in the US. In one county, it was estimated that addiction to this drug was behind 80% of the crime.</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20</a:t>
            </a:fld>
            <a:endParaRPr lang="en-US"/>
          </a:p>
        </p:txBody>
      </p:sp>
    </p:spTree>
    <p:extLst>
      <p:ext uri="{BB962C8B-B14F-4D97-AF65-F5344CB8AC3E}">
        <p14:creationId xmlns:p14="http://schemas.microsoft.com/office/powerpoint/2010/main" val="15588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rebuchet MS" panose="020B0603020202020204" pitchFamily="34" charset="0"/>
              </a:rPr>
              <a:t>CDC Vital Signs:  Overdose of Prescription Opioid Pain Relievers-United States 2008</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Photo from V4 </a:t>
            </a:r>
            <a:r>
              <a:rPr lang="en-US" dirty="0" err="1" smtClean="0"/>
              <a:t>BitterPill_gov</a:t>
            </a:r>
            <a:r>
              <a:rPr lang="en-US" dirty="0" smtClean="0"/>
              <a:t>.</a:t>
            </a:r>
            <a:r>
              <a:rPr lang="en-US" baseline="0" dirty="0" smtClean="0"/>
              <a:t>  Young Adult Outreach Public Education Rx Task Force and Partnerships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22</a:t>
            </a:fld>
            <a:endParaRPr lang="en-US"/>
          </a:p>
        </p:txBody>
      </p:sp>
    </p:spTree>
    <p:extLst>
      <p:ext uri="{BB962C8B-B14F-4D97-AF65-F5344CB8AC3E}">
        <p14:creationId xmlns:p14="http://schemas.microsoft.com/office/powerpoint/2010/main" val="588660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23</a:t>
            </a:fld>
            <a:endParaRPr lang="en-US"/>
          </a:p>
        </p:txBody>
      </p:sp>
    </p:spTree>
    <p:extLst>
      <p:ext uri="{BB962C8B-B14F-4D97-AF65-F5344CB8AC3E}">
        <p14:creationId xmlns:p14="http://schemas.microsoft.com/office/powerpoint/2010/main" val="155888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25</a:t>
            </a:fld>
            <a:endParaRPr lang="en-US"/>
          </a:p>
        </p:txBody>
      </p:sp>
    </p:spTree>
    <p:extLst>
      <p:ext uri="{BB962C8B-B14F-4D97-AF65-F5344CB8AC3E}">
        <p14:creationId xmlns:p14="http://schemas.microsoft.com/office/powerpoint/2010/main" val="15588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26</a:t>
            </a:fld>
            <a:endParaRPr lang="en-US"/>
          </a:p>
        </p:txBody>
      </p:sp>
    </p:spTree>
    <p:extLst>
      <p:ext uri="{BB962C8B-B14F-4D97-AF65-F5344CB8AC3E}">
        <p14:creationId xmlns:p14="http://schemas.microsoft.com/office/powerpoint/2010/main" val="155888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851">
              <a:defRPr>
                <a:solidFill>
                  <a:schemeClr val="tx1"/>
                </a:solidFill>
                <a:latin typeface="Arial" charset="0"/>
                <a:cs typeface="Arial" charset="0"/>
              </a:defRPr>
            </a:lvl1pPr>
            <a:lvl2pPr marL="724451" indent="-278635" defTabSz="914851">
              <a:defRPr>
                <a:solidFill>
                  <a:schemeClr val="tx1"/>
                </a:solidFill>
                <a:latin typeface="Arial" charset="0"/>
                <a:cs typeface="Arial" charset="0"/>
              </a:defRPr>
            </a:lvl2pPr>
            <a:lvl3pPr marL="1114539" indent="-222908" defTabSz="914851">
              <a:defRPr>
                <a:solidFill>
                  <a:schemeClr val="tx1"/>
                </a:solidFill>
                <a:latin typeface="Arial" charset="0"/>
                <a:cs typeface="Arial" charset="0"/>
              </a:defRPr>
            </a:lvl3pPr>
            <a:lvl4pPr marL="1560355" indent="-222908" defTabSz="914851">
              <a:defRPr>
                <a:solidFill>
                  <a:schemeClr val="tx1"/>
                </a:solidFill>
                <a:latin typeface="Arial" charset="0"/>
                <a:cs typeface="Arial" charset="0"/>
              </a:defRPr>
            </a:lvl4pPr>
            <a:lvl5pPr marL="2006171" indent="-222908" defTabSz="914851">
              <a:defRPr>
                <a:solidFill>
                  <a:schemeClr val="tx1"/>
                </a:solidFill>
                <a:latin typeface="Arial" charset="0"/>
                <a:cs typeface="Arial" charset="0"/>
              </a:defRPr>
            </a:lvl5pPr>
            <a:lvl6pPr marL="2451986" indent="-222908" defTabSz="914851" eaLnBrk="0" fontAlgn="base" hangingPunct="0">
              <a:spcBef>
                <a:spcPct val="0"/>
              </a:spcBef>
              <a:spcAft>
                <a:spcPct val="0"/>
              </a:spcAft>
              <a:defRPr>
                <a:solidFill>
                  <a:schemeClr val="tx1"/>
                </a:solidFill>
                <a:latin typeface="Arial" charset="0"/>
                <a:cs typeface="Arial" charset="0"/>
              </a:defRPr>
            </a:lvl6pPr>
            <a:lvl7pPr marL="2897802" indent="-222908" defTabSz="914851" eaLnBrk="0" fontAlgn="base" hangingPunct="0">
              <a:spcBef>
                <a:spcPct val="0"/>
              </a:spcBef>
              <a:spcAft>
                <a:spcPct val="0"/>
              </a:spcAft>
              <a:defRPr>
                <a:solidFill>
                  <a:schemeClr val="tx1"/>
                </a:solidFill>
                <a:latin typeface="Arial" charset="0"/>
                <a:cs typeface="Arial" charset="0"/>
              </a:defRPr>
            </a:lvl7pPr>
            <a:lvl8pPr marL="3343618" indent="-222908" defTabSz="914851" eaLnBrk="0" fontAlgn="base" hangingPunct="0">
              <a:spcBef>
                <a:spcPct val="0"/>
              </a:spcBef>
              <a:spcAft>
                <a:spcPct val="0"/>
              </a:spcAft>
              <a:defRPr>
                <a:solidFill>
                  <a:schemeClr val="tx1"/>
                </a:solidFill>
                <a:latin typeface="Arial" charset="0"/>
                <a:cs typeface="Arial" charset="0"/>
              </a:defRPr>
            </a:lvl8pPr>
            <a:lvl9pPr marL="3789434" indent="-222908" defTabSz="914851" eaLnBrk="0" fontAlgn="base" hangingPunct="0">
              <a:spcBef>
                <a:spcPct val="0"/>
              </a:spcBef>
              <a:spcAft>
                <a:spcPct val="0"/>
              </a:spcAft>
              <a:defRPr>
                <a:solidFill>
                  <a:schemeClr val="tx1"/>
                </a:solidFill>
                <a:latin typeface="Arial" charset="0"/>
                <a:cs typeface="Arial" charset="0"/>
              </a:defRPr>
            </a:lvl9pPr>
          </a:lstStyle>
          <a:p>
            <a:fld id="{C96A5B24-369E-43CE-83F2-49D165DE6C11}" type="slidenum">
              <a:rPr lang="en-US" altLang="en-US"/>
              <a:pPr/>
              <a:t>31</a:t>
            </a:fld>
            <a:endParaRPr lang="en-US" altLang="en-US"/>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Transdermal fentanyl comes as a patch to apply to the skin. The patch is usually applied to the skin once every 72 hours. Change your patch at about the same time of day every time you change it. Follow the directions on your prescription label carefully, and ask your doctor or pharmacist to explain any part you do not understand. Apply fentanyl patches exactly as directed. (http://www.nlm.nih.gov/medlineplus/druginfo/meds/a601202.html#why)</a:t>
            </a:r>
            <a:endParaRPr lang="en-US" alt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rebuchet MS" panose="020B0603020202020204" pitchFamily="34" charset="0"/>
              </a:rPr>
              <a:t>CDC Vital Signs:  Overdose of Prescription Opioid Pain Relievers-United States 2008</a:t>
            </a:r>
          </a:p>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32</a:t>
            </a:fld>
            <a:endParaRPr lang="en-US"/>
          </a:p>
        </p:txBody>
      </p:sp>
    </p:spTree>
    <p:extLst>
      <p:ext uri="{BB962C8B-B14F-4D97-AF65-F5344CB8AC3E}">
        <p14:creationId xmlns:p14="http://schemas.microsoft.com/office/powerpoint/2010/main" val="3302798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D4E0DB9-750F-4FA3-AAA2-D0FB7CDBD4DE}" type="slidenum">
              <a:rPr lang="en-US"/>
              <a:pPr eaLnBrk="1" hangingPunct="1"/>
              <a:t>3</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xfrm>
            <a:off x="914400" y="4343400"/>
            <a:ext cx="5029200" cy="4114800"/>
          </a:xfrm>
          <a:noFill/>
        </p:spPr>
        <p:txBody>
          <a:bodyPr/>
          <a:lstStyle/>
          <a:p>
            <a:pPr eaLnBrk="1" hangingPunct="1"/>
            <a:r>
              <a:rPr lang="en-US" smtClean="0"/>
              <a:t>http://perspectives.3ds.com/wp-content/uploads/pills.jpg</a:t>
            </a:r>
          </a:p>
          <a:p>
            <a:pPr eaLnBrk="1" hangingPunct="1"/>
            <a:r>
              <a:rPr lang="en-US" smtClean="0"/>
              <a:t>http://www.pharmacywillcall.com/prescription_bottle-1.jpg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class/group read these a loud.  Include last one. Reinforce the last one.</a:t>
            </a:r>
          </a:p>
          <a:p>
            <a:endParaRPr lang="en-US" dirty="0" smtClean="0"/>
          </a:p>
          <a:p>
            <a:r>
              <a:rPr lang="en-US" b="1" dirty="0" smtClean="0">
                <a:solidFill>
                  <a:srgbClr val="0070C0"/>
                </a:solidFill>
              </a:rPr>
              <a:t>Minor Exercise-  </a:t>
            </a:r>
          </a:p>
          <a:p>
            <a:endParaRPr lang="en-US" dirty="0" smtClean="0"/>
          </a:p>
          <a:p>
            <a:pPr marL="216227" indent="-216227">
              <a:buFont typeface="+mj-lt"/>
              <a:buAutoNum type="arabicPeriod"/>
            </a:pPr>
            <a:r>
              <a:rPr lang="en-US" dirty="0" smtClean="0"/>
              <a:t>Ask the group to hold their breath for a moment.   (Do not tell them they can stop.  Let them do so on their own.) </a:t>
            </a:r>
          </a:p>
          <a:p>
            <a:pPr marL="216227" indent="-216227">
              <a:buFont typeface="+mj-lt"/>
              <a:buAutoNum type="arabicPeriod"/>
            </a:pPr>
            <a:r>
              <a:rPr lang="en-US" dirty="0" smtClean="0"/>
              <a:t>After they stop, ask them “why they need to breath?”  </a:t>
            </a:r>
          </a:p>
          <a:p>
            <a:pPr marL="216227" indent="-216227">
              <a:buFont typeface="+mj-lt"/>
              <a:buAutoNum type="arabicPeriod"/>
            </a:pPr>
            <a:r>
              <a:rPr lang="en-US" dirty="0" smtClean="0"/>
              <a:t>When someone tells you it an involuntary reflex or that they have to, reinforce this by saying… “Despite what you might think, addicts don’t choose to be addicted.  </a:t>
            </a:r>
            <a:r>
              <a:rPr lang="en-US" u="sng" dirty="0" smtClean="0"/>
              <a:t>How</a:t>
            </a:r>
            <a:r>
              <a:rPr lang="en-US" dirty="0" smtClean="0"/>
              <a:t> they respond is their choice. But it is in their brain chemistry to crave things that alter their natural state.”</a:t>
            </a:r>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35</a:t>
            </a:fld>
            <a:endParaRPr lang="en-US"/>
          </a:p>
        </p:txBody>
      </p:sp>
    </p:spTree>
    <p:extLst>
      <p:ext uri="{BB962C8B-B14F-4D97-AF65-F5344CB8AC3E}">
        <p14:creationId xmlns:p14="http://schemas.microsoft.com/office/powerpoint/2010/main" val="1958773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they believe this</a:t>
            </a:r>
            <a:r>
              <a:rPr lang="en-US" baseline="0" dirty="0" smtClean="0"/>
              <a:t> is slide accurate and title is true? </a:t>
            </a:r>
          </a:p>
          <a:p>
            <a:r>
              <a:rPr lang="en-US" dirty="0" smtClean="0"/>
              <a:t>“Adults are not always right.  Do you find strange that we would suggest that?”</a:t>
            </a:r>
          </a:p>
          <a:p>
            <a:r>
              <a:rPr lang="en-US" dirty="0" smtClean="0"/>
              <a:t>“Right now YOU are probably more knowledgeable on Rx drug abuse that most of the state of Indiana.”</a:t>
            </a:r>
            <a:endParaRPr lang="en-US" baseline="0" dirty="0" smtClean="0"/>
          </a:p>
          <a:p>
            <a:r>
              <a:rPr lang="en-US" baseline="0" dirty="0" smtClean="0"/>
              <a:t>Include the last one.  The reason adults give their kids advice all the time is because LIFE gets harder as we age.</a:t>
            </a:r>
          </a:p>
          <a:p>
            <a:r>
              <a:rPr lang="en-US" baseline="0" dirty="0" smtClean="0"/>
              <a:t>It is not because we think you are stupid, it is because there are times we were and want more for you.</a:t>
            </a:r>
          </a:p>
          <a:p>
            <a:r>
              <a:rPr lang="en-US" baseline="0" dirty="0" smtClean="0"/>
              <a:t>   Unnecessary addiction issues are not going to give you a better life.</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36</a:t>
            </a:fld>
            <a:endParaRPr lang="en-US"/>
          </a:p>
        </p:txBody>
      </p:sp>
    </p:spTree>
    <p:extLst>
      <p:ext uri="{BB962C8B-B14F-4D97-AF65-F5344CB8AC3E}">
        <p14:creationId xmlns:p14="http://schemas.microsoft.com/office/powerpoint/2010/main" val="1472007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Also known as, the Treatment Referral Routing Service, this Helpline provides 24-hour free and confidential treatment referral and information about mental and/or substance use disorders, prevention, and recovery in English and Spanish.</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37</a:t>
            </a:fld>
            <a:endParaRPr lang="en-US"/>
          </a:p>
        </p:txBody>
      </p:sp>
    </p:spTree>
    <p:extLst>
      <p:ext uri="{BB962C8B-B14F-4D97-AF65-F5344CB8AC3E}">
        <p14:creationId xmlns:p14="http://schemas.microsoft.com/office/powerpoint/2010/main" val="17548506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These sites provide</a:t>
            </a:r>
            <a:r>
              <a:rPr lang="en-US" baseline="0" dirty="0" smtClean="0">
                <a:effectLst/>
              </a:rPr>
              <a:t> links to other sites but in themselves are very complete and age appropriate sources of information.</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38</a:t>
            </a:fld>
            <a:endParaRPr lang="en-US"/>
          </a:p>
        </p:txBody>
      </p:sp>
    </p:spTree>
    <p:extLst>
      <p:ext uri="{BB962C8B-B14F-4D97-AF65-F5344CB8AC3E}">
        <p14:creationId xmlns:p14="http://schemas.microsoft.com/office/powerpoint/2010/main" val="175485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89A045-080F-4041-9CFF-1F01D72D6B41}" type="slidenum">
              <a:rPr lang="en-US"/>
              <a:pPr eaLnBrk="1" hangingPunct="1"/>
              <a:t>40</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14400" y="4343400"/>
            <a:ext cx="5029200" cy="4114800"/>
          </a:xfrm>
          <a:noFill/>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would</a:t>
            </a:r>
            <a:r>
              <a:rPr lang="en-US" baseline="0" dirty="0" smtClean="0"/>
              <a:t> you expect in a back pack? – MAYBE have 5 volunteers come up to read off back what we have in our bin</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41</a:t>
            </a:fld>
            <a:endParaRPr lang="en-US"/>
          </a:p>
        </p:txBody>
      </p:sp>
    </p:spTree>
    <p:extLst>
      <p:ext uri="{BB962C8B-B14F-4D97-AF65-F5344CB8AC3E}">
        <p14:creationId xmlns:p14="http://schemas.microsoft.com/office/powerpoint/2010/main" val="2677577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Life’s Complicated Enough from NIDA.gov</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42</a:t>
            </a:fld>
            <a:endParaRPr lang="en-US"/>
          </a:p>
        </p:txBody>
      </p:sp>
    </p:spTree>
    <p:extLst>
      <p:ext uri="{BB962C8B-B14F-4D97-AF65-F5344CB8AC3E}">
        <p14:creationId xmlns:p14="http://schemas.microsoft.com/office/powerpoint/2010/main" val="2617725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latin typeface="Trebuchet MS" panose="020B0603020202020204" pitchFamily="34" charset="0"/>
              </a:rPr>
              <a:t>CDC Vital Signs:  Overdose of Prescription Opioid Pain Relievers-United States 2008</a:t>
            </a:r>
          </a:p>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44</a:t>
            </a:fld>
            <a:endParaRPr lang="en-US"/>
          </a:p>
        </p:txBody>
      </p:sp>
    </p:spTree>
    <p:extLst>
      <p:ext uri="{BB962C8B-B14F-4D97-AF65-F5344CB8AC3E}">
        <p14:creationId xmlns:p14="http://schemas.microsoft.com/office/powerpoint/2010/main" val="3302798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Broken fibula in the leg </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45</a:t>
            </a:fld>
            <a:endParaRPr lang="en-US"/>
          </a:p>
        </p:txBody>
      </p:sp>
    </p:spTree>
    <p:extLst>
      <p:ext uri="{BB962C8B-B14F-4D97-AF65-F5344CB8AC3E}">
        <p14:creationId xmlns:p14="http://schemas.microsoft.com/office/powerpoint/2010/main" val="359704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www.bitterpill.in.gov</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5</a:t>
            </a:fld>
            <a:endParaRPr lang="en-US"/>
          </a:p>
        </p:txBody>
      </p:sp>
    </p:spTree>
    <p:extLst>
      <p:ext uri="{BB962C8B-B14F-4D97-AF65-F5344CB8AC3E}">
        <p14:creationId xmlns:p14="http://schemas.microsoft.com/office/powerpoint/2010/main" val="3533274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6FEAB7-7959-4D48-B186-1CBEC280D75A}" type="slidenum">
              <a:rPr lang="en-US"/>
              <a:pPr eaLnBrk="1" hangingPunct="1"/>
              <a:t>6</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p:spPr>
        <p:txBody>
          <a:bodyPr/>
          <a:lstStyle/>
          <a:p>
            <a:pPr eaLnBrk="1" hangingPunct="1"/>
            <a:r>
              <a:rPr lang="en-US" dirty="0" smtClean="0"/>
              <a:t>http://3.bp.blogspot.com/_eZ6_KW9F7iM/RlETkWSO8VI/AAAAAAAAAPE/cE7i29NyWFc/s800/Pills+Spilled.jpg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851">
              <a:defRPr>
                <a:solidFill>
                  <a:schemeClr val="tx1"/>
                </a:solidFill>
                <a:latin typeface="Arial" charset="0"/>
                <a:cs typeface="Arial" charset="0"/>
              </a:defRPr>
            </a:lvl1pPr>
            <a:lvl2pPr marL="724451" indent="-278635" defTabSz="914851">
              <a:defRPr>
                <a:solidFill>
                  <a:schemeClr val="tx1"/>
                </a:solidFill>
                <a:latin typeface="Arial" charset="0"/>
                <a:cs typeface="Arial" charset="0"/>
              </a:defRPr>
            </a:lvl2pPr>
            <a:lvl3pPr marL="1114539" indent="-222908" defTabSz="914851">
              <a:defRPr>
                <a:solidFill>
                  <a:schemeClr val="tx1"/>
                </a:solidFill>
                <a:latin typeface="Arial" charset="0"/>
                <a:cs typeface="Arial" charset="0"/>
              </a:defRPr>
            </a:lvl3pPr>
            <a:lvl4pPr marL="1560355" indent="-222908" defTabSz="914851">
              <a:defRPr>
                <a:solidFill>
                  <a:schemeClr val="tx1"/>
                </a:solidFill>
                <a:latin typeface="Arial" charset="0"/>
                <a:cs typeface="Arial" charset="0"/>
              </a:defRPr>
            </a:lvl4pPr>
            <a:lvl5pPr marL="2006171" indent="-222908" defTabSz="914851">
              <a:defRPr>
                <a:solidFill>
                  <a:schemeClr val="tx1"/>
                </a:solidFill>
                <a:latin typeface="Arial" charset="0"/>
                <a:cs typeface="Arial" charset="0"/>
              </a:defRPr>
            </a:lvl5pPr>
            <a:lvl6pPr marL="2451986" indent="-222908" defTabSz="914851" eaLnBrk="0" fontAlgn="base" hangingPunct="0">
              <a:spcBef>
                <a:spcPct val="0"/>
              </a:spcBef>
              <a:spcAft>
                <a:spcPct val="0"/>
              </a:spcAft>
              <a:defRPr>
                <a:solidFill>
                  <a:schemeClr val="tx1"/>
                </a:solidFill>
                <a:latin typeface="Arial" charset="0"/>
                <a:cs typeface="Arial" charset="0"/>
              </a:defRPr>
            </a:lvl6pPr>
            <a:lvl7pPr marL="2897802" indent="-222908" defTabSz="914851" eaLnBrk="0" fontAlgn="base" hangingPunct="0">
              <a:spcBef>
                <a:spcPct val="0"/>
              </a:spcBef>
              <a:spcAft>
                <a:spcPct val="0"/>
              </a:spcAft>
              <a:defRPr>
                <a:solidFill>
                  <a:schemeClr val="tx1"/>
                </a:solidFill>
                <a:latin typeface="Arial" charset="0"/>
                <a:cs typeface="Arial" charset="0"/>
              </a:defRPr>
            </a:lvl7pPr>
            <a:lvl8pPr marL="3343618" indent="-222908" defTabSz="914851" eaLnBrk="0" fontAlgn="base" hangingPunct="0">
              <a:spcBef>
                <a:spcPct val="0"/>
              </a:spcBef>
              <a:spcAft>
                <a:spcPct val="0"/>
              </a:spcAft>
              <a:defRPr>
                <a:solidFill>
                  <a:schemeClr val="tx1"/>
                </a:solidFill>
                <a:latin typeface="Arial" charset="0"/>
                <a:cs typeface="Arial" charset="0"/>
              </a:defRPr>
            </a:lvl8pPr>
            <a:lvl9pPr marL="3789434" indent="-222908" defTabSz="914851" eaLnBrk="0" fontAlgn="base" hangingPunct="0">
              <a:spcBef>
                <a:spcPct val="0"/>
              </a:spcBef>
              <a:spcAft>
                <a:spcPct val="0"/>
              </a:spcAft>
              <a:defRPr>
                <a:solidFill>
                  <a:schemeClr val="tx1"/>
                </a:solidFill>
                <a:latin typeface="Arial" charset="0"/>
                <a:cs typeface="Arial" charset="0"/>
              </a:defRPr>
            </a:lvl9pPr>
          </a:lstStyle>
          <a:p>
            <a:fld id="{E34E00FD-4F28-496B-922C-32B7761B876C}" type="slidenum">
              <a:rPr lang="en-US" altLang="en-US"/>
              <a:pPr/>
              <a:t>9</a:t>
            </a:fld>
            <a:endParaRPr lang="en-US" alt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(A Retrospective Analysis of Overdose Deaths in Allen County 2008-2013)  Confirmed deaths from the coroner’s department in Allen County.</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271 confirmed manner</a:t>
            </a:r>
            <a:r>
              <a:rPr lang="en-US" altLang="en-US" baseline="0" dirty="0" smtClean="0"/>
              <a:t> of death </a:t>
            </a:r>
            <a:r>
              <a:rPr lang="en-US" sz="1200" kern="1200" dirty="0" smtClean="0">
                <a:solidFill>
                  <a:schemeClr val="tx1"/>
                </a:solidFill>
                <a:latin typeface="Arial" charset="0"/>
                <a:ea typeface="+mn-ea"/>
                <a:cs typeface="+mn-cs"/>
              </a:rPr>
              <a:t>This study was </a:t>
            </a:r>
            <a:r>
              <a:rPr lang="en-US" sz="1200" b="1" kern="1200" dirty="0" smtClean="0">
                <a:solidFill>
                  <a:schemeClr val="tx1"/>
                </a:solidFill>
                <a:latin typeface="Arial" charset="0"/>
                <a:ea typeface="+mn-ea"/>
                <a:cs typeface="+mn-cs"/>
              </a:rPr>
              <a:t>a retrospective descriptive study</a:t>
            </a:r>
            <a:r>
              <a:rPr lang="en-US" sz="1200" kern="1200" dirty="0" smtClean="0">
                <a:solidFill>
                  <a:schemeClr val="tx1"/>
                </a:solidFill>
                <a:latin typeface="Arial" charset="0"/>
                <a:ea typeface="+mn-ea"/>
                <a:cs typeface="+mn-cs"/>
              </a:rPr>
              <a:t> of deaths that occurred in Allen County, Indiana from 2008 to 2013 that resulted from drug overdose.  It included anyone whose death was a direct result of drug overdose, regardless of whether it was </a:t>
            </a:r>
            <a:r>
              <a:rPr lang="en-US" sz="1200" b="1" kern="1200" dirty="0" smtClean="0">
                <a:solidFill>
                  <a:schemeClr val="tx1"/>
                </a:solidFill>
                <a:latin typeface="Arial" charset="0"/>
                <a:ea typeface="+mn-ea"/>
                <a:cs typeface="+mn-cs"/>
              </a:rPr>
              <a:t>intentional or accidental.</a:t>
            </a:r>
            <a:endParaRPr lang="en-US" sz="1200" kern="1200" dirty="0" smtClean="0">
              <a:solidFill>
                <a:schemeClr val="tx1"/>
              </a:solidFill>
              <a:latin typeface="Arial" charset="0"/>
              <a:ea typeface="+mn-ea"/>
              <a:cs typeface="+mn-cs"/>
            </a:endParaRPr>
          </a:p>
          <a:p>
            <a:pPr eaLnBrk="1" hangingPunct="1"/>
            <a:endParaRPr lang="en-US" alt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t>Americans make up less than 5% of world’s population but use 75% of the global supply of </a:t>
            </a:r>
            <a:r>
              <a:rPr lang="en-US" altLang="en-US" baseline="0" dirty="0" err="1" smtClean="0"/>
              <a:t>opiods</a:t>
            </a:r>
            <a:r>
              <a:rPr lang="en-US" altLang="en-US" baseline="0" dirty="0" smtClean="0"/>
              <a:t>.   </a:t>
            </a:r>
            <a:r>
              <a:rPr lang="en-US" sz="1200" dirty="0" smtClean="0"/>
              <a:t>http://www.dmu.edu/wp-content/uploads/2014/11/american-opioid-usage-375x468.png</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eaLnBrk="1" hangingPunct="1"/>
            <a:endParaRPr lang="en-US" altLang="en-US" baseline="0" dirty="0" smtClean="0"/>
          </a:p>
          <a:p>
            <a:pPr eaLnBrk="1" hangingPunct="1"/>
            <a:endParaRPr lang="en-US" altLang="en-US" baseline="0" dirty="0" smtClean="0"/>
          </a:p>
          <a:p>
            <a:pPr eaLnBrk="1" hangingPunct="1"/>
            <a:endParaRPr lang="en-US" alt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 Retrospective Analysis of Overdose Deaths in Allen County 2008-2013)  Confirmed deaths from the coroner’s department in Allen County.</a:t>
            </a:r>
          </a:p>
          <a:p>
            <a:r>
              <a:rPr lang="en-US" dirty="0" smtClean="0"/>
              <a:t>287 Deaths - 271 Cases had confirmed manner of death</a:t>
            </a:r>
          </a:p>
          <a:p>
            <a:r>
              <a:rPr lang="en-US" dirty="0" smtClean="0"/>
              <a:t>Accidental vs Intentional -77% Accidental</a:t>
            </a:r>
          </a:p>
          <a:p>
            <a:r>
              <a:rPr lang="en-US" baseline="0" dirty="0" smtClean="0"/>
              <a:t>                                    </a:t>
            </a:r>
            <a:r>
              <a:rPr lang="en-US" dirty="0" smtClean="0"/>
              <a:t>17% Intentional</a:t>
            </a:r>
          </a:p>
          <a:p>
            <a:r>
              <a:rPr lang="en-US" baseline="0" dirty="0" smtClean="0"/>
              <a:t>                                      </a:t>
            </a:r>
            <a:r>
              <a:rPr lang="en-US" dirty="0" smtClean="0"/>
              <a:t>6% Undetermined</a:t>
            </a:r>
          </a:p>
          <a:p>
            <a:r>
              <a:rPr lang="en-US" dirty="0" smtClean="0"/>
              <a:t>79% accidental increase since 2008  (2008: n=34; 2013 n=61)</a:t>
            </a:r>
          </a:p>
          <a:p>
            <a:r>
              <a:rPr lang="en-US" dirty="0" smtClean="0"/>
              <a:t> </a:t>
            </a:r>
          </a:p>
          <a:p>
            <a:r>
              <a:rPr lang="en-US" dirty="0" smtClean="0"/>
              <a:t>BY AGE</a:t>
            </a:r>
          </a:p>
          <a:p>
            <a:r>
              <a:rPr lang="en-US" dirty="0" smtClean="0"/>
              <a:t>15-24  100% accidental  &amp; 100% with</a:t>
            </a:r>
            <a:r>
              <a:rPr lang="en-US" baseline="0" dirty="0" smtClean="0"/>
              <a:t> others present (in same geographic location)</a:t>
            </a:r>
            <a:endParaRPr lang="en-US" dirty="0" smtClean="0"/>
          </a:p>
          <a:p>
            <a:r>
              <a:rPr lang="en-US" dirty="0" smtClean="0"/>
              <a:t>25-34</a:t>
            </a:r>
            <a:r>
              <a:rPr lang="en-US" baseline="0" dirty="0" smtClean="0"/>
              <a:t> years old 4% were intentional   -65-74 years old 50%intentional</a:t>
            </a:r>
            <a:endParaRPr lang="en-US" dirty="0" smtClean="0"/>
          </a:p>
          <a:p>
            <a:r>
              <a:rPr lang="en-US" dirty="0" smtClean="0"/>
              <a:t>75-85</a:t>
            </a:r>
            <a:r>
              <a:rPr lang="en-US" baseline="0" dirty="0" smtClean="0"/>
              <a:t>  100% overdose were intentional</a:t>
            </a:r>
          </a:p>
          <a:p>
            <a:endParaRPr lang="en-US" baseline="0" dirty="0" smtClean="0"/>
          </a:p>
          <a:p>
            <a:r>
              <a:rPr lang="en-US" baseline="0" dirty="0" smtClean="0"/>
              <a:t># DRUGS  Toxicology  (Opioids in 70% &amp; 50% benzodiazepines – these overlapped with some deaths having evidence of both)</a:t>
            </a:r>
          </a:p>
          <a:p>
            <a:r>
              <a:rPr lang="en-US" baseline="0" dirty="0" smtClean="0"/>
              <a:t>75% Multiple substances overdoses     between 1 &amp; 11 drugs in system. Most between 3 &amp; 5 substances</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10</a:t>
            </a:fld>
            <a:endParaRPr lang="en-US"/>
          </a:p>
        </p:txBody>
      </p:sp>
    </p:spTree>
    <p:extLst>
      <p:ext uri="{BB962C8B-B14F-4D97-AF65-F5344CB8AC3E}">
        <p14:creationId xmlns:p14="http://schemas.microsoft.com/office/powerpoint/2010/main" val="272891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http://www.nlm.nih.gov/medlineplus/druginfo/meds/a682053.html  ( All 4 medications listed can be used to relieve anxiety and panic attacks)</a:t>
            </a:r>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13</a:t>
            </a:fld>
            <a:endParaRPr lang="en-US"/>
          </a:p>
        </p:txBody>
      </p:sp>
    </p:spTree>
    <p:extLst>
      <p:ext uri="{BB962C8B-B14F-4D97-AF65-F5344CB8AC3E}">
        <p14:creationId xmlns:p14="http://schemas.microsoft.com/office/powerpoint/2010/main" val="185522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D74DAA-3183-434A-B603-12895F429A0A}" type="slidenum">
              <a:rPr lang="en-US" smtClean="0"/>
              <a:pPr>
                <a:defRPr/>
              </a:pPr>
              <a:t>14</a:t>
            </a:fld>
            <a:endParaRPr lang="en-US"/>
          </a:p>
        </p:txBody>
      </p:sp>
    </p:spTree>
    <p:extLst>
      <p:ext uri="{BB962C8B-B14F-4D97-AF65-F5344CB8AC3E}">
        <p14:creationId xmlns:p14="http://schemas.microsoft.com/office/powerpoint/2010/main" val="156763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8B27B86-46CE-40C4-862E-7640E2F6EB31}" type="slidenum">
              <a:rPr lang="en-US" altLang="en-US"/>
              <a:pPr/>
              <a:t>15</a:t>
            </a:fld>
            <a:endParaRPr lang="en-US" altLang="en-US"/>
          </a:p>
        </p:txBody>
      </p:sp>
      <p:sp>
        <p:nvSpPr>
          <p:cNvPr id="25602" name="Slide Image Placeholder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25603" name="Notes Placeholder 2"/>
          <p:cNvSpPr>
            <a:spLocks noGrp="1"/>
          </p:cNvSpPr>
          <p:nvPr>
            <p:ph type="body" idx="1"/>
          </p:nvPr>
        </p:nvSpPr>
        <p:spPr/>
        <p:txBody>
          <a:bodyPr/>
          <a:lstStyle/>
          <a:p>
            <a:pPr>
              <a:spcBef>
                <a:spcPct val="0"/>
              </a:spcBef>
            </a:pPr>
            <a:endParaRPr lang="en-US" altLang="en-US">
              <a:cs typeface="Arial" charset="0"/>
            </a:endParaRPr>
          </a:p>
        </p:txBody>
      </p:sp>
      <p:sp>
        <p:nvSpPr>
          <p:cNvPr id="25604"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charset="0"/>
              </a:defRPr>
            </a:lvl1pPr>
            <a:lvl2pPr marL="742950" indent="-285750" defTabSz="457200">
              <a:defRPr>
                <a:solidFill>
                  <a:schemeClr val="tx1"/>
                </a:solidFill>
                <a:latin typeface="Arial" charset="0"/>
              </a:defRPr>
            </a:lvl2pPr>
            <a:lvl3pPr marL="1143000" indent="-228600" defTabSz="457200">
              <a:defRPr>
                <a:solidFill>
                  <a:schemeClr val="tx1"/>
                </a:solidFill>
                <a:latin typeface="Arial" charset="0"/>
              </a:defRPr>
            </a:lvl3pPr>
            <a:lvl4pPr marL="1600200" indent="-228600" defTabSz="457200">
              <a:defRPr>
                <a:solidFill>
                  <a:schemeClr val="tx1"/>
                </a:solidFill>
                <a:latin typeface="Arial" charset="0"/>
              </a:defRPr>
            </a:lvl4pPr>
            <a:lvl5pPr marL="2057400" indent="-228600" defTabSz="4572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a:fld id="{DB3FB322-8E0F-4481-85A2-E8C51FFBA74E}" type="slidenum">
              <a:rPr lang="en-US" altLang="en-US" sz="1200">
                <a:ea typeface="ＭＳ Ｐゴシック" pitchFamily="-108" charset="-128"/>
              </a:rPr>
              <a:pPr algn="r"/>
              <a:t>15</a:t>
            </a:fld>
            <a:endParaRPr lang="en-US" altLang="en-US" sz="1200">
              <a:ea typeface="ＭＳ Ｐゴシック" pitchFamily="-108"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628227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9119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1749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67814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24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1091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50758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68115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406761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44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977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9943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53712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36543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143000"/>
            <a:ext cx="2114550" cy="4983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191250" cy="4983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0212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06783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0287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86357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180749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709192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58664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42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474689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73660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47727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6856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7451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533400" y="1828800"/>
            <a:ext cx="4000500" cy="4038600"/>
          </a:xfrm>
          <a:prstGeom prst="rect">
            <a:avLst/>
          </a:prstGeom>
        </p:spPr>
        <p:txBody>
          <a:bodyPr/>
          <a:lstStyle/>
          <a:p>
            <a:pPr lvl="0"/>
            <a:endParaRPr lang="en-US" noProof="0" smtClean="0"/>
          </a:p>
        </p:txBody>
      </p:sp>
      <p:sp>
        <p:nvSpPr>
          <p:cNvPr id="4" name="Text Placeholder 3"/>
          <p:cNvSpPr>
            <a:spLocks noGrp="1"/>
          </p:cNvSpPr>
          <p:nvPr>
            <p:ph type="body" sz="half" idx="2"/>
          </p:nvPr>
        </p:nvSpPr>
        <p:spPr>
          <a:xfrm>
            <a:off x="4686300" y="1828800"/>
            <a:ext cx="40005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074058F-EA20-4A19-8D43-E198D17A2443}" type="slidenum">
              <a:rPr lang="en-US" altLang="en-US"/>
              <a:pPr>
                <a:defRPr/>
              </a:pPr>
              <a:t>‹#›</a:t>
            </a:fld>
            <a:endParaRPr lang="en-US" altLang="en-US"/>
          </a:p>
        </p:txBody>
      </p:sp>
    </p:spTree>
    <p:extLst>
      <p:ext uri="{BB962C8B-B14F-4D97-AF65-F5344CB8AC3E}">
        <p14:creationId xmlns:p14="http://schemas.microsoft.com/office/powerpoint/2010/main" val="3113517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17966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1160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18795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40448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18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11146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5999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924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405446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78512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111864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209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4770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340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828800"/>
            <a:ext cx="40005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4000500" cy="4038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7F552159-4ACD-4AA1-B34B-52108D345CAB}" type="slidenum">
              <a:rPr lang="en-US" altLang="en-US"/>
              <a:pPr>
                <a:defRPr/>
              </a:pPr>
              <a:t>‹#›</a:t>
            </a:fld>
            <a:endParaRPr lang="en-US" altLang="en-US"/>
          </a:p>
        </p:txBody>
      </p:sp>
    </p:spTree>
    <p:extLst>
      <p:ext uri="{BB962C8B-B14F-4D97-AF65-F5344CB8AC3E}">
        <p14:creationId xmlns:p14="http://schemas.microsoft.com/office/powerpoint/2010/main" val="18226571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5006790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11818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6476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0230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1788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3594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72415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809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376114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039639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7690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52400"/>
            <a:ext cx="220980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152400"/>
            <a:ext cx="647700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86100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152400"/>
            <a:ext cx="8839200" cy="59737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299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15019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283250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940613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925629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642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043292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86914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2328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69924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1907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38813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143000"/>
            <a:ext cx="2114550" cy="4983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191250" cy="4983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86440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7665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7973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4641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3.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Box 7"/>
          <p:cNvSpPr txBox="1">
            <a:spLocks noChangeArrowheads="1"/>
          </p:cNvSpPr>
          <p:nvPr userDrawn="1"/>
        </p:nvSpPr>
        <p:spPr bwMode="auto">
          <a:xfrm>
            <a:off x="1968500" y="6273800"/>
            <a:ext cx="7251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600">
                <a:latin typeface="GROBOLD" pitchFamily="2" charset="0"/>
              </a:rPr>
              <a:t>www.mcmillencenter.org         260.456.4511</a:t>
            </a:r>
          </a:p>
        </p:txBody>
      </p:sp>
      <p:pic>
        <p:nvPicPr>
          <p:cNvPr id="1027" name="Picture 8" descr="McM_logo_ta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808413" y="3311525"/>
            <a:ext cx="521493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971800" y="1143000"/>
            <a:ext cx="5943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r" rtl="0" eaLnBrk="0" fontAlgn="base" hangingPunct="0">
        <a:spcBef>
          <a:spcPct val="0"/>
        </a:spcBef>
        <a:spcAft>
          <a:spcPct val="0"/>
        </a:spcAft>
        <a:defRPr sz="5400">
          <a:solidFill>
            <a:schemeClr val="tx2"/>
          </a:solidFill>
          <a:latin typeface="+mj-lt"/>
          <a:ea typeface="+mj-ea"/>
          <a:cs typeface="+mj-cs"/>
        </a:defRPr>
      </a:lvl1pPr>
      <a:lvl2pPr algn="r" rtl="0" eaLnBrk="0" fontAlgn="base" hangingPunct="0">
        <a:spcBef>
          <a:spcPct val="0"/>
        </a:spcBef>
        <a:spcAft>
          <a:spcPct val="0"/>
        </a:spcAft>
        <a:defRPr sz="5400">
          <a:solidFill>
            <a:schemeClr val="tx2"/>
          </a:solidFill>
          <a:latin typeface="GROBOLD" pitchFamily="2" charset="0"/>
        </a:defRPr>
      </a:lvl2pPr>
      <a:lvl3pPr algn="r" rtl="0" eaLnBrk="0" fontAlgn="base" hangingPunct="0">
        <a:spcBef>
          <a:spcPct val="0"/>
        </a:spcBef>
        <a:spcAft>
          <a:spcPct val="0"/>
        </a:spcAft>
        <a:defRPr sz="5400">
          <a:solidFill>
            <a:schemeClr val="tx2"/>
          </a:solidFill>
          <a:latin typeface="GROBOLD" pitchFamily="2" charset="0"/>
        </a:defRPr>
      </a:lvl3pPr>
      <a:lvl4pPr algn="r" rtl="0" eaLnBrk="0" fontAlgn="base" hangingPunct="0">
        <a:spcBef>
          <a:spcPct val="0"/>
        </a:spcBef>
        <a:spcAft>
          <a:spcPct val="0"/>
        </a:spcAft>
        <a:defRPr sz="5400">
          <a:solidFill>
            <a:schemeClr val="tx2"/>
          </a:solidFill>
          <a:latin typeface="GROBOLD" pitchFamily="2" charset="0"/>
        </a:defRPr>
      </a:lvl4pPr>
      <a:lvl5pPr algn="r" rtl="0" eaLnBrk="0" fontAlgn="base" hangingPunct="0">
        <a:spcBef>
          <a:spcPct val="0"/>
        </a:spcBef>
        <a:spcAft>
          <a:spcPct val="0"/>
        </a:spcAft>
        <a:defRPr sz="5400">
          <a:solidFill>
            <a:schemeClr val="tx2"/>
          </a:solidFill>
          <a:latin typeface="GROBOLD" pitchFamily="2" charset="0"/>
        </a:defRPr>
      </a:lvl5pPr>
      <a:lvl6pPr marL="457200" algn="r" rtl="0" fontAlgn="base">
        <a:spcBef>
          <a:spcPct val="0"/>
        </a:spcBef>
        <a:spcAft>
          <a:spcPct val="0"/>
        </a:spcAft>
        <a:defRPr sz="5400">
          <a:solidFill>
            <a:schemeClr val="tx2"/>
          </a:solidFill>
          <a:latin typeface="GROBOLD" pitchFamily="2" charset="0"/>
        </a:defRPr>
      </a:lvl6pPr>
      <a:lvl7pPr marL="914400" algn="r" rtl="0" fontAlgn="base">
        <a:spcBef>
          <a:spcPct val="0"/>
        </a:spcBef>
        <a:spcAft>
          <a:spcPct val="0"/>
        </a:spcAft>
        <a:defRPr sz="5400">
          <a:solidFill>
            <a:schemeClr val="tx2"/>
          </a:solidFill>
          <a:latin typeface="GROBOLD" pitchFamily="2" charset="0"/>
        </a:defRPr>
      </a:lvl7pPr>
      <a:lvl8pPr marL="1371600" algn="r" rtl="0" fontAlgn="base">
        <a:spcBef>
          <a:spcPct val="0"/>
        </a:spcBef>
        <a:spcAft>
          <a:spcPct val="0"/>
        </a:spcAft>
        <a:defRPr sz="5400">
          <a:solidFill>
            <a:schemeClr val="tx2"/>
          </a:solidFill>
          <a:latin typeface="GROBOLD" pitchFamily="2" charset="0"/>
        </a:defRPr>
      </a:lvl8pPr>
      <a:lvl9pPr marL="1828800" algn="r" rtl="0" fontAlgn="base">
        <a:spcBef>
          <a:spcPct val="0"/>
        </a:spcBef>
        <a:spcAft>
          <a:spcPct val="0"/>
        </a:spcAft>
        <a:defRPr sz="5400">
          <a:solidFill>
            <a:schemeClr val="tx2"/>
          </a:solidFill>
          <a:latin typeface="GROBOLD"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524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65" r:id="rId12"/>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GROBOLD" pitchFamily="2" charset="0"/>
        </a:defRPr>
      </a:lvl2pPr>
      <a:lvl3pPr algn="ctr" rtl="0" eaLnBrk="0" fontAlgn="base" hangingPunct="0">
        <a:spcBef>
          <a:spcPct val="0"/>
        </a:spcBef>
        <a:spcAft>
          <a:spcPct val="0"/>
        </a:spcAft>
        <a:defRPr sz="5400">
          <a:solidFill>
            <a:schemeClr val="tx2"/>
          </a:solidFill>
          <a:latin typeface="GROBOLD" pitchFamily="2" charset="0"/>
        </a:defRPr>
      </a:lvl3pPr>
      <a:lvl4pPr algn="ctr" rtl="0" eaLnBrk="0" fontAlgn="base" hangingPunct="0">
        <a:spcBef>
          <a:spcPct val="0"/>
        </a:spcBef>
        <a:spcAft>
          <a:spcPct val="0"/>
        </a:spcAft>
        <a:defRPr sz="5400">
          <a:solidFill>
            <a:schemeClr val="tx2"/>
          </a:solidFill>
          <a:latin typeface="GROBOLD" pitchFamily="2" charset="0"/>
        </a:defRPr>
      </a:lvl4pPr>
      <a:lvl5pPr algn="ctr" rtl="0" eaLnBrk="0" fontAlgn="base" hangingPunct="0">
        <a:spcBef>
          <a:spcPct val="0"/>
        </a:spcBef>
        <a:spcAft>
          <a:spcPct val="0"/>
        </a:spcAft>
        <a:defRPr sz="5400">
          <a:solidFill>
            <a:schemeClr val="tx2"/>
          </a:solidFill>
          <a:latin typeface="GROBOLD" pitchFamily="2" charset="0"/>
        </a:defRPr>
      </a:lvl5pPr>
      <a:lvl6pPr marL="457200" algn="ctr" rtl="0" fontAlgn="base">
        <a:spcBef>
          <a:spcPct val="0"/>
        </a:spcBef>
        <a:spcAft>
          <a:spcPct val="0"/>
        </a:spcAft>
        <a:defRPr sz="5400">
          <a:solidFill>
            <a:schemeClr val="tx2"/>
          </a:solidFill>
          <a:latin typeface="GROBOLD" pitchFamily="2" charset="0"/>
        </a:defRPr>
      </a:lvl6pPr>
      <a:lvl7pPr marL="914400" algn="ctr" rtl="0" fontAlgn="base">
        <a:spcBef>
          <a:spcPct val="0"/>
        </a:spcBef>
        <a:spcAft>
          <a:spcPct val="0"/>
        </a:spcAft>
        <a:defRPr sz="5400">
          <a:solidFill>
            <a:schemeClr val="tx2"/>
          </a:solidFill>
          <a:latin typeface="GROBOLD" pitchFamily="2" charset="0"/>
        </a:defRPr>
      </a:lvl7pPr>
      <a:lvl8pPr marL="1371600" algn="ctr" rtl="0" fontAlgn="base">
        <a:spcBef>
          <a:spcPct val="0"/>
        </a:spcBef>
        <a:spcAft>
          <a:spcPct val="0"/>
        </a:spcAft>
        <a:defRPr sz="5400">
          <a:solidFill>
            <a:schemeClr val="tx2"/>
          </a:solidFill>
          <a:latin typeface="GROBOLD" pitchFamily="2" charset="0"/>
        </a:defRPr>
      </a:lvl8pPr>
      <a:lvl9pPr marL="1828800" algn="ctr" rtl="0" fontAlgn="base">
        <a:spcBef>
          <a:spcPct val="0"/>
        </a:spcBef>
        <a:spcAft>
          <a:spcPct val="0"/>
        </a:spcAft>
        <a:defRPr sz="5400">
          <a:solidFill>
            <a:schemeClr val="tx2"/>
          </a:solidFill>
          <a:latin typeface="GROBOLD"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52400" y="152400"/>
            <a:ext cx="883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ROBOLD" pitchFamily="2" charset="0"/>
        </a:defRPr>
      </a:lvl2pPr>
      <a:lvl3pPr algn="ctr" rtl="0" eaLnBrk="0" fontAlgn="base" hangingPunct="0">
        <a:spcBef>
          <a:spcPct val="0"/>
        </a:spcBef>
        <a:spcAft>
          <a:spcPct val="0"/>
        </a:spcAft>
        <a:defRPr sz="4400">
          <a:solidFill>
            <a:schemeClr val="tx2"/>
          </a:solidFill>
          <a:latin typeface="GROBOLD" pitchFamily="2" charset="0"/>
        </a:defRPr>
      </a:lvl3pPr>
      <a:lvl4pPr algn="ctr" rtl="0" eaLnBrk="0" fontAlgn="base" hangingPunct="0">
        <a:spcBef>
          <a:spcPct val="0"/>
        </a:spcBef>
        <a:spcAft>
          <a:spcPct val="0"/>
        </a:spcAft>
        <a:defRPr sz="4400">
          <a:solidFill>
            <a:schemeClr val="tx2"/>
          </a:solidFill>
          <a:latin typeface="GROBOLD" pitchFamily="2" charset="0"/>
        </a:defRPr>
      </a:lvl4pPr>
      <a:lvl5pPr algn="ctr" rtl="0" eaLnBrk="0" fontAlgn="base" hangingPunct="0">
        <a:spcBef>
          <a:spcPct val="0"/>
        </a:spcBef>
        <a:spcAft>
          <a:spcPct val="0"/>
        </a:spcAft>
        <a:defRPr sz="4400">
          <a:solidFill>
            <a:schemeClr val="tx2"/>
          </a:solidFill>
          <a:latin typeface="GROBOLD" pitchFamily="2" charset="0"/>
        </a:defRPr>
      </a:lvl5pPr>
      <a:lvl6pPr marL="457200" algn="ctr" rtl="0" fontAlgn="base">
        <a:spcBef>
          <a:spcPct val="0"/>
        </a:spcBef>
        <a:spcAft>
          <a:spcPct val="0"/>
        </a:spcAft>
        <a:defRPr sz="4400">
          <a:solidFill>
            <a:schemeClr val="tx2"/>
          </a:solidFill>
          <a:latin typeface="GROBOLD" pitchFamily="2" charset="0"/>
        </a:defRPr>
      </a:lvl6pPr>
      <a:lvl7pPr marL="914400" algn="ctr" rtl="0" fontAlgn="base">
        <a:spcBef>
          <a:spcPct val="0"/>
        </a:spcBef>
        <a:spcAft>
          <a:spcPct val="0"/>
        </a:spcAft>
        <a:defRPr sz="4400">
          <a:solidFill>
            <a:schemeClr val="tx2"/>
          </a:solidFill>
          <a:latin typeface="GROBOLD" pitchFamily="2" charset="0"/>
        </a:defRPr>
      </a:lvl7pPr>
      <a:lvl8pPr marL="1371600" algn="ctr" rtl="0" fontAlgn="base">
        <a:spcBef>
          <a:spcPct val="0"/>
        </a:spcBef>
        <a:spcAft>
          <a:spcPct val="0"/>
        </a:spcAft>
        <a:defRPr sz="4400">
          <a:solidFill>
            <a:schemeClr val="tx2"/>
          </a:solidFill>
          <a:latin typeface="GROBOLD" pitchFamily="2" charset="0"/>
        </a:defRPr>
      </a:lvl8pPr>
      <a:lvl9pPr marL="1828800" algn="ctr" rtl="0" fontAlgn="base">
        <a:spcBef>
          <a:spcPct val="0"/>
        </a:spcBef>
        <a:spcAft>
          <a:spcPct val="0"/>
        </a:spcAft>
        <a:defRPr sz="4400">
          <a:solidFill>
            <a:schemeClr val="tx2"/>
          </a:solidFill>
          <a:latin typeface="GROBOLD"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52400" y="152400"/>
            <a:ext cx="8839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GROBOLD" pitchFamily="2" charset="0"/>
        </a:defRPr>
      </a:lvl2pPr>
      <a:lvl3pPr algn="ctr" rtl="0" eaLnBrk="0" fontAlgn="base" hangingPunct="0">
        <a:spcBef>
          <a:spcPct val="0"/>
        </a:spcBef>
        <a:spcAft>
          <a:spcPct val="0"/>
        </a:spcAft>
        <a:defRPr sz="4400">
          <a:solidFill>
            <a:schemeClr val="tx2"/>
          </a:solidFill>
          <a:latin typeface="GROBOLD" pitchFamily="2" charset="0"/>
        </a:defRPr>
      </a:lvl3pPr>
      <a:lvl4pPr algn="ctr" rtl="0" eaLnBrk="0" fontAlgn="base" hangingPunct="0">
        <a:spcBef>
          <a:spcPct val="0"/>
        </a:spcBef>
        <a:spcAft>
          <a:spcPct val="0"/>
        </a:spcAft>
        <a:defRPr sz="4400">
          <a:solidFill>
            <a:schemeClr val="tx2"/>
          </a:solidFill>
          <a:latin typeface="GROBOLD" pitchFamily="2" charset="0"/>
        </a:defRPr>
      </a:lvl4pPr>
      <a:lvl5pPr algn="ctr" rtl="0" eaLnBrk="0" fontAlgn="base" hangingPunct="0">
        <a:spcBef>
          <a:spcPct val="0"/>
        </a:spcBef>
        <a:spcAft>
          <a:spcPct val="0"/>
        </a:spcAft>
        <a:defRPr sz="4400">
          <a:solidFill>
            <a:schemeClr val="tx2"/>
          </a:solidFill>
          <a:latin typeface="GROBOLD" pitchFamily="2" charset="0"/>
        </a:defRPr>
      </a:lvl5pPr>
      <a:lvl6pPr marL="457200" algn="ctr" rtl="0" fontAlgn="base">
        <a:spcBef>
          <a:spcPct val="0"/>
        </a:spcBef>
        <a:spcAft>
          <a:spcPct val="0"/>
        </a:spcAft>
        <a:defRPr sz="4400">
          <a:solidFill>
            <a:schemeClr val="tx2"/>
          </a:solidFill>
          <a:latin typeface="GROBOLD" pitchFamily="2" charset="0"/>
        </a:defRPr>
      </a:lvl6pPr>
      <a:lvl7pPr marL="914400" algn="ctr" rtl="0" fontAlgn="base">
        <a:spcBef>
          <a:spcPct val="0"/>
        </a:spcBef>
        <a:spcAft>
          <a:spcPct val="0"/>
        </a:spcAft>
        <a:defRPr sz="4400">
          <a:solidFill>
            <a:schemeClr val="tx2"/>
          </a:solidFill>
          <a:latin typeface="GROBOLD" pitchFamily="2" charset="0"/>
        </a:defRPr>
      </a:lvl7pPr>
      <a:lvl8pPr marL="1371600" algn="ctr" rtl="0" fontAlgn="base">
        <a:spcBef>
          <a:spcPct val="0"/>
        </a:spcBef>
        <a:spcAft>
          <a:spcPct val="0"/>
        </a:spcAft>
        <a:defRPr sz="4400">
          <a:solidFill>
            <a:schemeClr val="tx2"/>
          </a:solidFill>
          <a:latin typeface="GROBOLD" pitchFamily="2" charset="0"/>
        </a:defRPr>
      </a:lvl8pPr>
      <a:lvl9pPr marL="1828800" algn="ctr" rtl="0" fontAlgn="base">
        <a:spcBef>
          <a:spcPct val="0"/>
        </a:spcBef>
        <a:spcAft>
          <a:spcPct val="0"/>
        </a:spcAft>
        <a:defRPr sz="4400">
          <a:solidFill>
            <a:schemeClr val="tx2"/>
          </a:solidFill>
          <a:latin typeface="GROBOLD"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971800" y="1143000"/>
            <a:ext cx="5943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extLst>
      <p:ext uri="{BB962C8B-B14F-4D97-AF65-F5344CB8AC3E}">
        <p14:creationId xmlns:p14="http://schemas.microsoft.com/office/powerpoint/2010/main" val="240601866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r" rtl="0" eaLnBrk="0" fontAlgn="base" hangingPunct="0">
        <a:spcBef>
          <a:spcPct val="0"/>
        </a:spcBef>
        <a:spcAft>
          <a:spcPct val="0"/>
        </a:spcAft>
        <a:defRPr sz="5400">
          <a:solidFill>
            <a:schemeClr val="tx2"/>
          </a:solidFill>
          <a:latin typeface="+mj-lt"/>
          <a:ea typeface="+mj-ea"/>
          <a:cs typeface="+mj-cs"/>
        </a:defRPr>
      </a:lvl1pPr>
      <a:lvl2pPr algn="r" rtl="0" eaLnBrk="0" fontAlgn="base" hangingPunct="0">
        <a:spcBef>
          <a:spcPct val="0"/>
        </a:spcBef>
        <a:spcAft>
          <a:spcPct val="0"/>
        </a:spcAft>
        <a:defRPr sz="5400">
          <a:solidFill>
            <a:schemeClr val="tx2"/>
          </a:solidFill>
          <a:latin typeface="GROBOLD" pitchFamily="2" charset="0"/>
        </a:defRPr>
      </a:lvl2pPr>
      <a:lvl3pPr algn="r" rtl="0" eaLnBrk="0" fontAlgn="base" hangingPunct="0">
        <a:spcBef>
          <a:spcPct val="0"/>
        </a:spcBef>
        <a:spcAft>
          <a:spcPct val="0"/>
        </a:spcAft>
        <a:defRPr sz="5400">
          <a:solidFill>
            <a:schemeClr val="tx2"/>
          </a:solidFill>
          <a:latin typeface="GROBOLD" pitchFamily="2" charset="0"/>
        </a:defRPr>
      </a:lvl3pPr>
      <a:lvl4pPr algn="r" rtl="0" eaLnBrk="0" fontAlgn="base" hangingPunct="0">
        <a:spcBef>
          <a:spcPct val="0"/>
        </a:spcBef>
        <a:spcAft>
          <a:spcPct val="0"/>
        </a:spcAft>
        <a:defRPr sz="5400">
          <a:solidFill>
            <a:schemeClr val="tx2"/>
          </a:solidFill>
          <a:latin typeface="GROBOLD" pitchFamily="2" charset="0"/>
        </a:defRPr>
      </a:lvl4pPr>
      <a:lvl5pPr algn="r" rtl="0" eaLnBrk="0" fontAlgn="base" hangingPunct="0">
        <a:spcBef>
          <a:spcPct val="0"/>
        </a:spcBef>
        <a:spcAft>
          <a:spcPct val="0"/>
        </a:spcAft>
        <a:defRPr sz="5400">
          <a:solidFill>
            <a:schemeClr val="tx2"/>
          </a:solidFill>
          <a:latin typeface="GROBOLD" pitchFamily="2" charset="0"/>
        </a:defRPr>
      </a:lvl5pPr>
      <a:lvl6pPr marL="457200" algn="r" rtl="0" fontAlgn="base">
        <a:spcBef>
          <a:spcPct val="0"/>
        </a:spcBef>
        <a:spcAft>
          <a:spcPct val="0"/>
        </a:spcAft>
        <a:defRPr sz="5400">
          <a:solidFill>
            <a:schemeClr val="tx2"/>
          </a:solidFill>
          <a:latin typeface="GROBOLD" pitchFamily="2" charset="0"/>
        </a:defRPr>
      </a:lvl6pPr>
      <a:lvl7pPr marL="914400" algn="r" rtl="0" fontAlgn="base">
        <a:spcBef>
          <a:spcPct val="0"/>
        </a:spcBef>
        <a:spcAft>
          <a:spcPct val="0"/>
        </a:spcAft>
        <a:defRPr sz="5400">
          <a:solidFill>
            <a:schemeClr val="tx2"/>
          </a:solidFill>
          <a:latin typeface="GROBOLD" pitchFamily="2" charset="0"/>
        </a:defRPr>
      </a:lvl7pPr>
      <a:lvl8pPr marL="1371600" algn="r" rtl="0" fontAlgn="base">
        <a:spcBef>
          <a:spcPct val="0"/>
        </a:spcBef>
        <a:spcAft>
          <a:spcPct val="0"/>
        </a:spcAft>
        <a:defRPr sz="5400">
          <a:solidFill>
            <a:schemeClr val="tx2"/>
          </a:solidFill>
          <a:latin typeface="GROBOLD" pitchFamily="2" charset="0"/>
        </a:defRPr>
      </a:lvl8pPr>
      <a:lvl9pPr marL="1828800" algn="r" rtl="0" fontAlgn="base">
        <a:spcBef>
          <a:spcPct val="0"/>
        </a:spcBef>
        <a:spcAft>
          <a:spcPct val="0"/>
        </a:spcAft>
        <a:defRPr sz="5400">
          <a:solidFill>
            <a:schemeClr val="tx2"/>
          </a:solidFill>
          <a:latin typeface="GROBOLD" pitchFamily="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4.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10.pn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1.jpeg"/><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6.xml"/><Relationship Id="rId5" Type="http://schemas.openxmlformats.org/officeDocument/2006/relationships/image" Target="../media/image10.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1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hyperlink" Target="http://www.samhsa.gov/find-help/national-helpline"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hyperlink" Target="http://www.drugabuse.gov/"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hyperlink" Target="http://www.kidshealth.org/"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surveymonkey.com/r/mcmillenadultsurvey" TargetMode="External"/><Relationship Id="rId2" Type="http://schemas.openxmlformats.org/officeDocument/2006/relationships/image" Target="../media/image47.jpeg"/><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0.png"/><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36.xml"/><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hyperlink" Target="https://youtu.be/bltCxcV5-V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968500" y="6273800"/>
            <a:ext cx="7251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600">
                <a:latin typeface="GROBOLD" pitchFamily="2" charset="0"/>
              </a:rPr>
              <a:t>www.mcmillencenter.org         260.456.4511</a:t>
            </a:r>
          </a:p>
        </p:txBody>
      </p:sp>
      <p:pic>
        <p:nvPicPr>
          <p:cNvPr id="6147" name="Picture 3" descr="McM_logo_t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3311525"/>
            <a:ext cx="521493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5060"/>
            <a:ext cx="9144000" cy="2438400"/>
          </a:xfrm>
        </p:spPr>
        <p:txBody>
          <a:bodyPr/>
          <a:lstStyle/>
          <a:p>
            <a:r>
              <a:rPr lang="en-US" b="1" dirty="0" smtClean="0">
                <a:latin typeface="Trebuchet MS" panose="020B0603020202020204" pitchFamily="34" charset="0"/>
              </a:rPr>
              <a:t>Ages 15-24 in Allen County: </a:t>
            </a:r>
            <a:br>
              <a:rPr lang="en-US" b="1" dirty="0" smtClean="0">
                <a:latin typeface="Trebuchet MS" panose="020B0603020202020204" pitchFamily="34" charset="0"/>
              </a:rPr>
            </a:br>
            <a:r>
              <a:rPr lang="en-US" b="1" dirty="0" smtClean="0">
                <a:latin typeface="Trebuchet MS" panose="020B0603020202020204" pitchFamily="34" charset="0"/>
              </a:rPr>
              <a:t> 100% of Prescription Medication</a:t>
            </a:r>
            <a:br>
              <a:rPr lang="en-US" b="1" dirty="0" smtClean="0">
                <a:latin typeface="Trebuchet MS" panose="020B0603020202020204" pitchFamily="34" charset="0"/>
              </a:rPr>
            </a:br>
            <a:r>
              <a:rPr lang="en-US" b="1" dirty="0" smtClean="0">
                <a:latin typeface="Trebuchet MS" panose="020B0603020202020204" pitchFamily="34" charset="0"/>
              </a:rPr>
              <a:t> Overdose Deaths were Accidental</a:t>
            </a:r>
            <a:endParaRPr lang="en-US" b="1" dirty="0">
              <a:latin typeface="Trebuchet MS" panose="020B0603020202020204" pitchFamily="34" charset="0"/>
            </a:endParaRPr>
          </a:p>
        </p:txBody>
      </p:sp>
      <p:pic>
        <p:nvPicPr>
          <p:cNvPr id="3074" name="Picture 2" descr="C:\Users\dharvey\AppData\Local\Microsoft\Windows\Temporary Internet Files\Content.IE5\NOI3E3GD\teens-school[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971800"/>
            <a:ext cx="9144000" cy="5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4"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70674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latin typeface="Trebuchet MS" panose="020B0603020202020204" pitchFamily="34" charset="0"/>
              </a:rPr>
              <a:t>	  Teen’s Top Three:  </a:t>
            </a:r>
            <a:br>
              <a:rPr lang="en-US" sz="5400" b="1" dirty="0" smtClean="0">
                <a:latin typeface="Trebuchet MS" panose="020B0603020202020204" pitchFamily="34" charset="0"/>
              </a:rPr>
            </a:br>
            <a:r>
              <a:rPr lang="en-US" sz="5400" b="1" dirty="0" smtClean="0">
                <a:latin typeface="Trebuchet MS" panose="020B0603020202020204" pitchFamily="34" charset="0"/>
              </a:rPr>
              <a:t>	Abused Prescription     	Medications</a:t>
            </a:r>
            <a:endParaRPr lang="en-US" sz="5400" b="1" dirty="0">
              <a:latin typeface="Trebuchet MS" panose="020B0603020202020204" pitchFamily="34" charset="0"/>
            </a:endParaRPr>
          </a:p>
        </p:txBody>
      </p:sp>
      <p:sp>
        <p:nvSpPr>
          <p:cNvPr id="3" name="Content Placeholder 2"/>
          <p:cNvSpPr>
            <a:spLocks noGrp="1"/>
          </p:cNvSpPr>
          <p:nvPr>
            <p:ph idx="1"/>
          </p:nvPr>
        </p:nvSpPr>
        <p:spPr>
          <a:xfrm>
            <a:off x="149901" y="2953479"/>
            <a:ext cx="8829206" cy="3497263"/>
          </a:xfrm>
        </p:spPr>
        <p:txBody>
          <a:bodyPr/>
          <a:lstStyle/>
          <a:p>
            <a:pPr marL="514350" indent="-514350">
              <a:buAutoNum type="arabicPeriod"/>
            </a:pPr>
            <a:r>
              <a:rPr lang="en-US" b="1" dirty="0" smtClean="0"/>
              <a:t>Benzodiazepines (Sedatives/Anti-Anxiety)</a:t>
            </a:r>
          </a:p>
          <a:p>
            <a:pPr marL="514350" indent="-514350">
              <a:buAutoNum type="arabicPeriod"/>
            </a:pPr>
            <a:endParaRPr lang="en-US" b="1" dirty="0" smtClean="0"/>
          </a:p>
          <a:p>
            <a:pPr marL="514350" indent="-514350">
              <a:buAutoNum type="arabicPeriod" startAt="2"/>
            </a:pPr>
            <a:r>
              <a:rPr lang="en-US" b="1" dirty="0" smtClean="0"/>
              <a:t>Opioids </a:t>
            </a:r>
            <a:r>
              <a:rPr lang="en-US" b="1" dirty="0"/>
              <a:t>(Painkillers</a:t>
            </a:r>
            <a:r>
              <a:rPr lang="en-US" b="1" dirty="0" smtClean="0"/>
              <a:t>)</a:t>
            </a:r>
          </a:p>
          <a:p>
            <a:pPr marL="514350" indent="-514350">
              <a:buAutoNum type="arabicPeriod" startAt="2"/>
            </a:pPr>
            <a:endParaRPr lang="en-US" b="1" dirty="0" smtClean="0"/>
          </a:p>
          <a:p>
            <a:pPr marL="0" indent="0">
              <a:buNone/>
            </a:pPr>
            <a:r>
              <a:rPr lang="en-US" b="1" dirty="0" smtClean="0"/>
              <a:t>3.  Amphetamines (ADHD/Anti-Depressants)</a:t>
            </a:r>
            <a:endParaRPr lang="en-US" b="1" dirty="0"/>
          </a:p>
        </p:txBody>
      </p:sp>
      <p:pic>
        <p:nvPicPr>
          <p:cNvPr id="4" name="Picture 2" descr="C:\Users\dharvey\AppData\Local\Microsoft\Windows\Temporary Internet Files\Content.IE5\C990COO6\601px-pharmacistsmortar-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4827" y="428443"/>
            <a:ext cx="1411274" cy="1171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63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9700"/>
            <a:ext cx="9144000" cy="2438400"/>
          </a:xfrm>
        </p:spPr>
        <p:txBody>
          <a:bodyPr/>
          <a:lstStyle/>
          <a:p>
            <a:r>
              <a:rPr lang="en-US" sz="5400" b="1" dirty="0" smtClean="0">
                <a:latin typeface="Trebuchet MS" panose="020B0603020202020204" pitchFamily="34" charset="0"/>
              </a:rPr>
              <a:t>Why do teens abuse prescription medications? </a:t>
            </a:r>
            <a:endParaRPr lang="en-US" sz="5400" b="1" dirty="0">
              <a:latin typeface="Trebuchet MS" panose="020B0603020202020204" pitchFamily="34" charset="0"/>
            </a:endParaRPr>
          </a:p>
        </p:txBody>
      </p:sp>
      <p:pic>
        <p:nvPicPr>
          <p:cNvPr id="5125" name="Picture 5" descr="C:\Users\dharvey\AppData\Local\Microsoft\Windows\Temporary Internet Files\Content.IE5\C990COO6\ConfusedTeen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2926465"/>
            <a:ext cx="5549900" cy="37242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053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Benzodiazepines</a:t>
            </a:r>
            <a:endParaRPr lang="en-US" b="1" dirty="0">
              <a:latin typeface="Trebuchet MS" panose="020B0603020202020204" pitchFamily="34" charset="0"/>
            </a:endParaRPr>
          </a:p>
        </p:txBody>
      </p:sp>
      <p:pic>
        <p:nvPicPr>
          <p:cNvPr id="4" name="Content Placeholder 3" descr="Pills+Spill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84900" y="2659157"/>
            <a:ext cx="3771900" cy="379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30200" y="1701800"/>
            <a:ext cx="7759700" cy="4832092"/>
          </a:xfrm>
          <a:prstGeom prst="rect">
            <a:avLst/>
          </a:prstGeom>
          <a:noFill/>
        </p:spPr>
        <p:txBody>
          <a:bodyPr wrap="square" rtlCol="0">
            <a:spAutoFit/>
          </a:bodyPr>
          <a:lstStyle/>
          <a:p>
            <a:r>
              <a:rPr lang="en-US" sz="2800" b="1" u="sng" dirty="0" smtClean="0">
                <a:latin typeface="Trebuchet MS" panose="020B0603020202020204" pitchFamily="34" charset="0"/>
              </a:rPr>
              <a:t>Prescription Medications &amp; Medical Use</a:t>
            </a:r>
            <a:r>
              <a:rPr lang="en-US" sz="2800" b="1" dirty="0" smtClean="0">
                <a:latin typeface="Trebuchet MS" panose="020B0603020202020204" pitchFamily="34" charset="0"/>
              </a:rPr>
              <a:t>:</a:t>
            </a:r>
          </a:p>
          <a:p>
            <a:endParaRPr lang="en-US" sz="2800" b="1" u="sng" dirty="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Xanax:  Anxiety &amp; Panic Attacks</a:t>
            </a:r>
          </a:p>
          <a:p>
            <a:endParaRPr lang="en-US" sz="2800" b="1" dirty="0" smtClean="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Valium:  Insomnia, Muscle Spasms</a:t>
            </a:r>
          </a:p>
          <a:p>
            <a:endParaRPr lang="en-US" sz="2800" b="1" dirty="0" smtClean="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Ativan:  Controls Agitation from </a:t>
            </a:r>
          </a:p>
          <a:p>
            <a:r>
              <a:rPr lang="en-US" sz="2800" b="1" dirty="0">
                <a:latin typeface="Trebuchet MS" panose="020B0603020202020204" pitchFamily="34" charset="0"/>
              </a:rPr>
              <a:t>	</a:t>
            </a:r>
            <a:r>
              <a:rPr lang="en-US" sz="2800" b="1" dirty="0" smtClean="0">
                <a:latin typeface="Trebuchet MS" panose="020B0603020202020204" pitchFamily="34" charset="0"/>
              </a:rPr>
              <a:t>         Alcohol Withdrawal 	</a:t>
            </a:r>
          </a:p>
          <a:p>
            <a:endParaRPr lang="en-US" sz="2800" b="1" dirty="0" smtClean="0">
              <a:latin typeface="Trebuchet MS" panose="020B0603020202020204" pitchFamily="34" charset="0"/>
            </a:endParaRPr>
          </a:p>
          <a:p>
            <a:pPr marL="457200" indent="-457200">
              <a:buFont typeface="Arial" panose="020B0604020202020204" pitchFamily="34" charset="0"/>
              <a:buChar char="•"/>
            </a:pPr>
            <a:r>
              <a:rPr lang="en-US" sz="2800" b="1" dirty="0" err="1" smtClean="0">
                <a:latin typeface="Trebuchet MS" panose="020B0603020202020204" pitchFamily="34" charset="0"/>
              </a:rPr>
              <a:t>Klonopin</a:t>
            </a:r>
            <a:r>
              <a:rPr lang="en-US" sz="2800" b="1" dirty="0" smtClean="0">
                <a:latin typeface="Trebuchet MS" panose="020B0603020202020204" pitchFamily="34" charset="0"/>
              </a:rPr>
              <a:t>:  Seizure Activity</a:t>
            </a:r>
          </a:p>
          <a:p>
            <a:endParaRPr lang="en-US" sz="2800" b="1" dirty="0">
              <a:latin typeface="Trebuchet MS" panose="020B0603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6451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dharvey\AppData\Local\Microsoft\Windows\Temporary Internet Files\Content.IE5\C990COO6\8743568172_dfc852896c_z[1].jpg"/>
          <p:cNvPicPr>
            <a:picLocks noChangeAspect="1" noChangeArrowheads="1"/>
          </p:cNvPicPr>
          <p:nvPr/>
        </p:nvPicPr>
        <p:blipFill rotWithShape="1">
          <a:blip r:embed="rId3">
            <a:extLst>
              <a:ext uri="{28A0092B-C50C-407E-A947-70E740481C1C}">
                <a14:useLocalDpi xmlns:a14="http://schemas.microsoft.com/office/drawing/2010/main" val="0"/>
              </a:ext>
            </a:extLst>
          </a:blip>
          <a:srcRect l="14813" t="12074" r="3113" b="13261"/>
          <a:stretch/>
        </p:blipFill>
        <p:spPr bwMode="auto">
          <a:xfrm rot="20298447">
            <a:off x="5642075" y="2882959"/>
            <a:ext cx="3829054" cy="26124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latin typeface="Trebuchet MS" panose="020B0603020202020204" pitchFamily="34" charset="0"/>
              </a:rPr>
              <a:t>Benzodiazepines</a:t>
            </a:r>
            <a:endParaRPr lang="en-US" b="1" dirty="0">
              <a:latin typeface="Trebuchet MS" panose="020B0603020202020204" pitchFamily="34" charset="0"/>
            </a:endParaRPr>
          </a:p>
        </p:txBody>
      </p:sp>
      <p:sp>
        <p:nvSpPr>
          <p:cNvPr id="5" name="TextBox 4"/>
          <p:cNvSpPr txBox="1"/>
          <p:nvPr/>
        </p:nvSpPr>
        <p:spPr>
          <a:xfrm>
            <a:off x="546100" y="1709349"/>
            <a:ext cx="5194300" cy="4401205"/>
          </a:xfrm>
          <a:prstGeom prst="rect">
            <a:avLst/>
          </a:prstGeom>
          <a:noFill/>
        </p:spPr>
        <p:txBody>
          <a:bodyPr wrap="square" rtlCol="0">
            <a:spAutoFit/>
          </a:bodyPr>
          <a:lstStyle/>
          <a:p>
            <a:r>
              <a:rPr lang="en-US" sz="2800" b="1" u="sng" dirty="0" smtClean="0">
                <a:latin typeface="Trebuchet MS" panose="020B0603020202020204" pitchFamily="34" charset="0"/>
              </a:rPr>
              <a:t>Teen Desired Effect</a:t>
            </a:r>
            <a:r>
              <a:rPr lang="en-US" sz="2800" dirty="0" smtClean="0">
                <a:latin typeface="Trebuchet MS" panose="020B0603020202020204" pitchFamily="34" charset="0"/>
              </a:rPr>
              <a:t>: </a:t>
            </a:r>
          </a:p>
          <a:p>
            <a:endParaRPr lang="en-US" sz="2800" dirty="0" smtClean="0">
              <a:latin typeface="Trebuchet MS" panose="020B0603020202020204" pitchFamily="34" charset="0"/>
            </a:endParaRPr>
          </a:p>
          <a:p>
            <a:pPr marL="457200" indent="-457200">
              <a:buFont typeface="Arial" panose="020B0604020202020204" pitchFamily="34" charset="0"/>
              <a:buChar char="•"/>
            </a:pPr>
            <a:r>
              <a:rPr lang="en-US" sz="2800" dirty="0" smtClean="0">
                <a:latin typeface="Trebuchet MS" panose="020B0603020202020204" pitchFamily="34" charset="0"/>
              </a:rPr>
              <a:t>Drowsiness and Relaxation</a:t>
            </a:r>
          </a:p>
          <a:p>
            <a:pPr marL="457200" indent="-457200">
              <a:buFont typeface="Arial" panose="020B0604020202020204" pitchFamily="34" charset="0"/>
              <a:buChar char="•"/>
            </a:pPr>
            <a:r>
              <a:rPr lang="en-US" sz="2800" dirty="0" smtClean="0">
                <a:latin typeface="Trebuchet MS" panose="020B0603020202020204" pitchFamily="34" charset="0"/>
              </a:rPr>
              <a:t>Reduces Social Inhibitions</a:t>
            </a:r>
          </a:p>
          <a:p>
            <a:pPr marL="457200" indent="-457200">
              <a:buFont typeface="Arial" panose="020B0604020202020204" pitchFamily="34" charset="0"/>
              <a:buChar char="•"/>
            </a:pPr>
            <a:r>
              <a:rPr lang="en-US" sz="2800" dirty="0" smtClean="0">
                <a:latin typeface="Trebuchet MS" panose="020B0603020202020204" pitchFamily="34" charset="0"/>
              </a:rPr>
              <a:t>Come down from high after using other drugs</a:t>
            </a:r>
          </a:p>
          <a:p>
            <a:endParaRPr lang="en-US" sz="2800" dirty="0">
              <a:latin typeface="Trebuchet MS" panose="020B0603020202020204" pitchFamily="34" charset="0"/>
            </a:endParaRPr>
          </a:p>
          <a:p>
            <a:r>
              <a:rPr lang="en-US" sz="2800" b="1" u="sng" dirty="0" smtClean="0">
                <a:latin typeface="Trebuchet MS" panose="020B0603020202020204" pitchFamily="34" charset="0"/>
              </a:rPr>
              <a:t>Street Slang</a:t>
            </a:r>
            <a:r>
              <a:rPr lang="en-US" sz="2800" dirty="0" smtClean="0">
                <a:latin typeface="Trebuchet MS" panose="020B0603020202020204" pitchFamily="34" charset="0"/>
              </a:rPr>
              <a:t>:</a:t>
            </a:r>
          </a:p>
          <a:p>
            <a:r>
              <a:rPr lang="en-US" sz="2800" dirty="0" smtClean="0">
                <a:latin typeface="Trebuchet MS" panose="020B0603020202020204" pitchFamily="34" charset="0"/>
              </a:rPr>
              <a:t>Z-bar, blues, bricks, candy, sleeping pills, </a:t>
            </a:r>
            <a:r>
              <a:rPr lang="en-US" sz="2800" dirty="0" err="1" smtClean="0">
                <a:latin typeface="Trebuchet MS" panose="020B0603020202020204" pitchFamily="34" charset="0"/>
              </a:rPr>
              <a:t>tranks</a:t>
            </a:r>
            <a:endParaRPr lang="en-US" sz="2800" dirty="0">
              <a:latin typeface="Trebuchet MS" panose="020B0603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106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0" y="-342900"/>
            <a:ext cx="9144000" cy="1993900"/>
          </a:xfrm>
        </p:spPr>
        <p:txBody>
          <a:bodyPr/>
          <a:lstStyle/>
          <a:p>
            <a:r>
              <a:rPr lang="en-US" altLang="en-US" b="1" dirty="0" smtClean="0">
                <a:latin typeface="Trebuchet MS" panose="020B0603020202020204" pitchFamily="34" charset="0"/>
              </a:rPr>
              <a:t>Benzodiazepine Abuse:</a:t>
            </a:r>
            <a:endParaRPr lang="en-US" altLang="en-US" b="1" dirty="0">
              <a:latin typeface="Trebuchet MS" panose="020B0603020202020204" pitchFamily="34" charset="0"/>
            </a:endParaRPr>
          </a:p>
        </p:txBody>
      </p:sp>
      <p:sp>
        <p:nvSpPr>
          <p:cNvPr id="24579" name="Content Placeholder 2"/>
          <p:cNvSpPr>
            <a:spLocks noGrp="1"/>
          </p:cNvSpPr>
          <p:nvPr>
            <p:ph idx="4294967295"/>
          </p:nvPr>
        </p:nvSpPr>
        <p:spPr>
          <a:xfrm>
            <a:off x="577087" y="1905000"/>
            <a:ext cx="5328413" cy="3225800"/>
          </a:xfrm>
          <a:prstGeom prst="rect">
            <a:avLst/>
          </a:prstGeom>
        </p:spPr>
        <p:txBody>
          <a:bodyPr/>
          <a:lstStyle/>
          <a:p>
            <a:r>
              <a:rPr lang="en-US" altLang="en-US" sz="2800" b="1" dirty="0" smtClean="0">
                <a:latin typeface="Trebuchet MS" panose="020B0603020202020204" pitchFamily="34" charset="0"/>
              </a:rPr>
              <a:t>Drowsiness</a:t>
            </a:r>
          </a:p>
          <a:p>
            <a:r>
              <a:rPr lang="en-US" altLang="en-US" sz="2800" b="1" dirty="0" smtClean="0">
                <a:latin typeface="Trebuchet MS" panose="020B0603020202020204" pitchFamily="34" charset="0"/>
              </a:rPr>
              <a:t>Slurred Speech</a:t>
            </a:r>
          </a:p>
          <a:p>
            <a:r>
              <a:rPr lang="en-US" altLang="en-US" sz="2800" b="1" dirty="0" smtClean="0">
                <a:latin typeface="Trebuchet MS" panose="020B0603020202020204" pitchFamily="34" charset="0"/>
              </a:rPr>
              <a:t>Poor Concentration</a:t>
            </a:r>
          </a:p>
          <a:p>
            <a:r>
              <a:rPr lang="en-US" altLang="en-US" sz="2800" b="1" dirty="0" smtClean="0">
                <a:latin typeface="Trebuchet MS" panose="020B0603020202020204" pitchFamily="34" charset="0"/>
              </a:rPr>
              <a:t>Dizziness</a:t>
            </a:r>
          </a:p>
          <a:p>
            <a:r>
              <a:rPr lang="en-US" altLang="en-US" sz="2800" b="1" dirty="0" smtClean="0">
                <a:latin typeface="Trebuchet MS" panose="020B0603020202020204" pitchFamily="34" charset="0"/>
              </a:rPr>
              <a:t>Impaired Coordination  </a:t>
            </a:r>
          </a:p>
          <a:p>
            <a:pPr marL="0" indent="0">
              <a:buNone/>
            </a:pPr>
            <a:r>
              <a:rPr lang="en-US" altLang="en-US" sz="2800" b="1" dirty="0" smtClean="0">
                <a:latin typeface="Trebuchet MS" panose="020B0603020202020204" pitchFamily="34" charset="0"/>
              </a:rPr>
              <a:t>   &amp; Memory</a:t>
            </a:r>
          </a:p>
          <a:p>
            <a:r>
              <a:rPr lang="en-US" altLang="en-US" sz="2800" b="1" dirty="0" smtClean="0">
                <a:latin typeface="Trebuchet MS" panose="020B0603020202020204" pitchFamily="34" charset="0"/>
              </a:rPr>
              <a:t>Confusion</a:t>
            </a:r>
          </a:p>
          <a:p>
            <a:r>
              <a:rPr lang="en-US" altLang="en-US" sz="2800" b="1" dirty="0">
                <a:latin typeface="Trebuchet MS" panose="020B0603020202020204" pitchFamily="34" charset="0"/>
              </a:rPr>
              <a:t>Sedation</a:t>
            </a:r>
          </a:p>
          <a:p>
            <a:pPr marL="0" indent="0">
              <a:buNone/>
            </a:pPr>
            <a:endParaRPr lang="en-US" altLang="en-US" sz="2800" b="1" dirty="0" smtClean="0">
              <a:latin typeface="Trebuchet MS" panose="020B0603020202020204" pitchFamily="34" charset="0"/>
            </a:endParaRPr>
          </a:p>
          <a:p>
            <a:endParaRPr lang="en-US" altLang="en-US" sz="2800" b="1" dirty="0" smtClean="0">
              <a:latin typeface="Trebuchet MS" panose="020B0603020202020204" pitchFamily="34" charset="0"/>
            </a:endParaRPr>
          </a:p>
        </p:txBody>
      </p:sp>
      <p:sp>
        <p:nvSpPr>
          <p:cNvPr id="2" name="TextBox 1"/>
          <p:cNvSpPr txBox="1"/>
          <p:nvPr/>
        </p:nvSpPr>
        <p:spPr>
          <a:xfrm>
            <a:off x="5727700" y="2482334"/>
            <a:ext cx="3175000" cy="369332"/>
          </a:xfrm>
          <a:prstGeom prst="rect">
            <a:avLst/>
          </a:prstGeom>
          <a:noFill/>
        </p:spPr>
        <p:txBody>
          <a:bodyPr wrap="square" rtlCol="0">
            <a:spAutoFit/>
          </a:bodyPr>
          <a:lstStyle/>
          <a:p>
            <a:endParaRPr lang="en-US" dirty="0"/>
          </a:p>
        </p:txBody>
      </p:sp>
      <p:pic>
        <p:nvPicPr>
          <p:cNvPr id="6146" name="Picture 2" descr="C:\Users\dharvey\AppData\Local\Microsoft\Windows\Temporary Internet Files\Content.IE5\5GP5Q3EW\a_wteens_0922[1].jpg"/>
          <p:cNvPicPr>
            <a:picLocks noChangeAspect="1" noChangeArrowheads="1"/>
          </p:cNvPicPr>
          <p:nvPr/>
        </p:nvPicPr>
        <p:blipFill rotWithShape="1">
          <a:blip r:embed="rId3">
            <a:extLst>
              <a:ext uri="{28A0092B-C50C-407E-A947-70E740481C1C}">
                <a14:useLocalDpi xmlns:a14="http://schemas.microsoft.com/office/drawing/2010/main" val="0"/>
              </a:ext>
            </a:extLst>
          </a:blip>
          <a:srcRect l="21817" r="15758"/>
          <a:stretch/>
        </p:blipFill>
        <p:spPr bwMode="auto">
          <a:xfrm>
            <a:off x="4711700" y="2309812"/>
            <a:ext cx="3924300" cy="43576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8959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idx="4294967295"/>
          </p:nvPr>
        </p:nvSpPr>
        <p:spPr>
          <a:xfrm>
            <a:off x="0" y="457200"/>
            <a:ext cx="9144000" cy="1993900"/>
          </a:xfrm>
        </p:spPr>
        <p:txBody>
          <a:bodyPr/>
          <a:lstStyle/>
          <a:p>
            <a:r>
              <a:rPr lang="en-US" altLang="en-US" sz="5400" b="1" dirty="0" smtClean="0">
                <a:latin typeface="Trebuchet MS" panose="020B0603020202020204" pitchFamily="34" charset="0"/>
              </a:rPr>
              <a:t>Why is this a lethal combination?</a:t>
            </a:r>
            <a:endParaRPr lang="en-US" altLang="en-US" sz="5400" b="1" dirty="0">
              <a:latin typeface="Trebuchet MS" panose="020B0603020202020204" pitchFamily="34" charset="0"/>
            </a:endParaRPr>
          </a:p>
        </p:txBody>
      </p:sp>
      <p:sp>
        <p:nvSpPr>
          <p:cNvPr id="24579" name="Content Placeholder 2"/>
          <p:cNvSpPr>
            <a:spLocks noGrp="1"/>
          </p:cNvSpPr>
          <p:nvPr>
            <p:ph idx="4294967295"/>
          </p:nvPr>
        </p:nvSpPr>
        <p:spPr>
          <a:xfrm>
            <a:off x="475487" y="3149600"/>
            <a:ext cx="4261613" cy="3225800"/>
          </a:xfrm>
          <a:prstGeom prst="rect">
            <a:avLst/>
          </a:prstGeom>
        </p:spPr>
        <p:txBody>
          <a:bodyPr/>
          <a:lstStyle/>
          <a:p>
            <a:pPr marL="0" indent="0">
              <a:buNone/>
            </a:pPr>
            <a:endParaRPr lang="en-US" altLang="en-US" sz="2400" dirty="0" smtClean="0"/>
          </a:p>
          <a:p>
            <a:endParaRPr lang="en-US" altLang="en-US" sz="2800" dirty="0" smtClean="0"/>
          </a:p>
        </p:txBody>
      </p:sp>
      <p:pic>
        <p:nvPicPr>
          <p:cNvPr id="5" name="Picture 3" descr="b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1" y="2857500"/>
            <a:ext cx="1776458"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cheap-wine-glasse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725" y="2947432"/>
            <a:ext cx="1373980" cy="3589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22199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005" y="3771967"/>
            <a:ext cx="2354310" cy="269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862639" y="4456112"/>
            <a:ext cx="1016000" cy="1323439"/>
          </a:xfrm>
          <a:prstGeom prst="rect">
            <a:avLst/>
          </a:prstGeom>
          <a:noFill/>
        </p:spPr>
        <p:txBody>
          <a:bodyPr wrap="square" rtlCol="0">
            <a:spAutoFit/>
          </a:bodyPr>
          <a:lstStyle/>
          <a:p>
            <a:r>
              <a:rPr lang="en-US" sz="8000" dirty="0" smtClean="0"/>
              <a:t>+</a:t>
            </a:r>
            <a:endParaRPr lang="en-US" sz="8000" dirty="0"/>
          </a:p>
        </p:txBody>
      </p:sp>
      <p:grpSp>
        <p:nvGrpSpPr>
          <p:cNvPr id="9" name="Group 8"/>
          <p:cNvGrpSpPr/>
          <p:nvPr/>
        </p:nvGrpSpPr>
        <p:grpSpPr>
          <a:xfrm>
            <a:off x="6465804" y="3862879"/>
            <a:ext cx="1942976" cy="2703000"/>
            <a:chOff x="6465804" y="3951779"/>
            <a:chExt cx="1942976" cy="2703000"/>
          </a:xfrm>
        </p:grpSpPr>
        <p:pic>
          <p:nvPicPr>
            <p:cNvPr id="1029" name="Picture 5" descr="C:\Users\dharvey\AppData\Local\Microsoft\Windows\Temporary Internet Files\Content.IE5\LJ3WZI8I\pills[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7262" t="11999" r="37362" b="17352"/>
            <a:stretch/>
          </p:blipFill>
          <p:spPr bwMode="auto">
            <a:xfrm>
              <a:off x="6878638" y="4190395"/>
              <a:ext cx="1173161"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94720">
              <a:off x="7913480" y="4910000"/>
              <a:ext cx="495300" cy="1572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65804" y="4850766"/>
              <a:ext cx="495300" cy="15726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16200000">
              <a:off x="7317445" y="5968326"/>
              <a:ext cx="247649" cy="1125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5436496">
              <a:off x="7138221" y="3677451"/>
              <a:ext cx="256831" cy="80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420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41027" y="1536700"/>
            <a:ext cx="2753270" cy="5105400"/>
            <a:chOff x="5941027" y="1536700"/>
            <a:chExt cx="2753270" cy="5105400"/>
          </a:xfrm>
        </p:grpSpPr>
        <p:pic>
          <p:nvPicPr>
            <p:cNvPr id="2050" name="Picture 2" descr="C:\Users\dharvey\AppData\Local\Microsoft\Windows\Temporary Internet Files\Content.IE5\NOI3E3GD\Google-Open-Sources-3D-Body-Web-App-2[1].png"/>
            <p:cNvPicPr>
              <a:picLocks noChangeAspect="1" noChangeArrowheads="1"/>
            </p:cNvPicPr>
            <p:nvPr/>
          </p:nvPicPr>
          <p:blipFill rotWithShape="1">
            <a:blip r:embed="rId2">
              <a:extLst>
                <a:ext uri="{28A0092B-C50C-407E-A947-70E740481C1C}">
                  <a14:useLocalDpi xmlns:a14="http://schemas.microsoft.com/office/drawing/2010/main" val="0"/>
                </a:ext>
              </a:extLst>
            </a:blip>
            <a:srcRect l="32621" t="5134" r="33793" b="14012"/>
            <a:stretch/>
          </p:blipFill>
          <p:spPr bwMode="auto">
            <a:xfrm>
              <a:off x="5941027" y="1536700"/>
              <a:ext cx="2753268"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154651" y="1536700"/>
              <a:ext cx="539646" cy="232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5400" y="177800"/>
            <a:ext cx="9169400" cy="923330"/>
          </a:xfrm>
          <a:prstGeom prst="rect">
            <a:avLst/>
          </a:prstGeom>
          <a:noFill/>
        </p:spPr>
        <p:txBody>
          <a:bodyPr wrap="square" rtlCol="0">
            <a:spAutoFit/>
          </a:bodyPr>
          <a:lstStyle/>
          <a:p>
            <a:pPr algn="ctr"/>
            <a:r>
              <a:rPr lang="en-US" sz="5400" b="1" dirty="0" smtClean="0">
                <a:latin typeface="Trebuchet MS" panose="020B0603020202020204" pitchFamily="34" charset="0"/>
              </a:rPr>
              <a:t>Benzodiazepine Abuse</a:t>
            </a:r>
            <a:endParaRPr lang="en-US" sz="5400" b="1" dirty="0">
              <a:latin typeface="Trebuchet MS" panose="020B0603020202020204" pitchFamily="34" charset="0"/>
            </a:endParaRPr>
          </a:p>
        </p:txBody>
      </p:sp>
      <p:sp>
        <p:nvSpPr>
          <p:cNvPr id="5" name="Rectangle 4"/>
          <p:cNvSpPr/>
          <p:nvPr/>
        </p:nvSpPr>
        <p:spPr>
          <a:xfrm>
            <a:off x="387598" y="2351544"/>
            <a:ext cx="6978402" cy="3046988"/>
          </a:xfrm>
          <a:prstGeom prst="rect">
            <a:avLst/>
          </a:prstGeom>
        </p:spPr>
        <p:txBody>
          <a:bodyPr wrap="square">
            <a:spAutoFit/>
          </a:bodyPr>
          <a:lstStyle/>
          <a:p>
            <a:pPr marL="457200" indent="-457200">
              <a:buFont typeface="Arial" panose="020B0604020202020204" pitchFamily="34" charset="0"/>
              <a:buChar char="•"/>
            </a:pPr>
            <a:r>
              <a:rPr lang="en-US" altLang="en-US" sz="3200" b="1" dirty="0">
                <a:latin typeface="Trebuchet MS" panose="020B0603020202020204" pitchFamily="34" charset="0"/>
              </a:rPr>
              <a:t>Addiction</a:t>
            </a:r>
          </a:p>
          <a:p>
            <a:pPr marL="457200" indent="-457200">
              <a:buFont typeface="Arial" panose="020B0604020202020204" pitchFamily="34" charset="0"/>
              <a:buChar char="•"/>
            </a:pPr>
            <a:r>
              <a:rPr lang="en-US" altLang="en-US" sz="3200" b="1" dirty="0" smtClean="0">
                <a:latin typeface="Trebuchet MS" panose="020B0603020202020204" pitchFamily="34" charset="0"/>
              </a:rPr>
              <a:t>Lowered Blood Pressure</a:t>
            </a:r>
          </a:p>
          <a:p>
            <a:pPr marL="457200" indent="-457200">
              <a:buFont typeface="Arial" panose="020B0604020202020204" pitchFamily="34" charset="0"/>
              <a:buChar char="•"/>
            </a:pPr>
            <a:r>
              <a:rPr lang="en-US" altLang="en-US" sz="3200" b="1" dirty="0" smtClean="0">
                <a:latin typeface="Trebuchet MS" panose="020B0603020202020204" pitchFamily="34" charset="0"/>
              </a:rPr>
              <a:t>Slowed Breathing</a:t>
            </a:r>
          </a:p>
          <a:p>
            <a:pPr marL="457200" indent="-457200">
              <a:buFont typeface="Arial" panose="020B0604020202020204" pitchFamily="34" charset="0"/>
              <a:buChar char="•"/>
            </a:pPr>
            <a:r>
              <a:rPr lang="en-US" altLang="en-US" sz="3200" b="1" dirty="0" smtClean="0">
                <a:latin typeface="Trebuchet MS" panose="020B0603020202020204" pitchFamily="34" charset="0"/>
              </a:rPr>
              <a:t>Respiratory Distress</a:t>
            </a:r>
          </a:p>
          <a:p>
            <a:pPr marL="457200" indent="-457200">
              <a:buFont typeface="Arial" panose="020B0604020202020204" pitchFamily="34" charset="0"/>
              <a:buChar char="•"/>
            </a:pPr>
            <a:r>
              <a:rPr lang="en-US" altLang="en-US" sz="3200" b="1" dirty="0" smtClean="0">
                <a:latin typeface="Trebuchet MS" panose="020B0603020202020204" pitchFamily="34" charset="0"/>
              </a:rPr>
              <a:t>Death due to overdose or in Combination </a:t>
            </a:r>
            <a:r>
              <a:rPr lang="en-US" altLang="en-US" sz="3200" b="1" dirty="0">
                <a:latin typeface="Trebuchet MS" panose="020B0603020202020204" pitchFamily="34" charset="0"/>
              </a:rPr>
              <a:t>with </a:t>
            </a:r>
            <a:r>
              <a:rPr lang="en-US" altLang="en-US" sz="3200" b="1" dirty="0" smtClean="0">
                <a:latin typeface="Trebuchet MS" panose="020B0603020202020204" pitchFamily="34" charset="0"/>
              </a:rPr>
              <a:t>Alcohol     </a:t>
            </a:r>
            <a:endParaRPr lang="en-US" altLang="en-US" sz="3200" b="1" dirty="0">
              <a:latin typeface="Trebuchet MS" panose="020B0603020202020204"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53770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00" y="1533863"/>
            <a:ext cx="9144000" cy="4879637"/>
            <a:chOff x="0" y="1470363"/>
            <a:chExt cx="9177338" cy="4879637"/>
          </a:xfrm>
        </p:grpSpPr>
        <p:pic>
          <p:nvPicPr>
            <p:cNvPr id="2" name="Picture 3"/>
            <p:cNvPicPr>
              <a:picLocks noChangeAspect="1" noChangeArrowheads="1"/>
            </p:cNvPicPr>
            <p:nvPr/>
          </p:nvPicPr>
          <p:blipFill>
            <a:blip r:embed="rId3" cstate="screen"/>
            <a:srcRect l="1044" t="6979" r="783" b="9272"/>
            <a:stretch>
              <a:fillRect/>
            </a:stretch>
          </p:blipFill>
          <p:spPr bwMode="auto">
            <a:xfrm>
              <a:off x="0" y="1663700"/>
              <a:ext cx="9177338" cy="4686300"/>
            </a:xfrm>
            <a:prstGeom prst="rect">
              <a:avLst/>
            </a:prstGeom>
            <a:noFill/>
            <a:ln w="9525">
              <a:noFill/>
              <a:miter lim="800000"/>
              <a:headEnd/>
              <a:tailEnd/>
            </a:ln>
          </p:spPr>
        </p:pic>
        <p:sp>
          <p:nvSpPr>
            <p:cNvPr id="4" name="Rectangle 3"/>
            <p:cNvSpPr/>
            <p:nvPr/>
          </p:nvSpPr>
          <p:spPr>
            <a:xfrm>
              <a:off x="0" y="1470363"/>
              <a:ext cx="6819900" cy="4092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3" name="Text Box 2"/>
          <p:cNvSpPr txBox="1">
            <a:spLocks noChangeArrowheads="1"/>
          </p:cNvSpPr>
          <p:nvPr/>
        </p:nvSpPr>
        <p:spPr bwMode="auto">
          <a:xfrm>
            <a:off x="0" y="23813"/>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000" b="1" dirty="0" smtClean="0">
                <a:solidFill>
                  <a:srgbClr val="000000"/>
                </a:solidFill>
                <a:latin typeface="Trebuchet MS" panose="020B0603020202020204" pitchFamily="34" charset="0"/>
              </a:rPr>
              <a:t>Prescription Medication</a:t>
            </a:r>
            <a:endParaRPr lang="en-US" sz="5000" b="1" dirty="0">
              <a:solidFill>
                <a:srgbClr val="000000"/>
              </a:solidFill>
              <a:latin typeface="Trebuchet MS" panose="020B0603020202020204" pitchFamily="34" charset="0"/>
            </a:endParaRPr>
          </a:p>
          <a:p>
            <a:pPr algn="ctr"/>
            <a:r>
              <a:rPr lang="en-US" sz="5000" b="1" dirty="0" smtClean="0">
                <a:solidFill>
                  <a:srgbClr val="000000"/>
                </a:solidFill>
                <a:latin typeface="Trebuchet MS" panose="020B0603020202020204" pitchFamily="34" charset="0"/>
              </a:rPr>
              <a:t>Abuse</a:t>
            </a:r>
            <a:endParaRPr lang="en-US" sz="5000" b="1" dirty="0">
              <a:solidFill>
                <a:srgbClr val="000000"/>
              </a:solidFill>
              <a:latin typeface="Trebuchet MS" panose="020B0603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057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Opioids</a:t>
            </a:r>
            <a:endParaRPr lang="en-US" b="1" dirty="0">
              <a:latin typeface="Trebuchet MS" panose="020B0603020202020204" pitchFamily="34" charset="0"/>
            </a:endParaRPr>
          </a:p>
        </p:txBody>
      </p:sp>
      <p:sp>
        <p:nvSpPr>
          <p:cNvPr id="5" name="TextBox 4"/>
          <p:cNvSpPr txBox="1"/>
          <p:nvPr/>
        </p:nvSpPr>
        <p:spPr>
          <a:xfrm>
            <a:off x="304800" y="1587500"/>
            <a:ext cx="8686800" cy="4832092"/>
          </a:xfrm>
          <a:prstGeom prst="rect">
            <a:avLst/>
          </a:prstGeom>
          <a:noFill/>
        </p:spPr>
        <p:txBody>
          <a:bodyPr wrap="square" rtlCol="0">
            <a:spAutoFit/>
          </a:bodyPr>
          <a:lstStyle/>
          <a:p>
            <a:r>
              <a:rPr lang="en-US" sz="2800" b="1" u="sng" dirty="0" smtClean="0">
                <a:latin typeface="Trebuchet MS" panose="020B0603020202020204" pitchFamily="34" charset="0"/>
              </a:rPr>
              <a:t>Prescription Medication &amp; Medical Use</a:t>
            </a:r>
            <a:r>
              <a:rPr lang="en-US" sz="2800" b="1" dirty="0" smtClean="0">
                <a:latin typeface="Trebuchet MS" panose="020B0603020202020204" pitchFamily="34" charset="0"/>
              </a:rPr>
              <a:t>: Pain Relief</a:t>
            </a:r>
          </a:p>
          <a:p>
            <a:endParaRPr lang="en-US" sz="2800" b="1" dirty="0" smtClean="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Vicodin</a:t>
            </a:r>
          </a:p>
          <a:p>
            <a:endParaRPr lang="en-US" sz="2800" b="1" dirty="0" smtClean="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Tylenol with Codeine</a:t>
            </a:r>
          </a:p>
          <a:p>
            <a:endParaRPr lang="en-US" sz="2800" b="1" dirty="0">
              <a:latin typeface="Trebuchet MS" panose="020B0603020202020204" pitchFamily="34" charset="0"/>
            </a:endParaRPr>
          </a:p>
          <a:p>
            <a:pPr marL="457200" indent="-457200">
              <a:buFont typeface="Arial" panose="020B0604020202020204" pitchFamily="34" charset="0"/>
              <a:buChar char="•"/>
            </a:pPr>
            <a:r>
              <a:rPr lang="en-US" sz="2800" b="1" dirty="0" err="1" smtClean="0">
                <a:latin typeface="Trebuchet MS" panose="020B0603020202020204" pitchFamily="34" charset="0"/>
              </a:rPr>
              <a:t>Oxycontin</a:t>
            </a:r>
            <a:endParaRPr lang="en-US" sz="2800" b="1" dirty="0" smtClean="0">
              <a:latin typeface="Trebuchet MS" panose="020B0603020202020204" pitchFamily="34" charset="0"/>
            </a:endParaRPr>
          </a:p>
          <a:p>
            <a:endParaRPr lang="en-US" sz="2800" b="1" dirty="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Percocet</a:t>
            </a:r>
          </a:p>
          <a:p>
            <a:endParaRPr lang="en-US" sz="2800" b="1" dirty="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Morphine</a:t>
            </a:r>
          </a:p>
        </p:txBody>
      </p:sp>
      <p:pic>
        <p:nvPicPr>
          <p:cNvPr id="2054" name="Picture 6" descr="C:\Users\dharvey\AppData\Local\Microsoft\Windows\Temporary Internet Files\Content.IE5\5GP5Q3EW\Pill-bottle-with-white-pills-on-Rx-pad[1].jpg"/>
          <p:cNvPicPr>
            <a:picLocks noChangeAspect="1" noChangeArrowheads="1"/>
          </p:cNvPicPr>
          <p:nvPr/>
        </p:nvPicPr>
        <p:blipFill rotWithShape="1">
          <a:blip r:embed="rId3">
            <a:extLst>
              <a:ext uri="{28A0092B-C50C-407E-A947-70E740481C1C}">
                <a14:useLocalDpi xmlns:a14="http://schemas.microsoft.com/office/drawing/2010/main" val="0"/>
              </a:ext>
            </a:extLst>
          </a:blip>
          <a:srcRect t="-5621" b="5621"/>
          <a:stretch/>
        </p:blipFill>
        <p:spPr bwMode="auto">
          <a:xfrm>
            <a:off x="4292600" y="2962148"/>
            <a:ext cx="5181600" cy="36902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88080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smtClean="0"/>
          </a:p>
        </p:txBody>
      </p:sp>
      <p:sp>
        <p:nvSpPr>
          <p:cNvPr id="7172" name="Rectangle 4"/>
          <p:cNvSpPr>
            <a:spLocks noChangeArrowheads="1"/>
          </p:cNvSpPr>
          <p:nvPr/>
        </p:nvSpPr>
        <p:spPr bwMode="auto">
          <a:xfrm>
            <a:off x="3800995" y="3615103"/>
            <a:ext cx="5272088" cy="7556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3" name="Rectangle 5"/>
          <p:cNvSpPr>
            <a:spLocks noChangeArrowheads="1"/>
          </p:cNvSpPr>
          <p:nvPr/>
        </p:nvSpPr>
        <p:spPr bwMode="auto">
          <a:xfrm>
            <a:off x="4527550" y="2947988"/>
            <a:ext cx="4065588" cy="22542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7174" name="Rectangle 6"/>
          <p:cNvSpPr>
            <a:spLocks noChangeArrowheads="1"/>
          </p:cNvSpPr>
          <p:nvPr/>
        </p:nvSpPr>
        <p:spPr bwMode="auto">
          <a:xfrm>
            <a:off x="2043113" y="6378575"/>
            <a:ext cx="7004050" cy="479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5" name="Text Box 7"/>
          <p:cNvSpPr txBox="1">
            <a:spLocks noChangeArrowheads="1"/>
          </p:cNvSpPr>
          <p:nvPr/>
        </p:nvSpPr>
        <p:spPr bwMode="auto">
          <a:xfrm>
            <a:off x="3965575" y="3497263"/>
            <a:ext cx="477887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latin typeface="Trebuchet MS" panose="020B0603020202020204" pitchFamily="34" charset="0"/>
              </a:rPr>
              <a:t>copyright </a:t>
            </a:r>
            <a:r>
              <a:rPr lang="en-US" sz="2800" b="1" dirty="0" err="1">
                <a:latin typeface="Trebuchet MS" panose="020B0603020202020204" pitchFamily="34" charset="0"/>
              </a:rPr>
              <a:t>McMillen</a:t>
            </a:r>
            <a:r>
              <a:rPr lang="en-US" sz="2800" b="1" dirty="0">
                <a:latin typeface="Trebuchet MS" panose="020B0603020202020204" pitchFamily="34" charset="0"/>
              </a:rPr>
              <a:t> Center </a:t>
            </a:r>
          </a:p>
          <a:p>
            <a:pPr eaLnBrk="1" hangingPunct="1"/>
            <a:r>
              <a:rPr lang="en-US" sz="2800" b="1" dirty="0">
                <a:latin typeface="Trebuchet MS" panose="020B0603020202020204" pitchFamily="34" charset="0"/>
              </a:rPr>
              <a:t>for Health Education </a:t>
            </a:r>
            <a:r>
              <a:rPr lang="en-US" sz="2800" b="1" dirty="0" smtClean="0">
                <a:latin typeface="Trebuchet MS" panose="020B0603020202020204" pitchFamily="34" charset="0"/>
              </a:rPr>
              <a:t>2015</a:t>
            </a:r>
            <a:endParaRPr lang="en-US" sz="2800" b="1" dirty="0">
              <a:latin typeface="Trebuchet MS" panose="020B0603020202020204" pitchFamily="34" charset="0"/>
            </a:endParaRPr>
          </a:p>
        </p:txBody>
      </p:sp>
      <p:sp>
        <p:nvSpPr>
          <p:cNvPr id="7176" name="Rectangle 8"/>
          <p:cNvSpPr>
            <a:spLocks noChangeArrowheads="1"/>
          </p:cNvSpPr>
          <p:nvPr/>
        </p:nvSpPr>
        <p:spPr bwMode="auto">
          <a:xfrm>
            <a:off x="2328863" y="6321425"/>
            <a:ext cx="7004050" cy="4794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41349" y="6340838"/>
            <a:ext cx="1134434" cy="301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Opioids</a:t>
            </a:r>
            <a:endParaRPr lang="en-US" b="1" dirty="0">
              <a:latin typeface="Trebuchet MS" panose="020B0603020202020204" pitchFamily="34" charset="0"/>
            </a:endParaRPr>
          </a:p>
        </p:txBody>
      </p:sp>
      <p:sp>
        <p:nvSpPr>
          <p:cNvPr id="5" name="TextBox 4"/>
          <p:cNvSpPr txBox="1"/>
          <p:nvPr/>
        </p:nvSpPr>
        <p:spPr>
          <a:xfrm>
            <a:off x="381000" y="1701800"/>
            <a:ext cx="5702300" cy="4401205"/>
          </a:xfrm>
          <a:prstGeom prst="rect">
            <a:avLst/>
          </a:prstGeom>
          <a:noFill/>
        </p:spPr>
        <p:txBody>
          <a:bodyPr wrap="square" rtlCol="0">
            <a:spAutoFit/>
          </a:bodyPr>
          <a:lstStyle/>
          <a:p>
            <a:r>
              <a:rPr lang="en-US" sz="2800" b="1" u="sng" dirty="0" smtClean="0">
                <a:latin typeface="Trebuchet MS" panose="020B0603020202020204" pitchFamily="34" charset="0"/>
              </a:rPr>
              <a:t>Teen Desired Effect</a:t>
            </a:r>
            <a:r>
              <a:rPr lang="en-US" sz="2800" dirty="0" smtClean="0">
                <a:latin typeface="Trebuchet MS" panose="020B0603020202020204" pitchFamily="34" charset="0"/>
              </a:rPr>
              <a:t>: </a:t>
            </a:r>
          </a:p>
          <a:p>
            <a:r>
              <a:rPr lang="en-US" sz="2800" dirty="0" smtClean="0">
                <a:latin typeface="Trebuchet MS" panose="020B0603020202020204" pitchFamily="34" charset="0"/>
              </a:rPr>
              <a:t> </a:t>
            </a:r>
          </a:p>
          <a:p>
            <a:pPr marL="457200" indent="-457200">
              <a:buFont typeface="Arial" panose="020B0604020202020204" pitchFamily="34" charset="0"/>
              <a:buChar char="•"/>
            </a:pPr>
            <a:r>
              <a:rPr lang="en-US" sz="2800" dirty="0" smtClean="0">
                <a:latin typeface="Trebuchet MS" panose="020B0603020202020204" pitchFamily="34" charset="0"/>
              </a:rPr>
              <a:t>Get High</a:t>
            </a:r>
          </a:p>
          <a:p>
            <a:pPr marL="457200" indent="-457200">
              <a:buFont typeface="Arial" panose="020B0604020202020204" pitchFamily="34" charset="0"/>
              <a:buChar char="•"/>
            </a:pPr>
            <a:r>
              <a:rPr lang="en-US" sz="2800" dirty="0" smtClean="0">
                <a:latin typeface="Trebuchet MS" panose="020B0603020202020204" pitchFamily="34" charset="0"/>
              </a:rPr>
              <a:t>Self-Medication for Cramps</a:t>
            </a:r>
          </a:p>
          <a:p>
            <a:pPr marL="457200" indent="-457200">
              <a:buFont typeface="Arial" panose="020B0604020202020204" pitchFamily="34" charset="0"/>
              <a:buChar char="•"/>
            </a:pPr>
            <a:r>
              <a:rPr lang="en-US" sz="2800" dirty="0" smtClean="0">
                <a:latin typeface="Trebuchet MS" panose="020B0603020202020204" pitchFamily="34" charset="0"/>
              </a:rPr>
              <a:t>Dampen pain before a </a:t>
            </a:r>
          </a:p>
          <a:p>
            <a:r>
              <a:rPr lang="en-US" sz="2800" dirty="0" smtClean="0">
                <a:latin typeface="Trebuchet MS" panose="020B0603020202020204" pitchFamily="34" charset="0"/>
              </a:rPr>
              <a:t>    “Big Game”</a:t>
            </a:r>
          </a:p>
          <a:p>
            <a:endParaRPr lang="en-US" sz="2800" dirty="0">
              <a:latin typeface="Trebuchet MS" panose="020B0603020202020204" pitchFamily="34" charset="0"/>
            </a:endParaRPr>
          </a:p>
          <a:p>
            <a:r>
              <a:rPr lang="en-US" sz="2800" b="1" u="sng" dirty="0" smtClean="0">
                <a:latin typeface="Trebuchet MS" panose="020B0603020202020204" pitchFamily="34" charset="0"/>
              </a:rPr>
              <a:t>Street Slang</a:t>
            </a:r>
            <a:r>
              <a:rPr lang="en-US" sz="2800" dirty="0" smtClean="0">
                <a:latin typeface="Trebuchet MS" panose="020B0603020202020204" pitchFamily="34" charset="0"/>
              </a:rPr>
              <a:t>:</a:t>
            </a:r>
          </a:p>
          <a:p>
            <a:r>
              <a:rPr lang="en-US" sz="2800" dirty="0" err="1" smtClean="0">
                <a:latin typeface="Trebuchet MS" panose="020B0603020202020204" pitchFamily="34" charset="0"/>
              </a:rPr>
              <a:t>Vics</a:t>
            </a:r>
            <a:r>
              <a:rPr lang="en-US" sz="2800" dirty="0">
                <a:latin typeface="Trebuchet MS" panose="020B0603020202020204" pitchFamily="34" charset="0"/>
              </a:rPr>
              <a:t>, T3’s</a:t>
            </a:r>
            <a:r>
              <a:rPr lang="en-US" sz="2800" dirty="0" smtClean="0">
                <a:latin typeface="Trebuchet MS" panose="020B0603020202020204" pitchFamily="34" charset="0"/>
              </a:rPr>
              <a:t>, </a:t>
            </a:r>
            <a:r>
              <a:rPr lang="en-US" sz="2800" dirty="0" err="1" smtClean="0">
                <a:latin typeface="Trebuchet MS" panose="020B0603020202020204" pitchFamily="34" charset="0"/>
              </a:rPr>
              <a:t>Ocs</a:t>
            </a:r>
            <a:r>
              <a:rPr lang="en-US" sz="2800" dirty="0" smtClean="0">
                <a:latin typeface="Trebuchet MS" panose="020B0603020202020204" pitchFamily="34" charset="0"/>
              </a:rPr>
              <a:t>, Hillbilly Heroin,</a:t>
            </a:r>
          </a:p>
          <a:p>
            <a:r>
              <a:rPr lang="en-US" sz="2800" dirty="0" err="1" smtClean="0">
                <a:latin typeface="Trebuchet MS" panose="020B0603020202020204" pitchFamily="34" charset="0"/>
              </a:rPr>
              <a:t>Percs</a:t>
            </a:r>
            <a:r>
              <a:rPr lang="en-US" sz="2800" dirty="0" smtClean="0">
                <a:latin typeface="Trebuchet MS" panose="020B0603020202020204" pitchFamily="34" charset="0"/>
              </a:rPr>
              <a:t>, White Stuff</a:t>
            </a:r>
          </a:p>
        </p:txBody>
      </p:sp>
      <p:pic>
        <p:nvPicPr>
          <p:cNvPr id="4099" name="Picture 3" descr="C:\Users\dharvey\AppData\Local\Microsoft\Windows\Temporary Internet Files\Content.IE5\LJ3WZI8I\alone__by_girl_from_mezzanine-d4nqpge[1].jpg"/>
          <p:cNvPicPr>
            <a:picLocks noChangeAspect="1" noChangeArrowheads="1"/>
          </p:cNvPicPr>
          <p:nvPr/>
        </p:nvPicPr>
        <p:blipFill rotWithShape="1">
          <a:blip r:embed="rId3">
            <a:extLst>
              <a:ext uri="{28A0092B-C50C-407E-A947-70E740481C1C}">
                <a14:useLocalDpi xmlns:a14="http://schemas.microsoft.com/office/drawing/2010/main" val="0"/>
              </a:ext>
            </a:extLst>
          </a:blip>
          <a:srcRect l="14190" t="29931"/>
          <a:stretch/>
        </p:blipFill>
        <p:spPr bwMode="auto">
          <a:xfrm>
            <a:off x="6083300" y="2120900"/>
            <a:ext cx="3636969" cy="4533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0856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2438400"/>
          </a:xfrm>
        </p:spPr>
        <p:txBody>
          <a:bodyPr/>
          <a:lstStyle/>
          <a:p>
            <a:r>
              <a:rPr lang="en-US" sz="4800" b="1" dirty="0" smtClean="0">
                <a:latin typeface="Trebuchet MS" panose="020B0603020202020204" pitchFamily="34" charset="0"/>
              </a:rPr>
              <a:t>What illegal drug is chemically the same as opioids (painkillers)?</a:t>
            </a:r>
          </a:p>
        </p:txBody>
      </p:sp>
      <p:pic>
        <p:nvPicPr>
          <p:cNvPr id="2052" name="Picture 4" descr="C:\Users\dharvey\AppData\Local\Microsoft\Windows\Temporary Internet Files\Content.IE5\LJ3WZI8I\heroi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00" y="3403600"/>
            <a:ext cx="765474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956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heel(1)">
                                      <p:cBhvr>
                                        <p:cTn id="7"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5710"/>
            <a:ext cx="9144000" cy="2438400"/>
          </a:xfrm>
        </p:spPr>
        <p:txBody>
          <a:bodyPr/>
          <a:lstStyle/>
          <a:p>
            <a:r>
              <a:rPr lang="en-US" b="1" dirty="0" smtClean="0">
                <a:latin typeface="Trebuchet MS" panose="020B0603020202020204" pitchFamily="34" charset="0"/>
              </a:rPr>
              <a:t>In the U.S., opioid </a:t>
            </a:r>
            <a:br>
              <a:rPr lang="en-US" b="1" dirty="0" smtClean="0">
                <a:latin typeface="Trebuchet MS" panose="020B0603020202020204" pitchFamily="34" charset="0"/>
              </a:rPr>
            </a:br>
            <a:r>
              <a:rPr lang="en-US" b="1" dirty="0" smtClean="0">
                <a:latin typeface="Trebuchet MS" panose="020B0603020202020204" pitchFamily="34" charset="0"/>
              </a:rPr>
              <a:t>prescription medication caused </a:t>
            </a:r>
            <a:br>
              <a:rPr lang="en-US" b="1" dirty="0" smtClean="0">
                <a:latin typeface="Trebuchet MS" panose="020B0603020202020204" pitchFamily="34" charset="0"/>
              </a:rPr>
            </a:br>
            <a:r>
              <a:rPr lang="en-US" b="1" dirty="0" smtClean="0">
                <a:latin typeface="Trebuchet MS" panose="020B0603020202020204" pitchFamily="34" charset="0"/>
              </a:rPr>
              <a:t>more overdose  deaths than </a:t>
            </a:r>
            <a:br>
              <a:rPr lang="en-US" b="1" dirty="0" smtClean="0">
                <a:latin typeface="Trebuchet MS" panose="020B0603020202020204" pitchFamily="34" charset="0"/>
              </a:rPr>
            </a:br>
            <a:r>
              <a:rPr lang="en-US" b="1" dirty="0" smtClean="0">
                <a:latin typeface="Trebuchet MS" panose="020B0603020202020204" pitchFamily="34" charset="0"/>
              </a:rPr>
              <a:t>cocaine and heroin combined.</a:t>
            </a:r>
            <a:endParaRPr lang="en-US" b="1" dirty="0">
              <a:latin typeface="Trebuchet MS" panose="020B0603020202020204" pitchFamily="34" charset="0"/>
            </a:endParaRPr>
          </a:p>
        </p:txBody>
      </p:sp>
      <p:pic>
        <p:nvPicPr>
          <p:cNvPr id="1027" name="Picture 3" descr="C:\Users\LHATHAWAY\AppData\Local\Microsoft\Windows\Temporary Internet Files\Content.IE5\F1F68US4\15288964425_b75d3c965b_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9100" y="1155700"/>
            <a:ext cx="8128000" cy="40830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p:cNvPicPr>
            <a:picLocks noChangeAspect="1" noChangeArrowheads="1"/>
          </p:cNvPicPr>
          <p:nvPr/>
        </p:nvPicPr>
        <p:blipFill>
          <a:blip r:embed="rId4" cstate="screen"/>
          <a:srcRect/>
          <a:stretch>
            <a:fillRect/>
          </a:stretch>
        </p:blipFill>
        <p:spPr bwMode="auto">
          <a:xfrm>
            <a:off x="1851025" y="3124200"/>
            <a:ext cx="5442200" cy="3276600"/>
          </a:xfrm>
          <a:prstGeom prst="rect">
            <a:avLst/>
          </a:prstGeom>
          <a:noFill/>
          <a:ln w="9525">
            <a:noFill/>
            <a:miter lim="800000"/>
            <a:headEnd/>
            <a:tailEnd/>
          </a:ln>
          <a:effectLst/>
        </p:spPr>
      </p:pic>
      <p:sp>
        <p:nvSpPr>
          <p:cNvPr id="3" name="TextBox 2"/>
          <p:cNvSpPr txBox="1"/>
          <p:nvPr/>
        </p:nvSpPr>
        <p:spPr>
          <a:xfrm>
            <a:off x="7531271" y="6335672"/>
            <a:ext cx="1468607" cy="307777"/>
          </a:xfrm>
          <a:prstGeom prst="rect">
            <a:avLst/>
          </a:prstGeom>
          <a:noFill/>
        </p:spPr>
        <p:txBody>
          <a:bodyPr wrap="none" rtlCol="0">
            <a:spAutoFit/>
          </a:bodyPr>
          <a:lstStyle/>
          <a:p>
            <a:r>
              <a:rPr lang="en-US" sz="1400" dirty="0" smtClean="0"/>
              <a:t>CDC Vital Signs</a:t>
            </a:r>
            <a:endParaRPr lang="en-US" sz="1400" dirty="0"/>
          </a:p>
        </p:txBody>
      </p:sp>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5472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Opioids</a:t>
            </a:r>
            <a:endParaRPr lang="en-US" b="1" dirty="0">
              <a:latin typeface="Trebuchet MS" panose="020B0603020202020204" pitchFamily="34" charset="0"/>
            </a:endParaRPr>
          </a:p>
        </p:txBody>
      </p:sp>
      <p:sp>
        <p:nvSpPr>
          <p:cNvPr id="5" name="TextBox 4"/>
          <p:cNvSpPr txBox="1"/>
          <p:nvPr/>
        </p:nvSpPr>
        <p:spPr>
          <a:xfrm>
            <a:off x="635000" y="1892300"/>
            <a:ext cx="8623300" cy="1569660"/>
          </a:xfrm>
          <a:prstGeom prst="rect">
            <a:avLst/>
          </a:prstGeom>
          <a:noFill/>
        </p:spPr>
        <p:txBody>
          <a:bodyPr wrap="square" rtlCol="0">
            <a:spAutoFit/>
          </a:bodyPr>
          <a:lstStyle/>
          <a:p>
            <a:r>
              <a:rPr lang="en-US" sz="3200" dirty="0" smtClean="0">
                <a:latin typeface="Trebuchet MS" panose="020B0603020202020204" pitchFamily="34" charset="0"/>
              </a:rPr>
              <a:t>Poppy pods contain powerful ingredients </a:t>
            </a:r>
          </a:p>
          <a:p>
            <a:r>
              <a:rPr lang="en-US" sz="3200" dirty="0" smtClean="0">
                <a:latin typeface="Trebuchet MS" panose="020B0603020202020204" pitchFamily="34" charset="0"/>
              </a:rPr>
              <a:t>such as codeine and morphine which are </a:t>
            </a:r>
          </a:p>
          <a:p>
            <a:r>
              <a:rPr lang="en-US" sz="3200" dirty="0" smtClean="0">
                <a:latin typeface="Trebuchet MS" panose="020B0603020202020204" pitchFamily="34" charset="0"/>
              </a:rPr>
              <a:t>used to make Opioids.</a:t>
            </a:r>
            <a:endParaRPr lang="en-US" sz="3200" dirty="0">
              <a:latin typeface="Trebuchet MS" panose="020B0603020202020204" pitchFamily="34" charset="0"/>
            </a:endParaRPr>
          </a:p>
        </p:txBody>
      </p:sp>
      <p:pic>
        <p:nvPicPr>
          <p:cNvPr id="4106" name="Picture 10" descr="C:\Users\dharvey\AppData\Local\Microsoft\Windows\Temporary Internet Files\Content.IE5\NOI3E3GD\9612263664_6c751932b0_o[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3750" b="77760" l="10000" r="90000">
                        <a14:foregroundMark x1="35139" y1="67083" x2="32222" y2="69792"/>
                        <a14:foregroundMark x1="65833" y1="45625" x2="81667" y2="33333"/>
                        <a14:foregroundMark x1="53194" y1="65417" x2="59444" y2="54167"/>
                        <a14:foregroundMark x1="57639" y1="52083" x2="83472" y2="42708"/>
                        <a14:foregroundMark x1="79444" y1="30833" x2="88333" y2="23750"/>
                      </a14:backgroundRemoval>
                    </a14:imgEffect>
                  </a14:imgLayer>
                </a14:imgProps>
              </a:ext>
              <a:ext uri="{28A0092B-C50C-407E-A947-70E740481C1C}">
                <a14:useLocalDpi xmlns:a14="http://schemas.microsoft.com/office/drawing/2010/main" val="0"/>
              </a:ext>
            </a:extLst>
          </a:blip>
          <a:srcRect t="23958" b="16250"/>
          <a:stretch/>
        </p:blipFill>
        <p:spPr bwMode="auto">
          <a:xfrm>
            <a:off x="146270" y="3320248"/>
            <a:ext cx="9861330" cy="35377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dharvey\AppData\Local\Microsoft\Windows\Temporary Internet Files\Content.IE5\NOI3E3GD\9612263664_6c751932b0_o[1].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3750" b="77760" l="10000" r="90000">
                        <a14:foregroundMark x1="35139" y1="67083" x2="32222" y2="69792"/>
                        <a14:foregroundMark x1="65833" y1="45625" x2="81667" y2="33333"/>
                        <a14:foregroundMark x1="53194" y1="65417" x2="59444" y2="54167"/>
                        <a14:foregroundMark x1="57639" y1="52083" x2="83472" y2="42708"/>
                        <a14:foregroundMark x1="79444" y1="30833" x2="88333" y2="23750"/>
                      </a14:backgroundRemoval>
                    </a14:imgEffect>
                  </a14:imgLayer>
                </a14:imgProps>
              </a:ext>
              <a:ext uri="{28A0092B-C50C-407E-A947-70E740481C1C}">
                <a14:useLocalDpi xmlns:a14="http://schemas.microsoft.com/office/drawing/2010/main" val="0"/>
              </a:ext>
            </a:extLst>
          </a:blip>
          <a:srcRect t="23958" b="16250"/>
          <a:stretch/>
        </p:blipFill>
        <p:spPr bwMode="auto">
          <a:xfrm>
            <a:off x="3656201" y="4417029"/>
            <a:ext cx="6022598" cy="21606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5000" y="3594100"/>
            <a:ext cx="6032500" cy="2062103"/>
          </a:xfrm>
          <a:prstGeom prst="rect">
            <a:avLst/>
          </a:prstGeom>
          <a:noFill/>
        </p:spPr>
        <p:txBody>
          <a:bodyPr wrap="square" rtlCol="0">
            <a:spAutoFit/>
          </a:bodyPr>
          <a:lstStyle/>
          <a:p>
            <a:r>
              <a:rPr lang="en-US" sz="3200" dirty="0" smtClean="0">
                <a:latin typeface="Trebuchet MS" panose="020B0603020202020204" pitchFamily="34" charset="0"/>
              </a:rPr>
              <a:t>Morphine is used by drug dealers to make</a:t>
            </a:r>
          </a:p>
          <a:p>
            <a:r>
              <a:rPr lang="en-US" sz="3200" dirty="0" smtClean="0">
                <a:latin typeface="Trebuchet MS" panose="020B0603020202020204" pitchFamily="34" charset="0"/>
              </a:rPr>
              <a:t>Heroin.</a:t>
            </a:r>
          </a:p>
          <a:p>
            <a:endParaRPr lang="en-US" sz="3200" dirty="0">
              <a:latin typeface="Trebuchet MS" panose="020B0603020202020204" pitchFamily="34" charset="0"/>
            </a:endParaRPr>
          </a:p>
        </p:txBody>
      </p:sp>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2821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90927" y="1536700"/>
            <a:ext cx="2753270" cy="5105400"/>
            <a:chOff x="5941027" y="1536700"/>
            <a:chExt cx="2753270" cy="5105400"/>
          </a:xfrm>
        </p:grpSpPr>
        <p:pic>
          <p:nvPicPr>
            <p:cNvPr id="8" name="Picture 2" descr="C:\Users\dharvey\AppData\Local\Microsoft\Windows\Temporary Internet Files\Content.IE5\NOI3E3GD\Google-Open-Sources-3D-Body-Web-App-2[1].png"/>
            <p:cNvPicPr>
              <a:picLocks noChangeAspect="1" noChangeArrowheads="1"/>
            </p:cNvPicPr>
            <p:nvPr/>
          </p:nvPicPr>
          <p:blipFill rotWithShape="1">
            <a:blip r:embed="rId2">
              <a:extLst>
                <a:ext uri="{28A0092B-C50C-407E-A947-70E740481C1C}">
                  <a14:useLocalDpi xmlns:a14="http://schemas.microsoft.com/office/drawing/2010/main" val="0"/>
                </a:ext>
              </a:extLst>
            </a:blip>
            <a:srcRect l="32621" t="5134" r="33793" b="14012"/>
            <a:stretch/>
          </p:blipFill>
          <p:spPr bwMode="auto">
            <a:xfrm>
              <a:off x="5941027" y="1536700"/>
              <a:ext cx="2753268" cy="5105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54651" y="1536700"/>
              <a:ext cx="539646" cy="232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p:cNvSpPr txBox="1"/>
          <p:nvPr/>
        </p:nvSpPr>
        <p:spPr>
          <a:xfrm>
            <a:off x="-25400" y="177800"/>
            <a:ext cx="9169400" cy="923330"/>
          </a:xfrm>
          <a:prstGeom prst="rect">
            <a:avLst/>
          </a:prstGeom>
          <a:noFill/>
        </p:spPr>
        <p:txBody>
          <a:bodyPr wrap="square" rtlCol="0">
            <a:spAutoFit/>
          </a:bodyPr>
          <a:lstStyle/>
          <a:p>
            <a:pPr algn="ctr"/>
            <a:r>
              <a:rPr lang="en-US" sz="5400" b="1" dirty="0" smtClean="0">
                <a:latin typeface="Trebuchet MS" panose="020B0603020202020204" pitchFamily="34" charset="0"/>
              </a:rPr>
              <a:t>Opioid Abuse</a:t>
            </a:r>
            <a:endParaRPr lang="en-US" sz="5400" b="1" dirty="0">
              <a:latin typeface="Trebuchet MS" panose="020B0603020202020204" pitchFamily="34" charset="0"/>
            </a:endParaRPr>
          </a:p>
        </p:txBody>
      </p:sp>
      <p:sp>
        <p:nvSpPr>
          <p:cNvPr id="5" name="Rectangle 4"/>
          <p:cNvSpPr/>
          <p:nvPr/>
        </p:nvSpPr>
        <p:spPr>
          <a:xfrm>
            <a:off x="58858" y="2148344"/>
            <a:ext cx="7016502" cy="3539430"/>
          </a:xfrm>
          <a:prstGeom prst="rect">
            <a:avLst/>
          </a:prstGeom>
        </p:spPr>
        <p:txBody>
          <a:bodyPr wrap="square">
            <a:spAutoFit/>
          </a:bodyPr>
          <a:lstStyle/>
          <a:p>
            <a:pPr marL="457200" indent="-457200">
              <a:buFont typeface="Arial" panose="020B0604020202020204" pitchFamily="34" charset="0"/>
              <a:buChar char="•"/>
            </a:pPr>
            <a:r>
              <a:rPr lang="en-US" altLang="en-US" sz="2800" b="1" dirty="0" smtClean="0">
                <a:latin typeface="Trebuchet MS" panose="020B0603020202020204" pitchFamily="34" charset="0"/>
              </a:rPr>
              <a:t>Euphoria, Itching, Sweating, Nausea, Drowsiness, Sedation</a:t>
            </a:r>
            <a:endParaRPr lang="en-US" altLang="en-US" sz="2800" b="1" dirty="0">
              <a:latin typeface="Trebuchet MS" panose="020B0603020202020204" pitchFamily="34" charset="0"/>
            </a:endParaRPr>
          </a:p>
          <a:p>
            <a:pPr marL="457200" indent="-457200">
              <a:buFont typeface="Arial" panose="020B0604020202020204" pitchFamily="34" charset="0"/>
              <a:buChar char="•"/>
            </a:pPr>
            <a:r>
              <a:rPr lang="en-US" altLang="en-US" sz="2800" b="1" dirty="0" smtClean="0">
                <a:latin typeface="Trebuchet MS" panose="020B0603020202020204" pitchFamily="34" charset="0"/>
              </a:rPr>
              <a:t>Lowered Blood Pressure</a:t>
            </a:r>
          </a:p>
          <a:p>
            <a:pPr marL="457200" indent="-457200">
              <a:buFont typeface="Arial" panose="020B0604020202020204" pitchFamily="34" charset="0"/>
              <a:buChar char="•"/>
            </a:pPr>
            <a:r>
              <a:rPr lang="en-US" altLang="en-US" sz="2800" b="1" dirty="0" smtClean="0">
                <a:latin typeface="Trebuchet MS" panose="020B0603020202020204" pitchFamily="34" charset="0"/>
              </a:rPr>
              <a:t>Slowed Breathing</a:t>
            </a:r>
          </a:p>
          <a:p>
            <a:pPr marL="457200" indent="-457200">
              <a:buFont typeface="Arial" panose="020B0604020202020204" pitchFamily="34" charset="0"/>
              <a:buChar char="•"/>
            </a:pPr>
            <a:r>
              <a:rPr lang="en-US" altLang="en-US" sz="2800" b="1" dirty="0" smtClean="0">
                <a:latin typeface="Trebuchet MS" panose="020B0603020202020204" pitchFamily="34" charset="0"/>
              </a:rPr>
              <a:t>Increased Risk </a:t>
            </a:r>
            <a:r>
              <a:rPr lang="en-US" altLang="en-US" sz="2800" b="1" dirty="0">
                <a:latin typeface="Trebuchet MS" panose="020B0603020202020204" pitchFamily="34" charset="0"/>
              </a:rPr>
              <a:t>of </a:t>
            </a:r>
            <a:r>
              <a:rPr lang="en-US" altLang="en-US" sz="2800" b="1" dirty="0" smtClean="0">
                <a:latin typeface="Trebuchet MS" panose="020B0603020202020204" pitchFamily="34" charset="0"/>
              </a:rPr>
              <a:t>Respiratory Distress </a:t>
            </a:r>
          </a:p>
          <a:p>
            <a:pPr marL="457200" indent="-457200">
              <a:buFont typeface="Arial" panose="020B0604020202020204" pitchFamily="34" charset="0"/>
              <a:buChar char="•"/>
            </a:pPr>
            <a:r>
              <a:rPr lang="en-US" altLang="en-US" sz="2800" b="1" dirty="0" smtClean="0">
                <a:latin typeface="Trebuchet MS" panose="020B0603020202020204" pitchFamily="34" charset="0"/>
              </a:rPr>
              <a:t>Coma</a:t>
            </a:r>
          </a:p>
          <a:p>
            <a:pPr marL="457200" indent="-457200">
              <a:buFont typeface="Arial" panose="020B0604020202020204" pitchFamily="34" charset="0"/>
              <a:buChar char="•"/>
            </a:pPr>
            <a:r>
              <a:rPr lang="en-US" altLang="en-US" sz="2800" b="1" dirty="0" smtClean="0">
                <a:latin typeface="Trebuchet MS" panose="020B0603020202020204" pitchFamily="34" charset="0"/>
              </a:rPr>
              <a:t>Death due to overdose or in Combination </a:t>
            </a:r>
            <a:r>
              <a:rPr lang="en-US" altLang="en-US" sz="2800" b="1" dirty="0">
                <a:latin typeface="Trebuchet MS" panose="020B0603020202020204" pitchFamily="34" charset="0"/>
              </a:rPr>
              <a:t>with </a:t>
            </a:r>
            <a:r>
              <a:rPr lang="en-US" altLang="en-US" sz="2800" b="1" dirty="0" smtClean="0">
                <a:latin typeface="Trebuchet MS" panose="020B0603020202020204" pitchFamily="34" charset="0"/>
              </a:rPr>
              <a:t>Alcohol     </a:t>
            </a:r>
            <a:endParaRPr lang="en-US" altLang="en-US" sz="2800" b="1" dirty="0">
              <a:latin typeface="Trebuchet MS" panose="020B0603020202020204" pitchFamily="34" charset="0"/>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6966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C:\Users\dharvey\AppData\Local\Microsoft\Windows\Temporary Internet Files\Content.IE5\NOI3E3GD\rotatingbrain[1].png"/>
          <p:cNvPicPr>
            <a:picLocks noChangeAspect="1" noChangeArrowheads="1"/>
          </p:cNvPicPr>
          <p:nvPr/>
        </p:nvPicPr>
        <p:blipFill rotWithShape="1">
          <a:blip r:embed="rId3">
            <a:extLst>
              <a:ext uri="{28A0092B-C50C-407E-A947-70E740481C1C}">
                <a14:useLocalDpi xmlns:a14="http://schemas.microsoft.com/office/drawing/2010/main" val="0"/>
              </a:ext>
            </a:extLst>
          </a:blip>
          <a:srcRect l="17517" t="7493" r="19655" b="6384"/>
          <a:stretch/>
        </p:blipFill>
        <p:spPr bwMode="auto">
          <a:xfrm>
            <a:off x="5130800" y="1765299"/>
            <a:ext cx="3733800" cy="3937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b="1" dirty="0" smtClean="0">
                <a:latin typeface="Trebuchet MS" panose="020B0603020202020204" pitchFamily="34" charset="0"/>
              </a:rPr>
              <a:t>Amphetamines</a:t>
            </a:r>
            <a:endParaRPr lang="en-US" b="1" dirty="0">
              <a:latin typeface="Trebuchet MS" panose="020B0603020202020204" pitchFamily="34" charset="0"/>
            </a:endParaRPr>
          </a:p>
        </p:txBody>
      </p:sp>
      <p:sp>
        <p:nvSpPr>
          <p:cNvPr id="5" name="TextBox 4"/>
          <p:cNvSpPr txBox="1"/>
          <p:nvPr/>
        </p:nvSpPr>
        <p:spPr>
          <a:xfrm>
            <a:off x="330200" y="2095500"/>
            <a:ext cx="8483600" cy="4401205"/>
          </a:xfrm>
          <a:prstGeom prst="rect">
            <a:avLst/>
          </a:prstGeom>
          <a:noFill/>
        </p:spPr>
        <p:txBody>
          <a:bodyPr wrap="square" rtlCol="0">
            <a:spAutoFit/>
          </a:bodyPr>
          <a:lstStyle/>
          <a:p>
            <a:r>
              <a:rPr lang="en-US" sz="2800" b="1" u="sng" dirty="0" smtClean="0">
                <a:latin typeface="Trebuchet MS" panose="020B0603020202020204" pitchFamily="34" charset="0"/>
              </a:rPr>
              <a:t>Prescription Medication: </a:t>
            </a:r>
            <a:r>
              <a:rPr lang="en-US" sz="2800" b="1" dirty="0" smtClean="0">
                <a:latin typeface="Trebuchet MS" panose="020B0603020202020204" pitchFamily="34" charset="0"/>
              </a:rPr>
              <a:t> </a:t>
            </a:r>
          </a:p>
          <a:p>
            <a:endParaRPr lang="en-US" sz="2800" b="1" dirty="0" smtClean="0">
              <a:latin typeface="Trebuchet MS" panose="020B0603020202020204" pitchFamily="34" charset="0"/>
            </a:endParaRPr>
          </a:p>
          <a:p>
            <a:pPr marL="457200" indent="-457200">
              <a:buFont typeface="Arial" panose="020B0604020202020204" pitchFamily="34" charset="0"/>
              <a:buChar char="•"/>
            </a:pPr>
            <a:r>
              <a:rPr lang="en-US" sz="2800" b="1" dirty="0" smtClean="0">
                <a:latin typeface="Trebuchet MS" panose="020B0603020202020204" pitchFamily="34" charset="0"/>
              </a:rPr>
              <a:t>Dexedrine</a:t>
            </a:r>
          </a:p>
          <a:p>
            <a:pPr marL="457200" indent="-457200">
              <a:buFont typeface="Arial" panose="020B0604020202020204" pitchFamily="34" charset="0"/>
              <a:buChar char="•"/>
            </a:pPr>
            <a:r>
              <a:rPr lang="en-US" sz="2800" b="1" dirty="0" smtClean="0">
                <a:latin typeface="Trebuchet MS" panose="020B0603020202020204" pitchFamily="34" charset="0"/>
              </a:rPr>
              <a:t>Ritalin</a:t>
            </a:r>
          </a:p>
          <a:p>
            <a:pPr marL="457200" indent="-457200">
              <a:buFont typeface="Arial" panose="020B0604020202020204" pitchFamily="34" charset="0"/>
              <a:buChar char="•"/>
            </a:pPr>
            <a:r>
              <a:rPr lang="en-US" sz="2800" b="1" dirty="0" smtClean="0">
                <a:latin typeface="Trebuchet MS" panose="020B0603020202020204" pitchFamily="34" charset="0"/>
              </a:rPr>
              <a:t>Adderall </a:t>
            </a:r>
          </a:p>
          <a:p>
            <a:endParaRPr lang="en-US" sz="2800" b="1" u="sng" dirty="0">
              <a:latin typeface="Trebuchet MS" panose="020B0603020202020204" pitchFamily="34" charset="0"/>
            </a:endParaRPr>
          </a:p>
          <a:p>
            <a:r>
              <a:rPr lang="en-US" sz="2800" b="1" u="sng" dirty="0" smtClean="0">
                <a:latin typeface="Trebuchet MS" panose="020B0603020202020204" pitchFamily="34" charset="0"/>
              </a:rPr>
              <a:t>Medical Use</a:t>
            </a:r>
            <a:r>
              <a:rPr lang="en-US" sz="2800" b="1" dirty="0" smtClean="0">
                <a:latin typeface="Trebuchet MS" panose="020B0603020202020204" pitchFamily="34" charset="0"/>
              </a:rPr>
              <a:t>:  </a:t>
            </a:r>
          </a:p>
          <a:p>
            <a:r>
              <a:rPr lang="en-US" sz="2800" b="1" dirty="0" smtClean="0">
                <a:latin typeface="Trebuchet MS" panose="020B0603020202020204" pitchFamily="34" charset="0"/>
              </a:rPr>
              <a:t>Depression, Obesity,</a:t>
            </a:r>
          </a:p>
          <a:p>
            <a:r>
              <a:rPr lang="en-US" sz="2800" b="1" dirty="0" smtClean="0">
                <a:latin typeface="Trebuchet MS" panose="020B0603020202020204" pitchFamily="34" charset="0"/>
              </a:rPr>
              <a:t>Attention Deficit Hyperactivity Disorder</a:t>
            </a:r>
          </a:p>
          <a:p>
            <a:endParaRPr lang="en-US" sz="2800" b="1" dirty="0">
              <a:latin typeface="Trebuchet MS" panose="020B0603020202020204" pitchFamily="34" charset="0"/>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818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Amphetamines</a:t>
            </a:r>
            <a:endParaRPr lang="en-US" b="1" dirty="0">
              <a:latin typeface="Trebuchet MS" panose="020B0603020202020204" pitchFamily="34" charset="0"/>
            </a:endParaRPr>
          </a:p>
        </p:txBody>
      </p:sp>
      <p:sp>
        <p:nvSpPr>
          <p:cNvPr id="5" name="TextBox 4"/>
          <p:cNvSpPr txBox="1"/>
          <p:nvPr/>
        </p:nvSpPr>
        <p:spPr>
          <a:xfrm>
            <a:off x="381000" y="1929269"/>
            <a:ext cx="8763000" cy="2246769"/>
          </a:xfrm>
          <a:prstGeom prst="rect">
            <a:avLst/>
          </a:prstGeom>
          <a:noFill/>
        </p:spPr>
        <p:txBody>
          <a:bodyPr wrap="square" rtlCol="0">
            <a:spAutoFit/>
          </a:bodyPr>
          <a:lstStyle/>
          <a:p>
            <a:r>
              <a:rPr lang="en-US" sz="2800" b="1" u="sng" dirty="0" smtClean="0">
                <a:latin typeface="Trebuchet MS" panose="020B0603020202020204" pitchFamily="34" charset="0"/>
              </a:rPr>
              <a:t>Teen Desired Effect</a:t>
            </a:r>
            <a:r>
              <a:rPr lang="en-US" sz="2800" dirty="0" smtClean="0">
                <a:latin typeface="Trebuchet MS" panose="020B0603020202020204" pitchFamily="34" charset="0"/>
              </a:rPr>
              <a:t>:  Sense of Power,  Increased Productivity, Weight Loss</a:t>
            </a:r>
          </a:p>
          <a:p>
            <a:endParaRPr lang="en-US" sz="2800" dirty="0">
              <a:latin typeface="Trebuchet MS" panose="020B0603020202020204" pitchFamily="34" charset="0"/>
            </a:endParaRPr>
          </a:p>
          <a:p>
            <a:r>
              <a:rPr lang="en-US" sz="2800" b="1" u="sng" dirty="0" smtClean="0">
                <a:latin typeface="Trebuchet MS" panose="020B0603020202020204" pitchFamily="34" charset="0"/>
              </a:rPr>
              <a:t>Street Slang</a:t>
            </a:r>
            <a:r>
              <a:rPr lang="en-US" sz="2800" dirty="0" smtClean="0">
                <a:latin typeface="Trebuchet MS" panose="020B0603020202020204" pitchFamily="34" charset="0"/>
              </a:rPr>
              <a:t>:  R-ball, Vitamin R smart drugs, speed, black beauties</a:t>
            </a:r>
            <a:endParaRPr lang="en-US" sz="2800" dirty="0">
              <a:latin typeface="Trebuchet MS" panose="020B0603020202020204" pitchFamily="34" charset="0"/>
            </a:endParaRPr>
          </a:p>
        </p:txBody>
      </p:sp>
      <p:pic>
        <p:nvPicPr>
          <p:cNvPr id="6149" name="Picture 5" descr="C:\Users\dharvey\AppData\Local\Microsoft\Windows\Temporary Internet Files\Content.IE5\LJ3WZI8I\Book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0112" y="3975100"/>
            <a:ext cx="3974088" cy="2641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5265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177800"/>
            <a:ext cx="9169400" cy="923330"/>
          </a:xfrm>
          <a:prstGeom prst="rect">
            <a:avLst/>
          </a:prstGeom>
          <a:noFill/>
        </p:spPr>
        <p:txBody>
          <a:bodyPr wrap="square" rtlCol="0">
            <a:spAutoFit/>
          </a:bodyPr>
          <a:lstStyle/>
          <a:p>
            <a:pPr algn="ctr"/>
            <a:r>
              <a:rPr lang="en-US" sz="5400" b="1" dirty="0" smtClean="0">
                <a:latin typeface="Trebuchet MS" panose="020B0603020202020204" pitchFamily="34" charset="0"/>
              </a:rPr>
              <a:t>Amphetamine Abuse</a:t>
            </a:r>
            <a:endParaRPr lang="en-US" sz="5400" b="1" dirty="0">
              <a:latin typeface="Trebuchet MS" panose="020B0603020202020204" pitchFamily="34" charset="0"/>
            </a:endParaRPr>
          </a:p>
        </p:txBody>
      </p:sp>
      <p:sp>
        <p:nvSpPr>
          <p:cNvPr id="5" name="Rectangle 4"/>
          <p:cNvSpPr/>
          <p:nvPr/>
        </p:nvSpPr>
        <p:spPr>
          <a:xfrm>
            <a:off x="349498" y="1843544"/>
            <a:ext cx="6096000" cy="4832092"/>
          </a:xfrm>
          <a:prstGeom prst="rect">
            <a:avLst/>
          </a:prstGeom>
        </p:spPr>
        <p:txBody>
          <a:bodyPr wrap="square">
            <a:spAutoFit/>
          </a:bodyPr>
          <a:lstStyle/>
          <a:p>
            <a:pPr marL="457200" indent="-457200">
              <a:buFont typeface="Arial" panose="020B0604020202020204" pitchFamily="34" charset="0"/>
              <a:buChar char="•"/>
            </a:pPr>
            <a:r>
              <a:rPr lang="en-US" altLang="en-US" sz="2800" b="1" dirty="0" smtClean="0">
                <a:latin typeface="Trebuchet MS" panose="020B0603020202020204" pitchFamily="34" charset="0"/>
              </a:rPr>
              <a:t>Stimulant Drug</a:t>
            </a:r>
          </a:p>
          <a:p>
            <a:pPr marL="457200" indent="-457200">
              <a:buFont typeface="Arial" panose="020B0604020202020204" pitchFamily="34" charset="0"/>
              <a:buChar char="•"/>
            </a:pPr>
            <a:r>
              <a:rPr lang="en-US" altLang="en-US" sz="2800" b="1" dirty="0" smtClean="0">
                <a:latin typeface="Trebuchet MS" panose="020B0603020202020204" pitchFamily="34" charset="0"/>
              </a:rPr>
              <a:t>Paranoia, Wired, Loss of Appetite</a:t>
            </a:r>
          </a:p>
          <a:p>
            <a:pPr marL="457200" indent="-457200">
              <a:buFont typeface="Arial" panose="020B0604020202020204" pitchFamily="34" charset="0"/>
              <a:buChar char="•"/>
            </a:pPr>
            <a:r>
              <a:rPr lang="en-US" altLang="en-US" sz="2800" b="1" dirty="0" smtClean="0">
                <a:latin typeface="Trebuchet MS" panose="020B0603020202020204" pitchFamily="34" charset="0"/>
              </a:rPr>
              <a:t>Fever, Dry Mouth</a:t>
            </a:r>
          </a:p>
          <a:p>
            <a:pPr marL="457200" indent="-457200">
              <a:buFont typeface="Arial" panose="020B0604020202020204" pitchFamily="34" charset="0"/>
              <a:buChar char="•"/>
            </a:pPr>
            <a:r>
              <a:rPr lang="en-US" altLang="en-US" sz="2800" b="1" dirty="0" smtClean="0">
                <a:latin typeface="Trebuchet MS" panose="020B0603020202020204" pitchFamily="34" charset="0"/>
              </a:rPr>
              <a:t>Insomnia, Dilated Pupils</a:t>
            </a:r>
            <a:endParaRPr lang="en-US" altLang="en-US" sz="2800" b="1" dirty="0">
              <a:latin typeface="Trebuchet MS" panose="020B0603020202020204" pitchFamily="34" charset="0"/>
            </a:endParaRPr>
          </a:p>
          <a:p>
            <a:pPr marL="457200" indent="-457200">
              <a:buFont typeface="Arial" panose="020B0604020202020204" pitchFamily="34" charset="0"/>
              <a:buChar char="•"/>
            </a:pPr>
            <a:r>
              <a:rPr lang="en-US" altLang="en-US" sz="2800" b="1" dirty="0" smtClean="0">
                <a:latin typeface="Trebuchet MS" panose="020B0603020202020204" pitchFamily="34" charset="0"/>
              </a:rPr>
              <a:t>Increased Blood Pressure</a:t>
            </a:r>
          </a:p>
          <a:p>
            <a:pPr marL="457200" indent="-457200">
              <a:buFont typeface="Arial" panose="020B0604020202020204" pitchFamily="34" charset="0"/>
              <a:buChar char="•"/>
            </a:pPr>
            <a:r>
              <a:rPr lang="en-US" altLang="en-US" sz="2800" b="1" dirty="0" smtClean="0">
                <a:latin typeface="Trebuchet MS" panose="020B0603020202020204" pitchFamily="34" charset="0"/>
              </a:rPr>
              <a:t>Irregular Heart Beat</a:t>
            </a:r>
          </a:p>
          <a:p>
            <a:pPr marL="457200" indent="-457200">
              <a:buFont typeface="Arial" panose="020B0604020202020204" pitchFamily="34" charset="0"/>
              <a:buChar char="•"/>
            </a:pPr>
            <a:r>
              <a:rPr lang="en-US" altLang="en-US" sz="2800" b="1" dirty="0" smtClean="0">
                <a:latin typeface="Trebuchet MS" panose="020B0603020202020204" pitchFamily="34" charset="0"/>
              </a:rPr>
              <a:t>Chest Pain</a:t>
            </a:r>
          </a:p>
          <a:p>
            <a:pPr marL="457200" indent="-457200">
              <a:buFont typeface="Arial" panose="020B0604020202020204" pitchFamily="34" charset="0"/>
              <a:buChar char="•"/>
            </a:pPr>
            <a:r>
              <a:rPr lang="en-US" altLang="en-US" sz="2800" b="1" dirty="0" smtClean="0">
                <a:latin typeface="Trebuchet MS" panose="020B0603020202020204" pitchFamily="34" charset="0"/>
              </a:rPr>
              <a:t>Increased Respiratory Rate</a:t>
            </a:r>
          </a:p>
          <a:p>
            <a:pPr marL="457200" indent="-457200">
              <a:buFont typeface="Arial" panose="020B0604020202020204" pitchFamily="34" charset="0"/>
              <a:buChar char="•"/>
            </a:pPr>
            <a:r>
              <a:rPr lang="en-US" altLang="en-US" sz="2800" b="1" dirty="0" smtClean="0">
                <a:latin typeface="Trebuchet MS" panose="020B0603020202020204" pitchFamily="34" charset="0"/>
              </a:rPr>
              <a:t>Coma, Convulsions</a:t>
            </a:r>
          </a:p>
          <a:p>
            <a:pPr marL="457200" indent="-457200">
              <a:buFont typeface="Arial" panose="020B0604020202020204" pitchFamily="34" charset="0"/>
              <a:buChar char="•"/>
            </a:pPr>
            <a:r>
              <a:rPr lang="en-US" altLang="en-US" sz="2800" b="1" dirty="0" smtClean="0">
                <a:latin typeface="Trebuchet MS" panose="020B0603020202020204" pitchFamily="34" charset="0"/>
              </a:rPr>
              <a:t>Stroke, Heart Failure, Death</a:t>
            </a:r>
            <a:endParaRPr lang="en-US" altLang="en-US" sz="2800" b="1" dirty="0">
              <a:latin typeface="Trebuchet MS" panose="020B0603020202020204" pitchFamily="34" charset="0"/>
            </a:endParaRPr>
          </a:p>
        </p:txBody>
      </p:sp>
      <p:grpSp>
        <p:nvGrpSpPr>
          <p:cNvPr id="7" name="Group 6"/>
          <p:cNvGrpSpPr/>
          <p:nvPr/>
        </p:nvGrpSpPr>
        <p:grpSpPr>
          <a:xfrm>
            <a:off x="5941027" y="1536700"/>
            <a:ext cx="2753270" cy="5105400"/>
            <a:chOff x="5941027" y="1536700"/>
            <a:chExt cx="2753270" cy="5105400"/>
          </a:xfrm>
        </p:grpSpPr>
        <p:pic>
          <p:nvPicPr>
            <p:cNvPr id="8" name="Picture 2" descr="C:\Users\dharvey\AppData\Local\Microsoft\Windows\Temporary Internet Files\Content.IE5\NOI3E3GD\Google-Open-Sources-3D-Body-Web-App-2[1].png"/>
            <p:cNvPicPr>
              <a:picLocks noChangeAspect="1" noChangeArrowheads="1"/>
            </p:cNvPicPr>
            <p:nvPr/>
          </p:nvPicPr>
          <p:blipFill rotWithShape="1">
            <a:blip r:embed="rId2">
              <a:extLst>
                <a:ext uri="{28A0092B-C50C-407E-A947-70E740481C1C}">
                  <a14:useLocalDpi xmlns:a14="http://schemas.microsoft.com/office/drawing/2010/main" val="0"/>
                </a:ext>
              </a:extLst>
            </a:blip>
            <a:srcRect l="32621" t="5134" r="33793" b="14012"/>
            <a:stretch/>
          </p:blipFill>
          <p:spPr bwMode="auto">
            <a:xfrm>
              <a:off x="5941027" y="1536700"/>
              <a:ext cx="2753268" cy="5105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154651" y="1536700"/>
              <a:ext cx="539646" cy="2321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0536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sers\dharvey\AppData\Local\Microsoft\Windows\Temporary Internet Files\Content.IE5\NOI3E3GD\teenagers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8600"/>
            <a:ext cx="9146618" cy="923330"/>
          </a:xfrm>
          <a:prstGeom prst="rect">
            <a:avLst/>
          </a:prstGeom>
          <a:noFill/>
        </p:spPr>
        <p:txBody>
          <a:bodyPr wrap="square" rtlCol="0">
            <a:spAutoFit/>
          </a:bodyPr>
          <a:lstStyle/>
          <a:p>
            <a:pPr algn="ctr"/>
            <a:r>
              <a:rPr lang="en-US" sz="5400" b="1" dirty="0" smtClean="0">
                <a:latin typeface="Trebuchet MS" panose="020B0603020202020204" pitchFamily="34" charset="0"/>
              </a:rPr>
              <a:t>What were they Thinking?</a:t>
            </a:r>
            <a:endParaRPr lang="en-US" sz="5400" b="1" dirty="0">
              <a:latin typeface="Trebuchet MS" panose="020B06030202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40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5" name="Picture 9" descr="C:\Users\dharvey\AppData\Local\Microsoft\Windows\Temporary Internet Files\Content.IE5\NOI3E3GD\teenagers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900"/>
            <a:ext cx="9144000"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28600"/>
            <a:ext cx="9146618" cy="923330"/>
          </a:xfrm>
          <a:prstGeom prst="rect">
            <a:avLst/>
          </a:prstGeom>
          <a:noFill/>
        </p:spPr>
        <p:txBody>
          <a:bodyPr wrap="square" rtlCol="0">
            <a:spAutoFit/>
          </a:bodyPr>
          <a:lstStyle/>
          <a:p>
            <a:pPr algn="ctr"/>
            <a:r>
              <a:rPr lang="en-US" sz="5400" b="1" dirty="0" smtClean="0">
                <a:latin typeface="Trebuchet MS" panose="020B0603020202020204" pitchFamily="34" charset="0"/>
              </a:rPr>
              <a:t>What were they Thinking?</a:t>
            </a:r>
            <a:endParaRPr lang="en-US" sz="5400" b="1" dirty="0">
              <a:latin typeface="Trebuchet MS" panose="020B0603020202020204" pitchFamily="34" charset="0"/>
            </a:endParaRPr>
          </a:p>
        </p:txBody>
      </p:sp>
      <p:pic>
        <p:nvPicPr>
          <p:cNvPr id="5" name="Picture 3" descr="play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3679825"/>
            <a:ext cx="298608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9140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7" name="Picture 3" descr="pills"/>
          <p:cNvPicPr>
            <a:picLocks noChangeAspect="1" noChangeArrowheads="1"/>
          </p:cNvPicPr>
          <p:nvPr/>
        </p:nvPicPr>
        <p:blipFill>
          <a:blip r:embed="rId3">
            <a:extLst>
              <a:ext uri="{28A0092B-C50C-407E-A947-70E740481C1C}">
                <a14:useLocalDpi xmlns:a14="http://schemas.microsoft.com/office/drawing/2010/main" val="0"/>
              </a:ext>
            </a:extLst>
          </a:blip>
          <a:srcRect l="18921" t="10089" r="28714" b="6044"/>
          <a:stretch>
            <a:fillRect/>
          </a:stretch>
        </p:blipFill>
        <p:spPr bwMode="auto">
          <a:xfrm>
            <a:off x="1410451" y="3009900"/>
            <a:ext cx="3102812"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4" descr="prescription_bottle-1"/>
          <p:cNvPicPr>
            <a:picLocks noChangeAspect="1" noChangeArrowheads="1"/>
          </p:cNvPicPr>
          <p:nvPr/>
        </p:nvPicPr>
        <p:blipFill rotWithShape="1">
          <a:blip r:embed="rId4">
            <a:extLst>
              <a:ext uri="{28A0092B-C50C-407E-A947-70E740481C1C}">
                <a14:useLocalDpi xmlns:a14="http://schemas.microsoft.com/office/drawing/2010/main" val="0"/>
              </a:ext>
            </a:extLst>
          </a:blip>
          <a:srcRect l="14582" t="7315" r="26403" b="12617"/>
          <a:stretch/>
        </p:blipFill>
        <p:spPr bwMode="auto">
          <a:xfrm>
            <a:off x="5081451" y="3435530"/>
            <a:ext cx="2299064" cy="2782389"/>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342900"/>
            <a:ext cx="9144000" cy="2070100"/>
          </a:xfrm>
        </p:spPr>
        <p:txBody>
          <a:bodyPr/>
          <a:lstStyle/>
          <a:p>
            <a:r>
              <a:rPr lang="en-US" sz="3200" b="1" dirty="0" smtClean="0">
                <a:latin typeface="Trebuchet MS" panose="020B0603020202020204" pitchFamily="34" charset="0"/>
                <a:cs typeface="Arial" panose="020B0604020202020204" pitchFamily="34" charset="0"/>
              </a:rPr>
              <a:t>Pharm Crisis:  </a:t>
            </a:r>
            <a:br>
              <a:rPr lang="en-US" sz="3200" b="1" dirty="0" smtClean="0">
                <a:latin typeface="Trebuchet MS" panose="020B0603020202020204" pitchFamily="34" charset="0"/>
                <a:cs typeface="Arial" panose="020B0604020202020204" pitchFamily="34" charset="0"/>
              </a:rPr>
            </a:br>
            <a:r>
              <a:rPr lang="en-US" sz="3200" b="1" dirty="0" smtClean="0">
                <a:latin typeface="Trebuchet MS" panose="020B0603020202020204" pitchFamily="34" charset="0"/>
                <a:cs typeface="Arial" panose="020B0604020202020204" pitchFamily="34" charset="0"/>
              </a:rPr>
              <a:t/>
            </a:r>
            <a:br>
              <a:rPr lang="en-US" sz="3200" b="1" dirty="0" smtClean="0">
                <a:latin typeface="Trebuchet MS" panose="020B0603020202020204" pitchFamily="34" charset="0"/>
                <a:cs typeface="Arial" panose="020B0604020202020204" pitchFamily="34" charset="0"/>
              </a:rPr>
            </a:br>
            <a:r>
              <a:rPr lang="en-US" sz="4600" b="1" dirty="0" smtClean="0">
                <a:latin typeface="Trebuchet MS" panose="020B0603020202020204" pitchFamily="34" charset="0"/>
                <a:cs typeface="Arial" panose="020B0604020202020204" pitchFamily="34" charset="0"/>
              </a:rPr>
              <a:t>Prescription Medication Abuse</a:t>
            </a:r>
            <a:endParaRPr lang="en-US" sz="4600" b="1" dirty="0">
              <a:latin typeface="Trebuchet MS" panose="020B0603020202020204" pitchFamily="34" charset="0"/>
              <a:cs typeface="Arial" panose="020B0604020202020204" pitchFamily="34" charset="0"/>
            </a:endParaRPr>
          </a:p>
        </p:txBody>
      </p:sp>
      <p:pic>
        <p:nvPicPr>
          <p:cNvPr id="6" name="Picture 2" descr="C:\Users\dharvey\AppData\Local\Microsoft\Windows\Temporary Internet Files\Content.IE5\C990COO6\601px-pharmacistsmortar-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9027" y="85543"/>
            <a:ext cx="1411274" cy="11717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7507279"/>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flections Teen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044283"/>
            <a:ext cx="6096000" cy="3429000"/>
          </a:xfrm>
          <a:prstGeom prst="rect">
            <a:avLst/>
          </a:prstGeom>
        </p:spPr>
      </p:pic>
      <p:sp>
        <p:nvSpPr>
          <p:cNvPr id="3" name="TextBox 2"/>
          <p:cNvSpPr txBox="1"/>
          <p:nvPr/>
        </p:nvSpPr>
        <p:spPr>
          <a:xfrm>
            <a:off x="0" y="228600"/>
            <a:ext cx="9146618" cy="923330"/>
          </a:xfrm>
          <a:prstGeom prst="rect">
            <a:avLst/>
          </a:prstGeom>
          <a:noFill/>
        </p:spPr>
        <p:txBody>
          <a:bodyPr wrap="square" rtlCol="0">
            <a:spAutoFit/>
          </a:bodyPr>
          <a:lstStyle/>
          <a:p>
            <a:pPr algn="ctr"/>
            <a:r>
              <a:rPr lang="en-US" sz="5400" b="1" dirty="0" smtClean="0">
                <a:latin typeface="Trebuchet MS" panose="020B0603020202020204" pitchFamily="34" charset="0"/>
              </a:rPr>
              <a:t>What were they Thinking?</a:t>
            </a:r>
            <a:endParaRPr lang="en-US" sz="5400" b="1" dirty="0">
              <a:latin typeface="Trebuchet MS" panose="020B0603020202020204" pitchFamily="34" charset="0"/>
            </a:endParaRP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0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104775"/>
            <a:ext cx="9144000" cy="1143000"/>
          </a:xfrm>
        </p:spPr>
        <p:txBody>
          <a:bodyPr/>
          <a:lstStyle/>
          <a:p>
            <a:pPr eaLnBrk="1" hangingPunct="1"/>
            <a:r>
              <a:rPr lang="en-US" altLang="en-US" b="1" dirty="0" smtClean="0">
                <a:latin typeface="Trebuchet MS" panose="020B0603020202020204" pitchFamily="34" charset="0"/>
              </a:rPr>
              <a:t/>
            </a:r>
            <a:br>
              <a:rPr lang="en-US" altLang="en-US" b="1" dirty="0" smtClean="0">
                <a:latin typeface="Trebuchet MS" panose="020B0603020202020204" pitchFamily="34" charset="0"/>
              </a:rPr>
            </a:br>
            <a:r>
              <a:rPr lang="en-US" altLang="en-US" b="1" dirty="0">
                <a:latin typeface="Trebuchet MS" panose="020B0603020202020204" pitchFamily="34" charset="0"/>
              </a:rPr>
              <a:t/>
            </a:r>
            <a:br>
              <a:rPr lang="en-US" altLang="en-US" b="1" dirty="0">
                <a:latin typeface="Trebuchet MS" panose="020B0603020202020204" pitchFamily="34" charset="0"/>
              </a:rPr>
            </a:br>
            <a:r>
              <a:rPr lang="en-US" altLang="en-US" sz="5400" b="1" dirty="0" smtClean="0">
                <a:latin typeface="Trebuchet MS" panose="020B0603020202020204" pitchFamily="34" charset="0"/>
              </a:rPr>
              <a:t>Injury by Abusing Medication Routes</a:t>
            </a:r>
          </a:p>
        </p:txBody>
      </p:sp>
      <p:sp>
        <p:nvSpPr>
          <p:cNvPr id="57347" name="Rectangle 3"/>
          <p:cNvSpPr>
            <a:spLocks noGrp="1" noChangeArrowheads="1"/>
          </p:cNvSpPr>
          <p:nvPr>
            <p:ph type="body" sz="half" idx="1"/>
          </p:nvPr>
        </p:nvSpPr>
        <p:spPr>
          <a:xfrm>
            <a:off x="518410" y="3314700"/>
            <a:ext cx="3139190" cy="2543175"/>
          </a:xfrm>
        </p:spPr>
        <p:txBody>
          <a:bodyPr/>
          <a:lstStyle/>
          <a:p>
            <a:pPr eaLnBrk="1" hangingPunct="1"/>
            <a:r>
              <a:rPr lang="en-US" altLang="en-US" sz="3600" dirty="0" smtClean="0">
                <a:latin typeface="Trebuchet MS" panose="020B0603020202020204" pitchFamily="34" charset="0"/>
              </a:rPr>
              <a:t>Oral</a:t>
            </a:r>
          </a:p>
          <a:p>
            <a:pPr eaLnBrk="1" hangingPunct="1"/>
            <a:r>
              <a:rPr lang="en-US" altLang="en-US" sz="3600" dirty="0" smtClean="0">
                <a:latin typeface="Trebuchet MS" panose="020B0603020202020204" pitchFamily="34" charset="0"/>
              </a:rPr>
              <a:t>Injected</a:t>
            </a:r>
          </a:p>
          <a:p>
            <a:pPr eaLnBrk="1" hangingPunct="1"/>
            <a:r>
              <a:rPr lang="en-US" altLang="en-US" sz="3600" dirty="0" smtClean="0">
                <a:latin typeface="Trebuchet MS" panose="020B0603020202020204" pitchFamily="34" charset="0"/>
              </a:rPr>
              <a:t>Patches</a:t>
            </a:r>
          </a:p>
          <a:p>
            <a:pPr eaLnBrk="1" hangingPunct="1"/>
            <a:r>
              <a:rPr lang="en-US" altLang="en-US" sz="3600" dirty="0" smtClean="0">
                <a:latin typeface="Trebuchet MS" panose="020B0603020202020204" pitchFamily="34" charset="0"/>
              </a:rPr>
              <a:t>Snorted</a:t>
            </a:r>
          </a:p>
        </p:txBody>
      </p:sp>
      <p:pic>
        <p:nvPicPr>
          <p:cNvPr id="57349" name="Picture 7" descr="photo_0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88" b="100000" l="0" r="99556">
                        <a14:foregroundMark x1="10444" y1="86686" x2="88000" y2="86686"/>
                        <a14:foregroundMark x1="1778" y1="73077" x2="222" y2="47633"/>
                      </a14:backgroundRemoval>
                    </a14:imgEffect>
                  </a14:imgLayer>
                </a14:imgProps>
              </a:ext>
              <a:ext uri="{28A0092B-C50C-407E-A947-70E740481C1C}">
                <a14:useLocalDpi xmlns:a14="http://schemas.microsoft.com/office/drawing/2010/main" val="0"/>
              </a:ext>
            </a:extLst>
          </a:blip>
          <a:srcRect/>
          <a:stretch>
            <a:fillRect/>
          </a:stretch>
        </p:blipFill>
        <p:spPr bwMode="auto">
          <a:xfrm>
            <a:off x="4038600" y="3314700"/>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2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4000"/>
            <a:ext cx="9144000" cy="2438400"/>
          </a:xfrm>
        </p:spPr>
        <p:txBody>
          <a:bodyPr/>
          <a:lstStyle/>
          <a:p>
            <a:r>
              <a:rPr lang="en-US" sz="5400" b="1" dirty="0" smtClean="0">
                <a:latin typeface="Trebuchet MS" panose="020B0603020202020204" pitchFamily="34" charset="0"/>
              </a:rPr>
              <a:t>Injury by Abusing Medication Routes</a:t>
            </a:r>
            <a:endParaRPr lang="en-US" sz="5400" b="1" dirty="0">
              <a:latin typeface="Trebuchet MS" panose="020B0603020202020204" pitchFamily="34" charset="0"/>
            </a:endParaRPr>
          </a:p>
        </p:txBody>
      </p:sp>
      <p:pic>
        <p:nvPicPr>
          <p:cNvPr id="7176" name="Picture 8" descr="C:\Users\dharvey\AppData\Local\Microsoft\Windows\Temporary Internet Files\Content.IE5\5GP5Q3EW\_42379595_heroin203[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553" b="89474" l="493" r="94581">
                        <a14:foregroundMark x1="59606" y1="36842" x2="10837" y2="8553"/>
                        <a14:foregroundMark x1="22167" y1="12500" x2="76355" y2="30921"/>
                        <a14:foregroundMark x1="58621" y1="36184" x2="58621" y2="36184"/>
                        <a14:foregroundMark x1="39901" y1="50658" x2="1970" y2="64474"/>
                        <a14:foregroundMark x1="32512" y1="44737" x2="493" y2="49342"/>
                        <a14:foregroundMark x1="73399" y1="30921" x2="94581" y2="20395"/>
                      </a14:backgroundRemoval>
                    </a14:imgEffect>
                  </a14:imgLayer>
                </a14:imgProps>
              </a:ext>
              <a:ext uri="{28A0092B-C50C-407E-A947-70E740481C1C}">
                <a14:useLocalDpi xmlns:a14="http://schemas.microsoft.com/office/drawing/2010/main" val="0"/>
              </a:ext>
            </a:extLst>
          </a:blip>
          <a:srcRect/>
          <a:stretch>
            <a:fillRect/>
          </a:stretch>
        </p:blipFill>
        <p:spPr bwMode="auto">
          <a:xfrm>
            <a:off x="-12700" y="2925003"/>
            <a:ext cx="8305800" cy="45941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68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latin typeface="Trebuchet MS" panose="020B0603020202020204" pitchFamily="34" charset="0"/>
              </a:rPr>
              <a:t>Prescription Medication Addiction:  </a:t>
            </a:r>
            <a:br>
              <a:rPr lang="en-US" sz="5400" b="1" dirty="0" smtClean="0">
                <a:latin typeface="Trebuchet MS" panose="020B0603020202020204" pitchFamily="34" charset="0"/>
              </a:rPr>
            </a:br>
            <a:r>
              <a:rPr lang="en-US" sz="5400" b="1" dirty="0" smtClean="0">
                <a:latin typeface="Trebuchet MS" panose="020B0603020202020204" pitchFamily="34" charset="0"/>
              </a:rPr>
              <a:t>Ball and Chain</a:t>
            </a:r>
            <a:endParaRPr lang="en-US" sz="5400" b="1" dirty="0">
              <a:latin typeface="Trebuchet MS" panose="020B0603020202020204" pitchFamily="34" charset="0"/>
            </a:endParaRPr>
          </a:p>
        </p:txBody>
      </p:sp>
      <p:pic>
        <p:nvPicPr>
          <p:cNvPr id="7205" name="Picture 37" descr="C:\Users\dharvey\AppData\Local\Microsoft\Windows\Temporary Internet Files\Content.IE5\NOI3E3GD\ball_and_chain[1].jpg"/>
          <p:cNvPicPr>
            <a:picLocks noChangeAspect="1" noChangeArrowheads="1"/>
          </p:cNvPicPr>
          <p:nvPr/>
        </p:nvPicPr>
        <p:blipFill rotWithShape="1">
          <a:blip r:embed="rId2">
            <a:extLst>
              <a:ext uri="{28A0092B-C50C-407E-A947-70E740481C1C}">
                <a14:useLocalDpi xmlns:a14="http://schemas.microsoft.com/office/drawing/2010/main" val="0"/>
              </a:ext>
            </a:extLst>
          </a:blip>
          <a:srcRect t="7592"/>
          <a:stretch/>
        </p:blipFill>
        <p:spPr bwMode="auto">
          <a:xfrm>
            <a:off x="1734281" y="3062447"/>
            <a:ext cx="5670862" cy="3542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9706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C:\Users\dharvey\AppData\Local\Microsoft\Windows\Temporary Internet Files\Content.IE5\LJ3WZI8I\Substance_Abus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1529080"/>
            <a:ext cx="7874000" cy="523621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bwMode="auto">
          <a:xfrm>
            <a:off x="228600" y="-130540"/>
            <a:ext cx="8686800" cy="199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GROBOLD" pitchFamily="2" charset="0"/>
              </a:defRPr>
            </a:lvl2pPr>
            <a:lvl3pPr algn="ctr" rtl="0" eaLnBrk="0" fontAlgn="base" hangingPunct="0">
              <a:spcBef>
                <a:spcPct val="0"/>
              </a:spcBef>
              <a:spcAft>
                <a:spcPct val="0"/>
              </a:spcAft>
              <a:defRPr sz="5400">
                <a:solidFill>
                  <a:schemeClr val="tx2"/>
                </a:solidFill>
                <a:latin typeface="GROBOLD" pitchFamily="2" charset="0"/>
              </a:defRPr>
            </a:lvl3pPr>
            <a:lvl4pPr algn="ctr" rtl="0" eaLnBrk="0" fontAlgn="base" hangingPunct="0">
              <a:spcBef>
                <a:spcPct val="0"/>
              </a:spcBef>
              <a:spcAft>
                <a:spcPct val="0"/>
              </a:spcAft>
              <a:defRPr sz="5400">
                <a:solidFill>
                  <a:schemeClr val="tx2"/>
                </a:solidFill>
                <a:latin typeface="GROBOLD" pitchFamily="2" charset="0"/>
              </a:defRPr>
            </a:lvl4pPr>
            <a:lvl5pPr algn="ctr" rtl="0" eaLnBrk="0" fontAlgn="base" hangingPunct="0">
              <a:spcBef>
                <a:spcPct val="0"/>
              </a:spcBef>
              <a:spcAft>
                <a:spcPct val="0"/>
              </a:spcAft>
              <a:defRPr sz="5400">
                <a:solidFill>
                  <a:schemeClr val="tx2"/>
                </a:solidFill>
                <a:latin typeface="GROBOLD" pitchFamily="2" charset="0"/>
              </a:defRPr>
            </a:lvl5pPr>
            <a:lvl6pPr marL="457200" algn="ctr" rtl="0" fontAlgn="base">
              <a:spcBef>
                <a:spcPct val="0"/>
              </a:spcBef>
              <a:spcAft>
                <a:spcPct val="0"/>
              </a:spcAft>
              <a:defRPr sz="5400">
                <a:solidFill>
                  <a:schemeClr val="tx2"/>
                </a:solidFill>
                <a:latin typeface="GROBOLD" pitchFamily="2" charset="0"/>
              </a:defRPr>
            </a:lvl6pPr>
            <a:lvl7pPr marL="914400" algn="ctr" rtl="0" fontAlgn="base">
              <a:spcBef>
                <a:spcPct val="0"/>
              </a:spcBef>
              <a:spcAft>
                <a:spcPct val="0"/>
              </a:spcAft>
              <a:defRPr sz="5400">
                <a:solidFill>
                  <a:schemeClr val="tx2"/>
                </a:solidFill>
                <a:latin typeface="GROBOLD" pitchFamily="2" charset="0"/>
              </a:defRPr>
            </a:lvl7pPr>
            <a:lvl8pPr marL="1371600" algn="ctr" rtl="0" fontAlgn="base">
              <a:spcBef>
                <a:spcPct val="0"/>
              </a:spcBef>
              <a:spcAft>
                <a:spcPct val="0"/>
              </a:spcAft>
              <a:defRPr sz="5400">
                <a:solidFill>
                  <a:schemeClr val="tx2"/>
                </a:solidFill>
                <a:latin typeface="GROBOLD" pitchFamily="2" charset="0"/>
              </a:defRPr>
            </a:lvl8pPr>
            <a:lvl9pPr marL="1828800" algn="ctr" rtl="0" fontAlgn="base">
              <a:spcBef>
                <a:spcPct val="0"/>
              </a:spcBef>
              <a:spcAft>
                <a:spcPct val="0"/>
              </a:spcAft>
              <a:defRPr sz="5400">
                <a:solidFill>
                  <a:schemeClr val="tx2"/>
                </a:solidFill>
                <a:latin typeface="GROBOLD" pitchFamily="2" charset="0"/>
              </a:defRPr>
            </a:lvl9pPr>
          </a:lstStyle>
          <a:p>
            <a:r>
              <a:rPr lang="en-US" altLang="en-US" sz="4400" b="1" kern="0" dirty="0" smtClean="0">
                <a:latin typeface="Trebuchet MS" panose="020B0603020202020204" pitchFamily="34" charset="0"/>
              </a:rPr>
              <a:t>Prescription Drug Abuse = </a:t>
            </a:r>
          </a:p>
          <a:p>
            <a:r>
              <a:rPr lang="en-US" altLang="en-US" sz="4400" b="1" kern="0" dirty="0" smtClean="0">
                <a:latin typeface="Trebuchet MS" panose="020B0603020202020204" pitchFamily="34" charset="0"/>
              </a:rPr>
              <a:t>Life Consequences</a:t>
            </a:r>
            <a:endParaRPr lang="en-US" altLang="en-US" sz="4400" b="1" kern="0" dirty="0">
              <a:latin typeface="Trebuchet MS" panose="020B0603020202020204" pitchFamily="34"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85558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52400"/>
            <a:ext cx="9144000" cy="1143000"/>
          </a:xfrm>
          <a:prstGeom prst="rect">
            <a:avLst/>
          </a:prstGeom>
        </p:spPr>
        <p:txBody>
          <a:bodyP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GROBOLD" pitchFamily="2" charset="0"/>
              </a:defRPr>
            </a:lvl2pPr>
            <a:lvl3pPr algn="ctr" rtl="0" eaLnBrk="0" fontAlgn="base" hangingPunct="0">
              <a:spcBef>
                <a:spcPct val="0"/>
              </a:spcBef>
              <a:spcAft>
                <a:spcPct val="0"/>
              </a:spcAft>
              <a:defRPr sz="5400">
                <a:solidFill>
                  <a:schemeClr val="tx2"/>
                </a:solidFill>
                <a:latin typeface="GROBOLD" pitchFamily="2" charset="0"/>
              </a:defRPr>
            </a:lvl3pPr>
            <a:lvl4pPr algn="ctr" rtl="0" eaLnBrk="0" fontAlgn="base" hangingPunct="0">
              <a:spcBef>
                <a:spcPct val="0"/>
              </a:spcBef>
              <a:spcAft>
                <a:spcPct val="0"/>
              </a:spcAft>
              <a:defRPr sz="5400">
                <a:solidFill>
                  <a:schemeClr val="tx2"/>
                </a:solidFill>
                <a:latin typeface="GROBOLD" pitchFamily="2" charset="0"/>
              </a:defRPr>
            </a:lvl4pPr>
            <a:lvl5pPr algn="ctr" rtl="0" eaLnBrk="0" fontAlgn="base" hangingPunct="0">
              <a:spcBef>
                <a:spcPct val="0"/>
              </a:spcBef>
              <a:spcAft>
                <a:spcPct val="0"/>
              </a:spcAft>
              <a:defRPr sz="5400">
                <a:solidFill>
                  <a:schemeClr val="tx2"/>
                </a:solidFill>
                <a:latin typeface="GROBOLD" pitchFamily="2" charset="0"/>
              </a:defRPr>
            </a:lvl5pPr>
            <a:lvl6pPr marL="457200" algn="ctr" rtl="0" fontAlgn="base">
              <a:spcBef>
                <a:spcPct val="0"/>
              </a:spcBef>
              <a:spcAft>
                <a:spcPct val="0"/>
              </a:spcAft>
              <a:defRPr sz="5400">
                <a:solidFill>
                  <a:schemeClr val="tx2"/>
                </a:solidFill>
                <a:latin typeface="GROBOLD" pitchFamily="2" charset="0"/>
              </a:defRPr>
            </a:lvl6pPr>
            <a:lvl7pPr marL="914400" algn="ctr" rtl="0" fontAlgn="base">
              <a:spcBef>
                <a:spcPct val="0"/>
              </a:spcBef>
              <a:spcAft>
                <a:spcPct val="0"/>
              </a:spcAft>
              <a:defRPr sz="5400">
                <a:solidFill>
                  <a:schemeClr val="tx2"/>
                </a:solidFill>
                <a:latin typeface="GROBOLD" pitchFamily="2" charset="0"/>
              </a:defRPr>
            </a:lvl7pPr>
            <a:lvl8pPr marL="1371600" algn="ctr" rtl="0" fontAlgn="base">
              <a:spcBef>
                <a:spcPct val="0"/>
              </a:spcBef>
              <a:spcAft>
                <a:spcPct val="0"/>
              </a:spcAft>
              <a:defRPr sz="5400">
                <a:solidFill>
                  <a:schemeClr val="tx2"/>
                </a:solidFill>
                <a:latin typeface="GROBOLD" pitchFamily="2" charset="0"/>
              </a:defRPr>
            </a:lvl8pPr>
            <a:lvl9pPr marL="1828800" algn="ctr" rtl="0" fontAlgn="base">
              <a:spcBef>
                <a:spcPct val="0"/>
              </a:spcBef>
              <a:spcAft>
                <a:spcPct val="0"/>
              </a:spcAft>
              <a:defRPr sz="5400">
                <a:solidFill>
                  <a:schemeClr val="tx2"/>
                </a:solidFill>
                <a:latin typeface="GROBOLD" pitchFamily="2" charset="0"/>
              </a:defRPr>
            </a:lvl9pPr>
          </a:lstStyle>
          <a:p>
            <a:r>
              <a:rPr lang="en-US" sz="4800" b="1" kern="0" dirty="0" smtClean="0">
                <a:latin typeface="Trebuchet MS" panose="020B0603020202020204" pitchFamily="34" charset="0"/>
              </a:rPr>
              <a:t>Addiction starts due to exposure of the brain to a chemical substance.</a:t>
            </a:r>
            <a:endParaRPr lang="en-US" sz="4800" b="1" kern="0" dirty="0">
              <a:latin typeface="Trebuchet MS" panose="020B0603020202020204" pitchFamily="34" charset="0"/>
            </a:endParaRPr>
          </a:p>
        </p:txBody>
      </p:sp>
      <p:sp>
        <p:nvSpPr>
          <p:cNvPr id="4" name="TextBox 3"/>
          <p:cNvSpPr txBox="1"/>
          <p:nvPr/>
        </p:nvSpPr>
        <p:spPr>
          <a:xfrm>
            <a:off x="749300" y="2966283"/>
            <a:ext cx="7645400" cy="3693319"/>
          </a:xfrm>
          <a:prstGeom prst="rect">
            <a:avLst/>
          </a:prstGeom>
          <a:noFill/>
        </p:spPr>
        <p:txBody>
          <a:bodyPr wrap="square" rtlCol="0">
            <a:spAutoFit/>
          </a:bodyPr>
          <a:lstStyle/>
          <a:p>
            <a:pPr algn="ctr"/>
            <a:r>
              <a:rPr lang="en-US" sz="5400" b="1" dirty="0" smtClean="0">
                <a:latin typeface="Trebuchet MS" panose="020B0603020202020204" pitchFamily="34" charset="0"/>
              </a:rPr>
              <a:t>Addiction is </a:t>
            </a:r>
            <a:r>
              <a:rPr lang="en-US" sz="5400" b="1" u="sng" dirty="0" smtClean="0">
                <a:latin typeface="Trebuchet MS" panose="020B0603020202020204" pitchFamily="34" charset="0"/>
              </a:rPr>
              <a:t>not</a:t>
            </a:r>
            <a:r>
              <a:rPr lang="en-US" sz="5400" b="1" dirty="0" smtClean="0">
                <a:latin typeface="Trebuchet MS" panose="020B0603020202020204" pitchFamily="34" charset="0"/>
              </a:rPr>
              <a:t> about: </a:t>
            </a:r>
          </a:p>
          <a:p>
            <a:pPr algn="ctr"/>
            <a:r>
              <a:rPr lang="en-US" sz="3600" dirty="0" smtClean="0">
                <a:latin typeface="Trebuchet MS" panose="020B0603020202020204" pitchFamily="34" charset="0"/>
              </a:rPr>
              <a:t>Smart or not</a:t>
            </a:r>
          </a:p>
          <a:p>
            <a:pPr algn="ctr"/>
            <a:r>
              <a:rPr lang="en-US" sz="3600" dirty="0" smtClean="0">
                <a:latin typeface="Trebuchet MS" panose="020B0603020202020204" pitchFamily="34" charset="0"/>
              </a:rPr>
              <a:t>Age </a:t>
            </a:r>
            <a:r>
              <a:rPr lang="en-US" sz="3600" dirty="0">
                <a:latin typeface="Trebuchet MS" panose="020B0603020202020204" pitchFamily="34" charset="0"/>
              </a:rPr>
              <a:t>Group</a:t>
            </a:r>
          </a:p>
          <a:p>
            <a:pPr algn="ctr"/>
            <a:r>
              <a:rPr lang="en-US" sz="3600" dirty="0" smtClean="0">
                <a:latin typeface="Trebuchet MS" panose="020B0603020202020204" pitchFamily="34" charset="0"/>
              </a:rPr>
              <a:t>Popularity</a:t>
            </a:r>
          </a:p>
          <a:p>
            <a:pPr algn="ctr"/>
            <a:r>
              <a:rPr lang="en-US" sz="3600" dirty="0" smtClean="0">
                <a:latin typeface="Trebuchet MS" panose="020B0603020202020204" pitchFamily="34" charset="0"/>
              </a:rPr>
              <a:t>Geek or Jock</a:t>
            </a:r>
          </a:p>
          <a:p>
            <a:pPr algn="ctr"/>
            <a:r>
              <a:rPr lang="en-US" sz="3600" dirty="0" smtClean="0">
                <a:latin typeface="Trebuchet MS" panose="020B0603020202020204" pitchFamily="34" charset="0"/>
              </a:rPr>
              <a:t>Rich </a:t>
            </a:r>
            <a:r>
              <a:rPr lang="en-US" sz="3600" dirty="0">
                <a:latin typeface="Trebuchet MS" panose="020B0603020202020204" pitchFamily="34" charset="0"/>
              </a:rPr>
              <a:t>or </a:t>
            </a:r>
            <a:r>
              <a:rPr lang="en-US" sz="3600" dirty="0" smtClean="0">
                <a:latin typeface="Trebuchet MS" panose="020B0603020202020204" pitchFamily="34" charset="0"/>
              </a:rPr>
              <a:t>poor</a:t>
            </a:r>
            <a:endParaRPr lang="en-US" dirty="0">
              <a:latin typeface="Trebuchet MS" panose="020B0603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01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390"/>
            <a:ext cx="9144000" cy="1143000"/>
          </a:xfrm>
        </p:spPr>
        <p:txBody>
          <a:bodyPr/>
          <a:lstStyle/>
          <a:p>
            <a:r>
              <a:rPr lang="en-US" sz="4800" b="1" dirty="0">
                <a:latin typeface="Trebuchet MS" panose="020B0603020202020204" pitchFamily="34" charset="0"/>
              </a:rPr>
              <a:t>W</a:t>
            </a:r>
            <a:r>
              <a:rPr lang="en-US" sz="4800" b="1" dirty="0" smtClean="0">
                <a:latin typeface="Trebuchet MS" panose="020B0603020202020204" pitchFamily="34" charset="0"/>
              </a:rPr>
              <a:t>hat you do or say as an adult matters</a:t>
            </a:r>
            <a:endParaRPr lang="en-US" sz="4800" b="1" dirty="0">
              <a:latin typeface="Trebuchet MS" panose="020B0603020202020204" pitchFamily="34" charset="0"/>
            </a:endParaRPr>
          </a:p>
        </p:txBody>
      </p:sp>
      <p:pic>
        <p:nvPicPr>
          <p:cNvPr id="3" name="Picture 2"/>
          <p:cNvPicPr>
            <a:picLocks noChangeAspect="1"/>
          </p:cNvPicPr>
          <p:nvPr/>
        </p:nvPicPr>
        <p:blipFill>
          <a:blip r:embed="rId3"/>
          <a:stretch>
            <a:fillRect/>
          </a:stretch>
        </p:blipFill>
        <p:spPr>
          <a:xfrm>
            <a:off x="101600" y="1905002"/>
            <a:ext cx="8928712" cy="3784598"/>
          </a:xfrm>
          <a:prstGeom prst="rect">
            <a:avLst/>
          </a:prstGeom>
        </p:spPr>
      </p:pic>
      <p:sp>
        <p:nvSpPr>
          <p:cNvPr id="4" name="TextBox 3"/>
          <p:cNvSpPr txBox="1"/>
          <p:nvPr/>
        </p:nvSpPr>
        <p:spPr>
          <a:xfrm>
            <a:off x="0" y="6256367"/>
            <a:ext cx="8394700" cy="369332"/>
          </a:xfrm>
          <a:prstGeom prst="rect">
            <a:avLst/>
          </a:prstGeom>
          <a:noFill/>
        </p:spPr>
        <p:txBody>
          <a:bodyPr wrap="square" rtlCol="0">
            <a:spAutoFit/>
          </a:bodyPr>
          <a:lstStyle/>
          <a:p>
            <a:r>
              <a:rPr lang="en-US" b="1" dirty="0">
                <a:latin typeface="Trebuchet MS" panose="020B0603020202020204" pitchFamily="34" charset="0"/>
              </a:rPr>
              <a:t>2012 Partnership Attitude Tracking Study, sponsored by MetLife Foundation </a:t>
            </a: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4570" y="6400704"/>
            <a:ext cx="869430" cy="23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90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Treatment Programs</a:t>
            </a:r>
            <a:endParaRPr lang="en-US" b="1" dirty="0">
              <a:latin typeface="Trebuchet MS" panose="020B0603020202020204" pitchFamily="34" charset="0"/>
            </a:endParaRPr>
          </a:p>
        </p:txBody>
      </p:sp>
      <p:sp>
        <p:nvSpPr>
          <p:cNvPr id="3" name="Content Placeholder 2"/>
          <p:cNvSpPr>
            <a:spLocks noGrp="1"/>
          </p:cNvSpPr>
          <p:nvPr>
            <p:ph idx="1"/>
          </p:nvPr>
        </p:nvSpPr>
        <p:spPr>
          <a:xfrm>
            <a:off x="546100" y="2047972"/>
            <a:ext cx="8229600" cy="4525963"/>
          </a:xfrm>
        </p:spPr>
        <p:txBody>
          <a:bodyPr/>
          <a:lstStyle/>
          <a:p>
            <a:r>
              <a:rPr lang="en-US" dirty="0" smtClean="0"/>
              <a:t>Substance Abuse and Mental Health Services Administration (</a:t>
            </a:r>
            <a:r>
              <a:rPr lang="en-US" b="1" dirty="0" smtClean="0"/>
              <a:t>SAMHSA</a:t>
            </a:r>
            <a:r>
              <a:rPr lang="en-US" dirty="0" smtClean="0"/>
              <a:t>’s National Helpline: 1-800-622-HELP</a:t>
            </a:r>
          </a:p>
          <a:p>
            <a:r>
              <a:rPr lang="en-US" b="1" i="1" dirty="0" smtClean="0">
                <a:hlinkClick r:id="rId3"/>
              </a:rPr>
              <a:t>www.samhsa.gov</a:t>
            </a:r>
            <a:r>
              <a:rPr lang="en-US" i="1" dirty="0" smtClean="0">
                <a:hlinkClick r:id="rId3"/>
              </a:rPr>
              <a:t>/find-help/</a:t>
            </a:r>
            <a:r>
              <a:rPr lang="en-US" b="1" i="1" dirty="0" smtClean="0">
                <a:hlinkClick r:id="rId3"/>
              </a:rPr>
              <a:t>national</a:t>
            </a:r>
            <a:r>
              <a:rPr lang="en-US" i="1" dirty="0" smtClean="0">
                <a:hlinkClick r:id="rId3"/>
              </a:rPr>
              <a:t>-</a:t>
            </a:r>
            <a:r>
              <a:rPr lang="en-US" b="1" i="1" dirty="0" smtClean="0">
                <a:hlinkClick r:id="rId3"/>
              </a:rPr>
              <a:t>helpline</a:t>
            </a:r>
            <a:r>
              <a:rPr lang="en-US" b="1" i="1" dirty="0" smtClean="0"/>
              <a:t> </a:t>
            </a:r>
            <a:endParaRPr lang="en-US" dirty="0"/>
          </a:p>
          <a:p>
            <a:r>
              <a:rPr lang="en-US" b="1" dirty="0"/>
              <a:t>SAMHSA</a:t>
            </a:r>
            <a:r>
              <a:rPr lang="en-US" dirty="0"/>
              <a:t>'s mission is to reduce the impact of </a:t>
            </a:r>
            <a:r>
              <a:rPr lang="en-US" b="1" dirty="0"/>
              <a:t>substance abuse</a:t>
            </a:r>
            <a:r>
              <a:rPr lang="en-US" dirty="0"/>
              <a:t> and mental illness on America's communities. </a:t>
            </a:r>
            <a:endParaRPr lang="en-US" dirty="0" smtClean="0"/>
          </a:p>
          <a:p>
            <a:endParaRPr lang="en-US" dirty="0"/>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92607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Useful Information</a:t>
            </a:r>
            <a:endParaRPr lang="en-US" b="1" dirty="0">
              <a:latin typeface="Trebuchet MS" panose="020B0603020202020204" pitchFamily="34" charset="0"/>
            </a:endParaRPr>
          </a:p>
        </p:txBody>
      </p:sp>
      <p:sp>
        <p:nvSpPr>
          <p:cNvPr id="3" name="Content Placeholder 2"/>
          <p:cNvSpPr>
            <a:spLocks noGrp="1"/>
          </p:cNvSpPr>
          <p:nvPr>
            <p:ph idx="1"/>
          </p:nvPr>
        </p:nvSpPr>
        <p:spPr>
          <a:xfrm>
            <a:off x="457200" y="1565372"/>
            <a:ext cx="8686800" cy="4525963"/>
          </a:xfrm>
        </p:spPr>
        <p:txBody>
          <a:bodyPr/>
          <a:lstStyle/>
          <a:p>
            <a:r>
              <a:rPr lang="en-US" b="1" dirty="0" smtClean="0">
                <a:latin typeface="Trebuchet MS" panose="020B0603020202020204" pitchFamily="34" charset="0"/>
              </a:rPr>
              <a:t>National Institute on Drug Abuse</a:t>
            </a:r>
          </a:p>
          <a:p>
            <a:pPr marL="0" indent="0">
              <a:buNone/>
            </a:pPr>
            <a:r>
              <a:rPr lang="en-US" b="1" dirty="0">
                <a:latin typeface="Trebuchet MS" panose="020B0603020202020204" pitchFamily="34" charset="0"/>
              </a:rPr>
              <a:t> </a:t>
            </a:r>
            <a:r>
              <a:rPr lang="en-US" b="1" dirty="0" smtClean="0">
                <a:latin typeface="Trebuchet MS" panose="020B0603020202020204" pitchFamily="34" charset="0"/>
              </a:rPr>
              <a:t>   </a:t>
            </a:r>
            <a:r>
              <a:rPr lang="en-US" dirty="0" smtClean="0">
                <a:latin typeface="Trebuchet MS" panose="020B0603020202020204" pitchFamily="34" charset="0"/>
                <a:hlinkClick r:id="rId3"/>
              </a:rPr>
              <a:t>www.drugabuse.gov</a:t>
            </a:r>
            <a:endParaRPr lang="en-US" dirty="0" smtClean="0">
              <a:latin typeface="Trebuchet MS" panose="020B0603020202020204" pitchFamily="34" charset="0"/>
            </a:endParaRPr>
          </a:p>
          <a:p>
            <a:pPr marL="0" indent="0">
              <a:buNone/>
            </a:pPr>
            <a:r>
              <a:rPr lang="en-US" dirty="0" smtClean="0">
                <a:latin typeface="Trebuchet MS" panose="020B0603020202020204" pitchFamily="34" charset="0"/>
              </a:rPr>
              <a:t>    teens, parents, professionals</a:t>
            </a:r>
          </a:p>
          <a:p>
            <a:pPr marL="0" indent="0">
              <a:buNone/>
            </a:pPr>
            <a:r>
              <a:rPr lang="en-US" dirty="0" smtClean="0">
                <a:latin typeface="Trebuchet MS" panose="020B0603020202020204" pitchFamily="34" charset="0"/>
              </a:rPr>
              <a:t>    games, fact sheets, research, videos</a:t>
            </a:r>
            <a:endParaRPr lang="en-US" dirty="0">
              <a:latin typeface="Trebuchet MS" panose="020B0603020202020204" pitchFamily="34" charset="0"/>
            </a:endParaRPr>
          </a:p>
          <a:p>
            <a:r>
              <a:rPr lang="en-US" b="1" dirty="0" err="1" smtClean="0">
                <a:latin typeface="Trebuchet MS" panose="020B0603020202020204" pitchFamily="34" charset="0"/>
              </a:rPr>
              <a:t>KidsHealth</a:t>
            </a:r>
            <a:endParaRPr lang="en-US" b="1" dirty="0" smtClean="0">
              <a:latin typeface="Trebuchet MS" panose="020B0603020202020204" pitchFamily="34" charset="0"/>
            </a:endParaRPr>
          </a:p>
          <a:p>
            <a:pPr marL="0" indent="0">
              <a:buNone/>
            </a:pPr>
            <a:r>
              <a:rPr lang="en-US" b="1" dirty="0">
                <a:latin typeface="Trebuchet MS" panose="020B0603020202020204" pitchFamily="34" charset="0"/>
              </a:rPr>
              <a:t> </a:t>
            </a:r>
            <a:r>
              <a:rPr lang="en-US" b="1" dirty="0" smtClean="0">
                <a:latin typeface="Trebuchet MS" panose="020B0603020202020204" pitchFamily="34" charset="0"/>
              </a:rPr>
              <a:t>  </a:t>
            </a:r>
            <a:r>
              <a:rPr lang="en-US" dirty="0" smtClean="0">
                <a:latin typeface="Trebuchet MS" panose="020B0603020202020204" pitchFamily="34" charset="0"/>
                <a:hlinkClick r:id="rId4"/>
              </a:rPr>
              <a:t>www.kidshealth.org</a:t>
            </a:r>
            <a:endParaRPr lang="en-US" dirty="0" smtClean="0">
              <a:latin typeface="Trebuchet MS" panose="020B0603020202020204" pitchFamily="34" charset="0"/>
            </a:endParaRPr>
          </a:p>
          <a:p>
            <a:pPr marL="0" indent="0">
              <a:buNone/>
            </a:pPr>
            <a:r>
              <a:rPr lang="en-US" dirty="0">
                <a:latin typeface="Trebuchet MS" panose="020B0603020202020204" pitchFamily="34" charset="0"/>
              </a:rPr>
              <a:t> </a:t>
            </a:r>
            <a:r>
              <a:rPr lang="en-US" dirty="0" smtClean="0">
                <a:latin typeface="Trebuchet MS" panose="020B0603020202020204" pitchFamily="34" charset="0"/>
              </a:rPr>
              <a:t>  young kids,</a:t>
            </a:r>
            <a:r>
              <a:rPr lang="en-US" dirty="0">
                <a:latin typeface="Trebuchet MS" panose="020B0603020202020204" pitchFamily="34" charset="0"/>
              </a:rPr>
              <a:t> teens, parents, professionals</a:t>
            </a:r>
          </a:p>
          <a:p>
            <a:pPr marL="0" indent="0">
              <a:buNone/>
            </a:pPr>
            <a:r>
              <a:rPr lang="en-US" dirty="0" smtClean="0">
                <a:latin typeface="Trebuchet MS" panose="020B0603020202020204" pitchFamily="34" charset="0"/>
              </a:rPr>
              <a:t>   games, facts, research</a:t>
            </a:r>
            <a:endParaRPr lang="en-US" dirty="0">
              <a:latin typeface="Trebuchet MS" panose="020B0603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1349" y="6340838"/>
            <a:ext cx="1134434" cy="301157"/>
          </a:xfrm>
          <a:prstGeom prst="rect">
            <a:avLst/>
          </a:prstGeom>
        </p:spPr>
      </p:pic>
    </p:spTree>
    <p:extLst>
      <p:ext uri="{BB962C8B-B14F-4D97-AF65-F5344CB8AC3E}">
        <p14:creationId xmlns:p14="http://schemas.microsoft.com/office/powerpoint/2010/main" val="29739769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931" y="3889863"/>
            <a:ext cx="2403567" cy="2403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1"/>
          <p:cNvSpPr txBox="1">
            <a:spLocks/>
          </p:cNvSpPr>
          <p:nvPr/>
        </p:nvSpPr>
        <p:spPr>
          <a:xfrm>
            <a:off x="0" y="296091"/>
            <a:ext cx="9144000" cy="1143000"/>
          </a:xfrm>
          <a:prstGeom prst="rect">
            <a:avLst/>
          </a:prstGeom>
        </p:spPr>
        <p:txBody>
          <a:bodyP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GROBOLD" pitchFamily="2" charset="0"/>
              </a:defRPr>
            </a:lvl2pPr>
            <a:lvl3pPr algn="ctr" rtl="0" eaLnBrk="0" fontAlgn="base" hangingPunct="0">
              <a:spcBef>
                <a:spcPct val="0"/>
              </a:spcBef>
              <a:spcAft>
                <a:spcPct val="0"/>
              </a:spcAft>
              <a:defRPr sz="5400">
                <a:solidFill>
                  <a:schemeClr val="tx2"/>
                </a:solidFill>
                <a:latin typeface="GROBOLD" pitchFamily="2" charset="0"/>
              </a:defRPr>
            </a:lvl3pPr>
            <a:lvl4pPr algn="ctr" rtl="0" eaLnBrk="0" fontAlgn="base" hangingPunct="0">
              <a:spcBef>
                <a:spcPct val="0"/>
              </a:spcBef>
              <a:spcAft>
                <a:spcPct val="0"/>
              </a:spcAft>
              <a:defRPr sz="5400">
                <a:solidFill>
                  <a:schemeClr val="tx2"/>
                </a:solidFill>
                <a:latin typeface="GROBOLD" pitchFamily="2" charset="0"/>
              </a:defRPr>
            </a:lvl4pPr>
            <a:lvl5pPr algn="ctr" rtl="0" eaLnBrk="0" fontAlgn="base" hangingPunct="0">
              <a:spcBef>
                <a:spcPct val="0"/>
              </a:spcBef>
              <a:spcAft>
                <a:spcPct val="0"/>
              </a:spcAft>
              <a:defRPr sz="5400">
                <a:solidFill>
                  <a:schemeClr val="tx2"/>
                </a:solidFill>
                <a:latin typeface="GROBOLD" pitchFamily="2" charset="0"/>
              </a:defRPr>
            </a:lvl5pPr>
            <a:lvl6pPr marL="457200" algn="ctr" rtl="0" fontAlgn="base">
              <a:spcBef>
                <a:spcPct val="0"/>
              </a:spcBef>
              <a:spcAft>
                <a:spcPct val="0"/>
              </a:spcAft>
              <a:defRPr sz="5400">
                <a:solidFill>
                  <a:schemeClr val="tx2"/>
                </a:solidFill>
                <a:latin typeface="GROBOLD" pitchFamily="2" charset="0"/>
              </a:defRPr>
            </a:lvl6pPr>
            <a:lvl7pPr marL="914400" algn="ctr" rtl="0" fontAlgn="base">
              <a:spcBef>
                <a:spcPct val="0"/>
              </a:spcBef>
              <a:spcAft>
                <a:spcPct val="0"/>
              </a:spcAft>
              <a:defRPr sz="5400">
                <a:solidFill>
                  <a:schemeClr val="tx2"/>
                </a:solidFill>
                <a:latin typeface="GROBOLD" pitchFamily="2" charset="0"/>
              </a:defRPr>
            </a:lvl7pPr>
            <a:lvl8pPr marL="1371600" algn="ctr" rtl="0" fontAlgn="base">
              <a:spcBef>
                <a:spcPct val="0"/>
              </a:spcBef>
              <a:spcAft>
                <a:spcPct val="0"/>
              </a:spcAft>
              <a:defRPr sz="5400">
                <a:solidFill>
                  <a:schemeClr val="tx2"/>
                </a:solidFill>
                <a:latin typeface="GROBOLD" pitchFamily="2" charset="0"/>
              </a:defRPr>
            </a:lvl8pPr>
            <a:lvl9pPr marL="1828800" algn="ctr" rtl="0" fontAlgn="base">
              <a:spcBef>
                <a:spcPct val="0"/>
              </a:spcBef>
              <a:spcAft>
                <a:spcPct val="0"/>
              </a:spcAft>
              <a:defRPr sz="5400">
                <a:solidFill>
                  <a:schemeClr val="tx2"/>
                </a:solidFill>
                <a:latin typeface="GROBOLD" pitchFamily="2" charset="0"/>
              </a:defRPr>
            </a:lvl9pPr>
          </a:lstStyle>
          <a:p>
            <a:r>
              <a:rPr lang="en-US" kern="0" dirty="0" smtClean="0">
                <a:solidFill>
                  <a:schemeClr val="bg1"/>
                </a:solidFill>
              </a:rPr>
              <a:t>Evaluation</a:t>
            </a:r>
            <a:endParaRPr lang="en-US" kern="0" dirty="0">
              <a:solidFill>
                <a:schemeClr val="bg1"/>
              </a:solidFill>
            </a:endParaRPr>
          </a:p>
        </p:txBody>
      </p:sp>
      <p:sp>
        <p:nvSpPr>
          <p:cNvPr id="2" name="TextBox 1"/>
          <p:cNvSpPr txBox="1"/>
          <p:nvPr/>
        </p:nvSpPr>
        <p:spPr>
          <a:xfrm>
            <a:off x="437605" y="1713411"/>
            <a:ext cx="8069710" cy="1815882"/>
          </a:xfrm>
          <a:prstGeom prst="rect">
            <a:avLst/>
          </a:prstGeom>
          <a:noFill/>
        </p:spPr>
        <p:txBody>
          <a:bodyPr wrap="none" rtlCol="0">
            <a:spAutoFit/>
          </a:bodyPr>
          <a:lstStyle/>
          <a:p>
            <a:r>
              <a:rPr lang="en-US" sz="2800" dirty="0" smtClean="0">
                <a:latin typeface="Trebuchet MS" panose="020B0603020202020204" pitchFamily="34" charset="0"/>
              </a:rPr>
              <a:t>Please help us improve our programs –</a:t>
            </a:r>
          </a:p>
          <a:p>
            <a:r>
              <a:rPr lang="en-US" sz="2800" dirty="0" smtClean="0">
                <a:latin typeface="Trebuchet MS" panose="020B0603020202020204" pitchFamily="34" charset="0"/>
              </a:rPr>
              <a:t>Complete the survey at this QR code or go to:</a:t>
            </a:r>
          </a:p>
          <a:p>
            <a:endParaRPr lang="en-US" sz="2800" dirty="0">
              <a:latin typeface="Trebuchet MS" panose="020B0603020202020204" pitchFamily="34" charset="0"/>
            </a:endParaRPr>
          </a:p>
          <a:p>
            <a:r>
              <a:rPr lang="en-US" sz="2800" dirty="0" smtClean="0">
                <a:latin typeface="Trebuchet MS" panose="020B0603020202020204" pitchFamily="34" charset="0"/>
                <a:hlinkClick r:id="rId3"/>
              </a:rPr>
              <a:t>www.surveymonkey.com/r/mcmillenadultsurvey</a:t>
            </a:r>
            <a:r>
              <a:rPr lang="en-US" sz="2800" dirty="0" smtClean="0">
                <a:latin typeface="Trebuchet MS" panose="020B0603020202020204" pitchFamily="34" charset="0"/>
              </a:rPr>
              <a:t> </a:t>
            </a:r>
            <a:endParaRPr lang="en-US" sz="2800" dirty="0">
              <a:latin typeface="Trebuchet MS" panose="020B0603020202020204" pitchFamily="34" charset="0"/>
            </a:endParaRPr>
          </a:p>
        </p:txBody>
      </p:sp>
      <p:sp>
        <p:nvSpPr>
          <p:cNvPr id="5" name="TextBox 4"/>
          <p:cNvSpPr txBox="1"/>
          <p:nvPr/>
        </p:nvSpPr>
        <p:spPr>
          <a:xfrm>
            <a:off x="5423262" y="3671014"/>
            <a:ext cx="1938736" cy="523220"/>
          </a:xfrm>
          <a:prstGeom prst="rect">
            <a:avLst/>
          </a:prstGeom>
          <a:noFill/>
        </p:spPr>
        <p:txBody>
          <a:bodyPr wrap="none" rtlCol="0">
            <a:spAutoFit/>
          </a:bodyPr>
          <a:lstStyle/>
          <a:p>
            <a:r>
              <a:rPr lang="en-US" sz="2800" dirty="0" smtClean="0">
                <a:latin typeface="Trebuchet MS" panose="020B0603020202020204" pitchFamily="34" charset="0"/>
              </a:rPr>
              <a:t>Thank You!</a:t>
            </a:r>
            <a:endParaRPr lang="en-US" sz="2800" dirty="0">
              <a:latin typeface="Trebuchet MS" panose="020B0603020202020204" pitchFamily="34" charset="0"/>
            </a:endParaRPr>
          </a:p>
        </p:txBody>
      </p:sp>
      <p:sp>
        <p:nvSpPr>
          <p:cNvPr id="6" name="TextBox 5"/>
          <p:cNvSpPr txBox="1"/>
          <p:nvPr/>
        </p:nvSpPr>
        <p:spPr>
          <a:xfrm>
            <a:off x="4247257" y="4597772"/>
            <a:ext cx="2382383" cy="461665"/>
          </a:xfrm>
          <a:prstGeom prst="rect">
            <a:avLst/>
          </a:prstGeom>
          <a:noFill/>
        </p:spPr>
        <p:txBody>
          <a:bodyPr wrap="none" rtlCol="0">
            <a:spAutoFit/>
          </a:bodyPr>
          <a:lstStyle/>
          <a:p>
            <a:r>
              <a:rPr lang="en-US" sz="2400" dirty="0" smtClean="0">
                <a:latin typeface="Trebuchet MS" panose="020B0603020202020204" pitchFamily="34" charset="0"/>
              </a:rPr>
              <a:t>Linda Hathaway</a:t>
            </a:r>
            <a:endParaRPr lang="en-US" sz="2400" dirty="0">
              <a:latin typeface="Trebuchet MS" panose="020B0603020202020204" pitchFamily="34" charset="0"/>
            </a:endParaRPr>
          </a:p>
        </p:txBody>
      </p:sp>
      <p:sp>
        <p:nvSpPr>
          <p:cNvPr id="7" name="TextBox 6"/>
          <p:cNvSpPr txBox="1"/>
          <p:nvPr/>
        </p:nvSpPr>
        <p:spPr>
          <a:xfrm>
            <a:off x="4247256" y="5172185"/>
            <a:ext cx="4519827" cy="1200329"/>
          </a:xfrm>
          <a:prstGeom prst="rect">
            <a:avLst/>
          </a:prstGeom>
          <a:noFill/>
        </p:spPr>
        <p:txBody>
          <a:bodyPr wrap="none" rtlCol="0">
            <a:spAutoFit/>
          </a:bodyPr>
          <a:lstStyle/>
          <a:p>
            <a:r>
              <a:rPr lang="en-US" sz="2400" dirty="0" smtClean="0">
                <a:latin typeface="Trebuchet MS" panose="020B0603020202020204" pitchFamily="34" charset="0"/>
              </a:rPr>
              <a:t>lhathaway@mcmillencenter.org</a:t>
            </a:r>
          </a:p>
          <a:p>
            <a:r>
              <a:rPr lang="en-US" sz="2400" dirty="0" smtClean="0">
                <a:latin typeface="Trebuchet MS" panose="020B0603020202020204" pitchFamily="34" charset="0"/>
              </a:rPr>
              <a:t>www.mcmillencenter.org</a:t>
            </a:r>
          </a:p>
          <a:p>
            <a:r>
              <a:rPr lang="en-US" sz="2400" dirty="0" smtClean="0">
                <a:latin typeface="Trebuchet MS" panose="020B0603020202020204" pitchFamily="34" charset="0"/>
              </a:rPr>
              <a:t>1-888-240-7268</a:t>
            </a:r>
            <a:endParaRPr lang="en-US" sz="2400" dirty="0">
              <a:latin typeface="Trebuchet MS" panose="020B0603020202020204" pitchFamily="34" charset="0"/>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001" y="6115987"/>
            <a:ext cx="1928220" cy="51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3020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880" y="342900"/>
            <a:ext cx="7620741" cy="830997"/>
          </a:xfrm>
          <a:prstGeom prst="rect">
            <a:avLst/>
          </a:prstGeom>
          <a:noFill/>
        </p:spPr>
        <p:txBody>
          <a:bodyPr wrap="none" rtlCol="0">
            <a:spAutoFit/>
          </a:bodyPr>
          <a:lstStyle/>
          <a:p>
            <a:r>
              <a:rPr lang="en-US" sz="4800" b="1" dirty="0" smtClean="0">
                <a:solidFill>
                  <a:srgbClr val="000000"/>
                </a:solidFill>
                <a:latin typeface="Trebuchet MS" panose="020B0603020202020204" pitchFamily="34" charset="0"/>
                <a:cs typeface="Arial" panose="020B0604020202020204" pitchFamily="34" charset="0"/>
              </a:rPr>
              <a:t>What’s in Your Back Pack?</a:t>
            </a:r>
            <a:endParaRPr lang="en-US" sz="4800" b="1" dirty="0">
              <a:solidFill>
                <a:srgbClr val="000000"/>
              </a:solidFill>
              <a:latin typeface="Trebuchet MS" panose="020B0603020202020204" pitchFamily="34" charset="0"/>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600" y="1428085"/>
            <a:ext cx="2063750" cy="244592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900" y="3810329"/>
            <a:ext cx="2397154" cy="284107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225" y="3719400"/>
            <a:ext cx="2441728" cy="28939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4150" y="1619095"/>
            <a:ext cx="2394788" cy="283826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2250" y="1587140"/>
            <a:ext cx="2421750" cy="2870222"/>
          </a:xfrm>
          <a:prstGeom prst="rect">
            <a:avLst/>
          </a:prstGeom>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1464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968500" y="6273800"/>
            <a:ext cx="72517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9" tIns="45714" rIns="91429" bIns="4571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600">
                <a:latin typeface="GROBOLD" pitchFamily="2" charset="0"/>
              </a:rPr>
              <a:t>www.mcmillencenter.org         260.456.4511</a:t>
            </a:r>
          </a:p>
        </p:txBody>
      </p:sp>
      <p:pic>
        <p:nvPicPr>
          <p:cNvPr id="91139" name="Picture 3" descr="McM_logo_ta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3311525"/>
            <a:ext cx="5214937"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9" name="Picture 15" descr="C:\Users\dharvey\AppData\Local\Microsoft\Windows\Temporary Internet Files\Content.IE5\C990COO6\Multi_Task_Back_Pac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540" y="4038600"/>
            <a:ext cx="2330481" cy="25126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dharvey\AppData\Local\Microsoft\Windows\Temporary Internet Files\Content.IE5\NOI3E3GD\09-23-2013_-_Mojo_Backpacks_-_Day_of_the_Dead[1].jpg"/>
          <p:cNvPicPr>
            <a:picLocks noChangeAspect="1" noChangeArrowheads="1"/>
          </p:cNvPicPr>
          <p:nvPr/>
        </p:nvPicPr>
        <p:blipFill rotWithShape="1">
          <a:blip r:embed="rId4">
            <a:extLst>
              <a:ext uri="{28A0092B-C50C-407E-A947-70E740481C1C}">
                <a14:useLocalDpi xmlns:a14="http://schemas.microsoft.com/office/drawing/2010/main" val="0"/>
              </a:ext>
            </a:extLst>
          </a:blip>
          <a:srcRect r="5201"/>
          <a:stretch/>
        </p:blipFill>
        <p:spPr bwMode="auto">
          <a:xfrm rot="629967">
            <a:off x="5402497" y="3759830"/>
            <a:ext cx="2083495" cy="273124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dharvey\AppData\Local\Microsoft\Windows\Temporary Internet Files\Content.IE5\5GP5Q3EW\F76FCF6A[1].jpg"/>
          <p:cNvPicPr>
            <a:picLocks noChangeAspect="1" noChangeArrowheads="1"/>
          </p:cNvPicPr>
          <p:nvPr/>
        </p:nvPicPr>
        <p:blipFill rotWithShape="1">
          <a:blip r:embed="rId5">
            <a:extLst>
              <a:ext uri="{28A0092B-C50C-407E-A947-70E740481C1C}">
                <a14:useLocalDpi xmlns:a14="http://schemas.microsoft.com/office/drawing/2010/main" val="0"/>
              </a:ext>
            </a:extLst>
          </a:blip>
          <a:srcRect l="-23161" t="5866" r="14441" b="604"/>
          <a:stretch/>
        </p:blipFill>
        <p:spPr bwMode="auto">
          <a:xfrm rot="980889">
            <a:off x="-133350" y="1830812"/>
            <a:ext cx="2533650" cy="24617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dharvey\AppData\Local\Microsoft\Windows\Temporary Internet Files\Content.IE5\NOI3E3GD\109530_50_41[1].jpg"/>
          <p:cNvPicPr>
            <a:picLocks noChangeAspect="1" noChangeArrowheads="1"/>
          </p:cNvPicPr>
          <p:nvPr/>
        </p:nvPicPr>
        <p:blipFill rotWithShape="1">
          <a:blip r:embed="rId6">
            <a:extLst>
              <a:ext uri="{28A0092B-C50C-407E-A947-70E740481C1C}">
                <a14:useLocalDpi xmlns:a14="http://schemas.microsoft.com/office/drawing/2010/main" val="0"/>
              </a:ext>
            </a:extLst>
          </a:blip>
          <a:srcRect l="12909" t="4748" r="7648" b="5063"/>
          <a:stretch/>
        </p:blipFill>
        <p:spPr bwMode="auto">
          <a:xfrm rot="20934662">
            <a:off x="6796652" y="1678565"/>
            <a:ext cx="1841500" cy="2413000"/>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dharvey\AppData\Local\Microsoft\Windows\Temporary Internet Files\Content.IE5\C990COO6\nike-backpack[1].jpg"/>
          <p:cNvPicPr>
            <a:picLocks noChangeAspect="1" noChangeArrowheads="1"/>
          </p:cNvPicPr>
          <p:nvPr/>
        </p:nvPicPr>
        <p:blipFill rotWithShape="1">
          <a:blip r:embed="rId7">
            <a:extLst>
              <a:ext uri="{28A0092B-C50C-407E-A947-70E740481C1C}">
                <a14:useLocalDpi xmlns:a14="http://schemas.microsoft.com/office/drawing/2010/main" val="0"/>
              </a:ext>
            </a:extLst>
          </a:blip>
          <a:srcRect l="13111" r="13999" b="2889"/>
          <a:stretch/>
        </p:blipFill>
        <p:spPr bwMode="auto">
          <a:xfrm>
            <a:off x="3710925" y="1815011"/>
            <a:ext cx="1975771" cy="26795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0400" y="342900"/>
            <a:ext cx="7298793" cy="830997"/>
          </a:xfrm>
          <a:prstGeom prst="rect">
            <a:avLst/>
          </a:prstGeom>
          <a:noFill/>
        </p:spPr>
        <p:txBody>
          <a:bodyPr wrap="none" rtlCol="0">
            <a:spAutoFit/>
          </a:bodyPr>
          <a:lstStyle/>
          <a:p>
            <a:r>
              <a:rPr lang="en-US" sz="4800" b="1" dirty="0" smtClean="0">
                <a:latin typeface="Trebuchet MS" panose="020B0603020202020204" pitchFamily="34" charset="0"/>
                <a:cs typeface="Arial" panose="020B0604020202020204" pitchFamily="34" charset="0"/>
              </a:rPr>
              <a:t>What’s in the Back Pack?</a:t>
            </a:r>
            <a:endParaRPr lang="en-US" sz="4800" b="1" dirty="0">
              <a:latin typeface="Trebuchet MS" panose="020B0603020202020204" pitchFamily="34" charset="0"/>
              <a:cs typeface="Arial" panose="020B0604020202020204" pitchFamily="34" charset="0"/>
            </a:endParaRPr>
          </a:p>
        </p:txBody>
      </p:sp>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864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playbutton"/>
          <p:cNvPicPr>
            <a:picLocks noChangeAspect="1" noChangeArrowheads="1"/>
          </p:cNvPicPr>
          <p:nvPr/>
        </p:nvPicPr>
        <p:blipFill>
          <a:blip r:embed="rId3"/>
          <a:srcRect/>
          <a:stretch>
            <a:fillRect/>
          </a:stretch>
        </p:blipFill>
        <p:spPr bwMode="auto">
          <a:xfrm>
            <a:off x="2628900" y="2014538"/>
            <a:ext cx="4089400" cy="4089400"/>
          </a:xfrm>
          <a:prstGeom prst="rect">
            <a:avLst/>
          </a:prstGeom>
          <a:noFill/>
          <a:ln w="9525">
            <a:noFill/>
            <a:miter lim="800000"/>
            <a:headEnd/>
            <a:tailEnd/>
          </a:ln>
        </p:spPr>
      </p:pic>
      <p:sp>
        <p:nvSpPr>
          <p:cNvPr id="3" name="TextBox 2"/>
          <p:cNvSpPr txBox="1"/>
          <p:nvPr/>
        </p:nvSpPr>
        <p:spPr>
          <a:xfrm>
            <a:off x="0" y="355368"/>
            <a:ext cx="9144000" cy="923330"/>
          </a:xfrm>
          <a:prstGeom prst="rect">
            <a:avLst/>
          </a:prstGeom>
          <a:noFill/>
        </p:spPr>
        <p:txBody>
          <a:bodyPr wrap="square" rtlCol="0">
            <a:spAutoFit/>
          </a:bodyPr>
          <a:lstStyle/>
          <a:p>
            <a:pPr algn="ctr"/>
            <a:r>
              <a:rPr lang="en-US" sz="5400" b="1" dirty="0" smtClean="0">
                <a:latin typeface="Trebuchet MS" panose="020B0603020202020204" pitchFamily="34" charset="0"/>
              </a:rPr>
              <a:t>Life’s Complicated Enough</a:t>
            </a:r>
            <a:endParaRPr lang="en-US" sz="5400" b="1" dirty="0">
              <a:latin typeface="Trebuchet MS" panose="020B0603020202020204" pitchFamily="34" charset="0"/>
            </a:endParaRP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7670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Life's Complicated Enough NIDA.wmv">
            <a:hlinkClick r:id="" action="ppaction://media"/>
          </p:cNvPr>
          <p:cNvPicPr>
            <a:picLocks noChangeAspect="1"/>
          </p:cNvPicPr>
          <p:nvPr>
            <a:videoFile r:link="rId2"/>
            <p:extLst>
              <p:ext uri="{DAA4B4D4-6D71-4841-9C94-3DE7FCFB9230}">
                <p14:media xmlns:p14="http://schemas.microsoft.com/office/powerpoint/2010/main" r:embed="rId1">
                  <p14:fade in="750" out="750"/>
                </p14:media>
              </p:ext>
            </p:extLst>
          </p:nvPr>
        </p:nvPicPr>
        <p:blipFill>
          <a:blip r:embed="rId4"/>
          <a:stretch>
            <a:fillRect/>
          </a:stretch>
        </p:blipFill>
        <p:spPr>
          <a:xfrm>
            <a:off x="546100" y="1104900"/>
            <a:ext cx="7937500" cy="4800600"/>
          </a:xfrm>
          <a:prstGeom prst="rect">
            <a:avLst/>
          </a:prstGeom>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2728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54000"/>
            <a:ext cx="8839200" cy="2438400"/>
          </a:xfrm>
        </p:spPr>
        <p:txBody>
          <a:bodyPr/>
          <a:lstStyle/>
          <a:p>
            <a:r>
              <a:rPr lang="en-US" sz="5400" dirty="0" smtClean="0"/>
              <a:t>Injury by Abusing Medication Routes</a:t>
            </a:r>
            <a:endParaRPr lang="en-US" sz="5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90" y="0"/>
            <a:ext cx="9994190" cy="6858000"/>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688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2" name="Picture 4" descr="C:\Users\dharvey\AppData\Local\Microsoft\Windows\Temporary Internet Files\Content.IE5\LJ3WZI8I\Broken-Bones-1024x5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129" y="-38100"/>
            <a:ext cx="11699897" cy="67183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687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44000" cy="1143000"/>
          </a:xfrm>
        </p:spPr>
        <p:txBody>
          <a:bodyPr/>
          <a:lstStyle/>
          <a:p>
            <a:r>
              <a:rPr lang="en-US" b="1" dirty="0" smtClean="0">
                <a:latin typeface="Trebuchet MS" panose="020B0603020202020204" pitchFamily="34" charset="0"/>
              </a:rPr>
              <a:t>Drug Identification Key</a:t>
            </a:r>
            <a:endParaRPr lang="en-US" b="1" dirty="0">
              <a:latin typeface="Trebuchet MS" panose="020B0603020202020204" pitchFamily="34" charset="0"/>
            </a:endParaRPr>
          </a:p>
        </p:txBody>
      </p:sp>
      <p:sp>
        <p:nvSpPr>
          <p:cNvPr id="4" name="Text Placeholder 3"/>
          <p:cNvSpPr>
            <a:spLocks noGrp="1"/>
          </p:cNvSpPr>
          <p:nvPr>
            <p:ph type="body" sz="half" idx="2"/>
          </p:nvPr>
        </p:nvSpPr>
        <p:spPr>
          <a:xfrm>
            <a:off x="393700" y="2286000"/>
            <a:ext cx="9083118" cy="4038600"/>
          </a:xfrm>
        </p:spPr>
        <p:txBody>
          <a:bodyPr/>
          <a:lstStyle/>
          <a:p>
            <a:r>
              <a:rPr lang="en-US" dirty="0" smtClean="0">
                <a:latin typeface="Trebuchet MS" panose="020B0603020202020204" pitchFamily="34" charset="0"/>
              </a:rPr>
              <a:t>White = </a:t>
            </a:r>
            <a:r>
              <a:rPr lang="en-US" dirty="0">
                <a:latin typeface="Trebuchet MS" panose="020B0603020202020204" pitchFamily="34" charset="0"/>
              </a:rPr>
              <a:t>Ritalin </a:t>
            </a:r>
            <a:r>
              <a:rPr lang="en-US" dirty="0" smtClean="0">
                <a:latin typeface="Trebuchet MS" panose="020B0603020202020204" pitchFamily="34" charset="0"/>
              </a:rPr>
              <a:t>or </a:t>
            </a:r>
            <a:r>
              <a:rPr lang="en-US" dirty="0">
                <a:latin typeface="Trebuchet MS" panose="020B0603020202020204" pitchFamily="34" charset="0"/>
              </a:rPr>
              <a:t>Adderall </a:t>
            </a:r>
            <a:endParaRPr lang="en-US" dirty="0" smtClean="0">
              <a:latin typeface="Trebuchet MS" panose="020B0603020202020204" pitchFamily="34" charset="0"/>
            </a:endParaRPr>
          </a:p>
          <a:p>
            <a:r>
              <a:rPr lang="en-US" dirty="0" smtClean="0">
                <a:latin typeface="Trebuchet MS" panose="020B0603020202020204" pitchFamily="34" charset="0"/>
              </a:rPr>
              <a:t>Red = Vicodin</a:t>
            </a:r>
          </a:p>
          <a:p>
            <a:r>
              <a:rPr lang="en-US" dirty="0" smtClean="0">
                <a:latin typeface="Trebuchet MS" panose="020B0603020202020204" pitchFamily="34" charset="0"/>
              </a:rPr>
              <a:t>Orange = Percocet</a:t>
            </a:r>
          </a:p>
          <a:p>
            <a:r>
              <a:rPr lang="en-US" dirty="0" smtClean="0">
                <a:latin typeface="Trebuchet MS" panose="020B0603020202020204" pitchFamily="34" charset="0"/>
              </a:rPr>
              <a:t>Yellow = Xanax</a:t>
            </a:r>
          </a:p>
          <a:p>
            <a:r>
              <a:rPr lang="en-US" dirty="0" smtClean="0">
                <a:latin typeface="Trebuchet MS" panose="020B0603020202020204" pitchFamily="34" charset="0"/>
              </a:rPr>
              <a:t>Blue = Valium</a:t>
            </a:r>
          </a:p>
          <a:p>
            <a:endParaRPr lang="en-US" sz="3600" dirty="0">
              <a:latin typeface="Trebuchet MS" panose="020B0603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992" t="36934" r="36666"/>
          <a:stretch/>
        </p:blipFill>
        <p:spPr>
          <a:xfrm>
            <a:off x="4394200" y="3484190"/>
            <a:ext cx="4739718" cy="318331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06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descr="C:\Users\dharvey\AppData\Local\Microsoft\Windows\Temporary Internet Files\Content.IE5\NOI3E3GD\football-tackl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221" y="-2794"/>
            <a:ext cx="10703022" cy="70639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865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33918" cy="1143000"/>
          </a:xfrm>
        </p:spPr>
        <p:txBody>
          <a:bodyPr/>
          <a:lstStyle/>
          <a:p>
            <a:r>
              <a:rPr lang="en-US" b="1" dirty="0" smtClean="0">
                <a:latin typeface="Trebuchet MS" panose="020B0603020202020204" pitchFamily="34" charset="0"/>
              </a:rPr>
              <a:t>Drug Identification Key</a:t>
            </a:r>
            <a:endParaRPr lang="en-US" b="1" dirty="0">
              <a:latin typeface="Trebuchet MS" panose="020B0603020202020204" pitchFamily="34" charset="0"/>
            </a:endParaRPr>
          </a:p>
        </p:txBody>
      </p:sp>
      <p:sp>
        <p:nvSpPr>
          <p:cNvPr id="4" name="Text Placeholder 3"/>
          <p:cNvSpPr>
            <a:spLocks noGrp="1"/>
          </p:cNvSpPr>
          <p:nvPr>
            <p:ph type="body" sz="half" idx="2"/>
          </p:nvPr>
        </p:nvSpPr>
        <p:spPr>
          <a:xfrm>
            <a:off x="431800" y="2286000"/>
            <a:ext cx="9083118" cy="4038600"/>
          </a:xfrm>
        </p:spPr>
        <p:txBody>
          <a:bodyPr/>
          <a:lstStyle/>
          <a:p>
            <a:r>
              <a:rPr lang="en-US" dirty="0" smtClean="0">
                <a:latin typeface="Trebuchet MS" panose="020B0603020202020204" pitchFamily="34" charset="0"/>
              </a:rPr>
              <a:t>White = </a:t>
            </a:r>
            <a:r>
              <a:rPr lang="en-US" dirty="0">
                <a:latin typeface="Trebuchet MS" panose="020B0603020202020204" pitchFamily="34" charset="0"/>
              </a:rPr>
              <a:t>Ritalin </a:t>
            </a:r>
            <a:r>
              <a:rPr lang="en-US" dirty="0" smtClean="0">
                <a:latin typeface="Trebuchet MS" panose="020B0603020202020204" pitchFamily="34" charset="0"/>
              </a:rPr>
              <a:t>or </a:t>
            </a:r>
            <a:r>
              <a:rPr lang="en-US" dirty="0">
                <a:latin typeface="Trebuchet MS" panose="020B0603020202020204" pitchFamily="34" charset="0"/>
              </a:rPr>
              <a:t>Adderall </a:t>
            </a:r>
            <a:endParaRPr lang="en-US" dirty="0" smtClean="0">
              <a:latin typeface="Trebuchet MS" panose="020B0603020202020204" pitchFamily="34" charset="0"/>
            </a:endParaRPr>
          </a:p>
          <a:p>
            <a:r>
              <a:rPr lang="en-US" dirty="0" smtClean="0">
                <a:latin typeface="Trebuchet MS" panose="020B0603020202020204" pitchFamily="34" charset="0"/>
              </a:rPr>
              <a:t>Red = Vicodin</a:t>
            </a:r>
          </a:p>
          <a:p>
            <a:r>
              <a:rPr lang="en-US" dirty="0" smtClean="0">
                <a:latin typeface="Trebuchet MS" panose="020B0603020202020204" pitchFamily="34" charset="0"/>
              </a:rPr>
              <a:t>Orange = Percocet</a:t>
            </a:r>
          </a:p>
          <a:p>
            <a:r>
              <a:rPr lang="en-US" dirty="0" smtClean="0">
                <a:latin typeface="Trebuchet MS" panose="020B0603020202020204" pitchFamily="34" charset="0"/>
              </a:rPr>
              <a:t>Yellow = Xanax</a:t>
            </a:r>
          </a:p>
          <a:p>
            <a:r>
              <a:rPr lang="en-US" dirty="0" smtClean="0">
                <a:latin typeface="Trebuchet MS" panose="020B0603020202020204" pitchFamily="34" charset="0"/>
              </a:rPr>
              <a:t>Blue = Valium</a:t>
            </a:r>
          </a:p>
          <a:p>
            <a:endParaRPr lang="en-US" sz="3600" dirty="0">
              <a:latin typeface="Trebuchet MS" panose="020B0603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992" t="36934" r="36666"/>
          <a:stretch/>
        </p:blipFill>
        <p:spPr>
          <a:xfrm>
            <a:off x="4394200" y="3484190"/>
            <a:ext cx="4739718" cy="318331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0806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3081" name="Picture 9" descr="C:\Users\dharvey\AppData\Local\Microsoft\Windows\Temporary Internet Files\Content.IE5\NOI3E3GD\students-studying[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328" y="0"/>
            <a:ext cx="11268828" cy="69040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432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screen"/>
          <a:srcRect l="2131" t="14392" r="3375" b="20326"/>
          <a:stretch>
            <a:fillRect/>
          </a:stretch>
        </p:blipFill>
        <p:spPr bwMode="auto">
          <a:xfrm>
            <a:off x="-368301" y="1549400"/>
            <a:ext cx="9796780" cy="4051300"/>
          </a:xfrm>
          <a:prstGeom prst="rect">
            <a:avLst/>
          </a:prstGeom>
          <a:noFill/>
          <a:ln w="9525">
            <a:noFill/>
            <a:miter lim="800000"/>
            <a:headEnd/>
            <a:tailEnd/>
          </a:ln>
        </p:spPr>
      </p:pic>
      <p:sp>
        <p:nvSpPr>
          <p:cNvPr id="3" name="TextBox 2"/>
          <p:cNvSpPr txBox="1"/>
          <p:nvPr/>
        </p:nvSpPr>
        <p:spPr>
          <a:xfrm>
            <a:off x="0" y="342899"/>
            <a:ext cx="9144000" cy="830997"/>
          </a:xfrm>
          <a:prstGeom prst="rect">
            <a:avLst/>
          </a:prstGeom>
          <a:noFill/>
        </p:spPr>
        <p:txBody>
          <a:bodyPr wrap="square" rtlCol="0">
            <a:spAutoFit/>
          </a:bodyPr>
          <a:lstStyle/>
          <a:p>
            <a:pPr algn="ctr"/>
            <a:r>
              <a:rPr lang="en-US" sz="4800" b="1" dirty="0" smtClean="0">
                <a:solidFill>
                  <a:srgbClr val="000000"/>
                </a:solidFill>
                <a:latin typeface="Trebuchet MS" panose="020B0603020202020204" pitchFamily="34" charset="0"/>
                <a:cs typeface="Arial" panose="020B0604020202020204" pitchFamily="34" charset="0"/>
              </a:rPr>
              <a:t>Unfortunate Statistic</a:t>
            </a:r>
            <a:endParaRPr lang="en-US" sz="4800" b="1" dirty="0">
              <a:solidFill>
                <a:srgbClr val="000000"/>
              </a:solidFill>
              <a:latin typeface="Trebuchet MS" panose="020B0603020202020204" pitchFamily="34" charset="0"/>
              <a:cs typeface="Arial" panose="020B0604020202020204" pitchFamily="34" charset="0"/>
            </a:endParaRPr>
          </a:p>
        </p:txBody>
      </p:sp>
      <p:sp>
        <p:nvSpPr>
          <p:cNvPr id="4" name="TextBox 3"/>
          <p:cNvSpPr txBox="1"/>
          <p:nvPr/>
        </p:nvSpPr>
        <p:spPr>
          <a:xfrm>
            <a:off x="9475684" y="5981361"/>
            <a:ext cx="8698215" cy="830997"/>
          </a:xfrm>
          <a:prstGeom prst="rect">
            <a:avLst/>
          </a:prstGeom>
          <a:noFill/>
        </p:spPr>
        <p:txBody>
          <a:bodyPr wrap="none" rtlCol="0">
            <a:spAutoFit/>
          </a:bodyPr>
          <a:lstStyle/>
          <a:p>
            <a:r>
              <a:rPr lang="en-US" sz="4800" dirty="0" smtClean="0">
                <a:solidFill>
                  <a:srgbClr val="000000"/>
                </a:solidFill>
                <a:latin typeface="GROBOLD"/>
              </a:rPr>
              <a:t>Choose a healthy alternative</a:t>
            </a:r>
            <a:endParaRPr lang="en-US" sz="4800" dirty="0">
              <a:solidFill>
                <a:srgbClr val="000000"/>
              </a:solidFill>
              <a:latin typeface="GROBOLD"/>
            </a:endParaRPr>
          </a:p>
        </p:txBody>
      </p:sp>
      <p:sp>
        <p:nvSpPr>
          <p:cNvPr id="6" name="TextBox 5"/>
          <p:cNvSpPr txBox="1"/>
          <p:nvPr/>
        </p:nvSpPr>
        <p:spPr>
          <a:xfrm>
            <a:off x="145343" y="5500130"/>
            <a:ext cx="8845691" cy="1200329"/>
          </a:xfrm>
          <a:prstGeom prst="rect">
            <a:avLst/>
          </a:prstGeom>
          <a:noFill/>
        </p:spPr>
        <p:txBody>
          <a:bodyPr wrap="none" rtlCol="0">
            <a:spAutoFit/>
          </a:bodyPr>
          <a:lstStyle/>
          <a:p>
            <a:pPr algn="ctr"/>
            <a:r>
              <a:rPr lang="en-US" sz="3600" b="1" dirty="0">
                <a:latin typeface="Trebuchet MS" panose="020B0603020202020204" pitchFamily="34" charset="0"/>
              </a:rPr>
              <a:t>Every 25 minutes someone dies from </a:t>
            </a:r>
            <a:r>
              <a:rPr lang="en-US" sz="3600" b="1" dirty="0" smtClean="0">
                <a:latin typeface="Trebuchet MS" panose="020B0603020202020204" pitchFamily="34" charset="0"/>
              </a:rPr>
              <a:t>an</a:t>
            </a:r>
          </a:p>
          <a:p>
            <a:pPr algn="ctr"/>
            <a:r>
              <a:rPr lang="en-US" sz="3600" b="1" dirty="0" smtClean="0">
                <a:latin typeface="Trebuchet MS" panose="020B0603020202020204" pitchFamily="34" charset="0"/>
              </a:rPr>
              <a:t>Rx </a:t>
            </a:r>
            <a:r>
              <a:rPr lang="en-US" sz="3600" b="1" dirty="0">
                <a:latin typeface="Trebuchet MS" panose="020B0603020202020204" pitchFamily="34" charset="0"/>
              </a:rPr>
              <a:t>Drug Overdose</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344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4775"/>
            <a:ext cx="9144000" cy="1143000"/>
          </a:xfrm>
        </p:spPr>
        <p:txBody>
          <a:bodyPr/>
          <a:lstStyle/>
          <a:p>
            <a:r>
              <a:rPr lang="en-US" b="1" dirty="0" smtClean="0">
                <a:latin typeface="Trebuchet MS" panose="020B0603020202020204" pitchFamily="34" charset="0"/>
              </a:rPr>
              <a:t>Drug Identification Key</a:t>
            </a:r>
            <a:endParaRPr lang="en-US" b="1" dirty="0">
              <a:latin typeface="Trebuchet MS" panose="020B0603020202020204" pitchFamily="34" charset="0"/>
            </a:endParaRPr>
          </a:p>
        </p:txBody>
      </p:sp>
      <p:sp>
        <p:nvSpPr>
          <p:cNvPr id="4" name="Text Placeholder 3"/>
          <p:cNvSpPr>
            <a:spLocks noGrp="1"/>
          </p:cNvSpPr>
          <p:nvPr>
            <p:ph type="body" sz="half" idx="2"/>
          </p:nvPr>
        </p:nvSpPr>
        <p:spPr>
          <a:xfrm>
            <a:off x="393700" y="2286000"/>
            <a:ext cx="9083118" cy="4038600"/>
          </a:xfrm>
        </p:spPr>
        <p:txBody>
          <a:bodyPr/>
          <a:lstStyle/>
          <a:p>
            <a:r>
              <a:rPr lang="en-US" dirty="0" smtClean="0">
                <a:latin typeface="Trebuchet MS" panose="020B0603020202020204" pitchFamily="34" charset="0"/>
              </a:rPr>
              <a:t>White = </a:t>
            </a:r>
            <a:r>
              <a:rPr lang="en-US" dirty="0">
                <a:latin typeface="Trebuchet MS" panose="020B0603020202020204" pitchFamily="34" charset="0"/>
              </a:rPr>
              <a:t>Ritalin </a:t>
            </a:r>
            <a:r>
              <a:rPr lang="en-US" dirty="0" smtClean="0">
                <a:latin typeface="Trebuchet MS" panose="020B0603020202020204" pitchFamily="34" charset="0"/>
              </a:rPr>
              <a:t>or </a:t>
            </a:r>
            <a:r>
              <a:rPr lang="en-US" dirty="0">
                <a:latin typeface="Trebuchet MS" panose="020B0603020202020204" pitchFamily="34" charset="0"/>
              </a:rPr>
              <a:t>Adderall </a:t>
            </a:r>
            <a:endParaRPr lang="en-US" dirty="0" smtClean="0">
              <a:latin typeface="Trebuchet MS" panose="020B0603020202020204" pitchFamily="34" charset="0"/>
            </a:endParaRPr>
          </a:p>
          <a:p>
            <a:r>
              <a:rPr lang="en-US" dirty="0" smtClean="0">
                <a:latin typeface="Trebuchet MS" panose="020B0603020202020204" pitchFamily="34" charset="0"/>
              </a:rPr>
              <a:t>Red = Vicodin</a:t>
            </a:r>
          </a:p>
          <a:p>
            <a:r>
              <a:rPr lang="en-US" dirty="0" smtClean="0">
                <a:latin typeface="Trebuchet MS" panose="020B0603020202020204" pitchFamily="34" charset="0"/>
              </a:rPr>
              <a:t>Orange = Percocet</a:t>
            </a:r>
          </a:p>
          <a:p>
            <a:r>
              <a:rPr lang="en-US" dirty="0" smtClean="0">
                <a:latin typeface="Trebuchet MS" panose="020B0603020202020204" pitchFamily="34" charset="0"/>
              </a:rPr>
              <a:t>Yellow = Xanax</a:t>
            </a:r>
          </a:p>
          <a:p>
            <a:r>
              <a:rPr lang="en-US" dirty="0" smtClean="0">
                <a:latin typeface="Trebuchet MS" panose="020B0603020202020204" pitchFamily="34" charset="0"/>
              </a:rPr>
              <a:t>Blue = Valium</a:t>
            </a:r>
          </a:p>
          <a:p>
            <a:endParaRPr lang="en-US" sz="3600" dirty="0">
              <a:latin typeface="Trebuchet MS" panose="020B0603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992" t="36934" r="36666"/>
          <a:stretch/>
        </p:blipFill>
        <p:spPr>
          <a:xfrm>
            <a:off x="4394200" y="3484190"/>
            <a:ext cx="4739718" cy="318331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9247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7" name="Picture 5" descr="C:\Users\dharvey\AppData\Local\Microsoft\Windows\Temporary Internet Files\Content.IE5\LJ3WZI8I\272645105_6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459" y="-177799"/>
            <a:ext cx="11053460" cy="73747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3773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Trebuchet MS" panose="020B0603020202020204" pitchFamily="34" charset="0"/>
              </a:rPr>
              <a:t>Emergency! Call 911</a:t>
            </a:r>
            <a:endParaRPr lang="en-US" b="1" dirty="0">
              <a:latin typeface="Trebuchet MS" panose="020B0603020202020204" pitchFamily="34" charset="0"/>
            </a:endParaRPr>
          </a:p>
        </p:txBody>
      </p:sp>
      <p:pic>
        <p:nvPicPr>
          <p:cNvPr id="1026" name="Picture 2" descr="C:\Users\dharvey\AppData\Local\Microsoft\Windows\Temporary Internet Files\Content.IE5\NOI3E3GD\LKZR_A3242-LS[1].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073" b="79167" l="0" r="98145">
                        <a14:foregroundMark x1="55469" y1="13802" x2="98145" y2="16406"/>
                        <a14:foregroundMark x1="94434" y1="59505" x2="73730" y2="64193"/>
                        <a14:foregroundMark x1="86523" y1="62240" x2="72461" y2="61589"/>
                        <a14:foregroundMark x1="96875" y1="60417" x2="96875" y2="60417"/>
                        <a14:foregroundMark x1="95215" y1="60156" x2="95215" y2="74219"/>
                        <a14:foregroundMark x1="95020" y1="73958" x2="10156" y2="74219"/>
                        <a14:foregroundMark x1="22754" y1="27474" x2="293" y2="56510"/>
                        <a14:backgroundMark x1="3516" y1="18620" x2="98" y2="54688"/>
                        <a14:backgroundMark x1="48730" y1="14714" x2="99707" y2="22266"/>
                        <a14:backgroundMark x1="684" y1="67839" x2="5664" y2="70964"/>
                      </a14:backgroundRemoval>
                    </a14:imgEffect>
                  </a14:imgLayer>
                </a14:imgProps>
              </a:ext>
              <a:ext uri="{28A0092B-C50C-407E-A947-70E740481C1C}">
                <a14:useLocalDpi xmlns:a14="http://schemas.microsoft.com/office/drawing/2010/main" val="0"/>
              </a:ext>
            </a:extLst>
          </a:blip>
          <a:srcRect t="14288" b="16513"/>
          <a:stretch/>
        </p:blipFill>
        <p:spPr bwMode="auto">
          <a:xfrm>
            <a:off x="0" y="1725758"/>
            <a:ext cx="9144000" cy="4957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9639" y="6417604"/>
            <a:ext cx="806581" cy="216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013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Trebuchet MS" panose="020B0603020202020204" pitchFamily="34" charset="0"/>
              </a:rPr>
              <a:t> COVERING </a:t>
            </a:r>
            <a:r>
              <a:rPr lang="en-US" sz="3600" b="1" dirty="0">
                <a:latin typeface="Trebuchet MS" panose="020B0603020202020204" pitchFamily="34" charset="0"/>
              </a:rPr>
              <a:t>KIDS &amp; FAMILIES LOCAL COALITIONS and CHIPRA PARTNERS</a:t>
            </a:r>
          </a:p>
        </p:txBody>
      </p:sp>
      <p:sp>
        <p:nvSpPr>
          <p:cNvPr id="4" name="TextBox 3"/>
          <p:cNvSpPr txBox="1"/>
          <p:nvPr/>
        </p:nvSpPr>
        <p:spPr>
          <a:xfrm>
            <a:off x="5025777" y="1621253"/>
            <a:ext cx="4118223" cy="369332"/>
          </a:xfrm>
          <a:prstGeom prst="rect">
            <a:avLst/>
          </a:prstGeom>
          <a:solidFill>
            <a:srgbClr val="FFFF00"/>
          </a:solidFill>
        </p:spPr>
        <p:txBody>
          <a:bodyPr wrap="square" rtlCol="0">
            <a:spAutoFit/>
          </a:bodyPr>
          <a:lstStyle/>
          <a:p>
            <a:r>
              <a:rPr lang="en-US" dirty="0" smtClean="0"/>
              <a:t>Cass/ Fulton / Miami Counties</a:t>
            </a:r>
            <a:endParaRPr lang="en-US" dirty="0"/>
          </a:p>
        </p:txBody>
      </p:sp>
      <p:sp>
        <p:nvSpPr>
          <p:cNvPr id="5" name="TextBox 4"/>
          <p:cNvSpPr txBox="1"/>
          <p:nvPr/>
        </p:nvSpPr>
        <p:spPr>
          <a:xfrm>
            <a:off x="34137" y="1323053"/>
            <a:ext cx="1698173" cy="261610"/>
          </a:xfrm>
          <a:prstGeom prst="rect">
            <a:avLst/>
          </a:prstGeom>
          <a:noFill/>
        </p:spPr>
        <p:txBody>
          <a:bodyPr wrap="square" rtlCol="0">
            <a:spAutoFit/>
          </a:bodyPr>
          <a:lstStyle/>
          <a:p>
            <a:r>
              <a:rPr lang="en-US" sz="1100" dirty="0"/>
              <a:t>Last updated </a:t>
            </a:r>
            <a:r>
              <a:rPr lang="en-US" sz="1100" dirty="0" smtClean="0"/>
              <a:t>4/30/15</a:t>
            </a:r>
            <a:endParaRPr lang="en-US" sz="1100" dirty="0"/>
          </a:p>
        </p:txBody>
      </p:sp>
      <p:sp>
        <p:nvSpPr>
          <p:cNvPr id="6" name="TextBox 5"/>
          <p:cNvSpPr txBox="1"/>
          <p:nvPr/>
        </p:nvSpPr>
        <p:spPr>
          <a:xfrm>
            <a:off x="117566" y="6142256"/>
            <a:ext cx="5093168" cy="646331"/>
          </a:xfrm>
          <a:prstGeom prst="rect">
            <a:avLst/>
          </a:prstGeom>
          <a:noFill/>
          <a:ln>
            <a:solidFill>
              <a:schemeClr val="tx1"/>
            </a:solidFill>
          </a:ln>
        </p:spPr>
        <p:txBody>
          <a:bodyPr wrap="square" rtlCol="0">
            <a:spAutoFit/>
          </a:bodyPr>
          <a:lstStyle/>
          <a:p>
            <a:r>
              <a:rPr lang="en-US" sz="1200" b="1" dirty="0"/>
              <a:t>Children’s Health Insurance Program Grant </a:t>
            </a:r>
            <a:r>
              <a:rPr lang="en-US" sz="1200" b="1" dirty="0" smtClean="0"/>
              <a:t> (</a:t>
            </a:r>
            <a:r>
              <a:rPr lang="en-US" sz="1200" b="1" dirty="0"/>
              <a:t>CHIPRA) reaches eight counties: </a:t>
            </a:r>
            <a:r>
              <a:rPr lang="en-US" sz="1200" b="1" dirty="0" smtClean="0"/>
              <a:t>Allen</a:t>
            </a:r>
            <a:r>
              <a:rPr lang="en-US" sz="1200" b="1" dirty="0"/>
              <a:t>, Delaware, Kosciusko, Lake, </a:t>
            </a:r>
            <a:r>
              <a:rPr lang="en-US" sz="1200" b="1" dirty="0" err="1"/>
              <a:t>LaPorte</a:t>
            </a:r>
            <a:r>
              <a:rPr lang="en-US" sz="1200" b="1" dirty="0"/>
              <a:t>, </a:t>
            </a:r>
          </a:p>
          <a:p>
            <a:r>
              <a:rPr lang="en-US" sz="1200" b="1" dirty="0"/>
              <a:t>St. Joseph, Parke and Vermillion </a:t>
            </a:r>
            <a:endParaRPr lang="en-US" sz="1200" dirty="0"/>
          </a:p>
        </p:txBody>
      </p:sp>
      <p:sp>
        <p:nvSpPr>
          <p:cNvPr id="7" name="TextBox 6"/>
          <p:cNvSpPr txBox="1"/>
          <p:nvPr/>
        </p:nvSpPr>
        <p:spPr>
          <a:xfrm>
            <a:off x="5286855" y="5290369"/>
            <a:ext cx="3857145" cy="1200329"/>
          </a:xfrm>
          <a:prstGeom prst="rect">
            <a:avLst/>
          </a:prstGeom>
          <a:noFill/>
          <a:ln w="12700">
            <a:solidFill>
              <a:schemeClr val="tx1"/>
            </a:solidFill>
          </a:ln>
        </p:spPr>
        <p:txBody>
          <a:bodyPr wrap="none" rtlCol="0">
            <a:spAutoFit/>
          </a:bodyPr>
          <a:lstStyle/>
          <a:p>
            <a:pPr algn="ctr"/>
            <a:r>
              <a:rPr lang="en-US" sz="1200" b="1" dirty="0"/>
              <a:t>Covering Kids &amp; Families of Indiana is a statewide</a:t>
            </a:r>
          </a:p>
          <a:p>
            <a:pPr algn="ctr"/>
            <a:r>
              <a:rPr lang="en-US" sz="1200" b="1" dirty="0"/>
              <a:t>advocacy organization committed to </a:t>
            </a:r>
            <a:endParaRPr lang="en-US" sz="1200" dirty="0"/>
          </a:p>
          <a:p>
            <a:pPr algn="ctr"/>
            <a:r>
              <a:rPr lang="en-US" sz="1200" b="1" dirty="0"/>
              <a:t>ensuring all children and adults are </a:t>
            </a:r>
            <a:endParaRPr lang="en-US" sz="1200" dirty="0"/>
          </a:p>
          <a:p>
            <a:pPr algn="ctr"/>
            <a:r>
              <a:rPr lang="en-US" sz="1200" b="1" dirty="0"/>
              <a:t>enrolled in health care coverage. </a:t>
            </a:r>
            <a:endParaRPr lang="en-US" sz="1200" dirty="0"/>
          </a:p>
          <a:p>
            <a:pPr algn="ctr"/>
            <a:r>
              <a:rPr lang="en-US" sz="1200" b="1" dirty="0"/>
              <a:t>CKF coordinated partnerships provide </a:t>
            </a:r>
            <a:endParaRPr lang="en-US" sz="1200" dirty="0"/>
          </a:p>
          <a:p>
            <a:pPr algn="ctr"/>
            <a:r>
              <a:rPr lang="en-US" sz="1200" b="1" dirty="0"/>
              <a:t>outreach and enrollment services in 33 counties</a:t>
            </a:r>
            <a:endParaRPr lang="en-US" sz="1200" dirty="0"/>
          </a:p>
        </p:txBody>
      </p:sp>
      <p:sp>
        <p:nvSpPr>
          <p:cNvPr id="8" name="TextBox 7"/>
          <p:cNvSpPr txBox="1"/>
          <p:nvPr/>
        </p:nvSpPr>
        <p:spPr>
          <a:xfrm>
            <a:off x="5044828" y="2021363"/>
            <a:ext cx="4099172" cy="369332"/>
          </a:xfrm>
          <a:prstGeom prst="rect">
            <a:avLst/>
          </a:prstGeom>
          <a:solidFill>
            <a:srgbClr val="FF9900"/>
          </a:solidFill>
        </p:spPr>
        <p:txBody>
          <a:bodyPr wrap="square" rtlCol="0">
            <a:spAutoFit/>
          </a:bodyPr>
          <a:lstStyle/>
          <a:p>
            <a:r>
              <a:rPr lang="en-US" dirty="0" smtClean="0"/>
              <a:t>Lake County</a:t>
            </a:r>
            <a:endParaRPr lang="en-US" dirty="0"/>
          </a:p>
        </p:txBody>
      </p:sp>
      <p:sp>
        <p:nvSpPr>
          <p:cNvPr id="9" name="TextBox 8"/>
          <p:cNvSpPr txBox="1"/>
          <p:nvPr/>
        </p:nvSpPr>
        <p:spPr>
          <a:xfrm>
            <a:off x="5044827" y="2425707"/>
            <a:ext cx="4099173" cy="369332"/>
          </a:xfrm>
          <a:prstGeom prst="rect">
            <a:avLst/>
          </a:prstGeom>
          <a:solidFill>
            <a:srgbClr val="339933"/>
          </a:solidFill>
        </p:spPr>
        <p:txBody>
          <a:bodyPr wrap="square" rtlCol="0">
            <a:spAutoFit/>
          </a:bodyPr>
          <a:lstStyle/>
          <a:p>
            <a:r>
              <a:rPr lang="en-US" dirty="0" smtClean="0"/>
              <a:t>Madison County</a:t>
            </a:r>
            <a:endParaRPr lang="en-US" dirty="0"/>
          </a:p>
        </p:txBody>
      </p:sp>
      <p:sp>
        <p:nvSpPr>
          <p:cNvPr id="10" name="TextBox 9"/>
          <p:cNvSpPr txBox="1"/>
          <p:nvPr/>
        </p:nvSpPr>
        <p:spPr>
          <a:xfrm>
            <a:off x="5044827" y="2830051"/>
            <a:ext cx="4099173" cy="369332"/>
          </a:xfrm>
          <a:prstGeom prst="rect">
            <a:avLst/>
          </a:prstGeom>
          <a:solidFill>
            <a:srgbClr val="3366FF"/>
          </a:solidFill>
        </p:spPr>
        <p:txBody>
          <a:bodyPr wrap="square" rtlCol="0">
            <a:spAutoFit/>
          </a:bodyPr>
          <a:lstStyle/>
          <a:p>
            <a:r>
              <a:rPr lang="en-US" dirty="0" smtClean="0"/>
              <a:t>East Central Indiana</a:t>
            </a:r>
            <a:endParaRPr lang="en-US" dirty="0"/>
          </a:p>
        </p:txBody>
      </p:sp>
      <p:sp>
        <p:nvSpPr>
          <p:cNvPr id="11" name="TextBox 10"/>
          <p:cNvSpPr txBox="1"/>
          <p:nvPr/>
        </p:nvSpPr>
        <p:spPr>
          <a:xfrm>
            <a:off x="5044827" y="3251328"/>
            <a:ext cx="4099173" cy="369332"/>
          </a:xfrm>
          <a:prstGeom prst="rect">
            <a:avLst/>
          </a:prstGeom>
          <a:solidFill>
            <a:srgbClr val="996633"/>
          </a:solidFill>
        </p:spPr>
        <p:txBody>
          <a:bodyPr wrap="square" rtlCol="0">
            <a:spAutoFit/>
          </a:bodyPr>
          <a:lstStyle/>
          <a:p>
            <a:r>
              <a:rPr lang="en-US" dirty="0" err="1" smtClean="0"/>
              <a:t>LaPorte</a:t>
            </a:r>
            <a:r>
              <a:rPr lang="en-US" dirty="0" smtClean="0"/>
              <a:t> County</a:t>
            </a:r>
            <a:endParaRPr lang="en-US" dirty="0"/>
          </a:p>
        </p:txBody>
      </p:sp>
      <p:sp>
        <p:nvSpPr>
          <p:cNvPr id="12" name="TextBox 11"/>
          <p:cNvSpPr txBox="1"/>
          <p:nvPr/>
        </p:nvSpPr>
        <p:spPr>
          <a:xfrm>
            <a:off x="5044827" y="3672604"/>
            <a:ext cx="4099173" cy="369332"/>
          </a:xfrm>
          <a:prstGeom prst="rect">
            <a:avLst/>
          </a:prstGeom>
          <a:solidFill>
            <a:srgbClr val="6666FF"/>
          </a:solidFill>
        </p:spPr>
        <p:txBody>
          <a:bodyPr wrap="square" rtlCol="0">
            <a:spAutoFit/>
          </a:bodyPr>
          <a:lstStyle/>
          <a:p>
            <a:r>
              <a:rPr lang="en-US" dirty="0" smtClean="0"/>
              <a:t>Northeast Indiana</a:t>
            </a:r>
            <a:endParaRPr lang="en-US" dirty="0"/>
          </a:p>
        </p:txBody>
      </p:sp>
      <p:sp>
        <p:nvSpPr>
          <p:cNvPr id="13" name="TextBox 12"/>
          <p:cNvSpPr txBox="1"/>
          <p:nvPr/>
        </p:nvSpPr>
        <p:spPr>
          <a:xfrm>
            <a:off x="5044828" y="4082239"/>
            <a:ext cx="4099172" cy="369332"/>
          </a:xfrm>
          <a:prstGeom prst="rect">
            <a:avLst/>
          </a:prstGeom>
          <a:solidFill>
            <a:srgbClr val="FF0000"/>
          </a:solidFill>
        </p:spPr>
        <p:txBody>
          <a:bodyPr wrap="square" rtlCol="0">
            <a:spAutoFit/>
          </a:bodyPr>
          <a:lstStyle/>
          <a:p>
            <a:r>
              <a:rPr lang="en-US" dirty="0" smtClean="0"/>
              <a:t>Central Indiana</a:t>
            </a:r>
            <a:endParaRPr lang="en-US" dirty="0"/>
          </a:p>
        </p:txBody>
      </p:sp>
      <p:sp>
        <p:nvSpPr>
          <p:cNvPr id="31" name="TextBox 30"/>
          <p:cNvSpPr txBox="1"/>
          <p:nvPr/>
        </p:nvSpPr>
        <p:spPr>
          <a:xfrm>
            <a:off x="5044828" y="4491875"/>
            <a:ext cx="4099172" cy="369332"/>
          </a:xfrm>
          <a:prstGeom prst="rect">
            <a:avLst/>
          </a:prstGeom>
          <a:solidFill>
            <a:srgbClr val="00CC99"/>
          </a:solidFill>
        </p:spPr>
        <p:txBody>
          <a:bodyPr wrap="square" rtlCol="0">
            <a:spAutoFit/>
          </a:bodyPr>
          <a:lstStyle/>
          <a:p>
            <a:r>
              <a:rPr lang="en-US" dirty="0" smtClean="0"/>
              <a:t>West Central Indiana</a:t>
            </a:r>
            <a:endParaRPr lang="en-US" dirty="0"/>
          </a:p>
        </p:txBody>
      </p:sp>
      <p:sp>
        <p:nvSpPr>
          <p:cNvPr id="32" name="TextBox 31"/>
          <p:cNvSpPr txBox="1"/>
          <p:nvPr/>
        </p:nvSpPr>
        <p:spPr>
          <a:xfrm>
            <a:off x="5044828" y="4882820"/>
            <a:ext cx="4099172" cy="369332"/>
          </a:xfrm>
          <a:prstGeom prst="rect">
            <a:avLst/>
          </a:prstGeom>
          <a:solidFill>
            <a:srgbClr val="FF00FF"/>
          </a:solidFill>
        </p:spPr>
        <p:txBody>
          <a:bodyPr wrap="square" rtlCol="0">
            <a:spAutoFit/>
          </a:bodyPr>
          <a:lstStyle/>
          <a:p>
            <a:r>
              <a:rPr lang="en-US" dirty="0" smtClean="0"/>
              <a:t>North Central Indiana   (proposed)</a:t>
            </a:r>
            <a:endParaRPr lang="en-US" dirty="0"/>
          </a:p>
        </p:txBody>
      </p:sp>
      <p:sp>
        <p:nvSpPr>
          <p:cNvPr id="15" name="5-Point Star 14"/>
          <p:cNvSpPr/>
          <p:nvPr/>
        </p:nvSpPr>
        <p:spPr>
          <a:xfrm>
            <a:off x="4639234" y="6338298"/>
            <a:ext cx="285750" cy="30480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p:cNvGrpSpPr/>
          <p:nvPr/>
        </p:nvGrpSpPr>
        <p:grpSpPr>
          <a:xfrm>
            <a:off x="1177767" y="1584663"/>
            <a:ext cx="2921534" cy="4557593"/>
            <a:chOff x="1168400" y="1683723"/>
            <a:chExt cx="2921534" cy="4557593"/>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683723"/>
              <a:ext cx="2921534" cy="4557593"/>
            </a:xfrm>
            <a:prstGeom prst="rect">
              <a:avLst/>
            </a:prstGeom>
            <a:solidFill>
              <a:schemeClr val="bg1"/>
            </a:solidFill>
            <a:ln>
              <a:noFill/>
            </a:ln>
          </p:spPr>
        </p:pic>
        <p:sp>
          <p:nvSpPr>
            <p:cNvPr id="16" name="Oval 15"/>
            <p:cNvSpPr/>
            <p:nvPr/>
          </p:nvSpPr>
          <p:spPr>
            <a:xfrm>
              <a:off x="1728411" y="1890427"/>
              <a:ext cx="132503" cy="142966"/>
            </a:xfrm>
            <a:prstGeom prst="ellipse">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610907" y="2543145"/>
              <a:ext cx="132503" cy="1429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868239" y="2909872"/>
              <a:ext cx="132503" cy="1429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649854" y="2862217"/>
              <a:ext cx="132503" cy="14296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662161" y="3952964"/>
              <a:ext cx="132503" cy="142966"/>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14586" y="4033881"/>
              <a:ext cx="132503" cy="142966"/>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728412" y="4353074"/>
              <a:ext cx="132503" cy="142966"/>
            </a:xfrm>
            <a:prstGeom prst="ellipse">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176636" y="3148027"/>
              <a:ext cx="132503" cy="142966"/>
            </a:xfrm>
            <a:prstGeom prst="ellipse">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576686" y="3109927"/>
              <a:ext cx="132503" cy="142966"/>
            </a:xfrm>
            <a:prstGeom prst="ellipse">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375579" y="3857775"/>
              <a:ext cx="132503" cy="142966"/>
            </a:xfrm>
            <a:prstGeom prst="ellipse">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507332" y="3451383"/>
              <a:ext cx="117086" cy="133772"/>
            </a:xfrm>
            <a:prstGeom prst="ellipse">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119157" y="3420287"/>
              <a:ext cx="132503" cy="142966"/>
            </a:xfrm>
            <a:prstGeom prst="ellipse">
              <a:avLst/>
            </a:pr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80404" y="3881481"/>
              <a:ext cx="132503" cy="142966"/>
            </a:xfrm>
            <a:prstGeom prst="ellipse">
              <a:avLst/>
            </a:prstGeom>
            <a:solidFill>
              <a:srgbClr val="33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283782" y="1818944"/>
              <a:ext cx="132503" cy="142966"/>
            </a:xfrm>
            <a:prstGeom prst="ellipse">
              <a:avLst/>
            </a:prstGeom>
            <a:solidFill>
              <a:srgbClr val="9966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846032" y="1772009"/>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356624" y="1890427"/>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986654" y="1786912"/>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52905" y="2419321"/>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441830" y="2200124"/>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855558" y="2200303"/>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576685" y="2538577"/>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90372" y="2467094"/>
              <a:ext cx="132503" cy="142966"/>
            </a:xfrm>
            <a:prstGeom prst="ellipse">
              <a:avLst/>
            </a:prstGeom>
            <a:solidFill>
              <a:srgbClr val="66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881069" y="3491770"/>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2583602" y="3614781"/>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2463083" y="3929258"/>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2827647" y="3819764"/>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190219" y="3953203"/>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3119156" y="4110261"/>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580265" y="4119875"/>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2843393" y="4253105"/>
              <a:ext cx="132503" cy="14296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2752275" y="2257632"/>
              <a:ext cx="132503" cy="14296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562915" y="1890427"/>
              <a:ext cx="132503" cy="142966"/>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5-Point Star 58"/>
            <p:cNvSpPr/>
            <p:nvPr/>
          </p:nvSpPr>
          <p:spPr>
            <a:xfrm>
              <a:off x="3372563" y="3491770"/>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5-Point Star 59"/>
            <p:cNvSpPr/>
            <p:nvPr/>
          </p:nvSpPr>
          <p:spPr>
            <a:xfrm>
              <a:off x="1980214" y="3854780"/>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5-Point Star 60"/>
            <p:cNvSpPr/>
            <p:nvPr/>
          </p:nvSpPr>
          <p:spPr>
            <a:xfrm>
              <a:off x="1789101" y="3912742"/>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5-Point Star 61"/>
            <p:cNvSpPr/>
            <p:nvPr/>
          </p:nvSpPr>
          <p:spPr>
            <a:xfrm>
              <a:off x="3830092" y="2538577"/>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5-Point Star 62"/>
            <p:cNvSpPr/>
            <p:nvPr/>
          </p:nvSpPr>
          <p:spPr>
            <a:xfrm>
              <a:off x="1722943" y="2200303"/>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5-Point Star 63"/>
            <p:cNvSpPr/>
            <p:nvPr/>
          </p:nvSpPr>
          <p:spPr>
            <a:xfrm>
              <a:off x="3076013" y="2195200"/>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5-Point Star 64"/>
            <p:cNvSpPr/>
            <p:nvPr/>
          </p:nvSpPr>
          <p:spPr>
            <a:xfrm>
              <a:off x="2766515" y="1929878"/>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5-Point Star 65"/>
            <p:cNvSpPr/>
            <p:nvPr/>
          </p:nvSpPr>
          <p:spPr>
            <a:xfrm>
              <a:off x="2236177" y="2142093"/>
              <a:ext cx="100623" cy="116420"/>
            </a:xfrm>
            <a:prstGeom prst="star5">
              <a:avLst/>
            </a:prstGeom>
            <a:solidFill>
              <a:srgbClr val="0000FF"/>
            </a:solid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2894" y="5290369"/>
            <a:ext cx="967840" cy="68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590" y="6437758"/>
            <a:ext cx="731630" cy="196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1907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0" y="23813"/>
            <a:ext cx="9144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5000" b="1" dirty="0" smtClean="0">
                <a:latin typeface="Trebuchet MS" panose="020B0603020202020204" pitchFamily="34" charset="0"/>
              </a:rPr>
              <a:t>Prescription Medication</a:t>
            </a:r>
            <a:endParaRPr lang="en-US" sz="5000" b="1" dirty="0">
              <a:latin typeface="Trebuchet MS" panose="020B0603020202020204" pitchFamily="34" charset="0"/>
            </a:endParaRPr>
          </a:p>
          <a:p>
            <a:pPr algn="ctr"/>
            <a:r>
              <a:rPr lang="en-US" sz="5000" b="1" dirty="0" smtClean="0">
                <a:latin typeface="Trebuchet MS" panose="020B0603020202020204" pitchFamily="34" charset="0"/>
              </a:rPr>
              <a:t>Abuse</a:t>
            </a:r>
            <a:endParaRPr lang="en-US" sz="5000" b="1" dirty="0">
              <a:latin typeface="Trebuchet MS" panose="020B0603020202020204" pitchFamily="34" charset="0"/>
            </a:endParaRPr>
          </a:p>
        </p:txBody>
      </p:sp>
      <p:sp>
        <p:nvSpPr>
          <p:cNvPr id="121860" name="Text Box 4"/>
          <p:cNvSpPr txBox="1">
            <a:spLocks noChangeArrowheads="1"/>
          </p:cNvSpPr>
          <p:nvPr/>
        </p:nvSpPr>
        <p:spPr bwMode="auto">
          <a:xfrm>
            <a:off x="517525" y="2058988"/>
            <a:ext cx="5035738" cy="4118050"/>
          </a:xfrm>
          <a:prstGeom prst="rect">
            <a:avLst/>
          </a:prstGeom>
          <a:noFill/>
          <a:ln>
            <a:noFill/>
          </a:ln>
          <a:effectLst/>
          <a:extLst>
            <a:ext uri="{909E8E84-426E-40DD-AFC4-6F175D3DCCD1}">
              <a14:hiddenFill xmlns:a14="http://schemas.microsoft.com/office/drawing/2010/main">
                <a:solidFill>
                  <a:srgbClr val="0066FF"/>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pPr>
            <a:r>
              <a:rPr lang="en-US" sz="3600" b="1" dirty="0" smtClean="0">
                <a:latin typeface="Trebuchet MS" pitchFamily="34" charset="0"/>
              </a:rPr>
              <a:t>1 in 5 Teenagers</a:t>
            </a:r>
          </a:p>
          <a:p>
            <a:pPr>
              <a:spcBef>
                <a:spcPct val="20000"/>
              </a:spcBef>
            </a:pPr>
            <a:r>
              <a:rPr lang="en-US" sz="3600" b="1" dirty="0" smtClean="0">
                <a:latin typeface="Trebuchet MS" pitchFamily="34" charset="0"/>
              </a:rPr>
              <a:t>in Indiana, </a:t>
            </a:r>
          </a:p>
          <a:p>
            <a:pPr>
              <a:spcBef>
                <a:spcPct val="20000"/>
              </a:spcBef>
            </a:pPr>
            <a:r>
              <a:rPr lang="en-US" sz="3600" b="1" dirty="0" smtClean="0">
                <a:latin typeface="Trebuchet MS" pitchFamily="34" charset="0"/>
              </a:rPr>
              <a:t>have admitted to</a:t>
            </a:r>
          </a:p>
          <a:p>
            <a:pPr>
              <a:spcBef>
                <a:spcPct val="20000"/>
              </a:spcBef>
            </a:pPr>
            <a:r>
              <a:rPr lang="en-US" sz="3600" b="1" dirty="0" smtClean="0">
                <a:latin typeface="Trebuchet MS" pitchFamily="34" charset="0"/>
              </a:rPr>
              <a:t>abusing prescription</a:t>
            </a:r>
          </a:p>
          <a:p>
            <a:pPr>
              <a:spcBef>
                <a:spcPct val="20000"/>
              </a:spcBef>
            </a:pPr>
            <a:r>
              <a:rPr lang="en-US" sz="3600" b="1" dirty="0" smtClean="0">
                <a:latin typeface="Trebuchet MS" pitchFamily="34" charset="0"/>
              </a:rPr>
              <a:t>medications.</a:t>
            </a:r>
          </a:p>
          <a:p>
            <a:pPr>
              <a:spcBef>
                <a:spcPct val="20000"/>
              </a:spcBef>
            </a:pPr>
            <a:endParaRPr lang="en-US" sz="1600" b="1" dirty="0">
              <a:latin typeface="Trebuchet MS" pitchFamily="34" charset="0"/>
            </a:endParaRPr>
          </a:p>
          <a:p>
            <a:pPr>
              <a:spcBef>
                <a:spcPct val="20000"/>
              </a:spcBef>
            </a:pPr>
            <a:r>
              <a:rPr lang="en-US" sz="2800" b="1" dirty="0" smtClean="0">
                <a:latin typeface="Trebuchet MS" pitchFamily="34" charset="0"/>
              </a:rPr>
              <a:t>http://www.in.gov/bitterpill/</a:t>
            </a:r>
            <a:endParaRPr lang="en-US" sz="1400" b="1" dirty="0">
              <a:latin typeface="Trebuchet MS" pitchFamily="34" charset="0"/>
            </a:endParaRPr>
          </a:p>
        </p:txBody>
      </p:sp>
      <p:pic>
        <p:nvPicPr>
          <p:cNvPr id="2050" name="Picture 2" descr="C:\Users\dharvey\AppData\Local\Microsoft\Windows\Temporary Internet Files\Content.IE5\LJ3WZI8I\in[1].jpg"/>
          <p:cNvPicPr>
            <a:picLocks noChangeAspect="1" noChangeArrowheads="1"/>
          </p:cNvPicPr>
          <p:nvPr/>
        </p:nvPicPr>
        <p:blipFill rotWithShape="1">
          <a:blip r:embed="rId3">
            <a:extLst>
              <a:ext uri="{28A0092B-C50C-407E-A947-70E740481C1C}">
                <a14:useLocalDpi xmlns:a14="http://schemas.microsoft.com/office/drawing/2010/main" val="0"/>
              </a:ext>
            </a:extLst>
          </a:blip>
          <a:srcRect l="18049" b="8570"/>
          <a:stretch/>
        </p:blipFill>
        <p:spPr bwMode="auto">
          <a:xfrm>
            <a:off x="5435599" y="1790700"/>
            <a:ext cx="3229163" cy="45339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rId4"/>
          </p:cNvPr>
          <p:cNvSpPr txBox="1"/>
          <p:nvPr/>
        </p:nvSpPr>
        <p:spPr>
          <a:xfrm>
            <a:off x="1806678" y="6324600"/>
            <a:ext cx="1672253" cy="369332"/>
          </a:xfrm>
          <a:prstGeom prst="rect">
            <a:avLst/>
          </a:prstGeom>
          <a:noFill/>
        </p:spPr>
        <p:txBody>
          <a:bodyPr wrap="none" rtlCol="0">
            <a:spAutoFit/>
          </a:bodyPr>
          <a:lstStyle/>
          <a:p>
            <a:r>
              <a:rPr lang="en-US" dirty="0" smtClean="0">
                <a:solidFill>
                  <a:srgbClr val="92D050"/>
                </a:solidFill>
              </a:rPr>
              <a:t>Cautious mom</a:t>
            </a:r>
            <a:endParaRPr lang="en-US" dirty="0">
              <a:solidFill>
                <a:srgbClr val="92D050"/>
              </a:solidFill>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590698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63653"/>
            <a:ext cx="91440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600" b="1" dirty="0" smtClean="0">
                <a:latin typeface="Trebuchet MS" panose="020B0603020202020204" pitchFamily="34" charset="0"/>
              </a:rPr>
              <a:t>Good Parent</a:t>
            </a:r>
            <a:endParaRPr lang="en-US" sz="6600" b="1" dirty="0">
              <a:latin typeface="Trebuchet MS" panose="020B0603020202020204" pitchFamily="34" charset="0"/>
            </a:endParaRPr>
          </a:p>
        </p:txBody>
      </p:sp>
      <p:pic>
        <p:nvPicPr>
          <p:cNvPr id="3" name="Picture 3" descr="playb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2817530"/>
            <a:ext cx="2986088"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3353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263653"/>
            <a:ext cx="9144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6000" b="1" dirty="0" smtClean="0">
                <a:latin typeface="Trebuchet MS" panose="020B0603020202020204" pitchFamily="34" charset="0"/>
              </a:rPr>
              <a:t>Good Parent</a:t>
            </a:r>
            <a:endParaRPr lang="en-US" sz="6000" b="1" dirty="0">
              <a:latin typeface="Trebuchet MS" panose="020B0603020202020204" pitchFamily="34" charset="0"/>
            </a:endParaRPr>
          </a:p>
        </p:txBody>
      </p:sp>
      <p:pic>
        <p:nvPicPr>
          <p:cNvPr id="3" name="Cautious Mom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2134225"/>
            <a:ext cx="6096000" cy="3429000"/>
          </a:xfrm>
          <a:prstGeom prst="rect">
            <a:avLst/>
          </a:prstGeom>
        </p:spPr>
      </p:pic>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0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Grp="1" noChangeArrowheads="1"/>
          </p:cNvSpPr>
          <p:nvPr>
            <p:ph type="subTitle" idx="1"/>
          </p:nvPr>
        </p:nvSpPr>
        <p:spPr>
          <a:xfrm>
            <a:off x="901700" y="4679434"/>
            <a:ext cx="7327900" cy="1549400"/>
          </a:xfrm>
        </p:spPr>
        <p:txBody>
          <a:bodyPr/>
          <a:lstStyle/>
          <a:p>
            <a:pPr eaLnBrk="1" hangingPunct="1"/>
            <a:r>
              <a:rPr lang="en-US" altLang="en-US" b="1" dirty="0" smtClean="0">
                <a:latin typeface="Trebuchet MS" panose="020B0603020202020204" pitchFamily="34" charset="0"/>
              </a:rPr>
              <a:t>In Allen County, 287 prescription medication overdose deaths </a:t>
            </a:r>
          </a:p>
          <a:p>
            <a:pPr eaLnBrk="1" hangingPunct="1"/>
            <a:r>
              <a:rPr lang="en-US" altLang="en-US" b="1" dirty="0" smtClean="0">
                <a:latin typeface="Trebuchet MS" panose="020B0603020202020204" pitchFamily="34" charset="0"/>
              </a:rPr>
              <a:t>were reported from 2008-2013.</a:t>
            </a:r>
          </a:p>
          <a:p>
            <a:pPr eaLnBrk="1" hangingPunct="1"/>
            <a:endParaRPr lang="en-US" altLang="en-US" sz="1800" b="1" dirty="0" smtClean="0">
              <a:latin typeface="Trebuchet MS" panose="020B0603020202020204" pitchFamily="34" charset="0"/>
            </a:endParaRPr>
          </a:p>
          <a:p>
            <a:pPr eaLnBrk="1" hangingPunct="1"/>
            <a:endParaRPr lang="en-US" altLang="en-US" b="1" dirty="0" smtClean="0">
              <a:latin typeface="Trebuchet MS" panose="020B0603020202020204" pitchFamily="34" charset="0"/>
            </a:endParaRPr>
          </a:p>
          <a:p>
            <a:pPr eaLnBrk="1" hangingPunct="1"/>
            <a:endParaRPr lang="en-US" altLang="en-US" b="1" dirty="0">
              <a:latin typeface="Trebuchet MS" panose="020B0603020202020204" pitchFamily="34" charset="0"/>
            </a:endParaRPr>
          </a:p>
          <a:p>
            <a:pPr eaLnBrk="1" hangingPunct="1"/>
            <a:endParaRPr lang="en-US" altLang="en-US" b="1" dirty="0" smtClean="0">
              <a:latin typeface="Trebuchet MS" panose="020B0603020202020204" pitchFamily="34" charset="0"/>
            </a:endParaRPr>
          </a:p>
        </p:txBody>
      </p:sp>
      <p:sp>
        <p:nvSpPr>
          <p:cNvPr id="3075" name="Rectangle 5"/>
          <p:cNvSpPr>
            <a:spLocks noGrp="1" noChangeArrowheads="1"/>
          </p:cNvSpPr>
          <p:nvPr>
            <p:ph type="ctrTitle"/>
          </p:nvPr>
        </p:nvSpPr>
        <p:spPr>
          <a:xfrm>
            <a:off x="1168400" y="88900"/>
            <a:ext cx="6781800" cy="1600200"/>
          </a:xfrm>
        </p:spPr>
        <p:txBody>
          <a:bodyPr/>
          <a:lstStyle/>
          <a:p>
            <a:pPr eaLnBrk="1" hangingPunct="1"/>
            <a:r>
              <a:rPr lang="en-US" altLang="en-US" b="1" dirty="0" smtClean="0">
                <a:latin typeface="Trebuchet MS" panose="020B0603020202020204" pitchFamily="34" charset="0"/>
              </a:rPr>
              <a:t>Fort Wayne, IN</a:t>
            </a:r>
          </a:p>
        </p:txBody>
      </p:sp>
      <p:pic>
        <p:nvPicPr>
          <p:cNvPr id="3076" name="Picture 8" descr="fort_wayn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739900"/>
            <a:ext cx="6400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228834"/>
            <a:ext cx="9144000" cy="369332"/>
          </a:xfrm>
          <a:prstGeom prst="rect">
            <a:avLst/>
          </a:prstGeom>
          <a:noFill/>
        </p:spPr>
        <p:txBody>
          <a:bodyPr wrap="square" rtlCol="0">
            <a:spAutoFit/>
          </a:bodyPr>
          <a:lstStyle/>
          <a:p>
            <a:pPr algn="ctr" eaLnBrk="1" hangingPunct="1"/>
            <a:r>
              <a:rPr lang="en-US" altLang="en-US" dirty="0" smtClean="0"/>
              <a:t>   </a:t>
            </a:r>
            <a:endParaRPr lang="en-US" altLang="en-US"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2745" y="6329700"/>
            <a:ext cx="11334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37234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GRO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RO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GRO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GRO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GRO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GROBOLD"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GROBOLD" pitchFamily="2"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3389</TotalTime>
  <Words>1599</Words>
  <Application>Microsoft Office PowerPoint</Application>
  <PresentationFormat>On-screen Show (4:3)</PresentationFormat>
  <Paragraphs>304</Paragraphs>
  <Slides>53</Slides>
  <Notes>28</Notes>
  <HiddenSlides>13</HiddenSlides>
  <MMClips>3</MMClips>
  <ScaleCrop>false</ScaleCrop>
  <HeadingPairs>
    <vt:vector size="4" baseType="variant">
      <vt:variant>
        <vt:lpstr>Theme</vt:lpstr>
      </vt:variant>
      <vt:variant>
        <vt:i4>6</vt:i4>
      </vt:variant>
      <vt:variant>
        <vt:lpstr>Slide Titles</vt:lpstr>
      </vt:variant>
      <vt:variant>
        <vt:i4>53</vt:i4>
      </vt:variant>
    </vt:vector>
  </HeadingPairs>
  <TitlesOfParts>
    <vt:vector size="59" baseType="lpstr">
      <vt:lpstr>Default Design</vt:lpstr>
      <vt:lpstr>1_Custom Design</vt:lpstr>
      <vt:lpstr>Custom Design</vt:lpstr>
      <vt:lpstr>2_Custom Design</vt:lpstr>
      <vt:lpstr>3_Custom Design</vt:lpstr>
      <vt:lpstr>5_Custom Design</vt:lpstr>
      <vt:lpstr>PowerPoint Presentation</vt:lpstr>
      <vt:lpstr>PowerPoint Presentation</vt:lpstr>
      <vt:lpstr>Pharm Crisis:    Prescription Medication Abuse</vt:lpstr>
      <vt:lpstr>PowerPoint Presentation</vt:lpstr>
      <vt:lpstr>PowerPoint Presentation</vt:lpstr>
      <vt:lpstr>PowerPoint Presentation</vt:lpstr>
      <vt:lpstr>PowerPoint Presentation</vt:lpstr>
      <vt:lpstr>PowerPoint Presentation</vt:lpstr>
      <vt:lpstr>Fort Wayne, IN</vt:lpstr>
      <vt:lpstr>Ages 15-24 in Allen County:   100% of Prescription Medication  Overdose Deaths were Accidental</vt:lpstr>
      <vt:lpstr>   Teen’s Top Three:    Abused Prescription      Medications</vt:lpstr>
      <vt:lpstr>Why do teens abuse prescription medications? </vt:lpstr>
      <vt:lpstr>Benzodiazepines</vt:lpstr>
      <vt:lpstr>Benzodiazepines</vt:lpstr>
      <vt:lpstr>Benzodiazepine Abuse:</vt:lpstr>
      <vt:lpstr>Why is this a lethal combination?</vt:lpstr>
      <vt:lpstr>PowerPoint Presentation</vt:lpstr>
      <vt:lpstr>PowerPoint Presentation</vt:lpstr>
      <vt:lpstr>Opioids</vt:lpstr>
      <vt:lpstr>Opioids</vt:lpstr>
      <vt:lpstr>What illegal drug is chemically the same as opioids (painkillers)?</vt:lpstr>
      <vt:lpstr>In the U.S., opioid  prescription medication caused  more overdose  deaths than  cocaine and heroin combined.</vt:lpstr>
      <vt:lpstr>Opioids</vt:lpstr>
      <vt:lpstr>PowerPoint Presentation</vt:lpstr>
      <vt:lpstr>Amphetamines</vt:lpstr>
      <vt:lpstr>Amphetamines</vt:lpstr>
      <vt:lpstr>PowerPoint Presentation</vt:lpstr>
      <vt:lpstr>PowerPoint Presentation</vt:lpstr>
      <vt:lpstr>PowerPoint Presentation</vt:lpstr>
      <vt:lpstr>PowerPoint Presentation</vt:lpstr>
      <vt:lpstr>  Injury by Abusing Medication Routes</vt:lpstr>
      <vt:lpstr>Injury by Abusing Medication Routes</vt:lpstr>
      <vt:lpstr>Prescription Medication Addiction:   Ball and Chain</vt:lpstr>
      <vt:lpstr>PowerPoint Presentation</vt:lpstr>
      <vt:lpstr>PowerPoint Presentation</vt:lpstr>
      <vt:lpstr>What you do or say as an adult matters</vt:lpstr>
      <vt:lpstr>Treatment Programs</vt:lpstr>
      <vt:lpstr>Useful Information</vt:lpstr>
      <vt:lpstr>PowerPoint Presentation</vt:lpstr>
      <vt:lpstr>PowerPoint Presentation</vt:lpstr>
      <vt:lpstr>PowerPoint Presentation</vt:lpstr>
      <vt:lpstr>PowerPoint Presentation</vt:lpstr>
      <vt:lpstr>PowerPoint Presentation</vt:lpstr>
      <vt:lpstr>Injury by Abusing Medication Routes</vt:lpstr>
      <vt:lpstr>PowerPoint Presentation</vt:lpstr>
      <vt:lpstr>Drug Identification Key</vt:lpstr>
      <vt:lpstr>PowerPoint Presentation</vt:lpstr>
      <vt:lpstr>Drug Identification Key</vt:lpstr>
      <vt:lpstr>PowerPoint Presentation</vt:lpstr>
      <vt:lpstr>Drug Identification Key</vt:lpstr>
      <vt:lpstr>PowerPoint Presentation</vt:lpstr>
      <vt:lpstr>Emergency! Call 911</vt:lpstr>
      <vt:lpstr> COVERING KIDS &amp; FAMILIES LOCAL COALITIONS and CHIPRA PARTNERS</vt:lpstr>
    </vt:vector>
  </TitlesOfParts>
  <Company>McMillen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Jonathan Hallett</dc:creator>
  <cp:lastModifiedBy>Kelley, Kristen</cp:lastModifiedBy>
  <cp:revision>241</cp:revision>
  <dcterms:created xsi:type="dcterms:W3CDTF">2010-08-26T15:41:23Z</dcterms:created>
  <dcterms:modified xsi:type="dcterms:W3CDTF">2015-10-26T21:01:25Z</dcterms:modified>
</cp:coreProperties>
</file>