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notesSlides/notesSlide22.xml" ContentType="application/vnd.openxmlformats-officedocument.presentationml.notesSlide+xml"/>
  <Override PartName="/ppt/charts/chart17.xml" ContentType="application/vnd.openxmlformats-officedocument.drawingml.chart+xml"/>
  <Override PartName="/ppt/notesSlides/notesSlide23.xml" ContentType="application/vnd.openxmlformats-officedocument.presentationml.notesSlide+xml"/>
  <Override PartName="/ppt/charts/chart1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4" r:id="rId1"/>
  </p:sldMasterIdLst>
  <p:notesMasterIdLst>
    <p:notesMasterId r:id="rId52"/>
  </p:notesMasterIdLst>
  <p:handoutMasterIdLst>
    <p:handoutMasterId r:id="rId53"/>
  </p:handoutMasterIdLst>
  <p:sldIdLst>
    <p:sldId id="364" r:id="rId2"/>
    <p:sldId id="347" r:id="rId3"/>
    <p:sldId id="367" r:id="rId4"/>
    <p:sldId id="392" r:id="rId5"/>
    <p:sldId id="393" r:id="rId6"/>
    <p:sldId id="394" r:id="rId7"/>
    <p:sldId id="415" r:id="rId8"/>
    <p:sldId id="418" r:id="rId9"/>
    <p:sldId id="419" r:id="rId10"/>
    <p:sldId id="397" r:id="rId11"/>
    <p:sldId id="417" r:id="rId12"/>
    <p:sldId id="399" r:id="rId13"/>
    <p:sldId id="400" r:id="rId14"/>
    <p:sldId id="420" r:id="rId15"/>
    <p:sldId id="421" r:id="rId16"/>
    <p:sldId id="403" r:id="rId17"/>
    <p:sldId id="404" r:id="rId18"/>
    <p:sldId id="405" r:id="rId19"/>
    <p:sldId id="406" r:id="rId20"/>
    <p:sldId id="407" r:id="rId21"/>
    <p:sldId id="408" r:id="rId22"/>
    <p:sldId id="409" r:id="rId23"/>
    <p:sldId id="410" r:id="rId24"/>
    <p:sldId id="411" r:id="rId25"/>
    <p:sldId id="424" r:id="rId26"/>
    <p:sldId id="423" r:id="rId27"/>
    <p:sldId id="369" r:id="rId28"/>
    <p:sldId id="370" r:id="rId29"/>
    <p:sldId id="371" r:id="rId30"/>
    <p:sldId id="372" r:id="rId31"/>
    <p:sldId id="373" r:id="rId32"/>
    <p:sldId id="374" r:id="rId33"/>
    <p:sldId id="375" r:id="rId34"/>
    <p:sldId id="376" r:id="rId35"/>
    <p:sldId id="377" r:id="rId36"/>
    <p:sldId id="378" r:id="rId37"/>
    <p:sldId id="381" r:id="rId38"/>
    <p:sldId id="382" r:id="rId39"/>
    <p:sldId id="379" r:id="rId40"/>
    <p:sldId id="391" r:id="rId41"/>
    <p:sldId id="383" r:id="rId42"/>
    <p:sldId id="385" r:id="rId43"/>
    <p:sldId id="384" r:id="rId44"/>
    <p:sldId id="386" r:id="rId45"/>
    <p:sldId id="387" r:id="rId46"/>
    <p:sldId id="388" r:id="rId47"/>
    <p:sldId id="389" r:id="rId48"/>
    <p:sldId id="390" r:id="rId49"/>
    <p:sldId id="425" r:id="rId50"/>
    <p:sldId id="346" r:id="rId51"/>
  </p:sldIdLst>
  <p:sldSz cx="9144000" cy="6858000" type="screen4x3"/>
  <p:notesSz cx="7010400" cy="92964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9007" autoAdjust="0"/>
  </p:normalViewPr>
  <p:slideViewPr>
    <p:cSldViewPr snapToGrid="0" snapToObjects="1">
      <p:cViewPr varScale="1">
        <p:scale>
          <a:sx n="84" d="100"/>
          <a:sy n="84" d="100"/>
        </p:scale>
        <p:origin x="1572" y="78"/>
      </p:cViewPr>
      <p:guideLst>
        <p:guide orient="horz" pos="2160"/>
        <p:guide pos="2880"/>
        <p:guide pos="2892"/>
      </p:guideLst>
    </p:cSldViewPr>
  </p:slideViewPr>
  <p:notesTextViewPr>
    <p:cViewPr>
      <p:scale>
        <a:sx n="100" d="100"/>
        <a:sy n="100" d="100"/>
      </p:scale>
      <p:origin x="0" y="0"/>
    </p:cViewPr>
  </p:notesTextViewPr>
  <p:sorterViewPr>
    <p:cViewPr>
      <p:scale>
        <a:sx n="100" d="100"/>
        <a:sy n="100" d="100"/>
      </p:scale>
      <p:origin x="0" y="19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905644266120001"/>
          <c:y val="1.3441418535990477E-3"/>
          <c:w val="0.46358323728999984"/>
          <c:h val="0.85970296873073337"/>
        </c:manualLayout>
      </c:layout>
      <c:barChart>
        <c:barDir val="bar"/>
        <c:grouping val="clustered"/>
        <c:varyColors val="0"/>
        <c:ser>
          <c:idx val="0"/>
          <c:order val="0"/>
          <c:tx>
            <c:strRef>
              <c:f>Sheet1!$B$1</c:f>
              <c:strCache>
                <c:ptCount val="1"/>
                <c:pt idx="0">
                  <c:v>Column1</c:v>
                </c:pt>
              </c:strCache>
            </c:strRef>
          </c:tx>
          <c:spPr>
            <a:solidFill>
              <a:srgbClr val="008000"/>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spPr>
              <a:noFill/>
              <a:ln>
                <a:noFill/>
              </a:ln>
              <a:effectLst/>
            </c:spPr>
            <c:txPr>
              <a:bodyPr/>
              <a:lstStyle/>
              <a:p>
                <a:pPr>
                  <a:defRPr sz="1400" b="0" i="0" u="none"/>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50 to 99 employees</c:v>
                </c:pt>
                <c:pt idx="1">
                  <c:v>100 to 499 employees</c:v>
                </c:pt>
                <c:pt idx="2">
                  <c:v>500 to 1,000 employees</c:v>
                </c:pt>
                <c:pt idx="3">
                  <c:v>Over 1,000 employees</c:v>
                </c:pt>
              </c:strCache>
            </c:strRef>
          </c:cat>
          <c:val>
            <c:numRef>
              <c:f>Sheet1!$B$2:$B$5</c:f>
              <c:numCache>
                <c:formatCode>0%</c:formatCode>
                <c:ptCount val="4"/>
                <c:pt idx="0">
                  <c:v>0.11</c:v>
                </c:pt>
                <c:pt idx="1">
                  <c:v>0.42</c:v>
                </c:pt>
                <c:pt idx="2">
                  <c:v>0.11</c:v>
                </c:pt>
                <c:pt idx="3">
                  <c:v>0.36</c:v>
                </c:pt>
              </c:numCache>
            </c:numRef>
          </c:val>
        </c:ser>
        <c:dLbls>
          <c:showLegendKey val="0"/>
          <c:showVal val="0"/>
          <c:showCatName val="0"/>
          <c:showSerName val="0"/>
          <c:showPercent val="0"/>
          <c:showBubbleSize val="0"/>
        </c:dLbls>
        <c:gapWidth val="70"/>
        <c:axId val="346464896"/>
        <c:axId val="346474696"/>
      </c:barChart>
      <c:valAx>
        <c:axId val="346474696"/>
        <c:scaling>
          <c:orientation val="minMax"/>
        </c:scaling>
        <c:delete val="1"/>
        <c:axPos val="b"/>
        <c:numFmt formatCode="0%" sourceLinked="1"/>
        <c:majorTickMark val="out"/>
        <c:minorTickMark val="none"/>
        <c:tickLblPos val="nextTo"/>
        <c:crossAx val="346464896"/>
        <c:crosses val="max"/>
        <c:crossBetween val="between"/>
      </c:valAx>
      <c:catAx>
        <c:axId val="346464896"/>
        <c:scaling>
          <c:orientation val="maxMin"/>
        </c:scaling>
        <c:delete val="0"/>
        <c:axPos val="l"/>
        <c:numFmt formatCode="General" sourceLinked="0"/>
        <c:majorTickMark val="out"/>
        <c:minorTickMark val="none"/>
        <c:tickLblPos val="nextTo"/>
        <c:txPr>
          <a:bodyPr/>
          <a:lstStyle/>
          <a:p>
            <a:pPr>
              <a:defRPr sz="1400"/>
            </a:pPr>
            <a:endParaRPr lang="en-US"/>
          </a:p>
        </c:txPr>
        <c:crossAx val="34647469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87080297535425"/>
          <c:y val="0.20712979825994363"/>
          <c:w val="0.59369904488080072"/>
          <c:h val="0.94645275004661489"/>
        </c:manualLayout>
      </c:layout>
      <c:pieChart>
        <c:varyColors val="1"/>
        <c:ser>
          <c:idx val="0"/>
          <c:order val="0"/>
          <c:tx>
            <c:strRef>
              <c:f>Sheet1!$B$1</c:f>
              <c:strCache>
                <c:ptCount val="1"/>
                <c:pt idx="0">
                  <c:v>Column2</c:v>
                </c:pt>
              </c:strCache>
            </c:strRef>
          </c:tx>
          <c:spPr>
            <a:solidFill>
              <a:schemeClr val="bg1">
                <a:lumMod val="50000"/>
              </a:schemeClr>
            </a:solidFill>
          </c:spPr>
          <c:dPt>
            <c:idx val="0"/>
            <c:bubble3D val="0"/>
            <c:spPr>
              <a:solidFill>
                <a:srgbClr val="C00000"/>
              </a:solidFill>
            </c:spPr>
          </c:dPt>
          <c:dLbls>
            <c:dLbl>
              <c:idx val="0"/>
              <c:layout>
                <c:manualLayout>
                  <c:x val="-0.15204256106990777"/>
                  <c:y val="-0.21829815029593155"/>
                </c:manualLayout>
              </c:layout>
              <c:numFmt formatCode="0%" sourceLinked="0"/>
              <c:spPr/>
              <c:txPr>
                <a:bodyPr/>
                <a:lstStyle/>
                <a:p>
                  <a:pPr algn="ctr">
                    <a:defRPr lang="en-US" sz="1400" b="1" i="0" u="none" strike="noStrike" kern="1200" baseline="0">
                      <a:solidFill>
                        <a:schemeClr val="bg1"/>
                      </a:solidFill>
                      <a:latin typeface="+mj-lt"/>
                      <a:ea typeface="+mn-ea"/>
                      <a:cs typeface="Arial"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0.13267662081658879"/>
                  <c:y val="0.13787442933351785"/>
                </c:manualLayout>
              </c:layout>
              <c:dLblPos val="bestFi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lgn="ctr">
                  <a:defRPr lang="en-US" sz="1400" b="1" i="0" u="none" strike="noStrike" kern="1200" baseline="0">
                    <a:solidFill>
                      <a:schemeClr val="tx1"/>
                    </a:solidFill>
                    <a:latin typeface="+mj-lt"/>
                    <a:ea typeface="+mn-ea"/>
                    <a:cs typeface="Arial" pitchFamily="34" charset="0"/>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Agree</c:v>
                </c:pt>
                <c:pt idx="1">
                  <c:v>Do not agree</c:v>
                </c:pt>
              </c:strCache>
            </c:strRef>
          </c:cat>
          <c:val>
            <c:numRef>
              <c:f>Sheet1!$B$2:$B$3</c:f>
              <c:numCache>
                <c:formatCode>General</c:formatCode>
                <c:ptCount val="2"/>
              </c:numCache>
            </c:numRef>
          </c:val>
        </c:ser>
        <c:dLbls>
          <c:showLegendKey val="0"/>
          <c:showVal val="0"/>
          <c:showCatName val="0"/>
          <c:showSerName val="0"/>
          <c:showPercent val="0"/>
          <c:showBubbleSize val="0"/>
          <c:showLeaderLines val="1"/>
        </c:dLbls>
        <c:firstSliceAng val="0"/>
      </c:pieChart>
      <c:spPr>
        <a:noFill/>
        <a:ln w="25400">
          <a:noFill/>
        </a:ln>
      </c:spPr>
    </c:plotArea>
    <c:legend>
      <c:legendPos val="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36327706736036"/>
          <c:y val="2.3886687057930862E-2"/>
          <c:w val="0.4663672293263964"/>
          <c:h val="0.97512333237578985"/>
        </c:manualLayout>
      </c:layout>
      <c:barChart>
        <c:barDir val="bar"/>
        <c:grouping val="clustered"/>
        <c:varyColors val="0"/>
        <c:ser>
          <c:idx val="0"/>
          <c:order val="0"/>
          <c:tx>
            <c:strRef>
              <c:f>Sheet1!$B$1</c:f>
              <c:strCache>
                <c:ptCount val="1"/>
                <c:pt idx="0">
                  <c:v>Column2</c:v>
                </c:pt>
              </c:strCache>
            </c:strRef>
          </c:tx>
          <c:spPr>
            <a:solidFill>
              <a:srgbClr val="00B050"/>
            </a:solidFill>
          </c:spPr>
          <c:invertIfNegative val="0"/>
          <c:dPt>
            <c:idx val="0"/>
            <c:invertIfNegative val="0"/>
            <c:bubble3D val="0"/>
            <c:spPr>
              <a:solidFill>
                <a:srgbClr val="FF0000"/>
              </a:solidFill>
            </c:spPr>
          </c:dPt>
          <c:dPt>
            <c:idx val="7"/>
            <c:invertIfNegative val="0"/>
            <c:bubble3D val="0"/>
            <c:spPr>
              <a:solidFill>
                <a:srgbClr val="CBCBCB"/>
              </a:solidFill>
            </c:spPr>
          </c:dPt>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None of these</c:v>
                </c:pt>
                <c:pt idx="1">
                  <c:v>Drug testing</c:v>
                </c:pt>
                <c:pt idx="2">
                  <c:v>Employee use of drugs without a prescription</c:v>
                </c:pt>
                <c:pt idx="3">
                  <c:v>Return to work policies for employees undergoing substance abuse treatment</c:v>
                </c:pt>
                <c:pt idx="4">
                  <c:v>Employee use of prescription drugs at work</c:v>
                </c:pt>
                <c:pt idx="5">
                  <c:v>Employee responsibility to notify supervisors of prescription drug usage</c:v>
                </c:pt>
                <c:pt idx="6">
                  <c:v>Performance improvement plan for employees who have failed drug tests or whose performance has declined related to drug usage</c:v>
                </c:pt>
                <c:pt idx="7">
                  <c:v>Unsure/Don’t know</c:v>
                </c:pt>
              </c:strCache>
            </c:strRef>
          </c:cat>
          <c:val>
            <c:numRef>
              <c:f>Sheet1!$B$2:$B$9</c:f>
              <c:numCache>
                <c:formatCode>0%</c:formatCode>
                <c:ptCount val="8"/>
                <c:pt idx="0">
                  <c:v>0.05</c:v>
                </c:pt>
                <c:pt idx="1">
                  <c:v>0.84</c:v>
                </c:pt>
                <c:pt idx="2">
                  <c:v>0.6</c:v>
                </c:pt>
                <c:pt idx="3">
                  <c:v>0.57999999999999996</c:v>
                </c:pt>
                <c:pt idx="4">
                  <c:v>0.53</c:v>
                </c:pt>
                <c:pt idx="5">
                  <c:v>0.48</c:v>
                </c:pt>
                <c:pt idx="6">
                  <c:v>0.34</c:v>
                </c:pt>
                <c:pt idx="7">
                  <c:v>0.04</c:v>
                </c:pt>
              </c:numCache>
            </c:numRef>
          </c:val>
        </c:ser>
        <c:dLbls>
          <c:showLegendKey val="0"/>
          <c:showVal val="0"/>
          <c:showCatName val="0"/>
          <c:showSerName val="0"/>
          <c:showPercent val="0"/>
          <c:showBubbleSize val="0"/>
        </c:dLbls>
        <c:gapWidth val="55"/>
        <c:axId val="342358176"/>
        <c:axId val="342353080"/>
      </c:barChart>
      <c:catAx>
        <c:axId val="342358176"/>
        <c:scaling>
          <c:orientation val="maxMin"/>
        </c:scaling>
        <c:delete val="0"/>
        <c:axPos val="l"/>
        <c:numFmt formatCode="General" sourceLinked="1"/>
        <c:majorTickMark val="out"/>
        <c:minorTickMark val="none"/>
        <c:tickLblPos val="nextTo"/>
        <c:crossAx val="342353080"/>
        <c:crosses val="autoZero"/>
        <c:auto val="1"/>
        <c:lblAlgn val="ctr"/>
        <c:lblOffset val="100"/>
        <c:noMultiLvlLbl val="0"/>
      </c:catAx>
      <c:valAx>
        <c:axId val="342353080"/>
        <c:scaling>
          <c:orientation val="minMax"/>
        </c:scaling>
        <c:delete val="1"/>
        <c:axPos val="t"/>
        <c:numFmt formatCode="0%" sourceLinked="1"/>
        <c:majorTickMark val="out"/>
        <c:minorTickMark val="none"/>
        <c:tickLblPos val="nextTo"/>
        <c:crossAx val="34235817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64535370957343"/>
          <c:y val="1.3441418535990477E-3"/>
          <c:w val="0.67662025211048571"/>
          <c:h val="0.96587577830254612"/>
        </c:manualLayout>
      </c:layout>
      <c:barChart>
        <c:barDir val="bar"/>
        <c:grouping val="clustered"/>
        <c:varyColors val="0"/>
        <c:ser>
          <c:idx val="0"/>
          <c:order val="0"/>
          <c:tx>
            <c:strRef>
              <c:f>Sheet1!$B$1</c:f>
              <c:strCache>
                <c:ptCount val="1"/>
                <c:pt idx="0">
                  <c:v>Column1</c:v>
                </c:pt>
              </c:strCache>
            </c:strRef>
          </c:tx>
          <c:invertIfNegative val="0"/>
          <c:dPt>
            <c:idx val="0"/>
            <c:invertIfNegative val="0"/>
            <c:bubble3D val="0"/>
            <c:spPr>
              <a:solidFill>
                <a:srgbClr val="006951"/>
              </a:solidFill>
            </c:spPr>
          </c:dPt>
          <c:dPt>
            <c:idx val="1"/>
            <c:invertIfNegative val="0"/>
            <c:bubble3D val="0"/>
            <c:spPr>
              <a:solidFill>
                <a:srgbClr val="80FF00"/>
              </a:solidFill>
            </c:spPr>
          </c:dPt>
          <c:dPt>
            <c:idx val="2"/>
            <c:invertIfNegative val="0"/>
            <c:bubble3D val="0"/>
            <c:spPr>
              <a:solidFill>
                <a:srgbClr val="80FF00"/>
              </a:solidFill>
            </c:spPr>
          </c:dPt>
          <c:dPt>
            <c:idx val="3"/>
            <c:invertIfNegative val="0"/>
            <c:bubble3D val="0"/>
            <c:spPr>
              <a:solidFill>
                <a:srgbClr val="80FF00"/>
              </a:solidFill>
            </c:spPr>
          </c:dPt>
          <c:dPt>
            <c:idx val="4"/>
            <c:invertIfNegative val="0"/>
            <c:bubble3D val="0"/>
            <c:spPr>
              <a:solidFill>
                <a:srgbClr val="80FF00"/>
              </a:solidFill>
            </c:spPr>
          </c:dPt>
          <c:dPt>
            <c:idx val="5"/>
            <c:invertIfNegative val="0"/>
            <c:bubble3D val="0"/>
            <c:spPr>
              <a:solidFill>
                <a:srgbClr val="C00000"/>
              </a:solidFill>
            </c:spPr>
          </c:dPt>
          <c:dLbls>
            <c:dLbl>
              <c:idx val="0"/>
              <c:spPr/>
              <c:txPr>
                <a:bodyPr/>
                <a:lstStyle/>
                <a:p>
                  <a:pPr>
                    <a:defRPr sz="1400" b="1" i="0" u="sng"/>
                  </a:pPr>
                  <a:endParaRPr lang="en-US"/>
                </a:p>
              </c:txPr>
              <c:showLegendKey val="0"/>
              <c:showVal val="1"/>
              <c:showCatName val="0"/>
              <c:showSerName val="0"/>
              <c:showPercent val="0"/>
              <c:showBubbleSize val="0"/>
            </c:dLbl>
            <c:dLbl>
              <c:idx val="5"/>
              <c:spPr/>
              <c:txPr>
                <a:bodyPr/>
                <a:lstStyle/>
                <a:p>
                  <a:pPr>
                    <a:defRPr sz="1400" b="1" i="0" u="sng"/>
                  </a:pPr>
                  <a:endParaRPr lang="en-US"/>
                </a:p>
              </c:txPr>
              <c:showLegendKey val="0"/>
              <c:showVal val="1"/>
              <c:showCatName val="0"/>
              <c:showSerName val="0"/>
              <c:showPercent val="0"/>
              <c:showBubbleSize val="0"/>
            </c:dLbl>
            <c:spPr>
              <a:noFill/>
              <a:ln>
                <a:noFill/>
              </a:ln>
              <a:effectLst/>
            </c:spPr>
            <c:txPr>
              <a:bodyPr/>
              <a:lstStyle/>
              <a:p>
                <a:pPr>
                  <a:defRPr sz="1400" i="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Yes (NET)</c:v>
                </c:pt>
                <c:pt idx="1">
                  <c:v>Pre-employment</c:v>
                </c:pt>
                <c:pt idx="2">
                  <c:v>When need is indicated</c:v>
                </c:pt>
                <c:pt idx="3">
                  <c:v>At random intervals</c:v>
                </c:pt>
                <c:pt idx="4">
                  <c:v>On a fixed schedule</c:v>
                </c:pt>
                <c:pt idx="5">
                  <c:v>No</c:v>
                </c:pt>
              </c:strCache>
            </c:strRef>
          </c:cat>
          <c:val>
            <c:numRef>
              <c:f>Sheet1!$B$2:$B$7</c:f>
              <c:numCache>
                <c:formatCode>0%</c:formatCode>
                <c:ptCount val="6"/>
                <c:pt idx="0">
                  <c:v>0.86599999999999999</c:v>
                </c:pt>
                <c:pt idx="1">
                  <c:v>0.79100000000000004</c:v>
                </c:pt>
                <c:pt idx="2">
                  <c:v>0.63200000000000001</c:v>
                </c:pt>
                <c:pt idx="3">
                  <c:v>0.39300000000000002</c:v>
                </c:pt>
                <c:pt idx="4">
                  <c:v>0.03</c:v>
                </c:pt>
                <c:pt idx="5">
                  <c:v>0.13400000000000001</c:v>
                </c:pt>
              </c:numCache>
            </c:numRef>
          </c:val>
        </c:ser>
        <c:dLbls>
          <c:showLegendKey val="0"/>
          <c:showVal val="0"/>
          <c:showCatName val="0"/>
          <c:showSerName val="0"/>
          <c:showPercent val="0"/>
          <c:showBubbleSize val="0"/>
        </c:dLbls>
        <c:gapWidth val="70"/>
        <c:axId val="342351512"/>
        <c:axId val="342351120"/>
      </c:barChart>
      <c:valAx>
        <c:axId val="342351120"/>
        <c:scaling>
          <c:orientation val="minMax"/>
        </c:scaling>
        <c:delete val="1"/>
        <c:axPos val="b"/>
        <c:numFmt formatCode="0%" sourceLinked="1"/>
        <c:majorTickMark val="out"/>
        <c:minorTickMark val="none"/>
        <c:tickLblPos val="nextTo"/>
        <c:crossAx val="342351512"/>
        <c:crosses val="max"/>
        <c:crossBetween val="between"/>
      </c:valAx>
      <c:catAx>
        <c:axId val="342351512"/>
        <c:scaling>
          <c:orientation val="maxMin"/>
        </c:scaling>
        <c:delete val="0"/>
        <c:axPos val="l"/>
        <c:numFmt formatCode="General" sourceLinked="0"/>
        <c:majorTickMark val="out"/>
        <c:minorTickMark val="none"/>
        <c:tickLblPos val="nextTo"/>
        <c:txPr>
          <a:bodyPr/>
          <a:lstStyle/>
          <a:p>
            <a:pPr>
              <a:defRPr sz="1400"/>
            </a:pPr>
            <a:endParaRPr lang="en-US"/>
          </a:p>
        </c:txPr>
        <c:crossAx val="34235112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95310683143066"/>
          <c:y val="0"/>
          <c:w val="0.56767900915677028"/>
          <c:h val="0.97516339694361964"/>
        </c:manualLayout>
      </c:layout>
      <c:barChart>
        <c:barDir val="bar"/>
        <c:grouping val="clustered"/>
        <c:varyColors val="0"/>
        <c:ser>
          <c:idx val="0"/>
          <c:order val="0"/>
          <c:tx>
            <c:strRef>
              <c:f>Sheet1!$B$1</c:f>
              <c:strCache>
                <c:ptCount val="1"/>
                <c:pt idx="0">
                  <c:v>Sales</c:v>
                </c:pt>
              </c:strCache>
            </c:strRef>
          </c:tx>
          <c:spPr>
            <a:solidFill>
              <a:srgbClr val="0070C0"/>
            </a:solidFill>
            <a:ln w="25399">
              <a:noFill/>
            </a:ln>
          </c:spPr>
          <c:invertIfNegative val="0"/>
          <c:dPt>
            <c:idx val="0"/>
            <c:invertIfNegative val="0"/>
            <c:bubble3D val="0"/>
            <c:spPr>
              <a:solidFill>
                <a:srgbClr val="0070C0"/>
              </a:solidFill>
            </c:spPr>
          </c:dPt>
          <c:dPt>
            <c:idx val="1"/>
            <c:invertIfNegative val="0"/>
            <c:bubble3D val="0"/>
            <c:spPr>
              <a:solidFill>
                <a:srgbClr val="006951"/>
              </a:solidFill>
            </c:spPr>
          </c:dPt>
          <c:dPt>
            <c:idx val="2"/>
            <c:invertIfNegative val="0"/>
            <c:bubble3D val="0"/>
          </c:dPt>
          <c:dPt>
            <c:idx val="3"/>
            <c:invertIfNegative val="0"/>
            <c:bubble3D val="0"/>
          </c:dPt>
          <c:dPt>
            <c:idx val="4"/>
            <c:invertIfNegative val="0"/>
            <c:bubble3D val="0"/>
          </c:dPt>
          <c:dPt>
            <c:idx val="12"/>
            <c:invertIfNegative val="0"/>
            <c:bubble3D val="0"/>
            <c:spPr>
              <a:solidFill>
                <a:srgbClr val="C00000"/>
              </a:solidFill>
              <a:ln w="25399">
                <a:noFill/>
              </a:ln>
            </c:spPr>
          </c:dPt>
          <c:dLbls>
            <c:numFmt formatCode="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Cannabinoids (Marijuana, THC)</c:v>
                </c:pt>
                <c:pt idx="1">
                  <c:v>Opiates (Codeine, Morphine, Heroin)</c:v>
                </c:pt>
                <c:pt idx="2">
                  <c:v>Amphetamines (including Methamphetamine) (Adderall, Ritalin, etc.)</c:v>
                </c:pt>
                <c:pt idx="3">
                  <c:v>Cocaine</c:v>
                </c:pt>
                <c:pt idx="4">
                  <c:v>Barbiturates (Seconal, phenobarbital, etc.)</c:v>
                </c:pt>
                <c:pt idx="5">
                  <c:v>Benzodiazepines (Xanax, Ativan, Klonopin, Valium, etc.)</c:v>
                </c:pt>
                <c:pt idx="6">
                  <c:v>Phencyclidine (PCP)</c:v>
                </c:pt>
                <c:pt idx="7">
                  <c:v>Methadone</c:v>
                </c:pt>
                <c:pt idx="8">
                  <c:v>Synthetic Opioids (Oxycodone, Hydrocodone, Dilaudid, Fentanyl, etc.)</c:v>
                </c:pt>
                <c:pt idx="9">
                  <c:v>Methaqualone (Quaaludes)</c:v>
                </c:pt>
                <c:pt idx="10">
                  <c:v>Propoxyphene</c:v>
                </c:pt>
                <c:pt idx="11">
                  <c:v>Other</c:v>
                </c:pt>
                <c:pt idx="12">
                  <c:v>Don’t Know/Not Sure</c:v>
                </c:pt>
              </c:strCache>
            </c:strRef>
          </c:cat>
          <c:val>
            <c:numRef>
              <c:f>Sheet1!$B$2:$B$14</c:f>
              <c:numCache>
                <c:formatCode>0%</c:formatCode>
                <c:ptCount val="13"/>
                <c:pt idx="0">
                  <c:v>0.93</c:v>
                </c:pt>
                <c:pt idx="1">
                  <c:v>0.91400000000000003</c:v>
                </c:pt>
                <c:pt idx="2">
                  <c:v>0.90600000000000003</c:v>
                </c:pt>
                <c:pt idx="3">
                  <c:v>0.90600000000000003</c:v>
                </c:pt>
                <c:pt idx="4">
                  <c:v>0.76600000000000001</c:v>
                </c:pt>
                <c:pt idx="5">
                  <c:v>0.64100000000000001</c:v>
                </c:pt>
                <c:pt idx="6">
                  <c:v>0.60899999999999999</c:v>
                </c:pt>
                <c:pt idx="7">
                  <c:v>0.56999999999999995</c:v>
                </c:pt>
                <c:pt idx="8">
                  <c:v>0.51600000000000001</c:v>
                </c:pt>
                <c:pt idx="9">
                  <c:v>0.43</c:v>
                </c:pt>
                <c:pt idx="10">
                  <c:v>0.313</c:v>
                </c:pt>
                <c:pt idx="11">
                  <c:v>0.109</c:v>
                </c:pt>
                <c:pt idx="12">
                  <c:v>0.26400000000000001</c:v>
                </c:pt>
              </c:numCache>
            </c:numRef>
          </c:val>
        </c:ser>
        <c:dLbls>
          <c:showLegendKey val="0"/>
          <c:showVal val="0"/>
          <c:showCatName val="0"/>
          <c:showSerName val="0"/>
          <c:showPercent val="0"/>
          <c:showBubbleSize val="0"/>
        </c:dLbls>
        <c:gapWidth val="100"/>
        <c:axId val="342326816"/>
        <c:axId val="342326032"/>
      </c:barChart>
      <c:valAx>
        <c:axId val="342326032"/>
        <c:scaling>
          <c:orientation val="minMax"/>
        </c:scaling>
        <c:delete val="1"/>
        <c:axPos val="t"/>
        <c:numFmt formatCode="0%" sourceLinked="1"/>
        <c:majorTickMark val="out"/>
        <c:minorTickMark val="none"/>
        <c:tickLblPos val="nextTo"/>
        <c:crossAx val="342326816"/>
        <c:crosses val="autoZero"/>
        <c:crossBetween val="between"/>
      </c:valAx>
      <c:catAx>
        <c:axId val="342326816"/>
        <c:scaling>
          <c:orientation val="maxMin"/>
        </c:scaling>
        <c:delete val="0"/>
        <c:axPos val="l"/>
        <c:numFmt formatCode="General" sourceLinked="0"/>
        <c:majorTickMark val="out"/>
        <c:minorTickMark val="none"/>
        <c:tickLblPos val="nextTo"/>
        <c:txPr>
          <a:bodyPr/>
          <a:lstStyle/>
          <a:p>
            <a:pPr>
              <a:defRPr sz="1400">
                <a:latin typeface="+mn-lt"/>
                <a:cs typeface="Arial" pitchFamily="34" charset="0"/>
              </a:defRPr>
            </a:pPr>
            <a:endParaRPr lang="en-US"/>
          </a:p>
        </c:txPr>
        <c:crossAx val="342326032"/>
        <c:crosses val="autoZero"/>
        <c:auto val="1"/>
        <c:lblAlgn val="ctr"/>
        <c:lblOffset val="100"/>
        <c:noMultiLvlLbl val="0"/>
      </c:catAx>
      <c:spPr>
        <a:noFill/>
        <a:ln w="25399">
          <a:noFill/>
        </a:ln>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20194608250568"/>
          <c:y val="3.6496912915021759E-2"/>
          <c:w val="0.45510632838662002"/>
          <c:h val="0.84429377167249142"/>
        </c:manualLayout>
      </c:layout>
      <c:barChart>
        <c:barDir val="bar"/>
        <c:grouping val="clustered"/>
        <c:varyColors val="0"/>
        <c:ser>
          <c:idx val="0"/>
          <c:order val="0"/>
          <c:tx>
            <c:strRef>
              <c:f>Sheet1!$B$1</c:f>
              <c:strCache>
                <c:ptCount val="1"/>
                <c:pt idx="0">
                  <c:v>Column1</c:v>
                </c:pt>
              </c:strCache>
            </c:strRef>
          </c:tx>
          <c:invertIfNegative val="0"/>
          <c:dPt>
            <c:idx val="0"/>
            <c:invertIfNegative val="0"/>
            <c:bubble3D val="0"/>
            <c:spPr>
              <a:solidFill>
                <a:srgbClr val="006951"/>
              </a:solidFill>
            </c:spPr>
          </c:dPt>
          <c:dPt>
            <c:idx val="1"/>
            <c:invertIfNegative val="0"/>
            <c:bubble3D val="0"/>
            <c:spPr>
              <a:solidFill>
                <a:srgbClr val="80FF00"/>
              </a:solidFill>
            </c:spPr>
          </c:dPt>
          <c:dPt>
            <c:idx val="2"/>
            <c:invertIfNegative val="0"/>
            <c:bubble3D val="0"/>
            <c:spPr>
              <a:solidFill>
                <a:srgbClr val="80FF00"/>
              </a:solidFill>
            </c:spPr>
          </c:dPt>
          <c:dPt>
            <c:idx val="3"/>
            <c:invertIfNegative val="0"/>
            <c:bubble3D val="0"/>
            <c:spPr>
              <a:solidFill>
                <a:srgbClr val="80FF00"/>
              </a:solidFill>
            </c:spPr>
          </c:dPt>
          <c:dPt>
            <c:idx val="4"/>
            <c:invertIfNegative val="0"/>
            <c:bubble3D val="0"/>
            <c:spPr>
              <a:solidFill>
                <a:srgbClr val="80FF00"/>
              </a:solidFill>
            </c:spPr>
          </c:dPt>
          <c:dPt>
            <c:idx val="5"/>
            <c:invertIfNegative val="0"/>
            <c:bubble3D val="0"/>
            <c:spPr>
              <a:solidFill>
                <a:srgbClr val="C00000"/>
              </a:solidFill>
            </c:spPr>
          </c:dPt>
          <c:dLbls>
            <c:dLbl>
              <c:idx val="0"/>
              <c:spPr/>
              <c:txPr>
                <a:bodyPr/>
                <a:lstStyle/>
                <a:p>
                  <a:pPr>
                    <a:defRPr sz="1400" b="1" i="0" u="sng"/>
                  </a:pPr>
                  <a:endParaRPr lang="en-US"/>
                </a:p>
              </c:txPr>
              <c:showLegendKey val="0"/>
              <c:showVal val="1"/>
              <c:showCatName val="0"/>
              <c:showSerName val="0"/>
              <c:showPercent val="0"/>
              <c:showBubbleSize val="0"/>
            </c:dLbl>
            <c:dLbl>
              <c:idx val="5"/>
              <c:spPr/>
              <c:txPr>
                <a:bodyPr/>
                <a:lstStyle/>
                <a:p>
                  <a:pPr>
                    <a:defRPr sz="1400" b="1" i="0" u="sng"/>
                  </a:pPr>
                  <a:endParaRPr lang="en-US"/>
                </a:p>
              </c:txPr>
              <c:showLegendKey val="0"/>
              <c:showVal val="1"/>
              <c:showCatName val="0"/>
              <c:showSerName val="0"/>
              <c:showPercent val="0"/>
              <c:showBubbleSize val="0"/>
            </c:dLbl>
            <c:spPr>
              <a:noFill/>
              <a:ln>
                <a:noFill/>
              </a:ln>
              <a:effectLst/>
            </c:spPr>
            <c:txPr>
              <a:bodyPr/>
              <a:lstStyle/>
              <a:p>
                <a:pPr>
                  <a:defRPr sz="1400" i="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Yes (net)</c:v>
                </c:pt>
                <c:pt idx="1">
                  <c:v>Annonymously assist</c:v>
                </c:pt>
                <c:pt idx="2">
                  <c:v>Develop plan to assess/ treat</c:v>
                </c:pt>
                <c:pt idx="3">
                  <c:v>Identify employees with abuse issues</c:v>
                </c:pt>
                <c:pt idx="4">
                  <c:v>Other</c:v>
                </c:pt>
                <c:pt idx="5">
                  <c:v>No</c:v>
                </c:pt>
              </c:strCache>
            </c:strRef>
          </c:cat>
          <c:val>
            <c:numRef>
              <c:f>Sheet1!$B$2:$B$7</c:f>
              <c:numCache>
                <c:formatCode>0%</c:formatCode>
                <c:ptCount val="6"/>
                <c:pt idx="0">
                  <c:v>0.87</c:v>
                </c:pt>
                <c:pt idx="1">
                  <c:v>0.78600000000000003</c:v>
                </c:pt>
                <c:pt idx="2">
                  <c:v>0.29399999999999998</c:v>
                </c:pt>
                <c:pt idx="3">
                  <c:v>0.124</c:v>
                </c:pt>
                <c:pt idx="4">
                  <c:v>0.03</c:v>
                </c:pt>
                <c:pt idx="5">
                  <c:v>0.124</c:v>
                </c:pt>
              </c:numCache>
            </c:numRef>
          </c:val>
        </c:ser>
        <c:dLbls>
          <c:showLegendKey val="0"/>
          <c:showVal val="0"/>
          <c:showCatName val="0"/>
          <c:showSerName val="0"/>
          <c:showPercent val="0"/>
          <c:showBubbleSize val="0"/>
        </c:dLbls>
        <c:gapWidth val="70"/>
        <c:axId val="342335048"/>
        <c:axId val="342334656"/>
      </c:barChart>
      <c:valAx>
        <c:axId val="342334656"/>
        <c:scaling>
          <c:orientation val="minMax"/>
        </c:scaling>
        <c:delete val="1"/>
        <c:axPos val="b"/>
        <c:numFmt formatCode="0%" sourceLinked="1"/>
        <c:majorTickMark val="out"/>
        <c:minorTickMark val="none"/>
        <c:tickLblPos val="nextTo"/>
        <c:crossAx val="342335048"/>
        <c:crosses val="max"/>
        <c:crossBetween val="between"/>
      </c:valAx>
      <c:catAx>
        <c:axId val="342335048"/>
        <c:scaling>
          <c:orientation val="maxMin"/>
        </c:scaling>
        <c:delete val="0"/>
        <c:axPos val="l"/>
        <c:numFmt formatCode="General" sourceLinked="0"/>
        <c:majorTickMark val="out"/>
        <c:minorTickMark val="none"/>
        <c:tickLblPos val="nextTo"/>
        <c:txPr>
          <a:bodyPr/>
          <a:lstStyle/>
          <a:p>
            <a:pPr>
              <a:defRPr sz="1400"/>
            </a:pPr>
            <a:endParaRPr lang="en-US"/>
          </a:p>
        </c:txPr>
        <c:crossAx val="34233465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1550120804713E-2"/>
          <c:y val="0.10592669114152664"/>
          <c:w val="0.92576899758390574"/>
          <c:h val="0.75512029283149251"/>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00B050"/>
              </a:solidFill>
            </c:spPr>
          </c:dPt>
          <c:dPt>
            <c:idx val="1"/>
            <c:invertIfNegative val="0"/>
            <c:bubble3D val="0"/>
            <c:spPr>
              <a:solidFill>
                <a:schemeClr val="bg1">
                  <a:lumMod val="50000"/>
                </a:schemeClr>
              </a:solidFill>
            </c:spPr>
          </c:dPt>
          <c:dPt>
            <c:idx val="2"/>
            <c:invertIfNegative val="0"/>
            <c:bubble3D val="0"/>
            <c:spPr>
              <a:solidFill>
                <a:srgbClr val="C00000"/>
              </a:solidFill>
            </c:spPr>
          </c:dPt>
          <c:dLbls>
            <c:spPr>
              <a:noFill/>
              <a:ln>
                <a:noFill/>
              </a:ln>
              <a:effectLst/>
            </c:spPr>
            <c:txPr>
              <a:bodyPr/>
              <a:lstStyle/>
              <a:p>
                <a:pPr>
                  <a:defRPr sz="1400" b="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Increasing</c:v>
                </c:pt>
                <c:pt idx="1">
                  <c:v>Staying the same</c:v>
                </c:pt>
                <c:pt idx="2">
                  <c:v>Decreasing</c:v>
                </c:pt>
              </c:strCache>
            </c:strRef>
          </c:cat>
          <c:val>
            <c:numRef>
              <c:f>Sheet1!$B$2:$B$4</c:f>
              <c:numCache>
                <c:formatCode>0%</c:formatCode>
                <c:ptCount val="3"/>
                <c:pt idx="0">
                  <c:v>0.22</c:v>
                </c:pt>
                <c:pt idx="1">
                  <c:v>0.75600000000000001</c:v>
                </c:pt>
                <c:pt idx="2">
                  <c:v>2.4E-2</c:v>
                </c:pt>
              </c:numCache>
            </c:numRef>
          </c:val>
        </c:ser>
        <c:dLbls>
          <c:showLegendKey val="0"/>
          <c:showVal val="0"/>
          <c:showCatName val="0"/>
          <c:showSerName val="0"/>
          <c:showPercent val="0"/>
          <c:showBubbleSize val="0"/>
        </c:dLbls>
        <c:gapWidth val="100"/>
        <c:axId val="342337008"/>
        <c:axId val="342337400"/>
      </c:barChart>
      <c:catAx>
        <c:axId val="342337008"/>
        <c:scaling>
          <c:orientation val="minMax"/>
        </c:scaling>
        <c:delete val="0"/>
        <c:axPos val="b"/>
        <c:numFmt formatCode="General" sourceLinked="0"/>
        <c:majorTickMark val="out"/>
        <c:minorTickMark val="none"/>
        <c:tickLblPos val="nextTo"/>
        <c:txPr>
          <a:bodyPr/>
          <a:lstStyle/>
          <a:p>
            <a:pPr>
              <a:defRPr sz="1400"/>
            </a:pPr>
            <a:endParaRPr lang="en-US"/>
          </a:p>
        </c:txPr>
        <c:crossAx val="342337400"/>
        <c:crosses val="autoZero"/>
        <c:auto val="1"/>
        <c:lblAlgn val="ctr"/>
        <c:lblOffset val="100"/>
        <c:noMultiLvlLbl val="0"/>
      </c:catAx>
      <c:valAx>
        <c:axId val="342337400"/>
        <c:scaling>
          <c:orientation val="minMax"/>
        </c:scaling>
        <c:delete val="1"/>
        <c:axPos val="l"/>
        <c:numFmt formatCode="0%" sourceLinked="1"/>
        <c:majorTickMark val="out"/>
        <c:minorTickMark val="none"/>
        <c:tickLblPos val="nextTo"/>
        <c:crossAx val="3423370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859079260284004E-2"/>
          <c:y val="0.10265868001727876"/>
          <c:w val="0.95377303393319979"/>
          <c:h val="0.50258924154517992"/>
        </c:manualLayout>
      </c:layout>
      <c:barChart>
        <c:barDir val="col"/>
        <c:grouping val="clustered"/>
        <c:varyColors val="0"/>
        <c:ser>
          <c:idx val="0"/>
          <c:order val="0"/>
          <c:tx>
            <c:strRef>
              <c:f>Sheet1!$B$1</c:f>
              <c:strCache>
                <c:ptCount val="1"/>
                <c:pt idx="0">
                  <c:v>Sales</c:v>
                </c:pt>
              </c:strCache>
            </c:strRef>
          </c:tx>
          <c:spPr>
            <a:solidFill>
              <a:srgbClr val="006A53"/>
            </a:solidFill>
            <a:ln w="25399">
              <a:noFill/>
            </a:ln>
          </c:spPr>
          <c:invertIfNegative val="0"/>
          <c:dPt>
            <c:idx val="0"/>
            <c:invertIfNegative val="0"/>
            <c:bubble3D val="0"/>
            <c:spPr>
              <a:solidFill>
                <a:srgbClr val="006A53"/>
              </a:solidFill>
            </c:spPr>
          </c:dPt>
          <c:dPt>
            <c:idx val="1"/>
            <c:invertIfNegative val="0"/>
            <c:bubble3D val="0"/>
            <c:spPr>
              <a:solidFill>
                <a:srgbClr val="006A53"/>
              </a:solidFill>
            </c:spPr>
          </c:dPt>
          <c:dPt>
            <c:idx val="2"/>
            <c:invertIfNegative val="0"/>
            <c:bubble3D val="0"/>
          </c:dPt>
          <c:dPt>
            <c:idx val="3"/>
            <c:invertIfNegative val="0"/>
            <c:bubble3D val="0"/>
          </c:dPt>
          <c:dPt>
            <c:idx val="4"/>
            <c:invertIfNegative val="0"/>
            <c:bubble3D val="0"/>
          </c:dPt>
          <c:dLbls>
            <c:numFmt formatCode="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Returning them to their position after appropriate treatment</c:v>
                </c:pt>
                <c:pt idx="1">
                  <c:v>Dismiss them</c:v>
                </c:pt>
                <c:pt idx="2">
                  <c:v>Ignore the problem</c:v>
                </c:pt>
                <c:pt idx="3">
                  <c:v>Ensure they have careful supervision for the rest of their careers</c:v>
                </c:pt>
                <c:pt idx="4">
                  <c:v>Relocated them to positions of lesser responsibility</c:v>
                </c:pt>
              </c:strCache>
            </c:strRef>
          </c:cat>
          <c:val>
            <c:numRef>
              <c:f>Sheet1!$B$2:$B$6</c:f>
              <c:numCache>
                <c:formatCode>General</c:formatCode>
                <c:ptCount val="5"/>
                <c:pt idx="0">
                  <c:v>0.627</c:v>
                </c:pt>
                <c:pt idx="1">
                  <c:v>0.33300000000000002</c:v>
                </c:pt>
                <c:pt idx="2">
                  <c:v>0.02</c:v>
                </c:pt>
                <c:pt idx="3">
                  <c:v>0.01</c:v>
                </c:pt>
                <c:pt idx="4">
                  <c:v>5.0000000000000001E-3</c:v>
                </c:pt>
              </c:numCache>
            </c:numRef>
          </c:val>
        </c:ser>
        <c:dLbls>
          <c:showLegendKey val="0"/>
          <c:showVal val="0"/>
          <c:showCatName val="0"/>
          <c:showSerName val="0"/>
          <c:showPercent val="0"/>
          <c:showBubbleSize val="0"/>
        </c:dLbls>
        <c:gapWidth val="100"/>
        <c:axId val="342338184"/>
        <c:axId val="342326424"/>
      </c:barChart>
      <c:valAx>
        <c:axId val="342326424"/>
        <c:scaling>
          <c:orientation val="minMax"/>
        </c:scaling>
        <c:delete val="1"/>
        <c:axPos val="l"/>
        <c:numFmt formatCode="General" sourceLinked="1"/>
        <c:majorTickMark val="out"/>
        <c:minorTickMark val="none"/>
        <c:tickLblPos val="nextTo"/>
        <c:crossAx val="342338184"/>
        <c:crosses val="autoZero"/>
        <c:crossBetween val="between"/>
      </c:valAx>
      <c:catAx>
        <c:axId val="342338184"/>
        <c:scaling>
          <c:orientation val="minMax"/>
        </c:scaling>
        <c:delete val="0"/>
        <c:axPos val="b"/>
        <c:numFmt formatCode="General" sourceLinked="0"/>
        <c:majorTickMark val="out"/>
        <c:minorTickMark val="none"/>
        <c:tickLblPos val="nextTo"/>
        <c:txPr>
          <a:bodyPr/>
          <a:lstStyle/>
          <a:p>
            <a:pPr>
              <a:defRPr sz="1400">
                <a:latin typeface="+mn-lt"/>
                <a:cs typeface="Arial" pitchFamily="34" charset="0"/>
              </a:defRPr>
            </a:pPr>
            <a:endParaRPr lang="en-US"/>
          </a:p>
        </c:txPr>
        <c:crossAx val="342326424"/>
        <c:crosses val="autoZero"/>
        <c:auto val="1"/>
        <c:lblAlgn val="ctr"/>
        <c:lblOffset val="100"/>
        <c:noMultiLvlLbl val="0"/>
      </c:catAx>
      <c:spPr>
        <a:noFill/>
        <a:ln w="25399">
          <a:noFill/>
        </a:ln>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966048013929881E-2"/>
          <c:y val="9.6596894677991541E-2"/>
          <c:w val="0.94816397138834074"/>
          <c:h val="0.78952324327279289"/>
        </c:manualLayout>
      </c:layout>
      <c:barChart>
        <c:barDir val="col"/>
        <c:grouping val="stacked"/>
        <c:varyColors val="0"/>
        <c:ser>
          <c:idx val="0"/>
          <c:order val="0"/>
          <c:tx>
            <c:strRef>
              <c:f>Sheet1!$B$1</c:f>
              <c:strCache>
                <c:ptCount val="1"/>
                <c:pt idx="0">
                  <c:v>Very Confident</c:v>
                </c:pt>
              </c:strCache>
            </c:strRef>
          </c:tx>
          <c:spPr>
            <a:solidFill>
              <a:srgbClr val="00B050"/>
            </a:solidFill>
          </c:spPr>
          <c:invertIfNegative val="0"/>
          <c:dLbls>
            <c:dLbl>
              <c:idx val="0"/>
              <c:layout>
                <c:manualLayout>
                  <c:x val="4.2105267811053219E-3"/>
                  <c:y val="-0.4273324708692690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035089270351072E-3"/>
                  <c:y val="-0.4143255464982061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292279900961763E-16"/>
                  <c:y val="-0.2962446201526205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en-US" sz="1400" b="0" i="0" u="none" strike="noStrike" kern="1200" baseline="0">
                    <a:solidFill>
                      <a:schemeClr val="tx1"/>
                    </a:solidFill>
                    <a:latin typeface="Arial" pitchFamily="34" charset="0"/>
                    <a:ea typeface="+mn-ea"/>
                    <a:cs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HR</c:v>
                </c:pt>
                <c:pt idx="1">
                  <c:v>Supervisors</c:v>
                </c:pt>
                <c:pt idx="2">
                  <c:v>Employees</c:v>
                </c:pt>
              </c:strCache>
            </c:strRef>
          </c:cat>
          <c:val>
            <c:numRef>
              <c:f>Sheet1!$B$2:$B$4</c:f>
              <c:numCache>
                <c:formatCode>0%</c:formatCode>
                <c:ptCount val="3"/>
                <c:pt idx="0">
                  <c:v>0.38</c:v>
                </c:pt>
                <c:pt idx="1">
                  <c:v>0.35</c:v>
                </c:pt>
                <c:pt idx="2">
                  <c:v>0.26</c:v>
                </c:pt>
              </c:numCache>
            </c:numRef>
          </c:val>
        </c:ser>
        <c:dLbls>
          <c:showLegendKey val="0"/>
          <c:showVal val="0"/>
          <c:showCatName val="0"/>
          <c:showSerName val="0"/>
          <c:showPercent val="0"/>
          <c:showBubbleSize val="0"/>
        </c:dLbls>
        <c:gapWidth val="150"/>
        <c:overlap val="100"/>
        <c:axId val="342327208"/>
        <c:axId val="342327600"/>
      </c:barChart>
      <c:catAx>
        <c:axId val="342327208"/>
        <c:scaling>
          <c:orientation val="minMax"/>
        </c:scaling>
        <c:delete val="0"/>
        <c:axPos val="b"/>
        <c:numFmt formatCode="General" sourceLinked="1"/>
        <c:majorTickMark val="out"/>
        <c:minorTickMark val="none"/>
        <c:tickLblPos val="nextTo"/>
        <c:txPr>
          <a:bodyPr/>
          <a:lstStyle/>
          <a:p>
            <a:pPr>
              <a:defRPr sz="1400">
                <a:latin typeface="Arial" pitchFamily="34" charset="0"/>
                <a:cs typeface="Arial" pitchFamily="34" charset="0"/>
              </a:defRPr>
            </a:pPr>
            <a:endParaRPr lang="en-US"/>
          </a:p>
        </c:txPr>
        <c:crossAx val="342327600"/>
        <c:crosses val="autoZero"/>
        <c:auto val="1"/>
        <c:lblAlgn val="ctr"/>
        <c:lblOffset val="100"/>
        <c:noMultiLvlLbl val="0"/>
      </c:catAx>
      <c:valAx>
        <c:axId val="342327600"/>
        <c:scaling>
          <c:orientation val="minMax"/>
        </c:scaling>
        <c:delete val="1"/>
        <c:axPos val="l"/>
        <c:numFmt formatCode="0%" sourceLinked="1"/>
        <c:majorTickMark val="out"/>
        <c:minorTickMark val="none"/>
        <c:tickLblPos val="nextTo"/>
        <c:crossAx val="3423272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00604762599424"/>
          <c:y val="0.10899107282028714"/>
          <c:w val="0.92576899758390574"/>
          <c:h val="0.75512029283149251"/>
        </c:manualLayout>
      </c:layout>
      <c:pieChart>
        <c:varyColors val="1"/>
        <c:ser>
          <c:idx val="0"/>
          <c:order val="0"/>
          <c:tx>
            <c:strRef>
              <c:f>Sheet1!$B$1</c:f>
              <c:strCache>
                <c:ptCount val="1"/>
                <c:pt idx="0">
                  <c:v>Column1</c:v>
                </c:pt>
              </c:strCache>
            </c:strRef>
          </c:tx>
          <c:spPr>
            <a:ln>
              <a:solidFill>
                <a:schemeClr val="tx1"/>
              </a:solidFill>
            </a:ln>
          </c:spPr>
          <c:dPt>
            <c:idx val="0"/>
            <c:bubble3D val="0"/>
            <c:spPr>
              <a:solidFill>
                <a:srgbClr val="C00000"/>
              </a:solidFill>
              <a:ln>
                <a:solidFill>
                  <a:schemeClr val="tx1"/>
                </a:solidFill>
              </a:ln>
            </c:spPr>
          </c:dPt>
          <c:dPt>
            <c:idx val="1"/>
            <c:bubble3D val="0"/>
            <c:spPr>
              <a:solidFill>
                <a:srgbClr val="00B050"/>
              </a:solidFill>
              <a:ln>
                <a:solidFill>
                  <a:schemeClr val="tx1"/>
                </a:solidFill>
              </a:ln>
            </c:spPr>
          </c:dPt>
          <c:dLbls>
            <c:dLbl>
              <c:idx val="0"/>
              <c:layout>
                <c:manualLayout>
                  <c:x val="0.22476741905544828"/>
                  <c:y val="-0.23485422092634389"/>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17523496771863906"/>
                  <c:y val="5.9447855454874042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1.7693121671332957E-2"/>
                  <c:y val="-3.2438298995613866E-2"/>
                </c:manualLayout>
              </c:layout>
              <c:tx>
                <c:rich>
                  <a:bodyPr/>
                  <a:lstStyle/>
                  <a:p>
                    <a:r>
                      <a:rPr lang="en-US" sz="1400" b="1" dirty="0" smtClean="0">
                        <a:solidFill>
                          <a:schemeClr val="bg1"/>
                        </a:solidFill>
                      </a:rPr>
                      <a:t>Supervisors &amp;</a:t>
                    </a:r>
                    <a:r>
                      <a:rPr lang="en-US" sz="1400" b="1" baseline="0" dirty="0" smtClean="0">
                        <a:solidFill>
                          <a:schemeClr val="bg1"/>
                        </a:solidFill>
                      </a:rPr>
                      <a:t> </a:t>
                    </a:r>
                    <a:r>
                      <a:rPr lang="en-US" sz="1400" b="1" dirty="0" smtClean="0">
                        <a:solidFill>
                          <a:schemeClr val="bg1"/>
                        </a:solidFill>
                      </a:rPr>
                      <a:t> </a:t>
                    </a:r>
                    <a:r>
                      <a:rPr lang="en-US" sz="1400" b="1" dirty="0">
                        <a:solidFill>
                          <a:schemeClr val="bg1"/>
                        </a:solidFill>
                      </a:rPr>
                      <a:t>Employers, 13%</a:t>
                    </a:r>
                    <a:endParaRPr lang="en-US" dirty="0"/>
                  </a:p>
                </c:rich>
              </c:tx>
              <c:dLblPos val="bestFit"/>
              <c:showLegendKey val="0"/>
              <c:showVal val="1"/>
              <c:showCatName val="1"/>
              <c:showSerName val="0"/>
              <c:showPercent val="0"/>
              <c:showBubbleSize val="0"/>
              <c:extLst>
                <c:ext xmlns:c15="http://schemas.microsoft.com/office/drawing/2012/chart" uri="{CE6537A1-D6FC-4f65-9D91-7224C49458BB}"/>
              </c:extLst>
            </c:dLbl>
            <c:dLbl>
              <c:idx val="3"/>
              <c:layout>
                <c:manualLayout>
                  <c:x val="6.5346584600369489E-2"/>
                  <c:y val="2.9718016167272543E-2"/>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400" b="1">
                    <a:solidFill>
                      <a:schemeClr val="bg1"/>
                    </a:solidFill>
                  </a:defRPr>
                </a:pPr>
                <a:endParaRPr lang="en-US"/>
              </a:p>
            </c:txPr>
            <c:dLblPos val="ct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Do not Train</c:v>
                </c:pt>
                <c:pt idx="1">
                  <c:v>Train</c:v>
                </c:pt>
              </c:strCache>
            </c:strRef>
          </c:cat>
          <c:val>
            <c:numRef>
              <c:f>Sheet1!$B$2:$B$3</c:f>
              <c:numCache>
                <c:formatCode>0%</c:formatCode>
                <c:ptCount val="2"/>
                <c:pt idx="0">
                  <c:v>0.71</c:v>
                </c:pt>
                <c:pt idx="1">
                  <c:v>0.28999999999999998</c:v>
                </c:pt>
              </c:numCache>
            </c:numRef>
          </c:val>
        </c:ser>
        <c:dLbls>
          <c:showLegendKey val="0"/>
          <c:showVal val="0"/>
          <c:showCatName val="0"/>
          <c:showSerName val="0"/>
          <c:showPercent val="0"/>
          <c:showBubbleSize val="0"/>
          <c:showLeaderLines val="1"/>
        </c:dLbls>
        <c:firstSliceAng val="126"/>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13121777633245"/>
          <c:y val="1.3441418535990477E-3"/>
          <c:w val="0.36425028085278266"/>
          <c:h val="0.85970296873073337"/>
        </c:manualLayout>
      </c:layout>
      <c:barChart>
        <c:barDir val="bar"/>
        <c:grouping val="clustered"/>
        <c:varyColors val="0"/>
        <c:ser>
          <c:idx val="0"/>
          <c:order val="0"/>
          <c:tx>
            <c:strRef>
              <c:f>Sheet1!$B$1</c:f>
              <c:strCache>
                <c:ptCount val="1"/>
                <c:pt idx="0">
                  <c:v>Column1</c:v>
                </c:pt>
              </c:strCache>
            </c:strRef>
          </c:tx>
          <c:spPr>
            <a:solidFill>
              <a:srgbClr val="002060"/>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spPr>
              <a:noFill/>
              <a:ln>
                <a:noFill/>
              </a:ln>
              <a:effectLst/>
            </c:spPr>
            <c:txPr>
              <a:bodyPr/>
              <a:lstStyle/>
              <a:p>
                <a:pPr>
                  <a:defRPr sz="1400" b="0" i="0" u="none"/>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Human Resources</c:v>
                </c:pt>
                <c:pt idx="1">
                  <c:v>Environmental Health Safety</c:v>
                </c:pt>
                <c:pt idx="2">
                  <c:v>Risk Manager</c:v>
                </c:pt>
                <c:pt idx="3">
                  <c:v>Training &amp; Staff Development</c:v>
                </c:pt>
                <c:pt idx="4">
                  <c:v>Owner or CEO</c:v>
                </c:pt>
                <c:pt idx="5">
                  <c:v>Other</c:v>
                </c:pt>
              </c:strCache>
            </c:strRef>
          </c:cat>
          <c:val>
            <c:numRef>
              <c:f>Sheet1!$B$2:$B$7</c:f>
              <c:numCache>
                <c:formatCode>0%</c:formatCode>
                <c:ptCount val="6"/>
                <c:pt idx="0">
                  <c:v>0.56000000000000005</c:v>
                </c:pt>
                <c:pt idx="1">
                  <c:v>0.23</c:v>
                </c:pt>
                <c:pt idx="2">
                  <c:v>0.05</c:v>
                </c:pt>
                <c:pt idx="3">
                  <c:v>0.05</c:v>
                </c:pt>
                <c:pt idx="4">
                  <c:v>0.04</c:v>
                </c:pt>
                <c:pt idx="5">
                  <c:v>7.0000000000000007E-2</c:v>
                </c:pt>
              </c:numCache>
            </c:numRef>
          </c:val>
        </c:ser>
        <c:dLbls>
          <c:showLegendKey val="0"/>
          <c:showVal val="0"/>
          <c:showCatName val="0"/>
          <c:showSerName val="0"/>
          <c:showPercent val="0"/>
          <c:showBubbleSize val="0"/>
        </c:dLbls>
        <c:gapWidth val="70"/>
        <c:axId val="346463720"/>
        <c:axId val="346475480"/>
      </c:barChart>
      <c:valAx>
        <c:axId val="346475480"/>
        <c:scaling>
          <c:orientation val="minMax"/>
        </c:scaling>
        <c:delete val="1"/>
        <c:axPos val="b"/>
        <c:numFmt formatCode="0%" sourceLinked="1"/>
        <c:majorTickMark val="out"/>
        <c:minorTickMark val="none"/>
        <c:tickLblPos val="nextTo"/>
        <c:crossAx val="346463720"/>
        <c:crosses val="max"/>
        <c:crossBetween val="between"/>
      </c:valAx>
      <c:catAx>
        <c:axId val="346463720"/>
        <c:scaling>
          <c:orientation val="maxMin"/>
        </c:scaling>
        <c:delete val="0"/>
        <c:axPos val="l"/>
        <c:numFmt formatCode="General" sourceLinked="0"/>
        <c:majorTickMark val="out"/>
        <c:minorTickMark val="none"/>
        <c:tickLblPos val="nextTo"/>
        <c:txPr>
          <a:bodyPr/>
          <a:lstStyle/>
          <a:p>
            <a:pPr>
              <a:defRPr sz="1400"/>
            </a:pPr>
            <a:endParaRPr lang="en-US"/>
          </a:p>
        </c:txPr>
        <c:crossAx val="34647548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525849206608512"/>
          <c:y val="5.3547249953385063E-2"/>
          <c:w val="0.59369904488080072"/>
          <c:h val="0.94645275004661489"/>
        </c:manualLayout>
      </c:layout>
      <c:barChart>
        <c:barDir val="bar"/>
        <c:grouping val="clustered"/>
        <c:varyColors val="0"/>
        <c:ser>
          <c:idx val="0"/>
          <c:order val="0"/>
          <c:tx>
            <c:strRef>
              <c:f>Sheet1!$B$1</c:f>
              <c:strCache>
                <c:ptCount val="1"/>
                <c:pt idx="0">
                  <c:v>Column2</c:v>
                </c:pt>
              </c:strCache>
            </c:strRef>
          </c:tx>
          <c:spPr>
            <a:solidFill>
              <a:srgbClr val="00B050"/>
            </a:solidFill>
          </c:spPr>
          <c:invertIfNegative val="0"/>
          <c:dLbls>
            <c:numFmt formatCode="0%" sourceLinked="0"/>
            <c:spPr>
              <a:noFill/>
              <a:ln>
                <a:noFill/>
              </a:ln>
              <a:effectLst/>
            </c:spPr>
            <c:txPr>
              <a:bodyPr/>
              <a:lstStyle/>
              <a:p>
                <a:pPr algn="ctr">
                  <a:defRPr lang="en-US" sz="1400" b="0" i="0" u="none" strike="noStrike" kern="1200" baseline="0">
                    <a:solidFill>
                      <a:schemeClr val="tx1"/>
                    </a:solidFill>
                    <a:latin typeface="+mj-lt"/>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Manufacturing</c:v>
                </c:pt>
                <c:pt idx="1">
                  <c:v>Health Care and Social Assistance</c:v>
                </c:pt>
                <c:pt idx="2">
                  <c:v>Transportation and Warehousing</c:v>
                </c:pt>
                <c:pt idx="3">
                  <c:v>Finance and Insurance</c:v>
                </c:pt>
                <c:pt idx="4">
                  <c:v>Construction</c:v>
                </c:pt>
                <c:pt idx="5">
                  <c:v>Professional, Scientific, and Technical Services</c:v>
                </c:pt>
                <c:pt idx="6">
                  <c:v>Educational Services</c:v>
                </c:pt>
                <c:pt idx="7">
                  <c:v>Retail Trade</c:v>
                </c:pt>
                <c:pt idx="8">
                  <c:v>Utilities</c:v>
                </c:pt>
              </c:strCache>
            </c:strRef>
          </c:cat>
          <c:val>
            <c:numRef>
              <c:f>Sheet1!$B$2:$B$10</c:f>
              <c:numCache>
                <c:formatCode>0%</c:formatCode>
                <c:ptCount val="9"/>
                <c:pt idx="0">
                  <c:v>0.39</c:v>
                </c:pt>
                <c:pt idx="1">
                  <c:v>0.11</c:v>
                </c:pt>
                <c:pt idx="2">
                  <c:v>0.1</c:v>
                </c:pt>
                <c:pt idx="3">
                  <c:v>0.06</c:v>
                </c:pt>
                <c:pt idx="4">
                  <c:v>0.05</c:v>
                </c:pt>
                <c:pt idx="5">
                  <c:v>0.05</c:v>
                </c:pt>
                <c:pt idx="6">
                  <c:v>0.05</c:v>
                </c:pt>
                <c:pt idx="7">
                  <c:v>0.03</c:v>
                </c:pt>
                <c:pt idx="8">
                  <c:v>0.03</c:v>
                </c:pt>
              </c:numCache>
            </c:numRef>
          </c:val>
        </c:ser>
        <c:dLbls>
          <c:showLegendKey val="0"/>
          <c:showVal val="0"/>
          <c:showCatName val="0"/>
          <c:showSerName val="0"/>
          <c:showPercent val="0"/>
          <c:showBubbleSize val="0"/>
        </c:dLbls>
        <c:gapWidth val="63"/>
        <c:axId val="346467248"/>
        <c:axId val="346470776"/>
      </c:barChart>
      <c:catAx>
        <c:axId val="346467248"/>
        <c:scaling>
          <c:orientation val="maxMin"/>
        </c:scaling>
        <c:delete val="0"/>
        <c:axPos val="l"/>
        <c:numFmt formatCode="General" sourceLinked="1"/>
        <c:majorTickMark val="out"/>
        <c:minorTickMark val="none"/>
        <c:tickLblPos val="nextTo"/>
        <c:txPr>
          <a:bodyPr/>
          <a:lstStyle/>
          <a:p>
            <a:pPr>
              <a:defRPr sz="1400">
                <a:latin typeface="Arial" pitchFamily="34" charset="0"/>
                <a:cs typeface="Arial" pitchFamily="34" charset="0"/>
              </a:defRPr>
            </a:pPr>
            <a:endParaRPr lang="en-US"/>
          </a:p>
        </c:txPr>
        <c:crossAx val="346470776"/>
        <c:crosses val="autoZero"/>
        <c:auto val="1"/>
        <c:lblAlgn val="ctr"/>
        <c:lblOffset val="100"/>
        <c:noMultiLvlLbl val="0"/>
      </c:catAx>
      <c:valAx>
        <c:axId val="346470776"/>
        <c:scaling>
          <c:orientation val="minMax"/>
        </c:scaling>
        <c:delete val="1"/>
        <c:axPos val="t"/>
        <c:numFmt formatCode="0%" sourceLinked="1"/>
        <c:majorTickMark val="out"/>
        <c:minorTickMark val="none"/>
        <c:tickLblPos val="nextTo"/>
        <c:crossAx val="3464672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078545820317729"/>
          <c:y val="6.8753921224864581E-2"/>
          <c:w val="0.31920969699206841"/>
          <c:h val="0.89163697386214191"/>
        </c:manualLayout>
      </c:layout>
      <c:barChart>
        <c:barDir val="bar"/>
        <c:grouping val="clustered"/>
        <c:varyColors val="0"/>
        <c:ser>
          <c:idx val="0"/>
          <c:order val="0"/>
          <c:tx>
            <c:strRef>
              <c:f>Sheet1!$B$1</c:f>
              <c:strCache>
                <c:ptCount val="1"/>
                <c:pt idx="0">
                  <c:v>Column2</c:v>
                </c:pt>
              </c:strCache>
            </c:strRef>
          </c:tx>
          <c:spPr>
            <a:solidFill>
              <a:srgbClr val="00B050"/>
            </a:solidFill>
          </c:spPr>
          <c:invertIfNegative val="0"/>
          <c:dLbls>
            <c:dLbl>
              <c:idx val="7"/>
              <c:layout/>
              <c:tx>
                <c:rich>
                  <a:bodyPr/>
                  <a:lstStyle/>
                  <a:p>
                    <a:r>
                      <a:rPr lang="en-US" smtClean="0"/>
                      <a:t>0.5%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smtClean="0"/>
                      <a:t>0.5%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lgn="ctr">
                  <a:defRPr lang="en-US" sz="1400" b="0" i="0" u="none" strike="noStrike" kern="1200" baseline="0">
                    <a:solidFill>
                      <a:schemeClr val="tx1"/>
                    </a:solidFill>
                    <a:latin typeface="+mj-lt"/>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Arts, Entertainment, and Recreation</c:v>
                </c:pt>
                <c:pt idx="1">
                  <c:v>Wholesale Trade</c:v>
                </c:pt>
                <c:pt idx="2">
                  <c:v>Mining, Quarrying, and Oil and Gas Extraction</c:v>
                </c:pt>
                <c:pt idx="3">
                  <c:v>Public Administration</c:v>
                </c:pt>
                <c:pt idx="4">
                  <c:v>Real Estate and Rental and Leasing</c:v>
                </c:pt>
                <c:pt idx="5">
                  <c:v>Agriculture, Forestry, Fishing, and Hunting</c:v>
                </c:pt>
                <c:pt idx="6">
                  <c:v>Information</c:v>
                </c:pt>
                <c:pt idx="7">
                  <c:v>Accommodation and Food Services</c:v>
                </c:pt>
                <c:pt idx="8">
                  <c:v>Waste Management and Remediation Services</c:v>
                </c:pt>
              </c:strCache>
            </c:strRef>
          </c:cat>
          <c:val>
            <c:numRef>
              <c:f>Sheet1!$B$2:$B$10</c:f>
              <c:numCache>
                <c:formatCode>0%</c:formatCode>
                <c:ptCount val="9"/>
                <c:pt idx="0">
                  <c:v>0.02</c:v>
                </c:pt>
                <c:pt idx="1">
                  <c:v>0.02</c:v>
                </c:pt>
                <c:pt idx="2">
                  <c:v>0.02</c:v>
                </c:pt>
                <c:pt idx="3">
                  <c:v>0.02</c:v>
                </c:pt>
                <c:pt idx="4">
                  <c:v>0.02</c:v>
                </c:pt>
                <c:pt idx="5">
                  <c:v>0.01</c:v>
                </c:pt>
                <c:pt idx="6">
                  <c:v>0.01</c:v>
                </c:pt>
                <c:pt idx="7">
                  <c:v>5.0000000000000001E-3</c:v>
                </c:pt>
                <c:pt idx="8">
                  <c:v>5.0000000000000001E-3</c:v>
                </c:pt>
              </c:numCache>
            </c:numRef>
          </c:val>
        </c:ser>
        <c:dLbls>
          <c:showLegendKey val="0"/>
          <c:showVal val="0"/>
          <c:showCatName val="0"/>
          <c:showSerName val="0"/>
          <c:showPercent val="0"/>
          <c:showBubbleSize val="0"/>
        </c:dLbls>
        <c:gapWidth val="63"/>
        <c:axId val="346467640"/>
        <c:axId val="346468032"/>
      </c:barChart>
      <c:catAx>
        <c:axId val="346467640"/>
        <c:scaling>
          <c:orientation val="maxMin"/>
        </c:scaling>
        <c:delete val="0"/>
        <c:axPos val="l"/>
        <c:numFmt formatCode="General" sourceLinked="1"/>
        <c:majorTickMark val="out"/>
        <c:minorTickMark val="none"/>
        <c:tickLblPos val="nextTo"/>
        <c:txPr>
          <a:bodyPr rot="0"/>
          <a:lstStyle/>
          <a:p>
            <a:pPr>
              <a:defRPr sz="1400">
                <a:latin typeface="Arial" pitchFamily="34" charset="0"/>
                <a:cs typeface="Arial" pitchFamily="34" charset="0"/>
              </a:defRPr>
            </a:pPr>
            <a:endParaRPr lang="en-US"/>
          </a:p>
        </c:txPr>
        <c:crossAx val="346468032"/>
        <c:crosses val="autoZero"/>
        <c:auto val="1"/>
        <c:lblAlgn val="ctr"/>
        <c:lblOffset val="100"/>
        <c:noMultiLvlLbl val="0"/>
      </c:catAx>
      <c:valAx>
        <c:axId val="346468032"/>
        <c:scaling>
          <c:orientation val="minMax"/>
        </c:scaling>
        <c:delete val="1"/>
        <c:axPos val="t"/>
        <c:numFmt formatCode="0%" sourceLinked="1"/>
        <c:majorTickMark val="out"/>
        <c:minorTickMark val="none"/>
        <c:tickLblPos val="nextTo"/>
        <c:crossAx val="346467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71497934192692"/>
          <c:y val="5.3547249953385063E-2"/>
          <c:w val="0.55678585960734273"/>
          <c:h val="0.94645275004661489"/>
        </c:manualLayout>
      </c:layout>
      <c:barChart>
        <c:barDir val="bar"/>
        <c:grouping val="clustered"/>
        <c:varyColors val="0"/>
        <c:ser>
          <c:idx val="0"/>
          <c:order val="0"/>
          <c:tx>
            <c:strRef>
              <c:f>Sheet1!$B$1</c:f>
              <c:strCache>
                <c:ptCount val="1"/>
                <c:pt idx="0">
                  <c:v>Column2</c:v>
                </c:pt>
              </c:strCache>
            </c:strRef>
          </c:tx>
          <c:spPr>
            <a:solidFill>
              <a:srgbClr val="92D050"/>
            </a:solidFill>
          </c:spPr>
          <c:invertIfNegative val="0"/>
          <c:dPt>
            <c:idx val="0"/>
            <c:invertIfNegative val="0"/>
            <c:bubble3D val="0"/>
            <c:spPr>
              <a:solidFill>
                <a:srgbClr val="00B050"/>
              </a:solidFill>
            </c:spPr>
          </c:dPt>
          <c:dPt>
            <c:idx val="11"/>
            <c:invertIfNegative val="0"/>
            <c:bubble3D val="0"/>
            <c:spPr>
              <a:solidFill>
                <a:srgbClr val="C00000"/>
              </a:solidFill>
            </c:spPr>
          </c:dPt>
          <c:dLbls>
            <c:numFmt formatCode="0%" sourceLinked="0"/>
            <c:spPr>
              <a:noFill/>
              <a:ln>
                <a:noFill/>
              </a:ln>
              <a:effectLst/>
            </c:spPr>
            <c:txPr>
              <a:bodyPr/>
              <a:lstStyle/>
              <a:p>
                <a:pPr algn="ct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Observed an Issue (NET)</c:v>
                </c:pt>
                <c:pt idx="1">
                  <c:v>Use of Rx painkillers at work</c:v>
                </c:pt>
                <c:pt idx="2">
                  <c:v>Positive drug tests result for prescription </c:v>
                </c:pt>
                <c:pt idx="3">
                  <c:v>Absenteeism or missed work</c:v>
                </c:pt>
                <c:pt idx="4">
                  <c:v>Family member affected</c:v>
                </c:pt>
                <c:pt idx="5">
                  <c:v>Impaired/ decreased job performance</c:v>
                </c:pt>
                <c:pt idx="6">
                  <c:v>Borrowing or selling Rx drugs at work</c:v>
                </c:pt>
                <c:pt idx="7">
                  <c:v>Complaints to HR/ negative morale</c:v>
                </c:pt>
                <c:pt idx="8">
                  <c:v>Near miss or injury related to Rx drug usage</c:v>
                </c:pt>
                <c:pt idx="9">
                  <c:v>Arrest (on/off job)</c:v>
                </c:pt>
                <c:pt idx="10">
                  <c:v>Overdose </c:v>
                </c:pt>
                <c:pt idx="11">
                  <c:v>None</c:v>
                </c:pt>
              </c:strCache>
            </c:strRef>
          </c:cat>
          <c:val>
            <c:numRef>
              <c:f>Sheet1!$B$2:$B$13</c:f>
              <c:numCache>
                <c:formatCode>0%</c:formatCode>
                <c:ptCount val="12"/>
                <c:pt idx="0">
                  <c:v>0.8</c:v>
                </c:pt>
                <c:pt idx="1">
                  <c:v>0.59199999999999997</c:v>
                </c:pt>
                <c:pt idx="2">
                  <c:v>0.41299999999999998</c:v>
                </c:pt>
                <c:pt idx="3">
                  <c:v>0.40799999999999997</c:v>
                </c:pt>
                <c:pt idx="4">
                  <c:v>0.40300000000000002</c:v>
                </c:pt>
                <c:pt idx="5">
                  <c:v>0.34799999999999998</c:v>
                </c:pt>
                <c:pt idx="6">
                  <c:v>0.22900000000000001</c:v>
                </c:pt>
                <c:pt idx="7">
                  <c:v>0.19400000000000001</c:v>
                </c:pt>
                <c:pt idx="8">
                  <c:v>0.189</c:v>
                </c:pt>
                <c:pt idx="9">
                  <c:v>0.104</c:v>
                </c:pt>
                <c:pt idx="10">
                  <c:v>0.05</c:v>
                </c:pt>
                <c:pt idx="11">
                  <c:v>0.2</c:v>
                </c:pt>
              </c:numCache>
            </c:numRef>
          </c:val>
        </c:ser>
        <c:dLbls>
          <c:showLegendKey val="0"/>
          <c:showVal val="0"/>
          <c:showCatName val="0"/>
          <c:showSerName val="0"/>
          <c:showPercent val="0"/>
          <c:showBubbleSize val="0"/>
        </c:dLbls>
        <c:gapWidth val="63"/>
        <c:axId val="346490768"/>
        <c:axId val="346495472"/>
      </c:barChart>
      <c:catAx>
        <c:axId val="346490768"/>
        <c:scaling>
          <c:orientation val="maxMin"/>
        </c:scaling>
        <c:delete val="0"/>
        <c:axPos val="l"/>
        <c:numFmt formatCode="General" sourceLinked="1"/>
        <c:majorTickMark val="out"/>
        <c:minorTickMark val="none"/>
        <c:tickLblPos val="nextTo"/>
        <c:txPr>
          <a:bodyPr/>
          <a:lstStyle/>
          <a:p>
            <a:pPr>
              <a:defRPr sz="1600"/>
            </a:pPr>
            <a:endParaRPr lang="en-US"/>
          </a:p>
        </c:txPr>
        <c:crossAx val="346495472"/>
        <c:crosses val="autoZero"/>
        <c:auto val="1"/>
        <c:lblAlgn val="ctr"/>
        <c:lblOffset val="100"/>
        <c:noMultiLvlLbl val="0"/>
      </c:catAx>
      <c:valAx>
        <c:axId val="346495472"/>
        <c:scaling>
          <c:orientation val="minMax"/>
        </c:scaling>
        <c:delete val="1"/>
        <c:axPos val="t"/>
        <c:numFmt formatCode="0%" sourceLinked="1"/>
        <c:majorTickMark val="out"/>
        <c:minorTickMark val="none"/>
        <c:tickLblPos val="nextTo"/>
        <c:crossAx val="346490768"/>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872046732647797"/>
          <c:y val="5.3547249953385063E-2"/>
          <c:w val="0.57815561023960327"/>
          <c:h val="0.94645275004661489"/>
        </c:manualLayout>
      </c:layout>
      <c:barChart>
        <c:barDir val="bar"/>
        <c:grouping val="stacked"/>
        <c:varyColors val="0"/>
        <c:ser>
          <c:idx val="0"/>
          <c:order val="0"/>
          <c:tx>
            <c:strRef>
              <c:f>Sheet1!$B$1</c:f>
              <c:strCache>
                <c:ptCount val="1"/>
                <c:pt idx="0">
                  <c:v>Strongly</c:v>
                </c:pt>
              </c:strCache>
            </c:strRef>
          </c:tx>
          <c:spPr>
            <a:solidFill>
              <a:srgbClr val="00B050"/>
            </a:solidFill>
          </c:spPr>
          <c:invertIfNegative val="0"/>
          <c:dLbls>
            <c:spPr>
              <a:noFill/>
              <a:ln>
                <a:noFill/>
              </a:ln>
              <a:effectLst/>
            </c:spPr>
            <c:txPr>
              <a:bodyPr/>
              <a:lstStyle/>
              <a:p>
                <a:pPr algn="ctr">
                  <a:defRPr lang="en-US" sz="1400" b="0" i="0" u="none" strike="noStrike" kern="1200" baseline="0">
                    <a:solidFill>
                      <a:schemeClr val="tx1"/>
                    </a:solidFill>
                    <a:latin typeface="+mn-lt"/>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Justifiable reason to fire</c:v>
                </c:pt>
                <c:pt idx="1">
                  <c:v>Bigger problem  than illegal drugs</c:v>
                </c:pt>
                <c:pt idx="2">
                  <c:v>Harming  safety</c:v>
                </c:pt>
                <c:pt idx="3">
                  <c:v>Moral/ ethical failure</c:v>
                </c:pt>
                <c:pt idx="4">
                  <c:v>Lowering productivity</c:v>
                </c:pt>
                <c:pt idx="5">
                  <c:v>Is a problem</c:v>
                </c:pt>
                <c:pt idx="6">
                  <c:v>Decreasing  morale</c:v>
                </c:pt>
                <c:pt idx="7">
                  <c:v>Causing near misses or injuries</c:v>
                </c:pt>
                <c:pt idx="8">
                  <c:v>Making it hard to hire</c:v>
                </c:pt>
                <c:pt idx="9">
                  <c:v>Increasing Worker’s Comp.</c:v>
                </c:pt>
                <c:pt idx="10">
                  <c:v>Making it hard for keep</c:v>
                </c:pt>
              </c:strCache>
            </c:strRef>
          </c:cat>
          <c:val>
            <c:numRef>
              <c:f>Sheet1!$B$2:$B$12</c:f>
              <c:numCache>
                <c:formatCode>0%</c:formatCode>
                <c:ptCount val="11"/>
                <c:pt idx="0">
                  <c:v>0.39200000000000002</c:v>
                </c:pt>
                <c:pt idx="1">
                  <c:v>0.17499999999999999</c:v>
                </c:pt>
                <c:pt idx="2">
                  <c:v>0.14199999999999999</c:v>
                </c:pt>
                <c:pt idx="3">
                  <c:v>0.16200000000000001</c:v>
                </c:pt>
                <c:pt idx="4">
                  <c:v>0.124</c:v>
                </c:pt>
                <c:pt idx="5">
                  <c:v>0.11</c:v>
                </c:pt>
                <c:pt idx="6">
                  <c:v>5.0999999999999997E-2</c:v>
                </c:pt>
                <c:pt idx="7">
                  <c:v>6.2E-2</c:v>
                </c:pt>
                <c:pt idx="8">
                  <c:v>5.5E-2</c:v>
                </c:pt>
                <c:pt idx="9">
                  <c:v>5.0999999999999997E-2</c:v>
                </c:pt>
                <c:pt idx="10">
                  <c:v>3.3000000000000002E-2</c:v>
                </c:pt>
              </c:numCache>
            </c:numRef>
          </c:val>
        </c:ser>
        <c:ser>
          <c:idx val="1"/>
          <c:order val="1"/>
          <c:tx>
            <c:strRef>
              <c:f>Sheet1!$C$1</c:f>
              <c:strCache>
                <c:ptCount val="1"/>
                <c:pt idx="0">
                  <c:v>Somewhat</c:v>
                </c:pt>
              </c:strCache>
            </c:strRef>
          </c:tx>
          <c:spPr>
            <a:solidFill>
              <a:srgbClr val="92D050"/>
            </a:solidFill>
          </c:spPr>
          <c:invertIfNegative val="0"/>
          <c:dLbls>
            <c:dLbl>
              <c:idx val="0"/>
              <c:layout>
                <c:manualLayout>
                  <c:x val="-1.4035089270351072E-3"/>
                  <c:y val="1.162148438370365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en-US" sz="1400" b="0" i="0" u="none" strike="noStrike" kern="1200" baseline="0">
                    <a:solidFill>
                      <a:srgbClr val="000000"/>
                    </a:solidFill>
                    <a:latin typeface="+mn-lt"/>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Justifiable reason to fire</c:v>
                </c:pt>
                <c:pt idx="1">
                  <c:v>Bigger problem  than illegal drugs</c:v>
                </c:pt>
                <c:pt idx="2">
                  <c:v>Harming  safety</c:v>
                </c:pt>
                <c:pt idx="3">
                  <c:v>Moral/ ethical failure</c:v>
                </c:pt>
                <c:pt idx="4">
                  <c:v>Lowering productivity</c:v>
                </c:pt>
                <c:pt idx="5">
                  <c:v>Is a problem</c:v>
                </c:pt>
                <c:pt idx="6">
                  <c:v>Decreasing  morale</c:v>
                </c:pt>
                <c:pt idx="7">
                  <c:v>Causing near misses or injuries</c:v>
                </c:pt>
                <c:pt idx="8">
                  <c:v>Making it hard to hire</c:v>
                </c:pt>
                <c:pt idx="9">
                  <c:v>Increasing Worker’s Comp.</c:v>
                </c:pt>
                <c:pt idx="10">
                  <c:v>Making it hard for keep</c:v>
                </c:pt>
              </c:strCache>
            </c:strRef>
          </c:cat>
          <c:val>
            <c:numRef>
              <c:f>Sheet1!$C$2:$C$12</c:f>
              <c:numCache>
                <c:formatCode>0%</c:formatCode>
                <c:ptCount val="11"/>
                <c:pt idx="0">
                  <c:v>0.36599999999999999</c:v>
                </c:pt>
                <c:pt idx="1">
                  <c:v>0.45800000000000002</c:v>
                </c:pt>
                <c:pt idx="2">
                  <c:v>0.32200000000000006</c:v>
                </c:pt>
                <c:pt idx="3">
                  <c:v>0.28700000000000003</c:v>
                </c:pt>
                <c:pt idx="4">
                  <c:v>0.317</c:v>
                </c:pt>
                <c:pt idx="5">
                  <c:v>0.28000000000000003</c:v>
                </c:pt>
                <c:pt idx="6">
                  <c:v>0.26400000000000001</c:v>
                </c:pt>
                <c:pt idx="7">
                  <c:v>0.23699999999999999</c:v>
                </c:pt>
                <c:pt idx="8">
                  <c:v>0.23199999999999998</c:v>
                </c:pt>
                <c:pt idx="9">
                  <c:v>0.23299999999999998</c:v>
                </c:pt>
                <c:pt idx="10">
                  <c:v>0.184</c:v>
                </c:pt>
              </c:numCache>
            </c:numRef>
          </c:val>
        </c:ser>
        <c:dLbls>
          <c:showLegendKey val="0"/>
          <c:showVal val="0"/>
          <c:showCatName val="0"/>
          <c:showSerName val="0"/>
          <c:showPercent val="0"/>
          <c:showBubbleSize val="0"/>
        </c:dLbls>
        <c:gapWidth val="55"/>
        <c:overlap val="100"/>
        <c:axId val="346489200"/>
        <c:axId val="346491160"/>
      </c:barChart>
      <c:catAx>
        <c:axId val="346489200"/>
        <c:scaling>
          <c:orientation val="maxMin"/>
        </c:scaling>
        <c:delete val="0"/>
        <c:axPos val="l"/>
        <c:numFmt formatCode="General" sourceLinked="1"/>
        <c:majorTickMark val="out"/>
        <c:minorTickMark val="none"/>
        <c:tickLblPos val="nextTo"/>
        <c:txPr>
          <a:bodyPr/>
          <a:lstStyle/>
          <a:p>
            <a:pPr>
              <a:defRPr sz="1400">
                <a:latin typeface="+mn-lt"/>
                <a:cs typeface="Arial" pitchFamily="34" charset="0"/>
              </a:defRPr>
            </a:pPr>
            <a:endParaRPr lang="en-US"/>
          </a:p>
        </c:txPr>
        <c:crossAx val="346491160"/>
        <c:crosses val="autoZero"/>
        <c:auto val="1"/>
        <c:lblAlgn val="ctr"/>
        <c:lblOffset val="100"/>
        <c:noMultiLvlLbl val="0"/>
      </c:catAx>
      <c:valAx>
        <c:axId val="346491160"/>
        <c:scaling>
          <c:orientation val="minMax"/>
        </c:scaling>
        <c:delete val="1"/>
        <c:axPos val="t"/>
        <c:numFmt formatCode="0%" sourceLinked="1"/>
        <c:majorTickMark val="out"/>
        <c:minorTickMark val="none"/>
        <c:tickLblPos val="nextTo"/>
        <c:crossAx val="346489200"/>
        <c:crosses val="autoZero"/>
        <c:crossBetween val="between"/>
      </c:valAx>
    </c:plotArea>
    <c:legend>
      <c:legendPos val="t"/>
      <c:layout>
        <c:manualLayout>
          <c:xMode val="edge"/>
          <c:yMode val="edge"/>
          <c:x val="0.31430433090806253"/>
          <c:y val="5.9573300372567665E-3"/>
          <c:w val="0.34674074836201113"/>
          <c:h val="6.826795319977813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966048013929881E-2"/>
          <c:y val="2.971784776902887E-2"/>
          <c:w val="0.95164303927537386"/>
          <c:h val="0.75710009456344218"/>
        </c:manualLayout>
      </c:layout>
      <c:barChart>
        <c:barDir val="col"/>
        <c:grouping val="stacked"/>
        <c:varyColors val="0"/>
        <c:ser>
          <c:idx val="2"/>
          <c:order val="2"/>
          <c:tx>
            <c:strRef>
              <c:f>Sheet1!$D$1</c:f>
              <c:strCache>
                <c:ptCount val="1"/>
                <c:pt idx="0">
                  <c:v>Column3</c:v>
                </c:pt>
              </c:strCache>
            </c:strRef>
          </c:tx>
          <c:invertIfNegative val="0"/>
          <c:cat>
            <c:strRef>
              <c:f>Sheet1!$A$2:$A$9</c:f>
              <c:strCache>
                <c:ptCount val="8"/>
                <c:pt idx="0">
                  <c:v>Ability to hire</c:v>
                </c:pt>
                <c:pt idx="1">
                  <c:v>Benefits Costs</c:v>
                </c:pt>
                <c:pt idx="2">
                  <c:v>Aging of the workforce</c:v>
                </c:pt>
                <c:pt idx="3">
                  <c:v>Worker comp / costs</c:v>
                </c:pt>
                <c:pt idx="4">
                  <c:v>Illness / absenteeism</c:v>
                </c:pt>
                <c:pt idx="5">
                  <c:v>RX drug misuse</c:v>
                </c:pt>
                <c:pt idx="6">
                  <c:v>Illegal drugs</c:v>
                </c:pt>
                <c:pt idx="7">
                  <c:v>Workplace violence</c:v>
                </c:pt>
              </c:strCache>
            </c:strRef>
          </c:cat>
          <c:val>
            <c:numRef>
              <c:f>Sheet1!$D$2:$D$9</c:f>
              <c:numCache>
                <c:formatCode>General</c:formatCode>
                <c:ptCount val="8"/>
              </c:numCache>
            </c:numRef>
          </c:val>
        </c:ser>
        <c:dLbls>
          <c:showLegendKey val="0"/>
          <c:showVal val="0"/>
          <c:showCatName val="0"/>
          <c:showSerName val="0"/>
          <c:showPercent val="0"/>
          <c:showBubbleSize val="0"/>
        </c:dLbls>
        <c:gapWidth val="150"/>
        <c:overlap val="100"/>
        <c:axId val="342351904"/>
        <c:axId val="342355824"/>
      </c:barChart>
      <c:barChart>
        <c:barDir val="col"/>
        <c:grouping val="stacked"/>
        <c:varyColors val="0"/>
        <c:ser>
          <c:idx val="0"/>
          <c:order val="0"/>
          <c:tx>
            <c:strRef>
              <c:f>Sheet1!$B$1</c:f>
              <c:strCache>
                <c:ptCount val="1"/>
                <c:pt idx="0">
                  <c:v>Major Concern</c:v>
                </c:pt>
              </c:strCache>
            </c:strRef>
          </c:tx>
          <c:spPr>
            <a:solidFill>
              <a:srgbClr val="C00000"/>
            </a:solidFill>
            <a:ln>
              <a:solidFill>
                <a:schemeClr val="tx1"/>
              </a:solidFill>
            </a:ln>
          </c:spPr>
          <c:invertIfNegative val="0"/>
          <c:dLbls>
            <c:spPr>
              <a:noFill/>
              <a:ln>
                <a:noFill/>
              </a:ln>
              <a:effectLst/>
            </c:spPr>
            <c:txPr>
              <a:bodyPr/>
              <a:lstStyle/>
              <a:p>
                <a:pPr algn="ctr">
                  <a:defRPr lang="en-US" sz="1400" b="0" i="0" u="none" strike="noStrike" kern="1200" baseline="0">
                    <a:solidFill>
                      <a:schemeClr val="bg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Ability to hire</c:v>
                </c:pt>
                <c:pt idx="1">
                  <c:v>Benefits Costs</c:v>
                </c:pt>
                <c:pt idx="2">
                  <c:v>Aging of the workforce</c:v>
                </c:pt>
                <c:pt idx="3">
                  <c:v>Worker comp / costs</c:v>
                </c:pt>
                <c:pt idx="4">
                  <c:v>Illness / absenteeism</c:v>
                </c:pt>
                <c:pt idx="5">
                  <c:v>RX drug misuse</c:v>
                </c:pt>
                <c:pt idx="6">
                  <c:v>Illegal drugs</c:v>
                </c:pt>
                <c:pt idx="7">
                  <c:v>Workplace violence</c:v>
                </c:pt>
              </c:strCache>
            </c:strRef>
          </c:cat>
          <c:val>
            <c:numRef>
              <c:f>Sheet1!$B$2:$B$9</c:f>
              <c:numCache>
                <c:formatCode>0%</c:formatCode>
                <c:ptCount val="8"/>
                <c:pt idx="0">
                  <c:v>0.74</c:v>
                </c:pt>
                <c:pt idx="1">
                  <c:v>0.68</c:v>
                </c:pt>
                <c:pt idx="2">
                  <c:v>0.51</c:v>
                </c:pt>
                <c:pt idx="3">
                  <c:v>0.46</c:v>
                </c:pt>
                <c:pt idx="4">
                  <c:v>0.42</c:v>
                </c:pt>
                <c:pt idx="5">
                  <c:v>0.28999999999999998</c:v>
                </c:pt>
                <c:pt idx="6">
                  <c:v>0.25</c:v>
                </c:pt>
                <c:pt idx="7">
                  <c:v>0.23</c:v>
                </c:pt>
              </c:numCache>
            </c:numRef>
          </c:val>
        </c:ser>
        <c:ser>
          <c:idx val="1"/>
          <c:order val="1"/>
          <c:tx>
            <c:strRef>
              <c:f>Sheet1!$C$1</c:f>
              <c:strCache>
                <c:ptCount val="1"/>
                <c:pt idx="0">
                  <c:v>Column2</c:v>
                </c:pt>
              </c:strCache>
            </c:strRef>
          </c:tx>
          <c:spPr>
            <a:solidFill>
              <a:srgbClr val="FFFF00"/>
            </a:solidFill>
            <a:ln>
              <a:solidFill>
                <a:schemeClr val="tx1"/>
              </a:solidFill>
            </a:ln>
          </c:spPr>
          <c:invertIfNegative val="0"/>
          <c:dLbls>
            <c:dLbl>
              <c:idx val="0"/>
              <c:layout>
                <c:manualLayout>
                  <c:x val="0"/>
                  <c:y val="-1.075268817204301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a:defRPr lang="en-US" sz="1400" b="0"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Ability to hire</c:v>
                </c:pt>
                <c:pt idx="1">
                  <c:v>Benefits Costs</c:v>
                </c:pt>
                <c:pt idx="2">
                  <c:v>Aging of the workforce</c:v>
                </c:pt>
                <c:pt idx="3">
                  <c:v>Worker comp / costs</c:v>
                </c:pt>
                <c:pt idx="4">
                  <c:v>Illness / absenteeism</c:v>
                </c:pt>
                <c:pt idx="5">
                  <c:v>RX drug misuse</c:v>
                </c:pt>
                <c:pt idx="6">
                  <c:v>Illegal drugs</c:v>
                </c:pt>
                <c:pt idx="7">
                  <c:v>Workplace violence</c:v>
                </c:pt>
              </c:strCache>
            </c:strRef>
          </c:cat>
          <c:val>
            <c:numRef>
              <c:f>Sheet1!$C$2:$C$9</c:f>
              <c:numCache>
                <c:formatCode>General</c:formatCode>
                <c:ptCount val="8"/>
              </c:numCache>
            </c:numRef>
          </c:val>
        </c:ser>
        <c:dLbls>
          <c:showLegendKey val="0"/>
          <c:showVal val="0"/>
          <c:showCatName val="0"/>
          <c:showSerName val="0"/>
          <c:showPercent val="0"/>
          <c:showBubbleSize val="0"/>
        </c:dLbls>
        <c:gapWidth val="150"/>
        <c:overlap val="100"/>
        <c:axId val="342356608"/>
        <c:axId val="342354648"/>
      </c:barChart>
      <c:valAx>
        <c:axId val="342355824"/>
        <c:scaling>
          <c:orientation val="minMax"/>
          <c:max val="1.2"/>
        </c:scaling>
        <c:delete val="1"/>
        <c:axPos val="r"/>
        <c:numFmt formatCode="General" sourceLinked="1"/>
        <c:majorTickMark val="out"/>
        <c:minorTickMark val="none"/>
        <c:tickLblPos val="nextTo"/>
        <c:crossAx val="342351904"/>
        <c:crosses val="max"/>
        <c:crossBetween val="between"/>
      </c:valAx>
      <c:catAx>
        <c:axId val="342351904"/>
        <c:scaling>
          <c:orientation val="minMax"/>
        </c:scaling>
        <c:delete val="0"/>
        <c:axPos val="b"/>
        <c:numFmt formatCode="General" sourceLinked="0"/>
        <c:majorTickMark val="out"/>
        <c:minorTickMark val="none"/>
        <c:tickLblPos val="nextTo"/>
        <c:txPr>
          <a:bodyPr rot="0"/>
          <a:lstStyle/>
          <a:p>
            <a:pPr>
              <a:defRPr sz="1400"/>
            </a:pPr>
            <a:endParaRPr lang="en-US"/>
          </a:p>
        </c:txPr>
        <c:crossAx val="342355824"/>
        <c:crosses val="autoZero"/>
        <c:auto val="1"/>
        <c:lblAlgn val="ctr"/>
        <c:lblOffset val="100"/>
        <c:noMultiLvlLbl val="0"/>
      </c:catAx>
      <c:valAx>
        <c:axId val="342354648"/>
        <c:scaling>
          <c:orientation val="minMax"/>
        </c:scaling>
        <c:delete val="1"/>
        <c:axPos val="l"/>
        <c:numFmt formatCode="0%" sourceLinked="1"/>
        <c:majorTickMark val="out"/>
        <c:minorTickMark val="none"/>
        <c:tickLblPos val="nextTo"/>
        <c:crossAx val="342356608"/>
        <c:crosses val="autoZero"/>
        <c:crossBetween val="between"/>
      </c:valAx>
      <c:catAx>
        <c:axId val="342356608"/>
        <c:scaling>
          <c:orientation val="minMax"/>
        </c:scaling>
        <c:delete val="1"/>
        <c:axPos val="b"/>
        <c:numFmt formatCode="General" sourceLinked="1"/>
        <c:majorTickMark val="out"/>
        <c:minorTickMark val="none"/>
        <c:tickLblPos val="nextTo"/>
        <c:crossAx val="342354648"/>
        <c:crosses val="autoZero"/>
        <c:auto val="1"/>
        <c:lblAlgn val="ctr"/>
        <c:lblOffset val="100"/>
        <c:noMultiLvlLbl val="0"/>
      </c:catAx>
    </c:plotArea>
    <c:legend>
      <c:legendPos val="t"/>
      <c:legendEntry>
        <c:idx val="0"/>
        <c:delete val="1"/>
      </c:legendEntry>
      <c:legendEntry>
        <c:idx val="2"/>
        <c:delete val="1"/>
      </c:legendEntry>
      <c:layout>
        <c:manualLayout>
          <c:xMode val="edge"/>
          <c:yMode val="edge"/>
          <c:x val="0.76846114308176738"/>
          <c:y val="3.5031855918515452E-2"/>
          <c:w val="0.21676200765431777"/>
          <c:h val="0.1410061038683243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87080297535425"/>
          <c:y val="0.20712979825994363"/>
          <c:w val="0.59369904488080072"/>
          <c:h val="0.94645275004661489"/>
        </c:manualLayout>
      </c:layout>
      <c:pieChart>
        <c:varyColors val="1"/>
        <c:ser>
          <c:idx val="0"/>
          <c:order val="0"/>
          <c:tx>
            <c:strRef>
              <c:f>Sheet1!$B$1</c:f>
              <c:strCache>
                <c:ptCount val="1"/>
                <c:pt idx="0">
                  <c:v>Column2</c:v>
                </c:pt>
              </c:strCache>
            </c:strRef>
          </c:tx>
          <c:spPr>
            <a:solidFill>
              <a:schemeClr val="bg1">
                <a:lumMod val="50000"/>
              </a:schemeClr>
            </a:solidFill>
          </c:spPr>
          <c:dPt>
            <c:idx val="0"/>
            <c:bubble3D val="0"/>
            <c:spPr>
              <a:solidFill>
                <a:srgbClr val="C00000"/>
              </a:solidFill>
            </c:spPr>
          </c:dPt>
          <c:dLbls>
            <c:dLbl>
              <c:idx val="0"/>
              <c:layout>
                <c:manualLayout>
                  <c:x val="-0.15204256106990777"/>
                  <c:y val="-0.21829815029593155"/>
                </c:manualLayout>
              </c:layout>
              <c:numFmt formatCode="0%" sourceLinked="0"/>
              <c:spPr/>
              <c:txPr>
                <a:bodyPr/>
                <a:lstStyle/>
                <a:p>
                  <a:pPr algn="ctr">
                    <a:defRPr lang="en-US" sz="1400" b="1" i="0" u="none" strike="noStrike" kern="1200" baseline="0">
                      <a:solidFill>
                        <a:schemeClr val="bg1"/>
                      </a:solidFill>
                      <a:latin typeface="+mj-lt"/>
                      <a:ea typeface="+mn-ea"/>
                      <a:cs typeface="Arial"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3267662081658879"/>
                  <c:y val="0.13787442933351785"/>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lgn="ctr">
                  <a:defRPr lang="en-US" sz="1400" b="1" i="0" u="none" strike="noStrike" kern="1200" baseline="0">
                    <a:solidFill>
                      <a:schemeClr val="tx1"/>
                    </a:solidFill>
                    <a:latin typeface="+mj-lt"/>
                    <a:ea typeface="+mn-ea"/>
                    <a:cs typeface="Arial" pitchFamily="34" charset="0"/>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Agree</c:v>
                </c:pt>
                <c:pt idx="1">
                  <c:v>Do not agree</c:v>
                </c:pt>
              </c:strCache>
            </c:strRef>
          </c:cat>
          <c:val>
            <c:numRef>
              <c:f>Sheet1!$B$2:$B$3</c:f>
              <c:numCache>
                <c:formatCode>0%</c:formatCode>
                <c:ptCount val="2"/>
                <c:pt idx="0">
                  <c:v>0.76</c:v>
                </c:pt>
                <c:pt idx="1">
                  <c:v>0.24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87080297535425"/>
          <c:y val="0.20712979825994363"/>
          <c:w val="0.59369904488080072"/>
          <c:h val="0.94645275004661489"/>
        </c:manualLayout>
      </c:layout>
      <c:pieChart>
        <c:varyColors val="1"/>
        <c:ser>
          <c:idx val="0"/>
          <c:order val="0"/>
          <c:tx>
            <c:strRef>
              <c:f>Sheet1!$B$1</c:f>
              <c:strCache>
                <c:ptCount val="1"/>
                <c:pt idx="0">
                  <c:v>Column2</c:v>
                </c:pt>
              </c:strCache>
            </c:strRef>
          </c:tx>
          <c:spPr>
            <a:solidFill>
              <a:schemeClr val="bg1">
                <a:lumMod val="50000"/>
              </a:schemeClr>
            </a:solidFill>
          </c:spPr>
          <c:dPt>
            <c:idx val="0"/>
            <c:bubble3D val="0"/>
            <c:spPr>
              <a:solidFill>
                <a:srgbClr val="C00000"/>
              </a:solidFill>
            </c:spPr>
          </c:dPt>
          <c:dLbls>
            <c:dLbl>
              <c:idx val="0"/>
              <c:numFmt formatCode="0%" sourceLinked="0"/>
              <c:spPr/>
              <c:txPr>
                <a:bodyPr/>
                <a:lstStyle/>
                <a:p>
                  <a:pPr algn="ctr">
                    <a:defRPr lang="en-US" sz="1400" b="1" i="0" u="none" strike="noStrike" kern="1200" baseline="0">
                      <a:solidFill>
                        <a:schemeClr val="bg1"/>
                      </a:solidFill>
                      <a:latin typeface="+mj-lt"/>
                      <a:ea typeface="+mn-ea"/>
                      <a:cs typeface="Arial" pitchFamily="34" charset="0"/>
                    </a:defRPr>
                  </a:pPr>
                  <a:endParaRPr lang="en-US"/>
                </a:p>
              </c:txPr>
              <c:dLblPos val="ctr"/>
              <c:showLegendKey val="0"/>
              <c:showVal val="1"/>
              <c:showCatName val="0"/>
              <c:showSerName val="0"/>
              <c:showPercent val="0"/>
              <c:showBubbleSize val="0"/>
            </c:dLbl>
            <c:dLbl>
              <c:idx val="1"/>
              <c:layout>
                <c:manualLayout>
                  <c:x val="0.21566417268380872"/>
                  <c:y val="-4.0845471784185163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lgn="ctr">
                  <a:defRPr lang="en-US" sz="1400" b="1" i="0" u="none" strike="noStrike" kern="1200" baseline="0">
                    <a:solidFill>
                      <a:schemeClr val="tx1"/>
                    </a:solidFill>
                    <a:latin typeface="+mj-lt"/>
                    <a:ea typeface="+mn-ea"/>
                    <a:cs typeface="Arial" pitchFamily="34" charset="0"/>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1"/>
                <c:pt idx="0">
                  <c:v>Reason to fire</c:v>
                </c:pt>
              </c:strCache>
            </c:strRef>
          </c:cat>
          <c:val>
            <c:numRef>
              <c:f>Sheet1!$B$2:$B$3</c:f>
              <c:numCache>
                <c:formatCode>0%</c:formatCode>
                <c:ptCount val="2"/>
                <c:pt idx="0">
                  <c:v>0.45</c:v>
                </c:pt>
                <c:pt idx="1">
                  <c:v>0.55000000000000004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F7E3D7-56A8-48A6-916C-E3185FE90A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A2D4C89-599A-43A7-AA0D-79DE7421AA68}">
      <dgm:prSet phldrT="[Text]" custT="1"/>
      <dgm:spPr>
        <a:solidFill>
          <a:schemeClr val="tx1">
            <a:lumMod val="65000"/>
            <a:lumOff val="35000"/>
          </a:schemeClr>
        </a:solidFill>
      </dgm:spPr>
      <dgm:t>
        <a:bodyPr/>
        <a:lstStyle/>
        <a:p>
          <a:r>
            <a:rPr lang="en-US" sz="2600" b="1" dirty="0" smtClean="0">
              <a:solidFill>
                <a:srgbClr val="FFC000"/>
              </a:solidFill>
            </a:rPr>
            <a:t>77% in their field 10+ years</a:t>
          </a:r>
          <a:endParaRPr lang="en-US" sz="2600" b="1" dirty="0">
            <a:solidFill>
              <a:srgbClr val="FFC000"/>
            </a:solidFill>
          </a:endParaRPr>
        </a:p>
      </dgm:t>
    </dgm:pt>
    <dgm:pt modelId="{D77AE789-EC06-4C0A-A35E-640B1D2F3C89}" type="parTrans" cxnId="{8EB9ADEF-BBD6-4046-B5FB-47208ECFF4F4}">
      <dgm:prSet/>
      <dgm:spPr/>
      <dgm:t>
        <a:bodyPr/>
        <a:lstStyle/>
        <a:p>
          <a:endParaRPr lang="en-US"/>
        </a:p>
      </dgm:t>
    </dgm:pt>
    <dgm:pt modelId="{8172A145-AAB8-4236-844C-60BB28E9DE5E}" type="sibTrans" cxnId="{8EB9ADEF-BBD6-4046-B5FB-47208ECFF4F4}">
      <dgm:prSet/>
      <dgm:spPr/>
      <dgm:t>
        <a:bodyPr/>
        <a:lstStyle/>
        <a:p>
          <a:endParaRPr lang="en-US"/>
        </a:p>
      </dgm:t>
    </dgm:pt>
    <dgm:pt modelId="{C86AEC17-7B26-4997-BC8E-97E5D3CF948F}">
      <dgm:prSet phldrT="[Text]" custT="1"/>
      <dgm:spPr>
        <a:solidFill>
          <a:schemeClr val="tx1">
            <a:lumMod val="65000"/>
            <a:lumOff val="35000"/>
          </a:schemeClr>
        </a:solidFill>
      </dgm:spPr>
      <dgm:t>
        <a:bodyPr/>
        <a:lstStyle/>
        <a:p>
          <a:r>
            <a:rPr lang="en-US" sz="2600" b="1" dirty="0" smtClean="0">
              <a:solidFill>
                <a:srgbClr val="FFC000"/>
              </a:solidFill>
            </a:rPr>
            <a:t>68% senior-most for location or organization</a:t>
          </a:r>
          <a:endParaRPr lang="en-US" sz="2600" b="1" dirty="0">
            <a:solidFill>
              <a:srgbClr val="FFC000"/>
            </a:solidFill>
          </a:endParaRPr>
        </a:p>
      </dgm:t>
    </dgm:pt>
    <dgm:pt modelId="{1B0A5C95-D732-425F-8A0D-BF19167302DA}" type="parTrans" cxnId="{BB5D3A94-5FF8-45D8-96C0-7D5FD1711588}">
      <dgm:prSet/>
      <dgm:spPr/>
      <dgm:t>
        <a:bodyPr/>
        <a:lstStyle/>
        <a:p>
          <a:endParaRPr lang="en-US"/>
        </a:p>
      </dgm:t>
    </dgm:pt>
    <dgm:pt modelId="{B483DD93-CBC6-4D55-BDE6-982CD90637C0}" type="sibTrans" cxnId="{BB5D3A94-5FF8-45D8-96C0-7D5FD1711588}">
      <dgm:prSet/>
      <dgm:spPr/>
      <dgm:t>
        <a:bodyPr/>
        <a:lstStyle/>
        <a:p>
          <a:endParaRPr lang="en-US"/>
        </a:p>
      </dgm:t>
    </dgm:pt>
    <dgm:pt modelId="{87A2962C-5412-4569-AFCD-7344C3FE3334}">
      <dgm:prSet phldrT="[Text]" custT="1"/>
      <dgm:spPr>
        <a:solidFill>
          <a:schemeClr val="tx1">
            <a:lumMod val="65000"/>
            <a:lumOff val="35000"/>
          </a:schemeClr>
        </a:solidFill>
      </dgm:spPr>
      <dgm:t>
        <a:bodyPr/>
        <a:lstStyle/>
        <a:p>
          <a:r>
            <a:rPr lang="en-US" sz="2600" b="1" dirty="0" smtClean="0">
              <a:solidFill>
                <a:srgbClr val="FFC000"/>
              </a:solidFill>
            </a:rPr>
            <a:t>71% have no emp. covered by union </a:t>
          </a:r>
          <a:r>
            <a:rPr lang="en-US" sz="2600" b="1" dirty="0" err="1" smtClean="0">
              <a:solidFill>
                <a:srgbClr val="FFC000"/>
              </a:solidFill>
            </a:rPr>
            <a:t>regs</a:t>
          </a:r>
          <a:r>
            <a:rPr lang="en-US" sz="2600" b="1" dirty="0" smtClean="0">
              <a:solidFill>
                <a:srgbClr val="FFC000"/>
              </a:solidFill>
            </a:rPr>
            <a:t> or contracts</a:t>
          </a:r>
        </a:p>
      </dgm:t>
    </dgm:pt>
    <dgm:pt modelId="{19EA3677-9A2A-4F70-86F5-EB9AA4E47444}" type="sibTrans" cxnId="{26CB48DC-410E-455F-A8B9-F374F100AA5C}">
      <dgm:prSet/>
      <dgm:spPr/>
      <dgm:t>
        <a:bodyPr/>
        <a:lstStyle/>
        <a:p>
          <a:endParaRPr lang="en-US"/>
        </a:p>
      </dgm:t>
    </dgm:pt>
    <dgm:pt modelId="{7FD7269B-FF56-4F70-B687-B607DB96AC9F}" type="parTrans" cxnId="{26CB48DC-410E-455F-A8B9-F374F100AA5C}">
      <dgm:prSet/>
      <dgm:spPr/>
      <dgm:t>
        <a:bodyPr/>
        <a:lstStyle/>
        <a:p>
          <a:endParaRPr lang="en-US"/>
        </a:p>
      </dgm:t>
    </dgm:pt>
    <dgm:pt modelId="{15D854D2-5C9C-4B73-8E08-A5B64137F73D}">
      <dgm:prSet phldrT="[Text]" custT="1"/>
      <dgm:spPr>
        <a:solidFill>
          <a:schemeClr val="tx1">
            <a:lumMod val="65000"/>
            <a:lumOff val="35000"/>
          </a:schemeClr>
        </a:solidFill>
      </dgm:spPr>
      <dgm:t>
        <a:bodyPr/>
        <a:lstStyle/>
        <a:p>
          <a:r>
            <a:rPr lang="en-US" sz="2600" b="1" dirty="0" smtClean="0">
              <a:solidFill>
                <a:srgbClr val="FFC000"/>
              </a:solidFill>
            </a:rPr>
            <a:t>79% have HQ in Indiana</a:t>
          </a:r>
        </a:p>
      </dgm:t>
    </dgm:pt>
    <dgm:pt modelId="{930453AB-9E09-426F-99ED-7E5413B4EACF}" type="sibTrans" cxnId="{2D75FBA7-A2D9-426E-BF32-234A7501A606}">
      <dgm:prSet/>
      <dgm:spPr/>
      <dgm:t>
        <a:bodyPr/>
        <a:lstStyle/>
        <a:p>
          <a:endParaRPr lang="en-US"/>
        </a:p>
      </dgm:t>
    </dgm:pt>
    <dgm:pt modelId="{761F098B-9C0B-444C-97CD-D4431A3591F8}" type="parTrans" cxnId="{2D75FBA7-A2D9-426E-BF32-234A7501A606}">
      <dgm:prSet/>
      <dgm:spPr/>
      <dgm:t>
        <a:bodyPr/>
        <a:lstStyle/>
        <a:p>
          <a:endParaRPr lang="en-US"/>
        </a:p>
      </dgm:t>
    </dgm:pt>
    <dgm:pt modelId="{E6621685-8EE8-4777-BDF1-9F7B073516E9}">
      <dgm:prSet custT="1"/>
      <dgm:spPr>
        <a:solidFill>
          <a:schemeClr val="tx1">
            <a:lumMod val="65000"/>
            <a:lumOff val="35000"/>
          </a:schemeClr>
        </a:solidFill>
      </dgm:spPr>
      <dgm:t>
        <a:bodyPr/>
        <a:lstStyle/>
        <a:p>
          <a:r>
            <a:rPr lang="en-US" sz="2600" b="1" dirty="0" smtClean="0">
              <a:solidFill>
                <a:srgbClr val="FFC000"/>
              </a:solidFill>
            </a:rPr>
            <a:t>65+ have employees at multiple locations</a:t>
          </a:r>
          <a:endParaRPr lang="en-US" sz="2600" b="1" dirty="0">
            <a:solidFill>
              <a:srgbClr val="FFC000"/>
            </a:solidFill>
          </a:endParaRPr>
        </a:p>
      </dgm:t>
    </dgm:pt>
    <dgm:pt modelId="{38001ABA-567A-4D27-AE93-C11C9049B383}" type="parTrans" cxnId="{3EC2F004-15D3-40C1-BAEA-250A5E91B79C}">
      <dgm:prSet/>
      <dgm:spPr/>
      <dgm:t>
        <a:bodyPr/>
        <a:lstStyle/>
        <a:p>
          <a:endParaRPr lang="en-US"/>
        </a:p>
      </dgm:t>
    </dgm:pt>
    <dgm:pt modelId="{92C51FF9-429C-4501-854A-479C3E9DB70B}" type="sibTrans" cxnId="{3EC2F004-15D3-40C1-BAEA-250A5E91B79C}">
      <dgm:prSet/>
      <dgm:spPr/>
      <dgm:t>
        <a:bodyPr/>
        <a:lstStyle/>
        <a:p>
          <a:endParaRPr lang="en-US"/>
        </a:p>
      </dgm:t>
    </dgm:pt>
    <dgm:pt modelId="{B862C9EE-D3F0-4066-AE3A-4A5EE42BD083}" type="pres">
      <dgm:prSet presAssocID="{62F7E3D7-56A8-48A6-916C-E3185FE90A63}" presName="linear" presStyleCnt="0">
        <dgm:presLayoutVars>
          <dgm:dir/>
          <dgm:animLvl val="lvl"/>
          <dgm:resizeHandles val="exact"/>
        </dgm:presLayoutVars>
      </dgm:prSet>
      <dgm:spPr/>
      <dgm:t>
        <a:bodyPr/>
        <a:lstStyle/>
        <a:p>
          <a:endParaRPr lang="en-US"/>
        </a:p>
      </dgm:t>
    </dgm:pt>
    <dgm:pt modelId="{28839B25-3886-4F81-8BDB-51320E98D953}" type="pres">
      <dgm:prSet presAssocID="{15D854D2-5C9C-4B73-8E08-A5B64137F73D}" presName="parentLin" presStyleCnt="0"/>
      <dgm:spPr/>
    </dgm:pt>
    <dgm:pt modelId="{936371D6-2DBF-487F-A1A7-0CA2DD97B4DD}" type="pres">
      <dgm:prSet presAssocID="{15D854D2-5C9C-4B73-8E08-A5B64137F73D}" presName="parentLeftMargin" presStyleLbl="node1" presStyleIdx="0" presStyleCnt="5"/>
      <dgm:spPr/>
      <dgm:t>
        <a:bodyPr/>
        <a:lstStyle/>
        <a:p>
          <a:endParaRPr lang="en-US"/>
        </a:p>
      </dgm:t>
    </dgm:pt>
    <dgm:pt modelId="{6F213FF0-F9C3-409A-BB6C-1F22C67A78E1}" type="pres">
      <dgm:prSet presAssocID="{15D854D2-5C9C-4B73-8E08-A5B64137F73D}" presName="parentText" presStyleLbl="node1" presStyleIdx="0" presStyleCnt="5" custScaleX="183545">
        <dgm:presLayoutVars>
          <dgm:chMax val="0"/>
          <dgm:bulletEnabled val="1"/>
        </dgm:presLayoutVars>
      </dgm:prSet>
      <dgm:spPr/>
      <dgm:t>
        <a:bodyPr/>
        <a:lstStyle/>
        <a:p>
          <a:endParaRPr lang="en-US"/>
        </a:p>
      </dgm:t>
    </dgm:pt>
    <dgm:pt modelId="{EB476B72-9625-47F4-87CC-BCB3220DCC28}" type="pres">
      <dgm:prSet presAssocID="{15D854D2-5C9C-4B73-8E08-A5B64137F73D}" presName="negativeSpace" presStyleCnt="0"/>
      <dgm:spPr/>
    </dgm:pt>
    <dgm:pt modelId="{A8EA44D6-2FB1-41E6-9578-9281EBE15D53}" type="pres">
      <dgm:prSet presAssocID="{15D854D2-5C9C-4B73-8E08-A5B64137F73D}" presName="childText" presStyleLbl="conFgAcc1" presStyleIdx="0" presStyleCnt="5">
        <dgm:presLayoutVars>
          <dgm:bulletEnabled val="1"/>
        </dgm:presLayoutVars>
      </dgm:prSet>
      <dgm:spPr>
        <a:ln>
          <a:solidFill>
            <a:srgbClr val="FFC000"/>
          </a:solidFill>
        </a:ln>
      </dgm:spPr>
      <dgm:t>
        <a:bodyPr/>
        <a:lstStyle/>
        <a:p>
          <a:endParaRPr lang="en-US"/>
        </a:p>
      </dgm:t>
    </dgm:pt>
    <dgm:pt modelId="{C81501AA-53DF-4CF0-85E0-4E3D0D16A4FC}" type="pres">
      <dgm:prSet presAssocID="{930453AB-9E09-426F-99ED-7E5413B4EACF}" presName="spaceBetweenRectangles" presStyleCnt="0"/>
      <dgm:spPr/>
    </dgm:pt>
    <dgm:pt modelId="{A0C7B813-B5A2-477A-BCF5-90290D229DE6}" type="pres">
      <dgm:prSet presAssocID="{6A2D4C89-599A-43A7-AA0D-79DE7421AA68}" presName="parentLin" presStyleCnt="0"/>
      <dgm:spPr/>
    </dgm:pt>
    <dgm:pt modelId="{DD7CC4BF-CCDC-46F1-85F0-D9BE97792E8C}" type="pres">
      <dgm:prSet presAssocID="{6A2D4C89-599A-43A7-AA0D-79DE7421AA68}" presName="parentLeftMargin" presStyleLbl="node1" presStyleIdx="0" presStyleCnt="5"/>
      <dgm:spPr/>
      <dgm:t>
        <a:bodyPr/>
        <a:lstStyle/>
        <a:p>
          <a:endParaRPr lang="en-US"/>
        </a:p>
      </dgm:t>
    </dgm:pt>
    <dgm:pt modelId="{73C81092-E22F-45EF-8D3C-A06F1D6C9314}" type="pres">
      <dgm:prSet presAssocID="{6A2D4C89-599A-43A7-AA0D-79DE7421AA68}" presName="parentText" presStyleLbl="node1" presStyleIdx="1" presStyleCnt="5" custScaleX="185172">
        <dgm:presLayoutVars>
          <dgm:chMax val="0"/>
          <dgm:bulletEnabled val="1"/>
        </dgm:presLayoutVars>
      </dgm:prSet>
      <dgm:spPr/>
      <dgm:t>
        <a:bodyPr/>
        <a:lstStyle/>
        <a:p>
          <a:endParaRPr lang="en-US"/>
        </a:p>
      </dgm:t>
    </dgm:pt>
    <dgm:pt modelId="{919F8884-DA26-4829-AEFE-F35FF24A3008}" type="pres">
      <dgm:prSet presAssocID="{6A2D4C89-599A-43A7-AA0D-79DE7421AA68}" presName="negativeSpace" presStyleCnt="0"/>
      <dgm:spPr/>
    </dgm:pt>
    <dgm:pt modelId="{B768E50F-D8FF-417B-872D-AFE0234EE53A}" type="pres">
      <dgm:prSet presAssocID="{6A2D4C89-599A-43A7-AA0D-79DE7421AA68}" presName="childText" presStyleLbl="conFgAcc1" presStyleIdx="1" presStyleCnt="5">
        <dgm:presLayoutVars>
          <dgm:bulletEnabled val="1"/>
        </dgm:presLayoutVars>
      </dgm:prSet>
      <dgm:spPr>
        <a:ln>
          <a:solidFill>
            <a:srgbClr val="FFC000"/>
          </a:solidFill>
        </a:ln>
      </dgm:spPr>
      <dgm:t>
        <a:bodyPr/>
        <a:lstStyle/>
        <a:p>
          <a:endParaRPr lang="en-US"/>
        </a:p>
      </dgm:t>
    </dgm:pt>
    <dgm:pt modelId="{783B779B-BA2D-495D-BE97-5B24FC25F780}" type="pres">
      <dgm:prSet presAssocID="{8172A145-AAB8-4236-844C-60BB28E9DE5E}" presName="spaceBetweenRectangles" presStyleCnt="0"/>
      <dgm:spPr/>
    </dgm:pt>
    <dgm:pt modelId="{36FB4E78-1D7C-48DA-9197-CD471E0BCDEF}" type="pres">
      <dgm:prSet presAssocID="{87A2962C-5412-4569-AFCD-7344C3FE3334}" presName="parentLin" presStyleCnt="0"/>
      <dgm:spPr/>
    </dgm:pt>
    <dgm:pt modelId="{0A375DB9-2AE5-45D9-BB58-C299C6FB659B}" type="pres">
      <dgm:prSet presAssocID="{87A2962C-5412-4569-AFCD-7344C3FE3334}" presName="parentLeftMargin" presStyleLbl="node1" presStyleIdx="1" presStyleCnt="5"/>
      <dgm:spPr/>
      <dgm:t>
        <a:bodyPr/>
        <a:lstStyle/>
        <a:p>
          <a:endParaRPr lang="en-US"/>
        </a:p>
      </dgm:t>
    </dgm:pt>
    <dgm:pt modelId="{3CD5B046-FE97-48AD-A1E6-453C0465094E}" type="pres">
      <dgm:prSet presAssocID="{87A2962C-5412-4569-AFCD-7344C3FE3334}" presName="parentText" presStyleLbl="node1" presStyleIdx="2" presStyleCnt="5" custScaleX="185172">
        <dgm:presLayoutVars>
          <dgm:chMax val="0"/>
          <dgm:bulletEnabled val="1"/>
        </dgm:presLayoutVars>
      </dgm:prSet>
      <dgm:spPr/>
      <dgm:t>
        <a:bodyPr/>
        <a:lstStyle/>
        <a:p>
          <a:endParaRPr lang="en-US"/>
        </a:p>
      </dgm:t>
    </dgm:pt>
    <dgm:pt modelId="{08AE9711-437F-49CC-9AD8-40E5348FCFCD}" type="pres">
      <dgm:prSet presAssocID="{87A2962C-5412-4569-AFCD-7344C3FE3334}" presName="negativeSpace" presStyleCnt="0"/>
      <dgm:spPr/>
    </dgm:pt>
    <dgm:pt modelId="{6F631E6D-42C9-40DC-838F-383436393FD4}" type="pres">
      <dgm:prSet presAssocID="{87A2962C-5412-4569-AFCD-7344C3FE3334}" presName="childText" presStyleLbl="conFgAcc1" presStyleIdx="2" presStyleCnt="5">
        <dgm:presLayoutVars>
          <dgm:bulletEnabled val="1"/>
        </dgm:presLayoutVars>
      </dgm:prSet>
      <dgm:spPr>
        <a:ln>
          <a:solidFill>
            <a:srgbClr val="FFC000"/>
          </a:solidFill>
        </a:ln>
      </dgm:spPr>
      <dgm:t>
        <a:bodyPr/>
        <a:lstStyle/>
        <a:p>
          <a:endParaRPr lang="en-US"/>
        </a:p>
      </dgm:t>
    </dgm:pt>
    <dgm:pt modelId="{F422F3F4-0D46-4FEE-BDE3-86A657048AAF}" type="pres">
      <dgm:prSet presAssocID="{19EA3677-9A2A-4F70-86F5-EB9AA4E47444}" presName="spaceBetweenRectangles" presStyleCnt="0"/>
      <dgm:spPr/>
    </dgm:pt>
    <dgm:pt modelId="{B81DCB83-9D56-41EC-B96D-6EC732CD16AB}" type="pres">
      <dgm:prSet presAssocID="{C86AEC17-7B26-4997-BC8E-97E5D3CF948F}" presName="parentLin" presStyleCnt="0"/>
      <dgm:spPr/>
    </dgm:pt>
    <dgm:pt modelId="{7D712E7F-E2B1-4F2D-913B-F85E9B6B8088}" type="pres">
      <dgm:prSet presAssocID="{C86AEC17-7B26-4997-BC8E-97E5D3CF948F}" presName="parentLeftMargin" presStyleLbl="node1" presStyleIdx="2" presStyleCnt="5"/>
      <dgm:spPr/>
      <dgm:t>
        <a:bodyPr/>
        <a:lstStyle/>
        <a:p>
          <a:endParaRPr lang="en-US"/>
        </a:p>
      </dgm:t>
    </dgm:pt>
    <dgm:pt modelId="{677020B2-BA01-43A0-AB0F-3FE8D451476A}" type="pres">
      <dgm:prSet presAssocID="{C86AEC17-7B26-4997-BC8E-97E5D3CF948F}" presName="parentText" presStyleLbl="node1" presStyleIdx="3" presStyleCnt="5" custScaleX="185172">
        <dgm:presLayoutVars>
          <dgm:chMax val="0"/>
          <dgm:bulletEnabled val="1"/>
        </dgm:presLayoutVars>
      </dgm:prSet>
      <dgm:spPr/>
      <dgm:t>
        <a:bodyPr/>
        <a:lstStyle/>
        <a:p>
          <a:endParaRPr lang="en-US"/>
        </a:p>
      </dgm:t>
    </dgm:pt>
    <dgm:pt modelId="{C08DA884-49E4-4EA7-814C-F34971D7BF22}" type="pres">
      <dgm:prSet presAssocID="{C86AEC17-7B26-4997-BC8E-97E5D3CF948F}" presName="negativeSpace" presStyleCnt="0"/>
      <dgm:spPr/>
    </dgm:pt>
    <dgm:pt modelId="{8EBD1F81-1A2D-4CD1-8237-489634FE1188}" type="pres">
      <dgm:prSet presAssocID="{C86AEC17-7B26-4997-BC8E-97E5D3CF948F}" presName="childText" presStyleLbl="conFgAcc1" presStyleIdx="3" presStyleCnt="5">
        <dgm:presLayoutVars>
          <dgm:bulletEnabled val="1"/>
        </dgm:presLayoutVars>
      </dgm:prSet>
      <dgm:spPr>
        <a:ln>
          <a:solidFill>
            <a:srgbClr val="FFC000"/>
          </a:solidFill>
        </a:ln>
      </dgm:spPr>
      <dgm:t>
        <a:bodyPr/>
        <a:lstStyle/>
        <a:p>
          <a:endParaRPr lang="en-US"/>
        </a:p>
      </dgm:t>
    </dgm:pt>
    <dgm:pt modelId="{CAF3806E-97F9-4CE9-B459-0F7B95E8DB5F}" type="pres">
      <dgm:prSet presAssocID="{B483DD93-CBC6-4D55-BDE6-982CD90637C0}" presName="spaceBetweenRectangles" presStyleCnt="0"/>
      <dgm:spPr/>
    </dgm:pt>
    <dgm:pt modelId="{3B9F2BCB-0398-4397-89E1-EF9722A4EA64}" type="pres">
      <dgm:prSet presAssocID="{E6621685-8EE8-4777-BDF1-9F7B073516E9}" presName="parentLin" presStyleCnt="0"/>
      <dgm:spPr/>
    </dgm:pt>
    <dgm:pt modelId="{573DA1D2-840F-47AF-9A30-AC0EB44E472C}" type="pres">
      <dgm:prSet presAssocID="{E6621685-8EE8-4777-BDF1-9F7B073516E9}" presName="parentLeftMargin" presStyleLbl="node1" presStyleIdx="3" presStyleCnt="5"/>
      <dgm:spPr/>
      <dgm:t>
        <a:bodyPr/>
        <a:lstStyle/>
        <a:p>
          <a:endParaRPr lang="en-US"/>
        </a:p>
      </dgm:t>
    </dgm:pt>
    <dgm:pt modelId="{13DEADF1-37FE-4FE1-8EA4-9C00B66FFFF4}" type="pres">
      <dgm:prSet presAssocID="{E6621685-8EE8-4777-BDF1-9F7B073516E9}" presName="parentText" presStyleLbl="node1" presStyleIdx="4" presStyleCnt="5" custScaleX="183315">
        <dgm:presLayoutVars>
          <dgm:chMax val="0"/>
          <dgm:bulletEnabled val="1"/>
        </dgm:presLayoutVars>
      </dgm:prSet>
      <dgm:spPr/>
      <dgm:t>
        <a:bodyPr/>
        <a:lstStyle/>
        <a:p>
          <a:endParaRPr lang="en-US"/>
        </a:p>
      </dgm:t>
    </dgm:pt>
    <dgm:pt modelId="{EF801DC7-ECC2-4030-8344-A5CBCFCBB295}" type="pres">
      <dgm:prSet presAssocID="{E6621685-8EE8-4777-BDF1-9F7B073516E9}" presName="negativeSpace" presStyleCnt="0"/>
      <dgm:spPr/>
    </dgm:pt>
    <dgm:pt modelId="{A90C1D2E-9061-4D86-8710-49CE0C31082F}" type="pres">
      <dgm:prSet presAssocID="{E6621685-8EE8-4777-BDF1-9F7B073516E9}" presName="childText" presStyleLbl="conFgAcc1" presStyleIdx="4" presStyleCnt="5">
        <dgm:presLayoutVars>
          <dgm:bulletEnabled val="1"/>
        </dgm:presLayoutVars>
      </dgm:prSet>
      <dgm:spPr>
        <a:ln>
          <a:solidFill>
            <a:srgbClr val="FFC000"/>
          </a:solidFill>
        </a:ln>
      </dgm:spPr>
      <dgm:t>
        <a:bodyPr/>
        <a:lstStyle/>
        <a:p>
          <a:endParaRPr lang="en-US"/>
        </a:p>
      </dgm:t>
    </dgm:pt>
  </dgm:ptLst>
  <dgm:cxnLst>
    <dgm:cxn modelId="{2D75FBA7-A2D9-426E-BF32-234A7501A606}" srcId="{62F7E3D7-56A8-48A6-916C-E3185FE90A63}" destId="{15D854D2-5C9C-4B73-8E08-A5B64137F73D}" srcOrd="0" destOrd="0" parTransId="{761F098B-9C0B-444C-97CD-D4431A3591F8}" sibTransId="{930453AB-9E09-426F-99ED-7E5413B4EACF}"/>
    <dgm:cxn modelId="{40AD9B2E-4BF5-4628-BC95-BEB5E5072E69}" type="presOf" srcId="{87A2962C-5412-4569-AFCD-7344C3FE3334}" destId="{3CD5B046-FE97-48AD-A1E6-453C0465094E}" srcOrd="1" destOrd="0" presId="urn:microsoft.com/office/officeart/2005/8/layout/list1"/>
    <dgm:cxn modelId="{22243C6F-FB0F-46BA-9362-4711B6B8B746}" type="presOf" srcId="{87A2962C-5412-4569-AFCD-7344C3FE3334}" destId="{0A375DB9-2AE5-45D9-BB58-C299C6FB659B}" srcOrd="0" destOrd="0" presId="urn:microsoft.com/office/officeart/2005/8/layout/list1"/>
    <dgm:cxn modelId="{3EC2F004-15D3-40C1-BAEA-250A5E91B79C}" srcId="{62F7E3D7-56A8-48A6-916C-E3185FE90A63}" destId="{E6621685-8EE8-4777-BDF1-9F7B073516E9}" srcOrd="4" destOrd="0" parTransId="{38001ABA-567A-4D27-AE93-C11C9049B383}" sibTransId="{92C51FF9-429C-4501-854A-479C3E9DB70B}"/>
    <dgm:cxn modelId="{732A99CD-FF15-43B5-AE90-A187C8AB8DEE}" type="presOf" srcId="{6A2D4C89-599A-43A7-AA0D-79DE7421AA68}" destId="{73C81092-E22F-45EF-8D3C-A06F1D6C9314}" srcOrd="1" destOrd="0" presId="urn:microsoft.com/office/officeart/2005/8/layout/list1"/>
    <dgm:cxn modelId="{8D6BE65D-B149-4650-B3AE-B14E8BDD3B13}" type="presOf" srcId="{C86AEC17-7B26-4997-BC8E-97E5D3CF948F}" destId="{677020B2-BA01-43A0-AB0F-3FE8D451476A}" srcOrd="1" destOrd="0" presId="urn:microsoft.com/office/officeart/2005/8/layout/list1"/>
    <dgm:cxn modelId="{26CB48DC-410E-455F-A8B9-F374F100AA5C}" srcId="{62F7E3D7-56A8-48A6-916C-E3185FE90A63}" destId="{87A2962C-5412-4569-AFCD-7344C3FE3334}" srcOrd="2" destOrd="0" parTransId="{7FD7269B-FF56-4F70-B687-B607DB96AC9F}" sibTransId="{19EA3677-9A2A-4F70-86F5-EB9AA4E47444}"/>
    <dgm:cxn modelId="{367CD77E-E101-446C-ACA0-012780111C48}" type="presOf" srcId="{E6621685-8EE8-4777-BDF1-9F7B073516E9}" destId="{573DA1D2-840F-47AF-9A30-AC0EB44E472C}" srcOrd="0" destOrd="0" presId="urn:microsoft.com/office/officeart/2005/8/layout/list1"/>
    <dgm:cxn modelId="{B2A1A24A-54E2-4031-9B85-EA1F90E9D7A4}" type="presOf" srcId="{E6621685-8EE8-4777-BDF1-9F7B073516E9}" destId="{13DEADF1-37FE-4FE1-8EA4-9C00B66FFFF4}" srcOrd="1" destOrd="0" presId="urn:microsoft.com/office/officeart/2005/8/layout/list1"/>
    <dgm:cxn modelId="{0B0D7360-7893-4CDB-A93F-B80BEEE42620}" type="presOf" srcId="{15D854D2-5C9C-4B73-8E08-A5B64137F73D}" destId="{936371D6-2DBF-487F-A1A7-0CA2DD97B4DD}" srcOrd="0" destOrd="0" presId="urn:microsoft.com/office/officeart/2005/8/layout/list1"/>
    <dgm:cxn modelId="{CE735C31-005B-4180-9876-54EDE9A9D1AC}" type="presOf" srcId="{C86AEC17-7B26-4997-BC8E-97E5D3CF948F}" destId="{7D712E7F-E2B1-4F2D-913B-F85E9B6B8088}" srcOrd="0" destOrd="0" presId="urn:microsoft.com/office/officeart/2005/8/layout/list1"/>
    <dgm:cxn modelId="{2CFD87EB-5601-4C99-829E-F020C6FBE1AC}" type="presOf" srcId="{6A2D4C89-599A-43A7-AA0D-79DE7421AA68}" destId="{DD7CC4BF-CCDC-46F1-85F0-D9BE97792E8C}" srcOrd="0" destOrd="0" presId="urn:microsoft.com/office/officeart/2005/8/layout/list1"/>
    <dgm:cxn modelId="{BB5D3A94-5FF8-45D8-96C0-7D5FD1711588}" srcId="{62F7E3D7-56A8-48A6-916C-E3185FE90A63}" destId="{C86AEC17-7B26-4997-BC8E-97E5D3CF948F}" srcOrd="3" destOrd="0" parTransId="{1B0A5C95-D732-425F-8A0D-BF19167302DA}" sibTransId="{B483DD93-CBC6-4D55-BDE6-982CD90637C0}"/>
    <dgm:cxn modelId="{D8433DC1-DD72-43CC-B97C-73EAF2DB8523}" type="presOf" srcId="{62F7E3D7-56A8-48A6-916C-E3185FE90A63}" destId="{B862C9EE-D3F0-4066-AE3A-4A5EE42BD083}" srcOrd="0" destOrd="0" presId="urn:microsoft.com/office/officeart/2005/8/layout/list1"/>
    <dgm:cxn modelId="{8EB9ADEF-BBD6-4046-B5FB-47208ECFF4F4}" srcId="{62F7E3D7-56A8-48A6-916C-E3185FE90A63}" destId="{6A2D4C89-599A-43A7-AA0D-79DE7421AA68}" srcOrd="1" destOrd="0" parTransId="{D77AE789-EC06-4C0A-A35E-640B1D2F3C89}" sibTransId="{8172A145-AAB8-4236-844C-60BB28E9DE5E}"/>
    <dgm:cxn modelId="{3EF79AB9-03C8-4D35-92A1-B0B1CA76D16E}" type="presOf" srcId="{15D854D2-5C9C-4B73-8E08-A5B64137F73D}" destId="{6F213FF0-F9C3-409A-BB6C-1F22C67A78E1}" srcOrd="1" destOrd="0" presId="urn:microsoft.com/office/officeart/2005/8/layout/list1"/>
    <dgm:cxn modelId="{31872D32-7D8D-4165-A173-AF495939E1F5}" type="presParOf" srcId="{B862C9EE-D3F0-4066-AE3A-4A5EE42BD083}" destId="{28839B25-3886-4F81-8BDB-51320E98D953}" srcOrd="0" destOrd="0" presId="urn:microsoft.com/office/officeart/2005/8/layout/list1"/>
    <dgm:cxn modelId="{D482C089-7B44-4E2C-8EDC-8646C4E68654}" type="presParOf" srcId="{28839B25-3886-4F81-8BDB-51320E98D953}" destId="{936371D6-2DBF-487F-A1A7-0CA2DD97B4DD}" srcOrd="0" destOrd="0" presId="urn:microsoft.com/office/officeart/2005/8/layout/list1"/>
    <dgm:cxn modelId="{1D390D20-30DC-4464-9F31-3026098542E3}" type="presParOf" srcId="{28839B25-3886-4F81-8BDB-51320E98D953}" destId="{6F213FF0-F9C3-409A-BB6C-1F22C67A78E1}" srcOrd="1" destOrd="0" presId="urn:microsoft.com/office/officeart/2005/8/layout/list1"/>
    <dgm:cxn modelId="{0A4595D6-AEF2-42DE-B342-7B19C14F47F8}" type="presParOf" srcId="{B862C9EE-D3F0-4066-AE3A-4A5EE42BD083}" destId="{EB476B72-9625-47F4-87CC-BCB3220DCC28}" srcOrd="1" destOrd="0" presId="urn:microsoft.com/office/officeart/2005/8/layout/list1"/>
    <dgm:cxn modelId="{6B243070-A86F-4E01-B6B3-CC9F94497E81}" type="presParOf" srcId="{B862C9EE-D3F0-4066-AE3A-4A5EE42BD083}" destId="{A8EA44D6-2FB1-41E6-9578-9281EBE15D53}" srcOrd="2" destOrd="0" presId="urn:microsoft.com/office/officeart/2005/8/layout/list1"/>
    <dgm:cxn modelId="{8A56AFE2-89D1-49F6-ABCA-A0375042C4C0}" type="presParOf" srcId="{B862C9EE-D3F0-4066-AE3A-4A5EE42BD083}" destId="{C81501AA-53DF-4CF0-85E0-4E3D0D16A4FC}" srcOrd="3" destOrd="0" presId="urn:microsoft.com/office/officeart/2005/8/layout/list1"/>
    <dgm:cxn modelId="{58775B68-42EB-41C1-810D-37744091C6F5}" type="presParOf" srcId="{B862C9EE-D3F0-4066-AE3A-4A5EE42BD083}" destId="{A0C7B813-B5A2-477A-BCF5-90290D229DE6}" srcOrd="4" destOrd="0" presId="urn:microsoft.com/office/officeart/2005/8/layout/list1"/>
    <dgm:cxn modelId="{4C2DF1DA-C8CA-424A-A87A-C904DB935C31}" type="presParOf" srcId="{A0C7B813-B5A2-477A-BCF5-90290D229DE6}" destId="{DD7CC4BF-CCDC-46F1-85F0-D9BE97792E8C}" srcOrd="0" destOrd="0" presId="urn:microsoft.com/office/officeart/2005/8/layout/list1"/>
    <dgm:cxn modelId="{BD427CB4-FD8C-4C39-A51F-328B8595051F}" type="presParOf" srcId="{A0C7B813-B5A2-477A-BCF5-90290D229DE6}" destId="{73C81092-E22F-45EF-8D3C-A06F1D6C9314}" srcOrd="1" destOrd="0" presId="urn:microsoft.com/office/officeart/2005/8/layout/list1"/>
    <dgm:cxn modelId="{1A2074C5-E5F5-4A52-92BB-2E3797026957}" type="presParOf" srcId="{B862C9EE-D3F0-4066-AE3A-4A5EE42BD083}" destId="{919F8884-DA26-4829-AEFE-F35FF24A3008}" srcOrd="5" destOrd="0" presId="urn:microsoft.com/office/officeart/2005/8/layout/list1"/>
    <dgm:cxn modelId="{2A000FB7-8B48-400C-9A44-8618921E7D66}" type="presParOf" srcId="{B862C9EE-D3F0-4066-AE3A-4A5EE42BD083}" destId="{B768E50F-D8FF-417B-872D-AFE0234EE53A}" srcOrd="6" destOrd="0" presId="urn:microsoft.com/office/officeart/2005/8/layout/list1"/>
    <dgm:cxn modelId="{630898BB-E8AD-4CE8-B3B8-A0A320C1D30C}" type="presParOf" srcId="{B862C9EE-D3F0-4066-AE3A-4A5EE42BD083}" destId="{783B779B-BA2D-495D-BE97-5B24FC25F780}" srcOrd="7" destOrd="0" presId="urn:microsoft.com/office/officeart/2005/8/layout/list1"/>
    <dgm:cxn modelId="{21C58AF0-7854-4B6F-AF08-535C8C083DAE}" type="presParOf" srcId="{B862C9EE-D3F0-4066-AE3A-4A5EE42BD083}" destId="{36FB4E78-1D7C-48DA-9197-CD471E0BCDEF}" srcOrd="8" destOrd="0" presId="urn:microsoft.com/office/officeart/2005/8/layout/list1"/>
    <dgm:cxn modelId="{A77DE025-B178-477D-A934-2397CFF891E5}" type="presParOf" srcId="{36FB4E78-1D7C-48DA-9197-CD471E0BCDEF}" destId="{0A375DB9-2AE5-45D9-BB58-C299C6FB659B}" srcOrd="0" destOrd="0" presId="urn:microsoft.com/office/officeart/2005/8/layout/list1"/>
    <dgm:cxn modelId="{CF11BD8E-826B-4587-A5DB-1084076BCA50}" type="presParOf" srcId="{36FB4E78-1D7C-48DA-9197-CD471E0BCDEF}" destId="{3CD5B046-FE97-48AD-A1E6-453C0465094E}" srcOrd="1" destOrd="0" presId="urn:microsoft.com/office/officeart/2005/8/layout/list1"/>
    <dgm:cxn modelId="{C5637DFD-2BF1-4693-8D62-D7FB0E20483B}" type="presParOf" srcId="{B862C9EE-D3F0-4066-AE3A-4A5EE42BD083}" destId="{08AE9711-437F-49CC-9AD8-40E5348FCFCD}" srcOrd="9" destOrd="0" presId="urn:microsoft.com/office/officeart/2005/8/layout/list1"/>
    <dgm:cxn modelId="{80FC7F19-E8FC-4293-A9A4-36E0EEDA97DB}" type="presParOf" srcId="{B862C9EE-D3F0-4066-AE3A-4A5EE42BD083}" destId="{6F631E6D-42C9-40DC-838F-383436393FD4}" srcOrd="10" destOrd="0" presId="urn:microsoft.com/office/officeart/2005/8/layout/list1"/>
    <dgm:cxn modelId="{55B9079C-36A9-4584-AEAD-F6AB696E2CD7}" type="presParOf" srcId="{B862C9EE-D3F0-4066-AE3A-4A5EE42BD083}" destId="{F422F3F4-0D46-4FEE-BDE3-86A657048AAF}" srcOrd="11" destOrd="0" presId="urn:microsoft.com/office/officeart/2005/8/layout/list1"/>
    <dgm:cxn modelId="{F0C773DC-1D09-430A-90F0-0220205A2767}" type="presParOf" srcId="{B862C9EE-D3F0-4066-AE3A-4A5EE42BD083}" destId="{B81DCB83-9D56-41EC-B96D-6EC732CD16AB}" srcOrd="12" destOrd="0" presId="urn:microsoft.com/office/officeart/2005/8/layout/list1"/>
    <dgm:cxn modelId="{3E3D4E1F-F677-448B-A15E-230D3BD88C48}" type="presParOf" srcId="{B81DCB83-9D56-41EC-B96D-6EC732CD16AB}" destId="{7D712E7F-E2B1-4F2D-913B-F85E9B6B8088}" srcOrd="0" destOrd="0" presId="urn:microsoft.com/office/officeart/2005/8/layout/list1"/>
    <dgm:cxn modelId="{1983EF3E-4FC1-4385-BF45-A5E03E562D59}" type="presParOf" srcId="{B81DCB83-9D56-41EC-B96D-6EC732CD16AB}" destId="{677020B2-BA01-43A0-AB0F-3FE8D451476A}" srcOrd="1" destOrd="0" presId="urn:microsoft.com/office/officeart/2005/8/layout/list1"/>
    <dgm:cxn modelId="{CC0EEBBF-25E6-4292-A6E1-54BF27BA5073}" type="presParOf" srcId="{B862C9EE-D3F0-4066-AE3A-4A5EE42BD083}" destId="{C08DA884-49E4-4EA7-814C-F34971D7BF22}" srcOrd="13" destOrd="0" presId="urn:microsoft.com/office/officeart/2005/8/layout/list1"/>
    <dgm:cxn modelId="{D5A59C96-D5FD-47AA-92FB-10212405265D}" type="presParOf" srcId="{B862C9EE-D3F0-4066-AE3A-4A5EE42BD083}" destId="{8EBD1F81-1A2D-4CD1-8237-489634FE1188}" srcOrd="14" destOrd="0" presId="urn:microsoft.com/office/officeart/2005/8/layout/list1"/>
    <dgm:cxn modelId="{006A5EE8-86CD-424F-9EC6-9C145B059255}" type="presParOf" srcId="{B862C9EE-D3F0-4066-AE3A-4A5EE42BD083}" destId="{CAF3806E-97F9-4CE9-B459-0F7B95E8DB5F}" srcOrd="15" destOrd="0" presId="urn:microsoft.com/office/officeart/2005/8/layout/list1"/>
    <dgm:cxn modelId="{F0190626-09E1-4C42-9477-5A82D57FB23B}" type="presParOf" srcId="{B862C9EE-D3F0-4066-AE3A-4A5EE42BD083}" destId="{3B9F2BCB-0398-4397-89E1-EF9722A4EA64}" srcOrd="16" destOrd="0" presId="urn:microsoft.com/office/officeart/2005/8/layout/list1"/>
    <dgm:cxn modelId="{85BE151A-D62F-4303-B6DB-400C94D679B4}" type="presParOf" srcId="{3B9F2BCB-0398-4397-89E1-EF9722A4EA64}" destId="{573DA1D2-840F-47AF-9A30-AC0EB44E472C}" srcOrd="0" destOrd="0" presId="urn:microsoft.com/office/officeart/2005/8/layout/list1"/>
    <dgm:cxn modelId="{0FB2C639-C712-4821-8644-F203589877EC}" type="presParOf" srcId="{3B9F2BCB-0398-4397-89E1-EF9722A4EA64}" destId="{13DEADF1-37FE-4FE1-8EA4-9C00B66FFFF4}" srcOrd="1" destOrd="0" presId="urn:microsoft.com/office/officeart/2005/8/layout/list1"/>
    <dgm:cxn modelId="{067727D0-5531-45B1-A75C-5083A812AE15}" type="presParOf" srcId="{B862C9EE-D3F0-4066-AE3A-4A5EE42BD083}" destId="{EF801DC7-ECC2-4030-8344-A5CBCFCBB295}" srcOrd="17" destOrd="0" presId="urn:microsoft.com/office/officeart/2005/8/layout/list1"/>
    <dgm:cxn modelId="{161DDD2A-3063-4CFF-9E50-40CE3EB3EA69}" type="presParOf" srcId="{B862C9EE-D3F0-4066-AE3A-4A5EE42BD083}" destId="{A90C1D2E-9061-4D86-8710-49CE0C31082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F7E3D7-56A8-48A6-916C-E3185FE90A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A2D4C89-599A-43A7-AA0D-79DE7421AA68}">
      <dgm:prSet phldrT="[Text]" custT="1"/>
      <dgm:spPr>
        <a:solidFill>
          <a:schemeClr val="tx1">
            <a:lumMod val="65000"/>
            <a:lumOff val="35000"/>
          </a:schemeClr>
        </a:solidFill>
      </dgm:spPr>
      <dgm:t>
        <a:bodyPr/>
        <a:lstStyle/>
        <a:p>
          <a:r>
            <a:rPr lang="en-US" sz="2800" b="1" dirty="0" smtClean="0">
              <a:solidFill>
                <a:srgbClr val="FFC000"/>
              </a:solidFill>
            </a:rPr>
            <a:t>Forming your team</a:t>
          </a:r>
          <a:endParaRPr lang="en-US" sz="2800" b="1" dirty="0">
            <a:solidFill>
              <a:srgbClr val="FFC000"/>
            </a:solidFill>
          </a:endParaRPr>
        </a:p>
      </dgm:t>
    </dgm:pt>
    <dgm:pt modelId="{D77AE789-EC06-4C0A-A35E-640B1D2F3C89}" type="parTrans" cxnId="{8EB9ADEF-BBD6-4046-B5FB-47208ECFF4F4}">
      <dgm:prSet/>
      <dgm:spPr/>
      <dgm:t>
        <a:bodyPr/>
        <a:lstStyle/>
        <a:p>
          <a:endParaRPr lang="en-US"/>
        </a:p>
      </dgm:t>
    </dgm:pt>
    <dgm:pt modelId="{8172A145-AAB8-4236-844C-60BB28E9DE5E}" type="sibTrans" cxnId="{8EB9ADEF-BBD6-4046-B5FB-47208ECFF4F4}">
      <dgm:prSet/>
      <dgm:spPr/>
      <dgm:t>
        <a:bodyPr/>
        <a:lstStyle/>
        <a:p>
          <a:endParaRPr lang="en-US"/>
        </a:p>
      </dgm:t>
    </dgm:pt>
    <dgm:pt modelId="{C86AEC17-7B26-4997-BC8E-97E5D3CF948F}">
      <dgm:prSet phldrT="[Text]" custT="1"/>
      <dgm:spPr>
        <a:solidFill>
          <a:schemeClr val="tx1">
            <a:lumMod val="65000"/>
            <a:lumOff val="35000"/>
          </a:schemeClr>
        </a:solidFill>
      </dgm:spPr>
      <dgm:t>
        <a:bodyPr/>
        <a:lstStyle/>
        <a:p>
          <a:r>
            <a:rPr lang="en-US" sz="2800" b="1" dirty="0" smtClean="0">
              <a:solidFill>
                <a:srgbClr val="FFC000"/>
              </a:solidFill>
            </a:rPr>
            <a:t>Identifying your resources</a:t>
          </a:r>
          <a:endParaRPr lang="en-US" sz="2800" b="1" dirty="0">
            <a:solidFill>
              <a:srgbClr val="FFC000"/>
            </a:solidFill>
          </a:endParaRPr>
        </a:p>
      </dgm:t>
    </dgm:pt>
    <dgm:pt modelId="{1B0A5C95-D732-425F-8A0D-BF19167302DA}" type="parTrans" cxnId="{BB5D3A94-5FF8-45D8-96C0-7D5FD1711588}">
      <dgm:prSet/>
      <dgm:spPr/>
      <dgm:t>
        <a:bodyPr/>
        <a:lstStyle/>
        <a:p>
          <a:endParaRPr lang="en-US"/>
        </a:p>
      </dgm:t>
    </dgm:pt>
    <dgm:pt modelId="{B483DD93-CBC6-4D55-BDE6-982CD90637C0}" type="sibTrans" cxnId="{BB5D3A94-5FF8-45D8-96C0-7D5FD1711588}">
      <dgm:prSet/>
      <dgm:spPr/>
      <dgm:t>
        <a:bodyPr/>
        <a:lstStyle/>
        <a:p>
          <a:endParaRPr lang="en-US"/>
        </a:p>
      </dgm:t>
    </dgm:pt>
    <dgm:pt modelId="{87A2962C-5412-4569-AFCD-7344C3FE3334}">
      <dgm:prSet phldrT="[Text]" custT="1"/>
      <dgm:spPr>
        <a:solidFill>
          <a:schemeClr val="tx1">
            <a:lumMod val="65000"/>
            <a:lumOff val="35000"/>
          </a:schemeClr>
        </a:solidFill>
      </dgm:spPr>
      <dgm:t>
        <a:bodyPr/>
        <a:lstStyle/>
        <a:p>
          <a:r>
            <a:rPr lang="en-US" sz="2800" b="1" dirty="0" smtClean="0">
              <a:solidFill>
                <a:srgbClr val="FFC000"/>
              </a:solidFill>
            </a:rPr>
            <a:t>Engaging employees in awareness and education</a:t>
          </a:r>
        </a:p>
      </dgm:t>
    </dgm:pt>
    <dgm:pt modelId="{19EA3677-9A2A-4F70-86F5-EB9AA4E47444}" type="sibTrans" cxnId="{26CB48DC-410E-455F-A8B9-F374F100AA5C}">
      <dgm:prSet/>
      <dgm:spPr/>
      <dgm:t>
        <a:bodyPr/>
        <a:lstStyle/>
        <a:p>
          <a:endParaRPr lang="en-US"/>
        </a:p>
      </dgm:t>
    </dgm:pt>
    <dgm:pt modelId="{7FD7269B-FF56-4F70-B687-B607DB96AC9F}" type="parTrans" cxnId="{26CB48DC-410E-455F-A8B9-F374F100AA5C}">
      <dgm:prSet/>
      <dgm:spPr/>
      <dgm:t>
        <a:bodyPr/>
        <a:lstStyle/>
        <a:p>
          <a:endParaRPr lang="en-US"/>
        </a:p>
      </dgm:t>
    </dgm:pt>
    <dgm:pt modelId="{15D854D2-5C9C-4B73-8E08-A5B64137F73D}">
      <dgm:prSet phldrT="[Text]" custT="1"/>
      <dgm:spPr>
        <a:solidFill>
          <a:schemeClr val="tx1">
            <a:lumMod val="65000"/>
            <a:lumOff val="35000"/>
          </a:schemeClr>
        </a:solidFill>
      </dgm:spPr>
      <dgm:t>
        <a:bodyPr/>
        <a:lstStyle/>
        <a:p>
          <a:r>
            <a:rPr lang="en-US" sz="2800" b="1" dirty="0" smtClean="0">
              <a:solidFill>
                <a:srgbClr val="FFC000"/>
              </a:solidFill>
            </a:rPr>
            <a:t>Developing policies and procedures</a:t>
          </a:r>
        </a:p>
      </dgm:t>
    </dgm:pt>
    <dgm:pt modelId="{930453AB-9E09-426F-99ED-7E5413B4EACF}" type="sibTrans" cxnId="{2D75FBA7-A2D9-426E-BF32-234A7501A606}">
      <dgm:prSet/>
      <dgm:spPr/>
      <dgm:t>
        <a:bodyPr/>
        <a:lstStyle/>
        <a:p>
          <a:endParaRPr lang="en-US"/>
        </a:p>
      </dgm:t>
    </dgm:pt>
    <dgm:pt modelId="{761F098B-9C0B-444C-97CD-D4431A3591F8}" type="parTrans" cxnId="{2D75FBA7-A2D9-426E-BF32-234A7501A606}">
      <dgm:prSet/>
      <dgm:spPr/>
      <dgm:t>
        <a:bodyPr/>
        <a:lstStyle/>
        <a:p>
          <a:endParaRPr lang="en-US"/>
        </a:p>
      </dgm:t>
    </dgm:pt>
    <dgm:pt modelId="{B862C9EE-D3F0-4066-AE3A-4A5EE42BD083}" type="pres">
      <dgm:prSet presAssocID="{62F7E3D7-56A8-48A6-916C-E3185FE90A63}" presName="linear" presStyleCnt="0">
        <dgm:presLayoutVars>
          <dgm:dir/>
          <dgm:animLvl val="lvl"/>
          <dgm:resizeHandles val="exact"/>
        </dgm:presLayoutVars>
      </dgm:prSet>
      <dgm:spPr/>
      <dgm:t>
        <a:bodyPr/>
        <a:lstStyle/>
        <a:p>
          <a:endParaRPr lang="en-US"/>
        </a:p>
      </dgm:t>
    </dgm:pt>
    <dgm:pt modelId="{A0C7B813-B5A2-477A-BCF5-90290D229DE6}" type="pres">
      <dgm:prSet presAssocID="{6A2D4C89-599A-43A7-AA0D-79DE7421AA68}" presName="parentLin" presStyleCnt="0"/>
      <dgm:spPr/>
    </dgm:pt>
    <dgm:pt modelId="{DD7CC4BF-CCDC-46F1-85F0-D9BE97792E8C}" type="pres">
      <dgm:prSet presAssocID="{6A2D4C89-599A-43A7-AA0D-79DE7421AA68}" presName="parentLeftMargin" presStyleLbl="node1" presStyleIdx="0" presStyleCnt="4"/>
      <dgm:spPr/>
      <dgm:t>
        <a:bodyPr/>
        <a:lstStyle/>
        <a:p>
          <a:endParaRPr lang="en-US"/>
        </a:p>
      </dgm:t>
    </dgm:pt>
    <dgm:pt modelId="{73C81092-E22F-45EF-8D3C-A06F1D6C9314}" type="pres">
      <dgm:prSet presAssocID="{6A2D4C89-599A-43A7-AA0D-79DE7421AA68}" presName="parentText" presStyleLbl="node1" presStyleIdx="0" presStyleCnt="4" custScaleX="142857">
        <dgm:presLayoutVars>
          <dgm:chMax val="0"/>
          <dgm:bulletEnabled val="1"/>
        </dgm:presLayoutVars>
      </dgm:prSet>
      <dgm:spPr/>
      <dgm:t>
        <a:bodyPr/>
        <a:lstStyle/>
        <a:p>
          <a:endParaRPr lang="en-US"/>
        </a:p>
      </dgm:t>
    </dgm:pt>
    <dgm:pt modelId="{919F8884-DA26-4829-AEFE-F35FF24A3008}" type="pres">
      <dgm:prSet presAssocID="{6A2D4C89-599A-43A7-AA0D-79DE7421AA68}" presName="negativeSpace" presStyleCnt="0"/>
      <dgm:spPr/>
    </dgm:pt>
    <dgm:pt modelId="{B768E50F-D8FF-417B-872D-AFE0234EE53A}" type="pres">
      <dgm:prSet presAssocID="{6A2D4C89-599A-43A7-AA0D-79DE7421AA68}" presName="childText" presStyleLbl="conFgAcc1" presStyleIdx="0" presStyleCnt="4">
        <dgm:presLayoutVars>
          <dgm:bulletEnabled val="1"/>
        </dgm:presLayoutVars>
      </dgm:prSet>
      <dgm:spPr>
        <a:ln>
          <a:solidFill>
            <a:srgbClr val="FFC000"/>
          </a:solidFill>
        </a:ln>
      </dgm:spPr>
      <dgm:t>
        <a:bodyPr/>
        <a:lstStyle/>
        <a:p>
          <a:endParaRPr lang="en-US"/>
        </a:p>
      </dgm:t>
    </dgm:pt>
    <dgm:pt modelId="{783B779B-BA2D-495D-BE97-5B24FC25F780}" type="pres">
      <dgm:prSet presAssocID="{8172A145-AAB8-4236-844C-60BB28E9DE5E}" presName="spaceBetweenRectangles" presStyleCnt="0"/>
      <dgm:spPr/>
    </dgm:pt>
    <dgm:pt modelId="{B81DCB83-9D56-41EC-B96D-6EC732CD16AB}" type="pres">
      <dgm:prSet presAssocID="{C86AEC17-7B26-4997-BC8E-97E5D3CF948F}" presName="parentLin" presStyleCnt="0"/>
      <dgm:spPr/>
    </dgm:pt>
    <dgm:pt modelId="{7D712E7F-E2B1-4F2D-913B-F85E9B6B8088}" type="pres">
      <dgm:prSet presAssocID="{C86AEC17-7B26-4997-BC8E-97E5D3CF948F}" presName="parentLeftMargin" presStyleLbl="node1" presStyleIdx="0" presStyleCnt="4"/>
      <dgm:spPr/>
      <dgm:t>
        <a:bodyPr/>
        <a:lstStyle/>
        <a:p>
          <a:endParaRPr lang="en-US"/>
        </a:p>
      </dgm:t>
    </dgm:pt>
    <dgm:pt modelId="{677020B2-BA01-43A0-AB0F-3FE8D451476A}" type="pres">
      <dgm:prSet presAssocID="{C86AEC17-7B26-4997-BC8E-97E5D3CF948F}" presName="parentText" presStyleLbl="node1" presStyleIdx="1" presStyleCnt="4" custScaleX="142857">
        <dgm:presLayoutVars>
          <dgm:chMax val="0"/>
          <dgm:bulletEnabled val="1"/>
        </dgm:presLayoutVars>
      </dgm:prSet>
      <dgm:spPr/>
      <dgm:t>
        <a:bodyPr/>
        <a:lstStyle/>
        <a:p>
          <a:endParaRPr lang="en-US"/>
        </a:p>
      </dgm:t>
    </dgm:pt>
    <dgm:pt modelId="{C08DA884-49E4-4EA7-814C-F34971D7BF22}" type="pres">
      <dgm:prSet presAssocID="{C86AEC17-7B26-4997-BC8E-97E5D3CF948F}" presName="negativeSpace" presStyleCnt="0"/>
      <dgm:spPr/>
    </dgm:pt>
    <dgm:pt modelId="{8EBD1F81-1A2D-4CD1-8237-489634FE1188}" type="pres">
      <dgm:prSet presAssocID="{C86AEC17-7B26-4997-BC8E-97E5D3CF948F}" presName="childText" presStyleLbl="conFgAcc1" presStyleIdx="1" presStyleCnt="4">
        <dgm:presLayoutVars>
          <dgm:bulletEnabled val="1"/>
        </dgm:presLayoutVars>
      </dgm:prSet>
      <dgm:spPr>
        <a:ln>
          <a:solidFill>
            <a:srgbClr val="FFC000"/>
          </a:solidFill>
        </a:ln>
      </dgm:spPr>
      <dgm:t>
        <a:bodyPr/>
        <a:lstStyle/>
        <a:p>
          <a:endParaRPr lang="en-US"/>
        </a:p>
      </dgm:t>
    </dgm:pt>
    <dgm:pt modelId="{CAF3806E-97F9-4CE9-B459-0F7B95E8DB5F}" type="pres">
      <dgm:prSet presAssocID="{B483DD93-CBC6-4D55-BDE6-982CD90637C0}" presName="spaceBetweenRectangles" presStyleCnt="0"/>
      <dgm:spPr/>
    </dgm:pt>
    <dgm:pt modelId="{28839B25-3886-4F81-8BDB-51320E98D953}" type="pres">
      <dgm:prSet presAssocID="{15D854D2-5C9C-4B73-8E08-A5B64137F73D}" presName="parentLin" presStyleCnt="0"/>
      <dgm:spPr/>
    </dgm:pt>
    <dgm:pt modelId="{936371D6-2DBF-487F-A1A7-0CA2DD97B4DD}" type="pres">
      <dgm:prSet presAssocID="{15D854D2-5C9C-4B73-8E08-A5B64137F73D}" presName="parentLeftMargin" presStyleLbl="node1" presStyleIdx="1" presStyleCnt="4"/>
      <dgm:spPr/>
      <dgm:t>
        <a:bodyPr/>
        <a:lstStyle/>
        <a:p>
          <a:endParaRPr lang="en-US"/>
        </a:p>
      </dgm:t>
    </dgm:pt>
    <dgm:pt modelId="{6F213FF0-F9C3-409A-BB6C-1F22C67A78E1}" type="pres">
      <dgm:prSet presAssocID="{15D854D2-5C9C-4B73-8E08-A5B64137F73D}" presName="parentText" presStyleLbl="node1" presStyleIdx="2" presStyleCnt="4" custScaleX="141270">
        <dgm:presLayoutVars>
          <dgm:chMax val="0"/>
          <dgm:bulletEnabled val="1"/>
        </dgm:presLayoutVars>
      </dgm:prSet>
      <dgm:spPr/>
      <dgm:t>
        <a:bodyPr/>
        <a:lstStyle/>
        <a:p>
          <a:endParaRPr lang="en-US"/>
        </a:p>
      </dgm:t>
    </dgm:pt>
    <dgm:pt modelId="{EB476B72-9625-47F4-87CC-BCB3220DCC28}" type="pres">
      <dgm:prSet presAssocID="{15D854D2-5C9C-4B73-8E08-A5B64137F73D}" presName="negativeSpace" presStyleCnt="0"/>
      <dgm:spPr/>
    </dgm:pt>
    <dgm:pt modelId="{A8EA44D6-2FB1-41E6-9578-9281EBE15D53}" type="pres">
      <dgm:prSet presAssocID="{15D854D2-5C9C-4B73-8E08-A5B64137F73D}" presName="childText" presStyleLbl="conFgAcc1" presStyleIdx="2" presStyleCnt="4">
        <dgm:presLayoutVars>
          <dgm:bulletEnabled val="1"/>
        </dgm:presLayoutVars>
      </dgm:prSet>
      <dgm:spPr>
        <a:ln>
          <a:solidFill>
            <a:srgbClr val="FFC000"/>
          </a:solidFill>
        </a:ln>
      </dgm:spPr>
      <dgm:t>
        <a:bodyPr/>
        <a:lstStyle/>
        <a:p>
          <a:endParaRPr lang="en-US"/>
        </a:p>
      </dgm:t>
    </dgm:pt>
    <dgm:pt modelId="{C81501AA-53DF-4CF0-85E0-4E3D0D16A4FC}" type="pres">
      <dgm:prSet presAssocID="{930453AB-9E09-426F-99ED-7E5413B4EACF}" presName="spaceBetweenRectangles" presStyleCnt="0"/>
      <dgm:spPr/>
    </dgm:pt>
    <dgm:pt modelId="{36FB4E78-1D7C-48DA-9197-CD471E0BCDEF}" type="pres">
      <dgm:prSet presAssocID="{87A2962C-5412-4569-AFCD-7344C3FE3334}" presName="parentLin" presStyleCnt="0"/>
      <dgm:spPr/>
    </dgm:pt>
    <dgm:pt modelId="{0A375DB9-2AE5-45D9-BB58-C299C6FB659B}" type="pres">
      <dgm:prSet presAssocID="{87A2962C-5412-4569-AFCD-7344C3FE3334}" presName="parentLeftMargin" presStyleLbl="node1" presStyleIdx="2" presStyleCnt="4"/>
      <dgm:spPr/>
      <dgm:t>
        <a:bodyPr/>
        <a:lstStyle/>
        <a:p>
          <a:endParaRPr lang="en-US"/>
        </a:p>
      </dgm:t>
    </dgm:pt>
    <dgm:pt modelId="{3CD5B046-FE97-48AD-A1E6-453C0465094E}" type="pres">
      <dgm:prSet presAssocID="{87A2962C-5412-4569-AFCD-7344C3FE3334}" presName="parentText" presStyleLbl="node1" presStyleIdx="3" presStyleCnt="4" custScaleX="142857">
        <dgm:presLayoutVars>
          <dgm:chMax val="0"/>
          <dgm:bulletEnabled val="1"/>
        </dgm:presLayoutVars>
      </dgm:prSet>
      <dgm:spPr/>
      <dgm:t>
        <a:bodyPr/>
        <a:lstStyle/>
        <a:p>
          <a:endParaRPr lang="en-US"/>
        </a:p>
      </dgm:t>
    </dgm:pt>
    <dgm:pt modelId="{08AE9711-437F-49CC-9AD8-40E5348FCFCD}" type="pres">
      <dgm:prSet presAssocID="{87A2962C-5412-4569-AFCD-7344C3FE3334}" presName="negativeSpace" presStyleCnt="0"/>
      <dgm:spPr/>
    </dgm:pt>
    <dgm:pt modelId="{6F631E6D-42C9-40DC-838F-383436393FD4}" type="pres">
      <dgm:prSet presAssocID="{87A2962C-5412-4569-AFCD-7344C3FE3334}" presName="childText" presStyleLbl="conFgAcc1" presStyleIdx="3" presStyleCnt="4">
        <dgm:presLayoutVars>
          <dgm:bulletEnabled val="1"/>
        </dgm:presLayoutVars>
      </dgm:prSet>
      <dgm:spPr>
        <a:ln>
          <a:solidFill>
            <a:srgbClr val="FFC000"/>
          </a:solidFill>
        </a:ln>
      </dgm:spPr>
      <dgm:t>
        <a:bodyPr/>
        <a:lstStyle/>
        <a:p>
          <a:endParaRPr lang="en-US"/>
        </a:p>
      </dgm:t>
    </dgm:pt>
  </dgm:ptLst>
  <dgm:cxnLst>
    <dgm:cxn modelId="{8EB9ADEF-BBD6-4046-B5FB-47208ECFF4F4}" srcId="{62F7E3D7-56A8-48A6-916C-E3185FE90A63}" destId="{6A2D4C89-599A-43A7-AA0D-79DE7421AA68}" srcOrd="0" destOrd="0" parTransId="{D77AE789-EC06-4C0A-A35E-640B1D2F3C89}" sibTransId="{8172A145-AAB8-4236-844C-60BB28E9DE5E}"/>
    <dgm:cxn modelId="{68812818-0AF7-446A-AC2A-8C2A255CFD8D}" type="presOf" srcId="{15D854D2-5C9C-4B73-8E08-A5B64137F73D}" destId="{936371D6-2DBF-487F-A1A7-0CA2DD97B4DD}" srcOrd="0" destOrd="0" presId="urn:microsoft.com/office/officeart/2005/8/layout/list1"/>
    <dgm:cxn modelId="{C5D6DC0F-148B-4B0E-9680-D3225E144DBB}" type="presOf" srcId="{6A2D4C89-599A-43A7-AA0D-79DE7421AA68}" destId="{73C81092-E22F-45EF-8D3C-A06F1D6C9314}" srcOrd="1" destOrd="0" presId="urn:microsoft.com/office/officeart/2005/8/layout/list1"/>
    <dgm:cxn modelId="{8FD2B985-982D-4283-A715-EC829AB869E7}" type="presOf" srcId="{87A2962C-5412-4569-AFCD-7344C3FE3334}" destId="{3CD5B046-FE97-48AD-A1E6-453C0465094E}" srcOrd="1" destOrd="0" presId="urn:microsoft.com/office/officeart/2005/8/layout/list1"/>
    <dgm:cxn modelId="{788D7735-C5D8-4559-8669-07D40DD6F620}" type="presOf" srcId="{6A2D4C89-599A-43A7-AA0D-79DE7421AA68}" destId="{DD7CC4BF-CCDC-46F1-85F0-D9BE97792E8C}" srcOrd="0" destOrd="0" presId="urn:microsoft.com/office/officeart/2005/8/layout/list1"/>
    <dgm:cxn modelId="{26CB48DC-410E-455F-A8B9-F374F100AA5C}" srcId="{62F7E3D7-56A8-48A6-916C-E3185FE90A63}" destId="{87A2962C-5412-4569-AFCD-7344C3FE3334}" srcOrd="3" destOrd="0" parTransId="{7FD7269B-FF56-4F70-B687-B607DB96AC9F}" sibTransId="{19EA3677-9A2A-4F70-86F5-EB9AA4E47444}"/>
    <dgm:cxn modelId="{BB5D3A94-5FF8-45D8-96C0-7D5FD1711588}" srcId="{62F7E3D7-56A8-48A6-916C-E3185FE90A63}" destId="{C86AEC17-7B26-4997-BC8E-97E5D3CF948F}" srcOrd="1" destOrd="0" parTransId="{1B0A5C95-D732-425F-8A0D-BF19167302DA}" sibTransId="{B483DD93-CBC6-4D55-BDE6-982CD90637C0}"/>
    <dgm:cxn modelId="{5A131C7F-1F4C-4EB8-BA88-3931A6046F22}" type="presOf" srcId="{62F7E3D7-56A8-48A6-916C-E3185FE90A63}" destId="{B862C9EE-D3F0-4066-AE3A-4A5EE42BD083}" srcOrd="0" destOrd="0" presId="urn:microsoft.com/office/officeart/2005/8/layout/list1"/>
    <dgm:cxn modelId="{2D75FBA7-A2D9-426E-BF32-234A7501A606}" srcId="{62F7E3D7-56A8-48A6-916C-E3185FE90A63}" destId="{15D854D2-5C9C-4B73-8E08-A5B64137F73D}" srcOrd="2" destOrd="0" parTransId="{761F098B-9C0B-444C-97CD-D4431A3591F8}" sibTransId="{930453AB-9E09-426F-99ED-7E5413B4EACF}"/>
    <dgm:cxn modelId="{399DF531-C36F-47EC-8386-43E0609126B9}" type="presOf" srcId="{87A2962C-5412-4569-AFCD-7344C3FE3334}" destId="{0A375DB9-2AE5-45D9-BB58-C299C6FB659B}" srcOrd="0" destOrd="0" presId="urn:microsoft.com/office/officeart/2005/8/layout/list1"/>
    <dgm:cxn modelId="{1ECFD051-075C-42FE-9E18-CA439FE4B26C}" type="presOf" srcId="{15D854D2-5C9C-4B73-8E08-A5B64137F73D}" destId="{6F213FF0-F9C3-409A-BB6C-1F22C67A78E1}" srcOrd="1" destOrd="0" presId="urn:microsoft.com/office/officeart/2005/8/layout/list1"/>
    <dgm:cxn modelId="{AF55DED2-0AC2-453D-8D27-74F63EE5B416}" type="presOf" srcId="{C86AEC17-7B26-4997-BC8E-97E5D3CF948F}" destId="{677020B2-BA01-43A0-AB0F-3FE8D451476A}" srcOrd="1" destOrd="0" presId="urn:microsoft.com/office/officeart/2005/8/layout/list1"/>
    <dgm:cxn modelId="{1161F56A-CE60-49BF-A6AD-BF8FCDC143AA}" type="presOf" srcId="{C86AEC17-7B26-4997-BC8E-97E5D3CF948F}" destId="{7D712E7F-E2B1-4F2D-913B-F85E9B6B8088}" srcOrd="0" destOrd="0" presId="urn:microsoft.com/office/officeart/2005/8/layout/list1"/>
    <dgm:cxn modelId="{B7858FDE-D73B-4408-9FF6-DDFF597C32B6}" type="presParOf" srcId="{B862C9EE-D3F0-4066-AE3A-4A5EE42BD083}" destId="{A0C7B813-B5A2-477A-BCF5-90290D229DE6}" srcOrd="0" destOrd="0" presId="urn:microsoft.com/office/officeart/2005/8/layout/list1"/>
    <dgm:cxn modelId="{8BEA6186-1FA2-4839-90D4-41E59B66A993}" type="presParOf" srcId="{A0C7B813-B5A2-477A-BCF5-90290D229DE6}" destId="{DD7CC4BF-CCDC-46F1-85F0-D9BE97792E8C}" srcOrd="0" destOrd="0" presId="urn:microsoft.com/office/officeart/2005/8/layout/list1"/>
    <dgm:cxn modelId="{E4D779F5-F22C-417E-9C92-0BBECF4842EE}" type="presParOf" srcId="{A0C7B813-B5A2-477A-BCF5-90290D229DE6}" destId="{73C81092-E22F-45EF-8D3C-A06F1D6C9314}" srcOrd="1" destOrd="0" presId="urn:microsoft.com/office/officeart/2005/8/layout/list1"/>
    <dgm:cxn modelId="{426B7404-9ECE-44CA-810E-F21E577ADA39}" type="presParOf" srcId="{B862C9EE-D3F0-4066-AE3A-4A5EE42BD083}" destId="{919F8884-DA26-4829-AEFE-F35FF24A3008}" srcOrd="1" destOrd="0" presId="urn:microsoft.com/office/officeart/2005/8/layout/list1"/>
    <dgm:cxn modelId="{1146182D-6DCC-43C0-8FF8-3EA382172FB2}" type="presParOf" srcId="{B862C9EE-D3F0-4066-AE3A-4A5EE42BD083}" destId="{B768E50F-D8FF-417B-872D-AFE0234EE53A}" srcOrd="2" destOrd="0" presId="urn:microsoft.com/office/officeart/2005/8/layout/list1"/>
    <dgm:cxn modelId="{207707EA-7D43-4583-A166-9AF1EF0D9471}" type="presParOf" srcId="{B862C9EE-D3F0-4066-AE3A-4A5EE42BD083}" destId="{783B779B-BA2D-495D-BE97-5B24FC25F780}" srcOrd="3" destOrd="0" presId="urn:microsoft.com/office/officeart/2005/8/layout/list1"/>
    <dgm:cxn modelId="{75FD3B27-5B95-4C86-BFDF-30383E150F5D}" type="presParOf" srcId="{B862C9EE-D3F0-4066-AE3A-4A5EE42BD083}" destId="{B81DCB83-9D56-41EC-B96D-6EC732CD16AB}" srcOrd="4" destOrd="0" presId="urn:microsoft.com/office/officeart/2005/8/layout/list1"/>
    <dgm:cxn modelId="{94E2BC9A-2FCE-4911-9420-E2D6CB5C8AB5}" type="presParOf" srcId="{B81DCB83-9D56-41EC-B96D-6EC732CD16AB}" destId="{7D712E7F-E2B1-4F2D-913B-F85E9B6B8088}" srcOrd="0" destOrd="0" presId="urn:microsoft.com/office/officeart/2005/8/layout/list1"/>
    <dgm:cxn modelId="{FFDCD3D7-051A-4E0E-948B-E701C3690A61}" type="presParOf" srcId="{B81DCB83-9D56-41EC-B96D-6EC732CD16AB}" destId="{677020B2-BA01-43A0-AB0F-3FE8D451476A}" srcOrd="1" destOrd="0" presId="urn:microsoft.com/office/officeart/2005/8/layout/list1"/>
    <dgm:cxn modelId="{7D23A6BC-43C3-4B72-B127-D3C94A488BF4}" type="presParOf" srcId="{B862C9EE-D3F0-4066-AE3A-4A5EE42BD083}" destId="{C08DA884-49E4-4EA7-814C-F34971D7BF22}" srcOrd="5" destOrd="0" presId="urn:microsoft.com/office/officeart/2005/8/layout/list1"/>
    <dgm:cxn modelId="{8E5C97FB-5358-48AA-B5B9-1F8800107E73}" type="presParOf" srcId="{B862C9EE-D3F0-4066-AE3A-4A5EE42BD083}" destId="{8EBD1F81-1A2D-4CD1-8237-489634FE1188}" srcOrd="6" destOrd="0" presId="urn:microsoft.com/office/officeart/2005/8/layout/list1"/>
    <dgm:cxn modelId="{4242BB86-6B94-4739-8762-3D7F5A15AE68}" type="presParOf" srcId="{B862C9EE-D3F0-4066-AE3A-4A5EE42BD083}" destId="{CAF3806E-97F9-4CE9-B459-0F7B95E8DB5F}" srcOrd="7" destOrd="0" presId="urn:microsoft.com/office/officeart/2005/8/layout/list1"/>
    <dgm:cxn modelId="{49943A0F-319C-4E64-83C2-98E59B1232A6}" type="presParOf" srcId="{B862C9EE-D3F0-4066-AE3A-4A5EE42BD083}" destId="{28839B25-3886-4F81-8BDB-51320E98D953}" srcOrd="8" destOrd="0" presId="urn:microsoft.com/office/officeart/2005/8/layout/list1"/>
    <dgm:cxn modelId="{001041AC-0998-47D6-B353-14EE0AAD4623}" type="presParOf" srcId="{28839B25-3886-4F81-8BDB-51320E98D953}" destId="{936371D6-2DBF-487F-A1A7-0CA2DD97B4DD}" srcOrd="0" destOrd="0" presId="urn:microsoft.com/office/officeart/2005/8/layout/list1"/>
    <dgm:cxn modelId="{FD622521-3ED5-4780-BD49-45C6A8C2188C}" type="presParOf" srcId="{28839B25-3886-4F81-8BDB-51320E98D953}" destId="{6F213FF0-F9C3-409A-BB6C-1F22C67A78E1}" srcOrd="1" destOrd="0" presId="urn:microsoft.com/office/officeart/2005/8/layout/list1"/>
    <dgm:cxn modelId="{0FBDAFB3-D976-4E52-B6A1-285743CACA88}" type="presParOf" srcId="{B862C9EE-D3F0-4066-AE3A-4A5EE42BD083}" destId="{EB476B72-9625-47F4-87CC-BCB3220DCC28}" srcOrd="9" destOrd="0" presId="urn:microsoft.com/office/officeart/2005/8/layout/list1"/>
    <dgm:cxn modelId="{AC4478E4-64D7-4C60-B1CC-8C34405C42ED}" type="presParOf" srcId="{B862C9EE-D3F0-4066-AE3A-4A5EE42BD083}" destId="{A8EA44D6-2FB1-41E6-9578-9281EBE15D53}" srcOrd="10" destOrd="0" presId="urn:microsoft.com/office/officeart/2005/8/layout/list1"/>
    <dgm:cxn modelId="{7FEFDF90-8033-484A-B85B-536B6F629F49}" type="presParOf" srcId="{B862C9EE-D3F0-4066-AE3A-4A5EE42BD083}" destId="{C81501AA-53DF-4CF0-85E0-4E3D0D16A4FC}" srcOrd="11" destOrd="0" presId="urn:microsoft.com/office/officeart/2005/8/layout/list1"/>
    <dgm:cxn modelId="{55460F73-20A4-4A1E-ABE7-8A57C2F01A37}" type="presParOf" srcId="{B862C9EE-D3F0-4066-AE3A-4A5EE42BD083}" destId="{36FB4E78-1D7C-48DA-9197-CD471E0BCDEF}" srcOrd="12" destOrd="0" presId="urn:microsoft.com/office/officeart/2005/8/layout/list1"/>
    <dgm:cxn modelId="{74486910-CBAA-485A-9E2E-D1B55B7C9BCE}" type="presParOf" srcId="{36FB4E78-1D7C-48DA-9197-CD471E0BCDEF}" destId="{0A375DB9-2AE5-45D9-BB58-C299C6FB659B}" srcOrd="0" destOrd="0" presId="urn:microsoft.com/office/officeart/2005/8/layout/list1"/>
    <dgm:cxn modelId="{2D415783-6FA1-43E2-A367-9B065F8851D2}" type="presParOf" srcId="{36FB4E78-1D7C-48DA-9197-CD471E0BCDEF}" destId="{3CD5B046-FE97-48AD-A1E6-453C0465094E}" srcOrd="1" destOrd="0" presId="urn:microsoft.com/office/officeart/2005/8/layout/list1"/>
    <dgm:cxn modelId="{A9343B9E-DE90-4154-B513-AB39FFFC5FF8}" type="presParOf" srcId="{B862C9EE-D3F0-4066-AE3A-4A5EE42BD083}" destId="{08AE9711-437F-49CC-9AD8-40E5348FCFCD}" srcOrd="13" destOrd="0" presId="urn:microsoft.com/office/officeart/2005/8/layout/list1"/>
    <dgm:cxn modelId="{81ADE7B7-5096-478E-B406-86C60047BB14}" type="presParOf" srcId="{B862C9EE-D3F0-4066-AE3A-4A5EE42BD083}" destId="{6F631E6D-42C9-40DC-838F-383436393FD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08469D-67E3-4E5E-9BAF-6E3B780F9BB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C1EBA51-D941-478C-9CB9-E455D72E2359}">
      <dgm:prSet phldrT="[Text]"/>
      <dgm:spPr>
        <a:solidFill>
          <a:schemeClr val="tx1">
            <a:lumMod val="65000"/>
            <a:lumOff val="35000"/>
          </a:schemeClr>
        </a:solidFill>
      </dgm:spPr>
      <dgm:t>
        <a:bodyPr/>
        <a:lstStyle/>
        <a:p>
          <a:r>
            <a:rPr lang="en-US" b="1" dirty="0" smtClean="0">
              <a:solidFill>
                <a:srgbClr val="FFC000"/>
              </a:solidFill>
            </a:rPr>
            <a:t>Internal</a:t>
          </a:r>
          <a:endParaRPr lang="en-US" b="1" dirty="0">
            <a:solidFill>
              <a:srgbClr val="FFC000"/>
            </a:solidFill>
          </a:endParaRPr>
        </a:p>
      </dgm:t>
    </dgm:pt>
    <dgm:pt modelId="{2886CDC7-4777-4CF3-BD11-4F121D195089}" type="parTrans" cxnId="{30B5C037-32B3-468A-929E-0EB3447E495E}">
      <dgm:prSet/>
      <dgm:spPr/>
      <dgm:t>
        <a:bodyPr/>
        <a:lstStyle/>
        <a:p>
          <a:endParaRPr lang="en-US"/>
        </a:p>
      </dgm:t>
    </dgm:pt>
    <dgm:pt modelId="{496309E1-39FF-4E4C-9DBF-D0FA386C6BE7}" type="sibTrans" cxnId="{30B5C037-32B3-468A-929E-0EB3447E495E}">
      <dgm:prSet/>
      <dgm:spPr/>
      <dgm:t>
        <a:bodyPr/>
        <a:lstStyle/>
        <a:p>
          <a:endParaRPr lang="en-US"/>
        </a:p>
      </dgm:t>
    </dgm:pt>
    <dgm:pt modelId="{69090BAD-5043-406B-9B47-A5BC23E801BE}">
      <dgm:prSet phldrT="[Text]" custT="1"/>
      <dgm:spPr>
        <a:ln>
          <a:solidFill>
            <a:srgbClr val="FFC000"/>
          </a:solidFill>
        </a:ln>
      </dgm:spPr>
      <dgm:t>
        <a:bodyPr/>
        <a:lstStyle/>
        <a:p>
          <a:r>
            <a:rPr lang="en-US" sz="1600" dirty="0" smtClean="0"/>
            <a:t>Executive </a:t>
          </a:r>
          <a:r>
            <a:rPr lang="en-US" sz="1800" dirty="0" smtClean="0"/>
            <a:t>leaders</a:t>
          </a:r>
          <a:endParaRPr lang="en-US" sz="1800" dirty="0"/>
        </a:p>
      </dgm:t>
    </dgm:pt>
    <dgm:pt modelId="{24A9EFBE-3077-4C63-BEC9-A7543957C181}" type="parTrans" cxnId="{F965BC17-FC77-4352-8643-FCAE9334AEA7}">
      <dgm:prSet/>
      <dgm:spPr>
        <a:ln>
          <a:solidFill>
            <a:srgbClr val="FFC000"/>
          </a:solidFill>
        </a:ln>
      </dgm:spPr>
      <dgm:t>
        <a:bodyPr/>
        <a:lstStyle/>
        <a:p>
          <a:endParaRPr lang="en-US"/>
        </a:p>
      </dgm:t>
    </dgm:pt>
    <dgm:pt modelId="{78170D4D-1EDD-4FBF-9349-915508585F18}" type="sibTrans" cxnId="{F965BC17-FC77-4352-8643-FCAE9334AEA7}">
      <dgm:prSet/>
      <dgm:spPr/>
      <dgm:t>
        <a:bodyPr/>
        <a:lstStyle/>
        <a:p>
          <a:endParaRPr lang="en-US"/>
        </a:p>
      </dgm:t>
    </dgm:pt>
    <dgm:pt modelId="{77D83013-2820-474A-9F42-D5F31F59ABC1}">
      <dgm:prSet phldrT="[Text]" custT="1"/>
      <dgm:spPr>
        <a:ln>
          <a:solidFill>
            <a:srgbClr val="FFC000"/>
          </a:solidFill>
        </a:ln>
      </dgm:spPr>
      <dgm:t>
        <a:bodyPr/>
        <a:lstStyle/>
        <a:p>
          <a:r>
            <a:rPr lang="en-US" sz="1600" dirty="0" smtClean="0"/>
            <a:t>Labor </a:t>
          </a:r>
          <a:r>
            <a:rPr lang="en-US" sz="1800" dirty="0" smtClean="0"/>
            <a:t>relations</a:t>
          </a:r>
          <a:endParaRPr lang="en-US" sz="1800" dirty="0"/>
        </a:p>
      </dgm:t>
    </dgm:pt>
    <dgm:pt modelId="{D25A7F28-EA45-4D78-8A59-95EA20BAE511}" type="parTrans" cxnId="{788C960A-422C-45C8-9FBC-FBDF1AFB7D56}">
      <dgm:prSet/>
      <dgm:spPr>
        <a:ln>
          <a:solidFill>
            <a:srgbClr val="FFC000"/>
          </a:solidFill>
        </a:ln>
      </dgm:spPr>
      <dgm:t>
        <a:bodyPr/>
        <a:lstStyle/>
        <a:p>
          <a:endParaRPr lang="en-US"/>
        </a:p>
      </dgm:t>
    </dgm:pt>
    <dgm:pt modelId="{86A54104-00B0-4AC3-BD6C-9734FE9FA8BA}" type="sibTrans" cxnId="{788C960A-422C-45C8-9FBC-FBDF1AFB7D56}">
      <dgm:prSet/>
      <dgm:spPr/>
      <dgm:t>
        <a:bodyPr/>
        <a:lstStyle/>
        <a:p>
          <a:endParaRPr lang="en-US"/>
        </a:p>
      </dgm:t>
    </dgm:pt>
    <dgm:pt modelId="{0A7B7924-4E2C-4D2E-8443-1C8766448AFB}">
      <dgm:prSet phldrT="[Text]"/>
      <dgm:spPr>
        <a:solidFill>
          <a:schemeClr val="tx1">
            <a:lumMod val="65000"/>
            <a:lumOff val="35000"/>
          </a:schemeClr>
        </a:solidFill>
      </dgm:spPr>
      <dgm:t>
        <a:bodyPr/>
        <a:lstStyle/>
        <a:p>
          <a:r>
            <a:rPr lang="en-US" b="1" dirty="0" smtClean="0">
              <a:solidFill>
                <a:srgbClr val="FFC000"/>
              </a:solidFill>
            </a:rPr>
            <a:t>External</a:t>
          </a:r>
          <a:endParaRPr lang="en-US" b="1" dirty="0">
            <a:solidFill>
              <a:srgbClr val="FFC000"/>
            </a:solidFill>
          </a:endParaRPr>
        </a:p>
      </dgm:t>
    </dgm:pt>
    <dgm:pt modelId="{8775ADE9-AABB-43AD-BE22-EF2E2797977D}" type="parTrans" cxnId="{68CA5FED-D2AF-443A-9746-BE1698EAD523}">
      <dgm:prSet/>
      <dgm:spPr/>
      <dgm:t>
        <a:bodyPr/>
        <a:lstStyle/>
        <a:p>
          <a:endParaRPr lang="en-US"/>
        </a:p>
      </dgm:t>
    </dgm:pt>
    <dgm:pt modelId="{F89DE97F-183A-4F0C-8308-7BA569B829F3}" type="sibTrans" cxnId="{68CA5FED-D2AF-443A-9746-BE1698EAD523}">
      <dgm:prSet/>
      <dgm:spPr/>
      <dgm:t>
        <a:bodyPr/>
        <a:lstStyle/>
        <a:p>
          <a:endParaRPr lang="en-US"/>
        </a:p>
      </dgm:t>
    </dgm:pt>
    <dgm:pt modelId="{018DE1F1-B4FF-45A2-8E2B-1FA3D3240B25}">
      <dgm:prSet phldrT="[Text]"/>
      <dgm:spPr>
        <a:ln>
          <a:solidFill>
            <a:srgbClr val="FFC000"/>
          </a:solidFill>
        </a:ln>
      </dgm:spPr>
      <dgm:t>
        <a:bodyPr/>
        <a:lstStyle/>
        <a:p>
          <a:r>
            <a:rPr lang="en-US" dirty="0" smtClean="0"/>
            <a:t>Clinical Experts </a:t>
          </a:r>
        </a:p>
      </dgm:t>
    </dgm:pt>
    <dgm:pt modelId="{B158CB38-B193-47A7-AFE6-A8F08AFDD36D}" type="parTrans" cxnId="{86FF3096-AA08-47F3-ACC9-1A4E03CF9E34}">
      <dgm:prSet/>
      <dgm:spPr>
        <a:ln>
          <a:solidFill>
            <a:srgbClr val="FFC000"/>
          </a:solidFill>
        </a:ln>
      </dgm:spPr>
      <dgm:t>
        <a:bodyPr/>
        <a:lstStyle/>
        <a:p>
          <a:endParaRPr lang="en-US"/>
        </a:p>
      </dgm:t>
    </dgm:pt>
    <dgm:pt modelId="{5AF70D0C-062C-4FBC-90B9-8BE7597551FE}" type="sibTrans" cxnId="{86FF3096-AA08-47F3-ACC9-1A4E03CF9E34}">
      <dgm:prSet/>
      <dgm:spPr/>
      <dgm:t>
        <a:bodyPr/>
        <a:lstStyle/>
        <a:p>
          <a:endParaRPr lang="en-US"/>
        </a:p>
      </dgm:t>
    </dgm:pt>
    <dgm:pt modelId="{1EBF6B24-9275-4F7D-8C8A-6CE34738D430}">
      <dgm:prSet phldrT="[Text]"/>
      <dgm:spPr>
        <a:ln>
          <a:solidFill>
            <a:srgbClr val="FFC000"/>
          </a:solidFill>
        </a:ln>
      </dgm:spPr>
      <dgm:t>
        <a:bodyPr/>
        <a:lstStyle/>
        <a:p>
          <a:r>
            <a:rPr lang="en-US" dirty="0" smtClean="0"/>
            <a:t>Law Enforcement</a:t>
          </a:r>
        </a:p>
      </dgm:t>
    </dgm:pt>
    <dgm:pt modelId="{25743BB6-AEEF-4D51-B97B-07BACA2B11DA}" type="parTrans" cxnId="{89481AC8-A4E8-496E-8BB6-B7F48699B541}">
      <dgm:prSet/>
      <dgm:spPr>
        <a:ln>
          <a:solidFill>
            <a:srgbClr val="FFC000"/>
          </a:solidFill>
        </a:ln>
      </dgm:spPr>
      <dgm:t>
        <a:bodyPr/>
        <a:lstStyle/>
        <a:p>
          <a:endParaRPr lang="en-US"/>
        </a:p>
      </dgm:t>
    </dgm:pt>
    <dgm:pt modelId="{1AEF5032-2DD0-4EDF-8C61-5B4F18DE561F}" type="sibTrans" cxnId="{89481AC8-A4E8-496E-8BB6-B7F48699B541}">
      <dgm:prSet/>
      <dgm:spPr/>
      <dgm:t>
        <a:bodyPr/>
        <a:lstStyle/>
        <a:p>
          <a:endParaRPr lang="en-US"/>
        </a:p>
      </dgm:t>
    </dgm:pt>
    <dgm:pt modelId="{DAC28A38-C33B-411E-AD15-D2AB0BCD3C0A}">
      <dgm:prSet phldrT="[Text]" custT="1"/>
      <dgm:spPr>
        <a:ln>
          <a:solidFill>
            <a:srgbClr val="FFC000"/>
          </a:solidFill>
        </a:ln>
      </dgm:spPr>
      <dgm:t>
        <a:bodyPr/>
        <a:lstStyle/>
        <a:p>
          <a:r>
            <a:rPr lang="en-US" sz="1800" dirty="0" smtClean="0"/>
            <a:t>Legal</a:t>
          </a:r>
          <a:endParaRPr lang="en-US" sz="1800" dirty="0"/>
        </a:p>
      </dgm:t>
    </dgm:pt>
    <dgm:pt modelId="{C4E4F354-A925-4E79-AE0B-F7E3CE35C90E}" type="parTrans" cxnId="{23306E16-F78B-4226-AFE4-6D3A8B708C62}">
      <dgm:prSet/>
      <dgm:spPr>
        <a:ln>
          <a:solidFill>
            <a:srgbClr val="FFC000"/>
          </a:solidFill>
        </a:ln>
      </dgm:spPr>
      <dgm:t>
        <a:bodyPr/>
        <a:lstStyle/>
        <a:p>
          <a:endParaRPr lang="en-US"/>
        </a:p>
      </dgm:t>
    </dgm:pt>
    <dgm:pt modelId="{F9A24842-6080-450F-B5D1-314863674E7A}" type="sibTrans" cxnId="{23306E16-F78B-4226-AFE4-6D3A8B708C62}">
      <dgm:prSet/>
      <dgm:spPr/>
      <dgm:t>
        <a:bodyPr/>
        <a:lstStyle/>
        <a:p>
          <a:endParaRPr lang="en-US"/>
        </a:p>
      </dgm:t>
    </dgm:pt>
    <dgm:pt modelId="{6E8E042E-648A-4E96-A497-97A300789CA2}">
      <dgm:prSet phldrT="[Text]" custT="1"/>
      <dgm:spPr>
        <a:ln>
          <a:solidFill>
            <a:srgbClr val="FFC000"/>
          </a:solidFill>
        </a:ln>
      </dgm:spPr>
      <dgm:t>
        <a:bodyPr/>
        <a:lstStyle/>
        <a:p>
          <a:r>
            <a:rPr lang="en-US" sz="1800" dirty="0" smtClean="0"/>
            <a:t>Human Resources</a:t>
          </a:r>
          <a:endParaRPr lang="en-US" sz="1800" dirty="0"/>
        </a:p>
      </dgm:t>
    </dgm:pt>
    <dgm:pt modelId="{116D86C9-B7A2-45A1-AE83-E5399C59CE86}" type="parTrans" cxnId="{337EA4D8-300E-4441-B3B5-A1663A6C8BDB}">
      <dgm:prSet/>
      <dgm:spPr>
        <a:ln>
          <a:solidFill>
            <a:srgbClr val="FFC000"/>
          </a:solidFill>
        </a:ln>
      </dgm:spPr>
      <dgm:t>
        <a:bodyPr/>
        <a:lstStyle/>
        <a:p>
          <a:endParaRPr lang="en-US"/>
        </a:p>
      </dgm:t>
    </dgm:pt>
    <dgm:pt modelId="{085E2CAD-05E2-4266-BA74-D384BA3A2B07}" type="sibTrans" cxnId="{337EA4D8-300E-4441-B3B5-A1663A6C8BDB}">
      <dgm:prSet/>
      <dgm:spPr/>
      <dgm:t>
        <a:bodyPr/>
        <a:lstStyle/>
        <a:p>
          <a:endParaRPr lang="en-US"/>
        </a:p>
      </dgm:t>
    </dgm:pt>
    <dgm:pt modelId="{98782EB8-178A-4EF6-B03D-F81F31A7EF71}">
      <dgm:prSet phldrT="[Text]"/>
      <dgm:spPr>
        <a:ln>
          <a:solidFill>
            <a:srgbClr val="FFC000"/>
          </a:solidFill>
        </a:ln>
      </dgm:spPr>
      <dgm:t>
        <a:bodyPr/>
        <a:lstStyle/>
        <a:p>
          <a:r>
            <a:rPr lang="en-US" dirty="0" smtClean="0"/>
            <a:t>Benefit leaders</a:t>
          </a:r>
          <a:endParaRPr lang="en-US" dirty="0"/>
        </a:p>
      </dgm:t>
    </dgm:pt>
    <dgm:pt modelId="{3DC12830-2291-4311-BF7B-0458BA648553}" type="parTrans" cxnId="{FD6A9306-2F4E-4A34-B64A-6C6267507ED3}">
      <dgm:prSet/>
      <dgm:spPr>
        <a:ln>
          <a:solidFill>
            <a:srgbClr val="FFC000"/>
          </a:solidFill>
        </a:ln>
      </dgm:spPr>
      <dgm:t>
        <a:bodyPr/>
        <a:lstStyle/>
        <a:p>
          <a:endParaRPr lang="en-US"/>
        </a:p>
      </dgm:t>
    </dgm:pt>
    <dgm:pt modelId="{3294B0F5-8BA0-4129-9B89-EC43CAB1937A}" type="sibTrans" cxnId="{FD6A9306-2F4E-4A34-B64A-6C6267507ED3}">
      <dgm:prSet/>
      <dgm:spPr/>
      <dgm:t>
        <a:bodyPr/>
        <a:lstStyle/>
        <a:p>
          <a:endParaRPr lang="en-US"/>
        </a:p>
      </dgm:t>
    </dgm:pt>
    <dgm:pt modelId="{5B83334E-60F9-4D99-8F81-67331DBA6F9D}">
      <dgm:prSet phldrT="[Text]"/>
      <dgm:spPr>
        <a:ln>
          <a:solidFill>
            <a:srgbClr val="FFC000"/>
          </a:solidFill>
        </a:ln>
      </dgm:spPr>
      <dgm:t>
        <a:bodyPr/>
        <a:lstStyle/>
        <a:p>
          <a:r>
            <a:rPr lang="en-US" dirty="0" smtClean="0"/>
            <a:t>Facilities</a:t>
          </a:r>
          <a:endParaRPr lang="en-US" dirty="0"/>
        </a:p>
      </dgm:t>
    </dgm:pt>
    <dgm:pt modelId="{EC4DDA6E-20B4-4035-AE13-DE04AC431C34}" type="parTrans" cxnId="{6C57D56F-E94F-4880-B0AF-3E5CD2AB0EF4}">
      <dgm:prSet/>
      <dgm:spPr>
        <a:ln>
          <a:solidFill>
            <a:srgbClr val="FFC000"/>
          </a:solidFill>
        </a:ln>
      </dgm:spPr>
      <dgm:t>
        <a:bodyPr/>
        <a:lstStyle/>
        <a:p>
          <a:endParaRPr lang="en-US"/>
        </a:p>
      </dgm:t>
    </dgm:pt>
    <dgm:pt modelId="{36C77B0E-99FD-4A8F-AD7A-778227682D93}" type="sibTrans" cxnId="{6C57D56F-E94F-4880-B0AF-3E5CD2AB0EF4}">
      <dgm:prSet/>
      <dgm:spPr/>
      <dgm:t>
        <a:bodyPr/>
        <a:lstStyle/>
        <a:p>
          <a:endParaRPr lang="en-US"/>
        </a:p>
      </dgm:t>
    </dgm:pt>
    <dgm:pt modelId="{F294CA34-B587-4D3E-8BD5-5B7D9A7C9C68}">
      <dgm:prSet phldrT="[Text]"/>
      <dgm:spPr>
        <a:ln>
          <a:solidFill>
            <a:srgbClr val="FFC000"/>
          </a:solidFill>
        </a:ln>
      </dgm:spPr>
      <dgm:t>
        <a:bodyPr/>
        <a:lstStyle/>
        <a:p>
          <a:r>
            <a:rPr lang="en-US" dirty="0" smtClean="0"/>
            <a:t>Safety/Risk Management</a:t>
          </a:r>
          <a:endParaRPr lang="en-US" dirty="0"/>
        </a:p>
      </dgm:t>
    </dgm:pt>
    <dgm:pt modelId="{4E7A715E-B20A-4B13-938D-09B9AA389AE1}" type="parTrans" cxnId="{E7BE915B-DA8B-4D51-8E3C-A790CB081A7F}">
      <dgm:prSet/>
      <dgm:spPr>
        <a:ln>
          <a:solidFill>
            <a:srgbClr val="FFC000"/>
          </a:solidFill>
        </a:ln>
      </dgm:spPr>
      <dgm:t>
        <a:bodyPr/>
        <a:lstStyle/>
        <a:p>
          <a:endParaRPr lang="en-US"/>
        </a:p>
      </dgm:t>
    </dgm:pt>
    <dgm:pt modelId="{EBAFE3C7-5375-4F31-BEFE-7B0B344B08F2}" type="sibTrans" cxnId="{E7BE915B-DA8B-4D51-8E3C-A790CB081A7F}">
      <dgm:prSet/>
      <dgm:spPr/>
      <dgm:t>
        <a:bodyPr/>
        <a:lstStyle/>
        <a:p>
          <a:endParaRPr lang="en-US"/>
        </a:p>
      </dgm:t>
    </dgm:pt>
    <dgm:pt modelId="{0315A3A0-6A14-4F2B-BBA7-62337B37F671}">
      <dgm:prSet phldrT="[Text]"/>
      <dgm:spPr>
        <a:ln>
          <a:solidFill>
            <a:srgbClr val="FFC000"/>
          </a:solidFill>
        </a:ln>
      </dgm:spPr>
      <dgm:t>
        <a:bodyPr/>
        <a:lstStyle/>
        <a:p>
          <a:r>
            <a:rPr lang="en-US" dirty="0" smtClean="0"/>
            <a:t>Community Resources</a:t>
          </a:r>
        </a:p>
      </dgm:t>
    </dgm:pt>
    <dgm:pt modelId="{10EABAA4-11CB-48DE-BF12-1019B815C3A4}" type="parTrans" cxnId="{406E95CC-A61F-40C3-83E3-E6930729AAC1}">
      <dgm:prSet/>
      <dgm:spPr>
        <a:ln>
          <a:solidFill>
            <a:srgbClr val="FFC000"/>
          </a:solidFill>
        </a:ln>
      </dgm:spPr>
      <dgm:t>
        <a:bodyPr/>
        <a:lstStyle/>
        <a:p>
          <a:endParaRPr lang="en-US"/>
        </a:p>
      </dgm:t>
    </dgm:pt>
    <dgm:pt modelId="{72B607EA-BA95-475D-A118-128F5378AA3B}" type="sibTrans" cxnId="{406E95CC-A61F-40C3-83E3-E6930729AAC1}">
      <dgm:prSet/>
      <dgm:spPr/>
      <dgm:t>
        <a:bodyPr/>
        <a:lstStyle/>
        <a:p>
          <a:endParaRPr lang="en-US"/>
        </a:p>
      </dgm:t>
    </dgm:pt>
    <dgm:pt modelId="{2B557A84-14C3-425D-A47A-79C549AB41BF}">
      <dgm:prSet phldrT="[Text]"/>
      <dgm:spPr>
        <a:ln>
          <a:solidFill>
            <a:srgbClr val="FFC000"/>
          </a:solidFill>
        </a:ln>
      </dgm:spPr>
      <dgm:t>
        <a:bodyPr/>
        <a:lstStyle/>
        <a:p>
          <a:r>
            <a:rPr lang="en-US" dirty="0" smtClean="0"/>
            <a:t>Health/wellness vendors</a:t>
          </a:r>
        </a:p>
      </dgm:t>
    </dgm:pt>
    <dgm:pt modelId="{5CDBF016-99C5-436D-BF31-835453B31276}" type="parTrans" cxnId="{DF317EA7-FDEE-4741-A515-87959C91ABE4}">
      <dgm:prSet/>
      <dgm:spPr>
        <a:ln>
          <a:solidFill>
            <a:srgbClr val="FFC000"/>
          </a:solidFill>
        </a:ln>
      </dgm:spPr>
      <dgm:t>
        <a:bodyPr/>
        <a:lstStyle/>
        <a:p>
          <a:endParaRPr lang="en-US"/>
        </a:p>
      </dgm:t>
    </dgm:pt>
    <dgm:pt modelId="{D195F34F-6DDF-4CB9-9F66-42F34EF5E999}" type="sibTrans" cxnId="{DF317EA7-FDEE-4741-A515-87959C91ABE4}">
      <dgm:prSet/>
      <dgm:spPr/>
      <dgm:t>
        <a:bodyPr/>
        <a:lstStyle/>
        <a:p>
          <a:endParaRPr lang="en-US"/>
        </a:p>
      </dgm:t>
    </dgm:pt>
    <dgm:pt modelId="{032933E1-DA64-4155-A771-3CFAAFCEB66B}" type="pres">
      <dgm:prSet presAssocID="{C808469D-67E3-4E5E-9BAF-6E3B780F9BBD}" presName="diagram" presStyleCnt="0">
        <dgm:presLayoutVars>
          <dgm:chPref val="1"/>
          <dgm:dir/>
          <dgm:animOne val="branch"/>
          <dgm:animLvl val="lvl"/>
          <dgm:resizeHandles/>
        </dgm:presLayoutVars>
      </dgm:prSet>
      <dgm:spPr/>
      <dgm:t>
        <a:bodyPr/>
        <a:lstStyle/>
        <a:p>
          <a:endParaRPr lang="en-US"/>
        </a:p>
      </dgm:t>
    </dgm:pt>
    <dgm:pt modelId="{A0D7B46B-8E5E-47C8-8801-F7B290839F64}" type="pres">
      <dgm:prSet presAssocID="{6C1EBA51-D941-478C-9CB9-E455D72E2359}" presName="root" presStyleCnt="0"/>
      <dgm:spPr/>
    </dgm:pt>
    <dgm:pt modelId="{73A7A2CB-A2B7-4653-B5BC-CEF391C3E27B}" type="pres">
      <dgm:prSet presAssocID="{6C1EBA51-D941-478C-9CB9-E455D72E2359}" presName="rootComposite" presStyleCnt="0"/>
      <dgm:spPr/>
    </dgm:pt>
    <dgm:pt modelId="{A2F06F22-19D8-4693-9148-ED7A45055C93}" type="pres">
      <dgm:prSet presAssocID="{6C1EBA51-D941-478C-9CB9-E455D72E2359}" presName="rootText" presStyleLbl="node1" presStyleIdx="0" presStyleCnt="2" custScaleX="314721"/>
      <dgm:spPr/>
      <dgm:t>
        <a:bodyPr/>
        <a:lstStyle/>
        <a:p>
          <a:endParaRPr lang="en-US"/>
        </a:p>
      </dgm:t>
    </dgm:pt>
    <dgm:pt modelId="{7EB0B9A7-C408-42B2-9F93-81E8493FD979}" type="pres">
      <dgm:prSet presAssocID="{6C1EBA51-D941-478C-9CB9-E455D72E2359}" presName="rootConnector" presStyleLbl="node1" presStyleIdx="0" presStyleCnt="2"/>
      <dgm:spPr/>
      <dgm:t>
        <a:bodyPr/>
        <a:lstStyle/>
        <a:p>
          <a:endParaRPr lang="en-US"/>
        </a:p>
      </dgm:t>
    </dgm:pt>
    <dgm:pt modelId="{0A2E22B2-CDBE-4427-80BC-42696F6E3405}" type="pres">
      <dgm:prSet presAssocID="{6C1EBA51-D941-478C-9CB9-E455D72E2359}" presName="childShape" presStyleCnt="0"/>
      <dgm:spPr/>
    </dgm:pt>
    <dgm:pt modelId="{79C8CEE5-49DE-498A-AD55-6DCCB2C45E21}" type="pres">
      <dgm:prSet presAssocID="{24A9EFBE-3077-4C63-BEC9-A7543957C181}" presName="Name13" presStyleLbl="parChTrans1D2" presStyleIdx="0" presStyleCnt="11"/>
      <dgm:spPr/>
      <dgm:t>
        <a:bodyPr/>
        <a:lstStyle/>
        <a:p>
          <a:endParaRPr lang="en-US"/>
        </a:p>
      </dgm:t>
    </dgm:pt>
    <dgm:pt modelId="{7CDB6F30-492C-414C-8D4F-E6C33A2A25AD}" type="pres">
      <dgm:prSet presAssocID="{69090BAD-5043-406B-9B47-A5BC23E801BE}" presName="childText" presStyleLbl="bgAcc1" presStyleIdx="0" presStyleCnt="11" custScaleX="307558">
        <dgm:presLayoutVars>
          <dgm:bulletEnabled val="1"/>
        </dgm:presLayoutVars>
      </dgm:prSet>
      <dgm:spPr/>
      <dgm:t>
        <a:bodyPr/>
        <a:lstStyle/>
        <a:p>
          <a:endParaRPr lang="en-US"/>
        </a:p>
      </dgm:t>
    </dgm:pt>
    <dgm:pt modelId="{A6F32F91-225E-41D9-8B93-4D99236CD133}" type="pres">
      <dgm:prSet presAssocID="{D25A7F28-EA45-4D78-8A59-95EA20BAE511}" presName="Name13" presStyleLbl="parChTrans1D2" presStyleIdx="1" presStyleCnt="11"/>
      <dgm:spPr/>
      <dgm:t>
        <a:bodyPr/>
        <a:lstStyle/>
        <a:p>
          <a:endParaRPr lang="en-US"/>
        </a:p>
      </dgm:t>
    </dgm:pt>
    <dgm:pt modelId="{8CF9B30E-7886-43D6-93F0-4C049967085D}" type="pres">
      <dgm:prSet presAssocID="{77D83013-2820-474A-9F42-D5F31F59ABC1}" presName="childText" presStyleLbl="bgAcc1" presStyleIdx="1" presStyleCnt="11" custScaleX="310144">
        <dgm:presLayoutVars>
          <dgm:bulletEnabled val="1"/>
        </dgm:presLayoutVars>
      </dgm:prSet>
      <dgm:spPr/>
      <dgm:t>
        <a:bodyPr/>
        <a:lstStyle/>
        <a:p>
          <a:endParaRPr lang="en-US"/>
        </a:p>
      </dgm:t>
    </dgm:pt>
    <dgm:pt modelId="{27854322-B41F-4587-9DC1-02C985A6F06C}" type="pres">
      <dgm:prSet presAssocID="{C4E4F354-A925-4E79-AE0B-F7E3CE35C90E}" presName="Name13" presStyleLbl="parChTrans1D2" presStyleIdx="2" presStyleCnt="11"/>
      <dgm:spPr/>
      <dgm:t>
        <a:bodyPr/>
        <a:lstStyle/>
        <a:p>
          <a:endParaRPr lang="en-US"/>
        </a:p>
      </dgm:t>
    </dgm:pt>
    <dgm:pt modelId="{73A4561F-5818-4510-88C6-1A4FC66C3111}" type="pres">
      <dgm:prSet presAssocID="{DAC28A38-C33B-411E-AD15-D2AB0BCD3C0A}" presName="childText" presStyleLbl="bgAcc1" presStyleIdx="2" presStyleCnt="11" custScaleX="307558">
        <dgm:presLayoutVars>
          <dgm:bulletEnabled val="1"/>
        </dgm:presLayoutVars>
      </dgm:prSet>
      <dgm:spPr/>
      <dgm:t>
        <a:bodyPr/>
        <a:lstStyle/>
        <a:p>
          <a:endParaRPr lang="en-US"/>
        </a:p>
      </dgm:t>
    </dgm:pt>
    <dgm:pt modelId="{ABE8FB15-6C09-4919-98D2-8A0DBB5D9B52}" type="pres">
      <dgm:prSet presAssocID="{116D86C9-B7A2-45A1-AE83-E5399C59CE86}" presName="Name13" presStyleLbl="parChTrans1D2" presStyleIdx="3" presStyleCnt="11"/>
      <dgm:spPr/>
      <dgm:t>
        <a:bodyPr/>
        <a:lstStyle/>
        <a:p>
          <a:endParaRPr lang="en-US"/>
        </a:p>
      </dgm:t>
    </dgm:pt>
    <dgm:pt modelId="{5A372798-A28C-4AC2-B6D7-1483B9B3C42F}" type="pres">
      <dgm:prSet presAssocID="{6E8E042E-648A-4E96-A497-97A300789CA2}" presName="childText" presStyleLbl="bgAcc1" presStyleIdx="3" presStyleCnt="11" custScaleX="307559">
        <dgm:presLayoutVars>
          <dgm:bulletEnabled val="1"/>
        </dgm:presLayoutVars>
      </dgm:prSet>
      <dgm:spPr/>
      <dgm:t>
        <a:bodyPr/>
        <a:lstStyle/>
        <a:p>
          <a:endParaRPr lang="en-US"/>
        </a:p>
      </dgm:t>
    </dgm:pt>
    <dgm:pt modelId="{48822133-6756-4B1C-B0B1-763485E56C92}" type="pres">
      <dgm:prSet presAssocID="{3DC12830-2291-4311-BF7B-0458BA648553}" presName="Name13" presStyleLbl="parChTrans1D2" presStyleIdx="4" presStyleCnt="11"/>
      <dgm:spPr/>
      <dgm:t>
        <a:bodyPr/>
        <a:lstStyle/>
        <a:p>
          <a:endParaRPr lang="en-US"/>
        </a:p>
      </dgm:t>
    </dgm:pt>
    <dgm:pt modelId="{D7ED5EC4-7D0C-494D-88E3-DA8C61FB79F8}" type="pres">
      <dgm:prSet presAssocID="{98782EB8-178A-4EF6-B03D-F81F31A7EF71}" presName="childText" presStyleLbl="bgAcc1" presStyleIdx="4" presStyleCnt="11" custScaleX="307558">
        <dgm:presLayoutVars>
          <dgm:bulletEnabled val="1"/>
        </dgm:presLayoutVars>
      </dgm:prSet>
      <dgm:spPr/>
      <dgm:t>
        <a:bodyPr/>
        <a:lstStyle/>
        <a:p>
          <a:endParaRPr lang="en-US"/>
        </a:p>
      </dgm:t>
    </dgm:pt>
    <dgm:pt modelId="{3E5F3AE6-C5EC-446F-86FB-D204475FD5A1}" type="pres">
      <dgm:prSet presAssocID="{EC4DDA6E-20B4-4035-AE13-DE04AC431C34}" presName="Name13" presStyleLbl="parChTrans1D2" presStyleIdx="5" presStyleCnt="11"/>
      <dgm:spPr/>
      <dgm:t>
        <a:bodyPr/>
        <a:lstStyle/>
        <a:p>
          <a:endParaRPr lang="en-US"/>
        </a:p>
      </dgm:t>
    </dgm:pt>
    <dgm:pt modelId="{1A2F7E60-61EE-4F67-B9E3-D3D9CE4ED11F}" type="pres">
      <dgm:prSet presAssocID="{5B83334E-60F9-4D99-8F81-67331DBA6F9D}" presName="childText" presStyleLbl="bgAcc1" presStyleIdx="5" presStyleCnt="11" custScaleX="314003">
        <dgm:presLayoutVars>
          <dgm:bulletEnabled val="1"/>
        </dgm:presLayoutVars>
      </dgm:prSet>
      <dgm:spPr/>
      <dgm:t>
        <a:bodyPr/>
        <a:lstStyle/>
        <a:p>
          <a:endParaRPr lang="en-US"/>
        </a:p>
      </dgm:t>
    </dgm:pt>
    <dgm:pt modelId="{F44772DC-DAF1-4609-899C-3FF51258F91F}" type="pres">
      <dgm:prSet presAssocID="{4E7A715E-B20A-4B13-938D-09B9AA389AE1}" presName="Name13" presStyleLbl="parChTrans1D2" presStyleIdx="6" presStyleCnt="11"/>
      <dgm:spPr/>
      <dgm:t>
        <a:bodyPr/>
        <a:lstStyle/>
        <a:p>
          <a:endParaRPr lang="en-US"/>
        </a:p>
      </dgm:t>
    </dgm:pt>
    <dgm:pt modelId="{A463B2B9-5D53-423F-8D86-861EEC8B503D}" type="pres">
      <dgm:prSet presAssocID="{F294CA34-B587-4D3E-8BD5-5B7D9A7C9C68}" presName="childText" presStyleLbl="bgAcc1" presStyleIdx="6" presStyleCnt="11" custScaleX="320844">
        <dgm:presLayoutVars>
          <dgm:bulletEnabled val="1"/>
        </dgm:presLayoutVars>
      </dgm:prSet>
      <dgm:spPr/>
      <dgm:t>
        <a:bodyPr/>
        <a:lstStyle/>
        <a:p>
          <a:endParaRPr lang="en-US"/>
        </a:p>
      </dgm:t>
    </dgm:pt>
    <dgm:pt modelId="{36FB0008-742D-4FA9-A9B7-EDB9112157E4}" type="pres">
      <dgm:prSet presAssocID="{0A7B7924-4E2C-4D2E-8443-1C8766448AFB}" presName="root" presStyleCnt="0"/>
      <dgm:spPr/>
    </dgm:pt>
    <dgm:pt modelId="{03F846B1-4558-44FE-A8A0-24BA14C3215D}" type="pres">
      <dgm:prSet presAssocID="{0A7B7924-4E2C-4D2E-8443-1C8766448AFB}" presName="rootComposite" presStyleCnt="0"/>
      <dgm:spPr/>
    </dgm:pt>
    <dgm:pt modelId="{76C751B4-49D9-4219-91A8-9E1688732203}" type="pres">
      <dgm:prSet presAssocID="{0A7B7924-4E2C-4D2E-8443-1C8766448AFB}" presName="rootText" presStyleLbl="node1" presStyleIdx="1" presStyleCnt="2" custScaleX="319860"/>
      <dgm:spPr/>
      <dgm:t>
        <a:bodyPr/>
        <a:lstStyle/>
        <a:p>
          <a:endParaRPr lang="en-US"/>
        </a:p>
      </dgm:t>
    </dgm:pt>
    <dgm:pt modelId="{C9464C5E-4FB8-474B-BCDB-79689A796B0F}" type="pres">
      <dgm:prSet presAssocID="{0A7B7924-4E2C-4D2E-8443-1C8766448AFB}" presName="rootConnector" presStyleLbl="node1" presStyleIdx="1" presStyleCnt="2"/>
      <dgm:spPr/>
      <dgm:t>
        <a:bodyPr/>
        <a:lstStyle/>
        <a:p>
          <a:endParaRPr lang="en-US"/>
        </a:p>
      </dgm:t>
    </dgm:pt>
    <dgm:pt modelId="{ADEB2722-B93D-4B9B-AC95-751993C04135}" type="pres">
      <dgm:prSet presAssocID="{0A7B7924-4E2C-4D2E-8443-1C8766448AFB}" presName="childShape" presStyleCnt="0"/>
      <dgm:spPr/>
    </dgm:pt>
    <dgm:pt modelId="{E37EE113-EB2C-4523-BD1D-8E776705744D}" type="pres">
      <dgm:prSet presAssocID="{B158CB38-B193-47A7-AFE6-A8F08AFDD36D}" presName="Name13" presStyleLbl="parChTrans1D2" presStyleIdx="7" presStyleCnt="11"/>
      <dgm:spPr/>
      <dgm:t>
        <a:bodyPr/>
        <a:lstStyle/>
        <a:p>
          <a:endParaRPr lang="en-US"/>
        </a:p>
      </dgm:t>
    </dgm:pt>
    <dgm:pt modelId="{7491F9D7-34FF-4B69-918D-0447DDA34AE3}" type="pres">
      <dgm:prSet presAssocID="{018DE1F1-B4FF-45A2-8E2B-1FA3D3240B25}" presName="childText" presStyleLbl="bgAcc1" presStyleIdx="7" presStyleCnt="11" custScaleX="319860">
        <dgm:presLayoutVars>
          <dgm:bulletEnabled val="1"/>
        </dgm:presLayoutVars>
      </dgm:prSet>
      <dgm:spPr/>
      <dgm:t>
        <a:bodyPr/>
        <a:lstStyle/>
        <a:p>
          <a:endParaRPr lang="en-US"/>
        </a:p>
      </dgm:t>
    </dgm:pt>
    <dgm:pt modelId="{F79C14D4-7727-4534-985F-01092C392276}" type="pres">
      <dgm:prSet presAssocID="{25743BB6-AEEF-4D51-B97B-07BACA2B11DA}" presName="Name13" presStyleLbl="parChTrans1D2" presStyleIdx="8" presStyleCnt="11"/>
      <dgm:spPr/>
      <dgm:t>
        <a:bodyPr/>
        <a:lstStyle/>
        <a:p>
          <a:endParaRPr lang="en-US"/>
        </a:p>
      </dgm:t>
    </dgm:pt>
    <dgm:pt modelId="{DE11DFE3-EB4C-44C1-B91B-C5CBAB544CF2}" type="pres">
      <dgm:prSet presAssocID="{1EBF6B24-9275-4F7D-8C8A-6CE34738D430}" presName="childText" presStyleLbl="bgAcc1" presStyleIdx="8" presStyleCnt="11" custScaleX="322369">
        <dgm:presLayoutVars>
          <dgm:bulletEnabled val="1"/>
        </dgm:presLayoutVars>
      </dgm:prSet>
      <dgm:spPr/>
      <dgm:t>
        <a:bodyPr/>
        <a:lstStyle/>
        <a:p>
          <a:endParaRPr lang="en-US"/>
        </a:p>
      </dgm:t>
    </dgm:pt>
    <dgm:pt modelId="{F196FD56-F0FD-431F-9ED4-21037E937390}" type="pres">
      <dgm:prSet presAssocID="{10EABAA4-11CB-48DE-BF12-1019B815C3A4}" presName="Name13" presStyleLbl="parChTrans1D2" presStyleIdx="9" presStyleCnt="11"/>
      <dgm:spPr/>
      <dgm:t>
        <a:bodyPr/>
        <a:lstStyle/>
        <a:p>
          <a:endParaRPr lang="en-US"/>
        </a:p>
      </dgm:t>
    </dgm:pt>
    <dgm:pt modelId="{947296F6-ADCB-4A79-9D7E-1097037DB1A8}" type="pres">
      <dgm:prSet presAssocID="{0315A3A0-6A14-4F2B-BBA7-62337B37F671}" presName="childText" presStyleLbl="bgAcc1" presStyleIdx="9" presStyleCnt="11" custScaleX="322369">
        <dgm:presLayoutVars>
          <dgm:bulletEnabled val="1"/>
        </dgm:presLayoutVars>
      </dgm:prSet>
      <dgm:spPr/>
      <dgm:t>
        <a:bodyPr/>
        <a:lstStyle/>
        <a:p>
          <a:endParaRPr lang="en-US"/>
        </a:p>
      </dgm:t>
    </dgm:pt>
    <dgm:pt modelId="{A629C68D-A24D-410A-9A2A-132A55E6D494}" type="pres">
      <dgm:prSet presAssocID="{5CDBF016-99C5-436D-BF31-835453B31276}" presName="Name13" presStyleLbl="parChTrans1D2" presStyleIdx="10" presStyleCnt="11"/>
      <dgm:spPr/>
      <dgm:t>
        <a:bodyPr/>
        <a:lstStyle/>
        <a:p>
          <a:endParaRPr lang="en-US"/>
        </a:p>
      </dgm:t>
    </dgm:pt>
    <dgm:pt modelId="{0179BB42-15FA-45B1-B78E-8178DFAA8AB8}" type="pres">
      <dgm:prSet presAssocID="{2B557A84-14C3-425D-A47A-79C549AB41BF}" presName="childText" presStyleLbl="bgAcc1" presStyleIdx="10" presStyleCnt="11" custScaleX="319712">
        <dgm:presLayoutVars>
          <dgm:bulletEnabled val="1"/>
        </dgm:presLayoutVars>
      </dgm:prSet>
      <dgm:spPr/>
      <dgm:t>
        <a:bodyPr/>
        <a:lstStyle/>
        <a:p>
          <a:endParaRPr lang="en-US"/>
        </a:p>
      </dgm:t>
    </dgm:pt>
  </dgm:ptLst>
  <dgm:cxnLst>
    <dgm:cxn modelId="{C0D2C2C6-F2A9-4953-B154-B8F27303B536}" type="presOf" srcId="{6E8E042E-648A-4E96-A497-97A300789CA2}" destId="{5A372798-A28C-4AC2-B6D7-1483B9B3C42F}" srcOrd="0" destOrd="0" presId="urn:microsoft.com/office/officeart/2005/8/layout/hierarchy3"/>
    <dgm:cxn modelId="{469D5829-6C8B-4B42-8F75-056D60E30486}" type="presOf" srcId="{5B83334E-60F9-4D99-8F81-67331DBA6F9D}" destId="{1A2F7E60-61EE-4F67-B9E3-D3D9CE4ED11F}" srcOrd="0" destOrd="0" presId="urn:microsoft.com/office/officeart/2005/8/layout/hierarchy3"/>
    <dgm:cxn modelId="{8937589B-C09C-48F0-8BA0-5D1FA4594739}" type="presOf" srcId="{5CDBF016-99C5-436D-BF31-835453B31276}" destId="{A629C68D-A24D-410A-9A2A-132A55E6D494}" srcOrd="0" destOrd="0" presId="urn:microsoft.com/office/officeart/2005/8/layout/hierarchy3"/>
    <dgm:cxn modelId="{E7BE915B-DA8B-4D51-8E3C-A790CB081A7F}" srcId="{6C1EBA51-D941-478C-9CB9-E455D72E2359}" destId="{F294CA34-B587-4D3E-8BD5-5B7D9A7C9C68}" srcOrd="6" destOrd="0" parTransId="{4E7A715E-B20A-4B13-938D-09B9AA389AE1}" sibTransId="{EBAFE3C7-5375-4F31-BEFE-7B0B344B08F2}"/>
    <dgm:cxn modelId="{23306E16-F78B-4226-AFE4-6D3A8B708C62}" srcId="{6C1EBA51-D941-478C-9CB9-E455D72E2359}" destId="{DAC28A38-C33B-411E-AD15-D2AB0BCD3C0A}" srcOrd="2" destOrd="0" parTransId="{C4E4F354-A925-4E79-AE0B-F7E3CE35C90E}" sibTransId="{F9A24842-6080-450F-B5D1-314863674E7A}"/>
    <dgm:cxn modelId="{4C0DB461-AF02-4C69-B13B-54DCF4A2E64E}" type="presOf" srcId="{4E7A715E-B20A-4B13-938D-09B9AA389AE1}" destId="{F44772DC-DAF1-4609-899C-3FF51258F91F}" srcOrd="0" destOrd="0" presId="urn:microsoft.com/office/officeart/2005/8/layout/hierarchy3"/>
    <dgm:cxn modelId="{117FC071-8BA6-44C2-B62B-DA3FE0807307}" type="presOf" srcId="{018DE1F1-B4FF-45A2-8E2B-1FA3D3240B25}" destId="{7491F9D7-34FF-4B69-918D-0447DDA34AE3}" srcOrd="0" destOrd="0" presId="urn:microsoft.com/office/officeart/2005/8/layout/hierarchy3"/>
    <dgm:cxn modelId="{FAF4600A-7C70-45E5-8712-44DF16090F91}" type="presOf" srcId="{C808469D-67E3-4E5E-9BAF-6E3B780F9BBD}" destId="{032933E1-DA64-4155-A771-3CFAAFCEB66B}" srcOrd="0" destOrd="0" presId="urn:microsoft.com/office/officeart/2005/8/layout/hierarchy3"/>
    <dgm:cxn modelId="{6F4E3D47-35EF-4D9B-B084-91AA88CBC293}" type="presOf" srcId="{F294CA34-B587-4D3E-8BD5-5B7D9A7C9C68}" destId="{A463B2B9-5D53-423F-8D86-861EEC8B503D}" srcOrd="0" destOrd="0" presId="urn:microsoft.com/office/officeart/2005/8/layout/hierarchy3"/>
    <dgm:cxn modelId="{406E95CC-A61F-40C3-83E3-E6930729AAC1}" srcId="{0A7B7924-4E2C-4D2E-8443-1C8766448AFB}" destId="{0315A3A0-6A14-4F2B-BBA7-62337B37F671}" srcOrd="2" destOrd="0" parTransId="{10EABAA4-11CB-48DE-BF12-1019B815C3A4}" sibTransId="{72B607EA-BA95-475D-A118-128F5378AA3B}"/>
    <dgm:cxn modelId="{F017B79E-1434-4886-9B88-D07EB9E5C30D}" type="presOf" srcId="{1EBF6B24-9275-4F7D-8C8A-6CE34738D430}" destId="{DE11DFE3-EB4C-44C1-B91B-C5CBAB544CF2}" srcOrd="0" destOrd="0" presId="urn:microsoft.com/office/officeart/2005/8/layout/hierarchy3"/>
    <dgm:cxn modelId="{0E446E17-409D-4CE7-AFC7-1EC79CF78544}" type="presOf" srcId="{6C1EBA51-D941-478C-9CB9-E455D72E2359}" destId="{A2F06F22-19D8-4693-9148-ED7A45055C93}" srcOrd="0" destOrd="0" presId="urn:microsoft.com/office/officeart/2005/8/layout/hierarchy3"/>
    <dgm:cxn modelId="{0F8621D1-BF8F-4473-8507-AFA751CC863B}" type="presOf" srcId="{0315A3A0-6A14-4F2B-BBA7-62337B37F671}" destId="{947296F6-ADCB-4A79-9D7E-1097037DB1A8}" srcOrd="0" destOrd="0" presId="urn:microsoft.com/office/officeart/2005/8/layout/hierarchy3"/>
    <dgm:cxn modelId="{A25D9AD0-5555-4DFD-9A76-1B7C02C44846}" type="presOf" srcId="{24A9EFBE-3077-4C63-BEC9-A7543957C181}" destId="{79C8CEE5-49DE-498A-AD55-6DCCB2C45E21}" srcOrd="0" destOrd="0" presId="urn:microsoft.com/office/officeart/2005/8/layout/hierarchy3"/>
    <dgm:cxn modelId="{EEA04ED8-47C2-4E1B-A796-FCE418739E89}" type="presOf" srcId="{DAC28A38-C33B-411E-AD15-D2AB0BCD3C0A}" destId="{73A4561F-5818-4510-88C6-1A4FC66C3111}" srcOrd="0" destOrd="0" presId="urn:microsoft.com/office/officeart/2005/8/layout/hierarchy3"/>
    <dgm:cxn modelId="{86FF3096-AA08-47F3-ACC9-1A4E03CF9E34}" srcId="{0A7B7924-4E2C-4D2E-8443-1C8766448AFB}" destId="{018DE1F1-B4FF-45A2-8E2B-1FA3D3240B25}" srcOrd="0" destOrd="0" parTransId="{B158CB38-B193-47A7-AFE6-A8F08AFDD36D}" sibTransId="{5AF70D0C-062C-4FBC-90B9-8BE7597551FE}"/>
    <dgm:cxn modelId="{FD6A9306-2F4E-4A34-B64A-6C6267507ED3}" srcId="{6C1EBA51-D941-478C-9CB9-E455D72E2359}" destId="{98782EB8-178A-4EF6-B03D-F81F31A7EF71}" srcOrd="4" destOrd="0" parTransId="{3DC12830-2291-4311-BF7B-0458BA648553}" sibTransId="{3294B0F5-8BA0-4129-9B89-EC43CAB1937A}"/>
    <dgm:cxn modelId="{6C57D56F-E94F-4880-B0AF-3E5CD2AB0EF4}" srcId="{6C1EBA51-D941-478C-9CB9-E455D72E2359}" destId="{5B83334E-60F9-4D99-8F81-67331DBA6F9D}" srcOrd="5" destOrd="0" parTransId="{EC4DDA6E-20B4-4035-AE13-DE04AC431C34}" sibTransId="{36C77B0E-99FD-4A8F-AD7A-778227682D93}"/>
    <dgm:cxn modelId="{BA9CAA8C-8C5C-4C39-AD0B-99134510483A}" type="presOf" srcId="{10EABAA4-11CB-48DE-BF12-1019B815C3A4}" destId="{F196FD56-F0FD-431F-9ED4-21037E937390}" srcOrd="0" destOrd="0" presId="urn:microsoft.com/office/officeart/2005/8/layout/hierarchy3"/>
    <dgm:cxn modelId="{788C960A-422C-45C8-9FBC-FBDF1AFB7D56}" srcId="{6C1EBA51-D941-478C-9CB9-E455D72E2359}" destId="{77D83013-2820-474A-9F42-D5F31F59ABC1}" srcOrd="1" destOrd="0" parTransId="{D25A7F28-EA45-4D78-8A59-95EA20BAE511}" sibTransId="{86A54104-00B0-4AC3-BD6C-9734FE9FA8BA}"/>
    <dgm:cxn modelId="{89481AC8-A4E8-496E-8BB6-B7F48699B541}" srcId="{0A7B7924-4E2C-4D2E-8443-1C8766448AFB}" destId="{1EBF6B24-9275-4F7D-8C8A-6CE34738D430}" srcOrd="1" destOrd="0" parTransId="{25743BB6-AEEF-4D51-B97B-07BACA2B11DA}" sibTransId="{1AEF5032-2DD0-4EDF-8C61-5B4F18DE561F}"/>
    <dgm:cxn modelId="{68CA5FED-D2AF-443A-9746-BE1698EAD523}" srcId="{C808469D-67E3-4E5E-9BAF-6E3B780F9BBD}" destId="{0A7B7924-4E2C-4D2E-8443-1C8766448AFB}" srcOrd="1" destOrd="0" parTransId="{8775ADE9-AABB-43AD-BE22-EF2E2797977D}" sibTransId="{F89DE97F-183A-4F0C-8308-7BA569B829F3}"/>
    <dgm:cxn modelId="{620C05FF-548B-4249-B78D-637A7A1E7857}" type="presOf" srcId="{6C1EBA51-D941-478C-9CB9-E455D72E2359}" destId="{7EB0B9A7-C408-42B2-9F93-81E8493FD979}" srcOrd="1" destOrd="0" presId="urn:microsoft.com/office/officeart/2005/8/layout/hierarchy3"/>
    <dgm:cxn modelId="{8B906EE8-BBAE-4282-9799-0015A9D23542}" type="presOf" srcId="{D25A7F28-EA45-4D78-8A59-95EA20BAE511}" destId="{A6F32F91-225E-41D9-8B93-4D99236CD133}" srcOrd="0" destOrd="0" presId="urn:microsoft.com/office/officeart/2005/8/layout/hierarchy3"/>
    <dgm:cxn modelId="{F965BC17-FC77-4352-8643-FCAE9334AEA7}" srcId="{6C1EBA51-D941-478C-9CB9-E455D72E2359}" destId="{69090BAD-5043-406B-9B47-A5BC23E801BE}" srcOrd="0" destOrd="0" parTransId="{24A9EFBE-3077-4C63-BEC9-A7543957C181}" sibTransId="{78170D4D-1EDD-4FBF-9349-915508585F18}"/>
    <dgm:cxn modelId="{A6E55FB1-0C77-48E0-A3D7-C372D23A497F}" type="presOf" srcId="{0A7B7924-4E2C-4D2E-8443-1C8766448AFB}" destId="{C9464C5E-4FB8-474B-BCDB-79689A796B0F}" srcOrd="1" destOrd="0" presId="urn:microsoft.com/office/officeart/2005/8/layout/hierarchy3"/>
    <dgm:cxn modelId="{08A84675-2B8D-495C-8DFA-92540EE09DF4}" type="presOf" srcId="{C4E4F354-A925-4E79-AE0B-F7E3CE35C90E}" destId="{27854322-B41F-4587-9DC1-02C985A6F06C}" srcOrd="0" destOrd="0" presId="urn:microsoft.com/office/officeart/2005/8/layout/hierarchy3"/>
    <dgm:cxn modelId="{AD30652C-63DB-46C6-AAEC-4E55742FAD5F}" type="presOf" srcId="{116D86C9-B7A2-45A1-AE83-E5399C59CE86}" destId="{ABE8FB15-6C09-4919-98D2-8A0DBB5D9B52}" srcOrd="0" destOrd="0" presId="urn:microsoft.com/office/officeart/2005/8/layout/hierarchy3"/>
    <dgm:cxn modelId="{3C78985E-62A6-4889-93B5-7EA7C2A525B9}" type="presOf" srcId="{EC4DDA6E-20B4-4035-AE13-DE04AC431C34}" destId="{3E5F3AE6-C5EC-446F-86FB-D204475FD5A1}" srcOrd="0" destOrd="0" presId="urn:microsoft.com/office/officeart/2005/8/layout/hierarchy3"/>
    <dgm:cxn modelId="{DF317EA7-FDEE-4741-A515-87959C91ABE4}" srcId="{0A7B7924-4E2C-4D2E-8443-1C8766448AFB}" destId="{2B557A84-14C3-425D-A47A-79C549AB41BF}" srcOrd="3" destOrd="0" parTransId="{5CDBF016-99C5-436D-BF31-835453B31276}" sibTransId="{D195F34F-6DDF-4CB9-9F66-42F34EF5E999}"/>
    <dgm:cxn modelId="{7334B0CC-424B-49F6-B68F-5131DCCF853A}" type="presOf" srcId="{0A7B7924-4E2C-4D2E-8443-1C8766448AFB}" destId="{76C751B4-49D9-4219-91A8-9E1688732203}" srcOrd="0" destOrd="0" presId="urn:microsoft.com/office/officeart/2005/8/layout/hierarchy3"/>
    <dgm:cxn modelId="{30B5C037-32B3-468A-929E-0EB3447E495E}" srcId="{C808469D-67E3-4E5E-9BAF-6E3B780F9BBD}" destId="{6C1EBA51-D941-478C-9CB9-E455D72E2359}" srcOrd="0" destOrd="0" parTransId="{2886CDC7-4777-4CF3-BD11-4F121D195089}" sibTransId="{496309E1-39FF-4E4C-9DBF-D0FA386C6BE7}"/>
    <dgm:cxn modelId="{B07A959A-A571-4376-BE42-5D0F51C3AB36}" type="presOf" srcId="{98782EB8-178A-4EF6-B03D-F81F31A7EF71}" destId="{D7ED5EC4-7D0C-494D-88E3-DA8C61FB79F8}" srcOrd="0" destOrd="0" presId="urn:microsoft.com/office/officeart/2005/8/layout/hierarchy3"/>
    <dgm:cxn modelId="{337EA4D8-300E-4441-B3B5-A1663A6C8BDB}" srcId="{6C1EBA51-D941-478C-9CB9-E455D72E2359}" destId="{6E8E042E-648A-4E96-A497-97A300789CA2}" srcOrd="3" destOrd="0" parTransId="{116D86C9-B7A2-45A1-AE83-E5399C59CE86}" sibTransId="{085E2CAD-05E2-4266-BA74-D384BA3A2B07}"/>
    <dgm:cxn modelId="{F8443129-1226-4646-B518-701F76ADA845}" type="presOf" srcId="{3DC12830-2291-4311-BF7B-0458BA648553}" destId="{48822133-6756-4B1C-B0B1-763485E56C92}" srcOrd="0" destOrd="0" presId="urn:microsoft.com/office/officeart/2005/8/layout/hierarchy3"/>
    <dgm:cxn modelId="{73E0C3D3-81C5-4061-87D5-7833DFBBA3EB}" type="presOf" srcId="{2B557A84-14C3-425D-A47A-79C549AB41BF}" destId="{0179BB42-15FA-45B1-B78E-8178DFAA8AB8}" srcOrd="0" destOrd="0" presId="urn:microsoft.com/office/officeart/2005/8/layout/hierarchy3"/>
    <dgm:cxn modelId="{F5711E89-4329-4484-AB0F-C4CE2408FE03}" type="presOf" srcId="{77D83013-2820-474A-9F42-D5F31F59ABC1}" destId="{8CF9B30E-7886-43D6-93F0-4C049967085D}" srcOrd="0" destOrd="0" presId="urn:microsoft.com/office/officeart/2005/8/layout/hierarchy3"/>
    <dgm:cxn modelId="{20E411F2-220A-459B-A5A9-FBA1371E13DE}" type="presOf" srcId="{69090BAD-5043-406B-9B47-A5BC23E801BE}" destId="{7CDB6F30-492C-414C-8D4F-E6C33A2A25AD}" srcOrd="0" destOrd="0" presId="urn:microsoft.com/office/officeart/2005/8/layout/hierarchy3"/>
    <dgm:cxn modelId="{99511EC9-9618-4D4D-8644-7B274166413B}" type="presOf" srcId="{B158CB38-B193-47A7-AFE6-A8F08AFDD36D}" destId="{E37EE113-EB2C-4523-BD1D-8E776705744D}" srcOrd="0" destOrd="0" presId="urn:microsoft.com/office/officeart/2005/8/layout/hierarchy3"/>
    <dgm:cxn modelId="{43C75CAA-F247-4D18-AB7A-4381A9BC5688}" type="presOf" srcId="{25743BB6-AEEF-4D51-B97B-07BACA2B11DA}" destId="{F79C14D4-7727-4534-985F-01092C392276}" srcOrd="0" destOrd="0" presId="urn:microsoft.com/office/officeart/2005/8/layout/hierarchy3"/>
    <dgm:cxn modelId="{3B63F224-50CD-47E9-BEC3-407409D12512}" type="presParOf" srcId="{032933E1-DA64-4155-A771-3CFAAFCEB66B}" destId="{A0D7B46B-8E5E-47C8-8801-F7B290839F64}" srcOrd="0" destOrd="0" presId="urn:microsoft.com/office/officeart/2005/8/layout/hierarchy3"/>
    <dgm:cxn modelId="{ACD4CD7C-B30B-47D0-81C4-574FC6540408}" type="presParOf" srcId="{A0D7B46B-8E5E-47C8-8801-F7B290839F64}" destId="{73A7A2CB-A2B7-4653-B5BC-CEF391C3E27B}" srcOrd="0" destOrd="0" presId="urn:microsoft.com/office/officeart/2005/8/layout/hierarchy3"/>
    <dgm:cxn modelId="{D9A187BF-B04A-45E7-9C3C-72419DE571F7}" type="presParOf" srcId="{73A7A2CB-A2B7-4653-B5BC-CEF391C3E27B}" destId="{A2F06F22-19D8-4693-9148-ED7A45055C93}" srcOrd="0" destOrd="0" presId="urn:microsoft.com/office/officeart/2005/8/layout/hierarchy3"/>
    <dgm:cxn modelId="{FC238BA6-622B-4272-A51B-6B1FB5507A2C}" type="presParOf" srcId="{73A7A2CB-A2B7-4653-B5BC-CEF391C3E27B}" destId="{7EB0B9A7-C408-42B2-9F93-81E8493FD979}" srcOrd="1" destOrd="0" presId="urn:microsoft.com/office/officeart/2005/8/layout/hierarchy3"/>
    <dgm:cxn modelId="{4EDD427F-7ED8-457A-92AC-29CD25B7DA6C}" type="presParOf" srcId="{A0D7B46B-8E5E-47C8-8801-F7B290839F64}" destId="{0A2E22B2-CDBE-4427-80BC-42696F6E3405}" srcOrd="1" destOrd="0" presId="urn:microsoft.com/office/officeart/2005/8/layout/hierarchy3"/>
    <dgm:cxn modelId="{AE4D9A2B-B115-4AE0-9867-F53A8F2C72F8}" type="presParOf" srcId="{0A2E22B2-CDBE-4427-80BC-42696F6E3405}" destId="{79C8CEE5-49DE-498A-AD55-6DCCB2C45E21}" srcOrd="0" destOrd="0" presId="urn:microsoft.com/office/officeart/2005/8/layout/hierarchy3"/>
    <dgm:cxn modelId="{2FEC5FBF-8BCE-42A5-81E8-48413F24798A}" type="presParOf" srcId="{0A2E22B2-CDBE-4427-80BC-42696F6E3405}" destId="{7CDB6F30-492C-414C-8D4F-E6C33A2A25AD}" srcOrd="1" destOrd="0" presId="urn:microsoft.com/office/officeart/2005/8/layout/hierarchy3"/>
    <dgm:cxn modelId="{3061530F-3657-4A0D-89EC-7FC64C0E9193}" type="presParOf" srcId="{0A2E22B2-CDBE-4427-80BC-42696F6E3405}" destId="{A6F32F91-225E-41D9-8B93-4D99236CD133}" srcOrd="2" destOrd="0" presId="urn:microsoft.com/office/officeart/2005/8/layout/hierarchy3"/>
    <dgm:cxn modelId="{8A7B874E-C069-4FA5-B1CA-A2C69863FFE2}" type="presParOf" srcId="{0A2E22B2-CDBE-4427-80BC-42696F6E3405}" destId="{8CF9B30E-7886-43D6-93F0-4C049967085D}" srcOrd="3" destOrd="0" presId="urn:microsoft.com/office/officeart/2005/8/layout/hierarchy3"/>
    <dgm:cxn modelId="{2AD1D6F1-7A52-4033-9608-B1C32B9B85E4}" type="presParOf" srcId="{0A2E22B2-CDBE-4427-80BC-42696F6E3405}" destId="{27854322-B41F-4587-9DC1-02C985A6F06C}" srcOrd="4" destOrd="0" presId="urn:microsoft.com/office/officeart/2005/8/layout/hierarchy3"/>
    <dgm:cxn modelId="{BCB1D117-79B9-45DD-8649-1407A0166946}" type="presParOf" srcId="{0A2E22B2-CDBE-4427-80BC-42696F6E3405}" destId="{73A4561F-5818-4510-88C6-1A4FC66C3111}" srcOrd="5" destOrd="0" presId="urn:microsoft.com/office/officeart/2005/8/layout/hierarchy3"/>
    <dgm:cxn modelId="{E855CBAE-AC91-44E5-927E-1A75388D010C}" type="presParOf" srcId="{0A2E22B2-CDBE-4427-80BC-42696F6E3405}" destId="{ABE8FB15-6C09-4919-98D2-8A0DBB5D9B52}" srcOrd="6" destOrd="0" presId="urn:microsoft.com/office/officeart/2005/8/layout/hierarchy3"/>
    <dgm:cxn modelId="{A5CE865D-7D82-4415-9D46-12F9B2335CAF}" type="presParOf" srcId="{0A2E22B2-CDBE-4427-80BC-42696F6E3405}" destId="{5A372798-A28C-4AC2-B6D7-1483B9B3C42F}" srcOrd="7" destOrd="0" presId="urn:microsoft.com/office/officeart/2005/8/layout/hierarchy3"/>
    <dgm:cxn modelId="{9CE7F880-DA9D-4D01-BB2A-BC7299F60F07}" type="presParOf" srcId="{0A2E22B2-CDBE-4427-80BC-42696F6E3405}" destId="{48822133-6756-4B1C-B0B1-763485E56C92}" srcOrd="8" destOrd="0" presId="urn:microsoft.com/office/officeart/2005/8/layout/hierarchy3"/>
    <dgm:cxn modelId="{8AAD0C90-8ED1-4100-A9C0-EF440B89342D}" type="presParOf" srcId="{0A2E22B2-CDBE-4427-80BC-42696F6E3405}" destId="{D7ED5EC4-7D0C-494D-88E3-DA8C61FB79F8}" srcOrd="9" destOrd="0" presId="urn:microsoft.com/office/officeart/2005/8/layout/hierarchy3"/>
    <dgm:cxn modelId="{E0D4CB5E-E5F3-4B63-8784-9C98AA85687D}" type="presParOf" srcId="{0A2E22B2-CDBE-4427-80BC-42696F6E3405}" destId="{3E5F3AE6-C5EC-446F-86FB-D204475FD5A1}" srcOrd="10" destOrd="0" presId="urn:microsoft.com/office/officeart/2005/8/layout/hierarchy3"/>
    <dgm:cxn modelId="{1745B364-A04D-4B52-AFCC-61AD691A877D}" type="presParOf" srcId="{0A2E22B2-CDBE-4427-80BC-42696F6E3405}" destId="{1A2F7E60-61EE-4F67-B9E3-D3D9CE4ED11F}" srcOrd="11" destOrd="0" presId="urn:microsoft.com/office/officeart/2005/8/layout/hierarchy3"/>
    <dgm:cxn modelId="{C9BC44EF-8C2B-4FA0-9117-6B12EB6E19E4}" type="presParOf" srcId="{0A2E22B2-CDBE-4427-80BC-42696F6E3405}" destId="{F44772DC-DAF1-4609-899C-3FF51258F91F}" srcOrd="12" destOrd="0" presId="urn:microsoft.com/office/officeart/2005/8/layout/hierarchy3"/>
    <dgm:cxn modelId="{80885FBD-8CB8-4B0D-9527-2B416991A32F}" type="presParOf" srcId="{0A2E22B2-CDBE-4427-80BC-42696F6E3405}" destId="{A463B2B9-5D53-423F-8D86-861EEC8B503D}" srcOrd="13" destOrd="0" presId="urn:microsoft.com/office/officeart/2005/8/layout/hierarchy3"/>
    <dgm:cxn modelId="{37F4854C-E0D5-419C-ACAF-2CD10C93D942}" type="presParOf" srcId="{032933E1-DA64-4155-A771-3CFAAFCEB66B}" destId="{36FB0008-742D-4FA9-A9B7-EDB9112157E4}" srcOrd="1" destOrd="0" presId="urn:microsoft.com/office/officeart/2005/8/layout/hierarchy3"/>
    <dgm:cxn modelId="{FDF1D056-3E26-470F-B03C-58CDB66D9AF0}" type="presParOf" srcId="{36FB0008-742D-4FA9-A9B7-EDB9112157E4}" destId="{03F846B1-4558-44FE-A8A0-24BA14C3215D}" srcOrd="0" destOrd="0" presId="urn:microsoft.com/office/officeart/2005/8/layout/hierarchy3"/>
    <dgm:cxn modelId="{F78D9E33-9D78-47E1-B77D-6A1D55DE98A8}" type="presParOf" srcId="{03F846B1-4558-44FE-A8A0-24BA14C3215D}" destId="{76C751B4-49D9-4219-91A8-9E1688732203}" srcOrd="0" destOrd="0" presId="urn:microsoft.com/office/officeart/2005/8/layout/hierarchy3"/>
    <dgm:cxn modelId="{7448B9D0-D6CF-4B91-A2C0-B44F67D85B40}" type="presParOf" srcId="{03F846B1-4558-44FE-A8A0-24BA14C3215D}" destId="{C9464C5E-4FB8-474B-BCDB-79689A796B0F}" srcOrd="1" destOrd="0" presId="urn:microsoft.com/office/officeart/2005/8/layout/hierarchy3"/>
    <dgm:cxn modelId="{463CDC76-FBEA-46F8-B0E4-90A1C6C59643}" type="presParOf" srcId="{36FB0008-742D-4FA9-A9B7-EDB9112157E4}" destId="{ADEB2722-B93D-4B9B-AC95-751993C04135}" srcOrd="1" destOrd="0" presId="urn:microsoft.com/office/officeart/2005/8/layout/hierarchy3"/>
    <dgm:cxn modelId="{35F92AAD-4D44-4A71-8B86-43299F2DA988}" type="presParOf" srcId="{ADEB2722-B93D-4B9B-AC95-751993C04135}" destId="{E37EE113-EB2C-4523-BD1D-8E776705744D}" srcOrd="0" destOrd="0" presId="urn:microsoft.com/office/officeart/2005/8/layout/hierarchy3"/>
    <dgm:cxn modelId="{735AF412-C44D-4303-8782-C2F3A9151797}" type="presParOf" srcId="{ADEB2722-B93D-4B9B-AC95-751993C04135}" destId="{7491F9D7-34FF-4B69-918D-0447DDA34AE3}" srcOrd="1" destOrd="0" presId="urn:microsoft.com/office/officeart/2005/8/layout/hierarchy3"/>
    <dgm:cxn modelId="{4D9FE530-8479-4C35-B3A0-42913631E722}" type="presParOf" srcId="{ADEB2722-B93D-4B9B-AC95-751993C04135}" destId="{F79C14D4-7727-4534-985F-01092C392276}" srcOrd="2" destOrd="0" presId="urn:microsoft.com/office/officeart/2005/8/layout/hierarchy3"/>
    <dgm:cxn modelId="{65CAB1A8-2A21-4123-A84A-A9C62C2A8427}" type="presParOf" srcId="{ADEB2722-B93D-4B9B-AC95-751993C04135}" destId="{DE11DFE3-EB4C-44C1-B91B-C5CBAB544CF2}" srcOrd="3" destOrd="0" presId="urn:microsoft.com/office/officeart/2005/8/layout/hierarchy3"/>
    <dgm:cxn modelId="{2C1BCAE8-3A23-491C-8FFB-2DCC553A78B4}" type="presParOf" srcId="{ADEB2722-B93D-4B9B-AC95-751993C04135}" destId="{F196FD56-F0FD-431F-9ED4-21037E937390}" srcOrd="4" destOrd="0" presId="urn:microsoft.com/office/officeart/2005/8/layout/hierarchy3"/>
    <dgm:cxn modelId="{7EB2877C-2FC8-4D7D-95AF-5B3E21DC3F6C}" type="presParOf" srcId="{ADEB2722-B93D-4B9B-AC95-751993C04135}" destId="{947296F6-ADCB-4A79-9D7E-1097037DB1A8}" srcOrd="5" destOrd="0" presId="urn:microsoft.com/office/officeart/2005/8/layout/hierarchy3"/>
    <dgm:cxn modelId="{82005970-265E-4892-9DFC-295F0DA9E9D7}" type="presParOf" srcId="{ADEB2722-B93D-4B9B-AC95-751993C04135}" destId="{A629C68D-A24D-410A-9A2A-132A55E6D494}" srcOrd="6" destOrd="0" presId="urn:microsoft.com/office/officeart/2005/8/layout/hierarchy3"/>
    <dgm:cxn modelId="{DF235F30-8102-4804-B646-80C940CC5B64}" type="presParOf" srcId="{ADEB2722-B93D-4B9B-AC95-751993C04135}" destId="{0179BB42-15FA-45B1-B78E-8178DFAA8AB8}" srcOrd="7" destOrd="0" presId="urn:microsoft.com/office/officeart/2005/8/layout/hierarchy3"/>
  </dgm:cxnLst>
  <dgm:bg/>
  <dgm:whole>
    <a:ln>
      <a:solidFill>
        <a:srgbClr val="FFC0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60397E-432E-4E6F-821F-561C89B18450}" type="doc">
      <dgm:prSet loTypeId="urn:microsoft.com/office/officeart/2005/8/layout/pyramid3" loCatId="pyramid" qsTypeId="urn:microsoft.com/office/officeart/2005/8/quickstyle/simple1" qsCatId="simple" csTypeId="urn:microsoft.com/office/officeart/2005/8/colors/accent1_2" csCatId="accent1" phldr="1"/>
      <dgm:spPr/>
    </dgm:pt>
    <dgm:pt modelId="{D4FA1DF6-D7AC-4159-BAA3-55076BE49CA5}">
      <dgm:prSet phldrT="[Text]" custT="1"/>
      <dgm:spPr>
        <a:solidFill>
          <a:schemeClr val="tx1">
            <a:lumMod val="50000"/>
            <a:lumOff val="50000"/>
          </a:schemeClr>
        </a:solidFill>
      </dgm:spPr>
      <dgm:t>
        <a:bodyPr/>
        <a:lstStyle/>
        <a:p>
          <a:r>
            <a:rPr lang="en-US" sz="2000" b="1" dirty="0" smtClean="0">
              <a:solidFill>
                <a:srgbClr val="FFC000"/>
              </a:solidFill>
            </a:rPr>
            <a:t>Do you know or have clinical experts, community leaders, vendors or law enforcement contacts that would be willing to volunteer/assist?</a:t>
          </a:r>
          <a:endParaRPr lang="en-US" sz="2000" b="1" dirty="0">
            <a:solidFill>
              <a:srgbClr val="FFC000"/>
            </a:solidFill>
          </a:endParaRPr>
        </a:p>
      </dgm:t>
    </dgm:pt>
    <dgm:pt modelId="{1DACED71-5B75-4C9E-8248-A8B3196713B3}" type="parTrans" cxnId="{D0F79EB5-1908-4449-858F-D8B39BFA4319}">
      <dgm:prSet/>
      <dgm:spPr/>
      <dgm:t>
        <a:bodyPr/>
        <a:lstStyle/>
        <a:p>
          <a:endParaRPr lang="en-US"/>
        </a:p>
      </dgm:t>
    </dgm:pt>
    <dgm:pt modelId="{071413B3-4480-418D-904D-750A1E7A48D7}" type="sibTrans" cxnId="{D0F79EB5-1908-4449-858F-D8B39BFA4319}">
      <dgm:prSet/>
      <dgm:spPr/>
      <dgm:t>
        <a:bodyPr/>
        <a:lstStyle/>
        <a:p>
          <a:endParaRPr lang="en-US"/>
        </a:p>
      </dgm:t>
    </dgm:pt>
    <dgm:pt modelId="{E25539FE-8F90-4895-9318-42703461C45E}">
      <dgm:prSet phldrT="[Text]" custT="1"/>
      <dgm:spPr>
        <a:solidFill>
          <a:schemeClr val="tx1">
            <a:lumMod val="65000"/>
            <a:lumOff val="35000"/>
          </a:schemeClr>
        </a:solidFill>
      </dgm:spPr>
      <dgm:t>
        <a:bodyPr/>
        <a:lstStyle/>
        <a:p>
          <a:r>
            <a:rPr lang="en-US" sz="2000" b="1" dirty="0" smtClean="0">
              <a:solidFill>
                <a:srgbClr val="FFC000"/>
              </a:solidFill>
            </a:rPr>
            <a:t>Can you get approval to pay employees for an hour of                              non-productive time?</a:t>
          </a:r>
          <a:endParaRPr lang="en-US" sz="2000" b="1" dirty="0">
            <a:solidFill>
              <a:srgbClr val="FFC000"/>
            </a:solidFill>
          </a:endParaRPr>
        </a:p>
      </dgm:t>
    </dgm:pt>
    <dgm:pt modelId="{A7F50F49-1101-4175-AAE4-233ED44CA41C}" type="parTrans" cxnId="{18B68540-A16D-4152-A1E7-7C692972643F}">
      <dgm:prSet/>
      <dgm:spPr/>
      <dgm:t>
        <a:bodyPr/>
        <a:lstStyle/>
        <a:p>
          <a:endParaRPr lang="en-US"/>
        </a:p>
      </dgm:t>
    </dgm:pt>
    <dgm:pt modelId="{8647976E-6D52-41D8-A27B-EF0C7831EC45}" type="sibTrans" cxnId="{18B68540-A16D-4152-A1E7-7C692972643F}">
      <dgm:prSet/>
      <dgm:spPr/>
      <dgm:t>
        <a:bodyPr/>
        <a:lstStyle/>
        <a:p>
          <a:endParaRPr lang="en-US"/>
        </a:p>
      </dgm:t>
    </dgm:pt>
    <dgm:pt modelId="{A9A3714C-9E6E-4697-A01A-EB6537678A3E}">
      <dgm:prSet phldrT="[Text]" custT="1"/>
      <dgm:spPr>
        <a:solidFill>
          <a:schemeClr val="tx1">
            <a:lumMod val="75000"/>
            <a:lumOff val="25000"/>
          </a:schemeClr>
        </a:solidFill>
      </dgm:spPr>
      <dgm:t>
        <a:bodyPr/>
        <a:lstStyle/>
        <a:p>
          <a:r>
            <a:rPr lang="en-US" sz="2000" b="1" dirty="0" smtClean="0">
              <a:solidFill>
                <a:srgbClr val="FFC000"/>
              </a:solidFill>
            </a:rPr>
            <a:t>How is your benefit plan                      for employees                           designed?</a:t>
          </a:r>
          <a:endParaRPr lang="en-US" sz="2000" b="1" dirty="0">
            <a:solidFill>
              <a:srgbClr val="FFC000"/>
            </a:solidFill>
          </a:endParaRPr>
        </a:p>
      </dgm:t>
    </dgm:pt>
    <dgm:pt modelId="{4318C812-06EA-4E00-850F-5D311E727654}" type="parTrans" cxnId="{AEE34834-601C-40A6-8B44-68239BDA62C3}">
      <dgm:prSet/>
      <dgm:spPr/>
      <dgm:t>
        <a:bodyPr/>
        <a:lstStyle/>
        <a:p>
          <a:endParaRPr lang="en-US"/>
        </a:p>
      </dgm:t>
    </dgm:pt>
    <dgm:pt modelId="{CBEF9008-4960-4B58-8438-E4A734A93C5A}" type="sibTrans" cxnId="{AEE34834-601C-40A6-8B44-68239BDA62C3}">
      <dgm:prSet/>
      <dgm:spPr/>
      <dgm:t>
        <a:bodyPr/>
        <a:lstStyle/>
        <a:p>
          <a:endParaRPr lang="en-US"/>
        </a:p>
      </dgm:t>
    </dgm:pt>
    <dgm:pt modelId="{61A9ACBE-C9F1-46FB-BF7C-57598B19ECEC}" type="pres">
      <dgm:prSet presAssocID="{B760397E-432E-4E6F-821F-561C89B18450}" presName="Name0" presStyleCnt="0">
        <dgm:presLayoutVars>
          <dgm:dir/>
          <dgm:animLvl val="lvl"/>
          <dgm:resizeHandles val="exact"/>
        </dgm:presLayoutVars>
      </dgm:prSet>
      <dgm:spPr/>
    </dgm:pt>
    <dgm:pt modelId="{27B88C14-66F6-436A-A8B2-0BCF25F3DC95}" type="pres">
      <dgm:prSet presAssocID="{D4FA1DF6-D7AC-4159-BAA3-55076BE49CA5}" presName="Name8" presStyleCnt="0"/>
      <dgm:spPr/>
    </dgm:pt>
    <dgm:pt modelId="{0B82BF81-2B68-410F-A265-477FDCA63BB9}" type="pres">
      <dgm:prSet presAssocID="{D4FA1DF6-D7AC-4159-BAA3-55076BE49CA5}" presName="level" presStyleLbl="node1" presStyleIdx="0" presStyleCnt="3">
        <dgm:presLayoutVars>
          <dgm:chMax val="1"/>
          <dgm:bulletEnabled val="1"/>
        </dgm:presLayoutVars>
      </dgm:prSet>
      <dgm:spPr/>
      <dgm:t>
        <a:bodyPr/>
        <a:lstStyle/>
        <a:p>
          <a:endParaRPr lang="en-US"/>
        </a:p>
      </dgm:t>
    </dgm:pt>
    <dgm:pt modelId="{807D5864-5E48-4D23-9A4D-C9F20B69D7BF}" type="pres">
      <dgm:prSet presAssocID="{D4FA1DF6-D7AC-4159-BAA3-55076BE49CA5}" presName="levelTx" presStyleLbl="revTx" presStyleIdx="0" presStyleCnt="0">
        <dgm:presLayoutVars>
          <dgm:chMax val="1"/>
          <dgm:bulletEnabled val="1"/>
        </dgm:presLayoutVars>
      </dgm:prSet>
      <dgm:spPr/>
      <dgm:t>
        <a:bodyPr/>
        <a:lstStyle/>
        <a:p>
          <a:endParaRPr lang="en-US"/>
        </a:p>
      </dgm:t>
    </dgm:pt>
    <dgm:pt modelId="{3F7F138D-5620-4DB0-A3B0-BAFBC095C583}" type="pres">
      <dgm:prSet presAssocID="{E25539FE-8F90-4895-9318-42703461C45E}" presName="Name8" presStyleCnt="0"/>
      <dgm:spPr/>
    </dgm:pt>
    <dgm:pt modelId="{84B67D74-87A5-4716-910C-B5A566DA139A}" type="pres">
      <dgm:prSet presAssocID="{E25539FE-8F90-4895-9318-42703461C45E}" presName="level" presStyleLbl="node1" presStyleIdx="1" presStyleCnt="3" custScaleX="112500">
        <dgm:presLayoutVars>
          <dgm:chMax val="1"/>
          <dgm:bulletEnabled val="1"/>
        </dgm:presLayoutVars>
      </dgm:prSet>
      <dgm:spPr/>
      <dgm:t>
        <a:bodyPr/>
        <a:lstStyle/>
        <a:p>
          <a:endParaRPr lang="en-US"/>
        </a:p>
      </dgm:t>
    </dgm:pt>
    <dgm:pt modelId="{5848F91B-016C-4238-9BE7-73D199C9946D}" type="pres">
      <dgm:prSet presAssocID="{E25539FE-8F90-4895-9318-42703461C45E}" presName="levelTx" presStyleLbl="revTx" presStyleIdx="0" presStyleCnt="0">
        <dgm:presLayoutVars>
          <dgm:chMax val="1"/>
          <dgm:bulletEnabled val="1"/>
        </dgm:presLayoutVars>
      </dgm:prSet>
      <dgm:spPr/>
      <dgm:t>
        <a:bodyPr/>
        <a:lstStyle/>
        <a:p>
          <a:endParaRPr lang="en-US"/>
        </a:p>
      </dgm:t>
    </dgm:pt>
    <dgm:pt modelId="{1046EB4B-2501-410D-82EC-2F5AA59549B0}" type="pres">
      <dgm:prSet presAssocID="{A9A3714C-9E6E-4697-A01A-EB6537678A3E}" presName="Name8" presStyleCnt="0"/>
      <dgm:spPr/>
    </dgm:pt>
    <dgm:pt modelId="{F462E37F-4DB0-4DF7-BFCF-05856FB2FD8C}" type="pres">
      <dgm:prSet presAssocID="{A9A3714C-9E6E-4697-A01A-EB6537678A3E}" presName="level" presStyleLbl="node1" presStyleIdx="2" presStyleCnt="3" custScaleX="144643">
        <dgm:presLayoutVars>
          <dgm:chMax val="1"/>
          <dgm:bulletEnabled val="1"/>
        </dgm:presLayoutVars>
      </dgm:prSet>
      <dgm:spPr/>
      <dgm:t>
        <a:bodyPr/>
        <a:lstStyle/>
        <a:p>
          <a:endParaRPr lang="en-US"/>
        </a:p>
      </dgm:t>
    </dgm:pt>
    <dgm:pt modelId="{2444596C-280D-4FA9-B7CB-4953E9E4A4E7}" type="pres">
      <dgm:prSet presAssocID="{A9A3714C-9E6E-4697-A01A-EB6537678A3E}" presName="levelTx" presStyleLbl="revTx" presStyleIdx="0" presStyleCnt="0">
        <dgm:presLayoutVars>
          <dgm:chMax val="1"/>
          <dgm:bulletEnabled val="1"/>
        </dgm:presLayoutVars>
      </dgm:prSet>
      <dgm:spPr/>
      <dgm:t>
        <a:bodyPr/>
        <a:lstStyle/>
        <a:p>
          <a:endParaRPr lang="en-US"/>
        </a:p>
      </dgm:t>
    </dgm:pt>
  </dgm:ptLst>
  <dgm:cxnLst>
    <dgm:cxn modelId="{7296B233-39C0-4481-AFBF-BF804DC04F50}" type="presOf" srcId="{D4FA1DF6-D7AC-4159-BAA3-55076BE49CA5}" destId="{807D5864-5E48-4D23-9A4D-C9F20B69D7BF}" srcOrd="1" destOrd="0" presId="urn:microsoft.com/office/officeart/2005/8/layout/pyramid3"/>
    <dgm:cxn modelId="{7CCFFA5D-5D2B-4757-B81C-9E42C0E255A9}" type="presOf" srcId="{A9A3714C-9E6E-4697-A01A-EB6537678A3E}" destId="{F462E37F-4DB0-4DF7-BFCF-05856FB2FD8C}" srcOrd="0" destOrd="0" presId="urn:microsoft.com/office/officeart/2005/8/layout/pyramid3"/>
    <dgm:cxn modelId="{AEE34834-601C-40A6-8B44-68239BDA62C3}" srcId="{B760397E-432E-4E6F-821F-561C89B18450}" destId="{A9A3714C-9E6E-4697-A01A-EB6537678A3E}" srcOrd="2" destOrd="0" parTransId="{4318C812-06EA-4E00-850F-5D311E727654}" sibTransId="{CBEF9008-4960-4B58-8438-E4A734A93C5A}"/>
    <dgm:cxn modelId="{99459621-EF96-4C9C-B1A8-567969150833}" type="presOf" srcId="{E25539FE-8F90-4895-9318-42703461C45E}" destId="{5848F91B-016C-4238-9BE7-73D199C9946D}" srcOrd="1" destOrd="0" presId="urn:microsoft.com/office/officeart/2005/8/layout/pyramid3"/>
    <dgm:cxn modelId="{D0F79EB5-1908-4449-858F-D8B39BFA4319}" srcId="{B760397E-432E-4E6F-821F-561C89B18450}" destId="{D4FA1DF6-D7AC-4159-BAA3-55076BE49CA5}" srcOrd="0" destOrd="0" parTransId="{1DACED71-5B75-4C9E-8248-A8B3196713B3}" sibTransId="{071413B3-4480-418D-904D-750A1E7A48D7}"/>
    <dgm:cxn modelId="{CAD75206-5575-495A-941E-E00FC7EFFD0D}" type="presOf" srcId="{D4FA1DF6-D7AC-4159-BAA3-55076BE49CA5}" destId="{0B82BF81-2B68-410F-A265-477FDCA63BB9}" srcOrd="0" destOrd="0" presId="urn:microsoft.com/office/officeart/2005/8/layout/pyramid3"/>
    <dgm:cxn modelId="{18B68540-A16D-4152-A1E7-7C692972643F}" srcId="{B760397E-432E-4E6F-821F-561C89B18450}" destId="{E25539FE-8F90-4895-9318-42703461C45E}" srcOrd="1" destOrd="0" parTransId="{A7F50F49-1101-4175-AAE4-233ED44CA41C}" sibTransId="{8647976E-6D52-41D8-A27B-EF0C7831EC45}"/>
    <dgm:cxn modelId="{02AF4F5B-F0D9-47B4-ACCA-721857C6BCCD}" type="presOf" srcId="{E25539FE-8F90-4895-9318-42703461C45E}" destId="{84B67D74-87A5-4716-910C-B5A566DA139A}" srcOrd="0" destOrd="0" presId="urn:microsoft.com/office/officeart/2005/8/layout/pyramid3"/>
    <dgm:cxn modelId="{E8DAF764-D6F0-4CE2-87DD-60291B7F5A68}" type="presOf" srcId="{B760397E-432E-4E6F-821F-561C89B18450}" destId="{61A9ACBE-C9F1-46FB-BF7C-57598B19ECEC}" srcOrd="0" destOrd="0" presId="urn:microsoft.com/office/officeart/2005/8/layout/pyramid3"/>
    <dgm:cxn modelId="{684BA849-12D3-444E-AC8C-A14C240FF02E}" type="presOf" srcId="{A9A3714C-9E6E-4697-A01A-EB6537678A3E}" destId="{2444596C-280D-4FA9-B7CB-4953E9E4A4E7}" srcOrd="1" destOrd="0" presId="urn:microsoft.com/office/officeart/2005/8/layout/pyramid3"/>
    <dgm:cxn modelId="{B7388808-A237-4269-944F-ED3345065087}" type="presParOf" srcId="{61A9ACBE-C9F1-46FB-BF7C-57598B19ECEC}" destId="{27B88C14-66F6-436A-A8B2-0BCF25F3DC95}" srcOrd="0" destOrd="0" presId="urn:microsoft.com/office/officeart/2005/8/layout/pyramid3"/>
    <dgm:cxn modelId="{6C4E2354-22C8-4D7D-8448-88EFA74E6D7B}" type="presParOf" srcId="{27B88C14-66F6-436A-A8B2-0BCF25F3DC95}" destId="{0B82BF81-2B68-410F-A265-477FDCA63BB9}" srcOrd="0" destOrd="0" presId="urn:microsoft.com/office/officeart/2005/8/layout/pyramid3"/>
    <dgm:cxn modelId="{8419885D-02E3-4E5A-A5FC-72F7538779CB}" type="presParOf" srcId="{27B88C14-66F6-436A-A8B2-0BCF25F3DC95}" destId="{807D5864-5E48-4D23-9A4D-C9F20B69D7BF}" srcOrd="1" destOrd="0" presId="urn:microsoft.com/office/officeart/2005/8/layout/pyramid3"/>
    <dgm:cxn modelId="{C3789326-F377-4371-B2DA-C42083A521D4}" type="presParOf" srcId="{61A9ACBE-C9F1-46FB-BF7C-57598B19ECEC}" destId="{3F7F138D-5620-4DB0-A3B0-BAFBC095C583}" srcOrd="1" destOrd="0" presId="urn:microsoft.com/office/officeart/2005/8/layout/pyramid3"/>
    <dgm:cxn modelId="{41A3BD47-8C74-4C9B-ADC1-A35C0C8A2F30}" type="presParOf" srcId="{3F7F138D-5620-4DB0-A3B0-BAFBC095C583}" destId="{84B67D74-87A5-4716-910C-B5A566DA139A}" srcOrd="0" destOrd="0" presId="urn:microsoft.com/office/officeart/2005/8/layout/pyramid3"/>
    <dgm:cxn modelId="{B8F617E7-A932-4CA7-8867-036269B101D3}" type="presParOf" srcId="{3F7F138D-5620-4DB0-A3B0-BAFBC095C583}" destId="{5848F91B-016C-4238-9BE7-73D199C9946D}" srcOrd="1" destOrd="0" presId="urn:microsoft.com/office/officeart/2005/8/layout/pyramid3"/>
    <dgm:cxn modelId="{7AD47802-FCAB-4135-98FF-B62FFD725A15}" type="presParOf" srcId="{61A9ACBE-C9F1-46FB-BF7C-57598B19ECEC}" destId="{1046EB4B-2501-410D-82EC-2F5AA59549B0}" srcOrd="2" destOrd="0" presId="urn:microsoft.com/office/officeart/2005/8/layout/pyramid3"/>
    <dgm:cxn modelId="{1DE203C5-FEE7-4C22-B9C1-C182E076C0AD}" type="presParOf" srcId="{1046EB4B-2501-410D-82EC-2F5AA59549B0}" destId="{F462E37F-4DB0-4DF7-BFCF-05856FB2FD8C}" srcOrd="0" destOrd="0" presId="urn:microsoft.com/office/officeart/2005/8/layout/pyramid3"/>
    <dgm:cxn modelId="{41F440FC-190B-4B96-A07C-4777DF629BA1}" type="presParOf" srcId="{1046EB4B-2501-410D-82EC-2F5AA59549B0}" destId="{2444596C-280D-4FA9-B7CB-4953E9E4A4E7}"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264D41-F310-44F5-AE33-8D1A3FC1E42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935970B-BA9C-4C77-9D5C-D7B71B0CCE70}">
      <dgm:prSet phldrT="[Text]"/>
      <dgm:spPr>
        <a:solidFill>
          <a:schemeClr val="tx1">
            <a:lumMod val="65000"/>
            <a:lumOff val="35000"/>
          </a:schemeClr>
        </a:solidFill>
      </dgm:spPr>
      <dgm:t>
        <a:bodyPr/>
        <a:lstStyle/>
        <a:p>
          <a:r>
            <a:rPr lang="en-US" b="1" dirty="0" smtClean="0">
              <a:solidFill>
                <a:srgbClr val="FFC000"/>
              </a:solidFill>
            </a:rPr>
            <a:t>Company Stance</a:t>
          </a:r>
          <a:endParaRPr lang="en-US" b="1" dirty="0">
            <a:solidFill>
              <a:srgbClr val="FFC000"/>
            </a:solidFill>
          </a:endParaRPr>
        </a:p>
      </dgm:t>
    </dgm:pt>
    <dgm:pt modelId="{5C7F8BD7-DEB1-454B-B919-7ACE5FF3549B}" type="parTrans" cxnId="{DA317C37-D5A6-4DA2-848B-CD08C3365A99}">
      <dgm:prSet/>
      <dgm:spPr/>
      <dgm:t>
        <a:bodyPr/>
        <a:lstStyle/>
        <a:p>
          <a:endParaRPr lang="en-US"/>
        </a:p>
      </dgm:t>
    </dgm:pt>
    <dgm:pt modelId="{CA43A47B-8577-490D-8058-DD029456933F}" type="sibTrans" cxnId="{DA317C37-D5A6-4DA2-848B-CD08C3365A99}">
      <dgm:prSet/>
      <dgm:spPr/>
      <dgm:t>
        <a:bodyPr/>
        <a:lstStyle/>
        <a:p>
          <a:endParaRPr lang="en-US"/>
        </a:p>
      </dgm:t>
    </dgm:pt>
    <dgm:pt modelId="{9802D7FA-76DD-477C-95F5-EE3E9E35D009}">
      <dgm:prSet phldrT="[Text]"/>
      <dgm:spPr>
        <a:solidFill>
          <a:schemeClr val="tx1">
            <a:lumMod val="65000"/>
            <a:lumOff val="35000"/>
          </a:schemeClr>
        </a:solidFill>
      </dgm:spPr>
      <dgm:t>
        <a:bodyPr/>
        <a:lstStyle/>
        <a:p>
          <a:r>
            <a:rPr lang="en-US" b="1" dirty="0" smtClean="0">
              <a:solidFill>
                <a:srgbClr val="FFC000"/>
              </a:solidFill>
            </a:rPr>
            <a:t>Drug Testing</a:t>
          </a:r>
          <a:endParaRPr lang="en-US" b="1" dirty="0">
            <a:solidFill>
              <a:srgbClr val="FFC000"/>
            </a:solidFill>
          </a:endParaRPr>
        </a:p>
      </dgm:t>
    </dgm:pt>
    <dgm:pt modelId="{4E38AA56-5C3C-4F10-8DA0-A70165A04D0A}" type="parTrans" cxnId="{799FAB6F-EC40-4E72-9F01-D69C5DA6F56C}">
      <dgm:prSet/>
      <dgm:spPr/>
      <dgm:t>
        <a:bodyPr/>
        <a:lstStyle/>
        <a:p>
          <a:endParaRPr lang="en-US"/>
        </a:p>
      </dgm:t>
    </dgm:pt>
    <dgm:pt modelId="{B639C360-6AE9-45A0-82B5-71A4D89A8F79}" type="sibTrans" cxnId="{799FAB6F-EC40-4E72-9F01-D69C5DA6F56C}">
      <dgm:prSet/>
      <dgm:spPr/>
      <dgm:t>
        <a:bodyPr/>
        <a:lstStyle/>
        <a:p>
          <a:endParaRPr lang="en-US"/>
        </a:p>
      </dgm:t>
    </dgm:pt>
    <dgm:pt modelId="{B9355758-90E0-4DE4-B7BB-7D59957D17D8}">
      <dgm:prSet phldrT="[Text]"/>
      <dgm:spPr>
        <a:solidFill>
          <a:schemeClr val="tx1">
            <a:lumMod val="65000"/>
            <a:lumOff val="35000"/>
          </a:schemeClr>
        </a:solidFill>
      </dgm:spPr>
      <dgm:t>
        <a:bodyPr/>
        <a:lstStyle/>
        <a:p>
          <a:r>
            <a:rPr lang="en-US" b="1" dirty="0" smtClean="0">
              <a:solidFill>
                <a:srgbClr val="FFC000"/>
              </a:solidFill>
            </a:rPr>
            <a:t>Disciplinary Action</a:t>
          </a:r>
          <a:endParaRPr lang="en-US" b="1" dirty="0">
            <a:solidFill>
              <a:srgbClr val="FFC000"/>
            </a:solidFill>
          </a:endParaRPr>
        </a:p>
      </dgm:t>
    </dgm:pt>
    <dgm:pt modelId="{9E13EA82-E5A4-4783-8925-2740777A4610}" type="parTrans" cxnId="{E384D4A2-88ED-44DD-BEB3-7A9E805F2CB6}">
      <dgm:prSet/>
      <dgm:spPr/>
      <dgm:t>
        <a:bodyPr/>
        <a:lstStyle/>
        <a:p>
          <a:endParaRPr lang="en-US"/>
        </a:p>
      </dgm:t>
    </dgm:pt>
    <dgm:pt modelId="{45D44E27-5DC5-48AA-8021-C7183688C682}" type="sibTrans" cxnId="{E384D4A2-88ED-44DD-BEB3-7A9E805F2CB6}">
      <dgm:prSet/>
      <dgm:spPr/>
      <dgm:t>
        <a:bodyPr/>
        <a:lstStyle/>
        <a:p>
          <a:endParaRPr lang="en-US"/>
        </a:p>
      </dgm:t>
    </dgm:pt>
    <dgm:pt modelId="{7491971D-BC36-472B-8ABD-D9CD7D5A9CBA}">
      <dgm:prSet phldrT="[Text]"/>
      <dgm:spPr>
        <a:solidFill>
          <a:schemeClr val="tx1">
            <a:lumMod val="65000"/>
            <a:lumOff val="35000"/>
          </a:schemeClr>
        </a:solidFill>
      </dgm:spPr>
      <dgm:t>
        <a:bodyPr/>
        <a:lstStyle/>
        <a:p>
          <a:r>
            <a:rPr lang="en-US" b="1" dirty="0" smtClean="0">
              <a:solidFill>
                <a:srgbClr val="FFC000"/>
              </a:solidFill>
            </a:rPr>
            <a:t>Law Enforcement Relationship</a:t>
          </a:r>
          <a:endParaRPr lang="en-US" b="1" dirty="0">
            <a:solidFill>
              <a:srgbClr val="FFC000"/>
            </a:solidFill>
          </a:endParaRPr>
        </a:p>
      </dgm:t>
    </dgm:pt>
    <dgm:pt modelId="{9FDC8143-7471-4964-AC70-4FAF90A1A6CB}" type="parTrans" cxnId="{8A51A665-4C1B-4F69-8632-AEFEA705E4AA}">
      <dgm:prSet/>
      <dgm:spPr/>
      <dgm:t>
        <a:bodyPr/>
        <a:lstStyle/>
        <a:p>
          <a:endParaRPr lang="en-US"/>
        </a:p>
      </dgm:t>
    </dgm:pt>
    <dgm:pt modelId="{2EC273B5-191C-4ADE-9331-0FFDBFF67398}" type="sibTrans" cxnId="{8A51A665-4C1B-4F69-8632-AEFEA705E4AA}">
      <dgm:prSet/>
      <dgm:spPr/>
      <dgm:t>
        <a:bodyPr/>
        <a:lstStyle/>
        <a:p>
          <a:endParaRPr lang="en-US"/>
        </a:p>
      </dgm:t>
    </dgm:pt>
    <dgm:pt modelId="{76ECE109-1CB6-4863-8300-DA7D088683BA}">
      <dgm:prSet phldrT="[Text]"/>
      <dgm:spPr>
        <a:solidFill>
          <a:schemeClr val="tx1">
            <a:lumMod val="65000"/>
            <a:lumOff val="35000"/>
          </a:schemeClr>
        </a:solidFill>
      </dgm:spPr>
      <dgm:t>
        <a:bodyPr/>
        <a:lstStyle/>
        <a:p>
          <a:r>
            <a:rPr lang="en-US" b="1" dirty="0" smtClean="0">
              <a:solidFill>
                <a:srgbClr val="FFC000"/>
              </a:solidFill>
            </a:rPr>
            <a:t>Benefit Design</a:t>
          </a:r>
        </a:p>
      </dgm:t>
    </dgm:pt>
    <dgm:pt modelId="{E0E874FD-C2B8-4F5B-9F7E-C4C4336D177D}" type="parTrans" cxnId="{2B607D6F-1B2A-4877-AD8A-5FE700F051A4}">
      <dgm:prSet/>
      <dgm:spPr/>
      <dgm:t>
        <a:bodyPr/>
        <a:lstStyle/>
        <a:p>
          <a:endParaRPr lang="en-US"/>
        </a:p>
      </dgm:t>
    </dgm:pt>
    <dgm:pt modelId="{0F0B31B6-D827-4164-BB29-868BB6C11F0E}" type="sibTrans" cxnId="{2B607D6F-1B2A-4877-AD8A-5FE700F051A4}">
      <dgm:prSet/>
      <dgm:spPr/>
      <dgm:t>
        <a:bodyPr/>
        <a:lstStyle/>
        <a:p>
          <a:endParaRPr lang="en-US"/>
        </a:p>
      </dgm:t>
    </dgm:pt>
    <dgm:pt modelId="{35A79ED2-CE93-43E1-A4F3-C00156D4E050}">
      <dgm:prSet phldrT="[Text]"/>
      <dgm:spPr>
        <a:solidFill>
          <a:schemeClr val="tx1">
            <a:lumMod val="65000"/>
            <a:lumOff val="35000"/>
          </a:schemeClr>
        </a:solidFill>
      </dgm:spPr>
      <dgm:t>
        <a:bodyPr/>
        <a:lstStyle/>
        <a:p>
          <a:r>
            <a:rPr lang="en-US" b="1" dirty="0" smtClean="0">
              <a:solidFill>
                <a:srgbClr val="FFC000"/>
              </a:solidFill>
            </a:rPr>
            <a:t>Medication Security</a:t>
          </a:r>
        </a:p>
      </dgm:t>
    </dgm:pt>
    <dgm:pt modelId="{7A615419-3349-4717-B183-C63B0040FBE4}" type="parTrans" cxnId="{4D049905-AE39-462E-A76A-7A090F72725C}">
      <dgm:prSet/>
      <dgm:spPr/>
      <dgm:t>
        <a:bodyPr/>
        <a:lstStyle/>
        <a:p>
          <a:endParaRPr lang="en-US"/>
        </a:p>
      </dgm:t>
    </dgm:pt>
    <dgm:pt modelId="{54F3B19C-D9A1-4AF1-B2C1-99BD55E969F0}" type="sibTrans" cxnId="{4D049905-AE39-462E-A76A-7A090F72725C}">
      <dgm:prSet/>
      <dgm:spPr/>
      <dgm:t>
        <a:bodyPr/>
        <a:lstStyle/>
        <a:p>
          <a:endParaRPr lang="en-US"/>
        </a:p>
      </dgm:t>
    </dgm:pt>
    <dgm:pt modelId="{937B243C-C4A7-42AC-89ED-B16D85D95F2F}">
      <dgm:prSet phldrT="[Text]"/>
      <dgm:spPr>
        <a:solidFill>
          <a:schemeClr val="tx1">
            <a:lumMod val="65000"/>
            <a:lumOff val="35000"/>
          </a:schemeClr>
        </a:solidFill>
      </dgm:spPr>
      <dgm:t>
        <a:bodyPr/>
        <a:lstStyle/>
        <a:p>
          <a:r>
            <a:rPr lang="en-US" b="1" dirty="0" smtClean="0">
              <a:solidFill>
                <a:srgbClr val="FFC000"/>
              </a:solidFill>
            </a:rPr>
            <a:t>Safety &amp; Risks</a:t>
          </a:r>
        </a:p>
      </dgm:t>
    </dgm:pt>
    <dgm:pt modelId="{17481F0A-0691-4073-9211-C47BBCDDCBA3}" type="parTrans" cxnId="{8EB7074E-0373-466D-BE51-78BC1456A520}">
      <dgm:prSet/>
      <dgm:spPr/>
      <dgm:t>
        <a:bodyPr/>
        <a:lstStyle/>
        <a:p>
          <a:endParaRPr lang="en-US"/>
        </a:p>
      </dgm:t>
    </dgm:pt>
    <dgm:pt modelId="{A19F388B-FECD-4E37-9C20-9B1348D50EFE}" type="sibTrans" cxnId="{8EB7074E-0373-466D-BE51-78BC1456A520}">
      <dgm:prSet/>
      <dgm:spPr/>
      <dgm:t>
        <a:bodyPr/>
        <a:lstStyle/>
        <a:p>
          <a:endParaRPr lang="en-US"/>
        </a:p>
      </dgm:t>
    </dgm:pt>
    <dgm:pt modelId="{23830CBE-687F-4571-8064-CDC03952CAEC}">
      <dgm:prSet phldrT="[Text]"/>
      <dgm:spPr>
        <a:solidFill>
          <a:schemeClr val="tx1">
            <a:lumMod val="65000"/>
            <a:lumOff val="35000"/>
          </a:schemeClr>
        </a:solidFill>
      </dgm:spPr>
      <dgm:t>
        <a:bodyPr/>
        <a:lstStyle/>
        <a:p>
          <a:r>
            <a:rPr lang="en-US" b="1" dirty="0" smtClean="0">
              <a:solidFill>
                <a:srgbClr val="FFC000"/>
              </a:solidFill>
            </a:rPr>
            <a:t>Education &amp; Training</a:t>
          </a:r>
        </a:p>
      </dgm:t>
    </dgm:pt>
    <dgm:pt modelId="{BC075984-D180-4F54-8B71-66288D6DA6DA}" type="parTrans" cxnId="{FC09FA80-8EC8-4879-A007-A2A5B8B9EC2C}">
      <dgm:prSet/>
      <dgm:spPr/>
      <dgm:t>
        <a:bodyPr/>
        <a:lstStyle/>
        <a:p>
          <a:endParaRPr lang="en-US"/>
        </a:p>
      </dgm:t>
    </dgm:pt>
    <dgm:pt modelId="{DA04D224-D218-447F-BA4C-5D5CCE09958B}" type="sibTrans" cxnId="{FC09FA80-8EC8-4879-A007-A2A5B8B9EC2C}">
      <dgm:prSet/>
      <dgm:spPr/>
      <dgm:t>
        <a:bodyPr/>
        <a:lstStyle/>
        <a:p>
          <a:endParaRPr lang="en-US"/>
        </a:p>
      </dgm:t>
    </dgm:pt>
    <dgm:pt modelId="{9EDD81D1-B835-4B56-B046-A1CDCABCAC34}" type="pres">
      <dgm:prSet presAssocID="{5F264D41-F310-44F5-AE33-8D1A3FC1E429}" presName="diagram" presStyleCnt="0">
        <dgm:presLayoutVars>
          <dgm:dir/>
          <dgm:resizeHandles val="exact"/>
        </dgm:presLayoutVars>
      </dgm:prSet>
      <dgm:spPr/>
      <dgm:t>
        <a:bodyPr/>
        <a:lstStyle/>
        <a:p>
          <a:endParaRPr lang="en-US"/>
        </a:p>
      </dgm:t>
    </dgm:pt>
    <dgm:pt modelId="{E0309848-BCAC-4CB0-837A-8E7D8BDE13E5}" type="pres">
      <dgm:prSet presAssocID="{3935970B-BA9C-4C77-9D5C-D7B71B0CCE70}" presName="node" presStyleLbl="node1" presStyleIdx="0" presStyleCnt="8">
        <dgm:presLayoutVars>
          <dgm:bulletEnabled val="1"/>
        </dgm:presLayoutVars>
      </dgm:prSet>
      <dgm:spPr/>
      <dgm:t>
        <a:bodyPr/>
        <a:lstStyle/>
        <a:p>
          <a:endParaRPr lang="en-US"/>
        </a:p>
      </dgm:t>
    </dgm:pt>
    <dgm:pt modelId="{64B1CE45-187C-4BF2-A4B7-941C3C9085A1}" type="pres">
      <dgm:prSet presAssocID="{CA43A47B-8577-490D-8058-DD029456933F}" presName="sibTrans" presStyleCnt="0"/>
      <dgm:spPr/>
    </dgm:pt>
    <dgm:pt modelId="{E7848A9C-872B-4E90-A57F-CDF916CBF227}" type="pres">
      <dgm:prSet presAssocID="{9802D7FA-76DD-477C-95F5-EE3E9E35D009}" presName="node" presStyleLbl="node1" presStyleIdx="1" presStyleCnt="8">
        <dgm:presLayoutVars>
          <dgm:bulletEnabled val="1"/>
        </dgm:presLayoutVars>
      </dgm:prSet>
      <dgm:spPr/>
      <dgm:t>
        <a:bodyPr/>
        <a:lstStyle/>
        <a:p>
          <a:endParaRPr lang="en-US"/>
        </a:p>
      </dgm:t>
    </dgm:pt>
    <dgm:pt modelId="{B8CE25D8-B55D-4C27-B7EE-098E18893A49}" type="pres">
      <dgm:prSet presAssocID="{B639C360-6AE9-45A0-82B5-71A4D89A8F79}" presName="sibTrans" presStyleCnt="0"/>
      <dgm:spPr/>
    </dgm:pt>
    <dgm:pt modelId="{A02C80C2-4745-4D02-9411-16C166435675}" type="pres">
      <dgm:prSet presAssocID="{B9355758-90E0-4DE4-B7BB-7D59957D17D8}" presName="node" presStyleLbl="node1" presStyleIdx="2" presStyleCnt="8">
        <dgm:presLayoutVars>
          <dgm:bulletEnabled val="1"/>
        </dgm:presLayoutVars>
      </dgm:prSet>
      <dgm:spPr/>
      <dgm:t>
        <a:bodyPr/>
        <a:lstStyle/>
        <a:p>
          <a:endParaRPr lang="en-US"/>
        </a:p>
      </dgm:t>
    </dgm:pt>
    <dgm:pt modelId="{D3586CFF-E113-4CDE-8BE9-77622992C9F0}" type="pres">
      <dgm:prSet presAssocID="{45D44E27-5DC5-48AA-8021-C7183688C682}" presName="sibTrans" presStyleCnt="0"/>
      <dgm:spPr/>
    </dgm:pt>
    <dgm:pt modelId="{D2271019-CE84-4D90-9F8D-2B61BF81ADB5}" type="pres">
      <dgm:prSet presAssocID="{7491971D-BC36-472B-8ABD-D9CD7D5A9CBA}" presName="node" presStyleLbl="node1" presStyleIdx="3" presStyleCnt="8">
        <dgm:presLayoutVars>
          <dgm:bulletEnabled val="1"/>
        </dgm:presLayoutVars>
      </dgm:prSet>
      <dgm:spPr/>
      <dgm:t>
        <a:bodyPr/>
        <a:lstStyle/>
        <a:p>
          <a:endParaRPr lang="en-US"/>
        </a:p>
      </dgm:t>
    </dgm:pt>
    <dgm:pt modelId="{DF78E74C-4DFE-48A0-AEAA-6661B2A176A9}" type="pres">
      <dgm:prSet presAssocID="{2EC273B5-191C-4ADE-9331-0FFDBFF67398}" presName="sibTrans" presStyleCnt="0"/>
      <dgm:spPr/>
    </dgm:pt>
    <dgm:pt modelId="{2BE289BF-C98B-427F-8159-1DF3E8835A77}" type="pres">
      <dgm:prSet presAssocID="{76ECE109-1CB6-4863-8300-DA7D088683BA}" presName="node" presStyleLbl="node1" presStyleIdx="4" presStyleCnt="8">
        <dgm:presLayoutVars>
          <dgm:bulletEnabled val="1"/>
        </dgm:presLayoutVars>
      </dgm:prSet>
      <dgm:spPr/>
      <dgm:t>
        <a:bodyPr/>
        <a:lstStyle/>
        <a:p>
          <a:endParaRPr lang="en-US"/>
        </a:p>
      </dgm:t>
    </dgm:pt>
    <dgm:pt modelId="{FB290E47-EDD0-436A-A646-15A772EE231E}" type="pres">
      <dgm:prSet presAssocID="{0F0B31B6-D827-4164-BB29-868BB6C11F0E}" presName="sibTrans" presStyleCnt="0"/>
      <dgm:spPr/>
    </dgm:pt>
    <dgm:pt modelId="{7289A929-935F-47C0-B0B2-889E08D75033}" type="pres">
      <dgm:prSet presAssocID="{35A79ED2-CE93-43E1-A4F3-C00156D4E050}" presName="node" presStyleLbl="node1" presStyleIdx="5" presStyleCnt="8">
        <dgm:presLayoutVars>
          <dgm:bulletEnabled val="1"/>
        </dgm:presLayoutVars>
      </dgm:prSet>
      <dgm:spPr/>
      <dgm:t>
        <a:bodyPr/>
        <a:lstStyle/>
        <a:p>
          <a:endParaRPr lang="en-US"/>
        </a:p>
      </dgm:t>
    </dgm:pt>
    <dgm:pt modelId="{E0A673AC-C1B3-4EAE-8E37-D8CFA06AE17C}" type="pres">
      <dgm:prSet presAssocID="{54F3B19C-D9A1-4AF1-B2C1-99BD55E969F0}" presName="sibTrans" presStyleCnt="0"/>
      <dgm:spPr/>
    </dgm:pt>
    <dgm:pt modelId="{456B3062-89F8-4124-A886-8639E0921A39}" type="pres">
      <dgm:prSet presAssocID="{937B243C-C4A7-42AC-89ED-B16D85D95F2F}" presName="node" presStyleLbl="node1" presStyleIdx="6" presStyleCnt="8">
        <dgm:presLayoutVars>
          <dgm:bulletEnabled val="1"/>
        </dgm:presLayoutVars>
      </dgm:prSet>
      <dgm:spPr/>
      <dgm:t>
        <a:bodyPr/>
        <a:lstStyle/>
        <a:p>
          <a:endParaRPr lang="en-US"/>
        </a:p>
      </dgm:t>
    </dgm:pt>
    <dgm:pt modelId="{96248E1E-261D-4764-8CBD-70EDFD3F84B0}" type="pres">
      <dgm:prSet presAssocID="{A19F388B-FECD-4E37-9C20-9B1348D50EFE}" presName="sibTrans" presStyleCnt="0"/>
      <dgm:spPr/>
    </dgm:pt>
    <dgm:pt modelId="{19556E9E-ADEC-49DE-B510-F31BADBC0D54}" type="pres">
      <dgm:prSet presAssocID="{23830CBE-687F-4571-8064-CDC03952CAEC}" presName="node" presStyleLbl="node1" presStyleIdx="7" presStyleCnt="8">
        <dgm:presLayoutVars>
          <dgm:bulletEnabled val="1"/>
        </dgm:presLayoutVars>
      </dgm:prSet>
      <dgm:spPr/>
      <dgm:t>
        <a:bodyPr/>
        <a:lstStyle/>
        <a:p>
          <a:endParaRPr lang="en-US"/>
        </a:p>
      </dgm:t>
    </dgm:pt>
  </dgm:ptLst>
  <dgm:cxnLst>
    <dgm:cxn modelId="{D87FB947-3BCE-4DD2-B6E6-D4C7427CF392}" type="presOf" srcId="{5F264D41-F310-44F5-AE33-8D1A3FC1E429}" destId="{9EDD81D1-B835-4B56-B046-A1CDCABCAC34}" srcOrd="0" destOrd="0" presId="urn:microsoft.com/office/officeart/2005/8/layout/default"/>
    <dgm:cxn modelId="{804FD749-3D2F-4A7C-98BC-19297C217E97}" type="presOf" srcId="{937B243C-C4A7-42AC-89ED-B16D85D95F2F}" destId="{456B3062-89F8-4124-A886-8639E0921A39}" srcOrd="0" destOrd="0" presId="urn:microsoft.com/office/officeart/2005/8/layout/default"/>
    <dgm:cxn modelId="{EFB4223E-99C3-4A84-AB96-300B8F9FBF0F}" type="presOf" srcId="{B9355758-90E0-4DE4-B7BB-7D59957D17D8}" destId="{A02C80C2-4745-4D02-9411-16C166435675}" srcOrd="0" destOrd="0" presId="urn:microsoft.com/office/officeart/2005/8/layout/default"/>
    <dgm:cxn modelId="{4D049905-AE39-462E-A76A-7A090F72725C}" srcId="{5F264D41-F310-44F5-AE33-8D1A3FC1E429}" destId="{35A79ED2-CE93-43E1-A4F3-C00156D4E050}" srcOrd="5" destOrd="0" parTransId="{7A615419-3349-4717-B183-C63B0040FBE4}" sibTransId="{54F3B19C-D9A1-4AF1-B2C1-99BD55E969F0}"/>
    <dgm:cxn modelId="{2B607D6F-1B2A-4877-AD8A-5FE700F051A4}" srcId="{5F264D41-F310-44F5-AE33-8D1A3FC1E429}" destId="{76ECE109-1CB6-4863-8300-DA7D088683BA}" srcOrd="4" destOrd="0" parTransId="{E0E874FD-C2B8-4F5B-9F7E-C4C4336D177D}" sibTransId="{0F0B31B6-D827-4164-BB29-868BB6C11F0E}"/>
    <dgm:cxn modelId="{DA317C37-D5A6-4DA2-848B-CD08C3365A99}" srcId="{5F264D41-F310-44F5-AE33-8D1A3FC1E429}" destId="{3935970B-BA9C-4C77-9D5C-D7B71B0CCE70}" srcOrd="0" destOrd="0" parTransId="{5C7F8BD7-DEB1-454B-B919-7ACE5FF3549B}" sibTransId="{CA43A47B-8577-490D-8058-DD029456933F}"/>
    <dgm:cxn modelId="{8A51A665-4C1B-4F69-8632-AEFEA705E4AA}" srcId="{5F264D41-F310-44F5-AE33-8D1A3FC1E429}" destId="{7491971D-BC36-472B-8ABD-D9CD7D5A9CBA}" srcOrd="3" destOrd="0" parTransId="{9FDC8143-7471-4964-AC70-4FAF90A1A6CB}" sibTransId="{2EC273B5-191C-4ADE-9331-0FFDBFF67398}"/>
    <dgm:cxn modelId="{6D12A615-BF4B-4AC0-86B6-37068254DAC6}" type="presOf" srcId="{35A79ED2-CE93-43E1-A4F3-C00156D4E050}" destId="{7289A929-935F-47C0-B0B2-889E08D75033}" srcOrd="0" destOrd="0" presId="urn:microsoft.com/office/officeart/2005/8/layout/default"/>
    <dgm:cxn modelId="{12A0C77B-3976-4084-BDDE-E8B290B6B52F}" type="presOf" srcId="{23830CBE-687F-4571-8064-CDC03952CAEC}" destId="{19556E9E-ADEC-49DE-B510-F31BADBC0D54}" srcOrd="0" destOrd="0" presId="urn:microsoft.com/office/officeart/2005/8/layout/default"/>
    <dgm:cxn modelId="{E384D4A2-88ED-44DD-BEB3-7A9E805F2CB6}" srcId="{5F264D41-F310-44F5-AE33-8D1A3FC1E429}" destId="{B9355758-90E0-4DE4-B7BB-7D59957D17D8}" srcOrd="2" destOrd="0" parTransId="{9E13EA82-E5A4-4783-8925-2740777A4610}" sibTransId="{45D44E27-5DC5-48AA-8021-C7183688C682}"/>
    <dgm:cxn modelId="{33C48F28-D693-4C4F-8215-9E2ADA5C038B}" type="presOf" srcId="{3935970B-BA9C-4C77-9D5C-D7B71B0CCE70}" destId="{E0309848-BCAC-4CB0-837A-8E7D8BDE13E5}" srcOrd="0" destOrd="0" presId="urn:microsoft.com/office/officeart/2005/8/layout/default"/>
    <dgm:cxn modelId="{FC09FA80-8EC8-4879-A007-A2A5B8B9EC2C}" srcId="{5F264D41-F310-44F5-AE33-8D1A3FC1E429}" destId="{23830CBE-687F-4571-8064-CDC03952CAEC}" srcOrd="7" destOrd="0" parTransId="{BC075984-D180-4F54-8B71-66288D6DA6DA}" sibTransId="{DA04D224-D218-447F-BA4C-5D5CCE09958B}"/>
    <dgm:cxn modelId="{E2DC45C0-D355-46B2-B2BE-274F2F92A061}" type="presOf" srcId="{76ECE109-1CB6-4863-8300-DA7D088683BA}" destId="{2BE289BF-C98B-427F-8159-1DF3E8835A77}" srcOrd="0" destOrd="0" presId="urn:microsoft.com/office/officeart/2005/8/layout/default"/>
    <dgm:cxn modelId="{F693D919-B924-486A-AC36-60603CA1442C}" type="presOf" srcId="{9802D7FA-76DD-477C-95F5-EE3E9E35D009}" destId="{E7848A9C-872B-4E90-A57F-CDF916CBF227}" srcOrd="0" destOrd="0" presId="urn:microsoft.com/office/officeart/2005/8/layout/default"/>
    <dgm:cxn modelId="{799FAB6F-EC40-4E72-9F01-D69C5DA6F56C}" srcId="{5F264D41-F310-44F5-AE33-8D1A3FC1E429}" destId="{9802D7FA-76DD-477C-95F5-EE3E9E35D009}" srcOrd="1" destOrd="0" parTransId="{4E38AA56-5C3C-4F10-8DA0-A70165A04D0A}" sibTransId="{B639C360-6AE9-45A0-82B5-71A4D89A8F79}"/>
    <dgm:cxn modelId="{8EB7074E-0373-466D-BE51-78BC1456A520}" srcId="{5F264D41-F310-44F5-AE33-8D1A3FC1E429}" destId="{937B243C-C4A7-42AC-89ED-B16D85D95F2F}" srcOrd="6" destOrd="0" parTransId="{17481F0A-0691-4073-9211-C47BBCDDCBA3}" sibTransId="{A19F388B-FECD-4E37-9C20-9B1348D50EFE}"/>
    <dgm:cxn modelId="{4756CB89-C0B1-4979-B553-4231E057971E}" type="presOf" srcId="{7491971D-BC36-472B-8ABD-D9CD7D5A9CBA}" destId="{D2271019-CE84-4D90-9F8D-2B61BF81ADB5}" srcOrd="0" destOrd="0" presId="urn:microsoft.com/office/officeart/2005/8/layout/default"/>
    <dgm:cxn modelId="{07342FF8-877F-4F2F-9765-D934722D924E}" type="presParOf" srcId="{9EDD81D1-B835-4B56-B046-A1CDCABCAC34}" destId="{E0309848-BCAC-4CB0-837A-8E7D8BDE13E5}" srcOrd="0" destOrd="0" presId="urn:microsoft.com/office/officeart/2005/8/layout/default"/>
    <dgm:cxn modelId="{198EB4CF-0508-4682-8416-DCB52F7B1DEE}" type="presParOf" srcId="{9EDD81D1-B835-4B56-B046-A1CDCABCAC34}" destId="{64B1CE45-187C-4BF2-A4B7-941C3C9085A1}" srcOrd="1" destOrd="0" presId="urn:microsoft.com/office/officeart/2005/8/layout/default"/>
    <dgm:cxn modelId="{A761F53E-0ACF-489F-8115-CBD159A31077}" type="presParOf" srcId="{9EDD81D1-B835-4B56-B046-A1CDCABCAC34}" destId="{E7848A9C-872B-4E90-A57F-CDF916CBF227}" srcOrd="2" destOrd="0" presId="urn:microsoft.com/office/officeart/2005/8/layout/default"/>
    <dgm:cxn modelId="{E926D475-0268-42D1-8F39-8302161D610B}" type="presParOf" srcId="{9EDD81D1-B835-4B56-B046-A1CDCABCAC34}" destId="{B8CE25D8-B55D-4C27-B7EE-098E18893A49}" srcOrd="3" destOrd="0" presId="urn:microsoft.com/office/officeart/2005/8/layout/default"/>
    <dgm:cxn modelId="{70AAA0A3-516D-4401-AF0E-137E3975B9DB}" type="presParOf" srcId="{9EDD81D1-B835-4B56-B046-A1CDCABCAC34}" destId="{A02C80C2-4745-4D02-9411-16C166435675}" srcOrd="4" destOrd="0" presId="urn:microsoft.com/office/officeart/2005/8/layout/default"/>
    <dgm:cxn modelId="{5B176094-3BBA-4A9A-B146-DA16EE3440E7}" type="presParOf" srcId="{9EDD81D1-B835-4B56-B046-A1CDCABCAC34}" destId="{D3586CFF-E113-4CDE-8BE9-77622992C9F0}" srcOrd="5" destOrd="0" presId="urn:microsoft.com/office/officeart/2005/8/layout/default"/>
    <dgm:cxn modelId="{1D874FAE-55F6-48D8-9CF0-175BE10743BD}" type="presParOf" srcId="{9EDD81D1-B835-4B56-B046-A1CDCABCAC34}" destId="{D2271019-CE84-4D90-9F8D-2B61BF81ADB5}" srcOrd="6" destOrd="0" presId="urn:microsoft.com/office/officeart/2005/8/layout/default"/>
    <dgm:cxn modelId="{2FBEF0DC-F0BA-4DF5-B364-DC561988DB19}" type="presParOf" srcId="{9EDD81D1-B835-4B56-B046-A1CDCABCAC34}" destId="{DF78E74C-4DFE-48A0-AEAA-6661B2A176A9}" srcOrd="7" destOrd="0" presId="urn:microsoft.com/office/officeart/2005/8/layout/default"/>
    <dgm:cxn modelId="{0B7841F9-6253-486D-BA24-310E99638428}" type="presParOf" srcId="{9EDD81D1-B835-4B56-B046-A1CDCABCAC34}" destId="{2BE289BF-C98B-427F-8159-1DF3E8835A77}" srcOrd="8" destOrd="0" presId="urn:microsoft.com/office/officeart/2005/8/layout/default"/>
    <dgm:cxn modelId="{EDBE3EB6-F6C6-4170-ADA7-9633F78136CD}" type="presParOf" srcId="{9EDD81D1-B835-4B56-B046-A1CDCABCAC34}" destId="{FB290E47-EDD0-436A-A646-15A772EE231E}" srcOrd="9" destOrd="0" presId="urn:microsoft.com/office/officeart/2005/8/layout/default"/>
    <dgm:cxn modelId="{7CCD5287-E92A-43D5-8AE0-C7875906AAC8}" type="presParOf" srcId="{9EDD81D1-B835-4B56-B046-A1CDCABCAC34}" destId="{7289A929-935F-47C0-B0B2-889E08D75033}" srcOrd="10" destOrd="0" presId="urn:microsoft.com/office/officeart/2005/8/layout/default"/>
    <dgm:cxn modelId="{7A287D99-EA37-41DF-8A1D-9F0DF9F03D17}" type="presParOf" srcId="{9EDD81D1-B835-4B56-B046-A1CDCABCAC34}" destId="{E0A673AC-C1B3-4EAE-8E37-D8CFA06AE17C}" srcOrd="11" destOrd="0" presId="urn:microsoft.com/office/officeart/2005/8/layout/default"/>
    <dgm:cxn modelId="{6DD0702C-FB88-480B-A9D6-3BAFAC7EAA28}" type="presParOf" srcId="{9EDD81D1-B835-4B56-B046-A1CDCABCAC34}" destId="{456B3062-89F8-4124-A886-8639E0921A39}" srcOrd="12" destOrd="0" presId="urn:microsoft.com/office/officeart/2005/8/layout/default"/>
    <dgm:cxn modelId="{766AF93A-2A24-492A-8A9B-7B6961DE4CD8}" type="presParOf" srcId="{9EDD81D1-B835-4B56-B046-A1CDCABCAC34}" destId="{96248E1E-261D-4764-8CBD-70EDFD3F84B0}" srcOrd="13" destOrd="0" presId="urn:microsoft.com/office/officeart/2005/8/layout/default"/>
    <dgm:cxn modelId="{C09C19FE-3E6E-45AC-A768-D91170CDA5D3}" type="presParOf" srcId="{9EDD81D1-B835-4B56-B046-A1CDCABCAC34}" destId="{19556E9E-ADEC-49DE-B510-F31BADBC0D5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F7E3D7-56A8-48A6-916C-E3185FE90A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A2D4C89-599A-43A7-AA0D-79DE7421AA68}">
      <dgm:prSet phldrT="[Text]" custT="1"/>
      <dgm:spPr>
        <a:solidFill>
          <a:schemeClr val="tx1">
            <a:lumMod val="65000"/>
            <a:lumOff val="35000"/>
          </a:schemeClr>
        </a:solidFill>
      </dgm:spPr>
      <dgm:t>
        <a:bodyPr/>
        <a:lstStyle/>
        <a:p>
          <a:r>
            <a:rPr lang="en-US" sz="2800" b="1" dirty="0" smtClean="0">
              <a:solidFill>
                <a:srgbClr val="FFC000"/>
              </a:solidFill>
            </a:rPr>
            <a:t>Who will be educating your workforce?</a:t>
          </a:r>
          <a:endParaRPr lang="en-US" sz="2800" b="1" dirty="0">
            <a:solidFill>
              <a:srgbClr val="FFC000"/>
            </a:solidFill>
          </a:endParaRPr>
        </a:p>
      </dgm:t>
    </dgm:pt>
    <dgm:pt modelId="{D77AE789-EC06-4C0A-A35E-640B1D2F3C89}" type="parTrans" cxnId="{8EB9ADEF-BBD6-4046-B5FB-47208ECFF4F4}">
      <dgm:prSet/>
      <dgm:spPr/>
      <dgm:t>
        <a:bodyPr/>
        <a:lstStyle/>
        <a:p>
          <a:endParaRPr lang="en-US"/>
        </a:p>
      </dgm:t>
    </dgm:pt>
    <dgm:pt modelId="{8172A145-AAB8-4236-844C-60BB28E9DE5E}" type="sibTrans" cxnId="{8EB9ADEF-BBD6-4046-B5FB-47208ECFF4F4}">
      <dgm:prSet/>
      <dgm:spPr/>
      <dgm:t>
        <a:bodyPr/>
        <a:lstStyle/>
        <a:p>
          <a:endParaRPr lang="en-US"/>
        </a:p>
      </dgm:t>
    </dgm:pt>
    <dgm:pt modelId="{87A2962C-5412-4569-AFCD-7344C3FE3334}">
      <dgm:prSet phldrT="[Text]" custT="1"/>
      <dgm:spPr>
        <a:solidFill>
          <a:schemeClr val="tx1">
            <a:lumMod val="65000"/>
            <a:lumOff val="35000"/>
          </a:schemeClr>
        </a:solidFill>
      </dgm:spPr>
      <dgm:t>
        <a:bodyPr/>
        <a:lstStyle/>
        <a:p>
          <a:r>
            <a:rPr lang="en-US" sz="2800" b="1" dirty="0" smtClean="0">
              <a:solidFill>
                <a:srgbClr val="FFC000"/>
              </a:solidFill>
            </a:rPr>
            <a:t>What presentation style will work best?</a:t>
          </a:r>
        </a:p>
      </dgm:t>
    </dgm:pt>
    <dgm:pt modelId="{19EA3677-9A2A-4F70-86F5-EB9AA4E47444}" type="sibTrans" cxnId="{26CB48DC-410E-455F-A8B9-F374F100AA5C}">
      <dgm:prSet/>
      <dgm:spPr/>
      <dgm:t>
        <a:bodyPr/>
        <a:lstStyle/>
        <a:p>
          <a:endParaRPr lang="en-US"/>
        </a:p>
      </dgm:t>
    </dgm:pt>
    <dgm:pt modelId="{7FD7269B-FF56-4F70-B687-B607DB96AC9F}" type="parTrans" cxnId="{26CB48DC-410E-455F-A8B9-F374F100AA5C}">
      <dgm:prSet/>
      <dgm:spPr/>
      <dgm:t>
        <a:bodyPr/>
        <a:lstStyle/>
        <a:p>
          <a:endParaRPr lang="en-US"/>
        </a:p>
      </dgm:t>
    </dgm:pt>
    <dgm:pt modelId="{15D854D2-5C9C-4B73-8E08-A5B64137F73D}">
      <dgm:prSet phldrT="[Text]" custT="1"/>
      <dgm:spPr>
        <a:solidFill>
          <a:schemeClr val="tx1">
            <a:lumMod val="65000"/>
            <a:lumOff val="35000"/>
          </a:schemeClr>
        </a:solidFill>
      </dgm:spPr>
      <dgm:t>
        <a:bodyPr/>
        <a:lstStyle/>
        <a:p>
          <a:r>
            <a:rPr lang="en-US" sz="2800" b="1" dirty="0" smtClean="0">
              <a:solidFill>
                <a:srgbClr val="FFC000"/>
              </a:solidFill>
            </a:rPr>
            <a:t>What content should be included?</a:t>
          </a:r>
        </a:p>
      </dgm:t>
    </dgm:pt>
    <dgm:pt modelId="{930453AB-9E09-426F-99ED-7E5413B4EACF}" type="sibTrans" cxnId="{2D75FBA7-A2D9-426E-BF32-234A7501A606}">
      <dgm:prSet/>
      <dgm:spPr/>
      <dgm:t>
        <a:bodyPr/>
        <a:lstStyle/>
        <a:p>
          <a:endParaRPr lang="en-US"/>
        </a:p>
      </dgm:t>
    </dgm:pt>
    <dgm:pt modelId="{761F098B-9C0B-444C-97CD-D4431A3591F8}" type="parTrans" cxnId="{2D75FBA7-A2D9-426E-BF32-234A7501A606}">
      <dgm:prSet/>
      <dgm:spPr/>
      <dgm:t>
        <a:bodyPr/>
        <a:lstStyle/>
        <a:p>
          <a:endParaRPr lang="en-US"/>
        </a:p>
      </dgm:t>
    </dgm:pt>
    <dgm:pt modelId="{C86AEC17-7B26-4997-BC8E-97E5D3CF948F}">
      <dgm:prSet phldrT="[Text]" custT="1"/>
      <dgm:spPr>
        <a:solidFill>
          <a:schemeClr val="tx1">
            <a:lumMod val="65000"/>
            <a:lumOff val="35000"/>
          </a:schemeClr>
        </a:solidFill>
      </dgm:spPr>
      <dgm:t>
        <a:bodyPr/>
        <a:lstStyle/>
        <a:p>
          <a:r>
            <a:rPr lang="en-US" sz="2800" b="1" dirty="0" smtClean="0">
              <a:solidFill>
                <a:srgbClr val="FFC000"/>
              </a:solidFill>
            </a:rPr>
            <a:t>Who should your audience be?</a:t>
          </a:r>
          <a:endParaRPr lang="en-US" sz="2800" b="1" dirty="0">
            <a:solidFill>
              <a:srgbClr val="FFC000"/>
            </a:solidFill>
          </a:endParaRPr>
        </a:p>
      </dgm:t>
    </dgm:pt>
    <dgm:pt modelId="{B483DD93-CBC6-4D55-BDE6-982CD90637C0}" type="sibTrans" cxnId="{BB5D3A94-5FF8-45D8-96C0-7D5FD1711588}">
      <dgm:prSet/>
      <dgm:spPr/>
      <dgm:t>
        <a:bodyPr/>
        <a:lstStyle/>
        <a:p>
          <a:endParaRPr lang="en-US"/>
        </a:p>
      </dgm:t>
    </dgm:pt>
    <dgm:pt modelId="{1B0A5C95-D732-425F-8A0D-BF19167302DA}" type="parTrans" cxnId="{BB5D3A94-5FF8-45D8-96C0-7D5FD1711588}">
      <dgm:prSet/>
      <dgm:spPr/>
      <dgm:t>
        <a:bodyPr/>
        <a:lstStyle/>
        <a:p>
          <a:endParaRPr lang="en-US"/>
        </a:p>
      </dgm:t>
    </dgm:pt>
    <dgm:pt modelId="{B862C9EE-D3F0-4066-AE3A-4A5EE42BD083}" type="pres">
      <dgm:prSet presAssocID="{62F7E3D7-56A8-48A6-916C-E3185FE90A63}" presName="linear" presStyleCnt="0">
        <dgm:presLayoutVars>
          <dgm:dir/>
          <dgm:animLvl val="lvl"/>
          <dgm:resizeHandles val="exact"/>
        </dgm:presLayoutVars>
      </dgm:prSet>
      <dgm:spPr/>
      <dgm:t>
        <a:bodyPr/>
        <a:lstStyle/>
        <a:p>
          <a:endParaRPr lang="en-US"/>
        </a:p>
      </dgm:t>
    </dgm:pt>
    <dgm:pt modelId="{A0C7B813-B5A2-477A-BCF5-90290D229DE6}" type="pres">
      <dgm:prSet presAssocID="{6A2D4C89-599A-43A7-AA0D-79DE7421AA68}" presName="parentLin" presStyleCnt="0"/>
      <dgm:spPr/>
    </dgm:pt>
    <dgm:pt modelId="{DD7CC4BF-CCDC-46F1-85F0-D9BE97792E8C}" type="pres">
      <dgm:prSet presAssocID="{6A2D4C89-599A-43A7-AA0D-79DE7421AA68}" presName="parentLeftMargin" presStyleLbl="node1" presStyleIdx="0" presStyleCnt="4"/>
      <dgm:spPr/>
      <dgm:t>
        <a:bodyPr/>
        <a:lstStyle/>
        <a:p>
          <a:endParaRPr lang="en-US"/>
        </a:p>
      </dgm:t>
    </dgm:pt>
    <dgm:pt modelId="{73C81092-E22F-45EF-8D3C-A06F1D6C9314}" type="pres">
      <dgm:prSet presAssocID="{6A2D4C89-599A-43A7-AA0D-79DE7421AA68}" presName="parentText" presStyleLbl="node1" presStyleIdx="0" presStyleCnt="4" custScaleX="142857">
        <dgm:presLayoutVars>
          <dgm:chMax val="0"/>
          <dgm:bulletEnabled val="1"/>
        </dgm:presLayoutVars>
      </dgm:prSet>
      <dgm:spPr/>
      <dgm:t>
        <a:bodyPr/>
        <a:lstStyle/>
        <a:p>
          <a:endParaRPr lang="en-US"/>
        </a:p>
      </dgm:t>
    </dgm:pt>
    <dgm:pt modelId="{919F8884-DA26-4829-AEFE-F35FF24A3008}" type="pres">
      <dgm:prSet presAssocID="{6A2D4C89-599A-43A7-AA0D-79DE7421AA68}" presName="negativeSpace" presStyleCnt="0"/>
      <dgm:spPr/>
    </dgm:pt>
    <dgm:pt modelId="{B768E50F-D8FF-417B-872D-AFE0234EE53A}" type="pres">
      <dgm:prSet presAssocID="{6A2D4C89-599A-43A7-AA0D-79DE7421AA68}" presName="childText" presStyleLbl="conFgAcc1" presStyleIdx="0" presStyleCnt="4">
        <dgm:presLayoutVars>
          <dgm:bulletEnabled val="1"/>
        </dgm:presLayoutVars>
      </dgm:prSet>
      <dgm:spPr>
        <a:ln>
          <a:solidFill>
            <a:srgbClr val="FFC000"/>
          </a:solidFill>
        </a:ln>
      </dgm:spPr>
      <dgm:t>
        <a:bodyPr/>
        <a:lstStyle/>
        <a:p>
          <a:endParaRPr lang="en-US"/>
        </a:p>
      </dgm:t>
    </dgm:pt>
    <dgm:pt modelId="{783B779B-BA2D-495D-BE97-5B24FC25F780}" type="pres">
      <dgm:prSet presAssocID="{8172A145-AAB8-4236-844C-60BB28E9DE5E}" presName="spaceBetweenRectangles" presStyleCnt="0"/>
      <dgm:spPr/>
    </dgm:pt>
    <dgm:pt modelId="{B81DCB83-9D56-41EC-B96D-6EC732CD16AB}" type="pres">
      <dgm:prSet presAssocID="{C86AEC17-7B26-4997-BC8E-97E5D3CF948F}" presName="parentLin" presStyleCnt="0"/>
      <dgm:spPr/>
    </dgm:pt>
    <dgm:pt modelId="{7D712E7F-E2B1-4F2D-913B-F85E9B6B8088}" type="pres">
      <dgm:prSet presAssocID="{C86AEC17-7B26-4997-BC8E-97E5D3CF948F}" presName="parentLeftMargin" presStyleLbl="node1" presStyleIdx="0" presStyleCnt="4"/>
      <dgm:spPr/>
      <dgm:t>
        <a:bodyPr/>
        <a:lstStyle/>
        <a:p>
          <a:endParaRPr lang="en-US"/>
        </a:p>
      </dgm:t>
    </dgm:pt>
    <dgm:pt modelId="{677020B2-BA01-43A0-AB0F-3FE8D451476A}" type="pres">
      <dgm:prSet presAssocID="{C86AEC17-7B26-4997-BC8E-97E5D3CF948F}" presName="parentText" presStyleLbl="node1" presStyleIdx="1" presStyleCnt="4" custScaleX="142857">
        <dgm:presLayoutVars>
          <dgm:chMax val="0"/>
          <dgm:bulletEnabled val="1"/>
        </dgm:presLayoutVars>
      </dgm:prSet>
      <dgm:spPr/>
      <dgm:t>
        <a:bodyPr/>
        <a:lstStyle/>
        <a:p>
          <a:endParaRPr lang="en-US"/>
        </a:p>
      </dgm:t>
    </dgm:pt>
    <dgm:pt modelId="{C08DA884-49E4-4EA7-814C-F34971D7BF22}" type="pres">
      <dgm:prSet presAssocID="{C86AEC17-7B26-4997-BC8E-97E5D3CF948F}" presName="negativeSpace" presStyleCnt="0"/>
      <dgm:spPr/>
    </dgm:pt>
    <dgm:pt modelId="{8EBD1F81-1A2D-4CD1-8237-489634FE1188}" type="pres">
      <dgm:prSet presAssocID="{C86AEC17-7B26-4997-BC8E-97E5D3CF948F}" presName="childText" presStyleLbl="conFgAcc1" presStyleIdx="1" presStyleCnt="4">
        <dgm:presLayoutVars>
          <dgm:bulletEnabled val="1"/>
        </dgm:presLayoutVars>
      </dgm:prSet>
      <dgm:spPr>
        <a:ln>
          <a:solidFill>
            <a:srgbClr val="FFC000"/>
          </a:solidFill>
        </a:ln>
      </dgm:spPr>
      <dgm:t>
        <a:bodyPr/>
        <a:lstStyle/>
        <a:p>
          <a:endParaRPr lang="en-US"/>
        </a:p>
      </dgm:t>
    </dgm:pt>
    <dgm:pt modelId="{CAF3806E-97F9-4CE9-B459-0F7B95E8DB5F}" type="pres">
      <dgm:prSet presAssocID="{B483DD93-CBC6-4D55-BDE6-982CD90637C0}" presName="spaceBetweenRectangles" presStyleCnt="0"/>
      <dgm:spPr/>
    </dgm:pt>
    <dgm:pt modelId="{28839B25-3886-4F81-8BDB-51320E98D953}" type="pres">
      <dgm:prSet presAssocID="{15D854D2-5C9C-4B73-8E08-A5B64137F73D}" presName="parentLin" presStyleCnt="0"/>
      <dgm:spPr/>
    </dgm:pt>
    <dgm:pt modelId="{936371D6-2DBF-487F-A1A7-0CA2DD97B4DD}" type="pres">
      <dgm:prSet presAssocID="{15D854D2-5C9C-4B73-8E08-A5B64137F73D}" presName="parentLeftMargin" presStyleLbl="node1" presStyleIdx="1" presStyleCnt="4"/>
      <dgm:spPr/>
      <dgm:t>
        <a:bodyPr/>
        <a:lstStyle/>
        <a:p>
          <a:endParaRPr lang="en-US"/>
        </a:p>
      </dgm:t>
    </dgm:pt>
    <dgm:pt modelId="{6F213FF0-F9C3-409A-BB6C-1F22C67A78E1}" type="pres">
      <dgm:prSet presAssocID="{15D854D2-5C9C-4B73-8E08-A5B64137F73D}" presName="parentText" presStyleLbl="node1" presStyleIdx="2" presStyleCnt="4" custScaleX="141270">
        <dgm:presLayoutVars>
          <dgm:chMax val="0"/>
          <dgm:bulletEnabled val="1"/>
        </dgm:presLayoutVars>
      </dgm:prSet>
      <dgm:spPr/>
      <dgm:t>
        <a:bodyPr/>
        <a:lstStyle/>
        <a:p>
          <a:endParaRPr lang="en-US"/>
        </a:p>
      </dgm:t>
    </dgm:pt>
    <dgm:pt modelId="{EB476B72-9625-47F4-87CC-BCB3220DCC28}" type="pres">
      <dgm:prSet presAssocID="{15D854D2-5C9C-4B73-8E08-A5B64137F73D}" presName="negativeSpace" presStyleCnt="0"/>
      <dgm:spPr/>
    </dgm:pt>
    <dgm:pt modelId="{A8EA44D6-2FB1-41E6-9578-9281EBE15D53}" type="pres">
      <dgm:prSet presAssocID="{15D854D2-5C9C-4B73-8E08-A5B64137F73D}" presName="childText" presStyleLbl="conFgAcc1" presStyleIdx="2" presStyleCnt="4">
        <dgm:presLayoutVars>
          <dgm:bulletEnabled val="1"/>
        </dgm:presLayoutVars>
      </dgm:prSet>
      <dgm:spPr>
        <a:ln>
          <a:solidFill>
            <a:srgbClr val="FFC000"/>
          </a:solidFill>
        </a:ln>
      </dgm:spPr>
      <dgm:t>
        <a:bodyPr/>
        <a:lstStyle/>
        <a:p>
          <a:endParaRPr lang="en-US"/>
        </a:p>
      </dgm:t>
    </dgm:pt>
    <dgm:pt modelId="{C81501AA-53DF-4CF0-85E0-4E3D0D16A4FC}" type="pres">
      <dgm:prSet presAssocID="{930453AB-9E09-426F-99ED-7E5413B4EACF}" presName="spaceBetweenRectangles" presStyleCnt="0"/>
      <dgm:spPr/>
    </dgm:pt>
    <dgm:pt modelId="{36FB4E78-1D7C-48DA-9197-CD471E0BCDEF}" type="pres">
      <dgm:prSet presAssocID="{87A2962C-5412-4569-AFCD-7344C3FE3334}" presName="parentLin" presStyleCnt="0"/>
      <dgm:spPr/>
    </dgm:pt>
    <dgm:pt modelId="{0A375DB9-2AE5-45D9-BB58-C299C6FB659B}" type="pres">
      <dgm:prSet presAssocID="{87A2962C-5412-4569-AFCD-7344C3FE3334}" presName="parentLeftMargin" presStyleLbl="node1" presStyleIdx="2" presStyleCnt="4"/>
      <dgm:spPr/>
      <dgm:t>
        <a:bodyPr/>
        <a:lstStyle/>
        <a:p>
          <a:endParaRPr lang="en-US"/>
        </a:p>
      </dgm:t>
    </dgm:pt>
    <dgm:pt modelId="{3CD5B046-FE97-48AD-A1E6-453C0465094E}" type="pres">
      <dgm:prSet presAssocID="{87A2962C-5412-4569-AFCD-7344C3FE3334}" presName="parentText" presStyleLbl="node1" presStyleIdx="3" presStyleCnt="4" custScaleX="142857">
        <dgm:presLayoutVars>
          <dgm:chMax val="0"/>
          <dgm:bulletEnabled val="1"/>
        </dgm:presLayoutVars>
      </dgm:prSet>
      <dgm:spPr/>
      <dgm:t>
        <a:bodyPr/>
        <a:lstStyle/>
        <a:p>
          <a:endParaRPr lang="en-US"/>
        </a:p>
      </dgm:t>
    </dgm:pt>
    <dgm:pt modelId="{08AE9711-437F-49CC-9AD8-40E5348FCFCD}" type="pres">
      <dgm:prSet presAssocID="{87A2962C-5412-4569-AFCD-7344C3FE3334}" presName="negativeSpace" presStyleCnt="0"/>
      <dgm:spPr/>
    </dgm:pt>
    <dgm:pt modelId="{6F631E6D-42C9-40DC-838F-383436393FD4}" type="pres">
      <dgm:prSet presAssocID="{87A2962C-5412-4569-AFCD-7344C3FE3334}" presName="childText" presStyleLbl="conFgAcc1" presStyleIdx="3" presStyleCnt="4">
        <dgm:presLayoutVars>
          <dgm:bulletEnabled val="1"/>
        </dgm:presLayoutVars>
      </dgm:prSet>
      <dgm:spPr>
        <a:ln>
          <a:solidFill>
            <a:srgbClr val="FFC000"/>
          </a:solidFill>
        </a:ln>
      </dgm:spPr>
      <dgm:t>
        <a:bodyPr/>
        <a:lstStyle/>
        <a:p>
          <a:endParaRPr lang="en-US"/>
        </a:p>
      </dgm:t>
    </dgm:pt>
  </dgm:ptLst>
  <dgm:cxnLst>
    <dgm:cxn modelId="{A43A0535-4ED7-4257-87A5-6AB4110F434B}" type="presOf" srcId="{6A2D4C89-599A-43A7-AA0D-79DE7421AA68}" destId="{DD7CC4BF-CCDC-46F1-85F0-D9BE97792E8C}" srcOrd="0" destOrd="0" presId="urn:microsoft.com/office/officeart/2005/8/layout/list1"/>
    <dgm:cxn modelId="{E6161FED-739A-446F-9DED-B268A2D2724F}" type="presOf" srcId="{C86AEC17-7B26-4997-BC8E-97E5D3CF948F}" destId="{677020B2-BA01-43A0-AB0F-3FE8D451476A}" srcOrd="1" destOrd="0" presId="urn:microsoft.com/office/officeart/2005/8/layout/list1"/>
    <dgm:cxn modelId="{DA1997AA-ADC1-4186-8C63-946C26E9F14C}" type="presOf" srcId="{6A2D4C89-599A-43A7-AA0D-79DE7421AA68}" destId="{73C81092-E22F-45EF-8D3C-A06F1D6C9314}" srcOrd="1" destOrd="0" presId="urn:microsoft.com/office/officeart/2005/8/layout/list1"/>
    <dgm:cxn modelId="{AD2714F7-8C86-428E-A8AE-0304F345BCE5}" type="presOf" srcId="{87A2962C-5412-4569-AFCD-7344C3FE3334}" destId="{0A375DB9-2AE5-45D9-BB58-C299C6FB659B}" srcOrd="0" destOrd="0" presId="urn:microsoft.com/office/officeart/2005/8/layout/list1"/>
    <dgm:cxn modelId="{2D75FBA7-A2D9-426E-BF32-234A7501A606}" srcId="{62F7E3D7-56A8-48A6-916C-E3185FE90A63}" destId="{15D854D2-5C9C-4B73-8E08-A5B64137F73D}" srcOrd="2" destOrd="0" parTransId="{761F098B-9C0B-444C-97CD-D4431A3591F8}" sibTransId="{930453AB-9E09-426F-99ED-7E5413B4EACF}"/>
    <dgm:cxn modelId="{D8D41E88-AB3E-4FB7-BFDD-EF04791B2248}" type="presOf" srcId="{87A2962C-5412-4569-AFCD-7344C3FE3334}" destId="{3CD5B046-FE97-48AD-A1E6-453C0465094E}" srcOrd="1" destOrd="0" presId="urn:microsoft.com/office/officeart/2005/8/layout/list1"/>
    <dgm:cxn modelId="{ED6FD4C4-4013-4000-98A2-682BAA410DBB}" type="presOf" srcId="{C86AEC17-7B26-4997-BC8E-97E5D3CF948F}" destId="{7D712E7F-E2B1-4F2D-913B-F85E9B6B8088}" srcOrd="0" destOrd="0" presId="urn:microsoft.com/office/officeart/2005/8/layout/list1"/>
    <dgm:cxn modelId="{26CB48DC-410E-455F-A8B9-F374F100AA5C}" srcId="{62F7E3D7-56A8-48A6-916C-E3185FE90A63}" destId="{87A2962C-5412-4569-AFCD-7344C3FE3334}" srcOrd="3" destOrd="0" parTransId="{7FD7269B-FF56-4F70-B687-B607DB96AC9F}" sibTransId="{19EA3677-9A2A-4F70-86F5-EB9AA4E47444}"/>
    <dgm:cxn modelId="{9FCE9A65-7AA3-4B6E-8B9A-BC1A57CBD612}" type="presOf" srcId="{62F7E3D7-56A8-48A6-916C-E3185FE90A63}" destId="{B862C9EE-D3F0-4066-AE3A-4A5EE42BD083}" srcOrd="0" destOrd="0" presId="urn:microsoft.com/office/officeart/2005/8/layout/list1"/>
    <dgm:cxn modelId="{27490B48-939F-4A9F-AB4C-46AE12652559}" type="presOf" srcId="{15D854D2-5C9C-4B73-8E08-A5B64137F73D}" destId="{6F213FF0-F9C3-409A-BB6C-1F22C67A78E1}" srcOrd="1" destOrd="0" presId="urn:microsoft.com/office/officeart/2005/8/layout/list1"/>
    <dgm:cxn modelId="{EAEDCE03-CDD4-443B-A347-D482BCC0561C}" type="presOf" srcId="{15D854D2-5C9C-4B73-8E08-A5B64137F73D}" destId="{936371D6-2DBF-487F-A1A7-0CA2DD97B4DD}" srcOrd="0" destOrd="0" presId="urn:microsoft.com/office/officeart/2005/8/layout/list1"/>
    <dgm:cxn modelId="{8EB9ADEF-BBD6-4046-B5FB-47208ECFF4F4}" srcId="{62F7E3D7-56A8-48A6-916C-E3185FE90A63}" destId="{6A2D4C89-599A-43A7-AA0D-79DE7421AA68}" srcOrd="0" destOrd="0" parTransId="{D77AE789-EC06-4C0A-A35E-640B1D2F3C89}" sibTransId="{8172A145-AAB8-4236-844C-60BB28E9DE5E}"/>
    <dgm:cxn modelId="{BB5D3A94-5FF8-45D8-96C0-7D5FD1711588}" srcId="{62F7E3D7-56A8-48A6-916C-E3185FE90A63}" destId="{C86AEC17-7B26-4997-BC8E-97E5D3CF948F}" srcOrd="1" destOrd="0" parTransId="{1B0A5C95-D732-425F-8A0D-BF19167302DA}" sibTransId="{B483DD93-CBC6-4D55-BDE6-982CD90637C0}"/>
    <dgm:cxn modelId="{D8621BF1-194D-48B5-B12B-84B6A374827A}" type="presParOf" srcId="{B862C9EE-D3F0-4066-AE3A-4A5EE42BD083}" destId="{A0C7B813-B5A2-477A-BCF5-90290D229DE6}" srcOrd="0" destOrd="0" presId="urn:microsoft.com/office/officeart/2005/8/layout/list1"/>
    <dgm:cxn modelId="{C8809E22-6B3D-4FF8-B0AF-5AD28D83EA43}" type="presParOf" srcId="{A0C7B813-B5A2-477A-BCF5-90290D229DE6}" destId="{DD7CC4BF-CCDC-46F1-85F0-D9BE97792E8C}" srcOrd="0" destOrd="0" presId="urn:microsoft.com/office/officeart/2005/8/layout/list1"/>
    <dgm:cxn modelId="{D594F637-82E5-4716-AC01-4F7B6FD7A72E}" type="presParOf" srcId="{A0C7B813-B5A2-477A-BCF5-90290D229DE6}" destId="{73C81092-E22F-45EF-8D3C-A06F1D6C9314}" srcOrd="1" destOrd="0" presId="urn:microsoft.com/office/officeart/2005/8/layout/list1"/>
    <dgm:cxn modelId="{40A1C45C-0242-47DD-884F-5588939D4F47}" type="presParOf" srcId="{B862C9EE-D3F0-4066-AE3A-4A5EE42BD083}" destId="{919F8884-DA26-4829-AEFE-F35FF24A3008}" srcOrd="1" destOrd="0" presId="urn:microsoft.com/office/officeart/2005/8/layout/list1"/>
    <dgm:cxn modelId="{2ACC8BAE-177E-45FD-BA08-12796C6DFB4E}" type="presParOf" srcId="{B862C9EE-D3F0-4066-AE3A-4A5EE42BD083}" destId="{B768E50F-D8FF-417B-872D-AFE0234EE53A}" srcOrd="2" destOrd="0" presId="urn:microsoft.com/office/officeart/2005/8/layout/list1"/>
    <dgm:cxn modelId="{039FA8DA-2E57-4232-9F60-CBA479607E03}" type="presParOf" srcId="{B862C9EE-D3F0-4066-AE3A-4A5EE42BD083}" destId="{783B779B-BA2D-495D-BE97-5B24FC25F780}" srcOrd="3" destOrd="0" presId="urn:microsoft.com/office/officeart/2005/8/layout/list1"/>
    <dgm:cxn modelId="{A9BB2154-9563-451B-8B35-A9550C00CDDC}" type="presParOf" srcId="{B862C9EE-D3F0-4066-AE3A-4A5EE42BD083}" destId="{B81DCB83-9D56-41EC-B96D-6EC732CD16AB}" srcOrd="4" destOrd="0" presId="urn:microsoft.com/office/officeart/2005/8/layout/list1"/>
    <dgm:cxn modelId="{61A1CA14-7EB1-4D4B-91CF-A0823F317B1B}" type="presParOf" srcId="{B81DCB83-9D56-41EC-B96D-6EC732CD16AB}" destId="{7D712E7F-E2B1-4F2D-913B-F85E9B6B8088}" srcOrd="0" destOrd="0" presId="urn:microsoft.com/office/officeart/2005/8/layout/list1"/>
    <dgm:cxn modelId="{71B4F35B-9BA4-4665-AB00-64BEF756DD16}" type="presParOf" srcId="{B81DCB83-9D56-41EC-B96D-6EC732CD16AB}" destId="{677020B2-BA01-43A0-AB0F-3FE8D451476A}" srcOrd="1" destOrd="0" presId="urn:microsoft.com/office/officeart/2005/8/layout/list1"/>
    <dgm:cxn modelId="{24D258E5-ED30-47DA-9F4B-10CC8C7C0DDE}" type="presParOf" srcId="{B862C9EE-D3F0-4066-AE3A-4A5EE42BD083}" destId="{C08DA884-49E4-4EA7-814C-F34971D7BF22}" srcOrd="5" destOrd="0" presId="urn:microsoft.com/office/officeart/2005/8/layout/list1"/>
    <dgm:cxn modelId="{DE082B7F-FD65-4BB5-8B7D-FB9F776014A0}" type="presParOf" srcId="{B862C9EE-D3F0-4066-AE3A-4A5EE42BD083}" destId="{8EBD1F81-1A2D-4CD1-8237-489634FE1188}" srcOrd="6" destOrd="0" presId="urn:microsoft.com/office/officeart/2005/8/layout/list1"/>
    <dgm:cxn modelId="{6318A963-59AA-4DC2-9914-01119ED58C26}" type="presParOf" srcId="{B862C9EE-D3F0-4066-AE3A-4A5EE42BD083}" destId="{CAF3806E-97F9-4CE9-B459-0F7B95E8DB5F}" srcOrd="7" destOrd="0" presId="urn:microsoft.com/office/officeart/2005/8/layout/list1"/>
    <dgm:cxn modelId="{C19CB06F-7E46-4C0F-BC8F-547808FED162}" type="presParOf" srcId="{B862C9EE-D3F0-4066-AE3A-4A5EE42BD083}" destId="{28839B25-3886-4F81-8BDB-51320E98D953}" srcOrd="8" destOrd="0" presId="urn:microsoft.com/office/officeart/2005/8/layout/list1"/>
    <dgm:cxn modelId="{6A5F0D84-159A-4C17-8F8E-FAAF3B6D9C51}" type="presParOf" srcId="{28839B25-3886-4F81-8BDB-51320E98D953}" destId="{936371D6-2DBF-487F-A1A7-0CA2DD97B4DD}" srcOrd="0" destOrd="0" presId="urn:microsoft.com/office/officeart/2005/8/layout/list1"/>
    <dgm:cxn modelId="{5563E677-F5D3-4F42-B9F6-76073564B4F6}" type="presParOf" srcId="{28839B25-3886-4F81-8BDB-51320E98D953}" destId="{6F213FF0-F9C3-409A-BB6C-1F22C67A78E1}" srcOrd="1" destOrd="0" presId="urn:microsoft.com/office/officeart/2005/8/layout/list1"/>
    <dgm:cxn modelId="{F3A2FE7A-1E94-4A51-ABDA-0BCCA5DF8A84}" type="presParOf" srcId="{B862C9EE-D3F0-4066-AE3A-4A5EE42BD083}" destId="{EB476B72-9625-47F4-87CC-BCB3220DCC28}" srcOrd="9" destOrd="0" presId="urn:microsoft.com/office/officeart/2005/8/layout/list1"/>
    <dgm:cxn modelId="{7364C460-AD4F-4227-9606-4E57693C9A9B}" type="presParOf" srcId="{B862C9EE-D3F0-4066-AE3A-4A5EE42BD083}" destId="{A8EA44D6-2FB1-41E6-9578-9281EBE15D53}" srcOrd="10" destOrd="0" presId="urn:microsoft.com/office/officeart/2005/8/layout/list1"/>
    <dgm:cxn modelId="{E06E2B17-1097-4F01-BE3F-F98DB7B31D4D}" type="presParOf" srcId="{B862C9EE-D3F0-4066-AE3A-4A5EE42BD083}" destId="{C81501AA-53DF-4CF0-85E0-4E3D0D16A4FC}" srcOrd="11" destOrd="0" presId="urn:microsoft.com/office/officeart/2005/8/layout/list1"/>
    <dgm:cxn modelId="{7CF1748B-825D-426B-B76C-8DBBEF63E43D}" type="presParOf" srcId="{B862C9EE-D3F0-4066-AE3A-4A5EE42BD083}" destId="{36FB4E78-1D7C-48DA-9197-CD471E0BCDEF}" srcOrd="12" destOrd="0" presId="urn:microsoft.com/office/officeart/2005/8/layout/list1"/>
    <dgm:cxn modelId="{D5A1EBBA-4FBD-42C7-82FB-B5FE74925409}" type="presParOf" srcId="{36FB4E78-1D7C-48DA-9197-CD471E0BCDEF}" destId="{0A375DB9-2AE5-45D9-BB58-C299C6FB659B}" srcOrd="0" destOrd="0" presId="urn:microsoft.com/office/officeart/2005/8/layout/list1"/>
    <dgm:cxn modelId="{1E11193A-615F-4B01-BBDE-F3438D8610BC}" type="presParOf" srcId="{36FB4E78-1D7C-48DA-9197-CD471E0BCDEF}" destId="{3CD5B046-FE97-48AD-A1E6-453C0465094E}" srcOrd="1" destOrd="0" presId="urn:microsoft.com/office/officeart/2005/8/layout/list1"/>
    <dgm:cxn modelId="{8224FF08-D5D0-49B4-8E8B-32BF8123FC2E}" type="presParOf" srcId="{B862C9EE-D3F0-4066-AE3A-4A5EE42BD083}" destId="{08AE9711-437F-49CC-9AD8-40E5348FCFCD}" srcOrd="13" destOrd="0" presId="urn:microsoft.com/office/officeart/2005/8/layout/list1"/>
    <dgm:cxn modelId="{3C251026-771C-4BAD-8EE9-CE932F7C7040}" type="presParOf" srcId="{B862C9EE-D3F0-4066-AE3A-4A5EE42BD083}" destId="{6F631E6D-42C9-40DC-838F-383436393FD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FB8B13-2FF2-40DE-A6CE-6E275E190DB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A2249E4-5AE7-40F1-B814-34706566249D}">
      <dgm:prSet phldrT="[Text]"/>
      <dgm:spPr>
        <a:solidFill>
          <a:schemeClr val="tx1">
            <a:lumMod val="65000"/>
            <a:lumOff val="35000"/>
          </a:schemeClr>
        </a:solidFill>
        <a:ln>
          <a:solidFill>
            <a:srgbClr val="FFC000"/>
          </a:solidFill>
        </a:ln>
      </dgm:spPr>
      <dgm:t>
        <a:bodyPr/>
        <a:lstStyle/>
        <a:p>
          <a:r>
            <a:rPr lang="en-US" b="1" dirty="0" smtClean="0">
              <a:solidFill>
                <a:srgbClr val="FFC000"/>
              </a:solidFill>
            </a:rPr>
            <a:t>Clinical</a:t>
          </a:r>
          <a:endParaRPr lang="en-US" b="1" dirty="0">
            <a:solidFill>
              <a:srgbClr val="FFC000"/>
            </a:solidFill>
          </a:endParaRPr>
        </a:p>
      </dgm:t>
    </dgm:pt>
    <dgm:pt modelId="{7E2F21CF-93A9-40B5-A919-70DB82D7DE56}" type="parTrans" cxnId="{1462E2D0-B60B-4A20-AB76-1F447C7D9325}">
      <dgm:prSet/>
      <dgm:spPr/>
      <dgm:t>
        <a:bodyPr/>
        <a:lstStyle/>
        <a:p>
          <a:endParaRPr lang="en-US"/>
        </a:p>
      </dgm:t>
    </dgm:pt>
    <dgm:pt modelId="{75E37C83-EDC0-4139-9F47-F618AD5B3DAA}" type="sibTrans" cxnId="{1462E2D0-B60B-4A20-AB76-1F447C7D9325}">
      <dgm:prSet/>
      <dgm:spPr/>
      <dgm:t>
        <a:bodyPr/>
        <a:lstStyle/>
        <a:p>
          <a:endParaRPr lang="en-US"/>
        </a:p>
      </dgm:t>
    </dgm:pt>
    <dgm:pt modelId="{568A097D-C7FE-4470-AD47-A1F509628982}">
      <dgm:prSet phldrT="[Text]"/>
      <dgm:spPr>
        <a:ln>
          <a:solidFill>
            <a:srgbClr val="FFC000"/>
          </a:solidFill>
        </a:ln>
      </dgm:spPr>
      <dgm:t>
        <a:bodyPr/>
        <a:lstStyle/>
        <a:p>
          <a:r>
            <a:rPr lang="en-US" dirty="0" smtClean="0"/>
            <a:t>Physician</a:t>
          </a:r>
          <a:endParaRPr lang="en-US" dirty="0"/>
        </a:p>
      </dgm:t>
    </dgm:pt>
    <dgm:pt modelId="{9EED73B2-DB20-41BC-A775-A19B4F4762D2}" type="parTrans" cxnId="{B2447E73-5BE7-4BCD-8851-F1A804816B6E}">
      <dgm:prSet/>
      <dgm:spPr/>
      <dgm:t>
        <a:bodyPr/>
        <a:lstStyle/>
        <a:p>
          <a:endParaRPr lang="en-US"/>
        </a:p>
      </dgm:t>
    </dgm:pt>
    <dgm:pt modelId="{22F9AE68-4579-4A6F-BFD7-CFDAFE978D2A}" type="sibTrans" cxnId="{B2447E73-5BE7-4BCD-8851-F1A804816B6E}">
      <dgm:prSet/>
      <dgm:spPr/>
      <dgm:t>
        <a:bodyPr/>
        <a:lstStyle/>
        <a:p>
          <a:endParaRPr lang="en-US"/>
        </a:p>
      </dgm:t>
    </dgm:pt>
    <dgm:pt modelId="{4FC6BA1D-5143-415D-9A5C-E527C63CEA7D}">
      <dgm:prSet phldrT="[Text]"/>
      <dgm:spPr>
        <a:ln>
          <a:solidFill>
            <a:srgbClr val="FFC000"/>
          </a:solidFill>
        </a:ln>
      </dgm:spPr>
      <dgm:t>
        <a:bodyPr/>
        <a:lstStyle/>
        <a:p>
          <a:r>
            <a:rPr lang="en-US" dirty="0" smtClean="0"/>
            <a:t>Pharmacist</a:t>
          </a:r>
          <a:endParaRPr lang="en-US" dirty="0"/>
        </a:p>
      </dgm:t>
    </dgm:pt>
    <dgm:pt modelId="{5B5D09C4-87B1-4331-89B9-98C87AD1F689}" type="parTrans" cxnId="{D002AC01-4DE5-42A9-BA45-043B72715873}">
      <dgm:prSet/>
      <dgm:spPr/>
      <dgm:t>
        <a:bodyPr/>
        <a:lstStyle/>
        <a:p>
          <a:endParaRPr lang="en-US"/>
        </a:p>
      </dgm:t>
    </dgm:pt>
    <dgm:pt modelId="{DEF38B97-C3FC-4C65-9236-07AB7A3E0702}" type="sibTrans" cxnId="{D002AC01-4DE5-42A9-BA45-043B72715873}">
      <dgm:prSet/>
      <dgm:spPr/>
      <dgm:t>
        <a:bodyPr/>
        <a:lstStyle/>
        <a:p>
          <a:endParaRPr lang="en-US"/>
        </a:p>
      </dgm:t>
    </dgm:pt>
    <dgm:pt modelId="{3C050236-9371-4B9F-B923-495E815FA0D0}">
      <dgm:prSet phldrT="[Text]"/>
      <dgm:spPr>
        <a:solidFill>
          <a:schemeClr val="tx1">
            <a:lumMod val="65000"/>
            <a:lumOff val="35000"/>
          </a:schemeClr>
        </a:solidFill>
        <a:ln>
          <a:solidFill>
            <a:srgbClr val="FFC000"/>
          </a:solidFill>
        </a:ln>
      </dgm:spPr>
      <dgm:t>
        <a:bodyPr/>
        <a:lstStyle/>
        <a:p>
          <a:r>
            <a:rPr lang="en-US" b="1" dirty="0" smtClean="0">
              <a:solidFill>
                <a:srgbClr val="FFC000"/>
              </a:solidFill>
            </a:rPr>
            <a:t>Community</a:t>
          </a:r>
          <a:endParaRPr lang="en-US" b="1" dirty="0">
            <a:solidFill>
              <a:srgbClr val="FFC000"/>
            </a:solidFill>
          </a:endParaRPr>
        </a:p>
      </dgm:t>
    </dgm:pt>
    <dgm:pt modelId="{C7C1EE79-F086-4670-ACAB-37847ED03801}" type="parTrans" cxnId="{5C1BA04D-6651-4593-A38E-B614264EDB4A}">
      <dgm:prSet/>
      <dgm:spPr/>
      <dgm:t>
        <a:bodyPr/>
        <a:lstStyle/>
        <a:p>
          <a:endParaRPr lang="en-US"/>
        </a:p>
      </dgm:t>
    </dgm:pt>
    <dgm:pt modelId="{CB8DF249-DFF8-4B88-8E25-FD1C0574DE83}" type="sibTrans" cxnId="{5C1BA04D-6651-4593-A38E-B614264EDB4A}">
      <dgm:prSet/>
      <dgm:spPr/>
      <dgm:t>
        <a:bodyPr/>
        <a:lstStyle/>
        <a:p>
          <a:endParaRPr lang="en-US"/>
        </a:p>
      </dgm:t>
    </dgm:pt>
    <dgm:pt modelId="{ADC2852B-F99B-49A1-9B6B-8153AB1C9AB4}">
      <dgm:prSet phldrT="[Text]"/>
      <dgm:spPr>
        <a:ln>
          <a:solidFill>
            <a:srgbClr val="FFC000"/>
          </a:solidFill>
        </a:ln>
      </dgm:spPr>
      <dgm:t>
        <a:bodyPr/>
        <a:lstStyle/>
        <a:p>
          <a:r>
            <a:rPr lang="en-US" dirty="0" smtClean="0"/>
            <a:t>Law Enforcement</a:t>
          </a:r>
          <a:endParaRPr lang="en-US" dirty="0"/>
        </a:p>
      </dgm:t>
    </dgm:pt>
    <dgm:pt modelId="{2682FD20-758B-4CAB-A668-F897440B4E5D}" type="parTrans" cxnId="{96728D7B-A865-44CF-8F7A-0AC42ABC9A35}">
      <dgm:prSet/>
      <dgm:spPr/>
      <dgm:t>
        <a:bodyPr/>
        <a:lstStyle/>
        <a:p>
          <a:endParaRPr lang="en-US"/>
        </a:p>
      </dgm:t>
    </dgm:pt>
    <dgm:pt modelId="{BDA8C93E-CE93-4B13-898B-9FCE77552A01}" type="sibTrans" cxnId="{96728D7B-A865-44CF-8F7A-0AC42ABC9A35}">
      <dgm:prSet/>
      <dgm:spPr/>
      <dgm:t>
        <a:bodyPr/>
        <a:lstStyle/>
        <a:p>
          <a:endParaRPr lang="en-US"/>
        </a:p>
      </dgm:t>
    </dgm:pt>
    <dgm:pt modelId="{193FDFFA-1350-42D7-96CB-7A99619E4B7E}">
      <dgm:prSet phldrT="[Text]"/>
      <dgm:spPr>
        <a:ln>
          <a:solidFill>
            <a:srgbClr val="FFC000"/>
          </a:solidFill>
        </a:ln>
      </dgm:spPr>
      <dgm:t>
        <a:bodyPr/>
        <a:lstStyle/>
        <a:p>
          <a:r>
            <a:rPr lang="en-US" dirty="0" smtClean="0"/>
            <a:t>Local Coordinating Council</a:t>
          </a:r>
          <a:endParaRPr lang="en-US" dirty="0"/>
        </a:p>
      </dgm:t>
    </dgm:pt>
    <dgm:pt modelId="{69D58F92-BF71-4531-BD60-D0D398A21835}" type="parTrans" cxnId="{6105F176-CB14-4381-83A5-46B1FCCBA8AF}">
      <dgm:prSet/>
      <dgm:spPr/>
      <dgm:t>
        <a:bodyPr/>
        <a:lstStyle/>
        <a:p>
          <a:endParaRPr lang="en-US"/>
        </a:p>
      </dgm:t>
    </dgm:pt>
    <dgm:pt modelId="{81F869F0-54B7-44DD-8583-D3ADAE6691CF}" type="sibTrans" cxnId="{6105F176-CB14-4381-83A5-46B1FCCBA8AF}">
      <dgm:prSet/>
      <dgm:spPr/>
      <dgm:t>
        <a:bodyPr/>
        <a:lstStyle/>
        <a:p>
          <a:endParaRPr lang="en-US"/>
        </a:p>
      </dgm:t>
    </dgm:pt>
    <dgm:pt modelId="{0D10E1D6-D75A-4D44-84EC-48E442E3ED83}">
      <dgm:prSet phldrT="[Text]"/>
      <dgm:spPr>
        <a:solidFill>
          <a:schemeClr val="tx1">
            <a:lumMod val="65000"/>
            <a:lumOff val="35000"/>
          </a:schemeClr>
        </a:solidFill>
        <a:ln>
          <a:solidFill>
            <a:srgbClr val="FFC000"/>
          </a:solidFill>
        </a:ln>
      </dgm:spPr>
      <dgm:t>
        <a:bodyPr/>
        <a:lstStyle/>
        <a:p>
          <a:r>
            <a:rPr lang="en-US" b="1" dirty="0" smtClean="0">
              <a:solidFill>
                <a:srgbClr val="FFC000"/>
              </a:solidFill>
            </a:rPr>
            <a:t>Vendors</a:t>
          </a:r>
          <a:endParaRPr lang="en-US" b="1" dirty="0">
            <a:solidFill>
              <a:srgbClr val="FFC000"/>
            </a:solidFill>
          </a:endParaRPr>
        </a:p>
      </dgm:t>
    </dgm:pt>
    <dgm:pt modelId="{CE8267D1-E001-428D-9201-78C66F1D2D2A}" type="parTrans" cxnId="{527EADFA-694D-430D-855D-7DEDC67F4E3A}">
      <dgm:prSet/>
      <dgm:spPr/>
      <dgm:t>
        <a:bodyPr/>
        <a:lstStyle/>
        <a:p>
          <a:endParaRPr lang="en-US"/>
        </a:p>
      </dgm:t>
    </dgm:pt>
    <dgm:pt modelId="{2DE5AC27-7F5F-4D4D-A055-A7B1B0B8B54C}" type="sibTrans" cxnId="{527EADFA-694D-430D-855D-7DEDC67F4E3A}">
      <dgm:prSet/>
      <dgm:spPr/>
      <dgm:t>
        <a:bodyPr/>
        <a:lstStyle/>
        <a:p>
          <a:endParaRPr lang="en-US"/>
        </a:p>
      </dgm:t>
    </dgm:pt>
    <dgm:pt modelId="{A553520D-AACC-411F-AE52-818527D16D01}">
      <dgm:prSet phldrT="[Text]"/>
      <dgm:spPr>
        <a:ln>
          <a:solidFill>
            <a:srgbClr val="FFC000"/>
          </a:solidFill>
        </a:ln>
      </dgm:spPr>
      <dgm:t>
        <a:bodyPr/>
        <a:lstStyle/>
        <a:p>
          <a:r>
            <a:rPr lang="en-US" dirty="0" smtClean="0"/>
            <a:t>Employee </a:t>
          </a:r>
          <a:r>
            <a:rPr lang="en-US" smtClean="0"/>
            <a:t>Assistance Program (EAP)</a:t>
          </a:r>
          <a:endParaRPr lang="en-US"/>
        </a:p>
      </dgm:t>
    </dgm:pt>
    <dgm:pt modelId="{8C7E9031-AD4F-4B83-A1FC-115846A9D0C7}" type="parTrans" cxnId="{59559493-C434-44ED-A854-52D3D0373972}">
      <dgm:prSet/>
      <dgm:spPr/>
      <dgm:t>
        <a:bodyPr/>
        <a:lstStyle/>
        <a:p>
          <a:endParaRPr lang="en-US"/>
        </a:p>
      </dgm:t>
    </dgm:pt>
    <dgm:pt modelId="{4B0CCC36-F38F-408A-8B5F-081F3C0C5581}" type="sibTrans" cxnId="{59559493-C434-44ED-A854-52D3D0373972}">
      <dgm:prSet/>
      <dgm:spPr/>
      <dgm:t>
        <a:bodyPr/>
        <a:lstStyle/>
        <a:p>
          <a:endParaRPr lang="en-US"/>
        </a:p>
      </dgm:t>
    </dgm:pt>
    <dgm:pt modelId="{20A86C9E-8E74-4DD6-A7D5-2847545D5627}">
      <dgm:prSet phldrT="[Text]"/>
      <dgm:spPr>
        <a:ln>
          <a:solidFill>
            <a:srgbClr val="FFC000"/>
          </a:solidFill>
        </a:ln>
      </dgm:spPr>
      <dgm:t>
        <a:bodyPr/>
        <a:lstStyle/>
        <a:p>
          <a:r>
            <a:rPr lang="en-US" dirty="0" smtClean="0"/>
            <a:t>Health and Wellness Partners</a:t>
          </a:r>
          <a:endParaRPr lang="en-US" dirty="0"/>
        </a:p>
      </dgm:t>
    </dgm:pt>
    <dgm:pt modelId="{41A925F9-0B82-4C70-89E5-443315FA6365}" type="parTrans" cxnId="{FE02F8F7-DF40-40B2-B6C4-041C4F9F716F}">
      <dgm:prSet/>
      <dgm:spPr/>
      <dgm:t>
        <a:bodyPr/>
        <a:lstStyle/>
        <a:p>
          <a:endParaRPr lang="en-US"/>
        </a:p>
      </dgm:t>
    </dgm:pt>
    <dgm:pt modelId="{5BC90E0F-2056-48F6-B6E5-9E334D68BB7C}" type="sibTrans" cxnId="{FE02F8F7-DF40-40B2-B6C4-041C4F9F716F}">
      <dgm:prSet/>
      <dgm:spPr/>
      <dgm:t>
        <a:bodyPr/>
        <a:lstStyle/>
        <a:p>
          <a:endParaRPr lang="en-US"/>
        </a:p>
      </dgm:t>
    </dgm:pt>
    <dgm:pt modelId="{02008A46-74AA-4B5C-804F-C1E4AA727DE9}">
      <dgm:prSet phldrT="[Text]"/>
      <dgm:spPr>
        <a:ln>
          <a:solidFill>
            <a:srgbClr val="FFC000"/>
          </a:solidFill>
        </a:ln>
      </dgm:spPr>
      <dgm:t>
        <a:bodyPr/>
        <a:lstStyle/>
        <a:p>
          <a:r>
            <a:rPr lang="en-US" dirty="0" smtClean="0"/>
            <a:t>Paramedic/First Responders</a:t>
          </a:r>
          <a:endParaRPr lang="en-US" dirty="0"/>
        </a:p>
      </dgm:t>
    </dgm:pt>
    <dgm:pt modelId="{FEE27143-72A0-457C-B642-B364953E1DFC}" type="parTrans" cxnId="{3FC6E73C-BDA6-4807-A3EA-B9E56B2D8036}">
      <dgm:prSet/>
      <dgm:spPr/>
      <dgm:t>
        <a:bodyPr/>
        <a:lstStyle/>
        <a:p>
          <a:endParaRPr lang="en-US"/>
        </a:p>
      </dgm:t>
    </dgm:pt>
    <dgm:pt modelId="{6EFBC134-0E10-4E49-A2D7-59F5930AEDA8}" type="sibTrans" cxnId="{3FC6E73C-BDA6-4807-A3EA-B9E56B2D8036}">
      <dgm:prSet/>
      <dgm:spPr/>
      <dgm:t>
        <a:bodyPr/>
        <a:lstStyle/>
        <a:p>
          <a:endParaRPr lang="en-US"/>
        </a:p>
      </dgm:t>
    </dgm:pt>
    <dgm:pt modelId="{36BDEC43-2EAA-49DD-BBCB-9269F57B7307}" type="pres">
      <dgm:prSet presAssocID="{75FB8B13-2FF2-40DE-A6CE-6E275E190DBB}" presName="linearFlow" presStyleCnt="0">
        <dgm:presLayoutVars>
          <dgm:dir/>
          <dgm:animLvl val="lvl"/>
          <dgm:resizeHandles val="exact"/>
        </dgm:presLayoutVars>
      </dgm:prSet>
      <dgm:spPr/>
      <dgm:t>
        <a:bodyPr/>
        <a:lstStyle/>
        <a:p>
          <a:endParaRPr lang="en-US"/>
        </a:p>
      </dgm:t>
    </dgm:pt>
    <dgm:pt modelId="{34F94C1C-BEAD-4505-BB58-E05A00188DB9}" type="pres">
      <dgm:prSet presAssocID="{7A2249E4-5AE7-40F1-B814-34706566249D}" presName="composite" presStyleCnt="0"/>
      <dgm:spPr/>
    </dgm:pt>
    <dgm:pt modelId="{3A5F92E4-0BD2-4C76-8E09-7BA346C33FE6}" type="pres">
      <dgm:prSet presAssocID="{7A2249E4-5AE7-40F1-B814-34706566249D}" presName="parentText" presStyleLbl="alignNode1" presStyleIdx="0" presStyleCnt="3">
        <dgm:presLayoutVars>
          <dgm:chMax val="1"/>
          <dgm:bulletEnabled val="1"/>
        </dgm:presLayoutVars>
      </dgm:prSet>
      <dgm:spPr/>
      <dgm:t>
        <a:bodyPr/>
        <a:lstStyle/>
        <a:p>
          <a:endParaRPr lang="en-US"/>
        </a:p>
      </dgm:t>
    </dgm:pt>
    <dgm:pt modelId="{2BFE6ED2-38B9-4018-A083-FD32D62CE351}" type="pres">
      <dgm:prSet presAssocID="{7A2249E4-5AE7-40F1-B814-34706566249D}" presName="descendantText" presStyleLbl="alignAcc1" presStyleIdx="0" presStyleCnt="3">
        <dgm:presLayoutVars>
          <dgm:bulletEnabled val="1"/>
        </dgm:presLayoutVars>
      </dgm:prSet>
      <dgm:spPr/>
      <dgm:t>
        <a:bodyPr/>
        <a:lstStyle/>
        <a:p>
          <a:endParaRPr lang="en-US"/>
        </a:p>
      </dgm:t>
    </dgm:pt>
    <dgm:pt modelId="{0A70085F-5C83-4DE3-AE9D-480708518055}" type="pres">
      <dgm:prSet presAssocID="{75E37C83-EDC0-4139-9F47-F618AD5B3DAA}" presName="sp" presStyleCnt="0"/>
      <dgm:spPr/>
    </dgm:pt>
    <dgm:pt modelId="{22ACAA4F-8A24-4EAB-B8BF-20CDFF865711}" type="pres">
      <dgm:prSet presAssocID="{3C050236-9371-4B9F-B923-495E815FA0D0}" presName="composite" presStyleCnt="0"/>
      <dgm:spPr/>
    </dgm:pt>
    <dgm:pt modelId="{333454AF-02DE-42E6-9618-B8F91D5A0E16}" type="pres">
      <dgm:prSet presAssocID="{3C050236-9371-4B9F-B923-495E815FA0D0}" presName="parentText" presStyleLbl="alignNode1" presStyleIdx="1" presStyleCnt="3">
        <dgm:presLayoutVars>
          <dgm:chMax val="1"/>
          <dgm:bulletEnabled val="1"/>
        </dgm:presLayoutVars>
      </dgm:prSet>
      <dgm:spPr/>
      <dgm:t>
        <a:bodyPr/>
        <a:lstStyle/>
        <a:p>
          <a:endParaRPr lang="en-US"/>
        </a:p>
      </dgm:t>
    </dgm:pt>
    <dgm:pt modelId="{A047E7E5-9BA2-4FC0-91A4-BC114B64B42D}" type="pres">
      <dgm:prSet presAssocID="{3C050236-9371-4B9F-B923-495E815FA0D0}" presName="descendantText" presStyleLbl="alignAcc1" presStyleIdx="1" presStyleCnt="3">
        <dgm:presLayoutVars>
          <dgm:bulletEnabled val="1"/>
        </dgm:presLayoutVars>
      </dgm:prSet>
      <dgm:spPr/>
      <dgm:t>
        <a:bodyPr/>
        <a:lstStyle/>
        <a:p>
          <a:endParaRPr lang="en-US"/>
        </a:p>
      </dgm:t>
    </dgm:pt>
    <dgm:pt modelId="{48A20376-4B20-4994-9A5D-557BAD2264B7}" type="pres">
      <dgm:prSet presAssocID="{CB8DF249-DFF8-4B88-8E25-FD1C0574DE83}" presName="sp" presStyleCnt="0"/>
      <dgm:spPr/>
    </dgm:pt>
    <dgm:pt modelId="{457C6B63-4016-4AF5-97B4-AE5C6F0F265D}" type="pres">
      <dgm:prSet presAssocID="{0D10E1D6-D75A-4D44-84EC-48E442E3ED83}" presName="composite" presStyleCnt="0"/>
      <dgm:spPr/>
    </dgm:pt>
    <dgm:pt modelId="{2AF93990-2B0D-4218-8E8F-A5943DCDBD10}" type="pres">
      <dgm:prSet presAssocID="{0D10E1D6-D75A-4D44-84EC-48E442E3ED83}" presName="parentText" presStyleLbl="alignNode1" presStyleIdx="2" presStyleCnt="3">
        <dgm:presLayoutVars>
          <dgm:chMax val="1"/>
          <dgm:bulletEnabled val="1"/>
        </dgm:presLayoutVars>
      </dgm:prSet>
      <dgm:spPr/>
      <dgm:t>
        <a:bodyPr/>
        <a:lstStyle/>
        <a:p>
          <a:endParaRPr lang="en-US"/>
        </a:p>
      </dgm:t>
    </dgm:pt>
    <dgm:pt modelId="{A53E5A36-1ACB-4945-92B9-AC669437A754}" type="pres">
      <dgm:prSet presAssocID="{0D10E1D6-D75A-4D44-84EC-48E442E3ED83}" presName="descendantText" presStyleLbl="alignAcc1" presStyleIdx="2" presStyleCnt="3">
        <dgm:presLayoutVars>
          <dgm:bulletEnabled val="1"/>
        </dgm:presLayoutVars>
      </dgm:prSet>
      <dgm:spPr/>
      <dgm:t>
        <a:bodyPr/>
        <a:lstStyle/>
        <a:p>
          <a:endParaRPr lang="en-US"/>
        </a:p>
      </dgm:t>
    </dgm:pt>
  </dgm:ptLst>
  <dgm:cxnLst>
    <dgm:cxn modelId="{4DDDBB3F-7CF4-48E8-B728-53C6BC8EAF19}" type="presOf" srcId="{A553520D-AACC-411F-AE52-818527D16D01}" destId="{A53E5A36-1ACB-4945-92B9-AC669437A754}" srcOrd="0" destOrd="0" presId="urn:microsoft.com/office/officeart/2005/8/layout/chevron2"/>
    <dgm:cxn modelId="{D2F536CE-FA80-463F-954A-13900C378ADF}" type="presOf" srcId="{4FC6BA1D-5143-415D-9A5C-E527C63CEA7D}" destId="{2BFE6ED2-38B9-4018-A083-FD32D62CE351}" srcOrd="0" destOrd="1" presId="urn:microsoft.com/office/officeart/2005/8/layout/chevron2"/>
    <dgm:cxn modelId="{96728D7B-A865-44CF-8F7A-0AC42ABC9A35}" srcId="{3C050236-9371-4B9F-B923-495E815FA0D0}" destId="{ADC2852B-F99B-49A1-9B6B-8153AB1C9AB4}" srcOrd="0" destOrd="0" parTransId="{2682FD20-758B-4CAB-A668-F897440B4E5D}" sibTransId="{BDA8C93E-CE93-4B13-898B-9FCE77552A01}"/>
    <dgm:cxn modelId="{DBE7843D-7EEA-4103-B585-1ED78106AC48}" type="presOf" srcId="{75FB8B13-2FF2-40DE-A6CE-6E275E190DBB}" destId="{36BDEC43-2EAA-49DD-BBCB-9269F57B7307}" srcOrd="0" destOrd="0" presId="urn:microsoft.com/office/officeart/2005/8/layout/chevron2"/>
    <dgm:cxn modelId="{B2447E73-5BE7-4BCD-8851-F1A804816B6E}" srcId="{7A2249E4-5AE7-40F1-B814-34706566249D}" destId="{568A097D-C7FE-4470-AD47-A1F509628982}" srcOrd="0" destOrd="0" parTransId="{9EED73B2-DB20-41BC-A775-A19B4F4762D2}" sibTransId="{22F9AE68-4579-4A6F-BFD7-CFDAFE978D2A}"/>
    <dgm:cxn modelId="{FE02F8F7-DF40-40B2-B6C4-041C4F9F716F}" srcId="{0D10E1D6-D75A-4D44-84EC-48E442E3ED83}" destId="{20A86C9E-8E74-4DD6-A7D5-2847545D5627}" srcOrd="1" destOrd="0" parTransId="{41A925F9-0B82-4C70-89E5-443315FA6365}" sibTransId="{5BC90E0F-2056-48F6-B6E5-9E334D68BB7C}"/>
    <dgm:cxn modelId="{527EADFA-694D-430D-855D-7DEDC67F4E3A}" srcId="{75FB8B13-2FF2-40DE-A6CE-6E275E190DBB}" destId="{0D10E1D6-D75A-4D44-84EC-48E442E3ED83}" srcOrd="2" destOrd="0" parTransId="{CE8267D1-E001-428D-9201-78C66F1D2D2A}" sibTransId="{2DE5AC27-7F5F-4D4D-A055-A7B1B0B8B54C}"/>
    <dgm:cxn modelId="{810C3CD4-D3F3-47A3-8E99-EA382B3DF5A4}" type="presOf" srcId="{20A86C9E-8E74-4DD6-A7D5-2847545D5627}" destId="{A53E5A36-1ACB-4945-92B9-AC669437A754}" srcOrd="0" destOrd="1" presId="urn:microsoft.com/office/officeart/2005/8/layout/chevron2"/>
    <dgm:cxn modelId="{0A4FDD5A-AAA5-44A6-BCA8-BD21CA1A8441}" type="presOf" srcId="{02008A46-74AA-4B5C-804F-C1E4AA727DE9}" destId="{2BFE6ED2-38B9-4018-A083-FD32D62CE351}" srcOrd="0" destOrd="2" presId="urn:microsoft.com/office/officeart/2005/8/layout/chevron2"/>
    <dgm:cxn modelId="{3FC6E73C-BDA6-4807-A3EA-B9E56B2D8036}" srcId="{7A2249E4-5AE7-40F1-B814-34706566249D}" destId="{02008A46-74AA-4B5C-804F-C1E4AA727DE9}" srcOrd="2" destOrd="0" parTransId="{FEE27143-72A0-457C-B642-B364953E1DFC}" sibTransId="{6EFBC134-0E10-4E49-A2D7-59F5930AEDA8}"/>
    <dgm:cxn modelId="{8BDC462B-2628-4A0D-83D9-C01C7143548A}" type="presOf" srcId="{0D10E1D6-D75A-4D44-84EC-48E442E3ED83}" destId="{2AF93990-2B0D-4218-8E8F-A5943DCDBD10}" srcOrd="0" destOrd="0" presId="urn:microsoft.com/office/officeart/2005/8/layout/chevron2"/>
    <dgm:cxn modelId="{D002AC01-4DE5-42A9-BA45-043B72715873}" srcId="{7A2249E4-5AE7-40F1-B814-34706566249D}" destId="{4FC6BA1D-5143-415D-9A5C-E527C63CEA7D}" srcOrd="1" destOrd="0" parTransId="{5B5D09C4-87B1-4331-89B9-98C87AD1F689}" sibTransId="{DEF38B97-C3FC-4C65-9236-07AB7A3E0702}"/>
    <dgm:cxn modelId="{709E0149-BE41-4198-B315-04230C909F21}" type="presOf" srcId="{7A2249E4-5AE7-40F1-B814-34706566249D}" destId="{3A5F92E4-0BD2-4C76-8E09-7BA346C33FE6}" srcOrd="0" destOrd="0" presId="urn:microsoft.com/office/officeart/2005/8/layout/chevron2"/>
    <dgm:cxn modelId="{14B4849D-7552-41E3-85CF-EA67BD54346E}" type="presOf" srcId="{193FDFFA-1350-42D7-96CB-7A99619E4B7E}" destId="{A047E7E5-9BA2-4FC0-91A4-BC114B64B42D}" srcOrd="0" destOrd="1" presId="urn:microsoft.com/office/officeart/2005/8/layout/chevron2"/>
    <dgm:cxn modelId="{763E9115-1745-44E1-9EEA-2B5DBA995827}" type="presOf" srcId="{568A097D-C7FE-4470-AD47-A1F509628982}" destId="{2BFE6ED2-38B9-4018-A083-FD32D62CE351}" srcOrd="0" destOrd="0" presId="urn:microsoft.com/office/officeart/2005/8/layout/chevron2"/>
    <dgm:cxn modelId="{E3BFB4E9-E72F-4215-81AE-D58EA67333E6}" type="presOf" srcId="{3C050236-9371-4B9F-B923-495E815FA0D0}" destId="{333454AF-02DE-42E6-9618-B8F91D5A0E16}" srcOrd="0" destOrd="0" presId="urn:microsoft.com/office/officeart/2005/8/layout/chevron2"/>
    <dgm:cxn modelId="{1462E2D0-B60B-4A20-AB76-1F447C7D9325}" srcId="{75FB8B13-2FF2-40DE-A6CE-6E275E190DBB}" destId="{7A2249E4-5AE7-40F1-B814-34706566249D}" srcOrd="0" destOrd="0" parTransId="{7E2F21CF-93A9-40B5-A919-70DB82D7DE56}" sibTransId="{75E37C83-EDC0-4139-9F47-F618AD5B3DAA}"/>
    <dgm:cxn modelId="{5C1BA04D-6651-4593-A38E-B614264EDB4A}" srcId="{75FB8B13-2FF2-40DE-A6CE-6E275E190DBB}" destId="{3C050236-9371-4B9F-B923-495E815FA0D0}" srcOrd="1" destOrd="0" parTransId="{C7C1EE79-F086-4670-ACAB-37847ED03801}" sibTransId="{CB8DF249-DFF8-4B88-8E25-FD1C0574DE83}"/>
    <dgm:cxn modelId="{45BAC0E4-9A39-4E56-A4D0-A7F9D295CA40}" type="presOf" srcId="{ADC2852B-F99B-49A1-9B6B-8153AB1C9AB4}" destId="{A047E7E5-9BA2-4FC0-91A4-BC114B64B42D}" srcOrd="0" destOrd="0" presId="urn:microsoft.com/office/officeart/2005/8/layout/chevron2"/>
    <dgm:cxn modelId="{59559493-C434-44ED-A854-52D3D0373972}" srcId="{0D10E1D6-D75A-4D44-84EC-48E442E3ED83}" destId="{A553520D-AACC-411F-AE52-818527D16D01}" srcOrd="0" destOrd="0" parTransId="{8C7E9031-AD4F-4B83-A1FC-115846A9D0C7}" sibTransId="{4B0CCC36-F38F-408A-8B5F-081F3C0C5581}"/>
    <dgm:cxn modelId="{6105F176-CB14-4381-83A5-46B1FCCBA8AF}" srcId="{3C050236-9371-4B9F-B923-495E815FA0D0}" destId="{193FDFFA-1350-42D7-96CB-7A99619E4B7E}" srcOrd="1" destOrd="0" parTransId="{69D58F92-BF71-4531-BD60-D0D398A21835}" sibTransId="{81F869F0-54B7-44DD-8583-D3ADAE6691CF}"/>
    <dgm:cxn modelId="{61AB617D-4689-450B-B085-6F84BDB52FE1}" type="presParOf" srcId="{36BDEC43-2EAA-49DD-BBCB-9269F57B7307}" destId="{34F94C1C-BEAD-4505-BB58-E05A00188DB9}" srcOrd="0" destOrd="0" presId="urn:microsoft.com/office/officeart/2005/8/layout/chevron2"/>
    <dgm:cxn modelId="{9F365457-9BBD-41B2-B408-376F1105E0C7}" type="presParOf" srcId="{34F94C1C-BEAD-4505-BB58-E05A00188DB9}" destId="{3A5F92E4-0BD2-4C76-8E09-7BA346C33FE6}" srcOrd="0" destOrd="0" presId="urn:microsoft.com/office/officeart/2005/8/layout/chevron2"/>
    <dgm:cxn modelId="{9C2452B0-025D-4028-A6F8-0D34A2341A48}" type="presParOf" srcId="{34F94C1C-BEAD-4505-BB58-E05A00188DB9}" destId="{2BFE6ED2-38B9-4018-A083-FD32D62CE351}" srcOrd="1" destOrd="0" presId="urn:microsoft.com/office/officeart/2005/8/layout/chevron2"/>
    <dgm:cxn modelId="{F33C702D-4B75-4A33-B633-2743A05E81F2}" type="presParOf" srcId="{36BDEC43-2EAA-49DD-BBCB-9269F57B7307}" destId="{0A70085F-5C83-4DE3-AE9D-480708518055}" srcOrd="1" destOrd="0" presId="urn:microsoft.com/office/officeart/2005/8/layout/chevron2"/>
    <dgm:cxn modelId="{FC994C15-88F3-4369-BB51-D5FBE4700A14}" type="presParOf" srcId="{36BDEC43-2EAA-49DD-BBCB-9269F57B7307}" destId="{22ACAA4F-8A24-4EAB-B8BF-20CDFF865711}" srcOrd="2" destOrd="0" presId="urn:microsoft.com/office/officeart/2005/8/layout/chevron2"/>
    <dgm:cxn modelId="{6E6164EA-20E1-494E-81BC-5363226BAD73}" type="presParOf" srcId="{22ACAA4F-8A24-4EAB-B8BF-20CDFF865711}" destId="{333454AF-02DE-42E6-9618-B8F91D5A0E16}" srcOrd="0" destOrd="0" presId="urn:microsoft.com/office/officeart/2005/8/layout/chevron2"/>
    <dgm:cxn modelId="{75B2DC13-2082-49C3-BCBC-FBAA8B45D8F2}" type="presParOf" srcId="{22ACAA4F-8A24-4EAB-B8BF-20CDFF865711}" destId="{A047E7E5-9BA2-4FC0-91A4-BC114B64B42D}" srcOrd="1" destOrd="0" presId="urn:microsoft.com/office/officeart/2005/8/layout/chevron2"/>
    <dgm:cxn modelId="{AE97C14A-9253-41DD-AC6B-AB31CF7AC3FF}" type="presParOf" srcId="{36BDEC43-2EAA-49DD-BBCB-9269F57B7307}" destId="{48A20376-4B20-4994-9A5D-557BAD2264B7}" srcOrd="3" destOrd="0" presId="urn:microsoft.com/office/officeart/2005/8/layout/chevron2"/>
    <dgm:cxn modelId="{0FAE1C9B-7E83-4DB9-B573-D4267082214D}" type="presParOf" srcId="{36BDEC43-2EAA-49DD-BBCB-9269F57B7307}" destId="{457C6B63-4016-4AF5-97B4-AE5C6F0F265D}" srcOrd="4" destOrd="0" presId="urn:microsoft.com/office/officeart/2005/8/layout/chevron2"/>
    <dgm:cxn modelId="{1455D917-C3E1-4B54-A9CD-6440F5262A57}" type="presParOf" srcId="{457C6B63-4016-4AF5-97B4-AE5C6F0F265D}" destId="{2AF93990-2B0D-4218-8E8F-A5943DCDBD10}" srcOrd="0" destOrd="0" presId="urn:microsoft.com/office/officeart/2005/8/layout/chevron2"/>
    <dgm:cxn modelId="{1D1523D0-8E18-4D6F-AA51-F2F105E9001C}" type="presParOf" srcId="{457C6B63-4016-4AF5-97B4-AE5C6F0F265D}" destId="{A53E5A36-1ACB-4945-92B9-AC669437A75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F7E3D7-56A8-48A6-916C-E3185FE90A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A2D4C89-599A-43A7-AA0D-79DE7421AA68}">
      <dgm:prSet phldrT="[Text]" custT="1"/>
      <dgm:spPr>
        <a:solidFill>
          <a:schemeClr val="tx1">
            <a:lumMod val="65000"/>
            <a:lumOff val="35000"/>
          </a:schemeClr>
        </a:solidFill>
      </dgm:spPr>
      <dgm:t>
        <a:bodyPr/>
        <a:lstStyle/>
        <a:p>
          <a:r>
            <a:rPr lang="en-US" sz="2800" b="1" dirty="0" smtClean="0">
              <a:solidFill>
                <a:srgbClr val="FFC000"/>
              </a:solidFill>
            </a:rPr>
            <a:t>Why are prescription drugs an addiction issue?</a:t>
          </a:r>
          <a:endParaRPr lang="en-US" sz="2800" b="1" dirty="0">
            <a:solidFill>
              <a:srgbClr val="FFC000"/>
            </a:solidFill>
          </a:endParaRPr>
        </a:p>
      </dgm:t>
    </dgm:pt>
    <dgm:pt modelId="{D77AE789-EC06-4C0A-A35E-640B1D2F3C89}" type="parTrans" cxnId="{8EB9ADEF-BBD6-4046-B5FB-47208ECFF4F4}">
      <dgm:prSet/>
      <dgm:spPr/>
      <dgm:t>
        <a:bodyPr/>
        <a:lstStyle/>
        <a:p>
          <a:endParaRPr lang="en-US"/>
        </a:p>
      </dgm:t>
    </dgm:pt>
    <dgm:pt modelId="{8172A145-AAB8-4236-844C-60BB28E9DE5E}" type="sibTrans" cxnId="{8EB9ADEF-BBD6-4046-B5FB-47208ECFF4F4}">
      <dgm:prSet/>
      <dgm:spPr/>
      <dgm:t>
        <a:bodyPr/>
        <a:lstStyle/>
        <a:p>
          <a:endParaRPr lang="en-US"/>
        </a:p>
      </dgm:t>
    </dgm:pt>
    <dgm:pt modelId="{87A2962C-5412-4569-AFCD-7344C3FE3334}">
      <dgm:prSet phldrT="[Text]" custT="1"/>
      <dgm:spPr>
        <a:solidFill>
          <a:schemeClr val="tx1">
            <a:lumMod val="65000"/>
            <a:lumOff val="35000"/>
          </a:schemeClr>
        </a:solidFill>
      </dgm:spPr>
      <dgm:t>
        <a:bodyPr/>
        <a:lstStyle/>
        <a:p>
          <a:r>
            <a:rPr lang="en-US" sz="2800" b="1" dirty="0" smtClean="0">
              <a:solidFill>
                <a:srgbClr val="FFC000"/>
              </a:solidFill>
            </a:rPr>
            <a:t>What resources are available?</a:t>
          </a:r>
        </a:p>
      </dgm:t>
    </dgm:pt>
    <dgm:pt modelId="{19EA3677-9A2A-4F70-86F5-EB9AA4E47444}" type="sibTrans" cxnId="{26CB48DC-410E-455F-A8B9-F374F100AA5C}">
      <dgm:prSet/>
      <dgm:spPr/>
      <dgm:t>
        <a:bodyPr/>
        <a:lstStyle/>
        <a:p>
          <a:endParaRPr lang="en-US"/>
        </a:p>
      </dgm:t>
    </dgm:pt>
    <dgm:pt modelId="{7FD7269B-FF56-4F70-B687-B607DB96AC9F}" type="parTrans" cxnId="{26CB48DC-410E-455F-A8B9-F374F100AA5C}">
      <dgm:prSet/>
      <dgm:spPr/>
      <dgm:t>
        <a:bodyPr/>
        <a:lstStyle/>
        <a:p>
          <a:endParaRPr lang="en-US"/>
        </a:p>
      </dgm:t>
    </dgm:pt>
    <dgm:pt modelId="{15D854D2-5C9C-4B73-8E08-A5B64137F73D}">
      <dgm:prSet phldrT="[Text]" custT="1"/>
      <dgm:spPr>
        <a:solidFill>
          <a:schemeClr val="tx1">
            <a:lumMod val="65000"/>
            <a:lumOff val="35000"/>
          </a:schemeClr>
        </a:solidFill>
      </dgm:spPr>
      <dgm:t>
        <a:bodyPr/>
        <a:lstStyle/>
        <a:p>
          <a:r>
            <a:rPr lang="en-US" sz="2800" b="1" dirty="0" smtClean="0">
              <a:solidFill>
                <a:srgbClr val="FFC000"/>
              </a:solidFill>
            </a:rPr>
            <a:t>What are some issues specific to the workplace?</a:t>
          </a:r>
        </a:p>
      </dgm:t>
    </dgm:pt>
    <dgm:pt modelId="{930453AB-9E09-426F-99ED-7E5413B4EACF}" type="sibTrans" cxnId="{2D75FBA7-A2D9-426E-BF32-234A7501A606}">
      <dgm:prSet/>
      <dgm:spPr/>
      <dgm:t>
        <a:bodyPr/>
        <a:lstStyle/>
        <a:p>
          <a:endParaRPr lang="en-US"/>
        </a:p>
      </dgm:t>
    </dgm:pt>
    <dgm:pt modelId="{761F098B-9C0B-444C-97CD-D4431A3591F8}" type="parTrans" cxnId="{2D75FBA7-A2D9-426E-BF32-234A7501A606}">
      <dgm:prSet/>
      <dgm:spPr/>
      <dgm:t>
        <a:bodyPr/>
        <a:lstStyle/>
        <a:p>
          <a:endParaRPr lang="en-US"/>
        </a:p>
      </dgm:t>
    </dgm:pt>
    <dgm:pt modelId="{C86AEC17-7B26-4997-BC8E-97E5D3CF948F}">
      <dgm:prSet phldrT="[Text]" custT="1"/>
      <dgm:spPr>
        <a:solidFill>
          <a:schemeClr val="tx1">
            <a:lumMod val="65000"/>
            <a:lumOff val="35000"/>
          </a:schemeClr>
        </a:solidFill>
      </dgm:spPr>
      <dgm:t>
        <a:bodyPr/>
        <a:lstStyle/>
        <a:p>
          <a:r>
            <a:rPr lang="en-US" sz="2800" b="1" dirty="0" smtClean="0">
              <a:solidFill>
                <a:srgbClr val="FFC000"/>
              </a:solidFill>
            </a:rPr>
            <a:t>What are the signs and symptoms?</a:t>
          </a:r>
          <a:endParaRPr lang="en-US" sz="2800" b="1" dirty="0">
            <a:solidFill>
              <a:srgbClr val="FFC000"/>
            </a:solidFill>
          </a:endParaRPr>
        </a:p>
      </dgm:t>
    </dgm:pt>
    <dgm:pt modelId="{B483DD93-CBC6-4D55-BDE6-982CD90637C0}" type="sibTrans" cxnId="{BB5D3A94-5FF8-45D8-96C0-7D5FD1711588}">
      <dgm:prSet/>
      <dgm:spPr/>
      <dgm:t>
        <a:bodyPr/>
        <a:lstStyle/>
        <a:p>
          <a:endParaRPr lang="en-US"/>
        </a:p>
      </dgm:t>
    </dgm:pt>
    <dgm:pt modelId="{1B0A5C95-D732-425F-8A0D-BF19167302DA}" type="parTrans" cxnId="{BB5D3A94-5FF8-45D8-96C0-7D5FD1711588}">
      <dgm:prSet/>
      <dgm:spPr/>
      <dgm:t>
        <a:bodyPr/>
        <a:lstStyle/>
        <a:p>
          <a:endParaRPr lang="en-US"/>
        </a:p>
      </dgm:t>
    </dgm:pt>
    <dgm:pt modelId="{3BF32278-BA96-47CE-9B21-65A3B1668762}">
      <dgm:prSet phldrT="[Text]" custT="1"/>
      <dgm:spPr>
        <a:solidFill>
          <a:schemeClr val="tx1">
            <a:lumMod val="65000"/>
            <a:lumOff val="35000"/>
          </a:schemeClr>
        </a:solidFill>
      </dgm:spPr>
      <dgm:t>
        <a:bodyPr/>
        <a:lstStyle/>
        <a:p>
          <a:r>
            <a:rPr lang="en-US" sz="2800" b="1" dirty="0" smtClean="0">
              <a:solidFill>
                <a:srgbClr val="FFC000"/>
              </a:solidFill>
            </a:rPr>
            <a:t>What are the potential legal ramifications?</a:t>
          </a:r>
        </a:p>
      </dgm:t>
    </dgm:pt>
    <dgm:pt modelId="{05354C0F-C9E1-4E14-A902-AFE89443355E}" type="parTrans" cxnId="{EBEC3CFA-DB4B-45AB-84F7-B73B628EAD56}">
      <dgm:prSet/>
      <dgm:spPr/>
      <dgm:t>
        <a:bodyPr/>
        <a:lstStyle/>
        <a:p>
          <a:endParaRPr lang="en-US"/>
        </a:p>
      </dgm:t>
    </dgm:pt>
    <dgm:pt modelId="{EE0AA247-0F52-4204-BCE0-B590AF1202C0}" type="sibTrans" cxnId="{EBEC3CFA-DB4B-45AB-84F7-B73B628EAD56}">
      <dgm:prSet/>
      <dgm:spPr/>
      <dgm:t>
        <a:bodyPr/>
        <a:lstStyle/>
        <a:p>
          <a:endParaRPr lang="en-US"/>
        </a:p>
      </dgm:t>
    </dgm:pt>
    <dgm:pt modelId="{B862C9EE-D3F0-4066-AE3A-4A5EE42BD083}" type="pres">
      <dgm:prSet presAssocID="{62F7E3D7-56A8-48A6-916C-E3185FE90A63}" presName="linear" presStyleCnt="0">
        <dgm:presLayoutVars>
          <dgm:dir/>
          <dgm:animLvl val="lvl"/>
          <dgm:resizeHandles val="exact"/>
        </dgm:presLayoutVars>
      </dgm:prSet>
      <dgm:spPr/>
      <dgm:t>
        <a:bodyPr/>
        <a:lstStyle/>
        <a:p>
          <a:endParaRPr lang="en-US"/>
        </a:p>
      </dgm:t>
    </dgm:pt>
    <dgm:pt modelId="{A0C7B813-B5A2-477A-BCF5-90290D229DE6}" type="pres">
      <dgm:prSet presAssocID="{6A2D4C89-599A-43A7-AA0D-79DE7421AA68}" presName="parentLin" presStyleCnt="0"/>
      <dgm:spPr/>
    </dgm:pt>
    <dgm:pt modelId="{DD7CC4BF-CCDC-46F1-85F0-D9BE97792E8C}" type="pres">
      <dgm:prSet presAssocID="{6A2D4C89-599A-43A7-AA0D-79DE7421AA68}" presName="parentLeftMargin" presStyleLbl="node1" presStyleIdx="0" presStyleCnt="5"/>
      <dgm:spPr/>
      <dgm:t>
        <a:bodyPr/>
        <a:lstStyle/>
        <a:p>
          <a:endParaRPr lang="en-US"/>
        </a:p>
      </dgm:t>
    </dgm:pt>
    <dgm:pt modelId="{73C81092-E22F-45EF-8D3C-A06F1D6C9314}" type="pres">
      <dgm:prSet presAssocID="{6A2D4C89-599A-43A7-AA0D-79DE7421AA68}" presName="parentText" presStyleLbl="node1" presStyleIdx="0" presStyleCnt="5" custScaleX="142857">
        <dgm:presLayoutVars>
          <dgm:chMax val="0"/>
          <dgm:bulletEnabled val="1"/>
        </dgm:presLayoutVars>
      </dgm:prSet>
      <dgm:spPr/>
      <dgm:t>
        <a:bodyPr/>
        <a:lstStyle/>
        <a:p>
          <a:endParaRPr lang="en-US"/>
        </a:p>
      </dgm:t>
    </dgm:pt>
    <dgm:pt modelId="{919F8884-DA26-4829-AEFE-F35FF24A3008}" type="pres">
      <dgm:prSet presAssocID="{6A2D4C89-599A-43A7-AA0D-79DE7421AA68}" presName="negativeSpace" presStyleCnt="0"/>
      <dgm:spPr/>
    </dgm:pt>
    <dgm:pt modelId="{B768E50F-D8FF-417B-872D-AFE0234EE53A}" type="pres">
      <dgm:prSet presAssocID="{6A2D4C89-599A-43A7-AA0D-79DE7421AA68}" presName="childText" presStyleLbl="conFgAcc1" presStyleIdx="0" presStyleCnt="5">
        <dgm:presLayoutVars>
          <dgm:bulletEnabled val="1"/>
        </dgm:presLayoutVars>
      </dgm:prSet>
      <dgm:spPr>
        <a:ln>
          <a:solidFill>
            <a:srgbClr val="FFC000"/>
          </a:solidFill>
        </a:ln>
      </dgm:spPr>
      <dgm:t>
        <a:bodyPr/>
        <a:lstStyle/>
        <a:p>
          <a:endParaRPr lang="en-US"/>
        </a:p>
      </dgm:t>
    </dgm:pt>
    <dgm:pt modelId="{783B779B-BA2D-495D-BE97-5B24FC25F780}" type="pres">
      <dgm:prSet presAssocID="{8172A145-AAB8-4236-844C-60BB28E9DE5E}" presName="spaceBetweenRectangles" presStyleCnt="0"/>
      <dgm:spPr/>
    </dgm:pt>
    <dgm:pt modelId="{B81DCB83-9D56-41EC-B96D-6EC732CD16AB}" type="pres">
      <dgm:prSet presAssocID="{C86AEC17-7B26-4997-BC8E-97E5D3CF948F}" presName="parentLin" presStyleCnt="0"/>
      <dgm:spPr/>
    </dgm:pt>
    <dgm:pt modelId="{7D712E7F-E2B1-4F2D-913B-F85E9B6B8088}" type="pres">
      <dgm:prSet presAssocID="{C86AEC17-7B26-4997-BC8E-97E5D3CF948F}" presName="parentLeftMargin" presStyleLbl="node1" presStyleIdx="0" presStyleCnt="5"/>
      <dgm:spPr/>
      <dgm:t>
        <a:bodyPr/>
        <a:lstStyle/>
        <a:p>
          <a:endParaRPr lang="en-US"/>
        </a:p>
      </dgm:t>
    </dgm:pt>
    <dgm:pt modelId="{677020B2-BA01-43A0-AB0F-3FE8D451476A}" type="pres">
      <dgm:prSet presAssocID="{C86AEC17-7B26-4997-BC8E-97E5D3CF948F}" presName="parentText" presStyleLbl="node1" presStyleIdx="1" presStyleCnt="5" custScaleX="142857">
        <dgm:presLayoutVars>
          <dgm:chMax val="0"/>
          <dgm:bulletEnabled val="1"/>
        </dgm:presLayoutVars>
      </dgm:prSet>
      <dgm:spPr/>
      <dgm:t>
        <a:bodyPr/>
        <a:lstStyle/>
        <a:p>
          <a:endParaRPr lang="en-US"/>
        </a:p>
      </dgm:t>
    </dgm:pt>
    <dgm:pt modelId="{C08DA884-49E4-4EA7-814C-F34971D7BF22}" type="pres">
      <dgm:prSet presAssocID="{C86AEC17-7B26-4997-BC8E-97E5D3CF948F}" presName="negativeSpace" presStyleCnt="0"/>
      <dgm:spPr/>
    </dgm:pt>
    <dgm:pt modelId="{8EBD1F81-1A2D-4CD1-8237-489634FE1188}" type="pres">
      <dgm:prSet presAssocID="{C86AEC17-7B26-4997-BC8E-97E5D3CF948F}" presName="childText" presStyleLbl="conFgAcc1" presStyleIdx="1" presStyleCnt="5">
        <dgm:presLayoutVars>
          <dgm:bulletEnabled val="1"/>
        </dgm:presLayoutVars>
      </dgm:prSet>
      <dgm:spPr>
        <a:ln>
          <a:solidFill>
            <a:srgbClr val="FFC000"/>
          </a:solidFill>
        </a:ln>
      </dgm:spPr>
      <dgm:t>
        <a:bodyPr/>
        <a:lstStyle/>
        <a:p>
          <a:endParaRPr lang="en-US"/>
        </a:p>
      </dgm:t>
    </dgm:pt>
    <dgm:pt modelId="{CAF3806E-97F9-4CE9-B459-0F7B95E8DB5F}" type="pres">
      <dgm:prSet presAssocID="{B483DD93-CBC6-4D55-BDE6-982CD90637C0}" presName="spaceBetweenRectangles" presStyleCnt="0"/>
      <dgm:spPr/>
    </dgm:pt>
    <dgm:pt modelId="{28839B25-3886-4F81-8BDB-51320E98D953}" type="pres">
      <dgm:prSet presAssocID="{15D854D2-5C9C-4B73-8E08-A5B64137F73D}" presName="parentLin" presStyleCnt="0"/>
      <dgm:spPr/>
    </dgm:pt>
    <dgm:pt modelId="{936371D6-2DBF-487F-A1A7-0CA2DD97B4DD}" type="pres">
      <dgm:prSet presAssocID="{15D854D2-5C9C-4B73-8E08-A5B64137F73D}" presName="parentLeftMargin" presStyleLbl="node1" presStyleIdx="1" presStyleCnt="5"/>
      <dgm:spPr/>
      <dgm:t>
        <a:bodyPr/>
        <a:lstStyle/>
        <a:p>
          <a:endParaRPr lang="en-US"/>
        </a:p>
      </dgm:t>
    </dgm:pt>
    <dgm:pt modelId="{6F213FF0-F9C3-409A-BB6C-1F22C67A78E1}" type="pres">
      <dgm:prSet presAssocID="{15D854D2-5C9C-4B73-8E08-A5B64137F73D}" presName="parentText" presStyleLbl="node1" presStyleIdx="2" presStyleCnt="5" custScaleX="141270">
        <dgm:presLayoutVars>
          <dgm:chMax val="0"/>
          <dgm:bulletEnabled val="1"/>
        </dgm:presLayoutVars>
      </dgm:prSet>
      <dgm:spPr/>
      <dgm:t>
        <a:bodyPr/>
        <a:lstStyle/>
        <a:p>
          <a:endParaRPr lang="en-US"/>
        </a:p>
      </dgm:t>
    </dgm:pt>
    <dgm:pt modelId="{EB476B72-9625-47F4-87CC-BCB3220DCC28}" type="pres">
      <dgm:prSet presAssocID="{15D854D2-5C9C-4B73-8E08-A5B64137F73D}" presName="negativeSpace" presStyleCnt="0"/>
      <dgm:spPr/>
    </dgm:pt>
    <dgm:pt modelId="{A8EA44D6-2FB1-41E6-9578-9281EBE15D53}" type="pres">
      <dgm:prSet presAssocID="{15D854D2-5C9C-4B73-8E08-A5B64137F73D}" presName="childText" presStyleLbl="conFgAcc1" presStyleIdx="2" presStyleCnt="5">
        <dgm:presLayoutVars>
          <dgm:bulletEnabled val="1"/>
        </dgm:presLayoutVars>
      </dgm:prSet>
      <dgm:spPr>
        <a:ln>
          <a:solidFill>
            <a:srgbClr val="FFC000"/>
          </a:solidFill>
        </a:ln>
      </dgm:spPr>
      <dgm:t>
        <a:bodyPr/>
        <a:lstStyle/>
        <a:p>
          <a:endParaRPr lang="en-US"/>
        </a:p>
      </dgm:t>
    </dgm:pt>
    <dgm:pt modelId="{C81501AA-53DF-4CF0-85E0-4E3D0D16A4FC}" type="pres">
      <dgm:prSet presAssocID="{930453AB-9E09-426F-99ED-7E5413B4EACF}" presName="spaceBetweenRectangles" presStyleCnt="0"/>
      <dgm:spPr/>
    </dgm:pt>
    <dgm:pt modelId="{36FB4E78-1D7C-48DA-9197-CD471E0BCDEF}" type="pres">
      <dgm:prSet presAssocID="{87A2962C-5412-4569-AFCD-7344C3FE3334}" presName="parentLin" presStyleCnt="0"/>
      <dgm:spPr/>
    </dgm:pt>
    <dgm:pt modelId="{0A375DB9-2AE5-45D9-BB58-C299C6FB659B}" type="pres">
      <dgm:prSet presAssocID="{87A2962C-5412-4569-AFCD-7344C3FE3334}" presName="parentLeftMargin" presStyleLbl="node1" presStyleIdx="2" presStyleCnt="5"/>
      <dgm:spPr/>
      <dgm:t>
        <a:bodyPr/>
        <a:lstStyle/>
        <a:p>
          <a:endParaRPr lang="en-US"/>
        </a:p>
      </dgm:t>
    </dgm:pt>
    <dgm:pt modelId="{3CD5B046-FE97-48AD-A1E6-453C0465094E}" type="pres">
      <dgm:prSet presAssocID="{87A2962C-5412-4569-AFCD-7344C3FE3334}" presName="parentText" presStyleLbl="node1" presStyleIdx="3" presStyleCnt="5" custScaleX="142857">
        <dgm:presLayoutVars>
          <dgm:chMax val="0"/>
          <dgm:bulletEnabled val="1"/>
        </dgm:presLayoutVars>
      </dgm:prSet>
      <dgm:spPr/>
      <dgm:t>
        <a:bodyPr/>
        <a:lstStyle/>
        <a:p>
          <a:endParaRPr lang="en-US"/>
        </a:p>
      </dgm:t>
    </dgm:pt>
    <dgm:pt modelId="{08AE9711-437F-49CC-9AD8-40E5348FCFCD}" type="pres">
      <dgm:prSet presAssocID="{87A2962C-5412-4569-AFCD-7344C3FE3334}" presName="negativeSpace" presStyleCnt="0"/>
      <dgm:spPr/>
    </dgm:pt>
    <dgm:pt modelId="{6F631E6D-42C9-40DC-838F-383436393FD4}" type="pres">
      <dgm:prSet presAssocID="{87A2962C-5412-4569-AFCD-7344C3FE3334}" presName="childText" presStyleLbl="conFgAcc1" presStyleIdx="3" presStyleCnt="5">
        <dgm:presLayoutVars>
          <dgm:bulletEnabled val="1"/>
        </dgm:presLayoutVars>
      </dgm:prSet>
      <dgm:spPr>
        <a:ln>
          <a:solidFill>
            <a:srgbClr val="FFC000"/>
          </a:solidFill>
        </a:ln>
      </dgm:spPr>
      <dgm:t>
        <a:bodyPr/>
        <a:lstStyle/>
        <a:p>
          <a:endParaRPr lang="en-US"/>
        </a:p>
      </dgm:t>
    </dgm:pt>
    <dgm:pt modelId="{E932F8A4-EEE1-44EC-AB2D-A08D674BAFD1}" type="pres">
      <dgm:prSet presAssocID="{19EA3677-9A2A-4F70-86F5-EB9AA4E47444}" presName="spaceBetweenRectangles" presStyleCnt="0"/>
      <dgm:spPr/>
    </dgm:pt>
    <dgm:pt modelId="{553851A2-885B-4B4F-BA81-0FE3CCA71C1D}" type="pres">
      <dgm:prSet presAssocID="{3BF32278-BA96-47CE-9B21-65A3B1668762}" presName="parentLin" presStyleCnt="0"/>
      <dgm:spPr/>
    </dgm:pt>
    <dgm:pt modelId="{C17E4520-5929-452F-8D1C-19C45D032103}" type="pres">
      <dgm:prSet presAssocID="{3BF32278-BA96-47CE-9B21-65A3B1668762}" presName="parentLeftMargin" presStyleLbl="node1" presStyleIdx="3" presStyleCnt="5"/>
      <dgm:spPr/>
      <dgm:t>
        <a:bodyPr/>
        <a:lstStyle/>
        <a:p>
          <a:endParaRPr lang="en-US"/>
        </a:p>
      </dgm:t>
    </dgm:pt>
    <dgm:pt modelId="{13B905B7-5A2C-4847-ACEF-B7678C396957}" type="pres">
      <dgm:prSet presAssocID="{3BF32278-BA96-47CE-9B21-65A3B1668762}" presName="parentText" presStyleLbl="node1" presStyleIdx="4" presStyleCnt="5" custScaleX="142857">
        <dgm:presLayoutVars>
          <dgm:chMax val="0"/>
          <dgm:bulletEnabled val="1"/>
        </dgm:presLayoutVars>
      </dgm:prSet>
      <dgm:spPr/>
      <dgm:t>
        <a:bodyPr/>
        <a:lstStyle/>
        <a:p>
          <a:endParaRPr lang="en-US"/>
        </a:p>
      </dgm:t>
    </dgm:pt>
    <dgm:pt modelId="{9B51CF3E-F4D2-4EF0-B0C0-3FCC7C95850B}" type="pres">
      <dgm:prSet presAssocID="{3BF32278-BA96-47CE-9B21-65A3B1668762}" presName="negativeSpace" presStyleCnt="0"/>
      <dgm:spPr/>
    </dgm:pt>
    <dgm:pt modelId="{CFA8857F-10D2-49E7-8F2B-AAA80F56EEC8}" type="pres">
      <dgm:prSet presAssocID="{3BF32278-BA96-47CE-9B21-65A3B1668762}" presName="childText" presStyleLbl="conFgAcc1" presStyleIdx="4" presStyleCnt="5">
        <dgm:presLayoutVars>
          <dgm:bulletEnabled val="1"/>
        </dgm:presLayoutVars>
      </dgm:prSet>
      <dgm:spPr/>
    </dgm:pt>
  </dgm:ptLst>
  <dgm:cxnLst>
    <dgm:cxn modelId="{2D75FBA7-A2D9-426E-BF32-234A7501A606}" srcId="{62F7E3D7-56A8-48A6-916C-E3185FE90A63}" destId="{15D854D2-5C9C-4B73-8E08-A5B64137F73D}" srcOrd="2" destOrd="0" parTransId="{761F098B-9C0B-444C-97CD-D4431A3591F8}" sibTransId="{930453AB-9E09-426F-99ED-7E5413B4EACF}"/>
    <dgm:cxn modelId="{F78DB8D5-0888-4468-99B6-4D7CFD0232FD}" type="presOf" srcId="{6A2D4C89-599A-43A7-AA0D-79DE7421AA68}" destId="{DD7CC4BF-CCDC-46F1-85F0-D9BE97792E8C}" srcOrd="0" destOrd="0" presId="urn:microsoft.com/office/officeart/2005/8/layout/list1"/>
    <dgm:cxn modelId="{26CB48DC-410E-455F-A8B9-F374F100AA5C}" srcId="{62F7E3D7-56A8-48A6-916C-E3185FE90A63}" destId="{87A2962C-5412-4569-AFCD-7344C3FE3334}" srcOrd="3" destOrd="0" parTransId="{7FD7269B-FF56-4F70-B687-B607DB96AC9F}" sibTransId="{19EA3677-9A2A-4F70-86F5-EB9AA4E47444}"/>
    <dgm:cxn modelId="{339055E1-5C55-4D46-884E-233E334B7C8D}" type="presOf" srcId="{6A2D4C89-599A-43A7-AA0D-79DE7421AA68}" destId="{73C81092-E22F-45EF-8D3C-A06F1D6C9314}" srcOrd="1" destOrd="0" presId="urn:microsoft.com/office/officeart/2005/8/layout/list1"/>
    <dgm:cxn modelId="{6C0AA309-92FC-487F-B7AC-F233C3F132EB}" type="presOf" srcId="{87A2962C-5412-4569-AFCD-7344C3FE3334}" destId="{3CD5B046-FE97-48AD-A1E6-453C0465094E}" srcOrd="1" destOrd="0" presId="urn:microsoft.com/office/officeart/2005/8/layout/list1"/>
    <dgm:cxn modelId="{AB9E7A15-607C-46D5-AED6-4B05F37D069F}" type="presOf" srcId="{3BF32278-BA96-47CE-9B21-65A3B1668762}" destId="{13B905B7-5A2C-4847-ACEF-B7678C396957}" srcOrd="1" destOrd="0" presId="urn:microsoft.com/office/officeart/2005/8/layout/list1"/>
    <dgm:cxn modelId="{1C40462F-D193-49A9-9294-E87451E18E03}" type="presOf" srcId="{15D854D2-5C9C-4B73-8E08-A5B64137F73D}" destId="{936371D6-2DBF-487F-A1A7-0CA2DD97B4DD}" srcOrd="0" destOrd="0" presId="urn:microsoft.com/office/officeart/2005/8/layout/list1"/>
    <dgm:cxn modelId="{E206EA4D-B7CB-46D5-BEB5-6A33F2F034EA}" type="presOf" srcId="{3BF32278-BA96-47CE-9B21-65A3B1668762}" destId="{C17E4520-5929-452F-8D1C-19C45D032103}" srcOrd="0" destOrd="0" presId="urn:microsoft.com/office/officeart/2005/8/layout/list1"/>
    <dgm:cxn modelId="{F28812EE-1BA2-4E09-A83A-07BE9C7E2DFA}" type="presOf" srcId="{C86AEC17-7B26-4997-BC8E-97E5D3CF948F}" destId="{7D712E7F-E2B1-4F2D-913B-F85E9B6B8088}" srcOrd="0" destOrd="0" presId="urn:microsoft.com/office/officeart/2005/8/layout/list1"/>
    <dgm:cxn modelId="{7CD4E88A-FD91-4EDF-96C2-C627BEE944B9}" type="presOf" srcId="{C86AEC17-7B26-4997-BC8E-97E5D3CF948F}" destId="{677020B2-BA01-43A0-AB0F-3FE8D451476A}" srcOrd="1" destOrd="0" presId="urn:microsoft.com/office/officeart/2005/8/layout/list1"/>
    <dgm:cxn modelId="{6ABB6168-16B0-4431-995D-E8C42A4A00AC}" type="presOf" srcId="{62F7E3D7-56A8-48A6-916C-E3185FE90A63}" destId="{B862C9EE-D3F0-4066-AE3A-4A5EE42BD083}" srcOrd="0" destOrd="0" presId="urn:microsoft.com/office/officeart/2005/8/layout/list1"/>
    <dgm:cxn modelId="{EBEC3CFA-DB4B-45AB-84F7-B73B628EAD56}" srcId="{62F7E3D7-56A8-48A6-916C-E3185FE90A63}" destId="{3BF32278-BA96-47CE-9B21-65A3B1668762}" srcOrd="4" destOrd="0" parTransId="{05354C0F-C9E1-4E14-A902-AFE89443355E}" sibTransId="{EE0AA247-0F52-4204-BCE0-B590AF1202C0}"/>
    <dgm:cxn modelId="{73BD7D54-EFC4-4D39-881F-7309856841C2}" type="presOf" srcId="{87A2962C-5412-4569-AFCD-7344C3FE3334}" destId="{0A375DB9-2AE5-45D9-BB58-C299C6FB659B}" srcOrd="0" destOrd="0" presId="urn:microsoft.com/office/officeart/2005/8/layout/list1"/>
    <dgm:cxn modelId="{842A43BF-4ADD-45BB-818E-090600AFFBBF}" type="presOf" srcId="{15D854D2-5C9C-4B73-8E08-A5B64137F73D}" destId="{6F213FF0-F9C3-409A-BB6C-1F22C67A78E1}" srcOrd="1" destOrd="0" presId="urn:microsoft.com/office/officeart/2005/8/layout/list1"/>
    <dgm:cxn modelId="{BB5D3A94-5FF8-45D8-96C0-7D5FD1711588}" srcId="{62F7E3D7-56A8-48A6-916C-E3185FE90A63}" destId="{C86AEC17-7B26-4997-BC8E-97E5D3CF948F}" srcOrd="1" destOrd="0" parTransId="{1B0A5C95-D732-425F-8A0D-BF19167302DA}" sibTransId="{B483DD93-CBC6-4D55-BDE6-982CD90637C0}"/>
    <dgm:cxn modelId="{8EB9ADEF-BBD6-4046-B5FB-47208ECFF4F4}" srcId="{62F7E3D7-56A8-48A6-916C-E3185FE90A63}" destId="{6A2D4C89-599A-43A7-AA0D-79DE7421AA68}" srcOrd="0" destOrd="0" parTransId="{D77AE789-EC06-4C0A-A35E-640B1D2F3C89}" sibTransId="{8172A145-AAB8-4236-844C-60BB28E9DE5E}"/>
    <dgm:cxn modelId="{0155C095-FDDD-419B-9563-3D47294DF427}" type="presParOf" srcId="{B862C9EE-D3F0-4066-AE3A-4A5EE42BD083}" destId="{A0C7B813-B5A2-477A-BCF5-90290D229DE6}" srcOrd="0" destOrd="0" presId="urn:microsoft.com/office/officeart/2005/8/layout/list1"/>
    <dgm:cxn modelId="{78703798-6585-4C88-8BFE-867E1BAE7002}" type="presParOf" srcId="{A0C7B813-B5A2-477A-BCF5-90290D229DE6}" destId="{DD7CC4BF-CCDC-46F1-85F0-D9BE97792E8C}" srcOrd="0" destOrd="0" presId="urn:microsoft.com/office/officeart/2005/8/layout/list1"/>
    <dgm:cxn modelId="{B7C6F667-92FB-4757-A974-B7E2B6CA5A47}" type="presParOf" srcId="{A0C7B813-B5A2-477A-BCF5-90290D229DE6}" destId="{73C81092-E22F-45EF-8D3C-A06F1D6C9314}" srcOrd="1" destOrd="0" presId="urn:microsoft.com/office/officeart/2005/8/layout/list1"/>
    <dgm:cxn modelId="{7FBE8EEC-3585-472E-A326-FD71140EE5F5}" type="presParOf" srcId="{B862C9EE-D3F0-4066-AE3A-4A5EE42BD083}" destId="{919F8884-DA26-4829-AEFE-F35FF24A3008}" srcOrd="1" destOrd="0" presId="urn:microsoft.com/office/officeart/2005/8/layout/list1"/>
    <dgm:cxn modelId="{80E04BBD-78E9-42F7-8678-2F6A18534CBA}" type="presParOf" srcId="{B862C9EE-D3F0-4066-AE3A-4A5EE42BD083}" destId="{B768E50F-D8FF-417B-872D-AFE0234EE53A}" srcOrd="2" destOrd="0" presId="urn:microsoft.com/office/officeart/2005/8/layout/list1"/>
    <dgm:cxn modelId="{FA4B6D43-FB20-450E-8AD8-284335F13748}" type="presParOf" srcId="{B862C9EE-D3F0-4066-AE3A-4A5EE42BD083}" destId="{783B779B-BA2D-495D-BE97-5B24FC25F780}" srcOrd="3" destOrd="0" presId="urn:microsoft.com/office/officeart/2005/8/layout/list1"/>
    <dgm:cxn modelId="{63E840C0-C0C1-4F03-9147-C8909A3CA35B}" type="presParOf" srcId="{B862C9EE-D3F0-4066-AE3A-4A5EE42BD083}" destId="{B81DCB83-9D56-41EC-B96D-6EC732CD16AB}" srcOrd="4" destOrd="0" presId="urn:microsoft.com/office/officeart/2005/8/layout/list1"/>
    <dgm:cxn modelId="{AEF9E87D-CE8B-4C8B-BE59-7D378FD407AE}" type="presParOf" srcId="{B81DCB83-9D56-41EC-B96D-6EC732CD16AB}" destId="{7D712E7F-E2B1-4F2D-913B-F85E9B6B8088}" srcOrd="0" destOrd="0" presId="urn:microsoft.com/office/officeart/2005/8/layout/list1"/>
    <dgm:cxn modelId="{EAA98D85-F006-41DE-A433-D0C3C2AC434A}" type="presParOf" srcId="{B81DCB83-9D56-41EC-B96D-6EC732CD16AB}" destId="{677020B2-BA01-43A0-AB0F-3FE8D451476A}" srcOrd="1" destOrd="0" presId="urn:microsoft.com/office/officeart/2005/8/layout/list1"/>
    <dgm:cxn modelId="{B8B9FE33-0EC9-4186-922C-3A612A60DCBE}" type="presParOf" srcId="{B862C9EE-D3F0-4066-AE3A-4A5EE42BD083}" destId="{C08DA884-49E4-4EA7-814C-F34971D7BF22}" srcOrd="5" destOrd="0" presId="urn:microsoft.com/office/officeart/2005/8/layout/list1"/>
    <dgm:cxn modelId="{9E7472ED-E5B2-40B3-9D71-15A989DA9048}" type="presParOf" srcId="{B862C9EE-D3F0-4066-AE3A-4A5EE42BD083}" destId="{8EBD1F81-1A2D-4CD1-8237-489634FE1188}" srcOrd="6" destOrd="0" presId="urn:microsoft.com/office/officeart/2005/8/layout/list1"/>
    <dgm:cxn modelId="{9AF408CA-3845-471F-B181-0F313D9B76AE}" type="presParOf" srcId="{B862C9EE-D3F0-4066-AE3A-4A5EE42BD083}" destId="{CAF3806E-97F9-4CE9-B459-0F7B95E8DB5F}" srcOrd="7" destOrd="0" presId="urn:microsoft.com/office/officeart/2005/8/layout/list1"/>
    <dgm:cxn modelId="{792BB92F-C730-42E4-9BAB-3ADA2E040B3A}" type="presParOf" srcId="{B862C9EE-D3F0-4066-AE3A-4A5EE42BD083}" destId="{28839B25-3886-4F81-8BDB-51320E98D953}" srcOrd="8" destOrd="0" presId="urn:microsoft.com/office/officeart/2005/8/layout/list1"/>
    <dgm:cxn modelId="{7F181AF2-7E73-4D89-8A8F-39769B440063}" type="presParOf" srcId="{28839B25-3886-4F81-8BDB-51320E98D953}" destId="{936371D6-2DBF-487F-A1A7-0CA2DD97B4DD}" srcOrd="0" destOrd="0" presId="urn:microsoft.com/office/officeart/2005/8/layout/list1"/>
    <dgm:cxn modelId="{D9F410A6-FCAB-4EE7-9EE4-CEAC3108DC19}" type="presParOf" srcId="{28839B25-3886-4F81-8BDB-51320E98D953}" destId="{6F213FF0-F9C3-409A-BB6C-1F22C67A78E1}" srcOrd="1" destOrd="0" presId="urn:microsoft.com/office/officeart/2005/8/layout/list1"/>
    <dgm:cxn modelId="{F2D2F4E6-D416-4A27-AD81-840420EAC38A}" type="presParOf" srcId="{B862C9EE-D3F0-4066-AE3A-4A5EE42BD083}" destId="{EB476B72-9625-47F4-87CC-BCB3220DCC28}" srcOrd="9" destOrd="0" presId="urn:microsoft.com/office/officeart/2005/8/layout/list1"/>
    <dgm:cxn modelId="{ED0EDCD5-7CBB-4064-922F-E1B346C40379}" type="presParOf" srcId="{B862C9EE-D3F0-4066-AE3A-4A5EE42BD083}" destId="{A8EA44D6-2FB1-41E6-9578-9281EBE15D53}" srcOrd="10" destOrd="0" presId="urn:microsoft.com/office/officeart/2005/8/layout/list1"/>
    <dgm:cxn modelId="{1AE4E7CC-D069-4265-B2DD-F24209A14131}" type="presParOf" srcId="{B862C9EE-D3F0-4066-AE3A-4A5EE42BD083}" destId="{C81501AA-53DF-4CF0-85E0-4E3D0D16A4FC}" srcOrd="11" destOrd="0" presId="urn:microsoft.com/office/officeart/2005/8/layout/list1"/>
    <dgm:cxn modelId="{252FE25D-13FC-4430-8810-23F657A65368}" type="presParOf" srcId="{B862C9EE-D3F0-4066-AE3A-4A5EE42BD083}" destId="{36FB4E78-1D7C-48DA-9197-CD471E0BCDEF}" srcOrd="12" destOrd="0" presId="urn:microsoft.com/office/officeart/2005/8/layout/list1"/>
    <dgm:cxn modelId="{E82CB0B5-C9D9-49FB-8FBE-FA97B6235E8F}" type="presParOf" srcId="{36FB4E78-1D7C-48DA-9197-CD471E0BCDEF}" destId="{0A375DB9-2AE5-45D9-BB58-C299C6FB659B}" srcOrd="0" destOrd="0" presId="urn:microsoft.com/office/officeart/2005/8/layout/list1"/>
    <dgm:cxn modelId="{07961C5D-CD64-4412-BFFB-8E9FEADCC889}" type="presParOf" srcId="{36FB4E78-1D7C-48DA-9197-CD471E0BCDEF}" destId="{3CD5B046-FE97-48AD-A1E6-453C0465094E}" srcOrd="1" destOrd="0" presId="urn:microsoft.com/office/officeart/2005/8/layout/list1"/>
    <dgm:cxn modelId="{E68AEEDB-C445-4A31-8EDE-F29F1040F163}" type="presParOf" srcId="{B862C9EE-D3F0-4066-AE3A-4A5EE42BD083}" destId="{08AE9711-437F-49CC-9AD8-40E5348FCFCD}" srcOrd="13" destOrd="0" presId="urn:microsoft.com/office/officeart/2005/8/layout/list1"/>
    <dgm:cxn modelId="{26843E58-2651-4796-A09F-B34CA298C531}" type="presParOf" srcId="{B862C9EE-D3F0-4066-AE3A-4A5EE42BD083}" destId="{6F631E6D-42C9-40DC-838F-383436393FD4}" srcOrd="14" destOrd="0" presId="urn:microsoft.com/office/officeart/2005/8/layout/list1"/>
    <dgm:cxn modelId="{BC63049A-7E88-4904-B3FD-84CD8E49F08C}" type="presParOf" srcId="{B862C9EE-D3F0-4066-AE3A-4A5EE42BD083}" destId="{E932F8A4-EEE1-44EC-AB2D-A08D674BAFD1}" srcOrd="15" destOrd="0" presId="urn:microsoft.com/office/officeart/2005/8/layout/list1"/>
    <dgm:cxn modelId="{EF696513-8C26-4385-9BC4-EFB60517B445}" type="presParOf" srcId="{B862C9EE-D3F0-4066-AE3A-4A5EE42BD083}" destId="{553851A2-885B-4B4F-BA81-0FE3CCA71C1D}" srcOrd="16" destOrd="0" presId="urn:microsoft.com/office/officeart/2005/8/layout/list1"/>
    <dgm:cxn modelId="{BC8949BC-18B3-4239-A8F8-35EADA8E6C18}" type="presParOf" srcId="{553851A2-885B-4B4F-BA81-0FE3CCA71C1D}" destId="{C17E4520-5929-452F-8D1C-19C45D032103}" srcOrd="0" destOrd="0" presId="urn:microsoft.com/office/officeart/2005/8/layout/list1"/>
    <dgm:cxn modelId="{56648B18-CC50-4066-86AA-348E9D8C0CC6}" type="presParOf" srcId="{553851A2-885B-4B4F-BA81-0FE3CCA71C1D}" destId="{13B905B7-5A2C-4847-ACEF-B7678C396957}" srcOrd="1" destOrd="0" presId="urn:microsoft.com/office/officeart/2005/8/layout/list1"/>
    <dgm:cxn modelId="{5A883343-37ED-479D-A442-0C16D6140561}" type="presParOf" srcId="{B862C9EE-D3F0-4066-AE3A-4A5EE42BD083}" destId="{9B51CF3E-F4D2-4EF0-B0C0-3FCC7C95850B}" srcOrd="17" destOrd="0" presId="urn:microsoft.com/office/officeart/2005/8/layout/list1"/>
    <dgm:cxn modelId="{4653BC75-9A70-46EB-AC93-6662616851F5}" type="presParOf" srcId="{B862C9EE-D3F0-4066-AE3A-4A5EE42BD083}" destId="{CFA8857F-10D2-49E7-8F2B-AAA80F56EEC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FB8B13-2FF2-40DE-A6CE-6E275E190DB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A2249E4-5AE7-40F1-B814-34706566249D}">
      <dgm:prSet phldrT="[Text]"/>
      <dgm:spPr>
        <a:solidFill>
          <a:schemeClr val="tx1">
            <a:lumMod val="65000"/>
            <a:lumOff val="35000"/>
          </a:schemeClr>
        </a:solidFill>
        <a:ln>
          <a:solidFill>
            <a:srgbClr val="FFC000"/>
          </a:solidFill>
        </a:ln>
      </dgm:spPr>
      <dgm:t>
        <a:bodyPr/>
        <a:lstStyle/>
        <a:p>
          <a:r>
            <a:rPr lang="en-US" b="1" dirty="0" smtClean="0">
              <a:solidFill>
                <a:srgbClr val="FFC000"/>
              </a:solidFill>
            </a:rPr>
            <a:t>National Experts</a:t>
          </a:r>
          <a:endParaRPr lang="en-US" b="1" dirty="0">
            <a:solidFill>
              <a:srgbClr val="FFC000"/>
            </a:solidFill>
          </a:endParaRPr>
        </a:p>
      </dgm:t>
    </dgm:pt>
    <dgm:pt modelId="{7E2F21CF-93A9-40B5-A919-70DB82D7DE56}" type="parTrans" cxnId="{1462E2D0-B60B-4A20-AB76-1F447C7D9325}">
      <dgm:prSet/>
      <dgm:spPr/>
      <dgm:t>
        <a:bodyPr/>
        <a:lstStyle/>
        <a:p>
          <a:endParaRPr lang="en-US"/>
        </a:p>
      </dgm:t>
    </dgm:pt>
    <dgm:pt modelId="{75E37C83-EDC0-4139-9F47-F618AD5B3DAA}" type="sibTrans" cxnId="{1462E2D0-B60B-4A20-AB76-1F447C7D9325}">
      <dgm:prSet/>
      <dgm:spPr/>
      <dgm:t>
        <a:bodyPr/>
        <a:lstStyle/>
        <a:p>
          <a:endParaRPr lang="en-US"/>
        </a:p>
      </dgm:t>
    </dgm:pt>
    <dgm:pt modelId="{568A097D-C7FE-4470-AD47-A1F509628982}">
      <dgm:prSet phldrT="[Text]" custT="1"/>
      <dgm:spPr>
        <a:ln>
          <a:solidFill>
            <a:srgbClr val="FFC000"/>
          </a:solidFill>
        </a:ln>
      </dgm:spPr>
      <dgm:t>
        <a:bodyPr/>
        <a:lstStyle/>
        <a:p>
          <a:r>
            <a:rPr lang="en-US" sz="1800" dirty="0" smtClean="0"/>
            <a:t>SAMHSA</a:t>
          </a:r>
          <a:endParaRPr lang="en-US" sz="1800" dirty="0"/>
        </a:p>
      </dgm:t>
    </dgm:pt>
    <dgm:pt modelId="{9EED73B2-DB20-41BC-A775-A19B4F4762D2}" type="parTrans" cxnId="{B2447E73-5BE7-4BCD-8851-F1A804816B6E}">
      <dgm:prSet/>
      <dgm:spPr/>
      <dgm:t>
        <a:bodyPr/>
        <a:lstStyle/>
        <a:p>
          <a:endParaRPr lang="en-US"/>
        </a:p>
      </dgm:t>
    </dgm:pt>
    <dgm:pt modelId="{22F9AE68-4579-4A6F-BFD7-CFDAFE978D2A}" type="sibTrans" cxnId="{B2447E73-5BE7-4BCD-8851-F1A804816B6E}">
      <dgm:prSet/>
      <dgm:spPr/>
      <dgm:t>
        <a:bodyPr/>
        <a:lstStyle/>
        <a:p>
          <a:endParaRPr lang="en-US"/>
        </a:p>
      </dgm:t>
    </dgm:pt>
    <dgm:pt modelId="{3C050236-9371-4B9F-B923-495E815FA0D0}">
      <dgm:prSet phldrT="[Text]"/>
      <dgm:spPr>
        <a:solidFill>
          <a:schemeClr val="tx1">
            <a:lumMod val="65000"/>
            <a:lumOff val="35000"/>
          </a:schemeClr>
        </a:solidFill>
        <a:ln>
          <a:solidFill>
            <a:srgbClr val="FFC000"/>
          </a:solidFill>
        </a:ln>
      </dgm:spPr>
      <dgm:t>
        <a:bodyPr/>
        <a:lstStyle/>
        <a:p>
          <a:r>
            <a:rPr lang="en-US" b="1" dirty="0" smtClean="0">
              <a:solidFill>
                <a:srgbClr val="FFC000"/>
              </a:solidFill>
            </a:rPr>
            <a:t>Community</a:t>
          </a:r>
          <a:endParaRPr lang="en-US" b="1" dirty="0">
            <a:solidFill>
              <a:srgbClr val="FFC000"/>
            </a:solidFill>
          </a:endParaRPr>
        </a:p>
      </dgm:t>
    </dgm:pt>
    <dgm:pt modelId="{C7C1EE79-F086-4670-ACAB-37847ED03801}" type="parTrans" cxnId="{5C1BA04D-6651-4593-A38E-B614264EDB4A}">
      <dgm:prSet/>
      <dgm:spPr/>
      <dgm:t>
        <a:bodyPr/>
        <a:lstStyle/>
        <a:p>
          <a:endParaRPr lang="en-US"/>
        </a:p>
      </dgm:t>
    </dgm:pt>
    <dgm:pt modelId="{CB8DF249-DFF8-4B88-8E25-FD1C0574DE83}" type="sibTrans" cxnId="{5C1BA04D-6651-4593-A38E-B614264EDB4A}">
      <dgm:prSet/>
      <dgm:spPr/>
      <dgm:t>
        <a:bodyPr/>
        <a:lstStyle/>
        <a:p>
          <a:endParaRPr lang="en-US"/>
        </a:p>
      </dgm:t>
    </dgm:pt>
    <dgm:pt modelId="{ADC2852B-F99B-49A1-9B6B-8153AB1C9AB4}">
      <dgm:prSet phldrT="[Text]" custT="1"/>
      <dgm:spPr>
        <a:ln>
          <a:solidFill>
            <a:srgbClr val="FFC000"/>
          </a:solidFill>
        </a:ln>
      </dgm:spPr>
      <dgm:t>
        <a:bodyPr/>
        <a:lstStyle/>
        <a:p>
          <a:r>
            <a:rPr lang="en-US" sz="1800" dirty="0" smtClean="0"/>
            <a:t>Law Enforcement</a:t>
          </a:r>
          <a:endParaRPr lang="en-US" sz="1800" dirty="0"/>
        </a:p>
      </dgm:t>
    </dgm:pt>
    <dgm:pt modelId="{2682FD20-758B-4CAB-A668-F897440B4E5D}" type="parTrans" cxnId="{96728D7B-A865-44CF-8F7A-0AC42ABC9A35}">
      <dgm:prSet/>
      <dgm:spPr/>
      <dgm:t>
        <a:bodyPr/>
        <a:lstStyle/>
        <a:p>
          <a:endParaRPr lang="en-US"/>
        </a:p>
      </dgm:t>
    </dgm:pt>
    <dgm:pt modelId="{BDA8C93E-CE93-4B13-898B-9FCE77552A01}" type="sibTrans" cxnId="{96728D7B-A865-44CF-8F7A-0AC42ABC9A35}">
      <dgm:prSet/>
      <dgm:spPr/>
      <dgm:t>
        <a:bodyPr/>
        <a:lstStyle/>
        <a:p>
          <a:endParaRPr lang="en-US"/>
        </a:p>
      </dgm:t>
    </dgm:pt>
    <dgm:pt modelId="{193FDFFA-1350-42D7-96CB-7A99619E4B7E}">
      <dgm:prSet phldrT="[Text]" custT="1"/>
      <dgm:spPr>
        <a:ln>
          <a:solidFill>
            <a:srgbClr val="FFC000"/>
          </a:solidFill>
        </a:ln>
      </dgm:spPr>
      <dgm:t>
        <a:bodyPr/>
        <a:lstStyle/>
        <a:p>
          <a:r>
            <a:rPr lang="en-US" sz="1800" dirty="0" smtClean="0"/>
            <a:t>Church programs</a:t>
          </a:r>
          <a:endParaRPr lang="en-US" sz="1800" dirty="0"/>
        </a:p>
      </dgm:t>
    </dgm:pt>
    <dgm:pt modelId="{69D58F92-BF71-4531-BD60-D0D398A21835}" type="parTrans" cxnId="{6105F176-CB14-4381-83A5-46B1FCCBA8AF}">
      <dgm:prSet/>
      <dgm:spPr/>
      <dgm:t>
        <a:bodyPr/>
        <a:lstStyle/>
        <a:p>
          <a:endParaRPr lang="en-US"/>
        </a:p>
      </dgm:t>
    </dgm:pt>
    <dgm:pt modelId="{81F869F0-54B7-44DD-8583-D3ADAE6691CF}" type="sibTrans" cxnId="{6105F176-CB14-4381-83A5-46B1FCCBA8AF}">
      <dgm:prSet/>
      <dgm:spPr/>
      <dgm:t>
        <a:bodyPr/>
        <a:lstStyle/>
        <a:p>
          <a:endParaRPr lang="en-US"/>
        </a:p>
      </dgm:t>
    </dgm:pt>
    <dgm:pt modelId="{0D10E1D6-D75A-4D44-84EC-48E442E3ED83}">
      <dgm:prSet phldrT="[Text]"/>
      <dgm:spPr>
        <a:solidFill>
          <a:schemeClr val="tx1">
            <a:lumMod val="65000"/>
            <a:lumOff val="35000"/>
          </a:schemeClr>
        </a:solidFill>
        <a:ln>
          <a:solidFill>
            <a:srgbClr val="FFC000"/>
          </a:solidFill>
        </a:ln>
      </dgm:spPr>
      <dgm:t>
        <a:bodyPr/>
        <a:lstStyle/>
        <a:p>
          <a:r>
            <a:rPr lang="en-US" b="1" dirty="0" smtClean="0">
              <a:solidFill>
                <a:srgbClr val="FFC000"/>
              </a:solidFill>
            </a:rPr>
            <a:t>Vendors</a:t>
          </a:r>
          <a:endParaRPr lang="en-US" b="1" dirty="0">
            <a:solidFill>
              <a:srgbClr val="FFC000"/>
            </a:solidFill>
          </a:endParaRPr>
        </a:p>
      </dgm:t>
    </dgm:pt>
    <dgm:pt modelId="{CE8267D1-E001-428D-9201-78C66F1D2D2A}" type="parTrans" cxnId="{527EADFA-694D-430D-855D-7DEDC67F4E3A}">
      <dgm:prSet/>
      <dgm:spPr/>
      <dgm:t>
        <a:bodyPr/>
        <a:lstStyle/>
        <a:p>
          <a:endParaRPr lang="en-US"/>
        </a:p>
      </dgm:t>
    </dgm:pt>
    <dgm:pt modelId="{2DE5AC27-7F5F-4D4D-A055-A7B1B0B8B54C}" type="sibTrans" cxnId="{527EADFA-694D-430D-855D-7DEDC67F4E3A}">
      <dgm:prSet/>
      <dgm:spPr/>
      <dgm:t>
        <a:bodyPr/>
        <a:lstStyle/>
        <a:p>
          <a:endParaRPr lang="en-US"/>
        </a:p>
      </dgm:t>
    </dgm:pt>
    <dgm:pt modelId="{A553520D-AACC-411F-AE52-818527D16D01}">
      <dgm:prSet phldrT="[Text]" custT="1"/>
      <dgm:spPr>
        <a:ln>
          <a:solidFill>
            <a:srgbClr val="FFC000"/>
          </a:solidFill>
        </a:ln>
      </dgm:spPr>
      <dgm:t>
        <a:bodyPr/>
        <a:lstStyle/>
        <a:p>
          <a:r>
            <a:rPr lang="en-US" sz="1800" dirty="0" smtClean="0"/>
            <a:t>Employee Assistance Program (EAP)</a:t>
          </a:r>
          <a:endParaRPr lang="en-US" sz="1800" dirty="0"/>
        </a:p>
      </dgm:t>
    </dgm:pt>
    <dgm:pt modelId="{8C7E9031-AD4F-4B83-A1FC-115846A9D0C7}" type="parTrans" cxnId="{59559493-C434-44ED-A854-52D3D0373972}">
      <dgm:prSet/>
      <dgm:spPr/>
      <dgm:t>
        <a:bodyPr/>
        <a:lstStyle/>
        <a:p>
          <a:endParaRPr lang="en-US"/>
        </a:p>
      </dgm:t>
    </dgm:pt>
    <dgm:pt modelId="{4B0CCC36-F38F-408A-8B5F-081F3C0C5581}" type="sibTrans" cxnId="{59559493-C434-44ED-A854-52D3D0373972}">
      <dgm:prSet/>
      <dgm:spPr/>
      <dgm:t>
        <a:bodyPr/>
        <a:lstStyle/>
        <a:p>
          <a:endParaRPr lang="en-US"/>
        </a:p>
      </dgm:t>
    </dgm:pt>
    <dgm:pt modelId="{20A86C9E-8E74-4DD6-A7D5-2847545D5627}">
      <dgm:prSet phldrT="[Text]" custT="1"/>
      <dgm:spPr>
        <a:ln>
          <a:solidFill>
            <a:srgbClr val="FFC000"/>
          </a:solidFill>
        </a:ln>
      </dgm:spPr>
      <dgm:t>
        <a:bodyPr/>
        <a:lstStyle/>
        <a:p>
          <a:r>
            <a:rPr lang="en-US" sz="1800" dirty="0" smtClean="0"/>
            <a:t>Pharmacy Benefit Manager (PBM)</a:t>
          </a:r>
          <a:endParaRPr lang="en-US" sz="1800" dirty="0"/>
        </a:p>
      </dgm:t>
    </dgm:pt>
    <dgm:pt modelId="{41A925F9-0B82-4C70-89E5-443315FA6365}" type="parTrans" cxnId="{FE02F8F7-DF40-40B2-B6C4-041C4F9F716F}">
      <dgm:prSet/>
      <dgm:spPr/>
      <dgm:t>
        <a:bodyPr/>
        <a:lstStyle/>
        <a:p>
          <a:endParaRPr lang="en-US"/>
        </a:p>
      </dgm:t>
    </dgm:pt>
    <dgm:pt modelId="{5BC90E0F-2056-48F6-B6E5-9E334D68BB7C}" type="sibTrans" cxnId="{FE02F8F7-DF40-40B2-B6C4-041C4F9F716F}">
      <dgm:prSet/>
      <dgm:spPr/>
      <dgm:t>
        <a:bodyPr/>
        <a:lstStyle/>
        <a:p>
          <a:endParaRPr lang="en-US"/>
        </a:p>
      </dgm:t>
    </dgm:pt>
    <dgm:pt modelId="{02008A46-74AA-4B5C-804F-C1E4AA727DE9}">
      <dgm:prSet phldrT="[Text]" custT="1"/>
      <dgm:spPr>
        <a:ln>
          <a:solidFill>
            <a:srgbClr val="FFC000"/>
          </a:solidFill>
        </a:ln>
      </dgm:spPr>
      <dgm:t>
        <a:bodyPr/>
        <a:lstStyle/>
        <a:p>
          <a:r>
            <a:rPr lang="en-US" sz="1800" dirty="0" smtClean="0"/>
            <a:t>Centers for Disease Control (CDC)</a:t>
          </a:r>
          <a:endParaRPr lang="en-US" sz="1800" dirty="0"/>
        </a:p>
      </dgm:t>
    </dgm:pt>
    <dgm:pt modelId="{FEE27143-72A0-457C-B642-B364953E1DFC}" type="parTrans" cxnId="{3FC6E73C-BDA6-4807-A3EA-B9E56B2D8036}">
      <dgm:prSet/>
      <dgm:spPr/>
      <dgm:t>
        <a:bodyPr/>
        <a:lstStyle/>
        <a:p>
          <a:endParaRPr lang="en-US"/>
        </a:p>
      </dgm:t>
    </dgm:pt>
    <dgm:pt modelId="{6EFBC134-0E10-4E49-A2D7-59F5930AEDA8}" type="sibTrans" cxnId="{3FC6E73C-BDA6-4807-A3EA-B9E56B2D8036}">
      <dgm:prSet/>
      <dgm:spPr/>
      <dgm:t>
        <a:bodyPr/>
        <a:lstStyle/>
        <a:p>
          <a:endParaRPr lang="en-US"/>
        </a:p>
      </dgm:t>
    </dgm:pt>
    <dgm:pt modelId="{B728DB41-D1D7-4DE2-8B9C-721CF6A63A96}">
      <dgm:prSet phldrT="[Text]" custT="1"/>
      <dgm:spPr>
        <a:ln>
          <a:solidFill>
            <a:srgbClr val="FFC000"/>
          </a:solidFill>
        </a:ln>
      </dgm:spPr>
      <dgm:t>
        <a:bodyPr/>
        <a:lstStyle/>
        <a:p>
          <a:r>
            <a:rPr lang="en-US" sz="1800" dirty="0" smtClean="0"/>
            <a:t>Social workers/Support groups</a:t>
          </a:r>
          <a:endParaRPr lang="en-US" sz="1800" dirty="0"/>
        </a:p>
      </dgm:t>
    </dgm:pt>
    <dgm:pt modelId="{A1E27211-431D-4CB2-A79C-4737627DF87F}" type="parTrans" cxnId="{321EE84D-4FD1-461B-A566-5274FA73830C}">
      <dgm:prSet/>
      <dgm:spPr/>
      <dgm:t>
        <a:bodyPr/>
        <a:lstStyle/>
        <a:p>
          <a:endParaRPr lang="en-US"/>
        </a:p>
      </dgm:t>
    </dgm:pt>
    <dgm:pt modelId="{710E541F-9374-48B2-8811-99CD2A889CC5}" type="sibTrans" cxnId="{321EE84D-4FD1-461B-A566-5274FA73830C}">
      <dgm:prSet/>
      <dgm:spPr/>
      <dgm:t>
        <a:bodyPr/>
        <a:lstStyle/>
        <a:p>
          <a:endParaRPr lang="en-US"/>
        </a:p>
      </dgm:t>
    </dgm:pt>
    <dgm:pt modelId="{75DFB648-1695-460E-AF6D-E9432900DE27}">
      <dgm:prSet phldrT="[Text]" custT="1"/>
      <dgm:spPr>
        <a:ln>
          <a:solidFill>
            <a:srgbClr val="FFC000"/>
          </a:solidFill>
        </a:ln>
      </dgm:spPr>
      <dgm:t>
        <a:bodyPr/>
        <a:lstStyle/>
        <a:p>
          <a:r>
            <a:rPr lang="en-US" sz="1800" dirty="0" smtClean="0"/>
            <a:t>National Safety Council</a:t>
          </a:r>
          <a:endParaRPr lang="en-US" sz="1800" dirty="0"/>
        </a:p>
      </dgm:t>
    </dgm:pt>
    <dgm:pt modelId="{C177F303-B1A7-4E17-9176-B1323C450522}" type="parTrans" cxnId="{FE46EC66-551F-48E3-89B6-ADE6CCEC2066}">
      <dgm:prSet/>
      <dgm:spPr/>
      <dgm:t>
        <a:bodyPr/>
        <a:lstStyle/>
        <a:p>
          <a:endParaRPr lang="en-US"/>
        </a:p>
      </dgm:t>
    </dgm:pt>
    <dgm:pt modelId="{6E91924C-28BA-43E6-B2F0-39521F376256}" type="sibTrans" cxnId="{FE46EC66-551F-48E3-89B6-ADE6CCEC2066}">
      <dgm:prSet/>
      <dgm:spPr/>
      <dgm:t>
        <a:bodyPr/>
        <a:lstStyle/>
        <a:p>
          <a:endParaRPr lang="en-US"/>
        </a:p>
      </dgm:t>
    </dgm:pt>
    <dgm:pt modelId="{535F3794-FABA-4810-8132-52363BE00C17}">
      <dgm:prSet phldrT="[Text]" custT="1"/>
      <dgm:spPr>
        <a:ln>
          <a:solidFill>
            <a:srgbClr val="FFC000"/>
          </a:solidFill>
        </a:ln>
      </dgm:spPr>
      <dgm:t>
        <a:bodyPr/>
        <a:lstStyle/>
        <a:p>
          <a:r>
            <a:rPr lang="en-US" sz="1800" dirty="0" smtClean="0"/>
            <a:t>Healthcare facilities/providers</a:t>
          </a:r>
          <a:endParaRPr lang="en-US" sz="1800" dirty="0"/>
        </a:p>
      </dgm:t>
    </dgm:pt>
    <dgm:pt modelId="{B923A61B-D10B-4B9D-8736-9483FF094EEE}" type="parTrans" cxnId="{E2AF772A-8C4E-48D2-88AB-00046DE8448D}">
      <dgm:prSet/>
      <dgm:spPr/>
      <dgm:t>
        <a:bodyPr/>
        <a:lstStyle/>
        <a:p>
          <a:endParaRPr lang="en-US"/>
        </a:p>
      </dgm:t>
    </dgm:pt>
    <dgm:pt modelId="{0E508514-C53B-442E-BA02-E6AF180CE031}" type="sibTrans" cxnId="{E2AF772A-8C4E-48D2-88AB-00046DE8448D}">
      <dgm:prSet/>
      <dgm:spPr/>
      <dgm:t>
        <a:bodyPr/>
        <a:lstStyle/>
        <a:p>
          <a:endParaRPr lang="en-US"/>
        </a:p>
      </dgm:t>
    </dgm:pt>
    <dgm:pt modelId="{31FA335A-C244-404A-8BCC-654C57926749}">
      <dgm:prSet phldrT="[Text]" custT="1"/>
      <dgm:spPr>
        <a:ln>
          <a:solidFill>
            <a:srgbClr val="FFC000"/>
          </a:solidFill>
        </a:ln>
      </dgm:spPr>
      <dgm:t>
        <a:bodyPr/>
        <a:lstStyle/>
        <a:p>
          <a:r>
            <a:rPr lang="en-US" sz="1800" dirty="0" smtClean="0"/>
            <a:t>National Institute on Drug Abuse</a:t>
          </a:r>
          <a:endParaRPr lang="en-US" sz="1800" dirty="0"/>
        </a:p>
      </dgm:t>
    </dgm:pt>
    <dgm:pt modelId="{ACD47A94-2B59-44A7-94E5-5F6FC4861520}" type="parTrans" cxnId="{8B3FEF05-34EF-4313-9D65-C7784D24A544}">
      <dgm:prSet/>
      <dgm:spPr/>
      <dgm:t>
        <a:bodyPr/>
        <a:lstStyle/>
        <a:p>
          <a:endParaRPr lang="en-US"/>
        </a:p>
      </dgm:t>
    </dgm:pt>
    <dgm:pt modelId="{55AA006D-1730-4B2F-A5CB-C691E199307A}" type="sibTrans" cxnId="{8B3FEF05-34EF-4313-9D65-C7784D24A544}">
      <dgm:prSet/>
      <dgm:spPr/>
      <dgm:t>
        <a:bodyPr/>
        <a:lstStyle/>
        <a:p>
          <a:endParaRPr lang="en-US"/>
        </a:p>
      </dgm:t>
    </dgm:pt>
    <dgm:pt modelId="{36BDEC43-2EAA-49DD-BBCB-9269F57B7307}" type="pres">
      <dgm:prSet presAssocID="{75FB8B13-2FF2-40DE-A6CE-6E275E190DBB}" presName="linearFlow" presStyleCnt="0">
        <dgm:presLayoutVars>
          <dgm:dir/>
          <dgm:animLvl val="lvl"/>
          <dgm:resizeHandles val="exact"/>
        </dgm:presLayoutVars>
      </dgm:prSet>
      <dgm:spPr/>
      <dgm:t>
        <a:bodyPr/>
        <a:lstStyle/>
        <a:p>
          <a:endParaRPr lang="en-US"/>
        </a:p>
      </dgm:t>
    </dgm:pt>
    <dgm:pt modelId="{34F94C1C-BEAD-4505-BB58-E05A00188DB9}" type="pres">
      <dgm:prSet presAssocID="{7A2249E4-5AE7-40F1-B814-34706566249D}" presName="composite" presStyleCnt="0"/>
      <dgm:spPr/>
    </dgm:pt>
    <dgm:pt modelId="{3A5F92E4-0BD2-4C76-8E09-7BA346C33FE6}" type="pres">
      <dgm:prSet presAssocID="{7A2249E4-5AE7-40F1-B814-34706566249D}" presName="parentText" presStyleLbl="alignNode1" presStyleIdx="0" presStyleCnt="3">
        <dgm:presLayoutVars>
          <dgm:chMax val="1"/>
          <dgm:bulletEnabled val="1"/>
        </dgm:presLayoutVars>
      </dgm:prSet>
      <dgm:spPr/>
      <dgm:t>
        <a:bodyPr/>
        <a:lstStyle/>
        <a:p>
          <a:endParaRPr lang="en-US"/>
        </a:p>
      </dgm:t>
    </dgm:pt>
    <dgm:pt modelId="{2BFE6ED2-38B9-4018-A083-FD32D62CE351}" type="pres">
      <dgm:prSet presAssocID="{7A2249E4-5AE7-40F1-B814-34706566249D}" presName="descendantText" presStyleLbl="alignAcc1" presStyleIdx="0" presStyleCnt="3" custLinFactNeighborX="0">
        <dgm:presLayoutVars>
          <dgm:bulletEnabled val="1"/>
        </dgm:presLayoutVars>
      </dgm:prSet>
      <dgm:spPr/>
      <dgm:t>
        <a:bodyPr/>
        <a:lstStyle/>
        <a:p>
          <a:endParaRPr lang="en-US"/>
        </a:p>
      </dgm:t>
    </dgm:pt>
    <dgm:pt modelId="{0A70085F-5C83-4DE3-AE9D-480708518055}" type="pres">
      <dgm:prSet presAssocID="{75E37C83-EDC0-4139-9F47-F618AD5B3DAA}" presName="sp" presStyleCnt="0"/>
      <dgm:spPr/>
    </dgm:pt>
    <dgm:pt modelId="{22ACAA4F-8A24-4EAB-B8BF-20CDFF865711}" type="pres">
      <dgm:prSet presAssocID="{3C050236-9371-4B9F-B923-495E815FA0D0}" presName="composite" presStyleCnt="0"/>
      <dgm:spPr/>
    </dgm:pt>
    <dgm:pt modelId="{333454AF-02DE-42E6-9618-B8F91D5A0E16}" type="pres">
      <dgm:prSet presAssocID="{3C050236-9371-4B9F-B923-495E815FA0D0}" presName="parentText" presStyleLbl="alignNode1" presStyleIdx="1" presStyleCnt="3">
        <dgm:presLayoutVars>
          <dgm:chMax val="1"/>
          <dgm:bulletEnabled val="1"/>
        </dgm:presLayoutVars>
      </dgm:prSet>
      <dgm:spPr/>
      <dgm:t>
        <a:bodyPr/>
        <a:lstStyle/>
        <a:p>
          <a:endParaRPr lang="en-US"/>
        </a:p>
      </dgm:t>
    </dgm:pt>
    <dgm:pt modelId="{A047E7E5-9BA2-4FC0-91A4-BC114B64B42D}" type="pres">
      <dgm:prSet presAssocID="{3C050236-9371-4B9F-B923-495E815FA0D0}" presName="descendantText" presStyleLbl="alignAcc1" presStyleIdx="1" presStyleCnt="3">
        <dgm:presLayoutVars>
          <dgm:bulletEnabled val="1"/>
        </dgm:presLayoutVars>
      </dgm:prSet>
      <dgm:spPr/>
      <dgm:t>
        <a:bodyPr/>
        <a:lstStyle/>
        <a:p>
          <a:endParaRPr lang="en-US"/>
        </a:p>
      </dgm:t>
    </dgm:pt>
    <dgm:pt modelId="{48A20376-4B20-4994-9A5D-557BAD2264B7}" type="pres">
      <dgm:prSet presAssocID="{CB8DF249-DFF8-4B88-8E25-FD1C0574DE83}" presName="sp" presStyleCnt="0"/>
      <dgm:spPr/>
    </dgm:pt>
    <dgm:pt modelId="{457C6B63-4016-4AF5-97B4-AE5C6F0F265D}" type="pres">
      <dgm:prSet presAssocID="{0D10E1D6-D75A-4D44-84EC-48E442E3ED83}" presName="composite" presStyleCnt="0"/>
      <dgm:spPr/>
    </dgm:pt>
    <dgm:pt modelId="{2AF93990-2B0D-4218-8E8F-A5943DCDBD10}" type="pres">
      <dgm:prSet presAssocID="{0D10E1D6-D75A-4D44-84EC-48E442E3ED83}" presName="parentText" presStyleLbl="alignNode1" presStyleIdx="2" presStyleCnt="3">
        <dgm:presLayoutVars>
          <dgm:chMax val="1"/>
          <dgm:bulletEnabled val="1"/>
        </dgm:presLayoutVars>
      </dgm:prSet>
      <dgm:spPr/>
      <dgm:t>
        <a:bodyPr/>
        <a:lstStyle/>
        <a:p>
          <a:endParaRPr lang="en-US"/>
        </a:p>
      </dgm:t>
    </dgm:pt>
    <dgm:pt modelId="{A53E5A36-1ACB-4945-92B9-AC669437A754}" type="pres">
      <dgm:prSet presAssocID="{0D10E1D6-D75A-4D44-84EC-48E442E3ED83}" presName="descendantText" presStyleLbl="alignAcc1" presStyleIdx="2" presStyleCnt="3">
        <dgm:presLayoutVars>
          <dgm:bulletEnabled val="1"/>
        </dgm:presLayoutVars>
      </dgm:prSet>
      <dgm:spPr/>
      <dgm:t>
        <a:bodyPr/>
        <a:lstStyle/>
        <a:p>
          <a:endParaRPr lang="en-US"/>
        </a:p>
      </dgm:t>
    </dgm:pt>
  </dgm:ptLst>
  <dgm:cxnLst>
    <dgm:cxn modelId="{8B3FEF05-34EF-4313-9D65-C7784D24A544}" srcId="{7A2249E4-5AE7-40F1-B814-34706566249D}" destId="{31FA335A-C244-404A-8BCC-654C57926749}" srcOrd="3" destOrd="0" parTransId="{ACD47A94-2B59-44A7-94E5-5F6FC4861520}" sibTransId="{55AA006D-1730-4B2F-A5CB-C691E199307A}"/>
    <dgm:cxn modelId="{896CFD8A-F2A1-4B28-A251-59F48FD8E58F}" type="presOf" srcId="{75DFB648-1695-460E-AF6D-E9432900DE27}" destId="{2BFE6ED2-38B9-4018-A083-FD32D62CE351}" srcOrd="0" destOrd="1" presId="urn:microsoft.com/office/officeart/2005/8/layout/chevron2"/>
    <dgm:cxn modelId="{96728D7B-A865-44CF-8F7A-0AC42ABC9A35}" srcId="{3C050236-9371-4B9F-B923-495E815FA0D0}" destId="{ADC2852B-F99B-49A1-9B6B-8153AB1C9AB4}" srcOrd="0" destOrd="0" parTransId="{2682FD20-758B-4CAB-A668-F897440B4E5D}" sibTransId="{BDA8C93E-CE93-4B13-898B-9FCE77552A01}"/>
    <dgm:cxn modelId="{B2447E73-5BE7-4BCD-8851-F1A804816B6E}" srcId="{7A2249E4-5AE7-40F1-B814-34706566249D}" destId="{568A097D-C7FE-4470-AD47-A1F509628982}" srcOrd="0" destOrd="0" parTransId="{9EED73B2-DB20-41BC-A775-A19B4F4762D2}" sibTransId="{22F9AE68-4579-4A6F-BFD7-CFDAFE978D2A}"/>
    <dgm:cxn modelId="{8DB0F895-7ACD-4D09-A329-AB589EFCCC78}" type="presOf" srcId="{B728DB41-D1D7-4DE2-8B9C-721CF6A63A96}" destId="{A047E7E5-9BA2-4FC0-91A4-BC114B64B42D}" srcOrd="0" destOrd="2" presId="urn:microsoft.com/office/officeart/2005/8/layout/chevron2"/>
    <dgm:cxn modelId="{FAA8E240-5B40-42FB-ABC1-25C0473A4617}" type="presOf" srcId="{20A86C9E-8E74-4DD6-A7D5-2847545D5627}" destId="{A53E5A36-1ACB-4945-92B9-AC669437A754}" srcOrd="0" destOrd="1" presId="urn:microsoft.com/office/officeart/2005/8/layout/chevron2"/>
    <dgm:cxn modelId="{0AA07A20-FB86-4A37-957E-D8CF303B2211}" type="presOf" srcId="{A553520D-AACC-411F-AE52-818527D16D01}" destId="{A53E5A36-1ACB-4945-92B9-AC669437A754}" srcOrd="0" destOrd="0" presId="urn:microsoft.com/office/officeart/2005/8/layout/chevron2"/>
    <dgm:cxn modelId="{FE02F8F7-DF40-40B2-B6C4-041C4F9F716F}" srcId="{0D10E1D6-D75A-4D44-84EC-48E442E3ED83}" destId="{20A86C9E-8E74-4DD6-A7D5-2847545D5627}" srcOrd="1" destOrd="0" parTransId="{41A925F9-0B82-4C70-89E5-443315FA6365}" sibTransId="{5BC90E0F-2056-48F6-B6E5-9E334D68BB7C}"/>
    <dgm:cxn modelId="{ADCC96BD-168F-4399-860A-DA2A1C490418}" type="presOf" srcId="{3C050236-9371-4B9F-B923-495E815FA0D0}" destId="{333454AF-02DE-42E6-9618-B8F91D5A0E16}" srcOrd="0" destOrd="0" presId="urn:microsoft.com/office/officeart/2005/8/layout/chevron2"/>
    <dgm:cxn modelId="{527EADFA-694D-430D-855D-7DEDC67F4E3A}" srcId="{75FB8B13-2FF2-40DE-A6CE-6E275E190DBB}" destId="{0D10E1D6-D75A-4D44-84EC-48E442E3ED83}" srcOrd="2" destOrd="0" parTransId="{CE8267D1-E001-428D-9201-78C66F1D2D2A}" sibTransId="{2DE5AC27-7F5F-4D4D-A055-A7B1B0B8B54C}"/>
    <dgm:cxn modelId="{3FC6E73C-BDA6-4807-A3EA-B9E56B2D8036}" srcId="{7A2249E4-5AE7-40F1-B814-34706566249D}" destId="{02008A46-74AA-4B5C-804F-C1E4AA727DE9}" srcOrd="2" destOrd="0" parTransId="{FEE27143-72A0-457C-B642-B364953E1DFC}" sibTransId="{6EFBC134-0E10-4E49-A2D7-59F5930AEDA8}"/>
    <dgm:cxn modelId="{288F58C6-6B7D-4B49-B065-2F9180DD5C34}" type="presOf" srcId="{ADC2852B-F99B-49A1-9B6B-8153AB1C9AB4}" destId="{A047E7E5-9BA2-4FC0-91A4-BC114B64B42D}" srcOrd="0" destOrd="0" presId="urn:microsoft.com/office/officeart/2005/8/layout/chevron2"/>
    <dgm:cxn modelId="{94AD279E-C981-4CB4-A894-B4F0E12361B3}" type="presOf" srcId="{568A097D-C7FE-4470-AD47-A1F509628982}" destId="{2BFE6ED2-38B9-4018-A083-FD32D62CE351}" srcOrd="0" destOrd="0" presId="urn:microsoft.com/office/officeart/2005/8/layout/chevron2"/>
    <dgm:cxn modelId="{321EE84D-4FD1-461B-A566-5274FA73830C}" srcId="{3C050236-9371-4B9F-B923-495E815FA0D0}" destId="{B728DB41-D1D7-4DE2-8B9C-721CF6A63A96}" srcOrd="2" destOrd="0" parTransId="{A1E27211-431D-4CB2-A79C-4737627DF87F}" sibTransId="{710E541F-9374-48B2-8811-99CD2A889CC5}"/>
    <dgm:cxn modelId="{2BC1A35B-0985-4FD3-B6E3-C23F913079A5}" type="presOf" srcId="{193FDFFA-1350-42D7-96CB-7A99619E4B7E}" destId="{A047E7E5-9BA2-4FC0-91A4-BC114B64B42D}" srcOrd="0" destOrd="1" presId="urn:microsoft.com/office/officeart/2005/8/layout/chevron2"/>
    <dgm:cxn modelId="{16B004EB-623D-4DB9-8436-B5A93253F278}" type="presOf" srcId="{535F3794-FABA-4810-8132-52363BE00C17}" destId="{A047E7E5-9BA2-4FC0-91A4-BC114B64B42D}" srcOrd="0" destOrd="3" presId="urn:microsoft.com/office/officeart/2005/8/layout/chevron2"/>
    <dgm:cxn modelId="{FE46EC66-551F-48E3-89B6-ADE6CCEC2066}" srcId="{7A2249E4-5AE7-40F1-B814-34706566249D}" destId="{75DFB648-1695-460E-AF6D-E9432900DE27}" srcOrd="1" destOrd="0" parTransId="{C177F303-B1A7-4E17-9176-B1323C450522}" sibTransId="{6E91924C-28BA-43E6-B2F0-39521F376256}"/>
    <dgm:cxn modelId="{E2AF772A-8C4E-48D2-88AB-00046DE8448D}" srcId="{3C050236-9371-4B9F-B923-495E815FA0D0}" destId="{535F3794-FABA-4810-8132-52363BE00C17}" srcOrd="3" destOrd="0" parTransId="{B923A61B-D10B-4B9D-8736-9483FF094EEE}" sibTransId="{0E508514-C53B-442E-BA02-E6AF180CE031}"/>
    <dgm:cxn modelId="{DC55F2D6-80A6-4C6D-AA00-05198BB7A733}" type="presOf" srcId="{75FB8B13-2FF2-40DE-A6CE-6E275E190DBB}" destId="{36BDEC43-2EAA-49DD-BBCB-9269F57B7307}" srcOrd="0" destOrd="0" presId="urn:microsoft.com/office/officeart/2005/8/layout/chevron2"/>
    <dgm:cxn modelId="{1462E2D0-B60B-4A20-AB76-1F447C7D9325}" srcId="{75FB8B13-2FF2-40DE-A6CE-6E275E190DBB}" destId="{7A2249E4-5AE7-40F1-B814-34706566249D}" srcOrd="0" destOrd="0" parTransId="{7E2F21CF-93A9-40B5-A919-70DB82D7DE56}" sibTransId="{75E37C83-EDC0-4139-9F47-F618AD5B3DAA}"/>
    <dgm:cxn modelId="{6B6F9BED-39AC-4574-B3E2-DA5AA69B9CCD}" type="presOf" srcId="{7A2249E4-5AE7-40F1-B814-34706566249D}" destId="{3A5F92E4-0BD2-4C76-8E09-7BA346C33FE6}" srcOrd="0" destOrd="0" presId="urn:microsoft.com/office/officeart/2005/8/layout/chevron2"/>
    <dgm:cxn modelId="{5C1BA04D-6651-4593-A38E-B614264EDB4A}" srcId="{75FB8B13-2FF2-40DE-A6CE-6E275E190DBB}" destId="{3C050236-9371-4B9F-B923-495E815FA0D0}" srcOrd="1" destOrd="0" parTransId="{C7C1EE79-F086-4670-ACAB-37847ED03801}" sibTransId="{CB8DF249-DFF8-4B88-8E25-FD1C0574DE83}"/>
    <dgm:cxn modelId="{F07E3991-0D03-43D7-92EE-CADF8ECE121F}" type="presOf" srcId="{31FA335A-C244-404A-8BCC-654C57926749}" destId="{2BFE6ED2-38B9-4018-A083-FD32D62CE351}" srcOrd="0" destOrd="3" presId="urn:microsoft.com/office/officeart/2005/8/layout/chevron2"/>
    <dgm:cxn modelId="{2D9C1EB0-C26D-4687-AB56-BCF7AE73EAFF}" type="presOf" srcId="{0D10E1D6-D75A-4D44-84EC-48E442E3ED83}" destId="{2AF93990-2B0D-4218-8E8F-A5943DCDBD10}" srcOrd="0" destOrd="0" presId="urn:microsoft.com/office/officeart/2005/8/layout/chevron2"/>
    <dgm:cxn modelId="{59559493-C434-44ED-A854-52D3D0373972}" srcId="{0D10E1D6-D75A-4D44-84EC-48E442E3ED83}" destId="{A553520D-AACC-411F-AE52-818527D16D01}" srcOrd="0" destOrd="0" parTransId="{8C7E9031-AD4F-4B83-A1FC-115846A9D0C7}" sibTransId="{4B0CCC36-F38F-408A-8B5F-081F3C0C5581}"/>
    <dgm:cxn modelId="{0FF68759-0135-45A6-9EA2-8787FAC28A93}" type="presOf" srcId="{02008A46-74AA-4B5C-804F-C1E4AA727DE9}" destId="{2BFE6ED2-38B9-4018-A083-FD32D62CE351}" srcOrd="0" destOrd="2" presId="urn:microsoft.com/office/officeart/2005/8/layout/chevron2"/>
    <dgm:cxn modelId="{6105F176-CB14-4381-83A5-46B1FCCBA8AF}" srcId="{3C050236-9371-4B9F-B923-495E815FA0D0}" destId="{193FDFFA-1350-42D7-96CB-7A99619E4B7E}" srcOrd="1" destOrd="0" parTransId="{69D58F92-BF71-4531-BD60-D0D398A21835}" sibTransId="{81F869F0-54B7-44DD-8583-D3ADAE6691CF}"/>
    <dgm:cxn modelId="{464230E0-BDDC-4C7F-B9FE-1AD9BCE75DEA}" type="presParOf" srcId="{36BDEC43-2EAA-49DD-BBCB-9269F57B7307}" destId="{34F94C1C-BEAD-4505-BB58-E05A00188DB9}" srcOrd="0" destOrd="0" presId="urn:microsoft.com/office/officeart/2005/8/layout/chevron2"/>
    <dgm:cxn modelId="{F57F906E-A4E6-453F-9183-9583B4EFAE57}" type="presParOf" srcId="{34F94C1C-BEAD-4505-BB58-E05A00188DB9}" destId="{3A5F92E4-0BD2-4C76-8E09-7BA346C33FE6}" srcOrd="0" destOrd="0" presId="urn:microsoft.com/office/officeart/2005/8/layout/chevron2"/>
    <dgm:cxn modelId="{3AF9BF1E-6601-4066-A294-7A57F93D2B23}" type="presParOf" srcId="{34F94C1C-BEAD-4505-BB58-E05A00188DB9}" destId="{2BFE6ED2-38B9-4018-A083-FD32D62CE351}" srcOrd="1" destOrd="0" presId="urn:microsoft.com/office/officeart/2005/8/layout/chevron2"/>
    <dgm:cxn modelId="{9AA75495-B14A-4D76-8678-44480719AAA2}" type="presParOf" srcId="{36BDEC43-2EAA-49DD-BBCB-9269F57B7307}" destId="{0A70085F-5C83-4DE3-AE9D-480708518055}" srcOrd="1" destOrd="0" presId="urn:microsoft.com/office/officeart/2005/8/layout/chevron2"/>
    <dgm:cxn modelId="{BA23838E-053C-4C82-99DB-F8E5596D913F}" type="presParOf" srcId="{36BDEC43-2EAA-49DD-BBCB-9269F57B7307}" destId="{22ACAA4F-8A24-4EAB-B8BF-20CDFF865711}" srcOrd="2" destOrd="0" presId="urn:microsoft.com/office/officeart/2005/8/layout/chevron2"/>
    <dgm:cxn modelId="{1558A0D5-8BA9-4B52-B891-461B9DBB8702}" type="presParOf" srcId="{22ACAA4F-8A24-4EAB-B8BF-20CDFF865711}" destId="{333454AF-02DE-42E6-9618-B8F91D5A0E16}" srcOrd="0" destOrd="0" presId="urn:microsoft.com/office/officeart/2005/8/layout/chevron2"/>
    <dgm:cxn modelId="{F695A8EF-8FEE-4117-8157-B26FF7029B49}" type="presParOf" srcId="{22ACAA4F-8A24-4EAB-B8BF-20CDFF865711}" destId="{A047E7E5-9BA2-4FC0-91A4-BC114B64B42D}" srcOrd="1" destOrd="0" presId="urn:microsoft.com/office/officeart/2005/8/layout/chevron2"/>
    <dgm:cxn modelId="{7D0C74A1-C4AA-45F1-BE11-2018954AFAD9}" type="presParOf" srcId="{36BDEC43-2EAA-49DD-BBCB-9269F57B7307}" destId="{48A20376-4B20-4994-9A5D-557BAD2264B7}" srcOrd="3" destOrd="0" presId="urn:microsoft.com/office/officeart/2005/8/layout/chevron2"/>
    <dgm:cxn modelId="{B0D47977-E42B-4D54-9596-AEF4B41CDD1D}" type="presParOf" srcId="{36BDEC43-2EAA-49DD-BBCB-9269F57B7307}" destId="{457C6B63-4016-4AF5-97B4-AE5C6F0F265D}" srcOrd="4" destOrd="0" presId="urn:microsoft.com/office/officeart/2005/8/layout/chevron2"/>
    <dgm:cxn modelId="{DB1F9675-38E0-41EF-8B6D-08AECBEE4C80}" type="presParOf" srcId="{457C6B63-4016-4AF5-97B4-AE5C6F0F265D}" destId="{2AF93990-2B0D-4218-8E8F-A5943DCDBD10}" srcOrd="0" destOrd="0" presId="urn:microsoft.com/office/officeart/2005/8/layout/chevron2"/>
    <dgm:cxn modelId="{41D5E21D-3331-4E59-9E41-67BB1658ABFB}" type="presParOf" srcId="{457C6B63-4016-4AF5-97B4-AE5C6F0F265D}" destId="{A53E5A36-1ACB-4945-92B9-AC669437A75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A44D6-2FB1-41E6-9578-9281EBE15D53}">
      <dsp:nvSpPr>
        <dsp:cNvPr id="0" name=""/>
        <dsp:cNvSpPr/>
      </dsp:nvSpPr>
      <dsp:spPr>
        <a:xfrm>
          <a:off x="0" y="369621"/>
          <a:ext cx="8644264" cy="4788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6F213FF0-F9C3-409A-BB6C-1F22C67A78E1}">
      <dsp:nvSpPr>
        <dsp:cNvPr id="0" name=""/>
        <dsp:cNvSpPr/>
      </dsp:nvSpPr>
      <dsp:spPr>
        <a:xfrm>
          <a:off x="323737" y="89181"/>
          <a:ext cx="8318864" cy="56088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13" tIns="0" rIns="228713" bIns="0" numCol="1" spcCol="1270" anchor="ctr" anchorCtr="0">
          <a:noAutofit/>
        </a:bodyPr>
        <a:lstStyle/>
        <a:p>
          <a:pPr lvl="0" algn="l" defTabSz="1155700">
            <a:lnSpc>
              <a:spcPct val="90000"/>
            </a:lnSpc>
            <a:spcBef>
              <a:spcPct val="0"/>
            </a:spcBef>
            <a:spcAft>
              <a:spcPct val="35000"/>
            </a:spcAft>
          </a:pPr>
          <a:r>
            <a:rPr lang="en-US" sz="2600" b="1" kern="1200" dirty="0" smtClean="0">
              <a:solidFill>
                <a:srgbClr val="FFC000"/>
              </a:solidFill>
            </a:rPr>
            <a:t>79% have HQ in Indiana</a:t>
          </a:r>
        </a:p>
      </dsp:txBody>
      <dsp:txXfrm>
        <a:off x="351117" y="116561"/>
        <a:ext cx="8264104" cy="506120"/>
      </dsp:txXfrm>
    </dsp:sp>
    <dsp:sp modelId="{B768E50F-D8FF-417B-872D-AFE0234EE53A}">
      <dsp:nvSpPr>
        <dsp:cNvPr id="0" name=""/>
        <dsp:cNvSpPr/>
      </dsp:nvSpPr>
      <dsp:spPr>
        <a:xfrm>
          <a:off x="0" y="1231461"/>
          <a:ext cx="8644264" cy="4788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73C81092-E22F-45EF-8D3C-A06F1D6C9314}">
      <dsp:nvSpPr>
        <dsp:cNvPr id="0" name=""/>
        <dsp:cNvSpPr/>
      </dsp:nvSpPr>
      <dsp:spPr>
        <a:xfrm>
          <a:off x="320783" y="951021"/>
          <a:ext cx="8316010" cy="56088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13" tIns="0" rIns="228713" bIns="0" numCol="1" spcCol="1270" anchor="ctr" anchorCtr="0">
          <a:noAutofit/>
        </a:bodyPr>
        <a:lstStyle/>
        <a:p>
          <a:pPr lvl="0" algn="l" defTabSz="1155700">
            <a:lnSpc>
              <a:spcPct val="90000"/>
            </a:lnSpc>
            <a:spcBef>
              <a:spcPct val="0"/>
            </a:spcBef>
            <a:spcAft>
              <a:spcPct val="35000"/>
            </a:spcAft>
          </a:pPr>
          <a:r>
            <a:rPr lang="en-US" sz="2600" b="1" kern="1200" dirty="0" smtClean="0">
              <a:solidFill>
                <a:srgbClr val="FFC000"/>
              </a:solidFill>
            </a:rPr>
            <a:t>77% in their field 10+ years</a:t>
          </a:r>
          <a:endParaRPr lang="en-US" sz="2600" b="1" kern="1200" dirty="0">
            <a:solidFill>
              <a:srgbClr val="FFC000"/>
            </a:solidFill>
          </a:endParaRPr>
        </a:p>
      </dsp:txBody>
      <dsp:txXfrm>
        <a:off x="348163" y="978401"/>
        <a:ext cx="8261250" cy="506120"/>
      </dsp:txXfrm>
    </dsp:sp>
    <dsp:sp modelId="{6F631E6D-42C9-40DC-838F-383436393FD4}">
      <dsp:nvSpPr>
        <dsp:cNvPr id="0" name=""/>
        <dsp:cNvSpPr/>
      </dsp:nvSpPr>
      <dsp:spPr>
        <a:xfrm>
          <a:off x="0" y="2093301"/>
          <a:ext cx="8644264" cy="4788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3CD5B046-FE97-48AD-A1E6-453C0465094E}">
      <dsp:nvSpPr>
        <dsp:cNvPr id="0" name=""/>
        <dsp:cNvSpPr/>
      </dsp:nvSpPr>
      <dsp:spPr>
        <a:xfrm>
          <a:off x="320783" y="1812861"/>
          <a:ext cx="8316010" cy="56088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13" tIns="0" rIns="228713" bIns="0" numCol="1" spcCol="1270" anchor="ctr" anchorCtr="0">
          <a:noAutofit/>
        </a:bodyPr>
        <a:lstStyle/>
        <a:p>
          <a:pPr lvl="0" algn="l" defTabSz="1155700">
            <a:lnSpc>
              <a:spcPct val="90000"/>
            </a:lnSpc>
            <a:spcBef>
              <a:spcPct val="0"/>
            </a:spcBef>
            <a:spcAft>
              <a:spcPct val="35000"/>
            </a:spcAft>
          </a:pPr>
          <a:r>
            <a:rPr lang="en-US" sz="2600" b="1" kern="1200" dirty="0" smtClean="0">
              <a:solidFill>
                <a:srgbClr val="FFC000"/>
              </a:solidFill>
            </a:rPr>
            <a:t>71% have no emp. covered by union </a:t>
          </a:r>
          <a:r>
            <a:rPr lang="en-US" sz="2600" b="1" kern="1200" dirty="0" err="1" smtClean="0">
              <a:solidFill>
                <a:srgbClr val="FFC000"/>
              </a:solidFill>
            </a:rPr>
            <a:t>regs</a:t>
          </a:r>
          <a:r>
            <a:rPr lang="en-US" sz="2600" b="1" kern="1200" dirty="0" smtClean="0">
              <a:solidFill>
                <a:srgbClr val="FFC000"/>
              </a:solidFill>
            </a:rPr>
            <a:t> or contracts</a:t>
          </a:r>
        </a:p>
      </dsp:txBody>
      <dsp:txXfrm>
        <a:off x="348163" y="1840241"/>
        <a:ext cx="8261250" cy="506120"/>
      </dsp:txXfrm>
    </dsp:sp>
    <dsp:sp modelId="{8EBD1F81-1A2D-4CD1-8237-489634FE1188}">
      <dsp:nvSpPr>
        <dsp:cNvPr id="0" name=""/>
        <dsp:cNvSpPr/>
      </dsp:nvSpPr>
      <dsp:spPr>
        <a:xfrm>
          <a:off x="0" y="2955141"/>
          <a:ext cx="8644264" cy="4788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677020B2-BA01-43A0-AB0F-3FE8D451476A}">
      <dsp:nvSpPr>
        <dsp:cNvPr id="0" name=""/>
        <dsp:cNvSpPr/>
      </dsp:nvSpPr>
      <dsp:spPr>
        <a:xfrm>
          <a:off x="320783" y="2674701"/>
          <a:ext cx="8316010" cy="56088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13" tIns="0" rIns="228713" bIns="0" numCol="1" spcCol="1270" anchor="ctr" anchorCtr="0">
          <a:noAutofit/>
        </a:bodyPr>
        <a:lstStyle/>
        <a:p>
          <a:pPr lvl="0" algn="l" defTabSz="1155700">
            <a:lnSpc>
              <a:spcPct val="90000"/>
            </a:lnSpc>
            <a:spcBef>
              <a:spcPct val="0"/>
            </a:spcBef>
            <a:spcAft>
              <a:spcPct val="35000"/>
            </a:spcAft>
          </a:pPr>
          <a:r>
            <a:rPr lang="en-US" sz="2600" b="1" kern="1200" dirty="0" smtClean="0">
              <a:solidFill>
                <a:srgbClr val="FFC000"/>
              </a:solidFill>
            </a:rPr>
            <a:t>68% senior-most for location or organization</a:t>
          </a:r>
          <a:endParaRPr lang="en-US" sz="2600" b="1" kern="1200" dirty="0">
            <a:solidFill>
              <a:srgbClr val="FFC000"/>
            </a:solidFill>
          </a:endParaRPr>
        </a:p>
      </dsp:txBody>
      <dsp:txXfrm>
        <a:off x="348163" y="2702081"/>
        <a:ext cx="8261250" cy="506120"/>
      </dsp:txXfrm>
    </dsp:sp>
    <dsp:sp modelId="{A90C1D2E-9061-4D86-8710-49CE0C31082F}">
      <dsp:nvSpPr>
        <dsp:cNvPr id="0" name=""/>
        <dsp:cNvSpPr/>
      </dsp:nvSpPr>
      <dsp:spPr>
        <a:xfrm>
          <a:off x="0" y="3816981"/>
          <a:ext cx="8644264" cy="4788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13DEADF1-37FE-4FE1-8EA4-9C00B66FFFF4}">
      <dsp:nvSpPr>
        <dsp:cNvPr id="0" name=""/>
        <dsp:cNvSpPr/>
      </dsp:nvSpPr>
      <dsp:spPr>
        <a:xfrm>
          <a:off x="324159" y="3536541"/>
          <a:ext cx="8319272" cy="56088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13" tIns="0" rIns="228713" bIns="0" numCol="1" spcCol="1270" anchor="ctr" anchorCtr="0">
          <a:noAutofit/>
        </a:bodyPr>
        <a:lstStyle/>
        <a:p>
          <a:pPr lvl="0" algn="l" defTabSz="1155700">
            <a:lnSpc>
              <a:spcPct val="90000"/>
            </a:lnSpc>
            <a:spcBef>
              <a:spcPct val="0"/>
            </a:spcBef>
            <a:spcAft>
              <a:spcPct val="35000"/>
            </a:spcAft>
          </a:pPr>
          <a:r>
            <a:rPr lang="en-US" sz="2600" b="1" kern="1200" dirty="0" smtClean="0">
              <a:solidFill>
                <a:srgbClr val="FFC000"/>
              </a:solidFill>
            </a:rPr>
            <a:t>65+ have employees at multiple locations</a:t>
          </a:r>
          <a:endParaRPr lang="en-US" sz="2600" b="1" kern="1200" dirty="0">
            <a:solidFill>
              <a:srgbClr val="FFC000"/>
            </a:solidFill>
          </a:endParaRPr>
        </a:p>
      </dsp:txBody>
      <dsp:txXfrm>
        <a:off x="351539" y="3563921"/>
        <a:ext cx="8264512"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8E50F-D8FF-417B-872D-AFE0234EE53A}">
      <dsp:nvSpPr>
        <dsp:cNvPr id="0" name=""/>
        <dsp:cNvSpPr/>
      </dsp:nvSpPr>
      <dsp:spPr>
        <a:xfrm>
          <a:off x="0" y="431481"/>
          <a:ext cx="8229600" cy="6300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73C81092-E22F-45EF-8D3C-A06F1D6C9314}">
      <dsp:nvSpPr>
        <dsp:cNvPr id="0" name=""/>
        <dsp:cNvSpPr/>
      </dsp:nvSpPr>
      <dsp:spPr>
        <a:xfrm>
          <a:off x="391790" y="62481"/>
          <a:ext cx="7835792" cy="73800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FFC000"/>
              </a:solidFill>
            </a:rPr>
            <a:t>Forming your team</a:t>
          </a:r>
          <a:endParaRPr lang="en-US" sz="2800" b="1" kern="1200" dirty="0">
            <a:solidFill>
              <a:srgbClr val="FFC000"/>
            </a:solidFill>
          </a:endParaRPr>
        </a:p>
      </dsp:txBody>
      <dsp:txXfrm>
        <a:off x="427816" y="98507"/>
        <a:ext cx="7763740" cy="665948"/>
      </dsp:txXfrm>
    </dsp:sp>
    <dsp:sp modelId="{8EBD1F81-1A2D-4CD1-8237-489634FE1188}">
      <dsp:nvSpPr>
        <dsp:cNvPr id="0" name=""/>
        <dsp:cNvSpPr/>
      </dsp:nvSpPr>
      <dsp:spPr>
        <a:xfrm>
          <a:off x="0" y="1565481"/>
          <a:ext cx="8229600" cy="6300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677020B2-BA01-43A0-AB0F-3FE8D451476A}">
      <dsp:nvSpPr>
        <dsp:cNvPr id="0" name=""/>
        <dsp:cNvSpPr/>
      </dsp:nvSpPr>
      <dsp:spPr>
        <a:xfrm>
          <a:off x="391790" y="1196481"/>
          <a:ext cx="7835792" cy="73800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FFC000"/>
              </a:solidFill>
            </a:rPr>
            <a:t>Identifying your resources</a:t>
          </a:r>
          <a:endParaRPr lang="en-US" sz="2800" b="1" kern="1200" dirty="0">
            <a:solidFill>
              <a:srgbClr val="FFC000"/>
            </a:solidFill>
          </a:endParaRPr>
        </a:p>
      </dsp:txBody>
      <dsp:txXfrm>
        <a:off x="427816" y="1232507"/>
        <a:ext cx="7763740" cy="665948"/>
      </dsp:txXfrm>
    </dsp:sp>
    <dsp:sp modelId="{A8EA44D6-2FB1-41E6-9578-9281EBE15D53}">
      <dsp:nvSpPr>
        <dsp:cNvPr id="0" name=""/>
        <dsp:cNvSpPr/>
      </dsp:nvSpPr>
      <dsp:spPr>
        <a:xfrm>
          <a:off x="0" y="2699481"/>
          <a:ext cx="8229600" cy="6300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6F213FF0-F9C3-409A-BB6C-1F22C67A78E1}">
      <dsp:nvSpPr>
        <dsp:cNvPr id="0" name=""/>
        <dsp:cNvSpPr/>
      </dsp:nvSpPr>
      <dsp:spPr>
        <a:xfrm>
          <a:off x="395808" y="2330481"/>
          <a:ext cx="7828219" cy="73800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FFC000"/>
              </a:solidFill>
            </a:rPr>
            <a:t>Developing policies and procedures</a:t>
          </a:r>
        </a:p>
      </dsp:txBody>
      <dsp:txXfrm>
        <a:off x="431834" y="2366507"/>
        <a:ext cx="7756167" cy="665948"/>
      </dsp:txXfrm>
    </dsp:sp>
    <dsp:sp modelId="{6F631E6D-42C9-40DC-838F-383436393FD4}">
      <dsp:nvSpPr>
        <dsp:cNvPr id="0" name=""/>
        <dsp:cNvSpPr/>
      </dsp:nvSpPr>
      <dsp:spPr>
        <a:xfrm>
          <a:off x="0" y="3833481"/>
          <a:ext cx="8229600" cy="6300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3CD5B046-FE97-48AD-A1E6-453C0465094E}">
      <dsp:nvSpPr>
        <dsp:cNvPr id="0" name=""/>
        <dsp:cNvSpPr/>
      </dsp:nvSpPr>
      <dsp:spPr>
        <a:xfrm>
          <a:off x="391790" y="3464481"/>
          <a:ext cx="7835792" cy="73800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FFC000"/>
              </a:solidFill>
            </a:rPr>
            <a:t>Engaging employees in awareness and education</a:t>
          </a:r>
        </a:p>
      </dsp:txBody>
      <dsp:txXfrm>
        <a:off x="427816" y="3500507"/>
        <a:ext cx="7763740"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06F22-19D8-4693-9148-ED7A45055C93}">
      <dsp:nvSpPr>
        <dsp:cNvPr id="0" name=""/>
        <dsp:cNvSpPr/>
      </dsp:nvSpPr>
      <dsp:spPr>
        <a:xfrm>
          <a:off x="1044233" y="394"/>
          <a:ext cx="2921369" cy="464120"/>
        </a:xfrm>
        <a:prstGeom prst="roundRect">
          <a:avLst>
            <a:gd name="adj" fmla="val 1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FFC000"/>
              </a:solidFill>
            </a:rPr>
            <a:t>Internal</a:t>
          </a:r>
          <a:endParaRPr lang="en-US" sz="2600" b="1" kern="1200" dirty="0">
            <a:solidFill>
              <a:srgbClr val="FFC000"/>
            </a:solidFill>
          </a:endParaRPr>
        </a:p>
      </dsp:txBody>
      <dsp:txXfrm>
        <a:off x="1057827" y="13988"/>
        <a:ext cx="2894181" cy="436932"/>
      </dsp:txXfrm>
    </dsp:sp>
    <dsp:sp modelId="{79C8CEE5-49DE-498A-AD55-6DCCB2C45E21}">
      <dsp:nvSpPr>
        <dsp:cNvPr id="0" name=""/>
        <dsp:cNvSpPr/>
      </dsp:nvSpPr>
      <dsp:spPr>
        <a:xfrm>
          <a:off x="1336370" y="464514"/>
          <a:ext cx="292136" cy="348090"/>
        </a:xfrm>
        <a:custGeom>
          <a:avLst/>
          <a:gdLst/>
          <a:ahLst/>
          <a:cxnLst/>
          <a:rect l="0" t="0" r="0" b="0"/>
          <a:pathLst>
            <a:path>
              <a:moveTo>
                <a:pt x="0" y="0"/>
              </a:moveTo>
              <a:lnTo>
                <a:pt x="0" y="348090"/>
              </a:lnTo>
              <a:lnTo>
                <a:pt x="292136" y="348090"/>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7CDB6F30-492C-414C-8D4F-E6C33A2A25AD}">
      <dsp:nvSpPr>
        <dsp:cNvPr id="0" name=""/>
        <dsp:cNvSpPr/>
      </dsp:nvSpPr>
      <dsp:spPr>
        <a:xfrm>
          <a:off x="1628507" y="580544"/>
          <a:ext cx="2283903" cy="464120"/>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Executive </a:t>
          </a:r>
          <a:r>
            <a:rPr lang="en-US" sz="1800" kern="1200" dirty="0" smtClean="0"/>
            <a:t>leaders</a:t>
          </a:r>
          <a:endParaRPr lang="en-US" sz="1800" kern="1200" dirty="0"/>
        </a:p>
      </dsp:txBody>
      <dsp:txXfrm>
        <a:off x="1642101" y="594138"/>
        <a:ext cx="2256715" cy="436932"/>
      </dsp:txXfrm>
    </dsp:sp>
    <dsp:sp modelId="{A6F32F91-225E-41D9-8B93-4D99236CD133}">
      <dsp:nvSpPr>
        <dsp:cNvPr id="0" name=""/>
        <dsp:cNvSpPr/>
      </dsp:nvSpPr>
      <dsp:spPr>
        <a:xfrm>
          <a:off x="1336370" y="464514"/>
          <a:ext cx="292136" cy="928241"/>
        </a:xfrm>
        <a:custGeom>
          <a:avLst/>
          <a:gdLst/>
          <a:ahLst/>
          <a:cxnLst/>
          <a:rect l="0" t="0" r="0" b="0"/>
          <a:pathLst>
            <a:path>
              <a:moveTo>
                <a:pt x="0" y="0"/>
              </a:moveTo>
              <a:lnTo>
                <a:pt x="0" y="928241"/>
              </a:lnTo>
              <a:lnTo>
                <a:pt x="292136" y="92824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8CF9B30E-7886-43D6-93F0-4C049967085D}">
      <dsp:nvSpPr>
        <dsp:cNvPr id="0" name=""/>
        <dsp:cNvSpPr/>
      </dsp:nvSpPr>
      <dsp:spPr>
        <a:xfrm>
          <a:off x="1628507" y="1160695"/>
          <a:ext cx="2303107" cy="464120"/>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Labor </a:t>
          </a:r>
          <a:r>
            <a:rPr lang="en-US" sz="1800" kern="1200" dirty="0" smtClean="0"/>
            <a:t>relations</a:t>
          </a:r>
          <a:endParaRPr lang="en-US" sz="1800" kern="1200" dirty="0"/>
        </a:p>
      </dsp:txBody>
      <dsp:txXfrm>
        <a:off x="1642101" y="1174289"/>
        <a:ext cx="2275919" cy="436932"/>
      </dsp:txXfrm>
    </dsp:sp>
    <dsp:sp modelId="{27854322-B41F-4587-9DC1-02C985A6F06C}">
      <dsp:nvSpPr>
        <dsp:cNvPr id="0" name=""/>
        <dsp:cNvSpPr/>
      </dsp:nvSpPr>
      <dsp:spPr>
        <a:xfrm>
          <a:off x="1336370" y="464514"/>
          <a:ext cx="292136" cy="1508391"/>
        </a:xfrm>
        <a:custGeom>
          <a:avLst/>
          <a:gdLst/>
          <a:ahLst/>
          <a:cxnLst/>
          <a:rect l="0" t="0" r="0" b="0"/>
          <a:pathLst>
            <a:path>
              <a:moveTo>
                <a:pt x="0" y="0"/>
              </a:moveTo>
              <a:lnTo>
                <a:pt x="0" y="1508391"/>
              </a:lnTo>
              <a:lnTo>
                <a:pt x="292136" y="150839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73A4561F-5818-4510-88C6-1A4FC66C3111}">
      <dsp:nvSpPr>
        <dsp:cNvPr id="0" name=""/>
        <dsp:cNvSpPr/>
      </dsp:nvSpPr>
      <dsp:spPr>
        <a:xfrm>
          <a:off x="1628507" y="1740845"/>
          <a:ext cx="2283903" cy="464120"/>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Legal</a:t>
          </a:r>
          <a:endParaRPr lang="en-US" sz="1800" kern="1200" dirty="0"/>
        </a:p>
      </dsp:txBody>
      <dsp:txXfrm>
        <a:off x="1642101" y="1754439"/>
        <a:ext cx="2256715" cy="436932"/>
      </dsp:txXfrm>
    </dsp:sp>
    <dsp:sp modelId="{ABE8FB15-6C09-4919-98D2-8A0DBB5D9B52}">
      <dsp:nvSpPr>
        <dsp:cNvPr id="0" name=""/>
        <dsp:cNvSpPr/>
      </dsp:nvSpPr>
      <dsp:spPr>
        <a:xfrm>
          <a:off x="1336370" y="464514"/>
          <a:ext cx="292136" cy="2088542"/>
        </a:xfrm>
        <a:custGeom>
          <a:avLst/>
          <a:gdLst/>
          <a:ahLst/>
          <a:cxnLst/>
          <a:rect l="0" t="0" r="0" b="0"/>
          <a:pathLst>
            <a:path>
              <a:moveTo>
                <a:pt x="0" y="0"/>
              </a:moveTo>
              <a:lnTo>
                <a:pt x="0" y="2088542"/>
              </a:lnTo>
              <a:lnTo>
                <a:pt x="292136" y="2088542"/>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5A372798-A28C-4AC2-B6D7-1483B9B3C42F}">
      <dsp:nvSpPr>
        <dsp:cNvPr id="0" name=""/>
        <dsp:cNvSpPr/>
      </dsp:nvSpPr>
      <dsp:spPr>
        <a:xfrm>
          <a:off x="1628507" y="2320996"/>
          <a:ext cx="2283911" cy="464120"/>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Human Resources</a:t>
          </a:r>
          <a:endParaRPr lang="en-US" sz="1800" kern="1200" dirty="0"/>
        </a:p>
      </dsp:txBody>
      <dsp:txXfrm>
        <a:off x="1642101" y="2334590"/>
        <a:ext cx="2256723" cy="436932"/>
      </dsp:txXfrm>
    </dsp:sp>
    <dsp:sp modelId="{48822133-6756-4B1C-B0B1-763485E56C92}">
      <dsp:nvSpPr>
        <dsp:cNvPr id="0" name=""/>
        <dsp:cNvSpPr/>
      </dsp:nvSpPr>
      <dsp:spPr>
        <a:xfrm>
          <a:off x="1336370" y="464514"/>
          <a:ext cx="292136" cy="2668692"/>
        </a:xfrm>
        <a:custGeom>
          <a:avLst/>
          <a:gdLst/>
          <a:ahLst/>
          <a:cxnLst/>
          <a:rect l="0" t="0" r="0" b="0"/>
          <a:pathLst>
            <a:path>
              <a:moveTo>
                <a:pt x="0" y="0"/>
              </a:moveTo>
              <a:lnTo>
                <a:pt x="0" y="2668692"/>
              </a:lnTo>
              <a:lnTo>
                <a:pt x="292136" y="2668692"/>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D7ED5EC4-7D0C-494D-88E3-DA8C61FB79F8}">
      <dsp:nvSpPr>
        <dsp:cNvPr id="0" name=""/>
        <dsp:cNvSpPr/>
      </dsp:nvSpPr>
      <dsp:spPr>
        <a:xfrm>
          <a:off x="1628507" y="2901147"/>
          <a:ext cx="2283903" cy="464120"/>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Benefit leaders</a:t>
          </a:r>
          <a:endParaRPr lang="en-US" sz="1700" kern="1200" dirty="0"/>
        </a:p>
      </dsp:txBody>
      <dsp:txXfrm>
        <a:off x="1642101" y="2914741"/>
        <a:ext cx="2256715" cy="436932"/>
      </dsp:txXfrm>
    </dsp:sp>
    <dsp:sp modelId="{3E5F3AE6-C5EC-446F-86FB-D204475FD5A1}">
      <dsp:nvSpPr>
        <dsp:cNvPr id="0" name=""/>
        <dsp:cNvSpPr/>
      </dsp:nvSpPr>
      <dsp:spPr>
        <a:xfrm>
          <a:off x="1336370" y="464514"/>
          <a:ext cx="292136" cy="3248843"/>
        </a:xfrm>
        <a:custGeom>
          <a:avLst/>
          <a:gdLst/>
          <a:ahLst/>
          <a:cxnLst/>
          <a:rect l="0" t="0" r="0" b="0"/>
          <a:pathLst>
            <a:path>
              <a:moveTo>
                <a:pt x="0" y="0"/>
              </a:moveTo>
              <a:lnTo>
                <a:pt x="0" y="3248843"/>
              </a:lnTo>
              <a:lnTo>
                <a:pt x="292136" y="3248843"/>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1A2F7E60-61EE-4F67-B9E3-D3D9CE4ED11F}">
      <dsp:nvSpPr>
        <dsp:cNvPr id="0" name=""/>
        <dsp:cNvSpPr/>
      </dsp:nvSpPr>
      <dsp:spPr>
        <a:xfrm>
          <a:off x="1628507" y="3481297"/>
          <a:ext cx="2331763" cy="464120"/>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Facilities</a:t>
          </a:r>
          <a:endParaRPr lang="en-US" sz="1700" kern="1200" dirty="0"/>
        </a:p>
      </dsp:txBody>
      <dsp:txXfrm>
        <a:off x="1642101" y="3494891"/>
        <a:ext cx="2304575" cy="436932"/>
      </dsp:txXfrm>
    </dsp:sp>
    <dsp:sp modelId="{F44772DC-DAF1-4609-899C-3FF51258F91F}">
      <dsp:nvSpPr>
        <dsp:cNvPr id="0" name=""/>
        <dsp:cNvSpPr/>
      </dsp:nvSpPr>
      <dsp:spPr>
        <a:xfrm>
          <a:off x="1336370" y="464514"/>
          <a:ext cx="292136" cy="3828994"/>
        </a:xfrm>
        <a:custGeom>
          <a:avLst/>
          <a:gdLst/>
          <a:ahLst/>
          <a:cxnLst/>
          <a:rect l="0" t="0" r="0" b="0"/>
          <a:pathLst>
            <a:path>
              <a:moveTo>
                <a:pt x="0" y="0"/>
              </a:moveTo>
              <a:lnTo>
                <a:pt x="0" y="3828994"/>
              </a:lnTo>
              <a:lnTo>
                <a:pt x="292136" y="3828994"/>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A463B2B9-5D53-423F-8D86-861EEC8B503D}">
      <dsp:nvSpPr>
        <dsp:cNvPr id="0" name=""/>
        <dsp:cNvSpPr/>
      </dsp:nvSpPr>
      <dsp:spPr>
        <a:xfrm>
          <a:off x="1628507" y="4061448"/>
          <a:ext cx="2382564" cy="464120"/>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Safety/Risk Management</a:t>
          </a:r>
          <a:endParaRPr lang="en-US" sz="1700" kern="1200" dirty="0"/>
        </a:p>
      </dsp:txBody>
      <dsp:txXfrm>
        <a:off x="1642101" y="4075042"/>
        <a:ext cx="2355376" cy="436932"/>
      </dsp:txXfrm>
    </dsp:sp>
    <dsp:sp modelId="{76C751B4-49D9-4219-91A8-9E1688732203}">
      <dsp:nvSpPr>
        <dsp:cNvPr id="0" name=""/>
        <dsp:cNvSpPr/>
      </dsp:nvSpPr>
      <dsp:spPr>
        <a:xfrm>
          <a:off x="4197663" y="394"/>
          <a:ext cx="2969071" cy="464120"/>
        </a:xfrm>
        <a:prstGeom prst="roundRect">
          <a:avLst>
            <a:gd name="adj" fmla="val 1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FFC000"/>
              </a:solidFill>
            </a:rPr>
            <a:t>External</a:t>
          </a:r>
          <a:endParaRPr lang="en-US" sz="2600" b="1" kern="1200" dirty="0">
            <a:solidFill>
              <a:srgbClr val="FFC000"/>
            </a:solidFill>
          </a:endParaRPr>
        </a:p>
      </dsp:txBody>
      <dsp:txXfrm>
        <a:off x="4211257" y="13988"/>
        <a:ext cx="2941883" cy="436932"/>
      </dsp:txXfrm>
    </dsp:sp>
    <dsp:sp modelId="{E37EE113-EB2C-4523-BD1D-8E776705744D}">
      <dsp:nvSpPr>
        <dsp:cNvPr id="0" name=""/>
        <dsp:cNvSpPr/>
      </dsp:nvSpPr>
      <dsp:spPr>
        <a:xfrm>
          <a:off x="4494570" y="464514"/>
          <a:ext cx="296907" cy="348090"/>
        </a:xfrm>
        <a:custGeom>
          <a:avLst/>
          <a:gdLst/>
          <a:ahLst/>
          <a:cxnLst/>
          <a:rect l="0" t="0" r="0" b="0"/>
          <a:pathLst>
            <a:path>
              <a:moveTo>
                <a:pt x="0" y="0"/>
              </a:moveTo>
              <a:lnTo>
                <a:pt x="0" y="348090"/>
              </a:lnTo>
              <a:lnTo>
                <a:pt x="296907" y="348090"/>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7491F9D7-34FF-4B69-918D-0447DDA34AE3}">
      <dsp:nvSpPr>
        <dsp:cNvPr id="0" name=""/>
        <dsp:cNvSpPr/>
      </dsp:nvSpPr>
      <dsp:spPr>
        <a:xfrm>
          <a:off x="4791477" y="580544"/>
          <a:ext cx="2375257" cy="464120"/>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Clinical Experts </a:t>
          </a:r>
        </a:p>
      </dsp:txBody>
      <dsp:txXfrm>
        <a:off x="4805071" y="594138"/>
        <a:ext cx="2348069" cy="436932"/>
      </dsp:txXfrm>
    </dsp:sp>
    <dsp:sp modelId="{F79C14D4-7727-4534-985F-01092C392276}">
      <dsp:nvSpPr>
        <dsp:cNvPr id="0" name=""/>
        <dsp:cNvSpPr/>
      </dsp:nvSpPr>
      <dsp:spPr>
        <a:xfrm>
          <a:off x="4494570" y="464514"/>
          <a:ext cx="296907" cy="928241"/>
        </a:xfrm>
        <a:custGeom>
          <a:avLst/>
          <a:gdLst/>
          <a:ahLst/>
          <a:cxnLst/>
          <a:rect l="0" t="0" r="0" b="0"/>
          <a:pathLst>
            <a:path>
              <a:moveTo>
                <a:pt x="0" y="0"/>
              </a:moveTo>
              <a:lnTo>
                <a:pt x="0" y="928241"/>
              </a:lnTo>
              <a:lnTo>
                <a:pt x="296907" y="92824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DE11DFE3-EB4C-44C1-B91B-C5CBAB544CF2}">
      <dsp:nvSpPr>
        <dsp:cNvPr id="0" name=""/>
        <dsp:cNvSpPr/>
      </dsp:nvSpPr>
      <dsp:spPr>
        <a:xfrm>
          <a:off x="4791477" y="1160695"/>
          <a:ext cx="2393889" cy="464120"/>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Law Enforcement</a:t>
          </a:r>
        </a:p>
      </dsp:txBody>
      <dsp:txXfrm>
        <a:off x="4805071" y="1174289"/>
        <a:ext cx="2366701" cy="436932"/>
      </dsp:txXfrm>
    </dsp:sp>
    <dsp:sp modelId="{F196FD56-F0FD-431F-9ED4-21037E937390}">
      <dsp:nvSpPr>
        <dsp:cNvPr id="0" name=""/>
        <dsp:cNvSpPr/>
      </dsp:nvSpPr>
      <dsp:spPr>
        <a:xfrm>
          <a:off x="4494570" y="464514"/>
          <a:ext cx="296907" cy="1508391"/>
        </a:xfrm>
        <a:custGeom>
          <a:avLst/>
          <a:gdLst/>
          <a:ahLst/>
          <a:cxnLst/>
          <a:rect l="0" t="0" r="0" b="0"/>
          <a:pathLst>
            <a:path>
              <a:moveTo>
                <a:pt x="0" y="0"/>
              </a:moveTo>
              <a:lnTo>
                <a:pt x="0" y="1508391"/>
              </a:lnTo>
              <a:lnTo>
                <a:pt x="296907" y="150839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947296F6-ADCB-4A79-9D7E-1097037DB1A8}">
      <dsp:nvSpPr>
        <dsp:cNvPr id="0" name=""/>
        <dsp:cNvSpPr/>
      </dsp:nvSpPr>
      <dsp:spPr>
        <a:xfrm>
          <a:off x="4791477" y="1740845"/>
          <a:ext cx="2393889" cy="464120"/>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Community Resources</a:t>
          </a:r>
        </a:p>
      </dsp:txBody>
      <dsp:txXfrm>
        <a:off x="4805071" y="1754439"/>
        <a:ext cx="2366701" cy="436932"/>
      </dsp:txXfrm>
    </dsp:sp>
    <dsp:sp modelId="{A629C68D-A24D-410A-9A2A-132A55E6D494}">
      <dsp:nvSpPr>
        <dsp:cNvPr id="0" name=""/>
        <dsp:cNvSpPr/>
      </dsp:nvSpPr>
      <dsp:spPr>
        <a:xfrm>
          <a:off x="4494570" y="464514"/>
          <a:ext cx="296907" cy="2088542"/>
        </a:xfrm>
        <a:custGeom>
          <a:avLst/>
          <a:gdLst/>
          <a:ahLst/>
          <a:cxnLst/>
          <a:rect l="0" t="0" r="0" b="0"/>
          <a:pathLst>
            <a:path>
              <a:moveTo>
                <a:pt x="0" y="0"/>
              </a:moveTo>
              <a:lnTo>
                <a:pt x="0" y="2088542"/>
              </a:lnTo>
              <a:lnTo>
                <a:pt x="296907" y="2088542"/>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0179BB42-15FA-45B1-B78E-8178DFAA8AB8}">
      <dsp:nvSpPr>
        <dsp:cNvPr id="0" name=""/>
        <dsp:cNvSpPr/>
      </dsp:nvSpPr>
      <dsp:spPr>
        <a:xfrm>
          <a:off x="4791477" y="2320996"/>
          <a:ext cx="2374158" cy="464120"/>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Health/wellness vendors</a:t>
          </a:r>
        </a:p>
      </dsp:txBody>
      <dsp:txXfrm>
        <a:off x="4805071" y="2334590"/>
        <a:ext cx="2346970" cy="4369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2BF81-2B68-410F-A265-477FDCA63BB9}">
      <dsp:nvSpPr>
        <dsp:cNvPr id="0" name=""/>
        <dsp:cNvSpPr/>
      </dsp:nvSpPr>
      <dsp:spPr>
        <a:xfrm rot="10800000">
          <a:off x="0" y="0"/>
          <a:ext cx="8229600" cy="1508654"/>
        </a:xfrm>
        <a:prstGeom prst="trapezoid">
          <a:avLst>
            <a:gd name="adj" fmla="val 90915"/>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C000"/>
              </a:solidFill>
            </a:rPr>
            <a:t>Do you know or have clinical experts, community leaders, vendors or law enforcement contacts that would be willing to volunteer/assist?</a:t>
          </a:r>
          <a:endParaRPr lang="en-US" sz="2000" b="1" kern="1200" dirty="0">
            <a:solidFill>
              <a:srgbClr val="FFC000"/>
            </a:solidFill>
          </a:endParaRPr>
        </a:p>
      </dsp:txBody>
      <dsp:txXfrm rot="-10800000">
        <a:off x="1440179" y="0"/>
        <a:ext cx="5349240" cy="1508654"/>
      </dsp:txXfrm>
    </dsp:sp>
    <dsp:sp modelId="{84B67D74-87A5-4716-910C-B5A566DA139A}">
      <dsp:nvSpPr>
        <dsp:cNvPr id="0" name=""/>
        <dsp:cNvSpPr/>
      </dsp:nvSpPr>
      <dsp:spPr>
        <a:xfrm rot="10800000">
          <a:off x="1028700" y="1508654"/>
          <a:ext cx="6172199" cy="1508654"/>
        </a:xfrm>
        <a:prstGeom prst="trapezoid">
          <a:avLst>
            <a:gd name="adj" fmla="val 90915"/>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C000"/>
              </a:solidFill>
            </a:rPr>
            <a:t>Can you get approval to pay employees for an hour of                              non-productive time?</a:t>
          </a:r>
          <a:endParaRPr lang="en-US" sz="2000" b="1" kern="1200" dirty="0">
            <a:solidFill>
              <a:srgbClr val="FFC000"/>
            </a:solidFill>
          </a:endParaRPr>
        </a:p>
      </dsp:txBody>
      <dsp:txXfrm rot="-10800000">
        <a:off x="2108834" y="1508654"/>
        <a:ext cx="4011930" cy="1508654"/>
      </dsp:txXfrm>
    </dsp:sp>
    <dsp:sp modelId="{F462E37F-4DB0-4DF7-BFCF-05856FB2FD8C}">
      <dsp:nvSpPr>
        <dsp:cNvPr id="0" name=""/>
        <dsp:cNvSpPr/>
      </dsp:nvSpPr>
      <dsp:spPr>
        <a:xfrm rot="10800000">
          <a:off x="2130876" y="3017308"/>
          <a:ext cx="3967846" cy="1508654"/>
        </a:xfrm>
        <a:prstGeom prst="trapezoid">
          <a:avLst>
            <a:gd name="adj" fmla="val 90915"/>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C000"/>
              </a:solidFill>
            </a:rPr>
            <a:t>How is your benefit plan                      for employees                           designed?</a:t>
          </a:r>
          <a:endParaRPr lang="en-US" sz="2000" b="1" kern="1200" dirty="0">
            <a:solidFill>
              <a:srgbClr val="FFC000"/>
            </a:solidFill>
          </a:endParaRPr>
        </a:p>
      </dsp:txBody>
      <dsp:txXfrm rot="-10800000">
        <a:off x="2130876" y="3017308"/>
        <a:ext cx="3967846" cy="1508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09848-BCAC-4CB0-837A-8E7D8BDE13E5}">
      <dsp:nvSpPr>
        <dsp:cNvPr id="0" name=""/>
        <dsp:cNvSpPr/>
      </dsp:nvSpPr>
      <dsp:spPr>
        <a:xfrm>
          <a:off x="495061" y="645"/>
          <a:ext cx="2262336" cy="1357401"/>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FFC000"/>
              </a:solidFill>
            </a:rPr>
            <a:t>Company Stance</a:t>
          </a:r>
          <a:endParaRPr lang="en-US" sz="2700" b="1" kern="1200" dirty="0">
            <a:solidFill>
              <a:srgbClr val="FFC000"/>
            </a:solidFill>
          </a:endParaRPr>
        </a:p>
      </dsp:txBody>
      <dsp:txXfrm>
        <a:off x="495061" y="645"/>
        <a:ext cx="2262336" cy="1357401"/>
      </dsp:txXfrm>
    </dsp:sp>
    <dsp:sp modelId="{E7848A9C-872B-4E90-A57F-CDF916CBF227}">
      <dsp:nvSpPr>
        <dsp:cNvPr id="0" name=""/>
        <dsp:cNvSpPr/>
      </dsp:nvSpPr>
      <dsp:spPr>
        <a:xfrm>
          <a:off x="2983631" y="645"/>
          <a:ext cx="2262336" cy="1357401"/>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FFC000"/>
              </a:solidFill>
            </a:rPr>
            <a:t>Drug Testing</a:t>
          </a:r>
          <a:endParaRPr lang="en-US" sz="2700" b="1" kern="1200" dirty="0">
            <a:solidFill>
              <a:srgbClr val="FFC000"/>
            </a:solidFill>
          </a:endParaRPr>
        </a:p>
      </dsp:txBody>
      <dsp:txXfrm>
        <a:off x="2983631" y="645"/>
        <a:ext cx="2262336" cy="1357401"/>
      </dsp:txXfrm>
    </dsp:sp>
    <dsp:sp modelId="{A02C80C2-4745-4D02-9411-16C166435675}">
      <dsp:nvSpPr>
        <dsp:cNvPr id="0" name=""/>
        <dsp:cNvSpPr/>
      </dsp:nvSpPr>
      <dsp:spPr>
        <a:xfrm>
          <a:off x="5472201" y="645"/>
          <a:ext cx="2262336" cy="1357401"/>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FFC000"/>
              </a:solidFill>
            </a:rPr>
            <a:t>Disciplinary Action</a:t>
          </a:r>
          <a:endParaRPr lang="en-US" sz="2700" b="1" kern="1200" dirty="0">
            <a:solidFill>
              <a:srgbClr val="FFC000"/>
            </a:solidFill>
          </a:endParaRPr>
        </a:p>
      </dsp:txBody>
      <dsp:txXfrm>
        <a:off x="5472201" y="645"/>
        <a:ext cx="2262336" cy="1357401"/>
      </dsp:txXfrm>
    </dsp:sp>
    <dsp:sp modelId="{D2271019-CE84-4D90-9F8D-2B61BF81ADB5}">
      <dsp:nvSpPr>
        <dsp:cNvPr id="0" name=""/>
        <dsp:cNvSpPr/>
      </dsp:nvSpPr>
      <dsp:spPr>
        <a:xfrm>
          <a:off x="495061" y="1584280"/>
          <a:ext cx="2262336" cy="1357401"/>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FFC000"/>
              </a:solidFill>
            </a:rPr>
            <a:t>Law Enforcement Relationship</a:t>
          </a:r>
          <a:endParaRPr lang="en-US" sz="2700" b="1" kern="1200" dirty="0">
            <a:solidFill>
              <a:srgbClr val="FFC000"/>
            </a:solidFill>
          </a:endParaRPr>
        </a:p>
      </dsp:txBody>
      <dsp:txXfrm>
        <a:off x="495061" y="1584280"/>
        <a:ext cx="2262336" cy="1357401"/>
      </dsp:txXfrm>
    </dsp:sp>
    <dsp:sp modelId="{2BE289BF-C98B-427F-8159-1DF3E8835A77}">
      <dsp:nvSpPr>
        <dsp:cNvPr id="0" name=""/>
        <dsp:cNvSpPr/>
      </dsp:nvSpPr>
      <dsp:spPr>
        <a:xfrm>
          <a:off x="2983631" y="1584280"/>
          <a:ext cx="2262336" cy="1357401"/>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FFC000"/>
              </a:solidFill>
            </a:rPr>
            <a:t>Benefit Design</a:t>
          </a:r>
        </a:p>
      </dsp:txBody>
      <dsp:txXfrm>
        <a:off x="2983631" y="1584280"/>
        <a:ext cx="2262336" cy="1357401"/>
      </dsp:txXfrm>
    </dsp:sp>
    <dsp:sp modelId="{7289A929-935F-47C0-B0B2-889E08D75033}">
      <dsp:nvSpPr>
        <dsp:cNvPr id="0" name=""/>
        <dsp:cNvSpPr/>
      </dsp:nvSpPr>
      <dsp:spPr>
        <a:xfrm>
          <a:off x="5472201" y="1584280"/>
          <a:ext cx="2262336" cy="1357401"/>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FFC000"/>
              </a:solidFill>
            </a:rPr>
            <a:t>Medication Security</a:t>
          </a:r>
        </a:p>
      </dsp:txBody>
      <dsp:txXfrm>
        <a:off x="5472201" y="1584280"/>
        <a:ext cx="2262336" cy="1357401"/>
      </dsp:txXfrm>
    </dsp:sp>
    <dsp:sp modelId="{456B3062-89F8-4124-A886-8639E0921A39}">
      <dsp:nvSpPr>
        <dsp:cNvPr id="0" name=""/>
        <dsp:cNvSpPr/>
      </dsp:nvSpPr>
      <dsp:spPr>
        <a:xfrm>
          <a:off x="1739346" y="3167916"/>
          <a:ext cx="2262336" cy="1357401"/>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FFC000"/>
              </a:solidFill>
            </a:rPr>
            <a:t>Safety &amp; Risks</a:t>
          </a:r>
        </a:p>
      </dsp:txBody>
      <dsp:txXfrm>
        <a:off x="1739346" y="3167916"/>
        <a:ext cx="2262336" cy="1357401"/>
      </dsp:txXfrm>
    </dsp:sp>
    <dsp:sp modelId="{19556E9E-ADEC-49DE-B510-F31BADBC0D54}">
      <dsp:nvSpPr>
        <dsp:cNvPr id="0" name=""/>
        <dsp:cNvSpPr/>
      </dsp:nvSpPr>
      <dsp:spPr>
        <a:xfrm>
          <a:off x="4227916" y="3167916"/>
          <a:ext cx="2262336" cy="1357401"/>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FFC000"/>
              </a:solidFill>
            </a:rPr>
            <a:t>Education &amp; Training</a:t>
          </a:r>
        </a:p>
      </dsp:txBody>
      <dsp:txXfrm>
        <a:off x="4227916" y="3167916"/>
        <a:ext cx="2262336" cy="13574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8E50F-D8FF-417B-872D-AFE0234EE53A}">
      <dsp:nvSpPr>
        <dsp:cNvPr id="0" name=""/>
        <dsp:cNvSpPr/>
      </dsp:nvSpPr>
      <dsp:spPr>
        <a:xfrm>
          <a:off x="0" y="431481"/>
          <a:ext cx="8229600" cy="6300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73C81092-E22F-45EF-8D3C-A06F1D6C9314}">
      <dsp:nvSpPr>
        <dsp:cNvPr id="0" name=""/>
        <dsp:cNvSpPr/>
      </dsp:nvSpPr>
      <dsp:spPr>
        <a:xfrm>
          <a:off x="391790" y="62481"/>
          <a:ext cx="7835792" cy="73800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FFC000"/>
              </a:solidFill>
            </a:rPr>
            <a:t>Who will be educating your workforce?</a:t>
          </a:r>
          <a:endParaRPr lang="en-US" sz="2800" b="1" kern="1200" dirty="0">
            <a:solidFill>
              <a:srgbClr val="FFC000"/>
            </a:solidFill>
          </a:endParaRPr>
        </a:p>
      </dsp:txBody>
      <dsp:txXfrm>
        <a:off x="427816" y="98507"/>
        <a:ext cx="7763740" cy="665948"/>
      </dsp:txXfrm>
    </dsp:sp>
    <dsp:sp modelId="{8EBD1F81-1A2D-4CD1-8237-489634FE1188}">
      <dsp:nvSpPr>
        <dsp:cNvPr id="0" name=""/>
        <dsp:cNvSpPr/>
      </dsp:nvSpPr>
      <dsp:spPr>
        <a:xfrm>
          <a:off x="0" y="1565481"/>
          <a:ext cx="8229600" cy="6300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677020B2-BA01-43A0-AB0F-3FE8D451476A}">
      <dsp:nvSpPr>
        <dsp:cNvPr id="0" name=""/>
        <dsp:cNvSpPr/>
      </dsp:nvSpPr>
      <dsp:spPr>
        <a:xfrm>
          <a:off x="391790" y="1196481"/>
          <a:ext cx="7835792" cy="73800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FFC000"/>
              </a:solidFill>
            </a:rPr>
            <a:t>Who should your audience be?</a:t>
          </a:r>
          <a:endParaRPr lang="en-US" sz="2800" b="1" kern="1200" dirty="0">
            <a:solidFill>
              <a:srgbClr val="FFC000"/>
            </a:solidFill>
          </a:endParaRPr>
        </a:p>
      </dsp:txBody>
      <dsp:txXfrm>
        <a:off x="427816" y="1232507"/>
        <a:ext cx="7763740" cy="665948"/>
      </dsp:txXfrm>
    </dsp:sp>
    <dsp:sp modelId="{A8EA44D6-2FB1-41E6-9578-9281EBE15D53}">
      <dsp:nvSpPr>
        <dsp:cNvPr id="0" name=""/>
        <dsp:cNvSpPr/>
      </dsp:nvSpPr>
      <dsp:spPr>
        <a:xfrm>
          <a:off x="0" y="2699481"/>
          <a:ext cx="8229600" cy="6300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6F213FF0-F9C3-409A-BB6C-1F22C67A78E1}">
      <dsp:nvSpPr>
        <dsp:cNvPr id="0" name=""/>
        <dsp:cNvSpPr/>
      </dsp:nvSpPr>
      <dsp:spPr>
        <a:xfrm>
          <a:off x="395808" y="2330481"/>
          <a:ext cx="7828219" cy="73800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FFC000"/>
              </a:solidFill>
            </a:rPr>
            <a:t>What content should be included?</a:t>
          </a:r>
        </a:p>
      </dsp:txBody>
      <dsp:txXfrm>
        <a:off x="431834" y="2366507"/>
        <a:ext cx="7756167" cy="665948"/>
      </dsp:txXfrm>
    </dsp:sp>
    <dsp:sp modelId="{6F631E6D-42C9-40DC-838F-383436393FD4}">
      <dsp:nvSpPr>
        <dsp:cNvPr id="0" name=""/>
        <dsp:cNvSpPr/>
      </dsp:nvSpPr>
      <dsp:spPr>
        <a:xfrm>
          <a:off x="0" y="3833481"/>
          <a:ext cx="8229600" cy="6300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3CD5B046-FE97-48AD-A1E6-453C0465094E}">
      <dsp:nvSpPr>
        <dsp:cNvPr id="0" name=""/>
        <dsp:cNvSpPr/>
      </dsp:nvSpPr>
      <dsp:spPr>
        <a:xfrm>
          <a:off x="391790" y="3464481"/>
          <a:ext cx="7835792" cy="73800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FFC000"/>
              </a:solidFill>
            </a:rPr>
            <a:t>What presentation style will work best?</a:t>
          </a:r>
        </a:p>
      </dsp:txBody>
      <dsp:txXfrm>
        <a:off x="427816" y="3500507"/>
        <a:ext cx="7763740" cy="665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F92E4-0BD2-4C76-8E09-7BA346C33FE6}">
      <dsp:nvSpPr>
        <dsp:cNvPr id="0" name=""/>
        <dsp:cNvSpPr/>
      </dsp:nvSpPr>
      <dsp:spPr>
        <a:xfrm rot="5400000">
          <a:off x="-245635" y="246082"/>
          <a:ext cx="1637567" cy="1146297"/>
        </a:xfrm>
        <a:prstGeom prst="chevron">
          <a:avLst/>
        </a:prstGeom>
        <a:solidFill>
          <a:schemeClr val="tx1">
            <a:lumMod val="65000"/>
            <a:lumOff val="3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C000"/>
              </a:solidFill>
            </a:rPr>
            <a:t>Clinical</a:t>
          </a:r>
          <a:endParaRPr lang="en-US" sz="1800" b="1" kern="1200" dirty="0">
            <a:solidFill>
              <a:srgbClr val="FFC000"/>
            </a:solidFill>
          </a:endParaRPr>
        </a:p>
      </dsp:txBody>
      <dsp:txXfrm rot="-5400000">
        <a:off x="1" y="573596"/>
        <a:ext cx="1146297" cy="491270"/>
      </dsp:txXfrm>
    </dsp:sp>
    <dsp:sp modelId="{2BFE6ED2-38B9-4018-A083-FD32D62CE351}">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Physician</a:t>
          </a:r>
          <a:endParaRPr lang="en-US" sz="2000" kern="1200" dirty="0"/>
        </a:p>
        <a:p>
          <a:pPr marL="228600" lvl="1" indent="-228600" algn="l" defTabSz="889000">
            <a:lnSpc>
              <a:spcPct val="90000"/>
            </a:lnSpc>
            <a:spcBef>
              <a:spcPct val="0"/>
            </a:spcBef>
            <a:spcAft>
              <a:spcPct val="15000"/>
            </a:spcAft>
            <a:buChar char="••"/>
          </a:pPr>
          <a:r>
            <a:rPr lang="en-US" sz="2000" kern="1200" dirty="0" smtClean="0"/>
            <a:t>Pharmacist</a:t>
          </a:r>
          <a:endParaRPr lang="en-US" sz="2000" kern="1200" dirty="0"/>
        </a:p>
        <a:p>
          <a:pPr marL="228600" lvl="1" indent="-228600" algn="l" defTabSz="889000">
            <a:lnSpc>
              <a:spcPct val="90000"/>
            </a:lnSpc>
            <a:spcBef>
              <a:spcPct val="0"/>
            </a:spcBef>
            <a:spcAft>
              <a:spcPct val="15000"/>
            </a:spcAft>
            <a:buChar char="••"/>
          </a:pPr>
          <a:r>
            <a:rPr lang="en-US" sz="2000" kern="1200" dirty="0" smtClean="0"/>
            <a:t>Paramedic/First Responders</a:t>
          </a:r>
          <a:endParaRPr lang="en-US" sz="2000" kern="1200" dirty="0"/>
        </a:p>
      </dsp:txBody>
      <dsp:txXfrm rot="-5400000">
        <a:off x="1146298" y="52408"/>
        <a:ext cx="7031341" cy="960496"/>
      </dsp:txXfrm>
    </dsp:sp>
    <dsp:sp modelId="{333454AF-02DE-42E6-9618-B8F91D5A0E16}">
      <dsp:nvSpPr>
        <dsp:cNvPr id="0" name=""/>
        <dsp:cNvSpPr/>
      </dsp:nvSpPr>
      <dsp:spPr>
        <a:xfrm rot="5400000">
          <a:off x="-245635" y="1689832"/>
          <a:ext cx="1637567" cy="1146297"/>
        </a:xfrm>
        <a:prstGeom prst="chevron">
          <a:avLst/>
        </a:prstGeom>
        <a:solidFill>
          <a:schemeClr val="tx1">
            <a:lumMod val="65000"/>
            <a:lumOff val="3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C000"/>
              </a:solidFill>
            </a:rPr>
            <a:t>Community</a:t>
          </a:r>
          <a:endParaRPr lang="en-US" sz="1800" b="1" kern="1200" dirty="0">
            <a:solidFill>
              <a:srgbClr val="FFC000"/>
            </a:solidFill>
          </a:endParaRPr>
        </a:p>
      </dsp:txBody>
      <dsp:txXfrm rot="-5400000">
        <a:off x="1" y="2017346"/>
        <a:ext cx="1146297" cy="491270"/>
      </dsp:txXfrm>
    </dsp:sp>
    <dsp:sp modelId="{A047E7E5-9BA2-4FC0-91A4-BC114B64B42D}">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Law Enforcement</a:t>
          </a:r>
          <a:endParaRPr lang="en-US" sz="2000" kern="1200" dirty="0"/>
        </a:p>
        <a:p>
          <a:pPr marL="228600" lvl="1" indent="-228600" algn="l" defTabSz="889000">
            <a:lnSpc>
              <a:spcPct val="90000"/>
            </a:lnSpc>
            <a:spcBef>
              <a:spcPct val="0"/>
            </a:spcBef>
            <a:spcAft>
              <a:spcPct val="15000"/>
            </a:spcAft>
            <a:buChar char="••"/>
          </a:pPr>
          <a:r>
            <a:rPr lang="en-US" sz="2000" kern="1200" dirty="0" smtClean="0"/>
            <a:t>Local Coordinating Council</a:t>
          </a:r>
          <a:endParaRPr lang="en-US" sz="2000" kern="1200" dirty="0"/>
        </a:p>
      </dsp:txBody>
      <dsp:txXfrm rot="-5400000">
        <a:off x="1146298" y="1496158"/>
        <a:ext cx="7031341" cy="960496"/>
      </dsp:txXfrm>
    </dsp:sp>
    <dsp:sp modelId="{2AF93990-2B0D-4218-8E8F-A5943DCDBD10}">
      <dsp:nvSpPr>
        <dsp:cNvPr id="0" name=""/>
        <dsp:cNvSpPr/>
      </dsp:nvSpPr>
      <dsp:spPr>
        <a:xfrm rot="5400000">
          <a:off x="-245635" y="3133582"/>
          <a:ext cx="1637567" cy="1146297"/>
        </a:xfrm>
        <a:prstGeom prst="chevron">
          <a:avLst/>
        </a:prstGeom>
        <a:solidFill>
          <a:schemeClr val="tx1">
            <a:lumMod val="65000"/>
            <a:lumOff val="3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C000"/>
              </a:solidFill>
            </a:rPr>
            <a:t>Vendors</a:t>
          </a:r>
          <a:endParaRPr lang="en-US" sz="1800" b="1" kern="1200" dirty="0">
            <a:solidFill>
              <a:srgbClr val="FFC000"/>
            </a:solidFill>
          </a:endParaRPr>
        </a:p>
      </dsp:txBody>
      <dsp:txXfrm rot="-5400000">
        <a:off x="1" y="3461096"/>
        <a:ext cx="1146297" cy="491270"/>
      </dsp:txXfrm>
    </dsp:sp>
    <dsp:sp modelId="{A53E5A36-1ACB-4945-92B9-AC669437A754}">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Employee </a:t>
          </a:r>
          <a:r>
            <a:rPr lang="en-US" sz="2000" kern="1200" smtClean="0"/>
            <a:t>Assistance Program (EAP)</a:t>
          </a:r>
          <a:endParaRPr lang="en-US" sz="2000" kern="1200"/>
        </a:p>
        <a:p>
          <a:pPr marL="228600" lvl="1" indent="-228600" algn="l" defTabSz="889000">
            <a:lnSpc>
              <a:spcPct val="90000"/>
            </a:lnSpc>
            <a:spcBef>
              <a:spcPct val="0"/>
            </a:spcBef>
            <a:spcAft>
              <a:spcPct val="15000"/>
            </a:spcAft>
            <a:buChar char="••"/>
          </a:pPr>
          <a:r>
            <a:rPr lang="en-US" sz="2000" kern="1200" dirty="0" smtClean="0"/>
            <a:t>Health and Wellness Partners</a:t>
          </a:r>
          <a:endParaRPr lang="en-US" sz="2000" kern="1200" dirty="0"/>
        </a:p>
      </dsp:txBody>
      <dsp:txXfrm rot="-5400000">
        <a:off x="1146298" y="2939908"/>
        <a:ext cx="7031341" cy="9604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8E50F-D8FF-417B-872D-AFE0234EE53A}">
      <dsp:nvSpPr>
        <dsp:cNvPr id="0" name=""/>
        <dsp:cNvSpPr/>
      </dsp:nvSpPr>
      <dsp:spPr>
        <a:xfrm>
          <a:off x="0" y="344181"/>
          <a:ext cx="8229600" cy="5040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73C81092-E22F-45EF-8D3C-A06F1D6C9314}">
      <dsp:nvSpPr>
        <dsp:cNvPr id="0" name=""/>
        <dsp:cNvSpPr/>
      </dsp:nvSpPr>
      <dsp:spPr>
        <a:xfrm>
          <a:off x="391790" y="48981"/>
          <a:ext cx="7835792" cy="59040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FFC000"/>
              </a:solidFill>
            </a:rPr>
            <a:t>Why are prescription drugs an addiction issue?</a:t>
          </a:r>
          <a:endParaRPr lang="en-US" sz="2800" b="1" kern="1200" dirty="0">
            <a:solidFill>
              <a:srgbClr val="FFC000"/>
            </a:solidFill>
          </a:endParaRPr>
        </a:p>
      </dsp:txBody>
      <dsp:txXfrm>
        <a:off x="420611" y="77802"/>
        <a:ext cx="7778150" cy="532758"/>
      </dsp:txXfrm>
    </dsp:sp>
    <dsp:sp modelId="{8EBD1F81-1A2D-4CD1-8237-489634FE1188}">
      <dsp:nvSpPr>
        <dsp:cNvPr id="0" name=""/>
        <dsp:cNvSpPr/>
      </dsp:nvSpPr>
      <dsp:spPr>
        <a:xfrm>
          <a:off x="0" y="1251381"/>
          <a:ext cx="8229600" cy="5040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677020B2-BA01-43A0-AB0F-3FE8D451476A}">
      <dsp:nvSpPr>
        <dsp:cNvPr id="0" name=""/>
        <dsp:cNvSpPr/>
      </dsp:nvSpPr>
      <dsp:spPr>
        <a:xfrm>
          <a:off x="391790" y="956181"/>
          <a:ext cx="7835792" cy="59040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FFC000"/>
              </a:solidFill>
            </a:rPr>
            <a:t>What are the signs and symptoms?</a:t>
          </a:r>
          <a:endParaRPr lang="en-US" sz="2800" b="1" kern="1200" dirty="0">
            <a:solidFill>
              <a:srgbClr val="FFC000"/>
            </a:solidFill>
          </a:endParaRPr>
        </a:p>
      </dsp:txBody>
      <dsp:txXfrm>
        <a:off x="420611" y="985002"/>
        <a:ext cx="7778150" cy="532758"/>
      </dsp:txXfrm>
    </dsp:sp>
    <dsp:sp modelId="{A8EA44D6-2FB1-41E6-9578-9281EBE15D53}">
      <dsp:nvSpPr>
        <dsp:cNvPr id="0" name=""/>
        <dsp:cNvSpPr/>
      </dsp:nvSpPr>
      <dsp:spPr>
        <a:xfrm>
          <a:off x="0" y="2158581"/>
          <a:ext cx="8229600" cy="5040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6F213FF0-F9C3-409A-BB6C-1F22C67A78E1}">
      <dsp:nvSpPr>
        <dsp:cNvPr id="0" name=""/>
        <dsp:cNvSpPr/>
      </dsp:nvSpPr>
      <dsp:spPr>
        <a:xfrm>
          <a:off x="395808" y="1863381"/>
          <a:ext cx="7828219" cy="59040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FFC000"/>
              </a:solidFill>
            </a:rPr>
            <a:t>What are some issues specific to the workplace?</a:t>
          </a:r>
        </a:p>
      </dsp:txBody>
      <dsp:txXfrm>
        <a:off x="424629" y="1892202"/>
        <a:ext cx="7770577" cy="532758"/>
      </dsp:txXfrm>
    </dsp:sp>
    <dsp:sp modelId="{6F631E6D-42C9-40DC-838F-383436393FD4}">
      <dsp:nvSpPr>
        <dsp:cNvPr id="0" name=""/>
        <dsp:cNvSpPr/>
      </dsp:nvSpPr>
      <dsp:spPr>
        <a:xfrm>
          <a:off x="0" y="3065781"/>
          <a:ext cx="8229600" cy="5040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3CD5B046-FE97-48AD-A1E6-453C0465094E}">
      <dsp:nvSpPr>
        <dsp:cNvPr id="0" name=""/>
        <dsp:cNvSpPr/>
      </dsp:nvSpPr>
      <dsp:spPr>
        <a:xfrm>
          <a:off x="391790" y="2770581"/>
          <a:ext cx="7835792" cy="59040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FFC000"/>
              </a:solidFill>
            </a:rPr>
            <a:t>What resources are available?</a:t>
          </a:r>
        </a:p>
      </dsp:txBody>
      <dsp:txXfrm>
        <a:off x="420611" y="2799402"/>
        <a:ext cx="7778150" cy="532758"/>
      </dsp:txXfrm>
    </dsp:sp>
    <dsp:sp modelId="{CFA8857F-10D2-49E7-8F2B-AAA80F56EEC8}">
      <dsp:nvSpPr>
        <dsp:cNvPr id="0" name=""/>
        <dsp:cNvSpPr/>
      </dsp:nvSpPr>
      <dsp:spPr>
        <a:xfrm>
          <a:off x="0" y="3972981"/>
          <a:ext cx="82296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B905B7-5A2C-4847-ACEF-B7678C396957}">
      <dsp:nvSpPr>
        <dsp:cNvPr id="0" name=""/>
        <dsp:cNvSpPr/>
      </dsp:nvSpPr>
      <dsp:spPr>
        <a:xfrm>
          <a:off x="391790" y="3677781"/>
          <a:ext cx="7835792" cy="590400"/>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FFC000"/>
              </a:solidFill>
            </a:rPr>
            <a:t>What are the potential legal ramifications?</a:t>
          </a:r>
        </a:p>
      </dsp:txBody>
      <dsp:txXfrm>
        <a:off x="420611" y="3706602"/>
        <a:ext cx="7778150" cy="532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F92E4-0BD2-4C76-8E09-7BA346C33FE6}">
      <dsp:nvSpPr>
        <dsp:cNvPr id="0" name=""/>
        <dsp:cNvSpPr/>
      </dsp:nvSpPr>
      <dsp:spPr>
        <a:xfrm rot="5400000">
          <a:off x="-245395" y="248052"/>
          <a:ext cx="1635968" cy="1145177"/>
        </a:xfrm>
        <a:prstGeom prst="chevron">
          <a:avLst/>
        </a:prstGeom>
        <a:solidFill>
          <a:schemeClr val="tx1">
            <a:lumMod val="65000"/>
            <a:lumOff val="3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C000"/>
              </a:solidFill>
            </a:rPr>
            <a:t>National Experts</a:t>
          </a:r>
          <a:endParaRPr lang="en-US" sz="1600" b="1" kern="1200" dirty="0">
            <a:solidFill>
              <a:srgbClr val="FFC000"/>
            </a:solidFill>
          </a:endParaRPr>
        </a:p>
      </dsp:txBody>
      <dsp:txXfrm rot="-5400000">
        <a:off x="1" y="575246"/>
        <a:ext cx="1145177" cy="490791"/>
      </dsp:txXfrm>
    </dsp:sp>
    <dsp:sp modelId="{2BFE6ED2-38B9-4018-A083-FD32D62CE351}">
      <dsp:nvSpPr>
        <dsp:cNvPr id="0" name=""/>
        <dsp:cNvSpPr/>
      </dsp:nvSpPr>
      <dsp:spPr>
        <a:xfrm rot="5400000">
          <a:off x="4155699" y="-3007863"/>
          <a:ext cx="1063379" cy="7084422"/>
        </a:xfrm>
        <a:prstGeom prst="round2Same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SAMHSA</a:t>
          </a:r>
          <a:endParaRPr lang="en-US" sz="1800" kern="1200" dirty="0"/>
        </a:p>
        <a:p>
          <a:pPr marL="171450" lvl="1" indent="-171450" algn="l" defTabSz="800100">
            <a:lnSpc>
              <a:spcPct val="90000"/>
            </a:lnSpc>
            <a:spcBef>
              <a:spcPct val="0"/>
            </a:spcBef>
            <a:spcAft>
              <a:spcPct val="15000"/>
            </a:spcAft>
            <a:buChar char="••"/>
          </a:pPr>
          <a:r>
            <a:rPr lang="en-US" sz="1800" kern="1200" dirty="0" smtClean="0"/>
            <a:t>National Safety Council</a:t>
          </a:r>
          <a:endParaRPr lang="en-US" sz="1800" kern="1200" dirty="0"/>
        </a:p>
        <a:p>
          <a:pPr marL="171450" lvl="1" indent="-171450" algn="l" defTabSz="800100">
            <a:lnSpc>
              <a:spcPct val="90000"/>
            </a:lnSpc>
            <a:spcBef>
              <a:spcPct val="0"/>
            </a:spcBef>
            <a:spcAft>
              <a:spcPct val="15000"/>
            </a:spcAft>
            <a:buChar char="••"/>
          </a:pPr>
          <a:r>
            <a:rPr lang="en-US" sz="1800" kern="1200" dirty="0" smtClean="0"/>
            <a:t>Centers for Disease Control (CDC)</a:t>
          </a:r>
          <a:endParaRPr lang="en-US" sz="1800" kern="1200" dirty="0"/>
        </a:p>
        <a:p>
          <a:pPr marL="171450" lvl="1" indent="-171450" algn="l" defTabSz="800100">
            <a:lnSpc>
              <a:spcPct val="90000"/>
            </a:lnSpc>
            <a:spcBef>
              <a:spcPct val="0"/>
            </a:spcBef>
            <a:spcAft>
              <a:spcPct val="15000"/>
            </a:spcAft>
            <a:buChar char="••"/>
          </a:pPr>
          <a:r>
            <a:rPr lang="en-US" sz="1800" kern="1200" dirty="0" smtClean="0"/>
            <a:t>National Institute on Drug Abuse</a:t>
          </a:r>
          <a:endParaRPr lang="en-US" sz="1800" kern="1200" dirty="0"/>
        </a:p>
      </dsp:txBody>
      <dsp:txXfrm rot="-5400000">
        <a:off x="1145178" y="54568"/>
        <a:ext cx="7032512" cy="959559"/>
      </dsp:txXfrm>
    </dsp:sp>
    <dsp:sp modelId="{333454AF-02DE-42E6-9618-B8F91D5A0E16}">
      <dsp:nvSpPr>
        <dsp:cNvPr id="0" name=""/>
        <dsp:cNvSpPr/>
      </dsp:nvSpPr>
      <dsp:spPr>
        <a:xfrm rot="5400000">
          <a:off x="-245395" y="1690392"/>
          <a:ext cx="1635968" cy="1145177"/>
        </a:xfrm>
        <a:prstGeom prst="chevron">
          <a:avLst/>
        </a:prstGeom>
        <a:solidFill>
          <a:schemeClr val="tx1">
            <a:lumMod val="65000"/>
            <a:lumOff val="3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C000"/>
              </a:solidFill>
            </a:rPr>
            <a:t>Community</a:t>
          </a:r>
          <a:endParaRPr lang="en-US" sz="1600" b="1" kern="1200" dirty="0">
            <a:solidFill>
              <a:srgbClr val="FFC000"/>
            </a:solidFill>
          </a:endParaRPr>
        </a:p>
      </dsp:txBody>
      <dsp:txXfrm rot="-5400000">
        <a:off x="1" y="2017586"/>
        <a:ext cx="1145177" cy="490791"/>
      </dsp:txXfrm>
    </dsp:sp>
    <dsp:sp modelId="{A047E7E5-9BA2-4FC0-91A4-BC114B64B42D}">
      <dsp:nvSpPr>
        <dsp:cNvPr id="0" name=""/>
        <dsp:cNvSpPr/>
      </dsp:nvSpPr>
      <dsp:spPr>
        <a:xfrm rot="5400000">
          <a:off x="4155699" y="-1565524"/>
          <a:ext cx="1063379" cy="7084422"/>
        </a:xfrm>
        <a:prstGeom prst="round2Same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Law Enforcement</a:t>
          </a:r>
          <a:endParaRPr lang="en-US" sz="1800" kern="1200" dirty="0"/>
        </a:p>
        <a:p>
          <a:pPr marL="171450" lvl="1" indent="-171450" algn="l" defTabSz="800100">
            <a:lnSpc>
              <a:spcPct val="90000"/>
            </a:lnSpc>
            <a:spcBef>
              <a:spcPct val="0"/>
            </a:spcBef>
            <a:spcAft>
              <a:spcPct val="15000"/>
            </a:spcAft>
            <a:buChar char="••"/>
          </a:pPr>
          <a:r>
            <a:rPr lang="en-US" sz="1800" kern="1200" dirty="0" smtClean="0"/>
            <a:t>Church programs</a:t>
          </a:r>
          <a:endParaRPr lang="en-US" sz="1800" kern="1200" dirty="0"/>
        </a:p>
        <a:p>
          <a:pPr marL="171450" lvl="1" indent="-171450" algn="l" defTabSz="800100">
            <a:lnSpc>
              <a:spcPct val="90000"/>
            </a:lnSpc>
            <a:spcBef>
              <a:spcPct val="0"/>
            </a:spcBef>
            <a:spcAft>
              <a:spcPct val="15000"/>
            </a:spcAft>
            <a:buChar char="••"/>
          </a:pPr>
          <a:r>
            <a:rPr lang="en-US" sz="1800" kern="1200" dirty="0" smtClean="0"/>
            <a:t>Social workers/Support groups</a:t>
          </a:r>
          <a:endParaRPr lang="en-US" sz="1800" kern="1200" dirty="0"/>
        </a:p>
        <a:p>
          <a:pPr marL="171450" lvl="1" indent="-171450" algn="l" defTabSz="800100">
            <a:lnSpc>
              <a:spcPct val="90000"/>
            </a:lnSpc>
            <a:spcBef>
              <a:spcPct val="0"/>
            </a:spcBef>
            <a:spcAft>
              <a:spcPct val="15000"/>
            </a:spcAft>
            <a:buChar char="••"/>
          </a:pPr>
          <a:r>
            <a:rPr lang="en-US" sz="1800" kern="1200" dirty="0" smtClean="0"/>
            <a:t>Healthcare facilities/providers</a:t>
          </a:r>
          <a:endParaRPr lang="en-US" sz="1800" kern="1200" dirty="0"/>
        </a:p>
      </dsp:txBody>
      <dsp:txXfrm rot="-5400000">
        <a:off x="1145178" y="1496907"/>
        <a:ext cx="7032512" cy="959559"/>
      </dsp:txXfrm>
    </dsp:sp>
    <dsp:sp modelId="{2AF93990-2B0D-4218-8E8F-A5943DCDBD10}">
      <dsp:nvSpPr>
        <dsp:cNvPr id="0" name=""/>
        <dsp:cNvSpPr/>
      </dsp:nvSpPr>
      <dsp:spPr>
        <a:xfrm rot="5400000">
          <a:off x="-245395" y="3132732"/>
          <a:ext cx="1635968" cy="1145177"/>
        </a:xfrm>
        <a:prstGeom prst="chevron">
          <a:avLst/>
        </a:prstGeom>
        <a:solidFill>
          <a:schemeClr val="tx1">
            <a:lumMod val="65000"/>
            <a:lumOff val="3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C000"/>
              </a:solidFill>
            </a:rPr>
            <a:t>Vendors</a:t>
          </a:r>
          <a:endParaRPr lang="en-US" sz="1600" b="1" kern="1200" dirty="0">
            <a:solidFill>
              <a:srgbClr val="FFC000"/>
            </a:solidFill>
          </a:endParaRPr>
        </a:p>
      </dsp:txBody>
      <dsp:txXfrm rot="-5400000">
        <a:off x="1" y="3459926"/>
        <a:ext cx="1145177" cy="490791"/>
      </dsp:txXfrm>
    </dsp:sp>
    <dsp:sp modelId="{A53E5A36-1ACB-4945-92B9-AC669437A754}">
      <dsp:nvSpPr>
        <dsp:cNvPr id="0" name=""/>
        <dsp:cNvSpPr/>
      </dsp:nvSpPr>
      <dsp:spPr>
        <a:xfrm rot="5400000">
          <a:off x="4155699" y="-123184"/>
          <a:ext cx="1063379" cy="7084422"/>
        </a:xfrm>
        <a:prstGeom prst="round2Same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Employee Assistance Program (EAP)</a:t>
          </a:r>
          <a:endParaRPr lang="en-US" sz="1800" kern="1200" dirty="0"/>
        </a:p>
        <a:p>
          <a:pPr marL="171450" lvl="1" indent="-171450" algn="l" defTabSz="800100">
            <a:lnSpc>
              <a:spcPct val="90000"/>
            </a:lnSpc>
            <a:spcBef>
              <a:spcPct val="0"/>
            </a:spcBef>
            <a:spcAft>
              <a:spcPct val="15000"/>
            </a:spcAft>
            <a:buChar char="••"/>
          </a:pPr>
          <a:r>
            <a:rPr lang="en-US" sz="1800" kern="1200" dirty="0" smtClean="0"/>
            <a:t>Pharmacy Benefit Manager (PBM)</a:t>
          </a:r>
          <a:endParaRPr lang="en-US" sz="1800" kern="1200" dirty="0"/>
        </a:p>
      </dsp:txBody>
      <dsp:txXfrm rot="-5400000">
        <a:off x="1145178" y="2939247"/>
        <a:ext cx="7032512" cy="95955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D2C56DE-4F3F-9B43-A92F-C380B6C7DB81}" type="datetimeFigureOut">
              <a:rPr lang="en-US" smtClean="0"/>
              <a:t>10/28/2015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1D36CD2-57C4-C344-85D5-1309CF61FCC7}" type="slidenum">
              <a:rPr lang="en-US" smtClean="0"/>
              <a:t>‹#›</a:t>
            </a:fld>
            <a:endParaRPr lang="en-US"/>
          </a:p>
        </p:txBody>
      </p:sp>
    </p:spTree>
    <p:extLst>
      <p:ext uri="{BB962C8B-B14F-4D97-AF65-F5344CB8AC3E}">
        <p14:creationId xmlns:p14="http://schemas.microsoft.com/office/powerpoint/2010/main" val="449736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EAF8070-5FFB-4892-BF2B-2219A817B522}" type="datetimeFigureOut">
              <a:rPr lang="en-US" smtClean="0"/>
              <a:t>10/28/2015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DCFC14C-B34C-4C4C-9E94-BFC144119595}" type="slidenum">
              <a:rPr lang="en-US" smtClean="0"/>
              <a:t>‹#›</a:t>
            </a:fld>
            <a:endParaRPr lang="en-US"/>
          </a:p>
        </p:txBody>
      </p:sp>
    </p:spTree>
    <p:extLst>
      <p:ext uri="{BB962C8B-B14F-4D97-AF65-F5344CB8AC3E}">
        <p14:creationId xmlns:p14="http://schemas.microsoft.com/office/powerpoint/2010/main" val="328224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en.wikipedia.org/wiki/Divorce"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84084D-DE88-4D21-B72A-15890FC7F269}" type="slidenum">
              <a:rPr lang="en-US" smtClean="0"/>
              <a:t>1</a:t>
            </a:fld>
            <a:endParaRPr lang="en-US" smtClean="0"/>
          </a:p>
        </p:txBody>
      </p:sp>
    </p:spTree>
    <p:extLst>
      <p:ext uri="{BB962C8B-B14F-4D97-AF65-F5344CB8AC3E}">
        <p14:creationId xmlns:p14="http://schemas.microsoft.com/office/powerpoint/2010/main" val="1123106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9"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9700" name="Footer Placeholder 3"/>
          <p:cNvSpPr txBox="1">
            <a:spLocks noGrp="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0" hangingPunct="0"/>
            <a:r>
              <a:rPr lang="en-US" altLang="en-US" dirty="0"/>
              <a:t>©National Safety Council 2013</a:t>
            </a:r>
          </a:p>
        </p:txBody>
      </p:sp>
      <p:sp>
        <p:nvSpPr>
          <p:cNvPr id="29701" name="Slide Number Placeholder 4"/>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0" hangingPunct="0"/>
            <a:fld id="{135E783B-A475-4EB6-8359-F1ECB3F3A74A}" type="slidenum">
              <a:rPr lang="en-US" altLang="en-US"/>
              <a:pPr algn="r" eaLnBrk="0" hangingPunct="0"/>
              <a:t>11</a:t>
            </a:fld>
            <a:endParaRPr lang="en-US" altLang="en-US" dirty="0"/>
          </a:p>
        </p:txBody>
      </p:sp>
    </p:spTree>
    <p:extLst>
      <p:ext uri="{BB962C8B-B14F-4D97-AF65-F5344CB8AC3E}">
        <p14:creationId xmlns:p14="http://schemas.microsoft.com/office/powerpoint/2010/main" val="3059346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9"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9700" name="Footer Placeholder 3"/>
          <p:cNvSpPr txBox="1">
            <a:spLocks noGrp="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0" hangingPunct="0"/>
            <a:r>
              <a:rPr lang="en-US" altLang="en-US" dirty="0"/>
              <a:t>©National Safety Council 2013</a:t>
            </a:r>
          </a:p>
        </p:txBody>
      </p:sp>
      <p:sp>
        <p:nvSpPr>
          <p:cNvPr id="29701" name="Slide Number Placeholder 4"/>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0" hangingPunct="0"/>
            <a:fld id="{135E783B-A475-4EB6-8359-F1ECB3F3A74A}" type="slidenum">
              <a:rPr lang="en-US" altLang="en-US"/>
              <a:pPr algn="r" eaLnBrk="0" hangingPunct="0"/>
              <a:t>12</a:t>
            </a:fld>
            <a:endParaRPr lang="en-US" altLang="en-US" dirty="0"/>
          </a:p>
        </p:txBody>
      </p:sp>
    </p:spTree>
    <p:extLst>
      <p:ext uri="{BB962C8B-B14F-4D97-AF65-F5344CB8AC3E}">
        <p14:creationId xmlns:p14="http://schemas.microsoft.com/office/powerpoint/2010/main" val="2637859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9"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9700" name="Footer Placeholder 3"/>
          <p:cNvSpPr txBox="1">
            <a:spLocks noGrp="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0" hangingPunct="0"/>
            <a:r>
              <a:rPr lang="en-US" altLang="en-US" dirty="0"/>
              <a:t>©National Safety Council 2013</a:t>
            </a:r>
          </a:p>
        </p:txBody>
      </p:sp>
      <p:sp>
        <p:nvSpPr>
          <p:cNvPr id="29701" name="Slide Number Placeholder 4"/>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0" hangingPunct="0"/>
            <a:fld id="{135E783B-A475-4EB6-8359-F1ECB3F3A74A}" type="slidenum">
              <a:rPr lang="en-US" altLang="en-US"/>
              <a:pPr algn="r" eaLnBrk="0" hangingPunct="0"/>
              <a:t>13</a:t>
            </a:fld>
            <a:endParaRPr lang="en-US" altLang="en-US" dirty="0"/>
          </a:p>
        </p:txBody>
      </p:sp>
    </p:spTree>
    <p:extLst>
      <p:ext uri="{BB962C8B-B14F-4D97-AF65-F5344CB8AC3E}">
        <p14:creationId xmlns:p14="http://schemas.microsoft.com/office/powerpoint/2010/main" val="3986282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9"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9700" name="Footer Placeholder 3"/>
          <p:cNvSpPr txBox="1">
            <a:spLocks noGrp="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0" hangingPunct="0"/>
            <a:r>
              <a:rPr lang="en-US" altLang="en-US" dirty="0"/>
              <a:t>©National Safety Council 2013</a:t>
            </a:r>
          </a:p>
        </p:txBody>
      </p:sp>
      <p:sp>
        <p:nvSpPr>
          <p:cNvPr id="29701" name="Slide Number Placeholder 4"/>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0" hangingPunct="0"/>
            <a:fld id="{135E783B-A475-4EB6-8359-F1ECB3F3A74A}" type="slidenum">
              <a:rPr lang="en-US" altLang="en-US"/>
              <a:pPr algn="r" eaLnBrk="0" hangingPunct="0"/>
              <a:t>14</a:t>
            </a:fld>
            <a:endParaRPr lang="en-US" altLang="en-US" dirty="0"/>
          </a:p>
        </p:txBody>
      </p:sp>
    </p:spTree>
    <p:extLst>
      <p:ext uri="{BB962C8B-B14F-4D97-AF65-F5344CB8AC3E}">
        <p14:creationId xmlns:p14="http://schemas.microsoft.com/office/powerpoint/2010/main" val="18987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8675"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8676" name="Footer Placeholder 3"/>
          <p:cNvSpPr>
            <a:spLocks noGrp="1"/>
          </p:cNvSpPr>
          <p:nvPr>
            <p:ph type="ftr" sz="quarter" idx="4"/>
          </p:nvPr>
        </p:nvSpPr>
        <p:spPr>
          <a:noFill/>
        </p:spPr>
        <p:txBody>
          <a:bodyPr/>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r>
              <a:rPr lang="en-US" altLang="en-US" dirty="0" smtClean="0"/>
              <a:t>©National Safety Council 2013</a:t>
            </a:r>
          </a:p>
        </p:txBody>
      </p:sp>
      <p:sp>
        <p:nvSpPr>
          <p:cNvPr id="28677" name="Slide Number Placeholder 4"/>
          <p:cNvSpPr>
            <a:spLocks noGrp="1"/>
          </p:cNvSpPr>
          <p:nvPr>
            <p:ph type="sldNum" sz="quarter" idx="5"/>
          </p:nvPr>
        </p:nvSpPr>
        <p:spPr>
          <a:noFill/>
        </p:spPr>
        <p:txBody>
          <a:bodyPr/>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7F50293C-D585-461A-B4FD-81ABC767AA62}" type="slidenum">
              <a:rPr lang="en-US" altLang="en-US" smtClean="0"/>
              <a:pPr/>
              <a:t>15</a:t>
            </a:fld>
            <a:endParaRPr lang="en-US" altLang="en-US" dirty="0" smtClean="0"/>
          </a:p>
        </p:txBody>
      </p:sp>
    </p:spTree>
    <p:extLst>
      <p:ext uri="{BB962C8B-B14F-4D97-AF65-F5344CB8AC3E}">
        <p14:creationId xmlns:p14="http://schemas.microsoft.com/office/powerpoint/2010/main" val="47962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9"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9700" name="Footer Placeholder 3"/>
          <p:cNvSpPr txBox="1">
            <a:spLocks noGrp="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0" hangingPunct="0"/>
            <a:r>
              <a:rPr lang="en-US" altLang="en-US" dirty="0"/>
              <a:t>©National Safety Council 2013</a:t>
            </a:r>
          </a:p>
        </p:txBody>
      </p:sp>
      <p:sp>
        <p:nvSpPr>
          <p:cNvPr id="29701" name="Slide Number Placeholder 4"/>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0" hangingPunct="0"/>
            <a:fld id="{135E783B-A475-4EB6-8359-F1ECB3F3A74A}" type="slidenum">
              <a:rPr lang="en-US" altLang="en-US"/>
              <a:pPr algn="r" eaLnBrk="0" hangingPunct="0"/>
              <a:t>16</a:t>
            </a:fld>
            <a:endParaRPr lang="en-US" altLang="en-US" dirty="0"/>
          </a:p>
        </p:txBody>
      </p:sp>
    </p:spTree>
    <p:extLst>
      <p:ext uri="{BB962C8B-B14F-4D97-AF65-F5344CB8AC3E}">
        <p14:creationId xmlns:p14="http://schemas.microsoft.com/office/powerpoint/2010/main" val="3712734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8675"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8676" name="Footer Placeholder 3"/>
          <p:cNvSpPr>
            <a:spLocks noGrp="1"/>
          </p:cNvSpPr>
          <p:nvPr>
            <p:ph type="ftr" sz="quarter" idx="4"/>
          </p:nvPr>
        </p:nvSpPr>
        <p:spPr>
          <a:noFill/>
        </p:spPr>
        <p:txBody>
          <a:bodyPr/>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r>
              <a:rPr lang="en-US" altLang="en-US" dirty="0" smtClean="0"/>
              <a:t>©National Safety Council 2013</a:t>
            </a:r>
          </a:p>
        </p:txBody>
      </p:sp>
      <p:sp>
        <p:nvSpPr>
          <p:cNvPr id="28677" name="Slide Number Placeholder 4"/>
          <p:cNvSpPr>
            <a:spLocks noGrp="1"/>
          </p:cNvSpPr>
          <p:nvPr>
            <p:ph type="sldNum" sz="quarter" idx="5"/>
          </p:nvPr>
        </p:nvSpPr>
        <p:spPr>
          <a:noFill/>
        </p:spPr>
        <p:txBody>
          <a:bodyPr/>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7F50293C-D585-461A-B4FD-81ABC767AA62}" type="slidenum">
              <a:rPr lang="en-US" altLang="en-US" smtClean="0"/>
              <a:pPr/>
              <a:t>17</a:t>
            </a:fld>
            <a:endParaRPr lang="en-US" altLang="en-US" dirty="0" smtClean="0"/>
          </a:p>
        </p:txBody>
      </p:sp>
    </p:spTree>
    <p:extLst>
      <p:ext uri="{BB962C8B-B14F-4D97-AF65-F5344CB8AC3E}">
        <p14:creationId xmlns:p14="http://schemas.microsoft.com/office/powerpoint/2010/main" val="1853313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9"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9700" name="Footer Placeholder 3"/>
          <p:cNvSpPr txBox="1">
            <a:spLocks noGrp="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0" hangingPunct="0"/>
            <a:r>
              <a:rPr lang="en-US" altLang="en-US" dirty="0"/>
              <a:t>©National Safety Council 2013</a:t>
            </a:r>
          </a:p>
        </p:txBody>
      </p:sp>
      <p:sp>
        <p:nvSpPr>
          <p:cNvPr id="29701" name="Slide Number Placeholder 4"/>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0" hangingPunct="0"/>
            <a:fld id="{135E783B-A475-4EB6-8359-F1ECB3F3A74A}" type="slidenum">
              <a:rPr lang="en-US" altLang="en-US"/>
              <a:pPr algn="r" eaLnBrk="0" hangingPunct="0"/>
              <a:t>18</a:t>
            </a:fld>
            <a:endParaRPr lang="en-US" altLang="en-US" dirty="0"/>
          </a:p>
        </p:txBody>
      </p:sp>
    </p:spTree>
    <p:extLst>
      <p:ext uri="{BB962C8B-B14F-4D97-AF65-F5344CB8AC3E}">
        <p14:creationId xmlns:p14="http://schemas.microsoft.com/office/powerpoint/2010/main" val="4282981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9"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9700" name="Footer Placeholder 3"/>
          <p:cNvSpPr txBox="1">
            <a:spLocks noGrp="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0" hangingPunct="0"/>
            <a:r>
              <a:rPr lang="en-US" altLang="en-US" dirty="0"/>
              <a:t>©National Safety Council 2013</a:t>
            </a:r>
          </a:p>
        </p:txBody>
      </p:sp>
      <p:sp>
        <p:nvSpPr>
          <p:cNvPr id="29701" name="Slide Number Placeholder 4"/>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0" hangingPunct="0"/>
            <a:fld id="{135E783B-A475-4EB6-8359-F1ECB3F3A74A}" type="slidenum">
              <a:rPr lang="en-US" altLang="en-US"/>
              <a:pPr algn="r" eaLnBrk="0" hangingPunct="0"/>
              <a:t>19</a:t>
            </a:fld>
            <a:endParaRPr lang="en-US" altLang="en-US" dirty="0"/>
          </a:p>
        </p:txBody>
      </p:sp>
    </p:spTree>
    <p:extLst>
      <p:ext uri="{BB962C8B-B14F-4D97-AF65-F5344CB8AC3E}">
        <p14:creationId xmlns:p14="http://schemas.microsoft.com/office/powerpoint/2010/main" val="1702495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8675"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8676" name="Footer Placeholder 3"/>
          <p:cNvSpPr>
            <a:spLocks noGrp="1"/>
          </p:cNvSpPr>
          <p:nvPr>
            <p:ph type="ftr" sz="quarter" idx="4"/>
          </p:nvPr>
        </p:nvSpPr>
        <p:spPr>
          <a:noFill/>
        </p:spPr>
        <p:txBody>
          <a:bodyPr/>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r>
              <a:rPr lang="en-US" altLang="en-US" dirty="0" smtClean="0"/>
              <a:t>©National Safety Council 2013</a:t>
            </a:r>
          </a:p>
        </p:txBody>
      </p:sp>
      <p:sp>
        <p:nvSpPr>
          <p:cNvPr id="28677" name="Slide Number Placeholder 4"/>
          <p:cNvSpPr>
            <a:spLocks noGrp="1"/>
          </p:cNvSpPr>
          <p:nvPr>
            <p:ph type="sldNum" sz="quarter" idx="5"/>
          </p:nvPr>
        </p:nvSpPr>
        <p:spPr>
          <a:noFill/>
        </p:spPr>
        <p:txBody>
          <a:bodyPr/>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7F50293C-D585-461A-B4FD-81ABC767AA62}" type="slidenum">
              <a:rPr lang="en-US" altLang="en-US" smtClean="0"/>
              <a:pPr/>
              <a:t>20</a:t>
            </a:fld>
            <a:endParaRPr lang="en-US" altLang="en-US" dirty="0" smtClean="0"/>
          </a:p>
        </p:txBody>
      </p:sp>
    </p:spTree>
    <p:extLst>
      <p:ext uri="{BB962C8B-B14F-4D97-AF65-F5344CB8AC3E}">
        <p14:creationId xmlns:p14="http://schemas.microsoft.com/office/powerpoint/2010/main" val="346058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3785C-E74A-424E-8AE1-88A04ADE02C2}" type="slidenum">
              <a:rPr lang="en-US" smtClean="0"/>
              <a:t>2</a:t>
            </a:fld>
            <a:endParaRPr lang="en-US" smtClean="0"/>
          </a:p>
        </p:txBody>
      </p:sp>
    </p:spTree>
    <p:extLst>
      <p:ext uri="{BB962C8B-B14F-4D97-AF65-F5344CB8AC3E}">
        <p14:creationId xmlns:p14="http://schemas.microsoft.com/office/powerpoint/2010/main" val="2051644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9"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9700" name="Footer Placeholder 3"/>
          <p:cNvSpPr txBox="1">
            <a:spLocks noGrp="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0" hangingPunct="0"/>
            <a:r>
              <a:rPr lang="en-US" altLang="en-US" dirty="0"/>
              <a:t>©National Safety Council 2013</a:t>
            </a:r>
          </a:p>
        </p:txBody>
      </p:sp>
      <p:sp>
        <p:nvSpPr>
          <p:cNvPr id="29701" name="Slide Number Placeholder 4"/>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0" hangingPunct="0"/>
            <a:fld id="{135E783B-A475-4EB6-8359-F1ECB3F3A74A}" type="slidenum">
              <a:rPr lang="en-US" altLang="en-US"/>
              <a:pPr algn="r" eaLnBrk="0" hangingPunct="0"/>
              <a:t>21</a:t>
            </a:fld>
            <a:endParaRPr lang="en-US" altLang="en-US" dirty="0"/>
          </a:p>
        </p:txBody>
      </p:sp>
    </p:spTree>
    <p:extLst>
      <p:ext uri="{BB962C8B-B14F-4D97-AF65-F5344CB8AC3E}">
        <p14:creationId xmlns:p14="http://schemas.microsoft.com/office/powerpoint/2010/main" val="449018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9"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9700" name="Footer Placeholder 3"/>
          <p:cNvSpPr txBox="1">
            <a:spLocks noGrp="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0" hangingPunct="0"/>
            <a:r>
              <a:rPr lang="en-US" altLang="en-US" dirty="0"/>
              <a:t>©National Safety Council 2013</a:t>
            </a:r>
          </a:p>
        </p:txBody>
      </p:sp>
      <p:sp>
        <p:nvSpPr>
          <p:cNvPr id="29701" name="Slide Number Placeholder 4"/>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0" hangingPunct="0"/>
            <a:fld id="{135E783B-A475-4EB6-8359-F1ECB3F3A74A}" type="slidenum">
              <a:rPr lang="en-US" altLang="en-US"/>
              <a:pPr algn="r" eaLnBrk="0" hangingPunct="0"/>
              <a:t>22</a:t>
            </a:fld>
            <a:endParaRPr lang="en-US" altLang="en-US" dirty="0"/>
          </a:p>
        </p:txBody>
      </p:sp>
    </p:spTree>
    <p:extLst>
      <p:ext uri="{BB962C8B-B14F-4D97-AF65-F5344CB8AC3E}">
        <p14:creationId xmlns:p14="http://schemas.microsoft.com/office/powerpoint/2010/main" val="1211207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9"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9700" name="Footer Placeholder 3"/>
          <p:cNvSpPr txBox="1">
            <a:spLocks noGrp="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0" hangingPunct="0"/>
            <a:r>
              <a:rPr lang="en-US" altLang="en-US" dirty="0"/>
              <a:t>©National Safety Council 2013</a:t>
            </a:r>
          </a:p>
        </p:txBody>
      </p:sp>
      <p:sp>
        <p:nvSpPr>
          <p:cNvPr id="29701" name="Slide Number Placeholder 4"/>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0" hangingPunct="0"/>
            <a:fld id="{135E783B-A475-4EB6-8359-F1ECB3F3A74A}" type="slidenum">
              <a:rPr lang="en-US" altLang="en-US"/>
              <a:pPr algn="r" eaLnBrk="0" hangingPunct="0"/>
              <a:t>23</a:t>
            </a:fld>
            <a:endParaRPr lang="en-US" altLang="en-US" dirty="0"/>
          </a:p>
        </p:txBody>
      </p:sp>
    </p:spTree>
    <p:extLst>
      <p:ext uri="{BB962C8B-B14F-4D97-AF65-F5344CB8AC3E}">
        <p14:creationId xmlns:p14="http://schemas.microsoft.com/office/powerpoint/2010/main" val="2599127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9"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9700" name="Footer Placeholder 3"/>
          <p:cNvSpPr txBox="1">
            <a:spLocks noGrp="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0" hangingPunct="0"/>
            <a:r>
              <a:rPr lang="en-US" altLang="en-US" dirty="0"/>
              <a:t>©National Safety Council 2013</a:t>
            </a:r>
          </a:p>
        </p:txBody>
      </p:sp>
      <p:sp>
        <p:nvSpPr>
          <p:cNvPr id="29701" name="Slide Number Placeholder 4"/>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0" hangingPunct="0"/>
            <a:fld id="{135E783B-A475-4EB6-8359-F1ECB3F3A74A}" type="slidenum">
              <a:rPr lang="en-US" altLang="en-US"/>
              <a:pPr algn="r" eaLnBrk="0" hangingPunct="0"/>
              <a:t>24</a:t>
            </a:fld>
            <a:endParaRPr lang="en-US" altLang="en-US" dirty="0"/>
          </a:p>
        </p:txBody>
      </p:sp>
    </p:spTree>
    <p:extLst>
      <p:ext uri="{BB962C8B-B14F-4D97-AF65-F5344CB8AC3E}">
        <p14:creationId xmlns:p14="http://schemas.microsoft.com/office/powerpoint/2010/main" val="3717189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8675"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8676" name="Footer Placeholder 3"/>
          <p:cNvSpPr>
            <a:spLocks noGrp="1"/>
          </p:cNvSpPr>
          <p:nvPr>
            <p:ph type="ftr" sz="quarter" idx="4"/>
          </p:nvPr>
        </p:nvSpPr>
        <p:spPr>
          <a:noFill/>
        </p:spPr>
        <p:txBody>
          <a:bodyPr/>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r>
              <a:rPr lang="en-US" altLang="en-US" dirty="0" smtClean="0"/>
              <a:t>©National Safety Council 2013</a:t>
            </a:r>
          </a:p>
        </p:txBody>
      </p:sp>
      <p:sp>
        <p:nvSpPr>
          <p:cNvPr id="28677" name="Slide Number Placeholder 4"/>
          <p:cNvSpPr>
            <a:spLocks noGrp="1"/>
          </p:cNvSpPr>
          <p:nvPr>
            <p:ph type="sldNum" sz="quarter" idx="5"/>
          </p:nvPr>
        </p:nvSpPr>
        <p:spPr>
          <a:noFill/>
        </p:spPr>
        <p:txBody>
          <a:bodyPr/>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7F50293C-D585-461A-B4FD-81ABC767AA62}" type="slidenum">
              <a:rPr lang="en-US" altLang="en-US" smtClean="0"/>
              <a:pPr/>
              <a:t>25</a:t>
            </a:fld>
            <a:endParaRPr lang="en-US" altLang="en-US" dirty="0" smtClean="0"/>
          </a:p>
        </p:txBody>
      </p:sp>
    </p:spTree>
    <p:extLst>
      <p:ext uri="{BB962C8B-B14F-4D97-AF65-F5344CB8AC3E}">
        <p14:creationId xmlns:p14="http://schemas.microsoft.com/office/powerpoint/2010/main" val="3481350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5603"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5604" name="Footer Placeholder 3"/>
          <p:cNvSpPr>
            <a:spLocks noGrp="1"/>
          </p:cNvSpPr>
          <p:nvPr>
            <p:ph type="ftr" sz="quarter" idx="4"/>
          </p:nvPr>
        </p:nvSpPr>
        <p:spPr>
          <a:noFill/>
        </p:spPr>
        <p:txBody>
          <a:bodyPr/>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r>
              <a:rPr lang="en-US" altLang="en-US" dirty="0" smtClean="0"/>
              <a:t>©National Safety Council 2013</a:t>
            </a:r>
          </a:p>
        </p:txBody>
      </p:sp>
      <p:sp>
        <p:nvSpPr>
          <p:cNvPr id="25605" name="Slide Number Placeholder 4"/>
          <p:cNvSpPr>
            <a:spLocks noGrp="1"/>
          </p:cNvSpPr>
          <p:nvPr>
            <p:ph type="sldNum" sz="quarter" idx="5"/>
          </p:nvPr>
        </p:nvSpPr>
        <p:spPr>
          <a:noFill/>
        </p:spPr>
        <p:txBody>
          <a:bodyPr/>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A79BCB65-A3C9-41A9-862D-C8AF37C11B6E}" type="slidenum">
              <a:rPr lang="en-US" altLang="en-US" smtClean="0"/>
              <a:pPr/>
              <a:t>26</a:t>
            </a:fld>
            <a:endParaRPr lang="en-US" altLang="en-US" dirty="0" smtClean="0"/>
          </a:p>
        </p:txBody>
      </p:sp>
    </p:spTree>
    <p:extLst>
      <p:ext uri="{BB962C8B-B14F-4D97-AF65-F5344CB8AC3E}">
        <p14:creationId xmlns:p14="http://schemas.microsoft.com/office/powerpoint/2010/main" val="2192591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FC14C-B34C-4C4C-9E94-BFC144119595}" type="slidenum">
              <a:rPr lang="en-US" smtClean="0"/>
              <a:t>35</a:t>
            </a:fld>
            <a:endParaRPr lang="en-US"/>
          </a:p>
        </p:txBody>
      </p:sp>
    </p:spTree>
    <p:extLst>
      <p:ext uri="{BB962C8B-B14F-4D97-AF65-F5344CB8AC3E}">
        <p14:creationId xmlns:p14="http://schemas.microsoft.com/office/powerpoint/2010/main" val="4067923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2C1D91-E2EC-4E80-B763-1963EC71F8B6}" type="slidenum">
              <a:rPr lang="en-US" smtClean="0"/>
              <a:pPr/>
              <a:t>40</a:t>
            </a:fld>
            <a:endParaRPr lang="en-US"/>
          </a:p>
        </p:txBody>
      </p:sp>
    </p:spTree>
    <p:extLst>
      <p:ext uri="{BB962C8B-B14F-4D97-AF65-F5344CB8AC3E}">
        <p14:creationId xmlns:p14="http://schemas.microsoft.com/office/powerpoint/2010/main" val="3979629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Additionally, many </a:t>
            </a:r>
            <a:r>
              <a:rPr lang="en-US" dirty="0" smtClean="0">
                <a:solidFill>
                  <a:schemeClr val="accent3"/>
                </a:solidFill>
              </a:rPr>
              <a:t>job applications </a:t>
            </a:r>
            <a:r>
              <a:rPr lang="en-US" dirty="0" smtClean="0"/>
              <a:t>and </a:t>
            </a:r>
            <a:r>
              <a:rPr lang="en-US" dirty="0" smtClean="0">
                <a:solidFill>
                  <a:schemeClr val="accent3"/>
                </a:solidFill>
              </a:rPr>
              <a:t>rental applications </a:t>
            </a:r>
            <a:r>
              <a:rPr lang="en-US" dirty="0" smtClean="0"/>
              <a:t>ask about felony history, and answering dishonestly on them can be grounds for rejecting the application, or termination if the lie is discovered after hire. This is because most bonding companies do not issue bonds to convicted felons, which effectively bars them from certain jobs. Additionally, most landlords do not rent to convicted felons due to the risk of legal liability if the renter commits another crime.</a:t>
            </a:r>
          </a:p>
          <a:p>
            <a:pPr>
              <a:buNone/>
            </a:pPr>
            <a:r>
              <a:rPr lang="en-US" dirty="0" smtClean="0"/>
              <a:t>	It is legal to discriminate against felons in hiring decisions as well as the decision to rent housing to a person, so felons can face barriers to finding both jobs and housing. A common term of parole is to avoid associating with other felons. In some neighborhoods with high rates of felony conviction, this creates a situation where many felons live with a constant threat of being arrested for violating parole.</a:t>
            </a:r>
            <a:r>
              <a:rPr lang="en-US" baseline="30000" dirty="0" smtClean="0">
                <a:hlinkClick r:id="" action="ppaction://hlinkfile"/>
              </a:rPr>
              <a:t>[16]</a:t>
            </a:r>
            <a:r>
              <a:rPr lang="en-US" dirty="0" smtClean="0"/>
              <a:t>  Many banks refuse service to convicted felons, and some states consider a felony conviction grounds for an uncontested </a:t>
            </a:r>
            <a:r>
              <a:rPr lang="en-US" dirty="0" smtClean="0">
                <a:hlinkClick r:id="rId3" action="ppaction://hlinkfile" tooltip="Divorce"/>
              </a:rPr>
              <a:t>divorce</a:t>
            </a:r>
            <a:r>
              <a:rPr lang="en-US" dirty="0" smtClean="0"/>
              <a:t>.</a:t>
            </a:r>
          </a:p>
          <a:p>
            <a:endParaRPr lang="en-US" dirty="0"/>
          </a:p>
        </p:txBody>
      </p:sp>
      <p:sp>
        <p:nvSpPr>
          <p:cNvPr id="4" name="Slide Number Placeholder 3"/>
          <p:cNvSpPr>
            <a:spLocks noGrp="1"/>
          </p:cNvSpPr>
          <p:nvPr>
            <p:ph type="sldNum" sz="quarter" idx="10"/>
          </p:nvPr>
        </p:nvSpPr>
        <p:spPr/>
        <p:txBody>
          <a:bodyPr/>
          <a:lstStyle/>
          <a:p>
            <a:fld id="{BB2C1D91-E2EC-4E80-B763-1963EC71F8B6}" type="slidenum">
              <a:rPr lang="en-US" smtClean="0"/>
              <a:pPr/>
              <a:t>47</a:t>
            </a:fld>
            <a:endParaRPr lang="en-US"/>
          </a:p>
        </p:txBody>
      </p:sp>
    </p:spTree>
    <p:extLst>
      <p:ext uri="{BB962C8B-B14F-4D97-AF65-F5344CB8AC3E}">
        <p14:creationId xmlns:p14="http://schemas.microsoft.com/office/powerpoint/2010/main" val="3128985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FC14C-B34C-4C4C-9E94-BFC144119595}" type="slidenum">
              <a:rPr lang="en-US" smtClean="0"/>
              <a:t>48</a:t>
            </a:fld>
            <a:endParaRPr lang="en-US"/>
          </a:p>
        </p:txBody>
      </p:sp>
    </p:spTree>
    <p:extLst>
      <p:ext uri="{BB962C8B-B14F-4D97-AF65-F5344CB8AC3E}">
        <p14:creationId xmlns:p14="http://schemas.microsoft.com/office/powerpoint/2010/main" val="426260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5603"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5604" name="Footer Placeholder 3"/>
          <p:cNvSpPr>
            <a:spLocks noGrp="1"/>
          </p:cNvSpPr>
          <p:nvPr>
            <p:ph type="ftr" sz="quarter" idx="4"/>
          </p:nvPr>
        </p:nvSpPr>
        <p:spPr>
          <a:noFill/>
        </p:spPr>
        <p:txBody>
          <a:bodyPr/>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r>
              <a:rPr lang="en-US" altLang="en-US" dirty="0" smtClean="0"/>
              <a:t>©National Safety Council 2013</a:t>
            </a:r>
          </a:p>
        </p:txBody>
      </p:sp>
      <p:sp>
        <p:nvSpPr>
          <p:cNvPr id="25605" name="Slide Number Placeholder 4"/>
          <p:cNvSpPr>
            <a:spLocks noGrp="1"/>
          </p:cNvSpPr>
          <p:nvPr>
            <p:ph type="sldNum" sz="quarter" idx="5"/>
          </p:nvPr>
        </p:nvSpPr>
        <p:spPr>
          <a:noFill/>
        </p:spPr>
        <p:txBody>
          <a:bodyPr/>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A79BCB65-A3C9-41A9-862D-C8AF37C11B6E}" type="slidenum">
              <a:rPr lang="en-US" altLang="en-US" smtClean="0"/>
              <a:pPr/>
              <a:t>4</a:t>
            </a:fld>
            <a:endParaRPr lang="en-US" altLang="en-US" dirty="0" smtClean="0"/>
          </a:p>
        </p:txBody>
      </p:sp>
    </p:spTree>
    <p:extLst>
      <p:ext uri="{BB962C8B-B14F-4D97-AF65-F5344CB8AC3E}">
        <p14:creationId xmlns:p14="http://schemas.microsoft.com/office/powerpoint/2010/main" val="285104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BCFB34-200A-44F9-82EB-344D411DF1EE}" type="slidenum">
              <a:rPr lang="en-US" smtClean="0"/>
              <a:t>50</a:t>
            </a:fld>
            <a:endParaRPr lang="en-US" smtClean="0"/>
          </a:p>
        </p:txBody>
      </p:sp>
    </p:spTree>
    <p:extLst>
      <p:ext uri="{BB962C8B-B14F-4D97-AF65-F5344CB8AC3E}">
        <p14:creationId xmlns:p14="http://schemas.microsoft.com/office/powerpoint/2010/main" val="262748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6627"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6628" name="Footer Placeholder 3"/>
          <p:cNvSpPr>
            <a:spLocks noGrp="1"/>
          </p:cNvSpPr>
          <p:nvPr>
            <p:ph type="ftr" sz="quarter" idx="4"/>
          </p:nvPr>
        </p:nvSpPr>
        <p:spPr>
          <a:noFill/>
        </p:spPr>
        <p:txBody>
          <a:bodyPr/>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r>
              <a:rPr lang="en-US" altLang="en-US" dirty="0" smtClean="0"/>
              <a:t>©National Safety Council 2013</a:t>
            </a:r>
          </a:p>
        </p:txBody>
      </p:sp>
      <p:sp>
        <p:nvSpPr>
          <p:cNvPr id="26629" name="Slide Number Placeholder 4"/>
          <p:cNvSpPr>
            <a:spLocks noGrp="1"/>
          </p:cNvSpPr>
          <p:nvPr>
            <p:ph type="sldNum" sz="quarter" idx="5"/>
          </p:nvPr>
        </p:nvSpPr>
        <p:spPr>
          <a:noFill/>
        </p:spPr>
        <p:txBody>
          <a:bodyPr/>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11B17AAD-4A67-4BD3-B156-4F0AB666E26F}" type="slidenum">
              <a:rPr lang="en-US" altLang="en-US" smtClean="0"/>
              <a:pPr/>
              <a:t>5</a:t>
            </a:fld>
            <a:endParaRPr lang="en-US" altLang="en-US" dirty="0" smtClean="0"/>
          </a:p>
        </p:txBody>
      </p:sp>
    </p:spTree>
    <p:extLst>
      <p:ext uri="{BB962C8B-B14F-4D97-AF65-F5344CB8AC3E}">
        <p14:creationId xmlns:p14="http://schemas.microsoft.com/office/powerpoint/2010/main" val="102591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7651"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7652" name="Footer Placeholder 3"/>
          <p:cNvSpPr>
            <a:spLocks noGrp="1"/>
          </p:cNvSpPr>
          <p:nvPr>
            <p:ph type="ftr" sz="quarter" idx="4"/>
          </p:nvPr>
        </p:nvSpPr>
        <p:spPr>
          <a:noFill/>
        </p:spPr>
        <p:txBody>
          <a:bodyPr/>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r>
              <a:rPr lang="en-US" altLang="en-US" dirty="0" smtClean="0"/>
              <a:t>©National Safety Council 2013</a:t>
            </a:r>
          </a:p>
        </p:txBody>
      </p:sp>
      <p:sp>
        <p:nvSpPr>
          <p:cNvPr id="27653" name="Slide Number Placeholder 4"/>
          <p:cNvSpPr>
            <a:spLocks noGrp="1"/>
          </p:cNvSpPr>
          <p:nvPr>
            <p:ph type="sldNum" sz="quarter" idx="5"/>
          </p:nvPr>
        </p:nvSpPr>
        <p:spPr>
          <a:noFill/>
        </p:spPr>
        <p:txBody>
          <a:bodyPr/>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808DA54F-AF7E-4438-B0DC-C8C0DC036239}" type="slidenum">
              <a:rPr lang="en-US" altLang="en-US" smtClean="0"/>
              <a:pPr/>
              <a:t>6</a:t>
            </a:fld>
            <a:endParaRPr lang="en-US" altLang="en-US" dirty="0" smtClean="0"/>
          </a:p>
        </p:txBody>
      </p:sp>
    </p:spTree>
    <p:extLst>
      <p:ext uri="{BB962C8B-B14F-4D97-AF65-F5344CB8AC3E}">
        <p14:creationId xmlns:p14="http://schemas.microsoft.com/office/powerpoint/2010/main" val="357666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9"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9700" name="Footer Placeholder 3"/>
          <p:cNvSpPr txBox="1">
            <a:spLocks noGrp="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0" hangingPunct="0"/>
            <a:r>
              <a:rPr lang="en-US" altLang="en-US" dirty="0"/>
              <a:t>©National Safety Council 2013</a:t>
            </a:r>
          </a:p>
        </p:txBody>
      </p:sp>
      <p:sp>
        <p:nvSpPr>
          <p:cNvPr id="29701" name="Slide Number Placeholder 4"/>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0" hangingPunct="0"/>
            <a:fld id="{135E783B-A475-4EB6-8359-F1ECB3F3A74A}" type="slidenum">
              <a:rPr lang="en-US" altLang="en-US"/>
              <a:pPr algn="r" eaLnBrk="0" hangingPunct="0"/>
              <a:t>7</a:t>
            </a:fld>
            <a:endParaRPr lang="en-US" altLang="en-US" dirty="0"/>
          </a:p>
        </p:txBody>
      </p:sp>
    </p:spTree>
    <p:extLst>
      <p:ext uri="{BB962C8B-B14F-4D97-AF65-F5344CB8AC3E}">
        <p14:creationId xmlns:p14="http://schemas.microsoft.com/office/powerpoint/2010/main" val="1898673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9"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9700" name="Footer Placeholder 3"/>
          <p:cNvSpPr txBox="1">
            <a:spLocks noGrp="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0" hangingPunct="0"/>
            <a:r>
              <a:rPr lang="en-US" altLang="en-US" dirty="0"/>
              <a:t>©National Safety Council 2013</a:t>
            </a:r>
          </a:p>
        </p:txBody>
      </p:sp>
      <p:sp>
        <p:nvSpPr>
          <p:cNvPr id="29701" name="Slide Number Placeholder 4"/>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0" hangingPunct="0"/>
            <a:fld id="{135E783B-A475-4EB6-8359-F1ECB3F3A74A}" type="slidenum">
              <a:rPr lang="en-US" altLang="en-US"/>
              <a:pPr algn="r" eaLnBrk="0" hangingPunct="0"/>
              <a:t>8</a:t>
            </a:fld>
            <a:endParaRPr lang="en-US" altLang="en-US" dirty="0"/>
          </a:p>
        </p:txBody>
      </p:sp>
    </p:spTree>
    <p:extLst>
      <p:ext uri="{BB962C8B-B14F-4D97-AF65-F5344CB8AC3E}">
        <p14:creationId xmlns:p14="http://schemas.microsoft.com/office/powerpoint/2010/main" val="38002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9"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9700" name="Footer Placeholder 3"/>
          <p:cNvSpPr txBox="1">
            <a:spLocks noGrp="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0" hangingPunct="0"/>
            <a:r>
              <a:rPr lang="en-US" altLang="en-US" dirty="0"/>
              <a:t>©National Safety Council 2013</a:t>
            </a:r>
          </a:p>
        </p:txBody>
      </p:sp>
      <p:sp>
        <p:nvSpPr>
          <p:cNvPr id="29701" name="Slide Number Placeholder 4"/>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66" tIns="46582" rIns="93166" bIns="46582" anchor="b"/>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0" hangingPunct="0"/>
            <a:fld id="{135E783B-A475-4EB6-8359-F1ECB3F3A74A}" type="slidenum">
              <a:rPr lang="en-US" altLang="en-US"/>
              <a:pPr algn="r" eaLnBrk="0" hangingPunct="0"/>
              <a:t>9</a:t>
            </a:fld>
            <a:endParaRPr lang="en-US" altLang="en-US" dirty="0"/>
          </a:p>
        </p:txBody>
      </p:sp>
    </p:spTree>
    <p:extLst>
      <p:ext uri="{BB962C8B-B14F-4D97-AF65-F5344CB8AC3E}">
        <p14:creationId xmlns:p14="http://schemas.microsoft.com/office/powerpoint/2010/main" val="1305120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8675"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28676" name="Footer Placeholder 3"/>
          <p:cNvSpPr>
            <a:spLocks noGrp="1"/>
          </p:cNvSpPr>
          <p:nvPr>
            <p:ph type="ftr" sz="quarter" idx="4"/>
          </p:nvPr>
        </p:nvSpPr>
        <p:spPr>
          <a:noFill/>
        </p:spPr>
        <p:txBody>
          <a:bodyPr/>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r>
              <a:rPr lang="en-US" altLang="en-US" dirty="0" smtClean="0"/>
              <a:t>©National Safety Council 2013</a:t>
            </a:r>
          </a:p>
        </p:txBody>
      </p:sp>
      <p:sp>
        <p:nvSpPr>
          <p:cNvPr id="28677" name="Slide Number Placeholder 4"/>
          <p:cNvSpPr>
            <a:spLocks noGrp="1"/>
          </p:cNvSpPr>
          <p:nvPr>
            <p:ph type="sldNum" sz="quarter" idx="5"/>
          </p:nvPr>
        </p:nvSpPr>
        <p:spPr>
          <a:noFill/>
        </p:spPr>
        <p:txBody>
          <a:bodyPr/>
          <a:lstStyle>
            <a:lvl1pPr>
              <a:defRPr sz="1200">
                <a:solidFill>
                  <a:schemeClr val="tx1"/>
                </a:solidFill>
                <a:latin typeface="Arial" charset="0"/>
                <a:ea typeface="ＭＳ Ｐゴシック" pitchFamily="34" charset="-128"/>
              </a:defRPr>
            </a:lvl1pPr>
            <a:lvl2pPr marL="741363" indent="-284163">
              <a:defRPr sz="1200">
                <a:solidFill>
                  <a:schemeClr val="tx1"/>
                </a:solidFill>
                <a:latin typeface="Arial" charset="0"/>
                <a:ea typeface="ＭＳ Ｐゴシック" pitchFamily="34" charset="-128"/>
              </a:defRPr>
            </a:lvl2pPr>
            <a:lvl3pPr marL="1139825" indent="-227013">
              <a:defRPr sz="1200">
                <a:solidFill>
                  <a:schemeClr val="tx1"/>
                </a:solidFill>
                <a:latin typeface="Arial" charset="0"/>
                <a:ea typeface="ＭＳ Ｐゴシック" pitchFamily="34" charset="-128"/>
              </a:defRPr>
            </a:lvl3pPr>
            <a:lvl4pPr marL="1597025" indent="-227013">
              <a:defRPr sz="1200">
                <a:solidFill>
                  <a:schemeClr val="tx1"/>
                </a:solidFill>
                <a:latin typeface="Arial" charset="0"/>
                <a:ea typeface="ＭＳ Ｐゴシック" pitchFamily="34" charset="-128"/>
              </a:defRPr>
            </a:lvl4pPr>
            <a:lvl5pPr marL="2052638" indent="-227013">
              <a:defRPr sz="1200">
                <a:solidFill>
                  <a:schemeClr val="tx1"/>
                </a:solidFill>
                <a:latin typeface="Arial"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Arial"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7F50293C-D585-461A-B4FD-81ABC767AA62}" type="slidenum">
              <a:rPr lang="en-US" altLang="en-US" smtClean="0"/>
              <a:pPr/>
              <a:t>10</a:t>
            </a:fld>
            <a:endParaRPr lang="en-US" altLang="en-US" dirty="0" smtClean="0"/>
          </a:p>
        </p:txBody>
      </p:sp>
    </p:spTree>
    <p:extLst>
      <p:ext uri="{BB962C8B-B14F-4D97-AF65-F5344CB8AC3E}">
        <p14:creationId xmlns:p14="http://schemas.microsoft.com/office/powerpoint/2010/main" val="59441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BCB26B-FD39-404C-826C-C8D1C9C1FC02}"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102D9-BA65-8C42-B8F5-5A59C8AF046A}" type="slidenum">
              <a:rPr lang="en-US" smtClean="0"/>
              <a:t>‹#›</a:t>
            </a:fld>
            <a:endParaRPr lang="en-US"/>
          </a:p>
        </p:txBody>
      </p:sp>
    </p:spTree>
    <p:extLst>
      <p:ext uri="{BB962C8B-B14F-4D97-AF65-F5344CB8AC3E}">
        <p14:creationId xmlns:p14="http://schemas.microsoft.com/office/powerpoint/2010/main" val="23837109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CB26B-FD39-404C-826C-C8D1C9C1FC02}"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102D9-BA65-8C42-B8F5-5A59C8AF046A}" type="slidenum">
              <a:rPr lang="en-US" smtClean="0"/>
              <a:t>‹#›</a:t>
            </a:fld>
            <a:endParaRPr lang="en-US"/>
          </a:p>
        </p:txBody>
      </p:sp>
    </p:spTree>
    <p:extLst>
      <p:ext uri="{BB962C8B-B14F-4D97-AF65-F5344CB8AC3E}">
        <p14:creationId xmlns:p14="http://schemas.microsoft.com/office/powerpoint/2010/main" val="3470896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CB26B-FD39-404C-826C-C8D1C9C1FC02}"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102D9-BA65-8C42-B8F5-5A59C8AF046A}" type="slidenum">
              <a:rPr lang="en-US" smtClean="0"/>
              <a:t>‹#›</a:t>
            </a:fld>
            <a:endParaRPr lang="en-US"/>
          </a:p>
        </p:txBody>
      </p:sp>
    </p:spTree>
    <p:extLst>
      <p:ext uri="{BB962C8B-B14F-4D97-AF65-F5344CB8AC3E}">
        <p14:creationId xmlns:p14="http://schemas.microsoft.com/office/powerpoint/2010/main" val="25251761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Content Placeholder 4" descr="0745-1035 BitterPill-PowerPointTemplate_FINAL-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9754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CB26B-FD39-404C-826C-C8D1C9C1FC02}"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102D9-BA65-8C42-B8F5-5A59C8AF046A}" type="slidenum">
              <a:rPr lang="en-US" smtClean="0"/>
              <a:t>‹#›</a:t>
            </a:fld>
            <a:endParaRPr lang="en-US"/>
          </a:p>
        </p:txBody>
      </p:sp>
    </p:spTree>
    <p:extLst>
      <p:ext uri="{BB962C8B-B14F-4D97-AF65-F5344CB8AC3E}">
        <p14:creationId xmlns:p14="http://schemas.microsoft.com/office/powerpoint/2010/main" val="19453412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BCB26B-FD39-404C-826C-C8D1C9C1FC02}"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102D9-BA65-8C42-B8F5-5A59C8AF046A}" type="slidenum">
              <a:rPr lang="en-US" smtClean="0"/>
              <a:t>‹#›</a:t>
            </a:fld>
            <a:endParaRPr lang="en-US"/>
          </a:p>
        </p:txBody>
      </p:sp>
    </p:spTree>
    <p:extLst>
      <p:ext uri="{BB962C8B-B14F-4D97-AF65-F5344CB8AC3E}">
        <p14:creationId xmlns:p14="http://schemas.microsoft.com/office/powerpoint/2010/main" val="35104980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BCB26B-FD39-404C-826C-C8D1C9C1FC02}"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102D9-BA65-8C42-B8F5-5A59C8AF046A}" type="slidenum">
              <a:rPr lang="en-US" smtClean="0"/>
              <a:t>‹#›</a:t>
            </a:fld>
            <a:endParaRPr lang="en-US"/>
          </a:p>
        </p:txBody>
      </p:sp>
    </p:spTree>
    <p:extLst>
      <p:ext uri="{BB962C8B-B14F-4D97-AF65-F5344CB8AC3E}">
        <p14:creationId xmlns:p14="http://schemas.microsoft.com/office/powerpoint/2010/main" val="5531835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BCB26B-FD39-404C-826C-C8D1C9C1FC02}" type="datetimeFigureOut">
              <a:rPr lang="en-US" smtClean="0"/>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102D9-BA65-8C42-B8F5-5A59C8AF046A}" type="slidenum">
              <a:rPr lang="en-US" smtClean="0"/>
              <a:t>‹#›</a:t>
            </a:fld>
            <a:endParaRPr lang="en-US"/>
          </a:p>
        </p:txBody>
      </p:sp>
    </p:spTree>
    <p:extLst>
      <p:ext uri="{BB962C8B-B14F-4D97-AF65-F5344CB8AC3E}">
        <p14:creationId xmlns:p14="http://schemas.microsoft.com/office/powerpoint/2010/main" val="26102480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BCB26B-FD39-404C-826C-C8D1C9C1FC02}" type="datetimeFigureOut">
              <a:rPr lang="en-US" smtClean="0"/>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102D9-BA65-8C42-B8F5-5A59C8AF046A}" type="slidenum">
              <a:rPr lang="en-US" smtClean="0"/>
              <a:t>‹#›</a:t>
            </a:fld>
            <a:endParaRPr lang="en-US"/>
          </a:p>
        </p:txBody>
      </p:sp>
    </p:spTree>
    <p:extLst>
      <p:ext uri="{BB962C8B-B14F-4D97-AF65-F5344CB8AC3E}">
        <p14:creationId xmlns:p14="http://schemas.microsoft.com/office/powerpoint/2010/main" val="31328338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CB26B-FD39-404C-826C-C8D1C9C1FC02}" type="datetimeFigureOut">
              <a:rPr lang="en-US" smtClean="0"/>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102D9-BA65-8C42-B8F5-5A59C8AF046A}" type="slidenum">
              <a:rPr lang="en-US" smtClean="0"/>
              <a:t>‹#›</a:t>
            </a:fld>
            <a:endParaRPr lang="en-US"/>
          </a:p>
        </p:txBody>
      </p:sp>
    </p:spTree>
    <p:extLst>
      <p:ext uri="{BB962C8B-B14F-4D97-AF65-F5344CB8AC3E}">
        <p14:creationId xmlns:p14="http://schemas.microsoft.com/office/powerpoint/2010/main" val="25711765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CB26B-FD39-404C-826C-C8D1C9C1FC02}"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102D9-BA65-8C42-B8F5-5A59C8AF046A}" type="slidenum">
              <a:rPr lang="en-US" smtClean="0"/>
              <a:t>‹#›</a:t>
            </a:fld>
            <a:endParaRPr lang="en-US"/>
          </a:p>
        </p:txBody>
      </p:sp>
    </p:spTree>
    <p:extLst>
      <p:ext uri="{BB962C8B-B14F-4D97-AF65-F5344CB8AC3E}">
        <p14:creationId xmlns:p14="http://schemas.microsoft.com/office/powerpoint/2010/main" val="18834684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0745-1035 BitterPill-PowerPointTemplate_FINAL-BANK COVER-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CB26B-FD39-404C-826C-C8D1C9C1FC02}"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102D9-BA65-8C42-B8F5-5A59C8AF046A}" type="slidenum">
              <a:rPr lang="en-US" smtClean="0"/>
              <a:t>‹#›</a:t>
            </a:fld>
            <a:endParaRPr lang="en-US"/>
          </a:p>
        </p:txBody>
      </p:sp>
    </p:spTree>
    <p:extLst>
      <p:ext uri="{BB962C8B-B14F-4D97-AF65-F5344CB8AC3E}">
        <p14:creationId xmlns:p14="http://schemas.microsoft.com/office/powerpoint/2010/main" val="27069643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CB26B-FD39-404C-826C-C8D1C9C1FC02}" type="datetimeFigureOut">
              <a:rPr lang="en-US" smtClean="0"/>
              <a:t>10/28/2015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102D9-BA65-8C42-B8F5-5A59C8AF046A}" type="slidenum">
              <a:rPr lang="en-US" smtClean="0"/>
              <a:t>‹#›</a:t>
            </a:fld>
            <a:endParaRPr lang="en-US"/>
          </a:p>
        </p:txBody>
      </p:sp>
      <p:pic>
        <p:nvPicPr>
          <p:cNvPr id="7" name="Content Placeholder 4" descr="0745-1035 BitterPill-PowerPointTemplate_FINAL-02.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a:xfrm>
            <a:off x="0" y="0"/>
            <a:ext cx="9144000" cy="6858000"/>
          </a:xfrm>
          <a:prstGeom prst="rect">
            <a:avLst/>
          </a:prstGeom>
        </p:spPr>
      </p:pic>
    </p:spTree>
    <p:extLst>
      <p:ext uri="{BB962C8B-B14F-4D97-AF65-F5344CB8AC3E}">
        <p14:creationId xmlns:p14="http://schemas.microsoft.com/office/powerpoint/2010/main" val="40549134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nsc.org/rxemployerpolicy" TargetMode="External"/><Relationship Id="rId2" Type="http://schemas.openxmlformats.org/officeDocument/2006/relationships/hyperlink" Target="http://www.nsc.org/rxpainkillers" TargetMode="External"/><Relationship Id="rId1" Type="http://schemas.openxmlformats.org/officeDocument/2006/relationships/slideLayout" Target="../slideLayouts/slideLayout2.xml"/><Relationship Id="rId5" Type="http://schemas.openxmlformats.org/officeDocument/2006/relationships/hyperlink" Target="http://www.dol.gov/elaws/drugfree.htm" TargetMode="External"/><Relationship Id="rId4" Type="http://schemas.openxmlformats.org/officeDocument/2006/relationships/hyperlink" Target="http://www.in.gov/bitterpill/workplace-risk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77387" y="-211242"/>
            <a:ext cx="5951577" cy="1737360"/>
          </a:xfrm>
          <a:prstGeom prst="rect">
            <a:avLst/>
          </a:prstGeom>
        </p:spPr>
      </p:pic>
      <p:sp>
        <p:nvSpPr>
          <p:cNvPr id="2" name="Rectangle 1"/>
          <p:cNvSpPr/>
          <p:nvPr/>
        </p:nvSpPr>
        <p:spPr>
          <a:xfrm>
            <a:off x="647700" y="2044006"/>
            <a:ext cx="7594600" cy="3108543"/>
          </a:xfrm>
          <a:prstGeom prst="rect">
            <a:avLst/>
          </a:prstGeom>
        </p:spPr>
        <p:txBody>
          <a:bodyPr wrap="square">
            <a:spAutoFit/>
          </a:bodyPr>
          <a:lstStyle/>
          <a:p>
            <a:r>
              <a:rPr lang="en-US" altLang="en-US" sz="4400" b="1" dirty="0">
                <a:solidFill>
                  <a:srgbClr val="0070C0"/>
                </a:solidFill>
              </a:rPr>
              <a:t>Prescription Drug Impact </a:t>
            </a:r>
            <a:endParaRPr lang="en-US" altLang="en-US" sz="4400" b="1" dirty="0" smtClean="0">
              <a:solidFill>
                <a:srgbClr val="0070C0"/>
              </a:solidFill>
            </a:endParaRPr>
          </a:p>
          <a:p>
            <a:r>
              <a:rPr lang="en-US" altLang="en-US" sz="4400" b="1" dirty="0" smtClean="0">
                <a:solidFill>
                  <a:srgbClr val="0070C0"/>
                </a:solidFill>
              </a:rPr>
              <a:t>in </a:t>
            </a:r>
            <a:r>
              <a:rPr lang="en-US" altLang="en-US" sz="4400" b="1" dirty="0">
                <a:solidFill>
                  <a:srgbClr val="0070C0"/>
                </a:solidFill>
              </a:rPr>
              <a:t>the Workplace</a:t>
            </a:r>
          </a:p>
          <a:p>
            <a:pPr algn="ctr"/>
            <a:endParaRPr lang="en-US" altLang="en-US" b="1" dirty="0" smtClean="0"/>
          </a:p>
          <a:p>
            <a:pPr algn="ctr"/>
            <a:endParaRPr lang="en-US" altLang="en-US" b="1" dirty="0"/>
          </a:p>
          <a:p>
            <a:pPr algn="ctr"/>
            <a:endParaRPr lang="en-US" altLang="en-US" b="1" dirty="0"/>
          </a:p>
          <a:p>
            <a:r>
              <a:rPr lang="en-US" altLang="en-US" b="1" dirty="0"/>
              <a:t>Tess Benham, Sr. Program Manager, National Safety Council</a:t>
            </a:r>
          </a:p>
          <a:p>
            <a:r>
              <a:rPr lang="en-US" altLang="en-US" b="1" dirty="0"/>
              <a:t>Dr. Denise Fields, </a:t>
            </a:r>
            <a:r>
              <a:rPr lang="en-US" altLang="en-US" b="1" dirty="0" err="1"/>
              <a:t>PharmD</a:t>
            </a:r>
            <a:r>
              <a:rPr lang="en-US" altLang="en-US" b="1" dirty="0"/>
              <a:t>, Sr. Clinical Consultant, Express Scripts</a:t>
            </a:r>
          </a:p>
          <a:p>
            <a:r>
              <a:rPr lang="en-US" altLang="en-US" b="1" dirty="0"/>
              <a:t>Tamara Watson, Master Trooper, Indiana State Police</a:t>
            </a:r>
          </a:p>
        </p:txBody>
      </p:sp>
    </p:spTree>
    <p:extLst>
      <p:ext uri="{BB962C8B-B14F-4D97-AF65-F5344CB8AC3E}">
        <p14:creationId xmlns:p14="http://schemas.microsoft.com/office/powerpoint/2010/main" val="2462202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84788" y="2438400"/>
            <a:ext cx="8038213" cy="1143000"/>
          </a:xfrm>
        </p:spPr>
        <p:txBody>
          <a:bodyPr/>
          <a:lstStyle/>
          <a:p>
            <a:pPr>
              <a:lnSpc>
                <a:spcPct val="150000"/>
              </a:lnSpc>
            </a:pPr>
            <a:r>
              <a:rPr lang="en-US" altLang="en-US" b="1" dirty="0" smtClean="0">
                <a:latin typeface="+mn-lt"/>
                <a:cs typeface="Arial" charset="0"/>
              </a:rPr>
              <a:t>Scope of the Problem</a:t>
            </a:r>
          </a:p>
        </p:txBody>
      </p:sp>
    </p:spTree>
    <p:extLst>
      <p:ext uri="{BB962C8B-B14F-4D97-AF65-F5344CB8AC3E}">
        <p14:creationId xmlns:p14="http://schemas.microsoft.com/office/powerpoint/2010/main" val="3113417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3485785054"/>
              </p:ext>
            </p:extLst>
          </p:nvPr>
        </p:nvGraphicFramePr>
        <p:xfrm>
          <a:off x="212651" y="1705978"/>
          <a:ext cx="8608983" cy="4337185"/>
        </p:xfrm>
        <a:graphic>
          <a:graphicData uri="http://schemas.openxmlformats.org/drawingml/2006/chart">
            <c:chart xmlns:c="http://schemas.openxmlformats.org/drawingml/2006/chart" xmlns:r="http://schemas.openxmlformats.org/officeDocument/2006/relationships" r:id="rId3"/>
          </a:graphicData>
        </a:graphic>
      </p:graphicFrame>
      <p:sp>
        <p:nvSpPr>
          <p:cNvPr id="8195" name="TextBox 9"/>
          <p:cNvSpPr txBox="1">
            <a:spLocks noChangeArrowheads="1"/>
          </p:cNvSpPr>
          <p:nvPr/>
        </p:nvSpPr>
        <p:spPr bwMode="auto">
          <a:xfrm>
            <a:off x="-685800" y="4191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Helvetica" pitchFamily="34" charset="0"/>
                <a:ea typeface="ＭＳ Ｐゴシック" pitchFamily="34" charset="-128"/>
              </a:defRPr>
            </a:lvl1pPr>
            <a:lvl2pPr>
              <a:defRPr sz="2800">
                <a:solidFill>
                  <a:schemeClr val="tx1"/>
                </a:solidFill>
                <a:latin typeface="Helvetica" pitchFamily="34" charset="0"/>
                <a:ea typeface="ＭＳ Ｐゴシック" pitchFamily="34" charset="-128"/>
              </a:defRPr>
            </a:lvl2pPr>
            <a:lvl3pPr marL="1143000">
              <a:defRPr sz="2400">
                <a:solidFill>
                  <a:schemeClr val="tx1"/>
                </a:solidFill>
                <a:latin typeface="Helvetica" pitchFamily="34" charset="0"/>
                <a:ea typeface="ＭＳ Ｐゴシック" pitchFamily="34" charset="-128"/>
              </a:defRPr>
            </a:lvl3pPr>
            <a:lvl4pPr marL="1600200">
              <a:defRPr sz="2000">
                <a:solidFill>
                  <a:schemeClr val="tx1"/>
                </a:solidFill>
                <a:latin typeface="Helvetica" pitchFamily="34" charset="0"/>
                <a:ea typeface="ＭＳ Ｐゴシック" pitchFamily="34" charset="-128"/>
              </a:defRPr>
            </a:lvl4pPr>
            <a:lvl5pPr marL="2057400">
              <a:defRPr sz="2000">
                <a:solidFill>
                  <a:schemeClr val="tx1"/>
                </a:solidFill>
                <a:latin typeface="Helvetica" pitchFamily="34" charset="0"/>
                <a:ea typeface="ＭＳ Ｐゴシック" pitchFamily="34" charset="-128"/>
              </a:defRPr>
            </a:lvl5pPr>
            <a:lvl6pPr marL="2514600" eaLnBrk="0" hangingPunct="0">
              <a:defRPr sz="2000">
                <a:solidFill>
                  <a:schemeClr val="tx1"/>
                </a:solidFill>
                <a:latin typeface="Helvetica" pitchFamily="34" charset="0"/>
                <a:ea typeface="ＭＳ Ｐゴシック" pitchFamily="34" charset="-128"/>
              </a:defRPr>
            </a:lvl6pPr>
            <a:lvl7pPr marL="2971800" eaLnBrk="0" hangingPunct="0">
              <a:defRPr sz="2000">
                <a:solidFill>
                  <a:schemeClr val="tx1"/>
                </a:solidFill>
                <a:latin typeface="Helvetica" pitchFamily="34" charset="0"/>
                <a:ea typeface="ＭＳ Ｐゴシック" pitchFamily="34" charset="-128"/>
              </a:defRPr>
            </a:lvl7pPr>
            <a:lvl8pPr marL="3429000" eaLnBrk="0" hangingPunct="0">
              <a:defRPr sz="2000">
                <a:solidFill>
                  <a:schemeClr val="tx1"/>
                </a:solidFill>
                <a:latin typeface="Helvetica" pitchFamily="34" charset="0"/>
                <a:ea typeface="ＭＳ Ｐゴシック" pitchFamily="34" charset="-128"/>
              </a:defRPr>
            </a:lvl8pPr>
            <a:lvl9pPr marL="3886200" eaLnBrk="0" hangingPunct="0">
              <a:defRPr sz="2000">
                <a:solidFill>
                  <a:schemeClr val="tx1"/>
                </a:solidFill>
                <a:latin typeface="Helvetica" pitchFamily="34" charset="0"/>
                <a:ea typeface="ＭＳ Ｐゴシック" pitchFamily="34" charset="-128"/>
              </a:defRPr>
            </a:lvl9pPr>
          </a:lstStyle>
          <a:p>
            <a:pPr eaLnBrk="0" hangingPunct="0"/>
            <a:endParaRPr lang="en-US" altLang="en-US" sz="2400" dirty="0">
              <a:latin typeface="Arial" charset="0"/>
            </a:endParaRPr>
          </a:p>
        </p:txBody>
      </p:sp>
      <p:sp>
        <p:nvSpPr>
          <p:cNvPr id="136204" name="Text Box 12"/>
          <p:cNvSpPr txBox="1">
            <a:spLocks noChangeArrowheads="1"/>
          </p:cNvSpPr>
          <p:nvPr/>
        </p:nvSpPr>
        <p:spPr bwMode="auto">
          <a:xfrm>
            <a:off x="2303745" y="1552090"/>
            <a:ext cx="4572000" cy="30777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lgn="ctr">
              <a:spcBef>
                <a:spcPct val="50000"/>
              </a:spcBef>
              <a:buFontTx/>
              <a:buNone/>
              <a:defRPr/>
            </a:pPr>
            <a:r>
              <a:rPr lang="en-US" altLang="en-US" sz="1400" b="1" u="sng" dirty="0" smtClean="0">
                <a:latin typeface="Arial" charset="0"/>
              </a:rPr>
              <a:t>Observed Workplace Issues</a:t>
            </a:r>
          </a:p>
        </p:txBody>
      </p:sp>
      <p:sp>
        <p:nvSpPr>
          <p:cNvPr id="13" name="Rectangle 6"/>
          <p:cNvSpPr>
            <a:spLocks noChangeArrowheads="1"/>
          </p:cNvSpPr>
          <p:nvPr/>
        </p:nvSpPr>
        <p:spPr bwMode="auto">
          <a:xfrm>
            <a:off x="0" y="6123405"/>
            <a:ext cx="8455025" cy="33855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marL="228600" indent="-228600"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spcBef>
                <a:spcPct val="0"/>
              </a:spcBef>
              <a:buFontTx/>
              <a:buNone/>
              <a:defRPr/>
            </a:pPr>
            <a:r>
              <a:rPr lang="en-US" altLang="en-US" sz="800" i="1" dirty="0" smtClean="0">
                <a:solidFill>
                  <a:srgbClr val="002060"/>
                </a:solidFill>
                <a:latin typeface="Arial" charset="0"/>
              </a:rPr>
              <a:t>6. 	Keeping </a:t>
            </a:r>
            <a:r>
              <a:rPr lang="en-US" altLang="en-US" sz="800" i="1" dirty="0">
                <a:solidFill>
                  <a:srgbClr val="002060"/>
                </a:solidFill>
                <a:latin typeface="Arial" charset="0"/>
              </a:rPr>
              <a:t>in mind that all information will be kept strictly confidential, which of the following are you aware of having occurred in your workforce?  </a:t>
            </a:r>
            <a:r>
              <a:rPr lang="en-US" altLang="en-US" sz="800" i="1" dirty="0" smtClean="0">
                <a:solidFill>
                  <a:srgbClr val="002060"/>
                </a:solidFill>
                <a:latin typeface="Arial" charset="0"/>
              </a:rPr>
              <a:t/>
            </a:r>
            <a:br>
              <a:rPr lang="en-US" altLang="en-US" sz="800" i="1" dirty="0" smtClean="0">
                <a:solidFill>
                  <a:srgbClr val="002060"/>
                </a:solidFill>
                <a:latin typeface="Arial" charset="0"/>
              </a:rPr>
            </a:br>
            <a:r>
              <a:rPr lang="en-US" altLang="en-US" sz="800" i="1" dirty="0" smtClean="0">
                <a:solidFill>
                  <a:srgbClr val="002060"/>
                </a:solidFill>
                <a:latin typeface="Arial" charset="0"/>
              </a:rPr>
              <a:t>Please </a:t>
            </a:r>
            <a:r>
              <a:rPr lang="en-US" altLang="en-US" sz="800" i="1" dirty="0">
                <a:solidFill>
                  <a:srgbClr val="002060"/>
                </a:solidFill>
                <a:latin typeface="Arial" charset="0"/>
              </a:rPr>
              <a:t>include any occurrence, even if it is few in number. </a:t>
            </a:r>
            <a:endParaRPr lang="en-US" altLang="en-US" sz="800" i="1" dirty="0" smtClean="0">
              <a:solidFill>
                <a:srgbClr val="002060"/>
              </a:solidFill>
              <a:latin typeface="Arial" charset="0"/>
            </a:endParaRPr>
          </a:p>
        </p:txBody>
      </p:sp>
      <p:sp>
        <p:nvSpPr>
          <p:cNvPr id="25" name="Rectangle 7"/>
          <p:cNvSpPr>
            <a:spLocks noChangeArrowheads="1"/>
          </p:cNvSpPr>
          <p:nvPr/>
        </p:nvSpPr>
        <p:spPr bwMode="auto">
          <a:xfrm>
            <a:off x="35625" y="5952247"/>
            <a:ext cx="833883"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r>
              <a:rPr lang="en-US" sz="800" i="1" dirty="0">
                <a:solidFill>
                  <a:srgbClr val="FF0000"/>
                </a:solidFill>
              </a:rPr>
              <a:t>(</a:t>
            </a:r>
            <a:r>
              <a:rPr lang="en-US" sz="800" i="1" dirty="0" smtClean="0">
                <a:solidFill>
                  <a:srgbClr val="FF0000"/>
                </a:solidFill>
              </a:rPr>
              <a:t>n=201- Total)</a:t>
            </a:r>
            <a:endParaRPr lang="en-US" sz="800" i="1" dirty="0">
              <a:solidFill>
                <a:srgbClr val="FF0000"/>
              </a:solidFill>
            </a:endParaRPr>
          </a:p>
        </p:txBody>
      </p:sp>
      <p:sp>
        <p:nvSpPr>
          <p:cNvPr id="11" name="Title 1"/>
          <p:cNvSpPr txBox="1">
            <a:spLocks/>
          </p:cNvSpPr>
          <p:nvPr/>
        </p:nvSpPr>
        <p:spPr>
          <a:xfrm>
            <a:off x="457200" y="274638"/>
            <a:ext cx="8229600" cy="97542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spcBef>
                <a:spcPts val="0"/>
              </a:spcBef>
            </a:pPr>
            <a:r>
              <a:rPr lang="en-US" b="1" dirty="0" smtClean="0"/>
              <a:t>Most Indiana comp. impacted by RX abuse… </a:t>
            </a:r>
            <a:endParaRPr lang="en-US" sz="2800" b="1" dirty="0">
              <a:solidFill>
                <a:prstClr val="black"/>
              </a:solidFill>
            </a:endParaRPr>
          </a:p>
        </p:txBody>
      </p:sp>
    </p:spTree>
    <p:extLst>
      <p:ext uri="{BB962C8B-B14F-4D97-AF65-F5344CB8AC3E}">
        <p14:creationId xmlns:p14="http://schemas.microsoft.com/office/powerpoint/2010/main" val="1264291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4089486062"/>
              </p:ext>
            </p:extLst>
          </p:nvPr>
        </p:nvGraphicFramePr>
        <p:xfrm>
          <a:off x="0" y="1779508"/>
          <a:ext cx="9048749" cy="4263655"/>
        </p:xfrm>
        <a:graphic>
          <a:graphicData uri="http://schemas.openxmlformats.org/drawingml/2006/chart">
            <c:chart xmlns:c="http://schemas.openxmlformats.org/drawingml/2006/chart" xmlns:r="http://schemas.openxmlformats.org/officeDocument/2006/relationships" r:id="rId3"/>
          </a:graphicData>
        </a:graphic>
      </p:graphicFrame>
      <p:sp>
        <p:nvSpPr>
          <p:cNvPr id="136204" name="Text Box 12"/>
          <p:cNvSpPr txBox="1">
            <a:spLocks noChangeArrowheads="1"/>
          </p:cNvSpPr>
          <p:nvPr/>
        </p:nvSpPr>
        <p:spPr bwMode="auto">
          <a:xfrm>
            <a:off x="2291870" y="1480840"/>
            <a:ext cx="4572000" cy="30777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lgn="ctr">
              <a:spcBef>
                <a:spcPct val="50000"/>
              </a:spcBef>
              <a:buFontTx/>
              <a:buNone/>
              <a:defRPr/>
            </a:pPr>
            <a:r>
              <a:rPr lang="en-US" altLang="en-US" sz="1400" b="1" u="sng" dirty="0" smtClean="0">
                <a:latin typeface="+mn-lt"/>
              </a:rPr>
              <a:t>Agreement with Statements</a:t>
            </a:r>
          </a:p>
        </p:txBody>
      </p:sp>
      <p:sp>
        <p:nvSpPr>
          <p:cNvPr id="13" name="Rectangle 6"/>
          <p:cNvSpPr>
            <a:spLocks noChangeArrowheads="1"/>
          </p:cNvSpPr>
          <p:nvPr/>
        </p:nvSpPr>
        <p:spPr bwMode="auto">
          <a:xfrm>
            <a:off x="0" y="6155534"/>
            <a:ext cx="8455025"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marL="228600" indent="-228600"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spcBef>
                <a:spcPct val="0"/>
              </a:spcBef>
              <a:buFontTx/>
              <a:buNone/>
              <a:defRPr/>
            </a:pPr>
            <a:r>
              <a:rPr lang="en-US" altLang="en-US" sz="800" i="1" dirty="0" smtClean="0">
                <a:solidFill>
                  <a:srgbClr val="002060"/>
                </a:solidFill>
                <a:latin typeface="+mn-lt"/>
              </a:rPr>
              <a:t>5. Please </a:t>
            </a:r>
            <a:r>
              <a:rPr lang="en-US" altLang="en-US" sz="800" i="1" dirty="0">
                <a:solidFill>
                  <a:srgbClr val="002060"/>
                </a:solidFill>
                <a:latin typeface="+mn-lt"/>
              </a:rPr>
              <a:t>rate your agreement with each of the following statements about the impact of prescription drugs on your organization</a:t>
            </a:r>
            <a:r>
              <a:rPr lang="en-US" altLang="en-US" sz="800" i="1" dirty="0" smtClean="0">
                <a:solidFill>
                  <a:srgbClr val="002060"/>
                </a:solidFill>
                <a:latin typeface="+mn-lt"/>
              </a:rPr>
              <a:t>.  Misuse or abuse of prescription drugs is…?</a:t>
            </a:r>
          </a:p>
        </p:txBody>
      </p:sp>
      <p:sp>
        <p:nvSpPr>
          <p:cNvPr id="10" name="TextBox 9"/>
          <p:cNvSpPr txBox="1"/>
          <p:nvPr/>
        </p:nvSpPr>
        <p:spPr>
          <a:xfrm>
            <a:off x="7876863" y="2057262"/>
            <a:ext cx="928577" cy="307777"/>
          </a:xfrm>
          <a:prstGeom prst="rect">
            <a:avLst/>
          </a:prstGeom>
          <a:noFill/>
        </p:spPr>
        <p:txBody>
          <a:bodyPr wrap="square" rtlCol="0">
            <a:spAutoFit/>
          </a:bodyPr>
          <a:lstStyle/>
          <a:p>
            <a:pPr algn="ctr"/>
            <a:r>
              <a:rPr lang="en-US" sz="1400" b="1" dirty="0" smtClean="0"/>
              <a:t>76%</a:t>
            </a:r>
            <a:endParaRPr lang="en-US" sz="1400" b="1" dirty="0"/>
          </a:p>
        </p:txBody>
      </p:sp>
      <p:sp>
        <p:nvSpPr>
          <p:cNvPr id="15" name="TextBox 14"/>
          <p:cNvSpPr txBox="1"/>
          <p:nvPr/>
        </p:nvSpPr>
        <p:spPr>
          <a:xfrm>
            <a:off x="7525225" y="1740081"/>
            <a:ext cx="1773150" cy="276999"/>
          </a:xfrm>
          <a:prstGeom prst="rect">
            <a:avLst/>
          </a:prstGeom>
          <a:noFill/>
        </p:spPr>
        <p:txBody>
          <a:bodyPr wrap="square" rtlCol="0">
            <a:spAutoFit/>
          </a:bodyPr>
          <a:lstStyle/>
          <a:p>
            <a:pPr algn="ctr"/>
            <a:r>
              <a:rPr lang="en-US" sz="1200" b="1" dirty="0" smtClean="0"/>
              <a:t>% Strongly/Somewhat</a:t>
            </a:r>
            <a:endParaRPr lang="en-US" sz="1200" b="1" dirty="0"/>
          </a:p>
        </p:txBody>
      </p:sp>
      <p:sp>
        <p:nvSpPr>
          <p:cNvPr id="18" name="TextBox 17"/>
          <p:cNvSpPr txBox="1"/>
          <p:nvPr/>
        </p:nvSpPr>
        <p:spPr>
          <a:xfrm>
            <a:off x="6839065" y="2416316"/>
            <a:ext cx="928577" cy="307777"/>
          </a:xfrm>
          <a:prstGeom prst="rect">
            <a:avLst/>
          </a:prstGeom>
          <a:noFill/>
        </p:spPr>
        <p:txBody>
          <a:bodyPr wrap="square" rtlCol="0">
            <a:spAutoFit/>
          </a:bodyPr>
          <a:lstStyle/>
          <a:p>
            <a:pPr algn="ctr"/>
            <a:r>
              <a:rPr lang="en-US" sz="1400" b="1" dirty="0" smtClean="0"/>
              <a:t>64%</a:t>
            </a:r>
            <a:endParaRPr lang="en-US" sz="1400" b="1" dirty="0"/>
          </a:p>
        </p:txBody>
      </p:sp>
      <p:sp>
        <p:nvSpPr>
          <p:cNvPr id="19" name="TextBox 18"/>
          <p:cNvSpPr txBox="1"/>
          <p:nvPr/>
        </p:nvSpPr>
        <p:spPr>
          <a:xfrm>
            <a:off x="5783352" y="2766625"/>
            <a:ext cx="928577" cy="307777"/>
          </a:xfrm>
          <a:prstGeom prst="rect">
            <a:avLst/>
          </a:prstGeom>
          <a:noFill/>
        </p:spPr>
        <p:txBody>
          <a:bodyPr wrap="square" rtlCol="0">
            <a:spAutoFit/>
          </a:bodyPr>
          <a:lstStyle/>
          <a:p>
            <a:pPr algn="ctr"/>
            <a:r>
              <a:rPr lang="en-US" sz="1400" b="1" dirty="0" smtClean="0"/>
              <a:t>46%</a:t>
            </a:r>
            <a:endParaRPr lang="en-US" sz="1400" b="1" dirty="0"/>
          </a:p>
        </p:txBody>
      </p:sp>
      <p:sp>
        <p:nvSpPr>
          <p:cNvPr id="21" name="TextBox 20"/>
          <p:cNvSpPr txBox="1"/>
          <p:nvPr/>
        </p:nvSpPr>
        <p:spPr>
          <a:xfrm>
            <a:off x="5642566" y="3140760"/>
            <a:ext cx="928577" cy="307777"/>
          </a:xfrm>
          <a:prstGeom prst="rect">
            <a:avLst/>
          </a:prstGeom>
          <a:noFill/>
        </p:spPr>
        <p:txBody>
          <a:bodyPr wrap="square" rtlCol="0">
            <a:spAutoFit/>
          </a:bodyPr>
          <a:lstStyle/>
          <a:p>
            <a:pPr algn="ctr"/>
            <a:r>
              <a:rPr lang="en-US" sz="1400" b="1" dirty="0" smtClean="0"/>
              <a:t>45%</a:t>
            </a:r>
            <a:endParaRPr lang="en-US" sz="1400" b="1" dirty="0"/>
          </a:p>
        </p:txBody>
      </p:sp>
      <p:sp>
        <p:nvSpPr>
          <p:cNvPr id="22" name="TextBox 21"/>
          <p:cNvSpPr txBox="1"/>
          <p:nvPr/>
        </p:nvSpPr>
        <p:spPr>
          <a:xfrm>
            <a:off x="5595924" y="3515086"/>
            <a:ext cx="928577" cy="307777"/>
          </a:xfrm>
          <a:prstGeom prst="rect">
            <a:avLst/>
          </a:prstGeom>
          <a:noFill/>
        </p:spPr>
        <p:txBody>
          <a:bodyPr wrap="square" rtlCol="0">
            <a:spAutoFit/>
          </a:bodyPr>
          <a:lstStyle/>
          <a:p>
            <a:pPr algn="ctr"/>
            <a:r>
              <a:rPr lang="en-US" sz="1400" b="1" dirty="0" smtClean="0"/>
              <a:t>44%</a:t>
            </a:r>
            <a:endParaRPr lang="en-US" sz="1400" b="1" dirty="0"/>
          </a:p>
        </p:txBody>
      </p:sp>
      <p:sp>
        <p:nvSpPr>
          <p:cNvPr id="26" name="TextBox 25"/>
          <p:cNvSpPr txBox="1"/>
          <p:nvPr/>
        </p:nvSpPr>
        <p:spPr>
          <a:xfrm>
            <a:off x="5297027" y="3870861"/>
            <a:ext cx="928577" cy="307777"/>
          </a:xfrm>
          <a:prstGeom prst="rect">
            <a:avLst/>
          </a:prstGeom>
          <a:noFill/>
        </p:spPr>
        <p:txBody>
          <a:bodyPr wrap="square" rtlCol="0">
            <a:spAutoFit/>
          </a:bodyPr>
          <a:lstStyle/>
          <a:p>
            <a:pPr algn="ctr"/>
            <a:r>
              <a:rPr lang="en-US" sz="1400" b="1" dirty="0" smtClean="0"/>
              <a:t>39%</a:t>
            </a:r>
            <a:endParaRPr lang="en-US" sz="1400" b="1" dirty="0"/>
          </a:p>
        </p:txBody>
      </p:sp>
      <p:sp>
        <p:nvSpPr>
          <p:cNvPr id="27" name="TextBox 26"/>
          <p:cNvSpPr txBox="1"/>
          <p:nvPr/>
        </p:nvSpPr>
        <p:spPr>
          <a:xfrm>
            <a:off x="4832920" y="4245442"/>
            <a:ext cx="928577" cy="307777"/>
          </a:xfrm>
          <a:prstGeom prst="rect">
            <a:avLst/>
          </a:prstGeom>
          <a:noFill/>
        </p:spPr>
        <p:txBody>
          <a:bodyPr wrap="square" rtlCol="0">
            <a:spAutoFit/>
          </a:bodyPr>
          <a:lstStyle/>
          <a:p>
            <a:pPr algn="ctr"/>
            <a:r>
              <a:rPr lang="en-US" sz="1400" b="1" dirty="0" smtClean="0"/>
              <a:t>31%</a:t>
            </a:r>
            <a:endParaRPr lang="en-US" sz="1400" b="1" dirty="0"/>
          </a:p>
        </p:txBody>
      </p:sp>
      <p:sp>
        <p:nvSpPr>
          <p:cNvPr id="28" name="TextBox 27"/>
          <p:cNvSpPr txBox="1"/>
          <p:nvPr/>
        </p:nvSpPr>
        <p:spPr>
          <a:xfrm>
            <a:off x="4696508" y="4601960"/>
            <a:ext cx="928577" cy="307777"/>
          </a:xfrm>
          <a:prstGeom prst="rect">
            <a:avLst/>
          </a:prstGeom>
          <a:noFill/>
        </p:spPr>
        <p:txBody>
          <a:bodyPr wrap="square" rtlCol="0">
            <a:spAutoFit/>
          </a:bodyPr>
          <a:lstStyle/>
          <a:p>
            <a:pPr algn="ctr"/>
            <a:r>
              <a:rPr lang="en-US" sz="1400" b="1" dirty="0" smtClean="0"/>
              <a:t>30%</a:t>
            </a:r>
            <a:endParaRPr lang="en-US" sz="1400" b="1" dirty="0"/>
          </a:p>
        </p:txBody>
      </p:sp>
      <p:sp>
        <p:nvSpPr>
          <p:cNvPr id="29" name="TextBox 28"/>
          <p:cNvSpPr txBox="1"/>
          <p:nvPr/>
        </p:nvSpPr>
        <p:spPr>
          <a:xfrm>
            <a:off x="4602622" y="4980842"/>
            <a:ext cx="928577" cy="307777"/>
          </a:xfrm>
          <a:prstGeom prst="rect">
            <a:avLst/>
          </a:prstGeom>
          <a:noFill/>
        </p:spPr>
        <p:txBody>
          <a:bodyPr wrap="square" rtlCol="0">
            <a:spAutoFit/>
          </a:bodyPr>
          <a:lstStyle/>
          <a:p>
            <a:pPr algn="ctr"/>
            <a:r>
              <a:rPr lang="en-US" sz="1400" b="1" dirty="0" smtClean="0"/>
              <a:t>39%</a:t>
            </a:r>
            <a:endParaRPr lang="en-US" sz="1400" b="1" dirty="0"/>
          </a:p>
        </p:txBody>
      </p:sp>
      <p:sp>
        <p:nvSpPr>
          <p:cNvPr id="30" name="TextBox 29"/>
          <p:cNvSpPr txBox="1"/>
          <p:nvPr/>
        </p:nvSpPr>
        <p:spPr>
          <a:xfrm>
            <a:off x="4581356" y="5350928"/>
            <a:ext cx="928577" cy="307777"/>
          </a:xfrm>
          <a:prstGeom prst="rect">
            <a:avLst/>
          </a:prstGeom>
          <a:noFill/>
        </p:spPr>
        <p:txBody>
          <a:bodyPr wrap="square" rtlCol="0">
            <a:spAutoFit/>
          </a:bodyPr>
          <a:lstStyle/>
          <a:p>
            <a:pPr algn="ctr"/>
            <a:r>
              <a:rPr lang="en-US" sz="1400" b="1" dirty="0" smtClean="0"/>
              <a:t>28%</a:t>
            </a:r>
            <a:endParaRPr lang="en-US" sz="1400" b="1" dirty="0"/>
          </a:p>
        </p:txBody>
      </p:sp>
      <p:sp>
        <p:nvSpPr>
          <p:cNvPr id="31" name="TextBox 30"/>
          <p:cNvSpPr txBox="1"/>
          <p:nvPr/>
        </p:nvSpPr>
        <p:spPr>
          <a:xfrm>
            <a:off x="4164073" y="5708707"/>
            <a:ext cx="928577" cy="307777"/>
          </a:xfrm>
          <a:prstGeom prst="rect">
            <a:avLst/>
          </a:prstGeom>
          <a:noFill/>
        </p:spPr>
        <p:txBody>
          <a:bodyPr wrap="square" rtlCol="0">
            <a:spAutoFit/>
          </a:bodyPr>
          <a:lstStyle/>
          <a:p>
            <a:pPr algn="ctr"/>
            <a:r>
              <a:rPr lang="en-US" sz="1400" b="1" dirty="0" smtClean="0"/>
              <a:t>21%</a:t>
            </a:r>
            <a:endParaRPr lang="en-US" sz="1400" b="1" dirty="0"/>
          </a:p>
        </p:txBody>
      </p:sp>
      <p:sp>
        <p:nvSpPr>
          <p:cNvPr id="33" name="Rectangle 7"/>
          <p:cNvSpPr>
            <a:spLocks noChangeArrowheads="1"/>
          </p:cNvSpPr>
          <p:nvPr/>
        </p:nvSpPr>
        <p:spPr bwMode="auto">
          <a:xfrm>
            <a:off x="0" y="6007538"/>
            <a:ext cx="771365"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r>
              <a:rPr lang="en-US" sz="800" i="1" dirty="0">
                <a:solidFill>
                  <a:srgbClr val="FF0000"/>
                </a:solidFill>
              </a:rPr>
              <a:t>(</a:t>
            </a:r>
            <a:r>
              <a:rPr lang="en-US" sz="800" i="1" dirty="0" smtClean="0">
                <a:solidFill>
                  <a:srgbClr val="FF0000"/>
                </a:solidFill>
              </a:rPr>
              <a:t>n=201- Total)</a:t>
            </a:r>
            <a:endParaRPr lang="en-US" sz="800" i="1" dirty="0">
              <a:solidFill>
                <a:srgbClr val="FF0000"/>
              </a:solidFill>
            </a:endParaRPr>
          </a:p>
        </p:txBody>
      </p:sp>
      <p:sp>
        <p:nvSpPr>
          <p:cNvPr id="32" name="Title 1"/>
          <p:cNvSpPr txBox="1">
            <a:spLocks/>
          </p:cNvSpPr>
          <p:nvPr/>
        </p:nvSpPr>
        <p:spPr>
          <a:xfrm>
            <a:off x="457200" y="274638"/>
            <a:ext cx="8229600" cy="9754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 and feel it is a problem…</a:t>
            </a:r>
            <a:endParaRPr lang="en-US" sz="3400" b="1" dirty="0"/>
          </a:p>
        </p:txBody>
      </p:sp>
    </p:spTree>
    <p:extLst>
      <p:ext uri="{BB962C8B-B14F-4D97-AF65-F5344CB8AC3E}">
        <p14:creationId xmlns:p14="http://schemas.microsoft.com/office/powerpoint/2010/main" val="3393144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816013" y="3147237"/>
            <a:ext cx="967563" cy="2543944"/>
          </a:xfrm>
          <a:prstGeom prst="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ea typeface="ＭＳ Ｐゴシック" charset="0"/>
              <a:cs typeface="ＭＳ Ｐゴシック"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343939675"/>
              </p:ext>
            </p:extLst>
          </p:nvPr>
        </p:nvGraphicFramePr>
        <p:xfrm>
          <a:off x="137783" y="1902036"/>
          <a:ext cx="9048749" cy="3987799"/>
        </p:xfrm>
        <a:graphic>
          <a:graphicData uri="http://schemas.openxmlformats.org/drawingml/2006/chart">
            <c:chart xmlns:c="http://schemas.openxmlformats.org/drawingml/2006/chart" xmlns:r="http://schemas.openxmlformats.org/officeDocument/2006/relationships" r:id="rId3"/>
          </a:graphicData>
        </a:graphic>
      </p:graphicFrame>
      <p:sp>
        <p:nvSpPr>
          <p:cNvPr id="136204" name="Text Box 12"/>
          <p:cNvSpPr txBox="1">
            <a:spLocks noChangeArrowheads="1"/>
          </p:cNvSpPr>
          <p:nvPr/>
        </p:nvSpPr>
        <p:spPr bwMode="auto">
          <a:xfrm>
            <a:off x="2291872" y="1604142"/>
            <a:ext cx="4572000" cy="3048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lgn="ctr">
              <a:spcBef>
                <a:spcPct val="50000"/>
              </a:spcBef>
              <a:buFontTx/>
              <a:buNone/>
              <a:defRPr/>
            </a:pPr>
            <a:r>
              <a:rPr lang="en-US" altLang="en-US" sz="1400" b="1" u="sng" dirty="0" smtClean="0">
                <a:latin typeface="+mn-lt"/>
              </a:rPr>
              <a:t>Level of Concern - Issues</a:t>
            </a:r>
          </a:p>
        </p:txBody>
      </p:sp>
      <p:sp>
        <p:nvSpPr>
          <p:cNvPr id="13" name="Rectangle 6"/>
          <p:cNvSpPr>
            <a:spLocks noChangeArrowheads="1"/>
          </p:cNvSpPr>
          <p:nvPr/>
        </p:nvSpPr>
        <p:spPr bwMode="auto">
          <a:xfrm>
            <a:off x="42532" y="6011126"/>
            <a:ext cx="8455025"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marL="228600" indent="-228600"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spcBef>
                <a:spcPct val="0"/>
              </a:spcBef>
              <a:buFontTx/>
              <a:buNone/>
              <a:defRPr/>
            </a:pPr>
            <a:r>
              <a:rPr lang="en-US" altLang="en-US" sz="800" i="1" dirty="0" smtClean="0">
                <a:solidFill>
                  <a:srgbClr val="002060"/>
                </a:solidFill>
                <a:latin typeface="+mn-lt"/>
              </a:rPr>
              <a:t>1. How </a:t>
            </a:r>
            <a:r>
              <a:rPr lang="en-US" altLang="en-US" sz="800" i="1" dirty="0">
                <a:solidFill>
                  <a:srgbClr val="002060"/>
                </a:solidFill>
                <a:latin typeface="+mn-lt"/>
              </a:rPr>
              <a:t>concerned are you about the impact each of the following issues may have on your organization?</a:t>
            </a:r>
            <a:endParaRPr lang="en-US" altLang="en-US" sz="800" i="1" dirty="0" smtClean="0">
              <a:solidFill>
                <a:srgbClr val="002060"/>
              </a:solidFill>
              <a:latin typeface="+mn-lt"/>
            </a:endParaRPr>
          </a:p>
        </p:txBody>
      </p:sp>
      <p:sp>
        <p:nvSpPr>
          <p:cNvPr id="10" name="Rectangle 7"/>
          <p:cNvSpPr>
            <a:spLocks noChangeArrowheads="1"/>
          </p:cNvSpPr>
          <p:nvPr/>
        </p:nvSpPr>
        <p:spPr bwMode="auto">
          <a:xfrm>
            <a:off x="42532" y="5903404"/>
            <a:ext cx="771365"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r>
              <a:rPr lang="en-US" sz="800" i="1" dirty="0">
                <a:solidFill>
                  <a:srgbClr val="FF0000"/>
                </a:solidFill>
              </a:rPr>
              <a:t>(</a:t>
            </a:r>
            <a:r>
              <a:rPr lang="en-US" sz="800" i="1" dirty="0" smtClean="0">
                <a:solidFill>
                  <a:srgbClr val="FF0000"/>
                </a:solidFill>
              </a:rPr>
              <a:t>n=201- Total)</a:t>
            </a:r>
            <a:endParaRPr lang="en-US" sz="800" i="1" dirty="0">
              <a:solidFill>
                <a:srgbClr val="FF0000"/>
              </a:solidFill>
            </a:endParaRPr>
          </a:p>
        </p:txBody>
      </p:sp>
      <p:sp>
        <p:nvSpPr>
          <p:cNvPr id="14" name="Title 1"/>
          <p:cNvSpPr txBox="1">
            <a:spLocks/>
          </p:cNvSpPr>
          <p:nvPr/>
        </p:nvSpPr>
        <p:spPr>
          <a:xfrm>
            <a:off x="326575" y="274638"/>
            <a:ext cx="8544296" cy="97542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…but everyday concerns eclipse the problem.</a:t>
            </a:r>
            <a:endParaRPr lang="en-US" b="1" dirty="0"/>
          </a:p>
        </p:txBody>
      </p:sp>
    </p:spTree>
    <p:extLst>
      <p:ext uri="{BB962C8B-B14F-4D97-AF65-F5344CB8AC3E}">
        <p14:creationId xmlns:p14="http://schemas.microsoft.com/office/powerpoint/2010/main" val="3349522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04" name="Text Box 12"/>
          <p:cNvSpPr txBox="1">
            <a:spLocks noChangeArrowheads="1"/>
          </p:cNvSpPr>
          <p:nvPr/>
        </p:nvSpPr>
        <p:spPr bwMode="auto">
          <a:xfrm>
            <a:off x="2302503" y="1619069"/>
            <a:ext cx="4572000" cy="30777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lgn="ctr">
              <a:spcBef>
                <a:spcPct val="50000"/>
              </a:spcBef>
              <a:buFontTx/>
              <a:buNone/>
              <a:defRPr/>
            </a:pPr>
            <a:r>
              <a:rPr lang="en-US" altLang="en-US" sz="1400" b="1" u="sng" dirty="0" smtClean="0">
                <a:latin typeface="+mn-lt"/>
              </a:rPr>
              <a:t>Agreement with Statements</a:t>
            </a:r>
          </a:p>
        </p:txBody>
      </p:sp>
      <p:sp>
        <p:nvSpPr>
          <p:cNvPr id="13" name="Rectangle 6"/>
          <p:cNvSpPr>
            <a:spLocks noChangeArrowheads="1"/>
          </p:cNvSpPr>
          <p:nvPr/>
        </p:nvSpPr>
        <p:spPr bwMode="auto">
          <a:xfrm>
            <a:off x="0" y="6102369"/>
            <a:ext cx="8455025"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marL="228600" indent="-228600"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spcBef>
                <a:spcPct val="0"/>
              </a:spcBef>
              <a:buFontTx/>
              <a:buNone/>
              <a:defRPr/>
            </a:pPr>
            <a:r>
              <a:rPr lang="en-US" altLang="en-US" sz="800" i="1" dirty="0" smtClean="0">
                <a:solidFill>
                  <a:srgbClr val="002060"/>
                </a:solidFill>
                <a:latin typeface="+mn-lt"/>
              </a:rPr>
              <a:t>5. Please </a:t>
            </a:r>
            <a:r>
              <a:rPr lang="en-US" altLang="en-US" sz="800" i="1" dirty="0">
                <a:solidFill>
                  <a:srgbClr val="002060"/>
                </a:solidFill>
                <a:latin typeface="+mn-lt"/>
              </a:rPr>
              <a:t>rate your agreement with each of the following statements about the impact of prescription drugs on your organization</a:t>
            </a:r>
            <a:r>
              <a:rPr lang="en-US" altLang="en-US" sz="800" i="1" dirty="0" smtClean="0">
                <a:solidFill>
                  <a:srgbClr val="002060"/>
                </a:solidFill>
                <a:latin typeface="+mn-lt"/>
              </a:rPr>
              <a:t>.  Misuse or abuse of prescription drugs is…?</a:t>
            </a:r>
          </a:p>
        </p:txBody>
      </p:sp>
      <p:sp>
        <p:nvSpPr>
          <p:cNvPr id="33" name="Rectangle 7"/>
          <p:cNvSpPr>
            <a:spLocks noChangeArrowheads="1"/>
          </p:cNvSpPr>
          <p:nvPr/>
        </p:nvSpPr>
        <p:spPr bwMode="auto">
          <a:xfrm>
            <a:off x="0" y="5954373"/>
            <a:ext cx="771365"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r>
              <a:rPr lang="en-US" sz="800" i="1" dirty="0">
                <a:solidFill>
                  <a:srgbClr val="FF0000"/>
                </a:solidFill>
              </a:rPr>
              <a:t>(</a:t>
            </a:r>
            <a:r>
              <a:rPr lang="en-US" sz="800" i="1" dirty="0" smtClean="0">
                <a:solidFill>
                  <a:srgbClr val="FF0000"/>
                </a:solidFill>
              </a:rPr>
              <a:t>n=201- Total)</a:t>
            </a:r>
            <a:endParaRPr lang="en-US" sz="800" i="1" dirty="0">
              <a:solidFill>
                <a:srgbClr val="FF0000"/>
              </a:solidFill>
            </a:endParaRPr>
          </a:p>
        </p:txBody>
      </p:sp>
      <p:sp>
        <p:nvSpPr>
          <p:cNvPr id="32" name="Title 1"/>
          <p:cNvSpPr txBox="1">
            <a:spLocks/>
          </p:cNvSpPr>
          <p:nvPr/>
        </p:nvSpPr>
        <p:spPr>
          <a:xfrm>
            <a:off x="457200" y="274638"/>
            <a:ext cx="8229600" cy="9754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latin typeface="+mn-lt"/>
              </a:rPr>
              <a:t>Underlying beliefs a barrier to org. change.</a:t>
            </a:r>
            <a:endParaRPr lang="en-US" sz="3400" b="1" dirty="0">
              <a:latin typeface="+mn-lt"/>
            </a:endParaRPr>
          </a:p>
        </p:txBody>
      </p:sp>
      <p:graphicFrame>
        <p:nvGraphicFramePr>
          <p:cNvPr id="20" name="Content Placeholder 3"/>
          <p:cNvGraphicFramePr>
            <a:graphicFrameLocks/>
          </p:cNvGraphicFramePr>
          <p:nvPr>
            <p:extLst>
              <p:ext uri="{D42A27DB-BD31-4B8C-83A1-F6EECF244321}">
                <p14:modId xmlns:p14="http://schemas.microsoft.com/office/powerpoint/2010/main" val="191027883"/>
              </p:ext>
            </p:extLst>
          </p:nvPr>
        </p:nvGraphicFramePr>
        <p:xfrm>
          <a:off x="35437" y="2104656"/>
          <a:ext cx="4591050" cy="42636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ontent Placeholder 3"/>
          <p:cNvGraphicFramePr>
            <a:graphicFrameLocks/>
          </p:cNvGraphicFramePr>
          <p:nvPr>
            <p:extLst>
              <p:ext uri="{D42A27DB-BD31-4B8C-83A1-F6EECF244321}">
                <p14:modId xmlns:p14="http://schemas.microsoft.com/office/powerpoint/2010/main" val="1265731368"/>
              </p:ext>
            </p:extLst>
          </p:nvPr>
        </p:nvGraphicFramePr>
        <p:xfrm>
          <a:off x="4557930" y="2104656"/>
          <a:ext cx="4591050" cy="4263655"/>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 Box 12"/>
          <p:cNvSpPr txBox="1">
            <a:spLocks noChangeArrowheads="1"/>
          </p:cNvSpPr>
          <p:nvPr/>
        </p:nvSpPr>
        <p:spPr bwMode="auto">
          <a:xfrm>
            <a:off x="-14070" y="2473223"/>
            <a:ext cx="4572000"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lgn="ctr">
              <a:spcBef>
                <a:spcPct val="50000"/>
              </a:spcBef>
              <a:buFontTx/>
              <a:buNone/>
              <a:defRPr/>
            </a:pPr>
            <a:r>
              <a:rPr lang="en-US" altLang="en-US" sz="1800" b="1" i="1" dirty="0" smtClean="0">
                <a:latin typeface="+mn-lt"/>
              </a:rPr>
              <a:t>… a justifiable reason to fire an employee.</a:t>
            </a:r>
          </a:p>
        </p:txBody>
      </p:sp>
      <p:sp>
        <p:nvSpPr>
          <p:cNvPr id="25" name="Text Box 12"/>
          <p:cNvSpPr txBox="1">
            <a:spLocks noChangeArrowheads="1"/>
          </p:cNvSpPr>
          <p:nvPr/>
        </p:nvSpPr>
        <p:spPr bwMode="auto">
          <a:xfrm>
            <a:off x="4591050" y="2473223"/>
            <a:ext cx="4572000"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lgn="ctr">
              <a:spcBef>
                <a:spcPct val="50000"/>
              </a:spcBef>
              <a:buFontTx/>
              <a:buNone/>
              <a:defRPr/>
            </a:pPr>
            <a:r>
              <a:rPr lang="en-US" altLang="en-US" sz="1800" b="1" i="1" dirty="0" smtClean="0">
                <a:latin typeface="+mn-lt"/>
              </a:rPr>
              <a:t>…a moral or ethical failure.</a:t>
            </a:r>
          </a:p>
        </p:txBody>
      </p:sp>
      <p:graphicFrame>
        <p:nvGraphicFramePr>
          <p:cNvPr id="10" name="Content Placeholder 3"/>
          <p:cNvGraphicFramePr>
            <a:graphicFrameLocks/>
          </p:cNvGraphicFramePr>
          <p:nvPr>
            <p:extLst>
              <p:ext uri="{D42A27DB-BD31-4B8C-83A1-F6EECF244321}">
                <p14:modId xmlns:p14="http://schemas.microsoft.com/office/powerpoint/2010/main" val="3973852296"/>
              </p:ext>
            </p:extLst>
          </p:nvPr>
        </p:nvGraphicFramePr>
        <p:xfrm>
          <a:off x="3362725" y="5616091"/>
          <a:ext cx="2156493" cy="4328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641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84788" y="2438400"/>
            <a:ext cx="8038213" cy="1143000"/>
          </a:xfrm>
        </p:spPr>
        <p:txBody>
          <a:bodyPr/>
          <a:lstStyle/>
          <a:p>
            <a:pPr>
              <a:lnSpc>
                <a:spcPct val="150000"/>
              </a:lnSpc>
            </a:pPr>
            <a:r>
              <a:rPr lang="en-US" altLang="en-US" b="1" dirty="0" smtClean="0">
                <a:latin typeface="+mn-lt"/>
                <a:cs typeface="Arial" charset="0"/>
              </a:rPr>
              <a:t>Behaviors of Indiana Employers</a:t>
            </a:r>
          </a:p>
        </p:txBody>
      </p:sp>
    </p:spTree>
    <p:extLst>
      <p:ext uri="{BB962C8B-B14F-4D97-AF65-F5344CB8AC3E}">
        <p14:creationId xmlns:p14="http://schemas.microsoft.com/office/powerpoint/2010/main" val="2321992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9"/>
          <p:cNvSpPr txBox="1">
            <a:spLocks noChangeArrowheads="1"/>
          </p:cNvSpPr>
          <p:nvPr/>
        </p:nvSpPr>
        <p:spPr bwMode="auto">
          <a:xfrm>
            <a:off x="-685800" y="4191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Helvetica" pitchFamily="34" charset="0"/>
                <a:ea typeface="ＭＳ Ｐゴシック" pitchFamily="34" charset="-128"/>
              </a:defRPr>
            </a:lvl1pPr>
            <a:lvl2pPr>
              <a:defRPr sz="2800">
                <a:solidFill>
                  <a:schemeClr val="tx1"/>
                </a:solidFill>
                <a:latin typeface="Helvetica" pitchFamily="34" charset="0"/>
                <a:ea typeface="ＭＳ Ｐゴシック" pitchFamily="34" charset="-128"/>
              </a:defRPr>
            </a:lvl2pPr>
            <a:lvl3pPr marL="1143000">
              <a:defRPr sz="2400">
                <a:solidFill>
                  <a:schemeClr val="tx1"/>
                </a:solidFill>
                <a:latin typeface="Helvetica" pitchFamily="34" charset="0"/>
                <a:ea typeface="ＭＳ Ｐゴシック" pitchFamily="34" charset="-128"/>
              </a:defRPr>
            </a:lvl3pPr>
            <a:lvl4pPr marL="1600200">
              <a:defRPr sz="2000">
                <a:solidFill>
                  <a:schemeClr val="tx1"/>
                </a:solidFill>
                <a:latin typeface="Helvetica" pitchFamily="34" charset="0"/>
                <a:ea typeface="ＭＳ Ｐゴシック" pitchFamily="34" charset="-128"/>
              </a:defRPr>
            </a:lvl4pPr>
            <a:lvl5pPr marL="2057400">
              <a:defRPr sz="2000">
                <a:solidFill>
                  <a:schemeClr val="tx1"/>
                </a:solidFill>
                <a:latin typeface="Helvetica" pitchFamily="34" charset="0"/>
                <a:ea typeface="ＭＳ Ｐゴシック" pitchFamily="34" charset="-128"/>
              </a:defRPr>
            </a:lvl5pPr>
            <a:lvl6pPr marL="2514600" eaLnBrk="0" hangingPunct="0">
              <a:defRPr sz="2000">
                <a:solidFill>
                  <a:schemeClr val="tx1"/>
                </a:solidFill>
                <a:latin typeface="Helvetica" pitchFamily="34" charset="0"/>
                <a:ea typeface="ＭＳ Ｐゴシック" pitchFamily="34" charset="-128"/>
              </a:defRPr>
            </a:lvl6pPr>
            <a:lvl7pPr marL="2971800" eaLnBrk="0" hangingPunct="0">
              <a:defRPr sz="2000">
                <a:solidFill>
                  <a:schemeClr val="tx1"/>
                </a:solidFill>
                <a:latin typeface="Helvetica" pitchFamily="34" charset="0"/>
                <a:ea typeface="ＭＳ Ｐゴシック" pitchFamily="34" charset="-128"/>
              </a:defRPr>
            </a:lvl7pPr>
            <a:lvl8pPr marL="3429000" eaLnBrk="0" hangingPunct="0">
              <a:defRPr sz="2000">
                <a:solidFill>
                  <a:schemeClr val="tx1"/>
                </a:solidFill>
                <a:latin typeface="Helvetica" pitchFamily="34" charset="0"/>
                <a:ea typeface="ＭＳ Ｐゴシック" pitchFamily="34" charset="-128"/>
              </a:defRPr>
            </a:lvl8pPr>
            <a:lvl9pPr marL="3886200" eaLnBrk="0" hangingPunct="0">
              <a:defRPr sz="2000">
                <a:solidFill>
                  <a:schemeClr val="tx1"/>
                </a:solidFill>
                <a:latin typeface="Helvetica" pitchFamily="34" charset="0"/>
                <a:ea typeface="ＭＳ Ｐゴシック" pitchFamily="34" charset="-128"/>
              </a:defRPr>
            </a:lvl9pPr>
          </a:lstStyle>
          <a:p>
            <a:pPr eaLnBrk="0" hangingPunct="0"/>
            <a:endParaRPr lang="en-US" altLang="en-US" sz="2400" dirty="0">
              <a:latin typeface="+mn-lt"/>
            </a:endParaRPr>
          </a:p>
        </p:txBody>
      </p:sp>
      <p:sp>
        <p:nvSpPr>
          <p:cNvPr id="136204" name="Text Box 12"/>
          <p:cNvSpPr txBox="1">
            <a:spLocks noChangeArrowheads="1"/>
          </p:cNvSpPr>
          <p:nvPr/>
        </p:nvSpPr>
        <p:spPr bwMode="auto">
          <a:xfrm>
            <a:off x="2003190" y="1858986"/>
            <a:ext cx="5204083" cy="30777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lgn="ctr">
              <a:spcBef>
                <a:spcPct val="50000"/>
              </a:spcBef>
              <a:buFontTx/>
              <a:buNone/>
              <a:defRPr/>
            </a:pPr>
            <a:r>
              <a:rPr lang="en-US" altLang="en-US" sz="1400" b="1" u="sng" dirty="0" smtClean="0">
                <a:latin typeface="+mn-lt"/>
              </a:rPr>
              <a:t>Topics Covered by Organizations Written Policy</a:t>
            </a:r>
          </a:p>
        </p:txBody>
      </p:sp>
      <p:sp>
        <p:nvSpPr>
          <p:cNvPr id="13" name="Rectangle 6"/>
          <p:cNvSpPr>
            <a:spLocks noChangeArrowheads="1"/>
          </p:cNvSpPr>
          <p:nvPr/>
        </p:nvSpPr>
        <p:spPr bwMode="auto">
          <a:xfrm>
            <a:off x="0" y="6135934"/>
            <a:ext cx="8455025"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marL="228600" indent="-228600"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spcBef>
                <a:spcPct val="0"/>
              </a:spcBef>
              <a:buFontTx/>
              <a:buNone/>
              <a:defRPr/>
            </a:pPr>
            <a:r>
              <a:rPr lang="en-US" altLang="en-US" sz="800" i="1" dirty="0" smtClean="0">
                <a:solidFill>
                  <a:srgbClr val="002060"/>
                </a:solidFill>
                <a:latin typeface="+mn-lt"/>
              </a:rPr>
              <a:t>10. Which </a:t>
            </a:r>
            <a:r>
              <a:rPr lang="en-US" altLang="en-US" sz="800" i="1" dirty="0">
                <a:solidFill>
                  <a:srgbClr val="002060"/>
                </a:solidFill>
                <a:latin typeface="+mn-lt"/>
              </a:rPr>
              <a:t>of the following topics are specifically covered in your organization’s written policies? </a:t>
            </a:r>
            <a:endParaRPr lang="en-US" altLang="en-US" sz="800" i="1" dirty="0" smtClean="0">
              <a:solidFill>
                <a:srgbClr val="002060"/>
              </a:solidFill>
              <a:latin typeface="+mn-lt"/>
            </a:endParaRPr>
          </a:p>
        </p:txBody>
      </p:sp>
      <p:graphicFrame>
        <p:nvGraphicFramePr>
          <p:cNvPr id="10" name="Content Placeholder 3"/>
          <p:cNvGraphicFramePr>
            <a:graphicFrameLocks/>
          </p:cNvGraphicFramePr>
          <p:nvPr>
            <p:extLst>
              <p:ext uri="{D42A27DB-BD31-4B8C-83A1-F6EECF244321}">
                <p14:modId xmlns:p14="http://schemas.microsoft.com/office/powerpoint/2010/main" val="154404"/>
              </p:ext>
            </p:extLst>
          </p:nvPr>
        </p:nvGraphicFramePr>
        <p:xfrm>
          <a:off x="0" y="2166763"/>
          <a:ext cx="9048749" cy="385361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7"/>
          <p:cNvSpPr>
            <a:spLocks noChangeArrowheads="1"/>
          </p:cNvSpPr>
          <p:nvPr/>
        </p:nvSpPr>
        <p:spPr bwMode="auto">
          <a:xfrm>
            <a:off x="0" y="5994082"/>
            <a:ext cx="771365"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r>
              <a:rPr lang="en-US" sz="800" i="1" dirty="0">
                <a:solidFill>
                  <a:srgbClr val="FF0000"/>
                </a:solidFill>
              </a:rPr>
              <a:t>(</a:t>
            </a:r>
            <a:r>
              <a:rPr lang="en-US" sz="800" i="1" dirty="0" smtClean="0">
                <a:solidFill>
                  <a:srgbClr val="FF0000"/>
                </a:solidFill>
              </a:rPr>
              <a:t>n=201- Total)</a:t>
            </a:r>
            <a:endParaRPr lang="en-US" sz="800" i="1" dirty="0">
              <a:solidFill>
                <a:srgbClr val="FF0000"/>
              </a:solidFill>
            </a:endParaRPr>
          </a:p>
        </p:txBody>
      </p:sp>
      <p:sp>
        <p:nvSpPr>
          <p:cNvPr id="15" name="Title 1"/>
          <p:cNvSpPr txBox="1">
            <a:spLocks/>
          </p:cNvSpPr>
          <p:nvPr/>
        </p:nvSpPr>
        <p:spPr>
          <a:xfrm>
            <a:off x="191385" y="274638"/>
            <a:ext cx="8857363" cy="9754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Most cover drug tests, but few address abuse.</a:t>
            </a:r>
            <a:endParaRPr lang="en-US" sz="3400" b="1" dirty="0"/>
          </a:p>
        </p:txBody>
      </p:sp>
    </p:spTree>
    <p:extLst>
      <p:ext uri="{BB962C8B-B14F-4D97-AF65-F5344CB8AC3E}">
        <p14:creationId xmlns:p14="http://schemas.microsoft.com/office/powerpoint/2010/main" val="3557412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9754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Policy Best Practices</a:t>
            </a:r>
            <a:endParaRPr lang="en-US" sz="3400" b="1" dirty="0"/>
          </a:p>
        </p:txBody>
      </p:sp>
      <p:sp>
        <p:nvSpPr>
          <p:cNvPr id="10"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33363" indent="-233363" algn="l">
              <a:buFont typeface="Arial" panose="020B0604020202020204" pitchFamily="34" charset="0"/>
              <a:buChar char="•"/>
            </a:pPr>
            <a:r>
              <a:rPr lang="en-US" sz="2400" dirty="0" smtClean="0">
                <a:solidFill>
                  <a:schemeClr val="tx1"/>
                </a:solidFill>
              </a:rPr>
              <a:t>Address non-medical use of prescription and over-the-counter medications in the policy</a:t>
            </a:r>
          </a:p>
          <a:p>
            <a:pPr marL="233363" indent="-233363" algn="l">
              <a:buFont typeface="Arial" panose="020B0604020202020204" pitchFamily="34" charset="0"/>
              <a:buChar char="•"/>
            </a:pPr>
            <a:r>
              <a:rPr lang="en-US" sz="2400" dirty="0" smtClean="0">
                <a:solidFill>
                  <a:schemeClr val="tx1"/>
                </a:solidFill>
              </a:rPr>
              <a:t>Include prescription </a:t>
            </a:r>
            <a:r>
              <a:rPr lang="en-US" sz="2400" dirty="0">
                <a:solidFill>
                  <a:schemeClr val="tx1"/>
                </a:solidFill>
              </a:rPr>
              <a:t>medications in drug testing </a:t>
            </a:r>
            <a:r>
              <a:rPr lang="en-US" sz="2400" dirty="0" smtClean="0">
                <a:solidFill>
                  <a:schemeClr val="tx1"/>
                </a:solidFill>
              </a:rPr>
              <a:t>panel and policy</a:t>
            </a:r>
            <a:endParaRPr lang="en-US" sz="2400" dirty="0">
              <a:solidFill>
                <a:schemeClr val="tx1"/>
              </a:solidFill>
            </a:endParaRPr>
          </a:p>
          <a:p>
            <a:pPr marL="233363" indent="-233363" algn="l">
              <a:buFont typeface="Arial" panose="020B0604020202020204" pitchFamily="34" charset="0"/>
              <a:buChar char="•"/>
            </a:pPr>
            <a:r>
              <a:rPr lang="en-US" sz="2400" dirty="0" smtClean="0">
                <a:solidFill>
                  <a:schemeClr val="tx1"/>
                </a:solidFill>
              </a:rPr>
              <a:t>Provide guidance to employees on when it is okay to use medication at work and if they should report this use </a:t>
            </a:r>
          </a:p>
          <a:p>
            <a:pPr marL="233363" indent="-233363" algn="l">
              <a:buFont typeface="Arial" panose="020B0604020202020204" pitchFamily="34" charset="0"/>
              <a:buChar char="•"/>
            </a:pPr>
            <a:r>
              <a:rPr lang="en-US" sz="2400" dirty="0" smtClean="0">
                <a:solidFill>
                  <a:schemeClr val="tx1"/>
                </a:solidFill>
              </a:rPr>
              <a:t>Be able to assign employees to alternate work tasks while on medication</a:t>
            </a:r>
          </a:p>
          <a:p>
            <a:pPr marL="233363" indent="-233363" algn="l">
              <a:buFont typeface="Arial" panose="020B0604020202020204" pitchFamily="34" charset="0"/>
              <a:buChar char="•"/>
            </a:pPr>
            <a:r>
              <a:rPr lang="en-US" sz="2400" dirty="0" smtClean="0">
                <a:solidFill>
                  <a:schemeClr val="tx1"/>
                </a:solidFill>
              </a:rPr>
              <a:t>Provide information about how to access employee benefit and assistance programs</a:t>
            </a:r>
            <a:endParaRPr lang="en-US" sz="2400" dirty="0">
              <a:solidFill>
                <a:schemeClr val="tx1"/>
              </a:solidFill>
            </a:endParaRPr>
          </a:p>
        </p:txBody>
      </p:sp>
    </p:spTree>
    <p:extLst>
      <p:ext uri="{BB962C8B-B14F-4D97-AF65-F5344CB8AC3E}">
        <p14:creationId xmlns:p14="http://schemas.microsoft.com/office/powerpoint/2010/main" val="2827225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274638"/>
            <a:ext cx="8229600" cy="9754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a:t>Most conduct drug testing…</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934335268"/>
              </p:ext>
            </p:extLst>
          </p:nvPr>
        </p:nvGraphicFramePr>
        <p:xfrm>
          <a:off x="457199" y="2222214"/>
          <a:ext cx="8442251" cy="3739424"/>
        </p:xfrm>
        <a:graphic>
          <a:graphicData uri="http://schemas.openxmlformats.org/drawingml/2006/chart">
            <c:chart xmlns:c="http://schemas.openxmlformats.org/drawingml/2006/chart" xmlns:r="http://schemas.openxmlformats.org/officeDocument/2006/relationships" r:id="rId3"/>
          </a:graphicData>
        </a:graphic>
      </p:graphicFrame>
      <p:sp>
        <p:nvSpPr>
          <p:cNvPr id="8195" name="TextBox 9"/>
          <p:cNvSpPr txBox="1">
            <a:spLocks noChangeArrowheads="1"/>
          </p:cNvSpPr>
          <p:nvPr/>
        </p:nvSpPr>
        <p:spPr bwMode="auto">
          <a:xfrm>
            <a:off x="-685800" y="4191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Helvetica" pitchFamily="34" charset="0"/>
                <a:ea typeface="ＭＳ Ｐゴシック" pitchFamily="34" charset="-128"/>
              </a:defRPr>
            </a:lvl1pPr>
            <a:lvl2pPr>
              <a:defRPr sz="2800">
                <a:solidFill>
                  <a:schemeClr val="tx1"/>
                </a:solidFill>
                <a:latin typeface="Helvetica" pitchFamily="34" charset="0"/>
                <a:ea typeface="ＭＳ Ｐゴシック" pitchFamily="34" charset="-128"/>
              </a:defRPr>
            </a:lvl2pPr>
            <a:lvl3pPr marL="1143000">
              <a:defRPr sz="2400">
                <a:solidFill>
                  <a:schemeClr val="tx1"/>
                </a:solidFill>
                <a:latin typeface="Helvetica" pitchFamily="34" charset="0"/>
                <a:ea typeface="ＭＳ Ｐゴシック" pitchFamily="34" charset="-128"/>
              </a:defRPr>
            </a:lvl3pPr>
            <a:lvl4pPr marL="1600200">
              <a:defRPr sz="2000">
                <a:solidFill>
                  <a:schemeClr val="tx1"/>
                </a:solidFill>
                <a:latin typeface="Helvetica" pitchFamily="34" charset="0"/>
                <a:ea typeface="ＭＳ Ｐゴシック" pitchFamily="34" charset="-128"/>
              </a:defRPr>
            </a:lvl4pPr>
            <a:lvl5pPr marL="2057400">
              <a:defRPr sz="2000">
                <a:solidFill>
                  <a:schemeClr val="tx1"/>
                </a:solidFill>
                <a:latin typeface="Helvetica" pitchFamily="34" charset="0"/>
                <a:ea typeface="ＭＳ Ｐゴシック" pitchFamily="34" charset="-128"/>
              </a:defRPr>
            </a:lvl5pPr>
            <a:lvl6pPr marL="2514600" eaLnBrk="0" hangingPunct="0">
              <a:defRPr sz="2000">
                <a:solidFill>
                  <a:schemeClr val="tx1"/>
                </a:solidFill>
                <a:latin typeface="Helvetica" pitchFamily="34" charset="0"/>
                <a:ea typeface="ＭＳ Ｐゴシック" pitchFamily="34" charset="-128"/>
              </a:defRPr>
            </a:lvl6pPr>
            <a:lvl7pPr marL="2971800" eaLnBrk="0" hangingPunct="0">
              <a:defRPr sz="2000">
                <a:solidFill>
                  <a:schemeClr val="tx1"/>
                </a:solidFill>
                <a:latin typeface="Helvetica" pitchFamily="34" charset="0"/>
                <a:ea typeface="ＭＳ Ｐゴシック" pitchFamily="34" charset="-128"/>
              </a:defRPr>
            </a:lvl7pPr>
            <a:lvl8pPr marL="3429000" eaLnBrk="0" hangingPunct="0">
              <a:defRPr sz="2000">
                <a:solidFill>
                  <a:schemeClr val="tx1"/>
                </a:solidFill>
                <a:latin typeface="Helvetica" pitchFamily="34" charset="0"/>
                <a:ea typeface="ＭＳ Ｐゴシック" pitchFamily="34" charset="-128"/>
              </a:defRPr>
            </a:lvl8pPr>
            <a:lvl9pPr marL="3886200" eaLnBrk="0" hangingPunct="0">
              <a:defRPr sz="2000">
                <a:solidFill>
                  <a:schemeClr val="tx1"/>
                </a:solidFill>
                <a:latin typeface="Helvetica" pitchFamily="34" charset="0"/>
                <a:ea typeface="ＭＳ Ｐゴシック" pitchFamily="34" charset="-128"/>
              </a:defRPr>
            </a:lvl9pPr>
          </a:lstStyle>
          <a:p>
            <a:pPr eaLnBrk="0" hangingPunct="0"/>
            <a:endParaRPr lang="en-US" altLang="en-US" sz="2400" dirty="0">
              <a:latin typeface="Arial" charset="0"/>
            </a:endParaRPr>
          </a:p>
        </p:txBody>
      </p:sp>
      <p:sp>
        <p:nvSpPr>
          <p:cNvPr id="136204" name="Text Box 12"/>
          <p:cNvSpPr txBox="1">
            <a:spLocks noChangeArrowheads="1"/>
          </p:cNvSpPr>
          <p:nvPr/>
        </p:nvSpPr>
        <p:spPr bwMode="auto">
          <a:xfrm>
            <a:off x="2679423" y="1785263"/>
            <a:ext cx="3817088" cy="30777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lgn="ctr">
              <a:spcBef>
                <a:spcPct val="50000"/>
              </a:spcBef>
              <a:buFontTx/>
              <a:buNone/>
              <a:defRPr/>
            </a:pPr>
            <a:r>
              <a:rPr lang="en-US" altLang="en-US" sz="1400" b="1" u="sng" dirty="0" smtClean="0">
                <a:latin typeface="Arial" charset="0"/>
              </a:rPr>
              <a:t>Conduct Drug Testing</a:t>
            </a:r>
          </a:p>
        </p:txBody>
      </p:sp>
      <p:sp>
        <p:nvSpPr>
          <p:cNvPr id="13" name="Rectangle 6"/>
          <p:cNvSpPr>
            <a:spLocks noChangeArrowheads="1"/>
          </p:cNvSpPr>
          <p:nvPr/>
        </p:nvSpPr>
        <p:spPr bwMode="auto">
          <a:xfrm>
            <a:off x="180975" y="6160057"/>
            <a:ext cx="8455025"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marL="228600" indent="-228600"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marL="339725" indent="-339725">
              <a:spcBef>
                <a:spcPct val="0"/>
              </a:spcBef>
              <a:buFontTx/>
              <a:buNone/>
              <a:defRPr/>
            </a:pPr>
            <a:r>
              <a:rPr lang="en-US" altLang="en-US" sz="800" i="1" dirty="0" smtClean="0">
                <a:solidFill>
                  <a:srgbClr val="002060"/>
                </a:solidFill>
                <a:latin typeface="Arial" charset="0"/>
              </a:rPr>
              <a:t>20. Does </a:t>
            </a:r>
            <a:r>
              <a:rPr lang="en-US" altLang="en-US" sz="800" i="1" dirty="0">
                <a:solidFill>
                  <a:srgbClr val="002060"/>
                </a:solidFill>
                <a:latin typeface="Arial" charset="0"/>
              </a:rPr>
              <a:t>your </a:t>
            </a:r>
            <a:r>
              <a:rPr lang="en-US" altLang="en-US" sz="800" i="1" dirty="0" smtClean="0">
                <a:solidFill>
                  <a:srgbClr val="002060"/>
                </a:solidFill>
                <a:latin typeface="Arial" charset="0"/>
              </a:rPr>
              <a:t>organization </a:t>
            </a:r>
            <a:r>
              <a:rPr lang="en-US" altLang="en-US" sz="800" i="1" dirty="0">
                <a:solidFill>
                  <a:srgbClr val="002060"/>
                </a:solidFill>
                <a:latin typeface="Arial" charset="0"/>
              </a:rPr>
              <a:t>require drug testing for your employees</a:t>
            </a:r>
            <a:r>
              <a:rPr lang="en-US" altLang="en-US" sz="800" i="1" dirty="0" smtClean="0">
                <a:solidFill>
                  <a:srgbClr val="002060"/>
                </a:solidFill>
                <a:latin typeface="Arial" charset="0"/>
              </a:rPr>
              <a:t>?</a:t>
            </a:r>
          </a:p>
        </p:txBody>
      </p:sp>
      <p:sp>
        <p:nvSpPr>
          <p:cNvPr id="11" name="Rectangle 7"/>
          <p:cNvSpPr>
            <a:spLocks noChangeArrowheads="1"/>
          </p:cNvSpPr>
          <p:nvPr/>
        </p:nvSpPr>
        <p:spPr bwMode="auto">
          <a:xfrm>
            <a:off x="212870" y="5944613"/>
            <a:ext cx="833883"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r>
              <a:rPr lang="en-US" sz="800" i="1" dirty="0">
                <a:solidFill>
                  <a:srgbClr val="FF0000"/>
                </a:solidFill>
              </a:rPr>
              <a:t>(</a:t>
            </a:r>
            <a:r>
              <a:rPr lang="en-US" sz="800" i="1" dirty="0" smtClean="0">
                <a:solidFill>
                  <a:srgbClr val="FF0000"/>
                </a:solidFill>
              </a:rPr>
              <a:t>n=201- Total)</a:t>
            </a:r>
            <a:endParaRPr lang="en-US" sz="800" i="1" dirty="0">
              <a:solidFill>
                <a:srgbClr val="FF0000"/>
              </a:solidFill>
            </a:endParaRPr>
          </a:p>
        </p:txBody>
      </p:sp>
    </p:spTree>
    <p:extLst>
      <p:ext uri="{BB962C8B-B14F-4D97-AF65-F5344CB8AC3E}">
        <p14:creationId xmlns:p14="http://schemas.microsoft.com/office/powerpoint/2010/main" val="3981135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42530" y="4518835"/>
            <a:ext cx="9005777" cy="365760"/>
          </a:xfrm>
          <a:prstGeom prst="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ea typeface="ＭＳ Ｐゴシック" charset="0"/>
              <a:cs typeface="ＭＳ Ｐゴシック" charset="0"/>
            </a:endParaRPr>
          </a:p>
        </p:txBody>
      </p:sp>
      <p:sp>
        <p:nvSpPr>
          <p:cNvPr id="13" name="Rectangle 6"/>
          <p:cNvSpPr>
            <a:spLocks noChangeArrowheads="1"/>
          </p:cNvSpPr>
          <p:nvPr/>
        </p:nvSpPr>
        <p:spPr bwMode="auto">
          <a:xfrm>
            <a:off x="178610" y="6229978"/>
            <a:ext cx="8455025"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marL="228600" indent="-228600"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spcBef>
                <a:spcPct val="0"/>
              </a:spcBef>
              <a:buFontTx/>
              <a:buNone/>
              <a:defRPr/>
            </a:pPr>
            <a:r>
              <a:rPr lang="en-US" altLang="en-US" sz="800" i="1" dirty="0" smtClean="0">
                <a:solidFill>
                  <a:srgbClr val="002060"/>
                </a:solidFill>
                <a:latin typeface="Arial" charset="0"/>
              </a:rPr>
              <a:t>22. What </a:t>
            </a:r>
            <a:r>
              <a:rPr lang="en-US" altLang="en-US" sz="800" i="1" dirty="0">
                <a:solidFill>
                  <a:srgbClr val="002060"/>
                </a:solidFill>
                <a:latin typeface="Arial" charset="0"/>
              </a:rPr>
              <a:t>substances are tested for?</a:t>
            </a:r>
            <a:endParaRPr lang="en-US" altLang="en-US" sz="800" i="1" dirty="0" smtClean="0">
              <a:solidFill>
                <a:srgbClr val="002060"/>
              </a:solidFill>
              <a:latin typeface="Arial" charset="0"/>
            </a:endParaRPr>
          </a:p>
        </p:txBody>
      </p:sp>
      <p:sp>
        <p:nvSpPr>
          <p:cNvPr id="18" name="Text Box 12"/>
          <p:cNvSpPr txBox="1">
            <a:spLocks noChangeArrowheads="1"/>
          </p:cNvSpPr>
          <p:nvPr/>
        </p:nvSpPr>
        <p:spPr bwMode="auto">
          <a:xfrm>
            <a:off x="2282144" y="1565528"/>
            <a:ext cx="4813799" cy="30777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lgn="ctr">
              <a:spcBef>
                <a:spcPct val="50000"/>
              </a:spcBef>
              <a:buFontTx/>
              <a:buNone/>
              <a:defRPr/>
            </a:pPr>
            <a:r>
              <a:rPr lang="en-US" altLang="en-US" sz="1400" b="1" u="sng" dirty="0" smtClean="0">
                <a:latin typeface="Arial" charset="0"/>
              </a:rPr>
              <a:t>Substances Tested For</a:t>
            </a:r>
            <a:endParaRPr lang="en-US" altLang="en-US" sz="1200" i="1" dirty="0" smtClean="0">
              <a:latin typeface="Arial" charset="0"/>
            </a:endParaRPr>
          </a:p>
        </p:txBody>
      </p:sp>
      <p:graphicFrame>
        <p:nvGraphicFramePr>
          <p:cNvPr id="19" name="Content Placeholder 5"/>
          <p:cNvGraphicFramePr>
            <a:graphicFrameLocks/>
          </p:cNvGraphicFramePr>
          <p:nvPr>
            <p:extLst>
              <p:ext uri="{D42A27DB-BD31-4B8C-83A1-F6EECF244321}">
                <p14:modId xmlns:p14="http://schemas.microsoft.com/office/powerpoint/2010/main" val="2266189687"/>
              </p:ext>
            </p:extLst>
          </p:nvPr>
        </p:nvGraphicFramePr>
        <p:xfrm>
          <a:off x="0" y="1937101"/>
          <a:ext cx="9275978" cy="433391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7"/>
          <p:cNvSpPr>
            <a:spLocks noChangeArrowheads="1"/>
          </p:cNvSpPr>
          <p:nvPr/>
        </p:nvSpPr>
        <p:spPr bwMode="auto">
          <a:xfrm>
            <a:off x="180975" y="6089846"/>
            <a:ext cx="1584088"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r>
              <a:rPr lang="en-US" sz="800" i="1" dirty="0">
                <a:solidFill>
                  <a:srgbClr val="FF0000"/>
                </a:solidFill>
              </a:rPr>
              <a:t>(</a:t>
            </a:r>
            <a:r>
              <a:rPr lang="en-US" sz="800" i="1" dirty="0" smtClean="0">
                <a:solidFill>
                  <a:srgbClr val="FF0000"/>
                </a:solidFill>
              </a:rPr>
              <a:t>n=174- Require Drug Testing)</a:t>
            </a:r>
            <a:endParaRPr lang="en-US" sz="800" i="1" dirty="0">
              <a:solidFill>
                <a:srgbClr val="FF0000"/>
              </a:solidFill>
            </a:endParaRPr>
          </a:p>
        </p:txBody>
      </p:sp>
      <p:sp>
        <p:nvSpPr>
          <p:cNvPr id="12" name="Title 1"/>
          <p:cNvSpPr txBox="1">
            <a:spLocks/>
          </p:cNvSpPr>
          <p:nvPr/>
        </p:nvSpPr>
        <p:spPr>
          <a:xfrm>
            <a:off x="457200" y="274638"/>
            <a:ext cx="8229600" cy="9754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a:t>…but few test for opioids…</a:t>
            </a:r>
          </a:p>
        </p:txBody>
      </p:sp>
    </p:spTree>
    <p:extLst>
      <p:ext uri="{BB962C8B-B14F-4D97-AF65-F5344CB8AC3E}">
        <p14:creationId xmlns:p14="http://schemas.microsoft.com/office/powerpoint/2010/main" val="4228425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Conflicts of Interest</a:t>
            </a:r>
            <a:endParaRPr lang="en-US" dirty="0"/>
          </a:p>
        </p:txBody>
      </p:sp>
      <p:sp>
        <p:nvSpPr>
          <p:cNvPr id="3" name="Content Placeholder 2"/>
          <p:cNvSpPr>
            <a:spLocks noGrp="1"/>
          </p:cNvSpPr>
          <p:nvPr>
            <p:ph idx="1"/>
          </p:nvPr>
        </p:nvSpPr>
        <p:spPr>
          <a:xfrm>
            <a:off x="457200" y="1759352"/>
            <a:ext cx="8496300" cy="4438248"/>
          </a:xfrm>
        </p:spPr>
        <p:txBody>
          <a:bodyPr>
            <a:normAutofit/>
          </a:bodyPr>
          <a:lstStyle/>
          <a:p>
            <a:r>
              <a:rPr lang="en-US" altLang="en-US" dirty="0"/>
              <a:t>Tess Benham has no conflicts of interest to disclose.</a:t>
            </a:r>
          </a:p>
          <a:p>
            <a:r>
              <a:rPr lang="en-US" altLang="en-US" dirty="0"/>
              <a:t>Dr. Denise Fields is an employee of Express Scripts, but this will not influence today’s presentation.</a:t>
            </a:r>
          </a:p>
          <a:p>
            <a:r>
              <a:rPr lang="en-US" altLang="en-US" dirty="0"/>
              <a:t>Master Trooper Tamara Watson has no conflicts of interest to disclose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1386" y="274638"/>
            <a:ext cx="8495414" cy="9754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a:t>…the most frequently abused drug in </a:t>
            </a:r>
            <a:r>
              <a:rPr lang="en-US" sz="3400" b="1" dirty="0" smtClean="0"/>
              <a:t>Indiana.</a:t>
            </a:r>
            <a:endParaRPr lang="en-US" sz="3400" b="1" dirty="0"/>
          </a:p>
        </p:txBody>
      </p:sp>
      <p:sp>
        <p:nvSpPr>
          <p:cNvPr id="9"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400" dirty="0" smtClean="0">
                <a:solidFill>
                  <a:schemeClr val="tx1"/>
                </a:solidFill>
              </a:rPr>
              <a:t>Upon admission to treatment in Indiana, top drugs of choice reported </a:t>
            </a:r>
            <a:r>
              <a:rPr lang="en-US" sz="2400" smtClean="0">
                <a:solidFill>
                  <a:schemeClr val="tx1"/>
                </a:solidFill>
              </a:rPr>
              <a:t>are:</a:t>
            </a:r>
            <a:endParaRPr lang="en-US" sz="2400" dirty="0">
              <a:solidFill>
                <a:schemeClr val="tx1"/>
              </a:solidFill>
            </a:endParaRPr>
          </a:p>
          <a:p>
            <a:pPr marL="342900" indent="-342900" algn="l">
              <a:buFont typeface="Arial" panose="020B0604020202020204" pitchFamily="34" charset="0"/>
              <a:buChar char="•"/>
            </a:pPr>
            <a:r>
              <a:rPr lang="en-US" sz="2400" dirty="0" smtClean="0">
                <a:solidFill>
                  <a:schemeClr val="tx1"/>
                </a:solidFill>
              </a:rPr>
              <a:t>Alcohol</a:t>
            </a:r>
          </a:p>
          <a:p>
            <a:pPr marL="342900" indent="-342900" algn="l">
              <a:buFont typeface="Arial" panose="020B0604020202020204" pitchFamily="34" charset="0"/>
              <a:buChar char="•"/>
            </a:pPr>
            <a:r>
              <a:rPr lang="en-US" sz="2400" dirty="0" smtClean="0">
                <a:solidFill>
                  <a:schemeClr val="tx1"/>
                </a:solidFill>
              </a:rPr>
              <a:t>Opioids</a:t>
            </a:r>
          </a:p>
          <a:p>
            <a:pPr marL="342900" indent="-342900" algn="l">
              <a:buFont typeface="Arial" panose="020B0604020202020204" pitchFamily="34" charset="0"/>
              <a:buChar char="•"/>
            </a:pPr>
            <a:r>
              <a:rPr lang="en-US" sz="2400" dirty="0" smtClean="0">
                <a:solidFill>
                  <a:schemeClr val="tx1"/>
                </a:solidFill>
              </a:rPr>
              <a:t>Polysubstance abuse</a:t>
            </a:r>
          </a:p>
          <a:p>
            <a:pPr marL="800100" lvl="1" indent="-342900" algn="l">
              <a:buFont typeface="Arial" panose="020B0604020202020204" pitchFamily="34" charset="0"/>
              <a:buChar char="•"/>
            </a:pPr>
            <a:r>
              <a:rPr lang="en-US" sz="1800" dirty="0" smtClean="0">
                <a:solidFill>
                  <a:schemeClr val="tx1"/>
                </a:solidFill>
              </a:rPr>
              <a:t>Opioids</a:t>
            </a:r>
          </a:p>
          <a:p>
            <a:pPr marL="800100" lvl="1" indent="-342900" algn="l">
              <a:buFont typeface="Arial" panose="020B0604020202020204" pitchFamily="34" charset="0"/>
              <a:buChar char="•"/>
            </a:pPr>
            <a:r>
              <a:rPr lang="en-US" sz="1800" dirty="0" smtClean="0">
                <a:solidFill>
                  <a:schemeClr val="tx1"/>
                </a:solidFill>
              </a:rPr>
              <a:t>Cannabis</a:t>
            </a:r>
          </a:p>
          <a:p>
            <a:pPr marL="800100" lvl="1" indent="-342900" algn="l">
              <a:buFont typeface="Arial" panose="020B0604020202020204" pitchFamily="34" charset="0"/>
              <a:buChar char="•"/>
            </a:pPr>
            <a:r>
              <a:rPr lang="en-US" sz="1800" dirty="0" smtClean="0">
                <a:solidFill>
                  <a:schemeClr val="tx1"/>
                </a:solidFill>
              </a:rPr>
              <a:t>Benzodiazepines</a:t>
            </a:r>
          </a:p>
          <a:p>
            <a:pPr marL="800100" lvl="1" indent="-342900" algn="l">
              <a:buFont typeface="Arial" panose="020B0604020202020204" pitchFamily="34" charset="0"/>
              <a:buChar char="•"/>
            </a:pPr>
            <a:r>
              <a:rPr lang="en-US" sz="1800" dirty="0" smtClean="0">
                <a:solidFill>
                  <a:schemeClr val="tx1"/>
                </a:solidFill>
              </a:rPr>
              <a:t>Alcohol</a:t>
            </a:r>
          </a:p>
          <a:p>
            <a:pPr algn="l"/>
            <a:endParaRPr lang="en-US" sz="2000" dirty="0">
              <a:solidFill>
                <a:schemeClr val="tx1"/>
              </a:solidFill>
            </a:endParaRPr>
          </a:p>
          <a:p>
            <a:pPr algn="l"/>
            <a:endParaRPr lang="en-US" sz="2000" dirty="0">
              <a:solidFill>
                <a:schemeClr val="tx1"/>
              </a:solidFill>
            </a:endParaRPr>
          </a:p>
        </p:txBody>
      </p:sp>
    </p:spTree>
    <p:extLst>
      <p:ext uri="{BB962C8B-B14F-4D97-AF65-F5344CB8AC3E}">
        <p14:creationId xmlns:p14="http://schemas.microsoft.com/office/powerpoint/2010/main" val="3889205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1041836126"/>
              </p:ext>
            </p:extLst>
          </p:nvPr>
        </p:nvGraphicFramePr>
        <p:xfrm>
          <a:off x="31120" y="2207452"/>
          <a:ext cx="4559930" cy="3827721"/>
        </p:xfrm>
        <a:graphic>
          <a:graphicData uri="http://schemas.openxmlformats.org/drawingml/2006/chart">
            <c:chart xmlns:c="http://schemas.openxmlformats.org/drawingml/2006/chart" xmlns:r="http://schemas.openxmlformats.org/officeDocument/2006/relationships" r:id="rId3"/>
          </a:graphicData>
        </a:graphic>
      </p:graphicFrame>
      <p:sp>
        <p:nvSpPr>
          <p:cNvPr id="8195" name="TextBox 9"/>
          <p:cNvSpPr txBox="1">
            <a:spLocks noChangeArrowheads="1"/>
          </p:cNvSpPr>
          <p:nvPr/>
        </p:nvSpPr>
        <p:spPr bwMode="auto">
          <a:xfrm>
            <a:off x="-685800" y="387201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Helvetica" pitchFamily="34" charset="0"/>
                <a:ea typeface="ＭＳ Ｐゴシック" pitchFamily="34" charset="-128"/>
              </a:defRPr>
            </a:lvl1pPr>
            <a:lvl2pPr>
              <a:defRPr sz="2800">
                <a:solidFill>
                  <a:schemeClr val="tx1"/>
                </a:solidFill>
                <a:latin typeface="Helvetica" pitchFamily="34" charset="0"/>
                <a:ea typeface="ＭＳ Ｐゴシック" pitchFamily="34" charset="-128"/>
              </a:defRPr>
            </a:lvl2pPr>
            <a:lvl3pPr marL="1143000">
              <a:defRPr sz="2400">
                <a:solidFill>
                  <a:schemeClr val="tx1"/>
                </a:solidFill>
                <a:latin typeface="Helvetica" pitchFamily="34" charset="0"/>
                <a:ea typeface="ＭＳ Ｐゴシック" pitchFamily="34" charset="-128"/>
              </a:defRPr>
            </a:lvl3pPr>
            <a:lvl4pPr marL="1600200">
              <a:defRPr sz="2000">
                <a:solidFill>
                  <a:schemeClr val="tx1"/>
                </a:solidFill>
                <a:latin typeface="Helvetica" pitchFamily="34" charset="0"/>
                <a:ea typeface="ＭＳ Ｐゴシック" pitchFamily="34" charset="-128"/>
              </a:defRPr>
            </a:lvl4pPr>
            <a:lvl5pPr marL="2057400">
              <a:defRPr sz="2000">
                <a:solidFill>
                  <a:schemeClr val="tx1"/>
                </a:solidFill>
                <a:latin typeface="Helvetica" pitchFamily="34" charset="0"/>
                <a:ea typeface="ＭＳ Ｐゴシック" pitchFamily="34" charset="-128"/>
              </a:defRPr>
            </a:lvl5pPr>
            <a:lvl6pPr marL="2514600" eaLnBrk="0" hangingPunct="0">
              <a:defRPr sz="2000">
                <a:solidFill>
                  <a:schemeClr val="tx1"/>
                </a:solidFill>
                <a:latin typeface="Helvetica" pitchFamily="34" charset="0"/>
                <a:ea typeface="ＭＳ Ｐゴシック" pitchFamily="34" charset="-128"/>
              </a:defRPr>
            </a:lvl6pPr>
            <a:lvl7pPr marL="2971800" eaLnBrk="0" hangingPunct="0">
              <a:defRPr sz="2000">
                <a:solidFill>
                  <a:schemeClr val="tx1"/>
                </a:solidFill>
                <a:latin typeface="Helvetica" pitchFamily="34" charset="0"/>
                <a:ea typeface="ＭＳ Ｐゴシック" pitchFamily="34" charset="-128"/>
              </a:defRPr>
            </a:lvl7pPr>
            <a:lvl8pPr marL="3429000" eaLnBrk="0" hangingPunct="0">
              <a:defRPr sz="2000">
                <a:solidFill>
                  <a:schemeClr val="tx1"/>
                </a:solidFill>
                <a:latin typeface="Helvetica" pitchFamily="34" charset="0"/>
                <a:ea typeface="ＭＳ Ｐゴシック" pitchFamily="34" charset="-128"/>
              </a:defRPr>
            </a:lvl8pPr>
            <a:lvl9pPr marL="3886200" eaLnBrk="0" hangingPunct="0">
              <a:defRPr sz="2000">
                <a:solidFill>
                  <a:schemeClr val="tx1"/>
                </a:solidFill>
                <a:latin typeface="Helvetica" pitchFamily="34" charset="0"/>
                <a:ea typeface="ＭＳ Ｐゴシック" pitchFamily="34" charset="-128"/>
              </a:defRPr>
            </a:lvl9pPr>
          </a:lstStyle>
          <a:p>
            <a:pPr eaLnBrk="0" hangingPunct="0"/>
            <a:endParaRPr lang="en-US" altLang="en-US" sz="2400" dirty="0">
              <a:latin typeface="+mn-lt"/>
            </a:endParaRPr>
          </a:p>
        </p:txBody>
      </p:sp>
      <p:sp>
        <p:nvSpPr>
          <p:cNvPr id="136204" name="Text Box 12"/>
          <p:cNvSpPr txBox="1">
            <a:spLocks noChangeArrowheads="1"/>
          </p:cNvSpPr>
          <p:nvPr/>
        </p:nvSpPr>
        <p:spPr bwMode="auto">
          <a:xfrm>
            <a:off x="0" y="1862906"/>
            <a:ext cx="4591050" cy="30777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lgn="ctr">
              <a:spcBef>
                <a:spcPct val="50000"/>
              </a:spcBef>
              <a:buFontTx/>
              <a:buNone/>
              <a:defRPr/>
            </a:pPr>
            <a:r>
              <a:rPr lang="en-US" altLang="en-US" sz="1400" b="1" u="sng" dirty="0" smtClean="0">
                <a:latin typeface="+mn-lt"/>
              </a:rPr>
              <a:t>Use Employee Assistance Program (</a:t>
            </a:r>
            <a:r>
              <a:rPr lang="en-US" altLang="en-US" sz="1400" b="1" u="sng" dirty="0" err="1" smtClean="0">
                <a:latin typeface="+mn-lt"/>
              </a:rPr>
              <a:t>EAP</a:t>
            </a:r>
            <a:r>
              <a:rPr lang="en-US" altLang="en-US" sz="1400" b="1" u="sng" dirty="0" smtClean="0">
                <a:latin typeface="+mn-lt"/>
              </a:rPr>
              <a:t>)</a:t>
            </a:r>
          </a:p>
        </p:txBody>
      </p:sp>
      <p:sp>
        <p:nvSpPr>
          <p:cNvPr id="13" name="Rectangle 6"/>
          <p:cNvSpPr>
            <a:spLocks noChangeArrowheads="1"/>
          </p:cNvSpPr>
          <p:nvPr/>
        </p:nvSpPr>
        <p:spPr bwMode="auto">
          <a:xfrm>
            <a:off x="44547" y="5908389"/>
            <a:ext cx="4227513" cy="33855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marL="228600" indent="-228600"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marL="169863" indent="-169863">
              <a:spcBef>
                <a:spcPct val="0"/>
              </a:spcBef>
              <a:buFontTx/>
              <a:buNone/>
              <a:defRPr/>
            </a:pPr>
            <a:r>
              <a:rPr lang="en-US" altLang="en-US" sz="800" i="1" dirty="0" smtClean="0">
                <a:solidFill>
                  <a:srgbClr val="002060"/>
                </a:solidFill>
                <a:latin typeface="+mn-lt"/>
              </a:rPr>
              <a:t>18. How </a:t>
            </a:r>
            <a:r>
              <a:rPr lang="en-US" altLang="en-US" sz="800" i="1" dirty="0">
                <a:solidFill>
                  <a:srgbClr val="002060"/>
                </a:solidFill>
                <a:latin typeface="+mn-lt"/>
              </a:rPr>
              <a:t>confident are you in your EAP providers’ ability to handle substance use, misuse or abuse issues</a:t>
            </a:r>
            <a:r>
              <a:rPr lang="en-US" altLang="en-US" sz="800" i="1" dirty="0" smtClean="0">
                <a:solidFill>
                  <a:srgbClr val="002060"/>
                </a:solidFill>
                <a:latin typeface="+mn-lt"/>
              </a:rPr>
              <a:t>?</a:t>
            </a:r>
          </a:p>
        </p:txBody>
      </p:sp>
      <p:sp>
        <p:nvSpPr>
          <p:cNvPr id="14" name="Text Box 12"/>
          <p:cNvSpPr txBox="1">
            <a:spLocks noChangeArrowheads="1"/>
          </p:cNvSpPr>
          <p:nvPr/>
        </p:nvSpPr>
        <p:spPr bwMode="auto">
          <a:xfrm>
            <a:off x="4591050" y="1862906"/>
            <a:ext cx="4552950" cy="30777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lgn="ctr">
              <a:spcBef>
                <a:spcPct val="50000"/>
              </a:spcBef>
              <a:buFontTx/>
              <a:buNone/>
              <a:defRPr/>
            </a:pPr>
            <a:r>
              <a:rPr lang="en-US" altLang="en-US" sz="1400" b="1" u="sng" dirty="0" smtClean="0">
                <a:latin typeface="+mn-lt"/>
              </a:rPr>
              <a:t>Level of Usage of EAP</a:t>
            </a:r>
          </a:p>
        </p:txBody>
      </p:sp>
      <p:graphicFrame>
        <p:nvGraphicFramePr>
          <p:cNvPr id="18" name="Content Placeholder 4"/>
          <p:cNvGraphicFramePr>
            <a:graphicFrameLocks noGrp="1"/>
          </p:cNvGraphicFramePr>
          <p:nvPr>
            <p:ph sz="half" idx="1"/>
            <p:extLst>
              <p:ext uri="{D42A27DB-BD31-4B8C-83A1-F6EECF244321}">
                <p14:modId xmlns:p14="http://schemas.microsoft.com/office/powerpoint/2010/main" val="3357991502"/>
              </p:ext>
            </p:extLst>
          </p:nvPr>
        </p:nvGraphicFramePr>
        <p:xfrm>
          <a:off x="4808483" y="2227315"/>
          <a:ext cx="4335517" cy="347904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7"/>
          <p:cNvSpPr>
            <a:spLocks noChangeArrowheads="1"/>
          </p:cNvSpPr>
          <p:nvPr/>
        </p:nvSpPr>
        <p:spPr bwMode="auto">
          <a:xfrm>
            <a:off x="55180" y="5766729"/>
            <a:ext cx="771365"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r>
              <a:rPr lang="en-US" sz="800" i="1" dirty="0">
                <a:solidFill>
                  <a:srgbClr val="FF0000"/>
                </a:solidFill>
              </a:rPr>
              <a:t>(</a:t>
            </a:r>
            <a:r>
              <a:rPr lang="en-US" sz="800" i="1" dirty="0" smtClean="0">
                <a:solidFill>
                  <a:srgbClr val="FF0000"/>
                </a:solidFill>
              </a:rPr>
              <a:t>n=201- Total)</a:t>
            </a:r>
            <a:endParaRPr lang="en-US" sz="800" i="1" dirty="0">
              <a:solidFill>
                <a:srgbClr val="FF0000"/>
              </a:solidFill>
            </a:endParaRPr>
          </a:p>
        </p:txBody>
      </p:sp>
      <p:sp>
        <p:nvSpPr>
          <p:cNvPr id="15" name="Rectangle 7"/>
          <p:cNvSpPr>
            <a:spLocks noChangeArrowheads="1"/>
          </p:cNvSpPr>
          <p:nvPr/>
        </p:nvSpPr>
        <p:spPr bwMode="auto">
          <a:xfrm>
            <a:off x="5185078" y="5766729"/>
            <a:ext cx="955711"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r>
              <a:rPr lang="en-US" sz="800" i="1" dirty="0">
                <a:solidFill>
                  <a:srgbClr val="FF0000"/>
                </a:solidFill>
              </a:rPr>
              <a:t>(</a:t>
            </a:r>
            <a:r>
              <a:rPr lang="en-US" sz="800" i="1" dirty="0" smtClean="0">
                <a:solidFill>
                  <a:srgbClr val="FF0000"/>
                </a:solidFill>
              </a:rPr>
              <a:t>n=176- Have EAP)</a:t>
            </a:r>
            <a:endParaRPr lang="en-US" sz="800" i="1" dirty="0">
              <a:solidFill>
                <a:srgbClr val="FF0000"/>
              </a:solidFill>
            </a:endParaRPr>
          </a:p>
        </p:txBody>
      </p:sp>
      <p:sp>
        <p:nvSpPr>
          <p:cNvPr id="20" name="Title 1"/>
          <p:cNvSpPr txBox="1">
            <a:spLocks/>
          </p:cNvSpPr>
          <p:nvPr/>
        </p:nvSpPr>
        <p:spPr>
          <a:xfrm>
            <a:off x="191386" y="274638"/>
            <a:ext cx="8495414" cy="9754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Most take advantage of an </a:t>
            </a:r>
            <a:r>
              <a:rPr lang="en-US" sz="3400" b="1" dirty="0" err="1" smtClean="0"/>
              <a:t>EAP</a:t>
            </a:r>
            <a:r>
              <a:rPr lang="en-US" sz="3400" b="1" dirty="0" smtClean="0"/>
              <a:t>.</a:t>
            </a:r>
            <a:endParaRPr lang="en-US" sz="3400" b="1" dirty="0"/>
          </a:p>
        </p:txBody>
      </p:sp>
      <p:sp>
        <p:nvSpPr>
          <p:cNvPr id="21" name="Rectangle 6"/>
          <p:cNvSpPr>
            <a:spLocks noChangeArrowheads="1"/>
          </p:cNvSpPr>
          <p:nvPr/>
        </p:nvSpPr>
        <p:spPr bwMode="auto">
          <a:xfrm>
            <a:off x="5185078" y="5908389"/>
            <a:ext cx="3182732"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marL="228600" indent="-228600"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marL="339725" indent="-339725">
              <a:spcBef>
                <a:spcPct val="0"/>
              </a:spcBef>
              <a:buFontTx/>
              <a:buNone/>
              <a:defRPr/>
            </a:pPr>
            <a:r>
              <a:rPr lang="en-US" altLang="en-US" sz="800" i="1" dirty="0" smtClean="0">
                <a:solidFill>
                  <a:srgbClr val="002060"/>
                </a:solidFill>
                <a:latin typeface="+mn-lt"/>
              </a:rPr>
              <a:t>19. s </a:t>
            </a:r>
            <a:r>
              <a:rPr lang="en-US" altLang="en-US" sz="800" i="1" dirty="0">
                <a:solidFill>
                  <a:srgbClr val="002060"/>
                </a:solidFill>
                <a:latin typeface="+mn-lt"/>
              </a:rPr>
              <a:t>that rating based upon…? </a:t>
            </a:r>
            <a:endParaRPr lang="en-US" altLang="en-US" sz="800" i="1" dirty="0" smtClean="0">
              <a:solidFill>
                <a:srgbClr val="002060"/>
              </a:solidFill>
              <a:latin typeface="+mn-lt"/>
            </a:endParaRPr>
          </a:p>
        </p:txBody>
      </p:sp>
    </p:spTree>
    <p:extLst>
      <p:ext uri="{BB962C8B-B14F-4D97-AF65-F5344CB8AC3E}">
        <p14:creationId xmlns:p14="http://schemas.microsoft.com/office/powerpoint/2010/main" val="4038146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297724" y="5912657"/>
            <a:ext cx="8455025" cy="21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marL="228600" indent="-228600"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spcBef>
                <a:spcPct val="0"/>
              </a:spcBef>
              <a:buFontTx/>
              <a:buNone/>
              <a:defRPr/>
            </a:pPr>
            <a:r>
              <a:rPr lang="en-US" altLang="en-US" sz="800" i="1" dirty="0" smtClean="0">
                <a:solidFill>
                  <a:srgbClr val="002060"/>
                </a:solidFill>
                <a:latin typeface="+mn-lt"/>
              </a:rPr>
              <a:t>9. Which </a:t>
            </a:r>
            <a:r>
              <a:rPr lang="en-US" altLang="en-US" sz="800" i="1" dirty="0">
                <a:solidFill>
                  <a:srgbClr val="002060"/>
                </a:solidFill>
                <a:latin typeface="+mn-lt"/>
              </a:rPr>
              <a:t>of the following, would you say, best reflects your organization’s approach to an employee who is found to be misusing or abusing drugs or alcohol?</a:t>
            </a:r>
            <a:endParaRPr lang="en-US" altLang="en-US" sz="800" i="1" dirty="0" smtClean="0">
              <a:solidFill>
                <a:srgbClr val="002060"/>
              </a:solidFill>
              <a:latin typeface="+mn-lt"/>
            </a:endParaRPr>
          </a:p>
        </p:txBody>
      </p:sp>
      <p:sp>
        <p:nvSpPr>
          <p:cNvPr id="18" name="Text Box 12"/>
          <p:cNvSpPr txBox="1">
            <a:spLocks noChangeArrowheads="1"/>
          </p:cNvSpPr>
          <p:nvPr/>
        </p:nvSpPr>
        <p:spPr bwMode="auto">
          <a:xfrm>
            <a:off x="1215213" y="2033937"/>
            <a:ext cx="6751673" cy="30777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lgn="ctr">
              <a:spcBef>
                <a:spcPct val="50000"/>
              </a:spcBef>
              <a:buFontTx/>
              <a:buNone/>
              <a:defRPr/>
            </a:pPr>
            <a:r>
              <a:rPr lang="en-US" altLang="en-US" sz="1400" b="1" u="sng" dirty="0" smtClean="0">
                <a:latin typeface="+mn-lt"/>
              </a:rPr>
              <a:t>Organizational Approach to Employee Misuse/Abuse of Drugs or Alcohol</a:t>
            </a:r>
            <a:endParaRPr lang="en-US" altLang="en-US" sz="1200" i="1" dirty="0" smtClean="0">
              <a:latin typeface="+mn-lt"/>
            </a:endParaRPr>
          </a:p>
        </p:txBody>
      </p:sp>
      <p:graphicFrame>
        <p:nvGraphicFramePr>
          <p:cNvPr id="19" name="Content Placeholder 5"/>
          <p:cNvGraphicFramePr>
            <a:graphicFrameLocks/>
          </p:cNvGraphicFramePr>
          <p:nvPr>
            <p:extLst>
              <p:ext uri="{D42A27DB-BD31-4B8C-83A1-F6EECF244321}">
                <p14:modId xmlns:p14="http://schemas.microsoft.com/office/powerpoint/2010/main" val="2354083777"/>
              </p:ext>
            </p:extLst>
          </p:nvPr>
        </p:nvGraphicFramePr>
        <p:xfrm>
          <a:off x="0" y="2341714"/>
          <a:ext cx="9275978" cy="408131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7"/>
          <p:cNvSpPr>
            <a:spLocks noChangeArrowheads="1"/>
          </p:cNvSpPr>
          <p:nvPr/>
        </p:nvSpPr>
        <p:spPr bwMode="auto">
          <a:xfrm>
            <a:off x="287091" y="5717640"/>
            <a:ext cx="771365"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r>
              <a:rPr lang="en-US" sz="800" i="1" dirty="0">
                <a:solidFill>
                  <a:srgbClr val="FF0000"/>
                </a:solidFill>
              </a:rPr>
              <a:t>(</a:t>
            </a:r>
            <a:r>
              <a:rPr lang="en-US" sz="800" i="1" dirty="0" smtClean="0">
                <a:solidFill>
                  <a:srgbClr val="FF0000"/>
                </a:solidFill>
              </a:rPr>
              <a:t>n=201- Total)</a:t>
            </a:r>
            <a:endParaRPr lang="en-US" sz="800" i="1" dirty="0">
              <a:solidFill>
                <a:srgbClr val="FF0000"/>
              </a:solidFill>
            </a:endParaRPr>
          </a:p>
        </p:txBody>
      </p:sp>
      <p:sp>
        <p:nvSpPr>
          <p:cNvPr id="12" name="Title 1"/>
          <p:cNvSpPr txBox="1">
            <a:spLocks/>
          </p:cNvSpPr>
          <p:nvPr/>
        </p:nvSpPr>
        <p:spPr>
          <a:xfrm>
            <a:off x="457200" y="274638"/>
            <a:ext cx="8229600" cy="975428"/>
          </a:xfrm>
          <a:prstGeom prst="rect">
            <a:avLst/>
          </a:prstGeom>
        </p:spPr>
        <p:txBody>
          <a:bodyPr vert="horz" lIns="91440" tIns="45720" rIns="91440" bIns="45720" rtlCol="0" anchor="ctr">
            <a:normAutofit/>
          </a:bodyPr>
          <a:lstStyle>
            <a:defPPr>
              <a:defRPr lang="en-US"/>
            </a:defPPr>
            <a:lvl1pPr algn="ctr" defTabSz="914400">
              <a:spcBef>
                <a:spcPct val="0"/>
              </a:spcBef>
              <a:buNone/>
              <a:defRPr sz="3400" b="1">
                <a:latin typeface="+mj-lt"/>
                <a:ea typeface="+mj-ea"/>
                <a:cs typeface="+mj-cs"/>
              </a:defRPr>
            </a:lvl1pPr>
          </a:lstStyle>
          <a:p>
            <a:r>
              <a:rPr lang="en-US" dirty="0" smtClean="0"/>
              <a:t>Most want to return employees to work...</a:t>
            </a:r>
            <a:endParaRPr lang="en-US" dirty="0"/>
          </a:p>
        </p:txBody>
      </p:sp>
    </p:spTree>
    <p:extLst>
      <p:ext uri="{BB962C8B-B14F-4D97-AF65-F5344CB8AC3E}">
        <p14:creationId xmlns:p14="http://schemas.microsoft.com/office/powerpoint/2010/main" val="1396766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1006418893"/>
              </p:ext>
            </p:extLst>
          </p:nvPr>
        </p:nvGraphicFramePr>
        <p:xfrm>
          <a:off x="1427864" y="2615609"/>
          <a:ext cx="6326372" cy="3030278"/>
        </p:xfrm>
        <a:graphic>
          <a:graphicData uri="http://schemas.openxmlformats.org/drawingml/2006/chart">
            <c:chart xmlns:c="http://schemas.openxmlformats.org/drawingml/2006/chart" xmlns:r="http://schemas.openxmlformats.org/officeDocument/2006/relationships" r:id="rId3"/>
          </a:graphicData>
        </a:graphic>
      </p:graphicFrame>
      <p:sp>
        <p:nvSpPr>
          <p:cNvPr id="8195" name="TextBox 9"/>
          <p:cNvSpPr txBox="1">
            <a:spLocks noChangeArrowheads="1"/>
          </p:cNvSpPr>
          <p:nvPr/>
        </p:nvSpPr>
        <p:spPr bwMode="auto">
          <a:xfrm>
            <a:off x="-685800" y="4191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Helvetica" pitchFamily="34" charset="0"/>
                <a:ea typeface="ＭＳ Ｐゴシック" pitchFamily="34" charset="-128"/>
              </a:defRPr>
            </a:lvl1pPr>
            <a:lvl2pPr>
              <a:defRPr sz="2800">
                <a:solidFill>
                  <a:schemeClr val="tx1"/>
                </a:solidFill>
                <a:latin typeface="Helvetica" pitchFamily="34" charset="0"/>
                <a:ea typeface="ＭＳ Ｐゴシック" pitchFamily="34" charset="-128"/>
              </a:defRPr>
            </a:lvl2pPr>
            <a:lvl3pPr marL="1143000">
              <a:defRPr sz="2400">
                <a:solidFill>
                  <a:schemeClr val="tx1"/>
                </a:solidFill>
                <a:latin typeface="Helvetica" pitchFamily="34" charset="0"/>
                <a:ea typeface="ＭＳ Ｐゴシック" pitchFamily="34" charset="-128"/>
              </a:defRPr>
            </a:lvl3pPr>
            <a:lvl4pPr marL="1600200">
              <a:defRPr sz="2000">
                <a:solidFill>
                  <a:schemeClr val="tx1"/>
                </a:solidFill>
                <a:latin typeface="Helvetica" pitchFamily="34" charset="0"/>
                <a:ea typeface="ＭＳ Ｐゴシック" pitchFamily="34" charset="-128"/>
              </a:defRPr>
            </a:lvl4pPr>
            <a:lvl5pPr marL="2057400">
              <a:defRPr sz="2000">
                <a:solidFill>
                  <a:schemeClr val="tx1"/>
                </a:solidFill>
                <a:latin typeface="Helvetica" pitchFamily="34" charset="0"/>
                <a:ea typeface="ＭＳ Ｐゴシック" pitchFamily="34" charset="-128"/>
              </a:defRPr>
            </a:lvl5pPr>
            <a:lvl6pPr marL="2514600" eaLnBrk="0" hangingPunct="0">
              <a:defRPr sz="2000">
                <a:solidFill>
                  <a:schemeClr val="tx1"/>
                </a:solidFill>
                <a:latin typeface="Helvetica" pitchFamily="34" charset="0"/>
                <a:ea typeface="ＭＳ Ｐゴシック" pitchFamily="34" charset="-128"/>
              </a:defRPr>
            </a:lvl6pPr>
            <a:lvl7pPr marL="2971800" eaLnBrk="0" hangingPunct="0">
              <a:defRPr sz="2000">
                <a:solidFill>
                  <a:schemeClr val="tx1"/>
                </a:solidFill>
                <a:latin typeface="Helvetica" pitchFamily="34" charset="0"/>
                <a:ea typeface="ＭＳ Ｐゴシック" pitchFamily="34" charset="-128"/>
              </a:defRPr>
            </a:lvl7pPr>
            <a:lvl8pPr marL="3429000" eaLnBrk="0" hangingPunct="0">
              <a:defRPr sz="2000">
                <a:solidFill>
                  <a:schemeClr val="tx1"/>
                </a:solidFill>
                <a:latin typeface="Helvetica" pitchFamily="34" charset="0"/>
                <a:ea typeface="ＭＳ Ｐゴシック" pitchFamily="34" charset="-128"/>
              </a:defRPr>
            </a:lvl8pPr>
            <a:lvl9pPr marL="3886200" eaLnBrk="0" hangingPunct="0">
              <a:defRPr sz="2000">
                <a:solidFill>
                  <a:schemeClr val="tx1"/>
                </a:solidFill>
                <a:latin typeface="Helvetica" pitchFamily="34" charset="0"/>
                <a:ea typeface="ＭＳ Ｐゴシック" pitchFamily="34" charset="-128"/>
              </a:defRPr>
            </a:lvl9pPr>
          </a:lstStyle>
          <a:p>
            <a:pPr eaLnBrk="0" hangingPunct="0"/>
            <a:endParaRPr lang="en-US" altLang="en-US" sz="2400" dirty="0">
              <a:latin typeface="+mn-lt"/>
            </a:endParaRPr>
          </a:p>
        </p:txBody>
      </p:sp>
      <p:sp>
        <p:nvSpPr>
          <p:cNvPr id="136204" name="Text Box 12"/>
          <p:cNvSpPr txBox="1">
            <a:spLocks noChangeArrowheads="1"/>
          </p:cNvSpPr>
          <p:nvPr/>
        </p:nvSpPr>
        <p:spPr bwMode="auto">
          <a:xfrm>
            <a:off x="2302504" y="1622651"/>
            <a:ext cx="4572000" cy="3048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lgn="ctr">
              <a:spcBef>
                <a:spcPct val="50000"/>
              </a:spcBef>
              <a:buFontTx/>
              <a:buNone/>
              <a:defRPr/>
            </a:pPr>
            <a:r>
              <a:rPr lang="en-US" altLang="en-US" sz="1400" b="1" u="sng" dirty="0" smtClean="0">
                <a:latin typeface="+mn-lt"/>
              </a:rPr>
              <a:t>Very Confident can Identify Warning Signs</a:t>
            </a:r>
          </a:p>
        </p:txBody>
      </p:sp>
      <p:sp>
        <p:nvSpPr>
          <p:cNvPr id="13" name="Rectangle 6"/>
          <p:cNvSpPr>
            <a:spLocks noChangeArrowheads="1"/>
          </p:cNvSpPr>
          <p:nvPr/>
        </p:nvSpPr>
        <p:spPr bwMode="auto">
          <a:xfrm>
            <a:off x="457200" y="5911811"/>
            <a:ext cx="8455025"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marL="228600" indent="-228600"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spcBef>
                <a:spcPct val="0"/>
              </a:spcBef>
              <a:buFontTx/>
              <a:buNone/>
              <a:defRPr/>
            </a:pPr>
            <a:r>
              <a:rPr lang="en-US" altLang="en-US" sz="800" i="1" dirty="0" smtClean="0">
                <a:solidFill>
                  <a:srgbClr val="002060"/>
                </a:solidFill>
                <a:latin typeface="+mn-lt"/>
              </a:rPr>
              <a:t>8. 	How </a:t>
            </a:r>
            <a:r>
              <a:rPr lang="en-US" altLang="en-US" sz="800" i="1" dirty="0">
                <a:solidFill>
                  <a:srgbClr val="002060"/>
                </a:solidFill>
                <a:latin typeface="+mn-lt"/>
              </a:rPr>
              <a:t>confident are you that your Human Resources department, supervisors and employees can correctly identify behavior that is a warning sign of misuse or abuse of prescription medication?</a:t>
            </a:r>
            <a:endParaRPr lang="en-US" altLang="en-US" sz="800" i="1" dirty="0" smtClean="0">
              <a:solidFill>
                <a:srgbClr val="002060"/>
              </a:solidFill>
              <a:latin typeface="+mn-lt"/>
            </a:endParaRPr>
          </a:p>
        </p:txBody>
      </p:sp>
      <p:sp>
        <p:nvSpPr>
          <p:cNvPr id="18" name="Rectangle 7"/>
          <p:cNvSpPr>
            <a:spLocks noChangeArrowheads="1"/>
          </p:cNvSpPr>
          <p:nvPr/>
        </p:nvSpPr>
        <p:spPr bwMode="auto">
          <a:xfrm>
            <a:off x="385682" y="5696367"/>
            <a:ext cx="771365"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r>
              <a:rPr lang="en-US" sz="800" i="1" dirty="0">
                <a:solidFill>
                  <a:srgbClr val="FF0000"/>
                </a:solidFill>
              </a:rPr>
              <a:t>(</a:t>
            </a:r>
            <a:r>
              <a:rPr lang="en-US" sz="800" i="1" dirty="0" smtClean="0">
                <a:solidFill>
                  <a:srgbClr val="FF0000"/>
                </a:solidFill>
              </a:rPr>
              <a:t>n=201- Total)</a:t>
            </a:r>
            <a:endParaRPr lang="en-US" sz="800" i="1" dirty="0">
              <a:solidFill>
                <a:srgbClr val="FF0000"/>
              </a:solidFill>
            </a:endParaRPr>
          </a:p>
        </p:txBody>
      </p:sp>
      <p:sp>
        <p:nvSpPr>
          <p:cNvPr id="19" name="Title 1"/>
          <p:cNvSpPr txBox="1">
            <a:spLocks/>
          </p:cNvSpPr>
          <p:nvPr/>
        </p:nvSpPr>
        <p:spPr>
          <a:xfrm>
            <a:off x="457200" y="274638"/>
            <a:ext cx="8229600" cy="975428"/>
          </a:xfrm>
          <a:prstGeom prst="rect">
            <a:avLst/>
          </a:prstGeom>
        </p:spPr>
        <p:txBody>
          <a:bodyPr vert="horz" lIns="91440" tIns="45720" rIns="91440" bIns="45720" rtlCol="0" anchor="ctr">
            <a:normAutofit/>
          </a:bodyPr>
          <a:lstStyle>
            <a:defPPr>
              <a:defRPr lang="en-US"/>
            </a:defPPr>
            <a:lvl1pPr algn="ctr" defTabSz="914400">
              <a:spcBef>
                <a:spcPct val="0"/>
              </a:spcBef>
              <a:buNone/>
              <a:defRPr sz="3400" b="1">
                <a:latin typeface="+mj-lt"/>
                <a:ea typeface="+mj-ea"/>
                <a:cs typeface="+mj-cs"/>
              </a:defRPr>
            </a:lvl1pPr>
          </a:lstStyle>
          <a:p>
            <a:r>
              <a:rPr lang="en-US" dirty="0" smtClean="0"/>
              <a:t>…but can’t identify who needs help...</a:t>
            </a:r>
            <a:endParaRPr lang="en-US" dirty="0"/>
          </a:p>
        </p:txBody>
      </p:sp>
    </p:spTree>
    <p:extLst>
      <p:ext uri="{BB962C8B-B14F-4D97-AF65-F5344CB8AC3E}">
        <p14:creationId xmlns:p14="http://schemas.microsoft.com/office/powerpoint/2010/main" val="3762731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274638"/>
            <a:ext cx="8229600" cy="975428"/>
          </a:xfrm>
          <a:prstGeom prst="rect">
            <a:avLst/>
          </a:prstGeom>
        </p:spPr>
        <p:txBody>
          <a:bodyPr vert="horz" lIns="91440" tIns="45720" rIns="91440" bIns="45720" rtlCol="0" anchor="ctr">
            <a:normAutofit/>
          </a:bodyPr>
          <a:lstStyle>
            <a:defPPr>
              <a:defRPr lang="en-US"/>
            </a:defPPr>
            <a:lvl1pPr algn="ctr" defTabSz="914400">
              <a:spcBef>
                <a:spcPct val="0"/>
              </a:spcBef>
              <a:buNone/>
              <a:defRPr sz="3400" b="1">
                <a:latin typeface="+mj-lt"/>
                <a:ea typeface="+mj-ea"/>
                <a:cs typeface="+mj-cs"/>
              </a:defRPr>
            </a:lvl1pPr>
          </a:lstStyle>
          <a:p>
            <a:r>
              <a:rPr lang="en-US" dirty="0" smtClean="0"/>
              <a:t>…because very few offer any training.</a:t>
            </a:r>
            <a:endParaRPr lang="en-US" dirty="0"/>
          </a:p>
        </p:txBody>
      </p:sp>
      <p:sp>
        <p:nvSpPr>
          <p:cNvPr id="8195" name="TextBox 9"/>
          <p:cNvSpPr txBox="1">
            <a:spLocks noChangeArrowheads="1"/>
          </p:cNvSpPr>
          <p:nvPr/>
        </p:nvSpPr>
        <p:spPr bwMode="auto">
          <a:xfrm>
            <a:off x="-685800" y="4191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Helvetica" pitchFamily="34" charset="0"/>
                <a:ea typeface="ＭＳ Ｐゴシック" pitchFamily="34" charset="-128"/>
              </a:defRPr>
            </a:lvl1pPr>
            <a:lvl2pPr>
              <a:defRPr sz="2800">
                <a:solidFill>
                  <a:schemeClr val="tx1"/>
                </a:solidFill>
                <a:latin typeface="Helvetica" pitchFamily="34" charset="0"/>
                <a:ea typeface="ＭＳ Ｐゴシック" pitchFamily="34" charset="-128"/>
              </a:defRPr>
            </a:lvl2pPr>
            <a:lvl3pPr marL="1143000">
              <a:defRPr sz="2400">
                <a:solidFill>
                  <a:schemeClr val="tx1"/>
                </a:solidFill>
                <a:latin typeface="Helvetica" pitchFamily="34" charset="0"/>
                <a:ea typeface="ＭＳ Ｐゴシック" pitchFamily="34" charset="-128"/>
              </a:defRPr>
            </a:lvl3pPr>
            <a:lvl4pPr marL="1600200">
              <a:defRPr sz="2000">
                <a:solidFill>
                  <a:schemeClr val="tx1"/>
                </a:solidFill>
                <a:latin typeface="Helvetica" pitchFamily="34" charset="0"/>
                <a:ea typeface="ＭＳ Ｐゴシック" pitchFamily="34" charset="-128"/>
              </a:defRPr>
            </a:lvl4pPr>
            <a:lvl5pPr marL="2057400">
              <a:defRPr sz="2000">
                <a:solidFill>
                  <a:schemeClr val="tx1"/>
                </a:solidFill>
                <a:latin typeface="Helvetica" pitchFamily="34" charset="0"/>
                <a:ea typeface="ＭＳ Ｐゴシック" pitchFamily="34" charset="-128"/>
              </a:defRPr>
            </a:lvl5pPr>
            <a:lvl6pPr marL="2514600" eaLnBrk="0" hangingPunct="0">
              <a:defRPr sz="2000">
                <a:solidFill>
                  <a:schemeClr val="tx1"/>
                </a:solidFill>
                <a:latin typeface="Helvetica" pitchFamily="34" charset="0"/>
                <a:ea typeface="ＭＳ Ｐゴシック" pitchFamily="34" charset="-128"/>
              </a:defRPr>
            </a:lvl6pPr>
            <a:lvl7pPr marL="2971800" eaLnBrk="0" hangingPunct="0">
              <a:defRPr sz="2000">
                <a:solidFill>
                  <a:schemeClr val="tx1"/>
                </a:solidFill>
                <a:latin typeface="Helvetica" pitchFamily="34" charset="0"/>
                <a:ea typeface="ＭＳ Ｐゴシック" pitchFamily="34" charset="-128"/>
              </a:defRPr>
            </a:lvl7pPr>
            <a:lvl8pPr marL="3429000" eaLnBrk="0" hangingPunct="0">
              <a:defRPr sz="2000">
                <a:solidFill>
                  <a:schemeClr val="tx1"/>
                </a:solidFill>
                <a:latin typeface="Helvetica" pitchFamily="34" charset="0"/>
                <a:ea typeface="ＭＳ Ｐゴシック" pitchFamily="34" charset="-128"/>
              </a:defRPr>
            </a:lvl8pPr>
            <a:lvl9pPr marL="3886200" eaLnBrk="0" hangingPunct="0">
              <a:defRPr sz="2000">
                <a:solidFill>
                  <a:schemeClr val="tx1"/>
                </a:solidFill>
                <a:latin typeface="Helvetica" pitchFamily="34" charset="0"/>
                <a:ea typeface="ＭＳ Ｐゴシック" pitchFamily="34" charset="-128"/>
              </a:defRPr>
            </a:lvl9pPr>
          </a:lstStyle>
          <a:p>
            <a:pPr eaLnBrk="0" hangingPunct="0"/>
            <a:endParaRPr lang="en-US" altLang="en-US" sz="2400" dirty="0">
              <a:latin typeface="+mn-lt"/>
            </a:endParaRPr>
          </a:p>
        </p:txBody>
      </p:sp>
      <p:sp>
        <p:nvSpPr>
          <p:cNvPr id="136204" name="Text Box 12"/>
          <p:cNvSpPr txBox="1">
            <a:spLocks noChangeArrowheads="1"/>
          </p:cNvSpPr>
          <p:nvPr/>
        </p:nvSpPr>
        <p:spPr bwMode="auto">
          <a:xfrm>
            <a:off x="3019248" y="1634035"/>
            <a:ext cx="3101072" cy="30777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lgn="ctr">
              <a:spcBef>
                <a:spcPct val="50000"/>
              </a:spcBef>
              <a:buFontTx/>
              <a:buNone/>
              <a:defRPr/>
            </a:pPr>
            <a:r>
              <a:rPr lang="en-US" altLang="en-US" sz="1400" b="1" u="sng" dirty="0" smtClean="0">
                <a:latin typeface="+mn-lt"/>
              </a:rPr>
              <a:t>Offer Training</a:t>
            </a:r>
          </a:p>
        </p:txBody>
      </p:sp>
      <p:sp>
        <p:nvSpPr>
          <p:cNvPr id="13" name="Rectangle 6"/>
          <p:cNvSpPr>
            <a:spLocks noChangeArrowheads="1"/>
          </p:cNvSpPr>
          <p:nvPr/>
        </p:nvSpPr>
        <p:spPr bwMode="auto">
          <a:xfrm>
            <a:off x="231775" y="6017542"/>
            <a:ext cx="8455025"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marL="228600" indent="-228600"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marL="233363" indent="-233363">
              <a:spcBef>
                <a:spcPct val="0"/>
              </a:spcBef>
              <a:buFontTx/>
              <a:buNone/>
              <a:defRPr/>
            </a:pPr>
            <a:r>
              <a:rPr lang="en-US" altLang="en-US" sz="800" i="1" dirty="0" smtClean="0">
                <a:solidFill>
                  <a:srgbClr val="002060"/>
                </a:solidFill>
                <a:latin typeface="+mn-lt"/>
              </a:rPr>
              <a:t>11. 	Does </a:t>
            </a:r>
            <a:r>
              <a:rPr lang="en-US" altLang="en-US" sz="800" i="1" dirty="0">
                <a:solidFill>
                  <a:srgbClr val="002060"/>
                </a:solidFill>
                <a:latin typeface="+mn-lt"/>
              </a:rPr>
              <a:t>your organization currently offer training around workplace usage of prescription drugs? </a:t>
            </a:r>
            <a:endParaRPr lang="en-US" altLang="en-US" sz="800" i="1" dirty="0" smtClean="0">
              <a:solidFill>
                <a:srgbClr val="002060"/>
              </a:solidFill>
              <a:latin typeface="+mn-lt"/>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2561695"/>
              </p:ext>
            </p:extLst>
          </p:nvPr>
        </p:nvGraphicFramePr>
        <p:xfrm>
          <a:off x="1072535" y="1651820"/>
          <a:ext cx="6519087" cy="4144422"/>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7"/>
          <p:cNvSpPr>
            <a:spLocks noChangeArrowheads="1"/>
          </p:cNvSpPr>
          <p:nvPr/>
        </p:nvSpPr>
        <p:spPr bwMode="auto">
          <a:xfrm>
            <a:off x="264734" y="5856777"/>
            <a:ext cx="771365"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r>
              <a:rPr lang="en-US" sz="800" i="1" dirty="0">
                <a:solidFill>
                  <a:srgbClr val="FF0000"/>
                </a:solidFill>
              </a:rPr>
              <a:t>(</a:t>
            </a:r>
            <a:r>
              <a:rPr lang="en-US" sz="800" i="1" dirty="0" smtClean="0">
                <a:solidFill>
                  <a:srgbClr val="FF0000"/>
                </a:solidFill>
              </a:rPr>
              <a:t>n=201- Total)</a:t>
            </a:r>
            <a:endParaRPr lang="en-US" sz="800" i="1" dirty="0">
              <a:solidFill>
                <a:srgbClr val="FF0000"/>
              </a:solidFill>
            </a:endParaRPr>
          </a:p>
        </p:txBody>
      </p:sp>
      <p:sp>
        <p:nvSpPr>
          <p:cNvPr id="26" name="Title 1"/>
          <p:cNvSpPr txBox="1">
            <a:spLocks/>
          </p:cNvSpPr>
          <p:nvPr/>
        </p:nvSpPr>
        <p:spPr>
          <a:xfrm>
            <a:off x="6161346" y="2764465"/>
            <a:ext cx="2860551" cy="682874"/>
          </a:xfrm>
          <a:prstGeom prst="rect">
            <a:avLst/>
          </a:prstGeom>
        </p:spPr>
        <p:txBody>
          <a:bodyPr vert="horz" lIns="91440" tIns="45720" rIns="91440" bIns="45720" rtlCol="0" anchor="ctr">
            <a:normAutofit/>
          </a:bodyPr>
          <a:lstStyle>
            <a:defPPr>
              <a:defRPr lang="en-US"/>
            </a:defPPr>
            <a:lvl1pPr algn="ctr" defTabSz="914400">
              <a:spcBef>
                <a:spcPct val="0"/>
              </a:spcBef>
              <a:buNone/>
              <a:defRPr sz="3400" b="1">
                <a:latin typeface="+mj-lt"/>
                <a:ea typeface="+mj-ea"/>
                <a:cs typeface="+mj-cs"/>
              </a:defRPr>
            </a:lvl1pPr>
          </a:lstStyle>
          <a:p>
            <a:pPr marL="117475" indent="-117475" algn="l">
              <a:buFont typeface="Arial" panose="020B0604020202020204" pitchFamily="34" charset="0"/>
              <a:buChar char="•"/>
            </a:pPr>
            <a:r>
              <a:rPr lang="en-US" sz="1600" dirty="0" smtClean="0"/>
              <a:t>29% train supervisors</a:t>
            </a:r>
          </a:p>
          <a:p>
            <a:pPr marL="117475" indent="-117475" algn="l">
              <a:buFont typeface="Arial" panose="020B0604020202020204" pitchFamily="34" charset="0"/>
              <a:buChar char="•"/>
            </a:pPr>
            <a:r>
              <a:rPr lang="en-US" sz="1600" dirty="0" smtClean="0"/>
              <a:t>13% also train employees</a:t>
            </a:r>
            <a:endParaRPr lang="en-US" sz="1600" dirty="0"/>
          </a:p>
        </p:txBody>
      </p:sp>
    </p:spTree>
    <p:extLst>
      <p:ext uri="{BB962C8B-B14F-4D97-AF65-F5344CB8AC3E}">
        <p14:creationId xmlns:p14="http://schemas.microsoft.com/office/powerpoint/2010/main" val="2157636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9754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Prescription for Indiana Employers</a:t>
            </a:r>
            <a:endParaRPr lang="en-US" sz="3400" b="1" dirty="0"/>
          </a:p>
        </p:txBody>
      </p:sp>
      <p:sp>
        <p:nvSpPr>
          <p:cNvPr id="10" name="Content Placeholder 2"/>
          <p:cNvSpPr txBox="1">
            <a:spLocks/>
          </p:cNvSpPr>
          <p:nvPr/>
        </p:nvSpPr>
        <p:spPr>
          <a:xfrm>
            <a:off x="457200" y="1600200"/>
            <a:ext cx="8537944" cy="45259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l">
              <a:spcBef>
                <a:spcPts val="0"/>
              </a:spcBef>
              <a:spcAft>
                <a:spcPts val="1800"/>
              </a:spcAft>
              <a:buFont typeface="+mj-lt"/>
              <a:buAutoNum type="arabicPeriod"/>
            </a:pPr>
            <a:r>
              <a:rPr lang="en-US" sz="2800" b="1" dirty="0" smtClean="0">
                <a:solidFill>
                  <a:schemeClr val="tx1"/>
                </a:solidFill>
              </a:rPr>
              <a:t>Recognize prescription drugs have big impact on your workplace</a:t>
            </a:r>
          </a:p>
          <a:p>
            <a:pPr marL="514350" indent="-514350" algn="l">
              <a:spcBef>
                <a:spcPts val="0"/>
              </a:spcBef>
              <a:spcAft>
                <a:spcPts val="1800"/>
              </a:spcAft>
              <a:buFont typeface="+mj-lt"/>
              <a:buAutoNum type="arabicPeriod"/>
            </a:pPr>
            <a:r>
              <a:rPr lang="en-US" sz="2800" b="1" dirty="0" smtClean="0">
                <a:solidFill>
                  <a:schemeClr val="tx1"/>
                </a:solidFill>
              </a:rPr>
              <a:t>Put strong policies in place</a:t>
            </a:r>
          </a:p>
          <a:p>
            <a:pPr marL="514350" indent="-514350" algn="l">
              <a:spcBef>
                <a:spcPts val="0"/>
              </a:spcBef>
              <a:spcAft>
                <a:spcPts val="1800"/>
              </a:spcAft>
              <a:buFont typeface="+mj-lt"/>
              <a:buAutoNum type="arabicPeriod"/>
            </a:pPr>
            <a:r>
              <a:rPr lang="en-US" sz="2800" b="1" dirty="0" smtClean="0">
                <a:solidFill>
                  <a:schemeClr val="tx1"/>
                </a:solidFill>
              </a:rPr>
              <a:t>Expand drug testing panels to include opioids</a:t>
            </a:r>
          </a:p>
          <a:p>
            <a:pPr marL="514350" indent="-514350" algn="l">
              <a:spcBef>
                <a:spcPts val="0"/>
              </a:spcBef>
              <a:spcAft>
                <a:spcPts val="1800"/>
              </a:spcAft>
              <a:buFont typeface="+mj-lt"/>
              <a:buAutoNum type="arabicPeriod"/>
            </a:pPr>
            <a:r>
              <a:rPr lang="en-US" sz="2800" b="1" dirty="0" smtClean="0">
                <a:solidFill>
                  <a:schemeClr val="tx1"/>
                </a:solidFill>
              </a:rPr>
              <a:t>Train supervisors and employees how to spot signs</a:t>
            </a:r>
          </a:p>
          <a:p>
            <a:pPr marL="514350" indent="-514350" algn="l">
              <a:spcBef>
                <a:spcPts val="0"/>
              </a:spcBef>
              <a:spcAft>
                <a:spcPts val="1800"/>
              </a:spcAft>
              <a:buFont typeface="+mj-lt"/>
              <a:buAutoNum type="arabicPeriod"/>
            </a:pPr>
            <a:r>
              <a:rPr lang="en-US" sz="2800" b="1" dirty="0" smtClean="0">
                <a:solidFill>
                  <a:schemeClr val="tx1"/>
                </a:solidFill>
              </a:rPr>
              <a:t>Treat substance use problems as a disease</a:t>
            </a:r>
          </a:p>
          <a:p>
            <a:pPr marL="514350" indent="-514350" algn="l">
              <a:spcBef>
                <a:spcPts val="0"/>
              </a:spcBef>
              <a:spcAft>
                <a:spcPts val="1800"/>
              </a:spcAft>
              <a:buFont typeface="+mj-lt"/>
              <a:buAutoNum type="arabicPeriod"/>
            </a:pPr>
            <a:r>
              <a:rPr lang="en-US" sz="2800" b="1" dirty="0" smtClean="0">
                <a:solidFill>
                  <a:schemeClr val="tx1"/>
                </a:solidFill>
              </a:rPr>
              <a:t>Leverage EAP to assist employees to return to work</a:t>
            </a:r>
            <a:endParaRPr lang="en-US" sz="2800" b="1" dirty="0">
              <a:solidFill>
                <a:schemeClr val="tx1"/>
              </a:solidFill>
            </a:endParaRPr>
          </a:p>
        </p:txBody>
      </p:sp>
    </p:spTree>
    <p:extLst>
      <p:ext uri="{BB962C8B-B14F-4D97-AF65-F5344CB8AC3E}">
        <p14:creationId xmlns:p14="http://schemas.microsoft.com/office/powerpoint/2010/main" val="4247833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97542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Strategies for Training your Workforce</a:t>
            </a:r>
            <a:endParaRPr lang="en-US" dirty="0"/>
          </a:p>
        </p:txBody>
      </p:sp>
      <p:sp>
        <p:nvSpPr>
          <p:cNvPr id="12" name="Title 1"/>
          <p:cNvSpPr txBox="1">
            <a:spLocks/>
          </p:cNvSpPr>
          <p:nvPr/>
        </p:nvSpPr>
        <p:spPr>
          <a:xfrm>
            <a:off x="10633" y="4674622"/>
            <a:ext cx="4580418" cy="9499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000" b="1" dirty="0"/>
              <a:t>Dr. Denise Fields, </a:t>
            </a:r>
            <a:r>
              <a:rPr lang="en-US" altLang="en-US" sz="2000" b="1" dirty="0" err="1"/>
              <a:t>PharmD</a:t>
            </a:r>
            <a:r>
              <a:rPr lang="en-US" altLang="en-US" sz="2000" b="1" dirty="0" smtClean="0"/>
              <a:t>,</a:t>
            </a:r>
            <a:br>
              <a:rPr lang="en-US" altLang="en-US" sz="2000" b="1" dirty="0" smtClean="0"/>
            </a:br>
            <a:r>
              <a:rPr lang="en-US" altLang="en-US" sz="2000" b="1" dirty="0" smtClean="0"/>
              <a:t> Senior </a:t>
            </a:r>
            <a:r>
              <a:rPr lang="en-US" altLang="en-US" sz="2000" b="1" dirty="0"/>
              <a:t>Clinical Consultant</a:t>
            </a:r>
            <a:r>
              <a:rPr lang="en-US" altLang="en-US" sz="2000" b="1" dirty="0" smtClean="0"/>
              <a:t>,</a:t>
            </a:r>
            <a:br>
              <a:rPr lang="en-US" altLang="en-US" sz="2000" b="1" dirty="0" smtClean="0"/>
            </a:br>
            <a:r>
              <a:rPr lang="en-US" altLang="en-US" sz="2000" b="1" dirty="0" smtClean="0"/>
              <a:t>Express Scripts</a:t>
            </a:r>
            <a:endParaRPr lang="en-US" altLang="en-US" sz="20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443" y="2002097"/>
            <a:ext cx="2194560"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4591050" y="4674622"/>
            <a:ext cx="4552950" cy="9499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000" b="1" dirty="0" smtClean="0"/>
              <a:t>Tamara </a:t>
            </a:r>
            <a:r>
              <a:rPr lang="en-US" altLang="en-US" sz="2000" b="1" dirty="0"/>
              <a:t>Watson</a:t>
            </a:r>
            <a:r>
              <a:rPr lang="en-US" altLang="en-US" sz="2000" b="1" dirty="0" smtClean="0"/>
              <a:t>,</a:t>
            </a:r>
          </a:p>
          <a:p>
            <a:r>
              <a:rPr lang="en-US" altLang="en-US" sz="2000" b="1" dirty="0" smtClean="0"/>
              <a:t>Master </a:t>
            </a:r>
            <a:r>
              <a:rPr lang="en-US" altLang="en-US" sz="2000" b="1" dirty="0"/>
              <a:t>Trooper</a:t>
            </a:r>
            <a:r>
              <a:rPr lang="en-US" altLang="en-US" sz="2000" b="1" dirty="0" smtClean="0"/>
              <a:t>,</a:t>
            </a:r>
          </a:p>
          <a:p>
            <a:r>
              <a:rPr lang="en-US" altLang="en-US" sz="2000" b="1" dirty="0" smtClean="0"/>
              <a:t>Indiana </a:t>
            </a:r>
            <a:r>
              <a:rPr lang="en-US" altLang="en-US" sz="2000" b="1" dirty="0"/>
              <a:t>State Police</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8643" y="2002097"/>
            <a:ext cx="2194560"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846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10098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2092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Forming your team</a:t>
            </a:r>
            <a:endParaRPr lang="en-US" dirty="0"/>
          </a:p>
        </p:txBody>
      </p:sp>
      <p:graphicFrame>
        <p:nvGraphicFramePr>
          <p:cNvPr id="4" name="Content Placeholder 1"/>
          <p:cNvGraphicFramePr>
            <a:graphicFrameLocks noGrp="1"/>
          </p:cNvGraphicFramePr>
          <p:nvPr>
            <p:ph idx="1"/>
            <p:extLst>
              <p:ext uri="{D42A27DB-BD31-4B8C-83A1-F6EECF244321}">
                <p14:modId xmlns:p14="http://schemas.microsoft.com/office/powerpoint/2010/main" val="362633451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38904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your resources</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8818120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9948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a:buFont typeface="Arial" charset="0"/>
              <a:buChar char="•"/>
              <a:defRPr/>
            </a:pPr>
            <a:r>
              <a:rPr lang="en-US" sz="2800" dirty="0"/>
              <a:t>Understand the impact of prescription drug abuse on Indiana businesses and workplaces</a:t>
            </a:r>
            <a:r>
              <a:rPr lang="en-US" sz="2800" dirty="0" smtClean="0"/>
              <a:t>.</a:t>
            </a:r>
          </a:p>
          <a:p>
            <a:pPr>
              <a:buFont typeface="Arial" charset="0"/>
              <a:buChar char="•"/>
              <a:defRPr/>
            </a:pPr>
            <a:r>
              <a:rPr lang="en-US" sz="2800" dirty="0" smtClean="0"/>
              <a:t>Identify </a:t>
            </a:r>
            <a:r>
              <a:rPr lang="en-US" sz="2800" dirty="0"/>
              <a:t>strategies for educating your workforce</a:t>
            </a:r>
            <a:r>
              <a:rPr lang="en-US" sz="2800" dirty="0" smtClean="0"/>
              <a:t>.</a:t>
            </a:r>
          </a:p>
          <a:p>
            <a:pPr>
              <a:buFont typeface="Arial" charset="0"/>
              <a:buChar char="•"/>
              <a:defRPr/>
            </a:pPr>
            <a:r>
              <a:rPr lang="en-US" sz="2800" dirty="0" smtClean="0"/>
              <a:t>Identify </a:t>
            </a:r>
            <a:r>
              <a:rPr lang="en-US" sz="2800" dirty="0"/>
              <a:t>challenges to and resources for implementing a prescription drug abuse training program in your workplace.</a:t>
            </a:r>
          </a:p>
          <a:p>
            <a:endParaRPr lang="en-US" dirty="0"/>
          </a:p>
        </p:txBody>
      </p:sp>
    </p:spTree>
    <p:extLst>
      <p:ext uri="{BB962C8B-B14F-4D97-AF65-F5344CB8AC3E}">
        <p14:creationId xmlns:p14="http://schemas.microsoft.com/office/powerpoint/2010/main" val="1033476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Policies and Procedures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7504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573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Engaging employees</a:t>
            </a:r>
            <a:endParaRPr lang="en-US" dirty="0"/>
          </a:p>
        </p:txBody>
      </p:sp>
      <p:sp>
        <p:nvSpPr>
          <p:cNvPr id="3" name="Content Placeholder 2"/>
          <p:cNvSpPr>
            <a:spLocks noGrp="1"/>
          </p:cNvSpPr>
          <p:nvPr>
            <p:ph idx="1"/>
          </p:nvPr>
        </p:nvSpPr>
        <p:spPr/>
        <p:txBody>
          <a:bodyPr/>
          <a:lstStyle/>
          <a:p>
            <a:pPr>
              <a:spcBef>
                <a:spcPts val="0"/>
              </a:spcBef>
              <a:defRPr/>
            </a:pPr>
            <a:r>
              <a:rPr lang="en-US" dirty="0"/>
              <a:t>General awareness education can be an early/initial activity, even as policies are still being developed.</a:t>
            </a:r>
          </a:p>
          <a:p>
            <a:pPr>
              <a:spcBef>
                <a:spcPts val="0"/>
              </a:spcBef>
              <a:buFont typeface="Arial" charset="0"/>
              <a:buChar char="•"/>
              <a:defRPr/>
            </a:pPr>
            <a:r>
              <a:rPr lang="en-US" dirty="0"/>
              <a:t>Consider when and how often general awareness education should be done:</a:t>
            </a:r>
          </a:p>
          <a:p>
            <a:pPr lvl="1">
              <a:spcBef>
                <a:spcPts val="0"/>
              </a:spcBef>
              <a:buFont typeface="Arial" charset="0"/>
              <a:buChar char="•"/>
              <a:defRPr/>
            </a:pPr>
            <a:r>
              <a:rPr lang="en-US" dirty="0"/>
              <a:t>Onboarding</a:t>
            </a:r>
          </a:p>
          <a:p>
            <a:pPr lvl="1">
              <a:spcBef>
                <a:spcPts val="0"/>
              </a:spcBef>
              <a:buFont typeface="Arial" charset="0"/>
              <a:buChar char="•"/>
              <a:defRPr/>
            </a:pPr>
            <a:r>
              <a:rPr lang="en-US" dirty="0"/>
              <a:t>Annually or semi-annually</a:t>
            </a:r>
          </a:p>
          <a:p>
            <a:pPr lvl="1">
              <a:spcBef>
                <a:spcPts val="0"/>
              </a:spcBef>
              <a:buFont typeface="Arial" charset="0"/>
              <a:buChar char="•"/>
              <a:defRPr/>
            </a:pPr>
            <a:r>
              <a:rPr lang="en-US" dirty="0"/>
              <a:t>When an event occurs</a:t>
            </a:r>
          </a:p>
          <a:p>
            <a:endParaRPr lang="en-US" dirty="0"/>
          </a:p>
        </p:txBody>
      </p:sp>
    </p:spTree>
    <p:extLst>
      <p:ext uri="{BB962C8B-B14F-4D97-AF65-F5344CB8AC3E}">
        <p14:creationId xmlns:p14="http://schemas.microsoft.com/office/powerpoint/2010/main" val="4000125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 effort considerations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68722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6373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should educate your population?</a:t>
            </a:r>
            <a:endParaRPr lang="en-US" dirty="0"/>
          </a:p>
        </p:txBody>
      </p:sp>
      <p:graphicFrame>
        <p:nvGraphicFramePr>
          <p:cNvPr id="4" name="Content Placeholder 1"/>
          <p:cNvGraphicFramePr>
            <a:graphicFrameLocks noGrp="1"/>
          </p:cNvGraphicFramePr>
          <p:nvPr>
            <p:ph idx="1"/>
            <p:extLst>
              <p:ext uri="{D42A27DB-BD31-4B8C-83A1-F6EECF244321}">
                <p14:modId xmlns:p14="http://schemas.microsoft.com/office/powerpoint/2010/main" val="37051087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0929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your audience</a:t>
            </a:r>
            <a:endParaRPr lang="en-US" dirty="0"/>
          </a:p>
        </p:txBody>
      </p:sp>
      <p:sp>
        <p:nvSpPr>
          <p:cNvPr id="3" name="Content Placeholder 2"/>
          <p:cNvSpPr>
            <a:spLocks noGrp="1"/>
          </p:cNvSpPr>
          <p:nvPr>
            <p:ph idx="1"/>
          </p:nvPr>
        </p:nvSpPr>
        <p:spPr/>
        <p:txBody>
          <a:bodyPr/>
          <a:lstStyle/>
          <a:p>
            <a:r>
              <a:rPr lang="en-US" dirty="0"/>
              <a:t>Create different education programs for your management/supervisory level employees from your general pool of employees</a:t>
            </a:r>
          </a:p>
          <a:p>
            <a:r>
              <a:rPr lang="en-US" dirty="0"/>
              <a:t>Consider not having management present </a:t>
            </a:r>
            <a:r>
              <a:rPr lang="en-US" dirty="0" smtClean="0"/>
              <a:t>at </a:t>
            </a:r>
            <a:r>
              <a:rPr lang="en-US" dirty="0"/>
              <a:t>your general employee meetings </a:t>
            </a:r>
          </a:p>
          <a:p>
            <a:r>
              <a:rPr lang="en-US" dirty="0"/>
              <a:t>Educate your audience not only as employees in a work setting, but also touch on effects of Rx Drug Abuse on their community and family</a:t>
            </a:r>
          </a:p>
          <a:p>
            <a:endParaRPr lang="en-US" dirty="0"/>
          </a:p>
          <a:p>
            <a:endParaRPr lang="en-US" dirty="0"/>
          </a:p>
        </p:txBody>
      </p:sp>
    </p:spTree>
    <p:extLst>
      <p:ext uri="{BB962C8B-B14F-4D97-AF65-F5344CB8AC3E}">
        <p14:creationId xmlns:p14="http://schemas.microsoft.com/office/powerpoint/2010/main" val="24848159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Delivery</a:t>
            </a:r>
            <a:endParaRPr lang="en-US" dirty="0"/>
          </a:p>
        </p:txBody>
      </p:sp>
      <p:sp>
        <p:nvSpPr>
          <p:cNvPr id="3" name="Content Placeholder 2"/>
          <p:cNvSpPr>
            <a:spLocks noGrp="1"/>
          </p:cNvSpPr>
          <p:nvPr>
            <p:ph idx="1"/>
          </p:nvPr>
        </p:nvSpPr>
        <p:spPr/>
        <p:txBody>
          <a:bodyPr/>
          <a:lstStyle/>
          <a:p>
            <a:r>
              <a:rPr lang="en-US" dirty="0" smtClean="0"/>
              <a:t>Make it interactive</a:t>
            </a:r>
          </a:p>
          <a:p>
            <a:pPr lvl="1"/>
            <a:r>
              <a:rPr lang="en-US" dirty="0" smtClean="0"/>
              <a:t>Use audience polling questions/system</a:t>
            </a:r>
          </a:p>
          <a:p>
            <a:pPr lvl="1"/>
            <a:r>
              <a:rPr lang="en-US" dirty="0" smtClean="0"/>
              <a:t>Incorporate games or competitions</a:t>
            </a:r>
          </a:p>
          <a:p>
            <a:r>
              <a:rPr lang="en-US" dirty="0" smtClean="0"/>
              <a:t>Remain non-judgmental</a:t>
            </a:r>
          </a:p>
          <a:p>
            <a:r>
              <a:rPr lang="en-US" dirty="0" smtClean="0"/>
              <a:t>Ensure it is relatable</a:t>
            </a:r>
          </a:p>
          <a:p>
            <a:pPr lvl="1"/>
            <a:r>
              <a:rPr lang="en-US" dirty="0" smtClean="0"/>
              <a:t>Use real life examples</a:t>
            </a:r>
          </a:p>
          <a:p>
            <a:pPr lvl="1"/>
            <a:r>
              <a:rPr lang="en-US" dirty="0" smtClean="0"/>
              <a:t>Tie it in to community or workplace</a:t>
            </a:r>
          </a:p>
          <a:p>
            <a:pPr marL="0" indent="0">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17861841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ever heard or said…..</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rgbClr val="FF0000"/>
                </a:solidFill>
              </a:rPr>
              <a:t> </a:t>
            </a:r>
            <a:r>
              <a:rPr lang="en-US" dirty="0" smtClean="0"/>
              <a:t>“Just take a few of my leftover…”</a:t>
            </a:r>
          </a:p>
          <a:p>
            <a:pPr>
              <a:buNone/>
            </a:pPr>
            <a:r>
              <a:rPr lang="en-US" dirty="0" smtClean="0"/>
              <a:t>“My sister will never miss one or two of these, and I have a huge headache…”</a:t>
            </a:r>
          </a:p>
          <a:p>
            <a:pPr>
              <a:buNone/>
            </a:pPr>
            <a:r>
              <a:rPr lang="en-US" dirty="0" smtClean="0"/>
              <a:t>“I was just borrowing a couple of pills from an old bottle of medicine in the cabinet...” </a:t>
            </a:r>
          </a:p>
          <a:p>
            <a:pPr>
              <a:buNone/>
            </a:pPr>
            <a:r>
              <a:rPr lang="en-US" dirty="0" smtClean="0"/>
              <a:t>“I store all these in case someone needs them sometime…”</a:t>
            </a:r>
          </a:p>
          <a:p>
            <a:pPr>
              <a:buNone/>
            </a:pPr>
            <a:r>
              <a:rPr lang="en-US" dirty="0" smtClean="0"/>
              <a:t>“Dad will never notice they are gone...”</a:t>
            </a:r>
          </a:p>
          <a:p>
            <a:pPr>
              <a:buNone/>
            </a:pPr>
            <a:r>
              <a:rPr lang="en-US" dirty="0" smtClean="0"/>
              <a:t>“We just have not had time to go through all these drugs since grandpa passed away…”</a:t>
            </a:r>
          </a:p>
          <a:p>
            <a:endParaRPr lang="en-US" dirty="0"/>
          </a:p>
        </p:txBody>
      </p:sp>
    </p:spTree>
    <p:extLst>
      <p:ext uri="{BB962C8B-B14F-4D97-AF65-F5344CB8AC3E}">
        <p14:creationId xmlns:p14="http://schemas.microsoft.com/office/powerpoint/2010/main" val="419211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include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74520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79151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Prescription Drugs?</a:t>
            </a:r>
            <a:endParaRPr lang="en-US" dirty="0"/>
          </a:p>
        </p:txBody>
      </p:sp>
      <p:sp>
        <p:nvSpPr>
          <p:cNvPr id="3" name="Content Placeholder 2"/>
          <p:cNvSpPr>
            <a:spLocks noGrp="1"/>
          </p:cNvSpPr>
          <p:nvPr>
            <p:ph idx="1"/>
          </p:nvPr>
        </p:nvSpPr>
        <p:spPr/>
        <p:txBody>
          <a:bodyPr/>
          <a:lstStyle/>
          <a:p>
            <a:r>
              <a:rPr lang="en-US" dirty="0" smtClean="0"/>
              <a:t>Provide statistics on Prescription Drug Abuse</a:t>
            </a:r>
          </a:p>
          <a:p>
            <a:pPr lvl="1"/>
            <a:r>
              <a:rPr lang="en-US" dirty="0" smtClean="0"/>
              <a:t>Compare US vs state vs county/local statistics</a:t>
            </a:r>
          </a:p>
          <a:p>
            <a:pPr lvl="1"/>
            <a:r>
              <a:rPr lang="en-US" dirty="0" smtClean="0"/>
              <a:t>Review statistics available for specific job types</a:t>
            </a:r>
          </a:p>
          <a:p>
            <a:r>
              <a:rPr lang="en-US" dirty="0" smtClean="0"/>
              <a:t>Describe some of the cultural/social drivers</a:t>
            </a:r>
          </a:p>
          <a:p>
            <a:r>
              <a:rPr lang="en-US" dirty="0" smtClean="0"/>
              <a:t>Explain the supply chain</a:t>
            </a:r>
          </a:p>
          <a:p>
            <a:r>
              <a:rPr lang="en-US" dirty="0" smtClean="0"/>
              <a:t>Describe the business plan</a:t>
            </a:r>
          </a:p>
          <a:p>
            <a:endParaRPr lang="en-US" dirty="0"/>
          </a:p>
        </p:txBody>
      </p:sp>
    </p:spTree>
    <p:extLst>
      <p:ext uri="{BB962C8B-B14F-4D97-AF65-F5344CB8AC3E}">
        <p14:creationId xmlns:p14="http://schemas.microsoft.com/office/powerpoint/2010/main" val="2707093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Adults Abuse Drugs</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sp>
        <p:nvSpPr>
          <p:cNvPr id="4" name="TextBox 3"/>
          <p:cNvSpPr txBox="1"/>
          <p:nvPr/>
        </p:nvSpPr>
        <p:spPr>
          <a:xfrm>
            <a:off x="1066800" y="2362200"/>
            <a:ext cx="7239000" cy="584775"/>
          </a:xfrm>
          <a:prstGeom prst="rect">
            <a:avLst/>
          </a:prstGeom>
          <a:noFill/>
        </p:spPr>
        <p:txBody>
          <a:bodyPr wrap="square" rtlCol="0">
            <a:spAutoFit/>
          </a:bodyPr>
          <a:lstStyle/>
          <a:p>
            <a:r>
              <a:rPr lang="en-US" sz="3200" b="1" dirty="0" smtClean="0"/>
              <a:t>Pressure to Succeed or meet a deadline</a:t>
            </a:r>
            <a:endParaRPr lang="en-US" sz="3200" b="1" dirty="0"/>
          </a:p>
        </p:txBody>
      </p:sp>
      <p:sp>
        <p:nvSpPr>
          <p:cNvPr id="5" name="Rectangle 4"/>
          <p:cNvSpPr/>
          <p:nvPr/>
        </p:nvSpPr>
        <p:spPr>
          <a:xfrm>
            <a:off x="2310806" y="2967335"/>
            <a:ext cx="4522393"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Desire to Fit In</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ectangle 6"/>
          <p:cNvSpPr/>
          <p:nvPr/>
        </p:nvSpPr>
        <p:spPr>
          <a:xfrm>
            <a:off x="1275536" y="4572000"/>
            <a:ext cx="661610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Death</a:t>
            </a:r>
            <a:r>
              <a:rPr lang="en-US" sz="5400" b="1" cap="none" spc="0" dirty="0" smtClean="0">
                <a:ln/>
                <a:solidFill>
                  <a:schemeClr val="accent3"/>
                </a:solidFill>
                <a:effectLst/>
              </a:rPr>
              <a:t> of a Loved One</a:t>
            </a:r>
            <a:endParaRPr lang="en-US" sz="5400" b="1" cap="none" spc="0" dirty="0">
              <a:ln/>
              <a:solidFill>
                <a:schemeClr val="accent3"/>
              </a:solidFill>
              <a:effectLst/>
            </a:endParaRPr>
          </a:p>
        </p:txBody>
      </p:sp>
      <p:sp>
        <p:nvSpPr>
          <p:cNvPr id="8" name="Rectangle 7"/>
          <p:cNvSpPr/>
          <p:nvPr/>
        </p:nvSpPr>
        <p:spPr>
          <a:xfrm>
            <a:off x="5562600" y="1371600"/>
            <a:ext cx="2717411"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Job Loss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Rectangle 8"/>
          <p:cNvSpPr/>
          <p:nvPr/>
        </p:nvSpPr>
        <p:spPr>
          <a:xfrm>
            <a:off x="1295400" y="1447800"/>
            <a:ext cx="2457724"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Divorce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303195" y="3810000"/>
            <a:ext cx="8632620" cy="523220"/>
          </a:xfrm>
          <a:prstGeom prst="rect">
            <a:avLst/>
          </a:prstGeom>
          <a:noFill/>
        </p:spPr>
        <p:txBody>
          <a:bodyPr wrap="none" lIns="91440" tIns="45720" rIns="91440" bIns="45720">
            <a:spAutoFit/>
          </a:bodyP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Caring for an aging parent or disabled child</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336692245"/>
      </p:ext>
    </p:extLst>
  </p:cSld>
  <p:clrMapOvr>
    <a:masterClrMapping/>
  </p:clrMapOvr>
  <p:transition spd="med">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80963" y="1704467"/>
            <a:ext cx="9344025" cy="921775"/>
          </a:xfrm>
        </p:spPr>
        <p:txBody>
          <a:bodyPr>
            <a:noAutofit/>
          </a:bodyPr>
          <a:lstStyle/>
          <a:p>
            <a:r>
              <a:rPr lang="en-US" altLang="en-US" sz="3200" b="1" dirty="0" smtClean="0">
                <a:cs typeface="Arial" charset="0"/>
              </a:rPr>
              <a:t>Results from a</a:t>
            </a:r>
            <a:br>
              <a:rPr lang="en-US" altLang="en-US" sz="3200" b="1" dirty="0" smtClean="0">
                <a:cs typeface="Arial" charset="0"/>
              </a:rPr>
            </a:br>
            <a:r>
              <a:rPr lang="en-US" altLang="en-US" sz="3200" b="1" dirty="0" smtClean="0">
                <a:cs typeface="Arial" charset="0"/>
              </a:rPr>
              <a:t>Survey of Indiana Employers</a:t>
            </a:r>
          </a:p>
        </p:txBody>
      </p:sp>
      <p:sp>
        <p:nvSpPr>
          <p:cNvPr id="7" name="Title 1"/>
          <p:cNvSpPr txBox="1">
            <a:spLocks/>
          </p:cNvSpPr>
          <p:nvPr/>
        </p:nvSpPr>
        <p:spPr>
          <a:xfrm>
            <a:off x="457200" y="274638"/>
            <a:ext cx="8229600" cy="9754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Setting the Stage</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819" y="3009007"/>
            <a:ext cx="2304064" cy="2304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10632" y="5483198"/>
            <a:ext cx="9144001" cy="6959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000" b="1" dirty="0" smtClean="0"/>
              <a:t>Tess </a:t>
            </a:r>
            <a:r>
              <a:rPr lang="en-US" altLang="en-US" sz="2000" b="1" dirty="0"/>
              <a:t>Benham, </a:t>
            </a:r>
            <a:r>
              <a:rPr lang="en-US" altLang="en-US" sz="2000" b="1" dirty="0" smtClean="0"/>
              <a:t>Senior </a:t>
            </a:r>
            <a:r>
              <a:rPr lang="en-US" altLang="en-US" sz="2000" b="1" dirty="0"/>
              <a:t>Program Manager</a:t>
            </a:r>
            <a:r>
              <a:rPr lang="en-US" altLang="en-US" sz="2000" b="1" dirty="0" smtClean="0"/>
              <a:t>,  </a:t>
            </a:r>
            <a:r>
              <a:rPr lang="en-US" altLang="en-US" sz="2000" b="1" dirty="0"/>
              <a:t>National Safety </a:t>
            </a:r>
            <a:r>
              <a:rPr lang="en-US" altLang="en-US" sz="2000" b="1" dirty="0" smtClean="0"/>
              <a:t>Council</a:t>
            </a:r>
            <a:endParaRPr lang="en-US" altLang="en-US" sz="2000" b="1"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7695" y="3063759"/>
            <a:ext cx="2194560" cy="2194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62354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Pharmaceuticals?</a:t>
            </a:r>
            <a:endParaRPr lang="en-US" dirty="0"/>
          </a:p>
        </p:txBody>
      </p:sp>
      <p:sp>
        <p:nvSpPr>
          <p:cNvPr id="3" name="Content Placeholder 2"/>
          <p:cNvSpPr>
            <a:spLocks noGrp="1"/>
          </p:cNvSpPr>
          <p:nvPr>
            <p:ph idx="1"/>
          </p:nvPr>
        </p:nvSpPr>
        <p:spPr/>
        <p:txBody>
          <a:bodyPr/>
          <a:lstStyle/>
          <a:p>
            <a:r>
              <a:rPr lang="en-US" dirty="0" smtClean="0"/>
              <a:t>Easy to obtain</a:t>
            </a:r>
          </a:p>
          <a:p>
            <a:r>
              <a:rPr lang="en-US" dirty="0" smtClean="0"/>
              <a:t>Cost effective – especially with insurance!</a:t>
            </a:r>
          </a:p>
          <a:p>
            <a:r>
              <a:rPr lang="en-US" dirty="0" smtClean="0"/>
              <a:t>Perceived as safer</a:t>
            </a:r>
          </a:p>
          <a:p>
            <a:r>
              <a:rPr lang="en-US" dirty="0" smtClean="0"/>
              <a:t>Easier to conceal</a:t>
            </a:r>
          </a:p>
          <a:p>
            <a:r>
              <a:rPr lang="en-US" dirty="0" smtClean="0"/>
              <a:t>Generally odorless</a:t>
            </a:r>
          </a:p>
          <a:p>
            <a:r>
              <a:rPr lang="en-US" dirty="0" smtClean="0"/>
              <a:t>Dosage Consistency</a:t>
            </a:r>
          </a:p>
          <a:p>
            <a:r>
              <a:rPr lang="en-US" i="1" dirty="0" smtClean="0"/>
              <a:t>Everyone’s doing it!</a:t>
            </a:r>
            <a:endParaRPr lang="en-US" dirty="0"/>
          </a:p>
        </p:txBody>
      </p:sp>
    </p:spTree>
    <p:extLst>
      <p:ext uri="{BB962C8B-B14F-4D97-AF65-F5344CB8AC3E}">
        <p14:creationId xmlns:p14="http://schemas.microsoft.com/office/powerpoint/2010/main" val="2624576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Recognizing the signs and symptoms</a:t>
            </a:r>
            <a:endParaRPr lang="en-US" dirty="0"/>
          </a:p>
        </p:txBody>
      </p:sp>
      <p:sp>
        <p:nvSpPr>
          <p:cNvPr id="3" name="Content Placeholder 2"/>
          <p:cNvSpPr>
            <a:spLocks noGrp="1"/>
          </p:cNvSpPr>
          <p:nvPr>
            <p:ph idx="1"/>
          </p:nvPr>
        </p:nvSpPr>
        <p:spPr/>
        <p:txBody>
          <a:bodyPr>
            <a:normAutofit fontScale="85000" lnSpcReduction="20000"/>
          </a:bodyPr>
          <a:lstStyle/>
          <a:p>
            <a:pPr lvl="1"/>
            <a:r>
              <a:rPr lang="en-US" sz="3000" dirty="0" smtClean="0"/>
              <a:t>Describe the physical </a:t>
            </a:r>
            <a:r>
              <a:rPr lang="en-US" sz="3000" dirty="0"/>
              <a:t>and emotional signs/symptoms </a:t>
            </a:r>
            <a:r>
              <a:rPr lang="en-US" sz="3000" dirty="0" smtClean="0"/>
              <a:t>employees could exhibit</a:t>
            </a:r>
          </a:p>
          <a:p>
            <a:pPr lvl="1"/>
            <a:r>
              <a:rPr lang="en-US" sz="3000" dirty="0" smtClean="0"/>
              <a:t>Explain the focus for disciplinary action(s) should be on job performance</a:t>
            </a:r>
          </a:p>
          <a:p>
            <a:pPr lvl="2"/>
            <a:r>
              <a:rPr lang="en-US" sz="2600" dirty="0" smtClean="0"/>
              <a:t>Reinforce that supervisors, managers and co-workers should not attempt to diagnose</a:t>
            </a:r>
            <a:endParaRPr lang="en-US" sz="2600" dirty="0"/>
          </a:p>
          <a:p>
            <a:pPr lvl="1"/>
            <a:r>
              <a:rPr lang="en-US" sz="3000" dirty="0" smtClean="0"/>
              <a:t>Gives examples of physical </a:t>
            </a:r>
            <a:r>
              <a:rPr lang="en-US" sz="3000" dirty="0"/>
              <a:t>evidence left </a:t>
            </a:r>
            <a:r>
              <a:rPr lang="en-US" sz="3000" dirty="0" smtClean="0"/>
              <a:t>behind</a:t>
            </a:r>
          </a:p>
          <a:p>
            <a:pPr lvl="1"/>
            <a:r>
              <a:rPr lang="en-US" sz="3000" dirty="0" smtClean="0"/>
              <a:t>Review slang words or terms related to Rx drug abuse</a:t>
            </a:r>
            <a:endParaRPr lang="en-US" sz="3000" dirty="0"/>
          </a:p>
          <a:p>
            <a:pPr lvl="1"/>
            <a:r>
              <a:rPr lang="en-US" sz="3000" dirty="0" smtClean="0"/>
              <a:t>Educate supervisors/managers regarding drug testing limitations</a:t>
            </a:r>
            <a:endParaRPr lang="en-US" sz="2600" dirty="0" smtClean="0"/>
          </a:p>
          <a:p>
            <a:pPr lvl="2"/>
            <a:r>
              <a:rPr lang="en-US" sz="2600" dirty="0" smtClean="0"/>
              <a:t>Qualitative vs quantitative testing</a:t>
            </a:r>
          </a:p>
          <a:p>
            <a:pPr lvl="2"/>
            <a:r>
              <a:rPr lang="en-US" sz="2600" dirty="0" smtClean="0"/>
              <a:t>What does a preliminary “non-negative” result mean?</a:t>
            </a:r>
            <a:endParaRPr lang="en-US" sz="2600" dirty="0"/>
          </a:p>
          <a:p>
            <a:endParaRPr lang="en-US" dirty="0"/>
          </a:p>
        </p:txBody>
      </p:sp>
    </p:spTree>
    <p:extLst>
      <p:ext uri="{BB962C8B-B14F-4D97-AF65-F5344CB8AC3E}">
        <p14:creationId xmlns:p14="http://schemas.microsoft.com/office/powerpoint/2010/main" val="9776974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performance issue examples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Reduced productivity or work quality</a:t>
            </a:r>
          </a:p>
          <a:p>
            <a:r>
              <a:rPr lang="en-US" dirty="0"/>
              <a:t>Absenteeism and tardiness</a:t>
            </a:r>
          </a:p>
          <a:p>
            <a:r>
              <a:rPr lang="en-US" dirty="0"/>
              <a:t>Bizarre and/or disruptive behavior</a:t>
            </a:r>
          </a:p>
          <a:p>
            <a:r>
              <a:rPr lang="en-US" dirty="0"/>
              <a:t>Concentration problems</a:t>
            </a:r>
          </a:p>
          <a:p>
            <a:r>
              <a:rPr lang="en-US" dirty="0"/>
              <a:t>Erratic work habits</a:t>
            </a:r>
          </a:p>
          <a:p>
            <a:r>
              <a:rPr lang="en-US" dirty="0"/>
              <a:t>Concerns about possible substance use</a:t>
            </a:r>
          </a:p>
          <a:p>
            <a:r>
              <a:rPr lang="en-US" dirty="0"/>
              <a:t>Interpersonal conflicts; confrontations with coworkers and/or customers</a:t>
            </a:r>
          </a:p>
          <a:p>
            <a:r>
              <a:rPr lang="en-US" dirty="0"/>
              <a:t>Violence at home or at work, including threats of suicide or workplace violence</a:t>
            </a:r>
          </a:p>
          <a:p>
            <a:endParaRPr lang="en-US" dirty="0"/>
          </a:p>
        </p:txBody>
      </p:sp>
    </p:spTree>
    <p:extLst>
      <p:ext uri="{BB962C8B-B14F-4D97-AF65-F5344CB8AC3E}">
        <p14:creationId xmlns:p14="http://schemas.microsoft.com/office/powerpoint/2010/main" val="3811482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 Guidelines</a:t>
            </a:r>
            <a:endParaRPr lang="en-US" dirty="0"/>
          </a:p>
        </p:txBody>
      </p:sp>
      <p:sp>
        <p:nvSpPr>
          <p:cNvPr id="3" name="Content Placeholder 2"/>
          <p:cNvSpPr>
            <a:spLocks noGrp="1"/>
          </p:cNvSpPr>
          <p:nvPr>
            <p:ph idx="1"/>
          </p:nvPr>
        </p:nvSpPr>
        <p:spPr/>
        <p:txBody>
          <a:bodyPr/>
          <a:lstStyle/>
          <a:p>
            <a:r>
              <a:rPr lang="en-US" dirty="0" smtClean="0"/>
              <a:t>Know your employer policies and procedures</a:t>
            </a:r>
          </a:p>
          <a:p>
            <a:r>
              <a:rPr lang="en-US" dirty="0" smtClean="0"/>
              <a:t>Be aware of legally sensitive areas</a:t>
            </a:r>
          </a:p>
          <a:p>
            <a:r>
              <a:rPr lang="en-US" dirty="0" smtClean="0"/>
              <a:t>Recognize potential problems</a:t>
            </a:r>
          </a:p>
          <a:p>
            <a:r>
              <a:rPr lang="en-US" dirty="0" smtClean="0"/>
              <a:t>Document in a systematic and fair manner</a:t>
            </a:r>
          </a:p>
          <a:p>
            <a:r>
              <a:rPr lang="en-US" dirty="0" smtClean="0"/>
              <a:t>Act in a confidential manner</a:t>
            </a:r>
          </a:p>
          <a:p>
            <a:r>
              <a:rPr lang="en-US" dirty="0" smtClean="0"/>
              <a:t>Refer to appropriate resources</a:t>
            </a:r>
          </a:p>
          <a:p>
            <a:r>
              <a:rPr lang="en-US" dirty="0" smtClean="0"/>
              <a:t>Reintegration into the workplace</a:t>
            </a:r>
            <a:endParaRPr lang="en-US" dirty="0"/>
          </a:p>
        </p:txBody>
      </p:sp>
    </p:spTree>
    <p:extLst>
      <p:ext uri="{BB962C8B-B14F-4D97-AF65-F5344CB8AC3E}">
        <p14:creationId xmlns:p14="http://schemas.microsoft.com/office/powerpoint/2010/main" val="30014295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place specific issues</a:t>
            </a:r>
            <a:endParaRPr lang="en-US" dirty="0"/>
          </a:p>
        </p:txBody>
      </p:sp>
      <p:sp>
        <p:nvSpPr>
          <p:cNvPr id="3" name="Content Placeholder 2"/>
          <p:cNvSpPr>
            <a:spLocks noGrp="1"/>
          </p:cNvSpPr>
          <p:nvPr>
            <p:ph idx="1"/>
          </p:nvPr>
        </p:nvSpPr>
        <p:spPr/>
        <p:txBody>
          <a:bodyPr/>
          <a:lstStyle/>
          <a:p>
            <a:r>
              <a:rPr lang="en-US" dirty="0"/>
              <a:t>Company policy and </a:t>
            </a:r>
            <a:r>
              <a:rPr lang="en-US" dirty="0" smtClean="0"/>
              <a:t>procedures</a:t>
            </a:r>
          </a:p>
          <a:p>
            <a:pPr lvl="1"/>
            <a:r>
              <a:rPr lang="en-US" dirty="0" smtClean="0"/>
              <a:t>Drug testing</a:t>
            </a:r>
          </a:p>
          <a:p>
            <a:pPr lvl="1"/>
            <a:r>
              <a:rPr lang="en-US" dirty="0" smtClean="0"/>
              <a:t>Disciplinary action</a:t>
            </a:r>
            <a:endParaRPr lang="en-US" dirty="0"/>
          </a:p>
          <a:p>
            <a:r>
              <a:rPr lang="en-US" dirty="0"/>
              <a:t>Dangers in the </a:t>
            </a:r>
            <a:r>
              <a:rPr lang="en-US" dirty="0" smtClean="0"/>
              <a:t>workplace</a:t>
            </a:r>
          </a:p>
          <a:p>
            <a:pPr lvl="1"/>
            <a:r>
              <a:rPr lang="en-US" dirty="0" smtClean="0"/>
              <a:t>Safety risks</a:t>
            </a:r>
          </a:p>
          <a:p>
            <a:pPr lvl="1"/>
            <a:r>
              <a:rPr lang="en-US" dirty="0" smtClean="0"/>
              <a:t>Financial risks</a:t>
            </a:r>
          </a:p>
          <a:p>
            <a:pPr lvl="1"/>
            <a:r>
              <a:rPr lang="en-US" dirty="0" smtClean="0"/>
              <a:t>Corporate brand/image risks</a:t>
            </a:r>
            <a:endParaRPr lang="en-US" dirty="0"/>
          </a:p>
          <a:p>
            <a:r>
              <a:rPr lang="en-US" dirty="0"/>
              <a:t>Security of medications at work</a:t>
            </a:r>
          </a:p>
        </p:txBody>
      </p:sp>
    </p:spTree>
    <p:extLst>
      <p:ext uri="{BB962C8B-B14F-4D97-AF65-F5344CB8AC3E}">
        <p14:creationId xmlns:p14="http://schemas.microsoft.com/office/powerpoint/2010/main" val="18347948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available</a:t>
            </a:r>
            <a:endParaRPr lang="en-US" dirty="0"/>
          </a:p>
        </p:txBody>
      </p:sp>
      <p:graphicFrame>
        <p:nvGraphicFramePr>
          <p:cNvPr id="4" name="Content Placeholder 1"/>
          <p:cNvGraphicFramePr>
            <a:graphicFrameLocks noGrp="1"/>
          </p:cNvGraphicFramePr>
          <p:nvPr>
            <p:ph idx="1"/>
            <p:extLst>
              <p:ext uri="{D42A27DB-BD31-4B8C-83A1-F6EECF244321}">
                <p14:modId xmlns:p14="http://schemas.microsoft.com/office/powerpoint/2010/main" val="30901073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75553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Ramifications</a:t>
            </a:r>
            <a:endParaRPr lang="en-US" dirty="0"/>
          </a:p>
        </p:txBody>
      </p:sp>
      <p:sp>
        <p:nvSpPr>
          <p:cNvPr id="3" name="Content Placeholder 2"/>
          <p:cNvSpPr>
            <a:spLocks noGrp="1"/>
          </p:cNvSpPr>
          <p:nvPr>
            <p:ph idx="1"/>
          </p:nvPr>
        </p:nvSpPr>
        <p:spPr/>
        <p:txBody>
          <a:bodyPr/>
          <a:lstStyle/>
          <a:p>
            <a:pPr lvl="1"/>
            <a:r>
              <a:rPr lang="en-US" sz="3000" dirty="0"/>
              <a:t>Relationship with law enforcement</a:t>
            </a:r>
          </a:p>
          <a:p>
            <a:pPr lvl="1"/>
            <a:r>
              <a:rPr lang="en-US" sz="3000" dirty="0"/>
              <a:t>Perpetrator and victim can be same person</a:t>
            </a:r>
          </a:p>
          <a:p>
            <a:pPr lvl="1"/>
            <a:r>
              <a:rPr lang="en-US" sz="3000" dirty="0"/>
              <a:t>Legal vs not legal </a:t>
            </a:r>
            <a:r>
              <a:rPr lang="en-US" sz="3000" dirty="0" smtClean="0"/>
              <a:t>activities</a:t>
            </a:r>
          </a:p>
          <a:p>
            <a:pPr lvl="1"/>
            <a:r>
              <a:rPr lang="en-US" sz="3000" dirty="0" smtClean="0"/>
              <a:t>Felonies vs </a:t>
            </a:r>
            <a:r>
              <a:rPr lang="en-US" sz="3000" dirty="0" err="1" smtClean="0"/>
              <a:t>misdeamoners</a:t>
            </a:r>
            <a:endParaRPr lang="en-US" sz="3000" dirty="0"/>
          </a:p>
          <a:p>
            <a:pPr lvl="1"/>
            <a:r>
              <a:rPr lang="en-US" sz="3000" dirty="0"/>
              <a:t>Felony Impact</a:t>
            </a:r>
          </a:p>
          <a:p>
            <a:endParaRPr lang="en-US" dirty="0"/>
          </a:p>
        </p:txBody>
      </p:sp>
    </p:spTree>
    <p:extLst>
      <p:ext uri="{BB962C8B-B14F-4D97-AF65-F5344CB8AC3E}">
        <p14:creationId xmlns:p14="http://schemas.microsoft.com/office/powerpoint/2010/main" val="21908029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Felony Consequence Examples</a:t>
            </a:r>
            <a:endParaRPr lang="en-US" dirty="0"/>
          </a:p>
        </p:txBody>
      </p:sp>
      <p:sp>
        <p:nvSpPr>
          <p:cNvPr id="3" name="Content Placeholder 2"/>
          <p:cNvSpPr>
            <a:spLocks noGrp="1"/>
          </p:cNvSpPr>
          <p:nvPr>
            <p:ph idx="1"/>
          </p:nvPr>
        </p:nvSpPr>
        <p:spPr>
          <a:xfrm>
            <a:off x="774700" y="1587500"/>
            <a:ext cx="7772400" cy="4907760"/>
          </a:xfrm>
        </p:spPr>
        <p:txBody>
          <a:bodyPr>
            <a:normAutofit fontScale="32500" lnSpcReduction="20000"/>
          </a:bodyPr>
          <a:lstStyle/>
          <a:p>
            <a:r>
              <a:rPr lang="en-US" sz="5800" b="1" dirty="0" smtClean="0"/>
              <a:t>Disenfranchisement (expressly permitted by the Fourteenth Amendment, as noted by the Supreme Court)….”</a:t>
            </a:r>
            <a:r>
              <a:rPr lang="en-US" sz="5800" b="1" dirty="0" smtClean="0">
                <a:solidFill>
                  <a:srgbClr val="FFC000"/>
                </a:solidFill>
              </a:rPr>
              <a:t>losing your right to vote</a:t>
            </a:r>
            <a:r>
              <a:rPr lang="en-US" sz="5800" b="1" dirty="0" smtClean="0"/>
              <a:t>”</a:t>
            </a:r>
          </a:p>
          <a:p>
            <a:r>
              <a:rPr lang="en-US" sz="5800" b="1" dirty="0" smtClean="0"/>
              <a:t>Exclusion from obtaining certain </a:t>
            </a:r>
            <a:r>
              <a:rPr lang="en-US" sz="5800" b="1" dirty="0" smtClean="0">
                <a:solidFill>
                  <a:srgbClr val="FFC000"/>
                </a:solidFill>
              </a:rPr>
              <a:t>licenses</a:t>
            </a:r>
            <a:r>
              <a:rPr lang="en-US" sz="5800" b="1" dirty="0" smtClean="0"/>
              <a:t>, such as a visa, or professional licenses required to legally operate (making some vocations off-limits to felons)</a:t>
            </a:r>
          </a:p>
          <a:p>
            <a:r>
              <a:rPr lang="en-US" sz="5800" b="1" dirty="0" smtClean="0"/>
              <a:t>Exclusion from purchase and possession of </a:t>
            </a:r>
            <a:r>
              <a:rPr lang="en-US" sz="5800" b="1" dirty="0" smtClean="0">
                <a:solidFill>
                  <a:srgbClr val="FFC000"/>
                </a:solidFill>
              </a:rPr>
              <a:t>firearms, ammunition, and body armor</a:t>
            </a:r>
          </a:p>
          <a:p>
            <a:r>
              <a:rPr lang="en-US" sz="5800" b="1" dirty="0" smtClean="0"/>
              <a:t>Ineligibility to serve on a </a:t>
            </a:r>
            <a:r>
              <a:rPr lang="en-US" sz="5800" b="1" dirty="0" smtClean="0">
                <a:solidFill>
                  <a:srgbClr val="FFC000"/>
                </a:solidFill>
              </a:rPr>
              <a:t>jury</a:t>
            </a:r>
          </a:p>
          <a:p>
            <a:r>
              <a:rPr lang="en-US" sz="5800" b="1" dirty="0" smtClean="0"/>
              <a:t>Ineligibility for </a:t>
            </a:r>
            <a:r>
              <a:rPr lang="en-US" sz="5800" b="1" dirty="0" smtClean="0">
                <a:solidFill>
                  <a:srgbClr val="FFC000"/>
                </a:solidFill>
              </a:rPr>
              <a:t>government assistance or welfare</a:t>
            </a:r>
            <a:r>
              <a:rPr lang="en-US" sz="5800" b="1" dirty="0" smtClean="0"/>
              <a:t>, including being barred from federally funded housing</a:t>
            </a:r>
          </a:p>
          <a:p>
            <a:r>
              <a:rPr lang="en-US" sz="5800" b="1" dirty="0" smtClean="0">
                <a:solidFill>
                  <a:srgbClr val="FFC000"/>
                </a:solidFill>
              </a:rPr>
              <a:t>Deportation</a:t>
            </a:r>
            <a:r>
              <a:rPr lang="en-US" sz="5800" b="1" dirty="0" smtClean="0"/>
              <a:t> (if not a citizen)</a:t>
            </a:r>
          </a:p>
          <a:p>
            <a:r>
              <a:rPr lang="en-US" sz="5800" b="1" dirty="0" smtClean="0"/>
              <a:t>It is legal to discriminate against felons in hiring decisions as well as the decision to rent housing to a person, so felons can face barriers to finding both </a:t>
            </a:r>
            <a:r>
              <a:rPr lang="en-US" sz="5800" b="1" dirty="0" smtClean="0">
                <a:solidFill>
                  <a:srgbClr val="FFC000"/>
                </a:solidFill>
              </a:rPr>
              <a:t>jobs and housing</a:t>
            </a:r>
          </a:p>
          <a:p>
            <a:r>
              <a:rPr lang="en-US" sz="5800" b="1" dirty="0" smtClean="0"/>
              <a:t>Many </a:t>
            </a:r>
            <a:r>
              <a:rPr lang="en-US" sz="5800" b="1" dirty="0" smtClean="0">
                <a:solidFill>
                  <a:srgbClr val="FFC000"/>
                </a:solidFill>
              </a:rPr>
              <a:t>banks</a:t>
            </a:r>
            <a:r>
              <a:rPr lang="en-US" sz="5800" b="1" dirty="0" smtClean="0"/>
              <a:t> refuse service to convicted felons</a:t>
            </a:r>
          </a:p>
          <a:p>
            <a:r>
              <a:rPr lang="en-US" sz="5800" b="1" dirty="0" smtClean="0"/>
              <a:t>Some states consider a felony conviction grounds for an </a:t>
            </a:r>
            <a:r>
              <a:rPr lang="en-US" sz="5800" b="1" dirty="0" smtClean="0">
                <a:solidFill>
                  <a:srgbClr val="FFC000"/>
                </a:solidFill>
              </a:rPr>
              <a:t>uncontested divorce 	</a:t>
            </a:r>
          </a:p>
          <a:p>
            <a:pPr>
              <a:buNone/>
            </a:pPr>
            <a:endParaRPr lang="en-US" dirty="0"/>
          </a:p>
        </p:txBody>
      </p:sp>
    </p:spTree>
    <p:extLst>
      <p:ext uri="{BB962C8B-B14F-4D97-AF65-F5344CB8AC3E}">
        <p14:creationId xmlns:p14="http://schemas.microsoft.com/office/powerpoint/2010/main" val="34866118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Opportunities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Awareness and Education</a:t>
            </a:r>
          </a:p>
          <a:p>
            <a:r>
              <a:rPr lang="en-US" dirty="0" smtClean="0"/>
              <a:t>Outdated/insufficient data in the workplace</a:t>
            </a:r>
          </a:p>
          <a:p>
            <a:r>
              <a:rPr lang="en-US" dirty="0" smtClean="0"/>
              <a:t>Outdated DOT testing panels</a:t>
            </a:r>
          </a:p>
          <a:p>
            <a:r>
              <a:rPr lang="en-US" dirty="0" smtClean="0"/>
              <a:t>Access to Care – Local resources</a:t>
            </a:r>
          </a:p>
          <a:p>
            <a:r>
              <a:rPr lang="en-US" dirty="0" smtClean="0"/>
              <a:t>Changing your benefit plan (make physical therapy more convenient and just as cheap as a $4 Rx)</a:t>
            </a:r>
          </a:p>
          <a:p>
            <a:r>
              <a:rPr lang="en-US" dirty="0" smtClean="0"/>
              <a:t>Lifestyle education to equip and motivate employees to make better lifestyle choices (so that they don’t need medications)</a:t>
            </a:r>
            <a:endParaRPr lang="en-US" dirty="0"/>
          </a:p>
        </p:txBody>
      </p:sp>
    </p:spTree>
    <p:extLst>
      <p:ext uri="{BB962C8B-B14F-4D97-AF65-F5344CB8AC3E}">
        <p14:creationId xmlns:p14="http://schemas.microsoft.com/office/powerpoint/2010/main" val="25548971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sz="2800" dirty="0" smtClean="0"/>
              <a:t>National Safety Council </a:t>
            </a:r>
          </a:p>
          <a:p>
            <a:pPr lvl="1"/>
            <a:r>
              <a:rPr lang="en-US" sz="2400" dirty="0" smtClean="0">
                <a:hlinkClick r:id="rId2"/>
              </a:rPr>
              <a:t>www.nsc.org/rxpainkillers</a:t>
            </a:r>
            <a:endParaRPr lang="en-US" sz="2400" dirty="0"/>
          </a:p>
          <a:p>
            <a:r>
              <a:rPr lang="en-US" sz="2800" dirty="0" smtClean="0"/>
              <a:t>NSC Prescription Drug Employer Kit</a:t>
            </a:r>
          </a:p>
          <a:p>
            <a:pPr lvl="1"/>
            <a:r>
              <a:rPr lang="en-US" sz="2400" dirty="0" smtClean="0">
                <a:hlinkClick r:id="rId3"/>
              </a:rPr>
              <a:t>www.nsc.org/rxemployerpolicy</a:t>
            </a:r>
            <a:endParaRPr lang="en-US" sz="2400" dirty="0" smtClean="0"/>
          </a:p>
          <a:p>
            <a:r>
              <a:rPr lang="en-US" sz="2800" dirty="0"/>
              <a:t>Bitter </a:t>
            </a:r>
            <a:r>
              <a:rPr lang="en-US" sz="2800" dirty="0" smtClean="0"/>
              <a:t>Pill</a:t>
            </a:r>
          </a:p>
          <a:p>
            <a:pPr lvl="1"/>
            <a:r>
              <a:rPr lang="en-US" sz="2400" dirty="0" smtClean="0">
                <a:hlinkClick r:id="rId4"/>
              </a:rPr>
              <a:t>www.in.gov/bitterpill/workplace-risks.html</a:t>
            </a:r>
            <a:endParaRPr lang="en-US" sz="2400" dirty="0">
              <a:hlinkClick r:id="rId4"/>
            </a:endParaRPr>
          </a:p>
          <a:p>
            <a:r>
              <a:rPr lang="en-US" sz="2800" dirty="0"/>
              <a:t>Department of Labor E-Laws Drug Free Workplace Advisor</a:t>
            </a:r>
          </a:p>
          <a:p>
            <a:pPr lvl="1"/>
            <a:r>
              <a:rPr lang="en-US" sz="2400" dirty="0">
                <a:hlinkClick r:id="rId5"/>
              </a:rPr>
              <a:t>http://</a:t>
            </a:r>
            <a:r>
              <a:rPr lang="en-US" sz="2400" dirty="0" smtClean="0">
                <a:hlinkClick r:id="rId5"/>
              </a:rPr>
              <a:t>www.dol.gov/elaws/drugfree.htm</a:t>
            </a:r>
            <a:endParaRPr lang="en-US" sz="2400" dirty="0" smtClean="0"/>
          </a:p>
          <a:p>
            <a:pPr marL="457200" lvl="1" indent="0">
              <a:buNone/>
            </a:pPr>
            <a:endParaRPr lang="en-US" dirty="0" smtClean="0"/>
          </a:p>
        </p:txBody>
      </p:sp>
    </p:spTree>
    <p:extLst>
      <p:ext uri="{BB962C8B-B14F-4D97-AF65-F5344CB8AC3E}">
        <p14:creationId xmlns:p14="http://schemas.microsoft.com/office/powerpoint/2010/main" val="2033993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340242" y="1720712"/>
            <a:ext cx="8463516"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Helvetica" pitchFamily="34" charset="0"/>
                <a:ea typeface="ＭＳ Ｐゴシック" pitchFamily="34" charset="-128"/>
              </a:defRPr>
            </a:lvl1pPr>
            <a:lvl2pPr>
              <a:defRPr sz="2800">
                <a:solidFill>
                  <a:schemeClr val="tx1"/>
                </a:solidFill>
                <a:latin typeface="Helvetica" pitchFamily="34" charset="0"/>
                <a:ea typeface="ＭＳ Ｐゴシック" pitchFamily="34" charset="-128"/>
              </a:defRPr>
            </a:lvl2pPr>
            <a:lvl3pPr marL="1143000">
              <a:defRPr sz="2400">
                <a:solidFill>
                  <a:schemeClr val="tx1"/>
                </a:solidFill>
                <a:latin typeface="Helvetica" pitchFamily="34" charset="0"/>
                <a:ea typeface="ＭＳ Ｐゴシック" pitchFamily="34" charset="-128"/>
              </a:defRPr>
            </a:lvl3pPr>
            <a:lvl4pPr marL="1600200">
              <a:defRPr sz="2000">
                <a:solidFill>
                  <a:schemeClr val="tx1"/>
                </a:solidFill>
                <a:latin typeface="Helvetica" pitchFamily="34" charset="0"/>
                <a:ea typeface="ＭＳ Ｐゴシック" pitchFamily="34" charset="-128"/>
              </a:defRPr>
            </a:lvl4pPr>
            <a:lvl5pPr marL="2057400">
              <a:defRPr sz="2000">
                <a:solidFill>
                  <a:schemeClr val="tx1"/>
                </a:solidFill>
                <a:latin typeface="Helvetica" pitchFamily="34" charset="0"/>
                <a:ea typeface="ＭＳ Ｐゴシック" pitchFamily="34" charset="-128"/>
              </a:defRPr>
            </a:lvl5pPr>
            <a:lvl6pPr marL="2514600" eaLnBrk="0" hangingPunct="0">
              <a:defRPr sz="2000">
                <a:solidFill>
                  <a:schemeClr val="tx1"/>
                </a:solidFill>
                <a:latin typeface="Helvetica" pitchFamily="34" charset="0"/>
                <a:ea typeface="ＭＳ Ｐゴシック" pitchFamily="34" charset="-128"/>
              </a:defRPr>
            </a:lvl6pPr>
            <a:lvl7pPr marL="2971800" eaLnBrk="0" hangingPunct="0">
              <a:defRPr sz="2000">
                <a:solidFill>
                  <a:schemeClr val="tx1"/>
                </a:solidFill>
                <a:latin typeface="Helvetica" pitchFamily="34" charset="0"/>
                <a:ea typeface="ＭＳ Ｐゴシック" pitchFamily="34" charset="-128"/>
              </a:defRPr>
            </a:lvl7pPr>
            <a:lvl8pPr marL="3429000" eaLnBrk="0" hangingPunct="0">
              <a:defRPr sz="2000">
                <a:solidFill>
                  <a:schemeClr val="tx1"/>
                </a:solidFill>
                <a:latin typeface="Helvetica" pitchFamily="34" charset="0"/>
                <a:ea typeface="ＭＳ Ｐゴシック" pitchFamily="34" charset="-128"/>
              </a:defRPr>
            </a:lvl8pPr>
            <a:lvl9pPr marL="3886200" eaLnBrk="0" hangingPunct="0">
              <a:defRPr sz="2000">
                <a:solidFill>
                  <a:schemeClr val="tx1"/>
                </a:solidFill>
                <a:latin typeface="Helvetica" pitchFamily="34" charset="0"/>
                <a:ea typeface="ＭＳ Ｐゴシック" pitchFamily="34" charset="-128"/>
              </a:defRPr>
            </a:lvl9pPr>
          </a:lstStyle>
          <a:p>
            <a:pPr eaLnBrk="0" hangingPunct="0">
              <a:spcBef>
                <a:spcPts val="600"/>
              </a:spcBef>
              <a:spcAft>
                <a:spcPts val="600"/>
              </a:spcAft>
            </a:pPr>
            <a:r>
              <a:rPr lang="en-US" altLang="en-US" sz="2000" b="1" u="sng" dirty="0">
                <a:latin typeface="+mn-lt"/>
                <a:cs typeface="Arial" charset="0"/>
              </a:rPr>
              <a:t>Overall </a:t>
            </a:r>
            <a:r>
              <a:rPr lang="en-US" altLang="en-US" sz="2000" b="1" u="sng" dirty="0" smtClean="0">
                <a:latin typeface="+mn-lt"/>
                <a:cs typeface="Arial" charset="0"/>
              </a:rPr>
              <a:t>Objectives:</a:t>
            </a:r>
            <a:endParaRPr lang="en-US" altLang="en-US" sz="2000" u="sng" dirty="0">
              <a:latin typeface="+mn-lt"/>
              <a:cs typeface="Arial" charset="0"/>
            </a:endParaRPr>
          </a:p>
          <a:p>
            <a:pPr eaLnBrk="0" hangingPunct="0">
              <a:spcBef>
                <a:spcPts val="600"/>
              </a:spcBef>
              <a:spcAft>
                <a:spcPts val="600"/>
              </a:spcAft>
            </a:pPr>
            <a:r>
              <a:rPr lang="en-US" altLang="en-US" sz="2000" dirty="0" smtClean="0">
                <a:latin typeface="+mn-lt"/>
                <a:cs typeface="Arial" charset="0"/>
              </a:rPr>
              <a:t>The purpose of this research was to understand </a:t>
            </a:r>
            <a:r>
              <a:rPr lang="en-US" altLang="en-US" sz="2000" dirty="0">
                <a:latin typeface="+mn-lt"/>
                <a:cs typeface="Arial" charset="0"/>
              </a:rPr>
              <a:t>current attitudes and behaviors around prescription drug policies and procedures among Indiana employer </a:t>
            </a:r>
          </a:p>
          <a:p>
            <a:pPr eaLnBrk="0" hangingPunct="0">
              <a:spcBef>
                <a:spcPts val="600"/>
              </a:spcBef>
              <a:spcAft>
                <a:spcPts val="600"/>
              </a:spcAft>
            </a:pPr>
            <a:r>
              <a:rPr lang="en-US" altLang="en-US" sz="2000" b="1" u="sng" dirty="0" smtClean="0">
                <a:latin typeface="+mn-lt"/>
                <a:cs typeface="Arial" charset="0"/>
              </a:rPr>
              <a:t>Methodology:</a:t>
            </a:r>
          </a:p>
          <a:p>
            <a:pPr eaLnBrk="0" hangingPunct="0">
              <a:spcBef>
                <a:spcPts val="600"/>
              </a:spcBef>
              <a:spcAft>
                <a:spcPts val="600"/>
              </a:spcAft>
            </a:pPr>
            <a:r>
              <a:rPr lang="en-US" altLang="en-US" sz="2000" dirty="0" smtClean="0">
                <a:latin typeface="+mn-lt"/>
                <a:cs typeface="Arial" charset="0"/>
              </a:rPr>
              <a:t>Online survey invitations were sent to HR and safety professionals.</a:t>
            </a:r>
          </a:p>
          <a:p>
            <a:pPr eaLnBrk="0" hangingPunct="0">
              <a:spcBef>
                <a:spcPts val="600"/>
              </a:spcBef>
              <a:spcAft>
                <a:spcPts val="600"/>
              </a:spcAft>
            </a:pPr>
            <a:r>
              <a:rPr lang="en-US" altLang="en-US" sz="2000" b="1" u="sng" dirty="0" smtClean="0">
                <a:latin typeface="+mn-lt"/>
              </a:rPr>
              <a:t>Sample:</a:t>
            </a:r>
          </a:p>
          <a:p>
            <a:pPr eaLnBrk="0" hangingPunct="0">
              <a:spcBef>
                <a:spcPts val="600"/>
              </a:spcBef>
              <a:spcAft>
                <a:spcPts val="600"/>
              </a:spcAft>
            </a:pPr>
            <a:r>
              <a:rPr lang="en-US" altLang="en-US" sz="2000" dirty="0" smtClean="0">
                <a:latin typeface="+mn-lt"/>
                <a:cs typeface="Arial" charset="0"/>
              </a:rPr>
              <a:t>Sample was a combination of NSC contacts and </a:t>
            </a:r>
            <a:r>
              <a:rPr lang="en-US" altLang="en-US" sz="2000" dirty="0" err="1" smtClean="0">
                <a:latin typeface="+mn-lt"/>
                <a:cs typeface="Arial" charset="0"/>
              </a:rPr>
              <a:t>SHRM</a:t>
            </a:r>
            <a:r>
              <a:rPr lang="en-US" altLang="en-US" sz="2000" dirty="0" smtClean="0">
                <a:latin typeface="+mn-lt"/>
                <a:cs typeface="Arial" charset="0"/>
              </a:rPr>
              <a:t> members in Indiana.</a:t>
            </a:r>
          </a:p>
          <a:p>
            <a:pPr eaLnBrk="0" hangingPunct="0">
              <a:spcBef>
                <a:spcPts val="600"/>
              </a:spcBef>
              <a:spcAft>
                <a:spcPts val="600"/>
              </a:spcAft>
            </a:pPr>
            <a:r>
              <a:rPr lang="en-US" altLang="en-US" sz="2000" b="1" u="sng" dirty="0" smtClean="0">
                <a:latin typeface="+mn-lt"/>
                <a:cs typeface="Arial" charset="0"/>
              </a:rPr>
              <a:t>Timing:</a:t>
            </a:r>
          </a:p>
          <a:p>
            <a:pPr eaLnBrk="0" hangingPunct="0">
              <a:spcBef>
                <a:spcPts val="600"/>
              </a:spcBef>
              <a:spcAft>
                <a:spcPts val="600"/>
              </a:spcAft>
            </a:pPr>
            <a:r>
              <a:rPr lang="en-US" altLang="en-US" sz="2000" dirty="0" smtClean="0">
                <a:latin typeface="+mn-lt"/>
                <a:cs typeface="Arial" charset="0"/>
              </a:rPr>
              <a:t>Survey was fielded May 13</a:t>
            </a:r>
            <a:r>
              <a:rPr lang="en-US" altLang="en-US" sz="2000" baseline="30000" dirty="0" smtClean="0">
                <a:latin typeface="+mn-lt"/>
                <a:cs typeface="Arial" charset="0"/>
              </a:rPr>
              <a:t>th</a:t>
            </a:r>
            <a:r>
              <a:rPr lang="en-US" altLang="en-US" sz="2000" dirty="0" smtClean="0">
                <a:latin typeface="+mn-lt"/>
                <a:cs typeface="Arial" charset="0"/>
              </a:rPr>
              <a:t> through August 20</a:t>
            </a:r>
            <a:r>
              <a:rPr lang="en-US" altLang="en-US" sz="2000" baseline="30000" dirty="0" smtClean="0">
                <a:latin typeface="+mn-lt"/>
                <a:cs typeface="Arial" charset="0"/>
              </a:rPr>
              <a:t>th</a:t>
            </a:r>
            <a:r>
              <a:rPr lang="en-US" altLang="en-US" sz="2000" dirty="0" smtClean="0">
                <a:latin typeface="+mn-lt"/>
                <a:cs typeface="Arial" charset="0"/>
              </a:rPr>
              <a:t>, 2015.</a:t>
            </a:r>
            <a:endParaRPr lang="en-US" altLang="en-US" sz="2000" dirty="0">
              <a:latin typeface="+mn-lt"/>
              <a:cs typeface="Arial" charset="0"/>
            </a:endParaRPr>
          </a:p>
        </p:txBody>
      </p:sp>
      <p:sp>
        <p:nvSpPr>
          <p:cNvPr id="6" name="Title 1"/>
          <p:cNvSpPr txBox="1">
            <a:spLocks/>
          </p:cNvSpPr>
          <p:nvPr/>
        </p:nvSpPr>
        <p:spPr>
          <a:xfrm>
            <a:off x="457200" y="274638"/>
            <a:ext cx="8229600" cy="9754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Survey Background</a:t>
            </a:r>
          </a:p>
        </p:txBody>
      </p:sp>
    </p:spTree>
    <p:extLst>
      <p:ext uri="{BB962C8B-B14F-4D97-AF65-F5344CB8AC3E}">
        <p14:creationId xmlns:p14="http://schemas.microsoft.com/office/powerpoint/2010/main" val="28826843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815" y="6146157"/>
            <a:ext cx="8576841" cy="584775"/>
          </a:xfrm>
          <a:prstGeom prst="rect">
            <a:avLst/>
          </a:prstGeom>
          <a:noFill/>
        </p:spPr>
        <p:txBody>
          <a:bodyPr wrap="square" rtlCol="0">
            <a:spAutoFit/>
          </a:bodyPr>
          <a:lstStyle/>
          <a:p>
            <a:pPr algn="ctr"/>
            <a:r>
              <a:rPr lang="en-US" sz="3200" b="1" smtClean="0">
                <a:effectLst>
                  <a:outerShdw blurRad="38100" dist="38100" dir="2700000" algn="tl">
                    <a:srgbClr val="000000">
                      <a:alpha val="43137"/>
                    </a:srgbClr>
                  </a:outerShdw>
                </a:effectLst>
              </a:rPr>
              <a:t>Learn more at </a:t>
            </a:r>
            <a:r>
              <a:rPr lang="en-US" sz="3200" b="1" u="sng" smtClean="0">
                <a:effectLst>
                  <a:outerShdw blurRad="38100" dist="38100" dir="2700000" algn="tl">
                    <a:srgbClr val="000000">
                      <a:alpha val="43137"/>
                    </a:srgbClr>
                  </a:outerShdw>
                </a:effectLst>
              </a:rPr>
              <a:t>BitterPill.IN.gov</a:t>
            </a:r>
            <a:endParaRPr lang="en-US" sz="3200" b="1" u="sng">
              <a:effectLst>
                <a:outerShdw blurRad="38100" dist="38100" dir="2700000" algn="tl">
                  <a:srgbClr val="000000">
                    <a:alpha val="43137"/>
                  </a:srgbClr>
                </a:outerShdw>
              </a:effectLst>
            </a:endParaRPr>
          </a:p>
        </p:txBody>
      </p:sp>
      <p:sp>
        <p:nvSpPr>
          <p:cNvPr id="3" name="TextBox 2"/>
          <p:cNvSpPr txBox="1"/>
          <p:nvPr/>
        </p:nvSpPr>
        <p:spPr>
          <a:xfrm>
            <a:off x="1273214" y="2662177"/>
            <a:ext cx="2852219" cy="1754326"/>
          </a:xfrm>
          <a:prstGeom prst="rect">
            <a:avLst/>
          </a:prstGeom>
          <a:noFill/>
        </p:spPr>
        <p:txBody>
          <a:bodyPr wrap="square" rtlCol="0">
            <a:spAutoFit/>
          </a:bodyPr>
          <a:lstStyle/>
          <a:p>
            <a:r>
              <a:rPr lang="en-US" sz="3600" b="1" dirty="0" smtClean="0"/>
              <a:t>Thank you</a:t>
            </a:r>
          </a:p>
          <a:p>
            <a:endParaRPr lang="en-US" sz="3600" b="1" dirty="0"/>
          </a:p>
          <a:p>
            <a:r>
              <a:rPr lang="en-US" sz="3600" b="1" dirty="0" smtClean="0"/>
              <a:t>Questions…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274638"/>
            <a:ext cx="8229600" cy="9754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Survey </a:t>
            </a:r>
            <a:r>
              <a:rPr lang="en-US" dirty="0" smtClean="0"/>
              <a:t>Background </a:t>
            </a:r>
            <a:r>
              <a:rPr lang="en-US" sz="2400" dirty="0" smtClean="0"/>
              <a:t>(continued)</a:t>
            </a:r>
            <a:endParaRPr lang="en-US" sz="2400" dirty="0"/>
          </a:p>
        </p:txBody>
      </p:sp>
      <p:sp>
        <p:nvSpPr>
          <p:cNvPr id="10" name="TextBox 2"/>
          <p:cNvSpPr txBox="1">
            <a:spLocks noChangeArrowheads="1"/>
          </p:cNvSpPr>
          <p:nvPr/>
        </p:nvSpPr>
        <p:spPr bwMode="auto">
          <a:xfrm>
            <a:off x="340242" y="1720712"/>
            <a:ext cx="8463516"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Helvetica" pitchFamily="34" charset="0"/>
                <a:ea typeface="ＭＳ Ｐゴシック" pitchFamily="34" charset="-128"/>
              </a:defRPr>
            </a:lvl1pPr>
            <a:lvl2pPr>
              <a:defRPr sz="2800">
                <a:solidFill>
                  <a:schemeClr val="tx1"/>
                </a:solidFill>
                <a:latin typeface="Helvetica" pitchFamily="34" charset="0"/>
                <a:ea typeface="ＭＳ Ｐゴシック" pitchFamily="34" charset="-128"/>
              </a:defRPr>
            </a:lvl2pPr>
            <a:lvl3pPr marL="1143000">
              <a:defRPr sz="2400">
                <a:solidFill>
                  <a:schemeClr val="tx1"/>
                </a:solidFill>
                <a:latin typeface="Helvetica" pitchFamily="34" charset="0"/>
                <a:ea typeface="ＭＳ Ｐゴシック" pitchFamily="34" charset="-128"/>
              </a:defRPr>
            </a:lvl3pPr>
            <a:lvl4pPr marL="1600200">
              <a:defRPr sz="2000">
                <a:solidFill>
                  <a:schemeClr val="tx1"/>
                </a:solidFill>
                <a:latin typeface="Helvetica" pitchFamily="34" charset="0"/>
                <a:ea typeface="ＭＳ Ｐゴシック" pitchFamily="34" charset="-128"/>
              </a:defRPr>
            </a:lvl4pPr>
            <a:lvl5pPr marL="2057400">
              <a:defRPr sz="2000">
                <a:solidFill>
                  <a:schemeClr val="tx1"/>
                </a:solidFill>
                <a:latin typeface="Helvetica" pitchFamily="34" charset="0"/>
                <a:ea typeface="ＭＳ Ｐゴシック" pitchFamily="34" charset="-128"/>
              </a:defRPr>
            </a:lvl5pPr>
            <a:lvl6pPr marL="2514600" eaLnBrk="0" hangingPunct="0">
              <a:defRPr sz="2000">
                <a:solidFill>
                  <a:schemeClr val="tx1"/>
                </a:solidFill>
                <a:latin typeface="Helvetica" pitchFamily="34" charset="0"/>
                <a:ea typeface="ＭＳ Ｐゴシック" pitchFamily="34" charset="-128"/>
              </a:defRPr>
            </a:lvl6pPr>
            <a:lvl7pPr marL="2971800" eaLnBrk="0" hangingPunct="0">
              <a:defRPr sz="2000">
                <a:solidFill>
                  <a:schemeClr val="tx1"/>
                </a:solidFill>
                <a:latin typeface="Helvetica" pitchFamily="34" charset="0"/>
                <a:ea typeface="ＭＳ Ｐゴシック" pitchFamily="34" charset="-128"/>
              </a:defRPr>
            </a:lvl7pPr>
            <a:lvl8pPr marL="3429000" eaLnBrk="0" hangingPunct="0">
              <a:defRPr sz="2000">
                <a:solidFill>
                  <a:schemeClr val="tx1"/>
                </a:solidFill>
                <a:latin typeface="Helvetica" pitchFamily="34" charset="0"/>
                <a:ea typeface="ＭＳ Ｐゴシック" pitchFamily="34" charset="-128"/>
              </a:defRPr>
            </a:lvl8pPr>
            <a:lvl9pPr marL="3886200" eaLnBrk="0" hangingPunct="0">
              <a:defRPr sz="2000">
                <a:solidFill>
                  <a:schemeClr val="tx1"/>
                </a:solidFill>
                <a:latin typeface="Helvetica" pitchFamily="34" charset="0"/>
                <a:ea typeface="ＭＳ Ｐゴシック" pitchFamily="34" charset="-128"/>
              </a:defRPr>
            </a:lvl9pPr>
          </a:lstStyle>
          <a:p>
            <a:pPr eaLnBrk="0" hangingPunct="0">
              <a:spcBef>
                <a:spcPts val="600"/>
              </a:spcBef>
              <a:spcAft>
                <a:spcPts val="600"/>
              </a:spcAft>
            </a:pPr>
            <a:r>
              <a:rPr lang="en-US" altLang="en-US" sz="2000" b="1" u="sng" dirty="0" smtClean="0">
                <a:latin typeface="+mn-lt"/>
                <a:cs typeface="Arial" charset="0"/>
              </a:rPr>
              <a:t>Qualified Respondents:</a:t>
            </a:r>
            <a:endParaRPr lang="en-US" altLang="en-US" sz="2000" u="sng" dirty="0">
              <a:latin typeface="+mn-lt"/>
              <a:cs typeface="Arial" charset="0"/>
            </a:endParaRPr>
          </a:p>
          <a:p>
            <a:pPr marL="342900" indent="-342900" eaLnBrk="0" hangingPunct="0">
              <a:spcBef>
                <a:spcPts val="600"/>
              </a:spcBef>
              <a:spcAft>
                <a:spcPts val="600"/>
              </a:spcAft>
              <a:buFont typeface="Arial" panose="020B0604020202020204" pitchFamily="34" charset="0"/>
              <a:buChar char="•"/>
            </a:pPr>
            <a:r>
              <a:rPr lang="en-US" altLang="en-US" sz="2000" dirty="0" smtClean="0">
                <a:latin typeface="+mn-lt"/>
                <a:cs typeface="Arial" charset="0"/>
              </a:rPr>
              <a:t>50+ total employees in organization/company (all locations)</a:t>
            </a:r>
          </a:p>
          <a:p>
            <a:pPr marL="342900" indent="-342900" eaLnBrk="0" hangingPunct="0">
              <a:spcBef>
                <a:spcPts val="600"/>
              </a:spcBef>
              <a:spcAft>
                <a:spcPts val="600"/>
              </a:spcAft>
              <a:buFont typeface="Arial" panose="020B0604020202020204" pitchFamily="34" charset="0"/>
              <a:buChar char="•"/>
            </a:pPr>
            <a:r>
              <a:rPr lang="en-US" altLang="en-US" sz="2000" dirty="0" smtClean="0">
                <a:latin typeface="+mn-lt"/>
                <a:cs typeface="Arial" charset="0"/>
              </a:rPr>
              <a:t>Make or share in determining organization practices for hiring practices, training, benefits programs or employee policy</a:t>
            </a:r>
          </a:p>
          <a:p>
            <a:pPr marL="342900" indent="-342900" eaLnBrk="0" hangingPunct="0">
              <a:spcBef>
                <a:spcPts val="600"/>
              </a:spcBef>
              <a:spcAft>
                <a:spcPts val="600"/>
              </a:spcAft>
              <a:buFont typeface="Arial" panose="020B0604020202020204" pitchFamily="34" charset="0"/>
              <a:buChar char="•"/>
            </a:pPr>
            <a:endParaRPr lang="en-US" altLang="en-US" sz="2000" dirty="0">
              <a:latin typeface="+mn-lt"/>
              <a:cs typeface="Arial" charset="0"/>
            </a:endParaRPr>
          </a:p>
          <a:p>
            <a:pPr eaLnBrk="0" hangingPunct="0">
              <a:spcBef>
                <a:spcPts val="600"/>
              </a:spcBef>
              <a:spcAft>
                <a:spcPts val="600"/>
              </a:spcAft>
            </a:pPr>
            <a:r>
              <a:rPr lang="en-US" altLang="en-US" sz="2000" b="1" u="sng" dirty="0" smtClean="0">
                <a:latin typeface="+mn-lt"/>
                <a:cs typeface="Arial" charset="0"/>
              </a:rPr>
              <a:t>Statistical Significance:</a:t>
            </a:r>
          </a:p>
          <a:p>
            <a:pPr marL="342900" indent="-342900" eaLnBrk="0" hangingPunct="0">
              <a:spcBef>
                <a:spcPts val="600"/>
              </a:spcBef>
              <a:spcAft>
                <a:spcPts val="600"/>
              </a:spcAft>
              <a:buFont typeface="Arial" panose="020B0604020202020204" pitchFamily="34" charset="0"/>
              <a:buChar char="•"/>
            </a:pPr>
            <a:r>
              <a:rPr lang="en-US" altLang="en-US" sz="2000" dirty="0" smtClean="0">
                <a:latin typeface="+mn-lt"/>
                <a:cs typeface="Arial" charset="0"/>
              </a:rPr>
              <a:t>Results analyzed at the 95% level of confidence</a:t>
            </a:r>
          </a:p>
          <a:p>
            <a:pPr marL="342900" indent="-342900" eaLnBrk="0" hangingPunct="0">
              <a:spcBef>
                <a:spcPts val="600"/>
              </a:spcBef>
              <a:spcAft>
                <a:spcPts val="600"/>
              </a:spcAft>
              <a:buFont typeface="Arial" panose="020B0604020202020204" pitchFamily="34" charset="0"/>
              <a:buChar char="•"/>
            </a:pPr>
            <a:r>
              <a:rPr lang="en-US" altLang="en-US" sz="2000" dirty="0" smtClean="0">
                <a:latin typeface="+mn-lt"/>
                <a:cs typeface="Arial" charset="0"/>
              </a:rPr>
              <a:t>Margin of error, +/- 6.9%</a:t>
            </a:r>
          </a:p>
          <a:p>
            <a:pPr eaLnBrk="0" hangingPunct="0">
              <a:spcBef>
                <a:spcPts val="600"/>
              </a:spcBef>
              <a:spcAft>
                <a:spcPts val="600"/>
              </a:spcAft>
            </a:pPr>
            <a:endParaRPr lang="en-US" altLang="en-US" sz="2000" dirty="0" smtClean="0">
              <a:latin typeface="+mn-lt"/>
              <a:cs typeface="Arial" charset="0"/>
            </a:endParaRPr>
          </a:p>
        </p:txBody>
      </p:sp>
    </p:spTree>
    <p:extLst>
      <p:ext uri="{BB962C8B-B14F-4D97-AF65-F5344CB8AC3E}">
        <p14:creationId xmlns:p14="http://schemas.microsoft.com/office/powerpoint/2010/main" val="3625665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2554437578"/>
              </p:ext>
            </p:extLst>
          </p:nvPr>
        </p:nvGraphicFramePr>
        <p:xfrm>
          <a:off x="212652" y="2260859"/>
          <a:ext cx="3763926" cy="3827721"/>
        </p:xfrm>
        <a:graphic>
          <a:graphicData uri="http://schemas.openxmlformats.org/drawingml/2006/chart">
            <c:chart xmlns:c="http://schemas.openxmlformats.org/drawingml/2006/chart" xmlns:r="http://schemas.openxmlformats.org/officeDocument/2006/relationships" r:id="rId3"/>
          </a:graphicData>
        </a:graphic>
      </p:graphicFrame>
      <p:sp>
        <p:nvSpPr>
          <p:cNvPr id="8195" name="TextBox 9"/>
          <p:cNvSpPr txBox="1">
            <a:spLocks noChangeArrowheads="1"/>
          </p:cNvSpPr>
          <p:nvPr/>
        </p:nvSpPr>
        <p:spPr bwMode="auto">
          <a:xfrm>
            <a:off x="-685800" y="4191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Helvetica" pitchFamily="34" charset="0"/>
                <a:ea typeface="ＭＳ Ｐゴシック" pitchFamily="34" charset="-128"/>
              </a:defRPr>
            </a:lvl1pPr>
            <a:lvl2pPr>
              <a:defRPr sz="2800">
                <a:solidFill>
                  <a:schemeClr val="tx1"/>
                </a:solidFill>
                <a:latin typeface="Helvetica" pitchFamily="34" charset="0"/>
                <a:ea typeface="ＭＳ Ｐゴシック" pitchFamily="34" charset="-128"/>
              </a:defRPr>
            </a:lvl2pPr>
            <a:lvl3pPr marL="1143000">
              <a:defRPr sz="2400">
                <a:solidFill>
                  <a:schemeClr val="tx1"/>
                </a:solidFill>
                <a:latin typeface="Helvetica" pitchFamily="34" charset="0"/>
                <a:ea typeface="ＭＳ Ｐゴシック" pitchFamily="34" charset="-128"/>
              </a:defRPr>
            </a:lvl3pPr>
            <a:lvl4pPr marL="1600200">
              <a:defRPr sz="2000">
                <a:solidFill>
                  <a:schemeClr val="tx1"/>
                </a:solidFill>
                <a:latin typeface="Helvetica" pitchFamily="34" charset="0"/>
                <a:ea typeface="ＭＳ Ｐゴシック" pitchFamily="34" charset="-128"/>
              </a:defRPr>
            </a:lvl4pPr>
            <a:lvl5pPr marL="2057400">
              <a:defRPr sz="2000">
                <a:solidFill>
                  <a:schemeClr val="tx1"/>
                </a:solidFill>
                <a:latin typeface="Helvetica" pitchFamily="34" charset="0"/>
                <a:ea typeface="ＭＳ Ｐゴシック" pitchFamily="34" charset="-128"/>
              </a:defRPr>
            </a:lvl5pPr>
            <a:lvl6pPr marL="2514600" eaLnBrk="0" hangingPunct="0">
              <a:defRPr sz="2000">
                <a:solidFill>
                  <a:schemeClr val="tx1"/>
                </a:solidFill>
                <a:latin typeface="Helvetica" pitchFamily="34" charset="0"/>
                <a:ea typeface="ＭＳ Ｐゴシック" pitchFamily="34" charset="-128"/>
              </a:defRPr>
            </a:lvl6pPr>
            <a:lvl7pPr marL="2971800" eaLnBrk="0" hangingPunct="0">
              <a:defRPr sz="2000">
                <a:solidFill>
                  <a:schemeClr val="tx1"/>
                </a:solidFill>
                <a:latin typeface="Helvetica" pitchFamily="34" charset="0"/>
                <a:ea typeface="ＭＳ Ｐゴシック" pitchFamily="34" charset="-128"/>
              </a:defRPr>
            </a:lvl7pPr>
            <a:lvl8pPr marL="3429000" eaLnBrk="0" hangingPunct="0">
              <a:defRPr sz="2000">
                <a:solidFill>
                  <a:schemeClr val="tx1"/>
                </a:solidFill>
                <a:latin typeface="Helvetica" pitchFamily="34" charset="0"/>
                <a:ea typeface="ＭＳ Ｐゴシック" pitchFamily="34" charset="-128"/>
              </a:defRPr>
            </a:lvl8pPr>
            <a:lvl9pPr marL="3886200" eaLnBrk="0" hangingPunct="0">
              <a:defRPr sz="2000">
                <a:solidFill>
                  <a:schemeClr val="tx1"/>
                </a:solidFill>
                <a:latin typeface="Helvetica" pitchFamily="34" charset="0"/>
                <a:ea typeface="ＭＳ Ｐゴシック" pitchFamily="34" charset="-128"/>
              </a:defRPr>
            </a:lvl9pPr>
          </a:lstStyle>
          <a:p>
            <a:pPr eaLnBrk="0" hangingPunct="0"/>
            <a:endParaRPr lang="en-US" altLang="en-US" sz="2400" dirty="0">
              <a:latin typeface="+mn-lt"/>
            </a:endParaRPr>
          </a:p>
        </p:txBody>
      </p:sp>
      <p:sp>
        <p:nvSpPr>
          <p:cNvPr id="136204" name="Text Box 12"/>
          <p:cNvSpPr txBox="1">
            <a:spLocks noChangeArrowheads="1"/>
          </p:cNvSpPr>
          <p:nvPr/>
        </p:nvSpPr>
        <p:spPr bwMode="auto">
          <a:xfrm>
            <a:off x="191386" y="1772321"/>
            <a:ext cx="3817088" cy="30777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lgn="ctr">
              <a:spcBef>
                <a:spcPct val="50000"/>
              </a:spcBef>
              <a:buFontTx/>
              <a:buNone/>
              <a:defRPr/>
            </a:pPr>
            <a:r>
              <a:rPr lang="en-US" altLang="en-US" sz="1400" b="1" u="sng" dirty="0" smtClean="0">
                <a:latin typeface="+mn-lt"/>
              </a:rPr>
              <a:t># of Employees</a:t>
            </a:r>
          </a:p>
        </p:txBody>
      </p:sp>
      <p:sp>
        <p:nvSpPr>
          <p:cNvPr id="14" name="Text Box 12"/>
          <p:cNvSpPr txBox="1">
            <a:spLocks noChangeArrowheads="1"/>
          </p:cNvSpPr>
          <p:nvPr/>
        </p:nvSpPr>
        <p:spPr bwMode="auto">
          <a:xfrm>
            <a:off x="5314955" y="1772321"/>
            <a:ext cx="3101072" cy="30777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lgn="ctr">
              <a:spcBef>
                <a:spcPct val="50000"/>
              </a:spcBef>
              <a:buFontTx/>
              <a:buNone/>
              <a:defRPr/>
            </a:pPr>
            <a:r>
              <a:rPr lang="en-US" altLang="en-US" sz="1400" b="1" u="sng" dirty="0" smtClean="0">
                <a:latin typeface="+mn-lt"/>
              </a:rPr>
              <a:t>Job Title/Role</a:t>
            </a:r>
          </a:p>
        </p:txBody>
      </p:sp>
      <p:sp>
        <p:nvSpPr>
          <p:cNvPr id="12" name="Rectangle 7"/>
          <p:cNvSpPr>
            <a:spLocks noChangeArrowheads="1"/>
          </p:cNvSpPr>
          <p:nvPr/>
        </p:nvSpPr>
        <p:spPr bwMode="auto">
          <a:xfrm>
            <a:off x="366340" y="5658737"/>
            <a:ext cx="771365"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r>
              <a:rPr lang="en-US" sz="800" i="1" dirty="0">
                <a:solidFill>
                  <a:srgbClr val="FF0000"/>
                </a:solidFill>
              </a:rPr>
              <a:t>(</a:t>
            </a:r>
            <a:r>
              <a:rPr lang="en-US" sz="800" i="1" dirty="0" smtClean="0">
                <a:solidFill>
                  <a:srgbClr val="FF0000"/>
                </a:solidFill>
              </a:rPr>
              <a:t>n=201- Total)</a:t>
            </a:r>
            <a:endParaRPr lang="en-US" sz="800" i="1" dirty="0">
              <a:solidFill>
                <a:srgbClr val="FF0000"/>
              </a:solidFill>
            </a:endParaRPr>
          </a:p>
        </p:txBody>
      </p:sp>
      <p:sp>
        <p:nvSpPr>
          <p:cNvPr id="19" name="Title 1"/>
          <p:cNvSpPr txBox="1">
            <a:spLocks/>
          </p:cNvSpPr>
          <p:nvPr/>
        </p:nvSpPr>
        <p:spPr>
          <a:xfrm>
            <a:off x="457200" y="274638"/>
            <a:ext cx="8229600" cy="9754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mn-lt"/>
              </a:rPr>
              <a:t>Participant Demographics</a:t>
            </a:r>
            <a:endParaRPr lang="en-US" dirty="0">
              <a:latin typeface="+mn-lt"/>
            </a:endParaRPr>
          </a:p>
        </p:txBody>
      </p:sp>
      <p:sp>
        <p:nvSpPr>
          <p:cNvPr id="20" name="Rectangle 6"/>
          <p:cNvSpPr>
            <a:spLocks noChangeArrowheads="1"/>
          </p:cNvSpPr>
          <p:nvPr/>
        </p:nvSpPr>
        <p:spPr bwMode="auto">
          <a:xfrm>
            <a:off x="366340" y="5836729"/>
            <a:ext cx="3396035" cy="33855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marL="228600" indent="-228600"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marL="171450" indent="-171450">
              <a:spcBef>
                <a:spcPct val="0"/>
              </a:spcBef>
              <a:buNone/>
              <a:defRPr/>
            </a:pPr>
            <a:r>
              <a:rPr lang="en-US" altLang="en-US" sz="800" i="1" dirty="0" smtClean="0">
                <a:solidFill>
                  <a:srgbClr val="002060"/>
                </a:solidFill>
                <a:latin typeface="+mn-lt"/>
              </a:rPr>
              <a:t>S1    How </a:t>
            </a:r>
            <a:r>
              <a:rPr lang="en-US" altLang="en-US" sz="800" i="1" dirty="0">
                <a:solidFill>
                  <a:srgbClr val="002060"/>
                </a:solidFill>
                <a:latin typeface="+mn-lt"/>
              </a:rPr>
              <a:t>many employees work in your organization or company, taking into account all units and locations? (Your best estimate is fine) </a:t>
            </a:r>
          </a:p>
        </p:txBody>
      </p:sp>
      <p:sp>
        <p:nvSpPr>
          <p:cNvPr id="21" name="Rectangle 6"/>
          <p:cNvSpPr>
            <a:spLocks noChangeArrowheads="1"/>
          </p:cNvSpPr>
          <p:nvPr/>
        </p:nvSpPr>
        <p:spPr bwMode="auto">
          <a:xfrm>
            <a:off x="5098850" y="5836729"/>
            <a:ext cx="2667000"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marL="228600" indent="-228600"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spcBef>
                <a:spcPct val="0"/>
              </a:spcBef>
              <a:buAutoNum type="arabicPeriod" startAt="29"/>
              <a:defRPr/>
            </a:pPr>
            <a:r>
              <a:rPr lang="en-US" altLang="en-US" sz="800" i="1" dirty="0" smtClean="0">
                <a:solidFill>
                  <a:srgbClr val="002060"/>
                </a:solidFill>
                <a:latin typeface="+mn-lt"/>
              </a:rPr>
              <a:t>Which </a:t>
            </a:r>
            <a:r>
              <a:rPr lang="en-US" altLang="en-US" sz="800" i="1" dirty="0">
                <a:solidFill>
                  <a:srgbClr val="002060"/>
                </a:solidFill>
                <a:latin typeface="+mn-lt"/>
              </a:rPr>
              <a:t>of the following best reflects your job title</a:t>
            </a:r>
            <a:r>
              <a:rPr lang="en-US" altLang="en-US" sz="800" i="1" dirty="0" smtClean="0">
                <a:solidFill>
                  <a:srgbClr val="002060"/>
                </a:solidFill>
                <a:latin typeface="+mn-lt"/>
              </a:rPr>
              <a:t>?</a:t>
            </a:r>
          </a:p>
        </p:txBody>
      </p:sp>
      <p:sp>
        <p:nvSpPr>
          <p:cNvPr id="22" name="Rectangle 7"/>
          <p:cNvSpPr>
            <a:spLocks noChangeArrowheads="1"/>
          </p:cNvSpPr>
          <p:nvPr/>
        </p:nvSpPr>
        <p:spPr bwMode="auto">
          <a:xfrm>
            <a:off x="5122634" y="5669370"/>
            <a:ext cx="771365"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r>
              <a:rPr lang="en-US" sz="800" i="1" dirty="0">
                <a:solidFill>
                  <a:srgbClr val="FF0000"/>
                </a:solidFill>
              </a:rPr>
              <a:t>(</a:t>
            </a:r>
            <a:r>
              <a:rPr lang="en-US" sz="800" i="1" dirty="0" smtClean="0">
                <a:solidFill>
                  <a:srgbClr val="FF0000"/>
                </a:solidFill>
              </a:rPr>
              <a:t>n=201- Total)</a:t>
            </a:r>
            <a:endParaRPr lang="en-US" sz="800" i="1" dirty="0">
              <a:solidFill>
                <a:srgbClr val="FF0000"/>
              </a:solidFill>
            </a:endParaRPr>
          </a:p>
        </p:txBody>
      </p:sp>
      <p:graphicFrame>
        <p:nvGraphicFramePr>
          <p:cNvPr id="23" name="Content Placeholder 4"/>
          <p:cNvGraphicFramePr>
            <a:graphicFrameLocks noGrp="1"/>
          </p:cNvGraphicFramePr>
          <p:nvPr>
            <p:ph sz="half" idx="1"/>
            <p:extLst>
              <p:ext uri="{D42A27DB-BD31-4B8C-83A1-F6EECF244321}">
                <p14:modId xmlns:p14="http://schemas.microsoft.com/office/powerpoint/2010/main" val="2378669506"/>
              </p:ext>
            </p:extLst>
          </p:nvPr>
        </p:nvGraphicFramePr>
        <p:xfrm>
          <a:off x="4922873" y="2260859"/>
          <a:ext cx="4040373" cy="3827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9732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1331552776"/>
              </p:ext>
            </p:extLst>
          </p:nvPr>
        </p:nvGraphicFramePr>
        <p:xfrm>
          <a:off x="35437" y="1583504"/>
          <a:ext cx="4591050" cy="4263655"/>
        </p:xfrm>
        <a:graphic>
          <a:graphicData uri="http://schemas.openxmlformats.org/drawingml/2006/chart">
            <c:chart xmlns:c="http://schemas.openxmlformats.org/drawingml/2006/chart" xmlns:r="http://schemas.openxmlformats.org/officeDocument/2006/relationships" r:id="rId3"/>
          </a:graphicData>
        </a:graphic>
      </p:graphicFrame>
      <p:sp>
        <p:nvSpPr>
          <p:cNvPr id="8195" name="TextBox 9"/>
          <p:cNvSpPr txBox="1">
            <a:spLocks noChangeArrowheads="1"/>
          </p:cNvSpPr>
          <p:nvPr/>
        </p:nvSpPr>
        <p:spPr bwMode="auto">
          <a:xfrm>
            <a:off x="-685800" y="4191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Helvetica" pitchFamily="34" charset="0"/>
                <a:ea typeface="ＭＳ Ｐゴシック" pitchFamily="34" charset="-128"/>
              </a:defRPr>
            </a:lvl1pPr>
            <a:lvl2pPr>
              <a:defRPr sz="2800">
                <a:solidFill>
                  <a:schemeClr val="tx1"/>
                </a:solidFill>
                <a:latin typeface="Helvetica" pitchFamily="34" charset="0"/>
                <a:ea typeface="ＭＳ Ｐゴシック" pitchFamily="34" charset="-128"/>
              </a:defRPr>
            </a:lvl2pPr>
            <a:lvl3pPr marL="1143000">
              <a:defRPr sz="2400">
                <a:solidFill>
                  <a:schemeClr val="tx1"/>
                </a:solidFill>
                <a:latin typeface="Helvetica" pitchFamily="34" charset="0"/>
                <a:ea typeface="ＭＳ Ｐゴシック" pitchFamily="34" charset="-128"/>
              </a:defRPr>
            </a:lvl3pPr>
            <a:lvl4pPr marL="1600200">
              <a:defRPr sz="2000">
                <a:solidFill>
                  <a:schemeClr val="tx1"/>
                </a:solidFill>
                <a:latin typeface="Helvetica" pitchFamily="34" charset="0"/>
                <a:ea typeface="ＭＳ Ｐゴシック" pitchFamily="34" charset="-128"/>
              </a:defRPr>
            </a:lvl4pPr>
            <a:lvl5pPr marL="2057400">
              <a:defRPr sz="2000">
                <a:solidFill>
                  <a:schemeClr val="tx1"/>
                </a:solidFill>
                <a:latin typeface="Helvetica" pitchFamily="34" charset="0"/>
                <a:ea typeface="ＭＳ Ｐゴシック" pitchFamily="34" charset="-128"/>
              </a:defRPr>
            </a:lvl5pPr>
            <a:lvl6pPr marL="2514600" eaLnBrk="0" hangingPunct="0">
              <a:defRPr sz="2000">
                <a:solidFill>
                  <a:schemeClr val="tx1"/>
                </a:solidFill>
                <a:latin typeface="Helvetica" pitchFamily="34" charset="0"/>
                <a:ea typeface="ＭＳ Ｐゴシック" pitchFamily="34" charset="-128"/>
              </a:defRPr>
            </a:lvl6pPr>
            <a:lvl7pPr marL="2971800" eaLnBrk="0" hangingPunct="0">
              <a:defRPr sz="2000">
                <a:solidFill>
                  <a:schemeClr val="tx1"/>
                </a:solidFill>
                <a:latin typeface="Helvetica" pitchFamily="34" charset="0"/>
                <a:ea typeface="ＭＳ Ｐゴシック" pitchFamily="34" charset="-128"/>
              </a:defRPr>
            </a:lvl7pPr>
            <a:lvl8pPr marL="3429000" eaLnBrk="0" hangingPunct="0">
              <a:defRPr sz="2000">
                <a:solidFill>
                  <a:schemeClr val="tx1"/>
                </a:solidFill>
                <a:latin typeface="Helvetica" pitchFamily="34" charset="0"/>
                <a:ea typeface="ＭＳ Ｐゴシック" pitchFamily="34" charset="-128"/>
              </a:defRPr>
            </a:lvl8pPr>
            <a:lvl9pPr marL="3886200" eaLnBrk="0" hangingPunct="0">
              <a:defRPr sz="2000">
                <a:solidFill>
                  <a:schemeClr val="tx1"/>
                </a:solidFill>
                <a:latin typeface="Helvetica" pitchFamily="34" charset="0"/>
                <a:ea typeface="ＭＳ Ｐゴシック" pitchFamily="34" charset="-128"/>
              </a:defRPr>
            </a:lvl9pPr>
          </a:lstStyle>
          <a:p>
            <a:pPr eaLnBrk="0" hangingPunct="0"/>
            <a:endParaRPr lang="en-US" altLang="en-US" sz="2400" dirty="0">
              <a:latin typeface="Arial" charset="0"/>
            </a:endParaRPr>
          </a:p>
        </p:txBody>
      </p:sp>
      <p:sp>
        <p:nvSpPr>
          <p:cNvPr id="136204" name="Text Box 12"/>
          <p:cNvSpPr txBox="1">
            <a:spLocks noChangeArrowheads="1"/>
          </p:cNvSpPr>
          <p:nvPr/>
        </p:nvSpPr>
        <p:spPr bwMode="auto">
          <a:xfrm>
            <a:off x="2305050" y="1512740"/>
            <a:ext cx="4572000" cy="30777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lgn="ctr">
              <a:spcBef>
                <a:spcPct val="50000"/>
              </a:spcBef>
              <a:buFontTx/>
              <a:buNone/>
              <a:defRPr/>
            </a:pPr>
            <a:r>
              <a:rPr lang="en-US" altLang="en-US" sz="1400" b="1" u="sng" dirty="0" smtClean="0">
                <a:latin typeface="Arial" charset="0"/>
              </a:rPr>
              <a:t>Industry</a:t>
            </a:r>
          </a:p>
        </p:txBody>
      </p:sp>
      <p:sp>
        <p:nvSpPr>
          <p:cNvPr id="25" name="Rectangle 7"/>
          <p:cNvSpPr>
            <a:spLocks noChangeArrowheads="1"/>
          </p:cNvSpPr>
          <p:nvPr/>
        </p:nvSpPr>
        <p:spPr bwMode="auto">
          <a:xfrm>
            <a:off x="0" y="5948369"/>
            <a:ext cx="833883"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r>
              <a:rPr lang="en-US" sz="800" i="1" dirty="0">
                <a:solidFill>
                  <a:srgbClr val="FF0000"/>
                </a:solidFill>
              </a:rPr>
              <a:t>(</a:t>
            </a:r>
            <a:r>
              <a:rPr lang="en-US" sz="800" i="1" dirty="0" smtClean="0">
                <a:solidFill>
                  <a:srgbClr val="FF0000"/>
                </a:solidFill>
              </a:rPr>
              <a:t>n=201- Total)</a:t>
            </a:r>
            <a:endParaRPr lang="en-US" sz="800" i="1" dirty="0">
              <a:solidFill>
                <a:srgbClr val="FF0000"/>
              </a:solidFill>
            </a:endParaRPr>
          </a:p>
        </p:txBody>
      </p:sp>
      <p:sp>
        <p:nvSpPr>
          <p:cNvPr id="14" name="Title 1"/>
          <p:cNvSpPr txBox="1">
            <a:spLocks/>
          </p:cNvSpPr>
          <p:nvPr/>
        </p:nvSpPr>
        <p:spPr>
          <a:xfrm>
            <a:off x="457200" y="274638"/>
            <a:ext cx="8229600" cy="975428"/>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spcBef>
                <a:spcPts val="0"/>
              </a:spcBef>
            </a:pPr>
            <a:r>
              <a:rPr lang="en-US" sz="5200" dirty="0"/>
              <a:t>Participant Demographics </a:t>
            </a:r>
            <a:r>
              <a:rPr lang="en-US" sz="2800" dirty="0">
                <a:solidFill>
                  <a:prstClr val="black"/>
                </a:solidFill>
              </a:rPr>
              <a:t>(continued)</a:t>
            </a:r>
          </a:p>
        </p:txBody>
      </p:sp>
      <p:graphicFrame>
        <p:nvGraphicFramePr>
          <p:cNvPr id="16" name="Content Placeholder 3"/>
          <p:cNvGraphicFramePr>
            <a:graphicFrameLocks/>
          </p:cNvGraphicFramePr>
          <p:nvPr>
            <p:extLst>
              <p:ext uri="{D42A27DB-BD31-4B8C-83A1-F6EECF244321}">
                <p14:modId xmlns:p14="http://schemas.microsoft.com/office/powerpoint/2010/main" val="3445496430"/>
              </p:ext>
            </p:extLst>
          </p:nvPr>
        </p:nvGraphicFramePr>
        <p:xfrm>
          <a:off x="4481120" y="1554856"/>
          <a:ext cx="5418175" cy="468854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6"/>
          <p:cNvSpPr>
            <a:spLocks noChangeArrowheads="1"/>
          </p:cNvSpPr>
          <p:nvPr/>
        </p:nvSpPr>
        <p:spPr bwMode="auto">
          <a:xfrm>
            <a:off x="10871" y="6080025"/>
            <a:ext cx="5658412"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marL="228600" indent="-228600"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marL="171450" indent="-171450">
              <a:spcBef>
                <a:spcPct val="0"/>
              </a:spcBef>
              <a:buNone/>
              <a:defRPr/>
            </a:pPr>
            <a:r>
              <a:rPr lang="en-US" altLang="en-US" sz="800" i="1" dirty="0" smtClean="0">
                <a:solidFill>
                  <a:srgbClr val="002060"/>
                </a:solidFill>
                <a:latin typeface="+mn-lt"/>
              </a:rPr>
              <a:t>32.  Which of the following categories best represents the industry to which your company or business unit belongs?</a:t>
            </a:r>
            <a:endParaRPr lang="en-US" altLang="en-US" sz="800" i="1" dirty="0">
              <a:solidFill>
                <a:srgbClr val="002060"/>
              </a:solidFill>
              <a:latin typeface="+mn-lt"/>
            </a:endParaRPr>
          </a:p>
        </p:txBody>
      </p:sp>
    </p:spTree>
    <p:extLst>
      <p:ext uri="{BB962C8B-B14F-4D97-AF65-F5344CB8AC3E}">
        <p14:creationId xmlns:p14="http://schemas.microsoft.com/office/powerpoint/2010/main" val="1289002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9"/>
          <p:cNvSpPr txBox="1">
            <a:spLocks noChangeArrowheads="1"/>
          </p:cNvSpPr>
          <p:nvPr/>
        </p:nvSpPr>
        <p:spPr bwMode="auto">
          <a:xfrm>
            <a:off x="-685800" y="4191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Helvetica" pitchFamily="34" charset="0"/>
                <a:ea typeface="ＭＳ Ｐゴシック" pitchFamily="34" charset="-128"/>
              </a:defRPr>
            </a:lvl1pPr>
            <a:lvl2pPr>
              <a:defRPr sz="2800">
                <a:solidFill>
                  <a:schemeClr val="tx1"/>
                </a:solidFill>
                <a:latin typeface="Helvetica" pitchFamily="34" charset="0"/>
                <a:ea typeface="ＭＳ Ｐゴシック" pitchFamily="34" charset="-128"/>
              </a:defRPr>
            </a:lvl2pPr>
            <a:lvl3pPr marL="1143000">
              <a:defRPr sz="2400">
                <a:solidFill>
                  <a:schemeClr val="tx1"/>
                </a:solidFill>
                <a:latin typeface="Helvetica" pitchFamily="34" charset="0"/>
                <a:ea typeface="ＭＳ Ｐゴシック" pitchFamily="34" charset="-128"/>
              </a:defRPr>
            </a:lvl3pPr>
            <a:lvl4pPr marL="1600200">
              <a:defRPr sz="2000">
                <a:solidFill>
                  <a:schemeClr val="tx1"/>
                </a:solidFill>
                <a:latin typeface="Helvetica" pitchFamily="34" charset="0"/>
                <a:ea typeface="ＭＳ Ｐゴシック" pitchFamily="34" charset="-128"/>
              </a:defRPr>
            </a:lvl4pPr>
            <a:lvl5pPr marL="2057400">
              <a:defRPr sz="2000">
                <a:solidFill>
                  <a:schemeClr val="tx1"/>
                </a:solidFill>
                <a:latin typeface="Helvetica" pitchFamily="34" charset="0"/>
                <a:ea typeface="ＭＳ Ｐゴシック" pitchFamily="34" charset="-128"/>
              </a:defRPr>
            </a:lvl5pPr>
            <a:lvl6pPr marL="2514600" eaLnBrk="0" hangingPunct="0">
              <a:defRPr sz="2000">
                <a:solidFill>
                  <a:schemeClr val="tx1"/>
                </a:solidFill>
                <a:latin typeface="Helvetica" pitchFamily="34" charset="0"/>
                <a:ea typeface="ＭＳ Ｐゴシック" pitchFamily="34" charset="-128"/>
              </a:defRPr>
            </a:lvl6pPr>
            <a:lvl7pPr marL="2971800" eaLnBrk="0" hangingPunct="0">
              <a:defRPr sz="2000">
                <a:solidFill>
                  <a:schemeClr val="tx1"/>
                </a:solidFill>
                <a:latin typeface="Helvetica" pitchFamily="34" charset="0"/>
                <a:ea typeface="ＭＳ Ｐゴシック" pitchFamily="34" charset="-128"/>
              </a:defRPr>
            </a:lvl7pPr>
            <a:lvl8pPr marL="3429000" eaLnBrk="0" hangingPunct="0">
              <a:defRPr sz="2000">
                <a:solidFill>
                  <a:schemeClr val="tx1"/>
                </a:solidFill>
                <a:latin typeface="Helvetica" pitchFamily="34" charset="0"/>
                <a:ea typeface="ＭＳ Ｐゴシック" pitchFamily="34" charset="-128"/>
              </a:defRPr>
            </a:lvl8pPr>
            <a:lvl9pPr marL="3886200" eaLnBrk="0" hangingPunct="0">
              <a:defRPr sz="2000">
                <a:solidFill>
                  <a:schemeClr val="tx1"/>
                </a:solidFill>
                <a:latin typeface="Helvetica" pitchFamily="34" charset="0"/>
                <a:ea typeface="ＭＳ Ｐゴシック" pitchFamily="34" charset="-128"/>
              </a:defRPr>
            </a:lvl9pPr>
          </a:lstStyle>
          <a:p>
            <a:pPr eaLnBrk="0" hangingPunct="0"/>
            <a:endParaRPr lang="en-US" altLang="en-US" sz="2400" dirty="0">
              <a:latin typeface="Arial" charset="0"/>
            </a:endParaRPr>
          </a:p>
        </p:txBody>
      </p:sp>
      <p:sp>
        <p:nvSpPr>
          <p:cNvPr id="25" name="Rectangle 7"/>
          <p:cNvSpPr>
            <a:spLocks noChangeArrowheads="1"/>
          </p:cNvSpPr>
          <p:nvPr/>
        </p:nvSpPr>
        <p:spPr bwMode="auto">
          <a:xfrm>
            <a:off x="278712" y="5621814"/>
            <a:ext cx="833883"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r>
              <a:rPr lang="en-US" sz="800" i="1" dirty="0">
                <a:solidFill>
                  <a:srgbClr val="FF0000"/>
                </a:solidFill>
              </a:rPr>
              <a:t>(</a:t>
            </a:r>
            <a:r>
              <a:rPr lang="en-US" sz="800" i="1" dirty="0" smtClean="0">
                <a:solidFill>
                  <a:srgbClr val="FF0000"/>
                </a:solidFill>
              </a:rPr>
              <a:t>n=201- Total)</a:t>
            </a:r>
            <a:endParaRPr lang="en-US" sz="800" i="1" dirty="0">
              <a:solidFill>
                <a:srgbClr val="FF0000"/>
              </a:solidFill>
            </a:endParaRPr>
          </a:p>
        </p:txBody>
      </p:sp>
      <p:sp>
        <p:nvSpPr>
          <p:cNvPr id="14" name="Title 1"/>
          <p:cNvSpPr txBox="1">
            <a:spLocks/>
          </p:cNvSpPr>
          <p:nvPr/>
        </p:nvSpPr>
        <p:spPr>
          <a:xfrm>
            <a:off x="457200" y="274638"/>
            <a:ext cx="8229600" cy="975428"/>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spcBef>
                <a:spcPts val="0"/>
              </a:spcBef>
            </a:pPr>
            <a:r>
              <a:rPr lang="en-US" sz="5200" dirty="0"/>
              <a:t>Participant Demographics </a:t>
            </a:r>
            <a:r>
              <a:rPr lang="en-US" sz="2800" dirty="0">
                <a:solidFill>
                  <a:prstClr val="black"/>
                </a:solidFill>
              </a:rPr>
              <a:t>(continued)</a:t>
            </a:r>
          </a:p>
        </p:txBody>
      </p:sp>
      <p:sp>
        <p:nvSpPr>
          <p:cNvPr id="9" name="Rectangle 6"/>
          <p:cNvSpPr>
            <a:spLocks noChangeArrowheads="1"/>
          </p:cNvSpPr>
          <p:nvPr/>
        </p:nvSpPr>
        <p:spPr bwMode="auto">
          <a:xfrm>
            <a:off x="183937" y="6038164"/>
            <a:ext cx="6624084" cy="46166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marL="228600" indent="-228600"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spcBef>
                <a:spcPct val="0"/>
              </a:spcBef>
              <a:buAutoNum type="arabicPeriod" startAt="36"/>
              <a:defRPr/>
            </a:pPr>
            <a:r>
              <a:rPr lang="en-US" altLang="en-US" sz="800" i="1" dirty="0" smtClean="0">
                <a:solidFill>
                  <a:srgbClr val="002060"/>
                </a:solidFill>
                <a:latin typeface="+mn-lt"/>
              </a:rPr>
              <a:t>Where </a:t>
            </a:r>
            <a:r>
              <a:rPr lang="en-US" altLang="en-US" sz="800" i="1" dirty="0">
                <a:solidFill>
                  <a:srgbClr val="002060"/>
                </a:solidFill>
                <a:latin typeface="+mn-lt"/>
              </a:rPr>
              <a:t>is your headquarter location located?</a:t>
            </a:r>
          </a:p>
          <a:p>
            <a:pPr>
              <a:spcBef>
                <a:spcPct val="0"/>
              </a:spcBef>
              <a:buNone/>
              <a:defRPr/>
            </a:pPr>
            <a:r>
              <a:rPr lang="en-US" altLang="en-US" sz="800" i="1" dirty="0" smtClean="0">
                <a:solidFill>
                  <a:srgbClr val="002060"/>
                </a:solidFill>
                <a:latin typeface="+mn-lt"/>
              </a:rPr>
              <a:t>30.	If </a:t>
            </a:r>
            <a:r>
              <a:rPr lang="en-US" altLang="en-US" sz="800" i="1" dirty="0">
                <a:solidFill>
                  <a:srgbClr val="002060"/>
                </a:solidFill>
                <a:latin typeface="+mn-lt"/>
              </a:rPr>
              <a:t>applicable, how many years have you worked in your field?</a:t>
            </a:r>
          </a:p>
          <a:p>
            <a:pPr>
              <a:spcBef>
                <a:spcPct val="0"/>
              </a:spcBef>
              <a:buNone/>
              <a:defRPr/>
            </a:pPr>
            <a:r>
              <a:rPr lang="en-US" altLang="en-US" sz="800" i="1" dirty="0" smtClean="0">
                <a:solidFill>
                  <a:srgbClr val="002060"/>
                </a:solidFill>
                <a:latin typeface="+mn-lt"/>
              </a:rPr>
              <a:t>34.	</a:t>
            </a:r>
            <a:r>
              <a:rPr lang="en-US" altLang="en-US" sz="800" i="1" dirty="0">
                <a:solidFill>
                  <a:srgbClr val="002060"/>
                </a:solidFill>
                <a:latin typeface="+mn-lt"/>
              </a:rPr>
              <a:t>Are any of your employees covered by union regulations or </a:t>
            </a:r>
            <a:r>
              <a:rPr lang="en-US" altLang="en-US" sz="800" i="1" dirty="0" smtClean="0">
                <a:solidFill>
                  <a:srgbClr val="002060"/>
                </a:solidFill>
                <a:latin typeface="+mn-lt"/>
              </a:rPr>
              <a:t>contracts?</a:t>
            </a:r>
          </a:p>
        </p:txBody>
      </p:sp>
      <p:graphicFrame>
        <p:nvGraphicFramePr>
          <p:cNvPr id="10" name="Content Placeholder 3"/>
          <p:cNvGraphicFramePr>
            <a:graphicFrameLocks/>
          </p:cNvGraphicFramePr>
          <p:nvPr>
            <p:extLst>
              <p:ext uri="{D42A27DB-BD31-4B8C-83A1-F6EECF244321}">
                <p14:modId xmlns:p14="http://schemas.microsoft.com/office/powerpoint/2010/main" val="1351838387"/>
              </p:ext>
            </p:extLst>
          </p:nvPr>
        </p:nvGraphicFramePr>
        <p:xfrm>
          <a:off x="255187" y="1552701"/>
          <a:ext cx="8644264" cy="4384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6"/>
          <p:cNvSpPr>
            <a:spLocks noChangeArrowheads="1"/>
          </p:cNvSpPr>
          <p:nvPr/>
        </p:nvSpPr>
        <p:spPr bwMode="auto">
          <a:xfrm>
            <a:off x="5628908" y="6038164"/>
            <a:ext cx="3348842" cy="46166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marL="228600" indent="-228600"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a:spcBef>
                <a:spcPct val="0"/>
              </a:spcBef>
              <a:buAutoNum type="arabicPeriod" startAt="31"/>
              <a:defRPr/>
            </a:pPr>
            <a:r>
              <a:rPr lang="en-US" altLang="en-US" sz="800" i="1" dirty="0" smtClean="0">
                <a:solidFill>
                  <a:srgbClr val="002060"/>
                </a:solidFill>
                <a:latin typeface="+mn-lt"/>
              </a:rPr>
              <a:t>Which </a:t>
            </a:r>
            <a:r>
              <a:rPr lang="en-US" altLang="en-US" sz="800" i="1" dirty="0">
                <a:solidFill>
                  <a:srgbClr val="002060"/>
                </a:solidFill>
                <a:latin typeface="+mn-lt"/>
              </a:rPr>
              <a:t>statement best describes your personal level of responsibility within your organization for health and safety issues? </a:t>
            </a:r>
            <a:endParaRPr lang="en-US" altLang="en-US" sz="800" i="1" dirty="0" smtClean="0">
              <a:solidFill>
                <a:srgbClr val="002060"/>
              </a:solidFill>
              <a:latin typeface="+mn-lt"/>
            </a:endParaRPr>
          </a:p>
          <a:p>
            <a:pPr marL="227013" indent="-227013">
              <a:spcBef>
                <a:spcPct val="0"/>
              </a:spcBef>
              <a:buNone/>
              <a:defRPr/>
            </a:pPr>
            <a:r>
              <a:rPr lang="en-US" altLang="en-US" sz="800" i="1" dirty="0" smtClean="0">
                <a:solidFill>
                  <a:srgbClr val="002060"/>
                </a:solidFill>
                <a:latin typeface="+mn-lt"/>
              </a:rPr>
              <a:t>35.	Do </a:t>
            </a:r>
            <a:r>
              <a:rPr lang="en-US" altLang="en-US" sz="800" i="1" dirty="0">
                <a:solidFill>
                  <a:srgbClr val="002060"/>
                </a:solidFill>
                <a:latin typeface="+mn-lt"/>
              </a:rPr>
              <a:t>most employees at your organization work…? </a:t>
            </a:r>
          </a:p>
        </p:txBody>
      </p:sp>
      <p:sp>
        <p:nvSpPr>
          <p:cNvPr id="17" name="Rectangle 7"/>
          <p:cNvSpPr>
            <a:spLocks noChangeArrowheads="1"/>
          </p:cNvSpPr>
          <p:nvPr/>
        </p:nvSpPr>
        <p:spPr bwMode="auto">
          <a:xfrm>
            <a:off x="4194146" y="6078663"/>
            <a:ext cx="793807" cy="2154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r>
              <a:rPr lang="en-US" sz="800" i="1" dirty="0">
                <a:solidFill>
                  <a:srgbClr val="FF0000"/>
                </a:solidFill>
              </a:rPr>
              <a:t>(</a:t>
            </a:r>
            <a:r>
              <a:rPr lang="en-US" sz="800" i="1" dirty="0" smtClean="0">
                <a:solidFill>
                  <a:srgbClr val="FF0000"/>
                </a:solidFill>
              </a:rPr>
              <a:t>n=201 - Total)</a:t>
            </a:r>
            <a:endParaRPr lang="en-US" sz="800" i="1" dirty="0">
              <a:solidFill>
                <a:srgbClr val="FF0000"/>
              </a:solidFill>
            </a:endParaRPr>
          </a:p>
        </p:txBody>
      </p:sp>
    </p:spTree>
    <p:extLst>
      <p:ext uri="{BB962C8B-B14F-4D97-AF65-F5344CB8AC3E}">
        <p14:creationId xmlns:p14="http://schemas.microsoft.com/office/powerpoint/2010/main" val="26424048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1.7601 Service Pack 1"/>
  <p:tag name="AS_RELEASE_DATE" val="2013.07.29"/>
  <p:tag name="AS_TITLE" val="Aspose.Slides for .NET 4.0"/>
  <p:tag name="AS_VERSION" val="7.7.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2208</Words>
  <Application>Microsoft Office PowerPoint</Application>
  <PresentationFormat>On-screen Show (4:3)</PresentationFormat>
  <Paragraphs>411</Paragraphs>
  <Slides>50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ＭＳ Ｐゴシック</vt:lpstr>
      <vt:lpstr>Arial</vt:lpstr>
      <vt:lpstr>Calibri</vt:lpstr>
      <vt:lpstr>Office Theme</vt:lpstr>
      <vt:lpstr>PowerPoint Presentation</vt:lpstr>
      <vt:lpstr>Conflicts of Interest</vt:lpstr>
      <vt:lpstr>Learning Objectives</vt:lpstr>
      <vt:lpstr>Results from a Survey of Indiana Employers</vt:lpstr>
      <vt:lpstr>PowerPoint Presentation</vt:lpstr>
      <vt:lpstr>PowerPoint Presentation</vt:lpstr>
      <vt:lpstr>PowerPoint Presentation</vt:lpstr>
      <vt:lpstr>PowerPoint Presentation</vt:lpstr>
      <vt:lpstr>PowerPoint Presentation</vt:lpstr>
      <vt:lpstr>Scope of the Problem</vt:lpstr>
      <vt:lpstr>PowerPoint Presentation</vt:lpstr>
      <vt:lpstr>PowerPoint Presentation</vt:lpstr>
      <vt:lpstr>PowerPoint Presentation</vt:lpstr>
      <vt:lpstr>PowerPoint Presentation</vt:lpstr>
      <vt:lpstr>Behaviors of Indiana Employers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to start</vt:lpstr>
      <vt:lpstr>Forming your team</vt:lpstr>
      <vt:lpstr>Identifying your resources</vt:lpstr>
      <vt:lpstr>Developing Policies and Procedures</vt:lpstr>
      <vt:lpstr>Engaging employees</vt:lpstr>
      <vt:lpstr>Awareness effort considerations</vt:lpstr>
      <vt:lpstr>Who should educate your population?</vt:lpstr>
      <vt:lpstr>Consider your audience</vt:lpstr>
      <vt:lpstr>Presentation Delivery</vt:lpstr>
      <vt:lpstr>Have you ever heard or said…..</vt:lpstr>
      <vt:lpstr>What to include</vt:lpstr>
      <vt:lpstr>Why Prescription Drugs?</vt:lpstr>
      <vt:lpstr>Reasons Adults Abuse Drugs</vt:lpstr>
      <vt:lpstr>Why Pharmaceuticals?</vt:lpstr>
      <vt:lpstr>Recognizing the signs and symptoms</vt:lpstr>
      <vt:lpstr>Job performance issue examples</vt:lpstr>
      <vt:lpstr>Supervisor Guidelines</vt:lpstr>
      <vt:lpstr>Work place specific issues</vt:lpstr>
      <vt:lpstr>Resources available</vt:lpstr>
      <vt:lpstr>Legal Ramifications</vt:lpstr>
      <vt:lpstr>Felony Consequence Examples</vt:lpstr>
      <vt:lpstr>Challenges and Opportunities</vt:lpstr>
      <vt:lpstr>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2015-10-28T12:05:45Z</dcterms:modified>
</cp:coreProperties>
</file>