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93" r:id="rId1"/>
  </p:sldMasterIdLst>
  <p:notesMasterIdLst>
    <p:notesMasterId r:id="rId29"/>
  </p:notesMasterIdLst>
  <p:handoutMasterIdLst>
    <p:handoutMasterId r:id="rId30"/>
  </p:handoutMasterIdLst>
  <p:sldIdLst>
    <p:sldId id="258" r:id="rId2"/>
    <p:sldId id="290" r:id="rId3"/>
    <p:sldId id="278" r:id="rId4"/>
    <p:sldId id="279" r:id="rId5"/>
    <p:sldId id="272" r:id="rId6"/>
    <p:sldId id="260" r:id="rId7"/>
    <p:sldId id="288" r:id="rId8"/>
    <p:sldId id="259" r:id="rId9"/>
    <p:sldId id="261" r:id="rId10"/>
    <p:sldId id="273" r:id="rId11"/>
    <p:sldId id="280" r:id="rId12"/>
    <p:sldId id="281" r:id="rId13"/>
    <p:sldId id="282" r:id="rId14"/>
    <p:sldId id="277" r:id="rId15"/>
    <p:sldId id="274" r:id="rId16"/>
    <p:sldId id="276" r:id="rId17"/>
    <p:sldId id="289" r:id="rId18"/>
    <p:sldId id="291" r:id="rId19"/>
    <p:sldId id="264" r:id="rId20"/>
    <p:sldId id="269" r:id="rId21"/>
    <p:sldId id="283" r:id="rId22"/>
    <p:sldId id="284" r:id="rId23"/>
    <p:sldId id="285" r:id="rId24"/>
    <p:sldId id="286" r:id="rId25"/>
    <p:sldId id="287" r:id="rId26"/>
    <p:sldId id="292" r:id="rId27"/>
    <p:sldId id="257" r:id="rId28"/>
  </p:sldIdLst>
  <p:sldSz cx="9144000" cy="6858000" type="screen4x3"/>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648" autoAdjust="0"/>
  </p:normalViewPr>
  <p:slideViewPr>
    <p:cSldViewPr>
      <p:cViewPr>
        <p:scale>
          <a:sx n="94" d="100"/>
          <a:sy n="94" d="100"/>
        </p:scale>
        <p:origin x="-1128" y="-8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tags" Target="tags/tag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5D2A8D-C70B-4B0B-8EA8-6DB7F92DA67D}" type="doc">
      <dgm:prSet loTypeId="urn:microsoft.com/office/officeart/2005/8/layout/vList5" loCatId="list" qsTypeId="urn:microsoft.com/office/officeart/2005/8/quickstyle/simple1" qsCatId="simple" csTypeId="urn:microsoft.com/office/officeart/2005/8/colors/accent0_3" csCatId="mainScheme" phldrT="" phldr="1"/>
      <dgm:spPr/>
      <dgm:t>
        <a:bodyPr/>
        <a:lstStyle/>
        <a:p>
          <a:endParaRPr lang="en-US" sz="6500"/>
        </a:p>
      </dgm:t>
    </dgm:pt>
    <dgm:pt modelId="{E3D78219-CB0B-49D1-BB4F-CF5A987A1043}">
      <dgm:prSet phldrT="[Text]"/>
      <dgm:spPr/>
      <dgm:t>
        <a:bodyPr/>
        <a:lstStyle/>
        <a:p>
          <a:r>
            <a:rPr lang="en-US" sz="6500" dirty="0" smtClean="0"/>
            <a:t>CEASe</a:t>
          </a:r>
          <a:endParaRPr lang="en-US" sz="6500" dirty="0"/>
        </a:p>
      </dgm:t>
    </dgm:pt>
    <dgm:pt modelId="{D448BFC3-FFFA-44BA-A9CF-924D2947BA90}" type="parTrans" cxnId="{936DA74B-28AB-4CB8-A1C3-2D47AA34A213}">
      <dgm:prSet phldrT=""/>
      <dgm:spPr/>
      <dgm:t>
        <a:bodyPr/>
        <a:lstStyle/>
        <a:p>
          <a:endParaRPr lang="en-US"/>
        </a:p>
      </dgm:t>
    </dgm:pt>
    <dgm:pt modelId="{E16389E7-B72E-4AAB-872E-98D2E45AF094}" type="sibTrans" cxnId="{936DA74B-28AB-4CB8-A1C3-2D47AA34A213}">
      <dgm:prSet phldrT=""/>
      <dgm:spPr/>
      <dgm:t>
        <a:bodyPr/>
        <a:lstStyle/>
        <a:p>
          <a:endParaRPr lang="en-US"/>
        </a:p>
      </dgm:t>
    </dgm:pt>
    <dgm:pt modelId="{CC88876E-FA3A-4D51-931B-07FF54E2F9E6}">
      <dgm:prSet phldrT="[Text]" custT="1"/>
      <dgm:spPr/>
      <dgm:t>
        <a:bodyPr/>
        <a:lstStyle/>
        <a:p>
          <a:r>
            <a:rPr lang="en-US" sz="2800" dirty="0" smtClean="0"/>
            <a:t>Coalition to Eliminate the Abuse of Substances (LCC)</a:t>
          </a:r>
          <a:endParaRPr lang="en-US" sz="2800" dirty="0"/>
        </a:p>
      </dgm:t>
    </dgm:pt>
    <dgm:pt modelId="{20339A5F-DEFA-4D46-8C2D-587BCC215B60}" type="parTrans" cxnId="{2DEE4200-FE77-4AB2-B911-14943485AEDF}">
      <dgm:prSet phldrT=""/>
      <dgm:spPr/>
      <dgm:t>
        <a:bodyPr/>
        <a:lstStyle/>
        <a:p>
          <a:endParaRPr lang="en-US"/>
        </a:p>
      </dgm:t>
    </dgm:pt>
    <dgm:pt modelId="{27C8E55F-BB92-43DF-97F6-6645FCCD21C2}" type="sibTrans" cxnId="{2DEE4200-FE77-4AB2-B911-14943485AEDF}">
      <dgm:prSet phldrT=""/>
      <dgm:spPr/>
      <dgm:t>
        <a:bodyPr/>
        <a:lstStyle/>
        <a:p>
          <a:endParaRPr lang="en-US"/>
        </a:p>
      </dgm:t>
    </dgm:pt>
    <dgm:pt modelId="{B4DA00DC-900D-4D2E-8540-AFC197D71D25}">
      <dgm:prSet phldrT="[Text]"/>
      <dgm:spPr/>
      <dgm:t>
        <a:bodyPr/>
        <a:lstStyle/>
        <a:p>
          <a:r>
            <a:rPr lang="en-US" sz="6500" dirty="0" smtClean="0"/>
            <a:t>Scott County Partnership</a:t>
          </a:r>
          <a:endParaRPr lang="en-US" sz="6500" dirty="0"/>
        </a:p>
      </dgm:t>
    </dgm:pt>
    <dgm:pt modelId="{17225B82-DE9C-499A-BD68-8338568B3EB0}" type="parTrans" cxnId="{150B1C31-EFD3-498C-BBC9-CC77C647FCFF}">
      <dgm:prSet phldrT=""/>
      <dgm:spPr/>
      <dgm:t>
        <a:bodyPr/>
        <a:lstStyle/>
        <a:p>
          <a:endParaRPr lang="en-US"/>
        </a:p>
      </dgm:t>
    </dgm:pt>
    <dgm:pt modelId="{15A15372-5C88-495E-B2E9-9460D3B3DB28}" type="sibTrans" cxnId="{150B1C31-EFD3-498C-BBC9-CC77C647FCFF}">
      <dgm:prSet phldrT=""/>
      <dgm:spPr/>
      <dgm:t>
        <a:bodyPr/>
        <a:lstStyle/>
        <a:p>
          <a:endParaRPr lang="en-US"/>
        </a:p>
      </dgm:t>
    </dgm:pt>
    <dgm:pt modelId="{9787A2FD-66BB-4197-A4E8-6D479109485B}">
      <dgm:prSet phldrT="[Text]" custT="1"/>
      <dgm:spPr/>
      <dgm:t>
        <a:bodyPr/>
        <a:lstStyle/>
        <a:p>
          <a:r>
            <a:rPr lang="en-US" sz="2400" dirty="0" smtClean="0"/>
            <a:t>Formed in 1998 to address problems in community with broad-base representation</a:t>
          </a:r>
          <a:endParaRPr lang="en-US" sz="2400" dirty="0"/>
        </a:p>
      </dgm:t>
    </dgm:pt>
    <dgm:pt modelId="{D0C9AE27-C479-493D-867F-0E6A1DC83848}" type="parTrans" cxnId="{68B72C20-F61C-442D-987A-3E4EDE13BC14}">
      <dgm:prSet phldrT=""/>
      <dgm:spPr/>
      <dgm:t>
        <a:bodyPr/>
        <a:lstStyle/>
        <a:p>
          <a:endParaRPr lang="en-US"/>
        </a:p>
      </dgm:t>
    </dgm:pt>
    <dgm:pt modelId="{F451989B-DAE6-4FA4-B3B6-5854C4730C9F}" type="sibTrans" cxnId="{68B72C20-F61C-442D-987A-3E4EDE13BC14}">
      <dgm:prSet phldrT=""/>
      <dgm:spPr/>
      <dgm:t>
        <a:bodyPr/>
        <a:lstStyle/>
        <a:p>
          <a:endParaRPr lang="en-US"/>
        </a:p>
      </dgm:t>
    </dgm:pt>
    <dgm:pt modelId="{C6B97440-4DF8-4B77-B692-7C6605EB42E3}">
      <dgm:prSet phldrT="[Text]"/>
      <dgm:spPr/>
      <dgm:t>
        <a:bodyPr/>
        <a:lstStyle/>
        <a:p>
          <a:r>
            <a:rPr lang="en-US" sz="6500" dirty="0" smtClean="0"/>
            <a:t>Get Healthy Scott County</a:t>
          </a:r>
          <a:endParaRPr lang="en-US" sz="6500" dirty="0"/>
        </a:p>
      </dgm:t>
    </dgm:pt>
    <dgm:pt modelId="{AF3357CD-B5CD-4C0D-801D-552B9AE27565}" type="parTrans" cxnId="{8ACB4EFC-E5B8-499F-B1B7-54C1EAEB8AB4}">
      <dgm:prSet phldrT=""/>
      <dgm:spPr/>
      <dgm:t>
        <a:bodyPr/>
        <a:lstStyle/>
        <a:p>
          <a:endParaRPr lang="en-US"/>
        </a:p>
      </dgm:t>
    </dgm:pt>
    <dgm:pt modelId="{5D01CC90-B4C3-4A7C-ACDD-1DF1C739019C}" type="sibTrans" cxnId="{8ACB4EFC-E5B8-499F-B1B7-54C1EAEB8AB4}">
      <dgm:prSet phldrT=""/>
      <dgm:spPr/>
      <dgm:t>
        <a:bodyPr/>
        <a:lstStyle/>
        <a:p>
          <a:endParaRPr lang="en-US"/>
        </a:p>
      </dgm:t>
    </dgm:pt>
    <dgm:pt modelId="{0381BFC4-F419-471C-B198-B63AD39FCF52}">
      <dgm:prSet phldrT="[Text]" custT="1"/>
      <dgm:spPr/>
      <dgm:t>
        <a:bodyPr/>
        <a:lstStyle/>
        <a:p>
          <a:r>
            <a:rPr lang="en-US" sz="2600" dirty="0" smtClean="0"/>
            <a:t>Scott County Health and Recovery Focus Area</a:t>
          </a:r>
          <a:endParaRPr lang="en-US" sz="2600" dirty="0"/>
        </a:p>
      </dgm:t>
    </dgm:pt>
    <dgm:pt modelId="{E905C397-B251-4882-88AA-6E57EC69EEBB}" type="parTrans" cxnId="{AE403686-B456-4246-BBB5-7DC29BFA1C86}">
      <dgm:prSet phldrT=""/>
      <dgm:spPr/>
      <dgm:t>
        <a:bodyPr/>
        <a:lstStyle/>
        <a:p>
          <a:endParaRPr lang="en-US"/>
        </a:p>
      </dgm:t>
    </dgm:pt>
    <dgm:pt modelId="{960ECFEA-BAE6-42A5-869F-FB37D43E07EE}" type="sibTrans" cxnId="{AE403686-B456-4246-BBB5-7DC29BFA1C86}">
      <dgm:prSet phldrT=""/>
      <dgm:spPr/>
      <dgm:t>
        <a:bodyPr/>
        <a:lstStyle/>
        <a:p>
          <a:endParaRPr lang="en-US"/>
        </a:p>
      </dgm:t>
    </dgm:pt>
    <dgm:pt modelId="{33A62B68-6987-4D4C-8214-32A19B009020}" type="pres">
      <dgm:prSet presAssocID="{6F5D2A8D-C70B-4B0B-8EA8-6DB7F92DA67D}" presName="Name0" presStyleCnt="0" phldrT="">
        <dgm:presLayoutVars>
          <dgm:dir/>
          <dgm:animLvl val="lvl"/>
          <dgm:resizeHandles val="exact"/>
        </dgm:presLayoutVars>
      </dgm:prSet>
      <dgm:spPr/>
      <dgm:t>
        <a:bodyPr/>
        <a:lstStyle/>
        <a:p>
          <a:endParaRPr/>
        </a:p>
      </dgm:t>
    </dgm:pt>
    <dgm:pt modelId="{93F04A8F-5705-41CB-8CEE-C84C62B4894A}" type="pres">
      <dgm:prSet presAssocID="{E3D78219-CB0B-49D1-BB4F-CF5A987A1043}" presName="linNode" presStyleCnt="0" phldrT=""/>
      <dgm:spPr/>
      <dgm:t>
        <a:bodyPr/>
        <a:lstStyle/>
        <a:p>
          <a:endParaRPr/>
        </a:p>
      </dgm:t>
    </dgm:pt>
    <dgm:pt modelId="{5F600943-0225-4A4B-B94C-476B2E2909DE}" type="pres">
      <dgm:prSet presAssocID="{E3D78219-CB0B-49D1-BB4F-CF5A987A1043}" presName="parentText" presStyleLbl="node1" presStyleIdx="0" presStyleCnt="3" phldrT="">
        <dgm:presLayoutVars>
          <dgm:chMax val="1"/>
          <dgm:bulletEnabled val="1"/>
        </dgm:presLayoutVars>
      </dgm:prSet>
      <dgm:spPr/>
      <dgm:t>
        <a:bodyPr/>
        <a:lstStyle/>
        <a:p>
          <a:endParaRPr/>
        </a:p>
      </dgm:t>
    </dgm:pt>
    <dgm:pt modelId="{AA7D1A21-9D22-4ECE-9D79-67F4A735498A}" type="pres">
      <dgm:prSet presAssocID="{E3D78219-CB0B-49D1-BB4F-CF5A987A1043}" presName="descendantText" presStyleLbl="alignAccFollowNode1" presStyleIdx="0" presStyleCnt="3" phldrT="" custAng="0" custLinFactNeighborX="5453" custLinFactNeighborY="371">
        <dgm:presLayoutVars>
          <dgm:bulletEnabled val="1"/>
        </dgm:presLayoutVars>
      </dgm:prSet>
      <dgm:spPr/>
      <dgm:t>
        <a:bodyPr/>
        <a:lstStyle/>
        <a:p>
          <a:endParaRPr/>
        </a:p>
      </dgm:t>
    </dgm:pt>
    <dgm:pt modelId="{4A4D4AC9-96E8-44CD-9A85-C739A7D0DF84}" type="pres">
      <dgm:prSet presAssocID="{E16389E7-B72E-4AAB-872E-98D2E45AF094}" presName="sp" presStyleCnt="0" phldrT=""/>
      <dgm:spPr/>
      <dgm:t>
        <a:bodyPr/>
        <a:lstStyle/>
        <a:p>
          <a:endParaRPr/>
        </a:p>
      </dgm:t>
    </dgm:pt>
    <dgm:pt modelId="{DBE63A88-9482-40D6-BCA0-57E341991F0B}" type="pres">
      <dgm:prSet presAssocID="{B4DA00DC-900D-4D2E-8540-AFC197D71D25}" presName="linNode" presStyleCnt="0" phldrT=""/>
      <dgm:spPr/>
      <dgm:t>
        <a:bodyPr/>
        <a:lstStyle/>
        <a:p>
          <a:endParaRPr/>
        </a:p>
      </dgm:t>
    </dgm:pt>
    <dgm:pt modelId="{04FD0919-DD04-4B6A-9A14-408E3B540FD5}" type="pres">
      <dgm:prSet presAssocID="{B4DA00DC-900D-4D2E-8540-AFC197D71D25}" presName="parentText" presStyleLbl="node1" presStyleIdx="1" presStyleCnt="3" phldrT="">
        <dgm:presLayoutVars>
          <dgm:chMax val="1"/>
          <dgm:bulletEnabled val="1"/>
        </dgm:presLayoutVars>
      </dgm:prSet>
      <dgm:spPr/>
      <dgm:t>
        <a:bodyPr/>
        <a:lstStyle/>
        <a:p>
          <a:endParaRPr/>
        </a:p>
      </dgm:t>
    </dgm:pt>
    <dgm:pt modelId="{F407C201-7E27-45E3-8421-9595360C4221}" type="pres">
      <dgm:prSet presAssocID="{B4DA00DC-900D-4D2E-8540-AFC197D71D25}" presName="descendantText" presStyleLbl="alignAccFollowNode1" presStyleIdx="1" presStyleCnt="3" phldrT="">
        <dgm:presLayoutVars>
          <dgm:bulletEnabled val="1"/>
        </dgm:presLayoutVars>
      </dgm:prSet>
      <dgm:spPr/>
      <dgm:t>
        <a:bodyPr/>
        <a:lstStyle/>
        <a:p>
          <a:endParaRPr/>
        </a:p>
      </dgm:t>
    </dgm:pt>
    <dgm:pt modelId="{D5B9A728-71D0-43B5-AA0D-D02D97A0B854}" type="pres">
      <dgm:prSet presAssocID="{15A15372-5C88-495E-B2E9-9460D3B3DB28}" presName="sp" presStyleCnt="0" phldrT=""/>
      <dgm:spPr/>
      <dgm:t>
        <a:bodyPr/>
        <a:lstStyle/>
        <a:p>
          <a:endParaRPr/>
        </a:p>
      </dgm:t>
    </dgm:pt>
    <dgm:pt modelId="{FEAE77C1-0DFF-4A91-968D-EFDE20202F93}" type="pres">
      <dgm:prSet presAssocID="{C6B97440-4DF8-4B77-B692-7C6605EB42E3}" presName="linNode" presStyleCnt="0" phldrT=""/>
      <dgm:spPr/>
      <dgm:t>
        <a:bodyPr/>
        <a:lstStyle/>
        <a:p>
          <a:endParaRPr/>
        </a:p>
      </dgm:t>
    </dgm:pt>
    <dgm:pt modelId="{71BBD291-AC46-4F61-828B-3C537DF6FD12}" type="pres">
      <dgm:prSet presAssocID="{C6B97440-4DF8-4B77-B692-7C6605EB42E3}" presName="parentText" presStyleLbl="node1" presStyleIdx="2" presStyleCnt="3" phldrT="">
        <dgm:presLayoutVars>
          <dgm:chMax val="1"/>
          <dgm:bulletEnabled val="1"/>
        </dgm:presLayoutVars>
      </dgm:prSet>
      <dgm:spPr/>
      <dgm:t>
        <a:bodyPr/>
        <a:lstStyle/>
        <a:p>
          <a:endParaRPr/>
        </a:p>
      </dgm:t>
    </dgm:pt>
    <dgm:pt modelId="{80DDFD81-5515-4AFA-9D36-E9BC4AB68E1D}" type="pres">
      <dgm:prSet presAssocID="{C6B97440-4DF8-4B77-B692-7C6605EB42E3}" presName="descendantText" presStyleLbl="alignAccFollowNode1" presStyleIdx="2" presStyleCnt="3" phldrT="" custLinFactNeighborX="694" custLinFactNeighborY="-1826">
        <dgm:presLayoutVars>
          <dgm:bulletEnabled val="1"/>
        </dgm:presLayoutVars>
      </dgm:prSet>
      <dgm:spPr/>
      <dgm:t>
        <a:bodyPr/>
        <a:lstStyle/>
        <a:p>
          <a:endParaRPr/>
        </a:p>
      </dgm:t>
    </dgm:pt>
  </dgm:ptLst>
  <dgm:cxnLst>
    <dgm:cxn modelId="{409D1088-41FF-48A8-967A-97810713A06C}" type="presOf" srcId="{CC88876E-FA3A-4D51-931B-07FF54E2F9E6}" destId="{AA7D1A21-9D22-4ECE-9D79-67F4A735498A}" srcOrd="0" destOrd="0" presId="urn:microsoft.com/office/officeart/2005/8/layout/vList5"/>
    <dgm:cxn modelId="{AE403686-B456-4246-BBB5-7DC29BFA1C86}" srcId="{C6B97440-4DF8-4B77-B692-7C6605EB42E3}" destId="{0381BFC4-F419-471C-B198-B63AD39FCF52}" srcOrd="0" destOrd="0" parTransId="{E905C397-B251-4882-88AA-6E57EC69EEBB}" sibTransId="{960ECFEA-BAE6-42A5-869F-FB37D43E07EE}"/>
    <dgm:cxn modelId="{D4601F5F-4556-4851-97F8-9E0F4057FCD6}" type="presOf" srcId="{0381BFC4-F419-471C-B198-B63AD39FCF52}" destId="{80DDFD81-5515-4AFA-9D36-E9BC4AB68E1D}" srcOrd="0" destOrd="0" presId="urn:microsoft.com/office/officeart/2005/8/layout/vList5"/>
    <dgm:cxn modelId="{E322540E-E434-4D7E-B178-36F19EC37FAB}" type="presOf" srcId="{9787A2FD-66BB-4197-A4E8-6D479109485B}" destId="{F407C201-7E27-45E3-8421-9595360C4221}" srcOrd="0" destOrd="0" presId="urn:microsoft.com/office/officeart/2005/8/layout/vList5"/>
    <dgm:cxn modelId="{68B72C20-F61C-442D-987A-3E4EDE13BC14}" srcId="{B4DA00DC-900D-4D2E-8540-AFC197D71D25}" destId="{9787A2FD-66BB-4197-A4E8-6D479109485B}" srcOrd="0" destOrd="0" parTransId="{D0C9AE27-C479-493D-867F-0E6A1DC83848}" sibTransId="{F451989B-DAE6-4FA4-B3B6-5854C4730C9F}"/>
    <dgm:cxn modelId="{C3554350-6E84-4BB5-AFD4-D82C23F2E98B}" type="presOf" srcId="{B4DA00DC-900D-4D2E-8540-AFC197D71D25}" destId="{04FD0919-DD04-4B6A-9A14-408E3B540FD5}" srcOrd="0" destOrd="0" presId="urn:microsoft.com/office/officeart/2005/8/layout/vList5"/>
    <dgm:cxn modelId="{407B0961-830C-4B22-B04F-D3DA0D2908FC}" type="presOf" srcId="{E3D78219-CB0B-49D1-BB4F-CF5A987A1043}" destId="{5F600943-0225-4A4B-B94C-476B2E2909DE}" srcOrd="0" destOrd="0" presId="urn:microsoft.com/office/officeart/2005/8/layout/vList5"/>
    <dgm:cxn modelId="{8ACB4EFC-E5B8-499F-B1B7-54C1EAEB8AB4}" srcId="{6F5D2A8D-C70B-4B0B-8EA8-6DB7F92DA67D}" destId="{C6B97440-4DF8-4B77-B692-7C6605EB42E3}" srcOrd="2" destOrd="0" parTransId="{AF3357CD-B5CD-4C0D-801D-552B9AE27565}" sibTransId="{5D01CC90-B4C3-4A7C-ACDD-1DF1C739019C}"/>
    <dgm:cxn modelId="{2DEE4200-FE77-4AB2-B911-14943485AEDF}" srcId="{E3D78219-CB0B-49D1-BB4F-CF5A987A1043}" destId="{CC88876E-FA3A-4D51-931B-07FF54E2F9E6}" srcOrd="0" destOrd="0" parTransId="{20339A5F-DEFA-4D46-8C2D-587BCC215B60}" sibTransId="{27C8E55F-BB92-43DF-97F6-6645FCCD21C2}"/>
    <dgm:cxn modelId="{936DA74B-28AB-4CB8-A1C3-2D47AA34A213}" srcId="{6F5D2A8D-C70B-4B0B-8EA8-6DB7F92DA67D}" destId="{E3D78219-CB0B-49D1-BB4F-CF5A987A1043}" srcOrd="0" destOrd="0" parTransId="{D448BFC3-FFFA-44BA-A9CF-924D2947BA90}" sibTransId="{E16389E7-B72E-4AAB-872E-98D2E45AF094}"/>
    <dgm:cxn modelId="{BF9F5E7F-0DD4-4D01-9407-9A8D0544A270}" type="presOf" srcId="{C6B97440-4DF8-4B77-B692-7C6605EB42E3}" destId="{71BBD291-AC46-4F61-828B-3C537DF6FD12}" srcOrd="0" destOrd="0" presId="urn:microsoft.com/office/officeart/2005/8/layout/vList5"/>
    <dgm:cxn modelId="{887F558E-77C6-418A-AE6A-68C1E674A0CF}" type="presOf" srcId="{6F5D2A8D-C70B-4B0B-8EA8-6DB7F92DA67D}" destId="{33A62B68-6987-4D4C-8214-32A19B009020}" srcOrd="0" destOrd="0" presId="urn:microsoft.com/office/officeart/2005/8/layout/vList5"/>
    <dgm:cxn modelId="{150B1C31-EFD3-498C-BBC9-CC77C647FCFF}" srcId="{6F5D2A8D-C70B-4B0B-8EA8-6DB7F92DA67D}" destId="{B4DA00DC-900D-4D2E-8540-AFC197D71D25}" srcOrd="1" destOrd="0" parTransId="{17225B82-DE9C-499A-BD68-8338568B3EB0}" sibTransId="{15A15372-5C88-495E-B2E9-9460D3B3DB28}"/>
    <dgm:cxn modelId="{04C2C96A-1A32-4089-A05E-9F9DDDCAAF26}" type="presParOf" srcId="{33A62B68-6987-4D4C-8214-32A19B009020}" destId="{93F04A8F-5705-41CB-8CEE-C84C62B4894A}" srcOrd="0" destOrd="0" presId="urn:microsoft.com/office/officeart/2005/8/layout/vList5"/>
    <dgm:cxn modelId="{747D4E41-D469-4A83-ABDA-850D369467D8}" type="presParOf" srcId="{93F04A8F-5705-41CB-8CEE-C84C62B4894A}" destId="{5F600943-0225-4A4B-B94C-476B2E2909DE}" srcOrd="0" destOrd="0" presId="urn:microsoft.com/office/officeart/2005/8/layout/vList5"/>
    <dgm:cxn modelId="{FD7CCA35-FD93-42B6-9403-60D7D111B1D6}" type="presParOf" srcId="{93F04A8F-5705-41CB-8CEE-C84C62B4894A}" destId="{AA7D1A21-9D22-4ECE-9D79-67F4A735498A}" srcOrd="1" destOrd="0" presId="urn:microsoft.com/office/officeart/2005/8/layout/vList5"/>
    <dgm:cxn modelId="{55089111-163F-420B-832B-A713F27A079D}" type="presParOf" srcId="{33A62B68-6987-4D4C-8214-32A19B009020}" destId="{4A4D4AC9-96E8-44CD-9A85-C739A7D0DF84}" srcOrd="1" destOrd="0" presId="urn:microsoft.com/office/officeart/2005/8/layout/vList5"/>
    <dgm:cxn modelId="{F7C4857F-9103-4498-88AD-84C3E43793AF}" type="presParOf" srcId="{33A62B68-6987-4D4C-8214-32A19B009020}" destId="{DBE63A88-9482-40D6-BCA0-57E341991F0B}" srcOrd="2" destOrd="0" presId="urn:microsoft.com/office/officeart/2005/8/layout/vList5"/>
    <dgm:cxn modelId="{78AA3F70-B252-446D-9345-B0272A7CEB66}" type="presParOf" srcId="{DBE63A88-9482-40D6-BCA0-57E341991F0B}" destId="{04FD0919-DD04-4B6A-9A14-408E3B540FD5}" srcOrd="0" destOrd="0" presId="urn:microsoft.com/office/officeart/2005/8/layout/vList5"/>
    <dgm:cxn modelId="{09F34918-2957-4747-BB94-E99570BF0257}" type="presParOf" srcId="{DBE63A88-9482-40D6-BCA0-57E341991F0B}" destId="{F407C201-7E27-45E3-8421-9595360C4221}" srcOrd="1" destOrd="0" presId="urn:microsoft.com/office/officeart/2005/8/layout/vList5"/>
    <dgm:cxn modelId="{A370D818-BD92-4EF8-ADE1-7DCE664137E3}" type="presParOf" srcId="{33A62B68-6987-4D4C-8214-32A19B009020}" destId="{D5B9A728-71D0-43B5-AA0D-D02D97A0B854}" srcOrd="3" destOrd="0" presId="urn:microsoft.com/office/officeart/2005/8/layout/vList5"/>
    <dgm:cxn modelId="{F9D9C716-92F8-4319-8FD7-998E433936FB}" type="presParOf" srcId="{33A62B68-6987-4D4C-8214-32A19B009020}" destId="{FEAE77C1-0DFF-4A91-968D-EFDE20202F93}" srcOrd="4" destOrd="0" presId="urn:microsoft.com/office/officeart/2005/8/layout/vList5"/>
    <dgm:cxn modelId="{1E13DEE8-AA7C-4520-B007-784452BEAC26}" type="presParOf" srcId="{FEAE77C1-0DFF-4A91-968D-EFDE20202F93}" destId="{71BBD291-AC46-4F61-828B-3C537DF6FD12}" srcOrd="0" destOrd="0" presId="urn:microsoft.com/office/officeart/2005/8/layout/vList5"/>
    <dgm:cxn modelId="{40006B5F-5C95-45F5-A68D-1CFF6350F756}" type="presParOf" srcId="{FEAE77C1-0DFF-4A91-968D-EFDE20202F93}" destId="{80DDFD81-5515-4AFA-9D36-E9BC4AB68E1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7D1A21-9D22-4ECE-9D79-67F4A735498A}">
      <dsp:nvSpPr>
        <dsp:cNvPr id="0" name=""/>
        <dsp:cNvSpPr/>
      </dsp:nvSpPr>
      <dsp:spPr>
        <a:xfrm rot="5400000">
          <a:off x="5116335" y="-1946419"/>
          <a:ext cx="1166849" cy="5364480"/>
        </a:xfrm>
        <a:prstGeom prst="round2SameRect">
          <a:avLst/>
        </a:prstGeom>
        <a:solidFill>
          <a:schemeClr val="dk2">
            <a:alpha val="90000"/>
            <a:tint val="40000"/>
            <a:hueOff val="0"/>
            <a:satOff val="0"/>
            <a:lumOff val="0"/>
            <a:alphaOff val="0"/>
          </a:schemeClr>
        </a:solidFill>
        <a:ln w="3175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t>Coalition to Eliminate the Abuse of Substances (LCC)</a:t>
          </a:r>
          <a:endParaRPr lang="en-US" sz="2800" kern="1200" dirty="0"/>
        </a:p>
      </dsp:txBody>
      <dsp:txXfrm rot="-5400000">
        <a:off x="3017520" y="209357"/>
        <a:ext cx="5307519" cy="1052927"/>
      </dsp:txXfrm>
    </dsp:sp>
    <dsp:sp modelId="{5F600943-0225-4A4B-B94C-476B2E2909DE}">
      <dsp:nvSpPr>
        <dsp:cNvPr id="0" name=""/>
        <dsp:cNvSpPr/>
      </dsp:nvSpPr>
      <dsp:spPr>
        <a:xfrm>
          <a:off x="0" y="2209"/>
          <a:ext cx="3017520" cy="1458562"/>
        </a:xfrm>
        <a:prstGeom prst="roundRect">
          <a:avLst/>
        </a:prstGeom>
        <a:solidFill>
          <a:schemeClr val="dk2">
            <a:hueOff val="0"/>
            <a:satOff val="0"/>
            <a:lumOff val="0"/>
            <a:alphaOff val="0"/>
          </a:schemeClr>
        </a:solidFill>
        <a:ln w="317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sz="3500" kern="1200" dirty="0" smtClean="0"/>
            <a:t>CEASe</a:t>
          </a:r>
          <a:endParaRPr lang="en-US" sz="3500" kern="1200" dirty="0"/>
        </a:p>
      </dsp:txBody>
      <dsp:txXfrm>
        <a:off x="71201" y="73410"/>
        <a:ext cx="2875118" cy="1316160"/>
      </dsp:txXfrm>
    </dsp:sp>
    <dsp:sp modelId="{F407C201-7E27-45E3-8421-9595360C4221}">
      <dsp:nvSpPr>
        <dsp:cNvPr id="0" name=""/>
        <dsp:cNvSpPr/>
      </dsp:nvSpPr>
      <dsp:spPr>
        <a:xfrm rot="5400000">
          <a:off x="5116335" y="-419258"/>
          <a:ext cx="1166849" cy="5364480"/>
        </a:xfrm>
        <a:prstGeom prst="round2SameRect">
          <a:avLst/>
        </a:prstGeom>
        <a:solidFill>
          <a:schemeClr val="dk2">
            <a:alpha val="90000"/>
            <a:tint val="40000"/>
            <a:hueOff val="0"/>
            <a:satOff val="0"/>
            <a:lumOff val="0"/>
            <a:alphaOff val="0"/>
          </a:schemeClr>
        </a:solidFill>
        <a:ln w="3175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Formed in 1998 to address problems in community with broad-base representation</a:t>
          </a:r>
          <a:endParaRPr lang="en-US" sz="2400" kern="1200" dirty="0"/>
        </a:p>
      </dsp:txBody>
      <dsp:txXfrm rot="-5400000">
        <a:off x="3017520" y="1736518"/>
        <a:ext cx="5307519" cy="1052927"/>
      </dsp:txXfrm>
    </dsp:sp>
    <dsp:sp modelId="{04FD0919-DD04-4B6A-9A14-408E3B540FD5}">
      <dsp:nvSpPr>
        <dsp:cNvPr id="0" name=""/>
        <dsp:cNvSpPr/>
      </dsp:nvSpPr>
      <dsp:spPr>
        <a:xfrm>
          <a:off x="0" y="1533700"/>
          <a:ext cx="3017520" cy="1458562"/>
        </a:xfrm>
        <a:prstGeom prst="roundRect">
          <a:avLst/>
        </a:prstGeom>
        <a:solidFill>
          <a:schemeClr val="dk2">
            <a:hueOff val="0"/>
            <a:satOff val="0"/>
            <a:lumOff val="0"/>
            <a:alphaOff val="0"/>
          </a:schemeClr>
        </a:solidFill>
        <a:ln w="317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sz="3500" kern="1200" dirty="0" smtClean="0"/>
            <a:t>Scott County Partnership</a:t>
          </a:r>
          <a:endParaRPr lang="en-US" sz="3500" kern="1200" dirty="0"/>
        </a:p>
      </dsp:txBody>
      <dsp:txXfrm>
        <a:off x="71201" y="1604901"/>
        <a:ext cx="2875118" cy="1316160"/>
      </dsp:txXfrm>
    </dsp:sp>
    <dsp:sp modelId="{80DDFD81-5515-4AFA-9D36-E9BC4AB68E1D}">
      <dsp:nvSpPr>
        <dsp:cNvPr id="0" name=""/>
        <dsp:cNvSpPr/>
      </dsp:nvSpPr>
      <dsp:spPr>
        <a:xfrm rot="5400000">
          <a:off x="5116335" y="1090925"/>
          <a:ext cx="1166849" cy="5364480"/>
        </a:xfrm>
        <a:prstGeom prst="round2SameRect">
          <a:avLst/>
        </a:prstGeom>
        <a:solidFill>
          <a:schemeClr val="dk2">
            <a:alpha val="90000"/>
            <a:tint val="40000"/>
            <a:hueOff val="0"/>
            <a:satOff val="0"/>
            <a:lumOff val="0"/>
            <a:alphaOff val="0"/>
          </a:schemeClr>
        </a:solidFill>
        <a:ln w="3175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smtClean="0"/>
            <a:t>Scott County Health and Recovery Focus Area</a:t>
          </a:r>
          <a:endParaRPr lang="en-US" sz="2600" kern="1200" dirty="0"/>
        </a:p>
      </dsp:txBody>
      <dsp:txXfrm rot="-5400000">
        <a:off x="3017520" y="3246702"/>
        <a:ext cx="5307519" cy="1052927"/>
      </dsp:txXfrm>
    </dsp:sp>
    <dsp:sp modelId="{71BBD291-AC46-4F61-828B-3C537DF6FD12}">
      <dsp:nvSpPr>
        <dsp:cNvPr id="0" name=""/>
        <dsp:cNvSpPr/>
      </dsp:nvSpPr>
      <dsp:spPr>
        <a:xfrm>
          <a:off x="0" y="3065190"/>
          <a:ext cx="3017520" cy="1458562"/>
        </a:xfrm>
        <a:prstGeom prst="roundRect">
          <a:avLst/>
        </a:prstGeom>
        <a:solidFill>
          <a:schemeClr val="dk2">
            <a:hueOff val="0"/>
            <a:satOff val="0"/>
            <a:lumOff val="0"/>
            <a:alphaOff val="0"/>
          </a:schemeClr>
        </a:solidFill>
        <a:ln w="317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sz="3500" kern="1200" dirty="0" smtClean="0"/>
            <a:t>Get Healthy Scott County</a:t>
          </a:r>
          <a:endParaRPr lang="en-US" sz="3500" kern="1200" dirty="0"/>
        </a:p>
      </dsp:txBody>
      <dsp:txXfrm>
        <a:off x="71201" y="3136391"/>
        <a:ext cx="2875118" cy="131616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FC48F0-E8C6-49F5-AAF5-D018AEAFE9E8}" type="datetimeFigureOut">
              <a:rPr lang="en-US" smtClean="0"/>
              <a:t>10/29/15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F6A191F-285B-43C2-9900-E21DC1D8A0D4}" type="slidenum">
              <a:rPr lang="en-US" smtClean="0"/>
              <a:t>‹#›</a:t>
            </a:fld>
            <a:endParaRPr lang="en-US"/>
          </a:p>
        </p:txBody>
      </p:sp>
    </p:spTree>
    <p:extLst>
      <p:ext uri="{BB962C8B-B14F-4D97-AF65-F5344CB8AC3E}">
        <p14:creationId xmlns:p14="http://schemas.microsoft.com/office/powerpoint/2010/main" val="34952221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3FC233-F217-4A3E-9ED7-223EA81C5AB7}" type="datetimeFigureOut">
              <a:rPr lang="en-US" smtClean="0"/>
              <a:t>10/29/15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E7B65B-466F-4169-8791-DDE9918733C6}" type="slidenum">
              <a:rPr lang="en-US" smtClean="0"/>
              <a:t>‹#›</a:t>
            </a:fld>
            <a:endParaRPr lang="en-US"/>
          </a:p>
        </p:txBody>
      </p:sp>
    </p:spTree>
    <p:extLst>
      <p:ext uri="{BB962C8B-B14F-4D97-AF65-F5344CB8AC3E}">
        <p14:creationId xmlns:p14="http://schemas.microsoft.com/office/powerpoint/2010/main" val="1554004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a:noFill/>
          <a:ln>
            <a:solidFill>
              <a:srgbClr val="000000"/>
            </a:solidFill>
            <a:miter lim="800000"/>
          </a:ln>
        </p:spPr>
      </p:sp>
      <p:sp>
        <p:nvSpPr>
          <p:cNvPr id="25602" name="Notes Placeholder 2"/>
          <p:cNvSpPr>
            <a:spLocks noGrp="1"/>
          </p:cNvSpPr>
          <p:nvPr>
            <p:ph type="body" idx="1"/>
          </p:nvPr>
        </p:nvSpPr>
        <p:spPr>
          <a:noFill/>
        </p:spPr>
        <p:txBody>
          <a:bodyPr wrap="square" numCol="1" anchor="t" anchorCtr="0" compatLnSpc="1">
            <a:prstTxWarp prst="textNoShape">
              <a:avLst/>
            </a:prstTxWarp>
          </a:bodyPr>
          <a:lstStyle/>
          <a:p>
            <a:pPr eaLnBrk="1" hangingPunct="1"/>
            <a:r>
              <a:rPr lang="en-US" dirty="0" smtClean="0"/>
              <a:t>Lori</a:t>
            </a:r>
          </a:p>
        </p:txBody>
      </p:sp>
      <p:sp>
        <p:nvSpPr>
          <p:cNvPr id="4" name="Slide Number Placeholder 3"/>
          <p:cNvSpPr>
            <a:spLocks noGrp="1"/>
          </p:cNvSpPr>
          <p:nvPr>
            <p:ph type="sldNum" sz="quarter" idx="5"/>
          </p:nvPr>
        </p:nvSpPr>
        <p:spPr/>
        <p:txBody>
          <a:bodyPr/>
          <a:lstStyle/>
          <a:p>
            <a:pPr>
              <a:defRPr/>
            </a:pPr>
            <a:fld id="{414BF2EB-D4E5-41F9-81E6-0C51010637DA}" type="slidenum">
              <a:rPr lang="en-US" smtClean="0"/>
              <a:t>1</a:t>
            </a:fld>
            <a:endParaRPr lang="en-US" smtClean="0"/>
          </a:p>
        </p:txBody>
      </p:sp>
      <p:sp>
        <p:nvSpPr>
          <p:cNvPr id="2" name="Header Placeholder 1"/>
          <p:cNvSpPr>
            <a:spLocks noGrp="1"/>
          </p:cNvSpPr>
          <p:nvPr>
            <p:ph type="hdr" sz="quarter" idx="10"/>
          </p:nvPr>
        </p:nvSpPr>
        <p:spPr/>
        <p:txBody>
          <a:bodyPr/>
          <a:lstStyle/>
          <a:p>
            <a:pPr>
              <a:defRPr/>
            </a:pPr>
            <a:r>
              <a:rPr lang="en-US" smtClean="0"/>
              <a:t>JDAI Phoenix</a:t>
            </a:r>
            <a:endParaRPr lang="en-US"/>
          </a:p>
        </p:txBody>
      </p:sp>
      <p:sp>
        <p:nvSpPr>
          <p:cNvPr id="3" name="Date Placeholder 2"/>
          <p:cNvSpPr>
            <a:spLocks noGrp="1"/>
          </p:cNvSpPr>
          <p:nvPr>
            <p:ph type="dt" idx="11"/>
          </p:nvPr>
        </p:nvSpPr>
        <p:spPr/>
        <p:txBody>
          <a:bodyPr/>
          <a:lstStyle/>
          <a:p>
            <a:r>
              <a:rPr lang="en-US" smtClean="0"/>
              <a:t>9/11/2015 - draft</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Jene = </a:t>
            </a:r>
            <a:r>
              <a:rPr lang="en-US" dirty="0" err="1" smtClean="0"/>
              <a:t>LifeSkills</a:t>
            </a:r>
            <a:r>
              <a:rPr lang="en-US" dirty="0" smtClean="0"/>
              <a:t>, GGC,</a:t>
            </a:r>
            <a:r>
              <a:rPr lang="en-US" baseline="0" dirty="0" smtClean="0"/>
              <a:t> Circles   Lori = WYSE</a:t>
            </a:r>
            <a:endParaRPr lang="en-US" dirty="0"/>
          </a:p>
        </p:txBody>
      </p:sp>
      <p:sp>
        <p:nvSpPr>
          <p:cNvPr id="4" name="Slide Number Placeholder 3"/>
          <p:cNvSpPr>
            <a:spLocks noGrp="1"/>
          </p:cNvSpPr>
          <p:nvPr>
            <p:ph type="sldNum" sz="quarter" idx="10"/>
          </p:nvPr>
        </p:nvSpPr>
        <p:spPr/>
        <p:txBody>
          <a:bodyPr/>
          <a:lstStyle/>
          <a:p>
            <a:fld id="{62E7B65B-466F-4169-8791-DDE9918733C6}" type="slidenum">
              <a:rPr lang="en-US" smtClean="0"/>
              <a:t>10</a:t>
            </a:fld>
            <a:endParaRPr lang="en-US"/>
          </a:p>
        </p:txBody>
      </p:sp>
    </p:spTree>
    <p:extLst>
      <p:ext uri="{BB962C8B-B14F-4D97-AF65-F5344CB8AC3E}">
        <p14:creationId xmlns:p14="http://schemas.microsoft.com/office/powerpoint/2010/main" val="1402820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Lori</a:t>
            </a:r>
            <a:endParaRPr lang="en-US" dirty="0"/>
          </a:p>
        </p:txBody>
      </p:sp>
      <p:sp>
        <p:nvSpPr>
          <p:cNvPr id="4" name="Slide Number Placeholder 3"/>
          <p:cNvSpPr>
            <a:spLocks noGrp="1"/>
          </p:cNvSpPr>
          <p:nvPr>
            <p:ph type="sldNum" sz="quarter" idx="10"/>
          </p:nvPr>
        </p:nvSpPr>
        <p:spPr/>
        <p:txBody>
          <a:bodyPr/>
          <a:lstStyle/>
          <a:p>
            <a:fld id="{62E7B65B-466F-4169-8791-DDE9918733C6}" type="slidenum">
              <a:rPr lang="en-US" smtClean="0"/>
              <a:t>11</a:t>
            </a:fld>
            <a:endParaRPr lang="en-US"/>
          </a:p>
        </p:txBody>
      </p:sp>
    </p:spTree>
    <p:extLst>
      <p:ext uri="{BB962C8B-B14F-4D97-AF65-F5344CB8AC3E}">
        <p14:creationId xmlns:p14="http://schemas.microsoft.com/office/powerpoint/2010/main" val="1515872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Lori</a:t>
            </a:r>
            <a:endParaRPr lang="en-US" dirty="0"/>
          </a:p>
        </p:txBody>
      </p:sp>
      <p:sp>
        <p:nvSpPr>
          <p:cNvPr id="4" name="Slide Number Placeholder 3"/>
          <p:cNvSpPr>
            <a:spLocks noGrp="1"/>
          </p:cNvSpPr>
          <p:nvPr>
            <p:ph type="sldNum" sz="quarter" idx="10"/>
          </p:nvPr>
        </p:nvSpPr>
        <p:spPr/>
        <p:txBody>
          <a:bodyPr/>
          <a:lstStyle/>
          <a:p>
            <a:fld id="{62E7B65B-466F-4169-8791-DDE9918733C6}" type="slidenum">
              <a:rPr lang="en-US" smtClean="0"/>
              <a:t>12</a:t>
            </a:fld>
            <a:endParaRPr lang="en-US"/>
          </a:p>
        </p:txBody>
      </p:sp>
    </p:spTree>
    <p:extLst>
      <p:ext uri="{BB962C8B-B14F-4D97-AF65-F5344CB8AC3E}">
        <p14:creationId xmlns:p14="http://schemas.microsoft.com/office/powerpoint/2010/main" val="3916674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Lori</a:t>
            </a:r>
            <a:endParaRPr lang="en-US" dirty="0"/>
          </a:p>
        </p:txBody>
      </p:sp>
      <p:sp>
        <p:nvSpPr>
          <p:cNvPr id="4" name="Slide Number Placeholder 3"/>
          <p:cNvSpPr>
            <a:spLocks noGrp="1"/>
          </p:cNvSpPr>
          <p:nvPr>
            <p:ph type="sldNum" sz="quarter" idx="10"/>
          </p:nvPr>
        </p:nvSpPr>
        <p:spPr/>
        <p:txBody>
          <a:bodyPr/>
          <a:lstStyle/>
          <a:p>
            <a:fld id="{62E7B65B-466F-4169-8791-DDE9918733C6}" type="slidenum">
              <a:rPr lang="en-US" smtClean="0"/>
              <a:t>13</a:t>
            </a:fld>
            <a:endParaRPr lang="en-US"/>
          </a:p>
        </p:txBody>
      </p:sp>
    </p:spTree>
    <p:extLst>
      <p:ext uri="{BB962C8B-B14F-4D97-AF65-F5344CB8AC3E}">
        <p14:creationId xmlns:p14="http://schemas.microsoft.com/office/powerpoint/2010/main" val="117840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Lori</a:t>
            </a:r>
            <a:endParaRPr lang="en-US" dirty="0"/>
          </a:p>
        </p:txBody>
      </p:sp>
      <p:sp>
        <p:nvSpPr>
          <p:cNvPr id="4" name="Slide Number Placeholder 3"/>
          <p:cNvSpPr>
            <a:spLocks noGrp="1"/>
          </p:cNvSpPr>
          <p:nvPr>
            <p:ph type="sldNum" sz="quarter" idx="10"/>
          </p:nvPr>
        </p:nvSpPr>
        <p:spPr/>
        <p:txBody>
          <a:bodyPr/>
          <a:lstStyle/>
          <a:p>
            <a:fld id="{62E7B65B-466F-4169-8791-DDE9918733C6}" type="slidenum">
              <a:rPr lang="en-US" smtClean="0"/>
              <a:t>14</a:t>
            </a:fld>
            <a:endParaRPr lang="en-US"/>
          </a:p>
        </p:txBody>
      </p:sp>
    </p:spTree>
    <p:extLst>
      <p:ext uri="{BB962C8B-B14F-4D97-AF65-F5344CB8AC3E}">
        <p14:creationId xmlns:p14="http://schemas.microsoft.com/office/powerpoint/2010/main" val="1703719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Jene </a:t>
            </a:r>
            <a:endParaRPr lang="en-US" dirty="0"/>
          </a:p>
        </p:txBody>
      </p:sp>
      <p:sp>
        <p:nvSpPr>
          <p:cNvPr id="4" name="Slide Number Placeholder 3"/>
          <p:cNvSpPr>
            <a:spLocks noGrp="1"/>
          </p:cNvSpPr>
          <p:nvPr>
            <p:ph type="sldNum" sz="quarter" idx="10"/>
          </p:nvPr>
        </p:nvSpPr>
        <p:spPr/>
        <p:txBody>
          <a:bodyPr/>
          <a:lstStyle/>
          <a:p>
            <a:fld id="{62E7B65B-466F-4169-8791-DDE9918733C6}" type="slidenum">
              <a:rPr lang="en-US" smtClean="0"/>
              <a:t>15</a:t>
            </a:fld>
            <a:endParaRPr lang="en-US"/>
          </a:p>
        </p:txBody>
      </p:sp>
    </p:spTree>
    <p:extLst>
      <p:ext uri="{BB962C8B-B14F-4D97-AF65-F5344CB8AC3E}">
        <p14:creationId xmlns:p14="http://schemas.microsoft.com/office/powerpoint/2010/main" val="23587297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Jene</a:t>
            </a:r>
            <a:endParaRPr lang="en-US" dirty="0"/>
          </a:p>
        </p:txBody>
      </p:sp>
      <p:sp>
        <p:nvSpPr>
          <p:cNvPr id="4" name="Slide Number Placeholder 3"/>
          <p:cNvSpPr>
            <a:spLocks noGrp="1"/>
          </p:cNvSpPr>
          <p:nvPr>
            <p:ph type="sldNum" sz="quarter" idx="10"/>
          </p:nvPr>
        </p:nvSpPr>
        <p:spPr/>
        <p:txBody>
          <a:bodyPr/>
          <a:lstStyle/>
          <a:p>
            <a:fld id="{62E7B65B-466F-4169-8791-DDE9918733C6}" type="slidenum">
              <a:rPr lang="en-US" smtClean="0"/>
              <a:t>16</a:t>
            </a:fld>
            <a:endParaRPr lang="en-US"/>
          </a:p>
        </p:txBody>
      </p:sp>
    </p:spTree>
    <p:extLst>
      <p:ext uri="{BB962C8B-B14F-4D97-AF65-F5344CB8AC3E}">
        <p14:creationId xmlns:p14="http://schemas.microsoft.com/office/powerpoint/2010/main" val="44526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Lori</a:t>
            </a:r>
            <a:endParaRPr lang="en-US" dirty="0"/>
          </a:p>
        </p:txBody>
      </p:sp>
      <p:sp>
        <p:nvSpPr>
          <p:cNvPr id="4" name="Slide Number Placeholder 3"/>
          <p:cNvSpPr>
            <a:spLocks noGrp="1"/>
          </p:cNvSpPr>
          <p:nvPr>
            <p:ph type="sldNum" sz="quarter" idx="10"/>
          </p:nvPr>
        </p:nvSpPr>
        <p:spPr/>
        <p:txBody>
          <a:bodyPr/>
          <a:lstStyle/>
          <a:p>
            <a:fld id="{62E7B65B-466F-4169-8791-DDE9918733C6}" type="slidenum">
              <a:rPr lang="en-US" smtClean="0"/>
              <a:t>17</a:t>
            </a:fld>
            <a:endParaRPr lang="en-US"/>
          </a:p>
        </p:txBody>
      </p:sp>
    </p:spTree>
    <p:extLst>
      <p:ext uri="{BB962C8B-B14F-4D97-AF65-F5344CB8AC3E}">
        <p14:creationId xmlns:p14="http://schemas.microsoft.com/office/powerpoint/2010/main" val="19665450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Jene </a:t>
            </a:r>
            <a:endParaRPr lang="en-US" dirty="0"/>
          </a:p>
        </p:txBody>
      </p:sp>
      <p:sp>
        <p:nvSpPr>
          <p:cNvPr id="4" name="Slide Number Placeholder 3"/>
          <p:cNvSpPr>
            <a:spLocks noGrp="1"/>
          </p:cNvSpPr>
          <p:nvPr>
            <p:ph type="sldNum" sz="quarter" idx="10"/>
          </p:nvPr>
        </p:nvSpPr>
        <p:spPr/>
        <p:txBody>
          <a:bodyPr/>
          <a:lstStyle/>
          <a:p>
            <a:fld id="{62E7B65B-466F-4169-8791-DDE9918733C6}" type="slidenum">
              <a:rPr lang="en-US" smtClean="0"/>
              <a:t>18</a:t>
            </a:fld>
            <a:endParaRPr lang="en-US"/>
          </a:p>
        </p:txBody>
      </p:sp>
    </p:spTree>
    <p:extLst>
      <p:ext uri="{BB962C8B-B14F-4D97-AF65-F5344CB8AC3E}">
        <p14:creationId xmlns:p14="http://schemas.microsoft.com/office/powerpoint/2010/main" val="5958296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Lori = </a:t>
            </a:r>
            <a:r>
              <a:rPr lang="en-US" dirty="0" err="1" smtClean="0"/>
              <a:t>CEASe</a:t>
            </a:r>
            <a:r>
              <a:rPr lang="en-US" dirty="0" smtClean="0"/>
              <a:t>   Jene = SCP and GHSC</a:t>
            </a:r>
            <a:endParaRPr lang="en-US" dirty="0"/>
          </a:p>
        </p:txBody>
      </p:sp>
      <p:sp>
        <p:nvSpPr>
          <p:cNvPr id="4" name="Slide Number Placeholder 3"/>
          <p:cNvSpPr>
            <a:spLocks noGrp="1"/>
          </p:cNvSpPr>
          <p:nvPr>
            <p:ph type="sldNum" sz="quarter" idx="10"/>
          </p:nvPr>
        </p:nvSpPr>
        <p:spPr/>
        <p:txBody>
          <a:bodyPr/>
          <a:lstStyle/>
          <a:p>
            <a:fld id="{5FEA2E57-B35D-464E-96E7-C033BA8AB2A6}" type="slidenum">
              <a:rPr lang="en-US" altLang="en-US" smtClean="0"/>
              <a:t>19</a:t>
            </a:fld>
            <a:endParaRPr lang="en-US" altLang="en-US" smtClean="0"/>
          </a:p>
        </p:txBody>
      </p:sp>
      <p:sp>
        <p:nvSpPr>
          <p:cNvPr id="5" name="Header Placeholder 4"/>
          <p:cNvSpPr>
            <a:spLocks noGrp="1"/>
          </p:cNvSpPr>
          <p:nvPr>
            <p:ph type="hdr" sz="quarter" idx="11"/>
          </p:nvPr>
        </p:nvSpPr>
        <p:spPr/>
        <p:txBody>
          <a:bodyPr/>
          <a:lstStyle/>
          <a:p>
            <a:r>
              <a:rPr lang="en-US" smtClean="0"/>
              <a:t>JDAI Phoenix</a:t>
            </a:r>
            <a:endParaRPr lang="en-US"/>
          </a:p>
        </p:txBody>
      </p:sp>
      <p:sp>
        <p:nvSpPr>
          <p:cNvPr id="6" name="Date Placeholder 5"/>
          <p:cNvSpPr>
            <a:spLocks noGrp="1"/>
          </p:cNvSpPr>
          <p:nvPr>
            <p:ph type="dt" idx="12"/>
          </p:nvPr>
        </p:nvSpPr>
        <p:spPr/>
        <p:txBody>
          <a:bodyPr/>
          <a:lstStyle/>
          <a:p>
            <a:r>
              <a:rPr lang="en-US" smtClean="0"/>
              <a:t>9/11/2015 - draft</a:t>
            </a:r>
            <a:endParaRPr lang="en-US"/>
          </a:p>
        </p:txBody>
      </p:sp>
    </p:spTree>
    <p:extLst>
      <p:ext uri="{BB962C8B-B14F-4D97-AF65-F5344CB8AC3E}">
        <p14:creationId xmlns:p14="http://schemas.microsoft.com/office/powerpoint/2010/main" val="3923941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Lori</a:t>
            </a:r>
            <a:endParaRPr lang="en-US" dirty="0"/>
          </a:p>
        </p:txBody>
      </p:sp>
      <p:sp>
        <p:nvSpPr>
          <p:cNvPr id="4" name="Slide Number Placeholder 3"/>
          <p:cNvSpPr>
            <a:spLocks noGrp="1"/>
          </p:cNvSpPr>
          <p:nvPr>
            <p:ph type="sldNum" sz="quarter" idx="10"/>
          </p:nvPr>
        </p:nvSpPr>
        <p:spPr/>
        <p:txBody>
          <a:bodyPr/>
          <a:lstStyle/>
          <a:p>
            <a:fld id="{62E7B65B-466F-4169-8791-DDE9918733C6}" type="slidenum">
              <a:rPr lang="en-US" smtClean="0"/>
              <a:t>2</a:t>
            </a:fld>
            <a:endParaRPr lang="en-US"/>
          </a:p>
        </p:txBody>
      </p:sp>
    </p:spTree>
    <p:extLst>
      <p:ext uri="{BB962C8B-B14F-4D97-AF65-F5344CB8AC3E}">
        <p14:creationId xmlns:p14="http://schemas.microsoft.com/office/powerpoint/2010/main" val="25114665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Jene</a:t>
            </a:r>
          </a:p>
        </p:txBody>
      </p:sp>
      <p:sp>
        <p:nvSpPr>
          <p:cNvPr id="12083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21170" indent="-277373">
              <a:defRPr>
                <a:solidFill>
                  <a:schemeClr val="tx1"/>
                </a:solidFill>
                <a:latin typeface="Arial" pitchFamily="34" charset="0"/>
                <a:cs typeface="Arial" pitchFamily="34" charset="0"/>
              </a:defRPr>
            </a:lvl2pPr>
            <a:lvl3pPr marL="1109493" indent="-221898">
              <a:defRPr>
                <a:solidFill>
                  <a:schemeClr val="tx1"/>
                </a:solidFill>
                <a:latin typeface="Arial" pitchFamily="34" charset="0"/>
                <a:cs typeface="Arial" pitchFamily="34" charset="0"/>
              </a:defRPr>
            </a:lvl3pPr>
            <a:lvl4pPr marL="1553290" indent="-221898">
              <a:defRPr>
                <a:solidFill>
                  <a:schemeClr val="tx1"/>
                </a:solidFill>
                <a:latin typeface="Arial" pitchFamily="34" charset="0"/>
                <a:cs typeface="Arial" pitchFamily="34" charset="0"/>
              </a:defRPr>
            </a:lvl4pPr>
            <a:lvl5pPr marL="1997086" indent="-221898">
              <a:defRPr>
                <a:solidFill>
                  <a:schemeClr val="tx1"/>
                </a:solidFill>
                <a:latin typeface="Arial" pitchFamily="34" charset="0"/>
                <a:cs typeface="Arial" pitchFamily="34" charset="0"/>
              </a:defRPr>
            </a:lvl5pPr>
            <a:lvl6pPr marL="2440884" indent="-221898" eaLnBrk="0" fontAlgn="base" hangingPunct="0">
              <a:spcBef>
                <a:spcPct val="0"/>
              </a:spcBef>
              <a:spcAft>
                <a:spcPct val="0"/>
              </a:spcAft>
              <a:defRPr>
                <a:solidFill>
                  <a:schemeClr val="tx1"/>
                </a:solidFill>
                <a:latin typeface="Arial" pitchFamily="34" charset="0"/>
                <a:cs typeface="Arial" pitchFamily="34" charset="0"/>
              </a:defRPr>
            </a:lvl6pPr>
            <a:lvl7pPr marL="2884681" indent="-221898" eaLnBrk="0" fontAlgn="base" hangingPunct="0">
              <a:spcBef>
                <a:spcPct val="0"/>
              </a:spcBef>
              <a:spcAft>
                <a:spcPct val="0"/>
              </a:spcAft>
              <a:defRPr>
                <a:solidFill>
                  <a:schemeClr val="tx1"/>
                </a:solidFill>
                <a:latin typeface="Arial" pitchFamily="34" charset="0"/>
                <a:cs typeface="Arial" pitchFamily="34" charset="0"/>
              </a:defRPr>
            </a:lvl7pPr>
            <a:lvl8pPr marL="3328477" indent="-221898" eaLnBrk="0" fontAlgn="base" hangingPunct="0">
              <a:spcBef>
                <a:spcPct val="0"/>
              </a:spcBef>
              <a:spcAft>
                <a:spcPct val="0"/>
              </a:spcAft>
              <a:defRPr>
                <a:solidFill>
                  <a:schemeClr val="tx1"/>
                </a:solidFill>
                <a:latin typeface="Arial" pitchFamily="34" charset="0"/>
                <a:cs typeface="Arial" pitchFamily="34" charset="0"/>
              </a:defRPr>
            </a:lvl8pPr>
            <a:lvl9pPr marL="3772275" indent="-221898" eaLnBrk="0" fontAlgn="base" hangingPunct="0">
              <a:spcBef>
                <a:spcPct val="0"/>
              </a:spcBef>
              <a:spcAft>
                <a:spcPct val="0"/>
              </a:spcAft>
              <a:defRPr>
                <a:solidFill>
                  <a:schemeClr val="tx1"/>
                </a:solidFill>
                <a:latin typeface="Arial" pitchFamily="34" charset="0"/>
                <a:cs typeface="Arial" pitchFamily="34" charset="0"/>
              </a:defRPr>
            </a:lvl9pPr>
          </a:lstStyle>
          <a:p>
            <a:fld id="{4534A791-B9B6-44FD-B2F1-763A8F5B0329}" type="slidenum">
              <a:rPr lang="en-US" altLang="en-US" smtClean="0">
                <a:solidFill>
                  <a:prstClr val="black"/>
                </a:solidFill>
                <a:latin typeface="Calibri" pitchFamily="34" charset="0"/>
              </a:rPr>
              <a:t>20</a:t>
            </a:fld>
            <a:endParaRPr lang="en-US" altLang="en-US" smtClean="0">
              <a:solidFill>
                <a:prstClr val="black"/>
              </a:solidFill>
              <a:latin typeface="Calibri" pitchFamily="34" charset="0"/>
            </a:endParaRPr>
          </a:p>
        </p:txBody>
      </p:sp>
      <p:sp>
        <p:nvSpPr>
          <p:cNvPr id="2" name="Header Placeholder 1"/>
          <p:cNvSpPr>
            <a:spLocks noGrp="1"/>
          </p:cNvSpPr>
          <p:nvPr>
            <p:ph type="hdr" sz="quarter" idx="10"/>
          </p:nvPr>
        </p:nvSpPr>
        <p:spPr/>
        <p:txBody>
          <a:bodyPr/>
          <a:lstStyle/>
          <a:p>
            <a:pPr>
              <a:defRPr/>
            </a:pPr>
            <a:r>
              <a:rPr lang="en-US" smtClean="0">
                <a:solidFill>
                  <a:prstClr val="black"/>
                </a:solidFill>
              </a:rPr>
              <a:t>Columbus Behavioral Health</a:t>
            </a:r>
            <a:endParaRPr lang="en-US">
              <a:solidFill>
                <a:prstClr val="black"/>
              </a:solidFill>
            </a:endParaRPr>
          </a:p>
        </p:txBody>
      </p:sp>
      <p:sp>
        <p:nvSpPr>
          <p:cNvPr id="5" name="Date Placeholder 4"/>
          <p:cNvSpPr>
            <a:spLocks noGrp="1"/>
          </p:cNvSpPr>
          <p:nvPr>
            <p:ph type="dt" idx="11"/>
          </p:nvPr>
        </p:nvSpPr>
        <p:spPr/>
        <p:txBody>
          <a:bodyPr/>
          <a:lstStyle/>
          <a:p>
            <a:pPr>
              <a:defRPr/>
            </a:pPr>
            <a:r>
              <a:rPr lang="en-US" smtClean="0">
                <a:solidFill>
                  <a:prstClr val="black"/>
                </a:solidFill>
              </a:rPr>
              <a:t>7.31.15</a:t>
            </a:r>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Jene </a:t>
            </a:r>
            <a:endParaRPr lang="en-US" dirty="0"/>
          </a:p>
        </p:txBody>
      </p:sp>
      <p:sp>
        <p:nvSpPr>
          <p:cNvPr id="4" name="Slide Number Placeholder 3"/>
          <p:cNvSpPr>
            <a:spLocks noGrp="1"/>
          </p:cNvSpPr>
          <p:nvPr>
            <p:ph type="sldNum" sz="quarter" idx="10"/>
          </p:nvPr>
        </p:nvSpPr>
        <p:spPr/>
        <p:txBody>
          <a:bodyPr/>
          <a:lstStyle/>
          <a:p>
            <a:fld id="{62E7B65B-466F-4169-8791-DDE9918733C6}" type="slidenum">
              <a:rPr lang="en-US" smtClean="0"/>
              <a:t>21</a:t>
            </a:fld>
            <a:endParaRPr lang="en-US"/>
          </a:p>
        </p:txBody>
      </p:sp>
    </p:spTree>
    <p:extLst>
      <p:ext uri="{BB962C8B-B14F-4D97-AF65-F5344CB8AC3E}">
        <p14:creationId xmlns:p14="http://schemas.microsoft.com/office/powerpoint/2010/main" val="20561575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Lori</a:t>
            </a:r>
            <a:endParaRPr lang="en-US" dirty="0"/>
          </a:p>
        </p:txBody>
      </p:sp>
      <p:sp>
        <p:nvSpPr>
          <p:cNvPr id="4" name="Slide Number Placeholder 3"/>
          <p:cNvSpPr>
            <a:spLocks noGrp="1"/>
          </p:cNvSpPr>
          <p:nvPr>
            <p:ph type="sldNum" sz="quarter" idx="10"/>
          </p:nvPr>
        </p:nvSpPr>
        <p:spPr/>
        <p:txBody>
          <a:bodyPr/>
          <a:lstStyle/>
          <a:p>
            <a:fld id="{62E7B65B-466F-4169-8791-DDE9918733C6}" type="slidenum">
              <a:rPr lang="en-US" smtClean="0"/>
              <a:t>22</a:t>
            </a:fld>
            <a:endParaRPr lang="en-US"/>
          </a:p>
        </p:txBody>
      </p:sp>
    </p:spTree>
    <p:extLst>
      <p:ext uri="{BB962C8B-B14F-4D97-AF65-F5344CB8AC3E}">
        <p14:creationId xmlns:p14="http://schemas.microsoft.com/office/powerpoint/2010/main" val="1990289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Jene = 1, 2  Lori = 3, 4</a:t>
            </a:r>
            <a:endParaRPr lang="en-US" dirty="0"/>
          </a:p>
        </p:txBody>
      </p:sp>
      <p:sp>
        <p:nvSpPr>
          <p:cNvPr id="4" name="Slide Number Placeholder 3"/>
          <p:cNvSpPr>
            <a:spLocks noGrp="1"/>
          </p:cNvSpPr>
          <p:nvPr>
            <p:ph type="sldNum" sz="quarter" idx="10"/>
          </p:nvPr>
        </p:nvSpPr>
        <p:spPr/>
        <p:txBody>
          <a:bodyPr/>
          <a:lstStyle/>
          <a:p>
            <a:fld id="{62E7B65B-466F-4169-8791-DDE9918733C6}" type="slidenum">
              <a:rPr lang="en-US" smtClean="0"/>
              <a:t>23</a:t>
            </a:fld>
            <a:endParaRPr lang="en-US"/>
          </a:p>
        </p:txBody>
      </p:sp>
    </p:spTree>
    <p:extLst>
      <p:ext uri="{BB962C8B-B14F-4D97-AF65-F5344CB8AC3E}">
        <p14:creationId xmlns:p14="http://schemas.microsoft.com/office/powerpoint/2010/main" val="18359024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Jene</a:t>
            </a:r>
            <a:endParaRPr lang="en-US" dirty="0"/>
          </a:p>
        </p:txBody>
      </p:sp>
      <p:sp>
        <p:nvSpPr>
          <p:cNvPr id="4" name="Slide Number Placeholder 3"/>
          <p:cNvSpPr>
            <a:spLocks noGrp="1"/>
          </p:cNvSpPr>
          <p:nvPr>
            <p:ph type="sldNum" sz="quarter" idx="10"/>
          </p:nvPr>
        </p:nvSpPr>
        <p:spPr/>
        <p:txBody>
          <a:bodyPr/>
          <a:lstStyle/>
          <a:p>
            <a:fld id="{62E7B65B-466F-4169-8791-DDE9918733C6}" type="slidenum">
              <a:rPr lang="en-US" smtClean="0"/>
              <a:t>24</a:t>
            </a:fld>
            <a:endParaRPr lang="en-US"/>
          </a:p>
        </p:txBody>
      </p:sp>
    </p:spTree>
    <p:extLst>
      <p:ext uri="{BB962C8B-B14F-4D97-AF65-F5344CB8AC3E}">
        <p14:creationId xmlns:p14="http://schemas.microsoft.com/office/powerpoint/2010/main" val="37528484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Lori</a:t>
            </a:r>
            <a:endParaRPr lang="en-US" dirty="0"/>
          </a:p>
        </p:txBody>
      </p:sp>
      <p:sp>
        <p:nvSpPr>
          <p:cNvPr id="4" name="Slide Number Placeholder 3"/>
          <p:cNvSpPr>
            <a:spLocks noGrp="1"/>
          </p:cNvSpPr>
          <p:nvPr>
            <p:ph type="sldNum" sz="quarter" idx="10"/>
          </p:nvPr>
        </p:nvSpPr>
        <p:spPr/>
        <p:txBody>
          <a:bodyPr/>
          <a:lstStyle/>
          <a:p>
            <a:fld id="{62E7B65B-466F-4169-8791-DDE9918733C6}" type="slidenum">
              <a:rPr lang="en-US" smtClean="0"/>
              <a:t>25</a:t>
            </a:fld>
            <a:endParaRPr lang="en-US"/>
          </a:p>
        </p:txBody>
      </p:sp>
    </p:spTree>
    <p:extLst>
      <p:ext uri="{BB962C8B-B14F-4D97-AF65-F5344CB8AC3E}">
        <p14:creationId xmlns:p14="http://schemas.microsoft.com/office/powerpoint/2010/main" val="864038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FECA5E-75A0-437A-88FB-DAE26672A1CE}" type="slidenum">
              <a:rPr lang="en-US" altLang="en-US" smtClean="0">
                <a:solidFill>
                  <a:prstClr val="black"/>
                </a:solidFill>
              </a:rPr>
              <a:t>27</a:t>
            </a:fld>
            <a:endParaRPr lang="en-US" altLang="en-US" smtClean="0">
              <a:solidFill>
                <a:prstClr val="black"/>
              </a:solidFill>
            </a:endParaRPr>
          </a:p>
        </p:txBody>
      </p:sp>
      <p:sp>
        <p:nvSpPr>
          <p:cNvPr id="5" name="Header Placeholder 4"/>
          <p:cNvSpPr>
            <a:spLocks noGrp="1"/>
          </p:cNvSpPr>
          <p:nvPr>
            <p:ph type="hdr" sz="quarter" idx="11"/>
          </p:nvPr>
        </p:nvSpPr>
        <p:spPr/>
        <p:txBody>
          <a:bodyPr/>
          <a:lstStyle/>
          <a:p>
            <a:pPr>
              <a:defRPr/>
            </a:pPr>
            <a:r>
              <a:rPr lang="en-US" smtClean="0">
                <a:solidFill>
                  <a:prstClr val="black"/>
                </a:solidFill>
              </a:rPr>
              <a:t>JDAI Phoenix</a:t>
            </a:r>
            <a:endParaRPr lang="en-US">
              <a:solidFill>
                <a:prstClr val="black"/>
              </a:solidFill>
            </a:endParaRPr>
          </a:p>
        </p:txBody>
      </p:sp>
      <p:sp>
        <p:nvSpPr>
          <p:cNvPr id="6" name="Date Placeholder 5"/>
          <p:cNvSpPr>
            <a:spLocks noGrp="1"/>
          </p:cNvSpPr>
          <p:nvPr>
            <p:ph type="dt" idx="12"/>
          </p:nvPr>
        </p:nvSpPr>
        <p:spPr/>
        <p:txBody>
          <a:bodyPr/>
          <a:lstStyle/>
          <a:p>
            <a:r>
              <a:rPr lang="en-US" smtClean="0">
                <a:solidFill>
                  <a:prstClr val="black"/>
                </a:solidFill>
              </a:rPr>
              <a:t>9/11/2015 - draft</a:t>
            </a:r>
            <a:endParaRPr lang="en-US">
              <a:solidFill>
                <a:prstClr val="black"/>
              </a:solidFill>
            </a:endParaRPr>
          </a:p>
        </p:txBody>
      </p:sp>
    </p:spTree>
    <p:extLst>
      <p:ext uri="{BB962C8B-B14F-4D97-AF65-F5344CB8AC3E}">
        <p14:creationId xmlns:p14="http://schemas.microsoft.com/office/powerpoint/2010/main" val="280164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Lori</a:t>
            </a:r>
            <a:endParaRPr lang="en-US" dirty="0"/>
          </a:p>
        </p:txBody>
      </p:sp>
      <p:sp>
        <p:nvSpPr>
          <p:cNvPr id="4" name="Slide Number Placeholder 3"/>
          <p:cNvSpPr>
            <a:spLocks noGrp="1"/>
          </p:cNvSpPr>
          <p:nvPr>
            <p:ph type="sldNum" sz="quarter" idx="10"/>
          </p:nvPr>
        </p:nvSpPr>
        <p:spPr/>
        <p:txBody>
          <a:bodyPr/>
          <a:lstStyle/>
          <a:p>
            <a:fld id="{62E7B65B-466F-4169-8791-DDE9918733C6}" type="slidenum">
              <a:rPr lang="en-US" smtClean="0"/>
              <a:t>3</a:t>
            </a:fld>
            <a:endParaRPr lang="en-US"/>
          </a:p>
        </p:txBody>
      </p:sp>
    </p:spTree>
    <p:extLst>
      <p:ext uri="{BB962C8B-B14F-4D97-AF65-F5344CB8AC3E}">
        <p14:creationId xmlns:p14="http://schemas.microsoft.com/office/powerpoint/2010/main" val="3995926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Lori</a:t>
            </a:r>
            <a:endParaRPr lang="en-US" dirty="0"/>
          </a:p>
        </p:txBody>
      </p:sp>
      <p:sp>
        <p:nvSpPr>
          <p:cNvPr id="4" name="Slide Number Placeholder 3"/>
          <p:cNvSpPr>
            <a:spLocks noGrp="1"/>
          </p:cNvSpPr>
          <p:nvPr>
            <p:ph type="sldNum" sz="quarter" idx="10"/>
          </p:nvPr>
        </p:nvSpPr>
        <p:spPr/>
        <p:txBody>
          <a:bodyPr/>
          <a:lstStyle/>
          <a:p>
            <a:fld id="{62E7B65B-466F-4169-8791-DDE9918733C6}" type="slidenum">
              <a:rPr lang="en-US" smtClean="0"/>
              <a:t>4</a:t>
            </a:fld>
            <a:endParaRPr lang="en-US"/>
          </a:p>
        </p:txBody>
      </p:sp>
    </p:spTree>
    <p:extLst>
      <p:ext uri="{BB962C8B-B14F-4D97-AF65-F5344CB8AC3E}">
        <p14:creationId xmlns:p14="http://schemas.microsoft.com/office/powerpoint/2010/main" val="3848484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Lori</a:t>
            </a:r>
            <a:endParaRPr lang="en-US" dirty="0"/>
          </a:p>
        </p:txBody>
      </p:sp>
      <p:sp>
        <p:nvSpPr>
          <p:cNvPr id="4" name="Slide Number Placeholder 3"/>
          <p:cNvSpPr>
            <a:spLocks noGrp="1"/>
          </p:cNvSpPr>
          <p:nvPr>
            <p:ph type="sldNum" sz="quarter" idx="10"/>
          </p:nvPr>
        </p:nvSpPr>
        <p:spPr/>
        <p:txBody>
          <a:bodyPr/>
          <a:lstStyle/>
          <a:p>
            <a:fld id="{62E7B65B-466F-4169-8791-DDE9918733C6}" type="slidenum">
              <a:rPr lang="en-US" smtClean="0"/>
              <a:t>5</a:t>
            </a:fld>
            <a:endParaRPr lang="en-US"/>
          </a:p>
        </p:txBody>
      </p:sp>
    </p:spTree>
    <p:extLst>
      <p:ext uri="{BB962C8B-B14F-4D97-AF65-F5344CB8AC3E}">
        <p14:creationId xmlns:p14="http://schemas.microsoft.com/office/powerpoint/2010/main" val="2865935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Jene</a:t>
            </a:r>
          </a:p>
        </p:txBody>
      </p:sp>
      <p:sp>
        <p:nvSpPr>
          <p:cNvPr id="399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34786" indent="-282611">
              <a:defRPr>
                <a:solidFill>
                  <a:schemeClr val="tx1"/>
                </a:solidFill>
                <a:latin typeface="Arial" charset="0"/>
                <a:cs typeface="Arial" charset="0"/>
              </a:defRPr>
            </a:lvl2pPr>
            <a:lvl3pPr marL="1130438" indent="-226087">
              <a:defRPr>
                <a:solidFill>
                  <a:schemeClr val="tx1"/>
                </a:solidFill>
                <a:latin typeface="Arial" charset="0"/>
                <a:cs typeface="Arial" charset="0"/>
              </a:defRPr>
            </a:lvl3pPr>
            <a:lvl4pPr marL="1582613" indent="-226087">
              <a:defRPr>
                <a:solidFill>
                  <a:schemeClr val="tx1"/>
                </a:solidFill>
                <a:latin typeface="Arial" charset="0"/>
                <a:cs typeface="Arial" charset="0"/>
              </a:defRPr>
            </a:lvl4pPr>
            <a:lvl5pPr marL="2034789" indent="-226087">
              <a:defRPr>
                <a:solidFill>
                  <a:schemeClr val="tx1"/>
                </a:solidFill>
                <a:latin typeface="Arial" charset="0"/>
                <a:cs typeface="Arial" charset="0"/>
              </a:defRPr>
            </a:lvl5pPr>
            <a:lvl6pPr marL="2486965" indent="-226087" eaLnBrk="0" fontAlgn="base" hangingPunct="0">
              <a:spcBef>
                <a:spcPct val="0"/>
              </a:spcBef>
              <a:spcAft>
                <a:spcPct val="0"/>
              </a:spcAft>
              <a:defRPr>
                <a:solidFill>
                  <a:schemeClr val="tx1"/>
                </a:solidFill>
                <a:latin typeface="Arial" charset="0"/>
                <a:cs typeface="Arial" charset="0"/>
              </a:defRPr>
            </a:lvl6pPr>
            <a:lvl7pPr marL="2939140" indent="-226087" eaLnBrk="0" fontAlgn="base" hangingPunct="0">
              <a:spcBef>
                <a:spcPct val="0"/>
              </a:spcBef>
              <a:spcAft>
                <a:spcPct val="0"/>
              </a:spcAft>
              <a:defRPr>
                <a:solidFill>
                  <a:schemeClr val="tx1"/>
                </a:solidFill>
                <a:latin typeface="Arial" charset="0"/>
                <a:cs typeface="Arial" charset="0"/>
              </a:defRPr>
            </a:lvl7pPr>
            <a:lvl8pPr marL="3391315" indent="-226087" eaLnBrk="0" fontAlgn="base" hangingPunct="0">
              <a:spcBef>
                <a:spcPct val="0"/>
              </a:spcBef>
              <a:spcAft>
                <a:spcPct val="0"/>
              </a:spcAft>
              <a:defRPr>
                <a:solidFill>
                  <a:schemeClr val="tx1"/>
                </a:solidFill>
                <a:latin typeface="Arial" charset="0"/>
                <a:cs typeface="Arial" charset="0"/>
              </a:defRPr>
            </a:lvl8pPr>
            <a:lvl9pPr marL="3843492" indent="-226087" eaLnBrk="0" fontAlgn="base" hangingPunct="0">
              <a:spcBef>
                <a:spcPct val="0"/>
              </a:spcBef>
              <a:spcAft>
                <a:spcPct val="0"/>
              </a:spcAft>
              <a:defRPr>
                <a:solidFill>
                  <a:schemeClr val="tx1"/>
                </a:solidFill>
                <a:latin typeface="Arial" charset="0"/>
                <a:cs typeface="Arial" charset="0"/>
              </a:defRPr>
            </a:lvl9pPr>
          </a:lstStyle>
          <a:p>
            <a:fld id="{EF757066-FE32-45B6-995F-3E82C5D2A173}" type="slidenum">
              <a:rPr lang="en-US" altLang="en-US" smtClean="0">
                <a:latin typeface="Calibri" pitchFamily="34" charset="0"/>
              </a:rPr>
              <a:t>6</a:t>
            </a:fld>
            <a:endParaRPr lang="en-US" altLang="en-US" smtClean="0">
              <a:latin typeface="Calibri" pitchFamily="34" charset="0"/>
            </a:endParaRPr>
          </a:p>
        </p:txBody>
      </p:sp>
      <p:sp>
        <p:nvSpPr>
          <p:cNvPr id="2" name="Header Placeholder 1"/>
          <p:cNvSpPr>
            <a:spLocks noGrp="1"/>
          </p:cNvSpPr>
          <p:nvPr>
            <p:ph type="hdr" sz="quarter" idx="10"/>
          </p:nvPr>
        </p:nvSpPr>
        <p:spPr/>
        <p:txBody>
          <a:bodyPr/>
          <a:lstStyle/>
          <a:p>
            <a:pPr>
              <a:defRPr/>
            </a:pPr>
            <a:r>
              <a:rPr lang="en-US" smtClean="0"/>
              <a:t>JDAI Phoenix</a:t>
            </a:r>
            <a:endParaRPr lang="en-US"/>
          </a:p>
        </p:txBody>
      </p:sp>
      <p:sp>
        <p:nvSpPr>
          <p:cNvPr id="3" name="Date Placeholder 2"/>
          <p:cNvSpPr>
            <a:spLocks noGrp="1"/>
          </p:cNvSpPr>
          <p:nvPr>
            <p:ph type="dt" idx="11"/>
          </p:nvPr>
        </p:nvSpPr>
        <p:spPr/>
        <p:txBody>
          <a:bodyPr/>
          <a:lstStyle/>
          <a:p>
            <a:r>
              <a:rPr lang="en-US" smtClean="0"/>
              <a:t>9/11/2015 - draft</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Jene</a:t>
            </a:r>
            <a:endParaRPr lang="en-US" dirty="0"/>
          </a:p>
        </p:txBody>
      </p:sp>
      <p:sp>
        <p:nvSpPr>
          <p:cNvPr id="4" name="Slide Number Placeholder 3"/>
          <p:cNvSpPr>
            <a:spLocks noGrp="1"/>
          </p:cNvSpPr>
          <p:nvPr>
            <p:ph type="sldNum" sz="quarter" idx="10"/>
          </p:nvPr>
        </p:nvSpPr>
        <p:spPr/>
        <p:txBody>
          <a:bodyPr/>
          <a:lstStyle/>
          <a:p>
            <a:fld id="{62E7B65B-466F-4169-8791-DDE9918733C6}" type="slidenum">
              <a:rPr lang="en-US" smtClean="0"/>
              <a:t>7</a:t>
            </a:fld>
            <a:endParaRPr lang="en-US"/>
          </a:p>
        </p:txBody>
      </p:sp>
    </p:spTree>
    <p:extLst>
      <p:ext uri="{BB962C8B-B14F-4D97-AF65-F5344CB8AC3E}">
        <p14:creationId xmlns:p14="http://schemas.microsoft.com/office/powerpoint/2010/main" val="1321553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a:noFill/>
          <a:ln>
            <a:solidFill>
              <a:srgbClr val="000000"/>
            </a:solidFill>
            <a:miter lim="800000"/>
          </a:ln>
        </p:spPr>
      </p:sp>
      <p:sp>
        <p:nvSpPr>
          <p:cNvPr id="25602" name="Notes Placeholder 2"/>
          <p:cNvSpPr>
            <a:spLocks noGrp="1"/>
          </p:cNvSpPr>
          <p:nvPr>
            <p:ph type="body" idx="1"/>
          </p:nvPr>
        </p:nvSpPr>
        <p:spPr>
          <a:noFill/>
        </p:spPr>
        <p:txBody>
          <a:bodyPr wrap="square" numCol="1" anchor="t" anchorCtr="0" compatLnSpc="1">
            <a:prstTxWarp prst="textNoShape">
              <a:avLst/>
            </a:prstTxWarp>
          </a:bodyPr>
          <a:lstStyle/>
          <a:p>
            <a:pPr eaLnBrk="1" hangingPunct="1"/>
            <a:r>
              <a:rPr lang="en-US" dirty="0" smtClean="0"/>
              <a:t>Jene</a:t>
            </a:r>
          </a:p>
        </p:txBody>
      </p:sp>
      <p:sp>
        <p:nvSpPr>
          <p:cNvPr id="4" name="Slide Number Placeholder 3"/>
          <p:cNvSpPr>
            <a:spLocks noGrp="1"/>
          </p:cNvSpPr>
          <p:nvPr>
            <p:ph type="sldNum" sz="quarter" idx="5"/>
          </p:nvPr>
        </p:nvSpPr>
        <p:spPr/>
        <p:txBody>
          <a:bodyPr/>
          <a:lstStyle/>
          <a:p>
            <a:pPr>
              <a:defRPr/>
            </a:pPr>
            <a:fld id="{5D97872E-A92D-435A-88E0-DA3D68C84A9F}" type="slidenum">
              <a:rPr lang="en-US" smtClean="0"/>
              <a:t>8</a:t>
            </a:fld>
            <a:endParaRPr lang="en-US" smtClean="0"/>
          </a:p>
        </p:txBody>
      </p:sp>
      <p:sp>
        <p:nvSpPr>
          <p:cNvPr id="2" name="Header Placeholder 1"/>
          <p:cNvSpPr>
            <a:spLocks noGrp="1"/>
          </p:cNvSpPr>
          <p:nvPr>
            <p:ph type="hdr" sz="quarter" idx="10"/>
          </p:nvPr>
        </p:nvSpPr>
        <p:spPr/>
        <p:txBody>
          <a:bodyPr/>
          <a:lstStyle/>
          <a:p>
            <a:pPr>
              <a:defRPr/>
            </a:pPr>
            <a:r>
              <a:rPr lang="en-US" smtClean="0"/>
              <a:t>JDAI Phoenix</a:t>
            </a:r>
            <a:endParaRPr lang="en-US"/>
          </a:p>
        </p:txBody>
      </p:sp>
      <p:sp>
        <p:nvSpPr>
          <p:cNvPr id="3" name="Date Placeholder 2"/>
          <p:cNvSpPr>
            <a:spLocks noGrp="1"/>
          </p:cNvSpPr>
          <p:nvPr>
            <p:ph type="dt" idx="11"/>
          </p:nvPr>
        </p:nvSpPr>
        <p:spPr/>
        <p:txBody>
          <a:bodyPr/>
          <a:lstStyle/>
          <a:p>
            <a:r>
              <a:rPr lang="en-US" smtClean="0"/>
              <a:t>9/11/2015 - draft</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Behavior = Lori </a:t>
            </a:r>
            <a:r>
              <a:rPr lang="en-US" baseline="0" dirty="0" smtClean="0"/>
              <a:t> Consequences = Jene</a:t>
            </a:r>
            <a:endParaRPr lang="en-US" dirty="0"/>
          </a:p>
        </p:txBody>
      </p:sp>
      <p:sp>
        <p:nvSpPr>
          <p:cNvPr id="4" name="Slide Number Placeholder 3"/>
          <p:cNvSpPr>
            <a:spLocks noGrp="1"/>
          </p:cNvSpPr>
          <p:nvPr>
            <p:ph type="sldNum" sz="quarter" idx="10"/>
          </p:nvPr>
        </p:nvSpPr>
        <p:spPr/>
        <p:txBody>
          <a:bodyPr/>
          <a:lstStyle/>
          <a:p>
            <a:fld id="{B8DFB166-0EBC-4B71-B9D0-D0902157BE7F}" type="slidenum">
              <a:rPr lang="en-US" smtClean="0">
                <a:solidFill>
                  <a:prstClr val="black"/>
                </a:solidFill>
              </a:rPr>
              <a:t>9</a:t>
            </a:fld>
            <a:endParaRPr lang="en-US" smtClean="0">
              <a:solidFill>
                <a:prstClr val="black"/>
              </a:solidFill>
            </a:endParaRPr>
          </a:p>
        </p:txBody>
      </p:sp>
      <p:sp>
        <p:nvSpPr>
          <p:cNvPr id="5" name="Header Placeholder 4"/>
          <p:cNvSpPr>
            <a:spLocks noGrp="1"/>
          </p:cNvSpPr>
          <p:nvPr>
            <p:ph type="hdr" sz="quarter" idx="11"/>
          </p:nvPr>
        </p:nvSpPr>
        <p:spPr/>
        <p:txBody>
          <a:bodyPr/>
          <a:lstStyle/>
          <a:p>
            <a:r>
              <a:rPr lang="en-US" smtClean="0"/>
              <a:t>JDAI Phoenix</a:t>
            </a:r>
            <a:endParaRPr lang="en-US"/>
          </a:p>
        </p:txBody>
      </p:sp>
      <p:sp>
        <p:nvSpPr>
          <p:cNvPr id="7" name="Date Placeholder 6"/>
          <p:cNvSpPr>
            <a:spLocks noGrp="1"/>
          </p:cNvSpPr>
          <p:nvPr>
            <p:ph type="dt" idx="12"/>
          </p:nvPr>
        </p:nvSpPr>
        <p:spPr/>
        <p:txBody>
          <a:bodyPr/>
          <a:lstStyle/>
          <a:p>
            <a:r>
              <a:rPr lang="en-US" smtClean="0"/>
              <a:t>9/11/2015 - draft</a:t>
            </a:r>
            <a:endParaRPr lang="en-US"/>
          </a:p>
        </p:txBody>
      </p:sp>
    </p:spTree>
    <p:extLst>
      <p:ext uri="{BB962C8B-B14F-4D97-AF65-F5344CB8AC3E}">
        <p14:creationId xmlns:p14="http://schemas.microsoft.com/office/powerpoint/2010/main" val="3131550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pPr>
              <a:defRPr/>
            </a:pPr>
            <a:fld id="{21B1150C-DD5E-4925-8AE1-2638746B28FA}" type="slidenum">
              <a:rPr lang="en-US" altLang="en-US" smtClean="0"/>
              <a:t>‹#›</a:t>
            </a:fld>
            <a:endParaRPr lang="en-US" altLang="en-US"/>
          </a:p>
        </p:txBody>
      </p:sp>
      <p:sp>
        <p:nvSpPr>
          <p:cNvPr id="2" name="Title 1"/>
          <p:cNvSpPr>
            <a:spLocks noGrp="1"/>
          </p:cNvSpPr>
          <p:nvPr>
            <p:ph type="ctrTitle"/>
          </p:nvPr>
        </p:nvSpPr>
        <p:spPr>
          <a:xfrm>
            <a:off x="1600200" y="2492375"/>
            <a:ext cx="6762749" cy="1470025"/>
          </a:xfrm>
        </p:spPr>
        <p:txBody>
          <a:bodyPr/>
          <a:lstStyle>
            <a:lvl1pPr algn="r">
              <a:defRPr sz="4400"/>
            </a:lvl1pPr>
          </a:lstStyle>
          <a:p>
            <a:r>
              <a:rPr lang="en-US" smtClean="0"/>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pPr>
              <a:defRPr/>
            </a:pPr>
            <a:fld id="{80E96CDD-FCA1-4561-977F-292F1006E1D1}" type="datetimeFigureOut">
              <a:rPr lang="en-US" smtClean="0">
                <a:solidFill>
                  <a:prstClr val="black">
                    <a:tint val="75000"/>
                  </a:prstClr>
                </a:solidFill>
              </a:rPr>
              <a:t>10/29/15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Date Placeholder 1"/>
          <p:cNvSpPr>
            <a:spLocks noGrp="1"/>
          </p:cNvSpPr>
          <p:nvPr>
            <p:ph type="dt" sz="half" idx="10"/>
          </p:nvPr>
        </p:nvSpPr>
        <p:spPr/>
        <p:txBody>
          <a:bodyPr/>
          <a:lstStyle/>
          <a:p>
            <a:pPr>
              <a:defRPr/>
            </a:pPr>
            <a:fld id="{B3C99797-FBC3-41DF-9AAB-998157C50897}" type="datetimeFigureOut">
              <a:rPr lang="en-US" smtClean="0">
                <a:solidFill>
                  <a:prstClr val="black">
                    <a:tint val="75000"/>
                  </a:prstClr>
                </a:solidFill>
              </a:rPr>
              <a:t>10/29/15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FEEFFEFB-7954-49B3-805A-3C24220FF926}" type="slidenum">
              <a:rPr lang="en-US" altLang="en-US" smtClean="0"/>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4" y="590550"/>
            <a:ext cx="365760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69777470-71C6-4A7D-B635-54DB7C5D4BF9}" type="datetimeFigureOut">
              <a:rPr lang="en-US" smtClean="0">
                <a:solidFill>
                  <a:prstClr val="black">
                    <a:tint val="75000"/>
                  </a:prstClr>
                </a:solidFill>
              </a:rPr>
              <a:t>10/29/15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D4FE79A0-FD25-473C-AF53-498E2981A658}" type="slidenum">
              <a:rPr lang="en-US" altLang="en-US" smtClean="0"/>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a:stretch>
            <a:fillRect/>
          </a:stretch>
        </p:blipFill>
        <p:spPr>
          <a:xfrm>
            <a:off x="448977" y="187452"/>
            <a:ext cx="8536656" cy="6483096"/>
          </a:xfrm>
          <a:prstGeom prst="rect">
            <a:avLst/>
          </a:prstGeom>
        </p:spPr>
      </p:pic>
      <p:sp>
        <p:nvSpPr>
          <p:cNvPr id="2" name="Title 1"/>
          <p:cNvSpPr>
            <a:spLocks noGrp="1"/>
          </p:cNvSpPr>
          <p:nvPr>
            <p:ph type="title"/>
          </p:nvPr>
        </p:nvSpPr>
        <p:spPr>
          <a:xfrm>
            <a:off x="3886200" y="533400"/>
            <a:ext cx="4476750" cy="1252538"/>
          </a:xfrm>
        </p:spPr>
        <p:txBody>
          <a:bodyPr anchor="b"/>
          <a:lstStyle>
            <a:lvl1pPr algn="l">
              <a:defRPr sz="3600" b="0"/>
            </a:lvl1pPr>
          </a:lstStyle>
          <a:p>
            <a:r>
              <a:rPr lang="en-US" smtClean="0"/>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6124" y="6288741"/>
            <a:ext cx="1887537" cy="365125"/>
          </a:xfrm>
        </p:spPr>
        <p:txBody>
          <a:bodyPr/>
          <a:lstStyle/>
          <a:p>
            <a:pPr>
              <a:defRPr/>
            </a:pPr>
            <a:fld id="{A0EB1D1F-E18F-408F-B2D0-91B4FBF5843D}" type="datetimeFigureOut">
              <a:rPr lang="en-US" smtClean="0">
                <a:solidFill>
                  <a:prstClr val="black">
                    <a:tint val="75000"/>
                  </a:prstClr>
                </a:solidFill>
              </a:rPr>
              <a:t>10/29/15</a:t>
            </a:fld>
            <a:endParaRPr lang="en-US">
              <a:solidFill>
                <a:prstClr val="black">
                  <a:tint val="75000"/>
                </a:prstClr>
              </a:solidFill>
            </a:endParaRPr>
          </a:p>
        </p:txBody>
      </p:sp>
      <p:sp>
        <p:nvSpPr>
          <p:cNvPr id="6" name="Footer Placeholder 5"/>
          <p:cNvSpPr>
            <a:spLocks noGrp="1"/>
          </p:cNvSpPr>
          <p:nvPr>
            <p:ph type="ftr" sz="quarter" idx="11"/>
          </p:nvPr>
        </p:nvSpPr>
        <p:spPr>
          <a:xfrm>
            <a:off x="5867399" y="6288741"/>
            <a:ext cx="2675965" cy="365125"/>
          </a:xfrm>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9021E382-A8E5-4E6C-AFB2-03CB84205052}" type="slidenum">
              <a:rPr lang="en-US" altLang="en-US" smtClean="0"/>
              <a:t>‹#›</a:t>
            </a:fld>
            <a:endParaRPr lang="en-US" altLang="en-US"/>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4710953" y="533400"/>
            <a:ext cx="3657600" cy="125253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pPr>
              <a:defRPr/>
            </a:pPr>
            <a:fld id="{CC7D292F-9CFA-4A4F-92F3-FA8CD25B9A3B}" type="datetimeFigureOut">
              <a:rPr lang="en-US" smtClean="0">
                <a:solidFill>
                  <a:prstClr val="black">
                    <a:tint val="75000"/>
                  </a:prstClr>
                </a:solidFill>
              </a:rPr>
              <a:t>10/29/15</a:t>
            </a:fld>
            <a:endParaRPr lang="en-US">
              <a:solidFill>
                <a:prstClr val="black">
                  <a:tint val="75000"/>
                </a:prstClr>
              </a:solidFill>
            </a:endParaRPr>
          </a:p>
        </p:txBody>
      </p:sp>
      <p:sp>
        <p:nvSpPr>
          <p:cNvPr id="6" name="Footer Placeholder 5"/>
          <p:cNvSpPr>
            <a:spLocks noGrp="1"/>
          </p:cNvSpPr>
          <p:nvPr>
            <p:ph type="ftr" sz="quarter" idx="11"/>
          </p:nvPr>
        </p:nvSpPr>
        <p:spPr>
          <a:xfrm>
            <a:off x="3325813" y="6288741"/>
            <a:ext cx="5217551" cy="365125"/>
          </a:xfrm>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808038" y="3778624"/>
            <a:ext cx="7560515" cy="110265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3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pPr>
              <a:defRPr/>
            </a:pPr>
            <a:fld id="{CC7D292F-9CFA-4A4F-92F3-FA8CD25B9A3B}" type="datetimeFigureOut">
              <a:rPr lang="en-US" smtClean="0">
                <a:solidFill>
                  <a:prstClr val="black">
                    <a:tint val="75000"/>
                  </a:prstClr>
                </a:solidFill>
              </a:rPr>
              <a:t>10/29/15</a:t>
            </a:fld>
            <a:endParaRPr lang="en-US">
              <a:solidFill>
                <a:prstClr val="black">
                  <a:tint val="75000"/>
                </a:prstClr>
              </a:solidFill>
            </a:endParaRPr>
          </a:p>
        </p:txBody>
      </p:sp>
      <p:sp>
        <p:nvSpPr>
          <p:cNvPr id="6" name="Footer Placeholder 5"/>
          <p:cNvSpPr>
            <a:spLocks noGrp="1"/>
          </p:cNvSpPr>
          <p:nvPr>
            <p:ph type="ftr" sz="quarter" idx="11"/>
          </p:nvPr>
        </p:nvSpPr>
        <p:spPr>
          <a:xfrm>
            <a:off x="3325813" y="6288741"/>
            <a:ext cx="5217551" cy="365125"/>
          </a:xfrm>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pPr>
              <a:defRPr/>
            </a:pPr>
            <a:fld id="{B30DFD30-8C1E-4E98-B35E-52CACC2C460E}" type="datetimeFigureOut">
              <a:rPr lang="en-US" smtClean="0">
                <a:solidFill>
                  <a:prstClr val="black">
                    <a:tint val="75000"/>
                  </a:prstClr>
                </a:solidFill>
              </a:rPr>
              <a:t>10/29/15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A1351E2-5F7D-4F15-9DC9-FC70D650E367}" type="slidenum">
              <a:rPr lang="en-US" altLang="en-US" smtClean="0"/>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Vertical Title 1"/>
          <p:cNvSpPr>
            <a:spLocks noGrp="1"/>
          </p:cNvSpPr>
          <p:nvPr>
            <p:ph type="title" orient="vert"/>
          </p:nvPr>
        </p:nvSpPr>
        <p:spPr>
          <a:xfrm>
            <a:off x="7328646" y="779463"/>
            <a:ext cx="1358153" cy="52689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pPr>
              <a:defRPr/>
            </a:pPr>
            <a:fld id="{5628E578-2ADF-46C2-BF8D-CF56F3CFE373}" type="datetimeFigureOut">
              <a:rPr lang="en-US" smtClean="0">
                <a:solidFill>
                  <a:prstClr val="black">
                    <a:tint val="75000"/>
                  </a:prstClr>
                </a:solidFill>
              </a:rPr>
              <a:t>10/29/15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C2CA475A-97CB-43FD-8BF6-6AF0464D8FBD}" type="slidenum">
              <a:rPr lang="en-US" altLang="en-US" smtClean="0"/>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pPr>
              <a:defRPr/>
            </a:pPr>
            <a:fld id="{37E19AA2-8F9C-47CC-B58E-B6916B2F242A}" type="datetimeFigureOut">
              <a:rPr lang="en-US" smtClean="0">
                <a:solidFill>
                  <a:prstClr val="black">
                    <a:tint val="75000"/>
                  </a:prstClr>
                </a:solidFill>
              </a:rPr>
              <a:t>10/29/15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C5B5937-2DDD-4272-8503-DB659870177D}" type="slidenum">
              <a:rPr lang="en-US" altLang="en-US" smtClean="0"/>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3" y="2591360"/>
            <a:ext cx="7583487" cy="1362075"/>
          </a:xfrm>
        </p:spPr>
        <p:txBody>
          <a:bodyPr anchor="b" anchorCtr="0">
            <a:noAutofit/>
          </a:bodyPr>
          <a:lstStyle>
            <a:lvl1pPr algn="l">
              <a:defRPr sz="4400" b="1"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779463" y="3950354"/>
            <a:ext cx="7583487" cy="1500187"/>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F402B91E-F82C-4C35-9087-6B7E141DD95B}" type="datetimeFigureOut">
              <a:rPr lang="en-US" smtClean="0">
                <a:solidFill>
                  <a:prstClr val="black">
                    <a:tint val="75000"/>
                  </a:prstClr>
                </a:solidFill>
              </a:rPr>
              <a:t>10/29/15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A0830B0A-6E36-4892-B208-7EE465D975E4}" type="slidenum">
              <a:rPr lang="en-US" altLang="en-US" smtClean="0"/>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pPr>
              <a:defRPr/>
            </a:pPr>
            <a:fld id="{DD1EAFDC-CEE3-473B-AFC0-A8FC5B70E39E}" type="datetimeFigureOut">
              <a:rPr lang="en-US" smtClean="0">
                <a:solidFill>
                  <a:prstClr val="black">
                    <a:tint val="75000"/>
                  </a:prstClr>
                </a:solidFill>
              </a:rPr>
              <a:t>10/29/15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F8317AD-9921-46CC-ADF1-2C667009F76A}" type="slidenum">
              <a:rPr lang="en-US" altLang="en-US" smtClean="0"/>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a:xfrm>
            <a:off x="779463" y="381000"/>
            <a:ext cx="7583487" cy="10443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pPr>
              <a:defRPr/>
            </a:pPr>
            <a:fld id="{15F3E321-F45D-4CEF-8675-DFED5C8E3865}" type="datetimeFigureOut">
              <a:rPr lang="en-US" smtClean="0">
                <a:solidFill>
                  <a:prstClr val="black">
                    <a:tint val="75000"/>
                  </a:prstClr>
                </a:solidFill>
              </a:rPr>
              <a:t>10/29/15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42BAA52E-34BC-4C61-B420-8AAA46AC06F4}" type="slidenum">
              <a:rPr lang="en-US" altLang="en-US" smtClean="0"/>
              <a:t>‹#›</a:t>
            </a:fld>
            <a:endParaRPr lang="en-US" altLang="en-US"/>
          </a:p>
        </p:txBody>
      </p:sp>
      <p:cxnSp>
        <p:nvCxnSpPr>
          <p:cNvPr id="12" name="Straight Connector 11"/>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pPr>
              <a:defRPr/>
            </a:pPr>
            <a:fld id="{CC7D292F-9CFA-4A4F-92F3-FA8CD25B9A3B}" type="datetimeFigureOut">
              <a:rPr lang="en-US" smtClean="0">
                <a:solidFill>
                  <a:prstClr val="black">
                    <a:tint val="75000"/>
                  </a:prstClr>
                </a:solidFill>
              </a:rPr>
              <a:t>10/29/15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6B694FF1-06E5-4A3E-BCDB-78F636119BF6}" type="slidenum">
              <a:rPr lang="en-US" altLang="en-US" smtClean="0">
                <a:cs typeface="Arial" panose="020B0604020202020204" pitchFamily="34" charset="0"/>
              </a:rPr>
              <a:t>‹#›</a:t>
            </a:fld>
            <a:endParaRPr lang="en-US" altLang="en-US">
              <a:cs typeface="Arial" panose="020B0604020202020204" pitchFamily="34" charset="0"/>
            </a:endParaRPr>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pPr>
              <a:defRPr/>
            </a:pPr>
            <a:fld id="{CC7D292F-9CFA-4A4F-92F3-FA8CD25B9A3B}" type="datetimeFigureOut">
              <a:rPr lang="en-US" smtClean="0">
                <a:solidFill>
                  <a:prstClr val="black">
                    <a:tint val="75000"/>
                  </a:prstClr>
                </a:solidFill>
              </a:rPr>
              <a:t>10/29/15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6B694FF1-06E5-4A3E-BCDB-78F636119BF6}" type="slidenum">
              <a:rPr lang="en-US" altLang="en-US" smtClean="0">
                <a:cs typeface="Arial" panose="020B0604020202020204" pitchFamily="34" charset="0"/>
              </a:rPr>
              <a:t>‹#›</a:t>
            </a:fld>
            <a:endParaRPr lang="en-US" altLang="en-US">
              <a:cs typeface="Arial" panose="020B0604020202020204" pitchFamily="34" charset="0"/>
            </a:endParaRPr>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pPr>
              <a:defRPr/>
            </a:pPr>
            <a:fld id="{CC7D292F-9CFA-4A4F-92F3-FA8CD25B9A3B}" type="datetimeFigureOut">
              <a:rPr lang="en-US" smtClean="0">
                <a:solidFill>
                  <a:prstClr val="black">
                    <a:tint val="75000"/>
                  </a:prstClr>
                </a:solidFill>
              </a:rPr>
              <a:t>10/29/15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6B694FF1-06E5-4A3E-BCDB-78F636119BF6}" type="slidenum">
              <a:rPr lang="en-US" altLang="en-US" smtClean="0">
                <a:cs typeface="Arial" panose="020B0604020202020204" pitchFamily="34" charset="0"/>
              </a:rPr>
              <a:t>‹#›</a:t>
            </a:fld>
            <a:endParaRPr lang="en-US" altLang="en-US">
              <a:cs typeface="Arial" panose="020B0604020202020204" pitchFamily="34" charset="0"/>
            </a:endParaRPr>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pPr>
              <a:defRPr/>
            </a:pPr>
            <a:fld id="{25CE9399-68B4-4691-82E2-495EF7A9E325}" type="datetimeFigureOut">
              <a:rPr lang="en-US" smtClean="0">
                <a:solidFill>
                  <a:prstClr val="black">
                    <a:tint val="75000"/>
                  </a:prstClr>
                </a:solidFill>
              </a:rPr>
              <a:t>10/29/15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C3D5104A-7F62-45E2-8BF9-BB4D6AB920D4}" type="slidenum">
              <a:rPr lang="en-US" altLang="en-US" smtClean="0"/>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89707" y="189707"/>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779463" y="381000"/>
            <a:ext cx="7583487" cy="1044388"/>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7" cy="420893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381000" y="6288741"/>
            <a:ext cx="1887537" cy="365125"/>
          </a:xfrm>
          <a:prstGeom prst="rect">
            <a:avLst/>
          </a:prstGeom>
        </p:spPr>
        <p:txBody>
          <a:bodyPr vert="horz" lIns="91440" tIns="45720" rIns="91440" bIns="45720" rtlCol="0" anchor="ctr"/>
          <a:lstStyle>
            <a:lvl1pPr algn="l">
              <a:defRPr sz="1200">
                <a:solidFill>
                  <a:schemeClr val="bg2"/>
                </a:solidFill>
              </a:defRPr>
            </a:lvl1pPr>
          </a:lstStyle>
          <a:p>
            <a:pPr>
              <a:defRPr/>
            </a:pPr>
            <a:fld id="{CC7D292F-9CFA-4A4F-92F3-FA8CD25B9A3B}" type="datetimeFigureOut">
              <a:rPr lang="en-US" smtClean="0">
                <a:solidFill>
                  <a:prstClr val="black">
                    <a:tint val="75000"/>
                  </a:prstClr>
                </a:solidFill>
              </a:rPr>
              <a:t>10/29/15</a:t>
            </a:fld>
            <a:endParaRPr lang="en-US">
              <a:solidFill>
                <a:prstClr val="black">
                  <a:tint val="75000"/>
                </a:prstClr>
              </a:solidFill>
            </a:endParaRPr>
          </a:p>
        </p:txBody>
      </p:sp>
      <p:sp>
        <p:nvSpPr>
          <p:cNvPr id="5" name="Footer Placeholder 4"/>
          <p:cNvSpPr>
            <a:spLocks noGrp="1"/>
          </p:cNvSpPr>
          <p:nvPr>
            <p:ph type="ftr" sz="quarter" idx="3"/>
          </p:nvPr>
        </p:nvSpPr>
        <p:spPr>
          <a:xfrm>
            <a:off x="3304615" y="6288741"/>
            <a:ext cx="5238750" cy="365125"/>
          </a:xfrm>
          <a:prstGeom prst="rect">
            <a:avLst/>
          </a:prstGeom>
        </p:spPr>
        <p:txBody>
          <a:bodyPr vert="horz" lIns="91440" tIns="45720" rIns="91440" bIns="45720" rtlCol="0" anchor="ctr"/>
          <a:lstStyle>
            <a:lvl1pPr algn="r">
              <a:defRPr sz="1200">
                <a:solidFill>
                  <a:schemeClr val="bg2"/>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404411" y="219635"/>
            <a:ext cx="493059" cy="365125"/>
          </a:xfrm>
          <a:prstGeom prst="rect">
            <a:avLst/>
          </a:prstGeom>
        </p:spPr>
        <p:txBody>
          <a:bodyPr vert="horz" lIns="91440" tIns="45720" rIns="91440" bIns="45720" rtlCol="0" anchor="ctr"/>
          <a:lstStyle>
            <a:lvl1pPr algn="r">
              <a:defRPr sz="1200">
                <a:solidFill>
                  <a:schemeClr val="tx2"/>
                </a:solidFill>
              </a:defRPr>
            </a:lvl1pPr>
          </a:lstStyle>
          <a:p>
            <a:pPr fontAlgn="base">
              <a:spcBef>
                <a:spcPct val="0"/>
              </a:spcBef>
              <a:spcAft>
                <a:spcPct val="0"/>
              </a:spcAft>
              <a:defRPr/>
            </a:pPr>
            <a:fld id="{6B694FF1-06E5-4A3E-BCDB-78F636119BF6}" type="slidenum">
              <a:rPr lang="en-US" altLang="en-US" smtClean="0">
                <a:cs typeface="Arial" panose="020B0604020202020204" pitchFamily="34" charset="0"/>
              </a:rPr>
              <a:t>‹#›</a:t>
            </a:fld>
            <a:endParaRPr lang="en-US" altLang="en-US">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 id="2147483906" r:id="rId13"/>
    <p:sldLayoutId id="2147483907" r:id="rId14"/>
    <p:sldLayoutId id="2147483908" r:id="rId15"/>
    <p:sldLayoutId id="2147483909" r:id="rId16"/>
  </p:sldLayoutIdLst>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0.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jene.bridgewater@scottcountypartnership" TargetMode="External"/><Relationship Id="rId4" Type="http://schemas.openxmlformats.org/officeDocument/2006/relationships/hyperlink" Target="mailto:lcroasdell@me.com" TargetMode="External"/><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8600" y="1447800"/>
            <a:ext cx="3331419" cy="5105400"/>
          </a:xfrm>
          <a:prstGeom prst="rect">
            <a:avLst/>
          </a:prstGeom>
        </p:spPr>
      </p:pic>
      <p:sp>
        <p:nvSpPr>
          <p:cNvPr id="24578" name="Title 1"/>
          <p:cNvSpPr>
            <a:spLocks noGrp="1"/>
          </p:cNvSpPr>
          <p:nvPr>
            <p:ph type="title"/>
          </p:nvPr>
        </p:nvSpPr>
        <p:spPr>
          <a:xfrm>
            <a:off x="1371600" y="304800"/>
            <a:ext cx="7543800" cy="4267200"/>
          </a:xfrm>
        </p:spPr>
        <p:txBody>
          <a:bodyPr>
            <a:noAutofit/>
          </a:bodyPr>
          <a:lstStyle/>
          <a:p>
            <a:pPr algn="r" eaLnBrk="1" hangingPunct="1"/>
            <a:r>
              <a:rPr lang="en-US" sz="5400" b="1" dirty="0" smtClean="0">
                <a:solidFill>
                  <a:schemeClr val="tx1"/>
                </a:solidFill>
                <a:latin typeface="Calibri" panose="020F0502020204030204" pitchFamily="34" charset="0"/>
              </a:rPr>
              <a:t>Scott County—Struggle to Strength: </a:t>
            </a:r>
            <a:br>
              <a:rPr lang="en-US" sz="5400" b="1" dirty="0" smtClean="0">
                <a:solidFill>
                  <a:schemeClr val="tx1"/>
                </a:solidFill>
                <a:latin typeface="Calibri" panose="020F0502020204030204" pitchFamily="34" charset="0"/>
              </a:rPr>
            </a:br>
            <a:r>
              <a:rPr lang="en-US" sz="5400" b="1" dirty="0" smtClean="0">
                <a:solidFill>
                  <a:schemeClr val="tx1"/>
                </a:solidFill>
                <a:latin typeface="Calibri" panose="020F0502020204030204" pitchFamily="34" charset="0"/>
              </a:rPr>
              <a:t>Reclaiming Lives—</a:t>
            </a:r>
            <a:br>
              <a:rPr lang="en-US" sz="5400" b="1" dirty="0" smtClean="0">
                <a:solidFill>
                  <a:schemeClr val="tx1"/>
                </a:solidFill>
                <a:latin typeface="Calibri" panose="020F0502020204030204" pitchFamily="34" charset="0"/>
              </a:rPr>
            </a:br>
            <a:r>
              <a:rPr lang="en-US" sz="5400" b="1" dirty="0" smtClean="0">
                <a:solidFill>
                  <a:schemeClr val="tx1"/>
                </a:solidFill>
                <a:latin typeface="Calibri" panose="020F0502020204030204" pitchFamily="34" charset="0"/>
              </a:rPr>
              <a:t>Rebuilding </a:t>
            </a:r>
            <a:br>
              <a:rPr lang="en-US" sz="5400" b="1" dirty="0" smtClean="0">
                <a:solidFill>
                  <a:schemeClr val="tx1"/>
                </a:solidFill>
                <a:latin typeface="Calibri" panose="020F0502020204030204" pitchFamily="34" charset="0"/>
              </a:rPr>
            </a:br>
            <a:r>
              <a:rPr lang="en-US" sz="5400" b="1" dirty="0" smtClean="0">
                <a:solidFill>
                  <a:schemeClr val="tx1"/>
                </a:solidFill>
                <a:latin typeface="Calibri" panose="020F0502020204030204" pitchFamily="34" charset="0"/>
              </a:rPr>
              <a:t>Communities</a:t>
            </a:r>
          </a:p>
        </p:txBody>
      </p:sp>
    </p:spTree>
    <p:extLst>
      <p:ext uri="{BB962C8B-B14F-4D97-AF65-F5344CB8AC3E}">
        <p14:creationId xmlns:p14="http://schemas.microsoft.com/office/powerpoint/2010/main" val="276513122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04800"/>
            <a:ext cx="7583487" cy="533400"/>
          </a:xfrm>
        </p:spPr>
        <p:txBody>
          <a:bodyPr/>
          <a:lstStyle/>
          <a:p>
            <a:r>
              <a:rPr lang="en-US" b="1" dirty="0" smtClean="0">
                <a:solidFill>
                  <a:schemeClr val="tx1"/>
                </a:solidFill>
              </a:rPr>
              <a:t>Prevention Strategies To Date</a:t>
            </a:r>
            <a:endParaRPr lang="en-US" b="1" dirty="0">
              <a:solidFill>
                <a:schemeClr val="tx1"/>
              </a:solidFill>
            </a:endParaRPr>
          </a:p>
        </p:txBody>
      </p:sp>
      <p:sp>
        <p:nvSpPr>
          <p:cNvPr id="3" name="Content Placeholder 2"/>
          <p:cNvSpPr>
            <a:spLocks noGrp="1"/>
          </p:cNvSpPr>
          <p:nvPr>
            <p:ph idx="1"/>
          </p:nvPr>
        </p:nvSpPr>
        <p:spPr>
          <a:xfrm>
            <a:off x="381000" y="914400"/>
            <a:ext cx="8381999" cy="5715000"/>
          </a:xfrm>
        </p:spPr>
        <p:txBody>
          <a:bodyPr numCol="2">
            <a:normAutofit lnSpcReduction="10000"/>
          </a:bodyPr>
          <a:lstStyle/>
          <a:p>
            <a:pPr>
              <a:buFont typeface="Arial"/>
              <a:buChar char="•"/>
            </a:pPr>
            <a:r>
              <a:rPr lang="en-US" sz="2400" b="1" dirty="0" err="1" smtClean="0"/>
              <a:t>LifeSkills</a:t>
            </a:r>
            <a:endParaRPr lang="en-US" sz="2400" b="1" dirty="0" smtClean="0"/>
          </a:p>
          <a:p>
            <a:pPr>
              <a:buFont typeface="Arial"/>
              <a:buChar char="•"/>
            </a:pPr>
            <a:r>
              <a:rPr lang="en-US" sz="2400" b="1" dirty="0"/>
              <a:t>Guiding Good Choices</a:t>
            </a:r>
          </a:p>
          <a:p>
            <a:pPr>
              <a:buFont typeface="Arial"/>
              <a:buChar char="•"/>
            </a:pPr>
            <a:r>
              <a:rPr lang="en-US" sz="2400" b="1" dirty="0" smtClean="0"/>
              <a:t>Circles</a:t>
            </a:r>
          </a:p>
          <a:p>
            <a:pPr>
              <a:buFont typeface="Arial"/>
              <a:buChar char="•"/>
            </a:pPr>
            <a:r>
              <a:rPr lang="en-US" sz="2400" b="1" dirty="0"/>
              <a:t>Positive Social Norms Campaign: “What’s Your Side Effect?”</a:t>
            </a:r>
          </a:p>
          <a:p>
            <a:pPr>
              <a:buFont typeface="Arial"/>
              <a:buChar char="•"/>
            </a:pPr>
            <a:r>
              <a:rPr lang="en-US" sz="2000" dirty="0" smtClean="0"/>
              <a:t>All Stars</a:t>
            </a:r>
          </a:p>
          <a:p>
            <a:pPr>
              <a:buFont typeface="Arial"/>
              <a:buChar char="•"/>
            </a:pPr>
            <a:r>
              <a:rPr lang="en-US" sz="2000" dirty="0" smtClean="0"/>
              <a:t>Footprints</a:t>
            </a:r>
          </a:p>
          <a:p>
            <a:pPr>
              <a:buFont typeface="Arial"/>
              <a:buChar char="•"/>
            </a:pPr>
            <a:r>
              <a:rPr lang="en-US" sz="2000" dirty="0" smtClean="0"/>
              <a:t>Austin 21</a:t>
            </a:r>
            <a:r>
              <a:rPr lang="en-US" sz="2000" baseline="30000" dirty="0" smtClean="0"/>
              <a:t>st</a:t>
            </a:r>
            <a:r>
              <a:rPr lang="en-US" sz="2000" dirty="0" smtClean="0"/>
              <a:t> Century Learning Center</a:t>
            </a:r>
          </a:p>
          <a:p>
            <a:pPr>
              <a:buFont typeface="Arial"/>
              <a:buChar char="•"/>
            </a:pPr>
            <a:r>
              <a:rPr lang="en-US" sz="2000" dirty="0" smtClean="0"/>
              <a:t>Scott County Family YMCA 21</a:t>
            </a:r>
            <a:r>
              <a:rPr lang="en-US" sz="2000" baseline="30000" dirty="0" smtClean="0"/>
              <a:t>st</a:t>
            </a:r>
            <a:r>
              <a:rPr lang="en-US" sz="2000" dirty="0" smtClean="0"/>
              <a:t> Century Learning Center</a:t>
            </a:r>
          </a:p>
          <a:p>
            <a:pPr>
              <a:buFont typeface="Arial"/>
              <a:buChar char="•"/>
            </a:pPr>
            <a:r>
              <a:rPr lang="en-US" sz="2000" dirty="0" smtClean="0"/>
              <a:t>4-H/Girl Scouts, Boy Scouts</a:t>
            </a:r>
          </a:p>
          <a:p>
            <a:pPr>
              <a:buFont typeface="Arial"/>
              <a:buChar char="•"/>
            </a:pPr>
            <a:r>
              <a:rPr lang="en-US" sz="2000" dirty="0" smtClean="0"/>
              <a:t>PRIME For Life</a:t>
            </a:r>
          </a:p>
          <a:p>
            <a:pPr>
              <a:buFont typeface="Arial"/>
              <a:buChar char="•"/>
            </a:pPr>
            <a:r>
              <a:rPr lang="en-US" sz="2000" dirty="0" smtClean="0"/>
              <a:t>Children In the Middle</a:t>
            </a:r>
          </a:p>
          <a:p>
            <a:pPr>
              <a:buFont typeface="Arial"/>
              <a:buChar char="•"/>
            </a:pPr>
            <a:r>
              <a:rPr lang="en-US" sz="2000" dirty="0" smtClean="0"/>
              <a:t>Parents Who Host</a:t>
            </a:r>
          </a:p>
          <a:p>
            <a:pPr>
              <a:buFont typeface="Arial"/>
              <a:buChar char="•"/>
            </a:pPr>
            <a:r>
              <a:rPr lang="en-US" sz="2000" dirty="0" smtClean="0"/>
              <a:t>QPR Suicide Prevention</a:t>
            </a:r>
          </a:p>
          <a:p>
            <a:pPr>
              <a:buFont typeface="Arial"/>
              <a:buChar char="•"/>
            </a:pPr>
            <a:r>
              <a:rPr lang="en-US" sz="2000" dirty="0" smtClean="0"/>
              <a:t>Scott County YMCA Youth Programs</a:t>
            </a:r>
          </a:p>
          <a:p>
            <a:pPr>
              <a:buFont typeface="Arial"/>
              <a:buChar char="•"/>
            </a:pPr>
            <a:r>
              <a:rPr lang="en-US" sz="2000" dirty="0" smtClean="0"/>
              <a:t>Just Say No Club/SADD Club</a:t>
            </a:r>
          </a:p>
          <a:p>
            <a:pPr>
              <a:buFont typeface="Arial"/>
              <a:buChar char="•"/>
            </a:pPr>
            <a:r>
              <a:rPr lang="en-US" sz="2000" dirty="0" smtClean="0"/>
              <a:t>Builders Club/Key Club</a:t>
            </a:r>
          </a:p>
          <a:p>
            <a:pPr>
              <a:buFont typeface="Arial"/>
              <a:buChar char="•"/>
            </a:pPr>
            <a:r>
              <a:rPr lang="en-US" sz="2000" dirty="0" smtClean="0"/>
              <a:t>Sunshine Club/Hi-Y Club</a:t>
            </a:r>
          </a:p>
          <a:p>
            <a:pPr>
              <a:buFont typeface="Arial"/>
              <a:buChar char="•"/>
            </a:pPr>
            <a:r>
              <a:rPr lang="en-US" sz="2000" dirty="0" smtClean="0"/>
              <a:t>Youth </a:t>
            </a:r>
            <a:r>
              <a:rPr lang="en-US" sz="2000" dirty="0" err="1" smtClean="0"/>
              <a:t>Grantmaking</a:t>
            </a:r>
            <a:r>
              <a:rPr lang="en-US" sz="2000" dirty="0" smtClean="0"/>
              <a:t> Council</a:t>
            </a:r>
          </a:p>
        </p:txBody>
      </p:sp>
    </p:spTree>
    <p:extLst>
      <p:ext uri="{BB962C8B-B14F-4D97-AF65-F5344CB8AC3E}">
        <p14:creationId xmlns:p14="http://schemas.microsoft.com/office/powerpoint/2010/main" val="34571670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
            <a:ext cx="9144000" cy="6857999"/>
          </a:xfrm>
          <a:prstGeom prst="rect">
            <a:avLst/>
          </a:prstGeom>
        </p:spPr>
      </p:pic>
    </p:spTree>
    <p:extLst>
      <p:ext uri="{BB962C8B-B14F-4D97-AF65-F5344CB8AC3E}">
        <p14:creationId xmlns:p14="http://schemas.microsoft.com/office/powerpoint/2010/main" val="13011915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78288882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32934" y="270933"/>
            <a:ext cx="7069666" cy="6333066"/>
          </a:xfrm>
          <a:prstGeom prst="rect">
            <a:avLst/>
          </a:prstGeom>
        </p:spPr>
      </p:pic>
    </p:spTree>
    <p:extLst>
      <p:ext uri="{BB962C8B-B14F-4D97-AF65-F5344CB8AC3E}">
        <p14:creationId xmlns:p14="http://schemas.microsoft.com/office/powerpoint/2010/main" val="148712802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599"/>
            <a:ext cx="8382000" cy="849901"/>
          </a:xfrm>
        </p:spPr>
        <p:txBody>
          <a:bodyPr/>
          <a:lstStyle/>
          <a:p>
            <a:r>
              <a:rPr lang="en-US" sz="4000" b="1" dirty="0" smtClean="0">
                <a:solidFill>
                  <a:schemeClr val="tx1"/>
                </a:solidFill>
              </a:rPr>
              <a:t>Environmental Strategies To Date</a:t>
            </a:r>
            <a:endParaRPr lang="en-US" sz="4000" b="1" dirty="0">
              <a:solidFill>
                <a:schemeClr val="tx1"/>
              </a:solidFill>
            </a:endParaRPr>
          </a:p>
        </p:txBody>
      </p:sp>
      <p:sp>
        <p:nvSpPr>
          <p:cNvPr id="3" name="Content Placeholder 2"/>
          <p:cNvSpPr>
            <a:spLocks noGrp="1"/>
          </p:cNvSpPr>
          <p:nvPr>
            <p:ph idx="1"/>
          </p:nvPr>
        </p:nvSpPr>
        <p:spPr>
          <a:xfrm>
            <a:off x="381000" y="1066800"/>
            <a:ext cx="8534400" cy="5562600"/>
          </a:xfrm>
        </p:spPr>
        <p:txBody>
          <a:bodyPr>
            <a:normAutofit/>
          </a:bodyPr>
          <a:lstStyle/>
          <a:p>
            <a:pPr>
              <a:buFont typeface="Arial"/>
              <a:buChar char="•"/>
            </a:pPr>
            <a:r>
              <a:rPr lang="en-US" dirty="0"/>
              <a:t>Pain Clinic </a:t>
            </a:r>
            <a:r>
              <a:rPr lang="en-US" dirty="0" smtClean="0"/>
              <a:t>Ordinance</a:t>
            </a:r>
          </a:p>
          <a:p>
            <a:pPr>
              <a:buFont typeface="Arial"/>
              <a:buChar char="•"/>
            </a:pPr>
            <a:r>
              <a:rPr lang="en-US" dirty="0" smtClean="0"/>
              <a:t>ER Pain Medication Policy</a:t>
            </a:r>
            <a:endParaRPr lang="en-US" dirty="0"/>
          </a:p>
          <a:p>
            <a:pPr>
              <a:buFont typeface="Arial"/>
              <a:buChar char="•"/>
            </a:pPr>
            <a:r>
              <a:rPr lang="en-US" dirty="0"/>
              <a:t>Drug Take Backs</a:t>
            </a:r>
          </a:p>
          <a:p>
            <a:pPr>
              <a:buFont typeface="Arial"/>
              <a:buChar char="•"/>
            </a:pPr>
            <a:r>
              <a:rPr lang="en-US" dirty="0"/>
              <a:t>No alcohol sold in family shopping </a:t>
            </a:r>
            <a:r>
              <a:rPr lang="en-US" dirty="0" smtClean="0"/>
              <a:t>establishments</a:t>
            </a:r>
          </a:p>
          <a:p>
            <a:pPr>
              <a:buFont typeface="Arial"/>
              <a:buChar char="•"/>
            </a:pPr>
            <a:r>
              <a:rPr lang="en-US" dirty="0"/>
              <a:t>Promotion of Physician </a:t>
            </a:r>
            <a:r>
              <a:rPr lang="en-US" dirty="0" smtClean="0"/>
              <a:t>Toolkit; changing prescribing practices</a:t>
            </a:r>
            <a:endParaRPr lang="en-US" dirty="0"/>
          </a:p>
          <a:p>
            <a:pPr>
              <a:buFont typeface="Arial"/>
              <a:buChar char="•"/>
            </a:pPr>
            <a:r>
              <a:rPr lang="en-US" dirty="0" smtClean="0"/>
              <a:t>INSPECT Training for providers</a:t>
            </a:r>
            <a:endParaRPr lang="en-US" dirty="0"/>
          </a:p>
          <a:p>
            <a:pPr>
              <a:buFont typeface="Arial"/>
              <a:buChar char="•"/>
            </a:pPr>
            <a:r>
              <a:rPr lang="en-US" dirty="0" smtClean="0"/>
              <a:t>Public Education: Rx </a:t>
            </a:r>
            <a:r>
              <a:rPr lang="en-US" dirty="0"/>
              <a:t>Drug Abuse </a:t>
            </a:r>
            <a:r>
              <a:rPr lang="en-US" dirty="0" smtClean="0"/>
              <a:t>Signs and Proper </a:t>
            </a:r>
            <a:r>
              <a:rPr lang="en-US" dirty="0"/>
              <a:t>Storage/Disposal Displays and Take-</a:t>
            </a:r>
            <a:r>
              <a:rPr lang="en-US" dirty="0" err="1" smtClean="0"/>
              <a:t>Aways</a:t>
            </a:r>
            <a:endParaRPr lang="en-US" dirty="0" smtClean="0"/>
          </a:p>
          <a:p>
            <a:pPr>
              <a:buFont typeface="Arial"/>
              <a:buChar char="•"/>
            </a:pPr>
            <a:r>
              <a:rPr lang="en-US" dirty="0" smtClean="0"/>
              <a:t>Expanding MAT (Medication Assisted Treatment)</a:t>
            </a:r>
          </a:p>
          <a:p>
            <a:pPr>
              <a:buFont typeface="Arial"/>
              <a:buChar char="•"/>
            </a:pPr>
            <a:r>
              <a:rPr lang="en-US" dirty="0" smtClean="0"/>
              <a:t>Naloxone Training for first responders</a:t>
            </a:r>
          </a:p>
          <a:p>
            <a:pPr>
              <a:buFont typeface="Arial"/>
              <a:buChar char="•"/>
            </a:pPr>
            <a:endParaRPr lang="en-US" sz="2600" dirty="0"/>
          </a:p>
          <a:p>
            <a:pPr>
              <a:buFont typeface="Arial"/>
              <a:buChar char="•"/>
            </a:pPr>
            <a:endParaRPr lang="en-US" sz="2400" dirty="0"/>
          </a:p>
          <a:p>
            <a:endParaRPr lang="en-US" dirty="0"/>
          </a:p>
        </p:txBody>
      </p:sp>
    </p:spTree>
    <p:extLst>
      <p:ext uri="{BB962C8B-B14F-4D97-AF65-F5344CB8AC3E}">
        <p14:creationId xmlns:p14="http://schemas.microsoft.com/office/powerpoint/2010/main" val="238481013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534400" cy="838200"/>
          </a:xfrm>
        </p:spPr>
        <p:txBody>
          <a:bodyPr/>
          <a:lstStyle/>
          <a:p>
            <a:r>
              <a:rPr lang="en-US" b="1" dirty="0" smtClean="0">
                <a:solidFill>
                  <a:schemeClr val="tx1"/>
                </a:solidFill>
              </a:rPr>
              <a:t>Steps for Prevention Planning</a:t>
            </a:r>
            <a:endParaRPr lang="en-US" b="1" dirty="0">
              <a:solidFill>
                <a:schemeClr val="tx1"/>
              </a:solidFill>
            </a:endParaRPr>
          </a:p>
        </p:txBody>
      </p:sp>
      <p:sp>
        <p:nvSpPr>
          <p:cNvPr id="3" name="Content Placeholder 2"/>
          <p:cNvSpPr>
            <a:spLocks noGrp="1"/>
          </p:cNvSpPr>
          <p:nvPr>
            <p:ph idx="1"/>
          </p:nvPr>
        </p:nvSpPr>
        <p:spPr>
          <a:xfrm>
            <a:off x="609600" y="1371600"/>
            <a:ext cx="8077200" cy="5181600"/>
          </a:xfrm>
        </p:spPr>
        <p:txBody>
          <a:bodyPr>
            <a:noAutofit/>
          </a:bodyPr>
          <a:lstStyle/>
          <a:p>
            <a:pPr>
              <a:buFont typeface="Arial"/>
              <a:buChar char="•"/>
            </a:pPr>
            <a:r>
              <a:rPr lang="en-US" sz="2800" dirty="0" smtClean="0"/>
              <a:t>Assessment</a:t>
            </a:r>
          </a:p>
          <a:p>
            <a:pPr>
              <a:buFont typeface="Arial"/>
              <a:buChar char="•"/>
            </a:pPr>
            <a:r>
              <a:rPr lang="en-US" sz="2800" dirty="0" smtClean="0"/>
              <a:t>Focus Groups</a:t>
            </a:r>
          </a:p>
          <a:p>
            <a:pPr>
              <a:buFont typeface="Arial"/>
              <a:buChar char="•"/>
            </a:pPr>
            <a:r>
              <a:rPr lang="en-US" sz="2800" dirty="0" smtClean="0"/>
              <a:t>Mobilization/community development </a:t>
            </a:r>
          </a:p>
          <a:p>
            <a:pPr>
              <a:buFont typeface="Arial"/>
              <a:buChar char="•"/>
            </a:pPr>
            <a:r>
              <a:rPr lang="en-US" sz="2800" dirty="0" smtClean="0"/>
              <a:t>Community education/capacity building</a:t>
            </a:r>
          </a:p>
          <a:p>
            <a:pPr>
              <a:buFont typeface="Arial"/>
              <a:buChar char="•"/>
            </a:pPr>
            <a:r>
              <a:rPr lang="en-US" sz="2800" dirty="0" smtClean="0"/>
              <a:t>Partnering and Collaborating</a:t>
            </a:r>
          </a:p>
          <a:p>
            <a:pPr>
              <a:buFont typeface="Arial"/>
              <a:buChar char="•"/>
            </a:pPr>
            <a:r>
              <a:rPr lang="en-US" sz="2800" dirty="0" smtClean="0"/>
              <a:t>De-Stigmatize Substance Use Disorder</a:t>
            </a:r>
          </a:p>
          <a:p>
            <a:pPr>
              <a:buFont typeface="Arial"/>
              <a:buChar char="•"/>
            </a:pPr>
            <a:r>
              <a:rPr lang="en-US" sz="2800" dirty="0" smtClean="0"/>
              <a:t>Strategic Planning (Get Healthy Scott County)</a:t>
            </a:r>
          </a:p>
        </p:txBody>
      </p:sp>
    </p:spTree>
    <p:extLst>
      <p:ext uri="{BB962C8B-B14F-4D97-AF65-F5344CB8AC3E}">
        <p14:creationId xmlns:p14="http://schemas.microsoft.com/office/powerpoint/2010/main" val="189032875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9600" cy="1044388"/>
          </a:xfrm>
        </p:spPr>
        <p:txBody>
          <a:bodyPr/>
          <a:lstStyle/>
          <a:p>
            <a:r>
              <a:rPr lang="en-US" b="1" dirty="0" smtClean="0">
                <a:solidFill>
                  <a:schemeClr val="tx1"/>
                </a:solidFill>
              </a:rPr>
              <a:t>Future Prevention and Education Initiatives</a:t>
            </a:r>
            <a:endParaRPr lang="en-US" b="1" dirty="0">
              <a:solidFill>
                <a:schemeClr val="tx1"/>
              </a:solidFill>
            </a:endParaRPr>
          </a:p>
        </p:txBody>
      </p:sp>
      <p:sp>
        <p:nvSpPr>
          <p:cNvPr id="3" name="Content Placeholder 2"/>
          <p:cNvSpPr>
            <a:spLocks noGrp="1"/>
          </p:cNvSpPr>
          <p:nvPr>
            <p:ph idx="1"/>
          </p:nvPr>
        </p:nvSpPr>
        <p:spPr>
          <a:xfrm>
            <a:off x="779463" y="2057400"/>
            <a:ext cx="7583487" cy="3980330"/>
          </a:xfrm>
        </p:spPr>
        <p:txBody>
          <a:bodyPr/>
          <a:lstStyle/>
          <a:p>
            <a:pPr>
              <a:buFont typeface="Arial"/>
              <a:buChar char="•"/>
            </a:pPr>
            <a:r>
              <a:rPr lang="en-US" sz="3600" dirty="0" smtClean="0"/>
              <a:t>Focus and Target Media: Positive Social Norms Campaign</a:t>
            </a:r>
          </a:p>
          <a:p>
            <a:pPr>
              <a:buFont typeface="Arial"/>
              <a:buChar char="•"/>
            </a:pPr>
            <a:r>
              <a:rPr lang="en-US" sz="3600" dirty="0" smtClean="0"/>
              <a:t>Conduct and Analyze Focus Groups with IDUs and those in recovery</a:t>
            </a:r>
          </a:p>
          <a:p>
            <a:pPr>
              <a:buFont typeface="Arial"/>
              <a:buChar char="•"/>
            </a:pPr>
            <a:r>
              <a:rPr lang="en-US" sz="3600" dirty="0" smtClean="0"/>
              <a:t>Mentoring/Expand Circles</a:t>
            </a:r>
          </a:p>
          <a:p>
            <a:pPr>
              <a:buFont typeface="Arial"/>
              <a:buChar char="•"/>
            </a:pPr>
            <a:endParaRPr lang="en-US" dirty="0"/>
          </a:p>
        </p:txBody>
      </p:sp>
    </p:spTree>
    <p:extLst>
      <p:ext uri="{BB962C8B-B14F-4D97-AF65-F5344CB8AC3E}">
        <p14:creationId xmlns:p14="http://schemas.microsoft.com/office/powerpoint/2010/main" val="278627725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610600" cy="1044388"/>
          </a:xfrm>
        </p:spPr>
        <p:txBody>
          <a:bodyPr/>
          <a:lstStyle/>
          <a:p>
            <a:r>
              <a:rPr lang="en-US" sz="4000" b="1" dirty="0">
                <a:solidFill>
                  <a:schemeClr val="tx1"/>
                </a:solidFill>
              </a:rPr>
              <a:t>Future Prevention and Education </a:t>
            </a:r>
            <a:r>
              <a:rPr lang="en-US" sz="4000" b="1" dirty="0" smtClean="0">
                <a:solidFill>
                  <a:schemeClr val="tx1"/>
                </a:solidFill>
              </a:rPr>
              <a:t>Initiatives Starting ASAP:</a:t>
            </a:r>
            <a:endParaRPr lang="en-US" sz="4000" dirty="0"/>
          </a:p>
        </p:txBody>
      </p:sp>
      <p:sp>
        <p:nvSpPr>
          <p:cNvPr id="3" name="Content Placeholder 2"/>
          <p:cNvSpPr>
            <a:spLocks noGrp="1"/>
          </p:cNvSpPr>
          <p:nvPr>
            <p:ph idx="1"/>
          </p:nvPr>
        </p:nvSpPr>
        <p:spPr>
          <a:xfrm>
            <a:off x="381001" y="1828800"/>
            <a:ext cx="8229600" cy="4648200"/>
          </a:xfrm>
        </p:spPr>
        <p:txBody>
          <a:bodyPr>
            <a:normAutofit/>
          </a:bodyPr>
          <a:lstStyle/>
          <a:p>
            <a:r>
              <a:rPr lang="en-US" sz="2800" b="1" dirty="0">
                <a:solidFill>
                  <a:schemeClr val="tx1"/>
                </a:solidFill>
              </a:rPr>
              <a:t>Focus and Target Media: Positive Social Norms</a:t>
            </a:r>
          </a:p>
          <a:p>
            <a:pPr lvl="1">
              <a:buFont typeface="Arial"/>
              <a:buChar char="•"/>
            </a:pPr>
            <a:r>
              <a:rPr lang="en-US" sz="2800" dirty="0" smtClean="0"/>
              <a:t>Weekly full page PSA in county newspaper</a:t>
            </a:r>
          </a:p>
          <a:p>
            <a:pPr lvl="1">
              <a:buFont typeface="Arial"/>
              <a:buChar char="•"/>
            </a:pPr>
            <a:r>
              <a:rPr lang="en-US" sz="2800" dirty="0" smtClean="0"/>
              <a:t>Daily radio PSAs on county radio station</a:t>
            </a:r>
          </a:p>
          <a:p>
            <a:pPr lvl="1">
              <a:buFont typeface="Arial"/>
              <a:buChar char="•"/>
            </a:pPr>
            <a:r>
              <a:rPr lang="en-US" sz="2800" dirty="0" smtClean="0"/>
              <a:t>Centerfold PSAs in Get Healthy Scott County Magazine</a:t>
            </a:r>
          </a:p>
          <a:p>
            <a:r>
              <a:rPr lang="en-US" sz="2800" b="1" dirty="0">
                <a:solidFill>
                  <a:schemeClr val="tx1"/>
                </a:solidFill>
              </a:rPr>
              <a:t>Conduct and Analyze Focus </a:t>
            </a:r>
            <a:r>
              <a:rPr lang="en-US" sz="2800" b="1" dirty="0" smtClean="0">
                <a:solidFill>
                  <a:schemeClr val="tx1"/>
                </a:solidFill>
              </a:rPr>
              <a:t>Groups</a:t>
            </a:r>
            <a:endParaRPr lang="en-US" sz="2800" b="1" dirty="0">
              <a:solidFill>
                <a:schemeClr val="tx1"/>
              </a:solidFill>
            </a:endParaRPr>
          </a:p>
          <a:p>
            <a:pPr lvl="1">
              <a:buFont typeface="Arial"/>
              <a:buChar char="•"/>
            </a:pPr>
            <a:r>
              <a:rPr lang="en-US" sz="2800" dirty="0" smtClean="0"/>
              <a:t>Focus Groups with IDU population and people in recovery</a:t>
            </a:r>
          </a:p>
          <a:p>
            <a:pPr lvl="1">
              <a:buFont typeface="Arial"/>
              <a:buChar char="•"/>
            </a:pPr>
            <a:r>
              <a:rPr lang="en-US" sz="2800" dirty="0" smtClean="0"/>
              <a:t>White Paper to be written with results</a:t>
            </a:r>
          </a:p>
          <a:p>
            <a:pPr marL="577850" lvl="2" indent="0">
              <a:buNone/>
            </a:pPr>
            <a:endParaRPr lang="en-US" dirty="0" smtClean="0"/>
          </a:p>
        </p:txBody>
      </p:sp>
    </p:spTree>
    <p:extLst>
      <p:ext uri="{BB962C8B-B14F-4D97-AF65-F5344CB8AC3E}">
        <p14:creationId xmlns:p14="http://schemas.microsoft.com/office/powerpoint/2010/main" val="166667611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8305800" cy="3810000"/>
          </a:xfrm>
        </p:spPr>
        <p:txBody>
          <a:bodyPr>
            <a:normAutofit/>
          </a:bodyPr>
          <a:lstStyle/>
          <a:p>
            <a:r>
              <a:rPr lang="en-US" sz="3200" b="1" dirty="0" smtClean="0">
                <a:solidFill>
                  <a:schemeClr val="tx1"/>
                </a:solidFill>
              </a:rPr>
              <a:t>Mentoring/Expand Circles</a:t>
            </a:r>
          </a:p>
          <a:p>
            <a:pPr lvl="1">
              <a:buFont typeface="Arial"/>
              <a:buChar char="•"/>
            </a:pPr>
            <a:r>
              <a:rPr lang="en-US" sz="3200" dirty="0" smtClean="0"/>
              <a:t>Aggressive recruiting campaign to recruit Allies</a:t>
            </a:r>
          </a:p>
          <a:p>
            <a:pPr lvl="1">
              <a:buFont typeface="Arial"/>
              <a:buChar char="•"/>
            </a:pPr>
            <a:r>
              <a:rPr lang="en-US" sz="3200" dirty="0" smtClean="0"/>
              <a:t>Work with Treatment Programs to identify persons coming out of treatment and needing re-entry support</a:t>
            </a:r>
            <a:endParaRPr lang="en-US" sz="3200" dirty="0"/>
          </a:p>
          <a:p>
            <a:endParaRPr lang="en-US" dirty="0"/>
          </a:p>
        </p:txBody>
      </p:sp>
      <p:sp>
        <p:nvSpPr>
          <p:cNvPr id="2" name="TextBox 1"/>
          <p:cNvSpPr txBox="1"/>
          <p:nvPr/>
        </p:nvSpPr>
        <p:spPr>
          <a:xfrm>
            <a:off x="609600" y="381000"/>
            <a:ext cx="7848600" cy="1200329"/>
          </a:xfrm>
          <a:prstGeom prst="rect">
            <a:avLst/>
          </a:prstGeom>
          <a:noFill/>
        </p:spPr>
        <p:txBody>
          <a:bodyPr wrap="square" rtlCol="0">
            <a:spAutoFit/>
          </a:bodyPr>
          <a:lstStyle/>
          <a:p>
            <a:r>
              <a:rPr lang="en-US" sz="3600" b="1" dirty="0"/>
              <a:t>Future Prevention and Education Initiatives </a:t>
            </a:r>
            <a:r>
              <a:rPr lang="en-US" sz="3600" b="1" dirty="0" smtClean="0"/>
              <a:t>continued:</a:t>
            </a:r>
            <a:endParaRPr lang="en-US" sz="3600" dirty="0"/>
          </a:p>
        </p:txBody>
      </p:sp>
    </p:spTree>
    <p:extLst>
      <p:ext uri="{BB962C8B-B14F-4D97-AF65-F5344CB8AC3E}">
        <p14:creationId xmlns:p14="http://schemas.microsoft.com/office/powerpoint/2010/main" val="350607573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4294967295"/>
            <p:extLst>
              <p:ext uri="{D42A27DB-BD31-4B8C-83A1-F6EECF244321}">
                <p14:modId xmlns:p14="http://schemas.microsoft.com/office/powerpoint/2010/main" val="885152405"/>
              </p:ext>
            </p:extLst>
          </p:nvPr>
        </p:nvGraphicFramePr>
        <p:xfrm>
          <a:off x="381000" y="1524000"/>
          <a:ext cx="83820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5062" name="TextBox 5"/>
          <p:cNvSpPr txBox="1">
            <a:spLocks noChangeArrowheads="1"/>
          </p:cNvSpPr>
          <p:nvPr/>
        </p:nvSpPr>
        <p:spPr>
          <a:xfrm>
            <a:off x="76200" y="304800"/>
            <a:ext cx="9067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4000" b="1" dirty="0" smtClean="0">
                <a:latin typeface="+mj-lt"/>
              </a:rPr>
              <a:t>Coalition Partnerships</a:t>
            </a:r>
            <a:endParaRPr lang="en-US" altLang="en-US" sz="4000" b="1" dirty="0">
              <a:latin typeface="+mj-lt"/>
            </a:endParaRPr>
          </a:p>
        </p:txBody>
      </p:sp>
    </p:spTree>
    <p:extLst>
      <p:ext uri="{BB962C8B-B14F-4D97-AF65-F5344CB8AC3E}">
        <p14:creationId xmlns:p14="http://schemas.microsoft.com/office/powerpoint/2010/main" val="193934128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583487" cy="838200"/>
          </a:xfrm>
        </p:spPr>
        <p:txBody>
          <a:bodyPr/>
          <a:lstStyle/>
          <a:p>
            <a:r>
              <a:rPr lang="en-US" sz="4800" b="1" dirty="0" smtClean="0">
                <a:solidFill>
                  <a:schemeClr val="tx1"/>
                </a:solidFill>
              </a:rPr>
              <a:t>Objectives</a:t>
            </a:r>
            <a:r>
              <a:rPr lang="en-US" dirty="0" smtClean="0"/>
              <a:t>	</a:t>
            </a:r>
            <a:endParaRPr lang="en-US" dirty="0"/>
          </a:p>
        </p:txBody>
      </p:sp>
      <p:sp>
        <p:nvSpPr>
          <p:cNvPr id="3" name="Content Placeholder 2"/>
          <p:cNvSpPr>
            <a:spLocks noGrp="1"/>
          </p:cNvSpPr>
          <p:nvPr>
            <p:ph idx="1"/>
          </p:nvPr>
        </p:nvSpPr>
        <p:spPr>
          <a:xfrm>
            <a:off x="609600" y="1295400"/>
            <a:ext cx="7924801" cy="5029200"/>
          </a:xfrm>
        </p:spPr>
        <p:txBody>
          <a:bodyPr>
            <a:noAutofit/>
          </a:bodyPr>
          <a:lstStyle/>
          <a:p>
            <a:pPr marL="0" indent="0">
              <a:buNone/>
            </a:pPr>
            <a:r>
              <a:rPr lang="en-US" sz="2800" dirty="0" smtClean="0"/>
              <a:t>Participants will learn of the prevention and education initiatives of Scott County during the past three years</a:t>
            </a:r>
          </a:p>
          <a:p>
            <a:pPr marL="0" indent="0">
              <a:buNone/>
            </a:pPr>
            <a:r>
              <a:rPr lang="en-US" sz="2800" dirty="0" smtClean="0"/>
              <a:t>Participants will learn of prevention and education initiatives for Scott County planned for the future</a:t>
            </a:r>
          </a:p>
          <a:p>
            <a:pPr marL="0" indent="0">
              <a:buNone/>
            </a:pPr>
            <a:r>
              <a:rPr lang="en-US" sz="2800" dirty="0" smtClean="0"/>
              <a:t>Participants will discover how coalitions have helped move the county from a place of despair and grief to a community of abundant life and dignity, where recovery is always possible.</a:t>
            </a:r>
            <a:endParaRPr lang="en-US" sz="2800" dirty="0"/>
          </a:p>
        </p:txBody>
      </p:sp>
    </p:spTree>
    <p:extLst>
      <p:ext uri="{BB962C8B-B14F-4D97-AF65-F5344CB8AC3E}">
        <p14:creationId xmlns:p14="http://schemas.microsoft.com/office/powerpoint/2010/main" val="322003077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533400" y="228600"/>
            <a:ext cx="8229600" cy="609600"/>
          </a:xfrm>
        </p:spPr>
        <p:txBody>
          <a:bodyPr anchor="ctr"/>
          <a:lstStyle/>
          <a:p>
            <a:pPr algn="ctr" eaLnBrk="1" hangingPunct="1"/>
            <a:r>
              <a:rPr lang="en-US" altLang="en-US" sz="4000" b="1" dirty="0" smtClean="0">
                <a:solidFill>
                  <a:schemeClr val="tx1"/>
                </a:solidFill>
              </a:rPr>
              <a:t>History of Collaboration</a:t>
            </a:r>
          </a:p>
        </p:txBody>
      </p:sp>
      <p:sp>
        <p:nvSpPr>
          <p:cNvPr id="3" name="Content Placeholder 2"/>
          <p:cNvSpPr>
            <a:spLocks noGrp="1"/>
          </p:cNvSpPr>
          <p:nvPr>
            <p:ph idx="1"/>
          </p:nvPr>
        </p:nvSpPr>
        <p:spPr/>
        <p:txBody>
          <a:bodyPr/>
          <a:lstStyle/>
          <a:p>
            <a:endParaRPr lang="en-US"/>
          </a:p>
        </p:txBody>
      </p:sp>
      <p:graphicFrame>
        <p:nvGraphicFramePr>
          <p:cNvPr id="5" name="Content Placeholder 1"/>
          <p:cNvGraphicFramePr>
            <a:graphicFrameLocks/>
          </p:cNvGraphicFramePr>
          <p:nvPr>
            <p:extLst>
              <p:ext uri="{D42A27DB-BD31-4B8C-83A1-F6EECF244321}">
                <p14:modId xmlns:p14="http://schemas.microsoft.com/office/powerpoint/2010/main" val="2593050800"/>
              </p:ext>
            </p:extLst>
          </p:nvPr>
        </p:nvGraphicFramePr>
        <p:xfrm>
          <a:off x="2822" y="945813"/>
          <a:ext cx="9144000" cy="6137566"/>
        </p:xfrm>
        <a:graphic>
          <a:graphicData uri="http://schemas.openxmlformats.org/drawingml/2006/table">
            <a:tbl>
              <a:tblPr firstRow="1" bandRow="1">
                <a:tableStyleId>{5C22544A-7EE6-4342-B048-85BDC9FD1C3A}</a:tableStyleId>
              </a:tblPr>
              <a:tblGrid>
                <a:gridCol w="4572000"/>
                <a:gridCol w="4572000"/>
              </a:tblGrid>
              <a:tr h="222110">
                <a:tc>
                  <a:txBody>
                    <a:bodyPr/>
                    <a:lstStyle/>
                    <a:p>
                      <a:r>
                        <a:rPr lang="en-US" dirty="0" smtClean="0"/>
                        <a:t>The</a:t>
                      </a:r>
                      <a:r>
                        <a:rPr lang="en-US" baseline="0" dirty="0" smtClean="0"/>
                        <a:t> Coalition</a:t>
                      </a:r>
                      <a:endParaRPr lang="en-US" dirty="0"/>
                    </a:p>
                  </a:txBody>
                  <a:tcPr/>
                </a:tc>
                <a:tc>
                  <a:txBody>
                    <a:bodyPr/>
                    <a:lstStyle/>
                    <a:p>
                      <a:r>
                        <a:rPr lang="en-US" dirty="0" smtClean="0"/>
                        <a:t>The Work Accomplished</a:t>
                      </a:r>
                      <a:endParaRPr lang="en-US" dirty="0"/>
                    </a:p>
                  </a:txBody>
                  <a:tcPr/>
                </a:tc>
              </a:tr>
              <a:tr h="1778926">
                <a:tc>
                  <a:txBody>
                    <a:bodyPr/>
                    <a:lstStyle/>
                    <a:p>
                      <a:r>
                        <a:rPr lang="en-US" sz="2800" dirty="0" smtClean="0"/>
                        <a:t>Early</a:t>
                      </a:r>
                      <a:r>
                        <a:rPr lang="en-US" sz="2800" baseline="0" dirty="0" smtClean="0"/>
                        <a:t> Childhood Coalition</a:t>
                      </a:r>
                      <a:endParaRPr lang="en-US" sz="2800" dirty="0"/>
                    </a:p>
                  </a:txBody>
                  <a:tcPr/>
                </a:tc>
                <a:tc>
                  <a:txBody>
                    <a:bodyPr/>
                    <a:lstStyle/>
                    <a:p>
                      <a:pPr marL="285750" indent="-285750">
                        <a:buFont typeface="Arial" panose="020B0604020202020204" pitchFamily="34" charset="0"/>
                        <a:buChar char="•"/>
                      </a:pPr>
                      <a:r>
                        <a:rPr lang="en-US" dirty="0" smtClean="0"/>
                        <a:t>Developed</a:t>
                      </a:r>
                      <a:r>
                        <a:rPr lang="en-US" baseline="0" dirty="0" smtClean="0"/>
                        <a:t> one-stop shop for Early Childhood Education called “Kids’ Place”</a:t>
                      </a:r>
                    </a:p>
                    <a:p>
                      <a:pPr marL="285750" indent="-285750">
                        <a:buFont typeface="Arial" panose="020B0604020202020204" pitchFamily="34" charset="0"/>
                        <a:buChar char="•"/>
                      </a:pPr>
                      <a:r>
                        <a:rPr lang="en-US" baseline="0" dirty="0" smtClean="0"/>
                        <a:t>Included a Children’s Health Clinic</a:t>
                      </a:r>
                    </a:p>
                    <a:p>
                      <a:pPr marL="285750" indent="-285750">
                        <a:buFont typeface="Arial" panose="020B0604020202020204" pitchFamily="34" charset="0"/>
                        <a:buChar char="•"/>
                      </a:pPr>
                      <a:r>
                        <a:rPr lang="en-US" baseline="0" dirty="0" smtClean="0"/>
                        <a:t>Special Needs Child Care</a:t>
                      </a:r>
                    </a:p>
                    <a:p>
                      <a:pPr marL="285750" indent="-285750">
                        <a:buFont typeface="Arial" panose="020B0604020202020204" pitchFamily="34" charset="0"/>
                        <a:buChar char="•"/>
                      </a:pPr>
                      <a:r>
                        <a:rPr lang="en-US" baseline="0" dirty="0" smtClean="0"/>
                        <a:t>Child Care Center/pre-school</a:t>
                      </a:r>
                    </a:p>
                  </a:txBody>
                  <a:tcPr/>
                </a:tc>
              </a:tr>
              <a:tr h="963905">
                <a:tc>
                  <a:txBody>
                    <a:bodyPr/>
                    <a:lstStyle/>
                    <a:p>
                      <a:r>
                        <a:rPr lang="en-US" sz="2600" dirty="0" smtClean="0"/>
                        <a:t>Scott County Partnership,</a:t>
                      </a:r>
                      <a:r>
                        <a:rPr lang="en-US" sz="2600" baseline="0" dirty="0" smtClean="0"/>
                        <a:t> Inc.</a:t>
                      </a:r>
                      <a:endParaRPr lang="en-US" sz="2600" dirty="0" smtClean="0"/>
                    </a:p>
                    <a:p>
                      <a:endParaRPr lang="en-US" dirty="0"/>
                    </a:p>
                  </a:txBody>
                  <a:tcPr/>
                </a:tc>
                <a:tc>
                  <a:txBody>
                    <a:bodyPr/>
                    <a:lstStyle/>
                    <a:p>
                      <a:pPr marL="285750" indent="-285750">
                        <a:buFont typeface="Arial" panose="020B0604020202020204" pitchFamily="34" charset="0"/>
                        <a:buChar char="•"/>
                      </a:pPr>
                      <a:r>
                        <a:rPr lang="en-US" dirty="0" smtClean="0"/>
                        <a:t>Built Scott County Clearinghouse</a:t>
                      </a:r>
                    </a:p>
                    <a:p>
                      <a:pPr marL="285750" indent="-285750">
                        <a:buFont typeface="Arial" panose="020B0604020202020204" pitchFamily="34" charset="0"/>
                        <a:buChar char="•"/>
                      </a:pPr>
                      <a:r>
                        <a:rPr lang="en-US" dirty="0" smtClean="0"/>
                        <a:t>Built </a:t>
                      </a:r>
                      <a:r>
                        <a:rPr lang="en-US" dirty="0" err="1" smtClean="0"/>
                        <a:t>LifeLong</a:t>
                      </a:r>
                      <a:r>
                        <a:rPr lang="en-US" dirty="0" smtClean="0"/>
                        <a:t> Learning Center</a:t>
                      </a:r>
                    </a:p>
                    <a:p>
                      <a:pPr marL="285750" indent="-285750">
                        <a:buFont typeface="Arial" panose="020B0604020202020204" pitchFamily="34" charset="0"/>
                        <a:buChar char="•"/>
                      </a:pPr>
                      <a:r>
                        <a:rPr lang="en-US" dirty="0" smtClean="0"/>
                        <a:t>Began Drop Out Prevention Task Force</a:t>
                      </a:r>
                    </a:p>
                  </a:txBody>
                  <a:tcPr/>
                </a:tc>
              </a:tr>
              <a:tr h="2454010">
                <a:tc>
                  <a:txBody>
                    <a:bodyPr/>
                    <a:lstStyle/>
                    <a:p>
                      <a:r>
                        <a:rPr lang="en-US" sz="2800" dirty="0" smtClean="0"/>
                        <a:t>Drop Out Prevention Task Force</a:t>
                      </a:r>
                      <a:endParaRPr lang="en-US" sz="2800" dirty="0"/>
                    </a:p>
                  </a:txBody>
                  <a:tcPr/>
                </a:tc>
                <a:tc>
                  <a:txBody>
                    <a:bodyPr/>
                    <a:lstStyle/>
                    <a:p>
                      <a:pPr marL="285750" indent="-285750">
                        <a:buFont typeface="Arial" panose="020B0604020202020204" pitchFamily="34" charset="0"/>
                        <a:buChar char="•"/>
                      </a:pPr>
                      <a:r>
                        <a:rPr lang="en-US" sz="1800" dirty="0" smtClean="0"/>
                        <a:t>Increased graduation</a:t>
                      </a:r>
                      <a:r>
                        <a:rPr lang="en-US" sz="1800" baseline="0" dirty="0" smtClean="0"/>
                        <a:t> rates of county from 55% - 75%</a:t>
                      </a:r>
                    </a:p>
                    <a:p>
                      <a:pPr marL="285750" indent="-285750">
                        <a:buFont typeface="Arial" panose="020B0604020202020204" pitchFamily="34" charset="0"/>
                        <a:buChar char="•"/>
                      </a:pPr>
                      <a:r>
                        <a:rPr lang="en-US" sz="1800" baseline="0" dirty="0" smtClean="0"/>
                        <a:t>Began Credit Recovery programs for high school students</a:t>
                      </a:r>
                    </a:p>
                    <a:p>
                      <a:pPr marL="285750" indent="-285750">
                        <a:buFont typeface="Arial" panose="020B0604020202020204" pitchFamily="34" charset="0"/>
                        <a:buChar char="•"/>
                      </a:pPr>
                      <a:r>
                        <a:rPr lang="en-US" sz="1800" baseline="0" dirty="0" smtClean="0"/>
                        <a:t>Began after-school programs </a:t>
                      </a:r>
                    </a:p>
                    <a:p>
                      <a:pPr marL="285750" indent="-285750">
                        <a:buFont typeface="Arial" panose="020B0604020202020204" pitchFamily="34" charset="0"/>
                        <a:buChar char="•"/>
                      </a:pPr>
                      <a:r>
                        <a:rPr lang="en-US" sz="1800" baseline="0" dirty="0" smtClean="0"/>
                        <a:t>Began “Attendance Review Board” to address school attendance</a:t>
                      </a:r>
                    </a:p>
                    <a:p>
                      <a:pPr marL="285750" indent="-285750">
                        <a:buFont typeface="Arial" panose="020B0604020202020204" pitchFamily="34" charset="0"/>
                        <a:buChar char="•"/>
                      </a:pPr>
                      <a:r>
                        <a:rPr lang="en-US" sz="1800" baseline="0" dirty="0" smtClean="0"/>
                        <a:t>Events &amp; Services promoting education as a value</a:t>
                      </a:r>
                      <a:endParaRPr lang="en-US" sz="1800" dirty="0" smtClean="0"/>
                    </a:p>
                    <a:p>
                      <a:endParaRPr lang="en-US" dirty="0"/>
                    </a:p>
                  </a:txBody>
                  <a:tcPr/>
                </a:tc>
              </a:tr>
            </a:tbl>
          </a:graphicData>
        </a:graphic>
      </p:graphicFrame>
    </p:spTree>
    <p:extLst>
      <p:ext uri="{BB962C8B-B14F-4D97-AF65-F5344CB8AC3E}">
        <p14:creationId xmlns:p14="http://schemas.microsoft.com/office/powerpoint/2010/main" val="222333108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583487" cy="838200"/>
          </a:xfrm>
        </p:spPr>
        <p:txBody>
          <a:bodyPr anchor="t"/>
          <a:lstStyle/>
          <a:p>
            <a:pPr algn="ctr"/>
            <a:r>
              <a:rPr lang="en-US" b="1" dirty="0" smtClean="0"/>
              <a:t>Get Healthy Scott County</a:t>
            </a:r>
            <a:endParaRPr lang="en-US" b="1" dirty="0"/>
          </a:p>
        </p:txBody>
      </p:sp>
      <p:sp>
        <p:nvSpPr>
          <p:cNvPr id="3" name="Content Placeholder 2"/>
          <p:cNvSpPr>
            <a:spLocks noGrp="1"/>
          </p:cNvSpPr>
          <p:nvPr>
            <p:ph idx="1"/>
          </p:nvPr>
        </p:nvSpPr>
        <p:spPr>
          <a:xfrm>
            <a:off x="304800" y="1371600"/>
            <a:ext cx="8458199" cy="5257800"/>
          </a:xfrm>
        </p:spPr>
        <p:txBody>
          <a:bodyPr>
            <a:noAutofit/>
          </a:bodyPr>
          <a:lstStyle/>
          <a:p>
            <a:pPr marL="0" indent="0">
              <a:buNone/>
            </a:pPr>
            <a:r>
              <a:rPr lang="en-US" sz="3000" i="1" dirty="0" smtClean="0">
                <a:solidFill>
                  <a:schemeClr val="tx1"/>
                </a:solidFill>
              </a:rPr>
              <a:t>2014 - Undertook Assessment to determine new focus area</a:t>
            </a:r>
          </a:p>
          <a:p>
            <a:pPr marL="0" indent="0">
              <a:buNone/>
            </a:pPr>
            <a:r>
              <a:rPr lang="en-US" sz="3000" i="1" dirty="0" smtClean="0">
                <a:solidFill>
                  <a:schemeClr val="tx1"/>
                </a:solidFill>
              </a:rPr>
              <a:t>February, 2015 – Determined new focus area to be Substance Abuse</a:t>
            </a:r>
          </a:p>
          <a:p>
            <a:pPr marL="0" indent="0">
              <a:buNone/>
            </a:pPr>
            <a:r>
              <a:rPr lang="en-US" sz="3000" i="1" dirty="0" smtClean="0">
                <a:solidFill>
                  <a:schemeClr val="tx1"/>
                </a:solidFill>
              </a:rPr>
              <a:t>March, 2015 – Declared to have an HIV epidemic</a:t>
            </a:r>
          </a:p>
          <a:p>
            <a:pPr marL="0" indent="0">
              <a:buNone/>
            </a:pPr>
            <a:r>
              <a:rPr lang="en-US" sz="3000" i="1" dirty="0" smtClean="0">
                <a:solidFill>
                  <a:schemeClr val="tx1"/>
                </a:solidFill>
              </a:rPr>
              <a:t>August, 2015 – Leadership Summit sponsored by DMHA continued in September.  GHSC was assisted with development of the new focus area.</a:t>
            </a:r>
            <a:endParaRPr lang="en-US" sz="3000" i="1" dirty="0">
              <a:solidFill>
                <a:schemeClr val="tx1"/>
              </a:solidFill>
            </a:endParaRPr>
          </a:p>
        </p:txBody>
      </p:sp>
    </p:spTree>
    <p:extLst>
      <p:ext uri="{BB962C8B-B14F-4D97-AF65-F5344CB8AC3E}">
        <p14:creationId xmlns:p14="http://schemas.microsoft.com/office/powerpoint/2010/main" val="25670103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534399" cy="6477000"/>
          </a:xfrm>
        </p:spPr>
        <p:txBody>
          <a:bodyPr>
            <a:normAutofit/>
          </a:bodyPr>
          <a:lstStyle/>
          <a:p>
            <a:pPr marL="0" indent="0" algn="ctr">
              <a:buNone/>
            </a:pPr>
            <a:r>
              <a:rPr lang="en-US" sz="2800" b="1" dirty="0" smtClean="0">
                <a:solidFill>
                  <a:schemeClr val="tx1"/>
                </a:solidFill>
              </a:rPr>
              <a:t>Scott County Health &amp; Recovery </a:t>
            </a:r>
          </a:p>
          <a:p>
            <a:pPr marL="0" indent="0">
              <a:buNone/>
            </a:pPr>
            <a:r>
              <a:rPr lang="en-US" sz="2400" dirty="0" smtClean="0"/>
              <a:t>Vision: Together Scott County will be a community of abundant life and dignity where recovery is always possible.</a:t>
            </a:r>
          </a:p>
          <a:p>
            <a:pPr marL="0" indent="0">
              <a:buNone/>
            </a:pPr>
            <a:r>
              <a:rPr lang="en-US" dirty="0" smtClean="0">
                <a:solidFill>
                  <a:schemeClr val="tx1"/>
                </a:solidFill>
              </a:rPr>
              <a:t>Mission:  Will provide structure &amp; support to individuals, families, &amp; Scott County community as it relates to substance abuse prevention, treatment and life-long recovery by:</a:t>
            </a:r>
            <a:endParaRPr lang="en-US" sz="2400" dirty="0" smtClean="0">
              <a:solidFill>
                <a:schemeClr val="tx1"/>
              </a:solidFill>
            </a:endParaRPr>
          </a:p>
          <a:p>
            <a:pPr lvl="1">
              <a:buFont typeface="Arial"/>
              <a:buChar char="•"/>
            </a:pPr>
            <a:r>
              <a:rPr lang="en-US" sz="2400" dirty="0" smtClean="0"/>
              <a:t>Creating a recovery-oriented system of care that is easily accessible from multiple entry points without barriers</a:t>
            </a:r>
          </a:p>
          <a:p>
            <a:pPr lvl="1">
              <a:buFont typeface="Arial"/>
              <a:buChar char="•"/>
            </a:pPr>
            <a:r>
              <a:rPr lang="en-US" sz="2400" dirty="0" smtClean="0"/>
              <a:t>Increasing education &amp; awareness to decrease discrimination &amp; stigma of substance use disorder</a:t>
            </a:r>
          </a:p>
          <a:p>
            <a:pPr lvl="1">
              <a:buFont typeface="Arial"/>
              <a:buChar char="•"/>
            </a:pPr>
            <a:r>
              <a:rPr lang="en-US" sz="2400" dirty="0" smtClean="0"/>
              <a:t>Considering and treating childhood trauma as a root cause</a:t>
            </a:r>
          </a:p>
          <a:p>
            <a:pPr lvl="1">
              <a:buFont typeface="Arial"/>
              <a:buChar char="•"/>
            </a:pPr>
            <a:r>
              <a:rPr lang="en-US" sz="2400" dirty="0" smtClean="0"/>
              <a:t>Mobilizing primary care providers, faith community and service providers to meet basic health &amp; wellness needs</a:t>
            </a:r>
          </a:p>
          <a:p>
            <a:pPr marL="0" indent="0">
              <a:buNone/>
            </a:pPr>
            <a:endParaRPr lang="en-US" dirty="0"/>
          </a:p>
        </p:txBody>
      </p:sp>
    </p:spTree>
    <p:extLst>
      <p:ext uri="{BB962C8B-B14F-4D97-AF65-F5344CB8AC3E}">
        <p14:creationId xmlns:p14="http://schemas.microsoft.com/office/powerpoint/2010/main" val="371851117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583487" cy="533400"/>
          </a:xfrm>
        </p:spPr>
        <p:txBody>
          <a:bodyPr anchor="ctr"/>
          <a:lstStyle/>
          <a:p>
            <a:pPr algn="ctr"/>
            <a:r>
              <a:rPr lang="en-US" sz="2400" b="1" dirty="0" smtClean="0">
                <a:solidFill>
                  <a:schemeClr val="tx1"/>
                </a:solidFill>
              </a:rPr>
              <a:t>The Work Has Begun:  Subcommittees</a:t>
            </a:r>
            <a:endParaRPr lang="en-US" sz="2400" b="1" dirty="0">
              <a:solidFill>
                <a:schemeClr val="tx1"/>
              </a:solidFill>
            </a:endParaRPr>
          </a:p>
        </p:txBody>
      </p:sp>
      <p:sp>
        <p:nvSpPr>
          <p:cNvPr id="3" name="Content Placeholder 2"/>
          <p:cNvSpPr>
            <a:spLocks noGrp="1"/>
          </p:cNvSpPr>
          <p:nvPr>
            <p:ph idx="1"/>
          </p:nvPr>
        </p:nvSpPr>
        <p:spPr>
          <a:xfrm>
            <a:off x="457200" y="762001"/>
            <a:ext cx="8305800" cy="5867400"/>
          </a:xfrm>
        </p:spPr>
        <p:txBody>
          <a:bodyPr>
            <a:normAutofit lnSpcReduction="10000"/>
          </a:bodyPr>
          <a:lstStyle/>
          <a:p>
            <a:pPr marL="457200" indent="-457200">
              <a:buAutoNum type="arabicPeriod"/>
            </a:pPr>
            <a:r>
              <a:rPr lang="en-US" b="1" dirty="0" smtClean="0">
                <a:solidFill>
                  <a:schemeClr val="tx1"/>
                </a:solidFill>
              </a:rPr>
              <a:t>Transportation</a:t>
            </a:r>
          </a:p>
          <a:p>
            <a:pPr marL="752475" lvl="1" indent="-457200">
              <a:buFont typeface="Arial"/>
              <a:buChar char="•"/>
            </a:pPr>
            <a:r>
              <a:rPr lang="en-US" sz="2200" dirty="0" smtClean="0"/>
              <a:t>Community survey to improve effectiveness of existing transportation </a:t>
            </a:r>
          </a:p>
          <a:p>
            <a:pPr marL="752475" lvl="1" indent="-457200">
              <a:buFont typeface="Arial"/>
              <a:buChar char="•"/>
            </a:pPr>
            <a:r>
              <a:rPr lang="en-US" sz="2200" dirty="0" smtClean="0"/>
              <a:t>Develop improved transportation routes</a:t>
            </a:r>
          </a:p>
          <a:p>
            <a:pPr marL="457200" indent="-457200">
              <a:buAutoNum type="arabicPeriod"/>
            </a:pPr>
            <a:r>
              <a:rPr lang="en-US" b="1" dirty="0" smtClean="0">
                <a:solidFill>
                  <a:schemeClr val="tx1"/>
                </a:solidFill>
              </a:rPr>
              <a:t>Treatment Services in Jail</a:t>
            </a:r>
          </a:p>
          <a:p>
            <a:pPr marL="752475" lvl="1" indent="-457200">
              <a:buFont typeface="Arial"/>
              <a:buChar char="•"/>
            </a:pPr>
            <a:r>
              <a:rPr lang="en-US" sz="2200" dirty="0" smtClean="0"/>
              <a:t>Expanded treatment programs</a:t>
            </a:r>
          </a:p>
          <a:p>
            <a:pPr marL="752475" lvl="1" indent="-457200">
              <a:buFont typeface="Arial"/>
              <a:buChar char="•"/>
            </a:pPr>
            <a:r>
              <a:rPr lang="en-US" sz="2200" dirty="0" smtClean="0"/>
              <a:t>Prep for transition</a:t>
            </a:r>
          </a:p>
          <a:p>
            <a:pPr marL="457200" indent="-457200">
              <a:buAutoNum type="arabicPeriod"/>
            </a:pPr>
            <a:r>
              <a:rPr lang="en-US" b="1" dirty="0" smtClean="0">
                <a:solidFill>
                  <a:schemeClr val="tx1"/>
                </a:solidFill>
              </a:rPr>
              <a:t>Recovery Support</a:t>
            </a:r>
          </a:p>
          <a:p>
            <a:pPr marL="752475" lvl="1" indent="-457200">
              <a:buFont typeface="Arial"/>
              <a:buChar char="•"/>
            </a:pPr>
            <a:r>
              <a:rPr lang="en-US" sz="2200" dirty="0"/>
              <a:t>I</a:t>
            </a:r>
            <a:r>
              <a:rPr lang="en-US" sz="2200" dirty="0" smtClean="0"/>
              <a:t>mprove access to availability of recovery groups</a:t>
            </a:r>
          </a:p>
          <a:p>
            <a:pPr marL="752475" lvl="1" indent="-457200">
              <a:buFont typeface="Arial"/>
              <a:buChar char="•"/>
            </a:pPr>
            <a:r>
              <a:rPr lang="en-US" sz="2200" dirty="0" smtClean="0"/>
              <a:t>Increase number of people identifying themselves in recovery</a:t>
            </a:r>
          </a:p>
          <a:p>
            <a:pPr marL="457200" indent="-457200">
              <a:buAutoNum type="arabicPeriod"/>
            </a:pPr>
            <a:r>
              <a:rPr lang="en-US" b="1" dirty="0" smtClean="0">
                <a:solidFill>
                  <a:srgbClr val="000000"/>
                </a:solidFill>
              </a:rPr>
              <a:t>Re-Entry System</a:t>
            </a:r>
          </a:p>
          <a:p>
            <a:pPr marL="752475" lvl="1" indent="-457200">
              <a:buFont typeface="Arial"/>
              <a:buChar char="•"/>
            </a:pPr>
            <a:r>
              <a:rPr lang="en-US" sz="2200" dirty="0" smtClean="0"/>
              <a:t>Conduct a community assessment for re-entry</a:t>
            </a:r>
          </a:p>
          <a:p>
            <a:pPr marL="752475" lvl="1" indent="-457200">
              <a:buFont typeface="Arial"/>
              <a:buChar char="•"/>
            </a:pPr>
            <a:r>
              <a:rPr lang="en-US" sz="2200" dirty="0" smtClean="0"/>
              <a:t>Create clearinghouse for pathways to re-entry</a:t>
            </a:r>
            <a:endParaRPr lang="en-US" sz="2200" dirty="0"/>
          </a:p>
        </p:txBody>
      </p:sp>
    </p:spTree>
    <p:extLst>
      <p:ext uri="{BB962C8B-B14F-4D97-AF65-F5344CB8AC3E}">
        <p14:creationId xmlns:p14="http://schemas.microsoft.com/office/powerpoint/2010/main" val="292769513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7583487" cy="1044388"/>
          </a:xfrm>
        </p:spPr>
        <p:txBody>
          <a:bodyPr/>
          <a:lstStyle/>
          <a:p>
            <a:pPr algn="ctr"/>
            <a:r>
              <a:rPr lang="en-US" b="1" dirty="0" smtClean="0"/>
              <a:t>Components for Comprehensive </a:t>
            </a:r>
            <a:r>
              <a:rPr lang="en-US" sz="3200" b="1" dirty="0" smtClean="0"/>
              <a:t>Recovery-Oriented System of Care</a:t>
            </a:r>
            <a:endParaRPr lang="en-US" sz="3200" b="1" dirty="0"/>
          </a:p>
        </p:txBody>
      </p:sp>
      <p:sp>
        <p:nvSpPr>
          <p:cNvPr id="3" name="Content Placeholder 2"/>
          <p:cNvSpPr>
            <a:spLocks noGrp="1"/>
          </p:cNvSpPr>
          <p:nvPr>
            <p:ph idx="1"/>
          </p:nvPr>
        </p:nvSpPr>
        <p:spPr>
          <a:xfrm>
            <a:off x="685801" y="1905000"/>
            <a:ext cx="7772400" cy="4495800"/>
          </a:xfrm>
        </p:spPr>
        <p:txBody>
          <a:bodyPr>
            <a:noAutofit/>
          </a:bodyPr>
          <a:lstStyle/>
          <a:p>
            <a:pPr>
              <a:buFont typeface="Arial"/>
              <a:buChar char="•"/>
            </a:pPr>
            <a:r>
              <a:rPr lang="en-US" sz="3200" i="1" dirty="0" smtClean="0">
                <a:solidFill>
                  <a:schemeClr val="tx1"/>
                </a:solidFill>
              </a:rPr>
              <a:t>Prevention</a:t>
            </a:r>
          </a:p>
          <a:p>
            <a:pPr>
              <a:buFont typeface="Arial"/>
              <a:buChar char="•"/>
            </a:pPr>
            <a:r>
              <a:rPr lang="en-US" sz="3200" i="1" dirty="0" smtClean="0">
                <a:solidFill>
                  <a:schemeClr val="tx1"/>
                </a:solidFill>
              </a:rPr>
              <a:t>Judicial/Corrections/</a:t>
            </a:r>
            <a:r>
              <a:rPr lang="en-US" sz="3200" i="1" dirty="0">
                <a:solidFill>
                  <a:schemeClr val="tx1"/>
                </a:solidFill>
              </a:rPr>
              <a:t>L</a:t>
            </a:r>
            <a:r>
              <a:rPr lang="en-US" sz="3200" i="1" dirty="0" smtClean="0">
                <a:solidFill>
                  <a:schemeClr val="tx1"/>
                </a:solidFill>
              </a:rPr>
              <a:t>aw Enforcement</a:t>
            </a:r>
          </a:p>
          <a:p>
            <a:pPr>
              <a:buFont typeface="Arial"/>
              <a:buChar char="•"/>
            </a:pPr>
            <a:r>
              <a:rPr lang="en-US" sz="3200" i="1" dirty="0" smtClean="0">
                <a:solidFill>
                  <a:schemeClr val="tx1"/>
                </a:solidFill>
              </a:rPr>
              <a:t>Treatment/Rehabilitation</a:t>
            </a:r>
          </a:p>
          <a:p>
            <a:pPr>
              <a:buFont typeface="Arial"/>
              <a:buChar char="•"/>
            </a:pPr>
            <a:r>
              <a:rPr lang="en-US" sz="3200" i="1" dirty="0" smtClean="0">
                <a:solidFill>
                  <a:schemeClr val="tx1"/>
                </a:solidFill>
              </a:rPr>
              <a:t>Re-Entry into Community / Transitional Living</a:t>
            </a:r>
          </a:p>
          <a:p>
            <a:pPr>
              <a:buFont typeface="Arial"/>
              <a:buChar char="•"/>
            </a:pPr>
            <a:r>
              <a:rPr lang="en-US" sz="3200" i="1" dirty="0" smtClean="0">
                <a:solidFill>
                  <a:schemeClr val="tx1"/>
                </a:solidFill>
              </a:rPr>
              <a:t>Long-term Recovery Support</a:t>
            </a:r>
          </a:p>
        </p:txBody>
      </p:sp>
    </p:spTree>
    <p:extLst>
      <p:ext uri="{BB962C8B-B14F-4D97-AF65-F5344CB8AC3E}">
        <p14:creationId xmlns:p14="http://schemas.microsoft.com/office/powerpoint/2010/main" val="376479787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96000"/>
          </a:xfrm>
        </p:spPr>
        <p:txBody>
          <a:bodyPr anchor="ctr">
            <a:normAutofit/>
          </a:bodyPr>
          <a:lstStyle/>
          <a:p>
            <a:pPr marL="0" indent="0" algn="ctr">
              <a:buNone/>
            </a:pPr>
            <a:r>
              <a:rPr lang="en-US" sz="3800" b="1" dirty="0" smtClean="0">
                <a:solidFill>
                  <a:schemeClr val="tx1"/>
                </a:solidFill>
              </a:rPr>
              <a:t>Scott County believes with our successful history of collaboration on multiple issues in the past, we will be able to pull together and successfully address the issue of substance abuse in our community.  We will become a community of abundant life and dignity where recovery is always possible!</a:t>
            </a:r>
            <a:endParaRPr lang="en-US" sz="3800" b="1" dirty="0">
              <a:solidFill>
                <a:schemeClr val="tx1"/>
              </a:solidFill>
            </a:endParaRPr>
          </a:p>
        </p:txBody>
      </p:sp>
    </p:spTree>
    <p:extLst>
      <p:ext uri="{BB962C8B-B14F-4D97-AF65-F5344CB8AC3E}">
        <p14:creationId xmlns:p14="http://schemas.microsoft.com/office/powerpoint/2010/main" val="210779541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1143000"/>
            <a:ext cx="7583487" cy="3124200"/>
          </a:xfrm>
        </p:spPr>
        <p:txBody>
          <a:bodyPr/>
          <a:lstStyle/>
          <a:p>
            <a:pPr algn="ctr"/>
            <a:r>
              <a:rPr lang="en-US" sz="4000" b="1" dirty="0">
                <a:solidFill>
                  <a:schemeClr val="tx1"/>
                </a:solidFill>
              </a:rPr>
              <a:t/>
            </a:r>
            <a:br>
              <a:rPr lang="en-US" sz="4000" b="1" dirty="0">
                <a:solidFill>
                  <a:schemeClr val="tx1"/>
                </a:solidFill>
              </a:rPr>
            </a:br>
            <a:r>
              <a:rPr lang="en-US" sz="4000" b="1" dirty="0" smtClean="0">
                <a:solidFill>
                  <a:schemeClr val="tx1"/>
                </a:solidFill>
              </a:rPr>
              <a:t/>
            </a:r>
            <a:br>
              <a:rPr lang="en-US" sz="4000" b="1" dirty="0" smtClean="0">
                <a:solidFill>
                  <a:schemeClr val="tx1"/>
                </a:solidFill>
              </a:rPr>
            </a:br>
            <a:r>
              <a:rPr lang="en-US" sz="4000" b="1" dirty="0">
                <a:solidFill>
                  <a:schemeClr val="tx1"/>
                </a:solidFill>
              </a:rPr>
              <a:t>Where is your community in this process?</a:t>
            </a:r>
            <a:br>
              <a:rPr lang="en-US" sz="4000" b="1" dirty="0">
                <a:solidFill>
                  <a:schemeClr val="tx1"/>
                </a:solidFill>
              </a:rPr>
            </a:br>
            <a:r>
              <a:rPr lang="en-US" sz="4000" b="1" dirty="0">
                <a:solidFill>
                  <a:schemeClr val="tx1"/>
                </a:solidFill>
              </a:rPr>
              <a:t/>
            </a:r>
            <a:br>
              <a:rPr lang="en-US" sz="4000" b="1" dirty="0">
                <a:solidFill>
                  <a:schemeClr val="tx1"/>
                </a:solidFill>
              </a:rPr>
            </a:br>
            <a:r>
              <a:rPr lang="en-US" sz="4000" b="1" dirty="0">
                <a:solidFill>
                  <a:schemeClr val="tx1"/>
                </a:solidFill>
              </a:rPr>
              <a:t/>
            </a:r>
            <a:br>
              <a:rPr lang="en-US" sz="4000" b="1" dirty="0">
                <a:solidFill>
                  <a:schemeClr val="tx1"/>
                </a:solidFill>
              </a:rPr>
            </a:br>
            <a:r>
              <a:rPr lang="en-US" sz="4000" b="1" dirty="0" smtClean="0">
                <a:solidFill>
                  <a:schemeClr val="tx1"/>
                </a:solidFill>
              </a:rPr>
              <a:t>Questions?</a:t>
            </a:r>
            <a:endParaRPr lang="en-US" sz="4000" b="1" dirty="0">
              <a:solidFill>
                <a:schemeClr val="tx1"/>
              </a:solidFill>
            </a:endParaRPr>
          </a:p>
        </p:txBody>
      </p:sp>
    </p:spTree>
    <p:extLst>
      <p:ext uri="{BB962C8B-B14F-4D97-AF65-F5344CB8AC3E}">
        <p14:creationId xmlns:p14="http://schemas.microsoft.com/office/powerpoint/2010/main" val="9908332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86032" y="990600"/>
            <a:ext cx="8382000" cy="4524315"/>
          </a:xfrm>
          <a:prstGeom prst="rect">
            <a:avLst/>
          </a:prstGeom>
        </p:spPr>
        <p:txBody>
          <a:bodyPr wrap="square">
            <a:spAutoFit/>
          </a:bodyPr>
          <a:lstStyle/>
          <a:p>
            <a:r>
              <a:rPr lang="en-US" sz="2400" b="1" dirty="0" smtClean="0">
                <a:solidFill>
                  <a:prstClr val="black"/>
                </a:solidFill>
                <a:latin typeface="Calibri" panose="020F0502020204030204" pitchFamily="34" charset="0"/>
              </a:rPr>
              <a:t>Jene Bridgewater</a:t>
            </a:r>
            <a:r>
              <a:rPr lang="en-US" sz="2400" dirty="0" smtClean="0">
                <a:solidFill>
                  <a:prstClr val="black"/>
                </a:solidFill>
                <a:latin typeface="Calibri" panose="020F0502020204030204" pitchFamily="34" charset="0"/>
              </a:rPr>
              <a:t>, M.Div.</a:t>
            </a:r>
          </a:p>
          <a:p>
            <a:r>
              <a:rPr lang="en-US" sz="2400" dirty="0" smtClean="0">
                <a:solidFill>
                  <a:prstClr val="black"/>
                </a:solidFill>
                <a:latin typeface="Calibri" panose="020F0502020204030204" pitchFamily="34" charset="0"/>
              </a:rPr>
              <a:t>Executive Director</a:t>
            </a:r>
          </a:p>
          <a:p>
            <a:r>
              <a:rPr lang="en-US" sz="2400" i="1" dirty="0" smtClean="0">
                <a:solidFill>
                  <a:prstClr val="black"/>
                </a:solidFill>
                <a:latin typeface="Calibri" panose="020F0502020204030204" pitchFamily="34" charset="0"/>
              </a:rPr>
              <a:t>Scott County Partnership</a:t>
            </a:r>
          </a:p>
          <a:p>
            <a:r>
              <a:rPr lang="en-US" sz="2400" dirty="0">
                <a:solidFill>
                  <a:prstClr val="black"/>
                </a:solidFill>
                <a:latin typeface="Calibri" panose="020F0502020204030204" pitchFamily="34" charset="0"/>
                <a:hlinkClick r:id="rId3"/>
              </a:rPr>
              <a:t>jene.bridgewater@</a:t>
            </a:r>
            <a:r>
              <a:rPr lang="en-US" sz="2400" dirty="0" smtClean="0">
                <a:solidFill>
                  <a:prstClr val="black"/>
                </a:solidFill>
                <a:latin typeface="Calibri" panose="020F0502020204030204" pitchFamily="34" charset="0"/>
                <a:hlinkClick r:id="rId3"/>
              </a:rPr>
              <a:t>scottcountypartnership</a:t>
            </a:r>
            <a:endParaRPr lang="en-US" sz="2400" dirty="0" smtClean="0">
              <a:solidFill>
                <a:prstClr val="black"/>
              </a:solidFill>
              <a:latin typeface="Calibri" panose="020F0502020204030204" pitchFamily="34" charset="0"/>
            </a:endParaRPr>
          </a:p>
          <a:p>
            <a:r>
              <a:rPr lang="en-US" sz="2400" dirty="0" smtClean="0">
                <a:solidFill>
                  <a:prstClr val="black"/>
                </a:solidFill>
                <a:latin typeface="Calibri" panose="020F0502020204030204" pitchFamily="34" charset="0"/>
              </a:rPr>
              <a:t>(812) 752-6365</a:t>
            </a:r>
          </a:p>
          <a:p>
            <a:endParaRPr lang="en-US" sz="2400" dirty="0" smtClean="0">
              <a:solidFill>
                <a:prstClr val="black"/>
              </a:solidFill>
              <a:latin typeface="Calibri" panose="020F0502020204030204" pitchFamily="34" charset="0"/>
            </a:endParaRPr>
          </a:p>
          <a:p>
            <a:r>
              <a:rPr lang="en-US" sz="2400" b="1" dirty="0" smtClean="0">
                <a:solidFill>
                  <a:prstClr val="black"/>
                </a:solidFill>
                <a:latin typeface="Calibri" panose="020F0502020204030204" pitchFamily="34" charset="0"/>
              </a:rPr>
              <a:t>Lori Croasdell, </a:t>
            </a:r>
            <a:r>
              <a:rPr lang="en-US" sz="2400" dirty="0" smtClean="0">
                <a:solidFill>
                  <a:prstClr val="black"/>
                </a:solidFill>
                <a:latin typeface="Calibri" panose="020F0502020204030204" pitchFamily="34" charset="0"/>
              </a:rPr>
              <a:t>M.A.</a:t>
            </a:r>
          </a:p>
          <a:p>
            <a:r>
              <a:rPr lang="en-US" sz="2400" i="1" dirty="0">
                <a:solidFill>
                  <a:prstClr val="black"/>
                </a:solidFill>
                <a:latin typeface="Calibri" panose="020F0502020204030204" pitchFamily="34" charset="0"/>
              </a:rPr>
              <a:t>C</a:t>
            </a:r>
            <a:r>
              <a:rPr lang="en-US" sz="2400" i="1" dirty="0" smtClean="0">
                <a:solidFill>
                  <a:prstClr val="black"/>
                </a:solidFill>
                <a:latin typeface="Calibri" panose="020F0502020204030204" pitchFamily="34" charset="0"/>
              </a:rPr>
              <a:t>oordinator, CEASe of Scott County</a:t>
            </a:r>
          </a:p>
          <a:p>
            <a:r>
              <a:rPr lang="en-US" sz="2400" i="1" dirty="0" smtClean="0">
                <a:solidFill>
                  <a:prstClr val="black"/>
                </a:solidFill>
                <a:latin typeface="Calibri" panose="020F0502020204030204" pitchFamily="34" charset="0"/>
              </a:rPr>
              <a:t>Rx Drug Abuse Prevention Coordinator</a:t>
            </a:r>
          </a:p>
          <a:p>
            <a:r>
              <a:rPr lang="en-US" sz="2400" i="1" dirty="0" smtClean="0">
                <a:solidFill>
                  <a:prstClr val="black"/>
                </a:solidFill>
                <a:latin typeface="Calibri" panose="020F0502020204030204" pitchFamily="34" charset="0"/>
              </a:rPr>
              <a:t>Communities That Care Outreach Coordinator</a:t>
            </a:r>
          </a:p>
          <a:p>
            <a:r>
              <a:rPr lang="en-US" sz="2400" dirty="0" smtClean="0">
                <a:solidFill>
                  <a:prstClr val="black"/>
                </a:solidFill>
                <a:latin typeface="Calibri" panose="020F0502020204030204" pitchFamily="34" charset="0"/>
                <a:hlinkClick r:id="rId4"/>
              </a:rPr>
              <a:t>lcroasdell@me.com</a:t>
            </a:r>
            <a:r>
              <a:rPr lang="en-US" sz="2400" dirty="0" smtClean="0">
                <a:solidFill>
                  <a:prstClr val="black"/>
                </a:solidFill>
                <a:latin typeface="Calibri" panose="020F0502020204030204" pitchFamily="34" charset="0"/>
              </a:rPr>
              <a:t> </a:t>
            </a:r>
          </a:p>
          <a:p>
            <a:r>
              <a:rPr lang="en-US" sz="2400" dirty="0" smtClean="0">
                <a:solidFill>
                  <a:prstClr val="black"/>
                </a:solidFill>
                <a:latin typeface="Calibri" panose="020F0502020204030204" pitchFamily="34" charset="0"/>
              </a:rPr>
              <a:t>(812) 820-0620</a:t>
            </a:r>
            <a:endParaRPr lang="en-US" sz="2400" dirty="0">
              <a:solidFill>
                <a:prstClr val="black"/>
              </a:solidFill>
              <a:latin typeface="Calibri" panose="020F0502020204030204" pitchFamily="34" charset="0"/>
            </a:endParaRPr>
          </a:p>
        </p:txBody>
      </p:sp>
      <p:sp>
        <p:nvSpPr>
          <p:cNvPr id="2" name="TextBox 1"/>
          <p:cNvSpPr txBox="1"/>
          <p:nvPr/>
        </p:nvSpPr>
        <p:spPr>
          <a:xfrm>
            <a:off x="2925524" y="340879"/>
            <a:ext cx="3292953" cy="523220"/>
          </a:xfrm>
          <a:prstGeom prst="rect">
            <a:avLst/>
          </a:prstGeom>
          <a:noFill/>
        </p:spPr>
        <p:txBody>
          <a:bodyPr wrap="none" rtlCol="0">
            <a:spAutoFit/>
          </a:bodyPr>
          <a:lstStyle/>
          <a:p>
            <a:pPr algn="ctr"/>
            <a:r>
              <a:rPr lang="en-US" sz="2800" b="1" smtClean="0">
                <a:latin typeface="Calibri" panose="020F0502020204030204" pitchFamily="34" charset="0"/>
              </a:rPr>
              <a:t>Contact Information:</a:t>
            </a:r>
            <a:endParaRPr lang="en-US" sz="2800" b="1">
              <a:latin typeface="Calibri" panose="020F0502020204030204" pitchFamily="34" charset="0"/>
            </a:endParaRPr>
          </a:p>
        </p:txBody>
      </p:sp>
    </p:spTree>
    <p:extLst>
      <p:ext uri="{BB962C8B-B14F-4D97-AF65-F5344CB8AC3E}">
        <p14:creationId xmlns:p14="http://schemas.microsoft.com/office/powerpoint/2010/main" val="102368355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54471616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382000" cy="815788"/>
          </a:xfrm>
        </p:spPr>
        <p:txBody>
          <a:bodyPr/>
          <a:lstStyle/>
          <a:p>
            <a:r>
              <a:rPr lang="en-US" b="1" dirty="0" smtClean="0">
                <a:solidFill>
                  <a:schemeClr val="tx1"/>
                </a:solidFill>
              </a:rPr>
              <a:t>Drug Overdose Deaths 2011-Present</a:t>
            </a:r>
            <a:endParaRPr lang="en-US" b="1" dirty="0">
              <a:solidFill>
                <a:schemeClr val="tx1"/>
              </a:solidFill>
            </a:endParaRPr>
          </a:p>
        </p:txBody>
      </p:sp>
      <p:sp>
        <p:nvSpPr>
          <p:cNvPr id="3" name="Content Placeholder 2"/>
          <p:cNvSpPr>
            <a:spLocks noGrp="1"/>
          </p:cNvSpPr>
          <p:nvPr>
            <p:ph idx="1"/>
          </p:nvPr>
        </p:nvSpPr>
        <p:spPr>
          <a:xfrm>
            <a:off x="457200" y="1828800"/>
            <a:ext cx="8305799" cy="4648200"/>
          </a:xfrm>
        </p:spPr>
        <p:txBody>
          <a:bodyPr>
            <a:normAutofit/>
          </a:bodyPr>
          <a:lstStyle/>
          <a:p>
            <a:r>
              <a:rPr lang="en-US" sz="3000" b="1" dirty="0" smtClean="0">
                <a:solidFill>
                  <a:schemeClr val="tx1"/>
                </a:solidFill>
              </a:rPr>
              <a:t>2011:</a:t>
            </a:r>
            <a:r>
              <a:rPr lang="en-US" sz="3000" b="1" dirty="0" smtClean="0"/>
              <a:t> </a:t>
            </a:r>
            <a:r>
              <a:rPr lang="en-US" sz="3000" dirty="0" smtClean="0"/>
              <a:t>19 Drug Overdose Deaths </a:t>
            </a:r>
            <a:r>
              <a:rPr lang="en-US" sz="2400" dirty="0" smtClean="0"/>
              <a:t>(majority on        	      </a:t>
            </a:r>
            <a:r>
              <a:rPr lang="en-US" sz="2400" dirty="0" err="1" smtClean="0"/>
              <a:t>Opana</a:t>
            </a:r>
            <a:r>
              <a:rPr lang="en-US" sz="2400" dirty="0" smtClean="0"/>
              <a:t> in combination w/alcohol &amp; other drugs)</a:t>
            </a:r>
          </a:p>
          <a:p>
            <a:r>
              <a:rPr lang="en-US" sz="3000" b="1" dirty="0" smtClean="0">
                <a:solidFill>
                  <a:schemeClr val="tx1"/>
                </a:solidFill>
              </a:rPr>
              <a:t>2012:</a:t>
            </a:r>
            <a:r>
              <a:rPr lang="en-US" sz="3000" b="1" dirty="0" smtClean="0"/>
              <a:t> </a:t>
            </a:r>
            <a:r>
              <a:rPr lang="en-US" sz="3000" dirty="0" smtClean="0"/>
              <a:t>15 Drug Overdose Deaths</a:t>
            </a:r>
          </a:p>
          <a:p>
            <a:r>
              <a:rPr lang="en-US" sz="3000" b="1" dirty="0" smtClean="0">
                <a:solidFill>
                  <a:schemeClr val="tx1"/>
                </a:solidFill>
              </a:rPr>
              <a:t>2013:</a:t>
            </a:r>
            <a:r>
              <a:rPr lang="en-US" sz="3000" b="1" dirty="0" smtClean="0"/>
              <a:t> </a:t>
            </a:r>
            <a:r>
              <a:rPr lang="en-US" sz="3000" dirty="0" smtClean="0"/>
              <a:t>7 Drug Overdose Deaths</a:t>
            </a:r>
          </a:p>
          <a:p>
            <a:r>
              <a:rPr lang="en-US" sz="3000" b="1" dirty="0" smtClean="0">
                <a:solidFill>
                  <a:schemeClr val="tx1"/>
                </a:solidFill>
              </a:rPr>
              <a:t>2014: </a:t>
            </a:r>
            <a:r>
              <a:rPr lang="en-US" sz="3000" dirty="0" smtClean="0"/>
              <a:t>5 Drug Overdose Deaths</a:t>
            </a:r>
          </a:p>
          <a:p>
            <a:r>
              <a:rPr lang="en-US" sz="3000" b="1" dirty="0" smtClean="0">
                <a:solidFill>
                  <a:schemeClr val="tx1"/>
                </a:solidFill>
              </a:rPr>
              <a:t>2015:</a:t>
            </a:r>
            <a:r>
              <a:rPr lang="en-US" sz="3000" b="1" dirty="0" smtClean="0"/>
              <a:t> </a:t>
            </a:r>
            <a:r>
              <a:rPr lang="en-US" sz="3000" dirty="0" smtClean="0"/>
              <a:t>6 Drug Overdose Deaths to date</a:t>
            </a:r>
            <a:endParaRPr lang="en-US" sz="3000" dirty="0"/>
          </a:p>
        </p:txBody>
      </p:sp>
    </p:spTree>
    <p:extLst>
      <p:ext uri="{BB962C8B-B14F-4D97-AF65-F5344CB8AC3E}">
        <p14:creationId xmlns:p14="http://schemas.microsoft.com/office/powerpoint/2010/main" val="54514553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6858000" cy="609600"/>
          </a:xfrm>
        </p:spPr>
        <p:txBody>
          <a:bodyPr/>
          <a:lstStyle/>
          <a:p>
            <a:r>
              <a:rPr lang="en-US" b="1" dirty="0" smtClean="0">
                <a:solidFill>
                  <a:schemeClr val="tx1"/>
                </a:solidFill>
              </a:rPr>
              <a:t>History and Background </a:t>
            </a:r>
            <a:endParaRPr lang="en-US" b="1" dirty="0">
              <a:solidFill>
                <a:schemeClr val="tx1"/>
              </a:solidFill>
            </a:endParaRPr>
          </a:p>
        </p:txBody>
      </p:sp>
      <p:sp>
        <p:nvSpPr>
          <p:cNvPr id="3" name="Content Placeholder 2"/>
          <p:cNvSpPr>
            <a:spLocks noGrp="1"/>
          </p:cNvSpPr>
          <p:nvPr>
            <p:ph idx="1"/>
          </p:nvPr>
        </p:nvSpPr>
        <p:spPr>
          <a:xfrm>
            <a:off x="381000" y="990600"/>
            <a:ext cx="8458199" cy="5562600"/>
          </a:xfrm>
        </p:spPr>
        <p:txBody>
          <a:bodyPr>
            <a:noAutofit/>
          </a:bodyPr>
          <a:lstStyle/>
          <a:p>
            <a:pPr>
              <a:buFont typeface="Arial"/>
              <a:buChar char="•"/>
            </a:pPr>
            <a:r>
              <a:rPr lang="en-US" sz="1900" dirty="0" smtClean="0"/>
              <a:t>10% of Austin’s 4200+ population are IDUs (Intravenous Drug Users)</a:t>
            </a:r>
            <a:endParaRPr lang="en-US" sz="1900" dirty="0"/>
          </a:p>
          <a:p>
            <a:pPr>
              <a:buFont typeface="Arial"/>
              <a:buChar char="•"/>
            </a:pPr>
            <a:r>
              <a:rPr lang="en-US" sz="1900" dirty="0"/>
              <a:t>S</a:t>
            </a:r>
            <a:r>
              <a:rPr lang="en-US" sz="1900" dirty="0" smtClean="0"/>
              <a:t>ubstantial </a:t>
            </a:r>
            <a:r>
              <a:rPr lang="en-US" sz="1900" dirty="0"/>
              <a:t>unemployment</a:t>
            </a:r>
            <a:r>
              <a:rPr lang="en-US" sz="1900" dirty="0" smtClean="0"/>
              <a:t>, </a:t>
            </a:r>
            <a:r>
              <a:rPr lang="en-US" sz="1900" dirty="0"/>
              <a:t>high proportion of adults </a:t>
            </a:r>
            <a:r>
              <a:rPr lang="en-US" sz="1900" dirty="0" smtClean="0"/>
              <a:t>with little or no high school completion, </a:t>
            </a:r>
            <a:r>
              <a:rPr lang="en-US" sz="1900" dirty="0"/>
              <a:t>high poverty levels</a:t>
            </a:r>
            <a:r>
              <a:rPr lang="en-US" sz="1900" dirty="0" smtClean="0"/>
              <a:t>, limited </a:t>
            </a:r>
            <a:r>
              <a:rPr lang="en-US" sz="1900" dirty="0"/>
              <a:t>health </a:t>
            </a:r>
            <a:r>
              <a:rPr lang="en-US" sz="1900" dirty="0" smtClean="0"/>
              <a:t>care access</a:t>
            </a:r>
          </a:p>
          <a:p>
            <a:pPr>
              <a:buFont typeface="Arial"/>
              <a:buChar char="•"/>
            </a:pPr>
            <a:r>
              <a:rPr lang="en-US" sz="1900" dirty="0" smtClean="0"/>
              <a:t>November </a:t>
            </a:r>
            <a:r>
              <a:rPr lang="en-US" sz="1900" dirty="0"/>
              <a:t>2014: first 2 cases of HIV reported</a:t>
            </a:r>
          </a:p>
          <a:p>
            <a:pPr>
              <a:buFont typeface="Arial"/>
              <a:buChar char="•"/>
            </a:pPr>
            <a:r>
              <a:rPr lang="en-US" sz="1900" dirty="0"/>
              <a:t>End of March 2015: HIV Outbreak declared </a:t>
            </a:r>
            <a:r>
              <a:rPr lang="en-US" sz="1900" dirty="0" smtClean="0"/>
              <a:t>epidemic</a:t>
            </a:r>
          </a:p>
          <a:p>
            <a:pPr>
              <a:buFont typeface="Arial"/>
              <a:buChar char="•"/>
            </a:pPr>
            <a:r>
              <a:rPr lang="en-US" sz="1900" dirty="0" smtClean="0"/>
              <a:t>October </a:t>
            </a:r>
            <a:r>
              <a:rPr lang="en-US" sz="1900" dirty="0"/>
              <a:t>2015: more than 180 HIV cases</a:t>
            </a:r>
            <a:r>
              <a:rPr lang="en-US" sz="1900" dirty="0" smtClean="0"/>
              <a:t> </a:t>
            </a:r>
          </a:p>
          <a:p>
            <a:pPr>
              <a:buFont typeface="Arial"/>
              <a:buChar char="•"/>
            </a:pPr>
            <a:r>
              <a:rPr lang="en-US" sz="1900" dirty="0"/>
              <a:t>Detox services are limited and </a:t>
            </a:r>
            <a:r>
              <a:rPr lang="en-US" sz="1900" dirty="0" smtClean="0"/>
              <a:t>primarily </a:t>
            </a:r>
            <a:r>
              <a:rPr lang="en-US" sz="1900" dirty="0"/>
              <a:t>associated with serving </a:t>
            </a:r>
            <a:r>
              <a:rPr lang="en-US" sz="1900" dirty="0" smtClean="0"/>
              <a:t>jail time</a:t>
            </a:r>
            <a:endParaRPr lang="en-US" sz="1900" dirty="0"/>
          </a:p>
          <a:p>
            <a:pPr>
              <a:buFont typeface="Arial"/>
              <a:buChar char="•"/>
            </a:pPr>
            <a:r>
              <a:rPr lang="en-US" sz="1900" dirty="0" smtClean="0"/>
              <a:t>One Stop Shop (Austin) offers HIP enrollment, vaccines, HIV prevention, treatment, resources, and substance abuse referrals, job counseling/GED/local training</a:t>
            </a:r>
            <a:endParaRPr lang="en-US" sz="1900" dirty="0"/>
          </a:p>
          <a:p>
            <a:pPr>
              <a:buFont typeface="Arial"/>
              <a:buChar char="•"/>
            </a:pPr>
            <a:r>
              <a:rPr lang="en-US" sz="1900" dirty="0" smtClean="0"/>
              <a:t>Needle Exchange </a:t>
            </a:r>
            <a:r>
              <a:rPr lang="en-US" sz="1900" dirty="0"/>
              <a:t>P</a:t>
            </a:r>
            <a:r>
              <a:rPr lang="en-US" sz="1900" dirty="0" smtClean="0"/>
              <a:t>rogram provides </a:t>
            </a:r>
            <a:r>
              <a:rPr lang="en-US" sz="1900" dirty="0"/>
              <a:t>harm reduction </a:t>
            </a:r>
            <a:r>
              <a:rPr lang="en-US" sz="1900" dirty="0" smtClean="0"/>
              <a:t>benefits and serves </a:t>
            </a:r>
            <a:r>
              <a:rPr lang="en-US" sz="1900" dirty="0"/>
              <a:t>as </a:t>
            </a:r>
            <a:r>
              <a:rPr lang="en-US" sz="1900" dirty="0" smtClean="0"/>
              <a:t> </a:t>
            </a:r>
            <a:r>
              <a:rPr lang="en-US" sz="1900" dirty="0"/>
              <a:t>gateway to additional counseling and </a:t>
            </a:r>
            <a:r>
              <a:rPr lang="en-US" sz="1900" dirty="0" smtClean="0"/>
              <a:t>service referrals</a:t>
            </a:r>
            <a:endParaRPr lang="en-US" sz="1900" dirty="0"/>
          </a:p>
        </p:txBody>
      </p:sp>
    </p:spTree>
    <p:extLst>
      <p:ext uri="{BB962C8B-B14F-4D97-AF65-F5344CB8AC3E}">
        <p14:creationId xmlns:p14="http://schemas.microsoft.com/office/powerpoint/2010/main" val="372240255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Macintosh HD:Users:serickso:Desktop:Hep C outbreaks.tiff"/>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Tree>
    <p:extLst>
      <p:ext uri="{BB962C8B-B14F-4D97-AF65-F5344CB8AC3E}">
        <p14:creationId xmlns:p14="http://schemas.microsoft.com/office/powerpoint/2010/main" val="411233038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602536" cy="704850"/>
          </a:xfrm>
        </p:spPr>
        <p:txBody>
          <a:bodyPr/>
          <a:lstStyle/>
          <a:p>
            <a:r>
              <a:rPr lang="en-US" b="1" dirty="0" smtClean="0">
                <a:solidFill>
                  <a:schemeClr val="tx1"/>
                </a:solidFill>
              </a:rPr>
              <a:t>Scott County Prevention Planning</a:t>
            </a:r>
            <a:r>
              <a:rPr lang="en-US" dirty="0" smtClean="0"/>
              <a:t>	</a:t>
            </a:r>
            <a:endParaRPr lang="en-US" dirty="0"/>
          </a:p>
        </p:txBody>
      </p:sp>
      <p:sp>
        <p:nvSpPr>
          <p:cNvPr id="4" name="Text Placeholder 3"/>
          <p:cNvSpPr>
            <a:spLocks noGrp="1"/>
          </p:cNvSpPr>
          <p:nvPr>
            <p:ph type="body" sz="half" idx="2"/>
          </p:nvPr>
        </p:nvSpPr>
        <p:spPr>
          <a:xfrm>
            <a:off x="381000" y="1524000"/>
            <a:ext cx="8382000" cy="4876800"/>
          </a:xfrm>
        </p:spPr>
        <p:txBody>
          <a:bodyPr>
            <a:normAutofit/>
          </a:bodyPr>
          <a:lstStyle/>
          <a:p>
            <a:r>
              <a:rPr lang="en-US" sz="3000" b="1" dirty="0" smtClean="0">
                <a:solidFill>
                  <a:schemeClr val="tx1"/>
                </a:solidFill>
              </a:rPr>
              <a:t>Work Objectives</a:t>
            </a:r>
          </a:p>
          <a:p>
            <a:pPr marL="342900" indent="-342900" algn="l">
              <a:buAutoNum type="arabicPeriod"/>
            </a:pPr>
            <a:r>
              <a:rPr lang="en-US" sz="3000" dirty="0" smtClean="0"/>
              <a:t>Identify any gaps in prevention efforts</a:t>
            </a:r>
          </a:p>
          <a:p>
            <a:pPr marL="342900" indent="-342900" algn="l">
              <a:buAutoNum type="arabicPeriod"/>
            </a:pPr>
            <a:r>
              <a:rPr lang="en-US" sz="3000" dirty="0" smtClean="0"/>
              <a:t>Establish and define the potential role of prevention in short and long term response to increased IV drug use and HIV infections</a:t>
            </a:r>
          </a:p>
          <a:p>
            <a:pPr marL="342900" indent="-342900" algn="l">
              <a:buAutoNum type="arabicPeriod"/>
            </a:pPr>
            <a:r>
              <a:rPr lang="en-US" sz="3000" dirty="0" smtClean="0"/>
              <a:t>Begin planning for adaptations to current work plan to address identified gaps</a:t>
            </a:r>
          </a:p>
          <a:p>
            <a:pPr marL="342900" indent="-342900" algn="l">
              <a:buAutoNum type="arabicPeriod"/>
            </a:pPr>
            <a:r>
              <a:rPr lang="en-US" sz="3000" dirty="0" smtClean="0"/>
              <a:t>Plan for increased coordination with county-wide response to changes within the County</a:t>
            </a:r>
          </a:p>
          <a:p>
            <a:pPr marL="342900" indent="-342900" algn="l">
              <a:buAutoNum type="arabicPeriod"/>
            </a:pPr>
            <a:endParaRPr lang="en-US" dirty="0"/>
          </a:p>
        </p:txBody>
      </p:sp>
    </p:spTree>
    <p:extLst>
      <p:ext uri="{BB962C8B-B14F-4D97-AF65-F5344CB8AC3E}">
        <p14:creationId xmlns:p14="http://schemas.microsoft.com/office/powerpoint/2010/main" val="114574972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381000"/>
            <a:ext cx="8229600" cy="990600"/>
          </a:xfrm>
        </p:spPr>
        <p:txBody>
          <a:bodyPr/>
          <a:lstStyle/>
          <a:p>
            <a:pPr eaLnBrk="1" hangingPunct="1"/>
            <a:r>
              <a:rPr lang="en-US" sz="4800" b="1" dirty="0" smtClean="0"/>
              <a:t>Risk and Protective Factors</a:t>
            </a:r>
          </a:p>
        </p:txBody>
      </p:sp>
      <p:sp>
        <p:nvSpPr>
          <p:cNvPr id="18435" name="Rectangle 3"/>
          <p:cNvSpPr>
            <a:spLocks noChangeArrowheads="1"/>
          </p:cNvSpPr>
          <p:nvPr/>
        </p:nvSpPr>
        <p:spPr>
          <a:xfrm>
            <a:off x="609600" y="1935952"/>
            <a:ext cx="8001000" cy="5122685"/>
          </a:xfrm>
          <a:prstGeom prst="rect">
            <a:avLst/>
          </a:prstGeom>
          <a:noFill/>
          <a:ln w="9525">
            <a:noFill/>
            <a:miter lim="800000"/>
          </a:ln>
        </p:spPr>
        <p:txBody>
          <a:bodyPr wrap="square">
            <a:spAutoFit/>
          </a:bodyPr>
          <a:lstStyle/>
          <a:p>
            <a:pPr marL="457200" indent="-457200">
              <a:lnSpc>
                <a:spcPct val="90000"/>
              </a:lnSpc>
              <a:buFont typeface="Arial"/>
              <a:buChar char="•"/>
              <a:defRPr/>
            </a:pPr>
            <a:r>
              <a:rPr lang="en-US" sz="3600" b="1" dirty="0" smtClean="0"/>
              <a:t>Low Commitment to School</a:t>
            </a:r>
          </a:p>
          <a:p>
            <a:pPr marL="457200" indent="-457200">
              <a:lnSpc>
                <a:spcPct val="90000"/>
              </a:lnSpc>
              <a:buFont typeface="Arial"/>
              <a:buChar char="•"/>
              <a:defRPr/>
            </a:pPr>
            <a:endParaRPr lang="en-US" sz="3600" b="1" dirty="0"/>
          </a:p>
          <a:p>
            <a:pPr marL="457200" indent="-457200">
              <a:lnSpc>
                <a:spcPct val="90000"/>
              </a:lnSpc>
              <a:buFont typeface="Arial"/>
              <a:buChar char="•"/>
              <a:defRPr/>
            </a:pPr>
            <a:r>
              <a:rPr lang="en-US" sz="3600" b="1" dirty="0" smtClean="0"/>
              <a:t>Laws and Norms Favorable to Drug Use </a:t>
            </a:r>
          </a:p>
          <a:p>
            <a:pPr marL="457200" indent="-457200">
              <a:lnSpc>
                <a:spcPct val="90000"/>
              </a:lnSpc>
              <a:buFont typeface="Arial"/>
              <a:buChar char="•"/>
              <a:defRPr/>
            </a:pPr>
            <a:endParaRPr lang="en-US" sz="3600" b="1" dirty="0"/>
          </a:p>
          <a:p>
            <a:pPr marL="457200" indent="-457200">
              <a:lnSpc>
                <a:spcPct val="90000"/>
              </a:lnSpc>
              <a:buFont typeface="Arial"/>
              <a:buChar char="•"/>
              <a:defRPr/>
            </a:pPr>
            <a:r>
              <a:rPr lang="en-US" sz="3600" b="1" dirty="0" smtClean="0"/>
              <a:t>Early Onset of Drug Use</a:t>
            </a:r>
          </a:p>
          <a:p>
            <a:pPr marL="457200" indent="-457200">
              <a:lnSpc>
                <a:spcPct val="90000"/>
              </a:lnSpc>
              <a:buFont typeface="Arial"/>
              <a:buChar char="•"/>
              <a:defRPr/>
            </a:pPr>
            <a:endParaRPr lang="en-US" sz="3600" b="1" dirty="0"/>
          </a:p>
          <a:p>
            <a:pPr marL="457200" indent="-457200">
              <a:lnSpc>
                <a:spcPct val="90000"/>
              </a:lnSpc>
              <a:buFont typeface="Arial"/>
              <a:buChar char="•"/>
              <a:defRPr/>
            </a:pPr>
            <a:r>
              <a:rPr lang="en-US" sz="3600" b="1" dirty="0" smtClean="0"/>
              <a:t>Family Conflict</a:t>
            </a:r>
            <a:endParaRPr lang="en-US" sz="3600" b="1" dirty="0"/>
          </a:p>
          <a:p>
            <a:pPr>
              <a:lnSpc>
                <a:spcPct val="90000"/>
              </a:lnSpc>
              <a:defRPr/>
            </a:pPr>
            <a:endParaRPr lang="en-US" sz="3200" b="1" dirty="0" smtClean="0">
              <a:latin typeface="Calibri" panose="020F0502020204030204" pitchFamily="34" charset="0"/>
              <a:cs typeface="+mn-cs"/>
            </a:endParaRPr>
          </a:p>
          <a:p>
            <a:pPr>
              <a:lnSpc>
                <a:spcPct val="90000"/>
              </a:lnSpc>
              <a:defRPr/>
            </a:pPr>
            <a:endParaRPr lang="en-US" sz="3200" b="1" dirty="0">
              <a:latin typeface="Calibri" panose="020F0502020204030204" pitchFamily="34" charset="0"/>
            </a:endParaRPr>
          </a:p>
          <a:p>
            <a:pPr>
              <a:lnSpc>
                <a:spcPct val="90000"/>
              </a:lnSpc>
              <a:defRPr/>
            </a:pPr>
            <a:endParaRPr lang="en-US" sz="1100" dirty="0">
              <a:latin typeface="Calibri" panose="020F0502020204030204" pitchFamily="34" charset="0"/>
            </a:endParaRPr>
          </a:p>
        </p:txBody>
      </p:sp>
    </p:spTree>
    <p:extLst>
      <p:ext uri="{BB962C8B-B14F-4D97-AF65-F5344CB8AC3E}">
        <p14:creationId xmlns:p14="http://schemas.microsoft.com/office/powerpoint/2010/main" val="249542148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133600" y="1981200"/>
            <a:ext cx="3886200" cy="2667000"/>
          </a:xfrm>
          <a:prstGeom prst="ellipse">
            <a:avLst/>
          </a:prstGeom>
          <a:ln w="254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a:solidFill>
                <a:schemeClr val="bg1"/>
              </a:solidFill>
            </a:endParaRPr>
          </a:p>
        </p:txBody>
      </p:sp>
      <p:sp>
        <p:nvSpPr>
          <p:cNvPr id="42" name="Oval 41"/>
          <p:cNvSpPr/>
          <p:nvPr/>
        </p:nvSpPr>
        <p:spPr>
          <a:xfrm>
            <a:off x="1600200" y="4191000"/>
            <a:ext cx="1905000" cy="1295400"/>
          </a:xfrm>
          <a:prstGeom prst="ellipse">
            <a:avLst/>
          </a:prstGeom>
          <a:solidFill>
            <a:schemeClr val="accent1">
              <a:alpha val="55000"/>
            </a:schemeClr>
          </a:solidFill>
          <a:ln w="254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dirty="0">
              <a:solidFill>
                <a:schemeClr val="bg1"/>
              </a:solidFill>
            </a:endParaRPr>
          </a:p>
        </p:txBody>
      </p:sp>
      <p:sp>
        <p:nvSpPr>
          <p:cNvPr id="18" name="Oval 17"/>
          <p:cNvSpPr/>
          <p:nvPr/>
        </p:nvSpPr>
        <p:spPr>
          <a:xfrm>
            <a:off x="5791200" y="3048000"/>
            <a:ext cx="2060089" cy="1409700"/>
          </a:xfrm>
          <a:prstGeom prst="ellipse">
            <a:avLst/>
          </a:prstGeom>
          <a:solidFill>
            <a:schemeClr val="accent1">
              <a:alpha val="55000"/>
            </a:schemeClr>
          </a:solidFill>
          <a:ln w="254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a:solidFill>
                <a:schemeClr val="bg1"/>
              </a:solidFill>
            </a:endParaRPr>
          </a:p>
        </p:txBody>
      </p:sp>
      <p:sp>
        <p:nvSpPr>
          <p:cNvPr id="20" name="Oval 19"/>
          <p:cNvSpPr/>
          <p:nvPr/>
        </p:nvSpPr>
        <p:spPr>
          <a:xfrm>
            <a:off x="5715000" y="1828800"/>
            <a:ext cx="2060089" cy="1409700"/>
          </a:xfrm>
          <a:prstGeom prst="ellipse">
            <a:avLst/>
          </a:prstGeom>
          <a:solidFill>
            <a:schemeClr val="accent1">
              <a:alpha val="55000"/>
            </a:schemeClr>
          </a:solidFill>
          <a:ln w="254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a:solidFill>
                <a:schemeClr val="bg1"/>
              </a:solidFill>
            </a:endParaRPr>
          </a:p>
        </p:txBody>
      </p:sp>
      <p:sp>
        <p:nvSpPr>
          <p:cNvPr id="21" name="Oval 20"/>
          <p:cNvSpPr/>
          <p:nvPr/>
        </p:nvSpPr>
        <p:spPr>
          <a:xfrm>
            <a:off x="4419600" y="914400"/>
            <a:ext cx="2060089" cy="1409700"/>
          </a:xfrm>
          <a:prstGeom prst="ellipse">
            <a:avLst/>
          </a:prstGeom>
          <a:solidFill>
            <a:schemeClr val="accent1">
              <a:alpha val="55000"/>
            </a:schemeClr>
          </a:solidFill>
          <a:ln w="254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dirty="0">
              <a:solidFill>
                <a:schemeClr val="bg1"/>
              </a:solidFill>
              <a:cs typeface="Arial" panose="020B0604020202020204" pitchFamily="34" charset="0"/>
            </a:endParaRPr>
          </a:p>
        </p:txBody>
      </p:sp>
      <p:sp>
        <p:nvSpPr>
          <p:cNvPr id="22" name="Oval 21"/>
          <p:cNvSpPr/>
          <p:nvPr/>
        </p:nvSpPr>
        <p:spPr>
          <a:xfrm>
            <a:off x="1981200" y="914400"/>
            <a:ext cx="2060089" cy="1409700"/>
          </a:xfrm>
          <a:prstGeom prst="ellipse">
            <a:avLst/>
          </a:prstGeom>
          <a:solidFill>
            <a:schemeClr val="accent1">
              <a:alpha val="55000"/>
            </a:schemeClr>
          </a:solidFill>
          <a:ln w="254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prstClr val="white"/>
              </a:solidFill>
            </a:endParaRPr>
          </a:p>
        </p:txBody>
      </p:sp>
      <p:sp>
        <p:nvSpPr>
          <p:cNvPr id="24" name="Oval 23"/>
          <p:cNvSpPr/>
          <p:nvPr/>
        </p:nvSpPr>
        <p:spPr>
          <a:xfrm>
            <a:off x="685800" y="1828800"/>
            <a:ext cx="2060089" cy="1409700"/>
          </a:xfrm>
          <a:prstGeom prst="ellipse">
            <a:avLst/>
          </a:prstGeom>
          <a:solidFill>
            <a:schemeClr val="accent1">
              <a:alpha val="55000"/>
            </a:schemeClr>
          </a:solidFill>
          <a:ln w="254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sz="2000" dirty="0" smtClean="0">
                <a:solidFill>
                  <a:prstClr val="white"/>
                </a:solidFill>
                <a:cs typeface="Arial Hebrew"/>
              </a:rPr>
              <a:t>Youth Marijuana Use</a:t>
            </a:r>
            <a:endParaRPr lang="en-US" sz="2000" dirty="0">
              <a:solidFill>
                <a:prstClr val="white"/>
              </a:solidFill>
              <a:cs typeface="Arial Hebrew"/>
            </a:endParaRPr>
          </a:p>
        </p:txBody>
      </p:sp>
      <p:sp>
        <p:nvSpPr>
          <p:cNvPr id="25" name="Oval 24"/>
          <p:cNvSpPr/>
          <p:nvPr/>
        </p:nvSpPr>
        <p:spPr>
          <a:xfrm>
            <a:off x="533400" y="3124200"/>
            <a:ext cx="2060089" cy="1409700"/>
          </a:xfrm>
          <a:prstGeom prst="ellipse">
            <a:avLst/>
          </a:prstGeom>
          <a:solidFill>
            <a:schemeClr val="accent1">
              <a:alpha val="55000"/>
            </a:schemeClr>
          </a:solidFill>
          <a:ln w="254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a:solidFill>
                <a:prstClr val="white"/>
              </a:solidFill>
            </a:endParaRPr>
          </a:p>
        </p:txBody>
      </p:sp>
      <p:sp>
        <p:nvSpPr>
          <p:cNvPr id="26" name="Oval 25"/>
          <p:cNvSpPr/>
          <p:nvPr/>
        </p:nvSpPr>
        <p:spPr>
          <a:xfrm>
            <a:off x="7086600" y="5638800"/>
            <a:ext cx="1600200" cy="952500"/>
          </a:xfrm>
          <a:prstGeom prst="ellipse">
            <a:avLst/>
          </a:prstGeom>
          <a:solidFill>
            <a:schemeClr val="accent1">
              <a:alpha val="55000"/>
            </a:schemeClr>
          </a:solidFill>
          <a:ln w="254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sz="1600" dirty="0" smtClean="0">
                <a:solidFill>
                  <a:schemeClr val="bg1"/>
                </a:solidFill>
              </a:rPr>
              <a:t>SUD Stigma</a:t>
            </a:r>
            <a:endParaRPr lang="en-US" sz="1600" dirty="0">
              <a:solidFill>
                <a:schemeClr val="bg1"/>
              </a:solidFill>
            </a:endParaRPr>
          </a:p>
        </p:txBody>
      </p:sp>
      <p:sp>
        <p:nvSpPr>
          <p:cNvPr id="27" name="TextBox 26"/>
          <p:cNvSpPr txBox="1"/>
          <p:nvPr/>
        </p:nvSpPr>
        <p:spPr>
          <a:xfrm>
            <a:off x="2590800" y="2209800"/>
            <a:ext cx="3239846" cy="2308324"/>
          </a:xfrm>
          <a:prstGeom prst="rect">
            <a:avLst/>
          </a:prstGeom>
          <a:noFill/>
        </p:spPr>
        <p:txBody>
          <a:bodyPr wrap="square" rtlCol="0">
            <a:spAutoFit/>
          </a:bodyPr>
          <a:lstStyle/>
          <a:p>
            <a:pPr algn="ctr" eaLnBrk="0" fontAlgn="base" hangingPunct="0">
              <a:spcBef>
                <a:spcPct val="0"/>
              </a:spcBef>
              <a:spcAft>
                <a:spcPct val="0"/>
              </a:spcAft>
            </a:pPr>
            <a:r>
              <a:rPr lang="en-US" sz="3600" dirty="0" smtClean="0">
                <a:cs typeface="Arial" panose="020B0604020202020204" pitchFamily="34" charset="0"/>
              </a:rPr>
              <a:t>Product: Prevention of non-medical IDU</a:t>
            </a:r>
            <a:endParaRPr lang="en-US" sz="3600" dirty="0">
              <a:cs typeface="Arial" panose="020B0604020202020204" pitchFamily="34" charset="0"/>
            </a:endParaRPr>
          </a:p>
        </p:txBody>
      </p:sp>
      <p:sp>
        <p:nvSpPr>
          <p:cNvPr id="28" name="TextBox 27"/>
          <p:cNvSpPr txBox="1"/>
          <p:nvPr/>
        </p:nvSpPr>
        <p:spPr>
          <a:xfrm>
            <a:off x="2133600" y="1143000"/>
            <a:ext cx="1772322" cy="707886"/>
          </a:xfrm>
          <a:prstGeom prst="rect">
            <a:avLst/>
          </a:prstGeom>
          <a:noFill/>
        </p:spPr>
        <p:txBody>
          <a:bodyPr wrap="square" rtlCol="0">
            <a:spAutoFit/>
          </a:bodyPr>
          <a:lstStyle/>
          <a:p>
            <a:pPr algn="ctr" eaLnBrk="0" fontAlgn="base" hangingPunct="0">
              <a:spcBef>
                <a:spcPct val="0"/>
              </a:spcBef>
              <a:spcAft>
                <a:spcPct val="0"/>
              </a:spcAft>
            </a:pPr>
            <a:r>
              <a:rPr lang="en-US" sz="2000" dirty="0" smtClean="0">
                <a:solidFill>
                  <a:schemeClr val="bg1"/>
                </a:solidFill>
                <a:cs typeface="Arial" panose="020B0604020202020204" pitchFamily="34" charset="0"/>
              </a:rPr>
              <a:t>Youth Alcohol Use</a:t>
            </a:r>
            <a:endParaRPr lang="en-US" sz="2000" dirty="0">
              <a:solidFill>
                <a:schemeClr val="bg1"/>
              </a:solidFill>
              <a:cs typeface="Arial" panose="020B0604020202020204" pitchFamily="34" charset="0"/>
            </a:endParaRPr>
          </a:p>
        </p:txBody>
      </p:sp>
      <p:sp>
        <p:nvSpPr>
          <p:cNvPr id="29" name="TextBox 28"/>
          <p:cNvSpPr txBox="1"/>
          <p:nvPr/>
        </p:nvSpPr>
        <p:spPr>
          <a:xfrm>
            <a:off x="685800" y="3276600"/>
            <a:ext cx="1676400" cy="1015663"/>
          </a:xfrm>
          <a:prstGeom prst="rect">
            <a:avLst/>
          </a:prstGeom>
          <a:noFill/>
        </p:spPr>
        <p:txBody>
          <a:bodyPr wrap="square" rtlCol="0">
            <a:spAutoFit/>
          </a:bodyPr>
          <a:lstStyle/>
          <a:p>
            <a:pPr algn="ctr" eaLnBrk="0" fontAlgn="base" hangingPunct="0">
              <a:spcBef>
                <a:spcPct val="0"/>
              </a:spcBef>
              <a:spcAft>
                <a:spcPct val="0"/>
              </a:spcAft>
            </a:pPr>
            <a:r>
              <a:rPr lang="en-US" sz="2000" dirty="0" smtClean="0">
                <a:solidFill>
                  <a:srgbClr val="FFFFFF"/>
                </a:solidFill>
                <a:cs typeface="Arial" panose="020B0604020202020204" pitchFamily="34" charset="0"/>
              </a:rPr>
              <a:t>Young adult Rx non-medical use</a:t>
            </a:r>
            <a:endParaRPr lang="en-US" sz="2000" dirty="0">
              <a:solidFill>
                <a:srgbClr val="FFFFFF"/>
              </a:solidFill>
              <a:cs typeface="Arial" panose="020B0604020202020204" pitchFamily="34" charset="0"/>
            </a:endParaRPr>
          </a:p>
        </p:txBody>
      </p:sp>
      <p:sp>
        <p:nvSpPr>
          <p:cNvPr id="30" name="TextBox 29"/>
          <p:cNvSpPr txBox="1"/>
          <p:nvPr/>
        </p:nvSpPr>
        <p:spPr>
          <a:xfrm>
            <a:off x="1828800" y="4343400"/>
            <a:ext cx="1524000" cy="1015663"/>
          </a:xfrm>
          <a:prstGeom prst="rect">
            <a:avLst/>
          </a:prstGeom>
          <a:noFill/>
        </p:spPr>
        <p:txBody>
          <a:bodyPr wrap="square" rtlCol="0">
            <a:spAutoFit/>
          </a:bodyPr>
          <a:lstStyle/>
          <a:p>
            <a:pPr algn="ctr" eaLnBrk="0" fontAlgn="base" hangingPunct="0">
              <a:spcBef>
                <a:spcPct val="0"/>
              </a:spcBef>
              <a:spcAft>
                <a:spcPct val="0"/>
              </a:spcAft>
            </a:pPr>
            <a:r>
              <a:rPr lang="en-US" sz="2000" dirty="0" smtClean="0">
                <a:solidFill>
                  <a:schemeClr val="bg1"/>
                </a:solidFill>
                <a:cs typeface="Arial" panose="020B0604020202020204" pitchFamily="34" charset="0"/>
              </a:rPr>
              <a:t>IDU (</a:t>
            </a:r>
            <a:r>
              <a:rPr lang="en-US" sz="2000" dirty="0" err="1" smtClean="0">
                <a:solidFill>
                  <a:schemeClr val="bg1"/>
                </a:solidFill>
                <a:cs typeface="Arial" panose="020B0604020202020204" pitchFamily="34" charset="0"/>
              </a:rPr>
              <a:t>Opana</a:t>
            </a:r>
            <a:r>
              <a:rPr lang="en-US" sz="2000" dirty="0" smtClean="0">
                <a:solidFill>
                  <a:schemeClr val="bg1"/>
                </a:solidFill>
                <a:cs typeface="Arial" panose="020B0604020202020204" pitchFamily="34" charset="0"/>
              </a:rPr>
              <a:t>/Heroin)</a:t>
            </a:r>
            <a:endParaRPr lang="en-US" sz="2000" dirty="0">
              <a:solidFill>
                <a:schemeClr val="bg1"/>
              </a:solidFill>
              <a:cs typeface="Arial" panose="020B0604020202020204" pitchFamily="34" charset="0"/>
            </a:endParaRPr>
          </a:p>
        </p:txBody>
      </p:sp>
      <p:sp>
        <p:nvSpPr>
          <p:cNvPr id="31" name="TextBox 30"/>
          <p:cNvSpPr txBox="1"/>
          <p:nvPr/>
        </p:nvSpPr>
        <p:spPr>
          <a:xfrm>
            <a:off x="4648200" y="1219200"/>
            <a:ext cx="1676400" cy="769441"/>
          </a:xfrm>
          <a:prstGeom prst="rect">
            <a:avLst/>
          </a:prstGeom>
          <a:noFill/>
        </p:spPr>
        <p:txBody>
          <a:bodyPr wrap="square" rtlCol="0">
            <a:spAutoFit/>
          </a:bodyPr>
          <a:lstStyle/>
          <a:p>
            <a:pPr algn="ctr" eaLnBrk="0" fontAlgn="base" hangingPunct="0">
              <a:spcBef>
                <a:spcPct val="0"/>
              </a:spcBef>
              <a:spcAft>
                <a:spcPct val="0"/>
              </a:spcAft>
            </a:pPr>
            <a:r>
              <a:rPr lang="en-US" sz="2200" dirty="0" smtClean="0">
                <a:solidFill>
                  <a:schemeClr val="bg1"/>
                </a:solidFill>
                <a:cs typeface="Arial" panose="020B0604020202020204" pitchFamily="34" charset="0"/>
              </a:rPr>
              <a:t>Overdose deaths</a:t>
            </a:r>
            <a:endParaRPr lang="en-US" sz="2200" dirty="0">
              <a:solidFill>
                <a:schemeClr val="bg1"/>
              </a:solidFill>
              <a:cs typeface="Arial" panose="020B0604020202020204" pitchFamily="34" charset="0"/>
            </a:endParaRPr>
          </a:p>
        </p:txBody>
      </p:sp>
      <p:sp>
        <p:nvSpPr>
          <p:cNvPr id="32" name="TextBox 31"/>
          <p:cNvSpPr txBox="1"/>
          <p:nvPr/>
        </p:nvSpPr>
        <p:spPr>
          <a:xfrm>
            <a:off x="6019800" y="2286000"/>
            <a:ext cx="1524000" cy="461665"/>
          </a:xfrm>
          <a:prstGeom prst="rect">
            <a:avLst/>
          </a:prstGeom>
          <a:noFill/>
        </p:spPr>
        <p:txBody>
          <a:bodyPr wrap="square" rtlCol="0">
            <a:spAutoFit/>
          </a:bodyPr>
          <a:lstStyle/>
          <a:p>
            <a:pPr algn="ctr" eaLnBrk="0" fontAlgn="base" hangingPunct="0">
              <a:spcBef>
                <a:spcPct val="0"/>
              </a:spcBef>
              <a:spcAft>
                <a:spcPct val="0"/>
              </a:spcAft>
            </a:pPr>
            <a:r>
              <a:rPr lang="en-US" sz="2400" dirty="0" smtClean="0">
                <a:solidFill>
                  <a:schemeClr val="bg1"/>
                </a:solidFill>
                <a:cs typeface="Arial" panose="020B0604020202020204" pitchFamily="34" charset="0"/>
              </a:rPr>
              <a:t>HIV/</a:t>
            </a:r>
            <a:r>
              <a:rPr lang="en-US" sz="2400" dirty="0" err="1" smtClean="0">
                <a:solidFill>
                  <a:schemeClr val="bg1"/>
                </a:solidFill>
                <a:cs typeface="Arial" panose="020B0604020202020204" pitchFamily="34" charset="0"/>
              </a:rPr>
              <a:t>HepC</a:t>
            </a:r>
            <a:endParaRPr lang="en-US" sz="2400" dirty="0">
              <a:solidFill>
                <a:schemeClr val="bg1"/>
              </a:solidFill>
              <a:cs typeface="Arial" panose="020B0604020202020204" pitchFamily="34" charset="0"/>
            </a:endParaRPr>
          </a:p>
        </p:txBody>
      </p:sp>
      <p:sp>
        <p:nvSpPr>
          <p:cNvPr id="35" name="TextBox 34"/>
          <p:cNvSpPr txBox="1"/>
          <p:nvPr/>
        </p:nvSpPr>
        <p:spPr>
          <a:xfrm flipH="1">
            <a:off x="5943600" y="3352800"/>
            <a:ext cx="1828800" cy="769441"/>
          </a:xfrm>
          <a:prstGeom prst="rect">
            <a:avLst/>
          </a:prstGeom>
          <a:noFill/>
        </p:spPr>
        <p:txBody>
          <a:bodyPr wrap="square" rtlCol="0">
            <a:spAutoFit/>
          </a:bodyPr>
          <a:lstStyle/>
          <a:p>
            <a:pPr algn="ctr" eaLnBrk="0" fontAlgn="base" hangingPunct="0">
              <a:spcBef>
                <a:spcPct val="0"/>
              </a:spcBef>
              <a:spcAft>
                <a:spcPct val="0"/>
              </a:spcAft>
            </a:pPr>
            <a:r>
              <a:rPr lang="en-US" sz="2200" dirty="0" smtClean="0">
                <a:solidFill>
                  <a:schemeClr val="bg1"/>
                </a:solidFill>
                <a:cs typeface="Arial" panose="020B0604020202020204" pitchFamily="34" charset="0"/>
              </a:rPr>
              <a:t>Community Reaction</a:t>
            </a:r>
            <a:endParaRPr lang="en-US" sz="2200" dirty="0">
              <a:solidFill>
                <a:schemeClr val="bg1"/>
              </a:solidFill>
              <a:cs typeface="Arial" panose="020B0604020202020204" pitchFamily="34" charset="0"/>
            </a:endParaRPr>
          </a:p>
        </p:txBody>
      </p:sp>
      <p:sp>
        <p:nvSpPr>
          <p:cNvPr id="38" name="TextBox 37"/>
          <p:cNvSpPr txBox="1"/>
          <p:nvPr/>
        </p:nvSpPr>
        <p:spPr>
          <a:xfrm>
            <a:off x="381000" y="152400"/>
            <a:ext cx="8628914" cy="584776"/>
          </a:xfrm>
          <a:prstGeom prst="rect">
            <a:avLst/>
          </a:prstGeom>
          <a:noFill/>
        </p:spPr>
        <p:txBody>
          <a:bodyPr wrap="square" rtlCol="0">
            <a:spAutoFit/>
          </a:bodyPr>
          <a:lstStyle/>
          <a:p>
            <a:pPr eaLnBrk="0" fontAlgn="base" hangingPunct="0">
              <a:spcBef>
                <a:spcPct val="0"/>
              </a:spcBef>
              <a:spcAft>
                <a:spcPct val="0"/>
              </a:spcAft>
            </a:pPr>
            <a:r>
              <a:rPr lang="en-US" sz="3200" b="1" dirty="0">
                <a:solidFill>
                  <a:srgbClr val="1F497D">
                    <a:lumMod val="50000"/>
                  </a:srgbClr>
                </a:solidFill>
                <a:latin typeface="Calibri" panose="020F0502020204030204" pitchFamily="34" charset="0"/>
                <a:cs typeface="Arial" panose="020B0604020202020204" pitchFamily="34" charset="0"/>
              </a:rPr>
              <a:t> </a:t>
            </a:r>
            <a:r>
              <a:rPr lang="en-US" sz="3200" b="1" dirty="0" smtClean="0">
                <a:solidFill>
                  <a:srgbClr val="1F497D">
                    <a:lumMod val="50000"/>
                  </a:srgbClr>
                </a:solidFill>
                <a:latin typeface="Calibri" panose="020F0502020204030204" pitchFamily="34" charset="0"/>
                <a:cs typeface="Arial" panose="020B0604020202020204" pitchFamily="34" charset="0"/>
              </a:rPr>
              <a:t>     Risky Behaviors:               Consequences:</a:t>
            </a:r>
            <a:endParaRPr lang="en-US" sz="3200" b="1" dirty="0">
              <a:solidFill>
                <a:srgbClr val="1F497D">
                  <a:lumMod val="50000"/>
                </a:srgbClr>
              </a:solidFill>
              <a:latin typeface="Calibri" panose="020F0502020204030204" pitchFamily="34" charset="0"/>
              <a:cs typeface="Arial" panose="020B0604020202020204" pitchFamily="34" charset="0"/>
            </a:endParaRPr>
          </a:p>
        </p:txBody>
      </p:sp>
      <p:cxnSp>
        <p:nvCxnSpPr>
          <p:cNvPr id="7" name="Straight Arrow Connector 6"/>
          <p:cNvCxnSpPr>
            <a:stCxn id="18" idx="4"/>
          </p:cNvCxnSpPr>
          <p:nvPr/>
        </p:nvCxnSpPr>
        <p:spPr>
          <a:xfrm>
            <a:off x="6821245" y="4457700"/>
            <a:ext cx="683110" cy="121920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stCxn id="18" idx="4"/>
            <a:endCxn id="41" idx="0"/>
          </p:cNvCxnSpPr>
          <p:nvPr/>
        </p:nvCxnSpPr>
        <p:spPr>
          <a:xfrm flipH="1">
            <a:off x="6362700" y="4457700"/>
            <a:ext cx="458545" cy="118110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33" name="Oval 32"/>
          <p:cNvSpPr/>
          <p:nvPr/>
        </p:nvSpPr>
        <p:spPr>
          <a:xfrm>
            <a:off x="4038600" y="5638800"/>
            <a:ext cx="1676400" cy="990600"/>
          </a:xfrm>
          <a:prstGeom prst="ellipse">
            <a:avLst/>
          </a:prstGeom>
          <a:solidFill>
            <a:schemeClr val="accent1">
              <a:alpha val="55000"/>
            </a:schemeClr>
          </a:solidFill>
          <a:ln w="254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sz="1700" dirty="0" smtClean="0">
                <a:solidFill>
                  <a:schemeClr val="bg1"/>
                </a:solidFill>
              </a:rPr>
              <a:t>Treatment Push</a:t>
            </a:r>
            <a:endParaRPr lang="en-US" sz="1700" dirty="0">
              <a:solidFill>
                <a:schemeClr val="bg1"/>
              </a:solidFill>
            </a:endParaRPr>
          </a:p>
        </p:txBody>
      </p:sp>
      <p:cxnSp>
        <p:nvCxnSpPr>
          <p:cNvPr id="15" name="Straight Arrow Connector 14"/>
          <p:cNvCxnSpPr>
            <a:stCxn id="18" idx="4"/>
            <a:endCxn id="33" idx="0"/>
          </p:cNvCxnSpPr>
          <p:nvPr/>
        </p:nvCxnSpPr>
        <p:spPr>
          <a:xfrm flipH="1">
            <a:off x="4876800" y="4457700"/>
            <a:ext cx="1944445" cy="118110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41" name="Oval 40"/>
          <p:cNvSpPr/>
          <p:nvPr/>
        </p:nvSpPr>
        <p:spPr>
          <a:xfrm>
            <a:off x="5562600" y="5638800"/>
            <a:ext cx="1600200" cy="990600"/>
          </a:xfrm>
          <a:prstGeom prst="ellipse">
            <a:avLst/>
          </a:prstGeom>
          <a:solidFill>
            <a:schemeClr val="accent1">
              <a:alpha val="55000"/>
            </a:schemeClr>
          </a:solidFill>
          <a:ln w="254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dirty="0">
              <a:solidFill>
                <a:schemeClr val="bg1"/>
              </a:solidFill>
            </a:endParaRPr>
          </a:p>
        </p:txBody>
      </p:sp>
      <p:sp>
        <p:nvSpPr>
          <p:cNvPr id="34" name="TextBox 33"/>
          <p:cNvSpPr txBox="1"/>
          <p:nvPr/>
        </p:nvSpPr>
        <p:spPr>
          <a:xfrm>
            <a:off x="5638800" y="5791200"/>
            <a:ext cx="1447800" cy="646331"/>
          </a:xfrm>
          <a:prstGeom prst="rect">
            <a:avLst/>
          </a:prstGeom>
          <a:noFill/>
        </p:spPr>
        <p:txBody>
          <a:bodyPr wrap="square" rtlCol="0">
            <a:spAutoFit/>
          </a:bodyPr>
          <a:lstStyle/>
          <a:p>
            <a:pPr algn="ctr" eaLnBrk="0" fontAlgn="base" hangingPunct="0">
              <a:spcBef>
                <a:spcPct val="0"/>
              </a:spcBef>
              <a:spcAft>
                <a:spcPct val="0"/>
              </a:spcAft>
            </a:pPr>
            <a:r>
              <a:rPr lang="en-US" dirty="0" smtClean="0">
                <a:solidFill>
                  <a:schemeClr val="bg1"/>
                </a:solidFill>
                <a:cs typeface="Arial" panose="020B0604020202020204" pitchFamily="34" charset="0"/>
              </a:rPr>
              <a:t>Needle Exchange</a:t>
            </a:r>
            <a:endParaRPr lang="en-US" dirty="0">
              <a:solidFill>
                <a:schemeClr val="bg1"/>
              </a:solidFill>
              <a:cs typeface="Arial" panose="020B0604020202020204" pitchFamily="34" charset="0"/>
            </a:endParaRPr>
          </a:p>
        </p:txBody>
      </p:sp>
      <p:cxnSp>
        <p:nvCxnSpPr>
          <p:cNvPr id="36" name="Straight Arrow Connector 35"/>
          <p:cNvCxnSpPr>
            <a:stCxn id="18" idx="4"/>
            <a:endCxn id="39" idx="2"/>
          </p:cNvCxnSpPr>
          <p:nvPr/>
        </p:nvCxnSpPr>
        <p:spPr>
          <a:xfrm>
            <a:off x="6821245" y="4457700"/>
            <a:ext cx="874955" cy="1905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37" name="Oval 36"/>
          <p:cNvSpPr/>
          <p:nvPr/>
        </p:nvSpPr>
        <p:spPr>
          <a:xfrm>
            <a:off x="7696200" y="4876800"/>
            <a:ext cx="1219200" cy="876300"/>
          </a:xfrm>
          <a:prstGeom prst="ellipse">
            <a:avLst/>
          </a:prstGeom>
          <a:solidFill>
            <a:schemeClr val="accent1">
              <a:alpha val="55000"/>
            </a:schemeClr>
          </a:solidFill>
          <a:ln w="254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dirty="0" smtClean="0">
                <a:solidFill>
                  <a:schemeClr val="bg1"/>
                </a:solidFill>
              </a:rPr>
              <a:t>Denial</a:t>
            </a:r>
            <a:endParaRPr lang="en-US" dirty="0">
              <a:solidFill>
                <a:schemeClr val="bg1"/>
              </a:solidFill>
            </a:endParaRPr>
          </a:p>
        </p:txBody>
      </p:sp>
      <p:sp>
        <p:nvSpPr>
          <p:cNvPr id="39" name="Oval 38"/>
          <p:cNvSpPr/>
          <p:nvPr/>
        </p:nvSpPr>
        <p:spPr>
          <a:xfrm>
            <a:off x="7696200" y="4038600"/>
            <a:ext cx="1219200" cy="876300"/>
          </a:xfrm>
          <a:prstGeom prst="ellipse">
            <a:avLst/>
          </a:prstGeom>
          <a:solidFill>
            <a:schemeClr val="accent1">
              <a:alpha val="55000"/>
            </a:schemeClr>
          </a:solidFill>
          <a:ln w="254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dirty="0" smtClean="0">
                <a:solidFill>
                  <a:schemeClr val="bg1"/>
                </a:solidFill>
              </a:rPr>
              <a:t>T4SC</a:t>
            </a:r>
            <a:endParaRPr lang="en-US" dirty="0">
              <a:solidFill>
                <a:schemeClr val="bg1"/>
              </a:solidFill>
            </a:endParaRPr>
          </a:p>
        </p:txBody>
      </p:sp>
      <p:cxnSp>
        <p:nvCxnSpPr>
          <p:cNvPr id="40" name="Straight Arrow Connector 39"/>
          <p:cNvCxnSpPr>
            <a:stCxn id="18" idx="4"/>
          </p:cNvCxnSpPr>
          <p:nvPr/>
        </p:nvCxnSpPr>
        <p:spPr>
          <a:xfrm>
            <a:off x="6821245" y="4457700"/>
            <a:ext cx="951155" cy="72390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5819478"/>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34209"/>
  <p:tag name="AS_OS" val="Microsoft Windows NT 6.1.7601 Service Pack 1"/>
  <p:tag name="AS_RELEASE_DATE" val="2013.07.29"/>
  <p:tag name="AS_TITLE" val="Aspose.Slides for .NET 4.0"/>
  <p:tag name="AS_VERSION" val="7.7.0.0"/>
</p:tagLst>
</file>

<file path=ppt/theme/theme1.xml><?xml version="1.0" encoding="utf-8"?>
<a:theme xmlns:a="http://schemas.openxmlformats.org/drawingml/2006/main" name="Revolution">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1307</Words>
  <Application>Microsoft Macintosh PowerPoint</Application>
  <PresentationFormat>On-screen Show (4:3)</PresentationFormat>
  <Paragraphs>239</Paragraphs>
  <Slides>27</Slides>
  <Notes>26</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Revolution</vt:lpstr>
      <vt:lpstr>Scott County—Struggle to Strength:  Reclaiming Lives— Rebuilding  Communities</vt:lpstr>
      <vt:lpstr>Objectives </vt:lpstr>
      <vt:lpstr>PowerPoint Presentation</vt:lpstr>
      <vt:lpstr>Drug Overdose Deaths 2011-Present</vt:lpstr>
      <vt:lpstr>History and Background </vt:lpstr>
      <vt:lpstr>PowerPoint Presentation</vt:lpstr>
      <vt:lpstr>Scott County Prevention Planning </vt:lpstr>
      <vt:lpstr>Risk and Protective Factors</vt:lpstr>
      <vt:lpstr>PowerPoint Presentation</vt:lpstr>
      <vt:lpstr>Prevention Strategies To Date</vt:lpstr>
      <vt:lpstr>PowerPoint Presentation</vt:lpstr>
      <vt:lpstr>PowerPoint Presentation</vt:lpstr>
      <vt:lpstr>PowerPoint Presentation</vt:lpstr>
      <vt:lpstr>Environmental Strategies To Date</vt:lpstr>
      <vt:lpstr>Steps for Prevention Planning</vt:lpstr>
      <vt:lpstr>Future Prevention and Education Initiatives</vt:lpstr>
      <vt:lpstr>Future Prevention and Education Initiatives Starting ASAP:</vt:lpstr>
      <vt:lpstr>PowerPoint Presentation</vt:lpstr>
      <vt:lpstr>PowerPoint Presentation</vt:lpstr>
      <vt:lpstr>History of Collaboration</vt:lpstr>
      <vt:lpstr>Get Healthy Scott County</vt:lpstr>
      <vt:lpstr>PowerPoint Presentation</vt:lpstr>
      <vt:lpstr>The Work Has Begun:  Subcommittees</vt:lpstr>
      <vt:lpstr>Components for Comprehensive Recovery-Oriented System of Care</vt:lpstr>
      <vt:lpstr>PowerPoint Presentation</vt:lpstr>
      <vt:lpstr>  Where is your community in this process?   Questions?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1601-01-01T00:00:00Z</dcterms:created>
  <dcterms:modified xsi:type="dcterms:W3CDTF">2015-10-29T12:09:20Z</dcterms:modified>
</cp:coreProperties>
</file>