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8" r:id="rId3"/>
    <p:sldId id="273" r:id="rId4"/>
    <p:sldId id="276" r:id="rId5"/>
    <p:sldId id="274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272" r:id="rId16"/>
    <p:sldId id="271" r:id="rId17"/>
    <p:sldId id="269" r:id="rId18"/>
    <p:sldId id="257" r:id="rId19"/>
  </p:sldIdLst>
  <p:sldSz cx="9144000" cy="6858000" type="screen4x3"/>
  <p:notesSz cx="6881813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C51BB-E806-40D6-82B0-09E97AFA72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F0DF8D-7C85-49AD-8F8B-E38D75CF9CF2}">
      <dgm:prSet phldrT="[Text]"/>
      <dgm:spPr/>
      <dgm:t>
        <a:bodyPr/>
        <a:lstStyle/>
        <a:p>
          <a:r>
            <a:rPr lang="en-US" dirty="0" smtClean="0"/>
            <a:t>Columbus CATCH Court </a:t>
          </a:r>
          <a:endParaRPr lang="en-US" dirty="0"/>
        </a:p>
      </dgm:t>
    </dgm:pt>
    <dgm:pt modelId="{DD0EFFDD-5EC6-4D89-8BAF-F1153BB3EE93}" type="parTrans" cxnId="{AF270B3B-214F-4E38-8D49-BEBA71E0749C}">
      <dgm:prSet/>
      <dgm:spPr/>
      <dgm:t>
        <a:bodyPr/>
        <a:lstStyle/>
        <a:p>
          <a:endParaRPr lang="en-US"/>
        </a:p>
      </dgm:t>
    </dgm:pt>
    <dgm:pt modelId="{C1A7AB1F-E5D6-471A-976D-673BFC34E792}" type="sibTrans" cxnId="{AF270B3B-214F-4E38-8D49-BEBA71E0749C}">
      <dgm:prSet/>
      <dgm:spPr/>
      <dgm:t>
        <a:bodyPr/>
        <a:lstStyle/>
        <a:p>
          <a:endParaRPr lang="en-US"/>
        </a:p>
      </dgm:t>
    </dgm:pt>
    <dgm:pt modelId="{7C28B7A7-884B-4D5D-A97B-FBC2DE4069E1}">
      <dgm:prSet phldrT="[Text]"/>
      <dgm:spPr/>
      <dgm:t>
        <a:bodyPr/>
        <a:lstStyle/>
        <a:p>
          <a:r>
            <a:rPr lang="en-US" dirty="0" smtClean="0"/>
            <a:t>Chicago Prostitution and Trafficking Intervention Court</a:t>
          </a:r>
          <a:endParaRPr lang="en-US" dirty="0"/>
        </a:p>
      </dgm:t>
    </dgm:pt>
    <dgm:pt modelId="{A2DBE015-6543-43B7-AB4A-7D54095A1BFB}" type="parTrans" cxnId="{266041A5-5915-4E40-88AF-CEA1588F03F5}">
      <dgm:prSet/>
      <dgm:spPr/>
      <dgm:t>
        <a:bodyPr/>
        <a:lstStyle/>
        <a:p>
          <a:endParaRPr lang="en-US"/>
        </a:p>
      </dgm:t>
    </dgm:pt>
    <dgm:pt modelId="{6FD7B976-92B4-40B8-9005-DCEC0DE3FCEF}" type="sibTrans" cxnId="{266041A5-5915-4E40-88AF-CEA1588F03F5}">
      <dgm:prSet/>
      <dgm:spPr/>
      <dgm:t>
        <a:bodyPr/>
        <a:lstStyle/>
        <a:p>
          <a:endParaRPr lang="en-US"/>
        </a:p>
      </dgm:t>
    </dgm:pt>
    <dgm:pt modelId="{F2FDC57C-6E00-4102-9973-12193487BE8D}">
      <dgm:prSet phldrT="[Text]"/>
      <dgm:spPr/>
      <dgm:t>
        <a:bodyPr/>
        <a:lstStyle/>
        <a:p>
          <a:r>
            <a:rPr lang="en-US" dirty="0" smtClean="0"/>
            <a:t>New York Human Trafficking Intervention Courts</a:t>
          </a:r>
          <a:endParaRPr lang="en-US" dirty="0"/>
        </a:p>
      </dgm:t>
    </dgm:pt>
    <dgm:pt modelId="{0F94B5C1-29FF-42E9-98D3-07975813A321}" type="parTrans" cxnId="{2158B835-03A0-4C99-A9C5-76520FB2C0D8}">
      <dgm:prSet/>
      <dgm:spPr/>
      <dgm:t>
        <a:bodyPr/>
        <a:lstStyle/>
        <a:p>
          <a:endParaRPr lang="en-US"/>
        </a:p>
      </dgm:t>
    </dgm:pt>
    <dgm:pt modelId="{5ABF8062-8E5C-4F46-BA0C-0EA91B4776B1}" type="sibTrans" cxnId="{2158B835-03A0-4C99-A9C5-76520FB2C0D8}">
      <dgm:prSet/>
      <dgm:spPr/>
      <dgm:t>
        <a:bodyPr/>
        <a:lstStyle/>
        <a:p>
          <a:endParaRPr lang="en-US"/>
        </a:p>
      </dgm:t>
    </dgm:pt>
    <dgm:pt modelId="{497237CA-8206-4A30-AACF-8DA09D74F807}" type="pres">
      <dgm:prSet presAssocID="{A98C51BB-E806-40D6-82B0-09E97AFA72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92E7C8-366E-465A-A563-C89AB441D997}" type="pres">
      <dgm:prSet presAssocID="{84F0DF8D-7C85-49AD-8F8B-E38D75CF9CF2}" presName="parentLin" presStyleCnt="0"/>
      <dgm:spPr/>
    </dgm:pt>
    <dgm:pt modelId="{22688FE7-A9CB-44A5-A65B-0A08B83E8431}" type="pres">
      <dgm:prSet presAssocID="{84F0DF8D-7C85-49AD-8F8B-E38D75CF9CF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EEE6378-E5A4-4039-8903-37737E57F918}" type="pres">
      <dgm:prSet presAssocID="{84F0DF8D-7C85-49AD-8F8B-E38D75CF9C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706F7-D61D-4242-B93F-E43490FBAB60}" type="pres">
      <dgm:prSet presAssocID="{84F0DF8D-7C85-49AD-8F8B-E38D75CF9CF2}" presName="negativeSpace" presStyleCnt="0"/>
      <dgm:spPr/>
    </dgm:pt>
    <dgm:pt modelId="{CEF9F1E6-D7DB-499C-84DF-A06CB1B3187A}" type="pres">
      <dgm:prSet presAssocID="{84F0DF8D-7C85-49AD-8F8B-E38D75CF9CF2}" presName="childText" presStyleLbl="conFgAcc1" presStyleIdx="0" presStyleCnt="3">
        <dgm:presLayoutVars>
          <dgm:bulletEnabled val="1"/>
        </dgm:presLayoutVars>
      </dgm:prSet>
      <dgm:spPr/>
    </dgm:pt>
    <dgm:pt modelId="{C2B75631-AD8D-4AB0-96AD-58B76FB7D8DC}" type="pres">
      <dgm:prSet presAssocID="{C1A7AB1F-E5D6-471A-976D-673BFC34E792}" presName="spaceBetweenRectangles" presStyleCnt="0"/>
      <dgm:spPr/>
    </dgm:pt>
    <dgm:pt modelId="{E1A40413-3624-4F3C-8B28-6F5CE0F03BBE}" type="pres">
      <dgm:prSet presAssocID="{7C28B7A7-884B-4D5D-A97B-FBC2DE4069E1}" presName="parentLin" presStyleCnt="0"/>
      <dgm:spPr/>
    </dgm:pt>
    <dgm:pt modelId="{E34472E4-B44E-4322-8486-83A414BF26BD}" type="pres">
      <dgm:prSet presAssocID="{7C28B7A7-884B-4D5D-A97B-FBC2DE4069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92DAB2-C00C-41DD-B621-94940A0269A0}" type="pres">
      <dgm:prSet presAssocID="{7C28B7A7-884B-4D5D-A97B-FBC2DE4069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CABCE-23A3-4B4A-9531-6792B97D49CF}" type="pres">
      <dgm:prSet presAssocID="{7C28B7A7-884B-4D5D-A97B-FBC2DE4069E1}" presName="negativeSpace" presStyleCnt="0"/>
      <dgm:spPr/>
    </dgm:pt>
    <dgm:pt modelId="{BCA2E77B-B0A8-41B5-B67A-3F9AD08FC813}" type="pres">
      <dgm:prSet presAssocID="{7C28B7A7-884B-4D5D-A97B-FBC2DE4069E1}" presName="childText" presStyleLbl="conFgAcc1" presStyleIdx="1" presStyleCnt="3">
        <dgm:presLayoutVars>
          <dgm:bulletEnabled val="1"/>
        </dgm:presLayoutVars>
      </dgm:prSet>
      <dgm:spPr/>
    </dgm:pt>
    <dgm:pt modelId="{1C8B5810-FB91-40AC-B2BD-AC9EBA180F72}" type="pres">
      <dgm:prSet presAssocID="{6FD7B976-92B4-40B8-9005-DCEC0DE3FCEF}" presName="spaceBetweenRectangles" presStyleCnt="0"/>
      <dgm:spPr/>
    </dgm:pt>
    <dgm:pt modelId="{2D5B7D60-E175-457C-9A67-102E51A2BD9A}" type="pres">
      <dgm:prSet presAssocID="{F2FDC57C-6E00-4102-9973-12193487BE8D}" presName="parentLin" presStyleCnt="0"/>
      <dgm:spPr/>
    </dgm:pt>
    <dgm:pt modelId="{23CA330C-80A4-47CE-B2FA-0125715025C2}" type="pres">
      <dgm:prSet presAssocID="{F2FDC57C-6E00-4102-9973-12193487BE8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F6DF57E-CB9D-4C5D-9427-32BB126E44CB}" type="pres">
      <dgm:prSet presAssocID="{F2FDC57C-6E00-4102-9973-12193487BE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41B0-56E8-4505-8CD3-018DCA5ABBD5}" type="pres">
      <dgm:prSet presAssocID="{F2FDC57C-6E00-4102-9973-12193487BE8D}" presName="negativeSpace" presStyleCnt="0"/>
      <dgm:spPr/>
    </dgm:pt>
    <dgm:pt modelId="{3CFBC341-4F15-42E4-B580-CEB686267268}" type="pres">
      <dgm:prSet presAssocID="{F2FDC57C-6E00-4102-9973-12193487BE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6041A5-5915-4E40-88AF-CEA1588F03F5}" srcId="{A98C51BB-E806-40D6-82B0-09E97AFA7246}" destId="{7C28B7A7-884B-4D5D-A97B-FBC2DE4069E1}" srcOrd="1" destOrd="0" parTransId="{A2DBE015-6543-43B7-AB4A-7D54095A1BFB}" sibTransId="{6FD7B976-92B4-40B8-9005-DCEC0DE3FCEF}"/>
    <dgm:cxn modelId="{2158B835-03A0-4C99-A9C5-76520FB2C0D8}" srcId="{A98C51BB-E806-40D6-82B0-09E97AFA7246}" destId="{F2FDC57C-6E00-4102-9973-12193487BE8D}" srcOrd="2" destOrd="0" parTransId="{0F94B5C1-29FF-42E9-98D3-07975813A321}" sibTransId="{5ABF8062-8E5C-4F46-BA0C-0EA91B4776B1}"/>
    <dgm:cxn modelId="{D3A4AFFE-E959-496D-8F3E-10BDD4B6BE5E}" type="presOf" srcId="{84F0DF8D-7C85-49AD-8F8B-E38D75CF9CF2}" destId="{7EEE6378-E5A4-4039-8903-37737E57F918}" srcOrd="1" destOrd="0" presId="urn:microsoft.com/office/officeart/2005/8/layout/list1"/>
    <dgm:cxn modelId="{0DE3B858-15AE-47FB-82B3-463B4F9FB3DA}" type="presOf" srcId="{7C28B7A7-884B-4D5D-A97B-FBC2DE4069E1}" destId="{E34472E4-B44E-4322-8486-83A414BF26BD}" srcOrd="0" destOrd="0" presId="urn:microsoft.com/office/officeart/2005/8/layout/list1"/>
    <dgm:cxn modelId="{8A408307-534E-4D44-8DA0-1628FE0F9CDE}" type="presOf" srcId="{84F0DF8D-7C85-49AD-8F8B-E38D75CF9CF2}" destId="{22688FE7-A9CB-44A5-A65B-0A08B83E8431}" srcOrd="0" destOrd="0" presId="urn:microsoft.com/office/officeart/2005/8/layout/list1"/>
    <dgm:cxn modelId="{B6514CA3-C6BB-49C5-87C9-6F751AD13AD0}" type="presOf" srcId="{A98C51BB-E806-40D6-82B0-09E97AFA7246}" destId="{497237CA-8206-4A30-AACF-8DA09D74F807}" srcOrd="0" destOrd="0" presId="urn:microsoft.com/office/officeart/2005/8/layout/list1"/>
    <dgm:cxn modelId="{9454C3A2-E6EE-44AB-8810-2F6F02C2AAC4}" type="presOf" srcId="{7C28B7A7-884B-4D5D-A97B-FBC2DE4069E1}" destId="{7092DAB2-C00C-41DD-B621-94940A0269A0}" srcOrd="1" destOrd="0" presId="urn:microsoft.com/office/officeart/2005/8/layout/list1"/>
    <dgm:cxn modelId="{15565D2F-D332-4196-AE5F-470FFA607316}" type="presOf" srcId="{F2FDC57C-6E00-4102-9973-12193487BE8D}" destId="{BF6DF57E-CB9D-4C5D-9427-32BB126E44CB}" srcOrd="1" destOrd="0" presId="urn:microsoft.com/office/officeart/2005/8/layout/list1"/>
    <dgm:cxn modelId="{AF270B3B-214F-4E38-8D49-BEBA71E0749C}" srcId="{A98C51BB-E806-40D6-82B0-09E97AFA7246}" destId="{84F0DF8D-7C85-49AD-8F8B-E38D75CF9CF2}" srcOrd="0" destOrd="0" parTransId="{DD0EFFDD-5EC6-4D89-8BAF-F1153BB3EE93}" sibTransId="{C1A7AB1F-E5D6-471A-976D-673BFC34E792}"/>
    <dgm:cxn modelId="{01F77F57-801D-4BBD-9A9F-ED1C936DF7FB}" type="presOf" srcId="{F2FDC57C-6E00-4102-9973-12193487BE8D}" destId="{23CA330C-80A4-47CE-B2FA-0125715025C2}" srcOrd="0" destOrd="0" presId="urn:microsoft.com/office/officeart/2005/8/layout/list1"/>
    <dgm:cxn modelId="{5C6C208C-4DC5-4D55-8C7A-9D92D9F7B648}" type="presParOf" srcId="{497237CA-8206-4A30-AACF-8DA09D74F807}" destId="{0492E7C8-366E-465A-A563-C89AB441D997}" srcOrd="0" destOrd="0" presId="urn:microsoft.com/office/officeart/2005/8/layout/list1"/>
    <dgm:cxn modelId="{EC778159-9C04-48AA-9CAC-C8E6B11F2B36}" type="presParOf" srcId="{0492E7C8-366E-465A-A563-C89AB441D997}" destId="{22688FE7-A9CB-44A5-A65B-0A08B83E8431}" srcOrd="0" destOrd="0" presId="urn:microsoft.com/office/officeart/2005/8/layout/list1"/>
    <dgm:cxn modelId="{C40EAA21-E38A-46E5-9BB8-1EB7220D19D9}" type="presParOf" srcId="{0492E7C8-366E-465A-A563-C89AB441D997}" destId="{7EEE6378-E5A4-4039-8903-37737E57F918}" srcOrd="1" destOrd="0" presId="urn:microsoft.com/office/officeart/2005/8/layout/list1"/>
    <dgm:cxn modelId="{D86D9E80-E7F4-4989-B910-4B9FEE358325}" type="presParOf" srcId="{497237CA-8206-4A30-AACF-8DA09D74F807}" destId="{496706F7-D61D-4242-B93F-E43490FBAB60}" srcOrd="1" destOrd="0" presId="urn:microsoft.com/office/officeart/2005/8/layout/list1"/>
    <dgm:cxn modelId="{74DDBB0A-1291-472A-A180-30E469848EDC}" type="presParOf" srcId="{497237CA-8206-4A30-AACF-8DA09D74F807}" destId="{CEF9F1E6-D7DB-499C-84DF-A06CB1B3187A}" srcOrd="2" destOrd="0" presId="urn:microsoft.com/office/officeart/2005/8/layout/list1"/>
    <dgm:cxn modelId="{AAFCB326-BF59-4209-AF75-8D99808EAEE7}" type="presParOf" srcId="{497237CA-8206-4A30-AACF-8DA09D74F807}" destId="{C2B75631-AD8D-4AB0-96AD-58B76FB7D8DC}" srcOrd="3" destOrd="0" presId="urn:microsoft.com/office/officeart/2005/8/layout/list1"/>
    <dgm:cxn modelId="{223D7FB9-90D3-41FC-9EE8-497B435E0E97}" type="presParOf" srcId="{497237CA-8206-4A30-AACF-8DA09D74F807}" destId="{E1A40413-3624-4F3C-8B28-6F5CE0F03BBE}" srcOrd="4" destOrd="0" presId="urn:microsoft.com/office/officeart/2005/8/layout/list1"/>
    <dgm:cxn modelId="{2F5BCDEC-CC50-4DDB-B313-6B78D3CBB177}" type="presParOf" srcId="{E1A40413-3624-4F3C-8B28-6F5CE0F03BBE}" destId="{E34472E4-B44E-4322-8486-83A414BF26BD}" srcOrd="0" destOrd="0" presId="urn:microsoft.com/office/officeart/2005/8/layout/list1"/>
    <dgm:cxn modelId="{B5AC490F-F23D-4BDD-ACA2-18DAAC98F9B3}" type="presParOf" srcId="{E1A40413-3624-4F3C-8B28-6F5CE0F03BBE}" destId="{7092DAB2-C00C-41DD-B621-94940A0269A0}" srcOrd="1" destOrd="0" presId="urn:microsoft.com/office/officeart/2005/8/layout/list1"/>
    <dgm:cxn modelId="{E8CEB787-1F29-42AC-B0C5-7157549586E3}" type="presParOf" srcId="{497237CA-8206-4A30-AACF-8DA09D74F807}" destId="{D01CABCE-23A3-4B4A-9531-6792B97D49CF}" srcOrd="5" destOrd="0" presId="urn:microsoft.com/office/officeart/2005/8/layout/list1"/>
    <dgm:cxn modelId="{EFDB5464-168A-400E-B138-8DFB944EEED1}" type="presParOf" srcId="{497237CA-8206-4A30-AACF-8DA09D74F807}" destId="{BCA2E77B-B0A8-41B5-B67A-3F9AD08FC813}" srcOrd="6" destOrd="0" presId="urn:microsoft.com/office/officeart/2005/8/layout/list1"/>
    <dgm:cxn modelId="{9DE40816-AC97-480E-9928-A39EA8D81221}" type="presParOf" srcId="{497237CA-8206-4A30-AACF-8DA09D74F807}" destId="{1C8B5810-FB91-40AC-B2BD-AC9EBA180F72}" srcOrd="7" destOrd="0" presId="urn:microsoft.com/office/officeart/2005/8/layout/list1"/>
    <dgm:cxn modelId="{4F63B065-E9E1-43DA-B5C8-AF9A233C37F3}" type="presParOf" srcId="{497237CA-8206-4A30-AACF-8DA09D74F807}" destId="{2D5B7D60-E175-457C-9A67-102E51A2BD9A}" srcOrd="8" destOrd="0" presId="urn:microsoft.com/office/officeart/2005/8/layout/list1"/>
    <dgm:cxn modelId="{4BA25825-EC68-4F0D-B438-CE339CB05B5D}" type="presParOf" srcId="{2D5B7D60-E175-457C-9A67-102E51A2BD9A}" destId="{23CA330C-80A4-47CE-B2FA-0125715025C2}" srcOrd="0" destOrd="0" presId="urn:microsoft.com/office/officeart/2005/8/layout/list1"/>
    <dgm:cxn modelId="{B3F5ADF2-5E31-4A70-B455-28FF34525CA4}" type="presParOf" srcId="{2D5B7D60-E175-457C-9A67-102E51A2BD9A}" destId="{BF6DF57E-CB9D-4C5D-9427-32BB126E44CB}" srcOrd="1" destOrd="0" presId="urn:microsoft.com/office/officeart/2005/8/layout/list1"/>
    <dgm:cxn modelId="{8C33F9D4-028F-4127-B4BE-378A9F7A3C46}" type="presParOf" srcId="{497237CA-8206-4A30-AACF-8DA09D74F807}" destId="{13D041B0-56E8-4505-8CD3-018DCA5ABBD5}" srcOrd="9" destOrd="0" presId="urn:microsoft.com/office/officeart/2005/8/layout/list1"/>
    <dgm:cxn modelId="{4B605A00-E056-4C53-930C-9F179F4B962B}" type="presParOf" srcId="{497237CA-8206-4A30-AACF-8DA09D74F807}" destId="{3CFBC341-4F15-42E4-B580-CEB6862672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FC48F0-E8C6-49F5-AAF5-D018AEAFE9E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6A191F-285B-43C2-9900-E21DC1D8A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03FC233-F217-4A3E-9ED7-223EA81C5A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2E7B65B-466F-4169-8791-DDE99187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BF2EB-D4E5-41F9-81E6-0C51010637DA}" type="slidenum">
              <a:rPr lang="en-US" smtClean="0"/>
              <a:t>1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2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4B54-148D-4D25-93EE-5AC138E087B4}" type="slidenum">
              <a:rPr lang="en-US" altLang="en-US" smtClean="0"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394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A2E57-B35D-464E-96E7-C033BA8AB2A6}" type="slidenum">
              <a:rPr lang="en-US" altLang="en-US" smtClean="0"/>
              <a:t>11</a:t>
            </a:fld>
            <a:endParaRPr lang="en-US" alt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JDAI Phoenix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4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6913"/>
            <a:ext cx="4646612" cy="348615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CB7A2-8D0C-403E-BED9-04BC693DB1B9}" type="slidenum">
              <a:rPr lang="en-US" smtClean="0"/>
              <a:t>12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2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1FF-B62E-4D44-A42C-7823E539FF31}" type="slidenum">
              <a:rPr lang="en-US" altLang="en-US" smtClean="0">
                <a:solidFill>
                  <a:prstClr val="black"/>
                </a:solidFill>
              </a:rPr>
              <a:t>13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JDAI Phoenix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BDAE9-435F-41CF-A8BD-D6EBCB1EB285}" type="slidenum">
              <a:rPr lang="en-US" smtClean="0"/>
              <a:t>14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2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8FCF7-28C4-4560-870A-3D1350459C3B}" type="slidenum">
              <a:rPr lang="en-US" smtClean="0"/>
              <a:t>15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2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103" indent="-28042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97" indent="-22433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376" indent="-22433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9054" indent="-22433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734" indent="-2243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412" indent="-2243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5090" indent="-2243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770" indent="-2243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534A791-B9B6-44FD-B2F1-763A8F5B0329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t>16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Columbus Behavioral Health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7.31.15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ECA5E-75A0-437A-88FB-DAE26672A1CE}" type="slidenum">
              <a:rPr lang="en-US" altLang="en-US" smtClean="0">
                <a:solidFill>
                  <a:prstClr val="black"/>
                </a:solidFill>
              </a:rPr>
              <a:t>17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JDAI Phoenix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9/11/2015 - draft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A5E71-A82C-4A13-B3A0-113C1CC12B8D}" type="slidenum">
              <a:rPr lang="en-US" smtClean="0"/>
              <a:t>2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A5E71-A82C-4A13-B3A0-113C1CC12B8D}" type="slidenum">
              <a:rPr lang="en-US" smtClean="0"/>
              <a:t>3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A5E71-A82C-4A13-B3A0-113C1CC12B8D}" type="slidenum">
              <a:rPr lang="en-US" smtClean="0"/>
              <a:t>4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7872E-A92D-435A-88E0-DA3D68C84A9F}" type="slidenum">
              <a:rPr lang="en-US" smtClean="0"/>
              <a:t>5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1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69" indent="-28572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73" indent="-2285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22" indent="-2285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72" indent="-2285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F757066-FE32-45B6-995F-3E82C5D2A173}" type="slidenum">
              <a:rPr lang="en-US" altLang="en-US" smtClean="0">
                <a:latin typeface="Calibri" pitchFamily="34" charset="0"/>
              </a:rPr>
              <a:t>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9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B166-0EBC-4B71-B9D0-D0902157BE7F}" type="slidenum">
              <a:rPr lang="en-US" smtClean="0">
                <a:solidFill>
                  <a:prstClr val="black"/>
                </a:solidFill>
              </a:rPr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JDAI Phoenix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871" indent="-2826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572" indent="-226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98" indent="-226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027" indent="-226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255" indent="-22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485" indent="-22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712" indent="-22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3939" indent="-22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616F4E-E1F8-4CAE-B8C1-243BB0FF7EA2}" type="slidenum">
              <a:rPr lang="en-US" altLang="en-US">
                <a:latin typeface="Calibri" panose="020F0502020204030204" pitchFamily="34" charset="0"/>
              </a:r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JDAI Phoenix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>
          <a:xfrm>
            <a:off x="3897952" y="8829385"/>
            <a:ext cx="2982324" cy="4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34" tIns="47018" rIns="94034" bIns="4701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68DA2EC-D6C7-4D09-9C2C-BC482D8E626A}" type="slidenum">
              <a:rPr lang="en-US" altLang="en-US" sz="1200">
                <a:latin typeface="Calibri" panose="020F0502020204030204" pitchFamily="34" charset="0"/>
              </a:rPr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BEDE4-47D9-4175-93A4-A9B0994D4B5A}" type="slidenum">
              <a:rPr lang="en-US" smtClean="0"/>
              <a:t>9</a:t>
            </a:fld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JDAI Phoenix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9/11/2015 - 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1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3FD-4AB6-4982-8EE1-9844C190DA02}" type="datetime1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9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EF06-57F8-4EFB-88ED-0B04E0A97660}" type="datetime1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DB0B-51C0-4A3D-9E47-A25985661EFF}" type="datetime1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8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F9B9-338D-43A2-87DF-3986EE8BB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150C-DD5E-4925-8AE1-2638746B28F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53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E6E6-D4FA-4663-AF77-B9C31BDAA8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5937-2DDD-4272-8503-DB659870177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76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1B8E-52D7-4728-A1E9-5B2264EAE5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0B0A-6E36-4892-B208-7EE465D975E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88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8C71-619F-4E36-B58D-C51AAE9307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17AD-9921-46CC-ADF1-2C667009F76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25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A98C-D62B-4C3D-8145-358F994BAF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A52E-34BC-4C61-B420-8AAA46AC06F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95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E96F-0A62-48ED-81F8-47A914DCF1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104A-7F62-45E2-8BF9-BB4D6AB920D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70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82DC-CBF7-4D93-9232-7B32627660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FEFB-7954-49B3-805A-3C24220FF92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3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0FDA-2D0E-4804-9602-C819422529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79A0-FD25-473C-AF53-498E2981A65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1E4E-4DF8-492D-B5C2-29ECBE9A48D4}" type="datetime1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045C-B05C-4140-8DFB-5F209D5B8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E382-A8E5-4E6C-AFB2-03CB84205052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03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5C5D-5150-47BA-B145-CD43DB992B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51E2-5F7D-4F15-9DC9-FC70D650E36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10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0D10-7A91-4354-AA4D-D52526132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475A-97CB-43FD-8BF6-6AF0464D8FB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8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F99D-C50F-448D-A88B-8CE3241ED63F}" type="datetime1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122C-7BB9-44B6-B7BF-199C842CAB4A}" type="datetime1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EBD-0730-477F-99EE-5CD611DB350A}" type="datetime1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B33E-003D-4385-8A8A-23987F7D98B2}" type="datetime1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2B1A-1719-42EB-8ECA-1805EAAB891A}" type="datetime1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D8E-5653-478A-AD6D-22FD4836223E}" type="datetime1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0A3-09FF-48BE-B9B6-36D6450188A1}" type="datetime1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3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C609-BEC4-47D0-8AAA-709C08B4A3F8}" type="datetime1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Rx Abuse Symposium 10.28.15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53AD-E093-4B24-AE86-254FCA94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4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D915C-9875-4C39-9877-43BE756828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Rx Abuse Symposium 10.28.15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694FF1-06E5-4A3E-BCDB-78F636119BF6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bigail.Kuzma@atg.in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lcroasdell@me.com" TargetMode="External"/><Relationship Id="rId4" Type="http://schemas.openxmlformats.org/officeDocument/2006/relationships/hyperlink" Target="mailto:kbates@icptadvocacy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cbi.nlm.nih.gov/pmc/articles/PMC3651545/" TargetMode="External"/><Relationship Id="rId5" Type="http://schemas.openxmlformats.org/officeDocument/2006/relationships/hyperlink" Target="http://www.acf.hhs.gov/sites/default/files/orr/fact_sheet_sex_trafficking.pdf" TargetMode="External"/><Relationship Id="rId4" Type="http://schemas.openxmlformats.org/officeDocument/2006/relationships/hyperlink" Target="http://www.alcoholrehab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iga.in.gov/legislative/laws/2015/ic/titles/035/articles/042/chapters/3.5/" TargetMode="External"/><Relationship Id="rId4" Type="http://schemas.openxmlformats.org/officeDocument/2006/relationships/hyperlink" Target="http://www.state.gov/secretary/remarks/2014/06/228083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solidFill>
            <a:srgbClr val="DFE2ED"/>
          </a:solidFill>
          <a:ln w="9525">
            <a:noFill/>
            <a:miter lim="800000"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895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smtClean="0">
                <a:latin typeface="Calibri" panose="020F0502020204030204" pitchFamily="34" charset="0"/>
              </a:rPr>
              <a:t>Vulnerable Populations, </a:t>
            </a:r>
            <a:br>
              <a:rPr lang="en-US" sz="5400" b="1" smtClean="0">
                <a:latin typeface="Calibri" panose="020F0502020204030204" pitchFamily="34" charset="0"/>
              </a:rPr>
            </a:br>
            <a:r>
              <a:rPr lang="en-US" sz="5400" b="1" smtClean="0">
                <a:latin typeface="Calibri" panose="020F0502020204030204" pitchFamily="34" charset="0"/>
              </a:rPr>
              <a:t>Human Trafficking and </a:t>
            </a:r>
            <a:br>
              <a:rPr lang="en-US" sz="5400" b="1" smtClean="0">
                <a:latin typeface="Calibri" panose="020F0502020204030204" pitchFamily="34" charset="0"/>
              </a:rPr>
            </a:br>
            <a:r>
              <a:rPr lang="en-US" sz="5400" b="1" smtClean="0">
                <a:latin typeface="Calibri" panose="020F0502020204030204" pitchFamily="34" charset="0"/>
              </a:rPr>
              <a:t>Drug Abuse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  <p:pic>
        <p:nvPicPr>
          <p:cNvPr id="45059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355725"/>
            <a:ext cx="9144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5"/>
          <p:cNvSpPr txBox="1">
            <a:spLocks noChangeArrowheads="1"/>
          </p:cNvSpPr>
          <p:nvPr/>
        </p:nvSpPr>
        <p:spPr>
          <a:xfrm>
            <a:off x="76200" y="304800"/>
            <a:ext cx="906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The Adverse Childhood Experience Studies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324600"/>
            <a:ext cx="89916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>
                <a:latin typeface="Calibri" panose="020F0502020204030204" pitchFamily="34" charset="0"/>
                <a:cs typeface="+mn-cs"/>
              </a:rPr>
              <a:t>Jim Mercy, Division of Violence Prevention, National Center for Injury Prevention and Control, Centers for Disease Control and Prevention, The Public Health Implications of Child Sex Trafficking (PowerPoint presentation).</a:t>
            </a:r>
          </a:p>
        </p:txBody>
      </p:sp>
    </p:spTree>
    <p:extLst>
      <p:ext uri="{BB962C8B-B14F-4D97-AF65-F5344CB8AC3E}">
        <p14:creationId xmlns:p14="http://schemas.microsoft.com/office/powerpoint/2010/main" val="27039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  <p:pic>
        <p:nvPicPr>
          <p:cNvPr id="57347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0" y="6578516"/>
            <a:ext cx="89916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smtClean="0">
                <a:latin typeface="Calibri" panose="020F0502020204030204" pitchFamily="34" charset="0"/>
              </a:rPr>
              <a:t>National Center for Missing and Exploited Children: http</a:t>
            </a:r>
            <a:r>
              <a:rPr lang="en-US" sz="1050">
                <a:latin typeface="Calibri" panose="020F0502020204030204" pitchFamily="34" charset="0"/>
              </a:rPr>
              <a:t>://</a:t>
            </a:r>
            <a:r>
              <a:rPr lang="en-US" sz="1050" smtClean="0">
                <a:latin typeface="Calibri" panose="020F0502020204030204" pitchFamily="34" charset="0"/>
              </a:rPr>
              <a:t>www.missingkids.com/1in6 </a:t>
            </a:r>
            <a:endParaRPr lang="en-US" sz="105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>
          <a:xfrm>
            <a:off x="76200" y="304800"/>
            <a:ext cx="89916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latin typeface="Calibri" panose="020F0502020204030204" pitchFamily="34" charset="0"/>
              </a:rPr>
              <a:t>Runaways and Human Trafficking</a:t>
            </a:r>
            <a:endParaRPr lang="en-US" sz="3600" b="1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9081" y="1381636"/>
            <a:ext cx="4952999" cy="2308324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mtClean="0">
                <a:latin typeface="Calibri" panose="020F0502020204030204" pitchFamily="34" charset="0"/>
              </a:rPr>
              <a:t>“I’m </a:t>
            </a:r>
            <a:r>
              <a:rPr lang="en-US">
                <a:latin typeface="Calibri" panose="020F0502020204030204" pitchFamily="34" charset="0"/>
              </a:rPr>
              <a:t>12. I </a:t>
            </a:r>
            <a:r>
              <a:rPr lang="en-US" b="1">
                <a:latin typeface="Calibri" panose="020F0502020204030204" pitchFamily="34" charset="0"/>
              </a:rPr>
              <a:t>ran away </a:t>
            </a:r>
            <a:r>
              <a:rPr lang="en-US">
                <a:latin typeface="Calibri" panose="020F0502020204030204" pitchFamily="34" charset="0"/>
              </a:rPr>
              <a:t>last year and a guy gave me </a:t>
            </a:r>
            <a:r>
              <a:rPr lang="en-US" b="1">
                <a:latin typeface="Calibri" panose="020F0502020204030204" pitchFamily="34" charset="0"/>
              </a:rPr>
              <a:t>food and shelter</a:t>
            </a:r>
            <a:r>
              <a:rPr lang="en-US">
                <a:latin typeface="Calibri" panose="020F0502020204030204" pitchFamily="34" charset="0"/>
              </a:rPr>
              <a:t>.  Now he’s emailing and calling me.  </a:t>
            </a:r>
            <a:r>
              <a:rPr lang="en-US" b="1">
                <a:latin typeface="Calibri" panose="020F0502020204030204" pitchFamily="34" charset="0"/>
              </a:rPr>
              <a:t>He’s the only one who understands me</a:t>
            </a:r>
            <a:r>
              <a:rPr lang="en-US">
                <a:latin typeface="Calibri" panose="020F0502020204030204" pitchFamily="34" charset="0"/>
              </a:rPr>
              <a:t>. He says he knows how I feel and that </a:t>
            </a:r>
            <a:r>
              <a:rPr lang="en-US" b="1">
                <a:latin typeface="Calibri" panose="020F0502020204030204" pitchFamily="34" charset="0"/>
              </a:rPr>
              <a:t>he’ll take care of me.</a:t>
            </a:r>
            <a:r>
              <a:rPr lang="en-US">
                <a:latin typeface="Calibri" panose="020F0502020204030204" pitchFamily="34" charset="0"/>
              </a:rPr>
              <a:t>  I want to run away with him.  Should I? Do you have advice?  </a:t>
            </a:r>
            <a:r>
              <a:rPr lang="en-US" b="1">
                <a:latin typeface="Calibri" panose="020F0502020204030204" pitchFamily="34" charset="0"/>
              </a:rPr>
              <a:t>What if something goes wrong</a:t>
            </a:r>
            <a:r>
              <a:rPr lang="en-US" b="1" smtClean="0">
                <a:latin typeface="Calibri" panose="020F0502020204030204" pitchFamily="34" charset="0"/>
              </a:rPr>
              <a:t>?”</a:t>
            </a:r>
            <a:r>
              <a:rPr lang="en-US" smtClean="0">
                <a:latin typeface="Calibri" panose="020F0502020204030204" pitchFamily="34" charset="0"/>
              </a:rPr>
              <a:t>—</a:t>
            </a:r>
            <a:r>
              <a:rPr lang="en-US">
                <a:latin typeface="Calibri" panose="020F0502020204030204" pitchFamily="34" charset="0"/>
              </a:rPr>
              <a:t>Posting on </a:t>
            </a:r>
            <a:r>
              <a:rPr lang="en-US" smtClean="0">
                <a:latin typeface="Calibri" panose="020F0502020204030204" pitchFamily="34" charset="0"/>
              </a:rPr>
              <a:t>National Runaway Safeline Forum</a:t>
            </a: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81400" y="4321348"/>
            <a:ext cx="5196501" cy="225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160" y="1752599"/>
            <a:ext cx="3733800" cy="300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Rectangle 10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77" y="947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latin typeface="Calibri" panose="020F0502020204030204" pitchFamily="34" charset="0"/>
              </a:rPr>
              <a:t>Anti-demand is critical: Further victimization at the hands of purchasers </a:t>
            </a:r>
            <a:endParaRPr lang="en-US" sz="3600" b="1">
              <a:latin typeface="Calibri" panose="020F0502020204030204" pitchFamily="34" charset="0"/>
            </a:endParaRPr>
          </a:p>
        </p:txBody>
      </p:sp>
      <p:pic>
        <p:nvPicPr>
          <p:cNvPr id="4" name="Picture 3" descr="135326_375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356721">
            <a:off x="5469812" y="1377305"/>
            <a:ext cx="3278786" cy="292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76800" y="2289383"/>
            <a:ext cx="4119073" cy="707886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34 is the average age of death </a:t>
            </a:r>
            <a:r>
              <a:rPr lang="en-US" sz="2000">
                <a:solidFill>
                  <a:prstClr val="white"/>
                </a:solidFill>
                <a:latin typeface="Calibri" panose="020F0502020204030204" pitchFamily="34" charset="0"/>
              </a:rPr>
              <a:t>for those used in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 pitchFamily="34" charset="0"/>
              </a:rPr>
              <a:t>prostitution. </a:t>
            </a:r>
            <a:r>
              <a:rPr lang="en-US" sz="800" smtClean="0">
                <a:solidFill>
                  <a:prstClr val="white"/>
                </a:solidFill>
                <a:latin typeface="Calibri" panose="020F0502020204030204" pitchFamily="34" charset="0"/>
              </a:rPr>
              <a:t>(2)</a:t>
            </a:r>
            <a:endParaRPr lang="en-US" sz="2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btitle 6"/>
          <p:cNvSpPr txBox="1"/>
          <p:nvPr/>
        </p:nvSpPr>
        <p:spPr>
          <a:xfrm>
            <a:off x="324216" y="1295400"/>
            <a:ext cx="4323984" cy="1347926"/>
          </a:xfrm>
          <a:prstGeom prst="rect">
            <a:avLst/>
          </a:prstGeom>
          <a:ln w="9525" cap="flat" algn="ctr"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smtClean="0">
                <a:solidFill>
                  <a:prstClr val="black"/>
                </a:solidFill>
                <a:latin typeface="Calibri" panose="020F0502020204030204" pitchFamily="34" charset="0"/>
                <a:cs typeface="Courier New" pitchFamily="49" charset="0"/>
              </a:rPr>
              <a:t>82</a:t>
            </a:r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cs typeface="Courier New" pitchFamily="49" charset="0"/>
              </a:rPr>
              <a:t>%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 pitchFamily="34" charset="0"/>
                <a:cs typeface="Courier New" pitchFamily="49" charset="0"/>
              </a:rPr>
              <a:t>had </a:t>
            </a:r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cs typeface="Courier New" pitchFamily="49" charset="0"/>
              </a:rPr>
              <a:t>been </a:t>
            </a:r>
            <a:r>
              <a:rPr lang="en-US" sz="2000">
                <a:solidFill>
                  <a:srgbClr val="00B050"/>
                </a:solidFill>
                <a:latin typeface="Calibri" panose="020F0502020204030204" pitchFamily="34" charset="0"/>
                <a:cs typeface="Courier New" pitchFamily="49" charset="0"/>
              </a:rPr>
              <a:t>physically assaulted</a:t>
            </a:r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cs typeface="Courier New" pitchFamily="49" charset="0"/>
              </a:rPr>
              <a:t>, 83% had been </a:t>
            </a:r>
            <a:r>
              <a:rPr lang="en-US" sz="2000">
                <a:solidFill>
                  <a:srgbClr val="8064A2">
                    <a:lumMod val="75000"/>
                  </a:srgbClr>
                </a:solidFill>
                <a:latin typeface="Calibri" panose="020F0502020204030204" pitchFamily="34" charset="0"/>
                <a:cs typeface="Courier New" pitchFamily="49" charset="0"/>
              </a:rPr>
              <a:t>threatened with a weapon</a:t>
            </a:r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cs typeface="Courier New" pitchFamily="49" charset="0"/>
              </a:rPr>
              <a:t>, 68% had been </a:t>
            </a:r>
            <a:r>
              <a:rPr lang="en-US" sz="200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cs typeface="Courier New" pitchFamily="49" charset="0"/>
              </a:rPr>
              <a:t>raped</a:t>
            </a:r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cs typeface="Courier New" pitchFamily="49" charset="0"/>
              </a:rPr>
              <a:t>, 84% reported current or past </a:t>
            </a:r>
            <a:r>
              <a:rPr lang="en-US" sz="200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ourier New" pitchFamily="49" charset="0"/>
              </a:rPr>
              <a:t>homelessness</a:t>
            </a:r>
            <a:r>
              <a:rPr lang="en-US" sz="60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ourier New" pitchFamily="49" charset="0"/>
              </a:rPr>
              <a:t> (1)</a:t>
            </a:r>
            <a:endParaRPr lang="en-US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/>
            <a:endParaRPr lang="en-US" sz="20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61821"/>
            <a:ext cx="91440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70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1) Melissa </a:t>
            </a:r>
            <a:r>
              <a:rPr lang="en-US" sz="70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Farley &amp; Howard Barkan, Prostitution, Violence Against Women, and Posttraumatic Stress Disorder, 27 Women &amp; Health 37-49 (1998), available at http://</a:t>
            </a:r>
            <a:r>
              <a:rPr lang="en-US" sz="70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www.prostitutionresearch.com/ProsViolPosttrauStress.html</a:t>
            </a:r>
          </a:p>
          <a:p>
            <a:pPr eaLnBrk="0" hangingPunct="0">
              <a:defRPr/>
            </a:pPr>
            <a:r>
              <a:rPr lang="en-US" sz="70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2) John </a:t>
            </a:r>
            <a:r>
              <a:rPr lang="en-US" sz="70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J. Potterat, Devon D. Brewer2, Stephen Q. Muth, Richard B. Rothenberg, Donald E. Woodhouse, John B. Muth, Heather K. Stites &amp; Stuart Brody, Mortality in a Long-term Open Cohort of Prostitute Women, 159 American Journal of Epidemiology 778-785 (2004), available at http://</a:t>
            </a:r>
            <a:r>
              <a:rPr lang="en-US" sz="70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aje.oxfordjournals.org/content/159/8/778.full</a:t>
            </a:r>
          </a:p>
          <a:p>
            <a:pPr eaLnBrk="0" hangingPunct="0">
              <a:defRPr/>
            </a:pPr>
            <a:r>
              <a:rPr lang="en-US" sz="70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3) Melissa Farley, et. al, Comparing Sex Buyers With Men Who Do Not Buy Sex: New Data on Prostitution and Trafficking, </a:t>
            </a:r>
            <a:r>
              <a:rPr lang="fr-FR" sz="700" i="1">
                <a:latin typeface="Calibri" panose="020F0502020204030204" pitchFamily="34" charset="0"/>
              </a:rPr>
              <a:t>J Interpers Violence August 31, 2015 088626051560087 </a:t>
            </a:r>
            <a:r>
              <a:rPr lang="fr-FR" sz="700" i="1" smtClean="0">
                <a:latin typeface="Calibri" panose="020F0502020204030204" pitchFamily="34" charset="0"/>
              </a:rPr>
              <a:t> </a:t>
            </a:r>
            <a:r>
              <a:rPr lang="en-US" sz="700" smtClean="0">
                <a:latin typeface="Calibri" panose="020F0502020204030204" pitchFamily="34" charset="0"/>
              </a:rPr>
              <a:t>http</a:t>
            </a:r>
            <a:r>
              <a:rPr lang="en-US" sz="700">
                <a:latin typeface="Calibri" panose="020F0502020204030204" pitchFamily="34" charset="0"/>
              </a:rPr>
              <a:t>://</a:t>
            </a:r>
            <a:r>
              <a:rPr lang="en-US" sz="700" smtClean="0">
                <a:latin typeface="Calibri" panose="020F0502020204030204" pitchFamily="34" charset="0"/>
              </a:rPr>
              <a:t>jiv.sagepub.com/content/early/2015/08/28/0886260515600874 </a:t>
            </a:r>
            <a:endParaRPr lang="en-US" sz="700">
              <a:latin typeface="Calibri" panose="020F0502020204030204" pitchFamily="34" charset="0"/>
            </a:endParaRPr>
          </a:p>
          <a:p>
            <a:pPr eaLnBrk="0" hangingPunct="0">
              <a:defRPr/>
            </a:pPr>
            <a:r>
              <a:rPr lang="en-US" sz="70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70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8463" y="4263261"/>
            <a:ext cx="6339473" cy="18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8766" y="2997269"/>
            <a:ext cx="399079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One man told researchers he thought of prostitution like buying a cup of coffee: </a:t>
            </a:r>
            <a:r>
              <a:rPr lang="en-US" b="1">
                <a:solidFill>
                  <a:schemeClr val="tx1"/>
                </a:solidFill>
                <a:latin typeface="Calibri" panose="020F0502020204030204" pitchFamily="34" charset="0"/>
              </a:rPr>
              <a:t>“When you’re done, you throw it out</a:t>
            </a:r>
            <a:r>
              <a:rPr lang="en-US" b="1" smtClean="0">
                <a:solidFill>
                  <a:schemeClr val="tx1"/>
                </a:solidFill>
                <a:latin typeface="Calibri" panose="020F0502020204030204" pitchFamily="34" charset="0"/>
              </a:rPr>
              <a:t>.”</a:t>
            </a:r>
            <a:endParaRPr lang="en-US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solidFill>
            <a:srgbClr val="DFE2ED"/>
          </a:solidFill>
          <a:ln w="9525">
            <a:noFill/>
            <a:miter lim="800000"/>
          </a:ln>
        </p:spPr>
      </p:pic>
      <p:sp>
        <p:nvSpPr>
          <p:cNvPr id="10" name="Rectangle 9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1" y="2558248"/>
            <a:ext cx="5641482" cy="4071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2159" y="381000"/>
            <a:ext cx="51596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</a:rPr>
              <a:t>Scott County, Indiana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0104" y="1447800"/>
            <a:ext cx="284789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Conducted interviews with women in Scott County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Looking at history of abuse and drug use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solidFill>
            <a:srgbClr val="DFE2ED"/>
          </a:solidFill>
          <a:ln w="9525">
            <a:noFill/>
            <a:miter lim="800000"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atin typeface="Calibri" panose="020F0502020204030204" pitchFamily="34" charset="0"/>
              </a:rPr>
              <a:t>Alternative Court Models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4136895"/>
              </p:ext>
            </p:extLst>
          </p:nvPr>
        </p:nvGraphicFramePr>
        <p:xfrm>
          <a:off x="1295400" y="1295400"/>
          <a:ext cx="6781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05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Calibri" panose="020F0502020204030204" pitchFamily="34" charset="0"/>
              </a:rPr>
              <a:t>If you believe someone is a victim of Human Trafficking: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4343400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600" smtClean="0">
                <a:latin typeface="Calibri" panose="020F0502020204030204" pitchFamily="34" charset="0"/>
              </a:rPr>
              <a:t>Call </a:t>
            </a:r>
            <a:r>
              <a:rPr lang="en-US" sz="2600" b="1" smtClean="0">
                <a:latin typeface="Calibri" panose="020F0502020204030204" pitchFamily="34" charset="0"/>
              </a:rPr>
              <a:t>911</a:t>
            </a:r>
            <a:r>
              <a:rPr lang="en-US" sz="2600" smtClean="0">
                <a:latin typeface="Calibri" panose="020F0502020204030204" pitchFamily="34" charset="0"/>
              </a:rPr>
              <a:t> if there is an emergency or crime occurring currently.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en-US" sz="13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3400" b="1" smtClean="0">
                <a:latin typeface="Calibri" panose="020F0502020204030204" pitchFamily="34" charset="0"/>
              </a:rPr>
              <a:t>Then…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–"/>
              <a:defRPr/>
            </a:pPr>
            <a:r>
              <a:rPr lang="en-US" sz="2600" smtClean="0">
                <a:latin typeface="Calibri" panose="020F0502020204030204" pitchFamily="34" charset="0"/>
              </a:rPr>
              <a:t>National Human Trafficking Resource Center Hotline Number  </a:t>
            </a:r>
            <a:r>
              <a:rPr lang="en-US" sz="2600" b="1" smtClean="0">
                <a:latin typeface="Calibri" panose="020F0502020204030204" pitchFamily="34" charset="0"/>
              </a:rPr>
              <a:t>1-888-3737-888 </a:t>
            </a:r>
            <a:r>
              <a:rPr lang="en-US" sz="2600" smtClean="0">
                <a:latin typeface="Calibri" panose="020F0502020204030204" pitchFamily="34" charset="0"/>
              </a:rPr>
              <a:t>or</a:t>
            </a:r>
            <a:r>
              <a:rPr lang="en-US" sz="2600" i="1" smtClean="0">
                <a:latin typeface="Calibri" panose="020F0502020204030204" pitchFamily="34" charset="0"/>
              </a:rPr>
              <a:t> </a:t>
            </a:r>
            <a:r>
              <a:rPr lang="en-US" sz="2600">
                <a:latin typeface="Calibri" panose="020F0502020204030204" pitchFamily="34" charset="0"/>
              </a:rPr>
              <a:t>send a text to </a:t>
            </a:r>
            <a:r>
              <a:rPr lang="en-US" sz="2600" b="1">
                <a:latin typeface="Calibri" panose="020F0502020204030204" pitchFamily="34" charset="0"/>
              </a:rPr>
              <a:t>BeFree (233733</a:t>
            </a:r>
            <a:r>
              <a:rPr lang="en-US" sz="2600" b="1" smtClean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–"/>
              <a:defRPr/>
            </a:pPr>
            <a:r>
              <a:rPr lang="en-US" sz="2600" smtClean="0">
                <a:latin typeface="Calibri" panose="020F0502020204030204" pitchFamily="34" charset="0"/>
              </a:rPr>
              <a:t>Indiana </a:t>
            </a:r>
            <a:r>
              <a:rPr lang="en-US" sz="2600">
                <a:latin typeface="Calibri" panose="020F0502020204030204" pitchFamily="34" charset="0"/>
              </a:rPr>
              <a:t>Child Abuse and Neglect </a:t>
            </a:r>
            <a:r>
              <a:rPr lang="en-US" sz="2600" smtClean="0">
                <a:latin typeface="Calibri" panose="020F0502020204030204" pitchFamily="34" charset="0"/>
              </a:rPr>
              <a:t>Hotline Number                        </a:t>
            </a:r>
            <a:r>
              <a:rPr lang="en-US" sz="2600" b="1" smtClean="0">
                <a:latin typeface="Calibri" panose="020F0502020204030204" pitchFamily="34" charset="0"/>
              </a:rPr>
              <a:t>1-800-800-5556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–"/>
              <a:defRPr/>
            </a:pPr>
            <a:r>
              <a:rPr lang="en-US" sz="2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human</a:t>
            </a:r>
            <a:r>
              <a:rPr lang="en-US" sz="2600" b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trafficking</a:t>
            </a:r>
            <a:r>
              <a:rPr lang="en-US" sz="2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tip</a:t>
            </a:r>
            <a:r>
              <a:rPr lang="en-US" sz="2600" b="1" smtClean="0">
                <a:latin typeface="Calibri" panose="020F0502020204030204" pitchFamily="34" charset="0"/>
              </a:rPr>
              <a:t>@atg.in.gov </a:t>
            </a:r>
            <a:r>
              <a:rPr lang="en-US" sz="2600" smtClean="0">
                <a:latin typeface="Calibri" panose="020F0502020204030204" pitchFamily="34" charset="0"/>
              </a:rPr>
              <a:t>(non-emergency)</a:t>
            </a:r>
            <a:endParaRPr lang="en-US" sz="2600" b="1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–"/>
              <a:defRPr/>
            </a:pPr>
            <a:endParaRPr lang="en-US" sz="2600" b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6032" y="9906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Abigail Kuzma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Assistant Attorney General, Victim Services and Outreach Division, OAG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Abigail.Kuzma@atg.in.gov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(317) 234-6843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Kathleen Bates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JD, Founding Director, Indiana Coalition for Prevention and Treatment (ICPT)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kbates@icptadvocacy.org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(317) 782-5669</a:t>
            </a:r>
          </a:p>
          <a:p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Lori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Croasdell, </a:t>
            </a:r>
            <a:r>
              <a:rPr lang="en-US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Coordinator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, (</a:t>
            </a:r>
            <a:r>
              <a:rPr lang="en-US" sz="24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CEASe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) Coalition to Eliminate the Abuse of Substances of Scott County, Rx Drug Abuse Prevention Coordinator, Communities That Care Outreach </a:t>
            </a:r>
            <a:r>
              <a:rPr lang="en-US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Coordinator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5"/>
              </a:rPr>
              <a:t>lcroasdell@me.com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(812)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820-0620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5524" y="340879"/>
            <a:ext cx="329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Calibri" panose="020F0502020204030204" pitchFamily="34" charset="0"/>
              </a:rPr>
              <a:t>Contact Information:</a:t>
            </a:r>
            <a:endParaRPr lang="en-US" sz="28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solidFill>
            <a:srgbClr val="DFE2ED"/>
          </a:solidFill>
          <a:ln w="9525">
            <a:noFill/>
            <a:miter lim="800000"/>
          </a:ln>
        </p:spPr>
      </p:pic>
      <p:sp>
        <p:nvSpPr>
          <p:cNvPr id="10" name="Rectangle 9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9010" y="381000"/>
            <a:ext cx="2645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“Her Story”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81197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solidFill>
            <a:srgbClr val="DFE2ED"/>
          </a:solidFill>
          <a:ln w="9525">
            <a:noFill/>
            <a:miter lim="800000"/>
          </a:ln>
        </p:spPr>
      </p:pic>
      <p:sp>
        <p:nvSpPr>
          <p:cNvPr id="10" name="Rectangle 9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375" y="1366421"/>
            <a:ext cx="8429625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Recruitment </a:t>
            </a:r>
            <a:r>
              <a:rPr lang="en-US" sz="2400" b="1" dirty="0">
                <a:latin typeface="Calibri" panose="020F0502020204030204" pitchFamily="34" charset="0"/>
              </a:rPr>
              <a:t>through drug use: </a:t>
            </a:r>
            <a:r>
              <a:rPr lang="en-US" sz="2400" dirty="0">
                <a:latin typeface="Calibri" panose="020F0502020204030204" pitchFamily="34" charset="0"/>
              </a:rPr>
              <a:t>traffickers may target and recruit individuals who already have a drug addiction.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0"/>
            <a:endParaRPr lang="en-US" sz="2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Control through drug use: </a:t>
            </a:r>
            <a:r>
              <a:rPr lang="en-US" sz="2400" dirty="0">
                <a:latin typeface="Calibri" panose="020F0502020204030204" pitchFamily="34" charset="0"/>
              </a:rPr>
              <a:t>traffickers may use drug addiction to keep the victim in a trafficking situation. Drugs could be used as reward or punishment.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Drug use as a coping mechanism: </a:t>
            </a:r>
            <a:r>
              <a:rPr lang="en-US" sz="2400" dirty="0">
                <a:latin typeface="Calibri" panose="020F0502020204030204" pitchFamily="34" charset="0"/>
              </a:rPr>
              <a:t>victims may use this as a way to </a:t>
            </a:r>
            <a:r>
              <a:rPr lang="en-US" sz="2400" dirty="0" smtClean="0">
                <a:latin typeface="Calibri" panose="020F0502020204030204" pitchFamily="34" charset="0"/>
              </a:rPr>
              <a:t>respond </a:t>
            </a:r>
            <a:r>
              <a:rPr lang="en-US" sz="2400" dirty="0">
                <a:latin typeface="Calibri" panose="020F0502020204030204" pitchFamily="34" charset="0"/>
              </a:rPr>
              <a:t>to the trauma of their trafficking </a:t>
            </a:r>
            <a:r>
              <a:rPr lang="en-US" sz="2400" dirty="0" smtClean="0">
                <a:latin typeface="Calibri" panose="020F0502020204030204" pitchFamily="34" charset="0"/>
              </a:rPr>
              <a:t>situation and self-medicate.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Drug Purchase/Sale: </a:t>
            </a:r>
            <a:r>
              <a:rPr lang="en-US" sz="2400" dirty="0">
                <a:latin typeface="Calibri" panose="020F0502020204030204" pitchFamily="34" charset="0"/>
              </a:rPr>
              <a:t>traffickers may ask for drugs in exchange for their victims; or, may also force their victims to sell drugs for them.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Intersections of Human Trafficking and Substance </a:t>
            </a:r>
            <a:r>
              <a:rPr lang="en-US" sz="3600" b="1" dirty="0" smtClean="0">
                <a:latin typeface="Calibri" panose="020F0502020204030204" pitchFamily="34" charset="0"/>
              </a:rPr>
              <a:t>Abuse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solidFill>
            <a:srgbClr val="DFE2ED"/>
          </a:solidFill>
          <a:ln w="9525">
            <a:noFill/>
            <a:miter lim="800000"/>
          </a:ln>
        </p:spPr>
      </p:pic>
      <p:sp>
        <p:nvSpPr>
          <p:cNvPr id="10" name="Rectangle 9"/>
          <p:cNvSpPr/>
          <p:nvPr/>
        </p:nvSpPr>
        <p:spPr>
          <a:xfrm>
            <a:off x="285750" y="5857875"/>
            <a:ext cx="49530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228600" indent="-228600">
              <a:buAutoNum type="arabicParenR"/>
              <a:defRPr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www.alcoholrehab.com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228600" indent="-228600">
              <a:buAutoNum type="arabicParenR"/>
              <a:defRPr/>
            </a:pPr>
            <a:r>
              <a:rPr lang="en-US" sz="1100" u="sng" dirty="0">
                <a:solidFill>
                  <a:schemeClr val="tx1"/>
                </a:solidFill>
                <a:latin typeface="Calibri" panose="020F0502020204030204" pitchFamily="34" charset="0"/>
                <a:hlinkClick r:id="rId5"/>
              </a:rPr>
              <a:t>http://</a:t>
            </a:r>
            <a:r>
              <a:rPr lang="en-US" sz="1100" u="sng" dirty="0" smtClean="0">
                <a:solidFill>
                  <a:schemeClr val="tx1"/>
                </a:solidFill>
                <a:latin typeface="Calibri" panose="020F0502020204030204" pitchFamily="34" charset="0"/>
                <a:hlinkClick r:id="rId5"/>
              </a:rPr>
              <a:t>www.acf.hhs.gov/sites/default/files/orr/fact_sheet_sex_trafficking.pdf</a:t>
            </a:r>
            <a:endParaRPr lang="en-US" sz="1100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28600" lvl="0" indent="-228600">
              <a:buFontTx/>
              <a:buAutoNum type="arabicParenR"/>
              <a:defRPr/>
            </a:pPr>
            <a:r>
              <a:rPr lang="en-US" sz="1100" u="sng" dirty="0">
                <a:solidFill>
                  <a:schemeClr val="tx1"/>
                </a:solidFill>
                <a:latin typeface="Calibri" panose="020F0502020204030204" pitchFamily="34" charset="0"/>
                <a:hlinkClick r:id="rId6"/>
              </a:rPr>
              <a:t>http://www.ncbi.nlm.nih.gov/pmc/articles/PMC3651545/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3918883"/>
            <a:ext cx="5319507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 </a:t>
            </a:r>
            <a:r>
              <a:rPr lang="en-US" sz="2400" dirty="0" smtClean="0">
                <a:latin typeface="Calibri" panose="020F0502020204030204" pitchFamily="34" charset="0"/>
              </a:rPr>
              <a:t>“</a:t>
            </a:r>
            <a:r>
              <a:rPr lang="en-US" sz="2400" dirty="0">
                <a:latin typeface="Calibri" panose="020F0502020204030204" pitchFamily="34" charset="0"/>
              </a:rPr>
              <a:t>Victims may develop substance abuse problems or addictions from being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coerced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through drug use by their traffickers or by using substances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to cope </a:t>
            </a:r>
            <a:r>
              <a:rPr lang="en-US" sz="2400" dirty="0">
                <a:latin typeface="Calibri" panose="020F0502020204030204" pitchFamily="34" charset="0"/>
              </a:rPr>
              <a:t>with their situation.”  </a:t>
            </a:r>
            <a:r>
              <a:rPr lang="en-US" sz="1100" dirty="0" smtClean="0">
                <a:latin typeface="Calibri" panose="020F0502020204030204" pitchFamily="34" charset="0"/>
              </a:rPr>
              <a:t>(3)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52729"/>
            <a:ext cx="38100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Estimates </a:t>
            </a:r>
            <a:r>
              <a:rPr lang="en-US" sz="2800" dirty="0">
                <a:latin typeface="Calibri" panose="020F0502020204030204" pitchFamily="34" charset="0"/>
              </a:rPr>
              <a:t>reveal that between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40 and 85 percent</a:t>
            </a:r>
            <a:r>
              <a:rPr lang="en-US" sz="2800" dirty="0">
                <a:latin typeface="Calibri" panose="020F0502020204030204" pitchFamily="34" charset="0"/>
              </a:rPr>
              <a:t> of all </a:t>
            </a:r>
            <a:r>
              <a:rPr lang="en-US" sz="2800" dirty="0" smtClean="0">
                <a:latin typeface="Calibri" panose="020F0502020204030204" pitchFamily="34" charset="0"/>
              </a:rPr>
              <a:t>persons engaged in prostitution are </a:t>
            </a:r>
            <a:r>
              <a:rPr lang="en-US" sz="2800" dirty="0">
                <a:latin typeface="Calibri" panose="020F0502020204030204" pitchFamily="34" charset="0"/>
              </a:rPr>
              <a:t>drug users.</a:t>
            </a:r>
            <a:r>
              <a:rPr lang="en-US" sz="1050" dirty="0">
                <a:latin typeface="Calibri" panose="020F0502020204030204" pitchFamily="34" charset="0"/>
              </a:rPr>
              <a:t> </a:t>
            </a:r>
            <a:r>
              <a:rPr lang="en-US" sz="1050" dirty="0" smtClean="0">
                <a:latin typeface="Calibri" panose="020F0502020204030204" pitchFamily="34" charset="0"/>
              </a:rPr>
              <a:t>(1)</a:t>
            </a:r>
            <a:endParaRPr lang="en-US" sz="105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71650"/>
            <a:ext cx="46022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7103" y="2573606"/>
            <a:ext cx="380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Physical Risks include drug and alcohol addiction </a:t>
            </a:r>
            <a:r>
              <a:rPr lang="en-US" sz="700" b="1" dirty="0" smtClean="0">
                <a:solidFill>
                  <a:schemeClr val="accent2">
                    <a:lumMod val="75000"/>
                  </a:schemeClr>
                </a:solidFill>
              </a:rPr>
              <a:t>(2)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Intersections of Human Trafficking and Substance </a:t>
            </a:r>
            <a:r>
              <a:rPr lang="en-US" sz="3600" b="1" dirty="0" smtClean="0">
                <a:latin typeface="Calibri" panose="020F0502020204030204" pitchFamily="34" charset="0"/>
              </a:rPr>
              <a:t>Abuse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solidFill>
            <a:srgbClr val="DFE2ED"/>
          </a:solidFill>
          <a:ln w="9525">
            <a:noFill/>
            <a:miter lim="800000"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Calibri" panose="020F0502020204030204" pitchFamily="34" charset="0"/>
              </a:rPr>
              <a:t>What is Human Trafficking?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>
          <a:xfrm>
            <a:off x="76200" y="1929595"/>
            <a:ext cx="3048000" cy="30839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</a:rPr>
              <a:t>Federal Law: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When </a:t>
            </a:r>
            <a:r>
              <a:rPr lang="en-US" sz="2400" dirty="0">
                <a:latin typeface="Calibri" panose="020F0502020204030204" pitchFamily="34" charset="0"/>
              </a:rPr>
              <a:t>a </a:t>
            </a:r>
            <a:r>
              <a:rPr lang="en-US" sz="2400" b="1" dirty="0">
                <a:latin typeface="Calibri" panose="020F0502020204030204" pitchFamily="34" charset="0"/>
              </a:rPr>
              <a:t>commercial sex act</a:t>
            </a:r>
            <a:r>
              <a:rPr lang="en-US" sz="2400" dirty="0">
                <a:latin typeface="Calibri" panose="020F0502020204030204" pitchFamily="34" charset="0"/>
              </a:rPr>
              <a:t> is induced by force, fraud, or coercion, or in which the person induced to perform such act has not attained 18 years of </a:t>
            </a:r>
            <a:r>
              <a:rPr lang="en-US" sz="2400" dirty="0" smtClean="0">
                <a:latin typeface="Calibri" panose="020F0502020204030204" pitchFamily="34" charset="0"/>
              </a:rPr>
              <a:t>age. </a:t>
            </a:r>
            <a:r>
              <a:rPr lang="en-US" sz="1100" dirty="0" smtClean="0">
                <a:latin typeface="Calibri" panose="020F0502020204030204" pitchFamily="34" charset="0"/>
              </a:rPr>
              <a:t>(1)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>
          <a:xfrm>
            <a:off x="137160" y="5950506"/>
            <a:ext cx="8610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Font typeface="Times New Roman" pitchFamily="18" charset="0"/>
              <a:buAutoNum type="arabicParenR"/>
            </a:pPr>
            <a:r>
              <a:rPr lang="en-US" sz="800" dirty="0">
                <a:latin typeface="Calibri" panose="020F0502020204030204" pitchFamily="34" charset="0"/>
              </a:rPr>
              <a:t>Victims of Trafficking and Violence Protection Act of 2000, Pub. L. No. 106-386 (2000), </a:t>
            </a:r>
            <a:r>
              <a:rPr lang="en-US" sz="800" i="1" dirty="0">
                <a:latin typeface="Calibri" panose="020F0502020204030204" pitchFamily="34" charset="0"/>
              </a:rPr>
              <a:t>available at</a:t>
            </a:r>
            <a:r>
              <a:rPr lang="en-US" sz="800" dirty="0">
                <a:latin typeface="Calibri" panose="020F0502020204030204" pitchFamily="34" charset="0"/>
              </a:rPr>
              <a:t> http://www.state.gov/documents/organization/10492.pdf</a:t>
            </a:r>
            <a:r>
              <a:rPr lang="en-US" sz="8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Times New Roman" pitchFamily="18" charset="0"/>
              <a:buAutoNum type="arabicParenR"/>
            </a:pPr>
            <a:r>
              <a:rPr lang="en-US" sz="800" cap="small" dirty="0">
                <a:latin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en-US" sz="800" cap="small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800" cap="small" dirty="0">
                <a:latin typeface="Calibri" panose="020F0502020204030204" pitchFamily="34" charset="0"/>
                <a:cs typeface="Times New Roman" panose="02020603050405020304" pitchFamily="18" charset="0"/>
              </a:rPr>
              <a:t> Office, Profits and Poverty: The Economics of Forced </a:t>
            </a:r>
            <a:r>
              <a:rPr lang="en-US" sz="800" cap="small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800" dirty="0">
                <a:latin typeface="Calibri" panose="020F0502020204030204" pitchFamily="34" charset="0"/>
                <a:cs typeface="Times New Roman" panose="02020603050405020304" pitchFamily="18" charset="0"/>
              </a:rPr>
              <a:t> (2014), available at </a:t>
            </a:r>
            <a:r>
              <a:rPr lang="en-US" sz="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http://www.ilo.org/wcmsp5/groups/public/---ed_norm/---declaration/documents/publication/wcms_243391.pdf</a:t>
            </a:r>
            <a:r>
              <a:rPr lang="en-US" sz="800" dirty="0">
                <a:latin typeface="Calibri" panose="020F0502020204030204" pitchFamily="34" charset="0"/>
                <a:cs typeface="Times New Roman" panose="02020603050405020304" pitchFamily="18" charset="0"/>
              </a:rPr>
              <a:t>. See also </a:t>
            </a:r>
            <a:r>
              <a:rPr lang="en-US" sz="800" cap="small" dirty="0">
                <a:latin typeface="Calibri" panose="020F0502020204030204" pitchFamily="34" charset="0"/>
                <a:cs typeface="Times New Roman" panose="02020603050405020304" pitchFamily="18" charset="0"/>
              </a:rPr>
              <a:t>Remarks at the Release of the 2014 Trafficking in Persons Report, U.S. Dept. of State</a:t>
            </a:r>
            <a:r>
              <a:rPr lang="en-US" sz="800" dirty="0">
                <a:latin typeface="Calibri" panose="020F0502020204030204" pitchFamily="34" charset="0"/>
                <a:cs typeface="Times New Roman" panose="02020603050405020304" pitchFamily="18" charset="0"/>
              </a:rPr>
              <a:t> (June 20, 2014) available at </a:t>
            </a:r>
            <a:r>
              <a:rPr lang="en-US" sz="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http://www.state.gov/secretary/remarks/2014/06/228083.htm</a:t>
            </a:r>
            <a:r>
              <a:rPr lang="en-US" sz="800" dirty="0">
                <a:latin typeface="Calibri" panose="020F0502020204030204" pitchFamily="34" charset="0"/>
                <a:cs typeface="Times New Roman" panose="02020603050405020304" pitchFamily="18" charset="0"/>
              </a:rPr>
              <a:t>. See also </a:t>
            </a:r>
            <a:r>
              <a:rPr lang="en-US" sz="800" cap="small" dirty="0">
                <a:latin typeface="Calibri" panose="020F0502020204030204" pitchFamily="34" charset="0"/>
                <a:cs typeface="Times New Roman" panose="02020603050405020304" pitchFamily="18" charset="0"/>
              </a:rPr>
              <a:t>Civilian Security, Democracy, and Human Rights: The Economics of Forced Labor, U.S. Dept. of State</a:t>
            </a:r>
            <a:r>
              <a:rPr lang="en-US" sz="800" dirty="0">
                <a:latin typeface="Calibri" panose="020F0502020204030204" pitchFamily="34" charset="0"/>
                <a:cs typeface="Times New Roman" panose="02020603050405020304" pitchFamily="18" charset="0"/>
              </a:rPr>
              <a:t> (June 2014), available at </a:t>
            </a:r>
            <a:r>
              <a:rPr lang="en-US" sz="800" u="sng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http://www.state.gov/secretary/remarks/2014/06/228083.htm</a:t>
            </a:r>
            <a:r>
              <a:rPr 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Times New Roman" pitchFamily="18" charset="0"/>
              <a:buAutoNum type="arabicParenR"/>
            </a:pPr>
            <a:r>
              <a:rPr lang="en-US" sz="800" dirty="0"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http://iga.in.gov/legislative/laws/2015/ic/titles/035/articles/042/chapters/3.5</a:t>
            </a:r>
            <a:r>
              <a:rPr lang="en-US" sz="8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Times New Roman" pitchFamily="18" charset="0"/>
              <a:buAutoNum type="arabicParenR"/>
            </a:pPr>
            <a:endParaRPr 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itchFamily="18" charset="0"/>
              <a:buAutoNum type="arabicParenR"/>
            </a:pPr>
            <a:endParaRPr lang="en-US" sz="800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57086" y="1567490"/>
            <a:ext cx="2362200" cy="403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5194988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(2)</a:t>
            </a:r>
            <a:endParaRPr lang="en-US" sz="11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>
          <a:xfrm>
            <a:off x="5791200" y="1750968"/>
            <a:ext cx="3276600" cy="34440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b="1" dirty="0" smtClean="0">
                <a:latin typeface="Calibri" panose="020F0502020204030204" pitchFamily="34" charset="0"/>
              </a:rPr>
              <a:t>State Law: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latin typeface="Calibri" panose="020F0502020204030204" pitchFamily="34" charset="0"/>
              </a:rPr>
              <a:t>When a person uses force, threat of force, or fraud to recruit, harbor, or transport another person to engage in </a:t>
            </a:r>
            <a:r>
              <a:rPr lang="en-US" sz="2200" b="1" dirty="0" smtClean="0">
                <a:latin typeface="Calibri" panose="020F0502020204030204" pitchFamily="34" charset="0"/>
              </a:rPr>
              <a:t>prostitution, or participation in sexual conduct </a:t>
            </a:r>
            <a:r>
              <a:rPr lang="en-US" sz="2200" dirty="0">
                <a:latin typeface="Calibri" panose="020F0502020204030204" pitchFamily="34" charset="0"/>
              </a:rPr>
              <a:t>or in which the person induced to perform such </a:t>
            </a:r>
            <a:r>
              <a:rPr lang="en-US" sz="2200" dirty="0" smtClean="0">
                <a:latin typeface="Calibri" panose="020F0502020204030204" pitchFamily="34" charset="0"/>
              </a:rPr>
              <a:t>acts </a:t>
            </a:r>
            <a:r>
              <a:rPr lang="en-US" sz="2200" dirty="0">
                <a:latin typeface="Calibri" panose="020F0502020204030204" pitchFamily="34" charset="0"/>
              </a:rPr>
              <a:t>has not attained 18 years of age</a:t>
            </a:r>
            <a:r>
              <a:rPr lang="en-US" sz="2200" dirty="0" smtClean="0">
                <a:latin typeface="Calibri" panose="020F0502020204030204" pitchFamily="34" charset="0"/>
              </a:rPr>
              <a:t>. </a:t>
            </a:r>
            <a:r>
              <a:rPr lang="en-US" sz="1100" dirty="0" smtClean="0">
                <a:latin typeface="Calibri" panose="020F050202020403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4954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9236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114800" y="1717231"/>
            <a:ext cx="4876800" cy="1676400"/>
          </a:xfrm>
          <a:ln w="9525" cap="flat" algn="ctr"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smtClean="0">
                <a:solidFill>
                  <a:srgbClr val="FF0000"/>
                </a:solidFill>
                <a:latin typeface="Calibri" panose="020F0502020204030204" pitchFamily="34" charset="0"/>
              </a:rPr>
              <a:t>12-14</a:t>
            </a:r>
            <a:r>
              <a:rPr lang="en-US" altLang="en-US" smtClean="0">
                <a:latin typeface="Calibri" panose="020F0502020204030204" pitchFamily="34" charset="0"/>
              </a:rPr>
              <a:t> is the average age that U.S. kids are first pulled into commercial sex. </a:t>
            </a:r>
            <a:r>
              <a:rPr lang="en-US" altLang="en-US" sz="1100" smtClean="0">
                <a:latin typeface="Calibri" panose="020F0502020204030204" pitchFamily="34" charset="0"/>
              </a:rPr>
              <a:t>(1)</a:t>
            </a: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57200" y="-92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defRPr/>
            </a:pPr>
            <a:r>
              <a:rPr lang="en-US" sz="4400" smtClean="0">
                <a:latin typeface="Calibri" panose="020F0502020204030204" pitchFamily="34" charset="0"/>
              </a:rPr>
              <a:t>Human Trafficking in Numbers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638800"/>
            <a:ext cx="2514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>
          <a:xfrm>
            <a:off x="0" y="5993340"/>
            <a:ext cx="913014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000" smtClean="0">
                <a:latin typeface="Calibri" panose="020F0502020204030204" pitchFamily="34" charset="0"/>
              </a:rPr>
              <a:t>Some </a:t>
            </a:r>
            <a:r>
              <a:rPr lang="en-US" altLang="en-US" sz="1000">
                <a:latin typeface="Calibri" panose="020F0502020204030204" pitchFamily="34" charset="0"/>
              </a:rPr>
              <a:t>research indicates that the average age of entry for U.S. girls is 12 to 14, while the average age for U.S. boys and transgender youth is 11 to 13.  </a:t>
            </a:r>
            <a:r>
              <a:rPr lang="en-US" altLang="en-US" sz="1000" i="1">
                <a:latin typeface="Calibri" panose="020F0502020204030204" pitchFamily="34" charset="0"/>
              </a:rPr>
              <a:t>See </a:t>
            </a:r>
            <a:r>
              <a:rPr lang="en-US" altLang="en-US" sz="1000">
                <a:latin typeface="Calibri" panose="020F0502020204030204" pitchFamily="34" charset="0"/>
              </a:rPr>
              <a:t> Amanda Walker-Rodriguez and Rodney Hill, </a:t>
            </a:r>
            <a:r>
              <a:rPr lang="en-US" altLang="en-US" sz="1000" i="1">
                <a:latin typeface="Calibri" panose="020F0502020204030204" pitchFamily="34" charset="0"/>
              </a:rPr>
              <a:t>Human Sex Trafficking, </a:t>
            </a:r>
            <a:r>
              <a:rPr lang="en-US" altLang="en-US" sz="1000">
                <a:latin typeface="Calibri" panose="020F0502020204030204" pitchFamily="34" charset="0"/>
              </a:rPr>
              <a:t>FBI Law Enforcement Bulletin (March, 2011), available at http://www.fbi.gov/stats-services/publications/law-enforcement-bulletin/march_2011/human_sex_trafficking.  </a:t>
            </a:r>
            <a:r>
              <a:rPr lang="en-US" altLang="en-US" sz="1000" i="1">
                <a:latin typeface="Calibri" panose="020F0502020204030204" pitchFamily="34" charset="0"/>
              </a:rPr>
              <a:t>See also </a:t>
            </a:r>
            <a:r>
              <a:rPr lang="en-US" altLang="en-US" sz="1000">
                <a:latin typeface="Calibri" panose="020F0502020204030204" pitchFamily="34" charset="0"/>
              </a:rPr>
              <a:t>Ernie Allen, President and CEO of the National Center for Missing and Exploited Children, speaking to the House Victims’ Rights Caucus Human Trafficking Caucus, Cong. Rec., 111</a:t>
            </a:r>
            <a:r>
              <a:rPr lang="en-US" altLang="en-US" sz="1000" baseline="30000">
                <a:latin typeface="Calibri" panose="020F0502020204030204" pitchFamily="34" charset="0"/>
              </a:rPr>
              <a:t>th</a:t>
            </a:r>
            <a:r>
              <a:rPr lang="en-US" altLang="en-US" sz="1000">
                <a:latin typeface="Calibri" panose="020F0502020204030204" pitchFamily="34" charset="0"/>
              </a:rPr>
              <a:t> Cong., 2</a:t>
            </a:r>
            <a:r>
              <a:rPr lang="en-US" altLang="en-US" sz="1000" baseline="30000">
                <a:latin typeface="Calibri" panose="020F0502020204030204" pitchFamily="34" charset="0"/>
              </a:rPr>
              <a:t>nd</a:t>
            </a:r>
            <a:r>
              <a:rPr lang="en-US" altLang="en-US" sz="1000">
                <a:latin typeface="Calibri" panose="020F0502020204030204" pitchFamily="34" charset="0"/>
              </a:rPr>
              <a:t> sess., 2010</a:t>
            </a:r>
            <a:r>
              <a:rPr lang="en-US" altLang="en-US" sz="1000" smtClean="0">
                <a:latin typeface="Calibri" panose="020F0502020204030204" pitchFamily="34" charset="0"/>
              </a:rPr>
              <a:t>.</a:t>
            </a:r>
            <a:endParaRPr lang="en-US" altLang="en-US" sz="1000"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sz="1000">
                <a:latin typeface="Calibri" panose="020F0502020204030204" pitchFamily="34" charset="0"/>
              </a:rPr>
              <a:t>Human Trafficking/Trafficking in Persons, Dept. of Justice Statistics, http://bjs.ojp.usdoj.gov/index.cfm?ty=tp&amp;tid=40 (last visited 1/14/2012).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15523"/>
          <a:stretch>
            <a:fillRect/>
          </a:stretch>
        </p:blipFill>
        <p:spPr>
          <a:xfrm>
            <a:off x="268698" y="1341702"/>
            <a:ext cx="3312702" cy="4197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9080" y="3810000"/>
            <a:ext cx="4648200" cy="1569660"/>
          </a:xfrm>
          <a:prstGeom prst="rect">
            <a:avLst/>
          </a:prstGeom>
          <a:ln w="9525" cap="flat" algn="ctr"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>
                <a:latin typeface="Calibri" panose="020F0502020204030204" pitchFamily="34" charset="0"/>
              </a:rPr>
              <a:t>83% </a:t>
            </a:r>
            <a:r>
              <a:rPr lang="en-US" altLang="en-US" sz="3200">
                <a:latin typeface="Calibri" panose="020F0502020204030204" pitchFamily="34" charset="0"/>
              </a:rPr>
              <a:t>of sex trafficking victims found in the U.S. were </a:t>
            </a:r>
            <a:r>
              <a:rPr lang="en-US" altLang="en-US" sz="3200" u="sng">
                <a:latin typeface="Calibri" panose="020F0502020204030204" pitchFamily="34" charset="0"/>
              </a:rPr>
              <a:t>U.S. citizens.</a:t>
            </a:r>
            <a:r>
              <a:rPr lang="en-US" altLang="en-US" sz="3200">
                <a:latin typeface="Calibri" panose="020F0502020204030204" pitchFamily="34" charset="0"/>
              </a:rPr>
              <a:t> </a:t>
            </a:r>
            <a:r>
              <a:rPr lang="en-US" altLang="en-US" sz="1100" smtClean="0">
                <a:latin typeface="Calibri" panose="020F0502020204030204" pitchFamily="34" charset="0"/>
              </a:rPr>
              <a:t>(2)</a:t>
            </a:r>
            <a:endParaRPr lang="en-US" altLang="en-US" sz="11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1981200"/>
            <a:ext cx="4724400" cy="3200400"/>
          </a:xfrm>
          <a:prstGeom prst="ellipse">
            <a:avLst/>
          </a:prstGeom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95800" y="4762500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51755" y="4288482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14985" y="3411318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97279" y="2297641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2799" y="946460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08379" y="1370253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4258" y="2204197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0433" y="3190875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117898" y="4114800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99271" y="4762500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8277" y="2956719"/>
            <a:ext cx="3239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Trafficking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7400" y="165131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30368" y="13702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Abuse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65170" y="252736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Runaway Youth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24984" y="3945590"/>
            <a:ext cx="183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482101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63844" y="53288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8277" y="51903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Exploitation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95400" y="4439334"/>
            <a:ext cx="161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 Mental Health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2302" y="245678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Assault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8477" y="3581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Identity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0286" y="169175"/>
            <a:ext cx="887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Human Trafficking – Overlap with crimes and other factors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0518" y="6573836"/>
            <a:ext cx="246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Futures Without Violence</a:t>
            </a:r>
          </a:p>
        </p:txBody>
      </p:sp>
      <p:sp>
        <p:nvSpPr>
          <p:cNvPr id="42" name="Oval 41"/>
          <p:cNvSpPr/>
          <p:nvPr/>
        </p:nvSpPr>
        <p:spPr>
          <a:xfrm>
            <a:off x="5295900" y="1324135"/>
            <a:ext cx="2060089" cy="14097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63944" y="178980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Use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</a:rPr>
              <a:t>The Trafficked Person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638800"/>
            <a:ext cx="2514600" cy="990600"/>
          </a:xfrm>
          <a:prstGeom prst="rect">
            <a:avLst/>
          </a:prstGeom>
          <a:solidFill>
            <a:srgbClr val="DFE0E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2819400"/>
            <a:ext cx="8458200" cy="4038600"/>
          </a:xfrm>
        </p:spPr>
        <p:txBody>
          <a:bodyPr numCol="2" rtlCol="0">
            <a:noAutofit/>
          </a:bodyPr>
          <a:lstStyle/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Youth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History of childhood abuse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Prior involvement in child welfare system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Poverty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Unemployment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Desperation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Homes in countries torn by armed conflict, civil unrest, political upheaval, corruption, or natural disasters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Family backgrounds strife with violence, abuse, conflict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Homelessness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A need to be loved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Immigration Status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Drug use</a:t>
            </a:r>
          </a:p>
          <a:p>
            <a:pPr lvl="1" eaLnBrk="1" fontAlgn="auto" hangingPunct="1">
              <a:spcAft>
                <a:spcPct val="0"/>
              </a:spcAft>
              <a:defRPr/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0668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Human Trafficking reaches every culture and demographics. </a:t>
            </a:r>
            <a:r>
              <a:rPr lang="en-US" i="1" dirty="0">
                <a:latin typeface="Calibri" panose="020F0502020204030204" pitchFamily="34" charset="0"/>
              </a:rPr>
              <a:t>Regardless</a:t>
            </a:r>
          </a:p>
          <a:p>
            <a:pPr algn="ctr">
              <a:spcAft>
                <a:spcPct val="0"/>
              </a:spcAft>
              <a:defRPr/>
            </a:pPr>
            <a:r>
              <a:rPr lang="en-US" i="1" dirty="0">
                <a:latin typeface="Calibri" panose="020F0502020204030204" pitchFamily="34" charset="0"/>
              </a:rPr>
              <a:t>of their demographics, </a:t>
            </a:r>
            <a:r>
              <a:rPr lang="en-US" dirty="0">
                <a:latin typeface="Calibri" panose="020F0502020204030204" pitchFamily="34" charset="0"/>
              </a:rPr>
              <a:t>victims are vulnerable in some way, and the</a:t>
            </a:r>
          </a:p>
          <a:p>
            <a:pPr algn="ctr">
              <a:spcAft>
                <a:spcPct val="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traffickers will use their particular vulnerability to exploit the victim.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238375"/>
            <a:ext cx="3449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defRPr/>
            </a:pPr>
            <a:r>
              <a:rPr lang="en-US" sz="2400" b="1" dirty="0">
                <a:latin typeface="Calibri" panose="020F0502020204030204" pitchFamily="34" charset="0"/>
              </a:rPr>
              <a:t>Some risk factors include:</a:t>
            </a:r>
          </a:p>
        </p:txBody>
      </p:sp>
    </p:spTree>
    <p:extLst>
      <p:ext uri="{BB962C8B-B14F-4D97-AF65-F5344CB8AC3E}">
        <p14:creationId xmlns:p14="http://schemas.microsoft.com/office/powerpoint/2010/main" val="38463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1.7601 Service Pack 1"/>
  <p:tag name="AS_RELEASE_DATE" val="2013.07.29"/>
  <p:tag name="AS_TITLE" val="Aspose.Slides for .NET 4.0"/>
  <p:tag name="AS_VERSION" val="7.7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On-screen Show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Vulnerable Populations,  Human Trafficking and  Drug Abuse</vt:lpstr>
      <vt:lpstr>PowerPoint Presentation</vt:lpstr>
      <vt:lpstr>PowerPoint Presentation</vt:lpstr>
      <vt:lpstr>PowerPoint Presentation</vt:lpstr>
      <vt:lpstr>What is Human Trafficking?</vt:lpstr>
      <vt:lpstr>PowerPoint Presentation</vt:lpstr>
      <vt:lpstr>PowerPoint Presentation</vt:lpstr>
      <vt:lpstr>The Trafficked Person</vt:lpstr>
      <vt:lpstr>PowerPoint Presentation</vt:lpstr>
      <vt:lpstr>PowerPoint Presentation</vt:lpstr>
      <vt:lpstr>PowerPoint Presentation</vt:lpstr>
      <vt:lpstr>PowerPoint Presentation</vt:lpstr>
      <vt:lpstr>Anti-demand is critical: Further victimization at the hands of purchasers </vt:lpstr>
      <vt:lpstr>PowerPoint Presentation</vt:lpstr>
      <vt:lpstr>Alternative Court Models</vt:lpstr>
      <vt:lpstr>If you believe someone is a victim of Human Trafficking: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1601-01-01T00:00:00Z</dcterms:created>
  <dcterms:modified xsi:type="dcterms:W3CDTF">2015-10-27T18:20:07Z</dcterms:modified>
</cp:coreProperties>
</file>