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66" r:id="rId4"/>
    <p:sldId id="298" r:id="rId5"/>
    <p:sldId id="267" r:id="rId6"/>
    <p:sldId id="291" r:id="rId7"/>
    <p:sldId id="289" r:id="rId8"/>
    <p:sldId id="296" r:id="rId9"/>
    <p:sldId id="295" r:id="rId10"/>
    <p:sldId id="292" r:id="rId11"/>
    <p:sldId id="293" r:id="rId12"/>
    <p:sldId id="268" r:id="rId13"/>
    <p:sldId id="294" r:id="rId14"/>
    <p:sldId id="271" r:id="rId15"/>
    <p:sldId id="272" r:id="rId16"/>
    <p:sldId id="275" r:id="rId17"/>
    <p:sldId id="287" r:id="rId18"/>
    <p:sldId id="277" r:id="rId19"/>
    <p:sldId id="278" r:id="rId20"/>
    <p:sldId id="279" r:id="rId21"/>
    <p:sldId id="280" r:id="rId22"/>
    <p:sldId id="297" r:id="rId23"/>
    <p:sldId id="288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B5773-9C9A-4435-99BF-9E0648F7779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49F813-A3A1-4BD9-A2E0-EB35D0C6ED6E}">
      <dgm:prSet phldrT="[Text]"/>
      <dgm:spPr/>
      <dgm:t>
        <a:bodyPr/>
        <a:lstStyle/>
        <a:p>
          <a:r>
            <a:rPr lang="en-US" dirty="0" smtClean="0"/>
            <a:t>Assess</a:t>
          </a:r>
          <a:endParaRPr lang="en-US" dirty="0"/>
        </a:p>
      </dgm:t>
    </dgm:pt>
    <dgm:pt modelId="{09889CF9-B2F3-47F6-9D52-D482A00173B1}" type="parTrans" cxnId="{F0967F12-7330-4360-BCDD-BCA09728AA9B}">
      <dgm:prSet/>
      <dgm:spPr/>
      <dgm:t>
        <a:bodyPr/>
        <a:lstStyle/>
        <a:p>
          <a:endParaRPr lang="en-US"/>
        </a:p>
      </dgm:t>
    </dgm:pt>
    <dgm:pt modelId="{063AC972-96E3-4E44-952A-908408F7CA5E}" type="sibTrans" cxnId="{F0967F12-7330-4360-BCDD-BCA09728AA9B}">
      <dgm:prSet/>
      <dgm:spPr/>
      <dgm:t>
        <a:bodyPr/>
        <a:lstStyle/>
        <a:p>
          <a:endParaRPr lang="en-US"/>
        </a:p>
      </dgm:t>
    </dgm:pt>
    <dgm:pt modelId="{051D25E1-5722-4B22-87BD-1E9C72D014AC}">
      <dgm:prSet phldrT="[Text]"/>
      <dgm:spPr/>
      <dgm:t>
        <a:bodyPr/>
        <a:lstStyle/>
        <a:p>
          <a:r>
            <a:rPr lang="en-US" dirty="0" smtClean="0"/>
            <a:t>Comprehensive testing</a:t>
          </a:r>
          <a:endParaRPr lang="en-US" dirty="0"/>
        </a:p>
      </dgm:t>
    </dgm:pt>
    <dgm:pt modelId="{0318CF0B-D395-427F-A30B-D204EBF3D81D}" type="parTrans" cxnId="{6B6E6A02-C878-48C1-B64D-6947811E3F62}">
      <dgm:prSet/>
      <dgm:spPr/>
      <dgm:t>
        <a:bodyPr/>
        <a:lstStyle/>
        <a:p>
          <a:endParaRPr lang="en-US"/>
        </a:p>
      </dgm:t>
    </dgm:pt>
    <dgm:pt modelId="{44FF6553-1BAC-419F-94A4-C63887B2CF89}" type="sibTrans" cxnId="{6B6E6A02-C878-48C1-B64D-6947811E3F62}">
      <dgm:prSet/>
      <dgm:spPr/>
      <dgm:t>
        <a:bodyPr/>
        <a:lstStyle/>
        <a:p>
          <a:endParaRPr lang="en-US"/>
        </a:p>
      </dgm:t>
    </dgm:pt>
    <dgm:pt modelId="{9507F0FA-D614-4EA6-A07C-606B6390EAAB}">
      <dgm:prSet phldrT="[Text]"/>
      <dgm:spPr/>
      <dgm:t>
        <a:bodyPr/>
        <a:lstStyle/>
        <a:p>
          <a:r>
            <a:rPr lang="en-US" dirty="0" smtClean="0"/>
            <a:t>Characterize</a:t>
          </a:r>
          <a:endParaRPr lang="en-US" dirty="0"/>
        </a:p>
      </dgm:t>
    </dgm:pt>
    <dgm:pt modelId="{E37CBA80-91AD-4C31-BD30-6AF7A91871C2}" type="parTrans" cxnId="{165AC306-3832-4690-A465-1E84A920BB37}">
      <dgm:prSet/>
      <dgm:spPr/>
      <dgm:t>
        <a:bodyPr/>
        <a:lstStyle/>
        <a:p>
          <a:endParaRPr lang="en-US"/>
        </a:p>
      </dgm:t>
    </dgm:pt>
    <dgm:pt modelId="{E8E13898-AAB5-4507-8E4C-5E690977CE31}" type="sibTrans" cxnId="{165AC306-3832-4690-A465-1E84A920BB37}">
      <dgm:prSet/>
      <dgm:spPr/>
      <dgm:t>
        <a:bodyPr/>
        <a:lstStyle/>
        <a:p>
          <a:endParaRPr lang="en-US"/>
        </a:p>
      </dgm:t>
    </dgm:pt>
    <dgm:pt modelId="{8A319C9E-E490-4F60-9114-C6D0E32E3CF3}">
      <dgm:prSet phldrT="[Text]"/>
      <dgm:spPr/>
      <dgm:t>
        <a:bodyPr/>
        <a:lstStyle/>
        <a:p>
          <a:r>
            <a:rPr lang="en-US" dirty="0" smtClean="0"/>
            <a:t>Risk assessment</a:t>
          </a:r>
          <a:endParaRPr lang="en-US" dirty="0"/>
        </a:p>
      </dgm:t>
    </dgm:pt>
    <dgm:pt modelId="{CCBFC8A9-2584-4FF8-8996-95CD647C1B8E}" type="parTrans" cxnId="{4AB4759F-36D7-4CCD-8EBE-CFFA26DEB5A0}">
      <dgm:prSet/>
      <dgm:spPr/>
      <dgm:t>
        <a:bodyPr/>
        <a:lstStyle/>
        <a:p>
          <a:endParaRPr lang="en-US"/>
        </a:p>
      </dgm:t>
    </dgm:pt>
    <dgm:pt modelId="{BF294246-8298-49D9-BF20-D696AC51E70C}" type="sibTrans" cxnId="{4AB4759F-36D7-4CCD-8EBE-CFFA26DEB5A0}">
      <dgm:prSet/>
      <dgm:spPr/>
      <dgm:t>
        <a:bodyPr/>
        <a:lstStyle/>
        <a:p>
          <a:endParaRPr lang="en-US"/>
        </a:p>
      </dgm:t>
    </dgm:pt>
    <dgm:pt modelId="{6D1C1EC1-1D71-43F5-B513-95197B80DA8A}">
      <dgm:prSet phldrT="[Text]"/>
      <dgm:spPr/>
      <dgm:t>
        <a:bodyPr/>
        <a:lstStyle/>
        <a:p>
          <a:r>
            <a:rPr lang="en-US" dirty="0" smtClean="0"/>
            <a:t>Monitor</a:t>
          </a:r>
          <a:endParaRPr lang="en-US" dirty="0"/>
        </a:p>
      </dgm:t>
    </dgm:pt>
    <dgm:pt modelId="{9E5E51E9-2909-4027-ABDA-E2382EE09BB8}" type="parTrans" cxnId="{B232FB59-EEAD-4A89-A64C-49C92E92F8CB}">
      <dgm:prSet/>
      <dgm:spPr/>
      <dgm:t>
        <a:bodyPr/>
        <a:lstStyle/>
        <a:p>
          <a:endParaRPr lang="en-US"/>
        </a:p>
      </dgm:t>
    </dgm:pt>
    <dgm:pt modelId="{19D77502-DADF-4BB1-B122-0CE18E1B4F64}" type="sibTrans" cxnId="{B232FB59-EEAD-4A89-A64C-49C92E92F8CB}">
      <dgm:prSet/>
      <dgm:spPr/>
      <dgm:t>
        <a:bodyPr/>
        <a:lstStyle/>
        <a:p>
          <a:endParaRPr lang="en-US"/>
        </a:p>
      </dgm:t>
    </dgm:pt>
    <dgm:pt modelId="{962C4947-EBA6-428B-804F-0C3BC471ACF3}">
      <dgm:prSet phldrT="[Text]"/>
      <dgm:spPr/>
      <dgm:t>
        <a:bodyPr/>
        <a:lstStyle/>
        <a:p>
          <a:r>
            <a:rPr lang="en-US" dirty="0" smtClean="0"/>
            <a:t>Low: directed analyses for drugs prescribed</a:t>
          </a:r>
          <a:endParaRPr lang="en-US" dirty="0"/>
        </a:p>
      </dgm:t>
    </dgm:pt>
    <dgm:pt modelId="{9FD0BCDE-1312-4B55-A493-DBEEE4B32EA6}" type="parTrans" cxnId="{5E6B7A95-5702-4F6D-A1EB-08B491C88913}">
      <dgm:prSet/>
      <dgm:spPr/>
      <dgm:t>
        <a:bodyPr/>
        <a:lstStyle/>
        <a:p>
          <a:endParaRPr lang="en-US"/>
        </a:p>
      </dgm:t>
    </dgm:pt>
    <dgm:pt modelId="{45BB5A72-F7CF-49E4-B14C-BE4640AAB991}" type="sibTrans" cxnId="{5E6B7A95-5702-4F6D-A1EB-08B491C88913}">
      <dgm:prSet/>
      <dgm:spPr/>
      <dgm:t>
        <a:bodyPr/>
        <a:lstStyle/>
        <a:p>
          <a:endParaRPr lang="en-US"/>
        </a:p>
      </dgm:t>
    </dgm:pt>
    <dgm:pt modelId="{F7C90DA9-F14C-4BA5-8473-2D1FC1A0FF2D}">
      <dgm:prSet phldrT="[Text]"/>
      <dgm:spPr/>
      <dgm:t>
        <a:bodyPr/>
        <a:lstStyle/>
        <a:p>
          <a:r>
            <a:rPr lang="en-US" dirty="0" smtClean="0"/>
            <a:t>Low</a:t>
          </a:r>
          <a:endParaRPr lang="en-US" dirty="0"/>
        </a:p>
      </dgm:t>
    </dgm:pt>
    <dgm:pt modelId="{633C65CC-E2F8-450B-9B76-A78D242C2D36}" type="parTrans" cxnId="{F2ED3453-1C6E-4705-B1C2-A88620B35891}">
      <dgm:prSet/>
      <dgm:spPr/>
      <dgm:t>
        <a:bodyPr/>
        <a:lstStyle/>
        <a:p>
          <a:endParaRPr lang="en-US"/>
        </a:p>
      </dgm:t>
    </dgm:pt>
    <dgm:pt modelId="{2AF5115D-75B0-4F0F-8271-550D3CC6050D}" type="sibTrans" cxnId="{F2ED3453-1C6E-4705-B1C2-A88620B35891}">
      <dgm:prSet/>
      <dgm:spPr/>
      <dgm:t>
        <a:bodyPr/>
        <a:lstStyle/>
        <a:p>
          <a:endParaRPr lang="en-US"/>
        </a:p>
      </dgm:t>
    </dgm:pt>
    <dgm:pt modelId="{6BE41445-AADA-4A6D-9768-6D9D63E1F37B}">
      <dgm:prSet phldrT="[Text]"/>
      <dgm:spPr/>
      <dgm:t>
        <a:bodyPr/>
        <a:lstStyle/>
        <a:p>
          <a:r>
            <a:rPr lang="en-US" dirty="0" smtClean="0"/>
            <a:t>High</a:t>
          </a:r>
          <a:endParaRPr lang="en-US" dirty="0"/>
        </a:p>
      </dgm:t>
    </dgm:pt>
    <dgm:pt modelId="{1E2E59D7-F9FA-41BC-A2B9-D823B225FED6}" type="parTrans" cxnId="{70F83817-CF25-4215-8EC4-AD3A29AF7D63}">
      <dgm:prSet/>
      <dgm:spPr/>
      <dgm:t>
        <a:bodyPr/>
        <a:lstStyle/>
        <a:p>
          <a:endParaRPr lang="en-US"/>
        </a:p>
      </dgm:t>
    </dgm:pt>
    <dgm:pt modelId="{3BA544A3-56A3-4CB4-9A89-89993C595BCE}" type="sibTrans" cxnId="{70F83817-CF25-4215-8EC4-AD3A29AF7D63}">
      <dgm:prSet/>
      <dgm:spPr/>
      <dgm:t>
        <a:bodyPr/>
        <a:lstStyle/>
        <a:p>
          <a:endParaRPr lang="en-US"/>
        </a:p>
      </dgm:t>
    </dgm:pt>
    <dgm:pt modelId="{56CB43BF-47B6-4A2F-A300-B12F4D88A72D}">
      <dgm:prSet phldrT="[Text]"/>
      <dgm:spPr/>
      <dgm:t>
        <a:bodyPr/>
        <a:lstStyle/>
        <a:p>
          <a:r>
            <a:rPr lang="en-US" dirty="0" smtClean="0"/>
            <a:t>Moderate</a:t>
          </a:r>
          <a:endParaRPr lang="en-US" dirty="0"/>
        </a:p>
      </dgm:t>
    </dgm:pt>
    <dgm:pt modelId="{71DB2B40-7F8B-484A-BD8B-E3F3D0175813}" type="parTrans" cxnId="{622326E2-4C39-42DB-9F2F-74CC6ABC6A1A}">
      <dgm:prSet/>
      <dgm:spPr/>
      <dgm:t>
        <a:bodyPr/>
        <a:lstStyle/>
        <a:p>
          <a:endParaRPr lang="en-US"/>
        </a:p>
      </dgm:t>
    </dgm:pt>
    <dgm:pt modelId="{168D612A-1FC2-4E76-B966-12E211830C0B}" type="sibTrans" cxnId="{622326E2-4C39-42DB-9F2F-74CC6ABC6A1A}">
      <dgm:prSet/>
      <dgm:spPr/>
      <dgm:t>
        <a:bodyPr/>
        <a:lstStyle/>
        <a:p>
          <a:endParaRPr lang="en-US"/>
        </a:p>
      </dgm:t>
    </dgm:pt>
    <dgm:pt modelId="{FF93215D-1531-48FA-9378-38E907E46EA3}">
      <dgm:prSet phldrT="[Text]"/>
      <dgm:spPr/>
      <dgm:t>
        <a:bodyPr/>
        <a:lstStyle/>
        <a:p>
          <a:r>
            <a:rPr lang="en-US" dirty="0" smtClean="0"/>
            <a:t>Moderate: limited panels</a:t>
          </a:r>
          <a:endParaRPr lang="en-US" dirty="0"/>
        </a:p>
      </dgm:t>
    </dgm:pt>
    <dgm:pt modelId="{F82DAAB7-D265-470D-BC69-E0411449B0F7}" type="parTrans" cxnId="{2A89D368-9459-49B1-9C32-9811A90711C2}">
      <dgm:prSet/>
      <dgm:spPr/>
      <dgm:t>
        <a:bodyPr/>
        <a:lstStyle/>
        <a:p>
          <a:endParaRPr lang="en-US"/>
        </a:p>
      </dgm:t>
    </dgm:pt>
    <dgm:pt modelId="{FFC8F767-DB2A-4E67-939C-F677D7F9DF69}" type="sibTrans" cxnId="{2A89D368-9459-49B1-9C32-9811A90711C2}">
      <dgm:prSet/>
      <dgm:spPr/>
      <dgm:t>
        <a:bodyPr/>
        <a:lstStyle/>
        <a:p>
          <a:endParaRPr lang="en-US"/>
        </a:p>
      </dgm:t>
    </dgm:pt>
    <dgm:pt modelId="{FA8035E0-A106-44DA-81D4-98932B84F5D3}">
      <dgm:prSet phldrT="[Text]"/>
      <dgm:spPr/>
      <dgm:t>
        <a:bodyPr/>
        <a:lstStyle/>
        <a:p>
          <a:r>
            <a:rPr lang="en-US" dirty="0" smtClean="0"/>
            <a:t>High: comprehensive testing, every time</a:t>
          </a:r>
          <a:endParaRPr lang="en-US" dirty="0"/>
        </a:p>
      </dgm:t>
    </dgm:pt>
    <dgm:pt modelId="{E9EF91ED-D5D8-42B4-81C5-19108F1578F9}" type="parTrans" cxnId="{A1341409-FCB4-4036-BDD9-9BB7F80A12DE}">
      <dgm:prSet/>
      <dgm:spPr/>
      <dgm:t>
        <a:bodyPr/>
        <a:lstStyle/>
        <a:p>
          <a:endParaRPr lang="en-US"/>
        </a:p>
      </dgm:t>
    </dgm:pt>
    <dgm:pt modelId="{7DDF7B4D-7DFA-421D-9FAF-A8312AF828AE}" type="sibTrans" cxnId="{A1341409-FCB4-4036-BDD9-9BB7F80A12DE}">
      <dgm:prSet/>
      <dgm:spPr/>
      <dgm:t>
        <a:bodyPr/>
        <a:lstStyle/>
        <a:p>
          <a:endParaRPr lang="en-US"/>
        </a:p>
      </dgm:t>
    </dgm:pt>
    <dgm:pt modelId="{80E69465-9173-4A2C-A32B-A4B2EA34EBFA}" type="pres">
      <dgm:prSet presAssocID="{F09B5773-9C9A-4435-99BF-9E0648F7779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CB3AC-BF25-4FE8-8DB2-01A0593375AC}" type="pres">
      <dgm:prSet presAssocID="{3149F813-A3A1-4BD9-A2E0-EB35D0C6ED6E}" presName="composite" presStyleCnt="0"/>
      <dgm:spPr/>
    </dgm:pt>
    <dgm:pt modelId="{346FC7CD-7752-42CB-88F7-CF8D9E58DC90}" type="pres">
      <dgm:prSet presAssocID="{3149F813-A3A1-4BD9-A2E0-EB35D0C6ED6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17B5D-2A06-4F40-BA3A-C197C9666250}" type="pres">
      <dgm:prSet presAssocID="{3149F813-A3A1-4BD9-A2E0-EB35D0C6ED6E}" presName="parSh" presStyleLbl="node1" presStyleIdx="0" presStyleCnt="3"/>
      <dgm:spPr/>
      <dgm:t>
        <a:bodyPr/>
        <a:lstStyle/>
        <a:p>
          <a:endParaRPr lang="en-US"/>
        </a:p>
      </dgm:t>
    </dgm:pt>
    <dgm:pt modelId="{8FBC9751-0EE9-4528-96F3-110BC7446449}" type="pres">
      <dgm:prSet presAssocID="{3149F813-A3A1-4BD9-A2E0-EB35D0C6ED6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AAE155-FF1E-46AC-A15C-AD28EEDEAAC3}" type="pres">
      <dgm:prSet presAssocID="{063AC972-96E3-4E44-952A-908408F7CA5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B2D9E0F-87AB-4670-A0BD-393BE9E9C334}" type="pres">
      <dgm:prSet presAssocID="{063AC972-96E3-4E44-952A-908408F7CA5E}" presName="connTx" presStyleLbl="sibTrans2D1" presStyleIdx="0" presStyleCnt="2"/>
      <dgm:spPr/>
      <dgm:t>
        <a:bodyPr/>
        <a:lstStyle/>
        <a:p>
          <a:endParaRPr lang="en-US"/>
        </a:p>
      </dgm:t>
    </dgm:pt>
    <dgm:pt modelId="{0B2A7D23-8BD4-47B9-8860-3C41C8230711}" type="pres">
      <dgm:prSet presAssocID="{9507F0FA-D614-4EA6-A07C-606B6390EAAB}" presName="composite" presStyleCnt="0"/>
      <dgm:spPr/>
    </dgm:pt>
    <dgm:pt modelId="{03DE78A6-7509-485B-B938-4C7F9CBF0EB6}" type="pres">
      <dgm:prSet presAssocID="{9507F0FA-D614-4EA6-A07C-606B6390EAA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DE875-4AC0-4860-B5E7-269E0BA8428D}" type="pres">
      <dgm:prSet presAssocID="{9507F0FA-D614-4EA6-A07C-606B6390EAAB}" presName="parSh" presStyleLbl="node1" presStyleIdx="1" presStyleCnt="3"/>
      <dgm:spPr/>
      <dgm:t>
        <a:bodyPr/>
        <a:lstStyle/>
        <a:p>
          <a:endParaRPr lang="en-US"/>
        </a:p>
      </dgm:t>
    </dgm:pt>
    <dgm:pt modelId="{7C0555E0-D87D-4013-8677-9B977C22EE06}" type="pres">
      <dgm:prSet presAssocID="{9507F0FA-D614-4EA6-A07C-606B6390EAA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B7394-A2D4-4E22-990F-6E91BC587BBA}" type="pres">
      <dgm:prSet presAssocID="{E8E13898-AAB5-4507-8E4C-5E690977CE3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2402124-FFD5-4DB7-B999-2CCC20041EF2}" type="pres">
      <dgm:prSet presAssocID="{E8E13898-AAB5-4507-8E4C-5E690977CE31}" presName="connTx" presStyleLbl="sibTrans2D1" presStyleIdx="1" presStyleCnt="2"/>
      <dgm:spPr/>
      <dgm:t>
        <a:bodyPr/>
        <a:lstStyle/>
        <a:p>
          <a:endParaRPr lang="en-US"/>
        </a:p>
      </dgm:t>
    </dgm:pt>
    <dgm:pt modelId="{A8830C24-968C-4B0A-8CC1-07B59CEC0A7C}" type="pres">
      <dgm:prSet presAssocID="{6D1C1EC1-1D71-43F5-B513-95197B80DA8A}" presName="composite" presStyleCnt="0"/>
      <dgm:spPr/>
    </dgm:pt>
    <dgm:pt modelId="{2FFBFABC-50F8-4DB5-8849-FF5D03721EFB}" type="pres">
      <dgm:prSet presAssocID="{6D1C1EC1-1D71-43F5-B513-95197B80DA8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CEF04-DB78-4088-B6AA-1E3DA672D7AE}" type="pres">
      <dgm:prSet presAssocID="{6D1C1EC1-1D71-43F5-B513-95197B80DA8A}" presName="parSh" presStyleLbl="node1" presStyleIdx="2" presStyleCnt="3"/>
      <dgm:spPr/>
      <dgm:t>
        <a:bodyPr/>
        <a:lstStyle/>
        <a:p>
          <a:endParaRPr lang="en-US"/>
        </a:p>
      </dgm:t>
    </dgm:pt>
    <dgm:pt modelId="{484290EB-26A0-40C7-8160-3D51C5267DB8}" type="pres">
      <dgm:prSet presAssocID="{6D1C1EC1-1D71-43F5-B513-95197B80DA8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9EA73C-877F-40C2-86FB-43C94B951243}" type="presOf" srcId="{E8E13898-AAB5-4507-8E4C-5E690977CE31}" destId="{8C1B7394-A2D4-4E22-990F-6E91BC587BBA}" srcOrd="0" destOrd="0" presId="urn:microsoft.com/office/officeart/2005/8/layout/process3"/>
    <dgm:cxn modelId="{B56905C1-6EC3-4A12-A52A-CA975A3AFDF6}" type="presOf" srcId="{3149F813-A3A1-4BD9-A2E0-EB35D0C6ED6E}" destId="{346FC7CD-7752-42CB-88F7-CF8D9E58DC90}" srcOrd="0" destOrd="0" presId="urn:microsoft.com/office/officeart/2005/8/layout/process3"/>
    <dgm:cxn modelId="{4AB4759F-36D7-4CCD-8EBE-CFFA26DEB5A0}" srcId="{9507F0FA-D614-4EA6-A07C-606B6390EAAB}" destId="{8A319C9E-E490-4F60-9114-C6D0E32E3CF3}" srcOrd="0" destOrd="0" parTransId="{CCBFC8A9-2584-4FF8-8996-95CD647C1B8E}" sibTransId="{BF294246-8298-49D9-BF20-D696AC51E70C}"/>
    <dgm:cxn modelId="{70F83817-CF25-4215-8EC4-AD3A29AF7D63}" srcId="{8A319C9E-E490-4F60-9114-C6D0E32E3CF3}" destId="{6BE41445-AADA-4A6D-9768-6D9D63E1F37B}" srcOrd="2" destOrd="0" parTransId="{1E2E59D7-F9FA-41BC-A2B9-D823B225FED6}" sibTransId="{3BA544A3-56A3-4CB4-9A89-89993C595BCE}"/>
    <dgm:cxn modelId="{E7A88FC9-A75C-4E49-A6AE-51035D368DF4}" type="presOf" srcId="{962C4947-EBA6-428B-804F-0C3BC471ACF3}" destId="{484290EB-26A0-40C7-8160-3D51C5267DB8}" srcOrd="0" destOrd="0" presId="urn:microsoft.com/office/officeart/2005/8/layout/process3"/>
    <dgm:cxn modelId="{6B6E6A02-C878-48C1-B64D-6947811E3F62}" srcId="{3149F813-A3A1-4BD9-A2E0-EB35D0C6ED6E}" destId="{051D25E1-5722-4B22-87BD-1E9C72D014AC}" srcOrd="0" destOrd="0" parTransId="{0318CF0B-D395-427F-A30B-D204EBF3D81D}" sibTransId="{44FF6553-1BAC-419F-94A4-C63887B2CF89}"/>
    <dgm:cxn modelId="{5E6B7A95-5702-4F6D-A1EB-08B491C88913}" srcId="{6D1C1EC1-1D71-43F5-B513-95197B80DA8A}" destId="{962C4947-EBA6-428B-804F-0C3BC471ACF3}" srcOrd="0" destOrd="0" parTransId="{9FD0BCDE-1312-4B55-A493-DBEEE4B32EA6}" sibTransId="{45BB5A72-F7CF-49E4-B14C-BE4640AAB991}"/>
    <dgm:cxn modelId="{2A89D368-9459-49B1-9C32-9811A90711C2}" srcId="{6D1C1EC1-1D71-43F5-B513-95197B80DA8A}" destId="{FF93215D-1531-48FA-9378-38E907E46EA3}" srcOrd="1" destOrd="0" parTransId="{F82DAAB7-D265-470D-BC69-E0411449B0F7}" sibTransId="{FFC8F767-DB2A-4E67-939C-F677D7F9DF69}"/>
    <dgm:cxn modelId="{F2ED3453-1C6E-4705-B1C2-A88620B35891}" srcId="{8A319C9E-E490-4F60-9114-C6D0E32E3CF3}" destId="{F7C90DA9-F14C-4BA5-8473-2D1FC1A0FF2D}" srcOrd="0" destOrd="0" parTransId="{633C65CC-E2F8-450B-9B76-A78D242C2D36}" sibTransId="{2AF5115D-75B0-4F0F-8271-550D3CC6050D}"/>
    <dgm:cxn modelId="{273951E1-316D-45A8-A01D-EB73796E68D4}" type="presOf" srcId="{6D1C1EC1-1D71-43F5-B513-95197B80DA8A}" destId="{BAACEF04-DB78-4088-B6AA-1E3DA672D7AE}" srcOrd="1" destOrd="0" presId="urn:microsoft.com/office/officeart/2005/8/layout/process3"/>
    <dgm:cxn modelId="{20099FBF-1311-4F4F-80E0-E89EE8C11C22}" type="presOf" srcId="{3149F813-A3A1-4BD9-A2E0-EB35D0C6ED6E}" destId="{68817B5D-2A06-4F40-BA3A-C197C9666250}" srcOrd="1" destOrd="0" presId="urn:microsoft.com/office/officeart/2005/8/layout/process3"/>
    <dgm:cxn modelId="{F0967F12-7330-4360-BCDD-BCA09728AA9B}" srcId="{F09B5773-9C9A-4435-99BF-9E0648F77795}" destId="{3149F813-A3A1-4BD9-A2E0-EB35D0C6ED6E}" srcOrd="0" destOrd="0" parTransId="{09889CF9-B2F3-47F6-9D52-D482A00173B1}" sibTransId="{063AC972-96E3-4E44-952A-908408F7CA5E}"/>
    <dgm:cxn modelId="{7EAB067F-7110-4B72-A03A-5A6973207CB9}" type="presOf" srcId="{F09B5773-9C9A-4435-99BF-9E0648F77795}" destId="{80E69465-9173-4A2C-A32B-A4B2EA34EBFA}" srcOrd="0" destOrd="0" presId="urn:microsoft.com/office/officeart/2005/8/layout/process3"/>
    <dgm:cxn modelId="{4B80CDC5-ED43-4D18-B611-90FA660CE1AC}" type="presOf" srcId="{051D25E1-5722-4B22-87BD-1E9C72D014AC}" destId="{8FBC9751-0EE9-4528-96F3-110BC7446449}" srcOrd="0" destOrd="0" presId="urn:microsoft.com/office/officeart/2005/8/layout/process3"/>
    <dgm:cxn modelId="{4C858989-BFA0-4A06-91EA-3B7961427118}" type="presOf" srcId="{E8E13898-AAB5-4507-8E4C-5E690977CE31}" destId="{52402124-FFD5-4DB7-B999-2CCC20041EF2}" srcOrd="1" destOrd="0" presId="urn:microsoft.com/office/officeart/2005/8/layout/process3"/>
    <dgm:cxn modelId="{EF0F4546-7AE9-4B6B-8976-ECBBF1BF8DCD}" type="presOf" srcId="{063AC972-96E3-4E44-952A-908408F7CA5E}" destId="{34AAE155-FF1E-46AC-A15C-AD28EEDEAAC3}" srcOrd="0" destOrd="0" presId="urn:microsoft.com/office/officeart/2005/8/layout/process3"/>
    <dgm:cxn modelId="{D5F601BC-F4E9-4F56-87DE-930C70CC1D97}" type="presOf" srcId="{063AC972-96E3-4E44-952A-908408F7CA5E}" destId="{2B2D9E0F-87AB-4670-A0BD-393BE9E9C334}" srcOrd="1" destOrd="0" presId="urn:microsoft.com/office/officeart/2005/8/layout/process3"/>
    <dgm:cxn modelId="{25370A94-70FC-4A53-833D-6E712B22FFF0}" type="presOf" srcId="{8A319C9E-E490-4F60-9114-C6D0E32E3CF3}" destId="{7C0555E0-D87D-4013-8677-9B977C22EE06}" srcOrd="0" destOrd="0" presId="urn:microsoft.com/office/officeart/2005/8/layout/process3"/>
    <dgm:cxn modelId="{87EA9FE5-9099-483F-9D2D-9220B6B36104}" type="presOf" srcId="{6BE41445-AADA-4A6D-9768-6D9D63E1F37B}" destId="{7C0555E0-D87D-4013-8677-9B977C22EE06}" srcOrd="0" destOrd="3" presId="urn:microsoft.com/office/officeart/2005/8/layout/process3"/>
    <dgm:cxn modelId="{622326E2-4C39-42DB-9F2F-74CC6ABC6A1A}" srcId="{8A319C9E-E490-4F60-9114-C6D0E32E3CF3}" destId="{56CB43BF-47B6-4A2F-A300-B12F4D88A72D}" srcOrd="1" destOrd="0" parTransId="{71DB2B40-7F8B-484A-BD8B-E3F3D0175813}" sibTransId="{168D612A-1FC2-4E76-B966-12E211830C0B}"/>
    <dgm:cxn modelId="{93240930-4924-4155-9055-38A4AFABCCD6}" type="presOf" srcId="{FA8035E0-A106-44DA-81D4-98932B84F5D3}" destId="{484290EB-26A0-40C7-8160-3D51C5267DB8}" srcOrd="0" destOrd="2" presId="urn:microsoft.com/office/officeart/2005/8/layout/process3"/>
    <dgm:cxn modelId="{B232FB59-EEAD-4A89-A64C-49C92E92F8CB}" srcId="{F09B5773-9C9A-4435-99BF-9E0648F77795}" destId="{6D1C1EC1-1D71-43F5-B513-95197B80DA8A}" srcOrd="2" destOrd="0" parTransId="{9E5E51E9-2909-4027-ABDA-E2382EE09BB8}" sibTransId="{19D77502-DADF-4BB1-B122-0CE18E1B4F64}"/>
    <dgm:cxn modelId="{593F94CB-1865-44B4-A168-CD91835A4426}" type="presOf" srcId="{56CB43BF-47B6-4A2F-A300-B12F4D88A72D}" destId="{7C0555E0-D87D-4013-8677-9B977C22EE06}" srcOrd="0" destOrd="2" presId="urn:microsoft.com/office/officeart/2005/8/layout/process3"/>
    <dgm:cxn modelId="{29B0ABF1-54A0-498C-989A-32920AFBE581}" type="presOf" srcId="{9507F0FA-D614-4EA6-A07C-606B6390EAAB}" destId="{03DE78A6-7509-485B-B938-4C7F9CBF0EB6}" srcOrd="0" destOrd="0" presId="urn:microsoft.com/office/officeart/2005/8/layout/process3"/>
    <dgm:cxn modelId="{1FCBA1F8-B15B-49D5-915B-09830C4B0F15}" type="presOf" srcId="{6D1C1EC1-1D71-43F5-B513-95197B80DA8A}" destId="{2FFBFABC-50F8-4DB5-8849-FF5D03721EFB}" srcOrd="0" destOrd="0" presId="urn:microsoft.com/office/officeart/2005/8/layout/process3"/>
    <dgm:cxn modelId="{AEED27DF-8DF0-49E4-B10C-AA1E8DEB89CB}" type="presOf" srcId="{9507F0FA-D614-4EA6-A07C-606B6390EAAB}" destId="{718DE875-4AC0-4860-B5E7-269E0BA8428D}" srcOrd="1" destOrd="0" presId="urn:microsoft.com/office/officeart/2005/8/layout/process3"/>
    <dgm:cxn modelId="{81404857-1B42-4284-9686-C25374B2F23F}" type="presOf" srcId="{F7C90DA9-F14C-4BA5-8473-2D1FC1A0FF2D}" destId="{7C0555E0-D87D-4013-8677-9B977C22EE06}" srcOrd="0" destOrd="1" presId="urn:microsoft.com/office/officeart/2005/8/layout/process3"/>
    <dgm:cxn modelId="{025662EC-20F9-491F-80A9-244B526269E3}" type="presOf" srcId="{FF93215D-1531-48FA-9378-38E907E46EA3}" destId="{484290EB-26A0-40C7-8160-3D51C5267DB8}" srcOrd="0" destOrd="1" presId="urn:microsoft.com/office/officeart/2005/8/layout/process3"/>
    <dgm:cxn modelId="{A1341409-FCB4-4036-BDD9-9BB7F80A12DE}" srcId="{6D1C1EC1-1D71-43F5-B513-95197B80DA8A}" destId="{FA8035E0-A106-44DA-81D4-98932B84F5D3}" srcOrd="2" destOrd="0" parTransId="{E9EF91ED-D5D8-42B4-81C5-19108F1578F9}" sibTransId="{7DDF7B4D-7DFA-421D-9FAF-A8312AF828AE}"/>
    <dgm:cxn modelId="{165AC306-3832-4690-A465-1E84A920BB37}" srcId="{F09B5773-9C9A-4435-99BF-9E0648F77795}" destId="{9507F0FA-D614-4EA6-A07C-606B6390EAAB}" srcOrd="1" destOrd="0" parTransId="{E37CBA80-91AD-4C31-BD30-6AF7A91871C2}" sibTransId="{E8E13898-AAB5-4507-8E4C-5E690977CE31}"/>
    <dgm:cxn modelId="{740A7CE4-312B-4AC7-8DD2-FE9014F7C2F7}" type="presParOf" srcId="{80E69465-9173-4A2C-A32B-A4B2EA34EBFA}" destId="{E5BCB3AC-BF25-4FE8-8DB2-01A0593375AC}" srcOrd="0" destOrd="0" presId="urn:microsoft.com/office/officeart/2005/8/layout/process3"/>
    <dgm:cxn modelId="{EDF866F1-D84B-46F2-952D-E1783E5C2D84}" type="presParOf" srcId="{E5BCB3AC-BF25-4FE8-8DB2-01A0593375AC}" destId="{346FC7CD-7752-42CB-88F7-CF8D9E58DC90}" srcOrd="0" destOrd="0" presId="urn:microsoft.com/office/officeart/2005/8/layout/process3"/>
    <dgm:cxn modelId="{EE4B5ED2-C99B-41DE-9F9B-0FE7A658034E}" type="presParOf" srcId="{E5BCB3AC-BF25-4FE8-8DB2-01A0593375AC}" destId="{68817B5D-2A06-4F40-BA3A-C197C9666250}" srcOrd="1" destOrd="0" presId="urn:microsoft.com/office/officeart/2005/8/layout/process3"/>
    <dgm:cxn modelId="{3921EA92-B801-4F92-AA5D-3184A7526A2A}" type="presParOf" srcId="{E5BCB3AC-BF25-4FE8-8DB2-01A0593375AC}" destId="{8FBC9751-0EE9-4528-96F3-110BC7446449}" srcOrd="2" destOrd="0" presId="urn:microsoft.com/office/officeart/2005/8/layout/process3"/>
    <dgm:cxn modelId="{A2EF6E54-21FE-48B9-BDAB-69C205D99A91}" type="presParOf" srcId="{80E69465-9173-4A2C-A32B-A4B2EA34EBFA}" destId="{34AAE155-FF1E-46AC-A15C-AD28EEDEAAC3}" srcOrd="1" destOrd="0" presId="urn:microsoft.com/office/officeart/2005/8/layout/process3"/>
    <dgm:cxn modelId="{28E90BBE-8DF6-4F6E-B363-3D97089B5B02}" type="presParOf" srcId="{34AAE155-FF1E-46AC-A15C-AD28EEDEAAC3}" destId="{2B2D9E0F-87AB-4670-A0BD-393BE9E9C334}" srcOrd="0" destOrd="0" presId="urn:microsoft.com/office/officeart/2005/8/layout/process3"/>
    <dgm:cxn modelId="{9EFB6319-BAFB-4940-940B-E7CD65AD607D}" type="presParOf" srcId="{80E69465-9173-4A2C-A32B-A4B2EA34EBFA}" destId="{0B2A7D23-8BD4-47B9-8860-3C41C8230711}" srcOrd="2" destOrd="0" presId="urn:microsoft.com/office/officeart/2005/8/layout/process3"/>
    <dgm:cxn modelId="{5ED79BB2-E25F-4FD7-8706-4F6E845F00D4}" type="presParOf" srcId="{0B2A7D23-8BD4-47B9-8860-3C41C8230711}" destId="{03DE78A6-7509-485B-B938-4C7F9CBF0EB6}" srcOrd="0" destOrd="0" presId="urn:microsoft.com/office/officeart/2005/8/layout/process3"/>
    <dgm:cxn modelId="{8272E91A-7DF2-4F62-B762-3CF9DD5CD4A8}" type="presParOf" srcId="{0B2A7D23-8BD4-47B9-8860-3C41C8230711}" destId="{718DE875-4AC0-4860-B5E7-269E0BA8428D}" srcOrd="1" destOrd="0" presId="urn:microsoft.com/office/officeart/2005/8/layout/process3"/>
    <dgm:cxn modelId="{E445DF32-811F-4149-AF89-3B9AFD3C3E2B}" type="presParOf" srcId="{0B2A7D23-8BD4-47B9-8860-3C41C8230711}" destId="{7C0555E0-D87D-4013-8677-9B977C22EE06}" srcOrd="2" destOrd="0" presId="urn:microsoft.com/office/officeart/2005/8/layout/process3"/>
    <dgm:cxn modelId="{CDF1C4C2-D41B-4BBD-8DAC-A14A8EBB528B}" type="presParOf" srcId="{80E69465-9173-4A2C-A32B-A4B2EA34EBFA}" destId="{8C1B7394-A2D4-4E22-990F-6E91BC587BBA}" srcOrd="3" destOrd="0" presId="urn:microsoft.com/office/officeart/2005/8/layout/process3"/>
    <dgm:cxn modelId="{A96CFD22-12AD-4671-A8D4-CF83579ABFC4}" type="presParOf" srcId="{8C1B7394-A2D4-4E22-990F-6E91BC587BBA}" destId="{52402124-FFD5-4DB7-B999-2CCC20041EF2}" srcOrd="0" destOrd="0" presId="urn:microsoft.com/office/officeart/2005/8/layout/process3"/>
    <dgm:cxn modelId="{C15E1D56-1D8A-4091-801A-9164AEBDDAF9}" type="presParOf" srcId="{80E69465-9173-4A2C-A32B-A4B2EA34EBFA}" destId="{A8830C24-968C-4B0A-8CC1-07B59CEC0A7C}" srcOrd="4" destOrd="0" presId="urn:microsoft.com/office/officeart/2005/8/layout/process3"/>
    <dgm:cxn modelId="{FE62EA21-4FD6-41F9-95B5-718F64F3898C}" type="presParOf" srcId="{A8830C24-968C-4B0A-8CC1-07B59CEC0A7C}" destId="{2FFBFABC-50F8-4DB5-8849-FF5D03721EFB}" srcOrd="0" destOrd="0" presId="urn:microsoft.com/office/officeart/2005/8/layout/process3"/>
    <dgm:cxn modelId="{29F118CB-ABB3-41BE-A6D2-7E03F7E85C17}" type="presParOf" srcId="{A8830C24-968C-4B0A-8CC1-07B59CEC0A7C}" destId="{BAACEF04-DB78-4088-B6AA-1E3DA672D7AE}" srcOrd="1" destOrd="0" presId="urn:microsoft.com/office/officeart/2005/8/layout/process3"/>
    <dgm:cxn modelId="{2004F3C3-DB3C-4424-9AAC-123DE1B1D017}" type="presParOf" srcId="{A8830C24-968C-4B0A-8CC1-07B59CEC0A7C}" destId="{484290EB-26A0-40C7-8160-3D51C5267DB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17B5D-2A06-4F40-BA3A-C197C9666250}">
      <dsp:nvSpPr>
        <dsp:cNvPr id="0" name=""/>
        <dsp:cNvSpPr/>
      </dsp:nvSpPr>
      <dsp:spPr>
        <a:xfrm>
          <a:off x="3941" y="1190175"/>
          <a:ext cx="1792134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Assess</a:t>
          </a:r>
          <a:endParaRPr lang="en-US" sz="1500" kern="1200" dirty="0"/>
        </a:p>
      </dsp:txBody>
      <dsp:txXfrm>
        <a:off x="3941" y="1190175"/>
        <a:ext cx="1792134" cy="432000"/>
      </dsp:txXfrm>
    </dsp:sp>
    <dsp:sp modelId="{8FBC9751-0EE9-4528-96F3-110BC7446449}">
      <dsp:nvSpPr>
        <dsp:cNvPr id="0" name=""/>
        <dsp:cNvSpPr/>
      </dsp:nvSpPr>
      <dsp:spPr>
        <a:xfrm>
          <a:off x="371005" y="1622175"/>
          <a:ext cx="1792134" cy="2369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Comprehensive testing</a:t>
          </a:r>
          <a:endParaRPr lang="en-US" sz="1500" kern="1200" dirty="0"/>
        </a:p>
      </dsp:txBody>
      <dsp:txXfrm>
        <a:off x="423495" y="1674665"/>
        <a:ext cx="1687154" cy="2264270"/>
      </dsp:txXfrm>
    </dsp:sp>
    <dsp:sp modelId="{34AAE155-FF1E-46AC-A15C-AD28EEDEAAC3}">
      <dsp:nvSpPr>
        <dsp:cNvPr id="0" name=""/>
        <dsp:cNvSpPr/>
      </dsp:nvSpPr>
      <dsp:spPr>
        <a:xfrm>
          <a:off x="2067757" y="1183080"/>
          <a:ext cx="575964" cy="446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067757" y="1272318"/>
        <a:ext cx="442107" cy="267713"/>
      </dsp:txXfrm>
    </dsp:sp>
    <dsp:sp modelId="{718DE875-4AC0-4860-B5E7-269E0BA8428D}">
      <dsp:nvSpPr>
        <dsp:cNvPr id="0" name=""/>
        <dsp:cNvSpPr/>
      </dsp:nvSpPr>
      <dsp:spPr>
        <a:xfrm>
          <a:off x="2882800" y="1190175"/>
          <a:ext cx="1792134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Characterize</a:t>
          </a:r>
          <a:endParaRPr lang="en-US" sz="1500" kern="1200" dirty="0"/>
        </a:p>
      </dsp:txBody>
      <dsp:txXfrm>
        <a:off x="2882800" y="1190175"/>
        <a:ext cx="1792134" cy="432000"/>
      </dsp:txXfrm>
    </dsp:sp>
    <dsp:sp modelId="{7C0555E0-D87D-4013-8677-9B977C22EE06}">
      <dsp:nvSpPr>
        <dsp:cNvPr id="0" name=""/>
        <dsp:cNvSpPr/>
      </dsp:nvSpPr>
      <dsp:spPr>
        <a:xfrm>
          <a:off x="3249864" y="1622175"/>
          <a:ext cx="1792134" cy="2369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Risk assessment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Low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Moderate</a:t>
          </a:r>
          <a:endParaRPr lang="en-US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High</a:t>
          </a:r>
          <a:endParaRPr lang="en-US" sz="1500" kern="1200" dirty="0"/>
        </a:p>
      </dsp:txBody>
      <dsp:txXfrm>
        <a:off x="3302354" y="1674665"/>
        <a:ext cx="1687154" cy="2264270"/>
      </dsp:txXfrm>
    </dsp:sp>
    <dsp:sp modelId="{8C1B7394-A2D4-4E22-990F-6E91BC587BBA}">
      <dsp:nvSpPr>
        <dsp:cNvPr id="0" name=""/>
        <dsp:cNvSpPr/>
      </dsp:nvSpPr>
      <dsp:spPr>
        <a:xfrm>
          <a:off x="4946616" y="1183080"/>
          <a:ext cx="575964" cy="446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946616" y="1272318"/>
        <a:ext cx="442107" cy="267713"/>
      </dsp:txXfrm>
    </dsp:sp>
    <dsp:sp modelId="{BAACEF04-DB78-4088-B6AA-1E3DA672D7AE}">
      <dsp:nvSpPr>
        <dsp:cNvPr id="0" name=""/>
        <dsp:cNvSpPr/>
      </dsp:nvSpPr>
      <dsp:spPr>
        <a:xfrm>
          <a:off x="5761660" y="1190175"/>
          <a:ext cx="1792134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Monitor</a:t>
          </a:r>
          <a:endParaRPr lang="en-US" sz="1500" kern="1200" dirty="0"/>
        </a:p>
      </dsp:txBody>
      <dsp:txXfrm>
        <a:off x="5761660" y="1190175"/>
        <a:ext cx="1792134" cy="432000"/>
      </dsp:txXfrm>
    </dsp:sp>
    <dsp:sp modelId="{484290EB-26A0-40C7-8160-3D51C5267DB8}">
      <dsp:nvSpPr>
        <dsp:cNvPr id="0" name=""/>
        <dsp:cNvSpPr/>
      </dsp:nvSpPr>
      <dsp:spPr>
        <a:xfrm>
          <a:off x="6128723" y="1622175"/>
          <a:ext cx="1792134" cy="2369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Low: directed analyses for drugs prescribed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Moderate: limited panels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High: comprehensive testing, every time</a:t>
          </a:r>
          <a:endParaRPr lang="en-US" sz="1500" kern="1200" dirty="0"/>
        </a:p>
      </dsp:txBody>
      <dsp:txXfrm>
        <a:off x="6181213" y="1674665"/>
        <a:ext cx="1687154" cy="2264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emf"/><Relationship Id="rId1" Type="http://schemas.openxmlformats.org/officeDocument/2006/relationships/image" Target="../media/image5.emf"/><Relationship Id="rId5" Type="http://schemas.openxmlformats.org/officeDocument/2006/relationships/image" Target="../media/image14.e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3.emf"/><Relationship Id="rId5" Type="http://schemas.openxmlformats.org/officeDocument/2006/relationships/image" Target="../media/image19.emf"/><Relationship Id="rId4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6532DFA-B0F3-4438-B57C-D91FB4FFF320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775F355-8E06-4E18-A45F-CA0B68FC8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2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5EE768-1ADF-4F2D-99CF-77AACC52D6D6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7466B72-73A7-49F2-9893-F23B0F09C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7.emf"/><Relationship Id="rId3" Type="http://schemas.openxmlformats.org/officeDocument/2006/relationships/image" Target="../media/image15.png"/><Relationship Id="rId7" Type="http://schemas.openxmlformats.org/officeDocument/2006/relationships/image" Target="../media/image5.e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.emf"/><Relationship Id="rId5" Type="http://schemas.openxmlformats.org/officeDocument/2006/relationships/image" Target="../media/image16.jpeg"/><Relationship Id="rId15" Type="http://schemas.openxmlformats.org/officeDocument/2006/relationships/image" Target="../media/image14.emf"/><Relationship Id="rId10" Type="http://schemas.openxmlformats.org/officeDocument/2006/relationships/oleObject" Target="../embeddings/oleObject8.bin"/><Relationship Id="rId4" Type="http://schemas.microsoft.com/office/2007/relationships/hdphoto" Target="../media/hdphoto1.wdp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oxicologist@aitlabs.com" TargetMode="External"/><Relationship Id="rId2" Type="http://schemas.openxmlformats.org/officeDocument/2006/relationships/hyperlink" Target="mailto:aterrell@aitlabs.com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Prescription Drug Abuse And The Toxicology Of Medication Monitoring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Andrea Terrell, PhD, DABCC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Chief Scientific Officer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AIT Laboratories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Indianapolis, 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Manufacturer set cutoffs</a:t>
            </a:r>
          </a:p>
          <a:p>
            <a:pPr lvl="2"/>
            <a:r>
              <a:rPr lang="en-US" dirty="0" smtClean="0"/>
              <a:t>Opiates – 300 or 2000ng/mL</a:t>
            </a:r>
          </a:p>
          <a:p>
            <a:pPr lvl="2"/>
            <a:r>
              <a:rPr lang="en-US" dirty="0" smtClean="0"/>
              <a:t>Benzodiazepines – 200 or 300ng/mL</a:t>
            </a:r>
          </a:p>
          <a:p>
            <a:pPr lvl="1"/>
            <a:r>
              <a:rPr lang="en-US" dirty="0" smtClean="0"/>
              <a:t>Can validate to lower cutoffs</a:t>
            </a:r>
          </a:p>
          <a:p>
            <a:pPr lvl="2"/>
            <a:r>
              <a:rPr lang="en-US" dirty="0" smtClean="0"/>
              <a:t>Opiates – 50ng/mL</a:t>
            </a:r>
          </a:p>
          <a:p>
            <a:pPr lvl="2"/>
            <a:r>
              <a:rPr lang="en-US" dirty="0" err="1" smtClean="0"/>
              <a:t>Benzos</a:t>
            </a:r>
            <a:r>
              <a:rPr lang="en-US" dirty="0" smtClean="0"/>
              <a:t> – 75ng/mL</a:t>
            </a:r>
          </a:p>
          <a:p>
            <a:endParaRPr lang="en-US" dirty="0" smtClean="0"/>
          </a:p>
          <a:p>
            <a:r>
              <a:rPr lang="en-US" dirty="0" smtClean="0"/>
              <a:t>Confirmations</a:t>
            </a:r>
          </a:p>
          <a:p>
            <a:pPr lvl="1"/>
            <a:r>
              <a:rPr lang="en-US" dirty="0" smtClean="0"/>
              <a:t>Completely lab dependent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and When to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7813"/>
          </a:xfrm>
        </p:spPr>
        <p:txBody>
          <a:bodyPr/>
          <a:lstStyle/>
          <a:p>
            <a:r>
              <a:rPr lang="en-US" dirty="0" smtClean="0"/>
              <a:t>Risk based approach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81488517"/>
              </p:ext>
            </p:extLst>
          </p:nvPr>
        </p:nvGraphicFramePr>
        <p:xfrm>
          <a:off x="609600" y="1371600"/>
          <a:ext cx="7924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7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Instant and “screen only”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Reimbursement driving more physicians to implement some POC drug screening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cup, dipstick or automated analyzer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used at the point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care/collection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Potentially valuable “truth serum”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Limitations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exist:</a:t>
            </a:r>
          </a:p>
          <a:p>
            <a:pPr lvl="1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1. Sensitivity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cutoffs too high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detect the drug of interest</a:t>
            </a:r>
          </a:p>
          <a:p>
            <a:pPr lvl="1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2. Selectivity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definitive, can’t distinguish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between the drug of interest and other compounds in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 Positive?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Phentermine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Methamphetamine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Both give a positive on the amphetamine immunoassay screen</a:t>
            </a:r>
            <a:endParaRPr lang="en-US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57400" y="3733800"/>
            <a:ext cx="2819400" cy="2212975"/>
            <a:chOff x="1261429" y="2816113"/>
            <a:chExt cx="2747538" cy="2009984"/>
          </a:xfrm>
        </p:grpSpPr>
        <p:pic>
          <p:nvPicPr>
            <p:cNvPr id="5" name="Picture 10" descr="S:\Avant_Division\Avant Job Folders\2009\AIT Laboratories\2677\Execution\Deliverables\MMDS\Images\Compounds\methamphetamine.png"/>
            <p:cNvPicPr>
              <a:picLocks noChangeAspect="1" noChangeArrowheads="1"/>
            </p:cNvPicPr>
            <p:nvPr/>
          </p:nvPicPr>
          <p:blipFill>
            <a:blip r:embed="rId3" cstate="print"/>
            <a:srcRect l="55597" t="69373" r="30122" b="19794"/>
            <a:stretch>
              <a:fillRect/>
            </a:stretch>
          </p:blipFill>
          <p:spPr bwMode="auto">
            <a:xfrm>
              <a:off x="3048000" y="3886200"/>
              <a:ext cx="3810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S:\Avant_Division\Avant Job Folders\2009\AIT Laboratories\2677\Execution\Deliverables\MMDS\Images\Compounds\methamphetamine cop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771806">
              <a:off x="1261429" y="2816113"/>
              <a:ext cx="2747538" cy="200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37591"/>
              </p:ext>
            </p:extLst>
          </p:nvPr>
        </p:nvGraphicFramePr>
        <p:xfrm>
          <a:off x="1981200" y="1905000"/>
          <a:ext cx="3106738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5" imgW="1767535" imgH="805891" progId="">
                  <p:embed/>
                </p:oleObj>
              </mc:Choice>
              <mc:Fallback>
                <p:oleObj r:id="rId5" imgW="1767535" imgH="805891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05000"/>
                        <a:ext cx="3106738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7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Typical specimen in compliance monitoring is urine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Blood analysis provides complementary, and unique information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Blood and urine cannot be compared directly as they provide different information:</a:t>
            </a:r>
          </a:p>
          <a:p>
            <a:pPr lvl="1"/>
            <a:r>
              <a:rPr lang="en-US" dirty="0">
                <a:cs typeface="Times New Roman" pitchFamily="18" charset="0"/>
              </a:rPr>
              <a:t>Urine is a more suitable matrix for identifying illicit, or non-prescribed drug </a:t>
            </a:r>
            <a:r>
              <a:rPr lang="en-US" dirty="0" smtClean="0">
                <a:cs typeface="Times New Roman" pitchFamily="18" charset="0"/>
              </a:rPr>
              <a:t>use, has longer window of detection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Blood is a more suitable matrix for evaluating the prescribed drug (</a:t>
            </a:r>
            <a:r>
              <a:rPr lang="en-US" dirty="0" err="1">
                <a:cs typeface="Times New Roman" pitchFamily="18" charset="0"/>
              </a:rPr>
              <a:t>eg</a:t>
            </a:r>
            <a:r>
              <a:rPr lang="en-US" dirty="0">
                <a:cs typeface="Times New Roman" pitchFamily="18" charset="0"/>
              </a:rPr>
              <a:t>. blood concentration relative to dose)</a:t>
            </a:r>
          </a:p>
          <a:p>
            <a:pPr lvl="1"/>
            <a:r>
              <a:rPr lang="en-US" dirty="0">
                <a:cs typeface="Times New Roman" pitchFamily="18" charset="0"/>
              </a:rPr>
              <a:t>Blood testing of pain management patients can play a crucial role in accident and death </a:t>
            </a:r>
            <a:r>
              <a:rPr lang="en-US" dirty="0" smtClean="0">
                <a:cs typeface="Times New Roman" pitchFamily="18" charset="0"/>
              </a:rPr>
              <a:t>investigations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C00000"/>
                </a:solidFill>
                <a:cs typeface="Times New Roman" pitchFamily="18" charset="0"/>
              </a:rPr>
              <a:t>Blood Study of Functional Pts.</a:t>
            </a:r>
            <a:br>
              <a:rPr lang="en-US" sz="44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(Tennant </a:t>
            </a:r>
            <a:r>
              <a:rPr lang="en-US" sz="2000" i="1" dirty="0">
                <a:solidFill>
                  <a:srgbClr val="C00000"/>
                </a:solidFill>
                <a:cs typeface="Times New Roman" pitchFamily="18" charset="0"/>
              </a:rPr>
              <a:t>et al</a:t>
            </a:r>
            <a:r>
              <a:rPr lang="en-US" sz="2000" dirty="0">
                <a:solidFill>
                  <a:srgbClr val="C00000"/>
                </a:solidFill>
                <a:cs typeface="Times New Roman" pitchFamily="18" charset="0"/>
              </a:rPr>
              <a:t>, Practical Pain Management, March 2006)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4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940350"/>
              </p:ext>
            </p:extLst>
          </p:nvPr>
        </p:nvGraphicFramePr>
        <p:xfrm>
          <a:off x="609600" y="1524000"/>
          <a:ext cx="7010399" cy="2542065"/>
        </p:xfrm>
        <a:graphic>
          <a:graphicData uri="http://schemas.openxmlformats.org/drawingml/2006/table">
            <a:tbl>
              <a:tblPr/>
              <a:tblGrid>
                <a:gridCol w="1132993"/>
                <a:gridCol w="2053552"/>
                <a:gridCol w="1699491"/>
                <a:gridCol w="1132993"/>
                <a:gridCol w="991370"/>
              </a:tblGrid>
              <a:tr h="333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Age/Sex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Drug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Blood Conc.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Toxic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42/F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Fentanyl Transdermal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8.2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ng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– 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55/F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Codeine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480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ng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– 120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48/F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Hydrocodone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396 ng/mL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10 - 40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44/F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Methadone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2580 ng/mL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50 - 1000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200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56/F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Morphine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828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ng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/mL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10 - 80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200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53/F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Oxycodone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458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ng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mL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– 100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&gt; 200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41910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Study </a:t>
            </a:r>
            <a:r>
              <a:rPr lang="en-US" sz="2000" dirty="0"/>
              <a:t>patients on </a:t>
            </a:r>
            <a:r>
              <a:rPr lang="en-US" sz="2000" dirty="0" smtClean="0"/>
              <a:t>therapy </a:t>
            </a:r>
            <a:r>
              <a:rPr lang="en-US" sz="2000" dirty="0"/>
              <a:t>for 1-50 years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Blood </a:t>
            </a:r>
            <a:r>
              <a:rPr lang="en-US" sz="2000" dirty="0"/>
              <a:t>collected 1-2 hours after regular </a:t>
            </a:r>
            <a:r>
              <a:rPr lang="en-US" sz="2000" dirty="0" smtClean="0"/>
              <a:t>dose</a:t>
            </a:r>
            <a:endParaRPr lang="en-US" sz="2000" dirty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Normal &amp; toxic ranges often don’t apply in chronic opioid therapy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/>
              <a:t>Blood concentrations overlap those seen in death </a:t>
            </a:r>
            <a:r>
              <a:rPr lang="en-US" sz="2000" dirty="0" smtClean="0"/>
              <a:t>investigations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Routine </a:t>
            </a:r>
            <a:r>
              <a:rPr lang="en-US" sz="2000" dirty="0"/>
              <a:t>blood testing for pain medications could be useful in the event of patient death or DUI </a:t>
            </a:r>
            <a:r>
              <a:rPr lang="en-US" sz="2000" dirty="0" smtClean="0"/>
              <a:t>charge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Tolerance </a:t>
            </a:r>
            <a:r>
              <a:rPr lang="en-US" sz="2000" dirty="0"/>
              <a:t>must be considered when interpreting  blood concentrations of an </a:t>
            </a:r>
            <a:r>
              <a:rPr lang="en-US" sz="2000" dirty="0" smtClean="0"/>
              <a:t>opioid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48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0876652"/>
              </p:ext>
            </p:extLst>
          </p:nvPr>
        </p:nvGraphicFramePr>
        <p:xfrm>
          <a:off x="381000" y="1066800"/>
          <a:ext cx="8409285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12804120" imgH="7774200" progId="AcroExch.Document.7">
                  <p:embed/>
                </p:oleObj>
              </mc:Choice>
              <mc:Fallback>
                <p:oleObj name="Acrobat Document" r:id="rId3" imgW="12804120" imgH="7774200" progId="AcroExch.Document.7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409285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2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Fluid/Saliva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534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Ease </a:t>
            </a:r>
            <a:r>
              <a:rPr lang="en-US" dirty="0"/>
              <a:t>of collection</a:t>
            </a:r>
          </a:p>
          <a:p>
            <a:r>
              <a:rPr lang="en-US" dirty="0"/>
              <a:t>Non-invasive</a:t>
            </a:r>
          </a:p>
          <a:p>
            <a:r>
              <a:rPr lang="en-US" dirty="0" smtClean="0"/>
              <a:t>Procedural </a:t>
            </a:r>
            <a:r>
              <a:rPr lang="en-US" dirty="0"/>
              <a:t>and analytical hurdles</a:t>
            </a:r>
          </a:p>
          <a:p>
            <a:pPr lvl="1"/>
            <a:r>
              <a:rPr lang="en-US" dirty="0"/>
              <a:t>Some drugs cause dry mouth</a:t>
            </a:r>
          </a:p>
          <a:p>
            <a:pPr lvl="1"/>
            <a:r>
              <a:rPr lang="en-US" dirty="0"/>
              <a:t>Difficult to obtain consistent volume</a:t>
            </a:r>
          </a:p>
          <a:p>
            <a:pPr lvl="2"/>
            <a:r>
              <a:rPr lang="en-US" dirty="0"/>
              <a:t>Creates problem when using “buffered” </a:t>
            </a:r>
            <a:r>
              <a:rPr lang="en-US" dirty="0" smtClean="0"/>
              <a:t>device </a:t>
            </a:r>
            <a:r>
              <a:rPr lang="en-US" dirty="0"/>
              <a:t>and quantitation is desired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multiple drugs </a:t>
            </a:r>
            <a:r>
              <a:rPr lang="en-US" dirty="0" smtClean="0"/>
              <a:t>present, so volume could be insufficient</a:t>
            </a:r>
            <a:endParaRPr lang="en-US" dirty="0"/>
          </a:p>
          <a:p>
            <a:pPr lvl="2"/>
            <a:r>
              <a:rPr lang="en-US" dirty="0"/>
              <a:t>On average 2.5 confirmations per urine sample (AIT data)</a:t>
            </a:r>
          </a:p>
          <a:p>
            <a:endParaRPr lang="en-US" dirty="0"/>
          </a:p>
          <a:p>
            <a:r>
              <a:rPr lang="en-US" dirty="0"/>
              <a:t>Urine more appropriate for </a:t>
            </a:r>
            <a:r>
              <a:rPr lang="en-US" dirty="0" smtClean="0"/>
              <a:t>qualitative compliance monitoring</a:t>
            </a:r>
          </a:p>
          <a:p>
            <a:r>
              <a:rPr lang="en-US" dirty="0" smtClean="0"/>
              <a:t>Blood more appropriate for dosage compliance</a:t>
            </a:r>
            <a:endParaRPr lang="en-US" dirty="0"/>
          </a:p>
          <a:p>
            <a:r>
              <a:rPr lang="en-US" dirty="0"/>
              <a:t>OF may be useful </a:t>
            </a:r>
            <a:r>
              <a:rPr lang="en-US" dirty="0" smtClean="0"/>
              <a:t>alternative, challenges remain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81000"/>
            <a:ext cx="3514725" cy="3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6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Opiate Metabolism</a:t>
            </a:r>
            <a:endParaRPr lang="en-US" dirty="0"/>
          </a:p>
        </p:txBody>
      </p:sp>
      <p:pic>
        <p:nvPicPr>
          <p:cNvPr id="4" name="Picture 36" descr="poppy.gif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250" r="6250" b="12786"/>
          <a:stretch>
            <a:fillRect/>
          </a:stretch>
        </p:blipFill>
        <p:spPr bwMode="auto">
          <a:xfrm>
            <a:off x="7642606" y="1552575"/>
            <a:ext cx="1208878" cy="1371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37" descr="seedpod.jpg"/>
          <p:cNvPicPr>
            <a:picLocks noChangeAspect="1"/>
          </p:cNvPicPr>
          <p:nvPr/>
        </p:nvPicPr>
        <p:blipFill>
          <a:blip r:embed="rId5" cstate="print"/>
          <a:srcRect b="11469"/>
          <a:stretch>
            <a:fillRect/>
          </a:stretch>
        </p:blipFill>
        <p:spPr bwMode="auto">
          <a:xfrm>
            <a:off x="304800" y="1704975"/>
            <a:ext cx="1066800" cy="1470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295400" y="2543175"/>
            <a:ext cx="6496050" cy="3629025"/>
            <a:chOff x="895350" y="1828800"/>
            <a:chExt cx="7334250" cy="4314825"/>
          </a:xfrm>
        </p:grpSpPr>
        <p:cxnSp>
          <p:nvCxnSpPr>
            <p:cNvPr id="7" name="Straight Arrow Connector 6"/>
            <p:cNvCxnSpPr/>
            <p:nvPr/>
          </p:nvCxnSpPr>
          <p:spPr bwMode="auto">
            <a:xfrm rot="16200000" flipH="1">
              <a:off x="7040876" y="3932419"/>
              <a:ext cx="549262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rot="10800000">
              <a:off x="5562600" y="3961675"/>
              <a:ext cx="761745" cy="609663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2911732" y="2742350"/>
              <a:ext cx="822683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rot="5400000">
              <a:off x="1641861" y="3977719"/>
              <a:ext cx="639862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4003676" y="1833564"/>
              <a:ext cx="1635126" cy="1871661"/>
              <a:chOff x="2209801" y="4267201"/>
              <a:chExt cx="1635150" cy="1871656"/>
            </a:xfrm>
          </p:grpSpPr>
          <p:sp>
            <p:nvSpPr>
              <p:cNvPr id="24" name="TextBox 9"/>
              <p:cNvSpPr txBox="1">
                <a:spLocks noChangeArrowheads="1"/>
              </p:cNvSpPr>
              <p:nvPr/>
            </p:nvSpPr>
            <p:spPr bwMode="auto">
              <a:xfrm>
                <a:off x="2428520" y="5863397"/>
                <a:ext cx="1152880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MORPHINE</a:t>
                </a:r>
              </a:p>
            </p:txBody>
          </p:sp>
          <p:graphicFrame>
            <p:nvGraphicFramePr>
              <p:cNvPr id="25" name="Object 3"/>
              <p:cNvGraphicFramePr>
                <a:graphicFrameLocks noChangeAspect="1"/>
              </p:cNvGraphicFramePr>
              <p:nvPr/>
            </p:nvGraphicFramePr>
            <p:xfrm>
              <a:off x="2209801" y="4267201"/>
              <a:ext cx="1635150" cy="15199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3" r:id="rId6" imgW="2049475" imgH="1886407" progId="">
                      <p:embed/>
                    </p:oleObj>
                  </mc:Choice>
                  <mc:Fallback>
                    <p:oleObj r:id="rId6" imgW="2049475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9801" y="4267201"/>
                            <a:ext cx="1635150" cy="15199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1193800" y="4410075"/>
              <a:ext cx="1647825" cy="1733550"/>
              <a:chOff x="3882888" y="2311814"/>
              <a:chExt cx="1648232" cy="1732785"/>
            </a:xfrm>
          </p:grpSpPr>
          <p:sp>
            <p:nvSpPr>
              <p:cNvPr id="22" name="TextBox 43"/>
              <p:cNvSpPr txBox="1">
                <a:spLocks noChangeArrowheads="1"/>
              </p:cNvSpPr>
              <p:nvPr/>
            </p:nvSpPr>
            <p:spPr bwMode="auto">
              <a:xfrm>
                <a:off x="3908560" y="3769139"/>
                <a:ext cx="1622560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HYDROCODONE</a:t>
                </a:r>
              </a:p>
            </p:txBody>
          </p:sp>
          <p:graphicFrame>
            <p:nvGraphicFramePr>
              <p:cNvPr id="23" name="Object 5"/>
              <p:cNvGraphicFramePr>
                <a:graphicFrameLocks noChangeAspect="1"/>
              </p:cNvGraphicFramePr>
              <p:nvPr/>
            </p:nvGraphicFramePr>
            <p:xfrm>
              <a:off x="3882888" y="2311814"/>
              <a:ext cx="1557483" cy="144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4" r:id="rId8" imgW="2050999" imgH="1886407" progId="">
                      <p:embed/>
                    </p:oleObj>
                  </mc:Choice>
                  <mc:Fallback>
                    <p:oleObj r:id="rId8" imgW="2050999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2888" y="2311814"/>
                            <a:ext cx="1557483" cy="1447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6477000" y="2008188"/>
              <a:ext cx="1676400" cy="1573212"/>
              <a:chOff x="6704428" y="1828801"/>
              <a:chExt cx="1676400" cy="1573960"/>
            </a:xfrm>
          </p:grpSpPr>
          <p:sp>
            <p:nvSpPr>
              <p:cNvPr id="20" name="TextBox 8"/>
              <p:cNvSpPr txBox="1">
                <a:spLocks noChangeArrowheads="1"/>
              </p:cNvSpPr>
              <p:nvPr/>
            </p:nvSpPr>
            <p:spPr bwMode="auto">
              <a:xfrm>
                <a:off x="7085427" y="3127301"/>
                <a:ext cx="883575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HEROIN</a:t>
                </a:r>
              </a:p>
            </p:txBody>
          </p:sp>
          <p:graphicFrame>
            <p:nvGraphicFramePr>
              <p:cNvPr id="21" name="Object 7"/>
              <p:cNvGraphicFramePr>
                <a:graphicFrameLocks noChangeAspect="1"/>
              </p:cNvGraphicFramePr>
              <p:nvPr/>
            </p:nvGraphicFramePr>
            <p:xfrm>
              <a:off x="6704428" y="1828801"/>
              <a:ext cx="1676400" cy="12965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5" r:id="rId10" imgW="2460955" imgH="1886407" progId="">
                      <p:embed/>
                    </p:oleObj>
                  </mc:Choice>
                  <mc:Fallback>
                    <p:oleObj r:id="rId10" imgW="2460955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4428" y="1828801"/>
                            <a:ext cx="1676400" cy="12965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>
              <a:off x="6477000" y="4376738"/>
              <a:ext cx="1752600" cy="1643062"/>
              <a:chOff x="5943601" y="4191000"/>
              <a:chExt cx="1752600" cy="1642414"/>
            </a:xfrm>
          </p:grpSpPr>
          <p:sp>
            <p:nvSpPr>
              <p:cNvPr id="18" name="TextBox 27"/>
              <p:cNvSpPr txBox="1">
                <a:spLocks noChangeArrowheads="1"/>
              </p:cNvSpPr>
              <p:nvPr/>
            </p:nvSpPr>
            <p:spPr bwMode="auto">
              <a:xfrm>
                <a:off x="6477253" y="5557954"/>
                <a:ext cx="761747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6-MAM</a:t>
                </a:r>
              </a:p>
            </p:txBody>
          </p:sp>
          <p:graphicFrame>
            <p:nvGraphicFramePr>
              <p:cNvPr id="19" name="Object 9"/>
              <p:cNvGraphicFramePr>
                <a:graphicFrameLocks noChangeAspect="1"/>
              </p:cNvGraphicFramePr>
              <p:nvPr/>
            </p:nvGraphicFramePr>
            <p:xfrm>
              <a:off x="5943601" y="4191000"/>
              <a:ext cx="1752600" cy="13555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6" r:id="rId12" imgW="2460955" imgH="1886407" progId="">
                      <p:embed/>
                    </p:oleObj>
                  </mc:Choice>
                  <mc:Fallback>
                    <p:oleObj r:id="rId12" imgW="2460955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3601" y="4191000"/>
                            <a:ext cx="1752600" cy="135552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895350" y="1828800"/>
              <a:ext cx="1828800" cy="1803400"/>
              <a:chOff x="457201" y="1780711"/>
              <a:chExt cx="1828799" cy="1803463"/>
            </a:xfrm>
          </p:grpSpPr>
          <p:sp>
            <p:nvSpPr>
              <p:cNvPr id="16" name="TextBox 7"/>
              <p:cNvSpPr txBox="1">
                <a:spLocks noChangeArrowheads="1"/>
              </p:cNvSpPr>
              <p:nvPr/>
            </p:nvSpPr>
            <p:spPr bwMode="auto">
              <a:xfrm>
                <a:off x="990600" y="3308714"/>
                <a:ext cx="1003800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CODEINE</a:t>
                </a:r>
              </a:p>
            </p:txBody>
          </p:sp>
          <p:graphicFrame>
            <p:nvGraphicFramePr>
              <p:cNvPr id="17" name="Object 1"/>
              <p:cNvGraphicFramePr>
                <a:graphicFrameLocks noChangeAspect="1"/>
              </p:cNvGraphicFramePr>
              <p:nvPr/>
            </p:nvGraphicFramePr>
            <p:xfrm>
              <a:off x="457201" y="1780711"/>
              <a:ext cx="1828799" cy="13878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97" r:id="rId14" imgW="2409139" imgH="1842211" progId="">
                      <p:embed/>
                    </p:oleObj>
                  </mc:Choice>
                  <mc:Fallback>
                    <p:oleObj r:id="rId14" imgW="2409139" imgH="1842211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7201" y="1780711"/>
                            <a:ext cx="1828799" cy="13878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93621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Opiate Metabolism (cont.)</a:t>
            </a:r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231900" y="1790700"/>
            <a:ext cx="6815138" cy="4381500"/>
            <a:chOff x="1231900" y="1704975"/>
            <a:chExt cx="6815138" cy="4381500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241425" y="1741488"/>
              <a:ext cx="1622425" cy="1744662"/>
              <a:chOff x="600075" y="1426107"/>
              <a:chExt cx="1622560" cy="1744953"/>
            </a:xfrm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600075" y="2895600"/>
                <a:ext cx="1622560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HYDROCODONE</a:t>
                </a:r>
              </a:p>
            </p:txBody>
          </p:sp>
          <p:graphicFrame>
            <p:nvGraphicFramePr>
              <p:cNvPr id="22" name="Object 6"/>
              <p:cNvGraphicFramePr>
                <a:graphicFrameLocks noChangeAspect="1"/>
              </p:cNvGraphicFramePr>
              <p:nvPr/>
            </p:nvGraphicFramePr>
            <p:xfrm>
              <a:off x="609600" y="1426107"/>
              <a:ext cx="1580818" cy="14694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2" r:id="rId3" imgW="2050999" imgH="1886407" progId="">
                      <p:embed/>
                    </p:oleObj>
                  </mc:Choice>
                  <mc:Fallback>
                    <p:oleObj r:id="rId3" imgW="2050999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00" y="1426107"/>
                            <a:ext cx="1580818" cy="14694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231900" y="4267200"/>
              <a:ext cx="1892300" cy="1819275"/>
              <a:chOff x="762000" y="4267200"/>
              <a:chExt cx="1891864" cy="1818510"/>
            </a:xfrm>
          </p:grpSpPr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762000" y="5810250"/>
                <a:ext cx="1891864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HYDROMORPHONE</a:t>
                </a:r>
              </a:p>
            </p:txBody>
          </p:sp>
          <p:graphicFrame>
            <p:nvGraphicFramePr>
              <p:cNvPr id="20" name="Object 5"/>
              <p:cNvGraphicFramePr>
                <a:graphicFrameLocks noChangeAspect="1"/>
              </p:cNvGraphicFramePr>
              <p:nvPr/>
            </p:nvGraphicFramePr>
            <p:xfrm>
              <a:off x="978671" y="4267200"/>
              <a:ext cx="1522793" cy="15151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3" r:id="rId5" imgW="1890979" imgH="1886407" progId="">
                      <p:embed/>
                    </p:oleObj>
                  </mc:Choice>
                  <mc:Fallback>
                    <p:oleObj r:id="rId5" imgW="1890979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8671" y="4267200"/>
                            <a:ext cx="1522793" cy="151514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6424613" y="4238625"/>
              <a:ext cx="1622425" cy="1704975"/>
              <a:chOff x="6424864" y="4191000"/>
              <a:chExt cx="1622560" cy="1704210"/>
            </a:xfrm>
          </p:grpSpPr>
          <p:sp>
            <p:nvSpPr>
              <p:cNvPr id="17" name="TextBox 27"/>
              <p:cNvSpPr txBox="1">
                <a:spLocks noChangeArrowheads="1"/>
              </p:cNvSpPr>
              <p:nvPr/>
            </p:nvSpPr>
            <p:spPr bwMode="auto">
              <a:xfrm>
                <a:off x="6424864" y="5619750"/>
                <a:ext cx="1622560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OXYMORPHONE</a:t>
                </a:r>
              </a:p>
            </p:txBody>
          </p:sp>
          <p:graphicFrame>
            <p:nvGraphicFramePr>
              <p:cNvPr id="18" name="Object 4"/>
              <p:cNvGraphicFramePr>
                <a:graphicFrameLocks noChangeAspect="1"/>
              </p:cNvGraphicFramePr>
              <p:nvPr/>
            </p:nvGraphicFramePr>
            <p:xfrm>
              <a:off x="6488065" y="4191000"/>
              <a:ext cx="1436735" cy="14295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4" r:id="rId7" imgW="1892503" imgH="1884883" progId="">
                      <p:embed/>
                    </p:oleObj>
                  </mc:Choice>
                  <mc:Fallback>
                    <p:oleObj r:id="rId7" imgW="1892503" imgH="1884883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88065" y="4191000"/>
                            <a:ext cx="1436735" cy="14295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770313" y="1704975"/>
              <a:ext cx="1639887" cy="1784350"/>
              <a:chOff x="3633065" y="1371600"/>
              <a:chExt cx="1639455" cy="1783889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886200" y="2880029"/>
                <a:ext cx="1152880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MORPHINE</a:t>
                </a:r>
              </a:p>
            </p:txBody>
          </p:sp>
          <p:graphicFrame>
            <p:nvGraphicFramePr>
              <p:cNvPr id="16" name="Object 3"/>
              <p:cNvGraphicFramePr>
                <a:graphicFrameLocks noChangeAspect="1"/>
              </p:cNvGraphicFramePr>
              <p:nvPr/>
            </p:nvGraphicFramePr>
            <p:xfrm>
              <a:off x="3633065" y="1371600"/>
              <a:ext cx="1639455" cy="152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5" r:id="rId9" imgW="2049475" imgH="1886407" progId="">
                      <p:embed/>
                    </p:oleObj>
                  </mc:Choice>
                  <mc:Fallback>
                    <p:oleObj r:id="rId9" imgW="2049475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3065" y="1371600"/>
                            <a:ext cx="1639455" cy="1524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6324600" y="1712913"/>
              <a:ext cx="1690688" cy="1716087"/>
              <a:chOff x="6324599" y="1378227"/>
              <a:chExt cx="1689903" cy="1716633"/>
            </a:xfrm>
          </p:grpSpPr>
          <p:sp>
            <p:nvSpPr>
              <p:cNvPr id="13" name="TextBox 18"/>
              <p:cNvSpPr txBox="1">
                <a:spLocks noChangeArrowheads="1"/>
              </p:cNvSpPr>
              <p:nvPr/>
            </p:nvSpPr>
            <p:spPr bwMode="auto">
              <a:xfrm>
                <a:off x="6504870" y="2819400"/>
                <a:ext cx="1353255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OXYCODONE</a:t>
                </a:r>
              </a:p>
            </p:txBody>
          </p:sp>
          <p:graphicFrame>
            <p:nvGraphicFramePr>
              <p:cNvPr id="14" name="Object 2"/>
              <p:cNvGraphicFramePr>
                <a:graphicFrameLocks noChangeAspect="1"/>
              </p:cNvGraphicFramePr>
              <p:nvPr/>
            </p:nvGraphicFramePr>
            <p:xfrm>
              <a:off x="6324599" y="1378227"/>
              <a:ext cx="1689903" cy="1441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6" r:id="rId11" imgW="2223211" imgH="1875739" progId="">
                      <p:embed/>
                    </p:oleObj>
                  </mc:Choice>
                  <mc:Fallback>
                    <p:oleObj r:id="rId11" imgW="2223211" imgH="1875739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24599" y="1378227"/>
                            <a:ext cx="1689903" cy="14411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0" name="Straight Arrow Connector 9"/>
            <p:cNvCxnSpPr/>
            <p:nvPr/>
          </p:nvCxnSpPr>
          <p:spPr bwMode="auto">
            <a:xfrm rot="5400000">
              <a:off x="6889750" y="3840163"/>
              <a:ext cx="549275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 bwMode="auto">
            <a:xfrm rot="16200000" flipH="1">
              <a:off x="1782762" y="3840163"/>
              <a:ext cx="549275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3062288" y="3786187"/>
              <a:ext cx="952500" cy="84772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38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Prescription Drug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&gt;125 </a:t>
            </a:r>
            <a:r>
              <a:rPr lang="en-US" sz="2000" dirty="0"/>
              <a:t>million ED visits in </a:t>
            </a:r>
            <a:r>
              <a:rPr lang="en-US" sz="2000" dirty="0" smtClean="0"/>
              <a:t>2011, 2.5 </a:t>
            </a:r>
            <a:r>
              <a:rPr lang="en-US" sz="2000" dirty="0"/>
              <a:t>million </a:t>
            </a:r>
            <a:r>
              <a:rPr lang="en-US" sz="2000" dirty="0" smtClean="0"/>
              <a:t>(2.0%) </a:t>
            </a:r>
            <a:r>
              <a:rPr lang="en-US" sz="2000" dirty="0"/>
              <a:t>drug misuse or abuse related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27% </a:t>
            </a:r>
            <a:r>
              <a:rPr lang="en-US" sz="1800" dirty="0"/>
              <a:t>illicit drugs only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34% </a:t>
            </a:r>
            <a:r>
              <a:rPr lang="en-US" sz="1800" dirty="0"/>
              <a:t>pharmaceuticals only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35% </a:t>
            </a:r>
            <a:r>
              <a:rPr lang="en-US" sz="1800" dirty="0"/>
              <a:t>combination (illicit, alcohol, pharmaceuticals)</a:t>
            </a:r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endParaRPr lang="en-US" sz="18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/>
              <a:t>2004 to </a:t>
            </a:r>
            <a:r>
              <a:rPr lang="en-US" sz="2000" dirty="0" smtClean="0"/>
              <a:t>2011: 148% </a:t>
            </a:r>
            <a:r>
              <a:rPr lang="en-US" sz="2000" dirty="0"/>
              <a:t>increase in ED visits related to </a:t>
            </a:r>
            <a:r>
              <a:rPr lang="en-US" sz="2000" dirty="0" smtClean="0"/>
              <a:t>pharmaceutical drug misuse or abuse (336K to 835K)</a:t>
            </a:r>
            <a:endParaRPr lang="en-US" sz="2000" dirty="0"/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Benzodiazepines up </a:t>
            </a:r>
            <a:r>
              <a:rPr lang="en-US" sz="1800" dirty="0" smtClean="0"/>
              <a:t>149%</a:t>
            </a:r>
            <a:endParaRPr lang="en-US" sz="1800" dirty="0"/>
          </a:p>
          <a:p>
            <a:pPr marL="548640" lvl="1" indent="-201168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Opioids up 183% (172K to 488K)</a:t>
            </a:r>
            <a:endParaRPr lang="en-US" sz="1800" dirty="0"/>
          </a:p>
          <a:p>
            <a:pPr marL="822960" lvl="2" indent="-201168">
              <a:buFont typeface="Verdana"/>
              <a:buChar char="◦"/>
              <a:defRPr/>
            </a:pPr>
            <a:r>
              <a:rPr lang="en-US" sz="1600" dirty="0" smtClean="0"/>
              <a:t>All drugs except Propoxyphene saw an increase</a:t>
            </a:r>
          </a:p>
          <a:p>
            <a:pPr marL="822960" lvl="2" indent="-201168">
              <a:buFont typeface="Verdana"/>
              <a:buChar char="◦"/>
              <a:defRPr/>
            </a:pPr>
            <a:endParaRPr lang="en-US" dirty="0" smtClean="0"/>
          </a:p>
          <a:p>
            <a:pPr marL="274320" indent="-201168">
              <a:buFont typeface="Verdana"/>
              <a:buChar char="◦"/>
              <a:defRPr/>
            </a:pPr>
            <a:r>
              <a:rPr lang="en-US" sz="2000" dirty="0" smtClean="0"/>
              <a:t>Short term rates are slowing, still increasing</a:t>
            </a:r>
            <a:endParaRPr lang="en-US" sz="2000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/>
          </a:p>
          <a:p>
            <a:pPr marL="265176" indent="-265176" fontAlgn="auto">
              <a:spcAft>
                <a:spcPts val="0"/>
              </a:spcAft>
              <a:buNone/>
              <a:defRPr/>
            </a:pPr>
            <a:r>
              <a:rPr lang="en-US" sz="1500" dirty="0"/>
              <a:t>Data from DAWN </a:t>
            </a:r>
            <a:r>
              <a:rPr lang="en-US" sz="1500" dirty="0" smtClean="0"/>
              <a:t>reports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764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Anomalies in Medication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The presence of morphine when morphine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is not prescribed (dietary)</a:t>
            </a:r>
          </a:p>
          <a:p>
            <a:r>
              <a:rPr lang="en-US" dirty="0">
                <a:latin typeface="Arial" charset="0"/>
                <a:cs typeface="Arial" charset="0"/>
              </a:rPr>
              <a:t>The presence of codeine when prescribing morphine (pharmaceutical grade impurity)</a:t>
            </a:r>
          </a:p>
          <a:p>
            <a:r>
              <a:rPr lang="en-US" dirty="0">
                <a:latin typeface="Arial" charset="0"/>
                <a:cs typeface="Arial" charset="0"/>
              </a:rPr>
              <a:t>The presence of hydrocodone when prescribing oxycodone (pharmaceutical grade impurity)</a:t>
            </a:r>
          </a:p>
          <a:p>
            <a:r>
              <a:rPr lang="en-US" dirty="0">
                <a:latin typeface="Arial" charset="0"/>
                <a:cs typeface="Arial" charset="0"/>
              </a:rPr>
              <a:t>The presence of 6-MAM when prescribing morphine (pharmaceutical grade impurity)</a:t>
            </a:r>
          </a:p>
          <a:p>
            <a:r>
              <a:rPr lang="en-US" dirty="0">
                <a:latin typeface="Arial" charset="0"/>
                <a:cs typeface="Arial" charset="0"/>
              </a:rPr>
              <a:t>The presence of </a:t>
            </a:r>
            <a:r>
              <a:rPr lang="en-US" dirty="0" err="1">
                <a:latin typeface="Arial" charset="0"/>
                <a:cs typeface="Arial" charset="0"/>
              </a:rPr>
              <a:t>Hydromorphone</a:t>
            </a:r>
            <a:r>
              <a:rPr lang="en-US" dirty="0">
                <a:latin typeface="Arial" charset="0"/>
                <a:cs typeface="Arial" charset="0"/>
              </a:rPr>
              <a:t> when prescribing morphine (minor metabolic pathway)</a:t>
            </a:r>
          </a:p>
          <a:p>
            <a:r>
              <a:rPr lang="en-US" dirty="0">
                <a:latin typeface="Arial" charset="0"/>
                <a:cs typeface="Arial" charset="0"/>
              </a:rPr>
              <a:t>The presence of Hydrocodone when prescribing Codeine</a:t>
            </a:r>
          </a:p>
          <a:p>
            <a:pPr indent="0">
              <a:buNone/>
            </a:pPr>
            <a:r>
              <a:rPr lang="en-US" dirty="0">
                <a:latin typeface="Arial" charset="0"/>
                <a:cs typeface="Arial" charset="0"/>
              </a:rPr>
              <a:t>    (minor metabolic pathway)</a:t>
            </a:r>
          </a:p>
        </p:txBody>
      </p:sp>
    </p:spTree>
    <p:extLst>
      <p:ext uri="{BB962C8B-B14F-4D97-AF65-F5344CB8AC3E}">
        <p14:creationId xmlns:p14="http://schemas.microsoft.com/office/powerpoint/2010/main" val="2070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43" t="36936" r="4889" b="19028"/>
          <a:stretch/>
        </p:blipFill>
        <p:spPr bwMode="auto">
          <a:xfrm>
            <a:off x="182880" y="914400"/>
            <a:ext cx="8869680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2438400"/>
            <a:ext cx="2362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Pill scraping – another possible trick when screening alone is used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4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Andrea Terrell, PhD</a:t>
            </a:r>
          </a:p>
          <a:p>
            <a:r>
              <a:rPr lang="en-US" dirty="0" smtClean="0">
                <a:hlinkClick r:id="rId2"/>
              </a:rPr>
              <a:t>aterrell@aitlabs.com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toxicologist@aitlabs.com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749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Can immunoassay be confirmatory?</a:t>
            </a:r>
          </a:p>
          <a:p>
            <a:r>
              <a:rPr lang="en-US" dirty="0" smtClean="0"/>
              <a:t>Is </a:t>
            </a:r>
            <a:r>
              <a:rPr lang="en-US" dirty="0"/>
              <a:t>it cost prohibitive to require UDM for every patient on an opioid?  </a:t>
            </a:r>
          </a:p>
          <a:p>
            <a:r>
              <a:rPr lang="en-US" dirty="0"/>
              <a:t>Can the labs handle the volume of increased testing?</a:t>
            </a:r>
          </a:p>
          <a:p>
            <a:r>
              <a:rPr lang="en-US" dirty="0"/>
              <a:t>What are the limitations of sensitivity for low-dose semi-synthetic opioids?</a:t>
            </a:r>
          </a:p>
          <a:p>
            <a:r>
              <a:rPr lang="en-US" dirty="0"/>
              <a:t>Do most labs routinely do their own screening (IA) before proceeding to a confirmatory test? Or can Confirmatory be directly ordered.  Do you only run confirmatory tests on positive screening?</a:t>
            </a:r>
          </a:p>
          <a:p>
            <a:r>
              <a:rPr lang="en-US" dirty="0"/>
              <a:t>What is the cost of screening vs. confirmatory tests?</a:t>
            </a:r>
          </a:p>
          <a:p>
            <a:r>
              <a:rPr lang="en-US" dirty="0"/>
              <a:t>Do you have any data validating typical urine levels for different doses of </a:t>
            </a:r>
            <a:r>
              <a:rPr lang="en-US" dirty="0" smtClean="0"/>
              <a:t>opioids</a:t>
            </a:r>
            <a:r>
              <a:rPr lang="en-US" dirty="0"/>
              <a:t>?</a:t>
            </a:r>
          </a:p>
          <a:p>
            <a:r>
              <a:rPr lang="en-US" dirty="0"/>
              <a:t>What are the different pain panels typically?</a:t>
            </a:r>
          </a:p>
          <a:p>
            <a:r>
              <a:rPr lang="en-US" dirty="0"/>
              <a:t>What is the turn-around time for confirmatory testing?</a:t>
            </a:r>
          </a:p>
          <a:p>
            <a:r>
              <a:rPr lang="en-US" dirty="0" smtClean="0"/>
              <a:t>Is </a:t>
            </a:r>
            <a:r>
              <a:rPr lang="en-US" dirty="0"/>
              <a:t>there any clinical utility to knowing the actual level of a drug in the </a:t>
            </a:r>
            <a:r>
              <a:rPr lang="en-US" dirty="0" smtClean="0"/>
              <a:t>urine?</a:t>
            </a:r>
          </a:p>
          <a:p>
            <a:r>
              <a:rPr lang="en-US" dirty="0" smtClean="0"/>
              <a:t>Are </a:t>
            </a:r>
            <a:r>
              <a:rPr lang="en-US" dirty="0"/>
              <a:t>there false positives with GC/MS testing ?</a:t>
            </a:r>
          </a:p>
          <a:p>
            <a:r>
              <a:rPr lang="en-US" dirty="0"/>
              <a:t>If this becomes law...can most physicians assume that a certified lab that advertises confirmatory testing is using low-thresholds?  Is there a lab standard for thresholds for confirmatory testing?  IS there a lab </a:t>
            </a:r>
            <a:r>
              <a:rPr lang="en-US" dirty="0" smtClean="0"/>
              <a:t>standard </a:t>
            </a:r>
            <a:r>
              <a:rPr lang="en-US" dirty="0"/>
              <a:t>for thresholds for </a:t>
            </a:r>
            <a:r>
              <a:rPr lang="en-US" dirty="0" smtClean="0"/>
              <a:t>screening </a:t>
            </a:r>
            <a:r>
              <a:rPr lang="en-US" dirty="0"/>
              <a:t>testing?</a:t>
            </a:r>
          </a:p>
          <a:p>
            <a:r>
              <a:rPr lang="en-US" dirty="0"/>
              <a:t>How much urine is needed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Magnitude of Non-compliance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" y="4536143"/>
            <a:ext cx="9011317" cy="232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8" y="990600"/>
            <a:ext cx="7427542" cy="361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Opioid agreement </a:t>
            </a:r>
            <a:r>
              <a:rPr lang="en-US" sz="1600" dirty="0" smtClean="0"/>
              <a:t>(WA State)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39" y="1524000"/>
            <a:ext cx="8695461" cy="50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2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testing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r>
              <a:rPr lang="en-US" dirty="0" smtClean="0"/>
              <a:t>Accession and order testing</a:t>
            </a:r>
            <a:endParaRPr lang="en-US" dirty="0"/>
          </a:p>
          <a:p>
            <a:r>
              <a:rPr lang="en-US" dirty="0"/>
              <a:t>Screen by Immunoassay or Mass </a:t>
            </a:r>
            <a:r>
              <a:rPr lang="en-US" dirty="0" smtClean="0"/>
              <a:t>Spectrometer</a:t>
            </a:r>
            <a:endParaRPr lang="en-US" dirty="0"/>
          </a:p>
          <a:p>
            <a:r>
              <a:rPr lang="en-US" dirty="0"/>
              <a:t>Confirm by Mass </a:t>
            </a:r>
            <a:r>
              <a:rPr lang="en-US" dirty="0" smtClean="0"/>
              <a:t>Spectrometer</a:t>
            </a:r>
          </a:p>
          <a:p>
            <a:pPr lvl="1"/>
            <a:r>
              <a:rPr lang="en-US" dirty="0" smtClean="0"/>
              <a:t>Confirm all positives</a:t>
            </a:r>
          </a:p>
          <a:p>
            <a:pPr lvl="1"/>
            <a:r>
              <a:rPr lang="en-US" dirty="0" smtClean="0"/>
              <a:t>Confirm prescribed meds, regardless of screen results</a:t>
            </a:r>
            <a:endParaRPr lang="en-US" dirty="0"/>
          </a:p>
          <a:p>
            <a:r>
              <a:rPr lang="en-US" dirty="0"/>
              <a:t>Certify results</a:t>
            </a:r>
          </a:p>
          <a:p>
            <a:r>
              <a:rPr lang="en-US" dirty="0"/>
              <a:t>Send </a:t>
            </a:r>
            <a:r>
              <a:rPr lang="en-US" dirty="0" smtClean="0"/>
              <a:t>lab report, ancillary information about results</a:t>
            </a:r>
            <a:endParaRPr lang="en-US" dirty="0"/>
          </a:p>
          <a:p>
            <a:r>
              <a:rPr lang="en-US" dirty="0" smtClean="0"/>
              <a:t>Toxicologist 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not standardized</a:t>
            </a:r>
          </a:p>
          <a:p>
            <a:pPr lvl="1"/>
            <a:r>
              <a:rPr lang="en-US" dirty="0" smtClean="0"/>
              <a:t>Panel components</a:t>
            </a:r>
          </a:p>
          <a:p>
            <a:pPr lvl="1"/>
            <a:r>
              <a:rPr lang="en-US" dirty="0" smtClean="0"/>
              <a:t>Screen method</a:t>
            </a:r>
          </a:p>
          <a:p>
            <a:pPr lvl="1"/>
            <a:r>
              <a:rPr lang="en-US" dirty="0" smtClean="0"/>
              <a:t>Confirmation method</a:t>
            </a:r>
          </a:p>
          <a:p>
            <a:pPr lvl="1"/>
            <a:r>
              <a:rPr lang="en-US" dirty="0" smtClean="0"/>
              <a:t>Cutoffs </a:t>
            </a:r>
            <a:r>
              <a:rPr lang="en-US" dirty="0"/>
              <a:t>for screen</a:t>
            </a:r>
          </a:p>
          <a:p>
            <a:pPr lvl="1"/>
            <a:r>
              <a:rPr lang="en-US" dirty="0"/>
              <a:t>Cutoffs for confirmation</a:t>
            </a:r>
          </a:p>
          <a:p>
            <a:pPr lvl="1"/>
            <a:r>
              <a:rPr lang="en-US" dirty="0"/>
              <a:t>Who and when to </a:t>
            </a:r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Venue for testing (in office or in laboratory)</a:t>
            </a:r>
          </a:p>
          <a:p>
            <a:pPr lvl="1"/>
            <a:endParaRPr lang="en-US" dirty="0"/>
          </a:p>
          <a:p>
            <a:r>
              <a:rPr lang="en-US" dirty="0"/>
              <a:t>What is standardized</a:t>
            </a:r>
          </a:p>
          <a:p>
            <a:pPr lvl="1"/>
            <a:r>
              <a:rPr lang="en-US" dirty="0"/>
              <a:t>Accreditation of clinical </a:t>
            </a:r>
            <a:r>
              <a:rPr lang="en-US" dirty="0" smtClean="0"/>
              <a:t>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management panel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Opioids</a:t>
            </a:r>
          </a:p>
          <a:p>
            <a:pPr lvl="1"/>
            <a:r>
              <a:rPr lang="en-US" dirty="0" smtClean="0"/>
              <a:t>6-MAM (metabolite of heroin, not always included)</a:t>
            </a:r>
          </a:p>
          <a:p>
            <a:pPr lvl="1"/>
            <a:r>
              <a:rPr lang="en-US" dirty="0" smtClean="0"/>
              <a:t>Hydrocodone</a:t>
            </a:r>
          </a:p>
          <a:p>
            <a:pPr lvl="1"/>
            <a:r>
              <a:rPr lang="en-US" dirty="0" err="1" smtClean="0"/>
              <a:t>Hydromorphone</a:t>
            </a:r>
            <a:endParaRPr lang="en-US" dirty="0" smtClean="0"/>
          </a:p>
          <a:p>
            <a:pPr lvl="1"/>
            <a:r>
              <a:rPr lang="en-US" dirty="0" smtClean="0"/>
              <a:t>Morphine</a:t>
            </a:r>
          </a:p>
          <a:p>
            <a:pPr lvl="1"/>
            <a:r>
              <a:rPr lang="en-US" dirty="0" smtClean="0"/>
              <a:t>Codeine</a:t>
            </a:r>
          </a:p>
          <a:p>
            <a:pPr lvl="1"/>
            <a:r>
              <a:rPr lang="en-US" dirty="0" smtClean="0"/>
              <a:t>Oxycodone</a:t>
            </a:r>
          </a:p>
          <a:p>
            <a:pPr lvl="1"/>
            <a:r>
              <a:rPr lang="en-US" dirty="0" err="1" smtClean="0"/>
              <a:t>Oxymorphone</a:t>
            </a:r>
            <a:endParaRPr lang="en-US" dirty="0" smtClean="0"/>
          </a:p>
          <a:p>
            <a:pPr lvl="1"/>
            <a:r>
              <a:rPr lang="en-US" dirty="0" smtClean="0"/>
              <a:t>Methadone</a:t>
            </a:r>
          </a:p>
          <a:p>
            <a:pPr lvl="1"/>
            <a:r>
              <a:rPr lang="en-US" dirty="0" smtClean="0"/>
              <a:t>Fentanyl</a:t>
            </a:r>
          </a:p>
          <a:p>
            <a:pPr lvl="1"/>
            <a:r>
              <a:rPr lang="en-US" dirty="0" smtClean="0"/>
              <a:t>Buprenorphine</a:t>
            </a:r>
          </a:p>
          <a:p>
            <a:r>
              <a:rPr lang="en-US" dirty="0" smtClean="0"/>
              <a:t>Benzodiazepines</a:t>
            </a:r>
          </a:p>
          <a:p>
            <a:pPr lvl="1"/>
            <a:r>
              <a:rPr lang="en-US" dirty="0" smtClean="0"/>
              <a:t>Alprazolam metabolite</a:t>
            </a:r>
          </a:p>
          <a:p>
            <a:pPr lvl="1"/>
            <a:r>
              <a:rPr lang="en-US" dirty="0" smtClean="0"/>
              <a:t>Clonazepam metabolite</a:t>
            </a:r>
          </a:p>
          <a:p>
            <a:pPr lvl="1"/>
            <a:r>
              <a:rPr lang="en-US" dirty="0" err="1" smtClean="0"/>
              <a:t>Lorazepam</a:t>
            </a:r>
            <a:endParaRPr lang="en-US" dirty="0" smtClean="0"/>
          </a:p>
          <a:p>
            <a:pPr lvl="1"/>
            <a:r>
              <a:rPr lang="en-US" dirty="0" smtClean="0"/>
              <a:t>Diazepam metabolite</a:t>
            </a:r>
          </a:p>
          <a:p>
            <a:pPr lvl="1"/>
            <a:r>
              <a:rPr lang="en-US" dirty="0" err="1" smtClean="0"/>
              <a:t>Oxazepam</a:t>
            </a:r>
            <a:endParaRPr lang="en-US" dirty="0" smtClean="0"/>
          </a:p>
          <a:p>
            <a:pPr lvl="1"/>
            <a:r>
              <a:rPr lang="en-US" dirty="0" err="1" smtClean="0"/>
              <a:t>Temazepam</a:t>
            </a:r>
            <a:endParaRPr lang="en-US" dirty="0" smtClean="0"/>
          </a:p>
          <a:p>
            <a:r>
              <a:rPr lang="en-US" dirty="0" smtClean="0"/>
              <a:t>Alcohol</a:t>
            </a:r>
          </a:p>
          <a:p>
            <a:r>
              <a:rPr lang="en-US" dirty="0" smtClean="0"/>
              <a:t>Drugs of abuse (cannabinoids, cocaine, methamphetamine)</a:t>
            </a:r>
          </a:p>
          <a:p>
            <a:r>
              <a:rPr lang="en-US" dirty="0" smtClean="0"/>
              <a:t>Other therapeutics (Amphetamine, Barbiturates, Soma, Tramadol)</a:t>
            </a:r>
          </a:p>
          <a:p>
            <a:r>
              <a:rPr lang="en-US" dirty="0" smtClean="0"/>
              <a:t>Specimen validity tests (pH, </a:t>
            </a:r>
            <a:r>
              <a:rPr lang="en-US" dirty="0" err="1" smtClean="0"/>
              <a:t>creatinine</a:t>
            </a:r>
            <a:r>
              <a:rPr lang="en-US" dirty="0" smtClean="0"/>
              <a:t>, adulterants)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Heroin in pain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Heroin metabolizes into 6-MAM and Morphine</a:t>
            </a:r>
          </a:p>
          <a:p>
            <a:pPr lvl="1"/>
            <a:r>
              <a:rPr lang="en-US" dirty="0" smtClean="0"/>
              <a:t>Codeine usually present as well</a:t>
            </a:r>
          </a:p>
          <a:p>
            <a:r>
              <a:rPr lang="en-US" dirty="0" smtClean="0"/>
              <a:t>Not all Opiates analytical methods measure 6-MAM</a:t>
            </a:r>
          </a:p>
          <a:p>
            <a:r>
              <a:rPr lang="en-US" dirty="0" smtClean="0"/>
              <a:t>SAMHSA process is to run 6-MAM if Morphine is detected</a:t>
            </a:r>
          </a:p>
          <a:p>
            <a:pPr lvl="1"/>
            <a:r>
              <a:rPr lang="en-US" dirty="0" smtClean="0"/>
              <a:t>Separate method</a:t>
            </a:r>
          </a:p>
          <a:p>
            <a:endParaRPr lang="en-US" dirty="0"/>
          </a:p>
          <a:p>
            <a:r>
              <a:rPr lang="en-US" dirty="0" smtClean="0"/>
              <a:t>Of 152,000 pain management samples received, approximately 1300 (0.9%) were positive for 6-MAM</a:t>
            </a:r>
            <a:endParaRPr lang="en-US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020039" y="1736926"/>
            <a:ext cx="3742961" cy="3520874"/>
            <a:chOff x="4003676" y="1833564"/>
            <a:chExt cx="4225924" cy="4186236"/>
          </a:xfrm>
        </p:grpSpPr>
        <p:cxnSp>
          <p:nvCxnSpPr>
            <p:cNvPr id="5" name="Straight Arrow Connector 4"/>
            <p:cNvCxnSpPr/>
            <p:nvPr/>
          </p:nvCxnSpPr>
          <p:spPr bwMode="auto">
            <a:xfrm rot="16200000" flipH="1">
              <a:off x="7040876" y="3932419"/>
              <a:ext cx="549262" cy="0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 bwMode="auto">
            <a:xfrm rot="10800000">
              <a:off x="5562600" y="3961675"/>
              <a:ext cx="761745" cy="609663"/>
            </a:xfrm>
            <a:prstGeom prst="straightConnector1">
              <a:avLst/>
            </a:prstGeom>
            <a:ln w="762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4003676" y="1833564"/>
              <a:ext cx="1635126" cy="1871661"/>
              <a:chOff x="2209801" y="4267201"/>
              <a:chExt cx="1635150" cy="1871656"/>
            </a:xfrm>
          </p:grpSpPr>
          <p:sp>
            <p:nvSpPr>
              <p:cNvPr id="22" name="TextBox 9"/>
              <p:cNvSpPr txBox="1">
                <a:spLocks noChangeArrowheads="1"/>
              </p:cNvSpPr>
              <p:nvPr/>
            </p:nvSpPr>
            <p:spPr bwMode="auto">
              <a:xfrm>
                <a:off x="2428520" y="5863397"/>
                <a:ext cx="1152880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>
                    <a:latin typeface="Calibri" pitchFamily="34" charset="0"/>
                  </a:rPr>
                  <a:t>MORPHINE</a:t>
                </a:r>
              </a:p>
            </p:txBody>
          </p:sp>
          <p:graphicFrame>
            <p:nvGraphicFramePr>
              <p:cNvPr id="23" name="Object 3"/>
              <p:cNvGraphicFramePr>
                <a:graphicFrameLocks noChangeAspect="1"/>
              </p:cNvGraphicFramePr>
              <p:nvPr/>
            </p:nvGraphicFramePr>
            <p:xfrm>
              <a:off x="2209801" y="4267201"/>
              <a:ext cx="1635150" cy="15199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3" r:id="rId3" imgW="2049475" imgH="1886407" progId="">
                      <p:embed/>
                    </p:oleObj>
                  </mc:Choice>
                  <mc:Fallback>
                    <p:oleObj r:id="rId3" imgW="2049475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9801" y="4267201"/>
                            <a:ext cx="1635150" cy="151999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6477000" y="2008188"/>
              <a:ext cx="1676400" cy="1573212"/>
              <a:chOff x="6704428" y="1828801"/>
              <a:chExt cx="1676400" cy="1573960"/>
            </a:xfrm>
          </p:grpSpPr>
          <p:sp>
            <p:nvSpPr>
              <p:cNvPr id="18" name="TextBox 8"/>
              <p:cNvSpPr txBox="1">
                <a:spLocks noChangeArrowheads="1"/>
              </p:cNvSpPr>
              <p:nvPr/>
            </p:nvSpPr>
            <p:spPr bwMode="auto">
              <a:xfrm>
                <a:off x="7085427" y="3127301"/>
                <a:ext cx="883575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HEROIN</a:t>
                </a:r>
              </a:p>
            </p:txBody>
          </p:sp>
          <p:graphicFrame>
            <p:nvGraphicFramePr>
              <p:cNvPr id="19" name="Object 7"/>
              <p:cNvGraphicFramePr>
                <a:graphicFrameLocks noChangeAspect="1"/>
              </p:cNvGraphicFramePr>
              <p:nvPr/>
            </p:nvGraphicFramePr>
            <p:xfrm>
              <a:off x="6704428" y="1828801"/>
              <a:ext cx="1676400" cy="12965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4" r:id="rId5" imgW="2460955" imgH="1886407" progId="">
                      <p:embed/>
                    </p:oleObj>
                  </mc:Choice>
                  <mc:Fallback>
                    <p:oleObj r:id="rId5" imgW="2460955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4428" y="1828801"/>
                            <a:ext cx="1676400" cy="12965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6477000" y="4376738"/>
              <a:ext cx="1752600" cy="1643062"/>
              <a:chOff x="5943601" y="4191000"/>
              <a:chExt cx="1752600" cy="1642414"/>
            </a:xfrm>
          </p:grpSpPr>
          <p:sp>
            <p:nvSpPr>
              <p:cNvPr id="16" name="TextBox 27"/>
              <p:cNvSpPr txBox="1">
                <a:spLocks noChangeArrowheads="1"/>
              </p:cNvSpPr>
              <p:nvPr/>
            </p:nvSpPr>
            <p:spPr bwMode="auto">
              <a:xfrm>
                <a:off x="6477253" y="5557954"/>
                <a:ext cx="761747" cy="275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>
                    <a:latin typeface="Calibri" pitchFamily="34" charset="0"/>
                  </a:rPr>
                  <a:t>6-MAM</a:t>
                </a:r>
              </a:p>
            </p:txBody>
          </p:sp>
          <p:graphicFrame>
            <p:nvGraphicFramePr>
              <p:cNvPr id="17" name="Object 9"/>
              <p:cNvGraphicFramePr>
                <a:graphicFrameLocks noChangeAspect="1"/>
              </p:cNvGraphicFramePr>
              <p:nvPr/>
            </p:nvGraphicFramePr>
            <p:xfrm>
              <a:off x="5943601" y="4191000"/>
              <a:ext cx="1752600" cy="13555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5" r:id="rId7" imgW="2460955" imgH="1886407" progId="">
                      <p:embed/>
                    </p:oleObj>
                  </mc:Choice>
                  <mc:Fallback>
                    <p:oleObj r:id="rId7" imgW="2460955" imgH="18864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43601" y="4191000"/>
                            <a:ext cx="1752600" cy="135552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709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Immunoassay</a:t>
            </a:r>
          </a:p>
          <a:p>
            <a:pPr lvl="2"/>
            <a:r>
              <a:rPr lang="en-US" dirty="0" smtClean="0"/>
              <a:t>Lateral flow device – dipstick, cup</a:t>
            </a:r>
          </a:p>
          <a:p>
            <a:pPr lvl="2"/>
            <a:r>
              <a:rPr lang="en-US" dirty="0" smtClean="0"/>
              <a:t>Automated analyzer</a:t>
            </a:r>
          </a:p>
          <a:p>
            <a:pPr lvl="1"/>
            <a:r>
              <a:rPr lang="en-US" dirty="0" smtClean="0"/>
              <a:t>Mass spectrometry</a:t>
            </a:r>
          </a:p>
          <a:p>
            <a:endParaRPr lang="en-US" dirty="0" smtClean="0"/>
          </a:p>
          <a:p>
            <a:r>
              <a:rPr lang="en-US" dirty="0" smtClean="0"/>
              <a:t>Confirmation</a:t>
            </a:r>
          </a:p>
          <a:p>
            <a:pPr lvl="1"/>
            <a:r>
              <a:rPr lang="en-US" dirty="0" smtClean="0"/>
              <a:t>Mass spectrometry – provides 100% unequivocal identification</a:t>
            </a:r>
          </a:p>
          <a:p>
            <a:pPr lvl="1"/>
            <a:r>
              <a:rPr lang="en-US" dirty="0" smtClean="0"/>
              <a:t>Liquid or gas chromatography paired to the mass spec</a:t>
            </a:r>
          </a:p>
          <a:p>
            <a:pPr lvl="1"/>
            <a:r>
              <a:rPr lang="en-US" dirty="0" smtClean="0"/>
              <a:t>Immunoassay is not an acceptable confirmatory method</a:t>
            </a:r>
          </a:p>
          <a:p>
            <a:pPr lvl="2"/>
            <a:r>
              <a:rPr lang="en-US" dirty="0" smtClean="0"/>
              <a:t>Even if sold as “quantitative” or “semi-quantitative”</a:t>
            </a:r>
          </a:p>
          <a:p>
            <a:pPr lvl="2"/>
            <a:r>
              <a:rPr lang="en-US" dirty="0" smtClean="0"/>
              <a:t>Cannot detect the presence of a specific drug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1930</TotalTime>
  <Words>1073</Words>
  <Application>Microsoft Office PowerPoint</Application>
  <PresentationFormat>On-screen Show (4:3)</PresentationFormat>
  <Paragraphs>238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Clarity</vt:lpstr>
      <vt:lpstr>Acrobat Document</vt:lpstr>
      <vt:lpstr>Prescription Drug Abuse And The Toxicology Of Medication Monitoring</vt:lpstr>
      <vt:lpstr>Prescription Drug Abuse</vt:lpstr>
      <vt:lpstr>Magnitude of Non-compliance</vt:lpstr>
      <vt:lpstr>Sample Opioid agreement (WA State)</vt:lpstr>
      <vt:lpstr>Overview of the testing process</vt:lpstr>
      <vt:lpstr>Lack of Standardization</vt:lpstr>
      <vt:lpstr>Pain management panel components</vt:lpstr>
      <vt:lpstr>Heroin in pain management</vt:lpstr>
      <vt:lpstr>Analytical Methodology</vt:lpstr>
      <vt:lpstr>Cutoffs</vt:lpstr>
      <vt:lpstr>Who and When to test</vt:lpstr>
      <vt:lpstr>Instant and “screen only” testing</vt:lpstr>
      <vt:lpstr>True or False Positive?</vt:lpstr>
      <vt:lpstr>Blood Testing</vt:lpstr>
      <vt:lpstr>Blood Study of Functional Pts. (Tennant et al, Practical Pain Management, March 2006)</vt:lpstr>
      <vt:lpstr>PowerPoint Presentation</vt:lpstr>
      <vt:lpstr>Oral Fluid/Saliva</vt:lpstr>
      <vt:lpstr>Opiate Metabolism</vt:lpstr>
      <vt:lpstr>Opiate Metabolism (cont.)</vt:lpstr>
      <vt:lpstr>Anomalies in Medication Monitoring</vt:lpstr>
      <vt:lpstr>PowerPoint Presentation</vt:lpstr>
      <vt:lpstr>Thank you!</vt:lpstr>
      <vt:lpstr>FAQs</vt:lpstr>
    </vt:vector>
  </TitlesOfParts>
  <Company>AITLABS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Prescription Drug Abuse And The Toxicology Of Medication Monitoring</dc:title>
  <dc:creator>Andrea Terrell</dc:creator>
  <cp:lastModifiedBy>Kelley, Kristen</cp:lastModifiedBy>
  <cp:revision>27</cp:revision>
  <cp:lastPrinted>2013-08-23T21:01:21Z</cp:lastPrinted>
  <dcterms:created xsi:type="dcterms:W3CDTF">2013-08-22T18:22:42Z</dcterms:created>
  <dcterms:modified xsi:type="dcterms:W3CDTF">2014-01-15T20:25:47Z</dcterms:modified>
</cp:coreProperties>
</file>