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8"/>
  </p:notesMasterIdLst>
  <p:handoutMasterIdLst>
    <p:handoutMasterId r:id="rId59"/>
  </p:handoutMasterIdLst>
  <p:sldIdLst>
    <p:sldId id="256" r:id="rId2"/>
    <p:sldId id="328" r:id="rId3"/>
    <p:sldId id="317" r:id="rId4"/>
    <p:sldId id="404" r:id="rId5"/>
    <p:sldId id="408" r:id="rId6"/>
    <p:sldId id="409" r:id="rId7"/>
    <p:sldId id="410" r:id="rId8"/>
    <p:sldId id="411" r:id="rId9"/>
    <p:sldId id="412" r:id="rId10"/>
    <p:sldId id="413" r:id="rId11"/>
    <p:sldId id="414" r:id="rId12"/>
    <p:sldId id="415" r:id="rId13"/>
    <p:sldId id="416" r:id="rId14"/>
    <p:sldId id="417" r:id="rId15"/>
    <p:sldId id="418" r:id="rId16"/>
    <p:sldId id="420" r:id="rId17"/>
    <p:sldId id="421" r:id="rId18"/>
    <p:sldId id="419" r:id="rId19"/>
    <p:sldId id="422" r:id="rId20"/>
    <p:sldId id="425" r:id="rId21"/>
    <p:sldId id="426" r:id="rId22"/>
    <p:sldId id="424" r:id="rId23"/>
    <p:sldId id="423" r:id="rId24"/>
    <p:sldId id="427" r:id="rId25"/>
    <p:sldId id="399" r:id="rId26"/>
    <p:sldId id="405" r:id="rId27"/>
    <p:sldId id="406" r:id="rId28"/>
    <p:sldId id="361" r:id="rId29"/>
    <p:sldId id="278" r:id="rId30"/>
    <p:sldId id="367" r:id="rId31"/>
    <p:sldId id="396" r:id="rId32"/>
    <p:sldId id="375" r:id="rId33"/>
    <p:sldId id="369" r:id="rId34"/>
    <p:sldId id="370" r:id="rId35"/>
    <p:sldId id="380" r:id="rId36"/>
    <p:sldId id="379" r:id="rId37"/>
    <p:sldId id="381" r:id="rId38"/>
    <p:sldId id="382" r:id="rId39"/>
    <p:sldId id="383" r:id="rId40"/>
    <p:sldId id="391" r:id="rId41"/>
    <p:sldId id="392" r:id="rId42"/>
    <p:sldId id="394" r:id="rId43"/>
    <p:sldId id="395" r:id="rId44"/>
    <p:sldId id="400" r:id="rId45"/>
    <p:sldId id="403" r:id="rId46"/>
    <p:sldId id="401" r:id="rId47"/>
    <p:sldId id="402" r:id="rId48"/>
    <p:sldId id="376" r:id="rId49"/>
    <p:sldId id="377" r:id="rId50"/>
    <p:sldId id="378" r:id="rId51"/>
    <p:sldId id="372" r:id="rId52"/>
    <p:sldId id="373" r:id="rId53"/>
    <p:sldId id="397" r:id="rId54"/>
    <p:sldId id="398" r:id="rId55"/>
    <p:sldId id="371" r:id="rId56"/>
    <p:sldId id="345" r:id="rId5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63" autoAdjust="0"/>
  </p:normalViewPr>
  <p:slideViewPr>
    <p:cSldViewPr>
      <p:cViewPr>
        <p:scale>
          <a:sx n="66" d="100"/>
          <a:sy n="66" d="100"/>
        </p:scale>
        <p:origin x="-2850" y="-10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932EE4-38F1-4D3F-9946-9E8A2C66324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65DFC8F-A579-4216-B006-AC81D5265DF0}">
      <dgm:prSet phldrT="[Text]"/>
      <dgm:spPr>
        <a:solidFill>
          <a:srgbClr val="A50021"/>
        </a:solidFill>
      </dgm:spPr>
      <dgm:t>
        <a:bodyPr/>
        <a:lstStyle/>
        <a:p>
          <a:r>
            <a:rPr lang="en-US" dirty="0" smtClean="0"/>
            <a:t>Manufacturer</a:t>
          </a:r>
          <a:endParaRPr lang="en-US" dirty="0"/>
        </a:p>
      </dgm:t>
    </dgm:pt>
    <dgm:pt modelId="{F40C7F82-3F83-4C94-8858-7411824E6943}" type="parTrans" cxnId="{27718F71-15F8-4F2F-8DC6-1A536A052D4A}">
      <dgm:prSet/>
      <dgm:spPr/>
      <dgm:t>
        <a:bodyPr/>
        <a:lstStyle/>
        <a:p>
          <a:endParaRPr lang="en-US"/>
        </a:p>
      </dgm:t>
    </dgm:pt>
    <dgm:pt modelId="{FE11E8E4-637C-4069-9309-6422CBD5A770}" type="sibTrans" cxnId="{27718F71-15F8-4F2F-8DC6-1A536A052D4A}">
      <dgm:prSet/>
      <dgm:spPr/>
      <dgm:t>
        <a:bodyPr/>
        <a:lstStyle/>
        <a:p>
          <a:endParaRPr lang="en-US"/>
        </a:p>
      </dgm:t>
    </dgm:pt>
    <dgm:pt modelId="{DEC36B9A-7202-452C-AACE-B6BEFA064AB9}">
      <dgm:prSet phldrT="[Text]"/>
      <dgm:spPr>
        <a:solidFill>
          <a:srgbClr val="A50021"/>
        </a:solidFill>
      </dgm:spPr>
      <dgm:t>
        <a:bodyPr/>
        <a:lstStyle/>
        <a:p>
          <a:r>
            <a:rPr lang="en-US" dirty="0" smtClean="0"/>
            <a:t>Wholesaler/Distributor</a:t>
          </a:r>
          <a:endParaRPr lang="en-US" dirty="0"/>
        </a:p>
      </dgm:t>
    </dgm:pt>
    <dgm:pt modelId="{C5A5CF75-A1ED-4F2E-82CD-447D30D15281}" type="parTrans" cxnId="{CB8EC05F-4EAF-4BFD-B294-44C45ED4F14A}">
      <dgm:prSet/>
      <dgm:spPr>
        <a:ln>
          <a:solidFill>
            <a:schemeClr val="tx1"/>
          </a:solidFill>
        </a:ln>
      </dgm:spPr>
      <dgm:t>
        <a:bodyPr/>
        <a:lstStyle/>
        <a:p>
          <a:endParaRPr lang="en-US"/>
        </a:p>
      </dgm:t>
    </dgm:pt>
    <dgm:pt modelId="{AC46BD63-7853-4CB3-933E-4D65D671355D}" type="sibTrans" cxnId="{CB8EC05F-4EAF-4BFD-B294-44C45ED4F14A}">
      <dgm:prSet/>
      <dgm:spPr/>
      <dgm:t>
        <a:bodyPr/>
        <a:lstStyle/>
        <a:p>
          <a:endParaRPr lang="en-US"/>
        </a:p>
      </dgm:t>
    </dgm:pt>
    <dgm:pt modelId="{DD2929E8-A5C7-4C7E-9443-4162382B3597}">
      <dgm:prSet phldrT="[Text]"/>
      <dgm:spPr>
        <a:solidFill>
          <a:srgbClr val="A50021"/>
        </a:solidFill>
      </dgm:spPr>
      <dgm:t>
        <a:bodyPr/>
        <a:lstStyle/>
        <a:p>
          <a:r>
            <a:rPr lang="en-US" dirty="0" smtClean="0"/>
            <a:t>Wholesaler/Distributor</a:t>
          </a:r>
          <a:endParaRPr lang="en-US" dirty="0"/>
        </a:p>
      </dgm:t>
    </dgm:pt>
    <dgm:pt modelId="{9B66E580-6682-4431-BD9D-1605B98CA36A}" type="parTrans" cxnId="{D4794246-E3C9-4CA2-8944-7ED0DDA503C8}">
      <dgm:prSet/>
      <dgm:spPr>
        <a:ln>
          <a:solidFill>
            <a:schemeClr val="tx1"/>
          </a:solidFill>
        </a:ln>
      </dgm:spPr>
      <dgm:t>
        <a:bodyPr/>
        <a:lstStyle/>
        <a:p>
          <a:endParaRPr lang="en-US"/>
        </a:p>
      </dgm:t>
    </dgm:pt>
    <dgm:pt modelId="{DFB8E6E7-BBF8-4B71-881F-827AF38CE760}" type="sibTrans" cxnId="{D4794246-E3C9-4CA2-8944-7ED0DDA503C8}">
      <dgm:prSet/>
      <dgm:spPr/>
      <dgm:t>
        <a:bodyPr/>
        <a:lstStyle/>
        <a:p>
          <a:endParaRPr lang="en-US"/>
        </a:p>
      </dgm:t>
    </dgm:pt>
    <dgm:pt modelId="{9D6B2F11-441B-413A-9F20-288C19AFAFD3}">
      <dgm:prSet/>
      <dgm:spPr>
        <a:solidFill>
          <a:srgbClr val="A50021"/>
        </a:solidFill>
      </dgm:spPr>
      <dgm:t>
        <a:bodyPr/>
        <a:lstStyle/>
        <a:p>
          <a:r>
            <a:rPr lang="en-US" dirty="0" smtClean="0"/>
            <a:t>Pharmacy</a:t>
          </a:r>
          <a:endParaRPr lang="en-US" dirty="0"/>
        </a:p>
      </dgm:t>
    </dgm:pt>
    <dgm:pt modelId="{8A4731E4-199F-48CD-BC4C-9A0FFEBE36A7}" type="parTrans" cxnId="{CB9F9852-DAE8-42EB-BB3A-7542A40D9A40}">
      <dgm:prSet/>
      <dgm:spPr>
        <a:ln>
          <a:solidFill>
            <a:schemeClr val="tx1"/>
          </a:solidFill>
        </a:ln>
      </dgm:spPr>
      <dgm:t>
        <a:bodyPr/>
        <a:lstStyle/>
        <a:p>
          <a:endParaRPr lang="en-US"/>
        </a:p>
      </dgm:t>
    </dgm:pt>
    <dgm:pt modelId="{51A9D285-6574-4806-92FD-562AA19496D7}" type="sibTrans" cxnId="{CB9F9852-DAE8-42EB-BB3A-7542A40D9A40}">
      <dgm:prSet/>
      <dgm:spPr/>
      <dgm:t>
        <a:bodyPr/>
        <a:lstStyle/>
        <a:p>
          <a:endParaRPr lang="en-US"/>
        </a:p>
      </dgm:t>
    </dgm:pt>
    <dgm:pt modelId="{3D0838BF-D052-4016-8470-5FB5B1A2433D}">
      <dgm:prSet/>
      <dgm:spPr>
        <a:solidFill>
          <a:srgbClr val="A50021"/>
        </a:solidFill>
      </dgm:spPr>
      <dgm:t>
        <a:bodyPr/>
        <a:lstStyle/>
        <a:p>
          <a:r>
            <a:rPr lang="en-US" dirty="0" smtClean="0"/>
            <a:t>Pharmacy</a:t>
          </a:r>
          <a:endParaRPr lang="en-US" dirty="0"/>
        </a:p>
      </dgm:t>
    </dgm:pt>
    <dgm:pt modelId="{FDCB2B99-C45F-438C-A0F4-964524FA2318}" type="parTrans" cxnId="{89910475-D9F9-4EF1-AEC3-B1C7540B509A}">
      <dgm:prSet/>
      <dgm:spPr>
        <a:ln>
          <a:solidFill>
            <a:schemeClr val="tx1"/>
          </a:solidFill>
        </a:ln>
      </dgm:spPr>
      <dgm:t>
        <a:bodyPr/>
        <a:lstStyle/>
        <a:p>
          <a:endParaRPr lang="en-US"/>
        </a:p>
      </dgm:t>
    </dgm:pt>
    <dgm:pt modelId="{B53A40BD-5643-4D67-A3E6-AC8EDF576F23}" type="sibTrans" cxnId="{89910475-D9F9-4EF1-AEC3-B1C7540B509A}">
      <dgm:prSet/>
      <dgm:spPr/>
      <dgm:t>
        <a:bodyPr/>
        <a:lstStyle/>
        <a:p>
          <a:endParaRPr lang="en-US"/>
        </a:p>
      </dgm:t>
    </dgm:pt>
    <dgm:pt modelId="{12643F04-AAC5-4CF9-A083-676BE58ABD97}">
      <dgm:prSet/>
      <dgm:spPr>
        <a:solidFill>
          <a:srgbClr val="A50021"/>
        </a:solidFill>
      </dgm:spPr>
      <dgm:t>
        <a:bodyPr/>
        <a:lstStyle/>
        <a:p>
          <a:r>
            <a:rPr lang="en-US" dirty="0" smtClean="0"/>
            <a:t>Pharmacy</a:t>
          </a:r>
          <a:endParaRPr lang="en-US" dirty="0"/>
        </a:p>
      </dgm:t>
    </dgm:pt>
    <dgm:pt modelId="{15E86B52-7A29-4002-A6B2-C7F44CCDD94E}" type="parTrans" cxnId="{AAE0259E-59FA-4972-AE0A-FA5998C3FEA3}">
      <dgm:prSet/>
      <dgm:spPr>
        <a:ln>
          <a:solidFill>
            <a:schemeClr val="tx1"/>
          </a:solidFill>
        </a:ln>
      </dgm:spPr>
      <dgm:t>
        <a:bodyPr/>
        <a:lstStyle/>
        <a:p>
          <a:endParaRPr lang="en-US"/>
        </a:p>
      </dgm:t>
    </dgm:pt>
    <dgm:pt modelId="{6389774F-870C-409B-8941-1E181EA2EEA0}" type="sibTrans" cxnId="{AAE0259E-59FA-4972-AE0A-FA5998C3FEA3}">
      <dgm:prSet/>
      <dgm:spPr/>
      <dgm:t>
        <a:bodyPr/>
        <a:lstStyle/>
        <a:p>
          <a:endParaRPr lang="en-US"/>
        </a:p>
      </dgm:t>
    </dgm:pt>
    <dgm:pt modelId="{9FE080CE-4391-4617-A818-4F2C2070851D}" type="asst">
      <dgm:prSet/>
      <dgm:spPr>
        <a:solidFill>
          <a:srgbClr val="A50021"/>
        </a:solidFill>
      </dgm:spPr>
      <dgm:t>
        <a:bodyPr/>
        <a:lstStyle/>
        <a:p>
          <a:r>
            <a:rPr lang="en-US" dirty="0" smtClean="0"/>
            <a:t>Pharmacy</a:t>
          </a:r>
          <a:endParaRPr lang="en-US" dirty="0"/>
        </a:p>
      </dgm:t>
    </dgm:pt>
    <dgm:pt modelId="{F7E4C1AF-4B18-41D4-AE94-73916CC52EE3}" type="parTrans" cxnId="{EBAEEAFD-62C5-4A39-BAAE-787E371AC568}">
      <dgm:prSet/>
      <dgm:spPr>
        <a:ln>
          <a:solidFill>
            <a:schemeClr val="tx1"/>
          </a:solidFill>
        </a:ln>
      </dgm:spPr>
      <dgm:t>
        <a:bodyPr/>
        <a:lstStyle/>
        <a:p>
          <a:endParaRPr lang="en-US"/>
        </a:p>
      </dgm:t>
    </dgm:pt>
    <dgm:pt modelId="{9A9DD297-FB32-4332-BF2F-4866BDF22265}" type="sibTrans" cxnId="{EBAEEAFD-62C5-4A39-BAAE-787E371AC568}">
      <dgm:prSet/>
      <dgm:spPr/>
      <dgm:t>
        <a:bodyPr/>
        <a:lstStyle/>
        <a:p>
          <a:endParaRPr lang="en-US"/>
        </a:p>
      </dgm:t>
    </dgm:pt>
    <dgm:pt modelId="{7D7B6EC8-7BCD-4BEC-904F-333045775AB5}">
      <dgm:prSet/>
      <dgm:spPr>
        <a:solidFill>
          <a:srgbClr val="A50021"/>
        </a:solidFill>
      </dgm:spPr>
      <dgm:t>
        <a:bodyPr/>
        <a:lstStyle/>
        <a:p>
          <a:r>
            <a:rPr lang="en-US" dirty="0" smtClean="0"/>
            <a:t>Prescriber</a:t>
          </a:r>
          <a:endParaRPr lang="en-US" dirty="0"/>
        </a:p>
      </dgm:t>
    </dgm:pt>
    <dgm:pt modelId="{0F085C5C-E3DC-405D-BE13-901602FA5E7B}" type="parTrans" cxnId="{80638180-463D-4B07-8D91-8B860EE4D913}">
      <dgm:prSet/>
      <dgm:spPr/>
      <dgm:t>
        <a:bodyPr/>
        <a:lstStyle/>
        <a:p>
          <a:endParaRPr lang="en-US"/>
        </a:p>
      </dgm:t>
    </dgm:pt>
    <dgm:pt modelId="{E44C1A9D-A2D7-4B96-B6BD-DD4E7F66C4B8}" type="sibTrans" cxnId="{80638180-463D-4B07-8D91-8B860EE4D913}">
      <dgm:prSet/>
      <dgm:spPr/>
      <dgm:t>
        <a:bodyPr/>
        <a:lstStyle/>
        <a:p>
          <a:endParaRPr lang="en-US"/>
        </a:p>
      </dgm:t>
    </dgm:pt>
    <dgm:pt modelId="{C26FE8AB-6B06-48CB-A20E-B910FE737F7F}" type="pres">
      <dgm:prSet presAssocID="{DC932EE4-38F1-4D3F-9946-9E8A2C66324A}" presName="hierChild1" presStyleCnt="0">
        <dgm:presLayoutVars>
          <dgm:orgChart val="1"/>
          <dgm:chPref val="1"/>
          <dgm:dir/>
          <dgm:animOne val="branch"/>
          <dgm:animLvl val="lvl"/>
          <dgm:resizeHandles/>
        </dgm:presLayoutVars>
      </dgm:prSet>
      <dgm:spPr/>
      <dgm:t>
        <a:bodyPr/>
        <a:lstStyle/>
        <a:p>
          <a:endParaRPr lang="en-US"/>
        </a:p>
      </dgm:t>
    </dgm:pt>
    <dgm:pt modelId="{316E63D1-51BF-44E6-B2A8-C4DDB749F998}" type="pres">
      <dgm:prSet presAssocID="{865DFC8F-A579-4216-B006-AC81D5265DF0}" presName="hierRoot1" presStyleCnt="0">
        <dgm:presLayoutVars>
          <dgm:hierBranch val="init"/>
        </dgm:presLayoutVars>
      </dgm:prSet>
      <dgm:spPr/>
    </dgm:pt>
    <dgm:pt modelId="{2E77A248-2C8D-4D78-8565-528348214C7D}" type="pres">
      <dgm:prSet presAssocID="{865DFC8F-A579-4216-B006-AC81D5265DF0}" presName="rootComposite1" presStyleCnt="0"/>
      <dgm:spPr/>
    </dgm:pt>
    <dgm:pt modelId="{EEB65007-BAF2-4119-A2C2-C4725A4DD55A}" type="pres">
      <dgm:prSet presAssocID="{865DFC8F-A579-4216-B006-AC81D5265DF0}" presName="rootText1" presStyleLbl="node0" presStyleIdx="0" presStyleCnt="2" custLinFactNeighborX="-418" custLinFactNeighborY="1897">
        <dgm:presLayoutVars>
          <dgm:chPref val="3"/>
        </dgm:presLayoutVars>
      </dgm:prSet>
      <dgm:spPr/>
      <dgm:t>
        <a:bodyPr/>
        <a:lstStyle/>
        <a:p>
          <a:endParaRPr lang="en-US"/>
        </a:p>
      </dgm:t>
    </dgm:pt>
    <dgm:pt modelId="{8A44FDE5-2057-49AA-B808-405C16AF9B92}" type="pres">
      <dgm:prSet presAssocID="{865DFC8F-A579-4216-B006-AC81D5265DF0}" presName="rootConnector1" presStyleLbl="node1" presStyleIdx="0" presStyleCnt="0"/>
      <dgm:spPr/>
      <dgm:t>
        <a:bodyPr/>
        <a:lstStyle/>
        <a:p>
          <a:endParaRPr lang="en-US"/>
        </a:p>
      </dgm:t>
    </dgm:pt>
    <dgm:pt modelId="{62A73300-8107-407C-9680-3B0274A6709C}" type="pres">
      <dgm:prSet presAssocID="{865DFC8F-A579-4216-B006-AC81D5265DF0}" presName="hierChild2" presStyleCnt="0"/>
      <dgm:spPr/>
    </dgm:pt>
    <dgm:pt modelId="{AE3F9278-93C4-489B-9774-832FA6E780A3}" type="pres">
      <dgm:prSet presAssocID="{C5A5CF75-A1ED-4F2E-82CD-447D30D15281}" presName="Name37" presStyleLbl="parChTrans1D2" presStyleIdx="0" presStyleCnt="2"/>
      <dgm:spPr/>
      <dgm:t>
        <a:bodyPr/>
        <a:lstStyle/>
        <a:p>
          <a:endParaRPr lang="en-US"/>
        </a:p>
      </dgm:t>
    </dgm:pt>
    <dgm:pt modelId="{73144B8D-2D5E-48CB-A0D1-F1C4BC4D482B}" type="pres">
      <dgm:prSet presAssocID="{DEC36B9A-7202-452C-AACE-B6BEFA064AB9}" presName="hierRoot2" presStyleCnt="0">
        <dgm:presLayoutVars>
          <dgm:hierBranch val="init"/>
        </dgm:presLayoutVars>
      </dgm:prSet>
      <dgm:spPr/>
    </dgm:pt>
    <dgm:pt modelId="{93A9D938-2D7C-49BE-A9FB-49E425967D28}" type="pres">
      <dgm:prSet presAssocID="{DEC36B9A-7202-452C-AACE-B6BEFA064AB9}" presName="rootComposite" presStyleCnt="0"/>
      <dgm:spPr/>
    </dgm:pt>
    <dgm:pt modelId="{AE4E1613-6D14-4EC4-871C-03CCBE73D8E9}" type="pres">
      <dgm:prSet presAssocID="{DEC36B9A-7202-452C-AACE-B6BEFA064AB9}" presName="rootText" presStyleLbl="node2" presStyleIdx="0" presStyleCnt="2" custLinFactNeighborX="-6358" custLinFactNeighborY="-345">
        <dgm:presLayoutVars>
          <dgm:chPref val="3"/>
        </dgm:presLayoutVars>
      </dgm:prSet>
      <dgm:spPr/>
      <dgm:t>
        <a:bodyPr/>
        <a:lstStyle/>
        <a:p>
          <a:endParaRPr lang="en-US"/>
        </a:p>
      </dgm:t>
    </dgm:pt>
    <dgm:pt modelId="{7702D3DA-924F-41B7-A205-3DB8EC6915E8}" type="pres">
      <dgm:prSet presAssocID="{DEC36B9A-7202-452C-AACE-B6BEFA064AB9}" presName="rootConnector" presStyleLbl="node2" presStyleIdx="0" presStyleCnt="2"/>
      <dgm:spPr/>
      <dgm:t>
        <a:bodyPr/>
        <a:lstStyle/>
        <a:p>
          <a:endParaRPr lang="en-US"/>
        </a:p>
      </dgm:t>
    </dgm:pt>
    <dgm:pt modelId="{FB5FFDD3-32C9-4709-8F15-366C0ABFB4F8}" type="pres">
      <dgm:prSet presAssocID="{DEC36B9A-7202-452C-AACE-B6BEFA064AB9}" presName="hierChild4" presStyleCnt="0"/>
      <dgm:spPr/>
    </dgm:pt>
    <dgm:pt modelId="{EF34FE60-37DB-4E93-AC84-0685F2C67FCF}" type="pres">
      <dgm:prSet presAssocID="{8A4731E4-199F-48CD-BC4C-9A0FFEBE36A7}" presName="Name37" presStyleLbl="parChTrans1D3" presStyleIdx="0" presStyleCnt="4"/>
      <dgm:spPr/>
      <dgm:t>
        <a:bodyPr/>
        <a:lstStyle/>
        <a:p>
          <a:endParaRPr lang="en-US"/>
        </a:p>
      </dgm:t>
    </dgm:pt>
    <dgm:pt modelId="{5202CCC2-B1CC-463A-87E9-AACF3940507B}" type="pres">
      <dgm:prSet presAssocID="{9D6B2F11-441B-413A-9F20-288C19AFAFD3}" presName="hierRoot2" presStyleCnt="0">
        <dgm:presLayoutVars>
          <dgm:hierBranch val="init"/>
        </dgm:presLayoutVars>
      </dgm:prSet>
      <dgm:spPr/>
    </dgm:pt>
    <dgm:pt modelId="{94F60F54-B378-49F6-AA00-DAFC0081D8FA}" type="pres">
      <dgm:prSet presAssocID="{9D6B2F11-441B-413A-9F20-288C19AFAFD3}" presName="rootComposite" presStyleCnt="0"/>
      <dgm:spPr/>
    </dgm:pt>
    <dgm:pt modelId="{DD776E6C-8B41-4AAF-AB67-465B36050BAD}" type="pres">
      <dgm:prSet presAssocID="{9D6B2F11-441B-413A-9F20-288C19AFAFD3}" presName="rootText" presStyleLbl="node3" presStyleIdx="0" presStyleCnt="3" custScaleX="41738" custLinFactNeighborX="7904" custLinFactNeighborY="-27182">
        <dgm:presLayoutVars>
          <dgm:chPref val="3"/>
        </dgm:presLayoutVars>
      </dgm:prSet>
      <dgm:spPr/>
      <dgm:t>
        <a:bodyPr/>
        <a:lstStyle/>
        <a:p>
          <a:endParaRPr lang="en-US"/>
        </a:p>
      </dgm:t>
    </dgm:pt>
    <dgm:pt modelId="{4CA2C99D-7A3C-45F7-9580-53F148A6F470}" type="pres">
      <dgm:prSet presAssocID="{9D6B2F11-441B-413A-9F20-288C19AFAFD3}" presName="rootConnector" presStyleLbl="node3" presStyleIdx="0" presStyleCnt="3"/>
      <dgm:spPr/>
      <dgm:t>
        <a:bodyPr/>
        <a:lstStyle/>
        <a:p>
          <a:endParaRPr lang="en-US"/>
        </a:p>
      </dgm:t>
    </dgm:pt>
    <dgm:pt modelId="{197D6158-AB13-4873-9F78-A4440E78D39F}" type="pres">
      <dgm:prSet presAssocID="{9D6B2F11-441B-413A-9F20-288C19AFAFD3}" presName="hierChild4" presStyleCnt="0"/>
      <dgm:spPr/>
    </dgm:pt>
    <dgm:pt modelId="{17CA03AD-3C51-409A-B8DA-2135123DE175}" type="pres">
      <dgm:prSet presAssocID="{9D6B2F11-441B-413A-9F20-288C19AFAFD3}" presName="hierChild5" presStyleCnt="0"/>
      <dgm:spPr/>
    </dgm:pt>
    <dgm:pt modelId="{F09DE3B8-009F-4555-9CDD-1AE8062B3F2F}" type="pres">
      <dgm:prSet presAssocID="{15E86B52-7A29-4002-A6B2-C7F44CCDD94E}" presName="Name37" presStyleLbl="parChTrans1D3" presStyleIdx="1" presStyleCnt="4"/>
      <dgm:spPr/>
      <dgm:t>
        <a:bodyPr/>
        <a:lstStyle/>
        <a:p>
          <a:endParaRPr lang="en-US"/>
        </a:p>
      </dgm:t>
    </dgm:pt>
    <dgm:pt modelId="{03938357-9DF9-4E83-BDAF-47F20E3B2D76}" type="pres">
      <dgm:prSet presAssocID="{12643F04-AAC5-4CF9-A083-676BE58ABD97}" presName="hierRoot2" presStyleCnt="0">
        <dgm:presLayoutVars>
          <dgm:hierBranch val="init"/>
        </dgm:presLayoutVars>
      </dgm:prSet>
      <dgm:spPr/>
    </dgm:pt>
    <dgm:pt modelId="{4064EA2D-ADDC-4DAB-B9ED-82C2A1248B19}" type="pres">
      <dgm:prSet presAssocID="{12643F04-AAC5-4CF9-A083-676BE58ABD97}" presName="rootComposite" presStyleCnt="0"/>
      <dgm:spPr/>
    </dgm:pt>
    <dgm:pt modelId="{BC1FB6BF-B508-479B-9F83-E4D59BD13222}" type="pres">
      <dgm:prSet presAssocID="{12643F04-AAC5-4CF9-A083-676BE58ABD97}" presName="rootText" presStyleLbl="node3" presStyleIdx="1" presStyleCnt="3" custScaleX="41738" custLinFactY="-69183" custLinFactNeighborX="-80682" custLinFactNeighborY="-100000">
        <dgm:presLayoutVars>
          <dgm:chPref val="3"/>
        </dgm:presLayoutVars>
      </dgm:prSet>
      <dgm:spPr/>
      <dgm:t>
        <a:bodyPr/>
        <a:lstStyle/>
        <a:p>
          <a:endParaRPr lang="en-US"/>
        </a:p>
      </dgm:t>
    </dgm:pt>
    <dgm:pt modelId="{64E54FFF-8F72-479D-9291-D1CD8718DB09}" type="pres">
      <dgm:prSet presAssocID="{12643F04-AAC5-4CF9-A083-676BE58ABD97}" presName="rootConnector" presStyleLbl="node3" presStyleIdx="1" presStyleCnt="3"/>
      <dgm:spPr/>
      <dgm:t>
        <a:bodyPr/>
        <a:lstStyle/>
        <a:p>
          <a:endParaRPr lang="en-US"/>
        </a:p>
      </dgm:t>
    </dgm:pt>
    <dgm:pt modelId="{5CC0E011-D096-40BD-868C-D86E466E3310}" type="pres">
      <dgm:prSet presAssocID="{12643F04-AAC5-4CF9-A083-676BE58ABD97}" presName="hierChild4" presStyleCnt="0"/>
      <dgm:spPr/>
    </dgm:pt>
    <dgm:pt modelId="{78FF6235-DB48-40BD-A9C1-9E51C5BCDD0B}" type="pres">
      <dgm:prSet presAssocID="{12643F04-AAC5-4CF9-A083-676BE58ABD97}" presName="hierChild5" presStyleCnt="0"/>
      <dgm:spPr/>
    </dgm:pt>
    <dgm:pt modelId="{BDBC8F27-9AFF-4F3C-B4EB-2AE281D1DC08}" type="pres">
      <dgm:prSet presAssocID="{DEC36B9A-7202-452C-AACE-B6BEFA064AB9}" presName="hierChild5" presStyleCnt="0"/>
      <dgm:spPr/>
    </dgm:pt>
    <dgm:pt modelId="{E874B93B-DA93-464F-AE63-2C9AB10F6543}" type="pres">
      <dgm:prSet presAssocID="{9B66E580-6682-4431-BD9D-1605B98CA36A}" presName="Name37" presStyleLbl="parChTrans1D2" presStyleIdx="1" presStyleCnt="2"/>
      <dgm:spPr/>
      <dgm:t>
        <a:bodyPr/>
        <a:lstStyle/>
        <a:p>
          <a:endParaRPr lang="en-US"/>
        </a:p>
      </dgm:t>
    </dgm:pt>
    <dgm:pt modelId="{92F46C08-AFBB-4513-A840-66E65961E796}" type="pres">
      <dgm:prSet presAssocID="{DD2929E8-A5C7-4C7E-9443-4162382B3597}" presName="hierRoot2" presStyleCnt="0">
        <dgm:presLayoutVars>
          <dgm:hierBranch val="init"/>
        </dgm:presLayoutVars>
      </dgm:prSet>
      <dgm:spPr/>
    </dgm:pt>
    <dgm:pt modelId="{FCFF59F5-3056-4045-AF2A-4DC45F2D4484}" type="pres">
      <dgm:prSet presAssocID="{DD2929E8-A5C7-4C7E-9443-4162382B3597}" presName="rootComposite" presStyleCnt="0"/>
      <dgm:spPr/>
    </dgm:pt>
    <dgm:pt modelId="{858C8978-BC80-45A5-8707-D054865BB807}" type="pres">
      <dgm:prSet presAssocID="{DD2929E8-A5C7-4C7E-9443-4162382B3597}" presName="rootText" presStyleLbl="node2" presStyleIdx="1" presStyleCnt="2" custLinFactNeighborX="-3337" custLinFactNeighborY="-344">
        <dgm:presLayoutVars>
          <dgm:chPref val="3"/>
        </dgm:presLayoutVars>
      </dgm:prSet>
      <dgm:spPr/>
      <dgm:t>
        <a:bodyPr/>
        <a:lstStyle/>
        <a:p>
          <a:endParaRPr lang="en-US"/>
        </a:p>
      </dgm:t>
    </dgm:pt>
    <dgm:pt modelId="{03A526CC-BEE7-4496-BF68-ED68DF853986}" type="pres">
      <dgm:prSet presAssocID="{DD2929E8-A5C7-4C7E-9443-4162382B3597}" presName="rootConnector" presStyleLbl="node2" presStyleIdx="1" presStyleCnt="2"/>
      <dgm:spPr/>
      <dgm:t>
        <a:bodyPr/>
        <a:lstStyle/>
        <a:p>
          <a:endParaRPr lang="en-US"/>
        </a:p>
      </dgm:t>
    </dgm:pt>
    <dgm:pt modelId="{5B8D7C6C-B00A-43A1-85B1-DE73801E5C62}" type="pres">
      <dgm:prSet presAssocID="{DD2929E8-A5C7-4C7E-9443-4162382B3597}" presName="hierChild4" presStyleCnt="0"/>
      <dgm:spPr/>
    </dgm:pt>
    <dgm:pt modelId="{CA33B77C-1EA8-41AE-9001-986825713F68}" type="pres">
      <dgm:prSet presAssocID="{FDCB2B99-C45F-438C-A0F4-964524FA2318}" presName="Name37" presStyleLbl="parChTrans1D3" presStyleIdx="2" presStyleCnt="4"/>
      <dgm:spPr/>
      <dgm:t>
        <a:bodyPr/>
        <a:lstStyle/>
        <a:p>
          <a:endParaRPr lang="en-US"/>
        </a:p>
      </dgm:t>
    </dgm:pt>
    <dgm:pt modelId="{82050DE9-F367-4C24-9F81-FEB3837EB5DF}" type="pres">
      <dgm:prSet presAssocID="{3D0838BF-D052-4016-8470-5FB5B1A2433D}" presName="hierRoot2" presStyleCnt="0">
        <dgm:presLayoutVars>
          <dgm:hierBranch val="init"/>
        </dgm:presLayoutVars>
      </dgm:prSet>
      <dgm:spPr/>
    </dgm:pt>
    <dgm:pt modelId="{0F4B295A-E443-4183-8A1C-3D63741B22C5}" type="pres">
      <dgm:prSet presAssocID="{3D0838BF-D052-4016-8470-5FB5B1A2433D}" presName="rootComposite" presStyleCnt="0"/>
      <dgm:spPr/>
    </dgm:pt>
    <dgm:pt modelId="{D6FF596B-4138-4302-AD79-0BD34CFEC124}" type="pres">
      <dgm:prSet presAssocID="{3D0838BF-D052-4016-8470-5FB5B1A2433D}" presName="rootText" presStyleLbl="node3" presStyleIdx="2" presStyleCnt="3" custScaleX="49325" custLinFactY="-69183" custLinFactNeighborX="1929" custLinFactNeighborY="-100000">
        <dgm:presLayoutVars>
          <dgm:chPref val="3"/>
        </dgm:presLayoutVars>
      </dgm:prSet>
      <dgm:spPr/>
      <dgm:t>
        <a:bodyPr/>
        <a:lstStyle/>
        <a:p>
          <a:endParaRPr lang="en-US"/>
        </a:p>
      </dgm:t>
    </dgm:pt>
    <dgm:pt modelId="{839BD794-4E00-4589-ACFE-76857CB079CA}" type="pres">
      <dgm:prSet presAssocID="{3D0838BF-D052-4016-8470-5FB5B1A2433D}" presName="rootConnector" presStyleLbl="node3" presStyleIdx="2" presStyleCnt="3"/>
      <dgm:spPr/>
      <dgm:t>
        <a:bodyPr/>
        <a:lstStyle/>
        <a:p>
          <a:endParaRPr lang="en-US"/>
        </a:p>
      </dgm:t>
    </dgm:pt>
    <dgm:pt modelId="{560C818A-0507-4DB8-8A25-99F14F9B1347}" type="pres">
      <dgm:prSet presAssocID="{3D0838BF-D052-4016-8470-5FB5B1A2433D}" presName="hierChild4" presStyleCnt="0"/>
      <dgm:spPr/>
    </dgm:pt>
    <dgm:pt modelId="{D7F6FCC2-4615-40B0-A804-1CEE7A12759F}" type="pres">
      <dgm:prSet presAssocID="{3D0838BF-D052-4016-8470-5FB5B1A2433D}" presName="hierChild5" presStyleCnt="0"/>
      <dgm:spPr/>
    </dgm:pt>
    <dgm:pt modelId="{0F7C58DD-A820-4CD6-9046-8D941644C667}" type="pres">
      <dgm:prSet presAssocID="{DD2929E8-A5C7-4C7E-9443-4162382B3597}" presName="hierChild5" presStyleCnt="0"/>
      <dgm:spPr/>
    </dgm:pt>
    <dgm:pt modelId="{3D60FCF7-A6BF-460F-A6DB-E70742AF09B6}" type="pres">
      <dgm:prSet presAssocID="{F7E4C1AF-4B18-41D4-AE94-73916CC52EE3}" presName="Name111" presStyleLbl="parChTrans1D3" presStyleIdx="3" presStyleCnt="4"/>
      <dgm:spPr/>
      <dgm:t>
        <a:bodyPr/>
        <a:lstStyle/>
        <a:p>
          <a:endParaRPr lang="en-US"/>
        </a:p>
      </dgm:t>
    </dgm:pt>
    <dgm:pt modelId="{6D22AAA9-BEFF-4056-B93A-AD1DF6EFFE4A}" type="pres">
      <dgm:prSet presAssocID="{9FE080CE-4391-4617-A818-4F2C2070851D}" presName="hierRoot3" presStyleCnt="0">
        <dgm:presLayoutVars>
          <dgm:hierBranch val="init"/>
        </dgm:presLayoutVars>
      </dgm:prSet>
      <dgm:spPr/>
    </dgm:pt>
    <dgm:pt modelId="{6D4E8F53-9F13-4E2C-9FD8-0742E271E218}" type="pres">
      <dgm:prSet presAssocID="{9FE080CE-4391-4617-A818-4F2C2070851D}" presName="rootComposite3" presStyleCnt="0"/>
      <dgm:spPr/>
    </dgm:pt>
    <dgm:pt modelId="{3AAB84EC-54EB-4B54-A7EF-323FFE9EB151}" type="pres">
      <dgm:prSet presAssocID="{9FE080CE-4391-4617-A818-4F2C2070851D}" presName="rootText3" presStyleLbl="asst2" presStyleIdx="0" presStyleCnt="1" custScaleX="40692" custLinFactNeighborX="-2747" custLinFactNeighborY="-27183">
        <dgm:presLayoutVars>
          <dgm:chPref val="3"/>
        </dgm:presLayoutVars>
      </dgm:prSet>
      <dgm:spPr/>
      <dgm:t>
        <a:bodyPr/>
        <a:lstStyle/>
        <a:p>
          <a:endParaRPr lang="en-US"/>
        </a:p>
      </dgm:t>
    </dgm:pt>
    <dgm:pt modelId="{14262E97-D0B1-4075-A405-60A2BA6C04DC}" type="pres">
      <dgm:prSet presAssocID="{9FE080CE-4391-4617-A818-4F2C2070851D}" presName="rootConnector3" presStyleLbl="asst2" presStyleIdx="0" presStyleCnt="1"/>
      <dgm:spPr/>
      <dgm:t>
        <a:bodyPr/>
        <a:lstStyle/>
        <a:p>
          <a:endParaRPr lang="en-US"/>
        </a:p>
      </dgm:t>
    </dgm:pt>
    <dgm:pt modelId="{808BD95E-55BF-460A-BBAA-2A7115E936D8}" type="pres">
      <dgm:prSet presAssocID="{9FE080CE-4391-4617-A818-4F2C2070851D}" presName="hierChild6" presStyleCnt="0"/>
      <dgm:spPr/>
    </dgm:pt>
    <dgm:pt modelId="{3A34F606-379D-4984-84E0-CC35A02F0B2A}" type="pres">
      <dgm:prSet presAssocID="{9FE080CE-4391-4617-A818-4F2C2070851D}" presName="hierChild7" presStyleCnt="0"/>
      <dgm:spPr/>
    </dgm:pt>
    <dgm:pt modelId="{20A86255-8D05-48C2-8F8C-094B3DD3A023}" type="pres">
      <dgm:prSet presAssocID="{865DFC8F-A579-4216-B006-AC81D5265DF0}" presName="hierChild3" presStyleCnt="0"/>
      <dgm:spPr/>
    </dgm:pt>
    <dgm:pt modelId="{B51FBDCC-09FC-45E8-9168-8441972A1A15}" type="pres">
      <dgm:prSet presAssocID="{7D7B6EC8-7BCD-4BEC-904F-333045775AB5}" presName="hierRoot1" presStyleCnt="0">
        <dgm:presLayoutVars>
          <dgm:hierBranch val="init"/>
        </dgm:presLayoutVars>
      </dgm:prSet>
      <dgm:spPr/>
    </dgm:pt>
    <dgm:pt modelId="{51F92CC6-C8C0-4EBD-9DD9-8A2D4CB261A5}" type="pres">
      <dgm:prSet presAssocID="{7D7B6EC8-7BCD-4BEC-904F-333045775AB5}" presName="rootComposite1" presStyleCnt="0"/>
      <dgm:spPr/>
    </dgm:pt>
    <dgm:pt modelId="{D9D09941-CFB5-4AEE-9C80-FA73FDC9F98A}" type="pres">
      <dgm:prSet presAssocID="{7D7B6EC8-7BCD-4BEC-904F-333045775AB5}" presName="rootText1" presStyleLbl="node0" presStyleIdx="1" presStyleCnt="2" custScaleX="41738" custLinFactX="-103020" custLinFactY="127686" custLinFactNeighborX="-200000" custLinFactNeighborY="200000">
        <dgm:presLayoutVars>
          <dgm:chPref val="3"/>
        </dgm:presLayoutVars>
      </dgm:prSet>
      <dgm:spPr/>
      <dgm:t>
        <a:bodyPr/>
        <a:lstStyle/>
        <a:p>
          <a:endParaRPr lang="en-US"/>
        </a:p>
      </dgm:t>
    </dgm:pt>
    <dgm:pt modelId="{B12131A0-67B4-411C-8F26-AE803129A22C}" type="pres">
      <dgm:prSet presAssocID="{7D7B6EC8-7BCD-4BEC-904F-333045775AB5}" presName="rootConnector1" presStyleLbl="node1" presStyleIdx="0" presStyleCnt="0"/>
      <dgm:spPr/>
      <dgm:t>
        <a:bodyPr/>
        <a:lstStyle/>
        <a:p>
          <a:endParaRPr lang="en-US"/>
        </a:p>
      </dgm:t>
    </dgm:pt>
    <dgm:pt modelId="{E604C835-4142-4D40-A0ED-2E5FCC34657E}" type="pres">
      <dgm:prSet presAssocID="{7D7B6EC8-7BCD-4BEC-904F-333045775AB5}" presName="hierChild2" presStyleCnt="0"/>
      <dgm:spPr/>
    </dgm:pt>
    <dgm:pt modelId="{919EABC2-D72F-4D5A-AA64-4EA37A47D316}" type="pres">
      <dgm:prSet presAssocID="{7D7B6EC8-7BCD-4BEC-904F-333045775AB5}" presName="hierChild3" presStyleCnt="0"/>
      <dgm:spPr/>
    </dgm:pt>
  </dgm:ptLst>
  <dgm:cxnLst>
    <dgm:cxn modelId="{147898FF-A0F1-4C99-A769-F21B0F6F52F8}" type="presOf" srcId="{9D6B2F11-441B-413A-9F20-288C19AFAFD3}" destId="{DD776E6C-8B41-4AAF-AB67-465B36050BAD}" srcOrd="0" destOrd="0" presId="urn:microsoft.com/office/officeart/2005/8/layout/orgChart1"/>
    <dgm:cxn modelId="{D1DEC85E-3731-44D3-89E3-2BCDC91B6CEC}" type="presOf" srcId="{865DFC8F-A579-4216-B006-AC81D5265DF0}" destId="{EEB65007-BAF2-4119-A2C2-C4725A4DD55A}" srcOrd="0" destOrd="0" presId="urn:microsoft.com/office/officeart/2005/8/layout/orgChart1"/>
    <dgm:cxn modelId="{BFE9C6BB-7484-428E-BC5F-27A236DAD856}" type="presOf" srcId="{C5A5CF75-A1ED-4F2E-82CD-447D30D15281}" destId="{AE3F9278-93C4-489B-9774-832FA6E780A3}" srcOrd="0" destOrd="0" presId="urn:microsoft.com/office/officeart/2005/8/layout/orgChart1"/>
    <dgm:cxn modelId="{402E8A0C-8EB7-4F19-8193-D2BB643DAB3D}" type="presOf" srcId="{DEC36B9A-7202-452C-AACE-B6BEFA064AB9}" destId="{7702D3DA-924F-41B7-A205-3DB8EC6915E8}" srcOrd="1" destOrd="0" presId="urn:microsoft.com/office/officeart/2005/8/layout/orgChart1"/>
    <dgm:cxn modelId="{CB8EC05F-4EAF-4BFD-B294-44C45ED4F14A}" srcId="{865DFC8F-A579-4216-B006-AC81D5265DF0}" destId="{DEC36B9A-7202-452C-AACE-B6BEFA064AB9}" srcOrd="0" destOrd="0" parTransId="{C5A5CF75-A1ED-4F2E-82CD-447D30D15281}" sibTransId="{AC46BD63-7853-4CB3-933E-4D65D671355D}"/>
    <dgm:cxn modelId="{57B63DD3-FB76-4F74-BCCD-13CE5135249D}" type="presOf" srcId="{12643F04-AAC5-4CF9-A083-676BE58ABD97}" destId="{64E54FFF-8F72-479D-9291-D1CD8718DB09}" srcOrd="1" destOrd="0" presId="urn:microsoft.com/office/officeart/2005/8/layout/orgChart1"/>
    <dgm:cxn modelId="{CA063CE8-59C6-47E9-BAAA-E9C7A253ABA6}" type="presOf" srcId="{8A4731E4-199F-48CD-BC4C-9A0FFEBE36A7}" destId="{EF34FE60-37DB-4E93-AC84-0685F2C67FCF}" srcOrd="0" destOrd="0" presId="urn:microsoft.com/office/officeart/2005/8/layout/orgChart1"/>
    <dgm:cxn modelId="{4E07C494-1D2C-44CD-A887-E5CE1A1948EE}" type="presOf" srcId="{DEC36B9A-7202-452C-AACE-B6BEFA064AB9}" destId="{AE4E1613-6D14-4EC4-871C-03CCBE73D8E9}" srcOrd="0" destOrd="0" presId="urn:microsoft.com/office/officeart/2005/8/layout/orgChart1"/>
    <dgm:cxn modelId="{D78A6631-27CC-4359-9951-B933CFF6F123}" type="presOf" srcId="{DD2929E8-A5C7-4C7E-9443-4162382B3597}" destId="{858C8978-BC80-45A5-8707-D054865BB807}" srcOrd="0" destOrd="0" presId="urn:microsoft.com/office/officeart/2005/8/layout/orgChart1"/>
    <dgm:cxn modelId="{18D90910-346A-4B7D-8592-11B234C47401}" type="presOf" srcId="{9B66E580-6682-4431-BD9D-1605B98CA36A}" destId="{E874B93B-DA93-464F-AE63-2C9AB10F6543}" srcOrd="0" destOrd="0" presId="urn:microsoft.com/office/officeart/2005/8/layout/orgChart1"/>
    <dgm:cxn modelId="{6B902EDD-0907-4663-B602-38831A2570C9}" type="presOf" srcId="{3D0838BF-D052-4016-8470-5FB5B1A2433D}" destId="{839BD794-4E00-4589-ACFE-76857CB079CA}" srcOrd="1" destOrd="0" presId="urn:microsoft.com/office/officeart/2005/8/layout/orgChart1"/>
    <dgm:cxn modelId="{89910475-D9F9-4EF1-AEC3-B1C7540B509A}" srcId="{DD2929E8-A5C7-4C7E-9443-4162382B3597}" destId="{3D0838BF-D052-4016-8470-5FB5B1A2433D}" srcOrd="0" destOrd="0" parTransId="{FDCB2B99-C45F-438C-A0F4-964524FA2318}" sibTransId="{B53A40BD-5643-4D67-A3E6-AC8EDF576F23}"/>
    <dgm:cxn modelId="{27718F71-15F8-4F2F-8DC6-1A536A052D4A}" srcId="{DC932EE4-38F1-4D3F-9946-9E8A2C66324A}" destId="{865DFC8F-A579-4216-B006-AC81D5265DF0}" srcOrd="0" destOrd="0" parTransId="{F40C7F82-3F83-4C94-8858-7411824E6943}" sibTransId="{FE11E8E4-637C-4069-9309-6422CBD5A770}"/>
    <dgm:cxn modelId="{637B9E0A-E45D-4EB1-A6A0-EFE9A14DDB6F}" type="presOf" srcId="{7D7B6EC8-7BCD-4BEC-904F-333045775AB5}" destId="{B12131A0-67B4-411C-8F26-AE803129A22C}" srcOrd="1" destOrd="0" presId="urn:microsoft.com/office/officeart/2005/8/layout/orgChart1"/>
    <dgm:cxn modelId="{B9C35C39-7B48-414B-8EDF-7FC80448559A}" type="presOf" srcId="{9FE080CE-4391-4617-A818-4F2C2070851D}" destId="{14262E97-D0B1-4075-A405-60A2BA6C04DC}" srcOrd="1" destOrd="0" presId="urn:microsoft.com/office/officeart/2005/8/layout/orgChart1"/>
    <dgm:cxn modelId="{6B1DF5FA-7494-4C24-A699-BD166B2FBEAE}" type="presOf" srcId="{7D7B6EC8-7BCD-4BEC-904F-333045775AB5}" destId="{D9D09941-CFB5-4AEE-9C80-FA73FDC9F98A}" srcOrd="0" destOrd="0" presId="urn:microsoft.com/office/officeart/2005/8/layout/orgChart1"/>
    <dgm:cxn modelId="{EBAEEAFD-62C5-4A39-BAAE-787E371AC568}" srcId="{DD2929E8-A5C7-4C7E-9443-4162382B3597}" destId="{9FE080CE-4391-4617-A818-4F2C2070851D}" srcOrd="1" destOrd="0" parTransId="{F7E4C1AF-4B18-41D4-AE94-73916CC52EE3}" sibTransId="{9A9DD297-FB32-4332-BF2F-4866BDF22265}"/>
    <dgm:cxn modelId="{29DC1845-B11A-4C29-A629-7884E67A22CE}" type="presOf" srcId="{15E86B52-7A29-4002-A6B2-C7F44CCDD94E}" destId="{F09DE3B8-009F-4555-9CDD-1AE8062B3F2F}" srcOrd="0" destOrd="0" presId="urn:microsoft.com/office/officeart/2005/8/layout/orgChart1"/>
    <dgm:cxn modelId="{2443C2CC-64DC-4620-A0D2-C0A30ABC72E0}" type="presOf" srcId="{9D6B2F11-441B-413A-9F20-288C19AFAFD3}" destId="{4CA2C99D-7A3C-45F7-9580-53F148A6F470}" srcOrd="1" destOrd="0" presId="urn:microsoft.com/office/officeart/2005/8/layout/orgChart1"/>
    <dgm:cxn modelId="{630FD329-798F-4DA8-AA1B-6C51752079C0}" type="presOf" srcId="{DC932EE4-38F1-4D3F-9946-9E8A2C66324A}" destId="{C26FE8AB-6B06-48CB-A20E-B910FE737F7F}" srcOrd="0" destOrd="0" presId="urn:microsoft.com/office/officeart/2005/8/layout/orgChart1"/>
    <dgm:cxn modelId="{D4794246-E3C9-4CA2-8944-7ED0DDA503C8}" srcId="{865DFC8F-A579-4216-B006-AC81D5265DF0}" destId="{DD2929E8-A5C7-4C7E-9443-4162382B3597}" srcOrd="1" destOrd="0" parTransId="{9B66E580-6682-4431-BD9D-1605B98CA36A}" sibTransId="{DFB8E6E7-BBF8-4B71-881F-827AF38CE760}"/>
    <dgm:cxn modelId="{9D7070BE-5728-46AF-9455-5AAC357EFADD}" type="presOf" srcId="{9FE080CE-4391-4617-A818-4F2C2070851D}" destId="{3AAB84EC-54EB-4B54-A7EF-323FFE9EB151}" srcOrd="0" destOrd="0" presId="urn:microsoft.com/office/officeart/2005/8/layout/orgChart1"/>
    <dgm:cxn modelId="{D6AE373E-ECCF-4767-8A72-8EE1CC73AFDE}" type="presOf" srcId="{865DFC8F-A579-4216-B006-AC81D5265DF0}" destId="{8A44FDE5-2057-49AA-B808-405C16AF9B92}" srcOrd="1" destOrd="0" presId="urn:microsoft.com/office/officeart/2005/8/layout/orgChart1"/>
    <dgm:cxn modelId="{AAE0259E-59FA-4972-AE0A-FA5998C3FEA3}" srcId="{DEC36B9A-7202-452C-AACE-B6BEFA064AB9}" destId="{12643F04-AAC5-4CF9-A083-676BE58ABD97}" srcOrd="1" destOrd="0" parTransId="{15E86B52-7A29-4002-A6B2-C7F44CCDD94E}" sibTransId="{6389774F-870C-409B-8941-1E181EA2EEA0}"/>
    <dgm:cxn modelId="{A9D62500-7008-4073-B487-133B816AF308}" type="presOf" srcId="{FDCB2B99-C45F-438C-A0F4-964524FA2318}" destId="{CA33B77C-1EA8-41AE-9001-986825713F68}" srcOrd="0" destOrd="0" presId="urn:microsoft.com/office/officeart/2005/8/layout/orgChart1"/>
    <dgm:cxn modelId="{CB9F9852-DAE8-42EB-BB3A-7542A40D9A40}" srcId="{DEC36B9A-7202-452C-AACE-B6BEFA064AB9}" destId="{9D6B2F11-441B-413A-9F20-288C19AFAFD3}" srcOrd="0" destOrd="0" parTransId="{8A4731E4-199F-48CD-BC4C-9A0FFEBE36A7}" sibTransId="{51A9D285-6574-4806-92FD-562AA19496D7}"/>
    <dgm:cxn modelId="{FA161AFF-26E5-4D3E-9858-8C04A35832BA}" type="presOf" srcId="{12643F04-AAC5-4CF9-A083-676BE58ABD97}" destId="{BC1FB6BF-B508-479B-9F83-E4D59BD13222}" srcOrd="0" destOrd="0" presId="urn:microsoft.com/office/officeart/2005/8/layout/orgChart1"/>
    <dgm:cxn modelId="{165412A9-8B40-4D7A-9DD6-0E63D4377365}" type="presOf" srcId="{DD2929E8-A5C7-4C7E-9443-4162382B3597}" destId="{03A526CC-BEE7-4496-BF68-ED68DF853986}" srcOrd="1" destOrd="0" presId="urn:microsoft.com/office/officeart/2005/8/layout/orgChart1"/>
    <dgm:cxn modelId="{80638180-463D-4B07-8D91-8B860EE4D913}" srcId="{DC932EE4-38F1-4D3F-9946-9E8A2C66324A}" destId="{7D7B6EC8-7BCD-4BEC-904F-333045775AB5}" srcOrd="1" destOrd="0" parTransId="{0F085C5C-E3DC-405D-BE13-901602FA5E7B}" sibTransId="{E44C1A9D-A2D7-4B96-B6BD-DD4E7F66C4B8}"/>
    <dgm:cxn modelId="{1D6C0C2C-D247-4B12-926A-ABB5EBA368D7}" type="presOf" srcId="{F7E4C1AF-4B18-41D4-AE94-73916CC52EE3}" destId="{3D60FCF7-A6BF-460F-A6DB-E70742AF09B6}" srcOrd="0" destOrd="0" presId="urn:microsoft.com/office/officeart/2005/8/layout/orgChart1"/>
    <dgm:cxn modelId="{7106342B-1C09-4588-A200-53A46DA40511}" type="presOf" srcId="{3D0838BF-D052-4016-8470-5FB5B1A2433D}" destId="{D6FF596B-4138-4302-AD79-0BD34CFEC124}" srcOrd="0" destOrd="0" presId="urn:microsoft.com/office/officeart/2005/8/layout/orgChart1"/>
    <dgm:cxn modelId="{649448BF-2350-4511-A6D5-C9913E90C490}" type="presParOf" srcId="{C26FE8AB-6B06-48CB-A20E-B910FE737F7F}" destId="{316E63D1-51BF-44E6-B2A8-C4DDB749F998}" srcOrd="0" destOrd="0" presId="urn:microsoft.com/office/officeart/2005/8/layout/orgChart1"/>
    <dgm:cxn modelId="{4591E07B-2286-45F9-8201-4BFFE7A58804}" type="presParOf" srcId="{316E63D1-51BF-44E6-B2A8-C4DDB749F998}" destId="{2E77A248-2C8D-4D78-8565-528348214C7D}" srcOrd="0" destOrd="0" presId="urn:microsoft.com/office/officeart/2005/8/layout/orgChart1"/>
    <dgm:cxn modelId="{CB45B74E-6650-4337-AC36-7EBCA100BE38}" type="presParOf" srcId="{2E77A248-2C8D-4D78-8565-528348214C7D}" destId="{EEB65007-BAF2-4119-A2C2-C4725A4DD55A}" srcOrd="0" destOrd="0" presId="urn:microsoft.com/office/officeart/2005/8/layout/orgChart1"/>
    <dgm:cxn modelId="{AE00E9DE-E2D2-4CB9-A911-608AB36CE21F}" type="presParOf" srcId="{2E77A248-2C8D-4D78-8565-528348214C7D}" destId="{8A44FDE5-2057-49AA-B808-405C16AF9B92}" srcOrd="1" destOrd="0" presId="urn:microsoft.com/office/officeart/2005/8/layout/orgChart1"/>
    <dgm:cxn modelId="{A91D4717-31D5-4120-A252-82A49B35B3ED}" type="presParOf" srcId="{316E63D1-51BF-44E6-B2A8-C4DDB749F998}" destId="{62A73300-8107-407C-9680-3B0274A6709C}" srcOrd="1" destOrd="0" presId="urn:microsoft.com/office/officeart/2005/8/layout/orgChart1"/>
    <dgm:cxn modelId="{B597FC98-E097-4019-949B-06EEF35BBDAE}" type="presParOf" srcId="{62A73300-8107-407C-9680-3B0274A6709C}" destId="{AE3F9278-93C4-489B-9774-832FA6E780A3}" srcOrd="0" destOrd="0" presId="urn:microsoft.com/office/officeart/2005/8/layout/orgChart1"/>
    <dgm:cxn modelId="{8B1B9393-0F33-4CC9-9340-4C97C73DF414}" type="presParOf" srcId="{62A73300-8107-407C-9680-3B0274A6709C}" destId="{73144B8D-2D5E-48CB-A0D1-F1C4BC4D482B}" srcOrd="1" destOrd="0" presId="urn:microsoft.com/office/officeart/2005/8/layout/orgChart1"/>
    <dgm:cxn modelId="{744661A3-3206-471A-939A-AF19FD91047A}" type="presParOf" srcId="{73144B8D-2D5E-48CB-A0D1-F1C4BC4D482B}" destId="{93A9D938-2D7C-49BE-A9FB-49E425967D28}" srcOrd="0" destOrd="0" presId="urn:microsoft.com/office/officeart/2005/8/layout/orgChart1"/>
    <dgm:cxn modelId="{DD1E1AAD-DEA3-4637-9A03-55818BF2E59E}" type="presParOf" srcId="{93A9D938-2D7C-49BE-A9FB-49E425967D28}" destId="{AE4E1613-6D14-4EC4-871C-03CCBE73D8E9}" srcOrd="0" destOrd="0" presId="urn:microsoft.com/office/officeart/2005/8/layout/orgChart1"/>
    <dgm:cxn modelId="{F98B83EC-5B34-40B7-BAC9-06D1333218B2}" type="presParOf" srcId="{93A9D938-2D7C-49BE-A9FB-49E425967D28}" destId="{7702D3DA-924F-41B7-A205-3DB8EC6915E8}" srcOrd="1" destOrd="0" presId="urn:microsoft.com/office/officeart/2005/8/layout/orgChart1"/>
    <dgm:cxn modelId="{50406DB3-D568-43F2-A0F0-3954C6260F44}" type="presParOf" srcId="{73144B8D-2D5E-48CB-A0D1-F1C4BC4D482B}" destId="{FB5FFDD3-32C9-4709-8F15-366C0ABFB4F8}" srcOrd="1" destOrd="0" presId="urn:microsoft.com/office/officeart/2005/8/layout/orgChart1"/>
    <dgm:cxn modelId="{81EF9D50-4D5E-40EE-916D-A7FB9E69B868}" type="presParOf" srcId="{FB5FFDD3-32C9-4709-8F15-366C0ABFB4F8}" destId="{EF34FE60-37DB-4E93-AC84-0685F2C67FCF}" srcOrd="0" destOrd="0" presId="urn:microsoft.com/office/officeart/2005/8/layout/orgChart1"/>
    <dgm:cxn modelId="{EE665D15-9036-4F59-A57A-719C9441B0DA}" type="presParOf" srcId="{FB5FFDD3-32C9-4709-8F15-366C0ABFB4F8}" destId="{5202CCC2-B1CC-463A-87E9-AACF3940507B}" srcOrd="1" destOrd="0" presId="urn:microsoft.com/office/officeart/2005/8/layout/orgChart1"/>
    <dgm:cxn modelId="{C94E7028-D967-48FD-A213-7CF78CBDF5AC}" type="presParOf" srcId="{5202CCC2-B1CC-463A-87E9-AACF3940507B}" destId="{94F60F54-B378-49F6-AA00-DAFC0081D8FA}" srcOrd="0" destOrd="0" presId="urn:microsoft.com/office/officeart/2005/8/layout/orgChart1"/>
    <dgm:cxn modelId="{0A9D9972-7536-40FD-BA18-50BEF684BB55}" type="presParOf" srcId="{94F60F54-B378-49F6-AA00-DAFC0081D8FA}" destId="{DD776E6C-8B41-4AAF-AB67-465B36050BAD}" srcOrd="0" destOrd="0" presId="urn:microsoft.com/office/officeart/2005/8/layout/orgChart1"/>
    <dgm:cxn modelId="{23591622-61EB-4679-B588-A7404047C1CC}" type="presParOf" srcId="{94F60F54-B378-49F6-AA00-DAFC0081D8FA}" destId="{4CA2C99D-7A3C-45F7-9580-53F148A6F470}" srcOrd="1" destOrd="0" presId="urn:microsoft.com/office/officeart/2005/8/layout/orgChart1"/>
    <dgm:cxn modelId="{05EBE604-FA74-477D-AC30-CCA74372AE05}" type="presParOf" srcId="{5202CCC2-B1CC-463A-87E9-AACF3940507B}" destId="{197D6158-AB13-4873-9F78-A4440E78D39F}" srcOrd="1" destOrd="0" presId="urn:microsoft.com/office/officeart/2005/8/layout/orgChart1"/>
    <dgm:cxn modelId="{C19232DF-C3F6-43A3-8E97-87D5D371208B}" type="presParOf" srcId="{5202CCC2-B1CC-463A-87E9-AACF3940507B}" destId="{17CA03AD-3C51-409A-B8DA-2135123DE175}" srcOrd="2" destOrd="0" presId="urn:microsoft.com/office/officeart/2005/8/layout/orgChart1"/>
    <dgm:cxn modelId="{2F8FCB80-8C68-4470-AA0F-A50C7F7B4C69}" type="presParOf" srcId="{FB5FFDD3-32C9-4709-8F15-366C0ABFB4F8}" destId="{F09DE3B8-009F-4555-9CDD-1AE8062B3F2F}" srcOrd="2" destOrd="0" presId="urn:microsoft.com/office/officeart/2005/8/layout/orgChart1"/>
    <dgm:cxn modelId="{93E9FE0C-F53C-4DD0-8B42-40FFB7A36918}" type="presParOf" srcId="{FB5FFDD3-32C9-4709-8F15-366C0ABFB4F8}" destId="{03938357-9DF9-4E83-BDAF-47F20E3B2D76}" srcOrd="3" destOrd="0" presId="urn:microsoft.com/office/officeart/2005/8/layout/orgChart1"/>
    <dgm:cxn modelId="{AA5EBB09-32AB-4511-A53C-CD5EDA4E5DB4}" type="presParOf" srcId="{03938357-9DF9-4E83-BDAF-47F20E3B2D76}" destId="{4064EA2D-ADDC-4DAB-B9ED-82C2A1248B19}" srcOrd="0" destOrd="0" presId="urn:microsoft.com/office/officeart/2005/8/layout/orgChart1"/>
    <dgm:cxn modelId="{8E2EB808-4C59-469E-AF3D-5A1C99185A37}" type="presParOf" srcId="{4064EA2D-ADDC-4DAB-B9ED-82C2A1248B19}" destId="{BC1FB6BF-B508-479B-9F83-E4D59BD13222}" srcOrd="0" destOrd="0" presId="urn:microsoft.com/office/officeart/2005/8/layout/orgChart1"/>
    <dgm:cxn modelId="{9E1F6AA5-5335-4A79-8401-FCDEC231E60C}" type="presParOf" srcId="{4064EA2D-ADDC-4DAB-B9ED-82C2A1248B19}" destId="{64E54FFF-8F72-479D-9291-D1CD8718DB09}" srcOrd="1" destOrd="0" presId="urn:microsoft.com/office/officeart/2005/8/layout/orgChart1"/>
    <dgm:cxn modelId="{5FDE006B-A596-4E3A-8220-5178867768F4}" type="presParOf" srcId="{03938357-9DF9-4E83-BDAF-47F20E3B2D76}" destId="{5CC0E011-D096-40BD-868C-D86E466E3310}" srcOrd="1" destOrd="0" presId="urn:microsoft.com/office/officeart/2005/8/layout/orgChart1"/>
    <dgm:cxn modelId="{C6ACCD82-D09B-467D-8F6D-7B1C3412FED3}" type="presParOf" srcId="{03938357-9DF9-4E83-BDAF-47F20E3B2D76}" destId="{78FF6235-DB48-40BD-A9C1-9E51C5BCDD0B}" srcOrd="2" destOrd="0" presId="urn:microsoft.com/office/officeart/2005/8/layout/orgChart1"/>
    <dgm:cxn modelId="{317861FD-C65D-4B20-BA78-84030C40AD12}" type="presParOf" srcId="{73144B8D-2D5E-48CB-A0D1-F1C4BC4D482B}" destId="{BDBC8F27-9AFF-4F3C-B4EB-2AE281D1DC08}" srcOrd="2" destOrd="0" presId="urn:microsoft.com/office/officeart/2005/8/layout/orgChart1"/>
    <dgm:cxn modelId="{62DDA40E-BD1F-4B25-949F-C397B1576BE3}" type="presParOf" srcId="{62A73300-8107-407C-9680-3B0274A6709C}" destId="{E874B93B-DA93-464F-AE63-2C9AB10F6543}" srcOrd="2" destOrd="0" presId="urn:microsoft.com/office/officeart/2005/8/layout/orgChart1"/>
    <dgm:cxn modelId="{A06F971A-CD58-449D-BA40-2BB0A303A9D0}" type="presParOf" srcId="{62A73300-8107-407C-9680-3B0274A6709C}" destId="{92F46C08-AFBB-4513-A840-66E65961E796}" srcOrd="3" destOrd="0" presId="urn:microsoft.com/office/officeart/2005/8/layout/orgChart1"/>
    <dgm:cxn modelId="{D6AED263-FDE1-48E1-923F-07A0B1379BD1}" type="presParOf" srcId="{92F46C08-AFBB-4513-A840-66E65961E796}" destId="{FCFF59F5-3056-4045-AF2A-4DC45F2D4484}" srcOrd="0" destOrd="0" presId="urn:microsoft.com/office/officeart/2005/8/layout/orgChart1"/>
    <dgm:cxn modelId="{A68C6A7D-AE92-4E5E-9A09-71ABE0AFA06D}" type="presParOf" srcId="{FCFF59F5-3056-4045-AF2A-4DC45F2D4484}" destId="{858C8978-BC80-45A5-8707-D054865BB807}" srcOrd="0" destOrd="0" presId="urn:microsoft.com/office/officeart/2005/8/layout/orgChart1"/>
    <dgm:cxn modelId="{8C485295-A18B-41A7-B055-60FFDB3F7600}" type="presParOf" srcId="{FCFF59F5-3056-4045-AF2A-4DC45F2D4484}" destId="{03A526CC-BEE7-4496-BF68-ED68DF853986}" srcOrd="1" destOrd="0" presId="urn:microsoft.com/office/officeart/2005/8/layout/orgChart1"/>
    <dgm:cxn modelId="{BE0352A5-0D9A-489F-9E00-53143A160F59}" type="presParOf" srcId="{92F46C08-AFBB-4513-A840-66E65961E796}" destId="{5B8D7C6C-B00A-43A1-85B1-DE73801E5C62}" srcOrd="1" destOrd="0" presId="urn:microsoft.com/office/officeart/2005/8/layout/orgChart1"/>
    <dgm:cxn modelId="{2B6683DD-6501-4082-A7E8-5AF2F9FCE70E}" type="presParOf" srcId="{5B8D7C6C-B00A-43A1-85B1-DE73801E5C62}" destId="{CA33B77C-1EA8-41AE-9001-986825713F68}" srcOrd="0" destOrd="0" presId="urn:microsoft.com/office/officeart/2005/8/layout/orgChart1"/>
    <dgm:cxn modelId="{673230F1-6F47-40C1-973B-106A25EDC429}" type="presParOf" srcId="{5B8D7C6C-B00A-43A1-85B1-DE73801E5C62}" destId="{82050DE9-F367-4C24-9F81-FEB3837EB5DF}" srcOrd="1" destOrd="0" presId="urn:microsoft.com/office/officeart/2005/8/layout/orgChart1"/>
    <dgm:cxn modelId="{5CA365FD-1BBE-43D2-B7D3-788D78A4D407}" type="presParOf" srcId="{82050DE9-F367-4C24-9F81-FEB3837EB5DF}" destId="{0F4B295A-E443-4183-8A1C-3D63741B22C5}" srcOrd="0" destOrd="0" presId="urn:microsoft.com/office/officeart/2005/8/layout/orgChart1"/>
    <dgm:cxn modelId="{6A61BD34-93A5-4049-AD8E-6EA97BF54B73}" type="presParOf" srcId="{0F4B295A-E443-4183-8A1C-3D63741B22C5}" destId="{D6FF596B-4138-4302-AD79-0BD34CFEC124}" srcOrd="0" destOrd="0" presId="urn:microsoft.com/office/officeart/2005/8/layout/orgChart1"/>
    <dgm:cxn modelId="{E5E80A94-D8C4-4E7E-84ED-11080F22AC2D}" type="presParOf" srcId="{0F4B295A-E443-4183-8A1C-3D63741B22C5}" destId="{839BD794-4E00-4589-ACFE-76857CB079CA}" srcOrd="1" destOrd="0" presId="urn:microsoft.com/office/officeart/2005/8/layout/orgChart1"/>
    <dgm:cxn modelId="{CC086F4B-D844-4DE2-AA7F-6A71ABBBEA4C}" type="presParOf" srcId="{82050DE9-F367-4C24-9F81-FEB3837EB5DF}" destId="{560C818A-0507-4DB8-8A25-99F14F9B1347}" srcOrd="1" destOrd="0" presId="urn:microsoft.com/office/officeart/2005/8/layout/orgChart1"/>
    <dgm:cxn modelId="{C60E0139-F2FC-4B09-A58C-3D3B5D802416}" type="presParOf" srcId="{82050DE9-F367-4C24-9F81-FEB3837EB5DF}" destId="{D7F6FCC2-4615-40B0-A804-1CEE7A12759F}" srcOrd="2" destOrd="0" presId="urn:microsoft.com/office/officeart/2005/8/layout/orgChart1"/>
    <dgm:cxn modelId="{3AA44729-1B09-4DFE-8B6C-5BCB57B8BE84}" type="presParOf" srcId="{92F46C08-AFBB-4513-A840-66E65961E796}" destId="{0F7C58DD-A820-4CD6-9046-8D941644C667}" srcOrd="2" destOrd="0" presId="urn:microsoft.com/office/officeart/2005/8/layout/orgChart1"/>
    <dgm:cxn modelId="{E6378981-ACC8-4BB8-BD95-80CD7DE1F9D6}" type="presParOf" srcId="{0F7C58DD-A820-4CD6-9046-8D941644C667}" destId="{3D60FCF7-A6BF-460F-A6DB-E70742AF09B6}" srcOrd="0" destOrd="0" presId="urn:microsoft.com/office/officeart/2005/8/layout/orgChart1"/>
    <dgm:cxn modelId="{07B1F790-2AE7-4F18-B4B7-67B7733FA166}" type="presParOf" srcId="{0F7C58DD-A820-4CD6-9046-8D941644C667}" destId="{6D22AAA9-BEFF-4056-B93A-AD1DF6EFFE4A}" srcOrd="1" destOrd="0" presId="urn:microsoft.com/office/officeart/2005/8/layout/orgChart1"/>
    <dgm:cxn modelId="{6F543217-86CD-422F-8BEB-022EB280230D}" type="presParOf" srcId="{6D22AAA9-BEFF-4056-B93A-AD1DF6EFFE4A}" destId="{6D4E8F53-9F13-4E2C-9FD8-0742E271E218}" srcOrd="0" destOrd="0" presId="urn:microsoft.com/office/officeart/2005/8/layout/orgChart1"/>
    <dgm:cxn modelId="{A229B9C8-0AC5-498E-A78A-570EF9B6FC36}" type="presParOf" srcId="{6D4E8F53-9F13-4E2C-9FD8-0742E271E218}" destId="{3AAB84EC-54EB-4B54-A7EF-323FFE9EB151}" srcOrd="0" destOrd="0" presId="urn:microsoft.com/office/officeart/2005/8/layout/orgChart1"/>
    <dgm:cxn modelId="{9E1AFD07-AFFF-4E86-805E-83EE66D35F05}" type="presParOf" srcId="{6D4E8F53-9F13-4E2C-9FD8-0742E271E218}" destId="{14262E97-D0B1-4075-A405-60A2BA6C04DC}" srcOrd="1" destOrd="0" presId="urn:microsoft.com/office/officeart/2005/8/layout/orgChart1"/>
    <dgm:cxn modelId="{9C0D78C9-44EA-4277-8121-8F08E1F83522}" type="presParOf" srcId="{6D22AAA9-BEFF-4056-B93A-AD1DF6EFFE4A}" destId="{808BD95E-55BF-460A-BBAA-2A7115E936D8}" srcOrd="1" destOrd="0" presId="urn:microsoft.com/office/officeart/2005/8/layout/orgChart1"/>
    <dgm:cxn modelId="{5664F48B-7B2B-42F9-B6B9-256CDB0F28CF}" type="presParOf" srcId="{6D22AAA9-BEFF-4056-B93A-AD1DF6EFFE4A}" destId="{3A34F606-379D-4984-84E0-CC35A02F0B2A}" srcOrd="2" destOrd="0" presId="urn:microsoft.com/office/officeart/2005/8/layout/orgChart1"/>
    <dgm:cxn modelId="{DBF00C8E-2447-4C2B-9C92-56FBE752229B}" type="presParOf" srcId="{316E63D1-51BF-44E6-B2A8-C4DDB749F998}" destId="{20A86255-8D05-48C2-8F8C-094B3DD3A023}" srcOrd="2" destOrd="0" presId="urn:microsoft.com/office/officeart/2005/8/layout/orgChart1"/>
    <dgm:cxn modelId="{07CF3C82-B614-41AD-8C5D-493E913A8159}" type="presParOf" srcId="{C26FE8AB-6B06-48CB-A20E-B910FE737F7F}" destId="{B51FBDCC-09FC-45E8-9168-8441972A1A15}" srcOrd="1" destOrd="0" presId="urn:microsoft.com/office/officeart/2005/8/layout/orgChart1"/>
    <dgm:cxn modelId="{D7A0F0A7-754D-4A81-8A35-C085B9C6ABFA}" type="presParOf" srcId="{B51FBDCC-09FC-45E8-9168-8441972A1A15}" destId="{51F92CC6-C8C0-4EBD-9DD9-8A2D4CB261A5}" srcOrd="0" destOrd="0" presId="urn:microsoft.com/office/officeart/2005/8/layout/orgChart1"/>
    <dgm:cxn modelId="{B8FD79A6-D45F-4682-8EB0-701ECA88CEEF}" type="presParOf" srcId="{51F92CC6-C8C0-4EBD-9DD9-8A2D4CB261A5}" destId="{D9D09941-CFB5-4AEE-9C80-FA73FDC9F98A}" srcOrd="0" destOrd="0" presId="urn:microsoft.com/office/officeart/2005/8/layout/orgChart1"/>
    <dgm:cxn modelId="{9B06B71F-C17E-476A-BA48-6990DBB2E5A5}" type="presParOf" srcId="{51F92CC6-C8C0-4EBD-9DD9-8A2D4CB261A5}" destId="{B12131A0-67B4-411C-8F26-AE803129A22C}" srcOrd="1" destOrd="0" presId="urn:microsoft.com/office/officeart/2005/8/layout/orgChart1"/>
    <dgm:cxn modelId="{9C82C23A-65AE-417B-9ADB-F66FC5A28FD2}" type="presParOf" srcId="{B51FBDCC-09FC-45E8-9168-8441972A1A15}" destId="{E604C835-4142-4D40-A0ED-2E5FCC34657E}" srcOrd="1" destOrd="0" presId="urn:microsoft.com/office/officeart/2005/8/layout/orgChart1"/>
    <dgm:cxn modelId="{5EC0EFD8-F0DF-4ACB-A002-B85722FAC836}" type="presParOf" srcId="{B51FBDCC-09FC-45E8-9168-8441972A1A15}" destId="{919EABC2-D72F-4D5A-AA64-4EA37A47D31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0FCF7-A6BF-460F-A6DB-E70742AF09B6}">
      <dsp:nvSpPr>
        <dsp:cNvPr id="0" name=""/>
        <dsp:cNvSpPr/>
      </dsp:nvSpPr>
      <dsp:spPr>
        <a:xfrm>
          <a:off x="4804500" y="2079384"/>
          <a:ext cx="170487" cy="560501"/>
        </a:xfrm>
        <a:custGeom>
          <a:avLst/>
          <a:gdLst/>
          <a:ahLst/>
          <a:cxnLst/>
          <a:rect l="0" t="0" r="0" b="0"/>
          <a:pathLst>
            <a:path>
              <a:moveTo>
                <a:pt x="170487" y="0"/>
              </a:moveTo>
              <a:lnTo>
                <a:pt x="170487" y="560501"/>
              </a:lnTo>
              <a:lnTo>
                <a:pt x="0" y="560501"/>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CA33B77C-1EA8-41AE-9001-986825713F68}">
      <dsp:nvSpPr>
        <dsp:cNvPr id="0" name=""/>
        <dsp:cNvSpPr/>
      </dsp:nvSpPr>
      <dsp:spPr>
        <a:xfrm>
          <a:off x="4974988" y="2079384"/>
          <a:ext cx="348648" cy="560501"/>
        </a:xfrm>
        <a:custGeom>
          <a:avLst/>
          <a:gdLst/>
          <a:ahLst/>
          <a:cxnLst/>
          <a:rect l="0" t="0" r="0" b="0"/>
          <a:pathLst>
            <a:path>
              <a:moveTo>
                <a:pt x="0" y="0"/>
              </a:moveTo>
              <a:lnTo>
                <a:pt x="0" y="560501"/>
              </a:lnTo>
              <a:lnTo>
                <a:pt x="348648" y="560501"/>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E874B93B-DA93-464F-AE63-2C9AB10F6543}">
      <dsp:nvSpPr>
        <dsp:cNvPr id="0" name=""/>
        <dsp:cNvSpPr/>
      </dsp:nvSpPr>
      <dsp:spPr>
        <a:xfrm>
          <a:off x="3984388" y="877205"/>
          <a:ext cx="990600" cy="341998"/>
        </a:xfrm>
        <a:custGeom>
          <a:avLst/>
          <a:gdLst/>
          <a:ahLst/>
          <a:cxnLst/>
          <a:rect l="0" t="0" r="0" b="0"/>
          <a:pathLst>
            <a:path>
              <a:moveTo>
                <a:pt x="0" y="0"/>
              </a:moveTo>
              <a:lnTo>
                <a:pt x="0" y="161361"/>
              </a:lnTo>
              <a:lnTo>
                <a:pt x="990600" y="161361"/>
              </a:lnTo>
              <a:lnTo>
                <a:pt x="990600" y="341998"/>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F09DE3B8-009F-4555-9CDD-1AE8062B3F2F}">
      <dsp:nvSpPr>
        <dsp:cNvPr id="0" name=""/>
        <dsp:cNvSpPr/>
      </dsp:nvSpPr>
      <dsp:spPr>
        <a:xfrm>
          <a:off x="1850694" y="2079376"/>
          <a:ext cx="302542" cy="560510"/>
        </a:xfrm>
        <a:custGeom>
          <a:avLst/>
          <a:gdLst/>
          <a:ahLst/>
          <a:cxnLst/>
          <a:rect l="0" t="0" r="0" b="0"/>
          <a:pathLst>
            <a:path>
              <a:moveTo>
                <a:pt x="302542" y="0"/>
              </a:moveTo>
              <a:lnTo>
                <a:pt x="302542" y="560510"/>
              </a:lnTo>
              <a:lnTo>
                <a:pt x="0" y="56051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EF34FE60-37DB-4E93-AC84-0685F2C67FCF}">
      <dsp:nvSpPr>
        <dsp:cNvPr id="0" name=""/>
        <dsp:cNvSpPr/>
      </dsp:nvSpPr>
      <dsp:spPr>
        <a:xfrm>
          <a:off x="2153236" y="2079376"/>
          <a:ext cx="503411" cy="560519"/>
        </a:xfrm>
        <a:custGeom>
          <a:avLst/>
          <a:gdLst/>
          <a:ahLst/>
          <a:cxnLst/>
          <a:rect l="0" t="0" r="0" b="0"/>
          <a:pathLst>
            <a:path>
              <a:moveTo>
                <a:pt x="0" y="0"/>
              </a:moveTo>
              <a:lnTo>
                <a:pt x="0" y="560519"/>
              </a:lnTo>
              <a:lnTo>
                <a:pt x="503411" y="56051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AE3F9278-93C4-489B-9774-832FA6E780A3}">
      <dsp:nvSpPr>
        <dsp:cNvPr id="0" name=""/>
        <dsp:cNvSpPr/>
      </dsp:nvSpPr>
      <dsp:spPr>
        <a:xfrm>
          <a:off x="2841380" y="877205"/>
          <a:ext cx="1143007" cy="341990"/>
        </a:xfrm>
        <a:custGeom>
          <a:avLst/>
          <a:gdLst/>
          <a:ahLst/>
          <a:cxnLst/>
          <a:rect l="0" t="0" r="0" b="0"/>
          <a:pathLst>
            <a:path>
              <a:moveTo>
                <a:pt x="1143007" y="0"/>
              </a:moveTo>
              <a:lnTo>
                <a:pt x="1143007" y="161352"/>
              </a:lnTo>
              <a:lnTo>
                <a:pt x="0" y="161352"/>
              </a:lnTo>
              <a:lnTo>
                <a:pt x="0" y="34199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EEB65007-BAF2-4119-A2C2-C4725A4DD55A}">
      <dsp:nvSpPr>
        <dsp:cNvPr id="0" name=""/>
        <dsp:cNvSpPr/>
      </dsp:nvSpPr>
      <dsp:spPr>
        <a:xfrm>
          <a:off x="3124208" y="17025"/>
          <a:ext cx="1720360" cy="860180"/>
        </a:xfrm>
        <a:prstGeom prst="rect">
          <a:avLst/>
        </a:prstGeom>
        <a:solidFill>
          <a:srgbClr val="A500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Manufacturer</a:t>
          </a:r>
          <a:endParaRPr lang="en-US" sz="1100" kern="1200" dirty="0"/>
        </a:p>
      </dsp:txBody>
      <dsp:txXfrm>
        <a:off x="3124208" y="17025"/>
        <a:ext cx="1720360" cy="860180"/>
      </dsp:txXfrm>
    </dsp:sp>
    <dsp:sp modelId="{AE4E1613-6D14-4EC4-871C-03CCBE73D8E9}">
      <dsp:nvSpPr>
        <dsp:cNvPr id="0" name=""/>
        <dsp:cNvSpPr/>
      </dsp:nvSpPr>
      <dsp:spPr>
        <a:xfrm>
          <a:off x="1981200" y="1219196"/>
          <a:ext cx="1720360" cy="860180"/>
        </a:xfrm>
        <a:prstGeom prst="rect">
          <a:avLst/>
        </a:prstGeom>
        <a:solidFill>
          <a:srgbClr val="A500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Wholesaler/Distributor</a:t>
          </a:r>
          <a:endParaRPr lang="en-US" sz="1100" kern="1200" dirty="0"/>
        </a:p>
      </dsp:txBody>
      <dsp:txXfrm>
        <a:off x="1981200" y="1219196"/>
        <a:ext cx="1720360" cy="860180"/>
      </dsp:txXfrm>
    </dsp:sp>
    <dsp:sp modelId="{DD776E6C-8B41-4AAF-AB67-465B36050BAD}">
      <dsp:nvSpPr>
        <dsp:cNvPr id="0" name=""/>
        <dsp:cNvSpPr/>
      </dsp:nvSpPr>
      <dsp:spPr>
        <a:xfrm>
          <a:off x="2656648" y="2209805"/>
          <a:ext cx="718043" cy="860180"/>
        </a:xfrm>
        <a:prstGeom prst="rect">
          <a:avLst/>
        </a:prstGeom>
        <a:solidFill>
          <a:srgbClr val="A500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Pharmacy</a:t>
          </a:r>
          <a:endParaRPr lang="en-US" sz="1100" kern="1200" dirty="0"/>
        </a:p>
      </dsp:txBody>
      <dsp:txXfrm>
        <a:off x="2656648" y="2209805"/>
        <a:ext cx="718043" cy="860180"/>
      </dsp:txXfrm>
    </dsp:sp>
    <dsp:sp modelId="{BC1FB6BF-B508-479B-9F83-E4D59BD13222}">
      <dsp:nvSpPr>
        <dsp:cNvPr id="0" name=""/>
        <dsp:cNvSpPr/>
      </dsp:nvSpPr>
      <dsp:spPr>
        <a:xfrm>
          <a:off x="1132650" y="2209796"/>
          <a:ext cx="718043" cy="860180"/>
        </a:xfrm>
        <a:prstGeom prst="rect">
          <a:avLst/>
        </a:prstGeom>
        <a:solidFill>
          <a:srgbClr val="A500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Pharmacy</a:t>
          </a:r>
          <a:endParaRPr lang="en-US" sz="1100" kern="1200" dirty="0"/>
        </a:p>
      </dsp:txBody>
      <dsp:txXfrm>
        <a:off x="1132650" y="2209796"/>
        <a:ext cx="718043" cy="860180"/>
      </dsp:txXfrm>
    </dsp:sp>
    <dsp:sp modelId="{858C8978-BC80-45A5-8707-D054865BB807}">
      <dsp:nvSpPr>
        <dsp:cNvPr id="0" name=""/>
        <dsp:cNvSpPr/>
      </dsp:nvSpPr>
      <dsp:spPr>
        <a:xfrm>
          <a:off x="4114808" y="1219204"/>
          <a:ext cx="1720360" cy="860180"/>
        </a:xfrm>
        <a:prstGeom prst="rect">
          <a:avLst/>
        </a:prstGeom>
        <a:solidFill>
          <a:srgbClr val="A500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Wholesaler/Distributor</a:t>
          </a:r>
          <a:endParaRPr lang="en-US" sz="1100" kern="1200" dirty="0"/>
        </a:p>
      </dsp:txBody>
      <dsp:txXfrm>
        <a:off x="4114808" y="1219204"/>
        <a:ext cx="1720360" cy="860180"/>
      </dsp:txXfrm>
    </dsp:sp>
    <dsp:sp modelId="{D6FF596B-4138-4302-AD79-0BD34CFEC124}">
      <dsp:nvSpPr>
        <dsp:cNvPr id="0" name=""/>
        <dsp:cNvSpPr/>
      </dsp:nvSpPr>
      <dsp:spPr>
        <a:xfrm>
          <a:off x="5323636" y="2209796"/>
          <a:ext cx="848567" cy="860180"/>
        </a:xfrm>
        <a:prstGeom prst="rect">
          <a:avLst/>
        </a:prstGeom>
        <a:solidFill>
          <a:srgbClr val="A500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Pharmacy</a:t>
          </a:r>
          <a:endParaRPr lang="en-US" sz="1100" kern="1200" dirty="0"/>
        </a:p>
      </dsp:txBody>
      <dsp:txXfrm>
        <a:off x="5323636" y="2209796"/>
        <a:ext cx="848567" cy="860180"/>
      </dsp:txXfrm>
    </dsp:sp>
    <dsp:sp modelId="{3AAB84EC-54EB-4B54-A7EF-323FFE9EB151}">
      <dsp:nvSpPr>
        <dsp:cNvPr id="0" name=""/>
        <dsp:cNvSpPr/>
      </dsp:nvSpPr>
      <dsp:spPr>
        <a:xfrm>
          <a:off x="4104452" y="2209796"/>
          <a:ext cx="700048" cy="860180"/>
        </a:xfrm>
        <a:prstGeom prst="rect">
          <a:avLst/>
        </a:prstGeom>
        <a:solidFill>
          <a:srgbClr val="A500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Pharmacy</a:t>
          </a:r>
          <a:endParaRPr lang="en-US" sz="1100" kern="1200" dirty="0"/>
        </a:p>
      </dsp:txBody>
      <dsp:txXfrm>
        <a:off x="4104452" y="2209796"/>
        <a:ext cx="700048" cy="860180"/>
      </dsp:txXfrm>
    </dsp:sp>
    <dsp:sp modelId="{D9D09941-CFB5-4AEE-9C80-FA73FDC9F98A}">
      <dsp:nvSpPr>
        <dsp:cNvPr id="0" name=""/>
        <dsp:cNvSpPr/>
      </dsp:nvSpPr>
      <dsp:spPr>
        <a:xfrm>
          <a:off x="0" y="2819397"/>
          <a:ext cx="718043" cy="860180"/>
        </a:xfrm>
        <a:prstGeom prst="rect">
          <a:avLst/>
        </a:prstGeom>
        <a:solidFill>
          <a:srgbClr val="A500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Prescriber</a:t>
          </a:r>
          <a:endParaRPr lang="en-US" sz="1100" kern="1200" dirty="0"/>
        </a:p>
      </dsp:txBody>
      <dsp:txXfrm>
        <a:off x="0" y="2819397"/>
        <a:ext cx="718043" cy="8601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D020A1A-057E-4881-86BB-5BACE365EF34}" type="datetimeFigureOut">
              <a:rPr lang="en-US" smtClean="0"/>
              <a:pPr/>
              <a:t>10/31/2013</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E007A26-D03A-4C68-99F7-0A30C427B2B3}" type="slidenum">
              <a:rPr lang="en-US" smtClean="0"/>
              <a:pPr/>
              <a:t>‹#›</a:t>
            </a:fld>
            <a:endParaRPr lang="en-US" dirty="0"/>
          </a:p>
        </p:txBody>
      </p:sp>
    </p:spTree>
    <p:extLst>
      <p:ext uri="{BB962C8B-B14F-4D97-AF65-F5344CB8AC3E}">
        <p14:creationId xmlns:p14="http://schemas.microsoft.com/office/powerpoint/2010/main" val="1684360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1790DE1F-F76A-45B5-A80B-9BE61199404B}" type="datetimeFigureOut">
              <a:rPr lang="en-US" smtClean="0"/>
              <a:pPr/>
              <a:t>10/31/2013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537145EB-0F42-4F7A-B2A5-B53E24E8DCA9}" type="slidenum">
              <a:rPr lang="en-US" smtClean="0"/>
              <a:pPr/>
              <a:t>‹#›</a:t>
            </a:fld>
            <a:endParaRPr lang="en-US" dirty="0"/>
          </a:p>
        </p:txBody>
      </p:sp>
    </p:spTree>
    <p:extLst>
      <p:ext uri="{BB962C8B-B14F-4D97-AF65-F5344CB8AC3E}">
        <p14:creationId xmlns:p14="http://schemas.microsoft.com/office/powerpoint/2010/main" val="2671662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1</a:t>
            </a:fld>
            <a:endParaRPr lang="en-US" dirty="0"/>
          </a:p>
        </p:txBody>
      </p:sp>
    </p:spTree>
    <p:extLst>
      <p:ext uri="{BB962C8B-B14F-4D97-AF65-F5344CB8AC3E}">
        <p14:creationId xmlns:p14="http://schemas.microsoft.com/office/powerpoint/2010/main" val="2184632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a:t>
            </a:r>
            <a:r>
              <a:rPr lang="en-US" baseline="0" dirty="0" smtClean="0"/>
              <a:t> not start over if changes supervising physicians but remains in same practice specialty. </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10</a:t>
            </a:fld>
            <a:endParaRPr lang="en-US" dirty="0"/>
          </a:p>
        </p:txBody>
      </p:sp>
    </p:spTree>
    <p:extLst>
      <p:ext uri="{BB962C8B-B14F-4D97-AF65-F5344CB8AC3E}">
        <p14:creationId xmlns:p14="http://schemas.microsoft.com/office/powerpoint/2010/main" val="1827807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 own signature,</a:t>
            </a:r>
            <a:r>
              <a:rPr lang="en-US" baseline="0" dirty="0" smtClean="0"/>
              <a:t> credentials and license number – not supervising physician’s. Statute does not permit physician to delegate use of own signature or DEA number.  Comply with all applicable state and federal laws concerning prescriptions for legend drugs and medical devices.</a:t>
            </a:r>
          </a:p>
        </p:txBody>
      </p:sp>
      <p:sp>
        <p:nvSpPr>
          <p:cNvPr id="4" name="Slide Number Placeholder 3"/>
          <p:cNvSpPr>
            <a:spLocks noGrp="1"/>
          </p:cNvSpPr>
          <p:nvPr>
            <p:ph type="sldNum" sz="quarter" idx="10"/>
          </p:nvPr>
        </p:nvSpPr>
        <p:spPr/>
        <p:txBody>
          <a:bodyPr/>
          <a:lstStyle/>
          <a:p>
            <a:fld id="{537145EB-0F42-4F7A-B2A5-B53E24E8DCA9}" type="slidenum">
              <a:rPr lang="en-US" smtClean="0"/>
              <a:pPr/>
              <a:t>11</a:t>
            </a:fld>
            <a:endParaRPr lang="en-US" dirty="0"/>
          </a:p>
        </p:txBody>
      </p:sp>
    </p:spTree>
    <p:extLst>
      <p:ext uri="{BB962C8B-B14F-4D97-AF65-F5344CB8AC3E}">
        <p14:creationId xmlns:p14="http://schemas.microsoft.com/office/powerpoint/2010/main" val="2643994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12</a:t>
            </a:fld>
            <a:endParaRPr lang="en-US" dirty="0"/>
          </a:p>
        </p:txBody>
      </p:sp>
    </p:spTree>
    <p:extLst>
      <p:ext uri="{BB962C8B-B14F-4D97-AF65-F5344CB8AC3E}">
        <p14:creationId xmlns:p14="http://schemas.microsoft.com/office/powerpoint/2010/main" val="1902919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13</a:t>
            </a:fld>
            <a:endParaRPr lang="en-US" dirty="0"/>
          </a:p>
        </p:txBody>
      </p:sp>
    </p:spTree>
    <p:extLst>
      <p:ext uri="{BB962C8B-B14F-4D97-AF65-F5344CB8AC3E}">
        <p14:creationId xmlns:p14="http://schemas.microsoft.com/office/powerpoint/2010/main" val="1239933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14</a:t>
            </a:fld>
            <a:endParaRPr lang="en-US" dirty="0"/>
          </a:p>
        </p:txBody>
      </p:sp>
    </p:spTree>
    <p:extLst>
      <p:ext uri="{BB962C8B-B14F-4D97-AF65-F5344CB8AC3E}">
        <p14:creationId xmlns:p14="http://schemas.microsoft.com/office/powerpoint/2010/main" val="3528277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Advanced practice nurse must</a:t>
            </a:r>
            <a:r>
              <a:rPr lang="en-US" baseline="0" dirty="0" smtClean="0"/>
              <a:t> submit application to nursing board.</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15</a:t>
            </a:fld>
            <a:endParaRPr lang="en-US" dirty="0"/>
          </a:p>
        </p:txBody>
      </p:sp>
    </p:spTree>
    <p:extLst>
      <p:ext uri="{BB962C8B-B14F-4D97-AF65-F5344CB8AC3E}">
        <p14:creationId xmlns:p14="http://schemas.microsoft.com/office/powerpoint/2010/main" val="930514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“reasonable and timely” review</a:t>
            </a:r>
          </a:p>
          <a:p>
            <a:r>
              <a:rPr lang="en-US" dirty="0" smtClean="0"/>
              <a:t>No written practice agreement shall be necessary unless the advanced practice nurse seeks prescriptive authority</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Written practice agreements for APN applying for prescriptive authority shall not be valid until prescriptive authority is granted by the board</a:t>
            </a:r>
          </a:p>
          <a:p>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16</a:t>
            </a:fld>
            <a:endParaRPr lang="en-US" dirty="0"/>
          </a:p>
        </p:txBody>
      </p:sp>
    </p:spTree>
    <p:extLst>
      <p:ext uri="{BB962C8B-B14F-4D97-AF65-F5344CB8AC3E}">
        <p14:creationId xmlns:p14="http://schemas.microsoft.com/office/powerpoint/2010/main" val="889541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Application must also include demographic information as well as:</a:t>
            </a:r>
          </a:p>
          <a:p>
            <a:r>
              <a:rPr lang="en-US" dirty="0" smtClean="0"/>
              <a:t>A list of all other offices or locations where the licensed practitioner authorized the advanced practice nurse to prescribe.</a:t>
            </a:r>
          </a:p>
          <a:p>
            <a:r>
              <a:rPr lang="en-US" dirty="0" smtClean="0"/>
              <a:t>The specific manner of collaboration between the licensed practitioner and the advanced practice nurse, including how the licensed practitioner and the advanced practice nurse will:</a:t>
            </a:r>
          </a:p>
          <a:p>
            <a:r>
              <a:rPr lang="en-US" dirty="0" smtClean="0"/>
              <a:t>(i) work together;</a:t>
            </a:r>
          </a:p>
          <a:p>
            <a:r>
              <a:rPr lang="en-US" dirty="0" smtClean="0"/>
              <a:t>(ii) share practice trends and responsibilities;</a:t>
            </a:r>
          </a:p>
          <a:p>
            <a:r>
              <a:rPr lang="en-US" dirty="0" smtClean="0"/>
              <a:t>(iii) maintain geographic proximity; and</a:t>
            </a:r>
          </a:p>
          <a:p>
            <a:r>
              <a:rPr lang="en-US" dirty="0" smtClean="0"/>
              <a:t>(iv) provide coverage during absence, incapacity, infirmity, or emergency by the licensed practitioner.</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17</a:t>
            </a:fld>
            <a:endParaRPr lang="en-US" dirty="0"/>
          </a:p>
        </p:txBody>
      </p:sp>
    </p:spTree>
    <p:extLst>
      <p:ext uri="{BB962C8B-B14F-4D97-AF65-F5344CB8AC3E}">
        <p14:creationId xmlns:p14="http://schemas.microsoft.com/office/powerpoint/2010/main" val="3942555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the signature of the collaborating</a:t>
            </a:r>
            <a:r>
              <a:rPr lang="en-US" baseline="0" dirty="0" smtClean="0"/>
              <a:t> physician</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18</a:t>
            </a:fld>
            <a:endParaRPr lang="en-US" dirty="0"/>
          </a:p>
        </p:txBody>
      </p:sp>
    </p:spTree>
    <p:extLst>
      <p:ext uri="{BB962C8B-B14F-4D97-AF65-F5344CB8AC3E}">
        <p14:creationId xmlns:p14="http://schemas.microsoft.com/office/powerpoint/2010/main" val="1778708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19</a:t>
            </a:fld>
            <a:endParaRPr lang="en-US" dirty="0"/>
          </a:p>
        </p:txBody>
      </p:sp>
    </p:spTree>
    <p:extLst>
      <p:ext uri="{BB962C8B-B14F-4D97-AF65-F5344CB8AC3E}">
        <p14:creationId xmlns:p14="http://schemas.microsoft.com/office/powerpoint/2010/main" val="4105314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2</a:t>
            </a:fld>
            <a:endParaRPr lang="en-US" dirty="0"/>
          </a:p>
        </p:txBody>
      </p:sp>
    </p:spTree>
    <p:extLst>
      <p:ext uri="{BB962C8B-B14F-4D97-AF65-F5344CB8AC3E}">
        <p14:creationId xmlns:p14="http://schemas.microsoft.com/office/powerpoint/2010/main" val="3253634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Statutes and rules discussed earlier provide opportunity for review of PA’s and NP’s- take advantage of that opportunity</a:t>
            </a:r>
          </a:p>
          <a:p>
            <a:r>
              <a:rPr lang="en-US" dirty="0" smtClean="0"/>
              <a:t>No</a:t>
            </a:r>
            <a:r>
              <a:rPr lang="en-US" baseline="0" dirty="0" smtClean="0"/>
              <a:t> records from prior treater, possibly no records for visit with prescriber</a:t>
            </a:r>
            <a:endParaRPr lang="en-US" dirty="0" smtClean="0"/>
          </a:p>
          <a:p>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20</a:t>
            </a:fld>
            <a:endParaRPr lang="en-US" dirty="0"/>
          </a:p>
        </p:txBody>
      </p:sp>
    </p:spTree>
    <p:extLst>
      <p:ext uri="{BB962C8B-B14F-4D97-AF65-F5344CB8AC3E}">
        <p14:creationId xmlns:p14="http://schemas.microsoft.com/office/powerpoint/2010/main" val="2033288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Urine drug screen inconsistencies – prescribed drugs are not present, suggesting</a:t>
            </a:r>
            <a:r>
              <a:rPr lang="en-US" baseline="0" dirty="0" smtClean="0"/>
              <a:t> diversion.  Unprescribed drugs are present, suggesting abuse or dependence</a:t>
            </a:r>
          </a:p>
          <a:p>
            <a:r>
              <a:rPr lang="en-US" baseline="0" dirty="0" smtClean="0"/>
              <a:t>Risk factors – mental health diagnosis, COPD, obesity, </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21</a:t>
            </a:fld>
            <a:endParaRPr lang="en-US" dirty="0"/>
          </a:p>
        </p:txBody>
      </p:sp>
    </p:spTree>
    <p:extLst>
      <p:ext uri="{BB962C8B-B14F-4D97-AF65-F5344CB8AC3E}">
        <p14:creationId xmlns:p14="http://schemas.microsoft.com/office/powerpoint/2010/main" val="2845615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Pre-signed</a:t>
            </a:r>
            <a:r>
              <a:rPr lang="en-US" baseline="0" dirty="0" smtClean="0"/>
              <a:t> blank prescriptions for use of PA’s and NP’s.  </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22</a:t>
            </a:fld>
            <a:endParaRPr lang="en-US" dirty="0"/>
          </a:p>
        </p:txBody>
      </p:sp>
    </p:spTree>
    <p:extLst>
      <p:ext uri="{BB962C8B-B14F-4D97-AF65-F5344CB8AC3E}">
        <p14:creationId xmlns:p14="http://schemas.microsoft.com/office/powerpoint/2010/main" val="1619888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Pre-signed</a:t>
            </a:r>
            <a:r>
              <a:rPr lang="en-US" baseline="0" dirty="0" smtClean="0"/>
              <a:t> blank prescriptions for use of PA’s and NP’s.  </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23</a:t>
            </a:fld>
            <a:endParaRPr lang="en-US" dirty="0"/>
          </a:p>
        </p:txBody>
      </p:sp>
    </p:spTree>
    <p:extLst>
      <p:ext uri="{BB962C8B-B14F-4D97-AF65-F5344CB8AC3E}">
        <p14:creationId xmlns:p14="http://schemas.microsoft.com/office/powerpoint/2010/main" val="16198886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24</a:t>
            </a:fld>
            <a:endParaRPr lang="en-US" dirty="0"/>
          </a:p>
        </p:txBody>
      </p:sp>
    </p:spTree>
    <p:extLst>
      <p:ext uri="{BB962C8B-B14F-4D97-AF65-F5344CB8AC3E}">
        <p14:creationId xmlns:p14="http://schemas.microsoft.com/office/powerpoint/2010/main" val="1618645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25</a:t>
            </a:fld>
            <a:endParaRPr lang="en-US" dirty="0"/>
          </a:p>
        </p:txBody>
      </p:sp>
    </p:spTree>
    <p:extLst>
      <p:ext uri="{BB962C8B-B14F-4D97-AF65-F5344CB8AC3E}">
        <p14:creationId xmlns:p14="http://schemas.microsoft.com/office/powerpoint/2010/main" val="15921429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26</a:t>
            </a:fld>
            <a:endParaRPr lang="en-US" dirty="0"/>
          </a:p>
        </p:txBody>
      </p:sp>
    </p:spTree>
    <p:extLst>
      <p:ext uri="{BB962C8B-B14F-4D97-AF65-F5344CB8AC3E}">
        <p14:creationId xmlns:p14="http://schemas.microsoft.com/office/powerpoint/2010/main" val="36193947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27</a:t>
            </a:fld>
            <a:endParaRPr lang="en-US" dirty="0"/>
          </a:p>
        </p:txBody>
      </p:sp>
    </p:spTree>
    <p:extLst>
      <p:ext uri="{BB962C8B-B14F-4D97-AF65-F5344CB8AC3E}">
        <p14:creationId xmlns:p14="http://schemas.microsoft.com/office/powerpoint/2010/main" val="14695815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slide</a:t>
            </a:r>
            <a:endParaRPr lang="en-US" dirty="0"/>
          </a:p>
        </p:txBody>
      </p:sp>
      <p:sp>
        <p:nvSpPr>
          <p:cNvPr id="4" name="Slide Number Placeholder 3"/>
          <p:cNvSpPr>
            <a:spLocks noGrp="1"/>
          </p:cNvSpPr>
          <p:nvPr>
            <p:ph type="sldNum" sz="quarter" idx="10"/>
          </p:nvPr>
        </p:nvSpPr>
        <p:spPr/>
        <p:txBody>
          <a:bodyPr/>
          <a:lstStyle/>
          <a:p>
            <a:fld id="{73423FCD-5E8C-4F43-9F93-D073ECE097DE}"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29</a:t>
            </a:fld>
            <a:endParaRPr lang="en-US" dirty="0"/>
          </a:p>
        </p:txBody>
      </p:sp>
    </p:spTree>
    <p:extLst>
      <p:ext uri="{BB962C8B-B14F-4D97-AF65-F5344CB8AC3E}">
        <p14:creationId xmlns:p14="http://schemas.microsoft.com/office/powerpoint/2010/main" val="1498306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3</a:t>
            </a:fld>
            <a:endParaRPr lang="en-US" dirty="0"/>
          </a:p>
        </p:txBody>
      </p:sp>
    </p:spTree>
    <p:extLst>
      <p:ext uri="{BB962C8B-B14F-4D97-AF65-F5344CB8AC3E}">
        <p14:creationId xmlns:p14="http://schemas.microsoft.com/office/powerpoint/2010/main" val="25737426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30</a:t>
            </a:fld>
            <a:endParaRPr lang="en-US" dirty="0"/>
          </a:p>
        </p:txBody>
      </p:sp>
    </p:spTree>
    <p:extLst>
      <p:ext uri="{BB962C8B-B14F-4D97-AF65-F5344CB8AC3E}">
        <p14:creationId xmlns:p14="http://schemas.microsoft.com/office/powerpoint/2010/main" val="20395571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31</a:t>
            </a:fld>
            <a:endParaRPr lang="en-US" dirty="0"/>
          </a:p>
        </p:txBody>
      </p:sp>
    </p:spTree>
    <p:extLst>
      <p:ext uri="{BB962C8B-B14F-4D97-AF65-F5344CB8AC3E}">
        <p14:creationId xmlns:p14="http://schemas.microsoft.com/office/powerpoint/2010/main" val="6523819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32</a:t>
            </a:fld>
            <a:endParaRPr lang="en-US" dirty="0"/>
          </a:p>
        </p:txBody>
      </p:sp>
    </p:spTree>
    <p:extLst>
      <p:ext uri="{BB962C8B-B14F-4D97-AF65-F5344CB8AC3E}">
        <p14:creationId xmlns:p14="http://schemas.microsoft.com/office/powerpoint/2010/main" val="34995635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33</a:t>
            </a:fld>
            <a:endParaRPr lang="en-US" dirty="0"/>
          </a:p>
        </p:txBody>
      </p:sp>
    </p:spTree>
    <p:extLst>
      <p:ext uri="{BB962C8B-B14F-4D97-AF65-F5344CB8AC3E}">
        <p14:creationId xmlns:p14="http://schemas.microsoft.com/office/powerpoint/2010/main" val="37750242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34</a:t>
            </a:fld>
            <a:endParaRPr lang="en-US" dirty="0"/>
          </a:p>
        </p:txBody>
      </p:sp>
    </p:spTree>
    <p:extLst>
      <p:ext uri="{BB962C8B-B14F-4D97-AF65-F5344CB8AC3E}">
        <p14:creationId xmlns:p14="http://schemas.microsoft.com/office/powerpoint/2010/main" val="27177384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8B12B7-D771-4CBB-B06C-F83FC8D74119}" type="slidenum">
              <a:rPr lang="en-US"/>
              <a:pPr/>
              <a:t>35</a:t>
            </a:fld>
            <a:endParaRPr lang="en-US" dirty="0"/>
          </a:p>
        </p:txBody>
      </p:sp>
      <p:sp>
        <p:nvSpPr>
          <p:cNvPr id="391170" name="Rectangle 2"/>
          <p:cNvSpPr>
            <a:spLocks noGrp="1" noRot="1" noChangeAspect="1" noChangeArrowheads="1" noTextEdit="1"/>
          </p:cNvSpPr>
          <p:nvPr>
            <p:ph type="sldImg"/>
          </p:nvPr>
        </p:nvSpPr>
        <p:spPr>
          <a:ln/>
        </p:spPr>
      </p:sp>
      <p:sp>
        <p:nvSpPr>
          <p:cNvPr id="391171" name="Rectangle 3"/>
          <p:cNvSpPr>
            <a:spLocks noGrp="1" noChangeArrowheads="1"/>
          </p:cNvSpPr>
          <p:nvPr>
            <p:ph type="body" idx="1"/>
          </p:nvPr>
        </p:nvSpPr>
        <p:spPr>
          <a:xfrm>
            <a:off x="685800" y="4415790"/>
            <a:ext cx="5486400" cy="4183380"/>
          </a:xfrm>
        </p:spPr>
        <p:txBody>
          <a:bodyPr/>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36</a:t>
            </a:fld>
            <a:endParaRPr lang="en-US" dirty="0"/>
          </a:p>
        </p:txBody>
      </p:sp>
    </p:spTree>
    <p:extLst>
      <p:ext uri="{BB962C8B-B14F-4D97-AF65-F5344CB8AC3E}">
        <p14:creationId xmlns:p14="http://schemas.microsoft.com/office/powerpoint/2010/main" val="25489313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1F535D-2AF0-466B-9BCB-EF28C53AFE67}" type="slidenum">
              <a:rPr lang="en-US"/>
              <a:pPr/>
              <a:t>37</a:t>
            </a:fld>
            <a:endParaRPr lang="en-US" dirty="0"/>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a:noFill/>
          <a:ln/>
        </p:spPr>
        <p:txBody>
          <a:bodyPr/>
          <a:lstStyle/>
          <a:p>
            <a:r>
              <a:rPr lang="en-US" dirty="0">
                <a:cs typeface="Times New Roman" pitchFamily="18" charset="0"/>
              </a:rPr>
              <a:t>Points to emphasize:</a:t>
            </a:r>
          </a:p>
          <a:p>
            <a:pPr marL="228600" lvl="1" indent="-114300"/>
            <a:r>
              <a:rPr lang="en-US" dirty="0">
                <a:cs typeface="Times New Roman" pitchFamily="18" charset="0"/>
              </a:rPr>
              <a:t>The patient’s lawsuit against the pharmacy alleged that the pharmacists should have warned the patient or his physician that the rate at which the medication was being used could be harmful to the patient.</a:t>
            </a:r>
            <a:r>
              <a:rPr lang="en-US" baseline="30000" dirty="0">
                <a:cs typeface="Times New Roman" pitchFamily="18" charset="0"/>
              </a:rPr>
              <a:t>1,17</a:t>
            </a:r>
            <a:endParaRPr lang="en-US" dirty="0">
              <a:cs typeface="Times New Roman" pitchFamily="18" charset="0"/>
            </a:endParaRPr>
          </a:p>
          <a:p>
            <a:pPr marL="228600" lvl="1" indent="-114300"/>
            <a:r>
              <a:rPr lang="en-US" dirty="0">
                <a:cs typeface="Times New Roman" pitchFamily="18" charset="0"/>
              </a:rPr>
              <a:t>The pharmacy filed a motion to dismiss the case, contending that it had no duty to provide warnings—but only was obligated to accurately dispense medications.</a:t>
            </a:r>
            <a:r>
              <a:rPr lang="en-US" baseline="30000" dirty="0">
                <a:cs typeface="Times New Roman" pitchFamily="18" charset="0"/>
              </a:rPr>
              <a:t>1,17</a:t>
            </a:r>
            <a:endParaRPr lang="en-US" dirty="0">
              <a:cs typeface="Times New Roman" pitchFamily="18" charset="0"/>
            </a:endParaRPr>
          </a:p>
          <a:p>
            <a:pPr marL="228600" lvl="1" indent="-114300"/>
            <a:endParaRPr lang="en-US" baseline="30000" dirty="0">
              <a:cs typeface="Times New Roman" pitchFamily="18" charset="0"/>
            </a:endParaRPr>
          </a:p>
          <a:p>
            <a:endParaRPr lang="en-US" baseline="30000" dirty="0"/>
          </a:p>
          <a:p>
            <a:endParaRPr lang="en-US" dirty="0"/>
          </a:p>
          <a:p>
            <a:endParaRPr lang="en-US" dirty="0"/>
          </a:p>
          <a:p>
            <a:endParaRPr lang="en-US" dirty="0"/>
          </a:p>
          <a:p>
            <a:endParaRPr lang="en-US" dirty="0"/>
          </a:p>
          <a:p>
            <a:endParaRPr lang="en-US" dirty="0"/>
          </a:p>
          <a:p>
            <a:endParaRPr lang="en-US" dirty="0"/>
          </a:p>
          <a:p>
            <a:r>
              <a:rPr lang="en-US" sz="900" baseline="30000" dirty="0"/>
              <a:t>1</a:t>
            </a:r>
            <a:r>
              <a:rPr lang="en-US" sz="900" dirty="0"/>
              <a:t>Brushwood DB. From confrontation to collaboration: collegial accountability and the expanding role of pharmacists in the management of chronic pain. </a:t>
            </a:r>
            <a:r>
              <a:rPr lang="en-US" sz="900" i="1" dirty="0"/>
              <a:t>J Law, Med Ethics</a:t>
            </a:r>
            <a:r>
              <a:rPr lang="en-US" sz="900" dirty="0"/>
              <a:t>. 2001:29:69-93.</a:t>
            </a:r>
          </a:p>
          <a:p>
            <a:r>
              <a:rPr lang="en-US" sz="900" baseline="30000" dirty="0"/>
              <a:t>17</a:t>
            </a:r>
            <a:r>
              <a:rPr lang="en-US" sz="900" dirty="0"/>
              <a:t>642 N.E.2d 514 (Ind. 1994).</a:t>
            </a:r>
          </a:p>
          <a:p>
            <a:r>
              <a:rPr lang="en-US" sz="900" i="1" dirty="0"/>
              <a:t>Slide Reference</a:t>
            </a:r>
          </a:p>
          <a:p>
            <a:r>
              <a:rPr lang="en-US" sz="900" dirty="0"/>
              <a:t>642 N.E.2d 514 (Ind. 1994).</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A6004-3D61-41BD-BB8B-038BF3F9F5CD}" type="slidenum">
              <a:rPr lang="en-US"/>
              <a:pPr/>
              <a:t>38</a:t>
            </a:fld>
            <a:endParaRPr lang="en-US" dirty="0"/>
          </a:p>
        </p:txBody>
      </p:sp>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a:noFill/>
          <a:ln/>
        </p:spPr>
        <p:txBody>
          <a:bodyPr/>
          <a:lstStyle/>
          <a:p>
            <a:r>
              <a:rPr lang="en-US" dirty="0">
                <a:cs typeface="Times New Roman" pitchFamily="18" charset="0"/>
              </a:rPr>
              <a:t>Points to emphasize:</a:t>
            </a:r>
          </a:p>
          <a:p>
            <a:pPr marL="228600" lvl="1" indent="-114300"/>
            <a:r>
              <a:rPr lang="en-US" dirty="0">
                <a:cs typeface="Times New Roman" pitchFamily="18" charset="0"/>
              </a:rPr>
              <a:t>The patient’s lawsuit against the pharmacy alleged that the pharmacists should have warned the patient or his physician that the rate at which the medication was being used could be harmful to the patient.</a:t>
            </a:r>
            <a:r>
              <a:rPr lang="en-US" baseline="30000" dirty="0">
                <a:cs typeface="Times New Roman" pitchFamily="18" charset="0"/>
              </a:rPr>
              <a:t>1,17</a:t>
            </a:r>
            <a:endParaRPr lang="en-US" dirty="0">
              <a:cs typeface="Times New Roman" pitchFamily="18" charset="0"/>
            </a:endParaRPr>
          </a:p>
          <a:p>
            <a:pPr marL="228600" lvl="1" indent="-114300"/>
            <a:r>
              <a:rPr lang="en-US" dirty="0">
                <a:cs typeface="Times New Roman" pitchFamily="18" charset="0"/>
              </a:rPr>
              <a:t>The pharmacy filed a motion to dismiss the case, contending that it had no duty to provide warnings—but only was obligated to accurately dispense medications.</a:t>
            </a:r>
            <a:r>
              <a:rPr lang="en-US" baseline="30000" dirty="0">
                <a:cs typeface="Times New Roman" pitchFamily="18" charset="0"/>
              </a:rPr>
              <a:t>1,17</a:t>
            </a:r>
            <a:endParaRPr lang="en-US" dirty="0">
              <a:cs typeface="Times New Roman" pitchFamily="18" charset="0"/>
            </a:endParaRPr>
          </a:p>
          <a:p>
            <a:pPr marL="228600" lvl="1" indent="-114300"/>
            <a:endParaRPr lang="en-US" baseline="30000" dirty="0">
              <a:cs typeface="Times New Roman" pitchFamily="18" charset="0"/>
            </a:endParaRPr>
          </a:p>
          <a:p>
            <a:endParaRPr lang="en-US" baseline="30000" dirty="0"/>
          </a:p>
          <a:p>
            <a:endParaRPr lang="en-US" dirty="0"/>
          </a:p>
          <a:p>
            <a:endParaRPr lang="en-US" dirty="0"/>
          </a:p>
          <a:p>
            <a:endParaRPr lang="en-US" dirty="0"/>
          </a:p>
          <a:p>
            <a:endParaRPr lang="en-US" dirty="0"/>
          </a:p>
          <a:p>
            <a:endParaRPr lang="en-US" dirty="0"/>
          </a:p>
          <a:p>
            <a:endParaRPr lang="en-US" dirty="0"/>
          </a:p>
          <a:p>
            <a:r>
              <a:rPr lang="en-US" sz="900" baseline="30000" dirty="0"/>
              <a:t>1</a:t>
            </a:r>
            <a:r>
              <a:rPr lang="en-US" sz="900" dirty="0"/>
              <a:t>Brushwood DB. From confrontation to collaboration: collegial accountability and the expanding role of pharmacists in the management of chronic pain. </a:t>
            </a:r>
            <a:r>
              <a:rPr lang="en-US" sz="900" i="1" dirty="0"/>
              <a:t>J Law, Med Ethics</a:t>
            </a:r>
            <a:r>
              <a:rPr lang="en-US" sz="900" dirty="0"/>
              <a:t>. 2001:29:69-93.</a:t>
            </a:r>
          </a:p>
          <a:p>
            <a:r>
              <a:rPr lang="en-US" sz="900" baseline="30000" dirty="0"/>
              <a:t>17</a:t>
            </a:r>
            <a:r>
              <a:rPr lang="en-US" sz="900" dirty="0"/>
              <a:t>642 N.E.2d 514 (Ind. 1994).</a:t>
            </a:r>
          </a:p>
          <a:p>
            <a:r>
              <a:rPr lang="en-US" sz="900" i="1" dirty="0"/>
              <a:t>Slide Reference</a:t>
            </a:r>
          </a:p>
          <a:p>
            <a:r>
              <a:rPr lang="en-US" sz="900" dirty="0"/>
              <a:t>642 N.E.2d 514 (Ind. 1994).</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AF1893-5866-4FAB-B406-35830A0B4F81}" type="slidenum">
              <a:rPr lang="en-US"/>
              <a:pPr/>
              <a:t>39</a:t>
            </a:fld>
            <a:endParaRPr lang="en-US" dirty="0"/>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a:noFill/>
          <a:ln/>
        </p:spPr>
        <p:txBody>
          <a:bodyPr/>
          <a:lstStyle/>
          <a:p>
            <a:r>
              <a:rPr lang="en-US" dirty="0">
                <a:cs typeface="Times New Roman" pitchFamily="18" charset="0"/>
              </a:rPr>
              <a:t>Points to emphasize:</a:t>
            </a:r>
          </a:p>
          <a:p>
            <a:pPr marL="228600" lvl="1" indent="-114300"/>
            <a:r>
              <a:rPr lang="en-US" dirty="0">
                <a:cs typeface="Times New Roman" pitchFamily="18" charset="0"/>
              </a:rPr>
              <a:t>The patient’s lawsuit against the pharmacy alleged that the pharmacists should have warned the patient or his physician that the rate at which the medication was being used could be harmful to the patient.</a:t>
            </a:r>
            <a:r>
              <a:rPr lang="en-US" baseline="30000" dirty="0">
                <a:cs typeface="Times New Roman" pitchFamily="18" charset="0"/>
              </a:rPr>
              <a:t>1,17</a:t>
            </a:r>
            <a:endParaRPr lang="en-US" dirty="0">
              <a:cs typeface="Times New Roman" pitchFamily="18" charset="0"/>
            </a:endParaRPr>
          </a:p>
          <a:p>
            <a:pPr marL="228600" lvl="1" indent="-114300"/>
            <a:r>
              <a:rPr lang="en-US" dirty="0">
                <a:cs typeface="Times New Roman" pitchFamily="18" charset="0"/>
              </a:rPr>
              <a:t>The pharmacy filed a motion to dismiss the case, contending that it had no duty to provide warnings—but only was obligated to accurately dispense medications.</a:t>
            </a:r>
            <a:r>
              <a:rPr lang="en-US" baseline="30000" dirty="0">
                <a:cs typeface="Times New Roman" pitchFamily="18" charset="0"/>
              </a:rPr>
              <a:t>1,17</a:t>
            </a:r>
            <a:endParaRPr lang="en-US" dirty="0">
              <a:cs typeface="Times New Roman" pitchFamily="18" charset="0"/>
            </a:endParaRPr>
          </a:p>
          <a:p>
            <a:pPr marL="228600" lvl="1" indent="-114300"/>
            <a:endParaRPr lang="en-US" baseline="30000" dirty="0">
              <a:cs typeface="Times New Roman" pitchFamily="18" charset="0"/>
            </a:endParaRPr>
          </a:p>
          <a:p>
            <a:endParaRPr lang="en-US" baseline="30000" dirty="0"/>
          </a:p>
          <a:p>
            <a:endParaRPr lang="en-US" dirty="0"/>
          </a:p>
          <a:p>
            <a:endParaRPr lang="en-US" dirty="0"/>
          </a:p>
          <a:p>
            <a:endParaRPr lang="en-US" dirty="0"/>
          </a:p>
          <a:p>
            <a:endParaRPr lang="en-US" dirty="0"/>
          </a:p>
          <a:p>
            <a:endParaRPr lang="en-US" dirty="0"/>
          </a:p>
          <a:p>
            <a:endParaRPr lang="en-US" dirty="0"/>
          </a:p>
          <a:p>
            <a:r>
              <a:rPr lang="en-US" sz="900" baseline="30000" dirty="0"/>
              <a:t>1</a:t>
            </a:r>
            <a:r>
              <a:rPr lang="en-US" sz="900" dirty="0"/>
              <a:t>Brushwood DB. From confrontation to collaboration: collegial accountability and the expanding role of pharmacists in the management of chronic pain. </a:t>
            </a:r>
            <a:r>
              <a:rPr lang="en-US" sz="900" i="1" dirty="0"/>
              <a:t>J Law, Med Ethics</a:t>
            </a:r>
            <a:r>
              <a:rPr lang="en-US" sz="900" dirty="0"/>
              <a:t>. 2001:29:69-93.</a:t>
            </a:r>
          </a:p>
          <a:p>
            <a:r>
              <a:rPr lang="en-US" sz="900" baseline="30000" dirty="0"/>
              <a:t>17</a:t>
            </a:r>
            <a:r>
              <a:rPr lang="en-US" sz="900" dirty="0"/>
              <a:t>642 N.E.2d 514 (Ind. 1994).</a:t>
            </a:r>
          </a:p>
          <a:p>
            <a:r>
              <a:rPr lang="en-US" sz="900" i="1" dirty="0"/>
              <a:t>Slide Reference</a:t>
            </a:r>
          </a:p>
          <a:p>
            <a:r>
              <a:rPr lang="en-US" sz="900" dirty="0"/>
              <a:t>642 N.E.2d 514 (Ind. 1994).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4</a:t>
            </a:fld>
            <a:endParaRPr lang="en-US" dirty="0"/>
          </a:p>
        </p:txBody>
      </p:sp>
    </p:spTree>
    <p:extLst>
      <p:ext uri="{BB962C8B-B14F-4D97-AF65-F5344CB8AC3E}">
        <p14:creationId xmlns:p14="http://schemas.microsoft.com/office/powerpoint/2010/main" val="8269320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40</a:t>
            </a:fld>
            <a:endParaRPr lang="en-US" dirty="0"/>
          </a:p>
        </p:txBody>
      </p:sp>
    </p:spTree>
    <p:extLst>
      <p:ext uri="{BB962C8B-B14F-4D97-AF65-F5344CB8AC3E}">
        <p14:creationId xmlns:p14="http://schemas.microsoft.com/office/powerpoint/2010/main" val="40958488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41</a:t>
            </a:fld>
            <a:endParaRPr lang="en-US" dirty="0"/>
          </a:p>
        </p:txBody>
      </p:sp>
    </p:spTree>
    <p:extLst>
      <p:ext uri="{BB962C8B-B14F-4D97-AF65-F5344CB8AC3E}">
        <p14:creationId xmlns:p14="http://schemas.microsoft.com/office/powerpoint/2010/main" val="36838322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42</a:t>
            </a:fld>
            <a:endParaRPr lang="en-US" dirty="0"/>
          </a:p>
        </p:txBody>
      </p:sp>
    </p:spTree>
    <p:extLst>
      <p:ext uri="{BB962C8B-B14F-4D97-AF65-F5344CB8AC3E}">
        <p14:creationId xmlns:p14="http://schemas.microsoft.com/office/powerpoint/2010/main" val="378569895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43</a:t>
            </a:fld>
            <a:endParaRPr lang="en-US" dirty="0"/>
          </a:p>
        </p:txBody>
      </p:sp>
    </p:spTree>
    <p:extLst>
      <p:ext uri="{BB962C8B-B14F-4D97-AF65-F5344CB8AC3E}">
        <p14:creationId xmlns:p14="http://schemas.microsoft.com/office/powerpoint/2010/main" val="1176774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44</a:t>
            </a:fld>
            <a:endParaRPr lang="en-US" dirty="0"/>
          </a:p>
        </p:txBody>
      </p:sp>
    </p:spTree>
    <p:extLst>
      <p:ext uri="{BB962C8B-B14F-4D97-AF65-F5344CB8AC3E}">
        <p14:creationId xmlns:p14="http://schemas.microsoft.com/office/powerpoint/2010/main" val="23570956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45</a:t>
            </a:fld>
            <a:endParaRPr lang="en-US" dirty="0"/>
          </a:p>
        </p:txBody>
      </p:sp>
    </p:spTree>
    <p:extLst>
      <p:ext uri="{BB962C8B-B14F-4D97-AF65-F5344CB8AC3E}">
        <p14:creationId xmlns:p14="http://schemas.microsoft.com/office/powerpoint/2010/main" val="387659247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46</a:t>
            </a:fld>
            <a:endParaRPr lang="en-US" dirty="0"/>
          </a:p>
        </p:txBody>
      </p:sp>
    </p:spTree>
    <p:extLst>
      <p:ext uri="{BB962C8B-B14F-4D97-AF65-F5344CB8AC3E}">
        <p14:creationId xmlns:p14="http://schemas.microsoft.com/office/powerpoint/2010/main" val="31751200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47</a:t>
            </a:fld>
            <a:endParaRPr lang="en-US" dirty="0"/>
          </a:p>
        </p:txBody>
      </p:sp>
    </p:spTree>
    <p:extLst>
      <p:ext uri="{BB962C8B-B14F-4D97-AF65-F5344CB8AC3E}">
        <p14:creationId xmlns:p14="http://schemas.microsoft.com/office/powerpoint/2010/main" val="30121050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CCB9EA-CA28-4AE2-A826-FF0B739140D0}" type="slidenum">
              <a:rPr lang="en-US"/>
              <a:pPr/>
              <a:t>48</a:t>
            </a:fld>
            <a:endParaRPr lang="en-US" dirty="0"/>
          </a:p>
        </p:txBody>
      </p:sp>
      <p:sp>
        <p:nvSpPr>
          <p:cNvPr id="384002" name="Rectangle 2"/>
          <p:cNvSpPr>
            <a:spLocks noGrp="1" noRot="1" noChangeAspect="1" noChangeArrowheads="1" noTextEdit="1"/>
          </p:cNvSpPr>
          <p:nvPr>
            <p:ph type="sldImg"/>
          </p:nvPr>
        </p:nvSpPr>
        <p:spPr>
          <a:ln/>
        </p:spPr>
      </p:sp>
      <p:sp>
        <p:nvSpPr>
          <p:cNvPr id="384003" name="Rectangle 3"/>
          <p:cNvSpPr>
            <a:spLocks noGrp="1" noChangeArrowheads="1"/>
          </p:cNvSpPr>
          <p:nvPr>
            <p:ph type="body" idx="1"/>
          </p:nvPr>
        </p:nvSpPr>
        <p:spPr>
          <a:noFill/>
          <a:ln/>
        </p:spPr>
        <p:txBody>
          <a:bodyPr/>
          <a:lstStyle/>
          <a:p>
            <a:r>
              <a:rPr lang="en-US" dirty="0">
                <a:cs typeface="Times New Roman" pitchFamily="18" charset="0"/>
              </a:rPr>
              <a:t>This slide contains the “corresponding responsibility” rule, which guides pharmacists in screening prescriptions for validity.</a:t>
            </a:r>
            <a:r>
              <a:rPr lang="en-US" baseline="30000" dirty="0">
                <a:cs typeface="Times New Roman" pitchFamily="18" charset="0"/>
              </a:rPr>
              <a:t>13</a:t>
            </a:r>
            <a:endParaRPr lang="en-US" dirty="0">
              <a:cs typeface="Times New Roman" pitchFamily="18" charset="0"/>
            </a:endParaRPr>
          </a:p>
          <a:p>
            <a:r>
              <a:rPr lang="en-US" dirty="0">
                <a:cs typeface="Times New Roman" pitchFamily="18" charset="0"/>
              </a:rPr>
              <a:t>Note the following important terms and discuss their meaning with the audience:</a:t>
            </a:r>
          </a:p>
          <a:p>
            <a:pPr marL="228600" lvl="1" indent="-114300"/>
            <a:r>
              <a:rPr lang="en-US" dirty="0">
                <a:cs typeface="Times New Roman" pitchFamily="18" charset="0"/>
              </a:rPr>
              <a:t>“legitimate medical purpose” </a:t>
            </a:r>
          </a:p>
          <a:p>
            <a:pPr marL="457200" lvl="2" indent="-114300"/>
            <a:r>
              <a:rPr lang="en-US" dirty="0">
                <a:cs typeface="Times New Roman" pitchFamily="18" charset="0"/>
              </a:rPr>
              <a:t>ask: What medical purposes are legitimate and what medical purposes are not legitimate?</a:t>
            </a:r>
          </a:p>
          <a:p>
            <a:pPr marL="228600" lvl="1" indent="-114300"/>
            <a:r>
              <a:rPr lang="en-US" dirty="0">
                <a:cs typeface="Times New Roman" pitchFamily="18" charset="0"/>
              </a:rPr>
              <a:t>“usual course of his professional practice” </a:t>
            </a:r>
          </a:p>
          <a:p>
            <a:pPr marL="457200" lvl="2" indent="-114300"/>
            <a:r>
              <a:rPr lang="en-US" dirty="0">
                <a:cs typeface="Times New Roman" pitchFamily="18" charset="0"/>
              </a:rPr>
              <a:t>ask: How does this differ from “scope of practice”?</a:t>
            </a:r>
          </a:p>
          <a:p>
            <a:pPr marL="228600" lvl="1" indent="-114300"/>
            <a:r>
              <a:rPr lang="en-US" dirty="0">
                <a:cs typeface="Times New Roman" pitchFamily="18" charset="0"/>
              </a:rPr>
              <a:t>“purported prescription”  </a:t>
            </a:r>
          </a:p>
          <a:p>
            <a:pPr marL="457200" lvl="2" indent="-114300"/>
            <a:r>
              <a:rPr lang="en-US" dirty="0">
                <a:cs typeface="Times New Roman" pitchFamily="18" charset="0"/>
              </a:rPr>
              <a:t>ask: How does this differ from a prescription?</a:t>
            </a:r>
          </a:p>
          <a:p>
            <a:pPr marL="228600" lvl="1" indent="-114300"/>
            <a:r>
              <a:rPr lang="en-US" dirty="0">
                <a:cs typeface="Times New Roman" pitchFamily="18" charset="0"/>
              </a:rPr>
              <a:t>“knowingly”  </a:t>
            </a:r>
          </a:p>
          <a:p>
            <a:pPr marL="457200" lvl="2" indent="-114300"/>
            <a:r>
              <a:rPr lang="en-US" dirty="0">
                <a:cs typeface="Times New Roman" pitchFamily="18" charset="0"/>
              </a:rPr>
              <a:t>ask: How literal is this knowledge requirement?</a:t>
            </a:r>
          </a:p>
          <a:p>
            <a:pPr marL="457200" lvl="2" indent="-114300"/>
            <a:endParaRPr lang="en-US" dirty="0">
              <a:cs typeface="Times New Roman" pitchFamily="18" charset="0"/>
            </a:endParaRPr>
          </a:p>
          <a:p>
            <a:endParaRPr lang="en-US" sz="900" baseline="30000" dirty="0"/>
          </a:p>
          <a:p>
            <a:endParaRPr lang="en-US" sz="900" baseline="30000" dirty="0"/>
          </a:p>
          <a:p>
            <a:r>
              <a:rPr lang="en-US" sz="900" baseline="30000" dirty="0"/>
              <a:t>13</a:t>
            </a:r>
            <a:r>
              <a:rPr lang="en-US" sz="900" dirty="0"/>
              <a:t>Drug Enforcement Administration. Code of Federal Regulations. 21 CFR 1306.04 subparagraph a.</a:t>
            </a:r>
          </a:p>
          <a:p>
            <a:r>
              <a:rPr lang="en-US" sz="900" i="1" dirty="0"/>
              <a:t>Slide Reference</a:t>
            </a:r>
          </a:p>
          <a:p>
            <a:pPr>
              <a:spcBef>
                <a:spcPct val="0"/>
              </a:spcBef>
            </a:pPr>
            <a:r>
              <a:rPr lang="en-US" sz="900" dirty="0"/>
              <a:t>Drug Enforcement Administration. Code of Federal Regulations. 21 CFR 1306.04 subparagraph a.</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6CA862-444E-43B6-8734-A09E8BF2D106}" type="slidenum">
              <a:rPr lang="en-US"/>
              <a:pPr/>
              <a:t>49</a:t>
            </a:fld>
            <a:endParaRPr lang="en-US" dirty="0"/>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a:noFill/>
          <a:ln/>
        </p:spPr>
        <p:txBody>
          <a:bodyPr/>
          <a:lstStyle/>
          <a:p>
            <a:r>
              <a:rPr lang="en-US" dirty="0">
                <a:cs typeface="Times New Roman" pitchFamily="18" charset="0"/>
              </a:rPr>
              <a:t>This slide contains the “corresponding responsibility” rule, which guides pharmacists in screening prescriptions for validity.</a:t>
            </a:r>
            <a:r>
              <a:rPr lang="en-US" baseline="30000" dirty="0">
                <a:cs typeface="Times New Roman" pitchFamily="18" charset="0"/>
              </a:rPr>
              <a:t>13</a:t>
            </a:r>
            <a:endParaRPr lang="en-US" dirty="0">
              <a:cs typeface="Times New Roman" pitchFamily="18" charset="0"/>
            </a:endParaRPr>
          </a:p>
          <a:p>
            <a:r>
              <a:rPr lang="en-US" dirty="0">
                <a:cs typeface="Times New Roman" pitchFamily="18" charset="0"/>
              </a:rPr>
              <a:t>Note the following important terms and discuss their meaning with the audience:</a:t>
            </a:r>
          </a:p>
          <a:p>
            <a:pPr marL="228600" lvl="1" indent="-114300"/>
            <a:r>
              <a:rPr lang="en-US" dirty="0">
                <a:cs typeface="Times New Roman" pitchFamily="18" charset="0"/>
              </a:rPr>
              <a:t>“legitimate medical purpose” </a:t>
            </a:r>
          </a:p>
          <a:p>
            <a:pPr marL="457200" lvl="2" indent="-114300"/>
            <a:r>
              <a:rPr lang="en-US" dirty="0">
                <a:cs typeface="Times New Roman" pitchFamily="18" charset="0"/>
              </a:rPr>
              <a:t>ask: What medical purposes are legitimate and what medical purposes are not legitimate?</a:t>
            </a:r>
          </a:p>
          <a:p>
            <a:pPr marL="228600" lvl="1" indent="-114300"/>
            <a:r>
              <a:rPr lang="en-US" dirty="0">
                <a:cs typeface="Times New Roman" pitchFamily="18" charset="0"/>
              </a:rPr>
              <a:t>“usual course of his professional practice” </a:t>
            </a:r>
          </a:p>
          <a:p>
            <a:pPr marL="457200" lvl="2" indent="-114300"/>
            <a:r>
              <a:rPr lang="en-US" dirty="0">
                <a:cs typeface="Times New Roman" pitchFamily="18" charset="0"/>
              </a:rPr>
              <a:t>ask: How does this differ from “scope of practice”?</a:t>
            </a:r>
          </a:p>
          <a:p>
            <a:pPr marL="228600" lvl="1" indent="-114300"/>
            <a:r>
              <a:rPr lang="en-US" dirty="0">
                <a:cs typeface="Times New Roman" pitchFamily="18" charset="0"/>
              </a:rPr>
              <a:t>“purported prescription”  </a:t>
            </a:r>
          </a:p>
          <a:p>
            <a:pPr marL="457200" lvl="2" indent="-114300"/>
            <a:r>
              <a:rPr lang="en-US" dirty="0">
                <a:cs typeface="Times New Roman" pitchFamily="18" charset="0"/>
              </a:rPr>
              <a:t>ask: How does this differ from a prescription?</a:t>
            </a:r>
          </a:p>
          <a:p>
            <a:pPr marL="228600" lvl="1" indent="-114300"/>
            <a:r>
              <a:rPr lang="en-US" dirty="0">
                <a:cs typeface="Times New Roman" pitchFamily="18" charset="0"/>
              </a:rPr>
              <a:t>“knowingly”  </a:t>
            </a:r>
          </a:p>
          <a:p>
            <a:pPr marL="457200" lvl="2" indent="-114300"/>
            <a:r>
              <a:rPr lang="en-US" dirty="0">
                <a:cs typeface="Times New Roman" pitchFamily="18" charset="0"/>
              </a:rPr>
              <a:t>ask: How literal is this knowledge requirement?</a:t>
            </a:r>
          </a:p>
          <a:p>
            <a:pPr marL="457200" lvl="2" indent="-114300"/>
            <a:endParaRPr lang="en-US" dirty="0">
              <a:cs typeface="Times New Roman" pitchFamily="18" charset="0"/>
            </a:endParaRPr>
          </a:p>
          <a:p>
            <a:endParaRPr lang="en-US" sz="900" baseline="30000" dirty="0"/>
          </a:p>
          <a:p>
            <a:endParaRPr lang="en-US" sz="900" baseline="30000" dirty="0"/>
          </a:p>
          <a:p>
            <a:r>
              <a:rPr lang="en-US" sz="900" baseline="30000" dirty="0"/>
              <a:t>13</a:t>
            </a:r>
            <a:r>
              <a:rPr lang="en-US" sz="900" dirty="0"/>
              <a:t>Drug Enforcement Administration. Code of Federal Regulations. 21 CFR 1306.04 subparagraph a.</a:t>
            </a:r>
          </a:p>
          <a:p>
            <a:r>
              <a:rPr lang="en-US" sz="900" i="1" dirty="0"/>
              <a:t>Slide Reference</a:t>
            </a:r>
          </a:p>
          <a:p>
            <a:pPr>
              <a:spcBef>
                <a:spcPct val="0"/>
              </a:spcBef>
            </a:pPr>
            <a:r>
              <a:rPr lang="en-US" sz="900" dirty="0"/>
              <a:t>Drug Enforcement Administration. Code of Federal Regulations. 21 CFR 1306.04 subparagraph 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Physician designee – Another physician,</a:t>
            </a:r>
            <a:r>
              <a:rPr lang="en-US" baseline="0" dirty="0" smtClean="0"/>
              <a:t> who works in or is trained in the same practice area as the same practice area as the supervising physician.</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5</a:t>
            </a:fld>
            <a:endParaRPr lang="en-US" dirty="0"/>
          </a:p>
        </p:txBody>
      </p:sp>
    </p:spTree>
    <p:extLst>
      <p:ext uri="{BB962C8B-B14F-4D97-AF65-F5344CB8AC3E}">
        <p14:creationId xmlns:p14="http://schemas.microsoft.com/office/powerpoint/2010/main" val="14337785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EFE80A-A07B-4473-B971-BBFE360AAE17}" type="slidenum">
              <a:rPr lang="en-US"/>
              <a:pPr/>
              <a:t>50</a:t>
            </a:fld>
            <a:endParaRPr lang="en-US" dirty="0"/>
          </a:p>
        </p:txBody>
      </p:sp>
      <p:sp>
        <p:nvSpPr>
          <p:cNvPr id="388098" name="Rectangle 2"/>
          <p:cNvSpPr>
            <a:spLocks noGrp="1" noRot="1" noChangeAspect="1" noChangeArrowheads="1" noTextEdit="1"/>
          </p:cNvSpPr>
          <p:nvPr>
            <p:ph type="sldImg"/>
          </p:nvPr>
        </p:nvSpPr>
        <p:spPr>
          <a:ln/>
        </p:spPr>
      </p:sp>
      <p:sp>
        <p:nvSpPr>
          <p:cNvPr id="388099" name="Rectangle 3"/>
          <p:cNvSpPr>
            <a:spLocks noGrp="1" noChangeArrowheads="1"/>
          </p:cNvSpPr>
          <p:nvPr>
            <p:ph type="body" idx="1"/>
          </p:nvPr>
        </p:nvSpPr>
        <p:spPr>
          <a:noFill/>
          <a:ln/>
        </p:spPr>
        <p:txBody>
          <a:bodyPr/>
          <a:lstStyle/>
          <a:p>
            <a:r>
              <a:rPr lang="en-US" dirty="0">
                <a:cs typeface="Times New Roman" pitchFamily="18" charset="0"/>
              </a:rPr>
              <a:t>This slide contains the “corresponding responsibility” rule, which guides pharmacists in screening prescriptions for validity.</a:t>
            </a:r>
            <a:r>
              <a:rPr lang="en-US" baseline="30000" dirty="0">
                <a:cs typeface="Times New Roman" pitchFamily="18" charset="0"/>
              </a:rPr>
              <a:t>13</a:t>
            </a:r>
            <a:endParaRPr lang="en-US" dirty="0">
              <a:cs typeface="Times New Roman" pitchFamily="18" charset="0"/>
            </a:endParaRPr>
          </a:p>
          <a:p>
            <a:r>
              <a:rPr lang="en-US" dirty="0">
                <a:cs typeface="Times New Roman" pitchFamily="18" charset="0"/>
              </a:rPr>
              <a:t>Note the following important terms and discuss their meaning with the audience:</a:t>
            </a:r>
          </a:p>
          <a:p>
            <a:pPr marL="228600" lvl="1" indent="-114300"/>
            <a:r>
              <a:rPr lang="en-US" dirty="0">
                <a:cs typeface="Times New Roman" pitchFamily="18" charset="0"/>
              </a:rPr>
              <a:t>“legitimate medical purpose” </a:t>
            </a:r>
          </a:p>
          <a:p>
            <a:pPr marL="457200" lvl="2" indent="-114300"/>
            <a:r>
              <a:rPr lang="en-US" dirty="0">
                <a:cs typeface="Times New Roman" pitchFamily="18" charset="0"/>
              </a:rPr>
              <a:t>ask: What medical purposes are legitimate and what medical purposes are not legitimate?</a:t>
            </a:r>
          </a:p>
          <a:p>
            <a:pPr marL="228600" lvl="1" indent="-114300"/>
            <a:r>
              <a:rPr lang="en-US" dirty="0">
                <a:cs typeface="Times New Roman" pitchFamily="18" charset="0"/>
              </a:rPr>
              <a:t>“usual course of his professional practice” </a:t>
            </a:r>
          </a:p>
          <a:p>
            <a:pPr marL="457200" lvl="2" indent="-114300"/>
            <a:r>
              <a:rPr lang="en-US" dirty="0">
                <a:cs typeface="Times New Roman" pitchFamily="18" charset="0"/>
              </a:rPr>
              <a:t>ask: How does this differ from “scope of practice”?</a:t>
            </a:r>
          </a:p>
          <a:p>
            <a:pPr marL="228600" lvl="1" indent="-114300"/>
            <a:r>
              <a:rPr lang="en-US" dirty="0">
                <a:cs typeface="Times New Roman" pitchFamily="18" charset="0"/>
              </a:rPr>
              <a:t>“purported prescription”  </a:t>
            </a:r>
          </a:p>
          <a:p>
            <a:pPr marL="457200" lvl="2" indent="-114300"/>
            <a:r>
              <a:rPr lang="en-US" dirty="0">
                <a:cs typeface="Times New Roman" pitchFamily="18" charset="0"/>
              </a:rPr>
              <a:t>ask: How does this differ from a prescription?</a:t>
            </a:r>
          </a:p>
          <a:p>
            <a:pPr marL="228600" lvl="1" indent="-114300"/>
            <a:r>
              <a:rPr lang="en-US" dirty="0">
                <a:cs typeface="Times New Roman" pitchFamily="18" charset="0"/>
              </a:rPr>
              <a:t>“knowingly”  </a:t>
            </a:r>
          </a:p>
          <a:p>
            <a:pPr marL="457200" lvl="2" indent="-114300"/>
            <a:r>
              <a:rPr lang="en-US" dirty="0">
                <a:cs typeface="Times New Roman" pitchFamily="18" charset="0"/>
              </a:rPr>
              <a:t>ask: How literal is this knowledge requirement?</a:t>
            </a:r>
          </a:p>
          <a:p>
            <a:pPr marL="457200" lvl="2" indent="-114300"/>
            <a:endParaRPr lang="en-US" dirty="0">
              <a:cs typeface="Times New Roman" pitchFamily="18" charset="0"/>
            </a:endParaRPr>
          </a:p>
          <a:p>
            <a:endParaRPr lang="en-US" sz="900" baseline="30000" dirty="0"/>
          </a:p>
          <a:p>
            <a:endParaRPr lang="en-US" sz="900" baseline="30000" dirty="0"/>
          </a:p>
          <a:p>
            <a:r>
              <a:rPr lang="en-US" sz="900" baseline="30000" dirty="0"/>
              <a:t>13</a:t>
            </a:r>
            <a:r>
              <a:rPr lang="en-US" sz="900" dirty="0"/>
              <a:t>Drug Enforcement Administration. Code of Federal Regulations. 21 CFR 1306.04 subparagraph a.</a:t>
            </a:r>
          </a:p>
          <a:p>
            <a:r>
              <a:rPr lang="en-US" sz="900" i="1" dirty="0"/>
              <a:t>Slide Reference</a:t>
            </a:r>
          </a:p>
          <a:p>
            <a:pPr>
              <a:spcBef>
                <a:spcPct val="0"/>
              </a:spcBef>
            </a:pPr>
            <a:r>
              <a:rPr lang="en-US" sz="900" dirty="0"/>
              <a:t>Drug Enforcement Administration. Code of Federal Regulations. 21 CFR 1306.04 subparagraph a.</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CEA3CF-5FD8-4CE8-BD3C-CB43DA4EB423}" type="slidenum">
              <a:rPr lang="en-US"/>
              <a:pPr/>
              <a:t>51</a:t>
            </a:fld>
            <a:endParaRPr lang="en-US" dirty="0"/>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a:xfrm>
            <a:off x="685800" y="4415790"/>
            <a:ext cx="5486400" cy="4183380"/>
          </a:xfrm>
        </p:spPr>
        <p:txBody>
          <a:bodyPr/>
          <a:lstStyle/>
          <a:p>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80B745-C6CC-4B30-9A95-295711AD8773}" type="slidenum">
              <a:rPr lang="en-US"/>
              <a:pPr/>
              <a:t>52</a:t>
            </a:fld>
            <a:endParaRPr lang="en-US" dirty="0"/>
          </a:p>
        </p:txBody>
      </p:sp>
      <p:sp>
        <p:nvSpPr>
          <p:cNvPr id="374786" name="Rectangle 2"/>
          <p:cNvSpPr>
            <a:spLocks noGrp="1" noRot="1" noChangeAspect="1" noChangeArrowheads="1" noTextEdit="1"/>
          </p:cNvSpPr>
          <p:nvPr>
            <p:ph type="sldImg"/>
          </p:nvPr>
        </p:nvSpPr>
        <p:spPr>
          <a:ln/>
        </p:spPr>
      </p:sp>
      <p:sp>
        <p:nvSpPr>
          <p:cNvPr id="374787" name="Rectangle 3"/>
          <p:cNvSpPr>
            <a:spLocks noGrp="1" noChangeArrowheads="1"/>
          </p:cNvSpPr>
          <p:nvPr>
            <p:ph type="body" idx="1"/>
          </p:nvPr>
        </p:nvSpPr>
        <p:spPr>
          <a:xfrm>
            <a:off x="685800" y="4415790"/>
            <a:ext cx="5486400" cy="4183380"/>
          </a:xfrm>
        </p:spPr>
        <p:txBody>
          <a:bodyPr/>
          <a:lstStyle/>
          <a:p>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53</a:t>
            </a:fld>
            <a:endParaRPr lang="en-US" dirty="0"/>
          </a:p>
        </p:txBody>
      </p:sp>
    </p:spTree>
    <p:extLst>
      <p:ext uri="{BB962C8B-B14F-4D97-AF65-F5344CB8AC3E}">
        <p14:creationId xmlns:p14="http://schemas.microsoft.com/office/powerpoint/2010/main" val="346871746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54</a:t>
            </a:fld>
            <a:endParaRPr lang="en-US" dirty="0"/>
          </a:p>
        </p:txBody>
      </p:sp>
    </p:spTree>
    <p:extLst>
      <p:ext uri="{BB962C8B-B14F-4D97-AF65-F5344CB8AC3E}">
        <p14:creationId xmlns:p14="http://schemas.microsoft.com/office/powerpoint/2010/main" val="19193055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55</a:t>
            </a:fld>
            <a:endParaRPr lang="en-US" dirty="0"/>
          </a:p>
        </p:txBody>
      </p:sp>
    </p:spTree>
    <p:extLst>
      <p:ext uri="{BB962C8B-B14F-4D97-AF65-F5344CB8AC3E}">
        <p14:creationId xmlns:p14="http://schemas.microsoft.com/office/powerpoint/2010/main" val="37864930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145EB-0F42-4F7A-B2A5-B53E24E8DCA9}" type="slidenum">
              <a:rPr lang="en-US" smtClean="0"/>
              <a:pPr/>
              <a:t>56</a:t>
            </a:fld>
            <a:endParaRPr lang="en-US" dirty="0"/>
          </a:p>
        </p:txBody>
      </p:sp>
    </p:spTree>
    <p:extLst>
      <p:ext uri="{BB962C8B-B14F-4D97-AF65-F5344CB8AC3E}">
        <p14:creationId xmlns:p14="http://schemas.microsoft.com/office/powerpoint/2010/main" val="2859146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Supervision includes the use of protocols, guidelines, and standing orders developed or approved by the supervising physician.  Requirement about</a:t>
            </a:r>
            <a:r>
              <a:rPr lang="en-US" baseline="0" dirty="0" smtClean="0"/>
              <a:t> contingent or non-contingent county has been deleted.</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6</a:t>
            </a:fld>
            <a:endParaRPr lang="en-US" dirty="0"/>
          </a:p>
        </p:txBody>
      </p:sp>
    </p:spTree>
    <p:extLst>
      <p:ext uri="{BB962C8B-B14F-4D97-AF65-F5344CB8AC3E}">
        <p14:creationId xmlns:p14="http://schemas.microsoft.com/office/powerpoint/2010/main" val="1764934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Supervisory agreement must be in writing; Agreement must specify delegated tasks.  Does NOT allow PA to prescribe</a:t>
            </a:r>
            <a:r>
              <a:rPr lang="en-US" sz="1200" baseline="0" dirty="0" smtClean="0"/>
              <a:t> or order under supervising physician’s license.</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7</a:t>
            </a:fld>
            <a:endParaRPr lang="en-US" dirty="0"/>
          </a:p>
        </p:txBody>
      </p:sp>
    </p:spTree>
    <p:extLst>
      <p:ext uri="{BB962C8B-B14F-4D97-AF65-F5344CB8AC3E}">
        <p14:creationId xmlns:p14="http://schemas.microsoft.com/office/powerpoint/2010/main" val="1210630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 could already prescribe</a:t>
            </a:r>
            <a:r>
              <a:rPr lang="en-US" baseline="0" dirty="0" smtClean="0"/>
              <a:t> </a:t>
            </a:r>
            <a:r>
              <a:rPr lang="en-US" dirty="0" smtClean="0"/>
              <a:t>Schedule III through Schedule V</a:t>
            </a:r>
          </a:p>
        </p:txBody>
      </p:sp>
      <p:sp>
        <p:nvSpPr>
          <p:cNvPr id="4" name="Slide Number Placeholder 3"/>
          <p:cNvSpPr>
            <a:spLocks noGrp="1"/>
          </p:cNvSpPr>
          <p:nvPr>
            <p:ph type="sldNum" sz="quarter" idx="10"/>
          </p:nvPr>
        </p:nvSpPr>
        <p:spPr/>
        <p:txBody>
          <a:bodyPr/>
          <a:lstStyle/>
          <a:p>
            <a:fld id="{537145EB-0F42-4F7A-B2A5-B53E24E8DCA9}" type="slidenum">
              <a:rPr lang="en-US" smtClean="0"/>
              <a:pPr/>
              <a:t>8</a:t>
            </a:fld>
            <a:endParaRPr lang="en-US" dirty="0"/>
          </a:p>
        </p:txBody>
      </p:sp>
    </p:spTree>
    <p:extLst>
      <p:ext uri="{BB962C8B-B14F-4D97-AF65-F5344CB8AC3E}">
        <p14:creationId xmlns:p14="http://schemas.microsoft.com/office/powerpoint/2010/main" val="1601731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aggregate – not 30 days supply for each drug or schedule</a:t>
            </a:r>
            <a:endParaRPr lang="en-US" dirty="0"/>
          </a:p>
        </p:txBody>
      </p:sp>
      <p:sp>
        <p:nvSpPr>
          <p:cNvPr id="4" name="Slide Number Placeholder 3"/>
          <p:cNvSpPr>
            <a:spLocks noGrp="1"/>
          </p:cNvSpPr>
          <p:nvPr>
            <p:ph type="sldNum" sz="quarter" idx="10"/>
          </p:nvPr>
        </p:nvSpPr>
        <p:spPr/>
        <p:txBody>
          <a:bodyPr/>
          <a:lstStyle/>
          <a:p>
            <a:fld id="{537145EB-0F42-4F7A-B2A5-B53E24E8DCA9}" type="slidenum">
              <a:rPr lang="en-US" smtClean="0"/>
              <a:pPr/>
              <a:t>9</a:t>
            </a:fld>
            <a:endParaRPr lang="en-US" dirty="0"/>
          </a:p>
        </p:txBody>
      </p:sp>
    </p:spTree>
    <p:extLst>
      <p:ext uri="{BB962C8B-B14F-4D97-AF65-F5344CB8AC3E}">
        <p14:creationId xmlns:p14="http://schemas.microsoft.com/office/powerpoint/2010/main" val="4008330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2000">
                <a:solidFill>
                  <a:srgbClr val="A5002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1A71485-7D73-4191-BD35-A7F42FC2130B}"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3CFCCEB-F9F7-40F0-9F97-E2AE34BE2F7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9577150-B937-48E3-BCDC-6068E48CC24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3C526D2-4FC1-491B-A981-B7F1B3E04BF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51038"/>
            <a:ext cx="4038600" cy="4144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51038"/>
            <a:ext cx="4038600" cy="4144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19B5A9DA-CDBC-4983-98A5-096670CB43A7}"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14E75B1-C796-4921-88AA-E50E1140C90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F5E7F5D-8840-4DAC-903F-339475E3269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F4377EE-F0E8-4085-AEEA-2D8B75F39A6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394B0EB-4270-4EAB-A4B1-9DA8A7754F92}"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1C9342D-BA47-4872-A6A5-B3964AA8CCE6}"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951038"/>
            <a:ext cx="8229600" cy="4144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B520CE7-2284-482E-9857-A05429C62C3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charset="0"/>
        </a:defRPr>
      </a:lvl2pPr>
      <a:lvl3pPr algn="ctr" rtl="0" fontAlgn="base">
        <a:spcBef>
          <a:spcPct val="0"/>
        </a:spcBef>
        <a:spcAft>
          <a:spcPct val="0"/>
        </a:spcAft>
        <a:defRPr sz="4400">
          <a:solidFill>
            <a:srgbClr val="A50021"/>
          </a:solidFill>
          <a:latin typeface="Arial" charset="0"/>
        </a:defRPr>
      </a:lvl3pPr>
      <a:lvl4pPr algn="ctr" rtl="0" fontAlgn="base">
        <a:spcBef>
          <a:spcPct val="0"/>
        </a:spcBef>
        <a:spcAft>
          <a:spcPct val="0"/>
        </a:spcAft>
        <a:defRPr sz="4400">
          <a:solidFill>
            <a:srgbClr val="A50021"/>
          </a:solidFill>
          <a:latin typeface="Arial" charset="0"/>
        </a:defRPr>
      </a:lvl4pPr>
      <a:lvl5pPr algn="ctr" rtl="0" fontAlgn="base">
        <a:spcBef>
          <a:spcPct val="0"/>
        </a:spcBef>
        <a:spcAft>
          <a:spcPct val="0"/>
        </a:spcAft>
        <a:defRPr sz="4400">
          <a:solidFill>
            <a:srgbClr val="A50021"/>
          </a:solidFill>
          <a:latin typeface="Arial" charset="0"/>
        </a:defRPr>
      </a:lvl5pPr>
      <a:lvl6pPr marL="457200" algn="ctr" rtl="0" fontAlgn="base">
        <a:spcBef>
          <a:spcPct val="0"/>
        </a:spcBef>
        <a:spcAft>
          <a:spcPct val="0"/>
        </a:spcAft>
        <a:defRPr sz="4400">
          <a:solidFill>
            <a:srgbClr val="A50021"/>
          </a:solidFill>
          <a:latin typeface="Arial" charset="0"/>
        </a:defRPr>
      </a:lvl6pPr>
      <a:lvl7pPr marL="914400" algn="ctr" rtl="0" fontAlgn="base">
        <a:spcBef>
          <a:spcPct val="0"/>
        </a:spcBef>
        <a:spcAft>
          <a:spcPct val="0"/>
        </a:spcAft>
        <a:defRPr sz="4400">
          <a:solidFill>
            <a:srgbClr val="A50021"/>
          </a:solidFill>
          <a:latin typeface="Arial" charset="0"/>
        </a:defRPr>
      </a:lvl7pPr>
      <a:lvl8pPr marL="1371600" algn="ctr" rtl="0" fontAlgn="base">
        <a:spcBef>
          <a:spcPct val="0"/>
        </a:spcBef>
        <a:spcAft>
          <a:spcPct val="0"/>
        </a:spcAft>
        <a:defRPr sz="4400">
          <a:solidFill>
            <a:srgbClr val="A50021"/>
          </a:solidFill>
          <a:latin typeface="Arial" charset="0"/>
        </a:defRPr>
      </a:lvl8pPr>
      <a:lvl9pPr marL="1828800" algn="ctr" rtl="0" fontAlgn="base">
        <a:spcBef>
          <a:spcPct val="0"/>
        </a:spcBef>
        <a:spcAft>
          <a:spcPct val="0"/>
        </a:spcAft>
        <a:defRPr sz="4400">
          <a:solidFill>
            <a:srgbClr val="A50021"/>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Font typeface="Wingdings" pitchFamily="2"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000" dirty="0" smtClean="0"/>
              <a:t>Physician </a:t>
            </a:r>
            <a:r>
              <a:rPr lang="en-US" sz="4000" dirty="0"/>
              <a:t>Extender Collaboration &amp; Supervision </a:t>
            </a:r>
          </a:p>
        </p:txBody>
      </p:sp>
      <p:sp>
        <p:nvSpPr>
          <p:cNvPr id="4" name="Subtitle 3"/>
          <p:cNvSpPr>
            <a:spLocks noGrp="1"/>
          </p:cNvSpPr>
          <p:nvPr>
            <p:ph type="subTitle" idx="1"/>
          </p:nvPr>
        </p:nvSpPr>
        <p:spPr/>
        <p:txBody>
          <a:bodyPr/>
          <a:lstStyle/>
          <a:p>
            <a:r>
              <a:rPr lang="en-US" dirty="0"/>
              <a:t>Fourth Annual Prescription Drug Abuse </a:t>
            </a:r>
            <a:r>
              <a:rPr lang="en-US" dirty="0" smtClean="0"/>
              <a:t>Symposium November 1, 2013</a:t>
            </a:r>
          </a:p>
          <a:p>
            <a:endParaRPr lang="en-US" dirty="0" smtClean="0"/>
          </a:p>
          <a:p>
            <a:pPr algn="r"/>
            <a:r>
              <a:rPr lang="en-US" dirty="0" smtClean="0">
                <a:solidFill>
                  <a:schemeClr val="tx1"/>
                </a:solidFill>
              </a:rPr>
              <a:t>Anne M. O’Brien, </a:t>
            </a:r>
            <a:r>
              <a:rPr lang="en-US" dirty="0" smtClean="0">
                <a:solidFill>
                  <a:schemeClr val="tx1"/>
                </a:solidFill>
              </a:rPr>
              <a:t>JD</a:t>
            </a:r>
          </a:p>
          <a:p>
            <a:pPr algn="r"/>
            <a:r>
              <a:rPr lang="en-US" dirty="0">
                <a:solidFill>
                  <a:schemeClr val="tx1"/>
                </a:solidFill>
              </a:rPr>
              <a:t>Krieg DeVault</a:t>
            </a:r>
          </a:p>
          <a:p>
            <a:pPr algn="r"/>
            <a:endParaRPr lang="en-US" dirty="0" smtClean="0">
              <a:solidFill>
                <a:schemeClr val="tx1"/>
              </a:solidFill>
            </a:endParaRPr>
          </a:p>
          <a:p>
            <a:pPr algn="r"/>
            <a:endParaRPr lang="en-US" dirty="0" smtClean="0">
              <a:solidFill>
                <a:schemeClr val="tx1"/>
              </a:solidFill>
            </a:endParaRPr>
          </a:p>
          <a:p>
            <a:pPr algn="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Physician Assistants</a:t>
            </a:r>
            <a:endParaRPr lang="en-US" dirty="0"/>
          </a:p>
        </p:txBody>
      </p:sp>
      <p:sp>
        <p:nvSpPr>
          <p:cNvPr id="3" name="Content Placeholder 2"/>
          <p:cNvSpPr>
            <a:spLocks noGrp="1"/>
          </p:cNvSpPr>
          <p:nvPr>
            <p:ph idx="1"/>
          </p:nvPr>
        </p:nvSpPr>
        <p:spPr>
          <a:xfrm>
            <a:off x="457200" y="1524000"/>
            <a:ext cx="8229600" cy="4144962"/>
          </a:xfrm>
        </p:spPr>
        <p:txBody>
          <a:bodyPr/>
          <a:lstStyle/>
          <a:p>
            <a:r>
              <a:rPr lang="en-US" dirty="0" smtClean="0"/>
              <a:t>Supervising physician or designee must review PA’s patient encounters within 72 hours</a:t>
            </a:r>
          </a:p>
          <a:p>
            <a:pPr lvl="1"/>
            <a:r>
              <a:rPr lang="en-US" dirty="0" smtClean="0"/>
              <a:t>100% for first year of employment</a:t>
            </a:r>
          </a:p>
          <a:p>
            <a:pPr lvl="1"/>
            <a:r>
              <a:rPr lang="en-US" dirty="0" smtClean="0"/>
              <a:t>50% for second year of employment</a:t>
            </a:r>
          </a:p>
          <a:p>
            <a:pPr lvl="1"/>
            <a:r>
              <a:rPr lang="en-US" dirty="0" smtClean="0"/>
              <a:t>25% for third year and thereafter</a:t>
            </a:r>
          </a:p>
          <a:p>
            <a:pPr lvl="1"/>
            <a:r>
              <a:rPr lang="en-US" dirty="0" smtClean="0"/>
              <a:t>100% for first year of authority to prescribe CS</a:t>
            </a:r>
          </a:p>
          <a:p>
            <a:pPr lvl="1"/>
            <a:r>
              <a:rPr lang="en-US" dirty="0" smtClean="0"/>
              <a:t>Starts over if PA is employed in different practice specialty</a:t>
            </a:r>
          </a:p>
          <a:p>
            <a:pPr lvl="1"/>
            <a:endParaRPr lang="en-US" dirty="0"/>
          </a:p>
        </p:txBody>
      </p:sp>
    </p:spTree>
    <p:extLst>
      <p:ext uri="{BB962C8B-B14F-4D97-AF65-F5344CB8AC3E}">
        <p14:creationId xmlns:p14="http://schemas.microsoft.com/office/powerpoint/2010/main" val="1864167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Physician Assistants</a:t>
            </a:r>
            <a:endParaRPr lang="en-US" dirty="0"/>
          </a:p>
        </p:txBody>
      </p:sp>
      <p:sp>
        <p:nvSpPr>
          <p:cNvPr id="3" name="Content Placeholder 2"/>
          <p:cNvSpPr>
            <a:spLocks noGrp="1"/>
          </p:cNvSpPr>
          <p:nvPr>
            <p:ph idx="1"/>
          </p:nvPr>
        </p:nvSpPr>
        <p:spPr>
          <a:xfrm>
            <a:off x="457200" y="1524000"/>
            <a:ext cx="8229600" cy="4144962"/>
          </a:xfrm>
        </p:spPr>
        <p:txBody>
          <a:bodyPr/>
          <a:lstStyle/>
          <a:p>
            <a:r>
              <a:rPr lang="en-US" dirty="0" smtClean="0"/>
              <a:t>PA who is delegated authority to prescribe must enter </a:t>
            </a:r>
            <a:r>
              <a:rPr lang="en-US" dirty="0"/>
              <a:t>on </a:t>
            </a:r>
            <a:r>
              <a:rPr lang="en-US" dirty="0" smtClean="0"/>
              <a:t>prescription:</a:t>
            </a:r>
          </a:p>
          <a:p>
            <a:pPr lvl="1"/>
            <a:r>
              <a:rPr lang="en-US" dirty="0" smtClean="0"/>
              <a:t>PA’s signature</a:t>
            </a:r>
          </a:p>
          <a:p>
            <a:pPr lvl="1"/>
            <a:r>
              <a:rPr lang="en-US" dirty="0" smtClean="0"/>
              <a:t>Initials </a:t>
            </a:r>
            <a:r>
              <a:rPr lang="en-US" dirty="0"/>
              <a:t>indicating the credentials awarded to </a:t>
            </a:r>
            <a:r>
              <a:rPr lang="en-US" dirty="0" smtClean="0"/>
              <a:t>PA </a:t>
            </a:r>
            <a:r>
              <a:rPr lang="en-US" dirty="0"/>
              <a:t>by the NCCPA.</a:t>
            </a:r>
          </a:p>
          <a:p>
            <a:pPr lvl="1"/>
            <a:r>
              <a:rPr lang="en-US" dirty="0" smtClean="0"/>
              <a:t>PA’s </a:t>
            </a:r>
            <a:r>
              <a:rPr lang="en-US" dirty="0"/>
              <a:t>state license </a:t>
            </a:r>
            <a:r>
              <a:rPr lang="en-US" dirty="0" smtClean="0"/>
              <a:t>number</a:t>
            </a:r>
          </a:p>
          <a:p>
            <a:pPr lvl="1"/>
            <a:r>
              <a:rPr lang="en-US" dirty="0" smtClean="0"/>
              <a:t>If delegated authority to prescribe CS, must also include own DEA number</a:t>
            </a:r>
          </a:p>
        </p:txBody>
      </p:sp>
    </p:spTree>
    <p:extLst>
      <p:ext uri="{BB962C8B-B14F-4D97-AF65-F5344CB8AC3E}">
        <p14:creationId xmlns:p14="http://schemas.microsoft.com/office/powerpoint/2010/main" val="4185602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Physician Assistants</a:t>
            </a:r>
            <a:endParaRPr lang="en-US" dirty="0"/>
          </a:p>
        </p:txBody>
      </p:sp>
      <p:sp>
        <p:nvSpPr>
          <p:cNvPr id="3" name="Content Placeholder 2"/>
          <p:cNvSpPr>
            <a:spLocks noGrp="1"/>
          </p:cNvSpPr>
          <p:nvPr>
            <p:ph idx="1"/>
          </p:nvPr>
        </p:nvSpPr>
        <p:spPr>
          <a:xfrm>
            <a:off x="457200" y="1600200"/>
            <a:ext cx="8229600" cy="4144962"/>
          </a:xfrm>
        </p:spPr>
        <p:txBody>
          <a:bodyPr/>
          <a:lstStyle/>
          <a:p>
            <a:r>
              <a:rPr lang="en-US" dirty="0"/>
              <a:t>The legal responsibility for the physician assistant's patient care activities are that of the supervising </a:t>
            </a:r>
            <a:r>
              <a:rPr lang="en-US" dirty="0" smtClean="0"/>
              <a:t>physician</a:t>
            </a:r>
          </a:p>
          <a:p>
            <a:endParaRPr lang="en-US" dirty="0"/>
          </a:p>
          <a:p>
            <a:r>
              <a:rPr lang="en-US" dirty="0" smtClean="0"/>
              <a:t>A </a:t>
            </a:r>
            <a:r>
              <a:rPr lang="en-US" dirty="0"/>
              <a:t>physician may enter into a supervising agreement </a:t>
            </a:r>
            <a:r>
              <a:rPr lang="en-US" dirty="0" smtClean="0"/>
              <a:t>with more </a:t>
            </a:r>
            <a:r>
              <a:rPr lang="en-US" dirty="0"/>
              <a:t>than </a:t>
            </a:r>
            <a:r>
              <a:rPr lang="en-US" dirty="0" smtClean="0"/>
              <a:t>2 PA’s, </a:t>
            </a:r>
            <a:r>
              <a:rPr lang="en-US" dirty="0"/>
              <a:t>but may not supervise </a:t>
            </a:r>
            <a:r>
              <a:rPr lang="en-US" dirty="0" smtClean="0"/>
              <a:t>more than 2 at one time</a:t>
            </a:r>
          </a:p>
          <a:p>
            <a:endParaRPr lang="en-US" dirty="0" smtClean="0"/>
          </a:p>
        </p:txBody>
      </p:sp>
    </p:spTree>
    <p:extLst>
      <p:ext uri="{BB962C8B-B14F-4D97-AF65-F5344CB8AC3E}">
        <p14:creationId xmlns:p14="http://schemas.microsoft.com/office/powerpoint/2010/main" val="4098393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lstStyle/>
          <a:p>
            <a:r>
              <a:rPr lang="en-US" dirty="0" smtClean="0"/>
              <a:t>Advanced Practice Nurses</a:t>
            </a:r>
            <a:endParaRPr lang="en-US" dirty="0"/>
          </a:p>
        </p:txBody>
      </p:sp>
    </p:spTree>
    <p:extLst>
      <p:ext uri="{BB962C8B-B14F-4D97-AF65-F5344CB8AC3E}">
        <p14:creationId xmlns:p14="http://schemas.microsoft.com/office/powerpoint/2010/main" val="21596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Advanced Practice Nurses</a:t>
            </a:r>
            <a:endParaRPr lang="en-US" dirty="0"/>
          </a:p>
        </p:txBody>
      </p:sp>
      <p:sp>
        <p:nvSpPr>
          <p:cNvPr id="3" name="Content Placeholder 2"/>
          <p:cNvSpPr>
            <a:spLocks noGrp="1"/>
          </p:cNvSpPr>
          <p:nvPr>
            <p:ph idx="1"/>
          </p:nvPr>
        </p:nvSpPr>
        <p:spPr>
          <a:xfrm>
            <a:off x="457200" y="1600200"/>
            <a:ext cx="8229600" cy="4144962"/>
          </a:xfrm>
        </p:spPr>
        <p:txBody>
          <a:bodyPr/>
          <a:lstStyle/>
          <a:p>
            <a:r>
              <a:rPr lang="en-US" sz="2800" dirty="0"/>
              <a:t>An advanced practice nurse shall operate in collaboration with a licensed practitioner as evidenced by a practice agreement, or by privileges granted by the governing board of a hospital </a:t>
            </a:r>
            <a:r>
              <a:rPr lang="en-US" sz="2800" dirty="0" smtClean="0"/>
              <a:t>with </a:t>
            </a:r>
            <a:r>
              <a:rPr lang="en-US" sz="2800" dirty="0"/>
              <a:t>the advice of the medical staff of the hospital that sets forth the manner in which an advanced practice nurse and a licensed practitioner will cooperate, coordinate, and consult with each other in the provision of health care to their patients.</a:t>
            </a:r>
          </a:p>
        </p:txBody>
      </p:sp>
    </p:spTree>
    <p:extLst>
      <p:ext uri="{BB962C8B-B14F-4D97-AF65-F5344CB8AC3E}">
        <p14:creationId xmlns:p14="http://schemas.microsoft.com/office/powerpoint/2010/main" val="2911895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Advanced Practice Nurses</a:t>
            </a:r>
          </a:p>
        </p:txBody>
      </p:sp>
      <p:sp>
        <p:nvSpPr>
          <p:cNvPr id="3" name="Content Placeholder 2"/>
          <p:cNvSpPr>
            <a:spLocks noGrp="1"/>
          </p:cNvSpPr>
          <p:nvPr>
            <p:ph idx="1"/>
          </p:nvPr>
        </p:nvSpPr>
        <p:spPr>
          <a:xfrm>
            <a:off x="457200" y="1600200"/>
            <a:ext cx="8229600" cy="4144962"/>
          </a:xfrm>
        </p:spPr>
        <p:txBody>
          <a:bodyPr/>
          <a:lstStyle/>
          <a:p>
            <a:r>
              <a:rPr lang="en-US" dirty="0" smtClean="0"/>
              <a:t>APN’s who </a:t>
            </a:r>
            <a:r>
              <a:rPr lang="en-US" dirty="0"/>
              <a:t>meet the requirements established by the </a:t>
            </a:r>
            <a:r>
              <a:rPr lang="en-US" dirty="0" smtClean="0"/>
              <a:t>nursing board </a:t>
            </a:r>
            <a:r>
              <a:rPr lang="en-US" dirty="0"/>
              <a:t>are authorized to prescribe legend drugs, including controlled </a:t>
            </a:r>
            <a:r>
              <a:rPr lang="en-US" dirty="0" smtClean="0"/>
              <a:t>substances</a:t>
            </a:r>
          </a:p>
          <a:p>
            <a:r>
              <a:rPr lang="en-US" dirty="0" smtClean="0"/>
              <a:t>APN may </a:t>
            </a:r>
            <a:r>
              <a:rPr lang="en-US" dirty="0"/>
              <a:t>be granted authority to prescribe legend drugs </a:t>
            </a:r>
            <a:r>
              <a:rPr lang="en-US" dirty="0" smtClean="0"/>
              <a:t>only </a:t>
            </a:r>
            <a:r>
              <a:rPr lang="en-US" dirty="0"/>
              <a:t>within the scope of practice of the </a:t>
            </a:r>
            <a:r>
              <a:rPr lang="en-US" dirty="0" smtClean="0"/>
              <a:t>APN and </a:t>
            </a:r>
            <a:r>
              <a:rPr lang="en-US" dirty="0"/>
              <a:t>the scope of the licensed collaborating health practitioner</a:t>
            </a:r>
            <a:endParaRPr lang="en-US" dirty="0" smtClean="0"/>
          </a:p>
          <a:p>
            <a:endParaRPr lang="en-US" dirty="0"/>
          </a:p>
        </p:txBody>
      </p:sp>
    </p:spTree>
    <p:extLst>
      <p:ext uri="{BB962C8B-B14F-4D97-AF65-F5344CB8AC3E}">
        <p14:creationId xmlns:p14="http://schemas.microsoft.com/office/powerpoint/2010/main" val="3133594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Advanced Practice Nurses</a:t>
            </a:r>
          </a:p>
        </p:txBody>
      </p:sp>
      <p:sp>
        <p:nvSpPr>
          <p:cNvPr id="3" name="Content Placeholder 2"/>
          <p:cNvSpPr>
            <a:spLocks noGrp="1"/>
          </p:cNvSpPr>
          <p:nvPr>
            <p:ph idx="1"/>
          </p:nvPr>
        </p:nvSpPr>
        <p:spPr>
          <a:xfrm>
            <a:off x="457200" y="1600200"/>
            <a:ext cx="8229600" cy="4144962"/>
          </a:xfrm>
        </p:spPr>
        <p:txBody>
          <a:bodyPr/>
          <a:lstStyle/>
          <a:p>
            <a:pPr marL="0" indent="0">
              <a:buNone/>
            </a:pPr>
            <a:r>
              <a:rPr lang="en-US" sz="2800" dirty="0" smtClean="0"/>
              <a:t>APN’s application for prescriptive authority must include: </a:t>
            </a:r>
          </a:p>
          <a:p>
            <a:pPr lvl="1" indent="-342900"/>
            <a:r>
              <a:rPr lang="en-US" dirty="0" smtClean="0"/>
              <a:t>Proof of collaboration with a licensed practitioner</a:t>
            </a:r>
          </a:p>
          <a:p>
            <a:pPr lvl="1" indent="-342900"/>
            <a:r>
              <a:rPr lang="en-US" dirty="0" smtClean="0"/>
              <a:t>Written practice agreement stating the manner in which the APN and practitioner will cooperate, coordinate, and consult with each other in the provision of health care to patients</a:t>
            </a:r>
          </a:p>
        </p:txBody>
      </p:sp>
    </p:spTree>
    <p:extLst>
      <p:ext uri="{BB962C8B-B14F-4D97-AF65-F5344CB8AC3E}">
        <p14:creationId xmlns:p14="http://schemas.microsoft.com/office/powerpoint/2010/main" val="1727146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Advanced Practice Nurses</a:t>
            </a:r>
          </a:p>
        </p:txBody>
      </p:sp>
      <p:sp>
        <p:nvSpPr>
          <p:cNvPr id="3" name="Content Placeholder 2"/>
          <p:cNvSpPr>
            <a:spLocks noGrp="1"/>
          </p:cNvSpPr>
          <p:nvPr>
            <p:ph idx="1"/>
          </p:nvPr>
        </p:nvSpPr>
        <p:spPr>
          <a:xfrm>
            <a:off x="457200" y="1600200"/>
            <a:ext cx="8229600" cy="4144962"/>
          </a:xfrm>
        </p:spPr>
        <p:txBody>
          <a:bodyPr/>
          <a:lstStyle/>
          <a:p>
            <a:pPr marL="0" indent="0">
              <a:buNone/>
            </a:pPr>
            <a:r>
              <a:rPr lang="en-US" sz="2800" dirty="0" smtClean="0"/>
              <a:t>Written practice agreement shall include:</a:t>
            </a:r>
          </a:p>
          <a:p>
            <a:r>
              <a:rPr lang="en-US" sz="2400" dirty="0"/>
              <a:t>D</a:t>
            </a:r>
            <a:r>
              <a:rPr lang="en-US" sz="2400" dirty="0" smtClean="0"/>
              <a:t>escription </a:t>
            </a:r>
            <a:r>
              <a:rPr lang="en-US" sz="2400" dirty="0"/>
              <a:t>of what limitation, if any, the </a:t>
            </a:r>
            <a:r>
              <a:rPr lang="en-US" sz="2400" dirty="0" smtClean="0"/>
              <a:t>practitioner </a:t>
            </a:r>
            <a:r>
              <a:rPr lang="en-US" sz="2400" dirty="0"/>
              <a:t>has placed on the </a:t>
            </a:r>
            <a:r>
              <a:rPr lang="en-US" sz="2400" dirty="0" smtClean="0"/>
              <a:t>APN's prescriptive authority</a:t>
            </a:r>
            <a:endParaRPr lang="en-US" sz="2400" dirty="0"/>
          </a:p>
          <a:p>
            <a:r>
              <a:rPr lang="en-US" sz="2400" dirty="0"/>
              <a:t>D</a:t>
            </a:r>
            <a:r>
              <a:rPr lang="en-US" sz="2400" dirty="0" smtClean="0"/>
              <a:t>escription </a:t>
            </a:r>
            <a:r>
              <a:rPr lang="en-US" sz="2400" dirty="0"/>
              <a:t>of the time and manner of the </a:t>
            </a:r>
            <a:r>
              <a:rPr lang="en-US" sz="2400" dirty="0" smtClean="0"/>
              <a:t>practitioner's </a:t>
            </a:r>
            <a:r>
              <a:rPr lang="en-US" sz="2400" dirty="0"/>
              <a:t>review of the </a:t>
            </a:r>
            <a:r>
              <a:rPr lang="en-US" sz="2400" dirty="0" smtClean="0"/>
              <a:t>APN's prescribing practices </a:t>
            </a:r>
          </a:p>
          <a:p>
            <a:r>
              <a:rPr lang="en-US" sz="2400" dirty="0" smtClean="0"/>
              <a:t>Description </a:t>
            </a:r>
            <a:r>
              <a:rPr lang="en-US" sz="2400" dirty="0"/>
              <a:t>shall include provisions that the </a:t>
            </a:r>
            <a:r>
              <a:rPr lang="en-US" sz="2400" dirty="0" smtClean="0"/>
              <a:t>APN </a:t>
            </a:r>
            <a:r>
              <a:rPr lang="en-US" sz="2400" dirty="0"/>
              <a:t>must </a:t>
            </a:r>
            <a:r>
              <a:rPr lang="en-US" sz="2400" dirty="0" smtClean="0"/>
              <a:t>submit documentation </a:t>
            </a:r>
            <a:r>
              <a:rPr lang="en-US" sz="2400" dirty="0"/>
              <a:t>of the </a:t>
            </a:r>
            <a:r>
              <a:rPr lang="en-US" sz="2400" dirty="0" smtClean="0"/>
              <a:t>APN's </a:t>
            </a:r>
            <a:r>
              <a:rPr lang="en-US" sz="2400" dirty="0"/>
              <a:t>prescribing practices to </a:t>
            </a:r>
            <a:r>
              <a:rPr lang="en-US" sz="2400" dirty="0" smtClean="0"/>
              <a:t>the practitioner </a:t>
            </a:r>
            <a:r>
              <a:rPr lang="en-US" sz="2400" dirty="0"/>
              <a:t>within </a:t>
            </a:r>
            <a:r>
              <a:rPr lang="en-US" sz="2400" dirty="0" smtClean="0"/>
              <a:t>7 days </a:t>
            </a:r>
          </a:p>
          <a:p>
            <a:r>
              <a:rPr lang="en-US" sz="2400" dirty="0" smtClean="0"/>
              <a:t>Documentation shall </a:t>
            </a:r>
            <a:r>
              <a:rPr lang="en-US" sz="2400" dirty="0"/>
              <a:t>include, but not be limited to, at least a five percent (5%) random </a:t>
            </a:r>
            <a:r>
              <a:rPr lang="en-US" sz="2400" dirty="0" smtClean="0"/>
              <a:t>sampling of </a:t>
            </a:r>
            <a:r>
              <a:rPr lang="en-US" sz="2400" dirty="0"/>
              <a:t>the </a:t>
            </a:r>
            <a:r>
              <a:rPr lang="en-US" sz="2400" dirty="0" smtClean="0"/>
              <a:t>charts </a:t>
            </a:r>
            <a:r>
              <a:rPr lang="en-US" sz="2400" dirty="0"/>
              <a:t>and </a:t>
            </a:r>
            <a:r>
              <a:rPr lang="en-US" sz="2400" dirty="0" smtClean="0"/>
              <a:t>medications prescribed for patients</a:t>
            </a:r>
            <a:endParaRPr lang="en-US" dirty="0"/>
          </a:p>
        </p:txBody>
      </p:sp>
    </p:spTree>
    <p:extLst>
      <p:ext uri="{BB962C8B-B14F-4D97-AF65-F5344CB8AC3E}">
        <p14:creationId xmlns:p14="http://schemas.microsoft.com/office/powerpoint/2010/main" val="3289167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Advanced Practice Nurses</a:t>
            </a:r>
          </a:p>
        </p:txBody>
      </p:sp>
      <p:sp>
        <p:nvSpPr>
          <p:cNvPr id="3" name="Content Placeholder 2"/>
          <p:cNvSpPr>
            <a:spLocks noGrp="1"/>
          </p:cNvSpPr>
          <p:nvPr>
            <p:ph idx="1"/>
          </p:nvPr>
        </p:nvSpPr>
        <p:spPr>
          <a:xfrm>
            <a:off x="457200" y="1600200"/>
            <a:ext cx="8229600" cy="4144962"/>
          </a:xfrm>
        </p:spPr>
        <p:txBody>
          <a:bodyPr/>
          <a:lstStyle/>
          <a:p>
            <a:pPr marL="0" indent="0">
              <a:buNone/>
            </a:pPr>
            <a:r>
              <a:rPr lang="en-US" sz="2800" dirty="0" smtClean="0"/>
              <a:t>APN with authority to prescribe must enter </a:t>
            </a:r>
            <a:r>
              <a:rPr lang="en-US" sz="2800" dirty="0"/>
              <a:t>on each prescription </a:t>
            </a:r>
            <a:r>
              <a:rPr lang="en-US" sz="2800" dirty="0" smtClean="0"/>
              <a:t>form: </a:t>
            </a:r>
          </a:p>
          <a:p>
            <a:pPr lvl="1"/>
            <a:r>
              <a:rPr lang="en-US" dirty="0"/>
              <a:t>T</a:t>
            </a:r>
            <a:r>
              <a:rPr lang="en-US" dirty="0" smtClean="0"/>
              <a:t>he </a:t>
            </a:r>
            <a:r>
              <a:rPr lang="en-US" dirty="0"/>
              <a:t>signature of the </a:t>
            </a:r>
            <a:r>
              <a:rPr lang="en-US" dirty="0" smtClean="0"/>
              <a:t>APN</a:t>
            </a:r>
          </a:p>
          <a:p>
            <a:pPr lvl="1"/>
            <a:r>
              <a:rPr lang="en-US" dirty="0"/>
              <a:t>I</a:t>
            </a:r>
            <a:r>
              <a:rPr lang="en-US" dirty="0" smtClean="0"/>
              <a:t>nitials </a:t>
            </a:r>
            <a:r>
              <a:rPr lang="en-US" dirty="0"/>
              <a:t>indicating the </a:t>
            </a:r>
            <a:r>
              <a:rPr lang="en-US" dirty="0" smtClean="0"/>
              <a:t>APN’s credentials</a:t>
            </a:r>
          </a:p>
          <a:p>
            <a:pPr lvl="1"/>
            <a:r>
              <a:rPr lang="en-US" dirty="0"/>
              <a:t>T</a:t>
            </a:r>
            <a:r>
              <a:rPr lang="en-US" dirty="0" smtClean="0"/>
              <a:t>he </a:t>
            </a:r>
            <a:r>
              <a:rPr lang="en-US" dirty="0"/>
              <a:t>identification number assigned to the </a:t>
            </a:r>
            <a:r>
              <a:rPr lang="en-US" dirty="0" smtClean="0"/>
              <a:t>APN by the nursing board indicating the authority to prescribe</a:t>
            </a:r>
          </a:p>
          <a:p>
            <a:pPr marL="0" indent="0">
              <a:buNone/>
            </a:pPr>
            <a:r>
              <a:rPr lang="en-US" sz="2800" dirty="0" smtClean="0"/>
              <a:t>Must comply </a:t>
            </a:r>
            <a:r>
              <a:rPr lang="en-US" sz="2800" dirty="0"/>
              <a:t>with all applicable state and federal laws concerning prescriptions for legend </a:t>
            </a:r>
            <a:r>
              <a:rPr lang="en-US" sz="2800" dirty="0" smtClean="0"/>
              <a:t>drugs</a:t>
            </a:r>
            <a:endParaRPr lang="en-US" sz="2400" dirty="0"/>
          </a:p>
        </p:txBody>
      </p:sp>
    </p:spTree>
    <p:extLst>
      <p:ext uri="{BB962C8B-B14F-4D97-AF65-F5344CB8AC3E}">
        <p14:creationId xmlns:p14="http://schemas.microsoft.com/office/powerpoint/2010/main" val="3463865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r>
              <a:rPr lang="en-US" dirty="0" smtClean="0"/>
              <a:t>Potential Outcomes of </a:t>
            </a:r>
            <a:br>
              <a:rPr lang="en-US" dirty="0" smtClean="0"/>
            </a:br>
            <a:r>
              <a:rPr lang="en-US" dirty="0" smtClean="0"/>
              <a:t>Failure to Supervise</a:t>
            </a:r>
            <a:endParaRPr lang="en-US" dirty="0"/>
          </a:p>
        </p:txBody>
      </p:sp>
    </p:spTree>
    <p:extLst>
      <p:ext uri="{BB962C8B-B14F-4D97-AF65-F5344CB8AC3E}">
        <p14:creationId xmlns:p14="http://schemas.microsoft.com/office/powerpoint/2010/main" val="1135794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sz="3200" dirty="0" smtClean="0"/>
              <a:t>Disclosure</a:t>
            </a:r>
            <a:endParaRPr lang="en-US" sz="3200" dirty="0"/>
          </a:p>
        </p:txBody>
      </p:sp>
      <p:sp>
        <p:nvSpPr>
          <p:cNvPr id="3" name="Content Placeholder 2"/>
          <p:cNvSpPr>
            <a:spLocks noGrp="1"/>
          </p:cNvSpPr>
          <p:nvPr>
            <p:ph idx="1"/>
          </p:nvPr>
        </p:nvSpPr>
        <p:spPr>
          <a:xfrm>
            <a:off x="457200" y="1447800"/>
            <a:ext cx="8229600" cy="4144962"/>
          </a:xfrm>
        </p:spPr>
        <p:txBody>
          <a:bodyPr/>
          <a:lstStyle/>
          <a:p>
            <a:pPr>
              <a:buNone/>
            </a:pPr>
            <a:r>
              <a:rPr lang="en-US" sz="2800" dirty="0" smtClean="0"/>
              <a:t>   The speaker has no financial interests related to the subject matter except that she spends much of her work-life addressing these laws, rules and related court cases.  </a:t>
            </a:r>
          </a:p>
          <a:p>
            <a:pPr algn="ctr">
              <a:buNone/>
            </a:pPr>
            <a:r>
              <a:rPr lang="en-US" dirty="0" smtClean="0">
                <a:solidFill>
                  <a:srgbClr val="A50021"/>
                </a:solidFill>
              </a:rPr>
              <a:t>Disclaimer</a:t>
            </a:r>
          </a:p>
          <a:p>
            <a:pPr>
              <a:buNone/>
            </a:pPr>
            <a:r>
              <a:rPr lang="en-US" sz="2800" dirty="0" smtClean="0"/>
              <a:t>   This content is provided for general information purposes and is not intended as legal advice.  Competent legal counsel should be sought before taking any action in reliance on this content.</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Licensing Board</a:t>
            </a:r>
            <a:endParaRPr lang="en-US" dirty="0"/>
          </a:p>
        </p:txBody>
      </p:sp>
      <p:sp>
        <p:nvSpPr>
          <p:cNvPr id="3" name="Content Placeholder 2"/>
          <p:cNvSpPr>
            <a:spLocks noGrp="1"/>
          </p:cNvSpPr>
          <p:nvPr>
            <p:ph idx="1"/>
          </p:nvPr>
        </p:nvSpPr>
        <p:spPr/>
        <p:txBody>
          <a:bodyPr/>
          <a:lstStyle/>
          <a:p>
            <a:pPr marL="0" indent="0">
              <a:buNone/>
            </a:pPr>
            <a:r>
              <a:rPr lang="en-US" dirty="0" smtClean="0"/>
              <a:t>Complaints re: prescribing of CS</a:t>
            </a:r>
          </a:p>
          <a:p>
            <a:pPr lvl="1"/>
            <a:r>
              <a:rPr lang="en-US" dirty="0" smtClean="0"/>
              <a:t>Pre-signed prescription pads for use by PA’s or nurses</a:t>
            </a:r>
          </a:p>
          <a:p>
            <a:pPr lvl="1"/>
            <a:r>
              <a:rPr lang="en-US" dirty="0" smtClean="0"/>
              <a:t>No H&amp;P or medical records</a:t>
            </a:r>
          </a:p>
          <a:p>
            <a:pPr lvl="1"/>
            <a:r>
              <a:rPr lang="en-US" dirty="0" smtClean="0"/>
              <a:t>No diagnosis supporting medications prescribed</a:t>
            </a:r>
          </a:p>
          <a:p>
            <a:pPr lvl="1"/>
            <a:r>
              <a:rPr lang="en-US" dirty="0" smtClean="0"/>
              <a:t>No referral for alternative modalities or no consequence for failure to follow through</a:t>
            </a:r>
          </a:p>
          <a:p>
            <a:pPr lvl="1"/>
            <a:endParaRPr lang="en-US" dirty="0"/>
          </a:p>
        </p:txBody>
      </p:sp>
    </p:spTree>
    <p:extLst>
      <p:ext uri="{BB962C8B-B14F-4D97-AF65-F5344CB8AC3E}">
        <p14:creationId xmlns:p14="http://schemas.microsoft.com/office/powerpoint/2010/main" val="3165510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Licensing Board</a:t>
            </a:r>
            <a:endParaRPr lang="en-US" dirty="0"/>
          </a:p>
        </p:txBody>
      </p:sp>
      <p:sp>
        <p:nvSpPr>
          <p:cNvPr id="3" name="Content Placeholder 2"/>
          <p:cNvSpPr>
            <a:spLocks noGrp="1"/>
          </p:cNvSpPr>
          <p:nvPr>
            <p:ph idx="1"/>
          </p:nvPr>
        </p:nvSpPr>
        <p:spPr/>
        <p:txBody>
          <a:bodyPr/>
          <a:lstStyle/>
          <a:p>
            <a:pPr marL="0" indent="0">
              <a:buNone/>
            </a:pPr>
            <a:r>
              <a:rPr lang="en-US" dirty="0" smtClean="0"/>
              <a:t>Complaints re: prescribing of CS</a:t>
            </a:r>
          </a:p>
          <a:p>
            <a:pPr lvl="1"/>
            <a:r>
              <a:rPr lang="en-US" dirty="0" smtClean="0"/>
              <a:t>Urine drug screen inconsistencies</a:t>
            </a:r>
          </a:p>
          <a:p>
            <a:pPr lvl="1"/>
            <a:r>
              <a:rPr lang="en-US" dirty="0" smtClean="0"/>
              <a:t>No INSPECT reports, or reports showing multiple prescribers or multiple pharmacies are ignored</a:t>
            </a:r>
          </a:p>
          <a:p>
            <a:pPr lvl="1"/>
            <a:r>
              <a:rPr lang="en-US" dirty="0" smtClean="0"/>
              <a:t>Risk factors and co-morbidities making opioid therapy inappropriate</a:t>
            </a:r>
          </a:p>
          <a:p>
            <a:pPr lvl="1"/>
            <a:r>
              <a:rPr lang="en-US" dirty="0" smtClean="0"/>
              <a:t>Quantity and types of medications prescribed</a:t>
            </a:r>
            <a:endParaRPr lang="en-US" dirty="0"/>
          </a:p>
        </p:txBody>
      </p:sp>
    </p:spTree>
    <p:extLst>
      <p:ext uri="{BB962C8B-B14F-4D97-AF65-F5344CB8AC3E}">
        <p14:creationId xmlns:p14="http://schemas.microsoft.com/office/powerpoint/2010/main" val="2728425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Licensing Board</a:t>
            </a:r>
            <a:endParaRPr lang="en-US" dirty="0"/>
          </a:p>
        </p:txBody>
      </p:sp>
      <p:sp>
        <p:nvSpPr>
          <p:cNvPr id="3" name="Content Placeholder 2"/>
          <p:cNvSpPr>
            <a:spLocks noGrp="1"/>
          </p:cNvSpPr>
          <p:nvPr>
            <p:ph idx="1"/>
          </p:nvPr>
        </p:nvSpPr>
        <p:spPr/>
        <p:txBody>
          <a:bodyPr/>
          <a:lstStyle/>
          <a:p>
            <a:r>
              <a:rPr lang="en-US" sz="2800" dirty="0" smtClean="0"/>
              <a:t>Professional incompetence by undertaking professional activities practitioner is not qualified for – did not know limitations of what PA’s are allowed to prescribe and practice</a:t>
            </a:r>
          </a:p>
          <a:p>
            <a:r>
              <a:rPr lang="en-US" sz="2800" dirty="0" smtClean="0"/>
              <a:t>Failure to keep abreast of current theory and practice</a:t>
            </a:r>
          </a:p>
          <a:p>
            <a:r>
              <a:rPr lang="en-US" sz="2800" dirty="0" smtClean="0"/>
              <a:t>Unfit to practice due to failure to keep abreast of current theory and practice</a:t>
            </a:r>
          </a:p>
          <a:p>
            <a:endParaRPr lang="en-US" sz="2800" dirty="0"/>
          </a:p>
        </p:txBody>
      </p:sp>
    </p:spTree>
    <p:extLst>
      <p:ext uri="{BB962C8B-B14F-4D97-AF65-F5344CB8AC3E}">
        <p14:creationId xmlns:p14="http://schemas.microsoft.com/office/powerpoint/2010/main" val="1660480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Licensing Board</a:t>
            </a:r>
            <a:endParaRPr lang="en-US" dirty="0"/>
          </a:p>
        </p:txBody>
      </p:sp>
      <p:sp>
        <p:nvSpPr>
          <p:cNvPr id="3" name="Content Placeholder 2"/>
          <p:cNvSpPr>
            <a:spLocks noGrp="1"/>
          </p:cNvSpPr>
          <p:nvPr>
            <p:ph idx="1"/>
          </p:nvPr>
        </p:nvSpPr>
        <p:spPr/>
        <p:txBody>
          <a:bodyPr/>
          <a:lstStyle/>
          <a:p>
            <a:r>
              <a:rPr lang="en-US" sz="2800" dirty="0" smtClean="0"/>
              <a:t>Allow name </a:t>
            </a:r>
            <a:r>
              <a:rPr lang="en-US" sz="2800" dirty="0"/>
              <a:t>or a license issued under this chapter to be used in connection with an individual who renders services beyond the scope of that individual's training, experience, or </a:t>
            </a:r>
            <a:r>
              <a:rPr lang="en-US" sz="2800" dirty="0" smtClean="0"/>
              <a:t>competence – allowed PA’s and NP’s to prescribe using physicians DEA and CSR</a:t>
            </a:r>
          </a:p>
          <a:p>
            <a:r>
              <a:rPr lang="en-US" sz="2800" dirty="0" smtClean="0"/>
              <a:t>Assist another in committing act that would be grounds for disciplinary action</a:t>
            </a:r>
          </a:p>
          <a:p>
            <a:endParaRPr lang="en-US" sz="2800" dirty="0" smtClean="0"/>
          </a:p>
          <a:p>
            <a:endParaRPr lang="en-US" sz="2800" dirty="0"/>
          </a:p>
        </p:txBody>
      </p:sp>
    </p:spTree>
    <p:extLst>
      <p:ext uri="{BB962C8B-B14F-4D97-AF65-F5344CB8AC3E}">
        <p14:creationId xmlns:p14="http://schemas.microsoft.com/office/powerpoint/2010/main" val="916124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Special Cases</a:t>
            </a:r>
            <a:endParaRPr lang="en-US" dirty="0"/>
          </a:p>
        </p:txBody>
      </p:sp>
      <p:sp>
        <p:nvSpPr>
          <p:cNvPr id="3" name="Content Placeholder 2"/>
          <p:cNvSpPr>
            <a:spLocks noGrp="1"/>
          </p:cNvSpPr>
          <p:nvPr>
            <p:ph idx="1"/>
          </p:nvPr>
        </p:nvSpPr>
        <p:spPr/>
        <p:txBody>
          <a:bodyPr/>
          <a:lstStyle/>
          <a:p>
            <a:r>
              <a:rPr lang="en-US" dirty="0" smtClean="0"/>
              <a:t>Narcotic treatment program – prescribing drugs for maintenance or detox requires additional DEA registration</a:t>
            </a:r>
          </a:p>
          <a:p>
            <a:r>
              <a:rPr lang="en-US" dirty="0" smtClean="0"/>
              <a:t>Drugs prescribed for weight loss – may only be prescribed by physician</a:t>
            </a:r>
            <a:endParaRPr lang="en-US" dirty="0"/>
          </a:p>
        </p:txBody>
      </p:sp>
    </p:spTree>
    <p:extLst>
      <p:ext uri="{BB962C8B-B14F-4D97-AF65-F5344CB8AC3E}">
        <p14:creationId xmlns:p14="http://schemas.microsoft.com/office/powerpoint/2010/main" val="2708396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r>
              <a:rPr lang="en-US" sz="6000" dirty="0" smtClean="0"/>
              <a:t>Drug Enforcement Administration</a:t>
            </a:r>
            <a:endParaRPr lang="en-US" sz="6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DEA Practitioner’s Manual</a:t>
            </a:r>
            <a:endParaRPr lang="en-US" dirty="0"/>
          </a:p>
        </p:txBody>
      </p:sp>
      <p:sp>
        <p:nvSpPr>
          <p:cNvPr id="3" name="Content Placeholder 2"/>
          <p:cNvSpPr>
            <a:spLocks noGrp="1"/>
          </p:cNvSpPr>
          <p:nvPr>
            <p:ph idx="1"/>
          </p:nvPr>
        </p:nvSpPr>
        <p:spPr>
          <a:xfrm>
            <a:off x="457200" y="1371600"/>
            <a:ext cx="8229600" cy="4144962"/>
          </a:xfrm>
        </p:spPr>
        <p:txBody>
          <a:bodyPr/>
          <a:lstStyle/>
          <a:p>
            <a:pPr marL="0" indent="0">
              <a:buNone/>
            </a:pPr>
            <a:r>
              <a:rPr lang="en-US" sz="2800" dirty="0"/>
              <a:t>Safeguards for Prescribers</a:t>
            </a:r>
          </a:p>
          <a:p>
            <a:pPr marL="0" indent="0">
              <a:buNone/>
            </a:pPr>
            <a:r>
              <a:rPr lang="en-US" sz="2400" dirty="0"/>
              <a:t>In addition to the required security controls, practitioners can utilize additional measures to ensure security. These include:</a:t>
            </a:r>
          </a:p>
          <a:p>
            <a:pPr marL="0" indent="0">
              <a:buNone/>
            </a:pPr>
            <a:r>
              <a:rPr lang="en-US" sz="2400" dirty="0" smtClean="0"/>
              <a:t>1. Keep </a:t>
            </a:r>
            <a:r>
              <a:rPr lang="en-US" sz="2400" dirty="0"/>
              <a:t>all prescription blanks in a safe place where they cannot be </a:t>
            </a:r>
            <a:r>
              <a:rPr lang="en-US" sz="2400" dirty="0" smtClean="0"/>
              <a:t>stolen; minimize </a:t>
            </a:r>
            <a:r>
              <a:rPr lang="en-US" sz="2400" dirty="0"/>
              <a:t>the number of prescription pads in use.</a:t>
            </a:r>
          </a:p>
          <a:p>
            <a:pPr marL="0" indent="0">
              <a:buNone/>
            </a:pPr>
            <a:r>
              <a:rPr lang="en-US" sz="2400" dirty="0"/>
              <a:t>2</a:t>
            </a:r>
            <a:r>
              <a:rPr lang="en-US" sz="2400" dirty="0" smtClean="0"/>
              <a:t>. Write </a:t>
            </a:r>
            <a:r>
              <a:rPr lang="en-US" sz="2400" dirty="0"/>
              <a:t>out the actual amount prescribed in addition to giving a number </a:t>
            </a:r>
            <a:r>
              <a:rPr lang="en-US" sz="2400" dirty="0" smtClean="0"/>
              <a:t>to discourage </a:t>
            </a:r>
            <a:r>
              <a:rPr lang="en-US" sz="2400" dirty="0"/>
              <a:t>alterations of the prescription order.</a:t>
            </a:r>
          </a:p>
          <a:p>
            <a:pPr marL="0" indent="0">
              <a:buNone/>
            </a:pPr>
            <a:r>
              <a:rPr lang="en-US" sz="2400" dirty="0"/>
              <a:t>3</a:t>
            </a:r>
            <a:r>
              <a:rPr lang="en-US" sz="2400" dirty="0" smtClean="0"/>
              <a:t>. Use </a:t>
            </a:r>
            <a:r>
              <a:rPr lang="en-US" sz="2400" dirty="0"/>
              <a:t>prescription blanks only for writing a prescription order and </a:t>
            </a:r>
            <a:r>
              <a:rPr lang="en-US" sz="2400" dirty="0" smtClean="0"/>
              <a:t>not for </a:t>
            </a:r>
            <a:r>
              <a:rPr lang="en-US" sz="2400" dirty="0"/>
              <a:t>notes</a:t>
            </a:r>
            <a:r>
              <a:rPr lang="en-US" sz="2400" dirty="0" smtClean="0"/>
              <a:t>.</a:t>
            </a:r>
            <a:endParaRPr lang="en-US" sz="2400" dirty="0"/>
          </a:p>
        </p:txBody>
      </p:sp>
    </p:spTree>
    <p:extLst>
      <p:ext uri="{BB962C8B-B14F-4D97-AF65-F5344CB8AC3E}">
        <p14:creationId xmlns:p14="http://schemas.microsoft.com/office/powerpoint/2010/main" val="3766636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DEA Practitioner’s Manual</a:t>
            </a:r>
          </a:p>
        </p:txBody>
      </p:sp>
      <p:sp>
        <p:nvSpPr>
          <p:cNvPr id="3" name="Content Placeholder 2"/>
          <p:cNvSpPr>
            <a:spLocks noGrp="1"/>
          </p:cNvSpPr>
          <p:nvPr>
            <p:ph idx="1"/>
          </p:nvPr>
        </p:nvSpPr>
        <p:spPr>
          <a:xfrm>
            <a:off x="457200" y="1524000"/>
            <a:ext cx="8229600" cy="4144962"/>
          </a:xfrm>
        </p:spPr>
        <p:txBody>
          <a:bodyPr/>
          <a:lstStyle/>
          <a:p>
            <a:pPr marL="0" indent="0">
              <a:buNone/>
            </a:pPr>
            <a:r>
              <a:rPr lang="en-US" sz="2800" dirty="0"/>
              <a:t>Safeguards for </a:t>
            </a:r>
            <a:r>
              <a:rPr lang="en-US" sz="2800" dirty="0" smtClean="0"/>
              <a:t>Prescribers (cont’d)</a:t>
            </a:r>
            <a:endParaRPr lang="en-US" sz="2800" dirty="0"/>
          </a:p>
          <a:p>
            <a:pPr marL="0" indent="0">
              <a:buNone/>
            </a:pPr>
            <a:r>
              <a:rPr lang="en-US" sz="2400" dirty="0"/>
              <a:t>4. Never sign prescription blanks in advance.</a:t>
            </a:r>
          </a:p>
          <a:p>
            <a:pPr marL="0" indent="0">
              <a:buNone/>
            </a:pPr>
            <a:r>
              <a:rPr lang="en-US" sz="2400" dirty="0"/>
              <a:t>5. Assist the pharmacist when they telephone to verify information about a prescription order; a corresponding responsibility rests with the pharmacist who dispenses the prescription order to ensure the accuracy of the prescription.</a:t>
            </a:r>
          </a:p>
          <a:p>
            <a:pPr marL="0" indent="0">
              <a:buNone/>
            </a:pPr>
            <a:r>
              <a:rPr lang="en-US" sz="2400" dirty="0"/>
              <a:t>6. Contact the nearest DEA field office (see Appendix E) to obtain or to furnish information regarding suspicious prescription activities.</a:t>
            </a:r>
          </a:p>
          <a:p>
            <a:pPr marL="0" indent="0">
              <a:buNone/>
            </a:pPr>
            <a:r>
              <a:rPr lang="en-US" sz="2400" dirty="0"/>
              <a:t>7. Use tamper-resistant prescription pads.</a:t>
            </a:r>
          </a:p>
          <a:p>
            <a:pPr marL="0" indent="0">
              <a:buNone/>
            </a:pPr>
            <a:endParaRPr lang="en-US" dirty="0"/>
          </a:p>
        </p:txBody>
      </p:sp>
    </p:spTree>
    <p:extLst>
      <p:ext uri="{BB962C8B-B14F-4D97-AF65-F5344CB8AC3E}">
        <p14:creationId xmlns:p14="http://schemas.microsoft.com/office/powerpoint/2010/main" val="1936256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DEA Focus Areas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75588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ight Arrow 10"/>
          <p:cNvSpPr/>
          <p:nvPr/>
        </p:nvSpPr>
        <p:spPr>
          <a:xfrm rot="10800000">
            <a:off x="5715000" y="1828800"/>
            <a:ext cx="1981200" cy="457200"/>
          </a:xfrm>
          <a:prstGeom prst="rightArrow">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TextBox 11"/>
          <p:cNvSpPr txBox="1"/>
          <p:nvPr/>
        </p:nvSpPr>
        <p:spPr>
          <a:xfrm>
            <a:off x="5715000" y="1305580"/>
            <a:ext cx="2667000" cy="523220"/>
          </a:xfrm>
          <a:prstGeom prst="rect">
            <a:avLst/>
          </a:prstGeom>
          <a:noFill/>
        </p:spPr>
        <p:txBody>
          <a:bodyPr wrap="square" rtlCol="0">
            <a:spAutoFit/>
          </a:bodyPr>
          <a:lstStyle/>
          <a:p>
            <a:r>
              <a:rPr lang="en-US" sz="1400" dirty="0" smtClean="0">
                <a:solidFill>
                  <a:prstClr val="black"/>
                </a:solidFill>
              </a:rPr>
              <a:t>FOCUS AREA (Quotas/Suspicious Orders)</a:t>
            </a:r>
            <a:endParaRPr lang="en-US" sz="1400" dirty="0">
              <a:solidFill>
                <a:prstClr val="black"/>
              </a:solidFill>
            </a:endParaRPr>
          </a:p>
        </p:txBody>
      </p:sp>
      <p:sp>
        <p:nvSpPr>
          <p:cNvPr id="6" name="Right Arrow 5"/>
          <p:cNvSpPr/>
          <p:nvPr/>
        </p:nvSpPr>
        <p:spPr>
          <a:xfrm rot="10800000">
            <a:off x="6352032" y="3001089"/>
            <a:ext cx="1981200" cy="457200"/>
          </a:xfrm>
          <a:prstGeom prst="rightArrow">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extBox 6"/>
          <p:cNvSpPr txBox="1"/>
          <p:nvPr/>
        </p:nvSpPr>
        <p:spPr>
          <a:xfrm>
            <a:off x="6437374" y="2477869"/>
            <a:ext cx="2667000" cy="523220"/>
          </a:xfrm>
          <a:prstGeom prst="rect">
            <a:avLst/>
          </a:prstGeom>
          <a:noFill/>
        </p:spPr>
        <p:txBody>
          <a:bodyPr wrap="square" rtlCol="0">
            <a:spAutoFit/>
          </a:bodyPr>
          <a:lstStyle/>
          <a:p>
            <a:r>
              <a:rPr lang="en-US" sz="1400" dirty="0" smtClean="0">
                <a:solidFill>
                  <a:prstClr val="black"/>
                </a:solidFill>
              </a:rPr>
              <a:t>FOCUS AREA </a:t>
            </a:r>
          </a:p>
          <a:p>
            <a:r>
              <a:rPr lang="en-US" sz="1400" dirty="0" smtClean="0">
                <a:solidFill>
                  <a:prstClr val="black"/>
                </a:solidFill>
              </a:rPr>
              <a:t>(Suspicious Orders)</a:t>
            </a:r>
            <a:endParaRPr lang="en-US" sz="1400" dirty="0">
              <a:solidFill>
                <a:prstClr val="black"/>
              </a:solidFill>
            </a:endParaRPr>
          </a:p>
        </p:txBody>
      </p:sp>
      <p:sp>
        <p:nvSpPr>
          <p:cNvPr id="8" name="Right Arrow 7"/>
          <p:cNvSpPr/>
          <p:nvPr/>
        </p:nvSpPr>
        <p:spPr>
          <a:xfrm rot="10800000">
            <a:off x="6780275" y="4191000"/>
            <a:ext cx="1981200" cy="457200"/>
          </a:xfrm>
          <a:prstGeom prst="rightArrow">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extBox 8"/>
          <p:cNvSpPr txBox="1"/>
          <p:nvPr/>
        </p:nvSpPr>
        <p:spPr>
          <a:xfrm>
            <a:off x="6790943" y="3733800"/>
            <a:ext cx="2667000" cy="523220"/>
          </a:xfrm>
          <a:prstGeom prst="rect">
            <a:avLst/>
          </a:prstGeom>
          <a:noFill/>
        </p:spPr>
        <p:txBody>
          <a:bodyPr wrap="square" rtlCol="0">
            <a:spAutoFit/>
          </a:bodyPr>
          <a:lstStyle/>
          <a:p>
            <a:r>
              <a:rPr lang="en-US" sz="1400" dirty="0" smtClean="0">
                <a:solidFill>
                  <a:prstClr val="black"/>
                </a:solidFill>
              </a:rPr>
              <a:t>FOCUS AREA (Legitimate Medical Purpose)</a:t>
            </a:r>
            <a:endParaRPr lang="en-US" sz="1400" dirty="0">
              <a:solidFill>
                <a:prstClr val="black"/>
              </a:solidFill>
            </a:endParaRPr>
          </a:p>
        </p:txBody>
      </p:sp>
      <p:sp>
        <p:nvSpPr>
          <p:cNvPr id="16" name="Rectangle 15"/>
          <p:cNvSpPr/>
          <p:nvPr/>
        </p:nvSpPr>
        <p:spPr>
          <a:xfrm>
            <a:off x="1219200" y="5181600"/>
            <a:ext cx="707136" cy="60960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Patient</a:t>
            </a:r>
            <a:endParaRPr lang="en-US" sz="1200" dirty="0"/>
          </a:p>
        </p:txBody>
      </p:sp>
      <p:sp>
        <p:nvSpPr>
          <p:cNvPr id="18" name="Rectangle 17"/>
          <p:cNvSpPr/>
          <p:nvPr/>
        </p:nvSpPr>
        <p:spPr>
          <a:xfrm>
            <a:off x="2743200" y="5117306"/>
            <a:ext cx="685800" cy="60960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Patient</a:t>
            </a:r>
            <a:endParaRPr lang="en-US" sz="1200" dirty="0"/>
          </a:p>
        </p:txBody>
      </p:sp>
      <p:sp>
        <p:nvSpPr>
          <p:cNvPr id="19" name="Rectangle 18"/>
          <p:cNvSpPr/>
          <p:nvPr/>
        </p:nvSpPr>
        <p:spPr>
          <a:xfrm>
            <a:off x="3505200" y="5117306"/>
            <a:ext cx="685800" cy="60960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Patient</a:t>
            </a:r>
            <a:endParaRPr lang="en-US" sz="1200" dirty="0"/>
          </a:p>
        </p:txBody>
      </p:sp>
      <p:sp>
        <p:nvSpPr>
          <p:cNvPr id="20" name="Rectangle 19"/>
          <p:cNvSpPr/>
          <p:nvPr/>
        </p:nvSpPr>
        <p:spPr>
          <a:xfrm>
            <a:off x="4267200" y="5111210"/>
            <a:ext cx="685800" cy="60960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Patient</a:t>
            </a:r>
            <a:endParaRPr lang="en-US" sz="1200" dirty="0"/>
          </a:p>
        </p:txBody>
      </p:sp>
      <p:sp>
        <p:nvSpPr>
          <p:cNvPr id="21" name="Rectangle 20"/>
          <p:cNvSpPr/>
          <p:nvPr/>
        </p:nvSpPr>
        <p:spPr>
          <a:xfrm>
            <a:off x="5059680" y="5117306"/>
            <a:ext cx="722376" cy="60960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Patient</a:t>
            </a:r>
            <a:endParaRPr lang="en-US" sz="1200" dirty="0"/>
          </a:p>
        </p:txBody>
      </p:sp>
      <p:sp>
        <p:nvSpPr>
          <p:cNvPr id="22" name="Rectangle 21"/>
          <p:cNvSpPr/>
          <p:nvPr/>
        </p:nvSpPr>
        <p:spPr>
          <a:xfrm>
            <a:off x="5943600" y="5095970"/>
            <a:ext cx="685800" cy="60960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Patient</a:t>
            </a:r>
            <a:endParaRPr lang="en-US" sz="1200" dirty="0"/>
          </a:p>
        </p:txBody>
      </p:sp>
      <p:sp>
        <p:nvSpPr>
          <p:cNvPr id="23" name="Rectangle 22"/>
          <p:cNvSpPr/>
          <p:nvPr/>
        </p:nvSpPr>
        <p:spPr>
          <a:xfrm>
            <a:off x="6705600" y="5095970"/>
            <a:ext cx="762000" cy="60960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Abusing Patient</a:t>
            </a:r>
            <a:endParaRPr lang="en-US" sz="1200" dirty="0"/>
          </a:p>
        </p:txBody>
      </p:sp>
      <p:cxnSp>
        <p:nvCxnSpPr>
          <p:cNvPr id="24" name="Straight Connector 23"/>
          <p:cNvCxnSpPr>
            <a:endCxn id="16" idx="0"/>
          </p:cNvCxnSpPr>
          <p:nvPr/>
        </p:nvCxnSpPr>
        <p:spPr>
          <a:xfrm flipH="1">
            <a:off x="1572768" y="4678967"/>
            <a:ext cx="353568" cy="5026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41" idx="0"/>
          </p:cNvCxnSpPr>
          <p:nvPr/>
        </p:nvCxnSpPr>
        <p:spPr>
          <a:xfrm>
            <a:off x="2057400" y="4648201"/>
            <a:ext cx="260604" cy="5026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3124200" y="4648201"/>
            <a:ext cx="381000" cy="44776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9" idx="0"/>
          </p:cNvCxnSpPr>
          <p:nvPr/>
        </p:nvCxnSpPr>
        <p:spPr>
          <a:xfrm>
            <a:off x="3505200" y="4648201"/>
            <a:ext cx="342900" cy="46910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96" name="Straight Connector 4095"/>
          <p:cNvCxnSpPr>
            <a:endCxn id="20" idx="0"/>
          </p:cNvCxnSpPr>
          <p:nvPr/>
        </p:nvCxnSpPr>
        <p:spPr>
          <a:xfrm flipH="1">
            <a:off x="4610100" y="4648201"/>
            <a:ext cx="342900" cy="46300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99" name="Straight Connector 4098"/>
          <p:cNvCxnSpPr>
            <a:endCxn id="21" idx="0"/>
          </p:cNvCxnSpPr>
          <p:nvPr/>
        </p:nvCxnSpPr>
        <p:spPr>
          <a:xfrm>
            <a:off x="5172456" y="4638486"/>
            <a:ext cx="248412" cy="47882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01" name="Straight Connector 4100"/>
          <p:cNvCxnSpPr>
            <a:endCxn id="22" idx="0"/>
          </p:cNvCxnSpPr>
          <p:nvPr/>
        </p:nvCxnSpPr>
        <p:spPr>
          <a:xfrm>
            <a:off x="6172201" y="4648201"/>
            <a:ext cx="114299" cy="44776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03" name="Straight Connector 4102"/>
          <p:cNvCxnSpPr/>
          <p:nvPr/>
        </p:nvCxnSpPr>
        <p:spPr>
          <a:xfrm>
            <a:off x="6515863" y="4685347"/>
            <a:ext cx="379474" cy="44776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1969008" y="5150834"/>
            <a:ext cx="697992" cy="60960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Patient</a:t>
            </a:r>
            <a:endParaRPr lang="en-US" sz="1200" dirty="0"/>
          </a:p>
        </p:txBody>
      </p:sp>
      <p:cxnSp>
        <p:nvCxnSpPr>
          <p:cNvPr id="4126" name="Straight Connector 4125"/>
          <p:cNvCxnSpPr/>
          <p:nvPr/>
        </p:nvCxnSpPr>
        <p:spPr>
          <a:xfrm>
            <a:off x="1143000" y="4899517"/>
            <a:ext cx="6981443" cy="971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ight Arrow 66"/>
          <p:cNvSpPr/>
          <p:nvPr/>
        </p:nvSpPr>
        <p:spPr>
          <a:xfrm rot="5400000">
            <a:off x="433929" y="3680870"/>
            <a:ext cx="808541" cy="457200"/>
          </a:xfrm>
          <a:prstGeom prst="rightArrow">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8" name="TextBox 67"/>
          <p:cNvSpPr txBox="1"/>
          <p:nvPr/>
        </p:nvSpPr>
        <p:spPr>
          <a:xfrm>
            <a:off x="227838" y="2716573"/>
            <a:ext cx="1600962" cy="738664"/>
          </a:xfrm>
          <a:prstGeom prst="rect">
            <a:avLst/>
          </a:prstGeom>
          <a:noFill/>
        </p:spPr>
        <p:txBody>
          <a:bodyPr wrap="square" rtlCol="0">
            <a:spAutoFit/>
          </a:bodyPr>
          <a:lstStyle/>
          <a:p>
            <a:r>
              <a:rPr lang="en-US" sz="1400" dirty="0" smtClean="0">
                <a:solidFill>
                  <a:prstClr val="black"/>
                </a:solidFill>
              </a:rPr>
              <a:t>FOCUS AREA</a:t>
            </a:r>
          </a:p>
          <a:p>
            <a:r>
              <a:rPr lang="en-US" sz="1400" dirty="0" smtClean="0">
                <a:solidFill>
                  <a:prstClr val="black"/>
                </a:solidFill>
              </a:rPr>
              <a:t>(Legitimate Medical Purpose)</a:t>
            </a:r>
            <a:endParaRPr lang="en-US" sz="1400" dirty="0">
              <a:solidFill>
                <a:prstClr val="black"/>
              </a:solidFill>
            </a:endParaRPr>
          </a:p>
        </p:txBody>
      </p:sp>
    </p:spTree>
    <p:extLst>
      <p:ext uri="{BB962C8B-B14F-4D97-AF65-F5344CB8AC3E}">
        <p14:creationId xmlns:p14="http://schemas.microsoft.com/office/powerpoint/2010/main" val="5154701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DEA Focus Area</a:t>
            </a:r>
            <a:endParaRPr lang="en-US" dirty="0"/>
          </a:p>
        </p:txBody>
      </p:sp>
      <p:sp>
        <p:nvSpPr>
          <p:cNvPr id="3" name="Content Placeholder 2"/>
          <p:cNvSpPr>
            <a:spLocks noGrp="1"/>
          </p:cNvSpPr>
          <p:nvPr>
            <p:ph idx="1"/>
          </p:nvPr>
        </p:nvSpPr>
        <p:spPr>
          <a:xfrm>
            <a:off x="457200" y="1676400"/>
            <a:ext cx="8229600" cy="4144962"/>
          </a:xfrm>
        </p:spPr>
        <p:txBody>
          <a:bodyPr/>
          <a:lstStyle/>
          <a:p>
            <a:r>
              <a:rPr lang="en-US" dirty="0" smtClean="0"/>
              <a:t>“Suspicious Order” Activity</a:t>
            </a:r>
          </a:p>
          <a:p>
            <a:pPr lvl="1"/>
            <a:r>
              <a:rPr lang="en-US" dirty="0" smtClean="0"/>
              <a:t>Requires wholesalers and manufacturers to have systems in place to identify “suspicious orders”</a:t>
            </a:r>
          </a:p>
          <a:p>
            <a:pPr lvl="1"/>
            <a:r>
              <a:rPr lang="en-US" dirty="0" smtClean="0"/>
              <a:t>Wholesalers will report suspicious order activity to DEA</a:t>
            </a:r>
          </a:p>
          <a:p>
            <a:pPr lvl="1"/>
            <a:r>
              <a:rPr lang="en-US" dirty="0" smtClean="0"/>
              <a:t>Has lead to some pharmacies being “cut-off” by wholesalers</a:t>
            </a:r>
          </a:p>
          <a:p>
            <a:endParaRPr lang="en-US" dirty="0" smtClean="0"/>
          </a:p>
        </p:txBody>
      </p:sp>
    </p:spTree>
    <p:extLst>
      <p:ext uri="{BB962C8B-B14F-4D97-AF65-F5344CB8AC3E}">
        <p14:creationId xmlns:p14="http://schemas.microsoft.com/office/powerpoint/2010/main" val="88535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Understand </a:t>
            </a:r>
            <a:r>
              <a:rPr lang="en-US" dirty="0"/>
              <a:t>the responsibilities of the physician for overseeing the mid-level practitioner’s prescription of controlled substances, and potential outcomes of failing to meet those responsibilities</a:t>
            </a:r>
          </a:p>
          <a:p>
            <a:r>
              <a:rPr lang="en-US" dirty="0" smtClean="0"/>
              <a:t>Discuss </a:t>
            </a:r>
            <a:r>
              <a:rPr lang="en-US" dirty="0"/>
              <a:t>the parameters for delegation to a mid-level practitioner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r>
              <a:rPr lang="en-US" dirty="0" smtClean="0"/>
              <a:t>DEA Focus Area</a:t>
            </a:r>
            <a:br>
              <a:rPr lang="en-US" dirty="0" smtClean="0"/>
            </a:br>
            <a:r>
              <a:rPr lang="en-US" dirty="0" smtClean="0"/>
              <a:t>Legitimate Medical Purpose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What is a CS Prescription?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order for a CS drug</a:t>
            </a:r>
          </a:p>
          <a:p>
            <a:r>
              <a:rPr lang="en-US" dirty="0"/>
              <a:t>I</a:t>
            </a:r>
            <a:r>
              <a:rPr lang="en-US" dirty="0" smtClean="0"/>
              <a:t>ssued by an individual  state licensed prescriber</a:t>
            </a:r>
          </a:p>
          <a:p>
            <a:r>
              <a:rPr lang="en-US" dirty="0" smtClean="0"/>
              <a:t>Who is registered with the DEA</a:t>
            </a:r>
          </a:p>
          <a:p>
            <a:r>
              <a:rPr lang="en-US" dirty="0"/>
              <a:t>F</a:t>
            </a:r>
            <a:r>
              <a:rPr lang="en-US" dirty="0" smtClean="0"/>
              <a:t>or a “patient”</a:t>
            </a:r>
          </a:p>
          <a:p>
            <a:r>
              <a:rPr lang="en-US" dirty="0"/>
              <a:t>F</a:t>
            </a:r>
            <a:r>
              <a:rPr lang="en-US" dirty="0" smtClean="0"/>
              <a:t>or a legitimate medical purpose in the usual course of professional treatment</a:t>
            </a:r>
          </a:p>
          <a:p>
            <a:r>
              <a:rPr lang="en-US" dirty="0"/>
              <a:t>I</a:t>
            </a:r>
            <a:r>
              <a:rPr lang="en-US" dirty="0" smtClean="0"/>
              <a:t>n the right “form”</a:t>
            </a:r>
          </a:p>
          <a:p>
            <a:endParaRPr lang="en-US" dirty="0"/>
          </a:p>
        </p:txBody>
      </p:sp>
    </p:spTree>
    <p:extLst>
      <p:ext uri="{BB962C8B-B14F-4D97-AF65-F5344CB8AC3E}">
        <p14:creationId xmlns:p14="http://schemas.microsoft.com/office/powerpoint/2010/main" val="26485112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a:xfrm>
            <a:off x="457200" y="427038"/>
            <a:ext cx="8229600" cy="715962"/>
          </a:xfrm>
        </p:spPr>
        <p:txBody>
          <a:bodyPr>
            <a:normAutofit/>
          </a:bodyPr>
          <a:lstStyle/>
          <a:p>
            <a:r>
              <a:rPr lang="en-US" sz="3200" dirty="0"/>
              <a:t>What is NOT A CS Prescription?</a:t>
            </a:r>
          </a:p>
        </p:txBody>
      </p:sp>
      <p:sp>
        <p:nvSpPr>
          <p:cNvPr id="389123" name="Rectangle 3"/>
          <p:cNvSpPr>
            <a:spLocks noGrp="1" noChangeArrowheads="1"/>
          </p:cNvSpPr>
          <p:nvPr>
            <p:ph type="body" idx="1"/>
          </p:nvPr>
        </p:nvSpPr>
        <p:spPr>
          <a:xfrm>
            <a:off x="381000" y="1371600"/>
            <a:ext cx="8229600" cy="4714875"/>
          </a:xfrm>
        </p:spPr>
        <p:txBody>
          <a:bodyPr>
            <a:normAutofit/>
          </a:bodyPr>
          <a:lstStyle/>
          <a:p>
            <a:pPr>
              <a:lnSpc>
                <a:spcPct val="90000"/>
              </a:lnSpc>
              <a:buFont typeface="Monotype Sorts" pitchFamily="2" charset="2"/>
              <a:buNone/>
            </a:pPr>
            <a:r>
              <a:rPr lang="en-US" sz="2800" dirty="0"/>
              <a:t>An order for a CS drug...</a:t>
            </a:r>
          </a:p>
          <a:p>
            <a:pPr>
              <a:lnSpc>
                <a:spcPct val="90000"/>
              </a:lnSpc>
              <a:buFont typeface="Monotype Sorts" pitchFamily="2" charset="2"/>
              <a:buNone/>
            </a:pPr>
            <a:r>
              <a:rPr lang="en-US" sz="2800" dirty="0">
                <a:sym typeface="Symbol" pitchFamily="18" charset="2"/>
              </a:rPr>
              <a:t> </a:t>
            </a:r>
            <a:r>
              <a:rPr lang="en-US" sz="2800" dirty="0"/>
              <a:t>that “purports” to BE a prescription...</a:t>
            </a:r>
          </a:p>
          <a:p>
            <a:pPr lvl="2">
              <a:lnSpc>
                <a:spcPct val="90000"/>
              </a:lnSpc>
              <a:buFont typeface="Monotype Sorts" pitchFamily="2" charset="2"/>
              <a:buNone/>
            </a:pPr>
            <a:r>
              <a:rPr lang="en-US" sz="2800" dirty="0">
                <a:sym typeface="Symbol" pitchFamily="18" charset="2"/>
              </a:rPr>
              <a:t>  </a:t>
            </a:r>
            <a:r>
              <a:rPr lang="en-US" sz="2800" dirty="0"/>
              <a:t>looks like a prescription</a:t>
            </a:r>
          </a:p>
          <a:p>
            <a:pPr lvl="2">
              <a:lnSpc>
                <a:spcPct val="90000"/>
              </a:lnSpc>
              <a:buFont typeface="Monotype Sorts" pitchFamily="2" charset="2"/>
              <a:buNone/>
            </a:pPr>
            <a:r>
              <a:rPr lang="en-US" sz="2800" dirty="0">
                <a:sym typeface="Symbol" pitchFamily="18" charset="2"/>
              </a:rPr>
              <a:t>  </a:t>
            </a:r>
            <a:r>
              <a:rPr lang="en-US" sz="2800" dirty="0"/>
              <a:t>has all the right information</a:t>
            </a:r>
          </a:p>
          <a:p>
            <a:pPr lvl="2">
              <a:lnSpc>
                <a:spcPct val="90000"/>
              </a:lnSpc>
              <a:buFont typeface="Monotype Sorts" pitchFamily="2" charset="2"/>
              <a:buNone/>
            </a:pPr>
            <a:r>
              <a:rPr lang="en-US" sz="2800" dirty="0">
                <a:sym typeface="Symbol" pitchFamily="18" charset="2"/>
              </a:rPr>
              <a:t>  </a:t>
            </a:r>
            <a:r>
              <a:rPr lang="en-US" sz="2800" dirty="0"/>
              <a:t>correct form</a:t>
            </a:r>
          </a:p>
          <a:p>
            <a:pPr lvl="2">
              <a:lnSpc>
                <a:spcPct val="90000"/>
              </a:lnSpc>
              <a:buFont typeface="Monotype Sorts" pitchFamily="2" charset="2"/>
              <a:buNone/>
            </a:pPr>
            <a:r>
              <a:rPr lang="en-US" sz="2800" dirty="0">
                <a:sym typeface="Symbol" pitchFamily="18" charset="2"/>
              </a:rPr>
              <a:t>  </a:t>
            </a:r>
            <a:r>
              <a:rPr lang="en-US" sz="2800" dirty="0"/>
              <a:t>not a “forgery”</a:t>
            </a:r>
          </a:p>
          <a:p>
            <a:pPr lvl="2">
              <a:lnSpc>
                <a:spcPct val="90000"/>
              </a:lnSpc>
              <a:buFont typeface="Monotype Sorts" pitchFamily="2" charset="2"/>
              <a:buNone/>
            </a:pPr>
            <a:r>
              <a:rPr lang="en-US" sz="2800" dirty="0">
                <a:sym typeface="Symbol" pitchFamily="18" charset="2"/>
              </a:rPr>
              <a:t>  </a:t>
            </a:r>
            <a:r>
              <a:rPr lang="en-US" sz="2800" dirty="0"/>
              <a:t>from a licensed </a:t>
            </a:r>
            <a:r>
              <a:rPr lang="en-US" sz="2800" dirty="0" smtClean="0"/>
              <a:t>(registered) prescriber</a:t>
            </a:r>
            <a:endParaRPr lang="en-US" sz="2800" dirty="0"/>
          </a:p>
          <a:p>
            <a:pPr lvl="2">
              <a:lnSpc>
                <a:spcPct val="90000"/>
              </a:lnSpc>
              <a:buFont typeface="Monotype Sorts" pitchFamily="2" charset="2"/>
              <a:buNone/>
            </a:pPr>
            <a:r>
              <a:rPr lang="en-US" sz="2800" dirty="0">
                <a:sym typeface="Symbol" pitchFamily="18" charset="2"/>
              </a:rPr>
              <a:t>  fo</a:t>
            </a:r>
            <a:r>
              <a:rPr lang="en-US" sz="2800" dirty="0"/>
              <a:t>r a “</a:t>
            </a:r>
            <a:r>
              <a:rPr lang="en-US" sz="2800" dirty="0" smtClean="0"/>
              <a:t>patient”</a:t>
            </a:r>
            <a:endParaRPr lang="en-US" sz="2800" dirty="0"/>
          </a:p>
          <a:p>
            <a:pPr>
              <a:lnSpc>
                <a:spcPct val="90000"/>
              </a:lnSpc>
              <a:buFont typeface="Monotype Sorts" pitchFamily="2" charset="2"/>
              <a:buNone/>
            </a:pPr>
            <a:r>
              <a:rPr lang="en-US" sz="2800" dirty="0">
                <a:sym typeface="Symbol" pitchFamily="18" charset="2"/>
              </a:rPr>
              <a:t> </a:t>
            </a:r>
            <a:r>
              <a:rPr lang="en-US" sz="2800" dirty="0"/>
              <a:t>not issued </a:t>
            </a:r>
            <a:r>
              <a:rPr lang="en-US" sz="2800" dirty="0" smtClean="0"/>
              <a:t>for a legitimate medical purposes, in </a:t>
            </a:r>
            <a:r>
              <a:rPr lang="en-US" sz="2800" dirty="0"/>
              <a:t>the usual course of professional treatment.</a:t>
            </a:r>
          </a:p>
          <a:p>
            <a:pPr>
              <a:lnSpc>
                <a:spcPct val="90000"/>
              </a:lnSpc>
              <a:buFont typeface="Monotype Sorts" pitchFamily="2" charset="2"/>
              <a:buChar char="\"/>
            </a:pPr>
            <a:endParaRPr lang="en-US" sz="2800" dirty="0"/>
          </a:p>
        </p:txBody>
      </p:sp>
    </p:spTree>
    <p:extLst>
      <p:ext uri="{BB962C8B-B14F-4D97-AF65-F5344CB8AC3E}">
        <p14:creationId xmlns:p14="http://schemas.microsoft.com/office/powerpoint/2010/main" val="681379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dirty="0"/>
              <a:t>“Prescription” defined</a:t>
            </a:r>
          </a:p>
        </p:txBody>
      </p:sp>
      <p:sp>
        <p:nvSpPr>
          <p:cNvPr id="371715" name="Rectangle 3"/>
          <p:cNvSpPr>
            <a:spLocks noGrp="1" noChangeArrowheads="1"/>
          </p:cNvSpPr>
          <p:nvPr>
            <p:ph type="body" idx="1"/>
          </p:nvPr>
        </p:nvSpPr>
        <p:spPr/>
        <p:txBody>
          <a:bodyPr/>
          <a:lstStyle/>
          <a:p>
            <a:r>
              <a:rPr lang="en-US" sz="2800" dirty="0">
                <a:latin typeface="+mj-lt"/>
              </a:rPr>
              <a:t>21 CFR § 1300.01(b)(35):</a:t>
            </a:r>
            <a:r>
              <a:rPr lang="en-US" sz="2800" b="1" dirty="0">
                <a:effectLst>
                  <a:outerShdw blurRad="38100" dist="38100" dir="2700000" algn="tl">
                    <a:srgbClr val="C0C0C0"/>
                  </a:outerShdw>
                </a:effectLst>
                <a:latin typeface="+mj-lt"/>
              </a:rPr>
              <a:t> </a:t>
            </a:r>
          </a:p>
          <a:p>
            <a:pPr>
              <a:buFontTx/>
              <a:buNone/>
            </a:pPr>
            <a:r>
              <a:rPr lang="en-US" sz="2800" dirty="0">
                <a:latin typeface="+mj-lt"/>
              </a:rPr>
              <a:t>	An </a:t>
            </a:r>
            <a:r>
              <a:rPr lang="en-US" sz="2800" b="1" i="1" dirty="0">
                <a:latin typeface="+mj-lt"/>
              </a:rPr>
              <a:t>order</a:t>
            </a:r>
            <a:r>
              <a:rPr lang="en-US" sz="2800" dirty="0">
                <a:latin typeface="+mj-lt"/>
              </a:rPr>
              <a:t> for medication which is dispensed to or for an ultimate user (non-institutional).</a:t>
            </a:r>
          </a:p>
          <a:p>
            <a:endParaRPr lang="en-US" sz="2800" dirty="0">
              <a:latin typeface="+mj-lt"/>
            </a:endParaRPr>
          </a:p>
        </p:txBody>
      </p:sp>
    </p:spTree>
    <p:extLst>
      <p:ext uri="{BB962C8B-B14F-4D97-AF65-F5344CB8AC3E}">
        <p14:creationId xmlns:p14="http://schemas.microsoft.com/office/powerpoint/2010/main" val="3952343264"/>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457200" y="274638"/>
            <a:ext cx="8229600" cy="1020762"/>
          </a:xfrm>
        </p:spPr>
        <p:txBody>
          <a:bodyPr>
            <a:normAutofit/>
          </a:bodyPr>
          <a:lstStyle/>
          <a:p>
            <a:r>
              <a:rPr lang="en-US" sz="3200" dirty="0" smtClean="0"/>
              <a:t>“</a:t>
            </a:r>
            <a:r>
              <a:rPr lang="en-US" sz="3200" dirty="0"/>
              <a:t>F</a:t>
            </a:r>
            <a:r>
              <a:rPr lang="en-US" sz="3200" dirty="0" smtClean="0"/>
              <a:t>orm</a:t>
            </a:r>
            <a:r>
              <a:rPr lang="en-US" sz="3200" dirty="0"/>
              <a:t>” of a </a:t>
            </a:r>
            <a:r>
              <a:rPr lang="en-US" sz="3200" dirty="0" smtClean="0"/>
              <a:t>prescription</a:t>
            </a:r>
            <a:br>
              <a:rPr lang="en-US" sz="3200" dirty="0" smtClean="0"/>
            </a:br>
            <a:r>
              <a:rPr lang="en-US" sz="2800" dirty="0" smtClean="0"/>
              <a:t>21 CFR § 1306.05</a:t>
            </a:r>
            <a:endParaRPr lang="en-US" sz="3200" dirty="0"/>
          </a:p>
        </p:txBody>
      </p:sp>
      <p:sp>
        <p:nvSpPr>
          <p:cNvPr id="372739" name="Rectangle 3"/>
          <p:cNvSpPr>
            <a:spLocks noGrp="1" noChangeArrowheads="1"/>
          </p:cNvSpPr>
          <p:nvPr>
            <p:ph type="body" idx="1"/>
          </p:nvPr>
        </p:nvSpPr>
        <p:spPr/>
        <p:txBody>
          <a:bodyPr/>
          <a:lstStyle/>
          <a:p>
            <a:pPr>
              <a:buFont typeface="Monotype Sorts" pitchFamily="2" charset="2"/>
              <a:buNone/>
            </a:pPr>
            <a:r>
              <a:rPr lang="en-US" sz="2800" dirty="0">
                <a:sym typeface="Symbol" pitchFamily="18" charset="2"/>
              </a:rPr>
              <a:t> </a:t>
            </a:r>
            <a:r>
              <a:rPr lang="en-US" sz="2800" dirty="0"/>
              <a:t>CS prescriptions must be </a:t>
            </a:r>
            <a:r>
              <a:rPr lang="en-US" sz="2800" i="1" dirty="0"/>
              <a:t>dated and signed when issued</a:t>
            </a:r>
            <a:r>
              <a:rPr lang="en-US" sz="2800" dirty="0"/>
              <a:t>, have patient’s name and address, prescriber's DEA number and written in ink, indelible pencil or typewritten.</a:t>
            </a:r>
          </a:p>
          <a:p>
            <a:pPr>
              <a:buFont typeface="Monotype Sorts" pitchFamily="2" charset="2"/>
              <a:buNone/>
            </a:pPr>
            <a:r>
              <a:rPr lang="en-US" sz="2800" dirty="0">
                <a:sym typeface="Symbol" pitchFamily="18" charset="2"/>
              </a:rPr>
              <a:t> </a:t>
            </a:r>
            <a:r>
              <a:rPr lang="en-US" sz="2800" dirty="0"/>
              <a:t>The pharmacist has a corresponding responsibility to determine that prescriptions are issued in this form.</a:t>
            </a:r>
          </a:p>
          <a:p>
            <a:endParaRPr lang="en-US" sz="2800" dirty="0"/>
          </a:p>
        </p:txBody>
      </p:sp>
    </p:spTree>
    <p:extLst>
      <p:ext uri="{BB962C8B-B14F-4D97-AF65-F5344CB8AC3E}">
        <p14:creationId xmlns:p14="http://schemas.microsoft.com/office/powerpoint/2010/main" val="295023967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a:xfrm>
            <a:off x="152400" y="0"/>
            <a:ext cx="8686800" cy="61020"/>
          </a:xfrm>
        </p:spPr>
        <p:txBody>
          <a:bodyPr>
            <a:normAutofit fontScale="90000"/>
          </a:bodyPr>
          <a:lstStyle/>
          <a:p>
            <a:endParaRPr lang="en-US" sz="2800" dirty="0"/>
          </a:p>
        </p:txBody>
      </p:sp>
      <p:sp>
        <p:nvSpPr>
          <p:cNvPr id="390147" name="Rectangle 3"/>
          <p:cNvSpPr>
            <a:spLocks noGrp="1" noChangeArrowheads="1"/>
          </p:cNvSpPr>
          <p:nvPr>
            <p:ph type="body" idx="1"/>
          </p:nvPr>
        </p:nvSpPr>
        <p:spPr>
          <a:xfrm>
            <a:off x="457200" y="610196"/>
            <a:ext cx="8229600" cy="5515570"/>
          </a:xfrm>
        </p:spPr>
        <p:txBody>
          <a:bodyPr/>
          <a:lstStyle/>
          <a:p>
            <a:pPr algn="ctr">
              <a:buFontTx/>
              <a:buNone/>
            </a:pPr>
            <a:endParaRPr lang="en-US" sz="4800" dirty="0">
              <a:solidFill>
                <a:srgbClr val="C00000"/>
              </a:solidFill>
            </a:endParaRPr>
          </a:p>
          <a:p>
            <a:pPr algn="ctr">
              <a:buFontTx/>
              <a:buNone/>
            </a:pPr>
            <a:endParaRPr lang="en-US" sz="4800" dirty="0">
              <a:solidFill>
                <a:srgbClr val="C00000"/>
              </a:solidFill>
            </a:endParaRPr>
          </a:p>
          <a:p>
            <a:pPr algn="ctr">
              <a:buFontTx/>
              <a:buNone/>
            </a:pPr>
            <a:r>
              <a:rPr lang="en-US" sz="6000" dirty="0">
                <a:solidFill>
                  <a:srgbClr val="A50021"/>
                </a:solidFill>
              </a:rPr>
              <a:t>What is a “legitimate medical purpose”?</a:t>
            </a:r>
          </a:p>
        </p:txBody>
      </p:sp>
    </p:spTree>
    <p:extLst>
      <p:ext uri="{BB962C8B-B14F-4D97-AF65-F5344CB8AC3E}">
        <p14:creationId xmlns:p14="http://schemas.microsoft.com/office/powerpoint/2010/main" val="30888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85800"/>
            <a:ext cx="8229600" cy="1143000"/>
          </a:xfrm>
        </p:spPr>
        <p:txBody>
          <a:bodyPr>
            <a:normAutofit fontScale="90000"/>
          </a:bodyPr>
          <a:lstStyle/>
          <a:p>
            <a:pPr eaLnBrk="1" hangingPunct="1"/>
            <a:r>
              <a:rPr lang="en-US" sz="4000" dirty="0" smtClean="0"/>
              <a:t>How are “legitimate medical </a:t>
            </a:r>
            <a:br>
              <a:rPr lang="en-US" sz="4000" dirty="0" smtClean="0"/>
            </a:br>
            <a:r>
              <a:rPr lang="en-US" sz="4000" dirty="0" smtClean="0"/>
              <a:t>purpose” and “usual course of professional practice” defined? </a:t>
            </a:r>
          </a:p>
        </p:txBody>
      </p:sp>
      <p:sp>
        <p:nvSpPr>
          <p:cNvPr id="7171" name="Rectangle 3"/>
          <p:cNvSpPr>
            <a:spLocks noGrp="1" noChangeArrowheads="1"/>
          </p:cNvSpPr>
          <p:nvPr>
            <p:ph type="body" idx="1"/>
          </p:nvPr>
        </p:nvSpPr>
        <p:spPr>
          <a:xfrm>
            <a:off x="381000" y="2438400"/>
            <a:ext cx="8229600" cy="3886200"/>
          </a:xfrm>
        </p:spPr>
        <p:txBody>
          <a:bodyPr/>
          <a:lstStyle/>
          <a:p>
            <a:pPr eaLnBrk="1" hangingPunct="1"/>
            <a:r>
              <a:rPr lang="en-US" sz="2400" dirty="0" smtClean="0"/>
              <a:t>Federal courts have recognized that it is not possible expand on the above phrase to address all the varied situations physicians and pharmacists may encounter.</a:t>
            </a:r>
          </a:p>
          <a:p>
            <a:pPr eaLnBrk="1" hangingPunct="1"/>
            <a:r>
              <a:rPr lang="en-US" sz="2400" dirty="0" smtClean="0"/>
              <a:t>The creation of guidelines by the DEA is not possible since it is the state medical and pharmacy boards that regulate professional practice.</a:t>
            </a:r>
          </a:p>
          <a:p>
            <a:pPr eaLnBrk="1" hangingPunct="1"/>
            <a:r>
              <a:rPr lang="en-US" sz="2400" dirty="0" smtClean="0"/>
              <a:t>Courts must engage in a case-by-case analysis to determine final conclusion.</a:t>
            </a:r>
          </a:p>
          <a:p>
            <a:pPr eaLnBrk="1" hangingPunct="1"/>
            <a:endParaRPr lang="en-US" sz="2400" dirty="0" smtClean="0"/>
          </a:p>
          <a:p>
            <a:pPr eaLnBrk="1" hangingPunct="1"/>
            <a:endParaRPr 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a:xfrm>
            <a:off x="533400" y="304800"/>
            <a:ext cx="8194675" cy="762000"/>
          </a:xfrm>
        </p:spPr>
        <p:txBody>
          <a:bodyPr>
            <a:normAutofit/>
          </a:bodyPr>
          <a:lstStyle/>
          <a:p>
            <a:r>
              <a:rPr lang="en-US" sz="3200" dirty="0"/>
              <a:t>The Pharmacists Manual</a:t>
            </a:r>
          </a:p>
        </p:txBody>
      </p:sp>
      <p:sp>
        <p:nvSpPr>
          <p:cNvPr id="428035" name="Rectangle 3"/>
          <p:cNvSpPr>
            <a:spLocks noGrp="1" noChangeArrowheads="1"/>
          </p:cNvSpPr>
          <p:nvPr>
            <p:ph type="body" idx="1"/>
          </p:nvPr>
        </p:nvSpPr>
        <p:spPr>
          <a:xfrm>
            <a:off x="228600" y="1600200"/>
            <a:ext cx="8534400" cy="4114800"/>
          </a:xfrm>
        </p:spPr>
        <p:txBody>
          <a:bodyPr/>
          <a:lstStyle/>
          <a:p>
            <a:pPr marL="404813" indent="-404813">
              <a:buFontTx/>
              <a:buNone/>
            </a:pPr>
            <a:r>
              <a:rPr lang="en-US" sz="2400" dirty="0">
                <a:cs typeface="Arial" charset="0"/>
              </a:rPr>
              <a:t>	The following criteria may indicate that a prescription was not issued for a legitimate medical purpose:</a:t>
            </a:r>
          </a:p>
          <a:p>
            <a:pPr marL="804863" lvl="1"/>
            <a:r>
              <a:rPr lang="en-US" sz="2400" dirty="0">
                <a:cs typeface="Arial" charset="0"/>
              </a:rPr>
              <a:t>The prescriber writes significantly more prescriptions (or in larger quantities) compared to other practitioners in your area.</a:t>
            </a:r>
          </a:p>
          <a:p>
            <a:pPr marL="804863" lvl="1"/>
            <a:r>
              <a:rPr lang="en-US" sz="2400" dirty="0">
                <a:cs typeface="Arial" charset="0"/>
              </a:rPr>
              <a:t>The patient appears to be returning too frequently. Prescription which should last for a month in legitimate use, is being refilled on a biweekly, weekly or even a daily basis.</a:t>
            </a:r>
          </a:p>
        </p:txBody>
      </p:sp>
    </p:spTree>
    <p:extLst>
      <p:ext uri="{BB962C8B-B14F-4D97-AF65-F5344CB8AC3E}">
        <p14:creationId xmlns:p14="http://schemas.microsoft.com/office/powerpoint/2010/main" val="246151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568325" y="304800"/>
            <a:ext cx="8194675" cy="762000"/>
          </a:xfrm>
        </p:spPr>
        <p:txBody>
          <a:bodyPr/>
          <a:lstStyle/>
          <a:p>
            <a:r>
              <a:rPr lang="en-US" dirty="0"/>
              <a:t>The Pharmacists Manual</a:t>
            </a:r>
          </a:p>
        </p:txBody>
      </p:sp>
      <p:sp>
        <p:nvSpPr>
          <p:cNvPr id="462851" name="Rectangle 3"/>
          <p:cNvSpPr>
            <a:spLocks noGrp="1" noChangeArrowheads="1"/>
          </p:cNvSpPr>
          <p:nvPr>
            <p:ph type="body" idx="1"/>
          </p:nvPr>
        </p:nvSpPr>
        <p:spPr>
          <a:xfrm>
            <a:off x="304800" y="1219200"/>
            <a:ext cx="8610600" cy="4724400"/>
          </a:xfrm>
        </p:spPr>
        <p:txBody>
          <a:bodyPr/>
          <a:lstStyle/>
          <a:p>
            <a:pPr marL="404813" indent="-404813"/>
            <a:r>
              <a:rPr lang="en-US" sz="2400" dirty="0">
                <a:cs typeface="Arial" charset="0"/>
              </a:rPr>
              <a:t>The prescriber writes prescriptions for antagonistic drugs, such as depressants and stimulants, at the same time. Drug abusers often request prescriptions for "uppers and downers" at the same time.</a:t>
            </a:r>
          </a:p>
          <a:p>
            <a:pPr marL="404813" indent="-404813"/>
            <a:r>
              <a:rPr lang="en-US" sz="2400" dirty="0">
                <a:cs typeface="Arial" charset="0"/>
              </a:rPr>
              <a:t>Patient appears presenting prescriptions written in the names of other people.</a:t>
            </a:r>
          </a:p>
          <a:p>
            <a:pPr marL="404813" indent="-404813"/>
            <a:r>
              <a:rPr lang="en-US" sz="2400" dirty="0">
                <a:cs typeface="Arial" charset="0"/>
              </a:rPr>
              <a:t>A number of people appear simultaneously, or within a short time, all bearing similar prescriptions from the same physician.</a:t>
            </a:r>
          </a:p>
          <a:p>
            <a:pPr marL="404813" indent="-404813"/>
            <a:r>
              <a:rPr lang="en-US" sz="2400" dirty="0">
                <a:cs typeface="Arial" charset="0"/>
              </a:rPr>
              <a:t>Numerous "strangers," people who are not regular patrons or residents of your community, suddenly show up with prescriptions from the same physician.</a:t>
            </a:r>
          </a:p>
        </p:txBody>
      </p:sp>
    </p:spTree>
    <p:extLst>
      <p:ext uri="{BB962C8B-B14F-4D97-AF65-F5344CB8AC3E}">
        <p14:creationId xmlns:p14="http://schemas.microsoft.com/office/powerpoint/2010/main" val="2820293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568325" y="381000"/>
            <a:ext cx="8194675" cy="762000"/>
          </a:xfrm>
        </p:spPr>
        <p:txBody>
          <a:bodyPr/>
          <a:lstStyle/>
          <a:p>
            <a:r>
              <a:rPr lang="en-US" dirty="0"/>
              <a:t>The Pharmacists Manual</a:t>
            </a:r>
          </a:p>
        </p:txBody>
      </p:sp>
      <p:sp>
        <p:nvSpPr>
          <p:cNvPr id="466947" name="Rectangle 3"/>
          <p:cNvSpPr>
            <a:spLocks noGrp="1" noChangeArrowheads="1"/>
          </p:cNvSpPr>
          <p:nvPr>
            <p:ph type="body" idx="1"/>
          </p:nvPr>
        </p:nvSpPr>
        <p:spPr>
          <a:xfrm>
            <a:off x="304800" y="1828800"/>
            <a:ext cx="8610600" cy="3490913"/>
          </a:xfrm>
        </p:spPr>
        <p:txBody>
          <a:bodyPr/>
          <a:lstStyle/>
          <a:p>
            <a:pPr marL="404813" indent="-404813"/>
            <a:r>
              <a:rPr lang="en-US" sz="2400" b="1" dirty="0">
                <a:cs typeface="Arial" charset="0"/>
              </a:rPr>
              <a:t>Note</a:t>
            </a:r>
            <a:r>
              <a:rPr lang="en-US" sz="2400" dirty="0">
                <a:cs typeface="Arial" charset="0"/>
              </a:rPr>
              <a:t>: The quantity of drugs prescribed and frequency of prescriptions filled are not alone indications of fraud or improper prescribing especially if the patient is being treated with opioids for pain management. </a:t>
            </a:r>
            <a:endParaRPr lang="en-US" sz="2400" dirty="0" smtClean="0">
              <a:cs typeface="Arial" charset="0"/>
            </a:endParaRPr>
          </a:p>
          <a:p>
            <a:pPr marL="404813" indent="-404813"/>
            <a:r>
              <a:rPr lang="en-US" sz="2400" dirty="0" smtClean="0">
                <a:cs typeface="Arial" charset="0"/>
              </a:rPr>
              <a:t>Pharmacists </a:t>
            </a:r>
            <a:r>
              <a:rPr lang="en-US" sz="2400" dirty="0">
                <a:cs typeface="Arial" charset="0"/>
              </a:rPr>
              <a:t>should also recognize that drug tolerance and physical dependence may develop as a consequence of the patient’s sustained use of opioid analgesics for the legitimate treatment of chronic pain.</a:t>
            </a:r>
          </a:p>
        </p:txBody>
      </p:sp>
    </p:spTree>
    <p:extLst>
      <p:ext uri="{BB962C8B-B14F-4D97-AF65-F5344CB8AC3E}">
        <p14:creationId xmlns:p14="http://schemas.microsoft.com/office/powerpoint/2010/main" val="1920803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sz="5400" dirty="0" smtClean="0"/>
              <a:t>Physician Assistants</a:t>
            </a:r>
            <a:endParaRPr lang="en-US" sz="5400" dirty="0"/>
          </a:p>
        </p:txBody>
      </p:sp>
    </p:spTree>
    <p:extLst>
      <p:ext uri="{BB962C8B-B14F-4D97-AF65-F5344CB8AC3E}">
        <p14:creationId xmlns:p14="http://schemas.microsoft.com/office/powerpoint/2010/main" val="2590298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Legitimate Medical Purpose</a:t>
            </a:r>
            <a:br>
              <a:rPr lang="en-US" dirty="0" smtClean="0"/>
            </a:br>
            <a:r>
              <a:rPr lang="en-US" dirty="0" smtClean="0"/>
              <a:t>“Red Flags”</a:t>
            </a:r>
            <a:endParaRPr lang="en-US" dirty="0"/>
          </a:p>
        </p:txBody>
      </p:sp>
      <p:sp>
        <p:nvSpPr>
          <p:cNvPr id="3" name="Content Placeholder 2"/>
          <p:cNvSpPr>
            <a:spLocks noGrp="1"/>
          </p:cNvSpPr>
          <p:nvPr>
            <p:ph idx="1"/>
          </p:nvPr>
        </p:nvSpPr>
        <p:spPr>
          <a:xfrm>
            <a:off x="457200" y="1951038"/>
            <a:ext cx="8229600" cy="3230562"/>
          </a:xfrm>
        </p:spPr>
        <p:txBody>
          <a:bodyPr>
            <a:normAutofit/>
          </a:bodyPr>
          <a:lstStyle/>
          <a:p>
            <a:pPr lvl="0"/>
            <a:r>
              <a:rPr lang="en-US" sz="2400" dirty="0" smtClean="0"/>
              <a:t>Prescribing drug “cocktails” for known in the profession to be used by patients abusing drugs</a:t>
            </a:r>
          </a:p>
          <a:p>
            <a:pPr lvl="1"/>
            <a:r>
              <a:rPr lang="en-US" sz="2400" dirty="0" smtClean="0"/>
              <a:t>Oxycodone, hydrocodone, alprazolam, carisoprodol</a:t>
            </a:r>
          </a:p>
          <a:p>
            <a:r>
              <a:rPr lang="en-US" sz="2400" dirty="0" smtClean="0"/>
              <a:t>No individualization of dosing by the prescribing physician</a:t>
            </a:r>
          </a:p>
          <a:p>
            <a:r>
              <a:rPr lang="en-US" sz="2400" dirty="0" smtClean="0"/>
              <a:t>Filling multiple prescriptions for the strongest dosages of hydrocodone and alprazolam</a:t>
            </a:r>
            <a:endParaRPr lang="en-US" sz="2400" dirty="0"/>
          </a:p>
        </p:txBody>
      </p:sp>
    </p:spTree>
    <p:extLst>
      <p:ext uri="{BB962C8B-B14F-4D97-AF65-F5344CB8AC3E}">
        <p14:creationId xmlns:p14="http://schemas.microsoft.com/office/powerpoint/2010/main" val="3235240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Legitimate Medical Purpose</a:t>
            </a:r>
            <a:br>
              <a:rPr lang="en-US" dirty="0" smtClean="0"/>
            </a:br>
            <a:r>
              <a:rPr lang="en-US" dirty="0" smtClean="0"/>
              <a:t>“Red Flags”</a:t>
            </a:r>
            <a:endParaRPr lang="en-US" dirty="0"/>
          </a:p>
        </p:txBody>
      </p:sp>
      <p:sp>
        <p:nvSpPr>
          <p:cNvPr id="3" name="Content Placeholder 2"/>
          <p:cNvSpPr>
            <a:spLocks noGrp="1"/>
          </p:cNvSpPr>
          <p:nvPr>
            <p:ph idx="1"/>
          </p:nvPr>
        </p:nvSpPr>
        <p:spPr>
          <a:xfrm>
            <a:off x="457200" y="2590800"/>
            <a:ext cx="8229600" cy="1554162"/>
          </a:xfrm>
        </p:spPr>
        <p:txBody>
          <a:bodyPr>
            <a:normAutofit/>
          </a:bodyPr>
          <a:lstStyle/>
          <a:p>
            <a:pPr lvl="0"/>
            <a:r>
              <a:rPr lang="en-US" sz="2800" dirty="0" smtClean="0"/>
              <a:t>Requests for early dispensing of refills</a:t>
            </a:r>
          </a:p>
          <a:p>
            <a:pPr lvl="0"/>
            <a:r>
              <a:rPr lang="en-US" sz="2800" dirty="0" smtClean="0"/>
              <a:t>Refills of patients or doctors located hundreds of miles away from the pharmacy</a:t>
            </a:r>
          </a:p>
          <a:p>
            <a:pPr marL="0" lvl="0" indent="0">
              <a:buNone/>
            </a:pPr>
            <a:endParaRPr lang="en-US" sz="2800" dirty="0"/>
          </a:p>
        </p:txBody>
      </p:sp>
    </p:spTree>
    <p:extLst>
      <p:ext uri="{BB962C8B-B14F-4D97-AF65-F5344CB8AC3E}">
        <p14:creationId xmlns:p14="http://schemas.microsoft.com/office/powerpoint/2010/main" val="6364826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DEA Questions</a:t>
            </a:r>
            <a:br>
              <a:rPr lang="en-US" dirty="0" smtClean="0"/>
            </a:br>
            <a:r>
              <a:rPr lang="en-US" dirty="0" smtClean="0"/>
              <a:t>“Red Flags”</a:t>
            </a:r>
            <a:endParaRPr lang="en-US" dirty="0"/>
          </a:p>
        </p:txBody>
      </p:sp>
      <p:sp>
        <p:nvSpPr>
          <p:cNvPr id="3" name="Content Placeholder 2"/>
          <p:cNvSpPr>
            <a:spLocks noGrp="1"/>
          </p:cNvSpPr>
          <p:nvPr>
            <p:ph idx="1"/>
          </p:nvPr>
        </p:nvSpPr>
        <p:spPr>
          <a:xfrm>
            <a:off x="457200" y="2057400"/>
            <a:ext cx="8229600" cy="4144962"/>
          </a:xfrm>
        </p:spPr>
        <p:txBody>
          <a:bodyPr/>
          <a:lstStyle/>
          <a:p>
            <a:r>
              <a:rPr lang="en-US" sz="2800" dirty="0" smtClean="0"/>
              <a:t>Is the physician located in the same geographical area as the pharmacy?</a:t>
            </a:r>
          </a:p>
          <a:p>
            <a:r>
              <a:rPr lang="en-US" sz="2800" dirty="0" smtClean="0"/>
              <a:t>Does the specialty of the prescriber fit the prescribed medication and the diagnosis?</a:t>
            </a:r>
          </a:p>
          <a:p>
            <a:r>
              <a:rPr lang="en-US" sz="2800" dirty="0" smtClean="0"/>
              <a:t>What does the prescriber’s office look like? Are there patients waiting in line outside of the prescriber’s office?</a:t>
            </a:r>
          </a:p>
        </p:txBody>
      </p:sp>
    </p:spTree>
    <p:extLst>
      <p:ext uri="{BB962C8B-B14F-4D97-AF65-F5344CB8AC3E}">
        <p14:creationId xmlns:p14="http://schemas.microsoft.com/office/powerpoint/2010/main" val="20136814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DEA Questions</a:t>
            </a:r>
            <a:br>
              <a:rPr lang="en-US" dirty="0" smtClean="0"/>
            </a:br>
            <a:r>
              <a:rPr lang="en-US" dirty="0" smtClean="0"/>
              <a:t>“Red Flags”</a:t>
            </a:r>
            <a:endParaRPr lang="en-US" dirty="0"/>
          </a:p>
        </p:txBody>
      </p:sp>
      <p:sp>
        <p:nvSpPr>
          <p:cNvPr id="3" name="Content Placeholder 2"/>
          <p:cNvSpPr>
            <a:spLocks noGrp="1"/>
          </p:cNvSpPr>
          <p:nvPr>
            <p:ph idx="1"/>
          </p:nvPr>
        </p:nvSpPr>
        <p:spPr>
          <a:xfrm>
            <a:off x="457200" y="1951038"/>
            <a:ext cx="8229600" cy="3763962"/>
          </a:xfrm>
        </p:spPr>
        <p:txBody>
          <a:bodyPr>
            <a:noAutofit/>
          </a:bodyPr>
          <a:lstStyle/>
          <a:p>
            <a:r>
              <a:rPr lang="en-US" sz="2800" dirty="0" smtClean="0"/>
              <a:t>Is there a high percentage of cash paying customers in relation to insured patients?</a:t>
            </a:r>
          </a:p>
          <a:p>
            <a:r>
              <a:rPr lang="en-US" sz="2800" dirty="0" smtClean="0"/>
              <a:t>Do patients appear to be selling or trading controlled substances nearby?</a:t>
            </a:r>
          </a:p>
          <a:p>
            <a:r>
              <a:rPr lang="en-US" sz="2800" dirty="0" smtClean="0"/>
              <a:t>Are patients requesting a specific manufacturer or by color or street name?</a:t>
            </a:r>
            <a:endParaRPr lang="en-US" sz="2800" dirty="0"/>
          </a:p>
        </p:txBody>
      </p:sp>
    </p:spTree>
    <p:extLst>
      <p:ext uri="{BB962C8B-B14F-4D97-AF65-F5344CB8AC3E}">
        <p14:creationId xmlns:p14="http://schemas.microsoft.com/office/powerpoint/2010/main" val="42540027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“Red Flag”</a:t>
            </a:r>
            <a:endParaRPr lang="en-US" dirty="0"/>
          </a:p>
        </p:txBody>
      </p:sp>
      <p:sp>
        <p:nvSpPr>
          <p:cNvPr id="3" name="Content Placeholder 2"/>
          <p:cNvSpPr>
            <a:spLocks noGrp="1"/>
          </p:cNvSpPr>
          <p:nvPr>
            <p:ph idx="1"/>
          </p:nvPr>
        </p:nvSpPr>
        <p:spPr/>
        <p:txBody>
          <a:bodyPr/>
          <a:lstStyle/>
          <a:p>
            <a:r>
              <a:rPr lang="en-US" dirty="0" smtClean="0"/>
              <a:t>Wide net cast by DEA encompasses legitimate medical purpose in the usual course of professional treatment</a:t>
            </a:r>
          </a:p>
          <a:p>
            <a:r>
              <a:rPr lang="en-US" dirty="0" smtClean="0"/>
              <a:t>What is a legitimate practitioner to do?</a:t>
            </a:r>
          </a:p>
          <a:p>
            <a:r>
              <a:rPr lang="en-US" dirty="0" smtClean="0"/>
              <a:t>Document, document, document</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Avoid “Red Flag”</a:t>
            </a:r>
            <a:endParaRPr lang="en-US" dirty="0"/>
          </a:p>
        </p:txBody>
      </p:sp>
      <p:sp>
        <p:nvSpPr>
          <p:cNvPr id="3" name="Content Placeholder 2"/>
          <p:cNvSpPr>
            <a:spLocks noGrp="1"/>
          </p:cNvSpPr>
          <p:nvPr>
            <p:ph idx="1"/>
          </p:nvPr>
        </p:nvSpPr>
        <p:spPr>
          <a:xfrm>
            <a:off x="457200" y="1600200"/>
            <a:ext cx="8229600" cy="4144962"/>
          </a:xfrm>
        </p:spPr>
        <p:txBody>
          <a:bodyPr/>
          <a:lstStyle/>
          <a:p>
            <a:r>
              <a:rPr lang="en-US" sz="2800" dirty="0" smtClean="0"/>
              <a:t>Pain management organizations’ guidelines* suggest treatment is not exclusive to administering CS</a:t>
            </a:r>
          </a:p>
          <a:p>
            <a:pPr lvl="2">
              <a:buNone/>
            </a:pPr>
            <a:r>
              <a:rPr lang="en-US" dirty="0" smtClean="0"/>
              <a:t>					*Not endorsed by DEA</a:t>
            </a:r>
          </a:p>
          <a:p>
            <a:r>
              <a:rPr lang="en-US" sz="2800" dirty="0" smtClean="0"/>
              <a:t>Recognized modalities include: </a:t>
            </a:r>
          </a:p>
          <a:p>
            <a:pPr lvl="1"/>
            <a:r>
              <a:rPr lang="en-US" sz="2400" dirty="0" smtClean="0"/>
              <a:t>pharmacotherapy; </a:t>
            </a:r>
          </a:p>
          <a:p>
            <a:pPr lvl="1"/>
            <a:r>
              <a:rPr lang="en-US" sz="2400" dirty="0" smtClean="0"/>
              <a:t>psychosocial interventions; </a:t>
            </a:r>
          </a:p>
          <a:p>
            <a:pPr lvl="1"/>
            <a:r>
              <a:rPr lang="en-US" sz="2400" dirty="0" smtClean="0"/>
              <a:t>rehabilitation techniques; </a:t>
            </a:r>
          </a:p>
          <a:p>
            <a:pPr lvl="1"/>
            <a:r>
              <a:rPr lang="en-US" sz="2400" dirty="0" smtClean="0"/>
              <a:t>CAM; </a:t>
            </a:r>
          </a:p>
          <a:p>
            <a:pPr lvl="1"/>
            <a:r>
              <a:rPr lang="en-US" sz="2400" dirty="0" smtClean="0"/>
              <a:t>implantable devices and surgical interventions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“Red Flag”</a:t>
            </a:r>
            <a:endParaRPr lang="en-US" dirty="0"/>
          </a:p>
        </p:txBody>
      </p:sp>
      <p:sp>
        <p:nvSpPr>
          <p:cNvPr id="3" name="Content Placeholder 2"/>
          <p:cNvSpPr>
            <a:spLocks noGrp="1"/>
          </p:cNvSpPr>
          <p:nvPr>
            <p:ph idx="1"/>
          </p:nvPr>
        </p:nvSpPr>
        <p:spPr/>
        <p:txBody>
          <a:bodyPr/>
          <a:lstStyle/>
          <a:p>
            <a:r>
              <a:rPr lang="en-US" dirty="0" smtClean="0"/>
              <a:t>Include history, detailed treatment and diagnosis in chart</a:t>
            </a:r>
          </a:p>
          <a:p>
            <a:r>
              <a:rPr lang="en-US" dirty="0" smtClean="0"/>
              <a:t>Provide diagnosis to pharmacy</a:t>
            </a:r>
          </a:p>
          <a:p>
            <a:r>
              <a:rPr lang="en-US" dirty="0" smtClean="0"/>
              <a:t>Protocol for new patients</a:t>
            </a:r>
          </a:p>
          <a:p>
            <a:pPr lvl="1"/>
            <a:r>
              <a:rPr lang="en-US" dirty="0" smtClean="0"/>
              <a:t>History</a:t>
            </a:r>
          </a:p>
          <a:p>
            <a:pPr lvl="1"/>
            <a:r>
              <a:rPr lang="en-US" dirty="0" smtClean="0"/>
              <a:t>Records</a:t>
            </a:r>
          </a:p>
          <a:p>
            <a:pPr lvl="1"/>
            <a:r>
              <a:rPr lang="en-US" dirty="0" smtClean="0"/>
              <a:t>PDMP check?</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Avoid “Red Flag”</a:t>
            </a:r>
            <a:endParaRPr lang="en-US" dirty="0"/>
          </a:p>
        </p:txBody>
      </p:sp>
      <p:sp>
        <p:nvSpPr>
          <p:cNvPr id="3" name="Content Placeholder 2"/>
          <p:cNvSpPr>
            <a:spLocks noGrp="1"/>
          </p:cNvSpPr>
          <p:nvPr>
            <p:ph idx="1"/>
          </p:nvPr>
        </p:nvSpPr>
        <p:spPr>
          <a:xfrm>
            <a:off x="457200" y="1676400"/>
            <a:ext cx="8229600" cy="4144962"/>
          </a:xfrm>
        </p:spPr>
        <p:txBody>
          <a:bodyPr/>
          <a:lstStyle/>
          <a:p>
            <a:r>
              <a:rPr lang="en-US" dirty="0" smtClean="0"/>
              <a:t>INSPECT Statute – IC 35-48-7-11.1</a:t>
            </a:r>
          </a:p>
          <a:p>
            <a:pPr>
              <a:buNone/>
            </a:pPr>
            <a:r>
              <a:rPr lang="en-US" dirty="0" smtClean="0"/>
              <a:t>	</a:t>
            </a:r>
            <a:r>
              <a:rPr lang="en-US" sz="2800" dirty="0" smtClean="0"/>
              <a:t>“(k)  This section may not be construed to require a practitioner to obtain information about a patient from the data base.”</a:t>
            </a:r>
          </a:p>
          <a:p>
            <a:r>
              <a:rPr lang="en-US" dirty="0" smtClean="0"/>
              <a:t>Medical Licensing Board Order</a:t>
            </a:r>
          </a:p>
          <a:p>
            <a:pPr>
              <a:buNone/>
            </a:pPr>
            <a:r>
              <a:rPr lang="en-US" dirty="0" smtClean="0"/>
              <a:t>	</a:t>
            </a:r>
            <a:r>
              <a:rPr lang="en-US" sz="2800" dirty="0" smtClean="0"/>
              <a:t>Physician and any mid-level practitioners shall review INSPECT report and consider for evidence of abuse or diversion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381000" y="228600"/>
            <a:ext cx="8153400" cy="695028"/>
          </a:xfrm>
        </p:spPr>
        <p:txBody>
          <a:bodyPr>
            <a:noAutofit/>
          </a:bodyPr>
          <a:lstStyle/>
          <a:p>
            <a:r>
              <a:rPr lang="en-US" sz="3200" dirty="0"/>
              <a:t>Federal Law:</a:t>
            </a:r>
            <a:br>
              <a:rPr lang="en-US" sz="3200" dirty="0"/>
            </a:br>
            <a:r>
              <a:rPr lang="en-US" sz="3200" dirty="0"/>
              <a:t>Corresponding Responsibility</a:t>
            </a:r>
          </a:p>
        </p:txBody>
      </p:sp>
      <p:sp>
        <p:nvSpPr>
          <p:cNvPr id="382979" name="Rectangle 3"/>
          <p:cNvSpPr>
            <a:spLocks noGrp="1" noChangeArrowheads="1"/>
          </p:cNvSpPr>
          <p:nvPr>
            <p:ph type="body" idx="1"/>
          </p:nvPr>
        </p:nvSpPr>
        <p:spPr>
          <a:xfrm>
            <a:off x="304800" y="1676401"/>
            <a:ext cx="8120063" cy="2895600"/>
          </a:xfrm>
        </p:spPr>
        <p:txBody>
          <a:bodyPr/>
          <a:lstStyle/>
          <a:p>
            <a:pPr marL="404813" indent="-404813">
              <a:lnSpc>
                <a:spcPct val="85000"/>
              </a:lnSpc>
              <a:buFontTx/>
              <a:buNone/>
            </a:pPr>
            <a:r>
              <a:rPr lang="en-US" sz="2800" dirty="0"/>
              <a:t>21 CFR 1306.04 Purpose of Issue of Prescription</a:t>
            </a:r>
          </a:p>
          <a:p>
            <a:pPr marL="404813" indent="-404813">
              <a:lnSpc>
                <a:spcPct val="85000"/>
              </a:lnSpc>
              <a:buFontTx/>
              <a:buNone/>
            </a:pPr>
            <a:r>
              <a:rPr lang="en-US" sz="2800" dirty="0"/>
              <a:t>(a) A prescription for a controlled substance to be effective must be issued for a </a:t>
            </a:r>
            <a:r>
              <a:rPr lang="en-US" sz="2800" u="sng" dirty="0"/>
              <a:t>legitimate medical purpose</a:t>
            </a:r>
            <a:r>
              <a:rPr lang="en-US" sz="2800" dirty="0"/>
              <a:t> by an individual practitioner acting in the </a:t>
            </a:r>
            <a:r>
              <a:rPr lang="en-US" sz="2800" u="sng" dirty="0"/>
              <a:t>usual course of his professional practice</a:t>
            </a:r>
            <a:r>
              <a:rPr lang="en-US" sz="2800" dirty="0"/>
              <a:t>.  </a:t>
            </a:r>
          </a:p>
        </p:txBody>
      </p:sp>
    </p:spTree>
    <p:extLst>
      <p:ext uri="{BB962C8B-B14F-4D97-AF65-F5344CB8AC3E}">
        <p14:creationId xmlns:p14="http://schemas.microsoft.com/office/powerpoint/2010/main" val="222515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609600" y="228600"/>
            <a:ext cx="7848600" cy="695028"/>
          </a:xfrm>
        </p:spPr>
        <p:txBody>
          <a:bodyPr>
            <a:noAutofit/>
          </a:bodyPr>
          <a:lstStyle/>
          <a:p>
            <a:r>
              <a:rPr lang="en-US" sz="3200" dirty="0"/>
              <a:t>Federal Law:</a:t>
            </a:r>
            <a:br>
              <a:rPr lang="en-US" sz="3200" dirty="0"/>
            </a:br>
            <a:r>
              <a:rPr lang="en-US" sz="3200" dirty="0"/>
              <a:t>Corresponding Responsibility</a:t>
            </a:r>
          </a:p>
        </p:txBody>
      </p:sp>
      <p:sp>
        <p:nvSpPr>
          <p:cNvPr id="385027" name="Rectangle 3"/>
          <p:cNvSpPr>
            <a:spLocks noGrp="1" noChangeArrowheads="1"/>
          </p:cNvSpPr>
          <p:nvPr>
            <p:ph type="body" idx="1"/>
          </p:nvPr>
        </p:nvSpPr>
        <p:spPr>
          <a:xfrm>
            <a:off x="381000" y="1752600"/>
            <a:ext cx="8196263" cy="2209800"/>
          </a:xfrm>
        </p:spPr>
        <p:txBody>
          <a:bodyPr/>
          <a:lstStyle/>
          <a:p>
            <a:pPr marL="404813" indent="-404813">
              <a:lnSpc>
                <a:spcPct val="85000"/>
              </a:lnSpc>
              <a:buFontTx/>
              <a:buNone/>
            </a:pPr>
            <a:r>
              <a:rPr lang="en-US" sz="2800" dirty="0" smtClean="0"/>
              <a:t>	The </a:t>
            </a:r>
            <a:r>
              <a:rPr lang="en-US" sz="2800" dirty="0"/>
              <a:t>responsibility for the proper prescribing and dispensing of controlled substances is upon the prescribing practitioner, but a corresponding responsibility rests with the pharmacist who fills the prescription. </a:t>
            </a:r>
          </a:p>
        </p:txBody>
      </p:sp>
    </p:spTree>
    <p:extLst>
      <p:ext uri="{BB962C8B-B14F-4D97-AF65-F5344CB8AC3E}">
        <p14:creationId xmlns:p14="http://schemas.microsoft.com/office/powerpoint/2010/main" val="4242130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 Assistants</a:t>
            </a:r>
            <a:endParaRPr lang="en-US" dirty="0"/>
          </a:p>
        </p:txBody>
      </p:sp>
      <p:sp>
        <p:nvSpPr>
          <p:cNvPr id="3" name="Content Placeholder 2"/>
          <p:cNvSpPr>
            <a:spLocks noGrp="1"/>
          </p:cNvSpPr>
          <p:nvPr>
            <p:ph idx="1"/>
          </p:nvPr>
        </p:nvSpPr>
        <p:spPr/>
        <p:txBody>
          <a:bodyPr/>
          <a:lstStyle/>
          <a:p>
            <a:r>
              <a:rPr lang="en-US" dirty="0" smtClean="0"/>
              <a:t>IC 25-27.5-1 et seq.</a:t>
            </a:r>
          </a:p>
          <a:p>
            <a:pPr lvl="1"/>
            <a:r>
              <a:rPr lang="en-US" dirty="0" smtClean="0"/>
              <a:t>Statute grants supervising physician or physician designee the authority to delegate tasks or services the physician typically performs and is qualified to perform</a:t>
            </a:r>
          </a:p>
          <a:p>
            <a:pPr lvl="1"/>
            <a:r>
              <a:rPr lang="en-US" dirty="0" smtClean="0"/>
              <a:t>Does not grant authority to a physician assistant to function independently of a physician’s supervision</a:t>
            </a:r>
            <a:endParaRPr lang="en-US" dirty="0"/>
          </a:p>
        </p:txBody>
      </p:sp>
    </p:spTree>
    <p:extLst>
      <p:ext uri="{BB962C8B-B14F-4D97-AF65-F5344CB8AC3E}">
        <p14:creationId xmlns:p14="http://schemas.microsoft.com/office/powerpoint/2010/main" val="8671941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457200" y="228600"/>
            <a:ext cx="8077200" cy="695028"/>
          </a:xfrm>
        </p:spPr>
        <p:txBody>
          <a:bodyPr>
            <a:noAutofit/>
          </a:bodyPr>
          <a:lstStyle/>
          <a:p>
            <a:r>
              <a:rPr lang="en-US" sz="3200" dirty="0"/>
              <a:t>Federal Law:</a:t>
            </a:r>
            <a:br>
              <a:rPr lang="en-US" sz="3200" dirty="0"/>
            </a:br>
            <a:r>
              <a:rPr lang="en-US" sz="3200" dirty="0"/>
              <a:t>Corresponding Responsibility</a:t>
            </a:r>
          </a:p>
        </p:txBody>
      </p:sp>
      <p:sp>
        <p:nvSpPr>
          <p:cNvPr id="387075" name="Rectangle 3"/>
          <p:cNvSpPr>
            <a:spLocks noGrp="1" noChangeArrowheads="1"/>
          </p:cNvSpPr>
          <p:nvPr>
            <p:ph type="body" idx="1"/>
          </p:nvPr>
        </p:nvSpPr>
        <p:spPr>
          <a:xfrm>
            <a:off x="457200" y="1676400"/>
            <a:ext cx="8196263" cy="3352800"/>
          </a:xfrm>
        </p:spPr>
        <p:txBody>
          <a:bodyPr/>
          <a:lstStyle/>
          <a:p>
            <a:pPr marL="404813" indent="-404813">
              <a:lnSpc>
                <a:spcPct val="85000"/>
              </a:lnSpc>
              <a:buFontTx/>
              <a:buNone/>
            </a:pPr>
            <a:r>
              <a:rPr lang="en-US" sz="2800" dirty="0" smtClean="0"/>
              <a:t>	An </a:t>
            </a:r>
            <a:r>
              <a:rPr lang="en-US" sz="2800" dirty="0"/>
              <a:t>order purporting to be a prescription issued not in the usual course of professional treatment or in legitimate and authorized research is not a prescription and the person knowingly filling such a purported prescription, as well as the person issuing it, shall be subject to the penalties provided for violations of the provisions of law relating to controlled substances.</a:t>
            </a:r>
          </a:p>
        </p:txBody>
      </p:sp>
    </p:spTree>
    <p:extLst>
      <p:ext uri="{BB962C8B-B14F-4D97-AF65-F5344CB8AC3E}">
        <p14:creationId xmlns:p14="http://schemas.microsoft.com/office/powerpoint/2010/main" val="794222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dirty="0"/>
              <a:t>Schedule II Prescriptions</a:t>
            </a:r>
          </a:p>
        </p:txBody>
      </p:sp>
      <p:sp>
        <p:nvSpPr>
          <p:cNvPr id="363523" name="Rectangle 3"/>
          <p:cNvSpPr>
            <a:spLocks noGrp="1" noChangeArrowheads="1"/>
          </p:cNvSpPr>
          <p:nvPr>
            <p:ph type="body" idx="1"/>
          </p:nvPr>
        </p:nvSpPr>
        <p:spPr/>
        <p:txBody>
          <a:bodyPr/>
          <a:lstStyle/>
          <a:p>
            <a:pPr>
              <a:lnSpc>
                <a:spcPct val="90000"/>
              </a:lnSpc>
            </a:pPr>
            <a:r>
              <a:rPr lang="en-US" sz="2400" dirty="0"/>
              <a:t>Must be in writing, except:</a:t>
            </a:r>
          </a:p>
          <a:p>
            <a:pPr lvl="1">
              <a:lnSpc>
                <a:spcPct val="90000"/>
              </a:lnSpc>
            </a:pPr>
            <a:r>
              <a:rPr lang="en-US" sz="2400" dirty="0"/>
              <a:t>emergency situation</a:t>
            </a:r>
          </a:p>
          <a:p>
            <a:pPr lvl="2">
              <a:lnSpc>
                <a:spcPct val="90000"/>
              </a:lnSpc>
            </a:pPr>
            <a:r>
              <a:rPr lang="en-US" dirty="0"/>
              <a:t>verbal ok</a:t>
            </a:r>
          </a:p>
          <a:p>
            <a:pPr lvl="2">
              <a:lnSpc>
                <a:spcPct val="90000"/>
              </a:lnSpc>
            </a:pPr>
            <a:r>
              <a:rPr lang="en-US" dirty="0"/>
              <a:t>quantity limited to emergency</a:t>
            </a:r>
          </a:p>
          <a:p>
            <a:pPr lvl="2">
              <a:lnSpc>
                <a:spcPct val="90000"/>
              </a:lnSpc>
            </a:pPr>
            <a:r>
              <a:rPr lang="en-US" dirty="0"/>
              <a:t>pharmacist reduces to writing</a:t>
            </a:r>
          </a:p>
          <a:p>
            <a:pPr lvl="2">
              <a:lnSpc>
                <a:spcPct val="90000"/>
              </a:lnSpc>
            </a:pPr>
            <a:r>
              <a:rPr lang="en-US" dirty="0"/>
              <a:t>within 7 days, prescriber sends written Rx</a:t>
            </a:r>
          </a:p>
          <a:p>
            <a:pPr lvl="1">
              <a:lnSpc>
                <a:spcPct val="90000"/>
              </a:lnSpc>
            </a:pPr>
            <a:r>
              <a:rPr lang="en-US" sz="2400" dirty="0"/>
              <a:t>facsimile may serve as original if:</a:t>
            </a:r>
          </a:p>
          <a:p>
            <a:pPr lvl="2">
              <a:lnSpc>
                <a:spcPct val="90000"/>
              </a:lnSpc>
            </a:pPr>
            <a:r>
              <a:rPr lang="en-US" dirty="0"/>
              <a:t>prescription is for infusion therapy</a:t>
            </a:r>
          </a:p>
          <a:p>
            <a:pPr lvl="2">
              <a:lnSpc>
                <a:spcPct val="90000"/>
              </a:lnSpc>
            </a:pPr>
            <a:r>
              <a:rPr lang="en-US" dirty="0"/>
              <a:t>patient is resident of LTCF</a:t>
            </a:r>
          </a:p>
          <a:p>
            <a:pPr lvl="2">
              <a:lnSpc>
                <a:spcPct val="90000"/>
              </a:lnSpc>
            </a:pPr>
            <a:r>
              <a:rPr lang="en-US" dirty="0"/>
              <a:t>patient enrolled in hospice</a:t>
            </a:r>
          </a:p>
          <a:p>
            <a:pPr>
              <a:lnSpc>
                <a:spcPct val="90000"/>
              </a:lnSpc>
            </a:pPr>
            <a:endParaRPr lang="en-US" sz="2400" dirty="0"/>
          </a:p>
        </p:txBody>
      </p:sp>
    </p:spTree>
    <p:extLst>
      <p:ext uri="{BB962C8B-B14F-4D97-AF65-F5344CB8AC3E}">
        <p14:creationId xmlns:p14="http://schemas.microsoft.com/office/powerpoint/2010/main" val="3514480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US" dirty="0"/>
              <a:t>Schedule II Prescriptions</a:t>
            </a:r>
          </a:p>
        </p:txBody>
      </p:sp>
      <p:sp>
        <p:nvSpPr>
          <p:cNvPr id="373763" name="Rectangle 3"/>
          <p:cNvSpPr>
            <a:spLocks noGrp="1" noChangeArrowheads="1"/>
          </p:cNvSpPr>
          <p:nvPr>
            <p:ph type="body" idx="1"/>
          </p:nvPr>
        </p:nvSpPr>
        <p:spPr>
          <a:xfrm>
            <a:off x="533400" y="1752600"/>
            <a:ext cx="8229600" cy="4144962"/>
          </a:xfrm>
        </p:spPr>
        <p:txBody>
          <a:bodyPr/>
          <a:lstStyle/>
          <a:p>
            <a:r>
              <a:rPr lang="en-US" sz="2400" dirty="0"/>
              <a:t>No refills</a:t>
            </a:r>
          </a:p>
          <a:p>
            <a:r>
              <a:rPr lang="en-US" sz="2400" dirty="0"/>
              <a:t>Partial filling fully authorized</a:t>
            </a:r>
          </a:p>
          <a:p>
            <a:pPr lvl="1"/>
            <a:r>
              <a:rPr lang="en-US" sz="2400" dirty="0"/>
              <a:t>outpatient </a:t>
            </a:r>
            <a:endParaRPr lang="en-US" sz="2400" dirty="0">
              <a:cs typeface="Arial" charset="0"/>
            </a:endParaRPr>
          </a:p>
          <a:p>
            <a:pPr lvl="2"/>
            <a:r>
              <a:rPr lang="en-US" dirty="0"/>
              <a:t>must fill balance within 72 hours</a:t>
            </a:r>
          </a:p>
          <a:p>
            <a:pPr lvl="1"/>
            <a:r>
              <a:rPr lang="en-US" sz="2400" dirty="0"/>
              <a:t>LTCF or terminal illness</a:t>
            </a:r>
          </a:p>
          <a:p>
            <a:pPr lvl="2"/>
            <a:r>
              <a:rPr lang="en-US" dirty="0"/>
              <a:t>must fill balance within 60 days</a:t>
            </a:r>
          </a:p>
          <a:p>
            <a:pPr lvl="2"/>
            <a:r>
              <a:rPr lang="en-US" dirty="0"/>
              <a:t>must record each partial filling</a:t>
            </a:r>
          </a:p>
          <a:p>
            <a:r>
              <a:rPr lang="en-US" sz="2400" dirty="0"/>
              <a:t>Rules are substantially relaxed for institutional pharmacies, where patients are administered drugs by licensed healthcare professionals</a:t>
            </a:r>
          </a:p>
          <a:p>
            <a:endParaRPr lang="en-US" sz="2400" dirty="0"/>
          </a:p>
        </p:txBody>
      </p:sp>
    </p:spTree>
    <p:extLst>
      <p:ext uri="{BB962C8B-B14F-4D97-AF65-F5344CB8AC3E}">
        <p14:creationId xmlns:p14="http://schemas.microsoft.com/office/powerpoint/2010/main" val="4021696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457200" y="533400"/>
            <a:ext cx="8229600" cy="1143000"/>
          </a:xfrm>
        </p:spPr>
        <p:txBody>
          <a:bodyPr>
            <a:normAutofit/>
          </a:bodyPr>
          <a:lstStyle/>
          <a:p>
            <a:r>
              <a:rPr lang="en-US" dirty="0"/>
              <a:t>Schedule</a:t>
            </a:r>
            <a:r>
              <a:rPr lang="en-US" sz="3600" dirty="0"/>
              <a:t> II “Post Dating”</a:t>
            </a:r>
          </a:p>
        </p:txBody>
      </p:sp>
      <p:sp>
        <p:nvSpPr>
          <p:cNvPr id="510979" name="Rectangle 3"/>
          <p:cNvSpPr>
            <a:spLocks noGrp="1" noChangeArrowheads="1"/>
          </p:cNvSpPr>
          <p:nvPr>
            <p:ph type="body" idx="1"/>
          </p:nvPr>
        </p:nvSpPr>
        <p:spPr>
          <a:xfrm>
            <a:off x="457200" y="1828503"/>
            <a:ext cx="8305800" cy="4115097"/>
          </a:xfrm>
        </p:spPr>
        <p:txBody>
          <a:bodyPr>
            <a:normAutofit/>
          </a:bodyPr>
          <a:lstStyle/>
          <a:p>
            <a:r>
              <a:rPr lang="en-US" sz="3600" dirty="0"/>
              <a:t>Prescriptions must be dated to reflect the </a:t>
            </a:r>
            <a:r>
              <a:rPr lang="en-US" sz="3600" u="sng" dirty="0"/>
              <a:t>date of issuance</a:t>
            </a:r>
          </a:p>
          <a:p>
            <a:r>
              <a:rPr lang="en-US" sz="3600" dirty="0"/>
              <a:t>“Post–dating” is NOT </a:t>
            </a:r>
            <a:r>
              <a:rPr lang="en-US" sz="3600" dirty="0" smtClean="0"/>
              <a:t>permitted</a:t>
            </a:r>
          </a:p>
          <a:p>
            <a:r>
              <a:rPr lang="en-US" sz="3600" dirty="0" smtClean="0"/>
              <a:t>Multiple prescriptions can not exceed a combined total of 90-days supply.</a:t>
            </a:r>
            <a:endParaRPr lang="en-US" sz="3600" dirty="0"/>
          </a:p>
        </p:txBody>
      </p:sp>
    </p:spTree>
    <p:extLst>
      <p:ext uri="{BB962C8B-B14F-4D97-AF65-F5344CB8AC3E}">
        <p14:creationId xmlns:p14="http://schemas.microsoft.com/office/powerpoint/2010/main" val="10643254"/>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a:xfrm>
            <a:off x="304800" y="514350"/>
            <a:ext cx="8534400" cy="476250"/>
          </a:xfrm>
        </p:spPr>
        <p:txBody>
          <a:bodyPr>
            <a:noAutofit/>
          </a:bodyPr>
          <a:lstStyle/>
          <a:p>
            <a:r>
              <a:rPr lang="en-US" sz="3200" dirty="0"/>
              <a:t>Schedule II “Sequential Dating”</a:t>
            </a:r>
          </a:p>
        </p:txBody>
      </p:sp>
      <p:sp>
        <p:nvSpPr>
          <p:cNvPr id="517123" name="Text Box 3"/>
          <p:cNvSpPr txBox="1">
            <a:spLocks noChangeArrowheads="1"/>
          </p:cNvSpPr>
          <p:nvPr/>
        </p:nvSpPr>
        <p:spPr bwMode="auto">
          <a:xfrm>
            <a:off x="533400" y="1428750"/>
            <a:ext cx="8610600" cy="584775"/>
          </a:xfrm>
          <a:prstGeom prst="rect">
            <a:avLst/>
          </a:prstGeom>
          <a:noFill/>
          <a:ln w="9525">
            <a:noFill/>
            <a:miter lim="800000"/>
            <a:headEnd/>
            <a:tailEnd/>
          </a:ln>
          <a:effectLst/>
        </p:spPr>
        <p:txBody>
          <a:bodyPr>
            <a:spAutoFit/>
          </a:bodyPr>
          <a:lstStyle/>
          <a:p>
            <a:pPr eaLnBrk="1" hangingPunct="1">
              <a:spcBef>
                <a:spcPct val="50000"/>
              </a:spcBef>
            </a:pPr>
            <a:endParaRPr lang="en-US" sz="3200" dirty="0">
              <a:solidFill>
                <a:schemeClr val="accent2"/>
              </a:solidFill>
              <a:latin typeface="Arial" charset="0"/>
            </a:endParaRPr>
          </a:p>
        </p:txBody>
      </p:sp>
      <p:sp>
        <p:nvSpPr>
          <p:cNvPr id="517124" name="Text Box 4"/>
          <p:cNvSpPr txBox="1">
            <a:spLocks noChangeArrowheads="1"/>
          </p:cNvSpPr>
          <p:nvPr/>
        </p:nvSpPr>
        <p:spPr bwMode="auto">
          <a:xfrm>
            <a:off x="304800" y="1489770"/>
            <a:ext cx="8610600" cy="3539430"/>
          </a:xfrm>
          <a:prstGeom prst="rect">
            <a:avLst/>
          </a:prstGeom>
          <a:noFill/>
          <a:ln w="9525">
            <a:noFill/>
            <a:miter lim="800000"/>
            <a:headEnd/>
            <a:tailEnd/>
          </a:ln>
          <a:effectLst/>
        </p:spPr>
        <p:txBody>
          <a:bodyPr>
            <a:spAutoFit/>
          </a:bodyPr>
          <a:lstStyle/>
          <a:p>
            <a:r>
              <a:rPr lang="en-US" sz="2800" dirty="0" smtClean="0">
                <a:latin typeface="+mn-lt"/>
              </a:rPr>
              <a:t>Conditions</a:t>
            </a:r>
            <a:r>
              <a:rPr lang="en-US" sz="2800" dirty="0">
                <a:latin typeface="+mn-lt"/>
              </a:rPr>
              <a:t>:</a:t>
            </a:r>
          </a:p>
          <a:p>
            <a:r>
              <a:rPr lang="en-US" sz="2800" dirty="0">
                <a:latin typeface="+mn-lt"/>
              </a:rPr>
              <a:t>(i) RX is for a </a:t>
            </a:r>
            <a:r>
              <a:rPr lang="en-US" sz="2800" u="sng" dirty="0">
                <a:latin typeface="+mn-lt"/>
              </a:rPr>
              <a:t>legitimate medical purpose</a:t>
            </a:r>
            <a:r>
              <a:rPr lang="en-US" sz="2800" dirty="0">
                <a:latin typeface="+mn-lt"/>
              </a:rPr>
              <a:t>, issued in  the </a:t>
            </a:r>
            <a:r>
              <a:rPr lang="en-US" sz="2800" u="sng" dirty="0">
                <a:latin typeface="+mn-lt"/>
              </a:rPr>
              <a:t>usual course of professional practice</a:t>
            </a:r>
            <a:r>
              <a:rPr lang="en-US" sz="2800" dirty="0">
                <a:latin typeface="+mn-lt"/>
              </a:rPr>
              <a:t>;</a:t>
            </a:r>
          </a:p>
          <a:p>
            <a:r>
              <a:rPr lang="en-US" sz="2800" dirty="0">
                <a:latin typeface="+mn-lt"/>
              </a:rPr>
              <a:t>(ii) Instructions on each prescription (other than the first prescription, if the prescribing practitioner intends for that prescription to be filled immediately) indicating the earliest date on which a pharmacy may fill the prescription</a:t>
            </a:r>
            <a:r>
              <a:rPr lang="en-US" sz="2800" dirty="0" smtClean="0">
                <a:latin typeface="+mn-lt"/>
              </a:rPr>
              <a:t>;</a:t>
            </a:r>
            <a:endParaRPr lang="en-US" sz="2800" dirty="0">
              <a:latin typeface="+mn-lt"/>
            </a:endParaRPr>
          </a:p>
        </p:txBody>
      </p:sp>
    </p:spTree>
    <p:extLst>
      <p:ext uri="{BB962C8B-B14F-4D97-AF65-F5344CB8AC3E}">
        <p14:creationId xmlns:p14="http://schemas.microsoft.com/office/powerpoint/2010/main" val="355248579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a:xfrm>
            <a:off x="304800" y="438150"/>
            <a:ext cx="8534400" cy="476250"/>
          </a:xfrm>
        </p:spPr>
        <p:txBody>
          <a:bodyPr>
            <a:noAutofit/>
          </a:bodyPr>
          <a:lstStyle/>
          <a:p>
            <a:r>
              <a:rPr lang="en-US" sz="3200" dirty="0"/>
              <a:t>Schedule II “Sequential Dating”</a:t>
            </a:r>
          </a:p>
        </p:txBody>
      </p:sp>
      <p:sp>
        <p:nvSpPr>
          <p:cNvPr id="518147" name="Text Box 3"/>
          <p:cNvSpPr txBox="1">
            <a:spLocks noChangeArrowheads="1"/>
          </p:cNvSpPr>
          <p:nvPr/>
        </p:nvSpPr>
        <p:spPr bwMode="auto">
          <a:xfrm>
            <a:off x="533400" y="1428750"/>
            <a:ext cx="8610600" cy="584775"/>
          </a:xfrm>
          <a:prstGeom prst="rect">
            <a:avLst/>
          </a:prstGeom>
          <a:noFill/>
          <a:ln w="9525">
            <a:noFill/>
            <a:miter lim="800000"/>
            <a:headEnd/>
            <a:tailEnd/>
          </a:ln>
          <a:effectLst/>
        </p:spPr>
        <p:txBody>
          <a:bodyPr>
            <a:spAutoFit/>
          </a:bodyPr>
          <a:lstStyle/>
          <a:p>
            <a:pPr eaLnBrk="1" hangingPunct="1">
              <a:spcBef>
                <a:spcPct val="50000"/>
              </a:spcBef>
            </a:pPr>
            <a:endParaRPr lang="en-US" sz="3200" dirty="0">
              <a:solidFill>
                <a:schemeClr val="accent2"/>
              </a:solidFill>
              <a:latin typeface="Arial" charset="0"/>
            </a:endParaRPr>
          </a:p>
        </p:txBody>
      </p:sp>
      <p:sp>
        <p:nvSpPr>
          <p:cNvPr id="518148" name="Text Box 4"/>
          <p:cNvSpPr txBox="1">
            <a:spLocks noChangeArrowheads="1"/>
          </p:cNvSpPr>
          <p:nvPr/>
        </p:nvSpPr>
        <p:spPr bwMode="auto">
          <a:xfrm>
            <a:off x="304800" y="1219200"/>
            <a:ext cx="8610600" cy="5262979"/>
          </a:xfrm>
          <a:prstGeom prst="rect">
            <a:avLst/>
          </a:prstGeom>
          <a:noFill/>
          <a:ln w="9525">
            <a:noFill/>
            <a:miter lim="800000"/>
            <a:headEnd/>
            <a:tailEnd/>
          </a:ln>
          <a:effectLst/>
        </p:spPr>
        <p:txBody>
          <a:bodyPr>
            <a:spAutoFit/>
          </a:bodyPr>
          <a:lstStyle/>
          <a:p>
            <a:r>
              <a:rPr lang="en-US" sz="2800" dirty="0">
                <a:latin typeface="Bellevue" charset="0"/>
              </a:rPr>
              <a:t>Conditions:</a:t>
            </a:r>
          </a:p>
          <a:p>
            <a:r>
              <a:rPr lang="en-US" sz="2800" dirty="0" smtClean="0">
                <a:latin typeface="Bellevue" charset="0"/>
              </a:rPr>
              <a:t>(iii) The individual practitioner concludes that providing the patient with multiple prescriptions in this manner does not create an undue risk of diversion or abuse;</a:t>
            </a:r>
          </a:p>
          <a:p>
            <a:r>
              <a:rPr lang="en-US" sz="2800" dirty="0" smtClean="0">
                <a:latin typeface="Bellevue" charset="0"/>
              </a:rPr>
              <a:t>(</a:t>
            </a:r>
            <a:r>
              <a:rPr lang="en-US" sz="2800" dirty="0">
                <a:latin typeface="Bellevue" charset="0"/>
              </a:rPr>
              <a:t>iv) The issuance of multiple prescriptions as described in this section is permissible under the applicable state laws; and</a:t>
            </a:r>
          </a:p>
          <a:p>
            <a:r>
              <a:rPr lang="en-US" sz="2800" dirty="0">
                <a:latin typeface="Bellevue" charset="0"/>
              </a:rPr>
              <a:t>(v) The individual practitioner complies fully with all other applicable requirements, as well as any additional requirements under state law.</a:t>
            </a:r>
          </a:p>
          <a:p>
            <a:endParaRPr lang="en-US" sz="2800" dirty="0">
              <a:latin typeface="Bellevue" charset="0"/>
            </a:endParaRPr>
          </a:p>
        </p:txBody>
      </p:sp>
    </p:spTree>
    <p:extLst>
      <p:ext uri="{BB962C8B-B14F-4D97-AF65-F5344CB8AC3E}">
        <p14:creationId xmlns:p14="http://schemas.microsoft.com/office/powerpoint/2010/main" val="158179923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sz="2400" dirty="0" smtClean="0"/>
          </a:p>
          <a:p>
            <a:pPr>
              <a:spcBef>
                <a:spcPts val="0"/>
              </a:spcBef>
              <a:buNone/>
            </a:pPr>
            <a:endParaRPr lang="en-US" sz="2400" dirty="0" smtClean="0"/>
          </a:p>
          <a:p>
            <a:pPr>
              <a:spcBef>
                <a:spcPts val="0"/>
              </a:spcBef>
              <a:buNone/>
            </a:pPr>
            <a:r>
              <a:rPr lang="en-US" sz="2400" dirty="0" smtClean="0"/>
              <a:t>Anne M. O’Brien</a:t>
            </a:r>
          </a:p>
          <a:p>
            <a:pPr>
              <a:spcBef>
                <a:spcPts val="0"/>
              </a:spcBef>
              <a:buNone/>
            </a:pPr>
            <a:r>
              <a:rPr lang="en-US" sz="2400" dirty="0" smtClean="0"/>
              <a:t>Krieg DeVault</a:t>
            </a:r>
          </a:p>
          <a:p>
            <a:pPr>
              <a:spcBef>
                <a:spcPts val="0"/>
              </a:spcBef>
              <a:buNone/>
            </a:pPr>
            <a:r>
              <a:rPr lang="en-US" sz="2400" dirty="0" smtClean="0"/>
              <a:t>30 N. LaSalle Street, Suite 2800</a:t>
            </a:r>
          </a:p>
          <a:p>
            <a:pPr>
              <a:spcBef>
                <a:spcPts val="0"/>
              </a:spcBef>
              <a:buNone/>
            </a:pPr>
            <a:r>
              <a:rPr lang="en-US" sz="2400" dirty="0" smtClean="0"/>
              <a:t>Chicago, Illinois 60602</a:t>
            </a:r>
          </a:p>
          <a:p>
            <a:pPr>
              <a:spcBef>
                <a:spcPts val="0"/>
              </a:spcBef>
              <a:buNone/>
            </a:pPr>
            <a:r>
              <a:rPr lang="en-US" sz="2400" dirty="0" smtClean="0"/>
              <a:t>(312) 235-1132</a:t>
            </a:r>
          </a:p>
          <a:p>
            <a:pPr>
              <a:spcBef>
                <a:spcPts val="0"/>
              </a:spcBef>
              <a:buNone/>
            </a:pPr>
            <a:r>
              <a:rPr lang="en-US" sz="2400" dirty="0" smtClean="0"/>
              <a:t>aobrien@kdlegal.com</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Physician Assistants</a:t>
            </a:r>
          </a:p>
        </p:txBody>
      </p:sp>
      <p:sp>
        <p:nvSpPr>
          <p:cNvPr id="3" name="Content Placeholder 2"/>
          <p:cNvSpPr>
            <a:spLocks noGrp="1"/>
          </p:cNvSpPr>
          <p:nvPr>
            <p:ph idx="1"/>
          </p:nvPr>
        </p:nvSpPr>
        <p:spPr>
          <a:xfrm>
            <a:off x="457200" y="1600200"/>
            <a:ext cx="8229600" cy="4144962"/>
          </a:xfrm>
        </p:spPr>
        <p:txBody>
          <a:bodyPr/>
          <a:lstStyle/>
          <a:p>
            <a:pPr marL="0" indent="0">
              <a:buNone/>
            </a:pPr>
            <a:r>
              <a:rPr lang="en-US" sz="2800" dirty="0"/>
              <a:t>"Supervision" means overseeing the activities of, </a:t>
            </a:r>
            <a:r>
              <a:rPr lang="en-US" sz="2800" dirty="0" smtClean="0"/>
              <a:t>and accepting </a:t>
            </a:r>
            <a:r>
              <a:rPr lang="en-US" sz="2800" dirty="0"/>
              <a:t>responsibility for, the medical services rendered by </a:t>
            </a:r>
            <a:r>
              <a:rPr lang="en-US" sz="2800" dirty="0" smtClean="0"/>
              <a:t>a physician assistant</a:t>
            </a:r>
          </a:p>
          <a:p>
            <a:r>
              <a:rPr lang="en-US" sz="2400" dirty="0" smtClean="0"/>
              <a:t>Supervising physician or designee is physically present at location of PA</a:t>
            </a:r>
          </a:p>
          <a:p>
            <a:pPr marL="0" indent="0">
              <a:buNone/>
            </a:pPr>
            <a:r>
              <a:rPr lang="en-US" sz="2400" b="1" dirty="0" smtClean="0"/>
              <a:t>OR</a:t>
            </a:r>
          </a:p>
          <a:p>
            <a:r>
              <a:rPr lang="en-US" sz="2400" dirty="0" smtClean="0"/>
              <a:t>Supervising physician or designee immediately available by phone </a:t>
            </a:r>
            <a:r>
              <a:rPr lang="en-US" sz="2400" b="1" dirty="0" smtClean="0"/>
              <a:t>AND </a:t>
            </a:r>
            <a:r>
              <a:rPr lang="en-US" sz="2400" dirty="0" smtClean="0"/>
              <a:t>for consultation within 24 hours </a:t>
            </a:r>
            <a:r>
              <a:rPr lang="en-US" sz="2400" b="1" dirty="0" smtClean="0"/>
              <a:t>AND </a:t>
            </a:r>
            <a:r>
              <a:rPr lang="en-US" sz="2400" dirty="0" smtClean="0"/>
              <a:t>if not in same facility as PA, within a reasonable travel distance to personally ensure proper care of patients</a:t>
            </a:r>
            <a:endParaRPr lang="en-US" sz="2400" b="1" dirty="0"/>
          </a:p>
        </p:txBody>
      </p:sp>
    </p:spTree>
    <p:extLst>
      <p:ext uri="{BB962C8B-B14F-4D97-AF65-F5344CB8AC3E}">
        <p14:creationId xmlns:p14="http://schemas.microsoft.com/office/powerpoint/2010/main" val="221178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Physician Assistants</a:t>
            </a:r>
          </a:p>
        </p:txBody>
      </p:sp>
      <p:sp>
        <p:nvSpPr>
          <p:cNvPr id="3" name="Content Placeholder 2"/>
          <p:cNvSpPr>
            <a:spLocks noGrp="1"/>
          </p:cNvSpPr>
          <p:nvPr>
            <p:ph idx="1"/>
          </p:nvPr>
        </p:nvSpPr>
        <p:spPr>
          <a:xfrm>
            <a:off x="457200" y="1524000"/>
            <a:ext cx="8229600" cy="4144962"/>
          </a:xfrm>
        </p:spPr>
        <p:txBody>
          <a:bodyPr/>
          <a:lstStyle/>
          <a:p>
            <a:r>
              <a:rPr lang="en-US" sz="2800" dirty="0" smtClean="0"/>
              <a:t>PA may perform duties and responsibilities within scope of practice of supervising physician</a:t>
            </a:r>
          </a:p>
          <a:p>
            <a:r>
              <a:rPr lang="en-US" sz="2800" dirty="0" smtClean="0"/>
              <a:t>PA </a:t>
            </a:r>
            <a:r>
              <a:rPr lang="en-US" sz="2800" dirty="0"/>
              <a:t>may prescribe and dispense </a:t>
            </a:r>
            <a:r>
              <a:rPr lang="en-US" sz="2800" dirty="0" smtClean="0"/>
              <a:t>drugs</a:t>
            </a:r>
          </a:p>
          <a:p>
            <a:r>
              <a:rPr lang="en-US" sz="2800" dirty="0" smtClean="0"/>
              <a:t>Agreement shall specify name or classification of drug, and protocol for prescribing</a:t>
            </a:r>
          </a:p>
          <a:p>
            <a:r>
              <a:rPr lang="en-US" sz="2800" dirty="0" smtClean="0"/>
              <a:t>Agreement shall be submitted to board</a:t>
            </a:r>
          </a:p>
          <a:p>
            <a:r>
              <a:rPr lang="en-US" sz="2800" dirty="0"/>
              <a:t>Any amendment must be resubmitted to board</a:t>
            </a:r>
          </a:p>
          <a:p>
            <a:r>
              <a:rPr lang="en-US" sz="2800" dirty="0" smtClean="0"/>
              <a:t>PA may prescribe unless board denies agreement</a:t>
            </a:r>
          </a:p>
          <a:p>
            <a:endParaRPr lang="en-US" dirty="0" smtClean="0"/>
          </a:p>
          <a:p>
            <a:endParaRPr lang="en-US" dirty="0"/>
          </a:p>
        </p:txBody>
      </p:sp>
    </p:spTree>
    <p:extLst>
      <p:ext uri="{BB962C8B-B14F-4D97-AF65-F5344CB8AC3E}">
        <p14:creationId xmlns:p14="http://schemas.microsoft.com/office/powerpoint/2010/main" val="29694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Physician Assistants</a:t>
            </a:r>
            <a:endParaRPr lang="en-US" dirty="0"/>
          </a:p>
        </p:txBody>
      </p:sp>
      <p:sp>
        <p:nvSpPr>
          <p:cNvPr id="3" name="Content Placeholder 2"/>
          <p:cNvSpPr>
            <a:spLocks noGrp="1"/>
          </p:cNvSpPr>
          <p:nvPr>
            <p:ph idx="1"/>
          </p:nvPr>
        </p:nvSpPr>
        <p:spPr>
          <a:xfrm>
            <a:off x="457200" y="1676400"/>
            <a:ext cx="8229600" cy="4144962"/>
          </a:xfrm>
        </p:spPr>
        <p:txBody>
          <a:bodyPr/>
          <a:lstStyle/>
          <a:p>
            <a:r>
              <a:rPr lang="en-US" sz="2800" dirty="0" smtClean="0"/>
              <a:t>As of July 1, 2013, PA may prescribe and dispense Schedule II drugs</a:t>
            </a:r>
          </a:p>
          <a:p>
            <a:r>
              <a:rPr lang="en-US" sz="2800" dirty="0" smtClean="0"/>
              <a:t>PA must submit new agreement and letter requesting addition of C-II</a:t>
            </a:r>
          </a:p>
          <a:p>
            <a:r>
              <a:rPr lang="en-US" sz="2800" dirty="0"/>
              <a:t>Verify addition of C-II to CSR at http://www.in.gov/pla/3119.htm </a:t>
            </a:r>
          </a:p>
          <a:p>
            <a:r>
              <a:rPr lang="en-US" sz="2800" dirty="0" smtClean="0"/>
              <a:t>Must request registration update from DEA at www.deadiversion.usdoj.gov</a:t>
            </a:r>
          </a:p>
          <a:p>
            <a:endParaRPr lang="en-US" dirty="0" smtClean="0"/>
          </a:p>
          <a:p>
            <a:endParaRPr lang="en-US" dirty="0" smtClean="0"/>
          </a:p>
          <a:p>
            <a:endParaRPr lang="en-US" dirty="0"/>
          </a:p>
        </p:txBody>
      </p:sp>
    </p:spTree>
    <p:extLst>
      <p:ext uri="{BB962C8B-B14F-4D97-AF65-F5344CB8AC3E}">
        <p14:creationId xmlns:p14="http://schemas.microsoft.com/office/powerpoint/2010/main" val="3736938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Physician Assistants</a:t>
            </a:r>
            <a:endParaRPr lang="en-US" dirty="0"/>
          </a:p>
        </p:txBody>
      </p:sp>
      <p:sp>
        <p:nvSpPr>
          <p:cNvPr id="3" name="Content Placeholder 2"/>
          <p:cNvSpPr>
            <a:spLocks noGrp="1"/>
          </p:cNvSpPr>
          <p:nvPr>
            <p:ph idx="1"/>
          </p:nvPr>
        </p:nvSpPr>
        <p:spPr>
          <a:xfrm>
            <a:off x="457200" y="1524000"/>
            <a:ext cx="8229600" cy="4144962"/>
          </a:xfrm>
        </p:spPr>
        <p:txBody>
          <a:bodyPr/>
          <a:lstStyle/>
          <a:p>
            <a:r>
              <a:rPr lang="en-US" dirty="0" smtClean="0"/>
              <a:t>Limitation on days supply</a:t>
            </a:r>
          </a:p>
          <a:p>
            <a:pPr lvl="1"/>
            <a:r>
              <a:rPr lang="en-US" dirty="0" smtClean="0"/>
              <a:t>PA may prescribe C-II through C-V in an aggregate amount that does not exceed a 30 day supply</a:t>
            </a:r>
          </a:p>
          <a:p>
            <a:pPr lvl="1"/>
            <a:r>
              <a:rPr lang="en-US" dirty="0" smtClean="0"/>
              <a:t>Any refill or subsequent prescription must be authorized by the supervising physician and recorded in the patient’s medical record</a:t>
            </a:r>
          </a:p>
          <a:p>
            <a:pPr lvl="1"/>
            <a:endParaRPr lang="en-US" dirty="0"/>
          </a:p>
        </p:txBody>
      </p:sp>
    </p:spTree>
    <p:extLst>
      <p:ext uri="{BB962C8B-B14F-4D97-AF65-F5344CB8AC3E}">
        <p14:creationId xmlns:p14="http://schemas.microsoft.com/office/powerpoint/2010/main" val="354496816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3573</Words>
  <Application>Microsoft Office PowerPoint</Application>
  <PresentationFormat>On-screen Show (4:3)</PresentationFormat>
  <Paragraphs>452</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Default Design</vt:lpstr>
      <vt:lpstr>Physician Extender Collaboration &amp; Supervision </vt:lpstr>
      <vt:lpstr>Disclosure</vt:lpstr>
      <vt:lpstr>Objectives</vt:lpstr>
      <vt:lpstr>Physician Assistants</vt:lpstr>
      <vt:lpstr>Physician Assistants</vt:lpstr>
      <vt:lpstr>Physician Assistants</vt:lpstr>
      <vt:lpstr>Physician Assistants</vt:lpstr>
      <vt:lpstr>Physician Assistants</vt:lpstr>
      <vt:lpstr>Physician Assistants</vt:lpstr>
      <vt:lpstr>Physician Assistants</vt:lpstr>
      <vt:lpstr>Physician Assistants</vt:lpstr>
      <vt:lpstr>Physician Assistants</vt:lpstr>
      <vt:lpstr>Advanced Practice Nurses</vt:lpstr>
      <vt:lpstr>Advanced Practice Nurses</vt:lpstr>
      <vt:lpstr>Advanced Practice Nurses</vt:lpstr>
      <vt:lpstr>Advanced Practice Nurses</vt:lpstr>
      <vt:lpstr>Advanced Practice Nurses</vt:lpstr>
      <vt:lpstr>Advanced Practice Nurses</vt:lpstr>
      <vt:lpstr>Potential Outcomes of  Failure to Supervise</vt:lpstr>
      <vt:lpstr>Medical Licensing Board</vt:lpstr>
      <vt:lpstr>Medical Licensing Board</vt:lpstr>
      <vt:lpstr>Medical Licensing Board</vt:lpstr>
      <vt:lpstr>Medical Licensing Board</vt:lpstr>
      <vt:lpstr>Special Cases</vt:lpstr>
      <vt:lpstr>Drug Enforcement Administration</vt:lpstr>
      <vt:lpstr>DEA Practitioner’s Manual</vt:lpstr>
      <vt:lpstr>DEA Practitioner’s Manual</vt:lpstr>
      <vt:lpstr>DEA Focus Areas</vt:lpstr>
      <vt:lpstr>DEA Focus Area</vt:lpstr>
      <vt:lpstr>DEA Focus Area Legitimate Medical Purpose  </vt:lpstr>
      <vt:lpstr>What is a CS Prescription?</vt:lpstr>
      <vt:lpstr>What is NOT A CS Prescription?</vt:lpstr>
      <vt:lpstr>“Prescription” defined</vt:lpstr>
      <vt:lpstr>“Form” of a prescription 21 CFR § 1306.05</vt:lpstr>
      <vt:lpstr>PowerPoint Presentation</vt:lpstr>
      <vt:lpstr>How are “legitimate medical  purpose” and “usual course of professional practice” defined? </vt:lpstr>
      <vt:lpstr>The Pharmacists Manual</vt:lpstr>
      <vt:lpstr>The Pharmacists Manual</vt:lpstr>
      <vt:lpstr>The Pharmacists Manual</vt:lpstr>
      <vt:lpstr>Legitimate Medical Purpose “Red Flags”</vt:lpstr>
      <vt:lpstr>Legitimate Medical Purpose “Red Flags”</vt:lpstr>
      <vt:lpstr>Common DEA Questions “Red Flags”</vt:lpstr>
      <vt:lpstr>Common DEA Questions “Red Flags”</vt:lpstr>
      <vt:lpstr>Avoid “Red Flag”</vt:lpstr>
      <vt:lpstr>Avoid “Red Flag”</vt:lpstr>
      <vt:lpstr>Avoid “Red Flag”</vt:lpstr>
      <vt:lpstr>Avoid “Red Flag”</vt:lpstr>
      <vt:lpstr>Federal Law: Corresponding Responsibility</vt:lpstr>
      <vt:lpstr>Federal Law: Corresponding Responsibility</vt:lpstr>
      <vt:lpstr>Federal Law: Corresponding Responsibility</vt:lpstr>
      <vt:lpstr>Schedule II Prescriptions</vt:lpstr>
      <vt:lpstr>Schedule II Prescriptions</vt:lpstr>
      <vt:lpstr>Schedule II “Post Dating”</vt:lpstr>
      <vt:lpstr>Schedule II “Sequential Dating”</vt:lpstr>
      <vt:lpstr>Schedule II “Sequential Dating”</vt:lpstr>
      <vt:lpstr>Questions?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
  <cp:revision>1</cp:revision>
  <dcterms:created xsi:type="dcterms:W3CDTF">2013-10-22T06:03:29Z</dcterms:created>
  <dcterms:modified xsi:type="dcterms:W3CDTF">2013-10-31T18:34:53Z</dcterms:modified>
  <cp:version>0</cp:version>
</cp:coreProperties>
</file>