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391" r:id="rId2"/>
    <p:sldId id="423" r:id="rId3"/>
    <p:sldId id="424" r:id="rId4"/>
    <p:sldId id="428" r:id="rId5"/>
    <p:sldId id="425" r:id="rId6"/>
    <p:sldId id="421" r:id="rId7"/>
    <p:sldId id="418" r:id="rId8"/>
    <p:sldId id="426" r:id="rId9"/>
    <p:sldId id="415" r:id="rId10"/>
    <p:sldId id="427" r:id="rId11"/>
    <p:sldId id="414" r:id="rId12"/>
    <p:sldId id="411" r:id="rId13"/>
    <p:sldId id="417" r:id="rId14"/>
  </p:sldIdLst>
  <p:sldSz cx="9144000" cy="6858000" type="screen4x3"/>
  <p:notesSz cx="7010400" cy="9236075"/>
  <p:embeddedFontLst>
    <p:embeddedFont>
      <p:font typeface="ＭＳ Ｐゴシック" panose="020B0600070205080204" pitchFamily="34" charset="-128"/>
      <p:regular r:id="rId17"/>
    </p:embeddedFont>
    <p:embeddedFont>
      <p:font typeface="Century Gothic" panose="020B0502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Pasierb" initials="SJ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8696"/>
    <a:srgbClr val="2152AD"/>
    <a:srgbClr val="939BA1"/>
    <a:srgbClr val="000000"/>
    <a:srgbClr val="569BBE"/>
    <a:srgbClr val="B493B2"/>
    <a:srgbClr val="CE7067"/>
    <a:srgbClr val="A9C399"/>
    <a:srgbClr val="FB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2" autoAdjust="0"/>
    <p:restoredTop sz="94660"/>
  </p:normalViewPr>
  <p:slideViewPr>
    <p:cSldViewPr>
      <p:cViewPr>
        <p:scale>
          <a:sx n="102" d="100"/>
          <a:sy n="102" d="100"/>
        </p:scale>
        <p:origin x="1152" y="-48"/>
      </p:cViewPr>
      <p:guideLst>
        <p:guide orient="horz" pos="2160"/>
        <p:guide pos="2880"/>
      </p:guideLst>
    </p:cSldViewPr>
  </p:slideViewPr>
  <p:notesTextViewPr>
    <p:cViewPr>
      <p:scale>
        <a:sx n="1" d="1"/>
        <a:sy n="1" d="1"/>
      </p:scale>
      <p:origin x="0" y="0"/>
    </p:cViewPr>
  </p:notesTextViewPr>
  <p:sorterViewPr>
    <p:cViewPr>
      <p:scale>
        <a:sx n="150" d="100"/>
        <a:sy n="150" d="100"/>
      </p:scale>
      <p:origin x="0" y="14688"/>
    </p:cViewPr>
  </p:sorterViewPr>
  <p:notesViewPr>
    <p:cSldViewPr>
      <p:cViewPr varScale="1">
        <p:scale>
          <a:sx n="52" d="100"/>
          <a:sy n="52" d="100"/>
        </p:scale>
        <p:origin x="-2856" y="-108"/>
      </p:cViewPr>
      <p:guideLst>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0375"/>
          </a:xfrm>
          <a:prstGeom prst="rect">
            <a:avLst/>
          </a:prstGeom>
        </p:spPr>
        <p:txBody>
          <a:bodyPr vert="horz" lIns="92948" tIns="46474" rIns="92948" bIns="4647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0375"/>
          </a:xfrm>
          <a:prstGeom prst="rect">
            <a:avLst/>
          </a:prstGeom>
        </p:spPr>
        <p:txBody>
          <a:bodyPr vert="horz" lIns="92948" tIns="46474" rIns="92948" bIns="46474" rtlCol="0"/>
          <a:lstStyle>
            <a:lvl1pPr algn="r" fontAlgn="auto">
              <a:spcBef>
                <a:spcPts val="0"/>
              </a:spcBef>
              <a:spcAft>
                <a:spcPts val="0"/>
              </a:spcAft>
              <a:defRPr sz="1200">
                <a:latin typeface="+mn-lt"/>
                <a:cs typeface="+mn-cs"/>
              </a:defRPr>
            </a:lvl1pPr>
          </a:lstStyle>
          <a:p>
            <a:pPr>
              <a:defRPr/>
            </a:pPr>
            <a:fld id="{8DC29DAB-54A7-4095-9BA5-3478813C25E2}" type="datetimeFigureOut">
              <a:rPr lang="en-US"/>
              <a:pPr>
                <a:defRPr/>
              </a:pPr>
              <a:t>10/28/2015</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2948" tIns="46474" rIns="92948" bIns="4647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2948" tIns="46474" rIns="92948" bIns="46474" rtlCol="0" anchor="b"/>
          <a:lstStyle>
            <a:lvl1pPr algn="r" fontAlgn="auto">
              <a:spcBef>
                <a:spcPts val="0"/>
              </a:spcBef>
              <a:spcAft>
                <a:spcPts val="0"/>
              </a:spcAft>
              <a:defRPr sz="1200">
                <a:latin typeface="+mn-lt"/>
                <a:cs typeface="+mn-cs"/>
              </a:defRPr>
            </a:lvl1pPr>
          </a:lstStyle>
          <a:p>
            <a:pPr>
              <a:defRPr/>
            </a:pPr>
            <a:fld id="{86DEE090-D9FC-414C-BFF8-D3194D7F77AE}" type="slidenum">
              <a:rPr lang="en-US"/>
              <a:pPr>
                <a:defRPr/>
              </a:pPr>
              <a:t>‹#›</a:t>
            </a:fld>
            <a:endParaRPr lang="en-US" dirty="0"/>
          </a:p>
        </p:txBody>
      </p:sp>
    </p:spTree>
    <p:extLst>
      <p:ext uri="{BB962C8B-B14F-4D97-AF65-F5344CB8AC3E}">
        <p14:creationId xmlns:p14="http://schemas.microsoft.com/office/powerpoint/2010/main" val="2977506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0375"/>
          </a:xfrm>
          <a:prstGeom prst="rect">
            <a:avLst/>
          </a:prstGeom>
        </p:spPr>
        <p:txBody>
          <a:bodyPr vert="horz" lIns="92948" tIns="46474" rIns="92948" bIns="4647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0375"/>
          </a:xfrm>
          <a:prstGeom prst="rect">
            <a:avLst/>
          </a:prstGeom>
        </p:spPr>
        <p:txBody>
          <a:bodyPr vert="horz" lIns="92948" tIns="46474" rIns="92948" bIns="46474" rtlCol="0"/>
          <a:lstStyle>
            <a:lvl1pPr algn="r" fontAlgn="auto">
              <a:spcBef>
                <a:spcPts val="0"/>
              </a:spcBef>
              <a:spcAft>
                <a:spcPts val="0"/>
              </a:spcAft>
              <a:defRPr sz="1200">
                <a:latin typeface="+mn-lt"/>
                <a:cs typeface="+mn-cs"/>
              </a:defRPr>
            </a:lvl1pPr>
          </a:lstStyle>
          <a:p>
            <a:pPr>
              <a:defRPr/>
            </a:pPr>
            <a:fld id="{A72450EC-D084-4536-BCE7-558EA84A0B5F}" type="datetimeFigureOut">
              <a:rPr lang="en-US"/>
              <a:pPr>
                <a:defRPr/>
              </a:pPr>
              <a:t>10/28/2015</a:t>
            </a:fld>
            <a:endParaRPr lang="en-US" dirty="0"/>
          </a:p>
        </p:txBody>
      </p:sp>
      <p:sp>
        <p:nvSpPr>
          <p:cNvPr id="4" name="Slide Image Placeholder 3"/>
          <p:cNvSpPr>
            <a:spLocks noGrp="1" noRot="1" noChangeAspect="1"/>
          </p:cNvSpPr>
          <p:nvPr>
            <p:ph type="sldImg" idx="2"/>
          </p:nvPr>
        </p:nvSpPr>
        <p:spPr>
          <a:xfrm>
            <a:off x="1196975" y="692150"/>
            <a:ext cx="4618038" cy="3462338"/>
          </a:xfrm>
          <a:prstGeom prst="rect">
            <a:avLst/>
          </a:prstGeom>
          <a:noFill/>
          <a:ln w="12700">
            <a:solidFill>
              <a:prstClr val="black"/>
            </a:solidFill>
          </a:ln>
        </p:spPr>
        <p:txBody>
          <a:bodyPr vert="horz" lIns="92948" tIns="46474" rIns="92948" bIns="46474" rtlCol="0" anchor="ctr"/>
          <a:lstStyle/>
          <a:p>
            <a:pPr lvl="0"/>
            <a:endParaRPr lang="en-US" noProof="0" dirty="0"/>
          </a:p>
        </p:txBody>
      </p:sp>
      <p:sp>
        <p:nvSpPr>
          <p:cNvPr id="5" name="Notes Placeholder 4"/>
          <p:cNvSpPr>
            <a:spLocks noGrp="1"/>
          </p:cNvSpPr>
          <p:nvPr>
            <p:ph type="body" sz="quarter" idx="3"/>
          </p:nvPr>
        </p:nvSpPr>
        <p:spPr>
          <a:xfrm>
            <a:off x="701675" y="4387850"/>
            <a:ext cx="5607050" cy="4154488"/>
          </a:xfrm>
          <a:prstGeom prst="rect">
            <a:avLst/>
          </a:prstGeom>
        </p:spPr>
        <p:txBody>
          <a:bodyPr vert="horz" lIns="92948" tIns="46474" rIns="92948" bIns="4647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38475" cy="461963"/>
          </a:xfrm>
          <a:prstGeom prst="rect">
            <a:avLst/>
          </a:prstGeom>
        </p:spPr>
        <p:txBody>
          <a:bodyPr vert="horz" lIns="92948" tIns="46474" rIns="92948" bIns="4647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2948" tIns="46474" rIns="92948" bIns="46474" rtlCol="0" anchor="b"/>
          <a:lstStyle>
            <a:lvl1pPr algn="r" fontAlgn="auto">
              <a:spcBef>
                <a:spcPts val="0"/>
              </a:spcBef>
              <a:spcAft>
                <a:spcPts val="0"/>
              </a:spcAft>
              <a:defRPr sz="1200">
                <a:latin typeface="+mn-lt"/>
                <a:cs typeface="+mn-cs"/>
              </a:defRPr>
            </a:lvl1pPr>
          </a:lstStyle>
          <a:p>
            <a:pPr>
              <a:defRPr/>
            </a:pPr>
            <a:fld id="{5FBEB83B-5766-4099-92E9-0DB57381A29C}" type="slidenum">
              <a:rPr lang="en-US"/>
              <a:pPr>
                <a:defRPr/>
              </a:pPr>
              <a:t>‹#›</a:t>
            </a:fld>
            <a:endParaRPr lang="en-US" dirty="0"/>
          </a:p>
        </p:txBody>
      </p:sp>
    </p:spTree>
    <p:extLst>
      <p:ext uri="{BB962C8B-B14F-4D97-AF65-F5344CB8AC3E}">
        <p14:creationId xmlns:p14="http://schemas.microsoft.com/office/powerpoint/2010/main" val="2034094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And for the first time the national drug od rate surpassed car crash deaths.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Gothic" pitchFamily="34" charset="0"/>
                <a:ea typeface="ＭＳ Ｐゴシック" pitchFamily="34" charset="-128"/>
              </a:defRPr>
            </a:lvl1pPr>
            <a:lvl2pPr marL="751312" indent="-288966" eaLnBrk="0" hangingPunct="0">
              <a:defRPr>
                <a:solidFill>
                  <a:schemeClr val="tx1"/>
                </a:solidFill>
                <a:latin typeface="Century Gothic" pitchFamily="34" charset="0"/>
                <a:ea typeface="ＭＳ Ｐゴシック" pitchFamily="34" charset="-128"/>
              </a:defRPr>
            </a:lvl2pPr>
            <a:lvl3pPr marL="1155865" indent="-231174" eaLnBrk="0" hangingPunct="0">
              <a:defRPr>
                <a:solidFill>
                  <a:schemeClr val="tx1"/>
                </a:solidFill>
                <a:latin typeface="Century Gothic" pitchFamily="34" charset="0"/>
                <a:ea typeface="ＭＳ Ｐゴシック" pitchFamily="34" charset="-128"/>
              </a:defRPr>
            </a:lvl3pPr>
            <a:lvl4pPr marL="1618212" indent="-231174" eaLnBrk="0" hangingPunct="0">
              <a:defRPr>
                <a:solidFill>
                  <a:schemeClr val="tx1"/>
                </a:solidFill>
                <a:latin typeface="Century Gothic" pitchFamily="34" charset="0"/>
                <a:ea typeface="ＭＳ Ｐゴシック" pitchFamily="34" charset="-128"/>
              </a:defRPr>
            </a:lvl4pPr>
            <a:lvl5pPr marL="2080557" indent="-231174" eaLnBrk="0" hangingPunct="0">
              <a:defRPr>
                <a:solidFill>
                  <a:schemeClr val="tx1"/>
                </a:solidFill>
                <a:latin typeface="Century Gothic" pitchFamily="34" charset="0"/>
                <a:ea typeface="ＭＳ Ｐゴシック" pitchFamily="34" charset="-128"/>
              </a:defRPr>
            </a:lvl5pPr>
            <a:lvl6pPr marL="2542903" indent="-231174" defTabSz="462346" eaLnBrk="0" fontAlgn="base" hangingPunct="0">
              <a:spcBef>
                <a:spcPct val="0"/>
              </a:spcBef>
              <a:spcAft>
                <a:spcPct val="0"/>
              </a:spcAft>
              <a:defRPr>
                <a:solidFill>
                  <a:schemeClr val="tx1"/>
                </a:solidFill>
                <a:latin typeface="Century Gothic" pitchFamily="34" charset="0"/>
                <a:ea typeface="ＭＳ Ｐゴシック" pitchFamily="34" charset="-128"/>
              </a:defRPr>
            </a:lvl6pPr>
            <a:lvl7pPr marL="3005248" indent="-231174" defTabSz="462346" eaLnBrk="0" fontAlgn="base" hangingPunct="0">
              <a:spcBef>
                <a:spcPct val="0"/>
              </a:spcBef>
              <a:spcAft>
                <a:spcPct val="0"/>
              </a:spcAft>
              <a:defRPr>
                <a:solidFill>
                  <a:schemeClr val="tx1"/>
                </a:solidFill>
                <a:latin typeface="Century Gothic" pitchFamily="34" charset="0"/>
                <a:ea typeface="ＭＳ Ｐゴシック" pitchFamily="34" charset="-128"/>
              </a:defRPr>
            </a:lvl7pPr>
            <a:lvl8pPr marL="3467594" indent="-231174" defTabSz="462346" eaLnBrk="0" fontAlgn="base" hangingPunct="0">
              <a:spcBef>
                <a:spcPct val="0"/>
              </a:spcBef>
              <a:spcAft>
                <a:spcPct val="0"/>
              </a:spcAft>
              <a:defRPr>
                <a:solidFill>
                  <a:schemeClr val="tx1"/>
                </a:solidFill>
                <a:latin typeface="Century Gothic" pitchFamily="34" charset="0"/>
                <a:ea typeface="ＭＳ Ｐゴシック" pitchFamily="34" charset="-128"/>
              </a:defRPr>
            </a:lvl8pPr>
            <a:lvl9pPr marL="3929940" indent="-231174" defTabSz="462346" eaLnBrk="0" fontAlgn="base" hangingPunct="0">
              <a:spcBef>
                <a:spcPct val="0"/>
              </a:spcBef>
              <a:spcAft>
                <a:spcPct val="0"/>
              </a:spcAft>
              <a:defRPr>
                <a:solidFill>
                  <a:schemeClr val="tx1"/>
                </a:solidFill>
                <a:latin typeface="Century Gothic" pitchFamily="34" charset="0"/>
                <a:ea typeface="ＭＳ Ｐゴシック" pitchFamily="34" charset="-128"/>
              </a:defRPr>
            </a:lvl9pPr>
          </a:lstStyle>
          <a:p>
            <a:pPr eaLnBrk="1" hangingPunct="1"/>
            <a:fld id="{49F7BA70-6DE7-41F5-A728-1F75AD12DCE9}" type="slidenum">
              <a:rPr lang="en-US">
                <a:solidFill>
                  <a:prstClr val="black"/>
                </a:solidFill>
              </a:rPr>
              <a:pPr eaLnBrk="1" hangingPunct="1"/>
              <a:t>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chor="b"/>
          <a:lstStyle>
            <a:lvl1pPr>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09600" y="2514600"/>
            <a:ext cx="3962400" cy="533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cxnSp>
        <p:nvCxnSpPr>
          <p:cNvPr id="7" name="Straight Connector 6"/>
          <p:cNvCxnSpPr/>
          <p:nvPr userDrawn="1"/>
        </p:nvCxnSpPr>
        <p:spPr>
          <a:xfrm>
            <a:off x="609600" y="2286000"/>
            <a:ext cx="6019800" cy="0"/>
          </a:xfrm>
          <a:prstGeom prst="line">
            <a:avLst/>
          </a:prstGeom>
          <a:ln w="28575">
            <a:solidFill>
              <a:srgbClr val="E27C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096" t="21048" r="41050" b="61876"/>
          <a:stretch/>
        </p:blipFill>
        <p:spPr>
          <a:xfrm>
            <a:off x="2438400" y="4983477"/>
            <a:ext cx="6462486" cy="1573352"/>
          </a:xfrm>
          <a:prstGeom prst="rect">
            <a:avLst/>
          </a:prstGeom>
        </p:spPr>
      </p:pic>
    </p:spTree>
    <p:extLst>
      <p:ext uri="{BB962C8B-B14F-4D97-AF65-F5344CB8AC3E}">
        <p14:creationId xmlns:p14="http://schemas.microsoft.com/office/powerpoint/2010/main" val="105754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hangingPunct="0">
              <a:spcBef>
                <a:spcPct val="50000"/>
              </a:spcBef>
              <a:defRPr/>
            </a:pPr>
            <a:fld id="{EFFF46DD-CD61-4019-8585-B0118926AD13}" type="slidenum">
              <a:rPr lang="en-US" sz="1200">
                <a:solidFill>
                  <a:srgbClr val="FFFFFF"/>
                </a:solidFill>
                <a:latin typeface="Myriad Web Pro"/>
                <a:cs typeface="+mn-cs"/>
              </a:rPr>
              <a:pPr eaLnBrk="0" hangingPunct="0">
                <a:spcBef>
                  <a:spcPct val="50000"/>
                </a:spcBef>
                <a:defRPr/>
              </a:pPr>
              <a:t>‹#›</a:t>
            </a:fld>
            <a:endParaRPr lang="en-US" sz="1200" dirty="0">
              <a:solidFill>
                <a:srgbClr val="FFFFFF"/>
              </a:solidFill>
              <a:latin typeface="Myriad Web Pro"/>
              <a:cs typeface="+mn-cs"/>
            </a:endParaRPr>
          </a:p>
        </p:txBody>
      </p:sp>
    </p:spTree>
    <p:extLst>
      <p:ext uri="{BB962C8B-B14F-4D97-AF65-F5344CB8AC3E}">
        <p14:creationId xmlns:p14="http://schemas.microsoft.com/office/powerpoint/2010/main" val="205739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Arial" pitchFamily="34" charset="0"/>
              <a:buChar char="•"/>
              <a:defRPr/>
            </a:lvl1pPr>
            <a:lvl2pPr marL="742950" indent="-285750">
              <a:buClr>
                <a:schemeClr val="accent1"/>
              </a:buClr>
              <a:buFont typeface="Arial" pitchFamily="34" charset="0"/>
              <a:buChar char="•"/>
              <a:defRPr/>
            </a:lvl2pPr>
            <a:lvl3pPr marL="1143000" indent="-228600">
              <a:buClr>
                <a:schemeClr val="accent1"/>
              </a:buClr>
              <a:buFont typeface="Arial" pitchFamily="34" charset="0"/>
              <a:buChar char="•"/>
              <a:defRPr/>
            </a:lvl3pPr>
            <a:lvl4pPr marL="1600200" indent="-228600">
              <a:buClr>
                <a:schemeClr val="accent1"/>
              </a:buClr>
              <a:buFont typeface="Arial" pitchFamily="34" charset="0"/>
              <a:buChar char="•"/>
              <a:defRPr/>
            </a:lvl4pPr>
            <a:lvl5pPr marL="2057400" indent="-228600">
              <a:buClr>
                <a:schemeClr val="accent1"/>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381000" y="6248400"/>
            <a:ext cx="2133600" cy="365125"/>
          </a:xfrm>
          <a:prstGeom prst="rect">
            <a:avLst/>
          </a:prstGeom>
        </p:spPr>
        <p:txBody>
          <a:bodyPr/>
          <a:lstStyle>
            <a:lvl1pPr>
              <a:defRPr sz="1400"/>
            </a:lvl1pPr>
          </a:lstStyle>
          <a:p>
            <a:pPr>
              <a:defRPr/>
            </a:pPr>
            <a:fld id="{51D04A6F-C466-49F8-BB9F-A824B1767B02}" type="slidenum">
              <a:rPr lang="en-US" smtClean="0"/>
              <a:pPr>
                <a:defRPr/>
              </a:pPr>
              <a:t>‹#›</a:t>
            </a:fld>
            <a:endParaRPr lang="en-US" dirty="0"/>
          </a:p>
        </p:txBody>
      </p:sp>
    </p:spTree>
    <p:extLst>
      <p:ext uri="{BB962C8B-B14F-4D97-AF65-F5344CB8AC3E}">
        <p14:creationId xmlns:p14="http://schemas.microsoft.com/office/powerpoint/2010/main" val="95892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71600"/>
            <a:ext cx="7772400" cy="1362075"/>
          </a:xfrm>
        </p:spPr>
        <p:txBody>
          <a:bodyPr anchor="b"/>
          <a:lstStyle>
            <a:lvl1pPr algn="l">
              <a:defRPr sz="3600" b="0" cap="none">
                <a:solidFill>
                  <a:schemeClr val="tx1"/>
                </a:solidFill>
              </a:defRPr>
            </a:lvl1pPr>
          </a:lstStyle>
          <a:p>
            <a:r>
              <a:rPr lang="en-US" dirty="0" smtClean="0"/>
              <a:t>Click To Edit Section Header</a:t>
            </a:r>
            <a:endParaRPr lang="en-US" dirty="0"/>
          </a:p>
        </p:txBody>
      </p:sp>
      <p:cxnSp>
        <p:nvCxnSpPr>
          <p:cNvPr id="7" name="Straight Connector 6"/>
          <p:cNvCxnSpPr/>
          <p:nvPr userDrawn="1"/>
        </p:nvCxnSpPr>
        <p:spPr>
          <a:xfrm>
            <a:off x="533400" y="2895600"/>
            <a:ext cx="6019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6324600"/>
            <a:ext cx="2106168" cy="335997"/>
          </a:xfrm>
          <a:prstGeom prst="rect">
            <a:avLst/>
          </a:prstGeom>
        </p:spPr>
      </p:pic>
    </p:spTree>
    <p:extLst>
      <p:ext uri="{BB962C8B-B14F-4D97-AF65-F5344CB8AC3E}">
        <p14:creationId xmlns:p14="http://schemas.microsoft.com/office/powerpoint/2010/main" val="268094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txBox="1">
            <a:spLocks/>
          </p:cNvSpPr>
          <p:nvPr userDrawn="1"/>
        </p:nvSpPr>
        <p:spPr>
          <a:xfrm>
            <a:off x="381000" y="6248400"/>
            <a:ext cx="2133600"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1D04A6F-C466-49F8-BB9F-A824B1767B02}" type="slidenum">
              <a:rPr lang="en-US" smtClean="0"/>
              <a:pPr>
                <a:defRPr/>
              </a:pPr>
              <a:t>‹#›</a:t>
            </a:fld>
            <a:endParaRPr lang="en-US" dirty="0"/>
          </a:p>
        </p:txBody>
      </p:sp>
    </p:spTree>
    <p:extLst>
      <p:ext uri="{BB962C8B-B14F-4D97-AF65-F5344CB8AC3E}">
        <p14:creationId xmlns:p14="http://schemas.microsoft.com/office/powerpoint/2010/main" val="424570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6324600"/>
            <a:ext cx="2106168" cy="335997"/>
          </a:xfrm>
          <a:prstGeom prst="rect">
            <a:avLst/>
          </a:prstGeom>
        </p:spPr>
      </p:pic>
      <p:sp>
        <p:nvSpPr>
          <p:cNvPr id="7" name="Slide Number Placeholder 5"/>
          <p:cNvSpPr>
            <a:spLocks noGrp="1"/>
          </p:cNvSpPr>
          <p:nvPr>
            <p:ph type="sldNum" sz="quarter" idx="4"/>
          </p:nvPr>
        </p:nvSpPr>
        <p:spPr>
          <a:xfrm>
            <a:off x="381000" y="6248400"/>
            <a:ext cx="2133600" cy="365125"/>
          </a:xfrm>
          <a:prstGeom prst="rect">
            <a:avLst/>
          </a:prstGeom>
        </p:spPr>
        <p:txBody>
          <a:bodyPr/>
          <a:lstStyle>
            <a:lvl1pPr>
              <a:defRPr sz="1400"/>
            </a:lvl1pPr>
          </a:lstStyle>
          <a:p>
            <a:pPr>
              <a:defRPr/>
            </a:pPr>
            <a:fld id="{51D04A6F-C466-49F8-BB9F-A824B1767B02}" type="slidenum">
              <a:rPr lang="en-US" smtClean="0"/>
              <a:pPr>
                <a:defRPr/>
              </a:pPr>
              <a:t>‹#›</a:t>
            </a:fld>
            <a:endParaRPr lang="en-US" dirty="0"/>
          </a:p>
        </p:txBody>
      </p:sp>
    </p:spTree>
    <p:extLst>
      <p:ext uri="{BB962C8B-B14F-4D97-AF65-F5344CB8AC3E}">
        <p14:creationId xmlns:p14="http://schemas.microsoft.com/office/powerpoint/2010/main" val="295260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381000" y="6248400"/>
            <a:ext cx="2133600" cy="365125"/>
          </a:xfrm>
          <a:prstGeom prst="rect">
            <a:avLst/>
          </a:prstGeom>
        </p:spPr>
        <p:txBody>
          <a:bodyPr/>
          <a:lstStyle>
            <a:lvl1pPr>
              <a:defRPr sz="1400"/>
            </a:lvl1pPr>
          </a:lstStyle>
          <a:p>
            <a:pPr>
              <a:defRPr/>
            </a:pPr>
            <a:fld id="{51D04A6F-C466-49F8-BB9F-A824B1767B02}" type="slidenum">
              <a:rPr lang="en-US" smtClean="0"/>
              <a:pPr>
                <a:defRPr/>
              </a:pPr>
              <a:t>‹#›</a:t>
            </a:fld>
            <a:endParaRPr lang="en-US" dirty="0"/>
          </a:p>
        </p:txBody>
      </p:sp>
    </p:spTree>
    <p:extLst>
      <p:ext uri="{BB962C8B-B14F-4D97-AF65-F5344CB8AC3E}">
        <p14:creationId xmlns:p14="http://schemas.microsoft.com/office/powerpoint/2010/main" val="410102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chemeClr val="accent1"/>
                </a:solidFill>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381000" y="6248400"/>
            <a:ext cx="2133600" cy="365125"/>
          </a:xfrm>
          <a:prstGeom prst="rect">
            <a:avLst/>
          </a:prstGeom>
        </p:spPr>
        <p:txBody>
          <a:bodyPr/>
          <a:lstStyle>
            <a:lvl1pPr>
              <a:defRPr sz="1400"/>
            </a:lvl1pPr>
          </a:lstStyle>
          <a:p>
            <a:pPr>
              <a:defRPr/>
            </a:pPr>
            <a:fld id="{51D04A6F-C466-49F8-BB9F-A824B1767B02}" type="slidenum">
              <a:rPr lang="en-US" smtClean="0"/>
              <a:pPr>
                <a:defRPr/>
              </a:pPr>
              <a:t>‹#›</a:t>
            </a:fld>
            <a:endParaRPr lang="en-US" dirty="0"/>
          </a:p>
        </p:txBody>
      </p:sp>
    </p:spTree>
    <p:extLst>
      <p:ext uri="{BB962C8B-B14F-4D97-AF65-F5344CB8AC3E}">
        <p14:creationId xmlns:p14="http://schemas.microsoft.com/office/powerpoint/2010/main" val="404359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381000" y="6248400"/>
            <a:ext cx="2133600" cy="365125"/>
          </a:xfrm>
          <a:prstGeom prst="rect">
            <a:avLst/>
          </a:prstGeom>
        </p:spPr>
        <p:txBody>
          <a:bodyPr/>
          <a:lstStyle>
            <a:lvl1pPr>
              <a:defRPr sz="1400"/>
            </a:lvl1pPr>
          </a:lstStyle>
          <a:p>
            <a:pPr>
              <a:defRPr/>
            </a:pPr>
            <a:fld id="{51D04A6F-C466-49F8-BB9F-A824B1767B02}" type="slidenum">
              <a:rPr lang="en-US" smtClean="0"/>
              <a:pPr>
                <a:defRPr/>
              </a:pPr>
              <a:t>‹#›</a:t>
            </a:fld>
            <a:endParaRPr lang="en-US" dirty="0"/>
          </a:p>
        </p:txBody>
      </p:sp>
    </p:spTree>
    <p:extLst>
      <p:ext uri="{BB962C8B-B14F-4D97-AF65-F5344CB8AC3E}">
        <p14:creationId xmlns:p14="http://schemas.microsoft.com/office/powerpoint/2010/main" val="142550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381000" y="6248400"/>
            <a:ext cx="2133600" cy="365125"/>
          </a:xfrm>
          <a:prstGeom prst="rect">
            <a:avLst/>
          </a:prstGeom>
        </p:spPr>
        <p:txBody>
          <a:bodyPr/>
          <a:lstStyle>
            <a:lvl1pPr>
              <a:defRPr sz="1400"/>
            </a:lvl1pPr>
          </a:lstStyle>
          <a:p>
            <a:pPr>
              <a:defRPr/>
            </a:pPr>
            <a:fld id="{51D04A6F-C466-49F8-BB9F-A824B1767B02}" type="slidenum">
              <a:rPr lang="en-US" smtClean="0"/>
              <a:pPr>
                <a:defRPr/>
              </a:pPr>
              <a:t>‹#›</a:t>
            </a:fld>
            <a:endParaRPr lang="en-US" dirty="0"/>
          </a:p>
        </p:txBody>
      </p:sp>
    </p:spTree>
    <p:extLst>
      <p:ext uri="{BB962C8B-B14F-4D97-AF65-F5344CB8AC3E}">
        <p14:creationId xmlns:p14="http://schemas.microsoft.com/office/powerpoint/2010/main" val="321773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t>Arial Font</a:t>
            </a:r>
          </a:p>
        </p:txBody>
      </p:sp>
      <p:sp>
        <p:nvSpPr>
          <p:cNvPr id="1027"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Arial Font</a:t>
            </a: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05600" y="6324600"/>
            <a:ext cx="2106168" cy="335997"/>
          </a:xfrm>
          <a:prstGeom prst="rect">
            <a:avLst/>
          </a:prstGeom>
        </p:spPr>
      </p:pic>
      <p:cxnSp>
        <p:nvCxnSpPr>
          <p:cNvPr id="7" name="Straight Connector 6"/>
          <p:cNvCxnSpPr/>
          <p:nvPr/>
        </p:nvCxnSpPr>
        <p:spPr>
          <a:xfrm>
            <a:off x="457200" y="1143000"/>
            <a:ext cx="82296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381000" y="6248400"/>
            <a:ext cx="2133600" cy="365125"/>
          </a:xfrm>
          <a:prstGeom prst="rect">
            <a:avLst/>
          </a:prstGeom>
        </p:spPr>
        <p:txBody>
          <a:bodyPr/>
          <a:lstStyle>
            <a:lvl1pPr>
              <a:defRPr sz="1400"/>
            </a:lvl1pPr>
          </a:lstStyle>
          <a:p>
            <a:pPr>
              <a:defRPr/>
            </a:pPr>
            <a:fld id="{51D04A6F-C466-49F8-BB9F-A824B1767B0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7010" r:id="rId1"/>
    <p:sldLayoutId id="2147487011" r:id="rId2"/>
    <p:sldLayoutId id="2147487012" r:id="rId3"/>
    <p:sldLayoutId id="2147487013" r:id="rId4"/>
    <p:sldLayoutId id="2147487016" r:id="rId5"/>
    <p:sldLayoutId id="2147487014" r:id="rId6"/>
    <p:sldLayoutId id="2147487015" r:id="rId7"/>
    <p:sldLayoutId id="2147487017" r:id="rId8"/>
    <p:sldLayoutId id="2147487018" r:id="rId9"/>
    <p:sldLayoutId id="2147487019"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accent1"/>
          </a:solidFill>
          <a:latin typeface="Arial" pitchFamily="34" charset="0"/>
          <a:ea typeface="+mj-ea"/>
          <a:cs typeface="Arial" pitchFamily="34" charset="0"/>
        </a:defRPr>
      </a:lvl1pPr>
      <a:lvl2pPr algn="ctr" rtl="0" eaLnBrk="1" fontAlgn="base" hangingPunct="1">
        <a:spcBef>
          <a:spcPct val="0"/>
        </a:spcBef>
        <a:spcAft>
          <a:spcPct val="0"/>
        </a:spcAft>
        <a:defRPr sz="3200">
          <a:solidFill>
            <a:srgbClr val="569BBE"/>
          </a:solidFill>
          <a:latin typeface="Arial" charset="0"/>
          <a:cs typeface="Arial" charset="0"/>
        </a:defRPr>
      </a:lvl2pPr>
      <a:lvl3pPr algn="ctr" rtl="0" eaLnBrk="1" fontAlgn="base" hangingPunct="1">
        <a:spcBef>
          <a:spcPct val="0"/>
        </a:spcBef>
        <a:spcAft>
          <a:spcPct val="0"/>
        </a:spcAft>
        <a:defRPr sz="3200">
          <a:solidFill>
            <a:srgbClr val="569BBE"/>
          </a:solidFill>
          <a:latin typeface="Arial" charset="0"/>
          <a:cs typeface="Arial" charset="0"/>
        </a:defRPr>
      </a:lvl3pPr>
      <a:lvl4pPr algn="ctr" rtl="0" eaLnBrk="1" fontAlgn="base" hangingPunct="1">
        <a:spcBef>
          <a:spcPct val="0"/>
        </a:spcBef>
        <a:spcAft>
          <a:spcPct val="0"/>
        </a:spcAft>
        <a:defRPr sz="3200">
          <a:solidFill>
            <a:srgbClr val="569BBE"/>
          </a:solidFill>
          <a:latin typeface="Arial" charset="0"/>
          <a:cs typeface="Arial" charset="0"/>
        </a:defRPr>
      </a:lvl4pPr>
      <a:lvl5pPr algn="ctr" rtl="0" eaLnBrk="1" fontAlgn="base" hangingPunct="1">
        <a:spcBef>
          <a:spcPct val="0"/>
        </a:spcBef>
        <a:spcAft>
          <a:spcPct val="0"/>
        </a:spcAft>
        <a:defRPr sz="3200">
          <a:solidFill>
            <a:srgbClr val="569BBE"/>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accent2"/>
        </a:buClr>
        <a:buFont typeface="Arial" charset="0"/>
        <a:buChar char="•"/>
        <a:defRPr sz="2400" kern="12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rgbClr val="40404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40404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40404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medicineabuseprojec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nchs/deaths.ht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848600" cy="1470025"/>
          </a:xfrm>
        </p:spPr>
        <p:txBody>
          <a:bodyPr/>
          <a:lstStyle/>
          <a:p>
            <a:r>
              <a:rPr lang="en-US" sz="3600" dirty="0" smtClean="0"/>
              <a:t/>
            </a:r>
            <a:br>
              <a:rPr lang="en-US" sz="3600" dirty="0" smtClean="0"/>
            </a:br>
            <a:r>
              <a:rPr lang="en-US" sz="3200" dirty="0" smtClean="0"/>
              <a:t>Teen Abuse of Prescription Medication:  Program and Policy Solutions</a:t>
            </a:r>
            <a:endParaRPr lang="en-US" sz="3200" dirty="0"/>
          </a:p>
        </p:txBody>
      </p:sp>
      <p:sp>
        <p:nvSpPr>
          <p:cNvPr id="3" name="Subtitle 2"/>
          <p:cNvSpPr>
            <a:spLocks noGrp="1"/>
          </p:cNvSpPr>
          <p:nvPr>
            <p:ph type="subTitle" idx="1"/>
          </p:nvPr>
        </p:nvSpPr>
        <p:spPr/>
        <p:txBody>
          <a:bodyPr/>
          <a:lstStyle/>
          <a:p>
            <a:r>
              <a:rPr lang="en-US" dirty="0" smtClean="0"/>
              <a:t>October 28, 2015</a:t>
            </a:r>
            <a:endParaRPr lang="en-US" dirty="0"/>
          </a:p>
        </p:txBody>
      </p:sp>
    </p:spTree>
    <p:extLst>
      <p:ext uri="{BB962C8B-B14F-4D97-AF65-F5344CB8AC3E}">
        <p14:creationId xmlns:p14="http://schemas.microsoft.com/office/powerpoint/2010/main" val="328558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Solutions</a:t>
            </a:r>
            <a:endParaRPr lang="en-US" dirty="0"/>
          </a:p>
        </p:txBody>
      </p:sp>
      <p:sp>
        <p:nvSpPr>
          <p:cNvPr id="3" name="Content Placeholder 2"/>
          <p:cNvSpPr>
            <a:spLocks noGrp="1"/>
          </p:cNvSpPr>
          <p:nvPr>
            <p:ph idx="1"/>
          </p:nvPr>
        </p:nvSpPr>
        <p:spPr/>
        <p:txBody>
          <a:bodyPr/>
          <a:lstStyle/>
          <a:p>
            <a:r>
              <a:rPr lang="en-US" dirty="0"/>
              <a:t>Encourage development and use of </a:t>
            </a:r>
            <a:r>
              <a:rPr lang="en-US" b="1" dirty="0"/>
              <a:t>Abuse Deterrent Formulations of </a:t>
            </a:r>
            <a:r>
              <a:rPr lang="en-US" b="1" dirty="0" smtClean="0"/>
              <a:t>opiates</a:t>
            </a:r>
          </a:p>
          <a:p>
            <a:r>
              <a:rPr lang="en-US" dirty="0" smtClean="0"/>
              <a:t>Partnership has consistently supported ADF’s as a key tool in keeping </a:t>
            </a:r>
            <a:r>
              <a:rPr lang="en-US" dirty="0" err="1" smtClean="0"/>
              <a:t>abusable</a:t>
            </a:r>
            <a:r>
              <a:rPr lang="en-US" dirty="0" smtClean="0"/>
              <a:t> medicine out of medicine cabinets, and out of the reach of teens</a:t>
            </a:r>
          </a:p>
          <a:p>
            <a:r>
              <a:rPr lang="en-US" dirty="0" smtClean="0"/>
              <a:t>Specifically, requiring that:</a:t>
            </a:r>
          </a:p>
          <a:p>
            <a:pPr lvl="1"/>
            <a:r>
              <a:rPr lang="en-US" dirty="0" smtClean="0"/>
              <a:t>Pharmacies fill prescriptions for ADF formulations only with ADF’s</a:t>
            </a:r>
          </a:p>
          <a:p>
            <a:pPr lvl="1"/>
            <a:r>
              <a:rPr lang="en-US" dirty="0" err="1" smtClean="0"/>
              <a:t>Insurors</a:t>
            </a:r>
            <a:r>
              <a:rPr lang="en-US" dirty="0" smtClean="0"/>
              <a:t> cover ADF medications at same level as non-ADF medications</a:t>
            </a:r>
            <a:endParaRPr lang="en-US" dirty="0"/>
          </a:p>
          <a:p>
            <a:endParaRPr lang="en-US" dirty="0"/>
          </a:p>
        </p:txBody>
      </p:sp>
      <p:sp>
        <p:nvSpPr>
          <p:cNvPr id="4" name="Slide Number Placeholder 3"/>
          <p:cNvSpPr>
            <a:spLocks noGrp="1"/>
          </p:cNvSpPr>
          <p:nvPr>
            <p:ph type="sldNum" sz="quarter" idx="4"/>
          </p:nvPr>
        </p:nvSpPr>
        <p:spPr/>
        <p:txBody>
          <a:bodyPr/>
          <a:lstStyle/>
          <a:p>
            <a:pPr>
              <a:defRPr/>
            </a:pPr>
            <a:fld id="{51D04A6F-C466-49F8-BB9F-A824B1767B02}" type="slidenum">
              <a:rPr lang="en-US" smtClean="0"/>
              <a:pPr>
                <a:defRPr/>
              </a:pPr>
              <a:t>10</a:t>
            </a:fld>
            <a:endParaRPr lang="en-US" dirty="0"/>
          </a:p>
        </p:txBody>
      </p:sp>
    </p:spTree>
    <p:extLst>
      <p:ext uri="{BB962C8B-B14F-4D97-AF65-F5344CB8AC3E}">
        <p14:creationId xmlns:p14="http://schemas.microsoft.com/office/powerpoint/2010/main" val="81049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to Heroin Abuse</a:t>
            </a:r>
            <a:endParaRPr lang="en-US" dirty="0"/>
          </a:p>
        </p:txBody>
      </p:sp>
      <p:sp>
        <p:nvSpPr>
          <p:cNvPr id="3" name="Content Placeholder 2"/>
          <p:cNvSpPr>
            <a:spLocks noGrp="1"/>
          </p:cNvSpPr>
          <p:nvPr>
            <p:ph idx="1"/>
          </p:nvPr>
        </p:nvSpPr>
        <p:spPr/>
        <p:txBody>
          <a:bodyPr/>
          <a:lstStyle/>
          <a:p>
            <a:pPr marL="0" indent="0">
              <a:buNone/>
            </a:pPr>
            <a:r>
              <a:rPr lang="en-US" dirty="0">
                <a:solidFill>
                  <a:sysClr val="windowText" lastClr="000000"/>
                </a:solidFill>
              </a:rPr>
              <a:t>Addiction to Rx pain relievers </a:t>
            </a:r>
            <a:r>
              <a:rPr lang="en-US" dirty="0">
                <a:solidFill>
                  <a:schemeClr val="accent1"/>
                </a:solidFill>
              </a:rPr>
              <a:t>a precursor to heroin use</a:t>
            </a:r>
            <a:r>
              <a:rPr lang="en-US" dirty="0">
                <a:solidFill>
                  <a:sysClr val="windowText" lastClr="000000"/>
                </a:solidFill>
              </a:rPr>
              <a:t>:  </a:t>
            </a:r>
            <a:r>
              <a:rPr lang="en-US" dirty="0" smtClean="0">
                <a:solidFill>
                  <a:sysClr val="windowText" lastClr="000000"/>
                </a:solidFill>
              </a:rPr>
              <a:t/>
            </a:r>
            <a:br>
              <a:rPr lang="en-US" dirty="0" smtClean="0">
                <a:solidFill>
                  <a:sysClr val="windowText" lastClr="000000"/>
                </a:solidFill>
              </a:rPr>
            </a:br>
            <a:r>
              <a:rPr lang="en-US" u="sng" dirty="0" smtClean="0">
                <a:solidFill>
                  <a:sysClr val="windowText" lastClr="000000"/>
                </a:solidFill>
                <a:uFill>
                  <a:solidFill>
                    <a:srgbClr val="C00000"/>
                  </a:solidFill>
                </a:uFill>
              </a:rPr>
              <a:t>4 </a:t>
            </a:r>
            <a:r>
              <a:rPr lang="en-US" u="sng" dirty="0">
                <a:solidFill>
                  <a:sysClr val="windowText" lastClr="000000"/>
                </a:solidFill>
                <a:uFill>
                  <a:solidFill>
                    <a:srgbClr val="C00000"/>
                  </a:solidFill>
                </a:uFill>
              </a:rPr>
              <a:t>out of 5 current heroin users migrated from Rx </a:t>
            </a:r>
            <a:r>
              <a:rPr lang="en-US" u="sng" dirty="0" smtClean="0">
                <a:solidFill>
                  <a:sysClr val="windowText" lastClr="000000"/>
                </a:solidFill>
                <a:uFill>
                  <a:solidFill>
                    <a:srgbClr val="C00000"/>
                  </a:solidFill>
                </a:uFill>
              </a:rPr>
              <a:t>opiates</a:t>
            </a:r>
            <a:r>
              <a:rPr lang="en-US" b="1" u="sng" dirty="0" smtClean="0">
                <a:solidFill>
                  <a:sysClr val="windowText" lastClr="000000"/>
                </a:solidFill>
                <a:uFill>
                  <a:solidFill>
                    <a:srgbClr val="C00000"/>
                  </a:solidFill>
                </a:uFill>
              </a:rPr>
              <a:t/>
            </a:r>
            <a:br>
              <a:rPr lang="en-US" b="1" u="sng" dirty="0" smtClean="0">
                <a:solidFill>
                  <a:sysClr val="windowText" lastClr="000000"/>
                </a:solidFill>
                <a:uFill>
                  <a:solidFill>
                    <a:srgbClr val="C00000"/>
                  </a:solidFill>
                </a:uFill>
              </a:rPr>
            </a:br>
            <a:endParaRPr lang="en-US" b="1" u="sng" dirty="0" smtClean="0">
              <a:solidFill>
                <a:sysClr val="windowText" lastClr="000000"/>
              </a:solidFill>
              <a:uFill>
                <a:solidFill>
                  <a:srgbClr val="C00000"/>
                </a:solidFill>
              </a:uFill>
            </a:endParaRPr>
          </a:p>
        </p:txBody>
      </p:sp>
      <p:sp>
        <p:nvSpPr>
          <p:cNvPr id="4" name="Slide Number Placeholder 3"/>
          <p:cNvSpPr>
            <a:spLocks noGrp="1"/>
          </p:cNvSpPr>
          <p:nvPr>
            <p:ph type="sldNum" sz="quarter" idx="4"/>
          </p:nvPr>
        </p:nvSpPr>
        <p:spPr/>
        <p:txBody>
          <a:bodyPr/>
          <a:lstStyle/>
          <a:p>
            <a:pPr>
              <a:defRPr/>
            </a:pPr>
            <a:fld id="{51D04A6F-C466-49F8-BB9F-A824B1767B02}" type="slidenum">
              <a:rPr lang="en-US" smtClean="0"/>
              <a:pPr>
                <a:defRPr/>
              </a:pPr>
              <a:t>11</a:t>
            </a:fld>
            <a:endParaRPr lang="en-US" dirty="0"/>
          </a:p>
        </p:txBody>
      </p:sp>
      <p:grpSp>
        <p:nvGrpSpPr>
          <p:cNvPr id="6" name="Group 5"/>
          <p:cNvGrpSpPr/>
          <p:nvPr/>
        </p:nvGrpSpPr>
        <p:grpSpPr>
          <a:xfrm>
            <a:off x="1295400" y="2514600"/>
            <a:ext cx="6621780" cy="3352800"/>
            <a:chOff x="1413510" y="2780047"/>
            <a:chExt cx="6621780" cy="3352800"/>
          </a:xfrm>
        </p:grpSpPr>
        <p:pic>
          <p:nvPicPr>
            <p:cNvPr id="205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690" t="42642" r="39417" b="20396"/>
            <a:stretch/>
          </p:blipFill>
          <p:spPr bwMode="auto">
            <a:xfrm>
              <a:off x="1413510" y="3429000"/>
              <a:ext cx="6621780" cy="270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57400" y="2780047"/>
              <a:ext cx="5334000" cy="523220"/>
            </a:xfrm>
            <a:prstGeom prst="rect">
              <a:avLst/>
            </a:prstGeom>
            <a:noFill/>
          </p:spPr>
          <p:txBody>
            <a:bodyPr wrap="square" rtlCol="0">
              <a:spAutoFit/>
            </a:bodyPr>
            <a:lstStyle/>
            <a:p>
              <a:pPr algn="ctr"/>
              <a:r>
                <a:rPr lang="en-US" sz="1400" u="sng" dirty="0" smtClean="0">
                  <a:solidFill>
                    <a:schemeClr val="tx2"/>
                  </a:solidFill>
                </a:rPr>
                <a:t>Death rates from heroin overdose are increasing rapidly as death rates from prescription opioids are leveling off</a:t>
              </a:r>
              <a:endParaRPr lang="en-US" sz="1400" u="sng" dirty="0">
                <a:solidFill>
                  <a:schemeClr val="tx2"/>
                </a:solidFill>
              </a:endParaRPr>
            </a:p>
          </p:txBody>
        </p:sp>
      </p:grpSp>
      <p:sp>
        <p:nvSpPr>
          <p:cNvPr id="8" name="Content Placeholder 2"/>
          <p:cNvSpPr txBox="1">
            <a:spLocks/>
          </p:cNvSpPr>
          <p:nvPr/>
        </p:nvSpPr>
        <p:spPr bwMode="auto">
          <a:xfrm>
            <a:off x="1905000" y="5888379"/>
            <a:ext cx="297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Arial" pitchFamily="34" charset="0"/>
              <a:buChar char="•"/>
              <a:defRPr sz="2400" kern="12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accent1"/>
              </a:buClr>
              <a:buFont typeface="Arial" pitchFamily="34" charset="0"/>
              <a:buChar char="•"/>
              <a:defRPr sz="20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chemeClr val="accent1"/>
              </a:buClr>
              <a:buFont typeface="Arial" pitchFamily="34" charset="0"/>
              <a:buChar char="•"/>
              <a:defRPr sz="2000" kern="1200">
                <a:solidFill>
                  <a:srgbClr val="404040"/>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chemeClr val="accent1"/>
              </a:buClr>
              <a:buFont typeface="Arial" pitchFamily="34" charset="0"/>
              <a:buChar char="•"/>
              <a:defRPr sz="2000" kern="1200">
                <a:solidFill>
                  <a:srgbClr val="404040"/>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chemeClr val="accent1"/>
              </a:buClr>
              <a:buFont typeface="Arial" pitchFamily="34" charset="0"/>
              <a:buChar char="•"/>
              <a:defRPr sz="2000" kern="1200">
                <a:solidFill>
                  <a:srgbClr val="40404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chemeClr val="tx2">
                    <a:lumMod val="60000"/>
                    <a:lumOff val="40000"/>
                  </a:schemeClr>
                </a:solidFill>
              </a:rPr>
              <a:t>CDC Vital Statistics</a:t>
            </a:r>
            <a:endParaRPr lang="en-US" sz="1400" dirty="0">
              <a:solidFill>
                <a:schemeClr val="tx2">
                  <a:lumMod val="60000"/>
                  <a:lumOff val="40000"/>
                </a:schemeClr>
              </a:solidFill>
            </a:endParaRPr>
          </a:p>
        </p:txBody>
      </p:sp>
    </p:spTree>
    <p:extLst>
      <p:ext uri="{BB962C8B-B14F-4D97-AF65-F5344CB8AC3E}">
        <p14:creationId xmlns:p14="http://schemas.microsoft.com/office/powerpoint/2010/main" val="841642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Policy Solutions</a:t>
            </a:r>
            <a:endParaRPr lang="en-US" dirty="0"/>
          </a:p>
        </p:txBody>
      </p:sp>
      <p:sp>
        <p:nvSpPr>
          <p:cNvPr id="3" name="Content Placeholder 2"/>
          <p:cNvSpPr>
            <a:spLocks noGrp="1"/>
          </p:cNvSpPr>
          <p:nvPr>
            <p:ph idx="1"/>
          </p:nvPr>
        </p:nvSpPr>
        <p:spPr/>
        <p:txBody>
          <a:bodyPr/>
          <a:lstStyle/>
          <a:p>
            <a:r>
              <a:rPr lang="en-US" dirty="0" smtClean="0"/>
              <a:t>Rebuild National </a:t>
            </a:r>
            <a:r>
              <a:rPr lang="en-US" dirty="0"/>
              <a:t>P</a:t>
            </a:r>
            <a:r>
              <a:rPr lang="en-US" dirty="0" smtClean="0"/>
              <a:t>revention Infrastructure</a:t>
            </a:r>
          </a:p>
          <a:p>
            <a:pPr lvl="1"/>
            <a:r>
              <a:rPr lang="en-US" dirty="0" smtClean="0"/>
              <a:t>Safe and Drug-Free Schools Program and National Youth Anti-Drug Media Campaign eliminated</a:t>
            </a:r>
          </a:p>
          <a:p>
            <a:r>
              <a:rPr lang="en-US" dirty="0" smtClean="0"/>
              <a:t>Increase Use of PDMPs/SBIRT</a:t>
            </a:r>
          </a:p>
          <a:p>
            <a:pPr marL="742950" lvl="2" indent="-342900"/>
            <a:r>
              <a:rPr lang="en-US" dirty="0"/>
              <a:t>Prescriber Education in </a:t>
            </a:r>
            <a:r>
              <a:rPr lang="en-US" dirty="0" smtClean="0"/>
              <a:t>Rhode Island, Maryland, </a:t>
            </a:r>
            <a:r>
              <a:rPr lang="en-US" dirty="0"/>
              <a:t>Delaware, Idaho, Louisiana, Maine, West Virginia and Washington State</a:t>
            </a:r>
          </a:p>
          <a:p>
            <a:r>
              <a:rPr lang="en-US" dirty="0" smtClean="0"/>
              <a:t>Increased access to Medication Assisted Treatment</a:t>
            </a:r>
          </a:p>
          <a:p>
            <a:r>
              <a:rPr lang="en-US" dirty="0" smtClean="0"/>
              <a:t>Naloxone for first responders and families</a:t>
            </a:r>
          </a:p>
          <a:p>
            <a:r>
              <a:rPr lang="en-US" dirty="0" smtClean="0"/>
              <a:t>Good Samaritan Laws</a:t>
            </a:r>
          </a:p>
        </p:txBody>
      </p:sp>
      <p:sp>
        <p:nvSpPr>
          <p:cNvPr id="4" name="Slide Number Placeholder 3"/>
          <p:cNvSpPr>
            <a:spLocks noGrp="1"/>
          </p:cNvSpPr>
          <p:nvPr>
            <p:ph type="sldNum" sz="quarter" idx="4"/>
          </p:nvPr>
        </p:nvSpPr>
        <p:spPr/>
        <p:txBody>
          <a:bodyPr/>
          <a:lstStyle/>
          <a:p>
            <a:pPr>
              <a:defRPr/>
            </a:pPr>
            <a:fld id="{51D04A6F-C466-49F8-BB9F-A824B1767B02}" type="slidenum">
              <a:rPr lang="en-US" smtClean="0"/>
              <a:pPr>
                <a:defRPr/>
              </a:pPr>
              <a:t>12</a:t>
            </a:fld>
            <a:endParaRPr lang="en-US" dirty="0"/>
          </a:p>
        </p:txBody>
      </p:sp>
    </p:spTree>
    <p:extLst>
      <p:ext uri="{BB962C8B-B14F-4D97-AF65-F5344CB8AC3E}">
        <p14:creationId xmlns:p14="http://schemas.microsoft.com/office/powerpoint/2010/main" val="101399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Medicine Abuse Project</a:t>
            </a:r>
            <a:endParaRPr lang="en-US" dirty="0"/>
          </a:p>
        </p:txBody>
      </p:sp>
      <p:sp>
        <p:nvSpPr>
          <p:cNvPr id="3" name="Content Placeholder 2"/>
          <p:cNvSpPr>
            <a:spLocks noGrp="1"/>
          </p:cNvSpPr>
          <p:nvPr>
            <p:ph idx="1"/>
          </p:nvPr>
        </p:nvSpPr>
        <p:spPr/>
        <p:txBody>
          <a:bodyPr/>
          <a:lstStyle/>
          <a:p>
            <a:pPr marL="0" lvl="0" indent="0">
              <a:buNone/>
            </a:pPr>
            <a:r>
              <a:rPr lang="en-US" dirty="0"/>
              <a:t>The </a:t>
            </a:r>
            <a:r>
              <a:rPr lang="en-US" b="1" dirty="0"/>
              <a:t>Medicine Abuse Project </a:t>
            </a:r>
            <a:r>
              <a:rPr lang="en-US" dirty="0"/>
              <a:t>began in 2012 in response to ONDCP’s  Prescription Drug Abuse Strategy (2011), calling for education – of parents, youth, patients and prescribers</a:t>
            </a:r>
          </a:p>
          <a:p>
            <a:r>
              <a:rPr lang="en-US" sz="2000" dirty="0"/>
              <a:t>Brings together </a:t>
            </a:r>
            <a:r>
              <a:rPr lang="en-US" sz="2000" dirty="0" smtClean="0"/>
              <a:t>17 corporate partners (pharmaceutical industry, chain drug stores, </a:t>
            </a:r>
            <a:r>
              <a:rPr lang="en-US" sz="2000" dirty="0"/>
              <a:t>media), </a:t>
            </a:r>
            <a:r>
              <a:rPr lang="en-US" sz="2000" dirty="0" smtClean="0"/>
              <a:t>8 federal </a:t>
            </a:r>
            <a:r>
              <a:rPr lang="en-US" sz="2000" dirty="0"/>
              <a:t>agencies and </a:t>
            </a:r>
            <a:r>
              <a:rPr lang="en-US" sz="2000" dirty="0" smtClean="0"/>
              <a:t>80+ strategic partners</a:t>
            </a:r>
          </a:p>
          <a:p>
            <a:r>
              <a:rPr lang="en-US" sz="2000" dirty="0" smtClean="0"/>
              <a:t>Comprehensive </a:t>
            </a:r>
            <a:r>
              <a:rPr lang="en-US" sz="2000" dirty="0"/>
              <a:t>website at </a:t>
            </a:r>
            <a:r>
              <a:rPr lang="en-US" sz="2000" u="sng" dirty="0" smtClean="0">
                <a:hlinkClick r:id="rId2"/>
              </a:rPr>
              <a:t>www.medicineabuseproject.org</a:t>
            </a:r>
            <a:r>
              <a:rPr lang="en-US" sz="2000" u="sng" dirty="0" smtClean="0"/>
              <a:t>,</a:t>
            </a:r>
            <a:r>
              <a:rPr lang="en-US" sz="2000" dirty="0" smtClean="0"/>
              <a:t> with </a:t>
            </a:r>
            <a:r>
              <a:rPr lang="en-US" sz="2000" dirty="0"/>
              <a:t>content </a:t>
            </a:r>
            <a:r>
              <a:rPr lang="en-US" sz="2000" dirty="0" smtClean="0"/>
              <a:t>for </a:t>
            </a:r>
            <a:r>
              <a:rPr lang="en-US" sz="2000" dirty="0"/>
              <a:t>parents, educators, community leaders and </a:t>
            </a:r>
            <a:r>
              <a:rPr lang="en-US" sz="2000" dirty="0" smtClean="0"/>
              <a:t>healthcare </a:t>
            </a:r>
            <a:r>
              <a:rPr lang="en-US" sz="2000" dirty="0"/>
              <a:t>providers</a:t>
            </a:r>
          </a:p>
          <a:p>
            <a:r>
              <a:rPr lang="en-US" sz="2000" dirty="0" smtClean="0"/>
              <a:t>Resources for parents, healthcare professionals, educators and community leaders – including a Medication Assisted Treatment e-book</a:t>
            </a:r>
            <a:endParaRPr lang="en-US" sz="2000" dirty="0"/>
          </a:p>
          <a:p>
            <a:r>
              <a:rPr lang="en-US" sz="2000" dirty="0" smtClean="0"/>
              <a:t>“Mind Your Meds” public service ad campaign</a:t>
            </a:r>
          </a:p>
        </p:txBody>
      </p:sp>
      <p:sp>
        <p:nvSpPr>
          <p:cNvPr id="4" name="Slide Number Placeholder 3"/>
          <p:cNvSpPr>
            <a:spLocks noGrp="1"/>
          </p:cNvSpPr>
          <p:nvPr>
            <p:ph type="sldNum" sz="quarter" idx="4"/>
          </p:nvPr>
        </p:nvSpPr>
        <p:spPr/>
        <p:txBody>
          <a:bodyPr/>
          <a:lstStyle/>
          <a:p>
            <a:pPr>
              <a:defRPr/>
            </a:pPr>
            <a:fld id="{51D04A6F-C466-49F8-BB9F-A824B1767B02}" type="slidenum">
              <a:rPr lang="en-US" smtClean="0"/>
              <a:pPr>
                <a:defRPr/>
              </a:pPr>
              <a:t>13</a:t>
            </a:fld>
            <a:endParaRPr lang="en-US" dirty="0"/>
          </a:p>
        </p:txBody>
      </p:sp>
    </p:spTree>
    <p:extLst>
      <p:ext uri="{BB962C8B-B14F-4D97-AF65-F5344CB8AC3E}">
        <p14:creationId xmlns:p14="http://schemas.microsoft.com/office/powerpoint/2010/main" val="144727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09600"/>
            <a:ext cx="8229600" cy="533400"/>
          </a:xfrm>
        </p:spPr>
        <p:txBody>
          <a:bodyPr anchor="b" anchorCtr="0"/>
          <a:lstStyle/>
          <a:p>
            <a:r>
              <a:rPr lang="en-US" b="0" dirty="0" smtClean="0">
                <a:solidFill>
                  <a:schemeClr val="accent1"/>
                </a:solidFill>
              </a:rPr>
              <a:t>An “epidemic of consequences” -</a:t>
            </a:r>
            <a:br>
              <a:rPr lang="en-US" b="0" dirty="0" smtClean="0">
                <a:solidFill>
                  <a:schemeClr val="accent1"/>
                </a:solidFill>
              </a:rPr>
            </a:br>
            <a:r>
              <a:rPr lang="en-US" b="0" dirty="0" smtClean="0">
                <a:solidFill>
                  <a:schemeClr val="accent1"/>
                </a:solidFill>
              </a:rPr>
              <a:t>Drug overdose death rates continue to increase</a:t>
            </a:r>
            <a:endParaRPr lang="en-US" b="0" dirty="0">
              <a:solidFill>
                <a:schemeClr val="accent1"/>
              </a:solidFill>
            </a:endParaRPr>
          </a:p>
        </p:txBody>
      </p:sp>
      <p:sp>
        <p:nvSpPr>
          <p:cNvPr id="6147" name="Text Placeholder 3"/>
          <p:cNvSpPr>
            <a:spLocks noGrp="1"/>
          </p:cNvSpPr>
          <p:nvPr>
            <p:ph type="body" sz="quarter" idx="10"/>
          </p:nvPr>
        </p:nvSpPr>
        <p:spPr>
          <a:xfrm>
            <a:off x="1066800" y="5085995"/>
            <a:ext cx="5486400" cy="457200"/>
          </a:xfrm>
        </p:spPr>
        <p:txBody>
          <a:bodyPr anchor="b"/>
          <a:lstStyle/>
          <a:p>
            <a:r>
              <a:rPr lang="en-US" dirty="0" smtClean="0">
                <a:ea typeface="ＭＳ Ｐゴシック" pitchFamily="34" charset="-128"/>
              </a:rPr>
              <a:t>NCHS Data Brief, December, 2011, </a:t>
            </a:r>
          </a:p>
          <a:p>
            <a:r>
              <a:rPr lang="en-US" dirty="0" smtClean="0">
                <a:ea typeface="ＭＳ Ｐゴシック" pitchFamily="34" charset="-128"/>
              </a:rPr>
              <a:t>Updated with 2009 and 2010 mortality data</a:t>
            </a:r>
          </a:p>
        </p:txBody>
      </p:sp>
      <p:sp>
        <p:nvSpPr>
          <p:cNvPr id="7" name="Slide Number Placeholder 3"/>
          <p:cNvSpPr txBox="1">
            <a:spLocks/>
          </p:cNvSpPr>
          <p:nvPr/>
        </p:nvSpPr>
        <p:spPr>
          <a:xfrm>
            <a:off x="381000" y="624840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1D04A6F-C466-49F8-BB9F-A824B1767B02}" type="slidenum">
              <a:rPr lang="en-US" smtClean="0"/>
              <a:pPr>
                <a:defRPr/>
              </a:pPr>
              <a:t>2</a:t>
            </a:fld>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56" t="45968" r="40944" b="21774"/>
          <a:stretch/>
        </p:blipFill>
        <p:spPr bwMode="auto">
          <a:xfrm>
            <a:off x="381000" y="1905000"/>
            <a:ext cx="7892845" cy="318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610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Who is overdosing?</a:t>
            </a:r>
            <a:endParaRPr lang="en-US" dirty="0"/>
          </a:p>
        </p:txBody>
      </p:sp>
      <p:sp>
        <p:nvSpPr>
          <p:cNvPr id="4" name="Slide Number Placeholder 3"/>
          <p:cNvSpPr>
            <a:spLocks noGrp="1"/>
          </p:cNvSpPr>
          <p:nvPr>
            <p:ph type="sldNum" sz="quarter" idx="4"/>
          </p:nvPr>
        </p:nvSpPr>
        <p:spPr>
          <a:xfrm>
            <a:off x="457200" y="6324600"/>
            <a:ext cx="2133600" cy="365125"/>
          </a:xfrm>
        </p:spPr>
        <p:txBody>
          <a:bodyPr/>
          <a:lstStyle/>
          <a:p>
            <a:pPr>
              <a:defRPr/>
            </a:pPr>
            <a:fld id="{3FDB32A5-0976-4B25-9E36-0C79A0190665}" type="slidenum">
              <a:rPr lang="en-US" smtClean="0"/>
              <a:pPr>
                <a:defRPr/>
              </a:pPr>
              <a:t>3</a:t>
            </a:fld>
            <a:endParaRPr lang="en-US" dirty="0"/>
          </a:p>
        </p:txBody>
      </p:sp>
      <p:sp>
        <p:nvSpPr>
          <p:cNvPr id="3" name="Content Placeholder 2"/>
          <p:cNvSpPr>
            <a:spLocks noGrp="1"/>
          </p:cNvSpPr>
          <p:nvPr>
            <p:ph idx="1"/>
          </p:nvPr>
        </p:nvSpPr>
        <p:spPr/>
        <p:txBody>
          <a:bodyPr/>
          <a:lstStyle/>
          <a:p>
            <a:r>
              <a:rPr lang="en-US" dirty="0" smtClean="0"/>
              <a:t>Every day in the United States, 44 people die as a result of a prescription opioid overdose. </a:t>
            </a:r>
            <a:endParaRPr lang="en-US" dirty="0"/>
          </a:p>
        </p:txBody>
      </p:sp>
      <p:pic>
        <p:nvPicPr>
          <p:cNvPr id="1026" name="Picture 2" descr="Rx Opioid Overdose Death Rates (per 100,000) by Age Group: 15-24: 2.6; 25-34:7.5; 35-44: 8.6; 45-54: 10.6; 55-64: 7.5; 65+: 1.6"/>
          <p:cNvPicPr>
            <a:picLocks noChangeAspect="1" noChangeArrowheads="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2438400" y="2133600"/>
            <a:ext cx="3810000" cy="3324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7000" y="5357336"/>
            <a:ext cx="4572000" cy="738664"/>
          </a:xfrm>
          <a:prstGeom prst="rect">
            <a:avLst/>
          </a:prstGeom>
        </p:spPr>
        <p:txBody>
          <a:bodyPr>
            <a:spAutoFit/>
          </a:bodyPr>
          <a:lstStyle/>
          <a:p>
            <a:r>
              <a:rPr lang="en-US" sz="1400" dirty="0"/>
              <a:t>Centers for Disease Control and Prevention. National Vital Statistics System mortality data. (2015) Available from URL: </a:t>
            </a:r>
            <a:r>
              <a:rPr lang="en-US" sz="1400" u="sng" dirty="0">
                <a:hlinkClick r:id="rId3"/>
              </a:rPr>
              <a:t>http://</a:t>
            </a:r>
            <a:r>
              <a:rPr lang="en-US" sz="1400" u="sng" dirty="0" err="1">
                <a:hlinkClick r:id="rId3"/>
              </a:rPr>
              <a:t>www.cdc.gov</a:t>
            </a:r>
            <a:r>
              <a:rPr lang="en-US" sz="1400" u="sng" dirty="0">
                <a:hlinkClick r:id="rId3"/>
              </a:rPr>
              <a:t>/</a:t>
            </a:r>
            <a:r>
              <a:rPr lang="en-US" sz="1400" u="sng" dirty="0" err="1">
                <a:hlinkClick r:id="rId3"/>
              </a:rPr>
              <a:t>nchs</a:t>
            </a:r>
            <a:r>
              <a:rPr lang="en-US" sz="1400" u="sng" dirty="0">
                <a:hlinkClick r:id="rId3"/>
              </a:rPr>
              <a:t>/</a:t>
            </a:r>
            <a:r>
              <a:rPr lang="en-US" sz="1400" u="sng" dirty="0" err="1">
                <a:hlinkClick r:id="rId3"/>
              </a:rPr>
              <a:t>deaths.htm</a:t>
            </a:r>
            <a:r>
              <a:rPr lang="en-US" sz="1400" dirty="0"/>
              <a:t>.</a:t>
            </a:r>
          </a:p>
        </p:txBody>
      </p:sp>
    </p:spTree>
    <p:extLst>
      <p:ext uri="{BB962C8B-B14F-4D97-AF65-F5344CB8AC3E}">
        <p14:creationId xmlns:p14="http://schemas.microsoft.com/office/powerpoint/2010/main" val="359461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 focus is on young people</a:t>
            </a:r>
            <a:endParaRPr lang="en-US" dirty="0"/>
          </a:p>
        </p:txBody>
      </p:sp>
      <p:sp>
        <p:nvSpPr>
          <p:cNvPr id="3" name="Content Placeholder 2"/>
          <p:cNvSpPr>
            <a:spLocks noGrp="1"/>
          </p:cNvSpPr>
          <p:nvPr>
            <p:ph idx="1"/>
          </p:nvPr>
        </p:nvSpPr>
        <p:spPr/>
        <p:txBody>
          <a:bodyPr/>
          <a:lstStyle/>
          <a:p>
            <a:pPr marL="0" indent="0" algn="ctr" eaLnBrk="0" hangingPunct="0">
              <a:buNone/>
            </a:pPr>
            <a:r>
              <a:rPr lang="en-US" sz="3600" b="1" dirty="0">
                <a:solidFill>
                  <a:schemeClr val="accent1"/>
                </a:solidFill>
                <a:cs typeface="Calibri" pitchFamily="34" charset="0"/>
              </a:rPr>
              <a:t>90%</a:t>
            </a:r>
            <a:r>
              <a:rPr lang="en-US" sz="3600" dirty="0">
                <a:solidFill>
                  <a:schemeClr val="accent1"/>
                </a:solidFill>
                <a:cs typeface="Calibri" pitchFamily="34" charset="0"/>
              </a:rPr>
              <a:t> </a:t>
            </a:r>
            <a:r>
              <a:rPr lang="en-US" sz="3600" dirty="0">
                <a:solidFill>
                  <a:srgbClr val="474D52"/>
                </a:solidFill>
                <a:cs typeface="Calibri" pitchFamily="34" charset="0"/>
              </a:rPr>
              <a:t>of all adults with an substance use disorder  started using </a:t>
            </a:r>
            <a:r>
              <a:rPr lang="en-US" sz="3600" b="1" dirty="0">
                <a:solidFill>
                  <a:schemeClr val="accent1"/>
                </a:solidFill>
                <a:cs typeface="Calibri" pitchFamily="34" charset="0"/>
              </a:rPr>
              <a:t>under age 18</a:t>
            </a:r>
          </a:p>
          <a:p>
            <a:pPr algn="ctr" eaLnBrk="0" hangingPunct="0"/>
            <a:endParaRPr lang="en-US" sz="3600" dirty="0">
              <a:solidFill>
                <a:schemeClr val="accent1"/>
              </a:solidFill>
            </a:endParaRPr>
          </a:p>
          <a:p>
            <a:pPr marL="0" indent="0" algn="ctr" eaLnBrk="0" hangingPunct="0">
              <a:buNone/>
            </a:pPr>
            <a:r>
              <a:rPr lang="en-US" sz="3600" b="1" dirty="0">
                <a:solidFill>
                  <a:schemeClr val="accent1"/>
                </a:solidFill>
                <a:cs typeface="Calibri" pitchFamily="34" charset="0"/>
              </a:rPr>
              <a:t>50% under the age of 15</a:t>
            </a:r>
            <a:endParaRPr lang="en-US" sz="3600" b="1" dirty="0">
              <a:solidFill>
                <a:schemeClr val="accent1"/>
              </a:solidFill>
            </a:endParaRPr>
          </a:p>
          <a:p>
            <a:endParaRPr lang="en-US" dirty="0"/>
          </a:p>
        </p:txBody>
      </p:sp>
      <p:sp>
        <p:nvSpPr>
          <p:cNvPr id="4" name="Slide Number Placeholder 3"/>
          <p:cNvSpPr>
            <a:spLocks noGrp="1"/>
          </p:cNvSpPr>
          <p:nvPr>
            <p:ph type="sldNum" sz="quarter" idx="4"/>
          </p:nvPr>
        </p:nvSpPr>
        <p:spPr/>
        <p:txBody>
          <a:bodyPr/>
          <a:lstStyle/>
          <a:p>
            <a:pPr>
              <a:defRPr/>
            </a:pPr>
            <a:fld id="{51D04A6F-C466-49F8-BB9F-A824B1767B02}" type="slidenum">
              <a:rPr lang="en-US" smtClean="0"/>
              <a:pPr>
                <a:defRPr/>
              </a:pPr>
              <a:t>4</a:t>
            </a:fld>
            <a:endParaRPr lang="en-US" dirty="0"/>
          </a:p>
        </p:txBody>
      </p:sp>
    </p:spTree>
    <p:extLst>
      <p:ext uri="{BB962C8B-B14F-4D97-AF65-F5344CB8AC3E}">
        <p14:creationId xmlns:p14="http://schemas.microsoft.com/office/powerpoint/2010/main" val="9157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Prevalence of prescription drug misuse and abuse by teens remains high</a:t>
            </a:r>
            <a:endParaRPr lang="en-US" sz="2800" dirty="0"/>
          </a:p>
        </p:txBody>
      </p:sp>
      <p:sp>
        <p:nvSpPr>
          <p:cNvPr id="3" name="Content Placeholder 2"/>
          <p:cNvSpPr>
            <a:spLocks noGrp="1"/>
          </p:cNvSpPr>
          <p:nvPr>
            <p:ph idx="1"/>
          </p:nvPr>
        </p:nvSpPr>
        <p:spPr/>
        <p:txBody>
          <a:bodyPr/>
          <a:lstStyle/>
          <a:p>
            <a:r>
              <a:rPr lang="en-US" sz="2000" b="1" dirty="0" smtClean="0"/>
              <a:t>“Any </a:t>
            </a:r>
            <a:r>
              <a:rPr lang="en-US" sz="2000" b="1" dirty="0"/>
              <a:t>prescription drug </a:t>
            </a:r>
            <a:r>
              <a:rPr lang="en-US" sz="2000" dirty="0"/>
              <a:t>misuse includes use of narcotics, sedatives, tranquilizers, and/or amphetamines without medical supervision. </a:t>
            </a:r>
            <a:endParaRPr lang="en-US" sz="2000" dirty="0" smtClean="0"/>
          </a:p>
          <a:p>
            <a:pPr marL="0" indent="0">
              <a:buNone/>
            </a:pPr>
            <a:endParaRPr lang="en-US" sz="2000" dirty="0" smtClean="0"/>
          </a:p>
          <a:p>
            <a:r>
              <a:rPr lang="en-US" sz="2000" b="1" dirty="0" smtClean="0">
                <a:solidFill>
                  <a:schemeClr val="accent4">
                    <a:lumMod val="75000"/>
                  </a:schemeClr>
                </a:solidFill>
              </a:rPr>
              <a:t>“Only </a:t>
            </a:r>
            <a:r>
              <a:rPr lang="en-US" sz="2000" b="1" dirty="0">
                <a:solidFill>
                  <a:schemeClr val="accent4">
                    <a:lumMod val="75000"/>
                  </a:schemeClr>
                </a:solidFill>
              </a:rPr>
              <a:t>12th-graders report on their use of all of these drugs; they show a statistically significant decline between 2013 and 2014, from 16 percent to 14 percent, saying that they used one or more of these prescription drugs in the 12 months prior to the survey. </a:t>
            </a:r>
            <a:r>
              <a:rPr lang="en-US" sz="2000" dirty="0"/>
              <a:t>The gradual turnaround began after 2005, when 17 percent indicated misuse of any of these drugs</a:t>
            </a:r>
            <a:r>
              <a:rPr lang="en-US" sz="2000" dirty="0" smtClean="0"/>
              <a:t>.” </a:t>
            </a:r>
          </a:p>
          <a:p>
            <a:pPr marL="0" indent="0">
              <a:buNone/>
            </a:pPr>
            <a:endParaRPr lang="en-US" sz="2000" dirty="0"/>
          </a:p>
          <a:p>
            <a:pPr marL="0" indent="0">
              <a:buNone/>
            </a:pPr>
            <a:r>
              <a:rPr lang="en-US" sz="2000" dirty="0" smtClean="0"/>
              <a:t>	</a:t>
            </a:r>
            <a:r>
              <a:rPr lang="en-US" sz="2000" i="1" dirty="0" smtClean="0"/>
              <a:t>		- U. of Michigan, Monitoring the Future, 2014</a:t>
            </a:r>
            <a:endParaRPr lang="en-US" sz="2000" i="1" dirty="0"/>
          </a:p>
        </p:txBody>
      </p:sp>
      <p:sp>
        <p:nvSpPr>
          <p:cNvPr id="4" name="Slide Number Placeholder 3"/>
          <p:cNvSpPr>
            <a:spLocks noGrp="1"/>
          </p:cNvSpPr>
          <p:nvPr>
            <p:ph type="sldNum" sz="quarter" idx="4"/>
          </p:nvPr>
        </p:nvSpPr>
        <p:spPr/>
        <p:txBody>
          <a:bodyPr/>
          <a:lstStyle/>
          <a:p>
            <a:pPr>
              <a:defRPr/>
            </a:pPr>
            <a:fld id="{51D04A6F-C466-49F8-BB9F-A824B1767B02}" type="slidenum">
              <a:rPr lang="en-US" smtClean="0"/>
              <a:pPr>
                <a:defRPr/>
              </a:pPr>
              <a:t>5</a:t>
            </a:fld>
            <a:endParaRPr lang="en-US" dirty="0"/>
          </a:p>
        </p:txBody>
      </p:sp>
    </p:spTree>
    <p:extLst>
      <p:ext uri="{BB962C8B-B14F-4D97-AF65-F5344CB8AC3E}">
        <p14:creationId xmlns:p14="http://schemas.microsoft.com/office/powerpoint/2010/main" val="282404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Latest NSDUH data show mixed picture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4689606"/>
              </p:ext>
            </p:extLst>
          </p:nvPr>
        </p:nvGraphicFramePr>
        <p:xfrm>
          <a:off x="457200" y="2285999"/>
          <a:ext cx="8229600" cy="3230880"/>
        </p:xfrm>
        <a:graphic>
          <a:graphicData uri="http://schemas.openxmlformats.org/drawingml/2006/table">
            <a:tbl>
              <a:tblPr firstRow="1" bandRow="1">
                <a:tableStyleId>{5C22544A-7EE6-4342-B048-85BDC9FD1C3A}</a:tableStyleId>
              </a:tblPr>
              <a:tblGrid>
                <a:gridCol w="2209800"/>
                <a:gridCol w="990600"/>
                <a:gridCol w="838200"/>
                <a:gridCol w="838200"/>
                <a:gridCol w="914400"/>
                <a:gridCol w="838200"/>
                <a:gridCol w="838200"/>
                <a:gridCol w="762000"/>
              </a:tblGrid>
              <a:tr h="255171">
                <a:tc>
                  <a:txBody>
                    <a:bodyPr/>
                    <a:lstStyle/>
                    <a:p>
                      <a:endParaRPr lang="en-US" dirty="0"/>
                    </a:p>
                  </a:txBody>
                  <a:tcPr/>
                </a:tc>
                <a:tc>
                  <a:txBody>
                    <a:bodyPr/>
                    <a:lstStyle/>
                    <a:p>
                      <a:r>
                        <a:rPr lang="en-US" dirty="0" smtClean="0"/>
                        <a:t>2008</a:t>
                      </a:r>
                      <a:endParaRPr lang="en-US" dirty="0"/>
                    </a:p>
                  </a:txBody>
                  <a:tcPr/>
                </a:tc>
                <a:tc>
                  <a:txBody>
                    <a:bodyPr/>
                    <a:lstStyle/>
                    <a:p>
                      <a:r>
                        <a:rPr lang="en-US" dirty="0" smtClean="0"/>
                        <a:t>2009</a:t>
                      </a:r>
                      <a:endParaRPr lang="en-US" dirty="0"/>
                    </a:p>
                  </a:txBody>
                  <a:tcPr/>
                </a:tc>
                <a:tc>
                  <a:txBody>
                    <a:bodyPr/>
                    <a:lstStyle/>
                    <a:p>
                      <a:r>
                        <a:rPr lang="en-US" dirty="0" smtClean="0"/>
                        <a:t>2010</a:t>
                      </a:r>
                      <a:endParaRPr lang="en-US" dirty="0"/>
                    </a:p>
                  </a:txBody>
                  <a:tcPr/>
                </a:tc>
                <a:tc>
                  <a:txBody>
                    <a:bodyPr/>
                    <a:lstStyle/>
                    <a:p>
                      <a:r>
                        <a:rPr lang="en-US" dirty="0" smtClean="0"/>
                        <a:t>2011</a:t>
                      </a:r>
                      <a:endParaRPr lang="en-US" dirty="0"/>
                    </a:p>
                  </a:txBody>
                  <a:tcPr/>
                </a:tc>
                <a:tc>
                  <a:txBody>
                    <a:bodyPr/>
                    <a:lstStyle/>
                    <a:p>
                      <a:r>
                        <a:rPr lang="en-US" dirty="0" smtClean="0"/>
                        <a:t>2012</a:t>
                      </a:r>
                      <a:endParaRPr lang="en-US" dirty="0"/>
                    </a:p>
                  </a:txBody>
                  <a:tcPr/>
                </a:tc>
                <a:tc>
                  <a:txBody>
                    <a:bodyPr/>
                    <a:lstStyle/>
                    <a:p>
                      <a:r>
                        <a:rPr lang="en-US" dirty="0" smtClean="0"/>
                        <a:t>2013</a:t>
                      </a:r>
                      <a:endParaRPr lang="en-US" dirty="0"/>
                    </a:p>
                  </a:txBody>
                  <a:tcPr/>
                </a:tc>
                <a:tc>
                  <a:txBody>
                    <a:bodyPr/>
                    <a:lstStyle/>
                    <a:p>
                      <a:r>
                        <a:rPr lang="en-US" dirty="0" smtClean="0"/>
                        <a:t>2014</a:t>
                      </a:r>
                      <a:endParaRPr lang="en-US" dirty="0"/>
                    </a:p>
                  </a:txBody>
                  <a:tcPr/>
                </a:tc>
              </a:tr>
              <a:tr h="370840">
                <a:tc>
                  <a:txBody>
                    <a:bodyPr/>
                    <a:lstStyle/>
                    <a:p>
                      <a:r>
                        <a:rPr lang="en-US" b="1" dirty="0" smtClean="0"/>
                        <a:t>Nonmedical use of psychotherapeutics</a:t>
                      </a:r>
                      <a:endParaRPr lang="en-US" b="1" dirty="0"/>
                    </a:p>
                  </a:txBody>
                  <a:tcPr/>
                </a:tc>
                <a:tc>
                  <a:txBody>
                    <a:bodyPr/>
                    <a:lstStyle/>
                    <a:p>
                      <a:pPr algn="r"/>
                      <a:r>
                        <a:rPr lang="en-US" dirty="0" smtClean="0"/>
                        <a:t>892</a:t>
                      </a:r>
                      <a:endParaRPr lang="en-US" dirty="0"/>
                    </a:p>
                  </a:txBody>
                  <a:tcPr/>
                </a:tc>
                <a:tc>
                  <a:txBody>
                    <a:bodyPr/>
                    <a:lstStyle/>
                    <a:p>
                      <a:pPr algn="r"/>
                      <a:r>
                        <a:rPr lang="en-US" dirty="0" smtClean="0"/>
                        <a:t>851</a:t>
                      </a:r>
                      <a:endParaRPr lang="en-US" dirty="0"/>
                    </a:p>
                  </a:txBody>
                  <a:tcPr/>
                </a:tc>
                <a:tc>
                  <a:txBody>
                    <a:bodyPr/>
                    <a:lstStyle/>
                    <a:p>
                      <a:pPr algn="r"/>
                      <a:r>
                        <a:rPr lang="en-US" dirty="0" smtClean="0"/>
                        <a:t>783</a:t>
                      </a:r>
                      <a:endParaRPr lang="en-US" dirty="0"/>
                    </a:p>
                  </a:txBody>
                  <a:tcPr/>
                </a:tc>
                <a:tc>
                  <a:txBody>
                    <a:bodyPr/>
                    <a:lstStyle/>
                    <a:p>
                      <a:pPr algn="r"/>
                      <a:r>
                        <a:rPr lang="en-US" dirty="0" smtClean="0"/>
                        <a:t>753</a:t>
                      </a:r>
                      <a:endParaRPr lang="en-US" dirty="0"/>
                    </a:p>
                  </a:txBody>
                  <a:tcPr/>
                </a:tc>
                <a:tc>
                  <a:txBody>
                    <a:bodyPr/>
                    <a:lstStyle/>
                    <a:p>
                      <a:pPr algn="r"/>
                      <a:r>
                        <a:rPr lang="en-US" b="1" dirty="0" smtClean="0">
                          <a:solidFill>
                            <a:schemeClr val="accent4">
                              <a:lumMod val="75000"/>
                            </a:schemeClr>
                          </a:solidFill>
                        </a:rPr>
                        <a:t>727</a:t>
                      </a:r>
                      <a:endParaRPr lang="en-US" b="1" dirty="0">
                        <a:solidFill>
                          <a:schemeClr val="accent4">
                            <a:lumMod val="75000"/>
                          </a:schemeClr>
                        </a:solidFill>
                      </a:endParaRPr>
                    </a:p>
                  </a:txBody>
                  <a:tcPr/>
                </a:tc>
                <a:tc>
                  <a:txBody>
                    <a:bodyPr/>
                    <a:lstStyle/>
                    <a:p>
                      <a:pPr algn="r"/>
                      <a:r>
                        <a:rPr lang="en-US" b="1" dirty="0" smtClean="0">
                          <a:solidFill>
                            <a:schemeClr val="accent4">
                              <a:lumMod val="75000"/>
                            </a:schemeClr>
                          </a:solidFill>
                        </a:rPr>
                        <a:t>601</a:t>
                      </a:r>
                      <a:endParaRPr lang="en-US" b="1" dirty="0">
                        <a:solidFill>
                          <a:schemeClr val="accent4">
                            <a:lumMod val="75000"/>
                          </a:schemeClr>
                        </a:solidFill>
                      </a:endParaRPr>
                    </a:p>
                  </a:txBody>
                  <a:tcPr/>
                </a:tc>
                <a:tc>
                  <a:txBody>
                    <a:bodyPr/>
                    <a:lstStyle/>
                    <a:p>
                      <a:pPr algn="r"/>
                      <a:r>
                        <a:rPr lang="en-US" b="1" dirty="0" smtClean="0">
                          <a:solidFill>
                            <a:schemeClr val="accent4">
                              <a:lumMod val="75000"/>
                            </a:schemeClr>
                          </a:solidFill>
                        </a:rPr>
                        <a:t>641</a:t>
                      </a:r>
                      <a:endParaRPr lang="en-US" b="1" dirty="0">
                        <a:solidFill>
                          <a:schemeClr val="accent4">
                            <a:lumMod val="75000"/>
                          </a:schemeClr>
                        </a:solidFill>
                      </a:endParaRPr>
                    </a:p>
                  </a:txBody>
                  <a:tcPr/>
                </a:tc>
              </a:tr>
              <a:tr h="370840">
                <a:tc>
                  <a:txBody>
                    <a:bodyPr/>
                    <a:lstStyle/>
                    <a:p>
                      <a:r>
                        <a:rPr lang="en-US" b="1" dirty="0" smtClean="0"/>
                        <a:t>Pain relievers</a:t>
                      </a:r>
                    </a:p>
                  </a:txBody>
                  <a:tcPr/>
                </a:tc>
                <a:tc>
                  <a:txBody>
                    <a:bodyPr/>
                    <a:lstStyle/>
                    <a:p>
                      <a:pPr algn="r"/>
                      <a:r>
                        <a:rPr lang="en-US" b="1" dirty="0" smtClean="0">
                          <a:solidFill>
                            <a:schemeClr val="accent4">
                              <a:lumMod val="75000"/>
                            </a:schemeClr>
                          </a:solidFill>
                        </a:rPr>
                        <a:t>822</a:t>
                      </a:r>
                      <a:endParaRPr lang="en-US" b="1" dirty="0">
                        <a:solidFill>
                          <a:schemeClr val="accent4">
                            <a:lumMod val="75000"/>
                          </a:schemeClr>
                        </a:solidFill>
                      </a:endParaRPr>
                    </a:p>
                  </a:txBody>
                  <a:tcPr/>
                </a:tc>
                <a:tc>
                  <a:txBody>
                    <a:bodyPr/>
                    <a:lstStyle/>
                    <a:p>
                      <a:pPr algn="r"/>
                      <a:r>
                        <a:rPr lang="en-US" b="1" dirty="0" smtClean="0">
                          <a:solidFill>
                            <a:schemeClr val="accent4">
                              <a:lumMod val="75000"/>
                            </a:schemeClr>
                          </a:solidFill>
                        </a:rPr>
                        <a:t>790</a:t>
                      </a:r>
                      <a:endParaRPr lang="en-US" b="1" dirty="0">
                        <a:solidFill>
                          <a:schemeClr val="accent4">
                            <a:lumMod val="75000"/>
                          </a:schemeClr>
                        </a:solidFill>
                      </a:endParaRPr>
                    </a:p>
                  </a:txBody>
                  <a:tcPr/>
                </a:tc>
                <a:tc>
                  <a:txBody>
                    <a:bodyPr/>
                    <a:lstStyle/>
                    <a:p>
                      <a:pPr algn="r"/>
                      <a:r>
                        <a:rPr lang="en-US" b="1" dirty="0" smtClean="0">
                          <a:solidFill>
                            <a:schemeClr val="accent4">
                              <a:lumMod val="75000"/>
                            </a:schemeClr>
                          </a:solidFill>
                        </a:rPr>
                        <a:t>748</a:t>
                      </a:r>
                      <a:endParaRPr lang="en-US" b="1" dirty="0">
                        <a:solidFill>
                          <a:schemeClr val="accent4">
                            <a:lumMod val="75000"/>
                          </a:schemeClr>
                        </a:solidFill>
                      </a:endParaRPr>
                    </a:p>
                  </a:txBody>
                  <a:tcPr/>
                </a:tc>
                <a:tc>
                  <a:txBody>
                    <a:bodyPr/>
                    <a:lstStyle/>
                    <a:p>
                      <a:pPr algn="r"/>
                      <a:r>
                        <a:rPr lang="en-US" b="1" dirty="0" smtClean="0">
                          <a:solidFill>
                            <a:schemeClr val="accent4">
                              <a:lumMod val="75000"/>
                            </a:schemeClr>
                          </a:solidFill>
                        </a:rPr>
                        <a:t>671</a:t>
                      </a:r>
                      <a:endParaRPr lang="en-US" b="1" dirty="0">
                        <a:solidFill>
                          <a:schemeClr val="accent4">
                            <a:lumMod val="75000"/>
                          </a:schemeClr>
                        </a:solidFill>
                      </a:endParaRPr>
                    </a:p>
                  </a:txBody>
                  <a:tcPr/>
                </a:tc>
                <a:tc>
                  <a:txBody>
                    <a:bodyPr/>
                    <a:lstStyle/>
                    <a:p>
                      <a:pPr algn="r"/>
                      <a:r>
                        <a:rPr lang="en-US" b="1" dirty="0" smtClean="0">
                          <a:solidFill>
                            <a:schemeClr val="accent4">
                              <a:lumMod val="75000"/>
                            </a:schemeClr>
                          </a:solidFill>
                        </a:rPr>
                        <a:t>611</a:t>
                      </a:r>
                      <a:endParaRPr lang="en-US" b="1" dirty="0">
                        <a:solidFill>
                          <a:schemeClr val="accent4">
                            <a:lumMod val="75000"/>
                          </a:schemeClr>
                        </a:solidFill>
                      </a:endParaRPr>
                    </a:p>
                  </a:txBody>
                  <a:tcPr/>
                </a:tc>
                <a:tc>
                  <a:txBody>
                    <a:bodyPr/>
                    <a:lstStyle/>
                    <a:p>
                      <a:pPr algn="r"/>
                      <a:r>
                        <a:rPr lang="en-US" b="1" dirty="0" smtClean="0">
                          <a:solidFill>
                            <a:schemeClr val="accent4">
                              <a:lumMod val="75000"/>
                            </a:schemeClr>
                          </a:solidFill>
                        </a:rPr>
                        <a:t>508</a:t>
                      </a:r>
                      <a:endParaRPr lang="en-US" b="1" dirty="0">
                        <a:solidFill>
                          <a:schemeClr val="accent4">
                            <a:lumMod val="75000"/>
                          </a:schemeClr>
                        </a:solidFill>
                      </a:endParaRPr>
                    </a:p>
                  </a:txBody>
                  <a:tcPr/>
                </a:tc>
                <a:tc>
                  <a:txBody>
                    <a:bodyPr/>
                    <a:lstStyle/>
                    <a:p>
                      <a:pPr algn="r"/>
                      <a:r>
                        <a:rPr lang="en-US" b="1" dirty="0" smtClean="0">
                          <a:solidFill>
                            <a:schemeClr val="accent4">
                              <a:lumMod val="75000"/>
                            </a:schemeClr>
                          </a:solidFill>
                        </a:rPr>
                        <a:t>489</a:t>
                      </a:r>
                      <a:endParaRPr lang="en-US" b="1" dirty="0">
                        <a:solidFill>
                          <a:schemeClr val="accent4">
                            <a:lumMod val="75000"/>
                          </a:schemeClr>
                        </a:solidFill>
                      </a:endParaRPr>
                    </a:p>
                  </a:txBody>
                  <a:tcPr/>
                </a:tc>
              </a:tr>
              <a:tr h="370840">
                <a:tc>
                  <a:txBody>
                    <a:bodyPr/>
                    <a:lstStyle/>
                    <a:p>
                      <a:r>
                        <a:rPr lang="en-US" dirty="0" smtClean="0"/>
                        <a:t>    </a:t>
                      </a:r>
                      <a:r>
                        <a:rPr lang="en-US" dirty="0" err="1" smtClean="0"/>
                        <a:t>Oxycontin</a:t>
                      </a:r>
                      <a:endParaRPr lang="en-US" dirty="0"/>
                    </a:p>
                  </a:txBody>
                  <a:tcPr/>
                </a:tc>
                <a:tc>
                  <a:txBody>
                    <a:bodyPr/>
                    <a:lstStyle/>
                    <a:p>
                      <a:pPr algn="r"/>
                      <a:r>
                        <a:rPr lang="en-US" dirty="0" smtClean="0"/>
                        <a:t>156</a:t>
                      </a:r>
                      <a:endParaRPr lang="en-US" dirty="0"/>
                    </a:p>
                  </a:txBody>
                  <a:tcPr/>
                </a:tc>
                <a:tc>
                  <a:txBody>
                    <a:bodyPr/>
                    <a:lstStyle/>
                    <a:p>
                      <a:pPr algn="r"/>
                      <a:r>
                        <a:rPr lang="en-US" dirty="0" smtClean="0"/>
                        <a:t>157</a:t>
                      </a:r>
                      <a:endParaRPr lang="en-US" dirty="0"/>
                    </a:p>
                  </a:txBody>
                  <a:tcPr/>
                </a:tc>
                <a:tc>
                  <a:txBody>
                    <a:bodyPr/>
                    <a:lstStyle/>
                    <a:p>
                      <a:pPr algn="r"/>
                      <a:r>
                        <a:rPr lang="en-US" dirty="0" smtClean="0"/>
                        <a:t>159</a:t>
                      </a:r>
                      <a:endParaRPr lang="en-US" dirty="0"/>
                    </a:p>
                  </a:txBody>
                  <a:tcPr/>
                </a:tc>
                <a:tc>
                  <a:txBody>
                    <a:bodyPr/>
                    <a:lstStyle/>
                    <a:p>
                      <a:pPr algn="r"/>
                      <a:r>
                        <a:rPr lang="en-US" dirty="0" smtClean="0"/>
                        <a:t>145</a:t>
                      </a:r>
                      <a:endParaRPr lang="en-US" dirty="0"/>
                    </a:p>
                  </a:txBody>
                  <a:tcPr/>
                </a:tc>
                <a:tc>
                  <a:txBody>
                    <a:bodyPr/>
                    <a:lstStyle/>
                    <a:p>
                      <a:pPr algn="r"/>
                      <a:r>
                        <a:rPr lang="en-US" dirty="0" smtClean="0"/>
                        <a:t>122</a:t>
                      </a:r>
                      <a:endParaRPr lang="en-US" dirty="0"/>
                    </a:p>
                  </a:txBody>
                  <a:tcPr/>
                </a:tc>
                <a:tc>
                  <a:txBody>
                    <a:bodyPr/>
                    <a:lstStyle/>
                    <a:p>
                      <a:pPr algn="r"/>
                      <a:r>
                        <a:rPr lang="en-US" dirty="0" smtClean="0"/>
                        <a:t>99</a:t>
                      </a:r>
                      <a:endParaRPr lang="en-US" dirty="0"/>
                    </a:p>
                  </a:txBody>
                  <a:tcPr/>
                </a:tc>
                <a:tc>
                  <a:txBody>
                    <a:bodyPr/>
                    <a:lstStyle/>
                    <a:p>
                      <a:pPr algn="r"/>
                      <a:r>
                        <a:rPr lang="en-US" dirty="0" smtClean="0"/>
                        <a:t>95</a:t>
                      </a:r>
                      <a:endParaRPr lang="en-US" dirty="0"/>
                    </a:p>
                  </a:txBody>
                  <a:tcPr/>
                </a:tc>
              </a:tr>
              <a:tr h="370840">
                <a:tc>
                  <a:txBody>
                    <a:bodyPr/>
                    <a:lstStyle/>
                    <a:p>
                      <a:r>
                        <a:rPr lang="en-US" b="1" dirty="0" smtClean="0"/>
                        <a:t>Tranquilizers</a:t>
                      </a:r>
                      <a:endParaRPr lang="en-US" b="1" dirty="0"/>
                    </a:p>
                  </a:txBody>
                  <a:tcPr/>
                </a:tc>
                <a:tc>
                  <a:txBody>
                    <a:bodyPr/>
                    <a:lstStyle/>
                    <a:p>
                      <a:pPr algn="r"/>
                      <a:r>
                        <a:rPr lang="en-US" dirty="0" smtClean="0"/>
                        <a:t>283</a:t>
                      </a:r>
                      <a:endParaRPr lang="en-US" dirty="0"/>
                    </a:p>
                  </a:txBody>
                  <a:tcPr/>
                </a:tc>
                <a:tc>
                  <a:txBody>
                    <a:bodyPr/>
                    <a:lstStyle/>
                    <a:p>
                      <a:pPr algn="r"/>
                      <a:r>
                        <a:rPr lang="en-US" dirty="0" smtClean="0"/>
                        <a:t>280</a:t>
                      </a:r>
                      <a:endParaRPr lang="en-US" dirty="0"/>
                    </a:p>
                  </a:txBody>
                  <a:tcPr/>
                </a:tc>
                <a:tc>
                  <a:txBody>
                    <a:bodyPr/>
                    <a:lstStyle/>
                    <a:p>
                      <a:pPr algn="r"/>
                      <a:r>
                        <a:rPr lang="en-US" dirty="0" smtClean="0"/>
                        <a:t>237</a:t>
                      </a:r>
                      <a:endParaRPr lang="en-US" dirty="0"/>
                    </a:p>
                  </a:txBody>
                  <a:tcPr/>
                </a:tc>
                <a:tc>
                  <a:txBody>
                    <a:bodyPr/>
                    <a:lstStyle/>
                    <a:p>
                      <a:pPr algn="r"/>
                      <a:r>
                        <a:rPr lang="en-US" dirty="0" smtClean="0"/>
                        <a:t>298</a:t>
                      </a:r>
                      <a:endParaRPr lang="en-US" dirty="0"/>
                    </a:p>
                  </a:txBody>
                  <a:tcPr/>
                </a:tc>
                <a:tc>
                  <a:txBody>
                    <a:bodyPr/>
                    <a:lstStyle/>
                    <a:p>
                      <a:pPr algn="r"/>
                      <a:r>
                        <a:rPr lang="en-US" dirty="0" smtClean="0"/>
                        <a:t>280</a:t>
                      </a:r>
                      <a:endParaRPr lang="en-US" dirty="0"/>
                    </a:p>
                  </a:txBody>
                  <a:tcPr/>
                </a:tc>
                <a:tc>
                  <a:txBody>
                    <a:bodyPr/>
                    <a:lstStyle/>
                    <a:p>
                      <a:pPr algn="r"/>
                      <a:r>
                        <a:rPr lang="en-US" b="1" dirty="0" smtClean="0">
                          <a:solidFill>
                            <a:schemeClr val="accent4">
                              <a:lumMod val="75000"/>
                            </a:schemeClr>
                          </a:solidFill>
                        </a:rPr>
                        <a:t>219</a:t>
                      </a:r>
                      <a:endParaRPr lang="en-US" b="1" dirty="0">
                        <a:solidFill>
                          <a:schemeClr val="accent4">
                            <a:lumMod val="75000"/>
                          </a:schemeClr>
                        </a:solidFill>
                      </a:endParaRPr>
                    </a:p>
                  </a:txBody>
                  <a:tcPr/>
                </a:tc>
                <a:tc>
                  <a:txBody>
                    <a:bodyPr/>
                    <a:lstStyle/>
                    <a:p>
                      <a:pPr algn="r"/>
                      <a:r>
                        <a:rPr lang="en-US" b="1" dirty="0" smtClean="0">
                          <a:solidFill>
                            <a:schemeClr val="accent4">
                              <a:lumMod val="75000"/>
                            </a:schemeClr>
                          </a:solidFill>
                        </a:rPr>
                        <a:t>254</a:t>
                      </a:r>
                      <a:endParaRPr lang="en-US" b="1" dirty="0">
                        <a:solidFill>
                          <a:schemeClr val="accent4">
                            <a:lumMod val="75000"/>
                          </a:schemeClr>
                        </a:solidFill>
                      </a:endParaRPr>
                    </a:p>
                  </a:txBody>
                  <a:tcPr/>
                </a:tc>
              </a:tr>
              <a:tr h="370840">
                <a:tc>
                  <a:txBody>
                    <a:bodyPr/>
                    <a:lstStyle/>
                    <a:p>
                      <a:r>
                        <a:rPr lang="en-US" b="1" dirty="0" smtClean="0"/>
                        <a:t>Stimulants</a:t>
                      </a:r>
                      <a:endParaRPr lang="en-US" b="1" dirty="0"/>
                    </a:p>
                  </a:txBody>
                  <a:tcPr/>
                </a:tc>
                <a:tc>
                  <a:txBody>
                    <a:bodyPr/>
                    <a:lstStyle/>
                    <a:p>
                      <a:pPr algn="r"/>
                      <a:r>
                        <a:rPr lang="en-US" dirty="0" smtClean="0"/>
                        <a:t>196</a:t>
                      </a:r>
                      <a:endParaRPr lang="en-US" dirty="0"/>
                    </a:p>
                  </a:txBody>
                  <a:tcPr/>
                </a:tc>
                <a:tc>
                  <a:txBody>
                    <a:bodyPr/>
                    <a:lstStyle/>
                    <a:p>
                      <a:pPr algn="r"/>
                      <a:r>
                        <a:rPr lang="en-US" dirty="0" smtClean="0"/>
                        <a:t>196</a:t>
                      </a:r>
                      <a:endParaRPr lang="en-US" dirty="0"/>
                    </a:p>
                  </a:txBody>
                  <a:tcPr/>
                </a:tc>
                <a:tc>
                  <a:txBody>
                    <a:bodyPr/>
                    <a:lstStyle/>
                    <a:p>
                      <a:pPr algn="r"/>
                      <a:r>
                        <a:rPr lang="en-US" dirty="0" smtClean="0"/>
                        <a:t>190</a:t>
                      </a:r>
                      <a:endParaRPr lang="en-US" dirty="0"/>
                    </a:p>
                  </a:txBody>
                  <a:tcPr/>
                </a:tc>
                <a:tc>
                  <a:txBody>
                    <a:bodyPr/>
                    <a:lstStyle/>
                    <a:p>
                      <a:pPr algn="r"/>
                      <a:r>
                        <a:rPr lang="en-US" dirty="0" smtClean="0"/>
                        <a:t>169</a:t>
                      </a:r>
                      <a:endParaRPr lang="en-US" dirty="0"/>
                    </a:p>
                  </a:txBody>
                  <a:tcPr/>
                </a:tc>
                <a:tc>
                  <a:txBody>
                    <a:bodyPr/>
                    <a:lstStyle/>
                    <a:p>
                      <a:pPr algn="r"/>
                      <a:r>
                        <a:rPr lang="en-US" dirty="0" smtClean="0"/>
                        <a:t>183</a:t>
                      </a:r>
                      <a:endParaRPr lang="en-US" dirty="0"/>
                    </a:p>
                  </a:txBody>
                  <a:tcPr/>
                </a:tc>
                <a:tc>
                  <a:txBody>
                    <a:bodyPr/>
                    <a:lstStyle/>
                    <a:p>
                      <a:pPr algn="r"/>
                      <a:r>
                        <a:rPr lang="en-US" b="1" dirty="0" smtClean="0">
                          <a:solidFill>
                            <a:schemeClr val="accent4">
                              <a:lumMod val="75000"/>
                            </a:schemeClr>
                          </a:solidFill>
                        </a:rPr>
                        <a:t>138</a:t>
                      </a:r>
                      <a:endParaRPr lang="en-US" b="1" dirty="0">
                        <a:solidFill>
                          <a:schemeClr val="accent4">
                            <a:lumMod val="75000"/>
                          </a:schemeClr>
                        </a:solidFill>
                      </a:endParaRPr>
                    </a:p>
                  </a:txBody>
                  <a:tcPr/>
                </a:tc>
                <a:tc>
                  <a:txBody>
                    <a:bodyPr/>
                    <a:lstStyle/>
                    <a:p>
                      <a:pPr algn="r"/>
                      <a:r>
                        <a:rPr lang="en-US" b="1" dirty="0" smtClean="0">
                          <a:solidFill>
                            <a:schemeClr val="accent4">
                              <a:lumMod val="75000"/>
                            </a:schemeClr>
                          </a:solidFill>
                        </a:rPr>
                        <a:t>183</a:t>
                      </a:r>
                      <a:endParaRPr lang="en-US" b="1" dirty="0">
                        <a:solidFill>
                          <a:schemeClr val="accent4">
                            <a:lumMod val="75000"/>
                          </a:schemeClr>
                        </a:solidFill>
                      </a:endParaRPr>
                    </a:p>
                  </a:txBody>
                  <a:tcPr/>
                </a:tc>
              </a:tr>
              <a:tr h="370840">
                <a:tc>
                  <a:txBody>
                    <a:bodyPr/>
                    <a:lstStyle/>
                    <a:p>
                      <a:r>
                        <a:rPr lang="en-US" dirty="0" smtClean="0"/>
                        <a:t>    Methamphetamine</a:t>
                      </a:r>
                      <a:endParaRPr lang="en-US" dirty="0"/>
                    </a:p>
                  </a:txBody>
                  <a:tcPr/>
                </a:tc>
                <a:tc>
                  <a:txBody>
                    <a:bodyPr/>
                    <a:lstStyle/>
                    <a:p>
                      <a:pPr algn="r"/>
                      <a:r>
                        <a:rPr lang="en-US" dirty="0" smtClean="0"/>
                        <a:t>45</a:t>
                      </a:r>
                      <a:endParaRPr lang="en-US" dirty="0"/>
                    </a:p>
                  </a:txBody>
                  <a:tcPr/>
                </a:tc>
                <a:tc>
                  <a:txBody>
                    <a:bodyPr/>
                    <a:lstStyle/>
                    <a:p>
                      <a:pPr algn="r"/>
                      <a:r>
                        <a:rPr lang="en-US" dirty="0" smtClean="0"/>
                        <a:t>49</a:t>
                      </a:r>
                      <a:endParaRPr lang="en-US" dirty="0"/>
                    </a:p>
                  </a:txBody>
                  <a:tcPr/>
                </a:tc>
                <a:tc>
                  <a:txBody>
                    <a:bodyPr/>
                    <a:lstStyle/>
                    <a:p>
                      <a:pPr algn="r"/>
                      <a:r>
                        <a:rPr lang="en-US" dirty="0" smtClean="0"/>
                        <a:t>45</a:t>
                      </a:r>
                      <a:endParaRPr lang="en-US" dirty="0"/>
                    </a:p>
                  </a:txBody>
                  <a:tcPr/>
                </a:tc>
                <a:tc>
                  <a:txBody>
                    <a:bodyPr/>
                    <a:lstStyle/>
                    <a:p>
                      <a:pPr algn="r"/>
                      <a:r>
                        <a:rPr lang="en-US" dirty="0" smtClean="0"/>
                        <a:t>76</a:t>
                      </a:r>
                      <a:endParaRPr lang="en-US" dirty="0"/>
                    </a:p>
                  </a:txBody>
                  <a:tcPr/>
                </a:tc>
                <a:tc>
                  <a:txBody>
                    <a:bodyPr/>
                    <a:lstStyle/>
                    <a:p>
                      <a:pPr algn="r"/>
                      <a:r>
                        <a:rPr lang="en-US" dirty="0" smtClean="0"/>
                        <a:t>31</a:t>
                      </a:r>
                      <a:endParaRPr lang="en-US" dirty="0"/>
                    </a:p>
                  </a:txBody>
                  <a:tcPr/>
                </a:tc>
                <a:tc>
                  <a:txBody>
                    <a:bodyPr/>
                    <a:lstStyle/>
                    <a:p>
                      <a:pPr algn="r"/>
                      <a:r>
                        <a:rPr lang="en-US" dirty="0" smtClean="0"/>
                        <a:t>40</a:t>
                      </a:r>
                      <a:endParaRPr lang="en-US" dirty="0"/>
                    </a:p>
                  </a:txBody>
                  <a:tcPr/>
                </a:tc>
                <a:tc>
                  <a:txBody>
                    <a:bodyPr/>
                    <a:lstStyle/>
                    <a:p>
                      <a:pPr algn="r"/>
                      <a:r>
                        <a:rPr lang="en-US" dirty="0" smtClean="0"/>
                        <a:t>51</a:t>
                      </a:r>
                      <a:endParaRPr lang="en-US" dirty="0"/>
                    </a:p>
                  </a:txBody>
                  <a:tcPr/>
                </a:tc>
              </a:tr>
              <a:tr h="370840">
                <a:tc>
                  <a:txBody>
                    <a:bodyPr/>
                    <a:lstStyle/>
                    <a:p>
                      <a:r>
                        <a:rPr lang="en-US" b="1" dirty="0" smtClean="0"/>
                        <a:t>Sedatives</a:t>
                      </a:r>
                      <a:endParaRPr lang="en-US" b="1" dirty="0"/>
                    </a:p>
                  </a:txBody>
                  <a:tcPr/>
                </a:tc>
                <a:tc>
                  <a:txBody>
                    <a:bodyPr/>
                    <a:lstStyle/>
                    <a:p>
                      <a:pPr algn="r"/>
                      <a:r>
                        <a:rPr lang="en-US" dirty="0" smtClean="0"/>
                        <a:t>69</a:t>
                      </a:r>
                      <a:endParaRPr lang="en-US" dirty="0"/>
                    </a:p>
                  </a:txBody>
                  <a:tcPr/>
                </a:tc>
                <a:tc>
                  <a:txBody>
                    <a:bodyPr/>
                    <a:lstStyle/>
                    <a:p>
                      <a:pPr algn="r"/>
                      <a:r>
                        <a:rPr lang="en-US" dirty="0" smtClean="0"/>
                        <a:t>76</a:t>
                      </a:r>
                      <a:endParaRPr lang="en-US" dirty="0"/>
                    </a:p>
                  </a:txBody>
                  <a:tcPr/>
                </a:tc>
                <a:tc>
                  <a:txBody>
                    <a:bodyPr/>
                    <a:lstStyle/>
                    <a:p>
                      <a:pPr algn="r"/>
                      <a:r>
                        <a:rPr lang="en-US" dirty="0" smtClean="0"/>
                        <a:t>65</a:t>
                      </a:r>
                      <a:endParaRPr lang="en-US" dirty="0"/>
                    </a:p>
                  </a:txBody>
                  <a:tcPr/>
                </a:tc>
                <a:tc>
                  <a:txBody>
                    <a:bodyPr/>
                    <a:lstStyle/>
                    <a:p>
                      <a:pPr algn="r"/>
                      <a:r>
                        <a:rPr lang="en-US" dirty="0" smtClean="0"/>
                        <a:t>54</a:t>
                      </a:r>
                      <a:endParaRPr lang="en-US" dirty="0"/>
                    </a:p>
                  </a:txBody>
                  <a:tcPr/>
                </a:tc>
                <a:tc>
                  <a:txBody>
                    <a:bodyPr/>
                    <a:lstStyle/>
                    <a:p>
                      <a:pPr algn="r"/>
                      <a:r>
                        <a:rPr lang="en-US" dirty="0" smtClean="0"/>
                        <a:t>44</a:t>
                      </a:r>
                      <a:endParaRPr lang="en-US" dirty="0"/>
                    </a:p>
                  </a:txBody>
                  <a:tcPr/>
                </a:tc>
                <a:tc>
                  <a:txBody>
                    <a:bodyPr/>
                    <a:lstStyle/>
                    <a:p>
                      <a:pPr algn="r"/>
                      <a:r>
                        <a:rPr lang="en-US" b="0" dirty="0" smtClean="0">
                          <a:solidFill>
                            <a:schemeClr val="tx2">
                              <a:lumMod val="60000"/>
                              <a:lumOff val="40000"/>
                            </a:schemeClr>
                          </a:solidFill>
                        </a:rPr>
                        <a:t>26</a:t>
                      </a:r>
                      <a:endParaRPr lang="en-US" b="0" dirty="0">
                        <a:solidFill>
                          <a:schemeClr val="tx2">
                            <a:lumMod val="60000"/>
                            <a:lumOff val="40000"/>
                          </a:schemeClr>
                        </a:solidFill>
                      </a:endParaRPr>
                    </a:p>
                  </a:txBody>
                  <a:tcPr/>
                </a:tc>
                <a:tc>
                  <a:txBody>
                    <a:bodyPr/>
                    <a:lstStyle/>
                    <a:p>
                      <a:pPr algn="r"/>
                      <a:r>
                        <a:rPr lang="en-US" b="0" dirty="0" smtClean="0">
                          <a:solidFill>
                            <a:schemeClr val="tx2">
                              <a:lumMod val="60000"/>
                              <a:lumOff val="40000"/>
                            </a:schemeClr>
                          </a:solidFill>
                        </a:rPr>
                        <a:t>59</a:t>
                      </a:r>
                      <a:endParaRPr lang="en-US" b="0" dirty="0">
                        <a:solidFill>
                          <a:schemeClr val="tx2">
                            <a:lumMod val="60000"/>
                            <a:lumOff val="40000"/>
                          </a:schemeClr>
                        </a:solidFill>
                      </a:endParaRPr>
                    </a:p>
                  </a:txBody>
                  <a:tcPr/>
                </a:tc>
              </a:tr>
            </a:tbl>
          </a:graphicData>
        </a:graphic>
      </p:graphicFrame>
      <p:sp>
        <p:nvSpPr>
          <p:cNvPr id="4" name="Slide Number Placeholder 3"/>
          <p:cNvSpPr>
            <a:spLocks noGrp="1"/>
          </p:cNvSpPr>
          <p:nvPr>
            <p:ph type="sldNum" sz="quarter" idx="4"/>
          </p:nvPr>
        </p:nvSpPr>
        <p:spPr/>
        <p:txBody>
          <a:bodyPr/>
          <a:lstStyle/>
          <a:p>
            <a:pPr>
              <a:defRPr/>
            </a:pPr>
            <a:fld id="{51D04A6F-C466-49F8-BB9F-A824B1767B02}" type="slidenum">
              <a:rPr lang="en-US" smtClean="0"/>
              <a:pPr>
                <a:defRPr/>
              </a:pPr>
              <a:t>6</a:t>
            </a:fld>
            <a:endParaRPr lang="en-US" dirty="0"/>
          </a:p>
        </p:txBody>
      </p:sp>
      <p:sp>
        <p:nvSpPr>
          <p:cNvPr id="6" name="TextBox 5"/>
          <p:cNvSpPr txBox="1"/>
          <p:nvPr/>
        </p:nvSpPr>
        <p:spPr>
          <a:xfrm>
            <a:off x="457200" y="1524000"/>
            <a:ext cx="8238153" cy="646331"/>
          </a:xfrm>
          <a:prstGeom prst="rect">
            <a:avLst/>
          </a:prstGeom>
          <a:noFill/>
        </p:spPr>
        <p:txBody>
          <a:bodyPr wrap="none" rtlCol="0">
            <a:spAutoFit/>
          </a:bodyPr>
          <a:lstStyle/>
          <a:p>
            <a:r>
              <a:rPr lang="en-US" dirty="0" smtClean="0"/>
              <a:t>Past year initiation of non-medical use of psychotherapeutics by teens 12-17 – </a:t>
            </a:r>
          </a:p>
          <a:p>
            <a:r>
              <a:rPr lang="en-US" dirty="0"/>
              <a:t>n</a:t>
            </a:r>
            <a:r>
              <a:rPr lang="en-US" dirty="0" smtClean="0"/>
              <a:t>umbers in thousands </a:t>
            </a:r>
            <a:endParaRPr lang="en-US" dirty="0"/>
          </a:p>
        </p:txBody>
      </p:sp>
      <p:sp>
        <p:nvSpPr>
          <p:cNvPr id="3" name="TextBox 2"/>
          <p:cNvSpPr txBox="1"/>
          <p:nvPr/>
        </p:nvSpPr>
        <p:spPr>
          <a:xfrm>
            <a:off x="3323370" y="5867399"/>
            <a:ext cx="5371983" cy="307777"/>
          </a:xfrm>
          <a:prstGeom prst="rect">
            <a:avLst/>
          </a:prstGeom>
          <a:noFill/>
        </p:spPr>
        <p:txBody>
          <a:bodyPr wrap="none" rtlCol="0">
            <a:spAutoFit/>
          </a:bodyPr>
          <a:lstStyle/>
          <a:p>
            <a:r>
              <a:rPr lang="en-US" sz="1400" i="1" dirty="0" smtClean="0"/>
              <a:t>US </a:t>
            </a:r>
            <a:r>
              <a:rPr lang="en-US" sz="1400" i="1" dirty="0" err="1" smtClean="0"/>
              <a:t>Dept</a:t>
            </a:r>
            <a:r>
              <a:rPr lang="en-US" sz="1400" i="1" dirty="0" smtClean="0"/>
              <a:t> of HHS:  National Survey on Drug Use and Health, 2014</a:t>
            </a:r>
            <a:endParaRPr lang="en-US" sz="1400" i="1" dirty="0"/>
          </a:p>
        </p:txBody>
      </p:sp>
    </p:spTree>
    <p:extLst>
      <p:ext uri="{BB962C8B-B14F-4D97-AF65-F5344CB8AC3E}">
        <p14:creationId xmlns:p14="http://schemas.microsoft.com/office/powerpoint/2010/main" val="1608337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51D04A6F-C466-49F8-BB9F-A824B1767B02}" type="slidenum">
              <a:rPr lang="en-US" smtClean="0"/>
              <a:pPr>
                <a:defRPr/>
              </a:pPr>
              <a:t>7</a:t>
            </a:fld>
            <a:endParaRPr lang="en-US" dirty="0"/>
          </a:p>
        </p:txBody>
      </p:sp>
      <p:grpSp>
        <p:nvGrpSpPr>
          <p:cNvPr id="4" name="Group 3"/>
          <p:cNvGrpSpPr/>
          <p:nvPr/>
        </p:nvGrpSpPr>
        <p:grpSpPr>
          <a:xfrm>
            <a:off x="1828800" y="152400"/>
            <a:ext cx="5232566" cy="6629400"/>
            <a:chOff x="-1201057" y="-2318658"/>
            <a:chExt cx="11622782" cy="14663366"/>
          </a:xfrm>
        </p:grpSpPr>
        <p:grpSp>
          <p:nvGrpSpPr>
            <p:cNvPr id="3" name="Group 2"/>
            <p:cNvGrpSpPr/>
            <p:nvPr/>
          </p:nvGrpSpPr>
          <p:grpSpPr>
            <a:xfrm>
              <a:off x="-1201057" y="1981200"/>
              <a:ext cx="11622782" cy="10363508"/>
              <a:chOff x="-1057276" y="752168"/>
              <a:chExt cx="11622782" cy="10363508"/>
            </a:xfrm>
          </p:grpSpPr>
          <p:pic>
            <p:nvPicPr>
              <p:cNvPr id="1027"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594" t="10282" r="3076" b="6250"/>
              <a:stretch/>
            </p:blipFill>
            <p:spPr bwMode="auto">
              <a:xfrm>
                <a:off x="-1057275" y="752168"/>
                <a:ext cx="11622781" cy="610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650" t="10547" r="3023" b="25000"/>
              <a:stretch/>
            </p:blipFill>
            <p:spPr bwMode="auto">
              <a:xfrm>
                <a:off x="-1057276" y="6400800"/>
                <a:ext cx="11622781" cy="47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587" t="13306" r="3085" b="5779"/>
            <a:stretch/>
          </p:blipFill>
          <p:spPr bwMode="auto">
            <a:xfrm>
              <a:off x="-1201056" y="-2318658"/>
              <a:ext cx="11622781" cy="591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65651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dirty="0" smtClean="0"/>
              <a:t>Challenges to Reducing Supply</a:t>
            </a:r>
            <a:endParaRPr lang="en-US" sz="2800" dirty="0"/>
          </a:p>
        </p:txBody>
      </p:sp>
      <p:sp>
        <p:nvSpPr>
          <p:cNvPr id="3" name="Content Placeholder 2"/>
          <p:cNvSpPr>
            <a:spLocks noGrp="1"/>
          </p:cNvSpPr>
          <p:nvPr>
            <p:ph idx="1"/>
          </p:nvPr>
        </p:nvSpPr>
        <p:spPr>
          <a:xfrm>
            <a:off x="2057400" y="5888379"/>
            <a:ext cx="1809750" cy="381000"/>
          </a:xfrm>
        </p:spPr>
        <p:txBody>
          <a:bodyPr/>
          <a:lstStyle/>
          <a:p>
            <a:pPr marL="0" indent="0">
              <a:buNone/>
            </a:pPr>
            <a:r>
              <a:rPr lang="en-US" sz="1400" dirty="0" err="1" smtClean="0">
                <a:solidFill>
                  <a:schemeClr val="tx2">
                    <a:lumMod val="60000"/>
                    <a:lumOff val="40000"/>
                  </a:schemeClr>
                </a:solidFill>
              </a:rPr>
              <a:t>CDC.gov</a:t>
            </a:r>
            <a:endParaRPr lang="en-US" sz="1400" dirty="0">
              <a:solidFill>
                <a:schemeClr val="tx2">
                  <a:lumMod val="60000"/>
                  <a:lumOff val="40000"/>
                </a:schemeClr>
              </a:solidFill>
            </a:endParaRPr>
          </a:p>
        </p:txBody>
      </p:sp>
      <p:sp>
        <p:nvSpPr>
          <p:cNvPr id="4" name="Slide Number Placeholder 3"/>
          <p:cNvSpPr>
            <a:spLocks noGrp="1"/>
          </p:cNvSpPr>
          <p:nvPr>
            <p:ph type="sldNum" sz="quarter" idx="4"/>
          </p:nvPr>
        </p:nvSpPr>
        <p:spPr/>
        <p:txBody>
          <a:bodyPr/>
          <a:lstStyle/>
          <a:p>
            <a:pPr>
              <a:defRPr/>
            </a:pPr>
            <a:fld id="{51D04A6F-C466-49F8-BB9F-A824B1767B02}" type="slidenum">
              <a:rPr lang="en-US" smtClean="0"/>
              <a:pPr>
                <a:defRPr/>
              </a:pPr>
              <a:t>8</a:t>
            </a:fld>
            <a:endParaRPr lang="en-US" dirty="0"/>
          </a:p>
        </p:txBody>
      </p:sp>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844" t="17856" r="12006" b="6251"/>
          <a:stretch/>
        </p:blipFill>
        <p:spPr bwMode="auto">
          <a:xfrm>
            <a:off x="2095500" y="990600"/>
            <a:ext cx="4953000" cy="489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29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Challenges to Reducing Supply</a:t>
            </a:r>
            <a:endParaRPr lang="en-US" dirty="0"/>
          </a:p>
        </p:txBody>
      </p:sp>
      <p:sp>
        <p:nvSpPr>
          <p:cNvPr id="3" name="Content Placeholder 2"/>
          <p:cNvSpPr>
            <a:spLocks noGrp="1"/>
          </p:cNvSpPr>
          <p:nvPr>
            <p:ph idx="1"/>
          </p:nvPr>
        </p:nvSpPr>
        <p:spPr/>
        <p:txBody>
          <a:bodyPr/>
          <a:lstStyle/>
          <a:p>
            <a:pPr marL="57150" indent="0" fontAlgn="auto">
              <a:lnSpc>
                <a:spcPct val="90000"/>
              </a:lnSpc>
              <a:spcBef>
                <a:spcPts val="500"/>
              </a:spcBef>
              <a:spcAft>
                <a:spcPts val="0"/>
              </a:spcAft>
              <a:buClrTx/>
              <a:buNone/>
              <a:defRPr/>
            </a:pPr>
            <a:endParaRPr lang="en-US" sz="1600" dirty="0">
              <a:solidFill>
                <a:sysClr val="windowText" lastClr="000000"/>
              </a:solidFill>
            </a:endParaRPr>
          </a:p>
          <a:p>
            <a:pPr marL="285750" indent="-228600" fontAlgn="auto">
              <a:lnSpc>
                <a:spcPct val="90000"/>
              </a:lnSpc>
              <a:spcBef>
                <a:spcPts val="500"/>
              </a:spcBef>
              <a:spcAft>
                <a:spcPts val="0"/>
              </a:spcAft>
              <a:buClrTx/>
              <a:defRPr/>
            </a:pPr>
            <a:r>
              <a:rPr lang="en-US" dirty="0">
                <a:solidFill>
                  <a:schemeClr val="accent1"/>
                </a:solidFill>
              </a:rPr>
              <a:t>Prescribers often</a:t>
            </a:r>
            <a:r>
              <a:rPr lang="en-US" i="1" dirty="0">
                <a:solidFill>
                  <a:schemeClr val="accent1"/>
                </a:solidFill>
              </a:rPr>
              <a:t> not </a:t>
            </a:r>
            <a:r>
              <a:rPr lang="en-US" dirty="0">
                <a:solidFill>
                  <a:schemeClr val="accent1"/>
                </a:solidFill>
              </a:rPr>
              <a:t>well trained in addiction medicine or pain management, </a:t>
            </a:r>
            <a:r>
              <a:rPr lang="en-US" dirty="0">
                <a:solidFill>
                  <a:sysClr val="windowText" lastClr="000000"/>
                </a:solidFill>
              </a:rPr>
              <a:t>and unaware of key prevention tools such as Prescription Drug Monitoring Programs (PDMP’s) or Screening, Brief Intervention and Referral to Treatment (SBIRT</a:t>
            </a:r>
            <a:r>
              <a:rPr lang="en-US" dirty="0">
                <a:solidFill>
                  <a:sysClr val="windowText" lastClr="000000"/>
                </a:solidFill>
              </a:rPr>
              <a:t>) </a:t>
            </a:r>
            <a:endParaRPr lang="en-US" dirty="0" smtClean="0">
              <a:solidFill>
                <a:sysClr val="windowText" lastClr="000000"/>
              </a:solidFill>
            </a:endParaRPr>
          </a:p>
          <a:p>
            <a:pPr marL="57150" indent="0" fontAlgn="auto">
              <a:lnSpc>
                <a:spcPct val="90000"/>
              </a:lnSpc>
              <a:spcBef>
                <a:spcPts val="500"/>
              </a:spcBef>
              <a:spcAft>
                <a:spcPts val="0"/>
              </a:spcAft>
              <a:buClrTx/>
              <a:buNone/>
              <a:defRPr/>
            </a:pPr>
            <a:endParaRPr lang="en-US" dirty="0" smtClean="0">
              <a:solidFill>
                <a:sysClr val="windowText" lastClr="000000"/>
              </a:solidFill>
            </a:endParaRPr>
          </a:p>
          <a:p>
            <a:pPr marL="285750" indent="-228600" fontAlgn="auto">
              <a:lnSpc>
                <a:spcPct val="90000"/>
              </a:lnSpc>
              <a:spcBef>
                <a:spcPts val="500"/>
              </a:spcBef>
              <a:spcAft>
                <a:spcPts val="0"/>
              </a:spcAft>
              <a:buClrTx/>
              <a:defRPr/>
            </a:pPr>
            <a:r>
              <a:rPr lang="en-US" dirty="0" smtClean="0">
                <a:solidFill>
                  <a:sysClr val="windowText" lastClr="000000"/>
                </a:solidFill>
              </a:rPr>
              <a:t>Abused </a:t>
            </a:r>
            <a:r>
              <a:rPr lang="en-US" dirty="0">
                <a:solidFill>
                  <a:sysClr val="windowText" lastClr="000000"/>
                </a:solidFill>
              </a:rPr>
              <a:t>medications continue to be </a:t>
            </a:r>
            <a:r>
              <a:rPr lang="en-US" dirty="0">
                <a:solidFill>
                  <a:schemeClr val="accent1"/>
                </a:solidFill>
              </a:rPr>
              <a:t>sourced primarily “from family and friends for free” </a:t>
            </a:r>
            <a:r>
              <a:rPr lang="en-US" dirty="0">
                <a:solidFill>
                  <a:sysClr val="windowText" lastClr="000000"/>
                </a:solidFill>
              </a:rPr>
              <a:t>--- i.e., from medicine cabinets and via “sharing” </a:t>
            </a:r>
            <a:endParaRPr lang="en-US" sz="1200" dirty="0"/>
          </a:p>
          <a:p>
            <a:pPr marL="285750" indent="-228600" fontAlgn="auto">
              <a:lnSpc>
                <a:spcPct val="90000"/>
              </a:lnSpc>
              <a:spcBef>
                <a:spcPts val="500"/>
              </a:spcBef>
              <a:spcAft>
                <a:spcPts val="0"/>
              </a:spcAft>
              <a:buClrTx/>
              <a:defRPr/>
            </a:pPr>
            <a:endParaRPr lang="en-US" dirty="0" smtClean="0">
              <a:solidFill>
                <a:sysClr val="windowText" lastClr="000000"/>
              </a:solidFill>
            </a:endParaRPr>
          </a:p>
          <a:p>
            <a:pPr marL="285750" indent="-228600" fontAlgn="auto">
              <a:lnSpc>
                <a:spcPct val="90000"/>
              </a:lnSpc>
              <a:spcBef>
                <a:spcPts val="500"/>
              </a:spcBef>
              <a:spcAft>
                <a:spcPts val="0"/>
              </a:spcAft>
              <a:buClrTx/>
              <a:defRPr/>
            </a:pPr>
            <a:endParaRPr lang="en-US" dirty="0">
              <a:solidFill>
                <a:sysClr val="windowText" lastClr="000000"/>
              </a:solidFill>
            </a:endParaRPr>
          </a:p>
          <a:p>
            <a:endParaRPr lang="en-US" dirty="0"/>
          </a:p>
        </p:txBody>
      </p:sp>
      <p:sp>
        <p:nvSpPr>
          <p:cNvPr id="4" name="Slide Number Placeholder 3"/>
          <p:cNvSpPr>
            <a:spLocks noGrp="1"/>
          </p:cNvSpPr>
          <p:nvPr>
            <p:ph type="sldNum" sz="quarter" idx="4"/>
          </p:nvPr>
        </p:nvSpPr>
        <p:spPr/>
        <p:txBody>
          <a:bodyPr/>
          <a:lstStyle/>
          <a:p>
            <a:pPr>
              <a:defRPr/>
            </a:pPr>
            <a:fld id="{51D04A6F-C466-49F8-BB9F-A824B1767B02}" type="slidenum">
              <a:rPr lang="en-US" smtClean="0"/>
              <a:pPr>
                <a:defRPr/>
              </a:pPr>
              <a:t>9</a:t>
            </a:fld>
            <a:endParaRPr lang="en-US" dirty="0"/>
          </a:p>
        </p:txBody>
      </p:sp>
    </p:spTree>
    <p:extLst>
      <p:ext uri="{BB962C8B-B14F-4D97-AF65-F5344CB8AC3E}">
        <p14:creationId xmlns:p14="http://schemas.microsoft.com/office/powerpoint/2010/main" val="2679650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dicine-Abuse-Project-Template-2014 (1)">
  <a:themeElements>
    <a:clrScheme name="MAP 2014">
      <a:dk1>
        <a:srgbClr val="7D868C"/>
      </a:dk1>
      <a:lt1>
        <a:srgbClr val="FFFFFF"/>
      </a:lt1>
      <a:dk2>
        <a:srgbClr val="404040"/>
      </a:dk2>
      <a:lt2>
        <a:srgbClr val="FFFFFF"/>
      </a:lt2>
      <a:accent1>
        <a:srgbClr val="F38B00"/>
      </a:accent1>
      <a:accent2>
        <a:srgbClr val="7D868C"/>
      </a:accent2>
      <a:accent3>
        <a:srgbClr val="004A97"/>
      </a:accent3>
      <a:accent4>
        <a:srgbClr val="7F56C5"/>
      </a:accent4>
      <a:accent5>
        <a:srgbClr val="77BC1F"/>
      </a:accent5>
      <a:accent6>
        <a:srgbClr val="939598"/>
      </a:accent6>
      <a:hlink>
        <a:srgbClr val="F38B00"/>
      </a:hlink>
      <a:folHlink>
        <a:srgbClr val="004A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The-Medicine-Abuse-Project-Template-2014 (1)</Template>
  <TotalTime>1596</TotalTime>
  <Words>658</Words>
  <Application>Microsoft Office PowerPoint</Application>
  <PresentationFormat>On-screen Show (4:3)</PresentationFormat>
  <Paragraphs>131</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Courier New</vt:lpstr>
      <vt:lpstr>Myriad Web Pro</vt:lpstr>
      <vt:lpstr>ＭＳ Ｐゴシック</vt:lpstr>
      <vt:lpstr>Wingdings</vt:lpstr>
      <vt:lpstr>Century Gothic</vt:lpstr>
      <vt:lpstr>Calibri</vt:lpstr>
      <vt:lpstr>The-Medicine-Abuse-Project-Template-2014 (1)</vt:lpstr>
      <vt:lpstr> Teen Abuse of Prescription Medication:  Program and Policy Solutions</vt:lpstr>
      <vt:lpstr>An “epidemic of consequences” - Drug overdose death rates continue to increase</vt:lpstr>
      <vt:lpstr>Who is overdosing?</vt:lpstr>
      <vt:lpstr>Partnership’s focus is on young people</vt:lpstr>
      <vt:lpstr>Prevalence of prescription drug misuse and abuse by teens remains high</vt:lpstr>
      <vt:lpstr>Latest NSDUH data show mixed picture</vt:lpstr>
      <vt:lpstr>PowerPoint Presentation</vt:lpstr>
      <vt:lpstr>Challenges to Reducing Supply</vt:lpstr>
      <vt:lpstr>Challenges to Reducing Supply</vt:lpstr>
      <vt:lpstr>Policy Solutions</vt:lpstr>
      <vt:lpstr>Progression to Heroin Abuse</vt:lpstr>
      <vt:lpstr>Policy Solutions</vt:lpstr>
      <vt:lpstr>Medicine Abuse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Taylor, Marcia Lee</dc:creator>
  <cp:lastModifiedBy>user1</cp:lastModifiedBy>
  <cp:revision>37</cp:revision>
  <cp:lastPrinted>2012-09-05T15:37:16Z</cp:lastPrinted>
  <dcterms:created xsi:type="dcterms:W3CDTF">2015-07-01T00:12:37Z</dcterms:created>
  <dcterms:modified xsi:type="dcterms:W3CDTF">2015-10-28T17:47:44Z</dcterms:modified>
</cp:coreProperties>
</file>