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8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552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4682F-E494-6142-8DF6-BD58FEB905F2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8FC58F41-2AE4-B949-A9A9-69D156B337AC}">
      <dgm:prSet phldrT="[Text]"/>
      <dgm:spPr/>
      <dgm:t>
        <a:bodyPr/>
        <a:lstStyle/>
        <a:p>
          <a:r>
            <a:rPr lang="en-US" dirty="0" smtClean="0"/>
            <a:t>Individual OD</a:t>
          </a:r>
          <a:endParaRPr lang="en-US" dirty="0"/>
        </a:p>
      </dgm:t>
    </dgm:pt>
    <dgm:pt modelId="{88FBAC5A-857A-EE43-A3B3-2C944C21614D}" type="parTrans" cxnId="{4388172A-8E8F-AB48-9736-7D871BE5EFCD}">
      <dgm:prSet/>
      <dgm:spPr/>
      <dgm:t>
        <a:bodyPr/>
        <a:lstStyle/>
        <a:p>
          <a:endParaRPr lang="en-US"/>
        </a:p>
      </dgm:t>
    </dgm:pt>
    <dgm:pt modelId="{95111BA4-52AF-6249-AC50-25DB1EDE8AED}" type="sibTrans" cxnId="{4388172A-8E8F-AB48-9736-7D871BE5EFCD}">
      <dgm:prSet/>
      <dgm:spPr/>
      <dgm:t>
        <a:bodyPr/>
        <a:lstStyle/>
        <a:p>
          <a:endParaRPr lang="en-US" dirty="0"/>
        </a:p>
      </dgm:t>
    </dgm:pt>
    <dgm:pt modelId="{1CFC5886-C648-9B4B-90EC-6EE21144C15E}">
      <dgm:prSet phldrT="[Text]"/>
      <dgm:spPr/>
      <dgm:t>
        <a:bodyPr/>
        <a:lstStyle/>
        <a:p>
          <a:r>
            <a:rPr lang="en-US" dirty="0" smtClean="0"/>
            <a:t>Bystanders recognize something is wrong</a:t>
          </a:r>
          <a:endParaRPr lang="en-US" dirty="0"/>
        </a:p>
      </dgm:t>
    </dgm:pt>
    <dgm:pt modelId="{6B0EF6B5-2AD1-9740-98C2-7ABAFBA523C5}" type="parTrans" cxnId="{E35FF786-6DFB-584B-BD38-8B0F4A86042D}">
      <dgm:prSet/>
      <dgm:spPr/>
      <dgm:t>
        <a:bodyPr/>
        <a:lstStyle/>
        <a:p>
          <a:endParaRPr lang="en-US"/>
        </a:p>
      </dgm:t>
    </dgm:pt>
    <dgm:pt modelId="{8F8C06E1-B3A4-3F43-90CE-F1F3852797EE}" type="sibTrans" cxnId="{E35FF786-6DFB-584B-BD38-8B0F4A86042D}">
      <dgm:prSet/>
      <dgm:spPr/>
      <dgm:t>
        <a:bodyPr/>
        <a:lstStyle/>
        <a:p>
          <a:endParaRPr lang="en-US" dirty="0"/>
        </a:p>
      </dgm:t>
    </dgm:pt>
    <dgm:pt modelId="{BEFD375B-EB75-A142-AA2C-316D609D7FE1}">
      <dgm:prSet phldrT="[Text]"/>
      <dgm:spPr/>
      <dgm:t>
        <a:bodyPr/>
        <a:lstStyle/>
        <a:p>
          <a:r>
            <a:rPr lang="en-US" dirty="0" smtClean="0"/>
            <a:t>Activate 911</a:t>
          </a:r>
          <a:endParaRPr lang="en-US" dirty="0"/>
        </a:p>
      </dgm:t>
    </dgm:pt>
    <dgm:pt modelId="{ADD08D09-F982-DC44-83DB-4A143E0D780D}" type="parTrans" cxnId="{7DFCCCA5-6708-EE41-A0EE-098E46196BD6}">
      <dgm:prSet/>
      <dgm:spPr/>
      <dgm:t>
        <a:bodyPr/>
        <a:lstStyle/>
        <a:p>
          <a:endParaRPr lang="en-US"/>
        </a:p>
      </dgm:t>
    </dgm:pt>
    <dgm:pt modelId="{E0F7614D-4A68-DD45-AC30-A38AB10633DF}" type="sibTrans" cxnId="{7DFCCCA5-6708-EE41-A0EE-098E46196BD6}">
      <dgm:prSet/>
      <dgm:spPr/>
      <dgm:t>
        <a:bodyPr/>
        <a:lstStyle/>
        <a:p>
          <a:endParaRPr lang="en-US" dirty="0"/>
        </a:p>
      </dgm:t>
    </dgm:pt>
    <dgm:pt modelId="{55A368BF-DA34-C746-AAC0-B43D947431C7}">
      <dgm:prSet/>
      <dgm:spPr/>
      <dgm:t>
        <a:bodyPr/>
        <a:lstStyle/>
        <a:p>
          <a:r>
            <a:rPr lang="en-US" dirty="0" smtClean="0"/>
            <a:t>Public Safety Response</a:t>
          </a:r>
          <a:endParaRPr lang="en-US" dirty="0"/>
        </a:p>
      </dgm:t>
    </dgm:pt>
    <dgm:pt modelId="{E2607BB9-42DE-3E4E-A8F1-80741F1FC075}" type="parTrans" cxnId="{0C1ADB8B-C66E-BC4A-8FBD-6AA21B85F18A}">
      <dgm:prSet/>
      <dgm:spPr/>
      <dgm:t>
        <a:bodyPr/>
        <a:lstStyle/>
        <a:p>
          <a:endParaRPr lang="en-US"/>
        </a:p>
      </dgm:t>
    </dgm:pt>
    <dgm:pt modelId="{DD048517-4706-3145-B3A1-8C25589FF4BC}" type="sibTrans" cxnId="{0C1ADB8B-C66E-BC4A-8FBD-6AA21B85F18A}">
      <dgm:prSet/>
      <dgm:spPr/>
      <dgm:t>
        <a:bodyPr/>
        <a:lstStyle/>
        <a:p>
          <a:endParaRPr lang="en-US"/>
        </a:p>
      </dgm:t>
    </dgm:pt>
    <dgm:pt modelId="{9F60365C-2814-6545-88BD-4C2C767135BC}" type="pres">
      <dgm:prSet presAssocID="{BB74682F-E494-6142-8DF6-BD58FEB905F2}" presName="linearFlow" presStyleCnt="0">
        <dgm:presLayoutVars>
          <dgm:resizeHandles val="exact"/>
        </dgm:presLayoutVars>
      </dgm:prSet>
      <dgm:spPr/>
    </dgm:pt>
    <dgm:pt modelId="{D4D152B9-557E-014B-A465-6E3BE754FF20}" type="pres">
      <dgm:prSet presAssocID="{8FC58F41-2AE4-B949-A9A9-69D156B337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352F8-8DBC-D74E-97E1-CCDE02AF2D85}" type="pres">
      <dgm:prSet presAssocID="{95111BA4-52AF-6249-AC50-25DB1EDE8A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C30F169-9FC9-A14D-B02D-504C46657072}" type="pres">
      <dgm:prSet presAssocID="{95111BA4-52AF-6249-AC50-25DB1EDE8A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0421FCB-9507-2B4C-B273-C24B453E8D41}" type="pres">
      <dgm:prSet presAssocID="{1CFC5886-C648-9B4B-90EC-6EE21144C1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F110E-F925-B44B-990A-970F6EF651FD}" type="pres">
      <dgm:prSet presAssocID="{8F8C06E1-B3A4-3F43-90CE-F1F3852797E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A6055FA-1E43-FE4D-A37E-21AA6A5C04BB}" type="pres">
      <dgm:prSet presAssocID="{8F8C06E1-B3A4-3F43-90CE-F1F3852797E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AD10E5B-95A3-2244-AF70-17F53215D37A}" type="pres">
      <dgm:prSet presAssocID="{BEFD375B-EB75-A142-AA2C-316D609D7F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8BE76-05F0-7142-B044-8D06BC13800F}" type="pres">
      <dgm:prSet presAssocID="{E0F7614D-4A68-DD45-AC30-A38AB10633D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0727D92-09B7-824D-8D0F-4EF277355DA5}" type="pres">
      <dgm:prSet presAssocID="{E0F7614D-4A68-DD45-AC30-A38AB10633D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F46EE97-8CD0-274E-8497-10F89E288562}" type="pres">
      <dgm:prSet presAssocID="{55A368BF-DA34-C746-AAC0-B43D947431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8172A-8E8F-AB48-9736-7D871BE5EFCD}" srcId="{BB74682F-E494-6142-8DF6-BD58FEB905F2}" destId="{8FC58F41-2AE4-B949-A9A9-69D156B337AC}" srcOrd="0" destOrd="0" parTransId="{88FBAC5A-857A-EE43-A3B3-2C944C21614D}" sibTransId="{95111BA4-52AF-6249-AC50-25DB1EDE8AED}"/>
    <dgm:cxn modelId="{96B10C30-4D91-8A4C-B025-E151818F2936}" type="presOf" srcId="{1CFC5886-C648-9B4B-90EC-6EE21144C15E}" destId="{90421FCB-9507-2B4C-B273-C24B453E8D41}" srcOrd="0" destOrd="0" presId="urn:microsoft.com/office/officeart/2005/8/layout/process2"/>
    <dgm:cxn modelId="{49EF5C78-9C5E-E947-8321-4A2975034CEC}" type="presOf" srcId="{8FC58F41-2AE4-B949-A9A9-69D156B337AC}" destId="{D4D152B9-557E-014B-A465-6E3BE754FF20}" srcOrd="0" destOrd="0" presId="urn:microsoft.com/office/officeart/2005/8/layout/process2"/>
    <dgm:cxn modelId="{E35FF786-6DFB-584B-BD38-8B0F4A86042D}" srcId="{BB74682F-E494-6142-8DF6-BD58FEB905F2}" destId="{1CFC5886-C648-9B4B-90EC-6EE21144C15E}" srcOrd="1" destOrd="0" parTransId="{6B0EF6B5-2AD1-9740-98C2-7ABAFBA523C5}" sibTransId="{8F8C06E1-B3A4-3F43-90CE-F1F3852797EE}"/>
    <dgm:cxn modelId="{0C1ADB8B-C66E-BC4A-8FBD-6AA21B85F18A}" srcId="{BB74682F-E494-6142-8DF6-BD58FEB905F2}" destId="{55A368BF-DA34-C746-AAC0-B43D947431C7}" srcOrd="3" destOrd="0" parTransId="{E2607BB9-42DE-3E4E-A8F1-80741F1FC075}" sibTransId="{DD048517-4706-3145-B3A1-8C25589FF4BC}"/>
    <dgm:cxn modelId="{17D9ECE5-2514-E54F-9928-F3265EE7D7D4}" type="presOf" srcId="{8F8C06E1-B3A4-3F43-90CE-F1F3852797EE}" destId="{BA6055FA-1E43-FE4D-A37E-21AA6A5C04BB}" srcOrd="1" destOrd="0" presId="urn:microsoft.com/office/officeart/2005/8/layout/process2"/>
    <dgm:cxn modelId="{03E0AE84-D15E-D141-BAF8-5B83EB65B1F8}" type="presOf" srcId="{95111BA4-52AF-6249-AC50-25DB1EDE8AED}" destId="{0C30F169-9FC9-A14D-B02D-504C46657072}" srcOrd="1" destOrd="0" presId="urn:microsoft.com/office/officeart/2005/8/layout/process2"/>
    <dgm:cxn modelId="{E01753F7-628B-8249-9014-96BA9F8E45F6}" type="presOf" srcId="{E0F7614D-4A68-DD45-AC30-A38AB10633DF}" destId="{40727D92-09B7-824D-8D0F-4EF277355DA5}" srcOrd="1" destOrd="0" presId="urn:microsoft.com/office/officeart/2005/8/layout/process2"/>
    <dgm:cxn modelId="{042CBACB-8D1A-D24F-A27D-F73833271F0B}" type="presOf" srcId="{E0F7614D-4A68-DD45-AC30-A38AB10633DF}" destId="{9088BE76-05F0-7142-B044-8D06BC13800F}" srcOrd="0" destOrd="0" presId="urn:microsoft.com/office/officeart/2005/8/layout/process2"/>
    <dgm:cxn modelId="{73BC1106-981A-7F4A-BF79-A80629FED055}" type="presOf" srcId="{BB74682F-E494-6142-8DF6-BD58FEB905F2}" destId="{9F60365C-2814-6545-88BD-4C2C767135BC}" srcOrd="0" destOrd="0" presId="urn:microsoft.com/office/officeart/2005/8/layout/process2"/>
    <dgm:cxn modelId="{74C4E9F4-14A1-D74D-B1E9-7F103186F072}" type="presOf" srcId="{BEFD375B-EB75-A142-AA2C-316D609D7FE1}" destId="{7AD10E5B-95A3-2244-AF70-17F53215D37A}" srcOrd="0" destOrd="0" presId="urn:microsoft.com/office/officeart/2005/8/layout/process2"/>
    <dgm:cxn modelId="{E3F459DF-9ED6-5341-A0E7-5AAEC794121B}" type="presOf" srcId="{55A368BF-DA34-C746-AAC0-B43D947431C7}" destId="{FF46EE97-8CD0-274E-8497-10F89E288562}" srcOrd="0" destOrd="0" presId="urn:microsoft.com/office/officeart/2005/8/layout/process2"/>
    <dgm:cxn modelId="{7DFCCCA5-6708-EE41-A0EE-098E46196BD6}" srcId="{BB74682F-E494-6142-8DF6-BD58FEB905F2}" destId="{BEFD375B-EB75-A142-AA2C-316D609D7FE1}" srcOrd="2" destOrd="0" parTransId="{ADD08D09-F982-DC44-83DB-4A143E0D780D}" sibTransId="{E0F7614D-4A68-DD45-AC30-A38AB10633DF}"/>
    <dgm:cxn modelId="{A994102D-3203-5345-A877-6C1F74F48119}" type="presOf" srcId="{8F8C06E1-B3A4-3F43-90CE-F1F3852797EE}" destId="{2F2F110E-F925-B44B-990A-970F6EF651FD}" srcOrd="0" destOrd="0" presId="urn:microsoft.com/office/officeart/2005/8/layout/process2"/>
    <dgm:cxn modelId="{03FFC41B-0DA1-AA4A-B948-B2B23BDE79A5}" type="presOf" srcId="{95111BA4-52AF-6249-AC50-25DB1EDE8AED}" destId="{6CD352F8-8DBC-D74E-97E1-CCDE02AF2D85}" srcOrd="0" destOrd="0" presId="urn:microsoft.com/office/officeart/2005/8/layout/process2"/>
    <dgm:cxn modelId="{A5ED47E4-9973-8B4A-AFE1-64FE1C5B9A59}" type="presParOf" srcId="{9F60365C-2814-6545-88BD-4C2C767135BC}" destId="{D4D152B9-557E-014B-A465-6E3BE754FF20}" srcOrd="0" destOrd="0" presId="urn:microsoft.com/office/officeart/2005/8/layout/process2"/>
    <dgm:cxn modelId="{B3B8D839-1755-6A47-B8BC-F64FC19341E4}" type="presParOf" srcId="{9F60365C-2814-6545-88BD-4C2C767135BC}" destId="{6CD352F8-8DBC-D74E-97E1-CCDE02AF2D85}" srcOrd="1" destOrd="0" presId="urn:microsoft.com/office/officeart/2005/8/layout/process2"/>
    <dgm:cxn modelId="{75BF1960-8AA0-5B4F-9A74-A8848A54B70B}" type="presParOf" srcId="{6CD352F8-8DBC-D74E-97E1-CCDE02AF2D85}" destId="{0C30F169-9FC9-A14D-B02D-504C46657072}" srcOrd="0" destOrd="0" presId="urn:microsoft.com/office/officeart/2005/8/layout/process2"/>
    <dgm:cxn modelId="{1AD3AAA1-3C77-EB4C-B43B-3019935B5D5B}" type="presParOf" srcId="{9F60365C-2814-6545-88BD-4C2C767135BC}" destId="{90421FCB-9507-2B4C-B273-C24B453E8D41}" srcOrd="2" destOrd="0" presId="urn:microsoft.com/office/officeart/2005/8/layout/process2"/>
    <dgm:cxn modelId="{F55CB9FA-61A2-A545-B7FA-02FB406812D8}" type="presParOf" srcId="{9F60365C-2814-6545-88BD-4C2C767135BC}" destId="{2F2F110E-F925-B44B-990A-970F6EF651FD}" srcOrd="3" destOrd="0" presId="urn:microsoft.com/office/officeart/2005/8/layout/process2"/>
    <dgm:cxn modelId="{33828D74-846E-3D46-96D3-5A11D7B11E60}" type="presParOf" srcId="{2F2F110E-F925-B44B-990A-970F6EF651FD}" destId="{BA6055FA-1E43-FE4D-A37E-21AA6A5C04BB}" srcOrd="0" destOrd="0" presId="urn:microsoft.com/office/officeart/2005/8/layout/process2"/>
    <dgm:cxn modelId="{A94F5A1D-9DA7-024E-9517-BADCC845B36C}" type="presParOf" srcId="{9F60365C-2814-6545-88BD-4C2C767135BC}" destId="{7AD10E5B-95A3-2244-AF70-17F53215D37A}" srcOrd="4" destOrd="0" presId="urn:microsoft.com/office/officeart/2005/8/layout/process2"/>
    <dgm:cxn modelId="{67D7BD47-7FAE-444C-9230-53EE03057154}" type="presParOf" srcId="{9F60365C-2814-6545-88BD-4C2C767135BC}" destId="{9088BE76-05F0-7142-B044-8D06BC13800F}" srcOrd="5" destOrd="0" presId="urn:microsoft.com/office/officeart/2005/8/layout/process2"/>
    <dgm:cxn modelId="{CBCE6D70-A771-9C44-AF0F-34C3ADFF9E65}" type="presParOf" srcId="{9088BE76-05F0-7142-B044-8D06BC13800F}" destId="{40727D92-09B7-824D-8D0F-4EF277355DA5}" srcOrd="0" destOrd="0" presId="urn:microsoft.com/office/officeart/2005/8/layout/process2"/>
    <dgm:cxn modelId="{E3567259-C45B-634A-82D8-919F8F17BE00}" type="presParOf" srcId="{9F60365C-2814-6545-88BD-4C2C767135BC}" destId="{FF46EE97-8CD0-274E-8497-10F89E28856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152B9-557E-014B-A465-6E3BE754FF20}">
      <dsp:nvSpPr>
        <dsp:cNvPr id="0" name=""/>
        <dsp:cNvSpPr/>
      </dsp:nvSpPr>
      <dsp:spPr>
        <a:xfrm>
          <a:off x="2979276" y="2209"/>
          <a:ext cx="2271047" cy="822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Individual OD</a:t>
          </a:r>
          <a:endParaRPr lang="en-US" sz="1800" kern="1200" dirty="0"/>
        </a:p>
      </dsp:txBody>
      <dsp:txXfrm>
        <a:off x="3003354" y="26287"/>
        <a:ext cx="2222891" cy="773942"/>
      </dsp:txXfrm>
    </dsp:sp>
    <dsp:sp modelId="{6CD352F8-8DBC-D74E-97E1-CCDE02AF2D85}">
      <dsp:nvSpPr>
        <dsp:cNvPr id="0" name=""/>
        <dsp:cNvSpPr/>
      </dsp:nvSpPr>
      <dsp:spPr>
        <a:xfrm rot="5400000">
          <a:off x="3960656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003817" y="875689"/>
        <a:ext cx="221966" cy="215801"/>
      </dsp:txXfrm>
    </dsp:sp>
    <dsp:sp modelId="{90421FCB-9507-2B4C-B273-C24B453E8D41}">
      <dsp:nvSpPr>
        <dsp:cNvPr id="0" name=""/>
        <dsp:cNvSpPr/>
      </dsp:nvSpPr>
      <dsp:spPr>
        <a:xfrm>
          <a:off x="2979276" y="1235358"/>
          <a:ext cx="2271047" cy="822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Bystanders recognize something is wrong</a:t>
          </a:r>
          <a:endParaRPr lang="en-US" sz="1800" kern="1200" dirty="0"/>
        </a:p>
      </dsp:txBody>
      <dsp:txXfrm>
        <a:off x="3003354" y="1259436"/>
        <a:ext cx="2222891" cy="773942"/>
      </dsp:txXfrm>
    </dsp:sp>
    <dsp:sp modelId="{2F2F110E-F925-B44B-990A-970F6EF651FD}">
      <dsp:nvSpPr>
        <dsp:cNvPr id="0" name=""/>
        <dsp:cNvSpPr/>
      </dsp:nvSpPr>
      <dsp:spPr>
        <a:xfrm rot="5400000">
          <a:off x="39606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003817" y="2108837"/>
        <a:ext cx="221966" cy="215801"/>
      </dsp:txXfrm>
    </dsp:sp>
    <dsp:sp modelId="{7AD10E5B-95A3-2244-AF70-17F53215D37A}">
      <dsp:nvSpPr>
        <dsp:cNvPr id="0" name=""/>
        <dsp:cNvSpPr/>
      </dsp:nvSpPr>
      <dsp:spPr>
        <a:xfrm>
          <a:off x="2979276" y="2468506"/>
          <a:ext cx="2271047" cy="822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Activate 911</a:t>
          </a:r>
          <a:endParaRPr lang="en-US" sz="1800" kern="1200" dirty="0"/>
        </a:p>
      </dsp:txBody>
      <dsp:txXfrm>
        <a:off x="3003354" y="2492584"/>
        <a:ext cx="2222891" cy="773942"/>
      </dsp:txXfrm>
    </dsp:sp>
    <dsp:sp modelId="{9088BE76-05F0-7142-B044-8D06BC13800F}">
      <dsp:nvSpPr>
        <dsp:cNvPr id="0" name=""/>
        <dsp:cNvSpPr/>
      </dsp:nvSpPr>
      <dsp:spPr>
        <a:xfrm rot="5400000">
          <a:off x="39606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003817" y="3341985"/>
        <a:ext cx="221966" cy="215801"/>
      </dsp:txXfrm>
    </dsp:sp>
    <dsp:sp modelId="{FF46EE97-8CD0-274E-8497-10F89E288562}">
      <dsp:nvSpPr>
        <dsp:cNvPr id="0" name=""/>
        <dsp:cNvSpPr/>
      </dsp:nvSpPr>
      <dsp:spPr>
        <a:xfrm>
          <a:off x="2979276" y="3701654"/>
          <a:ext cx="2271047" cy="822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Safety Response</a:t>
          </a:r>
          <a:endParaRPr lang="en-US" sz="1800" kern="1200" dirty="0"/>
        </a:p>
      </dsp:txBody>
      <dsp:txXfrm>
        <a:off x="3003354" y="3725732"/>
        <a:ext cx="2222891" cy="773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073F-3230-E64D-A9BD-496D03E0CECC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176E-9014-FC4E-BF14-94FA402A6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2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2447E-15C5-8140-9508-89C4CB51F972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552D-7CD6-444D-809F-67B3E7E7D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2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Police Officers</a:t>
            </a:r>
            <a:r>
              <a:rPr lang="en-US" baseline="0" dirty="0" smtClean="0"/>
              <a:t> are valuable asset in combating the growing number of opiate overdose deaths in your community.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8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know</a:t>
            </a:r>
            <a:r>
              <a:rPr lang="en-US" baseline="0" dirty="0" smtClean="0"/>
              <a:t> we have an opiate problem</a:t>
            </a:r>
          </a:p>
          <a:p>
            <a:r>
              <a:rPr lang="en-US" baseline="0" dirty="0" smtClean="0"/>
              <a:t>You know about needle exchange</a:t>
            </a:r>
          </a:p>
          <a:p>
            <a:r>
              <a:rPr lang="en-US" baseline="0" dirty="0" smtClean="0"/>
              <a:t>Not what I am covering</a:t>
            </a:r>
          </a:p>
          <a:p>
            <a:r>
              <a:rPr lang="en-US" baseline="0" dirty="0" smtClean="0"/>
              <a:t>I am here to discuss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</a:p>
          <a:p>
            <a:r>
              <a:rPr lang="en-US" dirty="0" smtClean="0"/>
              <a:t>Safety</a:t>
            </a:r>
            <a:r>
              <a:rPr lang="en-US" baseline="0" dirty="0" smtClean="0"/>
              <a:t> profile great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2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Quincy Mass Mayors</a:t>
            </a:r>
            <a:r>
              <a:rPr lang="en-US" baseline="0" dirty="0" smtClean="0"/>
              <a:t> friend 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6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Police</a:t>
            </a:r>
            <a:r>
              <a:rPr lang="en-US" baseline="0" dirty="0" smtClean="0"/>
              <a:t> are on scene first</a:t>
            </a:r>
          </a:p>
          <a:p>
            <a:r>
              <a:rPr lang="en-US" baseline="0" dirty="0" smtClean="0"/>
              <a:t>MINUTES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2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an</a:t>
            </a:r>
            <a:r>
              <a:rPr lang="en-US" baseline="0" dirty="0" smtClean="0"/>
              <a:t>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training they believed that they are there for scene safety not to arrest the patients.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9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E552D-7CD6-444D-809F-67B3E7E7D2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0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Police and Naloxone “The Indianapolis Experience”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O’Donnell, M.D.</a:t>
            </a:r>
          </a:p>
          <a:p>
            <a:r>
              <a:rPr lang="en-US" dirty="0" smtClean="0"/>
              <a:t>Medical Director IEMS/IFD</a:t>
            </a:r>
          </a:p>
          <a:p>
            <a:r>
              <a:rPr lang="en-US" dirty="0" smtClean="0"/>
              <a:t>Assistant Clinical Professor IUSOM Dept. of Emergency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 was born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had the support within the district</a:t>
            </a:r>
          </a:p>
          <a:p>
            <a:r>
              <a:rPr lang="en-US" dirty="0" smtClean="0"/>
              <a:t>Had to go to the City County Building</a:t>
            </a:r>
          </a:p>
          <a:p>
            <a:r>
              <a:rPr lang="en-US" dirty="0" smtClean="0"/>
              <a:t>Emphasize the growing epidemic</a:t>
            </a:r>
          </a:p>
          <a:p>
            <a:r>
              <a:rPr lang="en-US" dirty="0" smtClean="0"/>
              <a:t>Stress the safety of officer delivered naloxone</a:t>
            </a:r>
          </a:p>
          <a:p>
            <a:r>
              <a:rPr lang="en-US" dirty="0" smtClean="0"/>
              <a:t>Highlight the new laws regarding naloxone</a:t>
            </a:r>
          </a:p>
          <a:p>
            <a:pPr lvl="1"/>
            <a:r>
              <a:rPr lang="en-US" dirty="0" smtClean="0"/>
              <a:t>HB 227</a:t>
            </a:r>
          </a:p>
          <a:p>
            <a:r>
              <a:rPr lang="en-US" dirty="0" smtClean="0"/>
              <a:t>Devise a way to make it economically “feasible”</a:t>
            </a:r>
          </a:p>
          <a:p>
            <a:r>
              <a:rPr lang="en-US" dirty="0" smtClean="0"/>
              <a:t>After 20 minutes </a:t>
            </a:r>
            <a:r>
              <a:rPr lang="en-US" dirty="0" smtClean="0">
                <a:sym typeface="Wingdings"/>
              </a:rPr>
              <a:t> All in for our pilot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1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district officers trained:</a:t>
            </a:r>
          </a:p>
          <a:p>
            <a:pPr lvl="1"/>
            <a:r>
              <a:rPr lang="en-US" dirty="0" smtClean="0"/>
              <a:t>Recognition of opioid OD</a:t>
            </a:r>
          </a:p>
          <a:p>
            <a:pPr lvl="1"/>
            <a:r>
              <a:rPr lang="en-US" dirty="0" smtClean="0"/>
              <a:t>Administration of Naloxone </a:t>
            </a:r>
            <a:r>
              <a:rPr lang="en-US" dirty="0" smtClean="0"/>
              <a:t>intranasally</a:t>
            </a:r>
            <a:endParaRPr lang="en-US" dirty="0" smtClean="0"/>
          </a:p>
          <a:p>
            <a:r>
              <a:rPr lang="en-US" dirty="0" smtClean="0"/>
              <a:t>If deemed an opioid overdose </a:t>
            </a:r>
            <a:r>
              <a:rPr lang="en-US" dirty="0" smtClean="0">
                <a:sym typeface="Wingdings"/>
              </a:rPr>
              <a:t> 2mg Intranasal naloxone</a:t>
            </a:r>
          </a:p>
          <a:p>
            <a:r>
              <a:rPr lang="en-US" dirty="0" smtClean="0">
                <a:sym typeface="Wingdings"/>
              </a:rPr>
              <a:t>Brief report completed</a:t>
            </a:r>
          </a:p>
          <a:p>
            <a:r>
              <a:rPr lang="en-US" dirty="0" smtClean="0">
                <a:sym typeface="Wingdings"/>
              </a:rPr>
              <a:t>100% patients transported</a:t>
            </a:r>
          </a:p>
          <a:p>
            <a:r>
              <a:rPr lang="en-US" dirty="0" smtClean="0">
                <a:sym typeface="Wingdings"/>
              </a:rPr>
              <a:t>If refusal Immediate Detention</a:t>
            </a:r>
          </a:p>
          <a:p>
            <a:pPr lvl="1"/>
            <a:r>
              <a:rPr lang="en-US" dirty="0" smtClean="0">
                <a:sym typeface="Wingdings"/>
              </a:rPr>
              <a:t>Concern for self harm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088" y="3900768"/>
            <a:ext cx="32385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 District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 Train </a:t>
            </a:r>
            <a:r>
              <a:rPr lang="en-US" dirty="0" smtClean="0"/>
              <a:t>150 </a:t>
            </a:r>
            <a:r>
              <a:rPr lang="en-US" dirty="0" smtClean="0"/>
              <a:t>officers how to deliver a medication they may have only heard of </a:t>
            </a:r>
          </a:p>
          <a:p>
            <a:r>
              <a:rPr lang="en-US" dirty="0" smtClean="0"/>
              <a:t>Many were not “excited” about this opportunity</a:t>
            </a:r>
          </a:p>
          <a:p>
            <a:r>
              <a:rPr lang="en-US" dirty="0" smtClean="0"/>
              <a:t>Potential perceived barriers</a:t>
            </a:r>
          </a:p>
          <a:p>
            <a:pPr lvl="1"/>
            <a:r>
              <a:rPr lang="en-US" dirty="0" smtClean="0"/>
              <a:t>Viewed as “enabling”</a:t>
            </a:r>
          </a:p>
          <a:p>
            <a:pPr lvl="1"/>
            <a:r>
              <a:rPr lang="en-US" dirty="0" smtClean="0"/>
              <a:t>Goes beyond the scope of what a police officer </a:t>
            </a:r>
            <a:r>
              <a:rPr lang="en-US" dirty="0" smtClean="0"/>
              <a:t>was trained to do</a:t>
            </a:r>
            <a:endParaRPr lang="en-US" dirty="0" smtClean="0"/>
          </a:p>
          <a:p>
            <a:pPr lvl="1"/>
            <a:r>
              <a:rPr lang="en-US" dirty="0" smtClean="0"/>
              <a:t>Will they even be receptive to the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 to be quick </a:t>
            </a:r>
          </a:p>
          <a:p>
            <a:r>
              <a:rPr lang="en-US" dirty="0" smtClean="0"/>
              <a:t>Stress the importance of the problem</a:t>
            </a:r>
          </a:p>
          <a:p>
            <a:r>
              <a:rPr lang="en-US" dirty="0" smtClean="0"/>
              <a:t>Answer the question “Why police”</a:t>
            </a:r>
          </a:p>
          <a:p>
            <a:pPr lvl="1"/>
            <a:r>
              <a:rPr lang="en-US" dirty="0" smtClean="0"/>
              <a:t>Chain of survival</a:t>
            </a:r>
          </a:p>
          <a:p>
            <a:pPr lvl="1"/>
            <a:r>
              <a:rPr lang="en-US" dirty="0" smtClean="0"/>
              <a:t>Time is lost in an overdose</a:t>
            </a:r>
          </a:p>
          <a:p>
            <a:r>
              <a:rPr lang="en-US" dirty="0" smtClean="0"/>
              <a:t>Dispel potential myths</a:t>
            </a:r>
          </a:p>
          <a:p>
            <a:pPr lvl="1"/>
            <a:r>
              <a:rPr lang="en-US" dirty="0" smtClean="0"/>
              <a:t>Combativeness (&lt; 3% documented)</a:t>
            </a:r>
          </a:p>
          <a:p>
            <a:pPr lvl="1"/>
            <a:r>
              <a:rPr lang="en-US" dirty="0" smtClean="0"/>
              <a:t>Legal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13333" b="13333"/>
          <a:stretch/>
        </p:blipFill>
        <p:spPr>
          <a:xfrm>
            <a:off x="5943335" y="4668233"/>
            <a:ext cx="3006430" cy="16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2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they think about the training program?</a:t>
            </a:r>
          </a:p>
          <a:p>
            <a:r>
              <a:rPr lang="en-US" dirty="0" smtClean="0"/>
              <a:t>Would they reject?</a:t>
            </a:r>
          </a:p>
          <a:p>
            <a:r>
              <a:rPr lang="en-US" dirty="0" smtClean="0"/>
              <a:t>Would it be effective?</a:t>
            </a:r>
          </a:p>
          <a:p>
            <a:r>
              <a:rPr lang="en-US" dirty="0" smtClean="0"/>
              <a:t>Is it even seen as a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8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a prospective investigation of officer attitudes towards naloxone training</a:t>
            </a:r>
          </a:p>
          <a:p>
            <a:r>
              <a:rPr lang="en-US" dirty="0" smtClean="0"/>
              <a:t>117 subjects</a:t>
            </a:r>
          </a:p>
          <a:p>
            <a:r>
              <a:rPr lang="en-US" dirty="0" smtClean="0"/>
              <a:t>Asked to complete a standardized evaluation</a:t>
            </a:r>
          </a:p>
          <a:p>
            <a:pPr lvl="1"/>
            <a:r>
              <a:rPr lang="en-US" dirty="0" smtClean="0"/>
              <a:t>Experience with opiate overdoses</a:t>
            </a:r>
          </a:p>
          <a:p>
            <a:pPr lvl="1"/>
            <a:r>
              <a:rPr lang="en-US" dirty="0" smtClean="0"/>
              <a:t>Perceived difficulty of naloxone training</a:t>
            </a:r>
          </a:p>
          <a:p>
            <a:pPr lvl="1"/>
            <a:r>
              <a:rPr lang="en-US" dirty="0" smtClean="0"/>
              <a:t>Perceived importance of naloxone training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412" y="5173382"/>
            <a:ext cx="1336488" cy="1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find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76" t="3693" r="9434" b="3693"/>
          <a:stretch/>
        </p:blipFill>
        <p:spPr>
          <a:xfrm>
            <a:off x="566179" y="1551931"/>
            <a:ext cx="7796772" cy="5201481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5" name="Oval 4"/>
          <p:cNvSpPr/>
          <p:nvPr/>
        </p:nvSpPr>
        <p:spPr>
          <a:xfrm>
            <a:off x="-164353" y="3854825"/>
            <a:ext cx="8362951" cy="312270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8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713" indent="-112713">
              <a:spcBef>
                <a:spcPts val="400"/>
              </a:spcBef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They were seeing it as well</a:t>
            </a:r>
          </a:p>
          <a:p>
            <a:pPr marL="407988" lvl="1" indent="-112713">
              <a:spcBef>
                <a:spcPts val="400"/>
              </a:spcBef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93.2</a:t>
            </a:r>
            <a:r>
              <a:rPr lang="en-US" dirty="0">
                <a:latin typeface="Calisto MT"/>
                <a:cs typeface="Calisto MT"/>
              </a:rPr>
              <a:t>% </a:t>
            </a:r>
            <a:r>
              <a:rPr lang="en-US" dirty="0" smtClean="0">
                <a:latin typeface="Calisto MT"/>
                <a:cs typeface="Calisto MT"/>
              </a:rPr>
              <a:t>on an overdose in 1 year</a:t>
            </a:r>
            <a:endParaRPr lang="en-US" dirty="0">
              <a:latin typeface="Calisto MT"/>
              <a:cs typeface="Calisto MT"/>
            </a:endParaRPr>
          </a:p>
          <a:p>
            <a:pPr marL="690563" lvl="2" indent="-112713">
              <a:spcBef>
                <a:spcPts val="400"/>
              </a:spcBef>
              <a:buFont typeface="Arial"/>
              <a:buChar char="•"/>
            </a:pPr>
            <a:r>
              <a:rPr lang="en-US" dirty="0">
                <a:latin typeface="Calisto MT"/>
                <a:cs typeface="Calisto MT"/>
              </a:rPr>
              <a:t>49.6% </a:t>
            </a:r>
            <a:r>
              <a:rPr lang="en-US" dirty="0" smtClean="0">
                <a:latin typeface="Calisto MT"/>
                <a:cs typeface="Calisto MT"/>
              </a:rPr>
              <a:t>last month</a:t>
            </a:r>
          </a:p>
          <a:p>
            <a:pPr marL="112713" indent="-112713">
              <a:spcBef>
                <a:spcPts val="400"/>
              </a:spcBef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Training was not difficult</a:t>
            </a:r>
          </a:p>
          <a:p>
            <a:pPr marL="407988" lvl="1" indent="-112713">
              <a:spcBef>
                <a:spcPts val="400"/>
              </a:spcBef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Officers should be trained</a:t>
            </a:r>
          </a:p>
          <a:p>
            <a:pPr marL="112713" indent="-112713">
              <a:spcBef>
                <a:spcPts val="400"/>
              </a:spcBef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Experience mattered</a:t>
            </a:r>
          </a:p>
          <a:p>
            <a:pPr marL="407988" lvl="1" indent="-112713">
              <a:spcBef>
                <a:spcPts val="400"/>
              </a:spcBef>
              <a:buFont typeface="Arial"/>
              <a:buChar char="•"/>
            </a:pPr>
            <a:r>
              <a:rPr lang="en-US" dirty="0" smtClean="0">
                <a:latin typeface="Calisto MT"/>
                <a:cs typeface="Calisto MT"/>
              </a:rPr>
              <a:t>More overdose cases = higher competency </a:t>
            </a:r>
          </a:p>
          <a:p>
            <a:pPr marL="407988" lvl="1" indent="-112713">
              <a:spcBef>
                <a:spcPts val="400"/>
              </a:spcBef>
              <a:buFont typeface="Arial"/>
              <a:buChar char="•"/>
            </a:pPr>
            <a:endParaRPr lang="en-US" dirty="0">
              <a:latin typeface="Calisto MT"/>
              <a:cs typeface="Calisto MT"/>
            </a:endParaRPr>
          </a:p>
          <a:p>
            <a:pPr marL="407988" lvl="1" indent="-112713">
              <a:spcBef>
                <a:spcPts val="400"/>
              </a:spcBef>
              <a:buFont typeface="Arial"/>
              <a:buChar char="•"/>
            </a:pPr>
            <a:endParaRPr lang="en-US" dirty="0" smtClean="0">
              <a:latin typeface="Calisto MT"/>
              <a:cs typeface="Calisto MT"/>
            </a:endParaRPr>
          </a:p>
          <a:p>
            <a:pPr marL="295275" lvl="1" indent="0">
              <a:spcBef>
                <a:spcPts val="400"/>
              </a:spcBef>
              <a:buNone/>
            </a:pPr>
            <a:endParaRPr lang="en-US" dirty="0">
              <a:latin typeface="Calisto MT"/>
              <a:cs typeface="Calisto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3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713" indent="-112713">
              <a:spcBef>
                <a:spcPts val="300"/>
              </a:spcBef>
              <a:buFont typeface="Arial"/>
              <a:buChar char="•"/>
            </a:pPr>
            <a:r>
              <a:rPr lang="en-US" dirty="0">
                <a:latin typeface="Calisto MT"/>
                <a:cs typeface="Calisto MT"/>
              </a:rPr>
              <a:t>Overwhelmingly positive attitudes towards naloxone </a:t>
            </a:r>
            <a:r>
              <a:rPr lang="en-US" dirty="0" smtClean="0">
                <a:latin typeface="Calisto MT"/>
                <a:cs typeface="Calisto MT"/>
              </a:rPr>
              <a:t>training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>
              <a:latin typeface="Calisto MT"/>
              <a:cs typeface="Calisto MT"/>
            </a:endParaRPr>
          </a:p>
          <a:p>
            <a:pPr marL="112713" indent="-112713">
              <a:spcBef>
                <a:spcPts val="600"/>
              </a:spcBef>
              <a:buFont typeface="Arial"/>
              <a:buChar char="•"/>
            </a:pPr>
            <a:r>
              <a:rPr lang="en-US" dirty="0">
                <a:latin typeface="Calisto MT"/>
                <a:cs typeface="Calisto MT"/>
              </a:rPr>
              <a:t>Consistent with literature showing that police are receptive to harm reduction </a:t>
            </a:r>
            <a:r>
              <a:rPr lang="en-US" dirty="0" smtClean="0">
                <a:latin typeface="Calisto MT"/>
                <a:cs typeface="Calisto MT"/>
              </a:rPr>
              <a:t>interventions</a:t>
            </a:r>
          </a:p>
          <a:p>
            <a:pPr marL="112713" indent="-112713">
              <a:spcBef>
                <a:spcPts val="600"/>
              </a:spcBef>
              <a:buFont typeface="Arial"/>
              <a:buChar char="•"/>
            </a:pPr>
            <a:endParaRPr lang="en-US" dirty="0">
              <a:latin typeface="Calisto MT"/>
              <a:cs typeface="Calisto MT"/>
            </a:endParaRPr>
          </a:p>
          <a:p>
            <a:pPr marL="112713" indent="-112713">
              <a:spcBef>
                <a:spcPts val="600"/>
              </a:spcBef>
              <a:buFont typeface="Arial"/>
              <a:buChar char="•"/>
            </a:pPr>
            <a:r>
              <a:rPr lang="en-US" dirty="0">
                <a:latin typeface="Calisto MT"/>
                <a:cs typeface="Calisto MT"/>
              </a:rPr>
              <a:t>Prior experience with opioid overdoses increased </a:t>
            </a:r>
            <a:r>
              <a:rPr lang="en-US" dirty="0" smtClean="0">
                <a:latin typeface="Calisto MT"/>
                <a:cs typeface="Calisto MT"/>
              </a:rPr>
              <a:t>confidence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alisto MT"/>
              <a:cs typeface="Calisto MT"/>
            </a:endParaRPr>
          </a:p>
          <a:p>
            <a:endParaRPr lang="en-US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463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was complete in 10 days</a:t>
            </a:r>
          </a:p>
          <a:p>
            <a:r>
              <a:rPr lang="en-US" dirty="0" smtClean="0"/>
              <a:t>Officers began using immediately</a:t>
            </a:r>
          </a:p>
          <a:p>
            <a:r>
              <a:rPr lang="en-US" dirty="0" smtClean="0"/>
              <a:t>Fire department asking about police naloxone</a:t>
            </a:r>
          </a:p>
          <a:p>
            <a:r>
              <a:rPr lang="en-US" dirty="0" smtClean="0"/>
              <a:t>“Racing to the scene”</a:t>
            </a:r>
          </a:p>
          <a:p>
            <a:r>
              <a:rPr lang="en-US" dirty="0" smtClean="0"/>
              <a:t>100% feedback to the officers</a:t>
            </a:r>
          </a:p>
          <a:p>
            <a:r>
              <a:rPr lang="en-US" dirty="0" smtClean="0"/>
              <a:t>Time to go department wide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5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 me start by telling you a secret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“Now I will tell you how we got here”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780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training each district within IMPD</a:t>
            </a:r>
          </a:p>
          <a:p>
            <a:r>
              <a:rPr lang="en-US" dirty="0" smtClean="0"/>
              <a:t>Same model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100% medical director review</a:t>
            </a:r>
          </a:p>
          <a:p>
            <a:pPr lvl="1"/>
            <a:r>
              <a:rPr lang="en-US" dirty="0" smtClean="0"/>
              <a:t>100% feedback to officers</a:t>
            </a:r>
          </a:p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2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demographics</a:t>
            </a:r>
          </a:p>
          <a:p>
            <a:r>
              <a:rPr lang="en-US" dirty="0" smtClean="0"/>
              <a:t>Indications for administration</a:t>
            </a:r>
          </a:p>
          <a:p>
            <a:pPr lvl="1"/>
            <a:r>
              <a:rPr lang="en-US" dirty="0" smtClean="0"/>
              <a:t>Breathing status</a:t>
            </a:r>
          </a:p>
          <a:p>
            <a:pPr lvl="1"/>
            <a:r>
              <a:rPr lang="en-US" dirty="0" smtClean="0"/>
              <a:t>Level of </a:t>
            </a:r>
            <a:r>
              <a:rPr lang="en-US" dirty="0" smtClean="0"/>
              <a:t>consciousness</a:t>
            </a:r>
          </a:p>
          <a:p>
            <a:r>
              <a:rPr lang="en-US" dirty="0" smtClean="0"/>
              <a:t>Difficulty with administration</a:t>
            </a:r>
          </a:p>
          <a:p>
            <a:r>
              <a:rPr lang="en-US" dirty="0" smtClean="0"/>
              <a:t>Response to administration</a:t>
            </a:r>
          </a:p>
          <a:p>
            <a:r>
              <a:rPr lang="en-US" dirty="0" smtClean="0"/>
              <a:t>Need for Immediate Detention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09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creen Shot 2015-10-26 at 2.1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7" y="252290"/>
            <a:ext cx="7783823" cy="63653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127" y="1912471"/>
            <a:ext cx="3224772" cy="149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7" y="2345765"/>
            <a:ext cx="1506537" cy="149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63589" y="484635"/>
            <a:ext cx="2071916" cy="116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67399" y="1537462"/>
            <a:ext cx="735196" cy="83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all police naloxone administrations from April 2014-August 2015</a:t>
            </a:r>
          </a:p>
          <a:p>
            <a:r>
              <a:rPr lang="en-US" dirty="0" smtClean="0"/>
              <a:t>Reviewed all required officer administration forms</a:t>
            </a:r>
          </a:p>
          <a:p>
            <a:r>
              <a:rPr lang="en-US" dirty="0" smtClean="0"/>
              <a:t>Examined EMS runs and hospital outcomes</a:t>
            </a:r>
          </a:p>
          <a:p>
            <a:r>
              <a:rPr lang="en-US" dirty="0" smtClean="0"/>
              <a:t>N = 121 officer administrations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763" y="4273175"/>
            <a:ext cx="2296459" cy="22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5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by </a:t>
            </a:r>
            <a:r>
              <a:rPr lang="en-US" dirty="0" smtClean="0"/>
              <a:t>time of year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988109"/>
            <a:ext cx="7306234" cy="428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49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4"/>
          <a:stretch/>
        </p:blipFill>
        <p:spPr bwMode="auto">
          <a:xfrm>
            <a:off x="1479176" y="1570037"/>
            <a:ext cx="4643829" cy="509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5-10-06 at 11.07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2" y="3059952"/>
            <a:ext cx="7058959" cy="245268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79176" y="3271607"/>
            <a:ext cx="6249361" cy="495046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7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and response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12" y="1884268"/>
            <a:ext cx="5760869" cy="461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01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and hospital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to gather data</a:t>
            </a:r>
          </a:p>
          <a:p>
            <a:r>
              <a:rPr lang="en-US" dirty="0" smtClean="0"/>
              <a:t>Roughly 30% receive additional naloxone by EMS</a:t>
            </a:r>
          </a:p>
          <a:p>
            <a:r>
              <a:rPr lang="en-US" dirty="0" smtClean="0"/>
              <a:t>Almost 95% survive to the ED </a:t>
            </a:r>
          </a:p>
          <a:p>
            <a:r>
              <a:rPr lang="en-US" dirty="0" smtClean="0"/>
              <a:t>90% ultimately discharged from the 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are appropriately recognizing opiate overdoses on the street</a:t>
            </a:r>
          </a:p>
          <a:p>
            <a:r>
              <a:rPr lang="en-US" dirty="0" smtClean="0"/>
              <a:t>Once recognized, police are safely and effectively administering naloxone</a:t>
            </a:r>
          </a:p>
          <a:p>
            <a:r>
              <a:rPr lang="en-US" dirty="0" smtClean="0"/>
              <a:t>Incidence of combativeness or need for scene escalation are rare</a:t>
            </a:r>
          </a:p>
          <a:p>
            <a:r>
              <a:rPr lang="en-US" dirty="0" smtClean="0"/>
              <a:t>Patients who receive naloxone from police have similar outcomes when compared to those who receive from 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6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data is needed to analyze impact on patient care</a:t>
            </a:r>
          </a:p>
          <a:p>
            <a:pPr lvl="1"/>
            <a:r>
              <a:rPr lang="en-US" dirty="0" smtClean="0"/>
              <a:t>Improved outcomes when compared to EMS?</a:t>
            </a:r>
            <a:endParaRPr lang="en-US" dirty="0"/>
          </a:p>
          <a:p>
            <a:r>
              <a:rPr lang="en-US" dirty="0" smtClean="0"/>
              <a:t>Examine impact on overall mortality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5-10-06 at 1.3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525"/>
            <a:ext cx="9144000" cy="3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Describe the Indianapolis experience</a:t>
            </a:r>
          </a:p>
          <a:p>
            <a:pPr lvl="1"/>
            <a:r>
              <a:rPr lang="en-US" dirty="0" smtClean="0"/>
              <a:t>How we started</a:t>
            </a:r>
          </a:p>
          <a:p>
            <a:pPr lvl="1"/>
            <a:r>
              <a:rPr lang="en-US" dirty="0" smtClean="0"/>
              <a:t>What were the key steps along the way</a:t>
            </a:r>
          </a:p>
          <a:p>
            <a:r>
              <a:rPr lang="en-US" dirty="0" smtClean="0"/>
              <a:t>Present the science/evidence that has come out of this experience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Patient outcomes</a:t>
            </a:r>
          </a:p>
          <a:p>
            <a:pPr lvl="1"/>
            <a:r>
              <a:rPr lang="en-US" dirty="0" smtClean="0"/>
              <a:t>Give you necessary evidence to support your own programs</a:t>
            </a:r>
          </a:p>
          <a:p>
            <a:r>
              <a:rPr lang="en-US" dirty="0" smtClean="0"/>
              <a:t>Goal:  Give you the information you need to development your own successful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75" y="3122707"/>
            <a:ext cx="1810871" cy="18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need this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Rural communities</a:t>
            </a:r>
          </a:p>
          <a:p>
            <a:r>
              <a:rPr lang="en-US" dirty="0" smtClean="0"/>
              <a:t>EMS resources are spread out</a:t>
            </a:r>
          </a:p>
          <a:p>
            <a:r>
              <a:rPr lang="en-US" dirty="0" smtClean="0"/>
              <a:t>Includes ALS and BLS</a:t>
            </a:r>
          </a:p>
          <a:p>
            <a:pPr lvl="1"/>
            <a:r>
              <a:rPr lang="en-US" dirty="0" smtClean="0"/>
              <a:t>Volunteer services</a:t>
            </a:r>
          </a:p>
          <a:p>
            <a:r>
              <a:rPr lang="en-US" dirty="0" smtClean="0"/>
              <a:t>Often times police are first on scene for an extended period of time</a:t>
            </a:r>
          </a:p>
          <a:p>
            <a:r>
              <a:rPr lang="en-US" dirty="0" smtClean="0"/>
              <a:t>As overdose time increases </a:t>
            </a:r>
            <a:r>
              <a:rPr lang="en-US" dirty="0" smtClean="0">
                <a:sym typeface="Wingdings"/>
              </a:rPr>
              <a:t> increase potential for death</a:t>
            </a:r>
          </a:p>
          <a:p>
            <a:r>
              <a:rPr lang="en-US" dirty="0" smtClean="0">
                <a:sym typeface="Wingdings"/>
              </a:rPr>
              <a:t>This issue is not just an urban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4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Multidisciplinary approach to combatting overdose deaths seams to be working</a:t>
            </a:r>
          </a:p>
          <a:p>
            <a:r>
              <a:rPr lang="en-US" dirty="0" smtClean="0"/>
              <a:t>Now that lives are being saved </a:t>
            </a:r>
            <a:r>
              <a:rPr lang="en-US" dirty="0" smtClean="0">
                <a:sym typeface="Wingdings"/>
              </a:rPr>
              <a:t> Time to look into treatment</a:t>
            </a:r>
          </a:p>
          <a:p>
            <a:r>
              <a:rPr lang="en-US" dirty="0" smtClean="0">
                <a:sym typeface="Wingdings"/>
              </a:rPr>
              <a:t>“Outside the box” treatment?</a:t>
            </a:r>
          </a:p>
          <a:p>
            <a:pPr lvl="1"/>
            <a:r>
              <a:rPr lang="en-US" dirty="0" smtClean="0">
                <a:sym typeface="Wingdings"/>
              </a:rPr>
              <a:t>Home naloxone prescriptions</a:t>
            </a:r>
          </a:p>
          <a:p>
            <a:pPr lvl="1"/>
            <a:r>
              <a:rPr lang="en-US" dirty="0" smtClean="0">
                <a:sym typeface="Wingdings"/>
              </a:rPr>
              <a:t>Naloxone Rx from Emergency Dept.</a:t>
            </a:r>
          </a:p>
          <a:p>
            <a:pPr lvl="1"/>
            <a:r>
              <a:rPr lang="en-US" dirty="0" smtClean="0">
                <a:sym typeface="Wingdings"/>
              </a:rPr>
              <a:t>Alternative treatment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4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one step</a:t>
            </a:r>
          </a:p>
          <a:p>
            <a:r>
              <a:rPr lang="en-US" dirty="0" smtClean="0"/>
              <a:t>Would not have been possible if not for support from a MULTIDISCIPLNARY team</a:t>
            </a:r>
          </a:p>
          <a:p>
            <a:r>
              <a:rPr lang="en-US" dirty="0" smtClean="0"/>
              <a:t>Officers are receptive to naloxone training</a:t>
            </a:r>
          </a:p>
          <a:p>
            <a:r>
              <a:rPr lang="en-US" dirty="0" smtClean="0"/>
              <a:t>Officers can be trained to correctly identify opiate overdoses and act</a:t>
            </a:r>
          </a:p>
          <a:p>
            <a:r>
              <a:rPr lang="en-US" dirty="0" smtClean="0"/>
              <a:t>Officer naloxone administration appears safe and </a:t>
            </a:r>
            <a:r>
              <a:rPr lang="en-US" dirty="0" smtClean="0"/>
              <a:t>effective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681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1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naloxone?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68" y="1745887"/>
            <a:ext cx="6544480" cy="49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8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all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IMPD Southwest District Spring 2013</a:t>
            </a:r>
          </a:p>
          <a:p>
            <a:r>
              <a:rPr lang="en-US" dirty="0" smtClean="0"/>
              <a:t>A “Motley Crew”</a:t>
            </a:r>
          </a:p>
          <a:p>
            <a:pPr lvl="1"/>
            <a:r>
              <a:rPr lang="en-US" dirty="0" smtClean="0"/>
              <a:t>Police (all divisions)</a:t>
            </a:r>
          </a:p>
          <a:p>
            <a:pPr lvl="1"/>
            <a:r>
              <a:rPr lang="en-US" dirty="0" smtClean="0"/>
              <a:t>EMS</a:t>
            </a:r>
          </a:p>
          <a:p>
            <a:pPr lvl="1"/>
            <a:r>
              <a:rPr lang="en-US" dirty="0" smtClean="0"/>
              <a:t>Mental health/addiction centers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Criminal Justice</a:t>
            </a:r>
          </a:p>
          <a:p>
            <a:r>
              <a:rPr lang="en-US" dirty="0" smtClean="0"/>
              <a:t>One Mission:  How can we combat the rising crime that is associated with the opiate epidemic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824" y="3137647"/>
            <a:ext cx="803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CRIME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7242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knew this was a problem</a:t>
            </a:r>
            <a:endParaRPr lang="en-US" dirty="0"/>
          </a:p>
        </p:txBody>
      </p:sp>
      <p:pic>
        <p:nvPicPr>
          <p:cNvPr id="5" name="Picture 4" descr="Screen Shot 2015-07-21 at 12.0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" y="1902547"/>
            <a:ext cx="8784406" cy="41145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68823" y="3212353"/>
            <a:ext cx="1464235" cy="85164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6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took a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parties realized that we “</a:t>
            </a:r>
            <a:r>
              <a:rPr lang="en-US" b="1" dirty="0" smtClean="0"/>
              <a:t>cannot arrest our way out of this problem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Had to take a fundamental approach</a:t>
            </a:r>
          </a:p>
          <a:p>
            <a:pPr lvl="1"/>
            <a:r>
              <a:rPr lang="en-US" dirty="0" smtClean="0"/>
              <a:t>Education in the schools</a:t>
            </a:r>
          </a:p>
          <a:p>
            <a:pPr lvl="2"/>
            <a:r>
              <a:rPr lang="en-US" dirty="0" smtClean="0"/>
              <a:t>Programs that go beyond current drug education/awareness</a:t>
            </a:r>
          </a:p>
          <a:p>
            <a:pPr lvl="2"/>
            <a:r>
              <a:rPr lang="en-US" dirty="0" smtClean="0"/>
              <a:t>Not your average “Don’t do drugs talk”</a:t>
            </a:r>
          </a:p>
          <a:p>
            <a:pPr lvl="1"/>
            <a:r>
              <a:rPr lang="en-US" dirty="0" smtClean="0"/>
              <a:t>Look at ways to decrease the number of fatalities</a:t>
            </a:r>
          </a:p>
          <a:p>
            <a:pPr lvl="2"/>
            <a:r>
              <a:rPr lang="en-US" dirty="0" smtClean="0"/>
              <a:t>Police naloxone?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police and naloxone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necessarily a brand new concept</a:t>
            </a:r>
          </a:p>
          <a:p>
            <a:r>
              <a:rPr lang="en-US" dirty="0" smtClean="0"/>
              <a:t>A growing number of police agencies had been successfully delivering intranasal naloxone</a:t>
            </a:r>
          </a:p>
          <a:p>
            <a:pPr lvl="1"/>
            <a:r>
              <a:rPr lang="en-US" dirty="0" smtClean="0"/>
              <a:t>Quincy, MA</a:t>
            </a:r>
          </a:p>
          <a:p>
            <a:pPr lvl="1"/>
            <a:r>
              <a:rPr lang="en-US" dirty="0" smtClean="0"/>
              <a:t>Nassau County, NY</a:t>
            </a:r>
          </a:p>
          <a:p>
            <a:pPr lvl="1"/>
            <a:r>
              <a:rPr lang="en-US" dirty="0" smtClean="0"/>
              <a:t>Boston, MA</a:t>
            </a:r>
          </a:p>
          <a:p>
            <a:r>
              <a:rPr lang="en-US" dirty="0" smtClean="0"/>
              <a:t>All had reported a fair amount of success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7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thought it was important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606979"/>
              </p:ext>
            </p:extLst>
          </p:nvPr>
        </p:nvGraphicFramePr>
        <p:xfrm>
          <a:off x="499065" y="150250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003176" y="3197412"/>
            <a:ext cx="3421530" cy="1001059"/>
          </a:xfrm>
          <a:prstGeom prst="ellipse">
            <a:avLst/>
          </a:prstGeom>
          <a:noFill/>
          <a:ln w="57150" cmpd="sng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5403</TotalTime>
  <Words>1062</Words>
  <Application>Microsoft Macintosh PowerPoint</Application>
  <PresentationFormat>On-screen Show (4:3)</PresentationFormat>
  <Paragraphs>198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Precedent</vt:lpstr>
      <vt:lpstr>Police and Naloxone “The Indianapolis Experience”</vt:lpstr>
      <vt:lpstr>Let me start by telling you a secret</vt:lpstr>
      <vt:lpstr>What are we going to cover</vt:lpstr>
      <vt:lpstr>What is naloxone?</vt:lpstr>
      <vt:lpstr>How did this all begin?</vt:lpstr>
      <vt:lpstr>We knew this was a problem</vt:lpstr>
      <vt:lpstr>Things took a turn</vt:lpstr>
      <vt:lpstr>Brief history of police and naloxone</vt:lpstr>
      <vt:lpstr>Why we thought it was important</vt:lpstr>
      <vt:lpstr>The proposal was born</vt:lpstr>
      <vt:lpstr>The procedure</vt:lpstr>
      <vt:lpstr>The SW District pilot project</vt:lpstr>
      <vt:lpstr>The training</vt:lpstr>
      <vt:lpstr>attitudes</vt:lpstr>
      <vt:lpstr>The study</vt:lpstr>
      <vt:lpstr>What did we find</vt:lpstr>
      <vt:lpstr>What else</vt:lpstr>
      <vt:lpstr>conclusions</vt:lpstr>
      <vt:lpstr>The beginning</vt:lpstr>
      <vt:lpstr>continuation</vt:lpstr>
      <vt:lpstr>Data collected</vt:lpstr>
      <vt:lpstr>PowerPoint Presentation</vt:lpstr>
      <vt:lpstr>The evidence</vt:lpstr>
      <vt:lpstr>Administration by time of year</vt:lpstr>
      <vt:lpstr>demographics</vt:lpstr>
      <vt:lpstr>Indicators and response</vt:lpstr>
      <vt:lpstr>EMS and hospital outcomes</vt:lpstr>
      <vt:lpstr>What does this mean?</vt:lpstr>
      <vt:lpstr>Where do we go from here?</vt:lpstr>
      <vt:lpstr>Where we need this now</vt:lpstr>
      <vt:lpstr>What do you do now?</vt:lpstr>
      <vt:lpstr>conclusions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and Naloxone “The Indianapolis Expereince”</dc:title>
  <dc:creator>Daniel O'Donnell</dc:creator>
  <cp:lastModifiedBy>Daniel O'Donnell</cp:lastModifiedBy>
  <cp:revision>42</cp:revision>
  <cp:lastPrinted>2015-10-28T19:26:18Z</cp:lastPrinted>
  <dcterms:created xsi:type="dcterms:W3CDTF">2015-10-06T13:56:07Z</dcterms:created>
  <dcterms:modified xsi:type="dcterms:W3CDTF">2015-10-29T14:38:41Z</dcterms:modified>
</cp:coreProperties>
</file>