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00" r:id="rId4"/>
    <p:sldMasterId id="2147483714" r:id="rId5"/>
  </p:sldMasterIdLst>
  <p:notesMasterIdLst>
    <p:notesMasterId r:id="rId36"/>
  </p:notesMasterIdLst>
  <p:sldIdLst>
    <p:sldId id="274" r:id="rId6"/>
    <p:sldId id="259" r:id="rId7"/>
    <p:sldId id="273" r:id="rId8"/>
    <p:sldId id="269" r:id="rId9"/>
    <p:sldId id="270" r:id="rId10"/>
    <p:sldId id="271" r:id="rId11"/>
    <p:sldId id="272" r:id="rId12"/>
    <p:sldId id="276" r:id="rId13"/>
    <p:sldId id="265" r:id="rId14"/>
    <p:sldId id="266" r:id="rId15"/>
    <p:sldId id="275" r:id="rId16"/>
    <p:sldId id="267" r:id="rId17"/>
    <p:sldId id="260" r:id="rId18"/>
    <p:sldId id="261" r:id="rId19"/>
    <p:sldId id="289" r:id="rId20"/>
    <p:sldId id="290" r:id="rId21"/>
    <p:sldId id="262" r:id="rId22"/>
    <p:sldId id="263" r:id="rId23"/>
    <p:sldId id="277" r:id="rId24"/>
    <p:sldId id="264" r:id="rId25"/>
    <p:sldId id="278" r:id="rId26"/>
    <p:sldId id="286" r:id="rId27"/>
    <p:sldId id="268" r:id="rId28"/>
    <p:sldId id="288" r:id="rId29"/>
    <p:sldId id="285" r:id="rId30"/>
    <p:sldId id="287" r:id="rId31"/>
    <p:sldId id="280" r:id="rId32"/>
    <p:sldId id="282" r:id="rId33"/>
    <p:sldId id="283" r:id="rId34"/>
    <p:sldId id="28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100" d="100"/>
          <a:sy n="100" d="100"/>
        </p:scale>
        <p:origin x="6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2.2916666666666665E-2"/>
          <c:y val="0.2060511811023622"/>
          <c:w val="0.95416666666666672"/>
          <c:h val="0.70928198818897636"/>
        </c:manualLayout>
      </c:layout>
      <c:barChart>
        <c:barDir val="col"/>
        <c:grouping val="clustered"/>
        <c:varyColors val="0"/>
        <c:ser>
          <c:idx val="0"/>
          <c:order val="0"/>
          <c:tx>
            <c:strRef>
              <c:f>Sheet1!$B$1</c:f>
              <c:strCache>
                <c:ptCount val="1"/>
                <c:pt idx="0">
                  <c:v>Mg per person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3"/>
                <c:pt idx="0">
                  <c:v>1997</c:v>
                </c:pt>
                <c:pt idx="1">
                  <c:v>2007</c:v>
                </c:pt>
                <c:pt idx="2">
                  <c:v> </c:v>
                </c:pt>
              </c:strCache>
            </c:strRef>
          </c:cat>
          <c:val>
            <c:numRef>
              <c:f>Sheet1!$B$2:$B$5</c:f>
              <c:numCache>
                <c:formatCode>General</c:formatCode>
                <c:ptCount val="4"/>
                <c:pt idx="0">
                  <c:v>96</c:v>
                </c:pt>
                <c:pt idx="1">
                  <c:v>700</c:v>
                </c:pt>
              </c:numCache>
            </c:numRef>
          </c:val>
        </c:ser>
        <c:dLbls>
          <c:dLblPos val="inEnd"/>
          <c:showLegendKey val="0"/>
          <c:showVal val="1"/>
          <c:showCatName val="0"/>
          <c:showSerName val="0"/>
          <c:showPercent val="0"/>
          <c:showBubbleSize val="0"/>
        </c:dLbls>
        <c:gapWidth val="41"/>
        <c:axId val="314405976"/>
        <c:axId val="314406760"/>
      </c:barChart>
      <c:catAx>
        <c:axId val="314405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314406760"/>
        <c:crosses val="autoZero"/>
        <c:auto val="1"/>
        <c:lblAlgn val="ctr"/>
        <c:lblOffset val="100"/>
        <c:noMultiLvlLbl val="0"/>
      </c:catAx>
      <c:valAx>
        <c:axId val="314406760"/>
        <c:scaling>
          <c:orientation val="minMax"/>
        </c:scaling>
        <c:delete val="1"/>
        <c:axPos val="l"/>
        <c:numFmt formatCode="General" sourceLinked="1"/>
        <c:majorTickMark val="none"/>
        <c:minorTickMark val="none"/>
        <c:tickLblPos val="nextTo"/>
        <c:crossAx val="31440597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1990</c:v>
                </c:pt>
              </c:strCache>
            </c:strRef>
          </c:tx>
          <c:invertIfNegative val="0"/>
          <c:cat>
            <c:strRef>
              <c:f>Sheet1!$A$2:$A$5</c:f>
              <c:strCache>
                <c:ptCount val="4"/>
                <c:pt idx="0">
                  <c:v>Low back pain</c:v>
                </c:pt>
                <c:pt idx="1">
                  <c:v>Other MS disease</c:v>
                </c:pt>
                <c:pt idx="2">
                  <c:v>Neck pain</c:v>
                </c:pt>
                <c:pt idx="3">
                  <c:v>Osteoarthritis</c:v>
                </c:pt>
              </c:strCache>
            </c:strRef>
          </c:cat>
          <c:val>
            <c:numRef>
              <c:f>Sheet1!$B$2:$B$5</c:f>
              <c:numCache>
                <c:formatCode>General</c:formatCode>
                <c:ptCount val="4"/>
                <c:pt idx="0">
                  <c:v>2538</c:v>
                </c:pt>
                <c:pt idx="1">
                  <c:v>2142</c:v>
                </c:pt>
                <c:pt idx="2">
                  <c:v>1652</c:v>
                </c:pt>
                <c:pt idx="3">
                  <c:v>637</c:v>
                </c:pt>
              </c:numCache>
            </c:numRef>
          </c:val>
        </c:ser>
        <c:ser>
          <c:idx val="1"/>
          <c:order val="1"/>
          <c:tx>
            <c:strRef>
              <c:f>Sheet1!$C$1</c:f>
              <c:strCache>
                <c:ptCount val="1"/>
                <c:pt idx="0">
                  <c:v>2010</c:v>
                </c:pt>
              </c:strCache>
            </c:strRef>
          </c:tx>
          <c:invertIfNegative val="0"/>
          <c:cat>
            <c:strRef>
              <c:f>Sheet1!$A$2:$A$5</c:f>
              <c:strCache>
                <c:ptCount val="4"/>
                <c:pt idx="0">
                  <c:v>Low back pain</c:v>
                </c:pt>
                <c:pt idx="1">
                  <c:v>Other MS disease</c:v>
                </c:pt>
                <c:pt idx="2">
                  <c:v>Neck pain</c:v>
                </c:pt>
                <c:pt idx="3">
                  <c:v>Osteoarthritis</c:v>
                </c:pt>
              </c:strCache>
            </c:strRef>
          </c:cat>
          <c:val>
            <c:numRef>
              <c:f>Sheet1!$C$2:$C$5</c:f>
              <c:numCache>
                <c:formatCode>General</c:formatCode>
                <c:ptCount val="4"/>
                <c:pt idx="0">
                  <c:v>3180</c:v>
                </c:pt>
                <c:pt idx="1">
                  <c:v>3048</c:v>
                </c:pt>
                <c:pt idx="2">
                  <c:v>2134</c:v>
                </c:pt>
                <c:pt idx="3">
                  <c:v>994</c:v>
                </c:pt>
              </c:numCache>
            </c:numRef>
          </c:val>
        </c:ser>
        <c:dLbls>
          <c:showLegendKey val="0"/>
          <c:showVal val="0"/>
          <c:showCatName val="0"/>
          <c:showSerName val="0"/>
          <c:showPercent val="0"/>
          <c:showBubbleSize val="0"/>
        </c:dLbls>
        <c:gapWidth val="150"/>
        <c:axId val="314413032"/>
        <c:axId val="314406368"/>
      </c:barChart>
      <c:catAx>
        <c:axId val="314413032"/>
        <c:scaling>
          <c:orientation val="minMax"/>
        </c:scaling>
        <c:delete val="0"/>
        <c:axPos val="b"/>
        <c:numFmt formatCode="General" sourceLinked="0"/>
        <c:majorTickMark val="out"/>
        <c:minorTickMark val="none"/>
        <c:tickLblPos val="nextTo"/>
        <c:crossAx val="314406368"/>
        <c:crosses val="autoZero"/>
        <c:auto val="1"/>
        <c:lblAlgn val="ctr"/>
        <c:lblOffset val="100"/>
        <c:noMultiLvlLbl val="0"/>
      </c:catAx>
      <c:valAx>
        <c:axId val="314406368"/>
        <c:scaling>
          <c:orientation val="minMax"/>
        </c:scaling>
        <c:delete val="0"/>
        <c:axPos val="l"/>
        <c:majorGridlines/>
        <c:numFmt formatCode="General" sourceLinked="1"/>
        <c:majorTickMark val="out"/>
        <c:minorTickMark val="none"/>
        <c:tickLblPos val="nextTo"/>
        <c:crossAx val="3144130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Percent</a:t>
            </a:r>
            <a:r>
              <a:rPr lang="en-US" baseline="0" dirty="0" smtClean="0"/>
              <a:t> of people getting 50% pain relief</a:t>
            </a:r>
          </a:p>
          <a:p>
            <a:pPr>
              <a:defRPr/>
            </a:pPr>
            <a:r>
              <a:rPr lang="en-US" sz="1800" b="0" baseline="0" dirty="0" smtClean="0"/>
              <a:t>(1/NNT)</a:t>
            </a:r>
          </a:p>
        </c:rich>
      </c:tx>
      <c:layout>
        <c:manualLayout>
          <c:xMode val="edge"/>
          <c:yMode val="edge"/>
          <c:x val="0.20977732082852701"/>
          <c:y val="2.3474178403755867E-2"/>
        </c:manualLayout>
      </c:layout>
      <c:overlay val="0"/>
    </c:title>
    <c:autoTitleDeleted val="0"/>
    <c:plotArea>
      <c:layout/>
      <c:barChart>
        <c:barDir val="col"/>
        <c:grouping val="clustered"/>
        <c:varyColors val="0"/>
        <c:ser>
          <c:idx val="0"/>
          <c:order val="0"/>
          <c:tx>
            <c:strRef>
              <c:f>Sheet1!$B$1</c:f>
              <c:strCache>
                <c:ptCount val="1"/>
                <c:pt idx="0">
                  <c:v>Series 1</c:v>
                </c:pt>
              </c:strCache>
            </c:strRef>
          </c:tx>
          <c:spPr>
            <a:solidFill>
              <a:srgbClr val="0070C0"/>
            </a:solidFill>
          </c:spPr>
          <c:invertIfNegative val="0"/>
          <c:cat>
            <c:strRef>
              <c:f>Sheet1!$A$2:$A$7</c:f>
              <c:strCache>
                <c:ptCount val="6"/>
                <c:pt idx="0">
                  <c:v>Two 5 mg Percocet pills</c:v>
                </c:pt>
                <c:pt idx="1">
                  <c:v>Ibuprofen 200mg</c:v>
                </c:pt>
                <c:pt idx="2">
                  <c:v>Ibuprofen 400 mg</c:v>
                </c:pt>
                <c:pt idx="3">
                  <c:v>Oxycodone 15 mg</c:v>
                </c:pt>
                <c:pt idx="4">
                  <c:v>Acetaminophen</c:v>
                </c:pt>
                <c:pt idx="5">
                  <c:v>Ibu 200 + acet 500</c:v>
                </c:pt>
              </c:strCache>
            </c:strRef>
          </c:cat>
          <c:val>
            <c:numRef>
              <c:f>Sheet1!$B$2:$B$7</c:f>
              <c:numCache>
                <c:formatCode>General</c:formatCode>
                <c:ptCount val="6"/>
                <c:pt idx="0">
                  <c:v>37</c:v>
                </c:pt>
                <c:pt idx="1">
                  <c:v>37</c:v>
                </c:pt>
                <c:pt idx="2">
                  <c:v>40</c:v>
                </c:pt>
                <c:pt idx="3">
                  <c:v>21</c:v>
                </c:pt>
                <c:pt idx="4">
                  <c:v>28</c:v>
                </c:pt>
                <c:pt idx="5">
                  <c:v>62.5</c:v>
                </c:pt>
              </c:numCache>
            </c:numRef>
          </c:val>
        </c:ser>
        <c:dLbls>
          <c:showLegendKey val="0"/>
          <c:showVal val="0"/>
          <c:showCatName val="0"/>
          <c:showSerName val="0"/>
          <c:showPercent val="0"/>
          <c:showBubbleSize val="0"/>
        </c:dLbls>
        <c:gapWidth val="150"/>
        <c:axId val="350331528"/>
        <c:axId val="350335056"/>
      </c:barChart>
      <c:catAx>
        <c:axId val="350331528"/>
        <c:scaling>
          <c:orientation val="minMax"/>
        </c:scaling>
        <c:delete val="0"/>
        <c:axPos val="b"/>
        <c:numFmt formatCode="General" sourceLinked="1"/>
        <c:majorTickMark val="out"/>
        <c:minorTickMark val="none"/>
        <c:tickLblPos val="nextTo"/>
        <c:crossAx val="350335056"/>
        <c:crosses val="autoZero"/>
        <c:auto val="1"/>
        <c:lblAlgn val="ctr"/>
        <c:lblOffset val="100"/>
        <c:noMultiLvlLbl val="0"/>
      </c:catAx>
      <c:valAx>
        <c:axId val="350335056"/>
        <c:scaling>
          <c:orientation val="minMax"/>
        </c:scaling>
        <c:delete val="0"/>
        <c:axPos val="l"/>
        <c:majorGridlines/>
        <c:numFmt formatCode="General" sourceLinked="1"/>
        <c:majorTickMark val="out"/>
        <c:minorTickMark val="none"/>
        <c:tickLblPos val="nextTo"/>
        <c:crossAx val="350331528"/>
        <c:crosses val="autoZero"/>
        <c:crossBetween val="between"/>
      </c:valAx>
      <c:spPr>
        <a:noFill/>
        <a:ln w="25404">
          <a:noFill/>
        </a:ln>
      </c:spPr>
    </c:plotArea>
    <c:plotVisOnly val="1"/>
    <c:dispBlanksAs val="gap"/>
    <c:showDLblsOverMax val="0"/>
  </c:chart>
  <c:txPr>
    <a:bodyPr/>
    <a:lstStyle/>
    <a:p>
      <a:pPr>
        <a:defRPr sz="1795"/>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3612D-6AFC-472A-A124-94375223C083}" type="doc">
      <dgm:prSet loTypeId="urn:microsoft.com/office/officeart/2005/8/layout/pyramid3" loCatId="pyramid" qsTypeId="urn:microsoft.com/office/officeart/2005/8/quickstyle/simple1" qsCatId="simple" csTypeId="urn:microsoft.com/office/officeart/2005/8/colors/accent1_2" csCatId="accent1" phldr="1"/>
      <dgm:spPr/>
    </dgm:pt>
    <dgm:pt modelId="{9D1B5B50-D414-4BDA-8185-1A5962628230}">
      <dgm:prSet phldrT="[Text]" custT="1"/>
      <dgm:spPr/>
      <dgm:t>
        <a:bodyPr/>
        <a:lstStyle/>
        <a:p>
          <a:r>
            <a:rPr lang="en-US" sz="3600" dirty="0"/>
            <a:t>Initial use</a:t>
          </a:r>
        </a:p>
      </dgm:t>
    </dgm:pt>
    <dgm:pt modelId="{387B0492-F28D-42E9-A210-75270157B32D}" type="parTrans" cxnId="{5EC631FC-E116-46A9-8F4C-350C6249E503}">
      <dgm:prSet/>
      <dgm:spPr/>
      <dgm:t>
        <a:bodyPr/>
        <a:lstStyle/>
        <a:p>
          <a:endParaRPr lang="en-US"/>
        </a:p>
      </dgm:t>
    </dgm:pt>
    <dgm:pt modelId="{E2581109-E5A5-4A54-BD5A-52D6DEED4D96}" type="sibTrans" cxnId="{5EC631FC-E116-46A9-8F4C-350C6249E503}">
      <dgm:prSet/>
      <dgm:spPr/>
      <dgm:t>
        <a:bodyPr/>
        <a:lstStyle/>
        <a:p>
          <a:endParaRPr lang="en-US"/>
        </a:p>
      </dgm:t>
    </dgm:pt>
    <dgm:pt modelId="{E3433A51-599B-4BB7-A530-7833409B25C7}">
      <dgm:prSet phldrT="[Text]" custT="1"/>
      <dgm:spPr/>
      <dgm:t>
        <a:bodyPr/>
        <a:lstStyle/>
        <a:p>
          <a:r>
            <a:rPr lang="en-US" sz="3600" dirty="0"/>
            <a:t>Extra</a:t>
          </a:r>
          <a:r>
            <a:rPr lang="en-US" sz="2800" dirty="0"/>
            <a:t> </a:t>
          </a:r>
          <a:r>
            <a:rPr lang="en-US" sz="3600" dirty="0"/>
            <a:t>use</a:t>
          </a:r>
        </a:p>
      </dgm:t>
    </dgm:pt>
    <dgm:pt modelId="{37A60364-72A5-4EFA-832D-559ECC8711B1}" type="parTrans" cxnId="{61D35B80-CE99-401F-AA65-5103B9662917}">
      <dgm:prSet/>
      <dgm:spPr/>
      <dgm:t>
        <a:bodyPr/>
        <a:lstStyle/>
        <a:p>
          <a:endParaRPr lang="en-US"/>
        </a:p>
      </dgm:t>
    </dgm:pt>
    <dgm:pt modelId="{1F356A90-1D22-4C1F-9826-D398ABED5BE2}" type="sibTrans" cxnId="{61D35B80-CE99-401F-AA65-5103B9662917}">
      <dgm:prSet/>
      <dgm:spPr/>
      <dgm:t>
        <a:bodyPr/>
        <a:lstStyle/>
        <a:p>
          <a:endParaRPr lang="en-US"/>
        </a:p>
      </dgm:t>
    </dgm:pt>
    <dgm:pt modelId="{705F4F5A-33C5-4F0E-BB28-F7657B5BEA7D}">
      <dgm:prSet phldrT="[Text]" custT="1"/>
      <dgm:spPr/>
      <dgm:t>
        <a:bodyPr/>
        <a:lstStyle/>
        <a:p>
          <a:r>
            <a:rPr lang="en-US" sz="3600" dirty="0"/>
            <a:t>Abuse</a:t>
          </a:r>
        </a:p>
      </dgm:t>
    </dgm:pt>
    <dgm:pt modelId="{525E6E0F-12DF-4D40-9493-20CD54273C66}" type="parTrans" cxnId="{1E4EB061-C80C-4D68-A036-FEE40D12F6B3}">
      <dgm:prSet/>
      <dgm:spPr/>
      <dgm:t>
        <a:bodyPr/>
        <a:lstStyle/>
        <a:p>
          <a:endParaRPr lang="en-US"/>
        </a:p>
      </dgm:t>
    </dgm:pt>
    <dgm:pt modelId="{21D05F76-72B4-4EBC-998D-026FFAF5E807}" type="sibTrans" cxnId="{1E4EB061-C80C-4D68-A036-FEE40D12F6B3}">
      <dgm:prSet/>
      <dgm:spPr/>
      <dgm:t>
        <a:bodyPr/>
        <a:lstStyle/>
        <a:p>
          <a:endParaRPr lang="en-US"/>
        </a:p>
      </dgm:t>
    </dgm:pt>
    <dgm:pt modelId="{462D9BA0-1E8A-44C8-A200-F20E989B2328}">
      <dgm:prSet custT="1"/>
      <dgm:spPr/>
      <dgm:t>
        <a:bodyPr/>
        <a:lstStyle/>
        <a:p>
          <a:r>
            <a:rPr lang="en-US" sz="3200" dirty="0">
              <a:solidFill>
                <a:srgbClr val="FF0000"/>
              </a:solidFill>
            </a:rPr>
            <a:t>Addiction</a:t>
          </a:r>
        </a:p>
      </dgm:t>
    </dgm:pt>
    <dgm:pt modelId="{9A65E6B2-2A96-4DA5-8361-6E2854BD72CB}" type="parTrans" cxnId="{EAC24BB5-BAB5-4FEC-9C87-9CCD793950F0}">
      <dgm:prSet/>
      <dgm:spPr/>
      <dgm:t>
        <a:bodyPr/>
        <a:lstStyle/>
        <a:p>
          <a:endParaRPr lang="en-US"/>
        </a:p>
      </dgm:t>
    </dgm:pt>
    <dgm:pt modelId="{89601B4A-14EE-46FD-9C0D-4D22012A1EDD}" type="sibTrans" cxnId="{EAC24BB5-BAB5-4FEC-9C87-9CCD793950F0}">
      <dgm:prSet/>
      <dgm:spPr/>
      <dgm:t>
        <a:bodyPr/>
        <a:lstStyle/>
        <a:p>
          <a:endParaRPr lang="en-US"/>
        </a:p>
      </dgm:t>
    </dgm:pt>
    <dgm:pt modelId="{E0A12083-943C-4373-9C60-47533FB4DCC5}">
      <dgm:prSet custT="1"/>
      <dgm:spPr/>
      <dgm:t>
        <a:bodyPr/>
        <a:lstStyle/>
        <a:p>
          <a:pPr algn="ctr"/>
          <a:r>
            <a:rPr lang="en-US" sz="2400" dirty="0"/>
            <a:t>Criminal Activity</a:t>
          </a:r>
        </a:p>
      </dgm:t>
    </dgm:pt>
    <dgm:pt modelId="{0554F120-ADD3-4931-9C7F-122D5BCFE053}" type="parTrans" cxnId="{DB277024-E644-46CF-8BA6-DC9863A30418}">
      <dgm:prSet/>
      <dgm:spPr/>
      <dgm:t>
        <a:bodyPr/>
        <a:lstStyle/>
        <a:p>
          <a:endParaRPr lang="en-US"/>
        </a:p>
      </dgm:t>
    </dgm:pt>
    <dgm:pt modelId="{037FAFB5-93B1-4BEC-A3CE-A24289CE96FF}" type="sibTrans" cxnId="{DB277024-E644-46CF-8BA6-DC9863A30418}">
      <dgm:prSet/>
      <dgm:spPr/>
      <dgm:t>
        <a:bodyPr/>
        <a:lstStyle/>
        <a:p>
          <a:endParaRPr lang="en-US"/>
        </a:p>
      </dgm:t>
    </dgm:pt>
    <dgm:pt modelId="{1F134DDA-0313-488A-BB25-AE9911695F09}">
      <dgm:prSet custT="1"/>
      <dgm:spPr/>
      <dgm:t>
        <a:bodyPr/>
        <a:lstStyle/>
        <a:p>
          <a:r>
            <a:rPr lang="en-US" sz="2400" dirty="0"/>
            <a:t>Overdose</a:t>
          </a:r>
        </a:p>
      </dgm:t>
    </dgm:pt>
    <dgm:pt modelId="{73A420AF-A5F8-43E5-B439-24471210CCA5}" type="parTrans" cxnId="{0333B454-C820-49BB-857B-8DEE89AF6D51}">
      <dgm:prSet/>
      <dgm:spPr/>
      <dgm:t>
        <a:bodyPr/>
        <a:lstStyle/>
        <a:p>
          <a:endParaRPr lang="en-US"/>
        </a:p>
      </dgm:t>
    </dgm:pt>
    <dgm:pt modelId="{5B425365-265E-408A-B0A4-57D9EAC09402}" type="sibTrans" cxnId="{0333B454-C820-49BB-857B-8DEE89AF6D51}">
      <dgm:prSet/>
      <dgm:spPr/>
      <dgm:t>
        <a:bodyPr/>
        <a:lstStyle/>
        <a:p>
          <a:endParaRPr lang="en-US"/>
        </a:p>
      </dgm:t>
    </dgm:pt>
    <dgm:pt modelId="{50479E56-F416-45E2-9FB9-5EC71D928FB8}">
      <dgm:prSet custT="1"/>
      <dgm:spPr/>
      <dgm:t>
        <a:bodyPr/>
        <a:lstStyle/>
        <a:p>
          <a:r>
            <a:rPr lang="en-US" sz="2000" dirty="0"/>
            <a:t>Death</a:t>
          </a:r>
        </a:p>
      </dgm:t>
    </dgm:pt>
    <dgm:pt modelId="{03036152-1F9B-422C-97BB-5FECEC49D481}" type="parTrans" cxnId="{8D1D1853-339A-463F-817E-D77AC3B03297}">
      <dgm:prSet/>
      <dgm:spPr/>
      <dgm:t>
        <a:bodyPr/>
        <a:lstStyle/>
        <a:p>
          <a:endParaRPr lang="en-US"/>
        </a:p>
      </dgm:t>
    </dgm:pt>
    <dgm:pt modelId="{4CAEF9D5-1A4C-49E7-8E6E-C600EB0624D1}" type="sibTrans" cxnId="{8D1D1853-339A-463F-817E-D77AC3B03297}">
      <dgm:prSet/>
      <dgm:spPr/>
      <dgm:t>
        <a:bodyPr/>
        <a:lstStyle/>
        <a:p>
          <a:endParaRPr lang="en-US"/>
        </a:p>
      </dgm:t>
    </dgm:pt>
    <dgm:pt modelId="{881B7608-7232-4F60-A988-CB7BEC44E6B4}" type="pres">
      <dgm:prSet presAssocID="{BF93612D-6AFC-472A-A124-94375223C083}" presName="Name0" presStyleCnt="0">
        <dgm:presLayoutVars>
          <dgm:dir/>
          <dgm:animLvl val="lvl"/>
          <dgm:resizeHandles val="exact"/>
        </dgm:presLayoutVars>
      </dgm:prSet>
      <dgm:spPr/>
    </dgm:pt>
    <dgm:pt modelId="{09C32107-267D-4A95-AF7B-97D8B518E2B3}" type="pres">
      <dgm:prSet presAssocID="{9D1B5B50-D414-4BDA-8185-1A5962628230}" presName="Name8" presStyleCnt="0"/>
      <dgm:spPr/>
    </dgm:pt>
    <dgm:pt modelId="{A32576B7-61AD-4D4D-AB1E-5B0A8CE1598E}" type="pres">
      <dgm:prSet presAssocID="{9D1B5B50-D414-4BDA-8185-1A5962628230}" presName="level" presStyleLbl="node1" presStyleIdx="0" presStyleCnt="7" custLinFactNeighborX="901">
        <dgm:presLayoutVars>
          <dgm:chMax val="1"/>
          <dgm:bulletEnabled val="1"/>
        </dgm:presLayoutVars>
      </dgm:prSet>
      <dgm:spPr/>
      <dgm:t>
        <a:bodyPr/>
        <a:lstStyle/>
        <a:p>
          <a:endParaRPr lang="en-US"/>
        </a:p>
      </dgm:t>
    </dgm:pt>
    <dgm:pt modelId="{6E1F545D-F762-4172-A569-DDDB7C13BC45}" type="pres">
      <dgm:prSet presAssocID="{9D1B5B50-D414-4BDA-8185-1A5962628230}" presName="levelTx" presStyleLbl="revTx" presStyleIdx="0" presStyleCnt="0">
        <dgm:presLayoutVars>
          <dgm:chMax val="1"/>
          <dgm:bulletEnabled val="1"/>
        </dgm:presLayoutVars>
      </dgm:prSet>
      <dgm:spPr/>
      <dgm:t>
        <a:bodyPr/>
        <a:lstStyle/>
        <a:p>
          <a:endParaRPr lang="en-US"/>
        </a:p>
      </dgm:t>
    </dgm:pt>
    <dgm:pt modelId="{8D9BB050-183D-4FD7-8510-14B15D7C9D6A}" type="pres">
      <dgm:prSet presAssocID="{E3433A51-599B-4BB7-A530-7833409B25C7}" presName="Name8" presStyleCnt="0"/>
      <dgm:spPr/>
    </dgm:pt>
    <dgm:pt modelId="{8AD744D9-042F-49B4-B580-6221271CC4C8}" type="pres">
      <dgm:prSet presAssocID="{E3433A51-599B-4BB7-A530-7833409B25C7}" presName="level" presStyleLbl="node1" presStyleIdx="1" presStyleCnt="7">
        <dgm:presLayoutVars>
          <dgm:chMax val="1"/>
          <dgm:bulletEnabled val="1"/>
        </dgm:presLayoutVars>
      </dgm:prSet>
      <dgm:spPr/>
      <dgm:t>
        <a:bodyPr/>
        <a:lstStyle/>
        <a:p>
          <a:endParaRPr lang="en-US"/>
        </a:p>
      </dgm:t>
    </dgm:pt>
    <dgm:pt modelId="{B0CF26DA-C449-4350-8157-D25A810D4A7F}" type="pres">
      <dgm:prSet presAssocID="{E3433A51-599B-4BB7-A530-7833409B25C7}" presName="levelTx" presStyleLbl="revTx" presStyleIdx="0" presStyleCnt="0">
        <dgm:presLayoutVars>
          <dgm:chMax val="1"/>
          <dgm:bulletEnabled val="1"/>
        </dgm:presLayoutVars>
      </dgm:prSet>
      <dgm:spPr/>
      <dgm:t>
        <a:bodyPr/>
        <a:lstStyle/>
        <a:p>
          <a:endParaRPr lang="en-US"/>
        </a:p>
      </dgm:t>
    </dgm:pt>
    <dgm:pt modelId="{5DD72362-3B6B-4408-97E5-4748C81DDC8D}" type="pres">
      <dgm:prSet presAssocID="{705F4F5A-33C5-4F0E-BB28-F7657B5BEA7D}" presName="Name8" presStyleCnt="0"/>
      <dgm:spPr/>
    </dgm:pt>
    <dgm:pt modelId="{7877814A-52F6-4C92-93D3-3C87773E7297}" type="pres">
      <dgm:prSet presAssocID="{705F4F5A-33C5-4F0E-BB28-F7657B5BEA7D}" presName="level" presStyleLbl="node1" presStyleIdx="2" presStyleCnt="7">
        <dgm:presLayoutVars>
          <dgm:chMax val="1"/>
          <dgm:bulletEnabled val="1"/>
        </dgm:presLayoutVars>
      </dgm:prSet>
      <dgm:spPr/>
      <dgm:t>
        <a:bodyPr/>
        <a:lstStyle/>
        <a:p>
          <a:endParaRPr lang="en-US"/>
        </a:p>
      </dgm:t>
    </dgm:pt>
    <dgm:pt modelId="{0AF035B6-C751-4514-B1AD-094B839E890E}" type="pres">
      <dgm:prSet presAssocID="{705F4F5A-33C5-4F0E-BB28-F7657B5BEA7D}" presName="levelTx" presStyleLbl="revTx" presStyleIdx="0" presStyleCnt="0">
        <dgm:presLayoutVars>
          <dgm:chMax val="1"/>
          <dgm:bulletEnabled val="1"/>
        </dgm:presLayoutVars>
      </dgm:prSet>
      <dgm:spPr/>
      <dgm:t>
        <a:bodyPr/>
        <a:lstStyle/>
        <a:p>
          <a:endParaRPr lang="en-US"/>
        </a:p>
      </dgm:t>
    </dgm:pt>
    <dgm:pt modelId="{8ED4B378-3C4D-4EC8-87B8-8082DE1B667A}" type="pres">
      <dgm:prSet presAssocID="{462D9BA0-1E8A-44C8-A200-F20E989B2328}" presName="Name8" presStyleCnt="0"/>
      <dgm:spPr/>
    </dgm:pt>
    <dgm:pt modelId="{1D4B0574-9D4D-4F87-B8A6-6B0908737511}" type="pres">
      <dgm:prSet presAssocID="{462D9BA0-1E8A-44C8-A200-F20E989B2328}" presName="level" presStyleLbl="node1" presStyleIdx="3" presStyleCnt="7" custLinFactNeighborX="338">
        <dgm:presLayoutVars>
          <dgm:chMax val="1"/>
          <dgm:bulletEnabled val="1"/>
        </dgm:presLayoutVars>
      </dgm:prSet>
      <dgm:spPr/>
      <dgm:t>
        <a:bodyPr/>
        <a:lstStyle/>
        <a:p>
          <a:endParaRPr lang="en-US"/>
        </a:p>
      </dgm:t>
    </dgm:pt>
    <dgm:pt modelId="{2A939CDD-B894-4B2B-AA90-BEA9D065DAC7}" type="pres">
      <dgm:prSet presAssocID="{462D9BA0-1E8A-44C8-A200-F20E989B2328}" presName="levelTx" presStyleLbl="revTx" presStyleIdx="0" presStyleCnt="0">
        <dgm:presLayoutVars>
          <dgm:chMax val="1"/>
          <dgm:bulletEnabled val="1"/>
        </dgm:presLayoutVars>
      </dgm:prSet>
      <dgm:spPr/>
      <dgm:t>
        <a:bodyPr/>
        <a:lstStyle/>
        <a:p>
          <a:endParaRPr lang="en-US"/>
        </a:p>
      </dgm:t>
    </dgm:pt>
    <dgm:pt modelId="{A4970392-E2BB-4DEC-AE96-02FE76C6F6DE}" type="pres">
      <dgm:prSet presAssocID="{E0A12083-943C-4373-9C60-47533FB4DCC5}" presName="Name8" presStyleCnt="0"/>
      <dgm:spPr/>
    </dgm:pt>
    <dgm:pt modelId="{7B77FF48-859B-43E0-9E0C-80E2A9C0A9EB}" type="pres">
      <dgm:prSet presAssocID="{E0A12083-943C-4373-9C60-47533FB4DCC5}" presName="level" presStyleLbl="node1" presStyleIdx="4" presStyleCnt="7">
        <dgm:presLayoutVars>
          <dgm:chMax val="1"/>
          <dgm:bulletEnabled val="1"/>
        </dgm:presLayoutVars>
      </dgm:prSet>
      <dgm:spPr/>
      <dgm:t>
        <a:bodyPr/>
        <a:lstStyle/>
        <a:p>
          <a:endParaRPr lang="en-US"/>
        </a:p>
      </dgm:t>
    </dgm:pt>
    <dgm:pt modelId="{FA9FC303-0BC6-44EF-AFF8-8C970B7D887B}" type="pres">
      <dgm:prSet presAssocID="{E0A12083-943C-4373-9C60-47533FB4DCC5}" presName="levelTx" presStyleLbl="revTx" presStyleIdx="0" presStyleCnt="0">
        <dgm:presLayoutVars>
          <dgm:chMax val="1"/>
          <dgm:bulletEnabled val="1"/>
        </dgm:presLayoutVars>
      </dgm:prSet>
      <dgm:spPr/>
      <dgm:t>
        <a:bodyPr/>
        <a:lstStyle/>
        <a:p>
          <a:endParaRPr lang="en-US"/>
        </a:p>
      </dgm:t>
    </dgm:pt>
    <dgm:pt modelId="{301AA147-587F-4902-A49D-ED7197F1946F}" type="pres">
      <dgm:prSet presAssocID="{1F134DDA-0313-488A-BB25-AE9911695F09}" presName="Name8" presStyleCnt="0"/>
      <dgm:spPr/>
    </dgm:pt>
    <dgm:pt modelId="{2B5A6EA5-635F-4250-B68C-FDAA3D021B4F}" type="pres">
      <dgm:prSet presAssocID="{1F134DDA-0313-488A-BB25-AE9911695F09}" presName="level" presStyleLbl="node1" presStyleIdx="5" presStyleCnt="7">
        <dgm:presLayoutVars>
          <dgm:chMax val="1"/>
          <dgm:bulletEnabled val="1"/>
        </dgm:presLayoutVars>
      </dgm:prSet>
      <dgm:spPr/>
      <dgm:t>
        <a:bodyPr/>
        <a:lstStyle/>
        <a:p>
          <a:endParaRPr lang="en-US"/>
        </a:p>
      </dgm:t>
    </dgm:pt>
    <dgm:pt modelId="{1CD8B53A-9D8C-42F8-B635-7037FFBD6648}" type="pres">
      <dgm:prSet presAssocID="{1F134DDA-0313-488A-BB25-AE9911695F09}" presName="levelTx" presStyleLbl="revTx" presStyleIdx="0" presStyleCnt="0">
        <dgm:presLayoutVars>
          <dgm:chMax val="1"/>
          <dgm:bulletEnabled val="1"/>
        </dgm:presLayoutVars>
      </dgm:prSet>
      <dgm:spPr/>
      <dgm:t>
        <a:bodyPr/>
        <a:lstStyle/>
        <a:p>
          <a:endParaRPr lang="en-US"/>
        </a:p>
      </dgm:t>
    </dgm:pt>
    <dgm:pt modelId="{AA49378A-63E6-4C33-94DB-57D54384B597}" type="pres">
      <dgm:prSet presAssocID="{50479E56-F416-45E2-9FB9-5EC71D928FB8}" presName="Name8" presStyleCnt="0"/>
      <dgm:spPr/>
    </dgm:pt>
    <dgm:pt modelId="{A357391D-C19B-4841-8FC3-BCA9A38C6D28}" type="pres">
      <dgm:prSet presAssocID="{50479E56-F416-45E2-9FB9-5EC71D928FB8}" presName="level" presStyleLbl="node1" presStyleIdx="6" presStyleCnt="7">
        <dgm:presLayoutVars>
          <dgm:chMax val="1"/>
          <dgm:bulletEnabled val="1"/>
        </dgm:presLayoutVars>
      </dgm:prSet>
      <dgm:spPr/>
      <dgm:t>
        <a:bodyPr/>
        <a:lstStyle/>
        <a:p>
          <a:endParaRPr lang="en-US"/>
        </a:p>
      </dgm:t>
    </dgm:pt>
    <dgm:pt modelId="{626834FA-9E86-4F1A-A242-738FF49BD775}" type="pres">
      <dgm:prSet presAssocID="{50479E56-F416-45E2-9FB9-5EC71D928FB8}" presName="levelTx" presStyleLbl="revTx" presStyleIdx="0" presStyleCnt="0">
        <dgm:presLayoutVars>
          <dgm:chMax val="1"/>
          <dgm:bulletEnabled val="1"/>
        </dgm:presLayoutVars>
      </dgm:prSet>
      <dgm:spPr/>
      <dgm:t>
        <a:bodyPr/>
        <a:lstStyle/>
        <a:p>
          <a:endParaRPr lang="en-US"/>
        </a:p>
      </dgm:t>
    </dgm:pt>
  </dgm:ptLst>
  <dgm:cxnLst>
    <dgm:cxn modelId="{82F0EC36-4B45-4BAA-A712-EA7A195648E8}" type="presOf" srcId="{9D1B5B50-D414-4BDA-8185-1A5962628230}" destId="{6E1F545D-F762-4172-A569-DDDB7C13BC45}" srcOrd="1" destOrd="0" presId="urn:microsoft.com/office/officeart/2005/8/layout/pyramid3"/>
    <dgm:cxn modelId="{61D35B80-CE99-401F-AA65-5103B9662917}" srcId="{BF93612D-6AFC-472A-A124-94375223C083}" destId="{E3433A51-599B-4BB7-A530-7833409B25C7}" srcOrd="1" destOrd="0" parTransId="{37A60364-72A5-4EFA-832D-559ECC8711B1}" sibTransId="{1F356A90-1D22-4C1F-9826-D398ABED5BE2}"/>
    <dgm:cxn modelId="{8D1D1853-339A-463F-817E-D77AC3B03297}" srcId="{BF93612D-6AFC-472A-A124-94375223C083}" destId="{50479E56-F416-45E2-9FB9-5EC71D928FB8}" srcOrd="6" destOrd="0" parTransId="{03036152-1F9B-422C-97BB-5FECEC49D481}" sibTransId="{4CAEF9D5-1A4C-49E7-8E6E-C600EB0624D1}"/>
    <dgm:cxn modelId="{81F634D0-7A9E-4FEE-88FA-9C599621CC04}" type="presOf" srcId="{1F134DDA-0313-488A-BB25-AE9911695F09}" destId="{1CD8B53A-9D8C-42F8-B635-7037FFBD6648}" srcOrd="1" destOrd="0" presId="urn:microsoft.com/office/officeart/2005/8/layout/pyramid3"/>
    <dgm:cxn modelId="{C5F07631-E78C-4134-B84D-A656F6152852}" type="presOf" srcId="{1F134DDA-0313-488A-BB25-AE9911695F09}" destId="{2B5A6EA5-635F-4250-B68C-FDAA3D021B4F}" srcOrd="0" destOrd="0" presId="urn:microsoft.com/office/officeart/2005/8/layout/pyramid3"/>
    <dgm:cxn modelId="{59741E68-7B86-4206-B3CA-BFA29E19E450}" type="presOf" srcId="{BF93612D-6AFC-472A-A124-94375223C083}" destId="{881B7608-7232-4F60-A988-CB7BEC44E6B4}" srcOrd="0" destOrd="0" presId="urn:microsoft.com/office/officeart/2005/8/layout/pyramid3"/>
    <dgm:cxn modelId="{EAC24BB5-BAB5-4FEC-9C87-9CCD793950F0}" srcId="{BF93612D-6AFC-472A-A124-94375223C083}" destId="{462D9BA0-1E8A-44C8-A200-F20E989B2328}" srcOrd="3" destOrd="0" parTransId="{9A65E6B2-2A96-4DA5-8361-6E2854BD72CB}" sibTransId="{89601B4A-14EE-46FD-9C0D-4D22012A1EDD}"/>
    <dgm:cxn modelId="{A6247B79-DA53-4F88-B6BF-2174E7F2B460}" type="presOf" srcId="{E0A12083-943C-4373-9C60-47533FB4DCC5}" destId="{FA9FC303-0BC6-44EF-AFF8-8C970B7D887B}" srcOrd="1" destOrd="0" presId="urn:microsoft.com/office/officeart/2005/8/layout/pyramid3"/>
    <dgm:cxn modelId="{5EC631FC-E116-46A9-8F4C-350C6249E503}" srcId="{BF93612D-6AFC-472A-A124-94375223C083}" destId="{9D1B5B50-D414-4BDA-8185-1A5962628230}" srcOrd="0" destOrd="0" parTransId="{387B0492-F28D-42E9-A210-75270157B32D}" sibTransId="{E2581109-E5A5-4A54-BD5A-52D6DEED4D96}"/>
    <dgm:cxn modelId="{32C5A0ED-7E87-496C-99D5-C02698345979}" type="presOf" srcId="{E3433A51-599B-4BB7-A530-7833409B25C7}" destId="{8AD744D9-042F-49B4-B580-6221271CC4C8}" srcOrd="0" destOrd="0" presId="urn:microsoft.com/office/officeart/2005/8/layout/pyramid3"/>
    <dgm:cxn modelId="{77993268-4440-4046-9989-1AEAB1C4B494}" type="presOf" srcId="{9D1B5B50-D414-4BDA-8185-1A5962628230}" destId="{A32576B7-61AD-4D4D-AB1E-5B0A8CE1598E}" srcOrd="0" destOrd="0" presId="urn:microsoft.com/office/officeart/2005/8/layout/pyramid3"/>
    <dgm:cxn modelId="{8F26D549-8E48-486B-9612-54585E8B520D}" type="presOf" srcId="{50479E56-F416-45E2-9FB9-5EC71D928FB8}" destId="{626834FA-9E86-4F1A-A242-738FF49BD775}" srcOrd="1" destOrd="0" presId="urn:microsoft.com/office/officeart/2005/8/layout/pyramid3"/>
    <dgm:cxn modelId="{8165F0F6-D253-4BD0-8ECB-1D25C8A31E34}" type="presOf" srcId="{E0A12083-943C-4373-9C60-47533FB4DCC5}" destId="{7B77FF48-859B-43E0-9E0C-80E2A9C0A9EB}" srcOrd="0" destOrd="0" presId="urn:microsoft.com/office/officeart/2005/8/layout/pyramid3"/>
    <dgm:cxn modelId="{A1BD0C7B-1FC9-41DB-8B4B-2E4422DEF87E}" type="presOf" srcId="{705F4F5A-33C5-4F0E-BB28-F7657B5BEA7D}" destId="{7877814A-52F6-4C92-93D3-3C87773E7297}" srcOrd="0" destOrd="0" presId="urn:microsoft.com/office/officeart/2005/8/layout/pyramid3"/>
    <dgm:cxn modelId="{7CFA4470-E267-45A3-9E1F-B5989404B7FF}" type="presOf" srcId="{462D9BA0-1E8A-44C8-A200-F20E989B2328}" destId="{2A939CDD-B894-4B2B-AA90-BEA9D065DAC7}" srcOrd="1" destOrd="0" presId="urn:microsoft.com/office/officeart/2005/8/layout/pyramid3"/>
    <dgm:cxn modelId="{FB7BE26D-1B4A-47EF-9B27-4C09235C86C8}" type="presOf" srcId="{50479E56-F416-45E2-9FB9-5EC71D928FB8}" destId="{A357391D-C19B-4841-8FC3-BCA9A38C6D28}" srcOrd="0" destOrd="0" presId="urn:microsoft.com/office/officeart/2005/8/layout/pyramid3"/>
    <dgm:cxn modelId="{81D85226-2ED2-4C46-94BE-A999631C3BAB}" type="presOf" srcId="{705F4F5A-33C5-4F0E-BB28-F7657B5BEA7D}" destId="{0AF035B6-C751-4514-B1AD-094B839E890E}" srcOrd="1" destOrd="0" presId="urn:microsoft.com/office/officeart/2005/8/layout/pyramid3"/>
    <dgm:cxn modelId="{92B6095F-7C7E-4AB5-B6B4-88E0B9CA4CB0}" type="presOf" srcId="{E3433A51-599B-4BB7-A530-7833409B25C7}" destId="{B0CF26DA-C449-4350-8157-D25A810D4A7F}" srcOrd="1" destOrd="0" presId="urn:microsoft.com/office/officeart/2005/8/layout/pyramid3"/>
    <dgm:cxn modelId="{1E4EB061-C80C-4D68-A036-FEE40D12F6B3}" srcId="{BF93612D-6AFC-472A-A124-94375223C083}" destId="{705F4F5A-33C5-4F0E-BB28-F7657B5BEA7D}" srcOrd="2" destOrd="0" parTransId="{525E6E0F-12DF-4D40-9493-20CD54273C66}" sibTransId="{21D05F76-72B4-4EBC-998D-026FFAF5E807}"/>
    <dgm:cxn modelId="{0333B454-C820-49BB-857B-8DEE89AF6D51}" srcId="{BF93612D-6AFC-472A-A124-94375223C083}" destId="{1F134DDA-0313-488A-BB25-AE9911695F09}" srcOrd="5" destOrd="0" parTransId="{73A420AF-A5F8-43E5-B439-24471210CCA5}" sibTransId="{5B425365-265E-408A-B0A4-57D9EAC09402}"/>
    <dgm:cxn modelId="{DB277024-E644-46CF-8BA6-DC9863A30418}" srcId="{BF93612D-6AFC-472A-A124-94375223C083}" destId="{E0A12083-943C-4373-9C60-47533FB4DCC5}" srcOrd="4" destOrd="0" parTransId="{0554F120-ADD3-4931-9C7F-122D5BCFE053}" sibTransId="{037FAFB5-93B1-4BEC-A3CE-A24289CE96FF}"/>
    <dgm:cxn modelId="{2835EB76-AF66-479F-AE3B-D10232D0E6FB}" type="presOf" srcId="{462D9BA0-1E8A-44C8-A200-F20E989B2328}" destId="{1D4B0574-9D4D-4F87-B8A6-6B0908737511}" srcOrd="0" destOrd="0" presId="urn:microsoft.com/office/officeart/2005/8/layout/pyramid3"/>
    <dgm:cxn modelId="{E2B35E8A-1C07-42F3-8749-AE74E089D343}" type="presParOf" srcId="{881B7608-7232-4F60-A988-CB7BEC44E6B4}" destId="{09C32107-267D-4A95-AF7B-97D8B518E2B3}" srcOrd="0" destOrd="0" presId="urn:microsoft.com/office/officeart/2005/8/layout/pyramid3"/>
    <dgm:cxn modelId="{9C6880D9-5B5B-40EA-8955-655A7B828F8B}" type="presParOf" srcId="{09C32107-267D-4A95-AF7B-97D8B518E2B3}" destId="{A32576B7-61AD-4D4D-AB1E-5B0A8CE1598E}" srcOrd="0" destOrd="0" presId="urn:microsoft.com/office/officeart/2005/8/layout/pyramid3"/>
    <dgm:cxn modelId="{C3A38966-8DEB-4F80-B7A0-2E57F570F265}" type="presParOf" srcId="{09C32107-267D-4A95-AF7B-97D8B518E2B3}" destId="{6E1F545D-F762-4172-A569-DDDB7C13BC45}" srcOrd="1" destOrd="0" presId="urn:microsoft.com/office/officeart/2005/8/layout/pyramid3"/>
    <dgm:cxn modelId="{01B4A7DF-065F-4547-9CBA-7EB2276F60C9}" type="presParOf" srcId="{881B7608-7232-4F60-A988-CB7BEC44E6B4}" destId="{8D9BB050-183D-4FD7-8510-14B15D7C9D6A}" srcOrd="1" destOrd="0" presId="urn:microsoft.com/office/officeart/2005/8/layout/pyramid3"/>
    <dgm:cxn modelId="{BB99D924-9A5E-4AA9-AC43-D2F657E5BBEE}" type="presParOf" srcId="{8D9BB050-183D-4FD7-8510-14B15D7C9D6A}" destId="{8AD744D9-042F-49B4-B580-6221271CC4C8}" srcOrd="0" destOrd="0" presId="urn:microsoft.com/office/officeart/2005/8/layout/pyramid3"/>
    <dgm:cxn modelId="{15D01C05-E6C9-4D86-AC57-15E4943789A3}" type="presParOf" srcId="{8D9BB050-183D-4FD7-8510-14B15D7C9D6A}" destId="{B0CF26DA-C449-4350-8157-D25A810D4A7F}" srcOrd="1" destOrd="0" presId="urn:microsoft.com/office/officeart/2005/8/layout/pyramid3"/>
    <dgm:cxn modelId="{59308C1B-9927-4D8D-8217-D2F96D2FD370}" type="presParOf" srcId="{881B7608-7232-4F60-A988-CB7BEC44E6B4}" destId="{5DD72362-3B6B-4408-97E5-4748C81DDC8D}" srcOrd="2" destOrd="0" presId="urn:microsoft.com/office/officeart/2005/8/layout/pyramid3"/>
    <dgm:cxn modelId="{B69CBAC1-272B-4614-ABB7-9A15EDF60BB2}" type="presParOf" srcId="{5DD72362-3B6B-4408-97E5-4748C81DDC8D}" destId="{7877814A-52F6-4C92-93D3-3C87773E7297}" srcOrd="0" destOrd="0" presId="urn:microsoft.com/office/officeart/2005/8/layout/pyramid3"/>
    <dgm:cxn modelId="{3729486B-3343-4766-813C-B7C1D45E5F60}" type="presParOf" srcId="{5DD72362-3B6B-4408-97E5-4748C81DDC8D}" destId="{0AF035B6-C751-4514-B1AD-094B839E890E}" srcOrd="1" destOrd="0" presId="urn:microsoft.com/office/officeart/2005/8/layout/pyramid3"/>
    <dgm:cxn modelId="{F312EDAC-5337-48F4-9CBB-128913CD2CCD}" type="presParOf" srcId="{881B7608-7232-4F60-A988-CB7BEC44E6B4}" destId="{8ED4B378-3C4D-4EC8-87B8-8082DE1B667A}" srcOrd="3" destOrd="0" presId="urn:microsoft.com/office/officeart/2005/8/layout/pyramid3"/>
    <dgm:cxn modelId="{B7836421-4C68-4372-A888-D95AAFEBA2D5}" type="presParOf" srcId="{8ED4B378-3C4D-4EC8-87B8-8082DE1B667A}" destId="{1D4B0574-9D4D-4F87-B8A6-6B0908737511}" srcOrd="0" destOrd="0" presId="urn:microsoft.com/office/officeart/2005/8/layout/pyramid3"/>
    <dgm:cxn modelId="{6E25C7E7-B8EF-43AC-8949-09AF3D7F07B0}" type="presParOf" srcId="{8ED4B378-3C4D-4EC8-87B8-8082DE1B667A}" destId="{2A939CDD-B894-4B2B-AA90-BEA9D065DAC7}" srcOrd="1" destOrd="0" presId="urn:microsoft.com/office/officeart/2005/8/layout/pyramid3"/>
    <dgm:cxn modelId="{B86FD719-CFD2-42F2-AF7E-39CB1A6F5129}" type="presParOf" srcId="{881B7608-7232-4F60-A988-CB7BEC44E6B4}" destId="{A4970392-E2BB-4DEC-AE96-02FE76C6F6DE}" srcOrd="4" destOrd="0" presId="urn:microsoft.com/office/officeart/2005/8/layout/pyramid3"/>
    <dgm:cxn modelId="{C32CB63E-553F-425B-A4B4-6B5B19A0676A}" type="presParOf" srcId="{A4970392-E2BB-4DEC-AE96-02FE76C6F6DE}" destId="{7B77FF48-859B-43E0-9E0C-80E2A9C0A9EB}" srcOrd="0" destOrd="0" presId="urn:microsoft.com/office/officeart/2005/8/layout/pyramid3"/>
    <dgm:cxn modelId="{929E9DEC-7BEB-44AA-9B78-921AE9013A17}" type="presParOf" srcId="{A4970392-E2BB-4DEC-AE96-02FE76C6F6DE}" destId="{FA9FC303-0BC6-44EF-AFF8-8C970B7D887B}" srcOrd="1" destOrd="0" presId="urn:microsoft.com/office/officeart/2005/8/layout/pyramid3"/>
    <dgm:cxn modelId="{14B4DE43-52C6-40E9-937C-5F52431B5B4D}" type="presParOf" srcId="{881B7608-7232-4F60-A988-CB7BEC44E6B4}" destId="{301AA147-587F-4902-A49D-ED7197F1946F}" srcOrd="5" destOrd="0" presId="urn:microsoft.com/office/officeart/2005/8/layout/pyramid3"/>
    <dgm:cxn modelId="{672A241B-EC4E-48DD-B27F-C2B4AD3B8080}" type="presParOf" srcId="{301AA147-587F-4902-A49D-ED7197F1946F}" destId="{2B5A6EA5-635F-4250-B68C-FDAA3D021B4F}" srcOrd="0" destOrd="0" presId="urn:microsoft.com/office/officeart/2005/8/layout/pyramid3"/>
    <dgm:cxn modelId="{93E7D0D6-511F-4493-BF51-F4A0A098041F}" type="presParOf" srcId="{301AA147-587F-4902-A49D-ED7197F1946F}" destId="{1CD8B53A-9D8C-42F8-B635-7037FFBD6648}" srcOrd="1" destOrd="0" presId="urn:microsoft.com/office/officeart/2005/8/layout/pyramid3"/>
    <dgm:cxn modelId="{E71824AC-6751-4437-94DC-8C165268D93F}" type="presParOf" srcId="{881B7608-7232-4F60-A988-CB7BEC44E6B4}" destId="{AA49378A-63E6-4C33-94DB-57D54384B597}" srcOrd="6" destOrd="0" presId="urn:microsoft.com/office/officeart/2005/8/layout/pyramid3"/>
    <dgm:cxn modelId="{36F63EC4-61FF-4919-8F32-1105A7A76EB2}" type="presParOf" srcId="{AA49378A-63E6-4C33-94DB-57D54384B597}" destId="{A357391D-C19B-4841-8FC3-BCA9A38C6D28}" srcOrd="0" destOrd="0" presId="urn:microsoft.com/office/officeart/2005/8/layout/pyramid3"/>
    <dgm:cxn modelId="{5CE602E3-716F-411F-81D2-C7DB31090231}" type="presParOf" srcId="{AA49378A-63E6-4C33-94DB-57D54384B597}" destId="{626834FA-9E86-4F1A-A242-738FF49BD77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FB1B4-D0CC-40F0-9123-941155F2C6B5}"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7848F68D-175A-4489-A0B3-65187927B918}">
      <dgm:prSet phldrT="[Text]"/>
      <dgm:spPr/>
      <dgm:t>
        <a:bodyPr/>
        <a:lstStyle/>
        <a:p>
          <a:r>
            <a:rPr lang="en-US" dirty="0" smtClean="0"/>
            <a:t>Medical Care</a:t>
          </a:r>
          <a:endParaRPr lang="en-US" dirty="0"/>
        </a:p>
      </dgm:t>
    </dgm:pt>
    <dgm:pt modelId="{12FFCCBB-4249-4381-8322-6372747016F1}" type="parTrans" cxnId="{2160A653-930C-45DB-88CB-72D99874937B}">
      <dgm:prSet/>
      <dgm:spPr/>
      <dgm:t>
        <a:bodyPr/>
        <a:lstStyle/>
        <a:p>
          <a:endParaRPr lang="en-US"/>
        </a:p>
      </dgm:t>
    </dgm:pt>
    <dgm:pt modelId="{4D696354-26D4-48FE-9D0F-ECB45346B3CD}" type="sibTrans" cxnId="{2160A653-930C-45DB-88CB-72D99874937B}">
      <dgm:prSet/>
      <dgm:spPr/>
      <dgm:t>
        <a:bodyPr/>
        <a:lstStyle/>
        <a:p>
          <a:endParaRPr lang="en-US"/>
        </a:p>
      </dgm:t>
    </dgm:pt>
    <dgm:pt modelId="{DC12CEF2-CE0A-4FC3-84C4-A5C495EFF8E9}">
      <dgm:prSet phldrT="[Text]"/>
      <dgm:spPr/>
      <dgm:t>
        <a:bodyPr/>
        <a:lstStyle/>
        <a:p>
          <a:r>
            <a:rPr lang="en-US" dirty="0" smtClean="0"/>
            <a:t>Public Health</a:t>
          </a:r>
          <a:endParaRPr lang="en-US" dirty="0"/>
        </a:p>
      </dgm:t>
    </dgm:pt>
    <dgm:pt modelId="{6E6C7CF8-124A-4018-9C3F-EDF68A851531}" type="parTrans" cxnId="{F7A4A216-679E-4DF8-977F-B612F81E68C9}">
      <dgm:prSet/>
      <dgm:spPr/>
      <dgm:t>
        <a:bodyPr/>
        <a:lstStyle/>
        <a:p>
          <a:endParaRPr lang="en-US"/>
        </a:p>
      </dgm:t>
    </dgm:pt>
    <dgm:pt modelId="{609AC342-493C-493F-BC6C-4C7391C46D62}" type="sibTrans" cxnId="{F7A4A216-679E-4DF8-977F-B612F81E68C9}">
      <dgm:prSet/>
      <dgm:spPr/>
      <dgm:t>
        <a:bodyPr/>
        <a:lstStyle/>
        <a:p>
          <a:endParaRPr lang="en-US"/>
        </a:p>
      </dgm:t>
    </dgm:pt>
    <dgm:pt modelId="{6644EB31-6C16-4A79-AAEA-0A56BDC63190}" type="pres">
      <dgm:prSet presAssocID="{A1BFB1B4-D0CC-40F0-9123-941155F2C6B5}" presName="cycle" presStyleCnt="0">
        <dgm:presLayoutVars>
          <dgm:dir/>
          <dgm:resizeHandles val="exact"/>
        </dgm:presLayoutVars>
      </dgm:prSet>
      <dgm:spPr/>
      <dgm:t>
        <a:bodyPr/>
        <a:lstStyle/>
        <a:p>
          <a:endParaRPr lang="en-US"/>
        </a:p>
      </dgm:t>
    </dgm:pt>
    <dgm:pt modelId="{EB87E0FA-29D9-40F4-8DCD-A31D99862C3C}" type="pres">
      <dgm:prSet presAssocID="{7848F68D-175A-4489-A0B3-65187927B918}" presName="arrow" presStyleLbl="node1" presStyleIdx="0" presStyleCnt="2">
        <dgm:presLayoutVars>
          <dgm:bulletEnabled val="1"/>
        </dgm:presLayoutVars>
      </dgm:prSet>
      <dgm:spPr/>
      <dgm:t>
        <a:bodyPr/>
        <a:lstStyle/>
        <a:p>
          <a:endParaRPr lang="en-US"/>
        </a:p>
      </dgm:t>
    </dgm:pt>
    <dgm:pt modelId="{8B8AAD7C-6F31-4CE1-80CC-CD04AB2C9922}" type="pres">
      <dgm:prSet presAssocID="{DC12CEF2-CE0A-4FC3-84C4-A5C495EFF8E9}" presName="arrow" presStyleLbl="node1" presStyleIdx="1" presStyleCnt="2">
        <dgm:presLayoutVars>
          <dgm:bulletEnabled val="1"/>
        </dgm:presLayoutVars>
      </dgm:prSet>
      <dgm:spPr/>
      <dgm:t>
        <a:bodyPr/>
        <a:lstStyle/>
        <a:p>
          <a:endParaRPr lang="en-US"/>
        </a:p>
      </dgm:t>
    </dgm:pt>
  </dgm:ptLst>
  <dgm:cxnLst>
    <dgm:cxn modelId="{CF431971-0B73-4D62-A377-828D4344F789}" type="presOf" srcId="{A1BFB1B4-D0CC-40F0-9123-941155F2C6B5}" destId="{6644EB31-6C16-4A79-AAEA-0A56BDC63190}" srcOrd="0" destOrd="0" presId="urn:microsoft.com/office/officeart/2005/8/layout/arrow1"/>
    <dgm:cxn modelId="{EA78F789-5F20-4937-9574-FD8F362DC8B5}" type="presOf" srcId="{DC12CEF2-CE0A-4FC3-84C4-A5C495EFF8E9}" destId="{8B8AAD7C-6F31-4CE1-80CC-CD04AB2C9922}" srcOrd="0" destOrd="0" presId="urn:microsoft.com/office/officeart/2005/8/layout/arrow1"/>
    <dgm:cxn modelId="{2160A653-930C-45DB-88CB-72D99874937B}" srcId="{A1BFB1B4-D0CC-40F0-9123-941155F2C6B5}" destId="{7848F68D-175A-4489-A0B3-65187927B918}" srcOrd="0" destOrd="0" parTransId="{12FFCCBB-4249-4381-8322-6372747016F1}" sibTransId="{4D696354-26D4-48FE-9D0F-ECB45346B3CD}"/>
    <dgm:cxn modelId="{F7A4A216-679E-4DF8-977F-B612F81E68C9}" srcId="{A1BFB1B4-D0CC-40F0-9123-941155F2C6B5}" destId="{DC12CEF2-CE0A-4FC3-84C4-A5C495EFF8E9}" srcOrd="1" destOrd="0" parTransId="{6E6C7CF8-124A-4018-9C3F-EDF68A851531}" sibTransId="{609AC342-493C-493F-BC6C-4C7391C46D62}"/>
    <dgm:cxn modelId="{BF3ABE6C-6FAC-4943-89B9-B5C29357E5D0}" type="presOf" srcId="{7848F68D-175A-4489-A0B3-65187927B918}" destId="{EB87E0FA-29D9-40F4-8DCD-A31D99862C3C}" srcOrd="0" destOrd="0" presId="urn:microsoft.com/office/officeart/2005/8/layout/arrow1"/>
    <dgm:cxn modelId="{384832F0-7031-4A66-9956-4F15E4531236}" type="presParOf" srcId="{6644EB31-6C16-4A79-AAEA-0A56BDC63190}" destId="{EB87E0FA-29D9-40F4-8DCD-A31D99862C3C}" srcOrd="0" destOrd="0" presId="urn:microsoft.com/office/officeart/2005/8/layout/arrow1"/>
    <dgm:cxn modelId="{2425424F-B06D-405F-A1C3-48D54A67258A}" type="presParOf" srcId="{6644EB31-6C16-4A79-AAEA-0A56BDC63190}" destId="{8B8AAD7C-6F31-4CE1-80CC-CD04AB2C9922}" srcOrd="1" destOrd="0" presId="urn:microsoft.com/office/officeart/2005/8/layout/arrow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576B7-61AD-4D4D-AB1E-5B0A8CE1598E}">
      <dsp:nvSpPr>
        <dsp:cNvPr id="0" name=""/>
        <dsp:cNvSpPr/>
      </dsp:nvSpPr>
      <dsp:spPr>
        <a:xfrm rot="10800000">
          <a:off x="0" y="0"/>
          <a:ext cx="8458200" cy="762000"/>
        </a:xfrm>
        <a:prstGeom prst="trapezoid">
          <a:avLst>
            <a:gd name="adj" fmla="val 7928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Initial use</a:t>
          </a:r>
        </a:p>
      </dsp:txBody>
      <dsp:txXfrm rot="-10800000">
        <a:off x="1480184" y="0"/>
        <a:ext cx="5497830" cy="762000"/>
      </dsp:txXfrm>
    </dsp:sp>
    <dsp:sp modelId="{8AD744D9-042F-49B4-B580-6221271CC4C8}">
      <dsp:nvSpPr>
        <dsp:cNvPr id="0" name=""/>
        <dsp:cNvSpPr/>
      </dsp:nvSpPr>
      <dsp:spPr>
        <a:xfrm rot="10800000">
          <a:off x="604157" y="761999"/>
          <a:ext cx="7249885" cy="762000"/>
        </a:xfrm>
        <a:prstGeom prst="trapezoid">
          <a:avLst>
            <a:gd name="adj" fmla="val 7928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Extra</a:t>
          </a:r>
          <a:r>
            <a:rPr lang="en-US" sz="2800" kern="1200" dirty="0"/>
            <a:t> </a:t>
          </a:r>
          <a:r>
            <a:rPr lang="en-US" sz="3600" kern="1200" dirty="0"/>
            <a:t>use</a:t>
          </a:r>
        </a:p>
      </dsp:txBody>
      <dsp:txXfrm rot="-10800000">
        <a:off x="1872887" y="761999"/>
        <a:ext cx="4712425" cy="762000"/>
      </dsp:txXfrm>
    </dsp:sp>
    <dsp:sp modelId="{7877814A-52F6-4C92-93D3-3C87773E7297}">
      <dsp:nvSpPr>
        <dsp:cNvPr id="0" name=""/>
        <dsp:cNvSpPr/>
      </dsp:nvSpPr>
      <dsp:spPr>
        <a:xfrm rot="10800000">
          <a:off x="1208314" y="1523999"/>
          <a:ext cx="6041571" cy="762000"/>
        </a:xfrm>
        <a:prstGeom prst="trapezoid">
          <a:avLst>
            <a:gd name="adj" fmla="val 7928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Abuse</a:t>
          </a:r>
        </a:p>
      </dsp:txBody>
      <dsp:txXfrm rot="-10800000">
        <a:off x="2265589" y="1523999"/>
        <a:ext cx="3927021" cy="762000"/>
      </dsp:txXfrm>
    </dsp:sp>
    <dsp:sp modelId="{1D4B0574-9D4D-4F87-B8A6-6B0908737511}">
      <dsp:nvSpPr>
        <dsp:cNvPr id="0" name=""/>
        <dsp:cNvSpPr/>
      </dsp:nvSpPr>
      <dsp:spPr>
        <a:xfrm rot="10800000">
          <a:off x="1828807" y="2285999"/>
          <a:ext cx="4833257" cy="762000"/>
        </a:xfrm>
        <a:prstGeom prst="trapezoid">
          <a:avLst>
            <a:gd name="adj" fmla="val 7928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rPr>
            <a:t>Addiction</a:t>
          </a:r>
        </a:p>
      </dsp:txBody>
      <dsp:txXfrm rot="-10800000">
        <a:off x="2674627" y="2285999"/>
        <a:ext cx="3141617" cy="762000"/>
      </dsp:txXfrm>
    </dsp:sp>
    <dsp:sp modelId="{7B77FF48-859B-43E0-9E0C-80E2A9C0A9EB}">
      <dsp:nvSpPr>
        <dsp:cNvPr id="0" name=""/>
        <dsp:cNvSpPr/>
      </dsp:nvSpPr>
      <dsp:spPr>
        <a:xfrm rot="10800000">
          <a:off x="2416628" y="3048000"/>
          <a:ext cx="3624942" cy="762000"/>
        </a:xfrm>
        <a:prstGeom prst="trapezoid">
          <a:avLst>
            <a:gd name="adj" fmla="val 7928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Criminal Activity</a:t>
          </a:r>
        </a:p>
      </dsp:txBody>
      <dsp:txXfrm rot="-10800000">
        <a:off x="3050993" y="3048000"/>
        <a:ext cx="2356212" cy="762000"/>
      </dsp:txXfrm>
    </dsp:sp>
    <dsp:sp modelId="{2B5A6EA5-635F-4250-B68C-FDAA3D021B4F}">
      <dsp:nvSpPr>
        <dsp:cNvPr id="0" name=""/>
        <dsp:cNvSpPr/>
      </dsp:nvSpPr>
      <dsp:spPr>
        <a:xfrm rot="10800000">
          <a:off x="3020785" y="3810000"/>
          <a:ext cx="2416628" cy="762000"/>
        </a:xfrm>
        <a:prstGeom prst="trapezoid">
          <a:avLst>
            <a:gd name="adj" fmla="val 7928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Overdose</a:t>
          </a:r>
        </a:p>
      </dsp:txBody>
      <dsp:txXfrm rot="-10800000">
        <a:off x="3443695" y="3810000"/>
        <a:ext cx="1570808" cy="762000"/>
      </dsp:txXfrm>
    </dsp:sp>
    <dsp:sp modelId="{A357391D-C19B-4841-8FC3-BCA9A38C6D28}">
      <dsp:nvSpPr>
        <dsp:cNvPr id="0" name=""/>
        <dsp:cNvSpPr/>
      </dsp:nvSpPr>
      <dsp:spPr>
        <a:xfrm rot="10800000">
          <a:off x="3624942" y="4571999"/>
          <a:ext cx="1208314" cy="762000"/>
        </a:xfrm>
        <a:prstGeom prst="trapezoid">
          <a:avLst>
            <a:gd name="adj" fmla="val 7928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Death</a:t>
          </a:r>
        </a:p>
      </dsp:txBody>
      <dsp:txXfrm rot="-10800000">
        <a:off x="3624942" y="4571999"/>
        <a:ext cx="1208314" cy="76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4ED71-CDFA-480E-8390-0AAA6B98E03B}"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8559C-1FC9-47D7-9EFD-22B8762091A8}" type="slidenum">
              <a:rPr lang="en-US" smtClean="0"/>
              <a:t>‹#›</a:t>
            </a:fld>
            <a:endParaRPr lang="en-US"/>
          </a:p>
        </p:txBody>
      </p:sp>
    </p:spTree>
    <p:extLst>
      <p:ext uri="{BB962C8B-B14F-4D97-AF65-F5344CB8AC3E}">
        <p14:creationId xmlns:p14="http://schemas.microsoft.com/office/powerpoint/2010/main" val="368387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rate of opioid prescribing his increased from an average of 96 morphine mg equivalents per person in 1997 </a:t>
            </a:r>
            <a:r>
              <a:rPr lang="en-US" dirty="0" smtClean="0"/>
              <a:t>to </a:t>
            </a:r>
            <a:r>
              <a:rPr lang="en-US" dirty="0"/>
              <a:t>over 700 mg per person in 2007.  That is an increase of greater than 600%2.  That is enough opioids for every man, woman, and child in United States to take Vicodin around-the-clock for over one month.</a:t>
            </a:r>
          </a:p>
        </p:txBody>
      </p:sp>
      <p:sp>
        <p:nvSpPr>
          <p:cNvPr id="4" name="Slide Number Placeholder 3"/>
          <p:cNvSpPr>
            <a:spLocks noGrp="1"/>
          </p:cNvSpPr>
          <p:nvPr>
            <p:ph type="sldNum" sz="quarter" idx="10"/>
          </p:nvPr>
        </p:nvSpPr>
        <p:spPr/>
        <p:txBody>
          <a:bodyPr/>
          <a:lstStyle/>
          <a:p>
            <a:fld id="{8939279F-4B2E-4E2B-8285-D39000938FE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223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0163" y="733425"/>
            <a:ext cx="4878387" cy="3659188"/>
          </a:xfrm>
        </p:spPr>
      </p:sp>
      <p:sp>
        <p:nvSpPr>
          <p:cNvPr id="3" name="Notes Placeholder 2"/>
          <p:cNvSpPr>
            <a:spLocks noGrp="1"/>
          </p:cNvSpPr>
          <p:nvPr>
            <p:ph type="body" idx="1"/>
          </p:nvPr>
        </p:nvSpPr>
        <p:spPr/>
        <p:txBody>
          <a:bodyPr/>
          <a:lstStyle/>
          <a:p>
            <a:r>
              <a:rPr lang="en-US" dirty="0"/>
              <a:t>Despite this increase in prescribing we have not decreased the amount of pain </a:t>
            </a:r>
            <a:r>
              <a:rPr lang="en-US"/>
              <a:t>in </a:t>
            </a:r>
            <a:r>
              <a:rPr lang="en-US" smtClean="0"/>
              <a:t>the United </a:t>
            </a:r>
            <a:r>
              <a:rPr lang="en-US" dirty="0"/>
              <a:t>States.  This study in JAMA in 2013 showed that between 1990 and 2010, the number of years lived with disability from pain has increased for low back pain, neck pain, arthritis, and other musculoskeletal diseases3.  The Institute of medicine recently reported that the incidence of pain in United States is increasing.  Clearly, with a dramatic increase in the rate of prescribing of opioids we are not treating pain any better4.</a:t>
            </a:r>
          </a:p>
        </p:txBody>
      </p:sp>
      <p:sp>
        <p:nvSpPr>
          <p:cNvPr id="4" name="Slide Number Placeholder 3"/>
          <p:cNvSpPr>
            <a:spLocks noGrp="1"/>
          </p:cNvSpPr>
          <p:nvPr>
            <p:ph type="sldNum" sz="quarter" idx="10"/>
          </p:nvPr>
        </p:nvSpPr>
        <p:spPr/>
        <p:txBody>
          <a:bodyPr/>
          <a:lstStyle/>
          <a:p>
            <a:fld id="{4DDCB88D-D45C-48D7-8558-4759D373995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8941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smtClean="0"/>
              <a:t>IOM (Institute of Medicine). 2011. Relieving Pain in America: A Blueprint for</a:t>
            </a:r>
          </a:p>
          <a:p>
            <a:r>
              <a:rPr lang="en-US" dirty="0" smtClean="0"/>
              <a:t>Transforming Prevention, Care, Education, and Research. Washington, DC: The National Academies</a:t>
            </a:r>
          </a:p>
          <a:p>
            <a:r>
              <a:rPr lang="en-US" dirty="0" smtClean="0"/>
              <a:t>Press.</a:t>
            </a:r>
            <a:endParaRPr lang="en-US" dirty="0"/>
          </a:p>
        </p:txBody>
      </p:sp>
      <p:sp>
        <p:nvSpPr>
          <p:cNvPr id="4" name="Slide Number Placeholder 3"/>
          <p:cNvSpPr>
            <a:spLocks noGrp="1"/>
          </p:cNvSpPr>
          <p:nvPr>
            <p:ph type="sldNum" sz="quarter" idx="10"/>
          </p:nvPr>
        </p:nvSpPr>
        <p:spPr/>
        <p:txBody>
          <a:bodyPr/>
          <a:lstStyle/>
          <a:p>
            <a:fld id="{4DDCB88D-D45C-48D7-8558-4759D373995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8103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line in this graph shows that opioid sales have increased tremendously in the past 15 years.  Along with this we are seeing an increase in deaths from opioid overdoses and admissions for treatment of opioid use disorder.  The CDC has shown that the rate of addiction and overdose is directly related to the number prescriptions that we write</a:t>
            </a:r>
            <a:r>
              <a:rPr lang="en-US" baseline="30000" dirty="0"/>
              <a:t>1</a:t>
            </a:r>
            <a:r>
              <a:rPr lang="en-US" dirty="0"/>
              <a:t>.</a:t>
            </a:r>
          </a:p>
          <a:p>
            <a:endParaRPr lang="en-US" dirty="0"/>
          </a:p>
        </p:txBody>
      </p:sp>
      <p:sp>
        <p:nvSpPr>
          <p:cNvPr id="4" name="Slide Number Placeholder 3"/>
          <p:cNvSpPr>
            <a:spLocks noGrp="1"/>
          </p:cNvSpPr>
          <p:nvPr>
            <p:ph type="sldNum" sz="quarter" idx="10"/>
          </p:nvPr>
        </p:nvSpPr>
        <p:spPr/>
        <p:txBody>
          <a:bodyPr/>
          <a:lstStyle/>
          <a:p>
            <a:fld id="{8939279F-4B2E-4E2B-8285-D39000938FE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0390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42201"/>
          </a:xfrm>
        </p:spPr>
        <p:txBody>
          <a:bodyPr/>
          <a:lstStyle/>
          <a:p>
            <a:r>
              <a:rPr lang="en-US" dirty="0"/>
              <a:t>It is also important to recognize that opioids are not very good pain relievers.  A number of Cochran reviews have looked at postoperative pain relief.  </a:t>
            </a:r>
            <a:r>
              <a:rPr lang="en-US" dirty="0" smtClean="0"/>
              <a:t>They </a:t>
            </a:r>
            <a:r>
              <a:rPr lang="en-US" dirty="0"/>
              <a:t>measure adequate pain relief as a 50% reduction in pain.</a:t>
            </a:r>
          </a:p>
          <a:p>
            <a:r>
              <a:rPr lang="en-US" dirty="0"/>
              <a:t> </a:t>
            </a:r>
          </a:p>
          <a:p>
            <a:r>
              <a:rPr lang="en-US" dirty="0" smtClean="0"/>
              <a:t>They </a:t>
            </a:r>
            <a:r>
              <a:rPr lang="en-US" dirty="0"/>
              <a:t>found that the combination of 10 mg of oxycodone +1000 mg of acetaminophen (roughly the equivalent to 5 mg Percocet pills) gave adequate pain relief to about 37% of the people who took it</a:t>
            </a:r>
            <a:r>
              <a:rPr lang="en-US" baseline="30000" dirty="0"/>
              <a:t>17</a:t>
            </a:r>
            <a:r>
              <a:rPr lang="en-US" dirty="0"/>
              <a:t>.  </a:t>
            </a:r>
            <a:r>
              <a:rPr lang="en-US" dirty="0" smtClean="0"/>
              <a:t>200 </a:t>
            </a:r>
            <a:r>
              <a:rPr lang="en-US" dirty="0"/>
              <a:t>mg of ibuprofen alone resulted also in 37% with adequate pain relief</a:t>
            </a:r>
            <a:r>
              <a:rPr lang="en-US" baseline="30000" dirty="0"/>
              <a:t>18</a:t>
            </a:r>
            <a:r>
              <a:rPr lang="en-US" dirty="0"/>
              <a:t>.  Basically, the equivalent of 2 Percocet pills. </a:t>
            </a:r>
            <a:r>
              <a:rPr lang="en-US" dirty="0" smtClean="0"/>
              <a:t> </a:t>
            </a:r>
            <a:r>
              <a:rPr lang="en-US" dirty="0"/>
              <a:t>Note that increasing to 400 mg of ibuprofen only gives adequate pain relief to an additional 3% of people. 600 or 800 mg of ibuprofen does not do much better but does significantly increase the risk of side-effects.</a:t>
            </a:r>
          </a:p>
          <a:p>
            <a:r>
              <a:rPr lang="en-US" dirty="0"/>
              <a:t> </a:t>
            </a:r>
          </a:p>
          <a:p>
            <a:r>
              <a:rPr lang="en-US" dirty="0"/>
              <a:t>Oxycodone alone is not a very good pain reliever. </a:t>
            </a:r>
            <a:r>
              <a:rPr lang="en-US" dirty="0" smtClean="0"/>
              <a:t> </a:t>
            </a:r>
            <a:r>
              <a:rPr lang="en-US" dirty="0"/>
              <a:t>15 mg of oxycodone gave adequate pain relief to only 21% of people</a:t>
            </a:r>
            <a:r>
              <a:rPr lang="en-US" baseline="30000" dirty="0"/>
              <a:t>17</a:t>
            </a:r>
            <a:r>
              <a:rPr lang="en-US" dirty="0"/>
              <a:t>. </a:t>
            </a:r>
            <a:r>
              <a:rPr lang="en-US" dirty="0" smtClean="0"/>
              <a:t>Taking </a:t>
            </a:r>
            <a:r>
              <a:rPr lang="en-US" dirty="0"/>
              <a:t>2 Tylenol #3 pills only gets adequate relief to 24% of people</a:t>
            </a:r>
            <a:r>
              <a:rPr lang="en-US" baseline="30000" dirty="0"/>
              <a:t>19</a:t>
            </a:r>
            <a:r>
              <a:rPr lang="en-US" dirty="0"/>
              <a:t>.</a:t>
            </a:r>
          </a:p>
          <a:p>
            <a:r>
              <a:rPr lang="en-US" dirty="0"/>
              <a:t> </a:t>
            </a:r>
          </a:p>
          <a:p>
            <a:r>
              <a:rPr lang="en-US" dirty="0"/>
              <a:t>However when we combine the over-the-counter dose of ibuprofen with an over-the-counter dose of acetaminophen taken together– </a:t>
            </a:r>
            <a:r>
              <a:rPr lang="en-US" dirty="0" smtClean="0"/>
              <a:t>a </a:t>
            </a:r>
            <a:r>
              <a:rPr lang="en-US" dirty="0"/>
              <a:t>whopping 62% of people get adequate pain relief</a:t>
            </a:r>
            <a:r>
              <a:rPr lang="en-US" baseline="30000" dirty="0"/>
              <a:t>20</a:t>
            </a:r>
            <a:r>
              <a:rPr lang="en-US" dirty="0"/>
              <a:t>.  What’s more, studies have shown that over-the-counter doses of ibuprofen and over-the-counter doses of acetaminophen have side effect profiles similar to placebo when taken as directed</a:t>
            </a:r>
            <a:r>
              <a:rPr lang="en-US" baseline="30000" dirty="0"/>
              <a:t>5</a:t>
            </a:r>
            <a:r>
              <a:rPr lang="en-US" dirty="0"/>
              <a:t>.</a:t>
            </a:r>
          </a:p>
          <a:p>
            <a:endParaRPr lang="en-US" dirty="0"/>
          </a:p>
        </p:txBody>
      </p:sp>
      <p:sp>
        <p:nvSpPr>
          <p:cNvPr id="4" name="Slide Number Placeholder 3"/>
          <p:cNvSpPr>
            <a:spLocks noGrp="1"/>
          </p:cNvSpPr>
          <p:nvPr>
            <p:ph type="sldNum" sz="quarter" idx="10"/>
          </p:nvPr>
        </p:nvSpPr>
        <p:spPr/>
        <p:txBody>
          <a:bodyPr/>
          <a:lstStyle/>
          <a:p>
            <a:fld id="{8939279F-4B2E-4E2B-8285-D39000938FE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4720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important to realize that the severity of pain is not a factor.  A Cochrane review concluded in 2005 </a:t>
            </a:r>
            <a:r>
              <a:rPr lang="en-US" dirty="0" smtClean="0"/>
              <a:t>that </a:t>
            </a:r>
            <a:r>
              <a:rPr lang="en-US" dirty="0"/>
              <a:t>NSAID medications are as effective as opioids for acute renal colic </a:t>
            </a:r>
            <a:r>
              <a:rPr lang="en-US" dirty="0" smtClean="0"/>
              <a:t>but </a:t>
            </a:r>
            <a:r>
              <a:rPr lang="en-US" dirty="0"/>
              <a:t>opioids have more side effects</a:t>
            </a:r>
            <a:r>
              <a:rPr lang="en-US" baseline="30000" dirty="0"/>
              <a:t>21</a:t>
            </a:r>
            <a:r>
              <a:rPr lang="en-US" dirty="0"/>
              <a:t>.</a:t>
            </a:r>
          </a:p>
        </p:txBody>
      </p:sp>
      <p:sp>
        <p:nvSpPr>
          <p:cNvPr id="4" name="Slide Number Placeholder 3"/>
          <p:cNvSpPr>
            <a:spLocks noGrp="1"/>
          </p:cNvSpPr>
          <p:nvPr>
            <p:ph type="sldNum" sz="quarter" idx="10"/>
          </p:nvPr>
        </p:nvSpPr>
        <p:spPr/>
        <p:txBody>
          <a:bodyPr/>
          <a:lstStyle/>
          <a:p>
            <a:fld id="{8939279F-4B2E-4E2B-8285-D39000938FE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9620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02058" cy="3841576"/>
          </a:xfrm>
        </p:spPr>
        <p:txBody>
          <a:bodyPr/>
          <a:lstStyle/>
          <a:p>
            <a:r>
              <a:rPr lang="en-US" dirty="0"/>
              <a:t>It is important to remember that opioids also have significant side effects.  These include:</a:t>
            </a:r>
          </a:p>
          <a:p>
            <a:r>
              <a:rPr lang="en-US" dirty="0"/>
              <a:t> </a:t>
            </a:r>
          </a:p>
          <a:p>
            <a:pPr lvl="0"/>
            <a:r>
              <a:rPr lang="en-US" dirty="0"/>
              <a:t>They are mentally impairing.  The cognitive impairment can be especially problematic in those working in safety sensitive positions and in the elderly</a:t>
            </a:r>
            <a:r>
              <a:rPr lang="en-US" baseline="30000" dirty="0"/>
              <a:t>6</a:t>
            </a:r>
            <a:r>
              <a:rPr lang="en-US" dirty="0"/>
              <a:t>.</a:t>
            </a:r>
          </a:p>
          <a:p>
            <a:pPr lvl="0"/>
            <a:r>
              <a:rPr lang="en-US" dirty="0"/>
              <a:t>They delay recovery.  Opioids used before or after surgery lead to prolonged recovery and increased complications</a:t>
            </a:r>
            <a:r>
              <a:rPr lang="en-US" baseline="30000" dirty="0"/>
              <a:t>7,8</a:t>
            </a:r>
            <a:r>
              <a:rPr lang="en-US" dirty="0"/>
              <a:t>.</a:t>
            </a:r>
          </a:p>
          <a:p>
            <a:pPr lvl="0"/>
            <a:r>
              <a:rPr lang="en-US" dirty="0"/>
              <a:t>Opioids increase medical costs.</a:t>
            </a:r>
            <a:r>
              <a:rPr lang="en-US" baseline="30000" dirty="0"/>
              <a:t>9</a:t>
            </a:r>
            <a:endParaRPr lang="en-US" dirty="0"/>
          </a:p>
          <a:p>
            <a:pPr lvl="0"/>
            <a:r>
              <a:rPr lang="en-US" dirty="0"/>
              <a:t>Opioids may cause opioid hyperalgesia which increases sensitivity to pain.  This is likely why some people have a hard time stopping opioids and may also explain worsening surgical outcomes in those who take these preoperatively</a:t>
            </a:r>
            <a:r>
              <a:rPr lang="en-US" baseline="30000" dirty="0"/>
              <a:t>10</a:t>
            </a:r>
            <a:r>
              <a:rPr lang="en-US" dirty="0"/>
              <a:t>.</a:t>
            </a:r>
          </a:p>
          <a:p>
            <a:pPr lvl="0"/>
            <a:r>
              <a:rPr lang="en-US" dirty="0"/>
              <a:t>A prescription for opioids following a workplace injury can double the risk of disability one year later. It also increases the risk of developing chronic pain</a:t>
            </a:r>
            <a:r>
              <a:rPr lang="en-US" baseline="30000" dirty="0"/>
              <a:t>11,12</a:t>
            </a:r>
            <a:r>
              <a:rPr lang="en-US" dirty="0"/>
              <a:t>.</a:t>
            </a:r>
          </a:p>
          <a:p>
            <a:pPr lvl="0"/>
            <a:r>
              <a:rPr lang="en-US" dirty="0"/>
              <a:t>Opioids increase the risk of falling – and fractures - in the elderly</a:t>
            </a:r>
            <a:r>
              <a:rPr lang="en-US" baseline="30000" dirty="0"/>
              <a:t>13</a:t>
            </a:r>
            <a:r>
              <a:rPr lang="en-US" dirty="0"/>
              <a:t>.</a:t>
            </a:r>
          </a:p>
          <a:p>
            <a:pPr lvl="0"/>
            <a:r>
              <a:rPr lang="en-US" dirty="0"/>
              <a:t>Opioids also increase the risk of acute cardiac events and MI</a:t>
            </a:r>
            <a:r>
              <a:rPr lang="en-US" baseline="30000" dirty="0"/>
              <a:t>14</a:t>
            </a:r>
            <a:r>
              <a:rPr lang="en-US" dirty="0"/>
              <a:t>.</a:t>
            </a:r>
          </a:p>
          <a:p>
            <a:pPr lvl="0"/>
            <a:r>
              <a:rPr lang="en-US" dirty="0"/>
              <a:t>There is evidence that opioids can lead to peptic ulcers at a rate similar to NSAIDs</a:t>
            </a:r>
            <a:r>
              <a:rPr lang="en-US" baseline="30000" dirty="0"/>
              <a:t>14</a:t>
            </a:r>
            <a:r>
              <a:rPr lang="en-US" dirty="0"/>
              <a:t>.</a:t>
            </a:r>
          </a:p>
          <a:p>
            <a:pPr lvl="0"/>
            <a:r>
              <a:rPr lang="en-US" dirty="0"/>
              <a:t>Acute opioid use can lead to addiction</a:t>
            </a:r>
            <a:r>
              <a:rPr lang="en-US" baseline="30000" dirty="0"/>
              <a:t>15</a:t>
            </a:r>
            <a:r>
              <a:rPr lang="en-US" dirty="0"/>
              <a:t>.</a:t>
            </a:r>
          </a:p>
          <a:p>
            <a:pPr lvl="0"/>
            <a:r>
              <a:rPr lang="en-US" dirty="0"/>
              <a:t>Opioids cause neurobiological changes in the brain and spinal cord that can lead to multiple long-term and permanent effects</a:t>
            </a:r>
            <a:r>
              <a:rPr lang="en-US" baseline="30000" dirty="0"/>
              <a:t>16</a:t>
            </a:r>
            <a:r>
              <a:rPr lang="en-US" dirty="0"/>
              <a:t>.</a:t>
            </a:r>
          </a:p>
          <a:p>
            <a:pPr lvl="0"/>
            <a:r>
              <a:rPr lang="en-US" dirty="0"/>
              <a:t>Opioids increase the risk of all-cause mortality</a:t>
            </a:r>
            <a:r>
              <a:rPr lang="en-US" baseline="30000" dirty="0"/>
              <a:t>14</a:t>
            </a:r>
            <a:r>
              <a:rPr lang="en-US" dirty="0"/>
              <a:t>.</a:t>
            </a:r>
          </a:p>
          <a:p>
            <a:endParaRPr lang="en-US" dirty="0"/>
          </a:p>
        </p:txBody>
      </p:sp>
      <p:sp>
        <p:nvSpPr>
          <p:cNvPr id="4" name="Slide Number Placeholder 3"/>
          <p:cNvSpPr>
            <a:spLocks noGrp="1"/>
          </p:cNvSpPr>
          <p:nvPr>
            <p:ph type="sldNum" sz="quarter" idx="10"/>
          </p:nvPr>
        </p:nvSpPr>
        <p:spPr/>
        <p:txBody>
          <a:bodyPr/>
          <a:lstStyle/>
          <a:p>
            <a:fld id="{8939279F-4B2E-4E2B-8285-D39000938FE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7886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review these references and come to your own conclusion. And the next time you are going to treat someone for acute pain –whether it is from surgery or injury – when you think about prescribing Percocet or Vicodin, recommend OTC ibuprofen along with acetaminophen for the most effective and safest pain relief available. </a:t>
            </a:r>
          </a:p>
        </p:txBody>
      </p:sp>
      <p:sp>
        <p:nvSpPr>
          <p:cNvPr id="4" name="Slide Number Placeholder 3"/>
          <p:cNvSpPr>
            <a:spLocks noGrp="1"/>
          </p:cNvSpPr>
          <p:nvPr>
            <p:ph type="sldNum" sz="quarter" idx="10"/>
          </p:nvPr>
        </p:nvSpPr>
        <p:spPr/>
        <p:txBody>
          <a:bodyPr/>
          <a:lstStyle/>
          <a:p>
            <a:fld id="{8939279F-4B2E-4E2B-8285-D39000938FE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504008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9279F-4B2E-4E2B-8285-D39000938FE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378123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8CC050"/>
              </a:gs>
              <a:gs pos="76000">
                <a:schemeClr val="bg1"/>
              </a:gs>
            </a:gsLst>
            <a:lin ang="5400000" scaled="0"/>
          </a:gradFill>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srgbClr val="FFFFFF"/>
              </a:solidFill>
            </a:endParaRPr>
          </a:p>
        </p:txBody>
      </p:sp>
      <p:sp>
        <p:nvSpPr>
          <p:cNvPr id="5" name="Text Box 25"/>
          <p:cNvSpPr txBox="1">
            <a:spLocks noChangeArrowheads="1"/>
          </p:cNvSpPr>
          <p:nvPr/>
        </p:nvSpPr>
        <p:spPr bwMode="auto">
          <a:xfrm>
            <a:off x="8648700" y="6400804"/>
            <a:ext cx="190500" cy="130805"/>
          </a:xfrm>
          <a:prstGeom prst="rect">
            <a:avLst/>
          </a:prstGeom>
          <a:noFill/>
          <a:ln>
            <a:noFill/>
          </a:ln>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defRPr/>
            </a:pPr>
            <a:r>
              <a:rPr lang="en-US" sz="375" baseline="30000" dirty="0">
                <a:solidFill>
                  <a:srgbClr val="FFFFFF"/>
                </a:solidFill>
              </a:rPr>
              <a:t>®</a:t>
            </a:r>
          </a:p>
        </p:txBody>
      </p:sp>
      <p:pic>
        <p:nvPicPr>
          <p:cNvPr id="6" name="Picture 26" descr="Making-Our-World-Safer_Graphic"/>
          <p:cNvPicPr>
            <a:picLocks noChangeAspect="1" noChangeArrowheads="1"/>
          </p:cNvPicPr>
          <p:nvPr/>
        </p:nvPicPr>
        <p:blipFill>
          <a:blip r:embed="rId2">
            <a:extLst>
              <a:ext uri="{28A0092B-C50C-407E-A947-70E740481C1C}">
                <a14:useLocalDpi xmlns:a14="http://schemas.microsoft.com/office/drawing/2010/main" val="0"/>
              </a:ext>
            </a:extLst>
          </a:blip>
          <a:srcRect l="39729" t="33994" r="1585" b="29420"/>
          <a:stretch>
            <a:fillRect/>
          </a:stretch>
        </p:blipFill>
        <p:spPr bwMode="auto">
          <a:xfrm>
            <a:off x="342900" y="6477000"/>
            <a:ext cx="845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SC_Corp_CT_w_logo.png"/>
          <p:cNvPicPr>
            <a:picLocks noChangeAspect="1"/>
          </p:cNvPicPr>
          <p:nvPr/>
        </p:nvPicPr>
        <p:blipFill>
          <a:blip r:embed="rId3" cstate="print">
            <a:extLst>
              <a:ext uri="{28A0092B-C50C-407E-A947-70E740481C1C}">
                <a14:useLocalDpi xmlns:a14="http://schemas.microsoft.com/office/drawing/2010/main" val="0"/>
              </a:ext>
            </a:extLst>
          </a:blip>
          <a:srcRect l="10715" t="25937" r="33598"/>
          <a:stretch>
            <a:fillRect/>
          </a:stretch>
        </p:blipFill>
        <p:spPr bwMode="auto">
          <a:xfrm>
            <a:off x="2" y="0"/>
            <a:ext cx="5294313"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1333500" y="2438400"/>
            <a:ext cx="6477000" cy="1143000"/>
          </a:xfrm>
        </p:spPr>
        <p:txBody>
          <a:bodyPr/>
          <a:lstStyle>
            <a:lvl1pPr algn="ctr">
              <a:defRPr>
                <a:solidFill>
                  <a:srgbClr val="006653"/>
                </a:solidFill>
              </a:defRPr>
            </a:lvl1pPr>
          </a:lstStyle>
          <a:p>
            <a:pPr lvl="0"/>
            <a:r>
              <a:rPr lang="en-US" noProof="0" smtClean="0"/>
              <a:t>Click to edit Master title style</a:t>
            </a:r>
            <a:endParaRPr lang="en-US" noProof="0" dirty="0" smtClean="0"/>
          </a:p>
        </p:txBody>
      </p:sp>
      <p:sp>
        <p:nvSpPr>
          <p:cNvPr id="19460" name="Rectangle 4"/>
          <p:cNvSpPr>
            <a:spLocks noGrp="1" noChangeArrowheads="1"/>
          </p:cNvSpPr>
          <p:nvPr>
            <p:ph type="subTitle" idx="1"/>
          </p:nvPr>
        </p:nvSpPr>
        <p:spPr>
          <a:xfrm>
            <a:off x="1562100" y="4267200"/>
            <a:ext cx="6019800" cy="685800"/>
          </a:xfrm>
        </p:spPr>
        <p:txBody>
          <a:bodyPr/>
          <a:lstStyle>
            <a:lvl1pPr marL="0" indent="0" algn="ctr">
              <a:buFontTx/>
              <a:buNone/>
              <a:defRPr>
                <a:solidFill>
                  <a:srgbClr val="006653"/>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22548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025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838200"/>
            <a:ext cx="20002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838200"/>
            <a:ext cx="58483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125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r>
              <a:rPr lang="en-US" noProof="0" smtClean="0"/>
              <a:t>Click icon to add chart</a:t>
            </a:r>
            <a:endParaRPr lang="en-US" noProof="0" dirty="0" smtClean="0"/>
          </a:p>
        </p:txBody>
      </p:sp>
    </p:spTree>
    <p:extLst>
      <p:ext uri="{BB962C8B-B14F-4D97-AF65-F5344CB8AC3E}">
        <p14:creationId xmlns:p14="http://schemas.microsoft.com/office/powerpoint/2010/main" val="3020118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charset="0"/>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2A05CEB-4F97-431B-BDC1-4C32651176B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583490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1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370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1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80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788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98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914400"/>
            <a:ext cx="8534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976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42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291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662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50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7B5DD9-92BA-461C-8525-C18788DF77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646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8CC050"/>
              </a:gs>
              <a:gs pos="76000">
                <a:schemeClr val="bg1"/>
              </a:gs>
            </a:gsLst>
            <a:lin ang="5400000" scaled="0"/>
          </a:gradFill>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1350" dirty="0">
              <a:solidFill>
                <a:srgbClr val="FFFFFF"/>
              </a:solidFill>
            </a:endParaRPr>
          </a:p>
        </p:txBody>
      </p:sp>
      <p:sp>
        <p:nvSpPr>
          <p:cNvPr id="5" name="Text Box 25"/>
          <p:cNvSpPr txBox="1">
            <a:spLocks noChangeArrowheads="1"/>
          </p:cNvSpPr>
          <p:nvPr/>
        </p:nvSpPr>
        <p:spPr bwMode="auto">
          <a:xfrm>
            <a:off x="8648700" y="6400806"/>
            <a:ext cx="190500" cy="121187"/>
          </a:xfrm>
          <a:prstGeom prst="rect">
            <a:avLst/>
          </a:prstGeom>
          <a:noFill/>
          <a:ln>
            <a:noFill/>
          </a:ln>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defRPr/>
            </a:pPr>
            <a:r>
              <a:rPr lang="en-US" sz="281" baseline="30000" dirty="0">
                <a:solidFill>
                  <a:srgbClr val="FFFFFF"/>
                </a:solidFill>
              </a:rPr>
              <a:t>®</a:t>
            </a:r>
          </a:p>
        </p:txBody>
      </p:sp>
      <p:pic>
        <p:nvPicPr>
          <p:cNvPr id="6" name="Picture 26" descr="Making-Our-World-Safer_Graphic"/>
          <p:cNvPicPr>
            <a:picLocks noChangeAspect="1" noChangeArrowheads="1"/>
          </p:cNvPicPr>
          <p:nvPr/>
        </p:nvPicPr>
        <p:blipFill>
          <a:blip r:embed="rId2">
            <a:extLst>
              <a:ext uri="{28A0092B-C50C-407E-A947-70E740481C1C}">
                <a14:useLocalDpi xmlns:a14="http://schemas.microsoft.com/office/drawing/2010/main" val="0"/>
              </a:ext>
            </a:extLst>
          </a:blip>
          <a:srcRect l="39729" t="33994" r="1585" b="29420"/>
          <a:stretch>
            <a:fillRect/>
          </a:stretch>
        </p:blipFill>
        <p:spPr bwMode="auto">
          <a:xfrm>
            <a:off x="342900" y="6477000"/>
            <a:ext cx="845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SC_Corp_CT_w_logo.png"/>
          <p:cNvPicPr>
            <a:picLocks noChangeAspect="1"/>
          </p:cNvPicPr>
          <p:nvPr/>
        </p:nvPicPr>
        <p:blipFill>
          <a:blip r:embed="rId3" cstate="print">
            <a:extLst>
              <a:ext uri="{28A0092B-C50C-407E-A947-70E740481C1C}">
                <a14:useLocalDpi xmlns:a14="http://schemas.microsoft.com/office/drawing/2010/main" val="0"/>
              </a:ext>
            </a:extLst>
          </a:blip>
          <a:srcRect l="10715" t="25937" r="33598"/>
          <a:stretch>
            <a:fillRect/>
          </a:stretch>
        </p:blipFill>
        <p:spPr bwMode="auto">
          <a:xfrm>
            <a:off x="2" y="0"/>
            <a:ext cx="5294313"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1333500" y="2438400"/>
            <a:ext cx="6477000" cy="1143000"/>
          </a:xfrm>
        </p:spPr>
        <p:txBody>
          <a:bodyPr/>
          <a:lstStyle>
            <a:lvl1pPr algn="ctr">
              <a:defRPr>
                <a:solidFill>
                  <a:srgbClr val="006653"/>
                </a:solidFill>
              </a:defRPr>
            </a:lvl1pPr>
          </a:lstStyle>
          <a:p>
            <a:pPr lvl="0"/>
            <a:r>
              <a:rPr lang="en-US" noProof="0" smtClean="0"/>
              <a:t>Click to edit Master title style</a:t>
            </a:r>
            <a:endParaRPr lang="en-US" noProof="0" dirty="0" smtClean="0"/>
          </a:p>
        </p:txBody>
      </p:sp>
      <p:sp>
        <p:nvSpPr>
          <p:cNvPr id="19460" name="Rectangle 4"/>
          <p:cNvSpPr>
            <a:spLocks noGrp="1" noChangeArrowheads="1"/>
          </p:cNvSpPr>
          <p:nvPr>
            <p:ph type="subTitle" idx="1"/>
          </p:nvPr>
        </p:nvSpPr>
        <p:spPr>
          <a:xfrm>
            <a:off x="1562100" y="4267200"/>
            <a:ext cx="6019800" cy="685800"/>
          </a:xfrm>
        </p:spPr>
        <p:txBody>
          <a:bodyPr/>
          <a:lstStyle>
            <a:lvl1pPr marL="0" indent="0" algn="ctr">
              <a:buFontTx/>
              <a:buNone/>
              <a:defRPr>
                <a:solidFill>
                  <a:srgbClr val="006653"/>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71241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914400"/>
            <a:ext cx="8534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487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1676400"/>
          </a:xfrm>
          <a:prstGeom prst="rect">
            <a:avLst/>
          </a:prstGeom>
          <a:gradFill>
            <a:gsLst>
              <a:gs pos="0">
                <a:srgbClr val="8CC050">
                  <a:alpha val="6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1350" dirty="0">
              <a:solidFill>
                <a:srgbClr val="FFFFFF"/>
              </a:solidFill>
            </a:endParaRPr>
          </a:p>
        </p:txBody>
      </p:sp>
      <p:pic>
        <p:nvPicPr>
          <p:cNvPr id="5" name="Picture 8" descr="NSC_Corp_CT_w_logo.png"/>
          <p:cNvPicPr>
            <a:picLocks noChangeAspect="1"/>
          </p:cNvPicPr>
          <p:nvPr/>
        </p:nvPicPr>
        <p:blipFill>
          <a:blip r:embed="rId2" cstate="print">
            <a:extLst>
              <a:ext uri="{28A0092B-C50C-407E-A947-70E740481C1C}">
                <a14:useLocalDpi xmlns:a14="http://schemas.microsoft.com/office/drawing/2010/main" val="0"/>
              </a:ext>
            </a:extLst>
          </a:blip>
          <a:srcRect l="10715" t="25937" r="33598"/>
          <a:stretch>
            <a:fillRect/>
          </a:stretch>
        </p:blipFill>
        <p:spPr bwMode="auto">
          <a:xfrm>
            <a:off x="0" y="6"/>
            <a:ext cx="356393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7" descr="Making-Our-World-Safer_Graphic"/>
          <p:cNvPicPr>
            <a:picLocks noChangeAspect="1" noChangeArrowheads="1"/>
          </p:cNvPicPr>
          <p:nvPr/>
        </p:nvPicPr>
        <p:blipFill>
          <a:blip r:embed="rId3" cstate="print">
            <a:extLst>
              <a:ext uri="{28A0092B-C50C-407E-A947-70E740481C1C}">
                <a14:useLocalDpi xmlns:a14="http://schemas.microsoft.com/office/drawing/2010/main" val="0"/>
              </a:ext>
            </a:extLst>
          </a:blip>
          <a:srcRect t="23822" r="1811" b="28535"/>
          <a:stretch>
            <a:fillRect/>
          </a:stretch>
        </p:blipFill>
        <p:spPr bwMode="auto">
          <a:xfrm>
            <a:off x="223841" y="6324600"/>
            <a:ext cx="8694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Journey_Horiz.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3" y="1828800"/>
            <a:ext cx="46259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6"/>
            <a:ext cx="7772400" cy="1362075"/>
          </a:xfrm>
        </p:spPr>
        <p:txBody>
          <a:bodyPr anchor="t"/>
          <a:lstStyle>
            <a:lvl1pPr algn="l">
              <a:defRPr sz="2250" b="1" cap="all">
                <a:solidFill>
                  <a:srgbClr val="00665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788"/>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smtClean="0"/>
              <a:t>Click to edit Master text styles</a:t>
            </a:r>
          </a:p>
        </p:txBody>
      </p:sp>
    </p:spTree>
    <p:extLst>
      <p:ext uri="{BB962C8B-B14F-4D97-AF65-F5344CB8AC3E}">
        <p14:creationId xmlns:p14="http://schemas.microsoft.com/office/powerpoint/2010/main" val="2550206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24300" cy="4724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3924300" cy="4724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11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331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1676400"/>
          </a:xfrm>
          <a:prstGeom prst="rect">
            <a:avLst/>
          </a:prstGeom>
          <a:gradFill>
            <a:gsLst>
              <a:gs pos="0">
                <a:srgbClr val="8CC050">
                  <a:alpha val="6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srgbClr val="FFFFFF"/>
              </a:solidFill>
            </a:endParaRPr>
          </a:p>
        </p:txBody>
      </p:sp>
      <p:pic>
        <p:nvPicPr>
          <p:cNvPr id="5" name="Picture 8" descr="NSC_Corp_CT_w_logo.png"/>
          <p:cNvPicPr>
            <a:picLocks noChangeAspect="1"/>
          </p:cNvPicPr>
          <p:nvPr/>
        </p:nvPicPr>
        <p:blipFill>
          <a:blip r:embed="rId2" cstate="print">
            <a:extLst>
              <a:ext uri="{28A0092B-C50C-407E-A947-70E740481C1C}">
                <a14:useLocalDpi xmlns:a14="http://schemas.microsoft.com/office/drawing/2010/main" val="0"/>
              </a:ext>
            </a:extLst>
          </a:blip>
          <a:srcRect l="10715" t="25937" r="33598"/>
          <a:stretch>
            <a:fillRect/>
          </a:stretch>
        </p:blipFill>
        <p:spPr bwMode="auto">
          <a:xfrm>
            <a:off x="0" y="4"/>
            <a:ext cx="356393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7" descr="Making-Our-World-Safer_Graphic"/>
          <p:cNvPicPr>
            <a:picLocks noChangeAspect="1" noChangeArrowheads="1"/>
          </p:cNvPicPr>
          <p:nvPr/>
        </p:nvPicPr>
        <p:blipFill>
          <a:blip r:embed="rId3" cstate="print">
            <a:extLst>
              <a:ext uri="{28A0092B-C50C-407E-A947-70E740481C1C}">
                <a14:useLocalDpi xmlns:a14="http://schemas.microsoft.com/office/drawing/2010/main" val="0"/>
              </a:ext>
            </a:extLst>
          </a:blip>
          <a:srcRect t="23822" r="1811" b="28535"/>
          <a:stretch>
            <a:fillRect/>
          </a:stretch>
        </p:blipFill>
        <p:spPr bwMode="auto">
          <a:xfrm>
            <a:off x="223840" y="6324600"/>
            <a:ext cx="8694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Journey_Horiz.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2" y="1828800"/>
            <a:ext cx="46259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4"/>
            <a:ext cx="7772400" cy="1362075"/>
          </a:xfrm>
        </p:spPr>
        <p:txBody>
          <a:bodyPr anchor="t"/>
          <a:lstStyle>
            <a:lvl1pPr algn="l">
              <a:defRPr sz="3000" b="1" cap="all">
                <a:solidFill>
                  <a:srgbClr val="00665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05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114002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9493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585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589560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436701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3801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838200"/>
            <a:ext cx="20002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838200"/>
            <a:ext cx="58483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1456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r>
              <a:rPr lang="en-US" noProof="0" smtClean="0"/>
              <a:t>Click icon to add chart</a:t>
            </a:r>
            <a:endParaRPr lang="en-US" noProof="0" dirty="0" smtClean="0"/>
          </a:p>
        </p:txBody>
      </p:sp>
    </p:spTree>
    <p:extLst>
      <p:ext uri="{BB962C8B-B14F-4D97-AF65-F5344CB8AC3E}">
        <p14:creationId xmlns:p14="http://schemas.microsoft.com/office/powerpoint/2010/main" val="3895098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charset="0"/>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2A05CEB-4F97-431B-BDC1-4C32651176B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770362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8CC050"/>
              </a:gs>
              <a:gs pos="76000">
                <a:schemeClr val="bg1"/>
              </a:gs>
            </a:gsLst>
            <a:lin ang="5400000" scaled="0"/>
          </a:gradFill>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5" name="Text Box 25"/>
          <p:cNvSpPr txBox="1">
            <a:spLocks noChangeArrowheads="1"/>
          </p:cNvSpPr>
          <p:nvPr/>
        </p:nvSpPr>
        <p:spPr bwMode="auto">
          <a:xfrm>
            <a:off x="8648700" y="6400800"/>
            <a:ext cx="190500" cy="138113"/>
          </a:xfrm>
          <a:prstGeom prst="rect">
            <a:avLst/>
          </a:prstGeom>
          <a:noFill/>
          <a:ln>
            <a:noFill/>
          </a:ln>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0" fontAlgn="base" hangingPunct="0">
              <a:spcBef>
                <a:spcPct val="0"/>
              </a:spcBef>
              <a:spcAft>
                <a:spcPct val="0"/>
              </a:spcAft>
              <a:defRPr/>
            </a:pPr>
            <a:r>
              <a:rPr lang="en-US" sz="500" baseline="30000" dirty="0">
                <a:solidFill>
                  <a:srgbClr val="FFFFFF"/>
                </a:solidFill>
              </a:rPr>
              <a:t>®</a:t>
            </a:r>
          </a:p>
        </p:txBody>
      </p:sp>
      <p:pic>
        <p:nvPicPr>
          <p:cNvPr id="6" name="Picture 26" descr="Making-Our-World-Safer_Graphic"/>
          <p:cNvPicPr>
            <a:picLocks noChangeAspect="1" noChangeArrowheads="1"/>
          </p:cNvPicPr>
          <p:nvPr/>
        </p:nvPicPr>
        <p:blipFill>
          <a:blip r:embed="rId2">
            <a:extLst>
              <a:ext uri="{28A0092B-C50C-407E-A947-70E740481C1C}">
                <a14:useLocalDpi xmlns:a14="http://schemas.microsoft.com/office/drawing/2010/main" val="0"/>
              </a:ext>
            </a:extLst>
          </a:blip>
          <a:srcRect l="39729" t="33994" r="1585" b="29420"/>
          <a:stretch>
            <a:fillRect/>
          </a:stretch>
        </p:blipFill>
        <p:spPr bwMode="auto">
          <a:xfrm>
            <a:off x="342900" y="6477000"/>
            <a:ext cx="845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SC_Corp_CT_w_logo.png"/>
          <p:cNvPicPr>
            <a:picLocks noChangeAspect="1"/>
          </p:cNvPicPr>
          <p:nvPr/>
        </p:nvPicPr>
        <p:blipFill>
          <a:blip r:embed="rId3" cstate="print">
            <a:extLst>
              <a:ext uri="{28A0092B-C50C-407E-A947-70E740481C1C}">
                <a14:useLocalDpi xmlns:a14="http://schemas.microsoft.com/office/drawing/2010/main" val="0"/>
              </a:ext>
            </a:extLst>
          </a:blip>
          <a:srcRect l="10715" t="25937" r="33598"/>
          <a:stretch>
            <a:fillRect/>
          </a:stretch>
        </p:blipFill>
        <p:spPr bwMode="auto">
          <a:xfrm>
            <a:off x="0" y="0"/>
            <a:ext cx="5294313"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1333500" y="2438400"/>
            <a:ext cx="6477000" cy="1143000"/>
          </a:xfrm>
        </p:spPr>
        <p:txBody>
          <a:bodyPr/>
          <a:lstStyle>
            <a:lvl1pPr algn="ctr">
              <a:defRPr>
                <a:solidFill>
                  <a:srgbClr val="006653"/>
                </a:solidFill>
              </a:defRPr>
            </a:lvl1pPr>
          </a:lstStyle>
          <a:p>
            <a:pPr lvl="0"/>
            <a:r>
              <a:rPr lang="en-US" noProof="0" smtClean="0"/>
              <a:t>Click to edit Master title style</a:t>
            </a:r>
            <a:endParaRPr lang="en-US" noProof="0" dirty="0" smtClean="0"/>
          </a:p>
        </p:txBody>
      </p:sp>
      <p:sp>
        <p:nvSpPr>
          <p:cNvPr id="19460" name="Rectangle 4"/>
          <p:cNvSpPr>
            <a:spLocks noGrp="1" noChangeArrowheads="1"/>
          </p:cNvSpPr>
          <p:nvPr>
            <p:ph type="subTitle" idx="1"/>
          </p:nvPr>
        </p:nvSpPr>
        <p:spPr>
          <a:xfrm>
            <a:off x="1562100" y="4267200"/>
            <a:ext cx="6019800" cy="685800"/>
          </a:xfrm>
        </p:spPr>
        <p:txBody>
          <a:bodyPr/>
          <a:lstStyle>
            <a:lvl1pPr marL="0" indent="0" algn="ctr">
              <a:buFontTx/>
              <a:buNone/>
              <a:defRPr>
                <a:solidFill>
                  <a:srgbClr val="006653"/>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4150493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914400"/>
            <a:ext cx="8534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832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243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39243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233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1676400"/>
          </a:xfrm>
          <a:prstGeom prst="rect">
            <a:avLst/>
          </a:prstGeom>
          <a:gradFill>
            <a:gsLst>
              <a:gs pos="0">
                <a:srgbClr val="8CC050">
                  <a:alpha val="6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5" name="Picture 8" descr="NSC_Corp_CT_w_logo.png"/>
          <p:cNvPicPr>
            <a:picLocks noChangeAspect="1"/>
          </p:cNvPicPr>
          <p:nvPr/>
        </p:nvPicPr>
        <p:blipFill>
          <a:blip r:embed="rId2" cstate="print">
            <a:extLst>
              <a:ext uri="{28A0092B-C50C-407E-A947-70E740481C1C}">
                <a14:useLocalDpi xmlns:a14="http://schemas.microsoft.com/office/drawing/2010/main" val="0"/>
              </a:ext>
            </a:extLst>
          </a:blip>
          <a:srcRect l="10715" t="25937" r="33598"/>
          <a:stretch>
            <a:fillRect/>
          </a:stretch>
        </p:blipFill>
        <p:spPr bwMode="auto">
          <a:xfrm>
            <a:off x="0" y="0"/>
            <a:ext cx="356393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7" descr="Making-Our-World-Safer_Graphic"/>
          <p:cNvPicPr>
            <a:picLocks noChangeAspect="1" noChangeArrowheads="1"/>
          </p:cNvPicPr>
          <p:nvPr/>
        </p:nvPicPr>
        <p:blipFill>
          <a:blip r:embed="rId3" cstate="print">
            <a:extLst>
              <a:ext uri="{28A0092B-C50C-407E-A947-70E740481C1C}">
                <a14:useLocalDpi xmlns:a14="http://schemas.microsoft.com/office/drawing/2010/main" val="0"/>
              </a:ext>
            </a:extLst>
          </a:blip>
          <a:srcRect t="23822" r="1811" b="28535"/>
          <a:stretch>
            <a:fillRect/>
          </a:stretch>
        </p:blipFill>
        <p:spPr bwMode="auto">
          <a:xfrm>
            <a:off x="223838" y="6324600"/>
            <a:ext cx="8694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Journey_Horiz.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28800"/>
            <a:ext cx="46259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solidFill>
                  <a:srgbClr val="00665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2423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24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3924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8400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129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71453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869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2721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8223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8106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838200"/>
            <a:ext cx="20002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838200"/>
            <a:ext cx="58483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93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r>
              <a:rPr lang="en-US" noProof="0" smtClean="0"/>
              <a:t>Click icon to add chart</a:t>
            </a:r>
            <a:endParaRPr lang="en-US" noProof="0" dirty="0" smtClean="0"/>
          </a:p>
        </p:txBody>
      </p:sp>
    </p:spTree>
    <p:extLst>
      <p:ext uri="{BB962C8B-B14F-4D97-AF65-F5344CB8AC3E}">
        <p14:creationId xmlns:p14="http://schemas.microsoft.com/office/powerpoint/2010/main" val="96568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7618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latin typeface="Arial" charset="0"/>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2A05CEB-4F97-431B-BDC1-4C32651176B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069478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8CC050"/>
              </a:gs>
              <a:gs pos="76000">
                <a:schemeClr val="bg1"/>
              </a:gs>
            </a:gsLst>
            <a:lin ang="5400000" scaled="0"/>
          </a:gradFill>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079" eaLnBrk="0" fontAlgn="base" hangingPunct="0">
              <a:spcBef>
                <a:spcPct val="0"/>
              </a:spcBef>
              <a:spcAft>
                <a:spcPct val="0"/>
              </a:spcAft>
              <a:defRPr/>
            </a:pPr>
            <a:endParaRPr lang="en-US" sz="2400" dirty="0">
              <a:solidFill>
                <a:srgbClr val="FFFFFF"/>
              </a:solidFill>
            </a:endParaRPr>
          </a:p>
        </p:txBody>
      </p:sp>
      <p:sp>
        <p:nvSpPr>
          <p:cNvPr id="5" name="Text Box 25"/>
          <p:cNvSpPr txBox="1">
            <a:spLocks noChangeArrowheads="1"/>
          </p:cNvSpPr>
          <p:nvPr/>
        </p:nvSpPr>
        <p:spPr bwMode="auto">
          <a:xfrm>
            <a:off x="8648706" y="6400810"/>
            <a:ext cx="190500" cy="145087"/>
          </a:xfrm>
          <a:prstGeom prst="rect">
            <a:avLst/>
          </a:prstGeom>
          <a:noFill/>
          <a:ln>
            <a:noFill/>
          </a:ln>
          <a:extLst/>
        </p:spPr>
        <p:txBody>
          <a:bodyPr lIns="91407" tIns="45704" rIns="91407" bIns="45704">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defTabSz="914079" eaLnBrk="0" fontAlgn="base" hangingPunct="0">
              <a:spcBef>
                <a:spcPct val="0"/>
              </a:spcBef>
              <a:spcAft>
                <a:spcPct val="0"/>
              </a:spcAft>
              <a:defRPr/>
            </a:pPr>
            <a:r>
              <a:rPr lang="en-US" sz="500" baseline="30000" dirty="0">
                <a:solidFill>
                  <a:srgbClr val="FFFFFF"/>
                </a:solidFill>
              </a:rPr>
              <a:t>®</a:t>
            </a:r>
          </a:p>
        </p:txBody>
      </p:sp>
      <p:pic>
        <p:nvPicPr>
          <p:cNvPr id="6" name="Picture 26" descr="Making-Our-World-Safer_Graphic"/>
          <p:cNvPicPr>
            <a:picLocks noChangeAspect="1" noChangeArrowheads="1"/>
          </p:cNvPicPr>
          <p:nvPr/>
        </p:nvPicPr>
        <p:blipFill>
          <a:blip r:embed="rId2">
            <a:extLst>
              <a:ext uri="{28A0092B-C50C-407E-A947-70E740481C1C}">
                <a14:useLocalDpi xmlns:a14="http://schemas.microsoft.com/office/drawing/2010/main" val="0"/>
              </a:ext>
            </a:extLst>
          </a:blip>
          <a:srcRect l="39729" t="33994" r="1585" b="29420"/>
          <a:stretch>
            <a:fillRect/>
          </a:stretch>
        </p:blipFill>
        <p:spPr bwMode="auto">
          <a:xfrm>
            <a:off x="342900" y="6477000"/>
            <a:ext cx="845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NSC_Corp_CT_w_logo.png"/>
          <p:cNvPicPr>
            <a:picLocks noChangeAspect="1"/>
          </p:cNvPicPr>
          <p:nvPr/>
        </p:nvPicPr>
        <p:blipFill>
          <a:blip r:embed="rId3" cstate="print">
            <a:extLst>
              <a:ext uri="{28A0092B-C50C-407E-A947-70E740481C1C}">
                <a14:useLocalDpi xmlns:a14="http://schemas.microsoft.com/office/drawing/2010/main" val="0"/>
              </a:ext>
            </a:extLst>
          </a:blip>
          <a:srcRect l="10715" t="25937" r="33598"/>
          <a:stretch>
            <a:fillRect/>
          </a:stretch>
        </p:blipFill>
        <p:spPr bwMode="auto">
          <a:xfrm>
            <a:off x="3" y="0"/>
            <a:ext cx="5294313"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1333500" y="2438400"/>
            <a:ext cx="6477000" cy="1143000"/>
          </a:xfrm>
        </p:spPr>
        <p:txBody>
          <a:bodyPr/>
          <a:lstStyle>
            <a:lvl1pPr algn="ctr">
              <a:defRPr>
                <a:solidFill>
                  <a:srgbClr val="006653"/>
                </a:solidFill>
              </a:defRPr>
            </a:lvl1pPr>
          </a:lstStyle>
          <a:p>
            <a:pPr lvl="0"/>
            <a:r>
              <a:rPr lang="en-US" noProof="0" smtClean="0"/>
              <a:t>Click to edit Master title style</a:t>
            </a:r>
            <a:endParaRPr lang="en-US" noProof="0" dirty="0" smtClean="0"/>
          </a:p>
        </p:txBody>
      </p:sp>
      <p:sp>
        <p:nvSpPr>
          <p:cNvPr id="19460" name="Rectangle 4"/>
          <p:cNvSpPr>
            <a:spLocks noGrp="1" noChangeArrowheads="1"/>
          </p:cNvSpPr>
          <p:nvPr>
            <p:ph type="subTitle" idx="1"/>
          </p:nvPr>
        </p:nvSpPr>
        <p:spPr>
          <a:xfrm>
            <a:off x="1562100" y="4267200"/>
            <a:ext cx="6019800" cy="685800"/>
          </a:xfrm>
        </p:spPr>
        <p:txBody>
          <a:bodyPr/>
          <a:lstStyle>
            <a:lvl1pPr marL="0" indent="0" algn="ctr">
              <a:buFontTx/>
              <a:buNone/>
              <a:defRPr>
                <a:solidFill>
                  <a:srgbClr val="006653"/>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3475486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914400"/>
            <a:ext cx="8534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5296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1676400"/>
          </a:xfrm>
          <a:prstGeom prst="rect">
            <a:avLst/>
          </a:prstGeom>
          <a:gradFill>
            <a:gsLst>
              <a:gs pos="0">
                <a:srgbClr val="8CC050">
                  <a:alpha val="6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079" eaLnBrk="0" fontAlgn="base" hangingPunct="0">
              <a:spcBef>
                <a:spcPct val="0"/>
              </a:spcBef>
              <a:spcAft>
                <a:spcPct val="0"/>
              </a:spcAft>
              <a:defRPr/>
            </a:pPr>
            <a:endParaRPr lang="en-US" sz="2400" dirty="0">
              <a:solidFill>
                <a:srgbClr val="FFFFFF"/>
              </a:solidFill>
            </a:endParaRPr>
          </a:p>
        </p:txBody>
      </p:sp>
      <p:pic>
        <p:nvPicPr>
          <p:cNvPr id="5" name="Picture 8" descr="NSC_Corp_CT_w_logo.png"/>
          <p:cNvPicPr>
            <a:picLocks noChangeAspect="1"/>
          </p:cNvPicPr>
          <p:nvPr/>
        </p:nvPicPr>
        <p:blipFill>
          <a:blip r:embed="rId2" cstate="print">
            <a:extLst>
              <a:ext uri="{28A0092B-C50C-407E-A947-70E740481C1C}">
                <a14:useLocalDpi xmlns:a14="http://schemas.microsoft.com/office/drawing/2010/main" val="0"/>
              </a:ext>
            </a:extLst>
          </a:blip>
          <a:srcRect l="10715" t="25937" r="33598"/>
          <a:stretch>
            <a:fillRect/>
          </a:stretch>
        </p:blipFill>
        <p:spPr bwMode="auto">
          <a:xfrm>
            <a:off x="0" y="20"/>
            <a:ext cx="3563939"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7" descr="Making-Our-World-Safer_Graphic"/>
          <p:cNvPicPr>
            <a:picLocks noChangeAspect="1" noChangeArrowheads="1"/>
          </p:cNvPicPr>
          <p:nvPr/>
        </p:nvPicPr>
        <p:blipFill>
          <a:blip r:embed="rId3" cstate="print">
            <a:extLst>
              <a:ext uri="{28A0092B-C50C-407E-A947-70E740481C1C}">
                <a14:useLocalDpi xmlns:a14="http://schemas.microsoft.com/office/drawing/2010/main" val="0"/>
              </a:ext>
            </a:extLst>
          </a:blip>
          <a:srcRect t="23822" r="1811" b="28535"/>
          <a:stretch>
            <a:fillRect/>
          </a:stretch>
        </p:blipFill>
        <p:spPr bwMode="auto">
          <a:xfrm>
            <a:off x="223839" y="6324600"/>
            <a:ext cx="869473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Journey_Horiz.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22" y="1828800"/>
            <a:ext cx="46259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3"/>
            <a:ext cx="7772400" cy="1362075"/>
          </a:xfrm>
        </p:spPr>
        <p:txBody>
          <a:bodyPr anchor="t"/>
          <a:lstStyle>
            <a:lvl1pPr algn="l">
              <a:defRPr sz="4000" b="1" cap="all">
                <a:solidFill>
                  <a:srgbClr val="00665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14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Tree>
    <p:extLst>
      <p:ext uri="{BB962C8B-B14F-4D97-AF65-F5344CB8AC3E}">
        <p14:creationId xmlns:p14="http://schemas.microsoft.com/office/powerpoint/2010/main" val="3255918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6" y="1676400"/>
            <a:ext cx="3924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6" y="1676400"/>
            <a:ext cx="3924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460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8819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75457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6279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6"/>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4092064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Tree>
    <p:extLst>
      <p:ext uri="{BB962C8B-B14F-4D97-AF65-F5344CB8AC3E}">
        <p14:creationId xmlns:p14="http://schemas.microsoft.com/office/powerpoint/2010/main" val="51549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516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728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68" y="838200"/>
            <a:ext cx="2000251"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5" y="838200"/>
            <a:ext cx="5848351"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8418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6"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6" y="1676400"/>
            <a:ext cx="3924300" cy="4724400"/>
          </a:xfrm>
        </p:spPr>
        <p:txBody>
          <a:bodyPr/>
          <a:lstStyle/>
          <a:p>
            <a:pPr lvl="0"/>
            <a:r>
              <a:rPr lang="en-US" noProof="0" smtClean="0"/>
              <a:t>Click icon to add chart</a:t>
            </a:r>
            <a:endParaRPr lang="en-US" noProof="0" dirty="0" smtClean="0"/>
          </a:p>
        </p:txBody>
      </p:sp>
    </p:spTree>
    <p:extLst>
      <p:ext uri="{BB962C8B-B14F-4D97-AF65-F5344CB8AC3E}">
        <p14:creationId xmlns:p14="http://schemas.microsoft.com/office/powerpoint/2010/main" val="1104000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2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lIns="91407" tIns="45704" rIns="91407" bIns="45704"/>
          <a:lstStyle>
            <a:lvl1pPr>
              <a:defRPr/>
            </a:lvl1pPr>
          </a:lstStyle>
          <a:p>
            <a:pPr defTabSz="914079"/>
            <a:fld id="{1D8BD707-D9CF-40AE-B4C6-C98DA3205C09}" type="datetimeFigureOut">
              <a:rPr lang="en-US" smtClean="0">
                <a:solidFill>
                  <a:srgbClr val="000000"/>
                </a:solidFill>
              </a:rPr>
              <a:pPr defTabSz="914079"/>
              <a:t>10/30/2015</a:t>
            </a:fld>
            <a:endParaRPr lang="en-US" smtClean="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lIns="91407" tIns="45704" rIns="91407" bIns="45704"/>
          <a:lstStyle>
            <a:lvl1pPr>
              <a:defRPr/>
            </a:lvl1pPr>
          </a:lstStyle>
          <a:p>
            <a:pPr defTabSz="914079"/>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D2B3E06-3F59-4390-8B8B-A98295BC6A2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1059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49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89287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62023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1676400"/>
          </a:xfrm>
          <a:prstGeom prst="rect">
            <a:avLst/>
          </a:prstGeom>
          <a:gradFill>
            <a:gsLst>
              <a:gs pos="0">
                <a:srgbClr val="8CC050">
                  <a:alpha val="6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srgbClr val="FFFFFF"/>
              </a:solidFill>
            </a:endParaRPr>
          </a:p>
        </p:txBody>
      </p:sp>
      <p:pic>
        <p:nvPicPr>
          <p:cNvPr id="2051" name="Picture 8" descr="NSC_Corp_CT_w_logo.png"/>
          <p:cNvPicPr>
            <a:picLocks noChangeAspect="1"/>
          </p:cNvPicPr>
          <p:nvPr/>
        </p:nvPicPr>
        <p:blipFill>
          <a:blip r:embed="rId15" cstate="print">
            <a:extLst>
              <a:ext uri="{28A0092B-C50C-407E-A947-70E740481C1C}">
                <a14:useLocalDpi xmlns:a14="http://schemas.microsoft.com/office/drawing/2010/main" val="0"/>
              </a:ext>
            </a:extLst>
          </a:blip>
          <a:srcRect l="10715" t="25937" r="33598"/>
          <a:stretch>
            <a:fillRect/>
          </a:stretch>
        </p:blipFill>
        <p:spPr bwMode="auto">
          <a:xfrm>
            <a:off x="0" y="4"/>
            <a:ext cx="356393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0" y="4953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457202" y="1524000"/>
            <a:ext cx="8461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37" descr="Making-Our-World-Safer_Graphic"/>
          <p:cNvPicPr>
            <a:picLocks noChangeAspect="1" noChangeArrowheads="1"/>
          </p:cNvPicPr>
          <p:nvPr/>
        </p:nvPicPr>
        <p:blipFill>
          <a:blip r:embed="rId16" cstate="print">
            <a:extLst>
              <a:ext uri="{28A0092B-C50C-407E-A947-70E740481C1C}">
                <a14:useLocalDpi xmlns:a14="http://schemas.microsoft.com/office/drawing/2010/main" val="0"/>
              </a:ext>
            </a:extLst>
          </a:blip>
          <a:srcRect t="23822" r="1811" b="28535"/>
          <a:stretch>
            <a:fillRect/>
          </a:stretch>
        </p:blipFill>
        <p:spPr bwMode="auto">
          <a:xfrm>
            <a:off x="223840" y="6324600"/>
            <a:ext cx="8694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D18F6B25-0542-4EB2-901E-695EE033B4F8}" type="slidenum">
              <a:rPr lang="en-US">
                <a:solidFill>
                  <a:srgbClr val="000000">
                    <a:tint val="75000"/>
                  </a:srgbClr>
                </a:solidFill>
                <a:latin typeface="Arial" charset="0"/>
              </a:rPr>
              <a:pPr fontAlgn="base">
                <a:spcBef>
                  <a:spcPct val="0"/>
                </a:spcBef>
                <a:spcAft>
                  <a:spcPct val="0"/>
                </a:spcAft>
                <a:defRPr/>
              </a:pPr>
              <a:t>‹#›</a:t>
            </a:fld>
            <a:endParaRPr lang="en-US">
              <a:solidFill>
                <a:srgbClr val="000000">
                  <a:tint val="75000"/>
                </a:srgbClr>
              </a:solidFill>
              <a:latin typeface="Arial" charset="0"/>
            </a:endParaRPr>
          </a:p>
        </p:txBody>
      </p:sp>
    </p:spTree>
    <p:extLst>
      <p:ext uri="{BB962C8B-B14F-4D97-AF65-F5344CB8AC3E}">
        <p14:creationId xmlns:p14="http://schemas.microsoft.com/office/powerpoint/2010/main" val="324149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rtl="0" eaLnBrk="1" fontAlgn="base" hangingPunct="1">
        <a:spcBef>
          <a:spcPct val="0"/>
        </a:spcBef>
        <a:spcAft>
          <a:spcPct val="0"/>
        </a:spcAft>
        <a:defRPr sz="2850" b="1">
          <a:solidFill>
            <a:schemeClr val="tx2"/>
          </a:solidFill>
          <a:latin typeface="+mj-lt"/>
          <a:ea typeface="MS PGothic" pitchFamily="34" charset="-128"/>
          <a:cs typeface="+mj-cs"/>
        </a:defRPr>
      </a:lvl1pPr>
      <a:lvl2pPr algn="ctr" rtl="0" eaLnBrk="1" fontAlgn="base" hangingPunct="1">
        <a:spcBef>
          <a:spcPct val="0"/>
        </a:spcBef>
        <a:spcAft>
          <a:spcPct val="0"/>
        </a:spcAft>
        <a:defRPr sz="2850" b="1">
          <a:solidFill>
            <a:schemeClr val="tx2"/>
          </a:solidFill>
          <a:latin typeface="Helvetica" charset="0"/>
          <a:ea typeface="MS PGothic" pitchFamily="34" charset="-128"/>
          <a:cs typeface="ＭＳ Ｐゴシック" charset="0"/>
        </a:defRPr>
      </a:lvl2pPr>
      <a:lvl3pPr algn="ctr" rtl="0" eaLnBrk="1" fontAlgn="base" hangingPunct="1">
        <a:spcBef>
          <a:spcPct val="0"/>
        </a:spcBef>
        <a:spcAft>
          <a:spcPct val="0"/>
        </a:spcAft>
        <a:defRPr sz="2850" b="1">
          <a:solidFill>
            <a:schemeClr val="tx2"/>
          </a:solidFill>
          <a:latin typeface="Helvetica" charset="0"/>
          <a:ea typeface="MS PGothic" pitchFamily="34" charset="-128"/>
          <a:cs typeface="ＭＳ Ｐゴシック" charset="0"/>
        </a:defRPr>
      </a:lvl3pPr>
      <a:lvl4pPr algn="ctr" rtl="0" eaLnBrk="1" fontAlgn="base" hangingPunct="1">
        <a:spcBef>
          <a:spcPct val="0"/>
        </a:spcBef>
        <a:spcAft>
          <a:spcPct val="0"/>
        </a:spcAft>
        <a:defRPr sz="2850" b="1">
          <a:solidFill>
            <a:schemeClr val="tx2"/>
          </a:solidFill>
          <a:latin typeface="Helvetica" charset="0"/>
          <a:ea typeface="MS PGothic" pitchFamily="34" charset="-128"/>
          <a:cs typeface="ＭＳ Ｐゴシック" charset="0"/>
        </a:defRPr>
      </a:lvl4pPr>
      <a:lvl5pPr algn="ctr" rtl="0" eaLnBrk="1" fontAlgn="base" hangingPunct="1">
        <a:spcBef>
          <a:spcPct val="0"/>
        </a:spcBef>
        <a:spcAft>
          <a:spcPct val="0"/>
        </a:spcAft>
        <a:defRPr sz="2850" b="1">
          <a:solidFill>
            <a:schemeClr val="tx2"/>
          </a:solidFill>
          <a:latin typeface="Helvetica" charset="0"/>
          <a:ea typeface="MS PGothic" pitchFamily="34" charset="-128"/>
          <a:cs typeface="ＭＳ Ｐゴシック" charset="0"/>
        </a:defRPr>
      </a:lvl5pPr>
      <a:lvl6pPr marL="342900" algn="l" rtl="0" eaLnBrk="1" fontAlgn="base" hangingPunct="1">
        <a:spcBef>
          <a:spcPct val="0"/>
        </a:spcBef>
        <a:spcAft>
          <a:spcPct val="0"/>
        </a:spcAft>
        <a:defRPr sz="3300" b="1">
          <a:solidFill>
            <a:schemeClr val="tx2"/>
          </a:solidFill>
          <a:latin typeface="Helvetica" charset="0"/>
          <a:ea typeface="ＭＳ Ｐゴシック" charset="0"/>
          <a:cs typeface="ＭＳ Ｐゴシック" charset="0"/>
        </a:defRPr>
      </a:lvl6pPr>
      <a:lvl7pPr marL="685800" algn="l" rtl="0" eaLnBrk="1" fontAlgn="base" hangingPunct="1">
        <a:spcBef>
          <a:spcPct val="0"/>
        </a:spcBef>
        <a:spcAft>
          <a:spcPct val="0"/>
        </a:spcAft>
        <a:defRPr sz="3300" b="1">
          <a:solidFill>
            <a:schemeClr val="tx2"/>
          </a:solidFill>
          <a:latin typeface="Helvetica" charset="0"/>
          <a:ea typeface="ＭＳ Ｐゴシック" charset="0"/>
          <a:cs typeface="ＭＳ Ｐゴシック" charset="0"/>
        </a:defRPr>
      </a:lvl7pPr>
      <a:lvl8pPr marL="1028700" algn="l" rtl="0" eaLnBrk="1" fontAlgn="base" hangingPunct="1">
        <a:spcBef>
          <a:spcPct val="0"/>
        </a:spcBef>
        <a:spcAft>
          <a:spcPct val="0"/>
        </a:spcAft>
        <a:defRPr sz="3300" b="1">
          <a:solidFill>
            <a:schemeClr val="tx2"/>
          </a:solidFill>
          <a:latin typeface="Helvetica" charset="0"/>
          <a:ea typeface="ＭＳ Ｐゴシック" charset="0"/>
          <a:cs typeface="ＭＳ Ｐゴシック" charset="0"/>
        </a:defRPr>
      </a:lvl8pPr>
      <a:lvl9pPr marL="1371600" algn="l" rtl="0" eaLnBrk="1" fontAlgn="base" hangingPunct="1">
        <a:spcBef>
          <a:spcPct val="0"/>
        </a:spcBef>
        <a:spcAft>
          <a:spcPct val="0"/>
        </a:spcAft>
        <a:defRPr sz="3300" b="1">
          <a:solidFill>
            <a:schemeClr val="tx2"/>
          </a:solidFill>
          <a:latin typeface="Helvetica" charset="0"/>
          <a:ea typeface="ＭＳ Ｐゴシック" charset="0"/>
          <a:cs typeface="ＭＳ Ｐゴシック"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557213" indent="-214313" algn="l" rtl="0" eaLnBrk="1" fontAlgn="base" hangingPunct="1">
        <a:spcBef>
          <a:spcPct val="20000"/>
        </a:spcBef>
        <a:spcAft>
          <a:spcPct val="0"/>
        </a:spcAft>
        <a:buChar char="–"/>
        <a:defRPr sz="2100">
          <a:solidFill>
            <a:schemeClr val="tx1"/>
          </a:solidFill>
          <a:latin typeface="+mn-lt"/>
          <a:ea typeface="MS PGothic" pitchFamily="34" charset="-128"/>
          <a:cs typeface="+mn-cs"/>
        </a:defRPr>
      </a:lvl2pPr>
      <a:lvl3pPr marL="814388" indent="-171450" algn="l" rtl="0" eaLnBrk="1" fontAlgn="base" hangingPunct="1">
        <a:spcBef>
          <a:spcPct val="20000"/>
        </a:spcBef>
        <a:spcAft>
          <a:spcPct val="0"/>
        </a:spcAft>
        <a:buChar char="•"/>
        <a:defRPr sz="1800">
          <a:solidFill>
            <a:schemeClr val="tx1"/>
          </a:solidFill>
          <a:latin typeface="+mn-lt"/>
          <a:ea typeface="MS PGothic" pitchFamily="34" charset="-128"/>
          <a:cs typeface="+mn-cs"/>
        </a:defRPr>
      </a:lvl3pPr>
      <a:lvl4pPr marL="1071563" indent="-171450" algn="l" rtl="0" eaLnBrk="1" fontAlgn="base" hangingPunct="1">
        <a:spcBef>
          <a:spcPct val="20000"/>
        </a:spcBef>
        <a:spcAft>
          <a:spcPct val="0"/>
        </a:spcAft>
        <a:buChar char="–"/>
        <a:defRPr sz="1500">
          <a:solidFill>
            <a:schemeClr val="tx1"/>
          </a:solidFill>
          <a:latin typeface="+mn-lt"/>
          <a:ea typeface="MS PGothic" pitchFamily="34" charset="-128"/>
          <a:cs typeface="+mn-cs"/>
        </a:defRPr>
      </a:lvl4pPr>
      <a:lvl5pPr marL="1328738" indent="-171450" algn="l" rtl="0" eaLnBrk="1" fontAlgn="base" hangingPunct="1">
        <a:spcBef>
          <a:spcPct val="20000"/>
        </a:spcBef>
        <a:spcAft>
          <a:spcPct val="0"/>
        </a:spcAft>
        <a:buChar char="»"/>
        <a:defRPr sz="1500">
          <a:solidFill>
            <a:schemeClr val="tx1"/>
          </a:solidFill>
          <a:latin typeface="+mn-lt"/>
          <a:ea typeface="MS PGothic" pitchFamily="34" charset="-128"/>
          <a:cs typeface="+mn-cs"/>
        </a:defRPr>
      </a:lvl5pPr>
      <a:lvl6pPr marL="1671638" indent="-171450" algn="l" rtl="0" eaLnBrk="1" fontAlgn="base" hangingPunct="1">
        <a:spcBef>
          <a:spcPct val="20000"/>
        </a:spcBef>
        <a:spcAft>
          <a:spcPct val="0"/>
        </a:spcAft>
        <a:buChar char="»"/>
        <a:defRPr sz="1500">
          <a:solidFill>
            <a:schemeClr val="tx1"/>
          </a:solidFill>
          <a:latin typeface="+mn-lt"/>
          <a:ea typeface="+mn-ea"/>
          <a:cs typeface="+mn-cs"/>
        </a:defRPr>
      </a:lvl6pPr>
      <a:lvl7pPr marL="2014538" indent="-171450" algn="l" rtl="0" eaLnBrk="1" fontAlgn="base" hangingPunct="1">
        <a:spcBef>
          <a:spcPct val="20000"/>
        </a:spcBef>
        <a:spcAft>
          <a:spcPct val="0"/>
        </a:spcAft>
        <a:buChar char="»"/>
        <a:defRPr sz="1500">
          <a:solidFill>
            <a:schemeClr val="tx1"/>
          </a:solidFill>
          <a:latin typeface="+mn-lt"/>
          <a:ea typeface="+mn-ea"/>
          <a:cs typeface="+mn-cs"/>
        </a:defRPr>
      </a:lvl7pPr>
      <a:lvl8pPr marL="2357438" indent="-171450" algn="l" rtl="0" eaLnBrk="1" fontAlgn="base" hangingPunct="1">
        <a:spcBef>
          <a:spcPct val="20000"/>
        </a:spcBef>
        <a:spcAft>
          <a:spcPct val="0"/>
        </a:spcAft>
        <a:buChar char="»"/>
        <a:defRPr sz="1500">
          <a:solidFill>
            <a:schemeClr val="tx1"/>
          </a:solidFill>
          <a:latin typeface="+mn-lt"/>
          <a:ea typeface="+mn-ea"/>
          <a:cs typeface="+mn-cs"/>
        </a:defRPr>
      </a:lvl8pPr>
      <a:lvl9pPr marL="2700338" indent="-171450" algn="l" rtl="0" eaLnBrk="1" fontAlgn="base" hangingPunct="1">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BFCE77-9F07-44B1-A69D-DEA080E06818}" type="datetimeFigureOut">
              <a:rPr lang="en-US" smtClean="0">
                <a:solidFill>
                  <a:prstClr val="black">
                    <a:tint val="75000"/>
                  </a:prstClr>
                </a:solidFill>
              </a:rPr>
              <a:pPr/>
              <a:t>10/30/2015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D18F6B25-0542-4EB2-901E-695EE033B4F8}" type="slidenum">
              <a:rPr lang="en-US" smtClean="0">
                <a:solidFill>
                  <a:srgbClr val="000000">
                    <a:tint val="75000"/>
                  </a:srgbClr>
                </a:solidFill>
                <a:latin typeface="Arial" charset="0"/>
              </a:rPr>
              <a:pPr fontAlgn="base">
                <a:spcBef>
                  <a:spcPct val="0"/>
                </a:spcBef>
                <a:spcAft>
                  <a:spcPct val="0"/>
                </a:spcAft>
                <a:defRPr/>
              </a:pPr>
              <a:t>‹#›</a:t>
            </a:fld>
            <a:endParaRPr lang="en-US">
              <a:solidFill>
                <a:srgbClr val="000000">
                  <a:tint val="75000"/>
                </a:srgbClr>
              </a:solidFill>
              <a:latin typeface="Arial" charset="0"/>
            </a:endParaRPr>
          </a:p>
        </p:txBody>
      </p:sp>
    </p:spTree>
    <p:extLst>
      <p:ext uri="{BB962C8B-B14F-4D97-AF65-F5344CB8AC3E}">
        <p14:creationId xmlns:p14="http://schemas.microsoft.com/office/powerpoint/2010/main" val="16750662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1676400"/>
          </a:xfrm>
          <a:prstGeom prst="rect">
            <a:avLst/>
          </a:prstGeom>
          <a:gradFill>
            <a:gsLst>
              <a:gs pos="0">
                <a:srgbClr val="8CC050">
                  <a:alpha val="6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1350" dirty="0">
              <a:solidFill>
                <a:srgbClr val="FFFFFF"/>
              </a:solidFill>
            </a:endParaRPr>
          </a:p>
        </p:txBody>
      </p:sp>
      <p:pic>
        <p:nvPicPr>
          <p:cNvPr id="2051" name="Picture 8" descr="NSC_Corp_CT_w_logo.png"/>
          <p:cNvPicPr>
            <a:picLocks noChangeAspect="1"/>
          </p:cNvPicPr>
          <p:nvPr/>
        </p:nvPicPr>
        <p:blipFill>
          <a:blip r:embed="rId15" cstate="print">
            <a:extLst>
              <a:ext uri="{28A0092B-C50C-407E-A947-70E740481C1C}">
                <a14:useLocalDpi xmlns:a14="http://schemas.microsoft.com/office/drawing/2010/main" val="0"/>
              </a:ext>
            </a:extLst>
          </a:blip>
          <a:srcRect l="10715" t="25937" r="33598"/>
          <a:stretch>
            <a:fillRect/>
          </a:stretch>
        </p:blipFill>
        <p:spPr bwMode="auto">
          <a:xfrm>
            <a:off x="0" y="6"/>
            <a:ext cx="356393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0" y="4953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457203" y="1524000"/>
            <a:ext cx="8461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37" descr="Making-Our-World-Safer_Graphic"/>
          <p:cNvPicPr>
            <a:picLocks noChangeAspect="1" noChangeArrowheads="1"/>
          </p:cNvPicPr>
          <p:nvPr/>
        </p:nvPicPr>
        <p:blipFill>
          <a:blip r:embed="rId16" cstate="print">
            <a:extLst>
              <a:ext uri="{28A0092B-C50C-407E-A947-70E740481C1C}">
                <a14:useLocalDpi xmlns:a14="http://schemas.microsoft.com/office/drawing/2010/main" val="0"/>
              </a:ext>
            </a:extLst>
          </a:blip>
          <a:srcRect t="23822" r="1811" b="28535"/>
          <a:stretch>
            <a:fillRect/>
          </a:stretch>
        </p:blipFill>
        <p:spPr bwMode="auto">
          <a:xfrm>
            <a:off x="223841" y="6324600"/>
            <a:ext cx="8694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fontAlgn="base">
              <a:spcBef>
                <a:spcPct val="0"/>
              </a:spcBef>
              <a:spcAft>
                <a:spcPct val="0"/>
              </a:spcAft>
              <a:defRPr/>
            </a:pPr>
            <a:fld id="{D18F6B25-0542-4EB2-901E-695EE033B4F8}" type="slidenum">
              <a:rPr lang="en-US">
                <a:solidFill>
                  <a:srgbClr val="000000">
                    <a:tint val="75000"/>
                  </a:srgbClr>
                </a:solidFill>
                <a:latin typeface="Arial" charset="0"/>
              </a:rPr>
              <a:pPr fontAlgn="base">
                <a:spcBef>
                  <a:spcPct val="0"/>
                </a:spcBef>
                <a:spcAft>
                  <a:spcPct val="0"/>
                </a:spcAft>
                <a:defRPr/>
              </a:pPr>
              <a:t>‹#›</a:t>
            </a:fld>
            <a:endParaRPr lang="en-US">
              <a:solidFill>
                <a:srgbClr val="000000">
                  <a:tint val="75000"/>
                </a:srgbClr>
              </a:solidFill>
              <a:latin typeface="Arial" charset="0"/>
            </a:endParaRPr>
          </a:p>
        </p:txBody>
      </p:sp>
    </p:spTree>
    <p:extLst>
      <p:ext uri="{BB962C8B-B14F-4D97-AF65-F5344CB8AC3E}">
        <p14:creationId xmlns:p14="http://schemas.microsoft.com/office/powerpoint/2010/main" val="38684258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txStyles>
    <p:titleStyle>
      <a:lvl1pPr algn="ctr" rtl="0" eaLnBrk="1" fontAlgn="base" hangingPunct="1">
        <a:spcBef>
          <a:spcPct val="0"/>
        </a:spcBef>
        <a:spcAft>
          <a:spcPct val="0"/>
        </a:spcAft>
        <a:defRPr sz="2138" b="1">
          <a:solidFill>
            <a:schemeClr val="tx2"/>
          </a:solidFill>
          <a:latin typeface="+mj-lt"/>
          <a:ea typeface="MS PGothic" pitchFamily="34" charset="-128"/>
          <a:cs typeface="+mj-cs"/>
        </a:defRPr>
      </a:lvl1pPr>
      <a:lvl2pPr algn="ctr" rtl="0" eaLnBrk="1" fontAlgn="base" hangingPunct="1">
        <a:spcBef>
          <a:spcPct val="0"/>
        </a:spcBef>
        <a:spcAft>
          <a:spcPct val="0"/>
        </a:spcAft>
        <a:defRPr sz="2138" b="1">
          <a:solidFill>
            <a:schemeClr val="tx2"/>
          </a:solidFill>
          <a:latin typeface="Helvetica" charset="0"/>
          <a:ea typeface="MS PGothic" pitchFamily="34" charset="-128"/>
          <a:cs typeface="ＭＳ Ｐゴシック" charset="0"/>
        </a:defRPr>
      </a:lvl2pPr>
      <a:lvl3pPr algn="ctr" rtl="0" eaLnBrk="1" fontAlgn="base" hangingPunct="1">
        <a:spcBef>
          <a:spcPct val="0"/>
        </a:spcBef>
        <a:spcAft>
          <a:spcPct val="0"/>
        </a:spcAft>
        <a:defRPr sz="2138" b="1">
          <a:solidFill>
            <a:schemeClr val="tx2"/>
          </a:solidFill>
          <a:latin typeface="Helvetica" charset="0"/>
          <a:ea typeface="MS PGothic" pitchFamily="34" charset="-128"/>
          <a:cs typeface="ＭＳ Ｐゴシック" charset="0"/>
        </a:defRPr>
      </a:lvl3pPr>
      <a:lvl4pPr algn="ctr" rtl="0" eaLnBrk="1" fontAlgn="base" hangingPunct="1">
        <a:spcBef>
          <a:spcPct val="0"/>
        </a:spcBef>
        <a:spcAft>
          <a:spcPct val="0"/>
        </a:spcAft>
        <a:defRPr sz="2138" b="1">
          <a:solidFill>
            <a:schemeClr val="tx2"/>
          </a:solidFill>
          <a:latin typeface="Helvetica" charset="0"/>
          <a:ea typeface="MS PGothic" pitchFamily="34" charset="-128"/>
          <a:cs typeface="ＭＳ Ｐゴシック" charset="0"/>
        </a:defRPr>
      </a:lvl4pPr>
      <a:lvl5pPr algn="ctr" rtl="0" eaLnBrk="1" fontAlgn="base" hangingPunct="1">
        <a:spcBef>
          <a:spcPct val="0"/>
        </a:spcBef>
        <a:spcAft>
          <a:spcPct val="0"/>
        </a:spcAft>
        <a:defRPr sz="2138" b="1">
          <a:solidFill>
            <a:schemeClr val="tx2"/>
          </a:solidFill>
          <a:latin typeface="Helvetica" charset="0"/>
          <a:ea typeface="MS PGothic" pitchFamily="34" charset="-128"/>
          <a:cs typeface="ＭＳ Ｐゴシック" charset="0"/>
        </a:defRPr>
      </a:lvl5pPr>
      <a:lvl6pPr marL="257175" algn="l" rtl="0" eaLnBrk="1" fontAlgn="base" hangingPunct="1">
        <a:spcBef>
          <a:spcPct val="0"/>
        </a:spcBef>
        <a:spcAft>
          <a:spcPct val="0"/>
        </a:spcAft>
        <a:defRPr sz="2475" b="1">
          <a:solidFill>
            <a:schemeClr val="tx2"/>
          </a:solidFill>
          <a:latin typeface="Helvetica" charset="0"/>
          <a:ea typeface="ＭＳ Ｐゴシック" charset="0"/>
          <a:cs typeface="ＭＳ Ｐゴシック" charset="0"/>
        </a:defRPr>
      </a:lvl6pPr>
      <a:lvl7pPr marL="514350" algn="l" rtl="0" eaLnBrk="1" fontAlgn="base" hangingPunct="1">
        <a:spcBef>
          <a:spcPct val="0"/>
        </a:spcBef>
        <a:spcAft>
          <a:spcPct val="0"/>
        </a:spcAft>
        <a:defRPr sz="2475" b="1">
          <a:solidFill>
            <a:schemeClr val="tx2"/>
          </a:solidFill>
          <a:latin typeface="Helvetica" charset="0"/>
          <a:ea typeface="ＭＳ Ｐゴシック" charset="0"/>
          <a:cs typeface="ＭＳ Ｐゴシック" charset="0"/>
        </a:defRPr>
      </a:lvl7pPr>
      <a:lvl8pPr marL="771525" algn="l" rtl="0" eaLnBrk="1" fontAlgn="base" hangingPunct="1">
        <a:spcBef>
          <a:spcPct val="0"/>
        </a:spcBef>
        <a:spcAft>
          <a:spcPct val="0"/>
        </a:spcAft>
        <a:defRPr sz="2475" b="1">
          <a:solidFill>
            <a:schemeClr val="tx2"/>
          </a:solidFill>
          <a:latin typeface="Helvetica" charset="0"/>
          <a:ea typeface="ＭＳ Ｐゴシック" charset="0"/>
          <a:cs typeface="ＭＳ Ｐゴシック" charset="0"/>
        </a:defRPr>
      </a:lvl8pPr>
      <a:lvl9pPr marL="1028700" algn="l" rtl="0" eaLnBrk="1" fontAlgn="base" hangingPunct="1">
        <a:spcBef>
          <a:spcPct val="0"/>
        </a:spcBef>
        <a:spcAft>
          <a:spcPct val="0"/>
        </a:spcAft>
        <a:defRPr sz="2475" b="1">
          <a:solidFill>
            <a:schemeClr val="tx2"/>
          </a:solidFill>
          <a:latin typeface="Helvetica" charset="0"/>
          <a:ea typeface="ＭＳ Ｐゴシック" charset="0"/>
          <a:cs typeface="ＭＳ Ｐゴシック" charset="0"/>
        </a:defRPr>
      </a:lvl9pPr>
    </p:titleStyle>
    <p:bodyStyle>
      <a:lvl1pPr marL="192881" indent="-192881" algn="l" rtl="0" eaLnBrk="1" fontAlgn="base" hangingPunct="1">
        <a:spcBef>
          <a:spcPct val="20000"/>
        </a:spcBef>
        <a:spcAft>
          <a:spcPct val="0"/>
        </a:spcAft>
        <a:buChar char="•"/>
        <a:defRPr sz="1800">
          <a:solidFill>
            <a:schemeClr val="tx1"/>
          </a:solidFill>
          <a:latin typeface="+mn-lt"/>
          <a:ea typeface="MS PGothic" pitchFamily="34" charset="-128"/>
          <a:cs typeface="+mn-cs"/>
        </a:defRPr>
      </a:lvl1pPr>
      <a:lvl2pPr marL="417910" indent="-160735" algn="l" rtl="0" eaLnBrk="1" fontAlgn="base" hangingPunct="1">
        <a:spcBef>
          <a:spcPct val="20000"/>
        </a:spcBef>
        <a:spcAft>
          <a:spcPct val="0"/>
        </a:spcAft>
        <a:buChar char="–"/>
        <a:defRPr sz="1575">
          <a:solidFill>
            <a:schemeClr val="tx1"/>
          </a:solidFill>
          <a:latin typeface="+mn-lt"/>
          <a:ea typeface="MS PGothic" pitchFamily="34" charset="-128"/>
          <a:cs typeface="+mn-cs"/>
        </a:defRPr>
      </a:lvl2pPr>
      <a:lvl3pPr marL="610791" indent="-128588" algn="l" rtl="0" eaLnBrk="1" fontAlgn="base" hangingPunct="1">
        <a:spcBef>
          <a:spcPct val="20000"/>
        </a:spcBef>
        <a:spcAft>
          <a:spcPct val="0"/>
        </a:spcAft>
        <a:buChar char="•"/>
        <a:defRPr sz="1350">
          <a:solidFill>
            <a:schemeClr val="tx1"/>
          </a:solidFill>
          <a:latin typeface="+mn-lt"/>
          <a:ea typeface="MS PGothic" pitchFamily="34" charset="-128"/>
          <a:cs typeface="+mn-cs"/>
        </a:defRPr>
      </a:lvl3pPr>
      <a:lvl4pPr marL="803672" indent="-128588" algn="l" rtl="0" eaLnBrk="1" fontAlgn="base" hangingPunct="1">
        <a:spcBef>
          <a:spcPct val="20000"/>
        </a:spcBef>
        <a:spcAft>
          <a:spcPct val="0"/>
        </a:spcAft>
        <a:buChar char="–"/>
        <a:defRPr sz="1125">
          <a:solidFill>
            <a:schemeClr val="tx1"/>
          </a:solidFill>
          <a:latin typeface="+mn-lt"/>
          <a:ea typeface="MS PGothic" pitchFamily="34" charset="-128"/>
          <a:cs typeface="+mn-cs"/>
        </a:defRPr>
      </a:lvl4pPr>
      <a:lvl5pPr marL="996554" indent="-128588" algn="l" rtl="0" eaLnBrk="1" fontAlgn="base" hangingPunct="1">
        <a:spcBef>
          <a:spcPct val="20000"/>
        </a:spcBef>
        <a:spcAft>
          <a:spcPct val="0"/>
        </a:spcAft>
        <a:buChar char="»"/>
        <a:defRPr sz="1125">
          <a:solidFill>
            <a:schemeClr val="tx1"/>
          </a:solidFill>
          <a:latin typeface="+mn-lt"/>
          <a:ea typeface="MS PGothic" pitchFamily="34" charset="-128"/>
          <a:cs typeface="+mn-cs"/>
        </a:defRPr>
      </a:lvl5pPr>
      <a:lvl6pPr marL="1253729" indent="-128588" algn="l" rtl="0" eaLnBrk="1" fontAlgn="base" hangingPunct="1">
        <a:spcBef>
          <a:spcPct val="20000"/>
        </a:spcBef>
        <a:spcAft>
          <a:spcPct val="0"/>
        </a:spcAft>
        <a:buChar char="»"/>
        <a:defRPr sz="1125">
          <a:solidFill>
            <a:schemeClr val="tx1"/>
          </a:solidFill>
          <a:latin typeface="+mn-lt"/>
          <a:ea typeface="+mn-ea"/>
          <a:cs typeface="+mn-cs"/>
        </a:defRPr>
      </a:lvl6pPr>
      <a:lvl7pPr marL="1510904" indent="-128588" algn="l" rtl="0" eaLnBrk="1" fontAlgn="base" hangingPunct="1">
        <a:spcBef>
          <a:spcPct val="20000"/>
        </a:spcBef>
        <a:spcAft>
          <a:spcPct val="0"/>
        </a:spcAft>
        <a:buChar char="»"/>
        <a:defRPr sz="1125">
          <a:solidFill>
            <a:schemeClr val="tx1"/>
          </a:solidFill>
          <a:latin typeface="+mn-lt"/>
          <a:ea typeface="+mn-ea"/>
          <a:cs typeface="+mn-cs"/>
        </a:defRPr>
      </a:lvl7pPr>
      <a:lvl8pPr marL="1768079" indent="-128588" algn="l" rtl="0" eaLnBrk="1" fontAlgn="base" hangingPunct="1">
        <a:spcBef>
          <a:spcPct val="20000"/>
        </a:spcBef>
        <a:spcAft>
          <a:spcPct val="0"/>
        </a:spcAft>
        <a:buChar char="»"/>
        <a:defRPr sz="1125">
          <a:solidFill>
            <a:schemeClr val="tx1"/>
          </a:solidFill>
          <a:latin typeface="+mn-lt"/>
          <a:ea typeface="+mn-ea"/>
          <a:cs typeface="+mn-cs"/>
        </a:defRPr>
      </a:lvl8pPr>
      <a:lvl9pPr marL="2025254" indent="-128588" algn="l" rtl="0" eaLnBrk="1" fontAlgn="base" hangingPunct="1">
        <a:spcBef>
          <a:spcPct val="20000"/>
        </a:spcBef>
        <a:spcAft>
          <a:spcPct val="0"/>
        </a:spcAft>
        <a:buChar char="»"/>
        <a:defRPr sz="1125">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1676400"/>
          </a:xfrm>
          <a:prstGeom prst="rect">
            <a:avLst/>
          </a:prstGeom>
          <a:gradFill>
            <a:gsLst>
              <a:gs pos="0">
                <a:srgbClr val="8CC050">
                  <a:alpha val="6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ndParaRPr>
          </a:p>
        </p:txBody>
      </p:sp>
      <p:pic>
        <p:nvPicPr>
          <p:cNvPr id="2051" name="Picture 8" descr="NSC_Corp_CT_w_logo.png"/>
          <p:cNvPicPr>
            <a:picLocks noChangeAspect="1"/>
          </p:cNvPicPr>
          <p:nvPr/>
        </p:nvPicPr>
        <p:blipFill>
          <a:blip r:embed="rId15" cstate="print">
            <a:extLst>
              <a:ext uri="{28A0092B-C50C-407E-A947-70E740481C1C}">
                <a14:useLocalDpi xmlns:a14="http://schemas.microsoft.com/office/drawing/2010/main" val="0"/>
              </a:ext>
            </a:extLst>
          </a:blip>
          <a:srcRect l="10715" t="25937" r="33598"/>
          <a:stretch>
            <a:fillRect/>
          </a:stretch>
        </p:blipFill>
        <p:spPr bwMode="auto">
          <a:xfrm>
            <a:off x="0" y="0"/>
            <a:ext cx="3563938"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0" y="4953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457200" y="1524000"/>
            <a:ext cx="8461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37" descr="Making-Our-World-Safer_Graphic"/>
          <p:cNvPicPr>
            <a:picLocks noChangeAspect="1" noChangeArrowheads="1"/>
          </p:cNvPicPr>
          <p:nvPr/>
        </p:nvPicPr>
        <p:blipFill>
          <a:blip r:embed="rId16" cstate="print">
            <a:extLst>
              <a:ext uri="{28A0092B-C50C-407E-A947-70E740481C1C}">
                <a14:useLocalDpi xmlns:a14="http://schemas.microsoft.com/office/drawing/2010/main" val="0"/>
              </a:ext>
            </a:extLst>
          </a:blip>
          <a:srcRect t="23822" r="1811" b="28535"/>
          <a:stretch>
            <a:fillRect/>
          </a:stretch>
        </p:blipFill>
        <p:spPr bwMode="auto">
          <a:xfrm>
            <a:off x="223838" y="6324600"/>
            <a:ext cx="8694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18F6B25-0542-4EB2-901E-695EE033B4F8}" type="slidenum">
              <a:rPr lang="en-US">
                <a:solidFill>
                  <a:srgbClr val="000000">
                    <a:tint val="75000"/>
                  </a:srgbClr>
                </a:solidFill>
                <a:latin typeface="Arial" charset="0"/>
              </a:rPr>
              <a:pPr fontAlgn="base">
                <a:spcBef>
                  <a:spcPct val="0"/>
                </a:spcBef>
                <a:spcAft>
                  <a:spcPct val="0"/>
                </a:spcAft>
                <a:defRPr/>
              </a:pPr>
              <a:t>‹#›</a:t>
            </a:fld>
            <a:endParaRPr lang="en-US">
              <a:solidFill>
                <a:srgbClr val="000000">
                  <a:tint val="75000"/>
                </a:srgbClr>
              </a:solidFill>
              <a:latin typeface="Arial" charset="0"/>
            </a:endParaRPr>
          </a:p>
        </p:txBody>
      </p:sp>
    </p:spTree>
    <p:extLst>
      <p:ext uri="{BB962C8B-B14F-4D97-AF65-F5344CB8AC3E}">
        <p14:creationId xmlns:p14="http://schemas.microsoft.com/office/powerpoint/2010/main" val="333776819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iming>
    <p:tnLst>
      <p:par>
        <p:cTn id="1" dur="indefinite" restart="never" nodeType="tmRoot"/>
      </p:par>
    </p:tnLst>
  </p:timing>
  <p:txStyles>
    <p:titleStyle>
      <a:lvl1pPr algn="ctr" rtl="0" eaLnBrk="1" fontAlgn="base" hangingPunct="1">
        <a:spcBef>
          <a:spcPct val="0"/>
        </a:spcBef>
        <a:spcAft>
          <a:spcPct val="0"/>
        </a:spcAft>
        <a:defRPr sz="3800" b="1">
          <a:solidFill>
            <a:schemeClr val="tx2"/>
          </a:solidFill>
          <a:latin typeface="+mj-lt"/>
          <a:ea typeface="MS PGothic" pitchFamily="34" charset="-128"/>
          <a:cs typeface="+mj-cs"/>
        </a:defRPr>
      </a:lvl1pPr>
      <a:lvl2pPr algn="ctr" rtl="0" eaLnBrk="1" fontAlgn="base" hangingPunct="1">
        <a:spcBef>
          <a:spcPct val="0"/>
        </a:spcBef>
        <a:spcAft>
          <a:spcPct val="0"/>
        </a:spcAft>
        <a:defRPr sz="3800" b="1">
          <a:solidFill>
            <a:schemeClr val="tx2"/>
          </a:solidFill>
          <a:latin typeface="Helvetica" charset="0"/>
          <a:ea typeface="MS PGothic" pitchFamily="34" charset="-128"/>
          <a:cs typeface="ＭＳ Ｐゴシック" charset="0"/>
        </a:defRPr>
      </a:lvl2pPr>
      <a:lvl3pPr algn="ctr" rtl="0" eaLnBrk="1" fontAlgn="base" hangingPunct="1">
        <a:spcBef>
          <a:spcPct val="0"/>
        </a:spcBef>
        <a:spcAft>
          <a:spcPct val="0"/>
        </a:spcAft>
        <a:defRPr sz="3800" b="1">
          <a:solidFill>
            <a:schemeClr val="tx2"/>
          </a:solidFill>
          <a:latin typeface="Helvetica" charset="0"/>
          <a:ea typeface="MS PGothic" pitchFamily="34" charset="-128"/>
          <a:cs typeface="ＭＳ Ｐゴシック" charset="0"/>
        </a:defRPr>
      </a:lvl3pPr>
      <a:lvl4pPr algn="ctr" rtl="0" eaLnBrk="1" fontAlgn="base" hangingPunct="1">
        <a:spcBef>
          <a:spcPct val="0"/>
        </a:spcBef>
        <a:spcAft>
          <a:spcPct val="0"/>
        </a:spcAft>
        <a:defRPr sz="3800" b="1">
          <a:solidFill>
            <a:schemeClr val="tx2"/>
          </a:solidFill>
          <a:latin typeface="Helvetica" charset="0"/>
          <a:ea typeface="MS PGothic" pitchFamily="34" charset="-128"/>
          <a:cs typeface="ＭＳ Ｐゴシック" charset="0"/>
        </a:defRPr>
      </a:lvl4pPr>
      <a:lvl5pPr algn="ctr" rtl="0" eaLnBrk="1" fontAlgn="base" hangingPunct="1">
        <a:spcBef>
          <a:spcPct val="0"/>
        </a:spcBef>
        <a:spcAft>
          <a:spcPct val="0"/>
        </a:spcAft>
        <a:defRPr sz="3800" b="1">
          <a:solidFill>
            <a:schemeClr val="tx2"/>
          </a:solidFill>
          <a:latin typeface="Helvetica" charset="0"/>
          <a:ea typeface="MS PGothic" pitchFamily="34" charset="-128"/>
          <a:cs typeface="ＭＳ Ｐゴシック" charset="0"/>
        </a:defRPr>
      </a:lvl5pPr>
      <a:lvl6pPr marL="457200" algn="l" rtl="0" eaLnBrk="1" fontAlgn="base" hangingPunct="1">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eaLnBrk="1" fontAlgn="base" hangingPunct="1">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eaLnBrk="1" fontAlgn="base" hangingPunct="1">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eaLnBrk="1" fontAlgn="base" hangingPunct="1">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cs typeface="+mn-cs"/>
        </a:defRPr>
      </a:lvl2pPr>
      <a:lvl3pPr marL="1085850" indent="-228600" algn="l" rtl="0" eaLnBrk="1" fontAlgn="base" hangingPunct="1">
        <a:spcBef>
          <a:spcPct val="20000"/>
        </a:spcBef>
        <a:spcAft>
          <a:spcPct val="0"/>
        </a:spcAft>
        <a:buChar char="•"/>
        <a:defRPr sz="2400">
          <a:solidFill>
            <a:schemeClr val="tx1"/>
          </a:solidFill>
          <a:latin typeface="+mn-lt"/>
          <a:ea typeface="MS PGothic" pitchFamily="34" charset="-128"/>
          <a:cs typeface="+mn-cs"/>
        </a:defRPr>
      </a:lvl3pPr>
      <a:lvl4pPr marL="1428750" indent="-228600" algn="l" rtl="0" eaLnBrk="1" fontAlgn="base" hangingPunct="1">
        <a:spcBef>
          <a:spcPct val="20000"/>
        </a:spcBef>
        <a:spcAft>
          <a:spcPct val="0"/>
        </a:spcAft>
        <a:buChar char="–"/>
        <a:defRPr sz="2000">
          <a:solidFill>
            <a:schemeClr val="tx1"/>
          </a:solidFill>
          <a:latin typeface="+mn-lt"/>
          <a:ea typeface="MS PGothic" pitchFamily="34" charset="-128"/>
          <a:cs typeface="+mn-cs"/>
        </a:defRPr>
      </a:lvl4pPr>
      <a:lvl5pPr marL="1771650" indent="-228600" algn="l" rtl="0" eaLnBrk="1" fontAlgn="base" hangingPunct="1">
        <a:spcBef>
          <a:spcPct val="20000"/>
        </a:spcBef>
        <a:spcAft>
          <a:spcPct val="0"/>
        </a:spcAft>
        <a:buChar char="»"/>
        <a:defRPr sz="2000">
          <a:solidFill>
            <a:schemeClr val="tx1"/>
          </a:solidFill>
          <a:latin typeface="+mn-lt"/>
          <a:ea typeface="MS PGothic" pitchFamily="34" charset="-128"/>
          <a:cs typeface="+mn-cs"/>
        </a:defRPr>
      </a:lvl5pPr>
      <a:lvl6pPr marL="2228850" indent="-228600" algn="l" rtl="0" eaLnBrk="1" fontAlgn="base" hangingPunct="1">
        <a:spcBef>
          <a:spcPct val="20000"/>
        </a:spcBef>
        <a:spcAft>
          <a:spcPct val="0"/>
        </a:spcAft>
        <a:buChar char="»"/>
        <a:defRPr sz="2000">
          <a:solidFill>
            <a:schemeClr val="tx1"/>
          </a:solidFill>
          <a:latin typeface="+mn-lt"/>
          <a:ea typeface="+mn-ea"/>
          <a:cs typeface="+mn-cs"/>
        </a:defRPr>
      </a:lvl6pPr>
      <a:lvl7pPr marL="2686050" indent="-228600" algn="l" rtl="0" eaLnBrk="1" fontAlgn="base" hangingPunct="1">
        <a:spcBef>
          <a:spcPct val="20000"/>
        </a:spcBef>
        <a:spcAft>
          <a:spcPct val="0"/>
        </a:spcAft>
        <a:buChar char="»"/>
        <a:defRPr sz="2000">
          <a:solidFill>
            <a:schemeClr val="tx1"/>
          </a:solidFill>
          <a:latin typeface="+mn-lt"/>
          <a:ea typeface="+mn-ea"/>
          <a:cs typeface="+mn-cs"/>
        </a:defRPr>
      </a:lvl7pPr>
      <a:lvl8pPr marL="3143250" indent="-228600" algn="l" rtl="0" eaLnBrk="1" fontAlgn="base" hangingPunct="1">
        <a:spcBef>
          <a:spcPct val="20000"/>
        </a:spcBef>
        <a:spcAft>
          <a:spcPct val="0"/>
        </a:spcAft>
        <a:buChar char="»"/>
        <a:defRPr sz="2000">
          <a:solidFill>
            <a:schemeClr val="tx1"/>
          </a:solidFill>
          <a:latin typeface="+mn-lt"/>
          <a:ea typeface="+mn-ea"/>
          <a:cs typeface="+mn-cs"/>
        </a:defRPr>
      </a:lvl8pPr>
      <a:lvl9pPr marL="360045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1676400"/>
          </a:xfrm>
          <a:prstGeom prst="rect">
            <a:avLst/>
          </a:prstGeom>
          <a:gradFill>
            <a:gsLst>
              <a:gs pos="0">
                <a:srgbClr val="8CC050">
                  <a:alpha val="6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079" eaLnBrk="0" fontAlgn="base" hangingPunct="0">
              <a:spcBef>
                <a:spcPct val="0"/>
              </a:spcBef>
              <a:spcAft>
                <a:spcPct val="0"/>
              </a:spcAft>
              <a:defRPr/>
            </a:pPr>
            <a:endParaRPr lang="en-US" sz="2400" dirty="0">
              <a:solidFill>
                <a:srgbClr val="FFFFFF"/>
              </a:solidFill>
            </a:endParaRPr>
          </a:p>
        </p:txBody>
      </p:sp>
      <p:pic>
        <p:nvPicPr>
          <p:cNvPr id="2051" name="Picture 8" descr="NSC_Corp_CT_w_logo.png"/>
          <p:cNvPicPr>
            <a:picLocks noChangeAspect="1"/>
          </p:cNvPicPr>
          <p:nvPr/>
        </p:nvPicPr>
        <p:blipFill>
          <a:blip r:embed="rId15" cstate="print">
            <a:extLst>
              <a:ext uri="{28A0092B-C50C-407E-A947-70E740481C1C}">
                <a14:useLocalDpi xmlns:a14="http://schemas.microsoft.com/office/drawing/2010/main" val="0"/>
              </a:ext>
            </a:extLst>
          </a:blip>
          <a:srcRect l="10715" t="25937" r="33598"/>
          <a:stretch>
            <a:fillRect/>
          </a:stretch>
        </p:blipFill>
        <p:spPr bwMode="auto">
          <a:xfrm>
            <a:off x="0" y="20"/>
            <a:ext cx="3563939"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1524000" y="4953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457212" y="1524000"/>
            <a:ext cx="8461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37" descr="Making-Our-World-Safer_Graphic"/>
          <p:cNvPicPr>
            <a:picLocks noChangeAspect="1" noChangeArrowheads="1"/>
          </p:cNvPicPr>
          <p:nvPr/>
        </p:nvPicPr>
        <p:blipFill>
          <a:blip r:embed="rId16" cstate="print">
            <a:extLst>
              <a:ext uri="{28A0092B-C50C-407E-A947-70E740481C1C}">
                <a14:useLocalDpi xmlns:a14="http://schemas.microsoft.com/office/drawing/2010/main" val="0"/>
              </a:ext>
            </a:extLst>
          </a:blip>
          <a:srcRect t="23822" r="1811" b="28535"/>
          <a:stretch>
            <a:fillRect/>
          </a:stretch>
        </p:blipFill>
        <p:spPr bwMode="auto">
          <a:xfrm>
            <a:off x="223839" y="6324600"/>
            <a:ext cx="869473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6356367"/>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pPr defTabSz="914079"/>
            <a:fld id="{4D2B3E06-3F59-4390-8B8B-A98295BC6A25}" type="slidenum">
              <a:rPr lang="en-US" smtClean="0">
                <a:solidFill>
                  <a:srgbClr val="000000">
                    <a:tint val="75000"/>
                  </a:srgbClr>
                </a:solidFill>
              </a:rPr>
              <a:pPr defTabSz="914079"/>
              <a:t>‹#›</a:t>
            </a:fld>
            <a:endParaRPr lang="en-US">
              <a:solidFill>
                <a:srgbClr val="000000">
                  <a:tint val="75000"/>
                </a:srgbClr>
              </a:solidFill>
            </a:endParaRPr>
          </a:p>
        </p:txBody>
      </p:sp>
    </p:spTree>
    <p:extLst>
      <p:ext uri="{BB962C8B-B14F-4D97-AF65-F5344CB8AC3E}">
        <p14:creationId xmlns:p14="http://schemas.microsoft.com/office/powerpoint/2010/main" val="13991824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iming>
    <p:tnLst>
      <p:par>
        <p:cTn id="1" dur="indefinite" restart="never" nodeType="tmRoot"/>
      </p:par>
    </p:tnLst>
  </p:timing>
  <p:txStyles>
    <p:titleStyle>
      <a:lvl1pPr algn="ctr" rtl="0" eaLnBrk="1" fontAlgn="base" hangingPunct="1">
        <a:spcBef>
          <a:spcPct val="0"/>
        </a:spcBef>
        <a:spcAft>
          <a:spcPct val="0"/>
        </a:spcAft>
        <a:defRPr sz="3800" b="1">
          <a:solidFill>
            <a:schemeClr val="tx2"/>
          </a:solidFill>
          <a:latin typeface="+mj-lt"/>
          <a:ea typeface="MS PGothic" pitchFamily="34" charset="-128"/>
          <a:cs typeface="+mj-cs"/>
        </a:defRPr>
      </a:lvl1pPr>
      <a:lvl2pPr algn="ctr" rtl="0" eaLnBrk="1" fontAlgn="base" hangingPunct="1">
        <a:spcBef>
          <a:spcPct val="0"/>
        </a:spcBef>
        <a:spcAft>
          <a:spcPct val="0"/>
        </a:spcAft>
        <a:defRPr sz="3800" b="1">
          <a:solidFill>
            <a:schemeClr val="tx2"/>
          </a:solidFill>
          <a:latin typeface="Helvetica" charset="0"/>
          <a:ea typeface="MS PGothic" pitchFamily="34" charset="-128"/>
          <a:cs typeface="ＭＳ Ｐゴシック" charset="0"/>
        </a:defRPr>
      </a:lvl2pPr>
      <a:lvl3pPr algn="ctr" rtl="0" eaLnBrk="1" fontAlgn="base" hangingPunct="1">
        <a:spcBef>
          <a:spcPct val="0"/>
        </a:spcBef>
        <a:spcAft>
          <a:spcPct val="0"/>
        </a:spcAft>
        <a:defRPr sz="3800" b="1">
          <a:solidFill>
            <a:schemeClr val="tx2"/>
          </a:solidFill>
          <a:latin typeface="Helvetica" charset="0"/>
          <a:ea typeface="MS PGothic" pitchFamily="34" charset="-128"/>
          <a:cs typeface="ＭＳ Ｐゴシック" charset="0"/>
        </a:defRPr>
      </a:lvl3pPr>
      <a:lvl4pPr algn="ctr" rtl="0" eaLnBrk="1" fontAlgn="base" hangingPunct="1">
        <a:spcBef>
          <a:spcPct val="0"/>
        </a:spcBef>
        <a:spcAft>
          <a:spcPct val="0"/>
        </a:spcAft>
        <a:defRPr sz="3800" b="1">
          <a:solidFill>
            <a:schemeClr val="tx2"/>
          </a:solidFill>
          <a:latin typeface="Helvetica" charset="0"/>
          <a:ea typeface="MS PGothic" pitchFamily="34" charset="-128"/>
          <a:cs typeface="ＭＳ Ｐゴシック" charset="0"/>
        </a:defRPr>
      </a:lvl4pPr>
      <a:lvl5pPr algn="ctr" rtl="0" eaLnBrk="1" fontAlgn="base" hangingPunct="1">
        <a:spcBef>
          <a:spcPct val="0"/>
        </a:spcBef>
        <a:spcAft>
          <a:spcPct val="0"/>
        </a:spcAft>
        <a:defRPr sz="3800" b="1">
          <a:solidFill>
            <a:schemeClr val="tx2"/>
          </a:solidFill>
          <a:latin typeface="Helvetica" charset="0"/>
          <a:ea typeface="MS PGothic" pitchFamily="34" charset="-128"/>
          <a:cs typeface="ＭＳ Ｐゴシック" charset="0"/>
        </a:defRPr>
      </a:lvl5pPr>
      <a:lvl6pPr marL="457039" algn="l" rtl="0" eaLnBrk="1" fontAlgn="base" hangingPunct="1">
        <a:spcBef>
          <a:spcPct val="0"/>
        </a:spcBef>
        <a:spcAft>
          <a:spcPct val="0"/>
        </a:spcAft>
        <a:defRPr sz="4400" b="1">
          <a:solidFill>
            <a:schemeClr val="tx2"/>
          </a:solidFill>
          <a:latin typeface="Helvetica" charset="0"/>
          <a:ea typeface="ＭＳ Ｐゴシック" charset="0"/>
          <a:cs typeface="ＭＳ Ｐゴシック" charset="0"/>
        </a:defRPr>
      </a:lvl6pPr>
      <a:lvl7pPr marL="914079" algn="l" rtl="0" eaLnBrk="1" fontAlgn="base" hangingPunct="1">
        <a:spcBef>
          <a:spcPct val="0"/>
        </a:spcBef>
        <a:spcAft>
          <a:spcPct val="0"/>
        </a:spcAft>
        <a:defRPr sz="4400" b="1">
          <a:solidFill>
            <a:schemeClr val="tx2"/>
          </a:solidFill>
          <a:latin typeface="Helvetica" charset="0"/>
          <a:ea typeface="ＭＳ Ｐゴシック" charset="0"/>
          <a:cs typeface="ＭＳ Ｐゴシック" charset="0"/>
        </a:defRPr>
      </a:lvl7pPr>
      <a:lvl8pPr marL="1371119" algn="l" rtl="0" eaLnBrk="1" fontAlgn="base" hangingPunct="1">
        <a:spcBef>
          <a:spcPct val="0"/>
        </a:spcBef>
        <a:spcAft>
          <a:spcPct val="0"/>
        </a:spcAft>
        <a:defRPr sz="4400" b="1">
          <a:solidFill>
            <a:schemeClr val="tx2"/>
          </a:solidFill>
          <a:latin typeface="Helvetica" charset="0"/>
          <a:ea typeface="ＭＳ Ｐゴシック" charset="0"/>
          <a:cs typeface="ＭＳ Ｐゴシック" charset="0"/>
        </a:defRPr>
      </a:lvl8pPr>
      <a:lvl9pPr marL="1828159" algn="l" rtl="0" eaLnBrk="1" fontAlgn="base" hangingPunct="1">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780" indent="-34278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689" indent="-285650" algn="l" rtl="0" eaLnBrk="1" fontAlgn="base" hangingPunct="1">
        <a:spcBef>
          <a:spcPct val="20000"/>
        </a:spcBef>
        <a:spcAft>
          <a:spcPct val="0"/>
        </a:spcAft>
        <a:buChar char="–"/>
        <a:defRPr sz="2800">
          <a:solidFill>
            <a:schemeClr val="tx1"/>
          </a:solidFill>
          <a:latin typeface="+mn-lt"/>
          <a:ea typeface="MS PGothic" pitchFamily="34" charset="-128"/>
          <a:cs typeface="+mn-cs"/>
        </a:defRPr>
      </a:lvl2pPr>
      <a:lvl3pPr marL="1085469" indent="-228519" algn="l" rtl="0" eaLnBrk="1" fontAlgn="base" hangingPunct="1">
        <a:spcBef>
          <a:spcPct val="20000"/>
        </a:spcBef>
        <a:spcAft>
          <a:spcPct val="0"/>
        </a:spcAft>
        <a:buChar char="•"/>
        <a:defRPr sz="2400">
          <a:solidFill>
            <a:schemeClr val="tx1"/>
          </a:solidFill>
          <a:latin typeface="+mn-lt"/>
          <a:ea typeface="MS PGothic" pitchFamily="34" charset="-128"/>
          <a:cs typeface="+mn-cs"/>
        </a:defRPr>
      </a:lvl3pPr>
      <a:lvl4pPr marL="1428249" indent="-228519" algn="l" rtl="0" eaLnBrk="1" fontAlgn="base" hangingPunct="1">
        <a:spcBef>
          <a:spcPct val="20000"/>
        </a:spcBef>
        <a:spcAft>
          <a:spcPct val="0"/>
        </a:spcAft>
        <a:buChar char="–"/>
        <a:defRPr sz="2000">
          <a:solidFill>
            <a:schemeClr val="tx1"/>
          </a:solidFill>
          <a:latin typeface="+mn-lt"/>
          <a:ea typeface="MS PGothic" pitchFamily="34" charset="-128"/>
          <a:cs typeface="+mn-cs"/>
        </a:defRPr>
      </a:lvl4pPr>
      <a:lvl5pPr marL="1771028" indent="-228519" algn="l" rtl="0" eaLnBrk="1" fontAlgn="base" hangingPunct="1">
        <a:spcBef>
          <a:spcPct val="20000"/>
        </a:spcBef>
        <a:spcAft>
          <a:spcPct val="0"/>
        </a:spcAft>
        <a:buChar char="»"/>
        <a:defRPr sz="2000">
          <a:solidFill>
            <a:schemeClr val="tx1"/>
          </a:solidFill>
          <a:latin typeface="+mn-lt"/>
          <a:ea typeface="MS PGothic" pitchFamily="34" charset="-128"/>
          <a:cs typeface="+mn-cs"/>
        </a:defRPr>
      </a:lvl5pPr>
      <a:lvl6pPr marL="2228068" indent="-228519" algn="l" rtl="0" eaLnBrk="1" fontAlgn="base" hangingPunct="1">
        <a:spcBef>
          <a:spcPct val="20000"/>
        </a:spcBef>
        <a:spcAft>
          <a:spcPct val="0"/>
        </a:spcAft>
        <a:buChar char="»"/>
        <a:defRPr sz="2000">
          <a:solidFill>
            <a:schemeClr val="tx1"/>
          </a:solidFill>
          <a:latin typeface="+mn-lt"/>
          <a:ea typeface="+mn-ea"/>
          <a:cs typeface="+mn-cs"/>
        </a:defRPr>
      </a:lvl6pPr>
      <a:lvl7pPr marL="2685108" indent="-228519" algn="l" rtl="0" eaLnBrk="1" fontAlgn="base" hangingPunct="1">
        <a:spcBef>
          <a:spcPct val="20000"/>
        </a:spcBef>
        <a:spcAft>
          <a:spcPct val="0"/>
        </a:spcAft>
        <a:buChar char="»"/>
        <a:defRPr sz="2000">
          <a:solidFill>
            <a:schemeClr val="tx1"/>
          </a:solidFill>
          <a:latin typeface="+mn-lt"/>
          <a:ea typeface="+mn-ea"/>
          <a:cs typeface="+mn-cs"/>
        </a:defRPr>
      </a:lvl7pPr>
      <a:lvl8pPr marL="3142146" indent="-228519" algn="l" rtl="0" eaLnBrk="1" fontAlgn="base" hangingPunct="1">
        <a:spcBef>
          <a:spcPct val="20000"/>
        </a:spcBef>
        <a:spcAft>
          <a:spcPct val="0"/>
        </a:spcAft>
        <a:buChar char="»"/>
        <a:defRPr sz="2000">
          <a:solidFill>
            <a:schemeClr val="tx1"/>
          </a:solidFill>
          <a:latin typeface="+mn-lt"/>
          <a:ea typeface="+mn-ea"/>
          <a:cs typeface="+mn-cs"/>
        </a:defRPr>
      </a:lvl8pPr>
      <a:lvl9pPr marL="3599187" indent="-228519"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hyperlink" Target="http://www.nsc.org/painmedevidence" TargetMode="External"/><Relationship Id="rId2" Type="http://schemas.openxmlformats.org/officeDocument/2006/relationships/hyperlink" Target="Evidence%20on%20the%20efficacy%20of%20pain%20medications:%20nsc.org/painmedevidence" TargetMode="External"/><Relationship Id="rId1" Type="http://schemas.openxmlformats.org/officeDocument/2006/relationships/slideLayout" Target="../slideLayouts/slideLayout39.xml"/><Relationship Id="rId5" Type="http://schemas.openxmlformats.org/officeDocument/2006/relationships/hyperlink" Target="nsc.org/rxpainkillers" TargetMode="External"/><Relationship Id="rId4" Type="http://schemas.openxmlformats.org/officeDocument/2006/relationships/hyperlink" Target="http://safety.nsc.org/sideeffec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YdzaHPrwwWCBUM&amp;tbnid=m7LhSjOJQ1ILIM:&amp;ved=0CAUQjRw&amp;url=http://theformofmoney-mammon.blogspot.com/2012/05/opium-in-news.html&amp;ei=mzp2Uv3cNuPkyQHJtoG4Ag&amp;bvm=bv.55819444,d.b2I&amp;psig=AFQjCNH9HeTKRc5lF8TSSX-oIQ_EZDERMg&amp;ust=1383566358179710" TargetMode="Externa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620000" cy="3886200"/>
          </a:xfrm>
        </p:spPr>
        <p:txBody>
          <a:bodyPr/>
          <a:lstStyle/>
          <a:p>
            <a:r>
              <a:rPr lang="en-US" sz="2800" dirty="0" smtClean="0"/>
              <a:t>Don Teater MD</a:t>
            </a:r>
            <a:r>
              <a:rPr lang="en-US" dirty="0" smtClean="0"/>
              <a:t/>
            </a:r>
            <a:br>
              <a:rPr lang="en-US" dirty="0" smtClean="0"/>
            </a:br>
            <a:r>
              <a:rPr lang="en-US" sz="2000" dirty="0" smtClean="0"/>
              <a:t>Medical Advisor</a:t>
            </a:r>
            <a:r>
              <a:rPr lang="en-US" sz="2000" dirty="0"/>
              <a:t/>
            </a:r>
            <a:br>
              <a:rPr lang="en-US" sz="2000" dirty="0"/>
            </a:br>
            <a:r>
              <a:rPr lang="en-US" sz="2000" dirty="0" smtClean="0"/>
              <a:t>National Safety Council</a:t>
            </a:r>
            <a:br>
              <a:rPr lang="en-US" sz="2000" dirty="0" smtClean="0"/>
            </a:br>
            <a:r>
              <a:rPr lang="en-US" sz="2000" dirty="0"/>
              <a:t/>
            </a:r>
            <a:br>
              <a:rPr lang="en-US" sz="2000" dirty="0"/>
            </a:br>
            <a:r>
              <a:rPr lang="en-US" sz="1400" b="0" dirty="0"/>
              <a:t>Medical Provider</a:t>
            </a:r>
            <a:br>
              <a:rPr lang="en-US" sz="1400" b="0" dirty="0"/>
            </a:br>
            <a:r>
              <a:rPr lang="en-US" sz="1400" b="0" dirty="0"/>
              <a:t>Mountain Area Recovery Center</a:t>
            </a:r>
            <a:br>
              <a:rPr lang="en-US" sz="1400" b="0" dirty="0"/>
            </a:br>
            <a:r>
              <a:rPr lang="en-US" sz="1400" b="0" dirty="0"/>
              <a:t>Asheville, NC</a:t>
            </a:r>
            <a:br>
              <a:rPr lang="en-US" sz="1400" b="0" dirty="0"/>
            </a:br>
            <a:r>
              <a:rPr lang="en-US" sz="1400" b="0" dirty="0"/>
              <a:t/>
            </a:r>
            <a:br>
              <a:rPr lang="en-US" sz="1400" b="0" dirty="0"/>
            </a:br>
            <a:r>
              <a:rPr lang="en-US" sz="1400" b="0" dirty="0"/>
              <a:t>Medical Provider</a:t>
            </a:r>
            <a:br>
              <a:rPr lang="en-US" sz="1400" b="0" dirty="0"/>
            </a:br>
            <a:r>
              <a:rPr lang="en-US" sz="1400" b="0" dirty="0"/>
              <a:t>Meridian Behavioral Health Services</a:t>
            </a:r>
            <a:br>
              <a:rPr lang="en-US" sz="1400" b="0" dirty="0"/>
            </a:br>
            <a:r>
              <a:rPr lang="en-US" sz="1400" b="0" dirty="0"/>
              <a:t>Waynesville, </a:t>
            </a:r>
            <a:r>
              <a:rPr lang="en-US" sz="1400" b="0" dirty="0" smtClean="0"/>
              <a:t>NC</a:t>
            </a:r>
            <a:br>
              <a:rPr lang="en-US" sz="1400" b="0" dirty="0" smtClean="0"/>
            </a:br>
            <a:r>
              <a:rPr lang="en-US" sz="1400" b="0" dirty="0" smtClean="0"/>
              <a:t/>
            </a:r>
            <a:br>
              <a:rPr lang="en-US" sz="1400" b="0" dirty="0" smtClean="0"/>
            </a:br>
            <a:r>
              <a:rPr lang="en-US" sz="1400" b="0" dirty="0" smtClean="0"/>
              <a:t>Masters student </a:t>
            </a:r>
            <a:br>
              <a:rPr lang="en-US" sz="1400" b="0" dirty="0" smtClean="0"/>
            </a:br>
            <a:r>
              <a:rPr lang="en-US" sz="1400" b="0" dirty="0" smtClean="0"/>
              <a:t>UNC Gillings School of Global Public Heath</a:t>
            </a:r>
            <a:r>
              <a:rPr lang="en-US" sz="2400" dirty="0"/>
              <a:t/>
            </a:r>
            <a:br>
              <a:rPr lang="en-US" sz="2400" dirty="0"/>
            </a:br>
            <a:r>
              <a:rPr lang="en-US" sz="2400" dirty="0" smtClean="0"/>
              <a:t/>
            </a:r>
            <a:br>
              <a:rPr lang="en-US" sz="2400" dirty="0" smtClean="0"/>
            </a:br>
            <a:r>
              <a:rPr lang="en-US" sz="2400" dirty="0" smtClean="0"/>
              <a:t>don.teater@nsc.org</a:t>
            </a:r>
            <a:br>
              <a:rPr lang="en-US" sz="2400" dirty="0" smtClean="0"/>
            </a:br>
            <a:r>
              <a:rPr lang="en-US" sz="2400" dirty="0" smtClean="0"/>
              <a:t>828-734-6211</a:t>
            </a:r>
            <a:r>
              <a:rPr lang="en-US" dirty="0"/>
              <a:t/>
            </a:r>
            <a:br>
              <a:rPr lang="en-US" dirty="0"/>
            </a:br>
            <a:endParaRPr lang="en-US" dirty="0"/>
          </a:p>
        </p:txBody>
      </p:sp>
      <p:sp>
        <p:nvSpPr>
          <p:cNvPr id="3" name="TextBox 2"/>
          <p:cNvSpPr txBox="1"/>
          <p:nvPr/>
        </p:nvSpPr>
        <p:spPr>
          <a:xfrm>
            <a:off x="940613" y="609600"/>
            <a:ext cx="7391400" cy="707886"/>
          </a:xfrm>
          <a:prstGeom prst="rect">
            <a:avLst/>
          </a:prstGeom>
          <a:noFill/>
        </p:spPr>
        <p:txBody>
          <a:bodyPr wrap="square" rtlCol="0">
            <a:spAutoFit/>
          </a:bodyPr>
          <a:lstStyle/>
          <a:p>
            <a:pPr algn="ctr"/>
            <a:r>
              <a:rPr lang="en-US" sz="4000" b="1" dirty="0">
                <a:solidFill>
                  <a:srgbClr val="000000"/>
                </a:solidFill>
              </a:rPr>
              <a:t>Prescription </a:t>
            </a:r>
            <a:r>
              <a:rPr lang="en-US" sz="4000" b="1" dirty="0" smtClean="0">
                <a:solidFill>
                  <a:srgbClr val="000000"/>
                </a:solidFill>
              </a:rPr>
              <a:t>Opioids</a:t>
            </a:r>
            <a:endParaRPr lang="en-US" sz="4000" b="1" dirty="0">
              <a:solidFill>
                <a:srgbClr val="000000"/>
              </a:solidFill>
            </a:endParaRPr>
          </a:p>
        </p:txBody>
      </p:sp>
    </p:spTree>
    <p:extLst>
      <p:ext uri="{BB962C8B-B14F-4D97-AF65-F5344CB8AC3E}">
        <p14:creationId xmlns:p14="http://schemas.microsoft.com/office/powerpoint/2010/main" val="94800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794" y="506506"/>
            <a:ext cx="7086600" cy="685800"/>
          </a:xfrm>
        </p:spPr>
        <p:txBody>
          <a:bodyPr>
            <a:normAutofit/>
          </a:bodyPr>
          <a:lstStyle/>
          <a:p>
            <a:r>
              <a:rPr lang="en-US" dirty="0" smtClean="0"/>
              <a:t>The State of US Health</a:t>
            </a:r>
            <a:br>
              <a:rPr lang="en-US" dirty="0" smtClean="0"/>
            </a:br>
            <a:r>
              <a:rPr lang="en-US" sz="1600" dirty="0"/>
              <a:t>Years lived with disability (in </a:t>
            </a:r>
            <a:r>
              <a:rPr lang="en-US" sz="1600" dirty="0" smtClean="0"/>
              <a:t>thousands)</a:t>
            </a:r>
            <a:r>
              <a:rPr lang="en-US" sz="1600" b="0" baseline="30000" dirty="0" smtClean="0"/>
              <a:t>3</a:t>
            </a:r>
            <a:endParaRPr lang="en-US" b="0" baseline="30000" dirty="0"/>
          </a:p>
        </p:txBody>
      </p:sp>
      <p:graphicFrame>
        <p:nvGraphicFramePr>
          <p:cNvPr id="4" name="Content Placeholder 3"/>
          <p:cNvGraphicFramePr>
            <a:graphicFrameLocks noGrp="1"/>
          </p:cNvGraphicFramePr>
          <p:nvPr>
            <p:ph idx="1"/>
            <p:extLst/>
          </p:nvPr>
        </p:nvGraphicFramePr>
        <p:xfrm>
          <a:off x="759759" y="1398496"/>
          <a:ext cx="7893424" cy="4222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2841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086600" cy="685800"/>
          </a:xfrm>
        </p:spPr>
        <p:txBody>
          <a:bodyPr/>
          <a:lstStyle/>
          <a:p>
            <a:r>
              <a:rPr lang="en-US" sz="3600" dirty="0"/>
              <a:t>Institute of Medicine</a:t>
            </a:r>
            <a:r>
              <a:rPr lang="en-US" sz="2800" dirty="0"/>
              <a:t/>
            </a:r>
            <a:br>
              <a:rPr lang="en-US" sz="2800" dirty="0"/>
            </a:br>
            <a:r>
              <a:rPr lang="en-US" sz="2800" dirty="0"/>
              <a:t>Relieving Pain in America 2011</a:t>
            </a:r>
          </a:p>
        </p:txBody>
      </p:sp>
      <p:sp>
        <p:nvSpPr>
          <p:cNvPr id="3" name="Content Placeholder 2"/>
          <p:cNvSpPr>
            <a:spLocks noGrp="1"/>
          </p:cNvSpPr>
          <p:nvPr>
            <p:ph idx="1"/>
          </p:nvPr>
        </p:nvSpPr>
        <p:spPr>
          <a:xfrm>
            <a:off x="228600" y="2819400"/>
            <a:ext cx="8686800" cy="2895600"/>
          </a:xfrm>
        </p:spPr>
        <p:txBody>
          <a:bodyPr/>
          <a:lstStyle/>
          <a:p>
            <a:pPr marL="0" indent="0">
              <a:buNone/>
            </a:pPr>
            <a:r>
              <a:rPr lang="en-US" dirty="0" smtClean="0"/>
              <a:t>“Pain </a:t>
            </a:r>
            <a:r>
              <a:rPr lang="en-US" dirty="0"/>
              <a:t>affects millions of Americans; contributes greatly to national rates </a:t>
            </a:r>
            <a:r>
              <a:rPr lang="en-US" dirty="0" smtClean="0"/>
              <a:t>of morbidity</a:t>
            </a:r>
            <a:r>
              <a:rPr lang="en-US" dirty="0"/>
              <a:t>, mortality, and disability; </a:t>
            </a:r>
            <a:r>
              <a:rPr lang="en-US" dirty="0">
                <a:solidFill>
                  <a:srgbClr val="FF0000"/>
                </a:solidFill>
              </a:rPr>
              <a:t>and is rising in prevalence</a:t>
            </a:r>
            <a:r>
              <a:rPr lang="en-US" dirty="0" smtClean="0"/>
              <a:t>.”</a:t>
            </a:r>
            <a:endParaRPr lang="en-US" dirty="0"/>
          </a:p>
        </p:txBody>
      </p:sp>
      <p:sp>
        <p:nvSpPr>
          <p:cNvPr id="4" name="TextBox 3"/>
          <p:cNvSpPr txBox="1"/>
          <p:nvPr/>
        </p:nvSpPr>
        <p:spPr>
          <a:xfrm rot="10800000" flipV="1">
            <a:off x="309281" y="4994975"/>
            <a:ext cx="8189259" cy="430887"/>
          </a:xfrm>
          <a:prstGeom prst="rect">
            <a:avLst/>
          </a:prstGeom>
          <a:noFill/>
        </p:spPr>
        <p:txBody>
          <a:bodyPr wrap="square" rtlCol="0">
            <a:spAutoFit/>
          </a:bodyPr>
          <a:lstStyle/>
          <a:p>
            <a:r>
              <a:rPr lang="en-US" sz="1100" dirty="0">
                <a:solidFill>
                  <a:srgbClr val="000000"/>
                </a:solidFill>
              </a:rPr>
              <a:t>IOM (Institute of Medicine). 2011. Relieving Pain in America: A Blueprint for Transforming Prevention, Care, Education, and Research. Washington, DC: The National Academies Press.</a:t>
            </a:r>
          </a:p>
        </p:txBody>
      </p:sp>
    </p:spTree>
    <p:extLst>
      <p:ext uri="{BB962C8B-B14F-4D97-AF65-F5344CB8AC3E}">
        <p14:creationId xmlns:p14="http://schemas.microsoft.com/office/powerpoint/2010/main" val="2090105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4265" y="844411"/>
            <a:ext cx="7346950" cy="862965"/>
          </a:xfrm>
          <a:prstGeom prst="rect">
            <a:avLst/>
          </a:prstGeom>
        </p:spPr>
        <p:txBody>
          <a:bodyPr vert="horz" wrap="square" lIns="0" tIns="0" rIns="0" bIns="0" rtlCol="0">
            <a:spAutoFit/>
          </a:bodyPr>
          <a:lstStyle/>
          <a:p>
            <a:pPr algn="ctr" defTabSz="914079"/>
            <a:r>
              <a:rPr sz="2800" b="1" spc="-20" dirty="0">
                <a:solidFill>
                  <a:srgbClr val="000000"/>
                </a:solidFill>
                <a:latin typeface="Arial"/>
                <a:cs typeface="Arial"/>
              </a:rPr>
              <a:t>Rates</a:t>
            </a:r>
            <a:r>
              <a:rPr sz="2800" b="1" spc="25" dirty="0">
                <a:solidFill>
                  <a:srgbClr val="000000"/>
                </a:solidFill>
                <a:latin typeface="Arial"/>
                <a:cs typeface="Arial"/>
              </a:rPr>
              <a:t> </a:t>
            </a:r>
            <a:r>
              <a:rPr sz="2800" b="1" spc="-15" dirty="0">
                <a:solidFill>
                  <a:srgbClr val="000000"/>
                </a:solidFill>
                <a:latin typeface="Arial"/>
                <a:cs typeface="Arial"/>
              </a:rPr>
              <a:t>of</a:t>
            </a:r>
            <a:r>
              <a:rPr sz="2800" b="1" spc="-5" dirty="0">
                <a:solidFill>
                  <a:srgbClr val="000000"/>
                </a:solidFill>
                <a:latin typeface="Arial"/>
                <a:cs typeface="Arial"/>
              </a:rPr>
              <a:t> </a:t>
            </a:r>
            <a:r>
              <a:rPr sz="2800" b="1" spc="-20" dirty="0">
                <a:solidFill>
                  <a:srgbClr val="000000"/>
                </a:solidFill>
                <a:latin typeface="Arial"/>
                <a:cs typeface="Arial"/>
              </a:rPr>
              <a:t>o</a:t>
            </a:r>
            <a:r>
              <a:rPr sz="2800" b="1" spc="-35" dirty="0">
                <a:solidFill>
                  <a:srgbClr val="000000"/>
                </a:solidFill>
                <a:latin typeface="Arial"/>
                <a:cs typeface="Arial"/>
              </a:rPr>
              <a:t>p</a:t>
            </a:r>
            <a:r>
              <a:rPr sz="2800" b="1" spc="-15" dirty="0">
                <a:solidFill>
                  <a:srgbClr val="000000"/>
                </a:solidFill>
                <a:latin typeface="Arial"/>
                <a:cs typeface="Arial"/>
              </a:rPr>
              <a:t>ioid</a:t>
            </a:r>
            <a:r>
              <a:rPr sz="2800" b="1" spc="15" dirty="0">
                <a:solidFill>
                  <a:srgbClr val="000000"/>
                </a:solidFill>
                <a:latin typeface="Arial"/>
                <a:cs typeface="Arial"/>
              </a:rPr>
              <a:t> </a:t>
            </a:r>
            <a:r>
              <a:rPr sz="2800" b="1" spc="-20" dirty="0">
                <a:solidFill>
                  <a:srgbClr val="000000"/>
                </a:solidFill>
                <a:latin typeface="Arial"/>
                <a:cs typeface="Arial"/>
              </a:rPr>
              <a:t>overdose</a:t>
            </a:r>
            <a:r>
              <a:rPr sz="2800" b="1" spc="20" dirty="0">
                <a:solidFill>
                  <a:srgbClr val="000000"/>
                </a:solidFill>
                <a:latin typeface="Arial"/>
                <a:cs typeface="Arial"/>
              </a:rPr>
              <a:t> </a:t>
            </a:r>
            <a:r>
              <a:rPr sz="2800" b="1" spc="-15" dirty="0">
                <a:solidFill>
                  <a:srgbClr val="000000"/>
                </a:solidFill>
                <a:latin typeface="Arial"/>
                <a:cs typeface="Arial"/>
              </a:rPr>
              <a:t>deaths,</a:t>
            </a:r>
            <a:r>
              <a:rPr sz="2800" b="1" spc="30" dirty="0">
                <a:solidFill>
                  <a:srgbClr val="000000"/>
                </a:solidFill>
                <a:latin typeface="Arial"/>
                <a:cs typeface="Arial"/>
              </a:rPr>
              <a:t> </a:t>
            </a:r>
            <a:r>
              <a:rPr sz="2800" b="1" spc="-20" dirty="0">
                <a:solidFill>
                  <a:srgbClr val="000000"/>
                </a:solidFill>
                <a:latin typeface="Arial"/>
                <a:cs typeface="Arial"/>
              </a:rPr>
              <a:t>sa</a:t>
            </a:r>
            <a:r>
              <a:rPr sz="2800" b="1" spc="-5" dirty="0">
                <a:solidFill>
                  <a:srgbClr val="000000"/>
                </a:solidFill>
                <a:latin typeface="Arial"/>
                <a:cs typeface="Arial"/>
              </a:rPr>
              <a:t>l</a:t>
            </a:r>
            <a:r>
              <a:rPr sz="2800" b="1" spc="-20" dirty="0">
                <a:solidFill>
                  <a:srgbClr val="000000"/>
                </a:solidFill>
                <a:latin typeface="Arial"/>
                <a:cs typeface="Arial"/>
              </a:rPr>
              <a:t>es</a:t>
            </a:r>
            <a:r>
              <a:rPr sz="2800" b="1" spc="5" dirty="0">
                <a:solidFill>
                  <a:srgbClr val="000000"/>
                </a:solidFill>
                <a:latin typeface="Arial"/>
                <a:cs typeface="Arial"/>
              </a:rPr>
              <a:t> </a:t>
            </a:r>
            <a:r>
              <a:rPr sz="2800" b="1" spc="-20" dirty="0">
                <a:solidFill>
                  <a:srgbClr val="000000"/>
                </a:solidFill>
                <a:latin typeface="Arial"/>
                <a:cs typeface="Arial"/>
              </a:rPr>
              <a:t>and</a:t>
            </a:r>
            <a:endParaRPr sz="2800" dirty="0">
              <a:solidFill>
                <a:srgbClr val="000000"/>
              </a:solidFill>
              <a:latin typeface="Arial"/>
              <a:cs typeface="Arial"/>
            </a:endParaRPr>
          </a:p>
          <a:p>
            <a:pPr marL="3175" algn="ctr" defTabSz="914079">
              <a:tabLst>
                <a:tab pos="3977004" algn="l"/>
              </a:tabLst>
            </a:pPr>
            <a:r>
              <a:rPr sz="2800" b="1" spc="-15" dirty="0">
                <a:solidFill>
                  <a:srgbClr val="000000"/>
                </a:solidFill>
                <a:latin typeface="Arial"/>
                <a:cs typeface="Arial"/>
              </a:rPr>
              <a:t>tre</a:t>
            </a:r>
            <a:r>
              <a:rPr sz="2800" b="1" spc="-20" dirty="0">
                <a:solidFill>
                  <a:srgbClr val="000000"/>
                </a:solidFill>
                <a:latin typeface="Arial"/>
                <a:cs typeface="Arial"/>
              </a:rPr>
              <a:t>a</a:t>
            </a:r>
            <a:r>
              <a:rPr sz="2800" b="1" spc="-5" dirty="0">
                <a:solidFill>
                  <a:srgbClr val="000000"/>
                </a:solidFill>
                <a:latin typeface="Arial"/>
                <a:cs typeface="Arial"/>
              </a:rPr>
              <a:t>t</a:t>
            </a:r>
            <a:r>
              <a:rPr sz="2800" b="1" spc="-20" dirty="0">
                <a:solidFill>
                  <a:srgbClr val="000000"/>
                </a:solidFill>
                <a:latin typeface="Arial"/>
                <a:cs typeface="Arial"/>
              </a:rPr>
              <a:t>ment</a:t>
            </a:r>
            <a:r>
              <a:rPr sz="2800" b="1" spc="15" dirty="0">
                <a:solidFill>
                  <a:srgbClr val="000000"/>
                </a:solidFill>
                <a:latin typeface="Arial"/>
                <a:cs typeface="Arial"/>
              </a:rPr>
              <a:t> </a:t>
            </a:r>
            <a:r>
              <a:rPr sz="2800" b="1" spc="-20" dirty="0">
                <a:solidFill>
                  <a:srgbClr val="000000"/>
                </a:solidFill>
                <a:latin typeface="Arial"/>
                <a:cs typeface="Arial"/>
              </a:rPr>
              <a:t>admis</a:t>
            </a:r>
            <a:r>
              <a:rPr sz="2800" b="1" spc="-10" dirty="0">
                <a:solidFill>
                  <a:srgbClr val="000000"/>
                </a:solidFill>
                <a:latin typeface="Arial"/>
                <a:cs typeface="Arial"/>
              </a:rPr>
              <a:t>s</a:t>
            </a:r>
            <a:r>
              <a:rPr sz="2800" b="1" spc="-15" dirty="0">
                <a:solidFill>
                  <a:srgbClr val="000000"/>
                </a:solidFill>
                <a:latin typeface="Arial"/>
                <a:cs typeface="Arial"/>
              </a:rPr>
              <a:t>ions,</a:t>
            </a:r>
            <a:r>
              <a:rPr sz="2800" b="1" dirty="0">
                <a:solidFill>
                  <a:srgbClr val="000000"/>
                </a:solidFill>
                <a:latin typeface="Arial"/>
                <a:cs typeface="Arial"/>
              </a:rPr>
              <a:t>	</a:t>
            </a:r>
            <a:r>
              <a:rPr sz="2800" b="1" spc="-20" dirty="0">
                <a:solidFill>
                  <a:srgbClr val="000000"/>
                </a:solidFill>
                <a:latin typeface="Arial"/>
                <a:cs typeface="Arial"/>
              </a:rPr>
              <a:t>US,</a:t>
            </a:r>
            <a:r>
              <a:rPr sz="2800" b="1" dirty="0">
                <a:solidFill>
                  <a:srgbClr val="000000"/>
                </a:solidFill>
                <a:latin typeface="Arial"/>
                <a:cs typeface="Arial"/>
              </a:rPr>
              <a:t> </a:t>
            </a:r>
            <a:r>
              <a:rPr sz="2800" b="1" spc="-20" dirty="0" smtClean="0">
                <a:solidFill>
                  <a:srgbClr val="000000"/>
                </a:solidFill>
                <a:latin typeface="Arial"/>
                <a:cs typeface="Arial"/>
              </a:rPr>
              <a:t>1</a:t>
            </a:r>
            <a:r>
              <a:rPr sz="2800" b="1" spc="-15" dirty="0" smtClean="0">
                <a:solidFill>
                  <a:srgbClr val="000000"/>
                </a:solidFill>
                <a:latin typeface="Arial"/>
                <a:cs typeface="Arial"/>
              </a:rPr>
              <a:t>9</a:t>
            </a:r>
            <a:r>
              <a:rPr sz="2800" b="1" spc="-20" dirty="0" smtClean="0">
                <a:solidFill>
                  <a:srgbClr val="000000"/>
                </a:solidFill>
                <a:latin typeface="Arial"/>
                <a:cs typeface="Arial"/>
              </a:rPr>
              <a:t>9</a:t>
            </a:r>
            <a:r>
              <a:rPr sz="2800" b="1" spc="15" dirty="0" smtClean="0">
                <a:solidFill>
                  <a:srgbClr val="000000"/>
                </a:solidFill>
                <a:latin typeface="Arial"/>
                <a:cs typeface="Arial"/>
              </a:rPr>
              <a:t>9</a:t>
            </a:r>
            <a:r>
              <a:rPr sz="2800" b="1" spc="-10" dirty="0" smtClean="0">
                <a:solidFill>
                  <a:srgbClr val="000000"/>
                </a:solidFill>
                <a:latin typeface="Arial"/>
                <a:cs typeface="Arial"/>
              </a:rPr>
              <a:t>-2010</a:t>
            </a:r>
            <a:r>
              <a:rPr lang="en-US" sz="2800" spc="-10" baseline="30000" dirty="0" smtClean="0">
                <a:solidFill>
                  <a:srgbClr val="000000"/>
                </a:solidFill>
                <a:latin typeface="Arial"/>
                <a:cs typeface="Arial"/>
              </a:rPr>
              <a:t>1</a:t>
            </a:r>
            <a:endParaRPr sz="2800" baseline="30000" dirty="0">
              <a:solidFill>
                <a:srgbClr val="000000"/>
              </a:solidFill>
              <a:latin typeface="Arial"/>
              <a:cs typeface="Arial"/>
            </a:endParaRPr>
          </a:p>
        </p:txBody>
      </p:sp>
      <p:sp>
        <p:nvSpPr>
          <p:cNvPr id="3" name="object 3"/>
          <p:cNvSpPr/>
          <p:nvPr/>
        </p:nvSpPr>
        <p:spPr>
          <a:xfrm>
            <a:off x="685800" y="1752600"/>
            <a:ext cx="7772400" cy="4495800"/>
          </a:xfrm>
          <a:custGeom>
            <a:avLst/>
            <a:gdLst/>
            <a:ahLst/>
            <a:cxnLst/>
            <a:rect l="l" t="t" r="r" b="b"/>
            <a:pathLst>
              <a:path w="7772400" h="4495800">
                <a:moveTo>
                  <a:pt x="0" y="4495800"/>
                </a:moveTo>
                <a:lnTo>
                  <a:pt x="7772400" y="4495800"/>
                </a:lnTo>
                <a:lnTo>
                  <a:pt x="7772400" y="0"/>
                </a:lnTo>
                <a:lnTo>
                  <a:pt x="0" y="0"/>
                </a:lnTo>
                <a:lnTo>
                  <a:pt x="0" y="4495800"/>
                </a:lnTo>
                <a:close/>
              </a:path>
            </a:pathLst>
          </a:custGeom>
          <a:solidFill>
            <a:srgbClr val="FFFFFF"/>
          </a:solidFill>
        </p:spPr>
        <p:txBody>
          <a:bodyPr wrap="square" lIns="0" tIns="0" rIns="0" bIns="0" rtlCol="0">
            <a:spAutoFit/>
          </a:bodyPr>
          <a:lstStyle/>
          <a:p>
            <a:pPr defTabSz="914079"/>
            <a:endParaRPr>
              <a:solidFill>
                <a:prstClr val="black"/>
              </a:solidFill>
            </a:endParaRPr>
          </a:p>
        </p:txBody>
      </p:sp>
      <p:sp>
        <p:nvSpPr>
          <p:cNvPr id="4" name="object 4"/>
          <p:cNvSpPr/>
          <p:nvPr/>
        </p:nvSpPr>
        <p:spPr>
          <a:xfrm>
            <a:off x="1237488" y="2494788"/>
            <a:ext cx="0" cy="3202305"/>
          </a:xfrm>
          <a:custGeom>
            <a:avLst/>
            <a:gdLst/>
            <a:ahLst/>
            <a:cxnLst/>
            <a:rect l="l" t="t" r="r" b="b"/>
            <a:pathLst>
              <a:path h="3202304">
                <a:moveTo>
                  <a:pt x="0" y="0"/>
                </a:moveTo>
                <a:lnTo>
                  <a:pt x="0" y="3201924"/>
                </a:lnTo>
              </a:path>
            </a:pathLst>
          </a:custGeom>
          <a:ln w="9143">
            <a:solidFill>
              <a:srgbClr val="000000"/>
            </a:solidFill>
          </a:ln>
        </p:spPr>
        <p:txBody>
          <a:bodyPr wrap="square" lIns="0" tIns="0" rIns="0" bIns="0" rtlCol="0">
            <a:spAutoFit/>
          </a:bodyPr>
          <a:lstStyle/>
          <a:p>
            <a:pPr defTabSz="914079"/>
            <a:endParaRPr>
              <a:solidFill>
                <a:prstClr val="black"/>
              </a:solidFill>
            </a:endParaRPr>
          </a:p>
        </p:txBody>
      </p:sp>
      <p:sp>
        <p:nvSpPr>
          <p:cNvPr id="5" name="object 5"/>
          <p:cNvSpPr/>
          <p:nvPr/>
        </p:nvSpPr>
        <p:spPr>
          <a:xfrm>
            <a:off x="1199388" y="5657088"/>
            <a:ext cx="7118984" cy="0"/>
          </a:xfrm>
          <a:custGeom>
            <a:avLst/>
            <a:gdLst/>
            <a:ahLst/>
            <a:cxnLst/>
            <a:rect l="l" t="t" r="r" b="b"/>
            <a:pathLst>
              <a:path w="7118984">
                <a:moveTo>
                  <a:pt x="0" y="0"/>
                </a:moveTo>
                <a:lnTo>
                  <a:pt x="7118604" y="0"/>
                </a:lnTo>
              </a:path>
            </a:pathLst>
          </a:custGeom>
          <a:ln w="9143">
            <a:solidFill>
              <a:srgbClr val="000000"/>
            </a:solidFill>
          </a:ln>
        </p:spPr>
        <p:txBody>
          <a:bodyPr wrap="square" lIns="0" tIns="0" rIns="0" bIns="0" rtlCol="0">
            <a:spAutoFit/>
          </a:bodyPr>
          <a:lstStyle/>
          <a:p>
            <a:pPr defTabSz="914079"/>
            <a:endParaRPr>
              <a:solidFill>
                <a:prstClr val="black"/>
              </a:solidFill>
            </a:endParaRPr>
          </a:p>
        </p:txBody>
      </p:sp>
      <p:sp>
        <p:nvSpPr>
          <p:cNvPr id="6" name="object 6"/>
          <p:cNvSpPr/>
          <p:nvPr/>
        </p:nvSpPr>
        <p:spPr>
          <a:xfrm>
            <a:off x="1199388" y="5262371"/>
            <a:ext cx="38100" cy="0"/>
          </a:xfrm>
          <a:custGeom>
            <a:avLst/>
            <a:gdLst/>
            <a:ahLst/>
            <a:cxnLst/>
            <a:rect l="l" t="t" r="r" b="b"/>
            <a:pathLst>
              <a:path w="38100">
                <a:moveTo>
                  <a:pt x="0" y="0"/>
                </a:moveTo>
                <a:lnTo>
                  <a:pt x="38100" y="0"/>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7" name="object 7"/>
          <p:cNvSpPr/>
          <p:nvPr/>
        </p:nvSpPr>
        <p:spPr>
          <a:xfrm>
            <a:off x="1199388" y="4867655"/>
            <a:ext cx="38100" cy="0"/>
          </a:xfrm>
          <a:custGeom>
            <a:avLst/>
            <a:gdLst/>
            <a:ahLst/>
            <a:cxnLst/>
            <a:rect l="l" t="t" r="r" b="b"/>
            <a:pathLst>
              <a:path w="38100">
                <a:moveTo>
                  <a:pt x="0" y="0"/>
                </a:moveTo>
                <a:lnTo>
                  <a:pt x="38100" y="0"/>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8" name="object 8"/>
          <p:cNvSpPr/>
          <p:nvPr/>
        </p:nvSpPr>
        <p:spPr>
          <a:xfrm>
            <a:off x="1199388" y="4471415"/>
            <a:ext cx="38100" cy="0"/>
          </a:xfrm>
          <a:custGeom>
            <a:avLst/>
            <a:gdLst/>
            <a:ahLst/>
            <a:cxnLst/>
            <a:rect l="l" t="t" r="r" b="b"/>
            <a:pathLst>
              <a:path w="38100">
                <a:moveTo>
                  <a:pt x="0" y="0"/>
                </a:moveTo>
                <a:lnTo>
                  <a:pt x="38100" y="0"/>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9" name="object 9"/>
          <p:cNvSpPr/>
          <p:nvPr/>
        </p:nvSpPr>
        <p:spPr>
          <a:xfrm>
            <a:off x="1199388" y="4076700"/>
            <a:ext cx="38100" cy="0"/>
          </a:xfrm>
          <a:custGeom>
            <a:avLst/>
            <a:gdLst/>
            <a:ahLst/>
            <a:cxnLst/>
            <a:rect l="l" t="t" r="r" b="b"/>
            <a:pathLst>
              <a:path w="38100">
                <a:moveTo>
                  <a:pt x="0" y="0"/>
                </a:moveTo>
                <a:lnTo>
                  <a:pt x="38100" y="0"/>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0" name="object 10"/>
          <p:cNvSpPr/>
          <p:nvPr/>
        </p:nvSpPr>
        <p:spPr>
          <a:xfrm>
            <a:off x="1199388" y="3680459"/>
            <a:ext cx="38100" cy="0"/>
          </a:xfrm>
          <a:custGeom>
            <a:avLst/>
            <a:gdLst/>
            <a:ahLst/>
            <a:cxnLst/>
            <a:rect l="l" t="t" r="r" b="b"/>
            <a:pathLst>
              <a:path w="38100">
                <a:moveTo>
                  <a:pt x="0" y="0"/>
                </a:moveTo>
                <a:lnTo>
                  <a:pt x="38100" y="0"/>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1" name="object 11"/>
          <p:cNvSpPr/>
          <p:nvPr/>
        </p:nvSpPr>
        <p:spPr>
          <a:xfrm>
            <a:off x="1199388" y="3285744"/>
            <a:ext cx="38100" cy="0"/>
          </a:xfrm>
          <a:custGeom>
            <a:avLst/>
            <a:gdLst/>
            <a:ahLst/>
            <a:cxnLst/>
            <a:rect l="l" t="t" r="r" b="b"/>
            <a:pathLst>
              <a:path w="38100">
                <a:moveTo>
                  <a:pt x="0" y="0"/>
                </a:moveTo>
                <a:lnTo>
                  <a:pt x="38100" y="0"/>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2" name="object 12"/>
          <p:cNvSpPr/>
          <p:nvPr/>
        </p:nvSpPr>
        <p:spPr>
          <a:xfrm>
            <a:off x="1199388" y="2891027"/>
            <a:ext cx="38100" cy="0"/>
          </a:xfrm>
          <a:custGeom>
            <a:avLst/>
            <a:gdLst/>
            <a:ahLst/>
            <a:cxnLst/>
            <a:rect l="l" t="t" r="r" b="b"/>
            <a:pathLst>
              <a:path w="38100">
                <a:moveTo>
                  <a:pt x="0" y="0"/>
                </a:moveTo>
                <a:lnTo>
                  <a:pt x="38100" y="0"/>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3" name="object 13"/>
          <p:cNvSpPr/>
          <p:nvPr/>
        </p:nvSpPr>
        <p:spPr>
          <a:xfrm>
            <a:off x="1199388" y="2494788"/>
            <a:ext cx="38100" cy="0"/>
          </a:xfrm>
          <a:custGeom>
            <a:avLst/>
            <a:gdLst/>
            <a:ahLst/>
            <a:cxnLst/>
            <a:rect l="l" t="t" r="r" b="b"/>
            <a:pathLst>
              <a:path w="38100">
                <a:moveTo>
                  <a:pt x="0" y="0"/>
                </a:moveTo>
                <a:lnTo>
                  <a:pt x="38100" y="0"/>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4" name="object 14"/>
          <p:cNvSpPr/>
          <p:nvPr/>
        </p:nvSpPr>
        <p:spPr>
          <a:xfrm>
            <a:off x="1827276"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5" name="object 15"/>
          <p:cNvSpPr/>
          <p:nvPr/>
        </p:nvSpPr>
        <p:spPr>
          <a:xfrm>
            <a:off x="2418588"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6" name="object 16"/>
          <p:cNvSpPr/>
          <p:nvPr/>
        </p:nvSpPr>
        <p:spPr>
          <a:xfrm>
            <a:off x="3008376"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7" name="object 17"/>
          <p:cNvSpPr/>
          <p:nvPr/>
        </p:nvSpPr>
        <p:spPr>
          <a:xfrm>
            <a:off x="3598164"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8" name="object 18"/>
          <p:cNvSpPr/>
          <p:nvPr/>
        </p:nvSpPr>
        <p:spPr>
          <a:xfrm>
            <a:off x="4187952"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19" name="object 19"/>
          <p:cNvSpPr/>
          <p:nvPr/>
        </p:nvSpPr>
        <p:spPr>
          <a:xfrm>
            <a:off x="4777740"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20" name="object 20"/>
          <p:cNvSpPr/>
          <p:nvPr/>
        </p:nvSpPr>
        <p:spPr>
          <a:xfrm>
            <a:off x="5367528"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21" name="object 21"/>
          <p:cNvSpPr/>
          <p:nvPr/>
        </p:nvSpPr>
        <p:spPr>
          <a:xfrm>
            <a:off x="5958840"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22" name="object 22"/>
          <p:cNvSpPr/>
          <p:nvPr/>
        </p:nvSpPr>
        <p:spPr>
          <a:xfrm>
            <a:off x="6548628"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23" name="object 23"/>
          <p:cNvSpPr/>
          <p:nvPr/>
        </p:nvSpPr>
        <p:spPr>
          <a:xfrm>
            <a:off x="7138416"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24" name="object 24"/>
          <p:cNvSpPr/>
          <p:nvPr/>
        </p:nvSpPr>
        <p:spPr>
          <a:xfrm>
            <a:off x="7728204"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25" name="object 25"/>
          <p:cNvSpPr/>
          <p:nvPr/>
        </p:nvSpPr>
        <p:spPr>
          <a:xfrm>
            <a:off x="8317992" y="5657088"/>
            <a:ext cx="0" cy="40005"/>
          </a:xfrm>
          <a:custGeom>
            <a:avLst/>
            <a:gdLst/>
            <a:ahLst/>
            <a:cxnLst/>
            <a:rect l="l" t="t" r="r" b="b"/>
            <a:pathLst>
              <a:path h="40004">
                <a:moveTo>
                  <a:pt x="0" y="0"/>
                </a:moveTo>
                <a:lnTo>
                  <a:pt x="0" y="39624"/>
                </a:lnTo>
              </a:path>
            </a:pathLst>
          </a:custGeom>
          <a:ln w="9144">
            <a:solidFill>
              <a:srgbClr val="000000"/>
            </a:solidFill>
          </a:ln>
        </p:spPr>
        <p:txBody>
          <a:bodyPr wrap="square" lIns="0" tIns="0" rIns="0" bIns="0" rtlCol="0">
            <a:spAutoFit/>
          </a:bodyPr>
          <a:lstStyle/>
          <a:p>
            <a:pPr defTabSz="914079"/>
            <a:endParaRPr>
              <a:solidFill>
                <a:prstClr val="black"/>
              </a:solidFill>
            </a:endParaRPr>
          </a:p>
        </p:txBody>
      </p:sp>
      <p:sp>
        <p:nvSpPr>
          <p:cNvPr id="26" name="object 26"/>
          <p:cNvSpPr/>
          <p:nvPr/>
        </p:nvSpPr>
        <p:spPr>
          <a:xfrm>
            <a:off x="1532382" y="2850642"/>
            <a:ext cx="6490970" cy="2095500"/>
          </a:xfrm>
          <a:custGeom>
            <a:avLst/>
            <a:gdLst/>
            <a:ahLst/>
            <a:cxnLst/>
            <a:rect l="l" t="t" r="r" b="b"/>
            <a:pathLst>
              <a:path w="6490970" h="2095500">
                <a:moveTo>
                  <a:pt x="0" y="2095500"/>
                </a:moveTo>
                <a:lnTo>
                  <a:pt x="591312" y="1976628"/>
                </a:lnTo>
                <a:lnTo>
                  <a:pt x="1181100" y="1740408"/>
                </a:lnTo>
                <a:lnTo>
                  <a:pt x="1770888" y="1502664"/>
                </a:lnTo>
                <a:lnTo>
                  <a:pt x="2360676" y="1185672"/>
                </a:lnTo>
                <a:lnTo>
                  <a:pt x="2950464" y="949452"/>
                </a:lnTo>
                <a:lnTo>
                  <a:pt x="3540252" y="830580"/>
                </a:lnTo>
                <a:lnTo>
                  <a:pt x="4131564" y="513588"/>
                </a:lnTo>
                <a:lnTo>
                  <a:pt x="4721352" y="277368"/>
                </a:lnTo>
                <a:lnTo>
                  <a:pt x="5311140" y="277368"/>
                </a:lnTo>
                <a:lnTo>
                  <a:pt x="5900928" y="118872"/>
                </a:lnTo>
                <a:lnTo>
                  <a:pt x="6490716" y="0"/>
                </a:lnTo>
              </a:path>
            </a:pathLst>
          </a:custGeom>
          <a:ln w="44195">
            <a:solidFill>
              <a:srgbClr val="007934"/>
            </a:solidFill>
          </a:ln>
        </p:spPr>
        <p:txBody>
          <a:bodyPr wrap="square" lIns="0" tIns="0" rIns="0" bIns="0" rtlCol="0">
            <a:spAutoFit/>
          </a:bodyPr>
          <a:lstStyle/>
          <a:p>
            <a:pPr defTabSz="914079"/>
            <a:endParaRPr>
              <a:solidFill>
                <a:prstClr val="black"/>
              </a:solidFill>
            </a:endParaRPr>
          </a:p>
        </p:txBody>
      </p:sp>
      <p:sp>
        <p:nvSpPr>
          <p:cNvPr id="27" name="object 27"/>
          <p:cNvSpPr/>
          <p:nvPr/>
        </p:nvSpPr>
        <p:spPr>
          <a:xfrm>
            <a:off x="1532382" y="3522726"/>
            <a:ext cx="6490970" cy="1582420"/>
          </a:xfrm>
          <a:custGeom>
            <a:avLst/>
            <a:gdLst/>
            <a:ahLst/>
            <a:cxnLst/>
            <a:rect l="l" t="t" r="r" b="b"/>
            <a:pathLst>
              <a:path w="6490970" h="1582420">
                <a:moveTo>
                  <a:pt x="0" y="1581912"/>
                </a:moveTo>
                <a:lnTo>
                  <a:pt x="591312" y="1502664"/>
                </a:lnTo>
                <a:lnTo>
                  <a:pt x="1181100" y="1383792"/>
                </a:lnTo>
                <a:lnTo>
                  <a:pt x="1770888" y="1106424"/>
                </a:lnTo>
                <a:lnTo>
                  <a:pt x="2360676" y="989076"/>
                </a:lnTo>
                <a:lnTo>
                  <a:pt x="2950464" y="790956"/>
                </a:lnTo>
                <a:lnTo>
                  <a:pt x="3540252" y="672084"/>
                </a:lnTo>
                <a:lnTo>
                  <a:pt x="4131564" y="316992"/>
                </a:lnTo>
                <a:lnTo>
                  <a:pt x="4721352" y="277368"/>
                </a:lnTo>
                <a:lnTo>
                  <a:pt x="5311140" y="237744"/>
                </a:lnTo>
                <a:lnTo>
                  <a:pt x="5900928" y="158496"/>
                </a:lnTo>
                <a:lnTo>
                  <a:pt x="6490716" y="0"/>
                </a:lnTo>
              </a:path>
            </a:pathLst>
          </a:custGeom>
          <a:ln w="44195">
            <a:solidFill>
              <a:srgbClr val="FF0000"/>
            </a:solidFill>
          </a:ln>
        </p:spPr>
        <p:txBody>
          <a:bodyPr wrap="square" lIns="0" tIns="0" rIns="0" bIns="0" rtlCol="0">
            <a:spAutoFit/>
          </a:bodyPr>
          <a:lstStyle/>
          <a:p>
            <a:pPr defTabSz="914079"/>
            <a:endParaRPr>
              <a:solidFill>
                <a:prstClr val="black"/>
              </a:solidFill>
            </a:endParaRPr>
          </a:p>
        </p:txBody>
      </p:sp>
      <p:sp>
        <p:nvSpPr>
          <p:cNvPr id="28" name="object 28"/>
          <p:cNvSpPr/>
          <p:nvPr/>
        </p:nvSpPr>
        <p:spPr>
          <a:xfrm>
            <a:off x="1532382" y="3644646"/>
            <a:ext cx="6490970" cy="1696720"/>
          </a:xfrm>
          <a:custGeom>
            <a:avLst/>
            <a:gdLst/>
            <a:ahLst/>
            <a:cxnLst/>
            <a:rect l="l" t="t" r="r" b="b"/>
            <a:pathLst>
              <a:path w="6490970" h="1696720">
                <a:moveTo>
                  <a:pt x="0" y="1696212"/>
                </a:moveTo>
                <a:lnTo>
                  <a:pt x="591312" y="1616963"/>
                </a:lnTo>
                <a:lnTo>
                  <a:pt x="1181100" y="1499615"/>
                </a:lnTo>
                <a:lnTo>
                  <a:pt x="1770888" y="1380743"/>
                </a:lnTo>
                <a:lnTo>
                  <a:pt x="2360676" y="1301495"/>
                </a:lnTo>
                <a:lnTo>
                  <a:pt x="2950464" y="1182623"/>
                </a:lnTo>
                <a:lnTo>
                  <a:pt x="3540252" y="1063752"/>
                </a:lnTo>
                <a:lnTo>
                  <a:pt x="4131564" y="906779"/>
                </a:lnTo>
                <a:lnTo>
                  <a:pt x="4721352" y="748283"/>
                </a:lnTo>
                <a:lnTo>
                  <a:pt x="5311140" y="431291"/>
                </a:lnTo>
                <a:lnTo>
                  <a:pt x="5900928" y="195071"/>
                </a:lnTo>
                <a:lnTo>
                  <a:pt x="6490716" y="0"/>
                </a:lnTo>
              </a:path>
            </a:pathLst>
          </a:custGeom>
          <a:ln w="44196">
            <a:solidFill>
              <a:srgbClr val="FFC000"/>
            </a:solidFill>
          </a:ln>
        </p:spPr>
        <p:txBody>
          <a:bodyPr wrap="square" lIns="0" tIns="0" rIns="0" bIns="0" rtlCol="0">
            <a:spAutoFit/>
          </a:bodyPr>
          <a:lstStyle/>
          <a:p>
            <a:pPr defTabSz="914079"/>
            <a:endParaRPr>
              <a:solidFill>
                <a:prstClr val="black"/>
              </a:solidFill>
            </a:endParaRPr>
          </a:p>
        </p:txBody>
      </p:sp>
      <p:sp>
        <p:nvSpPr>
          <p:cNvPr id="29" name="object 29"/>
          <p:cNvSpPr txBox="1"/>
          <p:nvPr/>
        </p:nvSpPr>
        <p:spPr>
          <a:xfrm>
            <a:off x="405790" y="5906414"/>
            <a:ext cx="6073775" cy="533400"/>
          </a:xfrm>
          <a:prstGeom prst="rect">
            <a:avLst/>
          </a:prstGeom>
        </p:spPr>
        <p:txBody>
          <a:bodyPr vert="horz" wrap="square" lIns="0" tIns="0" rIns="0" bIns="0" rtlCol="0">
            <a:spAutoFit/>
          </a:bodyPr>
          <a:lstStyle/>
          <a:p>
            <a:pPr marR="1532255" algn="r" defTabSz="914079"/>
            <a:r>
              <a:rPr sz="1200" b="1" spc="-70" dirty="0">
                <a:solidFill>
                  <a:prstClr val="black"/>
                </a:solidFill>
                <a:latin typeface="Arial"/>
                <a:cs typeface="Arial"/>
              </a:rPr>
              <a:t>Y</a:t>
            </a:r>
            <a:r>
              <a:rPr sz="1200" b="1" dirty="0">
                <a:solidFill>
                  <a:prstClr val="black"/>
                </a:solidFill>
                <a:latin typeface="Arial"/>
                <a:cs typeface="Arial"/>
              </a:rPr>
              <a:t>ear</a:t>
            </a:r>
            <a:endParaRPr sz="1200">
              <a:solidFill>
                <a:prstClr val="black"/>
              </a:solidFill>
              <a:latin typeface="Arial"/>
              <a:cs typeface="Arial"/>
            </a:endParaRPr>
          </a:p>
          <a:p>
            <a:pPr defTabSz="914079">
              <a:lnSpc>
                <a:spcPts val="1500"/>
              </a:lnSpc>
              <a:spcBef>
                <a:spcPts val="98"/>
              </a:spcBef>
            </a:pPr>
            <a:endParaRPr sz="1500">
              <a:solidFill>
                <a:prstClr val="black"/>
              </a:solidFill>
            </a:endParaRPr>
          </a:p>
          <a:p>
            <a:pPr marL="12700" defTabSz="914079"/>
            <a:r>
              <a:rPr sz="900" spc="-20" dirty="0">
                <a:solidFill>
                  <a:srgbClr val="FFFFFF"/>
                </a:solidFill>
                <a:latin typeface="Century Gothic"/>
                <a:cs typeface="Century Gothic"/>
              </a:rPr>
              <a:t>N</a:t>
            </a:r>
            <a:r>
              <a:rPr sz="900" spc="-5" dirty="0">
                <a:solidFill>
                  <a:srgbClr val="FFFFFF"/>
                </a:solidFill>
                <a:latin typeface="Century Gothic"/>
                <a:cs typeface="Century Gothic"/>
              </a:rPr>
              <a:t>a</a:t>
            </a:r>
            <a:r>
              <a:rPr sz="900" spc="-15" dirty="0">
                <a:solidFill>
                  <a:srgbClr val="FFFFFF"/>
                </a:solidFill>
                <a:latin typeface="Century Gothic"/>
                <a:cs typeface="Century Gothic"/>
              </a:rPr>
              <a:t>t</a:t>
            </a:r>
            <a:r>
              <a:rPr sz="900" spc="10" dirty="0">
                <a:solidFill>
                  <a:srgbClr val="FFFFFF"/>
                </a:solidFill>
                <a:latin typeface="Century Gothic"/>
                <a:cs typeface="Century Gothic"/>
              </a:rPr>
              <a:t>i</a:t>
            </a:r>
            <a:r>
              <a:rPr sz="900" spc="-5" dirty="0">
                <a:solidFill>
                  <a:srgbClr val="FFFFFF"/>
                </a:solidFill>
                <a:latin typeface="Century Gothic"/>
                <a:cs typeface="Century Gothic"/>
              </a:rPr>
              <a:t>onal</a:t>
            </a:r>
            <a:r>
              <a:rPr sz="900" spc="-25" dirty="0">
                <a:solidFill>
                  <a:srgbClr val="FFFFFF"/>
                </a:solidFill>
                <a:latin typeface="Century Gothic"/>
                <a:cs typeface="Century Gothic"/>
              </a:rPr>
              <a:t> </a:t>
            </a:r>
            <a:r>
              <a:rPr sz="900" spc="-20" dirty="0">
                <a:solidFill>
                  <a:srgbClr val="FFFFFF"/>
                </a:solidFill>
                <a:latin typeface="Century Gothic"/>
                <a:cs typeface="Century Gothic"/>
              </a:rPr>
              <a:t>V</a:t>
            </a:r>
            <a:r>
              <a:rPr sz="900" spc="10" dirty="0">
                <a:solidFill>
                  <a:srgbClr val="FFFFFF"/>
                </a:solidFill>
                <a:latin typeface="Century Gothic"/>
                <a:cs typeface="Century Gothic"/>
              </a:rPr>
              <a:t>i</a:t>
            </a:r>
            <a:r>
              <a:rPr sz="900" spc="-15" dirty="0">
                <a:solidFill>
                  <a:srgbClr val="FFFFFF"/>
                </a:solidFill>
                <a:latin typeface="Century Gothic"/>
                <a:cs typeface="Century Gothic"/>
              </a:rPr>
              <a:t>t</a:t>
            </a:r>
            <a:r>
              <a:rPr sz="900" spc="-5" dirty="0">
                <a:solidFill>
                  <a:srgbClr val="FFFFFF"/>
                </a:solidFill>
                <a:latin typeface="Century Gothic"/>
                <a:cs typeface="Century Gothic"/>
              </a:rPr>
              <a:t>a</a:t>
            </a:r>
            <a:r>
              <a:rPr sz="900" dirty="0">
                <a:solidFill>
                  <a:srgbClr val="FFFFFF"/>
                </a:solidFill>
                <a:latin typeface="Century Gothic"/>
                <a:cs typeface="Century Gothic"/>
              </a:rPr>
              <a:t>l</a:t>
            </a:r>
            <a:r>
              <a:rPr sz="900" spc="-5" dirty="0">
                <a:solidFill>
                  <a:srgbClr val="FFFFFF"/>
                </a:solidFill>
                <a:latin typeface="Century Gothic"/>
                <a:cs typeface="Century Gothic"/>
              </a:rPr>
              <a:t> S</a:t>
            </a:r>
            <a:r>
              <a:rPr sz="900" spc="-15" dirty="0">
                <a:solidFill>
                  <a:srgbClr val="FFFFFF"/>
                </a:solidFill>
                <a:latin typeface="Century Gothic"/>
                <a:cs typeface="Century Gothic"/>
              </a:rPr>
              <a:t>t</a:t>
            </a:r>
            <a:r>
              <a:rPr sz="900" spc="-5" dirty="0">
                <a:solidFill>
                  <a:srgbClr val="FFFFFF"/>
                </a:solidFill>
                <a:latin typeface="Century Gothic"/>
                <a:cs typeface="Century Gothic"/>
              </a:rPr>
              <a:t>a</a:t>
            </a:r>
            <a:r>
              <a:rPr sz="900" spc="-15" dirty="0">
                <a:solidFill>
                  <a:srgbClr val="FFFFFF"/>
                </a:solidFill>
                <a:latin typeface="Century Gothic"/>
                <a:cs typeface="Century Gothic"/>
              </a:rPr>
              <a:t>t</a:t>
            </a:r>
            <a:r>
              <a:rPr sz="900" spc="10" dirty="0">
                <a:solidFill>
                  <a:srgbClr val="FFFFFF"/>
                </a:solidFill>
                <a:latin typeface="Century Gothic"/>
                <a:cs typeface="Century Gothic"/>
              </a:rPr>
              <a:t>i</a:t>
            </a:r>
            <a:r>
              <a:rPr sz="900" spc="-5" dirty="0">
                <a:solidFill>
                  <a:srgbClr val="FFFFFF"/>
                </a:solidFill>
                <a:latin typeface="Century Gothic"/>
                <a:cs typeface="Century Gothic"/>
              </a:rPr>
              <a:t>s</a:t>
            </a:r>
            <a:r>
              <a:rPr sz="900" spc="-10" dirty="0">
                <a:solidFill>
                  <a:srgbClr val="FFFFFF"/>
                </a:solidFill>
                <a:latin typeface="Century Gothic"/>
                <a:cs typeface="Century Gothic"/>
              </a:rPr>
              <a:t>t</a:t>
            </a:r>
            <a:r>
              <a:rPr sz="900" spc="10" dirty="0">
                <a:solidFill>
                  <a:srgbClr val="FFFFFF"/>
                </a:solidFill>
                <a:latin typeface="Century Gothic"/>
                <a:cs typeface="Century Gothic"/>
              </a:rPr>
              <a:t>i</a:t>
            </a:r>
            <a:r>
              <a:rPr sz="900" spc="-10" dirty="0">
                <a:solidFill>
                  <a:srgbClr val="FFFFFF"/>
                </a:solidFill>
                <a:latin typeface="Century Gothic"/>
                <a:cs typeface="Century Gothic"/>
              </a:rPr>
              <a:t>c</a:t>
            </a:r>
            <a:r>
              <a:rPr sz="900" dirty="0">
                <a:solidFill>
                  <a:srgbClr val="FFFFFF"/>
                </a:solidFill>
                <a:latin typeface="Century Gothic"/>
                <a:cs typeface="Century Gothic"/>
              </a:rPr>
              <a:t>s</a:t>
            </a:r>
            <a:r>
              <a:rPr sz="900" spc="-15" dirty="0">
                <a:solidFill>
                  <a:srgbClr val="FFFFFF"/>
                </a:solidFill>
                <a:latin typeface="Century Gothic"/>
                <a:cs typeface="Century Gothic"/>
              </a:rPr>
              <a:t> </a:t>
            </a:r>
            <a:r>
              <a:rPr sz="900" spc="-5" dirty="0">
                <a:solidFill>
                  <a:srgbClr val="FFFFFF"/>
                </a:solidFill>
                <a:latin typeface="Century Gothic"/>
                <a:cs typeface="Century Gothic"/>
              </a:rPr>
              <a:t>S</a:t>
            </a:r>
            <a:r>
              <a:rPr sz="900" dirty="0">
                <a:solidFill>
                  <a:srgbClr val="FFFFFF"/>
                </a:solidFill>
                <a:latin typeface="Century Gothic"/>
                <a:cs typeface="Century Gothic"/>
              </a:rPr>
              <a:t>y</a:t>
            </a:r>
            <a:r>
              <a:rPr sz="900" spc="-5" dirty="0">
                <a:solidFill>
                  <a:srgbClr val="FFFFFF"/>
                </a:solidFill>
                <a:latin typeface="Century Gothic"/>
                <a:cs typeface="Century Gothic"/>
              </a:rPr>
              <a:t>s</a:t>
            </a:r>
            <a:r>
              <a:rPr sz="900" spc="-10" dirty="0">
                <a:solidFill>
                  <a:srgbClr val="FFFFFF"/>
                </a:solidFill>
                <a:latin typeface="Century Gothic"/>
                <a:cs typeface="Century Gothic"/>
              </a:rPr>
              <a:t>t</a:t>
            </a:r>
            <a:r>
              <a:rPr sz="900" dirty="0">
                <a:solidFill>
                  <a:srgbClr val="FFFFFF"/>
                </a:solidFill>
                <a:latin typeface="Century Gothic"/>
                <a:cs typeface="Century Gothic"/>
              </a:rPr>
              <a:t>e</a:t>
            </a:r>
            <a:r>
              <a:rPr sz="900" spc="-20" dirty="0">
                <a:solidFill>
                  <a:srgbClr val="FFFFFF"/>
                </a:solidFill>
                <a:latin typeface="Century Gothic"/>
                <a:cs typeface="Century Gothic"/>
              </a:rPr>
              <a:t>m</a:t>
            </a:r>
            <a:r>
              <a:rPr sz="900" dirty="0">
                <a:solidFill>
                  <a:srgbClr val="FFFFFF"/>
                </a:solidFill>
                <a:latin typeface="Century Gothic"/>
                <a:cs typeface="Century Gothic"/>
              </a:rPr>
              <a:t>,</a:t>
            </a:r>
            <a:r>
              <a:rPr sz="900" spc="40" dirty="0">
                <a:solidFill>
                  <a:srgbClr val="FFFFFF"/>
                </a:solidFill>
                <a:latin typeface="Century Gothic"/>
                <a:cs typeface="Century Gothic"/>
              </a:rPr>
              <a:t> </a:t>
            </a:r>
            <a:r>
              <a:rPr sz="900" dirty="0">
                <a:solidFill>
                  <a:srgbClr val="FFFFFF"/>
                </a:solidFill>
                <a:latin typeface="Century Gothic"/>
                <a:cs typeface="Century Gothic"/>
              </a:rPr>
              <a:t>DE</a:t>
            </a:r>
            <a:r>
              <a:rPr sz="900" spc="-55" dirty="0">
                <a:solidFill>
                  <a:srgbClr val="FFFFFF"/>
                </a:solidFill>
                <a:latin typeface="Century Gothic"/>
                <a:cs typeface="Century Gothic"/>
              </a:rPr>
              <a:t>A</a:t>
            </a:r>
            <a:r>
              <a:rPr sz="900" spc="-5" dirty="0">
                <a:solidFill>
                  <a:srgbClr val="FFFFFF"/>
                </a:solidFill>
                <a:latin typeface="Century Gothic"/>
                <a:cs typeface="Century Gothic"/>
              </a:rPr>
              <a:t>’</a:t>
            </a:r>
            <a:r>
              <a:rPr sz="900" dirty="0">
                <a:solidFill>
                  <a:srgbClr val="FFFFFF"/>
                </a:solidFill>
                <a:latin typeface="Century Gothic"/>
                <a:cs typeface="Century Gothic"/>
              </a:rPr>
              <a:t>s</a:t>
            </a:r>
            <a:r>
              <a:rPr sz="900" spc="60" dirty="0">
                <a:solidFill>
                  <a:srgbClr val="FFFFFF"/>
                </a:solidFill>
                <a:latin typeface="Century Gothic"/>
                <a:cs typeface="Century Gothic"/>
              </a:rPr>
              <a:t> </a:t>
            </a:r>
            <a:r>
              <a:rPr sz="900" spc="-65" dirty="0">
                <a:solidFill>
                  <a:srgbClr val="FFFFFF"/>
                </a:solidFill>
                <a:latin typeface="Century Gothic"/>
                <a:cs typeface="Century Gothic"/>
              </a:rPr>
              <a:t>A</a:t>
            </a:r>
            <a:r>
              <a:rPr sz="900" spc="-10" dirty="0">
                <a:solidFill>
                  <a:srgbClr val="FFFFFF"/>
                </a:solidFill>
                <a:latin typeface="Century Gothic"/>
                <a:cs typeface="Century Gothic"/>
              </a:rPr>
              <a:t>u</a:t>
            </a:r>
            <a:r>
              <a:rPr sz="900" spc="-15" dirty="0">
                <a:solidFill>
                  <a:srgbClr val="FFFFFF"/>
                </a:solidFill>
                <a:latin typeface="Century Gothic"/>
                <a:cs typeface="Century Gothic"/>
              </a:rPr>
              <a:t>t</a:t>
            </a:r>
            <a:r>
              <a:rPr sz="900" dirty="0">
                <a:solidFill>
                  <a:srgbClr val="FFFFFF"/>
                </a:solidFill>
                <a:latin typeface="Century Gothic"/>
                <a:cs typeface="Century Gothic"/>
              </a:rPr>
              <a:t>o</a:t>
            </a:r>
            <a:r>
              <a:rPr sz="900" spc="-30" dirty="0">
                <a:solidFill>
                  <a:srgbClr val="FFFFFF"/>
                </a:solidFill>
                <a:latin typeface="Century Gothic"/>
                <a:cs typeface="Century Gothic"/>
              </a:rPr>
              <a:t>m</a:t>
            </a:r>
            <a:r>
              <a:rPr sz="900" spc="-5" dirty="0">
                <a:solidFill>
                  <a:srgbClr val="FFFFFF"/>
                </a:solidFill>
                <a:latin typeface="Century Gothic"/>
                <a:cs typeface="Century Gothic"/>
              </a:rPr>
              <a:t>a</a:t>
            </a:r>
            <a:r>
              <a:rPr sz="900" spc="-15" dirty="0">
                <a:solidFill>
                  <a:srgbClr val="FFFFFF"/>
                </a:solidFill>
                <a:latin typeface="Century Gothic"/>
                <a:cs typeface="Century Gothic"/>
              </a:rPr>
              <a:t>t</a:t>
            </a:r>
            <a:r>
              <a:rPr sz="900" spc="10" dirty="0">
                <a:solidFill>
                  <a:srgbClr val="FFFFFF"/>
                </a:solidFill>
                <a:latin typeface="Century Gothic"/>
                <a:cs typeface="Century Gothic"/>
              </a:rPr>
              <a:t>i</a:t>
            </a:r>
            <a:r>
              <a:rPr sz="900" spc="-10" dirty="0">
                <a:solidFill>
                  <a:srgbClr val="FFFFFF"/>
                </a:solidFill>
                <a:latin typeface="Century Gothic"/>
                <a:cs typeface="Century Gothic"/>
              </a:rPr>
              <a:t>on</a:t>
            </a:r>
            <a:r>
              <a:rPr sz="900" spc="35" dirty="0">
                <a:solidFill>
                  <a:srgbClr val="FFFFFF"/>
                </a:solidFill>
                <a:latin typeface="Century Gothic"/>
                <a:cs typeface="Century Gothic"/>
              </a:rPr>
              <a:t> </a:t>
            </a:r>
            <a:r>
              <a:rPr sz="900" spc="-5" dirty="0">
                <a:solidFill>
                  <a:srgbClr val="FFFFFF"/>
                </a:solidFill>
                <a:latin typeface="Century Gothic"/>
                <a:cs typeface="Century Gothic"/>
              </a:rPr>
              <a:t>of</a:t>
            </a:r>
            <a:r>
              <a:rPr sz="900" dirty="0">
                <a:solidFill>
                  <a:srgbClr val="FFFFFF"/>
                </a:solidFill>
                <a:latin typeface="Century Gothic"/>
                <a:cs typeface="Century Gothic"/>
              </a:rPr>
              <a:t> </a:t>
            </a:r>
            <a:r>
              <a:rPr sz="900" spc="-5" dirty="0">
                <a:solidFill>
                  <a:srgbClr val="FFFFFF"/>
                </a:solidFill>
                <a:latin typeface="Century Gothic"/>
                <a:cs typeface="Century Gothic"/>
              </a:rPr>
              <a:t>R</a:t>
            </a:r>
            <a:r>
              <a:rPr sz="900" spc="-10" dirty="0">
                <a:solidFill>
                  <a:srgbClr val="FFFFFF"/>
                </a:solidFill>
                <a:latin typeface="Century Gothic"/>
                <a:cs typeface="Century Gothic"/>
              </a:rPr>
              <a:t>e</a:t>
            </a:r>
            <a:r>
              <a:rPr sz="900" spc="-15" dirty="0">
                <a:solidFill>
                  <a:srgbClr val="FFFFFF"/>
                </a:solidFill>
                <a:latin typeface="Century Gothic"/>
                <a:cs typeface="Century Gothic"/>
              </a:rPr>
              <a:t>po</a:t>
            </a:r>
            <a:r>
              <a:rPr sz="900" spc="-5" dirty="0">
                <a:solidFill>
                  <a:srgbClr val="FFFFFF"/>
                </a:solidFill>
                <a:latin typeface="Century Gothic"/>
                <a:cs typeface="Century Gothic"/>
              </a:rPr>
              <a:t>r</a:t>
            </a:r>
            <a:r>
              <a:rPr sz="900" spc="-15" dirty="0">
                <a:solidFill>
                  <a:srgbClr val="FFFFFF"/>
                </a:solidFill>
                <a:latin typeface="Century Gothic"/>
                <a:cs typeface="Century Gothic"/>
              </a:rPr>
              <a:t>t</a:t>
            </a:r>
            <a:r>
              <a:rPr sz="900" dirty="0">
                <a:solidFill>
                  <a:srgbClr val="FFFFFF"/>
                </a:solidFill>
                <a:latin typeface="Century Gothic"/>
                <a:cs typeface="Century Gothic"/>
              </a:rPr>
              <a:t>s</a:t>
            </a:r>
            <a:r>
              <a:rPr sz="900" spc="-5" dirty="0">
                <a:solidFill>
                  <a:srgbClr val="FFFFFF"/>
                </a:solidFill>
                <a:latin typeface="Century Gothic"/>
                <a:cs typeface="Century Gothic"/>
              </a:rPr>
              <a:t> </a:t>
            </a:r>
            <a:r>
              <a:rPr sz="900" dirty="0">
                <a:solidFill>
                  <a:srgbClr val="FFFFFF"/>
                </a:solidFill>
                <a:latin typeface="Century Gothic"/>
                <a:cs typeface="Century Gothic"/>
              </a:rPr>
              <a:t>and</a:t>
            </a:r>
            <a:r>
              <a:rPr sz="900" spc="-15" dirty="0">
                <a:solidFill>
                  <a:srgbClr val="FFFFFF"/>
                </a:solidFill>
                <a:latin typeface="Century Gothic"/>
                <a:cs typeface="Century Gothic"/>
              </a:rPr>
              <a:t> </a:t>
            </a:r>
            <a:r>
              <a:rPr sz="900" spc="-5" dirty="0">
                <a:solidFill>
                  <a:srgbClr val="FFFFFF"/>
                </a:solidFill>
                <a:latin typeface="Century Gothic"/>
                <a:cs typeface="Century Gothic"/>
              </a:rPr>
              <a:t>Consol</a:t>
            </a:r>
            <a:r>
              <a:rPr sz="900" dirty="0">
                <a:solidFill>
                  <a:srgbClr val="FFFFFF"/>
                </a:solidFill>
                <a:latin typeface="Century Gothic"/>
                <a:cs typeface="Century Gothic"/>
              </a:rPr>
              <a:t>i</a:t>
            </a:r>
            <a:r>
              <a:rPr sz="900" spc="-5" dirty="0">
                <a:solidFill>
                  <a:srgbClr val="FFFFFF"/>
                </a:solidFill>
                <a:latin typeface="Century Gothic"/>
                <a:cs typeface="Century Gothic"/>
              </a:rPr>
              <a:t>da</a:t>
            </a:r>
            <a:r>
              <a:rPr sz="900" spc="-15" dirty="0">
                <a:solidFill>
                  <a:srgbClr val="FFFFFF"/>
                </a:solidFill>
                <a:latin typeface="Century Gothic"/>
                <a:cs typeface="Century Gothic"/>
              </a:rPr>
              <a:t>t</a:t>
            </a:r>
            <a:r>
              <a:rPr sz="900" spc="-10" dirty="0">
                <a:solidFill>
                  <a:srgbClr val="FFFFFF"/>
                </a:solidFill>
                <a:latin typeface="Century Gothic"/>
                <a:cs typeface="Century Gothic"/>
              </a:rPr>
              <a:t>e</a:t>
            </a:r>
            <a:r>
              <a:rPr sz="900" dirty="0">
                <a:solidFill>
                  <a:srgbClr val="FFFFFF"/>
                </a:solidFill>
                <a:latin typeface="Century Gothic"/>
                <a:cs typeface="Century Gothic"/>
              </a:rPr>
              <a:t>d</a:t>
            </a:r>
            <a:r>
              <a:rPr sz="900" spc="-15" dirty="0">
                <a:solidFill>
                  <a:srgbClr val="FFFFFF"/>
                </a:solidFill>
                <a:latin typeface="Century Gothic"/>
                <a:cs typeface="Century Gothic"/>
              </a:rPr>
              <a:t> O</a:t>
            </a:r>
            <a:r>
              <a:rPr sz="900" spc="-5" dirty="0">
                <a:solidFill>
                  <a:srgbClr val="FFFFFF"/>
                </a:solidFill>
                <a:latin typeface="Century Gothic"/>
                <a:cs typeface="Century Gothic"/>
              </a:rPr>
              <a:t>rder</a:t>
            </a:r>
            <a:r>
              <a:rPr sz="900" dirty="0">
                <a:solidFill>
                  <a:srgbClr val="FFFFFF"/>
                </a:solidFill>
                <a:latin typeface="Century Gothic"/>
                <a:cs typeface="Century Gothic"/>
              </a:rPr>
              <a:t>s</a:t>
            </a:r>
            <a:r>
              <a:rPr sz="900" spc="15" dirty="0">
                <a:solidFill>
                  <a:srgbClr val="FFFFFF"/>
                </a:solidFill>
                <a:latin typeface="Century Gothic"/>
                <a:cs typeface="Century Gothic"/>
              </a:rPr>
              <a:t> </a:t>
            </a:r>
            <a:r>
              <a:rPr sz="900" spc="-5" dirty="0">
                <a:solidFill>
                  <a:srgbClr val="FFFFFF"/>
                </a:solidFill>
                <a:latin typeface="Century Gothic"/>
                <a:cs typeface="Century Gothic"/>
              </a:rPr>
              <a:t>S</a:t>
            </a:r>
            <a:r>
              <a:rPr sz="900" dirty="0">
                <a:solidFill>
                  <a:srgbClr val="FFFFFF"/>
                </a:solidFill>
                <a:latin typeface="Century Gothic"/>
                <a:cs typeface="Century Gothic"/>
              </a:rPr>
              <a:t>y</a:t>
            </a:r>
            <a:r>
              <a:rPr sz="900" spc="-5" dirty="0">
                <a:solidFill>
                  <a:srgbClr val="FFFFFF"/>
                </a:solidFill>
                <a:latin typeface="Century Gothic"/>
                <a:cs typeface="Century Gothic"/>
              </a:rPr>
              <a:t>s</a:t>
            </a:r>
            <a:r>
              <a:rPr sz="900" spc="-10" dirty="0">
                <a:solidFill>
                  <a:srgbClr val="FFFFFF"/>
                </a:solidFill>
                <a:latin typeface="Century Gothic"/>
                <a:cs typeface="Century Gothic"/>
              </a:rPr>
              <a:t>t</a:t>
            </a:r>
            <a:r>
              <a:rPr sz="900" dirty="0">
                <a:solidFill>
                  <a:srgbClr val="FFFFFF"/>
                </a:solidFill>
                <a:latin typeface="Century Gothic"/>
                <a:cs typeface="Century Gothic"/>
              </a:rPr>
              <a:t>e</a:t>
            </a:r>
            <a:r>
              <a:rPr sz="900" spc="-20" dirty="0">
                <a:solidFill>
                  <a:srgbClr val="FFFFFF"/>
                </a:solidFill>
                <a:latin typeface="Century Gothic"/>
                <a:cs typeface="Century Gothic"/>
              </a:rPr>
              <a:t>m</a:t>
            </a:r>
            <a:r>
              <a:rPr sz="900" dirty="0">
                <a:solidFill>
                  <a:srgbClr val="FFFFFF"/>
                </a:solidFill>
                <a:latin typeface="Century Gothic"/>
                <a:cs typeface="Century Gothic"/>
              </a:rPr>
              <a:t>,</a:t>
            </a:r>
            <a:r>
              <a:rPr sz="900" spc="40" dirty="0">
                <a:solidFill>
                  <a:srgbClr val="FFFFFF"/>
                </a:solidFill>
                <a:latin typeface="Century Gothic"/>
                <a:cs typeface="Century Gothic"/>
              </a:rPr>
              <a:t> </a:t>
            </a:r>
            <a:r>
              <a:rPr sz="900" spc="-5" dirty="0">
                <a:solidFill>
                  <a:srgbClr val="FFFFFF"/>
                </a:solidFill>
                <a:latin typeface="Century Gothic"/>
                <a:cs typeface="Century Gothic"/>
              </a:rPr>
              <a:t>S</a:t>
            </a:r>
            <a:r>
              <a:rPr sz="900" spc="-55" dirty="0">
                <a:solidFill>
                  <a:srgbClr val="FFFFFF"/>
                </a:solidFill>
                <a:latin typeface="Century Gothic"/>
                <a:cs typeface="Century Gothic"/>
              </a:rPr>
              <a:t>A</a:t>
            </a:r>
            <a:r>
              <a:rPr sz="900" dirty="0">
                <a:solidFill>
                  <a:srgbClr val="FFFFFF"/>
                </a:solidFill>
                <a:latin typeface="Century Gothic"/>
                <a:cs typeface="Century Gothic"/>
              </a:rPr>
              <a:t>MH</a:t>
            </a:r>
            <a:r>
              <a:rPr sz="900" spc="5" dirty="0">
                <a:solidFill>
                  <a:srgbClr val="FFFFFF"/>
                </a:solidFill>
                <a:latin typeface="Century Gothic"/>
                <a:cs typeface="Century Gothic"/>
              </a:rPr>
              <a:t>S</a:t>
            </a:r>
            <a:r>
              <a:rPr sz="900" spc="-20" dirty="0">
                <a:solidFill>
                  <a:srgbClr val="FFFFFF"/>
                </a:solidFill>
                <a:latin typeface="Century Gothic"/>
                <a:cs typeface="Century Gothic"/>
              </a:rPr>
              <a:t>A</a:t>
            </a:r>
            <a:r>
              <a:rPr sz="900" spc="-5" dirty="0">
                <a:solidFill>
                  <a:srgbClr val="FFFFFF"/>
                </a:solidFill>
                <a:latin typeface="Century Gothic"/>
                <a:cs typeface="Century Gothic"/>
              </a:rPr>
              <a:t>’</a:t>
            </a:r>
            <a:r>
              <a:rPr sz="900" dirty="0">
                <a:solidFill>
                  <a:srgbClr val="FFFFFF"/>
                </a:solidFill>
                <a:latin typeface="Century Gothic"/>
                <a:cs typeface="Century Gothic"/>
              </a:rPr>
              <a:t>s</a:t>
            </a:r>
            <a:r>
              <a:rPr sz="900" spc="60" dirty="0">
                <a:solidFill>
                  <a:srgbClr val="FFFFFF"/>
                </a:solidFill>
                <a:latin typeface="Century Gothic"/>
                <a:cs typeface="Century Gothic"/>
              </a:rPr>
              <a:t> </a:t>
            </a:r>
            <a:r>
              <a:rPr sz="900" spc="-15" dirty="0">
                <a:solidFill>
                  <a:srgbClr val="FFFFFF"/>
                </a:solidFill>
                <a:latin typeface="Century Gothic"/>
                <a:cs typeface="Century Gothic"/>
              </a:rPr>
              <a:t>T</a:t>
            </a:r>
            <a:r>
              <a:rPr sz="900" dirty="0">
                <a:solidFill>
                  <a:srgbClr val="FFFFFF"/>
                </a:solidFill>
                <a:latin typeface="Century Gothic"/>
                <a:cs typeface="Century Gothic"/>
              </a:rPr>
              <a:t>EDS</a:t>
            </a:r>
            <a:endParaRPr sz="900">
              <a:solidFill>
                <a:prstClr val="black"/>
              </a:solidFill>
              <a:latin typeface="Century Gothic"/>
              <a:cs typeface="Century Gothic"/>
            </a:endParaRPr>
          </a:p>
        </p:txBody>
      </p:sp>
      <p:sp>
        <p:nvSpPr>
          <p:cNvPr id="30" name="object 30"/>
          <p:cNvSpPr txBox="1"/>
          <p:nvPr/>
        </p:nvSpPr>
        <p:spPr>
          <a:xfrm>
            <a:off x="1045565" y="2803652"/>
            <a:ext cx="96520" cy="2931795"/>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7</a:t>
            </a:r>
            <a:endParaRPr sz="1000">
              <a:solidFill>
                <a:prstClr val="black"/>
              </a:solidFill>
              <a:latin typeface="Arial"/>
              <a:cs typeface="Arial"/>
            </a:endParaRPr>
          </a:p>
          <a:p>
            <a:pPr defTabSz="914079">
              <a:lnSpc>
                <a:spcPts val="900"/>
              </a:lnSpc>
              <a:spcBef>
                <a:spcPts val="13"/>
              </a:spcBef>
            </a:pPr>
            <a:endParaRPr sz="900">
              <a:solidFill>
                <a:prstClr val="black"/>
              </a:solidFill>
            </a:endParaRPr>
          </a:p>
          <a:p>
            <a:pPr defTabSz="914079">
              <a:lnSpc>
                <a:spcPts val="1000"/>
              </a:lnSpc>
            </a:pPr>
            <a:endParaRPr sz="1000">
              <a:solidFill>
                <a:prstClr val="black"/>
              </a:solidFill>
            </a:endParaRPr>
          </a:p>
          <a:p>
            <a:pPr marL="12700" defTabSz="914079"/>
            <a:r>
              <a:rPr sz="1000" b="1" spc="-10" dirty="0">
                <a:solidFill>
                  <a:prstClr val="black"/>
                </a:solidFill>
                <a:latin typeface="Arial"/>
                <a:cs typeface="Arial"/>
              </a:rPr>
              <a:t>6</a:t>
            </a:r>
            <a:endParaRPr sz="1000">
              <a:solidFill>
                <a:prstClr val="black"/>
              </a:solidFill>
              <a:latin typeface="Arial"/>
              <a:cs typeface="Arial"/>
            </a:endParaRPr>
          </a:p>
          <a:p>
            <a:pPr defTabSz="914079">
              <a:lnSpc>
                <a:spcPts val="900"/>
              </a:lnSpc>
              <a:spcBef>
                <a:spcPts val="14"/>
              </a:spcBef>
            </a:pPr>
            <a:endParaRPr sz="900">
              <a:solidFill>
                <a:prstClr val="black"/>
              </a:solidFill>
            </a:endParaRPr>
          </a:p>
          <a:p>
            <a:pPr defTabSz="914079">
              <a:lnSpc>
                <a:spcPts val="1000"/>
              </a:lnSpc>
            </a:pPr>
            <a:endParaRPr sz="1000">
              <a:solidFill>
                <a:prstClr val="black"/>
              </a:solidFill>
            </a:endParaRPr>
          </a:p>
          <a:p>
            <a:pPr marL="12700" defTabSz="914079"/>
            <a:r>
              <a:rPr sz="1000" b="1" spc="-10" dirty="0">
                <a:solidFill>
                  <a:prstClr val="black"/>
                </a:solidFill>
                <a:latin typeface="Arial"/>
                <a:cs typeface="Arial"/>
              </a:rPr>
              <a:t>5</a:t>
            </a:r>
            <a:endParaRPr sz="1000">
              <a:solidFill>
                <a:prstClr val="black"/>
              </a:solidFill>
              <a:latin typeface="Arial"/>
              <a:cs typeface="Arial"/>
            </a:endParaRPr>
          </a:p>
          <a:p>
            <a:pPr defTabSz="914079">
              <a:lnSpc>
                <a:spcPts val="900"/>
              </a:lnSpc>
              <a:spcBef>
                <a:spcPts val="13"/>
              </a:spcBef>
            </a:pPr>
            <a:endParaRPr sz="900">
              <a:solidFill>
                <a:prstClr val="black"/>
              </a:solidFill>
            </a:endParaRPr>
          </a:p>
          <a:p>
            <a:pPr defTabSz="914079">
              <a:lnSpc>
                <a:spcPts val="1000"/>
              </a:lnSpc>
            </a:pPr>
            <a:endParaRPr sz="1000">
              <a:solidFill>
                <a:prstClr val="black"/>
              </a:solidFill>
            </a:endParaRPr>
          </a:p>
          <a:p>
            <a:pPr marL="12700" defTabSz="914079"/>
            <a:r>
              <a:rPr sz="1000" b="1" spc="-10" dirty="0">
                <a:solidFill>
                  <a:prstClr val="black"/>
                </a:solidFill>
                <a:latin typeface="Arial"/>
                <a:cs typeface="Arial"/>
              </a:rPr>
              <a:t>4</a:t>
            </a:r>
            <a:endParaRPr sz="1000">
              <a:solidFill>
                <a:prstClr val="black"/>
              </a:solidFill>
              <a:latin typeface="Arial"/>
              <a:cs typeface="Arial"/>
            </a:endParaRPr>
          </a:p>
          <a:p>
            <a:pPr defTabSz="914079">
              <a:lnSpc>
                <a:spcPts val="900"/>
              </a:lnSpc>
              <a:spcBef>
                <a:spcPts val="13"/>
              </a:spcBef>
            </a:pPr>
            <a:endParaRPr sz="900">
              <a:solidFill>
                <a:prstClr val="black"/>
              </a:solidFill>
            </a:endParaRPr>
          </a:p>
          <a:p>
            <a:pPr defTabSz="914079">
              <a:lnSpc>
                <a:spcPts val="1000"/>
              </a:lnSpc>
            </a:pPr>
            <a:endParaRPr sz="1000">
              <a:solidFill>
                <a:prstClr val="black"/>
              </a:solidFill>
            </a:endParaRPr>
          </a:p>
          <a:p>
            <a:pPr marL="12700" defTabSz="914079"/>
            <a:r>
              <a:rPr sz="1000" b="1" spc="-10" dirty="0">
                <a:solidFill>
                  <a:prstClr val="black"/>
                </a:solidFill>
                <a:latin typeface="Arial"/>
                <a:cs typeface="Arial"/>
              </a:rPr>
              <a:t>3</a:t>
            </a:r>
            <a:endParaRPr sz="1000">
              <a:solidFill>
                <a:prstClr val="black"/>
              </a:solidFill>
              <a:latin typeface="Arial"/>
              <a:cs typeface="Arial"/>
            </a:endParaRPr>
          </a:p>
          <a:p>
            <a:pPr defTabSz="914079">
              <a:lnSpc>
                <a:spcPts val="900"/>
              </a:lnSpc>
              <a:spcBef>
                <a:spcPts val="11"/>
              </a:spcBef>
            </a:pPr>
            <a:endParaRPr sz="900">
              <a:solidFill>
                <a:prstClr val="black"/>
              </a:solidFill>
            </a:endParaRPr>
          </a:p>
          <a:p>
            <a:pPr defTabSz="914079">
              <a:lnSpc>
                <a:spcPts val="1000"/>
              </a:lnSpc>
            </a:pPr>
            <a:endParaRPr sz="1000">
              <a:solidFill>
                <a:prstClr val="black"/>
              </a:solidFill>
            </a:endParaRPr>
          </a:p>
          <a:p>
            <a:pPr marL="12700" defTabSz="914079"/>
            <a:r>
              <a:rPr sz="1000" b="1" spc="-10" dirty="0">
                <a:solidFill>
                  <a:prstClr val="black"/>
                </a:solidFill>
                <a:latin typeface="Arial"/>
                <a:cs typeface="Arial"/>
              </a:rPr>
              <a:t>2</a:t>
            </a:r>
            <a:endParaRPr sz="1000">
              <a:solidFill>
                <a:prstClr val="black"/>
              </a:solidFill>
              <a:latin typeface="Arial"/>
              <a:cs typeface="Arial"/>
            </a:endParaRPr>
          </a:p>
          <a:p>
            <a:pPr defTabSz="914079">
              <a:lnSpc>
                <a:spcPts val="900"/>
              </a:lnSpc>
              <a:spcBef>
                <a:spcPts val="13"/>
              </a:spcBef>
            </a:pPr>
            <a:endParaRPr sz="900">
              <a:solidFill>
                <a:prstClr val="black"/>
              </a:solidFill>
            </a:endParaRPr>
          </a:p>
          <a:p>
            <a:pPr defTabSz="914079">
              <a:lnSpc>
                <a:spcPts val="1000"/>
              </a:lnSpc>
            </a:pPr>
            <a:endParaRPr sz="1000">
              <a:solidFill>
                <a:prstClr val="black"/>
              </a:solidFill>
            </a:endParaRPr>
          </a:p>
          <a:p>
            <a:pPr marL="12700" defTabSz="914079"/>
            <a:r>
              <a:rPr sz="1000" b="1" spc="-10" dirty="0">
                <a:solidFill>
                  <a:prstClr val="black"/>
                </a:solidFill>
                <a:latin typeface="Arial"/>
                <a:cs typeface="Arial"/>
              </a:rPr>
              <a:t>1</a:t>
            </a:r>
            <a:endParaRPr sz="1000">
              <a:solidFill>
                <a:prstClr val="black"/>
              </a:solidFill>
              <a:latin typeface="Arial"/>
              <a:cs typeface="Arial"/>
            </a:endParaRPr>
          </a:p>
          <a:p>
            <a:pPr defTabSz="914079">
              <a:lnSpc>
                <a:spcPts val="900"/>
              </a:lnSpc>
              <a:spcBef>
                <a:spcPts val="15"/>
              </a:spcBef>
            </a:pPr>
            <a:endParaRPr sz="900">
              <a:solidFill>
                <a:prstClr val="black"/>
              </a:solidFill>
            </a:endParaRPr>
          </a:p>
          <a:p>
            <a:pPr defTabSz="914079">
              <a:lnSpc>
                <a:spcPts val="1000"/>
              </a:lnSpc>
            </a:pPr>
            <a:endParaRPr sz="1000">
              <a:solidFill>
                <a:prstClr val="black"/>
              </a:solidFill>
            </a:endParaRPr>
          </a:p>
          <a:p>
            <a:pPr marL="12700" defTabSz="914079"/>
            <a:r>
              <a:rPr sz="1000" b="1" spc="-10" dirty="0">
                <a:solidFill>
                  <a:prstClr val="black"/>
                </a:solidFill>
                <a:latin typeface="Arial"/>
                <a:cs typeface="Arial"/>
              </a:rPr>
              <a:t>0</a:t>
            </a:r>
            <a:endParaRPr sz="1000">
              <a:solidFill>
                <a:prstClr val="black"/>
              </a:solidFill>
              <a:latin typeface="Arial"/>
              <a:cs typeface="Arial"/>
            </a:endParaRPr>
          </a:p>
        </p:txBody>
      </p:sp>
      <p:sp>
        <p:nvSpPr>
          <p:cNvPr id="31" name="object 31"/>
          <p:cNvSpPr txBox="1"/>
          <p:nvPr/>
        </p:nvSpPr>
        <p:spPr>
          <a:xfrm>
            <a:off x="1045565" y="2408301"/>
            <a:ext cx="9588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8</a:t>
            </a:r>
            <a:endParaRPr sz="1000">
              <a:solidFill>
                <a:prstClr val="black"/>
              </a:solidFill>
              <a:latin typeface="Arial"/>
              <a:cs typeface="Arial"/>
            </a:endParaRPr>
          </a:p>
        </p:txBody>
      </p:sp>
      <p:sp>
        <p:nvSpPr>
          <p:cNvPr id="32" name="object 32"/>
          <p:cNvSpPr txBox="1"/>
          <p:nvPr/>
        </p:nvSpPr>
        <p:spPr>
          <a:xfrm>
            <a:off x="1379347"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1</a:t>
            </a:r>
            <a:r>
              <a:rPr sz="1000" b="1" spc="-5" dirty="0">
                <a:solidFill>
                  <a:prstClr val="black"/>
                </a:solidFill>
                <a:latin typeface="Arial"/>
                <a:cs typeface="Arial"/>
              </a:rPr>
              <a:t>9</a:t>
            </a:r>
            <a:r>
              <a:rPr sz="1000" b="1" spc="-10" dirty="0">
                <a:solidFill>
                  <a:prstClr val="black"/>
                </a:solidFill>
                <a:latin typeface="Arial"/>
                <a:cs typeface="Arial"/>
              </a:rPr>
              <a:t>99</a:t>
            </a:r>
            <a:endParaRPr sz="1000">
              <a:solidFill>
                <a:prstClr val="black"/>
              </a:solidFill>
              <a:latin typeface="Arial"/>
              <a:cs typeface="Arial"/>
            </a:endParaRPr>
          </a:p>
        </p:txBody>
      </p:sp>
      <p:sp>
        <p:nvSpPr>
          <p:cNvPr id="33" name="object 33"/>
          <p:cNvSpPr txBox="1"/>
          <p:nvPr/>
        </p:nvSpPr>
        <p:spPr>
          <a:xfrm>
            <a:off x="1969389"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00</a:t>
            </a:r>
            <a:endParaRPr sz="1000">
              <a:solidFill>
                <a:prstClr val="black"/>
              </a:solidFill>
              <a:latin typeface="Arial"/>
              <a:cs typeface="Arial"/>
            </a:endParaRPr>
          </a:p>
        </p:txBody>
      </p:sp>
      <p:sp>
        <p:nvSpPr>
          <p:cNvPr id="34" name="object 34"/>
          <p:cNvSpPr txBox="1"/>
          <p:nvPr/>
        </p:nvSpPr>
        <p:spPr>
          <a:xfrm>
            <a:off x="2559557"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01</a:t>
            </a:r>
            <a:endParaRPr sz="1000">
              <a:solidFill>
                <a:prstClr val="black"/>
              </a:solidFill>
              <a:latin typeface="Arial"/>
              <a:cs typeface="Arial"/>
            </a:endParaRPr>
          </a:p>
        </p:txBody>
      </p:sp>
      <p:sp>
        <p:nvSpPr>
          <p:cNvPr id="35" name="object 35"/>
          <p:cNvSpPr txBox="1"/>
          <p:nvPr/>
        </p:nvSpPr>
        <p:spPr>
          <a:xfrm>
            <a:off x="3149600"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02</a:t>
            </a:r>
            <a:endParaRPr sz="1000">
              <a:solidFill>
                <a:prstClr val="black"/>
              </a:solidFill>
              <a:latin typeface="Arial"/>
              <a:cs typeface="Arial"/>
            </a:endParaRPr>
          </a:p>
        </p:txBody>
      </p:sp>
      <p:sp>
        <p:nvSpPr>
          <p:cNvPr id="36" name="object 36"/>
          <p:cNvSpPr txBox="1"/>
          <p:nvPr/>
        </p:nvSpPr>
        <p:spPr>
          <a:xfrm>
            <a:off x="3739641"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03</a:t>
            </a:r>
            <a:endParaRPr sz="1000">
              <a:solidFill>
                <a:prstClr val="black"/>
              </a:solidFill>
              <a:latin typeface="Arial"/>
              <a:cs typeface="Arial"/>
            </a:endParaRPr>
          </a:p>
        </p:txBody>
      </p:sp>
      <p:sp>
        <p:nvSpPr>
          <p:cNvPr id="37" name="object 37"/>
          <p:cNvSpPr txBox="1"/>
          <p:nvPr/>
        </p:nvSpPr>
        <p:spPr>
          <a:xfrm>
            <a:off x="4330065"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04</a:t>
            </a:r>
            <a:endParaRPr sz="1000">
              <a:solidFill>
                <a:prstClr val="black"/>
              </a:solidFill>
              <a:latin typeface="Arial"/>
              <a:cs typeface="Arial"/>
            </a:endParaRPr>
          </a:p>
        </p:txBody>
      </p:sp>
      <p:sp>
        <p:nvSpPr>
          <p:cNvPr id="38" name="object 38"/>
          <p:cNvSpPr txBox="1"/>
          <p:nvPr/>
        </p:nvSpPr>
        <p:spPr>
          <a:xfrm>
            <a:off x="4920234"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05</a:t>
            </a:r>
            <a:endParaRPr sz="1000">
              <a:solidFill>
                <a:prstClr val="black"/>
              </a:solidFill>
              <a:latin typeface="Arial"/>
              <a:cs typeface="Arial"/>
            </a:endParaRPr>
          </a:p>
        </p:txBody>
      </p:sp>
      <p:sp>
        <p:nvSpPr>
          <p:cNvPr id="39" name="object 39"/>
          <p:cNvSpPr txBox="1"/>
          <p:nvPr/>
        </p:nvSpPr>
        <p:spPr>
          <a:xfrm>
            <a:off x="5510276"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06</a:t>
            </a:r>
            <a:endParaRPr sz="1000">
              <a:solidFill>
                <a:prstClr val="black"/>
              </a:solidFill>
              <a:latin typeface="Arial"/>
              <a:cs typeface="Arial"/>
            </a:endParaRPr>
          </a:p>
        </p:txBody>
      </p:sp>
      <p:sp>
        <p:nvSpPr>
          <p:cNvPr id="40" name="object 40"/>
          <p:cNvSpPr txBox="1"/>
          <p:nvPr/>
        </p:nvSpPr>
        <p:spPr>
          <a:xfrm>
            <a:off x="6100317"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07</a:t>
            </a:r>
            <a:endParaRPr sz="1000">
              <a:solidFill>
                <a:prstClr val="black"/>
              </a:solidFill>
              <a:latin typeface="Arial"/>
              <a:cs typeface="Arial"/>
            </a:endParaRPr>
          </a:p>
        </p:txBody>
      </p:sp>
      <p:sp>
        <p:nvSpPr>
          <p:cNvPr id="41" name="object 41"/>
          <p:cNvSpPr txBox="1"/>
          <p:nvPr/>
        </p:nvSpPr>
        <p:spPr>
          <a:xfrm>
            <a:off x="6690486"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08</a:t>
            </a:r>
            <a:endParaRPr sz="1000">
              <a:solidFill>
                <a:prstClr val="black"/>
              </a:solidFill>
              <a:latin typeface="Arial"/>
              <a:cs typeface="Arial"/>
            </a:endParaRPr>
          </a:p>
        </p:txBody>
      </p:sp>
      <p:sp>
        <p:nvSpPr>
          <p:cNvPr id="42" name="object 42"/>
          <p:cNvSpPr txBox="1"/>
          <p:nvPr/>
        </p:nvSpPr>
        <p:spPr>
          <a:xfrm>
            <a:off x="7280909"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09</a:t>
            </a:r>
            <a:endParaRPr sz="1000">
              <a:solidFill>
                <a:prstClr val="black"/>
              </a:solidFill>
              <a:latin typeface="Arial"/>
              <a:cs typeface="Arial"/>
            </a:endParaRPr>
          </a:p>
        </p:txBody>
      </p:sp>
      <p:sp>
        <p:nvSpPr>
          <p:cNvPr id="43" name="object 43"/>
          <p:cNvSpPr txBox="1"/>
          <p:nvPr/>
        </p:nvSpPr>
        <p:spPr>
          <a:xfrm>
            <a:off x="7870952" y="5722721"/>
            <a:ext cx="307975" cy="163830"/>
          </a:xfrm>
          <a:prstGeom prst="rect">
            <a:avLst/>
          </a:prstGeom>
        </p:spPr>
        <p:txBody>
          <a:bodyPr vert="horz" wrap="square" lIns="0" tIns="0" rIns="0" bIns="0" rtlCol="0">
            <a:spAutoFit/>
          </a:bodyPr>
          <a:lstStyle/>
          <a:p>
            <a:pPr marL="12700" defTabSz="914079"/>
            <a:r>
              <a:rPr sz="1000" b="1" spc="-10" dirty="0">
                <a:solidFill>
                  <a:prstClr val="black"/>
                </a:solidFill>
                <a:latin typeface="Arial"/>
                <a:cs typeface="Arial"/>
              </a:rPr>
              <a:t>2</a:t>
            </a:r>
            <a:r>
              <a:rPr sz="1000" b="1" spc="-5" dirty="0">
                <a:solidFill>
                  <a:prstClr val="black"/>
                </a:solidFill>
                <a:latin typeface="Arial"/>
                <a:cs typeface="Arial"/>
              </a:rPr>
              <a:t>0</a:t>
            </a:r>
            <a:r>
              <a:rPr sz="1000" b="1" spc="-10" dirty="0">
                <a:solidFill>
                  <a:prstClr val="black"/>
                </a:solidFill>
                <a:latin typeface="Arial"/>
                <a:cs typeface="Arial"/>
              </a:rPr>
              <a:t>10</a:t>
            </a:r>
            <a:endParaRPr sz="1000">
              <a:solidFill>
                <a:prstClr val="black"/>
              </a:solidFill>
              <a:latin typeface="Arial"/>
              <a:cs typeface="Arial"/>
            </a:endParaRPr>
          </a:p>
        </p:txBody>
      </p:sp>
      <p:sp>
        <p:nvSpPr>
          <p:cNvPr id="44" name="object 44"/>
          <p:cNvSpPr txBox="1"/>
          <p:nvPr/>
        </p:nvSpPr>
        <p:spPr>
          <a:xfrm>
            <a:off x="826007" y="3777691"/>
            <a:ext cx="194310" cy="356235"/>
          </a:xfrm>
          <a:prstGeom prst="rect">
            <a:avLst/>
          </a:prstGeom>
        </p:spPr>
        <p:txBody>
          <a:bodyPr vert="vert270" wrap="square" lIns="0" tIns="0" rIns="0" bIns="0" rtlCol="0">
            <a:spAutoFit/>
          </a:bodyPr>
          <a:lstStyle/>
          <a:p>
            <a:pPr marL="12700" defTabSz="914079"/>
            <a:r>
              <a:rPr sz="1200" b="1" dirty="0">
                <a:solidFill>
                  <a:prstClr val="black"/>
                </a:solidFill>
                <a:latin typeface="Arial"/>
                <a:cs typeface="Arial"/>
              </a:rPr>
              <a:t>Rate</a:t>
            </a:r>
            <a:endParaRPr sz="1200">
              <a:solidFill>
                <a:prstClr val="black"/>
              </a:solidFill>
              <a:latin typeface="Arial"/>
              <a:cs typeface="Arial"/>
            </a:endParaRPr>
          </a:p>
        </p:txBody>
      </p:sp>
      <p:sp>
        <p:nvSpPr>
          <p:cNvPr id="45" name="object 45"/>
          <p:cNvSpPr/>
          <p:nvPr/>
        </p:nvSpPr>
        <p:spPr>
          <a:xfrm>
            <a:off x="3027680" y="2163727"/>
            <a:ext cx="243840" cy="0"/>
          </a:xfrm>
          <a:custGeom>
            <a:avLst/>
            <a:gdLst/>
            <a:ahLst/>
            <a:cxnLst/>
            <a:rect l="l" t="t" r="r" b="b"/>
            <a:pathLst>
              <a:path w="243839">
                <a:moveTo>
                  <a:pt x="0" y="0"/>
                </a:moveTo>
                <a:lnTo>
                  <a:pt x="243840" y="0"/>
                </a:lnTo>
              </a:path>
            </a:pathLst>
          </a:custGeom>
          <a:ln w="44196">
            <a:solidFill>
              <a:srgbClr val="007934"/>
            </a:solidFill>
          </a:ln>
        </p:spPr>
        <p:txBody>
          <a:bodyPr wrap="square" lIns="0" tIns="0" rIns="0" bIns="0" rtlCol="0">
            <a:spAutoFit/>
          </a:bodyPr>
          <a:lstStyle/>
          <a:p>
            <a:pPr defTabSz="914079"/>
            <a:endParaRPr>
              <a:solidFill>
                <a:prstClr val="black"/>
              </a:solidFill>
            </a:endParaRPr>
          </a:p>
        </p:txBody>
      </p:sp>
      <p:sp>
        <p:nvSpPr>
          <p:cNvPr id="46" name="object 46"/>
          <p:cNvSpPr/>
          <p:nvPr/>
        </p:nvSpPr>
        <p:spPr>
          <a:xfrm>
            <a:off x="3019861" y="2408301"/>
            <a:ext cx="243840" cy="0"/>
          </a:xfrm>
          <a:custGeom>
            <a:avLst/>
            <a:gdLst/>
            <a:ahLst/>
            <a:cxnLst/>
            <a:rect l="l" t="t" r="r" b="b"/>
            <a:pathLst>
              <a:path w="243839">
                <a:moveTo>
                  <a:pt x="0" y="0"/>
                </a:moveTo>
                <a:lnTo>
                  <a:pt x="243840" y="0"/>
                </a:lnTo>
              </a:path>
            </a:pathLst>
          </a:custGeom>
          <a:ln w="44196">
            <a:solidFill>
              <a:srgbClr val="FF0000"/>
            </a:solidFill>
          </a:ln>
        </p:spPr>
        <p:txBody>
          <a:bodyPr wrap="square" lIns="0" tIns="0" rIns="0" bIns="0" rtlCol="0">
            <a:spAutoFit/>
          </a:bodyPr>
          <a:lstStyle/>
          <a:p>
            <a:pPr defTabSz="914079"/>
            <a:endParaRPr>
              <a:solidFill>
                <a:prstClr val="black"/>
              </a:solidFill>
            </a:endParaRPr>
          </a:p>
        </p:txBody>
      </p:sp>
      <p:sp>
        <p:nvSpPr>
          <p:cNvPr id="47" name="object 47"/>
          <p:cNvSpPr/>
          <p:nvPr/>
        </p:nvSpPr>
        <p:spPr>
          <a:xfrm>
            <a:off x="3008376" y="2679686"/>
            <a:ext cx="243840" cy="0"/>
          </a:xfrm>
          <a:custGeom>
            <a:avLst/>
            <a:gdLst/>
            <a:ahLst/>
            <a:cxnLst/>
            <a:rect l="l" t="t" r="r" b="b"/>
            <a:pathLst>
              <a:path w="243839">
                <a:moveTo>
                  <a:pt x="0" y="0"/>
                </a:moveTo>
                <a:lnTo>
                  <a:pt x="243840" y="0"/>
                </a:lnTo>
              </a:path>
            </a:pathLst>
          </a:custGeom>
          <a:ln w="44196">
            <a:solidFill>
              <a:srgbClr val="FFC000"/>
            </a:solidFill>
          </a:ln>
        </p:spPr>
        <p:txBody>
          <a:bodyPr wrap="square" lIns="0" tIns="0" rIns="0" bIns="0" rtlCol="0">
            <a:spAutoFit/>
          </a:bodyPr>
          <a:lstStyle/>
          <a:p>
            <a:pPr defTabSz="914079"/>
            <a:endParaRPr>
              <a:solidFill>
                <a:prstClr val="black"/>
              </a:solidFill>
            </a:endParaRPr>
          </a:p>
        </p:txBody>
      </p:sp>
      <p:sp>
        <p:nvSpPr>
          <p:cNvPr id="48" name="object 48"/>
          <p:cNvSpPr txBox="1"/>
          <p:nvPr/>
        </p:nvSpPr>
        <p:spPr>
          <a:xfrm>
            <a:off x="3346069" y="2040571"/>
            <a:ext cx="3148330" cy="742315"/>
          </a:xfrm>
          <a:prstGeom prst="rect">
            <a:avLst/>
          </a:prstGeom>
        </p:spPr>
        <p:txBody>
          <a:bodyPr vert="horz" wrap="square" lIns="0" tIns="0" rIns="0" bIns="0" rtlCol="0">
            <a:spAutoFit/>
          </a:bodyPr>
          <a:lstStyle/>
          <a:p>
            <a:pPr marL="12700" marR="1143000" defTabSz="914079">
              <a:lnSpc>
                <a:spcPct val="114199"/>
              </a:lnSpc>
            </a:pPr>
            <a:r>
              <a:rPr sz="1400" b="1" dirty="0">
                <a:solidFill>
                  <a:prstClr val="black"/>
                </a:solidFill>
                <a:latin typeface="Arial"/>
                <a:cs typeface="Arial"/>
              </a:rPr>
              <a:t>O</a:t>
            </a:r>
            <a:r>
              <a:rPr sz="1400" b="1" spc="-10" dirty="0">
                <a:solidFill>
                  <a:prstClr val="black"/>
                </a:solidFill>
                <a:latin typeface="Arial"/>
                <a:cs typeface="Arial"/>
              </a:rPr>
              <a:t>pi</a:t>
            </a:r>
            <a:r>
              <a:rPr sz="1400" b="1" dirty="0">
                <a:solidFill>
                  <a:prstClr val="black"/>
                </a:solidFill>
                <a:latin typeface="Arial"/>
                <a:cs typeface="Arial"/>
              </a:rPr>
              <a:t>o</a:t>
            </a:r>
            <a:r>
              <a:rPr sz="1400" b="1" spc="-10" dirty="0">
                <a:solidFill>
                  <a:prstClr val="black"/>
                </a:solidFill>
                <a:latin typeface="Arial"/>
                <a:cs typeface="Arial"/>
              </a:rPr>
              <a:t>i</a:t>
            </a:r>
            <a:r>
              <a:rPr sz="1400" b="1" dirty="0">
                <a:solidFill>
                  <a:prstClr val="black"/>
                </a:solidFill>
                <a:latin typeface="Arial"/>
                <a:cs typeface="Arial"/>
              </a:rPr>
              <a:t>d</a:t>
            </a:r>
            <a:r>
              <a:rPr sz="1400" b="1" spc="-5" dirty="0">
                <a:solidFill>
                  <a:prstClr val="black"/>
                </a:solidFill>
                <a:latin typeface="Arial"/>
                <a:cs typeface="Arial"/>
              </a:rPr>
              <a:t> </a:t>
            </a:r>
            <a:r>
              <a:rPr sz="1400" b="1" dirty="0">
                <a:solidFill>
                  <a:prstClr val="black"/>
                </a:solidFill>
                <a:latin typeface="Arial"/>
                <a:cs typeface="Arial"/>
              </a:rPr>
              <a:t>S</a:t>
            </a:r>
            <a:r>
              <a:rPr sz="1400" b="1" spc="-15" dirty="0">
                <a:solidFill>
                  <a:prstClr val="black"/>
                </a:solidFill>
                <a:latin typeface="Arial"/>
                <a:cs typeface="Arial"/>
              </a:rPr>
              <a:t>a</a:t>
            </a:r>
            <a:r>
              <a:rPr sz="1400" b="1" dirty="0">
                <a:solidFill>
                  <a:prstClr val="black"/>
                </a:solidFill>
                <a:latin typeface="Arial"/>
                <a:cs typeface="Arial"/>
              </a:rPr>
              <a:t>les</a:t>
            </a:r>
            <a:r>
              <a:rPr sz="1400" b="1" spc="-10" dirty="0">
                <a:solidFill>
                  <a:prstClr val="black"/>
                </a:solidFill>
                <a:latin typeface="Arial"/>
                <a:cs typeface="Arial"/>
              </a:rPr>
              <a:t> K</a:t>
            </a:r>
            <a:r>
              <a:rPr sz="1400" b="1" dirty="0">
                <a:solidFill>
                  <a:prstClr val="black"/>
                </a:solidFill>
                <a:latin typeface="Arial"/>
                <a:cs typeface="Arial"/>
              </a:rPr>
              <a:t>G</a:t>
            </a:r>
            <a:r>
              <a:rPr sz="1400" b="1" spc="-10" dirty="0">
                <a:solidFill>
                  <a:prstClr val="black"/>
                </a:solidFill>
                <a:latin typeface="Arial"/>
                <a:cs typeface="Arial"/>
              </a:rPr>
              <a:t>/</a:t>
            </a:r>
            <a:r>
              <a:rPr sz="1400" b="1" dirty="0">
                <a:solidFill>
                  <a:prstClr val="black"/>
                </a:solidFill>
                <a:latin typeface="Arial"/>
                <a:cs typeface="Arial"/>
              </a:rPr>
              <a:t>10,0</a:t>
            </a:r>
            <a:r>
              <a:rPr sz="1400" b="1" spc="-15" dirty="0">
                <a:solidFill>
                  <a:prstClr val="black"/>
                </a:solidFill>
                <a:latin typeface="Arial"/>
                <a:cs typeface="Arial"/>
              </a:rPr>
              <a:t>0</a:t>
            </a:r>
            <a:r>
              <a:rPr sz="1400" b="1" dirty="0">
                <a:solidFill>
                  <a:prstClr val="black"/>
                </a:solidFill>
                <a:latin typeface="Arial"/>
                <a:cs typeface="Arial"/>
              </a:rPr>
              <a:t>0 O</a:t>
            </a:r>
            <a:r>
              <a:rPr sz="1400" b="1" spc="-10" dirty="0">
                <a:solidFill>
                  <a:prstClr val="black"/>
                </a:solidFill>
                <a:latin typeface="Arial"/>
                <a:cs typeface="Arial"/>
              </a:rPr>
              <a:t>pi</a:t>
            </a:r>
            <a:r>
              <a:rPr sz="1400" b="1" dirty="0">
                <a:solidFill>
                  <a:prstClr val="black"/>
                </a:solidFill>
                <a:latin typeface="Arial"/>
                <a:cs typeface="Arial"/>
              </a:rPr>
              <a:t>o</a:t>
            </a:r>
            <a:r>
              <a:rPr sz="1400" b="1" spc="-10" dirty="0">
                <a:solidFill>
                  <a:prstClr val="black"/>
                </a:solidFill>
                <a:latin typeface="Arial"/>
                <a:cs typeface="Arial"/>
              </a:rPr>
              <a:t>i</a:t>
            </a:r>
            <a:r>
              <a:rPr sz="1400" b="1" dirty="0">
                <a:solidFill>
                  <a:prstClr val="black"/>
                </a:solidFill>
                <a:latin typeface="Arial"/>
                <a:cs typeface="Arial"/>
              </a:rPr>
              <a:t>d</a:t>
            </a:r>
            <a:r>
              <a:rPr sz="1400" b="1" spc="-5" dirty="0">
                <a:solidFill>
                  <a:prstClr val="black"/>
                </a:solidFill>
                <a:latin typeface="Arial"/>
                <a:cs typeface="Arial"/>
              </a:rPr>
              <a:t> </a:t>
            </a:r>
            <a:r>
              <a:rPr sz="1400" b="1" spc="-10" dirty="0">
                <a:solidFill>
                  <a:prstClr val="black"/>
                </a:solidFill>
                <a:latin typeface="Arial"/>
                <a:cs typeface="Arial"/>
              </a:rPr>
              <a:t>D</a:t>
            </a:r>
            <a:r>
              <a:rPr sz="1400" b="1" dirty="0">
                <a:solidFill>
                  <a:prstClr val="black"/>
                </a:solidFill>
                <a:latin typeface="Arial"/>
                <a:cs typeface="Arial"/>
              </a:rPr>
              <a:t>eat</a:t>
            </a:r>
            <a:r>
              <a:rPr sz="1400" b="1" spc="-10" dirty="0">
                <a:solidFill>
                  <a:prstClr val="black"/>
                </a:solidFill>
                <a:latin typeface="Arial"/>
                <a:cs typeface="Arial"/>
              </a:rPr>
              <a:t>h</a:t>
            </a:r>
            <a:r>
              <a:rPr sz="1400" b="1" dirty="0">
                <a:solidFill>
                  <a:prstClr val="black"/>
                </a:solidFill>
                <a:latin typeface="Arial"/>
                <a:cs typeface="Arial"/>
              </a:rPr>
              <a:t>s</a:t>
            </a:r>
            <a:r>
              <a:rPr sz="1400" b="1" spc="-10" dirty="0">
                <a:solidFill>
                  <a:prstClr val="black"/>
                </a:solidFill>
                <a:latin typeface="Arial"/>
                <a:cs typeface="Arial"/>
              </a:rPr>
              <a:t>/</a:t>
            </a:r>
            <a:r>
              <a:rPr sz="1400" b="1" dirty="0">
                <a:solidFill>
                  <a:prstClr val="black"/>
                </a:solidFill>
                <a:latin typeface="Arial"/>
                <a:cs typeface="Arial"/>
              </a:rPr>
              <a:t>100</a:t>
            </a:r>
            <a:r>
              <a:rPr sz="1400" b="1" spc="-10" dirty="0">
                <a:solidFill>
                  <a:prstClr val="black"/>
                </a:solidFill>
                <a:latin typeface="Arial"/>
                <a:cs typeface="Arial"/>
              </a:rPr>
              <a:t>,</a:t>
            </a:r>
            <a:r>
              <a:rPr sz="1400" b="1" dirty="0">
                <a:solidFill>
                  <a:prstClr val="black"/>
                </a:solidFill>
                <a:latin typeface="Arial"/>
                <a:cs typeface="Arial"/>
              </a:rPr>
              <a:t>000</a:t>
            </a:r>
            <a:endParaRPr sz="1400" dirty="0">
              <a:solidFill>
                <a:prstClr val="black"/>
              </a:solidFill>
              <a:latin typeface="Arial"/>
              <a:cs typeface="Arial"/>
            </a:endParaRPr>
          </a:p>
          <a:p>
            <a:pPr marL="12700" defTabSz="914079">
              <a:spcBef>
                <a:spcPts val="240"/>
              </a:spcBef>
            </a:pPr>
            <a:r>
              <a:rPr sz="1400" b="1" dirty="0">
                <a:solidFill>
                  <a:prstClr val="black"/>
                </a:solidFill>
                <a:latin typeface="Arial"/>
                <a:cs typeface="Arial"/>
              </a:rPr>
              <a:t>O</a:t>
            </a:r>
            <a:r>
              <a:rPr sz="1400" b="1" spc="-10" dirty="0">
                <a:solidFill>
                  <a:prstClr val="black"/>
                </a:solidFill>
                <a:latin typeface="Arial"/>
                <a:cs typeface="Arial"/>
              </a:rPr>
              <a:t>pi</a:t>
            </a:r>
            <a:r>
              <a:rPr sz="1400" b="1" dirty="0">
                <a:solidFill>
                  <a:prstClr val="black"/>
                </a:solidFill>
                <a:latin typeface="Arial"/>
                <a:cs typeface="Arial"/>
              </a:rPr>
              <a:t>o</a:t>
            </a:r>
            <a:r>
              <a:rPr sz="1400" b="1" spc="-10" dirty="0">
                <a:solidFill>
                  <a:prstClr val="black"/>
                </a:solidFill>
                <a:latin typeface="Arial"/>
                <a:cs typeface="Arial"/>
              </a:rPr>
              <a:t>i</a:t>
            </a:r>
            <a:r>
              <a:rPr sz="1400" b="1" dirty="0">
                <a:solidFill>
                  <a:prstClr val="black"/>
                </a:solidFill>
                <a:latin typeface="Arial"/>
                <a:cs typeface="Arial"/>
              </a:rPr>
              <a:t>d</a:t>
            </a:r>
            <a:r>
              <a:rPr sz="1400" b="1" spc="-5" dirty="0">
                <a:solidFill>
                  <a:prstClr val="black"/>
                </a:solidFill>
                <a:latin typeface="Arial"/>
                <a:cs typeface="Arial"/>
              </a:rPr>
              <a:t> </a:t>
            </a:r>
            <a:r>
              <a:rPr sz="1400" b="1" spc="-10" dirty="0">
                <a:solidFill>
                  <a:prstClr val="black"/>
                </a:solidFill>
                <a:latin typeface="Arial"/>
                <a:cs typeface="Arial"/>
              </a:rPr>
              <a:t>Tr</a:t>
            </a:r>
            <a:r>
              <a:rPr sz="1400" b="1" dirty="0">
                <a:solidFill>
                  <a:prstClr val="black"/>
                </a:solidFill>
                <a:latin typeface="Arial"/>
                <a:cs typeface="Arial"/>
              </a:rPr>
              <a:t>eatme</a:t>
            </a:r>
            <a:r>
              <a:rPr sz="1400" b="1" spc="-10" dirty="0">
                <a:solidFill>
                  <a:prstClr val="black"/>
                </a:solidFill>
                <a:latin typeface="Arial"/>
                <a:cs typeface="Arial"/>
              </a:rPr>
              <a:t>n</a:t>
            </a:r>
            <a:r>
              <a:rPr sz="1400" b="1" dirty="0">
                <a:solidFill>
                  <a:prstClr val="black"/>
                </a:solidFill>
                <a:latin typeface="Arial"/>
                <a:cs typeface="Arial"/>
              </a:rPr>
              <a:t>t</a:t>
            </a:r>
            <a:r>
              <a:rPr sz="1400" b="1" spc="-5" dirty="0">
                <a:solidFill>
                  <a:prstClr val="black"/>
                </a:solidFill>
                <a:latin typeface="Arial"/>
                <a:cs typeface="Arial"/>
              </a:rPr>
              <a:t> </a:t>
            </a:r>
            <a:r>
              <a:rPr sz="1400" b="1" spc="-10" dirty="0">
                <a:solidFill>
                  <a:prstClr val="black"/>
                </a:solidFill>
                <a:latin typeface="Arial"/>
                <a:cs typeface="Arial"/>
              </a:rPr>
              <a:t>A</a:t>
            </a:r>
            <a:r>
              <a:rPr sz="1400" b="1" dirty="0">
                <a:solidFill>
                  <a:prstClr val="black"/>
                </a:solidFill>
                <a:latin typeface="Arial"/>
                <a:cs typeface="Arial"/>
              </a:rPr>
              <a:t>d</a:t>
            </a:r>
            <a:r>
              <a:rPr sz="1400" b="1" spc="-15" dirty="0">
                <a:solidFill>
                  <a:prstClr val="black"/>
                </a:solidFill>
                <a:latin typeface="Arial"/>
                <a:cs typeface="Arial"/>
              </a:rPr>
              <a:t>m</a:t>
            </a:r>
            <a:r>
              <a:rPr sz="1400" b="1" dirty="0">
                <a:solidFill>
                  <a:prstClr val="black"/>
                </a:solidFill>
                <a:latin typeface="Arial"/>
                <a:cs typeface="Arial"/>
              </a:rPr>
              <a:t>iss</a:t>
            </a:r>
            <a:r>
              <a:rPr sz="1400" b="1" spc="-10" dirty="0">
                <a:solidFill>
                  <a:prstClr val="black"/>
                </a:solidFill>
                <a:latin typeface="Arial"/>
                <a:cs typeface="Arial"/>
              </a:rPr>
              <a:t>ion</a:t>
            </a:r>
            <a:r>
              <a:rPr sz="1400" b="1" dirty="0">
                <a:solidFill>
                  <a:prstClr val="black"/>
                </a:solidFill>
                <a:latin typeface="Arial"/>
                <a:cs typeface="Arial"/>
              </a:rPr>
              <a:t>s/10</a:t>
            </a:r>
            <a:r>
              <a:rPr sz="1400" b="1" spc="-10" dirty="0">
                <a:solidFill>
                  <a:prstClr val="black"/>
                </a:solidFill>
                <a:latin typeface="Arial"/>
                <a:cs typeface="Arial"/>
              </a:rPr>
              <a:t>,</a:t>
            </a:r>
            <a:r>
              <a:rPr sz="1400" b="1" dirty="0">
                <a:solidFill>
                  <a:prstClr val="black"/>
                </a:solidFill>
                <a:latin typeface="Arial"/>
                <a:cs typeface="Arial"/>
              </a:rPr>
              <a:t>000</a:t>
            </a:r>
            <a:endParaRPr sz="1400" dirty="0">
              <a:solidFill>
                <a:prstClr val="black"/>
              </a:solidFill>
              <a:latin typeface="Arial"/>
              <a:cs typeface="Arial"/>
            </a:endParaRPr>
          </a:p>
        </p:txBody>
      </p:sp>
    </p:spTree>
    <p:extLst>
      <p:ext uri="{BB962C8B-B14F-4D97-AF65-F5344CB8AC3E}">
        <p14:creationId xmlns:p14="http://schemas.microsoft.com/office/powerpoint/2010/main" val="1172972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alpha val="14000"/>
          </a:srgbClr>
        </a:solidFill>
        <a:effectLst/>
      </p:bgPr>
    </p:bg>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217507" y="314960"/>
            <a:ext cx="7086600" cy="685800"/>
          </a:xfrm>
          <a:scene3d>
            <a:camera prst="orthographicFront"/>
            <a:lightRig rig="threePt" dir="t"/>
          </a:scene3d>
          <a:sp3d>
            <a:bevelB/>
          </a:sp3d>
        </p:spPr>
        <p:txBody>
          <a:bodyPr>
            <a:normAutofit fontScale="90000"/>
          </a:bodyPr>
          <a:lstStyle/>
          <a:p>
            <a:pPr algn="ctr"/>
            <a:r>
              <a:rPr lang="en-US" altLang="en-US" sz="4000" dirty="0" smtClean="0"/>
              <a:t>Effectiveness of pain meds</a:t>
            </a:r>
            <a:r>
              <a:rPr lang="en-US" altLang="en-US" dirty="0" smtClean="0"/>
              <a:t/>
            </a:r>
            <a:br>
              <a:rPr lang="en-US" altLang="en-US" dirty="0" smtClean="0"/>
            </a:br>
            <a:r>
              <a:rPr lang="en-US" altLang="en-US" dirty="0" smtClean="0"/>
              <a:t>(from Cochrane reviews)</a:t>
            </a:r>
            <a:br>
              <a:rPr lang="en-US" altLang="en-US" dirty="0" smtClean="0"/>
            </a:br>
            <a:r>
              <a:rPr lang="en-US" altLang="en-US" sz="1200" dirty="0" smtClean="0"/>
              <a:t>(References 17,18,19,20)</a:t>
            </a:r>
            <a:endParaRPr lang="en-US" altLang="en-US" dirty="0" smtClean="0"/>
          </a:p>
        </p:txBody>
      </p:sp>
      <p:graphicFrame>
        <p:nvGraphicFramePr>
          <p:cNvPr id="4" name="Chart 3"/>
          <p:cNvGraphicFramePr>
            <a:graphicFrameLocks/>
          </p:cNvGraphicFramePr>
          <p:nvPr>
            <p:extLst>
              <p:ext uri="{D42A27DB-BD31-4B8C-83A1-F6EECF244321}">
                <p14:modId xmlns:p14="http://schemas.microsoft.com/office/powerpoint/2010/main" val="356618631"/>
              </p:ext>
            </p:extLst>
          </p:nvPr>
        </p:nvGraphicFramePr>
        <p:xfrm>
          <a:off x="736600" y="1346200"/>
          <a:ext cx="79756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894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247" y="672702"/>
            <a:ext cx="7086600" cy="685800"/>
          </a:xfrm>
        </p:spPr>
        <p:txBody>
          <a:bodyPr/>
          <a:lstStyle/>
          <a:p>
            <a:r>
              <a:rPr lang="en-US" dirty="0" smtClean="0"/>
              <a:t>Renal colic</a:t>
            </a:r>
            <a:endParaRPr lang="en-US" dirty="0"/>
          </a:p>
        </p:txBody>
      </p:sp>
      <p:sp>
        <p:nvSpPr>
          <p:cNvPr id="3" name="Content Placeholder 2"/>
          <p:cNvSpPr>
            <a:spLocks noGrp="1"/>
          </p:cNvSpPr>
          <p:nvPr>
            <p:ph idx="1"/>
          </p:nvPr>
        </p:nvSpPr>
        <p:spPr>
          <a:xfrm>
            <a:off x="611840" y="1855694"/>
            <a:ext cx="8303559" cy="4054288"/>
          </a:xfrm>
        </p:spPr>
        <p:txBody>
          <a:bodyPr/>
          <a:lstStyle/>
          <a:p>
            <a:pPr marL="0" indent="0">
              <a:buNone/>
            </a:pPr>
            <a:r>
              <a:rPr lang="en-US" dirty="0" smtClean="0"/>
              <a:t>A 2005 Cochran review concluded:</a:t>
            </a:r>
          </a:p>
          <a:p>
            <a:pPr marL="0" indent="0">
              <a:buNone/>
            </a:pPr>
            <a:endParaRPr lang="en-US" dirty="0"/>
          </a:p>
          <a:p>
            <a:pPr marL="0" indent="0">
              <a:buNone/>
            </a:pPr>
            <a:r>
              <a:rPr lang="en-US" dirty="0" smtClean="0"/>
              <a:t>NSAID medications and opioids have equal effectiveness in treatment of acute renal colic…</a:t>
            </a:r>
          </a:p>
          <a:p>
            <a:pPr marL="0" indent="0">
              <a:buNone/>
            </a:pPr>
            <a:r>
              <a:rPr lang="en-US" dirty="0"/>
              <a:t>b</a:t>
            </a:r>
            <a:r>
              <a:rPr lang="en-US" dirty="0" smtClean="0"/>
              <a:t>ut opioids have </a:t>
            </a:r>
            <a:r>
              <a:rPr lang="en-US" dirty="0" smtClean="0">
                <a:solidFill>
                  <a:srgbClr val="FF0000"/>
                </a:solidFill>
              </a:rPr>
              <a:t>more</a:t>
            </a:r>
            <a:r>
              <a:rPr lang="en-US" dirty="0" smtClean="0"/>
              <a:t> side-effects.</a:t>
            </a:r>
            <a:r>
              <a:rPr lang="en-US" baseline="30000" dirty="0" smtClean="0"/>
              <a:t>21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3806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08582"/>
            <a:ext cx="7086600" cy="685800"/>
          </a:xfrm>
        </p:spPr>
        <p:txBody>
          <a:bodyPr/>
          <a:lstStyle/>
          <a:p>
            <a:r>
              <a:rPr lang="en-US" sz="3600" dirty="0" smtClean="0"/>
              <a:t>Acute prescriptions</a:t>
            </a:r>
            <a:endParaRPr lang="en-US" sz="3600" dirty="0"/>
          </a:p>
        </p:txBody>
      </p:sp>
      <p:sp>
        <p:nvSpPr>
          <p:cNvPr id="3" name="Content Placeholder 2"/>
          <p:cNvSpPr>
            <a:spLocks noGrp="1"/>
          </p:cNvSpPr>
          <p:nvPr>
            <p:ph idx="1"/>
          </p:nvPr>
        </p:nvSpPr>
        <p:spPr>
          <a:xfrm>
            <a:off x="381000" y="1894788"/>
            <a:ext cx="8534400" cy="4810812"/>
          </a:xfrm>
        </p:spPr>
        <p:txBody>
          <a:bodyPr/>
          <a:lstStyle/>
          <a:p>
            <a:r>
              <a:rPr lang="en-US" dirty="0" smtClean="0"/>
              <a:t>Approximately 30% of ALL ER visits end with a prescription for a opioid.</a:t>
            </a:r>
          </a:p>
          <a:p>
            <a:r>
              <a:rPr lang="en-US" dirty="0" smtClean="0"/>
              <a:t>Approximately 60% of patients going to the ER with back pain will get an opioid prescription.</a:t>
            </a:r>
          </a:p>
          <a:p>
            <a:pPr lvl="1"/>
            <a:r>
              <a:rPr lang="en-US" dirty="0" smtClean="0"/>
              <a:t>Primary care doctors give opioids to about 35% of their patients presenting with back pain. </a:t>
            </a:r>
          </a:p>
          <a:p>
            <a:r>
              <a:rPr lang="en-US" dirty="0" smtClean="0"/>
              <a:t>Pain is the most common reason for people to go to the ER or to their primary care doctor. </a:t>
            </a:r>
          </a:p>
          <a:p>
            <a:pPr marL="0" indent="0">
              <a:buNone/>
            </a:pPr>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6039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812276"/>
            <a:ext cx="7086600" cy="685800"/>
          </a:xfrm>
        </p:spPr>
        <p:txBody>
          <a:bodyPr/>
          <a:lstStyle/>
          <a:p>
            <a:r>
              <a:rPr lang="en-US" sz="2800" u="sng" dirty="0" smtClean="0"/>
              <a:t>One</a:t>
            </a:r>
            <a:r>
              <a:rPr lang="en-US" sz="2800" dirty="0" smtClean="0"/>
              <a:t> opioid prescription after an injury:</a:t>
            </a:r>
            <a:endParaRPr lang="en-US" sz="2800" dirty="0"/>
          </a:p>
        </p:txBody>
      </p:sp>
      <p:sp>
        <p:nvSpPr>
          <p:cNvPr id="3" name="Content Placeholder 2"/>
          <p:cNvSpPr>
            <a:spLocks noGrp="1"/>
          </p:cNvSpPr>
          <p:nvPr>
            <p:ph idx="1"/>
          </p:nvPr>
        </p:nvSpPr>
        <p:spPr>
          <a:xfrm>
            <a:off x="381000" y="2139885"/>
            <a:ext cx="8534400" cy="4565714"/>
          </a:xfrm>
        </p:spPr>
        <p:txBody>
          <a:bodyPr/>
          <a:lstStyle/>
          <a:p>
            <a:r>
              <a:rPr lang="en-US" sz="2000" dirty="0" smtClean="0"/>
              <a:t>Increases medical costs by 30% </a:t>
            </a:r>
          </a:p>
          <a:p>
            <a:r>
              <a:rPr lang="en-US" sz="2000" dirty="0" smtClean="0"/>
              <a:t>Increases the risk of surgery by 33%</a:t>
            </a:r>
          </a:p>
          <a:p>
            <a:r>
              <a:rPr lang="en-US" sz="2000" dirty="0" smtClean="0"/>
              <a:t>Doubles the risk of being disabled at one year</a:t>
            </a:r>
          </a:p>
          <a:p>
            <a:endParaRPr lang="en-US" dirty="0"/>
          </a:p>
          <a:p>
            <a:endParaRPr lang="en-US" dirty="0" smtClean="0"/>
          </a:p>
          <a:p>
            <a:endParaRPr lang="en-US" dirty="0"/>
          </a:p>
          <a:p>
            <a:pPr marL="0" indent="0">
              <a:buNone/>
            </a:pPr>
            <a:r>
              <a:rPr lang="en-US" sz="1200" dirty="0" smtClean="0"/>
              <a:t>Webster </a:t>
            </a:r>
            <a:r>
              <a:rPr lang="en-US" sz="1200" dirty="0"/>
              <a:t>BS, </a:t>
            </a:r>
            <a:r>
              <a:rPr lang="en-US" sz="1200" dirty="0" err="1"/>
              <a:t>Verma</a:t>
            </a:r>
            <a:r>
              <a:rPr lang="en-US" sz="1200" dirty="0"/>
              <a:t> SK, </a:t>
            </a:r>
            <a:r>
              <a:rPr lang="en-US" sz="1200" dirty="0" err="1"/>
              <a:t>Gatchel</a:t>
            </a:r>
            <a:r>
              <a:rPr lang="en-US" sz="1200" dirty="0"/>
              <a:t> RJ. Relationship between early opioid prescribing for acute occupational low back pain and disability duration, medical costs, subsequent surgery and late opioid use. Spine (</a:t>
            </a:r>
            <a:r>
              <a:rPr lang="en-US" sz="1200" dirty="0" err="1"/>
              <a:t>Phila</a:t>
            </a:r>
            <a:r>
              <a:rPr lang="en-US" sz="1200" dirty="0"/>
              <a:t> Pa 1976). 2007;32(19):2127-2132. doi:10.1097/BRS.0b013e318145a731</a:t>
            </a:r>
            <a:r>
              <a:rPr lang="en-US" sz="1200" dirty="0" smtClean="0"/>
              <a:t>.</a:t>
            </a:r>
          </a:p>
          <a:p>
            <a:pPr marL="0" indent="0">
              <a:buNone/>
            </a:pPr>
            <a:endParaRPr lang="en-US" sz="1200" dirty="0" smtClean="0"/>
          </a:p>
          <a:p>
            <a:pPr marL="0" indent="0">
              <a:buNone/>
            </a:pPr>
            <a:r>
              <a:rPr lang="en-US" sz="1200" dirty="0" smtClean="0"/>
              <a:t>Franklin </a:t>
            </a:r>
            <a:r>
              <a:rPr lang="en-US" sz="1200" dirty="0"/>
              <a:t>GM, Stover BD, Turner J a, Fulton-Kehoe D, </a:t>
            </a:r>
            <a:r>
              <a:rPr lang="en-US" sz="1200" dirty="0" err="1"/>
              <a:t>Wickizer</a:t>
            </a:r>
            <a:r>
              <a:rPr lang="en-US" sz="1200" dirty="0"/>
              <a:t> TM. Early opioid prescription and subsequent disability among workers with back injuries: the Disability Risk Identification Study Cohort. Spine (</a:t>
            </a:r>
            <a:r>
              <a:rPr lang="en-US" sz="1200" dirty="0" err="1"/>
              <a:t>Phila</a:t>
            </a:r>
            <a:r>
              <a:rPr lang="en-US" sz="1200" dirty="0"/>
              <a:t> Pa 1976). 2008;33(2):199-204. doi:10.1097/BRS.0b013e318160455c.</a:t>
            </a:r>
          </a:p>
        </p:txBody>
      </p:sp>
    </p:spTree>
    <p:extLst>
      <p:ext uri="{BB962C8B-B14F-4D97-AF65-F5344CB8AC3E}">
        <p14:creationId xmlns:p14="http://schemas.microsoft.com/office/powerpoint/2010/main" val="26398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6" y="524933"/>
            <a:ext cx="7086600" cy="685800"/>
          </a:xfrm>
        </p:spPr>
        <p:txBody>
          <a:bodyPr/>
          <a:lstStyle/>
          <a:p>
            <a:r>
              <a:rPr lang="en-US" dirty="0" smtClean="0"/>
              <a:t>Tapentadol study</a:t>
            </a:r>
            <a:endParaRPr lang="en-US" dirty="0"/>
          </a:p>
        </p:txBody>
      </p:sp>
      <p:pic>
        <p:nvPicPr>
          <p:cNvPr id="4" name="Content Placeholder 3"/>
          <p:cNvPicPr>
            <a:picLocks noGrp="1" noChangeAspect="1"/>
          </p:cNvPicPr>
          <p:nvPr>
            <p:ph idx="1"/>
          </p:nvPr>
        </p:nvPicPr>
        <p:blipFill>
          <a:blip r:embed="rId2"/>
          <a:stretch>
            <a:fillRect/>
          </a:stretch>
        </p:blipFill>
        <p:spPr>
          <a:xfrm>
            <a:off x="1022773" y="1432659"/>
            <a:ext cx="7342293" cy="4795933"/>
          </a:xfrm>
          <a:prstGeom prst="rect">
            <a:avLst/>
          </a:prstGeom>
        </p:spPr>
      </p:pic>
    </p:spTree>
    <p:extLst>
      <p:ext uri="{BB962C8B-B14F-4D97-AF65-F5344CB8AC3E}">
        <p14:creationId xmlns:p14="http://schemas.microsoft.com/office/powerpoint/2010/main" val="198560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660" y="320488"/>
            <a:ext cx="7086600" cy="685800"/>
          </a:xfrm>
        </p:spPr>
        <p:txBody>
          <a:bodyPr/>
          <a:lstStyle/>
          <a:p>
            <a:r>
              <a:rPr lang="en-US" sz="2800" dirty="0" smtClean="0"/>
              <a:t>Opioid side effects</a:t>
            </a:r>
            <a:endParaRPr lang="en-US" sz="2800" dirty="0"/>
          </a:p>
        </p:txBody>
      </p:sp>
      <p:sp>
        <p:nvSpPr>
          <p:cNvPr id="3" name="Content Placeholder 2"/>
          <p:cNvSpPr>
            <a:spLocks noGrp="1"/>
          </p:cNvSpPr>
          <p:nvPr>
            <p:ph idx="1"/>
          </p:nvPr>
        </p:nvSpPr>
        <p:spPr>
          <a:xfrm>
            <a:off x="915395" y="1507067"/>
            <a:ext cx="8048065" cy="5791200"/>
          </a:xfrm>
        </p:spPr>
        <p:txBody>
          <a:bodyPr/>
          <a:lstStyle/>
          <a:p>
            <a:pPr marL="0" indent="0">
              <a:buNone/>
            </a:pPr>
            <a:endParaRPr lang="en-US" dirty="0" smtClean="0"/>
          </a:p>
          <a:p>
            <a:r>
              <a:rPr lang="en-US" dirty="0" smtClean="0"/>
              <a:t>Mentally impairing</a:t>
            </a:r>
            <a:r>
              <a:rPr lang="en-US" baseline="30000" dirty="0" smtClean="0"/>
              <a:t>6</a:t>
            </a:r>
            <a:endParaRPr lang="en-US" dirty="0" smtClean="0"/>
          </a:p>
          <a:p>
            <a:r>
              <a:rPr lang="en-US" dirty="0" smtClean="0"/>
              <a:t>Treat depression and anxiety</a:t>
            </a:r>
          </a:p>
          <a:p>
            <a:r>
              <a:rPr lang="en-US" dirty="0" smtClean="0"/>
              <a:t>Delay recovery</a:t>
            </a:r>
            <a:r>
              <a:rPr lang="en-US" baseline="30000" dirty="0" smtClean="0"/>
              <a:t>7,8</a:t>
            </a:r>
          </a:p>
          <a:p>
            <a:r>
              <a:rPr lang="en-US" dirty="0" smtClean="0"/>
              <a:t>Increase medical costs</a:t>
            </a:r>
            <a:r>
              <a:rPr lang="en-US" baseline="30000" dirty="0" smtClean="0"/>
              <a:t>9</a:t>
            </a:r>
          </a:p>
          <a:p>
            <a:r>
              <a:rPr lang="en-US" dirty="0" smtClean="0"/>
              <a:t>Opioid hyperalgesia</a:t>
            </a:r>
            <a:r>
              <a:rPr lang="en-US" baseline="30000" dirty="0" smtClean="0"/>
              <a:t>10</a:t>
            </a:r>
          </a:p>
          <a:p>
            <a:r>
              <a:rPr lang="en-US" dirty="0" smtClean="0"/>
              <a:t>Double the chance of disability</a:t>
            </a:r>
            <a:r>
              <a:rPr lang="en-US" baseline="30000" dirty="0" smtClean="0"/>
              <a:t>11,12</a:t>
            </a:r>
          </a:p>
          <a:p>
            <a:r>
              <a:rPr lang="en-US" dirty="0" smtClean="0"/>
              <a:t>Increase falls</a:t>
            </a:r>
            <a:r>
              <a:rPr lang="en-US" baseline="30000" dirty="0" smtClean="0"/>
              <a:t>13</a:t>
            </a:r>
          </a:p>
          <a:p>
            <a:r>
              <a:rPr lang="en-US" dirty="0" smtClean="0"/>
              <a:t>Cardiac</a:t>
            </a:r>
            <a:r>
              <a:rPr lang="en-US" baseline="30000" dirty="0" smtClean="0"/>
              <a:t>14</a:t>
            </a:r>
          </a:p>
          <a:p>
            <a:r>
              <a:rPr lang="en-US" dirty="0" smtClean="0"/>
              <a:t>GI</a:t>
            </a:r>
            <a:r>
              <a:rPr lang="en-US" baseline="30000" dirty="0" smtClean="0"/>
              <a:t>14</a:t>
            </a:r>
          </a:p>
          <a:p>
            <a:r>
              <a:rPr lang="en-US" dirty="0" smtClean="0"/>
              <a:t>Addiction</a:t>
            </a:r>
            <a:r>
              <a:rPr lang="en-US" baseline="30000" dirty="0" smtClean="0"/>
              <a:t>15</a:t>
            </a:r>
          </a:p>
          <a:p>
            <a:r>
              <a:rPr lang="en-US" dirty="0" smtClean="0"/>
              <a:t>Neurobiologic changes</a:t>
            </a:r>
            <a:r>
              <a:rPr lang="en-US" baseline="30000" dirty="0" smtClean="0"/>
              <a:t>16</a:t>
            </a:r>
          </a:p>
          <a:p>
            <a:r>
              <a:rPr lang="en-US" dirty="0" smtClean="0"/>
              <a:t>Increase all-cause mortality</a:t>
            </a:r>
            <a:r>
              <a:rPr lang="en-US" baseline="30000" dirty="0" smtClean="0"/>
              <a:t>14</a:t>
            </a:r>
          </a:p>
          <a:p>
            <a:pPr lvl="1"/>
            <a:endParaRPr lang="en-US" dirty="0"/>
          </a:p>
        </p:txBody>
      </p:sp>
    </p:spTree>
    <p:extLst>
      <p:ext uri="{BB962C8B-B14F-4D97-AF65-F5344CB8AC3E}">
        <p14:creationId xmlns:p14="http://schemas.microsoft.com/office/powerpoint/2010/main" val="65591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895350"/>
            <a:ext cx="7086600" cy="685800"/>
          </a:xfrm>
        </p:spPr>
        <p:txBody>
          <a:bodyPr/>
          <a:lstStyle/>
          <a:p>
            <a:r>
              <a:rPr lang="en-US" dirty="0" smtClean="0"/>
              <a:t>Brain changes</a:t>
            </a:r>
            <a:endParaRPr lang="en-US" dirty="0"/>
          </a:p>
        </p:txBody>
      </p:sp>
      <p:sp>
        <p:nvSpPr>
          <p:cNvPr id="3" name="Content Placeholder 2"/>
          <p:cNvSpPr>
            <a:spLocks noGrp="1"/>
          </p:cNvSpPr>
          <p:nvPr>
            <p:ph idx="1"/>
          </p:nvPr>
        </p:nvSpPr>
        <p:spPr>
          <a:xfrm>
            <a:off x="381000" y="2108200"/>
            <a:ext cx="8534400" cy="4597400"/>
          </a:xfrm>
        </p:spPr>
        <p:txBody>
          <a:bodyPr/>
          <a:lstStyle/>
          <a:p>
            <a:pPr marL="0" indent="0">
              <a:buNone/>
            </a:pPr>
            <a:r>
              <a:rPr lang="en-US" sz="2400" dirty="0" smtClean="0">
                <a:solidFill>
                  <a:srgbClr val="000000"/>
                </a:solidFill>
                <a:latin typeface="Times New Roman" panose="02020603050405020304" pitchFamily="18" charset="0"/>
              </a:rPr>
              <a:t>“A </a:t>
            </a:r>
            <a:r>
              <a:rPr lang="en-US" sz="2400" dirty="0">
                <a:solidFill>
                  <a:srgbClr val="000000"/>
                </a:solidFill>
                <a:latin typeface="Times New Roman" panose="02020603050405020304" pitchFamily="18" charset="0"/>
              </a:rPr>
              <a:t>quick and robust return to pre-opioid volume levels would suggest that opioid effects are transient, and easily negated by simple cessation of the drug. In our analyses, however, we found no evidence that morphine-induced volumetric changes reverse after opioid cessation</a:t>
            </a:r>
            <a:r>
              <a:rPr lang="en-US" sz="2400" dirty="0" smtClean="0">
                <a:solidFill>
                  <a:srgbClr val="000000"/>
                </a:solidFill>
                <a:latin typeface="Times New Roman" panose="02020603050405020304" pitchFamily="18" charset="0"/>
              </a:rPr>
              <a:t>.”</a:t>
            </a:r>
          </a:p>
          <a:p>
            <a:pPr marL="0" indent="0">
              <a:buNone/>
            </a:pPr>
            <a:endParaRPr lang="en-US" sz="2800" dirty="0">
              <a:solidFill>
                <a:srgbClr val="000000"/>
              </a:solidFill>
              <a:latin typeface="Times New Roman" panose="02020603050405020304" pitchFamily="18" charset="0"/>
            </a:endParaRPr>
          </a:p>
          <a:p>
            <a:pPr marL="0" indent="0">
              <a:buNone/>
            </a:pPr>
            <a:r>
              <a:rPr lang="en-US" sz="1050" dirty="0" smtClean="0"/>
              <a:t>Younger </a:t>
            </a:r>
            <a:r>
              <a:rPr lang="en-US" sz="1050" dirty="0"/>
              <a:t>JW, Chu LF, D’Arcy NT, </a:t>
            </a:r>
            <a:r>
              <a:rPr lang="en-US" sz="1050" dirty="0" err="1"/>
              <a:t>Trott</a:t>
            </a:r>
            <a:r>
              <a:rPr lang="en-US" sz="1050" dirty="0"/>
              <a:t> KE, </a:t>
            </a:r>
            <a:r>
              <a:rPr lang="en-US" sz="1050" dirty="0" err="1"/>
              <a:t>Jastrzab</a:t>
            </a:r>
            <a:r>
              <a:rPr lang="en-US" sz="1050" dirty="0"/>
              <a:t> LE, Mackey SC. Prescription opioid analgesics rapidly change the human brain. Pain. 2011;152(8):1803-1810. doi:10.1016/j.pain.2011.03.028. </a:t>
            </a:r>
          </a:p>
        </p:txBody>
      </p:sp>
    </p:spTree>
    <p:extLst>
      <p:ext uri="{BB962C8B-B14F-4D97-AF65-F5344CB8AC3E}">
        <p14:creationId xmlns:p14="http://schemas.microsoft.com/office/powerpoint/2010/main" val="433309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2032"/>
            <a:ext cx="6858000" cy="6858000"/>
          </a:xfrm>
        </p:spPr>
      </p:pic>
    </p:spTree>
    <p:extLst>
      <p:ext uri="{BB962C8B-B14F-4D97-AF65-F5344CB8AC3E}">
        <p14:creationId xmlns:p14="http://schemas.microsoft.com/office/powerpoint/2010/main" val="4063062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86600" cy="685800"/>
          </a:xfrm>
        </p:spPr>
        <p:txBody>
          <a:bodyPr/>
          <a:lstStyle/>
          <a:p>
            <a:r>
              <a:rPr lang="en-US" sz="2800" dirty="0" smtClean="0"/>
              <a:t>Tapering opioids</a:t>
            </a:r>
            <a:endParaRPr lang="en-US" sz="2800" dirty="0"/>
          </a:p>
        </p:txBody>
      </p:sp>
      <p:sp>
        <p:nvSpPr>
          <p:cNvPr id="3" name="Content Placeholder 2"/>
          <p:cNvSpPr>
            <a:spLocks noGrp="1"/>
          </p:cNvSpPr>
          <p:nvPr>
            <p:ph idx="1"/>
          </p:nvPr>
        </p:nvSpPr>
        <p:spPr>
          <a:xfrm>
            <a:off x="228600" y="1771650"/>
            <a:ext cx="8534400" cy="5467350"/>
          </a:xfrm>
        </p:spPr>
        <p:txBody>
          <a:bodyPr/>
          <a:lstStyle/>
          <a:p>
            <a:r>
              <a:rPr lang="en-US" sz="2400" dirty="0"/>
              <a:t>Opioid taper in people on COT resulted in average pain decrease from 7.1 to 5.4. A 24% decrease in pain. About ½ of patients ended up going back on opioids but their pain was not improved on the opioids</a:t>
            </a:r>
            <a:r>
              <a:rPr lang="en-US" sz="2400" dirty="0" smtClean="0"/>
              <a:t>.</a:t>
            </a:r>
            <a:endParaRPr lang="en-US" sz="2400" dirty="0"/>
          </a:p>
          <a:p>
            <a:r>
              <a:rPr lang="en-US" sz="2400" dirty="0"/>
              <a:t>Taper off of COT reduces pain in all ages. Approximate 20% reduction. Also reduction in depression and pain catastrophizing</a:t>
            </a:r>
            <a:r>
              <a:rPr lang="en-US" sz="2400" dirty="0" smtClean="0"/>
              <a:t>.</a:t>
            </a:r>
            <a:endParaRPr lang="en-US" sz="2400" dirty="0"/>
          </a:p>
          <a:p>
            <a:endParaRPr lang="en-US" dirty="0"/>
          </a:p>
          <a:p>
            <a:pPr marL="0" indent="0">
              <a:buNone/>
            </a:pPr>
            <a:r>
              <a:rPr lang="en-US" sz="1000" dirty="0"/>
              <a:t>1. </a:t>
            </a:r>
            <a:r>
              <a:rPr lang="en-US" sz="1000" dirty="0" err="1" smtClean="0"/>
              <a:t>Krumova</a:t>
            </a:r>
            <a:r>
              <a:rPr lang="en-US" sz="1000" dirty="0" smtClean="0"/>
              <a:t> </a:t>
            </a:r>
            <a:r>
              <a:rPr lang="en-US" sz="1000" dirty="0"/>
              <a:t>EK, </a:t>
            </a:r>
            <a:r>
              <a:rPr lang="en-US" sz="1000" dirty="0" err="1"/>
              <a:t>Bennemann</a:t>
            </a:r>
            <a:r>
              <a:rPr lang="en-US" sz="1000" dirty="0"/>
              <a:t> P, Kindler D, </a:t>
            </a:r>
            <a:r>
              <a:rPr lang="en-US" sz="1000" dirty="0" err="1"/>
              <a:t>Schwarzer</a:t>
            </a:r>
            <a:r>
              <a:rPr lang="en-US" sz="1000" dirty="0"/>
              <a:t> A, </a:t>
            </a:r>
            <a:r>
              <a:rPr lang="en-US" sz="1000" dirty="0" err="1"/>
              <a:t>Zenz</a:t>
            </a:r>
            <a:r>
              <a:rPr lang="en-US" sz="1000" dirty="0"/>
              <a:t> M, Maier C. Low pain intensity after opioid withdrawal as a first step of a comprehensive pain rehabilitation program predicts long-term nonuse of opioids in chronic </a:t>
            </a:r>
            <a:r>
              <a:rPr lang="en-US" sz="1000" dirty="0" err="1"/>
              <a:t>noncancer</a:t>
            </a:r>
            <a:r>
              <a:rPr lang="en-US" sz="1000" dirty="0"/>
              <a:t> pain. </a:t>
            </a:r>
            <a:r>
              <a:rPr lang="en-US" sz="1000" dirty="0" err="1"/>
              <a:t>Clin</a:t>
            </a:r>
            <a:r>
              <a:rPr lang="en-US" sz="1000" dirty="0"/>
              <a:t> J Pain. 2013;29(9):760-769. doi:10.1097/AJP.0b013e31827c7cf6.</a:t>
            </a:r>
          </a:p>
          <a:p>
            <a:pPr marL="0" indent="0">
              <a:buNone/>
            </a:pPr>
            <a:r>
              <a:rPr lang="en-US" sz="1000" dirty="0"/>
              <a:t>2. </a:t>
            </a:r>
            <a:r>
              <a:rPr lang="en-US" sz="1000" dirty="0" err="1" smtClean="0"/>
              <a:t>Darchuk</a:t>
            </a:r>
            <a:r>
              <a:rPr lang="en-US" sz="1000" dirty="0" smtClean="0"/>
              <a:t> </a:t>
            </a:r>
            <a:r>
              <a:rPr lang="en-US" sz="1000" dirty="0"/>
              <a:t>KM, Townsend CO, Rome JD, Bruce BK, </a:t>
            </a:r>
            <a:r>
              <a:rPr lang="en-US" sz="1000" dirty="0" err="1"/>
              <a:t>Hooten</a:t>
            </a:r>
            <a:r>
              <a:rPr lang="en-US" sz="1000" dirty="0"/>
              <a:t> WM. Longitudinal treatment outcomes for geriatric patients with chronic non-cancer pain at an interdisciplinary pain rehabilitation program. Pain Med. 2010;11(9):1352-1364. doi:10.1111/j.1526-4637.2010.00937.x. </a:t>
            </a:r>
          </a:p>
          <a:p>
            <a:endParaRPr lang="en-US" dirty="0"/>
          </a:p>
          <a:p>
            <a:endParaRPr lang="en-US" dirty="0"/>
          </a:p>
        </p:txBody>
      </p:sp>
    </p:spTree>
    <p:extLst>
      <p:ext uri="{BB962C8B-B14F-4D97-AF65-F5344CB8AC3E}">
        <p14:creationId xmlns:p14="http://schemas.microsoft.com/office/powerpoint/2010/main" val="38719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806450"/>
            <a:ext cx="7086600" cy="685800"/>
          </a:xfrm>
        </p:spPr>
        <p:txBody>
          <a:bodyPr/>
          <a:lstStyle/>
          <a:p>
            <a:r>
              <a:rPr lang="en-US" dirty="0" smtClean="0"/>
              <a:t>Who is at risk of addiction </a:t>
            </a:r>
            <a:br>
              <a:rPr lang="en-US" dirty="0" smtClean="0"/>
            </a:br>
            <a:r>
              <a:rPr lang="en-US" dirty="0" smtClean="0"/>
              <a:t>from these medications? </a:t>
            </a:r>
            <a:endParaRPr lang="en-US" dirty="0"/>
          </a:p>
        </p:txBody>
      </p:sp>
      <p:sp>
        <p:nvSpPr>
          <p:cNvPr id="3" name="Content Placeholder 2"/>
          <p:cNvSpPr>
            <a:spLocks noGrp="1"/>
          </p:cNvSpPr>
          <p:nvPr>
            <p:ph idx="1"/>
          </p:nvPr>
        </p:nvSpPr>
        <p:spPr>
          <a:xfrm>
            <a:off x="381000" y="1981200"/>
            <a:ext cx="8534400" cy="4724400"/>
          </a:xfrm>
        </p:spPr>
        <p:txBody>
          <a:bodyPr/>
          <a:lstStyle/>
          <a:p>
            <a:r>
              <a:rPr lang="en-US" dirty="0" smtClean="0"/>
              <a:t>Family history</a:t>
            </a:r>
          </a:p>
          <a:p>
            <a:r>
              <a:rPr lang="en-US" dirty="0" smtClean="0"/>
              <a:t>Personal history of addiction</a:t>
            </a:r>
          </a:p>
          <a:p>
            <a:r>
              <a:rPr lang="en-US" dirty="0" smtClean="0"/>
              <a:t>Mental health diagnosis</a:t>
            </a:r>
          </a:p>
          <a:p>
            <a:r>
              <a:rPr lang="en-US" dirty="0" smtClean="0"/>
              <a:t>Adverse childhood events</a:t>
            </a:r>
          </a:p>
          <a:p>
            <a:r>
              <a:rPr lang="en-US" dirty="0" smtClean="0"/>
              <a:t>Stress</a:t>
            </a:r>
          </a:p>
          <a:p>
            <a:r>
              <a:rPr lang="en-US" dirty="0" smtClean="0"/>
              <a:t>Prolonged prescription</a:t>
            </a:r>
          </a:p>
          <a:p>
            <a:r>
              <a:rPr lang="en-US" dirty="0" smtClean="0"/>
              <a:t>Diagnosis of:</a:t>
            </a:r>
          </a:p>
          <a:p>
            <a:pPr lvl="1"/>
            <a:r>
              <a:rPr lang="en-US" sz="1800" dirty="0" smtClean="0"/>
              <a:t>Back pain</a:t>
            </a:r>
          </a:p>
          <a:p>
            <a:pPr lvl="1"/>
            <a:r>
              <a:rPr lang="en-US" sz="1800" dirty="0" smtClean="0"/>
              <a:t>Headaches</a:t>
            </a:r>
          </a:p>
          <a:p>
            <a:pPr lvl="1"/>
            <a:r>
              <a:rPr lang="en-US" sz="1800" dirty="0" smtClean="0"/>
              <a:t>Fibromyalgia</a:t>
            </a:r>
          </a:p>
          <a:p>
            <a:pPr marL="257175" lvl="1" indent="0">
              <a:buNone/>
            </a:pPr>
            <a:r>
              <a:rPr lang="en-US" sz="1800" dirty="0"/>
              <a:t>	</a:t>
            </a:r>
            <a:r>
              <a:rPr lang="en-US" sz="1800" dirty="0" smtClean="0"/>
              <a:t>		</a:t>
            </a:r>
            <a:r>
              <a:rPr lang="en-US" sz="2400" dirty="0" smtClean="0"/>
              <a:t>Does one of these apply to you?</a:t>
            </a:r>
            <a:endParaRPr lang="en-US" sz="2400" dirty="0"/>
          </a:p>
        </p:txBody>
      </p:sp>
    </p:spTree>
    <p:extLst>
      <p:ext uri="{BB962C8B-B14F-4D97-AF65-F5344CB8AC3E}">
        <p14:creationId xmlns:p14="http://schemas.microsoft.com/office/powerpoint/2010/main" val="204058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0" y="565150"/>
            <a:ext cx="7086600" cy="685800"/>
          </a:xfrm>
        </p:spPr>
        <p:txBody>
          <a:bodyPr/>
          <a:lstStyle/>
          <a:p>
            <a:r>
              <a:rPr lang="en-US" sz="2800" dirty="0" smtClean="0"/>
              <a:t>Treatment of opioid addiction</a:t>
            </a:r>
            <a:endParaRPr lang="en-US" sz="2800" dirty="0"/>
          </a:p>
        </p:txBody>
      </p:sp>
      <p:sp>
        <p:nvSpPr>
          <p:cNvPr id="3" name="Content Placeholder 2"/>
          <p:cNvSpPr>
            <a:spLocks noGrp="1"/>
          </p:cNvSpPr>
          <p:nvPr>
            <p:ph idx="1"/>
          </p:nvPr>
        </p:nvSpPr>
        <p:spPr>
          <a:xfrm>
            <a:off x="901700" y="1784350"/>
            <a:ext cx="8013700" cy="4921250"/>
          </a:xfrm>
        </p:spPr>
        <p:txBody>
          <a:bodyPr/>
          <a:lstStyle/>
          <a:p>
            <a:r>
              <a:rPr lang="en-US" sz="2400" dirty="0" smtClean="0"/>
              <a:t>Abstinence</a:t>
            </a:r>
          </a:p>
          <a:p>
            <a:r>
              <a:rPr lang="en-US" sz="2400" dirty="0" smtClean="0"/>
              <a:t>Methadone</a:t>
            </a:r>
          </a:p>
          <a:p>
            <a:r>
              <a:rPr lang="en-US" sz="2400" dirty="0" smtClean="0"/>
              <a:t>Buprenorphine</a:t>
            </a:r>
          </a:p>
          <a:p>
            <a:r>
              <a:rPr lang="en-US" sz="2400" dirty="0" smtClean="0"/>
              <a:t>Vivitrol</a:t>
            </a:r>
            <a:endParaRPr lang="en-US" sz="2400" dirty="0"/>
          </a:p>
        </p:txBody>
      </p:sp>
    </p:spTree>
    <p:extLst>
      <p:ext uri="{BB962C8B-B14F-4D97-AF65-F5344CB8AC3E}">
        <p14:creationId xmlns:p14="http://schemas.microsoft.com/office/powerpoint/2010/main" val="28581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609600" y="1295400"/>
          <a:ext cx="8458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eft Arrow 8"/>
          <p:cNvSpPr/>
          <p:nvPr/>
        </p:nvSpPr>
        <p:spPr>
          <a:xfrm>
            <a:off x="6096000" y="5257800"/>
            <a:ext cx="977900" cy="4756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a:solidFill>
                  <a:srgbClr val="000000"/>
                </a:solidFill>
                <a:ea typeface="Calibri" panose="020F0502020204030204" pitchFamily="34" charset="0"/>
                <a:cs typeface="Times New Roman" panose="02020603050405020304" pitchFamily="18" charset="0"/>
              </a:rPr>
              <a:t>Naloxone</a:t>
            </a:r>
          </a:p>
        </p:txBody>
      </p:sp>
      <p:sp>
        <p:nvSpPr>
          <p:cNvPr id="10" name="Left Arrow 9"/>
          <p:cNvSpPr/>
          <p:nvPr/>
        </p:nvSpPr>
        <p:spPr>
          <a:xfrm>
            <a:off x="6623050" y="4562792"/>
            <a:ext cx="977900" cy="4756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a:solidFill>
                  <a:srgbClr val="000000"/>
                </a:solidFill>
                <a:ea typeface="Calibri" panose="020F0502020204030204" pitchFamily="34" charset="0"/>
                <a:cs typeface="Times New Roman" panose="02020603050405020304" pitchFamily="18" charset="0"/>
              </a:rPr>
              <a:t>PDMP</a:t>
            </a:r>
            <a:endParaRPr lang="en-US" sz="1100" dirty="0">
              <a:solidFill>
                <a:srgbClr val="FFFFFF"/>
              </a:solidFill>
              <a:ea typeface="Calibri" panose="020F0502020204030204" pitchFamily="34" charset="0"/>
              <a:cs typeface="Times New Roman" panose="02020603050405020304" pitchFamily="18" charset="0"/>
            </a:endParaRPr>
          </a:p>
        </p:txBody>
      </p:sp>
      <p:sp>
        <p:nvSpPr>
          <p:cNvPr id="11" name="Left Arrow 10"/>
          <p:cNvSpPr/>
          <p:nvPr/>
        </p:nvSpPr>
        <p:spPr>
          <a:xfrm>
            <a:off x="7391400" y="3724592"/>
            <a:ext cx="977900" cy="4756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a:solidFill>
                  <a:srgbClr val="000000"/>
                </a:solidFill>
                <a:ea typeface="Calibri" panose="020F0502020204030204" pitchFamily="34" charset="0"/>
                <a:cs typeface="Times New Roman" panose="02020603050405020304" pitchFamily="18" charset="0"/>
              </a:rPr>
              <a:t>Treatment</a:t>
            </a:r>
            <a:endParaRPr lang="en-US" sz="1100" dirty="0">
              <a:solidFill>
                <a:srgbClr val="FFFFFF"/>
              </a:solidFill>
              <a:ea typeface="Calibri" panose="020F0502020204030204" pitchFamily="34" charset="0"/>
              <a:cs typeface="Times New Roman" panose="02020603050405020304" pitchFamily="18" charset="0"/>
            </a:endParaRPr>
          </a:p>
        </p:txBody>
      </p:sp>
      <p:sp>
        <p:nvSpPr>
          <p:cNvPr id="12" name="Down Arrow 11"/>
          <p:cNvSpPr/>
          <p:nvPr/>
        </p:nvSpPr>
        <p:spPr bwMode="auto">
          <a:xfrm>
            <a:off x="4495800" y="316992"/>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ndParaRPr>
          </a:p>
        </p:txBody>
      </p:sp>
      <p:sp>
        <p:nvSpPr>
          <p:cNvPr id="13" name="TextBox 12"/>
          <p:cNvSpPr txBox="1"/>
          <p:nvPr/>
        </p:nvSpPr>
        <p:spPr>
          <a:xfrm>
            <a:off x="3507486" y="0"/>
            <a:ext cx="2461260" cy="369332"/>
          </a:xfrm>
          <a:prstGeom prst="rect">
            <a:avLst/>
          </a:prstGeom>
          <a:noFill/>
        </p:spPr>
        <p:txBody>
          <a:bodyPr wrap="square" rtlCol="0">
            <a:spAutoFit/>
          </a:bodyPr>
          <a:lstStyle/>
          <a:p>
            <a:r>
              <a:rPr lang="en-US" dirty="0" smtClean="0">
                <a:solidFill>
                  <a:srgbClr val="000000"/>
                </a:solidFill>
              </a:rPr>
              <a:t>Prescriber behavior</a:t>
            </a:r>
            <a:endParaRPr lang="en-US" dirty="0">
              <a:solidFill>
                <a:srgbClr val="000000"/>
              </a:solidFill>
            </a:endParaRPr>
          </a:p>
        </p:txBody>
      </p:sp>
      <p:sp>
        <p:nvSpPr>
          <p:cNvPr id="2" name="Rectangle 1"/>
          <p:cNvSpPr/>
          <p:nvPr/>
        </p:nvSpPr>
        <p:spPr>
          <a:xfrm>
            <a:off x="3592661"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5585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animBg="1"/>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80" y="815340"/>
            <a:ext cx="7086600" cy="685800"/>
          </a:xfrm>
        </p:spPr>
        <p:txBody>
          <a:bodyPr/>
          <a:lstStyle/>
          <a:p>
            <a:r>
              <a:rPr lang="en-US" dirty="0" err="1" smtClean="0"/>
              <a:t>Disconnnect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9595549"/>
              </p:ext>
            </p:extLst>
          </p:nvPr>
        </p:nvGraphicFramePr>
        <p:xfrm>
          <a:off x="812800" y="1158240"/>
          <a:ext cx="7472680" cy="522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663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57200"/>
            <a:ext cx="7086600" cy="685800"/>
          </a:xfrm>
        </p:spPr>
        <p:txBody>
          <a:bodyPr/>
          <a:lstStyle/>
          <a:p>
            <a:r>
              <a:rPr lang="en-US" dirty="0" smtClean="0"/>
              <a:t>Summary</a:t>
            </a:r>
            <a:endParaRPr lang="en-US" dirty="0"/>
          </a:p>
        </p:txBody>
      </p:sp>
      <p:sp>
        <p:nvSpPr>
          <p:cNvPr id="3" name="Content Placeholder 2"/>
          <p:cNvSpPr>
            <a:spLocks noGrp="1"/>
          </p:cNvSpPr>
          <p:nvPr>
            <p:ph idx="1"/>
          </p:nvPr>
        </p:nvSpPr>
        <p:spPr>
          <a:xfrm>
            <a:off x="381000" y="1384300"/>
            <a:ext cx="8534400" cy="5321300"/>
          </a:xfrm>
        </p:spPr>
        <p:txBody>
          <a:bodyPr/>
          <a:lstStyle/>
          <a:p>
            <a:r>
              <a:rPr lang="en-US" sz="2400" dirty="0" smtClean="0"/>
              <a:t>Opioids are not “powerful painkillers”.</a:t>
            </a:r>
          </a:p>
          <a:p>
            <a:pPr lvl="1"/>
            <a:r>
              <a:rPr lang="en-US" sz="2400" dirty="0" smtClean="0"/>
              <a:t>Ibuprofen is better.</a:t>
            </a:r>
          </a:p>
          <a:p>
            <a:r>
              <a:rPr lang="en-US" sz="2400" dirty="0" smtClean="0"/>
              <a:t>Opioids have many side effects that are much worse than NSAIDs and acetaminophen</a:t>
            </a:r>
          </a:p>
          <a:p>
            <a:r>
              <a:rPr lang="en-US" sz="2400" dirty="0" smtClean="0"/>
              <a:t>Opioids cause brain damage</a:t>
            </a:r>
          </a:p>
          <a:p>
            <a:r>
              <a:rPr lang="en-US" sz="2400" dirty="0" smtClean="0"/>
              <a:t>By reducing the prescribing of opioids, we improve pain treatment</a:t>
            </a:r>
          </a:p>
          <a:p>
            <a:r>
              <a:rPr lang="en-US" sz="2400" dirty="0" smtClean="0"/>
              <a:t>Most people on chronic opioid therapy do better when weaned off</a:t>
            </a:r>
          </a:p>
          <a:p>
            <a:r>
              <a:rPr lang="en-US" sz="2400" dirty="0" smtClean="0"/>
              <a:t>Addiction is a disease and most people with addiction to opioids need methadone or buprenorphine. </a:t>
            </a:r>
            <a:endParaRPr lang="en-US" sz="2400" dirty="0"/>
          </a:p>
        </p:txBody>
      </p:sp>
    </p:spTree>
    <p:extLst>
      <p:ext uri="{BB962C8B-B14F-4D97-AF65-F5344CB8AC3E}">
        <p14:creationId xmlns:p14="http://schemas.microsoft.com/office/powerpoint/2010/main" val="256600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812800"/>
            <a:ext cx="7086600" cy="685800"/>
          </a:xfrm>
        </p:spPr>
        <p:txBody>
          <a:bodyPr/>
          <a:lstStyle/>
          <a:p>
            <a:r>
              <a:rPr lang="en-US" dirty="0" smtClean="0"/>
              <a:t>Policy ideas</a:t>
            </a:r>
            <a:endParaRPr lang="en-US" dirty="0"/>
          </a:p>
        </p:txBody>
      </p:sp>
      <p:sp>
        <p:nvSpPr>
          <p:cNvPr id="3" name="Content Placeholder 2"/>
          <p:cNvSpPr>
            <a:spLocks noGrp="1"/>
          </p:cNvSpPr>
          <p:nvPr>
            <p:ph idx="1"/>
          </p:nvPr>
        </p:nvSpPr>
        <p:spPr>
          <a:xfrm>
            <a:off x="381000" y="1860550"/>
            <a:ext cx="8534400" cy="4845050"/>
          </a:xfrm>
        </p:spPr>
        <p:txBody>
          <a:bodyPr/>
          <a:lstStyle/>
          <a:p>
            <a:r>
              <a:rPr lang="en-US" sz="2400" dirty="0" smtClean="0"/>
              <a:t>Mandate prescriber education about pain and addiction for all who prescribe opioids</a:t>
            </a:r>
          </a:p>
          <a:p>
            <a:r>
              <a:rPr lang="en-US" sz="2400" dirty="0" smtClean="0"/>
              <a:t>3 day limit on acute opioid prescriptions</a:t>
            </a:r>
          </a:p>
          <a:p>
            <a:r>
              <a:rPr lang="en-US" sz="2400" dirty="0" smtClean="0"/>
              <a:t>Everyone on chronic opioid therapy should wean off every 2 years </a:t>
            </a:r>
          </a:p>
          <a:p>
            <a:r>
              <a:rPr lang="en-US" sz="2400" dirty="0" smtClean="0"/>
              <a:t>All primary care doctors who prescribe should be certified to prescribe buprenorphine</a:t>
            </a:r>
          </a:p>
          <a:p>
            <a:r>
              <a:rPr lang="en-US" sz="2400" dirty="0" smtClean="0"/>
              <a:t>Prescribe buprenorphine through health departments (without limit)</a:t>
            </a:r>
          </a:p>
          <a:p>
            <a:r>
              <a:rPr lang="en-US" sz="2400" dirty="0" smtClean="0"/>
              <a:t>Require universal prevention measures in schools</a:t>
            </a:r>
            <a:endParaRPr lang="en-US" sz="2400" dirty="0"/>
          </a:p>
        </p:txBody>
      </p:sp>
    </p:spTree>
    <p:extLst>
      <p:ext uri="{BB962C8B-B14F-4D97-AF65-F5344CB8AC3E}">
        <p14:creationId xmlns:p14="http://schemas.microsoft.com/office/powerpoint/2010/main" val="181035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923581"/>
            <a:ext cx="7086600" cy="685800"/>
          </a:xfrm>
        </p:spPr>
        <p:txBody>
          <a:bodyPr/>
          <a:lstStyle/>
          <a:p>
            <a:r>
              <a:rPr lang="en-US" dirty="0" smtClean="0"/>
              <a:t>NSC white papers</a:t>
            </a:r>
            <a:endParaRPr lang="en-US" dirty="0"/>
          </a:p>
        </p:txBody>
      </p:sp>
      <p:sp>
        <p:nvSpPr>
          <p:cNvPr id="3" name="Content Placeholder 2"/>
          <p:cNvSpPr>
            <a:spLocks noGrp="1"/>
          </p:cNvSpPr>
          <p:nvPr>
            <p:ph idx="1"/>
          </p:nvPr>
        </p:nvSpPr>
        <p:spPr>
          <a:xfrm>
            <a:off x="381000" y="2302525"/>
            <a:ext cx="8534400" cy="4403074"/>
          </a:xfrm>
        </p:spPr>
        <p:txBody>
          <a:bodyPr/>
          <a:lstStyle/>
          <a:p>
            <a:r>
              <a:rPr lang="en-US" sz="2800" dirty="0" smtClean="0"/>
              <a:t>Employer toolkit: </a:t>
            </a:r>
            <a:r>
              <a:rPr lang="en-US" sz="2800" dirty="0" smtClean="0">
                <a:hlinkClick r:id="rId2"/>
              </a:rPr>
              <a:t>nsc.org/</a:t>
            </a:r>
            <a:r>
              <a:rPr lang="en-US" sz="2800" dirty="0" err="1" smtClean="0">
                <a:hlinkClick r:id="rId2"/>
              </a:rPr>
              <a:t>rxemployerpolicy</a:t>
            </a:r>
            <a:endParaRPr lang="en-US" sz="2800" dirty="0" smtClean="0"/>
          </a:p>
          <a:p>
            <a:r>
              <a:rPr lang="en-US" sz="2800" dirty="0" smtClean="0">
                <a:solidFill>
                  <a:srgbClr val="000000"/>
                </a:solidFill>
              </a:rPr>
              <a:t>Evidence </a:t>
            </a:r>
            <a:r>
              <a:rPr lang="en-US" sz="2800" dirty="0">
                <a:solidFill>
                  <a:srgbClr val="000000"/>
                </a:solidFill>
              </a:rPr>
              <a:t>on the efficacy of pain medications: </a:t>
            </a:r>
            <a:r>
              <a:rPr lang="en-US" sz="2800" dirty="0" smtClean="0">
                <a:solidFill>
                  <a:srgbClr val="000000"/>
                </a:solidFill>
                <a:hlinkClick r:id="rId3"/>
              </a:rPr>
              <a:t>nsc.org/painmedevidence</a:t>
            </a:r>
            <a:endParaRPr lang="en-US" sz="2800" dirty="0" smtClean="0">
              <a:solidFill>
                <a:srgbClr val="000000"/>
              </a:solidFill>
            </a:endParaRPr>
          </a:p>
          <a:p>
            <a:r>
              <a:rPr lang="en-US" sz="2800" dirty="0" smtClean="0">
                <a:solidFill>
                  <a:srgbClr val="000000"/>
                </a:solidFill>
              </a:rPr>
              <a:t>The </a:t>
            </a:r>
            <a:r>
              <a:rPr lang="en-US" sz="2800" dirty="0">
                <a:solidFill>
                  <a:srgbClr val="000000"/>
                </a:solidFill>
              </a:rPr>
              <a:t>Psychological and Physical Side Effects of Pain </a:t>
            </a:r>
            <a:r>
              <a:rPr lang="en-US" sz="2800" dirty="0" smtClean="0">
                <a:solidFill>
                  <a:srgbClr val="000000"/>
                </a:solidFill>
              </a:rPr>
              <a:t>Medications: </a:t>
            </a:r>
            <a:r>
              <a:rPr lang="en-US" sz="2800" u="sng" dirty="0" smtClean="0">
                <a:solidFill>
                  <a:srgbClr val="000000"/>
                </a:solidFill>
                <a:hlinkClick r:id="rId4"/>
              </a:rPr>
              <a:t>safety.nsc.org/</a:t>
            </a:r>
            <a:r>
              <a:rPr lang="en-US" sz="2800" u="sng" dirty="0" err="1" smtClean="0">
                <a:solidFill>
                  <a:srgbClr val="000000"/>
                </a:solidFill>
                <a:hlinkClick r:id="rId4"/>
              </a:rPr>
              <a:t>sideeffects</a:t>
            </a:r>
            <a:endParaRPr lang="en-US" sz="2800" u="sng" dirty="0" smtClean="0">
              <a:solidFill>
                <a:srgbClr val="000000"/>
              </a:solidFill>
            </a:endParaRPr>
          </a:p>
          <a:p>
            <a:r>
              <a:rPr lang="en-US" sz="2800" dirty="0" smtClean="0">
                <a:solidFill>
                  <a:srgbClr val="000000"/>
                </a:solidFill>
              </a:rPr>
              <a:t>Other resources: </a:t>
            </a:r>
            <a:r>
              <a:rPr lang="en-US" sz="2800" dirty="0" smtClean="0">
                <a:solidFill>
                  <a:srgbClr val="000000"/>
                </a:solidFill>
                <a:hlinkClick r:id="rId5" action="ppaction://hlinkfile"/>
              </a:rPr>
              <a:t>nsc.org/</a:t>
            </a:r>
            <a:r>
              <a:rPr lang="en-US" sz="2800" dirty="0" err="1" smtClean="0">
                <a:solidFill>
                  <a:srgbClr val="000000"/>
                </a:solidFill>
                <a:hlinkClick r:id="rId5" action="ppaction://hlinkfile"/>
              </a:rPr>
              <a:t>rxpainkillers</a:t>
            </a:r>
            <a:endParaRPr lang="en-US" sz="2800" dirty="0" smtClean="0">
              <a:solidFill>
                <a:srgbClr val="000000"/>
              </a:solidFill>
            </a:endParaRPr>
          </a:p>
          <a:p>
            <a:pPr marL="0" indent="0">
              <a:buNone/>
            </a:pPr>
            <a:endParaRPr lang="en-US" sz="2800" dirty="0">
              <a:solidFill>
                <a:srgbClr val="000000"/>
              </a:solidFill>
            </a:endParaRPr>
          </a:p>
          <a:p>
            <a:endParaRPr lang="en-US" dirty="0" smtClean="0"/>
          </a:p>
          <a:p>
            <a:pPr lvl="1"/>
            <a:endParaRPr lang="en-US" dirty="0"/>
          </a:p>
        </p:txBody>
      </p:sp>
    </p:spTree>
    <p:extLst>
      <p:ext uri="{BB962C8B-B14F-4D97-AF65-F5344CB8AC3E}">
        <p14:creationId xmlns:p14="http://schemas.microsoft.com/office/powerpoint/2010/main" val="348000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752600"/>
            <a:ext cx="7086600" cy="685800"/>
          </a:xfrm>
        </p:spPr>
        <p:txBody>
          <a:bodyPr/>
          <a:lstStyle/>
          <a:p>
            <a:r>
              <a:rPr lang="en-US" sz="5400" dirty="0" smtClean="0"/>
              <a:t>Don Teater M.D.</a:t>
            </a:r>
            <a:endParaRPr lang="en-US" sz="5400" dirty="0"/>
          </a:p>
        </p:txBody>
      </p:sp>
      <p:sp>
        <p:nvSpPr>
          <p:cNvPr id="3" name="Content Placeholder 2"/>
          <p:cNvSpPr>
            <a:spLocks noGrp="1"/>
          </p:cNvSpPr>
          <p:nvPr>
            <p:ph idx="1"/>
          </p:nvPr>
        </p:nvSpPr>
        <p:spPr>
          <a:xfrm>
            <a:off x="304800" y="3048000"/>
            <a:ext cx="8534400" cy="3657600"/>
          </a:xfrm>
        </p:spPr>
        <p:txBody>
          <a:bodyPr/>
          <a:lstStyle/>
          <a:p>
            <a:pPr marL="0" indent="0" algn="ctr">
              <a:lnSpc>
                <a:spcPct val="150000"/>
              </a:lnSpc>
              <a:buNone/>
            </a:pPr>
            <a:r>
              <a:rPr lang="en-US" sz="4800" dirty="0" smtClean="0"/>
              <a:t>don.teater@nsc.org</a:t>
            </a:r>
            <a:endParaRPr lang="en-US" sz="4800" dirty="0"/>
          </a:p>
          <a:p>
            <a:pPr marL="0" indent="0" algn="ctr">
              <a:lnSpc>
                <a:spcPct val="150000"/>
              </a:lnSpc>
              <a:buNone/>
            </a:pPr>
            <a:r>
              <a:rPr lang="en-US" sz="4800" dirty="0" smtClean="0"/>
              <a:t>828-734-6211</a:t>
            </a:r>
            <a:endParaRPr lang="en-US" sz="4800" dirty="0"/>
          </a:p>
        </p:txBody>
      </p:sp>
    </p:spTree>
    <p:extLst>
      <p:ext uri="{BB962C8B-B14F-4D97-AF65-F5344CB8AC3E}">
        <p14:creationId xmlns:p14="http://schemas.microsoft.com/office/powerpoint/2010/main" val="503270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225" y="76200"/>
            <a:ext cx="7086600" cy="685800"/>
          </a:xfrm>
        </p:spPr>
        <p:txBody>
          <a:bodyPr/>
          <a:lstStyle/>
          <a:p>
            <a:r>
              <a:rPr lang="en-US" dirty="0" smtClean="0"/>
              <a:t>References</a:t>
            </a:r>
            <a:endParaRPr lang="en-US" dirty="0"/>
          </a:p>
        </p:txBody>
      </p:sp>
      <p:pic>
        <p:nvPicPr>
          <p:cNvPr id="6" name="Content Placeholder 5"/>
          <p:cNvPicPr>
            <a:picLocks noGrp="1" noChangeAspect="1"/>
          </p:cNvPicPr>
          <p:nvPr>
            <p:ph idx="1"/>
          </p:nvPr>
        </p:nvPicPr>
        <p:blipFill>
          <a:blip r:embed="rId3"/>
          <a:stretch>
            <a:fillRect/>
          </a:stretch>
        </p:blipFill>
        <p:spPr>
          <a:xfrm>
            <a:off x="1766633" y="825500"/>
            <a:ext cx="5924285" cy="5626099"/>
          </a:xfrm>
          <a:prstGeom prst="rect">
            <a:avLst/>
          </a:prstGeom>
        </p:spPr>
      </p:pic>
    </p:spTree>
    <p:extLst>
      <p:ext uri="{BB962C8B-B14F-4D97-AF65-F5344CB8AC3E}">
        <p14:creationId xmlns:p14="http://schemas.microsoft.com/office/powerpoint/2010/main" val="1514779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86600" cy="685800"/>
          </a:xfrm>
        </p:spPr>
        <p:txBody>
          <a:bodyPr/>
          <a:lstStyle/>
          <a:p>
            <a:r>
              <a:rPr lang="en-US" dirty="0" smtClean="0"/>
              <a:t>Common Opioids</a:t>
            </a:r>
            <a:endParaRPr lang="en-US" dirty="0"/>
          </a:p>
        </p:txBody>
      </p:sp>
      <p:sp>
        <p:nvSpPr>
          <p:cNvPr id="3" name="Content Placeholder 2"/>
          <p:cNvSpPr>
            <a:spLocks noGrp="1"/>
          </p:cNvSpPr>
          <p:nvPr>
            <p:ph idx="1"/>
          </p:nvPr>
        </p:nvSpPr>
        <p:spPr>
          <a:xfrm>
            <a:off x="381000" y="1524000"/>
            <a:ext cx="8534400" cy="4953000"/>
          </a:xfrm>
        </p:spPr>
        <p:txBody>
          <a:bodyPr/>
          <a:lstStyle/>
          <a:p>
            <a:r>
              <a:rPr lang="en-US" dirty="0" smtClean="0"/>
              <a:t>Morphine</a:t>
            </a:r>
          </a:p>
          <a:p>
            <a:r>
              <a:rPr lang="en-US" dirty="0" smtClean="0"/>
              <a:t>Oxycodone</a:t>
            </a:r>
          </a:p>
          <a:p>
            <a:pPr lvl="1"/>
            <a:r>
              <a:rPr lang="en-US" dirty="0" smtClean="0"/>
              <a:t>OxyContin</a:t>
            </a:r>
          </a:p>
          <a:p>
            <a:pPr lvl="1"/>
            <a:r>
              <a:rPr lang="en-US" dirty="0" smtClean="0"/>
              <a:t>Percocet</a:t>
            </a:r>
          </a:p>
          <a:p>
            <a:r>
              <a:rPr lang="en-US" dirty="0" smtClean="0"/>
              <a:t>Hydrocodone</a:t>
            </a:r>
          </a:p>
          <a:p>
            <a:pPr lvl="1"/>
            <a:r>
              <a:rPr lang="en-US" dirty="0" smtClean="0"/>
              <a:t>Vicodin</a:t>
            </a:r>
          </a:p>
          <a:p>
            <a:pPr lvl="1"/>
            <a:r>
              <a:rPr lang="en-US" dirty="0" smtClean="0"/>
              <a:t>Zohydro</a:t>
            </a:r>
          </a:p>
          <a:p>
            <a:r>
              <a:rPr lang="en-US" dirty="0" smtClean="0"/>
              <a:t>Dilaudid</a:t>
            </a:r>
          </a:p>
          <a:p>
            <a:r>
              <a:rPr lang="en-US" dirty="0" smtClean="0"/>
              <a:t>fentanyl</a:t>
            </a:r>
            <a:endParaRPr lang="en-US" dirty="0"/>
          </a:p>
        </p:txBody>
      </p:sp>
    </p:spTree>
    <p:extLst>
      <p:ext uri="{BB962C8B-B14F-4D97-AF65-F5344CB8AC3E}">
        <p14:creationId xmlns:p14="http://schemas.microsoft.com/office/powerpoint/2010/main" val="3971041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01600"/>
            <a:ext cx="7086600" cy="685800"/>
          </a:xfrm>
        </p:spPr>
        <p:txBody>
          <a:bodyPr/>
          <a:lstStyle/>
          <a:p>
            <a:r>
              <a:rPr lang="en-US" dirty="0" smtClean="0"/>
              <a:t>References (</a:t>
            </a:r>
            <a:r>
              <a:rPr lang="en-US" dirty="0" err="1" smtClean="0"/>
              <a:t>cont</a:t>
            </a:r>
            <a:r>
              <a:rPr lang="en-US" dirty="0" smtClean="0"/>
              <a:t>)</a:t>
            </a:r>
            <a:endParaRPr lang="en-US" dirty="0"/>
          </a:p>
        </p:txBody>
      </p:sp>
      <p:pic>
        <p:nvPicPr>
          <p:cNvPr id="6" name="Content Placeholder 5"/>
          <p:cNvPicPr>
            <a:picLocks noGrp="1" noChangeAspect="1"/>
          </p:cNvPicPr>
          <p:nvPr>
            <p:ph idx="1"/>
          </p:nvPr>
        </p:nvPicPr>
        <p:blipFill>
          <a:blip r:embed="rId3"/>
          <a:stretch>
            <a:fillRect/>
          </a:stretch>
        </p:blipFill>
        <p:spPr>
          <a:xfrm>
            <a:off x="1648445" y="787400"/>
            <a:ext cx="5999510" cy="5540199"/>
          </a:xfrm>
          <a:prstGeom prst="rect">
            <a:avLst/>
          </a:prstGeom>
        </p:spPr>
      </p:pic>
    </p:spTree>
    <p:extLst>
      <p:ext uri="{BB962C8B-B14F-4D97-AF65-F5344CB8AC3E}">
        <p14:creationId xmlns:p14="http://schemas.microsoft.com/office/powerpoint/2010/main" val="59116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katu.com/images/090721_poppy_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5791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9440" y="609607"/>
            <a:ext cx="3440365" cy="830997"/>
          </a:xfrm>
          <a:prstGeom prst="rect">
            <a:avLst/>
          </a:prstGeom>
          <a:noFill/>
        </p:spPr>
        <p:txBody>
          <a:bodyPr wrap="none" lIns="91407" tIns="45704" rIns="91407" bIns="45704" rtlCol="0">
            <a:spAutoFit/>
          </a:bodyPr>
          <a:lstStyle/>
          <a:p>
            <a:r>
              <a:rPr lang="en-US" sz="4800" dirty="0">
                <a:solidFill>
                  <a:srgbClr val="000000"/>
                </a:solidFill>
              </a:rPr>
              <a:t>Poppy plant</a:t>
            </a:r>
          </a:p>
        </p:txBody>
      </p:sp>
    </p:spTree>
    <p:extLst>
      <p:ext uri="{BB962C8B-B14F-4D97-AF65-F5344CB8AC3E}">
        <p14:creationId xmlns:p14="http://schemas.microsoft.com/office/powerpoint/2010/main" val="2778336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2X8XD9IJjT8/T6BWchTnfnI/AAAAAAAAAdE/JfRuKtcCKng/s1600/OpiumPoppyPlant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34190"/>
            <a:ext cx="3657600" cy="463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8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 y="5"/>
            <a:ext cx="9848851" cy="71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541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1351508"/>
            <a:ext cx="6477000" cy="4154984"/>
          </a:xfrm>
          <a:prstGeom prst="rect">
            <a:avLst/>
          </a:prstGeom>
          <a:noFill/>
        </p:spPr>
        <p:txBody>
          <a:bodyPr wrap="square" rtlCol="0">
            <a:spAutoFit/>
          </a:bodyPr>
          <a:lstStyle/>
          <a:p>
            <a:pPr algn="ctr"/>
            <a:r>
              <a:rPr lang="en-US" sz="3200" b="1" u="sng" dirty="0" smtClean="0">
                <a:solidFill>
                  <a:srgbClr val="000000"/>
                </a:solidFill>
              </a:rPr>
              <a:t>Pain</a:t>
            </a:r>
          </a:p>
          <a:p>
            <a:pPr algn="ctr"/>
            <a:endParaRPr lang="en-US" sz="3200" b="1" u="sng" dirty="0" smtClean="0">
              <a:solidFill>
                <a:srgbClr val="000000"/>
              </a:solidFill>
            </a:endParaRPr>
          </a:p>
          <a:p>
            <a:r>
              <a:rPr lang="en-US" sz="3200" dirty="0" smtClean="0">
                <a:solidFill>
                  <a:srgbClr val="000000"/>
                </a:solidFill>
              </a:rPr>
              <a:t>An </a:t>
            </a:r>
            <a:r>
              <a:rPr lang="en-US" sz="3200" dirty="0">
                <a:solidFill>
                  <a:srgbClr val="000000"/>
                </a:solidFill>
              </a:rPr>
              <a:t>unpleasant sensory </a:t>
            </a:r>
            <a:r>
              <a:rPr lang="en-US" sz="3200" u="sng" dirty="0">
                <a:solidFill>
                  <a:srgbClr val="000000"/>
                </a:solidFill>
              </a:rPr>
              <a:t>and emotional</a:t>
            </a:r>
            <a:r>
              <a:rPr lang="en-US" sz="3200" dirty="0">
                <a:solidFill>
                  <a:srgbClr val="000000"/>
                </a:solidFill>
              </a:rPr>
              <a:t> experience associated with actual or potential tissue damage, or described in terms of such damage. </a:t>
            </a:r>
            <a:endParaRPr lang="en-US" sz="3200" dirty="0" smtClean="0">
              <a:solidFill>
                <a:srgbClr val="000000"/>
              </a:solidFill>
            </a:endParaRPr>
          </a:p>
          <a:p>
            <a:endParaRPr lang="en-US" sz="2000" dirty="0">
              <a:solidFill>
                <a:srgbClr val="000000"/>
              </a:solidFill>
            </a:endParaRPr>
          </a:p>
          <a:p>
            <a:r>
              <a:rPr lang="en-US" sz="2000" dirty="0" smtClean="0">
                <a:solidFill>
                  <a:srgbClr val="000000"/>
                </a:solidFill>
              </a:rPr>
              <a:t>International Association for the Treatment of Pain</a:t>
            </a:r>
            <a:endParaRPr lang="en-US" sz="2000" dirty="0">
              <a:solidFill>
                <a:srgbClr val="000000"/>
              </a:solidFill>
            </a:endParaRPr>
          </a:p>
        </p:txBody>
      </p:sp>
    </p:spTree>
    <p:extLst>
      <p:ext uri="{BB962C8B-B14F-4D97-AF65-F5344CB8AC3E}">
        <p14:creationId xmlns:p14="http://schemas.microsoft.com/office/powerpoint/2010/main" val="5004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84412"/>
            <a:ext cx="7086600" cy="685800"/>
          </a:xfrm>
        </p:spPr>
        <p:txBody>
          <a:bodyPr/>
          <a:lstStyle/>
          <a:p>
            <a:r>
              <a:rPr lang="en-US" sz="4000" dirty="0" smtClean="0"/>
              <a:t>Pain</a:t>
            </a:r>
            <a:endParaRPr lang="en-US" sz="4000" dirty="0"/>
          </a:p>
        </p:txBody>
      </p:sp>
      <p:sp>
        <p:nvSpPr>
          <p:cNvPr id="3" name="Content Placeholder 2"/>
          <p:cNvSpPr>
            <a:spLocks noGrp="1"/>
          </p:cNvSpPr>
          <p:nvPr>
            <p:ph idx="1"/>
          </p:nvPr>
        </p:nvSpPr>
        <p:spPr>
          <a:xfrm>
            <a:off x="381000" y="2306170"/>
            <a:ext cx="8534400" cy="4399429"/>
          </a:xfrm>
        </p:spPr>
        <p:txBody>
          <a:bodyPr/>
          <a:lstStyle/>
          <a:p>
            <a:r>
              <a:rPr lang="en-US" sz="3600" dirty="0" smtClean="0"/>
              <a:t>Acute pain: Pain &lt; 3 months</a:t>
            </a:r>
          </a:p>
          <a:p>
            <a:r>
              <a:rPr lang="en-US" sz="3600" dirty="0" smtClean="0"/>
              <a:t>Chronic pain: Pain &gt; 3 months</a:t>
            </a:r>
            <a:endParaRPr lang="en-US" sz="3600" dirty="0"/>
          </a:p>
        </p:txBody>
      </p:sp>
    </p:spTree>
    <p:extLst>
      <p:ext uri="{BB962C8B-B14F-4D97-AF65-F5344CB8AC3E}">
        <p14:creationId xmlns:p14="http://schemas.microsoft.com/office/powerpoint/2010/main" val="8706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3853" y="549088"/>
            <a:ext cx="7086600" cy="685800"/>
          </a:xfrm>
        </p:spPr>
        <p:txBody>
          <a:bodyPr/>
          <a:lstStyle/>
          <a:p>
            <a:r>
              <a:rPr lang="en-US" dirty="0" smtClean="0"/>
              <a:t>Opioid increase</a:t>
            </a:r>
            <a:endParaRPr lang="en-US" dirty="0"/>
          </a:p>
        </p:txBody>
      </p:sp>
      <p:sp>
        <p:nvSpPr>
          <p:cNvPr id="2" name="Content Placeholder 1"/>
          <p:cNvSpPr>
            <a:spLocks noGrp="1"/>
          </p:cNvSpPr>
          <p:nvPr>
            <p:ph idx="1"/>
          </p:nvPr>
        </p:nvSpPr>
        <p:spPr>
          <a:xfrm>
            <a:off x="1748118" y="1714500"/>
            <a:ext cx="6777317" cy="4202206"/>
          </a:xfrm>
        </p:spPr>
        <p:txBody>
          <a:bodyPr/>
          <a:lstStyle/>
          <a:p>
            <a:pPr marL="0" indent="0">
              <a:buNone/>
            </a:pPr>
            <a:r>
              <a:rPr lang="en-US" sz="2000" dirty="0"/>
              <a:t>Drug distribution through the pharmaceutical supply chain was the equivalent of 96 mg of morphine per person in 1997 </a:t>
            </a:r>
            <a:endParaRPr lang="en-US" sz="2000" dirty="0" smtClean="0"/>
          </a:p>
          <a:p>
            <a:pPr marL="0" indent="0">
              <a:buNone/>
            </a:pPr>
            <a:r>
              <a:rPr lang="en-US" sz="2000" dirty="0" smtClean="0"/>
              <a:t>and </a:t>
            </a:r>
            <a:r>
              <a:rPr lang="en-US" sz="2000" dirty="0"/>
              <a:t>approximately 700 mg per person in 2007, an increase of &gt;600</a:t>
            </a:r>
            <a:r>
              <a:rPr lang="en-US" sz="2000" dirty="0" smtClean="0"/>
              <a:t>%.</a:t>
            </a:r>
            <a:r>
              <a:rPr lang="en-US" sz="2000" baseline="30000" dirty="0" smtClean="0"/>
              <a:t>2</a:t>
            </a:r>
            <a:endParaRPr lang="en-US" sz="2000" i="1" dirty="0"/>
          </a:p>
          <a:p>
            <a:pPr marL="0" indent="0">
              <a:buNone/>
            </a:pPr>
            <a:endParaRPr lang="en-US" sz="2000" i="1" dirty="0" smtClean="0"/>
          </a:p>
          <a:p>
            <a:pPr marL="0" indent="0">
              <a:buNone/>
            </a:pPr>
            <a:endParaRPr lang="en-US" sz="2000" i="1" dirty="0"/>
          </a:p>
          <a:p>
            <a:pPr marL="0" indent="0">
              <a:buNone/>
            </a:pPr>
            <a:endParaRPr lang="en-US" sz="1050" i="1" dirty="0" smtClean="0"/>
          </a:p>
          <a:p>
            <a:pPr marL="0" indent="0">
              <a:buNone/>
            </a:pPr>
            <a:endParaRPr lang="en-US" sz="1050" i="1" dirty="0"/>
          </a:p>
        </p:txBody>
      </p:sp>
      <p:graphicFrame>
        <p:nvGraphicFramePr>
          <p:cNvPr id="5" name="Chart 4"/>
          <p:cNvGraphicFramePr/>
          <p:nvPr>
            <p:extLst/>
          </p:nvPr>
        </p:nvGraphicFramePr>
        <p:xfrm>
          <a:off x="2209800" y="3456268"/>
          <a:ext cx="5276850" cy="2940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48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Default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SC">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1393</Words>
  <Application>Microsoft Office PowerPoint</Application>
  <PresentationFormat>On-screen Show (4:3)</PresentationFormat>
  <Paragraphs>225</Paragraphs>
  <Slides>30</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30</vt:i4>
      </vt:variant>
    </vt:vector>
  </HeadingPairs>
  <TitlesOfParts>
    <vt:vector size="43" baseType="lpstr">
      <vt:lpstr>Arial</vt:lpstr>
      <vt:lpstr>Calibri</vt:lpstr>
      <vt:lpstr>Calibri Light</vt:lpstr>
      <vt:lpstr>Century Gothic</vt:lpstr>
      <vt:lpstr>Helvetica</vt:lpstr>
      <vt:lpstr>ＭＳ Ｐゴシック</vt:lpstr>
      <vt:lpstr>ＭＳ Ｐゴシック</vt:lpstr>
      <vt:lpstr>Times New Roman</vt:lpstr>
      <vt:lpstr>Default Theme</vt:lpstr>
      <vt:lpstr>Office Theme</vt:lpstr>
      <vt:lpstr>1_Default Theme</vt:lpstr>
      <vt:lpstr>2_Default Theme</vt:lpstr>
      <vt:lpstr>NSC</vt:lpstr>
      <vt:lpstr>Don Teater MD Medical Advisor National Safety Council  Medical Provider Mountain Area Recovery Center Asheville, NC  Medical Provider Meridian Behavioral Health Services Waynesville, NC  Masters student  UNC Gillings School of Global Public Heath  don.teater@nsc.org 828-734-6211 </vt:lpstr>
      <vt:lpstr>PowerPoint Presentation</vt:lpstr>
      <vt:lpstr>Common Opioids</vt:lpstr>
      <vt:lpstr>PowerPoint Presentation</vt:lpstr>
      <vt:lpstr>PowerPoint Presentation</vt:lpstr>
      <vt:lpstr>PowerPoint Presentation</vt:lpstr>
      <vt:lpstr>PowerPoint Presentation</vt:lpstr>
      <vt:lpstr>Pain</vt:lpstr>
      <vt:lpstr>Opioid increase</vt:lpstr>
      <vt:lpstr>The State of US Health Years lived with disability (in thousands)3</vt:lpstr>
      <vt:lpstr>Institute of Medicine Relieving Pain in America 2011</vt:lpstr>
      <vt:lpstr>PowerPoint Presentation</vt:lpstr>
      <vt:lpstr>Effectiveness of pain meds (from Cochrane reviews) (References 17,18,19,20)</vt:lpstr>
      <vt:lpstr>Renal colic</vt:lpstr>
      <vt:lpstr>Acute prescriptions</vt:lpstr>
      <vt:lpstr>One opioid prescription after an injury:</vt:lpstr>
      <vt:lpstr>Tapentadol study</vt:lpstr>
      <vt:lpstr>Opioid side effects</vt:lpstr>
      <vt:lpstr>Brain changes</vt:lpstr>
      <vt:lpstr>Tapering opioids</vt:lpstr>
      <vt:lpstr>Who is at risk of addiction  from these medications? </vt:lpstr>
      <vt:lpstr>Treatment of opioid addiction</vt:lpstr>
      <vt:lpstr>PowerPoint Presentation</vt:lpstr>
      <vt:lpstr>Disconnnect</vt:lpstr>
      <vt:lpstr>Summary</vt:lpstr>
      <vt:lpstr>Policy ideas</vt:lpstr>
      <vt:lpstr>NSC white papers</vt:lpstr>
      <vt:lpstr>Don Teater M.D.</vt:lpstr>
      <vt:lpstr>References</vt:lpstr>
      <vt:lpstr>References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 Teater MD</dc:title>
  <dc:creator>Don Teater</dc:creator>
  <cp:lastModifiedBy>Don Teater</cp:lastModifiedBy>
  <cp:revision>17</cp:revision>
  <dcterms:created xsi:type="dcterms:W3CDTF">2015-10-07T18:26:31Z</dcterms:created>
  <dcterms:modified xsi:type="dcterms:W3CDTF">2015-10-30T12:06:50Z</dcterms:modified>
</cp:coreProperties>
</file>