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pptx" ContentType="application/vnd.openxmlformats-officedocument.presentationml.presentation"/>
  <Default Extension="vml" ContentType="application/vnd.openxmlformats-officedocument.vmlDrawing"/>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slideLayouts/slideLayout15.xml" ContentType="application/vnd.openxmlformats-officedocument.presentationml.slideLayout+xml"/>
  <Override PartName="/ppt/theme/theme11.xml" ContentType="application/vnd.openxmlformats-officedocument.theme+xml"/>
  <Override PartName="/ppt/slideLayouts/slideLayout16.xml" ContentType="application/vnd.openxmlformats-officedocument.presentationml.slideLayout+xml"/>
  <Override PartName="/ppt/theme/theme1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6.xml" ContentType="application/vnd.openxmlformats-officedocument.theme+xml"/>
  <Override PartName="/ppt/slideLayouts/slideLayout43.xml" ContentType="application/vnd.openxmlformats-officedocument.presentationml.slideLayout+xml"/>
  <Override PartName="/ppt/theme/theme1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9.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2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2.xml" ContentType="application/vnd.openxmlformats-officedocument.theme+xml"/>
  <Override PartName="/ppt/slideLayouts/slideLayout98.xml" ContentType="application/vnd.openxmlformats-officedocument.presentationml.slideLayout+xml"/>
  <Override PartName="/ppt/theme/theme2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4.xml" ContentType="application/vnd.openxmlformats-officedocument.theme+xml"/>
  <Override PartName="/ppt/slideLayouts/slideLayout101.xml" ContentType="application/vnd.openxmlformats-officedocument.presentationml.slideLayout+xml"/>
  <Override PartName="/ppt/theme/theme25.xml" ContentType="application/vnd.openxmlformats-officedocument.theme+xml"/>
  <Override PartName="/ppt/slideLayouts/slideLayout102.xml" ContentType="application/vnd.openxmlformats-officedocument.presentationml.slideLayout+xml"/>
  <Override PartName="/ppt/theme/theme26.xml" ContentType="application/vnd.openxmlformats-officedocument.theme+xml"/>
  <Override PartName="/ppt/slideLayouts/slideLayout103.xml" ContentType="application/vnd.openxmlformats-officedocument.presentationml.slideLayout+xml"/>
  <Override PartName="/ppt/theme/theme27.xml" ContentType="application/vnd.openxmlformats-officedocument.theme+xml"/>
  <Override PartName="/ppt/slideLayouts/slideLayout104.xml" ContentType="application/vnd.openxmlformats-officedocument.presentationml.slideLayout+xml"/>
  <Override PartName="/ppt/theme/theme28.xml" ContentType="application/vnd.openxmlformats-officedocument.theme+xml"/>
  <Override PartName="/ppt/slideLayouts/slideLayout105.xml" ContentType="application/vnd.openxmlformats-officedocument.presentationml.slideLayout+xml"/>
  <Override PartName="/ppt/theme/theme29.xml" ContentType="application/vnd.openxmlformats-officedocument.theme+xml"/>
  <Override PartName="/ppt/slideLayouts/slideLayout106.xml" ContentType="application/vnd.openxmlformats-officedocument.presentationml.slideLayout+xml"/>
  <Override PartName="/ppt/theme/theme30.xml" ContentType="application/vnd.openxmlformats-officedocument.theme+xml"/>
  <Override PartName="/ppt/slideLayouts/slideLayout107.xml" ContentType="application/vnd.openxmlformats-officedocument.presentationml.slideLayout+xml"/>
  <Override PartName="/ppt/theme/theme31.xml" ContentType="application/vnd.openxmlformats-officedocument.theme+xml"/>
  <Override PartName="/ppt/slideLayouts/slideLayout108.xml" ContentType="application/vnd.openxmlformats-officedocument.presentationml.slideLayout+xml"/>
  <Override PartName="/ppt/theme/theme3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3.xml" ContentType="application/vnd.openxmlformats-officedocument.theme+xml"/>
  <Override PartName="/ppt/slideLayouts/slideLayout111.xml" ContentType="application/vnd.openxmlformats-officedocument.presentationml.slideLayout+xml"/>
  <Override PartName="/ppt/theme/theme34.xml" ContentType="application/vnd.openxmlformats-officedocument.theme+xml"/>
  <Override PartName="/ppt/slideLayouts/slideLayout112.xml" ContentType="application/vnd.openxmlformats-officedocument.presentationml.slideLayout+xml"/>
  <Override PartName="/ppt/theme/theme35.xml" ContentType="application/vnd.openxmlformats-officedocument.theme+xml"/>
  <Override PartName="/ppt/slideLayouts/slideLayout113.xml" ContentType="application/vnd.openxmlformats-officedocument.presentationml.slideLayout+xml"/>
  <Override PartName="/ppt/theme/theme3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37.xml" ContentType="application/vnd.openxmlformats-officedocument.theme+xml"/>
  <Override PartName="/ppt/slideLayouts/slideLayout116.xml" ContentType="application/vnd.openxmlformats-officedocument.presentationml.slideLayout+xml"/>
  <Override PartName="/ppt/theme/theme3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4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41.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4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4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44.xml" ContentType="application/vnd.openxmlformats-officedocument.theme+xml"/>
  <Override PartName="/ppt/slideLayouts/slideLayout176.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charts/chart5.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8.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9.xml" ContentType="application/vnd.openxmlformats-officedocument.drawingml.chart+xml"/>
  <Override PartName="/ppt/drawings/drawing2.xml" ContentType="application/vnd.openxmlformats-officedocument.drawingml.chartshapes+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3.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4.xml" ContentType="application/vnd.openxmlformats-officedocument.drawingml.chart+xml"/>
  <Override PartName="/ppt/theme/themeOverride3.xml" ContentType="application/vnd.openxmlformats-officedocument.themeOverride+xml"/>
  <Override PartName="/ppt/charts/chart15.xml" ContentType="application/vnd.openxmlformats-officedocument.drawingml.chart+xml"/>
  <Override PartName="/ppt/theme/themeOverride4.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6.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theme/themeOverride5.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707" r:id="rId3"/>
    <p:sldMasterId id="2147483751" r:id="rId4"/>
    <p:sldMasterId id="2147483753" r:id="rId5"/>
    <p:sldMasterId id="2147483781" r:id="rId6"/>
    <p:sldMasterId id="2147483783" r:id="rId7"/>
    <p:sldMasterId id="2147483787" r:id="rId8"/>
    <p:sldMasterId id="2147483790" r:id="rId9"/>
    <p:sldMasterId id="2147483854" r:id="rId10"/>
    <p:sldMasterId id="2147483892" r:id="rId11"/>
    <p:sldMasterId id="2147483904" r:id="rId12"/>
    <p:sldMasterId id="2147483922" r:id="rId13"/>
    <p:sldMasterId id="2147483936" r:id="rId14"/>
    <p:sldMasterId id="2147483959" r:id="rId15"/>
    <p:sldMasterId id="2147484008" r:id="rId16"/>
    <p:sldMasterId id="2147484021" r:id="rId17"/>
    <p:sldMasterId id="2147484025" r:id="rId18"/>
    <p:sldMasterId id="2147484039" r:id="rId19"/>
    <p:sldMasterId id="2147484050" r:id="rId20"/>
    <p:sldMasterId id="2147484059" r:id="rId21"/>
    <p:sldMasterId id="2147484071" r:id="rId22"/>
    <p:sldMasterId id="2147484084" r:id="rId23"/>
    <p:sldMasterId id="2147484088" r:id="rId24"/>
    <p:sldMasterId id="2147484093" r:id="rId25"/>
    <p:sldMasterId id="2147484095" r:id="rId26"/>
    <p:sldMasterId id="2147484097" r:id="rId27"/>
    <p:sldMasterId id="2147484099" r:id="rId28"/>
    <p:sldMasterId id="2147484103" r:id="rId29"/>
    <p:sldMasterId id="2147484105" r:id="rId30"/>
    <p:sldMasterId id="2147484107" r:id="rId31"/>
    <p:sldMasterId id="2147484109" r:id="rId32"/>
    <p:sldMasterId id="2147484111" r:id="rId33"/>
    <p:sldMasterId id="2147484114" r:id="rId34"/>
    <p:sldMasterId id="2147484118" r:id="rId35"/>
    <p:sldMasterId id="2147484120" r:id="rId36"/>
    <p:sldMasterId id="2147484123" r:id="rId37"/>
    <p:sldMasterId id="2147484126" r:id="rId38"/>
    <p:sldMasterId id="2147484128" r:id="rId39"/>
    <p:sldMasterId id="2147484140" r:id="rId40"/>
    <p:sldMasterId id="2147484154" r:id="rId41"/>
    <p:sldMasterId id="2147484166" r:id="rId42"/>
    <p:sldMasterId id="2147484169" r:id="rId43"/>
    <p:sldMasterId id="2147484182" r:id="rId44"/>
    <p:sldMasterId id="2147484195" r:id="rId45"/>
  </p:sldMasterIdLst>
  <p:notesMasterIdLst>
    <p:notesMasterId r:id="rId117"/>
  </p:notesMasterIdLst>
  <p:handoutMasterIdLst>
    <p:handoutMasterId r:id="rId118"/>
  </p:handoutMasterIdLst>
  <p:sldIdLst>
    <p:sldId id="256" r:id="rId46"/>
    <p:sldId id="627" r:id="rId47"/>
    <p:sldId id="706" r:id="rId48"/>
    <p:sldId id="707" r:id="rId49"/>
    <p:sldId id="711" r:id="rId50"/>
    <p:sldId id="708" r:id="rId51"/>
    <p:sldId id="556" r:id="rId52"/>
    <p:sldId id="570" r:id="rId53"/>
    <p:sldId id="734" r:id="rId54"/>
    <p:sldId id="618" r:id="rId55"/>
    <p:sldId id="665" r:id="rId56"/>
    <p:sldId id="573" r:id="rId57"/>
    <p:sldId id="579" r:id="rId58"/>
    <p:sldId id="738" r:id="rId59"/>
    <p:sldId id="737" r:id="rId60"/>
    <p:sldId id="504" r:id="rId61"/>
    <p:sldId id="713" r:id="rId62"/>
    <p:sldId id="714" r:id="rId63"/>
    <p:sldId id="715" r:id="rId64"/>
    <p:sldId id="746" r:id="rId65"/>
    <p:sldId id="718" r:id="rId66"/>
    <p:sldId id="719" r:id="rId67"/>
    <p:sldId id="720" r:id="rId68"/>
    <p:sldId id="721" r:id="rId69"/>
    <p:sldId id="722" r:id="rId70"/>
    <p:sldId id="723" r:id="rId71"/>
    <p:sldId id="724" r:id="rId72"/>
    <p:sldId id="725" r:id="rId73"/>
    <p:sldId id="727" r:id="rId74"/>
    <p:sldId id="741" r:id="rId75"/>
    <p:sldId id="728" r:id="rId76"/>
    <p:sldId id="729" r:id="rId77"/>
    <p:sldId id="730" r:id="rId78"/>
    <p:sldId id="731" r:id="rId79"/>
    <p:sldId id="732" r:id="rId80"/>
    <p:sldId id="733" r:id="rId81"/>
    <p:sldId id="323" r:id="rId82"/>
    <p:sldId id="593" r:id="rId83"/>
    <p:sldId id="594" r:id="rId84"/>
    <p:sldId id="372" r:id="rId85"/>
    <p:sldId id="669" r:id="rId86"/>
    <p:sldId id="680" r:id="rId87"/>
    <p:sldId id="670" r:id="rId88"/>
    <p:sldId id="683" r:id="rId89"/>
    <p:sldId id="742" r:id="rId90"/>
    <p:sldId id="596" r:id="rId91"/>
    <p:sldId id="735" r:id="rId92"/>
    <p:sldId id="653" r:id="rId93"/>
    <p:sldId id="686" r:id="rId94"/>
    <p:sldId id="687" r:id="rId95"/>
    <p:sldId id="736" r:id="rId96"/>
    <p:sldId id="654" r:id="rId97"/>
    <p:sldId id="740" r:id="rId98"/>
    <p:sldId id="598" r:id="rId99"/>
    <p:sldId id="671" r:id="rId100"/>
    <p:sldId id="674" r:id="rId101"/>
    <p:sldId id="677" r:id="rId102"/>
    <p:sldId id="678" r:id="rId103"/>
    <p:sldId id="685" r:id="rId104"/>
    <p:sldId id="689" r:id="rId105"/>
    <p:sldId id="682" r:id="rId106"/>
    <p:sldId id="743" r:id="rId107"/>
    <p:sldId id="744" r:id="rId108"/>
    <p:sldId id="745" r:id="rId109"/>
    <p:sldId id="649" r:id="rId110"/>
    <p:sldId id="660" r:id="rId111"/>
    <p:sldId id="690" r:id="rId112"/>
    <p:sldId id="626" r:id="rId113"/>
    <p:sldId id="651" r:id="rId114"/>
    <p:sldId id="747" r:id="rId115"/>
    <p:sldId id="338" r:id="rId116"/>
  </p:sldIdLst>
  <p:sldSz cx="9144000" cy="6858000" type="screen4x3"/>
  <p:notesSz cx="6858000" cy="9296400"/>
  <p:defaultTextStyle>
    <a:defPPr>
      <a:defRPr lang="en-US"/>
    </a:defPPr>
    <a:lvl1pPr algn="l" defTabSz="456721" rtl="0" fontAlgn="base">
      <a:spcBef>
        <a:spcPct val="0"/>
      </a:spcBef>
      <a:spcAft>
        <a:spcPct val="0"/>
      </a:spcAft>
      <a:defRPr kern="1200">
        <a:solidFill>
          <a:schemeClr val="tx1"/>
        </a:solidFill>
        <a:latin typeface="Century Gothic" pitchFamily="1" charset="0"/>
        <a:ea typeface="ＭＳ Ｐゴシック" pitchFamily="1" charset="-128"/>
        <a:cs typeface="+mn-cs"/>
      </a:defRPr>
    </a:lvl1pPr>
    <a:lvl2pPr marL="456721" algn="l" defTabSz="456721" rtl="0" fontAlgn="base">
      <a:spcBef>
        <a:spcPct val="0"/>
      </a:spcBef>
      <a:spcAft>
        <a:spcPct val="0"/>
      </a:spcAft>
      <a:defRPr kern="1200">
        <a:solidFill>
          <a:schemeClr val="tx1"/>
        </a:solidFill>
        <a:latin typeface="Century Gothic" pitchFamily="1" charset="0"/>
        <a:ea typeface="ＭＳ Ｐゴシック" pitchFamily="1" charset="-128"/>
        <a:cs typeface="+mn-cs"/>
      </a:defRPr>
    </a:lvl2pPr>
    <a:lvl3pPr marL="913437" algn="l" defTabSz="456721" rtl="0" fontAlgn="base">
      <a:spcBef>
        <a:spcPct val="0"/>
      </a:spcBef>
      <a:spcAft>
        <a:spcPct val="0"/>
      </a:spcAft>
      <a:defRPr kern="1200">
        <a:solidFill>
          <a:schemeClr val="tx1"/>
        </a:solidFill>
        <a:latin typeface="Century Gothic" pitchFamily="1" charset="0"/>
        <a:ea typeface="ＭＳ Ｐゴシック" pitchFamily="1" charset="-128"/>
        <a:cs typeface="+mn-cs"/>
      </a:defRPr>
    </a:lvl3pPr>
    <a:lvl4pPr marL="1370158" algn="l" defTabSz="456721" rtl="0" fontAlgn="base">
      <a:spcBef>
        <a:spcPct val="0"/>
      </a:spcBef>
      <a:spcAft>
        <a:spcPct val="0"/>
      </a:spcAft>
      <a:defRPr kern="1200">
        <a:solidFill>
          <a:schemeClr val="tx1"/>
        </a:solidFill>
        <a:latin typeface="Century Gothic" pitchFamily="1" charset="0"/>
        <a:ea typeface="ＭＳ Ｐゴシック" pitchFamily="1" charset="-128"/>
        <a:cs typeface="+mn-cs"/>
      </a:defRPr>
    </a:lvl4pPr>
    <a:lvl5pPr marL="1826876" algn="l" defTabSz="456721" rtl="0" fontAlgn="base">
      <a:spcBef>
        <a:spcPct val="0"/>
      </a:spcBef>
      <a:spcAft>
        <a:spcPct val="0"/>
      </a:spcAft>
      <a:defRPr kern="1200">
        <a:solidFill>
          <a:schemeClr val="tx1"/>
        </a:solidFill>
        <a:latin typeface="Century Gothic" pitchFamily="1" charset="0"/>
        <a:ea typeface="ＭＳ Ｐゴシック" pitchFamily="1" charset="-128"/>
        <a:cs typeface="+mn-cs"/>
      </a:defRPr>
    </a:lvl5pPr>
    <a:lvl6pPr marL="2283597" algn="l" defTabSz="913437" rtl="0" eaLnBrk="1" latinLnBrk="0" hangingPunct="1">
      <a:defRPr kern="1200">
        <a:solidFill>
          <a:schemeClr val="tx1"/>
        </a:solidFill>
        <a:latin typeface="Century Gothic" pitchFamily="1" charset="0"/>
        <a:ea typeface="ＭＳ Ｐゴシック" pitchFamily="1" charset="-128"/>
        <a:cs typeface="+mn-cs"/>
      </a:defRPr>
    </a:lvl6pPr>
    <a:lvl7pPr marL="2740313" algn="l" defTabSz="913437" rtl="0" eaLnBrk="1" latinLnBrk="0" hangingPunct="1">
      <a:defRPr kern="1200">
        <a:solidFill>
          <a:schemeClr val="tx1"/>
        </a:solidFill>
        <a:latin typeface="Century Gothic" pitchFamily="1" charset="0"/>
        <a:ea typeface="ＭＳ Ｐゴシック" pitchFamily="1" charset="-128"/>
        <a:cs typeface="+mn-cs"/>
      </a:defRPr>
    </a:lvl7pPr>
    <a:lvl8pPr marL="3197034" algn="l" defTabSz="913437" rtl="0" eaLnBrk="1" latinLnBrk="0" hangingPunct="1">
      <a:defRPr kern="1200">
        <a:solidFill>
          <a:schemeClr val="tx1"/>
        </a:solidFill>
        <a:latin typeface="Century Gothic" pitchFamily="1" charset="0"/>
        <a:ea typeface="ＭＳ Ｐゴシック" pitchFamily="1" charset="-128"/>
        <a:cs typeface="+mn-cs"/>
      </a:defRPr>
    </a:lvl8pPr>
    <a:lvl9pPr marL="3653752" algn="l" defTabSz="913437" rtl="0" eaLnBrk="1" latinLnBrk="0" hangingPunct="1">
      <a:defRPr kern="1200">
        <a:solidFill>
          <a:schemeClr val="tx1"/>
        </a:solidFill>
        <a:latin typeface="Century Gothic" pitchFamily="1" charset="0"/>
        <a:ea typeface="ＭＳ Ｐゴシック" pitchFamily="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00FF00"/>
    <a:srgbClr val="33CCFF"/>
    <a:srgbClr val="66FF99"/>
    <a:srgbClr val="800000"/>
    <a:srgbClr val="6666FF"/>
    <a:srgbClr val="000000"/>
    <a:srgbClr val="FFFF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006" autoAdjust="0"/>
    <p:restoredTop sz="95560" autoAdjust="0"/>
  </p:normalViewPr>
  <p:slideViewPr>
    <p:cSldViewPr snapToGrid="0" snapToObjects="1">
      <p:cViewPr>
        <p:scale>
          <a:sx n="90" d="100"/>
          <a:sy n="90" d="100"/>
        </p:scale>
        <p:origin x="684" y="324"/>
      </p:cViewPr>
      <p:guideLst>
        <p:guide orient="horz" pos="2160"/>
        <p:guide pos="2880"/>
      </p:guideLst>
    </p:cSldViewPr>
  </p:slideViewPr>
  <p:notesTextViewPr>
    <p:cViewPr>
      <p:scale>
        <a:sx n="100" d="100"/>
        <a:sy n="100" d="100"/>
      </p:scale>
      <p:origin x="0" y="0"/>
    </p:cViewPr>
  </p:notesTextViewPr>
  <p:sorterViewPr>
    <p:cViewPr>
      <p:scale>
        <a:sx n="90" d="100"/>
        <a:sy n="90" d="100"/>
      </p:scale>
      <p:origin x="0" y="90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notesMaster" Target="notesMasters/notesMaster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2.xml"/><Relationship Id="rId63" Type="http://schemas.openxmlformats.org/officeDocument/2006/relationships/slide" Target="slides/slide18.xml"/><Relationship Id="rId68" Type="http://schemas.openxmlformats.org/officeDocument/2006/relationships/slide" Target="slides/slide23.xml"/><Relationship Id="rId84" Type="http://schemas.openxmlformats.org/officeDocument/2006/relationships/slide" Target="slides/slide39.xml"/><Relationship Id="rId89" Type="http://schemas.openxmlformats.org/officeDocument/2006/relationships/slide" Target="slides/slide44.xml"/><Relationship Id="rId112" Type="http://schemas.openxmlformats.org/officeDocument/2006/relationships/slide" Target="slides/slide67.xml"/><Relationship Id="rId16" Type="http://schemas.openxmlformats.org/officeDocument/2006/relationships/slideMaster" Target="slideMasters/slideMaster16.xml"/><Relationship Id="rId107" Type="http://schemas.openxmlformats.org/officeDocument/2006/relationships/slide" Target="slides/slide6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8.xml"/><Relationship Id="rId58" Type="http://schemas.openxmlformats.org/officeDocument/2006/relationships/slide" Target="slides/slide13.xml"/><Relationship Id="rId74" Type="http://schemas.openxmlformats.org/officeDocument/2006/relationships/slide" Target="slides/slide29.xml"/><Relationship Id="rId79" Type="http://schemas.openxmlformats.org/officeDocument/2006/relationships/slide" Target="slides/slide34.xml"/><Relationship Id="rId102" Type="http://schemas.openxmlformats.org/officeDocument/2006/relationships/slide" Target="slides/slide57.xml"/><Relationship Id="rId5" Type="http://schemas.openxmlformats.org/officeDocument/2006/relationships/slideMaster" Target="slideMasters/slideMaster5.xml"/><Relationship Id="rId61" Type="http://schemas.openxmlformats.org/officeDocument/2006/relationships/slide" Target="slides/slide16.xml"/><Relationship Id="rId82" Type="http://schemas.openxmlformats.org/officeDocument/2006/relationships/slide" Target="slides/slide37.xml"/><Relationship Id="rId90" Type="http://schemas.openxmlformats.org/officeDocument/2006/relationships/slide" Target="slides/slide45.xml"/><Relationship Id="rId95" Type="http://schemas.openxmlformats.org/officeDocument/2006/relationships/slide" Target="slides/slide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3.xml"/><Relationship Id="rId56" Type="http://schemas.openxmlformats.org/officeDocument/2006/relationships/slide" Target="slides/slide11.xml"/><Relationship Id="rId64" Type="http://schemas.openxmlformats.org/officeDocument/2006/relationships/slide" Target="slides/slide19.xml"/><Relationship Id="rId69" Type="http://schemas.openxmlformats.org/officeDocument/2006/relationships/slide" Target="slides/slide24.xml"/><Relationship Id="rId77" Type="http://schemas.openxmlformats.org/officeDocument/2006/relationships/slide" Target="slides/slide32.xml"/><Relationship Id="rId100" Type="http://schemas.openxmlformats.org/officeDocument/2006/relationships/slide" Target="slides/slide55.xml"/><Relationship Id="rId105" Type="http://schemas.openxmlformats.org/officeDocument/2006/relationships/slide" Target="slides/slide60.xml"/><Relationship Id="rId113" Type="http://schemas.openxmlformats.org/officeDocument/2006/relationships/slide" Target="slides/slide68.xml"/><Relationship Id="rId11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80" Type="http://schemas.openxmlformats.org/officeDocument/2006/relationships/slide" Target="slides/slide35.xml"/><Relationship Id="rId85" Type="http://schemas.openxmlformats.org/officeDocument/2006/relationships/slide" Target="slides/slide40.xml"/><Relationship Id="rId93" Type="http://schemas.openxmlformats.org/officeDocument/2006/relationships/slide" Target="slides/slide48.xml"/><Relationship Id="rId98" Type="http://schemas.openxmlformats.org/officeDocument/2006/relationships/slide" Target="slides/slide53.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1.xml"/><Relationship Id="rId59" Type="http://schemas.openxmlformats.org/officeDocument/2006/relationships/slide" Target="slides/slide14.xml"/><Relationship Id="rId67" Type="http://schemas.openxmlformats.org/officeDocument/2006/relationships/slide" Target="slides/slide22.xml"/><Relationship Id="rId103" Type="http://schemas.openxmlformats.org/officeDocument/2006/relationships/slide" Target="slides/slide58.xml"/><Relationship Id="rId108" Type="http://schemas.openxmlformats.org/officeDocument/2006/relationships/slide" Target="slides/slide63.xml"/><Relationship Id="rId116" Type="http://schemas.openxmlformats.org/officeDocument/2006/relationships/slide" Target="slides/slide7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9.xml"/><Relationship Id="rId62" Type="http://schemas.openxmlformats.org/officeDocument/2006/relationships/slide" Target="slides/slide17.xml"/><Relationship Id="rId70" Type="http://schemas.openxmlformats.org/officeDocument/2006/relationships/slide" Target="slides/slide25.xml"/><Relationship Id="rId75" Type="http://schemas.openxmlformats.org/officeDocument/2006/relationships/slide" Target="slides/slide30.xml"/><Relationship Id="rId83" Type="http://schemas.openxmlformats.org/officeDocument/2006/relationships/slide" Target="slides/slide38.xml"/><Relationship Id="rId88" Type="http://schemas.openxmlformats.org/officeDocument/2006/relationships/slide" Target="slides/slide43.xml"/><Relationship Id="rId91" Type="http://schemas.openxmlformats.org/officeDocument/2006/relationships/slide" Target="slides/slide46.xml"/><Relationship Id="rId96" Type="http://schemas.openxmlformats.org/officeDocument/2006/relationships/slide" Target="slides/slide51.xml"/><Relationship Id="rId111"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4.xml"/><Relationship Id="rId57" Type="http://schemas.openxmlformats.org/officeDocument/2006/relationships/slide" Target="slides/slide12.xml"/><Relationship Id="rId106" Type="http://schemas.openxmlformats.org/officeDocument/2006/relationships/slide" Target="slides/slide61.xml"/><Relationship Id="rId114" Type="http://schemas.openxmlformats.org/officeDocument/2006/relationships/slide" Target="slides/slide69.xml"/><Relationship Id="rId119"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7.xml"/><Relationship Id="rId60" Type="http://schemas.openxmlformats.org/officeDocument/2006/relationships/slide" Target="slides/slide15.xml"/><Relationship Id="rId65" Type="http://schemas.openxmlformats.org/officeDocument/2006/relationships/slide" Target="slides/slide20.xml"/><Relationship Id="rId73" Type="http://schemas.openxmlformats.org/officeDocument/2006/relationships/slide" Target="slides/slide28.xml"/><Relationship Id="rId78" Type="http://schemas.openxmlformats.org/officeDocument/2006/relationships/slide" Target="slides/slide33.xml"/><Relationship Id="rId81" Type="http://schemas.openxmlformats.org/officeDocument/2006/relationships/slide" Target="slides/slide36.xml"/><Relationship Id="rId86" Type="http://schemas.openxmlformats.org/officeDocument/2006/relationships/slide" Target="slides/slide41.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4.xml"/><Relationship Id="rId34" Type="http://schemas.openxmlformats.org/officeDocument/2006/relationships/slideMaster" Target="slideMasters/slideMaster34.xml"/><Relationship Id="rId50" Type="http://schemas.openxmlformats.org/officeDocument/2006/relationships/slide" Target="slides/slide5.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04" Type="http://schemas.openxmlformats.org/officeDocument/2006/relationships/slide" Target="slides/slide59.xml"/><Relationship Id="rId120"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26.xml"/><Relationship Id="rId92"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15" Type="http://schemas.openxmlformats.org/officeDocument/2006/relationships/slide" Target="slides/slide7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3.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4.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1" Type="http://schemas.openxmlformats.org/officeDocument/2006/relationships/oleObject" Target="file:///C:\Users\cottoj\Desktop\Opioid%20Data%207.7.10%20WC.xlsx"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7.xlsx"/><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Rx Opioid Use</c:v>
                </c:pt>
              </c:strCache>
            </c:strRef>
          </c:tx>
          <c:spPr>
            <a:ln w="38100"/>
          </c:spPr>
          <c:marker>
            <c:symbol val="diamond"/>
            <c:size val="10"/>
          </c:marker>
          <c:cat>
            <c:numRef>
              <c:f>Sheet1!$A$2:$A$13</c:f>
              <c:numCache>
                <c:formatCode>General</c:formatCode>
                <c:ptCount val="12"/>
                <c:pt idx="0">
                  <c:v>2003</c:v>
                </c:pt>
                <c:pt idx="1">
                  <c:v>2004</c:v>
                </c:pt>
                <c:pt idx="2">
                  <c:v>2005</c:v>
                </c:pt>
                <c:pt idx="3">
                  <c:v>2006</c:v>
                </c:pt>
                <c:pt idx="4">
                  <c:v>2007</c:v>
                </c:pt>
                <c:pt idx="5">
                  <c:v>2008</c:v>
                </c:pt>
                <c:pt idx="6">
                  <c:v>2009</c:v>
                </c:pt>
                <c:pt idx="7">
                  <c:v>2010</c:v>
                </c:pt>
                <c:pt idx="8">
                  <c:v>2011</c:v>
                </c:pt>
                <c:pt idx="9">
                  <c:v>2012</c:v>
                </c:pt>
                <c:pt idx="10">
                  <c:v>2013</c:v>
                </c:pt>
                <c:pt idx="11">
                  <c:v>2014</c:v>
                </c:pt>
              </c:numCache>
            </c:numRef>
          </c:cat>
          <c:val>
            <c:numRef>
              <c:f>Sheet1!$B$2:$B$13</c:f>
              <c:numCache>
                <c:formatCode>General</c:formatCode>
                <c:ptCount val="12"/>
                <c:pt idx="0">
                  <c:v>5.4</c:v>
                </c:pt>
                <c:pt idx="1">
                  <c:v>5.0999999999999996</c:v>
                </c:pt>
                <c:pt idx="2">
                  <c:v>5.4</c:v>
                </c:pt>
                <c:pt idx="3">
                  <c:v>5.8</c:v>
                </c:pt>
                <c:pt idx="4">
                  <c:v>5.7</c:v>
                </c:pt>
                <c:pt idx="5">
                  <c:v>5.3</c:v>
                </c:pt>
                <c:pt idx="6">
                  <c:v>5.6</c:v>
                </c:pt>
                <c:pt idx="7">
                  <c:v>5.5</c:v>
                </c:pt>
                <c:pt idx="8">
                  <c:v>4.9000000000000004</c:v>
                </c:pt>
                <c:pt idx="9">
                  <c:v>5.6</c:v>
                </c:pt>
                <c:pt idx="10">
                  <c:v>4.9000000000000004</c:v>
                </c:pt>
                <c:pt idx="11">
                  <c:v>4.5</c:v>
                </c:pt>
              </c:numCache>
            </c:numRef>
          </c:val>
          <c:smooth val="0"/>
        </c:ser>
        <c:dLbls>
          <c:showLegendKey val="0"/>
          <c:showVal val="0"/>
          <c:showCatName val="0"/>
          <c:showSerName val="0"/>
          <c:showPercent val="0"/>
          <c:showBubbleSize val="0"/>
        </c:dLbls>
        <c:marker val="1"/>
        <c:smooth val="0"/>
        <c:axId val="328178688"/>
        <c:axId val="328241920"/>
      </c:lineChart>
      <c:catAx>
        <c:axId val="328178688"/>
        <c:scaling>
          <c:orientation val="minMax"/>
        </c:scaling>
        <c:delete val="0"/>
        <c:axPos val="b"/>
        <c:numFmt formatCode="General" sourceLinked="1"/>
        <c:majorTickMark val="out"/>
        <c:minorTickMark val="none"/>
        <c:tickLblPos val="nextTo"/>
        <c:crossAx val="328241920"/>
        <c:crosses val="autoZero"/>
        <c:auto val="1"/>
        <c:lblAlgn val="ctr"/>
        <c:lblOffset val="100"/>
        <c:noMultiLvlLbl val="0"/>
      </c:catAx>
      <c:valAx>
        <c:axId val="328241920"/>
        <c:scaling>
          <c:orientation val="minMax"/>
        </c:scaling>
        <c:delete val="0"/>
        <c:axPos val="l"/>
        <c:majorGridlines/>
        <c:numFmt formatCode="General" sourceLinked="1"/>
        <c:majorTickMark val="out"/>
        <c:minorTickMark val="none"/>
        <c:tickLblPos val="nextTo"/>
        <c:crossAx val="328178688"/>
        <c:crosses val="autoZero"/>
        <c:crossBetween val="between"/>
      </c:valAx>
    </c:plotArea>
    <c:legend>
      <c:legendPos val="r"/>
      <c:layout>
        <c:manualLayout>
          <c:xMode val="edge"/>
          <c:yMode val="edge"/>
          <c:x val="0.8300848772864956"/>
          <c:y val="0.47220177165354332"/>
          <c:w val="0.15984607840455597"/>
          <c:h val="0.26714971271741766"/>
        </c:manualLayout>
      </c:layout>
      <c:overlay val="0"/>
      <c:txPr>
        <a:bodyPr/>
        <a:lstStyle/>
        <a:p>
          <a:pPr>
            <a:defRPr sz="1400" b="1">
              <a:latin typeface="Corbel" panose="020B0503020204020204" pitchFamily="34" charset="0"/>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solidFill>
              <a:srgbClr val="FF0000"/>
            </a:solidFill>
          </c:spPr>
          <c:dPt>
            <c:idx val="1"/>
            <c:bubble3D val="0"/>
            <c:spPr>
              <a:solidFill>
                <a:schemeClr val="bg1">
                  <a:lumMod val="65000"/>
                </a:schemeClr>
              </a:solidFill>
            </c:spPr>
          </c:dPt>
          <c:dLbls>
            <c:dLbl>
              <c:idx val="0"/>
              <c:layout>
                <c:manualLayout>
                  <c:x val="-2.09688134561049E-2"/>
                  <c:y val="0.40762048222064001"/>
                </c:manualLayout>
              </c:layout>
              <c:tx>
                <c:rich>
                  <a:bodyPr/>
                  <a:lstStyle/>
                  <a:p>
                    <a:r>
                      <a:rPr lang="en-US" sz="1600" smtClean="0">
                        <a:solidFill>
                          <a:schemeClr val="bg1"/>
                        </a:solidFill>
                      </a:rPr>
                      <a:t>61.7% </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8.24090604367274E-3"/>
                  <c:y val="-0.25759984737966801"/>
                </c:manualLayout>
              </c:layout>
              <c:tx>
                <c:rich>
                  <a:bodyPr/>
                  <a:lstStyle/>
                  <a:p>
                    <a:r>
                      <a:rPr lang="en-US" sz="1600" dirty="0" smtClean="0">
                        <a:solidFill>
                          <a:schemeClr val="bg1"/>
                        </a:solidFill>
                      </a:rPr>
                      <a:t>4.6%</a:t>
                    </a:r>
                    <a:endParaRPr lang="en-US" sz="1400"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600" b="1">
                    <a:solidFill>
                      <a:schemeClr val="bg1"/>
                    </a:solidFill>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tested</c:v>
                </c:pt>
                <c:pt idx="1">
                  <c:v>declined or not able to be tested</c:v>
                </c:pt>
              </c:strCache>
            </c:strRef>
          </c:cat>
          <c:val>
            <c:numRef>
              <c:f>Sheet1!$B$2:$B$3</c:f>
              <c:numCache>
                <c:formatCode>General</c:formatCode>
                <c:ptCount val="2"/>
                <c:pt idx="0">
                  <c:v>61.7</c:v>
                </c:pt>
                <c:pt idx="1">
                  <c:v>4.5999999999999996</c:v>
                </c:pt>
              </c:numCache>
            </c:numRef>
          </c:val>
        </c:ser>
        <c:dLbls>
          <c:showLegendKey val="0"/>
          <c:showVal val="0"/>
          <c:showCatName val="0"/>
          <c:showSerName val="0"/>
          <c:showPercent val="0"/>
          <c:showBubbleSize val="0"/>
          <c:showLeaderLines val="0"/>
        </c:dLbls>
        <c:firstSliceAng val="186"/>
      </c:pieChart>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  </c:v>
                </c:pt>
              </c:strCache>
            </c:strRef>
          </c:tx>
          <c:spPr>
            <a:solidFill>
              <a:srgbClr val="FF0000"/>
            </a:solidFill>
          </c:spPr>
          <c:dPt>
            <c:idx val="1"/>
            <c:bubble3D val="0"/>
            <c:spPr>
              <a:solidFill>
                <a:srgbClr val="000099"/>
              </a:solidFill>
            </c:spPr>
          </c:dPt>
          <c:dLbls>
            <c:dLbl>
              <c:idx val="0"/>
              <c:layout>
                <c:manualLayout>
                  <c:x val="-0.184317196434859"/>
                  <c:y val="0.10147936709641001"/>
                </c:manualLayout>
              </c:layout>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0.20657497981880099"/>
                  <c:y val="8.9720295304431999E-2"/>
                </c:manualLayout>
              </c:layou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a:lstStyle/>
              <a:p>
                <a:pPr>
                  <a:defRPr sz="1600" b="1">
                    <a:solidFill>
                      <a:schemeClr val="bg1"/>
                    </a:solidFill>
                    <a:latin typeface="Times New Roman" panose="02020603050405020304" pitchFamily="18" charset="0"/>
                    <a:cs typeface="Times New Roman" panose="02020603050405020304" pitchFamily="18" charset="0"/>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Sheet1!$A$2:$A$3</c:f>
              <c:strCache>
                <c:ptCount val="2"/>
                <c:pt idx="0">
                  <c:v>HIV+</c:v>
                </c:pt>
                <c:pt idx="1">
                  <c:v>HIV-</c:v>
                </c:pt>
              </c:strCache>
            </c:strRef>
          </c:cat>
          <c:val>
            <c:numRef>
              <c:f>Sheet1!$B$2:$B$3</c:f>
              <c:numCache>
                <c:formatCode>General</c:formatCode>
                <c:ptCount val="2"/>
                <c:pt idx="0">
                  <c:v>47.4</c:v>
                </c:pt>
                <c:pt idx="1">
                  <c:v>52.6</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  </c:v>
                </c:pt>
              </c:strCache>
            </c:strRef>
          </c:tx>
          <c:spPr>
            <a:solidFill>
              <a:srgbClr val="FF5050"/>
            </a:solidFill>
          </c:spPr>
          <c:dPt>
            <c:idx val="0"/>
            <c:bubble3D val="0"/>
            <c:spPr>
              <a:solidFill>
                <a:srgbClr val="FF0000"/>
              </a:solidFill>
            </c:spPr>
          </c:dPt>
          <c:dLbls>
            <c:dLbl>
              <c:idx val="0"/>
              <c:layout>
                <c:manualLayout>
                  <c:x val="0.13465432879654099"/>
                  <c:y val="9.2963564370535004E-2"/>
                </c:manualLayout>
              </c:layout>
              <c:tx>
                <c:rich>
                  <a:bodyPr/>
                  <a:lstStyle/>
                  <a:p>
                    <a:r>
                      <a:rPr lang="en-US" smtClean="0"/>
                      <a:t>57.8%</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4972902473031699"/>
                  <c:y val="0.113570600707273"/>
                </c:manualLayout>
              </c:layout>
              <c:tx>
                <c:rich>
                  <a:bodyPr/>
                  <a:lstStyle/>
                  <a:p>
                    <a:r>
                      <a:rPr lang="en-US" smtClean="0"/>
                      <a:t>42.2%</a:t>
                    </a:r>
                    <a:endParaRPr lang="en-US" dirty="0"/>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b="1">
                    <a:solidFill>
                      <a:schemeClr val="bg1"/>
                    </a:solidFill>
                    <a:latin typeface="Times New Roman" panose="02020603050405020304" pitchFamily="18" charset="0"/>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 Syringe-sharing or sex partners</c:v>
                </c:pt>
                <c:pt idx="1">
                  <c:v>Social contacts at high risk for HIV infection</c:v>
                </c:pt>
              </c:strCache>
            </c:strRef>
          </c:cat>
          <c:val>
            <c:numRef>
              <c:f>Sheet1!$B$2:$B$3</c:f>
              <c:numCache>
                <c:formatCode>General</c:formatCode>
                <c:ptCount val="2"/>
                <c:pt idx="0">
                  <c:v>57.8</c:v>
                </c:pt>
                <c:pt idx="1">
                  <c:v>42.2</c:v>
                </c:pt>
              </c:numCache>
            </c:numRef>
          </c:val>
        </c:ser>
        <c:dLbls>
          <c:showLegendKey val="0"/>
          <c:showVal val="0"/>
          <c:showCatName val="0"/>
          <c:showSerName val="0"/>
          <c:showPercent val="0"/>
          <c:showBubbleSize val="0"/>
          <c:showLeaderLines val="0"/>
        </c:dLbls>
        <c:firstSliceAng val="170"/>
      </c:pieChart>
    </c:plotArea>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79739419075712"/>
          <c:y val="6.0810047625765994E-2"/>
          <c:w val="0.84398976982097151"/>
          <c:h val="0.7624521072796937"/>
        </c:manualLayout>
      </c:layout>
      <c:lineChart>
        <c:grouping val="standard"/>
        <c:varyColors val="0"/>
        <c:ser>
          <c:idx val="1"/>
          <c:order val="0"/>
          <c:tx>
            <c:strRef>
              <c:f>Sheet1!$A$2</c:f>
              <c:strCache>
                <c:ptCount val="1"/>
                <c:pt idx="0">
                  <c:v>DSM-IV Abuse</c:v>
                </c:pt>
              </c:strCache>
            </c:strRef>
          </c:tx>
          <c:spPr>
            <a:ln w="37106">
              <a:solidFill>
                <a:srgbClr val="FF0000"/>
              </a:solidFill>
              <a:prstDash val="solid"/>
            </a:ln>
          </c:spPr>
          <c:marker>
            <c:symbol val="none"/>
          </c:marker>
          <c:cat>
            <c:numRef>
              <c:f>Sheet1!$B$1:$CP$1</c:f>
              <c:numCache>
                <c:formatCode>General</c:formatCode>
                <c:ptCount val="56"/>
                <c:pt idx="0">
                  <c:v>5</c:v>
                </c:pt>
                <c:pt idx="5">
                  <c:v>10</c:v>
                </c:pt>
                <c:pt idx="10">
                  <c:v>15</c:v>
                </c:pt>
                <c:pt idx="15">
                  <c:v>20</c:v>
                </c:pt>
                <c:pt idx="20">
                  <c:v>25</c:v>
                </c:pt>
                <c:pt idx="25">
                  <c:v>30</c:v>
                </c:pt>
                <c:pt idx="30">
                  <c:v>35</c:v>
                </c:pt>
                <c:pt idx="35">
                  <c:v>40</c:v>
                </c:pt>
                <c:pt idx="40">
                  <c:v>45</c:v>
                </c:pt>
                <c:pt idx="45">
                  <c:v>50</c:v>
                </c:pt>
                <c:pt idx="50">
                  <c:v>55</c:v>
                </c:pt>
                <c:pt idx="55">
                  <c:v>60</c:v>
                </c:pt>
              </c:numCache>
            </c:numRef>
          </c:cat>
          <c:val>
            <c:numRef>
              <c:f>Sheet1!$B$2:$CP$2</c:f>
              <c:numCache>
                <c:formatCode>General</c:formatCode>
                <c:ptCount val="56"/>
                <c:pt idx="0">
                  <c:v>3.3700000000000006E-4</c:v>
                </c:pt>
                <c:pt idx="1">
                  <c:v>8.1000000000000248E-5</c:v>
                </c:pt>
                <c:pt idx="2">
                  <c:v>8.0000000000000267E-6</c:v>
                </c:pt>
                <c:pt idx="3">
                  <c:v>3.2000000000000236E-5</c:v>
                </c:pt>
                <c:pt idx="4">
                  <c:v>0</c:v>
                </c:pt>
                <c:pt idx="5">
                  <c:v>1.3600000000000089E-4</c:v>
                </c:pt>
                <c:pt idx="6">
                  <c:v>7.200000000000049E-5</c:v>
                </c:pt>
                <c:pt idx="7">
                  <c:v>4.8600000000000021E-4</c:v>
                </c:pt>
                <c:pt idx="8">
                  <c:v>1.3140000000000053E-3</c:v>
                </c:pt>
                <c:pt idx="9">
                  <c:v>2.1830000000000135E-3</c:v>
                </c:pt>
                <c:pt idx="10">
                  <c:v>3.4600000000000112E-3</c:v>
                </c:pt>
                <c:pt idx="11">
                  <c:v>8.5670000000000208E-3</c:v>
                </c:pt>
                <c:pt idx="12">
                  <c:v>9.6620000000000247E-3</c:v>
                </c:pt>
                <c:pt idx="13">
                  <c:v>1.1339999999999998E-2</c:v>
                </c:pt>
                <c:pt idx="14">
                  <c:v>5.7460000000000289E-3</c:v>
                </c:pt>
                <c:pt idx="15">
                  <c:v>5.3379999999999999E-3</c:v>
                </c:pt>
                <c:pt idx="16">
                  <c:v>3.786000000000012E-3</c:v>
                </c:pt>
                <c:pt idx="17">
                  <c:v>2.9880000000000102E-3</c:v>
                </c:pt>
                <c:pt idx="18">
                  <c:v>2.1380000000000001E-3</c:v>
                </c:pt>
                <c:pt idx="19">
                  <c:v>2.052E-3</c:v>
                </c:pt>
                <c:pt idx="20">
                  <c:v>3.3130000000000052E-3</c:v>
                </c:pt>
                <c:pt idx="21">
                  <c:v>1.2440000000000001E-3</c:v>
                </c:pt>
                <c:pt idx="22">
                  <c:v>6.9400000000000386E-4</c:v>
                </c:pt>
                <c:pt idx="23">
                  <c:v>1.2160000000000001E-3</c:v>
                </c:pt>
                <c:pt idx="24">
                  <c:v>4.0300000000000134E-4</c:v>
                </c:pt>
                <c:pt idx="25">
                  <c:v>1.8250000000000057E-3</c:v>
                </c:pt>
                <c:pt idx="26">
                  <c:v>3.950000000000012E-4</c:v>
                </c:pt>
                <c:pt idx="27">
                  <c:v>6.4400000000000394E-4</c:v>
                </c:pt>
                <c:pt idx="28">
                  <c:v>4.2900000000000034E-4</c:v>
                </c:pt>
                <c:pt idx="29">
                  <c:v>3.2700000000000161E-4</c:v>
                </c:pt>
                <c:pt idx="30">
                  <c:v>8.6900000000000063E-4</c:v>
                </c:pt>
                <c:pt idx="31">
                  <c:v>1.0900000000000074E-4</c:v>
                </c:pt>
                <c:pt idx="32">
                  <c:v>3.4800000000000157E-4</c:v>
                </c:pt>
                <c:pt idx="33">
                  <c:v>4.2500000000000122E-4</c:v>
                </c:pt>
                <c:pt idx="34">
                  <c:v>1.5699999999999999E-4</c:v>
                </c:pt>
                <c:pt idx="35">
                  <c:v>3.6300000000000156E-4</c:v>
                </c:pt>
                <c:pt idx="36">
                  <c:v>8.5000000000000453E-5</c:v>
                </c:pt>
                <c:pt idx="37">
                  <c:v>1.6200000000000101E-4</c:v>
                </c:pt>
                <c:pt idx="38">
                  <c:v>0</c:v>
                </c:pt>
                <c:pt idx="39">
                  <c:v>1.2300000000000041E-4</c:v>
                </c:pt>
                <c:pt idx="40">
                  <c:v>4.5800000000000197E-4</c:v>
                </c:pt>
                <c:pt idx="41">
                  <c:v>1.5400000000000082E-4</c:v>
                </c:pt>
                <c:pt idx="42">
                  <c:v>4.4000000000000338E-5</c:v>
                </c:pt>
                <c:pt idx="43">
                  <c:v>2.3000000000000012E-4</c:v>
                </c:pt>
                <c:pt idx="44">
                  <c:v>0</c:v>
                </c:pt>
                <c:pt idx="45">
                  <c:v>8.1000000000000248E-5</c:v>
                </c:pt>
                <c:pt idx="46">
                  <c:v>0</c:v>
                </c:pt>
                <c:pt idx="47">
                  <c:v>6.2000000000000369E-5</c:v>
                </c:pt>
                <c:pt idx="48">
                  <c:v>4.0000000000000213E-5</c:v>
                </c:pt>
                <c:pt idx="49">
                  <c:v>1.1200000000000084E-4</c:v>
                </c:pt>
                <c:pt idx="50">
                  <c:v>2.1800000000000145E-4</c:v>
                </c:pt>
                <c:pt idx="51">
                  <c:v>5.8000000000000271E-5</c:v>
                </c:pt>
                <c:pt idx="52">
                  <c:v>5.1000000000000196E-5</c:v>
                </c:pt>
                <c:pt idx="53">
                  <c:v>4.6000000000000034E-5</c:v>
                </c:pt>
                <c:pt idx="54">
                  <c:v>0</c:v>
                </c:pt>
                <c:pt idx="55">
                  <c:v>1.5300000000000079E-4</c:v>
                </c:pt>
              </c:numCache>
            </c:numRef>
          </c:val>
          <c:smooth val="0"/>
        </c:ser>
        <c:ser>
          <c:idx val="0"/>
          <c:order val="1"/>
          <c:tx>
            <c:strRef>
              <c:f>Sheet1!$A$3</c:f>
              <c:strCache>
                <c:ptCount val="1"/>
                <c:pt idx="0">
                  <c:v>DSM-IV Dependence</c:v>
                </c:pt>
              </c:strCache>
            </c:strRef>
          </c:tx>
          <c:spPr>
            <a:ln w="37106">
              <a:solidFill>
                <a:srgbClr val="00FF00"/>
              </a:solidFill>
              <a:prstDash val="solid"/>
            </a:ln>
          </c:spPr>
          <c:marker>
            <c:symbol val="none"/>
          </c:marker>
          <c:cat>
            <c:numRef>
              <c:f>Sheet1!$B$1:$CP$1</c:f>
              <c:numCache>
                <c:formatCode>General</c:formatCode>
                <c:ptCount val="56"/>
                <c:pt idx="0">
                  <c:v>5</c:v>
                </c:pt>
                <c:pt idx="5">
                  <c:v>10</c:v>
                </c:pt>
                <c:pt idx="10">
                  <c:v>15</c:v>
                </c:pt>
                <c:pt idx="15">
                  <c:v>20</c:v>
                </c:pt>
                <c:pt idx="20">
                  <c:v>25</c:v>
                </c:pt>
                <c:pt idx="25">
                  <c:v>30</c:v>
                </c:pt>
                <c:pt idx="30">
                  <c:v>35</c:v>
                </c:pt>
                <c:pt idx="35">
                  <c:v>40</c:v>
                </c:pt>
                <c:pt idx="40">
                  <c:v>45</c:v>
                </c:pt>
                <c:pt idx="45">
                  <c:v>50</c:v>
                </c:pt>
                <c:pt idx="50">
                  <c:v>55</c:v>
                </c:pt>
                <c:pt idx="55">
                  <c:v>60</c:v>
                </c:pt>
              </c:numCache>
            </c:numRef>
          </c:cat>
          <c:val>
            <c:numRef>
              <c:f>Sheet1!$B$3:$CP$3</c:f>
              <c:numCache>
                <c:formatCode>General</c:formatCode>
                <c:ptCount val="56"/>
                <c:pt idx="0">
                  <c:v>0</c:v>
                </c:pt>
                <c:pt idx="1">
                  <c:v>0</c:v>
                </c:pt>
                <c:pt idx="2">
                  <c:v>1.500000000000009E-5</c:v>
                </c:pt>
                <c:pt idx="3">
                  <c:v>0</c:v>
                </c:pt>
                <c:pt idx="4">
                  <c:v>7.6000000000000397E-5</c:v>
                </c:pt>
                <c:pt idx="5">
                  <c:v>3.9000000000000236E-5</c:v>
                </c:pt>
                <c:pt idx="6">
                  <c:v>1.7799999999999999E-4</c:v>
                </c:pt>
                <c:pt idx="7">
                  <c:v>1.1400000000000086E-4</c:v>
                </c:pt>
                <c:pt idx="8">
                  <c:v>3.2700000000000161E-4</c:v>
                </c:pt>
                <c:pt idx="9">
                  <c:v>7.7800000000000427E-4</c:v>
                </c:pt>
                <c:pt idx="10">
                  <c:v>9.7400000000000004E-4</c:v>
                </c:pt>
                <c:pt idx="11">
                  <c:v>1.8870000000000072E-3</c:v>
                </c:pt>
                <c:pt idx="12">
                  <c:v>1.6500000000000087E-3</c:v>
                </c:pt>
                <c:pt idx="13">
                  <c:v>2.5310000000000011E-3</c:v>
                </c:pt>
                <c:pt idx="14">
                  <c:v>1.8879999999999999E-3</c:v>
                </c:pt>
                <c:pt idx="15">
                  <c:v>1.4729999999999999E-3</c:v>
                </c:pt>
                <c:pt idx="16">
                  <c:v>1.2279999999999978E-3</c:v>
                </c:pt>
                <c:pt idx="17">
                  <c:v>1.3350000000000046E-3</c:v>
                </c:pt>
                <c:pt idx="18">
                  <c:v>1.0250000000000001E-3</c:v>
                </c:pt>
                <c:pt idx="19">
                  <c:v>8.860000000000069E-4</c:v>
                </c:pt>
                <c:pt idx="20">
                  <c:v>7.2700000000000434E-4</c:v>
                </c:pt>
                <c:pt idx="21">
                  <c:v>6.2400000000000324E-4</c:v>
                </c:pt>
                <c:pt idx="22">
                  <c:v>7.1600000000000092E-4</c:v>
                </c:pt>
                <c:pt idx="23">
                  <c:v>6.3900000000000024E-4</c:v>
                </c:pt>
                <c:pt idx="24">
                  <c:v>3.4100000000000016E-4</c:v>
                </c:pt>
                <c:pt idx="25">
                  <c:v>8.0700000000000465E-4</c:v>
                </c:pt>
                <c:pt idx="26">
                  <c:v>3.5300000000000012E-4</c:v>
                </c:pt>
                <c:pt idx="27">
                  <c:v>2.6600000000000159E-4</c:v>
                </c:pt>
                <c:pt idx="28">
                  <c:v>3.6500000000000161E-4</c:v>
                </c:pt>
                <c:pt idx="29">
                  <c:v>2.1200000000000117E-4</c:v>
                </c:pt>
                <c:pt idx="30">
                  <c:v>3.9100000000000121E-4</c:v>
                </c:pt>
                <c:pt idx="31">
                  <c:v>1.5300000000000079E-4</c:v>
                </c:pt>
                <c:pt idx="32">
                  <c:v>2.7000000000000212E-5</c:v>
                </c:pt>
                <c:pt idx="33">
                  <c:v>1.4400000000000063E-4</c:v>
                </c:pt>
                <c:pt idx="34">
                  <c:v>1.3700000000000092E-4</c:v>
                </c:pt>
                <c:pt idx="35">
                  <c:v>4.2400000000000207E-4</c:v>
                </c:pt>
                <c:pt idx="36">
                  <c:v>9.5000000000000547E-5</c:v>
                </c:pt>
                <c:pt idx="37">
                  <c:v>8.8000000000000648E-5</c:v>
                </c:pt>
                <c:pt idx="38">
                  <c:v>0</c:v>
                </c:pt>
                <c:pt idx="39">
                  <c:v>1.320000000000008E-4</c:v>
                </c:pt>
                <c:pt idx="40">
                  <c:v>2.1800000000000145E-4</c:v>
                </c:pt>
                <c:pt idx="41">
                  <c:v>1.5999999999999999E-5</c:v>
                </c:pt>
                <c:pt idx="42">
                  <c:v>1.0500000000000063E-4</c:v>
                </c:pt>
                <c:pt idx="43">
                  <c:v>1.0900000000000074E-4</c:v>
                </c:pt>
                <c:pt idx="44">
                  <c:v>7.1000000000000343E-5</c:v>
                </c:pt>
                <c:pt idx="45">
                  <c:v>9.6000000000000517E-5</c:v>
                </c:pt>
                <c:pt idx="46">
                  <c:v>0</c:v>
                </c:pt>
                <c:pt idx="47">
                  <c:v>0</c:v>
                </c:pt>
                <c:pt idx="48">
                  <c:v>0</c:v>
                </c:pt>
                <c:pt idx="49">
                  <c:v>0</c:v>
                </c:pt>
                <c:pt idx="50">
                  <c:v>0</c:v>
                </c:pt>
                <c:pt idx="51">
                  <c:v>0</c:v>
                </c:pt>
                <c:pt idx="52">
                  <c:v>0</c:v>
                </c:pt>
                <c:pt idx="53">
                  <c:v>0</c:v>
                </c:pt>
                <c:pt idx="54">
                  <c:v>0</c:v>
                </c:pt>
                <c:pt idx="55">
                  <c:v>0</c:v>
                </c:pt>
              </c:numCache>
            </c:numRef>
          </c:val>
          <c:smooth val="0"/>
        </c:ser>
        <c:dLbls>
          <c:showLegendKey val="0"/>
          <c:showVal val="0"/>
          <c:showCatName val="0"/>
          <c:showSerName val="0"/>
          <c:showPercent val="0"/>
          <c:showBubbleSize val="0"/>
        </c:dLbls>
        <c:marker val="1"/>
        <c:smooth val="0"/>
        <c:axId val="372557696"/>
        <c:axId val="372559872"/>
      </c:lineChart>
      <c:catAx>
        <c:axId val="372557696"/>
        <c:scaling>
          <c:orientation val="minMax"/>
        </c:scaling>
        <c:delete val="0"/>
        <c:axPos val="b"/>
        <c:title>
          <c:tx>
            <c:rich>
              <a:bodyPr/>
              <a:lstStyle/>
              <a:p>
                <a:pPr>
                  <a:defRPr sz="1800" b="1" i="0" u="none" strike="noStrike" baseline="0">
                    <a:solidFill>
                      <a:schemeClr val="tx1"/>
                    </a:solidFill>
                    <a:latin typeface="Arial"/>
                    <a:ea typeface="Arial"/>
                    <a:cs typeface="Arial"/>
                  </a:defRPr>
                </a:pPr>
                <a:r>
                  <a:rPr lang="en-US" sz="1800">
                    <a:solidFill>
                      <a:schemeClr val="tx1"/>
                    </a:solidFill>
                  </a:rPr>
                  <a:t>Age</a:t>
                </a:r>
              </a:p>
            </c:rich>
          </c:tx>
          <c:layout>
            <c:manualLayout>
              <c:xMode val="edge"/>
              <c:yMode val="edge"/>
              <c:x val="0.52429668684052533"/>
              <c:y val="0.87931034482758619"/>
            </c:manualLayout>
          </c:layout>
          <c:overlay val="0"/>
          <c:spPr>
            <a:noFill/>
            <a:ln w="24737">
              <a:noFill/>
            </a:ln>
          </c:spPr>
        </c:title>
        <c:numFmt formatCode="General" sourceLinked="1"/>
        <c:majorTickMark val="none"/>
        <c:minorTickMark val="none"/>
        <c:tickLblPos val="nextTo"/>
        <c:spPr>
          <a:ln w="12369">
            <a:solidFill>
              <a:schemeClr val="tx1"/>
            </a:solidFill>
            <a:prstDash val="solid"/>
          </a:ln>
        </c:spPr>
        <c:txPr>
          <a:bodyPr rot="0" vert="horz"/>
          <a:lstStyle/>
          <a:p>
            <a:pPr>
              <a:defRPr sz="1485" b="1" i="0" u="none" strike="noStrike" baseline="0">
                <a:solidFill>
                  <a:schemeClr val="tx1"/>
                </a:solidFill>
                <a:latin typeface="Arial"/>
                <a:ea typeface="Arial"/>
                <a:cs typeface="Arial"/>
              </a:defRPr>
            </a:pPr>
            <a:endParaRPr lang="en-US"/>
          </a:p>
        </c:txPr>
        <c:crossAx val="372559872"/>
        <c:crosses val="autoZero"/>
        <c:auto val="1"/>
        <c:lblAlgn val="ctr"/>
        <c:lblOffset val="100"/>
        <c:tickLblSkip val="1"/>
        <c:tickMarkSkip val="1"/>
        <c:noMultiLvlLbl val="0"/>
      </c:catAx>
      <c:valAx>
        <c:axId val="372559872"/>
        <c:scaling>
          <c:orientation val="minMax"/>
        </c:scaling>
        <c:delete val="0"/>
        <c:axPos val="l"/>
        <c:title>
          <c:tx>
            <c:rich>
              <a:bodyPr/>
              <a:lstStyle/>
              <a:p>
                <a:pPr>
                  <a:defRPr sz="2337" b="1" i="0" u="none" strike="noStrike" baseline="0">
                    <a:solidFill>
                      <a:schemeClr val="tx1"/>
                    </a:solidFill>
                    <a:latin typeface="Arial"/>
                    <a:ea typeface="Arial"/>
                    <a:cs typeface="Arial"/>
                  </a:defRPr>
                </a:pPr>
                <a:r>
                  <a:rPr lang="en-US">
                    <a:solidFill>
                      <a:schemeClr val="tx1"/>
                    </a:solidFill>
                  </a:rPr>
                  <a:t>Hazard Rate</a:t>
                </a:r>
              </a:p>
            </c:rich>
          </c:tx>
          <c:layout>
            <c:manualLayout>
              <c:xMode val="edge"/>
              <c:yMode val="edge"/>
              <c:x val="0"/>
              <c:y val="0.24904214559387086"/>
            </c:manualLayout>
          </c:layout>
          <c:overlay val="0"/>
          <c:spPr>
            <a:noFill/>
            <a:ln w="24737">
              <a:noFill/>
            </a:ln>
          </c:spPr>
        </c:title>
        <c:numFmt formatCode="0.000" sourceLinked="0"/>
        <c:majorTickMark val="out"/>
        <c:minorTickMark val="none"/>
        <c:tickLblPos val="nextTo"/>
        <c:spPr>
          <a:ln w="12369">
            <a:solidFill>
              <a:schemeClr val="tx1"/>
            </a:solidFill>
            <a:prstDash val="solid"/>
          </a:ln>
        </c:spPr>
        <c:txPr>
          <a:bodyPr rot="0" vert="horz"/>
          <a:lstStyle/>
          <a:p>
            <a:pPr>
              <a:defRPr sz="1485" b="1" i="0" u="none" strike="noStrike" baseline="0">
                <a:solidFill>
                  <a:schemeClr val="tx1"/>
                </a:solidFill>
                <a:latin typeface="Arial"/>
                <a:ea typeface="Arial"/>
                <a:cs typeface="Arial"/>
              </a:defRPr>
            </a:pPr>
            <a:endParaRPr lang="en-US"/>
          </a:p>
        </c:txPr>
        <c:crossAx val="372557696"/>
        <c:crosses val="autoZero"/>
        <c:crossBetween val="between"/>
      </c:valAx>
      <c:spPr>
        <a:noFill/>
        <a:ln w="24737">
          <a:noFill/>
        </a:ln>
      </c:spPr>
    </c:plotArea>
    <c:legend>
      <c:legendPos val="r"/>
      <c:layout>
        <c:manualLayout>
          <c:xMode val="edge"/>
          <c:yMode val="edge"/>
          <c:x val="0.37896609549573224"/>
          <c:y val="0.28538595240567838"/>
          <c:w val="0.34580537862215088"/>
          <c:h val="0.25112196308682488"/>
        </c:manualLayout>
      </c:layout>
      <c:overlay val="0"/>
      <c:spPr>
        <a:noFill/>
        <a:ln w="24737">
          <a:noFill/>
        </a:ln>
      </c:spPr>
      <c:txPr>
        <a:bodyPr/>
        <a:lstStyle/>
        <a:p>
          <a:pPr>
            <a:defRPr sz="2147" b="1" i="0" u="none" strike="noStrike" baseline="0">
              <a:solidFill>
                <a:schemeClr val="tx1"/>
              </a:solidFill>
              <a:latin typeface="Arial"/>
              <a:ea typeface="Arial"/>
              <a:cs typeface="Arial"/>
            </a:defRPr>
          </a:pPr>
          <a:endParaRPr lang="en-US"/>
        </a:p>
      </c:txPr>
    </c:legend>
    <c:plotVisOnly val="1"/>
    <c:dispBlanksAs val="gap"/>
    <c:showDLblsOverMax val="0"/>
  </c:chart>
  <c:spPr>
    <a:noFill/>
    <a:ln>
      <a:noFill/>
    </a:ln>
  </c:spPr>
  <c:txPr>
    <a:bodyPr/>
    <a:lstStyle/>
    <a:p>
      <a:pPr>
        <a:defRPr sz="2216" b="1" i="0" u="none" strike="noStrike" baseline="0">
          <a:solidFill>
            <a:srgbClr val="000000"/>
          </a:solidFill>
          <a:latin typeface="Arial"/>
          <a:ea typeface="Arial"/>
          <a:cs typeface="Aria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40"/>
      <c:rotY val="282"/>
      <c:depthPercent val="80"/>
      <c:rAngAx val="0"/>
      <c:perspective val="0"/>
    </c:view3D>
    <c:floor>
      <c:thickness val="0"/>
    </c:floor>
    <c:sideWall>
      <c:thickness val="0"/>
      <c:spPr>
        <a:noFill/>
        <a:ln w="25428">
          <a:noFill/>
        </a:ln>
      </c:spPr>
    </c:sideWall>
    <c:backWall>
      <c:thickness val="0"/>
      <c:spPr>
        <a:noFill/>
        <a:ln w="25428">
          <a:noFill/>
        </a:ln>
      </c:spPr>
    </c:backWall>
    <c:plotArea>
      <c:layout>
        <c:manualLayout>
          <c:layoutTarget val="inner"/>
          <c:xMode val="edge"/>
          <c:yMode val="edge"/>
          <c:x val="1.3186813186813201E-2"/>
          <c:y val="2.2421524663677212E-3"/>
          <c:w val="0.98021978021978018"/>
          <c:h val="1"/>
        </c:manualLayout>
      </c:layout>
      <c:pie3DChart>
        <c:varyColors val="1"/>
        <c:ser>
          <c:idx val="0"/>
          <c:order val="0"/>
          <c:tx>
            <c:strRef>
              <c:f>Sheet1!$A$2</c:f>
              <c:strCache>
                <c:ptCount val="1"/>
              </c:strCache>
            </c:strRef>
          </c:tx>
          <c:spPr>
            <a:solidFill>
              <a:srgbClr val="00FFFF"/>
            </a:solidFill>
            <a:ln w="12714">
              <a:solidFill>
                <a:srgbClr val="000000"/>
              </a:solidFill>
              <a:prstDash val="solid"/>
            </a:ln>
          </c:spPr>
          <c:dPt>
            <c:idx val="0"/>
            <c:bubble3D val="0"/>
            <c:spPr>
              <a:solidFill>
                <a:srgbClr val="00D7E2"/>
              </a:solidFill>
              <a:ln w="12714">
                <a:solidFill>
                  <a:srgbClr val="000000"/>
                </a:solidFill>
                <a:prstDash val="solid"/>
              </a:ln>
            </c:spPr>
          </c:dPt>
          <c:dPt>
            <c:idx val="1"/>
            <c:bubble3D val="0"/>
            <c:spPr>
              <a:solidFill>
                <a:srgbClr val="FFFF00"/>
              </a:solidFill>
              <a:ln w="12714">
                <a:solidFill>
                  <a:srgbClr val="000000"/>
                </a:solidFill>
                <a:prstDash val="solid"/>
              </a:ln>
            </c:spPr>
          </c:dPt>
          <c:dPt>
            <c:idx val="2"/>
            <c:bubble3D val="0"/>
            <c:spPr>
              <a:solidFill>
                <a:srgbClr val="FF00FF"/>
              </a:solidFill>
              <a:ln w="12714">
                <a:solidFill>
                  <a:srgbClr val="000000"/>
                </a:solidFill>
                <a:prstDash val="solid"/>
              </a:ln>
            </c:spPr>
          </c:dPt>
          <c:dPt>
            <c:idx val="3"/>
            <c:bubble3D val="0"/>
            <c:spPr>
              <a:solidFill>
                <a:srgbClr val="FFCC00"/>
              </a:solidFill>
              <a:ln w="12714">
                <a:solidFill>
                  <a:srgbClr val="000000"/>
                </a:solidFill>
                <a:prstDash val="solid"/>
              </a:ln>
            </c:spPr>
          </c:dPt>
          <c:dPt>
            <c:idx val="4"/>
            <c:bubble3D val="0"/>
            <c:spPr>
              <a:solidFill>
                <a:srgbClr val="007E00"/>
              </a:solidFill>
              <a:ln w="12714">
                <a:solidFill>
                  <a:srgbClr val="000000"/>
                </a:solidFill>
                <a:prstDash val="solid"/>
              </a:ln>
            </c:spPr>
          </c:dPt>
          <c:dPt>
            <c:idx val="5"/>
            <c:bubble3D val="0"/>
            <c:spPr>
              <a:solidFill>
                <a:srgbClr val="FF0000"/>
              </a:solidFill>
              <a:ln w="12714">
                <a:solidFill>
                  <a:srgbClr val="000000"/>
                </a:solidFill>
                <a:prstDash val="solid"/>
              </a:ln>
            </c:spPr>
          </c:dPt>
          <c:dPt>
            <c:idx val="6"/>
            <c:bubble3D val="0"/>
            <c:spPr>
              <a:solidFill>
                <a:srgbClr val="000000"/>
              </a:solidFill>
              <a:ln w="12714">
                <a:solidFill>
                  <a:srgbClr val="000000"/>
                </a:solidFill>
                <a:prstDash val="solid"/>
              </a:ln>
            </c:spPr>
          </c:dPt>
          <c:dPt>
            <c:idx val="7"/>
            <c:bubble3D val="0"/>
            <c:spPr>
              <a:solidFill>
                <a:srgbClr val="C8D2E2"/>
              </a:solidFill>
              <a:ln w="12714">
                <a:solidFill>
                  <a:srgbClr val="000000"/>
                </a:solidFill>
                <a:prstDash val="solid"/>
              </a:ln>
            </c:spPr>
          </c:dPt>
          <c:dPt>
            <c:idx val="8"/>
            <c:bubble3D val="0"/>
            <c:spPr>
              <a:solidFill>
                <a:srgbClr val="FF0000"/>
              </a:solidFill>
              <a:ln w="12714">
                <a:solidFill>
                  <a:srgbClr val="000000"/>
                </a:solidFill>
                <a:prstDash val="solid"/>
              </a:ln>
            </c:spPr>
          </c:dPt>
          <c:dPt>
            <c:idx val="9"/>
            <c:bubble3D val="0"/>
            <c:spPr>
              <a:solidFill>
                <a:schemeClr val="accent6"/>
              </a:solidFill>
              <a:ln w="12714">
                <a:solidFill>
                  <a:srgbClr val="000000"/>
                </a:solidFill>
                <a:prstDash val="solid"/>
              </a:ln>
            </c:spPr>
          </c:dPt>
          <c:cat>
            <c:strRef>
              <c:f>Sheet1!$B$1:$K$1</c:f>
              <c:strCache>
                <c:ptCount val="7"/>
                <c:pt idx="0">
                  <c:v>One Doctor</c:v>
                </c:pt>
                <c:pt idx="1">
                  <c:v>More Than One Doctor</c:v>
                </c:pt>
                <c:pt idx="2">
                  <c:v>Free from Friend/Relative</c:v>
                </c:pt>
                <c:pt idx="3">
                  <c:v>Bought/Took from Friend/Relative</c:v>
                </c:pt>
                <c:pt idx="4">
                  <c:v>Drug Dealer/Stranger</c:v>
                </c:pt>
                <c:pt idx="5">
                  <c:v>Bought on Internet</c:v>
                </c:pt>
                <c:pt idx="6">
                  <c:v>Other</c:v>
                </c:pt>
              </c:strCache>
            </c:strRef>
          </c:cat>
          <c:val>
            <c:numRef>
              <c:f>Sheet1!$B$2:$K$2</c:f>
              <c:numCache>
                <c:formatCode>General</c:formatCode>
                <c:ptCount val="10"/>
                <c:pt idx="0">
                  <c:v>17.3</c:v>
                </c:pt>
                <c:pt idx="1">
                  <c:v>2.1</c:v>
                </c:pt>
                <c:pt idx="2">
                  <c:v>55</c:v>
                </c:pt>
                <c:pt idx="3">
                  <c:v>16.2</c:v>
                </c:pt>
                <c:pt idx="4">
                  <c:v>4.4000000000000004</c:v>
                </c:pt>
                <c:pt idx="5">
                  <c:v>0.4</c:v>
                </c:pt>
                <c:pt idx="6">
                  <c:v>4.5999999999999996</c:v>
                </c:pt>
              </c:numCache>
            </c:numRef>
          </c:val>
        </c:ser>
        <c:dLbls>
          <c:showLegendKey val="0"/>
          <c:showVal val="0"/>
          <c:showCatName val="0"/>
          <c:showSerName val="0"/>
          <c:showPercent val="0"/>
          <c:showBubbleSize val="0"/>
          <c:showLeaderLines val="1"/>
        </c:dLbls>
      </c:pie3DChart>
    </c:plotArea>
    <c:plotVisOnly val="1"/>
    <c:dispBlanksAs val="zero"/>
    <c:showDLblsOverMax val="0"/>
  </c:chart>
  <c:spPr>
    <a:noFill/>
    <a:ln>
      <a:noFill/>
    </a:ln>
  </c:spPr>
  <c:txPr>
    <a:bodyPr/>
    <a:lstStyle/>
    <a:p>
      <a:pPr>
        <a:defRPr sz="1151" b="0" i="0" u="none" strike="noStrike" baseline="0">
          <a:solidFill>
            <a:schemeClr val="tx1"/>
          </a:solidFill>
          <a:latin typeface="Arial"/>
          <a:ea typeface="Arial"/>
          <a:cs typeface="Arial"/>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3186813186813201E-2"/>
          <c:y val="2.2421524663677212E-3"/>
          <c:w val="0.98021978021978018"/>
          <c:h val="1"/>
        </c:manualLayout>
      </c:layout>
      <c:pieChart>
        <c:varyColors val="1"/>
        <c:ser>
          <c:idx val="0"/>
          <c:order val="0"/>
          <c:tx>
            <c:strRef>
              <c:f>Sheet1!$A$2</c:f>
              <c:strCache>
                <c:ptCount val="1"/>
              </c:strCache>
            </c:strRef>
          </c:tx>
          <c:spPr>
            <a:solidFill>
              <a:srgbClr val="00FFFF"/>
            </a:solidFill>
            <a:ln w="12714">
              <a:solidFill>
                <a:srgbClr val="000000"/>
              </a:solidFill>
              <a:prstDash val="solid"/>
            </a:ln>
          </c:spPr>
          <c:dPt>
            <c:idx val="0"/>
            <c:bubble3D val="0"/>
            <c:spPr>
              <a:solidFill>
                <a:srgbClr val="00D7E2"/>
              </a:solidFill>
              <a:ln w="12714">
                <a:solidFill>
                  <a:srgbClr val="000000"/>
                </a:solidFill>
                <a:prstDash val="solid"/>
              </a:ln>
            </c:spPr>
          </c:dPt>
          <c:dPt>
            <c:idx val="1"/>
            <c:bubble3D val="0"/>
            <c:spPr>
              <a:solidFill>
                <a:srgbClr val="FFFF00"/>
              </a:solidFill>
              <a:ln w="12714">
                <a:solidFill>
                  <a:srgbClr val="000000"/>
                </a:solidFill>
                <a:prstDash val="solid"/>
              </a:ln>
            </c:spPr>
          </c:dPt>
          <c:dPt>
            <c:idx val="2"/>
            <c:bubble3D val="0"/>
            <c:spPr>
              <a:solidFill>
                <a:srgbClr val="FF00FF"/>
              </a:solidFill>
              <a:ln w="12714">
                <a:solidFill>
                  <a:srgbClr val="000000"/>
                </a:solidFill>
                <a:prstDash val="solid"/>
              </a:ln>
            </c:spPr>
          </c:dPt>
          <c:dPt>
            <c:idx val="3"/>
            <c:bubble3D val="0"/>
            <c:spPr>
              <a:solidFill>
                <a:srgbClr val="FFCC00"/>
              </a:solidFill>
              <a:ln w="12714">
                <a:solidFill>
                  <a:srgbClr val="000000"/>
                </a:solidFill>
                <a:prstDash val="solid"/>
              </a:ln>
            </c:spPr>
          </c:dPt>
          <c:dPt>
            <c:idx val="4"/>
            <c:bubble3D val="0"/>
            <c:spPr>
              <a:solidFill>
                <a:srgbClr val="007E00"/>
              </a:solidFill>
              <a:ln w="12714">
                <a:solidFill>
                  <a:srgbClr val="000000"/>
                </a:solidFill>
                <a:prstDash val="solid"/>
              </a:ln>
            </c:spPr>
          </c:dPt>
          <c:dPt>
            <c:idx val="5"/>
            <c:bubble3D val="0"/>
            <c:spPr>
              <a:solidFill>
                <a:srgbClr val="FF0000"/>
              </a:solidFill>
              <a:ln w="12714">
                <a:solidFill>
                  <a:srgbClr val="000000"/>
                </a:solidFill>
                <a:prstDash val="solid"/>
              </a:ln>
            </c:spPr>
          </c:dPt>
          <c:dPt>
            <c:idx val="6"/>
            <c:bubble3D val="0"/>
            <c:spPr>
              <a:solidFill>
                <a:srgbClr val="000000"/>
              </a:solidFill>
              <a:ln w="12714">
                <a:solidFill>
                  <a:srgbClr val="000000"/>
                </a:solidFill>
                <a:prstDash val="solid"/>
              </a:ln>
            </c:spPr>
          </c:dPt>
          <c:dPt>
            <c:idx val="7"/>
            <c:bubble3D val="0"/>
            <c:spPr>
              <a:solidFill>
                <a:srgbClr val="C8D2E2"/>
              </a:solidFill>
              <a:ln w="12714">
                <a:solidFill>
                  <a:srgbClr val="000000"/>
                </a:solidFill>
                <a:prstDash val="solid"/>
              </a:ln>
            </c:spPr>
          </c:dPt>
          <c:dPt>
            <c:idx val="8"/>
            <c:bubble3D val="0"/>
            <c:spPr>
              <a:solidFill>
                <a:srgbClr val="FF0000"/>
              </a:solidFill>
              <a:ln w="12714">
                <a:solidFill>
                  <a:srgbClr val="000000"/>
                </a:solidFill>
                <a:prstDash val="solid"/>
              </a:ln>
            </c:spPr>
          </c:dPt>
          <c:dPt>
            <c:idx val="9"/>
            <c:bubble3D val="0"/>
            <c:spPr>
              <a:solidFill>
                <a:schemeClr val="accent6"/>
              </a:solidFill>
              <a:ln w="12714">
                <a:solidFill>
                  <a:srgbClr val="000000"/>
                </a:solidFill>
                <a:prstDash val="solid"/>
              </a:ln>
            </c:spPr>
          </c:dPt>
          <c:cat>
            <c:strRef>
              <c:f>Sheet1!$B$1:$K$1</c:f>
              <c:strCache>
                <c:ptCount val="7"/>
                <c:pt idx="0">
                  <c:v>One Doctor</c:v>
                </c:pt>
                <c:pt idx="1">
                  <c:v>More Than One Doctor</c:v>
                </c:pt>
                <c:pt idx="2">
                  <c:v>Free from Friend/Relative</c:v>
                </c:pt>
                <c:pt idx="3">
                  <c:v>Bought/Took from Friend/Relative</c:v>
                </c:pt>
                <c:pt idx="4">
                  <c:v>Drug Dealer/Stranger</c:v>
                </c:pt>
                <c:pt idx="5">
                  <c:v>Bought on Internet</c:v>
                </c:pt>
                <c:pt idx="6">
                  <c:v>Other</c:v>
                </c:pt>
              </c:strCache>
            </c:strRef>
          </c:cat>
          <c:val>
            <c:numRef>
              <c:f>Sheet1!$B$2:$K$2</c:f>
              <c:numCache>
                <c:formatCode>General</c:formatCode>
                <c:ptCount val="10"/>
                <c:pt idx="0">
                  <c:v>79.400000000000006</c:v>
                </c:pt>
                <c:pt idx="1">
                  <c:v>3.6</c:v>
                </c:pt>
                <c:pt idx="2">
                  <c:v>6.3</c:v>
                </c:pt>
                <c:pt idx="3">
                  <c:v>6.5</c:v>
                </c:pt>
                <c:pt idx="4">
                  <c:v>2.2999999999999998</c:v>
                </c:pt>
                <c:pt idx="5">
                  <c:v>0.2</c:v>
                </c:pt>
                <c:pt idx="6">
                  <c:v>1.7</c:v>
                </c:pt>
              </c:numCache>
            </c:numRef>
          </c:val>
        </c:ser>
        <c:dLbls>
          <c:showLegendKey val="0"/>
          <c:showVal val="0"/>
          <c:showCatName val="0"/>
          <c:showSerName val="0"/>
          <c:showPercent val="0"/>
          <c:showBubbleSize val="0"/>
          <c:showLeaderLines val="1"/>
        </c:dLbls>
        <c:firstSliceAng val="127"/>
      </c:pieChart>
      <c:spPr>
        <a:noFill/>
        <a:ln w="25428">
          <a:noFill/>
        </a:ln>
      </c:spPr>
    </c:plotArea>
    <c:plotVisOnly val="1"/>
    <c:dispBlanksAs val="zero"/>
    <c:showDLblsOverMax val="0"/>
  </c:chart>
  <c:spPr>
    <a:noFill/>
    <a:ln>
      <a:noFill/>
    </a:ln>
  </c:spPr>
  <c:txPr>
    <a:bodyPr/>
    <a:lstStyle/>
    <a:p>
      <a:pPr>
        <a:defRPr sz="1151" b="0" i="0" u="none" strike="noStrike" baseline="0">
          <a:solidFill>
            <a:schemeClr val="tx1"/>
          </a:solidFill>
          <a:latin typeface="Arial"/>
          <a:ea typeface="Arial"/>
          <a:cs typeface="Arial"/>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Sheet1!$B$1</c:f>
              <c:strCache>
                <c:ptCount val="1"/>
                <c:pt idx="0">
                  <c:v>  </c:v>
                </c:pt>
              </c:strCache>
            </c:strRef>
          </c:tx>
          <c:spPr>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5400000" scaled="1"/>
              <a:tileRect/>
            </a:gradFill>
            <a:scene3d>
              <a:camera prst="orthographicFront"/>
              <a:lightRig rig="threePt" dir="t"/>
            </a:scene3d>
            <a:sp3d>
              <a:bevelT w="190500" h="38100"/>
            </a:sp3d>
          </c:spPr>
          <c:invertIfNegative val="0"/>
          <c:dLbls>
            <c:dLbl>
              <c:idx val="0"/>
              <c:layout>
                <c:manualLayout>
                  <c:x val="0"/>
                  <c:y val="0.151187896397006"/>
                </c:manualLayout>
              </c:layout>
              <c:tx>
                <c:rich>
                  <a:bodyPr/>
                  <a:lstStyle/>
                  <a:p>
                    <a:r>
                      <a:rPr lang="en-US" sz="2000" smtClean="0">
                        <a:solidFill>
                          <a:schemeClr val="bg1"/>
                        </a:solidFill>
                      </a:rPr>
                      <a:t>78%</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0299400248961599E-3"/>
                  <c:y val="0.14614829985043901"/>
                </c:manualLayout>
              </c:layout>
              <c:tx>
                <c:rich>
                  <a:bodyPr/>
                  <a:lstStyle/>
                  <a:p>
                    <a:r>
                      <a:rPr lang="en-US" sz="2000" smtClean="0">
                        <a:solidFill>
                          <a:schemeClr val="bg1"/>
                        </a:solidFill>
                      </a:rPr>
                      <a:t>37%</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0.16378688776342301"/>
                </c:manualLayout>
              </c:layout>
              <c:tx>
                <c:rich>
                  <a:bodyPr/>
                  <a:lstStyle/>
                  <a:p>
                    <a:r>
                      <a:rPr lang="en-US" sz="2000" smtClean="0">
                        <a:solidFill>
                          <a:schemeClr val="bg1"/>
                        </a:solidFill>
                      </a:rPr>
                      <a:t>45%</a:t>
                    </a:r>
                    <a:endParaRPr lang="en-US"/>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20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Lit>
                <c:formatCode>General</c:formatCode>
                <c:ptCount val="1"/>
                <c:pt idx="0">
                  <c:v>9</c:v>
                </c:pt>
              </c:numLit>
            </c:plus>
            <c:minus>
              <c:numLit>
                <c:formatCode>General</c:formatCode>
                <c:ptCount val="1"/>
                <c:pt idx="0">
                  <c:v>9</c:v>
                </c:pt>
              </c:numLit>
            </c:minus>
          </c:errBars>
          <c:cat>
            <c:strRef>
              <c:f>Sheet1!$A$2:$A$4</c:f>
              <c:strCache>
                <c:ptCount val="3"/>
                <c:pt idx="0">
                  <c:v>Buprenorphine</c:v>
                </c:pt>
                <c:pt idx="1">
                  <c:v>Referral</c:v>
                </c:pt>
                <c:pt idx="2">
                  <c:v>Brief Intervention</c:v>
                </c:pt>
              </c:strCache>
            </c:strRef>
          </c:cat>
          <c:val>
            <c:numRef>
              <c:f>Sheet1!$B$2:$B$4</c:f>
              <c:numCache>
                <c:formatCode>General</c:formatCode>
                <c:ptCount val="3"/>
                <c:pt idx="0">
                  <c:v>78</c:v>
                </c:pt>
                <c:pt idx="1">
                  <c:v>37</c:v>
                </c:pt>
                <c:pt idx="2">
                  <c:v>45</c:v>
                </c:pt>
              </c:numCache>
            </c:numRef>
          </c:val>
        </c:ser>
        <c:dLbls>
          <c:showLegendKey val="0"/>
          <c:showVal val="0"/>
          <c:showCatName val="0"/>
          <c:showSerName val="0"/>
          <c:showPercent val="0"/>
          <c:showBubbleSize val="0"/>
        </c:dLbls>
        <c:gapWidth val="150"/>
        <c:axId val="395343360"/>
        <c:axId val="395344896"/>
      </c:barChart>
      <c:catAx>
        <c:axId val="395343360"/>
        <c:scaling>
          <c:orientation val="minMax"/>
        </c:scaling>
        <c:delete val="0"/>
        <c:axPos val="b"/>
        <c:numFmt formatCode="General" sourceLinked="0"/>
        <c:majorTickMark val="out"/>
        <c:minorTickMark val="none"/>
        <c:tickLblPos val="nextTo"/>
        <c:txPr>
          <a:bodyPr/>
          <a:lstStyle/>
          <a:p>
            <a:pPr>
              <a:defRPr sz="2000" b="1">
                <a:latin typeface="+mj-lt"/>
              </a:defRPr>
            </a:pPr>
            <a:endParaRPr lang="en-US"/>
          </a:p>
        </c:txPr>
        <c:crossAx val="395344896"/>
        <c:crosses val="autoZero"/>
        <c:auto val="1"/>
        <c:lblAlgn val="ctr"/>
        <c:lblOffset val="100"/>
        <c:noMultiLvlLbl val="0"/>
      </c:catAx>
      <c:valAx>
        <c:axId val="395344896"/>
        <c:scaling>
          <c:orientation val="minMax"/>
        </c:scaling>
        <c:delete val="0"/>
        <c:axPos val="l"/>
        <c:majorGridlines/>
        <c:numFmt formatCode="General" sourceLinked="1"/>
        <c:majorTickMark val="out"/>
        <c:minorTickMark val="none"/>
        <c:tickLblPos val="nextTo"/>
        <c:txPr>
          <a:bodyPr/>
          <a:lstStyle/>
          <a:p>
            <a:pPr>
              <a:defRPr sz="2000" b="1">
                <a:latin typeface="+mj-lt"/>
              </a:defRPr>
            </a:pPr>
            <a:endParaRPr lang="en-US"/>
          </a:p>
        </c:txPr>
        <c:crossAx val="3953433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236775818639793E-2"/>
          <c:y val="0.15550239234449761"/>
          <c:w val="0.88539042821158687"/>
          <c:h val="0.63636363636363635"/>
        </c:manualLayout>
      </c:layout>
      <c:barChart>
        <c:barDir val="col"/>
        <c:grouping val="clustered"/>
        <c:varyColors val="0"/>
        <c:ser>
          <c:idx val="5"/>
          <c:order val="0"/>
          <c:tx>
            <c:strRef>
              <c:f>Sheet1!$A$2</c:f>
              <c:strCache>
                <c:ptCount val="1"/>
                <c:pt idx="0">
                  <c:v>Community-based Tx days</c:v>
                </c:pt>
              </c:strCache>
            </c:strRef>
          </c:tx>
          <c:spPr>
            <a:solidFill>
              <a:srgbClr val="00FF00"/>
            </a:solidFill>
            <a:ln w="12804">
              <a:solidFill>
                <a:schemeClr val="tx1"/>
              </a:solidFill>
              <a:prstDash val="solid"/>
            </a:ln>
          </c:spPr>
          <c:invertIfNegative val="0"/>
          <c:cat>
            <c:strRef>
              <c:f>Sheet1!$B$1:$D$1</c:f>
              <c:strCache>
                <c:ptCount val="3"/>
                <c:pt idx="0">
                  <c:v>Release Referral to Methadone Treatment</c:v>
                </c:pt>
                <c:pt idx="1">
                  <c:v>Methadone Treatment on Release</c:v>
                </c:pt>
                <c:pt idx="2">
                  <c:v>Methadone both Pre- &amp; Post-Release</c:v>
                </c:pt>
              </c:strCache>
            </c:strRef>
          </c:cat>
          <c:val>
            <c:numRef>
              <c:f>Sheet1!$B$2:$D$2</c:f>
              <c:numCache>
                <c:formatCode>General</c:formatCode>
                <c:ptCount val="3"/>
                <c:pt idx="0">
                  <c:v>13.8</c:v>
                </c:pt>
                <c:pt idx="1">
                  <c:v>57.5</c:v>
                </c:pt>
                <c:pt idx="2">
                  <c:v>100.4</c:v>
                </c:pt>
              </c:numCache>
            </c:numRef>
          </c:val>
        </c:ser>
        <c:ser>
          <c:idx val="0"/>
          <c:order val="1"/>
          <c:tx>
            <c:strRef>
              <c:f>Sheet1!$A$3</c:f>
              <c:strCache>
                <c:ptCount val="1"/>
                <c:pt idx="0">
                  <c:v>% Opioid Test Positive</c:v>
                </c:pt>
              </c:strCache>
            </c:strRef>
          </c:tx>
          <c:spPr>
            <a:solidFill>
              <a:srgbClr val="FF0000"/>
            </a:solidFill>
            <a:ln w="12804">
              <a:solidFill>
                <a:schemeClr val="tx1"/>
              </a:solidFill>
              <a:prstDash val="solid"/>
            </a:ln>
          </c:spPr>
          <c:invertIfNegative val="0"/>
          <c:cat>
            <c:strRef>
              <c:f>Sheet1!$B$1:$D$1</c:f>
              <c:strCache>
                <c:ptCount val="3"/>
                <c:pt idx="0">
                  <c:v>Release Referral to Methadone Treatment</c:v>
                </c:pt>
                <c:pt idx="1">
                  <c:v>Methadone Treatment on Release</c:v>
                </c:pt>
                <c:pt idx="2">
                  <c:v>Methadone both Pre- &amp; Post-Release</c:v>
                </c:pt>
              </c:strCache>
            </c:strRef>
          </c:cat>
          <c:val>
            <c:numRef>
              <c:f>Sheet1!$B$3:$D$3</c:f>
              <c:numCache>
                <c:formatCode>General</c:formatCode>
                <c:ptCount val="3"/>
                <c:pt idx="0">
                  <c:v>65</c:v>
                </c:pt>
                <c:pt idx="1">
                  <c:v>47.7</c:v>
                </c:pt>
                <c:pt idx="2">
                  <c:v>27.9</c:v>
                </c:pt>
              </c:numCache>
            </c:numRef>
          </c:val>
        </c:ser>
        <c:ser>
          <c:idx val="4"/>
          <c:order val="2"/>
          <c:tx>
            <c:strRef>
              <c:f>Sheet1!$A$4</c:f>
              <c:strCache>
                <c:ptCount val="1"/>
                <c:pt idx="0">
                  <c:v>Crime Days</c:v>
                </c:pt>
              </c:strCache>
            </c:strRef>
          </c:tx>
          <c:spPr>
            <a:solidFill>
              <a:srgbClr val="333333"/>
            </a:solidFill>
            <a:ln w="12804">
              <a:solidFill>
                <a:schemeClr val="tx1"/>
              </a:solidFill>
              <a:prstDash val="solid"/>
            </a:ln>
          </c:spPr>
          <c:invertIfNegative val="0"/>
          <c:cat>
            <c:strRef>
              <c:f>Sheet1!$B$1:$D$1</c:f>
              <c:strCache>
                <c:ptCount val="3"/>
                <c:pt idx="0">
                  <c:v>Release Referral to Methadone Treatment</c:v>
                </c:pt>
                <c:pt idx="1">
                  <c:v>Methadone Treatment on Release</c:v>
                </c:pt>
                <c:pt idx="2">
                  <c:v>Methadone both Pre- &amp; Post-Release</c:v>
                </c:pt>
              </c:strCache>
            </c:strRef>
          </c:cat>
          <c:val>
            <c:numRef>
              <c:f>Sheet1!$B$4:$D$4</c:f>
              <c:numCache>
                <c:formatCode>General</c:formatCode>
                <c:ptCount val="3"/>
                <c:pt idx="0">
                  <c:v>56.5</c:v>
                </c:pt>
                <c:pt idx="1">
                  <c:v>35.6</c:v>
                </c:pt>
                <c:pt idx="2">
                  <c:v>28.5</c:v>
                </c:pt>
              </c:numCache>
            </c:numRef>
          </c:val>
        </c:ser>
        <c:dLbls>
          <c:showLegendKey val="0"/>
          <c:showVal val="0"/>
          <c:showCatName val="0"/>
          <c:showSerName val="0"/>
          <c:showPercent val="0"/>
          <c:showBubbleSize val="0"/>
        </c:dLbls>
        <c:gapWidth val="150"/>
        <c:axId val="396831744"/>
        <c:axId val="396833536"/>
      </c:barChart>
      <c:catAx>
        <c:axId val="396831744"/>
        <c:scaling>
          <c:orientation val="minMax"/>
        </c:scaling>
        <c:delete val="0"/>
        <c:axPos val="b"/>
        <c:numFmt formatCode="General" sourceLinked="1"/>
        <c:majorTickMark val="none"/>
        <c:minorTickMark val="none"/>
        <c:tickLblPos val="nextTo"/>
        <c:spPr>
          <a:ln w="12804">
            <a:solidFill>
              <a:srgbClr val="333333"/>
            </a:solidFill>
            <a:prstDash val="solid"/>
          </a:ln>
        </c:spPr>
        <c:txPr>
          <a:bodyPr rot="0" vert="horz"/>
          <a:lstStyle/>
          <a:p>
            <a:pPr>
              <a:defRPr sz="1411" b="1" i="0" u="none" strike="noStrike" baseline="0">
                <a:solidFill>
                  <a:srgbClr val="000000"/>
                </a:solidFill>
                <a:latin typeface="Arial"/>
                <a:ea typeface="Arial"/>
                <a:cs typeface="Arial"/>
              </a:defRPr>
            </a:pPr>
            <a:endParaRPr lang="en-US"/>
          </a:p>
        </c:txPr>
        <c:crossAx val="396833536"/>
        <c:crosses val="autoZero"/>
        <c:auto val="1"/>
        <c:lblAlgn val="ctr"/>
        <c:lblOffset val="100"/>
        <c:tickLblSkip val="1"/>
        <c:tickMarkSkip val="1"/>
        <c:noMultiLvlLbl val="0"/>
      </c:catAx>
      <c:valAx>
        <c:axId val="396833536"/>
        <c:scaling>
          <c:orientation val="minMax"/>
          <c:max val="100"/>
        </c:scaling>
        <c:delete val="0"/>
        <c:axPos val="l"/>
        <c:majorGridlines>
          <c:spPr>
            <a:ln w="38411">
              <a:solidFill>
                <a:srgbClr val="C0C0C0"/>
              </a:solidFill>
              <a:prstDash val="solid"/>
            </a:ln>
          </c:spPr>
        </c:majorGridlines>
        <c:numFmt formatCode="General" sourceLinked="0"/>
        <c:majorTickMark val="out"/>
        <c:minorTickMark val="none"/>
        <c:tickLblPos val="nextTo"/>
        <c:spPr>
          <a:ln w="12804">
            <a:solidFill>
              <a:srgbClr val="000000"/>
            </a:solidFill>
            <a:prstDash val="solid"/>
          </a:ln>
        </c:spPr>
        <c:txPr>
          <a:bodyPr rot="0" vert="horz"/>
          <a:lstStyle/>
          <a:p>
            <a:pPr>
              <a:defRPr sz="1386" b="1" i="0" u="none" strike="noStrike" baseline="0">
                <a:solidFill>
                  <a:srgbClr val="000000"/>
                </a:solidFill>
                <a:latin typeface="Arial"/>
                <a:ea typeface="Arial"/>
                <a:cs typeface="Arial"/>
              </a:defRPr>
            </a:pPr>
            <a:endParaRPr lang="en-US"/>
          </a:p>
        </c:txPr>
        <c:crossAx val="396831744"/>
        <c:crosses val="autoZero"/>
        <c:crossBetween val="between"/>
        <c:majorUnit val="20"/>
        <c:minorUnit val="0.2"/>
      </c:valAx>
      <c:spPr>
        <a:noFill/>
        <a:ln w="25607">
          <a:noFill/>
        </a:ln>
      </c:spPr>
    </c:plotArea>
    <c:legend>
      <c:legendPos val="r"/>
      <c:layout>
        <c:manualLayout>
          <c:xMode val="edge"/>
          <c:yMode val="edge"/>
          <c:x val="0.181360201511335"/>
          <c:y val="2.1531100478468901E-2"/>
          <c:w val="0.80604534005037787"/>
          <c:h val="0.12679425837320574"/>
        </c:manualLayout>
      </c:layout>
      <c:overlay val="0"/>
      <c:spPr>
        <a:noFill/>
        <a:ln w="3201">
          <a:solidFill>
            <a:schemeClr val="tx1"/>
          </a:solidFill>
          <a:prstDash val="solid"/>
        </a:ln>
      </c:spPr>
      <c:txPr>
        <a:bodyPr/>
        <a:lstStyle/>
        <a:p>
          <a:pPr>
            <a:defRPr sz="1295" b="1"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CCFFFF"/>
    </a:solidFill>
    <a:ln w="38411">
      <a:noFill/>
      <a:prstDash val="solid"/>
    </a:ln>
    <a:effectLst/>
  </c:spPr>
  <c:txPr>
    <a:bodyPr/>
    <a:lstStyle/>
    <a:p>
      <a:pPr>
        <a:defRPr sz="1411" b="1" i="0" u="none" strike="noStrike" baseline="0">
          <a:solidFill>
            <a:srgbClr val="000000"/>
          </a:solidFill>
          <a:latin typeface="Arial"/>
          <a:ea typeface="Arial"/>
          <a:cs typeface="Arial"/>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248975438977898"/>
          <c:y val="4.503990089727751E-2"/>
          <c:w val="0.85897437315506764"/>
          <c:h val="0.78767823642388235"/>
        </c:manualLayout>
      </c:layout>
      <c:lineChart>
        <c:grouping val="standard"/>
        <c:varyColors val="0"/>
        <c:ser>
          <c:idx val="0"/>
          <c:order val="0"/>
          <c:tx>
            <c:strRef>
              <c:f>Sheet1!$A$2</c:f>
              <c:strCache>
                <c:ptCount val="1"/>
                <c:pt idx="0">
                  <c:v>Marijuana</c:v>
                </c:pt>
              </c:strCache>
            </c:strRef>
          </c:tx>
          <c:spPr>
            <a:ln w="38099">
              <a:solidFill>
                <a:schemeClr val="accent1"/>
              </a:solidFill>
              <a:prstDash val="solid"/>
            </a:ln>
          </c:spPr>
          <c:marker>
            <c:symbol val="circle"/>
            <c:size val="8"/>
            <c:spPr>
              <a:solidFill>
                <a:schemeClr val="accent1"/>
              </a:solidFill>
              <a:ln>
                <a:solidFill>
                  <a:schemeClr val="accent1"/>
                </a:solidFill>
                <a:prstDash val="solid"/>
              </a:ln>
            </c:spPr>
          </c:marker>
          <c:dLbls>
            <c:dLbl>
              <c:idx val="0"/>
              <c:layout>
                <c:manualLayout>
                  <c:x val="-4.882382112472624E-2"/>
                  <c:y val="4.2829776463763763E-2"/>
                </c:manualLayout>
              </c:layout>
              <c:tx>
                <c:rich>
                  <a:bodyPr/>
                  <a:lstStyle/>
                  <a:p>
                    <a:r>
                      <a:rPr lang="en-US" dirty="0" smtClean="0">
                        <a:latin typeface="Corbel" panose="020B0503020204020204" pitchFamily="34" charset="0"/>
                      </a:rPr>
                      <a:t>2,196</a:t>
                    </a:r>
                    <a:r>
                      <a:rPr lang="en-US" sz="1400" b="1" i="0" u="none" strike="noStrike" baseline="30000" dirty="0" smtClean="0">
                        <a:effectLst/>
                        <a:latin typeface="Corbel" panose="020B0503020204020204" pitchFamily="34" charset="0"/>
                      </a:rPr>
                      <a:t>+</a:t>
                    </a:r>
                    <a:endParaRPr lang="en-US" dirty="0"/>
                  </a:p>
                </c:rich>
              </c:tx>
              <c:dLblPos val="r"/>
              <c:showLegendKey val="0"/>
              <c:showVal val="1"/>
              <c:showCatName val="0"/>
              <c:showSerName val="0"/>
              <c:showPercent val="0"/>
              <c:showBubbleSize val="0"/>
            </c:dLbl>
            <c:dLbl>
              <c:idx val="1"/>
              <c:layout>
                <c:manualLayout>
                  <c:x val="-5.0515159954863838E-2"/>
                  <c:y val="3.8149719318324157E-2"/>
                </c:manualLayout>
              </c:layout>
              <c:tx>
                <c:rich>
                  <a:bodyPr/>
                  <a:lstStyle/>
                  <a:p>
                    <a:r>
                      <a:rPr lang="en-US" dirty="0" smtClean="0">
                        <a:latin typeface="Corbel" panose="020B0503020204020204" pitchFamily="34" charset="0"/>
                      </a:rPr>
                      <a:t>1,973</a:t>
                    </a:r>
                    <a:r>
                      <a:rPr lang="en-US" baseline="30000" dirty="0" smtClean="0">
                        <a:latin typeface="Corbel" panose="020B0503020204020204" pitchFamily="34" charset="0"/>
                      </a:rPr>
                      <a:t>+</a:t>
                    </a:r>
                    <a:endParaRPr lang="en-US" baseline="30000" dirty="0"/>
                  </a:p>
                </c:rich>
              </c:tx>
              <c:dLblPos val="r"/>
              <c:showLegendKey val="0"/>
              <c:showVal val="1"/>
              <c:showCatName val="0"/>
              <c:showSerName val="0"/>
              <c:showPercent val="0"/>
              <c:showBubbleSize val="0"/>
            </c:dLbl>
            <c:dLbl>
              <c:idx val="2"/>
              <c:layout>
                <c:manualLayout>
                  <c:x val="-4.5182767943863097E-2"/>
                  <c:y val="4.0333842287914208E-2"/>
                </c:manualLayout>
              </c:layout>
              <c:tx>
                <c:rich>
                  <a:bodyPr/>
                  <a:lstStyle/>
                  <a:p>
                    <a:r>
                      <a:rPr lang="en-US" dirty="0" smtClean="0">
                        <a:latin typeface="Corbel" panose="020B0503020204020204" pitchFamily="34" charset="0"/>
                      </a:rPr>
                      <a:t>2,142</a:t>
                    </a:r>
                    <a:r>
                      <a:rPr lang="en-US" sz="1400" b="1" i="0" u="none" strike="noStrike" baseline="30000" dirty="0" smtClean="0">
                        <a:effectLst/>
                        <a:latin typeface="Corbel" panose="020B0503020204020204" pitchFamily="34" charset="0"/>
                      </a:rPr>
                      <a:t>+</a:t>
                    </a:r>
                    <a:endParaRPr lang="en-US" dirty="0"/>
                  </a:p>
                </c:rich>
              </c:tx>
              <c:dLblPos val="r"/>
              <c:showLegendKey val="0"/>
              <c:showVal val="1"/>
              <c:showCatName val="0"/>
              <c:showSerName val="0"/>
              <c:showPercent val="0"/>
              <c:showBubbleSize val="0"/>
            </c:dLbl>
            <c:dLbl>
              <c:idx val="3"/>
              <c:layout>
                <c:manualLayout>
                  <c:x val="-4.4539138490041694E-2"/>
                  <c:y val="4.2829773384836893E-2"/>
                </c:manualLayout>
              </c:layout>
              <c:tx>
                <c:rich>
                  <a:bodyPr/>
                  <a:lstStyle/>
                  <a:p>
                    <a:r>
                      <a:rPr lang="en-US" dirty="0" smtClean="0">
                        <a:latin typeface="Corbel" panose="020B0503020204020204" pitchFamily="34" charset="0"/>
                      </a:rPr>
                      <a:t>2,114</a:t>
                    </a:r>
                    <a:r>
                      <a:rPr lang="en-US" sz="1400" b="1" i="0" u="none" strike="noStrike" baseline="30000" dirty="0" smtClean="0">
                        <a:effectLst/>
                        <a:latin typeface="Corbel" panose="020B0503020204020204" pitchFamily="34" charset="0"/>
                      </a:rPr>
                      <a:t>+</a:t>
                    </a:r>
                    <a:endParaRPr lang="en-US" dirty="0"/>
                  </a:p>
                </c:rich>
              </c:tx>
              <c:dLblPos val="r"/>
              <c:showLegendKey val="0"/>
              <c:showVal val="1"/>
              <c:showCatName val="0"/>
              <c:showSerName val="0"/>
              <c:showPercent val="0"/>
              <c:showBubbleSize val="0"/>
            </c:dLbl>
            <c:dLbl>
              <c:idx val="4"/>
              <c:layout>
                <c:manualLayout>
                  <c:x val="-4.5247397025034684E-2"/>
                  <c:y val="3.8492897369951921E-2"/>
                </c:manualLayout>
              </c:layout>
              <c:tx>
                <c:rich>
                  <a:bodyPr/>
                  <a:lstStyle/>
                  <a:p>
                    <a:r>
                      <a:rPr lang="en-US" dirty="0" smtClean="0">
                        <a:latin typeface="Corbel" panose="020B0503020204020204" pitchFamily="34" charset="0"/>
                      </a:rPr>
                      <a:t>2,061</a:t>
                    </a:r>
                    <a:r>
                      <a:rPr lang="en-US" sz="1400" b="1" i="0" u="none" strike="noStrike" baseline="30000" dirty="0" smtClean="0">
                        <a:effectLst/>
                        <a:latin typeface="Corbel" panose="020B0503020204020204" pitchFamily="34" charset="0"/>
                      </a:rPr>
                      <a:t>+</a:t>
                    </a:r>
                    <a:endParaRPr lang="en-US" dirty="0"/>
                  </a:p>
                </c:rich>
              </c:tx>
              <c:dLblPos val="r"/>
              <c:showLegendKey val="0"/>
              <c:showVal val="1"/>
              <c:showCatName val="0"/>
              <c:showSerName val="0"/>
              <c:showPercent val="0"/>
              <c:showBubbleSize val="0"/>
            </c:dLbl>
            <c:dLbl>
              <c:idx val="5"/>
              <c:layout>
                <c:manualLayout>
                  <c:x val="-4.3491429113725499E-2"/>
                  <c:y val="4.0084145689916861E-2"/>
                </c:manualLayout>
              </c:layout>
              <c:tx>
                <c:rich>
                  <a:bodyPr/>
                  <a:lstStyle/>
                  <a:p>
                    <a:r>
                      <a:rPr lang="en-US" dirty="0" smtClean="0">
                        <a:latin typeface="Corbel" panose="020B0503020204020204" pitchFamily="34" charset="0"/>
                      </a:rPr>
                      <a:t>2,089</a:t>
                    </a:r>
                    <a:r>
                      <a:rPr lang="en-US" sz="1400" b="1" i="0" u="none" strike="noStrike" baseline="30000" dirty="0" smtClean="0">
                        <a:effectLst/>
                        <a:latin typeface="Corbel" panose="020B0503020204020204" pitchFamily="34" charset="0"/>
                      </a:rPr>
                      <a:t>+</a:t>
                    </a:r>
                    <a:endParaRPr lang="en-US" dirty="0"/>
                  </a:p>
                </c:rich>
              </c:tx>
              <c:dLblPos val="r"/>
              <c:showLegendKey val="0"/>
              <c:showVal val="1"/>
              <c:showCatName val="0"/>
              <c:showSerName val="0"/>
              <c:showPercent val="0"/>
              <c:showBubbleSize val="0"/>
            </c:dLbl>
            <c:spPr>
              <a:noFill/>
              <a:ln w="25400">
                <a:noFill/>
              </a:ln>
            </c:spPr>
            <c:txPr>
              <a:bodyPr/>
              <a:lstStyle/>
              <a:p>
                <a:pPr>
                  <a:defRPr sz="1400" b="1" i="0" u="none" strike="noStrike" baseline="0">
                    <a:solidFill>
                      <a:schemeClr val="tx1"/>
                    </a:solidFill>
                    <a:latin typeface="Corbel" panose="020B0503020204020204" pitchFamily="34" charset="0"/>
                    <a:ea typeface="Times New Roman"/>
                    <a:cs typeface="Times New Roman"/>
                  </a:defRPr>
                </a:pPr>
                <a:endParaRPr lang="en-US"/>
              </a:p>
            </c:txPr>
            <c:dLblPos val="t"/>
            <c:showLegendKey val="0"/>
            <c:showVal val="1"/>
            <c:showCatName val="0"/>
            <c:showSerName val="0"/>
            <c:showPercent val="0"/>
            <c:showBubbleSize val="0"/>
            <c:showLeaderLines val="0"/>
          </c:dLbls>
          <c:cat>
            <c:numRef>
              <c:f>Sheet1!$B$1:$M$1</c:f>
              <c:numCache>
                <c:formatCode>@</c:formatCode>
                <c:ptCount val="12"/>
                <c:pt idx="0">
                  <c:v>2002</c:v>
                </c:pt>
                <c:pt idx="1">
                  <c:v>2003</c:v>
                </c:pt>
                <c:pt idx="2">
                  <c:v>2004</c:v>
                </c:pt>
                <c:pt idx="3">
                  <c:v>2005</c:v>
                </c:pt>
                <c:pt idx="4">
                  <c:v>2006</c:v>
                </c:pt>
                <c:pt idx="5">
                  <c:v>2007</c:v>
                </c:pt>
                <c:pt idx="6">
                  <c:v>2008</c:v>
                </c:pt>
                <c:pt idx="7">
                  <c:v>2009</c:v>
                </c:pt>
                <c:pt idx="8">
                  <c:v>2010</c:v>
                </c:pt>
                <c:pt idx="9">
                  <c:v>2011</c:v>
                </c:pt>
                <c:pt idx="10">
                  <c:v>2012</c:v>
                </c:pt>
                <c:pt idx="11">
                  <c:v>2013</c:v>
                </c:pt>
              </c:numCache>
            </c:numRef>
          </c:cat>
          <c:val>
            <c:numRef>
              <c:f>Sheet1!$B$2:$M$2</c:f>
              <c:numCache>
                <c:formatCode>#,##0</c:formatCode>
                <c:ptCount val="12"/>
                <c:pt idx="0">
                  <c:v>2196</c:v>
                </c:pt>
                <c:pt idx="1">
                  <c:v>1973</c:v>
                </c:pt>
                <c:pt idx="2">
                  <c:v>2142</c:v>
                </c:pt>
                <c:pt idx="3">
                  <c:v>2114</c:v>
                </c:pt>
                <c:pt idx="4">
                  <c:v>2061</c:v>
                </c:pt>
                <c:pt idx="5">
                  <c:v>2089</c:v>
                </c:pt>
                <c:pt idx="6">
                  <c:v>2224</c:v>
                </c:pt>
                <c:pt idx="7">
                  <c:v>2379</c:v>
                </c:pt>
                <c:pt idx="8">
                  <c:v>2439</c:v>
                </c:pt>
                <c:pt idx="9">
                  <c:v>2617</c:v>
                </c:pt>
                <c:pt idx="10">
                  <c:v>2398</c:v>
                </c:pt>
                <c:pt idx="11">
                  <c:v>2427</c:v>
                </c:pt>
              </c:numCache>
            </c:numRef>
          </c:val>
          <c:smooth val="0"/>
        </c:ser>
        <c:ser>
          <c:idx val="4"/>
          <c:order val="1"/>
          <c:tx>
            <c:strRef>
              <c:f>Sheet1!$A$5</c:f>
              <c:strCache>
                <c:ptCount val="1"/>
                <c:pt idx="0">
                  <c:v>Pain Relievers</c:v>
                </c:pt>
              </c:strCache>
            </c:strRef>
          </c:tx>
          <c:spPr>
            <a:ln w="38100">
              <a:solidFill>
                <a:srgbClr val="0070C0"/>
              </a:solidFill>
            </a:ln>
          </c:spPr>
          <c:marker>
            <c:symbol val="diamond"/>
            <c:size val="9"/>
            <c:spPr>
              <a:solidFill>
                <a:srgbClr val="0070C0"/>
              </a:solidFill>
              <a:ln>
                <a:solidFill>
                  <a:srgbClr val="0070C0"/>
                </a:solidFill>
              </a:ln>
            </c:spPr>
          </c:marker>
          <c:dLbls>
            <c:dLbl>
              <c:idx val="0"/>
              <c:layout>
                <c:manualLayout>
                  <c:x val="-4.9359580719187911E-2"/>
                  <c:y val="-4.4241697226985163E-2"/>
                </c:manualLayout>
              </c:layout>
              <c:tx>
                <c:rich>
                  <a:bodyPr/>
                  <a:lstStyle/>
                  <a:p>
                    <a:r>
                      <a:rPr lang="en-US" dirty="0" smtClean="0">
                        <a:latin typeface="Corbel" panose="020B0503020204020204" pitchFamily="34" charset="0"/>
                      </a:rPr>
                      <a:t>2,320</a:t>
                    </a:r>
                    <a:r>
                      <a:rPr lang="en-US" sz="1400" b="1" i="0" u="none" strike="noStrike" baseline="30000" dirty="0" smtClean="0">
                        <a:effectLst/>
                        <a:latin typeface="Corbel" panose="020B0503020204020204" pitchFamily="34" charset="0"/>
                      </a:rPr>
                      <a:t>+</a:t>
                    </a:r>
                    <a:endParaRPr lang="en-US" dirty="0"/>
                  </a:p>
                </c:rich>
              </c:tx>
              <c:showLegendKey val="0"/>
              <c:showVal val="1"/>
              <c:showCatName val="0"/>
              <c:showSerName val="0"/>
              <c:showPercent val="0"/>
              <c:showBubbleSize val="0"/>
            </c:dLbl>
            <c:dLbl>
              <c:idx val="1"/>
              <c:layout>
                <c:manualLayout>
                  <c:x val="-4.1980741941851883E-2"/>
                  <c:y val="-4.2525600608021533E-2"/>
                </c:manualLayout>
              </c:layout>
              <c:tx>
                <c:rich>
                  <a:bodyPr/>
                  <a:lstStyle/>
                  <a:p>
                    <a:r>
                      <a:rPr lang="en-US" dirty="0" smtClean="0">
                        <a:latin typeface="Corbel" panose="020B0503020204020204" pitchFamily="34" charset="0"/>
                      </a:rPr>
                      <a:t>2,456</a:t>
                    </a:r>
                    <a:r>
                      <a:rPr lang="en-US" sz="1400" b="1" i="0" u="none" strike="noStrike" baseline="30000" dirty="0" smtClean="0">
                        <a:effectLst/>
                        <a:latin typeface="Corbel" panose="020B0503020204020204" pitchFamily="34" charset="0"/>
                      </a:rPr>
                      <a:t>+</a:t>
                    </a:r>
                    <a:endParaRPr lang="en-US" dirty="0"/>
                  </a:p>
                </c:rich>
              </c:tx>
              <c:showLegendKey val="0"/>
              <c:showVal val="1"/>
              <c:showCatName val="0"/>
              <c:showSerName val="0"/>
              <c:showPercent val="0"/>
              <c:showBubbleSize val="0"/>
            </c:dLbl>
            <c:dLbl>
              <c:idx val="2"/>
              <c:layout>
                <c:manualLayout>
                  <c:x val="-3.6842096370267481E-2"/>
                  <c:y val="-4.3555341123729607E-2"/>
                </c:manualLayout>
              </c:layout>
              <c:tx>
                <c:rich>
                  <a:bodyPr/>
                  <a:lstStyle/>
                  <a:p>
                    <a:r>
                      <a:rPr lang="en-US" dirty="0" smtClean="0">
                        <a:latin typeface="Corbel" panose="020B0503020204020204" pitchFamily="34" charset="0"/>
                      </a:rPr>
                      <a:t>2,422</a:t>
                    </a:r>
                    <a:r>
                      <a:rPr lang="en-US" sz="1400" b="1" i="0" u="none" strike="noStrike" baseline="30000" dirty="0" smtClean="0">
                        <a:effectLst/>
                        <a:latin typeface="Corbel" panose="020B0503020204020204" pitchFamily="34" charset="0"/>
                      </a:rPr>
                      <a:t>+</a:t>
                    </a:r>
                    <a:endParaRPr lang="en-US" dirty="0"/>
                  </a:p>
                </c:rich>
              </c:tx>
              <c:showLegendKey val="0"/>
              <c:showVal val="1"/>
              <c:showCatName val="0"/>
              <c:showSerName val="0"/>
              <c:showPercent val="0"/>
              <c:showBubbleSize val="0"/>
            </c:dLbl>
            <c:dLbl>
              <c:idx val="3"/>
              <c:layout>
                <c:manualLayout>
                  <c:x val="-4.5654082528533799E-2"/>
                  <c:y val="-4.5957793845948947E-2"/>
                </c:manualLayout>
              </c:layout>
              <c:tx>
                <c:rich>
                  <a:bodyPr/>
                  <a:lstStyle/>
                  <a:p>
                    <a:r>
                      <a:rPr lang="en-US" dirty="0" smtClean="0">
                        <a:latin typeface="Corbel" panose="020B0503020204020204" pitchFamily="34" charset="0"/>
                      </a:rPr>
                      <a:t>2,193</a:t>
                    </a:r>
                    <a:r>
                      <a:rPr lang="en-US" sz="1400" b="1" i="0" u="none" strike="noStrike" baseline="30000" dirty="0" smtClean="0">
                        <a:effectLst/>
                        <a:latin typeface="Corbel" panose="020B0503020204020204" pitchFamily="34" charset="0"/>
                      </a:rPr>
                      <a:t>+</a:t>
                    </a:r>
                    <a:endParaRPr lang="en-US" dirty="0"/>
                  </a:p>
                </c:rich>
              </c:tx>
              <c:showLegendKey val="0"/>
              <c:showVal val="1"/>
              <c:showCatName val="0"/>
              <c:showSerName val="0"/>
              <c:showPercent val="0"/>
              <c:showBubbleSize val="0"/>
            </c:dLbl>
            <c:dLbl>
              <c:idx val="4"/>
              <c:layout>
                <c:manualLayout>
                  <c:x val="-5.0889558052544144E-2"/>
                  <c:y val="-4.3805244082551764E-2"/>
                </c:manualLayout>
              </c:layout>
              <c:tx>
                <c:rich>
                  <a:bodyPr/>
                  <a:lstStyle/>
                  <a:p>
                    <a:r>
                      <a:rPr lang="en-US" dirty="0" smtClean="0">
                        <a:latin typeface="Corbel" panose="020B0503020204020204" pitchFamily="34" charset="0"/>
                      </a:rPr>
                      <a:t>2,155</a:t>
                    </a:r>
                    <a:r>
                      <a:rPr lang="en-US" sz="1400" b="1" i="0" u="none" strike="noStrike" baseline="30000" dirty="0" smtClean="0">
                        <a:effectLst/>
                        <a:latin typeface="Corbel" panose="020B0503020204020204" pitchFamily="34" charset="0"/>
                      </a:rPr>
                      <a:t>+</a:t>
                    </a:r>
                    <a:endParaRPr lang="en-US" dirty="0"/>
                  </a:p>
                </c:rich>
              </c:tx>
              <c:showLegendKey val="0"/>
              <c:showVal val="1"/>
              <c:showCatName val="0"/>
              <c:showSerName val="0"/>
              <c:showPercent val="0"/>
              <c:showBubbleSize val="0"/>
            </c:dLbl>
            <c:dLbl>
              <c:idx val="5"/>
              <c:layout>
                <c:manualLayout>
                  <c:x val="-4.753912453080554E-2"/>
                  <c:y val="-4.7205657753461139E-2"/>
                </c:manualLayout>
              </c:layout>
              <c:tx>
                <c:rich>
                  <a:bodyPr/>
                  <a:lstStyle/>
                  <a:p>
                    <a:r>
                      <a:rPr lang="en-US" dirty="0" smtClean="0">
                        <a:latin typeface="Corbel" panose="020B0503020204020204" pitchFamily="34" charset="0"/>
                      </a:rPr>
                      <a:t>2,159</a:t>
                    </a:r>
                    <a:r>
                      <a:rPr lang="en-US" sz="1400" b="1" i="0" u="none" strike="noStrike" baseline="30000" dirty="0" smtClean="0">
                        <a:effectLst/>
                        <a:latin typeface="Corbel" panose="020B0503020204020204" pitchFamily="34" charset="0"/>
                      </a:rPr>
                      <a:t>+</a:t>
                    </a:r>
                    <a:endParaRPr lang="en-US" dirty="0"/>
                  </a:p>
                </c:rich>
              </c:tx>
              <c:showLegendKey val="0"/>
              <c:showVal val="1"/>
              <c:showCatName val="0"/>
              <c:showSerName val="0"/>
              <c:showPercent val="0"/>
              <c:showBubbleSize val="0"/>
            </c:dLbl>
            <c:dLbl>
              <c:idx val="6"/>
              <c:layout>
                <c:manualLayout>
                  <c:x val="-4.2239117462439767E-2"/>
                  <c:y val="4.1496066453138421E-2"/>
                </c:manualLayout>
              </c:layout>
              <c:tx>
                <c:rich>
                  <a:bodyPr/>
                  <a:lstStyle/>
                  <a:p>
                    <a:r>
                      <a:rPr lang="en-US" dirty="0" smtClean="0">
                        <a:latin typeface="Corbel" panose="020B0503020204020204" pitchFamily="34" charset="0"/>
                      </a:rPr>
                      <a:t>2,189</a:t>
                    </a:r>
                    <a:r>
                      <a:rPr lang="en-US" sz="1400" b="1" i="0" u="none" strike="noStrike" baseline="30000" dirty="0" smtClean="0">
                        <a:effectLst/>
                        <a:latin typeface="Corbel" panose="020B0503020204020204" pitchFamily="34" charset="0"/>
                      </a:rPr>
                      <a:t>+</a:t>
                    </a:r>
                    <a:endParaRPr lang="en-US" dirty="0"/>
                  </a:p>
                </c:rich>
              </c:tx>
              <c:showLegendKey val="0"/>
              <c:showVal val="1"/>
              <c:showCatName val="0"/>
              <c:showSerName val="0"/>
              <c:showPercent val="0"/>
              <c:showBubbleSize val="0"/>
            </c:dLbl>
            <c:dLbl>
              <c:idx val="7"/>
              <c:layout>
                <c:manualLayout>
                  <c:x val="-4.5654082528533799E-2"/>
                  <c:y val="4.1495974213682812E-2"/>
                </c:manualLayout>
              </c:layout>
              <c:tx>
                <c:rich>
                  <a:bodyPr/>
                  <a:lstStyle/>
                  <a:p>
                    <a:r>
                      <a:rPr lang="en-US" dirty="0" smtClean="0">
                        <a:latin typeface="Corbel" panose="020B0503020204020204" pitchFamily="34" charset="0"/>
                      </a:rPr>
                      <a:t>2,193</a:t>
                    </a:r>
                    <a:r>
                      <a:rPr lang="en-US" sz="1400" b="1" i="0" u="none" strike="noStrike" baseline="30000" dirty="0" smtClean="0">
                        <a:effectLst/>
                        <a:latin typeface="Corbel" panose="020B0503020204020204" pitchFamily="34" charset="0"/>
                      </a:rPr>
                      <a:t>+</a:t>
                    </a:r>
                    <a:endParaRPr lang="en-US" dirty="0"/>
                  </a:p>
                </c:rich>
              </c:tx>
              <c:showLegendKey val="0"/>
              <c:showVal val="1"/>
              <c:showCatName val="0"/>
              <c:showSerName val="0"/>
              <c:showPercent val="0"/>
              <c:showBubbleSize val="0"/>
            </c:dLbl>
            <c:dLbl>
              <c:idx val="8"/>
              <c:layout>
                <c:manualLayout>
                  <c:x val="-5.4433713784021134E-2"/>
                  <c:y val="3.5567977897442399E-2"/>
                </c:manualLayout>
              </c:layout>
              <c:tx>
                <c:rich>
                  <a:bodyPr/>
                  <a:lstStyle/>
                  <a:p>
                    <a:r>
                      <a:rPr lang="en-US" dirty="0" smtClean="0">
                        <a:latin typeface="Corbel" panose="020B0503020204020204" pitchFamily="34" charset="0"/>
                      </a:rPr>
                      <a:t>2,013</a:t>
                    </a:r>
                    <a:r>
                      <a:rPr lang="en-US" sz="1400" b="1" i="0" u="none" strike="noStrike" baseline="30000" dirty="0" smtClean="0">
                        <a:effectLst/>
                        <a:latin typeface="Corbel" panose="020B0503020204020204" pitchFamily="34" charset="0"/>
                      </a:rPr>
                      <a:t>+</a:t>
                    </a:r>
                    <a:endParaRPr lang="en-US" dirty="0"/>
                  </a:p>
                </c:rich>
              </c:tx>
              <c:showLegendKey val="0"/>
              <c:showVal val="1"/>
              <c:showCatName val="0"/>
              <c:showSerName val="0"/>
              <c:showPercent val="0"/>
              <c:showBubbleSize val="0"/>
            </c:dLbl>
            <c:dLbl>
              <c:idx val="9"/>
              <c:layout>
                <c:manualLayout>
                  <c:x val="-5.8268396829880206E-2"/>
                  <c:y val="3.1574237997177394E-2"/>
                </c:manualLayout>
              </c:layout>
              <c:tx>
                <c:rich>
                  <a:bodyPr/>
                  <a:lstStyle/>
                  <a:p>
                    <a:r>
                      <a:rPr lang="en-US" dirty="0" smtClean="0">
                        <a:latin typeface="Corbel" panose="020B0503020204020204" pitchFamily="34" charset="0"/>
                      </a:rPr>
                      <a:t>1,888</a:t>
                    </a:r>
                    <a:r>
                      <a:rPr lang="en-US" sz="1400" b="1" i="0" u="none" strike="noStrike" baseline="30000" dirty="0" smtClean="0">
                        <a:effectLst/>
                        <a:latin typeface="Corbel" panose="020B0503020204020204" pitchFamily="34" charset="0"/>
                      </a:rPr>
                      <a:t>+</a:t>
                    </a:r>
                    <a:endParaRPr lang="en-US" dirty="0"/>
                  </a:p>
                </c:rich>
              </c:tx>
              <c:showLegendKey val="0"/>
              <c:showVal val="1"/>
              <c:showCatName val="0"/>
              <c:showSerName val="0"/>
              <c:showPercent val="0"/>
              <c:showBubbleSize val="0"/>
            </c:dLbl>
            <c:dLbl>
              <c:idx val="10"/>
              <c:layout>
                <c:manualLayout>
                  <c:x val="-6.0056608879725984E-2"/>
                  <c:y val="4.6394246990382144E-2"/>
                </c:manualLayout>
              </c:layout>
              <c:tx>
                <c:rich>
                  <a:bodyPr/>
                  <a:lstStyle/>
                  <a:p>
                    <a:r>
                      <a:rPr lang="en-US" dirty="0" smtClean="0">
                        <a:latin typeface="Corbel" panose="020B0503020204020204" pitchFamily="34" charset="0"/>
                      </a:rPr>
                      <a:t>1,880</a:t>
                    </a:r>
                    <a:r>
                      <a:rPr lang="en-US" sz="1400" b="1" i="0" u="none" strike="noStrike" baseline="30000" dirty="0" smtClean="0">
                        <a:effectLst/>
                        <a:latin typeface="Corbel" panose="020B0503020204020204" pitchFamily="34" charset="0"/>
                      </a:rPr>
                      <a:t>+</a:t>
                    </a:r>
                    <a:endParaRPr lang="en-US" dirty="0"/>
                  </a:p>
                </c:rich>
              </c:tx>
              <c:showLegendKey val="0"/>
              <c:showVal val="1"/>
              <c:showCatName val="0"/>
              <c:showSerName val="0"/>
              <c:showPercent val="0"/>
              <c:showBubbleSize val="0"/>
            </c:dLbl>
            <c:dLbl>
              <c:idx val="11"/>
              <c:layout>
                <c:manualLayout>
                  <c:x val="-2.0084975457341173E-2"/>
                  <c:y val="3.8066781744635715E-2"/>
                </c:manualLayout>
              </c:layout>
              <c:showLegendKey val="0"/>
              <c:showVal val="1"/>
              <c:showCatName val="0"/>
              <c:showSerName val="0"/>
              <c:showPercent val="0"/>
              <c:showBubbleSize val="0"/>
            </c:dLbl>
            <c:txPr>
              <a:bodyPr/>
              <a:lstStyle/>
              <a:p>
                <a:pPr>
                  <a:defRPr sz="1400">
                    <a:latin typeface="Corbel" panose="020B0503020204020204" pitchFamily="34" charset="0"/>
                  </a:defRPr>
                </a:pPr>
                <a:endParaRPr lang="en-US"/>
              </a:p>
            </c:txPr>
            <c:showLegendKey val="0"/>
            <c:showVal val="1"/>
            <c:showCatName val="0"/>
            <c:showSerName val="0"/>
            <c:showPercent val="0"/>
            <c:showBubbleSize val="0"/>
            <c:showLeaderLines val="0"/>
          </c:dLbls>
          <c:cat>
            <c:numRef>
              <c:f>Sheet1!$B$1:$M$1</c:f>
              <c:numCache>
                <c:formatCode>@</c:formatCode>
                <c:ptCount val="12"/>
                <c:pt idx="0">
                  <c:v>2002</c:v>
                </c:pt>
                <c:pt idx="1">
                  <c:v>2003</c:v>
                </c:pt>
                <c:pt idx="2">
                  <c:v>2004</c:v>
                </c:pt>
                <c:pt idx="3">
                  <c:v>2005</c:v>
                </c:pt>
                <c:pt idx="4">
                  <c:v>2006</c:v>
                </c:pt>
                <c:pt idx="5">
                  <c:v>2007</c:v>
                </c:pt>
                <c:pt idx="6">
                  <c:v>2008</c:v>
                </c:pt>
                <c:pt idx="7">
                  <c:v>2009</c:v>
                </c:pt>
                <c:pt idx="8">
                  <c:v>2010</c:v>
                </c:pt>
                <c:pt idx="9">
                  <c:v>2011</c:v>
                </c:pt>
                <c:pt idx="10">
                  <c:v>2012</c:v>
                </c:pt>
                <c:pt idx="11">
                  <c:v>2013</c:v>
                </c:pt>
              </c:numCache>
            </c:numRef>
          </c:cat>
          <c:val>
            <c:numRef>
              <c:f>Sheet1!$B$5:$M$5</c:f>
              <c:numCache>
                <c:formatCode>#,##0</c:formatCode>
                <c:ptCount val="12"/>
                <c:pt idx="0">
                  <c:v>2320</c:v>
                </c:pt>
                <c:pt idx="1">
                  <c:v>2456</c:v>
                </c:pt>
                <c:pt idx="2">
                  <c:v>2422</c:v>
                </c:pt>
                <c:pt idx="3">
                  <c:v>2193</c:v>
                </c:pt>
                <c:pt idx="4">
                  <c:v>2155</c:v>
                </c:pt>
                <c:pt idx="5">
                  <c:v>2159</c:v>
                </c:pt>
                <c:pt idx="6">
                  <c:v>2189</c:v>
                </c:pt>
                <c:pt idx="7">
                  <c:v>2193</c:v>
                </c:pt>
                <c:pt idx="8">
                  <c:v>2013</c:v>
                </c:pt>
                <c:pt idx="9">
                  <c:v>1888</c:v>
                </c:pt>
                <c:pt idx="10">
                  <c:v>1880</c:v>
                </c:pt>
                <c:pt idx="11">
                  <c:v>1539</c:v>
                </c:pt>
              </c:numCache>
            </c:numRef>
          </c:val>
          <c:smooth val="0"/>
        </c:ser>
        <c:ser>
          <c:idx val="5"/>
          <c:order val="2"/>
          <c:tx>
            <c:strRef>
              <c:f>Sheet1!$A$6</c:f>
              <c:strCache>
                <c:ptCount val="1"/>
                <c:pt idx="0">
                  <c:v>Tranquilizers</c:v>
                </c:pt>
              </c:strCache>
            </c:strRef>
          </c:tx>
          <c:spPr>
            <a:ln w="38100">
              <a:solidFill>
                <a:sysClr val="windowText" lastClr="000000"/>
              </a:solidFill>
            </a:ln>
          </c:spPr>
          <c:marker>
            <c:symbol val="square"/>
            <c:size val="7"/>
            <c:spPr>
              <a:solidFill>
                <a:sysClr val="windowText" lastClr="000000"/>
              </a:solidFill>
              <a:ln>
                <a:solidFill>
                  <a:sysClr val="windowText" lastClr="000000"/>
                </a:solidFill>
              </a:ln>
            </c:spPr>
          </c:marker>
          <c:dLbls>
            <c:dLbl>
              <c:idx val="0"/>
              <c:layout>
                <c:manualLayout>
                  <c:x val="-4.9376730805911234E-2"/>
                  <c:y val="4.0556871492853183E-2"/>
                </c:manualLayout>
              </c:layout>
              <c:dLblPos val="r"/>
              <c:showLegendKey val="0"/>
              <c:showVal val="1"/>
              <c:showCatName val="0"/>
              <c:showSerName val="0"/>
              <c:showPercent val="0"/>
              <c:showBubbleSize val="0"/>
            </c:dLbl>
            <c:dLbl>
              <c:idx val="1"/>
              <c:layout>
                <c:manualLayout>
                  <c:x val="-4.0850269222474034E-2"/>
                  <c:y val="4.1090775749331857E-2"/>
                </c:manualLayout>
              </c:layout>
              <c:tx>
                <c:rich>
                  <a:bodyPr/>
                  <a:lstStyle/>
                  <a:p>
                    <a:r>
                      <a:rPr lang="en-US" dirty="0" smtClean="0">
                        <a:latin typeface="Corbel" panose="020B0503020204020204" pitchFamily="34" charset="0"/>
                      </a:rPr>
                      <a:t>1,071</a:t>
                    </a:r>
                    <a:endParaRPr lang="en-US" dirty="0"/>
                  </a:p>
                </c:rich>
              </c:tx>
              <c:dLblPos val="r"/>
              <c:showLegendKey val="0"/>
              <c:showVal val="1"/>
              <c:showCatName val="0"/>
              <c:showSerName val="0"/>
              <c:showPercent val="0"/>
              <c:showBubbleSize val="0"/>
            </c:dLbl>
            <c:dLbl>
              <c:idx val="2"/>
              <c:layout>
                <c:manualLayout>
                  <c:x val="-4.2534816406905956E-2"/>
                  <c:y val="3.8666541191849153E-2"/>
                </c:manualLayout>
              </c:layout>
              <c:dLblPos val="r"/>
              <c:showLegendKey val="0"/>
              <c:showVal val="1"/>
              <c:showCatName val="0"/>
              <c:showSerName val="0"/>
              <c:showPercent val="0"/>
              <c:showBubbleSize val="0"/>
            </c:dLbl>
            <c:dLbl>
              <c:idx val="3"/>
              <c:layout>
                <c:manualLayout>
                  <c:x val="-4.5903910775769795E-2"/>
                  <c:y val="4.8363479421779973E-2"/>
                </c:manualLayout>
              </c:layout>
              <c:dLblPos val="r"/>
              <c:showLegendKey val="0"/>
              <c:showVal val="1"/>
              <c:showCatName val="0"/>
              <c:showSerName val="0"/>
              <c:showPercent val="0"/>
              <c:showBubbleSize val="0"/>
            </c:dLbl>
            <c:dLbl>
              <c:idx val="4"/>
              <c:layout>
                <c:manualLayout>
                  <c:x val="-3.1779048955063442E-2"/>
                  <c:y val="3.381807207688374E-2"/>
                </c:manualLayout>
              </c:layout>
              <c:tx>
                <c:rich>
                  <a:bodyPr/>
                  <a:lstStyle/>
                  <a:p>
                    <a:r>
                      <a:rPr lang="en-US" dirty="0" smtClean="0">
                        <a:latin typeface="Corbel" panose="020B0503020204020204" pitchFamily="34" charset="0"/>
                      </a:rPr>
                      <a:t>1,118</a:t>
                    </a:r>
                    <a:endParaRPr lang="en-US" dirty="0"/>
                  </a:p>
                </c:rich>
              </c:tx>
              <c:dLblPos val="r"/>
              <c:showLegendKey val="0"/>
              <c:showVal val="1"/>
              <c:showCatName val="0"/>
              <c:showSerName val="0"/>
              <c:showPercent val="0"/>
              <c:showBubbleSize val="0"/>
            </c:dLbl>
            <c:dLbl>
              <c:idx val="5"/>
              <c:layout>
                <c:manualLayout>
                  <c:x val="-4.0850269222474034E-2"/>
                  <c:y val="3.381807207688374E-2"/>
                </c:manualLayout>
              </c:layout>
              <c:dLblPos val="r"/>
              <c:showLegendKey val="0"/>
              <c:showVal val="1"/>
              <c:showCatName val="0"/>
              <c:showSerName val="0"/>
              <c:showPercent val="0"/>
              <c:showBubbleSize val="0"/>
            </c:dLbl>
            <c:dLbl>
              <c:idx val="6"/>
              <c:layout>
                <c:manualLayout>
                  <c:x val="-4.2534816406905956E-2"/>
                  <c:y val="5.3211948536745386E-2"/>
                </c:manualLayout>
              </c:layout>
              <c:tx>
                <c:rich>
                  <a:bodyPr/>
                  <a:lstStyle/>
                  <a:p>
                    <a:r>
                      <a:rPr lang="en-US" dirty="0" smtClean="0">
                        <a:latin typeface="Corbel" panose="020B0503020204020204" pitchFamily="34" charset="0"/>
                      </a:rPr>
                      <a:t>1,134</a:t>
                    </a:r>
                    <a:endParaRPr lang="en-US" dirty="0"/>
                  </a:p>
                </c:rich>
              </c:tx>
              <c:dLblPos val="r"/>
              <c:showLegendKey val="0"/>
              <c:showVal val="1"/>
              <c:showCatName val="0"/>
              <c:showSerName val="0"/>
              <c:showPercent val="0"/>
              <c:showBubbleSize val="0"/>
            </c:dLbl>
            <c:dLbl>
              <c:idx val="7"/>
              <c:layout>
                <c:manualLayout>
                  <c:x val="-4.2534816406905956E-2"/>
                  <c:y val="4.593924486429727E-2"/>
                </c:manualLayout>
              </c:layout>
              <c:dLblPos val="r"/>
              <c:showLegendKey val="0"/>
              <c:showVal val="1"/>
              <c:showCatName val="0"/>
              <c:showSerName val="0"/>
              <c:showPercent val="0"/>
              <c:showBubbleSize val="0"/>
            </c:dLbl>
            <c:dLbl>
              <c:idx val="8"/>
              <c:layout>
                <c:manualLayout>
                  <c:x val="-3.4112080484746357E-2"/>
                  <c:y val="3.8666541191849153E-2"/>
                </c:manualLayout>
              </c:layout>
              <c:dLblPos val="r"/>
              <c:showLegendKey val="0"/>
              <c:showVal val="1"/>
              <c:showCatName val="0"/>
              <c:showSerName val="0"/>
              <c:showPercent val="0"/>
              <c:showBubbleSize val="0"/>
            </c:dLbl>
            <c:dLbl>
              <c:idx val="9"/>
              <c:layout>
                <c:manualLayout>
                  <c:x val="-4.0850269222474034E-2"/>
                  <c:y val="4.351501030681456E-2"/>
                </c:manualLayout>
              </c:layout>
              <c:dLblPos val="r"/>
              <c:showLegendKey val="0"/>
              <c:showVal val="1"/>
              <c:showCatName val="0"/>
              <c:showSerName val="0"/>
              <c:showPercent val="0"/>
              <c:showBubbleSize val="0"/>
            </c:dLbl>
            <c:dLbl>
              <c:idx val="10"/>
              <c:layout>
                <c:manualLayout>
                  <c:x val="-4.5045056994730687E-2"/>
                  <c:y val="4.4676734048298007E-2"/>
                </c:manualLayout>
              </c:layout>
              <c:dLblPos val="r"/>
              <c:showLegendKey val="0"/>
              <c:showVal val="1"/>
              <c:showCatName val="0"/>
              <c:showSerName val="0"/>
              <c:showPercent val="0"/>
              <c:showBubbleSize val="0"/>
            </c:dLbl>
            <c:dLbl>
              <c:idx val="11"/>
              <c:layout>
                <c:manualLayout>
                  <c:x val="-4.0850269222473909E-2"/>
                  <c:y val="3.6242306634366443E-2"/>
                </c:manualLayout>
              </c:layout>
              <c:dLblPos val="r"/>
              <c:showLegendKey val="0"/>
              <c:showVal val="1"/>
              <c:showCatName val="0"/>
              <c:showSerName val="0"/>
              <c:showPercent val="0"/>
              <c:showBubbleSize val="0"/>
            </c:dLbl>
            <c:txPr>
              <a:bodyPr/>
              <a:lstStyle/>
              <a:p>
                <a:pPr>
                  <a:defRPr sz="1400">
                    <a:latin typeface="Corbel" panose="020B0503020204020204" pitchFamily="34" charset="0"/>
                  </a:defRPr>
                </a:pPr>
                <a:endParaRPr lang="en-US"/>
              </a:p>
            </c:txPr>
            <c:dLblPos val="t"/>
            <c:showLegendKey val="0"/>
            <c:showVal val="1"/>
            <c:showCatName val="0"/>
            <c:showSerName val="0"/>
            <c:showPercent val="0"/>
            <c:showBubbleSize val="0"/>
            <c:showLeaderLines val="0"/>
          </c:dLbls>
          <c:cat>
            <c:numRef>
              <c:f>Sheet1!$B$1:$M$1</c:f>
              <c:numCache>
                <c:formatCode>@</c:formatCode>
                <c:ptCount val="12"/>
                <c:pt idx="0">
                  <c:v>2002</c:v>
                </c:pt>
                <c:pt idx="1">
                  <c:v>2003</c:v>
                </c:pt>
                <c:pt idx="2">
                  <c:v>2004</c:v>
                </c:pt>
                <c:pt idx="3">
                  <c:v>2005</c:v>
                </c:pt>
                <c:pt idx="4">
                  <c:v>2006</c:v>
                </c:pt>
                <c:pt idx="5">
                  <c:v>2007</c:v>
                </c:pt>
                <c:pt idx="6">
                  <c:v>2008</c:v>
                </c:pt>
                <c:pt idx="7">
                  <c:v>2009</c:v>
                </c:pt>
                <c:pt idx="8">
                  <c:v>2010</c:v>
                </c:pt>
                <c:pt idx="9">
                  <c:v>2011</c:v>
                </c:pt>
                <c:pt idx="10">
                  <c:v>2012</c:v>
                </c:pt>
                <c:pt idx="11">
                  <c:v>2013</c:v>
                </c:pt>
              </c:numCache>
            </c:numRef>
          </c:cat>
          <c:val>
            <c:numRef>
              <c:f>Sheet1!$B$6:$M$6</c:f>
              <c:numCache>
                <c:formatCode>#,##0</c:formatCode>
                <c:ptCount val="12"/>
                <c:pt idx="0">
                  <c:v>1184</c:v>
                </c:pt>
                <c:pt idx="1">
                  <c:v>1071</c:v>
                </c:pt>
                <c:pt idx="2">
                  <c:v>1180</c:v>
                </c:pt>
                <c:pt idx="3">
                  <c:v>1286</c:v>
                </c:pt>
                <c:pt idx="4">
                  <c:v>1118</c:v>
                </c:pt>
                <c:pt idx="5">
                  <c:v>1231</c:v>
                </c:pt>
                <c:pt idx="6">
                  <c:v>1134</c:v>
                </c:pt>
                <c:pt idx="7">
                  <c:v>1234</c:v>
                </c:pt>
                <c:pt idx="8">
                  <c:v>1244</c:v>
                </c:pt>
                <c:pt idx="9">
                  <c:v>1204</c:v>
                </c:pt>
                <c:pt idx="10">
                  <c:v>1427</c:v>
                </c:pt>
                <c:pt idx="11">
                  <c:v>1180</c:v>
                </c:pt>
              </c:numCache>
            </c:numRef>
          </c:val>
          <c:smooth val="0"/>
        </c:ser>
        <c:dLbls>
          <c:showLegendKey val="0"/>
          <c:showVal val="1"/>
          <c:showCatName val="0"/>
          <c:showSerName val="0"/>
          <c:showPercent val="0"/>
          <c:showBubbleSize val="0"/>
        </c:dLbls>
        <c:marker val="1"/>
        <c:smooth val="0"/>
        <c:axId val="406192128"/>
        <c:axId val="406193664"/>
      </c:lineChart>
      <c:catAx>
        <c:axId val="406192128"/>
        <c:scaling>
          <c:orientation val="minMax"/>
        </c:scaling>
        <c:delete val="0"/>
        <c:axPos val="b"/>
        <c:numFmt formatCode="@" sourceLinked="1"/>
        <c:majorTickMark val="none"/>
        <c:minorTickMark val="none"/>
        <c:tickLblPos val="nextTo"/>
        <c:spPr>
          <a:ln w="12700">
            <a:solidFill>
              <a:schemeClr val="tx1"/>
            </a:solidFill>
            <a:prstDash val="solid"/>
          </a:ln>
        </c:spPr>
        <c:txPr>
          <a:bodyPr rot="0" vert="horz"/>
          <a:lstStyle/>
          <a:p>
            <a:pPr>
              <a:defRPr sz="1800" b="1" i="0" u="none" strike="noStrike" baseline="0">
                <a:solidFill>
                  <a:schemeClr val="tx1"/>
                </a:solidFill>
                <a:latin typeface="Corbel" panose="020B0503020204020204" pitchFamily="34" charset="0"/>
                <a:ea typeface="Times New Roman"/>
                <a:cs typeface="Times New Roman"/>
              </a:defRPr>
            </a:pPr>
            <a:endParaRPr lang="en-US"/>
          </a:p>
        </c:txPr>
        <c:crossAx val="406193664"/>
        <c:crosses val="autoZero"/>
        <c:auto val="1"/>
        <c:lblAlgn val="ctr"/>
        <c:lblOffset val="100"/>
        <c:tickLblSkip val="1"/>
        <c:tickMarkSkip val="1"/>
        <c:noMultiLvlLbl val="0"/>
      </c:catAx>
      <c:valAx>
        <c:axId val="406193664"/>
        <c:scaling>
          <c:orientation val="minMax"/>
          <c:max val="3000"/>
        </c:scaling>
        <c:delete val="0"/>
        <c:axPos val="l"/>
        <c:majorGridlines>
          <c:spPr>
            <a:ln w="3175">
              <a:solidFill>
                <a:srgbClr val="C0C0C0"/>
              </a:solidFill>
              <a:prstDash val="solid"/>
            </a:ln>
          </c:spPr>
        </c:majorGridlines>
        <c:numFmt formatCode="#,##0" sourceLinked="0"/>
        <c:majorTickMark val="out"/>
        <c:minorTickMark val="none"/>
        <c:tickLblPos val="nextTo"/>
        <c:spPr>
          <a:ln w="12700">
            <a:solidFill>
              <a:schemeClr val="tx1"/>
            </a:solidFill>
            <a:prstDash val="solid"/>
          </a:ln>
        </c:spPr>
        <c:txPr>
          <a:bodyPr rot="0" vert="horz"/>
          <a:lstStyle/>
          <a:p>
            <a:pPr>
              <a:defRPr sz="1800" b="1" i="0" u="none" strike="noStrike" baseline="0">
                <a:solidFill>
                  <a:schemeClr val="tx1"/>
                </a:solidFill>
                <a:latin typeface="Corbel" panose="020B0503020204020204" pitchFamily="34" charset="0"/>
                <a:ea typeface="Times New Roman"/>
                <a:cs typeface="Times New Roman"/>
              </a:defRPr>
            </a:pPr>
            <a:endParaRPr lang="en-US"/>
          </a:p>
        </c:txPr>
        <c:crossAx val="406192128"/>
        <c:crosses val="autoZero"/>
        <c:crossBetween val="between"/>
        <c:majorUnit val="500"/>
        <c:minorUnit val="100"/>
      </c:valAx>
      <c:spPr>
        <a:noFill/>
        <a:ln w="25400">
          <a:noFill/>
        </a:ln>
      </c:spPr>
    </c:plotArea>
    <c:plotVisOnly val="1"/>
    <c:dispBlanksAs val="gap"/>
    <c:showDLblsOverMax val="0"/>
  </c:chart>
  <c:spPr>
    <a:noFill/>
    <a:ln>
      <a:noFill/>
    </a:ln>
  </c:spPr>
  <c:txPr>
    <a:bodyPr/>
    <a:lstStyle/>
    <a:p>
      <a:pPr>
        <a:defRPr sz="1800" b="1" i="0" u="none" strike="noStrike" baseline="0">
          <a:solidFill>
            <a:schemeClr val="tx1"/>
          </a:solidFill>
          <a:latin typeface="Times New Roman"/>
          <a:ea typeface="Times New Roman"/>
          <a:cs typeface="Times New Roman"/>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6"/>
          <c:order val="0"/>
          <c:tx>
            <c:strRef>
              <c:f>Sheet1!$H$1</c:f>
              <c:strCache>
                <c:ptCount val="1"/>
                <c:pt idx="0">
                  <c:v>100+ Days</c:v>
                </c:pt>
              </c:strCache>
            </c:strRef>
          </c:tx>
          <c:spPr>
            <a:ln w="38100"/>
          </c:spPr>
          <c:marker>
            <c:symbol val="triangle"/>
            <c:size val="10"/>
          </c:marker>
          <c:cat>
            <c:numRef>
              <c:f>Sheet1!$A$2:$A$13</c:f>
              <c:numCache>
                <c:formatCode>General</c:formatCode>
                <c:ptCount val="12"/>
                <c:pt idx="0">
                  <c:v>2003</c:v>
                </c:pt>
                <c:pt idx="1">
                  <c:v>2004</c:v>
                </c:pt>
                <c:pt idx="2">
                  <c:v>2005</c:v>
                </c:pt>
                <c:pt idx="3">
                  <c:v>2006</c:v>
                </c:pt>
                <c:pt idx="4">
                  <c:v>2007</c:v>
                </c:pt>
                <c:pt idx="5">
                  <c:v>2008</c:v>
                </c:pt>
                <c:pt idx="6">
                  <c:v>2009</c:v>
                </c:pt>
                <c:pt idx="7">
                  <c:v>2010</c:v>
                </c:pt>
                <c:pt idx="8">
                  <c:v>2011</c:v>
                </c:pt>
                <c:pt idx="9">
                  <c:v>2012</c:v>
                </c:pt>
                <c:pt idx="10">
                  <c:v>2013</c:v>
                </c:pt>
                <c:pt idx="11">
                  <c:v>2014</c:v>
                </c:pt>
              </c:numCache>
            </c:numRef>
          </c:cat>
          <c:val>
            <c:numRef>
              <c:f>Sheet1!$H$2:$H$13</c:f>
              <c:numCache>
                <c:formatCode>General</c:formatCode>
                <c:ptCount val="12"/>
                <c:pt idx="0">
                  <c:v>0.7</c:v>
                </c:pt>
                <c:pt idx="1">
                  <c:v>0.7</c:v>
                </c:pt>
                <c:pt idx="2">
                  <c:v>0.8</c:v>
                </c:pt>
                <c:pt idx="3">
                  <c:v>0.9</c:v>
                </c:pt>
                <c:pt idx="4">
                  <c:v>0.9</c:v>
                </c:pt>
                <c:pt idx="5">
                  <c:v>0.8</c:v>
                </c:pt>
                <c:pt idx="6">
                  <c:v>1</c:v>
                </c:pt>
                <c:pt idx="7">
                  <c:v>1</c:v>
                </c:pt>
                <c:pt idx="8">
                  <c:v>0.8</c:v>
                </c:pt>
                <c:pt idx="9">
                  <c:v>1</c:v>
                </c:pt>
                <c:pt idx="10">
                  <c:v>0.9</c:v>
                </c:pt>
                <c:pt idx="11">
                  <c:v>0.9</c:v>
                </c:pt>
              </c:numCache>
            </c:numRef>
          </c:val>
          <c:smooth val="0"/>
        </c:ser>
        <c:dLbls>
          <c:showLegendKey val="0"/>
          <c:showVal val="0"/>
          <c:showCatName val="0"/>
          <c:showSerName val="0"/>
          <c:showPercent val="0"/>
          <c:showBubbleSize val="0"/>
        </c:dLbls>
        <c:marker val="1"/>
        <c:smooth val="0"/>
        <c:axId val="328338048"/>
        <c:axId val="328348032"/>
      </c:lineChart>
      <c:catAx>
        <c:axId val="328338048"/>
        <c:scaling>
          <c:orientation val="minMax"/>
        </c:scaling>
        <c:delete val="0"/>
        <c:axPos val="b"/>
        <c:numFmt formatCode="General" sourceLinked="1"/>
        <c:majorTickMark val="out"/>
        <c:minorTickMark val="none"/>
        <c:tickLblPos val="nextTo"/>
        <c:crossAx val="328348032"/>
        <c:crosses val="autoZero"/>
        <c:auto val="1"/>
        <c:lblAlgn val="ctr"/>
        <c:lblOffset val="100"/>
        <c:noMultiLvlLbl val="0"/>
      </c:catAx>
      <c:valAx>
        <c:axId val="328348032"/>
        <c:scaling>
          <c:orientation val="minMax"/>
        </c:scaling>
        <c:delete val="0"/>
        <c:axPos val="l"/>
        <c:majorGridlines/>
        <c:numFmt formatCode="General" sourceLinked="1"/>
        <c:majorTickMark val="out"/>
        <c:minorTickMark val="none"/>
        <c:tickLblPos val="nextTo"/>
        <c:crossAx val="328338048"/>
        <c:crosses val="autoZero"/>
        <c:crossBetween val="between"/>
      </c:valAx>
    </c:plotArea>
    <c:legend>
      <c:legendPos val="r"/>
      <c:layout/>
      <c:overlay val="0"/>
      <c:txPr>
        <a:bodyPr/>
        <a:lstStyle/>
        <a:p>
          <a:pPr>
            <a:defRPr sz="14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5"/>
          <c:order val="0"/>
          <c:tx>
            <c:strRef>
              <c:f>Sheet1!$G$1</c:f>
              <c:strCache>
                <c:ptCount val="1"/>
                <c:pt idx="0">
                  <c:v>Opioid Ab/Dep</c:v>
                </c:pt>
              </c:strCache>
            </c:strRef>
          </c:tx>
          <c:spPr>
            <a:ln w="38100"/>
          </c:spPr>
          <c:marker>
            <c:symbol val="circle"/>
            <c:size val="10"/>
          </c:marker>
          <c:cat>
            <c:numRef>
              <c:f>Sheet1!$A$2:$A$13</c:f>
              <c:numCache>
                <c:formatCode>General</c:formatCode>
                <c:ptCount val="12"/>
                <c:pt idx="0">
                  <c:v>2003</c:v>
                </c:pt>
                <c:pt idx="1">
                  <c:v>2004</c:v>
                </c:pt>
                <c:pt idx="2">
                  <c:v>2005</c:v>
                </c:pt>
                <c:pt idx="3">
                  <c:v>2006</c:v>
                </c:pt>
                <c:pt idx="4">
                  <c:v>2007</c:v>
                </c:pt>
                <c:pt idx="5">
                  <c:v>2008</c:v>
                </c:pt>
                <c:pt idx="6">
                  <c:v>2009</c:v>
                </c:pt>
                <c:pt idx="7">
                  <c:v>2010</c:v>
                </c:pt>
                <c:pt idx="8">
                  <c:v>2011</c:v>
                </c:pt>
                <c:pt idx="9">
                  <c:v>2012</c:v>
                </c:pt>
                <c:pt idx="10">
                  <c:v>2013</c:v>
                </c:pt>
                <c:pt idx="11">
                  <c:v>2014</c:v>
                </c:pt>
              </c:numCache>
            </c:numRef>
          </c:cat>
          <c:val>
            <c:numRef>
              <c:f>Sheet1!$G$2:$G$13</c:f>
              <c:numCache>
                <c:formatCode>General</c:formatCode>
                <c:ptCount val="12"/>
                <c:pt idx="0">
                  <c:v>0.6</c:v>
                </c:pt>
                <c:pt idx="1">
                  <c:v>0.6</c:v>
                </c:pt>
                <c:pt idx="2">
                  <c:v>0.7</c:v>
                </c:pt>
                <c:pt idx="3">
                  <c:v>0.7</c:v>
                </c:pt>
                <c:pt idx="4">
                  <c:v>0.8</c:v>
                </c:pt>
                <c:pt idx="5">
                  <c:v>0.8</c:v>
                </c:pt>
                <c:pt idx="6">
                  <c:v>0.9</c:v>
                </c:pt>
                <c:pt idx="7">
                  <c:v>0.9</c:v>
                </c:pt>
                <c:pt idx="8">
                  <c:v>0.8</c:v>
                </c:pt>
                <c:pt idx="9">
                  <c:v>1</c:v>
                </c:pt>
                <c:pt idx="10">
                  <c:v>0.9</c:v>
                </c:pt>
                <c:pt idx="11">
                  <c:v>0.9</c:v>
                </c:pt>
              </c:numCache>
            </c:numRef>
          </c:val>
          <c:smooth val="0"/>
        </c:ser>
        <c:dLbls>
          <c:showLegendKey val="0"/>
          <c:showVal val="0"/>
          <c:showCatName val="0"/>
          <c:showSerName val="0"/>
          <c:showPercent val="0"/>
          <c:showBubbleSize val="0"/>
        </c:dLbls>
        <c:marker val="1"/>
        <c:smooth val="0"/>
        <c:axId val="328632576"/>
        <c:axId val="328638464"/>
      </c:lineChart>
      <c:catAx>
        <c:axId val="328632576"/>
        <c:scaling>
          <c:orientation val="minMax"/>
        </c:scaling>
        <c:delete val="0"/>
        <c:axPos val="b"/>
        <c:numFmt formatCode="General" sourceLinked="1"/>
        <c:majorTickMark val="out"/>
        <c:minorTickMark val="none"/>
        <c:tickLblPos val="nextTo"/>
        <c:crossAx val="328638464"/>
        <c:crosses val="autoZero"/>
        <c:auto val="1"/>
        <c:lblAlgn val="ctr"/>
        <c:lblOffset val="100"/>
        <c:noMultiLvlLbl val="0"/>
      </c:catAx>
      <c:valAx>
        <c:axId val="328638464"/>
        <c:scaling>
          <c:orientation val="minMax"/>
        </c:scaling>
        <c:delete val="0"/>
        <c:axPos val="l"/>
        <c:majorGridlines/>
        <c:numFmt formatCode="General" sourceLinked="1"/>
        <c:majorTickMark val="out"/>
        <c:minorTickMark val="none"/>
        <c:tickLblPos val="nextTo"/>
        <c:crossAx val="328632576"/>
        <c:crosses val="autoZero"/>
        <c:crossBetween val="between"/>
      </c:valAx>
    </c:plotArea>
    <c:legend>
      <c:legendPos val="r"/>
      <c:overlay val="0"/>
      <c:txPr>
        <a:bodyPr/>
        <a:lstStyle/>
        <a:p>
          <a:pPr>
            <a:defRPr sz="14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8248031496063E-2"/>
          <c:y val="4.9960875984251966E-2"/>
          <c:w val="0.66584908136482945"/>
          <c:h val="0.8253464566929134"/>
        </c:manualLayout>
      </c:layout>
      <c:lineChart>
        <c:grouping val="standard"/>
        <c:varyColors val="0"/>
        <c:ser>
          <c:idx val="1"/>
          <c:order val="0"/>
          <c:tx>
            <c:strRef>
              <c:f>Sheet1!$C$1</c:f>
              <c:strCache>
                <c:ptCount val="1"/>
                <c:pt idx="0">
                  <c:v>Rx Opioid Use Without 100+ or Ab/Dep</c:v>
                </c:pt>
              </c:strCache>
            </c:strRef>
          </c:tx>
          <c:spPr>
            <a:ln w="38100"/>
          </c:spPr>
          <c:marker>
            <c:symbol val="square"/>
            <c:size val="10"/>
          </c:marker>
          <c:cat>
            <c:numRef>
              <c:f>Sheet1!$A$2:$A$13</c:f>
              <c:numCache>
                <c:formatCode>General</c:formatCode>
                <c:ptCount val="12"/>
                <c:pt idx="0">
                  <c:v>2003</c:v>
                </c:pt>
                <c:pt idx="1">
                  <c:v>2004</c:v>
                </c:pt>
                <c:pt idx="2">
                  <c:v>2005</c:v>
                </c:pt>
                <c:pt idx="3">
                  <c:v>2006</c:v>
                </c:pt>
                <c:pt idx="4">
                  <c:v>2007</c:v>
                </c:pt>
                <c:pt idx="5">
                  <c:v>2008</c:v>
                </c:pt>
                <c:pt idx="6">
                  <c:v>2009</c:v>
                </c:pt>
                <c:pt idx="7">
                  <c:v>2010</c:v>
                </c:pt>
                <c:pt idx="8">
                  <c:v>2011</c:v>
                </c:pt>
                <c:pt idx="9">
                  <c:v>2012</c:v>
                </c:pt>
                <c:pt idx="10">
                  <c:v>2013</c:v>
                </c:pt>
                <c:pt idx="11">
                  <c:v>2014</c:v>
                </c:pt>
              </c:numCache>
            </c:numRef>
          </c:cat>
          <c:val>
            <c:numRef>
              <c:f>Sheet1!$C$2:$C$13</c:f>
              <c:numCache>
                <c:formatCode>#,##0.0</c:formatCode>
                <c:ptCount val="12"/>
                <c:pt idx="0">
                  <c:v>4.3</c:v>
                </c:pt>
                <c:pt idx="1">
                  <c:v>4.0999999999999996</c:v>
                </c:pt>
                <c:pt idx="2">
                  <c:v>4.3</c:v>
                </c:pt>
                <c:pt idx="3">
                  <c:v>4.5</c:v>
                </c:pt>
                <c:pt idx="4">
                  <c:v>4.5</c:v>
                </c:pt>
                <c:pt idx="5">
                  <c:v>4.0999999999999996</c:v>
                </c:pt>
                <c:pt idx="6">
                  <c:v>4.3</c:v>
                </c:pt>
                <c:pt idx="7">
                  <c:v>4.2</c:v>
                </c:pt>
                <c:pt idx="8">
                  <c:v>3.7</c:v>
                </c:pt>
                <c:pt idx="9">
                  <c:v>4.2</c:v>
                </c:pt>
                <c:pt idx="10">
                  <c:v>3.6</c:v>
                </c:pt>
                <c:pt idx="11">
                  <c:v>3.3</c:v>
                </c:pt>
              </c:numCache>
            </c:numRef>
          </c:val>
          <c:smooth val="0"/>
        </c:ser>
        <c:ser>
          <c:idx val="5"/>
          <c:order val="1"/>
          <c:tx>
            <c:strRef>
              <c:f>Sheet1!$G$1</c:f>
              <c:strCache>
                <c:ptCount val="1"/>
                <c:pt idx="0">
                  <c:v>Opioid Ab/Dep</c:v>
                </c:pt>
              </c:strCache>
            </c:strRef>
          </c:tx>
          <c:spPr>
            <a:ln w="38100"/>
          </c:spPr>
          <c:marker>
            <c:symbol val="circle"/>
            <c:size val="10"/>
          </c:marker>
          <c:cat>
            <c:numRef>
              <c:f>Sheet1!$A$2:$A$13</c:f>
              <c:numCache>
                <c:formatCode>General</c:formatCode>
                <c:ptCount val="12"/>
                <c:pt idx="0">
                  <c:v>2003</c:v>
                </c:pt>
                <c:pt idx="1">
                  <c:v>2004</c:v>
                </c:pt>
                <c:pt idx="2">
                  <c:v>2005</c:v>
                </c:pt>
                <c:pt idx="3">
                  <c:v>2006</c:v>
                </c:pt>
                <c:pt idx="4">
                  <c:v>2007</c:v>
                </c:pt>
                <c:pt idx="5">
                  <c:v>2008</c:v>
                </c:pt>
                <c:pt idx="6">
                  <c:v>2009</c:v>
                </c:pt>
                <c:pt idx="7">
                  <c:v>2010</c:v>
                </c:pt>
                <c:pt idx="8">
                  <c:v>2011</c:v>
                </c:pt>
                <c:pt idx="9">
                  <c:v>2012</c:v>
                </c:pt>
                <c:pt idx="10">
                  <c:v>2013</c:v>
                </c:pt>
                <c:pt idx="11">
                  <c:v>2014</c:v>
                </c:pt>
              </c:numCache>
            </c:numRef>
          </c:cat>
          <c:val>
            <c:numRef>
              <c:f>Sheet1!$G$2:$G$13</c:f>
              <c:numCache>
                <c:formatCode>General</c:formatCode>
                <c:ptCount val="12"/>
                <c:pt idx="0">
                  <c:v>0.6</c:v>
                </c:pt>
                <c:pt idx="1">
                  <c:v>0.6</c:v>
                </c:pt>
                <c:pt idx="2">
                  <c:v>0.7</c:v>
                </c:pt>
                <c:pt idx="3">
                  <c:v>0.7</c:v>
                </c:pt>
                <c:pt idx="4">
                  <c:v>0.8</c:v>
                </c:pt>
                <c:pt idx="5">
                  <c:v>0.8</c:v>
                </c:pt>
                <c:pt idx="6">
                  <c:v>0.9</c:v>
                </c:pt>
                <c:pt idx="7">
                  <c:v>0.9</c:v>
                </c:pt>
                <c:pt idx="8">
                  <c:v>0.8</c:v>
                </c:pt>
                <c:pt idx="9">
                  <c:v>1</c:v>
                </c:pt>
                <c:pt idx="10">
                  <c:v>0.9</c:v>
                </c:pt>
                <c:pt idx="11">
                  <c:v>0.9</c:v>
                </c:pt>
              </c:numCache>
            </c:numRef>
          </c:val>
          <c:smooth val="0"/>
        </c:ser>
        <c:ser>
          <c:idx val="6"/>
          <c:order val="2"/>
          <c:tx>
            <c:strRef>
              <c:f>Sheet1!$H$1</c:f>
              <c:strCache>
                <c:ptCount val="1"/>
                <c:pt idx="0">
                  <c:v>100+ Days</c:v>
                </c:pt>
              </c:strCache>
            </c:strRef>
          </c:tx>
          <c:spPr>
            <a:ln w="38100"/>
          </c:spPr>
          <c:marker>
            <c:symbol val="triangle"/>
            <c:size val="10"/>
          </c:marker>
          <c:cat>
            <c:numRef>
              <c:f>Sheet1!$A$2:$A$13</c:f>
              <c:numCache>
                <c:formatCode>General</c:formatCode>
                <c:ptCount val="12"/>
                <c:pt idx="0">
                  <c:v>2003</c:v>
                </c:pt>
                <c:pt idx="1">
                  <c:v>2004</c:v>
                </c:pt>
                <c:pt idx="2">
                  <c:v>2005</c:v>
                </c:pt>
                <c:pt idx="3">
                  <c:v>2006</c:v>
                </c:pt>
                <c:pt idx="4">
                  <c:v>2007</c:v>
                </c:pt>
                <c:pt idx="5">
                  <c:v>2008</c:v>
                </c:pt>
                <c:pt idx="6">
                  <c:v>2009</c:v>
                </c:pt>
                <c:pt idx="7">
                  <c:v>2010</c:v>
                </c:pt>
                <c:pt idx="8">
                  <c:v>2011</c:v>
                </c:pt>
                <c:pt idx="9">
                  <c:v>2012</c:v>
                </c:pt>
                <c:pt idx="10">
                  <c:v>2013</c:v>
                </c:pt>
                <c:pt idx="11">
                  <c:v>2014</c:v>
                </c:pt>
              </c:numCache>
            </c:numRef>
          </c:cat>
          <c:val>
            <c:numRef>
              <c:f>Sheet1!$H$2:$H$13</c:f>
              <c:numCache>
                <c:formatCode>General</c:formatCode>
                <c:ptCount val="12"/>
                <c:pt idx="0">
                  <c:v>0.7</c:v>
                </c:pt>
                <c:pt idx="1">
                  <c:v>0.7</c:v>
                </c:pt>
                <c:pt idx="2">
                  <c:v>0.8</c:v>
                </c:pt>
                <c:pt idx="3">
                  <c:v>0.9</c:v>
                </c:pt>
                <c:pt idx="4">
                  <c:v>0.9</c:v>
                </c:pt>
                <c:pt idx="5">
                  <c:v>0.8</c:v>
                </c:pt>
                <c:pt idx="6">
                  <c:v>1</c:v>
                </c:pt>
                <c:pt idx="7">
                  <c:v>1</c:v>
                </c:pt>
                <c:pt idx="8">
                  <c:v>0.8</c:v>
                </c:pt>
                <c:pt idx="9">
                  <c:v>1</c:v>
                </c:pt>
                <c:pt idx="10">
                  <c:v>0.9</c:v>
                </c:pt>
                <c:pt idx="11">
                  <c:v>0.9</c:v>
                </c:pt>
              </c:numCache>
            </c:numRef>
          </c:val>
          <c:smooth val="0"/>
        </c:ser>
        <c:dLbls>
          <c:showLegendKey val="0"/>
          <c:showVal val="0"/>
          <c:showCatName val="0"/>
          <c:showSerName val="0"/>
          <c:showPercent val="0"/>
          <c:showBubbleSize val="0"/>
        </c:dLbls>
        <c:marker val="1"/>
        <c:smooth val="0"/>
        <c:axId val="328662400"/>
        <c:axId val="328774784"/>
      </c:lineChart>
      <c:catAx>
        <c:axId val="328662400"/>
        <c:scaling>
          <c:orientation val="minMax"/>
        </c:scaling>
        <c:delete val="0"/>
        <c:axPos val="b"/>
        <c:numFmt formatCode="General" sourceLinked="1"/>
        <c:majorTickMark val="out"/>
        <c:minorTickMark val="none"/>
        <c:tickLblPos val="nextTo"/>
        <c:txPr>
          <a:bodyPr rot="-3000000"/>
          <a:lstStyle/>
          <a:p>
            <a:pPr>
              <a:defRPr sz="1400"/>
            </a:pPr>
            <a:endParaRPr lang="en-US"/>
          </a:p>
        </c:txPr>
        <c:crossAx val="328774784"/>
        <c:crosses val="autoZero"/>
        <c:auto val="1"/>
        <c:lblAlgn val="ctr"/>
        <c:lblOffset val="100"/>
        <c:noMultiLvlLbl val="0"/>
      </c:catAx>
      <c:valAx>
        <c:axId val="328774784"/>
        <c:scaling>
          <c:orientation val="minMax"/>
        </c:scaling>
        <c:delete val="0"/>
        <c:axPos val="l"/>
        <c:majorGridlines/>
        <c:numFmt formatCode="#,##0.0" sourceLinked="1"/>
        <c:majorTickMark val="out"/>
        <c:minorTickMark val="none"/>
        <c:tickLblPos val="nextTo"/>
        <c:crossAx val="328662400"/>
        <c:crosses val="autoZero"/>
        <c:crossBetween val="between"/>
      </c:valAx>
    </c:plotArea>
    <c:legend>
      <c:legendPos val="r"/>
      <c:layout>
        <c:manualLayout>
          <c:xMode val="edge"/>
          <c:yMode val="edge"/>
          <c:x val="0.77295718503937005"/>
          <c:y val="0.10859768700787402"/>
          <c:w val="0.21245948162729658"/>
          <c:h val="0.50224043311200517"/>
        </c:manualLayout>
      </c:layout>
      <c:overlay val="0"/>
      <c:txPr>
        <a:bodyPr/>
        <a:lstStyle/>
        <a:p>
          <a:pPr>
            <a:defRPr sz="14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516347237880497E-2"/>
          <c:y val="4.0386551704623457E-2"/>
          <c:w val="0.93461104847801901"/>
          <c:h val="0.85094093173644414"/>
        </c:manualLayout>
      </c:layout>
      <c:barChart>
        <c:barDir val="col"/>
        <c:grouping val="clustered"/>
        <c:varyColors val="0"/>
        <c:ser>
          <c:idx val="0"/>
          <c:order val="0"/>
          <c:tx>
            <c:strRef>
              <c:f>Sheet1!$A$2</c:f>
              <c:strCache>
                <c:ptCount val="1"/>
                <c:pt idx="0">
                  <c:v>Numbers in Thousands</c:v>
                </c:pt>
              </c:strCache>
            </c:strRef>
          </c:tx>
          <c:spPr>
            <a:solidFill>
              <a:schemeClr val="accent2"/>
            </a:solidFill>
            <a:ln w="12711">
              <a:solidFill>
                <a:srgbClr val="231F20"/>
              </a:solidFill>
              <a:prstDash val="solid"/>
            </a:ln>
          </c:spPr>
          <c:invertIfNegative val="0"/>
          <c:dLbls>
            <c:dLbl>
              <c:idx val="0"/>
              <c:tx>
                <c:rich>
                  <a:bodyPr/>
                  <a:lstStyle/>
                  <a:p>
                    <a:r>
                      <a:rPr lang="en-US" dirty="0" smtClean="0">
                        <a:latin typeface="Corbel" panose="020B0503020204020204" pitchFamily="34" charset="0"/>
                      </a:rPr>
                      <a:t>360</a:t>
                    </a:r>
                    <a:r>
                      <a:rPr lang="en-US" sz="1601" b="1" i="0" u="none" strike="noStrike" baseline="30000" dirty="0" smtClean="0">
                        <a:effectLst/>
                        <a:latin typeface="Corbel" panose="020B0503020204020204" pitchFamily="34" charset="0"/>
                      </a:rPr>
                      <a:t>+</a:t>
                    </a:r>
                    <a:r>
                      <a:rPr lang="en-US" dirty="0" smtClean="0">
                        <a:latin typeface="Corbel" panose="020B0503020204020204" pitchFamily="34" charset="0"/>
                      </a:rPr>
                      <a:t> </a:t>
                    </a:r>
                    <a:endParaRPr lang="en-US" dirty="0"/>
                  </a:p>
                </c:rich>
              </c:tx>
              <c:dLblPos val="outEnd"/>
              <c:showLegendKey val="0"/>
              <c:showVal val="1"/>
              <c:showCatName val="0"/>
              <c:showSerName val="0"/>
              <c:showPercent val="0"/>
              <c:showBubbleSize val="0"/>
            </c:dLbl>
            <c:dLbl>
              <c:idx val="1"/>
              <c:tx>
                <c:rich>
                  <a:bodyPr/>
                  <a:lstStyle/>
                  <a:p>
                    <a:r>
                      <a:rPr lang="en-US" dirty="0" smtClean="0">
                        <a:latin typeface="Corbel" panose="020B0503020204020204" pitchFamily="34" charset="0"/>
                      </a:rPr>
                      <a:t>415</a:t>
                    </a:r>
                    <a:r>
                      <a:rPr lang="en-US" sz="1601" b="1" i="0" u="none" strike="noStrike" baseline="30000" dirty="0" smtClean="0">
                        <a:effectLst/>
                        <a:latin typeface="Corbel" panose="020B0503020204020204" pitchFamily="34" charset="0"/>
                      </a:rPr>
                      <a:t>+</a:t>
                    </a:r>
                    <a:r>
                      <a:rPr lang="en-US" dirty="0" smtClean="0">
                        <a:latin typeface="Corbel" panose="020B0503020204020204" pitchFamily="34" charset="0"/>
                      </a:rPr>
                      <a:t> </a:t>
                    </a:r>
                    <a:endParaRPr lang="en-US" dirty="0"/>
                  </a:p>
                </c:rich>
              </c:tx>
              <c:dLblPos val="outEnd"/>
              <c:showLegendKey val="0"/>
              <c:showVal val="1"/>
              <c:showCatName val="0"/>
              <c:showSerName val="0"/>
              <c:showPercent val="0"/>
              <c:showBubbleSize val="0"/>
            </c:dLbl>
            <c:dLbl>
              <c:idx val="2"/>
              <c:tx>
                <c:rich>
                  <a:bodyPr/>
                  <a:lstStyle/>
                  <a:p>
                    <a:r>
                      <a:rPr lang="en-US" dirty="0" smtClean="0">
                        <a:latin typeface="Corbel" panose="020B0503020204020204" pitchFamily="34" charset="0"/>
                      </a:rPr>
                      <a:t>424</a:t>
                    </a:r>
                    <a:r>
                      <a:rPr lang="en-US" sz="1601" b="1" i="0" u="none" strike="noStrike" baseline="30000" dirty="0" smtClean="0">
                        <a:effectLst/>
                        <a:latin typeface="Corbel" panose="020B0503020204020204" pitchFamily="34" charset="0"/>
                      </a:rPr>
                      <a:t>+</a:t>
                    </a:r>
                    <a:r>
                      <a:rPr lang="en-US" dirty="0" smtClean="0">
                        <a:latin typeface="Corbel" panose="020B0503020204020204" pitchFamily="34" charset="0"/>
                      </a:rPr>
                      <a:t> </a:t>
                    </a:r>
                    <a:endParaRPr lang="en-US" dirty="0"/>
                  </a:p>
                </c:rich>
              </c:tx>
              <c:dLblPos val="outEnd"/>
              <c:showLegendKey val="0"/>
              <c:showVal val="1"/>
              <c:showCatName val="0"/>
              <c:showSerName val="0"/>
              <c:showPercent val="0"/>
              <c:showBubbleSize val="0"/>
            </c:dLbl>
            <c:dLbl>
              <c:idx val="3"/>
              <c:tx>
                <c:rich>
                  <a:bodyPr/>
                  <a:lstStyle/>
                  <a:p>
                    <a:r>
                      <a:rPr lang="en-US" dirty="0" smtClean="0">
                        <a:latin typeface="Corbel" panose="020B0503020204020204" pitchFamily="34" charset="0"/>
                      </a:rPr>
                      <a:t>466</a:t>
                    </a:r>
                    <a:r>
                      <a:rPr lang="en-US" sz="1601" b="1" i="0" u="none" strike="noStrike" baseline="30000" dirty="0" smtClean="0">
                        <a:effectLst/>
                        <a:latin typeface="Corbel" panose="020B0503020204020204" pitchFamily="34" charset="0"/>
                      </a:rPr>
                      <a:t>+</a:t>
                    </a:r>
                    <a:r>
                      <a:rPr lang="en-US" dirty="0" smtClean="0">
                        <a:latin typeface="Corbel" panose="020B0503020204020204" pitchFamily="34" charset="0"/>
                      </a:rPr>
                      <a:t> </a:t>
                    </a:r>
                    <a:endParaRPr lang="en-US" dirty="0"/>
                  </a:p>
                </c:rich>
              </c:tx>
              <c:dLblPos val="outEnd"/>
              <c:showLegendKey val="0"/>
              <c:showVal val="1"/>
              <c:showCatName val="0"/>
              <c:showSerName val="0"/>
              <c:showPercent val="0"/>
              <c:showBubbleSize val="0"/>
            </c:dLbl>
            <c:dLbl>
              <c:idx val="4"/>
              <c:tx>
                <c:rich>
                  <a:bodyPr/>
                  <a:lstStyle/>
                  <a:p>
                    <a:r>
                      <a:rPr lang="en-US" dirty="0" smtClean="0">
                        <a:latin typeface="Corbel" panose="020B0503020204020204" pitchFamily="34" charset="0"/>
                      </a:rPr>
                      <a:t>547</a:t>
                    </a:r>
                    <a:endParaRPr lang="en-US" dirty="0"/>
                  </a:p>
                </c:rich>
              </c:tx>
              <c:dLblPos val="outEnd"/>
              <c:showLegendKey val="0"/>
              <c:showVal val="1"/>
              <c:showCatName val="0"/>
              <c:showSerName val="0"/>
              <c:showPercent val="0"/>
              <c:showBubbleSize val="0"/>
            </c:dLbl>
            <c:dLbl>
              <c:idx val="5"/>
              <c:tx>
                <c:rich>
                  <a:bodyPr/>
                  <a:lstStyle/>
                  <a:p>
                    <a:r>
                      <a:rPr lang="en-US" dirty="0" smtClean="0">
                        <a:latin typeface="Corbel" panose="020B0503020204020204" pitchFamily="34" charset="0"/>
                      </a:rPr>
                      <a:t>565</a:t>
                    </a:r>
                    <a:endParaRPr lang="en-US" dirty="0"/>
                  </a:p>
                </c:rich>
              </c:tx>
              <c:dLblPos val="outEnd"/>
              <c:showLegendKey val="0"/>
              <c:showVal val="1"/>
              <c:showCatName val="0"/>
              <c:showSerName val="0"/>
              <c:showPercent val="0"/>
              <c:showBubbleSize val="0"/>
            </c:dLbl>
            <c:dLbl>
              <c:idx val="6"/>
              <c:tx>
                <c:rich>
                  <a:bodyPr/>
                  <a:lstStyle/>
                  <a:p>
                    <a:r>
                      <a:rPr lang="en-US" dirty="0" smtClean="0">
                        <a:latin typeface="Corbel" panose="020B0503020204020204" pitchFamily="34" charset="0"/>
                      </a:rPr>
                      <a:t>604</a:t>
                    </a:r>
                    <a:endParaRPr lang="en-US" dirty="0"/>
                  </a:p>
                </c:rich>
              </c:tx>
              <c:dLblPos val="outEnd"/>
              <c:showLegendKey val="0"/>
              <c:showVal val="1"/>
              <c:showCatName val="0"/>
              <c:showSerName val="0"/>
              <c:showPercent val="0"/>
              <c:showBubbleSize val="0"/>
            </c:dLbl>
            <c:dLbl>
              <c:idx val="7"/>
              <c:tx>
                <c:rich>
                  <a:bodyPr/>
                  <a:lstStyle/>
                  <a:p>
                    <a:r>
                      <a:rPr lang="en-US" dirty="0" smtClean="0">
                        <a:latin typeface="Corbel" panose="020B0503020204020204" pitchFamily="34" charset="0"/>
                      </a:rPr>
                      <a:t>736 </a:t>
                    </a:r>
                    <a:endParaRPr lang="en-US" dirty="0"/>
                  </a:p>
                </c:rich>
              </c:tx>
              <c:dLblPos val="outEnd"/>
              <c:showLegendKey val="0"/>
              <c:showVal val="1"/>
              <c:showCatName val="0"/>
              <c:showSerName val="0"/>
              <c:showPercent val="0"/>
              <c:showBubbleSize val="0"/>
            </c:dLbl>
            <c:dLbl>
              <c:idx val="8"/>
              <c:tx>
                <c:rich>
                  <a:bodyPr/>
                  <a:lstStyle/>
                  <a:p>
                    <a:r>
                      <a:rPr lang="en-US" dirty="0" smtClean="0">
                        <a:latin typeface="Corbel" panose="020B0503020204020204" pitchFamily="34" charset="0"/>
                      </a:rPr>
                      <a:t>761 </a:t>
                    </a:r>
                    <a:endParaRPr lang="en-US" dirty="0"/>
                  </a:p>
                </c:rich>
              </c:tx>
              <c:dLblPos val="outEnd"/>
              <c:showLegendKey val="0"/>
              <c:showVal val="1"/>
              <c:showCatName val="0"/>
              <c:showSerName val="0"/>
              <c:showPercent val="0"/>
              <c:showBubbleSize val="0"/>
            </c:dLbl>
            <c:dLbl>
              <c:idx val="9"/>
              <c:tx>
                <c:rich>
                  <a:bodyPr/>
                  <a:lstStyle/>
                  <a:p>
                    <a:r>
                      <a:rPr lang="en-US" dirty="0" smtClean="0">
                        <a:latin typeface="Corbel" panose="020B0503020204020204" pitchFamily="34" charset="0"/>
                      </a:rPr>
                      <a:t>726</a:t>
                    </a:r>
                    <a:endParaRPr lang="en-US" dirty="0"/>
                  </a:p>
                </c:rich>
              </c:tx>
              <c:dLblPos val="outEnd"/>
              <c:showLegendKey val="0"/>
              <c:showVal val="1"/>
              <c:showCatName val="0"/>
              <c:showSerName val="0"/>
              <c:showPercent val="0"/>
              <c:showBubbleSize val="0"/>
            </c:dLbl>
            <c:dLbl>
              <c:idx val="10"/>
              <c:tx>
                <c:rich>
                  <a:bodyPr/>
                  <a:lstStyle/>
                  <a:p>
                    <a:r>
                      <a:rPr lang="en-US" dirty="0" smtClean="0">
                        <a:latin typeface="Corbel" panose="020B0503020204020204" pitchFamily="34" charset="0"/>
                      </a:rPr>
                      <a:t>973 </a:t>
                    </a:r>
                    <a:endParaRPr lang="en-US" dirty="0"/>
                  </a:p>
                </c:rich>
              </c:tx>
              <c:dLblPos val="outEnd"/>
              <c:showLegendKey val="0"/>
              <c:showVal val="1"/>
              <c:showCatName val="0"/>
              <c:showSerName val="0"/>
              <c:showPercent val="0"/>
              <c:showBubbleSize val="0"/>
            </c:dLbl>
            <c:spPr>
              <a:noFill/>
              <a:ln w="25422">
                <a:noFill/>
              </a:ln>
            </c:spPr>
            <c:txPr>
              <a:bodyPr/>
              <a:lstStyle/>
              <a:p>
                <a:pPr>
                  <a:defRPr sz="1601" b="1" i="0" u="none" strike="noStrike" baseline="0">
                    <a:solidFill>
                      <a:schemeClr val="tx1"/>
                    </a:solidFill>
                    <a:latin typeface="Corbel" panose="020B0503020204020204" pitchFamily="34" charset="0"/>
                    <a:ea typeface="Times New Roman"/>
                    <a:cs typeface="Times New Roman"/>
                  </a:defRPr>
                </a:pPr>
                <a:endParaRPr lang="en-US"/>
              </a:p>
            </c:txPr>
            <c:dLblPos val="outEnd"/>
            <c:showLegendKey val="0"/>
            <c:showVal val="1"/>
            <c:showCatName val="0"/>
            <c:showSerName val="0"/>
            <c:showPercent val="0"/>
            <c:showBubbleSize val="0"/>
            <c:showLeaderLines val="0"/>
          </c:dLbls>
          <c:cat>
            <c:numRef>
              <c:f>Sheet1!$B$1:$M$1</c:f>
              <c:numCache>
                <c:formatCode>General</c:formatCode>
                <c:ptCount val="12"/>
                <c:pt idx="0">
                  <c:v>2002</c:v>
                </c:pt>
                <c:pt idx="1">
                  <c:v>2003</c:v>
                </c:pt>
                <c:pt idx="2">
                  <c:v>2004</c:v>
                </c:pt>
                <c:pt idx="3">
                  <c:v>2005</c:v>
                </c:pt>
                <c:pt idx="4">
                  <c:v>2006</c:v>
                </c:pt>
                <c:pt idx="5">
                  <c:v>2007</c:v>
                </c:pt>
                <c:pt idx="6">
                  <c:v>2008</c:v>
                </c:pt>
                <c:pt idx="7">
                  <c:v>2009</c:v>
                </c:pt>
                <c:pt idx="8">
                  <c:v>2010</c:v>
                </c:pt>
                <c:pt idx="9">
                  <c:v>2011</c:v>
                </c:pt>
                <c:pt idx="10">
                  <c:v>2012</c:v>
                </c:pt>
                <c:pt idx="11">
                  <c:v>2013</c:v>
                </c:pt>
              </c:numCache>
            </c:numRef>
          </c:cat>
          <c:val>
            <c:numRef>
              <c:f>Sheet1!$B$2:$M$2</c:f>
              <c:numCache>
                <c:formatCode>_(* #,##0_);_(* \(#,##0\);_(* "-"??_);_(@_)</c:formatCode>
                <c:ptCount val="12"/>
                <c:pt idx="0">
                  <c:v>360</c:v>
                </c:pt>
                <c:pt idx="1">
                  <c:v>415</c:v>
                </c:pt>
                <c:pt idx="2">
                  <c:v>424</c:v>
                </c:pt>
                <c:pt idx="3">
                  <c:v>466</c:v>
                </c:pt>
                <c:pt idx="4">
                  <c:v>547</c:v>
                </c:pt>
                <c:pt idx="5">
                  <c:v>565</c:v>
                </c:pt>
                <c:pt idx="6">
                  <c:v>604</c:v>
                </c:pt>
                <c:pt idx="7">
                  <c:v>736</c:v>
                </c:pt>
                <c:pt idx="8">
                  <c:v>761</c:v>
                </c:pt>
                <c:pt idx="9">
                  <c:v>726</c:v>
                </c:pt>
                <c:pt idx="10">
                  <c:v>973</c:v>
                </c:pt>
                <c:pt idx="11">
                  <c:v>746</c:v>
                </c:pt>
              </c:numCache>
            </c:numRef>
          </c:val>
        </c:ser>
        <c:dLbls>
          <c:showLegendKey val="0"/>
          <c:showVal val="1"/>
          <c:showCatName val="0"/>
          <c:showSerName val="0"/>
          <c:showPercent val="0"/>
          <c:showBubbleSize val="0"/>
        </c:dLbls>
        <c:gapWidth val="70"/>
        <c:axId val="329726592"/>
        <c:axId val="329778688"/>
      </c:barChart>
      <c:catAx>
        <c:axId val="329726592"/>
        <c:scaling>
          <c:orientation val="minMax"/>
        </c:scaling>
        <c:delete val="0"/>
        <c:axPos val="b"/>
        <c:numFmt formatCode="General" sourceLinked="1"/>
        <c:majorTickMark val="none"/>
        <c:minorTickMark val="none"/>
        <c:tickLblPos val="nextTo"/>
        <c:spPr>
          <a:ln w="12711">
            <a:solidFill>
              <a:schemeClr val="tx1"/>
            </a:solidFill>
            <a:prstDash val="solid"/>
          </a:ln>
        </c:spPr>
        <c:txPr>
          <a:bodyPr rot="0" vert="horz"/>
          <a:lstStyle/>
          <a:p>
            <a:pPr>
              <a:defRPr sz="1802" b="1" i="0" u="none" strike="noStrike" baseline="0">
                <a:solidFill>
                  <a:schemeClr val="tx1"/>
                </a:solidFill>
                <a:latin typeface="Corbel" panose="020B0503020204020204" pitchFamily="34" charset="0"/>
                <a:ea typeface="Times New Roman"/>
                <a:cs typeface="Times New Roman"/>
              </a:defRPr>
            </a:pPr>
            <a:endParaRPr lang="en-US"/>
          </a:p>
        </c:txPr>
        <c:crossAx val="329778688"/>
        <c:crosses val="autoZero"/>
        <c:auto val="1"/>
        <c:lblAlgn val="ctr"/>
        <c:lblOffset val="100"/>
        <c:tickLblSkip val="1"/>
        <c:tickMarkSkip val="1"/>
        <c:noMultiLvlLbl val="0"/>
      </c:catAx>
      <c:valAx>
        <c:axId val="329778688"/>
        <c:scaling>
          <c:orientation val="minMax"/>
          <c:max val="1000"/>
        </c:scaling>
        <c:delete val="0"/>
        <c:axPos val="l"/>
        <c:numFmt formatCode="#,##0" sourceLinked="0"/>
        <c:majorTickMark val="out"/>
        <c:minorTickMark val="none"/>
        <c:tickLblPos val="nextTo"/>
        <c:spPr>
          <a:ln w="12711">
            <a:solidFill>
              <a:schemeClr val="tx1"/>
            </a:solidFill>
            <a:prstDash val="solid"/>
          </a:ln>
        </c:spPr>
        <c:txPr>
          <a:bodyPr rot="0" vert="horz"/>
          <a:lstStyle/>
          <a:p>
            <a:pPr>
              <a:defRPr sz="1802" b="1" i="0" u="none" strike="noStrike" baseline="0">
                <a:solidFill>
                  <a:schemeClr val="tx1"/>
                </a:solidFill>
                <a:latin typeface="Corbel" panose="020B0503020204020204" pitchFamily="34" charset="0"/>
                <a:ea typeface="Times New Roman"/>
                <a:cs typeface="Times New Roman"/>
              </a:defRPr>
            </a:pPr>
            <a:endParaRPr lang="en-US"/>
          </a:p>
        </c:txPr>
        <c:crossAx val="329726592"/>
        <c:crosses val="autoZero"/>
        <c:crossBetween val="between"/>
        <c:majorUnit val="200"/>
      </c:valAx>
      <c:spPr>
        <a:noFill/>
        <a:ln w="25422">
          <a:noFill/>
        </a:ln>
      </c:spPr>
    </c:plotArea>
    <c:plotVisOnly val="1"/>
    <c:dispBlanksAs val="gap"/>
    <c:showDLblsOverMax val="0"/>
  </c:chart>
  <c:spPr>
    <a:noFill/>
    <a:ln>
      <a:noFill/>
    </a:ln>
  </c:spPr>
  <c:txPr>
    <a:bodyPr/>
    <a:lstStyle/>
    <a:p>
      <a:pPr>
        <a:defRPr sz="1802" b="1" i="0" u="none" strike="noStrike" baseline="0">
          <a:solidFill>
            <a:schemeClr val="tx1"/>
          </a:solidFill>
          <a:latin typeface="Times New Roman"/>
          <a:ea typeface="Times New Roman"/>
          <a:cs typeface="Times New Roman"/>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92218444285375"/>
          <c:y val="0.13744457904300425"/>
          <c:w val="0.84856507993319019"/>
          <c:h val="0.67742862911366852"/>
        </c:manualLayout>
      </c:layout>
      <c:lineChart>
        <c:grouping val="standard"/>
        <c:varyColors val="0"/>
        <c:ser>
          <c:idx val="1"/>
          <c:order val="0"/>
          <c:tx>
            <c:strRef>
              <c:f>'Opioid Data'!$A$7</c:f>
              <c:strCache>
                <c:ptCount val="1"/>
                <c:pt idx="0">
                  <c:v>  Opioid Sales (Kg/10,000)</c:v>
                </c:pt>
              </c:strCache>
            </c:strRef>
          </c:tx>
          <c:spPr>
            <a:ln w="31750">
              <a:solidFill>
                <a:srgbClr val="0070C0"/>
              </a:solidFill>
            </a:ln>
          </c:spPr>
          <c:marker>
            <c:symbol val="none"/>
          </c:marker>
          <c:cat>
            <c:numRef>
              <c:f>'Opioid Data'!$B$3:$N$3</c:f>
              <c:numCache>
                <c:formatCode>General</c:formatCode>
                <c:ptCount val="1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numCache>
            </c:numRef>
          </c:cat>
          <c:val>
            <c:numRef>
              <c:f>'Opioid Data'!$B$7:$N$7</c:f>
              <c:numCache>
                <c:formatCode>General</c:formatCode>
                <c:ptCount val="13"/>
                <c:pt idx="0">
                  <c:v>1.8</c:v>
                </c:pt>
                <c:pt idx="1">
                  <c:v>2.1</c:v>
                </c:pt>
                <c:pt idx="2">
                  <c:v>2.7</c:v>
                </c:pt>
                <c:pt idx="3">
                  <c:v>3.3</c:v>
                </c:pt>
                <c:pt idx="4">
                  <c:v>4.0999999999999996</c:v>
                </c:pt>
                <c:pt idx="5">
                  <c:v>4.7</c:v>
                </c:pt>
                <c:pt idx="6">
                  <c:v>5</c:v>
                </c:pt>
                <c:pt idx="7">
                  <c:v>5.8</c:v>
                </c:pt>
                <c:pt idx="8">
                  <c:v>6.4</c:v>
                </c:pt>
                <c:pt idx="9">
                  <c:v>6.4</c:v>
                </c:pt>
                <c:pt idx="10">
                  <c:v>6.8</c:v>
                </c:pt>
                <c:pt idx="11">
                  <c:v>7.1</c:v>
                </c:pt>
              </c:numCache>
            </c:numRef>
          </c:val>
          <c:smooth val="0"/>
        </c:ser>
        <c:ser>
          <c:idx val="0"/>
          <c:order val="1"/>
          <c:tx>
            <c:strRef>
              <c:f>'Opioid Data'!$A$4</c:f>
              <c:strCache>
                <c:ptCount val="1"/>
                <c:pt idx="0">
                  <c:v>  Opioid-Related Deaths/100,000</c:v>
                </c:pt>
              </c:strCache>
            </c:strRef>
          </c:tx>
          <c:spPr>
            <a:ln w="44450">
              <a:solidFill>
                <a:srgbClr val="FF0000"/>
              </a:solidFill>
            </a:ln>
          </c:spPr>
          <c:marker>
            <c:symbol val="none"/>
          </c:marker>
          <c:cat>
            <c:numRef>
              <c:f>'Opioid Data'!$B$3:$N$3</c:f>
              <c:numCache>
                <c:formatCode>General</c:formatCode>
                <c:ptCount val="1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numCache>
            </c:numRef>
          </c:cat>
          <c:val>
            <c:numRef>
              <c:f>'Opioid Data'!$B$4:$N$4</c:f>
              <c:numCache>
                <c:formatCode>#,##0.0</c:formatCode>
                <c:ptCount val="13"/>
                <c:pt idx="0">
                  <c:v>1.4</c:v>
                </c:pt>
                <c:pt idx="1">
                  <c:v>1.6</c:v>
                </c:pt>
                <c:pt idx="2">
                  <c:v>1.9</c:v>
                </c:pt>
                <c:pt idx="3">
                  <c:v>2.6</c:v>
                </c:pt>
                <c:pt idx="4">
                  <c:v>2.9</c:v>
                </c:pt>
                <c:pt idx="5">
                  <c:v>3.4</c:v>
                </c:pt>
                <c:pt idx="6">
                  <c:v>3.7</c:v>
                </c:pt>
                <c:pt idx="7">
                  <c:v>4.5999999999999996</c:v>
                </c:pt>
                <c:pt idx="8">
                  <c:v>4.8</c:v>
                </c:pt>
                <c:pt idx="9">
                  <c:v>4.9000000000000004</c:v>
                </c:pt>
                <c:pt idx="10">
                  <c:v>5.0999999999999996</c:v>
                </c:pt>
                <c:pt idx="11">
                  <c:v>5.4</c:v>
                </c:pt>
                <c:pt idx="12">
                  <c:v>5.4</c:v>
                </c:pt>
              </c:numCache>
            </c:numRef>
          </c:val>
          <c:smooth val="0"/>
        </c:ser>
        <c:ser>
          <c:idx val="2"/>
          <c:order val="2"/>
          <c:tx>
            <c:strRef>
              <c:f>'Opioid Data'!$A$5</c:f>
              <c:strCache>
                <c:ptCount val="1"/>
                <c:pt idx="0">
                  <c:v>  Opioid Treatment Admissions /10,000</c:v>
                </c:pt>
              </c:strCache>
            </c:strRef>
          </c:tx>
          <c:spPr>
            <a:ln w="31750">
              <a:solidFill>
                <a:srgbClr val="00B050"/>
              </a:solidFill>
            </a:ln>
          </c:spPr>
          <c:marker>
            <c:symbol val="none"/>
          </c:marker>
          <c:cat>
            <c:numRef>
              <c:f>'Opioid Data'!$B$3:$N$3</c:f>
              <c:numCache>
                <c:formatCode>General</c:formatCode>
                <c:ptCount val="13"/>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numCache>
            </c:numRef>
          </c:cat>
          <c:val>
            <c:numRef>
              <c:f>'Opioid Data'!$B$5:$N$5</c:f>
              <c:numCache>
                <c:formatCode>General</c:formatCode>
                <c:ptCount val="13"/>
                <c:pt idx="0">
                  <c:v>0.8</c:v>
                </c:pt>
                <c:pt idx="1">
                  <c:v>1</c:v>
                </c:pt>
                <c:pt idx="2">
                  <c:v>1.3</c:v>
                </c:pt>
                <c:pt idx="3">
                  <c:v>1.6</c:v>
                </c:pt>
                <c:pt idx="4">
                  <c:v>1.8</c:v>
                </c:pt>
                <c:pt idx="5">
                  <c:v>2.1</c:v>
                </c:pt>
                <c:pt idx="6">
                  <c:v>2.4</c:v>
                </c:pt>
                <c:pt idx="7">
                  <c:v>2.8</c:v>
                </c:pt>
                <c:pt idx="8">
                  <c:v>3.2</c:v>
                </c:pt>
                <c:pt idx="9">
                  <c:v>4</c:v>
                </c:pt>
                <c:pt idx="10">
                  <c:v>4.5999999999999996</c:v>
                </c:pt>
                <c:pt idx="11">
                  <c:v>5.0999999999999996</c:v>
                </c:pt>
                <c:pt idx="12">
                  <c:v>5.2</c:v>
                </c:pt>
              </c:numCache>
            </c:numRef>
          </c:val>
          <c:smooth val="0"/>
        </c:ser>
        <c:dLbls>
          <c:showLegendKey val="0"/>
          <c:showVal val="0"/>
          <c:showCatName val="0"/>
          <c:showSerName val="0"/>
          <c:showPercent val="0"/>
          <c:showBubbleSize val="0"/>
        </c:dLbls>
        <c:marker val="1"/>
        <c:smooth val="0"/>
        <c:axId val="331699712"/>
        <c:axId val="331701632"/>
      </c:lineChart>
      <c:catAx>
        <c:axId val="331699712"/>
        <c:scaling>
          <c:orientation val="minMax"/>
        </c:scaling>
        <c:delete val="0"/>
        <c:axPos val="b"/>
        <c:title>
          <c:tx>
            <c:rich>
              <a:bodyPr/>
              <a:lstStyle/>
              <a:p>
                <a:pPr>
                  <a:defRPr/>
                </a:pPr>
                <a:r>
                  <a:rPr lang="en-US"/>
                  <a:t>Year</a:t>
                </a:r>
              </a:p>
            </c:rich>
          </c:tx>
          <c:layout>
            <c:manualLayout>
              <c:xMode val="edge"/>
              <c:yMode val="edge"/>
              <c:x val="0.52113457408732999"/>
              <c:y val="0.94061166267260066"/>
            </c:manualLayout>
          </c:layout>
          <c:overlay val="0"/>
        </c:title>
        <c:numFmt formatCode="General" sourceLinked="1"/>
        <c:majorTickMark val="none"/>
        <c:minorTickMark val="none"/>
        <c:tickLblPos val="nextTo"/>
        <c:txPr>
          <a:bodyPr rot="-2700000"/>
          <a:lstStyle/>
          <a:p>
            <a:pPr>
              <a:defRPr/>
            </a:pPr>
            <a:endParaRPr lang="en-US"/>
          </a:p>
        </c:txPr>
        <c:crossAx val="331701632"/>
        <c:crosses val="autoZero"/>
        <c:auto val="1"/>
        <c:lblAlgn val="ctr"/>
        <c:lblOffset val="100"/>
        <c:noMultiLvlLbl val="0"/>
      </c:catAx>
      <c:valAx>
        <c:axId val="331701632"/>
        <c:scaling>
          <c:orientation val="minMax"/>
        </c:scaling>
        <c:delete val="0"/>
        <c:axPos val="l"/>
        <c:title>
          <c:tx>
            <c:rich>
              <a:bodyPr/>
              <a:lstStyle/>
              <a:p>
                <a:pPr>
                  <a:defRPr/>
                </a:pPr>
                <a:r>
                  <a:rPr lang="en-US"/>
                  <a:t>Rate</a:t>
                </a:r>
              </a:p>
            </c:rich>
          </c:tx>
          <c:layout>
            <c:manualLayout>
              <c:xMode val="edge"/>
              <c:yMode val="edge"/>
              <c:x val="0"/>
              <c:y val="0.45532523153439652"/>
            </c:manualLayout>
          </c:layout>
          <c:overlay val="0"/>
        </c:title>
        <c:numFmt formatCode="General" sourceLinked="1"/>
        <c:majorTickMark val="none"/>
        <c:minorTickMark val="none"/>
        <c:tickLblPos val="nextTo"/>
        <c:crossAx val="331699712"/>
        <c:crosses val="autoZero"/>
        <c:crossBetween val="between"/>
      </c:valAx>
    </c:plotArea>
    <c:legend>
      <c:legendPos val="r"/>
      <c:layout>
        <c:manualLayout>
          <c:xMode val="edge"/>
          <c:yMode val="edge"/>
          <c:x val="0.12605271479619265"/>
          <c:y val="7.7028265697557025E-2"/>
          <c:w val="0.59651544585022853"/>
          <c:h val="0.17267595396729254"/>
        </c:manualLayout>
      </c:layout>
      <c:overlay val="0"/>
    </c:legend>
    <c:plotVisOnly val="1"/>
    <c:dispBlanksAs val="gap"/>
    <c:showDLblsOverMax val="0"/>
  </c:chart>
  <c:txPr>
    <a:bodyPr/>
    <a:lstStyle/>
    <a:p>
      <a:pPr>
        <a:defRPr sz="1400">
          <a:latin typeface="Calibri" panose="020F050202020403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barChart>
        <c:barDir val="col"/>
        <c:grouping val="clustered"/>
        <c:varyColors val="0"/>
        <c:ser>
          <c:idx val="0"/>
          <c:order val="0"/>
          <c:tx>
            <c:strRef>
              <c:f>Sheet1!$C$1</c:f>
              <c:strCache>
                <c:ptCount val="1"/>
                <c:pt idx="0">
                  <c:v>2004</c:v>
                </c:pt>
              </c:strCache>
            </c:strRef>
          </c:tx>
          <c:spPr>
            <a:solidFill>
              <a:schemeClr val="accent5">
                <a:lumMod val="20000"/>
                <a:lumOff val="80000"/>
              </a:schemeClr>
            </a:solidFill>
          </c:spPr>
          <c:invertIfNegative val="0"/>
          <c:dLbls>
            <c:delete val="1"/>
          </c:dLbls>
          <c:cat>
            <c:strRef>
              <c:f>Sheet1!$B$2:$B$5</c:f>
              <c:strCache>
                <c:ptCount val="4"/>
                <c:pt idx="0">
                  <c:v>Deaths Involving Benzodiazepines</c:v>
                </c:pt>
                <c:pt idx="1">
                  <c:v>ED Visits Involving Benzodiazepines</c:v>
                </c:pt>
                <c:pt idx="2">
                  <c:v>Deaths Involving Opioid Analgesics</c:v>
                </c:pt>
                <c:pt idx="3">
                  <c:v>ED Visits Opioid Analgesics</c:v>
                </c:pt>
              </c:strCache>
            </c:strRef>
          </c:cat>
          <c:val>
            <c:numRef>
              <c:f>Sheet1!$C$2:$C$5</c:f>
              <c:numCache>
                <c:formatCode>General</c:formatCode>
                <c:ptCount val="4"/>
                <c:pt idx="0">
                  <c:v>18</c:v>
                </c:pt>
                <c:pt idx="1">
                  <c:v>21</c:v>
                </c:pt>
                <c:pt idx="2">
                  <c:v>69</c:v>
                </c:pt>
                <c:pt idx="3">
                  <c:v>20</c:v>
                </c:pt>
              </c:numCache>
            </c:numRef>
          </c:val>
        </c:ser>
        <c:ser>
          <c:idx val="1"/>
          <c:order val="1"/>
          <c:tx>
            <c:strRef>
              <c:f>Sheet1!$D$1</c:f>
              <c:strCache>
                <c:ptCount val="1"/>
                <c:pt idx="0">
                  <c:v>2005</c:v>
                </c:pt>
              </c:strCache>
            </c:strRef>
          </c:tx>
          <c:spPr>
            <a:solidFill>
              <a:schemeClr val="accent5">
                <a:lumMod val="40000"/>
                <a:lumOff val="60000"/>
              </a:schemeClr>
            </a:solidFill>
          </c:spPr>
          <c:invertIfNegative val="0"/>
          <c:dLbls>
            <c:delete val="1"/>
          </c:dLbls>
          <c:cat>
            <c:strRef>
              <c:f>Sheet1!$B$2:$B$5</c:f>
              <c:strCache>
                <c:ptCount val="4"/>
                <c:pt idx="0">
                  <c:v>Deaths Involving Benzodiazepines</c:v>
                </c:pt>
                <c:pt idx="1">
                  <c:v>ED Visits Involving Benzodiazepines</c:v>
                </c:pt>
                <c:pt idx="2">
                  <c:v>Deaths Involving Opioid Analgesics</c:v>
                </c:pt>
                <c:pt idx="3">
                  <c:v>ED Visits Opioid Analgesics</c:v>
                </c:pt>
              </c:strCache>
            </c:strRef>
          </c:cat>
          <c:val>
            <c:numRef>
              <c:f>Sheet1!$D$2:$D$5</c:f>
              <c:numCache>
                <c:formatCode>General</c:formatCode>
                <c:ptCount val="4"/>
                <c:pt idx="0">
                  <c:v>19</c:v>
                </c:pt>
                <c:pt idx="1">
                  <c:v>25</c:v>
                </c:pt>
                <c:pt idx="2">
                  <c:v>67</c:v>
                </c:pt>
                <c:pt idx="3">
                  <c:v>21</c:v>
                </c:pt>
              </c:numCache>
            </c:numRef>
          </c:val>
        </c:ser>
        <c:ser>
          <c:idx val="2"/>
          <c:order val="2"/>
          <c:tx>
            <c:strRef>
              <c:f>Sheet1!$E$1</c:f>
              <c:strCache>
                <c:ptCount val="1"/>
                <c:pt idx="0">
                  <c:v>2006</c:v>
                </c:pt>
              </c:strCache>
            </c:strRef>
          </c:tx>
          <c:spPr>
            <a:solidFill>
              <a:schemeClr val="accent5">
                <a:lumMod val="60000"/>
                <a:lumOff val="40000"/>
              </a:schemeClr>
            </a:solidFill>
          </c:spPr>
          <c:invertIfNegative val="0"/>
          <c:dLbls>
            <c:delete val="1"/>
          </c:dLbls>
          <c:cat>
            <c:strRef>
              <c:f>Sheet1!$B$2:$B$5</c:f>
              <c:strCache>
                <c:ptCount val="4"/>
                <c:pt idx="0">
                  <c:v>Deaths Involving Benzodiazepines</c:v>
                </c:pt>
                <c:pt idx="1">
                  <c:v>ED Visits Involving Benzodiazepines</c:v>
                </c:pt>
                <c:pt idx="2">
                  <c:v>Deaths Involving Opioid Analgesics</c:v>
                </c:pt>
                <c:pt idx="3">
                  <c:v>ED Visits Opioid Analgesics</c:v>
                </c:pt>
              </c:strCache>
            </c:strRef>
          </c:cat>
          <c:val>
            <c:numRef>
              <c:f>Sheet1!$E$2:$E$5</c:f>
              <c:numCache>
                <c:formatCode>General</c:formatCode>
                <c:ptCount val="4"/>
                <c:pt idx="0">
                  <c:v>20</c:v>
                </c:pt>
                <c:pt idx="1">
                  <c:v>23</c:v>
                </c:pt>
                <c:pt idx="2">
                  <c:v>72</c:v>
                </c:pt>
                <c:pt idx="3">
                  <c:v>23</c:v>
                </c:pt>
              </c:numCache>
            </c:numRef>
          </c:val>
        </c:ser>
        <c:ser>
          <c:idx val="3"/>
          <c:order val="3"/>
          <c:tx>
            <c:strRef>
              <c:f>Sheet1!$F$1</c:f>
              <c:strCache>
                <c:ptCount val="1"/>
                <c:pt idx="0">
                  <c:v>2007</c:v>
                </c:pt>
              </c:strCache>
            </c:strRef>
          </c:tx>
          <c:spPr>
            <a:solidFill>
              <a:schemeClr val="accent5"/>
            </a:solidFill>
          </c:spPr>
          <c:invertIfNegative val="0"/>
          <c:dLbls>
            <c:delete val="1"/>
          </c:dLbls>
          <c:cat>
            <c:strRef>
              <c:f>Sheet1!$B$2:$B$5</c:f>
              <c:strCache>
                <c:ptCount val="4"/>
                <c:pt idx="0">
                  <c:v>Deaths Involving Benzodiazepines</c:v>
                </c:pt>
                <c:pt idx="1">
                  <c:v>ED Visits Involving Benzodiazepines</c:v>
                </c:pt>
                <c:pt idx="2">
                  <c:v>Deaths Involving Opioid Analgesics</c:v>
                </c:pt>
                <c:pt idx="3">
                  <c:v>ED Visits Opioid Analgesics</c:v>
                </c:pt>
              </c:strCache>
            </c:strRef>
          </c:cat>
          <c:val>
            <c:numRef>
              <c:f>Sheet1!$F$2:$F$5</c:f>
              <c:numCache>
                <c:formatCode>General</c:formatCode>
                <c:ptCount val="4"/>
                <c:pt idx="0">
                  <c:v>23</c:v>
                </c:pt>
                <c:pt idx="1">
                  <c:v>25</c:v>
                </c:pt>
                <c:pt idx="2">
                  <c:v>74</c:v>
                </c:pt>
                <c:pt idx="3">
                  <c:v>26</c:v>
                </c:pt>
              </c:numCache>
            </c:numRef>
          </c:val>
        </c:ser>
        <c:ser>
          <c:idx val="4"/>
          <c:order val="4"/>
          <c:tx>
            <c:strRef>
              <c:f>Sheet1!$G$1</c:f>
              <c:strCache>
                <c:ptCount val="1"/>
                <c:pt idx="0">
                  <c:v>2008</c:v>
                </c:pt>
              </c:strCache>
            </c:strRef>
          </c:tx>
          <c:spPr>
            <a:solidFill>
              <a:schemeClr val="accent5">
                <a:lumMod val="75000"/>
              </a:schemeClr>
            </a:solidFill>
          </c:spPr>
          <c:invertIfNegative val="0"/>
          <c:dLbls>
            <c:delete val="1"/>
          </c:dLbls>
          <c:cat>
            <c:strRef>
              <c:f>Sheet1!$B$2:$B$5</c:f>
              <c:strCache>
                <c:ptCount val="4"/>
                <c:pt idx="0">
                  <c:v>Deaths Involving Benzodiazepines</c:v>
                </c:pt>
                <c:pt idx="1">
                  <c:v>ED Visits Involving Benzodiazepines</c:v>
                </c:pt>
                <c:pt idx="2">
                  <c:v>Deaths Involving Opioid Analgesics</c:v>
                </c:pt>
                <c:pt idx="3">
                  <c:v>ED Visits Opioid Analgesics</c:v>
                </c:pt>
              </c:strCache>
            </c:strRef>
          </c:cat>
          <c:val>
            <c:numRef>
              <c:f>Sheet1!$G$2:$G$5</c:f>
              <c:numCache>
                <c:formatCode>General</c:formatCode>
                <c:ptCount val="4"/>
                <c:pt idx="0">
                  <c:v>25</c:v>
                </c:pt>
                <c:pt idx="1">
                  <c:v>26</c:v>
                </c:pt>
                <c:pt idx="2">
                  <c:v>73</c:v>
                </c:pt>
                <c:pt idx="3">
                  <c:v>28</c:v>
                </c:pt>
              </c:numCache>
            </c:numRef>
          </c:val>
        </c:ser>
        <c:ser>
          <c:idx val="5"/>
          <c:order val="5"/>
          <c:tx>
            <c:strRef>
              <c:f>Sheet1!$H$1</c:f>
              <c:strCache>
                <c:ptCount val="1"/>
                <c:pt idx="0">
                  <c:v>2009</c:v>
                </c:pt>
              </c:strCache>
            </c:strRef>
          </c:tx>
          <c:spPr>
            <a:solidFill>
              <a:srgbClr val="297083"/>
            </a:solidFill>
          </c:spPr>
          <c:invertIfNegative val="1"/>
          <c:dLbls>
            <c:delete val="1"/>
          </c:dLbls>
          <c:cat>
            <c:strRef>
              <c:f>Sheet1!$B$2:$B$5</c:f>
              <c:strCache>
                <c:ptCount val="4"/>
                <c:pt idx="0">
                  <c:v>Deaths Involving Benzodiazepines</c:v>
                </c:pt>
                <c:pt idx="1">
                  <c:v>ED Visits Involving Benzodiazepines</c:v>
                </c:pt>
                <c:pt idx="2">
                  <c:v>Deaths Involving Opioid Analgesics</c:v>
                </c:pt>
                <c:pt idx="3">
                  <c:v>ED Visits Opioid Analgesics</c:v>
                </c:pt>
              </c:strCache>
            </c:strRef>
          </c:cat>
          <c:val>
            <c:numRef>
              <c:f>Sheet1!$H$2:$H$5</c:f>
              <c:numCache>
                <c:formatCode>General</c:formatCode>
                <c:ptCount val="4"/>
                <c:pt idx="0">
                  <c:v>27</c:v>
                </c:pt>
                <c:pt idx="1">
                  <c:v>28</c:v>
                </c:pt>
                <c:pt idx="2">
                  <c:v>75</c:v>
                </c:pt>
                <c:pt idx="3">
                  <c:v>29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Lst>
        </c:ser>
        <c:ser>
          <c:idx val="6"/>
          <c:order val="6"/>
          <c:tx>
            <c:strRef>
              <c:f>Sheet1!$I$1</c:f>
              <c:strCache>
                <c:ptCount val="1"/>
                <c:pt idx="0">
                  <c:v>2010</c:v>
                </c:pt>
              </c:strCache>
            </c:strRef>
          </c:tx>
          <c:spPr>
            <a:solidFill>
              <a:schemeClr val="accent5">
                <a:lumMod val="50000"/>
              </a:schemeClr>
            </a:solidFill>
          </c:spPr>
          <c:invertIfNegative val="0"/>
          <c:dLbls>
            <c:delete val="1"/>
          </c:dLbls>
          <c:cat>
            <c:strRef>
              <c:f>Sheet1!$B$2:$B$5</c:f>
              <c:strCache>
                <c:ptCount val="4"/>
                <c:pt idx="0">
                  <c:v>Deaths Involving Benzodiazepines</c:v>
                </c:pt>
                <c:pt idx="1">
                  <c:v>ED Visits Involving Benzodiazepines</c:v>
                </c:pt>
                <c:pt idx="2">
                  <c:v>Deaths Involving Opioid Analgesics</c:v>
                </c:pt>
                <c:pt idx="3">
                  <c:v>ED Visits Opioid Analgesics</c:v>
                </c:pt>
              </c:strCache>
            </c:strRef>
          </c:cat>
          <c:val>
            <c:numRef>
              <c:f>Sheet1!$I$2:$I$5</c:f>
              <c:numCache>
                <c:formatCode>General</c:formatCode>
                <c:ptCount val="4"/>
                <c:pt idx="0">
                  <c:v>30</c:v>
                </c:pt>
                <c:pt idx="1">
                  <c:v>28</c:v>
                </c:pt>
                <c:pt idx="2">
                  <c:v>78</c:v>
                </c:pt>
                <c:pt idx="3">
                  <c:v>27</c:v>
                </c:pt>
              </c:numCache>
            </c:numRef>
          </c:val>
        </c:ser>
        <c:ser>
          <c:idx val="7"/>
          <c:order val="7"/>
          <c:tx>
            <c:strRef>
              <c:f>Sheet1!$J$1</c:f>
              <c:strCache>
                <c:ptCount val="1"/>
                <c:pt idx="0">
                  <c:v>2011</c:v>
                </c:pt>
              </c:strCache>
            </c:strRef>
          </c:tx>
          <c:spPr>
            <a:solidFill>
              <a:srgbClr val="004654"/>
            </a:solidFill>
          </c:spPr>
          <c:invertIfNegative val="1"/>
          <c:dLbls>
            <c:delete val="1"/>
          </c:dLbls>
          <c:cat>
            <c:strRef>
              <c:f>Sheet1!$B$2:$B$5</c:f>
              <c:strCache>
                <c:ptCount val="4"/>
                <c:pt idx="0">
                  <c:v>Deaths Involving Benzodiazepines</c:v>
                </c:pt>
                <c:pt idx="1">
                  <c:v>ED Visits Involving Benzodiazepines</c:v>
                </c:pt>
                <c:pt idx="2">
                  <c:v>Deaths Involving Opioid Analgesics</c:v>
                </c:pt>
                <c:pt idx="3">
                  <c:v>ED Visits Opioid Analgesics</c:v>
                </c:pt>
              </c:strCache>
            </c:strRef>
          </c:cat>
          <c:val>
            <c:numRef>
              <c:f>Sheet1!$J$2:$J$5</c:f>
              <c:numCache>
                <c:formatCode>General</c:formatCode>
                <c:ptCount val="4"/>
                <c:pt idx="0">
                  <c:v>31</c:v>
                </c:pt>
                <c:pt idx="1">
                  <c:v>30</c:v>
                </c:pt>
                <c:pt idx="2">
                  <c:v>76</c:v>
                </c:pt>
                <c:pt idx="3">
                  <c:v>28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Lst>
        </c:ser>
        <c:dLbls>
          <c:showLegendKey val="0"/>
          <c:showVal val="1"/>
          <c:showCatName val="0"/>
          <c:showSerName val="0"/>
          <c:showPercent val="0"/>
          <c:showBubbleSize val="0"/>
        </c:dLbls>
        <c:gapWidth val="75"/>
        <c:axId val="329949952"/>
        <c:axId val="329951488"/>
      </c:barChart>
      <c:catAx>
        <c:axId val="329949952"/>
        <c:scaling>
          <c:orientation val="minMax"/>
        </c:scaling>
        <c:delete val="0"/>
        <c:axPos val="b"/>
        <c:majorTickMark val="none"/>
        <c:minorTickMark val="none"/>
        <c:tickLblPos val="nextTo"/>
        <c:txPr>
          <a:bodyPr/>
          <a:lstStyle/>
          <a:p>
            <a:pPr>
              <a:defRPr sz="1400">
                <a:latin typeface="Corbel" panose="020B0503020204020204" pitchFamily="34" charset="0"/>
              </a:defRPr>
            </a:pPr>
            <a:endParaRPr lang="en-US"/>
          </a:p>
        </c:txPr>
        <c:crossAx val="329951488"/>
        <c:crosses val="autoZero"/>
        <c:auto val="1"/>
        <c:lblAlgn val="ctr"/>
        <c:lblOffset val="100"/>
        <c:noMultiLvlLbl val="0"/>
      </c:catAx>
      <c:valAx>
        <c:axId val="329951488"/>
        <c:scaling>
          <c:orientation val="minMax"/>
        </c:scaling>
        <c:delete val="0"/>
        <c:axPos val="l"/>
        <c:numFmt formatCode="General" sourceLinked="1"/>
        <c:majorTickMark val="none"/>
        <c:minorTickMark val="none"/>
        <c:tickLblPos val="nextTo"/>
        <c:txPr>
          <a:bodyPr/>
          <a:lstStyle/>
          <a:p>
            <a:pPr>
              <a:defRPr>
                <a:latin typeface="Corbel" panose="020B0503020204020204" pitchFamily="34" charset="0"/>
              </a:defRPr>
            </a:pPr>
            <a:endParaRPr lang="en-US"/>
          </a:p>
        </c:txPr>
        <c:crossAx val="329949952"/>
        <c:crosses val="autoZero"/>
        <c:crossBetween val="between"/>
      </c:valAx>
    </c:plotArea>
    <c:legend>
      <c:legendPos val="b"/>
      <c:layout>
        <c:manualLayout>
          <c:xMode val="edge"/>
          <c:yMode val="edge"/>
          <c:x val="0.11098510255662486"/>
          <c:y val="2.067179767016309E-2"/>
          <c:w val="0.83667164868280353"/>
          <c:h val="3.8626775592612191E-2"/>
        </c:manualLayout>
      </c:layout>
      <c:overlay val="0"/>
      <c:txPr>
        <a:bodyPr/>
        <a:lstStyle/>
        <a:p>
          <a:pPr>
            <a:defRPr sz="1600"/>
          </a:pPr>
          <a:endParaRPr lang="en-US"/>
        </a:p>
      </c:txPr>
    </c:legend>
    <c:plotVisOnly val="1"/>
    <c:dispBlanksAs val="gap"/>
    <c:showDLblsOverMax val="0"/>
  </c:chart>
  <c:txPr>
    <a:bodyPr/>
    <a:lstStyle/>
    <a:p>
      <a:pPr>
        <a:defRPr sz="1600">
          <a:latin typeface="Calibri Light" panose="020F030202020403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9217919616335142E-2"/>
          <c:y val="4.0052747336449993E-2"/>
          <c:w val="0.91078208038366459"/>
          <c:h val="0.84564599373644689"/>
        </c:manualLayout>
      </c:layout>
      <c:lineChart>
        <c:grouping val="standard"/>
        <c:varyColors val="0"/>
        <c:ser>
          <c:idx val="0"/>
          <c:order val="0"/>
          <c:tx>
            <c:strRef>
              <c:f>Sheet1!$A$2</c:f>
              <c:strCache>
                <c:ptCount val="1"/>
                <c:pt idx="0">
                  <c:v>Total</c:v>
                </c:pt>
              </c:strCache>
            </c:strRef>
          </c:tx>
          <c:spPr>
            <a:ln w="37697">
              <a:solidFill>
                <a:schemeClr val="accent1"/>
              </a:solidFill>
              <a:prstDash val="solid"/>
            </a:ln>
          </c:spPr>
          <c:marker>
            <c:symbol val="circle"/>
            <c:size val="8"/>
            <c:spPr>
              <a:solidFill>
                <a:schemeClr val="accent1"/>
              </a:solidFill>
              <a:ln>
                <a:solidFill>
                  <a:schemeClr val="accent1"/>
                </a:solidFill>
                <a:prstDash val="solid"/>
              </a:ln>
            </c:spPr>
          </c:marker>
          <c:dLbls>
            <c:dLbl>
              <c:idx val="0"/>
              <c:delete val="1"/>
            </c:dLbl>
            <c:dLbl>
              <c:idx val="1"/>
              <c:layout>
                <c:manualLayout>
                  <c:x val="-0.11405524220852283"/>
                  <c:y val="2.5320704691175876E-2"/>
                </c:manualLayout>
              </c:layout>
              <c:tx>
                <c:rich>
                  <a:bodyPr/>
                  <a:lstStyle/>
                  <a:p>
                    <a:r>
                      <a:rPr lang="en-US" dirty="0" smtClean="0">
                        <a:latin typeface="Corbel" panose="020B0503020204020204" pitchFamily="34" charset="0"/>
                      </a:rPr>
                      <a:t>314</a:t>
                    </a:r>
                    <a:endParaRPr lang="en-US" dirty="0"/>
                  </a:p>
                </c:rich>
              </c:tx>
              <c:dLblPos val="r"/>
              <c:showLegendKey val="0"/>
              <c:showVal val="1"/>
              <c:showCatName val="0"/>
              <c:showSerName val="0"/>
              <c:showPercent val="0"/>
              <c:showBubbleSize val="0"/>
            </c:dLbl>
            <c:dLbl>
              <c:idx val="2"/>
              <c:layout>
                <c:manualLayout>
                  <c:x val="-0.1120336652105892"/>
                  <c:y val="-4.7506913606087373E-2"/>
                </c:manualLayout>
              </c:layout>
              <c:tx>
                <c:rich>
                  <a:bodyPr/>
                  <a:lstStyle/>
                  <a:p>
                    <a:r>
                      <a:rPr lang="en-US" dirty="0" smtClean="0">
                        <a:latin typeface="Corbel" panose="020B0503020204020204" pitchFamily="34" charset="0"/>
                      </a:rPr>
                      <a:t>398</a:t>
                    </a:r>
                    <a:endParaRPr lang="en-US" dirty="0"/>
                  </a:p>
                </c:rich>
              </c:tx>
              <c:dLblPos val="r"/>
              <c:showLegendKey val="0"/>
              <c:showVal val="1"/>
              <c:showCatName val="0"/>
              <c:showSerName val="0"/>
              <c:showPercent val="0"/>
              <c:showBubbleSize val="0"/>
            </c:dLbl>
            <c:dLbl>
              <c:idx val="3"/>
              <c:layout>
                <c:manualLayout>
                  <c:x val="-0.12041891094808829"/>
                  <c:y val="9.6677229675083548E-2"/>
                </c:manualLayout>
              </c:layout>
              <c:tx>
                <c:rich>
                  <a:bodyPr/>
                  <a:lstStyle/>
                  <a:p>
                    <a:r>
                      <a:rPr lang="en-US" dirty="0" smtClean="0">
                        <a:latin typeface="Corbel" panose="020B0503020204020204" pitchFamily="34" charset="0"/>
                      </a:rPr>
                      <a:t>379</a:t>
                    </a:r>
                    <a:endParaRPr lang="en-US" dirty="0"/>
                  </a:p>
                </c:rich>
              </c:tx>
              <c:dLblPos val="r"/>
              <c:showLegendKey val="0"/>
              <c:showVal val="1"/>
              <c:showCatName val="0"/>
              <c:showSerName val="0"/>
              <c:showPercent val="0"/>
              <c:showBubbleSize val="0"/>
            </c:dLbl>
            <c:dLbl>
              <c:idx val="4"/>
              <c:layout>
                <c:manualLayout>
                  <c:x val="-0.10604435814060956"/>
                  <c:y val="-0.19756600924517531"/>
                </c:manualLayout>
              </c:layout>
              <c:tx>
                <c:rich>
                  <a:bodyPr/>
                  <a:lstStyle/>
                  <a:p>
                    <a:r>
                      <a:rPr lang="en-US" dirty="0" smtClean="0"/>
                      <a:t>560</a:t>
                    </a:r>
                    <a:endParaRPr lang="en-US" dirty="0"/>
                  </a:p>
                </c:rich>
              </c:tx>
              <c:dLblPos val="r"/>
              <c:showLegendKey val="0"/>
              <c:showVal val="1"/>
              <c:showCatName val="0"/>
              <c:showSerName val="0"/>
              <c:showPercent val="0"/>
              <c:showBubbleSize val="0"/>
            </c:dLbl>
            <c:dLbl>
              <c:idx val="5"/>
              <c:layout>
                <c:manualLayout>
                  <c:x val="-0.10948496012184861"/>
                  <c:y val="3.9836051841959149E-3"/>
                </c:manualLayout>
              </c:layout>
              <c:tx>
                <c:rich>
                  <a:bodyPr/>
                  <a:lstStyle/>
                  <a:p>
                    <a:r>
                      <a:rPr lang="en-US" dirty="0" smtClean="0">
                        <a:latin typeface="Corbel" panose="020B0503020204020204" pitchFamily="34" charset="0"/>
                      </a:rPr>
                      <a:t>373</a:t>
                    </a:r>
                    <a:endParaRPr lang="en-US" dirty="0"/>
                  </a:p>
                </c:rich>
              </c:tx>
              <c:dLblPos val="r"/>
              <c:showLegendKey val="0"/>
              <c:showVal val="1"/>
              <c:showCatName val="0"/>
              <c:showSerName val="0"/>
              <c:showPercent val="0"/>
              <c:showBubbleSize val="0"/>
            </c:dLbl>
            <c:dLbl>
              <c:idx val="6"/>
              <c:layout>
                <c:manualLayout>
                  <c:x val="-0.12162389506649596"/>
                  <c:y val="6.1734513839807499E-2"/>
                </c:manualLayout>
              </c:layout>
              <c:tx>
                <c:rich>
                  <a:bodyPr/>
                  <a:lstStyle/>
                  <a:p>
                    <a:r>
                      <a:rPr lang="en-US" dirty="0" smtClean="0">
                        <a:latin typeface="Corbel" panose="020B0503020204020204" pitchFamily="34" charset="0"/>
                      </a:rPr>
                      <a:t>455</a:t>
                    </a:r>
                    <a:endParaRPr lang="en-US" dirty="0"/>
                  </a:p>
                </c:rich>
              </c:tx>
              <c:dLblPos val="r"/>
              <c:showLegendKey val="0"/>
              <c:showVal val="1"/>
              <c:showCatName val="0"/>
              <c:showSerName val="0"/>
              <c:showPercent val="0"/>
              <c:showBubbleSize val="0"/>
            </c:dLbl>
            <c:dLbl>
              <c:idx val="7"/>
              <c:layout>
                <c:manualLayout>
                  <c:x val="-0.11194780904293276"/>
                  <c:y val="-2.4920316632201889E-3"/>
                </c:manualLayout>
              </c:layout>
              <c:tx>
                <c:rich>
                  <a:bodyPr/>
                  <a:lstStyle/>
                  <a:p>
                    <a:r>
                      <a:rPr lang="en-US" dirty="0" smtClean="0"/>
                      <a:t>582</a:t>
                    </a:r>
                    <a:endParaRPr lang="en-US" dirty="0"/>
                  </a:p>
                </c:rich>
              </c:tx>
              <c:dLblPos val="r"/>
              <c:showLegendKey val="0"/>
              <c:showVal val="1"/>
              <c:showCatName val="0"/>
              <c:showSerName val="0"/>
              <c:showPercent val="0"/>
              <c:showBubbleSize val="0"/>
            </c:dLbl>
            <c:dLbl>
              <c:idx val="8"/>
              <c:layout>
                <c:manualLayout>
                  <c:x val="-0.11756539248199749"/>
                  <c:y val="-3.4501981767290364E-2"/>
                </c:manualLayout>
              </c:layout>
              <c:tx>
                <c:rich>
                  <a:bodyPr/>
                  <a:lstStyle/>
                  <a:p>
                    <a:r>
                      <a:rPr lang="en-US" dirty="0" smtClean="0"/>
                      <a:t>621</a:t>
                    </a:r>
                    <a:endParaRPr lang="en-US" dirty="0"/>
                  </a:p>
                </c:rich>
              </c:tx>
              <c:dLblPos val="r"/>
              <c:showLegendKey val="0"/>
              <c:showVal val="1"/>
              <c:showCatName val="0"/>
              <c:showSerName val="0"/>
              <c:showPercent val="0"/>
              <c:showBubbleSize val="0"/>
            </c:dLbl>
            <c:dLbl>
              <c:idx val="9"/>
              <c:layout>
                <c:manualLayout>
                  <c:x val="-0.10235578052429579"/>
                  <c:y val="-5.8911317219369442E-3"/>
                </c:manualLayout>
              </c:layout>
              <c:tx>
                <c:rich>
                  <a:bodyPr/>
                  <a:lstStyle/>
                  <a:p>
                    <a:r>
                      <a:rPr lang="en-US" dirty="0" smtClean="0"/>
                      <a:t>620</a:t>
                    </a:r>
                    <a:endParaRPr lang="en-US" dirty="0"/>
                  </a:p>
                </c:rich>
              </c:tx>
              <c:dLblPos val="r"/>
              <c:showLegendKey val="0"/>
              <c:showVal val="1"/>
              <c:showCatName val="0"/>
              <c:showSerName val="0"/>
              <c:showPercent val="0"/>
              <c:showBubbleSize val="0"/>
            </c:dLbl>
            <c:dLbl>
              <c:idx val="10"/>
              <c:layout>
                <c:manualLayout>
                  <c:x val="-0.11087244855195059"/>
                  <c:y val="-3.1900995399530965E-2"/>
                </c:manualLayout>
              </c:layout>
              <c:tx>
                <c:rich>
                  <a:bodyPr/>
                  <a:lstStyle/>
                  <a:p>
                    <a:r>
                      <a:rPr lang="en-US" dirty="0" smtClean="0"/>
                      <a:t>669</a:t>
                    </a:r>
                    <a:endParaRPr lang="en-US" dirty="0"/>
                  </a:p>
                </c:rich>
              </c:tx>
              <c:dLblPos val="r"/>
              <c:showLegendKey val="0"/>
              <c:showVal val="1"/>
              <c:showCatName val="0"/>
              <c:showSerName val="0"/>
              <c:showPercent val="0"/>
              <c:showBubbleSize val="0"/>
            </c:dLbl>
            <c:dLbl>
              <c:idx val="11"/>
              <c:tx>
                <c:rich>
                  <a:bodyPr/>
                  <a:lstStyle/>
                  <a:p>
                    <a:r>
                      <a:rPr lang="en-US" smtClean="0"/>
                      <a:t>914+</a:t>
                    </a:r>
                    <a:endParaRPr lang="en-US"/>
                  </a:p>
                </c:rich>
              </c:tx>
              <c:dLblPos val="t"/>
              <c:showLegendKey val="0"/>
              <c:showVal val="1"/>
              <c:showCatName val="0"/>
              <c:showSerName val="0"/>
              <c:showPercent val="0"/>
              <c:showBubbleSize val="0"/>
            </c:dLbl>
            <c:numFmt formatCode="#,##0" sourceLinked="0"/>
            <c:txPr>
              <a:bodyPr/>
              <a:lstStyle/>
              <a:p>
                <a:pPr>
                  <a:defRPr sz="1600">
                    <a:latin typeface="Corbel" panose="020B0503020204020204" pitchFamily="34" charset="0"/>
                  </a:defRPr>
                </a:pPr>
                <a:endParaRPr lang="en-US"/>
              </a:p>
            </c:txPr>
            <c:dLblPos val="t"/>
            <c:showLegendKey val="0"/>
            <c:showVal val="1"/>
            <c:showCatName val="0"/>
            <c:showSerName val="0"/>
            <c:showPercent val="0"/>
            <c:showBubbleSize val="0"/>
            <c:showLeaderLines val="0"/>
          </c:dLbls>
          <c:cat>
            <c:numRef>
              <c:f>Sheet1!$B$1:$M$1</c:f>
              <c:numCache>
                <c:formatCode>General</c:formatCode>
                <c:ptCount val="12"/>
                <c:pt idx="0">
                  <c:v>2003</c:v>
                </c:pt>
                <c:pt idx="1">
                  <c:v>2004</c:v>
                </c:pt>
                <c:pt idx="2">
                  <c:v>2005</c:v>
                </c:pt>
                <c:pt idx="3">
                  <c:v>2006</c:v>
                </c:pt>
                <c:pt idx="4">
                  <c:v>2007</c:v>
                </c:pt>
                <c:pt idx="5">
                  <c:v>2008</c:v>
                </c:pt>
                <c:pt idx="6">
                  <c:v>2009</c:v>
                </c:pt>
                <c:pt idx="7">
                  <c:v>2010</c:v>
                </c:pt>
                <c:pt idx="8">
                  <c:v>2011</c:v>
                </c:pt>
                <c:pt idx="9">
                  <c:v>2012</c:v>
                </c:pt>
                <c:pt idx="10">
                  <c:v>2013</c:v>
                </c:pt>
                <c:pt idx="11">
                  <c:v>2014</c:v>
                </c:pt>
              </c:numCache>
            </c:numRef>
          </c:cat>
          <c:val>
            <c:numRef>
              <c:f>Sheet1!$B$2:$M$2</c:f>
              <c:numCache>
                <c:formatCode>0.00</c:formatCode>
                <c:ptCount val="12"/>
                <c:pt idx="0">
                  <c:v>314</c:v>
                </c:pt>
                <c:pt idx="1">
                  <c:v>398</c:v>
                </c:pt>
                <c:pt idx="2">
                  <c:v>379</c:v>
                </c:pt>
                <c:pt idx="3">
                  <c:v>560</c:v>
                </c:pt>
                <c:pt idx="4">
                  <c:v>373</c:v>
                </c:pt>
                <c:pt idx="5">
                  <c:v>455</c:v>
                </c:pt>
                <c:pt idx="6">
                  <c:v>582</c:v>
                </c:pt>
                <c:pt idx="7">
                  <c:v>621</c:v>
                </c:pt>
                <c:pt idx="8">
                  <c:v>620</c:v>
                </c:pt>
                <c:pt idx="9">
                  <c:v>669</c:v>
                </c:pt>
                <c:pt idx="10">
                  <c:v>681</c:v>
                </c:pt>
                <c:pt idx="11">
                  <c:v>914</c:v>
                </c:pt>
              </c:numCache>
            </c:numRef>
          </c:val>
          <c:smooth val="0"/>
        </c:ser>
        <c:dLbls>
          <c:showLegendKey val="0"/>
          <c:showVal val="1"/>
          <c:showCatName val="0"/>
          <c:showSerName val="0"/>
          <c:showPercent val="0"/>
          <c:showBubbleSize val="0"/>
        </c:dLbls>
        <c:marker val="1"/>
        <c:smooth val="0"/>
        <c:axId val="331587584"/>
        <c:axId val="331590272"/>
      </c:lineChart>
      <c:catAx>
        <c:axId val="331587584"/>
        <c:scaling>
          <c:orientation val="minMax"/>
        </c:scaling>
        <c:delete val="0"/>
        <c:axPos val="b"/>
        <c:numFmt formatCode="General" sourceLinked="1"/>
        <c:majorTickMark val="none"/>
        <c:minorTickMark val="none"/>
        <c:tickLblPos val="nextTo"/>
        <c:spPr>
          <a:ln w="12566">
            <a:solidFill>
              <a:schemeClr val="tx1"/>
            </a:solidFill>
            <a:prstDash val="solid"/>
          </a:ln>
        </c:spPr>
        <c:txPr>
          <a:bodyPr rot="0" vert="horz"/>
          <a:lstStyle/>
          <a:p>
            <a:pPr>
              <a:defRPr sz="1800" b="1" i="0" u="none" strike="noStrike" baseline="0">
                <a:solidFill>
                  <a:schemeClr val="tx1"/>
                </a:solidFill>
                <a:latin typeface="Corbel" panose="020B0503020204020204" pitchFamily="34" charset="0"/>
                <a:ea typeface="Times New Roman"/>
                <a:cs typeface="Times New Roman"/>
              </a:defRPr>
            </a:pPr>
            <a:endParaRPr lang="en-US"/>
          </a:p>
        </c:txPr>
        <c:crossAx val="331590272"/>
        <c:crosses val="autoZero"/>
        <c:auto val="1"/>
        <c:lblAlgn val="ctr"/>
        <c:lblOffset val="100"/>
        <c:tickLblSkip val="1"/>
        <c:tickMarkSkip val="1"/>
        <c:noMultiLvlLbl val="0"/>
      </c:catAx>
      <c:valAx>
        <c:axId val="331590272"/>
        <c:scaling>
          <c:orientation val="minMax"/>
        </c:scaling>
        <c:delete val="0"/>
        <c:axPos val="l"/>
        <c:majorGridlines>
          <c:spPr>
            <a:ln w="3175">
              <a:solidFill>
                <a:srgbClr val="C0C0C0"/>
              </a:solidFill>
              <a:prstDash val="solid"/>
            </a:ln>
          </c:spPr>
        </c:majorGridlines>
        <c:numFmt formatCode="#,##0" sourceLinked="0"/>
        <c:majorTickMark val="out"/>
        <c:minorTickMark val="none"/>
        <c:tickLblPos val="nextTo"/>
        <c:spPr>
          <a:ln w="12566">
            <a:solidFill>
              <a:schemeClr val="tx1"/>
            </a:solidFill>
            <a:prstDash val="solid"/>
          </a:ln>
        </c:spPr>
        <c:txPr>
          <a:bodyPr rot="0" vert="horz"/>
          <a:lstStyle/>
          <a:p>
            <a:pPr>
              <a:defRPr sz="1600" b="1" i="0" u="none" strike="noStrike" baseline="0">
                <a:solidFill>
                  <a:schemeClr val="tx1"/>
                </a:solidFill>
                <a:latin typeface="Corbel" panose="020B0503020204020204" pitchFamily="34" charset="0"/>
                <a:ea typeface="Times New Roman"/>
                <a:cs typeface="Times New Roman"/>
              </a:defRPr>
            </a:pPr>
            <a:endParaRPr lang="en-US"/>
          </a:p>
        </c:txPr>
        <c:crossAx val="331587584"/>
        <c:crosses val="autoZero"/>
        <c:crossBetween val="between"/>
      </c:valAx>
      <c:spPr>
        <a:noFill/>
        <a:ln w="25131">
          <a:noFill/>
        </a:ln>
      </c:spPr>
    </c:plotArea>
    <c:plotVisOnly val="1"/>
    <c:dispBlanksAs val="gap"/>
    <c:showDLblsOverMax val="0"/>
  </c:chart>
  <c:spPr>
    <a:noFill/>
    <a:ln>
      <a:noFill/>
    </a:ln>
  </c:spPr>
  <c:txPr>
    <a:bodyPr/>
    <a:lstStyle/>
    <a:p>
      <a:pPr>
        <a:defRPr sz="1781" b="1" i="0" u="none" strike="noStrike" baseline="0">
          <a:solidFill>
            <a:schemeClr val="tx1"/>
          </a:solidFill>
          <a:latin typeface="Times New Roman"/>
          <a:ea typeface="Times New Roman"/>
          <a:cs typeface="Times New Roman"/>
        </a:defRPr>
      </a:pPr>
      <a:endParaRPr lang="en-US"/>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  </c:v>
                </c:pt>
              </c:strCache>
            </c:strRef>
          </c:tx>
          <c:dPt>
            <c:idx val="0"/>
            <c:bubble3D val="0"/>
            <c:spPr>
              <a:solidFill>
                <a:srgbClr val="FF0000"/>
              </a:solidFill>
            </c:spPr>
          </c:dPt>
          <c:dPt>
            <c:idx val="1"/>
            <c:bubble3D val="0"/>
            <c:spPr>
              <a:solidFill>
                <a:schemeClr val="accent6">
                  <a:lumMod val="60000"/>
                  <a:lumOff val="40000"/>
                </a:schemeClr>
              </a:solidFill>
            </c:spPr>
          </c:dPt>
          <c:dPt>
            <c:idx val="2"/>
            <c:bubble3D val="0"/>
            <c:spPr>
              <a:solidFill>
                <a:schemeClr val="bg2">
                  <a:lumMod val="50000"/>
                </a:schemeClr>
              </a:solidFill>
            </c:spPr>
          </c:dPt>
          <c:dLbls>
            <c:dLbl>
              <c:idx val="0"/>
              <c:layout>
                <c:manualLayout>
                  <c:x val="3.8898075240594902E-2"/>
                  <c:y val="0.302959098862642"/>
                </c:manualLayout>
              </c:layout>
              <c:tx>
                <c:rich>
                  <a:bodyPr/>
                  <a:lstStyle/>
                  <a:p>
                    <a:pPr>
                      <a:defRPr sz="2000" b="1">
                        <a:solidFill>
                          <a:schemeClr val="bg1"/>
                        </a:solidFill>
                        <a:latin typeface="Times New Roman" panose="02020603050405020304" pitchFamily="18" charset="0"/>
                        <a:cs typeface="Times New Roman" panose="02020603050405020304" pitchFamily="18" charset="0"/>
                      </a:defRPr>
                    </a:pPr>
                    <a:r>
                      <a:rPr lang="en-US" sz="2000" b="1" dirty="0" smtClean="0">
                        <a:solidFill>
                          <a:schemeClr val="bg1"/>
                        </a:solidFill>
                        <a:latin typeface="Times New Roman" panose="02020603050405020304" pitchFamily="18" charset="0"/>
                        <a:cs typeface="Times New Roman" panose="02020603050405020304" pitchFamily="18" charset="0"/>
                      </a:rPr>
                      <a:t>80%</a:t>
                    </a:r>
                    <a:endParaRPr lang="en-US" sz="2000" b="1" dirty="0">
                      <a:latin typeface="Times New Roman" panose="02020603050405020304" pitchFamily="18" charset="0"/>
                      <a:cs typeface="Times New Roman" panose="02020603050405020304" pitchFamily="18" charset="0"/>
                    </a:endParaRPr>
                  </a:p>
                </c:rich>
              </c:tx>
              <c:spPr/>
              <c:showLegendKey val="0"/>
              <c:showVal val="1"/>
              <c:showCatName val="0"/>
              <c:showSerName val="0"/>
              <c:showPercent val="1"/>
              <c:showBubbleSize val="0"/>
              <c:extLst>
                <c:ext xmlns:c15="http://schemas.microsoft.com/office/drawing/2012/chart" uri="{CE6537A1-D6FC-4f65-9D91-7224C49458BB}">
                  <c15:layout/>
                </c:ext>
              </c:extLst>
            </c:dLbl>
            <c:dLbl>
              <c:idx val="1"/>
              <c:layout>
                <c:manualLayout>
                  <c:x val="-0.13491484397783601"/>
                  <c:y val="-7.3072615923009607E-2"/>
                </c:manualLayout>
              </c:layout>
              <c:tx>
                <c:rich>
                  <a:bodyPr/>
                  <a:lstStyle/>
                  <a:p>
                    <a:pPr>
                      <a:defRPr sz="2000" b="1">
                        <a:solidFill>
                          <a:schemeClr val="bg1"/>
                        </a:solidFill>
                        <a:latin typeface="Times New Roman" panose="02020603050405020304" pitchFamily="18" charset="0"/>
                        <a:cs typeface="Times New Roman" panose="02020603050405020304" pitchFamily="18" charset="0"/>
                      </a:defRPr>
                    </a:pPr>
                    <a:r>
                      <a:rPr lang="en-US" sz="2000" b="1" dirty="0" smtClean="0">
                        <a:solidFill>
                          <a:schemeClr val="bg1"/>
                        </a:solidFill>
                        <a:latin typeface="Times New Roman" panose="02020603050405020304" pitchFamily="18" charset="0"/>
                        <a:cs typeface="Times New Roman" panose="02020603050405020304" pitchFamily="18" charset="0"/>
                      </a:rPr>
                      <a:t>3%</a:t>
                    </a:r>
                    <a:endParaRPr lang="en-US" sz="2000" b="1" dirty="0">
                      <a:latin typeface="Times New Roman" panose="02020603050405020304" pitchFamily="18" charset="0"/>
                      <a:cs typeface="Times New Roman" panose="02020603050405020304" pitchFamily="18" charset="0"/>
                    </a:endParaRPr>
                  </a:p>
                </c:rich>
              </c:tx>
              <c:spPr/>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0.13183287326082799"/>
                  <c:y val="-0.120470316467353"/>
                </c:manualLayout>
              </c:layout>
              <c:tx>
                <c:rich>
                  <a:bodyPr/>
                  <a:lstStyle/>
                  <a:p>
                    <a:pPr>
                      <a:defRPr sz="1800" b="1">
                        <a:solidFill>
                          <a:schemeClr val="bg1"/>
                        </a:solidFill>
                        <a:latin typeface="Times New Roman" panose="02020603050405020304" pitchFamily="18" charset="0"/>
                        <a:cs typeface="Times New Roman" panose="02020603050405020304" pitchFamily="18" charset="0"/>
                      </a:defRPr>
                    </a:pPr>
                    <a:r>
                      <a:rPr lang="en-US" sz="1800" b="1" dirty="0">
                        <a:solidFill>
                          <a:schemeClr val="bg1"/>
                        </a:solidFill>
                        <a:latin typeface="Times New Roman" panose="02020603050405020304" pitchFamily="18" charset="0"/>
                        <a:cs typeface="Times New Roman" panose="02020603050405020304" pitchFamily="18" charset="0"/>
                      </a:rPr>
                      <a:t>17</a:t>
                    </a:r>
                    <a:r>
                      <a:rPr lang="en-US" sz="1800" b="1" dirty="0" smtClean="0">
                        <a:solidFill>
                          <a:schemeClr val="bg1"/>
                        </a:solidFill>
                        <a:latin typeface="Times New Roman" panose="02020603050405020304" pitchFamily="18" charset="0"/>
                        <a:cs typeface="Times New Roman" panose="02020603050405020304" pitchFamily="18" charset="0"/>
                      </a:rPr>
                      <a:t>% (23)</a:t>
                    </a:r>
                    <a:endParaRPr lang="en-US" sz="1800" b="1" dirty="0">
                      <a:latin typeface="Times New Roman" panose="02020603050405020304" pitchFamily="18" charset="0"/>
                      <a:cs typeface="Times New Roman" panose="02020603050405020304" pitchFamily="18" charset="0"/>
                    </a:endParaRPr>
                  </a:p>
                </c:rich>
              </c:tx>
              <c:spPr/>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a:lstStyle/>
              <a:p>
                <a:pPr>
                  <a:defRPr>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Injection Drug Use</c:v>
                </c:pt>
                <c:pt idx="1">
                  <c:v>No Injection Drug Use</c:v>
                </c:pt>
                <c:pt idx="2">
                  <c:v>Not Interviewed to Determine Status</c:v>
                </c:pt>
              </c:strCache>
            </c:strRef>
          </c:cat>
          <c:val>
            <c:numRef>
              <c:f>Sheet1!$B$2:$B$4</c:f>
              <c:numCache>
                <c:formatCode>General</c:formatCode>
                <c:ptCount val="3"/>
                <c:pt idx="0">
                  <c:v>80</c:v>
                </c:pt>
                <c:pt idx="1">
                  <c:v>3</c:v>
                </c:pt>
                <c:pt idx="2">
                  <c:v>17</c:v>
                </c:pt>
              </c:numCache>
            </c:numRef>
          </c:val>
        </c:ser>
        <c:dLbls>
          <c:showLegendKey val="0"/>
          <c:showVal val="0"/>
          <c:showCatName val="0"/>
          <c:showSerName val="0"/>
          <c:showPercent val="0"/>
          <c:showBubbleSize val="0"/>
          <c:showLeaderLines val="0"/>
        </c:dLbls>
        <c:firstSliceAng val="176"/>
      </c:pieChart>
    </c:plotArea>
    <c:legend>
      <c:legendPos val="r"/>
      <c:layout>
        <c:manualLayout>
          <c:xMode val="edge"/>
          <c:yMode val="edge"/>
          <c:x val="0.479756197142024"/>
          <c:y val="0.246418635170604"/>
          <c:w val="0.364688247302421"/>
          <c:h val="0.31503762029746302"/>
        </c:manualLayout>
      </c:layout>
      <c:overlay val="0"/>
      <c:spPr>
        <a:solidFill>
          <a:schemeClr val="bg2">
            <a:lumMod val="20000"/>
            <a:lumOff val="80000"/>
          </a:schemeClr>
        </a:solidFill>
      </c:spPr>
      <c:txPr>
        <a:bodyPr/>
        <a:lstStyle/>
        <a:p>
          <a:pPr>
            <a:defRPr sz="1600" b="1">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4.emf"/></Relationships>
</file>

<file path=ppt/drawings/drawing1.xml><?xml version="1.0" encoding="utf-8"?>
<c:userShapes xmlns:c="http://schemas.openxmlformats.org/drawingml/2006/chart">
  <cdr:relSizeAnchor xmlns:cdr="http://schemas.openxmlformats.org/drawingml/2006/chartDrawing">
    <cdr:from>
      <cdr:x>0.84343</cdr:x>
      <cdr:y>0.23052</cdr:y>
    </cdr:from>
    <cdr:to>
      <cdr:x>0.90979</cdr:x>
      <cdr:y>0.30365</cdr:y>
    </cdr:to>
    <cdr:sp macro="" textlink="">
      <cdr:nvSpPr>
        <cdr:cNvPr id="2" name="TextBox 1"/>
        <cdr:cNvSpPr txBox="1"/>
      </cdr:nvSpPr>
      <cdr:spPr>
        <a:xfrm xmlns:a="http://schemas.openxmlformats.org/drawingml/2006/main">
          <a:off x="7033789" y="1125583"/>
          <a:ext cx="553451" cy="3570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smtClean="0">
              <a:latin typeface="Corbel" panose="020B0503020204020204" pitchFamily="34" charset="0"/>
            </a:rPr>
            <a:t>681</a:t>
          </a:r>
          <a:endParaRPr lang="en-US" sz="1600" b="1" dirty="0">
            <a:latin typeface="Corbel" panose="020B0503020204020204" pitchFamily="34" charset="0"/>
          </a:endParaRPr>
        </a:p>
      </cdr:txBody>
    </cdr:sp>
  </cdr:relSizeAnchor>
  <cdr:relSizeAnchor xmlns:cdr="http://schemas.openxmlformats.org/drawingml/2006/chartDrawing">
    <cdr:from>
      <cdr:x>0.81412</cdr:x>
      <cdr:y>0.71564</cdr:y>
    </cdr:from>
    <cdr:to>
      <cdr:x>1</cdr:x>
      <cdr:y>0.81909</cdr:y>
    </cdr:to>
    <cdr:sp macro="" textlink="">
      <cdr:nvSpPr>
        <cdr:cNvPr id="3" name="TextBox 2"/>
        <cdr:cNvSpPr txBox="1"/>
      </cdr:nvSpPr>
      <cdr:spPr>
        <a:xfrm xmlns:a="http://schemas.openxmlformats.org/drawingml/2006/main">
          <a:off x="6789404" y="3494314"/>
          <a:ext cx="1550125" cy="5050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baseline="30000" dirty="0" smtClean="0">
              <a:latin typeface="Corbel" panose="020B0503020204020204" pitchFamily="34" charset="0"/>
            </a:rPr>
            <a:t>+</a:t>
          </a:r>
          <a:r>
            <a:rPr lang="en-US" sz="1800" dirty="0" smtClean="0">
              <a:latin typeface="Corbel" panose="020B0503020204020204" pitchFamily="34" charset="0"/>
            </a:rPr>
            <a:t> </a:t>
          </a:r>
          <a:r>
            <a:rPr lang="en-US" sz="1800" i="1" dirty="0" smtClean="0">
              <a:latin typeface="Corbel" panose="020B0503020204020204" pitchFamily="34" charset="0"/>
            </a:rPr>
            <a:t>p </a:t>
          </a:r>
          <a:r>
            <a:rPr lang="en-US" sz="1800" dirty="0" smtClean="0">
              <a:latin typeface="Corbel" panose="020B0503020204020204" pitchFamily="34" charset="0"/>
            </a:rPr>
            <a:t>&lt; .05</a:t>
          </a:r>
          <a:r>
            <a:rPr lang="en-US" sz="1100" i="1" dirty="0" smtClean="0"/>
            <a:t> </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0.43995</cdr:x>
      <cdr:y>0.70909</cdr:y>
    </cdr:from>
    <cdr:to>
      <cdr:x>0.57328</cdr:x>
      <cdr:y>0.90909</cdr:y>
    </cdr:to>
    <cdr:sp macro="" textlink="">
      <cdr:nvSpPr>
        <cdr:cNvPr id="2" name="TextBox 1"/>
        <cdr:cNvSpPr txBox="1"/>
      </cdr:nvSpPr>
      <cdr:spPr>
        <a:xfrm xmlns:a="http://schemas.openxmlformats.org/drawingml/2006/main">
          <a:off x="3017157" y="324196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CC656939-EED3-477F-B28E-B33B7AD54988}" type="datetimeFigureOut">
              <a:rPr lang="en-US" smtClean="0"/>
              <a:pPr/>
              <a:t>10/8/2015</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C0E14AD6-C8CD-4A0A-93A5-007F93F77A4C}" type="slidenum">
              <a:rPr lang="en-US" smtClean="0"/>
              <a:pPr/>
              <a:t>‹#›</a:t>
            </a:fld>
            <a:endParaRPr lang="en-US"/>
          </a:p>
        </p:txBody>
      </p:sp>
    </p:spTree>
    <p:extLst>
      <p:ext uri="{BB962C8B-B14F-4D97-AF65-F5344CB8AC3E}">
        <p14:creationId xmlns:p14="http://schemas.microsoft.com/office/powerpoint/2010/main" val="2790344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atin typeface="Century Gothic" pitchFamily="34" charset="0"/>
                <a:ea typeface="ＭＳ Ｐゴシック" charset="-128"/>
                <a:cs typeface="+mn-cs"/>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8C5567D1-AE93-4F57-AD43-3C3E7CE97E88}" type="datetime1">
              <a:rPr lang="en-US"/>
              <a:pPr>
                <a:defRPr/>
              </a:pPr>
              <a:t>10/8/2015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atin typeface="Century Gothic" pitchFamily="34" charset="0"/>
                <a:ea typeface="ＭＳ Ｐゴシック" charset="-128"/>
                <a:cs typeface="+mn-cs"/>
              </a:defRPr>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8635DBD-D184-4C27-BE99-670F4E8727A4}" type="slidenum">
              <a:rPr lang="en-US"/>
              <a:pPr>
                <a:defRPr/>
              </a:pPr>
              <a:t>‹#›</a:t>
            </a:fld>
            <a:endParaRPr lang="en-US"/>
          </a:p>
        </p:txBody>
      </p:sp>
    </p:spTree>
    <p:extLst>
      <p:ext uri="{BB962C8B-B14F-4D97-AF65-F5344CB8AC3E}">
        <p14:creationId xmlns:p14="http://schemas.microsoft.com/office/powerpoint/2010/main" val="2741722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1" charset="-128"/>
        <a:cs typeface="ＭＳ Ｐゴシック" charset="0"/>
      </a:defRPr>
    </a:lvl1pPr>
    <a:lvl2pPr marL="456721"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2pPr>
    <a:lvl3pPr marL="913437"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3pPr>
    <a:lvl4pPr marL="1370158"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4pPr>
    <a:lvl5pPr marL="1826876" algn="l" rtl="0" eaLnBrk="0" fontAlgn="base" hangingPunct="0">
      <a:spcBef>
        <a:spcPct val="30000"/>
      </a:spcBef>
      <a:spcAft>
        <a:spcPct val="0"/>
      </a:spcAft>
      <a:defRPr sz="1200" kern="1200">
        <a:solidFill>
          <a:schemeClr val="tx1"/>
        </a:solidFill>
        <a:latin typeface="+mn-lt"/>
        <a:ea typeface="ＭＳ Ｐゴシック" pitchFamily="1" charset="-128"/>
        <a:cs typeface="+mn-cs"/>
      </a:defRPr>
    </a:lvl5pPr>
    <a:lvl6pPr marL="2283597" algn="l" defTabSz="913437" rtl="0" eaLnBrk="1" latinLnBrk="0" hangingPunct="1">
      <a:defRPr sz="1200" kern="1200">
        <a:solidFill>
          <a:schemeClr val="tx1"/>
        </a:solidFill>
        <a:latin typeface="+mn-lt"/>
        <a:ea typeface="+mn-ea"/>
        <a:cs typeface="+mn-cs"/>
      </a:defRPr>
    </a:lvl6pPr>
    <a:lvl7pPr marL="2740313" algn="l" defTabSz="913437" rtl="0" eaLnBrk="1" latinLnBrk="0" hangingPunct="1">
      <a:defRPr sz="1200" kern="1200">
        <a:solidFill>
          <a:schemeClr val="tx1"/>
        </a:solidFill>
        <a:latin typeface="+mn-lt"/>
        <a:ea typeface="+mn-ea"/>
        <a:cs typeface="+mn-cs"/>
      </a:defRPr>
    </a:lvl7pPr>
    <a:lvl8pPr marL="3197034" algn="l" defTabSz="913437" rtl="0" eaLnBrk="1" latinLnBrk="0" hangingPunct="1">
      <a:defRPr sz="1200" kern="1200">
        <a:solidFill>
          <a:schemeClr val="tx1"/>
        </a:solidFill>
        <a:latin typeface="+mn-lt"/>
        <a:ea typeface="+mn-ea"/>
        <a:cs typeface="+mn-cs"/>
      </a:defRPr>
    </a:lvl8pPr>
    <a:lvl9pPr marL="3653752" algn="l" defTabSz="91343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9156" name="Slide Number Placeholder 3"/>
          <p:cNvSpPr>
            <a:spLocks noGrp="1"/>
          </p:cNvSpPr>
          <p:nvPr>
            <p:ph type="sldNum" sz="quarter" idx="5"/>
          </p:nvPr>
        </p:nvSpPr>
        <p:spPr bwMode="auto">
          <a:noFill/>
          <a:ln>
            <a:miter lim="800000"/>
            <a:headEnd/>
            <a:tailEnd/>
          </a:ln>
        </p:spPr>
        <p:txBody>
          <a:bodyPr/>
          <a:lstStyle/>
          <a:p>
            <a:fld id="{ED032896-C304-472A-8D0E-FB770B0C12E6}"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541A44-9B13-436A-85D7-751A0F664D7C}"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406090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6000" b="1" i="1">
                <a:solidFill>
                  <a:schemeClr val="tx1"/>
                </a:solidFill>
                <a:latin typeface="Berlin Sans FB Demi" pitchFamily="34" charset="0"/>
              </a:defRPr>
            </a:lvl1pPr>
            <a:lvl2pPr marL="742950" indent="-285750" defTabSz="912813" eaLnBrk="0" hangingPunct="0">
              <a:defRPr sz="6000" b="1" i="1">
                <a:solidFill>
                  <a:schemeClr val="tx1"/>
                </a:solidFill>
                <a:latin typeface="Berlin Sans FB Demi" pitchFamily="34" charset="0"/>
              </a:defRPr>
            </a:lvl2pPr>
            <a:lvl3pPr marL="1143000" indent="-228600" defTabSz="912813" eaLnBrk="0" hangingPunct="0">
              <a:defRPr sz="6000" b="1" i="1">
                <a:solidFill>
                  <a:schemeClr val="tx1"/>
                </a:solidFill>
                <a:latin typeface="Berlin Sans FB Demi" pitchFamily="34" charset="0"/>
              </a:defRPr>
            </a:lvl3pPr>
            <a:lvl4pPr marL="1600200" indent="-228600" defTabSz="912813" eaLnBrk="0" hangingPunct="0">
              <a:defRPr sz="6000" b="1" i="1">
                <a:solidFill>
                  <a:schemeClr val="tx1"/>
                </a:solidFill>
                <a:latin typeface="Berlin Sans FB Demi" pitchFamily="34" charset="0"/>
              </a:defRPr>
            </a:lvl4pPr>
            <a:lvl5pPr marL="2057400" indent="-228600" defTabSz="912813" eaLnBrk="0" hangingPunct="0">
              <a:defRPr sz="6000" b="1" i="1">
                <a:solidFill>
                  <a:schemeClr val="tx1"/>
                </a:solidFill>
                <a:latin typeface="Berlin Sans FB Demi" pitchFamily="34" charset="0"/>
              </a:defRPr>
            </a:lvl5pPr>
            <a:lvl6pPr marL="2514600" indent="-228600" defTabSz="912813" eaLnBrk="0" fontAlgn="base" hangingPunct="0">
              <a:spcBef>
                <a:spcPct val="0"/>
              </a:spcBef>
              <a:spcAft>
                <a:spcPct val="0"/>
              </a:spcAft>
              <a:defRPr sz="6000" b="1" i="1">
                <a:solidFill>
                  <a:schemeClr val="tx1"/>
                </a:solidFill>
                <a:latin typeface="Berlin Sans FB Demi" pitchFamily="34" charset="0"/>
              </a:defRPr>
            </a:lvl6pPr>
            <a:lvl7pPr marL="2971800" indent="-228600" defTabSz="912813" eaLnBrk="0" fontAlgn="base" hangingPunct="0">
              <a:spcBef>
                <a:spcPct val="0"/>
              </a:spcBef>
              <a:spcAft>
                <a:spcPct val="0"/>
              </a:spcAft>
              <a:defRPr sz="6000" b="1" i="1">
                <a:solidFill>
                  <a:schemeClr val="tx1"/>
                </a:solidFill>
                <a:latin typeface="Berlin Sans FB Demi" pitchFamily="34" charset="0"/>
              </a:defRPr>
            </a:lvl7pPr>
            <a:lvl8pPr marL="3429000" indent="-228600" defTabSz="912813" eaLnBrk="0" fontAlgn="base" hangingPunct="0">
              <a:spcBef>
                <a:spcPct val="0"/>
              </a:spcBef>
              <a:spcAft>
                <a:spcPct val="0"/>
              </a:spcAft>
              <a:defRPr sz="6000" b="1" i="1">
                <a:solidFill>
                  <a:schemeClr val="tx1"/>
                </a:solidFill>
                <a:latin typeface="Berlin Sans FB Demi" pitchFamily="34" charset="0"/>
              </a:defRPr>
            </a:lvl8pPr>
            <a:lvl9pPr marL="3886200" indent="-228600" defTabSz="912813" eaLnBrk="0" fontAlgn="base" hangingPunct="0">
              <a:spcBef>
                <a:spcPct val="0"/>
              </a:spcBef>
              <a:spcAft>
                <a:spcPct val="0"/>
              </a:spcAft>
              <a:defRPr sz="6000" b="1" i="1">
                <a:solidFill>
                  <a:schemeClr val="tx1"/>
                </a:solidFill>
                <a:latin typeface="Berlin Sans FB Demi" pitchFamily="34" charset="0"/>
              </a:defRPr>
            </a:lvl9pPr>
          </a:lstStyle>
          <a:p>
            <a:pPr eaLnBrk="1" hangingPunct="1"/>
            <a:fld id="{C8AFAE32-B924-4967-8652-771295C6A235}" type="slidenum">
              <a:rPr lang="en-US" sz="1100" b="0" i="0" smtClean="0">
                <a:solidFill>
                  <a:srgbClr val="000000"/>
                </a:solidFill>
                <a:latin typeface="Times New Roman" pitchFamily="18" charset="0"/>
              </a:rPr>
              <a:pPr eaLnBrk="1" hangingPunct="1"/>
              <a:t>17</a:t>
            </a:fld>
            <a:endParaRPr lang="en-US" sz="1100" b="0" i="0" smtClean="0">
              <a:solidFill>
                <a:srgbClr val="000000"/>
              </a:solidFill>
              <a:latin typeface="Times New Roman" pitchFamily="18" charset="0"/>
            </a:endParaRPr>
          </a:p>
        </p:txBody>
      </p:sp>
      <p:sp>
        <p:nvSpPr>
          <p:cNvPr id="98307" name="Rectangle 1026"/>
          <p:cNvSpPr>
            <a:spLocks noGrp="1" noRot="1" noChangeAspect="1" noChangeArrowheads="1" noTextEdit="1"/>
          </p:cNvSpPr>
          <p:nvPr>
            <p:ph type="sldImg"/>
          </p:nvPr>
        </p:nvSpPr>
        <p:spPr>
          <a:xfrm>
            <a:off x="1104900" y="696913"/>
            <a:ext cx="4648200" cy="3486150"/>
          </a:xfrm>
          <a:ln/>
        </p:spPr>
      </p:sp>
      <p:sp>
        <p:nvSpPr>
          <p:cNvPr id="9830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6000" b="1" i="1">
                <a:solidFill>
                  <a:schemeClr val="tx1"/>
                </a:solidFill>
                <a:latin typeface="Berlin Sans FB Demi" pitchFamily="34" charset="0"/>
              </a:defRPr>
            </a:lvl1pPr>
            <a:lvl2pPr marL="742950" indent="-285750" defTabSz="912813" eaLnBrk="0" hangingPunct="0">
              <a:defRPr sz="6000" b="1" i="1">
                <a:solidFill>
                  <a:schemeClr val="tx1"/>
                </a:solidFill>
                <a:latin typeface="Berlin Sans FB Demi" pitchFamily="34" charset="0"/>
              </a:defRPr>
            </a:lvl2pPr>
            <a:lvl3pPr marL="1143000" indent="-228600" defTabSz="912813" eaLnBrk="0" hangingPunct="0">
              <a:defRPr sz="6000" b="1" i="1">
                <a:solidFill>
                  <a:schemeClr val="tx1"/>
                </a:solidFill>
                <a:latin typeface="Berlin Sans FB Demi" pitchFamily="34" charset="0"/>
              </a:defRPr>
            </a:lvl3pPr>
            <a:lvl4pPr marL="1600200" indent="-228600" defTabSz="912813" eaLnBrk="0" hangingPunct="0">
              <a:defRPr sz="6000" b="1" i="1">
                <a:solidFill>
                  <a:schemeClr val="tx1"/>
                </a:solidFill>
                <a:latin typeface="Berlin Sans FB Demi" pitchFamily="34" charset="0"/>
              </a:defRPr>
            </a:lvl4pPr>
            <a:lvl5pPr marL="2057400" indent="-228600" defTabSz="912813" eaLnBrk="0" hangingPunct="0">
              <a:defRPr sz="6000" b="1" i="1">
                <a:solidFill>
                  <a:schemeClr val="tx1"/>
                </a:solidFill>
                <a:latin typeface="Berlin Sans FB Demi" pitchFamily="34" charset="0"/>
              </a:defRPr>
            </a:lvl5pPr>
            <a:lvl6pPr marL="2514600" indent="-228600" defTabSz="912813" eaLnBrk="0" fontAlgn="base" hangingPunct="0">
              <a:spcBef>
                <a:spcPct val="0"/>
              </a:spcBef>
              <a:spcAft>
                <a:spcPct val="0"/>
              </a:spcAft>
              <a:defRPr sz="6000" b="1" i="1">
                <a:solidFill>
                  <a:schemeClr val="tx1"/>
                </a:solidFill>
                <a:latin typeface="Berlin Sans FB Demi" pitchFamily="34" charset="0"/>
              </a:defRPr>
            </a:lvl6pPr>
            <a:lvl7pPr marL="2971800" indent="-228600" defTabSz="912813" eaLnBrk="0" fontAlgn="base" hangingPunct="0">
              <a:spcBef>
                <a:spcPct val="0"/>
              </a:spcBef>
              <a:spcAft>
                <a:spcPct val="0"/>
              </a:spcAft>
              <a:defRPr sz="6000" b="1" i="1">
                <a:solidFill>
                  <a:schemeClr val="tx1"/>
                </a:solidFill>
                <a:latin typeface="Berlin Sans FB Demi" pitchFamily="34" charset="0"/>
              </a:defRPr>
            </a:lvl7pPr>
            <a:lvl8pPr marL="3429000" indent="-228600" defTabSz="912813" eaLnBrk="0" fontAlgn="base" hangingPunct="0">
              <a:spcBef>
                <a:spcPct val="0"/>
              </a:spcBef>
              <a:spcAft>
                <a:spcPct val="0"/>
              </a:spcAft>
              <a:defRPr sz="6000" b="1" i="1">
                <a:solidFill>
                  <a:schemeClr val="tx1"/>
                </a:solidFill>
                <a:latin typeface="Berlin Sans FB Demi" pitchFamily="34" charset="0"/>
              </a:defRPr>
            </a:lvl8pPr>
            <a:lvl9pPr marL="3886200" indent="-228600" defTabSz="912813" eaLnBrk="0" fontAlgn="base" hangingPunct="0">
              <a:spcBef>
                <a:spcPct val="0"/>
              </a:spcBef>
              <a:spcAft>
                <a:spcPct val="0"/>
              </a:spcAft>
              <a:defRPr sz="6000" b="1" i="1">
                <a:solidFill>
                  <a:schemeClr val="tx1"/>
                </a:solidFill>
                <a:latin typeface="Berlin Sans FB Demi" pitchFamily="34" charset="0"/>
              </a:defRPr>
            </a:lvl9pPr>
          </a:lstStyle>
          <a:p>
            <a:pPr eaLnBrk="1" hangingPunct="1"/>
            <a:fld id="{A6FC3EDA-A49B-46D3-B490-54BEB641F89C}" type="slidenum">
              <a:rPr lang="en-US" sz="1100" b="0" i="0" smtClean="0">
                <a:solidFill>
                  <a:srgbClr val="000000"/>
                </a:solidFill>
                <a:latin typeface="Times New Roman" pitchFamily="18" charset="0"/>
              </a:rPr>
              <a:pPr eaLnBrk="1" hangingPunct="1"/>
              <a:t>18</a:t>
            </a:fld>
            <a:endParaRPr lang="en-US" sz="1100" b="0" i="0" smtClean="0">
              <a:solidFill>
                <a:srgbClr val="000000"/>
              </a:solidFill>
              <a:latin typeface="Times New Roman" pitchFamily="18" charset="0"/>
            </a:endParaRPr>
          </a:p>
        </p:txBody>
      </p:sp>
      <p:sp>
        <p:nvSpPr>
          <p:cNvPr id="100355" name="Rectangle 2"/>
          <p:cNvSpPr>
            <a:spLocks noGrp="1" noRot="1" noChangeAspect="1" noChangeArrowheads="1" noTextEdit="1"/>
          </p:cNvSpPr>
          <p:nvPr>
            <p:ph type="sldImg"/>
          </p:nvPr>
        </p:nvSpPr>
        <p:spPr>
          <a:xfrm>
            <a:off x="1104900" y="696913"/>
            <a:ext cx="4648200" cy="3486150"/>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txBox="1">
            <a:spLocks noGrp="1" noChangeArrowheads="1"/>
          </p:cNvSpPr>
          <p:nvPr/>
        </p:nvSpPr>
        <p:spPr bwMode="auto">
          <a:xfrm>
            <a:off x="3885579" y="8831264"/>
            <a:ext cx="2972421"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19" tIns="46558" rIns="93119" bIns="46558" anchor="b"/>
          <a:lstStyle>
            <a:lvl1pPr defTabSz="930275" eaLnBrk="0" hangingPunct="0">
              <a:defRPr sz="6000" b="1" i="1">
                <a:solidFill>
                  <a:schemeClr val="tx1"/>
                </a:solidFill>
                <a:latin typeface="Berlin Sans FB Demi" pitchFamily="34" charset="0"/>
              </a:defRPr>
            </a:lvl1pPr>
            <a:lvl2pPr marL="742950" indent="-285750" defTabSz="930275" eaLnBrk="0" hangingPunct="0">
              <a:defRPr sz="6000" b="1" i="1">
                <a:solidFill>
                  <a:schemeClr val="tx1"/>
                </a:solidFill>
                <a:latin typeface="Berlin Sans FB Demi" pitchFamily="34" charset="0"/>
              </a:defRPr>
            </a:lvl2pPr>
            <a:lvl3pPr marL="1143000" indent="-228600" defTabSz="930275" eaLnBrk="0" hangingPunct="0">
              <a:defRPr sz="6000" b="1" i="1">
                <a:solidFill>
                  <a:schemeClr val="tx1"/>
                </a:solidFill>
                <a:latin typeface="Berlin Sans FB Demi" pitchFamily="34" charset="0"/>
              </a:defRPr>
            </a:lvl3pPr>
            <a:lvl4pPr marL="1600200" indent="-228600" defTabSz="930275" eaLnBrk="0" hangingPunct="0">
              <a:defRPr sz="6000" b="1" i="1">
                <a:solidFill>
                  <a:schemeClr val="tx1"/>
                </a:solidFill>
                <a:latin typeface="Berlin Sans FB Demi" pitchFamily="34" charset="0"/>
              </a:defRPr>
            </a:lvl4pPr>
            <a:lvl5pPr marL="2057400" indent="-228600" defTabSz="930275" eaLnBrk="0" hangingPunct="0">
              <a:defRPr sz="6000" b="1" i="1">
                <a:solidFill>
                  <a:schemeClr val="tx1"/>
                </a:solidFill>
                <a:latin typeface="Berlin Sans FB Demi" pitchFamily="34" charset="0"/>
              </a:defRPr>
            </a:lvl5pPr>
            <a:lvl6pPr marL="2514600" indent="-228600" defTabSz="930275" eaLnBrk="0" fontAlgn="base" hangingPunct="0">
              <a:spcBef>
                <a:spcPct val="0"/>
              </a:spcBef>
              <a:spcAft>
                <a:spcPct val="0"/>
              </a:spcAft>
              <a:defRPr sz="6000" b="1" i="1">
                <a:solidFill>
                  <a:schemeClr val="tx1"/>
                </a:solidFill>
                <a:latin typeface="Berlin Sans FB Demi" pitchFamily="34" charset="0"/>
              </a:defRPr>
            </a:lvl6pPr>
            <a:lvl7pPr marL="2971800" indent="-228600" defTabSz="930275" eaLnBrk="0" fontAlgn="base" hangingPunct="0">
              <a:spcBef>
                <a:spcPct val="0"/>
              </a:spcBef>
              <a:spcAft>
                <a:spcPct val="0"/>
              </a:spcAft>
              <a:defRPr sz="6000" b="1" i="1">
                <a:solidFill>
                  <a:schemeClr val="tx1"/>
                </a:solidFill>
                <a:latin typeface="Berlin Sans FB Demi" pitchFamily="34" charset="0"/>
              </a:defRPr>
            </a:lvl7pPr>
            <a:lvl8pPr marL="3429000" indent="-228600" defTabSz="930275" eaLnBrk="0" fontAlgn="base" hangingPunct="0">
              <a:spcBef>
                <a:spcPct val="0"/>
              </a:spcBef>
              <a:spcAft>
                <a:spcPct val="0"/>
              </a:spcAft>
              <a:defRPr sz="6000" b="1" i="1">
                <a:solidFill>
                  <a:schemeClr val="tx1"/>
                </a:solidFill>
                <a:latin typeface="Berlin Sans FB Demi" pitchFamily="34" charset="0"/>
              </a:defRPr>
            </a:lvl8pPr>
            <a:lvl9pPr marL="3886200" indent="-228600" defTabSz="930275" eaLnBrk="0" fontAlgn="base" hangingPunct="0">
              <a:spcBef>
                <a:spcPct val="0"/>
              </a:spcBef>
              <a:spcAft>
                <a:spcPct val="0"/>
              </a:spcAft>
              <a:defRPr sz="6000" b="1" i="1">
                <a:solidFill>
                  <a:schemeClr val="tx1"/>
                </a:solidFill>
                <a:latin typeface="Berlin Sans FB Demi" pitchFamily="34" charset="0"/>
              </a:defRPr>
            </a:lvl9pPr>
          </a:lstStyle>
          <a:p>
            <a:pPr algn="r" eaLnBrk="1" hangingPunct="1"/>
            <a:fld id="{ED253B14-3A7B-4A37-82DC-2ECCC7E0A80F}" type="slidenum">
              <a:rPr lang="en-US" sz="1200" b="0" i="0">
                <a:solidFill>
                  <a:srgbClr val="000000"/>
                </a:solidFill>
                <a:latin typeface="Helvetica" pitchFamily="34" charset="0"/>
                <a:ea typeface="MS PGothic" pitchFamily="34" charset="-128"/>
              </a:rPr>
              <a:pPr algn="r" eaLnBrk="1" hangingPunct="1"/>
              <a:t>19</a:t>
            </a:fld>
            <a:endParaRPr lang="en-US" sz="1200" b="0" i="0">
              <a:solidFill>
                <a:srgbClr val="000000"/>
              </a:solidFill>
              <a:latin typeface="Helvetica" pitchFamily="34" charset="0"/>
              <a:ea typeface="MS PGothic" pitchFamily="34" charset="-128"/>
            </a:endParaRPr>
          </a:p>
        </p:txBody>
      </p:sp>
      <p:sp>
        <p:nvSpPr>
          <p:cNvPr id="96259" name="Rectangle 2"/>
          <p:cNvSpPr>
            <a:spLocks noGrp="1" noRot="1" noChangeAspect="1" noChangeArrowheads="1" noTextEdit="1"/>
          </p:cNvSpPr>
          <p:nvPr>
            <p:ph type="sldImg"/>
          </p:nvPr>
        </p:nvSpPr>
        <p:spPr>
          <a:xfrm>
            <a:off x="1104900" y="696913"/>
            <a:ext cx="4648200" cy="3486150"/>
          </a:xfrm>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55" tIns="45828" rIns="91655" bIns="45828"/>
          <a:lstStyle/>
          <a:p>
            <a:pPr eaLnBrk="1" hangingPunct="1">
              <a:spcBef>
                <a:spcPct val="0"/>
              </a:spcBef>
            </a:pPr>
            <a:r>
              <a:rPr lang="en-US" b="1" smtClean="0">
                <a:latin typeface="Helvetica" pitchFamily="34" charset="0"/>
                <a:ea typeface="MS PGothic" pitchFamily="34" charset="-128"/>
              </a:rPr>
              <a:t>Natural rewards stimulate dopamine neurotransmission.  </a:t>
            </a:r>
            <a:r>
              <a:rPr lang="en-US" smtClean="0">
                <a:latin typeface="Helvetica" pitchFamily="34" charset="0"/>
                <a:ea typeface="MS PGothic" pitchFamily="34" charset="-128"/>
              </a:rPr>
              <a:t>Eating something that you enjoy or being stimulated sexually can cause dopamine levels to increase. In these graphs, dopamine is being measured inside the brains of animals.  Its increase is shown in response to food or sex cues. This basic mechanism of controlled dopamine release and reuptake has been carefully shaped and </a:t>
            </a:r>
            <a:r>
              <a:rPr lang="en-US" u="sng" smtClean="0">
                <a:latin typeface="Helvetica" pitchFamily="34" charset="0"/>
                <a:ea typeface="MS PGothic" pitchFamily="34" charset="-128"/>
              </a:rPr>
              <a:t>calibrated by evolution to reward normal activities critical for our survival.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6000" b="1" i="1">
                <a:solidFill>
                  <a:schemeClr val="tx1"/>
                </a:solidFill>
                <a:latin typeface="Berlin Sans FB Demi" pitchFamily="34" charset="0"/>
              </a:defRPr>
            </a:lvl1pPr>
            <a:lvl2pPr marL="742950" indent="-285750" defTabSz="912813" eaLnBrk="0" hangingPunct="0">
              <a:defRPr sz="6000" b="1" i="1">
                <a:solidFill>
                  <a:schemeClr val="tx1"/>
                </a:solidFill>
                <a:latin typeface="Berlin Sans FB Demi" pitchFamily="34" charset="0"/>
              </a:defRPr>
            </a:lvl2pPr>
            <a:lvl3pPr marL="1143000" indent="-228600" defTabSz="912813" eaLnBrk="0" hangingPunct="0">
              <a:defRPr sz="6000" b="1" i="1">
                <a:solidFill>
                  <a:schemeClr val="tx1"/>
                </a:solidFill>
                <a:latin typeface="Berlin Sans FB Demi" pitchFamily="34" charset="0"/>
              </a:defRPr>
            </a:lvl3pPr>
            <a:lvl4pPr marL="1600200" indent="-228600" defTabSz="912813" eaLnBrk="0" hangingPunct="0">
              <a:defRPr sz="6000" b="1" i="1">
                <a:solidFill>
                  <a:schemeClr val="tx1"/>
                </a:solidFill>
                <a:latin typeface="Berlin Sans FB Demi" pitchFamily="34" charset="0"/>
              </a:defRPr>
            </a:lvl4pPr>
            <a:lvl5pPr marL="2057400" indent="-228600" defTabSz="912813" eaLnBrk="0" hangingPunct="0">
              <a:defRPr sz="6000" b="1" i="1">
                <a:solidFill>
                  <a:schemeClr val="tx1"/>
                </a:solidFill>
                <a:latin typeface="Berlin Sans FB Demi" pitchFamily="34" charset="0"/>
              </a:defRPr>
            </a:lvl5pPr>
            <a:lvl6pPr marL="2514600" indent="-228600" defTabSz="912813" eaLnBrk="0" fontAlgn="base" hangingPunct="0">
              <a:spcBef>
                <a:spcPct val="0"/>
              </a:spcBef>
              <a:spcAft>
                <a:spcPct val="0"/>
              </a:spcAft>
              <a:defRPr sz="6000" b="1" i="1">
                <a:solidFill>
                  <a:schemeClr val="tx1"/>
                </a:solidFill>
                <a:latin typeface="Berlin Sans FB Demi" pitchFamily="34" charset="0"/>
              </a:defRPr>
            </a:lvl6pPr>
            <a:lvl7pPr marL="2971800" indent="-228600" defTabSz="912813" eaLnBrk="0" fontAlgn="base" hangingPunct="0">
              <a:spcBef>
                <a:spcPct val="0"/>
              </a:spcBef>
              <a:spcAft>
                <a:spcPct val="0"/>
              </a:spcAft>
              <a:defRPr sz="6000" b="1" i="1">
                <a:solidFill>
                  <a:schemeClr val="tx1"/>
                </a:solidFill>
                <a:latin typeface="Berlin Sans FB Demi" pitchFamily="34" charset="0"/>
              </a:defRPr>
            </a:lvl7pPr>
            <a:lvl8pPr marL="3429000" indent="-228600" defTabSz="912813" eaLnBrk="0" fontAlgn="base" hangingPunct="0">
              <a:spcBef>
                <a:spcPct val="0"/>
              </a:spcBef>
              <a:spcAft>
                <a:spcPct val="0"/>
              </a:spcAft>
              <a:defRPr sz="6000" b="1" i="1">
                <a:solidFill>
                  <a:schemeClr val="tx1"/>
                </a:solidFill>
                <a:latin typeface="Berlin Sans FB Demi" pitchFamily="34" charset="0"/>
              </a:defRPr>
            </a:lvl8pPr>
            <a:lvl9pPr marL="3886200" indent="-228600" defTabSz="912813" eaLnBrk="0" fontAlgn="base" hangingPunct="0">
              <a:spcBef>
                <a:spcPct val="0"/>
              </a:spcBef>
              <a:spcAft>
                <a:spcPct val="0"/>
              </a:spcAft>
              <a:defRPr sz="6000" b="1" i="1">
                <a:solidFill>
                  <a:schemeClr val="tx1"/>
                </a:solidFill>
                <a:latin typeface="Berlin Sans FB Demi" pitchFamily="34" charset="0"/>
              </a:defRPr>
            </a:lvl9pPr>
          </a:lstStyle>
          <a:p>
            <a:pPr eaLnBrk="1" hangingPunct="1"/>
            <a:fld id="{1D5C424B-3689-4D5E-BC81-4473CB529F97}" type="slidenum">
              <a:rPr lang="en-US" sz="1100" b="0" i="0" smtClean="0">
                <a:solidFill>
                  <a:srgbClr val="000000"/>
                </a:solidFill>
                <a:latin typeface="Times New Roman" pitchFamily="18" charset="0"/>
              </a:rPr>
              <a:pPr eaLnBrk="1" hangingPunct="1"/>
              <a:t>20</a:t>
            </a:fld>
            <a:endParaRPr lang="en-US" sz="1100" b="0" i="0" smtClean="0">
              <a:solidFill>
                <a:srgbClr val="000000"/>
              </a:solidFill>
              <a:latin typeface="Times New Roman" pitchFamily="18" charset="0"/>
            </a:endParaRPr>
          </a:p>
        </p:txBody>
      </p:sp>
      <p:sp>
        <p:nvSpPr>
          <p:cNvPr id="102403" name="Rectangle 2"/>
          <p:cNvSpPr>
            <a:spLocks noGrp="1" noRot="1" noChangeAspect="1" noChangeArrowheads="1" noTextEdit="1"/>
          </p:cNvSpPr>
          <p:nvPr>
            <p:ph type="sldImg"/>
          </p:nvPr>
        </p:nvSpPr>
        <p:spPr>
          <a:xfrm>
            <a:off x="1104900" y="696913"/>
            <a:ext cx="4648200" cy="3486150"/>
          </a:xfrm>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6000" b="1" i="1">
                <a:solidFill>
                  <a:schemeClr val="tx1"/>
                </a:solidFill>
                <a:latin typeface="Berlin Sans FB Demi" pitchFamily="34" charset="0"/>
              </a:defRPr>
            </a:lvl1pPr>
            <a:lvl2pPr marL="742950" indent="-285750" defTabSz="912813" eaLnBrk="0" hangingPunct="0">
              <a:defRPr sz="6000" b="1" i="1">
                <a:solidFill>
                  <a:schemeClr val="tx1"/>
                </a:solidFill>
                <a:latin typeface="Berlin Sans FB Demi" pitchFamily="34" charset="0"/>
              </a:defRPr>
            </a:lvl2pPr>
            <a:lvl3pPr marL="1143000" indent="-228600" defTabSz="912813" eaLnBrk="0" hangingPunct="0">
              <a:defRPr sz="6000" b="1" i="1">
                <a:solidFill>
                  <a:schemeClr val="tx1"/>
                </a:solidFill>
                <a:latin typeface="Berlin Sans FB Demi" pitchFamily="34" charset="0"/>
              </a:defRPr>
            </a:lvl3pPr>
            <a:lvl4pPr marL="1600200" indent="-228600" defTabSz="912813" eaLnBrk="0" hangingPunct="0">
              <a:defRPr sz="6000" b="1" i="1">
                <a:solidFill>
                  <a:schemeClr val="tx1"/>
                </a:solidFill>
                <a:latin typeface="Berlin Sans FB Demi" pitchFamily="34" charset="0"/>
              </a:defRPr>
            </a:lvl4pPr>
            <a:lvl5pPr marL="2057400" indent="-228600" defTabSz="912813" eaLnBrk="0" hangingPunct="0">
              <a:defRPr sz="6000" b="1" i="1">
                <a:solidFill>
                  <a:schemeClr val="tx1"/>
                </a:solidFill>
                <a:latin typeface="Berlin Sans FB Demi" pitchFamily="34" charset="0"/>
              </a:defRPr>
            </a:lvl5pPr>
            <a:lvl6pPr marL="2514600" indent="-228600" defTabSz="912813" eaLnBrk="0" fontAlgn="base" hangingPunct="0">
              <a:spcBef>
                <a:spcPct val="0"/>
              </a:spcBef>
              <a:spcAft>
                <a:spcPct val="0"/>
              </a:spcAft>
              <a:defRPr sz="6000" b="1" i="1">
                <a:solidFill>
                  <a:schemeClr val="tx1"/>
                </a:solidFill>
                <a:latin typeface="Berlin Sans FB Demi" pitchFamily="34" charset="0"/>
              </a:defRPr>
            </a:lvl6pPr>
            <a:lvl7pPr marL="2971800" indent="-228600" defTabSz="912813" eaLnBrk="0" fontAlgn="base" hangingPunct="0">
              <a:spcBef>
                <a:spcPct val="0"/>
              </a:spcBef>
              <a:spcAft>
                <a:spcPct val="0"/>
              </a:spcAft>
              <a:defRPr sz="6000" b="1" i="1">
                <a:solidFill>
                  <a:schemeClr val="tx1"/>
                </a:solidFill>
                <a:latin typeface="Berlin Sans FB Demi" pitchFamily="34" charset="0"/>
              </a:defRPr>
            </a:lvl7pPr>
            <a:lvl8pPr marL="3429000" indent="-228600" defTabSz="912813" eaLnBrk="0" fontAlgn="base" hangingPunct="0">
              <a:spcBef>
                <a:spcPct val="0"/>
              </a:spcBef>
              <a:spcAft>
                <a:spcPct val="0"/>
              </a:spcAft>
              <a:defRPr sz="6000" b="1" i="1">
                <a:solidFill>
                  <a:schemeClr val="tx1"/>
                </a:solidFill>
                <a:latin typeface="Berlin Sans FB Demi" pitchFamily="34" charset="0"/>
              </a:defRPr>
            </a:lvl8pPr>
            <a:lvl9pPr marL="3886200" indent="-228600" defTabSz="912813" eaLnBrk="0" fontAlgn="base" hangingPunct="0">
              <a:spcBef>
                <a:spcPct val="0"/>
              </a:spcBef>
              <a:spcAft>
                <a:spcPct val="0"/>
              </a:spcAft>
              <a:defRPr sz="6000" b="1" i="1">
                <a:solidFill>
                  <a:schemeClr val="tx1"/>
                </a:solidFill>
                <a:latin typeface="Berlin Sans FB Demi" pitchFamily="34" charset="0"/>
              </a:defRPr>
            </a:lvl9pPr>
          </a:lstStyle>
          <a:p>
            <a:pPr eaLnBrk="1" hangingPunct="1"/>
            <a:fld id="{F90D4808-F3F2-49E2-9394-656901D977BD}" type="slidenum">
              <a:rPr lang="en-US" sz="1100" b="0" i="0" smtClean="0">
                <a:solidFill>
                  <a:srgbClr val="000000"/>
                </a:solidFill>
                <a:latin typeface="Times New Roman" pitchFamily="18" charset="0"/>
              </a:rPr>
              <a:pPr eaLnBrk="1" hangingPunct="1"/>
              <a:t>21</a:t>
            </a:fld>
            <a:endParaRPr lang="en-US" sz="1100" b="0" i="0" smtClean="0">
              <a:solidFill>
                <a:srgbClr val="000000"/>
              </a:solidFill>
              <a:latin typeface="Times New Roman" pitchFamily="18" charset="0"/>
            </a:endParaRPr>
          </a:p>
        </p:txBody>
      </p:sp>
      <p:sp>
        <p:nvSpPr>
          <p:cNvPr id="103427" name="Rectangle 2"/>
          <p:cNvSpPr>
            <a:spLocks noGrp="1" noRot="1" noChangeAspect="1" noChangeArrowheads="1" noTextEdit="1"/>
          </p:cNvSpPr>
          <p:nvPr>
            <p:ph type="sldImg"/>
          </p:nvPr>
        </p:nvSpPr>
        <p:spPr>
          <a:xfrm>
            <a:off x="1104900" y="696913"/>
            <a:ext cx="4648200" cy="3486150"/>
          </a:xfrm>
          <a:ln/>
        </p:spPr>
      </p:sp>
      <p:sp>
        <p:nvSpPr>
          <p:cNvPr id="103428" name="Rectangle 3"/>
          <p:cNvSpPr>
            <a:spLocks noGrp="1" noChangeArrowheads="1"/>
          </p:cNvSpPr>
          <p:nvPr>
            <p:ph type="body" idx="1"/>
          </p:nvPr>
        </p:nvSpPr>
        <p:spPr>
          <a:xfrm>
            <a:off x="913158" y="4416426"/>
            <a:ext cx="2481677" cy="1154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85" tIns="46143" rIns="92285" bIns="46143"/>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6000" b="1" i="1">
                <a:solidFill>
                  <a:schemeClr val="tx1"/>
                </a:solidFill>
                <a:latin typeface="Berlin Sans FB Demi" pitchFamily="34" charset="0"/>
              </a:defRPr>
            </a:lvl1pPr>
            <a:lvl2pPr marL="742950" indent="-285750" defTabSz="912813" eaLnBrk="0" hangingPunct="0">
              <a:defRPr sz="6000" b="1" i="1">
                <a:solidFill>
                  <a:schemeClr val="tx1"/>
                </a:solidFill>
                <a:latin typeface="Berlin Sans FB Demi" pitchFamily="34" charset="0"/>
              </a:defRPr>
            </a:lvl2pPr>
            <a:lvl3pPr marL="1143000" indent="-228600" defTabSz="912813" eaLnBrk="0" hangingPunct="0">
              <a:defRPr sz="6000" b="1" i="1">
                <a:solidFill>
                  <a:schemeClr val="tx1"/>
                </a:solidFill>
                <a:latin typeface="Berlin Sans FB Demi" pitchFamily="34" charset="0"/>
              </a:defRPr>
            </a:lvl3pPr>
            <a:lvl4pPr marL="1600200" indent="-228600" defTabSz="912813" eaLnBrk="0" hangingPunct="0">
              <a:defRPr sz="6000" b="1" i="1">
                <a:solidFill>
                  <a:schemeClr val="tx1"/>
                </a:solidFill>
                <a:latin typeface="Berlin Sans FB Demi" pitchFamily="34" charset="0"/>
              </a:defRPr>
            </a:lvl4pPr>
            <a:lvl5pPr marL="2057400" indent="-228600" defTabSz="912813" eaLnBrk="0" hangingPunct="0">
              <a:defRPr sz="6000" b="1" i="1">
                <a:solidFill>
                  <a:schemeClr val="tx1"/>
                </a:solidFill>
                <a:latin typeface="Berlin Sans FB Demi" pitchFamily="34" charset="0"/>
              </a:defRPr>
            </a:lvl5pPr>
            <a:lvl6pPr marL="2514600" indent="-228600" defTabSz="912813" eaLnBrk="0" fontAlgn="base" hangingPunct="0">
              <a:spcBef>
                <a:spcPct val="0"/>
              </a:spcBef>
              <a:spcAft>
                <a:spcPct val="0"/>
              </a:spcAft>
              <a:defRPr sz="6000" b="1" i="1">
                <a:solidFill>
                  <a:schemeClr val="tx1"/>
                </a:solidFill>
                <a:latin typeface="Berlin Sans FB Demi" pitchFamily="34" charset="0"/>
              </a:defRPr>
            </a:lvl6pPr>
            <a:lvl7pPr marL="2971800" indent="-228600" defTabSz="912813" eaLnBrk="0" fontAlgn="base" hangingPunct="0">
              <a:spcBef>
                <a:spcPct val="0"/>
              </a:spcBef>
              <a:spcAft>
                <a:spcPct val="0"/>
              </a:spcAft>
              <a:defRPr sz="6000" b="1" i="1">
                <a:solidFill>
                  <a:schemeClr val="tx1"/>
                </a:solidFill>
                <a:latin typeface="Berlin Sans FB Demi" pitchFamily="34" charset="0"/>
              </a:defRPr>
            </a:lvl7pPr>
            <a:lvl8pPr marL="3429000" indent="-228600" defTabSz="912813" eaLnBrk="0" fontAlgn="base" hangingPunct="0">
              <a:spcBef>
                <a:spcPct val="0"/>
              </a:spcBef>
              <a:spcAft>
                <a:spcPct val="0"/>
              </a:spcAft>
              <a:defRPr sz="6000" b="1" i="1">
                <a:solidFill>
                  <a:schemeClr val="tx1"/>
                </a:solidFill>
                <a:latin typeface="Berlin Sans FB Demi" pitchFamily="34" charset="0"/>
              </a:defRPr>
            </a:lvl8pPr>
            <a:lvl9pPr marL="3886200" indent="-228600" defTabSz="912813" eaLnBrk="0" fontAlgn="base" hangingPunct="0">
              <a:spcBef>
                <a:spcPct val="0"/>
              </a:spcBef>
              <a:spcAft>
                <a:spcPct val="0"/>
              </a:spcAft>
              <a:defRPr sz="6000" b="1" i="1">
                <a:solidFill>
                  <a:schemeClr val="tx1"/>
                </a:solidFill>
                <a:latin typeface="Berlin Sans FB Demi" pitchFamily="34" charset="0"/>
              </a:defRPr>
            </a:lvl9pPr>
          </a:lstStyle>
          <a:p>
            <a:pPr eaLnBrk="1" hangingPunct="1"/>
            <a:fld id="{3C1DDBE7-E7DF-424D-B907-46C0CA045941}" type="slidenum">
              <a:rPr lang="en-US" sz="1100" b="0" i="0" smtClean="0">
                <a:solidFill>
                  <a:srgbClr val="000000"/>
                </a:solidFill>
                <a:latin typeface="Times New Roman" pitchFamily="18" charset="0"/>
              </a:rPr>
              <a:pPr eaLnBrk="1" hangingPunct="1"/>
              <a:t>23</a:t>
            </a:fld>
            <a:endParaRPr lang="en-US" sz="1100" b="0" i="0" smtClean="0">
              <a:solidFill>
                <a:srgbClr val="000000"/>
              </a:solidFill>
              <a:latin typeface="Times New Roman" pitchFamily="18" charset="0"/>
            </a:endParaRPr>
          </a:p>
        </p:txBody>
      </p:sp>
      <p:sp>
        <p:nvSpPr>
          <p:cNvPr id="106499" name="Rectangle 1026"/>
          <p:cNvSpPr>
            <a:spLocks noGrp="1" noRot="1" noChangeAspect="1" noChangeArrowheads="1" noTextEdit="1"/>
          </p:cNvSpPr>
          <p:nvPr>
            <p:ph type="sldImg"/>
          </p:nvPr>
        </p:nvSpPr>
        <p:spPr>
          <a:xfrm>
            <a:off x="1104900" y="696913"/>
            <a:ext cx="4648200" cy="3486150"/>
          </a:xfrm>
          <a:ln/>
        </p:spPr>
      </p:sp>
      <p:sp>
        <p:nvSpPr>
          <p:cNvPr id="10650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6000" b="1" i="1">
                <a:solidFill>
                  <a:schemeClr val="tx1"/>
                </a:solidFill>
                <a:latin typeface="Berlin Sans FB Demi" pitchFamily="34" charset="0"/>
              </a:defRPr>
            </a:lvl1pPr>
            <a:lvl2pPr marL="742950" indent="-285750" defTabSz="912813" eaLnBrk="0" hangingPunct="0">
              <a:defRPr sz="6000" b="1" i="1">
                <a:solidFill>
                  <a:schemeClr val="tx1"/>
                </a:solidFill>
                <a:latin typeface="Berlin Sans FB Demi" pitchFamily="34" charset="0"/>
              </a:defRPr>
            </a:lvl2pPr>
            <a:lvl3pPr marL="1143000" indent="-228600" defTabSz="912813" eaLnBrk="0" hangingPunct="0">
              <a:defRPr sz="6000" b="1" i="1">
                <a:solidFill>
                  <a:schemeClr val="tx1"/>
                </a:solidFill>
                <a:latin typeface="Berlin Sans FB Demi" pitchFamily="34" charset="0"/>
              </a:defRPr>
            </a:lvl3pPr>
            <a:lvl4pPr marL="1600200" indent="-228600" defTabSz="912813" eaLnBrk="0" hangingPunct="0">
              <a:defRPr sz="6000" b="1" i="1">
                <a:solidFill>
                  <a:schemeClr val="tx1"/>
                </a:solidFill>
                <a:latin typeface="Berlin Sans FB Demi" pitchFamily="34" charset="0"/>
              </a:defRPr>
            </a:lvl4pPr>
            <a:lvl5pPr marL="2057400" indent="-228600" defTabSz="912813" eaLnBrk="0" hangingPunct="0">
              <a:defRPr sz="6000" b="1" i="1">
                <a:solidFill>
                  <a:schemeClr val="tx1"/>
                </a:solidFill>
                <a:latin typeface="Berlin Sans FB Demi" pitchFamily="34" charset="0"/>
              </a:defRPr>
            </a:lvl5pPr>
            <a:lvl6pPr marL="2514600" indent="-228600" defTabSz="912813" eaLnBrk="0" fontAlgn="base" hangingPunct="0">
              <a:spcBef>
                <a:spcPct val="0"/>
              </a:spcBef>
              <a:spcAft>
                <a:spcPct val="0"/>
              </a:spcAft>
              <a:defRPr sz="6000" b="1" i="1">
                <a:solidFill>
                  <a:schemeClr val="tx1"/>
                </a:solidFill>
                <a:latin typeface="Berlin Sans FB Demi" pitchFamily="34" charset="0"/>
              </a:defRPr>
            </a:lvl6pPr>
            <a:lvl7pPr marL="2971800" indent="-228600" defTabSz="912813" eaLnBrk="0" fontAlgn="base" hangingPunct="0">
              <a:spcBef>
                <a:spcPct val="0"/>
              </a:spcBef>
              <a:spcAft>
                <a:spcPct val="0"/>
              </a:spcAft>
              <a:defRPr sz="6000" b="1" i="1">
                <a:solidFill>
                  <a:schemeClr val="tx1"/>
                </a:solidFill>
                <a:latin typeface="Berlin Sans FB Demi" pitchFamily="34" charset="0"/>
              </a:defRPr>
            </a:lvl7pPr>
            <a:lvl8pPr marL="3429000" indent="-228600" defTabSz="912813" eaLnBrk="0" fontAlgn="base" hangingPunct="0">
              <a:spcBef>
                <a:spcPct val="0"/>
              </a:spcBef>
              <a:spcAft>
                <a:spcPct val="0"/>
              </a:spcAft>
              <a:defRPr sz="6000" b="1" i="1">
                <a:solidFill>
                  <a:schemeClr val="tx1"/>
                </a:solidFill>
                <a:latin typeface="Berlin Sans FB Demi" pitchFamily="34" charset="0"/>
              </a:defRPr>
            </a:lvl8pPr>
            <a:lvl9pPr marL="3886200" indent="-228600" defTabSz="912813" eaLnBrk="0" fontAlgn="base" hangingPunct="0">
              <a:spcBef>
                <a:spcPct val="0"/>
              </a:spcBef>
              <a:spcAft>
                <a:spcPct val="0"/>
              </a:spcAft>
              <a:defRPr sz="6000" b="1" i="1">
                <a:solidFill>
                  <a:schemeClr val="tx1"/>
                </a:solidFill>
                <a:latin typeface="Berlin Sans FB Demi" pitchFamily="34" charset="0"/>
              </a:defRPr>
            </a:lvl9pPr>
          </a:lstStyle>
          <a:p>
            <a:pPr eaLnBrk="1" hangingPunct="1"/>
            <a:fld id="{257DAC13-0CD2-4145-B092-4F0D774D2F75}" type="slidenum">
              <a:rPr lang="en-US" sz="1100" b="0" i="0" smtClean="0">
                <a:solidFill>
                  <a:srgbClr val="000000"/>
                </a:solidFill>
                <a:latin typeface="Times New Roman" pitchFamily="18" charset="0"/>
              </a:rPr>
              <a:pPr eaLnBrk="1" hangingPunct="1"/>
              <a:t>24</a:t>
            </a:fld>
            <a:endParaRPr lang="en-US" sz="1100" b="0" i="0" smtClean="0">
              <a:solidFill>
                <a:srgbClr val="000000"/>
              </a:solidFill>
              <a:latin typeface="Times New Roman" pitchFamily="18" charset="0"/>
            </a:endParaRPr>
          </a:p>
        </p:txBody>
      </p:sp>
      <p:sp>
        <p:nvSpPr>
          <p:cNvPr id="107523" name="Rectangle 2"/>
          <p:cNvSpPr>
            <a:spLocks noGrp="1" noRot="1" noChangeAspect="1" noChangeArrowheads="1" noTextEdit="1"/>
          </p:cNvSpPr>
          <p:nvPr>
            <p:ph type="sldImg"/>
          </p:nvPr>
        </p:nvSpPr>
        <p:spPr>
          <a:xfrm>
            <a:off x="1104900" y="696913"/>
            <a:ext cx="4648200" cy="3486150"/>
          </a:xfrm>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6000" b="1" i="1">
                <a:solidFill>
                  <a:schemeClr val="tx1"/>
                </a:solidFill>
                <a:latin typeface="Berlin Sans FB Demi" pitchFamily="34" charset="0"/>
              </a:defRPr>
            </a:lvl1pPr>
            <a:lvl2pPr marL="742950" indent="-285750" defTabSz="912813" eaLnBrk="0" hangingPunct="0">
              <a:defRPr sz="6000" b="1" i="1">
                <a:solidFill>
                  <a:schemeClr val="tx1"/>
                </a:solidFill>
                <a:latin typeface="Berlin Sans FB Demi" pitchFamily="34" charset="0"/>
              </a:defRPr>
            </a:lvl2pPr>
            <a:lvl3pPr marL="1143000" indent="-228600" defTabSz="912813" eaLnBrk="0" hangingPunct="0">
              <a:defRPr sz="6000" b="1" i="1">
                <a:solidFill>
                  <a:schemeClr val="tx1"/>
                </a:solidFill>
                <a:latin typeface="Berlin Sans FB Demi" pitchFamily="34" charset="0"/>
              </a:defRPr>
            </a:lvl3pPr>
            <a:lvl4pPr marL="1600200" indent="-228600" defTabSz="912813" eaLnBrk="0" hangingPunct="0">
              <a:defRPr sz="6000" b="1" i="1">
                <a:solidFill>
                  <a:schemeClr val="tx1"/>
                </a:solidFill>
                <a:latin typeface="Berlin Sans FB Demi" pitchFamily="34" charset="0"/>
              </a:defRPr>
            </a:lvl4pPr>
            <a:lvl5pPr marL="2057400" indent="-228600" defTabSz="912813" eaLnBrk="0" hangingPunct="0">
              <a:defRPr sz="6000" b="1" i="1">
                <a:solidFill>
                  <a:schemeClr val="tx1"/>
                </a:solidFill>
                <a:latin typeface="Berlin Sans FB Demi" pitchFamily="34" charset="0"/>
              </a:defRPr>
            </a:lvl5pPr>
            <a:lvl6pPr marL="2514600" indent="-228600" defTabSz="912813" eaLnBrk="0" fontAlgn="base" hangingPunct="0">
              <a:spcBef>
                <a:spcPct val="0"/>
              </a:spcBef>
              <a:spcAft>
                <a:spcPct val="0"/>
              </a:spcAft>
              <a:defRPr sz="6000" b="1" i="1">
                <a:solidFill>
                  <a:schemeClr val="tx1"/>
                </a:solidFill>
                <a:latin typeface="Berlin Sans FB Demi" pitchFamily="34" charset="0"/>
              </a:defRPr>
            </a:lvl6pPr>
            <a:lvl7pPr marL="2971800" indent="-228600" defTabSz="912813" eaLnBrk="0" fontAlgn="base" hangingPunct="0">
              <a:spcBef>
                <a:spcPct val="0"/>
              </a:spcBef>
              <a:spcAft>
                <a:spcPct val="0"/>
              </a:spcAft>
              <a:defRPr sz="6000" b="1" i="1">
                <a:solidFill>
                  <a:schemeClr val="tx1"/>
                </a:solidFill>
                <a:latin typeface="Berlin Sans FB Demi" pitchFamily="34" charset="0"/>
              </a:defRPr>
            </a:lvl7pPr>
            <a:lvl8pPr marL="3429000" indent="-228600" defTabSz="912813" eaLnBrk="0" fontAlgn="base" hangingPunct="0">
              <a:spcBef>
                <a:spcPct val="0"/>
              </a:spcBef>
              <a:spcAft>
                <a:spcPct val="0"/>
              </a:spcAft>
              <a:defRPr sz="6000" b="1" i="1">
                <a:solidFill>
                  <a:schemeClr val="tx1"/>
                </a:solidFill>
                <a:latin typeface="Berlin Sans FB Demi" pitchFamily="34" charset="0"/>
              </a:defRPr>
            </a:lvl8pPr>
            <a:lvl9pPr marL="3886200" indent="-228600" defTabSz="912813" eaLnBrk="0" fontAlgn="base" hangingPunct="0">
              <a:spcBef>
                <a:spcPct val="0"/>
              </a:spcBef>
              <a:spcAft>
                <a:spcPct val="0"/>
              </a:spcAft>
              <a:defRPr sz="6000" b="1" i="1">
                <a:solidFill>
                  <a:schemeClr val="tx1"/>
                </a:solidFill>
                <a:latin typeface="Berlin Sans FB Demi" pitchFamily="34" charset="0"/>
              </a:defRPr>
            </a:lvl9pPr>
          </a:lstStyle>
          <a:p>
            <a:pPr eaLnBrk="1" hangingPunct="1"/>
            <a:fld id="{A7B9F4BE-84F0-4DDF-8B83-895159C497A1}" type="slidenum">
              <a:rPr lang="en-US" sz="1100" b="0" i="0" smtClean="0">
                <a:solidFill>
                  <a:srgbClr val="000000"/>
                </a:solidFill>
                <a:latin typeface="Times New Roman" pitchFamily="18" charset="0"/>
              </a:rPr>
              <a:pPr eaLnBrk="1" hangingPunct="1"/>
              <a:t>25</a:t>
            </a:fld>
            <a:endParaRPr lang="en-US" sz="1100" b="0" i="0" smtClean="0">
              <a:solidFill>
                <a:srgbClr val="000000"/>
              </a:solidFill>
              <a:latin typeface="Times New Roman" pitchFamily="18" charset="0"/>
            </a:endParaRPr>
          </a:p>
        </p:txBody>
      </p:sp>
      <p:sp>
        <p:nvSpPr>
          <p:cNvPr id="108547" name="Rectangle 2"/>
          <p:cNvSpPr>
            <a:spLocks noGrp="1" noRot="1" noChangeAspect="1" noChangeArrowheads="1" noTextEdit="1"/>
          </p:cNvSpPr>
          <p:nvPr>
            <p:ph type="sldImg"/>
          </p:nvPr>
        </p:nvSpPr>
        <p:spPr>
          <a:xfrm>
            <a:off x="1104900" y="696913"/>
            <a:ext cx="4648200" cy="3486150"/>
          </a:xfrm>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6000" b="1" i="1">
                <a:solidFill>
                  <a:schemeClr val="tx1"/>
                </a:solidFill>
                <a:latin typeface="Berlin Sans FB Demi" pitchFamily="34" charset="0"/>
              </a:defRPr>
            </a:lvl1pPr>
            <a:lvl2pPr marL="742950" indent="-285750" defTabSz="912813" eaLnBrk="0" hangingPunct="0">
              <a:defRPr sz="6000" b="1" i="1">
                <a:solidFill>
                  <a:schemeClr val="tx1"/>
                </a:solidFill>
                <a:latin typeface="Berlin Sans FB Demi" pitchFamily="34" charset="0"/>
              </a:defRPr>
            </a:lvl2pPr>
            <a:lvl3pPr marL="1143000" indent="-228600" defTabSz="912813" eaLnBrk="0" hangingPunct="0">
              <a:defRPr sz="6000" b="1" i="1">
                <a:solidFill>
                  <a:schemeClr val="tx1"/>
                </a:solidFill>
                <a:latin typeface="Berlin Sans FB Demi" pitchFamily="34" charset="0"/>
              </a:defRPr>
            </a:lvl3pPr>
            <a:lvl4pPr marL="1600200" indent="-228600" defTabSz="912813" eaLnBrk="0" hangingPunct="0">
              <a:defRPr sz="6000" b="1" i="1">
                <a:solidFill>
                  <a:schemeClr val="tx1"/>
                </a:solidFill>
                <a:latin typeface="Berlin Sans FB Demi" pitchFamily="34" charset="0"/>
              </a:defRPr>
            </a:lvl4pPr>
            <a:lvl5pPr marL="2057400" indent="-228600" defTabSz="912813" eaLnBrk="0" hangingPunct="0">
              <a:defRPr sz="6000" b="1" i="1">
                <a:solidFill>
                  <a:schemeClr val="tx1"/>
                </a:solidFill>
                <a:latin typeface="Berlin Sans FB Demi" pitchFamily="34" charset="0"/>
              </a:defRPr>
            </a:lvl5pPr>
            <a:lvl6pPr marL="2514600" indent="-228600" defTabSz="912813" eaLnBrk="0" fontAlgn="base" hangingPunct="0">
              <a:spcBef>
                <a:spcPct val="0"/>
              </a:spcBef>
              <a:spcAft>
                <a:spcPct val="0"/>
              </a:spcAft>
              <a:defRPr sz="6000" b="1" i="1">
                <a:solidFill>
                  <a:schemeClr val="tx1"/>
                </a:solidFill>
                <a:latin typeface="Berlin Sans FB Demi" pitchFamily="34" charset="0"/>
              </a:defRPr>
            </a:lvl6pPr>
            <a:lvl7pPr marL="2971800" indent="-228600" defTabSz="912813" eaLnBrk="0" fontAlgn="base" hangingPunct="0">
              <a:spcBef>
                <a:spcPct val="0"/>
              </a:spcBef>
              <a:spcAft>
                <a:spcPct val="0"/>
              </a:spcAft>
              <a:defRPr sz="6000" b="1" i="1">
                <a:solidFill>
                  <a:schemeClr val="tx1"/>
                </a:solidFill>
                <a:latin typeface="Berlin Sans FB Demi" pitchFamily="34" charset="0"/>
              </a:defRPr>
            </a:lvl7pPr>
            <a:lvl8pPr marL="3429000" indent="-228600" defTabSz="912813" eaLnBrk="0" fontAlgn="base" hangingPunct="0">
              <a:spcBef>
                <a:spcPct val="0"/>
              </a:spcBef>
              <a:spcAft>
                <a:spcPct val="0"/>
              </a:spcAft>
              <a:defRPr sz="6000" b="1" i="1">
                <a:solidFill>
                  <a:schemeClr val="tx1"/>
                </a:solidFill>
                <a:latin typeface="Berlin Sans FB Demi" pitchFamily="34" charset="0"/>
              </a:defRPr>
            </a:lvl8pPr>
            <a:lvl9pPr marL="3886200" indent="-228600" defTabSz="912813" eaLnBrk="0" fontAlgn="base" hangingPunct="0">
              <a:spcBef>
                <a:spcPct val="0"/>
              </a:spcBef>
              <a:spcAft>
                <a:spcPct val="0"/>
              </a:spcAft>
              <a:defRPr sz="6000" b="1" i="1">
                <a:solidFill>
                  <a:schemeClr val="tx1"/>
                </a:solidFill>
                <a:latin typeface="Berlin Sans FB Demi" pitchFamily="34" charset="0"/>
              </a:defRPr>
            </a:lvl9pPr>
          </a:lstStyle>
          <a:p>
            <a:pPr eaLnBrk="1" hangingPunct="1"/>
            <a:fld id="{5DC8FDA8-44BD-44C4-8453-9D8992BBDC5A}" type="slidenum">
              <a:rPr lang="en-US" sz="1100" b="0" i="0" smtClean="0">
                <a:solidFill>
                  <a:srgbClr val="000000"/>
                </a:solidFill>
                <a:latin typeface="Times New Roman" pitchFamily="18" charset="0"/>
              </a:rPr>
              <a:pPr eaLnBrk="1" hangingPunct="1"/>
              <a:t>26</a:t>
            </a:fld>
            <a:endParaRPr lang="en-US" sz="1100" b="0" i="0" smtClean="0">
              <a:solidFill>
                <a:srgbClr val="000000"/>
              </a:solidFill>
              <a:latin typeface="Times New Roman" pitchFamily="18" charset="0"/>
            </a:endParaRPr>
          </a:p>
        </p:txBody>
      </p:sp>
      <p:sp>
        <p:nvSpPr>
          <p:cNvPr id="110595" name="Rectangle 1026"/>
          <p:cNvSpPr>
            <a:spLocks noGrp="1" noRot="1" noChangeAspect="1" noChangeArrowheads="1" noTextEdit="1"/>
          </p:cNvSpPr>
          <p:nvPr>
            <p:ph type="sldImg"/>
          </p:nvPr>
        </p:nvSpPr>
        <p:spPr>
          <a:xfrm>
            <a:off x="1104900" y="696913"/>
            <a:ext cx="4648200" cy="3486150"/>
          </a:xfrm>
          <a:ln/>
        </p:spPr>
      </p:sp>
      <p:sp>
        <p:nvSpPr>
          <p:cNvPr id="11059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p:spPr>
        <p:txBody>
          <a:bodyPr/>
          <a:lstStyle/>
          <a:p>
            <a:r>
              <a:rPr lang="en-US">
                <a:solidFill>
                  <a:srgbClr val="000000"/>
                </a:solidFill>
              </a:rPr>
              <a:t>Results from the 2010 National Survey on Drug Use and Health (NSDUH)</a:t>
            </a:r>
          </a:p>
          <a:p>
            <a:r>
              <a:rPr lang="en-US">
                <a:solidFill>
                  <a:srgbClr val="000000"/>
                </a:solidFill>
              </a:rPr>
              <a:t>Substance Abuse and Mental Health Services Administration</a:t>
            </a:r>
          </a:p>
          <a:p>
            <a:endParaRPr lang="en-US">
              <a:solidFill>
                <a:srgbClr val="000000"/>
              </a:solidFill>
            </a:endParaRPr>
          </a:p>
        </p:txBody>
      </p:sp>
      <p:sp>
        <p:nvSpPr>
          <p:cNvPr id="75779" name="Rectangle 7"/>
          <p:cNvSpPr>
            <a:spLocks noGrp="1" noChangeArrowheads="1"/>
          </p:cNvSpPr>
          <p:nvPr>
            <p:ph type="sldNum" sz="quarter" idx="5"/>
          </p:nvPr>
        </p:nvSpPr>
        <p:spPr>
          <a:noFill/>
        </p:spPr>
        <p:txBody>
          <a:bodyPr/>
          <a:lstStyle/>
          <a:p>
            <a:fld id="{A17129C6-ED64-4AED-8635-0D446B823F1C}" type="slidenum">
              <a:rPr lang="en-US">
                <a:solidFill>
                  <a:srgbClr val="000000"/>
                </a:solidFill>
              </a:rPr>
              <a:pPr/>
              <a:t>2</a:t>
            </a:fld>
            <a:endParaRPr lang="en-US">
              <a:solidFill>
                <a:srgbClr val="000000"/>
              </a:solidFill>
            </a:endParaRPr>
          </a:p>
        </p:txBody>
      </p:sp>
      <p:sp>
        <p:nvSpPr>
          <p:cNvPr id="75780" name="Rectangle 2"/>
          <p:cNvSpPr>
            <a:spLocks noGrp="1" noRot="1" noChangeAspect="1" noChangeArrowheads="1" noTextEdit="1"/>
          </p:cNvSpPr>
          <p:nvPr>
            <p:ph type="sldImg"/>
          </p:nvPr>
        </p:nvSpPr>
        <p:spPr>
          <a:xfrm>
            <a:off x="1104900" y="698500"/>
            <a:ext cx="4648200" cy="3486150"/>
          </a:xfrm>
          <a:ln/>
        </p:spPr>
      </p:sp>
      <p:sp>
        <p:nvSpPr>
          <p:cNvPr id="7578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a:buClr>
                <a:srgbClr val="4F81BD"/>
              </a:buClr>
            </a:pPr>
            <a:fld id="{48936949-4C21-495D-96AF-54C559C608B7}" type="slidenum">
              <a:rPr lang="en-US" smtClean="0">
                <a:solidFill>
                  <a:srgbClr val="000000"/>
                </a:solidFill>
              </a:rPr>
              <a:pPr>
                <a:buClr>
                  <a:srgbClr val="4F81BD"/>
                </a:buClr>
              </a:pPr>
              <a:t>27</a:t>
            </a:fld>
            <a:endParaRPr lang="en-US" smtClean="0">
              <a:solidFill>
                <a:srgbClr val="000000"/>
              </a:solidFill>
            </a:endParaRPr>
          </a:p>
        </p:txBody>
      </p:sp>
      <p:sp>
        <p:nvSpPr>
          <p:cNvPr id="79875" name="Rectangle 2"/>
          <p:cNvSpPr>
            <a:spLocks noGrp="1" noRot="1" noChangeAspect="1" noChangeArrowheads="1" noTextEdit="1"/>
          </p:cNvSpPr>
          <p:nvPr>
            <p:ph type="sldImg"/>
          </p:nvPr>
        </p:nvSpPr>
        <p:spPr>
          <a:xfrm>
            <a:off x="1104900" y="696913"/>
            <a:ext cx="4648200" cy="3486150"/>
          </a:xfrm>
          <a:ln/>
        </p:spPr>
      </p:sp>
      <p:sp>
        <p:nvSpPr>
          <p:cNvPr id="79876" name="Rectangle 3"/>
          <p:cNvSpPr>
            <a:spLocks noGrp="1" noChangeArrowheads="1"/>
          </p:cNvSpPr>
          <p:nvPr>
            <p:ph type="body" idx="1"/>
          </p:nvPr>
        </p:nvSpPr>
        <p:spPr>
          <a:xfrm>
            <a:off x="914711" y="4413250"/>
            <a:ext cx="5028579" cy="261938"/>
          </a:xfrm>
          <a:noFill/>
          <a:ln/>
        </p:spPr>
        <p:txBody>
          <a:bodyPr lIns="91071" tIns="45536" rIns="91071" bIns="45536"/>
          <a:lstStyle/>
          <a:p>
            <a:endParaRPr lang="en-US" smtClean="0">
              <a:latin typeface="Times" pitchFamily="1" charset="0"/>
              <a:ea typeface="Osaka" pitchFamily="1"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24">
              <a:defRPr sz="1600" b="1">
                <a:solidFill>
                  <a:schemeClr val="tx1"/>
                </a:solidFill>
                <a:latin typeface="Times New Roman" charset="0"/>
                <a:ea typeface="Osaka" charset="0"/>
                <a:cs typeface="Osaka" charset="0"/>
              </a:defRPr>
            </a:lvl1pPr>
            <a:lvl2pPr marL="742909" indent="-285734" defTabSz="930224">
              <a:defRPr sz="1600" b="1">
                <a:solidFill>
                  <a:schemeClr val="tx1"/>
                </a:solidFill>
                <a:latin typeface="Times New Roman" charset="0"/>
                <a:ea typeface="Osaka" charset="0"/>
                <a:cs typeface="Osaka" charset="0"/>
              </a:defRPr>
            </a:lvl2pPr>
            <a:lvl3pPr marL="1142937" indent="-228587" defTabSz="930224">
              <a:defRPr sz="1600" b="1">
                <a:solidFill>
                  <a:schemeClr val="tx1"/>
                </a:solidFill>
                <a:latin typeface="Times New Roman" charset="0"/>
                <a:ea typeface="Osaka" charset="0"/>
                <a:cs typeface="Osaka" charset="0"/>
              </a:defRPr>
            </a:lvl3pPr>
            <a:lvl4pPr marL="1600111" indent="-228587" defTabSz="930224">
              <a:defRPr sz="1600" b="1">
                <a:solidFill>
                  <a:schemeClr val="tx1"/>
                </a:solidFill>
                <a:latin typeface="Times New Roman" charset="0"/>
                <a:ea typeface="Osaka" charset="0"/>
                <a:cs typeface="Osaka" charset="0"/>
              </a:defRPr>
            </a:lvl4pPr>
            <a:lvl5pPr marL="2057287" indent="-228587" defTabSz="930224">
              <a:defRPr sz="1600" b="1">
                <a:solidFill>
                  <a:schemeClr val="tx1"/>
                </a:solidFill>
                <a:latin typeface="Times New Roman" charset="0"/>
                <a:ea typeface="Osaka" charset="0"/>
                <a:cs typeface="Osaka" charset="0"/>
              </a:defRPr>
            </a:lvl5pPr>
            <a:lvl6pPr marL="2514461" indent="-228587" algn="ctr" defTabSz="930224"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635" indent="-228587" algn="ctr" defTabSz="930224"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8811" indent="-228587" algn="ctr" defTabSz="930224"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5985" indent="-228587" algn="ctr" defTabSz="930224" eaLnBrk="0" fontAlgn="base" hangingPunct="0">
              <a:spcBef>
                <a:spcPct val="0"/>
              </a:spcBef>
              <a:spcAft>
                <a:spcPct val="0"/>
              </a:spcAft>
              <a:defRPr sz="1600" b="1">
                <a:solidFill>
                  <a:schemeClr val="tx1"/>
                </a:solidFill>
                <a:latin typeface="Times New Roman" charset="0"/>
                <a:ea typeface="Osaka" charset="0"/>
                <a:cs typeface="Osaka" charset="0"/>
              </a:defRPr>
            </a:lvl9pPr>
          </a:lstStyle>
          <a:p>
            <a:fld id="{34BA8430-2CAC-684B-B67F-D20EA5224563}" type="slidenum">
              <a:rPr lang="en-US" sz="1200" b="0">
                <a:solidFill>
                  <a:srgbClr val="FFFFFF"/>
                </a:solidFill>
                <a:latin typeface="Calibri" charset="0"/>
                <a:ea typeface="ＭＳ Ｐゴシック" charset="0"/>
                <a:cs typeface="ＭＳ Ｐゴシック" charset="0"/>
              </a:rPr>
              <a:pPr/>
              <a:t>28</a:t>
            </a:fld>
            <a:endParaRPr lang="en-US" sz="1200" b="0">
              <a:solidFill>
                <a:srgbClr val="FFFFFF"/>
              </a:solidFill>
              <a:latin typeface="Calibri" charset="0"/>
              <a:ea typeface="ＭＳ Ｐゴシック" charset="0"/>
              <a:cs typeface="ＭＳ Ｐゴシック" charset="0"/>
            </a:endParaRPr>
          </a:p>
        </p:txBody>
      </p:sp>
      <p:sp>
        <p:nvSpPr>
          <p:cNvPr id="70658" name="Rectangle 2"/>
          <p:cNvSpPr>
            <a:spLocks noGrp="1" noRot="1" noChangeAspect="1" noChangeArrowheads="1" noTextEdit="1"/>
          </p:cNvSpPr>
          <p:nvPr>
            <p:ph type="sldImg"/>
          </p:nvPr>
        </p:nvSpPr>
        <p:spPr>
          <a:xfrm>
            <a:off x="1104900" y="696913"/>
            <a:ext cx="4648200" cy="3486150"/>
          </a:xfrm>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073" tIns="45536" rIns="91073" bIns="45536"/>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lstStyle>
            <a:lvl1pPr defTabSz="928590">
              <a:defRPr sz="1600" b="1">
                <a:solidFill>
                  <a:schemeClr val="tx1"/>
                </a:solidFill>
                <a:latin typeface="Times New Roman" charset="0"/>
                <a:ea typeface="Osaka" charset="0"/>
                <a:cs typeface="Osaka" charset="0"/>
              </a:defRPr>
            </a:lvl1pPr>
            <a:lvl2pPr marL="742872" indent="-285720" defTabSz="928590">
              <a:defRPr sz="1600" b="1">
                <a:solidFill>
                  <a:schemeClr val="tx1"/>
                </a:solidFill>
                <a:latin typeface="Times New Roman" charset="0"/>
                <a:ea typeface="Osaka" charset="0"/>
                <a:cs typeface="Osaka" charset="0"/>
              </a:defRPr>
            </a:lvl2pPr>
            <a:lvl3pPr marL="1142879" indent="-228576" defTabSz="928590">
              <a:defRPr sz="1600" b="1">
                <a:solidFill>
                  <a:schemeClr val="tx1"/>
                </a:solidFill>
                <a:latin typeface="Times New Roman" charset="0"/>
                <a:ea typeface="Osaka" charset="0"/>
                <a:cs typeface="Osaka" charset="0"/>
              </a:defRPr>
            </a:lvl3pPr>
            <a:lvl4pPr marL="1600031" indent="-228576" defTabSz="928590">
              <a:defRPr sz="1600" b="1">
                <a:solidFill>
                  <a:schemeClr val="tx1"/>
                </a:solidFill>
                <a:latin typeface="Times New Roman" charset="0"/>
                <a:ea typeface="Osaka" charset="0"/>
                <a:cs typeface="Osaka" charset="0"/>
              </a:defRPr>
            </a:lvl4pPr>
            <a:lvl5pPr marL="2057183" indent="-228576" defTabSz="928590">
              <a:defRPr sz="1600" b="1">
                <a:solidFill>
                  <a:schemeClr val="tx1"/>
                </a:solidFill>
                <a:latin typeface="Times New Roman" charset="0"/>
                <a:ea typeface="Osaka" charset="0"/>
                <a:cs typeface="Osaka" charset="0"/>
              </a:defRPr>
            </a:lvl5pPr>
            <a:lvl6pPr marL="2514334" indent="-228576" algn="ctr" defTabSz="928590"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485" indent="-228576" algn="ctr" defTabSz="928590"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8637" indent="-228576" algn="ctr" defTabSz="928590"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5789" indent="-228576" algn="ctr" defTabSz="928590" eaLnBrk="0" fontAlgn="base" hangingPunct="0">
              <a:spcBef>
                <a:spcPct val="0"/>
              </a:spcBef>
              <a:spcAft>
                <a:spcPct val="0"/>
              </a:spcAft>
              <a:defRPr sz="1600" b="1">
                <a:solidFill>
                  <a:schemeClr val="tx1"/>
                </a:solidFill>
                <a:latin typeface="Times New Roman" charset="0"/>
                <a:ea typeface="Osaka" charset="0"/>
                <a:cs typeface="Osaka" charset="0"/>
              </a:defRPr>
            </a:lvl9pPr>
          </a:lstStyle>
          <a:p>
            <a:fld id="{4F866F0C-7024-3D49-8C41-EA76EA3B74FD}" type="slidenum">
              <a:rPr lang="en-US" sz="1200" b="0">
                <a:solidFill>
                  <a:srgbClr val="000000"/>
                </a:solidFill>
                <a:latin typeface="Times" charset="0"/>
              </a:rPr>
              <a:pPr/>
              <a:t>29</a:t>
            </a:fld>
            <a:endParaRPr lang="en-US" sz="1200" b="0" dirty="0">
              <a:solidFill>
                <a:srgbClr val="000000"/>
              </a:solidFill>
              <a:latin typeface="Times" charset="0"/>
            </a:endParaRPr>
          </a:p>
        </p:txBody>
      </p:sp>
      <p:sp>
        <p:nvSpPr>
          <p:cNvPr id="80898" name="Rectangle 2"/>
          <p:cNvSpPr>
            <a:spLocks noGrp="1" noRot="1" noChangeAspect="1" noChangeArrowheads="1" noTextEdit="1"/>
          </p:cNvSpPr>
          <p:nvPr>
            <p:ph type="sldImg"/>
          </p:nvPr>
        </p:nvSpPr>
        <p:spPr>
          <a:xfrm>
            <a:off x="1104900" y="696913"/>
            <a:ext cx="4648200" cy="3486150"/>
          </a:xfrm>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048" tIns="45525" rIns="91048" bIns="45525"/>
          <a:lstStyle/>
          <a:p>
            <a:endParaRPr lang="en-US">
              <a:latin typeface="Times" charset="0"/>
              <a:ea typeface="Osaka" charset="0"/>
              <a:cs typeface="Osaka"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8" rIns="91417" bIns="45708"/>
          <a:lstStyle>
            <a:lvl1pPr defTabSz="928590">
              <a:defRPr sz="1600" b="1">
                <a:solidFill>
                  <a:schemeClr val="tx1"/>
                </a:solidFill>
                <a:latin typeface="Times New Roman" charset="0"/>
                <a:ea typeface="Osaka" charset="0"/>
                <a:cs typeface="Osaka" charset="0"/>
              </a:defRPr>
            </a:lvl1pPr>
            <a:lvl2pPr marL="742872" indent="-285720" defTabSz="928590">
              <a:defRPr sz="1600" b="1">
                <a:solidFill>
                  <a:schemeClr val="tx1"/>
                </a:solidFill>
                <a:latin typeface="Times New Roman" charset="0"/>
                <a:ea typeface="Osaka" charset="0"/>
                <a:cs typeface="Osaka" charset="0"/>
              </a:defRPr>
            </a:lvl2pPr>
            <a:lvl3pPr marL="1142879" indent="-228576" defTabSz="928590">
              <a:defRPr sz="1600" b="1">
                <a:solidFill>
                  <a:schemeClr val="tx1"/>
                </a:solidFill>
                <a:latin typeface="Times New Roman" charset="0"/>
                <a:ea typeface="Osaka" charset="0"/>
                <a:cs typeface="Osaka" charset="0"/>
              </a:defRPr>
            </a:lvl3pPr>
            <a:lvl4pPr marL="1600031" indent="-228576" defTabSz="928590">
              <a:defRPr sz="1600" b="1">
                <a:solidFill>
                  <a:schemeClr val="tx1"/>
                </a:solidFill>
                <a:latin typeface="Times New Roman" charset="0"/>
                <a:ea typeface="Osaka" charset="0"/>
                <a:cs typeface="Osaka" charset="0"/>
              </a:defRPr>
            </a:lvl4pPr>
            <a:lvl5pPr marL="2057183" indent="-228576" defTabSz="928590">
              <a:defRPr sz="1600" b="1">
                <a:solidFill>
                  <a:schemeClr val="tx1"/>
                </a:solidFill>
                <a:latin typeface="Times New Roman" charset="0"/>
                <a:ea typeface="Osaka" charset="0"/>
                <a:cs typeface="Osaka" charset="0"/>
              </a:defRPr>
            </a:lvl5pPr>
            <a:lvl6pPr marL="2514334" indent="-228576" algn="ctr" defTabSz="928590"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485" indent="-228576" algn="ctr" defTabSz="928590"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8637" indent="-228576" algn="ctr" defTabSz="928590"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5789" indent="-228576" algn="ctr" defTabSz="928590" eaLnBrk="0" fontAlgn="base" hangingPunct="0">
              <a:spcBef>
                <a:spcPct val="0"/>
              </a:spcBef>
              <a:spcAft>
                <a:spcPct val="0"/>
              </a:spcAft>
              <a:defRPr sz="1600" b="1">
                <a:solidFill>
                  <a:schemeClr val="tx1"/>
                </a:solidFill>
                <a:latin typeface="Times New Roman" charset="0"/>
                <a:ea typeface="Osaka" charset="0"/>
                <a:cs typeface="Osaka" charset="0"/>
              </a:defRPr>
            </a:lvl9pPr>
          </a:lstStyle>
          <a:p>
            <a:fld id="{4F866F0C-7024-3D49-8C41-EA76EA3B74FD}" type="slidenum">
              <a:rPr lang="en-US" sz="1200" b="0">
                <a:solidFill>
                  <a:srgbClr val="000000"/>
                </a:solidFill>
                <a:latin typeface="Times" charset="0"/>
              </a:rPr>
              <a:pPr/>
              <a:t>30</a:t>
            </a:fld>
            <a:endParaRPr lang="en-US" sz="1200" b="0" dirty="0">
              <a:solidFill>
                <a:srgbClr val="000000"/>
              </a:solidFill>
              <a:latin typeface="Times" charset="0"/>
            </a:endParaRPr>
          </a:p>
        </p:txBody>
      </p:sp>
      <p:sp>
        <p:nvSpPr>
          <p:cNvPr id="80898" name="Rectangle 2"/>
          <p:cNvSpPr>
            <a:spLocks noGrp="1" noRot="1" noChangeAspect="1" noChangeArrowheads="1" noTextEdit="1"/>
          </p:cNvSpPr>
          <p:nvPr>
            <p:ph type="sldImg"/>
          </p:nvPr>
        </p:nvSpPr>
        <p:spPr>
          <a:xfrm>
            <a:off x="1104900" y="696913"/>
            <a:ext cx="4648200" cy="3486150"/>
          </a:xfrm>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048" tIns="45525" rIns="91048" bIns="45525"/>
          <a:lstStyle/>
          <a:p>
            <a:endParaRPr lang="en-US">
              <a:latin typeface="Times" charset="0"/>
              <a:ea typeface="Osaka" charset="0"/>
              <a:cs typeface="Osaka"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696913"/>
            <a:ext cx="4646613" cy="348456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11E0C67-3064-4CAA-8699-E1DCC668E381}" type="slidenum">
              <a:rPr lang="en-US" smtClean="0">
                <a:solidFill>
                  <a:prstClr val="black"/>
                </a:solidFill>
              </a:rPr>
              <a:pPr>
                <a:defRPr/>
              </a:pPr>
              <a:t>31</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01C1F63B-EC60-4248-A034-6FD9F4DA226E}" type="slidenum">
              <a:rPr lang="en-US" smtClean="0">
                <a:solidFill>
                  <a:prstClr val="black"/>
                </a:solidFill>
              </a:rPr>
              <a:pPr/>
              <a:t>33</a:t>
            </a:fld>
            <a:endParaRPr lang="en-US" smtClean="0">
              <a:solidFill>
                <a:prstClr val="black"/>
              </a:solidFill>
            </a:endParaRPr>
          </a:p>
        </p:txBody>
      </p:sp>
      <p:sp>
        <p:nvSpPr>
          <p:cNvPr id="232451" name="Rectangle 2"/>
          <p:cNvSpPr>
            <a:spLocks noGrp="1" noRot="1" noChangeAspect="1" noChangeArrowheads="1" noTextEdit="1"/>
          </p:cNvSpPr>
          <p:nvPr>
            <p:ph type="sldImg"/>
          </p:nvPr>
        </p:nvSpPr>
        <p:spPr>
          <a:xfrm>
            <a:off x="1103313" y="695325"/>
            <a:ext cx="4651375" cy="3487738"/>
          </a:xfrm>
          <a:ln/>
        </p:spPr>
      </p:sp>
      <p:sp>
        <p:nvSpPr>
          <p:cNvPr id="232452" name="Rectangle 3"/>
          <p:cNvSpPr>
            <a:spLocks noGrp="1" noChangeArrowheads="1"/>
          </p:cNvSpPr>
          <p:nvPr>
            <p:ph type="body" idx="1"/>
          </p:nvPr>
        </p:nvSpPr>
        <p:spPr>
          <a:xfrm>
            <a:off x="914401" y="4415911"/>
            <a:ext cx="5029200" cy="4184424"/>
          </a:xfrm>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1104900" y="696913"/>
            <a:ext cx="4648200" cy="3486150"/>
          </a:xfrm>
          <a:ln/>
        </p:spPr>
      </p:sp>
      <p:sp>
        <p:nvSpPr>
          <p:cNvPr id="176131" name="Notes Placeholder 2"/>
          <p:cNvSpPr>
            <a:spLocks noGrp="1"/>
          </p:cNvSpPr>
          <p:nvPr>
            <p:ph type="body" idx="1"/>
          </p:nvPr>
        </p:nvSpPr>
        <p:spPr>
          <a:noFill/>
          <a:ln/>
        </p:spPr>
        <p:txBody>
          <a:bodyPr/>
          <a:lstStyle/>
          <a:p>
            <a:r>
              <a:rPr lang="en-US" smtClean="0">
                <a:ea typeface="ＭＳ Ｐゴシック" pitchFamily="34" charset="-128"/>
              </a:rPr>
              <a:t>Addiction is also characterized as a developmental disorder characterized by increased risk for substance use disorder  for tobacco MJ and alcohol </a:t>
            </a:r>
          </a:p>
          <a:p>
            <a:endParaRPr lang="en-US" smtClean="0">
              <a:ea typeface="ＭＳ Ｐゴシック" pitchFamily="34" charset="-128"/>
            </a:endParaRPr>
          </a:p>
          <a:p>
            <a:r>
              <a:rPr lang="en-US" smtClean="0">
                <a:ea typeface="ＭＳ Ｐゴシック" pitchFamily="34" charset="-128"/>
              </a:rPr>
              <a:t>There are many factor that contribute to the increase in incidence including</a:t>
            </a:r>
          </a:p>
          <a:p>
            <a:r>
              <a:rPr lang="en-US" smtClean="0">
                <a:ea typeface="ＭＳ Ｐゴシック" pitchFamily="34" charset="-128"/>
              </a:rPr>
              <a:t>-Social/ environmental  factors</a:t>
            </a:r>
          </a:p>
          <a:p>
            <a:r>
              <a:rPr lang="en-US" smtClean="0">
                <a:ea typeface="ＭＳ Ｐゴシック" pitchFamily="34" charset="-128"/>
              </a:rPr>
              <a:t>- Genetic and </a:t>
            </a:r>
          </a:p>
          <a:p>
            <a:pPr>
              <a:buFontTx/>
              <a:buChar char="-"/>
            </a:pPr>
            <a:r>
              <a:rPr lang="en-US" smtClean="0">
                <a:ea typeface="ＭＳ Ｐゴシック" pitchFamily="34" charset="-128"/>
              </a:rPr>
              <a:t>Neurobiological  factors (Sowell brain volume subtraction method between  normal 12-16 year old adolescents and  23-30 year old young adults revealed parietal, temporal and occipital lobes showed little maturational change but, importantly, dorsal, medial and lateral regions of the frontal lobes (purple) those regions involved in executive function and inhibitory control were less developed.</a:t>
            </a:r>
          </a:p>
          <a:p>
            <a:pPr>
              <a:buFontTx/>
              <a:buChar char="-"/>
            </a:pPr>
            <a:endParaRPr lang="en-US" smtClean="0">
              <a:ea typeface="ＭＳ Ｐゴシック" pitchFamily="34" charset="-128"/>
            </a:endParaRPr>
          </a:p>
          <a:p>
            <a:pPr>
              <a:buFontTx/>
              <a:buChar char="-"/>
            </a:pPr>
            <a:r>
              <a:rPr lang="en-US" smtClean="0">
                <a:ea typeface="ＭＳ Ｐゴシック" pitchFamily="34" charset="-128"/>
              </a:rPr>
              <a:t>Adolescents with risk haplotype on Chromosome 15 that start smoking before age 15 go on to become more dependent to tobacco as adults than those with other haplotypes</a:t>
            </a:r>
          </a:p>
          <a:p>
            <a:pPr>
              <a:buFontTx/>
              <a:buChar char="-"/>
            </a:pPr>
            <a:endParaRPr lang="en-US" smtClean="0">
              <a:ea typeface="ＭＳ Ｐゴシック" pitchFamily="34" charset="-128"/>
            </a:endParaRPr>
          </a:p>
          <a:p>
            <a:pPr>
              <a:buFontTx/>
              <a:buChar char="-"/>
            </a:pPr>
            <a:r>
              <a:rPr lang="en-US" smtClean="0">
                <a:ea typeface="ＭＳ Ｐゴシック" pitchFamily="34" charset="-128"/>
              </a:rPr>
              <a:t>Universal Prevention intervention research is aimed at developing and testing programs that can reduce drug initiation and use during this vulnerable developmental period.</a:t>
            </a:r>
          </a:p>
          <a:p>
            <a:pPr>
              <a:buFontTx/>
              <a:buChar char="-"/>
            </a:pPr>
            <a:endParaRPr lang="en-US" smtClean="0">
              <a:ea typeface="ＭＳ Ｐゴシック" pitchFamily="34" charset="-128"/>
            </a:endParaRPr>
          </a:p>
        </p:txBody>
      </p:sp>
      <p:sp>
        <p:nvSpPr>
          <p:cNvPr id="176132" name="Slide Number Placeholder 3"/>
          <p:cNvSpPr>
            <a:spLocks noGrp="1"/>
          </p:cNvSpPr>
          <p:nvPr>
            <p:ph type="sldNum" sz="quarter" idx="5"/>
          </p:nvPr>
        </p:nvSpPr>
        <p:spPr>
          <a:noFill/>
        </p:spPr>
        <p:txBody>
          <a:bodyPr/>
          <a:lstStyle/>
          <a:p>
            <a:pPr defTabSz="962512"/>
            <a:fld id="{165CC4AF-82E9-4FA6-ADED-BF4B3C5163DF}" type="slidenum">
              <a:rPr lang="en-US" smtClean="0">
                <a:solidFill>
                  <a:prstClr val="black"/>
                </a:solidFill>
                <a:ea typeface="ＭＳ Ｐゴシック" pitchFamily="34" charset="-128"/>
              </a:rPr>
              <a:pPr defTabSz="962512"/>
              <a:t>34</a:t>
            </a:fld>
            <a:endParaRPr lang="en-US" dirty="0" smtClean="0">
              <a:solidFill>
                <a:prstClr val="black"/>
              </a:solidFill>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1104900" y="696913"/>
            <a:ext cx="4648200" cy="3486150"/>
          </a:xfrm>
          <a:ln/>
        </p:spPr>
      </p:sp>
      <p:sp>
        <p:nvSpPr>
          <p:cNvPr id="70659" name="Notes Placeholder 2"/>
          <p:cNvSpPr>
            <a:spLocks noGrp="1"/>
          </p:cNvSpPr>
          <p:nvPr>
            <p:ph type="body" idx="1"/>
          </p:nvPr>
        </p:nvSpPr>
        <p:spPr>
          <a:noFill/>
          <a:ln/>
        </p:spPr>
        <p:txBody>
          <a:bodyPr/>
          <a:lstStyle/>
          <a:p>
            <a:endParaRPr lang="en-US" smtClean="0">
              <a:latin typeface="Times" charset="0"/>
            </a:endParaRPr>
          </a:p>
        </p:txBody>
      </p:sp>
      <p:sp>
        <p:nvSpPr>
          <p:cNvPr id="70660" name="Slide Number Placeholder 3"/>
          <p:cNvSpPr>
            <a:spLocks noGrp="1"/>
          </p:cNvSpPr>
          <p:nvPr>
            <p:ph type="sldNum" sz="quarter" idx="5"/>
          </p:nvPr>
        </p:nvSpPr>
        <p:spPr>
          <a:noFill/>
        </p:spPr>
        <p:txBody>
          <a:bodyPr/>
          <a:lstStyle/>
          <a:p>
            <a:fld id="{D062FD47-B603-4DF0-A58E-7714FB16CD4E}" type="slidenum">
              <a:rPr lang="en-US">
                <a:solidFill>
                  <a:prstClr val="black"/>
                </a:solidFill>
              </a:rPr>
              <a:pPr/>
              <a:t>35</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8635DBD-D184-4C27-BE99-670F4E8727A4}" type="slidenum">
              <a:rPr lang="en-US" smtClean="0">
                <a:solidFill>
                  <a:prstClr val="black"/>
                </a:solidFill>
              </a:rPr>
              <a:pPr>
                <a:defRPr/>
              </a:pPr>
              <a:t>36</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8635DBD-D184-4C27-BE99-670F4E8727A4}" type="slidenum">
              <a:rPr lang="en-US" smtClean="0"/>
              <a:pPr>
                <a:defRPr/>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04900" y="696913"/>
            <a:ext cx="4648200" cy="3486150"/>
          </a:xfrm>
          <a:ln/>
        </p:spPr>
      </p:sp>
      <p:sp>
        <p:nvSpPr>
          <p:cNvPr id="10547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1104900" y="698500"/>
            <a:ext cx="4648200" cy="3486150"/>
          </a:xfrm>
          <a:ln/>
        </p:spPr>
      </p:sp>
      <p:sp>
        <p:nvSpPr>
          <p:cNvPr id="91139" name="Notes Placeholder 2"/>
          <p:cNvSpPr>
            <a:spLocks noGrp="1"/>
          </p:cNvSpPr>
          <p:nvPr>
            <p:ph type="body" idx="1"/>
          </p:nvPr>
        </p:nvSpPr>
        <p:spPr>
          <a:noFill/>
          <a:ln/>
        </p:spPr>
        <p:txBody>
          <a:bodyPr/>
          <a:lstStyle/>
          <a:p>
            <a:endParaRPr lang="en-US" smtClean="0"/>
          </a:p>
        </p:txBody>
      </p:sp>
      <p:sp>
        <p:nvSpPr>
          <p:cNvPr id="91140" name="Header Placeholder 3"/>
          <p:cNvSpPr>
            <a:spLocks noGrp="1"/>
          </p:cNvSpPr>
          <p:nvPr>
            <p:ph type="hdr" sz="quarter"/>
          </p:nvPr>
        </p:nvSpPr>
        <p:spPr>
          <a:noFill/>
        </p:spPr>
        <p:txBody>
          <a:bodyPr/>
          <a:lstStyle/>
          <a:p>
            <a:r>
              <a:rPr lang="en-US">
                <a:solidFill>
                  <a:srgbClr val="000000"/>
                </a:solidFill>
              </a:rPr>
              <a:t>Results from the 2010 National Survey on Drug Use and Health (NSDUH)</a:t>
            </a:r>
          </a:p>
          <a:p>
            <a:r>
              <a:rPr lang="en-US">
                <a:solidFill>
                  <a:srgbClr val="000000"/>
                </a:solidFill>
              </a:rPr>
              <a:t>Substance Abuse and Mental Health Services Administration</a:t>
            </a:r>
          </a:p>
          <a:p>
            <a:endParaRPr lang="en-US">
              <a:solidFill>
                <a:srgbClr val="000000"/>
              </a:solidFill>
            </a:endParaRPr>
          </a:p>
        </p:txBody>
      </p:sp>
      <p:sp>
        <p:nvSpPr>
          <p:cNvPr id="91141" name="Slide Number Placeholder 4"/>
          <p:cNvSpPr>
            <a:spLocks noGrp="1"/>
          </p:cNvSpPr>
          <p:nvPr>
            <p:ph type="sldNum" sz="quarter" idx="5"/>
          </p:nvPr>
        </p:nvSpPr>
        <p:spPr>
          <a:noFill/>
        </p:spPr>
        <p:txBody>
          <a:bodyPr/>
          <a:lstStyle/>
          <a:p>
            <a:fld id="{8BFC71EB-D101-488D-BB55-C63AE8D7A100}" type="slidenum">
              <a:rPr lang="en-US">
                <a:solidFill>
                  <a:srgbClr val="000000"/>
                </a:solidFill>
              </a:rPr>
              <a:pPr/>
              <a:t>40</a:t>
            </a:fld>
            <a:endParaRPr lang="en-US">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AD414A-1371-44A8-BAD9-9B3D445EC78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261851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Direct</a:t>
            </a:r>
            <a:r>
              <a:rPr lang="en-US" baseline="0" dirty="0" smtClean="0"/>
              <a:t> to consumer marketing</a:t>
            </a:r>
            <a:endParaRPr lang="en-US" dirty="0"/>
          </a:p>
        </p:txBody>
      </p:sp>
      <p:sp>
        <p:nvSpPr>
          <p:cNvPr id="4" name="Slide Number Placeholder 3"/>
          <p:cNvSpPr>
            <a:spLocks noGrp="1"/>
          </p:cNvSpPr>
          <p:nvPr>
            <p:ph type="sldNum" sz="quarter" idx="10"/>
          </p:nvPr>
        </p:nvSpPr>
        <p:spPr/>
        <p:txBody>
          <a:bodyPr/>
          <a:lstStyle/>
          <a:p>
            <a:fld id="{AEC9E38A-8124-4552-9B0D-653E57EC7E91}" type="slidenum">
              <a:rPr lang="en-US" smtClean="0">
                <a:solidFill>
                  <a:prstClr val="black"/>
                </a:solidFill>
              </a:rPr>
              <a:pPr/>
              <a:t>43</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a:solidFill>
                <a:schemeClr val="bg1"/>
              </a:solidFill>
              <a:latin typeface="+mn-lt"/>
            </a:endParaRPr>
          </a:p>
        </p:txBody>
      </p:sp>
      <p:sp>
        <p:nvSpPr>
          <p:cNvPr id="4" name="Date Placeholder 3"/>
          <p:cNvSpPr>
            <a:spLocks noGrp="1"/>
          </p:cNvSpPr>
          <p:nvPr>
            <p:ph type="dt" idx="10"/>
          </p:nvPr>
        </p:nvSpPr>
        <p:spPr/>
        <p:txBody>
          <a:bodyPr/>
          <a:lstStyle/>
          <a:p>
            <a:pPr>
              <a:defRPr/>
            </a:pPr>
            <a:r>
              <a:rPr lang="en-US" smtClean="0">
                <a:solidFill>
                  <a:prstClr val="black"/>
                </a:solidFill>
              </a:rPr>
              <a:t>Printed 5-14-12</a:t>
            </a: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B62C45FA-F5FC-4185-88BD-67F1F90EE8E2}" type="slidenum">
              <a:rPr lang="en-US" smtClean="0">
                <a:solidFill>
                  <a:prstClr val="black"/>
                </a:solidFill>
              </a:rPr>
              <a:pPr>
                <a:defRPr/>
              </a:pPr>
              <a:t>44</a:t>
            </a:fld>
            <a:endParaRPr lang="en-US">
              <a:solidFill>
                <a:prstClr val="black"/>
              </a:solidFill>
            </a:endParaRPr>
          </a:p>
        </p:txBody>
      </p:sp>
      <p:sp>
        <p:nvSpPr>
          <p:cNvPr id="6" name="Header Placeholder 5"/>
          <p:cNvSpPr>
            <a:spLocks noGrp="1"/>
          </p:cNvSpPr>
          <p:nvPr>
            <p:ph type="hdr" sz="quarter" idx="12"/>
          </p:nvPr>
        </p:nvSpPr>
        <p:spPr/>
        <p:txBody>
          <a:bodyPr/>
          <a:lstStyle/>
          <a:p>
            <a:pPr>
              <a:defRPr/>
            </a:pPr>
            <a:r>
              <a:rPr lang="en-US" smtClean="0">
                <a:solidFill>
                  <a:prstClr val="black"/>
                </a:solidFill>
              </a:rPr>
              <a:t>5-23-12 Webinar   </a:t>
            </a:r>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1104900" y="696913"/>
            <a:ext cx="4648200" cy="3486150"/>
          </a:xfrm>
          <a:ln/>
        </p:spPr>
      </p:sp>
      <p:sp>
        <p:nvSpPr>
          <p:cNvPr id="162819" name="Notes Placeholder 2"/>
          <p:cNvSpPr>
            <a:spLocks noGrp="1"/>
          </p:cNvSpPr>
          <p:nvPr>
            <p:ph type="body" idx="1"/>
          </p:nvPr>
        </p:nvSpPr>
        <p:spPr>
          <a:noFill/>
          <a:ln/>
        </p:spPr>
        <p:txBody>
          <a:bodyPr/>
          <a:lstStyle/>
          <a:p>
            <a:r>
              <a:rPr lang="en-US" baseline="0" dirty="0" smtClean="0">
                <a:latin typeface="Times" charset="0"/>
                <a:ea typeface="ＭＳ Ｐゴシック" charset="-128"/>
              </a:rPr>
              <a:t>December 16, 2014, Adapt Pharma Limited singed a license agreement for global right and IP to develop and commercialize naloxone nasal spray with </a:t>
            </a:r>
            <a:r>
              <a:rPr lang="en-US" baseline="0" dirty="0" err="1" smtClean="0">
                <a:latin typeface="Times" charset="0"/>
                <a:ea typeface="ＭＳ Ｐゴシック" charset="-128"/>
              </a:rPr>
              <a:t>Lightlake</a:t>
            </a:r>
            <a:r>
              <a:rPr lang="en-US" baseline="0" dirty="0" smtClean="0">
                <a:latin typeface="Times" charset="0"/>
                <a:ea typeface="ＭＳ Ｐゴシック" charset="-128"/>
              </a:rPr>
              <a:t> therapeutics.  </a:t>
            </a:r>
          </a:p>
          <a:p>
            <a:endParaRPr lang="en-US" baseline="0" dirty="0" smtClean="0">
              <a:latin typeface="Times" charset="0"/>
              <a:ea typeface="ＭＳ Ｐゴシック" charset="-128"/>
            </a:endParaRPr>
          </a:p>
          <a:p>
            <a:r>
              <a:rPr lang="en-US" dirty="0" smtClean="0">
                <a:latin typeface="Times" charset="0"/>
                <a:ea typeface="ＭＳ Ｐゴシック" charset="-128"/>
              </a:rPr>
              <a:t>July</a:t>
            </a:r>
            <a:r>
              <a:rPr lang="en-US" baseline="0" dirty="0" smtClean="0">
                <a:latin typeface="Times" charset="0"/>
                <a:ea typeface="ＭＳ Ｐゴシック" charset="-128"/>
              </a:rPr>
              <a:t> 27, 2015 – Adapt submitted an NDA to the FDA for </a:t>
            </a:r>
            <a:r>
              <a:rPr lang="en-US" baseline="0" dirty="0" err="1" smtClean="0">
                <a:latin typeface="Times" charset="0"/>
                <a:ea typeface="ＭＳ Ｐゴシック" charset="-128"/>
              </a:rPr>
              <a:t>Narcan</a:t>
            </a:r>
            <a:r>
              <a:rPr lang="en-US" baseline="0" dirty="0" smtClean="0">
                <a:latin typeface="Times" charset="0"/>
                <a:ea typeface="ＭＳ Ｐゴシック" charset="-128"/>
              </a:rPr>
              <a:t> Nasal Spray. – FDA has 60 days to determine if they will accept the application for review as filed.</a:t>
            </a:r>
          </a:p>
          <a:p>
            <a:endParaRPr lang="en-US" baseline="0" dirty="0" smtClean="0">
              <a:latin typeface="Times" charset="0"/>
              <a:ea typeface="ＭＳ Ｐゴシック" charset="-128"/>
            </a:endParaRPr>
          </a:p>
          <a:p>
            <a:r>
              <a:rPr lang="en-US" baseline="0" dirty="0" smtClean="0">
                <a:latin typeface="Times" charset="0"/>
                <a:ea typeface="ＭＳ Ｐゴシック" charset="-128"/>
              </a:rPr>
              <a:t>September 24, 2015 – FDA accepted for filing Adapt Pharma Limited’s (Adapt Pharma) New Drug Application (NDA) for NARCAN® (naloxone hydrochloride) Nasal Spray and granted Priority Review. </a:t>
            </a:r>
            <a:r>
              <a:rPr lang="en-US" sz="1600" b="0" i="0" kern="1200" dirty="0" smtClean="0">
                <a:solidFill>
                  <a:schemeClr val="tx1"/>
                </a:solidFill>
                <a:effectLst/>
                <a:latin typeface="Arial" panose="020B0604020202020204" pitchFamily="34" charset="0"/>
                <a:ea typeface="+mn-ea"/>
                <a:cs typeface="Arial" panose="020B0604020202020204" pitchFamily="34" charset="0"/>
              </a:rPr>
              <a:t>Priority Review is granted by the FDA to medications that, if approved, would be significant improvements in the safety or effectiveness of treatment, compared to the standard therapy. Priority Review accelerates the FDA target action date to six months from the NDA acceptance date. http://www.adaptpharma.com/media/ </a:t>
            </a:r>
            <a:endParaRPr lang="en-US" dirty="0" smtClean="0">
              <a:latin typeface="Times" charset="0"/>
              <a:ea typeface="ＭＳ Ｐゴシック" charset="-128"/>
            </a:endParaRPr>
          </a:p>
        </p:txBody>
      </p:sp>
      <p:sp>
        <p:nvSpPr>
          <p:cNvPr id="162820" name="Slide Number Placeholder 3"/>
          <p:cNvSpPr>
            <a:spLocks noGrp="1"/>
          </p:cNvSpPr>
          <p:nvPr>
            <p:ph type="sldNum" sz="quarter" idx="5"/>
          </p:nvPr>
        </p:nvSpPr>
        <p:spPr>
          <a:noFill/>
        </p:spPr>
        <p:txBody>
          <a:bodyPr/>
          <a:lstStyle/>
          <a:p>
            <a:fld id="{A8E75F80-2D21-4667-9ACF-FB649E0B310E}" type="slidenum">
              <a:rPr lang="en-US" smtClean="0">
                <a:solidFill>
                  <a:srgbClr val="000000"/>
                </a:solidFill>
              </a:rPr>
              <a:pPr/>
              <a:t>45</a:t>
            </a:fld>
            <a:endParaRPr lang="en-US" smtClean="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8635DBD-D184-4C27-BE99-670F4E8727A4}" type="slidenum">
              <a:rPr lang="en-US" smtClean="0"/>
              <a:pPr>
                <a:defRPr/>
              </a:pPr>
              <a:t>46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a:solidFill>
                <a:schemeClr val="bg1"/>
              </a:solidFill>
              <a:latin typeface="+mn-lt"/>
            </a:endParaRPr>
          </a:p>
        </p:txBody>
      </p:sp>
      <p:sp>
        <p:nvSpPr>
          <p:cNvPr id="4" name="Date Placeholder 3"/>
          <p:cNvSpPr>
            <a:spLocks noGrp="1"/>
          </p:cNvSpPr>
          <p:nvPr>
            <p:ph type="dt" idx="10"/>
          </p:nvPr>
        </p:nvSpPr>
        <p:spPr/>
        <p:txBody>
          <a:bodyPr/>
          <a:lstStyle/>
          <a:p>
            <a:pPr>
              <a:defRPr/>
            </a:pPr>
            <a:r>
              <a:rPr lang="en-US" smtClean="0">
                <a:solidFill>
                  <a:prstClr val="black"/>
                </a:solidFill>
              </a:rPr>
              <a:t>Printed 5-14-12</a:t>
            </a: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B62C45FA-F5FC-4185-88BD-67F1F90EE8E2}" type="slidenum">
              <a:rPr lang="en-US" smtClean="0">
                <a:solidFill>
                  <a:prstClr val="black"/>
                </a:solidFill>
              </a:rPr>
              <a:pPr>
                <a:defRPr/>
              </a:pPr>
              <a:t>47</a:t>
            </a:fld>
            <a:endParaRPr lang="en-US">
              <a:solidFill>
                <a:prstClr val="black"/>
              </a:solidFill>
            </a:endParaRPr>
          </a:p>
        </p:txBody>
      </p:sp>
      <p:sp>
        <p:nvSpPr>
          <p:cNvPr id="6" name="Header Placeholder 5"/>
          <p:cNvSpPr>
            <a:spLocks noGrp="1"/>
          </p:cNvSpPr>
          <p:nvPr>
            <p:ph type="hdr" sz="quarter" idx="12"/>
          </p:nvPr>
        </p:nvSpPr>
        <p:spPr/>
        <p:txBody>
          <a:bodyPr/>
          <a:lstStyle/>
          <a:p>
            <a:pPr>
              <a:defRPr/>
            </a:pPr>
            <a:r>
              <a:rPr lang="en-US" smtClean="0">
                <a:solidFill>
                  <a:prstClr val="black"/>
                </a:solidFill>
              </a:rPr>
              <a:t>5-23-12 Webinar   </a:t>
            </a:r>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sz="quarter"/>
          </p:nvPr>
        </p:nvSpPr>
        <p:spPr/>
        <p:txBody>
          <a:bodyPr/>
          <a:lstStyle/>
          <a:p>
            <a:pPr>
              <a:defRPr/>
            </a:pPr>
            <a:fld id="{811D30E4-9DC9-7A49-9B29-9972C4CCFA8E}" type="slidenum">
              <a:rPr lang="en-US">
                <a:solidFill>
                  <a:prstClr val="black"/>
                </a:solidFill>
              </a:rPr>
              <a:pPr>
                <a:defRPr/>
              </a:pPr>
              <a:t>48</a:t>
            </a:fld>
            <a:endParaRPr lang="en-US">
              <a:solidFill>
                <a:prstClr val="black"/>
              </a:solidFill>
            </a:endParaRPr>
          </a:p>
        </p:txBody>
      </p:sp>
      <p:sp>
        <p:nvSpPr>
          <p:cNvPr id="4097" name="Text Box 1"/>
          <p:cNvSpPr txBox="1">
            <a:spLocks noGrp="1" noRot="1" noChangeAspect="1" noChangeArrowheads="1"/>
          </p:cNvSpPr>
          <p:nvPr>
            <p:ph type="sldImg"/>
          </p:nvPr>
        </p:nvSpPr>
        <p:spPr>
          <a:xfrm>
            <a:off x="958850" y="652463"/>
            <a:ext cx="4289425" cy="3216275"/>
          </a:xfr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a:xfrm>
            <a:off x="620527" y="4075980"/>
            <a:ext cx="4965606" cy="3861763"/>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104000"/>
              </a:lnSpc>
              <a:spcBef>
                <a:spcPct val="0"/>
              </a:spcBef>
              <a:defRPr/>
            </a:pPr>
            <a:r>
              <a:rPr lang="en-US" sz="900" dirty="0">
                <a:latin typeface="Arial Unicode MS" charset="0"/>
                <a:cs typeface="Arial Unicode MS" charset="0"/>
              </a:rPr>
              <a:t>Figure 1. Prediction of Physical Pain on the Basis of Normative Data from Other Participants in Study 1. Panel A shows the signature map, consisting of voxels in which activity reliably predicted pain. The map shows weights that exceed a threshold (a false discovery rate of q&lt;0.05) for display only; all weights were used in prediction. ACC denotes anterior cingulate cortex, CB cerebellum, FUS fusiform, HY hypothalamus, IFJ inferior frontal junction, INS insula, MTG middle temporal </a:t>
            </a:r>
            <a:r>
              <a:rPr lang="en-US" sz="900" dirty="0" err="1">
                <a:latin typeface="Arial Unicode MS" charset="0"/>
                <a:cs typeface="Arial Unicode MS" charset="0"/>
              </a:rPr>
              <a:t>gyrus</a:t>
            </a:r>
            <a:r>
              <a:rPr lang="en-US" sz="900" dirty="0">
                <a:latin typeface="Arial Unicode MS" charset="0"/>
                <a:cs typeface="Arial Unicode MS" charset="0"/>
              </a:rPr>
              <a:t>, OG occipital </a:t>
            </a:r>
            <a:r>
              <a:rPr lang="en-US" sz="900" dirty="0" err="1">
                <a:latin typeface="Arial Unicode MS" charset="0"/>
                <a:cs typeface="Arial Unicode MS" charset="0"/>
              </a:rPr>
              <a:t>gyrus</a:t>
            </a:r>
            <a:r>
              <a:rPr lang="en-US" sz="900" dirty="0">
                <a:latin typeface="Arial Unicode MS" charset="0"/>
                <a:cs typeface="Arial Unicode MS" charset="0"/>
              </a:rPr>
              <a:t>, PAG periaqueductal gray matter, PCC posterior cingulate cortex, PFC prefrontal cortex, S2 secondary somatosensory cortex, SMA supplementary motor area, SMG </a:t>
            </a:r>
            <a:r>
              <a:rPr lang="en-US" sz="900" dirty="0" err="1">
                <a:latin typeface="Arial Unicode MS" charset="0"/>
                <a:cs typeface="Arial Unicode MS" charset="0"/>
              </a:rPr>
              <a:t>supramarginal</a:t>
            </a:r>
            <a:r>
              <a:rPr lang="en-US" sz="900" dirty="0">
                <a:latin typeface="Arial Unicode MS" charset="0"/>
                <a:cs typeface="Arial Unicode MS" charset="0"/>
              </a:rPr>
              <a:t> </a:t>
            </a:r>
            <a:r>
              <a:rPr lang="en-US" sz="900" dirty="0" err="1">
                <a:latin typeface="Arial Unicode MS" charset="0"/>
                <a:cs typeface="Arial Unicode MS" charset="0"/>
              </a:rPr>
              <a:t>gyrus</a:t>
            </a:r>
            <a:r>
              <a:rPr lang="en-US" sz="900" dirty="0">
                <a:latin typeface="Arial Unicode MS" charset="0"/>
                <a:cs typeface="Arial Unicode MS" charset="0"/>
              </a:rPr>
              <a:t>, SPL superior parietal lobule, TG temporal </a:t>
            </a:r>
            <a:r>
              <a:rPr lang="en-US" sz="900" dirty="0" err="1">
                <a:latin typeface="Arial Unicode MS" charset="0"/>
                <a:cs typeface="Arial Unicode MS" charset="0"/>
              </a:rPr>
              <a:t>gyrus</a:t>
            </a:r>
            <a:r>
              <a:rPr lang="en-US" sz="900" dirty="0">
                <a:latin typeface="Arial Unicode MS" charset="0"/>
                <a:cs typeface="Arial Unicode MS" charset="0"/>
              </a:rPr>
              <a:t>, and THAL thalamus. Direction is indicated with preceding lowercase letters as follows: a denotes anterior, d dorsal, </a:t>
            </a:r>
            <a:r>
              <a:rPr lang="en-US" sz="900" dirty="0" err="1">
                <a:latin typeface="Arial Unicode MS" charset="0"/>
                <a:cs typeface="Arial Unicode MS" charset="0"/>
              </a:rPr>
              <a:t>i</a:t>
            </a:r>
            <a:r>
              <a:rPr lang="en-US" sz="900" dirty="0">
                <a:latin typeface="Arial Unicode MS" charset="0"/>
                <a:cs typeface="Arial Unicode MS" charset="0"/>
              </a:rPr>
              <a:t> inferior, l lateral, m middle, mid mid-insula, p posterior, and v ventral. Panel B shows reported pain versus cross-validated predicted pain. Each colored line or symbol represents an individual participant. Panel C shows the signature response versus the pain intensity for heat, pain-anticipation, and pain-recall conditions. Signature-response values were calculated by taking the dot product of the signature-pattern weights and parameter estimates from a standard, single-participant general linear model, with </a:t>
            </a:r>
            <a:r>
              <a:rPr lang="en-US" sz="900" dirty="0" err="1">
                <a:latin typeface="Arial Unicode MS" charset="0"/>
                <a:cs typeface="Arial Unicode MS" charset="0"/>
              </a:rPr>
              <a:t>regressors</a:t>
            </a:r>
            <a:r>
              <a:rPr lang="en-US" sz="900" dirty="0">
                <a:latin typeface="Arial Unicode MS" charset="0"/>
                <a:cs typeface="Arial Unicode MS" charset="0"/>
              </a:rPr>
              <a:t> for each condition. The estimates shown are derived from cross-validation, so that signature weights and test data are independent. I bars indicate standard errors. The receiver-operating-characteristic plots in Panel D show the tradeoff between specificity and sensitivity. Lines are fitted curves, assuming </a:t>
            </a:r>
            <a:r>
              <a:rPr lang="en-US" sz="900" dirty="0" err="1">
                <a:latin typeface="Arial Unicode MS" charset="0"/>
                <a:cs typeface="Arial Unicode MS" charset="0"/>
              </a:rPr>
              <a:t>gaussian</a:t>
            </a:r>
            <a:r>
              <a:rPr lang="en-US" sz="900" dirty="0">
                <a:latin typeface="Arial Unicode MS" charset="0"/>
                <a:cs typeface="Arial Unicode MS" charset="0"/>
              </a:rPr>
              <a:t> signal distributions. The test of pain versus no pain and the forced-choice test are shown by dashed lines and solid lines, respectively. Performance on the forced-choice test was at 100% for all conditions; thus, the lines are overlapping.</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8635DBD-D184-4C27-BE99-670F4E8727A4}" type="slidenum">
              <a:rPr lang="en-US" smtClean="0">
                <a:solidFill>
                  <a:prstClr val="black"/>
                </a:solidFill>
              </a:rPr>
              <a:pPr>
                <a:defRPr/>
              </a:pPr>
              <a:t>49</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a:solidFill>
                <a:schemeClr val="bg1"/>
              </a:solidFill>
              <a:latin typeface="+mn-lt"/>
            </a:endParaRPr>
          </a:p>
        </p:txBody>
      </p:sp>
      <p:sp>
        <p:nvSpPr>
          <p:cNvPr id="4" name="Date Placeholder 3"/>
          <p:cNvSpPr>
            <a:spLocks noGrp="1"/>
          </p:cNvSpPr>
          <p:nvPr>
            <p:ph type="dt" idx="10"/>
          </p:nvPr>
        </p:nvSpPr>
        <p:spPr/>
        <p:txBody>
          <a:bodyPr/>
          <a:lstStyle/>
          <a:p>
            <a:pPr>
              <a:defRPr/>
            </a:pPr>
            <a:r>
              <a:rPr lang="en-US" smtClean="0">
                <a:solidFill>
                  <a:prstClr val="black"/>
                </a:solidFill>
              </a:rPr>
              <a:t>Printed 5-14-12</a:t>
            </a: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B62C45FA-F5FC-4185-88BD-67F1F90EE8E2}" type="slidenum">
              <a:rPr lang="en-US" smtClean="0">
                <a:solidFill>
                  <a:prstClr val="black"/>
                </a:solidFill>
              </a:rPr>
              <a:pPr>
                <a:defRPr/>
              </a:pPr>
              <a:t>51</a:t>
            </a:fld>
            <a:endParaRPr lang="en-US">
              <a:solidFill>
                <a:prstClr val="black"/>
              </a:solidFill>
            </a:endParaRPr>
          </a:p>
        </p:txBody>
      </p:sp>
      <p:sp>
        <p:nvSpPr>
          <p:cNvPr id="6" name="Header Placeholder 5"/>
          <p:cNvSpPr>
            <a:spLocks noGrp="1"/>
          </p:cNvSpPr>
          <p:nvPr>
            <p:ph type="hdr" sz="quarter" idx="12"/>
          </p:nvPr>
        </p:nvSpPr>
        <p:spPr/>
        <p:txBody>
          <a:bodyPr/>
          <a:lstStyle/>
          <a:p>
            <a:pPr>
              <a:defRPr/>
            </a:pPr>
            <a:r>
              <a:rPr lang="en-US" smtClean="0">
                <a:solidFill>
                  <a:prstClr val="black"/>
                </a:solidFill>
              </a:rPr>
              <a:t>5-23-12 Webinar   </a:t>
            </a:r>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8635DBD-D184-4C27-BE99-670F4E8727A4}" type="slidenum">
              <a:rPr lang="en-US" smtClean="0">
                <a:solidFill>
                  <a:prstClr val="black"/>
                </a:solidFill>
              </a:rPr>
              <a:pPr>
                <a:defRPr/>
              </a:pPr>
              <a:t>8</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1D559-BB01-0947-AEC6-FB78A3FC033D}" type="slidenum">
              <a:rPr lang="en-US">
                <a:solidFill>
                  <a:prstClr val="black"/>
                </a:solidFill>
              </a:rPr>
              <a:pPr/>
              <a:t>53</a:t>
            </a:fld>
            <a:endParaRPr lang="en-US">
              <a:solidFill>
                <a:prstClr val="black"/>
              </a:solidFill>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48" y="4415791"/>
            <a:ext cx="5535352" cy="2885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55491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AD414A-1371-44A8-BAD9-9B3D445EC785}"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2618519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8635DBD-D184-4C27-BE99-670F4E8727A4}" type="slidenum">
              <a:rPr lang="en-US" smtClean="0">
                <a:solidFill>
                  <a:prstClr val="black"/>
                </a:solidFill>
              </a:rPr>
              <a:pPr>
                <a:defRPr/>
              </a:pPr>
              <a:t>59</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27550" y="533400"/>
            <a:ext cx="1711325" cy="12827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C57288-C985-4820-8C15-0FD509EE468E}"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13287406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48E12031-7DFA-4E96-A9A4-372CB0EAB1B2}" type="slidenum">
              <a:rPr lang="en-US" smtClean="0">
                <a:solidFill>
                  <a:prstClr val="black"/>
                </a:solidFill>
              </a:rPr>
              <a:pPr/>
              <a:t>62</a:t>
            </a:fld>
            <a:endParaRPr lang="en-US" smtClean="0">
              <a:solidFill>
                <a:prstClr val="black"/>
              </a:solidFill>
            </a:endParaRPr>
          </a:p>
        </p:txBody>
      </p:sp>
      <p:sp>
        <p:nvSpPr>
          <p:cNvPr id="82947" name="Rectangle 2"/>
          <p:cNvSpPr>
            <a:spLocks noGrp="1" noRot="1" noChangeAspect="1" noChangeArrowheads="1" noTextEdit="1"/>
          </p:cNvSpPr>
          <p:nvPr>
            <p:ph type="sldImg"/>
          </p:nvPr>
        </p:nvSpPr>
        <p:spPr>
          <a:xfrm>
            <a:off x="1104900" y="696913"/>
            <a:ext cx="4648200" cy="3486150"/>
          </a:xfrm>
          <a:ln/>
        </p:spPr>
      </p:sp>
      <p:sp>
        <p:nvSpPr>
          <p:cNvPr id="829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9845895D-3A42-4E95-8F11-95A63B3B4E23}" type="slidenum">
              <a:rPr lang="en-US" smtClean="0">
                <a:solidFill>
                  <a:prstClr val="black"/>
                </a:solidFill>
              </a:rPr>
              <a:pPr/>
              <a:t>63</a:t>
            </a:fld>
            <a:endParaRPr lang="en-US" smtClean="0">
              <a:solidFill>
                <a:prstClr val="black"/>
              </a:solidFill>
            </a:endParaRPr>
          </a:p>
        </p:txBody>
      </p:sp>
      <p:sp>
        <p:nvSpPr>
          <p:cNvPr id="83971" name="Rectangle 2"/>
          <p:cNvSpPr>
            <a:spLocks noGrp="1" noRot="1" noChangeAspect="1" noChangeArrowheads="1" noTextEdit="1"/>
          </p:cNvSpPr>
          <p:nvPr>
            <p:ph type="sldImg"/>
          </p:nvPr>
        </p:nvSpPr>
        <p:spPr>
          <a:xfrm>
            <a:off x="1104900" y="696913"/>
            <a:ext cx="4648200" cy="3486150"/>
          </a:xfrm>
          <a:ln/>
        </p:spPr>
      </p:sp>
      <p:sp>
        <p:nvSpPr>
          <p:cNvPr id="839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4A6A909B-F54B-4A4D-8AB0-F37843C1FF77}" type="slidenum">
              <a:rPr lang="en-US" smtClean="0">
                <a:solidFill>
                  <a:prstClr val="black"/>
                </a:solidFill>
                <a:latin typeface="Arial" charset="0"/>
              </a:rPr>
              <a:pPr/>
              <a:t>64</a:t>
            </a:fld>
            <a:endParaRPr lang="en-US" smtClean="0">
              <a:solidFill>
                <a:prstClr val="black"/>
              </a:solidFill>
              <a:latin typeface="Arial" charset="0"/>
            </a:endParaRPr>
          </a:p>
        </p:txBody>
      </p:sp>
      <p:sp>
        <p:nvSpPr>
          <p:cNvPr id="107523" name="Rectangle 2"/>
          <p:cNvSpPr>
            <a:spLocks noGrp="1" noRot="1" noChangeAspect="1" noChangeArrowheads="1" noTextEdit="1"/>
          </p:cNvSpPr>
          <p:nvPr>
            <p:ph type="sldImg"/>
          </p:nvPr>
        </p:nvSpPr>
        <p:spPr>
          <a:xfrm>
            <a:off x="1104900" y="696913"/>
            <a:ext cx="4648200" cy="3486150"/>
          </a:xfrm>
          <a:ln/>
        </p:spPr>
      </p:sp>
      <p:sp>
        <p:nvSpPr>
          <p:cNvPr id="107524" name="Rectangle 3"/>
          <p:cNvSpPr>
            <a:spLocks noGrp="1" noChangeArrowheads="1"/>
          </p:cNvSpPr>
          <p:nvPr>
            <p:ph type="body" idx="1"/>
          </p:nvPr>
        </p:nvSpPr>
        <p:spPr>
          <a:noFill/>
          <a:ln/>
        </p:spPr>
        <p:txBody>
          <a:bodyPr/>
          <a:lstStyle/>
          <a:p>
            <a:pPr eaLnBrk="1" hangingPunct="1">
              <a:spcBef>
                <a:spcPct val="50000"/>
              </a:spcBef>
            </a:pPr>
            <a:r>
              <a:rPr lang="en-US" i="1" smtClean="0">
                <a:latin typeface="Arial" charset="0"/>
              </a:rPr>
              <a:t>Stat sig: Tx days:  A vs. B. vs. C sig; Crime days A vs C.</a:t>
            </a:r>
            <a:endParaRPr lang="en-US" sz="1400">
              <a:latin typeface="Arial" charset="0"/>
            </a:endParaRPr>
          </a:p>
          <a:p>
            <a:pPr eaLnBrk="1" hangingPunct="1">
              <a:spcBef>
                <a:spcPct val="50000"/>
              </a:spcBef>
            </a:pPr>
            <a:r>
              <a:rPr lang="en-US" i="1" smtClean="0">
                <a:latin typeface="Arial" charset="0"/>
              </a:rPr>
              <a:t>heroin days, opiod UA: A vs. C.  Cocaine; UA ns (days: A vs B):  cell ns=63, 68, 70; N=201.</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ea typeface="ＭＳ Ｐゴシック" pitchFamily="34" charset="-128"/>
              </a:defRPr>
            </a:lvl1pPr>
            <a:lvl2pPr marL="757066" indent="-291179" eaLnBrk="0" hangingPunct="0">
              <a:defRPr>
                <a:solidFill>
                  <a:schemeClr val="tx1"/>
                </a:solidFill>
                <a:latin typeface="Century Gothic" pitchFamily="34" charset="0"/>
                <a:ea typeface="ＭＳ Ｐゴシック" pitchFamily="34" charset="-128"/>
              </a:defRPr>
            </a:lvl2pPr>
            <a:lvl3pPr marL="1164717" indent="-232943" eaLnBrk="0" hangingPunct="0">
              <a:defRPr>
                <a:solidFill>
                  <a:schemeClr val="tx1"/>
                </a:solidFill>
                <a:latin typeface="Century Gothic" pitchFamily="34" charset="0"/>
                <a:ea typeface="ＭＳ Ｐゴシック" pitchFamily="34" charset="-128"/>
              </a:defRPr>
            </a:lvl3pPr>
            <a:lvl4pPr marL="1630604" indent="-232943" eaLnBrk="0" hangingPunct="0">
              <a:defRPr>
                <a:solidFill>
                  <a:schemeClr val="tx1"/>
                </a:solidFill>
                <a:latin typeface="Century Gothic" pitchFamily="34" charset="0"/>
                <a:ea typeface="ＭＳ Ｐゴシック" pitchFamily="34" charset="-128"/>
              </a:defRPr>
            </a:lvl4pPr>
            <a:lvl5pPr marL="2096491" indent="-232943" eaLnBrk="0" hangingPunct="0">
              <a:defRPr>
                <a:solidFill>
                  <a:schemeClr val="tx1"/>
                </a:solidFill>
                <a:latin typeface="Century Gothic" pitchFamily="34" charset="0"/>
                <a:ea typeface="ＭＳ Ｐゴシック" pitchFamily="34" charset="-128"/>
              </a:defRPr>
            </a:lvl5pPr>
            <a:lvl6pPr marL="2562377" indent="-232943" defTabSz="465887" eaLnBrk="0" fontAlgn="base" hangingPunct="0">
              <a:spcBef>
                <a:spcPct val="0"/>
              </a:spcBef>
              <a:spcAft>
                <a:spcPct val="0"/>
              </a:spcAft>
              <a:defRPr>
                <a:solidFill>
                  <a:schemeClr val="tx1"/>
                </a:solidFill>
                <a:latin typeface="Century Gothic" pitchFamily="34" charset="0"/>
                <a:ea typeface="ＭＳ Ｐゴシック" pitchFamily="34" charset="-128"/>
              </a:defRPr>
            </a:lvl6pPr>
            <a:lvl7pPr marL="3028264" indent="-232943" defTabSz="465887" eaLnBrk="0" fontAlgn="base" hangingPunct="0">
              <a:spcBef>
                <a:spcPct val="0"/>
              </a:spcBef>
              <a:spcAft>
                <a:spcPct val="0"/>
              </a:spcAft>
              <a:defRPr>
                <a:solidFill>
                  <a:schemeClr val="tx1"/>
                </a:solidFill>
                <a:latin typeface="Century Gothic" pitchFamily="34" charset="0"/>
                <a:ea typeface="ＭＳ Ｐゴシック" pitchFamily="34" charset="-128"/>
              </a:defRPr>
            </a:lvl7pPr>
            <a:lvl8pPr marL="3494151" indent="-232943" defTabSz="465887" eaLnBrk="0" fontAlgn="base" hangingPunct="0">
              <a:spcBef>
                <a:spcPct val="0"/>
              </a:spcBef>
              <a:spcAft>
                <a:spcPct val="0"/>
              </a:spcAft>
              <a:defRPr>
                <a:solidFill>
                  <a:schemeClr val="tx1"/>
                </a:solidFill>
                <a:latin typeface="Century Gothic" pitchFamily="34" charset="0"/>
                <a:ea typeface="ＭＳ Ｐゴシック" pitchFamily="34" charset="-128"/>
              </a:defRPr>
            </a:lvl8pPr>
            <a:lvl9pPr marL="3960038" indent="-232943" defTabSz="465887" eaLnBrk="0" fontAlgn="base" hangingPunct="0">
              <a:spcBef>
                <a:spcPct val="0"/>
              </a:spcBef>
              <a:spcAft>
                <a:spcPct val="0"/>
              </a:spcAft>
              <a:defRPr>
                <a:solidFill>
                  <a:schemeClr val="tx1"/>
                </a:solidFill>
                <a:latin typeface="Century Gothic" pitchFamily="34" charset="0"/>
                <a:ea typeface="ＭＳ Ｐゴシック" pitchFamily="34" charset="-128"/>
              </a:defRPr>
            </a:lvl9pPr>
          </a:lstStyle>
          <a:p>
            <a:pPr eaLnBrk="1" hangingPunct="1"/>
            <a:fld id="{43C4B4D6-6095-43B4-B6EB-7EC94DEAA1B2}" type="slidenum">
              <a:rPr lang="en-US" smtClean="0">
                <a:solidFill>
                  <a:prstClr val="black"/>
                </a:solidFill>
              </a:rPr>
              <a:pPr eaLnBrk="1" hangingPunct="1"/>
              <a:t>68</a:t>
            </a:fld>
            <a:endParaRPr lang="en-US" dirty="0" smtClean="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r>
              <a:rPr lang="en-US" dirty="0" smtClean="0"/>
              <a:t>Direct</a:t>
            </a:r>
            <a:r>
              <a:rPr lang="en-US" baseline="0" dirty="0" smtClean="0"/>
              <a:t> to consumer marketing</a:t>
            </a:r>
            <a:endParaRPr lang="en-US" dirty="0"/>
          </a:p>
        </p:txBody>
      </p:sp>
      <p:sp>
        <p:nvSpPr>
          <p:cNvPr id="4" name="Slide Number Placeholder 3"/>
          <p:cNvSpPr>
            <a:spLocks noGrp="1"/>
          </p:cNvSpPr>
          <p:nvPr>
            <p:ph type="sldNum" sz="quarter" idx="10"/>
          </p:nvPr>
        </p:nvSpPr>
        <p:spPr/>
        <p:txBody>
          <a:bodyPr/>
          <a:lstStyle/>
          <a:p>
            <a:fld id="{AEC9E38A-8124-4552-9B0D-653E57EC7E91}" type="slidenum">
              <a:rPr lang="en-US" smtClean="0">
                <a:solidFill>
                  <a:prstClr val="black"/>
                </a:solidFill>
              </a:rPr>
              <a:pPr/>
              <a:t>69</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ea typeface="ＭＳ Ｐゴシック" pitchFamily="34" charset="-128"/>
              </a:defRPr>
            </a:lvl1pPr>
            <a:lvl2pPr marL="757066" indent="-291179" eaLnBrk="0" hangingPunct="0">
              <a:defRPr>
                <a:solidFill>
                  <a:schemeClr val="tx1"/>
                </a:solidFill>
                <a:latin typeface="Century Gothic" pitchFamily="34" charset="0"/>
                <a:ea typeface="ＭＳ Ｐゴシック" pitchFamily="34" charset="-128"/>
              </a:defRPr>
            </a:lvl2pPr>
            <a:lvl3pPr marL="1164717" indent="-232943" eaLnBrk="0" hangingPunct="0">
              <a:defRPr>
                <a:solidFill>
                  <a:schemeClr val="tx1"/>
                </a:solidFill>
                <a:latin typeface="Century Gothic" pitchFamily="34" charset="0"/>
                <a:ea typeface="ＭＳ Ｐゴシック" pitchFamily="34" charset="-128"/>
              </a:defRPr>
            </a:lvl3pPr>
            <a:lvl4pPr marL="1630604" indent="-232943" eaLnBrk="0" hangingPunct="0">
              <a:defRPr>
                <a:solidFill>
                  <a:schemeClr val="tx1"/>
                </a:solidFill>
                <a:latin typeface="Century Gothic" pitchFamily="34" charset="0"/>
                <a:ea typeface="ＭＳ Ｐゴシック" pitchFamily="34" charset="-128"/>
              </a:defRPr>
            </a:lvl4pPr>
            <a:lvl5pPr marL="2096491" indent="-232943" eaLnBrk="0" hangingPunct="0">
              <a:defRPr>
                <a:solidFill>
                  <a:schemeClr val="tx1"/>
                </a:solidFill>
                <a:latin typeface="Century Gothic" pitchFamily="34" charset="0"/>
                <a:ea typeface="ＭＳ Ｐゴシック" pitchFamily="34" charset="-128"/>
              </a:defRPr>
            </a:lvl5pPr>
            <a:lvl6pPr marL="2562377" indent="-232943" defTabSz="465887" eaLnBrk="0" fontAlgn="base" hangingPunct="0">
              <a:spcBef>
                <a:spcPct val="0"/>
              </a:spcBef>
              <a:spcAft>
                <a:spcPct val="0"/>
              </a:spcAft>
              <a:defRPr>
                <a:solidFill>
                  <a:schemeClr val="tx1"/>
                </a:solidFill>
                <a:latin typeface="Century Gothic" pitchFamily="34" charset="0"/>
                <a:ea typeface="ＭＳ Ｐゴシック" pitchFamily="34" charset="-128"/>
              </a:defRPr>
            </a:lvl6pPr>
            <a:lvl7pPr marL="3028264" indent="-232943" defTabSz="465887" eaLnBrk="0" fontAlgn="base" hangingPunct="0">
              <a:spcBef>
                <a:spcPct val="0"/>
              </a:spcBef>
              <a:spcAft>
                <a:spcPct val="0"/>
              </a:spcAft>
              <a:defRPr>
                <a:solidFill>
                  <a:schemeClr val="tx1"/>
                </a:solidFill>
                <a:latin typeface="Century Gothic" pitchFamily="34" charset="0"/>
                <a:ea typeface="ＭＳ Ｐゴシック" pitchFamily="34" charset="-128"/>
              </a:defRPr>
            </a:lvl7pPr>
            <a:lvl8pPr marL="3494151" indent="-232943" defTabSz="465887" eaLnBrk="0" fontAlgn="base" hangingPunct="0">
              <a:spcBef>
                <a:spcPct val="0"/>
              </a:spcBef>
              <a:spcAft>
                <a:spcPct val="0"/>
              </a:spcAft>
              <a:defRPr>
                <a:solidFill>
                  <a:schemeClr val="tx1"/>
                </a:solidFill>
                <a:latin typeface="Century Gothic" pitchFamily="34" charset="0"/>
                <a:ea typeface="ＭＳ Ｐゴシック" pitchFamily="34" charset="-128"/>
              </a:defRPr>
            </a:lvl8pPr>
            <a:lvl9pPr marL="3960038" indent="-232943" defTabSz="465887" eaLnBrk="0" fontAlgn="base" hangingPunct="0">
              <a:spcBef>
                <a:spcPct val="0"/>
              </a:spcBef>
              <a:spcAft>
                <a:spcPct val="0"/>
              </a:spcAft>
              <a:defRPr>
                <a:solidFill>
                  <a:schemeClr val="tx1"/>
                </a:solidFill>
                <a:latin typeface="Century Gothic" pitchFamily="34" charset="0"/>
                <a:ea typeface="ＭＳ Ｐゴシック" pitchFamily="34" charset="-128"/>
              </a:defRPr>
            </a:lvl9pPr>
          </a:lstStyle>
          <a:p>
            <a:pPr eaLnBrk="1" hangingPunct="1"/>
            <a:fld id="{43C4B4D6-6095-43B4-B6EB-7EC94DEAA1B2}" type="slidenum">
              <a:rPr lang="en-US" smtClean="0">
                <a:solidFill>
                  <a:prstClr val="black"/>
                </a:solidFill>
              </a:rPr>
              <a:pPr eaLnBrk="1" hangingPunct="1"/>
              <a:t>70</a:t>
            </a:fld>
            <a:endParaRPr lang="en-US" dirty="0"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a:solidFill>
                <a:schemeClr val="bg1"/>
              </a:solidFill>
              <a:latin typeface="+mn-lt"/>
            </a:endParaRPr>
          </a:p>
        </p:txBody>
      </p:sp>
      <p:sp>
        <p:nvSpPr>
          <p:cNvPr id="4" name="Date Placeholder 3"/>
          <p:cNvSpPr>
            <a:spLocks noGrp="1"/>
          </p:cNvSpPr>
          <p:nvPr>
            <p:ph type="dt" idx="10"/>
          </p:nvPr>
        </p:nvSpPr>
        <p:spPr/>
        <p:txBody>
          <a:bodyPr/>
          <a:lstStyle/>
          <a:p>
            <a:pPr>
              <a:defRPr/>
            </a:pPr>
            <a:r>
              <a:rPr lang="en-US" smtClean="0">
                <a:solidFill>
                  <a:prstClr val="black"/>
                </a:solidFill>
              </a:rPr>
              <a:t>Printed 5-14-12</a:t>
            </a: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B62C45FA-F5FC-4185-88BD-67F1F90EE8E2}" type="slidenum">
              <a:rPr lang="en-US" smtClean="0">
                <a:solidFill>
                  <a:prstClr val="black"/>
                </a:solidFill>
              </a:rPr>
              <a:pPr>
                <a:defRPr/>
              </a:pPr>
              <a:t>9</a:t>
            </a:fld>
            <a:endParaRPr lang="en-US">
              <a:solidFill>
                <a:prstClr val="black"/>
              </a:solidFill>
            </a:endParaRPr>
          </a:p>
        </p:txBody>
      </p:sp>
      <p:sp>
        <p:nvSpPr>
          <p:cNvPr id="6" name="Header Placeholder 5"/>
          <p:cNvSpPr>
            <a:spLocks noGrp="1"/>
          </p:cNvSpPr>
          <p:nvPr>
            <p:ph type="hdr" sz="quarter" idx="12"/>
          </p:nvPr>
        </p:nvSpPr>
        <p:spPr/>
        <p:txBody>
          <a:bodyPr/>
          <a:lstStyle/>
          <a:p>
            <a:pPr>
              <a:defRPr/>
            </a:pPr>
            <a:r>
              <a:rPr lang="en-US" smtClean="0">
                <a:solidFill>
                  <a:prstClr val="black"/>
                </a:solidFill>
              </a:rPr>
              <a:t>5-23-12 Webinar   </a:t>
            </a:r>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8635DBD-D184-4C27-BE99-670F4E8727A4}" type="slidenum">
              <a:rPr lang="en-US" smtClean="0"/>
              <a:pPr>
                <a:defRPr/>
              </a:pPr>
              <a:t>71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11049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entury Gothic" pitchFamily="34" charset="0"/>
                <a:ea typeface="ＭＳ Ｐゴシック" pitchFamily="34" charset="-128"/>
              </a:defRPr>
            </a:lvl1pPr>
            <a:lvl2pPr marL="757066" indent="-291179" eaLnBrk="0" hangingPunct="0">
              <a:defRPr>
                <a:solidFill>
                  <a:schemeClr val="tx1"/>
                </a:solidFill>
                <a:latin typeface="Century Gothic" pitchFamily="34" charset="0"/>
                <a:ea typeface="ＭＳ Ｐゴシック" pitchFamily="34" charset="-128"/>
              </a:defRPr>
            </a:lvl2pPr>
            <a:lvl3pPr marL="1164717" indent="-232943" eaLnBrk="0" hangingPunct="0">
              <a:defRPr>
                <a:solidFill>
                  <a:schemeClr val="tx1"/>
                </a:solidFill>
                <a:latin typeface="Century Gothic" pitchFamily="34" charset="0"/>
                <a:ea typeface="ＭＳ Ｐゴシック" pitchFamily="34" charset="-128"/>
              </a:defRPr>
            </a:lvl3pPr>
            <a:lvl4pPr marL="1630604" indent="-232943" eaLnBrk="0" hangingPunct="0">
              <a:defRPr>
                <a:solidFill>
                  <a:schemeClr val="tx1"/>
                </a:solidFill>
                <a:latin typeface="Century Gothic" pitchFamily="34" charset="0"/>
                <a:ea typeface="ＭＳ Ｐゴシック" pitchFamily="34" charset="-128"/>
              </a:defRPr>
            </a:lvl4pPr>
            <a:lvl5pPr marL="2096491" indent="-232943" eaLnBrk="0" hangingPunct="0">
              <a:defRPr>
                <a:solidFill>
                  <a:schemeClr val="tx1"/>
                </a:solidFill>
                <a:latin typeface="Century Gothic" pitchFamily="34" charset="0"/>
                <a:ea typeface="ＭＳ Ｐゴシック" pitchFamily="34" charset="-128"/>
              </a:defRPr>
            </a:lvl5pPr>
            <a:lvl6pPr marL="2562377" indent="-232943" defTabSz="465887" eaLnBrk="0" fontAlgn="base" hangingPunct="0">
              <a:spcBef>
                <a:spcPct val="0"/>
              </a:spcBef>
              <a:spcAft>
                <a:spcPct val="0"/>
              </a:spcAft>
              <a:defRPr>
                <a:solidFill>
                  <a:schemeClr val="tx1"/>
                </a:solidFill>
                <a:latin typeface="Century Gothic" pitchFamily="34" charset="0"/>
                <a:ea typeface="ＭＳ Ｐゴシック" pitchFamily="34" charset="-128"/>
              </a:defRPr>
            </a:lvl6pPr>
            <a:lvl7pPr marL="3028264" indent="-232943" defTabSz="465887" eaLnBrk="0" fontAlgn="base" hangingPunct="0">
              <a:spcBef>
                <a:spcPct val="0"/>
              </a:spcBef>
              <a:spcAft>
                <a:spcPct val="0"/>
              </a:spcAft>
              <a:defRPr>
                <a:solidFill>
                  <a:schemeClr val="tx1"/>
                </a:solidFill>
                <a:latin typeface="Century Gothic" pitchFamily="34" charset="0"/>
                <a:ea typeface="ＭＳ Ｐゴシック" pitchFamily="34" charset="-128"/>
              </a:defRPr>
            </a:lvl7pPr>
            <a:lvl8pPr marL="3494151" indent="-232943" defTabSz="465887" eaLnBrk="0" fontAlgn="base" hangingPunct="0">
              <a:spcBef>
                <a:spcPct val="0"/>
              </a:spcBef>
              <a:spcAft>
                <a:spcPct val="0"/>
              </a:spcAft>
              <a:defRPr>
                <a:solidFill>
                  <a:schemeClr val="tx1"/>
                </a:solidFill>
                <a:latin typeface="Century Gothic" pitchFamily="34" charset="0"/>
                <a:ea typeface="ＭＳ Ｐゴシック" pitchFamily="34" charset="-128"/>
              </a:defRPr>
            </a:lvl8pPr>
            <a:lvl9pPr marL="3960038" indent="-232943" defTabSz="465887" eaLnBrk="0" fontAlgn="base" hangingPunct="0">
              <a:spcBef>
                <a:spcPct val="0"/>
              </a:spcBef>
              <a:spcAft>
                <a:spcPct val="0"/>
              </a:spcAft>
              <a:defRPr>
                <a:solidFill>
                  <a:schemeClr val="tx1"/>
                </a:solidFill>
                <a:latin typeface="Century Gothic" pitchFamily="34" charset="0"/>
                <a:ea typeface="ＭＳ Ｐゴシック" pitchFamily="34" charset="-128"/>
              </a:defRPr>
            </a:lvl9pPr>
          </a:lstStyle>
          <a:p>
            <a:pPr eaLnBrk="1" hangingPunct="1"/>
            <a:fld id="{43C4B4D6-6095-43B4-B6EB-7EC94DEAA1B2}" type="slidenum">
              <a:rPr lang="en-US" smtClean="0">
                <a:solidFill>
                  <a:prstClr val="black"/>
                </a:solidFill>
              </a:rPr>
              <a:pPr eaLnBrk="1" hangingPunct="1"/>
              <a:t>10</a:t>
            </a:fld>
            <a:endParaRPr lang="en-US" dirty="0" smtClean="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endParaRPr lang="en-US" dirty="0">
              <a:solidFill>
                <a:schemeClr val="bg1"/>
              </a:solidFill>
              <a:latin typeface="+mn-lt"/>
            </a:endParaRPr>
          </a:p>
        </p:txBody>
      </p:sp>
      <p:sp>
        <p:nvSpPr>
          <p:cNvPr id="4" name="Date Placeholder 3"/>
          <p:cNvSpPr>
            <a:spLocks noGrp="1"/>
          </p:cNvSpPr>
          <p:nvPr>
            <p:ph type="dt" idx="10"/>
          </p:nvPr>
        </p:nvSpPr>
        <p:spPr/>
        <p:txBody>
          <a:bodyPr/>
          <a:lstStyle/>
          <a:p>
            <a:pPr>
              <a:defRPr/>
            </a:pPr>
            <a:r>
              <a:rPr lang="en-US" smtClean="0">
                <a:solidFill>
                  <a:prstClr val="black"/>
                </a:solidFill>
              </a:rPr>
              <a:t>Printed 5-14-12</a:t>
            </a:r>
            <a:endParaRPr lang="en-US">
              <a:solidFill>
                <a:prstClr val="black"/>
              </a:solidFill>
            </a:endParaRPr>
          </a:p>
        </p:txBody>
      </p:sp>
      <p:sp>
        <p:nvSpPr>
          <p:cNvPr id="5" name="Slide Number Placeholder 4"/>
          <p:cNvSpPr>
            <a:spLocks noGrp="1"/>
          </p:cNvSpPr>
          <p:nvPr>
            <p:ph type="sldNum" sz="quarter" idx="11"/>
          </p:nvPr>
        </p:nvSpPr>
        <p:spPr/>
        <p:txBody>
          <a:bodyPr/>
          <a:lstStyle/>
          <a:p>
            <a:pPr>
              <a:defRPr/>
            </a:pPr>
            <a:fld id="{B62C45FA-F5FC-4185-88BD-67F1F90EE8E2}" type="slidenum">
              <a:rPr lang="en-US" smtClean="0">
                <a:solidFill>
                  <a:prstClr val="black"/>
                </a:solidFill>
              </a:rPr>
              <a:pPr>
                <a:defRPr/>
              </a:pPr>
              <a:t>12</a:t>
            </a:fld>
            <a:endParaRPr lang="en-US">
              <a:solidFill>
                <a:prstClr val="black"/>
              </a:solidFill>
            </a:endParaRPr>
          </a:p>
        </p:txBody>
      </p:sp>
      <p:sp>
        <p:nvSpPr>
          <p:cNvPr id="6" name="Header Placeholder 5"/>
          <p:cNvSpPr>
            <a:spLocks noGrp="1"/>
          </p:cNvSpPr>
          <p:nvPr>
            <p:ph type="hdr" sz="quarter" idx="12"/>
          </p:nvPr>
        </p:nvSpPr>
        <p:spPr/>
        <p:txBody>
          <a:bodyPr/>
          <a:lstStyle/>
          <a:p>
            <a:pPr>
              <a:defRPr/>
            </a:pPr>
            <a:r>
              <a:rPr lang="en-US" smtClean="0">
                <a:solidFill>
                  <a:prstClr val="black"/>
                </a:solidFill>
              </a:rPr>
              <a:t>5-23-12 Webinar   </a:t>
            </a:r>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hdr" sz="quarter"/>
          </p:nvPr>
        </p:nvSpPr>
        <p:spPr>
          <a:xfrm>
            <a:off x="0" y="1"/>
            <a:ext cx="5123238" cy="464820"/>
          </a:xfrm>
          <a:prstGeom prst="rect">
            <a:avLst/>
          </a:prstGeom>
          <a:noFill/>
        </p:spPr>
        <p:txBody>
          <a:bodyPr lIns="91650" tIns="45825" rIns="91650" bIns="45825"/>
          <a:lstStyle/>
          <a:p>
            <a:r>
              <a:rPr lang="en-US" dirty="0">
                <a:solidFill>
                  <a:prstClr val="black"/>
                </a:solidFill>
              </a:rPr>
              <a:t>Results from the </a:t>
            </a:r>
            <a:r>
              <a:rPr lang="en-US" dirty="0" smtClean="0">
                <a:solidFill>
                  <a:prstClr val="black"/>
                </a:solidFill>
              </a:rPr>
              <a:t>2013 </a:t>
            </a:r>
            <a:r>
              <a:rPr lang="en-US" dirty="0">
                <a:solidFill>
                  <a:prstClr val="black"/>
                </a:solidFill>
              </a:rPr>
              <a:t>National Survey on Drug Use and Health (NSDUH)</a:t>
            </a:r>
          </a:p>
          <a:p>
            <a:r>
              <a:rPr lang="en-US" b="0" dirty="0">
                <a:solidFill>
                  <a:prstClr val="black"/>
                </a:solidFill>
              </a:rPr>
              <a:t>Substance Abuse and Mental Health Services Administration</a:t>
            </a:r>
            <a:endParaRPr lang="en-US" dirty="0">
              <a:solidFill>
                <a:prstClr val="black"/>
              </a:solidFill>
            </a:endParaRPr>
          </a:p>
          <a:p>
            <a:endParaRPr lang="en-US" b="0" dirty="0">
              <a:solidFill>
                <a:prstClr val="black"/>
              </a:solidFill>
            </a:endParaRPr>
          </a:p>
        </p:txBody>
      </p:sp>
      <p:sp>
        <p:nvSpPr>
          <p:cNvPr id="113667" name="Rectangle 7"/>
          <p:cNvSpPr>
            <a:spLocks noGrp="1" noChangeArrowheads="1"/>
          </p:cNvSpPr>
          <p:nvPr>
            <p:ph type="sldNum" sz="quarter" idx="5"/>
          </p:nvPr>
        </p:nvSpPr>
        <p:spPr>
          <a:noFill/>
        </p:spPr>
        <p:txBody>
          <a:bodyPr/>
          <a:lstStyle/>
          <a:p>
            <a:fld id="{21028F84-6D8E-433E-A55A-3A35A329425B}" type="slidenum">
              <a:rPr lang="en-US">
                <a:solidFill>
                  <a:prstClr val="black"/>
                </a:solidFill>
              </a:rPr>
              <a:pPr/>
              <a:t>13</a:t>
            </a:fld>
            <a:endParaRPr lang="en-US" dirty="0">
              <a:solidFill>
                <a:prstClr val="black"/>
              </a:solidFill>
            </a:endParaRPr>
          </a:p>
        </p:txBody>
      </p:sp>
      <p:sp>
        <p:nvSpPr>
          <p:cNvPr id="113668" name="Rectangle 2"/>
          <p:cNvSpPr>
            <a:spLocks noGrp="1" noRot="1" noChangeAspect="1" noChangeArrowheads="1" noTextEdit="1"/>
          </p:cNvSpPr>
          <p:nvPr>
            <p:ph type="sldImg"/>
          </p:nvPr>
        </p:nvSpPr>
        <p:spPr>
          <a:xfrm>
            <a:off x="1104900" y="696913"/>
            <a:ext cx="4648200" cy="3486150"/>
          </a:xfrm>
          <a:ln/>
        </p:spPr>
      </p:sp>
      <p:sp>
        <p:nvSpPr>
          <p:cNvPr id="11366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4" name="Slide Number Placeholder 3"/>
          <p:cNvSpPr>
            <a:spLocks noGrp="1"/>
          </p:cNvSpPr>
          <p:nvPr>
            <p:ph type="sldNum" sz="quarter" idx="10"/>
          </p:nvPr>
        </p:nvSpPr>
        <p:spPr/>
        <p:txBody>
          <a:bodyPr/>
          <a:lstStyle/>
          <a:p>
            <a:fld id="{8CD1D559-BB01-0947-AEC6-FB78A3FC033D}" type="slidenum">
              <a:rPr lang="en-US">
                <a:solidFill>
                  <a:prstClr val="black"/>
                </a:solidFill>
              </a:rPr>
              <a:pPr/>
              <a:t>15</a:t>
            </a:fld>
            <a:endParaRPr lang="en-US">
              <a:solidFill>
                <a:prstClr val="black"/>
              </a:solidFill>
            </a:endParaRPr>
          </a:p>
        </p:txBody>
      </p:sp>
      <p:grpSp>
        <p:nvGrpSpPr>
          <p:cNvPr id="18" name="Group 17"/>
          <p:cNvGrpSpPr/>
          <p:nvPr/>
        </p:nvGrpSpPr>
        <p:grpSpPr>
          <a:xfrm>
            <a:off x="768633" y="4540065"/>
            <a:ext cx="5327367" cy="4556698"/>
            <a:chOff x="-9418063" y="621479"/>
            <a:chExt cx="10234338" cy="4481998"/>
          </a:xfrm>
        </p:grpSpPr>
        <p:sp>
          <p:nvSpPr>
            <p:cNvPr id="19" name="Rectangle 18"/>
            <p:cNvSpPr/>
            <p:nvPr/>
          </p:nvSpPr>
          <p:spPr>
            <a:xfrm>
              <a:off x="-9343963" y="621479"/>
              <a:ext cx="9837928" cy="430887"/>
            </a:xfrm>
            <a:prstGeom prst="rect">
              <a:avLst/>
            </a:prstGeom>
          </p:spPr>
          <p:txBody>
            <a:bodyPr wrap="square">
              <a:spAutoFit/>
            </a:bodyPr>
            <a:lstStyle/>
            <a:p>
              <a:pPr defTabSz="457200" fontAlgn="auto">
                <a:spcBef>
                  <a:spcPts val="0"/>
                </a:spcBef>
                <a:spcAft>
                  <a:spcPts val="0"/>
                </a:spcAft>
              </a:pPr>
              <a:r>
                <a:rPr lang="en-US" sz="1100" dirty="0" smtClean="0">
                  <a:solidFill>
                    <a:prstClr val="black"/>
                  </a:solidFill>
                  <a:latin typeface="Calibri"/>
                  <a:ea typeface="+mn-ea"/>
                </a:rPr>
                <a:t> </a:t>
              </a:r>
              <a:r>
                <a:rPr lang="en-US" sz="1100" dirty="0">
                  <a:solidFill>
                    <a:prstClr val="black"/>
                  </a:solidFill>
                  <a:latin typeface="Calibri"/>
                  <a:ea typeface="+mn-ea"/>
                </a:rPr>
                <a:t>April 21, ISDH had diagnosed HIV infection in 135 persons (129 </a:t>
              </a:r>
              <a:r>
                <a:rPr lang="en-US" sz="1100" dirty="0" smtClean="0">
                  <a:solidFill>
                    <a:prstClr val="black"/>
                  </a:solidFill>
                  <a:latin typeface="Calibri"/>
                  <a:ea typeface="+mn-ea"/>
                </a:rPr>
                <a:t>confirmed/6 pending) in a community </a:t>
              </a:r>
              <a:r>
                <a:rPr lang="en-US" sz="1100" dirty="0">
                  <a:solidFill>
                    <a:prstClr val="black"/>
                  </a:solidFill>
                  <a:latin typeface="Calibri"/>
                  <a:ea typeface="+mn-ea"/>
                </a:rPr>
                <a:t>of 4,200 persons </a:t>
              </a:r>
            </a:p>
          </p:txBody>
        </p:sp>
        <p:sp>
          <p:nvSpPr>
            <p:cNvPr id="20" name="Rectangle 19"/>
            <p:cNvSpPr/>
            <p:nvPr/>
          </p:nvSpPr>
          <p:spPr>
            <a:xfrm>
              <a:off x="-9389035" y="810483"/>
              <a:ext cx="9866970" cy="1089832"/>
            </a:xfrm>
            <a:prstGeom prst="rect">
              <a:avLst/>
            </a:prstGeom>
          </p:spPr>
          <p:txBody>
            <a:bodyPr wrap="square">
              <a:spAutoFit/>
            </a:bodyPr>
            <a:lstStyle/>
            <a:p>
              <a:pPr defTabSz="457200" fontAlgn="auto">
                <a:spcBef>
                  <a:spcPts val="0"/>
                </a:spcBef>
                <a:spcAft>
                  <a:spcPts val="0"/>
                </a:spcAft>
              </a:pPr>
              <a:endParaRPr lang="en-US" sz="1100" dirty="0">
                <a:solidFill>
                  <a:prstClr val="black"/>
                </a:solidFill>
                <a:latin typeface="Calibri"/>
                <a:ea typeface="+mn-ea"/>
              </a:endParaRPr>
            </a:p>
            <a:p>
              <a:pPr defTabSz="457200" fontAlgn="auto">
                <a:spcBef>
                  <a:spcPts val="0"/>
                </a:spcBef>
                <a:spcAft>
                  <a:spcPts val="0"/>
                </a:spcAft>
              </a:pPr>
              <a:r>
                <a:rPr lang="en-US" sz="1100" dirty="0" smtClean="0">
                  <a:solidFill>
                    <a:prstClr val="black"/>
                  </a:solidFill>
                  <a:latin typeface="Calibri"/>
                  <a:ea typeface="+mn-ea"/>
                </a:rPr>
                <a:t> Of </a:t>
              </a:r>
              <a:r>
                <a:rPr lang="en-US" sz="1100" dirty="0">
                  <a:solidFill>
                    <a:prstClr val="black"/>
                  </a:solidFill>
                  <a:latin typeface="Calibri"/>
                  <a:ea typeface="+mn-ea"/>
                </a:rPr>
                <a:t>the 135 persons with diagnosed HIV infection, 108 (80.0%) have reported injection drug use (IDU), four (3.0%) have reported no IDU, and 23 (17.0%) have not been interviewed to determine IDU status. </a:t>
              </a:r>
              <a:endParaRPr lang="en-US" sz="1100" dirty="0" smtClean="0">
                <a:solidFill>
                  <a:prstClr val="black"/>
                </a:solidFill>
                <a:latin typeface="Calibri"/>
                <a:ea typeface="+mn-ea"/>
              </a:endParaRPr>
            </a:p>
            <a:p>
              <a:pPr defTabSz="457200" fontAlgn="auto">
                <a:spcBef>
                  <a:spcPts val="0"/>
                </a:spcBef>
                <a:spcAft>
                  <a:spcPts val="0"/>
                </a:spcAft>
              </a:pPr>
              <a:r>
                <a:rPr lang="en-US" sz="1100" dirty="0" smtClean="0">
                  <a:solidFill>
                    <a:prstClr val="black"/>
                  </a:solidFill>
                  <a:latin typeface="Calibri"/>
                  <a:ea typeface="+mn-ea"/>
                </a:rPr>
                <a:t>Among </a:t>
              </a:r>
              <a:r>
                <a:rPr lang="en-US" sz="1100" dirty="0">
                  <a:solidFill>
                    <a:prstClr val="black"/>
                  </a:solidFill>
                  <a:latin typeface="Calibri"/>
                  <a:ea typeface="+mn-ea"/>
                </a:rPr>
                <a:t>the 108 who have reported IDU, all reported dissolving and injecting tablets of </a:t>
              </a:r>
              <a:r>
                <a:rPr lang="en-US" sz="1100" dirty="0" err="1">
                  <a:solidFill>
                    <a:prstClr val="black"/>
                  </a:solidFill>
                  <a:latin typeface="Calibri"/>
                  <a:ea typeface="+mn-ea"/>
                </a:rPr>
                <a:t>oxymorphone</a:t>
              </a:r>
              <a:r>
                <a:rPr lang="en-US" sz="1100" dirty="0">
                  <a:solidFill>
                    <a:prstClr val="black"/>
                  </a:solidFill>
                  <a:latin typeface="Calibri"/>
                  <a:ea typeface="+mn-ea"/>
                </a:rPr>
                <a:t> as their drug of choice. </a:t>
              </a:r>
            </a:p>
          </p:txBody>
        </p:sp>
        <p:sp>
          <p:nvSpPr>
            <p:cNvPr id="21" name="Rectangle 20"/>
            <p:cNvSpPr/>
            <p:nvPr/>
          </p:nvSpPr>
          <p:spPr>
            <a:xfrm>
              <a:off x="-9418063" y="1847622"/>
              <a:ext cx="8226878" cy="423823"/>
            </a:xfrm>
            <a:prstGeom prst="rect">
              <a:avLst/>
            </a:prstGeom>
          </p:spPr>
          <p:txBody>
            <a:bodyPr wrap="square">
              <a:spAutoFit/>
            </a:bodyPr>
            <a:lstStyle/>
            <a:p>
              <a:pPr defTabSz="457200" fontAlgn="auto">
                <a:spcBef>
                  <a:spcPts val="0"/>
                </a:spcBef>
                <a:spcAft>
                  <a:spcPts val="0"/>
                </a:spcAft>
              </a:pPr>
              <a:r>
                <a:rPr lang="en-US" sz="1100" dirty="0" err="1" smtClean="0">
                  <a:solidFill>
                    <a:prstClr val="black"/>
                  </a:solidFill>
                  <a:latin typeface="Calibri"/>
                  <a:ea typeface="+mn-ea"/>
                </a:rPr>
                <a:t>Coinfection</a:t>
              </a:r>
              <a:r>
                <a:rPr lang="en-US" sz="1100" dirty="0" smtClean="0">
                  <a:solidFill>
                    <a:prstClr val="black"/>
                  </a:solidFill>
                  <a:latin typeface="Calibri"/>
                  <a:ea typeface="+mn-ea"/>
                </a:rPr>
                <a:t> </a:t>
              </a:r>
              <a:r>
                <a:rPr lang="en-US" sz="1100" dirty="0">
                  <a:solidFill>
                    <a:prstClr val="black"/>
                  </a:solidFill>
                  <a:latin typeface="Calibri"/>
                  <a:ea typeface="+mn-ea"/>
                </a:rPr>
                <a:t>with hepatitis C virus has been diagnosed in 114 (84.4%) patients.</a:t>
              </a:r>
            </a:p>
          </p:txBody>
        </p:sp>
        <p:sp>
          <p:nvSpPr>
            <p:cNvPr id="22" name="Rectangle 21"/>
            <p:cNvSpPr/>
            <p:nvPr/>
          </p:nvSpPr>
          <p:spPr>
            <a:xfrm>
              <a:off x="-9359257" y="2182122"/>
              <a:ext cx="10175532" cy="2921355"/>
            </a:xfrm>
            <a:prstGeom prst="rect">
              <a:avLst/>
            </a:prstGeom>
          </p:spPr>
          <p:txBody>
            <a:bodyPr wrap="square">
              <a:spAutoFit/>
            </a:bodyPr>
            <a:lstStyle/>
            <a:p>
              <a:pPr defTabSz="457200" fontAlgn="auto">
                <a:spcBef>
                  <a:spcPts val="0"/>
                </a:spcBef>
                <a:spcAft>
                  <a:spcPts val="0"/>
                </a:spcAft>
              </a:pPr>
              <a:r>
                <a:rPr lang="en-US" sz="1100" dirty="0" smtClean="0">
                  <a:solidFill>
                    <a:prstClr val="black"/>
                  </a:solidFill>
                  <a:latin typeface="Calibri"/>
                  <a:ea typeface="+mn-ea"/>
                </a:rPr>
                <a:t>Those </a:t>
              </a:r>
              <a:r>
                <a:rPr lang="en-US" sz="1100" dirty="0">
                  <a:solidFill>
                    <a:prstClr val="black"/>
                  </a:solidFill>
                  <a:latin typeface="Calibri"/>
                  <a:ea typeface="+mn-ea"/>
                </a:rPr>
                <a:t>interviewed reported an average of nine syringe-sharing partners, sex partners, or other social contacts who might be at risk for HIV infection</a:t>
              </a:r>
              <a:r>
                <a:rPr lang="en-US" sz="1100" dirty="0" smtClean="0">
                  <a:solidFill>
                    <a:prstClr val="black"/>
                  </a:solidFill>
                  <a:latin typeface="Calibri"/>
                  <a:ea typeface="+mn-ea"/>
                </a:rPr>
                <a:t>.</a:t>
              </a:r>
            </a:p>
            <a:p>
              <a:pPr defTabSz="457200" fontAlgn="auto">
                <a:spcBef>
                  <a:spcPts val="0"/>
                </a:spcBef>
                <a:spcAft>
                  <a:spcPts val="0"/>
                </a:spcAft>
              </a:pPr>
              <a:r>
                <a:rPr lang="en-US" sz="1100" dirty="0" smtClean="0">
                  <a:solidFill>
                    <a:prstClr val="black"/>
                  </a:solidFill>
                  <a:latin typeface="Calibri"/>
                  <a:ea typeface="+mn-ea"/>
                </a:rPr>
                <a:t>Of </a:t>
              </a:r>
              <a:r>
                <a:rPr lang="en-US" sz="1100" dirty="0">
                  <a:solidFill>
                    <a:prstClr val="black"/>
                  </a:solidFill>
                  <a:latin typeface="Calibri"/>
                  <a:ea typeface="+mn-ea"/>
                </a:rPr>
                <a:t>the 373 contacts named as of April 21, a total of 247 (66.2%) had been located, 230 (61.7%) were tested, and 17 (4.6%) either declined testing or were not able to be tested. </a:t>
              </a:r>
              <a:endParaRPr lang="en-US" sz="1100" dirty="0" smtClean="0">
                <a:solidFill>
                  <a:prstClr val="black"/>
                </a:solidFill>
                <a:latin typeface="Calibri"/>
                <a:ea typeface="+mn-ea"/>
              </a:endParaRPr>
            </a:p>
            <a:p>
              <a:pPr defTabSz="457200" fontAlgn="auto">
                <a:spcBef>
                  <a:spcPts val="0"/>
                </a:spcBef>
                <a:spcAft>
                  <a:spcPts val="0"/>
                </a:spcAft>
              </a:pPr>
              <a:r>
                <a:rPr lang="en-US" sz="1100" dirty="0" smtClean="0">
                  <a:solidFill>
                    <a:prstClr val="black"/>
                  </a:solidFill>
                  <a:latin typeface="Calibri"/>
                  <a:ea typeface="+mn-ea"/>
                </a:rPr>
                <a:t>Of </a:t>
              </a:r>
              <a:r>
                <a:rPr lang="en-US" sz="1100" dirty="0">
                  <a:solidFill>
                    <a:prstClr val="black"/>
                  </a:solidFill>
                  <a:latin typeface="Calibri"/>
                  <a:ea typeface="+mn-ea"/>
                </a:rPr>
                <a:t>the 230 contacts who were tested, test results for 109 (47.4%) were HIV positive, and 121 (52.6%) were HIV negative. </a:t>
              </a:r>
              <a:endParaRPr lang="en-US" sz="1100" dirty="0" smtClean="0">
                <a:solidFill>
                  <a:prstClr val="black"/>
                </a:solidFill>
                <a:latin typeface="Calibri"/>
                <a:ea typeface="+mn-ea"/>
              </a:endParaRPr>
            </a:p>
            <a:p>
              <a:pPr defTabSz="457200" fontAlgn="auto">
                <a:spcBef>
                  <a:spcPts val="0"/>
                </a:spcBef>
                <a:spcAft>
                  <a:spcPts val="0"/>
                </a:spcAft>
              </a:pPr>
              <a:r>
                <a:rPr lang="en-US" sz="1100" dirty="0" smtClean="0">
                  <a:solidFill>
                    <a:prstClr val="black"/>
                  </a:solidFill>
                  <a:latin typeface="Calibri"/>
                  <a:ea typeface="+mn-ea"/>
                </a:rPr>
                <a:t>Of </a:t>
              </a:r>
              <a:r>
                <a:rPr lang="en-US" sz="1100" dirty="0">
                  <a:solidFill>
                    <a:prstClr val="black"/>
                  </a:solidFill>
                  <a:latin typeface="Calibri"/>
                  <a:ea typeface="+mn-ea"/>
                </a:rPr>
                <a:t>the 128 contacts who have not yet been located, 74 (57.8%) have been identified as syringe-sharing or sex partners, and 54 (42.2%) are social contacts regarded as at high risk for HIV infection.</a:t>
              </a:r>
            </a:p>
            <a:p>
              <a:pPr defTabSz="457200" fontAlgn="auto">
                <a:spcBef>
                  <a:spcPts val="0"/>
                </a:spcBef>
                <a:spcAft>
                  <a:spcPts val="0"/>
                </a:spcAft>
              </a:pPr>
              <a:r>
                <a:rPr lang="en-US" sz="1100" dirty="0" smtClean="0">
                  <a:solidFill>
                    <a:prstClr val="black"/>
                  </a:solidFill>
                  <a:latin typeface="Calibri"/>
                  <a:ea typeface="+mn-ea"/>
                </a:rPr>
                <a:t>Injection </a:t>
              </a:r>
              <a:r>
                <a:rPr lang="en-US" sz="1100" dirty="0">
                  <a:solidFill>
                    <a:prstClr val="black"/>
                  </a:solidFill>
                  <a:latin typeface="Calibri"/>
                  <a:ea typeface="+mn-ea"/>
                </a:rPr>
                <a:t>drug use in this community is a multi-generational activity, with as many as three generations of a family and multiple community members injecting together. </a:t>
              </a:r>
              <a:endParaRPr lang="en-US" sz="1100" dirty="0" smtClean="0">
                <a:solidFill>
                  <a:prstClr val="black"/>
                </a:solidFill>
                <a:latin typeface="Calibri"/>
                <a:ea typeface="+mn-ea"/>
              </a:endParaRPr>
            </a:p>
            <a:p>
              <a:pPr defTabSz="457200" fontAlgn="auto">
                <a:spcBef>
                  <a:spcPts val="0"/>
                </a:spcBef>
                <a:spcAft>
                  <a:spcPts val="0"/>
                </a:spcAft>
              </a:pPr>
              <a:r>
                <a:rPr lang="en-US" sz="1100" dirty="0" smtClean="0">
                  <a:solidFill>
                    <a:prstClr val="black"/>
                  </a:solidFill>
                  <a:latin typeface="Calibri"/>
                  <a:ea typeface="+mn-ea"/>
                </a:rPr>
                <a:t>IDU </a:t>
              </a:r>
              <a:r>
                <a:rPr lang="en-US" sz="1100" dirty="0">
                  <a:solidFill>
                    <a:prstClr val="black"/>
                  </a:solidFill>
                  <a:latin typeface="Calibri"/>
                  <a:ea typeface="+mn-ea"/>
                </a:rPr>
                <a:t>practices include crushing and cooking extended-release </a:t>
              </a:r>
              <a:r>
                <a:rPr lang="en-US" sz="1100" dirty="0" err="1">
                  <a:solidFill>
                    <a:prstClr val="black"/>
                  </a:solidFill>
                  <a:latin typeface="Calibri"/>
                  <a:ea typeface="+mn-ea"/>
                </a:rPr>
                <a:t>oxymorphone</a:t>
              </a:r>
              <a:r>
                <a:rPr lang="en-US" sz="1100" dirty="0">
                  <a:solidFill>
                    <a:prstClr val="black"/>
                  </a:solidFill>
                  <a:latin typeface="Calibri"/>
                  <a:ea typeface="+mn-ea"/>
                </a:rPr>
                <a:t>, most frequently 40 mg tablets not designed to resist crushing or dissolving. Syringes and drug preparation equipment are frequently shared (e.g., the drug is dissolved in </a:t>
              </a:r>
              <a:r>
                <a:rPr lang="en-US" sz="1100" dirty="0" err="1">
                  <a:solidFill>
                    <a:prstClr val="black"/>
                  </a:solidFill>
                  <a:latin typeface="Calibri"/>
                  <a:ea typeface="+mn-ea"/>
                </a:rPr>
                <a:t>nonsterile</a:t>
              </a:r>
              <a:r>
                <a:rPr lang="en-US" sz="1100" dirty="0">
                  <a:solidFill>
                    <a:prstClr val="black"/>
                  </a:solidFill>
                  <a:latin typeface="Calibri"/>
                  <a:ea typeface="+mn-ea"/>
                </a:rPr>
                <a:t> water and drawn up into an insulin syringe that is usually shared with others). The reported daily numbers of injections ranged from four to 15, with the reported number of injection partners ranging from one to six per injection event.</a:t>
              </a:r>
            </a:p>
          </p:txBody>
        </p:sp>
      </p:grpSp>
    </p:spTree>
    <p:extLst>
      <p:ext uri="{BB962C8B-B14F-4D97-AF65-F5344CB8AC3E}">
        <p14:creationId xmlns:p14="http://schemas.microsoft.com/office/powerpoint/2010/main" val="1866431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6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21" indent="0" algn="ctr">
              <a:buNone/>
              <a:defRPr>
                <a:solidFill>
                  <a:schemeClr val="tx1">
                    <a:tint val="75000"/>
                  </a:schemeClr>
                </a:solidFill>
              </a:defRPr>
            </a:lvl2pPr>
            <a:lvl3pPr marL="913437" indent="0" algn="ctr">
              <a:buNone/>
              <a:defRPr>
                <a:solidFill>
                  <a:schemeClr val="tx1">
                    <a:tint val="75000"/>
                  </a:schemeClr>
                </a:solidFill>
              </a:defRPr>
            </a:lvl3pPr>
            <a:lvl4pPr marL="1370158" indent="0" algn="ctr">
              <a:buNone/>
              <a:defRPr>
                <a:solidFill>
                  <a:schemeClr val="tx1">
                    <a:tint val="75000"/>
                  </a:schemeClr>
                </a:solidFill>
              </a:defRPr>
            </a:lvl4pPr>
            <a:lvl5pPr marL="1826876" indent="0" algn="ctr">
              <a:buNone/>
              <a:defRPr>
                <a:solidFill>
                  <a:schemeClr val="tx1">
                    <a:tint val="75000"/>
                  </a:schemeClr>
                </a:solidFill>
              </a:defRPr>
            </a:lvl5pPr>
            <a:lvl6pPr marL="2283597" indent="0" algn="ctr">
              <a:buNone/>
              <a:defRPr>
                <a:solidFill>
                  <a:schemeClr val="tx1">
                    <a:tint val="75000"/>
                  </a:schemeClr>
                </a:solidFill>
              </a:defRPr>
            </a:lvl6pPr>
            <a:lvl7pPr marL="2740313" indent="0" algn="ctr">
              <a:buNone/>
              <a:defRPr>
                <a:solidFill>
                  <a:schemeClr val="tx1">
                    <a:tint val="75000"/>
                  </a:schemeClr>
                </a:solidFill>
              </a:defRPr>
            </a:lvl7pPr>
            <a:lvl8pPr marL="3197034" indent="0" algn="ctr">
              <a:buNone/>
              <a:defRPr>
                <a:solidFill>
                  <a:schemeClr val="tx1">
                    <a:tint val="75000"/>
                  </a:schemeClr>
                </a:solidFill>
              </a:defRPr>
            </a:lvl8pPr>
            <a:lvl9pPr marL="36537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E07BA21-3B3D-44D0-9DF3-69CD29C36A5F}" type="datetime1">
              <a:rPr lang="en-US"/>
              <a:pPr>
                <a:defRPr/>
              </a:pPr>
              <a:t>10/8/2015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FB8416-EE94-4E6D-93D3-59D096E009E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EEA485-6301-4F98-8668-558EAAB59D2A}" type="datetime1">
              <a:rPr lang="en-US"/>
              <a:pPr>
                <a:defRPr/>
              </a:pPr>
              <a:t>10/8/2015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B2E6FA-05AB-4614-9C67-1354C67C8AF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954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51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6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A6843-40CB-4A08-ACFC-3270AA487F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4586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28354" name="Rectangle 2"/>
          <p:cNvSpPr>
            <a:spLocks noGrp="1" noChangeArrowheads="1"/>
          </p:cNvSpPr>
          <p:nvPr>
            <p:ph type="ctrTitle"/>
          </p:nvPr>
        </p:nvSpPr>
        <p:spPr>
          <a:xfrm>
            <a:off x="0" y="2514600"/>
            <a:ext cx="9144000" cy="914400"/>
          </a:xfrm>
        </p:spPr>
        <p:txBody>
          <a:bodyPr/>
          <a:lstStyle>
            <a:lvl1pPr algn="ctr">
              <a:defRPr sz="5400"/>
            </a:lvl1pPr>
          </a:lstStyle>
          <a:p>
            <a:r>
              <a:rPr lang="en-US"/>
              <a:t>Click to edit Master title style</a:t>
            </a:r>
          </a:p>
        </p:txBody>
      </p:sp>
      <p:sp>
        <p:nvSpPr>
          <p:cNvPr id="228355" name="Rectangle 3"/>
          <p:cNvSpPr>
            <a:spLocks noGrp="1" noChangeArrowheads="1"/>
          </p:cNvSpPr>
          <p:nvPr>
            <p:ph type="subTitle" idx="1"/>
          </p:nvPr>
        </p:nvSpPr>
        <p:spPr>
          <a:xfrm>
            <a:off x="0" y="3479800"/>
            <a:ext cx="9144000" cy="6350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i="1">
                <a:latin typeface="Berlin Sans FB Dem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i="1">
                <a:latin typeface="Berlin Sans FB Dem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i="1">
                <a:latin typeface="Berlin Sans FB Demi" pitchFamily="34" charset="0"/>
              </a:defRPr>
            </a:lvl1pPr>
          </a:lstStyle>
          <a:p>
            <a:pPr>
              <a:defRPr/>
            </a:pPr>
            <a:fld id="{5DAB1081-DA52-4618-9A97-81C9E32D62A7}" type="slidenum">
              <a:rPr lang="en-US"/>
              <a:pPr>
                <a:defRPr/>
              </a:pPr>
              <a:t>‹#›</a:t>
            </a:fld>
            <a:endParaRPr lang="en-US"/>
          </a:p>
        </p:txBody>
      </p:sp>
    </p:spTree>
    <p:extLst>
      <p:ext uri="{BB962C8B-B14F-4D97-AF65-F5344CB8AC3E}">
        <p14:creationId xmlns:p14="http://schemas.microsoft.com/office/powerpoint/2010/main" val="4234923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92015" y="609600"/>
            <a:ext cx="7159978" cy="14620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92015" y="2298700"/>
            <a:ext cx="7159978" cy="3798888"/>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02814-2D95-4FEF-934A-5FFDD1C126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43106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F1CAFA9-D974-4BD0-99CB-8AB1E985DA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91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E35E190-B1E6-DA42-8000-AC6DE9CAFD7D}" type="slidenum">
              <a:rPr lang="en-US"/>
              <a:pPr/>
              <a:t>‹#›</a:t>
            </a:fld>
            <a:endParaRPr lang="en-US"/>
          </a:p>
        </p:txBody>
      </p:sp>
    </p:spTree>
    <p:extLst>
      <p:ext uri="{BB962C8B-B14F-4D97-AF65-F5344CB8AC3E}">
        <p14:creationId xmlns:p14="http://schemas.microsoft.com/office/powerpoint/2010/main" val="3963380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E15566-61BE-4FFE-A883-D380225A0D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5039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61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A6843-40CB-4A08-ACFC-3270AA487F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3132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931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3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DDBA8DE-F47C-4A39-B4E7-E51FE5D72327}" type="datetime1">
              <a:rPr lang="en-US"/>
              <a:pPr>
                <a:defRPr/>
              </a:pPr>
              <a:t>10/8/2015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5AE73A-BA68-4031-87AD-C1330983C51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4" y="609601"/>
            <a:ext cx="77724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4" y="1676404"/>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xfrm>
            <a:off x="685804" y="6324600"/>
            <a:ext cx="7772400" cy="533400"/>
          </a:xfrm>
          <a:prstGeom prst="rect">
            <a:avLst/>
          </a:prstGeom>
          <a:ln/>
        </p:spPr>
        <p:txBody>
          <a:bodyPr/>
          <a:lstStyle>
            <a:lvl1pPr>
              <a:defRPr/>
            </a:lvl1pPr>
          </a:lstStyle>
          <a:p>
            <a:pPr algn="ctr" defTabSz="914400" eaLnBrk="0" hangingPunct="0">
              <a:lnSpc>
                <a:spcPct val="75000"/>
              </a:lnSpc>
              <a:defRPr/>
            </a:pPr>
            <a:r>
              <a:rPr lang="en-US" sz="3600" b="1">
                <a:solidFill>
                  <a:srgbClr val="FFFFFF"/>
                </a:solidFill>
                <a:latin typeface="Times New Roman" pitchFamily="18" charset="0"/>
              </a:rPr>
              <a:t>SOURCE: University of Michigan, </a:t>
            </a:r>
            <a:r>
              <a:rPr lang="en-US" sz="3600" b="1" smtClean="0">
                <a:solidFill>
                  <a:srgbClr val="FFFFFF"/>
                </a:solidFill>
                <a:latin typeface="Times New Roman" pitchFamily="18" charset="0"/>
              </a:rPr>
              <a:t>2010 </a:t>
            </a:r>
            <a:r>
              <a:rPr lang="en-US" sz="3600" b="1">
                <a:solidFill>
                  <a:srgbClr val="FFFFFF"/>
                </a:solidFill>
                <a:latin typeface="Times New Roman" pitchFamily="18" charset="0"/>
              </a:rPr>
              <a:t>Monitoring the Future Study</a:t>
            </a:r>
          </a:p>
        </p:txBody>
      </p:sp>
    </p:spTree>
    <p:extLst>
      <p:ext uri="{BB962C8B-B14F-4D97-AF65-F5344CB8AC3E}">
        <p14:creationId xmlns:p14="http://schemas.microsoft.com/office/powerpoint/2010/main" val="1671348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Times New Roman" pitchFamily="18"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Times New Roman" pitchFamily="18"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Times New Roman" charset="0"/>
              </a:defRPr>
            </a:lvl1pPr>
          </a:lstStyle>
          <a:p>
            <a:pPr>
              <a:defRPr/>
            </a:pPr>
            <a:fld id="{89E203A6-2D7A-4327-A5F5-C463DE576444}" type="slidenum">
              <a:rPr lang="en-US"/>
              <a:pPr>
                <a:defRPr/>
              </a:pPr>
              <a:t>‹#›</a:t>
            </a:fld>
            <a:endParaRPr lang="en-US"/>
          </a:p>
        </p:txBody>
      </p:sp>
    </p:spTree>
    <p:extLst>
      <p:ext uri="{BB962C8B-B14F-4D97-AF65-F5344CB8AC3E}">
        <p14:creationId xmlns:p14="http://schemas.microsoft.com/office/powerpoint/2010/main" val="724453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b="1">
                <a:latin typeface="Times New Roman" charset="0"/>
              </a:defRPr>
            </a:lvl1pPr>
          </a:lstStyle>
          <a:p>
            <a:pPr>
              <a:defRPr/>
            </a:pPr>
            <a:fld id="{08D1C5A8-8D31-49C1-97C8-34F6CC3CC671}" type="datetime1">
              <a:rPr lang="en-US"/>
              <a:pPr>
                <a:defRPr/>
              </a:pPr>
              <a:t>10/8/2015</a:t>
            </a:fld>
            <a:endParaRPr lang="en-US"/>
          </a:p>
        </p:txBody>
      </p:sp>
      <p:sp>
        <p:nvSpPr>
          <p:cNvPr id="3" name="Footer Placeholder 2"/>
          <p:cNvSpPr>
            <a:spLocks noGrp="1"/>
          </p:cNvSpPr>
          <p:nvPr>
            <p:ph type="ftr" sz="quarter" idx="11"/>
          </p:nvPr>
        </p:nvSpPr>
        <p:spPr/>
        <p:txBody>
          <a:bodyPr/>
          <a:lstStyle>
            <a:lvl1pPr eaLnBrk="0" hangingPunct="0">
              <a:defRPr b="1">
                <a:latin typeface="Times New Roman" pitchFamily="112"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Times New Roman" charset="0"/>
              </a:defRPr>
            </a:lvl1pPr>
          </a:lstStyle>
          <a:p>
            <a:pPr>
              <a:defRPr/>
            </a:pPr>
            <a:fld id="{93FEEBDA-54F8-4792-8F3C-D314A7420EC5}" type="slidenum">
              <a:rPr lang="en-US"/>
              <a:pPr>
                <a:defRPr/>
              </a:pPr>
              <a:t>‹#›</a:t>
            </a:fld>
            <a:endParaRPr lang="en-US"/>
          </a:p>
        </p:txBody>
      </p:sp>
    </p:spTree>
    <p:extLst>
      <p:ext uri="{BB962C8B-B14F-4D97-AF65-F5344CB8AC3E}">
        <p14:creationId xmlns:p14="http://schemas.microsoft.com/office/powerpoint/2010/main" val="4250539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34F027-DB36-4C84-B896-AD3BB85686ED}" type="datetime1">
              <a:rPr lang="en-US">
                <a:solidFill>
                  <a:prstClr val="black">
                    <a:tint val="75000"/>
                  </a:prstClr>
                </a:solidFill>
              </a:rPr>
              <a:pPr>
                <a:defRPr/>
              </a:pPr>
              <a:t>10/8/2015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43CDCA8-4B33-4FC4-AEF0-FA93D0CAD4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0704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lumMod val="85000"/>
                  </a:schemeClr>
                </a:solidFill>
              </a:defRPr>
            </a:lvl1pPr>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BE2D357-442E-4FF9-A2BD-224200C1F162}"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6383D1-4FD3-4412-8A1B-0608FE958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462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34F027-DB36-4C84-B896-AD3BB85686ED}" type="datetime1">
              <a:rPr lang="en-US">
                <a:solidFill>
                  <a:prstClr val="black">
                    <a:tint val="75000"/>
                  </a:prstClr>
                </a:solidFill>
              </a:rPr>
              <a:pPr>
                <a:defRPr/>
              </a:pPr>
              <a:t>10/8/2015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43CDCA8-4B33-4FC4-AEF0-FA93D0CAD4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0714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FAC420-7729-49B4-AF27-23E47C3247E8}" type="datetime1">
              <a:rPr lang="en-US" smtClean="0">
                <a:solidFill>
                  <a:prstClr val="white">
                    <a:tint val="75000"/>
                  </a:prstClr>
                </a:solidFill>
              </a:rPr>
              <a:pPr>
                <a:defRPr/>
              </a:pPr>
              <a:t>10/8/2015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C240750-1068-4BE0-BB25-E246F6E77A65}"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476747964"/>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436186-1C93-5543-8CFA-F80F02F49974}"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D096A9-32F0-F147-A9B7-20CE3E0810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0483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36186-1C93-5543-8CFA-F80F02F49974}"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D096A9-32F0-F147-A9B7-20CE3E0810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2057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436186-1C93-5543-8CFA-F80F02F49974}"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D096A9-32F0-F147-A9B7-20CE3E0810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742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436186-1C93-5543-8CFA-F80F02F49974}" type="datetimeFigureOut">
              <a:rPr lang="en-US">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D096A9-32F0-F147-A9B7-20CE3E0810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62150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436186-1C93-5543-8CFA-F80F02F49974}" type="datetimeFigureOut">
              <a:rPr lang="en-US">
                <a:solidFill>
                  <a:prstClr val="black">
                    <a:tint val="75000"/>
                  </a:prstClr>
                </a:solidFill>
              </a:rPr>
              <a:pPr/>
              <a:t>10/8/2015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D096A9-32F0-F147-A9B7-20CE3E0810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1707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36186-1C93-5543-8CFA-F80F02F49974}" type="datetimeFigureOut">
              <a:rPr lang="en-US">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D096A9-32F0-F147-A9B7-20CE3E0810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5979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36186-1C93-5543-8CFA-F80F02F49974}" type="datetimeFigureOut">
              <a:rPr lang="en-US">
                <a:solidFill>
                  <a:prstClr val="black">
                    <a:tint val="75000"/>
                  </a:prstClr>
                </a:solidFill>
              </a:rPr>
              <a:pPr/>
              <a:t>10/8/2015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D096A9-32F0-F147-A9B7-20CE3E0810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3030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36186-1C93-5543-8CFA-F80F02F49974}" type="datetimeFigureOut">
              <a:rPr lang="en-US">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D096A9-32F0-F147-A9B7-20CE3E0810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2527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36186-1C93-5543-8CFA-F80F02F49974}" type="datetimeFigureOut">
              <a:rPr lang="en-US">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D096A9-32F0-F147-A9B7-20CE3E0810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55196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36186-1C93-5543-8CFA-F80F02F49974}"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D096A9-32F0-F147-A9B7-20CE3E0810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5507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436186-1C93-5543-8CFA-F80F02F49974}"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D096A9-32F0-F147-A9B7-20CE3E0810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0634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F1F7AF-A735-5D45-8F31-B02C48DEAABE}"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906D12-E6EC-764F-8BBB-8A94B179E4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3814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F1F7AF-A735-5D45-8F31-B02C48DEAABE}"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906D12-E6EC-764F-8BBB-8A94B179E4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82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19400" y="6356628"/>
            <a:ext cx="2133600" cy="365125"/>
          </a:xfrm>
          <a:prstGeom prst="rect">
            <a:avLst/>
          </a:prstGeom>
        </p:spPr>
        <p:txBody>
          <a:bodyPr lIns="91344" tIns="45672" rIns="91344" bIns="45672"/>
          <a:lstStyle>
            <a:lvl1pPr>
              <a:defRPr/>
            </a:lvl1pPr>
          </a:lstStyle>
          <a:p>
            <a:pPr>
              <a:defRPr/>
            </a:pPr>
            <a:fld id="{52B560C4-D235-49FF-BFF4-4960C7E593BF}" type="datetimeFigureOut">
              <a:rPr lang="en-US">
                <a:solidFill>
                  <a:prstClr val="black">
                    <a:tint val="75000"/>
                  </a:prstClr>
                </a:solidFill>
              </a:rPr>
              <a:pPr>
                <a:defRPr/>
              </a:pPr>
              <a:t>10/8/2015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628"/>
            <a:ext cx="2895600" cy="365125"/>
          </a:xfrm>
          <a:prstGeom prst="rect">
            <a:avLst/>
          </a:prstGeom>
        </p:spPr>
        <p:txBody>
          <a:bodyPr lIns="91344" tIns="45672" rIns="91344" bIns="45672"/>
          <a:lstStyle>
            <a:lvl1pPr fontAlgn="auto">
              <a:spcBef>
                <a:spcPts val="0"/>
              </a:spcBef>
              <a:spcAft>
                <a:spcPts val="0"/>
              </a:spcAft>
              <a:defRPr>
                <a:latin typeface="+mn-lt"/>
                <a:cs typeface="+mn-cs"/>
              </a:defRPr>
            </a:lvl1pPr>
          </a:lstStyle>
          <a:p>
            <a:pPr eaLnBrk="1" hangingPunct="1">
              <a:defRPr/>
            </a:pPr>
            <a:endParaRPr lang="en-US" sz="1800" b="0">
              <a:solidFill>
                <a:prstClr val="black"/>
              </a:solidFill>
            </a:endParaRPr>
          </a:p>
        </p:txBody>
      </p:sp>
      <p:sp>
        <p:nvSpPr>
          <p:cNvPr id="6" name="Slide Number Placeholder 5"/>
          <p:cNvSpPr>
            <a:spLocks noGrp="1"/>
          </p:cNvSpPr>
          <p:nvPr>
            <p:ph type="sldNum" sz="quarter" idx="12"/>
          </p:nvPr>
        </p:nvSpPr>
        <p:spPr>
          <a:xfrm>
            <a:off x="457200" y="6356628"/>
            <a:ext cx="2133600" cy="365125"/>
          </a:xfrm>
          <a:prstGeom prst="rect">
            <a:avLst/>
          </a:prstGeom>
        </p:spPr>
        <p:txBody>
          <a:bodyPr lIns="91344" tIns="45672" rIns="91344" bIns="45672"/>
          <a:lstStyle>
            <a:lvl1pPr>
              <a:defRPr/>
            </a:lvl1pPr>
          </a:lstStyle>
          <a:p>
            <a:pPr>
              <a:defRPr/>
            </a:pPr>
            <a:fld id="{7A9BDBC1-F08F-45CE-8BF5-7B1362B6371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F1F7AF-A735-5D45-8F31-B02C48DEAABE}"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906D12-E6EC-764F-8BBB-8A94B179E4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759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F1F7AF-A735-5D45-8F31-B02C48DEAABE}"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906D12-E6EC-764F-8BBB-8A94B179E4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2870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F1F7AF-A735-5D45-8F31-B02C48DEAABE}" type="datetimeFigureOut">
              <a:rPr lang="en-US" smtClean="0">
                <a:solidFill>
                  <a:prstClr val="black">
                    <a:tint val="75000"/>
                  </a:prstClr>
                </a:solidFill>
              </a:rPr>
              <a:pPr/>
              <a:t>10/8/2015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906D12-E6EC-764F-8BBB-8A94B179E4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8830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F1F7AF-A735-5D45-8F31-B02C48DEAABE}" type="datetimeFigureOut">
              <a:rPr lang="en-US" smtClean="0">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906D12-E6EC-764F-8BBB-8A94B179E4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68280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F1F7AF-A735-5D45-8F31-B02C48DEAABE}" type="datetimeFigureOut">
              <a:rPr lang="en-US" smtClean="0">
                <a:solidFill>
                  <a:prstClr val="black">
                    <a:tint val="75000"/>
                  </a:prstClr>
                </a:solidFill>
              </a:rPr>
              <a:pPr/>
              <a:t>10/8/2015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906D12-E6EC-764F-8BBB-8A94B179E4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6589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F1F7AF-A735-5D45-8F31-B02C48DEAABE}"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906D12-E6EC-764F-8BBB-8A94B179E4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3365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F1F7AF-A735-5D45-8F31-B02C48DEAABE}"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906D12-E6EC-764F-8BBB-8A94B179E4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8206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F1F7AF-A735-5D45-8F31-B02C48DEAABE}"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906D12-E6EC-764F-8BBB-8A94B179E4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6308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F1F7AF-A735-5D45-8F31-B02C48DEAABE}"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906D12-E6EC-764F-8BBB-8A94B179E4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5293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238F4E-8CCE-1C40-87B9-DCC59D3F8B72}"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1E7C1-B93A-AA4E-ABFE-73D565B9EC3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519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38F4E-8CCE-1C40-87B9-DCC59D3F8B72}"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1E7C1-B93A-AA4E-ABFE-73D565B9EC3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9850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238F4E-8CCE-1C40-87B9-DCC59D3F8B72}"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1E7C1-B93A-AA4E-ABFE-73D565B9EC3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1125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238F4E-8CCE-1C40-87B9-DCC59D3F8B72}" type="datetimeFigureOut">
              <a:rPr lang="en-US">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01E7C1-B93A-AA4E-ABFE-73D565B9EC3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7784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238F4E-8CCE-1C40-87B9-DCC59D3F8B72}" type="datetimeFigureOut">
              <a:rPr lang="en-US">
                <a:solidFill>
                  <a:prstClr val="black">
                    <a:tint val="75000"/>
                  </a:prstClr>
                </a:solidFill>
              </a:rPr>
              <a:pPr/>
              <a:t>10/8/2015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501E7C1-B93A-AA4E-ABFE-73D565B9EC3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1383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238F4E-8CCE-1C40-87B9-DCC59D3F8B72}" type="datetimeFigureOut">
              <a:rPr lang="en-US">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501E7C1-B93A-AA4E-ABFE-73D565B9EC3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9754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38F4E-8CCE-1C40-87B9-DCC59D3F8B72}" type="datetimeFigureOut">
              <a:rPr lang="en-US">
                <a:solidFill>
                  <a:prstClr val="black">
                    <a:tint val="75000"/>
                  </a:prstClr>
                </a:solidFill>
              </a:rPr>
              <a:pPr/>
              <a:t>10/8/2015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501E7C1-B93A-AA4E-ABFE-73D565B9EC3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4950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238F4E-8CCE-1C40-87B9-DCC59D3F8B72}" type="datetimeFigureOut">
              <a:rPr lang="en-US">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01E7C1-B93A-AA4E-ABFE-73D565B9EC3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6472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238F4E-8CCE-1C40-87B9-DCC59D3F8B72}" type="datetimeFigureOut">
              <a:rPr lang="en-US">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501E7C1-B93A-AA4E-ABFE-73D565B9EC3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241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38F4E-8CCE-1C40-87B9-DCC59D3F8B72}"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1E7C1-B93A-AA4E-ABFE-73D565B9EC3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2150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238F4E-8CCE-1C40-87B9-DCC59D3F8B72}"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501E7C1-B93A-AA4E-ABFE-73D565B9EC3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1914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lumMod val="85000"/>
                  </a:schemeClr>
                </a:solidFill>
              </a:defRPr>
            </a:lvl1pPr>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BE2D357-442E-4FF9-A2BD-224200C1F162}"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6383D1-4FD3-4412-8A1B-0608FE9588D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125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072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19400" y="6357284"/>
            <a:ext cx="2133600" cy="365125"/>
          </a:xfrm>
          <a:prstGeom prst="rect">
            <a:avLst/>
          </a:prstGeom>
        </p:spPr>
        <p:txBody>
          <a:bodyPr lIns="91290" tIns="45647" rIns="91290" bIns="45647"/>
          <a:lstStyle>
            <a:lvl1pPr>
              <a:defRPr/>
            </a:lvl1pPr>
          </a:lstStyle>
          <a:p>
            <a:pPr defTabSz="456451">
              <a:defRPr/>
            </a:pPr>
            <a:fld id="{52B560C4-D235-49FF-BFF4-4960C7E593BF}" type="datetimeFigureOut">
              <a:rPr lang="en-US" smtClean="0">
                <a:solidFill>
                  <a:prstClr val="black">
                    <a:tint val="75000"/>
                  </a:prstClr>
                </a:solidFill>
              </a:rPr>
              <a:pPr defTabSz="456451">
                <a:defRPr/>
              </a:pPr>
              <a:t>10/8/2015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7284"/>
            <a:ext cx="2895600" cy="365125"/>
          </a:xfrm>
          <a:prstGeom prst="rect">
            <a:avLst/>
          </a:prstGeom>
        </p:spPr>
        <p:txBody>
          <a:bodyPr lIns="91290" tIns="45647" rIns="91290" bIns="45647"/>
          <a:lstStyle>
            <a:lvl1pPr fontAlgn="auto">
              <a:spcBef>
                <a:spcPts val="0"/>
              </a:spcBef>
              <a:spcAft>
                <a:spcPts val="0"/>
              </a:spcAft>
              <a:defRPr>
                <a:latin typeface="+mn-lt"/>
                <a:cs typeface="+mn-cs"/>
              </a:defRPr>
            </a:lvl1pPr>
          </a:lstStyle>
          <a:p>
            <a:pPr defTabSz="456451">
              <a:defRPr/>
            </a:pPr>
            <a:endParaRPr lang="en-US">
              <a:solidFill>
                <a:prstClr val="black"/>
              </a:solidFill>
            </a:endParaRPr>
          </a:p>
        </p:txBody>
      </p:sp>
      <p:sp>
        <p:nvSpPr>
          <p:cNvPr id="6" name="Slide Number Placeholder 5"/>
          <p:cNvSpPr>
            <a:spLocks noGrp="1"/>
          </p:cNvSpPr>
          <p:nvPr>
            <p:ph type="sldNum" sz="quarter" idx="12"/>
          </p:nvPr>
        </p:nvSpPr>
        <p:spPr>
          <a:xfrm>
            <a:off x="457200" y="6357284"/>
            <a:ext cx="2133600" cy="365125"/>
          </a:xfrm>
          <a:prstGeom prst="rect">
            <a:avLst/>
          </a:prstGeom>
        </p:spPr>
        <p:txBody>
          <a:bodyPr lIns="91290" tIns="45647" rIns="91290" bIns="45647"/>
          <a:lstStyle>
            <a:lvl1pPr>
              <a:defRPr/>
            </a:lvl1pPr>
          </a:lstStyle>
          <a:p>
            <a:pPr defTabSz="456451">
              <a:defRPr/>
            </a:pPr>
            <a:fld id="{7A9BDBC1-F08F-45CE-8BF5-7B1362B63710}" type="slidenum">
              <a:rPr lang="en-US" smtClean="0">
                <a:solidFill>
                  <a:prstClr val="black">
                    <a:tint val="75000"/>
                  </a:prstClr>
                </a:solidFill>
              </a:rPr>
              <a:pPr defTabSz="456451">
                <a:defRPr/>
              </a:pPr>
              <a:t>‹#›</a:t>
            </a:fld>
            <a:endParaRPr lang="en-US">
              <a:solidFill>
                <a:prstClr val="black">
                  <a:tint val="75000"/>
                </a:prstClr>
              </a:solidFill>
            </a:endParaRPr>
          </a:p>
        </p:txBody>
      </p:sp>
    </p:spTree>
    <p:extLst>
      <p:ext uri="{BB962C8B-B14F-4D97-AF65-F5344CB8AC3E}">
        <p14:creationId xmlns:p14="http://schemas.microsoft.com/office/powerpoint/2010/main" val="2234207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827778" name="Rectangle 2050"/>
          <p:cNvSpPr>
            <a:spLocks noGrp="1" noChangeArrowheads="1"/>
          </p:cNvSpPr>
          <p:nvPr>
            <p:ph type="ctrTitle"/>
          </p:nvPr>
        </p:nvSpPr>
        <p:spPr>
          <a:xfrm>
            <a:off x="677334" y="2286000"/>
            <a:ext cx="7789333" cy="1143000"/>
          </a:xfrm>
        </p:spPr>
        <p:txBody>
          <a:bodyPr/>
          <a:lstStyle>
            <a:lvl1pPr>
              <a:defRPr/>
            </a:lvl1pPr>
          </a:lstStyle>
          <a:p>
            <a:r>
              <a:rPr lang="en-US"/>
              <a:t>Click to edit Master title style</a:t>
            </a:r>
          </a:p>
        </p:txBody>
      </p:sp>
      <p:sp>
        <p:nvSpPr>
          <p:cNvPr id="10827779" name="Rectangle 2051"/>
          <p:cNvSpPr>
            <a:spLocks noGrp="1" noChangeArrowheads="1"/>
          </p:cNvSpPr>
          <p:nvPr>
            <p:ph type="subTitle" idx="1"/>
          </p:nvPr>
        </p:nvSpPr>
        <p:spPr>
          <a:xfrm>
            <a:off x="1354667" y="3886200"/>
            <a:ext cx="6434667" cy="1752600"/>
          </a:xfrm>
        </p:spPr>
        <p:txBody>
          <a:bodyPr/>
          <a:lstStyle>
            <a:lvl1pPr marL="0" indent="0" algn="ctr">
              <a:buFontTx/>
              <a:buNone/>
              <a:defRPr/>
            </a:lvl1pPr>
          </a:lstStyle>
          <a:p>
            <a:r>
              <a:rPr lang="en-US"/>
              <a:t>Click to edit Master subtitle style</a:t>
            </a:r>
          </a:p>
        </p:txBody>
      </p:sp>
      <p:sp>
        <p:nvSpPr>
          <p:cNvPr id="4" name="Rectangle 2052"/>
          <p:cNvSpPr>
            <a:spLocks noGrp="1" noChangeArrowheads="1"/>
          </p:cNvSpPr>
          <p:nvPr>
            <p:ph type="dt" sz="half" idx="10"/>
          </p:nvPr>
        </p:nvSpPr>
        <p:spPr>
          <a:xfrm>
            <a:off x="677334" y="6248400"/>
            <a:ext cx="1896533" cy="457200"/>
          </a:xfrm>
        </p:spPr>
        <p:txBody>
          <a:bodyPr/>
          <a:lstStyle>
            <a:lvl1pPr>
              <a:defRPr/>
            </a:lvl1pPr>
          </a:lstStyle>
          <a:p>
            <a:pPr>
              <a:defRPr/>
            </a:pPr>
            <a:endParaRPr lang="en-US">
              <a:solidFill>
                <a:srgbClr val="FFFFFF"/>
              </a:solidFill>
            </a:endParaRPr>
          </a:p>
        </p:txBody>
      </p:sp>
      <p:sp>
        <p:nvSpPr>
          <p:cNvPr id="5" name="Rectangle 2053"/>
          <p:cNvSpPr>
            <a:spLocks noGrp="1" noChangeArrowheads="1"/>
          </p:cNvSpPr>
          <p:nvPr>
            <p:ph type="ftr" sz="quarter" idx="11"/>
          </p:nvPr>
        </p:nvSpPr>
        <p:spPr>
          <a:xfrm>
            <a:off x="3115734" y="6248400"/>
            <a:ext cx="2912533" cy="457200"/>
          </a:xfrm>
        </p:spPr>
        <p:txBody>
          <a:bodyPr/>
          <a:lstStyle>
            <a:lvl1pPr>
              <a:defRPr/>
            </a:lvl1pPr>
          </a:lstStyle>
          <a:p>
            <a:pPr>
              <a:defRPr/>
            </a:pPr>
            <a:endParaRPr lang="en-US">
              <a:solidFill>
                <a:srgbClr val="FFFFFF"/>
              </a:solidFill>
            </a:endParaRPr>
          </a:p>
        </p:txBody>
      </p:sp>
      <p:sp>
        <p:nvSpPr>
          <p:cNvPr id="6" name="Rectangle 2054"/>
          <p:cNvSpPr>
            <a:spLocks noGrp="1" noChangeArrowheads="1"/>
          </p:cNvSpPr>
          <p:nvPr>
            <p:ph type="sldNum" sz="quarter" idx="12"/>
          </p:nvPr>
        </p:nvSpPr>
        <p:spPr>
          <a:xfrm>
            <a:off x="6570134" y="6248400"/>
            <a:ext cx="1896533" cy="457200"/>
          </a:xfrm>
        </p:spPr>
        <p:txBody>
          <a:bodyPr/>
          <a:lstStyle>
            <a:lvl1pPr>
              <a:defRPr/>
            </a:lvl1pPr>
          </a:lstStyle>
          <a:p>
            <a:pPr>
              <a:defRPr/>
            </a:pPr>
            <a:fld id="{2FC31157-99AE-4A94-8BF2-64495B23F6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220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16801-EB4B-49AD-B9BD-2E0AFD2176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586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80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12238-0279-4C13-A653-F39AC62D66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066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2256" y="2298700"/>
            <a:ext cx="3512255" cy="3798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2298700"/>
            <a:ext cx="3512256" cy="3798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E5525A-5B7B-4A67-AEB6-8686842C44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867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B9208D-7AB6-443B-AF12-D527F6DC8E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119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E5028F-C17A-492E-985C-852A78454A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695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ABC9D0-F975-4D62-88CA-59EF63C1C3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595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746"/>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FFD709-81B9-450D-A771-A2598B6EA8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995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Times" charset="0"/>
                <a:ea typeface="ＭＳ Ｐゴシック" charset="-128"/>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Times"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charset="0"/>
              </a:defRPr>
            </a:lvl1pPr>
          </a:lstStyle>
          <a:p>
            <a:pPr>
              <a:defRPr/>
            </a:pPr>
            <a:fld id="{B40E3B75-1FD2-48BC-8159-C1A4C79E9FDA}" type="slidenum">
              <a:rPr lang="en-US"/>
              <a:pPr>
                <a:defRPr/>
              </a:pPr>
              <a:t>‹#›</a:t>
            </a:fld>
            <a:endParaRPr lang="en-US"/>
          </a:p>
        </p:txBody>
      </p:sp>
    </p:spTree>
    <p:extLst>
      <p:ext uri="{BB962C8B-B14F-4D97-AF65-F5344CB8AC3E}">
        <p14:creationId xmlns:p14="http://schemas.microsoft.com/office/powerpoint/2010/main" val="2530058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92DE79-A344-40AF-9785-3F8AE5EDB8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138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42C7D6-D54A-4B7C-BB00-3DE9D8609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512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609600"/>
            <a:ext cx="1789289" cy="54879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2012" y="609600"/>
            <a:ext cx="5235222" cy="54879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ADD9A4-80B6-4532-B41C-F0ACD229F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6197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92015" y="609600"/>
            <a:ext cx="7159978" cy="14620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92015" y="2298700"/>
            <a:ext cx="7159978" cy="3798888"/>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02814-2D95-4FEF-934A-5FFDD1C126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396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827778" name="Rectangle 2050"/>
          <p:cNvSpPr>
            <a:spLocks noGrp="1" noChangeArrowheads="1"/>
          </p:cNvSpPr>
          <p:nvPr>
            <p:ph type="ctrTitle"/>
          </p:nvPr>
        </p:nvSpPr>
        <p:spPr>
          <a:xfrm>
            <a:off x="677334" y="2286000"/>
            <a:ext cx="7789333" cy="1143000"/>
          </a:xfrm>
        </p:spPr>
        <p:txBody>
          <a:bodyPr/>
          <a:lstStyle>
            <a:lvl1pPr>
              <a:defRPr/>
            </a:lvl1pPr>
          </a:lstStyle>
          <a:p>
            <a:r>
              <a:rPr lang="en-US"/>
              <a:t>Click to edit Master title style</a:t>
            </a:r>
          </a:p>
        </p:txBody>
      </p:sp>
      <p:sp>
        <p:nvSpPr>
          <p:cNvPr id="10827779" name="Rectangle 2051"/>
          <p:cNvSpPr>
            <a:spLocks noGrp="1" noChangeArrowheads="1"/>
          </p:cNvSpPr>
          <p:nvPr>
            <p:ph type="subTitle" idx="1"/>
          </p:nvPr>
        </p:nvSpPr>
        <p:spPr>
          <a:xfrm>
            <a:off x="1354667" y="3886200"/>
            <a:ext cx="6434667" cy="1752600"/>
          </a:xfrm>
        </p:spPr>
        <p:txBody>
          <a:bodyPr/>
          <a:lstStyle>
            <a:lvl1pPr marL="0" indent="0" algn="ctr">
              <a:buFontTx/>
              <a:buNone/>
              <a:defRPr/>
            </a:lvl1pPr>
          </a:lstStyle>
          <a:p>
            <a:r>
              <a:rPr lang="en-US"/>
              <a:t>Click to edit Master subtitle style</a:t>
            </a:r>
          </a:p>
        </p:txBody>
      </p:sp>
      <p:sp>
        <p:nvSpPr>
          <p:cNvPr id="4" name="Rectangle 2052"/>
          <p:cNvSpPr>
            <a:spLocks noGrp="1" noChangeArrowheads="1"/>
          </p:cNvSpPr>
          <p:nvPr>
            <p:ph type="dt" sz="half" idx="10"/>
          </p:nvPr>
        </p:nvSpPr>
        <p:spPr>
          <a:xfrm>
            <a:off x="677334" y="6248400"/>
            <a:ext cx="1896533" cy="457200"/>
          </a:xfrm>
        </p:spPr>
        <p:txBody>
          <a:bodyPr/>
          <a:lstStyle>
            <a:lvl1pPr>
              <a:defRPr/>
            </a:lvl1pPr>
          </a:lstStyle>
          <a:p>
            <a:pPr>
              <a:defRPr/>
            </a:pPr>
            <a:endParaRPr lang="en-US">
              <a:solidFill>
                <a:srgbClr val="FFFFFF"/>
              </a:solidFill>
            </a:endParaRPr>
          </a:p>
        </p:txBody>
      </p:sp>
      <p:sp>
        <p:nvSpPr>
          <p:cNvPr id="5" name="Rectangle 2053"/>
          <p:cNvSpPr>
            <a:spLocks noGrp="1" noChangeArrowheads="1"/>
          </p:cNvSpPr>
          <p:nvPr>
            <p:ph type="ftr" sz="quarter" idx="11"/>
          </p:nvPr>
        </p:nvSpPr>
        <p:spPr>
          <a:xfrm>
            <a:off x="3115734" y="6248400"/>
            <a:ext cx="2912533" cy="457200"/>
          </a:xfrm>
        </p:spPr>
        <p:txBody>
          <a:bodyPr/>
          <a:lstStyle>
            <a:lvl1pPr>
              <a:defRPr/>
            </a:lvl1pPr>
          </a:lstStyle>
          <a:p>
            <a:pPr>
              <a:defRPr/>
            </a:pPr>
            <a:endParaRPr lang="en-US">
              <a:solidFill>
                <a:srgbClr val="FFFFFF"/>
              </a:solidFill>
            </a:endParaRPr>
          </a:p>
        </p:txBody>
      </p:sp>
      <p:sp>
        <p:nvSpPr>
          <p:cNvPr id="6" name="Rectangle 2054"/>
          <p:cNvSpPr>
            <a:spLocks noGrp="1" noChangeArrowheads="1"/>
          </p:cNvSpPr>
          <p:nvPr>
            <p:ph type="sldNum" sz="quarter" idx="12"/>
          </p:nvPr>
        </p:nvSpPr>
        <p:spPr>
          <a:xfrm>
            <a:off x="6570134" y="6248400"/>
            <a:ext cx="1896533" cy="457200"/>
          </a:xfrm>
        </p:spPr>
        <p:txBody>
          <a:bodyPr/>
          <a:lstStyle>
            <a:lvl1pPr>
              <a:defRPr/>
            </a:lvl1pPr>
          </a:lstStyle>
          <a:p>
            <a:pPr>
              <a:defRPr/>
            </a:pPr>
            <a:fld id="{2FC31157-99AE-4A94-8BF2-64495B23F6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972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16801-EB4B-49AD-B9BD-2E0AFD2176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640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80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12238-0279-4C13-A653-F39AC62D66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201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2256" y="2298700"/>
            <a:ext cx="3512255" cy="3798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2298700"/>
            <a:ext cx="3512256" cy="3798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E5525A-5B7B-4A67-AEB6-8686842C44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102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B9208D-7AB6-443B-AF12-D527F6DC8E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267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6E5028F-C17A-492E-985C-852A78454A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121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6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21" indent="0" algn="ctr">
              <a:buNone/>
              <a:defRPr>
                <a:solidFill>
                  <a:schemeClr val="tx1">
                    <a:tint val="75000"/>
                  </a:schemeClr>
                </a:solidFill>
              </a:defRPr>
            </a:lvl2pPr>
            <a:lvl3pPr marL="913437" indent="0" algn="ctr">
              <a:buNone/>
              <a:defRPr>
                <a:solidFill>
                  <a:schemeClr val="tx1">
                    <a:tint val="75000"/>
                  </a:schemeClr>
                </a:solidFill>
              </a:defRPr>
            </a:lvl3pPr>
            <a:lvl4pPr marL="1370158" indent="0" algn="ctr">
              <a:buNone/>
              <a:defRPr>
                <a:solidFill>
                  <a:schemeClr val="tx1">
                    <a:tint val="75000"/>
                  </a:schemeClr>
                </a:solidFill>
              </a:defRPr>
            </a:lvl4pPr>
            <a:lvl5pPr marL="1826876" indent="0" algn="ctr">
              <a:buNone/>
              <a:defRPr>
                <a:solidFill>
                  <a:schemeClr val="tx1">
                    <a:tint val="75000"/>
                  </a:schemeClr>
                </a:solidFill>
              </a:defRPr>
            </a:lvl5pPr>
            <a:lvl6pPr marL="2283597" indent="0" algn="ctr">
              <a:buNone/>
              <a:defRPr>
                <a:solidFill>
                  <a:schemeClr val="tx1">
                    <a:tint val="75000"/>
                  </a:schemeClr>
                </a:solidFill>
              </a:defRPr>
            </a:lvl6pPr>
            <a:lvl7pPr marL="2740313" indent="0" algn="ctr">
              <a:buNone/>
              <a:defRPr>
                <a:solidFill>
                  <a:schemeClr val="tx1">
                    <a:tint val="75000"/>
                  </a:schemeClr>
                </a:solidFill>
              </a:defRPr>
            </a:lvl7pPr>
            <a:lvl8pPr marL="3197034" indent="0" algn="ctr">
              <a:buNone/>
              <a:defRPr>
                <a:solidFill>
                  <a:schemeClr val="tx1">
                    <a:tint val="75000"/>
                  </a:schemeClr>
                </a:solidFill>
              </a:defRPr>
            </a:lvl8pPr>
            <a:lvl9pPr marL="36537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897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ABC9D0-F975-4D62-88CA-59EF63C1C3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479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746"/>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FFD709-81B9-450D-A771-A2598B6EA8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453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92DE79-A344-40AF-9785-3F8AE5EDB8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78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42C7D6-D54A-4B7C-BB00-3DE9D8609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890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609600"/>
            <a:ext cx="1789289" cy="54879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2012" y="609600"/>
            <a:ext cx="5235222" cy="54879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ADD9A4-80B6-4532-B41C-F0ACD229F4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203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92015" y="609600"/>
            <a:ext cx="7159978" cy="14620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92015" y="2298700"/>
            <a:ext cx="7159978" cy="3798888"/>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302814-2D95-4FEF-934A-5FFDD1C126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541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819400" y="6356902"/>
            <a:ext cx="2133600" cy="365125"/>
          </a:xfrm>
          <a:prstGeom prst="rect">
            <a:avLst/>
          </a:prstGeom>
        </p:spPr>
        <p:txBody>
          <a:bodyPr lIns="91344" tIns="45672" rIns="91344" bIns="45672"/>
          <a:lstStyle>
            <a:lvl1pPr>
              <a:defRPr/>
            </a:lvl1pPr>
          </a:lstStyle>
          <a:p>
            <a:pPr>
              <a:defRPr/>
            </a:pPr>
            <a:fld id="{52B560C4-D235-49FF-BFF4-4960C7E593BF}" type="datetimeFigureOut">
              <a:rPr lang="en-US">
                <a:solidFill>
                  <a:prstClr val="black">
                    <a:tint val="75000"/>
                  </a:prstClr>
                </a:solidFill>
              </a:rPr>
              <a:pPr>
                <a:defRPr/>
              </a:pPr>
              <a:t>10/8/2015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902"/>
            <a:ext cx="2895600" cy="365125"/>
          </a:xfrm>
          <a:prstGeom prst="rect">
            <a:avLst/>
          </a:prstGeom>
        </p:spPr>
        <p:txBody>
          <a:bodyPr lIns="91344" tIns="45672" rIns="91344" bIns="45672"/>
          <a:lstStyle>
            <a:lvl1pPr fontAlgn="auto">
              <a:spcBef>
                <a:spcPts val="0"/>
              </a:spcBef>
              <a:spcAft>
                <a:spcPts val="0"/>
              </a:spcAft>
              <a:defRPr>
                <a:latin typeface="+mn-lt"/>
                <a:cs typeface="+mn-cs"/>
              </a:defRPr>
            </a:lvl1pPr>
          </a:lstStyle>
          <a:p>
            <a:pPr>
              <a:defRPr/>
            </a:pPr>
            <a:endParaRPr lang="en-US" sz="1800">
              <a:solidFill>
                <a:prstClr val="black"/>
              </a:solidFill>
            </a:endParaRPr>
          </a:p>
        </p:txBody>
      </p:sp>
      <p:sp>
        <p:nvSpPr>
          <p:cNvPr id="6" name="Slide Number Placeholder 5"/>
          <p:cNvSpPr>
            <a:spLocks noGrp="1"/>
          </p:cNvSpPr>
          <p:nvPr>
            <p:ph type="sldNum" sz="quarter" idx="12"/>
          </p:nvPr>
        </p:nvSpPr>
        <p:spPr>
          <a:xfrm>
            <a:off x="457200" y="6356902"/>
            <a:ext cx="2133600" cy="365125"/>
          </a:xfrm>
          <a:prstGeom prst="rect">
            <a:avLst/>
          </a:prstGeom>
        </p:spPr>
        <p:txBody>
          <a:bodyPr lIns="91344" tIns="45672" rIns="91344" bIns="45672"/>
          <a:lstStyle>
            <a:lvl1pPr>
              <a:defRPr/>
            </a:lvl1pPr>
          </a:lstStyle>
          <a:p>
            <a:pPr>
              <a:defRPr/>
            </a:pPr>
            <a:fld id="{7A9BDBC1-F08F-45CE-8BF5-7B1362B637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8079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655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721" indent="0">
              <a:buNone/>
              <a:defRPr sz="1800">
                <a:solidFill>
                  <a:schemeClr val="tx1">
                    <a:tint val="75000"/>
                  </a:schemeClr>
                </a:solidFill>
              </a:defRPr>
            </a:lvl2pPr>
            <a:lvl3pPr marL="913437" indent="0">
              <a:buNone/>
              <a:defRPr sz="1600">
                <a:solidFill>
                  <a:schemeClr val="tx1">
                    <a:tint val="75000"/>
                  </a:schemeClr>
                </a:solidFill>
              </a:defRPr>
            </a:lvl3pPr>
            <a:lvl4pPr marL="1370158" indent="0">
              <a:buNone/>
              <a:defRPr sz="1400">
                <a:solidFill>
                  <a:schemeClr val="tx1">
                    <a:tint val="75000"/>
                  </a:schemeClr>
                </a:solidFill>
              </a:defRPr>
            </a:lvl4pPr>
            <a:lvl5pPr marL="1826876" indent="0">
              <a:buNone/>
              <a:defRPr sz="1400">
                <a:solidFill>
                  <a:schemeClr val="tx1">
                    <a:tint val="75000"/>
                  </a:schemeClr>
                </a:solidFill>
              </a:defRPr>
            </a:lvl5pPr>
            <a:lvl6pPr marL="2283597" indent="0">
              <a:buNone/>
              <a:defRPr sz="1400">
                <a:solidFill>
                  <a:schemeClr val="tx1">
                    <a:tint val="75000"/>
                  </a:schemeClr>
                </a:solidFill>
              </a:defRPr>
            </a:lvl6pPr>
            <a:lvl7pPr marL="2740313" indent="0">
              <a:buNone/>
              <a:defRPr sz="1400">
                <a:solidFill>
                  <a:schemeClr val="tx1">
                    <a:tint val="75000"/>
                  </a:schemeClr>
                </a:solidFill>
              </a:defRPr>
            </a:lvl7pPr>
            <a:lvl8pPr marL="3197034" indent="0">
              <a:buNone/>
              <a:defRPr sz="1400">
                <a:solidFill>
                  <a:schemeClr val="tx1">
                    <a:tint val="75000"/>
                  </a:schemeClr>
                </a:solidFill>
              </a:defRPr>
            </a:lvl8pPr>
            <a:lvl9pPr marL="36537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411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A60DE2-45AA-421C-A55C-82F6E0338701}" type="datetime1">
              <a:rPr lang="en-US"/>
              <a:pPr>
                <a:defRPr/>
              </a:pPr>
              <a:t>10/8/2015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AA99B8-39A1-4EFF-91E3-46A7E1DB2C5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639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54" y="1535113"/>
            <a:ext cx="4041775" cy="639762"/>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610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326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500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354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1" indent="0">
              <a:buNone/>
              <a:defRPr sz="2800"/>
            </a:lvl2pPr>
            <a:lvl3pPr marL="913437" indent="0">
              <a:buNone/>
              <a:defRPr sz="2400"/>
            </a:lvl3pPr>
            <a:lvl4pPr marL="1370158" indent="0">
              <a:buNone/>
              <a:defRPr sz="2000"/>
            </a:lvl4pPr>
            <a:lvl5pPr marL="1826876" indent="0">
              <a:buNone/>
              <a:defRPr sz="2000"/>
            </a:lvl5pPr>
            <a:lvl6pPr marL="2283597" indent="0">
              <a:buNone/>
              <a:defRPr sz="2000"/>
            </a:lvl6pPr>
            <a:lvl7pPr marL="2740313" indent="0">
              <a:buNone/>
              <a:defRPr sz="2000"/>
            </a:lvl7pPr>
            <a:lvl8pPr marL="3197034" indent="0">
              <a:buNone/>
              <a:defRPr sz="2000"/>
            </a:lvl8pPr>
            <a:lvl9pPr marL="365375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561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220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712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a:xfrm>
            <a:off x="685800" y="6324600"/>
            <a:ext cx="7772400" cy="533400"/>
          </a:xfrm>
          <a:prstGeom prst="rect">
            <a:avLst/>
          </a:prstGeom>
          <a:ln/>
        </p:spPr>
        <p:txBody>
          <a:bodyPr/>
          <a:lstStyle>
            <a:lvl1pPr>
              <a:defRPr/>
            </a:lvl1pPr>
          </a:lstStyle>
          <a:p>
            <a:pPr>
              <a:defRPr/>
            </a:pPr>
            <a:r>
              <a:rPr lang="en-US">
                <a:solidFill>
                  <a:prstClr val="black">
                    <a:tint val="75000"/>
                  </a:prstClr>
                </a:solidFill>
              </a:rPr>
              <a:t>SOURCE: University of Michigan, </a:t>
            </a:r>
            <a:r>
              <a:rPr lang="en-US" smtClean="0">
                <a:solidFill>
                  <a:prstClr val="black">
                    <a:tint val="75000"/>
                  </a:prstClr>
                </a:solidFill>
              </a:rPr>
              <a:t>2010 </a:t>
            </a:r>
            <a:r>
              <a:rPr lang="en-US">
                <a:solidFill>
                  <a:prstClr val="black">
                    <a:tint val="75000"/>
                  </a:prstClr>
                </a:solidFill>
              </a:rPr>
              <a:t>Monitoring the Future Study</a:t>
            </a:r>
          </a:p>
        </p:txBody>
      </p:sp>
    </p:spTree>
    <p:extLst>
      <p:ext uri="{BB962C8B-B14F-4D97-AF65-F5344CB8AC3E}">
        <p14:creationId xmlns:p14="http://schemas.microsoft.com/office/powerpoint/2010/main" val="35340383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p:txBody>
          <a:bodyPr/>
          <a:lstStyle>
            <a:lvl1pPr eaLnBrk="0" hangingPunct="0">
              <a:defRPr>
                <a:latin typeface="Times" charset="0"/>
                <a:ea typeface="ＭＳ Ｐゴシック"/>
                <a:cs typeface="ＭＳ Ｐゴシック"/>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lgn="l" eaLnBrk="0" hangingPunct="0">
              <a:defRPr>
                <a:latin typeface="Times" charset="0"/>
                <a:ea typeface="ＭＳ Ｐゴシック"/>
                <a:cs typeface="ＭＳ Ｐゴシック"/>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eaLnBrk="0" hangingPunct="0">
              <a:defRPr>
                <a:latin typeface="Times" charset="0"/>
              </a:defRPr>
            </a:lvl1pPr>
          </a:lstStyle>
          <a:p>
            <a:pPr>
              <a:defRPr/>
            </a:pPr>
            <a:fld id="{D4EABB3A-1DE3-4670-9513-DC1C69D564C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2833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81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721" indent="0">
              <a:buNone/>
              <a:defRPr sz="1800">
                <a:solidFill>
                  <a:schemeClr val="tx1">
                    <a:tint val="75000"/>
                  </a:schemeClr>
                </a:solidFill>
              </a:defRPr>
            </a:lvl2pPr>
            <a:lvl3pPr marL="913437" indent="0">
              <a:buNone/>
              <a:defRPr sz="1600">
                <a:solidFill>
                  <a:schemeClr val="tx1">
                    <a:tint val="75000"/>
                  </a:schemeClr>
                </a:solidFill>
              </a:defRPr>
            </a:lvl3pPr>
            <a:lvl4pPr marL="1370158" indent="0">
              <a:buNone/>
              <a:defRPr sz="1400">
                <a:solidFill>
                  <a:schemeClr val="tx1">
                    <a:tint val="75000"/>
                  </a:schemeClr>
                </a:solidFill>
              </a:defRPr>
            </a:lvl4pPr>
            <a:lvl5pPr marL="1826876" indent="0">
              <a:buNone/>
              <a:defRPr sz="1400">
                <a:solidFill>
                  <a:schemeClr val="tx1">
                    <a:tint val="75000"/>
                  </a:schemeClr>
                </a:solidFill>
              </a:defRPr>
            </a:lvl5pPr>
            <a:lvl6pPr marL="2283597" indent="0">
              <a:buNone/>
              <a:defRPr sz="1400">
                <a:solidFill>
                  <a:schemeClr val="tx1">
                    <a:tint val="75000"/>
                  </a:schemeClr>
                </a:solidFill>
              </a:defRPr>
            </a:lvl6pPr>
            <a:lvl7pPr marL="2740313" indent="0">
              <a:buNone/>
              <a:defRPr sz="1400">
                <a:solidFill>
                  <a:schemeClr val="tx1">
                    <a:tint val="75000"/>
                  </a:schemeClr>
                </a:solidFill>
              </a:defRPr>
            </a:lvl7pPr>
            <a:lvl8pPr marL="3197034" indent="0">
              <a:buNone/>
              <a:defRPr sz="1400">
                <a:solidFill>
                  <a:schemeClr val="tx1">
                    <a:tint val="75000"/>
                  </a:schemeClr>
                </a:solidFill>
              </a:defRPr>
            </a:lvl8pPr>
            <a:lvl9pPr marL="36537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4C49E03-FD89-4603-B5F1-E9AFE8117AD5}" type="datetime1">
              <a:rPr lang="en-US"/>
              <a:pPr>
                <a:defRPr/>
              </a:pPr>
              <a:t>10/8/2015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4647C3-B497-49F5-A91B-65C33C294F8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ine-graph_sig-note">
    <p:spTree>
      <p:nvGrpSpPr>
        <p:cNvPr id="1" name=""/>
        <p:cNvGrpSpPr/>
        <p:nvPr/>
      </p:nvGrpSpPr>
      <p:grpSpPr>
        <a:xfrm>
          <a:off x="0" y="0"/>
          <a:ext cx="0" cy="0"/>
          <a:chOff x="0" y="0"/>
          <a:chExt cx="0" cy="0"/>
        </a:xfrm>
      </p:grpSpPr>
      <p:sp>
        <p:nvSpPr>
          <p:cNvPr id="2" name="Title 1"/>
          <p:cNvSpPr>
            <a:spLocks noGrp="1"/>
          </p:cNvSpPr>
          <p:nvPr>
            <p:ph type="title"/>
          </p:nvPr>
        </p:nvSpPr>
        <p:spPr>
          <a:xfrm>
            <a:off x="457200" y="4304"/>
            <a:ext cx="8229600" cy="1267905"/>
          </a:xfrm>
        </p:spPr>
        <p:txBody>
          <a:bodyPr>
            <a:normAutofit/>
          </a:bodyPr>
          <a:lstStyle>
            <a:lvl1pPr>
              <a:lnSpc>
                <a:spcPct val="93000"/>
              </a:lnSpc>
              <a:defRPr sz="2500" b="1"/>
            </a:lvl1p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eaLnBrk="1" hangingPunct="1">
              <a:defRPr/>
            </a:pPr>
            <a:fld id="{7983B2CC-B5C7-4946-A26E-9D437FC49129}" type="slidenum">
              <a:rPr lang="en-US" b="0" smtClean="0"/>
              <a:pPr eaLnBrk="1" hangingPunct="1">
                <a:defRPr/>
              </a:pPr>
              <a:t>‹#›</a:t>
            </a:fld>
            <a:endParaRPr lang="en-US" b="0" dirty="0"/>
          </a:p>
        </p:txBody>
      </p:sp>
      <p:sp>
        <p:nvSpPr>
          <p:cNvPr id="6" name="TextBox 5"/>
          <p:cNvSpPr txBox="1"/>
          <p:nvPr userDrawn="1"/>
        </p:nvSpPr>
        <p:spPr>
          <a:xfrm>
            <a:off x="346380" y="6545612"/>
            <a:ext cx="8104909" cy="244411"/>
          </a:xfrm>
          <a:prstGeom prst="rect">
            <a:avLst/>
          </a:prstGeom>
          <a:noFill/>
        </p:spPr>
        <p:txBody>
          <a:bodyPr wrap="square" lIns="73152" rtlCol="0" anchor="b" anchorCtr="0">
            <a:noAutofit/>
          </a:bodyPr>
          <a:lstStyle/>
          <a:p>
            <a:r>
              <a:rPr lang="en-US" sz="1400" b="0" dirty="0" smtClean="0">
                <a:solidFill>
                  <a:schemeClr val="tx1"/>
                </a:solidFill>
                <a:latin typeface="Arial Narrow" panose="020B0606020202030204" pitchFamily="34" charset="0"/>
              </a:rPr>
              <a:t>+</a:t>
            </a:r>
            <a:r>
              <a:rPr lang="en-US" sz="1100" dirty="0" smtClean="0">
                <a:solidFill>
                  <a:schemeClr val="tx1"/>
                </a:solidFill>
                <a:latin typeface="Arial Narrow" panose="020B0606020202030204" pitchFamily="34" charset="0"/>
              </a:rPr>
              <a:t> Difference between this estimate and the 2014 estimate is statistically significant at the .05 level. </a:t>
            </a:r>
          </a:p>
        </p:txBody>
      </p:sp>
      <p:sp>
        <p:nvSpPr>
          <p:cNvPr id="7" name="Text Placeholder 2"/>
          <p:cNvSpPr>
            <a:spLocks noGrp="1"/>
          </p:cNvSpPr>
          <p:nvPr>
            <p:ph type="body" sz="quarter" idx="10" hasCustomPrompt="1"/>
          </p:nvPr>
        </p:nvSpPr>
        <p:spPr>
          <a:xfrm>
            <a:off x="0" y="67236"/>
            <a:ext cx="838200" cy="195158"/>
          </a:xfrm>
        </p:spPr>
        <p:txBody>
          <a:bodyPr wrap="square" anchor="b" anchorCtr="0">
            <a:noAutofit/>
          </a:bodyPr>
          <a:lstStyle>
            <a:lvl1pPr marL="114300" indent="-114300">
              <a:spcBef>
                <a:spcPts val="300"/>
              </a:spcBef>
              <a:buNone/>
              <a:defRPr sz="1050" b="1">
                <a:solidFill>
                  <a:schemeClr val="tx1"/>
                </a:solidFill>
                <a:latin typeface="Arial Narrow" panose="020B0606020202030204" pitchFamily="34" charset="0"/>
              </a:defRPr>
            </a:lvl1pPr>
            <a:lvl2pPr marL="341317" indent="0">
              <a:buNone/>
              <a:defRPr/>
            </a:lvl2pPr>
            <a:lvl3pPr marL="1018834" indent="0">
              <a:buNone/>
              <a:defRPr/>
            </a:lvl3pPr>
            <a:lvl4pPr marL="1528250" indent="0">
              <a:buNone/>
              <a:defRPr/>
            </a:lvl4pPr>
            <a:lvl5pPr marL="2037667" indent="0">
              <a:buNone/>
              <a:defRPr/>
            </a:lvl5pPr>
          </a:lstStyle>
          <a:p>
            <a:pPr lvl="0"/>
            <a:r>
              <a:rPr lang="en-US" dirty="0" smtClean="0"/>
              <a:t>FRR</a:t>
            </a:r>
          </a:p>
        </p:txBody>
      </p:sp>
      <p:sp>
        <p:nvSpPr>
          <p:cNvPr id="8" name="Text Placeholder 2"/>
          <p:cNvSpPr>
            <a:spLocks noGrp="1"/>
          </p:cNvSpPr>
          <p:nvPr>
            <p:ph type="body" sz="quarter" idx="11" hasCustomPrompt="1"/>
          </p:nvPr>
        </p:nvSpPr>
        <p:spPr>
          <a:xfrm>
            <a:off x="346363" y="5437120"/>
            <a:ext cx="1939638" cy="1108460"/>
          </a:xfrm>
        </p:spPr>
        <p:txBody>
          <a:bodyPr anchor="b" anchorCtr="0">
            <a:noAutofit/>
          </a:bodyPr>
          <a:lstStyle>
            <a:lvl1pPr marL="111125" indent="-111125">
              <a:spcBef>
                <a:spcPts val="300"/>
              </a:spcBef>
              <a:buNone/>
              <a:defRPr sz="1100" b="0">
                <a:solidFill>
                  <a:schemeClr val="tx1"/>
                </a:solidFill>
                <a:latin typeface="Arial Narrow" panose="020B0606020202030204" pitchFamily="34" charset="0"/>
              </a:defRPr>
            </a:lvl1pPr>
            <a:lvl2pPr marL="341317" indent="0">
              <a:buNone/>
              <a:defRPr/>
            </a:lvl2pPr>
            <a:lvl3pPr marL="1018834" indent="0">
              <a:buNone/>
              <a:defRPr/>
            </a:lvl3pPr>
            <a:lvl4pPr marL="1528250" indent="0">
              <a:buNone/>
              <a:defRPr/>
            </a:lvl4pPr>
            <a:lvl5pPr marL="2037667" indent="0">
              <a:buNone/>
              <a:defRPr/>
            </a:lvl5pPr>
          </a:lstStyle>
          <a:p>
            <a:pPr lvl="0"/>
            <a:r>
              <a:rPr lang="en-US" dirty="0" smtClean="0"/>
              <a:t>Notes:</a:t>
            </a:r>
          </a:p>
        </p:txBody>
      </p:sp>
      <p:sp>
        <p:nvSpPr>
          <p:cNvPr id="13" name="Content Placeholder 12"/>
          <p:cNvSpPr>
            <a:spLocks noGrp="1"/>
          </p:cNvSpPr>
          <p:nvPr>
            <p:ph sz="quarter" idx="15"/>
          </p:nvPr>
        </p:nvSpPr>
        <p:spPr>
          <a:xfrm>
            <a:off x="1295400" y="1676400"/>
            <a:ext cx="6035040" cy="3657600"/>
          </a:xfrm>
        </p:spPr>
        <p:txBody>
          <a:bodyPr/>
          <a:lstStyle>
            <a:lvl1pPr>
              <a:defRPr sz="1800"/>
            </a:lvl1pPr>
          </a:lstStyle>
          <a:p>
            <a:pPr lvl="0"/>
            <a:r>
              <a:rPr lang="en-US" dirty="0" smtClean="0"/>
              <a:t>Click to edit Master text styles</a:t>
            </a:r>
          </a:p>
        </p:txBody>
      </p:sp>
      <p:sp>
        <p:nvSpPr>
          <p:cNvPr id="15" name="Content Placeholder 14"/>
          <p:cNvSpPr>
            <a:spLocks noGrp="1"/>
          </p:cNvSpPr>
          <p:nvPr>
            <p:ph sz="quarter" idx="16"/>
          </p:nvPr>
        </p:nvSpPr>
        <p:spPr>
          <a:xfrm>
            <a:off x="2286000" y="5410200"/>
            <a:ext cx="4572000" cy="1097280"/>
          </a:xfrm>
        </p:spPr>
        <p:txBody>
          <a:bodyPr/>
          <a:lstStyle>
            <a:lvl1pPr>
              <a:defRPr sz="1600"/>
            </a:lvl1pPr>
          </a:lstStyle>
          <a:p>
            <a:pPr lvl="0"/>
            <a:r>
              <a:rPr lang="en-US" dirty="0" smtClean="0"/>
              <a:t>Click to edit Master text styles</a:t>
            </a:r>
          </a:p>
        </p:txBody>
      </p:sp>
    </p:spTree>
    <p:extLst>
      <p:ext uri="{BB962C8B-B14F-4D97-AF65-F5344CB8AC3E}">
        <p14:creationId xmlns:p14="http://schemas.microsoft.com/office/powerpoint/2010/main" val="4009203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extLst mod="1">
    <p:ext uri="{DCECCB84-F9BA-43D5-87BE-67443E8EF086}">
      <p15:sldGuideLst xmlns=""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rgbClr val="335393"/>
            </a:gs>
            <a:gs pos="51000">
              <a:srgbClr val="6385C9"/>
            </a:gs>
            <a:gs pos="100000">
              <a:srgbClr val="335393"/>
            </a:gs>
          </a:gsLst>
          <a:lin ang="5400000" scaled="0"/>
        </a:gradFill>
        <a:effectLst/>
      </p:bgPr>
    </p:bg>
    <p:spTree>
      <p:nvGrpSpPr>
        <p:cNvPr id="1" name=""/>
        <p:cNvGrpSpPr/>
        <p:nvPr/>
      </p:nvGrpSpPr>
      <p:grpSpPr>
        <a:xfrm>
          <a:off x="0" y="0"/>
          <a:ext cx="0" cy="0"/>
          <a:chOff x="0" y="0"/>
          <a:chExt cx="0" cy="0"/>
        </a:xfrm>
      </p:grpSpPr>
      <p:sp>
        <p:nvSpPr>
          <p:cNvPr id="40965" name="Rectangle 4"/>
          <p:cNvSpPr>
            <a:spLocks noGrp="1" noChangeArrowheads="1"/>
          </p:cNvSpPr>
          <p:nvPr>
            <p:ph type="ctrTitle"/>
          </p:nvPr>
        </p:nvSpPr>
        <p:spPr>
          <a:xfrm>
            <a:off x="685800" y="301633"/>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10/8/2015</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descr="NIH_Logo_Mark_K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20303" y="6106382"/>
            <a:ext cx="1003184" cy="628431"/>
          </a:xfrm>
          <a:prstGeom prst="rect">
            <a:avLst/>
          </a:prstGeom>
        </p:spPr>
      </p:pic>
      <p:pic>
        <p:nvPicPr>
          <p:cNvPr id="2" name="Picture 1"/>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6043" y="1744427"/>
            <a:ext cx="6471915" cy="4754880"/>
          </a:xfrm>
          <a:prstGeom prst="rect">
            <a:avLst/>
          </a:prstGeom>
        </p:spPr>
      </p:pic>
      <p:pic>
        <p:nvPicPr>
          <p:cNvPr id="3" name="Picture 2"/>
          <p:cNvPicPr>
            <a:picLocks noChangeAspect="1"/>
          </p:cNvPicPr>
          <p:nvPr userDrawn="1"/>
        </p:nvPicPr>
        <p:blipFill>
          <a:blip r:embed="rId4" cstate="print">
            <a:clrChange>
              <a:clrFrom>
                <a:srgbClr val="335393"/>
              </a:clrFrom>
              <a:clrTo>
                <a:srgbClr val="335393">
                  <a:alpha val="0"/>
                </a:srgbClr>
              </a:clrTo>
            </a:clrChange>
            <a:extLst>
              <a:ext uri="{28A0092B-C50C-407E-A947-70E740481C1C}">
                <a14:useLocalDpi xmlns:a14="http://schemas.microsoft.com/office/drawing/2010/main" val="0"/>
              </a:ext>
            </a:extLst>
          </a:blip>
          <a:stretch>
            <a:fillRect/>
          </a:stretch>
        </p:blipFill>
        <p:spPr>
          <a:xfrm>
            <a:off x="8185957" y="5759404"/>
            <a:ext cx="740702" cy="975360"/>
          </a:xfrm>
          <a:prstGeom prst="rect">
            <a:avLst/>
          </a:prstGeom>
        </p:spPr>
      </p:pic>
    </p:spTree>
    <p:extLst>
      <p:ext uri="{BB962C8B-B14F-4D97-AF65-F5344CB8AC3E}">
        <p14:creationId xmlns:p14="http://schemas.microsoft.com/office/powerpoint/2010/main" val="2328123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400"/>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400"/>
            </a:lvl1pPr>
            <a:lvl2pPr>
              <a:defRPr sz="2200"/>
            </a:lvl2pPr>
            <a:lvl3pPr>
              <a:defRPr sz="2200"/>
            </a:lvl3pPr>
            <a:lvl4pPr>
              <a:defRPr sz="2200"/>
            </a:lvl4pPr>
            <a:lvl5pPr>
              <a:defRPr sz="2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10/8/2015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96389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6"/>
            <a:ext cx="7772400" cy="1362075"/>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400"/>
            </a:lvl1pPr>
            <a:lvl2pPr marL="548596" indent="0">
              <a:buNone/>
              <a:defRPr sz="2200"/>
            </a:lvl2pPr>
            <a:lvl3pPr marL="1097192" indent="0">
              <a:buNone/>
              <a:defRPr sz="1900"/>
            </a:lvl3pPr>
            <a:lvl4pPr marL="1645788" indent="0">
              <a:buNone/>
              <a:defRPr sz="1700"/>
            </a:lvl4pPr>
            <a:lvl5pPr marL="2194385" indent="0">
              <a:buNone/>
              <a:defRPr sz="1700"/>
            </a:lvl5pPr>
            <a:lvl6pPr marL="2742982" indent="0">
              <a:buNone/>
              <a:defRPr sz="1700"/>
            </a:lvl6pPr>
            <a:lvl7pPr marL="3291576" indent="0">
              <a:buNone/>
              <a:defRPr sz="1700"/>
            </a:lvl7pPr>
            <a:lvl8pPr marL="3840173" indent="0">
              <a:buNone/>
              <a:defRPr sz="1700"/>
            </a:lvl8pPr>
            <a:lvl9pPr marL="4388770" indent="0">
              <a:buNone/>
              <a:defRPr sz="17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10/8/2015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35539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25"/>
            <a:ext cx="4038600" cy="4757737"/>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25"/>
            <a:ext cx="4038600" cy="4757737"/>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10/8/2015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69674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900" b="1"/>
            </a:lvl1pPr>
            <a:lvl2pPr marL="548596" indent="0">
              <a:buNone/>
              <a:defRPr sz="2400" b="1"/>
            </a:lvl2pPr>
            <a:lvl3pPr marL="1097192" indent="0">
              <a:buNone/>
              <a:defRPr sz="2200" b="1"/>
            </a:lvl3pPr>
            <a:lvl4pPr marL="1645788" indent="0">
              <a:buNone/>
              <a:defRPr sz="1900" b="1"/>
            </a:lvl4pPr>
            <a:lvl5pPr marL="2194385" indent="0">
              <a:buNone/>
              <a:defRPr sz="1900" b="1"/>
            </a:lvl5pPr>
            <a:lvl6pPr marL="2742982" indent="0">
              <a:buNone/>
              <a:defRPr sz="1900" b="1"/>
            </a:lvl6pPr>
            <a:lvl7pPr marL="3291576" indent="0">
              <a:buNone/>
              <a:defRPr sz="1900" b="1"/>
            </a:lvl7pPr>
            <a:lvl8pPr marL="3840173" indent="0">
              <a:buNone/>
              <a:defRPr sz="1900" b="1"/>
            </a:lvl8pPr>
            <a:lvl9pPr marL="4388770"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1" y="1535117"/>
            <a:ext cx="4041775" cy="639763"/>
          </a:xfrm>
        </p:spPr>
        <p:txBody>
          <a:bodyPr anchor="b"/>
          <a:lstStyle>
            <a:lvl1pPr marL="0" indent="0">
              <a:buNone/>
              <a:defRPr sz="2900" b="1"/>
            </a:lvl1pPr>
            <a:lvl2pPr marL="548596" indent="0">
              <a:buNone/>
              <a:defRPr sz="2400" b="1"/>
            </a:lvl2pPr>
            <a:lvl3pPr marL="1097192" indent="0">
              <a:buNone/>
              <a:defRPr sz="2200" b="1"/>
            </a:lvl3pPr>
            <a:lvl4pPr marL="1645788" indent="0">
              <a:buNone/>
              <a:defRPr sz="1900" b="1"/>
            </a:lvl4pPr>
            <a:lvl5pPr marL="2194385" indent="0">
              <a:buNone/>
              <a:defRPr sz="1900" b="1"/>
            </a:lvl5pPr>
            <a:lvl6pPr marL="2742982" indent="0">
              <a:buNone/>
              <a:defRPr sz="1900" b="1"/>
            </a:lvl6pPr>
            <a:lvl7pPr marL="3291576" indent="0">
              <a:buNone/>
              <a:defRPr sz="1900" b="1"/>
            </a:lvl7pPr>
            <a:lvl8pPr marL="3840173" indent="0">
              <a:buNone/>
              <a:defRPr sz="1900" b="1"/>
            </a:lvl8pPr>
            <a:lvl9pPr marL="4388770"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4645051" y="2174875"/>
            <a:ext cx="4041775"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10/8/2015</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5419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400"/>
            </a:lvl1pPr>
          </a:lstStyle>
          <a:p>
            <a:r>
              <a:rPr lang="en-US" dirty="0" smtClean="0"/>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10/8/2015</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978919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10/8/2015</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063380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66"/>
            <a:ext cx="3008313" cy="1162051"/>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3575050" y="273067"/>
            <a:ext cx="5111750" cy="5853113"/>
          </a:xfrm>
        </p:spPr>
        <p:txBody>
          <a:bodyPr/>
          <a:lstStyle>
            <a:lvl1pPr>
              <a:defRPr sz="38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700"/>
            </a:lvl1pPr>
            <a:lvl2pPr marL="548596" indent="0">
              <a:buNone/>
              <a:defRPr sz="1400"/>
            </a:lvl2pPr>
            <a:lvl3pPr marL="1097192" indent="0">
              <a:buNone/>
              <a:defRPr sz="1200"/>
            </a:lvl3pPr>
            <a:lvl4pPr marL="1645788" indent="0">
              <a:buNone/>
              <a:defRPr sz="1100"/>
            </a:lvl4pPr>
            <a:lvl5pPr marL="2194385" indent="0">
              <a:buNone/>
              <a:defRPr sz="1100"/>
            </a:lvl5pPr>
            <a:lvl6pPr marL="2742982" indent="0">
              <a:buNone/>
              <a:defRPr sz="1100"/>
            </a:lvl6pPr>
            <a:lvl7pPr marL="3291576" indent="0">
              <a:buNone/>
              <a:defRPr sz="1100"/>
            </a:lvl7pPr>
            <a:lvl8pPr marL="3840173" indent="0">
              <a:buNone/>
              <a:defRPr sz="1100"/>
            </a:lvl8pPr>
            <a:lvl9pPr marL="4388770" indent="0">
              <a:buNone/>
              <a:defRPr sz="11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10/8/2015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38430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46"/>
            <a:ext cx="5486400" cy="566739"/>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800"/>
            </a:lvl1pPr>
            <a:lvl2pPr marL="548596" indent="0">
              <a:buNone/>
              <a:defRPr sz="3400"/>
            </a:lvl2pPr>
            <a:lvl3pPr marL="1097192" indent="0">
              <a:buNone/>
              <a:defRPr sz="2900"/>
            </a:lvl3pPr>
            <a:lvl4pPr marL="1645788" indent="0">
              <a:buNone/>
              <a:defRPr sz="2400"/>
            </a:lvl4pPr>
            <a:lvl5pPr marL="2194385" indent="0">
              <a:buNone/>
              <a:defRPr sz="2400"/>
            </a:lvl5pPr>
            <a:lvl6pPr marL="2742982" indent="0">
              <a:buNone/>
              <a:defRPr sz="2400"/>
            </a:lvl6pPr>
            <a:lvl7pPr marL="3291576" indent="0">
              <a:buNone/>
              <a:defRPr sz="2400"/>
            </a:lvl7pPr>
            <a:lvl8pPr marL="3840173" indent="0">
              <a:buNone/>
              <a:defRPr sz="2400"/>
            </a:lvl8pPr>
            <a:lvl9pPr marL="4388770" indent="0">
              <a:buNone/>
              <a:defRPr sz="2400"/>
            </a:lvl9pPr>
          </a:lstStyle>
          <a:p>
            <a:pPr lvl="0"/>
            <a:endParaRPr lang="en-US" noProof="0" smtClean="0"/>
          </a:p>
        </p:txBody>
      </p:sp>
      <p:sp>
        <p:nvSpPr>
          <p:cNvPr id="4" name="Text Placeholder 3"/>
          <p:cNvSpPr>
            <a:spLocks noGrp="1"/>
          </p:cNvSpPr>
          <p:nvPr>
            <p:ph type="body" sz="half" idx="2"/>
          </p:nvPr>
        </p:nvSpPr>
        <p:spPr>
          <a:xfrm>
            <a:off x="1792288" y="5367386"/>
            <a:ext cx="5486400" cy="804863"/>
          </a:xfrm>
        </p:spPr>
        <p:txBody>
          <a:bodyPr/>
          <a:lstStyle>
            <a:lvl1pPr marL="0" indent="0">
              <a:buNone/>
              <a:defRPr sz="1700"/>
            </a:lvl1pPr>
            <a:lvl2pPr marL="548596" indent="0">
              <a:buNone/>
              <a:defRPr sz="1400"/>
            </a:lvl2pPr>
            <a:lvl3pPr marL="1097192" indent="0">
              <a:buNone/>
              <a:defRPr sz="1200"/>
            </a:lvl3pPr>
            <a:lvl4pPr marL="1645788" indent="0">
              <a:buNone/>
              <a:defRPr sz="1100"/>
            </a:lvl4pPr>
            <a:lvl5pPr marL="2194385" indent="0">
              <a:buNone/>
              <a:defRPr sz="1100"/>
            </a:lvl5pPr>
            <a:lvl6pPr marL="2742982" indent="0">
              <a:buNone/>
              <a:defRPr sz="1100"/>
            </a:lvl6pPr>
            <a:lvl7pPr marL="3291576" indent="0">
              <a:buNone/>
              <a:defRPr sz="1100"/>
            </a:lvl7pPr>
            <a:lvl8pPr marL="3840173" indent="0">
              <a:buNone/>
              <a:defRPr sz="1100"/>
            </a:lvl8pPr>
            <a:lvl9pPr marL="4388770" indent="0">
              <a:buNone/>
              <a:defRPr sz="11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10/8/2015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6740863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64AD88-E694-4146-AF56-3B8B048C1A37}" type="datetime1">
              <a:rPr lang="en-US"/>
              <a:pPr>
                <a:defRPr/>
              </a:pPr>
              <a:t>10/8/2015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ED9E68-DECF-4DEE-9D62-C4569D3969E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10/8/2015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88991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16"/>
            <a:ext cx="2057400" cy="60261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16"/>
            <a:ext cx="6019800" cy="60261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10/8/2015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83274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89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688" indent="0" algn="ctr">
              <a:buNone/>
              <a:defRPr>
                <a:solidFill>
                  <a:schemeClr val="tx1">
                    <a:tint val="75000"/>
                  </a:schemeClr>
                </a:solidFill>
              </a:defRPr>
            </a:lvl2pPr>
            <a:lvl3pPr marL="911376" indent="0" algn="ctr">
              <a:buNone/>
              <a:defRPr>
                <a:solidFill>
                  <a:schemeClr val="tx1">
                    <a:tint val="75000"/>
                  </a:schemeClr>
                </a:solidFill>
              </a:defRPr>
            </a:lvl3pPr>
            <a:lvl4pPr marL="1367062" indent="0" algn="ctr">
              <a:buNone/>
              <a:defRPr>
                <a:solidFill>
                  <a:schemeClr val="tx1">
                    <a:tint val="75000"/>
                  </a:schemeClr>
                </a:solidFill>
              </a:defRPr>
            </a:lvl4pPr>
            <a:lvl5pPr marL="1822690" indent="0" algn="ctr">
              <a:buNone/>
              <a:defRPr>
                <a:solidFill>
                  <a:schemeClr val="tx1">
                    <a:tint val="75000"/>
                  </a:schemeClr>
                </a:solidFill>
              </a:defRPr>
            </a:lvl5pPr>
            <a:lvl6pPr marL="2278337" indent="0" algn="ctr">
              <a:buNone/>
              <a:defRPr>
                <a:solidFill>
                  <a:schemeClr val="tx1">
                    <a:tint val="75000"/>
                  </a:schemeClr>
                </a:solidFill>
              </a:defRPr>
            </a:lvl6pPr>
            <a:lvl7pPr marL="2734006" indent="0" algn="ctr">
              <a:buNone/>
              <a:defRPr>
                <a:solidFill>
                  <a:schemeClr val="tx1">
                    <a:tint val="75000"/>
                  </a:schemeClr>
                </a:solidFill>
              </a:defRPr>
            </a:lvl7pPr>
            <a:lvl8pPr marL="3189668" indent="0" algn="ctr">
              <a:buNone/>
              <a:defRPr>
                <a:solidFill>
                  <a:schemeClr val="tx1">
                    <a:tint val="75000"/>
                  </a:schemeClr>
                </a:solidFill>
              </a:defRPr>
            </a:lvl8pPr>
            <a:lvl9pPr marL="36453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E07BA21-3B3D-44D0-9DF3-69CD29C36A5F}" type="datetime1">
              <a:rPr lang="en-US">
                <a:solidFill>
                  <a:prstClr val="black"/>
                </a:solidFill>
              </a:rPr>
              <a:pPr>
                <a:defRPr/>
              </a:pPr>
              <a:t>10/8/2015</a:t>
            </a:fld>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7FB8416-EE94-4E6D-93D3-59D096E009E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0243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966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3"/>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21" indent="0" algn="ctr">
              <a:buNone/>
              <a:defRPr>
                <a:solidFill>
                  <a:schemeClr val="tx1">
                    <a:tint val="75000"/>
                  </a:schemeClr>
                </a:solidFill>
              </a:defRPr>
            </a:lvl2pPr>
            <a:lvl3pPr marL="913437" indent="0" algn="ctr">
              <a:buNone/>
              <a:defRPr>
                <a:solidFill>
                  <a:schemeClr val="tx1">
                    <a:tint val="75000"/>
                  </a:schemeClr>
                </a:solidFill>
              </a:defRPr>
            </a:lvl3pPr>
            <a:lvl4pPr marL="1370158" indent="0" algn="ctr">
              <a:buNone/>
              <a:defRPr>
                <a:solidFill>
                  <a:schemeClr val="tx1">
                    <a:tint val="75000"/>
                  </a:schemeClr>
                </a:solidFill>
              </a:defRPr>
            </a:lvl4pPr>
            <a:lvl5pPr marL="1826876" indent="0" algn="ctr">
              <a:buNone/>
              <a:defRPr>
                <a:solidFill>
                  <a:schemeClr val="tx1">
                    <a:tint val="75000"/>
                  </a:schemeClr>
                </a:solidFill>
              </a:defRPr>
            </a:lvl5pPr>
            <a:lvl6pPr marL="2283597" indent="0" algn="ctr">
              <a:buNone/>
              <a:defRPr>
                <a:solidFill>
                  <a:schemeClr val="tx1">
                    <a:tint val="75000"/>
                  </a:schemeClr>
                </a:solidFill>
              </a:defRPr>
            </a:lvl6pPr>
            <a:lvl7pPr marL="2740313" indent="0" algn="ctr">
              <a:buNone/>
              <a:defRPr>
                <a:solidFill>
                  <a:schemeClr val="tx1">
                    <a:tint val="75000"/>
                  </a:schemeClr>
                </a:solidFill>
              </a:defRPr>
            </a:lvl7pPr>
            <a:lvl8pPr marL="3197034" indent="0" algn="ctr">
              <a:buNone/>
              <a:defRPr>
                <a:solidFill>
                  <a:schemeClr val="tx1">
                    <a:tint val="75000"/>
                  </a:schemeClr>
                </a:solidFill>
              </a:defRPr>
            </a:lvl8pPr>
            <a:lvl9pPr marL="36537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2523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6136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721" indent="0">
              <a:buNone/>
              <a:defRPr sz="1800">
                <a:solidFill>
                  <a:schemeClr val="tx1">
                    <a:tint val="75000"/>
                  </a:schemeClr>
                </a:solidFill>
              </a:defRPr>
            </a:lvl2pPr>
            <a:lvl3pPr marL="913437" indent="0">
              <a:buNone/>
              <a:defRPr sz="1600">
                <a:solidFill>
                  <a:schemeClr val="tx1">
                    <a:tint val="75000"/>
                  </a:schemeClr>
                </a:solidFill>
              </a:defRPr>
            </a:lvl3pPr>
            <a:lvl4pPr marL="1370158" indent="0">
              <a:buNone/>
              <a:defRPr sz="1400">
                <a:solidFill>
                  <a:schemeClr val="tx1">
                    <a:tint val="75000"/>
                  </a:schemeClr>
                </a:solidFill>
              </a:defRPr>
            </a:lvl4pPr>
            <a:lvl5pPr marL="1826876" indent="0">
              <a:buNone/>
              <a:defRPr sz="1400">
                <a:solidFill>
                  <a:schemeClr val="tx1">
                    <a:tint val="75000"/>
                  </a:schemeClr>
                </a:solidFill>
              </a:defRPr>
            </a:lvl5pPr>
            <a:lvl6pPr marL="2283597" indent="0">
              <a:buNone/>
              <a:defRPr sz="1400">
                <a:solidFill>
                  <a:schemeClr val="tx1">
                    <a:tint val="75000"/>
                  </a:schemeClr>
                </a:solidFill>
              </a:defRPr>
            </a:lvl6pPr>
            <a:lvl7pPr marL="2740313" indent="0">
              <a:buNone/>
              <a:defRPr sz="1400">
                <a:solidFill>
                  <a:schemeClr val="tx1">
                    <a:tint val="75000"/>
                  </a:schemeClr>
                </a:solidFill>
              </a:defRPr>
            </a:lvl7pPr>
            <a:lvl8pPr marL="3197034" indent="0">
              <a:buNone/>
              <a:defRPr sz="1400">
                <a:solidFill>
                  <a:schemeClr val="tx1">
                    <a:tint val="75000"/>
                  </a:schemeClr>
                </a:solidFill>
              </a:defRPr>
            </a:lvl8pPr>
            <a:lvl9pPr marL="36537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672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151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3" y="1535113"/>
            <a:ext cx="4041775" cy="639762"/>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110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767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27"/>
            <a:ext cx="4040188" cy="639763"/>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13" y="1535127"/>
            <a:ext cx="4041775" cy="639763"/>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1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7675464-E501-4A6B-8750-2C7BAFEBFB34}" type="datetime1">
              <a:rPr lang="en-US"/>
              <a:pPr>
                <a:defRPr/>
              </a:pPr>
              <a:t>10/8/2015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9207211-9D4C-4A7F-8E64-77D021FD64A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573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4836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1" indent="0">
              <a:buNone/>
              <a:defRPr sz="2800"/>
            </a:lvl2pPr>
            <a:lvl3pPr marL="913437" indent="0">
              <a:buNone/>
              <a:defRPr sz="2400"/>
            </a:lvl3pPr>
            <a:lvl4pPr marL="1370158" indent="0">
              <a:buNone/>
              <a:defRPr sz="2000"/>
            </a:lvl4pPr>
            <a:lvl5pPr marL="1826876" indent="0">
              <a:buNone/>
              <a:defRPr sz="2000"/>
            </a:lvl5pPr>
            <a:lvl6pPr marL="2283597" indent="0">
              <a:buNone/>
              <a:defRPr sz="2000"/>
            </a:lvl6pPr>
            <a:lvl7pPr marL="2740313" indent="0">
              <a:buNone/>
              <a:defRPr sz="2000"/>
            </a:lvl7pPr>
            <a:lvl8pPr marL="3197034" indent="0">
              <a:buNone/>
              <a:defRPr sz="2000"/>
            </a:lvl8pPr>
            <a:lvl9pPr marL="365375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940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337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83F204-2265-4E30-B514-6296CCB6C246}"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D87858-E0B3-4B45-A5A0-FAD1B13E9AA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619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ftr" sz="quarter" idx="10"/>
          </p:nvPr>
        </p:nvSpPr>
        <p:spPr>
          <a:xfrm>
            <a:off x="685800" y="6324600"/>
            <a:ext cx="7772400" cy="533400"/>
          </a:xfrm>
          <a:prstGeom prst="rect">
            <a:avLst/>
          </a:prstGeom>
          <a:ln/>
        </p:spPr>
        <p:txBody>
          <a:bodyPr/>
          <a:lstStyle>
            <a:lvl1pPr>
              <a:defRPr/>
            </a:lvl1pPr>
          </a:lstStyle>
          <a:p>
            <a:pPr>
              <a:defRPr/>
            </a:pPr>
            <a:r>
              <a:rPr lang="en-US">
                <a:solidFill>
                  <a:prstClr val="black">
                    <a:tint val="75000"/>
                  </a:prstClr>
                </a:solidFill>
              </a:rPr>
              <a:t>SOURCE: University of Michigan, </a:t>
            </a:r>
            <a:r>
              <a:rPr lang="en-US" smtClean="0">
                <a:solidFill>
                  <a:prstClr val="black">
                    <a:tint val="75000"/>
                  </a:prstClr>
                </a:solidFill>
              </a:rPr>
              <a:t>2010 </a:t>
            </a:r>
            <a:r>
              <a:rPr lang="en-US">
                <a:solidFill>
                  <a:prstClr val="black">
                    <a:tint val="75000"/>
                  </a:prstClr>
                </a:solidFill>
              </a:rPr>
              <a:t>Monitoring the Future Study</a:t>
            </a:r>
          </a:p>
        </p:txBody>
      </p:sp>
    </p:spTree>
    <p:extLst>
      <p:ext uri="{BB962C8B-B14F-4D97-AF65-F5344CB8AC3E}">
        <p14:creationId xmlns:p14="http://schemas.microsoft.com/office/powerpoint/2010/main" val="3506626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p:txBody>
          <a:bodyPr/>
          <a:lstStyle>
            <a:lvl1pPr eaLnBrk="0" hangingPunct="0">
              <a:defRPr>
                <a:latin typeface="Times" charset="0"/>
                <a:ea typeface="ＭＳ Ｐゴシック"/>
                <a:cs typeface="ＭＳ Ｐゴシック"/>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lgn="l" eaLnBrk="0" hangingPunct="0">
              <a:defRPr>
                <a:latin typeface="Times" charset="0"/>
                <a:ea typeface="ＭＳ Ｐゴシック"/>
                <a:cs typeface="ＭＳ Ｐゴシック"/>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eaLnBrk="0" hangingPunct="0">
              <a:defRPr>
                <a:latin typeface="Times" charset="0"/>
              </a:defRPr>
            </a:lvl1pPr>
          </a:lstStyle>
          <a:p>
            <a:pPr>
              <a:defRPr/>
            </a:pPr>
            <a:fld id="{D4EABB3A-1DE3-4670-9513-DC1C69D564C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52953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8"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0"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Tree>
    <p:extLst>
      <p:ext uri="{BB962C8B-B14F-4D97-AF65-F5344CB8AC3E}">
        <p14:creationId xmlns:p14="http://schemas.microsoft.com/office/powerpoint/2010/main" val="3384010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3827496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335689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16D3F8A-7363-45E3-9971-0F5774462379}" type="datetime1">
              <a:rPr lang="en-US"/>
              <a:pPr>
                <a:defRPr/>
              </a:pPr>
              <a:t>10/8/2015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73FF76A-0DF3-4920-934C-6B55ABF1177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2517989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1905000" y="5791200"/>
            <a:ext cx="6781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 </a:t>
            </a:r>
            <a:endParaRPr lang="en-US" dirty="0"/>
          </a:p>
        </p:txBody>
      </p:sp>
    </p:spTree>
    <p:extLst>
      <p:ext uri="{BB962C8B-B14F-4D97-AF65-F5344CB8AC3E}">
        <p14:creationId xmlns:p14="http://schemas.microsoft.com/office/powerpoint/2010/main" val="1336609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32"/>
            <a:ext cx="7772400" cy="1362075"/>
          </a:xfrm>
          <a:prstGeom prst="rect">
            <a:avLst/>
          </a:prstGeom>
        </p:spPr>
        <p:txBody>
          <a:bodyPr anchor="t"/>
          <a:lstStyle>
            <a:lvl1pPr algn="l">
              <a:lnSpc>
                <a:spcPts val="3800"/>
              </a:lnSpc>
              <a:defRPr sz="3600" b="1" cap="all" baseline="0">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22"/>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199549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4" y="273050"/>
            <a:ext cx="3008313" cy="1162050"/>
          </a:xfrm>
          <a:prstGeom prst="rect">
            <a:avLst/>
          </a:prstGeom>
        </p:spPr>
        <p:txBody>
          <a:bodyPr anchor="b"/>
          <a:lstStyle>
            <a:lvl1pPr algn="l">
              <a:defRPr sz="2000" b="1" baseline="0">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3" y="273051"/>
            <a:ext cx="5111751"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4" y="1435107"/>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4284337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1"/>
            <a:ext cx="5486400" cy="566738"/>
          </a:xfrm>
          <a:prstGeom prst="rect">
            <a:avLst/>
          </a:prstGeom>
        </p:spPr>
        <p:txBody>
          <a:bodyPr anchor="b"/>
          <a:lstStyle>
            <a:lvl1pPr algn="l">
              <a:defRPr sz="2000" b="1" baseline="0">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9"/>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1676718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los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20574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1"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Tree>
    <p:extLst>
      <p:ext uri="{BB962C8B-B14F-4D97-AF65-F5344CB8AC3E}">
        <p14:creationId xmlns:p14="http://schemas.microsoft.com/office/powerpoint/2010/main" val="1994716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838200"/>
            <a:ext cx="7543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2133602"/>
            <a:ext cx="3733800" cy="40687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53000" y="2133600"/>
            <a:ext cx="3733800" cy="19573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53000" y="4243420"/>
            <a:ext cx="3733800" cy="19589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201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6" name="Text Placeholder 5"/>
          <p:cNvSpPr>
            <a:spLocks noGrp="1"/>
          </p:cNvSpPr>
          <p:nvPr>
            <p:ph type="body" sz="quarter" idx="11" hasCustomPrompt="1"/>
          </p:nvPr>
        </p:nvSpPr>
        <p:spPr>
          <a:xfrm>
            <a:off x="1828800" y="6263640"/>
            <a:ext cx="5105400" cy="182880"/>
          </a:xfrm>
          <a:prstGeom prst="rect">
            <a:avLst/>
          </a:prstGeom>
        </p:spPr>
        <p:txBody>
          <a:bodyPr/>
          <a:lstStyle>
            <a:lvl1pPr>
              <a:buNone/>
              <a:defRPr sz="1000" baseline="0">
                <a:solidFill>
                  <a:schemeClr val="tx2"/>
                </a:solidFill>
              </a:defRPr>
            </a:lvl1pPr>
          </a:lstStyle>
          <a:p>
            <a:r>
              <a:rPr lang="en-US" dirty="0" smtClean="0"/>
              <a:t>Office of the Director</a:t>
            </a:r>
            <a:endParaRPr lang="en-US" dirty="0"/>
          </a:p>
        </p:txBody>
      </p:sp>
      <p:sp>
        <p:nvSpPr>
          <p:cNvPr id="7" name="Text Placeholder 6"/>
          <p:cNvSpPr>
            <a:spLocks noGrp="1"/>
          </p:cNvSpPr>
          <p:nvPr>
            <p:ph type="body" sz="quarter" idx="12" hasCustomPrompt="1"/>
          </p:nvPr>
        </p:nvSpPr>
        <p:spPr>
          <a:xfrm>
            <a:off x="1828800" y="6464808"/>
            <a:ext cx="5105400" cy="228600"/>
          </a:xfrm>
          <a:prstGeom prst="rect">
            <a:avLst/>
          </a:prstGeom>
        </p:spPr>
        <p:txBody>
          <a:bodyPr/>
          <a:lstStyle>
            <a:lvl1pPr>
              <a:buNone/>
              <a:defRPr sz="1000" baseline="0">
                <a:solidFill>
                  <a:schemeClr val="tx2"/>
                </a:solidFill>
              </a:defRPr>
            </a:lvl1pPr>
          </a:lstStyle>
          <a:p>
            <a:r>
              <a:rPr lang="en-US" dirty="0" smtClean="0"/>
              <a:t>Place Office Title Here</a:t>
            </a:r>
            <a:endParaRPr lang="en-US" dirty="0"/>
          </a:p>
        </p:txBody>
      </p:sp>
    </p:spTree>
    <p:extLst>
      <p:ext uri="{BB962C8B-B14F-4D97-AF65-F5344CB8AC3E}">
        <p14:creationId xmlns:p14="http://schemas.microsoft.com/office/powerpoint/2010/main" val="22354388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2995419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sic Content_2 Columns">
    <p:spTree>
      <p:nvGrpSpPr>
        <p:cNvPr id="1" name=""/>
        <p:cNvGrpSpPr/>
        <p:nvPr/>
      </p:nvGrpSpPr>
      <p:grpSpPr>
        <a:xfrm>
          <a:off x="0" y="0"/>
          <a:ext cx="0" cy="0"/>
          <a:chOff x="0" y="0"/>
          <a:chExt cx="0" cy="0"/>
        </a:xfrm>
      </p:grpSpPr>
      <p:sp>
        <p:nvSpPr>
          <p:cNvPr id="3"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bg2"/>
                </a:solidFill>
              </a:defRPr>
            </a:lvl1pPr>
          </a:lstStyle>
          <a:p>
            <a:r>
              <a:rPr lang="en-US" dirty="0" smtClean="0"/>
              <a:t>* Citations, references, and credits – Myriad Pro, 11pt</a:t>
            </a:r>
            <a:endParaRPr lang="en-US" dirty="0"/>
          </a:p>
        </p:txBody>
      </p:sp>
      <p:sp>
        <p:nvSpPr>
          <p:cNvPr id="5" name="Content Placeholder 2"/>
          <p:cNvSpPr>
            <a:spLocks noGrp="1"/>
          </p:cNvSpPr>
          <p:nvPr>
            <p:ph idx="1" hasCustomPrompt="1"/>
          </p:nvPr>
        </p:nvSpPr>
        <p:spPr>
          <a:xfrm>
            <a:off x="457200" y="1600201"/>
            <a:ext cx="38862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Content Placeholder 2"/>
          <p:cNvSpPr>
            <a:spLocks noGrp="1"/>
          </p:cNvSpPr>
          <p:nvPr>
            <p:ph idx="12" hasCustomPrompt="1"/>
          </p:nvPr>
        </p:nvSpPr>
        <p:spPr>
          <a:xfrm>
            <a:off x="4800600" y="1606064"/>
            <a:ext cx="38862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Tree>
    <p:extLst>
      <p:ext uri="{BB962C8B-B14F-4D97-AF65-F5344CB8AC3E}">
        <p14:creationId xmlns:p14="http://schemas.microsoft.com/office/powerpoint/2010/main" val="3663317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34F027-DB36-4C84-B896-AD3BB85686ED}" type="datetime1">
              <a:rPr lang="en-US"/>
              <a:pPr>
                <a:defRPr/>
              </a:pPr>
              <a:t>10/8/2015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43CDCA8-4B33-4FC4-AEF0-FA93D0CAD42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1631899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ta Slide_2 Column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38862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
        <p:nvSpPr>
          <p:cNvPr id="5" name="Content Placeholder 2"/>
          <p:cNvSpPr>
            <a:spLocks noGrp="1"/>
          </p:cNvSpPr>
          <p:nvPr>
            <p:ph idx="11" hasCustomPrompt="1"/>
          </p:nvPr>
        </p:nvSpPr>
        <p:spPr>
          <a:xfrm>
            <a:off x="4800600" y="1600200"/>
            <a:ext cx="38862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Tree>
    <p:extLst>
      <p:ext uri="{BB962C8B-B14F-4D97-AF65-F5344CB8AC3E}">
        <p14:creationId xmlns:p14="http://schemas.microsoft.com/office/powerpoint/2010/main" val="816408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32"/>
            <a:ext cx="7772400" cy="1362075"/>
          </a:xfrm>
          <a:prstGeom prst="rect">
            <a:avLst/>
          </a:prstGeom>
        </p:spPr>
        <p:txBody>
          <a:bodyPr anchor="t"/>
          <a:lstStyle>
            <a:lvl1pPr algn="l">
              <a:lnSpc>
                <a:spcPts val="3800"/>
              </a:lnSpc>
              <a:defRPr sz="3600" b="1" cap="all" baseline="0">
                <a:solidFill>
                  <a:schemeClr val="bg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2955045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bg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1245724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4" y="273050"/>
            <a:ext cx="3008313" cy="1162050"/>
          </a:xfrm>
          <a:prstGeom prst="rect">
            <a:avLst/>
          </a:prstGeom>
        </p:spPr>
        <p:txBody>
          <a:bodyPr anchor="b"/>
          <a:lstStyle>
            <a:lvl1pPr algn="l">
              <a:defRPr sz="2000" b="1" baseline="0">
                <a:solidFill>
                  <a:schemeClr val="bg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4" y="1435107"/>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1920875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798295-89D3-46C6-BF77-371D939FC9C5}"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57CCFD-2BD4-4643-A16E-6E79D841A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489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798295-89D3-46C6-BF77-371D939FC9C5}"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57CCFD-2BD4-4643-A16E-6E79D841A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181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798295-89D3-46C6-BF77-371D939FC9C5}"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57CCFD-2BD4-4643-A16E-6E79D841A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571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798295-89D3-46C6-BF77-371D939FC9C5}"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57CCFD-2BD4-4643-A16E-6E79D841A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135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798295-89D3-46C6-BF77-371D939FC9C5}" type="datetimeFigureOut">
              <a:rPr lang="en-US" smtClean="0">
                <a:solidFill>
                  <a:prstClr val="black">
                    <a:tint val="75000"/>
                  </a:prstClr>
                </a:solidFill>
              </a:rPr>
              <a:pPr/>
              <a:t>10/8/2015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57CCFD-2BD4-4643-A16E-6E79D841A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880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11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4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13"/>
            <a:ext cx="3008313" cy="4691063"/>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DC2F51-728A-43BB-9243-3E9D0C0DA5DA}" type="datetime1">
              <a:rPr lang="en-US"/>
              <a:pPr>
                <a:defRPr/>
              </a:pPr>
              <a:t>10/8/2015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5B8052-3D46-48BB-B234-8707CF53D8D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798295-89D3-46C6-BF77-371D939FC9C5}" type="datetimeFigureOut">
              <a:rPr lang="en-US" smtClean="0">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57CCFD-2BD4-4643-A16E-6E79D841A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318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798295-89D3-46C6-BF77-371D939FC9C5}" type="datetimeFigureOut">
              <a:rPr lang="en-US" smtClean="0">
                <a:solidFill>
                  <a:prstClr val="black">
                    <a:tint val="75000"/>
                  </a:prstClr>
                </a:solidFill>
              </a:rPr>
              <a:pPr/>
              <a:t>10/8/2015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57CCFD-2BD4-4643-A16E-6E79D841A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618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798295-89D3-46C6-BF77-371D939FC9C5}"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57CCFD-2BD4-4643-A16E-6E79D841A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998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798295-89D3-46C6-BF77-371D939FC9C5}" type="datetimeFigureOut">
              <a:rPr lang="en-US" smtClean="0">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57CCFD-2BD4-4643-A16E-6E79D841A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636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798295-89D3-46C6-BF77-371D939FC9C5}"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57CCFD-2BD4-4643-A16E-6E79D841A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590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798295-89D3-46C6-BF77-371D939FC9C5}" type="datetimeFigureOut">
              <a:rPr lang="en-US" smtClean="0">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57CCFD-2BD4-4643-A16E-6E79D841AC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432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721" indent="0" algn="ctr">
              <a:buNone/>
              <a:defRPr>
                <a:solidFill>
                  <a:schemeClr val="tx1">
                    <a:tint val="75000"/>
                  </a:schemeClr>
                </a:solidFill>
              </a:defRPr>
            </a:lvl2pPr>
            <a:lvl3pPr marL="913437" indent="0" algn="ctr">
              <a:buNone/>
              <a:defRPr>
                <a:solidFill>
                  <a:schemeClr val="tx1">
                    <a:tint val="75000"/>
                  </a:schemeClr>
                </a:solidFill>
              </a:defRPr>
            </a:lvl3pPr>
            <a:lvl4pPr marL="1370158" indent="0" algn="ctr">
              <a:buNone/>
              <a:defRPr>
                <a:solidFill>
                  <a:schemeClr val="tx1">
                    <a:tint val="75000"/>
                  </a:schemeClr>
                </a:solidFill>
              </a:defRPr>
            </a:lvl4pPr>
            <a:lvl5pPr marL="1826876" indent="0" algn="ctr">
              <a:buNone/>
              <a:defRPr>
                <a:solidFill>
                  <a:schemeClr val="tx1">
                    <a:tint val="75000"/>
                  </a:schemeClr>
                </a:solidFill>
              </a:defRPr>
            </a:lvl5pPr>
            <a:lvl6pPr marL="2283597" indent="0" algn="ctr">
              <a:buNone/>
              <a:defRPr>
                <a:solidFill>
                  <a:schemeClr val="tx1">
                    <a:tint val="75000"/>
                  </a:schemeClr>
                </a:solidFill>
              </a:defRPr>
            </a:lvl6pPr>
            <a:lvl7pPr marL="2740313" indent="0" algn="ctr">
              <a:buNone/>
              <a:defRPr>
                <a:solidFill>
                  <a:schemeClr val="tx1">
                    <a:tint val="75000"/>
                  </a:schemeClr>
                </a:solidFill>
              </a:defRPr>
            </a:lvl7pPr>
            <a:lvl8pPr marL="3197034" indent="0" algn="ctr">
              <a:buNone/>
              <a:defRPr>
                <a:solidFill>
                  <a:schemeClr val="tx1">
                    <a:tint val="75000"/>
                  </a:schemeClr>
                </a:solidFill>
              </a:defRPr>
            </a:lvl8pPr>
            <a:lvl9pPr marL="36537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E07BA21-3B3D-44D0-9DF3-69CD29C36A5F}" type="datetime1">
              <a:rPr lang="en-US"/>
              <a:pPr>
                <a:defRPr/>
              </a:pPr>
              <a:t>10/8/2015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FB8416-EE94-4E6D-93D3-59D096E009EF}" type="slidenum">
              <a:rPr lang="en-US"/>
              <a:pPr>
                <a:defRPr/>
              </a:pPr>
              <a:t>‹#›</a:t>
            </a:fld>
            <a:endParaRPr lang="en-US"/>
          </a:p>
        </p:txBody>
      </p:sp>
    </p:spTree>
    <p:extLst>
      <p:ext uri="{BB962C8B-B14F-4D97-AF65-F5344CB8AC3E}">
        <p14:creationId xmlns:p14="http://schemas.microsoft.com/office/powerpoint/2010/main" val="3278415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A60DE2-45AA-421C-A55C-82F6E0338701}" type="datetime1">
              <a:rPr lang="en-US"/>
              <a:pPr>
                <a:defRPr/>
              </a:pPr>
              <a:t>10/8/2015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AA99B8-39A1-4EFF-91E3-46A7E1DB2C5A}" type="slidenum">
              <a:rPr lang="en-US"/>
              <a:pPr>
                <a:defRPr/>
              </a:pPr>
              <a:t>‹#›</a:t>
            </a:fld>
            <a:endParaRPr lang="en-US"/>
          </a:p>
        </p:txBody>
      </p:sp>
    </p:spTree>
    <p:extLst>
      <p:ext uri="{BB962C8B-B14F-4D97-AF65-F5344CB8AC3E}">
        <p14:creationId xmlns:p14="http://schemas.microsoft.com/office/powerpoint/2010/main" val="1219434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96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721" indent="0">
              <a:buNone/>
              <a:defRPr sz="1800">
                <a:solidFill>
                  <a:schemeClr val="tx1">
                    <a:tint val="75000"/>
                  </a:schemeClr>
                </a:solidFill>
              </a:defRPr>
            </a:lvl2pPr>
            <a:lvl3pPr marL="913437" indent="0">
              <a:buNone/>
              <a:defRPr sz="1600">
                <a:solidFill>
                  <a:schemeClr val="tx1">
                    <a:tint val="75000"/>
                  </a:schemeClr>
                </a:solidFill>
              </a:defRPr>
            </a:lvl3pPr>
            <a:lvl4pPr marL="1370158" indent="0">
              <a:buNone/>
              <a:defRPr sz="1400">
                <a:solidFill>
                  <a:schemeClr val="tx1">
                    <a:tint val="75000"/>
                  </a:schemeClr>
                </a:solidFill>
              </a:defRPr>
            </a:lvl4pPr>
            <a:lvl5pPr marL="1826876" indent="0">
              <a:buNone/>
              <a:defRPr sz="1400">
                <a:solidFill>
                  <a:schemeClr val="tx1">
                    <a:tint val="75000"/>
                  </a:schemeClr>
                </a:solidFill>
              </a:defRPr>
            </a:lvl5pPr>
            <a:lvl6pPr marL="2283597" indent="0">
              <a:buNone/>
              <a:defRPr sz="1400">
                <a:solidFill>
                  <a:schemeClr val="tx1">
                    <a:tint val="75000"/>
                  </a:schemeClr>
                </a:solidFill>
              </a:defRPr>
            </a:lvl6pPr>
            <a:lvl7pPr marL="2740313" indent="0">
              <a:buNone/>
              <a:defRPr sz="1400">
                <a:solidFill>
                  <a:schemeClr val="tx1">
                    <a:tint val="75000"/>
                  </a:schemeClr>
                </a:solidFill>
              </a:defRPr>
            </a:lvl7pPr>
            <a:lvl8pPr marL="3197034" indent="0">
              <a:buNone/>
              <a:defRPr sz="1400">
                <a:solidFill>
                  <a:schemeClr val="tx1">
                    <a:tint val="75000"/>
                  </a:schemeClr>
                </a:solidFill>
              </a:defRPr>
            </a:lvl8pPr>
            <a:lvl9pPr marL="36537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4C49E03-FD89-4603-B5F1-E9AFE8117AD5}" type="datetime1">
              <a:rPr lang="en-US"/>
              <a:pPr>
                <a:defRPr/>
              </a:pPr>
              <a:t>10/8/2015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54647C3-B497-49F5-A91B-65C33C294F8C}" type="slidenum">
              <a:rPr lang="en-US"/>
              <a:pPr>
                <a:defRPr/>
              </a:pPr>
              <a:t>‹#›</a:t>
            </a:fld>
            <a:endParaRPr lang="en-US"/>
          </a:p>
        </p:txBody>
      </p:sp>
    </p:spTree>
    <p:extLst>
      <p:ext uri="{BB962C8B-B14F-4D97-AF65-F5344CB8AC3E}">
        <p14:creationId xmlns:p14="http://schemas.microsoft.com/office/powerpoint/2010/main" val="3624925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564AD88-E694-4146-AF56-3B8B048C1A37}" type="datetime1">
              <a:rPr lang="en-US"/>
              <a:pPr>
                <a:defRPr/>
              </a:pPr>
              <a:t>10/8/2015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ED9E68-DECF-4DEE-9D62-C4569D3969E0}" type="slidenum">
              <a:rPr lang="en-US"/>
              <a:pPr>
                <a:defRPr/>
              </a:pPr>
              <a:t>‹#›</a:t>
            </a:fld>
            <a:endParaRPr lang="en-US"/>
          </a:p>
        </p:txBody>
      </p:sp>
    </p:spTree>
    <p:extLst>
      <p:ext uri="{BB962C8B-B14F-4D97-AF65-F5344CB8AC3E}">
        <p14:creationId xmlns:p14="http://schemas.microsoft.com/office/powerpoint/2010/main" val="1509601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874"/>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721" indent="0">
              <a:buNone/>
              <a:defRPr sz="2800"/>
            </a:lvl2pPr>
            <a:lvl3pPr marL="913437" indent="0">
              <a:buNone/>
              <a:defRPr sz="2400"/>
            </a:lvl3pPr>
            <a:lvl4pPr marL="1370158" indent="0">
              <a:buNone/>
              <a:defRPr sz="2000"/>
            </a:lvl4pPr>
            <a:lvl5pPr marL="1826876" indent="0">
              <a:buNone/>
              <a:defRPr sz="2000"/>
            </a:lvl5pPr>
            <a:lvl6pPr marL="2283597" indent="0">
              <a:buNone/>
              <a:defRPr sz="2000"/>
            </a:lvl6pPr>
            <a:lvl7pPr marL="2740313" indent="0">
              <a:buNone/>
              <a:defRPr sz="2000"/>
            </a:lvl7pPr>
            <a:lvl8pPr marL="3197034" indent="0">
              <a:buNone/>
              <a:defRPr sz="2000"/>
            </a:lvl8pPr>
            <a:lvl9pPr marL="3653752" indent="0">
              <a:buNone/>
              <a:defRPr sz="2000"/>
            </a:lvl9pPr>
          </a:lstStyle>
          <a:p>
            <a:pPr lvl="0"/>
            <a:endParaRPr lang="en-US" noProof="0" smtClean="0"/>
          </a:p>
        </p:txBody>
      </p:sp>
      <p:sp>
        <p:nvSpPr>
          <p:cNvPr id="4" name="Text Placeholder 3"/>
          <p:cNvSpPr>
            <a:spLocks noGrp="1"/>
          </p:cNvSpPr>
          <p:nvPr>
            <p:ph type="body" sz="half" idx="2"/>
          </p:nvPr>
        </p:nvSpPr>
        <p:spPr>
          <a:xfrm>
            <a:off x="1792288" y="5367612"/>
            <a:ext cx="5486400" cy="804863"/>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6949109-75D3-425D-A688-BF2BDA506D6C}" type="datetime1">
              <a:rPr lang="en-US"/>
              <a:pPr>
                <a:defRPr/>
              </a:pPr>
              <a:t>10/8/2015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B5715E-2CE7-4B76-B4E6-EB543105823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27"/>
            <a:ext cx="4040188" cy="639763"/>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42" y="1535127"/>
            <a:ext cx="4041775" cy="639763"/>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7675464-E501-4A6B-8750-2C7BAFEBFB34}" type="datetime1">
              <a:rPr lang="en-US"/>
              <a:pPr>
                <a:defRPr/>
              </a:pPr>
              <a:t>10/8/2015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9207211-9D4C-4A7F-8E64-77D021FD64AE}" type="slidenum">
              <a:rPr lang="en-US"/>
              <a:pPr>
                <a:defRPr/>
              </a:pPr>
              <a:t>‹#›</a:t>
            </a:fld>
            <a:endParaRPr lang="en-US"/>
          </a:p>
        </p:txBody>
      </p:sp>
    </p:spTree>
    <p:extLst>
      <p:ext uri="{BB962C8B-B14F-4D97-AF65-F5344CB8AC3E}">
        <p14:creationId xmlns:p14="http://schemas.microsoft.com/office/powerpoint/2010/main" val="337432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16D3F8A-7363-45E3-9971-0F5774462379}" type="datetime1">
              <a:rPr lang="en-US"/>
              <a:pPr>
                <a:defRPr/>
              </a:pPr>
              <a:t>10/8/2015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73FF76A-0DF3-4920-934C-6B55ABF11776}" type="slidenum">
              <a:rPr lang="en-US"/>
              <a:pPr>
                <a:defRPr/>
              </a:pPr>
              <a:t>‹#›</a:t>
            </a:fld>
            <a:endParaRPr lang="en-US"/>
          </a:p>
        </p:txBody>
      </p:sp>
    </p:spTree>
    <p:extLst>
      <p:ext uri="{BB962C8B-B14F-4D97-AF65-F5344CB8AC3E}">
        <p14:creationId xmlns:p14="http://schemas.microsoft.com/office/powerpoint/2010/main" val="2561622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534F027-DB36-4C84-B896-AD3BB85686ED}" type="datetime1">
              <a:rPr lang="en-US"/>
              <a:pPr>
                <a:defRPr/>
              </a:pPr>
              <a:t>10/8/2015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43CDCA8-4B33-4FC4-AEF0-FA93D0CAD421}" type="slidenum">
              <a:rPr lang="en-US"/>
              <a:pPr>
                <a:defRPr/>
              </a:pPr>
              <a:t>‹#›</a:t>
            </a:fld>
            <a:endParaRPr lang="en-US"/>
          </a:p>
        </p:txBody>
      </p:sp>
    </p:spTree>
    <p:extLst>
      <p:ext uri="{BB962C8B-B14F-4D97-AF65-F5344CB8AC3E}">
        <p14:creationId xmlns:p14="http://schemas.microsoft.com/office/powerpoint/2010/main" val="509777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60"/>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11"/>
            <a:ext cx="3008313" cy="4691063"/>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DC2F51-728A-43BB-9243-3E9D0C0DA5DA}" type="datetime1">
              <a:rPr lang="en-US"/>
              <a:pPr>
                <a:defRPr/>
              </a:pPr>
              <a:t>10/8/2015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5B8052-3D46-48BB-B234-8707CF53D8DE}" type="slidenum">
              <a:rPr lang="en-US"/>
              <a:pPr>
                <a:defRPr/>
              </a:pPr>
              <a:t>‹#›</a:t>
            </a:fld>
            <a:endParaRPr lang="en-US"/>
          </a:p>
        </p:txBody>
      </p:sp>
    </p:spTree>
    <p:extLst>
      <p:ext uri="{BB962C8B-B14F-4D97-AF65-F5344CB8AC3E}">
        <p14:creationId xmlns:p14="http://schemas.microsoft.com/office/powerpoint/2010/main" val="749717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732"/>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721" indent="0">
              <a:buNone/>
              <a:defRPr sz="2800"/>
            </a:lvl2pPr>
            <a:lvl3pPr marL="913437" indent="0">
              <a:buNone/>
              <a:defRPr sz="2400"/>
            </a:lvl3pPr>
            <a:lvl4pPr marL="1370158" indent="0">
              <a:buNone/>
              <a:defRPr sz="2000"/>
            </a:lvl4pPr>
            <a:lvl5pPr marL="1826876" indent="0">
              <a:buNone/>
              <a:defRPr sz="2000"/>
            </a:lvl5pPr>
            <a:lvl6pPr marL="2283597" indent="0">
              <a:buNone/>
              <a:defRPr sz="2000"/>
            </a:lvl6pPr>
            <a:lvl7pPr marL="2740313" indent="0">
              <a:buNone/>
              <a:defRPr sz="2000"/>
            </a:lvl7pPr>
            <a:lvl8pPr marL="3197034" indent="0">
              <a:buNone/>
              <a:defRPr sz="2000"/>
            </a:lvl8pPr>
            <a:lvl9pPr marL="3653752" indent="0">
              <a:buNone/>
              <a:defRPr sz="2000"/>
            </a:lvl9pPr>
          </a:lstStyle>
          <a:p>
            <a:pPr lvl="0"/>
            <a:endParaRPr lang="en-US" noProof="0" smtClean="0"/>
          </a:p>
        </p:txBody>
      </p:sp>
      <p:sp>
        <p:nvSpPr>
          <p:cNvPr id="4" name="Text Placeholder 3"/>
          <p:cNvSpPr>
            <a:spLocks noGrp="1"/>
          </p:cNvSpPr>
          <p:nvPr>
            <p:ph type="body" sz="half" idx="2"/>
          </p:nvPr>
        </p:nvSpPr>
        <p:spPr>
          <a:xfrm>
            <a:off x="1792288" y="5367470"/>
            <a:ext cx="5486400" cy="804863"/>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6949109-75D3-425D-A688-BF2BDA506D6C}" type="datetime1">
              <a:rPr lang="en-US"/>
              <a:pPr>
                <a:defRPr/>
              </a:pPr>
              <a:t>10/8/2015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EB5715E-2CE7-4B76-B4E6-EB543105823D}" type="slidenum">
              <a:rPr lang="en-US"/>
              <a:pPr>
                <a:defRPr/>
              </a:pPr>
              <a:t>‹#›</a:t>
            </a:fld>
            <a:endParaRPr lang="en-US"/>
          </a:p>
        </p:txBody>
      </p:sp>
    </p:spTree>
    <p:extLst>
      <p:ext uri="{BB962C8B-B14F-4D97-AF65-F5344CB8AC3E}">
        <p14:creationId xmlns:p14="http://schemas.microsoft.com/office/powerpoint/2010/main" val="1792956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EEA485-6301-4F98-8668-558EAAB59D2A}" type="datetime1">
              <a:rPr lang="en-US"/>
              <a:pPr>
                <a:defRPr/>
              </a:pPr>
              <a:t>10/8/2015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AB2E6FA-05AB-4614-9C67-1354C67C8AFE}" type="slidenum">
              <a:rPr lang="en-US"/>
              <a:pPr>
                <a:defRPr/>
              </a:pPr>
              <a:t>‹#›</a:t>
            </a:fld>
            <a:endParaRPr lang="en-US"/>
          </a:p>
        </p:txBody>
      </p:sp>
    </p:spTree>
    <p:extLst>
      <p:ext uri="{BB962C8B-B14F-4D97-AF65-F5344CB8AC3E}">
        <p14:creationId xmlns:p14="http://schemas.microsoft.com/office/powerpoint/2010/main" val="2847126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DDBA8DE-F47C-4A39-B4E7-E51FE5D72327}" type="datetime1">
              <a:rPr lang="en-US"/>
              <a:pPr>
                <a:defRPr/>
              </a:pPr>
              <a:t>10/8/2015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5AE73A-BA68-4031-87AD-C1330983C51A}" type="slidenum">
              <a:rPr lang="en-US"/>
              <a:pPr>
                <a:defRPr/>
              </a:pPr>
              <a:t>‹#›</a:t>
            </a:fld>
            <a:endParaRPr lang="en-US"/>
          </a:p>
        </p:txBody>
      </p:sp>
    </p:spTree>
    <p:extLst>
      <p:ext uri="{BB962C8B-B14F-4D97-AF65-F5344CB8AC3E}">
        <p14:creationId xmlns:p14="http://schemas.microsoft.com/office/powerpoint/2010/main" val="1664502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3506993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FAC420-7729-49B4-AF27-23E47C3247E8}" type="datetime1">
              <a:rPr lang="en-US" smtClean="0">
                <a:solidFill>
                  <a:prstClr val="white">
                    <a:tint val="75000"/>
                  </a:prstClr>
                </a:solidFill>
              </a:rPr>
              <a:pPr>
                <a:defRPr/>
              </a:pPr>
              <a:t>10/8/2015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C240750-1068-4BE0-BB25-E246F6E77A65}"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645917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3229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5.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1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14.xml.rels><?xml version="1.0" encoding="UTF-8" standalone="yes"?>
<Relationships xmlns="http://schemas.openxmlformats.org/package/2006/relationships"><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16.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4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5.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19.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10" Type="http://schemas.openxmlformats.org/officeDocument/2006/relationships/image" Target="../media/image1.png"/><Relationship Id="rId4" Type="http://schemas.openxmlformats.org/officeDocument/2006/relationships/slideLayout" Target="../slideLayouts/slideLayout70.xml"/><Relationship Id="rId9"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2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22.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98.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100.xml"/><Relationship Id="rId1" Type="http://schemas.openxmlformats.org/officeDocument/2006/relationships/slideLayout" Target="../slideLayouts/slideLayout99.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101.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102.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03.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04.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05.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106.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107.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108.xml"/></Relationships>
</file>

<file path=ppt/slideMasters/_rels/slideMaster33.xml.rels><?xml version="1.0" encoding="UTF-8" standalone="yes"?>
<Relationships xmlns="http://schemas.openxmlformats.org/package/2006/relationships"><Relationship Id="rId3" Type="http://schemas.openxmlformats.org/officeDocument/2006/relationships/theme" Target="../theme/theme33.xml"/><Relationship Id="rId2" Type="http://schemas.openxmlformats.org/officeDocument/2006/relationships/slideLayout" Target="../slideLayouts/slideLayout110.xml"/><Relationship Id="rId1" Type="http://schemas.openxmlformats.org/officeDocument/2006/relationships/slideLayout" Target="../slideLayouts/slideLayout109.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111.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112.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113.xml"/></Relationships>
</file>

<file path=ppt/slideMasters/_rels/slideMaster37.xml.rels><?xml version="1.0" encoding="UTF-8" standalone="yes"?>
<Relationships xmlns="http://schemas.openxmlformats.org/package/2006/relationships"><Relationship Id="rId3" Type="http://schemas.openxmlformats.org/officeDocument/2006/relationships/theme" Target="../theme/theme37.xml"/><Relationship Id="rId2" Type="http://schemas.openxmlformats.org/officeDocument/2006/relationships/slideLayout" Target="../slideLayouts/slideLayout115.xml"/><Relationship Id="rId1" Type="http://schemas.openxmlformats.org/officeDocument/2006/relationships/slideLayout" Target="../slideLayouts/slideLayout114.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1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3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11.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4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4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151.xml"/><Relationship Id="rId1" Type="http://schemas.openxmlformats.org/officeDocument/2006/relationships/slideLayout" Target="../slideLayouts/slideLayout15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43.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44.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176.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7"/>
            <a:ext cx="8229600" cy="1143000"/>
          </a:xfrm>
          <a:prstGeom prst="rect">
            <a:avLst/>
          </a:prstGeom>
          <a:noFill/>
          <a:ln w="9525">
            <a:noFill/>
            <a:miter lim="800000"/>
            <a:headEnd/>
            <a:tailEnd/>
          </a:ln>
        </p:spPr>
        <p:txBody>
          <a:bodyPr vert="horz" wrap="square" lIns="91344" tIns="45672" rIns="91344" bIns="45672"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16"/>
            <a:ext cx="8229600" cy="4525963"/>
          </a:xfrm>
          <a:prstGeom prst="rect">
            <a:avLst/>
          </a:prstGeom>
          <a:noFill/>
          <a:ln w="9525">
            <a:noFill/>
            <a:miter lim="800000"/>
            <a:headEnd/>
            <a:tailEnd/>
          </a:ln>
        </p:spPr>
        <p:txBody>
          <a:bodyPr vert="horz" wrap="square" lIns="91344" tIns="45672" rIns="91344"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7462"/>
            <a:ext cx="2133600" cy="365125"/>
          </a:xfrm>
          <a:prstGeom prst="rect">
            <a:avLst/>
          </a:prstGeom>
        </p:spPr>
        <p:txBody>
          <a:bodyPr vert="horz" wrap="square" lIns="91344" tIns="45672" rIns="91344" bIns="45672" numCol="1" anchor="ctr" anchorCtr="0" compatLnSpc="1">
            <a:prstTxWarp prst="textNoShape">
              <a:avLst/>
            </a:prstTxWarp>
          </a:bodyPr>
          <a:lstStyle>
            <a:lvl1pPr>
              <a:defRPr sz="1200">
                <a:solidFill>
                  <a:srgbClr val="898989"/>
                </a:solidFill>
              </a:defRPr>
            </a:lvl1pPr>
          </a:lstStyle>
          <a:p>
            <a:pPr>
              <a:defRPr/>
            </a:pPr>
            <a:fld id="{DB22A89F-F8C3-4582-B757-27BEEE1363F6}" type="datetime1">
              <a:rPr lang="en-US"/>
              <a:pPr>
                <a:defRPr/>
              </a:pPr>
              <a:t>10/8/2015</a:t>
            </a:fld>
            <a:endParaRPr lang="en-US"/>
          </a:p>
        </p:txBody>
      </p:sp>
      <p:sp>
        <p:nvSpPr>
          <p:cNvPr id="5" name="Footer Placeholder 4"/>
          <p:cNvSpPr>
            <a:spLocks noGrp="1"/>
          </p:cNvSpPr>
          <p:nvPr>
            <p:ph type="ftr" sz="quarter" idx="3"/>
          </p:nvPr>
        </p:nvSpPr>
        <p:spPr>
          <a:xfrm>
            <a:off x="3124200" y="6357462"/>
            <a:ext cx="2895600" cy="365125"/>
          </a:xfrm>
          <a:prstGeom prst="rect">
            <a:avLst/>
          </a:prstGeom>
        </p:spPr>
        <p:txBody>
          <a:bodyPr vert="horz" lIns="91344" tIns="45672" rIns="91344" bIns="45672"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7462"/>
            <a:ext cx="2133600" cy="365125"/>
          </a:xfrm>
          <a:prstGeom prst="rect">
            <a:avLst/>
          </a:prstGeom>
        </p:spPr>
        <p:txBody>
          <a:bodyPr vert="horz" wrap="square" lIns="91344" tIns="45672" rIns="91344" bIns="45672" numCol="1" anchor="ctr" anchorCtr="0" compatLnSpc="1">
            <a:prstTxWarp prst="textNoShape">
              <a:avLst/>
            </a:prstTxWarp>
          </a:bodyPr>
          <a:lstStyle>
            <a:lvl1pPr algn="r">
              <a:defRPr sz="1200">
                <a:solidFill>
                  <a:srgbClr val="898989"/>
                </a:solidFill>
              </a:defRPr>
            </a:lvl1pPr>
          </a:lstStyle>
          <a:p>
            <a:pPr>
              <a:defRPr/>
            </a:pPr>
            <a:fld id="{9B36612D-A087-4ED2-AB16-8E020B8F68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456721"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2pPr>
      <a:lvl3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3pPr>
      <a:lvl4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4pPr>
      <a:lvl5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5pPr>
      <a:lvl6pPr marL="456721"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6pPr>
      <a:lvl7pPr marL="913437"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7pPr>
      <a:lvl8pPr marL="1370158"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8pPr>
      <a:lvl9pPr marL="1826876"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9pPr>
    </p:titleStyle>
    <p:bodyStyle>
      <a:lvl1pPr marL="342539" indent="-342539" algn="l" defTabSz="456721"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167" indent="-285449" algn="l" defTabSz="456721"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799" indent="-228360" algn="l" defTabSz="456721"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16" indent="-228360" algn="l" defTabSz="45672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235" indent="-228360" algn="l" defTabSz="45672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955" indent="-228360" algn="l" defTabSz="456721" rtl="0" eaLnBrk="1" latinLnBrk="0" hangingPunct="1">
        <a:spcBef>
          <a:spcPct val="20000"/>
        </a:spcBef>
        <a:buFont typeface="Arial"/>
        <a:buChar char="•"/>
        <a:defRPr sz="2000" kern="1200">
          <a:solidFill>
            <a:schemeClr val="tx1"/>
          </a:solidFill>
          <a:latin typeface="+mn-lt"/>
          <a:ea typeface="+mn-ea"/>
          <a:cs typeface="+mn-cs"/>
        </a:defRPr>
      </a:lvl6pPr>
      <a:lvl7pPr marL="2968675" indent="-228360" algn="l" defTabSz="456721" rtl="0" eaLnBrk="1" latinLnBrk="0" hangingPunct="1">
        <a:spcBef>
          <a:spcPct val="20000"/>
        </a:spcBef>
        <a:buFont typeface="Arial"/>
        <a:buChar char="•"/>
        <a:defRPr sz="2000" kern="1200">
          <a:solidFill>
            <a:schemeClr val="tx1"/>
          </a:solidFill>
          <a:latin typeface="+mn-lt"/>
          <a:ea typeface="+mn-ea"/>
          <a:cs typeface="+mn-cs"/>
        </a:defRPr>
      </a:lvl7pPr>
      <a:lvl8pPr marL="3425393" indent="-228360" algn="l" defTabSz="456721" rtl="0" eaLnBrk="1" latinLnBrk="0" hangingPunct="1">
        <a:spcBef>
          <a:spcPct val="20000"/>
        </a:spcBef>
        <a:buFont typeface="Arial"/>
        <a:buChar char="•"/>
        <a:defRPr sz="2000" kern="1200">
          <a:solidFill>
            <a:schemeClr val="tx1"/>
          </a:solidFill>
          <a:latin typeface="+mn-lt"/>
          <a:ea typeface="+mn-ea"/>
          <a:cs typeface="+mn-cs"/>
        </a:defRPr>
      </a:lvl8pPr>
      <a:lvl9pPr marL="3882110" indent="-228360" algn="l" defTabSz="45672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21" rtl="0" eaLnBrk="1" latinLnBrk="0" hangingPunct="1">
        <a:defRPr sz="1800" kern="1200">
          <a:solidFill>
            <a:schemeClr val="tx1"/>
          </a:solidFill>
          <a:latin typeface="+mn-lt"/>
          <a:ea typeface="+mn-ea"/>
          <a:cs typeface="+mn-cs"/>
        </a:defRPr>
      </a:lvl1pPr>
      <a:lvl2pPr marL="456721" algn="l" defTabSz="456721" rtl="0" eaLnBrk="1" latinLnBrk="0" hangingPunct="1">
        <a:defRPr sz="1800" kern="1200">
          <a:solidFill>
            <a:schemeClr val="tx1"/>
          </a:solidFill>
          <a:latin typeface="+mn-lt"/>
          <a:ea typeface="+mn-ea"/>
          <a:cs typeface="+mn-cs"/>
        </a:defRPr>
      </a:lvl2pPr>
      <a:lvl3pPr marL="913437" algn="l" defTabSz="456721" rtl="0" eaLnBrk="1" latinLnBrk="0" hangingPunct="1">
        <a:defRPr sz="1800" kern="1200">
          <a:solidFill>
            <a:schemeClr val="tx1"/>
          </a:solidFill>
          <a:latin typeface="+mn-lt"/>
          <a:ea typeface="+mn-ea"/>
          <a:cs typeface="+mn-cs"/>
        </a:defRPr>
      </a:lvl3pPr>
      <a:lvl4pPr marL="1370158" algn="l" defTabSz="456721" rtl="0" eaLnBrk="1" latinLnBrk="0" hangingPunct="1">
        <a:defRPr sz="1800" kern="1200">
          <a:solidFill>
            <a:schemeClr val="tx1"/>
          </a:solidFill>
          <a:latin typeface="+mn-lt"/>
          <a:ea typeface="+mn-ea"/>
          <a:cs typeface="+mn-cs"/>
        </a:defRPr>
      </a:lvl4pPr>
      <a:lvl5pPr marL="1826876" algn="l" defTabSz="456721" rtl="0" eaLnBrk="1" latinLnBrk="0" hangingPunct="1">
        <a:defRPr sz="1800" kern="1200">
          <a:solidFill>
            <a:schemeClr val="tx1"/>
          </a:solidFill>
          <a:latin typeface="+mn-lt"/>
          <a:ea typeface="+mn-ea"/>
          <a:cs typeface="+mn-cs"/>
        </a:defRPr>
      </a:lvl5pPr>
      <a:lvl6pPr marL="2283597" algn="l" defTabSz="456721" rtl="0" eaLnBrk="1" latinLnBrk="0" hangingPunct="1">
        <a:defRPr sz="1800" kern="1200">
          <a:solidFill>
            <a:schemeClr val="tx1"/>
          </a:solidFill>
          <a:latin typeface="+mn-lt"/>
          <a:ea typeface="+mn-ea"/>
          <a:cs typeface="+mn-cs"/>
        </a:defRPr>
      </a:lvl6pPr>
      <a:lvl7pPr marL="2740313" algn="l" defTabSz="456721" rtl="0" eaLnBrk="1" latinLnBrk="0" hangingPunct="1">
        <a:defRPr sz="1800" kern="1200">
          <a:solidFill>
            <a:schemeClr val="tx1"/>
          </a:solidFill>
          <a:latin typeface="+mn-lt"/>
          <a:ea typeface="+mn-ea"/>
          <a:cs typeface="+mn-cs"/>
        </a:defRPr>
      </a:lvl7pPr>
      <a:lvl8pPr marL="3197034" algn="l" defTabSz="456721" rtl="0" eaLnBrk="1" latinLnBrk="0" hangingPunct="1">
        <a:defRPr sz="1800" kern="1200">
          <a:solidFill>
            <a:schemeClr val="tx1"/>
          </a:solidFill>
          <a:latin typeface="+mn-lt"/>
          <a:ea typeface="+mn-ea"/>
          <a:cs typeface="+mn-cs"/>
        </a:defRPr>
      </a:lvl8pPr>
      <a:lvl9pPr marL="3653752" algn="l" defTabSz="45672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35842" name="Title Placeholder 1"/>
          <p:cNvSpPr>
            <a:spLocks noGrp="1"/>
          </p:cNvSpPr>
          <p:nvPr>
            <p:ph type="title"/>
          </p:nvPr>
        </p:nvSpPr>
        <p:spPr bwMode="auto">
          <a:xfrm>
            <a:off x="457200" y="274637"/>
            <a:ext cx="8229600" cy="1143000"/>
          </a:xfrm>
          <a:prstGeom prst="rect">
            <a:avLst/>
          </a:prstGeom>
          <a:noFill/>
          <a:ln w="9525">
            <a:noFill/>
            <a:miter lim="800000"/>
            <a:headEnd/>
            <a:tailEnd/>
          </a:ln>
        </p:spPr>
        <p:txBody>
          <a:bodyPr vert="horz" wrap="square" lIns="91344" tIns="45672" rIns="91344" bIns="45672" numCol="1" anchor="ctr" anchorCtr="0" compatLnSpc="1">
            <a:prstTxWarp prst="textNoShape">
              <a:avLst/>
            </a:prstTxWarp>
          </a:bodyPr>
          <a:lstStyle/>
          <a:p>
            <a:pPr lvl="0"/>
            <a:r>
              <a:rPr lang="en-US" smtClean="0"/>
              <a:t>Click to edit Master title style</a:t>
            </a:r>
          </a:p>
        </p:txBody>
      </p:sp>
      <p:sp>
        <p:nvSpPr>
          <p:cNvPr id="35843" name="Text Placeholder 2"/>
          <p:cNvSpPr>
            <a:spLocks noGrp="1"/>
          </p:cNvSpPr>
          <p:nvPr>
            <p:ph type="body" idx="1"/>
          </p:nvPr>
        </p:nvSpPr>
        <p:spPr bwMode="auto">
          <a:xfrm>
            <a:off x="457200" y="1600216"/>
            <a:ext cx="8229600" cy="4525963"/>
          </a:xfrm>
          <a:prstGeom prst="rect">
            <a:avLst/>
          </a:prstGeom>
          <a:noFill/>
          <a:ln w="9525">
            <a:noFill/>
            <a:miter lim="800000"/>
            <a:headEnd/>
            <a:tailEnd/>
          </a:ln>
        </p:spPr>
        <p:txBody>
          <a:bodyPr vert="horz" wrap="square" lIns="91344" tIns="45672" rIns="91344"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725"/>
            <a:ext cx="2133600" cy="365125"/>
          </a:xfrm>
          <a:prstGeom prst="rect">
            <a:avLst/>
          </a:prstGeom>
        </p:spPr>
        <p:txBody>
          <a:bodyPr vert="horz" lIns="91344" tIns="45672" rIns="91344" bIns="45672" rtlCol="0" anchor="ctr"/>
          <a:lstStyle>
            <a:lvl1pPr algn="l" fontAlgn="auto">
              <a:spcBef>
                <a:spcPts val="0"/>
              </a:spcBef>
              <a:spcAft>
                <a:spcPts val="0"/>
              </a:spcAft>
              <a:defRPr sz="1200">
                <a:solidFill>
                  <a:prstClr val="white">
                    <a:tint val="75000"/>
                  </a:prstClr>
                </a:solidFill>
                <a:latin typeface="+mn-lt"/>
                <a:ea typeface="ＭＳ Ｐゴシック" pitchFamily="1" charset="-128"/>
                <a:cs typeface="+mn-cs"/>
              </a:defRPr>
            </a:lvl1pPr>
          </a:lstStyle>
          <a:p>
            <a:pPr defTabSz="913437">
              <a:defRPr/>
            </a:pPr>
            <a:fld id="{D58037DE-0A70-40AB-A6E9-CCD2B95AA70D}" type="datetime1">
              <a:rPr lang="en-US" smtClean="0"/>
              <a:pPr defTabSz="913437">
                <a:defRPr/>
              </a:pPr>
              <a:t>10/8/2015</a:t>
            </a:fld>
            <a:endParaRPr lang="en-US" dirty="0"/>
          </a:p>
        </p:txBody>
      </p:sp>
      <p:sp>
        <p:nvSpPr>
          <p:cNvPr id="5" name="Footer Placeholder 4"/>
          <p:cNvSpPr>
            <a:spLocks noGrp="1"/>
          </p:cNvSpPr>
          <p:nvPr>
            <p:ph type="ftr" sz="quarter" idx="3"/>
          </p:nvPr>
        </p:nvSpPr>
        <p:spPr>
          <a:xfrm>
            <a:off x="3124200" y="6356725"/>
            <a:ext cx="2895600" cy="365125"/>
          </a:xfrm>
          <a:prstGeom prst="rect">
            <a:avLst/>
          </a:prstGeom>
        </p:spPr>
        <p:txBody>
          <a:bodyPr vert="horz" lIns="91344" tIns="45672" rIns="91344" bIns="45672" rtlCol="0" anchor="ctr"/>
          <a:lstStyle>
            <a:lvl1pPr algn="ctr" fontAlgn="auto">
              <a:spcBef>
                <a:spcPts val="0"/>
              </a:spcBef>
              <a:spcAft>
                <a:spcPts val="0"/>
              </a:spcAft>
              <a:defRPr sz="1200">
                <a:solidFill>
                  <a:prstClr val="white">
                    <a:tint val="75000"/>
                  </a:prstClr>
                </a:solidFill>
                <a:latin typeface="+mn-lt"/>
                <a:ea typeface="ＭＳ Ｐゴシック" pitchFamily="1" charset="-128"/>
                <a:cs typeface="+mn-cs"/>
              </a:defRPr>
            </a:lvl1pPr>
          </a:lstStyle>
          <a:p>
            <a:pPr defTabSz="913437">
              <a:defRPr/>
            </a:pPr>
            <a:endParaRPr lang="en-US"/>
          </a:p>
        </p:txBody>
      </p:sp>
      <p:sp>
        <p:nvSpPr>
          <p:cNvPr id="6" name="Slide Number Placeholder 5"/>
          <p:cNvSpPr>
            <a:spLocks noGrp="1"/>
          </p:cNvSpPr>
          <p:nvPr>
            <p:ph type="sldNum" sz="quarter" idx="4"/>
          </p:nvPr>
        </p:nvSpPr>
        <p:spPr>
          <a:xfrm>
            <a:off x="6553200" y="6356725"/>
            <a:ext cx="2133600" cy="365125"/>
          </a:xfrm>
          <a:prstGeom prst="rect">
            <a:avLst/>
          </a:prstGeom>
        </p:spPr>
        <p:txBody>
          <a:bodyPr vert="horz" lIns="91344" tIns="45672" rIns="91344" bIns="45672" rtlCol="0" anchor="ctr"/>
          <a:lstStyle>
            <a:lvl1pPr algn="r" fontAlgn="auto">
              <a:spcBef>
                <a:spcPts val="0"/>
              </a:spcBef>
              <a:spcAft>
                <a:spcPts val="0"/>
              </a:spcAft>
              <a:defRPr sz="1200">
                <a:solidFill>
                  <a:prstClr val="white">
                    <a:tint val="75000"/>
                  </a:prstClr>
                </a:solidFill>
                <a:latin typeface="+mn-lt"/>
                <a:ea typeface="ＭＳ Ｐゴシック" pitchFamily="1" charset="-128"/>
                <a:cs typeface="+mn-cs"/>
              </a:defRPr>
            </a:lvl1pPr>
          </a:lstStyle>
          <a:p>
            <a:pPr defTabSz="913437">
              <a:defRPr/>
            </a:pPr>
            <a:fld id="{43C69FC0-D3D0-40B5-9E7A-0C9D58AD7ABE}" type="slidenum">
              <a:rPr lang="en-US" smtClean="0"/>
              <a:pPr defTabSz="913437">
                <a:defRPr/>
              </a:pPr>
              <a:t>‹#›</a:t>
            </a:fld>
            <a:endParaRPr lang="en-US" dirty="0"/>
          </a:p>
        </p:txBody>
      </p:sp>
    </p:spTree>
  </p:cSld>
  <p:clrMap bg1="dk1" tx1="lt1" bg2="dk2" tx2="lt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721" algn="ctr" rtl="0" fontAlgn="base">
        <a:spcBef>
          <a:spcPct val="0"/>
        </a:spcBef>
        <a:spcAft>
          <a:spcPct val="0"/>
        </a:spcAft>
        <a:defRPr sz="4400">
          <a:solidFill>
            <a:schemeClr val="tx1"/>
          </a:solidFill>
          <a:latin typeface="Calibri" pitchFamily="34" charset="0"/>
        </a:defRPr>
      </a:lvl6pPr>
      <a:lvl7pPr marL="913437" algn="ctr" rtl="0" fontAlgn="base">
        <a:spcBef>
          <a:spcPct val="0"/>
        </a:spcBef>
        <a:spcAft>
          <a:spcPct val="0"/>
        </a:spcAft>
        <a:defRPr sz="4400">
          <a:solidFill>
            <a:schemeClr val="tx1"/>
          </a:solidFill>
          <a:latin typeface="Calibri" pitchFamily="34" charset="0"/>
        </a:defRPr>
      </a:lvl7pPr>
      <a:lvl8pPr marL="1370158" algn="ctr" rtl="0" fontAlgn="base">
        <a:spcBef>
          <a:spcPct val="0"/>
        </a:spcBef>
        <a:spcAft>
          <a:spcPct val="0"/>
        </a:spcAft>
        <a:defRPr sz="4400">
          <a:solidFill>
            <a:schemeClr val="tx1"/>
          </a:solidFill>
          <a:latin typeface="Calibri" pitchFamily="34" charset="0"/>
        </a:defRPr>
      </a:lvl8pPr>
      <a:lvl9pPr marL="1826876" algn="ctr" rtl="0" fontAlgn="base">
        <a:spcBef>
          <a:spcPct val="0"/>
        </a:spcBef>
        <a:spcAft>
          <a:spcPct val="0"/>
        </a:spcAft>
        <a:defRPr sz="4400">
          <a:solidFill>
            <a:schemeClr val="tx1"/>
          </a:solidFill>
          <a:latin typeface="Calibri" pitchFamily="34" charset="0"/>
        </a:defRPr>
      </a:lvl9pPr>
    </p:titleStyle>
    <p:bodyStyle>
      <a:lvl1pPr marL="342539" indent="-342539"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167" indent="-28544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1799" indent="-22836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8516" indent="-22836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5235" indent="-22836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1955"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675"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393"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110"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437" rtl="0" eaLnBrk="1" latinLnBrk="0" hangingPunct="1">
        <a:defRPr sz="1800" kern="1200">
          <a:solidFill>
            <a:schemeClr val="tx1"/>
          </a:solidFill>
          <a:latin typeface="+mn-lt"/>
          <a:ea typeface="+mn-ea"/>
          <a:cs typeface="+mn-cs"/>
        </a:defRPr>
      </a:lvl1pPr>
      <a:lvl2pPr marL="456721" algn="l" defTabSz="913437" rtl="0" eaLnBrk="1" latinLnBrk="0" hangingPunct="1">
        <a:defRPr sz="1800" kern="1200">
          <a:solidFill>
            <a:schemeClr val="tx1"/>
          </a:solidFill>
          <a:latin typeface="+mn-lt"/>
          <a:ea typeface="+mn-ea"/>
          <a:cs typeface="+mn-cs"/>
        </a:defRPr>
      </a:lvl2pPr>
      <a:lvl3pPr marL="913437" algn="l" defTabSz="913437" rtl="0" eaLnBrk="1" latinLnBrk="0" hangingPunct="1">
        <a:defRPr sz="1800" kern="1200">
          <a:solidFill>
            <a:schemeClr val="tx1"/>
          </a:solidFill>
          <a:latin typeface="+mn-lt"/>
          <a:ea typeface="+mn-ea"/>
          <a:cs typeface="+mn-cs"/>
        </a:defRPr>
      </a:lvl3pPr>
      <a:lvl4pPr marL="1370158" algn="l" defTabSz="913437" rtl="0" eaLnBrk="1" latinLnBrk="0" hangingPunct="1">
        <a:defRPr sz="1800" kern="1200">
          <a:solidFill>
            <a:schemeClr val="tx1"/>
          </a:solidFill>
          <a:latin typeface="+mn-lt"/>
          <a:ea typeface="+mn-ea"/>
          <a:cs typeface="+mn-cs"/>
        </a:defRPr>
      </a:lvl4pPr>
      <a:lvl5pPr marL="1826876" algn="l" defTabSz="913437" rtl="0" eaLnBrk="1" latinLnBrk="0" hangingPunct="1">
        <a:defRPr sz="1800" kern="1200">
          <a:solidFill>
            <a:schemeClr val="tx1"/>
          </a:solidFill>
          <a:latin typeface="+mn-lt"/>
          <a:ea typeface="+mn-ea"/>
          <a:cs typeface="+mn-cs"/>
        </a:defRPr>
      </a:lvl5pPr>
      <a:lvl6pPr marL="2283597" algn="l" defTabSz="913437" rtl="0" eaLnBrk="1" latinLnBrk="0" hangingPunct="1">
        <a:defRPr sz="1800" kern="1200">
          <a:solidFill>
            <a:schemeClr val="tx1"/>
          </a:solidFill>
          <a:latin typeface="+mn-lt"/>
          <a:ea typeface="+mn-ea"/>
          <a:cs typeface="+mn-cs"/>
        </a:defRPr>
      </a:lvl6pPr>
      <a:lvl7pPr marL="2740313" algn="l" defTabSz="913437" rtl="0" eaLnBrk="1" latinLnBrk="0" hangingPunct="1">
        <a:defRPr sz="1800" kern="1200">
          <a:solidFill>
            <a:schemeClr val="tx1"/>
          </a:solidFill>
          <a:latin typeface="+mn-lt"/>
          <a:ea typeface="+mn-ea"/>
          <a:cs typeface="+mn-cs"/>
        </a:defRPr>
      </a:lvl7pPr>
      <a:lvl8pPr marL="3197034" algn="l" defTabSz="913437" rtl="0" eaLnBrk="1" latinLnBrk="0" hangingPunct="1">
        <a:defRPr sz="1800" kern="1200">
          <a:solidFill>
            <a:schemeClr val="tx1"/>
          </a:solidFill>
          <a:latin typeface="+mn-lt"/>
          <a:ea typeface="+mn-ea"/>
          <a:cs typeface="+mn-cs"/>
        </a:defRPr>
      </a:lvl8pPr>
      <a:lvl9pPr marL="3653752" algn="l" defTabSz="91343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344" tIns="45672" rIns="91344" bIns="456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6"/>
            <a:ext cx="8229600" cy="4525963"/>
          </a:xfrm>
          <a:prstGeom prst="rect">
            <a:avLst/>
          </a:prstGeom>
        </p:spPr>
        <p:txBody>
          <a:bodyPr vert="horz" lIns="91344" tIns="45672" rIns="91344" bIns="4567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681"/>
            <a:ext cx="2133600" cy="365125"/>
          </a:xfrm>
          <a:prstGeom prst="rect">
            <a:avLst/>
          </a:prstGeom>
        </p:spPr>
        <p:txBody>
          <a:bodyPr vert="horz" lIns="91344" tIns="45672" rIns="91344" bIns="45672" rtlCol="0" anchor="ctr"/>
          <a:lstStyle>
            <a:lvl1pPr algn="l">
              <a:defRPr sz="1200">
                <a:solidFill>
                  <a:schemeClr val="tx1">
                    <a:tint val="75000"/>
                  </a:schemeClr>
                </a:solidFill>
              </a:defRPr>
            </a:lvl1pPr>
          </a:lstStyle>
          <a:p>
            <a:pPr defTabSz="913437" fontAlgn="auto">
              <a:spcBef>
                <a:spcPts val="0"/>
              </a:spcBef>
              <a:spcAft>
                <a:spcPts val="0"/>
              </a:spcAft>
            </a:pPr>
            <a:fld id="{FBE2D357-442E-4FF9-A2BD-224200C1F162}" type="datetimeFigureOut">
              <a:rPr lang="en-US" smtClean="0">
                <a:solidFill>
                  <a:prstClr val="black">
                    <a:tint val="75000"/>
                  </a:prstClr>
                </a:solidFill>
                <a:latin typeface="Calibri"/>
              </a:rPr>
              <a:pPr defTabSz="913437" fontAlgn="auto">
                <a:spcBef>
                  <a:spcPts val="0"/>
                </a:spcBef>
                <a:spcAft>
                  <a:spcPts val="0"/>
                </a:spcAft>
              </a:pPr>
              <a:t>10/8/2015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681"/>
            <a:ext cx="2895600" cy="365125"/>
          </a:xfrm>
          <a:prstGeom prst="rect">
            <a:avLst/>
          </a:prstGeom>
        </p:spPr>
        <p:txBody>
          <a:bodyPr vert="horz" lIns="91344" tIns="45672" rIns="91344" bIns="45672" rtlCol="0" anchor="ctr"/>
          <a:lstStyle>
            <a:lvl1pPr algn="ctr">
              <a:defRPr sz="1200">
                <a:solidFill>
                  <a:schemeClr val="tx1">
                    <a:tint val="75000"/>
                  </a:schemeClr>
                </a:solidFill>
              </a:defRPr>
            </a:lvl1pPr>
          </a:lstStyle>
          <a:p>
            <a:pPr defTabSz="913437"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681"/>
            <a:ext cx="2133600" cy="365125"/>
          </a:xfrm>
          <a:prstGeom prst="rect">
            <a:avLst/>
          </a:prstGeom>
        </p:spPr>
        <p:txBody>
          <a:bodyPr vert="horz" lIns="91344" tIns="45672" rIns="91344" bIns="45672" rtlCol="0" anchor="ctr"/>
          <a:lstStyle>
            <a:lvl1pPr algn="r">
              <a:defRPr sz="1200">
                <a:solidFill>
                  <a:schemeClr val="tx1">
                    <a:tint val="75000"/>
                  </a:schemeClr>
                </a:solidFill>
              </a:defRPr>
            </a:lvl1pPr>
          </a:lstStyle>
          <a:p>
            <a:pPr defTabSz="913437" fontAlgn="auto">
              <a:spcBef>
                <a:spcPts val="0"/>
              </a:spcBef>
              <a:spcAft>
                <a:spcPts val="0"/>
              </a:spcAft>
            </a:pPr>
            <a:fld id="{346383D1-4FD3-4412-8A1B-0608FE9588D9}" type="slidenum">
              <a:rPr lang="en-US" smtClean="0">
                <a:solidFill>
                  <a:prstClr val="black">
                    <a:tint val="75000"/>
                  </a:prstClr>
                </a:solidFill>
                <a:latin typeface="Calibri"/>
              </a:rPr>
              <a:pPr defTabSz="913437"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4214317"/>
      </p:ext>
    </p:extLst>
  </p:cSld>
  <p:clrMap bg1="lt1" tx1="dk1" bg2="lt2" tx2="dk2" accent1="accent1" accent2="accent2" accent3="accent3" accent4="accent4" accent5="accent5" accent6="accent6" hlink="hlink" folHlink="folHlink"/>
  <p:sldLayoutIdLst>
    <p:sldLayoutId id="2147483893"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3437" rtl="0" eaLnBrk="1" latinLnBrk="0" hangingPunct="1">
        <a:spcBef>
          <a:spcPct val="0"/>
        </a:spcBef>
        <a:buNone/>
        <a:defRPr sz="4400" kern="1200">
          <a:solidFill>
            <a:schemeClr val="tx1"/>
          </a:solidFill>
          <a:latin typeface="+mj-lt"/>
          <a:ea typeface="+mj-ea"/>
          <a:cs typeface="+mj-cs"/>
        </a:defRPr>
      </a:lvl1pPr>
    </p:titleStyle>
    <p:bodyStyle>
      <a:lvl1pPr marL="342539" indent="-342539" algn="l" defTabSz="913437" rtl="0" eaLnBrk="1" latinLnBrk="0" hangingPunct="1">
        <a:spcBef>
          <a:spcPct val="20000"/>
        </a:spcBef>
        <a:buFont typeface="Arial" pitchFamily="34" charset="0"/>
        <a:buChar char="•"/>
        <a:defRPr sz="3200" kern="1200">
          <a:solidFill>
            <a:schemeClr val="bg1">
              <a:lumMod val="85000"/>
            </a:schemeClr>
          </a:solidFill>
          <a:latin typeface="+mn-lt"/>
          <a:ea typeface="+mn-ea"/>
          <a:cs typeface="+mn-cs"/>
        </a:defRPr>
      </a:lvl1pPr>
      <a:lvl2pPr marL="742167" indent="-285449" algn="l" defTabSz="913437" rtl="0" eaLnBrk="1" latinLnBrk="0" hangingPunct="1">
        <a:spcBef>
          <a:spcPct val="20000"/>
        </a:spcBef>
        <a:buFont typeface="Arial" pitchFamily="34" charset="0"/>
        <a:buChar char="–"/>
        <a:defRPr sz="2800" kern="1200">
          <a:solidFill>
            <a:schemeClr val="bg1">
              <a:lumMod val="85000"/>
            </a:schemeClr>
          </a:solidFill>
          <a:latin typeface="+mn-lt"/>
          <a:ea typeface="+mn-ea"/>
          <a:cs typeface="+mn-cs"/>
        </a:defRPr>
      </a:lvl2pPr>
      <a:lvl3pPr marL="1141799" indent="-228360" algn="l" defTabSz="913437" rtl="0" eaLnBrk="1" latinLnBrk="0" hangingPunct="1">
        <a:spcBef>
          <a:spcPct val="20000"/>
        </a:spcBef>
        <a:buFont typeface="Arial" pitchFamily="34" charset="0"/>
        <a:buChar char="•"/>
        <a:defRPr sz="2400" kern="1200">
          <a:solidFill>
            <a:schemeClr val="bg1">
              <a:lumMod val="85000"/>
            </a:schemeClr>
          </a:solidFill>
          <a:latin typeface="+mn-lt"/>
          <a:ea typeface="+mn-ea"/>
          <a:cs typeface="+mn-cs"/>
        </a:defRPr>
      </a:lvl3pPr>
      <a:lvl4pPr marL="1598516" indent="-228360" algn="l" defTabSz="913437" rtl="0" eaLnBrk="1" latinLnBrk="0" hangingPunct="1">
        <a:spcBef>
          <a:spcPct val="20000"/>
        </a:spcBef>
        <a:buFont typeface="Arial" pitchFamily="34" charset="0"/>
        <a:buChar char="–"/>
        <a:defRPr sz="2000" kern="1200">
          <a:solidFill>
            <a:schemeClr val="bg1">
              <a:lumMod val="85000"/>
            </a:schemeClr>
          </a:solidFill>
          <a:latin typeface="+mn-lt"/>
          <a:ea typeface="+mn-ea"/>
          <a:cs typeface="+mn-cs"/>
        </a:defRPr>
      </a:lvl4pPr>
      <a:lvl5pPr marL="2055235" indent="-228360" algn="l" defTabSz="913437" rtl="0" eaLnBrk="1" latinLnBrk="0" hangingPunct="1">
        <a:spcBef>
          <a:spcPct val="20000"/>
        </a:spcBef>
        <a:buFont typeface="Arial" pitchFamily="34" charset="0"/>
        <a:buChar char="»"/>
        <a:defRPr sz="2000" kern="1200">
          <a:solidFill>
            <a:schemeClr val="bg1">
              <a:lumMod val="85000"/>
            </a:schemeClr>
          </a:solidFill>
          <a:latin typeface="+mn-lt"/>
          <a:ea typeface="+mn-ea"/>
          <a:cs typeface="+mn-cs"/>
        </a:defRPr>
      </a:lvl5pPr>
      <a:lvl6pPr marL="2511955"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675"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393"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110"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437" rtl="0" eaLnBrk="1" latinLnBrk="0" hangingPunct="1">
        <a:defRPr sz="1800" kern="1200">
          <a:solidFill>
            <a:schemeClr val="tx1"/>
          </a:solidFill>
          <a:latin typeface="+mn-lt"/>
          <a:ea typeface="+mn-ea"/>
          <a:cs typeface="+mn-cs"/>
        </a:defRPr>
      </a:lvl1pPr>
      <a:lvl2pPr marL="456721" algn="l" defTabSz="913437" rtl="0" eaLnBrk="1" latinLnBrk="0" hangingPunct="1">
        <a:defRPr sz="1800" kern="1200">
          <a:solidFill>
            <a:schemeClr val="tx1"/>
          </a:solidFill>
          <a:latin typeface="+mn-lt"/>
          <a:ea typeface="+mn-ea"/>
          <a:cs typeface="+mn-cs"/>
        </a:defRPr>
      </a:lvl2pPr>
      <a:lvl3pPr marL="913437" algn="l" defTabSz="913437" rtl="0" eaLnBrk="1" latinLnBrk="0" hangingPunct="1">
        <a:defRPr sz="1800" kern="1200">
          <a:solidFill>
            <a:schemeClr val="tx1"/>
          </a:solidFill>
          <a:latin typeface="+mn-lt"/>
          <a:ea typeface="+mn-ea"/>
          <a:cs typeface="+mn-cs"/>
        </a:defRPr>
      </a:lvl3pPr>
      <a:lvl4pPr marL="1370158" algn="l" defTabSz="913437" rtl="0" eaLnBrk="1" latinLnBrk="0" hangingPunct="1">
        <a:defRPr sz="1800" kern="1200">
          <a:solidFill>
            <a:schemeClr val="tx1"/>
          </a:solidFill>
          <a:latin typeface="+mn-lt"/>
          <a:ea typeface="+mn-ea"/>
          <a:cs typeface="+mn-cs"/>
        </a:defRPr>
      </a:lvl4pPr>
      <a:lvl5pPr marL="1826876" algn="l" defTabSz="913437" rtl="0" eaLnBrk="1" latinLnBrk="0" hangingPunct="1">
        <a:defRPr sz="1800" kern="1200">
          <a:solidFill>
            <a:schemeClr val="tx1"/>
          </a:solidFill>
          <a:latin typeface="+mn-lt"/>
          <a:ea typeface="+mn-ea"/>
          <a:cs typeface="+mn-cs"/>
        </a:defRPr>
      </a:lvl5pPr>
      <a:lvl6pPr marL="2283597" algn="l" defTabSz="913437" rtl="0" eaLnBrk="1" latinLnBrk="0" hangingPunct="1">
        <a:defRPr sz="1800" kern="1200">
          <a:solidFill>
            <a:schemeClr val="tx1"/>
          </a:solidFill>
          <a:latin typeface="+mn-lt"/>
          <a:ea typeface="+mn-ea"/>
          <a:cs typeface="+mn-cs"/>
        </a:defRPr>
      </a:lvl6pPr>
      <a:lvl7pPr marL="2740313" algn="l" defTabSz="913437" rtl="0" eaLnBrk="1" latinLnBrk="0" hangingPunct="1">
        <a:defRPr sz="1800" kern="1200">
          <a:solidFill>
            <a:schemeClr val="tx1"/>
          </a:solidFill>
          <a:latin typeface="+mn-lt"/>
          <a:ea typeface="+mn-ea"/>
          <a:cs typeface="+mn-cs"/>
        </a:defRPr>
      </a:lvl7pPr>
      <a:lvl8pPr marL="3197034" algn="l" defTabSz="913437" rtl="0" eaLnBrk="1" latinLnBrk="0" hangingPunct="1">
        <a:defRPr sz="1800" kern="1200">
          <a:solidFill>
            <a:schemeClr val="tx1"/>
          </a:solidFill>
          <a:latin typeface="+mn-lt"/>
          <a:ea typeface="+mn-ea"/>
          <a:cs typeface="+mn-cs"/>
        </a:defRPr>
      </a:lvl8pPr>
      <a:lvl9pPr marL="3653752" algn="l" defTabSz="91343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FF"/>
            </a:gs>
          </a:gsLst>
          <a:lin ang="5400000" scaled="1"/>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44" tIns="45672" rIns="91344" bIns="45672"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44" tIns="45672" rIns="91344"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4" tIns="45672" rIns="91344" bIns="45672" numCol="1" anchor="t" anchorCtr="0" compatLnSpc="1">
            <a:prstTxWarp prst="textNoShape">
              <a:avLst/>
            </a:prstTxWarp>
          </a:bodyPr>
          <a:lstStyle>
            <a:lvl1pPr algn="l">
              <a:lnSpc>
                <a:spcPct val="100000"/>
              </a:lnSpc>
              <a:defRPr sz="1400" b="0">
                <a:solidFill>
                  <a:srgbClr val="FFFFFF"/>
                </a:solidFill>
                <a:latin typeface="Times New Roman" pitchFamily="18" charset="0"/>
                <a:ea typeface="+mn-ea"/>
                <a:cs typeface="+mn-cs"/>
              </a:defRPr>
            </a:lvl1pPr>
          </a:lstStyle>
          <a:p>
            <a:pPr defTabSz="913437">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4" tIns="45672" rIns="91344" bIns="45672" numCol="1" anchor="t" anchorCtr="0" compatLnSpc="1">
            <a:prstTxWarp prst="textNoShape">
              <a:avLst/>
            </a:prstTxWarp>
          </a:bodyPr>
          <a:lstStyle>
            <a:lvl1pPr algn="ctr">
              <a:lnSpc>
                <a:spcPct val="100000"/>
              </a:lnSpc>
              <a:defRPr sz="1400" b="0">
                <a:solidFill>
                  <a:srgbClr val="FFFFFF"/>
                </a:solidFill>
                <a:latin typeface="Times New Roman" pitchFamily="18" charset="0"/>
                <a:ea typeface="+mn-ea"/>
                <a:cs typeface="+mn-cs"/>
              </a:defRPr>
            </a:lvl1pPr>
          </a:lstStyle>
          <a:p>
            <a:pPr defTabSz="913437">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4" tIns="45672" rIns="91344" bIns="45672" numCol="1" anchor="t" anchorCtr="0" compatLnSpc="1">
            <a:prstTxWarp prst="textNoShape">
              <a:avLst/>
            </a:prstTxWarp>
          </a:bodyPr>
          <a:lstStyle>
            <a:lvl1pPr algn="r">
              <a:defRPr sz="1400">
                <a:solidFill>
                  <a:srgbClr val="FFFFFF"/>
                </a:solidFill>
                <a:latin typeface="Times New Roman" pitchFamily="18" charset="0"/>
              </a:defRPr>
            </a:lvl1pPr>
          </a:lstStyle>
          <a:p>
            <a:pPr defTabSz="913437">
              <a:defRPr/>
            </a:pPr>
            <a:fld id="{8B2DF0A8-A9DE-499B-BB23-ECA32FF67C0B}" type="slidenum">
              <a:rPr lang="en-US" smtClean="0">
                <a:ea typeface="ＭＳ Ｐゴシック" charset="-128"/>
              </a:rPr>
              <a:pPr defTabSz="913437">
                <a:defRPr/>
              </a:pPr>
              <a:t>‹#›</a:t>
            </a:fld>
            <a:endParaRPr lang="en-US">
              <a:ea typeface="ＭＳ Ｐゴシック" charset="-128"/>
            </a:endParaRPr>
          </a:p>
        </p:txBody>
      </p:sp>
    </p:spTree>
    <p:extLst>
      <p:ext uri="{BB962C8B-B14F-4D97-AF65-F5344CB8AC3E}">
        <p14:creationId xmlns:p14="http://schemas.microsoft.com/office/powerpoint/2010/main" val="1137622670"/>
      </p:ext>
    </p:extLst>
  </p:cSld>
  <p:clrMap bg1="dk2" tx1="lt1" bg2="dk1" tx2="lt2" accent1="accent1" accent2="accent2" accent3="accent3" accent4="accent4" accent5="accent5" accent6="accent6" hlink="hlink" folHlink="folHlink"/>
  <p:sldLayoutIdLst>
    <p:sldLayoutId id="2147483905"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6721" algn="ctr" rtl="0" fontAlgn="base">
        <a:spcBef>
          <a:spcPct val="0"/>
        </a:spcBef>
        <a:spcAft>
          <a:spcPct val="0"/>
        </a:spcAft>
        <a:defRPr sz="4400">
          <a:solidFill>
            <a:schemeClr val="tx2"/>
          </a:solidFill>
          <a:latin typeface="Times New Roman" pitchFamily="18" charset="0"/>
        </a:defRPr>
      </a:lvl6pPr>
      <a:lvl7pPr marL="913437" algn="ctr" rtl="0" fontAlgn="base">
        <a:spcBef>
          <a:spcPct val="0"/>
        </a:spcBef>
        <a:spcAft>
          <a:spcPct val="0"/>
        </a:spcAft>
        <a:defRPr sz="4400">
          <a:solidFill>
            <a:schemeClr val="tx2"/>
          </a:solidFill>
          <a:latin typeface="Times New Roman" pitchFamily="18" charset="0"/>
        </a:defRPr>
      </a:lvl7pPr>
      <a:lvl8pPr marL="1370158" algn="ctr" rtl="0" fontAlgn="base">
        <a:spcBef>
          <a:spcPct val="0"/>
        </a:spcBef>
        <a:spcAft>
          <a:spcPct val="0"/>
        </a:spcAft>
        <a:defRPr sz="4400">
          <a:solidFill>
            <a:schemeClr val="tx2"/>
          </a:solidFill>
          <a:latin typeface="Times New Roman" pitchFamily="18" charset="0"/>
        </a:defRPr>
      </a:lvl8pPr>
      <a:lvl9pPr marL="1826876" algn="ctr" rtl="0" fontAlgn="base">
        <a:spcBef>
          <a:spcPct val="0"/>
        </a:spcBef>
        <a:spcAft>
          <a:spcPct val="0"/>
        </a:spcAft>
        <a:defRPr sz="4400">
          <a:solidFill>
            <a:schemeClr val="tx2"/>
          </a:solidFill>
          <a:latin typeface="Times New Roman" pitchFamily="18" charset="0"/>
        </a:defRPr>
      </a:lvl9pPr>
    </p:titleStyle>
    <p:bodyStyle>
      <a:lvl1pPr marL="342539" indent="-342539"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167" indent="-285449"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1799" indent="-22836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598516" indent="-22836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5235" indent="-22836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1955" indent="-228360" algn="l" rtl="0" fontAlgn="base">
        <a:spcBef>
          <a:spcPct val="20000"/>
        </a:spcBef>
        <a:spcAft>
          <a:spcPct val="0"/>
        </a:spcAft>
        <a:buChar char="»"/>
        <a:defRPr sz="2000">
          <a:solidFill>
            <a:schemeClr val="tx1"/>
          </a:solidFill>
          <a:latin typeface="+mn-lt"/>
        </a:defRPr>
      </a:lvl6pPr>
      <a:lvl7pPr marL="2968675" indent="-228360" algn="l" rtl="0" fontAlgn="base">
        <a:spcBef>
          <a:spcPct val="20000"/>
        </a:spcBef>
        <a:spcAft>
          <a:spcPct val="0"/>
        </a:spcAft>
        <a:buChar char="»"/>
        <a:defRPr sz="2000">
          <a:solidFill>
            <a:schemeClr val="tx1"/>
          </a:solidFill>
          <a:latin typeface="+mn-lt"/>
        </a:defRPr>
      </a:lvl7pPr>
      <a:lvl8pPr marL="3425393" indent="-228360" algn="l" rtl="0" fontAlgn="base">
        <a:spcBef>
          <a:spcPct val="20000"/>
        </a:spcBef>
        <a:spcAft>
          <a:spcPct val="0"/>
        </a:spcAft>
        <a:buChar char="»"/>
        <a:defRPr sz="2000">
          <a:solidFill>
            <a:schemeClr val="tx1"/>
          </a:solidFill>
          <a:latin typeface="+mn-lt"/>
        </a:defRPr>
      </a:lvl8pPr>
      <a:lvl9pPr marL="3882110" indent="-22836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437" rtl="0" eaLnBrk="1" latinLnBrk="0" hangingPunct="1">
        <a:defRPr sz="1800" kern="1200">
          <a:solidFill>
            <a:schemeClr val="tx1"/>
          </a:solidFill>
          <a:latin typeface="+mn-lt"/>
          <a:ea typeface="+mn-ea"/>
          <a:cs typeface="+mn-cs"/>
        </a:defRPr>
      </a:lvl1pPr>
      <a:lvl2pPr marL="456721" algn="l" defTabSz="913437" rtl="0" eaLnBrk="1" latinLnBrk="0" hangingPunct="1">
        <a:defRPr sz="1800" kern="1200">
          <a:solidFill>
            <a:schemeClr val="tx1"/>
          </a:solidFill>
          <a:latin typeface="+mn-lt"/>
          <a:ea typeface="+mn-ea"/>
          <a:cs typeface="+mn-cs"/>
        </a:defRPr>
      </a:lvl2pPr>
      <a:lvl3pPr marL="913437" algn="l" defTabSz="913437" rtl="0" eaLnBrk="1" latinLnBrk="0" hangingPunct="1">
        <a:defRPr sz="1800" kern="1200">
          <a:solidFill>
            <a:schemeClr val="tx1"/>
          </a:solidFill>
          <a:latin typeface="+mn-lt"/>
          <a:ea typeface="+mn-ea"/>
          <a:cs typeface="+mn-cs"/>
        </a:defRPr>
      </a:lvl3pPr>
      <a:lvl4pPr marL="1370158" algn="l" defTabSz="913437" rtl="0" eaLnBrk="1" latinLnBrk="0" hangingPunct="1">
        <a:defRPr sz="1800" kern="1200">
          <a:solidFill>
            <a:schemeClr val="tx1"/>
          </a:solidFill>
          <a:latin typeface="+mn-lt"/>
          <a:ea typeface="+mn-ea"/>
          <a:cs typeface="+mn-cs"/>
        </a:defRPr>
      </a:lvl4pPr>
      <a:lvl5pPr marL="1826876" algn="l" defTabSz="913437" rtl="0" eaLnBrk="1" latinLnBrk="0" hangingPunct="1">
        <a:defRPr sz="1800" kern="1200">
          <a:solidFill>
            <a:schemeClr val="tx1"/>
          </a:solidFill>
          <a:latin typeface="+mn-lt"/>
          <a:ea typeface="+mn-ea"/>
          <a:cs typeface="+mn-cs"/>
        </a:defRPr>
      </a:lvl5pPr>
      <a:lvl6pPr marL="2283597" algn="l" defTabSz="913437" rtl="0" eaLnBrk="1" latinLnBrk="0" hangingPunct="1">
        <a:defRPr sz="1800" kern="1200">
          <a:solidFill>
            <a:schemeClr val="tx1"/>
          </a:solidFill>
          <a:latin typeface="+mn-lt"/>
          <a:ea typeface="+mn-ea"/>
          <a:cs typeface="+mn-cs"/>
        </a:defRPr>
      </a:lvl6pPr>
      <a:lvl7pPr marL="2740313" algn="l" defTabSz="913437" rtl="0" eaLnBrk="1" latinLnBrk="0" hangingPunct="1">
        <a:defRPr sz="1800" kern="1200">
          <a:solidFill>
            <a:schemeClr val="tx1"/>
          </a:solidFill>
          <a:latin typeface="+mn-lt"/>
          <a:ea typeface="+mn-ea"/>
          <a:cs typeface="+mn-cs"/>
        </a:defRPr>
      </a:lvl7pPr>
      <a:lvl8pPr marL="3197034" algn="l" defTabSz="913437" rtl="0" eaLnBrk="1" latinLnBrk="0" hangingPunct="1">
        <a:defRPr sz="1800" kern="1200">
          <a:solidFill>
            <a:schemeClr val="tx1"/>
          </a:solidFill>
          <a:latin typeface="+mn-lt"/>
          <a:ea typeface="+mn-ea"/>
          <a:cs typeface="+mn-cs"/>
        </a:defRPr>
      </a:lvl8pPr>
      <a:lvl9pPr marL="3653752" algn="l" defTabSz="91343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44" tIns="45672" rIns="91344" bIns="4567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16"/>
            <a:ext cx="8229600" cy="4525963"/>
          </a:xfrm>
          <a:prstGeom prst="rect">
            <a:avLst/>
          </a:prstGeom>
        </p:spPr>
        <p:txBody>
          <a:bodyPr vert="horz" lIns="91344" tIns="45672" rIns="91344" bIns="4567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590"/>
            <a:ext cx="2133600" cy="365125"/>
          </a:xfrm>
          <a:prstGeom prst="rect">
            <a:avLst/>
          </a:prstGeom>
        </p:spPr>
        <p:txBody>
          <a:bodyPr vert="horz" lIns="91344" tIns="45672" rIns="91344" bIns="45672" rtlCol="0" anchor="ctr"/>
          <a:lstStyle>
            <a:lvl1pPr algn="l">
              <a:defRPr sz="1200">
                <a:solidFill>
                  <a:schemeClr val="tx1">
                    <a:tint val="75000"/>
                  </a:schemeClr>
                </a:solidFill>
              </a:defRPr>
            </a:lvl1pPr>
          </a:lstStyle>
          <a:p>
            <a:pPr defTabSz="913437" fontAlgn="auto">
              <a:spcBef>
                <a:spcPts val="0"/>
              </a:spcBef>
              <a:spcAft>
                <a:spcPts val="0"/>
              </a:spcAft>
            </a:pPr>
            <a:fld id="{EB83F204-2265-4E30-B514-6296CCB6C246}" type="datetimeFigureOut">
              <a:rPr lang="en-US" smtClean="0">
                <a:solidFill>
                  <a:prstClr val="black">
                    <a:tint val="75000"/>
                  </a:prstClr>
                </a:solidFill>
                <a:latin typeface="Calibri"/>
                <a:ea typeface="+mn-ea"/>
              </a:rPr>
              <a:pPr defTabSz="913437" fontAlgn="auto">
                <a:spcBef>
                  <a:spcPts val="0"/>
                </a:spcBef>
                <a:spcAft>
                  <a:spcPts val="0"/>
                </a:spcAft>
              </a:pPr>
              <a:t>10/8/2015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590"/>
            <a:ext cx="2895600" cy="365125"/>
          </a:xfrm>
          <a:prstGeom prst="rect">
            <a:avLst/>
          </a:prstGeom>
        </p:spPr>
        <p:txBody>
          <a:bodyPr vert="horz" lIns="91344" tIns="45672" rIns="91344" bIns="45672" rtlCol="0" anchor="ctr"/>
          <a:lstStyle>
            <a:lvl1pPr algn="ctr">
              <a:defRPr sz="1200">
                <a:solidFill>
                  <a:schemeClr val="tx1">
                    <a:tint val="75000"/>
                  </a:schemeClr>
                </a:solidFill>
              </a:defRPr>
            </a:lvl1pPr>
          </a:lstStyle>
          <a:p>
            <a:pPr defTabSz="913437"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590"/>
            <a:ext cx="2133600" cy="365125"/>
          </a:xfrm>
          <a:prstGeom prst="rect">
            <a:avLst/>
          </a:prstGeom>
        </p:spPr>
        <p:txBody>
          <a:bodyPr vert="horz" lIns="91344" tIns="45672" rIns="91344" bIns="45672" rtlCol="0" anchor="ctr"/>
          <a:lstStyle>
            <a:lvl1pPr algn="r">
              <a:defRPr sz="1200">
                <a:solidFill>
                  <a:schemeClr val="tx1">
                    <a:tint val="75000"/>
                  </a:schemeClr>
                </a:solidFill>
              </a:defRPr>
            </a:lvl1pPr>
          </a:lstStyle>
          <a:p>
            <a:pPr defTabSz="913437" fontAlgn="auto">
              <a:spcBef>
                <a:spcPts val="0"/>
              </a:spcBef>
              <a:spcAft>
                <a:spcPts val="0"/>
              </a:spcAft>
            </a:pPr>
            <a:fld id="{30D87858-E0B3-4B45-A5A0-FAD1B13E9AA5}" type="slidenum">
              <a:rPr lang="en-US" smtClean="0">
                <a:solidFill>
                  <a:prstClr val="black">
                    <a:tint val="75000"/>
                  </a:prstClr>
                </a:solidFill>
                <a:latin typeface="Calibri"/>
                <a:ea typeface="+mn-ea"/>
              </a:rPr>
              <a:pPr defTabSz="913437"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2717379790"/>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4092" r:id="rId1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ctr" defTabSz="913437" rtl="0" eaLnBrk="1" latinLnBrk="0" hangingPunct="1">
        <a:spcBef>
          <a:spcPct val="0"/>
        </a:spcBef>
        <a:buNone/>
        <a:defRPr sz="4400" kern="1200">
          <a:solidFill>
            <a:schemeClr val="tx1"/>
          </a:solidFill>
          <a:latin typeface="+mj-lt"/>
          <a:ea typeface="+mj-ea"/>
          <a:cs typeface="+mj-cs"/>
        </a:defRPr>
      </a:lvl1pPr>
    </p:titleStyle>
    <p:bodyStyle>
      <a:lvl1pPr marL="342539" indent="-342539" algn="l" defTabSz="91343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67" indent="-285449" algn="l" defTabSz="91343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799" indent="-228360" algn="l" defTabSz="91343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16" indent="-228360" algn="l" defTabSz="91343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35" indent="-228360" algn="l" defTabSz="91343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55" indent="-228360" algn="l" defTabSz="91343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675" indent="-228360" algn="l" defTabSz="91343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393" indent="-228360" algn="l" defTabSz="91343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10" indent="-228360" algn="l" defTabSz="91343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37" rtl="0" eaLnBrk="1" latinLnBrk="0" hangingPunct="1">
        <a:defRPr sz="1800" kern="1200">
          <a:solidFill>
            <a:schemeClr val="tx1"/>
          </a:solidFill>
          <a:latin typeface="+mn-lt"/>
          <a:ea typeface="+mn-ea"/>
          <a:cs typeface="+mn-cs"/>
        </a:defRPr>
      </a:lvl1pPr>
      <a:lvl2pPr marL="456721" algn="l" defTabSz="913437" rtl="0" eaLnBrk="1" latinLnBrk="0" hangingPunct="1">
        <a:defRPr sz="1800" kern="1200">
          <a:solidFill>
            <a:schemeClr val="tx1"/>
          </a:solidFill>
          <a:latin typeface="+mn-lt"/>
          <a:ea typeface="+mn-ea"/>
          <a:cs typeface="+mn-cs"/>
        </a:defRPr>
      </a:lvl2pPr>
      <a:lvl3pPr marL="913437" algn="l" defTabSz="913437" rtl="0" eaLnBrk="1" latinLnBrk="0" hangingPunct="1">
        <a:defRPr sz="1800" kern="1200">
          <a:solidFill>
            <a:schemeClr val="tx1"/>
          </a:solidFill>
          <a:latin typeface="+mn-lt"/>
          <a:ea typeface="+mn-ea"/>
          <a:cs typeface="+mn-cs"/>
        </a:defRPr>
      </a:lvl3pPr>
      <a:lvl4pPr marL="1370158" algn="l" defTabSz="913437" rtl="0" eaLnBrk="1" latinLnBrk="0" hangingPunct="1">
        <a:defRPr sz="1800" kern="1200">
          <a:solidFill>
            <a:schemeClr val="tx1"/>
          </a:solidFill>
          <a:latin typeface="+mn-lt"/>
          <a:ea typeface="+mn-ea"/>
          <a:cs typeface="+mn-cs"/>
        </a:defRPr>
      </a:lvl4pPr>
      <a:lvl5pPr marL="1826876" algn="l" defTabSz="913437" rtl="0" eaLnBrk="1" latinLnBrk="0" hangingPunct="1">
        <a:defRPr sz="1800" kern="1200">
          <a:solidFill>
            <a:schemeClr val="tx1"/>
          </a:solidFill>
          <a:latin typeface="+mn-lt"/>
          <a:ea typeface="+mn-ea"/>
          <a:cs typeface="+mn-cs"/>
        </a:defRPr>
      </a:lvl5pPr>
      <a:lvl6pPr marL="2283597" algn="l" defTabSz="913437" rtl="0" eaLnBrk="1" latinLnBrk="0" hangingPunct="1">
        <a:defRPr sz="1800" kern="1200">
          <a:solidFill>
            <a:schemeClr val="tx1"/>
          </a:solidFill>
          <a:latin typeface="+mn-lt"/>
          <a:ea typeface="+mn-ea"/>
          <a:cs typeface="+mn-cs"/>
        </a:defRPr>
      </a:lvl6pPr>
      <a:lvl7pPr marL="2740313" algn="l" defTabSz="913437" rtl="0" eaLnBrk="1" latinLnBrk="0" hangingPunct="1">
        <a:defRPr sz="1800" kern="1200">
          <a:solidFill>
            <a:schemeClr val="tx1"/>
          </a:solidFill>
          <a:latin typeface="+mn-lt"/>
          <a:ea typeface="+mn-ea"/>
          <a:cs typeface="+mn-cs"/>
        </a:defRPr>
      </a:lvl7pPr>
      <a:lvl8pPr marL="3197034" algn="l" defTabSz="913437" rtl="0" eaLnBrk="1" latinLnBrk="0" hangingPunct="1">
        <a:defRPr sz="1800" kern="1200">
          <a:solidFill>
            <a:schemeClr val="tx1"/>
          </a:solidFill>
          <a:latin typeface="+mn-lt"/>
          <a:ea typeface="+mn-ea"/>
          <a:cs typeface="+mn-cs"/>
        </a:defRPr>
      </a:lvl8pPr>
      <a:lvl9pPr marL="3653752" algn="l" defTabSz="91343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751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4400">
              <a:defRPr/>
            </a:pPr>
            <a:fld id="{17B1B3C5-FB4A-4E8E-A7D5-556096D2095B}" type="datetime1">
              <a:rPr lang="en-US">
                <a:solidFill>
                  <a:prstClr val="white">
                    <a:tint val="75000"/>
                  </a:prstClr>
                </a:solidFill>
                <a:ea typeface="ＭＳ Ｐゴシック" charset="-128"/>
              </a:rPr>
              <a:pPr defTabSz="914400">
                <a:defRPr/>
              </a:pPr>
              <a:t>10/8/2015</a:t>
            </a:fld>
            <a:endParaRPr lang="en-US" dirty="0">
              <a:solidFill>
                <a:prstClr val="white">
                  <a:tint val="75000"/>
                </a:prstClr>
              </a:solidFill>
              <a:ea typeface="ＭＳ Ｐゴシック" charset="-128"/>
            </a:endParaRPr>
          </a:p>
        </p:txBody>
      </p:sp>
      <p:sp>
        <p:nvSpPr>
          <p:cNvPr id="5" name="Footer Placeholder 4"/>
          <p:cNvSpPr>
            <a:spLocks noGrp="1"/>
          </p:cNvSpPr>
          <p:nvPr>
            <p:ph type="ftr" sz="quarter" idx="3"/>
          </p:nvPr>
        </p:nvSpPr>
        <p:spPr>
          <a:xfrm>
            <a:off x="3124200" y="635751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defTabSz="914400">
              <a:defRPr/>
            </a:pPr>
            <a:endParaRPr lang="en-US">
              <a:solidFill>
                <a:prstClr val="white">
                  <a:tint val="75000"/>
                </a:prstClr>
              </a:solidFill>
              <a:ea typeface="ＭＳ Ｐゴシック" charset="-128"/>
            </a:endParaRPr>
          </a:p>
        </p:txBody>
      </p:sp>
      <p:sp>
        <p:nvSpPr>
          <p:cNvPr id="6" name="Slide Number Placeholder 5"/>
          <p:cNvSpPr>
            <a:spLocks noGrp="1"/>
          </p:cNvSpPr>
          <p:nvPr>
            <p:ph type="sldNum" sz="quarter" idx="4"/>
          </p:nvPr>
        </p:nvSpPr>
        <p:spPr>
          <a:xfrm>
            <a:off x="6553200" y="635751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4400">
              <a:defRPr/>
            </a:pPr>
            <a:fld id="{0267ABB0-DA63-4FE5-880D-4A0A331A72DE}" type="slidenum">
              <a:rPr lang="en-US">
                <a:solidFill>
                  <a:prstClr val="white">
                    <a:tint val="75000"/>
                  </a:prstClr>
                </a:solidFill>
                <a:ea typeface="ＭＳ Ｐゴシック" charset="-128"/>
              </a:rPr>
              <a:pPr defTabSz="914400">
                <a:defRPr/>
              </a:pPr>
              <a:t>‹#›</a:t>
            </a:fld>
            <a:endParaRPr lang="en-US" dirty="0">
              <a:solidFill>
                <a:prstClr val="white">
                  <a:tint val="75000"/>
                </a:prstClr>
              </a:solidFill>
              <a:ea typeface="ＭＳ Ｐゴシック" charset="-128"/>
            </a:endParaRPr>
          </a:p>
        </p:txBody>
      </p:sp>
    </p:spTree>
    <p:extLst>
      <p:ext uri="{BB962C8B-B14F-4D97-AF65-F5344CB8AC3E}">
        <p14:creationId xmlns:p14="http://schemas.microsoft.com/office/powerpoint/2010/main" val="333957892"/>
      </p:ext>
    </p:extLst>
  </p:cSld>
  <p:clrMap bg1="dk1" tx1="lt1" bg2="dk2" tx2="lt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747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4400">
              <a:defRPr/>
            </a:pPr>
            <a:fld id="{17B1B3C5-FB4A-4E8E-A7D5-556096D2095B}" type="datetime1">
              <a:rPr lang="en-US">
                <a:solidFill>
                  <a:prstClr val="white">
                    <a:tint val="75000"/>
                  </a:prstClr>
                </a:solidFill>
                <a:ea typeface="ＭＳ Ｐゴシック" charset="-128"/>
              </a:rPr>
              <a:pPr defTabSz="914400">
                <a:defRPr/>
              </a:pPr>
              <a:t>10/8/2015</a:t>
            </a:fld>
            <a:endParaRPr lang="en-US" dirty="0">
              <a:solidFill>
                <a:prstClr val="white">
                  <a:tint val="75000"/>
                </a:prstClr>
              </a:solidFill>
              <a:ea typeface="ＭＳ Ｐゴシック" charset="-128"/>
            </a:endParaRPr>
          </a:p>
        </p:txBody>
      </p:sp>
      <p:sp>
        <p:nvSpPr>
          <p:cNvPr id="5" name="Footer Placeholder 4"/>
          <p:cNvSpPr>
            <a:spLocks noGrp="1"/>
          </p:cNvSpPr>
          <p:nvPr>
            <p:ph type="ftr" sz="quarter" idx="3"/>
          </p:nvPr>
        </p:nvSpPr>
        <p:spPr>
          <a:xfrm>
            <a:off x="3124200" y="6357472"/>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defTabSz="914400">
              <a:defRPr/>
            </a:pPr>
            <a:endParaRPr lang="en-US">
              <a:solidFill>
                <a:prstClr val="white">
                  <a:tint val="75000"/>
                </a:prstClr>
              </a:solidFill>
              <a:ea typeface="ＭＳ Ｐゴシック" charset="-128"/>
            </a:endParaRPr>
          </a:p>
        </p:txBody>
      </p:sp>
      <p:sp>
        <p:nvSpPr>
          <p:cNvPr id="6" name="Slide Number Placeholder 5"/>
          <p:cNvSpPr>
            <a:spLocks noGrp="1"/>
          </p:cNvSpPr>
          <p:nvPr>
            <p:ph type="sldNum" sz="quarter" idx="4"/>
          </p:nvPr>
        </p:nvSpPr>
        <p:spPr>
          <a:xfrm>
            <a:off x="6553200" y="635747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4400">
              <a:defRPr/>
            </a:pPr>
            <a:fld id="{0267ABB0-DA63-4FE5-880D-4A0A331A72DE}" type="slidenum">
              <a:rPr lang="en-US">
                <a:solidFill>
                  <a:prstClr val="white">
                    <a:tint val="75000"/>
                  </a:prstClr>
                </a:solidFill>
                <a:ea typeface="ＭＳ Ｐゴシック" charset="-128"/>
              </a:rPr>
              <a:pPr defTabSz="914400">
                <a:defRPr/>
              </a:pPr>
              <a:t>‹#›</a:t>
            </a:fld>
            <a:endParaRPr lang="en-US" dirty="0">
              <a:solidFill>
                <a:prstClr val="white">
                  <a:tint val="75000"/>
                </a:prstClr>
              </a:solidFill>
              <a:ea typeface="ＭＳ Ｐゴシック" charset="-128"/>
            </a:endParaRPr>
          </a:p>
        </p:txBody>
      </p:sp>
    </p:spTree>
    <p:extLst>
      <p:ext uri="{BB962C8B-B14F-4D97-AF65-F5344CB8AC3E}">
        <p14:creationId xmlns:p14="http://schemas.microsoft.com/office/powerpoint/2010/main" val="333957892"/>
      </p:ext>
    </p:extLst>
  </p:cSld>
  <p:clrMap bg1="dk1" tx1="lt1" bg2="dk2" tx2="lt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3"/>
            <a:ext cx="8229600" cy="1206500"/>
          </a:xfrm>
          <a:prstGeom prst="rect">
            <a:avLst/>
          </a:prstGeom>
          <a:noFill/>
          <a:ln w="9525">
            <a:noFill/>
            <a:miter lim="800000"/>
            <a:headEnd/>
            <a:tailEnd/>
          </a:ln>
        </p:spPr>
        <p:txBody>
          <a:bodyPr vert="horz" wrap="square" lIns="109718" tIns="54860" rIns="109718" bIns="54860" numCol="1" anchor="ctr" anchorCtr="0" compatLnSpc="1">
            <a:prstTxWarp prst="textNoShape">
              <a:avLst/>
            </a:prstTxWarp>
          </a:bodyPr>
          <a:lstStyle/>
          <a:p>
            <a:pPr lvl="0"/>
            <a:r>
              <a:rPr lang="en-US" dirty="0" smtClean="0"/>
              <a:t>Click to edit Master title style</a:t>
            </a:r>
          </a:p>
        </p:txBody>
      </p:sp>
      <p:sp>
        <p:nvSpPr>
          <p:cNvPr id="2051" name="Rectangle 5"/>
          <p:cNvSpPr>
            <a:spLocks noGrp="1" noChangeArrowheads="1"/>
          </p:cNvSpPr>
          <p:nvPr>
            <p:ph type="body" idx="1"/>
          </p:nvPr>
        </p:nvSpPr>
        <p:spPr bwMode="auto">
          <a:xfrm>
            <a:off x="457200" y="1420825"/>
            <a:ext cx="8229600" cy="4757737"/>
          </a:xfrm>
          <a:prstGeom prst="rect">
            <a:avLst/>
          </a:prstGeom>
          <a:noFill/>
          <a:ln w="9525">
            <a:noFill/>
            <a:miter lim="800000"/>
            <a:headEnd/>
            <a:tailEnd/>
          </a:ln>
        </p:spPr>
        <p:txBody>
          <a:bodyPr vert="horz" wrap="square" lIns="109718" tIns="54860" rIns="109718" bIns="5486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 name="Rectangle 5"/>
          <p:cNvSpPr>
            <a:spLocks noGrp="1" noChangeArrowheads="1"/>
          </p:cNvSpPr>
          <p:nvPr>
            <p:ph type="dt" sz="half" idx="2"/>
          </p:nvPr>
        </p:nvSpPr>
        <p:spPr bwMode="auto">
          <a:xfrm>
            <a:off x="457200" y="6245270"/>
            <a:ext cx="2133600" cy="476251"/>
          </a:xfrm>
          <a:prstGeom prst="rect">
            <a:avLst/>
          </a:prstGeom>
          <a:ln>
            <a:miter lim="800000"/>
            <a:headEnd/>
            <a:tailEnd/>
          </a:ln>
        </p:spPr>
        <p:txBody>
          <a:bodyPr vert="horz" wrap="square" lIns="109718" tIns="54860" rIns="109718" bIns="54860" numCol="1" anchor="t" anchorCtr="0" compatLnSpc="1">
            <a:prstTxWarp prst="textNoShape">
              <a:avLst/>
            </a:prstTxWarp>
          </a:bodyPr>
          <a:lstStyle>
            <a:lvl1pPr eaLnBrk="0" hangingPunct="0">
              <a:defRPr sz="1700">
                <a:solidFill>
                  <a:schemeClr val="tx1"/>
                </a:solidFill>
                <a:latin typeface="Arial" charset="0"/>
              </a:defRPr>
            </a:lvl1pPr>
          </a:lstStyle>
          <a:p>
            <a:pPr defTabSz="914328">
              <a:defRPr/>
            </a:pPr>
            <a:fld id="{1DD99336-281E-4F82-9B57-13F9705F03D0}" type="datetimeFigureOut">
              <a:rPr lang="en-US" smtClean="0">
                <a:solidFill>
                  <a:prstClr val="black"/>
                </a:solidFill>
                <a:ea typeface="+mn-ea"/>
              </a:rPr>
              <a:pPr defTabSz="914328">
                <a:defRPr/>
              </a:pPr>
              <a:t>10/8/2015</a:t>
            </a:fld>
            <a:endParaRPr lang="en-US">
              <a:solidFill>
                <a:prstClr val="black"/>
              </a:solidFill>
              <a:ea typeface="+mn-ea"/>
            </a:endParaRPr>
          </a:p>
        </p:txBody>
      </p:sp>
      <p:sp>
        <p:nvSpPr>
          <p:cNvPr id="11" name="Rectangle 6"/>
          <p:cNvSpPr>
            <a:spLocks noGrp="1" noChangeArrowheads="1"/>
          </p:cNvSpPr>
          <p:nvPr>
            <p:ph type="ftr" sz="quarter" idx="3"/>
          </p:nvPr>
        </p:nvSpPr>
        <p:spPr bwMode="auto">
          <a:xfrm>
            <a:off x="3124200" y="6245270"/>
            <a:ext cx="2895600" cy="476251"/>
          </a:xfrm>
          <a:prstGeom prst="rect">
            <a:avLst/>
          </a:prstGeom>
          <a:ln>
            <a:miter lim="800000"/>
            <a:headEnd/>
            <a:tailEnd/>
          </a:ln>
        </p:spPr>
        <p:txBody>
          <a:bodyPr vert="horz" wrap="square" lIns="109718" tIns="54860" rIns="109718" bIns="54860" numCol="1" anchor="t" anchorCtr="0" compatLnSpc="1">
            <a:prstTxWarp prst="textNoShape">
              <a:avLst/>
            </a:prstTxWarp>
          </a:bodyPr>
          <a:lstStyle>
            <a:lvl1pPr algn="ctr" eaLnBrk="0" hangingPunct="0">
              <a:defRPr sz="1700">
                <a:solidFill>
                  <a:schemeClr val="tx1"/>
                </a:solidFill>
                <a:latin typeface="Arial" charset="0"/>
              </a:defRPr>
            </a:lvl1pPr>
          </a:lstStyle>
          <a:p>
            <a:pPr defTabSz="914328">
              <a:defRPr/>
            </a:pPr>
            <a:endParaRPr lang="en-US">
              <a:solidFill>
                <a:prstClr val="black"/>
              </a:solidFill>
              <a:ea typeface="+mn-ea"/>
            </a:endParaRPr>
          </a:p>
        </p:txBody>
      </p:sp>
      <p:sp>
        <p:nvSpPr>
          <p:cNvPr id="12" name="Rectangle 7"/>
          <p:cNvSpPr>
            <a:spLocks noGrp="1" noChangeArrowheads="1"/>
          </p:cNvSpPr>
          <p:nvPr>
            <p:ph type="sldNum" sz="quarter" idx="4"/>
          </p:nvPr>
        </p:nvSpPr>
        <p:spPr bwMode="auto">
          <a:xfrm>
            <a:off x="6553200" y="6245270"/>
            <a:ext cx="2133600" cy="476251"/>
          </a:xfrm>
          <a:prstGeom prst="rect">
            <a:avLst/>
          </a:prstGeom>
          <a:ln>
            <a:miter lim="800000"/>
            <a:headEnd/>
            <a:tailEnd/>
          </a:ln>
        </p:spPr>
        <p:txBody>
          <a:bodyPr vert="horz" wrap="square" lIns="109718" tIns="54860" rIns="109718" bIns="54860" numCol="1" anchor="t" anchorCtr="0" compatLnSpc="1">
            <a:prstTxWarp prst="textNoShape">
              <a:avLst/>
            </a:prstTxWarp>
          </a:bodyPr>
          <a:lstStyle>
            <a:lvl1pPr algn="r" eaLnBrk="0" hangingPunct="0">
              <a:defRPr sz="1700">
                <a:solidFill>
                  <a:schemeClr val="tx1"/>
                </a:solidFill>
                <a:latin typeface="Arial" charset="0"/>
              </a:defRPr>
            </a:lvl1pPr>
          </a:lstStyle>
          <a:p>
            <a:pPr defTabSz="914328">
              <a:defRPr/>
            </a:pPr>
            <a:fld id="{0416BD4E-44EC-4106-8AA0-E17A80EA05B3}" type="slidenum">
              <a:rPr lang="en-US" smtClean="0">
                <a:solidFill>
                  <a:prstClr val="black"/>
                </a:solidFill>
                <a:ea typeface="+mn-ea"/>
              </a:rPr>
              <a:pPr defTabSz="914328">
                <a:defRPr/>
              </a:pPr>
              <a:t>‹#›</a:t>
            </a:fld>
            <a:endParaRPr lang="en-US">
              <a:solidFill>
                <a:prstClr val="black"/>
              </a:solidFill>
              <a:ea typeface="+mn-ea"/>
            </a:endParaRPr>
          </a:p>
        </p:txBody>
      </p:sp>
    </p:spTree>
    <p:extLst>
      <p:ext uri="{BB962C8B-B14F-4D97-AF65-F5344CB8AC3E}">
        <p14:creationId xmlns:p14="http://schemas.microsoft.com/office/powerpoint/2010/main" val="239611518"/>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l" rtl="0" eaLnBrk="0" fontAlgn="base" hangingPunct="0">
        <a:spcBef>
          <a:spcPct val="0"/>
        </a:spcBef>
        <a:spcAft>
          <a:spcPct val="0"/>
        </a:spcAft>
        <a:defRPr sz="3400" b="1">
          <a:solidFill>
            <a:schemeClr val="bg1"/>
          </a:solidFill>
          <a:latin typeface="+mj-lt"/>
          <a:ea typeface="+mj-ea"/>
          <a:cs typeface="+mj-cs"/>
        </a:defRPr>
      </a:lvl1pPr>
      <a:lvl2pPr algn="l" rtl="0" eaLnBrk="0" fontAlgn="base" hangingPunct="0">
        <a:spcBef>
          <a:spcPct val="0"/>
        </a:spcBef>
        <a:spcAft>
          <a:spcPct val="0"/>
        </a:spcAft>
        <a:defRPr sz="3800" b="1">
          <a:solidFill>
            <a:schemeClr val="bg1"/>
          </a:solidFill>
          <a:latin typeface="Arial" charset="0"/>
        </a:defRPr>
      </a:lvl2pPr>
      <a:lvl3pPr algn="l" rtl="0" eaLnBrk="0" fontAlgn="base" hangingPunct="0">
        <a:spcBef>
          <a:spcPct val="0"/>
        </a:spcBef>
        <a:spcAft>
          <a:spcPct val="0"/>
        </a:spcAft>
        <a:defRPr sz="3800" b="1">
          <a:solidFill>
            <a:schemeClr val="bg1"/>
          </a:solidFill>
          <a:latin typeface="Arial" charset="0"/>
        </a:defRPr>
      </a:lvl3pPr>
      <a:lvl4pPr algn="l" rtl="0" eaLnBrk="0" fontAlgn="base" hangingPunct="0">
        <a:spcBef>
          <a:spcPct val="0"/>
        </a:spcBef>
        <a:spcAft>
          <a:spcPct val="0"/>
        </a:spcAft>
        <a:defRPr sz="3800" b="1">
          <a:solidFill>
            <a:schemeClr val="bg1"/>
          </a:solidFill>
          <a:latin typeface="Arial" charset="0"/>
        </a:defRPr>
      </a:lvl4pPr>
      <a:lvl5pPr algn="l" rtl="0" eaLnBrk="0" fontAlgn="base" hangingPunct="0">
        <a:spcBef>
          <a:spcPct val="0"/>
        </a:spcBef>
        <a:spcAft>
          <a:spcPct val="0"/>
        </a:spcAft>
        <a:defRPr sz="3800" b="1">
          <a:solidFill>
            <a:schemeClr val="bg1"/>
          </a:solidFill>
          <a:latin typeface="Arial" charset="0"/>
        </a:defRPr>
      </a:lvl5pPr>
      <a:lvl6pPr marL="548596" algn="l" rtl="0" fontAlgn="base">
        <a:spcBef>
          <a:spcPct val="0"/>
        </a:spcBef>
        <a:spcAft>
          <a:spcPct val="0"/>
        </a:spcAft>
        <a:defRPr sz="3800" b="1">
          <a:solidFill>
            <a:schemeClr val="bg1"/>
          </a:solidFill>
          <a:latin typeface="Arial" charset="0"/>
        </a:defRPr>
      </a:lvl6pPr>
      <a:lvl7pPr marL="1097192" algn="l" rtl="0" fontAlgn="base">
        <a:spcBef>
          <a:spcPct val="0"/>
        </a:spcBef>
        <a:spcAft>
          <a:spcPct val="0"/>
        </a:spcAft>
        <a:defRPr sz="3800" b="1">
          <a:solidFill>
            <a:schemeClr val="bg1"/>
          </a:solidFill>
          <a:latin typeface="Arial" charset="0"/>
        </a:defRPr>
      </a:lvl7pPr>
      <a:lvl8pPr marL="1645788" algn="l" rtl="0" fontAlgn="base">
        <a:spcBef>
          <a:spcPct val="0"/>
        </a:spcBef>
        <a:spcAft>
          <a:spcPct val="0"/>
        </a:spcAft>
        <a:defRPr sz="3800" b="1">
          <a:solidFill>
            <a:schemeClr val="bg1"/>
          </a:solidFill>
          <a:latin typeface="Arial" charset="0"/>
        </a:defRPr>
      </a:lvl8pPr>
      <a:lvl9pPr marL="2194385" algn="l" rtl="0" fontAlgn="base">
        <a:spcBef>
          <a:spcPct val="0"/>
        </a:spcBef>
        <a:spcAft>
          <a:spcPct val="0"/>
        </a:spcAft>
        <a:defRPr sz="3800" b="1">
          <a:solidFill>
            <a:schemeClr val="bg1"/>
          </a:solidFill>
          <a:latin typeface="Arial" charset="0"/>
        </a:defRPr>
      </a:lvl9pPr>
    </p:titleStyle>
    <p:bodyStyle>
      <a:lvl1pPr marL="411446" indent="-411446"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891468" indent="-342874" algn="l" rtl="0" eaLnBrk="0" fontAlgn="base" hangingPunct="0">
        <a:spcBef>
          <a:spcPct val="20000"/>
        </a:spcBef>
        <a:spcAft>
          <a:spcPct val="0"/>
        </a:spcAft>
        <a:buClr>
          <a:srgbClr val="FFCC00"/>
        </a:buClr>
        <a:buChar char="–"/>
        <a:defRPr sz="2200">
          <a:solidFill>
            <a:schemeClr val="bg1"/>
          </a:solidFill>
          <a:latin typeface="+mn-lt"/>
        </a:defRPr>
      </a:lvl2pPr>
      <a:lvl3pPr marL="1371490" indent="-274298" algn="l" rtl="0" eaLnBrk="0" fontAlgn="base" hangingPunct="0">
        <a:spcBef>
          <a:spcPct val="20000"/>
        </a:spcBef>
        <a:spcAft>
          <a:spcPct val="0"/>
        </a:spcAft>
        <a:buClr>
          <a:srgbClr val="FFCC00"/>
        </a:buClr>
        <a:buChar char="•"/>
        <a:defRPr sz="2200">
          <a:solidFill>
            <a:schemeClr val="bg1"/>
          </a:solidFill>
          <a:latin typeface="+mn-lt"/>
        </a:defRPr>
      </a:lvl3pPr>
      <a:lvl4pPr marL="1920086" indent="-274298" algn="l" rtl="0" eaLnBrk="0" fontAlgn="base" hangingPunct="0">
        <a:spcBef>
          <a:spcPct val="20000"/>
        </a:spcBef>
        <a:spcAft>
          <a:spcPct val="0"/>
        </a:spcAft>
        <a:buClr>
          <a:srgbClr val="FFCC00"/>
        </a:buClr>
        <a:buFont typeface="Arial" pitchFamily="34" charset="0"/>
        <a:buChar char="-"/>
        <a:defRPr sz="2200">
          <a:solidFill>
            <a:schemeClr val="bg1"/>
          </a:solidFill>
          <a:latin typeface="+mn-lt"/>
        </a:defRPr>
      </a:lvl4pPr>
      <a:lvl5pPr marL="2468683" indent="-274298" algn="l" rtl="0" eaLnBrk="0" fontAlgn="base" hangingPunct="0">
        <a:spcBef>
          <a:spcPct val="20000"/>
        </a:spcBef>
        <a:spcAft>
          <a:spcPct val="0"/>
        </a:spcAft>
        <a:buClr>
          <a:srgbClr val="FFCC00"/>
        </a:buClr>
        <a:buChar char="•"/>
        <a:defRPr sz="2200">
          <a:solidFill>
            <a:schemeClr val="bg1"/>
          </a:solidFill>
          <a:latin typeface="+mn-lt"/>
        </a:defRPr>
      </a:lvl5pPr>
      <a:lvl6pPr marL="3017279" indent="-274298" algn="l" rtl="0" fontAlgn="base">
        <a:spcBef>
          <a:spcPct val="20000"/>
        </a:spcBef>
        <a:spcAft>
          <a:spcPct val="0"/>
        </a:spcAft>
        <a:buClr>
          <a:srgbClr val="FFCC00"/>
        </a:buClr>
        <a:buChar char="•"/>
        <a:defRPr sz="2400">
          <a:solidFill>
            <a:schemeClr val="bg1"/>
          </a:solidFill>
          <a:latin typeface="+mn-lt"/>
        </a:defRPr>
      </a:lvl6pPr>
      <a:lvl7pPr marL="3565874" indent="-274298" algn="l" rtl="0" fontAlgn="base">
        <a:spcBef>
          <a:spcPct val="20000"/>
        </a:spcBef>
        <a:spcAft>
          <a:spcPct val="0"/>
        </a:spcAft>
        <a:buClr>
          <a:srgbClr val="FFCC00"/>
        </a:buClr>
        <a:buChar char="•"/>
        <a:defRPr sz="2400">
          <a:solidFill>
            <a:schemeClr val="bg1"/>
          </a:solidFill>
          <a:latin typeface="+mn-lt"/>
        </a:defRPr>
      </a:lvl7pPr>
      <a:lvl8pPr marL="4114471" indent="-274298" algn="l" rtl="0" fontAlgn="base">
        <a:spcBef>
          <a:spcPct val="20000"/>
        </a:spcBef>
        <a:spcAft>
          <a:spcPct val="0"/>
        </a:spcAft>
        <a:buClr>
          <a:srgbClr val="FFCC00"/>
        </a:buClr>
        <a:buChar char="•"/>
        <a:defRPr sz="2400">
          <a:solidFill>
            <a:schemeClr val="bg1"/>
          </a:solidFill>
          <a:latin typeface="+mn-lt"/>
        </a:defRPr>
      </a:lvl8pPr>
      <a:lvl9pPr marL="4663068" indent="-274298" algn="l" rtl="0" fontAlgn="base">
        <a:spcBef>
          <a:spcPct val="20000"/>
        </a:spcBef>
        <a:spcAft>
          <a:spcPct val="0"/>
        </a:spcAft>
        <a:buClr>
          <a:srgbClr val="FFCC00"/>
        </a:buClr>
        <a:buChar char="•"/>
        <a:defRPr sz="2400">
          <a:solidFill>
            <a:schemeClr val="bg1"/>
          </a:solidFill>
          <a:latin typeface="+mn-lt"/>
        </a:defRPr>
      </a:lvl9pPr>
    </p:bodyStyle>
    <p:otherStyle>
      <a:defPPr>
        <a:defRPr lang="en-US"/>
      </a:defPPr>
      <a:lvl1pPr marL="0" algn="l" defTabSz="1097192" rtl="0" eaLnBrk="1" latinLnBrk="0" hangingPunct="1">
        <a:defRPr sz="2200" kern="1200">
          <a:solidFill>
            <a:schemeClr val="tx1"/>
          </a:solidFill>
          <a:latin typeface="+mn-lt"/>
          <a:ea typeface="+mn-ea"/>
          <a:cs typeface="+mn-cs"/>
        </a:defRPr>
      </a:lvl1pPr>
      <a:lvl2pPr marL="548596" algn="l" defTabSz="1097192" rtl="0" eaLnBrk="1" latinLnBrk="0" hangingPunct="1">
        <a:defRPr sz="2200" kern="1200">
          <a:solidFill>
            <a:schemeClr val="tx1"/>
          </a:solidFill>
          <a:latin typeface="+mn-lt"/>
          <a:ea typeface="+mn-ea"/>
          <a:cs typeface="+mn-cs"/>
        </a:defRPr>
      </a:lvl2pPr>
      <a:lvl3pPr marL="1097192" algn="l" defTabSz="1097192" rtl="0" eaLnBrk="1" latinLnBrk="0" hangingPunct="1">
        <a:defRPr sz="2200" kern="1200">
          <a:solidFill>
            <a:schemeClr val="tx1"/>
          </a:solidFill>
          <a:latin typeface="+mn-lt"/>
          <a:ea typeface="+mn-ea"/>
          <a:cs typeface="+mn-cs"/>
        </a:defRPr>
      </a:lvl3pPr>
      <a:lvl4pPr marL="1645788" algn="l" defTabSz="1097192" rtl="0" eaLnBrk="1" latinLnBrk="0" hangingPunct="1">
        <a:defRPr sz="2200" kern="1200">
          <a:solidFill>
            <a:schemeClr val="tx1"/>
          </a:solidFill>
          <a:latin typeface="+mn-lt"/>
          <a:ea typeface="+mn-ea"/>
          <a:cs typeface="+mn-cs"/>
        </a:defRPr>
      </a:lvl4pPr>
      <a:lvl5pPr marL="2194385" algn="l" defTabSz="1097192" rtl="0" eaLnBrk="1" latinLnBrk="0" hangingPunct="1">
        <a:defRPr sz="2200" kern="1200">
          <a:solidFill>
            <a:schemeClr val="tx1"/>
          </a:solidFill>
          <a:latin typeface="+mn-lt"/>
          <a:ea typeface="+mn-ea"/>
          <a:cs typeface="+mn-cs"/>
        </a:defRPr>
      </a:lvl5pPr>
      <a:lvl6pPr marL="2742982" algn="l" defTabSz="1097192" rtl="0" eaLnBrk="1" latinLnBrk="0" hangingPunct="1">
        <a:defRPr sz="2200" kern="1200">
          <a:solidFill>
            <a:schemeClr val="tx1"/>
          </a:solidFill>
          <a:latin typeface="+mn-lt"/>
          <a:ea typeface="+mn-ea"/>
          <a:cs typeface="+mn-cs"/>
        </a:defRPr>
      </a:lvl6pPr>
      <a:lvl7pPr marL="3291576" algn="l" defTabSz="1097192" rtl="0" eaLnBrk="1" latinLnBrk="0" hangingPunct="1">
        <a:defRPr sz="2200" kern="1200">
          <a:solidFill>
            <a:schemeClr val="tx1"/>
          </a:solidFill>
          <a:latin typeface="+mn-lt"/>
          <a:ea typeface="+mn-ea"/>
          <a:cs typeface="+mn-cs"/>
        </a:defRPr>
      </a:lvl7pPr>
      <a:lvl8pPr marL="3840173" algn="l" defTabSz="1097192" rtl="0" eaLnBrk="1" latinLnBrk="0" hangingPunct="1">
        <a:defRPr sz="2200" kern="1200">
          <a:solidFill>
            <a:schemeClr val="tx1"/>
          </a:solidFill>
          <a:latin typeface="+mn-lt"/>
          <a:ea typeface="+mn-ea"/>
          <a:cs typeface="+mn-cs"/>
        </a:defRPr>
      </a:lvl8pPr>
      <a:lvl9pPr marL="4388770" algn="l" defTabSz="1097192" rtl="0" eaLnBrk="1" latinLnBrk="0" hangingPunct="1">
        <a:defRPr sz="22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515056" y="274637"/>
            <a:ext cx="9258300" cy="1143000"/>
          </a:xfrm>
          <a:prstGeom prst="rect">
            <a:avLst/>
          </a:prstGeom>
          <a:noFill/>
          <a:ln w="9525">
            <a:noFill/>
            <a:miter lim="800000"/>
            <a:headEnd/>
            <a:tailEnd/>
          </a:ln>
        </p:spPr>
        <p:txBody>
          <a:bodyPr vert="horz" wrap="square" lIns="90889" tIns="45414" rIns="90889" bIns="45414" numCol="1" anchor="ctr" anchorCtr="0" compatLnSpc="1">
            <a:prstTxWarp prst="textNoShape">
              <a:avLst/>
            </a:prstTxWarp>
          </a:bodyPr>
          <a:lstStyle/>
          <a:p>
            <a:pPr lvl="0"/>
            <a:r>
              <a:rPr lang="en-US" smtClean="0"/>
              <a:t>Click to edit Master title style</a:t>
            </a:r>
          </a:p>
        </p:txBody>
      </p:sp>
      <p:sp>
        <p:nvSpPr>
          <p:cNvPr id="23555" name="Text Placeholder 2"/>
          <p:cNvSpPr>
            <a:spLocks noGrp="1"/>
          </p:cNvSpPr>
          <p:nvPr>
            <p:ph type="body" idx="1"/>
          </p:nvPr>
        </p:nvSpPr>
        <p:spPr bwMode="auto">
          <a:xfrm>
            <a:off x="515056" y="1600206"/>
            <a:ext cx="9258300" cy="4525963"/>
          </a:xfrm>
          <a:prstGeom prst="rect">
            <a:avLst/>
          </a:prstGeom>
          <a:noFill/>
          <a:ln w="9525">
            <a:noFill/>
            <a:miter lim="800000"/>
            <a:headEnd/>
            <a:tailEnd/>
          </a:ln>
        </p:spPr>
        <p:txBody>
          <a:bodyPr vert="horz" wrap="square" lIns="90889" tIns="45414" rIns="90889" bIns="454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15056" y="6356417"/>
            <a:ext cx="2400300" cy="365125"/>
          </a:xfrm>
          <a:prstGeom prst="rect">
            <a:avLst/>
          </a:prstGeom>
        </p:spPr>
        <p:txBody>
          <a:bodyPr vert="horz" wrap="square" lIns="90889" tIns="45414" rIns="90889" bIns="45414" numCol="1" anchor="ctr" anchorCtr="0" compatLnSpc="1">
            <a:prstTxWarp prst="textNoShape">
              <a:avLst/>
            </a:prstTxWarp>
          </a:bodyPr>
          <a:lstStyle>
            <a:lvl1pPr>
              <a:defRPr sz="1200" b="0">
                <a:solidFill>
                  <a:srgbClr val="898989"/>
                </a:solidFill>
                <a:latin typeface="Calibri" pitchFamily="34" charset="0"/>
              </a:defRPr>
            </a:lvl1pPr>
          </a:lstStyle>
          <a:p>
            <a:pPr defTabSz="908892">
              <a:defRPr/>
            </a:pPr>
            <a:fld id="{FF2B9170-4B3C-46E8-8171-0019BA4824BA}" type="datetime1">
              <a:rPr lang="en-US" smtClean="0">
                <a:ea typeface="ＭＳ Ｐゴシック" pitchFamily="-84" charset="-128"/>
              </a:rPr>
              <a:pPr defTabSz="908892">
                <a:defRPr/>
              </a:pPr>
              <a:t>10/8/2015</a:t>
            </a:fld>
            <a:endParaRPr lang="en-US">
              <a:ea typeface="ＭＳ Ｐゴシック" pitchFamily="-84" charset="-128"/>
            </a:endParaRPr>
          </a:p>
        </p:txBody>
      </p:sp>
      <p:sp>
        <p:nvSpPr>
          <p:cNvPr id="5" name="Footer Placeholder 4"/>
          <p:cNvSpPr>
            <a:spLocks noGrp="1"/>
          </p:cNvSpPr>
          <p:nvPr>
            <p:ph type="ftr" sz="quarter" idx="3"/>
          </p:nvPr>
        </p:nvSpPr>
        <p:spPr>
          <a:xfrm>
            <a:off x="3515078" y="6356417"/>
            <a:ext cx="3256844" cy="365125"/>
          </a:xfrm>
          <a:prstGeom prst="rect">
            <a:avLst/>
          </a:prstGeom>
        </p:spPr>
        <p:txBody>
          <a:bodyPr vert="horz" lIns="90889" tIns="45414" rIns="90889" bIns="45414" rtlCol="0" anchor="ctr"/>
          <a:lstStyle>
            <a:lvl1pPr algn="ctr" fontAlgn="auto">
              <a:spcBef>
                <a:spcPts val="0"/>
              </a:spcBef>
              <a:spcAft>
                <a:spcPts val="0"/>
              </a:spcAft>
              <a:defRPr sz="1200" b="0">
                <a:solidFill>
                  <a:prstClr val="black">
                    <a:tint val="75000"/>
                  </a:prstClr>
                </a:solidFill>
                <a:latin typeface="Calibri"/>
                <a:ea typeface="+mn-ea"/>
                <a:cs typeface="+mn-cs"/>
              </a:defRPr>
            </a:lvl1pPr>
          </a:lstStyle>
          <a:p>
            <a:pPr defTabSz="908892">
              <a:defRPr/>
            </a:pPr>
            <a:endParaRPr lang="en-US"/>
          </a:p>
        </p:txBody>
      </p:sp>
      <p:sp>
        <p:nvSpPr>
          <p:cNvPr id="6" name="Slide Number Placeholder 5"/>
          <p:cNvSpPr>
            <a:spLocks noGrp="1"/>
          </p:cNvSpPr>
          <p:nvPr>
            <p:ph type="sldNum" sz="quarter" idx="4"/>
          </p:nvPr>
        </p:nvSpPr>
        <p:spPr>
          <a:xfrm>
            <a:off x="7373056" y="6356417"/>
            <a:ext cx="2400300" cy="365125"/>
          </a:xfrm>
          <a:prstGeom prst="rect">
            <a:avLst/>
          </a:prstGeom>
        </p:spPr>
        <p:txBody>
          <a:bodyPr vert="horz" wrap="square" lIns="90889" tIns="45414" rIns="90889" bIns="45414" numCol="1" anchor="ctr" anchorCtr="0" compatLnSpc="1">
            <a:prstTxWarp prst="textNoShape">
              <a:avLst/>
            </a:prstTxWarp>
          </a:bodyPr>
          <a:lstStyle>
            <a:lvl1pPr algn="r">
              <a:defRPr sz="1200" b="0">
                <a:solidFill>
                  <a:srgbClr val="898989"/>
                </a:solidFill>
                <a:latin typeface="Calibri" pitchFamily="34" charset="0"/>
              </a:defRPr>
            </a:lvl1pPr>
          </a:lstStyle>
          <a:p>
            <a:pPr defTabSz="908892">
              <a:defRPr/>
            </a:pPr>
            <a:fld id="{42B25419-0272-49B7-B450-3654CEA7AB56}" type="slidenum">
              <a:rPr lang="en-US" smtClean="0">
                <a:ea typeface="ＭＳ Ｐゴシック" pitchFamily="-84" charset="-128"/>
              </a:rPr>
              <a:pPr defTabSz="908892">
                <a:defRPr/>
              </a:pPr>
              <a:t>‹#›</a:t>
            </a:fld>
            <a:endParaRPr lang="en-US">
              <a:ea typeface="ＭＳ Ｐゴシック" pitchFamily="-84" charset="-128"/>
            </a:endParaRPr>
          </a:p>
        </p:txBody>
      </p:sp>
    </p:spTree>
    <p:extLst>
      <p:ext uri="{BB962C8B-B14F-4D97-AF65-F5344CB8AC3E}">
        <p14:creationId xmlns:p14="http://schemas.microsoft.com/office/powerpoint/2010/main" val="2802736894"/>
      </p:ext>
    </p:extLst>
  </p:cSld>
  <p:clrMap bg1="lt1" tx1="dk1" bg2="lt2" tx2="dk2" accent1="accent1" accent2="accent2" accent3="accent3" accent4="accent4" accent5="accent5" accent6="accent6" hlink="hlink" folHlink="folHlink"/>
  <p:sldLayoutIdLst>
    <p:sldLayoutId id="2147484022"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 charset="-128"/>
          <a:cs typeface="ＭＳ Ｐゴシック" pitchFamily="1" charset="-128"/>
        </a:defRPr>
      </a:lvl5pPr>
      <a:lvl6pPr marL="454446" algn="ctr" rtl="0" fontAlgn="base">
        <a:spcBef>
          <a:spcPct val="0"/>
        </a:spcBef>
        <a:spcAft>
          <a:spcPct val="0"/>
        </a:spcAft>
        <a:defRPr sz="4400">
          <a:solidFill>
            <a:schemeClr val="tx1"/>
          </a:solidFill>
          <a:latin typeface="Calibri" pitchFamily="34" charset="0"/>
        </a:defRPr>
      </a:lvl6pPr>
      <a:lvl7pPr marL="908892" algn="ctr" rtl="0" fontAlgn="base">
        <a:spcBef>
          <a:spcPct val="0"/>
        </a:spcBef>
        <a:spcAft>
          <a:spcPct val="0"/>
        </a:spcAft>
        <a:defRPr sz="4400">
          <a:solidFill>
            <a:schemeClr val="tx1"/>
          </a:solidFill>
          <a:latin typeface="Calibri" pitchFamily="34" charset="0"/>
        </a:defRPr>
      </a:lvl7pPr>
      <a:lvl8pPr marL="1363336" algn="ctr" rtl="0" fontAlgn="base">
        <a:spcBef>
          <a:spcPct val="0"/>
        </a:spcBef>
        <a:spcAft>
          <a:spcPct val="0"/>
        </a:spcAft>
        <a:defRPr sz="4400">
          <a:solidFill>
            <a:schemeClr val="tx1"/>
          </a:solidFill>
          <a:latin typeface="Calibri" pitchFamily="34" charset="0"/>
        </a:defRPr>
      </a:lvl8pPr>
      <a:lvl9pPr marL="1817722" algn="ctr" rtl="0" fontAlgn="base">
        <a:spcBef>
          <a:spcPct val="0"/>
        </a:spcBef>
        <a:spcAft>
          <a:spcPct val="0"/>
        </a:spcAft>
        <a:defRPr sz="4400">
          <a:solidFill>
            <a:schemeClr val="tx1"/>
          </a:solidFill>
          <a:latin typeface="Calibri" pitchFamily="34" charset="0"/>
        </a:defRPr>
      </a:lvl9pPr>
    </p:titleStyle>
    <p:bodyStyle>
      <a:lvl1pPr marL="340835" indent="-340835"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 charset="-128"/>
          <a:cs typeface="ＭＳ Ｐゴシック" pitchFamily="1" charset="-128"/>
        </a:defRPr>
      </a:lvl1pPr>
      <a:lvl2pPr marL="738360" indent="-283915"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36023" indent="-227222"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590437" indent="-227222"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44838" indent="-227222"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499252" indent="-227222" algn="l" defTabSz="90889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3658" indent="-227222" algn="l" defTabSz="90889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8052" indent="-227222" algn="l" defTabSz="90889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2436" indent="-227222" algn="l" defTabSz="90889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892" rtl="0" eaLnBrk="1" latinLnBrk="0" hangingPunct="1">
        <a:defRPr sz="1800" kern="1200">
          <a:solidFill>
            <a:schemeClr val="tx1"/>
          </a:solidFill>
          <a:latin typeface="+mn-lt"/>
          <a:ea typeface="+mn-ea"/>
          <a:cs typeface="+mn-cs"/>
        </a:defRPr>
      </a:lvl1pPr>
      <a:lvl2pPr marL="454446" algn="l" defTabSz="908892" rtl="0" eaLnBrk="1" latinLnBrk="0" hangingPunct="1">
        <a:defRPr sz="1800" kern="1200">
          <a:solidFill>
            <a:schemeClr val="tx1"/>
          </a:solidFill>
          <a:latin typeface="+mn-lt"/>
          <a:ea typeface="+mn-ea"/>
          <a:cs typeface="+mn-cs"/>
        </a:defRPr>
      </a:lvl2pPr>
      <a:lvl3pPr marL="908892" algn="l" defTabSz="908892" rtl="0" eaLnBrk="1" latinLnBrk="0" hangingPunct="1">
        <a:defRPr sz="1800" kern="1200">
          <a:solidFill>
            <a:schemeClr val="tx1"/>
          </a:solidFill>
          <a:latin typeface="+mn-lt"/>
          <a:ea typeface="+mn-ea"/>
          <a:cs typeface="+mn-cs"/>
        </a:defRPr>
      </a:lvl3pPr>
      <a:lvl4pPr marL="1363336" algn="l" defTabSz="908892" rtl="0" eaLnBrk="1" latinLnBrk="0" hangingPunct="1">
        <a:defRPr sz="1800" kern="1200">
          <a:solidFill>
            <a:schemeClr val="tx1"/>
          </a:solidFill>
          <a:latin typeface="+mn-lt"/>
          <a:ea typeface="+mn-ea"/>
          <a:cs typeface="+mn-cs"/>
        </a:defRPr>
      </a:lvl4pPr>
      <a:lvl5pPr marL="1817722" algn="l" defTabSz="908892" rtl="0" eaLnBrk="1" latinLnBrk="0" hangingPunct="1">
        <a:defRPr sz="1800" kern="1200">
          <a:solidFill>
            <a:schemeClr val="tx1"/>
          </a:solidFill>
          <a:latin typeface="+mn-lt"/>
          <a:ea typeface="+mn-ea"/>
          <a:cs typeface="+mn-cs"/>
        </a:defRPr>
      </a:lvl5pPr>
      <a:lvl6pPr marL="2272078" algn="l" defTabSz="908892" rtl="0" eaLnBrk="1" latinLnBrk="0" hangingPunct="1">
        <a:defRPr sz="1800" kern="1200">
          <a:solidFill>
            <a:schemeClr val="tx1"/>
          </a:solidFill>
          <a:latin typeface="+mn-lt"/>
          <a:ea typeface="+mn-ea"/>
          <a:cs typeface="+mn-cs"/>
        </a:defRPr>
      </a:lvl6pPr>
      <a:lvl7pPr marL="2726471" algn="l" defTabSz="908892" rtl="0" eaLnBrk="1" latinLnBrk="0" hangingPunct="1">
        <a:defRPr sz="1800" kern="1200">
          <a:solidFill>
            <a:schemeClr val="tx1"/>
          </a:solidFill>
          <a:latin typeface="+mn-lt"/>
          <a:ea typeface="+mn-ea"/>
          <a:cs typeface="+mn-cs"/>
        </a:defRPr>
      </a:lvl7pPr>
      <a:lvl8pPr marL="3180880" algn="l" defTabSz="908892" rtl="0" eaLnBrk="1" latinLnBrk="0" hangingPunct="1">
        <a:defRPr sz="1800" kern="1200">
          <a:solidFill>
            <a:schemeClr val="tx1"/>
          </a:solidFill>
          <a:latin typeface="+mn-lt"/>
          <a:ea typeface="+mn-ea"/>
          <a:cs typeface="+mn-cs"/>
        </a:defRPr>
      </a:lvl8pPr>
      <a:lvl9pPr marL="3635286" algn="l" defTabSz="90889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44" tIns="45672" rIns="91344" bIns="45672"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14"/>
            <a:ext cx="8229600" cy="4525963"/>
          </a:xfrm>
          <a:prstGeom prst="rect">
            <a:avLst/>
          </a:prstGeom>
        </p:spPr>
        <p:txBody>
          <a:bodyPr vert="horz" lIns="91344" tIns="45672" rIns="91344" bIns="4567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448"/>
            <a:ext cx="2133600" cy="365125"/>
          </a:xfrm>
          <a:prstGeom prst="rect">
            <a:avLst/>
          </a:prstGeom>
        </p:spPr>
        <p:txBody>
          <a:bodyPr vert="horz" lIns="91344" tIns="45672" rIns="91344" bIns="45672" rtlCol="0" anchor="ctr"/>
          <a:lstStyle>
            <a:lvl1pPr algn="l">
              <a:defRPr sz="1200">
                <a:solidFill>
                  <a:schemeClr val="tx1">
                    <a:tint val="75000"/>
                  </a:schemeClr>
                </a:solidFill>
              </a:defRPr>
            </a:lvl1pPr>
          </a:lstStyle>
          <a:p>
            <a:pPr defTabSz="913437" fontAlgn="auto">
              <a:spcBef>
                <a:spcPts val="0"/>
              </a:spcBef>
              <a:spcAft>
                <a:spcPts val="0"/>
              </a:spcAft>
            </a:pPr>
            <a:fld id="{EB83F204-2265-4E30-B514-6296CCB6C246}" type="datetimeFigureOut">
              <a:rPr lang="en-US" smtClean="0">
                <a:solidFill>
                  <a:prstClr val="black">
                    <a:tint val="75000"/>
                  </a:prstClr>
                </a:solidFill>
                <a:latin typeface="Calibri"/>
              </a:rPr>
              <a:pPr defTabSz="913437" fontAlgn="auto">
                <a:spcBef>
                  <a:spcPts val="0"/>
                </a:spcBef>
                <a:spcAft>
                  <a:spcPts val="0"/>
                </a:spcAft>
              </a:pPr>
              <a:t>10/8/2015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48"/>
            <a:ext cx="2895600" cy="365125"/>
          </a:xfrm>
          <a:prstGeom prst="rect">
            <a:avLst/>
          </a:prstGeom>
        </p:spPr>
        <p:txBody>
          <a:bodyPr vert="horz" lIns="91344" tIns="45672" rIns="91344" bIns="45672" rtlCol="0" anchor="ctr"/>
          <a:lstStyle>
            <a:lvl1pPr algn="ctr">
              <a:defRPr sz="1200">
                <a:solidFill>
                  <a:schemeClr val="tx1">
                    <a:tint val="75000"/>
                  </a:schemeClr>
                </a:solidFill>
              </a:defRPr>
            </a:lvl1pPr>
          </a:lstStyle>
          <a:p>
            <a:pPr defTabSz="913437"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48"/>
            <a:ext cx="2133600" cy="365125"/>
          </a:xfrm>
          <a:prstGeom prst="rect">
            <a:avLst/>
          </a:prstGeom>
        </p:spPr>
        <p:txBody>
          <a:bodyPr vert="horz" lIns="91344" tIns="45672" rIns="91344" bIns="45672" rtlCol="0" anchor="ctr"/>
          <a:lstStyle>
            <a:lvl1pPr algn="r">
              <a:defRPr sz="1200">
                <a:solidFill>
                  <a:schemeClr val="tx1">
                    <a:tint val="75000"/>
                  </a:schemeClr>
                </a:solidFill>
              </a:defRPr>
            </a:lvl1pPr>
          </a:lstStyle>
          <a:p>
            <a:pPr defTabSz="913437" fontAlgn="auto">
              <a:spcBef>
                <a:spcPts val="0"/>
              </a:spcBef>
              <a:spcAft>
                <a:spcPts val="0"/>
              </a:spcAft>
            </a:pPr>
            <a:fld id="{30D87858-E0B3-4B45-A5A0-FAD1B13E9AA5}" type="slidenum">
              <a:rPr lang="en-US" smtClean="0">
                <a:solidFill>
                  <a:prstClr val="black">
                    <a:tint val="75000"/>
                  </a:prstClr>
                </a:solidFill>
                <a:latin typeface="Calibri"/>
              </a:rPr>
              <a:pPr defTabSz="913437"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395585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ctr" defTabSz="913437" rtl="0" eaLnBrk="1" latinLnBrk="0" hangingPunct="1">
        <a:spcBef>
          <a:spcPct val="0"/>
        </a:spcBef>
        <a:buNone/>
        <a:defRPr sz="4400" kern="1200">
          <a:solidFill>
            <a:schemeClr val="tx1"/>
          </a:solidFill>
          <a:latin typeface="+mj-lt"/>
          <a:ea typeface="+mj-ea"/>
          <a:cs typeface="+mj-cs"/>
        </a:defRPr>
      </a:lvl1pPr>
    </p:titleStyle>
    <p:bodyStyle>
      <a:lvl1pPr marL="342539" indent="-342539" algn="l" defTabSz="91343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67" indent="-285449" algn="l" defTabSz="91343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799" indent="-228360" algn="l" defTabSz="91343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16" indent="-228360" algn="l" defTabSz="91343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35" indent="-228360" algn="l" defTabSz="91343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55" indent="-228360" algn="l" defTabSz="91343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675" indent="-228360" algn="l" defTabSz="91343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393" indent="-228360" algn="l" defTabSz="91343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10" indent="-228360" algn="l" defTabSz="91343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37" rtl="0" eaLnBrk="1" latinLnBrk="0" hangingPunct="1">
        <a:defRPr sz="1800" kern="1200">
          <a:solidFill>
            <a:schemeClr val="tx1"/>
          </a:solidFill>
          <a:latin typeface="+mn-lt"/>
          <a:ea typeface="+mn-ea"/>
          <a:cs typeface="+mn-cs"/>
        </a:defRPr>
      </a:lvl1pPr>
      <a:lvl2pPr marL="456721" algn="l" defTabSz="913437" rtl="0" eaLnBrk="1" latinLnBrk="0" hangingPunct="1">
        <a:defRPr sz="1800" kern="1200">
          <a:solidFill>
            <a:schemeClr val="tx1"/>
          </a:solidFill>
          <a:latin typeface="+mn-lt"/>
          <a:ea typeface="+mn-ea"/>
          <a:cs typeface="+mn-cs"/>
        </a:defRPr>
      </a:lvl2pPr>
      <a:lvl3pPr marL="913437" algn="l" defTabSz="913437" rtl="0" eaLnBrk="1" latinLnBrk="0" hangingPunct="1">
        <a:defRPr sz="1800" kern="1200">
          <a:solidFill>
            <a:schemeClr val="tx1"/>
          </a:solidFill>
          <a:latin typeface="+mn-lt"/>
          <a:ea typeface="+mn-ea"/>
          <a:cs typeface="+mn-cs"/>
        </a:defRPr>
      </a:lvl3pPr>
      <a:lvl4pPr marL="1370158" algn="l" defTabSz="913437" rtl="0" eaLnBrk="1" latinLnBrk="0" hangingPunct="1">
        <a:defRPr sz="1800" kern="1200">
          <a:solidFill>
            <a:schemeClr val="tx1"/>
          </a:solidFill>
          <a:latin typeface="+mn-lt"/>
          <a:ea typeface="+mn-ea"/>
          <a:cs typeface="+mn-cs"/>
        </a:defRPr>
      </a:lvl4pPr>
      <a:lvl5pPr marL="1826876" algn="l" defTabSz="913437" rtl="0" eaLnBrk="1" latinLnBrk="0" hangingPunct="1">
        <a:defRPr sz="1800" kern="1200">
          <a:solidFill>
            <a:schemeClr val="tx1"/>
          </a:solidFill>
          <a:latin typeface="+mn-lt"/>
          <a:ea typeface="+mn-ea"/>
          <a:cs typeface="+mn-cs"/>
        </a:defRPr>
      </a:lvl5pPr>
      <a:lvl6pPr marL="2283597" algn="l" defTabSz="913437" rtl="0" eaLnBrk="1" latinLnBrk="0" hangingPunct="1">
        <a:defRPr sz="1800" kern="1200">
          <a:solidFill>
            <a:schemeClr val="tx1"/>
          </a:solidFill>
          <a:latin typeface="+mn-lt"/>
          <a:ea typeface="+mn-ea"/>
          <a:cs typeface="+mn-cs"/>
        </a:defRPr>
      </a:lvl6pPr>
      <a:lvl7pPr marL="2740313" algn="l" defTabSz="913437" rtl="0" eaLnBrk="1" latinLnBrk="0" hangingPunct="1">
        <a:defRPr sz="1800" kern="1200">
          <a:solidFill>
            <a:schemeClr val="tx1"/>
          </a:solidFill>
          <a:latin typeface="+mn-lt"/>
          <a:ea typeface="+mn-ea"/>
          <a:cs typeface="+mn-cs"/>
        </a:defRPr>
      </a:lvl7pPr>
      <a:lvl8pPr marL="3197034" algn="l" defTabSz="913437" rtl="0" eaLnBrk="1" latinLnBrk="0" hangingPunct="1">
        <a:defRPr sz="1800" kern="1200">
          <a:solidFill>
            <a:schemeClr val="tx1"/>
          </a:solidFill>
          <a:latin typeface="+mn-lt"/>
          <a:ea typeface="+mn-ea"/>
          <a:cs typeface="+mn-cs"/>
        </a:defRPr>
      </a:lvl8pPr>
      <a:lvl9pPr marL="3653752" algn="l" defTabSz="91343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771457"/>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1"/>
            <a:ext cx="8229600" cy="927100"/>
          </a:xfrm>
          <a:prstGeom prst="rect">
            <a:avLst/>
          </a:prstGeom>
          <a:noFill/>
          <a:ln w="9525">
            <a:noFill/>
            <a:miter lim="800000"/>
            <a:headEnd/>
            <a:tailEnd/>
          </a:ln>
        </p:spPr>
        <p:txBody>
          <a:bodyPr vert="horz" wrap="square" lIns="0" tIns="91344" rIns="0" bIns="0" numCol="1" anchor="ctr" anchorCtr="1"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566739" y="1470025"/>
            <a:ext cx="8012112" cy="4840288"/>
          </a:xfrm>
          <a:prstGeom prst="rect">
            <a:avLst/>
          </a:prstGeom>
          <a:noFill/>
          <a:ln w="9525">
            <a:noFill/>
            <a:miter lim="800000"/>
            <a:headEnd/>
            <a:tailEnd/>
          </a:ln>
        </p:spPr>
        <p:txBody>
          <a:bodyPr vert="horz" wrap="square" lIns="91344" tIns="45672" rIns="91344"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lnSpc>
          <a:spcPct val="90000"/>
        </a:lnSpc>
        <a:spcBef>
          <a:spcPct val="0"/>
        </a:spcBef>
        <a:spcAft>
          <a:spcPct val="0"/>
        </a:spcAft>
        <a:defRPr sz="2400" b="1">
          <a:solidFill>
            <a:schemeClr val="tx1"/>
          </a:solidFill>
          <a:latin typeface="+mj-lt"/>
          <a:ea typeface="ＭＳ Ｐゴシック" pitchFamily="1" charset="-128"/>
          <a:cs typeface="ＭＳ Ｐゴシック" pitchFamily="1" charset="-128"/>
        </a:defRPr>
      </a:lvl1pPr>
      <a:lvl2pPr algn="ctr" rtl="0" eaLnBrk="0" fontAlgn="base" hangingPunct="0">
        <a:lnSpc>
          <a:spcPct val="90000"/>
        </a:lnSpc>
        <a:spcBef>
          <a:spcPct val="0"/>
        </a:spcBef>
        <a:spcAft>
          <a:spcPct val="0"/>
        </a:spcAft>
        <a:defRPr sz="2400" b="1">
          <a:solidFill>
            <a:schemeClr val="tx1"/>
          </a:solidFill>
          <a:latin typeface="Times New Roman" pitchFamily="18" charset="0"/>
          <a:ea typeface="ＭＳ Ｐゴシック" pitchFamily="1" charset="-128"/>
          <a:cs typeface="ＭＳ Ｐゴシック" pitchFamily="1" charset="-128"/>
        </a:defRPr>
      </a:lvl2pPr>
      <a:lvl3pPr algn="ctr" rtl="0" eaLnBrk="0" fontAlgn="base" hangingPunct="0">
        <a:lnSpc>
          <a:spcPct val="90000"/>
        </a:lnSpc>
        <a:spcBef>
          <a:spcPct val="0"/>
        </a:spcBef>
        <a:spcAft>
          <a:spcPct val="0"/>
        </a:spcAft>
        <a:defRPr sz="2400" b="1">
          <a:solidFill>
            <a:schemeClr val="tx1"/>
          </a:solidFill>
          <a:latin typeface="Times New Roman" pitchFamily="18" charset="0"/>
          <a:ea typeface="ＭＳ Ｐゴシック" pitchFamily="1" charset="-128"/>
          <a:cs typeface="ＭＳ Ｐゴシック" pitchFamily="1" charset="-128"/>
        </a:defRPr>
      </a:lvl3pPr>
      <a:lvl4pPr algn="ctr" rtl="0" eaLnBrk="0" fontAlgn="base" hangingPunct="0">
        <a:lnSpc>
          <a:spcPct val="90000"/>
        </a:lnSpc>
        <a:spcBef>
          <a:spcPct val="0"/>
        </a:spcBef>
        <a:spcAft>
          <a:spcPct val="0"/>
        </a:spcAft>
        <a:defRPr sz="2400" b="1">
          <a:solidFill>
            <a:schemeClr val="tx1"/>
          </a:solidFill>
          <a:latin typeface="Times New Roman" pitchFamily="18" charset="0"/>
          <a:ea typeface="ＭＳ Ｐゴシック" pitchFamily="1" charset="-128"/>
          <a:cs typeface="ＭＳ Ｐゴシック" pitchFamily="1" charset="-128"/>
        </a:defRPr>
      </a:lvl4pPr>
      <a:lvl5pPr algn="ctr" rtl="0" eaLnBrk="0" fontAlgn="base" hangingPunct="0">
        <a:lnSpc>
          <a:spcPct val="90000"/>
        </a:lnSpc>
        <a:spcBef>
          <a:spcPct val="0"/>
        </a:spcBef>
        <a:spcAft>
          <a:spcPct val="0"/>
        </a:spcAft>
        <a:defRPr sz="2400" b="1">
          <a:solidFill>
            <a:schemeClr val="tx1"/>
          </a:solidFill>
          <a:latin typeface="Times New Roman" pitchFamily="18" charset="0"/>
          <a:ea typeface="ＭＳ Ｐゴシック" pitchFamily="1" charset="-128"/>
          <a:cs typeface="ＭＳ Ｐゴシック" pitchFamily="1" charset="-128"/>
        </a:defRPr>
      </a:lvl5pPr>
      <a:lvl6pPr marL="456721" algn="ctr" rtl="0" eaLnBrk="0" fontAlgn="base" hangingPunct="0">
        <a:lnSpc>
          <a:spcPct val="90000"/>
        </a:lnSpc>
        <a:spcBef>
          <a:spcPct val="0"/>
        </a:spcBef>
        <a:spcAft>
          <a:spcPct val="0"/>
        </a:spcAft>
        <a:defRPr sz="2400" b="1">
          <a:solidFill>
            <a:schemeClr val="tx1"/>
          </a:solidFill>
          <a:latin typeface="Times New Roman" pitchFamily="18" charset="0"/>
        </a:defRPr>
      </a:lvl6pPr>
      <a:lvl7pPr marL="913437" algn="ctr" rtl="0" eaLnBrk="0" fontAlgn="base" hangingPunct="0">
        <a:lnSpc>
          <a:spcPct val="90000"/>
        </a:lnSpc>
        <a:spcBef>
          <a:spcPct val="0"/>
        </a:spcBef>
        <a:spcAft>
          <a:spcPct val="0"/>
        </a:spcAft>
        <a:defRPr sz="2400" b="1">
          <a:solidFill>
            <a:schemeClr val="tx1"/>
          </a:solidFill>
          <a:latin typeface="Times New Roman" pitchFamily="18" charset="0"/>
        </a:defRPr>
      </a:lvl7pPr>
      <a:lvl8pPr marL="1370158" algn="ctr" rtl="0" eaLnBrk="0" fontAlgn="base" hangingPunct="0">
        <a:lnSpc>
          <a:spcPct val="90000"/>
        </a:lnSpc>
        <a:spcBef>
          <a:spcPct val="0"/>
        </a:spcBef>
        <a:spcAft>
          <a:spcPct val="0"/>
        </a:spcAft>
        <a:defRPr sz="2400" b="1">
          <a:solidFill>
            <a:schemeClr val="tx1"/>
          </a:solidFill>
          <a:latin typeface="Times New Roman" pitchFamily="18" charset="0"/>
        </a:defRPr>
      </a:lvl8pPr>
      <a:lvl9pPr marL="1826876" algn="ctr" rtl="0" eaLnBrk="0" fontAlgn="base" hangingPunct="0">
        <a:lnSpc>
          <a:spcPct val="90000"/>
        </a:lnSpc>
        <a:spcBef>
          <a:spcPct val="0"/>
        </a:spcBef>
        <a:spcAft>
          <a:spcPct val="0"/>
        </a:spcAft>
        <a:defRPr sz="2400" b="1">
          <a:solidFill>
            <a:schemeClr val="tx1"/>
          </a:solidFill>
          <a:latin typeface="Times New Roman" pitchFamily="18" charset="0"/>
        </a:defRPr>
      </a:lvl9pPr>
    </p:titleStyle>
    <p:bodyStyle>
      <a:lvl1pPr marL="342539" indent="-342539" algn="l" rtl="0" eaLnBrk="0" fontAlgn="base" hangingPunct="0">
        <a:lnSpc>
          <a:spcPct val="90000"/>
        </a:lnSpc>
        <a:spcBef>
          <a:spcPct val="50000"/>
        </a:spcBef>
        <a:spcAft>
          <a:spcPct val="0"/>
        </a:spcAft>
        <a:buFont typeface="Times New Roman" pitchFamily="1" charset="0"/>
        <a:buChar char="•"/>
        <a:defRPr sz="2800" b="1">
          <a:solidFill>
            <a:schemeClr val="tx1"/>
          </a:solidFill>
          <a:latin typeface="+mn-lt"/>
          <a:ea typeface="ＭＳ Ｐゴシック" pitchFamily="1" charset="-128"/>
          <a:cs typeface="ＭＳ Ｐゴシック" pitchFamily="1" charset="-128"/>
        </a:defRPr>
      </a:lvl1pPr>
      <a:lvl2pPr marL="742167" indent="-285449" algn="l" rtl="0" eaLnBrk="0" fontAlgn="base" hangingPunct="0">
        <a:lnSpc>
          <a:spcPct val="90000"/>
        </a:lnSpc>
        <a:spcBef>
          <a:spcPct val="50000"/>
        </a:spcBef>
        <a:spcAft>
          <a:spcPct val="0"/>
        </a:spcAft>
        <a:buFont typeface="Times New Roman" pitchFamily="1" charset="0"/>
        <a:buChar char="•"/>
        <a:defRPr sz="2400" b="1">
          <a:solidFill>
            <a:schemeClr val="tx1"/>
          </a:solidFill>
          <a:latin typeface="+mn-lt"/>
          <a:ea typeface="ＭＳ Ｐゴシック" pitchFamily="1" charset="-128"/>
        </a:defRPr>
      </a:lvl2pPr>
      <a:lvl3pPr marL="1141799" indent="-228360" algn="l" rtl="0" eaLnBrk="0" fontAlgn="base" hangingPunct="0">
        <a:lnSpc>
          <a:spcPct val="90000"/>
        </a:lnSpc>
        <a:spcBef>
          <a:spcPct val="50000"/>
        </a:spcBef>
        <a:spcAft>
          <a:spcPct val="0"/>
        </a:spcAft>
        <a:buFont typeface="Times New Roman" pitchFamily="1" charset="0"/>
        <a:buChar char="•"/>
        <a:defRPr sz="2000" b="1">
          <a:solidFill>
            <a:schemeClr val="tx1"/>
          </a:solidFill>
          <a:latin typeface="+mn-lt"/>
          <a:ea typeface="ＭＳ Ｐゴシック" pitchFamily="1" charset="-128"/>
        </a:defRPr>
      </a:lvl3pPr>
      <a:lvl4pPr marL="1598516" indent="-228360" algn="l" rtl="0" eaLnBrk="0" fontAlgn="base" hangingPunct="0">
        <a:lnSpc>
          <a:spcPct val="90000"/>
        </a:lnSpc>
        <a:spcBef>
          <a:spcPct val="50000"/>
        </a:spcBef>
        <a:spcAft>
          <a:spcPct val="0"/>
        </a:spcAft>
        <a:buFont typeface="Times New Roman" pitchFamily="1" charset="0"/>
        <a:buChar char="•"/>
        <a:defRPr b="1">
          <a:solidFill>
            <a:schemeClr val="tx1"/>
          </a:solidFill>
          <a:latin typeface="+mn-lt"/>
          <a:ea typeface="ＭＳ Ｐゴシック" pitchFamily="1" charset="-128"/>
        </a:defRPr>
      </a:lvl4pPr>
      <a:lvl5pPr marL="2055235" indent="-228360" algn="l" rtl="0" eaLnBrk="0" fontAlgn="base" hangingPunct="0">
        <a:lnSpc>
          <a:spcPct val="90000"/>
        </a:lnSpc>
        <a:spcBef>
          <a:spcPct val="50000"/>
        </a:spcBef>
        <a:spcAft>
          <a:spcPct val="0"/>
        </a:spcAft>
        <a:buChar char="»"/>
        <a:defRPr b="1">
          <a:solidFill>
            <a:schemeClr val="tx1"/>
          </a:solidFill>
          <a:latin typeface="+mn-lt"/>
          <a:ea typeface="ＭＳ Ｐゴシック" pitchFamily="1" charset="-128"/>
        </a:defRPr>
      </a:lvl5pPr>
      <a:lvl6pPr marL="2511955" indent="-228360" algn="l" rtl="0" eaLnBrk="0" fontAlgn="base" hangingPunct="0">
        <a:lnSpc>
          <a:spcPct val="90000"/>
        </a:lnSpc>
        <a:spcBef>
          <a:spcPct val="50000"/>
        </a:spcBef>
        <a:spcAft>
          <a:spcPct val="0"/>
        </a:spcAft>
        <a:buChar char="»"/>
        <a:defRPr b="1">
          <a:solidFill>
            <a:schemeClr val="tx1"/>
          </a:solidFill>
          <a:latin typeface="+mn-lt"/>
        </a:defRPr>
      </a:lvl6pPr>
      <a:lvl7pPr marL="2968675" indent="-228360" algn="l" rtl="0" eaLnBrk="0" fontAlgn="base" hangingPunct="0">
        <a:lnSpc>
          <a:spcPct val="90000"/>
        </a:lnSpc>
        <a:spcBef>
          <a:spcPct val="50000"/>
        </a:spcBef>
        <a:spcAft>
          <a:spcPct val="0"/>
        </a:spcAft>
        <a:buChar char="»"/>
        <a:defRPr b="1">
          <a:solidFill>
            <a:schemeClr val="tx1"/>
          </a:solidFill>
          <a:latin typeface="+mn-lt"/>
        </a:defRPr>
      </a:lvl7pPr>
      <a:lvl8pPr marL="3425393" indent="-228360" algn="l" rtl="0" eaLnBrk="0" fontAlgn="base" hangingPunct="0">
        <a:lnSpc>
          <a:spcPct val="90000"/>
        </a:lnSpc>
        <a:spcBef>
          <a:spcPct val="50000"/>
        </a:spcBef>
        <a:spcAft>
          <a:spcPct val="0"/>
        </a:spcAft>
        <a:buChar char="»"/>
        <a:defRPr b="1">
          <a:solidFill>
            <a:schemeClr val="tx1"/>
          </a:solidFill>
          <a:latin typeface="+mn-lt"/>
        </a:defRPr>
      </a:lvl8pPr>
      <a:lvl9pPr marL="3882110" indent="-228360" algn="l" rtl="0" eaLnBrk="0" fontAlgn="base" hangingPunct="0">
        <a:lnSpc>
          <a:spcPct val="90000"/>
        </a:lnSpc>
        <a:spcBef>
          <a:spcPct val="50000"/>
        </a:spcBef>
        <a:spcAft>
          <a:spcPct val="0"/>
        </a:spcAft>
        <a:buChar char="»"/>
        <a:defRPr b="1">
          <a:solidFill>
            <a:schemeClr val="tx1"/>
          </a:solidFill>
          <a:latin typeface="+mn-lt"/>
        </a:defRPr>
      </a:lvl9pPr>
    </p:bodyStyle>
    <p:otherStyle>
      <a:defPPr>
        <a:defRPr lang="en-US"/>
      </a:defPPr>
      <a:lvl1pPr marL="0" algn="l" defTabSz="913437" rtl="0" eaLnBrk="1" latinLnBrk="0" hangingPunct="1">
        <a:defRPr sz="1800" kern="1200">
          <a:solidFill>
            <a:schemeClr val="tx1"/>
          </a:solidFill>
          <a:latin typeface="+mn-lt"/>
          <a:ea typeface="+mn-ea"/>
          <a:cs typeface="+mn-cs"/>
        </a:defRPr>
      </a:lvl1pPr>
      <a:lvl2pPr marL="456721" algn="l" defTabSz="913437" rtl="0" eaLnBrk="1" latinLnBrk="0" hangingPunct="1">
        <a:defRPr sz="1800" kern="1200">
          <a:solidFill>
            <a:schemeClr val="tx1"/>
          </a:solidFill>
          <a:latin typeface="+mn-lt"/>
          <a:ea typeface="+mn-ea"/>
          <a:cs typeface="+mn-cs"/>
        </a:defRPr>
      </a:lvl2pPr>
      <a:lvl3pPr marL="913437" algn="l" defTabSz="913437" rtl="0" eaLnBrk="1" latinLnBrk="0" hangingPunct="1">
        <a:defRPr sz="1800" kern="1200">
          <a:solidFill>
            <a:schemeClr val="tx1"/>
          </a:solidFill>
          <a:latin typeface="+mn-lt"/>
          <a:ea typeface="+mn-ea"/>
          <a:cs typeface="+mn-cs"/>
        </a:defRPr>
      </a:lvl3pPr>
      <a:lvl4pPr marL="1370158" algn="l" defTabSz="913437" rtl="0" eaLnBrk="1" latinLnBrk="0" hangingPunct="1">
        <a:defRPr sz="1800" kern="1200">
          <a:solidFill>
            <a:schemeClr val="tx1"/>
          </a:solidFill>
          <a:latin typeface="+mn-lt"/>
          <a:ea typeface="+mn-ea"/>
          <a:cs typeface="+mn-cs"/>
        </a:defRPr>
      </a:lvl4pPr>
      <a:lvl5pPr marL="1826876" algn="l" defTabSz="913437" rtl="0" eaLnBrk="1" latinLnBrk="0" hangingPunct="1">
        <a:defRPr sz="1800" kern="1200">
          <a:solidFill>
            <a:schemeClr val="tx1"/>
          </a:solidFill>
          <a:latin typeface="+mn-lt"/>
          <a:ea typeface="+mn-ea"/>
          <a:cs typeface="+mn-cs"/>
        </a:defRPr>
      </a:lvl5pPr>
      <a:lvl6pPr marL="2283597" algn="l" defTabSz="913437" rtl="0" eaLnBrk="1" latinLnBrk="0" hangingPunct="1">
        <a:defRPr sz="1800" kern="1200">
          <a:solidFill>
            <a:schemeClr val="tx1"/>
          </a:solidFill>
          <a:latin typeface="+mn-lt"/>
          <a:ea typeface="+mn-ea"/>
          <a:cs typeface="+mn-cs"/>
        </a:defRPr>
      </a:lvl6pPr>
      <a:lvl7pPr marL="2740313" algn="l" defTabSz="913437" rtl="0" eaLnBrk="1" latinLnBrk="0" hangingPunct="1">
        <a:defRPr sz="1800" kern="1200">
          <a:solidFill>
            <a:schemeClr val="tx1"/>
          </a:solidFill>
          <a:latin typeface="+mn-lt"/>
          <a:ea typeface="+mn-ea"/>
          <a:cs typeface="+mn-cs"/>
        </a:defRPr>
      </a:lvl7pPr>
      <a:lvl8pPr marL="3197034" algn="l" defTabSz="913437" rtl="0" eaLnBrk="1" latinLnBrk="0" hangingPunct="1">
        <a:defRPr sz="1800" kern="1200">
          <a:solidFill>
            <a:schemeClr val="tx1"/>
          </a:solidFill>
          <a:latin typeface="+mn-lt"/>
          <a:ea typeface="+mn-ea"/>
          <a:cs typeface="+mn-cs"/>
        </a:defRPr>
      </a:lvl8pPr>
      <a:lvl9pPr marL="3653752" algn="l" defTabSz="91343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986137"/>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74798295-89D3-46C6-BF77-371D939FC9C5}" type="datetimeFigureOut">
              <a:rPr lang="en-US" smtClean="0">
                <a:solidFill>
                  <a:prstClr val="black">
                    <a:tint val="75000"/>
                  </a:prstClr>
                </a:solidFill>
                <a:latin typeface="Calibri"/>
              </a:rPr>
              <a:pPr defTabSz="914400" fontAlgn="auto">
                <a:spcBef>
                  <a:spcPts val="0"/>
                </a:spcBef>
                <a:spcAft>
                  <a:spcPts val="0"/>
                </a:spcAft>
              </a:pPr>
              <a:t>10/8/2015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3857CCFD-2BD4-4643-A16E-6E79D841AC59}" type="slidenum">
              <a:rPr lang="en-US" smtClean="0">
                <a:solidFill>
                  <a:prstClr val="black">
                    <a:tint val="75000"/>
                  </a:prstClr>
                </a:solidFill>
                <a:latin typeface="Calibri"/>
              </a:rPr>
              <a:pPr defTabSz="9144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2557963"/>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7"/>
            <a:ext cx="8229600" cy="1143000"/>
          </a:xfrm>
          <a:prstGeom prst="rect">
            <a:avLst/>
          </a:prstGeom>
          <a:noFill/>
          <a:ln w="9525">
            <a:noFill/>
            <a:miter lim="800000"/>
            <a:headEnd/>
            <a:tailEnd/>
          </a:ln>
        </p:spPr>
        <p:txBody>
          <a:bodyPr vert="horz" wrap="square" lIns="91344" tIns="45672" rIns="91344" bIns="45672"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15"/>
            <a:ext cx="8229600" cy="4525963"/>
          </a:xfrm>
          <a:prstGeom prst="rect">
            <a:avLst/>
          </a:prstGeom>
          <a:noFill/>
          <a:ln w="9525">
            <a:noFill/>
            <a:miter lim="800000"/>
            <a:headEnd/>
            <a:tailEnd/>
          </a:ln>
        </p:spPr>
        <p:txBody>
          <a:bodyPr vert="horz" wrap="square" lIns="91344" tIns="45672" rIns="91344"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7320"/>
            <a:ext cx="2133600" cy="365125"/>
          </a:xfrm>
          <a:prstGeom prst="rect">
            <a:avLst/>
          </a:prstGeom>
        </p:spPr>
        <p:txBody>
          <a:bodyPr vert="horz" wrap="square" lIns="91344" tIns="45672" rIns="91344" bIns="45672" numCol="1" anchor="ctr" anchorCtr="0" compatLnSpc="1">
            <a:prstTxWarp prst="textNoShape">
              <a:avLst/>
            </a:prstTxWarp>
          </a:bodyPr>
          <a:lstStyle>
            <a:lvl1pPr>
              <a:defRPr sz="1200">
                <a:solidFill>
                  <a:srgbClr val="898989"/>
                </a:solidFill>
              </a:defRPr>
            </a:lvl1pPr>
          </a:lstStyle>
          <a:p>
            <a:pPr>
              <a:defRPr/>
            </a:pPr>
            <a:fld id="{DB22A89F-F8C3-4582-B757-27BEEE1363F6}" type="datetime1">
              <a:rPr lang="en-US"/>
              <a:pPr>
                <a:defRPr/>
              </a:pPr>
              <a:t>10/8/2015</a:t>
            </a:fld>
            <a:endParaRPr lang="en-US"/>
          </a:p>
        </p:txBody>
      </p:sp>
      <p:sp>
        <p:nvSpPr>
          <p:cNvPr id="5" name="Footer Placeholder 4"/>
          <p:cNvSpPr>
            <a:spLocks noGrp="1"/>
          </p:cNvSpPr>
          <p:nvPr>
            <p:ph type="ftr" sz="quarter" idx="3"/>
          </p:nvPr>
        </p:nvSpPr>
        <p:spPr>
          <a:xfrm>
            <a:off x="3124200" y="6357320"/>
            <a:ext cx="2895600" cy="365125"/>
          </a:xfrm>
          <a:prstGeom prst="rect">
            <a:avLst/>
          </a:prstGeom>
        </p:spPr>
        <p:txBody>
          <a:bodyPr vert="horz" lIns="91344" tIns="45672" rIns="91344" bIns="45672"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7320"/>
            <a:ext cx="2133600" cy="365125"/>
          </a:xfrm>
          <a:prstGeom prst="rect">
            <a:avLst/>
          </a:prstGeom>
        </p:spPr>
        <p:txBody>
          <a:bodyPr vert="horz" wrap="square" lIns="91344" tIns="45672" rIns="91344" bIns="45672" numCol="1" anchor="ctr" anchorCtr="0" compatLnSpc="1">
            <a:prstTxWarp prst="textNoShape">
              <a:avLst/>
            </a:prstTxWarp>
          </a:bodyPr>
          <a:lstStyle>
            <a:lvl1pPr algn="r">
              <a:defRPr sz="1200">
                <a:solidFill>
                  <a:srgbClr val="898989"/>
                </a:solidFill>
              </a:defRPr>
            </a:lvl1pPr>
          </a:lstStyle>
          <a:p>
            <a:pPr>
              <a:defRPr/>
            </a:pPr>
            <a:fld id="{9B36612D-A087-4ED2-AB16-8E020B8F6879}" type="slidenum">
              <a:rPr lang="en-US"/>
              <a:pPr>
                <a:defRPr/>
              </a:pPr>
              <a:t>‹#›</a:t>
            </a:fld>
            <a:endParaRPr lang="en-US"/>
          </a:p>
        </p:txBody>
      </p:sp>
    </p:spTree>
    <p:extLst>
      <p:ext uri="{BB962C8B-B14F-4D97-AF65-F5344CB8AC3E}">
        <p14:creationId xmlns:p14="http://schemas.microsoft.com/office/powerpoint/2010/main" val="367808120"/>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456721"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2pPr>
      <a:lvl3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3pPr>
      <a:lvl4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4pPr>
      <a:lvl5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5pPr>
      <a:lvl6pPr marL="456721"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6pPr>
      <a:lvl7pPr marL="913437"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7pPr>
      <a:lvl8pPr marL="1370158"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8pPr>
      <a:lvl9pPr marL="1826876"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9pPr>
    </p:titleStyle>
    <p:bodyStyle>
      <a:lvl1pPr marL="342539" indent="-342539" algn="l" defTabSz="456721"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167" indent="-285449" algn="l" defTabSz="456721"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799" indent="-228360" algn="l" defTabSz="456721"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16" indent="-228360" algn="l" defTabSz="45672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235" indent="-228360" algn="l" defTabSz="45672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955" indent="-228360" algn="l" defTabSz="456721" rtl="0" eaLnBrk="1" latinLnBrk="0" hangingPunct="1">
        <a:spcBef>
          <a:spcPct val="20000"/>
        </a:spcBef>
        <a:buFont typeface="Arial"/>
        <a:buChar char="•"/>
        <a:defRPr sz="2000" kern="1200">
          <a:solidFill>
            <a:schemeClr val="tx1"/>
          </a:solidFill>
          <a:latin typeface="+mn-lt"/>
          <a:ea typeface="+mn-ea"/>
          <a:cs typeface="+mn-cs"/>
        </a:defRPr>
      </a:lvl6pPr>
      <a:lvl7pPr marL="2968675" indent="-228360" algn="l" defTabSz="456721" rtl="0" eaLnBrk="1" latinLnBrk="0" hangingPunct="1">
        <a:spcBef>
          <a:spcPct val="20000"/>
        </a:spcBef>
        <a:buFont typeface="Arial"/>
        <a:buChar char="•"/>
        <a:defRPr sz="2000" kern="1200">
          <a:solidFill>
            <a:schemeClr val="tx1"/>
          </a:solidFill>
          <a:latin typeface="+mn-lt"/>
          <a:ea typeface="+mn-ea"/>
          <a:cs typeface="+mn-cs"/>
        </a:defRPr>
      </a:lvl7pPr>
      <a:lvl8pPr marL="3425393" indent="-228360" algn="l" defTabSz="456721" rtl="0" eaLnBrk="1" latinLnBrk="0" hangingPunct="1">
        <a:spcBef>
          <a:spcPct val="20000"/>
        </a:spcBef>
        <a:buFont typeface="Arial"/>
        <a:buChar char="•"/>
        <a:defRPr sz="2000" kern="1200">
          <a:solidFill>
            <a:schemeClr val="tx1"/>
          </a:solidFill>
          <a:latin typeface="+mn-lt"/>
          <a:ea typeface="+mn-ea"/>
          <a:cs typeface="+mn-cs"/>
        </a:defRPr>
      </a:lvl8pPr>
      <a:lvl9pPr marL="3882110" indent="-228360" algn="l" defTabSz="45672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21" rtl="0" eaLnBrk="1" latinLnBrk="0" hangingPunct="1">
        <a:defRPr sz="1800" kern="1200">
          <a:solidFill>
            <a:schemeClr val="tx1"/>
          </a:solidFill>
          <a:latin typeface="+mn-lt"/>
          <a:ea typeface="+mn-ea"/>
          <a:cs typeface="+mn-cs"/>
        </a:defRPr>
      </a:lvl1pPr>
      <a:lvl2pPr marL="456721" algn="l" defTabSz="456721" rtl="0" eaLnBrk="1" latinLnBrk="0" hangingPunct="1">
        <a:defRPr sz="1800" kern="1200">
          <a:solidFill>
            <a:schemeClr val="tx1"/>
          </a:solidFill>
          <a:latin typeface="+mn-lt"/>
          <a:ea typeface="+mn-ea"/>
          <a:cs typeface="+mn-cs"/>
        </a:defRPr>
      </a:lvl2pPr>
      <a:lvl3pPr marL="913437" algn="l" defTabSz="456721" rtl="0" eaLnBrk="1" latinLnBrk="0" hangingPunct="1">
        <a:defRPr sz="1800" kern="1200">
          <a:solidFill>
            <a:schemeClr val="tx1"/>
          </a:solidFill>
          <a:latin typeface="+mn-lt"/>
          <a:ea typeface="+mn-ea"/>
          <a:cs typeface="+mn-cs"/>
        </a:defRPr>
      </a:lvl3pPr>
      <a:lvl4pPr marL="1370158" algn="l" defTabSz="456721" rtl="0" eaLnBrk="1" latinLnBrk="0" hangingPunct="1">
        <a:defRPr sz="1800" kern="1200">
          <a:solidFill>
            <a:schemeClr val="tx1"/>
          </a:solidFill>
          <a:latin typeface="+mn-lt"/>
          <a:ea typeface="+mn-ea"/>
          <a:cs typeface="+mn-cs"/>
        </a:defRPr>
      </a:lvl4pPr>
      <a:lvl5pPr marL="1826876" algn="l" defTabSz="456721" rtl="0" eaLnBrk="1" latinLnBrk="0" hangingPunct="1">
        <a:defRPr sz="1800" kern="1200">
          <a:solidFill>
            <a:schemeClr val="tx1"/>
          </a:solidFill>
          <a:latin typeface="+mn-lt"/>
          <a:ea typeface="+mn-ea"/>
          <a:cs typeface="+mn-cs"/>
        </a:defRPr>
      </a:lvl5pPr>
      <a:lvl6pPr marL="2283597" algn="l" defTabSz="456721" rtl="0" eaLnBrk="1" latinLnBrk="0" hangingPunct="1">
        <a:defRPr sz="1800" kern="1200">
          <a:solidFill>
            <a:schemeClr val="tx1"/>
          </a:solidFill>
          <a:latin typeface="+mn-lt"/>
          <a:ea typeface="+mn-ea"/>
          <a:cs typeface="+mn-cs"/>
        </a:defRPr>
      </a:lvl6pPr>
      <a:lvl7pPr marL="2740313" algn="l" defTabSz="456721" rtl="0" eaLnBrk="1" latinLnBrk="0" hangingPunct="1">
        <a:defRPr sz="1800" kern="1200">
          <a:solidFill>
            <a:schemeClr val="tx1"/>
          </a:solidFill>
          <a:latin typeface="+mn-lt"/>
          <a:ea typeface="+mn-ea"/>
          <a:cs typeface="+mn-cs"/>
        </a:defRPr>
      </a:lvl7pPr>
      <a:lvl8pPr marL="3197034" algn="l" defTabSz="456721" rtl="0" eaLnBrk="1" latinLnBrk="0" hangingPunct="1">
        <a:defRPr sz="1800" kern="1200">
          <a:solidFill>
            <a:schemeClr val="tx1"/>
          </a:solidFill>
          <a:latin typeface="+mn-lt"/>
          <a:ea typeface="+mn-ea"/>
          <a:cs typeface="+mn-cs"/>
        </a:defRPr>
      </a:lvl8pPr>
      <a:lvl9pPr marL="3653752" algn="l" defTabSz="45672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7368"/>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4400">
              <a:defRPr/>
            </a:pPr>
            <a:fld id="{17B1B3C5-FB4A-4E8E-A7D5-556096D2095B}" type="datetime1">
              <a:rPr lang="en-US">
                <a:solidFill>
                  <a:prstClr val="white">
                    <a:tint val="75000"/>
                  </a:prstClr>
                </a:solidFill>
                <a:ea typeface="ＭＳ Ｐゴシック" charset="-128"/>
              </a:rPr>
              <a:pPr defTabSz="914400">
                <a:defRPr/>
              </a:pPr>
              <a:t>10/8/2015</a:t>
            </a:fld>
            <a:endParaRPr lang="en-US" dirty="0">
              <a:solidFill>
                <a:prstClr val="white">
                  <a:tint val="75000"/>
                </a:prstClr>
              </a:solidFill>
              <a:ea typeface="ＭＳ Ｐゴシック" charset="-128"/>
            </a:endParaRPr>
          </a:p>
        </p:txBody>
      </p:sp>
      <p:sp>
        <p:nvSpPr>
          <p:cNvPr id="5" name="Footer Placeholder 4"/>
          <p:cNvSpPr>
            <a:spLocks noGrp="1"/>
          </p:cNvSpPr>
          <p:nvPr>
            <p:ph type="ftr" sz="quarter" idx="3"/>
          </p:nvPr>
        </p:nvSpPr>
        <p:spPr>
          <a:xfrm>
            <a:off x="3124200" y="6357368"/>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defTabSz="914400">
              <a:defRPr/>
            </a:pPr>
            <a:endParaRPr lang="en-US">
              <a:solidFill>
                <a:prstClr val="white">
                  <a:tint val="75000"/>
                </a:prstClr>
              </a:solidFill>
              <a:ea typeface="ＭＳ Ｐゴシック" charset="-128"/>
            </a:endParaRPr>
          </a:p>
        </p:txBody>
      </p:sp>
      <p:sp>
        <p:nvSpPr>
          <p:cNvPr id="6" name="Slide Number Placeholder 5"/>
          <p:cNvSpPr>
            <a:spLocks noGrp="1"/>
          </p:cNvSpPr>
          <p:nvPr>
            <p:ph type="sldNum" sz="quarter" idx="4"/>
          </p:nvPr>
        </p:nvSpPr>
        <p:spPr>
          <a:xfrm>
            <a:off x="6553200" y="6357368"/>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4400">
              <a:defRPr/>
            </a:pPr>
            <a:fld id="{0267ABB0-DA63-4FE5-880D-4A0A331A72DE}" type="slidenum">
              <a:rPr lang="en-US">
                <a:solidFill>
                  <a:prstClr val="white">
                    <a:tint val="75000"/>
                  </a:prstClr>
                </a:solidFill>
                <a:ea typeface="ＭＳ Ｐゴシック" charset="-128"/>
              </a:rPr>
              <a:pPr defTabSz="914400">
                <a:defRPr/>
              </a:pPr>
              <a:t>‹#›</a:t>
            </a:fld>
            <a:endParaRPr lang="en-US" dirty="0">
              <a:solidFill>
                <a:prstClr val="white">
                  <a:tint val="75000"/>
                </a:prstClr>
              </a:solidFill>
              <a:ea typeface="ＭＳ Ｐゴシック" charset="-128"/>
            </a:endParaRPr>
          </a:p>
        </p:txBody>
      </p:sp>
    </p:spTree>
    <p:extLst>
      <p:ext uri="{BB962C8B-B14F-4D97-AF65-F5344CB8AC3E}">
        <p14:creationId xmlns:p14="http://schemas.microsoft.com/office/powerpoint/2010/main" val="2313211586"/>
      </p:ext>
    </p:extLst>
  </p:cSld>
  <p:clrMap bg1="dk1" tx1="lt1" bg2="dk2" tx2="lt2" accent1="accent1" accent2="accent2" accent3="accent3" accent4="accent4" accent5="accent5" accent6="accent6" hlink="hlink" folHlink="folHlink"/>
  <p:sldLayoutIdLst>
    <p:sldLayoutId id="2147484085"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457200" y="2"/>
            <a:ext cx="8229600" cy="927100"/>
          </a:xfrm>
          <a:prstGeom prst="rect">
            <a:avLst/>
          </a:prstGeom>
          <a:noFill/>
          <a:ln w="9525">
            <a:noFill/>
            <a:miter lim="800000"/>
            <a:headEnd/>
            <a:tailEnd/>
          </a:ln>
        </p:spPr>
        <p:txBody>
          <a:bodyPr vert="horz" wrap="square" lIns="0" tIns="91344" rIns="0" bIns="0" numCol="1" anchor="ctr" anchorCtr="1" compatLnSpc="1">
            <a:prstTxWarp prst="textNoShape">
              <a:avLst/>
            </a:prstTxWarp>
          </a:bodyPr>
          <a:lstStyle/>
          <a:p>
            <a:pPr lvl="0"/>
            <a:r>
              <a:rPr lang="en-US" smtClean="0"/>
              <a:t>Click to edit Master title style</a:t>
            </a:r>
          </a:p>
        </p:txBody>
      </p:sp>
      <p:sp>
        <p:nvSpPr>
          <p:cNvPr id="57347" name="Rectangle 3"/>
          <p:cNvSpPr>
            <a:spLocks noGrp="1" noChangeArrowheads="1"/>
          </p:cNvSpPr>
          <p:nvPr>
            <p:ph type="body" idx="1"/>
          </p:nvPr>
        </p:nvSpPr>
        <p:spPr bwMode="auto">
          <a:xfrm>
            <a:off x="566739" y="1470025"/>
            <a:ext cx="8012112" cy="4840288"/>
          </a:xfrm>
          <a:prstGeom prst="rect">
            <a:avLst/>
          </a:prstGeom>
          <a:noFill/>
          <a:ln w="9525">
            <a:noFill/>
            <a:miter lim="800000"/>
            <a:headEnd/>
            <a:tailEnd/>
          </a:ln>
        </p:spPr>
        <p:txBody>
          <a:bodyPr vert="horz" wrap="square" lIns="91344" tIns="45672" rIns="91344"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615699469"/>
      </p:ext>
    </p:extLst>
  </p:cSld>
  <p:clrMap bg1="lt1" tx1="dk1" bg2="lt2" tx2="dk2" accent1="accent1" accent2="accent2" accent3="accent3" accent4="accent4" accent5="accent5" accent6="accent6" hlink="hlink" folHlink="folHlink"/>
  <p:sldLayoutIdLst>
    <p:sldLayoutId id="2147484089" r:id="rId1"/>
    <p:sldLayoutId id="214748409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lnSpc>
          <a:spcPct val="90000"/>
        </a:lnSpc>
        <a:spcBef>
          <a:spcPct val="0"/>
        </a:spcBef>
        <a:spcAft>
          <a:spcPct val="0"/>
        </a:spcAft>
        <a:defRPr sz="2400" b="1">
          <a:solidFill>
            <a:schemeClr val="tx1"/>
          </a:solidFill>
          <a:latin typeface="+mj-lt"/>
          <a:ea typeface="+mj-ea"/>
          <a:cs typeface="+mj-cs"/>
        </a:defRPr>
      </a:lvl1pPr>
      <a:lvl2pPr algn="ctr" rtl="0" eaLnBrk="0" fontAlgn="base" hangingPunct="0">
        <a:lnSpc>
          <a:spcPct val="90000"/>
        </a:lnSpc>
        <a:spcBef>
          <a:spcPct val="0"/>
        </a:spcBef>
        <a:spcAft>
          <a:spcPct val="0"/>
        </a:spcAft>
        <a:defRPr sz="2400" b="1">
          <a:solidFill>
            <a:schemeClr val="tx1"/>
          </a:solidFill>
          <a:latin typeface="Times New Roman" pitchFamily="18" charset="0"/>
        </a:defRPr>
      </a:lvl2pPr>
      <a:lvl3pPr algn="ctr" rtl="0" eaLnBrk="0" fontAlgn="base" hangingPunct="0">
        <a:lnSpc>
          <a:spcPct val="90000"/>
        </a:lnSpc>
        <a:spcBef>
          <a:spcPct val="0"/>
        </a:spcBef>
        <a:spcAft>
          <a:spcPct val="0"/>
        </a:spcAft>
        <a:defRPr sz="2400" b="1">
          <a:solidFill>
            <a:schemeClr val="tx1"/>
          </a:solidFill>
          <a:latin typeface="Times New Roman" pitchFamily="18" charset="0"/>
        </a:defRPr>
      </a:lvl3pPr>
      <a:lvl4pPr algn="ctr" rtl="0" eaLnBrk="0" fontAlgn="base" hangingPunct="0">
        <a:lnSpc>
          <a:spcPct val="90000"/>
        </a:lnSpc>
        <a:spcBef>
          <a:spcPct val="0"/>
        </a:spcBef>
        <a:spcAft>
          <a:spcPct val="0"/>
        </a:spcAft>
        <a:defRPr sz="2400" b="1">
          <a:solidFill>
            <a:schemeClr val="tx1"/>
          </a:solidFill>
          <a:latin typeface="Times New Roman" pitchFamily="18" charset="0"/>
        </a:defRPr>
      </a:lvl4pPr>
      <a:lvl5pPr algn="ctr" rtl="0" eaLnBrk="0" fontAlgn="base" hangingPunct="0">
        <a:lnSpc>
          <a:spcPct val="90000"/>
        </a:lnSpc>
        <a:spcBef>
          <a:spcPct val="0"/>
        </a:spcBef>
        <a:spcAft>
          <a:spcPct val="0"/>
        </a:spcAft>
        <a:defRPr sz="2400" b="1">
          <a:solidFill>
            <a:schemeClr val="tx1"/>
          </a:solidFill>
          <a:latin typeface="Times New Roman" pitchFamily="18" charset="0"/>
        </a:defRPr>
      </a:lvl5pPr>
      <a:lvl6pPr marL="456721" algn="ctr" rtl="0" eaLnBrk="0" fontAlgn="base" hangingPunct="0">
        <a:lnSpc>
          <a:spcPct val="90000"/>
        </a:lnSpc>
        <a:spcBef>
          <a:spcPct val="0"/>
        </a:spcBef>
        <a:spcAft>
          <a:spcPct val="0"/>
        </a:spcAft>
        <a:defRPr sz="2400" b="1">
          <a:solidFill>
            <a:schemeClr val="tx1"/>
          </a:solidFill>
          <a:latin typeface="Times New Roman" pitchFamily="18" charset="0"/>
        </a:defRPr>
      </a:lvl6pPr>
      <a:lvl7pPr marL="913437" algn="ctr" rtl="0" eaLnBrk="0" fontAlgn="base" hangingPunct="0">
        <a:lnSpc>
          <a:spcPct val="90000"/>
        </a:lnSpc>
        <a:spcBef>
          <a:spcPct val="0"/>
        </a:spcBef>
        <a:spcAft>
          <a:spcPct val="0"/>
        </a:spcAft>
        <a:defRPr sz="2400" b="1">
          <a:solidFill>
            <a:schemeClr val="tx1"/>
          </a:solidFill>
          <a:latin typeface="Times New Roman" pitchFamily="18" charset="0"/>
        </a:defRPr>
      </a:lvl7pPr>
      <a:lvl8pPr marL="1370158" algn="ctr" rtl="0" eaLnBrk="0" fontAlgn="base" hangingPunct="0">
        <a:lnSpc>
          <a:spcPct val="90000"/>
        </a:lnSpc>
        <a:spcBef>
          <a:spcPct val="0"/>
        </a:spcBef>
        <a:spcAft>
          <a:spcPct val="0"/>
        </a:spcAft>
        <a:defRPr sz="2400" b="1">
          <a:solidFill>
            <a:schemeClr val="tx1"/>
          </a:solidFill>
          <a:latin typeface="Times New Roman" pitchFamily="18" charset="0"/>
        </a:defRPr>
      </a:lvl8pPr>
      <a:lvl9pPr marL="1826876" algn="ctr" rtl="0" eaLnBrk="0" fontAlgn="base" hangingPunct="0">
        <a:lnSpc>
          <a:spcPct val="90000"/>
        </a:lnSpc>
        <a:spcBef>
          <a:spcPct val="0"/>
        </a:spcBef>
        <a:spcAft>
          <a:spcPct val="0"/>
        </a:spcAft>
        <a:defRPr sz="2400" b="1">
          <a:solidFill>
            <a:schemeClr val="tx1"/>
          </a:solidFill>
          <a:latin typeface="Times New Roman" pitchFamily="18" charset="0"/>
        </a:defRPr>
      </a:lvl9pPr>
    </p:titleStyle>
    <p:bodyStyle>
      <a:lvl1pPr marL="342539" indent="-342539" algn="l" rtl="0" eaLnBrk="0" fontAlgn="base" hangingPunct="0">
        <a:lnSpc>
          <a:spcPct val="90000"/>
        </a:lnSpc>
        <a:spcBef>
          <a:spcPct val="50000"/>
        </a:spcBef>
        <a:spcAft>
          <a:spcPct val="0"/>
        </a:spcAft>
        <a:buFont typeface="Times New Roman" pitchFamily="18" charset="0"/>
        <a:buChar char="•"/>
        <a:defRPr sz="2800" b="1">
          <a:solidFill>
            <a:schemeClr val="tx1"/>
          </a:solidFill>
          <a:latin typeface="+mn-lt"/>
          <a:ea typeface="+mn-ea"/>
          <a:cs typeface="+mn-cs"/>
        </a:defRPr>
      </a:lvl1pPr>
      <a:lvl2pPr marL="742167" indent="-285449" algn="l" rtl="0" eaLnBrk="0" fontAlgn="base" hangingPunct="0">
        <a:lnSpc>
          <a:spcPct val="90000"/>
        </a:lnSpc>
        <a:spcBef>
          <a:spcPct val="50000"/>
        </a:spcBef>
        <a:spcAft>
          <a:spcPct val="0"/>
        </a:spcAft>
        <a:buFont typeface="Times New Roman" pitchFamily="18" charset="0"/>
        <a:buChar char="•"/>
        <a:defRPr sz="2400" b="1">
          <a:solidFill>
            <a:schemeClr val="tx1"/>
          </a:solidFill>
          <a:latin typeface="+mn-lt"/>
        </a:defRPr>
      </a:lvl2pPr>
      <a:lvl3pPr marL="1141799" indent="-228360" algn="l" rtl="0" eaLnBrk="0" fontAlgn="base" hangingPunct="0">
        <a:lnSpc>
          <a:spcPct val="90000"/>
        </a:lnSpc>
        <a:spcBef>
          <a:spcPct val="50000"/>
        </a:spcBef>
        <a:spcAft>
          <a:spcPct val="0"/>
        </a:spcAft>
        <a:buFont typeface="Times New Roman" pitchFamily="18" charset="0"/>
        <a:buChar char="•"/>
        <a:defRPr sz="2000" b="1">
          <a:solidFill>
            <a:schemeClr val="tx1"/>
          </a:solidFill>
          <a:latin typeface="+mn-lt"/>
        </a:defRPr>
      </a:lvl3pPr>
      <a:lvl4pPr marL="1598516" indent="-228360" algn="l" rtl="0" eaLnBrk="0" fontAlgn="base" hangingPunct="0">
        <a:lnSpc>
          <a:spcPct val="90000"/>
        </a:lnSpc>
        <a:spcBef>
          <a:spcPct val="50000"/>
        </a:spcBef>
        <a:spcAft>
          <a:spcPct val="0"/>
        </a:spcAft>
        <a:buFont typeface="Times New Roman" pitchFamily="18" charset="0"/>
        <a:buChar char="•"/>
        <a:defRPr b="1">
          <a:solidFill>
            <a:schemeClr val="tx1"/>
          </a:solidFill>
          <a:latin typeface="+mn-lt"/>
        </a:defRPr>
      </a:lvl4pPr>
      <a:lvl5pPr marL="2055235" indent="-228360" algn="l" rtl="0" eaLnBrk="0" fontAlgn="base" hangingPunct="0">
        <a:lnSpc>
          <a:spcPct val="90000"/>
        </a:lnSpc>
        <a:spcBef>
          <a:spcPct val="50000"/>
        </a:spcBef>
        <a:spcAft>
          <a:spcPct val="0"/>
        </a:spcAft>
        <a:buChar char="»"/>
        <a:defRPr b="1">
          <a:solidFill>
            <a:schemeClr val="tx1"/>
          </a:solidFill>
          <a:latin typeface="+mn-lt"/>
        </a:defRPr>
      </a:lvl5pPr>
      <a:lvl6pPr marL="2511955" indent="-228360" algn="l" rtl="0" eaLnBrk="0" fontAlgn="base" hangingPunct="0">
        <a:lnSpc>
          <a:spcPct val="90000"/>
        </a:lnSpc>
        <a:spcBef>
          <a:spcPct val="50000"/>
        </a:spcBef>
        <a:spcAft>
          <a:spcPct val="0"/>
        </a:spcAft>
        <a:buChar char="»"/>
        <a:defRPr b="1">
          <a:solidFill>
            <a:schemeClr val="tx1"/>
          </a:solidFill>
          <a:latin typeface="+mn-lt"/>
        </a:defRPr>
      </a:lvl6pPr>
      <a:lvl7pPr marL="2968675" indent="-228360" algn="l" rtl="0" eaLnBrk="0" fontAlgn="base" hangingPunct="0">
        <a:lnSpc>
          <a:spcPct val="90000"/>
        </a:lnSpc>
        <a:spcBef>
          <a:spcPct val="50000"/>
        </a:spcBef>
        <a:spcAft>
          <a:spcPct val="0"/>
        </a:spcAft>
        <a:buChar char="»"/>
        <a:defRPr b="1">
          <a:solidFill>
            <a:schemeClr val="tx1"/>
          </a:solidFill>
          <a:latin typeface="+mn-lt"/>
        </a:defRPr>
      </a:lvl7pPr>
      <a:lvl8pPr marL="3425393" indent="-228360" algn="l" rtl="0" eaLnBrk="0" fontAlgn="base" hangingPunct="0">
        <a:lnSpc>
          <a:spcPct val="90000"/>
        </a:lnSpc>
        <a:spcBef>
          <a:spcPct val="50000"/>
        </a:spcBef>
        <a:spcAft>
          <a:spcPct val="0"/>
        </a:spcAft>
        <a:buChar char="»"/>
        <a:defRPr b="1">
          <a:solidFill>
            <a:schemeClr val="tx1"/>
          </a:solidFill>
          <a:latin typeface="+mn-lt"/>
        </a:defRPr>
      </a:lvl8pPr>
      <a:lvl9pPr marL="3882110" indent="-228360" algn="l" rtl="0" eaLnBrk="0" fontAlgn="base" hangingPunct="0">
        <a:lnSpc>
          <a:spcPct val="90000"/>
        </a:lnSpc>
        <a:spcBef>
          <a:spcPct val="50000"/>
        </a:spcBef>
        <a:spcAft>
          <a:spcPct val="0"/>
        </a:spcAft>
        <a:buChar char="»"/>
        <a:defRPr b="1">
          <a:solidFill>
            <a:schemeClr val="tx1"/>
          </a:solidFill>
          <a:latin typeface="+mn-lt"/>
        </a:defRPr>
      </a:lvl9pPr>
    </p:bodyStyle>
    <p:otherStyle>
      <a:defPPr>
        <a:defRPr lang="en-US"/>
      </a:defPPr>
      <a:lvl1pPr marL="0" algn="l" defTabSz="913437" rtl="0" eaLnBrk="1" latinLnBrk="0" hangingPunct="1">
        <a:defRPr sz="1800" kern="1200">
          <a:solidFill>
            <a:schemeClr val="tx1"/>
          </a:solidFill>
          <a:latin typeface="+mn-lt"/>
          <a:ea typeface="+mn-ea"/>
          <a:cs typeface="+mn-cs"/>
        </a:defRPr>
      </a:lvl1pPr>
      <a:lvl2pPr marL="456721" algn="l" defTabSz="913437" rtl="0" eaLnBrk="1" latinLnBrk="0" hangingPunct="1">
        <a:defRPr sz="1800" kern="1200">
          <a:solidFill>
            <a:schemeClr val="tx1"/>
          </a:solidFill>
          <a:latin typeface="+mn-lt"/>
          <a:ea typeface="+mn-ea"/>
          <a:cs typeface="+mn-cs"/>
        </a:defRPr>
      </a:lvl2pPr>
      <a:lvl3pPr marL="913437" algn="l" defTabSz="913437" rtl="0" eaLnBrk="1" latinLnBrk="0" hangingPunct="1">
        <a:defRPr sz="1800" kern="1200">
          <a:solidFill>
            <a:schemeClr val="tx1"/>
          </a:solidFill>
          <a:latin typeface="+mn-lt"/>
          <a:ea typeface="+mn-ea"/>
          <a:cs typeface="+mn-cs"/>
        </a:defRPr>
      </a:lvl3pPr>
      <a:lvl4pPr marL="1370158" algn="l" defTabSz="913437" rtl="0" eaLnBrk="1" latinLnBrk="0" hangingPunct="1">
        <a:defRPr sz="1800" kern="1200">
          <a:solidFill>
            <a:schemeClr val="tx1"/>
          </a:solidFill>
          <a:latin typeface="+mn-lt"/>
          <a:ea typeface="+mn-ea"/>
          <a:cs typeface="+mn-cs"/>
        </a:defRPr>
      </a:lvl4pPr>
      <a:lvl5pPr marL="1826876" algn="l" defTabSz="913437" rtl="0" eaLnBrk="1" latinLnBrk="0" hangingPunct="1">
        <a:defRPr sz="1800" kern="1200">
          <a:solidFill>
            <a:schemeClr val="tx1"/>
          </a:solidFill>
          <a:latin typeface="+mn-lt"/>
          <a:ea typeface="+mn-ea"/>
          <a:cs typeface="+mn-cs"/>
        </a:defRPr>
      </a:lvl5pPr>
      <a:lvl6pPr marL="2283597" algn="l" defTabSz="913437" rtl="0" eaLnBrk="1" latinLnBrk="0" hangingPunct="1">
        <a:defRPr sz="1800" kern="1200">
          <a:solidFill>
            <a:schemeClr val="tx1"/>
          </a:solidFill>
          <a:latin typeface="+mn-lt"/>
          <a:ea typeface="+mn-ea"/>
          <a:cs typeface="+mn-cs"/>
        </a:defRPr>
      </a:lvl6pPr>
      <a:lvl7pPr marL="2740313" algn="l" defTabSz="913437" rtl="0" eaLnBrk="1" latinLnBrk="0" hangingPunct="1">
        <a:defRPr sz="1800" kern="1200">
          <a:solidFill>
            <a:schemeClr val="tx1"/>
          </a:solidFill>
          <a:latin typeface="+mn-lt"/>
          <a:ea typeface="+mn-ea"/>
          <a:cs typeface="+mn-cs"/>
        </a:defRPr>
      </a:lvl7pPr>
      <a:lvl8pPr marL="3197034" algn="l" defTabSz="913437" rtl="0" eaLnBrk="1" latinLnBrk="0" hangingPunct="1">
        <a:defRPr sz="1800" kern="1200">
          <a:solidFill>
            <a:schemeClr val="tx1"/>
          </a:solidFill>
          <a:latin typeface="+mn-lt"/>
          <a:ea typeface="+mn-ea"/>
          <a:cs typeface="+mn-cs"/>
        </a:defRPr>
      </a:lvl8pPr>
      <a:lvl9pPr marL="3653752" algn="l" defTabSz="91343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32747"/>
      </p:ext>
    </p:extLst>
  </p:cSld>
  <p:clrMap bg1="lt1" tx1="dk1" bg2="lt2" tx2="dk2" accent1="accent1" accent2="accent2" accent3="accent3" accent4="accent4" accent5="accent5" accent6="accent6" hlink="hlink" folHlink="folHlink"/>
  <p:sldLayoutIdLst>
    <p:sldLayoutId id="2147484094"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4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i="0">
                <a:latin typeface="+mn-lt"/>
                <a:ea typeface="+mn-ea"/>
              </a:defRPr>
            </a:lvl1pPr>
          </a:lstStyle>
          <a:p>
            <a:pPr defTabSz="914400">
              <a:defRPr/>
            </a:pPr>
            <a:endParaRPr lang="en-US">
              <a:solidFill>
                <a:srgbClr val="000000"/>
              </a:solidFill>
            </a:endParaRPr>
          </a:p>
        </p:txBody>
      </p:sp>
      <p:sp>
        <p:nvSpPr>
          <p:cNvPr id="10554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i="0">
                <a:latin typeface="+mn-lt"/>
                <a:ea typeface="+mn-ea"/>
              </a:defRPr>
            </a:lvl1pPr>
          </a:lstStyle>
          <a:p>
            <a:pPr defTabSz="914400">
              <a:defRPr/>
            </a:pPr>
            <a:endParaRPr lang="en-US">
              <a:solidFill>
                <a:srgbClr val="000000"/>
              </a:solidFill>
            </a:endParaRPr>
          </a:p>
        </p:txBody>
      </p:sp>
      <p:sp>
        <p:nvSpPr>
          <p:cNvPr id="10554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i="0">
                <a:latin typeface="+mn-lt"/>
                <a:ea typeface="+mn-ea"/>
              </a:defRPr>
            </a:lvl1pPr>
          </a:lstStyle>
          <a:p>
            <a:pPr defTabSz="914400">
              <a:defRPr/>
            </a:pPr>
            <a:fld id="{A208E238-451B-4AA6-9CAB-D5C7ED94EE7F}" type="slidenum">
              <a:rPr lang="en-US">
                <a:solidFill>
                  <a:srgbClr val="000000"/>
                </a:solidFill>
              </a:rPr>
              <a:pPr defTabSz="914400">
                <a:defRPr/>
              </a:pPr>
              <a:t>‹#›</a:t>
            </a:fld>
            <a:endParaRPr lang="en-US">
              <a:solidFill>
                <a:srgbClr val="000000"/>
              </a:solidFill>
            </a:endParaRPr>
          </a:p>
        </p:txBody>
      </p:sp>
    </p:spTree>
    <p:extLst>
      <p:ext uri="{BB962C8B-B14F-4D97-AF65-F5344CB8AC3E}">
        <p14:creationId xmlns:p14="http://schemas.microsoft.com/office/powerpoint/2010/main" val="2936221932"/>
      </p:ext>
    </p:extLst>
  </p:cSld>
  <p:clrMap bg1="lt1" tx1="dk1" bg2="lt2" tx2="dk2" accent1="accent1" accent2="accent2" accent3="accent3" accent4="accent4" accent5="accent5" accent6="accent6" hlink="hlink" folHlink="folHlink"/>
  <p:sldLayoutIdLst>
    <p:sldLayoutId id="2147484096"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3600">
          <a:solidFill>
            <a:srgbClr val="FFFF00"/>
          </a:solidFill>
          <a:latin typeface="+mj-lt"/>
          <a:ea typeface="+mj-ea"/>
          <a:cs typeface="+mj-cs"/>
        </a:defRPr>
      </a:lvl1pPr>
      <a:lvl2pPr algn="ctr" rtl="0" eaLnBrk="0" fontAlgn="base" hangingPunct="0">
        <a:spcBef>
          <a:spcPct val="0"/>
        </a:spcBef>
        <a:spcAft>
          <a:spcPct val="0"/>
        </a:spcAft>
        <a:defRPr sz="3600">
          <a:solidFill>
            <a:srgbClr val="FFFF00"/>
          </a:solidFill>
          <a:latin typeface="Arial" pitchFamily="34" charset="0"/>
          <a:ea typeface="Osaka" charset="-128"/>
        </a:defRPr>
      </a:lvl2pPr>
      <a:lvl3pPr algn="ctr" rtl="0" eaLnBrk="0" fontAlgn="base" hangingPunct="0">
        <a:spcBef>
          <a:spcPct val="0"/>
        </a:spcBef>
        <a:spcAft>
          <a:spcPct val="0"/>
        </a:spcAft>
        <a:defRPr sz="3600">
          <a:solidFill>
            <a:srgbClr val="FFFF00"/>
          </a:solidFill>
          <a:latin typeface="Arial" pitchFamily="34" charset="0"/>
          <a:ea typeface="Osaka" charset="-128"/>
        </a:defRPr>
      </a:lvl3pPr>
      <a:lvl4pPr algn="ctr" rtl="0" eaLnBrk="0" fontAlgn="base" hangingPunct="0">
        <a:spcBef>
          <a:spcPct val="0"/>
        </a:spcBef>
        <a:spcAft>
          <a:spcPct val="0"/>
        </a:spcAft>
        <a:defRPr sz="3600">
          <a:solidFill>
            <a:srgbClr val="FFFF00"/>
          </a:solidFill>
          <a:latin typeface="Arial" pitchFamily="34" charset="0"/>
          <a:ea typeface="Osaka" charset="-128"/>
        </a:defRPr>
      </a:lvl4pPr>
      <a:lvl5pPr algn="ctr" rtl="0" eaLnBrk="0" fontAlgn="base" hangingPunct="0">
        <a:spcBef>
          <a:spcPct val="0"/>
        </a:spcBef>
        <a:spcAft>
          <a:spcPct val="0"/>
        </a:spcAft>
        <a:defRPr sz="3600">
          <a:solidFill>
            <a:srgbClr val="FFFF00"/>
          </a:solidFill>
          <a:latin typeface="Arial" pitchFamily="34" charset="0"/>
          <a:ea typeface="Osaka" charset="-128"/>
        </a:defRPr>
      </a:lvl5pPr>
      <a:lvl6pPr marL="457200" algn="ctr" rtl="0" eaLnBrk="0" fontAlgn="base" hangingPunct="0">
        <a:spcBef>
          <a:spcPct val="0"/>
        </a:spcBef>
        <a:spcAft>
          <a:spcPct val="0"/>
        </a:spcAft>
        <a:defRPr sz="3600">
          <a:solidFill>
            <a:srgbClr val="FFFF00"/>
          </a:solidFill>
          <a:latin typeface="Arial" pitchFamily="34" charset="0"/>
          <a:ea typeface="Osaka" charset="-128"/>
        </a:defRPr>
      </a:lvl6pPr>
      <a:lvl7pPr marL="914400" algn="ctr" rtl="0" eaLnBrk="0" fontAlgn="base" hangingPunct="0">
        <a:spcBef>
          <a:spcPct val="0"/>
        </a:spcBef>
        <a:spcAft>
          <a:spcPct val="0"/>
        </a:spcAft>
        <a:defRPr sz="3600">
          <a:solidFill>
            <a:srgbClr val="FFFF00"/>
          </a:solidFill>
          <a:latin typeface="Arial" pitchFamily="34" charset="0"/>
          <a:ea typeface="Osaka" charset="-128"/>
        </a:defRPr>
      </a:lvl7pPr>
      <a:lvl8pPr marL="1371600" algn="ctr" rtl="0" eaLnBrk="0" fontAlgn="base" hangingPunct="0">
        <a:spcBef>
          <a:spcPct val="0"/>
        </a:spcBef>
        <a:spcAft>
          <a:spcPct val="0"/>
        </a:spcAft>
        <a:defRPr sz="3600">
          <a:solidFill>
            <a:srgbClr val="FFFF00"/>
          </a:solidFill>
          <a:latin typeface="Arial" pitchFamily="34" charset="0"/>
          <a:ea typeface="Osaka" charset="-128"/>
        </a:defRPr>
      </a:lvl8pPr>
      <a:lvl9pPr marL="1828800" algn="ctr" rtl="0" eaLnBrk="0" fontAlgn="base" hangingPunct="0">
        <a:spcBef>
          <a:spcPct val="0"/>
        </a:spcBef>
        <a:spcAft>
          <a:spcPct val="0"/>
        </a:spcAft>
        <a:defRPr sz="3600">
          <a:solidFill>
            <a:srgbClr val="FFFF00"/>
          </a:solidFill>
          <a:latin typeface="Arial" pitchFamily="34" charset="0"/>
          <a:ea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bwMode="auto">
          <a:xfrm>
            <a:off x="914400" y="17526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39" name="Rectangle 3"/>
          <p:cNvSpPr>
            <a:spLocks noGrp="1" noChangeArrowheads="1"/>
          </p:cNvSpPr>
          <p:nvPr>
            <p:ph type="title"/>
          </p:nvPr>
        </p:nvSpPr>
        <p:spPr bwMode="auto">
          <a:xfrm>
            <a:off x="914400" y="6858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7332" name="Rectangle 4"/>
          <p:cNvSpPr>
            <a:spLocks noGrp="1" noChangeArrowheads="1"/>
          </p:cNvSpPr>
          <p:nvPr>
            <p:ph type="dt" sz="half" idx="2"/>
          </p:nvPr>
        </p:nvSpPr>
        <p:spPr bwMode="auto">
          <a:xfrm>
            <a:off x="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000000"/>
                </a:solidFill>
                <a:latin typeface="Helvetica" pitchFamily="34" charset="0"/>
                <a:ea typeface="ＭＳ Ｐゴシック" pitchFamily="1" charset="-128"/>
              </a:defRPr>
            </a:lvl1pPr>
          </a:lstStyle>
          <a:p>
            <a:pPr defTabSz="914400">
              <a:defRPr/>
            </a:pPr>
            <a:endParaRPr lang="en-US"/>
          </a:p>
        </p:txBody>
      </p:sp>
      <p:sp>
        <p:nvSpPr>
          <p:cNvPr id="227333" name="Rectangle 5"/>
          <p:cNvSpPr>
            <a:spLocks noGrp="1" noChangeArrowheads="1"/>
          </p:cNvSpPr>
          <p:nvPr>
            <p:ph type="ftr" sz="quarter" idx="3"/>
          </p:nvPr>
        </p:nvSpPr>
        <p:spPr bwMode="auto">
          <a:xfrm>
            <a:off x="3124200" y="66294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000000"/>
                </a:solidFill>
                <a:latin typeface="Helvetica" pitchFamily="34" charset="0"/>
                <a:ea typeface="ＭＳ Ｐゴシック" pitchFamily="1" charset="-128"/>
              </a:defRPr>
            </a:lvl1pPr>
          </a:lstStyle>
          <a:p>
            <a:pPr defTabSz="914400">
              <a:defRPr/>
            </a:pPr>
            <a:endParaRPr lang="en-US"/>
          </a:p>
        </p:txBody>
      </p:sp>
      <p:sp>
        <p:nvSpPr>
          <p:cNvPr id="227334" name="Rectangle 6"/>
          <p:cNvSpPr>
            <a:spLocks noGrp="1" noChangeArrowheads="1"/>
          </p:cNvSpPr>
          <p:nvPr>
            <p:ph type="sldNum" sz="quarter" idx="4"/>
          </p:nvPr>
        </p:nvSpPr>
        <p:spPr bwMode="auto">
          <a:xfrm>
            <a:off x="723900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000000"/>
                </a:solidFill>
                <a:latin typeface="Helvetica" pitchFamily="34" charset="0"/>
                <a:ea typeface="ＭＳ Ｐゴシック" pitchFamily="1" charset="-128"/>
              </a:defRPr>
            </a:lvl1pPr>
          </a:lstStyle>
          <a:p>
            <a:pPr defTabSz="914400">
              <a:defRPr/>
            </a:pPr>
            <a:fld id="{5C5DC14E-B5D8-482E-A41C-00840D5F5D30}" type="slidenum">
              <a:rPr lang="en-US"/>
              <a:pPr defTabSz="914400">
                <a:defRPr/>
              </a:pPr>
              <a:t>‹#›</a:t>
            </a:fld>
            <a:endParaRPr lang="en-US"/>
          </a:p>
        </p:txBody>
      </p:sp>
    </p:spTree>
    <p:extLst>
      <p:ext uri="{BB962C8B-B14F-4D97-AF65-F5344CB8AC3E}">
        <p14:creationId xmlns:p14="http://schemas.microsoft.com/office/powerpoint/2010/main" val="2721366960"/>
      </p:ext>
    </p:extLst>
  </p:cSld>
  <p:clrMap bg1="lt1" tx1="dk1" bg2="lt2" tx2="dk2" accent1="accent1" accent2="accent2" accent3="accent3" accent4="accent4" accent5="accent5" accent6="accent6" hlink="hlink" folHlink="folHlink"/>
  <p:sldLayoutIdLst>
    <p:sldLayoutId id="2147484098"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l" rtl="0" eaLnBrk="0" fontAlgn="base" hangingPunct="0">
        <a:spcBef>
          <a:spcPct val="0"/>
        </a:spcBef>
        <a:spcAft>
          <a:spcPct val="0"/>
        </a:spcAft>
        <a:defRPr sz="4400" b="1">
          <a:solidFill>
            <a:schemeClr val="tx2"/>
          </a:solidFill>
          <a:latin typeface="+mj-lt"/>
          <a:ea typeface="MS PGothic" pitchFamily="34" charset="-128"/>
          <a:cs typeface="ＭＳ Ｐゴシック" pitchFamily="51" charset="-128"/>
        </a:defRPr>
      </a:lvl1pPr>
      <a:lvl2pPr algn="l" rtl="0" eaLnBrk="0" fontAlgn="base" hangingPunct="0">
        <a:spcBef>
          <a:spcPct val="0"/>
        </a:spcBef>
        <a:spcAft>
          <a:spcPct val="0"/>
        </a:spcAft>
        <a:defRPr sz="4400" b="1">
          <a:solidFill>
            <a:schemeClr val="tx2"/>
          </a:solidFill>
          <a:latin typeface="Helvetica" pitchFamily="57" charset="0"/>
          <a:ea typeface="MS PGothic" pitchFamily="34" charset="-128"/>
          <a:cs typeface="ＭＳ Ｐゴシック" pitchFamily="51" charset="-128"/>
        </a:defRPr>
      </a:lvl2pPr>
      <a:lvl3pPr algn="l" rtl="0" eaLnBrk="0" fontAlgn="base" hangingPunct="0">
        <a:spcBef>
          <a:spcPct val="0"/>
        </a:spcBef>
        <a:spcAft>
          <a:spcPct val="0"/>
        </a:spcAft>
        <a:defRPr sz="4400" b="1">
          <a:solidFill>
            <a:schemeClr val="tx2"/>
          </a:solidFill>
          <a:latin typeface="Helvetica" pitchFamily="57" charset="0"/>
          <a:ea typeface="MS PGothic" pitchFamily="34" charset="-128"/>
          <a:cs typeface="ＭＳ Ｐゴシック" pitchFamily="51" charset="-128"/>
        </a:defRPr>
      </a:lvl3pPr>
      <a:lvl4pPr algn="l" rtl="0" eaLnBrk="0" fontAlgn="base" hangingPunct="0">
        <a:spcBef>
          <a:spcPct val="0"/>
        </a:spcBef>
        <a:spcAft>
          <a:spcPct val="0"/>
        </a:spcAft>
        <a:defRPr sz="4400" b="1">
          <a:solidFill>
            <a:schemeClr val="tx2"/>
          </a:solidFill>
          <a:latin typeface="Helvetica" pitchFamily="57" charset="0"/>
          <a:ea typeface="MS PGothic" pitchFamily="34" charset="-128"/>
          <a:cs typeface="ＭＳ Ｐゴシック" pitchFamily="51" charset="-128"/>
        </a:defRPr>
      </a:lvl4pPr>
      <a:lvl5pPr algn="l" rtl="0" eaLnBrk="0" fontAlgn="base" hangingPunct="0">
        <a:spcBef>
          <a:spcPct val="0"/>
        </a:spcBef>
        <a:spcAft>
          <a:spcPct val="0"/>
        </a:spcAft>
        <a:defRPr sz="4400" b="1">
          <a:solidFill>
            <a:schemeClr val="tx2"/>
          </a:solidFill>
          <a:latin typeface="Helvetica" pitchFamily="57" charset="0"/>
          <a:ea typeface="MS PGothic" pitchFamily="34" charset="-128"/>
          <a:cs typeface="ＭＳ Ｐゴシック" pitchFamily="51" charset="-128"/>
        </a:defRPr>
      </a:lvl5pPr>
      <a:lvl6pPr marL="457200" algn="l" rtl="0" fontAlgn="base">
        <a:spcBef>
          <a:spcPct val="0"/>
        </a:spcBef>
        <a:spcAft>
          <a:spcPct val="0"/>
        </a:spcAft>
        <a:defRPr sz="4400" b="1">
          <a:solidFill>
            <a:schemeClr val="tx2"/>
          </a:solidFill>
          <a:latin typeface="Helvetica" pitchFamily="57" charset="0"/>
        </a:defRPr>
      </a:lvl6pPr>
      <a:lvl7pPr marL="914400" algn="l" rtl="0" fontAlgn="base">
        <a:spcBef>
          <a:spcPct val="0"/>
        </a:spcBef>
        <a:spcAft>
          <a:spcPct val="0"/>
        </a:spcAft>
        <a:defRPr sz="4400" b="1">
          <a:solidFill>
            <a:schemeClr val="tx2"/>
          </a:solidFill>
          <a:latin typeface="Helvetica" pitchFamily="57" charset="0"/>
        </a:defRPr>
      </a:lvl7pPr>
      <a:lvl8pPr marL="1371600" algn="l" rtl="0" fontAlgn="base">
        <a:spcBef>
          <a:spcPct val="0"/>
        </a:spcBef>
        <a:spcAft>
          <a:spcPct val="0"/>
        </a:spcAft>
        <a:defRPr sz="4400" b="1">
          <a:solidFill>
            <a:schemeClr val="tx2"/>
          </a:solidFill>
          <a:latin typeface="Helvetica" pitchFamily="57" charset="0"/>
        </a:defRPr>
      </a:lvl8pPr>
      <a:lvl9pPr marL="1828800" algn="l" rtl="0" fontAlgn="base">
        <a:spcBef>
          <a:spcPct val="0"/>
        </a:spcBef>
        <a:spcAft>
          <a:spcPct val="0"/>
        </a:spcAft>
        <a:defRPr sz="4400" b="1">
          <a:solidFill>
            <a:schemeClr val="tx2"/>
          </a:solidFill>
          <a:latin typeface="Helvetica" pitchFamily="5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51" charset="-128"/>
        </a:defRPr>
      </a:lvl1pPr>
      <a:lvl2pPr marL="742950" indent="-285750" algn="l" rtl="0" eaLnBrk="0" fontAlgn="base" hangingPunct="0">
        <a:spcBef>
          <a:spcPct val="20000"/>
        </a:spcBef>
        <a:spcAft>
          <a:spcPct val="0"/>
        </a:spcAft>
        <a:buFont typeface="Helvetica" pitchFamily="34" charset="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Helvetica" pitchFamily="34" charset="0"/>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Font typeface="Helvetica" pitchFamily="34" charset="0"/>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Font typeface="Helvetica" pitchFamily="34" charset="0"/>
        <a:buChar char="–"/>
        <a:defRPr sz="2000">
          <a:solidFill>
            <a:schemeClr val="tx1"/>
          </a:solidFill>
          <a:latin typeface="+mn-lt"/>
          <a:ea typeface="MS PGothic" pitchFamily="34" charset="-128"/>
        </a:defRPr>
      </a:lvl5pPr>
      <a:lvl6pPr marL="25146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6pPr>
      <a:lvl7pPr marL="29718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7pPr>
      <a:lvl8pPr marL="34290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8pPr>
      <a:lvl9pPr marL="3886200" indent="-228600" algn="l" rtl="0" fontAlgn="base">
        <a:spcBef>
          <a:spcPct val="20000"/>
        </a:spcBef>
        <a:spcAft>
          <a:spcPct val="0"/>
        </a:spcAft>
        <a:buFont typeface="Helvetica" pitchFamily="57" charset="0"/>
        <a:buChar char="–"/>
        <a:defRPr sz="2000">
          <a:solidFill>
            <a:schemeClr val="tx1"/>
          </a:solidFill>
          <a:latin typeface="+mn-lt"/>
          <a:ea typeface="ＭＳ Ｐゴシック" pitchFamily="5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92015" y="609600"/>
            <a:ext cx="7159978"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992015" y="2298700"/>
            <a:ext cx="7159978"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latin typeface="+mn-lt"/>
              </a:defRPr>
            </a:lvl1pPr>
          </a:lstStyle>
          <a:p>
            <a:pPr defTabSz="914400">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latin typeface="+mn-lt"/>
              </a:defRPr>
            </a:lvl1pPr>
          </a:lstStyle>
          <a:p>
            <a:pPr defTabSz="914400">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latin typeface="+mn-lt"/>
              </a:defRPr>
            </a:lvl1pPr>
          </a:lstStyle>
          <a:p>
            <a:pPr defTabSz="914400">
              <a:defRPr/>
            </a:pPr>
            <a:fld id="{9D3716DE-F774-4578-80DE-31A070E1F562}" type="slidenum">
              <a:rPr lang="en-US">
                <a:solidFill>
                  <a:srgbClr val="FFFFFF"/>
                </a:solidFill>
              </a:rPr>
              <a:pPr defTabSz="914400">
                <a:defRPr/>
              </a:pPr>
              <a:t>‹#›</a:t>
            </a:fld>
            <a:endParaRPr lang="en-US">
              <a:solidFill>
                <a:srgbClr val="FFFFFF"/>
              </a:solidFill>
            </a:endParaRPr>
          </a:p>
        </p:txBody>
      </p:sp>
    </p:spTree>
    <p:extLst>
      <p:ext uri="{BB962C8B-B14F-4D97-AF65-F5344CB8AC3E}">
        <p14:creationId xmlns:p14="http://schemas.microsoft.com/office/powerpoint/2010/main" val="1252059134"/>
      </p:ext>
    </p:extLst>
  </p:cSld>
  <p:clrMap bg1="dk2" tx1="lt1" bg2="dk1" tx2="lt2" accent1="accent1" accent2="accent2" accent3="accent3" accent4="accent4" accent5="accent5" accent6="accent6" hlink="hlink" folHlink="folHlink"/>
  <p:sldLayoutIdLst>
    <p:sldLayoutId id="2147484100"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New Roman" pitchFamily="18" charset="0"/>
        </a:defRPr>
      </a:lvl2pPr>
      <a:lvl3pPr algn="ctr" rtl="0" eaLnBrk="0" fontAlgn="base" hangingPunct="0">
        <a:spcBef>
          <a:spcPct val="0"/>
        </a:spcBef>
        <a:spcAft>
          <a:spcPct val="0"/>
        </a:spcAft>
        <a:defRPr sz="4400">
          <a:solidFill>
            <a:srgbClr val="FFFF00"/>
          </a:solidFill>
          <a:latin typeface="Times New Roman" pitchFamily="18" charset="0"/>
        </a:defRPr>
      </a:lvl3pPr>
      <a:lvl4pPr algn="ctr" rtl="0" eaLnBrk="0" fontAlgn="base" hangingPunct="0">
        <a:spcBef>
          <a:spcPct val="0"/>
        </a:spcBef>
        <a:spcAft>
          <a:spcPct val="0"/>
        </a:spcAft>
        <a:defRPr sz="4400">
          <a:solidFill>
            <a:srgbClr val="FFFF00"/>
          </a:solidFill>
          <a:latin typeface="Times New Roman" pitchFamily="18" charset="0"/>
        </a:defRPr>
      </a:lvl4pPr>
      <a:lvl5pPr algn="ctr" rtl="0" eaLnBrk="0" fontAlgn="base" hangingPunct="0">
        <a:spcBef>
          <a:spcPct val="0"/>
        </a:spcBef>
        <a:spcAft>
          <a:spcPct val="0"/>
        </a:spcAft>
        <a:defRPr sz="4400">
          <a:solidFill>
            <a:srgbClr val="FFFF00"/>
          </a:solidFill>
          <a:latin typeface="Times New Roman" pitchFamily="18"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4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i="0">
                <a:latin typeface="+mn-lt"/>
                <a:ea typeface="+mn-ea"/>
              </a:defRPr>
            </a:lvl1pPr>
          </a:lstStyle>
          <a:p>
            <a:pPr defTabSz="914400">
              <a:defRPr/>
            </a:pPr>
            <a:endParaRPr lang="en-US">
              <a:solidFill>
                <a:srgbClr val="000000"/>
              </a:solidFill>
            </a:endParaRPr>
          </a:p>
        </p:txBody>
      </p:sp>
      <p:sp>
        <p:nvSpPr>
          <p:cNvPr id="10554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i="0">
                <a:latin typeface="+mn-lt"/>
                <a:ea typeface="+mn-ea"/>
              </a:defRPr>
            </a:lvl1pPr>
          </a:lstStyle>
          <a:p>
            <a:pPr defTabSz="914400">
              <a:defRPr/>
            </a:pPr>
            <a:endParaRPr lang="en-US">
              <a:solidFill>
                <a:srgbClr val="000000"/>
              </a:solidFill>
            </a:endParaRPr>
          </a:p>
        </p:txBody>
      </p:sp>
      <p:sp>
        <p:nvSpPr>
          <p:cNvPr id="10554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i="0">
                <a:latin typeface="+mn-lt"/>
                <a:ea typeface="+mn-ea"/>
              </a:defRPr>
            </a:lvl1pPr>
          </a:lstStyle>
          <a:p>
            <a:pPr defTabSz="914400">
              <a:defRPr/>
            </a:pPr>
            <a:fld id="{A208E238-451B-4AA6-9CAB-D5C7ED94EE7F}" type="slidenum">
              <a:rPr lang="en-US">
                <a:solidFill>
                  <a:srgbClr val="000000"/>
                </a:solidFill>
              </a:rPr>
              <a:pPr defTabSz="914400">
                <a:defRPr/>
              </a:pPr>
              <a:t>‹#›</a:t>
            </a:fld>
            <a:endParaRPr lang="en-US">
              <a:solidFill>
                <a:srgbClr val="000000"/>
              </a:solidFill>
            </a:endParaRPr>
          </a:p>
        </p:txBody>
      </p:sp>
    </p:spTree>
    <p:extLst>
      <p:ext uri="{BB962C8B-B14F-4D97-AF65-F5344CB8AC3E}">
        <p14:creationId xmlns:p14="http://schemas.microsoft.com/office/powerpoint/2010/main" val="955076526"/>
      </p:ext>
    </p:extLst>
  </p:cSld>
  <p:clrMap bg1="lt1" tx1="dk1" bg2="lt2" tx2="dk2" accent1="accent1" accent2="accent2" accent3="accent3" accent4="accent4" accent5="accent5" accent6="accent6" hlink="hlink" folHlink="folHlink"/>
  <p:sldLayoutIdLst>
    <p:sldLayoutId id="2147484104"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3600">
          <a:solidFill>
            <a:srgbClr val="FFFF00"/>
          </a:solidFill>
          <a:latin typeface="+mj-lt"/>
          <a:ea typeface="+mj-ea"/>
          <a:cs typeface="+mj-cs"/>
        </a:defRPr>
      </a:lvl1pPr>
      <a:lvl2pPr algn="ctr" rtl="0" eaLnBrk="0" fontAlgn="base" hangingPunct="0">
        <a:spcBef>
          <a:spcPct val="0"/>
        </a:spcBef>
        <a:spcAft>
          <a:spcPct val="0"/>
        </a:spcAft>
        <a:defRPr sz="3600">
          <a:solidFill>
            <a:srgbClr val="FFFF00"/>
          </a:solidFill>
          <a:latin typeface="Arial" pitchFamily="34" charset="0"/>
          <a:ea typeface="Osaka" charset="-128"/>
        </a:defRPr>
      </a:lvl2pPr>
      <a:lvl3pPr algn="ctr" rtl="0" eaLnBrk="0" fontAlgn="base" hangingPunct="0">
        <a:spcBef>
          <a:spcPct val="0"/>
        </a:spcBef>
        <a:spcAft>
          <a:spcPct val="0"/>
        </a:spcAft>
        <a:defRPr sz="3600">
          <a:solidFill>
            <a:srgbClr val="FFFF00"/>
          </a:solidFill>
          <a:latin typeface="Arial" pitchFamily="34" charset="0"/>
          <a:ea typeface="Osaka" charset="-128"/>
        </a:defRPr>
      </a:lvl3pPr>
      <a:lvl4pPr algn="ctr" rtl="0" eaLnBrk="0" fontAlgn="base" hangingPunct="0">
        <a:spcBef>
          <a:spcPct val="0"/>
        </a:spcBef>
        <a:spcAft>
          <a:spcPct val="0"/>
        </a:spcAft>
        <a:defRPr sz="3600">
          <a:solidFill>
            <a:srgbClr val="FFFF00"/>
          </a:solidFill>
          <a:latin typeface="Arial" pitchFamily="34" charset="0"/>
          <a:ea typeface="Osaka" charset="-128"/>
        </a:defRPr>
      </a:lvl4pPr>
      <a:lvl5pPr algn="ctr" rtl="0" eaLnBrk="0" fontAlgn="base" hangingPunct="0">
        <a:spcBef>
          <a:spcPct val="0"/>
        </a:spcBef>
        <a:spcAft>
          <a:spcPct val="0"/>
        </a:spcAft>
        <a:defRPr sz="3600">
          <a:solidFill>
            <a:srgbClr val="FFFF00"/>
          </a:solidFill>
          <a:latin typeface="Arial" pitchFamily="34" charset="0"/>
          <a:ea typeface="Osaka" charset="-128"/>
        </a:defRPr>
      </a:lvl5pPr>
      <a:lvl6pPr marL="457200" algn="ctr" rtl="0" eaLnBrk="0" fontAlgn="base" hangingPunct="0">
        <a:spcBef>
          <a:spcPct val="0"/>
        </a:spcBef>
        <a:spcAft>
          <a:spcPct val="0"/>
        </a:spcAft>
        <a:defRPr sz="3600">
          <a:solidFill>
            <a:srgbClr val="FFFF00"/>
          </a:solidFill>
          <a:latin typeface="Arial" pitchFamily="34" charset="0"/>
          <a:ea typeface="Osaka" charset="-128"/>
        </a:defRPr>
      </a:lvl6pPr>
      <a:lvl7pPr marL="914400" algn="ctr" rtl="0" eaLnBrk="0" fontAlgn="base" hangingPunct="0">
        <a:spcBef>
          <a:spcPct val="0"/>
        </a:spcBef>
        <a:spcAft>
          <a:spcPct val="0"/>
        </a:spcAft>
        <a:defRPr sz="3600">
          <a:solidFill>
            <a:srgbClr val="FFFF00"/>
          </a:solidFill>
          <a:latin typeface="Arial" pitchFamily="34" charset="0"/>
          <a:ea typeface="Osaka" charset="-128"/>
        </a:defRPr>
      </a:lvl7pPr>
      <a:lvl8pPr marL="1371600" algn="ctr" rtl="0" eaLnBrk="0" fontAlgn="base" hangingPunct="0">
        <a:spcBef>
          <a:spcPct val="0"/>
        </a:spcBef>
        <a:spcAft>
          <a:spcPct val="0"/>
        </a:spcAft>
        <a:defRPr sz="3600">
          <a:solidFill>
            <a:srgbClr val="FFFF00"/>
          </a:solidFill>
          <a:latin typeface="Arial" pitchFamily="34" charset="0"/>
          <a:ea typeface="Osaka" charset="-128"/>
        </a:defRPr>
      </a:lvl8pPr>
      <a:lvl9pPr marL="1828800" algn="ctr" rtl="0" eaLnBrk="0" fontAlgn="base" hangingPunct="0">
        <a:spcBef>
          <a:spcPct val="0"/>
        </a:spcBef>
        <a:spcAft>
          <a:spcPct val="0"/>
        </a:spcAft>
        <a:defRPr sz="3600">
          <a:solidFill>
            <a:srgbClr val="FFFF00"/>
          </a:solidFill>
          <a:latin typeface="Arial" pitchFamily="34" charset="0"/>
          <a:ea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7"/>
            <a:ext cx="8229600" cy="1143000"/>
          </a:xfrm>
          <a:prstGeom prst="rect">
            <a:avLst/>
          </a:prstGeom>
          <a:noFill/>
          <a:ln w="9525">
            <a:noFill/>
            <a:miter lim="800000"/>
            <a:headEnd/>
            <a:tailEnd/>
          </a:ln>
        </p:spPr>
        <p:txBody>
          <a:bodyPr vert="horz" wrap="square" lIns="91344" tIns="45672" rIns="91344" bIns="45672"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16"/>
            <a:ext cx="8229600" cy="4525963"/>
          </a:xfrm>
          <a:prstGeom prst="rect">
            <a:avLst/>
          </a:prstGeom>
          <a:noFill/>
          <a:ln w="9525">
            <a:noFill/>
            <a:miter lim="800000"/>
            <a:headEnd/>
            <a:tailEnd/>
          </a:ln>
        </p:spPr>
        <p:txBody>
          <a:bodyPr vert="horz" wrap="square" lIns="91344" tIns="45672" rIns="91344"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7462"/>
            <a:ext cx="2133600" cy="365125"/>
          </a:xfrm>
          <a:prstGeom prst="rect">
            <a:avLst/>
          </a:prstGeom>
        </p:spPr>
        <p:txBody>
          <a:bodyPr vert="horz" wrap="square" lIns="91344" tIns="45672" rIns="91344" bIns="45672" numCol="1" anchor="ctr" anchorCtr="0" compatLnSpc="1">
            <a:prstTxWarp prst="textNoShape">
              <a:avLst/>
            </a:prstTxWarp>
          </a:bodyPr>
          <a:lstStyle>
            <a:lvl1pPr>
              <a:defRPr sz="1200">
                <a:solidFill>
                  <a:srgbClr val="898989"/>
                </a:solidFill>
                <a:latin typeface="Calibri" pitchFamily="1" charset="0"/>
              </a:defRPr>
            </a:lvl1pPr>
          </a:lstStyle>
          <a:p>
            <a:pPr>
              <a:defRPr/>
            </a:pPr>
            <a:fld id="{B98C742D-981B-4FBD-9722-F0A3A7D0F069}" type="datetime1">
              <a:rPr lang="en-US"/>
              <a:pPr>
                <a:defRPr/>
              </a:pPr>
              <a:t>10/8/2015</a:t>
            </a:fld>
            <a:endParaRPr lang="en-US"/>
          </a:p>
        </p:txBody>
      </p:sp>
      <p:sp>
        <p:nvSpPr>
          <p:cNvPr id="5" name="Footer Placeholder 4"/>
          <p:cNvSpPr>
            <a:spLocks noGrp="1"/>
          </p:cNvSpPr>
          <p:nvPr>
            <p:ph type="ftr" sz="quarter" idx="3"/>
          </p:nvPr>
        </p:nvSpPr>
        <p:spPr>
          <a:xfrm>
            <a:off x="3124200" y="6357462"/>
            <a:ext cx="2895600" cy="365125"/>
          </a:xfrm>
          <a:prstGeom prst="rect">
            <a:avLst/>
          </a:prstGeom>
        </p:spPr>
        <p:txBody>
          <a:bodyPr vert="horz" wrap="square" lIns="91344" tIns="45672" rIns="91344" bIns="45672" numCol="1" anchor="ctr" anchorCtr="0" compatLnSpc="1">
            <a:prstTxWarp prst="textNoShape">
              <a:avLst/>
            </a:prstTxWarp>
          </a:bodyPr>
          <a:lstStyle>
            <a:lvl1pPr algn="ctr">
              <a:defRPr sz="1200">
                <a:solidFill>
                  <a:srgbClr val="898989"/>
                </a:solidFill>
                <a:latin typeface="Calibri" pitchFamily="34" charset="0"/>
                <a:ea typeface="ＭＳ Ｐゴシック"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7462"/>
            <a:ext cx="2133600" cy="365125"/>
          </a:xfrm>
          <a:prstGeom prst="rect">
            <a:avLst/>
          </a:prstGeom>
        </p:spPr>
        <p:txBody>
          <a:bodyPr vert="horz" wrap="square" lIns="91344" tIns="45672" rIns="91344" bIns="45672" numCol="1" anchor="ctr" anchorCtr="0" compatLnSpc="1">
            <a:prstTxWarp prst="textNoShape">
              <a:avLst/>
            </a:prstTxWarp>
          </a:bodyPr>
          <a:lstStyle>
            <a:lvl1pPr algn="r">
              <a:defRPr sz="1200">
                <a:solidFill>
                  <a:srgbClr val="898989"/>
                </a:solidFill>
                <a:latin typeface="Calibri" pitchFamily="1" charset="0"/>
              </a:defRPr>
            </a:lvl1pPr>
          </a:lstStyle>
          <a:p>
            <a:pPr>
              <a:defRPr/>
            </a:pPr>
            <a:fld id="{975DC250-57CE-4DA3-87D9-1B7648A90D09}" type="slidenum">
              <a:rPr lang="en-US"/>
              <a:pPr>
                <a:defRPr/>
              </a:pPr>
              <a:t>‹#›</a:t>
            </a:fld>
            <a:endParaRPr lang="en-US"/>
          </a:p>
        </p:txBody>
      </p:sp>
    </p:spTree>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456721" rtl="0" eaLnBrk="0" fontAlgn="base" hangingPunct="0">
        <a:spcBef>
          <a:spcPct val="0"/>
        </a:spcBef>
        <a:spcAft>
          <a:spcPct val="0"/>
        </a:spcAft>
        <a:defRPr sz="4400" kern="1200">
          <a:solidFill>
            <a:srgbClr val="FFFF00"/>
          </a:solidFill>
          <a:latin typeface="Arial" pitchFamily="34" charset="0"/>
          <a:ea typeface="ＭＳ Ｐゴシック" charset="-128"/>
          <a:cs typeface="Arial" pitchFamily="34" charset="0"/>
        </a:defRPr>
      </a:lvl1pPr>
      <a:lvl2pPr algn="ctr" defTabSz="456721" rtl="0" eaLnBrk="0" fontAlgn="base" hangingPunct="0">
        <a:spcBef>
          <a:spcPct val="0"/>
        </a:spcBef>
        <a:spcAft>
          <a:spcPct val="0"/>
        </a:spcAft>
        <a:defRPr sz="4400">
          <a:solidFill>
            <a:srgbClr val="FFFF00"/>
          </a:solidFill>
          <a:latin typeface="Arial" pitchFamily="34" charset="0"/>
          <a:ea typeface="ＭＳ Ｐゴシック" charset="-128"/>
          <a:cs typeface="Arial" pitchFamily="34" charset="0"/>
        </a:defRPr>
      </a:lvl2pPr>
      <a:lvl3pPr algn="ctr" defTabSz="456721" rtl="0" eaLnBrk="0" fontAlgn="base" hangingPunct="0">
        <a:spcBef>
          <a:spcPct val="0"/>
        </a:spcBef>
        <a:spcAft>
          <a:spcPct val="0"/>
        </a:spcAft>
        <a:defRPr sz="4400">
          <a:solidFill>
            <a:srgbClr val="FFFF00"/>
          </a:solidFill>
          <a:latin typeface="Arial" pitchFamily="34" charset="0"/>
          <a:ea typeface="ＭＳ Ｐゴシック" charset="-128"/>
          <a:cs typeface="Arial" pitchFamily="34" charset="0"/>
        </a:defRPr>
      </a:lvl3pPr>
      <a:lvl4pPr algn="ctr" defTabSz="456721" rtl="0" eaLnBrk="0" fontAlgn="base" hangingPunct="0">
        <a:spcBef>
          <a:spcPct val="0"/>
        </a:spcBef>
        <a:spcAft>
          <a:spcPct val="0"/>
        </a:spcAft>
        <a:defRPr sz="4400">
          <a:solidFill>
            <a:srgbClr val="FFFF00"/>
          </a:solidFill>
          <a:latin typeface="Arial" pitchFamily="34" charset="0"/>
          <a:ea typeface="ＭＳ Ｐゴシック" charset="-128"/>
          <a:cs typeface="Arial" pitchFamily="34" charset="0"/>
        </a:defRPr>
      </a:lvl4pPr>
      <a:lvl5pPr algn="ctr" defTabSz="456721" rtl="0" eaLnBrk="0" fontAlgn="base" hangingPunct="0">
        <a:spcBef>
          <a:spcPct val="0"/>
        </a:spcBef>
        <a:spcAft>
          <a:spcPct val="0"/>
        </a:spcAft>
        <a:defRPr sz="4400">
          <a:solidFill>
            <a:srgbClr val="FFFF00"/>
          </a:solidFill>
          <a:latin typeface="Arial" pitchFamily="34" charset="0"/>
          <a:ea typeface="ＭＳ Ｐゴシック" charset="-128"/>
          <a:cs typeface="Arial" pitchFamily="34" charset="0"/>
        </a:defRPr>
      </a:lvl5pPr>
      <a:lvl6pPr marL="456721" algn="ctr" defTabSz="456721"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3437" algn="ctr" defTabSz="456721"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0158" algn="ctr" defTabSz="456721"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6876" algn="ctr" defTabSz="456721"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539" indent="-342539" algn="l" defTabSz="456721" rtl="0" eaLnBrk="0" fontAlgn="base" hangingPunct="0">
        <a:spcBef>
          <a:spcPct val="20000"/>
        </a:spcBef>
        <a:spcAft>
          <a:spcPct val="0"/>
        </a:spcAft>
        <a:buFont typeface="Arial" charset="0"/>
        <a:buChar char="•"/>
        <a:defRPr sz="3200" kern="1200">
          <a:solidFill>
            <a:srgbClr val="FFFF00"/>
          </a:solidFill>
          <a:latin typeface="+mn-lt"/>
          <a:ea typeface="ＭＳ Ｐゴシック" charset="-128"/>
          <a:cs typeface="ＭＳ Ｐゴシック" charset="-128"/>
        </a:defRPr>
      </a:lvl1pPr>
      <a:lvl2pPr marL="742167" indent="-285449" algn="l" defTabSz="456721" rtl="0" eaLnBrk="0" fontAlgn="base" hangingPunct="0">
        <a:spcBef>
          <a:spcPct val="20000"/>
        </a:spcBef>
        <a:spcAft>
          <a:spcPct val="0"/>
        </a:spcAft>
        <a:buFont typeface="Arial" charset="0"/>
        <a:buChar char="–"/>
        <a:defRPr sz="2800" kern="1200">
          <a:solidFill>
            <a:schemeClr val="bg1"/>
          </a:solidFill>
          <a:latin typeface="+mn-lt"/>
          <a:ea typeface="ＭＳ Ｐゴシック" charset="-128"/>
          <a:cs typeface="ＭＳ Ｐゴシック"/>
        </a:defRPr>
      </a:lvl2pPr>
      <a:lvl3pPr marL="1141799" indent="-228360" algn="l" defTabSz="456721" rtl="0" eaLnBrk="0" fontAlgn="base" hangingPunct="0">
        <a:spcBef>
          <a:spcPct val="20000"/>
        </a:spcBef>
        <a:spcAft>
          <a:spcPct val="0"/>
        </a:spcAft>
        <a:buFont typeface="Arial" charset="0"/>
        <a:buChar char="•"/>
        <a:defRPr sz="2400" kern="1200">
          <a:solidFill>
            <a:schemeClr val="bg1"/>
          </a:solidFill>
          <a:latin typeface="+mn-lt"/>
          <a:ea typeface="ＭＳ Ｐゴシック" charset="-128"/>
          <a:cs typeface="ＭＳ Ｐゴシック"/>
        </a:defRPr>
      </a:lvl3pPr>
      <a:lvl4pPr marL="1598516" indent="-228360" algn="l" defTabSz="456721" rtl="0" eaLnBrk="0" fontAlgn="base" hangingPunct="0">
        <a:spcBef>
          <a:spcPct val="20000"/>
        </a:spcBef>
        <a:spcAft>
          <a:spcPct val="0"/>
        </a:spcAft>
        <a:buFont typeface="Arial" charset="0"/>
        <a:buChar char="–"/>
        <a:defRPr sz="2000" kern="1200">
          <a:solidFill>
            <a:schemeClr val="bg1"/>
          </a:solidFill>
          <a:latin typeface="+mn-lt"/>
          <a:ea typeface="ＭＳ Ｐゴシック" charset="-128"/>
          <a:cs typeface="ＭＳ Ｐゴシック"/>
        </a:defRPr>
      </a:lvl4pPr>
      <a:lvl5pPr marL="2055235" indent="-228360" algn="l" defTabSz="456721" rtl="0" eaLnBrk="0" fontAlgn="base" hangingPunct="0">
        <a:spcBef>
          <a:spcPct val="20000"/>
        </a:spcBef>
        <a:spcAft>
          <a:spcPct val="0"/>
        </a:spcAft>
        <a:buFont typeface="Arial" charset="0"/>
        <a:buChar char="»"/>
        <a:defRPr sz="2000" kern="1200">
          <a:solidFill>
            <a:schemeClr val="bg1"/>
          </a:solidFill>
          <a:latin typeface="+mn-lt"/>
          <a:ea typeface="ＭＳ Ｐゴシック" charset="-128"/>
          <a:cs typeface="ＭＳ Ｐゴシック"/>
        </a:defRPr>
      </a:lvl5pPr>
      <a:lvl6pPr marL="2511955" indent="-228360" algn="l" defTabSz="456721" rtl="0" eaLnBrk="1" latinLnBrk="0" hangingPunct="1">
        <a:spcBef>
          <a:spcPct val="20000"/>
        </a:spcBef>
        <a:buFont typeface="Arial"/>
        <a:buChar char="•"/>
        <a:defRPr sz="2000" kern="1200">
          <a:solidFill>
            <a:schemeClr val="tx1"/>
          </a:solidFill>
          <a:latin typeface="+mn-lt"/>
          <a:ea typeface="+mn-ea"/>
          <a:cs typeface="+mn-cs"/>
        </a:defRPr>
      </a:lvl6pPr>
      <a:lvl7pPr marL="2968675" indent="-228360" algn="l" defTabSz="456721" rtl="0" eaLnBrk="1" latinLnBrk="0" hangingPunct="1">
        <a:spcBef>
          <a:spcPct val="20000"/>
        </a:spcBef>
        <a:buFont typeface="Arial"/>
        <a:buChar char="•"/>
        <a:defRPr sz="2000" kern="1200">
          <a:solidFill>
            <a:schemeClr val="tx1"/>
          </a:solidFill>
          <a:latin typeface="+mn-lt"/>
          <a:ea typeface="+mn-ea"/>
          <a:cs typeface="+mn-cs"/>
        </a:defRPr>
      </a:lvl7pPr>
      <a:lvl8pPr marL="3425393" indent="-228360" algn="l" defTabSz="456721" rtl="0" eaLnBrk="1" latinLnBrk="0" hangingPunct="1">
        <a:spcBef>
          <a:spcPct val="20000"/>
        </a:spcBef>
        <a:buFont typeface="Arial"/>
        <a:buChar char="•"/>
        <a:defRPr sz="2000" kern="1200">
          <a:solidFill>
            <a:schemeClr val="tx1"/>
          </a:solidFill>
          <a:latin typeface="+mn-lt"/>
          <a:ea typeface="+mn-ea"/>
          <a:cs typeface="+mn-cs"/>
        </a:defRPr>
      </a:lvl8pPr>
      <a:lvl9pPr marL="3882110" indent="-228360" algn="l" defTabSz="45672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21" rtl="0" eaLnBrk="1" latinLnBrk="0" hangingPunct="1">
        <a:defRPr sz="1800" kern="1200">
          <a:solidFill>
            <a:schemeClr val="tx1"/>
          </a:solidFill>
          <a:latin typeface="+mn-lt"/>
          <a:ea typeface="+mn-ea"/>
          <a:cs typeface="+mn-cs"/>
        </a:defRPr>
      </a:lvl1pPr>
      <a:lvl2pPr marL="456721" algn="l" defTabSz="456721" rtl="0" eaLnBrk="1" latinLnBrk="0" hangingPunct="1">
        <a:defRPr sz="1800" kern="1200">
          <a:solidFill>
            <a:schemeClr val="tx1"/>
          </a:solidFill>
          <a:latin typeface="+mn-lt"/>
          <a:ea typeface="+mn-ea"/>
          <a:cs typeface="+mn-cs"/>
        </a:defRPr>
      </a:lvl2pPr>
      <a:lvl3pPr marL="913437" algn="l" defTabSz="456721" rtl="0" eaLnBrk="1" latinLnBrk="0" hangingPunct="1">
        <a:defRPr sz="1800" kern="1200">
          <a:solidFill>
            <a:schemeClr val="tx1"/>
          </a:solidFill>
          <a:latin typeface="+mn-lt"/>
          <a:ea typeface="+mn-ea"/>
          <a:cs typeface="+mn-cs"/>
        </a:defRPr>
      </a:lvl3pPr>
      <a:lvl4pPr marL="1370158" algn="l" defTabSz="456721" rtl="0" eaLnBrk="1" latinLnBrk="0" hangingPunct="1">
        <a:defRPr sz="1800" kern="1200">
          <a:solidFill>
            <a:schemeClr val="tx1"/>
          </a:solidFill>
          <a:latin typeface="+mn-lt"/>
          <a:ea typeface="+mn-ea"/>
          <a:cs typeface="+mn-cs"/>
        </a:defRPr>
      </a:lvl4pPr>
      <a:lvl5pPr marL="1826876" algn="l" defTabSz="456721" rtl="0" eaLnBrk="1" latinLnBrk="0" hangingPunct="1">
        <a:defRPr sz="1800" kern="1200">
          <a:solidFill>
            <a:schemeClr val="tx1"/>
          </a:solidFill>
          <a:latin typeface="+mn-lt"/>
          <a:ea typeface="+mn-ea"/>
          <a:cs typeface="+mn-cs"/>
        </a:defRPr>
      </a:lvl5pPr>
      <a:lvl6pPr marL="2283597" algn="l" defTabSz="456721" rtl="0" eaLnBrk="1" latinLnBrk="0" hangingPunct="1">
        <a:defRPr sz="1800" kern="1200">
          <a:solidFill>
            <a:schemeClr val="tx1"/>
          </a:solidFill>
          <a:latin typeface="+mn-lt"/>
          <a:ea typeface="+mn-ea"/>
          <a:cs typeface="+mn-cs"/>
        </a:defRPr>
      </a:lvl6pPr>
      <a:lvl7pPr marL="2740313" algn="l" defTabSz="456721" rtl="0" eaLnBrk="1" latinLnBrk="0" hangingPunct="1">
        <a:defRPr sz="1800" kern="1200">
          <a:solidFill>
            <a:schemeClr val="tx1"/>
          </a:solidFill>
          <a:latin typeface="+mn-lt"/>
          <a:ea typeface="+mn-ea"/>
          <a:cs typeface="+mn-cs"/>
        </a:defRPr>
      </a:lvl7pPr>
      <a:lvl8pPr marL="3197034" algn="l" defTabSz="456721" rtl="0" eaLnBrk="1" latinLnBrk="0" hangingPunct="1">
        <a:defRPr sz="1800" kern="1200">
          <a:solidFill>
            <a:schemeClr val="tx1"/>
          </a:solidFill>
          <a:latin typeface="+mn-lt"/>
          <a:ea typeface="+mn-ea"/>
          <a:cs typeface="+mn-cs"/>
        </a:defRPr>
      </a:lvl8pPr>
      <a:lvl9pPr marL="3653752" algn="l" defTabSz="45672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98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98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53"/>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defRPr>
            </a:lvl1pPr>
          </a:lstStyle>
          <a:p>
            <a:pPr defTabSz="914400">
              <a:defRPr/>
            </a:pPr>
            <a:fld id="{FD948179-5263-45C9-8C4D-7632A0226801}" type="datetimeFigureOut">
              <a:rPr lang="en-US"/>
              <a:pPr defTabSz="914400">
                <a:defRPr/>
              </a:pPr>
              <a:t>10/8/2015</a:t>
            </a:fld>
            <a:endParaRPr lang="en-US"/>
          </a:p>
        </p:txBody>
      </p:sp>
      <p:sp>
        <p:nvSpPr>
          <p:cNvPr id="5" name="Footer Placeholder 4"/>
          <p:cNvSpPr>
            <a:spLocks noGrp="1"/>
          </p:cNvSpPr>
          <p:nvPr>
            <p:ph type="ftr" sz="quarter" idx="3"/>
          </p:nvPr>
        </p:nvSpPr>
        <p:spPr>
          <a:xfrm>
            <a:off x="3124200" y="6356453"/>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defTabSz="914400">
              <a:defRPr/>
            </a:pPr>
            <a:endParaRPr lang="en-US"/>
          </a:p>
        </p:txBody>
      </p:sp>
      <p:sp>
        <p:nvSpPr>
          <p:cNvPr id="6" name="Slide Number Placeholder 5"/>
          <p:cNvSpPr>
            <a:spLocks noGrp="1"/>
          </p:cNvSpPr>
          <p:nvPr>
            <p:ph type="sldNum" sz="quarter" idx="4"/>
          </p:nvPr>
        </p:nvSpPr>
        <p:spPr>
          <a:xfrm>
            <a:off x="6553200" y="6356453"/>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defRPr>
            </a:lvl1pPr>
          </a:lstStyle>
          <a:p>
            <a:pPr defTabSz="914400">
              <a:defRPr/>
            </a:pPr>
            <a:fld id="{C5388425-821C-4B68-B4D3-E18774740B26}" type="slidenum">
              <a:rPr lang="en-US"/>
              <a:pPr defTabSz="914400">
                <a:defRPr/>
              </a:pPr>
              <a:t>‹#›</a:t>
            </a:fld>
            <a:endParaRPr lang="en-US"/>
          </a:p>
        </p:txBody>
      </p:sp>
    </p:spTree>
    <p:extLst>
      <p:ext uri="{BB962C8B-B14F-4D97-AF65-F5344CB8AC3E}">
        <p14:creationId xmlns:p14="http://schemas.microsoft.com/office/powerpoint/2010/main" val="3958297596"/>
      </p:ext>
    </p:extLst>
  </p:cSld>
  <p:clrMap bg1="lt1" tx1="dk1" bg2="lt2" tx2="dk2" accent1="accent1" accent2="accent2" accent3="accent3" accent4="accent4" accent5="accent5" accent6="accent6" hlink="hlink" folHlink="folHlink"/>
  <p:sldLayoutIdLst>
    <p:sldLayoutId id="2147484106"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4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i="0">
                <a:latin typeface="+mn-lt"/>
                <a:ea typeface="+mn-ea"/>
              </a:defRPr>
            </a:lvl1pPr>
          </a:lstStyle>
          <a:p>
            <a:pPr defTabSz="914400">
              <a:defRPr/>
            </a:pPr>
            <a:endParaRPr lang="en-US">
              <a:solidFill>
                <a:srgbClr val="000000"/>
              </a:solidFill>
            </a:endParaRPr>
          </a:p>
        </p:txBody>
      </p:sp>
      <p:sp>
        <p:nvSpPr>
          <p:cNvPr id="10554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i="0">
                <a:latin typeface="+mn-lt"/>
                <a:ea typeface="+mn-ea"/>
              </a:defRPr>
            </a:lvl1pPr>
          </a:lstStyle>
          <a:p>
            <a:pPr defTabSz="914400">
              <a:defRPr/>
            </a:pPr>
            <a:endParaRPr lang="en-US">
              <a:solidFill>
                <a:srgbClr val="000000"/>
              </a:solidFill>
            </a:endParaRPr>
          </a:p>
        </p:txBody>
      </p:sp>
      <p:sp>
        <p:nvSpPr>
          <p:cNvPr id="10554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i="0">
                <a:latin typeface="+mn-lt"/>
                <a:ea typeface="+mn-ea"/>
              </a:defRPr>
            </a:lvl1pPr>
          </a:lstStyle>
          <a:p>
            <a:pPr defTabSz="914400">
              <a:defRPr/>
            </a:pPr>
            <a:fld id="{A208E238-451B-4AA6-9CAB-D5C7ED94EE7F}" type="slidenum">
              <a:rPr lang="en-US">
                <a:solidFill>
                  <a:srgbClr val="000000"/>
                </a:solidFill>
              </a:rPr>
              <a:pPr defTabSz="914400">
                <a:defRPr/>
              </a:pPr>
              <a:t>‹#›</a:t>
            </a:fld>
            <a:endParaRPr lang="en-US">
              <a:solidFill>
                <a:srgbClr val="000000"/>
              </a:solidFill>
            </a:endParaRPr>
          </a:p>
        </p:txBody>
      </p:sp>
    </p:spTree>
    <p:extLst>
      <p:ext uri="{BB962C8B-B14F-4D97-AF65-F5344CB8AC3E}">
        <p14:creationId xmlns:p14="http://schemas.microsoft.com/office/powerpoint/2010/main" val="854091360"/>
      </p:ext>
    </p:extLst>
  </p:cSld>
  <p:clrMap bg1="lt1" tx1="dk1" bg2="lt2" tx2="dk2" accent1="accent1" accent2="accent2" accent3="accent3" accent4="accent4" accent5="accent5" accent6="accent6" hlink="hlink" folHlink="folHlink"/>
  <p:sldLayoutIdLst>
    <p:sldLayoutId id="2147484108"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3600">
          <a:solidFill>
            <a:srgbClr val="FFFF00"/>
          </a:solidFill>
          <a:latin typeface="+mj-lt"/>
          <a:ea typeface="+mj-ea"/>
          <a:cs typeface="+mj-cs"/>
        </a:defRPr>
      </a:lvl1pPr>
      <a:lvl2pPr algn="ctr" rtl="0" eaLnBrk="0" fontAlgn="base" hangingPunct="0">
        <a:spcBef>
          <a:spcPct val="0"/>
        </a:spcBef>
        <a:spcAft>
          <a:spcPct val="0"/>
        </a:spcAft>
        <a:defRPr sz="3600">
          <a:solidFill>
            <a:srgbClr val="FFFF00"/>
          </a:solidFill>
          <a:latin typeface="Arial" pitchFamily="34" charset="0"/>
          <a:ea typeface="Osaka" charset="-128"/>
        </a:defRPr>
      </a:lvl2pPr>
      <a:lvl3pPr algn="ctr" rtl="0" eaLnBrk="0" fontAlgn="base" hangingPunct="0">
        <a:spcBef>
          <a:spcPct val="0"/>
        </a:spcBef>
        <a:spcAft>
          <a:spcPct val="0"/>
        </a:spcAft>
        <a:defRPr sz="3600">
          <a:solidFill>
            <a:srgbClr val="FFFF00"/>
          </a:solidFill>
          <a:latin typeface="Arial" pitchFamily="34" charset="0"/>
          <a:ea typeface="Osaka" charset="-128"/>
        </a:defRPr>
      </a:lvl3pPr>
      <a:lvl4pPr algn="ctr" rtl="0" eaLnBrk="0" fontAlgn="base" hangingPunct="0">
        <a:spcBef>
          <a:spcPct val="0"/>
        </a:spcBef>
        <a:spcAft>
          <a:spcPct val="0"/>
        </a:spcAft>
        <a:defRPr sz="3600">
          <a:solidFill>
            <a:srgbClr val="FFFF00"/>
          </a:solidFill>
          <a:latin typeface="Arial" pitchFamily="34" charset="0"/>
          <a:ea typeface="Osaka" charset="-128"/>
        </a:defRPr>
      </a:lvl4pPr>
      <a:lvl5pPr algn="ctr" rtl="0" eaLnBrk="0" fontAlgn="base" hangingPunct="0">
        <a:spcBef>
          <a:spcPct val="0"/>
        </a:spcBef>
        <a:spcAft>
          <a:spcPct val="0"/>
        </a:spcAft>
        <a:defRPr sz="3600">
          <a:solidFill>
            <a:srgbClr val="FFFF00"/>
          </a:solidFill>
          <a:latin typeface="Arial" pitchFamily="34" charset="0"/>
          <a:ea typeface="Osaka" charset="-128"/>
        </a:defRPr>
      </a:lvl5pPr>
      <a:lvl6pPr marL="457200" algn="ctr" rtl="0" eaLnBrk="0" fontAlgn="base" hangingPunct="0">
        <a:spcBef>
          <a:spcPct val="0"/>
        </a:spcBef>
        <a:spcAft>
          <a:spcPct val="0"/>
        </a:spcAft>
        <a:defRPr sz="3600">
          <a:solidFill>
            <a:srgbClr val="FFFF00"/>
          </a:solidFill>
          <a:latin typeface="Arial" pitchFamily="34" charset="0"/>
          <a:ea typeface="Osaka" charset="-128"/>
        </a:defRPr>
      </a:lvl6pPr>
      <a:lvl7pPr marL="914400" algn="ctr" rtl="0" eaLnBrk="0" fontAlgn="base" hangingPunct="0">
        <a:spcBef>
          <a:spcPct val="0"/>
        </a:spcBef>
        <a:spcAft>
          <a:spcPct val="0"/>
        </a:spcAft>
        <a:defRPr sz="3600">
          <a:solidFill>
            <a:srgbClr val="FFFF00"/>
          </a:solidFill>
          <a:latin typeface="Arial" pitchFamily="34" charset="0"/>
          <a:ea typeface="Osaka" charset="-128"/>
        </a:defRPr>
      </a:lvl7pPr>
      <a:lvl8pPr marL="1371600" algn="ctr" rtl="0" eaLnBrk="0" fontAlgn="base" hangingPunct="0">
        <a:spcBef>
          <a:spcPct val="0"/>
        </a:spcBef>
        <a:spcAft>
          <a:spcPct val="0"/>
        </a:spcAft>
        <a:defRPr sz="3600">
          <a:solidFill>
            <a:srgbClr val="FFFF00"/>
          </a:solidFill>
          <a:latin typeface="Arial" pitchFamily="34" charset="0"/>
          <a:ea typeface="Osaka" charset="-128"/>
        </a:defRPr>
      </a:lvl8pPr>
      <a:lvl9pPr marL="1828800" algn="ctr" rtl="0" eaLnBrk="0" fontAlgn="base" hangingPunct="0">
        <a:spcBef>
          <a:spcPct val="0"/>
        </a:spcBef>
        <a:spcAft>
          <a:spcPct val="0"/>
        </a:spcAft>
        <a:defRPr sz="3600">
          <a:solidFill>
            <a:srgbClr val="FFFF00"/>
          </a:solidFill>
          <a:latin typeface="Arial" pitchFamily="34" charset="0"/>
          <a:ea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5543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i="0">
                <a:latin typeface="+mn-lt"/>
                <a:ea typeface="+mn-ea"/>
              </a:defRPr>
            </a:lvl1pPr>
          </a:lstStyle>
          <a:p>
            <a:pPr defTabSz="914400">
              <a:defRPr/>
            </a:pPr>
            <a:endParaRPr lang="en-US">
              <a:solidFill>
                <a:srgbClr val="000000"/>
              </a:solidFill>
            </a:endParaRPr>
          </a:p>
        </p:txBody>
      </p:sp>
      <p:sp>
        <p:nvSpPr>
          <p:cNvPr id="105543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i="0">
                <a:latin typeface="+mn-lt"/>
                <a:ea typeface="+mn-ea"/>
              </a:defRPr>
            </a:lvl1pPr>
          </a:lstStyle>
          <a:p>
            <a:pPr defTabSz="914400">
              <a:defRPr/>
            </a:pPr>
            <a:endParaRPr lang="en-US">
              <a:solidFill>
                <a:srgbClr val="000000"/>
              </a:solidFill>
            </a:endParaRPr>
          </a:p>
        </p:txBody>
      </p:sp>
      <p:sp>
        <p:nvSpPr>
          <p:cNvPr id="105543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i="0">
                <a:latin typeface="+mn-lt"/>
                <a:ea typeface="+mn-ea"/>
              </a:defRPr>
            </a:lvl1pPr>
          </a:lstStyle>
          <a:p>
            <a:pPr defTabSz="914400">
              <a:defRPr/>
            </a:pPr>
            <a:fld id="{A208E238-451B-4AA6-9CAB-D5C7ED94EE7F}" type="slidenum">
              <a:rPr lang="en-US">
                <a:solidFill>
                  <a:srgbClr val="000000"/>
                </a:solidFill>
              </a:rPr>
              <a:pPr defTabSz="914400">
                <a:defRPr/>
              </a:pPr>
              <a:t>‹#›</a:t>
            </a:fld>
            <a:endParaRPr lang="en-US">
              <a:solidFill>
                <a:srgbClr val="000000"/>
              </a:solidFill>
            </a:endParaRPr>
          </a:p>
        </p:txBody>
      </p:sp>
    </p:spTree>
    <p:extLst>
      <p:ext uri="{BB962C8B-B14F-4D97-AF65-F5344CB8AC3E}">
        <p14:creationId xmlns:p14="http://schemas.microsoft.com/office/powerpoint/2010/main" val="3884336493"/>
      </p:ext>
    </p:extLst>
  </p:cSld>
  <p:clrMap bg1="lt1" tx1="dk1" bg2="lt2" tx2="dk2" accent1="accent1" accent2="accent2" accent3="accent3" accent4="accent4" accent5="accent5" accent6="accent6" hlink="hlink" folHlink="folHlink"/>
  <p:sldLayoutIdLst>
    <p:sldLayoutId id="2147484110"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3600">
          <a:solidFill>
            <a:srgbClr val="FFFF00"/>
          </a:solidFill>
          <a:latin typeface="+mj-lt"/>
          <a:ea typeface="+mj-ea"/>
          <a:cs typeface="+mj-cs"/>
        </a:defRPr>
      </a:lvl1pPr>
      <a:lvl2pPr algn="ctr" rtl="0" eaLnBrk="0" fontAlgn="base" hangingPunct="0">
        <a:spcBef>
          <a:spcPct val="0"/>
        </a:spcBef>
        <a:spcAft>
          <a:spcPct val="0"/>
        </a:spcAft>
        <a:defRPr sz="3600">
          <a:solidFill>
            <a:srgbClr val="FFFF00"/>
          </a:solidFill>
          <a:latin typeface="Arial" pitchFamily="34" charset="0"/>
          <a:ea typeface="Osaka" charset="-128"/>
        </a:defRPr>
      </a:lvl2pPr>
      <a:lvl3pPr algn="ctr" rtl="0" eaLnBrk="0" fontAlgn="base" hangingPunct="0">
        <a:spcBef>
          <a:spcPct val="0"/>
        </a:spcBef>
        <a:spcAft>
          <a:spcPct val="0"/>
        </a:spcAft>
        <a:defRPr sz="3600">
          <a:solidFill>
            <a:srgbClr val="FFFF00"/>
          </a:solidFill>
          <a:latin typeface="Arial" pitchFamily="34" charset="0"/>
          <a:ea typeface="Osaka" charset="-128"/>
        </a:defRPr>
      </a:lvl3pPr>
      <a:lvl4pPr algn="ctr" rtl="0" eaLnBrk="0" fontAlgn="base" hangingPunct="0">
        <a:spcBef>
          <a:spcPct val="0"/>
        </a:spcBef>
        <a:spcAft>
          <a:spcPct val="0"/>
        </a:spcAft>
        <a:defRPr sz="3600">
          <a:solidFill>
            <a:srgbClr val="FFFF00"/>
          </a:solidFill>
          <a:latin typeface="Arial" pitchFamily="34" charset="0"/>
          <a:ea typeface="Osaka" charset="-128"/>
        </a:defRPr>
      </a:lvl4pPr>
      <a:lvl5pPr algn="ctr" rtl="0" eaLnBrk="0" fontAlgn="base" hangingPunct="0">
        <a:spcBef>
          <a:spcPct val="0"/>
        </a:spcBef>
        <a:spcAft>
          <a:spcPct val="0"/>
        </a:spcAft>
        <a:defRPr sz="3600">
          <a:solidFill>
            <a:srgbClr val="FFFF00"/>
          </a:solidFill>
          <a:latin typeface="Arial" pitchFamily="34" charset="0"/>
          <a:ea typeface="Osaka" charset="-128"/>
        </a:defRPr>
      </a:lvl5pPr>
      <a:lvl6pPr marL="457200" algn="ctr" rtl="0" eaLnBrk="0" fontAlgn="base" hangingPunct="0">
        <a:spcBef>
          <a:spcPct val="0"/>
        </a:spcBef>
        <a:spcAft>
          <a:spcPct val="0"/>
        </a:spcAft>
        <a:defRPr sz="3600">
          <a:solidFill>
            <a:srgbClr val="FFFF00"/>
          </a:solidFill>
          <a:latin typeface="Arial" pitchFamily="34" charset="0"/>
          <a:ea typeface="Osaka" charset="-128"/>
        </a:defRPr>
      </a:lvl6pPr>
      <a:lvl7pPr marL="914400" algn="ctr" rtl="0" eaLnBrk="0" fontAlgn="base" hangingPunct="0">
        <a:spcBef>
          <a:spcPct val="0"/>
        </a:spcBef>
        <a:spcAft>
          <a:spcPct val="0"/>
        </a:spcAft>
        <a:defRPr sz="3600">
          <a:solidFill>
            <a:srgbClr val="FFFF00"/>
          </a:solidFill>
          <a:latin typeface="Arial" pitchFamily="34" charset="0"/>
          <a:ea typeface="Osaka" charset="-128"/>
        </a:defRPr>
      </a:lvl7pPr>
      <a:lvl8pPr marL="1371600" algn="ctr" rtl="0" eaLnBrk="0" fontAlgn="base" hangingPunct="0">
        <a:spcBef>
          <a:spcPct val="0"/>
        </a:spcBef>
        <a:spcAft>
          <a:spcPct val="0"/>
        </a:spcAft>
        <a:defRPr sz="3600">
          <a:solidFill>
            <a:srgbClr val="FFFF00"/>
          </a:solidFill>
          <a:latin typeface="Arial" pitchFamily="34" charset="0"/>
          <a:ea typeface="Osaka" charset="-128"/>
        </a:defRPr>
      </a:lvl8pPr>
      <a:lvl9pPr marL="1828800" algn="ctr" rtl="0" eaLnBrk="0" fontAlgn="base" hangingPunct="0">
        <a:spcBef>
          <a:spcPct val="0"/>
        </a:spcBef>
        <a:spcAft>
          <a:spcPct val="0"/>
        </a:spcAft>
        <a:defRPr sz="3600">
          <a:solidFill>
            <a:srgbClr val="FFFF00"/>
          </a:solidFill>
          <a:latin typeface="Arial" pitchFamily="34" charset="0"/>
          <a:ea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736437"/>
      </p:ext>
    </p:extLst>
  </p:cSld>
  <p:clrMap bg1="lt1" tx1="dk1" bg2="lt2" tx2="dk2" accent1="accent1" accent2="accent2" accent3="accent3" accent4="accent4" accent5="accent5" accent6="accent6" hlink="hlink" folHlink="folHlink"/>
  <p:sldLayoutIdLst>
    <p:sldLayoutId id="2147484112" r:id="rId1"/>
    <p:sldLayoutId id="2147484113"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24" charset="-128"/>
          <a:cs typeface="ＭＳ Ｐゴシック"/>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24" charset="-128"/>
          <a:cs typeface="ＭＳ Ｐゴシック"/>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24" charset="-128"/>
          <a:cs typeface="ＭＳ Ｐゴシック"/>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24" charset="-128"/>
          <a:cs typeface="ＭＳ Ｐゴシック"/>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cs typeface="ＭＳ Ｐゴシック"/>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u="none">
                <a:solidFill>
                  <a:srgbClr val="000000"/>
                </a:solidFill>
                <a:latin typeface="Times" pitchFamily="-16" charset="0"/>
                <a:ea typeface="ＭＳ Ｐゴシック" pitchFamily="-16" charset="-128"/>
                <a:cs typeface="+mn-cs"/>
              </a:defRPr>
            </a:lvl1pPr>
          </a:lstStyle>
          <a:p>
            <a:pPr defTabSz="91440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u="none">
                <a:solidFill>
                  <a:srgbClr val="000000"/>
                </a:solidFill>
                <a:latin typeface="Times" pitchFamily="-16" charset="0"/>
                <a:ea typeface="ＭＳ Ｐゴシック" pitchFamily="-16" charset="-128"/>
                <a:cs typeface="+mn-cs"/>
              </a:defRPr>
            </a:lvl1pPr>
          </a:lstStyle>
          <a:p>
            <a:pPr defTabSz="91440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Times" charset="0"/>
                <a:ea typeface="ＭＳ Ｐゴシック" charset="0"/>
                <a:cs typeface="ＭＳ Ｐゴシック" charset="0"/>
              </a:defRPr>
            </a:lvl1pPr>
          </a:lstStyle>
          <a:p>
            <a:pPr defTabSz="914400">
              <a:defRPr/>
            </a:pPr>
            <a:fld id="{D18BBFB3-9EE5-4C75-B6A1-9146A1A987CE}" type="slidenum">
              <a:rPr lang="en-US"/>
              <a:pPr defTabSz="914400">
                <a:defRPr/>
              </a:pPr>
              <a:t>‹#›</a:t>
            </a:fld>
            <a:endParaRPr lang="en-US"/>
          </a:p>
        </p:txBody>
      </p:sp>
    </p:spTree>
    <p:extLst>
      <p:ext uri="{BB962C8B-B14F-4D97-AF65-F5344CB8AC3E}">
        <p14:creationId xmlns:p14="http://schemas.microsoft.com/office/powerpoint/2010/main" val="3186763200"/>
      </p:ext>
    </p:extLst>
  </p:cSld>
  <p:clrMap bg1="lt1" tx1="dk1" bg2="lt2" tx2="dk2" accent1="accent1" accent2="accent2" accent3="accent3" accent4="accent4" accent5="accent5" accent6="accent6" hlink="hlink" folHlink="folHlink"/>
  <p:sldLayoutIdLst>
    <p:sldLayoutId id="2147484115"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a:defRPr>
      </a:lvl1pPr>
      <a:lvl2pPr algn="ctr" rtl="0" eaLnBrk="0" fontAlgn="base" hangingPunct="0">
        <a:spcBef>
          <a:spcPct val="0"/>
        </a:spcBef>
        <a:spcAft>
          <a:spcPct val="0"/>
        </a:spcAft>
        <a:defRPr sz="4400">
          <a:solidFill>
            <a:schemeClr val="tx2"/>
          </a:solidFill>
          <a:latin typeface="Times" pitchFamily="1" charset="0"/>
          <a:ea typeface="ＭＳ Ｐゴシック" charset="-128"/>
          <a:cs typeface="ＭＳ Ｐゴシック"/>
        </a:defRPr>
      </a:lvl2pPr>
      <a:lvl3pPr algn="ctr" rtl="0" eaLnBrk="0" fontAlgn="base" hangingPunct="0">
        <a:spcBef>
          <a:spcPct val="0"/>
        </a:spcBef>
        <a:spcAft>
          <a:spcPct val="0"/>
        </a:spcAft>
        <a:defRPr sz="4400">
          <a:solidFill>
            <a:schemeClr val="tx2"/>
          </a:solidFill>
          <a:latin typeface="Times" pitchFamily="1" charset="0"/>
          <a:ea typeface="ＭＳ Ｐゴシック" charset="-128"/>
          <a:cs typeface="ＭＳ Ｐゴシック"/>
        </a:defRPr>
      </a:lvl3pPr>
      <a:lvl4pPr algn="ctr" rtl="0" eaLnBrk="0" fontAlgn="base" hangingPunct="0">
        <a:spcBef>
          <a:spcPct val="0"/>
        </a:spcBef>
        <a:spcAft>
          <a:spcPct val="0"/>
        </a:spcAft>
        <a:defRPr sz="4400">
          <a:solidFill>
            <a:schemeClr val="tx2"/>
          </a:solidFill>
          <a:latin typeface="Times" pitchFamily="1" charset="0"/>
          <a:ea typeface="ＭＳ Ｐゴシック" charset="-128"/>
          <a:cs typeface="ＭＳ Ｐゴシック"/>
        </a:defRPr>
      </a:lvl4pPr>
      <a:lvl5pPr algn="ctr" rtl="0" eaLnBrk="0" fontAlgn="base" hangingPunct="0">
        <a:spcBef>
          <a:spcPct val="0"/>
        </a:spcBef>
        <a:spcAft>
          <a:spcPct val="0"/>
        </a:spcAft>
        <a:defRPr sz="4400">
          <a:solidFill>
            <a:schemeClr val="tx2"/>
          </a:solidFill>
          <a:latin typeface="Times" pitchFamily="1" charset="0"/>
          <a:ea typeface="ＭＳ Ｐゴシック" charset="-128"/>
          <a:cs typeface="ＭＳ Ｐゴシック"/>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41"/>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b="0">
                <a:solidFill>
                  <a:srgbClr val="898989"/>
                </a:solidFill>
                <a:latin typeface="Calibri" charset="0"/>
              </a:defRPr>
            </a:lvl1pPr>
          </a:lstStyle>
          <a:p>
            <a:pPr defTabSz="914400">
              <a:defRPr/>
            </a:pPr>
            <a:fld id="{9958D971-6DCE-4765-8ED2-B4E69594982F}" type="datetime1">
              <a:rPr lang="en-US"/>
              <a:pPr defTabSz="914400">
                <a:defRPr/>
              </a:pPr>
              <a:t>10/8/2015</a:t>
            </a:fld>
            <a:endParaRPr lang="en-US"/>
          </a:p>
        </p:txBody>
      </p:sp>
      <p:sp>
        <p:nvSpPr>
          <p:cNvPr id="5" name="Footer Placeholder 4"/>
          <p:cNvSpPr>
            <a:spLocks noGrp="1"/>
          </p:cNvSpPr>
          <p:nvPr>
            <p:ph type="ftr" sz="quarter" idx="3"/>
          </p:nvPr>
        </p:nvSpPr>
        <p:spPr>
          <a:xfrm>
            <a:off x="3124200" y="6356441"/>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0">
                <a:solidFill>
                  <a:srgbClr val="898989"/>
                </a:solidFill>
                <a:latin typeface="Calibri" pitchFamily="112" charset="0"/>
                <a:ea typeface="Osaka" pitchFamily="112" charset="-128"/>
                <a:cs typeface="+mn-cs"/>
              </a:defRPr>
            </a:lvl1pPr>
          </a:lstStyle>
          <a:p>
            <a:pPr algn="ctr" defTabSz="914400">
              <a:defRPr/>
            </a:pPr>
            <a:endParaRPr lang="en-US"/>
          </a:p>
        </p:txBody>
      </p:sp>
      <p:sp>
        <p:nvSpPr>
          <p:cNvPr id="6" name="Slide Number Placeholder 5"/>
          <p:cNvSpPr>
            <a:spLocks noGrp="1"/>
          </p:cNvSpPr>
          <p:nvPr>
            <p:ph type="sldNum" sz="quarter" idx="4"/>
          </p:nvPr>
        </p:nvSpPr>
        <p:spPr>
          <a:xfrm>
            <a:off x="6553200" y="635644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charset="0"/>
              </a:defRPr>
            </a:lvl1pPr>
          </a:lstStyle>
          <a:p>
            <a:pPr defTabSz="914400">
              <a:defRPr/>
            </a:pPr>
            <a:fld id="{512CDE1E-2761-4991-B92D-D10D457FA84E}" type="slidenum">
              <a:rPr lang="en-US"/>
              <a:pPr defTabSz="914400">
                <a:defRPr/>
              </a:pPr>
              <a:t>‹#›</a:t>
            </a:fld>
            <a:endParaRPr lang="en-US"/>
          </a:p>
        </p:txBody>
      </p:sp>
    </p:spTree>
    <p:extLst>
      <p:ext uri="{BB962C8B-B14F-4D97-AF65-F5344CB8AC3E}">
        <p14:creationId xmlns:p14="http://schemas.microsoft.com/office/powerpoint/2010/main" val="1855113237"/>
      </p:ext>
    </p:extLst>
  </p:cSld>
  <p:clrMap bg1="lt1" tx1="dk1" bg2="lt2" tx2="dk2" accent1="accent1" accent2="accent2" accent3="accent3" accent4="accent4" accent5="accent5" accent6="accent6" hlink="hlink" folHlink="folHlink"/>
  <p:sldLayoutIdLst>
    <p:sldLayoutId id="2147484119"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ＭＳ Ｐゴシック" pitchFamily="112"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12"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12"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12"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12"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12" charset="-128"/>
          <a:cs typeface="ＭＳ Ｐゴシック"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344" tIns="45672" rIns="91344" bIns="456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6"/>
            <a:ext cx="8229600" cy="4525963"/>
          </a:xfrm>
          <a:prstGeom prst="rect">
            <a:avLst/>
          </a:prstGeom>
        </p:spPr>
        <p:txBody>
          <a:bodyPr vert="horz" lIns="91344" tIns="45672" rIns="91344" bIns="4567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669"/>
            <a:ext cx="2133600" cy="365125"/>
          </a:xfrm>
          <a:prstGeom prst="rect">
            <a:avLst/>
          </a:prstGeom>
        </p:spPr>
        <p:txBody>
          <a:bodyPr vert="horz" lIns="91344" tIns="45672" rIns="91344" bIns="45672" rtlCol="0" anchor="ctr"/>
          <a:lstStyle>
            <a:lvl1pPr algn="l">
              <a:defRPr sz="1200">
                <a:solidFill>
                  <a:schemeClr val="tx1">
                    <a:tint val="75000"/>
                  </a:schemeClr>
                </a:solidFill>
              </a:defRPr>
            </a:lvl1pPr>
          </a:lstStyle>
          <a:p>
            <a:pPr defTabSz="913437" fontAlgn="auto">
              <a:spcBef>
                <a:spcPts val="0"/>
              </a:spcBef>
              <a:spcAft>
                <a:spcPts val="0"/>
              </a:spcAft>
            </a:pPr>
            <a:fld id="{FBE2D357-442E-4FF9-A2BD-224200C1F162}" type="datetimeFigureOut">
              <a:rPr lang="en-US" smtClean="0">
                <a:solidFill>
                  <a:prstClr val="black">
                    <a:tint val="75000"/>
                  </a:prstClr>
                </a:solidFill>
                <a:latin typeface="Calibri"/>
              </a:rPr>
              <a:pPr defTabSz="913437" fontAlgn="auto">
                <a:spcBef>
                  <a:spcPts val="0"/>
                </a:spcBef>
                <a:spcAft>
                  <a:spcPts val="0"/>
                </a:spcAft>
              </a:pPr>
              <a:t>10/8/2015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669"/>
            <a:ext cx="2895600" cy="365125"/>
          </a:xfrm>
          <a:prstGeom prst="rect">
            <a:avLst/>
          </a:prstGeom>
        </p:spPr>
        <p:txBody>
          <a:bodyPr vert="horz" lIns="91344" tIns="45672" rIns="91344" bIns="45672" rtlCol="0" anchor="ctr"/>
          <a:lstStyle>
            <a:lvl1pPr algn="ctr">
              <a:defRPr sz="1200">
                <a:solidFill>
                  <a:schemeClr val="tx1">
                    <a:tint val="75000"/>
                  </a:schemeClr>
                </a:solidFill>
              </a:defRPr>
            </a:lvl1pPr>
          </a:lstStyle>
          <a:p>
            <a:pPr defTabSz="913437"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669"/>
            <a:ext cx="2133600" cy="365125"/>
          </a:xfrm>
          <a:prstGeom prst="rect">
            <a:avLst/>
          </a:prstGeom>
        </p:spPr>
        <p:txBody>
          <a:bodyPr vert="horz" lIns="91344" tIns="45672" rIns="91344" bIns="45672" rtlCol="0" anchor="ctr"/>
          <a:lstStyle>
            <a:lvl1pPr algn="r">
              <a:defRPr sz="1200">
                <a:solidFill>
                  <a:schemeClr val="tx1">
                    <a:tint val="75000"/>
                  </a:schemeClr>
                </a:solidFill>
              </a:defRPr>
            </a:lvl1pPr>
          </a:lstStyle>
          <a:p>
            <a:pPr defTabSz="913437" fontAlgn="auto">
              <a:spcBef>
                <a:spcPts val="0"/>
              </a:spcBef>
              <a:spcAft>
                <a:spcPts val="0"/>
              </a:spcAft>
            </a:pPr>
            <a:fld id="{346383D1-4FD3-4412-8A1B-0608FE9588D9}" type="slidenum">
              <a:rPr lang="en-US" smtClean="0">
                <a:solidFill>
                  <a:prstClr val="black">
                    <a:tint val="75000"/>
                  </a:prstClr>
                </a:solidFill>
                <a:latin typeface="Calibri"/>
              </a:rPr>
              <a:pPr defTabSz="913437"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6506440"/>
      </p:ext>
    </p:extLst>
  </p:cSld>
  <p:clrMap bg1="lt1" tx1="dk1" bg2="lt2" tx2="dk2" accent1="accent1" accent2="accent2" accent3="accent3" accent4="accent4" accent5="accent5" accent6="accent6" hlink="hlink" folHlink="folHlink"/>
  <p:sldLayoutIdLst>
    <p:sldLayoutId id="2147484122"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3437" rtl="0" eaLnBrk="1" latinLnBrk="0" hangingPunct="1">
        <a:spcBef>
          <a:spcPct val="0"/>
        </a:spcBef>
        <a:buNone/>
        <a:defRPr sz="4400" kern="1200">
          <a:solidFill>
            <a:schemeClr val="tx1"/>
          </a:solidFill>
          <a:latin typeface="+mj-lt"/>
          <a:ea typeface="+mj-ea"/>
          <a:cs typeface="+mj-cs"/>
        </a:defRPr>
      </a:lvl1pPr>
    </p:titleStyle>
    <p:bodyStyle>
      <a:lvl1pPr marL="342539" indent="-342539" algn="l" defTabSz="913437" rtl="0" eaLnBrk="1" latinLnBrk="0" hangingPunct="1">
        <a:spcBef>
          <a:spcPct val="20000"/>
        </a:spcBef>
        <a:buFont typeface="Arial" pitchFamily="34" charset="0"/>
        <a:buChar char="•"/>
        <a:defRPr sz="3200" kern="1200">
          <a:solidFill>
            <a:schemeClr val="bg1">
              <a:lumMod val="85000"/>
            </a:schemeClr>
          </a:solidFill>
          <a:latin typeface="+mn-lt"/>
          <a:ea typeface="+mn-ea"/>
          <a:cs typeface="+mn-cs"/>
        </a:defRPr>
      </a:lvl1pPr>
      <a:lvl2pPr marL="742167" indent="-285449" algn="l" defTabSz="913437" rtl="0" eaLnBrk="1" latinLnBrk="0" hangingPunct="1">
        <a:spcBef>
          <a:spcPct val="20000"/>
        </a:spcBef>
        <a:buFont typeface="Arial" pitchFamily="34" charset="0"/>
        <a:buChar char="–"/>
        <a:defRPr sz="2800" kern="1200">
          <a:solidFill>
            <a:schemeClr val="bg1">
              <a:lumMod val="85000"/>
            </a:schemeClr>
          </a:solidFill>
          <a:latin typeface="+mn-lt"/>
          <a:ea typeface="+mn-ea"/>
          <a:cs typeface="+mn-cs"/>
        </a:defRPr>
      </a:lvl2pPr>
      <a:lvl3pPr marL="1141799" indent="-228360" algn="l" defTabSz="913437" rtl="0" eaLnBrk="1" latinLnBrk="0" hangingPunct="1">
        <a:spcBef>
          <a:spcPct val="20000"/>
        </a:spcBef>
        <a:buFont typeface="Arial" pitchFamily="34" charset="0"/>
        <a:buChar char="•"/>
        <a:defRPr sz="2400" kern="1200">
          <a:solidFill>
            <a:schemeClr val="bg1">
              <a:lumMod val="85000"/>
            </a:schemeClr>
          </a:solidFill>
          <a:latin typeface="+mn-lt"/>
          <a:ea typeface="+mn-ea"/>
          <a:cs typeface="+mn-cs"/>
        </a:defRPr>
      </a:lvl3pPr>
      <a:lvl4pPr marL="1598516" indent="-228360" algn="l" defTabSz="913437" rtl="0" eaLnBrk="1" latinLnBrk="0" hangingPunct="1">
        <a:spcBef>
          <a:spcPct val="20000"/>
        </a:spcBef>
        <a:buFont typeface="Arial" pitchFamily="34" charset="0"/>
        <a:buChar char="–"/>
        <a:defRPr sz="2000" kern="1200">
          <a:solidFill>
            <a:schemeClr val="bg1">
              <a:lumMod val="85000"/>
            </a:schemeClr>
          </a:solidFill>
          <a:latin typeface="+mn-lt"/>
          <a:ea typeface="+mn-ea"/>
          <a:cs typeface="+mn-cs"/>
        </a:defRPr>
      </a:lvl4pPr>
      <a:lvl5pPr marL="2055235" indent="-228360" algn="l" defTabSz="913437" rtl="0" eaLnBrk="1" latinLnBrk="0" hangingPunct="1">
        <a:spcBef>
          <a:spcPct val="20000"/>
        </a:spcBef>
        <a:buFont typeface="Arial" pitchFamily="34" charset="0"/>
        <a:buChar char="»"/>
        <a:defRPr sz="2000" kern="1200">
          <a:solidFill>
            <a:schemeClr val="bg1">
              <a:lumMod val="85000"/>
            </a:schemeClr>
          </a:solidFill>
          <a:latin typeface="+mn-lt"/>
          <a:ea typeface="+mn-ea"/>
          <a:cs typeface="+mn-cs"/>
        </a:defRPr>
      </a:lvl5pPr>
      <a:lvl6pPr marL="2511955"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675"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393"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110"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437" rtl="0" eaLnBrk="1" latinLnBrk="0" hangingPunct="1">
        <a:defRPr sz="1800" kern="1200">
          <a:solidFill>
            <a:schemeClr val="tx1"/>
          </a:solidFill>
          <a:latin typeface="+mn-lt"/>
          <a:ea typeface="+mn-ea"/>
          <a:cs typeface="+mn-cs"/>
        </a:defRPr>
      </a:lvl1pPr>
      <a:lvl2pPr marL="456721" algn="l" defTabSz="913437" rtl="0" eaLnBrk="1" latinLnBrk="0" hangingPunct="1">
        <a:defRPr sz="1800" kern="1200">
          <a:solidFill>
            <a:schemeClr val="tx1"/>
          </a:solidFill>
          <a:latin typeface="+mn-lt"/>
          <a:ea typeface="+mn-ea"/>
          <a:cs typeface="+mn-cs"/>
        </a:defRPr>
      </a:lvl2pPr>
      <a:lvl3pPr marL="913437" algn="l" defTabSz="913437" rtl="0" eaLnBrk="1" latinLnBrk="0" hangingPunct="1">
        <a:defRPr sz="1800" kern="1200">
          <a:solidFill>
            <a:schemeClr val="tx1"/>
          </a:solidFill>
          <a:latin typeface="+mn-lt"/>
          <a:ea typeface="+mn-ea"/>
          <a:cs typeface="+mn-cs"/>
        </a:defRPr>
      </a:lvl3pPr>
      <a:lvl4pPr marL="1370158" algn="l" defTabSz="913437" rtl="0" eaLnBrk="1" latinLnBrk="0" hangingPunct="1">
        <a:defRPr sz="1800" kern="1200">
          <a:solidFill>
            <a:schemeClr val="tx1"/>
          </a:solidFill>
          <a:latin typeface="+mn-lt"/>
          <a:ea typeface="+mn-ea"/>
          <a:cs typeface="+mn-cs"/>
        </a:defRPr>
      </a:lvl4pPr>
      <a:lvl5pPr marL="1826876" algn="l" defTabSz="913437" rtl="0" eaLnBrk="1" latinLnBrk="0" hangingPunct="1">
        <a:defRPr sz="1800" kern="1200">
          <a:solidFill>
            <a:schemeClr val="tx1"/>
          </a:solidFill>
          <a:latin typeface="+mn-lt"/>
          <a:ea typeface="+mn-ea"/>
          <a:cs typeface="+mn-cs"/>
        </a:defRPr>
      </a:lvl5pPr>
      <a:lvl6pPr marL="2283597" algn="l" defTabSz="913437" rtl="0" eaLnBrk="1" latinLnBrk="0" hangingPunct="1">
        <a:defRPr sz="1800" kern="1200">
          <a:solidFill>
            <a:schemeClr val="tx1"/>
          </a:solidFill>
          <a:latin typeface="+mn-lt"/>
          <a:ea typeface="+mn-ea"/>
          <a:cs typeface="+mn-cs"/>
        </a:defRPr>
      </a:lvl6pPr>
      <a:lvl7pPr marL="2740313" algn="l" defTabSz="913437" rtl="0" eaLnBrk="1" latinLnBrk="0" hangingPunct="1">
        <a:defRPr sz="1800" kern="1200">
          <a:solidFill>
            <a:schemeClr val="tx1"/>
          </a:solidFill>
          <a:latin typeface="+mn-lt"/>
          <a:ea typeface="+mn-ea"/>
          <a:cs typeface="+mn-cs"/>
        </a:defRPr>
      </a:lvl7pPr>
      <a:lvl8pPr marL="3197034" algn="l" defTabSz="913437" rtl="0" eaLnBrk="1" latinLnBrk="0" hangingPunct="1">
        <a:defRPr sz="1800" kern="1200">
          <a:solidFill>
            <a:schemeClr val="tx1"/>
          </a:solidFill>
          <a:latin typeface="+mn-lt"/>
          <a:ea typeface="+mn-ea"/>
          <a:cs typeface="+mn-cs"/>
        </a:defRPr>
      </a:lvl8pPr>
      <a:lvl9pPr marL="3653752" algn="l" defTabSz="913437"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344" tIns="45672" rIns="91344" bIns="456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6"/>
            <a:ext cx="8229600" cy="4525963"/>
          </a:xfrm>
          <a:prstGeom prst="rect">
            <a:avLst/>
          </a:prstGeom>
        </p:spPr>
        <p:txBody>
          <a:bodyPr vert="horz" lIns="91344" tIns="45672" rIns="91344" bIns="45672"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669"/>
            <a:ext cx="2133600" cy="365125"/>
          </a:xfrm>
          <a:prstGeom prst="rect">
            <a:avLst/>
          </a:prstGeom>
        </p:spPr>
        <p:txBody>
          <a:bodyPr vert="horz" lIns="91344" tIns="45672" rIns="91344" bIns="45672" rtlCol="0" anchor="ctr"/>
          <a:lstStyle>
            <a:lvl1pPr algn="l">
              <a:defRPr sz="1200">
                <a:solidFill>
                  <a:schemeClr val="tx1">
                    <a:tint val="75000"/>
                  </a:schemeClr>
                </a:solidFill>
              </a:defRPr>
            </a:lvl1pPr>
          </a:lstStyle>
          <a:p>
            <a:pPr defTabSz="913437" fontAlgn="auto">
              <a:spcBef>
                <a:spcPts val="0"/>
              </a:spcBef>
              <a:spcAft>
                <a:spcPts val="0"/>
              </a:spcAft>
            </a:pPr>
            <a:fld id="{FBE2D357-442E-4FF9-A2BD-224200C1F162}" type="datetimeFigureOut">
              <a:rPr lang="en-US" smtClean="0">
                <a:solidFill>
                  <a:prstClr val="black">
                    <a:tint val="75000"/>
                  </a:prstClr>
                </a:solidFill>
                <a:latin typeface="Calibri"/>
              </a:rPr>
              <a:pPr defTabSz="913437" fontAlgn="auto">
                <a:spcBef>
                  <a:spcPts val="0"/>
                </a:spcBef>
                <a:spcAft>
                  <a:spcPts val="0"/>
                </a:spcAft>
              </a:pPr>
              <a:t>10/8/2015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669"/>
            <a:ext cx="2895600" cy="365125"/>
          </a:xfrm>
          <a:prstGeom prst="rect">
            <a:avLst/>
          </a:prstGeom>
        </p:spPr>
        <p:txBody>
          <a:bodyPr vert="horz" lIns="91344" tIns="45672" rIns="91344" bIns="45672" rtlCol="0" anchor="ctr"/>
          <a:lstStyle>
            <a:lvl1pPr algn="ctr">
              <a:defRPr sz="1200">
                <a:solidFill>
                  <a:schemeClr val="tx1">
                    <a:tint val="75000"/>
                  </a:schemeClr>
                </a:solidFill>
              </a:defRPr>
            </a:lvl1pPr>
          </a:lstStyle>
          <a:p>
            <a:pPr defTabSz="913437"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669"/>
            <a:ext cx="2133600" cy="365125"/>
          </a:xfrm>
          <a:prstGeom prst="rect">
            <a:avLst/>
          </a:prstGeom>
        </p:spPr>
        <p:txBody>
          <a:bodyPr vert="horz" lIns="91344" tIns="45672" rIns="91344" bIns="45672" rtlCol="0" anchor="ctr"/>
          <a:lstStyle>
            <a:lvl1pPr algn="r">
              <a:defRPr sz="1200">
                <a:solidFill>
                  <a:schemeClr val="tx1">
                    <a:tint val="75000"/>
                  </a:schemeClr>
                </a:solidFill>
              </a:defRPr>
            </a:lvl1pPr>
          </a:lstStyle>
          <a:p>
            <a:pPr defTabSz="913437" fontAlgn="auto">
              <a:spcBef>
                <a:spcPts val="0"/>
              </a:spcBef>
              <a:spcAft>
                <a:spcPts val="0"/>
              </a:spcAft>
            </a:pPr>
            <a:fld id="{346383D1-4FD3-4412-8A1B-0608FE9588D9}" type="slidenum">
              <a:rPr lang="en-US" smtClean="0">
                <a:solidFill>
                  <a:prstClr val="black">
                    <a:tint val="75000"/>
                  </a:prstClr>
                </a:solidFill>
                <a:latin typeface="Calibri"/>
              </a:rPr>
              <a:pPr defTabSz="913437"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8595658"/>
      </p:ext>
    </p:extLst>
  </p:cSld>
  <p:clrMap bg1="lt1" tx1="dk1" bg2="lt2" tx2="dk2" accent1="accent1" accent2="accent2" accent3="accent3" accent4="accent4" accent5="accent5" accent6="accent6" hlink="hlink" folHlink="folHlink"/>
  <p:sldLayoutIdLst>
    <p:sldLayoutId id="2147484124" r:id="rId1"/>
    <p:sldLayoutId id="2147484125"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3437" rtl="0" eaLnBrk="1" latinLnBrk="0" hangingPunct="1">
        <a:spcBef>
          <a:spcPct val="0"/>
        </a:spcBef>
        <a:buNone/>
        <a:defRPr sz="4400" kern="1200">
          <a:solidFill>
            <a:schemeClr val="tx1"/>
          </a:solidFill>
          <a:latin typeface="+mj-lt"/>
          <a:ea typeface="+mj-ea"/>
          <a:cs typeface="+mj-cs"/>
        </a:defRPr>
      </a:lvl1pPr>
    </p:titleStyle>
    <p:bodyStyle>
      <a:lvl1pPr marL="342539" indent="-342539" algn="l" defTabSz="913437" rtl="0" eaLnBrk="1" latinLnBrk="0" hangingPunct="1">
        <a:spcBef>
          <a:spcPct val="20000"/>
        </a:spcBef>
        <a:buFont typeface="Arial" pitchFamily="34" charset="0"/>
        <a:buChar char="•"/>
        <a:defRPr sz="3200" kern="1200">
          <a:solidFill>
            <a:schemeClr val="bg1">
              <a:lumMod val="85000"/>
            </a:schemeClr>
          </a:solidFill>
          <a:latin typeface="+mn-lt"/>
          <a:ea typeface="+mn-ea"/>
          <a:cs typeface="+mn-cs"/>
        </a:defRPr>
      </a:lvl1pPr>
      <a:lvl2pPr marL="742167" indent="-285449" algn="l" defTabSz="913437" rtl="0" eaLnBrk="1" latinLnBrk="0" hangingPunct="1">
        <a:spcBef>
          <a:spcPct val="20000"/>
        </a:spcBef>
        <a:buFont typeface="Arial" pitchFamily="34" charset="0"/>
        <a:buChar char="–"/>
        <a:defRPr sz="2800" kern="1200">
          <a:solidFill>
            <a:schemeClr val="bg1">
              <a:lumMod val="85000"/>
            </a:schemeClr>
          </a:solidFill>
          <a:latin typeface="+mn-lt"/>
          <a:ea typeface="+mn-ea"/>
          <a:cs typeface="+mn-cs"/>
        </a:defRPr>
      </a:lvl2pPr>
      <a:lvl3pPr marL="1141799" indent="-228360" algn="l" defTabSz="913437" rtl="0" eaLnBrk="1" latinLnBrk="0" hangingPunct="1">
        <a:spcBef>
          <a:spcPct val="20000"/>
        </a:spcBef>
        <a:buFont typeface="Arial" pitchFamily="34" charset="0"/>
        <a:buChar char="•"/>
        <a:defRPr sz="2400" kern="1200">
          <a:solidFill>
            <a:schemeClr val="bg1">
              <a:lumMod val="85000"/>
            </a:schemeClr>
          </a:solidFill>
          <a:latin typeface="+mn-lt"/>
          <a:ea typeface="+mn-ea"/>
          <a:cs typeface="+mn-cs"/>
        </a:defRPr>
      </a:lvl3pPr>
      <a:lvl4pPr marL="1598516" indent="-228360" algn="l" defTabSz="913437" rtl="0" eaLnBrk="1" latinLnBrk="0" hangingPunct="1">
        <a:spcBef>
          <a:spcPct val="20000"/>
        </a:spcBef>
        <a:buFont typeface="Arial" pitchFamily="34" charset="0"/>
        <a:buChar char="–"/>
        <a:defRPr sz="2000" kern="1200">
          <a:solidFill>
            <a:schemeClr val="bg1">
              <a:lumMod val="85000"/>
            </a:schemeClr>
          </a:solidFill>
          <a:latin typeface="+mn-lt"/>
          <a:ea typeface="+mn-ea"/>
          <a:cs typeface="+mn-cs"/>
        </a:defRPr>
      </a:lvl4pPr>
      <a:lvl5pPr marL="2055235" indent="-228360" algn="l" defTabSz="913437" rtl="0" eaLnBrk="1" latinLnBrk="0" hangingPunct="1">
        <a:spcBef>
          <a:spcPct val="20000"/>
        </a:spcBef>
        <a:buFont typeface="Arial" pitchFamily="34" charset="0"/>
        <a:buChar char="»"/>
        <a:defRPr sz="2000" kern="1200">
          <a:solidFill>
            <a:schemeClr val="bg1">
              <a:lumMod val="85000"/>
            </a:schemeClr>
          </a:solidFill>
          <a:latin typeface="+mn-lt"/>
          <a:ea typeface="+mn-ea"/>
          <a:cs typeface="+mn-cs"/>
        </a:defRPr>
      </a:lvl5pPr>
      <a:lvl6pPr marL="2511955"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675"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393"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110"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437" rtl="0" eaLnBrk="1" latinLnBrk="0" hangingPunct="1">
        <a:defRPr sz="1800" kern="1200">
          <a:solidFill>
            <a:schemeClr val="tx1"/>
          </a:solidFill>
          <a:latin typeface="+mn-lt"/>
          <a:ea typeface="+mn-ea"/>
          <a:cs typeface="+mn-cs"/>
        </a:defRPr>
      </a:lvl1pPr>
      <a:lvl2pPr marL="456721" algn="l" defTabSz="913437" rtl="0" eaLnBrk="1" latinLnBrk="0" hangingPunct="1">
        <a:defRPr sz="1800" kern="1200">
          <a:solidFill>
            <a:schemeClr val="tx1"/>
          </a:solidFill>
          <a:latin typeface="+mn-lt"/>
          <a:ea typeface="+mn-ea"/>
          <a:cs typeface="+mn-cs"/>
        </a:defRPr>
      </a:lvl2pPr>
      <a:lvl3pPr marL="913437" algn="l" defTabSz="913437" rtl="0" eaLnBrk="1" latinLnBrk="0" hangingPunct="1">
        <a:defRPr sz="1800" kern="1200">
          <a:solidFill>
            <a:schemeClr val="tx1"/>
          </a:solidFill>
          <a:latin typeface="+mn-lt"/>
          <a:ea typeface="+mn-ea"/>
          <a:cs typeface="+mn-cs"/>
        </a:defRPr>
      </a:lvl3pPr>
      <a:lvl4pPr marL="1370158" algn="l" defTabSz="913437" rtl="0" eaLnBrk="1" latinLnBrk="0" hangingPunct="1">
        <a:defRPr sz="1800" kern="1200">
          <a:solidFill>
            <a:schemeClr val="tx1"/>
          </a:solidFill>
          <a:latin typeface="+mn-lt"/>
          <a:ea typeface="+mn-ea"/>
          <a:cs typeface="+mn-cs"/>
        </a:defRPr>
      </a:lvl4pPr>
      <a:lvl5pPr marL="1826876" algn="l" defTabSz="913437" rtl="0" eaLnBrk="1" latinLnBrk="0" hangingPunct="1">
        <a:defRPr sz="1800" kern="1200">
          <a:solidFill>
            <a:schemeClr val="tx1"/>
          </a:solidFill>
          <a:latin typeface="+mn-lt"/>
          <a:ea typeface="+mn-ea"/>
          <a:cs typeface="+mn-cs"/>
        </a:defRPr>
      </a:lvl5pPr>
      <a:lvl6pPr marL="2283597" algn="l" defTabSz="913437" rtl="0" eaLnBrk="1" latinLnBrk="0" hangingPunct="1">
        <a:defRPr sz="1800" kern="1200">
          <a:solidFill>
            <a:schemeClr val="tx1"/>
          </a:solidFill>
          <a:latin typeface="+mn-lt"/>
          <a:ea typeface="+mn-ea"/>
          <a:cs typeface="+mn-cs"/>
        </a:defRPr>
      </a:lvl6pPr>
      <a:lvl7pPr marL="2740313" algn="l" defTabSz="913437" rtl="0" eaLnBrk="1" latinLnBrk="0" hangingPunct="1">
        <a:defRPr sz="1800" kern="1200">
          <a:solidFill>
            <a:schemeClr val="tx1"/>
          </a:solidFill>
          <a:latin typeface="+mn-lt"/>
          <a:ea typeface="+mn-ea"/>
          <a:cs typeface="+mn-cs"/>
        </a:defRPr>
      </a:lvl7pPr>
      <a:lvl8pPr marL="3197034" algn="l" defTabSz="913437" rtl="0" eaLnBrk="1" latinLnBrk="0" hangingPunct="1">
        <a:defRPr sz="1800" kern="1200">
          <a:solidFill>
            <a:schemeClr val="tx1"/>
          </a:solidFill>
          <a:latin typeface="+mn-lt"/>
          <a:ea typeface="+mn-ea"/>
          <a:cs typeface="+mn-cs"/>
        </a:defRPr>
      </a:lvl8pPr>
      <a:lvl9pPr marL="3653752" algn="l" defTabSz="913437"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7324"/>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4400">
              <a:defRPr/>
            </a:pPr>
            <a:fld id="{17B1B3C5-FB4A-4E8E-A7D5-556096D2095B}" type="datetime1">
              <a:rPr lang="en-US">
                <a:solidFill>
                  <a:prstClr val="white">
                    <a:tint val="75000"/>
                  </a:prstClr>
                </a:solidFill>
                <a:ea typeface="ＭＳ Ｐゴシック" charset="-128"/>
              </a:rPr>
              <a:pPr defTabSz="914400">
                <a:defRPr/>
              </a:pPr>
              <a:t>10/8/2015</a:t>
            </a:fld>
            <a:endParaRPr lang="en-US" dirty="0">
              <a:solidFill>
                <a:prstClr val="white">
                  <a:tint val="75000"/>
                </a:prstClr>
              </a:solidFill>
              <a:ea typeface="ＭＳ Ｐゴシック" charset="-128"/>
            </a:endParaRPr>
          </a:p>
        </p:txBody>
      </p:sp>
      <p:sp>
        <p:nvSpPr>
          <p:cNvPr id="5" name="Footer Placeholder 4"/>
          <p:cNvSpPr>
            <a:spLocks noGrp="1"/>
          </p:cNvSpPr>
          <p:nvPr>
            <p:ph type="ftr" sz="quarter" idx="3"/>
          </p:nvPr>
        </p:nvSpPr>
        <p:spPr>
          <a:xfrm>
            <a:off x="3124200" y="6357324"/>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defTabSz="914400">
              <a:defRPr/>
            </a:pPr>
            <a:endParaRPr lang="en-US">
              <a:solidFill>
                <a:prstClr val="white">
                  <a:tint val="75000"/>
                </a:prstClr>
              </a:solidFill>
              <a:ea typeface="ＭＳ Ｐゴシック" charset="-128"/>
            </a:endParaRPr>
          </a:p>
        </p:txBody>
      </p:sp>
      <p:sp>
        <p:nvSpPr>
          <p:cNvPr id="6" name="Slide Number Placeholder 5"/>
          <p:cNvSpPr>
            <a:spLocks noGrp="1"/>
          </p:cNvSpPr>
          <p:nvPr>
            <p:ph type="sldNum" sz="quarter" idx="4"/>
          </p:nvPr>
        </p:nvSpPr>
        <p:spPr>
          <a:xfrm>
            <a:off x="6553200" y="6357324"/>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4400">
              <a:defRPr/>
            </a:pPr>
            <a:fld id="{0267ABB0-DA63-4FE5-880D-4A0A331A72DE}" type="slidenum">
              <a:rPr lang="en-US">
                <a:solidFill>
                  <a:prstClr val="white">
                    <a:tint val="75000"/>
                  </a:prstClr>
                </a:solidFill>
                <a:ea typeface="ＭＳ Ｐゴシック" charset="-128"/>
              </a:rPr>
              <a:pPr defTabSz="914400">
                <a:defRPr/>
              </a:pPr>
              <a:t>‹#›</a:t>
            </a:fld>
            <a:endParaRPr lang="en-US" dirty="0">
              <a:solidFill>
                <a:prstClr val="white">
                  <a:tint val="75000"/>
                </a:prstClr>
              </a:solidFill>
              <a:ea typeface="ＭＳ Ｐゴシック" charset="-128"/>
            </a:endParaRPr>
          </a:p>
        </p:txBody>
      </p:sp>
    </p:spTree>
    <p:extLst>
      <p:ext uri="{BB962C8B-B14F-4D97-AF65-F5344CB8AC3E}">
        <p14:creationId xmlns:p14="http://schemas.microsoft.com/office/powerpoint/2010/main" val="1593515102"/>
      </p:ext>
    </p:extLst>
  </p:cSld>
  <p:clrMap bg1="dk1" tx1="lt1" bg2="dk2" tx2="lt2" accent1="accent1" accent2="accent2" accent3="accent3" accent4="accent4" accent5="accent5" accent6="accent6" hlink="hlink" folHlink="folHlink"/>
  <p:sldLayoutIdLst>
    <p:sldLayoutId id="2147484127" r:id="rId1"/>
  </p:sldLayoutIdLst>
  <p:transition>
    <p:fade/>
  </p:transition>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D7436186-1C93-5543-8CFA-F80F02F49974}" type="datetimeFigureOut">
              <a:rPr lang="en-US" smtClean="0">
                <a:solidFill>
                  <a:prstClr val="black">
                    <a:tint val="75000"/>
                  </a:prstClr>
                </a:solidFill>
                <a:latin typeface="Calibri"/>
                <a:ea typeface="+mn-ea"/>
              </a:rPr>
              <a:pPr defTabSz="457200" fontAlgn="auto">
                <a:spcBef>
                  <a:spcPts val="0"/>
                </a:spcBef>
                <a:spcAft>
                  <a:spcPts val="0"/>
                </a:spcAft>
              </a:pPr>
              <a:t>10/8/2015</a:t>
            </a:fld>
            <a:endParaRPr lang="en-US" smtClean="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smtClean="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5FD096A9-32F0-F147-A9B7-20CE3E0810FC}" type="slidenum">
              <a:rPr lang="en-US" smtClean="0">
                <a:solidFill>
                  <a:prstClr val="black">
                    <a:tint val="75000"/>
                  </a:prstClr>
                </a:solidFill>
                <a:latin typeface="Calibri"/>
                <a:ea typeface="+mn-ea"/>
              </a:rPr>
              <a:pPr defTabSz="457200" fontAlgn="auto">
                <a:spcBef>
                  <a:spcPts val="0"/>
                </a:spcBef>
                <a:spcAft>
                  <a:spcPts val="0"/>
                </a:spcAft>
              </a:pPr>
              <a:t>‹#›</a:t>
            </a:fld>
            <a:endParaRPr lang="en-US" smtClean="0">
              <a:solidFill>
                <a:prstClr val="black">
                  <a:tint val="75000"/>
                </a:prstClr>
              </a:solidFill>
              <a:latin typeface="Calibri"/>
              <a:ea typeface="+mn-ea"/>
            </a:endParaRPr>
          </a:p>
        </p:txBody>
      </p:sp>
    </p:spTree>
    <p:extLst>
      <p:ext uri="{BB962C8B-B14F-4D97-AF65-F5344CB8AC3E}">
        <p14:creationId xmlns:p14="http://schemas.microsoft.com/office/powerpoint/2010/main" val="3018965555"/>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457200" y="2"/>
            <a:ext cx="8229600" cy="927100"/>
          </a:xfrm>
          <a:prstGeom prst="rect">
            <a:avLst/>
          </a:prstGeom>
          <a:noFill/>
          <a:ln w="9525">
            <a:noFill/>
            <a:miter lim="800000"/>
            <a:headEnd/>
            <a:tailEnd/>
          </a:ln>
        </p:spPr>
        <p:txBody>
          <a:bodyPr vert="horz" wrap="square" lIns="0" tIns="91344" rIns="0" bIns="0" numCol="1" anchor="ctr" anchorCtr="1" compatLnSpc="1">
            <a:prstTxWarp prst="textNoShape">
              <a:avLst/>
            </a:prstTxWarp>
          </a:bodyPr>
          <a:lstStyle/>
          <a:p>
            <a:pPr lvl="0"/>
            <a:r>
              <a:rPr lang="en-US" smtClean="0"/>
              <a:t>Click to edit Master title style</a:t>
            </a:r>
          </a:p>
        </p:txBody>
      </p:sp>
      <p:sp>
        <p:nvSpPr>
          <p:cNvPr id="57347" name="Rectangle 3"/>
          <p:cNvSpPr>
            <a:spLocks noGrp="1" noChangeArrowheads="1"/>
          </p:cNvSpPr>
          <p:nvPr>
            <p:ph type="body" idx="1"/>
          </p:nvPr>
        </p:nvSpPr>
        <p:spPr bwMode="auto">
          <a:xfrm>
            <a:off x="566739" y="1470025"/>
            <a:ext cx="8012112" cy="4840288"/>
          </a:xfrm>
          <a:prstGeom prst="rect">
            <a:avLst/>
          </a:prstGeom>
          <a:noFill/>
          <a:ln w="9525">
            <a:noFill/>
            <a:miter lim="800000"/>
            <a:headEnd/>
            <a:tailEnd/>
          </a:ln>
        </p:spPr>
        <p:txBody>
          <a:bodyPr vert="horz" wrap="square" lIns="91344" tIns="45672" rIns="91344"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52" r:id="rId1"/>
    <p:sldLayoutId id="2147483872" r:id="rId2"/>
    <p:sldLayoutId id="2147483903"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lnSpc>
          <a:spcPct val="90000"/>
        </a:lnSpc>
        <a:spcBef>
          <a:spcPct val="0"/>
        </a:spcBef>
        <a:spcAft>
          <a:spcPct val="0"/>
        </a:spcAft>
        <a:defRPr sz="2400" b="1">
          <a:solidFill>
            <a:schemeClr val="tx1"/>
          </a:solidFill>
          <a:latin typeface="+mj-lt"/>
          <a:ea typeface="+mj-ea"/>
          <a:cs typeface="+mj-cs"/>
        </a:defRPr>
      </a:lvl1pPr>
      <a:lvl2pPr algn="ctr" rtl="0" eaLnBrk="0" fontAlgn="base" hangingPunct="0">
        <a:lnSpc>
          <a:spcPct val="90000"/>
        </a:lnSpc>
        <a:spcBef>
          <a:spcPct val="0"/>
        </a:spcBef>
        <a:spcAft>
          <a:spcPct val="0"/>
        </a:spcAft>
        <a:defRPr sz="2400" b="1">
          <a:solidFill>
            <a:schemeClr val="tx1"/>
          </a:solidFill>
          <a:latin typeface="Times New Roman" pitchFamily="18" charset="0"/>
        </a:defRPr>
      </a:lvl2pPr>
      <a:lvl3pPr algn="ctr" rtl="0" eaLnBrk="0" fontAlgn="base" hangingPunct="0">
        <a:lnSpc>
          <a:spcPct val="90000"/>
        </a:lnSpc>
        <a:spcBef>
          <a:spcPct val="0"/>
        </a:spcBef>
        <a:spcAft>
          <a:spcPct val="0"/>
        </a:spcAft>
        <a:defRPr sz="2400" b="1">
          <a:solidFill>
            <a:schemeClr val="tx1"/>
          </a:solidFill>
          <a:latin typeface="Times New Roman" pitchFamily="18" charset="0"/>
        </a:defRPr>
      </a:lvl3pPr>
      <a:lvl4pPr algn="ctr" rtl="0" eaLnBrk="0" fontAlgn="base" hangingPunct="0">
        <a:lnSpc>
          <a:spcPct val="90000"/>
        </a:lnSpc>
        <a:spcBef>
          <a:spcPct val="0"/>
        </a:spcBef>
        <a:spcAft>
          <a:spcPct val="0"/>
        </a:spcAft>
        <a:defRPr sz="2400" b="1">
          <a:solidFill>
            <a:schemeClr val="tx1"/>
          </a:solidFill>
          <a:latin typeface="Times New Roman" pitchFamily="18" charset="0"/>
        </a:defRPr>
      </a:lvl4pPr>
      <a:lvl5pPr algn="ctr" rtl="0" eaLnBrk="0" fontAlgn="base" hangingPunct="0">
        <a:lnSpc>
          <a:spcPct val="90000"/>
        </a:lnSpc>
        <a:spcBef>
          <a:spcPct val="0"/>
        </a:spcBef>
        <a:spcAft>
          <a:spcPct val="0"/>
        </a:spcAft>
        <a:defRPr sz="2400" b="1">
          <a:solidFill>
            <a:schemeClr val="tx1"/>
          </a:solidFill>
          <a:latin typeface="Times New Roman" pitchFamily="18" charset="0"/>
        </a:defRPr>
      </a:lvl5pPr>
      <a:lvl6pPr marL="456721" algn="ctr" rtl="0" eaLnBrk="0" fontAlgn="base" hangingPunct="0">
        <a:lnSpc>
          <a:spcPct val="90000"/>
        </a:lnSpc>
        <a:spcBef>
          <a:spcPct val="0"/>
        </a:spcBef>
        <a:spcAft>
          <a:spcPct val="0"/>
        </a:spcAft>
        <a:defRPr sz="2400" b="1">
          <a:solidFill>
            <a:schemeClr val="tx1"/>
          </a:solidFill>
          <a:latin typeface="Times New Roman" pitchFamily="18" charset="0"/>
        </a:defRPr>
      </a:lvl6pPr>
      <a:lvl7pPr marL="913437" algn="ctr" rtl="0" eaLnBrk="0" fontAlgn="base" hangingPunct="0">
        <a:lnSpc>
          <a:spcPct val="90000"/>
        </a:lnSpc>
        <a:spcBef>
          <a:spcPct val="0"/>
        </a:spcBef>
        <a:spcAft>
          <a:spcPct val="0"/>
        </a:spcAft>
        <a:defRPr sz="2400" b="1">
          <a:solidFill>
            <a:schemeClr val="tx1"/>
          </a:solidFill>
          <a:latin typeface="Times New Roman" pitchFamily="18" charset="0"/>
        </a:defRPr>
      </a:lvl7pPr>
      <a:lvl8pPr marL="1370158" algn="ctr" rtl="0" eaLnBrk="0" fontAlgn="base" hangingPunct="0">
        <a:lnSpc>
          <a:spcPct val="90000"/>
        </a:lnSpc>
        <a:spcBef>
          <a:spcPct val="0"/>
        </a:spcBef>
        <a:spcAft>
          <a:spcPct val="0"/>
        </a:spcAft>
        <a:defRPr sz="2400" b="1">
          <a:solidFill>
            <a:schemeClr val="tx1"/>
          </a:solidFill>
          <a:latin typeface="Times New Roman" pitchFamily="18" charset="0"/>
        </a:defRPr>
      </a:lvl8pPr>
      <a:lvl9pPr marL="1826876" algn="ctr" rtl="0" eaLnBrk="0" fontAlgn="base" hangingPunct="0">
        <a:lnSpc>
          <a:spcPct val="90000"/>
        </a:lnSpc>
        <a:spcBef>
          <a:spcPct val="0"/>
        </a:spcBef>
        <a:spcAft>
          <a:spcPct val="0"/>
        </a:spcAft>
        <a:defRPr sz="2400" b="1">
          <a:solidFill>
            <a:schemeClr val="tx1"/>
          </a:solidFill>
          <a:latin typeface="Times New Roman" pitchFamily="18" charset="0"/>
        </a:defRPr>
      </a:lvl9pPr>
    </p:titleStyle>
    <p:bodyStyle>
      <a:lvl1pPr marL="342539" indent="-342539" algn="l" rtl="0" eaLnBrk="0" fontAlgn="base" hangingPunct="0">
        <a:lnSpc>
          <a:spcPct val="90000"/>
        </a:lnSpc>
        <a:spcBef>
          <a:spcPct val="50000"/>
        </a:spcBef>
        <a:spcAft>
          <a:spcPct val="0"/>
        </a:spcAft>
        <a:buFont typeface="Times New Roman" pitchFamily="18" charset="0"/>
        <a:buChar char="•"/>
        <a:defRPr sz="2800" b="1">
          <a:solidFill>
            <a:schemeClr val="tx1"/>
          </a:solidFill>
          <a:latin typeface="+mn-lt"/>
          <a:ea typeface="+mn-ea"/>
          <a:cs typeface="+mn-cs"/>
        </a:defRPr>
      </a:lvl1pPr>
      <a:lvl2pPr marL="742167" indent="-285449" algn="l" rtl="0" eaLnBrk="0" fontAlgn="base" hangingPunct="0">
        <a:lnSpc>
          <a:spcPct val="90000"/>
        </a:lnSpc>
        <a:spcBef>
          <a:spcPct val="50000"/>
        </a:spcBef>
        <a:spcAft>
          <a:spcPct val="0"/>
        </a:spcAft>
        <a:buFont typeface="Times New Roman" pitchFamily="18" charset="0"/>
        <a:buChar char="•"/>
        <a:defRPr sz="2400" b="1">
          <a:solidFill>
            <a:schemeClr val="tx1"/>
          </a:solidFill>
          <a:latin typeface="+mn-lt"/>
        </a:defRPr>
      </a:lvl2pPr>
      <a:lvl3pPr marL="1141799" indent="-228360" algn="l" rtl="0" eaLnBrk="0" fontAlgn="base" hangingPunct="0">
        <a:lnSpc>
          <a:spcPct val="90000"/>
        </a:lnSpc>
        <a:spcBef>
          <a:spcPct val="50000"/>
        </a:spcBef>
        <a:spcAft>
          <a:spcPct val="0"/>
        </a:spcAft>
        <a:buFont typeface="Times New Roman" pitchFamily="18" charset="0"/>
        <a:buChar char="•"/>
        <a:defRPr sz="2000" b="1">
          <a:solidFill>
            <a:schemeClr val="tx1"/>
          </a:solidFill>
          <a:latin typeface="+mn-lt"/>
        </a:defRPr>
      </a:lvl3pPr>
      <a:lvl4pPr marL="1598516" indent="-228360" algn="l" rtl="0" eaLnBrk="0" fontAlgn="base" hangingPunct="0">
        <a:lnSpc>
          <a:spcPct val="90000"/>
        </a:lnSpc>
        <a:spcBef>
          <a:spcPct val="50000"/>
        </a:spcBef>
        <a:spcAft>
          <a:spcPct val="0"/>
        </a:spcAft>
        <a:buFont typeface="Times New Roman" pitchFamily="18" charset="0"/>
        <a:buChar char="•"/>
        <a:defRPr b="1">
          <a:solidFill>
            <a:schemeClr val="tx1"/>
          </a:solidFill>
          <a:latin typeface="+mn-lt"/>
        </a:defRPr>
      </a:lvl4pPr>
      <a:lvl5pPr marL="2055235" indent="-228360" algn="l" rtl="0" eaLnBrk="0" fontAlgn="base" hangingPunct="0">
        <a:lnSpc>
          <a:spcPct val="90000"/>
        </a:lnSpc>
        <a:spcBef>
          <a:spcPct val="50000"/>
        </a:spcBef>
        <a:spcAft>
          <a:spcPct val="0"/>
        </a:spcAft>
        <a:buChar char="»"/>
        <a:defRPr b="1">
          <a:solidFill>
            <a:schemeClr val="tx1"/>
          </a:solidFill>
          <a:latin typeface="+mn-lt"/>
        </a:defRPr>
      </a:lvl5pPr>
      <a:lvl6pPr marL="2511955" indent="-228360" algn="l" rtl="0" eaLnBrk="0" fontAlgn="base" hangingPunct="0">
        <a:lnSpc>
          <a:spcPct val="90000"/>
        </a:lnSpc>
        <a:spcBef>
          <a:spcPct val="50000"/>
        </a:spcBef>
        <a:spcAft>
          <a:spcPct val="0"/>
        </a:spcAft>
        <a:buChar char="»"/>
        <a:defRPr b="1">
          <a:solidFill>
            <a:schemeClr val="tx1"/>
          </a:solidFill>
          <a:latin typeface="+mn-lt"/>
        </a:defRPr>
      </a:lvl6pPr>
      <a:lvl7pPr marL="2968675" indent="-228360" algn="l" rtl="0" eaLnBrk="0" fontAlgn="base" hangingPunct="0">
        <a:lnSpc>
          <a:spcPct val="90000"/>
        </a:lnSpc>
        <a:spcBef>
          <a:spcPct val="50000"/>
        </a:spcBef>
        <a:spcAft>
          <a:spcPct val="0"/>
        </a:spcAft>
        <a:buChar char="»"/>
        <a:defRPr b="1">
          <a:solidFill>
            <a:schemeClr val="tx1"/>
          </a:solidFill>
          <a:latin typeface="+mn-lt"/>
        </a:defRPr>
      </a:lvl7pPr>
      <a:lvl8pPr marL="3425393" indent="-228360" algn="l" rtl="0" eaLnBrk="0" fontAlgn="base" hangingPunct="0">
        <a:lnSpc>
          <a:spcPct val="90000"/>
        </a:lnSpc>
        <a:spcBef>
          <a:spcPct val="50000"/>
        </a:spcBef>
        <a:spcAft>
          <a:spcPct val="0"/>
        </a:spcAft>
        <a:buChar char="»"/>
        <a:defRPr b="1">
          <a:solidFill>
            <a:schemeClr val="tx1"/>
          </a:solidFill>
          <a:latin typeface="+mn-lt"/>
        </a:defRPr>
      </a:lvl8pPr>
      <a:lvl9pPr marL="3882110" indent="-228360" algn="l" rtl="0" eaLnBrk="0" fontAlgn="base" hangingPunct="0">
        <a:lnSpc>
          <a:spcPct val="90000"/>
        </a:lnSpc>
        <a:spcBef>
          <a:spcPct val="50000"/>
        </a:spcBef>
        <a:spcAft>
          <a:spcPct val="0"/>
        </a:spcAft>
        <a:buChar char="»"/>
        <a:defRPr b="1">
          <a:solidFill>
            <a:schemeClr val="tx1"/>
          </a:solidFill>
          <a:latin typeface="+mn-lt"/>
        </a:defRPr>
      </a:lvl9pPr>
    </p:bodyStyle>
    <p:otherStyle>
      <a:defPPr>
        <a:defRPr lang="en-US"/>
      </a:defPPr>
      <a:lvl1pPr marL="0" algn="l" defTabSz="913437" rtl="0" eaLnBrk="1" latinLnBrk="0" hangingPunct="1">
        <a:defRPr sz="1800" kern="1200">
          <a:solidFill>
            <a:schemeClr val="tx1"/>
          </a:solidFill>
          <a:latin typeface="+mn-lt"/>
          <a:ea typeface="+mn-ea"/>
          <a:cs typeface="+mn-cs"/>
        </a:defRPr>
      </a:lvl1pPr>
      <a:lvl2pPr marL="456721" algn="l" defTabSz="913437" rtl="0" eaLnBrk="1" latinLnBrk="0" hangingPunct="1">
        <a:defRPr sz="1800" kern="1200">
          <a:solidFill>
            <a:schemeClr val="tx1"/>
          </a:solidFill>
          <a:latin typeface="+mn-lt"/>
          <a:ea typeface="+mn-ea"/>
          <a:cs typeface="+mn-cs"/>
        </a:defRPr>
      </a:lvl2pPr>
      <a:lvl3pPr marL="913437" algn="l" defTabSz="913437" rtl="0" eaLnBrk="1" latinLnBrk="0" hangingPunct="1">
        <a:defRPr sz="1800" kern="1200">
          <a:solidFill>
            <a:schemeClr val="tx1"/>
          </a:solidFill>
          <a:latin typeface="+mn-lt"/>
          <a:ea typeface="+mn-ea"/>
          <a:cs typeface="+mn-cs"/>
        </a:defRPr>
      </a:lvl3pPr>
      <a:lvl4pPr marL="1370158" algn="l" defTabSz="913437" rtl="0" eaLnBrk="1" latinLnBrk="0" hangingPunct="1">
        <a:defRPr sz="1800" kern="1200">
          <a:solidFill>
            <a:schemeClr val="tx1"/>
          </a:solidFill>
          <a:latin typeface="+mn-lt"/>
          <a:ea typeface="+mn-ea"/>
          <a:cs typeface="+mn-cs"/>
        </a:defRPr>
      </a:lvl4pPr>
      <a:lvl5pPr marL="1826876" algn="l" defTabSz="913437" rtl="0" eaLnBrk="1" latinLnBrk="0" hangingPunct="1">
        <a:defRPr sz="1800" kern="1200">
          <a:solidFill>
            <a:schemeClr val="tx1"/>
          </a:solidFill>
          <a:latin typeface="+mn-lt"/>
          <a:ea typeface="+mn-ea"/>
          <a:cs typeface="+mn-cs"/>
        </a:defRPr>
      </a:lvl5pPr>
      <a:lvl6pPr marL="2283597" algn="l" defTabSz="913437" rtl="0" eaLnBrk="1" latinLnBrk="0" hangingPunct="1">
        <a:defRPr sz="1800" kern="1200">
          <a:solidFill>
            <a:schemeClr val="tx1"/>
          </a:solidFill>
          <a:latin typeface="+mn-lt"/>
          <a:ea typeface="+mn-ea"/>
          <a:cs typeface="+mn-cs"/>
        </a:defRPr>
      </a:lvl6pPr>
      <a:lvl7pPr marL="2740313" algn="l" defTabSz="913437" rtl="0" eaLnBrk="1" latinLnBrk="0" hangingPunct="1">
        <a:defRPr sz="1800" kern="1200">
          <a:solidFill>
            <a:schemeClr val="tx1"/>
          </a:solidFill>
          <a:latin typeface="+mn-lt"/>
          <a:ea typeface="+mn-ea"/>
          <a:cs typeface="+mn-cs"/>
        </a:defRPr>
      </a:lvl7pPr>
      <a:lvl8pPr marL="3197034" algn="l" defTabSz="913437" rtl="0" eaLnBrk="1" latinLnBrk="0" hangingPunct="1">
        <a:defRPr sz="1800" kern="1200">
          <a:solidFill>
            <a:schemeClr val="tx1"/>
          </a:solidFill>
          <a:latin typeface="+mn-lt"/>
          <a:ea typeface="+mn-ea"/>
          <a:cs typeface="+mn-cs"/>
        </a:defRPr>
      </a:lvl8pPr>
      <a:lvl9pPr marL="3653752" algn="l" defTabSz="913437"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7AF1F7AF-A735-5D45-8F31-B02C48DEAABE}" type="datetimeFigureOut">
              <a:rPr lang="en-US" smtClean="0">
                <a:solidFill>
                  <a:prstClr val="black">
                    <a:tint val="75000"/>
                  </a:prstClr>
                </a:solidFill>
                <a:latin typeface="Calibri"/>
                <a:ea typeface="+mn-ea"/>
              </a:rPr>
              <a:pPr defTabSz="457200" fontAlgn="auto">
                <a:spcBef>
                  <a:spcPts val="0"/>
                </a:spcBef>
                <a:spcAft>
                  <a:spcPts val="0"/>
                </a:spcAft>
              </a:pPr>
              <a:t>10/8/2015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18906D12-E6EC-764F-8BBB-8A94B179E413}" type="slidenum">
              <a:rPr lang="en-US" smtClean="0">
                <a:solidFill>
                  <a:prstClr val="black">
                    <a:tint val="75000"/>
                  </a:prstClr>
                </a:solidFill>
                <a:latin typeface="Calibri"/>
                <a:ea typeface="+mn-ea"/>
              </a:rPr>
              <a:pPr defTabSz="457200" fontAlgn="auto">
                <a:spcBef>
                  <a:spcPts val="0"/>
                </a:spcBef>
                <a:spcAft>
                  <a:spcPts val="0"/>
                </a:spcAft>
              </a:pPr>
              <a:t>‹#›</a:t>
            </a:fld>
            <a:endParaRPr lang="en-US">
              <a:solidFill>
                <a:prstClr val="black">
                  <a:tint val="75000"/>
                </a:prstClr>
              </a:solidFill>
              <a:latin typeface="Calibri"/>
              <a:ea typeface="+mn-ea"/>
            </a:endParaRPr>
          </a:p>
        </p:txBody>
      </p:sp>
      <p:pic>
        <p:nvPicPr>
          <p:cNvPr id="7" name="Picture 6" descr="1060-032_NIDA_ARP_CouncilMtg_PPTslide_10x7.5_v2_2.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76405"/>
          </a:xfrm>
          <a:prstGeom prst="rect">
            <a:avLst/>
          </a:prstGeom>
        </p:spPr>
      </p:pic>
    </p:spTree>
    <p:extLst>
      <p:ext uri="{BB962C8B-B14F-4D97-AF65-F5344CB8AC3E}">
        <p14:creationId xmlns:p14="http://schemas.microsoft.com/office/powerpoint/2010/main" val="790441767"/>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D238F4E-8CCE-1C40-87B9-DCC59D3F8B72}" type="datetimeFigureOut">
              <a:rPr lang="en-US" smtClean="0">
                <a:solidFill>
                  <a:prstClr val="black">
                    <a:tint val="75000"/>
                  </a:prstClr>
                </a:solidFill>
                <a:latin typeface="Calibri"/>
                <a:ea typeface="+mn-ea"/>
              </a:rPr>
              <a:pPr defTabSz="457200" fontAlgn="auto">
                <a:spcBef>
                  <a:spcPts val="0"/>
                </a:spcBef>
                <a:spcAft>
                  <a:spcPts val="0"/>
                </a:spcAft>
              </a:pPr>
              <a:t>10/8/2015</a:t>
            </a:fld>
            <a:endParaRPr lang="en-US" smtClean="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smtClean="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501E7C1-B93A-AA4E-ABFE-73D565B9EC38}" type="slidenum">
              <a:rPr lang="en-US" smtClean="0">
                <a:solidFill>
                  <a:prstClr val="black">
                    <a:tint val="75000"/>
                  </a:prstClr>
                </a:solidFill>
                <a:latin typeface="Calibri"/>
                <a:ea typeface="+mn-ea"/>
              </a:rPr>
              <a:pPr defTabSz="457200" fontAlgn="auto">
                <a:spcBef>
                  <a:spcPts val="0"/>
                </a:spcBef>
                <a:spcAft>
                  <a:spcPts val="0"/>
                </a:spcAft>
              </a:pPr>
              <a:t>‹#›</a:t>
            </a:fld>
            <a:endParaRPr lang="en-US" smtClean="0">
              <a:solidFill>
                <a:prstClr val="black">
                  <a:tint val="75000"/>
                </a:prstClr>
              </a:solidFill>
              <a:latin typeface="Calibri"/>
              <a:ea typeface="+mn-ea"/>
            </a:endParaRPr>
          </a:p>
        </p:txBody>
      </p:sp>
    </p:spTree>
    <p:extLst>
      <p:ext uri="{BB962C8B-B14F-4D97-AF65-F5344CB8AC3E}">
        <p14:creationId xmlns:p14="http://schemas.microsoft.com/office/powerpoint/2010/main" val="895749021"/>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457200" y="3"/>
            <a:ext cx="8229600" cy="927100"/>
          </a:xfrm>
          <a:prstGeom prst="rect">
            <a:avLst/>
          </a:prstGeom>
          <a:noFill/>
          <a:ln w="9525">
            <a:noFill/>
            <a:miter lim="800000"/>
            <a:headEnd/>
            <a:tailEnd/>
          </a:ln>
        </p:spPr>
        <p:txBody>
          <a:bodyPr vert="horz" wrap="square" lIns="0" tIns="91290" rIns="0" bIns="0" numCol="1" anchor="ctr" anchorCtr="1" compatLnSpc="1">
            <a:prstTxWarp prst="textNoShape">
              <a:avLst/>
            </a:prstTxWarp>
          </a:bodyPr>
          <a:lstStyle/>
          <a:p>
            <a:pPr lvl="0"/>
            <a:r>
              <a:rPr lang="en-US" smtClean="0"/>
              <a:t>Click to edit Master title style</a:t>
            </a:r>
          </a:p>
        </p:txBody>
      </p:sp>
      <p:sp>
        <p:nvSpPr>
          <p:cNvPr id="57347" name="Rectangle 3"/>
          <p:cNvSpPr>
            <a:spLocks noGrp="1" noChangeArrowheads="1"/>
          </p:cNvSpPr>
          <p:nvPr>
            <p:ph type="body" idx="1"/>
          </p:nvPr>
        </p:nvSpPr>
        <p:spPr bwMode="auto">
          <a:xfrm>
            <a:off x="566739" y="1470025"/>
            <a:ext cx="8012112" cy="4840288"/>
          </a:xfrm>
          <a:prstGeom prst="rect">
            <a:avLst/>
          </a:prstGeom>
          <a:noFill/>
          <a:ln w="9525">
            <a:noFill/>
            <a:miter lim="800000"/>
            <a:headEnd/>
            <a:tailEnd/>
          </a:ln>
        </p:spPr>
        <p:txBody>
          <a:bodyPr vert="horz" wrap="square" lIns="91290" tIns="45647" rIns="91290" bIns="4564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793901092"/>
      </p:ext>
    </p:extLst>
  </p:cSld>
  <p:clrMap bg1="lt1" tx1="dk1" bg2="lt2" tx2="dk2" accent1="accent1" accent2="accent2" accent3="accent3" accent4="accent4" accent5="accent5" accent6="accent6" hlink="hlink" folHlink="folHlink"/>
  <p:sldLayoutIdLst>
    <p:sldLayoutId id="2147484167" r:id="rId1"/>
    <p:sldLayoutId id="2147484168"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lnSpc>
          <a:spcPct val="90000"/>
        </a:lnSpc>
        <a:spcBef>
          <a:spcPct val="0"/>
        </a:spcBef>
        <a:spcAft>
          <a:spcPct val="0"/>
        </a:spcAft>
        <a:defRPr sz="2400" b="1">
          <a:solidFill>
            <a:schemeClr val="tx1"/>
          </a:solidFill>
          <a:latin typeface="+mj-lt"/>
          <a:ea typeface="+mj-ea"/>
          <a:cs typeface="+mj-cs"/>
        </a:defRPr>
      </a:lvl1pPr>
      <a:lvl2pPr algn="ctr" rtl="0" eaLnBrk="0" fontAlgn="base" hangingPunct="0">
        <a:lnSpc>
          <a:spcPct val="90000"/>
        </a:lnSpc>
        <a:spcBef>
          <a:spcPct val="0"/>
        </a:spcBef>
        <a:spcAft>
          <a:spcPct val="0"/>
        </a:spcAft>
        <a:defRPr sz="2400" b="1">
          <a:solidFill>
            <a:schemeClr val="tx1"/>
          </a:solidFill>
          <a:latin typeface="Times New Roman" pitchFamily="18" charset="0"/>
        </a:defRPr>
      </a:lvl2pPr>
      <a:lvl3pPr algn="ctr" rtl="0" eaLnBrk="0" fontAlgn="base" hangingPunct="0">
        <a:lnSpc>
          <a:spcPct val="90000"/>
        </a:lnSpc>
        <a:spcBef>
          <a:spcPct val="0"/>
        </a:spcBef>
        <a:spcAft>
          <a:spcPct val="0"/>
        </a:spcAft>
        <a:defRPr sz="2400" b="1">
          <a:solidFill>
            <a:schemeClr val="tx1"/>
          </a:solidFill>
          <a:latin typeface="Times New Roman" pitchFamily="18" charset="0"/>
        </a:defRPr>
      </a:lvl3pPr>
      <a:lvl4pPr algn="ctr" rtl="0" eaLnBrk="0" fontAlgn="base" hangingPunct="0">
        <a:lnSpc>
          <a:spcPct val="90000"/>
        </a:lnSpc>
        <a:spcBef>
          <a:spcPct val="0"/>
        </a:spcBef>
        <a:spcAft>
          <a:spcPct val="0"/>
        </a:spcAft>
        <a:defRPr sz="2400" b="1">
          <a:solidFill>
            <a:schemeClr val="tx1"/>
          </a:solidFill>
          <a:latin typeface="Times New Roman" pitchFamily="18" charset="0"/>
        </a:defRPr>
      </a:lvl4pPr>
      <a:lvl5pPr algn="ctr" rtl="0" eaLnBrk="0" fontAlgn="base" hangingPunct="0">
        <a:lnSpc>
          <a:spcPct val="90000"/>
        </a:lnSpc>
        <a:spcBef>
          <a:spcPct val="0"/>
        </a:spcBef>
        <a:spcAft>
          <a:spcPct val="0"/>
        </a:spcAft>
        <a:defRPr sz="2400" b="1">
          <a:solidFill>
            <a:schemeClr val="tx1"/>
          </a:solidFill>
          <a:latin typeface="Times New Roman" pitchFamily="18" charset="0"/>
        </a:defRPr>
      </a:lvl5pPr>
      <a:lvl6pPr marL="456451" algn="ctr" rtl="0" eaLnBrk="0" fontAlgn="base" hangingPunct="0">
        <a:lnSpc>
          <a:spcPct val="90000"/>
        </a:lnSpc>
        <a:spcBef>
          <a:spcPct val="0"/>
        </a:spcBef>
        <a:spcAft>
          <a:spcPct val="0"/>
        </a:spcAft>
        <a:defRPr sz="2400" b="1">
          <a:solidFill>
            <a:schemeClr val="tx1"/>
          </a:solidFill>
          <a:latin typeface="Times New Roman" pitchFamily="18" charset="0"/>
        </a:defRPr>
      </a:lvl6pPr>
      <a:lvl7pPr marL="912894" algn="ctr" rtl="0" eaLnBrk="0" fontAlgn="base" hangingPunct="0">
        <a:lnSpc>
          <a:spcPct val="90000"/>
        </a:lnSpc>
        <a:spcBef>
          <a:spcPct val="0"/>
        </a:spcBef>
        <a:spcAft>
          <a:spcPct val="0"/>
        </a:spcAft>
        <a:defRPr sz="2400" b="1">
          <a:solidFill>
            <a:schemeClr val="tx1"/>
          </a:solidFill>
          <a:latin typeface="Times New Roman" pitchFamily="18" charset="0"/>
        </a:defRPr>
      </a:lvl7pPr>
      <a:lvl8pPr marL="1369346" algn="ctr" rtl="0" eaLnBrk="0" fontAlgn="base" hangingPunct="0">
        <a:lnSpc>
          <a:spcPct val="90000"/>
        </a:lnSpc>
        <a:spcBef>
          <a:spcPct val="0"/>
        </a:spcBef>
        <a:spcAft>
          <a:spcPct val="0"/>
        </a:spcAft>
        <a:defRPr sz="2400" b="1">
          <a:solidFill>
            <a:schemeClr val="tx1"/>
          </a:solidFill>
          <a:latin typeface="Times New Roman" pitchFamily="18" charset="0"/>
        </a:defRPr>
      </a:lvl8pPr>
      <a:lvl9pPr marL="1825795" algn="ctr" rtl="0" eaLnBrk="0" fontAlgn="base" hangingPunct="0">
        <a:lnSpc>
          <a:spcPct val="90000"/>
        </a:lnSpc>
        <a:spcBef>
          <a:spcPct val="0"/>
        </a:spcBef>
        <a:spcAft>
          <a:spcPct val="0"/>
        </a:spcAft>
        <a:defRPr sz="2400" b="1">
          <a:solidFill>
            <a:schemeClr val="tx1"/>
          </a:solidFill>
          <a:latin typeface="Times New Roman" pitchFamily="18" charset="0"/>
        </a:defRPr>
      </a:lvl9pPr>
    </p:titleStyle>
    <p:bodyStyle>
      <a:lvl1pPr marL="342335" indent="-342335" algn="l" rtl="0" eaLnBrk="0" fontAlgn="base" hangingPunct="0">
        <a:lnSpc>
          <a:spcPct val="90000"/>
        </a:lnSpc>
        <a:spcBef>
          <a:spcPct val="50000"/>
        </a:spcBef>
        <a:spcAft>
          <a:spcPct val="0"/>
        </a:spcAft>
        <a:buFont typeface="Times New Roman" pitchFamily="18" charset="0"/>
        <a:buChar char="•"/>
        <a:defRPr sz="2800" b="1">
          <a:solidFill>
            <a:schemeClr val="tx1"/>
          </a:solidFill>
          <a:latin typeface="+mn-lt"/>
          <a:ea typeface="+mn-ea"/>
          <a:cs typeface="+mn-cs"/>
        </a:defRPr>
      </a:lvl1pPr>
      <a:lvl2pPr marL="741724" indent="-285282" algn="l" rtl="0" eaLnBrk="0" fontAlgn="base" hangingPunct="0">
        <a:lnSpc>
          <a:spcPct val="90000"/>
        </a:lnSpc>
        <a:spcBef>
          <a:spcPct val="50000"/>
        </a:spcBef>
        <a:spcAft>
          <a:spcPct val="0"/>
        </a:spcAft>
        <a:buFont typeface="Times New Roman" pitchFamily="18" charset="0"/>
        <a:buChar char="•"/>
        <a:defRPr sz="2400" b="1">
          <a:solidFill>
            <a:schemeClr val="tx1"/>
          </a:solidFill>
          <a:latin typeface="+mn-lt"/>
        </a:defRPr>
      </a:lvl2pPr>
      <a:lvl3pPr marL="1141130" indent="-228226" algn="l" rtl="0" eaLnBrk="0" fontAlgn="base" hangingPunct="0">
        <a:lnSpc>
          <a:spcPct val="90000"/>
        </a:lnSpc>
        <a:spcBef>
          <a:spcPct val="50000"/>
        </a:spcBef>
        <a:spcAft>
          <a:spcPct val="0"/>
        </a:spcAft>
        <a:buFont typeface="Times New Roman" pitchFamily="18" charset="0"/>
        <a:buChar char="•"/>
        <a:defRPr sz="2000" b="1">
          <a:solidFill>
            <a:schemeClr val="tx1"/>
          </a:solidFill>
          <a:latin typeface="+mn-lt"/>
        </a:defRPr>
      </a:lvl3pPr>
      <a:lvl4pPr marL="1597569" indent="-228226" algn="l" rtl="0" eaLnBrk="0" fontAlgn="base" hangingPunct="0">
        <a:lnSpc>
          <a:spcPct val="90000"/>
        </a:lnSpc>
        <a:spcBef>
          <a:spcPct val="50000"/>
        </a:spcBef>
        <a:spcAft>
          <a:spcPct val="0"/>
        </a:spcAft>
        <a:buFont typeface="Times New Roman" pitchFamily="18" charset="0"/>
        <a:buChar char="•"/>
        <a:defRPr b="1">
          <a:solidFill>
            <a:schemeClr val="tx1"/>
          </a:solidFill>
          <a:latin typeface="+mn-lt"/>
        </a:defRPr>
      </a:lvl4pPr>
      <a:lvl5pPr marL="2054017" indent="-228226" algn="l" rtl="0" eaLnBrk="0" fontAlgn="base" hangingPunct="0">
        <a:lnSpc>
          <a:spcPct val="90000"/>
        </a:lnSpc>
        <a:spcBef>
          <a:spcPct val="50000"/>
        </a:spcBef>
        <a:spcAft>
          <a:spcPct val="0"/>
        </a:spcAft>
        <a:buChar char="»"/>
        <a:defRPr b="1">
          <a:solidFill>
            <a:schemeClr val="tx1"/>
          </a:solidFill>
          <a:latin typeface="+mn-lt"/>
        </a:defRPr>
      </a:lvl5pPr>
      <a:lvl6pPr marL="2510474" indent="-228226" algn="l" rtl="0" eaLnBrk="0" fontAlgn="base" hangingPunct="0">
        <a:lnSpc>
          <a:spcPct val="90000"/>
        </a:lnSpc>
        <a:spcBef>
          <a:spcPct val="50000"/>
        </a:spcBef>
        <a:spcAft>
          <a:spcPct val="0"/>
        </a:spcAft>
        <a:buChar char="»"/>
        <a:defRPr b="1">
          <a:solidFill>
            <a:schemeClr val="tx1"/>
          </a:solidFill>
          <a:latin typeface="+mn-lt"/>
        </a:defRPr>
      </a:lvl6pPr>
      <a:lvl7pPr marL="2966918" indent="-228226" algn="l" rtl="0" eaLnBrk="0" fontAlgn="base" hangingPunct="0">
        <a:lnSpc>
          <a:spcPct val="90000"/>
        </a:lnSpc>
        <a:spcBef>
          <a:spcPct val="50000"/>
        </a:spcBef>
        <a:spcAft>
          <a:spcPct val="0"/>
        </a:spcAft>
        <a:buChar char="»"/>
        <a:defRPr b="1">
          <a:solidFill>
            <a:schemeClr val="tx1"/>
          </a:solidFill>
          <a:latin typeface="+mn-lt"/>
        </a:defRPr>
      </a:lvl7pPr>
      <a:lvl8pPr marL="3423366" indent="-228226" algn="l" rtl="0" eaLnBrk="0" fontAlgn="base" hangingPunct="0">
        <a:lnSpc>
          <a:spcPct val="90000"/>
        </a:lnSpc>
        <a:spcBef>
          <a:spcPct val="50000"/>
        </a:spcBef>
        <a:spcAft>
          <a:spcPct val="0"/>
        </a:spcAft>
        <a:buChar char="»"/>
        <a:defRPr b="1">
          <a:solidFill>
            <a:schemeClr val="tx1"/>
          </a:solidFill>
          <a:latin typeface="+mn-lt"/>
        </a:defRPr>
      </a:lvl8pPr>
      <a:lvl9pPr marL="3879815" indent="-228226" algn="l" rtl="0" eaLnBrk="0" fontAlgn="base" hangingPunct="0">
        <a:lnSpc>
          <a:spcPct val="90000"/>
        </a:lnSpc>
        <a:spcBef>
          <a:spcPct val="50000"/>
        </a:spcBef>
        <a:spcAft>
          <a:spcPct val="0"/>
        </a:spcAft>
        <a:buChar char="»"/>
        <a:defRPr b="1">
          <a:solidFill>
            <a:schemeClr val="tx1"/>
          </a:solidFill>
          <a:latin typeface="+mn-lt"/>
        </a:defRPr>
      </a:lvl9pPr>
    </p:bodyStyle>
    <p:otherStyle>
      <a:defPPr>
        <a:defRPr lang="en-US"/>
      </a:defPPr>
      <a:lvl1pPr marL="0" algn="l" defTabSz="912894" rtl="0" eaLnBrk="1" latinLnBrk="0" hangingPunct="1">
        <a:defRPr sz="1800" kern="1200">
          <a:solidFill>
            <a:schemeClr val="tx1"/>
          </a:solidFill>
          <a:latin typeface="+mn-lt"/>
          <a:ea typeface="+mn-ea"/>
          <a:cs typeface="+mn-cs"/>
        </a:defRPr>
      </a:lvl1pPr>
      <a:lvl2pPr marL="456451" algn="l" defTabSz="912894" rtl="0" eaLnBrk="1" latinLnBrk="0" hangingPunct="1">
        <a:defRPr sz="1800" kern="1200">
          <a:solidFill>
            <a:schemeClr val="tx1"/>
          </a:solidFill>
          <a:latin typeface="+mn-lt"/>
          <a:ea typeface="+mn-ea"/>
          <a:cs typeface="+mn-cs"/>
        </a:defRPr>
      </a:lvl2pPr>
      <a:lvl3pPr marL="912894" algn="l" defTabSz="912894" rtl="0" eaLnBrk="1" latinLnBrk="0" hangingPunct="1">
        <a:defRPr sz="1800" kern="1200">
          <a:solidFill>
            <a:schemeClr val="tx1"/>
          </a:solidFill>
          <a:latin typeface="+mn-lt"/>
          <a:ea typeface="+mn-ea"/>
          <a:cs typeface="+mn-cs"/>
        </a:defRPr>
      </a:lvl3pPr>
      <a:lvl4pPr marL="1369346" algn="l" defTabSz="912894" rtl="0" eaLnBrk="1" latinLnBrk="0" hangingPunct="1">
        <a:defRPr sz="1800" kern="1200">
          <a:solidFill>
            <a:schemeClr val="tx1"/>
          </a:solidFill>
          <a:latin typeface="+mn-lt"/>
          <a:ea typeface="+mn-ea"/>
          <a:cs typeface="+mn-cs"/>
        </a:defRPr>
      </a:lvl4pPr>
      <a:lvl5pPr marL="1825795" algn="l" defTabSz="912894" rtl="0" eaLnBrk="1" latinLnBrk="0" hangingPunct="1">
        <a:defRPr sz="1800" kern="1200">
          <a:solidFill>
            <a:schemeClr val="tx1"/>
          </a:solidFill>
          <a:latin typeface="+mn-lt"/>
          <a:ea typeface="+mn-ea"/>
          <a:cs typeface="+mn-cs"/>
        </a:defRPr>
      </a:lvl5pPr>
      <a:lvl6pPr marL="2282246" algn="l" defTabSz="912894" rtl="0" eaLnBrk="1" latinLnBrk="0" hangingPunct="1">
        <a:defRPr sz="1800" kern="1200">
          <a:solidFill>
            <a:schemeClr val="tx1"/>
          </a:solidFill>
          <a:latin typeface="+mn-lt"/>
          <a:ea typeface="+mn-ea"/>
          <a:cs typeface="+mn-cs"/>
        </a:defRPr>
      </a:lvl6pPr>
      <a:lvl7pPr marL="2738688" algn="l" defTabSz="912894" rtl="0" eaLnBrk="1" latinLnBrk="0" hangingPunct="1">
        <a:defRPr sz="1800" kern="1200">
          <a:solidFill>
            <a:schemeClr val="tx1"/>
          </a:solidFill>
          <a:latin typeface="+mn-lt"/>
          <a:ea typeface="+mn-ea"/>
          <a:cs typeface="+mn-cs"/>
        </a:defRPr>
      </a:lvl7pPr>
      <a:lvl8pPr marL="3195140" algn="l" defTabSz="912894" rtl="0" eaLnBrk="1" latinLnBrk="0" hangingPunct="1">
        <a:defRPr sz="1800" kern="1200">
          <a:solidFill>
            <a:schemeClr val="tx1"/>
          </a:solidFill>
          <a:latin typeface="+mn-lt"/>
          <a:ea typeface="+mn-ea"/>
          <a:cs typeface="+mn-cs"/>
        </a:defRPr>
      </a:lvl8pPr>
      <a:lvl9pPr marL="3651591" algn="l" defTabSz="91289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92015" y="609600"/>
            <a:ext cx="7159978"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992015" y="2298700"/>
            <a:ext cx="7159978"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latin typeface="+mn-lt"/>
              </a:defRPr>
            </a:lvl1pPr>
          </a:lstStyle>
          <a:p>
            <a:pPr defTabSz="914400">
              <a:defRPr/>
            </a:pPr>
            <a:endParaRPr lang="en-US">
              <a:solidFill>
                <a:srgbClr val="FFFFFF"/>
              </a:solidFill>
              <a:ea typeface="+mn-ea"/>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latin typeface="+mn-lt"/>
              </a:defRPr>
            </a:lvl1pPr>
          </a:lstStyle>
          <a:p>
            <a:pPr defTabSz="914400">
              <a:defRPr/>
            </a:pPr>
            <a:endParaRPr lang="en-US">
              <a:solidFill>
                <a:srgbClr val="FFFFFF"/>
              </a:solidFill>
              <a:ea typeface="+mn-ea"/>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latin typeface="+mn-lt"/>
              </a:defRPr>
            </a:lvl1pPr>
          </a:lstStyle>
          <a:p>
            <a:pPr defTabSz="914400">
              <a:defRPr/>
            </a:pPr>
            <a:fld id="{9D3716DE-F774-4578-80DE-31A070E1F562}" type="slidenum">
              <a:rPr lang="en-US">
                <a:solidFill>
                  <a:srgbClr val="FFFFFF"/>
                </a:solidFill>
                <a:ea typeface="+mn-ea"/>
              </a:rPr>
              <a:pPr defTabSz="914400">
                <a:defRPr/>
              </a:pPr>
              <a:t>‹#›</a:t>
            </a:fld>
            <a:endParaRPr lang="en-US">
              <a:solidFill>
                <a:srgbClr val="FFFFFF"/>
              </a:solidFill>
              <a:ea typeface="+mn-ea"/>
            </a:endParaRPr>
          </a:p>
        </p:txBody>
      </p:sp>
    </p:spTree>
    <p:extLst>
      <p:ext uri="{BB962C8B-B14F-4D97-AF65-F5344CB8AC3E}">
        <p14:creationId xmlns:p14="http://schemas.microsoft.com/office/powerpoint/2010/main" val="2252545929"/>
      </p:ext>
    </p:extLst>
  </p:cSld>
  <p:clrMap bg1="dk2" tx1="lt1" bg2="dk1" tx2="lt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New Roman" pitchFamily="18" charset="0"/>
        </a:defRPr>
      </a:lvl2pPr>
      <a:lvl3pPr algn="ctr" rtl="0" eaLnBrk="0" fontAlgn="base" hangingPunct="0">
        <a:spcBef>
          <a:spcPct val="0"/>
        </a:spcBef>
        <a:spcAft>
          <a:spcPct val="0"/>
        </a:spcAft>
        <a:defRPr sz="4400">
          <a:solidFill>
            <a:srgbClr val="FFFF00"/>
          </a:solidFill>
          <a:latin typeface="Times New Roman" pitchFamily="18" charset="0"/>
        </a:defRPr>
      </a:lvl3pPr>
      <a:lvl4pPr algn="ctr" rtl="0" eaLnBrk="0" fontAlgn="base" hangingPunct="0">
        <a:spcBef>
          <a:spcPct val="0"/>
        </a:spcBef>
        <a:spcAft>
          <a:spcPct val="0"/>
        </a:spcAft>
        <a:defRPr sz="4400">
          <a:solidFill>
            <a:srgbClr val="FFFF00"/>
          </a:solidFill>
          <a:latin typeface="Times New Roman" pitchFamily="18" charset="0"/>
        </a:defRPr>
      </a:lvl4pPr>
      <a:lvl5pPr algn="ctr" rtl="0" eaLnBrk="0" fontAlgn="base" hangingPunct="0">
        <a:spcBef>
          <a:spcPct val="0"/>
        </a:spcBef>
        <a:spcAft>
          <a:spcPct val="0"/>
        </a:spcAft>
        <a:defRPr sz="4400">
          <a:solidFill>
            <a:srgbClr val="FFFF00"/>
          </a:solidFill>
          <a:latin typeface="Times New Roman" pitchFamily="18"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92015" y="609600"/>
            <a:ext cx="7159978"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992015" y="2298700"/>
            <a:ext cx="7159978"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latin typeface="+mn-lt"/>
              </a:defRPr>
            </a:lvl1pPr>
          </a:lstStyle>
          <a:p>
            <a:pPr defTabSz="914400">
              <a:defRPr/>
            </a:pPr>
            <a:endParaRPr lang="en-US">
              <a:solidFill>
                <a:srgbClr val="FFFFFF"/>
              </a:solidFill>
              <a:ea typeface="+mn-ea"/>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latin typeface="+mn-lt"/>
              </a:defRPr>
            </a:lvl1pPr>
          </a:lstStyle>
          <a:p>
            <a:pPr defTabSz="914400">
              <a:defRPr/>
            </a:pPr>
            <a:endParaRPr lang="en-US">
              <a:solidFill>
                <a:srgbClr val="FFFFFF"/>
              </a:solidFill>
              <a:ea typeface="+mn-ea"/>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latin typeface="+mn-lt"/>
              </a:defRPr>
            </a:lvl1pPr>
          </a:lstStyle>
          <a:p>
            <a:pPr defTabSz="914400">
              <a:defRPr/>
            </a:pPr>
            <a:fld id="{9D3716DE-F774-4578-80DE-31A070E1F562}" type="slidenum">
              <a:rPr lang="en-US">
                <a:solidFill>
                  <a:srgbClr val="FFFFFF"/>
                </a:solidFill>
                <a:ea typeface="+mn-ea"/>
              </a:rPr>
              <a:pPr defTabSz="914400">
                <a:defRPr/>
              </a:pPr>
              <a:t>‹#›</a:t>
            </a:fld>
            <a:endParaRPr lang="en-US">
              <a:solidFill>
                <a:srgbClr val="FFFFFF"/>
              </a:solidFill>
              <a:ea typeface="+mn-ea"/>
            </a:endParaRPr>
          </a:p>
        </p:txBody>
      </p:sp>
    </p:spTree>
    <p:extLst>
      <p:ext uri="{BB962C8B-B14F-4D97-AF65-F5344CB8AC3E}">
        <p14:creationId xmlns:p14="http://schemas.microsoft.com/office/powerpoint/2010/main" val="272707037"/>
      </p:ext>
    </p:extLst>
  </p:cSld>
  <p:clrMap bg1="dk2" tx1="lt1" bg2="dk1" tx2="lt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 id="214748419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Times New Roman" pitchFamily="18" charset="0"/>
        </a:defRPr>
      </a:lvl2pPr>
      <a:lvl3pPr algn="ctr" rtl="0" eaLnBrk="0" fontAlgn="base" hangingPunct="0">
        <a:spcBef>
          <a:spcPct val="0"/>
        </a:spcBef>
        <a:spcAft>
          <a:spcPct val="0"/>
        </a:spcAft>
        <a:defRPr sz="4400">
          <a:solidFill>
            <a:srgbClr val="FFFF00"/>
          </a:solidFill>
          <a:latin typeface="Times New Roman" pitchFamily="18" charset="0"/>
        </a:defRPr>
      </a:lvl3pPr>
      <a:lvl4pPr algn="ctr" rtl="0" eaLnBrk="0" fontAlgn="base" hangingPunct="0">
        <a:spcBef>
          <a:spcPct val="0"/>
        </a:spcBef>
        <a:spcAft>
          <a:spcPct val="0"/>
        </a:spcAft>
        <a:defRPr sz="4400">
          <a:solidFill>
            <a:srgbClr val="FFFF00"/>
          </a:solidFill>
          <a:latin typeface="Times New Roman" pitchFamily="18" charset="0"/>
        </a:defRPr>
      </a:lvl4pPr>
      <a:lvl5pPr algn="ctr" rtl="0" eaLnBrk="0" fontAlgn="base" hangingPunct="0">
        <a:spcBef>
          <a:spcPct val="0"/>
        </a:spcBef>
        <a:spcAft>
          <a:spcPct val="0"/>
        </a:spcAft>
        <a:defRPr sz="4400">
          <a:solidFill>
            <a:srgbClr val="FFFF00"/>
          </a:solidFill>
          <a:latin typeface="Times New Roman" pitchFamily="18"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515056" y="274637"/>
            <a:ext cx="9258300" cy="1143000"/>
          </a:xfrm>
          <a:prstGeom prst="rect">
            <a:avLst/>
          </a:prstGeom>
          <a:noFill/>
          <a:ln w="9525">
            <a:noFill/>
            <a:miter lim="800000"/>
            <a:headEnd/>
            <a:tailEnd/>
          </a:ln>
        </p:spPr>
        <p:txBody>
          <a:bodyPr vert="horz" wrap="square" lIns="90889" tIns="45414" rIns="90889" bIns="45414" numCol="1" anchor="ctr" anchorCtr="0" compatLnSpc="1">
            <a:prstTxWarp prst="textNoShape">
              <a:avLst/>
            </a:prstTxWarp>
          </a:bodyPr>
          <a:lstStyle/>
          <a:p>
            <a:pPr lvl="0"/>
            <a:r>
              <a:rPr lang="en-US" smtClean="0"/>
              <a:t>Click to edit Master title style</a:t>
            </a:r>
          </a:p>
        </p:txBody>
      </p:sp>
      <p:sp>
        <p:nvSpPr>
          <p:cNvPr id="23555" name="Text Placeholder 2"/>
          <p:cNvSpPr>
            <a:spLocks noGrp="1"/>
          </p:cNvSpPr>
          <p:nvPr>
            <p:ph type="body" idx="1"/>
          </p:nvPr>
        </p:nvSpPr>
        <p:spPr bwMode="auto">
          <a:xfrm>
            <a:off x="515056" y="1600206"/>
            <a:ext cx="9258300" cy="4525963"/>
          </a:xfrm>
          <a:prstGeom prst="rect">
            <a:avLst/>
          </a:prstGeom>
          <a:noFill/>
          <a:ln w="9525">
            <a:noFill/>
            <a:miter lim="800000"/>
            <a:headEnd/>
            <a:tailEnd/>
          </a:ln>
        </p:spPr>
        <p:txBody>
          <a:bodyPr vert="horz" wrap="square" lIns="90889" tIns="45414" rIns="90889" bIns="4541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15056" y="6356693"/>
            <a:ext cx="2400300" cy="365125"/>
          </a:xfrm>
          <a:prstGeom prst="rect">
            <a:avLst/>
          </a:prstGeom>
        </p:spPr>
        <p:txBody>
          <a:bodyPr vert="horz" wrap="square" lIns="90889" tIns="45414" rIns="90889" bIns="45414" numCol="1" anchor="ctr" anchorCtr="0" compatLnSpc="1">
            <a:prstTxWarp prst="textNoShape">
              <a:avLst/>
            </a:prstTxWarp>
          </a:bodyPr>
          <a:lstStyle>
            <a:lvl1pPr>
              <a:defRPr sz="1200" b="0">
                <a:solidFill>
                  <a:srgbClr val="898989"/>
                </a:solidFill>
                <a:latin typeface="Calibri" pitchFamily="34" charset="0"/>
              </a:defRPr>
            </a:lvl1pPr>
          </a:lstStyle>
          <a:p>
            <a:pPr defTabSz="908892">
              <a:defRPr/>
            </a:pPr>
            <a:fld id="{FF2B9170-4B3C-46E8-8171-0019BA4824BA}" type="datetime1">
              <a:rPr lang="en-US" smtClean="0">
                <a:ea typeface="ＭＳ Ｐゴシック" pitchFamily="-84" charset="-128"/>
              </a:rPr>
              <a:pPr defTabSz="908892">
                <a:defRPr/>
              </a:pPr>
              <a:t>10/8/2015</a:t>
            </a:fld>
            <a:endParaRPr lang="en-US">
              <a:ea typeface="ＭＳ Ｐゴシック" pitchFamily="-84" charset="-128"/>
            </a:endParaRPr>
          </a:p>
        </p:txBody>
      </p:sp>
      <p:sp>
        <p:nvSpPr>
          <p:cNvPr id="5" name="Footer Placeholder 4"/>
          <p:cNvSpPr>
            <a:spLocks noGrp="1"/>
          </p:cNvSpPr>
          <p:nvPr>
            <p:ph type="ftr" sz="quarter" idx="3"/>
          </p:nvPr>
        </p:nvSpPr>
        <p:spPr>
          <a:xfrm>
            <a:off x="3515078" y="6356693"/>
            <a:ext cx="3256844" cy="365125"/>
          </a:xfrm>
          <a:prstGeom prst="rect">
            <a:avLst/>
          </a:prstGeom>
        </p:spPr>
        <p:txBody>
          <a:bodyPr vert="horz" lIns="90889" tIns="45414" rIns="90889" bIns="45414" rtlCol="0" anchor="ctr"/>
          <a:lstStyle>
            <a:lvl1pPr algn="ctr" fontAlgn="auto">
              <a:spcBef>
                <a:spcPts val="0"/>
              </a:spcBef>
              <a:spcAft>
                <a:spcPts val="0"/>
              </a:spcAft>
              <a:defRPr sz="1200" b="0">
                <a:solidFill>
                  <a:prstClr val="black">
                    <a:tint val="75000"/>
                  </a:prstClr>
                </a:solidFill>
                <a:latin typeface="Calibri"/>
                <a:ea typeface="+mn-ea"/>
                <a:cs typeface="+mn-cs"/>
              </a:defRPr>
            </a:lvl1pPr>
          </a:lstStyle>
          <a:p>
            <a:pPr defTabSz="908892">
              <a:defRPr/>
            </a:pPr>
            <a:endParaRPr lang="en-US"/>
          </a:p>
        </p:txBody>
      </p:sp>
      <p:sp>
        <p:nvSpPr>
          <p:cNvPr id="6" name="Slide Number Placeholder 5"/>
          <p:cNvSpPr>
            <a:spLocks noGrp="1"/>
          </p:cNvSpPr>
          <p:nvPr>
            <p:ph type="sldNum" sz="quarter" idx="4"/>
          </p:nvPr>
        </p:nvSpPr>
        <p:spPr>
          <a:xfrm>
            <a:off x="7373056" y="6356693"/>
            <a:ext cx="2400300" cy="365125"/>
          </a:xfrm>
          <a:prstGeom prst="rect">
            <a:avLst/>
          </a:prstGeom>
        </p:spPr>
        <p:txBody>
          <a:bodyPr vert="horz" wrap="square" lIns="90889" tIns="45414" rIns="90889" bIns="45414" numCol="1" anchor="ctr" anchorCtr="0" compatLnSpc="1">
            <a:prstTxWarp prst="textNoShape">
              <a:avLst/>
            </a:prstTxWarp>
          </a:bodyPr>
          <a:lstStyle>
            <a:lvl1pPr algn="r">
              <a:defRPr sz="1200" b="0">
                <a:solidFill>
                  <a:srgbClr val="898989"/>
                </a:solidFill>
                <a:latin typeface="Calibri" pitchFamily="34" charset="0"/>
              </a:defRPr>
            </a:lvl1pPr>
          </a:lstStyle>
          <a:p>
            <a:pPr defTabSz="908892">
              <a:defRPr/>
            </a:pPr>
            <a:fld id="{42B25419-0272-49B7-B450-3654CEA7AB56}" type="slidenum">
              <a:rPr lang="en-US" smtClean="0">
                <a:ea typeface="ＭＳ Ｐゴシック" pitchFamily="-84" charset="-128"/>
              </a:rPr>
              <a:pPr defTabSz="908892">
                <a:defRPr/>
              </a:pPr>
              <a:t>‹#›</a:t>
            </a:fld>
            <a:endParaRPr lang="en-US">
              <a:ea typeface="ＭＳ Ｐゴシック" pitchFamily="-84" charset="-128"/>
            </a:endParaRPr>
          </a:p>
        </p:txBody>
      </p:sp>
    </p:spTree>
    <p:extLst>
      <p:ext uri="{BB962C8B-B14F-4D97-AF65-F5344CB8AC3E}">
        <p14:creationId xmlns:p14="http://schemas.microsoft.com/office/powerpoint/2010/main" val="1696865935"/>
      </p:ext>
    </p:extLst>
  </p:cSld>
  <p:clrMap bg1="lt1" tx1="dk1" bg2="lt2" tx2="dk2" accent1="accent1" accent2="accent2" accent3="accent3" accent4="accent4" accent5="accent5" accent6="accent6" hlink="hlink" folHlink="folHlink"/>
  <p:sldLayoutIdLst>
    <p:sldLayoutId id="2147484196"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1" charset="-128"/>
          <a:cs typeface="ＭＳ Ｐゴシック" pitchFamily="1" charset="-128"/>
        </a:defRPr>
      </a:lvl5pPr>
      <a:lvl6pPr marL="454446" algn="ctr" rtl="0" fontAlgn="base">
        <a:spcBef>
          <a:spcPct val="0"/>
        </a:spcBef>
        <a:spcAft>
          <a:spcPct val="0"/>
        </a:spcAft>
        <a:defRPr sz="4400">
          <a:solidFill>
            <a:schemeClr val="tx1"/>
          </a:solidFill>
          <a:latin typeface="Calibri" pitchFamily="34" charset="0"/>
        </a:defRPr>
      </a:lvl6pPr>
      <a:lvl7pPr marL="908892" algn="ctr" rtl="0" fontAlgn="base">
        <a:spcBef>
          <a:spcPct val="0"/>
        </a:spcBef>
        <a:spcAft>
          <a:spcPct val="0"/>
        </a:spcAft>
        <a:defRPr sz="4400">
          <a:solidFill>
            <a:schemeClr val="tx1"/>
          </a:solidFill>
          <a:latin typeface="Calibri" pitchFamily="34" charset="0"/>
        </a:defRPr>
      </a:lvl7pPr>
      <a:lvl8pPr marL="1363336" algn="ctr" rtl="0" fontAlgn="base">
        <a:spcBef>
          <a:spcPct val="0"/>
        </a:spcBef>
        <a:spcAft>
          <a:spcPct val="0"/>
        </a:spcAft>
        <a:defRPr sz="4400">
          <a:solidFill>
            <a:schemeClr val="tx1"/>
          </a:solidFill>
          <a:latin typeface="Calibri" pitchFamily="34" charset="0"/>
        </a:defRPr>
      </a:lvl8pPr>
      <a:lvl9pPr marL="1817722" algn="ctr" rtl="0" fontAlgn="base">
        <a:spcBef>
          <a:spcPct val="0"/>
        </a:spcBef>
        <a:spcAft>
          <a:spcPct val="0"/>
        </a:spcAft>
        <a:defRPr sz="4400">
          <a:solidFill>
            <a:schemeClr val="tx1"/>
          </a:solidFill>
          <a:latin typeface="Calibri" pitchFamily="34" charset="0"/>
        </a:defRPr>
      </a:lvl9pPr>
    </p:titleStyle>
    <p:bodyStyle>
      <a:lvl1pPr marL="340835" indent="-340835"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 charset="-128"/>
          <a:cs typeface="ＭＳ Ｐゴシック" pitchFamily="1" charset="-128"/>
        </a:defRPr>
      </a:lvl1pPr>
      <a:lvl2pPr marL="738360" indent="-283915"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mn-cs"/>
        </a:defRPr>
      </a:lvl2pPr>
      <a:lvl3pPr marL="1136023" indent="-227222"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mn-cs"/>
        </a:defRPr>
      </a:lvl3pPr>
      <a:lvl4pPr marL="1590437" indent="-227222"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4pPr>
      <a:lvl5pPr marL="2044838" indent="-227222"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mn-cs"/>
        </a:defRPr>
      </a:lvl5pPr>
      <a:lvl6pPr marL="2499252" indent="-227222" algn="l" defTabSz="90889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3658" indent="-227222" algn="l" defTabSz="90889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8052" indent="-227222" algn="l" defTabSz="90889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2436" indent="-227222" algn="l" defTabSz="90889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892" rtl="0" eaLnBrk="1" latinLnBrk="0" hangingPunct="1">
        <a:defRPr sz="1800" kern="1200">
          <a:solidFill>
            <a:schemeClr val="tx1"/>
          </a:solidFill>
          <a:latin typeface="+mn-lt"/>
          <a:ea typeface="+mn-ea"/>
          <a:cs typeface="+mn-cs"/>
        </a:defRPr>
      </a:lvl1pPr>
      <a:lvl2pPr marL="454446" algn="l" defTabSz="908892" rtl="0" eaLnBrk="1" latinLnBrk="0" hangingPunct="1">
        <a:defRPr sz="1800" kern="1200">
          <a:solidFill>
            <a:schemeClr val="tx1"/>
          </a:solidFill>
          <a:latin typeface="+mn-lt"/>
          <a:ea typeface="+mn-ea"/>
          <a:cs typeface="+mn-cs"/>
        </a:defRPr>
      </a:lvl2pPr>
      <a:lvl3pPr marL="908892" algn="l" defTabSz="908892" rtl="0" eaLnBrk="1" latinLnBrk="0" hangingPunct="1">
        <a:defRPr sz="1800" kern="1200">
          <a:solidFill>
            <a:schemeClr val="tx1"/>
          </a:solidFill>
          <a:latin typeface="+mn-lt"/>
          <a:ea typeface="+mn-ea"/>
          <a:cs typeface="+mn-cs"/>
        </a:defRPr>
      </a:lvl3pPr>
      <a:lvl4pPr marL="1363336" algn="l" defTabSz="908892" rtl="0" eaLnBrk="1" latinLnBrk="0" hangingPunct="1">
        <a:defRPr sz="1800" kern="1200">
          <a:solidFill>
            <a:schemeClr val="tx1"/>
          </a:solidFill>
          <a:latin typeface="+mn-lt"/>
          <a:ea typeface="+mn-ea"/>
          <a:cs typeface="+mn-cs"/>
        </a:defRPr>
      </a:lvl4pPr>
      <a:lvl5pPr marL="1817722" algn="l" defTabSz="908892" rtl="0" eaLnBrk="1" latinLnBrk="0" hangingPunct="1">
        <a:defRPr sz="1800" kern="1200">
          <a:solidFill>
            <a:schemeClr val="tx1"/>
          </a:solidFill>
          <a:latin typeface="+mn-lt"/>
          <a:ea typeface="+mn-ea"/>
          <a:cs typeface="+mn-cs"/>
        </a:defRPr>
      </a:lvl5pPr>
      <a:lvl6pPr marL="2272078" algn="l" defTabSz="908892" rtl="0" eaLnBrk="1" latinLnBrk="0" hangingPunct="1">
        <a:defRPr sz="1800" kern="1200">
          <a:solidFill>
            <a:schemeClr val="tx1"/>
          </a:solidFill>
          <a:latin typeface="+mn-lt"/>
          <a:ea typeface="+mn-ea"/>
          <a:cs typeface="+mn-cs"/>
        </a:defRPr>
      </a:lvl6pPr>
      <a:lvl7pPr marL="2726471" algn="l" defTabSz="908892" rtl="0" eaLnBrk="1" latinLnBrk="0" hangingPunct="1">
        <a:defRPr sz="1800" kern="1200">
          <a:solidFill>
            <a:schemeClr val="tx1"/>
          </a:solidFill>
          <a:latin typeface="+mn-lt"/>
          <a:ea typeface="+mn-ea"/>
          <a:cs typeface="+mn-cs"/>
        </a:defRPr>
      </a:lvl7pPr>
      <a:lvl8pPr marL="3180880" algn="l" defTabSz="908892" rtl="0" eaLnBrk="1" latinLnBrk="0" hangingPunct="1">
        <a:defRPr sz="1800" kern="1200">
          <a:solidFill>
            <a:schemeClr val="tx1"/>
          </a:solidFill>
          <a:latin typeface="+mn-lt"/>
          <a:ea typeface="+mn-ea"/>
          <a:cs typeface="+mn-cs"/>
        </a:defRPr>
      </a:lvl8pPr>
      <a:lvl9pPr marL="3635286" algn="l" defTabSz="90889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1"/>
            <a:ext cx="8229600" cy="927100"/>
          </a:xfrm>
          <a:prstGeom prst="rect">
            <a:avLst/>
          </a:prstGeom>
          <a:noFill/>
          <a:ln w="9525">
            <a:noFill/>
            <a:miter lim="800000"/>
            <a:headEnd/>
            <a:tailEnd/>
          </a:ln>
        </p:spPr>
        <p:txBody>
          <a:bodyPr vert="horz" wrap="square" lIns="0" tIns="91344" rIns="0" bIns="0" numCol="1" anchor="ctr" anchorCtr="1"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567267" y="1470025"/>
            <a:ext cx="8010878" cy="4840288"/>
          </a:xfrm>
          <a:prstGeom prst="rect">
            <a:avLst/>
          </a:prstGeom>
          <a:noFill/>
          <a:ln w="9525">
            <a:noFill/>
            <a:miter lim="800000"/>
            <a:headEnd/>
            <a:tailEnd/>
          </a:ln>
        </p:spPr>
        <p:txBody>
          <a:bodyPr vert="horz" wrap="square" lIns="91344" tIns="45672" rIns="91344"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lnSpc>
          <a:spcPct val="90000"/>
        </a:lnSpc>
        <a:spcBef>
          <a:spcPct val="0"/>
        </a:spcBef>
        <a:spcAft>
          <a:spcPct val="0"/>
        </a:spcAft>
        <a:defRPr sz="2400" b="1">
          <a:solidFill>
            <a:schemeClr val="tx1"/>
          </a:solidFill>
          <a:latin typeface="+mj-lt"/>
          <a:ea typeface="+mj-ea"/>
          <a:cs typeface="+mj-cs"/>
        </a:defRPr>
      </a:lvl1pPr>
      <a:lvl2pPr algn="ctr" rtl="0" eaLnBrk="0" fontAlgn="base" hangingPunct="0">
        <a:lnSpc>
          <a:spcPct val="90000"/>
        </a:lnSpc>
        <a:spcBef>
          <a:spcPct val="0"/>
        </a:spcBef>
        <a:spcAft>
          <a:spcPct val="0"/>
        </a:spcAft>
        <a:defRPr sz="2400" b="1">
          <a:solidFill>
            <a:schemeClr val="tx1"/>
          </a:solidFill>
          <a:latin typeface="Times New Roman" pitchFamily="18" charset="0"/>
        </a:defRPr>
      </a:lvl2pPr>
      <a:lvl3pPr algn="ctr" rtl="0" eaLnBrk="0" fontAlgn="base" hangingPunct="0">
        <a:lnSpc>
          <a:spcPct val="90000"/>
        </a:lnSpc>
        <a:spcBef>
          <a:spcPct val="0"/>
        </a:spcBef>
        <a:spcAft>
          <a:spcPct val="0"/>
        </a:spcAft>
        <a:defRPr sz="2400" b="1">
          <a:solidFill>
            <a:schemeClr val="tx1"/>
          </a:solidFill>
          <a:latin typeface="Times New Roman" pitchFamily="18" charset="0"/>
        </a:defRPr>
      </a:lvl3pPr>
      <a:lvl4pPr algn="ctr" rtl="0" eaLnBrk="0" fontAlgn="base" hangingPunct="0">
        <a:lnSpc>
          <a:spcPct val="90000"/>
        </a:lnSpc>
        <a:spcBef>
          <a:spcPct val="0"/>
        </a:spcBef>
        <a:spcAft>
          <a:spcPct val="0"/>
        </a:spcAft>
        <a:defRPr sz="2400" b="1">
          <a:solidFill>
            <a:schemeClr val="tx1"/>
          </a:solidFill>
          <a:latin typeface="Times New Roman" pitchFamily="18" charset="0"/>
        </a:defRPr>
      </a:lvl4pPr>
      <a:lvl5pPr algn="ctr" rtl="0" eaLnBrk="0" fontAlgn="base" hangingPunct="0">
        <a:lnSpc>
          <a:spcPct val="90000"/>
        </a:lnSpc>
        <a:spcBef>
          <a:spcPct val="0"/>
        </a:spcBef>
        <a:spcAft>
          <a:spcPct val="0"/>
        </a:spcAft>
        <a:defRPr sz="2400" b="1">
          <a:solidFill>
            <a:schemeClr val="tx1"/>
          </a:solidFill>
          <a:latin typeface="Times New Roman" pitchFamily="18" charset="0"/>
        </a:defRPr>
      </a:lvl5pPr>
      <a:lvl6pPr marL="456721" algn="ctr" rtl="0" eaLnBrk="0" fontAlgn="base" hangingPunct="0">
        <a:lnSpc>
          <a:spcPct val="90000"/>
        </a:lnSpc>
        <a:spcBef>
          <a:spcPct val="0"/>
        </a:spcBef>
        <a:spcAft>
          <a:spcPct val="0"/>
        </a:spcAft>
        <a:defRPr sz="2400" b="1">
          <a:solidFill>
            <a:schemeClr val="tx1"/>
          </a:solidFill>
          <a:latin typeface="Times New Roman" pitchFamily="18" charset="0"/>
        </a:defRPr>
      </a:lvl6pPr>
      <a:lvl7pPr marL="913437" algn="ctr" rtl="0" eaLnBrk="0" fontAlgn="base" hangingPunct="0">
        <a:lnSpc>
          <a:spcPct val="90000"/>
        </a:lnSpc>
        <a:spcBef>
          <a:spcPct val="0"/>
        </a:spcBef>
        <a:spcAft>
          <a:spcPct val="0"/>
        </a:spcAft>
        <a:defRPr sz="2400" b="1">
          <a:solidFill>
            <a:schemeClr val="tx1"/>
          </a:solidFill>
          <a:latin typeface="Times New Roman" pitchFamily="18" charset="0"/>
        </a:defRPr>
      </a:lvl7pPr>
      <a:lvl8pPr marL="1370158" algn="ctr" rtl="0" eaLnBrk="0" fontAlgn="base" hangingPunct="0">
        <a:lnSpc>
          <a:spcPct val="90000"/>
        </a:lnSpc>
        <a:spcBef>
          <a:spcPct val="0"/>
        </a:spcBef>
        <a:spcAft>
          <a:spcPct val="0"/>
        </a:spcAft>
        <a:defRPr sz="2400" b="1">
          <a:solidFill>
            <a:schemeClr val="tx1"/>
          </a:solidFill>
          <a:latin typeface="Times New Roman" pitchFamily="18" charset="0"/>
        </a:defRPr>
      </a:lvl8pPr>
      <a:lvl9pPr marL="1826876" algn="ctr" rtl="0" eaLnBrk="0" fontAlgn="base" hangingPunct="0">
        <a:lnSpc>
          <a:spcPct val="90000"/>
        </a:lnSpc>
        <a:spcBef>
          <a:spcPct val="0"/>
        </a:spcBef>
        <a:spcAft>
          <a:spcPct val="0"/>
        </a:spcAft>
        <a:defRPr sz="2400" b="1">
          <a:solidFill>
            <a:schemeClr val="tx1"/>
          </a:solidFill>
          <a:latin typeface="Times New Roman" pitchFamily="18" charset="0"/>
        </a:defRPr>
      </a:lvl9pPr>
    </p:titleStyle>
    <p:bodyStyle>
      <a:lvl1pPr marL="342539" indent="-342539" algn="l" rtl="0" eaLnBrk="0" fontAlgn="base" hangingPunct="0">
        <a:lnSpc>
          <a:spcPct val="90000"/>
        </a:lnSpc>
        <a:spcBef>
          <a:spcPct val="50000"/>
        </a:spcBef>
        <a:spcAft>
          <a:spcPct val="0"/>
        </a:spcAft>
        <a:buFont typeface="Times New Roman" pitchFamily="18" charset="0"/>
        <a:buChar char="•"/>
        <a:defRPr sz="2800" b="1">
          <a:solidFill>
            <a:schemeClr val="tx1"/>
          </a:solidFill>
          <a:latin typeface="+mn-lt"/>
          <a:ea typeface="+mn-ea"/>
          <a:cs typeface="+mn-cs"/>
        </a:defRPr>
      </a:lvl1pPr>
      <a:lvl2pPr marL="742167" indent="-285449" algn="l" rtl="0" eaLnBrk="0" fontAlgn="base" hangingPunct="0">
        <a:lnSpc>
          <a:spcPct val="90000"/>
        </a:lnSpc>
        <a:spcBef>
          <a:spcPct val="50000"/>
        </a:spcBef>
        <a:spcAft>
          <a:spcPct val="0"/>
        </a:spcAft>
        <a:buFont typeface="Times New Roman" pitchFamily="18" charset="0"/>
        <a:buChar char="•"/>
        <a:defRPr sz="2400" b="1">
          <a:solidFill>
            <a:schemeClr val="tx1"/>
          </a:solidFill>
          <a:latin typeface="+mn-lt"/>
        </a:defRPr>
      </a:lvl2pPr>
      <a:lvl3pPr marL="1141799" indent="-228360" algn="l" rtl="0" eaLnBrk="0" fontAlgn="base" hangingPunct="0">
        <a:lnSpc>
          <a:spcPct val="90000"/>
        </a:lnSpc>
        <a:spcBef>
          <a:spcPct val="50000"/>
        </a:spcBef>
        <a:spcAft>
          <a:spcPct val="0"/>
        </a:spcAft>
        <a:buFont typeface="Times New Roman" pitchFamily="18" charset="0"/>
        <a:buChar char="•"/>
        <a:defRPr sz="2000" b="1">
          <a:solidFill>
            <a:schemeClr val="tx1"/>
          </a:solidFill>
          <a:latin typeface="+mn-lt"/>
        </a:defRPr>
      </a:lvl3pPr>
      <a:lvl4pPr marL="1598516" indent="-228360" algn="l" rtl="0" eaLnBrk="0" fontAlgn="base" hangingPunct="0">
        <a:lnSpc>
          <a:spcPct val="90000"/>
        </a:lnSpc>
        <a:spcBef>
          <a:spcPct val="50000"/>
        </a:spcBef>
        <a:spcAft>
          <a:spcPct val="0"/>
        </a:spcAft>
        <a:buFont typeface="Times New Roman" pitchFamily="18" charset="0"/>
        <a:buChar char="•"/>
        <a:defRPr b="1">
          <a:solidFill>
            <a:schemeClr val="tx1"/>
          </a:solidFill>
          <a:latin typeface="+mn-lt"/>
        </a:defRPr>
      </a:lvl4pPr>
      <a:lvl5pPr marL="2055235" indent="-228360" algn="l" rtl="0" eaLnBrk="0" fontAlgn="base" hangingPunct="0">
        <a:lnSpc>
          <a:spcPct val="90000"/>
        </a:lnSpc>
        <a:spcBef>
          <a:spcPct val="50000"/>
        </a:spcBef>
        <a:spcAft>
          <a:spcPct val="0"/>
        </a:spcAft>
        <a:buChar char="»"/>
        <a:defRPr b="1">
          <a:solidFill>
            <a:schemeClr val="tx1"/>
          </a:solidFill>
          <a:latin typeface="+mn-lt"/>
        </a:defRPr>
      </a:lvl5pPr>
      <a:lvl6pPr marL="2511955" indent="-228360" algn="l" rtl="0" eaLnBrk="0" fontAlgn="base" hangingPunct="0">
        <a:lnSpc>
          <a:spcPct val="90000"/>
        </a:lnSpc>
        <a:spcBef>
          <a:spcPct val="50000"/>
        </a:spcBef>
        <a:spcAft>
          <a:spcPct val="0"/>
        </a:spcAft>
        <a:buChar char="»"/>
        <a:defRPr b="1">
          <a:solidFill>
            <a:schemeClr val="tx1"/>
          </a:solidFill>
          <a:latin typeface="+mn-lt"/>
        </a:defRPr>
      </a:lvl6pPr>
      <a:lvl7pPr marL="2968675" indent="-228360" algn="l" rtl="0" eaLnBrk="0" fontAlgn="base" hangingPunct="0">
        <a:lnSpc>
          <a:spcPct val="90000"/>
        </a:lnSpc>
        <a:spcBef>
          <a:spcPct val="50000"/>
        </a:spcBef>
        <a:spcAft>
          <a:spcPct val="0"/>
        </a:spcAft>
        <a:buChar char="»"/>
        <a:defRPr b="1">
          <a:solidFill>
            <a:schemeClr val="tx1"/>
          </a:solidFill>
          <a:latin typeface="+mn-lt"/>
        </a:defRPr>
      </a:lvl7pPr>
      <a:lvl8pPr marL="3425393" indent="-228360" algn="l" rtl="0" eaLnBrk="0" fontAlgn="base" hangingPunct="0">
        <a:lnSpc>
          <a:spcPct val="90000"/>
        </a:lnSpc>
        <a:spcBef>
          <a:spcPct val="50000"/>
        </a:spcBef>
        <a:spcAft>
          <a:spcPct val="0"/>
        </a:spcAft>
        <a:buChar char="»"/>
        <a:defRPr b="1">
          <a:solidFill>
            <a:schemeClr val="tx1"/>
          </a:solidFill>
          <a:latin typeface="+mn-lt"/>
        </a:defRPr>
      </a:lvl8pPr>
      <a:lvl9pPr marL="3882110" indent="-228360" algn="l" rtl="0" eaLnBrk="0" fontAlgn="base" hangingPunct="0">
        <a:lnSpc>
          <a:spcPct val="90000"/>
        </a:lnSpc>
        <a:spcBef>
          <a:spcPct val="50000"/>
        </a:spcBef>
        <a:spcAft>
          <a:spcPct val="0"/>
        </a:spcAft>
        <a:buChar char="»"/>
        <a:defRPr b="1">
          <a:solidFill>
            <a:schemeClr val="tx1"/>
          </a:solidFill>
          <a:latin typeface="+mn-lt"/>
        </a:defRPr>
      </a:lvl9pPr>
    </p:bodyStyle>
    <p:otherStyle>
      <a:defPPr>
        <a:defRPr lang="en-US"/>
      </a:defPPr>
      <a:lvl1pPr marL="0" algn="l" defTabSz="913437" rtl="0" eaLnBrk="1" latinLnBrk="0" hangingPunct="1">
        <a:defRPr sz="1800" kern="1200">
          <a:solidFill>
            <a:schemeClr val="tx1"/>
          </a:solidFill>
          <a:latin typeface="+mn-lt"/>
          <a:ea typeface="+mn-ea"/>
          <a:cs typeface="+mn-cs"/>
        </a:defRPr>
      </a:lvl1pPr>
      <a:lvl2pPr marL="456721" algn="l" defTabSz="913437" rtl="0" eaLnBrk="1" latinLnBrk="0" hangingPunct="1">
        <a:defRPr sz="1800" kern="1200">
          <a:solidFill>
            <a:schemeClr val="tx1"/>
          </a:solidFill>
          <a:latin typeface="+mn-lt"/>
          <a:ea typeface="+mn-ea"/>
          <a:cs typeface="+mn-cs"/>
        </a:defRPr>
      </a:lvl2pPr>
      <a:lvl3pPr marL="913437" algn="l" defTabSz="913437" rtl="0" eaLnBrk="1" latinLnBrk="0" hangingPunct="1">
        <a:defRPr sz="1800" kern="1200">
          <a:solidFill>
            <a:schemeClr val="tx1"/>
          </a:solidFill>
          <a:latin typeface="+mn-lt"/>
          <a:ea typeface="+mn-ea"/>
          <a:cs typeface="+mn-cs"/>
        </a:defRPr>
      </a:lvl3pPr>
      <a:lvl4pPr marL="1370158" algn="l" defTabSz="913437" rtl="0" eaLnBrk="1" latinLnBrk="0" hangingPunct="1">
        <a:defRPr sz="1800" kern="1200">
          <a:solidFill>
            <a:schemeClr val="tx1"/>
          </a:solidFill>
          <a:latin typeface="+mn-lt"/>
          <a:ea typeface="+mn-ea"/>
          <a:cs typeface="+mn-cs"/>
        </a:defRPr>
      </a:lvl4pPr>
      <a:lvl5pPr marL="1826876" algn="l" defTabSz="913437" rtl="0" eaLnBrk="1" latinLnBrk="0" hangingPunct="1">
        <a:defRPr sz="1800" kern="1200">
          <a:solidFill>
            <a:schemeClr val="tx1"/>
          </a:solidFill>
          <a:latin typeface="+mn-lt"/>
          <a:ea typeface="+mn-ea"/>
          <a:cs typeface="+mn-cs"/>
        </a:defRPr>
      </a:lvl5pPr>
      <a:lvl6pPr marL="2283597" algn="l" defTabSz="913437" rtl="0" eaLnBrk="1" latinLnBrk="0" hangingPunct="1">
        <a:defRPr sz="1800" kern="1200">
          <a:solidFill>
            <a:schemeClr val="tx1"/>
          </a:solidFill>
          <a:latin typeface="+mn-lt"/>
          <a:ea typeface="+mn-ea"/>
          <a:cs typeface="+mn-cs"/>
        </a:defRPr>
      </a:lvl6pPr>
      <a:lvl7pPr marL="2740313" algn="l" defTabSz="913437" rtl="0" eaLnBrk="1" latinLnBrk="0" hangingPunct="1">
        <a:defRPr sz="1800" kern="1200">
          <a:solidFill>
            <a:schemeClr val="tx1"/>
          </a:solidFill>
          <a:latin typeface="+mn-lt"/>
          <a:ea typeface="+mn-ea"/>
          <a:cs typeface="+mn-cs"/>
        </a:defRPr>
      </a:lvl7pPr>
      <a:lvl8pPr marL="3197034" algn="l" defTabSz="913437" rtl="0" eaLnBrk="1" latinLnBrk="0" hangingPunct="1">
        <a:defRPr sz="1800" kern="1200">
          <a:solidFill>
            <a:schemeClr val="tx1"/>
          </a:solidFill>
          <a:latin typeface="+mn-lt"/>
          <a:ea typeface="+mn-ea"/>
          <a:cs typeface="+mn-cs"/>
        </a:defRPr>
      </a:lvl8pPr>
      <a:lvl9pPr marL="3653752" algn="l" defTabSz="91343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7"/>
            <a:ext cx="8229600" cy="1143000"/>
          </a:xfrm>
          <a:prstGeom prst="rect">
            <a:avLst/>
          </a:prstGeom>
          <a:noFill/>
          <a:ln w="9525">
            <a:noFill/>
            <a:miter lim="800000"/>
            <a:headEnd/>
            <a:tailEnd/>
          </a:ln>
        </p:spPr>
        <p:txBody>
          <a:bodyPr vert="horz" wrap="square" lIns="91344" tIns="45672" rIns="91344" bIns="45672"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16"/>
            <a:ext cx="8229600" cy="4525963"/>
          </a:xfrm>
          <a:prstGeom prst="rect">
            <a:avLst/>
          </a:prstGeom>
          <a:noFill/>
          <a:ln w="9525">
            <a:noFill/>
            <a:miter lim="800000"/>
            <a:headEnd/>
            <a:tailEnd/>
          </a:ln>
        </p:spPr>
        <p:txBody>
          <a:bodyPr vert="horz" wrap="square" lIns="91344" tIns="45672" rIns="91344"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7462"/>
            <a:ext cx="2133600" cy="365125"/>
          </a:xfrm>
          <a:prstGeom prst="rect">
            <a:avLst/>
          </a:prstGeom>
        </p:spPr>
        <p:txBody>
          <a:bodyPr vert="horz" lIns="91344" tIns="45672" rIns="91344" bIns="45672"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3437">
              <a:defRPr/>
            </a:pPr>
            <a:fld id="{17B1B3C5-FB4A-4E8E-A7D5-556096D2095B}" type="datetime1">
              <a:rPr lang="en-US" smtClean="0">
                <a:solidFill>
                  <a:prstClr val="white">
                    <a:tint val="75000"/>
                  </a:prstClr>
                </a:solidFill>
                <a:ea typeface="+mn-ea"/>
              </a:rPr>
              <a:pPr defTabSz="913437">
                <a:defRPr/>
              </a:pPr>
              <a:t>10/8/2015</a:t>
            </a:fld>
            <a:endParaRPr lang="en-US" dirty="0">
              <a:solidFill>
                <a:prstClr val="white">
                  <a:tint val="75000"/>
                </a:prstClr>
              </a:solidFill>
              <a:ea typeface="+mn-ea"/>
            </a:endParaRPr>
          </a:p>
        </p:txBody>
      </p:sp>
      <p:sp>
        <p:nvSpPr>
          <p:cNvPr id="5" name="Footer Placeholder 4"/>
          <p:cNvSpPr>
            <a:spLocks noGrp="1"/>
          </p:cNvSpPr>
          <p:nvPr>
            <p:ph type="ftr" sz="quarter" idx="3"/>
          </p:nvPr>
        </p:nvSpPr>
        <p:spPr>
          <a:xfrm>
            <a:off x="3124200" y="6357462"/>
            <a:ext cx="2895600" cy="365125"/>
          </a:xfrm>
          <a:prstGeom prst="rect">
            <a:avLst/>
          </a:prstGeom>
        </p:spPr>
        <p:txBody>
          <a:bodyPr vert="horz" lIns="91344" tIns="45672" rIns="91344" bIns="45672" rtlCol="0" anchor="ctr"/>
          <a:lstStyle>
            <a:lvl1pPr algn="ctr" fontAlgn="auto">
              <a:spcBef>
                <a:spcPts val="0"/>
              </a:spcBef>
              <a:spcAft>
                <a:spcPts val="0"/>
              </a:spcAft>
              <a:defRPr sz="1200" dirty="0">
                <a:solidFill>
                  <a:schemeClr val="tx1">
                    <a:tint val="75000"/>
                  </a:schemeClr>
                </a:solidFill>
                <a:latin typeface="+mn-lt"/>
                <a:cs typeface="+mn-cs"/>
              </a:defRPr>
            </a:lvl1pPr>
          </a:lstStyle>
          <a:p>
            <a:pPr defTabSz="913437">
              <a:defRPr/>
            </a:pPr>
            <a:endParaRPr lang="en-US">
              <a:solidFill>
                <a:prstClr val="white">
                  <a:tint val="75000"/>
                </a:prstClr>
              </a:solidFill>
              <a:ea typeface="+mn-ea"/>
            </a:endParaRPr>
          </a:p>
        </p:txBody>
      </p:sp>
      <p:sp>
        <p:nvSpPr>
          <p:cNvPr id="6" name="Slide Number Placeholder 5"/>
          <p:cNvSpPr>
            <a:spLocks noGrp="1"/>
          </p:cNvSpPr>
          <p:nvPr>
            <p:ph type="sldNum" sz="quarter" idx="4"/>
          </p:nvPr>
        </p:nvSpPr>
        <p:spPr>
          <a:xfrm>
            <a:off x="6553200" y="6357462"/>
            <a:ext cx="2133600" cy="365125"/>
          </a:xfrm>
          <a:prstGeom prst="rect">
            <a:avLst/>
          </a:prstGeom>
        </p:spPr>
        <p:txBody>
          <a:bodyPr vert="horz" lIns="91344" tIns="45672" rIns="91344" bIns="45672"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3437">
              <a:defRPr/>
            </a:pPr>
            <a:fld id="{0267ABB0-DA63-4FE5-880D-4A0A331A72DE}" type="slidenum">
              <a:rPr lang="en-US" smtClean="0">
                <a:solidFill>
                  <a:prstClr val="white">
                    <a:tint val="75000"/>
                  </a:prstClr>
                </a:solidFill>
                <a:ea typeface="+mn-ea"/>
              </a:rPr>
              <a:pPr defTabSz="913437">
                <a:defRPr/>
              </a:pPr>
              <a:t>‹#›</a:t>
            </a:fld>
            <a:endParaRPr lang="en-US" dirty="0">
              <a:solidFill>
                <a:prstClr val="white">
                  <a:tint val="75000"/>
                </a:prstClr>
              </a:solidFill>
              <a:ea typeface="+mn-ea"/>
            </a:endParaRPr>
          </a:p>
        </p:txBody>
      </p:sp>
    </p:spTree>
    <p:extLst>
      <p:ext uri="{BB962C8B-B14F-4D97-AF65-F5344CB8AC3E}">
        <p14:creationId xmlns:p14="http://schemas.microsoft.com/office/powerpoint/2010/main" val="333957892"/>
      </p:ext>
    </p:extLst>
  </p:cSld>
  <p:clrMap bg1="dk1" tx1="lt1" bg2="dk2" tx2="lt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6721" algn="ctr" rtl="0" fontAlgn="base">
        <a:spcBef>
          <a:spcPct val="0"/>
        </a:spcBef>
        <a:spcAft>
          <a:spcPct val="0"/>
        </a:spcAft>
        <a:defRPr sz="4400">
          <a:solidFill>
            <a:schemeClr val="tx1"/>
          </a:solidFill>
          <a:latin typeface="Calibri" pitchFamily="34" charset="0"/>
        </a:defRPr>
      </a:lvl6pPr>
      <a:lvl7pPr marL="913437" algn="ctr" rtl="0" fontAlgn="base">
        <a:spcBef>
          <a:spcPct val="0"/>
        </a:spcBef>
        <a:spcAft>
          <a:spcPct val="0"/>
        </a:spcAft>
        <a:defRPr sz="4400">
          <a:solidFill>
            <a:schemeClr val="tx1"/>
          </a:solidFill>
          <a:latin typeface="Calibri" pitchFamily="34" charset="0"/>
        </a:defRPr>
      </a:lvl7pPr>
      <a:lvl8pPr marL="1370158" algn="ctr" rtl="0" fontAlgn="base">
        <a:spcBef>
          <a:spcPct val="0"/>
        </a:spcBef>
        <a:spcAft>
          <a:spcPct val="0"/>
        </a:spcAft>
        <a:defRPr sz="4400">
          <a:solidFill>
            <a:schemeClr val="tx1"/>
          </a:solidFill>
          <a:latin typeface="Calibri" pitchFamily="34" charset="0"/>
        </a:defRPr>
      </a:lvl8pPr>
      <a:lvl9pPr marL="1826876" algn="ctr" rtl="0" fontAlgn="base">
        <a:spcBef>
          <a:spcPct val="0"/>
        </a:spcBef>
        <a:spcAft>
          <a:spcPct val="0"/>
        </a:spcAft>
        <a:defRPr sz="4400">
          <a:solidFill>
            <a:schemeClr val="tx1"/>
          </a:solidFill>
          <a:latin typeface="Calibri" pitchFamily="34" charset="0"/>
        </a:defRPr>
      </a:lvl9pPr>
    </p:titleStyle>
    <p:bodyStyle>
      <a:lvl1pPr marL="342539" indent="-342539"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167" indent="-285449"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1799" indent="-22836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598516" indent="-22836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5235" indent="-22836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1955"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675"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393"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110"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437" rtl="0" eaLnBrk="1" latinLnBrk="0" hangingPunct="1">
        <a:defRPr sz="1800" kern="1200">
          <a:solidFill>
            <a:schemeClr val="tx1"/>
          </a:solidFill>
          <a:latin typeface="+mn-lt"/>
          <a:ea typeface="+mn-ea"/>
          <a:cs typeface="+mn-cs"/>
        </a:defRPr>
      </a:lvl1pPr>
      <a:lvl2pPr marL="456721" algn="l" defTabSz="913437" rtl="0" eaLnBrk="1" latinLnBrk="0" hangingPunct="1">
        <a:defRPr sz="1800" kern="1200">
          <a:solidFill>
            <a:schemeClr val="tx1"/>
          </a:solidFill>
          <a:latin typeface="+mn-lt"/>
          <a:ea typeface="+mn-ea"/>
          <a:cs typeface="+mn-cs"/>
        </a:defRPr>
      </a:lvl2pPr>
      <a:lvl3pPr marL="913437" algn="l" defTabSz="913437" rtl="0" eaLnBrk="1" latinLnBrk="0" hangingPunct="1">
        <a:defRPr sz="1800" kern="1200">
          <a:solidFill>
            <a:schemeClr val="tx1"/>
          </a:solidFill>
          <a:latin typeface="+mn-lt"/>
          <a:ea typeface="+mn-ea"/>
          <a:cs typeface="+mn-cs"/>
        </a:defRPr>
      </a:lvl3pPr>
      <a:lvl4pPr marL="1370158" algn="l" defTabSz="913437" rtl="0" eaLnBrk="1" latinLnBrk="0" hangingPunct="1">
        <a:defRPr sz="1800" kern="1200">
          <a:solidFill>
            <a:schemeClr val="tx1"/>
          </a:solidFill>
          <a:latin typeface="+mn-lt"/>
          <a:ea typeface="+mn-ea"/>
          <a:cs typeface="+mn-cs"/>
        </a:defRPr>
      </a:lvl4pPr>
      <a:lvl5pPr marL="1826876" algn="l" defTabSz="913437" rtl="0" eaLnBrk="1" latinLnBrk="0" hangingPunct="1">
        <a:defRPr sz="1800" kern="1200">
          <a:solidFill>
            <a:schemeClr val="tx1"/>
          </a:solidFill>
          <a:latin typeface="+mn-lt"/>
          <a:ea typeface="+mn-ea"/>
          <a:cs typeface="+mn-cs"/>
        </a:defRPr>
      </a:lvl5pPr>
      <a:lvl6pPr marL="2283597" algn="l" defTabSz="913437" rtl="0" eaLnBrk="1" latinLnBrk="0" hangingPunct="1">
        <a:defRPr sz="1800" kern="1200">
          <a:solidFill>
            <a:schemeClr val="tx1"/>
          </a:solidFill>
          <a:latin typeface="+mn-lt"/>
          <a:ea typeface="+mn-ea"/>
          <a:cs typeface="+mn-cs"/>
        </a:defRPr>
      </a:lvl6pPr>
      <a:lvl7pPr marL="2740313" algn="l" defTabSz="913437" rtl="0" eaLnBrk="1" latinLnBrk="0" hangingPunct="1">
        <a:defRPr sz="1800" kern="1200">
          <a:solidFill>
            <a:schemeClr val="tx1"/>
          </a:solidFill>
          <a:latin typeface="+mn-lt"/>
          <a:ea typeface="+mn-ea"/>
          <a:cs typeface="+mn-cs"/>
        </a:defRPr>
      </a:lvl7pPr>
      <a:lvl8pPr marL="3197034" algn="l" defTabSz="913437" rtl="0" eaLnBrk="1" latinLnBrk="0" hangingPunct="1">
        <a:defRPr sz="1800" kern="1200">
          <a:solidFill>
            <a:schemeClr val="tx1"/>
          </a:solidFill>
          <a:latin typeface="+mn-lt"/>
          <a:ea typeface="+mn-ea"/>
          <a:cs typeface="+mn-cs"/>
        </a:defRPr>
      </a:lvl8pPr>
      <a:lvl9pPr marL="3653752" algn="l" defTabSz="91343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7"/>
            <a:ext cx="8229600" cy="1143000"/>
          </a:xfrm>
          <a:prstGeom prst="rect">
            <a:avLst/>
          </a:prstGeom>
          <a:noFill/>
          <a:ln w="9525">
            <a:noFill/>
            <a:miter lim="800000"/>
            <a:headEnd/>
            <a:tailEnd/>
          </a:ln>
        </p:spPr>
        <p:txBody>
          <a:bodyPr vert="horz" wrap="square" lIns="91344" tIns="45672" rIns="91344" bIns="45672"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16"/>
            <a:ext cx="8229600" cy="4525963"/>
          </a:xfrm>
          <a:prstGeom prst="rect">
            <a:avLst/>
          </a:prstGeom>
          <a:noFill/>
          <a:ln w="9525">
            <a:noFill/>
            <a:miter lim="800000"/>
            <a:headEnd/>
            <a:tailEnd/>
          </a:ln>
        </p:spPr>
        <p:txBody>
          <a:bodyPr vert="horz" wrap="square" lIns="91344" tIns="45672" rIns="91344"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7462"/>
            <a:ext cx="2133600" cy="365125"/>
          </a:xfrm>
          <a:prstGeom prst="rect">
            <a:avLst/>
          </a:prstGeom>
        </p:spPr>
        <p:txBody>
          <a:bodyPr vert="horz" lIns="91344" tIns="45672" rIns="91344" bIns="45672"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913437">
              <a:defRPr/>
            </a:pPr>
            <a:fld id="{17B1B3C5-FB4A-4E8E-A7D5-556096D2095B}" type="datetime1">
              <a:rPr lang="en-US" smtClean="0">
                <a:solidFill>
                  <a:prstClr val="white">
                    <a:tint val="75000"/>
                  </a:prstClr>
                </a:solidFill>
                <a:ea typeface="+mn-ea"/>
              </a:rPr>
              <a:pPr defTabSz="913437">
                <a:defRPr/>
              </a:pPr>
              <a:t>10/8/2015</a:t>
            </a:fld>
            <a:endParaRPr lang="en-US" dirty="0">
              <a:solidFill>
                <a:prstClr val="white">
                  <a:tint val="75000"/>
                </a:prstClr>
              </a:solidFill>
              <a:ea typeface="+mn-ea"/>
            </a:endParaRPr>
          </a:p>
        </p:txBody>
      </p:sp>
      <p:sp>
        <p:nvSpPr>
          <p:cNvPr id="5" name="Footer Placeholder 4"/>
          <p:cNvSpPr>
            <a:spLocks noGrp="1"/>
          </p:cNvSpPr>
          <p:nvPr>
            <p:ph type="ftr" sz="quarter" idx="3"/>
          </p:nvPr>
        </p:nvSpPr>
        <p:spPr>
          <a:xfrm>
            <a:off x="3124200" y="6357462"/>
            <a:ext cx="2895600" cy="365125"/>
          </a:xfrm>
          <a:prstGeom prst="rect">
            <a:avLst/>
          </a:prstGeom>
        </p:spPr>
        <p:txBody>
          <a:bodyPr vert="horz" lIns="91344" tIns="45672" rIns="91344" bIns="45672" rtlCol="0" anchor="ctr"/>
          <a:lstStyle>
            <a:lvl1pPr algn="ctr" fontAlgn="auto">
              <a:spcBef>
                <a:spcPts val="0"/>
              </a:spcBef>
              <a:spcAft>
                <a:spcPts val="0"/>
              </a:spcAft>
              <a:defRPr sz="1200" dirty="0">
                <a:solidFill>
                  <a:schemeClr val="tx1">
                    <a:tint val="75000"/>
                  </a:schemeClr>
                </a:solidFill>
                <a:latin typeface="+mn-lt"/>
                <a:cs typeface="+mn-cs"/>
              </a:defRPr>
            </a:lvl1pPr>
          </a:lstStyle>
          <a:p>
            <a:pPr defTabSz="913437">
              <a:defRPr/>
            </a:pPr>
            <a:endParaRPr lang="en-US">
              <a:solidFill>
                <a:prstClr val="white">
                  <a:tint val="75000"/>
                </a:prstClr>
              </a:solidFill>
              <a:ea typeface="+mn-ea"/>
            </a:endParaRPr>
          </a:p>
        </p:txBody>
      </p:sp>
      <p:sp>
        <p:nvSpPr>
          <p:cNvPr id="6" name="Slide Number Placeholder 5"/>
          <p:cNvSpPr>
            <a:spLocks noGrp="1"/>
          </p:cNvSpPr>
          <p:nvPr>
            <p:ph type="sldNum" sz="quarter" idx="4"/>
          </p:nvPr>
        </p:nvSpPr>
        <p:spPr>
          <a:xfrm>
            <a:off x="6553200" y="6357462"/>
            <a:ext cx="2133600" cy="365125"/>
          </a:xfrm>
          <a:prstGeom prst="rect">
            <a:avLst/>
          </a:prstGeom>
        </p:spPr>
        <p:txBody>
          <a:bodyPr vert="horz" lIns="91344" tIns="45672" rIns="91344" bIns="45672" rtlCol="0" anchor="ctr"/>
          <a:lstStyle>
            <a:lvl1pPr algn="r" fontAlgn="auto">
              <a:spcBef>
                <a:spcPts val="0"/>
              </a:spcBef>
              <a:spcAft>
                <a:spcPts val="0"/>
              </a:spcAft>
              <a:defRPr sz="1200" smtClean="0">
                <a:solidFill>
                  <a:schemeClr val="tx1">
                    <a:tint val="75000"/>
                  </a:schemeClr>
                </a:solidFill>
                <a:latin typeface="+mn-lt"/>
                <a:cs typeface="+mn-cs"/>
              </a:defRPr>
            </a:lvl1pPr>
          </a:lstStyle>
          <a:p>
            <a:pPr defTabSz="913437">
              <a:defRPr/>
            </a:pPr>
            <a:fld id="{0267ABB0-DA63-4FE5-880D-4A0A331A72DE}" type="slidenum">
              <a:rPr lang="en-US" smtClean="0">
                <a:solidFill>
                  <a:prstClr val="white">
                    <a:tint val="75000"/>
                  </a:prstClr>
                </a:solidFill>
                <a:ea typeface="+mn-ea"/>
              </a:rPr>
              <a:pPr defTabSz="913437">
                <a:defRPr/>
              </a:pPr>
              <a:t>‹#›</a:t>
            </a:fld>
            <a:endParaRPr lang="en-US" dirty="0">
              <a:solidFill>
                <a:prstClr val="white">
                  <a:tint val="75000"/>
                </a:prstClr>
              </a:solidFill>
              <a:ea typeface="+mn-ea"/>
            </a:endParaRPr>
          </a:p>
        </p:txBody>
      </p:sp>
    </p:spTree>
    <p:extLst>
      <p:ext uri="{BB962C8B-B14F-4D97-AF65-F5344CB8AC3E}">
        <p14:creationId xmlns:p14="http://schemas.microsoft.com/office/powerpoint/2010/main" val="333957892"/>
      </p:ext>
    </p:extLst>
  </p:cSld>
  <p:clrMap bg1="dk1" tx1="lt1" bg2="dk2" tx2="lt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6721" algn="ctr" rtl="0" fontAlgn="base">
        <a:spcBef>
          <a:spcPct val="0"/>
        </a:spcBef>
        <a:spcAft>
          <a:spcPct val="0"/>
        </a:spcAft>
        <a:defRPr sz="4400">
          <a:solidFill>
            <a:schemeClr val="tx1"/>
          </a:solidFill>
          <a:latin typeface="Calibri" pitchFamily="34" charset="0"/>
        </a:defRPr>
      </a:lvl6pPr>
      <a:lvl7pPr marL="913437" algn="ctr" rtl="0" fontAlgn="base">
        <a:spcBef>
          <a:spcPct val="0"/>
        </a:spcBef>
        <a:spcAft>
          <a:spcPct val="0"/>
        </a:spcAft>
        <a:defRPr sz="4400">
          <a:solidFill>
            <a:schemeClr val="tx1"/>
          </a:solidFill>
          <a:latin typeface="Calibri" pitchFamily="34" charset="0"/>
        </a:defRPr>
      </a:lvl7pPr>
      <a:lvl8pPr marL="1370158" algn="ctr" rtl="0" fontAlgn="base">
        <a:spcBef>
          <a:spcPct val="0"/>
        </a:spcBef>
        <a:spcAft>
          <a:spcPct val="0"/>
        </a:spcAft>
        <a:defRPr sz="4400">
          <a:solidFill>
            <a:schemeClr val="tx1"/>
          </a:solidFill>
          <a:latin typeface="Calibri" pitchFamily="34" charset="0"/>
        </a:defRPr>
      </a:lvl8pPr>
      <a:lvl9pPr marL="1826876" algn="ctr" rtl="0" fontAlgn="base">
        <a:spcBef>
          <a:spcPct val="0"/>
        </a:spcBef>
        <a:spcAft>
          <a:spcPct val="0"/>
        </a:spcAft>
        <a:defRPr sz="4400">
          <a:solidFill>
            <a:schemeClr val="tx1"/>
          </a:solidFill>
          <a:latin typeface="Calibri" pitchFamily="34" charset="0"/>
        </a:defRPr>
      </a:lvl9pPr>
    </p:titleStyle>
    <p:bodyStyle>
      <a:lvl1pPr marL="342539" indent="-342539"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167" indent="-285449"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1799" indent="-22836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598516" indent="-22836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5235" indent="-22836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1955"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675"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393"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110"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437" rtl="0" eaLnBrk="1" latinLnBrk="0" hangingPunct="1">
        <a:defRPr sz="1800" kern="1200">
          <a:solidFill>
            <a:schemeClr val="tx1"/>
          </a:solidFill>
          <a:latin typeface="+mn-lt"/>
          <a:ea typeface="+mn-ea"/>
          <a:cs typeface="+mn-cs"/>
        </a:defRPr>
      </a:lvl1pPr>
      <a:lvl2pPr marL="456721" algn="l" defTabSz="913437" rtl="0" eaLnBrk="1" latinLnBrk="0" hangingPunct="1">
        <a:defRPr sz="1800" kern="1200">
          <a:solidFill>
            <a:schemeClr val="tx1"/>
          </a:solidFill>
          <a:latin typeface="+mn-lt"/>
          <a:ea typeface="+mn-ea"/>
          <a:cs typeface="+mn-cs"/>
        </a:defRPr>
      </a:lvl2pPr>
      <a:lvl3pPr marL="913437" algn="l" defTabSz="913437" rtl="0" eaLnBrk="1" latinLnBrk="0" hangingPunct="1">
        <a:defRPr sz="1800" kern="1200">
          <a:solidFill>
            <a:schemeClr val="tx1"/>
          </a:solidFill>
          <a:latin typeface="+mn-lt"/>
          <a:ea typeface="+mn-ea"/>
          <a:cs typeface="+mn-cs"/>
        </a:defRPr>
      </a:lvl3pPr>
      <a:lvl4pPr marL="1370158" algn="l" defTabSz="913437" rtl="0" eaLnBrk="1" latinLnBrk="0" hangingPunct="1">
        <a:defRPr sz="1800" kern="1200">
          <a:solidFill>
            <a:schemeClr val="tx1"/>
          </a:solidFill>
          <a:latin typeface="+mn-lt"/>
          <a:ea typeface="+mn-ea"/>
          <a:cs typeface="+mn-cs"/>
        </a:defRPr>
      </a:lvl4pPr>
      <a:lvl5pPr marL="1826876" algn="l" defTabSz="913437" rtl="0" eaLnBrk="1" latinLnBrk="0" hangingPunct="1">
        <a:defRPr sz="1800" kern="1200">
          <a:solidFill>
            <a:schemeClr val="tx1"/>
          </a:solidFill>
          <a:latin typeface="+mn-lt"/>
          <a:ea typeface="+mn-ea"/>
          <a:cs typeface="+mn-cs"/>
        </a:defRPr>
      </a:lvl5pPr>
      <a:lvl6pPr marL="2283597" algn="l" defTabSz="913437" rtl="0" eaLnBrk="1" latinLnBrk="0" hangingPunct="1">
        <a:defRPr sz="1800" kern="1200">
          <a:solidFill>
            <a:schemeClr val="tx1"/>
          </a:solidFill>
          <a:latin typeface="+mn-lt"/>
          <a:ea typeface="+mn-ea"/>
          <a:cs typeface="+mn-cs"/>
        </a:defRPr>
      </a:lvl6pPr>
      <a:lvl7pPr marL="2740313" algn="l" defTabSz="913437" rtl="0" eaLnBrk="1" latinLnBrk="0" hangingPunct="1">
        <a:defRPr sz="1800" kern="1200">
          <a:solidFill>
            <a:schemeClr val="tx1"/>
          </a:solidFill>
          <a:latin typeface="+mn-lt"/>
          <a:ea typeface="+mn-ea"/>
          <a:cs typeface="+mn-cs"/>
        </a:defRPr>
      </a:lvl7pPr>
      <a:lvl8pPr marL="3197034" algn="l" defTabSz="913437" rtl="0" eaLnBrk="1" latinLnBrk="0" hangingPunct="1">
        <a:defRPr sz="1800" kern="1200">
          <a:solidFill>
            <a:schemeClr val="tx1"/>
          </a:solidFill>
          <a:latin typeface="+mn-lt"/>
          <a:ea typeface="+mn-ea"/>
          <a:cs typeface="+mn-cs"/>
        </a:defRPr>
      </a:lvl8pPr>
      <a:lvl9pPr marL="3653752" algn="l" defTabSz="91343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xfrm>
            <a:off x="457200" y="1"/>
            <a:ext cx="8229600" cy="927100"/>
          </a:xfrm>
          <a:prstGeom prst="rect">
            <a:avLst/>
          </a:prstGeom>
          <a:noFill/>
          <a:ln w="9525">
            <a:noFill/>
            <a:miter lim="800000"/>
            <a:headEnd/>
            <a:tailEnd/>
          </a:ln>
        </p:spPr>
        <p:txBody>
          <a:bodyPr vert="horz" wrap="square" lIns="0" tIns="91344" rIns="0" bIns="0" numCol="1" anchor="ctr" anchorCtr="1" compatLnSpc="1">
            <a:prstTxWarp prst="textNoShape">
              <a:avLst/>
            </a:prstTxWarp>
          </a:bodyPr>
          <a:lstStyle/>
          <a:p>
            <a:pPr lvl="0"/>
            <a:r>
              <a:rPr lang="en-US" smtClean="0"/>
              <a:t>Click to edit Master title style</a:t>
            </a:r>
          </a:p>
        </p:txBody>
      </p:sp>
      <p:sp>
        <p:nvSpPr>
          <p:cNvPr id="57347" name="Rectangle 3"/>
          <p:cNvSpPr>
            <a:spLocks noGrp="1" noChangeArrowheads="1"/>
          </p:cNvSpPr>
          <p:nvPr>
            <p:ph type="body" idx="1"/>
          </p:nvPr>
        </p:nvSpPr>
        <p:spPr bwMode="auto">
          <a:xfrm>
            <a:off x="566739" y="1470025"/>
            <a:ext cx="8012112" cy="4840288"/>
          </a:xfrm>
          <a:prstGeom prst="rect">
            <a:avLst/>
          </a:prstGeom>
          <a:noFill/>
          <a:ln w="9525">
            <a:noFill/>
            <a:miter lim="800000"/>
            <a:headEnd/>
            <a:tailEnd/>
          </a:ln>
        </p:spPr>
        <p:txBody>
          <a:bodyPr vert="horz" wrap="square" lIns="91344" tIns="45672" rIns="91344" bIns="4567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rtl="0" eaLnBrk="0" fontAlgn="base" hangingPunct="0">
        <a:lnSpc>
          <a:spcPct val="90000"/>
        </a:lnSpc>
        <a:spcBef>
          <a:spcPct val="0"/>
        </a:spcBef>
        <a:spcAft>
          <a:spcPct val="0"/>
        </a:spcAft>
        <a:defRPr sz="2400" b="1">
          <a:solidFill>
            <a:schemeClr val="tx1"/>
          </a:solidFill>
          <a:latin typeface="+mj-lt"/>
          <a:ea typeface="+mj-ea"/>
          <a:cs typeface="+mj-cs"/>
        </a:defRPr>
      </a:lvl1pPr>
      <a:lvl2pPr algn="ctr" rtl="0" eaLnBrk="0" fontAlgn="base" hangingPunct="0">
        <a:lnSpc>
          <a:spcPct val="90000"/>
        </a:lnSpc>
        <a:spcBef>
          <a:spcPct val="0"/>
        </a:spcBef>
        <a:spcAft>
          <a:spcPct val="0"/>
        </a:spcAft>
        <a:defRPr sz="2400" b="1">
          <a:solidFill>
            <a:schemeClr val="tx1"/>
          </a:solidFill>
          <a:latin typeface="Times New Roman" pitchFamily="18" charset="0"/>
        </a:defRPr>
      </a:lvl2pPr>
      <a:lvl3pPr algn="ctr" rtl="0" eaLnBrk="0" fontAlgn="base" hangingPunct="0">
        <a:lnSpc>
          <a:spcPct val="90000"/>
        </a:lnSpc>
        <a:spcBef>
          <a:spcPct val="0"/>
        </a:spcBef>
        <a:spcAft>
          <a:spcPct val="0"/>
        </a:spcAft>
        <a:defRPr sz="2400" b="1">
          <a:solidFill>
            <a:schemeClr val="tx1"/>
          </a:solidFill>
          <a:latin typeface="Times New Roman" pitchFamily="18" charset="0"/>
        </a:defRPr>
      </a:lvl3pPr>
      <a:lvl4pPr algn="ctr" rtl="0" eaLnBrk="0" fontAlgn="base" hangingPunct="0">
        <a:lnSpc>
          <a:spcPct val="90000"/>
        </a:lnSpc>
        <a:spcBef>
          <a:spcPct val="0"/>
        </a:spcBef>
        <a:spcAft>
          <a:spcPct val="0"/>
        </a:spcAft>
        <a:defRPr sz="2400" b="1">
          <a:solidFill>
            <a:schemeClr val="tx1"/>
          </a:solidFill>
          <a:latin typeface="Times New Roman" pitchFamily="18" charset="0"/>
        </a:defRPr>
      </a:lvl4pPr>
      <a:lvl5pPr algn="ctr" rtl="0" eaLnBrk="0" fontAlgn="base" hangingPunct="0">
        <a:lnSpc>
          <a:spcPct val="90000"/>
        </a:lnSpc>
        <a:spcBef>
          <a:spcPct val="0"/>
        </a:spcBef>
        <a:spcAft>
          <a:spcPct val="0"/>
        </a:spcAft>
        <a:defRPr sz="2400" b="1">
          <a:solidFill>
            <a:schemeClr val="tx1"/>
          </a:solidFill>
          <a:latin typeface="Times New Roman" pitchFamily="18" charset="0"/>
        </a:defRPr>
      </a:lvl5pPr>
      <a:lvl6pPr marL="456721" algn="ctr" rtl="0" eaLnBrk="0" fontAlgn="base" hangingPunct="0">
        <a:lnSpc>
          <a:spcPct val="90000"/>
        </a:lnSpc>
        <a:spcBef>
          <a:spcPct val="0"/>
        </a:spcBef>
        <a:spcAft>
          <a:spcPct val="0"/>
        </a:spcAft>
        <a:defRPr sz="2400" b="1">
          <a:solidFill>
            <a:schemeClr val="tx1"/>
          </a:solidFill>
          <a:latin typeface="Times New Roman" pitchFamily="18" charset="0"/>
        </a:defRPr>
      </a:lvl6pPr>
      <a:lvl7pPr marL="913437" algn="ctr" rtl="0" eaLnBrk="0" fontAlgn="base" hangingPunct="0">
        <a:lnSpc>
          <a:spcPct val="90000"/>
        </a:lnSpc>
        <a:spcBef>
          <a:spcPct val="0"/>
        </a:spcBef>
        <a:spcAft>
          <a:spcPct val="0"/>
        </a:spcAft>
        <a:defRPr sz="2400" b="1">
          <a:solidFill>
            <a:schemeClr val="tx1"/>
          </a:solidFill>
          <a:latin typeface="Times New Roman" pitchFamily="18" charset="0"/>
        </a:defRPr>
      </a:lvl7pPr>
      <a:lvl8pPr marL="1370158" algn="ctr" rtl="0" eaLnBrk="0" fontAlgn="base" hangingPunct="0">
        <a:lnSpc>
          <a:spcPct val="90000"/>
        </a:lnSpc>
        <a:spcBef>
          <a:spcPct val="0"/>
        </a:spcBef>
        <a:spcAft>
          <a:spcPct val="0"/>
        </a:spcAft>
        <a:defRPr sz="2400" b="1">
          <a:solidFill>
            <a:schemeClr val="tx1"/>
          </a:solidFill>
          <a:latin typeface="Times New Roman" pitchFamily="18" charset="0"/>
        </a:defRPr>
      </a:lvl8pPr>
      <a:lvl9pPr marL="1826876" algn="ctr" rtl="0" eaLnBrk="0" fontAlgn="base" hangingPunct="0">
        <a:lnSpc>
          <a:spcPct val="90000"/>
        </a:lnSpc>
        <a:spcBef>
          <a:spcPct val="0"/>
        </a:spcBef>
        <a:spcAft>
          <a:spcPct val="0"/>
        </a:spcAft>
        <a:defRPr sz="2400" b="1">
          <a:solidFill>
            <a:schemeClr val="tx1"/>
          </a:solidFill>
          <a:latin typeface="Times New Roman" pitchFamily="18" charset="0"/>
        </a:defRPr>
      </a:lvl9pPr>
    </p:titleStyle>
    <p:bodyStyle>
      <a:lvl1pPr marL="342539" indent="-342539" algn="l" rtl="0" eaLnBrk="0" fontAlgn="base" hangingPunct="0">
        <a:lnSpc>
          <a:spcPct val="90000"/>
        </a:lnSpc>
        <a:spcBef>
          <a:spcPct val="50000"/>
        </a:spcBef>
        <a:spcAft>
          <a:spcPct val="0"/>
        </a:spcAft>
        <a:buFont typeface="Times New Roman" pitchFamily="18" charset="0"/>
        <a:buChar char="•"/>
        <a:defRPr sz="2800" b="1">
          <a:solidFill>
            <a:schemeClr val="tx1"/>
          </a:solidFill>
          <a:latin typeface="+mn-lt"/>
          <a:ea typeface="+mn-ea"/>
          <a:cs typeface="+mn-cs"/>
        </a:defRPr>
      </a:lvl1pPr>
      <a:lvl2pPr marL="742167" indent="-285449" algn="l" rtl="0" eaLnBrk="0" fontAlgn="base" hangingPunct="0">
        <a:lnSpc>
          <a:spcPct val="90000"/>
        </a:lnSpc>
        <a:spcBef>
          <a:spcPct val="50000"/>
        </a:spcBef>
        <a:spcAft>
          <a:spcPct val="0"/>
        </a:spcAft>
        <a:buFont typeface="Times New Roman" pitchFamily="18" charset="0"/>
        <a:buChar char="•"/>
        <a:defRPr sz="2400" b="1">
          <a:solidFill>
            <a:schemeClr val="tx1"/>
          </a:solidFill>
          <a:latin typeface="+mn-lt"/>
        </a:defRPr>
      </a:lvl2pPr>
      <a:lvl3pPr marL="1141799" indent="-228360" algn="l" rtl="0" eaLnBrk="0" fontAlgn="base" hangingPunct="0">
        <a:lnSpc>
          <a:spcPct val="90000"/>
        </a:lnSpc>
        <a:spcBef>
          <a:spcPct val="50000"/>
        </a:spcBef>
        <a:spcAft>
          <a:spcPct val="0"/>
        </a:spcAft>
        <a:buFont typeface="Times New Roman" pitchFamily="18" charset="0"/>
        <a:buChar char="•"/>
        <a:defRPr sz="2000" b="1">
          <a:solidFill>
            <a:schemeClr val="tx1"/>
          </a:solidFill>
          <a:latin typeface="+mn-lt"/>
        </a:defRPr>
      </a:lvl3pPr>
      <a:lvl4pPr marL="1598516" indent="-228360" algn="l" rtl="0" eaLnBrk="0" fontAlgn="base" hangingPunct="0">
        <a:lnSpc>
          <a:spcPct val="90000"/>
        </a:lnSpc>
        <a:spcBef>
          <a:spcPct val="50000"/>
        </a:spcBef>
        <a:spcAft>
          <a:spcPct val="0"/>
        </a:spcAft>
        <a:buFont typeface="Times New Roman" pitchFamily="18" charset="0"/>
        <a:buChar char="•"/>
        <a:defRPr b="1">
          <a:solidFill>
            <a:schemeClr val="tx1"/>
          </a:solidFill>
          <a:latin typeface="+mn-lt"/>
        </a:defRPr>
      </a:lvl4pPr>
      <a:lvl5pPr marL="2055235" indent="-228360" algn="l" rtl="0" eaLnBrk="0" fontAlgn="base" hangingPunct="0">
        <a:lnSpc>
          <a:spcPct val="90000"/>
        </a:lnSpc>
        <a:spcBef>
          <a:spcPct val="50000"/>
        </a:spcBef>
        <a:spcAft>
          <a:spcPct val="0"/>
        </a:spcAft>
        <a:buChar char="»"/>
        <a:defRPr b="1">
          <a:solidFill>
            <a:schemeClr val="tx1"/>
          </a:solidFill>
          <a:latin typeface="+mn-lt"/>
        </a:defRPr>
      </a:lvl5pPr>
      <a:lvl6pPr marL="2511955" indent="-228360" algn="l" rtl="0" eaLnBrk="0" fontAlgn="base" hangingPunct="0">
        <a:lnSpc>
          <a:spcPct val="90000"/>
        </a:lnSpc>
        <a:spcBef>
          <a:spcPct val="50000"/>
        </a:spcBef>
        <a:spcAft>
          <a:spcPct val="0"/>
        </a:spcAft>
        <a:buChar char="»"/>
        <a:defRPr b="1">
          <a:solidFill>
            <a:schemeClr val="tx1"/>
          </a:solidFill>
          <a:latin typeface="+mn-lt"/>
        </a:defRPr>
      </a:lvl6pPr>
      <a:lvl7pPr marL="2968675" indent="-228360" algn="l" rtl="0" eaLnBrk="0" fontAlgn="base" hangingPunct="0">
        <a:lnSpc>
          <a:spcPct val="90000"/>
        </a:lnSpc>
        <a:spcBef>
          <a:spcPct val="50000"/>
        </a:spcBef>
        <a:spcAft>
          <a:spcPct val="0"/>
        </a:spcAft>
        <a:buChar char="»"/>
        <a:defRPr b="1">
          <a:solidFill>
            <a:schemeClr val="tx1"/>
          </a:solidFill>
          <a:latin typeface="+mn-lt"/>
        </a:defRPr>
      </a:lvl7pPr>
      <a:lvl8pPr marL="3425393" indent="-228360" algn="l" rtl="0" eaLnBrk="0" fontAlgn="base" hangingPunct="0">
        <a:lnSpc>
          <a:spcPct val="90000"/>
        </a:lnSpc>
        <a:spcBef>
          <a:spcPct val="50000"/>
        </a:spcBef>
        <a:spcAft>
          <a:spcPct val="0"/>
        </a:spcAft>
        <a:buChar char="»"/>
        <a:defRPr b="1">
          <a:solidFill>
            <a:schemeClr val="tx1"/>
          </a:solidFill>
          <a:latin typeface="+mn-lt"/>
        </a:defRPr>
      </a:lvl8pPr>
      <a:lvl9pPr marL="3882110" indent="-228360" algn="l" rtl="0" eaLnBrk="0" fontAlgn="base" hangingPunct="0">
        <a:lnSpc>
          <a:spcPct val="90000"/>
        </a:lnSpc>
        <a:spcBef>
          <a:spcPct val="50000"/>
        </a:spcBef>
        <a:spcAft>
          <a:spcPct val="0"/>
        </a:spcAft>
        <a:buChar char="»"/>
        <a:defRPr b="1">
          <a:solidFill>
            <a:schemeClr val="tx1"/>
          </a:solidFill>
          <a:latin typeface="+mn-lt"/>
        </a:defRPr>
      </a:lvl9pPr>
    </p:bodyStyle>
    <p:otherStyle>
      <a:defPPr>
        <a:defRPr lang="en-US"/>
      </a:defPPr>
      <a:lvl1pPr marL="0" algn="l" defTabSz="913437" rtl="0" eaLnBrk="1" latinLnBrk="0" hangingPunct="1">
        <a:defRPr sz="1800" kern="1200">
          <a:solidFill>
            <a:schemeClr val="tx1"/>
          </a:solidFill>
          <a:latin typeface="+mn-lt"/>
          <a:ea typeface="+mn-ea"/>
          <a:cs typeface="+mn-cs"/>
        </a:defRPr>
      </a:lvl1pPr>
      <a:lvl2pPr marL="456721" algn="l" defTabSz="913437" rtl="0" eaLnBrk="1" latinLnBrk="0" hangingPunct="1">
        <a:defRPr sz="1800" kern="1200">
          <a:solidFill>
            <a:schemeClr val="tx1"/>
          </a:solidFill>
          <a:latin typeface="+mn-lt"/>
          <a:ea typeface="+mn-ea"/>
          <a:cs typeface="+mn-cs"/>
        </a:defRPr>
      </a:lvl2pPr>
      <a:lvl3pPr marL="913437" algn="l" defTabSz="913437" rtl="0" eaLnBrk="1" latinLnBrk="0" hangingPunct="1">
        <a:defRPr sz="1800" kern="1200">
          <a:solidFill>
            <a:schemeClr val="tx1"/>
          </a:solidFill>
          <a:latin typeface="+mn-lt"/>
          <a:ea typeface="+mn-ea"/>
          <a:cs typeface="+mn-cs"/>
        </a:defRPr>
      </a:lvl3pPr>
      <a:lvl4pPr marL="1370158" algn="l" defTabSz="913437" rtl="0" eaLnBrk="1" latinLnBrk="0" hangingPunct="1">
        <a:defRPr sz="1800" kern="1200">
          <a:solidFill>
            <a:schemeClr val="tx1"/>
          </a:solidFill>
          <a:latin typeface="+mn-lt"/>
          <a:ea typeface="+mn-ea"/>
          <a:cs typeface="+mn-cs"/>
        </a:defRPr>
      </a:lvl4pPr>
      <a:lvl5pPr marL="1826876" algn="l" defTabSz="913437" rtl="0" eaLnBrk="1" latinLnBrk="0" hangingPunct="1">
        <a:defRPr sz="1800" kern="1200">
          <a:solidFill>
            <a:schemeClr val="tx1"/>
          </a:solidFill>
          <a:latin typeface="+mn-lt"/>
          <a:ea typeface="+mn-ea"/>
          <a:cs typeface="+mn-cs"/>
        </a:defRPr>
      </a:lvl5pPr>
      <a:lvl6pPr marL="2283597" algn="l" defTabSz="913437" rtl="0" eaLnBrk="1" latinLnBrk="0" hangingPunct="1">
        <a:defRPr sz="1800" kern="1200">
          <a:solidFill>
            <a:schemeClr val="tx1"/>
          </a:solidFill>
          <a:latin typeface="+mn-lt"/>
          <a:ea typeface="+mn-ea"/>
          <a:cs typeface="+mn-cs"/>
        </a:defRPr>
      </a:lvl6pPr>
      <a:lvl7pPr marL="2740313" algn="l" defTabSz="913437" rtl="0" eaLnBrk="1" latinLnBrk="0" hangingPunct="1">
        <a:defRPr sz="1800" kern="1200">
          <a:solidFill>
            <a:schemeClr val="tx1"/>
          </a:solidFill>
          <a:latin typeface="+mn-lt"/>
          <a:ea typeface="+mn-ea"/>
          <a:cs typeface="+mn-cs"/>
        </a:defRPr>
      </a:lvl7pPr>
      <a:lvl8pPr marL="3197034" algn="l" defTabSz="913437" rtl="0" eaLnBrk="1" latinLnBrk="0" hangingPunct="1">
        <a:defRPr sz="1800" kern="1200">
          <a:solidFill>
            <a:schemeClr val="tx1"/>
          </a:solidFill>
          <a:latin typeface="+mn-lt"/>
          <a:ea typeface="+mn-ea"/>
          <a:cs typeface="+mn-cs"/>
        </a:defRPr>
      </a:lvl8pPr>
      <a:lvl9pPr marL="3653752" algn="l" defTabSz="91343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3437" rtl="0" eaLnBrk="1" latinLnBrk="0" hangingPunct="1">
        <a:spcBef>
          <a:spcPct val="0"/>
        </a:spcBef>
        <a:buNone/>
        <a:defRPr sz="4400" kern="1200">
          <a:solidFill>
            <a:schemeClr val="tx1"/>
          </a:solidFill>
          <a:latin typeface="+mj-lt"/>
          <a:ea typeface="+mj-ea"/>
          <a:cs typeface="+mj-cs"/>
        </a:defRPr>
      </a:lvl1pPr>
    </p:titleStyle>
    <p:bodyStyle>
      <a:lvl1pPr marL="342539" indent="-342539" algn="l" defTabSz="91343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167" indent="-285449" algn="l" defTabSz="91343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799" indent="-228360" algn="l" defTabSz="91343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516"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235"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1955"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675"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393"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110" indent="-228360" algn="l" defTabSz="9134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437" rtl="0" eaLnBrk="1" latinLnBrk="0" hangingPunct="1">
        <a:defRPr sz="1800" kern="1200">
          <a:solidFill>
            <a:schemeClr val="tx1"/>
          </a:solidFill>
          <a:latin typeface="+mn-lt"/>
          <a:ea typeface="+mn-ea"/>
          <a:cs typeface="+mn-cs"/>
        </a:defRPr>
      </a:lvl1pPr>
      <a:lvl2pPr marL="456721" algn="l" defTabSz="913437" rtl="0" eaLnBrk="1" latinLnBrk="0" hangingPunct="1">
        <a:defRPr sz="1800" kern="1200">
          <a:solidFill>
            <a:schemeClr val="tx1"/>
          </a:solidFill>
          <a:latin typeface="+mn-lt"/>
          <a:ea typeface="+mn-ea"/>
          <a:cs typeface="+mn-cs"/>
        </a:defRPr>
      </a:lvl2pPr>
      <a:lvl3pPr marL="913437" algn="l" defTabSz="913437" rtl="0" eaLnBrk="1" latinLnBrk="0" hangingPunct="1">
        <a:defRPr sz="1800" kern="1200">
          <a:solidFill>
            <a:schemeClr val="tx1"/>
          </a:solidFill>
          <a:latin typeface="+mn-lt"/>
          <a:ea typeface="+mn-ea"/>
          <a:cs typeface="+mn-cs"/>
        </a:defRPr>
      </a:lvl3pPr>
      <a:lvl4pPr marL="1370158" algn="l" defTabSz="913437" rtl="0" eaLnBrk="1" latinLnBrk="0" hangingPunct="1">
        <a:defRPr sz="1800" kern="1200">
          <a:solidFill>
            <a:schemeClr val="tx1"/>
          </a:solidFill>
          <a:latin typeface="+mn-lt"/>
          <a:ea typeface="+mn-ea"/>
          <a:cs typeface="+mn-cs"/>
        </a:defRPr>
      </a:lvl4pPr>
      <a:lvl5pPr marL="1826876" algn="l" defTabSz="913437" rtl="0" eaLnBrk="1" latinLnBrk="0" hangingPunct="1">
        <a:defRPr sz="1800" kern="1200">
          <a:solidFill>
            <a:schemeClr val="tx1"/>
          </a:solidFill>
          <a:latin typeface="+mn-lt"/>
          <a:ea typeface="+mn-ea"/>
          <a:cs typeface="+mn-cs"/>
        </a:defRPr>
      </a:lvl5pPr>
      <a:lvl6pPr marL="2283597" algn="l" defTabSz="913437" rtl="0" eaLnBrk="1" latinLnBrk="0" hangingPunct="1">
        <a:defRPr sz="1800" kern="1200">
          <a:solidFill>
            <a:schemeClr val="tx1"/>
          </a:solidFill>
          <a:latin typeface="+mn-lt"/>
          <a:ea typeface="+mn-ea"/>
          <a:cs typeface="+mn-cs"/>
        </a:defRPr>
      </a:lvl6pPr>
      <a:lvl7pPr marL="2740313" algn="l" defTabSz="913437" rtl="0" eaLnBrk="1" latinLnBrk="0" hangingPunct="1">
        <a:defRPr sz="1800" kern="1200">
          <a:solidFill>
            <a:schemeClr val="tx1"/>
          </a:solidFill>
          <a:latin typeface="+mn-lt"/>
          <a:ea typeface="+mn-ea"/>
          <a:cs typeface="+mn-cs"/>
        </a:defRPr>
      </a:lvl7pPr>
      <a:lvl8pPr marL="3197034" algn="l" defTabSz="913437" rtl="0" eaLnBrk="1" latinLnBrk="0" hangingPunct="1">
        <a:defRPr sz="1800" kern="1200">
          <a:solidFill>
            <a:schemeClr val="tx1"/>
          </a:solidFill>
          <a:latin typeface="+mn-lt"/>
          <a:ea typeface="+mn-ea"/>
          <a:cs typeface="+mn-cs"/>
        </a:defRPr>
      </a:lvl8pPr>
      <a:lvl9pPr marL="3653752" algn="l" defTabSz="91343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jpeg"/><Relationship Id="rId4" Type="http://schemas.microsoft.com/office/2007/relationships/hdphoto" Target="../media/hdphoto1.wdp"/><Relationship Id="rId9"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3.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0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03.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05.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notesSlide" Target="../notesSlides/notesSlide17.xml"/><Relationship Id="rId7" Type="http://schemas.openxmlformats.org/officeDocument/2006/relationships/oleObject" Target="../embeddings/oleObject2.bin"/><Relationship Id="rId2" Type="http://schemas.openxmlformats.org/officeDocument/2006/relationships/slideLayout" Target="../slideLayouts/slideLayout105.xml"/><Relationship Id="rId1" Type="http://schemas.openxmlformats.org/officeDocument/2006/relationships/vmlDrawing" Target="../drawings/vmlDrawing1.vml"/><Relationship Id="rId6" Type="http://schemas.openxmlformats.org/officeDocument/2006/relationships/image" Target="../media/image35.wmf"/><Relationship Id="rId11" Type="http://schemas.openxmlformats.org/officeDocument/2006/relationships/image" Target="../media/image34.png"/><Relationship Id="rId5" Type="http://schemas.openxmlformats.org/officeDocument/2006/relationships/oleObject" Target="../embeddings/oleObject1.bin"/><Relationship Id="rId10" Type="http://schemas.openxmlformats.org/officeDocument/2006/relationships/image" Target="../media/image37.wmf"/><Relationship Id="rId4" Type="http://schemas.openxmlformats.org/officeDocument/2006/relationships/image" Target="../media/image33.png"/><Relationship Id="rId9"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0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08.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09.xml"/><Relationship Id="rId4" Type="http://schemas.openxmlformats.org/officeDocument/2006/relationships/image" Target="../media/image41.wmf"/></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11.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wmf"/><Relationship Id="rId4" Type="http://schemas.openxmlformats.org/officeDocument/2006/relationships/image" Target="../media/image43.wmf"/><Relationship Id="rId9" Type="http://schemas.openxmlformats.org/officeDocument/2006/relationships/image" Target="../media/image48.wmf"/></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1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53.wmf"/><Relationship Id="rId7" Type="http://schemas.openxmlformats.org/officeDocument/2006/relationships/image" Target="../media/image48.wmf"/><Relationship Id="rId2" Type="http://schemas.openxmlformats.org/officeDocument/2006/relationships/notesSlide" Target="../notesSlides/notesSlide23.xml"/><Relationship Id="rId1" Type="http://schemas.openxmlformats.org/officeDocument/2006/relationships/slideLayout" Target="../slideLayouts/slideLayout11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39.pn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1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15.xml"/><Relationship Id="rId4" Type="http://schemas.openxmlformats.org/officeDocument/2006/relationships/chart" Target="../charts/chart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4.xml"/><Relationship Id="rId1" Type="http://schemas.openxmlformats.org/officeDocument/2006/relationships/vmlDrawing" Target="../drawings/vmlDrawing2.vml"/><Relationship Id="rId6" Type="http://schemas.openxmlformats.org/officeDocument/2006/relationships/image" Target="../media/image60.emf"/><Relationship Id="rId5" Type="http://schemas.openxmlformats.org/officeDocument/2006/relationships/oleObject" Target="../embeddings/Microsoft_Excel_97-2003_Worksheet1.xls"/><Relationship Id="rId4"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15.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hyperlink" Target="http://169.244.81.14:90/images/Photos/caribou109.jp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chart" Target="../charts/chart15.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59.xml"/><Relationship Id="rId5" Type="http://schemas.openxmlformats.org/officeDocument/2006/relationships/hyperlink" Target="http://aspe.hhs.gov/sp/reports/2015/OpioidInitiative/es_OpioidInitiative.pdf" TargetMode="Externa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3.xml"/><Relationship Id="rId1" Type="http://schemas.openxmlformats.org/officeDocument/2006/relationships/slideLayout" Target="../slideLayouts/slideLayout98.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4.xml"/><Relationship Id="rId1" Type="http://schemas.openxmlformats.org/officeDocument/2006/relationships/slideLayout" Target="../slideLayouts/slideLayout150.xml"/><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116.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7.xml"/><Relationship Id="rId1" Type="http://schemas.openxmlformats.org/officeDocument/2006/relationships/slideLayout" Target="../slideLayouts/slideLayout37.xml"/><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38.xm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6.xm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0.xml"/><Relationship Id="rId1" Type="http://schemas.openxmlformats.org/officeDocument/2006/relationships/slideLayout" Target="../slideLayouts/slideLayout145.xml"/><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59.xml"/><Relationship Id="rId5" Type="http://schemas.openxmlformats.org/officeDocument/2006/relationships/hyperlink" Target="http://www.cdc.gov/washington/testimony/2015/t20150501.htm" TargetMode="External"/><Relationship Id="rId4" Type="http://schemas.openxmlformats.org/officeDocument/2006/relationships/image" Target="../media/image90.jpeg"/></Relationships>
</file>

<file path=ppt/slides/_rels/slide5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6.xml"/><Relationship Id="rId1" Type="http://schemas.openxmlformats.org/officeDocument/2006/relationships/vmlDrawing" Target="../drawings/vmlDrawing3.vml"/><Relationship Id="rId6" Type="http://schemas.openxmlformats.org/officeDocument/2006/relationships/image" Target="../media/image94.emf"/><Relationship Id="rId5" Type="http://schemas.openxmlformats.org/officeDocument/2006/relationships/package" Target="../embeddings/Microsoft_PowerPoint_Presentation16.pptx"/><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3.xml"/><Relationship Id="rId1" Type="http://schemas.openxmlformats.org/officeDocument/2006/relationships/slideLayout" Target="../slideLayouts/slideLayout97.xml"/><Relationship Id="rId5" Type="http://schemas.openxmlformats.org/officeDocument/2006/relationships/image" Target="../media/image96.png"/><Relationship Id="rId4" Type="http://schemas.microsoft.com/office/2007/relationships/hdphoto" Target="../media/hdphoto3.wdp"/></Relationships>
</file>

<file path=ppt/slides/_rels/slide6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9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7.xml"/></Relationships>
</file>

<file path=ppt/slides/_rels/slide6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6.xml"/><Relationship Id="rId1" Type="http://schemas.openxmlformats.org/officeDocument/2006/relationships/slideLayout" Target="../slideLayouts/slideLayout167.xml"/></Relationships>
</file>

<file path=ppt/slides/_rels/slide65.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3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6.xml"/></Relationships>
</file>

<file path=ppt/slides/_rels/slide7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24" descr="j0321090"/>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90000"/>
                    </a14:imgEffect>
                  </a14:imgLayer>
                </a14:imgProps>
              </a:ext>
            </a:extLst>
          </a:blip>
          <a:srcRect/>
          <a:stretch>
            <a:fillRect/>
          </a:stretch>
        </p:blipFill>
        <p:spPr bwMode="auto">
          <a:xfrm>
            <a:off x="1" y="0"/>
            <a:ext cx="3114637" cy="6858000"/>
          </a:xfrm>
          <a:prstGeom prst="rect">
            <a:avLst/>
          </a:prstGeom>
          <a:noFill/>
          <a:ln w="9525">
            <a:noFill/>
            <a:miter lim="800000"/>
            <a:headEnd/>
            <a:tailEnd/>
          </a:ln>
        </p:spPr>
      </p:pic>
      <p:pic>
        <p:nvPicPr>
          <p:cNvPr id="18" name="Picture 24" descr="j0321090"/>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90000"/>
                    </a14:imgEffect>
                  </a14:imgLayer>
                </a14:imgProps>
              </a:ext>
            </a:extLst>
          </a:blip>
          <a:srcRect/>
          <a:stretch>
            <a:fillRect/>
          </a:stretch>
        </p:blipFill>
        <p:spPr bwMode="auto">
          <a:xfrm>
            <a:off x="3048089" y="0"/>
            <a:ext cx="3114637" cy="6858000"/>
          </a:xfrm>
          <a:prstGeom prst="rect">
            <a:avLst/>
          </a:prstGeom>
          <a:noFill/>
          <a:ln w="9525">
            <a:noFill/>
            <a:miter lim="800000"/>
            <a:headEnd/>
            <a:tailEnd/>
          </a:ln>
        </p:spPr>
      </p:pic>
      <p:pic>
        <p:nvPicPr>
          <p:cNvPr id="19" name="Picture 24" descr="j0321090"/>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90000"/>
                    </a14:imgEffect>
                  </a14:imgLayer>
                </a14:imgProps>
              </a:ext>
            </a:extLst>
          </a:blip>
          <a:srcRect/>
          <a:stretch>
            <a:fillRect/>
          </a:stretch>
        </p:blipFill>
        <p:spPr bwMode="auto">
          <a:xfrm>
            <a:off x="6029498" y="0"/>
            <a:ext cx="3114637" cy="6858000"/>
          </a:xfrm>
          <a:prstGeom prst="rect">
            <a:avLst/>
          </a:prstGeom>
          <a:noFill/>
          <a:ln w="9525">
            <a:noFill/>
            <a:miter lim="800000"/>
            <a:headEnd/>
            <a:tailEnd/>
          </a:ln>
        </p:spPr>
      </p:pic>
      <p:pic>
        <p:nvPicPr>
          <p:cNvPr id="6" name="Picture 28" descr="MPj04395240000[1]"/>
          <p:cNvPicPr>
            <a:picLocks noChangeAspect="1" noChangeArrowheads="1"/>
          </p:cNvPicPr>
          <p:nvPr/>
        </p:nvPicPr>
        <p:blipFill>
          <a:blip r:embed="rId5" cstate="print">
            <a:lum bright="-10000"/>
          </a:blip>
          <a:srcRect l="9877" r="3485"/>
          <a:stretch>
            <a:fillRect/>
          </a:stretch>
        </p:blipFill>
        <p:spPr bwMode="auto">
          <a:xfrm>
            <a:off x="3114643" y="1247496"/>
            <a:ext cx="2936395" cy="2514321"/>
          </a:xfrm>
          <a:prstGeom prst="rect">
            <a:avLst/>
          </a:prstGeom>
          <a:ln>
            <a:noFill/>
          </a:ln>
          <a:effectLst>
            <a:softEdge rad="112500"/>
          </a:effectLst>
        </p:spPr>
      </p:pic>
      <p:pic>
        <p:nvPicPr>
          <p:cNvPr id="7" name="Picture 25" descr="C:\Documents and Settings\lthomas1\Local Settings\Temporary Internet Files\Content.IE5\VZ63JIOG\MP900178847[1].jpg"/>
          <p:cNvPicPr>
            <a:picLocks noChangeAspect="1" noChangeArrowheads="1"/>
          </p:cNvPicPr>
          <p:nvPr/>
        </p:nvPicPr>
        <p:blipFill>
          <a:blip r:embed="rId6" cstate="print">
            <a:lum contrast="10000"/>
          </a:blip>
          <a:srcRect/>
          <a:stretch>
            <a:fillRect/>
          </a:stretch>
        </p:blipFill>
        <p:spPr bwMode="auto">
          <a:xfrm>
            <a:off x="3269781" y="2884222"/>
            <a:ext cx="2955636" cy="2216727"/>
          </a:xfrm>
          <a:prstGeom prst="rect">
            <a:avLst/>
          </a:prstGeom>
          <a:ln>
            <a:noFill/>
          </a:ln>
          <a:effectLst>
            <a:softEdge rad="112500"/>
          </a:effectLst>
        </p:spPr>
      </p:pic>
      <p:pic>
        <p:nvPicPr>
          <p:cNvPr id="12295" name="Picture 4"/>
          <p:cNvPicPr>
            <a:picLocks noChangeArrowheads="1"/>
          </p:cNvPicPr>
          <p:nvPr/>
        </p:nvPicPr>
        <p:blipFill>
          <a:blip r:embed="rId7">
            <a:clrChange>
              <a:clrFrom>
                <a:srgbClr val="000000"/>
              </a:clrFrom>
              <a:clrTo>
                <a:srgbClr val="000000">
                  <a:alpha val="0"/>
                </a:srgbClr>
              </a:clrTo>
            </a:clrChange>
          </a:blip>
          <a:srcRect t="34082" r="71629" b="38135"/>
          <a:stretch>
            <a:fillRect/>
          </a:stretch>
        </p:blipFill>
        <p:spPr bwMode="auto">
          <a:xfrm>
            <a:off x="652543" y="1468562"/>
            <a:ext cx="3387725" cy="3398839"/>
          </a:xfrm>
          <a:prstGeom prst="rect">
            <a:avLst/>
          </a:prstGeom>
          <a:noFill/>
          <a:ln w="12700">
            <a:noFill/>
            <a:miter lim="800000"/>
            <a:headEnd/>
            <a:tailEnd/>
          </a:ln>
        </p:spPr>
      </p:pic>
      <p:pic>
        <p:nvPicPr>
          <p:cNvPr id="9" name="Picture 1" descr="C:\Documents and Settings\lthomas1\Local Settings\Temporary Internet Files\Content.IE5\XR3NPGFM\MP900410179[1].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5885157" y="1214724"/>
            <a:ext cx="2032000" cy="2286000"/>
          </a:xfrm>
          <a:prstGeom prst="rect">
            <a:avLst/>
          </a:prstGeom>
          <a:ln>
            <a:noFill/>
          </a:ln>
          <a:effectLst>
            <a:softEdge rad="112500"/>
          </a:effectLst>
        </p:spPr>
      </p:pic>
      <p:pic>
        <p:nvPicPr>
          <p:cNvPr id="12297" name="Picture 13" descr="C:\Documents and Settings\lthomas1\Local Settings\Temporary Internet Files\Content.IE5\VZ63JIOG\MP900442293[1].jpg"/>
          <p:cNvPicPr>
            <a:picLocks noChangeAspect="1" noChangeArrowheads="1"/>
          </p:cNvPicPr>
          <p:nvPr/>
        </p:nvPicPr>
        <p:blipFill>
          <a:blip r:embed="rId9">
            <a:clrChange>
              <a:clrFrom>
                <a:srgbClr val="FECEB8"/>
              </a:clrFrom>
              <a:clrTo>
                <a:srgbClr val="FECEB8">
                  <a:alpha val="0"/>
                </a:srgbClr>
              </a:clrTo>
            </a:clrChange>
            <a:lum contrast="20000"/>
          </a:blip>
          <a:srcRect/>
          <a:stretch>
            <a:fillRect/>
          </a:stretch>
        </p:blipFill>
        <p:spPr bwMode="auto">
          <a:xfrm>
            <a:off x="7386654" y="2092459"/>
            <a:ext cx="1214437" cy="1820863"/>
          </a:xfrm>
          <a:prstGeom prst="rect">
            <a:avLst/>
          </a:prstGeom>
          <a:noFill/>
          <a:ln w="9525">
            <a:noFill/>
            <a:miter lim="800000"/>
            <a:headEnd/>
            <a:tailEnd/>
          </a:ln>
        </p:spPr>
      </p:pic>
      <p:pic>
        <p:nvPicPr>
          <p:cNvPr id="12298" name="Picture 30" descr="C:\Documents and Settings\lthomas1\Local Settings\Temporary Internet Files\Content.IE5\ACCZXKF9\MP900386732[1].jpg"/>
          <p:cNvPicPr>
            <a:picLocks noChangeAspect="1" noChangeArrowheads="1"/>
          </p:cNvPicPr>
          <p:nvPr/>
        </p:nvPicPr>
        <p:blipFill>
          <a:blip r:embed="rId10">
            <a:clrChange>
              <a:clrFrom>
                <a:srgbClr val="FCFCFC"/>
              </a:clrFrom>
              <a:clrTo>
                <a:srgbClr val="FCFCFC">
                  <a:alpha val="0"/>
                </a:srgbClr>
              </a:clrTo>
            </a:clrChange>
            <a:lum bright="-10000"/>
          </a:blip>
          <a:srcRect/>
          <a:stretch>
            <a:fillRect/>
          </a:stretch>
        </p:blipFill>
        <p:spPr bwMode="auto">
          <a:xfrm>
            <a:off x="6211900" y="2298776"/>
            <a:ext cx="1724025" cy="2719387"/>
          </a:xfrm>
          <a:prstGeom prst="rect">
            <a:avLst/>
          </a:prstGeom>
          <a:noFill/>
          <a:ln w="9525">
            <a:noFill/>
            <a:miter lim="800000"/>
            <a:headEnd/>
            <a:tailEnd/>
          </a:ln>
        </p:spPr>
      </p:pic>
      <p:sp>
        <p:nvSpPr>
          <p:cNvPr id="13" name="Text Box 6"/>
          <p:cNvSpPr txBox="1">
            <a:spLocks noChangeArrowheads="1"/>
          </p:cNvSpPr>
          <p:nvPr/>
        </p:nvSpPr>
        <p:spPr bwMode="auto">
          <a:xfrm>
            <a:off x="459197" y="5058644"/>
            <a:ext cx="8128635" cy="1169551"/>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91344" tIns="45672" rIns="91344" bIns="45672">
            <a:spAutoFit/>
          </a:bodyPr>
          <a:lstStyle/>
          <a:p>
            <a:pPr algn="ctr" defTabSz="913437" eaLnBrk="0" hangingPunct="0">
              <a:defRPr/>
            </a:pPr>
            <a:r>
              <a:rPr lang="en-US" sz="2800" b="1" dirty="0">
                <a:solidFill>
                  <a:schemeClr val="bg1"/>
                </a:solidFill>
                <a:effectLst>
                  <a:outerShdw blurRad="38100" dist="38100" dir="2700000" algn="tl">
                    <a:srgbClr val="000000">
                      <a:alpha val="43137"/>
                    </a:srgbClr>
                  </a:outerShdw>
                </a:effectLst>
                <a:latin typeface="Corbel" pitchFamily="34" charset="0"/>
                <a:ea typeface="Osaka" charset="-128"/>
                <a:cs typeface="Arial" pitchFamily="34" charset="0"/>
              </a:rPr>
              <a:t>Wilson M. Compton, M.D., M.P.E.</a:t>
            </a:r>
          </a:p>
          <a:p>
            <a:pPr algn="ctr" defTabSz="913437" eaLnBrk="0" hangingPunct="0">
              <a:defRPr/>
            </a:pPr>
            <a:r>
              <a:rPr lang="en-US" sz="2200" b="1" i="1" dirty="0">
                <a:solidFill>
                  <a:schemeClr val="bg1"/>
                </a:solidFill>
                <a:effectLst>
                  <a:outerShdw blurRad="38100" dist="38100" dir="2700000" algn="tl">
                    <a:srgbClr val="000000">
                      <a:alpha val="43137"/>
                    </a:srgbClr>
                  </a:outerShdw>
                </a:effectLst>
                <a:latin typeface="Corbel" pitchFamily="34" charset="0"/>
                <a:ea typeface="Osaka" charset="-128"/>
                <a:cs typeface="Arial" pitchFamily="34" charset="0"/>
              </a:rPr>
              <a:t>Deputy Director, National Institute on Drug Abuse  </a:t>
            </a:r>
          </a:p>
          <a:p>
            <a:pPr algn="ctr" defTabSz="913437" eaLnBrk="0" hangingPunct="0">
              <a:defRPr/>
            </a:pPr>
            <a:endParaRPr lang="en-US" sz="2000" b="1" i="1" dirty="0">
              <a:solidFill>
                <a:schemeClr val="bg1"/>
              </a:solidFill>
              <a:effectLst>
                <a:outerShdw blurRad="38100" dist="38100" dir="2700000" algn="tl">
                  <a:srgbClr val="000000">
                    <a:alpha val="43137"/>
                  </a:srgbClr>
                </a:outerShdw>
              </a:effectLst>
              <a:latin typeface="Corbel" pitchFamily="34" charset="0"/>
              <a:ea typeface="Osaka" charset="-128"/>
              <a:cs typeface="Arial" pitchFamily="34" charset="0"/>
            </a:endParaRPr>
          </a:p>
        </p:txBody>
      </p:sp>
      <p:pic>
        <p:nvPicPr>
          <p:cNvPr id="15" name="Picture 8" descr="dhhs logo"/>
          <p:cNvPicPr>
            <a:picLocks noChangeAspect="1" noChangeArrowheads="1"/>
          </p:cNvPicPr>
          <p:nvPr/>
        </p:nvPicPr>
        <p:blipFill>
          <a:blip r:embed="rId11">
            <a:lum bright="70000" contrast="-70000"/>
            <a:extLst>
              <a:ext uri="{BEBA8EAE-BF5A-486C-A8C5-ECC9F3942E4B}">
                <a14:imgProps xmlns:a14="http://schemas.microsoft.com/office/drawing/2010/main">
                  <a14:imgLayer r:embed="rId12">
                    <a14:imgEffect>
                      <a14:colorTemperature colorTemp="11500"/>
                    </a14:imgEffect>
                    <a14:imgEffect>
                      <a14:saturation sat="400000"/>
                    </a14:imgEffect>
                    <a14:imgEffect>
                      <a14:brightnessContrast bright="-100000"/>
                    </a14:imgEffect>
                  </a14:imgLayer>
                </a14:imgProps>
              </a:ext>
            </a:extLst>
          </a:blip>
          <a:stretch>
            <a:fillRect/>
          </a:stretch>
        </p:blipFill>
        <p:spPr bwMode="auto">
          <a:xfrm>
            <a:off x="7586827" y="5175157"/>
            <a:ext cx="1481423" cy="1617127"/>
          </a:xfrm>
          <a:prstGeom prst="rect">
            <a:avLst/>
          </a:prstGeom>
          <a:noFill/>
          <a:ln>
            <a:noFill/>
          </a:ln>
        </p:spPr>
      </p:pic>
      <p:grpSp>
        <p:nvGrpSpPr>
          <p:cNvPr id="4" name="Group 3"/>
          <p:cNvGrpSpPr/>
          <p:nvPr/>
        </p:nvGrpSpPr>
        <p:grpSpPr>
          <a:xfrm>
            <a:off x="16448" y="6068224"/>
            <a:ext cx="3334287" cy="917475"/>
            <a:chOff x="16379" y="6067941"/>
            <a:chExt cx="3334287" cy="917475"/>
          </a:xfrm>
          <a:solidFill>
            <a:schemeClr val="bg1"/>
          </a:solidFill>
        </p:grpSpPr>
        <p:sp>
          <p:nvSpPr>
            <p:cNvPr id="2" name="Rectangle 1"/>
            <p:cNvSpPr/>
            <p:nvPr/>
          </p:nvSpPr>
          <p:spPr>
            <a:xfrm>
              <a:off x="16379" y="6067941"/>
              <a:ext cx="3334287" cy="917475"/>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2" descr="C:\Users\dowlingg\AppData\Local\Temp\1\NIH_NIDA_Master_Logo_2Color.png"/>
            <p:cNvPicPr>
              <a:picLocks noChangeAspect="1" noChangeArrowheads="1"/>
            </p:cNvPicPr>
            <p:nvPr/>
          </p:nvPicPr>
          <p:blipFill>
            <a:blip r:embed="rId13" cstate="print">
              <a:lum bright="-40000"/>
            </a:blip>
            <a:srcRect/>
            <a:stretch>
              <a:fillRect/>
            </a:stretch>
          </p:blipFill>
          <p:spPr bwMode="auto">
            <a:xfrm>
              <a:off x="16379" y="6082931"/>
              <a:ext cx="3098255" cy="762000"/>
            </a:xfrm>
            <a:prstGeom prst="rect">
              <a:avLst/>
            </a:prstGeom>
            <a:grpFill/>
            <a:ln w="9525">
              <a:noFill/>
              <a:miter lim="800000"/>
              <a:headEnd/>
              <a:tailEnd/>
            </a:ln>
          </p:spPr>
        </p:pic>
      </p:grpSp>
      <p:sp>
        <p:nvSpPr>
          <p:cNvPr id="20" name="Text Box 7"/>
          <p:cNvSpPr txBox="1">
            <a:spLocks noChangeArrowheads="1"/>
          </p:cNvSpPr>
          <p:nvPr/>
        </p:nvSpPr>
        <p:spPr bwMode="auto">
          <a:xfrm>
            <a:off x="-4743" y="54421"/>
            <a:ext cx="9142413" cy="1200232"/>
          </a:xfrm>
          <a:prstGeom prst="rect">
            <a:avLst/>
          </a:prstGeom>
          <a:noFill/>
          <a:ln w="9525">
            <a:noFill/>
            <a:miter lim="800000"/>
            <a:headEnd/>
            <a:tailEnd/>
          </a:ln>
          <a:effectLst>
            <a:outerShdw blurRad="50800" dist="38100" dir="2700000" algn="tl" rotWithShape="0">
              <a:prstClr val="black">
                <a:alpha val="40000"/>
              </a:prstClr>
            </a:outerShdw>
          </a:effectLst>
        </p:spPr>
        <p:txBody>
          <a:bodyPr lIns="91344" tIns="45672" rIns="91344" bIns="45672" anchor="ctr">
            <a:spAutoFit/>
          </a:bodyPr>
          <a:lstStyle/>
          <a:p>
            <a:pPr algn="ctr" defTabSz="913437">
              <a:lnSpc>
                <a:spcPct val="90000"/>
              </a:lnSpc>
            </a:pPr>
            <a:r>
              <a:rPr lang="en-US" sz="4000" b="1" dirty="0" smtClean="0">
                <a:solidFill>
                  <a:srgbClr val="FFC000"/>
                </a:solidFill>
                <a:latin typeface="Corbel" panose="020B0503020204020204" pitchFamily="34" charset="0"/>
              </a:rPr>
              <a:t>The Science of Addiction: </a:t>
            </a:r>
            <a:r>
              <a:rPr lang="en-US" sz="4000" b="1" i="1" dirty="0" smtClean="0">
                <a:solidFill>
                  <a:srgbClr val="FFC000"/>
                </a:solidFill>
                <a:latin typeface="Corbel" panose="020B0503020204020204" pitchFamily="34" charset="0"/>
              </a:rPr>
              <a:t> </a:t>
            </a:r>
          </a:p>
          <a:p>
            <a:pPr algn="ctr" defTabSz="913437">
              <a:lnSpc>
                <a:spcPct val="90000"/>
              </a:lnSpc>
            </a:pPr>
            <a:r>
              <a:rPr lang="en-US" sz="4000" b="1" i="1" dirty="0" smtClean="0">
                <a:solidFill>
                  <a:srgbClr val="FFC000"/>
                </a:solidFill>
                <a:latin typeface="Corbel" panose="020B0503020204020204" pitchFamily="34" charset="0"/>
              </a:rPr>
              <a:t>Prescription </a:t>
            </a:r>
            <a:r>
              <a:rPr lang="en-US" sz="4000" b="1" i="1" dirty="0">
                <a:solidFill>
                  <a:srgbClr val="FFC000"/>
                </a:solidFill>
                <a:latin typeface="Corbel" panose="020B0503020204020204" pitchFamily="34" charset="0"/>
              </a:rPr>
              <a:t>Opioid </a:t>
            </a:r>
            <a:r>
              <a:rPr lang="en-US" sz="4000" b="1" i="1" dirty="0" smtClean="0">
                <a:solidFill>
                  <a:srgbClr val="FFC000"/>
                </a:solidFill>
                <a:latin typeface="Corbel" panose="020B0503020204020204" pitchFamily="34" charset="0"/>
              </a:rPr>
              <a:t>Abuse</a:t>
            </a:r>
            <a:endParaRPr lang="en-US" sz="4000" b="1" i="1" dirty="0">
              <a:solidFill>
                <a:srgbClr val="FFC000"/>
              </a:solidFill>
              <a:effectLst>
                <a:outerShdw blurRad="38100" dist="38100" dir="2700000" algn="tl">
                  <a:srgbClr val="000000">
                    <a:alpha val="43137"/>
                  </a:srgbClr>
                </a:outerShdw>
              </a:effectLst>
              <a:latin typeface="Corbel" pitchFamily="34" charset="0"/>
              <a:ea typeface="Osaka" pitchFamily="1" charset="-128"/>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nvSpPr>
        <p:spPr>
          <a:xfrm>
            <a:off x="5570254" y="1490310"/>
            <a:ext cx="3632674" cy="4713256"/>
          </a:xfrm>
          <a:prstGeom prst="rect">
            <a:avLst/>
          </a:prstGeom>
        </p:spPr>
        <p:txBody>
          <a:bodyPr lIns="91344" tIns="45672" rIns="91344" bIns="45672"/>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00000"/>
              <a:buNone/>
            </a:pPr>
            <a:r>
              <a:rPr lang="en-US" sz="2800" b="1" i="1" dirty="0" smtClean="0">
                <a:solidFill>
                  <a:srgbClr val="000000"/>
                </a:solidFill>
                <a:latin typeface="Corbel" panose="020B0503020204020204" pitchFamily="34" charset="0"/>
              </a:rPr>
              <a:t>2013 </a:t>
            </a:r>
            <a:r>
              <a:rPr lang="en-US" sz="2800" b="1" i="1" dirty="0">
                <a:solidFill>
                  <a:srgbClr val="000000"/>
                </a:solidFill>
                <a:latin typeface="Corbel" panose="020B0503020204020204" pitchFamily="34" charset="0"/>
              </a:rPr>
              <a:t>OD Deaths: </a:t>
            </a:r>
          </a:p>
          <a:p>
            <a:pPr>
              <a:buSzPct val="100000"/>
            </a:pPr>
            <a:r>
              <a:rPr lang="en-US" sz="2800" b="1" smtClean="0">
                <a:solidFill>
                  <a:srgbClr val="000000"/>
                </a:solidFill>
                <a:latin typeface="Corbel" panose="020B0503020204020204" pitchFamily="34" charset="0"/>
              </a:rPr>
              <a:t>43,982 </a:t>
            </a:r>
            <a:r>
              <a:rPr lang="en-US" sz="2800" b="1" dirty="0" smtClean="0">
                <a:solidFill>
                  <a:srgbClr val="000000"/>
                </a:solidFill>
                <a:latin typeface="Corbel" panose="020B0503020204020204" pitchFamily="34" charset="0"/>
              </a:rPr>
              <a:t>Any Drug</a:t>
            </a:r>
          </a:p>
          <a:p>
            <a:pPr lvl="1">
              <a:buSzPct val="100000"/>
            </a:pPr>
            <a:r>
              <a:rPr lang="en-US" sz="2400" b="1" i="1" dirty="0" smtClean="0">
                <a:solidFill>
                  <a:schemeClr val="bg1"/>
                </a:solidFill>
                <a:latin typeface="Corbel" panose="020B0503020204020204" pitchFamily="34" charset="0"/>
              </a:rPr>
              <a:t>(41,3(22,810 in 2011)</a:t>
            </a:r>
          </a:p>
          <a:p>
            <a:pPr>
              <a:buSzPct val="100000"/>
            </a:pPr>
            <a:r>
              <a:rPr lang="en-US" sz="2800" b="1" dirty="0" smtClean="0">
                <a:solidFill>
                  <a:srgbClr val="000000"/>
                </a:solidFill>
                <a:latin typeface="Corbel" panose="020B0503020204020204" pitchFamily="34" charset="0"/>
              </a:rPr>
              <a:t>16,235 </a:t>
            </a:r>
            <a:r>
              <a:rPr lang="en-US" sz="2800" b="1" dirty="0">
                <a:solidFill>
                  <a:srgbClr val="000000"/>
                </a:solidFill>
                <a:latin typeface="Corbel" panose="020B0503020204020204" pitchFamily="34" charset="0"/>
              </a:rPr>
              <a:t>Rx </a:t>
            </a:r>
            <a:r>
              <a:rPr lang="en-US" sz="2800" b="1" dirty="0" smtClean="0">
                <a:solidFill>
                  <a:srgbClr val="000000"/>
                </a:solidFill>
                <a:latin typeface="Corbel" panose="020B0503020204020204" pitchFamily="34" charset="0"/>
              </a:rPr>
              <a:t>opioid</a:t>
            </a:r>
          </a:p>
          <a:p>
            <a:pPr lvl="1">
              <a:buSzPct val="100000"/>
            </a:pPr>
            <a:r>
              <a:rPr lang="en-US" sz="2400" b="1" i="1" dirty="0" smtClean="0">
                <a:solidFill>
                  <a:schemeClr val="bg1"/>
                </a:solidFill>
                <a:latin typeface="Corbel" panose="020B0503020204020204" pitchFamily="34" charset="0"/>
              </a:rPr>
              <a:t>(16,917 in 2011)</a:t>
            </a:r>
            <a:endParaRPr lang="en-US" sz="2400" b="1" i="1" dirty="0">
              <a:solidFill>
                <a:schemeClr val="bg1"/>
              </a:solidFill>
              <a:latin typeface="Corbel" panose="020B0503020204020204" pitchFamily="34" charset="0"/>
            </a:endParaRPr>
          </a:p>
          <a:p>
            <a:pPr>
              <a:buSzPct val="100000"/>
            </a:pPr>
            <a:r>
              <a:rPr lang="en-US" sz="2800" b="1" dirty="0">
                <a:solidFill>
                  <a:srgbClr val="000000"/>
                </a:solidFill>
                <a:latin typeface="Corbel" panose="020B0503020204020204" pitchFamily="34" charset="0"/>
              </a:rPr>
              <a:t>8</a:t>
            </a:r>
            <a:r>
              <a:rPr lang="en-US" sz="2800" b="1" dirty="0" smtClean="0">
                <a:solidFill>
                  <a:srgbClr val="000000"/>
                </a:solidFill>
                <a:latin typeface="Corbel" panose="020B0503020204020204" pitchFamily="34" charset="0"/>
              </a:rPr>
              <a:t>,257 Heroin </a:t>
            </a:r>
          </a:p>
          <a:p>
            <a:pPr lvl="1">
              <a:buSzPct val="100000"/>
            </a:pPr>
            <a:r>
              <a:rPr lang="en-US" sz="2400" b="1" i="1" dirty="0" smtClean="0">
                <a:solidFill>
                  <a:schemeClr val="bg1"/>
                </a:solidFill>
                <a:latin typeface="Corbel" panose="020B0503020204020204" pitchFamily="34" charset="0"/>
              </a:rPr>
              <a:t>(4,397 in 2011)bb</a:t>
            </a:r>
            <a:endParaRPr lang="en-US" sz="2400" b="1" i="1" dirty="0">
              <a:solidFill>
                <a:schemeClr val="bg1"/>
              </a:solidFill>
              <a:latin typeface="Corbel" panose="020B0503020204020204" pitchFamily="34" charset="0"/>
            </a:endParaRPr>
          </a:p>
        </p:txBody>
      </p:sp>
      <p:sp>
        <p:nvSpPr>
          <p:cNvPr id="6" name="Rectangle 2"/>
          <p:cNvSpPr>
            <a:spLocks noGrp="1" noChangeArrowheads="1"/>
          </p:cNvSpPr>
          <p:nvPr>
            <p:ph type="title"/>
          </p:nvPr>
        </p:nvSpPr>
        <p:spPr>
          <a:xfrm>
            <a:off x="0" y="27297"/>
            <a:ext cx="9144000" cy="1295400"/>
          </a:xfrm>
        </p:spPr>
        <p:txBody>
          <a:bodyPr/>
          <a:lstStyle/>
          <a:p>
            <a:pPr>
              <a:lnSpc>
                <a:spcPct val="90000"/>
              </a:lnSpc>
            </a:pPr>
            <a:r>
              <a:rPr lang="en-US" sz="3200" i="1" u="sng" dirty="0">
                <a:solidFill>
                  <a:srgbClr val="FF0000"/>
                </a:solidFill>
                <a:latin typeface="Corbel" pitchFamily="34" charset="0"/>
              </a:rPr>
              <a:t>Marked Increases in Opioid-related Deaths</a:t>
            </a:r>
            <a:r>
              <a:rPr lang="en-US" sz="3200" i="1" dirty="0">
                <a:solidFill>
                  <a:srgbClr val="FF0000"/>
                </a:solidFill>
                <a:latin typeface="Corbel" pitchFamily="34" charset="0"/>
              </a:rPr>
              <a:t> </a:t>
            </a:r>
            <a:r>
              <a:rPr lang="en-US" sz="3200" i="1" dirty="0">
                <a:solidFill>
                  <a:srgbClr val="000000"/>
                </a:solidFill>
                <a:latin typeface="Corbel" pitchFamily="34" charset="0"/>
              </a:rPr>
              <a:t>(parallel to opioid sales and Rx opioid treatment admits</a:t>
            </a:r>
            <a:r>
              <a:rPr lang="en-US" sz="3200" i="1" dirty="0" smtClean="0">
                <a:solidFill>
                  <a:srgbClr val="000000"/>
                </a:solidFill>
                <a:latin typeface="Corbel" pitchFamily="34" charset="0"/>
              </a:rPr>
              <a:t>), USA</a:t>
            </a:r>
            <a:endParaRPr lang="en-US" sz="3200" i="1" dirty="0">
              <a:solidFill>
                <a:srgbClr val="000000"/>
              </a:solidFill>
              <a:latin typeface="Corbel" pitchFamily="34" charset="0"/>
            </a:endParaRPr>
          </a:p>
        </p:txBody>
      </p:sp>
      <p:sp>
        <p:nvSpPr>
          <p:cNvPr id="5" name="Line 9"/>
          <p:cNvSpPr>
            <a:spLocks noChangeShapeType="1"/>
          </p:cNvSpPr>
          <p:nvPr/>
        </p:nvSpPr>
        <p:spPr bwMode="auto">
          <a:xfrm>
            <a:off x="20965" y="1348368"/>
            <a:ext cx="9144000" cy="0"/>
          </a:xfrm>
          <a:prstGeom prst="line">
            <a:avLst/>
          </a:prstGeom>
          <a:noFill/>
          <a:ln w="57150">
            <a:solidFill>
              <a:srgbClr val="FF0000"/>
            </a:solidFill>
            <a:round/>
            <a:headEnd/>
            <a:tailEnd/>
          </a:ln>
        </p:spPr>
        <p:txBody>
          <a:bodyPr lIns="91344" tIns="45672" rIns="91344" bIns="45672"/>
          <a:lstStyle/>
          <a:p>
            <a:pPr defTabSz="913437"/>
            <a:endParaRPr lang="en-US" sz="2000">
              <a:solidFill>
                <a:srgbClr val="FFFFFF"/>
              </a:solidFill>
              <a:latin typeface="Corbel" panose="020B0503020204020204" pitchFamily="34" charset="0"/>
              <a:ea typeface="ＭＳ Ｐゴシック" charset="-128"/>
            </a:endParaRPr>
          </a:p>
        </p:txBody>
      </p:sp>
      <p:sp>
        <p:nvSpPr>
          <p:cNvPr id="10" name="TextBox 8"/>
          <p:cNvSpPr txBox="1">
            <a:spLocks noChangeArrowheads="1"/>
          </p:cNvSpPr>
          <p:nvPr/>
        </p:nvSpPr>
        <p:spPr bwMode="auto">
          <a:xfrm>
            <a:off x="668019" y="6334780"/>
            <a:ext cx="663786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4" tIns="45672" rIns="91344" bIns="45672">
            <a:spAutoFit/>
          </a:bodyPr>
          <a:lstStyle>
            <a:defPPr>
              <a:defRPr lang="en-US"/>
            </a:defPPr>
            <a:lvl1pPr algn="l" rtl="0" fontAlgn="base">
              <a:spcBef>
                <a:spcPct val="0"/>
              </a:spcBef>
              <a:spcAft>
                <a:spcPct val="0"/>
              </a:spcAft>
              <a:defRPr sz="2000" kern="1200">
                <a:solidFill>
                  <a:schemeClr val="tx1"/>
                </a:solidFill>
                <a:latin typeface="Times" charset="0"/>
                <a:ea typeface="ＭＳ Ｐゴシック" charset="-128"/>
                <a:cs typeface="+mn-cs"/>
              </a:defRPr>
            </a:lvl1pPr>
            <a:lvl2pPr marL="457200" algn="l" rtl="0" fontAlgn="base">
              <a:spcBef>
                <a:spcPct val="0"/>
              </a:spcBef>
              <a:spcAft>
                <a:spcPct val="0"/>
              </a:spcAft>
              <a:defRPr sz="2000" kern="1200">
                <a:solidFill>
                  <a:schemeClr val="tx1"/>
                </a:solidFill>
                <a:latin typeface="Times" charset="0"/>
                <a:ea typeface="ＭＳ Ｐゴシック" charset="-128"/>
                <a:cs typeface="+mn-cs"/>
              </a:defRPr>
            </a:lvl2pPr>
            <a:lvl3pPr marL="914400" algn="l" rtl="0" fontAlgn="base">
              <a:spcBef>
                <a:spcPct val="0"/>
              </a:spcBef>
              <a:spcAft>
                <a:spcPct val="0"/>
              </a:spcAft>
              <a:defRPr sz="2000" kern="1200">
                <a:solidFill>
                  <a:schemeClr val="tx1"/>
                </a:solidFill>
                <a:latin typeface="Times" charset="0"/>
                <a:ea typeface="ＭＳ Ｐゴシック" charset="-128"/>
                <a:cs typeface="+mn-cs"/>
              </a:defRPr>
            </a:lvl3pPr>
            <a:lvl4pPr marL="1371600" algn="l" rtl="0" fontAlgn="base">
              <a:spcBef>
                <a:spcPct val="0"/>
              </a:spcBef>
              <a:spcAft>
                <a:spcPct val="0"/>
              </a:spcAft>
              <a:defRPr sz="2000" kern="1200">
                <a:solidFill>
                  <a:schemeClr val="tx1"/>
                </a:solidFill>
                <a:latin typeface="Times" charset="0"/>
                <a:ea typeface="ＭＳ Ｐゴシック" charset="-128"/>
                <a:cs typeface="+mn-cs"/>
              </a:defRPr>
            </a:lvl4pPr>
            <a:lvl5pPr marL="1828800" algn="l" rtl="0" fontAlgn="base">
              <a:spcBef>
                <a:spcPct val="0"/>
              </a:spcBef>
              <a:spcAft>
                <a:spcPct val="0"/>
              </a:spcAft>
              <a:defRPr sz="2000" kern="1200">
                <a:solidFill>
                  <a:schemeClr val="tx1"/>
                </a:solidFill>
                <a:latin typeface="Times" charset="0"/>
                <a:ea typeface="ＭＳ Ｐゴシック" charset="-128"/>
                <a:cs typeface="+mn-cs"/>
              </a:defRPr>
            </a:lvl5pPr>
            <a:lvl6pPr marL="2286000" algn="l" defTabSz="914400" rtl="0" eaLnBrk="1" latinLnBrk="0" hangingPunct="1">
              <a:defRPr sz="2000" kern="1200">
                <a:solidFill>
                  <a:schemeClr val="tx1"/>
                </a:solidFill>
                <a:latin typeface="Times" charset="0"/>
                <a:ea typeface="ＭＳ Ｐゴシック" charset="-128"/>
                <a:cs typeface="+mn-cs"/>
              </a:defRPr>
            </a:lvl6pPr>
            <a:lvl7pPr marL="2743200" algn="l" defTabSz="914400" rtl="0" eaLnBrk="1" latinLnBrk="0" hangingPunct="1">
              <a:defRPr sz="2000" kern="1200">
                <a:solidFill>
                  <a:schemeClr val="tx1"/>
                </a:solidFill>
                <a:latin typeface="Times" charset="0"/>
                <a:ea typeface="ＭＳ Ｐゴシック" charset="-128"/>
                <a:cs typeface="+mn-cs"/>
              </a:defRPr>
            </a:lvl7pPr>
            <a:lvl8pPr marL="3200400" algn="l" defTabSz="914400" rtl="0" eaLnBrk="1" latinLnBrk="0" hangingPunct="1">
              <a:defRPr sz="2000" kern="1200">
                <a:solidFill>
                  <a:schemeClr val="tx1"/>
                </a:solidFill>
                <a:latin typeface="Times" charset="0"/>
                <a:ea typeface="ＭＳ Ｐゴシック" charset="-128"/>
                <a:cs typeface="+mn-cs"/>
              </a:defRPr>
            </a:lvl8pPr>
            <a:lvl9pPr marL="3657600" algn="l" defTabSz="914400" rtl="0" eaLnBrk="1" latinLnBrk="0" hangingPunct="1">
              <a:defRPr sz="2000" kern="1200">
                <a:solidFill>
                  <a:schemeClr val="tx1"/>
                </a:solidFill>
                <a:latin typeface="Times" charset="0"/>
                <a:ea typeface="ＭＳ Ｐゴシック" charset="-128"/>
                <a:cs typeface="+mn-cs"/>
              </a:defRPr>
            </a:lvl9pPr>
          </a:lstStyle>
          <a:p>
            <a:pPr defTabSz="913437" fontAlgn="auto">
              <a:spcBef>
                <a:spcPts val="0"/>
              </a:spcBef>
              <a:spcAft>
                <a:spcPts val="0"/>
              </a:spcAft>
            </a:pPr>
            <a:r>
              <a:rPr lang="en-US" sz="1400" dirty="0">
                <a:solidFill>
                  <a:srgbClr val="000000"/>
                </a:solidFill>
                <a:latin typeface="Corbel" panose="020B0503020204020204" pitchFamily="34" charset="0"/>
              </a:rPr>
              <a:t>Sources:  National Vital Statistics System, DEA Automation of Reports and Consolidated Orders System, SAMHSA TEDS</a:t>
            </a:r>
          </a:p>
        </p:txBody>
      </p:sp>
      <p:graphicFrame>
        <p:nvGraphicFramePr>
          <p:cNvPr id="11" name="Chart 10"/>
          <p:cNvGraphicFramePr>
            <a:graphicFrameLocks/>
          </p:cNvGraphicFramePr>
          <p:nvPr>
            <p:extLst>
              <p:ext uri="{D42A27DB-BD31-4B8C-83A1-F6EECF244321}">
                <p14:modId xmlns:p14="http://schemas.microsoft.com/office/powerpoint/2010/main" val="4270895003"/>
              </p:ext>
            </p:extLst>
          </p:nvPr>
        </p:nvGraphicFramePr>
        <p:xfrm>
          <a:off x="9323" y="1210644"/>
          <a:ext cx="5621867" cy="495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52685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915400" cy="1143000"/>
          </a:xfrm>
        </p:spPr>
        <p:txBody>
          <a:bodyPr>
            <a:noAutofit/>
          </a:bodyPr>
          <a:lstStyle/>
          <a:p>
            <a:r>
              <a:rPr lang="en-US" sz="3200" b="1" dirty="0">
                <a:latin typeface="Corbel" panose="020B0503020204020204" pitchFamily="34" charset="0"/>
              </a:rPr>
              <a:t>Overlap of </a:t>
            </a:r>
            <a:r>
              <a:rPr lang="en-US" sz="3200" b="1" i="1" u="sng" dirty="0">
                <a:solidFill>
                  <a:srgbClr val="FF0000"/>
                </a:solidFill>
                <a:latin typeface="Corbel" panose="020B0503020204020204" pitchFamily="34" charset="0"/>
              </a:rPr>
              <a:t>Benzodiazepines and </a:t>
            </a:r>
            <a:r>
              <a:rPr lang="en-US" sz="3200" b="1" i="1" u="sng" dirty="0" smtClean="0">
                <a:solidFill>
                  <a:srgbClr val="FF0000"/>
                </a:solidFill>
                <a:latin typeface="Corbel" panose="020B0503020204020204" pitchFamily="34" charset="0"/>
              </a:rPr>
              <a:t>Opioids</a:t>
            </a:r>
            <a:r>
              <a:rPr lang="en-US" sz="3200" b="1" dirty="0" smtClean="0">
                <a:latin typeface="Corbel" panose="020B0503020204020204" pitchFamily="34" charset="0"/>
              </a:rPr>
              <a:t> in USA</a:t>
            </a:r>
            <a:r>
              <a:rPr lang="en-US" sz="2000" dirty="0">
                <a:latin typeface="Corbel" panose="020B0503020204020204" pitchFamily="34" charset="0"/>
              </a:rPr>
              <a:t/>
            </a:r>
            <a:br>
              <a:rPr lang="en-US" sz="2000" dirty="0">
                <a:latin typeface="Corbel" panose="020B0503020204020204" pitchFamily="34" charset="0"/>
              </a:rPr>
            </a:br>
            <a:r>
              <a:rPr lang="en-US" sz="2400" i="1" dirty="0">
                <a:latin typeface="Corbel" panose="020B0503020204020204" pitchFamily="34" charset="0"/>
              </a:rPr>
              <a:t>Opioid Analgesic ED Visits and OD Deaths Involving Benzodiazepines &amp; Benzodiazepine ED Visits and OD Deaths Involving Opioids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18711076"/>
              </p:ext>
            </p:extLst>
          </p:nvPr>
        </p:nvGraphicFramePr>
        <p:xfrm>
          <a:off x="457200" y="1524001"/>
          <a:ext cx="8229600" cy="438151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494410" y="3186718"/>
            <a:ext cx="1577172" cy="461568"/>
          </a:xfrm>
          <a:prstGeom prst="rect">
            <a:avLst/>
          </a:prstGeom>
          <a:noFill/>
        </p:spPr>
        <p:txBody>
          <a:bodyPr wrap="square" lIns="91344" tIns="45672" rIns="91344" bIns="45672" rtlCol="0">
            <a:spAutoFit/>
          </a:bodyPr>
          <a:lstStyle/>
          <a:p>
            <a:pPr algn="ctr" defTabSz="913437" fontAlgn="auto">
              <a:spcBef>
                <a:spcPts val="0"/>
              </a:spcBef>
              <a:spcAft>
                <a:spcPts val="0"/>
              </a:spcAft>
            </a:pPr>
            <a:r>
              <a:rPr lang="en-US" sz="2400" dirty="0">
                <a:solidFill>
                  <a:prstClr val="black"/>
                </a:solidFill>
                <a:latin typeface="Corbel" panose="020B0503020204020204" pitchFamily="34" charset="0"/>
              </a:rPr>
              <a:t>Percent</a:t>
            </a:r>
          </a:p>
        </p:txBody>
      </p:sp>
      <p:sp>
        <p:nvSpPr>
          <p:cNvPr id="10" name="TextBox 9"/>
          <p:cNvSpPr txBox="1"/>
          <p:nvPr/>
        </p:nvSpPr>
        <p:spPr>
          <a:xfrm>
            <a:off x="1262760" y="5513718"/>
            <a:ext cx="3159887" cy="461665"/>
          </a:xfrm>
          <a:prstGeom prst="rect">
            <a:avLst/>
          </a:prstGeom>
          <a:noFill/>
        </p:spPr>
        <p:txBody>
          <a:bodyPr wrap="square" lIns="91344" tIns="45672" rIns="91344" bIns="45672" rtlCol="0">
            <a:spAutoFit/>
          </a:bodyPr>
          <a:lstStyle/>
          <a:p>
            <a:pPr algn="ctr" defTabSz="913437" fontAlgn="auto">
              <a:spcBef>
                <a:spcPts val="0"/>
              </a:spcBef>
              <a:spcAft>
                <a:spcPts val="0"/>
              </a:spcAft>
            </a:pPr>
            <a:r>
              <a:rPr lang="en-US" sz="2400" b="1" dirty="0">
                <a:solidFill>
                  <a:prstClr val="black"/>
                </a:solidFill>
                <a:latin typeface="Corbel" panose="020B0503020204020204" pitchFamily="34" charset="0"/>
              </a:rPr>
              <a:t>Opioid Analgesics</a:t>
            </a:r>
          </a:p>
        </p:txBody>
      </p:sp>
      <p:sp>
        <p:nvSpPr>
          <p:cNvPr id="11" name="TextBox 10"/>
          <p:cNvSpPr txBox="1"/>
          <p:nvPr/>
        </p:nvSpPr>
        <p:spPr>
          <a:xfrm>
            <a:off x="5192598" y="5513718"/>
            <a:ext cx="3022501" cy="461665"/>
          </a:xfrm>
          <a:prstGeom prst="rect">
            <a:avLst/>
          </a:prstGeom>
          <a:noFill/>
        </p:spPr>
        <p:txBody>
          <a:bodyPr wrap="square" lIns="91344" tIns="45672" rIns="91344" bIns="45672" rtlCol="0">
            <a:spAutoFit/>
          </a:bodyPr>
          <a:lstStyle/>
          <a:p>
            <a:pPr algn="ctr" defTabSz="913437" fontAlgn="auto">
              <a:spcBef>
                <a:spcPts val="0"/>
              </a:spcBef>
              <a:spcAft>
                <a:spcPts val="0"/>
              </a:spcAft>
            </a:pPr>
            <a:r>
              <a:rPr lang="en-US" sz="2400" b="1" dirty="0">
                <a:solidFill>
                  <a:prstClr val="black"/>
                </a:solidFill>
                <a:latin typeface="Corbel" panose="020B0503020204020204" pitchFamily="34" charset="0"/>
              </a:rPr>
              <a:t>Benzodiazepines</a:t>
            </a:r>
          </a:p>
        </p:txBody>
      </p:sp>
      <p:sp>
        <p:nvSpPr>
          <p:cNvPr id="12" name="Line 3"/>
          <p:cNvSpPr>
            <a:spLocks noChangeShapeType="1"/>
          </p:cNvSpPr>
          <p:nvPr/>
        </p:nvSpPr>
        <p:spPr bwMode="auto">
          <a:xfrm>
            <a:off x="0" y="1380954"/>
            <a:ext cx="9144000" cy="0"/>
          </a:xfrm>
          <a:prstGeom prst="line">
            <a:avLst/>
          </a:prstGeom>
          <a:noFill/>
          <a:ln w="57150">
            <a:solidFill>
              <a:srgbClr val="FF0000"/>
            </a:solidFill>
            <a:round/>
            <a:headEnd/>
            <a:tailEnd/>
          </a:ln>
          <a:effectLst/>
        </p:spPr>
        <p:txBody>
          <a:bodyPr lIns="76117" tIns="38058" rIns="76117" bIns="38058"/>
          <a:lstStyle/>
          <a:p>
            <a:pPr algn="ctr">
              <a:lnSpc>
                <a:spcPct val="85000"/>
              </a:lnSpc>
            </a:pPr>
            <a:endParaRPr lang="en-US" sz="1300" b="1" i="1">
              <a:solidFill>
                <a:srgbClr val="000000"/>
              </a:solidFill>
              <a:latin typeface="Corbel" panose="020B0503020204020204" pitchFamily="34" charset="0"/>
            </a:endParaRPr>
          </a:p>
        </p:txBody>
      </p:sp>
      <p:sp>
        <p:nvSpPr>
          <p:cNvPr id="7" name="Rectangle 6"/>
          <p:cNvSpPr/>
          <p:nvPr/>
        </p:nvSpPr>
        <p:spPr>
          <a:xfrm>
            <a:off x="4796970" y="4929414"/>
            <a:ext cx="1979434" cy="584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4" tIns="45672" rIns="91344" bIns="45672" rtlCol="0" anchor="ctr"/>
          <a:lstStyle/>
          <a:p>
            <a:pPr algn="ctr"/>
            <a:endParaRPr lang="en-US">
              <a:solidFill>
                <a:prstClr val="white"/>
              </a:solidFill>
              <a:latin typeface="Corbel" panose="020B0503020204020204" pitchFamily="34" charset="0"/>
            </a:endParaRPr>
          </a:p>
        </p:txBody>
      </p:sp>
      <p:sp>
        <p:nvSpPr>
          <p:cNvPr id="14" name="Rectangle 13"/>
          <p:cNvSpPr/>
          <p:nvPr/>
        </p:nvSpPr>
        <p:spPr>
          <a:xfrm>
            <a:off x="4949382" y="5502720"/>
            <a:ext cx="3265715" cy="584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4" tIns="45672" rIns="91344" bIns="45672" rtlCol="0" anchor="ctr"/>
          <a:lstStyle/>
          <a:p>
            <a:pPr algn="ctr"/>
            <a:endParaRPr lang="en-US">
              <a:solidFill>
                <a:prstClr val="white"/>
              </a:solidFill>
              <a:latin typeface="Corbel" panose="020B0503020204020204" pitchFamily="34" charset="0"/>
            </a:endParaRPr>
          </a:p>
        </p:txBody>
      </p:sp>
      <p:sp>
        <p:nvSpPr>
          <p:cNvPr id="9" name="Rectangle 8"/>
          <p:cNvSpPr/>
          <p:nvPr/>
        </p:nvSpPr>
        <p:spPr>
          <a:xfrm>
            <a:off x="6923319" y="4929414"/>
            <a:ext cx="1596572"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44" tIns="45672" rIns="91344" bIns="45672" rtlCol="0" anchor="ctr"/>
          <a:lstStyle/>
          <a:p>
            <a:pPr algn="ctr"/>
            <a:endParaRPr lang="en-US">
              <a:solidFill>
                <a:prstClr val="white"/>
              </a:solidFill>
              <a:latin typeface="Corbel" panose="020B0503020204020204" pitchFamily="34" charset="0"/>
            </a:endParaRPr>
          </a:p>
        </p:txBody>
      </p:sp>
      <p:sp>
        <p:nvSpPr>
          <p:cNvPr id="18" name="TextBox 17"/>
          <p:cNvSpPr txBox="1"/>
          <p:nvPr/>
        </p:nvSpPr>
        <p:spPr>
          <a:xfrm>
            <a:off x="105232" y="6471619"/>
            <a:ext cx="9038768" cy="307777"/>
          </a:xfrm>
          <a:prstGeom prst="rect">
            <a:avLst/>
          </a:prstGeom>
          <a:noFill/>
        </p:spPr>
        <p:txBody>
          <a:bodyPr wrap="square" rtlCol="0">
            <a:spAutoFit/>
          </a:bodyPr>
          <a:lstStyle/>
          <a:p>
            <a:pPr algn="ctr" defTabSz="914400" fontAlgn="auto">
              <a:spcBef>
                <a:spcPts val="0"/>
              </a:spcBef>
              <a:spcAft>
                <a:spcPts val="0"/>
              </a:spcAft>
            </a:pPr>
            <a:r>
              <a:rPr lang="en-US" sz="1400" b="1" dirty="0" smtClean="0">
                <a:solidFill>
                  <a:prstClr val="black"/>
                </a:solidFill>
                <a:latin typeface="Corbel" panose="020B0503020204020204" pitchFamily="34" charset="0"/>
              </a:rPr>
              <a:t>Source: </a:t>
            </a:r>
            <a:r>
              <a:rPr lang="en-US" sz="1400" dirty="0" smtClean="0">
                <a:solidFill>
                  <a:prstClr val="black"/>
                </a:solidFill>
                <a:latin typeface="Corbel" panose="020B0503020204020204" pitchFamily="34" charset="0"/>
              </a:rPr>
              <a:t>CM Jones, J </a:t>
            </a:r>
            <a:r>
              <a:rPr lang="en-US" sz="1400" dirty="0" err="1" smtClean="0">
                <a:solidFill>
                  <a:prstClr val="black"/>
                </a:solidFill>
                <a:latin typeface="Corbel" panose="020B0503020204020204" pitchFamily="34" charset="0"/>
              </a:rPr>
              <a:t>Mcaninch</a:t>
            </a:r>
            <a:r>
              <a:rPr lang="en-US" sz="1400" dirty="0" smtClean="0">
                <a:solidFill>
                  <a:prstClr val="black"/>
                </a:solidFill>
                <a:latin typeface="Corbel" panose="020B0503020204020204" pitchFamily="34" charset="0"/>
              </a:rPr>
              <a:t> analysis of CDC/NVSS and SAMHSA/DAWN Public Use Files, FDA, 2014, (In Press)</a:t>
            </a:r>
            <a:endParaRPr lang="en-US" sz="1400" i="1" dirty="0">
              <a:solidFill>
                <a:prstClr val="black"/>
              </a:solidFill>
              <a:latin typeface="Corbel" panose="020B0503020204020204" pitchFamily="34" charset="0"/>
            </a:endParaRPr>
          </a:p>
        </p:txBody>
      </p:sp>
      <p:sp>
        <p:nvSpPr>
          <p:cNvPr id="15" name="TextBox 1"/>
          <p:cNvSpPr txBox="1"/>
          <p:nvPr/>
        </p:nvSpPr>
        <p:spPr>
          <a:xfrm>
            <a:off x="1447795" y="3363172"/>
            <a:ext cx="914402" cy="31349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prstClr val="black"/>
                </a:solidFill>
              </a:rPr>
              <a:t>AAPC = 8.4</a:t>
            </a:r>
            <a:r>
              <a:rPr lang="en-US" sz="1400" b="1" dirty="0" smtClean="0">
                <a:solidFill>
                  <a:prstClr val="black"/>
                </a:solidFill>
              </a:rPr>
              <a:t>%</a:t>
            </a:r>
            <a:r>
              <a:rPr lang="en-US" dirty="0" smtClean="0">
                <a:solidFill>
                  <a:prstClr val="black"/>
                </a:solidFill>
              </a:rPr>
              <a:t> (95% CI 7.1%-9.7%)</a:t>
            </a:r>
            <a:endParaRPr lang="en-US" dirty="0">
              <a:solidFill>
                <a:prstClr val="black"/>
              </a:solidFill>
            </a:endParaRPr>
          </a:p>
        </p:txBody>
      </p:sp>
      <p:sp>
        <p:nvSpPr>
          <p:cNvPr id="16" name="TextBox 1"/>
          <p:cNvSpPr txBox="1"/>
          <p:nvPr/>
        </p:nvSpPr>
        <p:spPr>
          <a:xfrm>
            <a:off x="3162298" y="3562362"/>
            <a:ext cx="1371604" cy="53340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prstClr val="black"/>
                </a:solidFill>
              </a:rPr>
              <a:t>AAPC = 3.0</a:t>
            </a:r>
            <a:r>
              <a:rPr lang="en-US" sz="1400" b="1" dirty="0" smtClean="0">
                <a:solidFill>
                  <a:prstClr val="black"/>
                </a:solidFill>
              </a:rPr>
              <a:t>%</a:t>
            </a:r>
            <a:r>
              <a:rPr lang="en-US" dirty="0" smtClean="0">
                <a:solidFill>
                  <a:prstClr val="black"/>
                </a:solidFill>
              </a:rPr>
              <a:t> (95% CI 1.3%-4.8%)</a:t>
            </a:r>
            <a:endParaRPr lang="en-US" dirty="0">
              <a:solidFill>
                <a:prstClr val="black"/>
              </a:solidFill>
            </a:endParaRPr>
          </a:p>
        </p:txBody>
      </p:sp>
      <p:sp>
        <p:nvSpPr>
          <p:cNvPr id="17" name="TextBox 1"/>
          <p:cNvSpPr txBox="1"/>
          <p:nvPr/>
        </p:nvSpPr>
        <p:spPr>
          <a:xfrm>
            <a:off x="5339026" y="1839172"/>
            <a:ext cx="914403" cy="31349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prstClr val="black"/>
                </a:solidFill>
              </a:rPr>
              <a:t>AAPC = 1.5</a:t>
            </a:r>
            <a:r>
              <a:rPr lang="en-US" sz="1400" b="1" dirty="0" smtClean="0">
                <a:solidFill>
                  <a:prstClr val="black"/>
                </a:solidFill>
              </a:rPr>
              <a:t>%</a:t>
            </a:r>
            <a:r>
              <a:rPr lang="en-US" dirty="0" smtClean="0">
                <a:solidFill>
                  <a:prstClr val="black"/>
                </a:solidFill>
              </a:rPr>
              <a:t> (95% CI 0.8%-2.2%)</a:t>
            </a:r>
            <a:endParaRPr lang="en-US" dirty="0">
              <a:solidFill>
                <a:prstClr val="black"/>
              </a:solidFill>
            </a:endParaRPr>
          </a:p>
        </p:txBody>
      </p:sp>
      <p:sp>
        <p:nvSpPr>
          <p:cNvPr id="19" name="TextBox 1"/>
          <p:cNvSpPr txBox="1"/>
          <p:nvPr/>
        </p:nvSpPr>
        <p:spPr>
          <a:xfrm>
            <a:off x="7362843" y="3582318"/>
            <a:ext cx="914403" cy="31343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prstClr val="black"/>
                </a:solidFill>
              </a:rPr>
              <a:t>AAPC = 4.5</a:t>
            </a:r>
            <a:r>
              <a:rPr lang="en-US" sz="1400" b="1" dirty="0" smtClean="0">
                <a:solidFill>
                  <a:prstClr val="black"/>
                </a:solidFill>
              </a:rPr>
              <a:t>%</a:t>
            </a:r>
            <a:r>
              <a:rPr lang="en-US" dirty="0" smtClean="0">
                <a:solidFill>
                  <a:prstClr val="black"/>
                </a:solidFill>
              </a:rPr>
              <a:t> (95% CI2.4%-6.6%)</a:t>
            </a:r>
            <a:endParaRPr lang="en-US" dirty="0">
              <a:solidFill>
                <a:prstClr val="black"/>
              </a:solidFill>
            </a:endParaRPr>
          </a:p>
        </p:txBody>
      </p:sp>
    </p:spTree>
    <p:extLst>
      <p:ext uri="{BB962C8B-B14F-4D97-AF65-F5344CB8AC3E}">
        <p14:creationId xmlns:p14="http://schemas.microsoft.com/office/powerpoint/2010/main" val="2126384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fade">
                                      <p:cBhvr>
                                        <p:cTn id="15" dur="250"/>
                                        <p:tgtEl>
                                          <p:spTgt spid="4">
                                            <p:graphicEl>
                                              <a:chart seriesIdx="-4" categoryIdx="2" bldStep="category"/>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fade">
                                      <p:cBhvr>
                                        <p:cTn id="25" dur="500"/>
                                        <p:tgtEl>
                                          <p:spTgt spid="4">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animBg="0"/>
        </p:bldSub>
      </p:bldGraphic>
      <p:bldP spid="7" grpId="0" animBg="1"/>
      <p:bldP spid="14" grpId="0" animBg="1"/>
      <p:bldP spid="9" grpId="0" animBg="1"/>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6596"/>
          </a:xfrm>
        </p:spPr>
        <p:txBody>
          <a:bodyPr>
            <a:normAutofit fontScale="90000"/>
          </a:bodyPr>
          <a:lstStyle/>
          <a:p>
            <a:pPr lvl="0"/>
            <a:r>
              <a:rPr lang="en-US" sz="3200" b="1" i="1" dirty="0">
                <a:solidFill>
                  <a:srgbClr val="000000"/>
                </a:solidFill>
                <a:latin typeface="Corbel" pitchFamily="34" charset="0"/>
              </a:rPr>
              <a:t>Which Drug is the First Opioid Used in Addicts?  </a:t>
            </a:r>
            <a:br>
              <a:rPr lang="en-US" sz="3200" b="1" i="1" dirty="0">
                <a:solidFill>
                  <a:srgbClr val="000000"/>
                </a:solidFill>
                <a:latin typeface="Corbel" pitchFamily="34" charset="0"/>
              </a:rPr>
            </a:br>
            <a:r>
              <a:rPr lang="en-US" sz="3200" b="1" dirty="0">
                <a:latin typeface="Corbel" pitchFamily="34" charset="0"/>
              </a:rPr>
              <a:t>Shifting Pattern of H</a:t>
            </a:r>
            <a:r>
              <a:rPr lang="en-US" sz="3200" b="1" dirty="0">
                <a:solidFill>
                  <a:srgbClr val="000000"/>
                </a:solidFill>
                <a:latin typeface="Corbel" pitchFamily="34" charset="0"/>
              </a:rPr>
              <a:t>eroin vs. Prescription Opioid First</a:t>
            </a:r>
            <a:r>
              <a:rPr lang="en-US" sz="3200" b="1" i="1" dirty="0">
                <a:latin typeface="Corbel" pitchFamily="34" charset="0"/>
              </a:rPr>
              <a:t> </a:t>
            </a:r>
            <a:r>
              <a:rPr lang="en-US" sz="3200" b="1" i="1" dirty="0">
                <a:solidFill>
                  <a:srgbClr val="000000"/>
                </a:solidFill>
                <a:latin typeface="Corbel" pitchFamily="34" charset="0"/>
              </a:rPr>
              <a:t>  </a:t>
            </a:r>
          </a:p>
        </p:txBody>
      </p:sp>
      <p:sp>
        <p:nvSpPr>
          <p:cNvPr id="8" name="Line 130"/>
          <p:cNvSpPr>
            <a:spLocks noChangeShapeType="1"/>
          </p:cNvSpPr>
          <p:nvPr/>
        </p:nvSpPr>
        <p:spPr bwMode="auto">
          <a:xfrm>
            <a:off x="0" y="1143000"/>
            <a:ext cx="9144000" cy="0"/>
          </a:xfrm>
          <a:prstGeom prst="line">
            <a:avLst/>
          </a:prstGeom>
          <a:noFill/>
          <a:ln w="57150">
            <a:solidFill>
              <a:srgbClr val="FF0000"/>
            </a:solidFill>
            <a:round/>
            <a:headEnd/>
            <a:tailEnd/>
          </a:ln>
        </p:spPr>
        <p:txBody>
          <a:bodyPr lIns="91344" tIns="45672" rIns="91344" bIns="45672"/>
          <a:lstStyle/>
          <a:p>
            <a:pPr defTabSz="913183" fontAlgn="auto">
              <a:spcBef>
                <a:spcPts val="0"/>
              </a:spcBef>
              <a:spcAft>
                <a:spcPts val="0"/>
              </a:spcAft>
            </a:pPr>
            <a:endParaRPr lang="en-US">
              <a:solidFill>
                <a:srgbClr val="000000"/>
              </a:solidFill>
              <a:latin typeface="Corbel" pitchFamily="34" charset="0"/>
              <a:ea typeface="+mn-ea"/>
            </a:endParaRPr>
          </a:p>
        </p:txBody>
      </p:sp>
      <p:pic>
        <p:nvPicPr>
          <p:cNvPr id="179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7" y="1752601"/>
            <a:ext cx="6299200" cy="4914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1219200"/>
            <a:ext cx="5892800" cy="677108"/>
          </a:xfrm>
          <a:prstGeom prst="rect">
            <a:avLst/>
          </a:prstGeom>
          <a:noFill/>
        </p:spPr>
        <p:txBody>
          <a:bodyPr wrap="square" lIns="91344" tIns="45672" rIns="91344" bIns="45672" rtlCol="0">
            <a:spAutoFit/>
          </a:bodyPr>
          <a:lstStyle/>
          <a:p>
            <a:pPr algn="ctr"/>
            <a:r>
              <a:rPr lang="en-US" sz="1900" b="1" dirty="0">
                <a:latin typeface="Corbel" panose="020B0503020204020204" pitchFamily="34" charset="0"/>
              </a:rPr>
              <a:t>Percentage of Heroin-Addicted Treatment Admissions that Used Heroin or Prescription Opioid as First Opioid</a:t>
            </a:r>
          </a:p>
        </p:txBody>
      </p:sp>
      <p:sp>
        <p:nvSpPr>
          <p:cNvPr id="4" name="TextBox 3"/>
          <p:cNvSpPr txBox="1"/>
          <p:nvPr/>
        </p:nvSpPr>
        <p:spPr>
          <a:xfrm>
            <a:off x="33877" y="6553202"/>
            <a:ext cx="4399280" cy="307680"/>
          </a:xfrm>
          <a:prstGeom prst="rect">
            <a:avLst/>
          </a:prstGeom>
          <a:noFill/>
        </p:spPr>
        <p:txBody>
          <a:bodyPr wrap="none" lIns="91344" tIns="45672" rIns="91344" bIns="45672" rtlCol="0">
            <a:spAutoFit/>
          </a:bodyPr>
          <a:lstStyle/>
          <a:p>
            <a:r>
              <a:rPr lang="en-US" sz="1400" dirty="0">
                <a:latin typeface="Corbel" panose="020B0503020204020204" pitchFamily="34" charset="0"/>
              </a:rPr>
              <a:t>Source: Cicero et al. JAMA Psychiatry. 2014;71(7):821-826</a:t>
            </a:r>
          </a:p>
        </p:txBody>
      </p:sp>
      <p:sp>
        <p:nvSpPr>
          <p:cNvPr id="5" name="TextBox 4"/>
          <p:cNvSpPr txBox="1"/>
          <p:nvPr/>
        </p:nvSpPr>
        <p:spPr>
          <a:xfrm>
            <a:off x="6163725" y="2533048"/>
            <a:ext cx="2844942" cy="4154887"/>
          </a:xfrm>
          <a:prstGeom prst="rect">
            <a:avLst/>
          </a:prstGeom>
          <a:noFill/>
        </p:spPr>
        <p:txBody>
          <a:bodyPr wrap="square" lIns="91344" tIns="45672" rIns="91344" bIns="45672" rtlCol="0">
            <a:spAutoFit/>
          </a:bodyPr>
          <a:lstStyle/>
          <a:p>
            <a:r>
              <a:rPr lang="en-US" sz="2400" dirty="0">
                <a:latin typeface="Corbel" panose="020B0503020204020204" pitchFamily="34" charset="0"/>
              </a:rPr>
              <a:t>1960</a:t>
            </a:r>
            <a:r>
              <a:rPr lang="en-US" b="1" dirty="0">
                <a:latin typeface="Corbel" panose="020B0503020204020204" pitchFamily="34" charset="0"/>
              </a:rPr>
              <a:t>s</a:t>
            </a:r>
            <a:r>
              <a:rPr lang="en-US" sz="2400" dirty="0">
                <a:latin typeface="Corbel" panose="020B0503020204020204" pitchFamily="34" charset="0"/>
              </a:rPr>
              <a:t>: more than 80% started with heroin.</a:t>
            </a:r>
          </a:p>
          <a:p>
            <a:endParaRPr lang="en-US" sz="2400" dirty="0">
              <a:latin typeface="Corbel" panose="020B0503020204020204" pitchFamily="34" charset="0"/>
            </a:endParaRPr>
          </a:p>
          <a:p>
            <a:r>
              <a:rPr lang="en-US" sz="2400" dirty="0">
                <a:latin typeface="Corbel" panose="020B0503020204020204" pitchFamily="34" charset="0"/>
              </a:rPr>
              <a:t>2000</a:t>
            </a:r>
            <a:r>
              <a:rPr lang="en-US" b="1" dirty="0">
                <a:latin typeface="Corbel" panose="020B0503020204020204" pitchFamily="34" charset="0"/>
              </a:rPr>
              <a:t>s</a:t>
            </a:r>
            <a:r>
              <a:rPr lang="en-US" sz="2400" dirty="0">
                <a:latin typeface="Corbel" panose="020B0503020204020204" pitchFamily="34" charset="0"/>
              </a:rPr>
              <a:t>:  75% started with prescription opioids.</a:t>
            </a:r>
          </a:p>
          <a:p>
            <a:endParaRPr lang="en-US" sz="2400" dirty="0">
              <a:latin typeface="Corbel" panose="020B0503020204020204" pitchFamily="34" charset="0"/>
            </a:endParaRPr>
          </a:p>
          <a:p>
            <a:r>
              <a:rPr lang="en-US" sz="2400" dirty="0">
                <a:latin typeface="Corbel" panose="020B0503020204020204" pitchFamily="34" charset="0"/>
              </a:rPr>
              <a:t>2010-2013:  Increasing initiation with heroin</a:t>
            </a:r>
          </a:p>
        </p:txBody>
      </p:sp>
      <p:pic>
        <p:nvPicPr>
          <p:cNvPr id="180226" name="Picture 2" descr="oxycontin vs heroin Oxycontin VS Hero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800" y="1197935"/>
            <a:ext cx="3251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70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3"/>
          <p:cNvSpPr>
            <a:spLocks noGrp="1" noChangeArrowheads="1"/>
          </p:cNvSpPr>
          <p:nvPr>
            <p:ph type="title"/>
          </p:nvPr>
        </p:nvSpPr>
        <p:spPr>
          <a:xfrm>
            <a:off x="1110331" y="14514"/>
            <a:ext cx="6810571" cy="1143000"/>
          </a:xfrm>
        </p:spPr>
        <p:txBody>
          <a:bodyPr>
            <a:normAutofit/>
          </a:bodyPr>
          <a:lstStyle/>
          <a:p>
            <a:r>
              <a:rPr lang="en-US" sz="3200" b="1" dirty="0" smtClean="0">
                <a:latin typeface="Corbel" panose="020B0503020204020204" pitchFamily="34" charset="0"/>
              </a:rPr>
              <a:t>Past Year Heroin Use </a:t>
            </a:r>
            <a:r>
              <a:rPr lang="en-US" sz="3200" b="1" dirty="0">
                <a:latin typeface="Corbel" panose="020B0503020204020204" pitchFamily="34" charset="0"/>
              </a:rPr>
              <a:t>among </a:t>
            </a:r>
            <a:r>
              <a:rPr lang="en-US" sz="3200" b="1" dirty="0" smtClean="0">
                <a:latin typeface="Corbel" panose="020B0503020204020204" pitchFamily="34" charset="0"/>
              </a:rPr>
              <a:t>Persons Aged </a:t>
            </a:r>
            <a:r>
              <a:rPr lang="en-US" sz="3200" b="1" dirty="0">
                <a:latin typeface="Corbel" panose="020B0503020204020204" pitchFamily="34" charset="0"/>
              </a:rPr>
              <a:t>12 or </a:t>
            </a:r>
            <a:r>
              <a:rPr lang="en-US" sz="3200" b="1" dirty="0" smtClean="0">
                <a:latin typeface="Corbel" panose="020B0503020204020204" pitchFamily="34" charset="0"/>
              </a:rPr>
              <a:t>Older</a:t>
            </a:r>
            <a:r>
              <a:rPr lang="en-US" sz="3200" b="1" dirty="0">
                <a:latin typeface="Corbel" panose="020B0503020204020204" pitchFamily="34" charset="0"/>
              </a:rPr>
              <a:t>, </a:t>
            </a:r>
            <a:r>
              <a:rPr lang="en-US" sz="3200" b="1" dirty="0" smtClean="0">
                <a:latin typeface="Corbel" panose="020B0503020204020204" pitchFamily="34" charset="0"/>
              </a:rPr>
              <a:t> 2003-2014</a:t>
            </a:r>
          </a:p>
        </p:txBody>
      </p:sp>
      <p:graphicFrame>
        <p:nvGraphicFramePr>
          <p:cNvPr id="29" name="Object 6" descr="Alt text for Fig 2.1 chart - live chart, not grouped with any text boxes"/>
          <p:cNvGraphicFramePr>
            <a:graphicFrameLocks noChangeAspect="1"/>
          </p:cNvGraphicFramePr>
          <p:nvPr>
            <p:extLst>
              <p:ext uri="{D42A27DB-BD31-4B8C-83A1-F6EECF244321}">
                <p14:modId xmlns:p14="http://schemas.microsoft.com/office/powerpoint/2010/main" val="1995904809"/>
              </p:ext>
            </p:extLst>
          </p:nvPr>
        </p:nvGraphicFramePr>
        <p:xfrm>
          <a:off x="155605" y="1295400"/>
          <a:ext cx="8339529" cy="4882763"/>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 Box 19"/>
          <p:cNvSpPr txBox="1">
            <a:spLocks noChangeArrowheads="1"/>
          </p:cNvSpPr>
          <p:nvPr/>
        </p:nvSpPr>
        <p:spPr bwMode="auto">
          <a:xfrm>
            <a:off x="1065473" y="1602586"/>
            <a:ext cx="3794760" cy="338554"/>
          </a:xfrm>
          <a:prstGeom prst="rect">
            <a:avLst/>
          </a:prstGeom>
          <a:noFill/>
          <a:ln w="9525">
            <a:noFill/>
            <a:miter lim="800000"/>
            <a:headEnd/>
            <a:tailEnd/>
          </a:ln>
        </p:spPr>
        <p:txBody>
          <a:bodyPr wrap="square">
            <a:spAutoFit/>
          </a:bodyPr>
          <a:lstStyle/>
          <a:p>
            <a:pPr eaLnBrk="1" fontAlgn="auto" hangingPunct="1">
              <a:spcBef>
                <a:spcPts val="0"/>
              </a:spcBef>
              <a:spcAft>
                <a:spcPts val="0"/>
              </a:spcAft>
              <a:defRPr/>
            </a:pPr>
            <a:r>
              <a:rPr lang="en-US" sz="1600" b="1" kern="0" dirty="0" smtClean="0">
                <a:solidFill>
                  <a:sysClr val="windowText" lastClr="000000"/>
                </a:solidFill>
                <a:latin typeface="Corbel" panose="020B0503020204020204" pitchFamily="34" charset="0"/>
              </a:rPr>
              <a:t>Numbers in Thousands</a:t>
            </a:r>
            <a:endParaRPr lang="en-US" sz="1600" b="1" kern="0" dirty="0">
              <a:solidFill>
                <a:sysClr val="windowText" lastClr="000000"/>
              </a:solidFill>
              <a:latin typeface="Corbel" panose="020B0503020204020204" pitchFamily="34" charset="0"/>
            </a:endParaRPr>
          </a:p>
        </p:txBody>
      </p:sp>
      <p:grpSp>
        <p:nvGrpSpPr>
          <p:cNvPr id="2" name="Group 1"/>
          <p:cNvGrpSpPr/>
          <p:nvPr/>
        </p:nvGrpSpPr>
        <p:grpSpPr>
          <a:xfrm>
            <a:off x="1065473" y="5686956"/>
            <a:ext cx="6202298" cy="63500"/>
            <a:chOff x="1065473" y="5686956"/>
            <a:chExt cx="6202298" cy="63500"/>
          </a:xfrm>
        </p:grpSpPr>
        <p:sp>
          <p:nvSpPr>
            <p:cNvPr id="50" name="Line 24"/>
            <p:cNvSpPr>
              <a:spLocks noChangeShapeType="1"/>
            </p:cNvSpPr>
            <p:nvPr/>
          </p:nvSpPr>
          <p:spPr bwMode="auto">
            <a:xfrm>
              <a:off x="1065473" y="5686956"/>
              <a:ext cx="0" cy="63500"/>
            </a:xfrm>
            <a:prstGeom prst="line">
              <a:avLst/>
            </a:prstGeom>
            <a:noFill/>
            <a:ln w="3175">
              <a:solidFill>
                <a:srgbClr val="000000"/>
              </a:solidFill>
              <a:round/>
              <a:headEnd/>
              <a:tailEnd/>
            </a:ln>
          </p:spPr>
          <p:txBody>
            <a:bodyPr/>
            <a:lstStyle/>
            <a:p>
              <a:pPr eaLnBrk="1" fontAlgn="auto" hangingPunct="1">
                <a:spcBef>
                  <a:spcPts val="0"/>
                </a:spcBef>
                <a:spcAft>
                  <a:spcPts val="0"/>
                </a:spcAft>
                <a:defRPr/>
              </a:pPr>
              <a:endParaRPr lang="en-US" sz="1800" kern="0" dirty="0">
                <a:solidFill>
                  <a:sysClr val="windowText" lastClr="000000"/>
                </a:solidFill>
                <a:latin typeface="Corbel" panose="020B0503020204020204" pitchFamily="34" charset="0"/>
              </a:endParaRPr>
            </a:p>
          </p:txBody>
        </p:sp>
        <p:sp>
          <p:nvSpPr>
            <p:cNvPr id="51" name="Line 25"/>
            <p:cNvSpPr>
              <a:spLocks noChangeShapeType="1"/>
            </p:cNvSpPr>
            <p:nvPr/>
          </p:nvSpPr>
          <p:spPr bwMode="auto">
            <a:xfrm>
              <a:off x="1629318" y="5686956"/>
              <a:ext cx="0" cy="63500"/>
            </a:xfrm>
            <a:prstGeom prst="line">
              <a:avLst/>
            </a:prstGeom>
            <a:noFill/>
            <a:ln w="3175">
              <a:solidFill>
                <a:srgbClr val="000000"/>
              </a:solidFill>
              <a:round/>
              <a:headEnd/>
              <a:tailEnd/>
            </a:ln>
          </p:spPr>
          <p:txBody>
            <a:bodyPr/>
            <a:lstStyle/>
            <a:p>
              <a:pPr eaLnBrk="1" fontAlgn="auto" hangingPunct="1">
                <a:spcBef>
                  <a:spcPts val="0"/>
                </a:spcBef>
                <a:spcAft>
                  <a:spcPts val="0"/>
                </a:spcAft>
                <a:defRPr/>
              </a:pPr>
              <a:endParaRPr lang="en-US" sz="1800" kern="0" dirty="0">
                <a:solidFill>
                  <a:sysClr val="windowText" lastClr="000000"/>
                </a:solidFill>
                <a:latin typeface="Corbel" panose="020B0503020204020204" pitchFamily="34" charset="0"/>
              </a:endParaRPr>
            </a:p>
          </p:txBody>
        </p:sp>
        <p:sp>
          <p:nvSpPr>
            <p:cNvPr id="52" name="Line 26"/>
            <p:cNvSpPr>
              <a:spLocks noChangeShapeType="1"/>
            </p:cNvSpPr>
            <p:nvPr/>
          </p:nvSpPr>
          <p:spPr bwMode="auto">
            <a:xfrm>
              <a:off x="2193163" y="5686956"/>
              <a:ext cx="0" cy="63500"/>
            </a:xfrm>
            <a:prstGeom prst="line">
              <a:avLst/>
            </a:prstGeom>
            <a:noFill/>
            <a:ln w="3175">
              <a:solidFill>
                <a:srgbClr val="000000"/>
              </a:solidFill>
              <a:round/>
              <a:headEnd/>
              <a:tailEnd/>
            </a:ln>
          </p:spPr>
          <p:txBody>
            <a:bodyPr/>
            <a:lstStyle/>
            <a:p>
              <a:pPr eaLnBrk="1" fontAlgn="auto" hangingPunct="1">
                <a:spcBef>
                  <a:spcPts val="0"/>
                </a:spcBef>
                <a:spcAft>
                  <a:spcPts val="0"/>
                </a:spcAft>
                <a:defRPr/>
              </a:pPr>
              <a:endParaRPr lang="en-US" sz="1800" kern="0" dirty="0">
                <a:solidFill>
                  <a:sysClr val="windowText" lastClr="000000"/>
                </a:solidFill>
                <a:latin typeface="Corbel" panose="020B0503020204020204" pitchFamily="34" charset="0"/>
              </a:endParaRPr>
            </a:p>
          </p:txBody>
        </p:sp>
        <p:sp>
          <p:nvSpPr>
            <p:cNvPr id="53" name="Line 27"/>
            <p:cNvSpPr>
              <a:spLocks noChangeShapeType="1"/>
            </p:cNvSpPr>
            <p:nvPr/>
          </p:nvSpPr>
          <p:spPr bwMode="auto">
            <a:xfrm>
              <a:off x="2757008" y="5686956"/>
              <a:ext cx="0" cy="63500"/>
            </a:xfrm>
            <a:prstGeom prst="line">
              <a:avLst/>
            </a:prstGeom>
            <a:noFill/>
            <a:ln w="3175">
              <a:solidFill>
                <a:srgbClr val="000000"/>
              </a:solidFill>
              <a:round/>
              <a:headEnd/>
              <a:tailEnd/>
            </a:ln>
          </p:spPr>
          <p:txBody>
            <a:bodyPr/>
            <a:lstStyle/>
            <a:p>
              <a:pPr eaLnBrk="1" fontAlgn="auto" hangingPunct="1">
                <a:spcBef>
                  <a:spcPts val="0"/>
                </a:spcBef>
                <a:spcAft>
                  <a:spcPts val="0"/>
                </a:spcAft>
                <a:defRPr/>
              </a:pPr>
              <a:endParaRPr lang="en-US" sz="1800" kern="0" dirty="0">
                <a:solidFill>
                  <a:sysClr val="windowText" lastClr="000000"/>
                </a:solidFill>
                <a:latin typeface="Corbel" panose="020B0503020204020204" pitchFamily="34" charset="0"/>
              </a:endParaRPr>
            </a:p>
          </p:txBody>
        </p:sp>
        <p:sp>
          <p:nvSpPr>
            <p:cNvPr id="54" name="Line 28"/>
            <p:cNvSpPr>
              <a:spLocks noChangeShapeType="1"/>
            </p:cNvSpPr>
            <p:nvPr/>
          </p:nvSpPr>
          <p:spPr bwMode="auto">
            <a:xfrm>
              <a:off x="3320853" y="5686956"/>
              <a:ext cx="0" cy="63500"/>
            </a:xfrm>
            <a:prstGeom prst="line">
              <a:avLst/>
            </a:prstGeom>
            <a:noFill/>
            <a:ln w="3175">
              <a:solidFill>
                <a:srgbClr val="000000"/>
              </a:solidFill>
              <a:round/>
              <a:headEnd/>
              <a:tailEnd/>
            </a:ln>
          </p:spPr>
          <p:txBody>
            <a:bodyPr/>
            <a:lstStyle/>
            <a:p>
              <a:pPr eaLnBrk="1" fontAlgn="auto" hangingPunct="1">
                <a:spcBef>
                  <a:spcPts val="0"/>
                </a:spcBef>
                <a:spcAft>
                  <a:spcPts val="0"/>
                </a:spcAft>
                <a:defRPr/>
              </a:pPr>
              <a:endParaRPr lang="en-US" sz="1800" kern="0" dirty="0">
                <a:solidFill>
                  <a:sysClr val="windowText" lastClr="000000"/>
                </a:solidFill>
                <a:latin typeface="Corbel" panose="020B0503020204020204" pitchFamily="34" charset="0"/>
              </a:endParaRPr>
            </a:p>
          </p:txBody>
        </p:sp>
        <p:sp>
          <p:nvSpPr>
            <p:cNvPr id="55" name="Line 29"/>
            <p:cNvSpPr>
              <a:spLocks noChangeShapeType="1"/>
            </p:cNvSpPr>
            <p:nvPr/>
          </p:nvSpPr>
          <p:spPr bwMode="auto">
            <a:xfrm>
              <a:off x="3884698" y="5686956"/>
              <a:ext cx="0" cy="63500"/>
            </a:xfrm>
            <a:prstGeom prst="line">
              <a:avLst/>
            </a:prstGeom>
            <a:noFill/>
            <a:ln w="3175">
              <a:solidFill>
                <a:srgbClr val="000000"/>
              </a:solidFill>
              <a:round/>
              <a:headEnd/>
              <a:tailEnd/>
            </a:ln>
          </p:spPr>
          <p:txBody>
            <a:bodyPr/>
            <a:lstStyle/>
            <a:p>
              <a:pPr eaLnBrk="1" fontAlgn="auto" hangingPunct="1">
                <a:spcBef>
                  <a:spcPts val="0"/>
                </a:spcBef>
                <a:spcAft>
                  <a:spcPts val="0"/>
                </a:spcAft>
                <a:defRPr/>
              </a:pPr>
              <a:endParaRPr lang="en-US" sz="1800" kern="0" dirty="0">
                <a:solidFill>
                  <a:sysClr val="windowText" lastClr="000000"/>
                </a:solidFill>
                <a:latin typeface="Corbel" panose="020B0503020204020204" pitchFamily="34" charset="0"/>
              </a:endParaRPr>
            </a:p>
          </p:txBody>
        </p:sp>
        <p:sp>
          <p:nvSpPr>
            <p:cNvPr id="56" name="Line 30"/>
            <p:cNvSpPr>
              <a:spLocks noChangeShapeType="1"/>
            </p:cNvSpPr>
            <p:nvPr/>
          </p:nvSpPr>
          <p:spPr bwMode="auto">
            <a:xfrm>
              <a:off x="4448543" y="5686956"/>
              <a:ext cx="0" cy="63500"/>
            </a:xfrm>
            <a:prstGeom prst="line">
              <a:avLst/>
            </a:prstGeom>
            <a:noFill/>
            <a:ln w="3175">
              <a:solidFill>
                <a:srgbClr val="000000"/>
              </a:solidFill>
              <a:round/>
              <a:headEnd/>
              <a:tailEnd/>
            </a:ln>
          </p:spPr>
          <p:txBody>
            <a:bodyPr/>
            <a:lstStyle/>
            <a:p>
              <a:pPr eaLnBrk="1" fontAlgn="auto" hangingPunct="1">
                <a:spcBef>
                  <a:spcPts val="0"/>
                </a:spcBef>
                <a:spcAft>
                  <a:spcPts val="0"/>
                </a:spcAft>
                <a:defRPr/>
              </a:pPr>
              <a:endParaRPr lang="en-US" sz="1800" kern="0" dirty="0">
                <a:solidFill>
                  <a:sysClr val="windowText" lastClr="000000"/>
                </a:solidFill>
                <a:latin typeface="Corbel" panose="020B0503020204020204" pitchFamily="34" charset="0"/>
              </a:endParaRPr>
            </a:p>
          </p:txBody>
        </p:sp>
        <p:sp>
          <p:nvSpPr>
            <p:cNvPr id="57" name="Line 30"/>
            <p:cNvSpPr>
              <a:spLocks noChangeShapeType="1"/>
            </p:cNvSpPr>
            <p:nvPr/>
          </p:nvSpPr>
          <p:spPr bwMode="auto">
            <a:xfrm>
              <a:off x="6140078" y="5686956"/>
              <a:ext cx="0" cy="63500"/>
            </a:xfrm>
            <a:prstGeom prst="line">
              <a:avLst/>
            </a:prstGeom>
            <a:noFill/>
            <a:ln w="3175">
              <a:solidFill>
                <a:srgbClr val="000000"/>
              </a:solidFill>
              <a:round/>
              <a:headEnd/>
              <a:tailEnd/>
            </a:ln>
          </p:spPr>
          <p:txBody>
            <a:bodyPr/>
            <a:lstStyle/>
            <a:p>
              <a:pPr eaLnBrk="1" fontAlgn="auto" hangingPunct="1">
                <a:spcBef>
                  <a:spcPts val="0"/>
                </a:spcBef>
                <a:spcAft>
                  <a:spcPts val="0"/>
                </a:spcAft>
                <a:defRPr/>
              </a:pPr>
              <a:endParaRPr lang="en-US" sz="1800" kern="0" dirty="0">
                <a:solidFill>
                  <a:sysClr val="windowText" lastClr="000000"/>
                </a:solidFill>
                <a:latin typeface="Corbel" panose="020B0503020204020204" pitchFamily="34" charset="0"/>
              </a:endParaRPr>
            </a:p>
          </p:txBody>
        </p:sp>
        <p:sp>
          <p:nvSpPr>
            <p:cNvPr id="58" name="Line 30"/>
            <p:cNvSpPr>
              <a:spLocks noChangeShapeType="1"/>
            </p:cNvSpPr>
            <p:nvPr/>
          </p:nvSpPr>
          <p:spPr bwMode="auto">
            <a:xfrm>
              <a:off x="5012388" y="5686956"/>
              <a:ext cx="0" cy="63500"/>
            </a:xfrm>
            <a:prstGeom prst="line">
              <a:avLst/>
            </a:prstGeom>
            <a:noFill/>
            <a:ln w="3175">
              <a:solidFill>
                <a:srgbClr val="000000"/>
              </a:solidFill>
              <a:round/>
              <a:headEnd/>
              <a:tailEnd/>
            </a:ln>
          </p:spPr>
          <p:txBody>
            <a:bodyPr/>
            <a:lstStyle/>
            <a:p>
              <a:pPr eaLnBrk="1" fontAlgn="auto" hangingPunct="1">
                <a:spcBef>
                  <a:spcPts val="0"/>
                </a:spcBef>
                <a:spcAft>
                  <a:spcPts val="0"/>
                </a:spcAft>
                <a:defRPr/>
              </a:pPr>
              <a:endParaRPr lang="en-US" sz="1800" kern="0" dirty="0">
                <a:solidFill>
                  <a:sysClr val="windowText" lastClr="000000"/>
                </a:solidFill>
                <a:latin typeface="Corbel" panose="020B0503020204020204" pitchFamily="34" charset="0"/>
              </a:endParaRPr>
            </a:p>
          </p:txBody>
        </p:sp>
        <p:sp>
          <p:nvSpPr>
            <p:cNvPr id="59" name="Line 30"/>
            <p:cNvSpPr>
              <a:spLocks noChangeShapeType="1"/>
            </p:cNvSpPr>
            <p:nvPr/>
          </p:nvSpPr>
          <p:spPr bwMode="auto">
            <a:xfrm>
              <a:off x="5576233" y="5686956"/>
              <a:ext cx="0" cy="63500"/>
            </a:xfrm>
            <a:prstGeom prst="line">
              <a:avLst/>
            </a:prstGeom>
            <a:noFill/>
            <a:ln w="3175">
              <a:solidFill>
                <a:srgbClr val="000000"/>
              </a:solidFill>
              <a:round/>
              <a:headEnd/>
              <a:tailEnd/>
            </a:ln>
          </p:spPr>
          <p:txBody>
            <a:bodyPr/>
            <a:lstStyle/>
            <a:p>
              <a:pPr eaLnBrk="1" fontAlgn="auto" hangingPunct="1">
                <a:spcBef>
                  <a:spcPts val="0"/>
                </a:spcBef>
                <a:spcAft>
                  <a:spcPts val="0"/>
                </a:spcAft>
                <a:defRPr/>
              </a:pPr>
              <a:endParaRPr lang="en-US" sz="1800" kern="0" dirty="0">
                <a:solidFill>
                  <a:sysClr val="windowText" lastClr="000000"/>
                </a:solidFill>
                <a:latin typeface="Corbel" panose="020B0503020204020204" pitchFamily="34" charset="0"/>
              </a:endParaRPr>
            </a:p>
          </p:txBody>
        </p:sp>
        <p:sp>
          <p:nvSpPr>
            <p:cNvPr id="60" name="Line 30"/>
            <p:cNvSpPr>
              <a:spLocks noChangeShapeType="1"/>
            </p:cNvSpPr>
            <p:nvPr/>
          </p:nvSpPr>
          <p:spPr bwMode="auto">
            <a:xfrm>
              <a:off x="7267771" y="5686956"/>
              <a:ext cx="0" cy="63500"/>
            </a:xfrm>
            <a:prstGeom prst="line">
              <a:avLst/>
            </a:prstGeom>
            <a:noFill/>
            <a:ln w="3175">
              <a:solidFill>
                <a:srgbClr val="000000"/>
              </a:solidFill>
              <a:round/>
              <a:headEnd/>
              <a:tailEnd/>
            </a:ln>
          </p:spPr>
          <p:txBody>
            <a:bodyPr/>
            <a:lstStyle/>
            <a:p>
              <a:pPr eaLnBrk="1" fontAlgn="auto" hangingPunct="1">
                <a:spcBef>
                  <a:spcPts val="0"/>
                </a:spcBef>
                <a:spcAft>
                  <a:spcPts val="0"/>
                </a:spcAft>
                <a:defRPr/>
              </a:pPr>
              <a:endParaRPr lang="en-US" sz="1800" kern="0" dirty="0">
                <a:solidFill>
                  <a:sysClr val="windowText" lastClr="000000"/>
                </a:solidFill>
                <a:latin typeface="Corbel" panose="020B0503020204020204" pitchFamily="34" charset="0"/>
              </a:endParaRPr>
            </a:p>
          </p:txBody>
        </p:sp>
        <p:sp>
          <p:nvSpPr>
            <p:cNvPr id="28" name="Line 30"/>
            <p:cNvSpPr>
              <a:spLocks noChangeShapeType="1"/>
            </p:cNvSpPr>
            <p:nvPr/>
          </p:nvSpPr>
          <p:spPr bwMode="auto">
            <a:xfrm>
              <a:off x="6703923" y="5686956"/>
              <a:ext cx="0" cy="63500"/>
            </a:xfrm>
            <a:prstGeom prst="line">
              <a:avLst/>
            </a:prstGeom>
            <a:noFill/>
            <a:ln w="3175">
              <a:solidFill>
                <a:srgbClr val="000000"/>
              </a:solidFill>
              <a:round/>
              <a:headEnd/>
              <a:tailEnd/>
            </a:ln>
          </p:spPr>
          <p:txBody>
            <a:bodyPr/>
            <a:lstStyle/>
            <a:p>
              <a:pPr eaLnBrk="1" fontAlgn="auto" hangingPunct="1">
                <a:spcBef>
                  <a:spcPts val="0"/>
                </a:spcBef>
                <a:spcAft>
                  <a:spcPts val="0"/>
                </a:spcAft>
                <a:defRPr/>
              </a:pPr>
              <a:endParaRPr lang="en-US" sz="1800" kern="0" dirty="0">
                <a:solidFill>
                  <a:sysClr val="windowText" lastClr="000000"/>
                </a:solidFill>
                <a:latin typeface="Corbel" panose="020B0503020204020204" pitchFamily="34" charset="0"/>
              </a:endParaRPr>
            </a:p>
          </p:txBody>
        </p:sp>
      </p:grpSp>
      <p:sp>
        <p:nvSpPr>
          <p:cNvPr id="40" name="Text Box 4"/>
          <p:cNvSpPr txBox="1">
            <a:spLocks noChangeArrowheads="1"/>
          </p:cNvSpPr>
          <p:nvPr/>
        </p:nvSpPr>
        <p:spPr bwMode="auto">
          <a:xfrm>
            <a:off x="811757" y="6556999"/>
            <a:ext cx="8129047" cy="327685"/>
          </a:xfrm>
          <a:prstGeom prst="rect">
            <a:avLst/>
          </a:prstGeom>
          <a:noFill/>
          <a:ln w="9525">
            <a:noFill/>
            <a:miter lim="800000"/>
            <a:headEnd/>
            <a:tailEnd/>
          </a:ln>
        </p:spPr>
        <p:txBody>
          <a:bodyPr wrap="square" lIns="91344" tIns="45672" rIns="91344" bIns="45672">
            <a:spAutoFit/>
          </a:bodyPr>
          <a:lstStyle/>
          <a:p>
            <a:pPr algn="r">
              <a:lnSpc>
                <a:spcPct val="85000"/>
              </a:lnSpc>
              <a:spcBef>
                <a:spcPct val="50000"/>
              </a:spcBef>
              <a:defRPr/>
            </a:pPr>
            <a:r>
              <a:rPr lang="en-US" b="1" i="1" dirty="0">
                <a:solidFill>
                  <a:schemeClr val="tx1">
                    <a:lumMod val="50000"/>
                  </a:schemeClr>
                </a:solidFill>
                <a:latin typeface="Corbel" panose="020B0503020204020204" pitchFamily="34" charset="0"/>
              </a:rPr>
              <a:t>Source:  SAMHSA, </a:t>
            </a:r>
            <a:r>
              <a:rPr lang="en-US" b="1" i="1" dirty="0" smtClean="0">
                <a:solidFill>
                  <a:schemeClr val="tx1">
                    <a:lumMod val="50000"/>
                  </a:schemeClr>
                </a:solidFill>
                <a:latin typeface="Corbel" panose="020B0503020204020204" pitchFamily="34" charset="0"/>
              </a:rPr>
              <a:t>2014 </a:t>
            </a:r>
            <a:r>
              <a:rPr lang="en-US" b="1" i="1" dirty="0">
                <a:solidFill>
                  <a:schemeClr val="tx1">
                    <a:lumMod val="50000"/>
                  </a:schemeClr>
                </a:solidFill>
                <a:latin typeface="Corbel" panose="020B0503020204020204" pitchFamily="34" charset="0"/>
              </a:rPr>
              <a:t>National Survey on Drug Use and Health, </a:t>
            </a:r>
            <a:r>
              <a:rPr lang="en-US" b="1" i="1" dirty="0" smtClean="0">
                <a:solidFill>
                  <a:schemeClr val="tx1">
                    <a:lumMod val="50000"/>
                  </a:schemeClr>
                </a:solidFill>
                <a:latin typeface="Corbel" panose="020B0503020204020204" pitchFamily="34" charset="0"/>
              </a:rPr>
              <a:t>2015.</a:t>
            </a:r>
            <a:endParaRPr lang="en-US" b="1" i="1" dirty="0">
              <a:solidFill>
                <a:schemeClr val="tx1">
                  <a:lumMod val="50000"/>
                </a:schemeClr>
              </a:solidFill>
              <a:latin typeface="Corbel" panose="020B0503020204020204" pitchFamily="34" charset="0"/>
            </a:endParaRPr>
          </a:p>
        </p:txBody>
      </p:sp>
      <p:sp>
        <p:nvSpPr>
          <p:cNvPr id="41" name="Line 3"/>
          <p:cNvSpPr>
            <a:spLocks noChangeShapeType="1"/>
          </p:cNvSpPr>
          <p:nvPr/>
        </p:nvSpPr>
        <p:spPr bwMode="auto">
          <a:xfrm>
            <a:off x="0" y="1264842"/>
            <a:ext cx="9144000" cy="0"/>
          </a:xfrm>
          <a:prstGeom prst="line">
            <a:avLst/>
          </a:prstGeom>
          <a:noFill/>
          <a:ln w="57150">
            <a:solidFill>
              <a:srgbClr val="FF0000"/>
            </a:solidFill>
            <a:round/>
            <a:headEnd/>
            <a:tailEnd/>
          </a:ln>
          <a:effectLst/>
        </p:spPr>
        <p:txBody>
          <a:bodyPr lIns="76117" tIns="38058" rIns="76117" bIns="38058"/>
          <a:lstStyle/>
          <a:p>
            <a:pPr algn="ctr">
              <a:lnSpc>
                <a:spcPct val="85000"/>
              </a:lnSpc>
            </a:pPr>
            <a:endParaRPr lang="en-US" sz="1300" b="1" i="1">
              <a:solidFill>
                <a:srgbClr val="000000"/>
              </a:solidFill>
              <a:latin typeface="Corbel" panose="020B0503020204020204" pitchFamily="34" charset="0"/>
              <a:ea typeface="+mn-ea"/>
            </a:endParaRPr>
          </a:p>
        </p:txBody>
      </p:sp>
    </p:spTree>
    <p:extLst>
      <p:ext uri="{BB962C8B-B14F-4D97-AF65-F5344CB8AC3E}">
        <p14:creationId xmlns:p14="http://schemas.microsoft.com/office/powerpoint/2010/main" val="20407982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140526"/>
            <a:ext cx="8229600" cy="1143000"/>
          </a:xfrm>
          <a:effectLst/>
        </p:spPr>
        <p:txBody>
          <a:bodyPr vert="horz" lIns="91440" tIns="45720" rIns="91440" bIns="45720" rtlCol="0" anchor="ctr">
            <a:noAutofit/>
          </a:bodyPr>
          <a:lstStyle/>
          <a:p>
            <a:r>
              <a:rPr lang="en-US" sz="3200" b="1" dirty="0">
                <a:latin typeface="Corbel" panose="020B0503020204020204" pitchFamily="34" charset="0"/>
                <a:cs typeface="Arial" panose="020B0604020202020204" pitchFamily="34" charset="0"/>
              </a:rPr>
              <a:t>Trends Observed </a:t>
            </a:r>
            <a:r>
              <a:rPr lang="en-US" sz="3200" b="1" dirty="0" smtClean="0">
                <a:latin typeface="Corbel" panose="020B0503020204020204" pitchFamily="34" charset="0"/>
                <a:cs typeface="Arial" panose="020B0604020202020204" pitchFamily="34" charset="0"/>
              </a:rPr>
              <a:t>on East Coast &amp; Midwest</a:t>
            </a:r>
            <a:endParaRPr lang="en-US" sz="3200" b="1" dirty="0">
              <a:latin typeface="Corbel" panose="020B0503020204020204" pitchFamily="34" charset="0"/>
              <a:cs typeface="Arial" panose="020B0604020202020204" pitchFamily="34" charset="0"/>
            </a:endParaRPr>
          </a:p>
        </p:txBody>
      </p:sp>
      <p:sp>
        <p:nvSpPr>
          <p:cNvPr id="21507" name="Content Placeholder 2"/>
          <p:cNvSpPr>
            <a:spLocks noGrp="1"/>
          </p:cNvSpPr>
          <p:nvPr>
            <p:ph idx="1"/>
          </p:nvPr>
        </p:nvSpPr>
        <p:spPr>
          <a:xfrm>
            <a:off x="457200" y="1570096"/>
            <a:ext cx="8229600" cy="4525963"/>
          </a:xfrm>
        </p:spPr>
        <p:txBody>
          <a:bodyPr/>
          <a:lstStyle/>
          <a:p>
            <a:pPr>
              <a:spcAft>
                <a:spcPts val="1200"/>
              </a:spcAft>
              <a:buFont typeface="Arial" charset="0"/>
              <a:buNone/>
            </a:pPr>
            <a:r>
              <a:rPr lang="en-US" dirty="0">
                <a:latin typeface="Corbel" panose="020B0503020204020204" pitchFamily="34" charset="0"/>
              </a:rPr>
              <a:t>These young IDUs tend to be:</a:t>
            </a:r>
          </a:p>
          <a:p>
            <a:pPr lvl="2">
              <a:buFont typeface="Arial" panose="020B0604020202020204" pitchFamily="34" charset="0"/>
              <a:buChar char="•"/>
            </a:pPr>
            <a:r>
              <a:rPr lang="en-US" sz="3200" dirty="0" smtClean="0">
                <a:latin typeface="Corbel" panose="020B0503020204020204" pitchFamily="34" charset="0"/>
              </a:rPr>
              <a:t> young (under 30)</a:t>
            </a:r>
          </a:p>
          <a:p>
            <a:pPr lvl="2">
              <a:buFont typeface="Arial" panose="020B0604020202020204" pitchFamily="34" charset="0"/>
              <a:buChar char="•"/>
            </a:pPr>
            <a:r>
              <a:rPr lang="en-US" sz="3200" dirty="0" smtClean="0">
                <a:latin typeface="Corbel" panose="020B0503020204020204" pitchFamily="34" charset="0"/>
              </a:rPr>
              <a:t> white</a:t>
            </a:r>
            <a:endParaRPr lang="en-US" sz="3200" dirty="0">
              <a:latin typeface="Corbel" panose="020B0503020204020204" pitchFamily="34" charset="0"/>
            </a:endParaRPr>
          </a:p>
          <a:p>
            <a:pPr lvl="2"/>
            <a:r>
              <a:rPr lang="en-US" sz="3200" dirty="0">
                <a:latin typeface="Corbel" panose="020B0503020204020204" pitchFamily="34" charset="0"/>
              </a:rPr>
              <a:t> equally </a:t>
            </a:r>
            <a:r>
              <a:rPr lang="en-US" sz="3200" dirty="0" smtClean="0">
                <a:latin typeface="Corbel" panose="020B0503020204020204" pitchFamily="34" charset="0"/>
              </a:rPr>
              <a:t>male/female </a:t>
            </a:r>
            <a:endParaRPr lang="en-US" sz="3200" dirty="0">
              <a:latin typeface="Corbel" panose="020B0503020204020204" pitchFamily="34" charset="0"/>
            </a:endParaRPr>
          </a:p>
          <a:p>
            <a:pPr lvl="2"/>
            <a:r>
              <a:rPr lang="en-US" sz="3200" dirty="0">
                <a:latin typeface="Corbel" panose="020B0503020204020204" pitchFamily="34" charset="0"/>
              </a:rPr>
              <a:t> </a:t>
            </a:r>
            <a:r>
              <a:rPr lang="en-US" sz="3200" i="1" dirty="0">
                <a:latin typeface="Corbel" panose="020B0503020204020204" pitchFamily="34" charset="0"/>
              </a:rPr>
              <a:t>non-urban</a:t>
            </a:r>
            <a:r>
              <a:rPr lang="en-US" sz="3200" dirty="0">
                <a:latin typeface="Corbel" panose="020B0503020204020204" pitchFamily="34" charset="0"/>
              </a:rPr>
              <a:t> (suburban, rural)</a:t>
            </a:r>
          </a:p>
          <a:p>
            <a:pPr lvl="2"/>
            <a:r>
              <a:rPr lang="en-US" sz="3200" dirty="0">
                <a:latin typeface="Corbel" panose="020B0503020204020204" pitchFamily="34" charset="0"/>
              </a:rPr>
              <a:t> </a:t>
            </a:r>
            <a:r>
              <a:rPr lang="en-US" sz="3200" dirty="0" smtClean="0">
                <a:latin typeface="Corbel" panose="020B0503020204020204" pitchFamily="34" charset="0"/>
              </a:rPr>
              <a:t>Increase in injection drug use driven by increase in </a:t>
            </a:r>
            <a:r>
              <a:rPr lang="en-US" sz="3200" dirty="0">
                <a:latin typeface="Corbel" panose="020B0503020204020204" pitchFamily="34" charset="0"/>
              </a:rPr>
              <a:t>p</a:t>
            </a:r>
            <a:r>
              <a:rPr lang="en-US" sz="3200" dirty="0" smtClean="0">
                <a:latin typeface="Corbel" panose="020B0503020204020204" pitchFamily="34" charset="0"/>
              </a:rPr>
              <a:t>rescription opioids use</a:t>
            </a:r>
            <a:endParaRPr lang="en-US" sz="3200" dirty="0">
              <a:latin typeface="Corbel" panose="020B0503020204020204" pitchFamily="34" charset="0"/>
            </a:endParaRPr>
          </a:p>
        </p:txBody>
      </p:sp>
      <p:sp>
        <p:nvSpPr>
          <p:cNvPr id="2" name="TextBox 1"/>
          <p:cNvSpPr txBox="1"/>
          <p:nvPr/>
        </p:nvSpPr>
        <p:spPr>
          <a:xfrm>
            <a:off x="1295416" y="6234105"/>
            <a:ext cx="5858591" cy="369332"/>
          </a:xfrm>
          <a:prstGeom prst="rect">
            <a:avLst/>
          </a:prstGeom>
          <a:noFill/>
        </p:spPr>
        <p:txBody>
          <a:bodyPr wrap="none" rtlCol="0">
            <a:spAutoFit/>
          </a:bodyPr>
          <a:lstStyle/>
          <a:p>
            <a:pPr defTabSz="457200" fontAlgn="auto">
              <a:spcBef>
                <a:spcPts val="0"/>
              </a:spcBef>
              <a:spcAft>
                <a:spcPts val="0"/>
              </a:spcAft>
            </a:pPr>
            <a:r>
              <a:rPr lang="en-US" dirty="0" err="1" smtClean="0">
                <a:solidFill>
                  <a:prstClr val="black"/>
                </a:solidFill>
                <a:latin typeface="Corbel" panose="020B0503020204020204" pitchFamily="34" charset="0"/>
                <a:ea typeface="+mn-ea"/>
              </a:rPr>
              <a:t>Valdiserri</a:t>
            </a:r>
            <a:r>
              <a:rPr lang="en-US" dirty="0" smtClean="0">
                <a:solidFill>
                  <a:prstClr val="black"/>
                </a:solidFill>
                <a:latin typeface="Corbel" panose="020B0503020204020204" pitchFamily="34" charset="0"/>
                <a:ea typeface="+mn-ea"/>
              </a:rPr>
              <a:t> R., et al. Am J Public Health. 2014; 104(5):816-821.</a:t>
            </a:r>
            <a:endParaRPr lang="en-US" dirty="0">
              <a:solidFill>
                <a:prstClr val="black"/>
              </a:solidFill>
              <a:latin typeface="Corbel" panose="020B0503020204020204" pitchFamily="34" charset="0"/>
              <a:ea typeface="+mn-ea"/>
            </a:endParaRPr>
          </a:p>
        </p:txBody>
      </p:sp>
      <p:sp>
        <p:nvSpPr>
          <p:cNvPr id="5" name="Line 9"/>
          <p:cNvSpPr>
            <a:spLocks noChangeShapeType="1"/>
          </p:cNvSpPr>
          <p:nvPr/>
        </p:nvSpPr>
        <p:spPr bwMode="auto">
          <a:xfrm>
            <a:off x="0" y="1424351"/>
            <a:ext cx="9144000" cy="0"/>
          </a:xfrm>
          <a:prstGeom prst="line">
            <a:avLst/>
          </a:prstGeom>
          <a:noFill/>
          <a:ln w="57150">
            <a:solidFill>
              <a:srgbClr val="FF0000"/>
            </a:solidFill>
            <a:round/>
            <a:headEnd/>
            <a:tailEnd/>
          </a:ln>
        </p:spPr>
        <p:txBody>
          <a:bodyPr/>
          <a:lstStyle/>
          <a:p>
            <a:endParaRPr lang="en-US">
              <a:latin typeface="Corbel" panose="020B0503020204020204" pitchFamily="34" charset="0"/>
            </a:endParaRPr>
          </a:p>
        </p:txBody>
      </p:sp>
    </p:spTree>
    <p:extLst>
      <p:ext uri="{BB962C8B-B14F-4D97-AF65-F5344CB8AC3E}">
        <p14:creationId xmlns:p14="http://schemas.microsoft.com/office/powerpoint/2010/main" val="31050959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 name="Line 4"/>
          <p:cNvSpPr>
            <a:spLocks noChangeShapeType="1"/>
          </p:cNvSpPr>
          <p:nvPr/>
        </p:nvSpPr>
        <p:spPr bwMode="auto">
          <a:xfrm>
            <a:off x="0" y="968796"/>
            <a:ext cx="9144000" cy="1588"/>
          </a:xfrm>
          <a:prstGeom prst="line">
            <a:avLst/>
          </a:prstGeom>
          <a:noFill/>
          <a:ln w="57150">
            <a:solidFill>
              <a:srgbClr val="FF0000"/>
            </a:solidFill>
            <a:round/>
            <a:headEnd/>
            <a:tailEnd/>
          </a:ln>
        </p:spPr>
        <p:txBody>
          <a:bodyPr lIns="91344" tIns="45672" rIns="91344" bIns="45672"/>
          <a:lstStyle/>
          <a:p>
            <a:endParaRPr lang="en-US">
              <a:solidFill>
                <a:prstClr val="black"/>
              </a:solidFill>
              <a:latin typeface="Corbel" pitchFamily="34" charset="0"/>
            </a:endParaRPr>
          </a:p>
        </p:txBody>
      </p:sp>
      <p:sp>
        <p:nvSpPr>
          <p:cNvPr id="54" name="Oval 53"/>
          <p:cNvSpPr/>
          <p:nvPr/>
        </p:nvSpPr>
        <p:spPr>
          <a:xfrm>
            <a:off x="3366134" y="1894883"/>
            <a:ext cx="551216" cy="4844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200" fontAlgn="auto">
              <a:spcBef>
                <a:spcPts val="0"/>
              </a:spcBef>
              <a:spcAft>
                <a:spcPts val="0"/>
              </a:spcAft>
            </a:pPr>
            <a:endParaRPr lang="en-US">
              <a:solidFill>
                <a:prstClr val="white"/>
              </a:solidFill>
              <a:latin typeface="Corbel" panose="020B0503020204020204" pitchFamily="34" charset="0"/>
            </a:endParaRPr>
          </a:p>
        </p:txBody>
      </p:sp>
      <p:sp>
        <p:nvSpPr>
          <p:cNvPr id="3" name="Rectangle 2"/>
          <p:cNvSpPr/>
          <p:nvPr/>
        </p:nvSpPr>
        <p:spPr>
          <a:xfrm>
            <a:off x="167794" y="-480353"/>
            <a:ext cx="6278132" cy="1430131"/>
          </a:xfrm>
          <a:prstGeom prst="rect">
            <a:avLst/>
          </a:prstGeom>
        </p:spPr>
        <p:txBody>
          <a:bodyPr wrap="square" lIns="91436" tIns="45718" rIns="91436" bIns="45718">
            <a:spAutoFit/>
          </a:bodyPr>
          <a:lstStyle/>
          <a:p>
            <a:pPr algn="ctr" defTabSz="457200" fontAlgn="auto">
              <a:lnSpc>
                <a:spcPct val="90000"/>
              </a:lnSpc>
              <a:spcBef>
                <a:spcPts val="0"/>
              </a:spcBef>
              <a:spcAft>
                <a:spcPts val="0"/>
              </a:spcAft>
            </a:pPr>
            <a:endParaRPr lang="en-US" sz="3200" dirty="0">
              <a:solidFill>
                <a:prstClr val="black"/>
              </a:solidFill>
              <a:latin typeface="Corbel" panose="020B0503020204020204" pitchFamily="34" charset="0"/>
              <a:ea typeface="+mn-ea"/>
              <a:cs typeface="Times New Roman" panose="02020603050405020304" pitchFamily="18" charset="0"/>
            </a:endParaRPr>
          </a:p>
          <a:p>
            <a:pPr algn="ctr" defTabSz="457200" fontAlgn="auto">
              <a:lnSpc>
                <a:spcPct val="90000"/>
              </a:lnSpc>
              <a:spcBef>
                <a:spcPts val="0"/>
              </a:spcBef>
              <a:spcAft>
                <a:spcPts val="0"/>
              </a:spcAft>
            </a:pPr>
            <a:r>
              <a:rPr lang="en-US" sz="3200" b="1" dirty="0" smtClean="0">
                <a:solidFill>
                  <a:prstClr val="black"/>
                </a:solidFill>
                <a:latin typeface="Corbel" panose="020B0503020204020204" pitchFamily="34" charset="0"/>
                <a:ea typeface="+mn-ea"/>
                <a:cs typeface="Times New Roman" panose="02020603050405020304" pitchFamily="18" charset="0"/>
              </a:rPr>
              <a:t>Outbreak </a:t>
            </a:r>
            <a:r>
              <a:rPr lang="en-US" sz="3200" b="1" dirty="0">
                <a:solidFill>
                  <a:prstClr val="black"/>
                </a:solidFill>
                <a:latin typeface="Corbel" panose="020B0503020204020204" pitchFamily="34" charset="0"/>
                <a:ea typeface="+mn-ea"/>
                <a:cs typeface="Times New Roman" panose="02020603050405020304" pitchFamily="18" charset="0"/>
              </a:rPr>
              <a:t>of HIV Linked to IDU of </a:t>
            </a:r>
            <a:r>
              <a:rPr lang="en-US" sz="3200" b="1" dirty="0" err="1">
                <a:solidFill>
                  <a:prstClr val="black"/>
                </a:solidFill>
                <a:latin typeface="Corbel" panose="020B0503020204020204" pitchFamily="34" charset="0"/>
                <a:ea typeface="+mn-ea"/>
                <a:cs typeface="Times New Roman" panose="02020603050405020304" pitchFamily="18" charset="0"/>
              </a:rPr>
              <a:t>Oxymorphone</a:t>
            </a:r>
            <a:r>
              <a:rPr lang="en-US" sz="3200" b="1" dirty="0">
                <a:solidFill>
                  <a:prstClr val="black"/>
                </a:solidFill>
                <a:latin typeface="Corbel" panose="020B0503020204020204" pitchFamily="34" charset="0"/>
                <a:ea typeface="+mn-ea"/>
                <a:cs typeface="Times New Roman" panose="02020603050405020304" pitchFamily="18" charset="0"/>
              </a:rPr>
              <a:t> Indiana, 2015</a:t>
            </a:r>
            <a:endParaRPr lang="en-US" sz="3200" dirty="0">
              <a:solidFill>
                <a:prstClr val="black"/>
              </a:solidFill>
              <a:latin typeface="Corbel" panose="020B0503020204020204" pitchFamily="34" charset="0"/>
              <a:ea typeface="+mn-ea"/>
              <a:cs typeface="Times New Roman" panose="02020603050405020304" pitchFamily="18" charset="0"/>
            </a:endParaRPr>
          </a:p>
        </p:txBody>
      </p:sp>
      <p:graphicFrame>
        <p:nvGraphicFramePr>
          <p:cNvPr id="9" name="Chart 8"/>
          <p:cNvGraphicFramePr/>
          <p:nvPr>
            <p:extLst>
              <p:ext uri="{D42A27DB-BD31-4B8C-83A1-F6EECF244321}">
                <p14:modId xmlns:p14="http://schemas.microsoft.com/office/powerpoint/2010/main" val="3561378279"/>
              </p:ext>
            </p:extLst>
          </p:nvPr>
        </p:nvGraphicFramePr>
        <p:xfrm>
          <a:off x="-470758" y="1611667"/>
          <a:ext cx="5691212" cy="436531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26021" y="5747650"/>
            <a:ext cx="3213559" cy="757126"/>
          </a:xfrm>
          <a:prstGeom prst="rect">
            <a:avLst/>
          </a:prstGeom>
          <a:noFill/>
        </p:spPr>
        <p:txBody>
          <a:bodyPr wrap="square" lIns="91436" tIns="45718" rIns="91436" bIns="45718" rtlCol="0">
            <a:spAutoFit/>
          </a:bodyPr>
          <a:lstStyle/>
          <a:p>
            <a:pPr defTabSz="457200" fontAlgn="auto">
              <a:lnSpc>
                <a:spcPct val="80000"/>
              </a:lnSpc>
              <a:spcBef>
                <a:spcPts val="0"/>
              </a:spcBef>
              <a:spcAft>
                <a:spcPts val="0"/>
              </a:spcAft>
            </a:pPr>
            <a:r>
              <a:rPr lang="en-US" b="1" dirty="0" smtClean="0">
                <a:solidFill>
                  <a:prstClr val="black"/>
                </a:solidFill>
                <a:latin typeface="Corbel" panose="020B0503020204020204" pitchFamily="34" charset="0"/>
                <a:ea typeface="+mn-ea"/>
                <a:cs typeface="Times New Roman" panose="02020603050405020304" pitchFamily="18" charset="0"/>
              </a:rPr>
              <a:t>All reported injecting tablets of </a:t>
            </a:r>
            <a:r>
              <a:rPr lang="en-US" b="1" dirty="0" err="1" smtClean="0">
                <a:solidFill>
                  <a:prstClr val="black"/>
                </a:solidFill>
                <a:latin typeface="Corbel" panose="020B0503020204020204" pitchFamily="34" charset="0"/>
                <a:ea typeface="+mn-ea"/>
                <a:cs typeface="Times New Roman" panose="02020603050405020304" pitchFamily="18" charset="0"/>
              </a:rPr>
              <a:t>oxymorphone</a:t>
            </a:r>
            <a:r>
              <a:rPr lang="en-US" b="1" dirty="0" smtClean="0">
                <a:solidFill>
                  <a:prstClr val="black"/>
                </a:solidFill>
                <a:latin typeface="Corbel" panose="020B0503020204020204" pitchFamily="34" charset="0"/>
                <a:ea typeface="+mn-ea"/>
                <a:cs typeface="Times New Roman" panose="02020603050405020304" pitchFamily="18" charset="0"/>
              </a:rPr>
              <a:t> As drug of choice </a:t>
            </a:r>
            <a:endParaRPr lang="en-US" b="1" dirty="0">
              <a:solidFill>
                <a:prstClr val="black"/>
              </a:solidFill>
              <a:latin typeface="Corbel" panose="020B0503020204020204" pitchFamily="34" charset="0"/>
              <a:ea typeface="+mn-ea"/>
              <a:cs typeface="Times New Roman" panose="02020603050405020304" pitchFamily="18" charset="0"/>
            </a:endParaRPr>
          </a:p>
        </p:txBody>
      </p:sp>
      <p:cxnSp>
        <p:nvCxnSpPr>
          <p:cNvPr id="12" name="Straight Arrow Connector 11"/>
          <p:cNvCxnSpPr/>
          <p:nvPr/>
        </p:nvCxnSpPr>
        <p:spPr>
          <a:xfrm flipH="1">
            <a:off x="1032293" y="4045024"/>
            <a:ext cx="12903" cy="1649375"/>
          </a:xfrm>
          <a:prstGeom prst="straightConnector1">
            <a:avLst/>
          </a:prstGeom>
          <a:ln w="2857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31" idx="0"/>
          </p:cNvCxnSpPr>
          <p:nvPr/>
        </p:nvCxnSpPr>
        <p:spPr>
          <a:xfrm flipH="1" flipV="1">
            <a:off x="4857774" y="4972014"/>
            <a:ext cx="1550582" cy="1236256"/>
          </a:xfrm>
          <a:prstGeom prst="straightConnector1">
            <a:avLst/>
          </a:prstGeom>
          <a:ln w="2857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96594" y="1952180"/>
            <a:ext cx="4600547" cy="400105"/>
          </a:xfrm>
          <a:prstGeom prst="rect">
            <a:avLst/>
          </a:prstGeom>
          <a:noFill/>
        </p:spPr>
        <p:txBody>
          <a:bodyPr wrap="none" lIns="91436" tIns="45718" rIns="91436" bIns="45718" rtlCol="0">
            <a:spAutoFit/>
          </a:bodyPr>
          <a:lstStyle/>
          <a:p>
            <a:pPr defTabSz="457200" fontAlgn="auto">
              <a:spcBef>
                <a:spcPts val="0"/>
              </a:spcBef>
              <a:spcAft>
                <a:spcPts val="0"/>
              </a:spcAft>
            </a:pPr>
            <a:r>
              <a:rPr lang="en-US" sz="2000" b="1" dirty="0">
                <a:solidFill>
                  <a:prstClr val="black"/>
                </a:solidFill>
                <a:latin typeface="Corbel" panose="020B0503020204020204" pitchFamily="34" charset="0"/>
                <a:ea typeface="+mn-ea"/>
                <a:cs typeface="Times New Roman" panose="02020603050405020304" pitchFamily="18" charset="0"/>
              </a:rPr>
              <a:t>84.4% </a:t>
            </a:r>
            <a:r>
              <a:rPr lang="en-US" sz="2000" b="1" dirty="0" smtClean="0">
                <a:solidFill>
                  <a:srgbClr val="FFFF00"/>
                </a:solidFill>
                <a:latin typeface="Corbel" panose="020B0503020204020204" pitchFamily="34" charset="0"/>
                <a:ea typeface="+mn-ea"/>
                <a:cs typeface="Times New Roman" panose="02020603050405020304" pitchFamily="18" charset="0"/>
              </a:rPr>
              <a:t>114</a:t>
            </a:r>
            <a:r>
              <a:rPr lang="en-US" sz="2000" b="1" dirty="0" smtClean="0">
                <a:solidFill>
                  <a:prstClr val="black"/>
                </a:solidFill>
                <a:latin typeface="Corbel" panose="020B0503020204020204" pitchFamily="34" charset="0"/>
                <a:ea typeface="+mn-ea"/>
                <a:cs typeface="Times New Roman" panose="02020603050405020304" pitchFamily="18" charset="0"/>
              </a:rPr>
              <a:t>   </a:t>
            </a:r>
            <a:r>
              <a:rPr lang="en-US" sz="2000" b="1" dirty="0">
                <a:solidFill>
                  <a:prstClr val="black"/>
                </a:solidFill>
                <a:latin typeface="Corbel" panose="020B0503020204020204" pitchFamily="34" charset="0"/>
                <a:ea typeface="+mn-ea"/>
                <a:cs typeface="Times New Roman" panose="02020603050405020304" pitchFamily="18" charset="0"/>
              </a:rPr>
              <a:t>co-infected with Hepatitis C </a:t>
            </a:r>
          </a:p>
        </p:txBody>
      </p:sp>
      <p:cxnSp>
        <p:nvCxnSpPr>
          <p:cNvPr id="20" name="Straight Arrow Connector 19"/>
          <p:cNvCxnSpPr/>
          <p:nvPr/>
        </p:nvCxnSpPr>
        <p:spPr>
          <a:xfrm>
            <a:off x="1032291" y="3941499"/>
            <a:ext cx="1904962" cy="1247245"/>
          </a:xfrm>
          <a:prstGeom prst="straightConnector1">
            <a:avLst/>
          </a:prstGeom>
          <a:ln w="2857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322286" y="5292200"/>
            <a:ext cx="6418380" cy="1874355"/>
          </a:xfrm>
          <a:prstGeom prst="rect">
            <a:avLst/>
          </a:prstGeom>
          <a:noFill/>
        </p:spPr>
        <p:txBody>
          <a:bodyPr wrap="square" lIns="91436" tIns="45718" rIns="91436" bIns="45718" rtlCol="0">
            <a:spAutoFit/>
          </a:bodyPr>
          <a:lstStyle/>
          <a:p>
            <a:pPr defTabSz="457200" fontAlgn="auto">
              <a:lnSpc>
                <a:spcPct val="80000"/>
              </a:lnSpc>
              <a:spcBef>
                <a:spcPts val="0"/>
              </a:spcBef>
              <a:spcAft>
                <a:spcPts val="0"/>
              </a:spcAft>
            </a:pPr>
            <a:r>
              <a:rPr lang="en-US" b="1" dirty="0" smtClean="0">
                <a:solidFill>
                  <a:prstClr val="black"/>
                </a:solidFill>
                <a:latin typeface="Corbel" panose="020B0503020204020204" pitchFamily="34" charset="0"/>
                <a:ea typeface="+mn-ea"/>
                <a:cs typeface="Times New Roman" panose="02020603050405020304" pitchFamily="18" charset="0"/>
              </a:rPr>
              <a:t>Reported average</a:t>
            </a:r>
          </a:p>
          <a:p>
            <a:pPr defTabSz="457200" fontAlgn="auto">
              <a:lnSpc>
                <a:spcPct val="80000"/>
              </a:lnSpc>
              <a:spcBef>
                <a:spcPts val="0"/>
              </a:spcBef>
              <a:spcAft>
                <a:spcPts val="0"/>
              </a:spcAft>
            </a:pPr>
            <a:r>
              <a:rPr lang="en-US" b="1" dirty="0" smtClean="0">
                <a:solidFill>
                  <a:prstClr val="black"/>
                </a:solidFill>
                <a:latin typeface="Corbel" panose="020B0503020204020204" pitchFamily="34" charset="0"/>
                <a:ea typeface="+mn-ea"/>
                <a:cs typeface="Times New Roman" panose="02020603050405020304" pitchFamily="18" charset="0"/>
              </a:rPr>
              <a:t>of 9 syringe-sharing</a:t>
            </a:r>
          </a:p>
          <a:p>
            <a:pPr defTabSz="457200" fontAlgn="auto">
              <a:lnSpc>
                <a:spcPct val="80000"/>
              </a:lnSpc>
              <a:spcBef>
                <a:spcPts val="0"/>
              </a:spcBef>
              <a:spcAft>
                <a:spcPts val="0"/>
              </a:spcAft>
            </a:pPr>
            <a:r>
              <a:rPr lang="en-US" b="1" dirty="0" smtClean="0">
                <a:solidFill>
                  <a:prstClr val="black"/>
                </a:solidFill>
                <a:latin typeface="Corbel" panose="020B0503020204020204" pitchFamily="34" charset="0"/>
                <a:ea typeface="+mn-ea"/>
                <a:cs typeface="Times New Roman" panose="02020603050405020304" pitchFamily="18" charset="0"/>
              </a:rPr>
              <a:t>partners, sex partners, </a:t>
            </a:r>
          </a:p>
          <a:p>
            <a:pPr defTabSz="457200" fontAlgn="auto">
              <a:lnSpc>
                <a:spcPct val="80000"/>
              </a:lnSpc>
              <a:spcBef>
                <a:spcPts val="0"/>
              </a:spcBef>
              <a:spcAft>
                <a:spcPts val="0"/>
              </a:spcAft>
            </a:pPr>
            <a:r>
              <a:rPr lang="en-US" b="1" dirty="0" smtClean="0">
                <a:solidFill>
                  <a:prstClr val="black"/>
                </a:solidFill>
                <a:latin typeface="Corbel" panose="020B0503020204020204" pitchFamily="34" charset="0"/>
                <a:ea typeface="+mn-ea"/>
                <a:cs typeface="Times New Roman" panose="02020603050405020304" pitchFamily="18" charset="0"/>
              </a:rPr>
              <a:t>or other social contacts</a:t>
            </a:r>
          </a:p>
          <a:p>
            <a:pPr defTabSz="457200" fontAlgn="auto">
              <a:lnSpc>
                <a:spcPct val="80000"/>
              </a:lnSpc>
              <a:spcBef>
                <a:spcPts val="0"/>
              </a:spcBef>
              <a:spcAft>
                <a:spcPts val="0"/>
              </a:spcAft>
            </a:pPr>
            <a:r>
              <a:rPr lang="en-US" b="1" dirty="0" smtClean="0">
                <a:solidFill>
                  <a:prstClr val="black"/>
                </a:solidFill>
                <a:latin typeface="Corbel" panose="020B0503020204020204" pitchFamily="34" charset="0"/>
                <a:ea typeface="+mn-ea"/>
                <a:cs typeface="Times New Roman" panose="02020603050405020304" pitchFamily="18" charset="0"/>
              </a:rPr>
              <a:t>at </a:t>
            </a:r>
            <a:r>
              <a:rPr lang="en-US" b="1" dirty="0">
                <a:solidFill>
                  <a:prstClr val="black"/>
                </a:solidFill>
                <a:latin typeface="Corbel" panose="020B0503020204020204" pitchFamily="34" charset="0"/>
                <a:ea typeface="+mn-ea"/>
                <a:cs typeface="Times New Roman" panose="02020603050405020304" pitchFamily="18" charset="0"/>
              </a:rPr>
              <a:t>risk </a:t>
            </a:r>
            <a:endParaRPr lang="en-US" b="1" dirty="0" smtClean="0">
              <a:solidFill>
                <a:prstClr val="black"/>
              </a:solidFill>
              <a:latin typeface="Corbel" panose="020B0503020204020204" pitchFamily="34" charset="0"/>
              <a:ea typeface="+mn-ea"/>
              <a:cs typeface="Times New Roman" panose="02020603050405020304" pitchFamily="18" charset="0"/>
            </a:endParaRPr>
          </a:p>
          <a:p>
            <a:pPr defTabSz="457200" fontAlgn="auto">
              <a:lnSpc>
                <a:spcPct val="80000"/>
              </a:lnSpc>
              <a:spcBef>
                <a:spcPts val="0"/>
              </a:spcBef>
              <a:spcAft>
                <a:spcPts val="0"/>
              </a:spcAft>
            </a:pPr>
            <a:r>
              <a:rPr lang="en-US" b="1" dirty="0" smtClean="0">
                <a:solidFill>
                  <a:prstClr val="black"/>
                </a:solidFill>
                <a:latin typeface="Corbel" panose="020B0503020204020204" pitchFamily="34" charset="0"/>
                <a:ea typeface="+mn-ea"/>
                <a:cs typeface="Times New Roman" panose="02020603050405020304" pitchFamily="18" charset="0"/>
              </a:rPr>
              <a:t>for </a:t>
            </a:r>
            <a:r>
              <a:rPr lang="en-US" b="1" dirty="0">
                <a:solidFill>
                  <a:prstClr val="black"/>
                </a:solidFill>
                <a:latin typeface="Corbel" panose="020B0503020204020204" pitchFamily="34" charset="0"/>
                <a:ea typeface="+mn-ea"/>
                <a:cs typeface="Times New Roman" panose="02020603050405020304" pitchFamily="18" charset="0"/>
              </a:rPr>
              <a:t>HIV </a:t>
            </a:r>
            <a:r>
              <a:rPr lang="en-US" b="1" dirty="0" smtClean="0">
                <a:solidFill>
                  <a:prstClr val="black"/>
                </a:solidFill>
                <a:latin typeface="Corbel" panose="020B0503020204020204" pitchFamily="34" charset="0"/>
                <a:ea typeface="+mn-ea"/>
                <a:cs typeface="Times New Roman" panose="02020603050405020304" pitchFamily="18" charset="0"/>
              </a:rPr>
              <a:t>infection                                    contacts               </a:t>
            </a:r>
            <a:endParaRPr lang="en-US" b="1" dirty="0">
              <a:solidFill>
                <a:prstClr val="black"/>
              </a:solidFill>
              <a:latin typeface="Corbel" panose="020B0503020204020204" pitchFamily="34" charset="0"/>
              <a:ea typeface="+mn-ea"/>
              <a:cs typeface="Times New Roman" panose="02020603050405020304" pitchFamily="18" charset="0"/>
            </a:endParaRPr>
          </a:p>
          <a:p>
            <a:pPr defTabSz="457200" fontAlgn="auto">
              <a:lnSpc>
                <a:spcPct val="80000"/>
              </a:lnSpc>
              <a:spcBef>
                <a:spcPts val="0"/>
              </a:spcBef>
              <a:spcAft>
                <a:spcPts val="0"/>
              </a:spcAft>
            </a:pPr>
            <a:endParaRPr lang="en-US" dirty="0">
              <a:solidFill>
                <a:prstClr val="black"/>
              </a:solidFill>
              <a:latin typeface="Corbel" panose="020B0503020204020204" pitchFamily="34" charset="0"/>
              <a:ea typeface="+mn-ea"/>
            </a:endParaRPr>
          </a:p>
          <a:p>
            <a:pPr defTabSz="457200" fontAlgn="auto">
              <a:lnSpc>
                <a:spcPct val="80000"/>
              </a:lnSpc>
              <a:spcBef>
                <a:spcPts val="0"/>
              </a:spcBef>
              <a:spcAft>
                <a:spcPts val="0"/>
              </a:spcAft>
            </a:pPr>
            <a:endParaRPr lang="en-US" b="1" dirty="0">
              <a:solidFill>
                <a:prstClr val="black"/>
              </a:solidFill>
              <a:latin typeface="Corbel" panose="020B0503020204020204" pitchFamily="34" charset="0"/>
              <a:ea typeface="+mn-ea"/>
              <a:cs typeface="Times New Roman" panose="02020603050405020304" pitchFamily="18" charset="0"/>
            </a:endParaRPr>
          </a:p>
        </p:txBody>
      </p:sp>
      <p:cxnSp>
        <p:nvCxnSpPr>
          <p:cNvPr id="28" name="Straight Arrow Connector 27"/>
          <p:cNvCxnSpPr/>
          <p:nvPr/>
        </p:nvCxnSpPr>
        <p:spPr>
          <a:xfrm>
            <a:off x="2804343" y="4423204"/>
            <a:ext cx="266033" cy="650403"/>
          </a:xfrm>
          <a:prstGeom prst="straightConnector1">
            <a:avLst/>
          </a:prstGeom>
          <a:ln w="2857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6065897" y="6175567"/>
            <a:ext cx="666973" cy="5328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200" fontAlgn="auto">
              <a:spcBef>
                <a:spcPts val="0"/>
              </a:spcBef>
              <a:spcAft>
                <a:spcPts val="0"/>
              </a:spcAft>
            </a:pPr>
            <a:endParaRPr lang="en-US">
              <a:solidFill>
                <a:prstClr val="white"/>
              </a:solidFill>
              <a:latin typeface="Corbel" panose="020B0503020204020204" pitchFamily="34" charset="0"/>
            </a:endParaRPr>
          </a:p>
        </p:txBody>
      </p:sp>
      <p:sp>
        <p:nvSpPr>
          <p:cNvPr id="31" name="TextBox 30"/>
          <p:cNvSpPr txBox="1"/>
          <p:nvPr/>
        </p:nvSpPr>
        <p:spPr>
          <a:xfrm>
            <a:off x="6128475" y="6208270"/>
            <a:ext cx="559761" cy="400105"/>
          </a:xfrm>
          <a:prstGeom prst="rect">
            <a:avLst/>
          </a:prstGeom>
          <a:noFill/>
        </p:spPr>
        <p:txBody>
          <a:bodyPr wrap="none" lIns="91436" tIns="45718" rIns="91436" bIns="45718" rtlCol="0">
            <a:spAutoFit/>
          </a:bodyPr>
          <a:lstStyle/>
          <a:p>
            <a:pPr defTabSz="457200" fontAlgn="auto">
              <a:spcBef>
                <a:spcPts val="0"/>
              </a:spcBef>
              <a:spcAft>
                <a:spcPts val="0"/>
              </a:spcAft>
            </a:pPr>
            <a:r>
              <a:rPr lang="en-US" sz="2000" b="1" dirty="0">
                <a:solidFill>
                  <a:prstClr val="white"/>
                </a:solidFill>
                <a:latin typeface="Corbel" panose="020B0503020204020204" pitchFamily="34" charset="0"/>
                <a:ea typeface="+mn-ea"/>
                <a:cs typeface="Times New Roman" panose="02020603050405020304" pitchFamily="18" charset="0"/>
              </a:rPr>
              <a:t>373</a:t>
            </a:r>
          </a:p>
        </p:txBody>
      </p:sp>
      <p:sp>
        <p:nvSpPr>
          <p:cNvPr id="26" name="Oval 25"/>
          <p:cNvSpPr/>
          <p:nvPr/>
        </p:nvSpPr>
        <p:spPr>
          <a:xfrm>
            <a:off x="2501740" y="4130038"/>
            <a:ext cx="551216" cy="4844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200" fontAlgn="auto">
              <a:spcBef>
                <a:spcPts val="0"/>
              </a:spcBef>
              <a:spcAft>
                <a:spcPts val="0"/>
              </a:spcAft>
            </a:pPr>
            <a:endParaRPr lang="en-US">
              <a:solidFill>
                <a:prstClr val="white"/>
              </a:solidFill>
              <a:latin typeface="Corbel" panose="020B0503020204020204" pitchFamily="34" charset="0"/>
            </a:endParaRPr>
          </a:p>
        </p:txBody>
      </p:sp>
      <p:sp>
        <p:nvSpPr>
          <p:cNvPr id="27" name="TextBox 26"/>
          <p:cNvSpPr txBox="1"/>
          <p:nvPr/>
        </p:nvSpPr>
        <p:spPr>
          <a:xfrm>
            <a:off x="2643978" y="4187401"/>
            <a:ext cx="306486" cy="369328"/>
          </a:xfrm>
          <a:prstGeom prst="rect">
            <a:avLst/>
          </a:prstGeom>
          <a:noFill/>
        </p:spPr>
        <p:txBody>
          <a:bodyPr wrap="none" lIns="91436" tIns="45718" rIns="91436" bIns="45718" rtlCol="0">
            <a:spAutoFit/>
          </a:bodyPr>
          <a:lstStyle/>
          <a:p>
            <a:pPr defTabSz="457200" fontAlgn="auto">
              <a:spcBef>
                <a:spcPts val="0"/>
              </a:spcBef>
              <a:spcAft>
                <a:spcPts val="0"/>
              </a:spcAft>
            </a:pPr>
            <a:r>
              <a:rPr lang="en-US" b="1" dirty="0" smtClean="0">
                <a:solidFill>
                  <a:prstClr val="white"/>
                </a:solidFill>
                <a:latin typeface="Corbel" panose="020B0503020204020204" pitchFamily="34" charset="0"/>
                <a:ea typeface="+mn-ea"/>
                <a:cs typeface="Times New Roman" panose="02020603050405020304" pitchFamily="18" charset="0"/>
              </a:rPr>
              <a:t>4</a:t>
            </a:r>
            <a:endParaRPr lang="en-US" b="1" dirty="0">
              <a:solidFill>
                <a:prstClr val="white"/>
              </a:solidFill>
              <a:latin typeface="Corbel" panose="020B0503020204020204" pitchFamily="34" charset="0"/>
              <a:ea typeface="+mn-ea"/>
              <a:cs typeface="Times New Roman" panose="02020603050405020304" pitchFamily="18" charset="0"/>
            </a:endParaRPr>
          </a:p>
        </p:txBody>
      </p:sp>
      <p:sp>
        <p:nvSpPr>
          <p:cNvPr id="21" name="Oval 20"/>
          <p:cNvSpPr/>
          <p:nvPr/>
        </p:nvSpPr>
        <p:spPr>
          <a:xfrm>
            <a:off x="812977" y="3732209"/>
            <a:ext cx="606338" cy="44038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200" fontAlgn="auto">
              <a:spcBef>
                <a:spcPts val="0"/>
              </a:spcBef>
              <a:spcAft>
                <a:spcPts val="0"/>
              </a:spcAft>
            </a:pPr>
            <a:endParaRPr lang="en-US">
              <a:solidFill>
                <a:prstClr val="white"/>
              </a:solidFill>
              <a:latin typeface="Corbel" panose="020B0503020204020204" pitchFamily="34" charset="0"/>
            </a:endParaRPr>
          </a:p>
        </p:txBody>
      </p:sp>
      <p:sp>
        <p:nvSpPr>
          <p:cNvPr id="22" name="TextBox 21"/>
          <p:cNvSpPr txBox="1"/>
          <p:nvPr/>
        </p:nvSpPr>
        <p:spPr>
          <a:xfrm>
            <a:off x="838958" y="3776022"/>
            <a:ext cx="545334" cy="369328"/>
          </a:xfrm>
          <a:prstGeom prst="rect">
            <a:avLst/>
          </a:prstGeom>
          <a:noFill/>
        </p:spPr>
        <p:txBody>
          <a:bodyPr wrap="none" lIns="91436" tIns="45718" rIns="91436" bIns="45718" rtlCol="0">
            <a:spAutoFit/>
          </a:bodyPr>
          <a:lstStyle/>
          <a:p>
            <a:pPr defTabSz="457200" fontAlgn="auto">
              <a:spcBef>
                <a:spcPts val="0"/>
              </a:spcBef>
              <a:spcAft>
                <a:spcPts val="0"/>
              </a:spcAft>
            </a:pPr>
            <a:r>
              <a:rPr lang="en-US" b="1" dirty="0" smtClean="0">
                <a:solidFill>
                  <a:prstClr val="white"/>
                </a:solidFill>
                <a:latin typeface="Corbel" panose="020B0503020204020204" pitchFamily="34" charset="0"/>
                <a:ea typeface="+mn-ea"/>
                <a:cs typeface="Times New Roman" panose="02020603050405020304" pitchFamily="18" charset="0"/>
              </a:rPr>
              <a:t>108</a:t>
            </a:r>
            <a:endParaRPr lang="en-US" b="1" dirty="0">
              <a:solidFill>
                <a:prstClr val="white"/>
              </a:solidFill>
              <a:latin typeface="Corbel" panose="020B0503020204020204" pitchFamily="34" charset="0"/>
              <a:ea typeface="+mn-ea"/>
              <a:cs typeface="Times New Roman" panose="02020603050405020304" pitchFamily="18" charset="0"/>
            </a:endParaRPr>
          </a:p>
        </p:txBody>
      </p:sp>
      <p:sp>
        <p:nvSpPr>
          <p:cNvPr id="50" name="Oval 49"/>
          <p:cNvSpPr/>
          <p:nvPr/>
        </p:nvSpPr>
        <p:spPr>
          <a:xfrm>
            <a:off x="619509" y="1279310"/>
            <a:ext cx="974209" cy="84917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200" fontAlgn="auto">
              <a:spcBef>
                <a:spcPts val="0"/>
              </a:spcBef>
              <a:spcAft>
                <a:spcPts val="0"/>
              </a:spcAft>
            </a:pPr>
            <a:endParaRPr lang="en-US">
              <a:solidFill>
                <a:prstClr val="white"/>
              </a:solidFill>
              <a:latin typeface="Corbel" panose="020B0503020204020204" pitchFamily="34" charset="0"/>
            </a:endParaRPr>
          </a:p>
        </p:txBody>
      </p:sp>
      <p:sp>
        <p:nvSpPr>
          <p:cNvPr id="13" name="TextBox 12"/>
          <p:cNvSpPr txBox="1"/>
          <p:nvPr/>
        </p:nvSpPr>
        <p:spPr>
          <a:xfrm>
            <a:off x="740510" y="1319313"/>
            <a:ext cx="6176234" cy="584771"/>
          </a:xfrm>
          <a:prstGeom prst="rect">
            <a:avLst/>
          </a:prstGeom>
          <a:noFill/>
        </p:spPr>
        <p:txBody>
          <a:bodyPr wrap="none" lIns="91436" tIns="45718" rIns="91436" bIns="45718" rtlCol="0">
            <a:spAutoFit/>
          </a:bodyPr>
          <a:lstStyle/>
          <a:p>
            <a:pPr defTabSz="457200" fontAlgn="auto">
              <a:spcBef>
                <a:spcPts val="0"/>
              </a:spcBef>
              <a:spcAft>
                <a:spcPts val="0"/>
              </a:spcAft>
            </a:pPr>
            <a:r>
              <a:rPr lang="en-US" sz="3200" b="1" dirty="0" smtClean="0">
                <a:solidFill>
                  <a:srgbClr val="FFFF00"/>
                </a:solidFill>
                <a:latin typeface="Corbel" panose="020B0503020204020204" pitchFamily="34" charset="0"/>
                <a:ea typeface="+mn-ea"/>
                <a:cs typeface="Times New Roman" panose="02020603050405020304" pitchFamily="18" charset="0"/>
              </a:rPr>
              <a:t>162  </a:t>
            </a:r>
            <a:r>
              <a:rPr lang="en-US" sz="2800" b="1" dirty="0" smtClean="0">
                <a:solidFill>
                  <a:srgbClr val="FFFF00"/>
                </a:solidFill>
                <a:latin typeface="Corbel" panose="020B0503020204020204" pitchFamily="34" charset="0"/>
                <a:ea typeface="+mn-ea"/>
                <a:cs typeface="Times New Roman" panose="02020603050405020304" pitchFamily="18" charset="0"/>
              </a:rPr>
              <a:t> </a:t>
            </a:r>
            <a:r>
              <a:rPr lang="en-US" sz="2400" b="1" dirty="0">
                <a:solidFill>
                  <a:prstClr val="black"/>
                </a:solidFill>
                <a:latin typeface="Corbel" panose="020B0503020204020204" pitchFamily="34" charset="0"/>
                <a:ea typeface="+mn-ea"/>
                <a:cs typeface="Times New Roman" panose="02020603050405020304" pitchFamily="18" charset="0"/>
              </a:rPr>
              <a:t>HIV Infections in a Community of 4200 </a:t>
            </a:r>
            <a:endParaRPr lang="en-US" sz="2800" b="1" dirty="0">
              <a:solidFill>
                <a:prstClr val="black"/>
              </a:solidFill>
              <a:latin typeface="Corbel" panose="020B0503020204020204" pitchFamily="34" charset="0"/>
              <a:ea typeface="+mn-ea"/>
              <a:cs typeface="Times New Roman" panose="02020603050405020304" pitchFamily="18" charset="0"/>
            </a:endParaRPr>
          </a:p>
        </p:txBody>
      </p:sp>
      <p:graphicFrame>
        <p:nvGraphicFramePr>
          <p:cNvPr id="51" name="Chart 50"/>
          <p:cNvGraphicFramePr/>
          <p:nvPr>
            <p:extLst>
              <p:ext uri="{D42A27DB-BD31-4B8C-83A1-F6EECF244321}">
                <p14:modId xmlns:p14="http://schemas.microsoft.com/office/powerpoint/2010/main" val="1674812236"/>
              </p:ext>
            </p:extLst>
          </p:nvPr>
        </p:nvGraphicFramePr>
        <p:xfrm>
          <a:off x="4323340" y="3240411"/>
          <a:ext cx="3596537" cy="1850855"/>
        </p:xfrm>
        <a:graphic>
          <a:graphicData uri="http://schemas.openxmlformats.org/drawingml/2006/chart">
            <c:chart xmlns:c="http://schemas.openxmlformats.org/drawingml/2006/chart" xmlns:r="http://schemas.openxmlformats.org/officeDocument/2006/relationships" r:id="rId4"/>
          </a:graphicData>
        </a:graphic>
      </p:graphicFrame>
      <p:cxnSp>
        <p:nvCxnSpPr>
          <p:cNvPr id="61" name="Straight Arrow Connector 60"/>
          <p:cNvCxnSpPr/>
          <p:nvPr/>
        </p:nvCxnSpPr>
        <p:spPr>
          <a:xfrm>
            <a:off x="1151541" y="1860579"/>
            <a:ext cx="1445035" cy="349671"/>
          </a:xfrm>
          <a:prstGeom prst="straightConnector1">
            <a:avLst/>
          </a:prstGeom>
          <a:ln w="2857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141939" y="1964042"/>
            <a:ext cx="0" cy="810773"/>
          </a:xfrm>
          <a:prstGeom prst="straightConnector1">
            <a:avLst/>
          </a:prstGeom>
          <a:ln w="3810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4296346" y="4647043"/>
            <a:ext cx="606340" cy="4403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200" fontAlgn="auto">
              <a:spcBef>
                <a:spcPts val="0"/>
              </a:spcBef>
              <a:spcAft>
                <a:spcPts val="0"/>
              </a:spcAft>
            </a:pPr>
            <a:endParaRPr lang="en-US">
              <a:solidFill>
                <a:prstClr val="white"/>
              </a:solidFill>
              <a:latin typeface="Corbel" panose="020B0503020204020204" pitchFamily="34" charset="0"/>
            </a:endParaRPr>
          </a:p>
        </p:txBody>
      </p:sp>
      <p:sp>
        <p:nvSpPr>
          <p:cNvPr id="66" name="TextBox 65"/>
          <p:cNvSpPr txBox="1"/>
          <p:nvPr/>
        </p:nvSpPr>
        <p:spPr>
          <a:xfrm>
            <a:off x="4354311" y="4684583"/>
            <a:ext cx="1467060" cy="369328"/>
          </a:xfrm>
          <a:prstGeom prst="rect">
            <a:avLst/>
          </a:prstGeom>
          <a:noFill/>
          <a:ln>
            <a:noFill/>
          </a:ln>
        </p:spPr>
        <p:txBody>
          <a:bodyPr wrap="none" lIns="91436" tIns="45718" rIns="91436" bIns="45718" rtlCol="0">
            <a:spAutoFit/>
          </a:bodyPr>
          <a:lstStyle/>
          <a:p>
            <a:pPr defTabSz="457200" fontAlgn="auto">
              <a:spcBef>
                <a:spcPts val="0"/>
              </a:spcBef>
              <a:spcAft>
                <a:spcPts val="0"/>
              </a:spcAft>
            </a:pPr>
            <a:r>
              <a:rPr lang="en-US" b="1" dirty="0" smtClean="0">
                <a:solidFill>
                  <a:prstClr val="white"/>
                </a:solidFill>
                <a:latin typeface="Corbel" panose="020B0503020204020204" pitchFamily="34" charset="0"/>
                <a:ea typeface="+mn-ea"/>
                <a:cs typeface="Times New Roman" panose="02020603050405020304" pitchFamily="18" charset="0"/>
              </a:rPr>
              <a:t>247</a:t>
            </a:r>
            <a:r>
              <a:rPr lang="en-US" b="1" dirty="0" smtClean="0">
                <a:solidFill>
                  <a:prstClr val="black"/>
                </a:solidFill>
                <a:latin typeface="Corbel" panose="020B0503020204020204" pitchFamily="34" charset="0"/>
                <a:ea typeface="+mn-ea"/>
                <a:cs typeface="Times New Roman" panose="02020603050405020304" pitchFamily="18" charset="0"/>
              </a:rPr>
              <a:t>    located</a:t>
            </a:r>
            <a:endParaRPr lang="en-US" b="1" dirty="0">
              <a:solidFill>
                <a:prstClr val="black"/>
              </a:solidFill>
              <a:latin typeface="Corbel" panose="020B0503020204020204" pitchFamily="34" charset="0"/>
              <a:ea typeface="+mn-ea"/>
              <a:cs typeface="Times New Roman" panose="02020603050405020304" pitchFamily="18" charset="0"/>
            </a:endParaRPr>
          </a:p>
        </p:txBody>
      </p:sp>
      <p:sp>
        <p:nvSpPr>
          <p:cNvPr id="68" name="Oval 67"/>
          <p:cNvSpPr/>
          <p:nvPr/>
        </p:nvSpPr>
        <p:spPr>
          <a:xfrm>
            <a:off x="5613868" y="3592671"/>
            <a:ext cx="501472" cy="3929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200" fontAlgn="auto">
              <a:spcBef>
                <a:spcPts val="0"/>
              </a:spcBef>
              <a:spcAft>
                <a:spcPts val="0"/>
              </a:spcAft>
            </a:pPr>
            <a:endParaRPr lang="en-US">
              <a:solidFill>
                <a:prstClr val="white"/>
              </a:solidFill>
              <a:latin typeface="Corbel" panose="020B0503020204020204" pitchFamily="34" charset="0"/>
            </a:endParaRPr>
          </a:p>
        </p:txBody>
      </p:sp>
      <p:cxnSp>
        <p:nvCxnSpPr>
          <p:cNvPr id="70" name="Straight Arrow Connector 69"/>
          <p:cNvCxnSpPr/>
          <p:nvPr/>
        </p:nvCxnSpPr>
        <p:spPr>
          <a:xfrm flipV="1">
            <a:off x="4857538" y="4235180"/>
            <a:ext cx="661340" cy="508976"/>
          </a:xfrm>
          <a:prstGeom prst="straightConnector1">
            <a:avLst/>
          </a:prstGeom>
          <a:ln w="2857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graphicFrame>
        <p:nvGraphicFramePr>
          <p:cNvPr id="77" name="Chart 76"/>
          <p:cNvGraphicFramePr/>
          <p:nvPr>
            <p:extLst>
              <p:ext uri="{D42A27DB-BD31-4B8C-83A1-F6EECF244321}">
                <p14:modId xmlns:p14="http://schemas.microsoft.com/office/powerpoint/2010/main" val="3053489043"/>
              </p:ext>
            </p:extLst>
          </p:nvPr>
        </p:nvGraphicFramePr>
        <p:xfrm>
          <a:off x="6096079" y="1755778"/>
          <a:ext cx="2683466" cy="2109011"/>
        </p:xfrm>
        <a:graphic>
          <a:graphicData uri="http://schemas.openxmlformats.org/drawingml/2006/chart">
            <c:chart xmlns:c="http://schemas.openxmlformats.org/drawingml/2006/chart" xmlns:r="http://schemas.openxmlformats.org/officeDocument/2006/relationships" r:id="rId5"/>
          </a:graphicData>
        </a:graphic>
      </p:graphicFrame>
      <p:cxnSp>
        <p:nvCxnSpPr>
          <p:cNvPr id="80" name="Straight Arrow Connector 79"/>
          <p:cNvCxnSpPr/>
          <p:nvPr/>
        </p:nvCxnSpPr>
        <p:spPr>
          <a:xfrm flipV="1">
            <a:off x="6446041" y="3280160"/>
            <a:ext cx="491921" cy="308727"/>
          </a:xfrm>
          <a:prstGeom prst="straightConnector1">
            <a:avLst/>
          </a:prstGeom>
          <a:ln w="2857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7502330" y="2747078"/>
            <a:ext cx="419252" cy="2866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200" fontAlgn="auto">
              <a:spcBef>
                <a:spcPts val="0"/>
              </a:spcBef>
              <a:spcAft>
                <a:spcPts val="0"/>
              </a:spcAft>
            </a:pPr>
            <a:endParaRPr lang="en-US" dirty="0">
              <a:solidFill>
                <a:prstClr val="white"/>
              </a:solidFill>
              <a:latin typeface="Corbel" panose="020B0503020204020204" pitchFamily="34" charset="0"/>
            </a:endParaRPr>
          </a:p>
        </p:txBody>
      </p:sp>
      <p:sp>
        <p:nvSpPr>
          <p:cNvPr id="83" name="TextBox 82"/>
          <p:cNvSpPr txBox="1"/>
          <p:nvPr/>
        </p:nvSpPr>
        <p:spPr>
          <a:xfrm>
            <a:off x="7460412" y="2714731"/>
            <a:ext cx="543731" cy="369328"/>
          </a:xfrm>
          <a:prstGeom prst="rect">
            <a:avLst/>
          </a:prstGeom>
          <a:noFill/>
        </p:spPr>
        <p:txBody>
          <a:bodyPr wrap="none" lIns="91436" tIns="45718" rIns="91436" bIns="45718" rtlCol="0">
            <a:spAutoFit/>
          </a:bodyPr>
          <a:lstStyle/>
          <a:p>
            <a:pPr defTabSz="457200" fontAlgn="auto">
              <a:spcBef>
                <a:spcPts val="0"/>
              </a:spcBef>
              <a:spcAft>
                <a:spcPts val="0"/>
              </a:spcAft>
            </a:pPr>
            <a:r>
              <a:rPr lang="en-US" b="1" dirty="0" smtClean="0">
                <a:solidFill>
                  <a:srgbClr val="FFFF00"/>
                </a:solidFill>
                <a:latin typeface="Corbel" panose="020B0503020204020204" pitchFamily="34" charset="0"/>
                <a:ea typeface="+mn-ea"/>
                <a:cs typeface="Times New Roman" panose="02020603050405020304" pitchFamily="18" charset="0"/>
              </a:rPr>
              <a:t>109</a:t>
            </a:r>
            <a:endParaRPr lang="en-US" b="1" dirty="0">
              <a:solidFill>
                <a:srgbClr val="FFFF00"/>
              </a:solidFill>
              <a:latin typeface="Corbel" panose="020B0503020204020204" pitchFamily="34" charset="0"/>
              <a:ea typeface="+mn-ea"/>
              <a:cs typeface="Times New Roman" panose="02020603050405020304" pitchFamily="18" charset="0"/>
            </a:endParaRPr>
          </a:p>
        </p:txBody>
      </p:sp>
      <p:sp>
        <p:nvSpPr>
          <p:cNvPr id="85" name="Oval 84"/>
          <p:cNvSpPr/>
          <p:nvPr/>
        </p:nvSpPr>
        <p:spPr>
          <a:xfrm>
            <a:off x="6941122" y="2884964"/>
            <a:ext cx="419252" cy="28662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200" fontAlgn="auto">
              <a:spcBef>
                <a:spcPts val="0"/>
              </a:spcBef>
              <a:spcAft>
                <a:spcPts val="0"/>
              </a:spcAft>
            </a:pPr>
            <a:endParaRPr lang="en-US" dirty="0">
              <a:solidFill>
                <a:prstClr val="white"/>
              </a:solidFill>
              <a:latin typeface="Corbel" panose="020B0503020204020204" pitchFamily="34" charset="0"/>
            </a:endParaRPr>
          </a:p>
        </p:txBody>
      </p:sp>
      <p:sp>
        <p:nvSpPr>
          <p:cNvPr id="86" name="TextBox 85"/>
          <p:cNvSpPr txBox="1"/>
          <p:nvPr/>
        </p:nvSpPr>
        <p:spPr>
          <a:xfrm>
            <a:off x="6912086" y="2838103"/>
            <a:ext cx="527700" cy="369328"/>
          </a:xfrm>
          <a:prstGeom prst="rect">
            <a:avLst/>
          </a:prstGeom>
          <a:noFill/>
        </p:spPr>
        <p:txBody>
          <a:bodyPr wrap="none" lIns="91436" tIns="45718" rIns="91436" bIns="45718" rtlCol="0">
            <a:spAutoFit/>
          </a:bodyPr>
          <a:lstStyle/>
          <a:p>
            <a:pPr defTabSz="457200" fontAlgn="auto">
              <a:spcBef>
                <a:spcPts val="0"/>
              </a:spcBef>
              <a:spcAft>
                <a:spcPts val="0"/>
              </a:spcAft>
            </a:pPr>
            <a:r>
              <a:rPr lang="en-US" b="1" dirty="0" smtClean="0">
                <a:solidFill>
                  <a:prstClr val="white"/>
                </a:solidFill>
                <a:latin typeface="Corbel" panose="020B0503020204020204" pitchFamily="34" charset="0"/>
                <a:ea typeface="+mn-ea"/>
                <a:cs typeface="Times New Roman" panose="02020603050405020304" pitchFamily="18" charset="0"/>
              </a:rPr>
              <a:t>121</a:t>
            </a:r>
            <a:endParaRPr lang="en-US" b="1" dirty="0">
              <a:solidFill>
                <a:prstClr val="white"/>
              </a:solidFill>
              <a:latin typeface="Corbel" panose="020B0503020204020204" pitchFamily="34" charset="0"/>
              <a:ea typeface="+mn-ea"/>
              <a:cs typeface="Times New Roman" panose="02020603050405020304" pitchFamily="18" charset="0"/>
            </a:endParaRPr>
          </a:p>
        </p:txBody>
      </p:sp>
      <p:sp>
        <p:nvSpPr>
          <p:cNvPr id="87" name="TextBox 86"/>
          <p:cNvSpPr txBox="1"/>
          <p:nvPr/>
        </p:nvSpPr>
        <p:spPr>
          <a:xfrm>
            <a:off x="6347877" y="2881801"/>
            <a:ext cx="635102" cy="369328"/>
          </a:xfrm>
          <a:prstGeom prst="rect">
            <a:avLst/>
          </a:prstGeom>
          <a:noFill/>
        </p:spPr>
        <p:txBody>
          <a:bodyPr wrap="none" lIns="91436" tIns="45718" rIns="91436" bIns="45718" rtlCol="0">
            <a:spAutoFit/>
          </a:bodyPr>
          <a:lstStyle/>
          <a:p>
            <a:pPr defTabSz="457200" fontAlgn="auto">
              <a:spcBef>
                <a:spcPts val="0"/>
              </a:spcBef>
              <a:spcAft>
                <a:spcPts val="0"/>
              </a:spcAft>
            </a:pPr>
            <a:r>
              <a:rPr lang="en-US" b="1" dirty="0" smtClean="0">
                <a:solidFill>
                  <a:prstClr val="black"/>
                </a:solidFill>
                <a:latin typeface="Corbel" panose="020B0503020204020204" pitchFamily="34" charset="0"/>
                <a:ea typeface="+mn-ea"/>
                <a:cs typeface="Times New Roman" panose="02020603050405020304" pitchFamily="18" charset="0"/>
              </a:rPr>
              <a:t>HIV-</a:t>
            </a:r>
            <a:endParaRPr lang="en-US" b="1" dirty="0">
              <a:solidFill>
                <a:prstClr val="black"/>
              </a:solidFill>
              <a:latin typeface="Corbel" panose="020B0503020204020204" pitchFamily="34" charset="0"/>
              <a:ea typeface="+mn-ea"/>
              <a:cs typeface="Times New Roman" panose="02020603050405020304" pitchFamily="18" charset="0"/>
            </a:endParaRPr>
          </a:p>
        </p:txBody>
      </p:sp>
      <p:sp>
        <p:nvSpPr>
          <p:cNvPr id="89" name="TextBox 88"/>
          <p:cNvSpPr txBox="1"/>
          <p:nvPr/>
        </p:nvSpPr>
        <p:spPr>
          <a:xfrm>
            <a:off x="7915412" y="2598781"/>
            <a:ext cx="679986" cy="369328"/>
          </a:xfrm>
          <a:prstGeom prst="rect">
            <a:avLst/>
          </a:prstGeom>
          <a:noFill/>
        </p:spPr>
        <p:txBody>
          <a:bodyPr wrap="none" lIns="91436" tIns="45718" rIns="91436" bIns="45718" rtlCol="0">
            <a:spAutoFit/>
          </a:bodyPr>
          <a:lstStyle/>
          <a:p>
            <a:pPr defTabSz="457200" fontAlgn="auto">
              <a:spcBef>
                <a:spcPts val="0"/>
              </a:spcBef>
              <a:spcAft>
                <a:spcPts val="0"/>
              </a:spcAft>
            </a:pPr>
            <a:r>
              <a:rPr lang="en-US" b="1" dirty="0" smtClean="0">
                <a:solidFill>
                  <a:prstClr val="black"/>
                </a:solidFill>
                <a:latin typeface="Corbel" panose="020B0503020204020204" pitchFamily="34" charset="0"/>
                <a:ea typeface="+mn-ea"/>
                <a:cs typeface="Times New Roman" panose="02020603050405020304" pitchFamily="18" charset="0"/>
              </a:rPr>
              <a:t>HIV+</a:t>
            </a:r>
            <a:endParaRPr lang="en-US" b="1" dirty="0">
              <a:solidFill>
                <a:prstClr val="black"/>
              </a:solidFill>
              <a:latin typeface="Corbel" panose="020B0503020204020204" pitchFamily="34" charset="0"/>
              <a:ea typeface="+mn-ea"/>
              <a:cs typeface="Times New Roman" panose="02020603050405020304" pitchFamily="18" charset="0"/>
            </a:endParaRPr>
          </a:p>
        </p:txBody>
      </p:sp>
      <p:cxnSp>
        <p:nvCxnSpPr>
          <p:cNvPr id="90" name="Straight Arrow Connector 89"/>
          <p:cNvCxnSpPr/>
          <p:nvPr/>
        </p:nvCxnSpPr>
        <p:spPr>
          <a:xfrm flipV="1">
            <a:off x="4941680" y="6544398"/>
            <a:ext cx="1154396" cy="11996"/>
          </a:xfrm>
          <a:prstGeom prst="straightConnector1">
            <a:avLst/>
          </a:prstGeom>
          <a:ln w="2857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95" name="Oval 94"/>
          <p:cNvSpPr/>
          <p:nvPr/>
        </p:nvSpPr>
        <p:spPr>
          <a:xfrm>
            <a:off x="2856529" y="5051960"/>
            <a:ext cx="551216" cy="4844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200" fontAlgn="auto">
              <a:spcBef>
                <a:spcPts val="0"/>
              </a:spcBef>
              <a:spcAft>
                <a:spcPts val="0"/>
              </a:spcAft>
            </a:pPr>
            <a:endParaRPr lang="en-US">
              <a:solidFill>
                <a:prstClr val="white"/>
              </a:solidFill>
              <a:latin typeface="Corbel" panose="020B0503020204020204" pitchFamily="34" charset="0"/>
            </a:endParaRPr>
          </a:p>
        </p:txBody>
      </p:sp>
      <p:sp>
        <p:nvSpPr>
          <p:cNvPr id="96" name="TextBox 95"/>
          <p:cNvSpPr txBox="1"/>
          <p:nvPr/>
        </p:nvSpPr>
        <p:spPr>
          <a:xfrm>
            <a:off x="2882875" y="5109043"/>
            <a:ext cx="527700" cy="369328"/>
          </a:xfrm>
          <a:prstGeom prst="rect">
            <a:avLst/>
          </a:prstGeom>
          <a:noFill/>
        </p:spPr>
        <p:txBody>
          <a:bodyPr wrap="none" lIns="91436" tIns="45718" rIns="91436" bIns="45718" rtlCol="0">
            <a:spAutoFit/>
          </a:bodyPr>
          <a:lstStyle/>
          <a:p>
            <a:pPr defTabSz="457200" fontAlgn="auto">
              <a:spcBef>
                <a:spcPts val="0"/>
              </a:spcBef>
              <a:spcAft>
                <a:spcPts val="0"/>
              </a:spcAft>
            </a:pPr>
            <a:r>
              <a:rPr lang="en-US" b="1" dirty="0" smtClean="0">
                <a:solidFill>
                  <a:prstClr val="white"/>
                </a:solidFill>
                <a:latin typeface="Corbel" panose="020B0503020204020204" pitchFamily="34" charset="0"/>
                <a:ea typeface="+mn-ea"/>
                <a:cs typeface="Times New Roman" panose="02020603050405020304" pitchFamily="18" charset="0"/>
              </a:rPr>
              <a:t>112</a:t>
            </a:r>
            <a:endParaRPr lang="en-US" b="1" dirty="0">
              <a:solidFill>
                <a:prstClr val="white"/>
              </a:solidFill>
              <a:latin typeface="Corbel" panose="020B0503020204020204" pitchFamily="34" charset="0"/>
              <a:ea typeface="+mn-ea"/>
              <a:cs typeface="Times New Roman" panose="02020603050405020304" pitchFamily="18" charset="0"/>
            </a:endParaRPr>
          </a:p>
        </p:txBody>
      </p:sp>
      <p:sp>
        <p:nvSpPr>
          <p:cNvPr id="69" name="TextBox 68"/>
          <p:cNvSpPr txBox="1"/>
          <p:nvPr/>
        </p:nvSpPr>
        <p:spPr>
          <a:xfrm>
            <a:off x="5625095" y="3603401"/>
            <a:ext cx="1308042" cy="369328"/>
          </a:xfrm>
          <a:prstGeom prst="rect">
            <a:avLst/>
          </a:prstGeom>
          <a:noFill/>
          <a:ln>
            <a:noFill/>
          </a:ln>
        </p:spPr>
        <p:txBody>
          <a:bodyPr wrap="none" lIns="91436" tIns="45718" rIns="91436" bIns="45718" rtlCol="0">
            <a:spAutoFit/>
          </a:bodyPr>
          <a:lstStyle/>
          <a:p>
            <a:pPr defTabSz="457200" fontAlgn="auto">
              <a:spcBef>
                <a:spcPts val="0"/>
              </a:spcBef>
              <a:spcAft>
                <a:spcPts val="0"/>
              </a:spcAft>
            </a:pPr>
            <a:r>
              <a:rPr lang="en-US" b="1" dirty="0" smtClean="0">
                <a:solidFill>
                  <a:prstClr val="white"/>
                </a:solidFill>
                <a:latin typeface="Corbel" panose="020B0503020204020204" pitchFamily="34" charset="0"/>
                <a:ea typeface="+mn-ea"/>
                <a:cs typeface="Times New Roman" panose="02020603050405020304" pitchFamily="18" charset="0"/>
              </a:rPr>
              <a:t>230</a:t>
            </a:r>
            <a:r>
              <a:rPr lang="en-US" b="1" dirty="0" smtClean="0">
                <a:solidFill>
                  <a:prstClr val="black"/>
                </a:solidFill>
                <a:latin typeface="Corbel" panose="020B0503020204020204" pitchFamily="34" charset="0"/>
                <a:ea typeface="+mn-ea"/>
                <a:cs typeface="Times New Roman" panose="02020603050405020304" pitchFamily="18" charset="0"/>
              </a:rPr>
              <a:t>   tested</a:t>
            </a:r>
            <a:endParaRPr lang="en-US" b="1" dirty="0">
              <a:solidFill>
                <a:prstClr val="black"/>
              </a:solidFill>
              <a:latin typeface="Corbel" panose="020B0503020204020204" pitchFamily="34" charset="0"/>
              <a:ea typeface="+mn-ea"/>
              <a:cs typeface="Times New Roman" panose="02020603050405020304" pitchFamily="18" charset="0"/>
            </a:endParaRPr>
          </a:p>
        </p:txBody>
      </p:sp>
      <p:sp>
        <p:nvSpPr>
          <p:cNvPr id="71" name="Oval 70"/>
          <p:cNvSpPr/>
          <p:nvPr/>
        </p:nvSpPr>
        <p:spPr>
          <a:xfrm>
            <a:off x="6805658" y="5519368"/>
            <a:ext cx="606340" cy="387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200" fontAlgn="auto">
              <a:spcBef>
                <a:spcPts val="0"/>
              </a:spcBef>
              <a:spcAft>
                <a:spcPts val="0"/>
              </a:spcAft>
            </a:pPr>
            <a:endParaRPr lang="en-US">
              <a:solidFill>
                <a:prstClr val="white"/>
              </a:solidFill>
              <a:latin typeface="Corbel" panose="020B0503020204020204" pitchFamily="34" charset="0"/>
            </a:endParaRPr>
          </a:p>
        </p:txBody>
      </p:sp>
      <p:sp>
        <p:nvSpPr>
          <p:cNvPr id="72" name="TextBox 71"/>
          <p:cNvSpPr txBox="1"/>
          <p:nvPr/>
        </p:nvSpPr>
        <p:spPr>
          <a:xfrm>
            <a:off x="6876779" y="5519139"/>
            <a:ext cx="1867811" cy="369328"/>
          </a:xfrm>
          <a:prstGeom prst="rect">
            <a:avLst/>
          </a:prstGeom>
          <a:noFill/>
          <a:ln>
            <a:noFill/>
          </a:ln>
        </p:spPr>
        <p:txBody>
          <a:bodyPr wrap="none" lIns="91436" tIns="45718" rIns="91436" bIns="45718" rtlCol="0">
            <a:spAutoFit/>
          </a:bodyPr>
          <a:lstStyle/>
          <a:p>
            <a:pPr defTabSz="457200" fontAlgn="auto">
              <a:spcBef>
                <a:spcPts val="0"/>
              </a:spcBef>
              <a:spcAft>
                <a:spcPts val="0"/>
              </a:spcAft>
            </a:pPr>
            <a:r>
              <a:rPr lang="en-US" b="1" dirty="0" smtClean="0">
                <a:solidFill>
                  <a:prstClr val="white"/>
                </a:solidFill>
                <a:latin typeface="Corbel" panose="020B0503020204020204" pitchFamily="34" charset="0"/>
                <a:ea typeface="+mn-ea"/>
                <a:cs typeface="Times New Roman" panose="02020603050405020304" pitchFamily="18" charset="0"/>
              </a:rPr>
              <a:t>128</a:t>
            </a:r>
            <a:r>
              <a:rPr lang="en-US" b="1" dirty="0" smtClean="0">
                <a:solidFill>
                  <a:prstClr val="black"/>
                </a:solidFill>
                <a:latin typeface="Corbel" panose="020B0503020204020204" pitchFamily="34" charset="0"/>
                <a:ea typeface="+mn-ea"/>
                <a:cs typeface="Times New Roman" panose="02020603050405020304" pitchFamily="18" charset="0"/>
              </a:rPr>
              <a:t>    not located</a:t>
            </a:r>
            <a:endParaRPr lang="en-US" b="1" dirty="0">
              <a:solidFill>
                <a:prstClr val="black"/>
              </a:solidFill>
              <a:latin typeface="Corbel" panose="020B0503020204020204" pitchFamily="34" charset="0"/>
              <a:ea typeface="+mn-ea"/>
              <a:cs typeface="Times New Roman" panose="02020603050405020304" pitchFamily="18" charset="0"/>
            </a:endParaRPr>
          </a:p>
        </p:txBody>
      </p:sp>
      <p:cxnSp>
        <p:nvCxnSpPr>
          <p:cNvPr id="73" name="Straight Arrow Connector 72"/>
          <p:cNvCxnSpPr/>
          <p:nvPr/>
        </p:nvCxnSpPr>
        <p:spPr>
          <a:xfrm flipV="1">
            <a:off x="6420009" y="5877986"/>
            <a:ext cx="456518" cy="417140"/>
          </a:xfrm>
          <a:prstGeom prst="straightConnector1">
            <a:avLst/>
          </a:prstGeom>
          <a:ln w="2857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graphicFrame>
        <p:nvGraphicFramePr>
          <p:cNvPr id="49" name="Chart 48"/>
          <p:cNvGraphicFramePr/>
          <p:nvPr>
            <p:extLst>
              <p:ext uri="{D42A27DB-BD31-4B8C-83A1-F6EECF244321}">
                <p14:modId xmlns:p14="http://schemas.microsoft.com/office/powerpoint/2010/main" val="1346815615"/>
              </p:ext>
            </p:extLst>
          </p:nvPr>
        </p:nvGraphicFramePr>
        <p:xfrm>
          <a:off x="5877508" y="3429370"/>
          <a:ext cx="4287737" cy="2046279"/>
        </p:xfrm>
        <a:graphic>
          <a:graphicData uri="http://schemas.openxmlformats.org/drawingml/2006/chart">
            <c:chart xmlns:c="http://schemas.openxmlformats.org/drawingml/2006/chart" xmlns:r="http://schemas.openxmlformats.org/officeDocument/2006/relationships" r:id="rId6"/>
          </a:graphicData>
        </a:graphic>
      </p:graphicFrame>
      <p:cxnSp>
        <p:nvCxnSpPr>
          <p:cNvPr id="76" name="Straight Arrow Connector 75"/>
          <p:cNvCxnSpPr/>
          <p:nvPr/>
        </p:nvCxnSpPr>
        <p:spPr>
          <a:xfrm flipV="1">
            <a:off x="7360605" y="5189031"/>
            <a:ext cx="402335" cy="347353"/>
          </a:xfrm>
          <a:prstGeom prst="straightConnector1">
            <a:avLst/>
          </a:prstGeom>
          <a:ln w="2857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98" name="Oval 97"/>
          <p:cNvSpPr/>
          <p:nvPr/>
        </p:nvSpPr>
        <p:spPr>
          <a:xfrm>
            <a:off x="7566838" y="4332738"/>
            <a:ext cx="391749" cy="297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200" fontAlgn="auto">
              <a:spcBef>
                <a:spcPts val="0"/>
              </a:spcBef>
              <a:spcAft>
                <a:spcPts val="0"/>
              </a:spcAft>
            </a:pPr>
            <a:endParaRPr lang="en-US">
              <a:solidFill>
                <a:prstClr val="white"/>
              </a:solidFill>
              <a:latin typeface="Corbel" panose="020B0503020204020204" pitchFamily="34" charset="0"/>
            </a:endParaRPr>
          </a:p>
        </p:txBody>
      </p:sp>
      <p:sp>
        <p:nvSpPr>
          <p:cNvPr id="99" name="TextBox 98"/>
          <p:cNvSpPr txBox="1"/>
          <p:nvPr/>
        </p:nvSpPr>
        <p:spPr>
          <a:xfrm>
            <a:off x="7550550" y="4282250"/>
            <a:ext cx="413054" cy="369328"/>
          </a:xfrm>
          <a:prstGeom prst="rect">
            <a:avLst/>
          </a:prstGeom>
          <a:noFill/>
        </p:spPr>
        <p:txBody>
          <a:bodyPr wrap="none" lIns="91436" tIns="45718" rIns="91436" bIns="45718" rtlCol="0">
            <a:spAutoFit/>
          </a:bodyPr>
          <a:lstStyle/>
          <a:p>
            <a:pPr defTabSz="457200" fontAlgn="auto">
              <a:spcBef>
                <a:spcPts val="0"/>
              </a:spcBef>
              <a:spcAft>
                <a:spcPts val="0"/>
              </a:spcAft>
            </a:pPr>
            <a:r>
              <a:rPr lang="en-US" b="1" dirty="0" smtClean="0">
                <a:solidFill>
                  <a:srgbClr val="FFFF00"/>
                </a:solidFill>
                <a:latin typeface="Corbel" panose="020B0503020204020204" pitchFamily="34" charset="0"/>
                <a:ea typeface="+mn-ea"/>
                <a:cs typeface="Times New Roman" panose="02020603050405020304" pitchFamily="18" charset="0"/>
              </a:rPr>
              <a:t>74</a:t>
            </a:r>
            <a:endParaRPr lang="en-US" b="1" dirty="0">
              <a:solidFill>
                <a:srgbClr val="FFFF00"/>
              </a:solidFill>
              <a:latin typeface="Corbel" panose="020B0503020204020204" pitchFamily="34" charset="0"/>
              <a:ea typeface="+mn-ea"/>
              <a:cs typeface="Times New Roman" panose="02020603050405020304" pitchFamily="18" charset="0"/>
            </a:endParaRPr>
          </a:p>
        </p:txBody>
      </p:sp>
      <p:sp>
        <p:nvSpPr>
          <p:cNvPr id="101" name="Oval 100"/>
          <p:cNvSpPr/>
          <p:nvPr/>
        </p:nvSpPr>
        <p:spPr>
          <a:xfrm>
            <a:off x="8089342" y="4514166"/>
            <a:ext cx="391749" cy="2975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200" fontAlgn="auto">
              <a:spcBef>
                <a:spcPts val="0"/>
              </a:spcBef>
              <a:spcAft>
                <a:spcPts val="0"/>
              </a:spcAft>
            </a:pPr>
            <a:endParaRPr lang="en-US">
              <a:solidFill>
                <a:prstClr val="white"/>
              </a:solidFill>
              <a:latin typeface="Corbel" panose="020B0503020204020204" pitchFamily="34" charset="0"/>
            </a:endParaRPr>
          </a:p>
        </p:txBody>
      </p:sp>
      <p:sp>
        <p:nvSpPr>
          <p:cNvPr id="97" name="TextBox 96"/>
          <p:cNvSpPr txBox="1"/>
          <p:nvPr/>
        </p:nvSpPr>
        <p:spPr>
          <a:xfrm>
            <a:off x="8098854" y="4449158"/>
            <a:ext cx="418696" cy="369328"/>
          </a:xfrm>
          <a:prstGeom prst="rect">
            <a:avLst/>
          </a:prstGeom>
          <a:noFill/>
        </p:spPr>
        <p:txBody>
          <a:bodyPr wrap="none" lIns="91436" tIns="45718" rIns="91436" bIns="45718" rtlCol="0">
            <a:spAutoFit/>
          </a:bodyPr>
          <a:lstStyle/>
          <a:p>
            <a:pPr defTabSz="457200" fontAlgn="auto">
              <a:spcBef>
                <a:spcPts val="0"/>
              </a:spcBef>
              <a:spcAft>
                <a:spcPts val="0"/>
              </a:spcAft>
            </a:pPr>
            <a:r>
              <a:rPr lang="en-US" b="1" dirty="0" smtClean="0">
                <a:solidFill>
                  <a:srgbClr val="FFFF00"/>
                </a:solidFill>
                <a:latin typeface="Corbel" panose="020B0503020204020204" pitchFamily="34" charset="0"/>
                <a:ea typeface="+mn-ea"/>
                <a:cs typeface="Times New Roman" panose="02020603050405020304" pitchFamily="18" charset="0"/>
              </a:rPr>
              <a:t>54</a:t>
            </a:r>
            <a:endParaRPr lang="en-US" b="1" dirty="0">
              <a:solidFill>
                <a:srgbClr val="FFFF00"/>
              </a:solidFill>
              <a:latin typeface="Corbel" panose="020B0503020204020204" pitchFamily="34" charset="0"/>
              <a:ea typeface="+mn-ea"/>
              <a:cs typeface="Times New Roman" panose="02020603050405020304" pitchFamily="18" charset="0"/>
            </a:endParaRPr>
          </a:p>
        </p:txBody>
      </p:sp>
      <p:sp>
        <p:nvSpPr>
          <p:cNvPr id="92" name="Rectangle 91"/>
          <p:cNvSpPr/>
          <p:nvPr/>
        </p:nvSpPr>
        <p:spPr>
          <a:xfrm>
            <a:off x="6714614" y="4826361"/>
            <a:ext cx="1247449" cy="387794"/>
          </a:xfrm>
          <a:prstGeom prst="rect">
            <a:avLst/>
          </a:prstGeom>
        </p:spPr>
        <p:txBody>
          <a:bodyPr wrap="none" lIns="91436" tIns="45718" rIns="91436" bIns="45718">
            <a:spAutoFit/>
          </a:bodyPr>
          <a:lstStyle/>
          <a:p>
            <a:pPr defTabSz="457200" fontAlgn="auto">
              <a:lnSpc>
                <a:spcPct val="80000"/>
              </a:lnSpc>
              <a:spcBef>
                <a:spcPts val="0"/>
              </a:spcBef>
              <a:spcAft>
                <a:spcPts val="0"/>
              </a:spcAft>
            </a:pPr>
            <a:r>
              <a:rPr lang="en-US" sz="1200" b="1" dirty="0">
                <a:solidFill>
                  <a:prstClr val="black"/>
                </a:solidFill>
                <a:latin typeface="Corbel" panose="020B0503020204020204" pitchFamily="34" charset="0"/>
                <a:ea typeface="+mn-ea"/>
                <a:cs typeface="Times New Roman" panose="02020603050405020304" pitchFamily="18" charset="0"/>
              </a:rPr>
              <a:t>syringe-sharing </a:t>
            </a:r>
          </a:p>
          <a:p>
            <a:pPr defTabSz="457200" fontAlgn="auto">
              <a:lnSpc>
                <a:spcPct val="80000"/>
              </a:lnSpc>
              <a:spcBef>
                <a:spcPts val="0"/>
              </a:spcBef>
              <a:spcAft>
                <a:spcPts val="0"/>
              </a:spcAft>
            </a:pPr>
            <a:r>
              <a:rPr lang="en-US" sz="1200" b="1" dirty="0">
                <a:solidFill>
                  <a:prstClr val="black"/>
                </a:solidFill>
                <a:latin typeface="Corbel" panose="020B0503020204020204" pitchFamily="34" charset="0"/>
                <a:ea typeface="+mn-ea"/>
                <a:cs typeface="Times New Roman" panose="02020603050405020304" pitchFamily="18" charset="0"/>
              </a:rPr>
              <a:t>or sex partners</a:t>
            </a:r>
          </a:p>
        </p:txBody>
      </p:sp>
      <p:sp>
        <p:nvSpPr>
          <p:cNvPr id="111" name="Rectangle 110"/>
          <p:cNvSpPr/>
          <p:nvPr/>
        </p:nvSpPr>
        <p:spPr>
          <a:xfrm>
            <a:off x="8065797" y="3700913"/>
            <a:ext cx="4572000" cy="689415"/>
          </a:xfrm>
          <a:prstGeom prst="rect">
            <a:avLst/>
          </a:prstGeom>
        </p:spPr>
        <p:txBody>
          <a:bodyPr lIns="91436" tIns="45718" rIns="91436" bIns="45718">
            <a:spAutoFit/>
          </a:bodyPr>
          <a:lstStyle/>
          <a:p>
            <a:pPr defTabSz="457200" fontAlgn="auto">
              <a:lnSpc>
                <a:spcPct val="80000"/>
              </a:lnSpc>
              <a:spcBef>
                <a:spcPts val="0"/>
              </a:spcBef>
              <a:spcAft>
                <a:spcPts val="0"/>
              </a:spcAft>
            </a:pPr>
            <a:r>
              <a:rPr lang="en-US" sz="1200" b="1" dirty="0">
                <a:solidFill>
                  <a:prstClr val="black"/>
                </a:solidFill>
                <a:latin typeface="Corbel" panose="020B0503020204020204" pitchFamily="34" charset="0"/>
                <a:ea typeface="+mn-ea"/>
                <a:cs typeface="Times New Roman" panose="02020603050405020304" pitchFamily="18" charset="0"/>
              </a:rPr>
              <a:t>social contacts </a:t>
            </a:r>
          </a:p>
          <a:p>
            <a:pPr defTabSz="457200" fontAlgn="auto">
              <a:lnSpc>
                <a:spcPct val="80000"/>
              </a:lnSpc>
              <a:spcBef>
                <a:spcPts val="0"/>
              </a:spcBef>
              <a:spcAft>
                <a:spcPts val="0"/>
              </a:spcAft>
            </a:pPr>
            <a:r>
              <a:rPr lang="en-US" sz="1200" b="1" dirty="0">
                <a:solidFill>
                  <a:prstClr val="black"/>
                </a:solidFill>
                <a:latin typeface="Corbel" panose="020B0503020204020204" pitchFamily="34" charset="0"/>
                <a:ea typeface="+mn-ea"/>
                <a:cs typeface="Times New Roman" panose="02020603050405020304" pitchFamily="18" charset="0"/>
              </a:rPr>
              <a:t>regarded as at </a:t>
            </a:r>
          </a:p>
          <a:p>
            <a:pPr defTabSz="457200" fontAlgn="auto">
              <a:lnSpc>
                <a:spcPct val="80000"/>
              </a:lnSpc>
              <a:spcBef>
                <a:spcPts val="0"/>
              </a:spcBef>
              <a:spcAft>
                <a:spcPts val="0"/>
              </a:spcAft>
            </a:pPr>
            <a:r>
              <a:rPr lang="en-US" sz="1200" b="1" dirty="0">
                <a:solidFill>
                  <a:prstClr val="black"/>
                </a:solidFill>
                <a:latin typeface="Corbel" panose="020B0503020204020204" pitchFamily="34" charset="0"/>
                <a:ea typeface="+mn-ea"/>
                <a:cs typeface="Times New Roman" panose="02020603050405020304" pitchFamily="18" charset="0"/>
              </a:rPr>
              <a:t>high risk for </a:t>
            </a:r>
          </a:p>
          <a:p>
            <a:pPr defTabSz="457200" fontAlgn="auto">
              <a:lnSpc>
                <a:spcPct val="80000"/>
              </a:lnSpc>
              <a:spcBef>
                <a:spcPts val="0"/>
              </a:spcBef>
              <a:spcAft>
                <a:spcPts val="0"/>
              </a:spcAft>
            </a:pPr>
            <a:r>
              <a:rPr lang="en-US" sz="1200" b="1" dirty="0" smtClean="0">
                <a:solidFill>
                  <a:prstClr val="black"/>
                </a:solidFill>
                <a:latin typeface="Corbel" panose="020B0503020204020204" pitchFamily="34" charset="0"/>
                <a:ea typeface="+mn-ea"/>
                <a:cs typeface="Times New Roman" panose="02020603050405020304" pitchFamily="18" charset="0"/>
              </a:rPr>
              <a:t>HIV</a:t>
            </a:r>
            <a:endParaRPr lang="en-US" sz="1200" b="1" dirty="0">
              <a:solidFill>
                <a:prstClr val="black"/>
              </a:solidFill>
              <a:latin typeface="Corbel" panose="020B0503020204020204" pitchFamily="34" charset="0"/>
              <a:ea typeface="+mn-ea"/>
              <a:cs typeface="Times New Roman" panose="02020603050405020304" pitchFamily="18" charset="0"/>
            </a:endParaRPr>
          </a:p>
        </p:txBody>
      </p:sp>
      <p:grpSp>
        <p:nvGrpSpPr>
          <p:cNvPr id="116" name="Group 115"/>
          <p:cNvGrpSpPr/>
          <p:nvPr/>
        </p:nvGrpSpPr>
        <p:grpSpPr>
          <a:xfrm>
            <a:off x="6763984" y="67251"/>
            <a:ext cx="2403453" cy="1457357"/>
            <a:chOff x="8805382" y="773294"/>
            <a:chExt cx="3297191" cy="1723163"/>
          </a:xfrm>
        </p:grpSpPr>
        <p:pic>
          <p:nvPicPr>
            <p:cNvPr id="7373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3578" t="50000" r="-3578" b="10829"/>
            <a:stretch/>
          </p:blipFill>
          <p:spPr bwMode="auto">
            <a:xfrm>
              <a:off x="8923675" y="1903785"/>
              <a:ext cx="3178898" cy="592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50000" b="10072"/>
            <a:stretch/>
          </p:blipFill>
          <p:spPr bwMode="auto">
            <a:xfrm>
              <a:off x="8805382" y="773294"/>
              <a:ext cx="3065935" cy="1189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486252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25"/>
          <p:cNvSpPr>
            <a:spLocks noChangeArrowheads="1"/>
          </p:cNvSpPr>
          <p:nvPr/>
        </p:nvSpPr>
        <p:spPr bwMode="invGray">
          <a:xfrm>
            <a:off x="5741866" y="5380454"/>
            <a:ext cx="544737" cy="400051"/>
          </a:xfrm>
          <a:prstGeom prst="rect">
            <a:avLst/>
          </a:prstGeom>
          <a:solidFill>
            <a:schemeClr val="bg2"/>
          </a:solidFill>
          <a:ln w="3175">
            <a:noFill/>
            <a:miter lim="800000"/>
            <a:headEnd/>
            <a:tailEnd/>
          </a:ln>
          <a:effectLst/>
        </p:spPr>
        <p:txBody>
          <a:bodyPr wrap="none" lIns="91344" tIns="45672" rIns="91344" bIns="45672" anchor="ctr"/>
          <a:lstStyle/>
          <a:p>
            <a:pPr algn="ctr" defTabSz="913437" fontAlgn="auto">
              <a:lnSpc>
                <a:spcPct val="80000"/>
              </a:lnSpc>
              <a:spcBef>
                <a:spcPts val="0"/>
              </a:spcBef>
              <a:spcAft>
                <a:spcPts val="0"/>
              </a:spcAft>
            </a:pPr>
            <a:endParaRPr lang="en-US" sz="2400" b="1">
              <a:solidFill>
                <a:srgbClr val="FFFFFF"/>
              </a:solidFill>
              <a:latin typeface="Calibri"/>
            </a:endParaRPr>
          </a:p>
        </p:txBody>
      </p:sp>
      <p:grpSp>
        <p:nvGrpSpPr>
          <p:cNvPr id="209" name="Group 208"/>
          <p:cNvGrpSpPr/>
          <p:nvPr/>
        </p:nvGrpSpPr>
        <p:grpSpPr>
          <a:xfrm>
            <a:off x="5486420" y="3950123"/>
            <a:ext cx="3631577" cy="1997652"/>
            <a:chOff x="5486400" y="3950122"/>
            <a:chExt cx="3631577" cy="1997652"/>
          </a:xfrm>
        </p:grpSpPr>
        <p:sp>
          <p:nvSpPr>
            <p:cNvPr id="91" name="Rectangle 115"/>
            <p:cNvSpPr>
              <a:spLocks noChangeArrowheads="1"/>
            </p:cNvSpPr>
            <p:nvPr/>
          </p:nvSpPr>
          <p:spPr bwMode="invGray">
            <a:xfrm>
              <a:off x="5486400" y="3950122"/>
              <a:ext cx="3631577" cy="1997652"/>
            </a:xfrm>
            <a:prstGeom prst="rect">
              <a:avLst/>
            </a:prstGeom>
            <a:gradFill rotWithShape="0">
              <a:gsLst>
                <a:gs pos="0">
                  <a:srgbClr val="000066"/>
                </a:gs>
                <a:gs pos="50000">
                  <a:srgbClr val="0000FF"/>
                </a:gs>
                <a:gs pos="100000">
                  <a:srgbClr val="000066"/>
                </a:gs>
              </a:gsLst>
              <a:lin ang="5400000" scaled="1"/>
            </a:gradFill>
            <a:ln w="9525">
              <a:noFill/>
              <a:miter lim="800000"/>
              <a:headEnd/>
              <a:tailEnd/>
            </a:ln>
            <a:effectLst/>
          </p:spPr>
          <p:txBody>
            <a:bodyPr wrap="none" anchor="ctr"/>
            <a:lstStyle/>
            <a:p>
              <a:pPr algn="ctr" defTabSz="913437" fontAlgn="auto">
                <a:lnSpc>
                  <a:spcPct val="80000"/>
                </a:lnSpc>
                <a:spcBef>
                  <a:spcPts val="0"/>
                </a:spcBef>
                <a:spcAft>
                  <a:spcPts val="0"/>
                </a:spcAft>
              </a:pPr>
              <a:endParaRPr lang="en-US" sz="2400" b="1">
                <a:solidFill>
                  <a:srgbClr val="FFFFFF"/>
                </a:solidFill>
                <a:latin typeface="Calibri"/>
              </a:endParaRPr>
            </a:p>
          </p:txBody>
        </p:sp>
        <p:sp>
          <p:nvSpPr>
            <p:cNvPr id="92" name="Line 116"/>
            <p:cNvSpPr>
              <a:spLocks noChangeShapeType="1"/>
            </p:cNvSpPr>
            <p:nvPr/>
          </p:nvSpPr>
          <p:spPr bwMode="auto">
            <a:xfrm>
              <a:off x="6252608" y="4248861"/>
              <a:ext cx="0" cy="1188460"/>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93" name="Line 117"/>
            <p:cNvSpPr>
              <a:spLocks noChangeShapeType="1"/>
            </p:cNvSpPr>
            <p:nvPr/>
          </p:nvSpPr>
          <p:spPr bwMode="auto">
            <a:xfrm>
              <a:off x="6212715" y="5437321"/>
              <a:ext cx="39892" cy="0"/>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94" name="Line 118"/>
            <p:cNvSpPr>
              <a:spLocks noChangeShapeType="1"/>
            </p:cNvSpPr>
            <p:nvPr/>
          </p:nvSpPr>
          <p:spPr bwMode="auto">
            <a:xfrm>
              <a:off x="6212715" y="5141180"/>
              <a:ext cx="39892" cy="0"/>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95" name="Line 119"/>
            <p:cNvSpPr>
              <a:spLocks noChangeShapeType="1"/>
            </p:cNvSpPr>
            <p:nvPr/>
          </p:nvSpPr>
          <p:spPr bwMode="auto">
            <a:xfrm>
              <a:off x="6212715" y="4846338"/>
              <a:ext cx="39892" cy="0"/>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96" name="Line 120"/>
            <p:cNvSpPr>
              <a:spLocks noChangeShapeType="1"/>
            </p:cNvSpPr>
            <p:nvPr/>
          </p:nvSpPr>
          <p:spPr bwMode="auto">
            <a:xfrm>
              <a:off x="6212715" y="4546300"/>
              <a:ext cx="39892" cy="0"/>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97" name="Line 121"/>
            <p:cNvSpPr>
              <a:spLocks noChangeShapeType="1"/>
            </p:cNvSpPr>
            <p:nvPr/>
          </p:nvSpPr>
          <p:spPr bwMode="auto">
            <a:xfrm>
              <a:off x="6212715" y="4248861"/>
              <a:ext cx="39892" cy="1299"/>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98" name="Line 122"/>
            <p:cNvSpPr>
              <a:spLocks noChangeShapeType="1"/>
            </p:cNvSpPr>
            <p:nvPr/>
          </p:nvSpPr>
          <p:spPr bwMode="auto">
            <a:xfrm>
              <a:off x="6252608" y="5437321"/>
              <a:ext cx="2418300" cy="0"/>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99" name="Line 123"/>
            <p:cNvSpPr>
              <a:spLocks noChangeShapeType="1"/>
            </p:cNvSpPr>
            <p:nvPr/>
          </p:nvSpPr>
          <p:spPr bwMode="auto">
            <a:xfrm flipV="1">
              <a:off x="6252608" y="5437321"/>
              <a:ext cx="0"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00" name="Line 124"/>
            <p:cNvSpPr>
              <a:spLocks noChangeShapeType="1"/>
            </p:cNvSpPr>
            <p:nvPr/>
          </p:nvSpPr>
          <p:spPr bwMode="auto">
            <a:xfrm flipV="1">
              <a:off x="6381914" y="5437321"/>
              <a:ext cx="0"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01" name="Line 125"/>
            <p:cNvSpPr>
              <a:spLocks noChangeShapeType="1"/>
            </p:cNvSpPr>
            <p:nvPr/>
          </p:nvSpPr>
          <p:spPr bwMode="auto">
            <a:xfrm flipV="1">
              <a:off x="6504342" y="5437321"/>
              <a:ext cx="1376"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02" name="Line 126"/>
            <p:cNvSpPr>
              <a:spLocks noChangeShapeType="1"/>
            </p:cNvSpPr>
            <p:nvPr/>
          </p:nvSpPr>
          <p:spPr bwMode="auto">
            <a:xfrm flipV="1">
              <a:off x="6632273" y="5437321"/>
              <a:ext cx="2751"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03" name="Line 127"/>
            <p:cNvSpPr>
              <a:spLocks noChangeShapeType="1"/>
            </p:cNvSpPr>
            <p:nvPr/>
          </p:nvSpPr>
          <p:spPr bwMode="auto">
            <a:xfrm flipV="1">
              <a:off x="6764330" y="5437321"/>
              <a:ext cx="0"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04" name="Line 128"/>
            <p:cNvSpPr>
              <a:spLocks noChangeShapeType="1"/>
            </p:cNvSpPr>
            <p:nvPr/>
          </p:nvSpPr>
          <p:spPr bwMode="auto">
            <a:xfrm flipV="1">
              <a:off x="6886758" y="5437321"/>
              <a:ext cx="0"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05" name="Line 129"/>
            <p:cNvSpPr>
              <a:spLocks noChangeShapeType="1"/>
            </p:cNvSpPr>
            <p:nvPr/>
          </p:nvSpPr>
          <p:spPr bwMode="auto">
            <a:xfrm flipV="1">
              <a:off x="7014689" y="5437321"/>
              <a:ext cx="1376"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06" name="Line 130"/>
            <p:cNvSpPr>
              <a:spLocks noChangeShapeType="1"/>
            </p:cNvSpPr>
            <p:nvPr/>
          </p:nvSpPr>
          <p:spPr bwMode="auto">
            <a:xfrm flipV="1">
              <a:off x="7143995" y="5437321"/>
              <a:ext cx="1376"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07" name="Line 131"/>
            <p:cNvSpPr>
              <a:spLocks noChangeShapeType="1"/>
            </p:cNvSpPr>
            <p:nvPr/>
          </p:nvSpPr>
          <p:spPr bwMode="auto">
            <a:xfrm flipV="1">
              <a:off x="7266423" y="5437321"/>
              <a:ext cx="1376"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08" name="Line 132"/>
            <p:cNvSpPr>
              <a:spLocks noChangeShapeType="1"/>
            </p:cNvSpPr>
            <p:nvPr/>
          </p:nvSpPr>
          <p:spPr bwMode="auto">
            <a:xfrm flipV="1">
              <a:off x="7397105" y="5437321"/>
              <a:ext cx="1376"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09" name="Line 133"/>
            <p:cNvSpPr>
              <a:spLocks noChangeShapeType="1"/>
            </p:cNvSpPr>
            <p:nvPr/>
          </p:nvSpPr>
          <p:spPr bwMode="auto">
            <a:xfrm flipV="1">
              <a:off x="7525035" y="5437321"/>
              <a:ext cx="1376"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10" name="Line 134"/>
            <p:cNvSpPr>
              <a:spLocks noChangeShapeType="1"/>
            </p:cNvSpPr>
            <p:nvPr/>
          </p:nvSpPr>
          <p:spPr bwMode="auto">
            <a:xfrm flipV="1">
              <a:off x="7654341" y="5437321"/>
              <a:ext cx="2751"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11" name="Line 135"/>
            <p:cNvSpPr>
              <a:spLocks noChangeShapeType="1"/>
            </p:cNvSpPr>
            <p:nvPr/>
          </p:nvSpPr>
          <p:spPr bwMode="auto">
            <a:xfrm flipV="1">
              <a:off x="7778145" y="5437321"/>
              <a:ext cx="0"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12" name="Line 136"/>
            <p:cNvSpPr>
              <a:spLocks noChangeShapeType="1"/>
            </p:cNvSpPr>
            <p:nvPr/>
          </p:nvSpPr>
          <p:spPr bwMode="auto">
            <a:xfrm flipV="1">
              <a:off x="7907451" y="5437321"/>
              <a:ext cx="1376"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13" name="Line 137"/>
            <p:cNvSpPr>
              <a:spLocks noChangeShapeType="1"/>
            </p:cNvSpPr>
            <p:nvPr/>
          </p:nvSpPr>
          <p:spPr bwMode="auto">
            <a:xfrm flipV="1">
              <a:off x="8036757" y="5437321"/>
              <a:ext cx="0"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14" name="Line 138"/>
            <p:cNvSpPr>
              <a:spLocks noChangeShapeType="1"/>
            </p:cNvSpPr>
            <p:nvPr/>
          </p:nvSpPr>
          <p:spPr bwMode="auto">
            <a:xfrm flipV="1">
              <a:off x="8159186" y="5437321"/>
              <a:ext cx="0"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15" name="Line 139"/>
            <p:cNvSpPr>
              <a:spLocks noChangeShapeType="1"/>
            </p:cNvSpPr>
            <p:nvPr/>
          </p:nvSpPr>
          <p:spPr bwMode="auto">
            <a:xfrm flipV="1">
              <a:off x="8288492" y="5437321"/>
              <a:ext cx="0"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16" name="Line 140"/>
            <p:cNvSpPr>
              <a:spLocks noChangeShapeType="1"/>
            </p:cNvSpPr>
            <p:nvPr/>
          </p:nvSpPr>
          <p:spPr bwMode="auto">
            <a:xfrm flipV="1">
              <a:off x="8417798" y="5437321"/>
              <a:ext cx="1376"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17" name="Line 141"/>
            <p:cNvSpPr>
              <a:spLocks noChangeShapeType="1"/>
            </p:cNvSpPr>
            <p:nvPr/>
          </p:nvSpPr>
          <p:spPr bwMode="auto">
            <a:xfrm flipV="1">
              <a:off x="8538851" y="5437321"/>
              <a:ext cx="2751"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18" name="Line 142"/>
            <p:cNvSpPr>
              <a:spLocks noChangeShapeType="1"/>
            </p:cNvSpPr>
            <p:nvPr/>
          </p:nvSpPr>
          <p:spPr bwMode="auto">
            <a:xfrm flipV="1">
              <a:off x="8670908" y="5437321"/>
              <a:ext cx="0" cy="18184"/>
            </a:xfrm>
            <a:prstGeom prst="line">
              <a:avLst/>
            </a:prstGeom>
            <a:noFill/>
            <a:ln w="19050">
              <a:solidFill>
                <a:srgbClr val="FFFFFF"/>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19" name="Line 143"/>
            <p:cNvSpPr>
              <a:spLocks noChangeShapeType="1"/>
            </p:cNvSpPr>
            <p:nvPr/>
          </p:nvSpPr>
          <p:spPr bwMode="auto">
            <a:xfrm>
              <a:off x="6317261" y="4846338"/>
              <a:ext cx="129306" cy="27276"/>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20" name="Line 144"/>
            <p:cNvSpPr>
              <a:spLocks noChangeShapeType="1"/>
            </p:cNvSpPr>
            <p:nvPr/>
          </p:nvSpPr>
          <p:spPr bwMode="auto">
            <a:xfrm flipV="1">
              <a:off x="6446567" y="4815165"/>
              <a:ext cx="122428" cy="58449"/>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21" name="Line 145"/>
            <p:cNvSpPr>
              <a:spLocks noChangeShapeType="1"/>
            </p:cNvSpPr>
            <p:nvPr/>
          </p:nvSpPr>
          <p:spPr bwMode="auto">
            <a:xfrm>
              <a:off x="6568995" y="4815165"/>
              <a:ext cx="129306" cy="23380"/>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22" name="Line 146"/>
            <p:cNvSpPr>
              <a:spLocks noChangeShapeType="1"/>
            </p:cNvSpPr>
            <p:nvPr/>
          </p:nvSpPr>
          <p:spPr bwMode="auto">
            <a:xfrm>
              <a:off x="6698301" y="4838545"/>
              <a:ext cx="129306" cy="66242"/>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23" name="Line 147"/>
            <p:cNvSpPr>
              <a:spLocks noChangeShapeType="1"/>
            </p:cNvSpPr>
            <p:nvPr/>
          </p:nvSpPr>
          <p:spPr bwMode="auto">
            <a:xfrm flipV="1">
              <a:off x="6827607" y="4546300"/>
              <a:ext cx="122428" cy="358486"/>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24" name="Line 148"/>
            <p:cNvSpPr>
              <a:spLocks noChangeShapeType="1"/>
            </p:cNvSpPr>
            <p:nvPr/>
          </p:nvSpPr>
          <p:spPr bwMode="auto">
            <a:xfrm>
              <a:off x="6950036" y="4546300"/>
              <a:ext cx="130682" cy="59748"/>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25" name="Line 149"/>
            <p:cNvSpPr>
              <a:spLocks noChangeShapeType="1"/>
            </p:cNvSpPr>
            <p:nvPr/>
          </p:nvSpPr>
          <p:spPr bwMode="auto">
            <a:xfrm>
              <a:off x="7080717" y="4606048"/>
              <a:ext cx="127931" cy="89622"/>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26" name="Line 150"/>
            <p:cNvSpPr>
              <a:spLocks noChangeShapeType="1"/>
            </p:cNvSpPr>
            <p:nvPr/>
          </p:nvSpPr>
          <p:spPr bwMode="auto">
            <a:xfrm>
              <a:off x="7208648" y="4695670"/>
              <a:ext cx="122428" cy="58449"/>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27" name="Line 151"/>
            <p:cNvSpPr>
              <a:spLocks noChangeShapeType="1"/>
            </p:cNvSpPr>
            <p:nvPr/>
          </p:nvSpPr>
          <p:spPr bwMode="auto">
            <a:xfrm>
              <a:off x="7331076" y="4754118"/>
              <a:ext cx="129306" cy="19483"/>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28" name="Line 152"/>
            <p:cNvSpPr>
              <a:spLocks noChangeShapeType="1"/>
            </p:cNvSpPr>
            <p:nvPr/>
          </p:nvSpPr>
          <p:spPr bwMode="auto">
            <a:xfrm>
              <a:off x="7460382" y="4773601"/>
              <a:ext cx="130682" cy="6494"/>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29" name="Line 153"/>
            <p:cNvSpPr>
              <a:spLocks noChangeShapeType="1"/>
            </p:cNvSpPr>
            <p:nvPr/>
          </p:nvSpPr>
          <p:spPr bwMode="auto">
            <a:xfrm>
              <a:off x="7591064" y="4780096"/>
              <a:ext cx="122428" cy="9092"/>
            </a:xfrm>
            <a:prstGeom prst="line">
              <a:avLst/>
            </a:prstGeom>
            <a:noFill/>
            <a:ln w="28575">
              <a:solidFill>
                <a:srgbClr val="FF99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30" name="Line 154"/>
            <p:cNvSpPr>
              <a:spLocks noChangeShapeType="1"/>
            </p:cNvSpPr>
            <p:nvPr/>
          </p:nvSpPr>
          <p:spPr bwMode="auto">
            <a:xfrm>
              <a:off x="7713492" y="4789188"/>
              <a:ext cx="127931" cy="5195"/>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31" name="Line 155"/>
            <p:cNvSpPr>
              <a:spLocks noChangeShapeType="1"/>
            </p:cNvSpPr>
            <p:nvPr/>
          </p:nvSpPr>
          <p:spPr bwMode="auto">
            <a:xfrm>
              <a:off x="7841423" y="4794383"/>
              <a:ext cx="129306" cy="20782"/>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32" name="Line 156"/>
            <p:cNvSpPr>
              <a:spLocks noChangeShapeType="1"/>
            </p:cNvSpPr>
            <p:nvPr/>
          </p:nvSpPr>
          <p:spPr bwMode="auto">
            <a:xfrm>
              <a:off x="7970729" y="4815165"/>
              <a:ext cx="123804" cy="10391"/>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33" name="Line 157"/>
            <p:cNvSpPr>
              <a:spLocks noChangeShapeType="1"/>
            </p:cNvSpPr>
            <p:nvPr/>
          </p:nvSpPr>
          <p:spPr bwMode="auto">
            <a:xfrm>
              <a:off x="8094533" y="4825556"/>
              <a:ext cx="129306" cy="12989"/>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34" name="Line 158"/>
            <p:cNvSpPr>
              <a:spLocks noChangeShapeType="1"/>
            </p:cNvSpPr>
            <p:nvPr/>
          </p:nvSpPr>
          <p:spPr bwMode="auto">
            <a:xfrm>
              <a:off x="8223839" y="4838545"/>
              <a:ext cx="129306" cy="7793"/>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35" name="Line 159"/>
            <p:cNvSpPr>
              <a:spLocks noChangeShapeType="1"/>
            </p:cNvSpPr>
            <p:nvPr/>
          </p:nvSpPr>
          <p:spPr bwMode="auto">
            <a:xfrm flipV="1">
              <a:off x="8353145" y="4838545"/>
              <a:ext cx="122428" cy="7793"/>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36" name="Line 160"/>
            <p:cNvSpPr>
              <a:spLocks noChangeShapeType="1"/>
            </p:cNvSpPr>
            <p:nvPr/>
          </p:nvSpPr>
          <p:spPr bwMode="auto">
            <a:xfrm>
              <a:off x="8475573" y="4838545"/>
              <a:ext cx="129306" cy="7793"/>
            </a:xfrm>
            <a:prstGeom prst="line">
              <a:avLst/>
            </a:prstGeom>
            <a:noFill/>
            <a:ln w="28575">
              <a:solidFill>
                <a:srgbClr val="FF0066"/>
              </a:solidFill>
              <a:round/>
              <a:headEnd/>
              <a:tailEnd/>
            </a:ln>
            <a:effectLst/>
          </p:spPr>
          <p:txBody>
            <a:bodyPr/>
            <a:lstStyle/>
            <a:p>
              <a:pPr defTabSz="913437" fontAlgn="auto">
                <a:spcBef>
                  <a:spcPts val="0"/>
                </a:spcBef>
                <a:spcAft>
                  <a:spcPts val="0"/>
                </a:spcAft>
                <a:defRPr/>
              </a:pPr>
              <a:endParaRPr lang="en-US">
                <a:solidFill>
                  <a:prstClr val="black"/>
                </a:solidFill>
                <a:latin typeface="Calibri"/>
              </a:endParaRPr>
            </a:p>
          </p:txBody>
        </p:sp>
        <p:sp>
          <p:nvSpPr>
            <p:cNvPr id="137" name="Rectangle 161"/>
            <p:cNvSpPr>
              <a:spLocks noChangeArrowheads="1"/>
            </p:cNvSpPr>
            <p:nvPr/>
          </p:nvSpPr>
          <p:spPr bwMode="auto">
            <a:xfrm>
              <a:off x="6271866" y="4822958"/>
              <a:ext cx="83911" cy="41564"/>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38" name="Rectangle 162"/>
            <p:cNvSpPr>
              <a:spLocks noChangeArrowheads="1"/>
            </p:cNvSpPr>
            <p:nvPr/>
          </p:nvSpPr>
          <p:spPr bwMode="auto">
            <a:xfrm>
              <a:off x="6401172" y="4851533"/>
              <a:ext cx="83911" cy="40265"/>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39" name="Rectangle 163"/>
            <p:cNvSpPr>
              <a:spLocks noChangeArrowheads="1"/>
            </p:cNvSpPr>
            <p:nvPr/>
          </p:nvSpPr>
          <p:spPr bwMode="auto">
            <a:xfrm>
              <a:off x="6523600" y="4791786"/>
              <a:ext cx="83911" cy="40265"/>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40" name="Rectangle 164"/>
            <p:cNvSpPr>
              <a:spLocks noChangeArrowheads="1"/>
            </p:cNvSpPr>
            <p:nvPr/>
          </p:nvSpPr>
          <p:spPr bwMode="auto">
            <a:xfrm>
              <a:off x="6652907" y="4816464"/>
              <a:ext cx="83911" cy="41564"/>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41" name="Rectangle 165"/>
            <p:cNvSpPr>
              <a:spLocks noChangeArrowheads="1"/>
            </p:cNvSpPr>
            <p:nvPr/>
          </p:nvSpPr>
          <p:spPr bwMode="auto">
            <a:xfrm>
              <a:off x="6782213" y="4882706"/>
              <a:ext cx="83911" cy="40265"/>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42" name="Rectangle 166"/>
            <p:cNvSpPr>
              <a:spLocks noChangeArrowheads="1"/>
            </p:cNvSpPr>
            <p:nvPr/>
          </p:nvSpPr>
          <p:spPr bwMode="auto">
            <a:xfrm>
              <a:off x="6904641" y="4524220"/>
              <a:ext cx="85287" cy="40265"/>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43" name="Rectangle 167"/>
            <p:cNvSpPr>
              <a:spLocks noChangeArrowheads="1"/>
            </p:cNvSpPr>
            <p:nvPr/>
          </p:nvSpPr>
          <p:spPr bwMode="auto">
            <a:xfrm>
              <a:off x="7035323" y="4583967"/>
              <a:ext cx="82536" cy="40265"/>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44" name="Rectangle 168"/>
            <p:cNvSpPr>
              <a:spLocks noChangeArrowheads="1"/>
            </p:cNvSpPr>
            <p:nvPr/>
          </p:nvSpPr>
          <p:spPr bwMode="auto">
            <a:xfrm>
              <a:off x="7163253" y="4673589"/>
              <a:ext cx="85287" cy="40265"/>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45" name="Rectangle 169"/>
            <p:cNvSpPr>
              <a:spLocks noChangeArrowheads="1"/>
            </p:cNvSpPr>
            <p:nvPr/>
          </p:nvSpPr>
          <p:spPr bwMode="auto">
            <a:xfrm>
              <a:off x="7285681" y="4732038"/>
              <a:ext cx="85287" cy="41564"/>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46" name="Rectangle 170"/>
            <p:cNvSpPr>
              <a:spLocks noChangeArrowheads="1"/>
            </p:cNvSpPr>
            <p:nvPr/>
          </p:nvSpPr>
          <p:spPr bwMode="auto">
            <a:xfrm>
              <a:off x="7416363" y="4752820"/>
              <a:ext cx="83911" cy="38966"/>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47" name="Rectangle 171"/>
            <p:cNvSpPr>
              <a:spLocks noChangeArrowheads="1"/>
            </p:cNvSpPr>
            <p:nvPr/>
          </p:nvSpPr>
          <p:spPr bwMode="auto">
            <a:xfrm>
              <a:off x="7545669" y="4758015"/>
              <a:ext cx="82536" cy="40265"/>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48" name="Rectangle 172"/>
            <p:cNvSpPr>
              <a:spLocks noChangeArrowheads="1"/>
            </p:cNvSpPr>
            <p:nvPr/>
          </p:nvSpPr>
          <p:spPr bwMode="auto">
            <a:xfrm>
              <a:off x="7668097" y="4767107"/>
              <a:ext cx="82536" cy="40265"/>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49" name="Rectangle 173"/>
            <p:cNvSpPr>
              <a:spLocks noChangeArrowheads="1"/>
            </p:cNvSpPr>
            <p:nvPr/>
          </p:nvSpPr>
          <p:spPr bwMode="auto">
            <a:xfrm>
              <a:off x="7796028" y="4773601"/>
              <a:ext cx="85287" cy="41564"/>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50" name="Rectangle 174"/>
            <p:cNvSpPr>
              <a:spLocks noChangeArrowheads="1"/>
            </p:cNvSpPr>
            <p:nvPr/>
          </p:nvSpPr>
          <p:spPr bwMode="auto">
            <a:xfrm>
              <a:off x="7925334" y="4791786"/>
              <a:ext cx="85287" cy="40265"/>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51" name="Rectangle 175"/>
            <p:cNvSpPr>
              <a:spLocks noChangeArrowheads="1"/>
            </p:cNvSpPr>
            <p:nvPr/>
          </p:nvSpPr>
          <p:spPr bwMode="auto">
            <a:xfrm>
              <a:off x="8049138" y="4804774"/>
              <a:ext cx="83911" cy="41564"/>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52" name="Rectangle 176"/>
            <p:cNvSpPr>
              <a:spLocks noChangeArrowheads="1"/>
            </p:cNvSpPr>
            <p:nvPr/>
          </p:nvSpPr>
          <p:spPr bwMode="auto">
            <a:xfrm>
              <a:off x="8178444" y="4816464"/>
              <a:ext cx="83911" cy="41564"/>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53" name="Rectangle 177"/>
            <p:cNvSpPr>
              <a:spLocks noChangeArrowheads="1"/>
            </p:cNvSpPr>
            <p:nvPr/>
          </p:nvSpPr>
          <p:spPr bwMode="auto">
            <a:xfrm>
              <a:off x="8307750" y="4822958"/>
              <a:ext cx="83911" cy="41564"/>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54" name="Rectangle 178"/>
            <p:cNvSpPr>
              <a:spLocks noChangeArrowheads="1"/>
            </p:cNvSpPr>
            <p:nvPr/>
          </p:nvSpPr>
          <p:spPr bwMode="auto">
            <a:xfrm>
              <a:off x="8430178" y="4816464"/>
              <a:ext cx="83911" cy="41564"/>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55" name="Rectangle 179"/>
            <p:cNvSpPr>
              <a:spLocks noChangeArrowheads="1"/>
            </p:cNvSpPr>
            <p:nvPr/>
          </p:nvSpPr>
          <p:spPr bwMode="auto">
            <a:xfrm>
              <a:off x="8559484" y="4822958"/>
              <a:ext cx="83911" cy="41564"/>
            </a:xfrm>
            <a:prstGeom prst="rect">
              <a:avLst/>
            </a:prstGeom>
            <a:solidFill>
              <a:srgbClr val="FF0066"/>
            </a:solidFill>
            <a:ln w="9525">
              <a:solidFill>
                <a:srgbClr val="FF0066"/>
              </a:solidFill>
              <a:miter lim="800000"/>
              <a:headEnd/>
              <a:tailEnd/>
            </a:ln>
            <a:effectLst/>
          </p:spPr>
          <p:txBody>
            <a:bodyPr/>
            <a:lstStyle/>
            <a:p>
              <a:pPr algn="ctr" defTabSz="913437" fontAlgn="auto">
                <a:lnSpc>
                  <a:spcPct val="80000"/>
                </a:lnSpc>
                <a:spcBef>
                  <a:spcPts val="0"/>
                </a:spcBef>
                <a:spcAft>
                  <a:spcPts val="0"/>
                </a:spcAft>
                <a:defRPr/>
              </a:pPr>
              <a:endParaRPr lang="en-US" sz="2400" b="1">
                <a:solidFill>
                  <a:srgbClr val="FFFFFF"/>
                </a:solidFill>
                <a:latin typeface="Calibri"/>
              </a:endParaRPr>
            </a:p>
          </p:txBody>
        </p:sp>
        <p:sp>
          <p:nvSpPr>
            <p:cNvPr id="156" name="Rectangle 180"/>
            <p:cNvSpPr>
              <a:spLocks noChangeArrowheads="1"/>
            </p:cNvSpPr>
            <p:nvPr/>
          </p:nvSpPr>
          <p:spPr bwMode="auto">
            <a:xfrm>
              <a:off x="6084785" y="5403550"/>
              <a:ext cx="91372" cy="215444"/>
            </a:xfrm>
            <a:prstGeom prst="rect">
              <a:avLst/>
            </a:prstGeom>
            <a:noFill/>
            <a:ln w="9525">
              <a:noFill/>
              <a:miter lim="800000"/>
              <a:headEnd/>
              <a:tailEnd/>
            </a:ln>
            <a:effectLst/>
          </p:spPr>
          <p:txBody>
            <a:bodyPr wrap="none" lIns="0" tIns="0" rIns="0" bIns="0">
              <a:spAutoFit/>
            </a:bodyPr>
            <a:lstStyle/>
            <a:p>
              <a:pPr defTabSz="913437" eaLnBrk="0" fontAlgn="auto" hangingPunct="0">
                <a:spcBef>
                  <a:spcPts val="0"/>
                </a:spcBef>
                <a:spcAft>
                  <a:spcPts val="0"/>
                </a:spcAft>
                <a:defRPr/>
              </a:pPr>
              <a:r>
                <a:rPr lang="en-US" sz="1400" b="1">
                  <a:solidFill>
                    <a:srgbClr val="FFFFFF"/>
                  </a:solidFill>
                  <a:latin typeface="Calibri"/>
                </a:rPr>
                <a:t>0</a:t>
              </a:r>
              <a:endParaRPr lang="en-US" sz="2400">
                <a:solidFill>
                  <a:srgbClr val="FFFFFF"/>
                </a:solidFill>
                <a:latin typeface="Calibri"/>
              </a:endParaRPr>
            </a:p>
          </p:txBody>
        </p:sp>
        <p:sp>
          <p:nvSpPr>
            <p:cNvPr id="157" name="Rectangle 181"/>
            <p:cNvSpPr>
              <a:spLocks noChangeArrowheads="1"/>
            </p:cNvSpPr>
            <p:nvPr/>
          </p:nvSpPr>
          <p:spPr bwMode="auto">
            <a:xfrm>
              <a:off x="6013254" y="5103513"/>
              <a:ext cx="182742" cy="215444"/>
            </a:xfrm>
            <a:prstGeom prst="rect">
              <a:avLst/>
            </a:prstGeom>
            <a:noFill/>
            <a:ln w="9525">
              <a:noFill/>
              <a:miter lim="800000"/>
              <a:headEnd/>
              <a:tailEnd/>
            </a:ln>
            <a:effectLst/>
          </p:spPr>
          <p:txBody>
            <a:bodyPr wrap="none" lIns="0" tIns="0" rIns="0" bIns="0">
              <a:spAutoFit/>
            </a:bodyPr>
            <a:lstStyle/>
            <a:p>
              <a:pPr defTabSz="913437" eaLnBrk="0" fontAlgn="auto" hangingPunct="0">
                <a:spcBef>
                  <a:spcPts val="0"/>
                </a:spcBef>
                <a:spcAft>
                  <a:spcPts val="0"/>
                </a:spcAft>
                <a:defRPr/>
              </a:pPr>
              <a:r>
                <a:rPr lang="en-US" sz="1400" b="1">
                  <a:solidFill>
                    <a:srgbClr val="FFFFFF"/>
                  </a:solidFill>
                  <a:latin typeface="Calibri"/>
                </a:rPr>
                <a:t>50</a:t>
              </a:r>
              <a:endParaRPr lang="en-US" sz="2400">
                <a:solidFill>
                  <a:srgbClr val="FFFFFF"/>
                </a:solidFill>
                <a:latin typeface="Calibri"/>
              </a:endParaRPr>
            </a:p>
          </p:txBody>
        </p:sp>
        <p:sp>
          <p:nvSpPr>
            <p:cNvPr id="158" name="Rectangle 182"/>
            <p:cNvSpPr>
              <a:spLocks noChangeArrowheads="1"/>
            </p:cNvSpPr>
            <p:nvPr/>
          </p:nvSpPr>
          <p:spPr bwMode="auto">
            <a:xfrm>
              <a:off x="5940347" y="4809970"/>
              <a:ext cx="274114" cy="215444"/>
            </a:xfrm>
            <a:prstGeom prst="rect">
              <a:avLst/>
            </a:prstGeom>
            <a:noFill/>
            <a:ln w="9525">
              <a:noFill/>
              <a:miter lim="800000"/>
              <a:headEnd/>
              <a:tailEnd/>
            </a:ln>
            <a:effectLst/>
          </p:spPr>
          <p:txBody>
            <a:bodyPr wrap="none" lIns="0" tIns="0" rIns="0" bIns="0">
              <a:spAutoFit/>
            </a:bodyPr>
            <a:lstStyle/>
            <a:p>
              <a:pPr defTabSz="913437" eaLnBrk="0" fontAlgn="auto" hangingPunct="0">
                <a:spcBef>
                  <a:spcPts val="0"/>
                </a:spcBef>
                <a:spcAft>
                  <a:spcPts val="0"/>
                </a:spcAft>
                <a:defRPr/>
              </a:pPr>
              <a:r>
                <a:rPr lang="en-US" sz="1400" b="1" dirty="0">
                  <a:solidFill>
                    <a:srgbClr val="FFFFFF"/>
                  </a:solidFill>
                  <a:latin typeface="Calibri"/>
                </a:rPr>
                <a:t>100</a:t>
              </a:r>
              <a:endParaRPr lang="en-US" sz="2400" dirty="0">
                <a:solidFill>
                  <a:srgbClr val="FFFFFF"/>
                </a:solidFill>
                <a:latin typeface="Calibri"/>
              </a:endParaRPr>
            </a:p>
          </p:txBody>
        </p:sp>
        <p:sp>
          <p:nvSpPr>
            <p:cNvPr id="159" name="Rectangle 183"/>
            <p:cNvSpPr>
              <a:spLocks noChangeArrowheads="1"/>
            </p:cNvSpPr>
            <p:nvPr/>
          </p:nvSpPr>
          <p:spPr bwMode="auto">
            <a:xfrm>
              <a:off x="5940347" y="4511231"/>
              <a:ext cx="274114" cy="215444"/>
            </a:xfrm>
            <a:prstGeom prst="rect">
              <a:avLst/>
            </a:prstGeom>
            <a:noFill/>
            <a:ln w="9525">
              <a:noFill/>
              <a:miter lim="800000"/>
              <a:headEnd/>
              <a:tailEnd/>
            </a:ln>
            <a:effectLst/>
          </p:spPr>
          <p:txBody>
            <a:bodyPr wrap="none" lIns="0" tIns="0" rIns="0" bIns="0">
              <a:spAutoFit/>
            </a:bodyPr>
            <a:lstStyle/>
            <a:p>
              <a:pPr defTabSz="913437" eaLnBrk="0" fontAlgn="auto" hangingPunct="0">
                <a:spcBef>
                  <a:spcPts val="0"/>
                </a:spcBef>
                <a:spcAft>
                  <a:spcPts val="0"/>
                </a:spcAft>
                <a:defRPr/>
              </a:pPr>
              <a:r>
                <a:rPr lang="en-US" sz="1400" b="1" dirty="0">
                  <a:solidFill>
                    <a:srgbClr val="FFFFFF"/>
                  </a:solidFill>
                  <a:latin typeface="Calibri"/>
                </a:rPr>
                <a:t>150</a:t>
              </a:r>
              <a:endParaRPr lang="en-US" sz="2400" dirty="0">
                <a:solidFill>
                  <a:srgbClr val="FFFFFF"/>
                </a:solidFill>
                <a:latin typeface="Calibri"/>
              </a:endParaRPr>
            </a:p>
          </p:txBody>
        </p:sp>
        <p:sp>
          <p:nvSpPr>
            <p:cNvPr id="160" name="Rectangle 184"/>
            <p:cNvSpPr>
              <a:spLocks noChangeArrowheads="1"/>
            </p:cNvSpPr>
            <p:nvPr/>
          </p:nvSpPr>
          <p:spPr bwMode="auto">
            <a:xfrm>
              <a:off x="5940347" y="4216389"/>
              <a:ext cx="274114" cy="215444"/>
            </a:xfrm>
            <a:prstGeom prst="rect">
              <a:avLst/>
            </a:prstGeom>
            <a:noFill/>
            <a:ln w="9525">
              <a:noFill/>
              <a:miter lim="800000"/>
              <a:headEnd/>
              <a:tailEnd/>
            </a:ln>
            <a:effectLst/>
          </p:spPr>
          <p:txBody>
            <a:bodyPr wrap="none" lIns="0" tIns="0" rIns="0" bIns="0">
              <a:spAutoFit/>
            </a:bodyPr>
            <a:lstStyle/>
            <a:p>
              <a:pPr defTabSz="913437" eaLnBrk="0" fontAlgn="auto" hangingPunct="0">
                <a:spcBef>
                  <a:spcPts val="0"/>
                </a:spcBef>
                <a:spcAft>
                  <a:spcPts val="0"/>
                </a:spcAft>
                <a:defRPr/>
              </a:pPr>
              <a:r>
                <a:rPr lang="en-US" sz="1400" b="1">
                  <a:solidFill>
                    <a:srgbClr val="FFFFFF"/>
                  </a:solidFill>
                  <a:latin typeface="Calibri"/>
                </a:rPr>
                <a:t>200</a:t>
              </a:r>
              <a:endParaRPr lang="en-US" sz="2400">
                <a:solidFill>
                  <a:srgbClr val="FFFFFF"/>
                </a:solidFill>
                <a:latin typeface="Calibri"/>
              </a:endParaRPr>
            </a:p>
          </p:txBody>
        </p:sp>
        <p:sp>
          <p:nvSpPr>
            <p:cNvPr id="161" name="Rectangle 185"/>
            <p:cNvSpPr>
              <a:spLocks noChangeArrowheads="1"/>
            </p:cNvSpPr>
            <p:nvPr/>
          </p:nvSpPr>
          <p:spPr bwMode="auto">
            <a:xfrm>
              <a:off x="6282871" y="5489275"/>
              <a:ext cx="91372" cy="215444"/>
            </a:xfrm>
            <a:prstGeom prst="rect">
              <a:avLst/>
            </a:prstGeom>
            <a:noFill/>
            <a:ln w="9525">
              <a:noFill/>
              <a:miter lim="800000"/>
              <a:headEnd/>
              <a:tailEnd/>
            </a:ln>
            <a:effectLst/>
          </p:spPr>
          <p:txBody>
            <a:bodyPr wrap="none" lIns="0" tIns="0" rIns="0" bIns="0">
              <a:spAutoFit/>
            </a:bodyPr>
            <a:lstStyle/>
            <a:p>
              <a:pPr defTabSz="913437" eaLnBrk="0" fontAlgn="auto" hangingPunct="0">
                <a:spcBef>
                  <a:spcPts val="0"/>
                </a:spcBef>
                <a:spcAft>
                  <a:spcPts val="0"/>
                </a:spcAft>
                <a:defRPr/>
              </a:pPr>
              <a:r>
                <a:rPr lang="en-US" sz="1400" b="1">
                  <a:solidFill>
                    <a:srgbClr val="FFFFFF"/>
                  </a:solidFill>
                  <a:latin typeface="Calibri"/>
                </a:rPr>
                <a:t>0</a:t>
              </a:r>
              <a:endParaRPr lang="en-US" sz="2400">
                <a:solidFill>
                  <a:srgbClr val="FFFFFF"/>
                </a:solidFill>
                <a:latin typeface="Calibri"/>
              </a:endParaRPr>
            </a:p>
          </p:txBody>
        </p:sp>
        <p:sp>
          <p:nvSpPr>
            <p:cNvPr id="162" name="Rectangle 186"/>
            <p:cNvSpPr>
              <a:spLocks noChangeArrowheads="1"/>
            </p:cNvSpPr>
            <p:nvPr/>
          </p:nvSpPr>
          <p:spPr bwMode="auto">
            <a:xfrm>
              <a:off x="7009186" y="5489275"/>
              <a:ext cx="182742" cy="215444"/>
            </a:xfrm>
            <a:prstGeom prst="rect">
              <a:avLst/>
            </a:prstGeom>
            <a:noFill/>
            <a:ln w="9525">
              <a:noFill/>
              <a:miter lim="800000"/>
              <a:headEnd/>
              <a:tailEnd/>
            </a:ln>
            <a:effectLst/>
          </p:spPr>
          <p:txBody>
            <a:bodyPr wrap="none" lIns="0" tIns="0" rIns="0" bIns="0">
              <a:spAutoFit/>
            </a:bodyPr>
            <a:lstStyle/>
            <a:p>
              <a:pPr defTabSz="913437" eaLnBrk="0" fontAlgn="auto" hangingPunct="0">
                <a:spcBef>
                  <a:spcPts val="0"/>
                </a:spcBef>
                <a:spcAft>
                  <a:spcPts val="0"/>
                </a:spcAft>
                <a:defRPr/>
              </a:pPr>
              <a:r>
                <a:rPr lang="en-US" sz="1400" b="1">
                  <a:solidFill>
                    <a:srgbClr val="FFFFFF"/>
                  </a:solidFill>
                  <a:latin typeface="Calibri"/>
                </a:rPr>
                <a:t>60</a:t>
              </a:r>
              <a:endParaRPr lang="en-US" sz="2400">
                <a:solidFill>
                  <a:srgbClr val="FFFFFF"/>
                </a:solidFill>
                <a:latin typeface="Calibri"/>
              </a:endParaRPr>
            </a:p>
          </p:txBody>
        </p:sp>
        <p:sp>
          <p:nvSpPr>
            <p:cNvPr id="163" name="Rectangle 187"/>
            <p:cNvSpPr>
              <a:spLocks noChangeArrowheads="1"/>
            </p:cNvSpPr>
            <p:nvPr/>
          </p:nvSpPr>
          <p:spPr bwMode="auto">
            <a:xfrm>
              <a:off x="7738253" y="5489275"/>
              <a:ext cx="274114" cy="215444"/>
            </a:xfrm>
            <a:prstGeom prst="rect">
              <a:avLst/>
            </a:prstGeom>
            <a:noFill/>
            <a:ln w="9525">
              <a:noFill/>
              <a:miter lim="800000"/>
              <a:headEnd/>
              <a:tailEnd/>
            </a:ln>
            <a:effectLst/>
          </p:spPr>
          <p:txBody>
            <a:bodyPr wrap="none" lIns="0" tIns="0" rIns="0" bIns="0">
              <a:spAutoFit/>
            </a:bodyPr>
            <a:lstStyle/>
            <a:p>
              <a:pPr defTabSz="913437" eaLnBrk="0" fontAlgn="auto" hangingPunct="0">
                <a:spcBef>
                  <a:spcPts val="0"/>
                </a:spcBef>
                <a:spcAft>
                  <a:spcPts val="0"/>
                </a:spcAft>
                <a:defRPr/>
              </a:pPr>
              <a:r>
                <a:rPr lang="en-US" sz="1400" b="1">
                  <a:solidFill>
                    <a:srgbClr val="FFFFFF"/>
                  </a:solidFill>
                  <a:latin typeface="Calibri"/>
                </a:rPr>
                <a:t>120</a:t>
              </a:r>
              <a:endParaRPr lang="en-US" sz="2400">
                <a:solidFill>
                  <a:srgbClr val="FFFFFF"/>
                </a:solidFill>
                <a:latin typeface="Calibri"/>
              </a:endParaRPr>
            </a:p>
          </p:txBody>
        </p:sp>
        <p:sp>
          <p:nvSpPr>
            <p:cNvPr id="164" name="Rectangle 188"/>
            <p:cNvSpPr>
              <a:spLocks noChangeArrowheads="1"/>
            </p:cNvSpPr>
            <p:nvPr/>
          </p:nvSpPr>
          <p:spPr bwMode="auto">
            <a:xfrm>
              <a:off x="8501709" y="5489275"/>
              <a:ext cx="274114" cy="215444"/>
            </a:xfrm>
            <a:prstGeom prst="rect">
              <a:avLst/>
            </a:prstGeom>
            <a:noFill/>
            <a:ln w="9525">
              <a:noFill/>
              <a:miter lim="800000"/>
              <a:headEnd/>
              <a:tailEnd/>
            </a:ln>
            <a:effectLst/>
          </p:spPr>
          <p:txBody>
            <a:bodyPr wrap="none" lIns="0" tIns="0" rIns="0" bIns="0">
              <a:spAutoFit/>
            </a:bodyPr>
            <a:lstStyle/>
            <a:p>
              <a:pPr defTabSz="913437" eaLnBrk="0" fontAlgn="auto" hangingPunct="0">
                <a:spcBef>
                  <a:spcPts val="0"/>
                </a:spcBef>
                <a:spcAft>
                  <a:spcPts val="0"/>
                </a:spcAft>
                <a:defRPr/>
              </a:pPr>
              <a:r>
                <a:rPr lang="en-US" sz="1400" b="1">
                  <a:solidFill>
                    <a:srgbClr val="FFFFFF"/>
                  </a:solidFill>
                  <a:latin typeface="Calibri"/>
                </a:rPr>
                <a:t>180</a:t>
              </a:r>
              <a:endParaRPr lang="en-US" sz="2400">
                <a:solidFill>
                  <a:srgbClr val="FFFFFF"/>
                </a:solidFill>
                <a:latin typeface="Calibri"/>
              </a:endParaRPr>
            </a:p>
          </p:txBody>
        </p:sp>
        <p:sp>
          <p:nvSpPr>
            <p:cNvPr id="165" name="Rectangle 189"/>
            <p:cNvSpPr>
              <a:spLocks noChangeArrowheads="1"/>
            </p:cNvSpPr>
            <p:nvPr/>
          </p:nvSpPr>
          <p:spPr bwMode="auto">
            <a:xfrm>
              <a:off x="7128863" y="5647737"/>
              <a:ext cx="695703" cy="184666"/>
            </a:xfrm>
            <a:prstGeom prst="rect">
              <a:avLst/>
            </a:prstGeom>
            <a:noFill/>
            <a:ln w="9525">
              <a:noFill/>
              <a:miter lim="800000"/>
              <a:headEnd/>
              <a:tailEnd/>
            </a:ln>
            <a:effectLst/>
          </p:spPr>
          <p:txBody>
            <a:bodyPr wrap="none" lIns="0" tIns="0" rIns="0" bIns="0">
              <a:spAutoFit/>
            </a:bodyPr>
            <a:lstStyle/>
            <a:p>
              <a:pPr defTabSz="913437" eaLnBrk="0" fontAlgn="auto" hangingPunct="0">
                <a:spcBef>
                  <a:spcPts val="0"/>
                </a:spcBef>
                <a:spcAft>
                  <a:spcPts val="0"/>
                </a:spcAft>
                <a:defRPr/>
              </a:pPr>
              <a:r>
                <a:rPr lang="en-US" sz="1200" b="1" dirty="0">
                  <a:solidFill>
                    <a:srgbClr val="FFFFFF"/>
                  </a:solidFill>
                  <a:latin typeface="Calibri"/>
                </a:rPr>
                <a:t>Time (min)</a:t>
              </a:r>
              <a:endParaRPr lang="en-US" sz="1200" dirty="0">
                <a:solidFill>
                  <a:srgbClr val="FFFFFF"/>
                </a:solidFill>
                <a:latin typeface="Calibri"/>
              </a:endParaRPr>
            </a:p>
          </p:txBody>
        </p:sp>
        <p:sp>
          <p:nvSpPr>
            <p:cNvPr id="166" name="Rectangle 190"/>
            <p:cNvSpPr>
              <a:spLocks noChangeArrowheads="1"/>
            </p:cNvSpPr>
            <p:nvPr/>
          </p:nvSpPr>
          <p:spPr bwMode="auto">
            <a:xfrm rot="16200000">
              <a:off x="5200362" y="4836967"/>
              <a:ext cx="1175963" cy="184666"/>
            </a:xfrm>
            <a:prstGeom prst="rect">
              <a:avLst/>
            </a:prstGeom>
            <a:noFill/>
            <a:ln w="9525">
              <a:noFill/>
              <a:miter lim="800000"/>
              <a:headEnd/>
              <a:tailEnd/>
            </a:ln>
            <a:effectLst/>
          </p:spPr>
          <p:txBody>
            <a:bodyPr wrap="none" lIns="0" tIns="0" rIns="0" bIns="0">
              <a:spAutoFit/>
            </a:bodyPr>
            <a:lstStyle/>
            <a:p>
              <a:pPr defTabSz="913437" eaLnBrk="0" fontAlgn="auto" hangingPunct="0">
                <a:spcBef>
                  <a:spcPts val="0"/>
                </a:spcBef>
                <a:spcAft>
                  <a:spcPts val="0"/>
                </a:spcAft>
                <a:defRPr/>
              </a:pPr>
              <a:r>
                <a:rPr lang="en-US" sz="1200" b="1" dirty="0">
                  <a:solidFill>
                    <a:srgbClr val="FFFFFF"/>
                  </a:solidFill>
                  <a:latin typeface="Calibri"/>
                </a:rPr>
                <a:t>% of Basal Release</a:t>
              </a:r>
              <a:endParaRPr lang="en-US" sz="1200" dirty="0">
                <a:solidFill>
                  <a:srgbClr val="FFFFFF"/>
                </a:solidFill>
                <a:latin typeface="Calibri"/>
              </a:endParaRPr>
            </a:p>
          </p:txBody>
        </p:sp>
        <p:sp>
          <p:nvSpPr>
            <p:cNvPr id="167" name="Line 191"/>
            <p:cNvSpPr>
              <a:spLocks noChangeShapeType="1"/>
            </p:cNvSpPr>
            <p:nvPr/>
          </p:nvSpPr>
          <p:spPr bwMode="auto">
            <a:xfrm>
              <a:off x="6322763" y="5139881"/>
              <a:ext cx="1074342" cy="0"/>
            </a:xfrm>
            <a:prstGeom prst="line">
              <a:avLst/>
            </a:prstGeom>
            <a:noFill/>
            <a:ln w="28575">
              <a:solidFill>
                <a:srgbClr val="FFFFFF"/>
              </a:solidFill>
              <a:round/>
              <a:headEnd/>
              <a:tailEnd/>
            </a:ln>
            <a:effectLst/>
          </p:spPr>
          <p:txBody>
            <a:bodyPr wrap="none" anchor="ctr"/>
            <a:lstStyle/>
            <a:p>
              <a:pPr defTabSz="913437" fontAlgn="auto">
                <a:spcBef>
                  <a:spcPts val="0"/>
                </a:spcBef>
                <a:spcAft>
                  <a:spcPts val="0"/>
                </a:spcAft>
                <a:defRPr/>
              </a:pPr>
              <a:endParaRPr lang="en-US">
                <a:solidFill>
                  <a:prstClr val="black"/>
                </a:solidFill>
                <a:latin typeface="Calibri"/>
              </a:endParaRPr>
            </a:p>
          </p:txBody>
        </p:sp>
        <p:sp>
          <p:nvSpPr>
            <p:cNvPr id="168" name="Line 192"/>
            <p:cNvSpPr>
              <a:spLocks noChangeShapeType="1"/>
            </p:cNvSpPr>
            <p:nvPr/>
          </p:nvSpPr>
          <p:spPr bwMode="auto">
            <a:xfrm>
              <a:off x="6322763" y="5103513"/>
              <a:ext cx="0" cy="71437"/>
            </a:xfrm>
            <a:prstGeom prst="line">
              <a:avLst/>
            </a:prstGeom>
            <a:noFill/>
            <a:ln w="28575">
              <a:solidFill>
                <a:srgbClr val="FFFFFF"/>
              </a:solidFill>
              <a:round/>
              <a:headEnd/>
              <a:tailEnd/>
            </a:ln>
            <a:effectLst/>
          </p:spPr>
          <p:txBody>
            <a:bodyPr wrap="none" anchor="ctr"/>
            <a:lstStyle/>
            <a:p>
              <a:pPr defTabSz="913437" fontAlgn="auto">
                <a:spcBef>
                  <a:spcPts val="0"/>
                </a:spcBef>
                <a:spcAft>
                  <a:spcPts val="0"/>
                </a:spcAft>
                <a:defRPr/>
              </a:pPr>
              <a:endParaRPr lang="en-US">
                <a:solidFill>
                  <a:prstClr val="black"/>
                </a:solidFill>
                <a:latin typeface="Calibri"/>
              </a:endParaRPr>
            </a:p>
          </p:txBody>
        </p:sp>
        <p:sp>
          <p:nvSpPr>
            <p:cNvPr id="169" name="Line 193"/>
            <p:cNvSpPr>
              <a:spLocks noChangeShapeType="1"/>
            </p:cNvSpPr>
            <p:nvPr/>
          </p:nvSpPr>
          <p:spPr bwMode="auto">
            <a:xfrm>
              <a:off x="7397105" y="5103513"/>
              <a:ext cx="0" cy="71437"/>
            </a:xfrm>
            <a:prstGeom prst="line">
              <a:avLst/>
            </a:prstGeom>
            <a:noFill/>
            <a:ln w="28575">
              <a:solidFill>
                <a:srgbClr val="FFFFFF"/>
              </a:solidFill>
              <a:round/>
              <a:headEnd/>
              <a:tailEnd/>
            </a:ln>
            <a:effectLst/>
          </p:spPr>
          <p:txBody>
            <a:bodyPr wrap="none" anchor="ctr"/>
            <a:lstStyle/>
            <a:p>
              <a:pPr defTabSz="913437" fontAlgn="auto">
                <a:spcBef>
                  <a:spcPts val="0"/>
                </a:spcBef>
                <a:spcAft>
                  <a:spcPts val="0"/>
                </a:spcAft>
                <a:defRPr/>
              </a:pPr>
              <a:endParaRPr lang="en-US">
                <a:solidFill>
                  <a:prstClr val="black"/>
                </a:solidFill>
                <a:latin typeface="Calibri"/>
              </a:endParaRPr>
            </a:p>
          </p:txBody>
        </p:sp>
        <p:sp>
          <p:nvSpPr>
            <p:cNvPr id="170" name="Line 194"/>
            <p:cNvSpPr>
              <a:spLocks noChangeShapeType="1"/>
            </p:cNvSpPr>
            <p:nvPr/>
          </p:nvSpPr>
          <p:spPr bwMode="auto">
            <a:xfrm>
              <a:off x="6824856" y="5103513"/>
              <a:ext cx="0" cy="71437"/>
            </a:xfrm>
            <a:prstGeom prst="line">
              <a:avLst/>
            </a:prstGeom>
            <a:noFill/>
            <a:ln w="28575">
              <a:solidFill>
                <a:srgbClr val="FFFFFF"/>
              </a:solidFill>
              <a:round/>
              <a:headEnd/>
              <a:tailEnd/>
            </a:ln>
            <a:effectLst/>
          </p:spPr>
          <p:txBody>
            <a:bodyPr wrap="none" anchor="ctr"/>
            <a:lstStyle/>
            <a:p>
              <a:pPr defTabSz="913437" fontAlgn="auto">
                <a:spcBef>
                  <a:spcPts val="0"/>
                </a:spcBef>
                <a:spcAft>
                  <a:spcPts val="0"/>
                </a:spcAft>
                <a:defRPr/>
              </a:pPr>
              <a:endParaRPr lang="en-US">
                <a:solidFill>
                  <a:prstClr val="black"/>
                </a:solidFill>
                <a:latin typeface="Calibri"/>
              </a:endParaRPr>
            </a:p>
          </p:txBody>
        </p:sp>
        <p:sp>
          <p:nvSpPr>
            <p:cNvPr id="171" name="Rectangle 195"/>
            <p:cNvSpPr>
              <a:spLocks noChangeArrowheads="1"/>
            </p:cNvSpPr>
            <p:nvPr/>
          </p:nvSpPr>
          <p:spPr bwMode="auto">
            <a:xfrm>
              <a:off x="6368328" y="5105401"/>
              <a:ext cx="476990" cy="215444"/>
            </a:xfrm>
            <a:prstGeom prst="rect">
              <a:avLst/>
            </a:prstGeom>
            <a:noFill/>
            <a:ln w="9525">
              <a:noFill/>
              <a:miter lim="800000"/>
              <a:headEnd/>
              <a:tailEnd/>
            </a:ln>
            <a:effectLst/>
          </p:spPr>
          <p:txBody>
            <a:bodyPr wrap="none" lIns="0" tIns="0" rIns="0" bIns="0">
              <a:spAutoFit/>
            </a:bodyPr>
            <a:lstStyle/>
            <a:p>
              <a:pPr algn="ctr" defTabSz="913437" eaLnBrk="0" fontAlgn="auto" hangingPunct="0">
                <a:spcBef>
                  <a:spcPts val="0"/>
                </a:spcBef>
                <a:spcAft>
                  <a:spcPts val="0"/>
                </a:spcAft>
                <a:defRPr/>
              </a:pPr>
              <a:r>
                <a:rPr lang="en-US" sz="1400" b="1" dirty="0">
                  <a:solidFill>
                    <a:srgbClr val="FFFFFF"/>
                  </a:solidFill>
                  <a:latin typeface="Calibri"/>
                </a:rPr>
                <a:t>Empty</a:t>
              </a:r>
              <a:endParaRPr lang="en-US" sz="2400" dirty="0">
                <a:solidFill>
                  <a:srgbClr val="FFFFFF"/>
                </a:solidFill>
                <a:latin typeface="Calibri"/>
              </a:endParaRPr>
            </a:p>
          </p:txBody>
        </p:sp>
        <p:sp>
          <p:nvSpPr>
            <p:cNvPr id="172" name="Rectangle 196"/>
            <p:cNvSpPr>
              <a:spLocks noChangeArrowheads="1"/>
            </p:cNvSpPr>
            <p:nvPr/>
          </p:nvSpPr>
          <p:spPr bwMode="auto">
            <a:xfrm>
              <a:off x="6398720" y="5231390"/>
              <a:ext cx="237374" cy="184666"/>
            </a:xfrm>
            <a:prstGeom prst="rect">
              <a:avLst/>
            </a:prstGeom>
            <a:noFill/>
            <a:ln w="9525">
              <a:noFill/>
              <a:miter lim="800000"/>
              <a:headEnd/>
              <a:tailEnd/>
            </a:ln>
            <a:effectLst/>
          </p:spPr>
          <p:txBody>
            <a:bodyPr wrap="none" lIns="0" tIns="0" rIns="0" bIns="0">
              <a:spAutoFit/>
            </a:bodyPr>
            <a:lstStyle/>
            <a:p>
              <a:pPr algn="ctr" defTabSz="913437" eaLnBrk="0" fontAlgn="auto" hangingPunct="0">
                <a:spcBef>
                  <a:spcPts val="0"/>
                </a:spcBef>
                <a:spcAft>
                  <a:spcPts val="0"/>
                </a:spcAft>
                <a:defRPr/>
              </a:pPr>
              <a:r>
                <a:rPr lang="en-US" sz="1200" b="1" dirty="0">
                  <a:solidFill>
                    <a:srgbClr val="FFFFFF"/>
                  </a:solidFill>
                  <a:latin typeface="Calibri"/>
                </a:rPr>
                <a:t>Box</a:t>
              </a:r>
              <a:endParaRPr lang="en-US" sz="1200" dirty="0">
                <a:solidFill>
                  <a:srgbClr val="FFFFFF"/>
                </a:solidFill>
                <a:latin typeface="Calibri"/>
              </a:endParaRPr>
            </a:p>
          </p:txBody>
        </p:sp>
        <p:sp>
          <p:nvSpPr>
            <p:cNvPr id="173" name="Rectangle 197"/>
            <p:cNvSpPr>
              <a:spLocks noChangeArrowheads="1"/>
            </p:cNvSpPr>
            <p:nvPr/>
          </p:nvSpPr>
          <p:spPr bwMode="auto">
            <a:xfrm>
              <a:off x="6919653" y="5149561"/>
              <a:ext cx="501099" cy="184666"/>
            </a:xfrm>
            <a:prstGeom prst="rect">
              <a:avLst/>
            </a:prstGeom>
            <a:noFill/>
            <a:ln w="9525">
              <a:noFill/>
              <a:miter lim="800000"/>
              <a:headEnd/>
              <a:tailEnd/>
            </a:ln>
            <a:effectLst/>
          </p:spPr>
          <p:txBody>
            <a:bodyPr wrap="none" lIns="0" tIns="0" rIns="0" bIns="0">
              <a:spAutoFit/>
            </a:bodyPr>
            <a:lstStyle/>
            <a:p>
              <a:pPr algn="ctr" defTabSz="913437" eaLnBrk="0" fontAlgn="auto" hangingPunct="0">
                <a:spcBef>
                  <a:spcPts val="0"/>
                </a:spcBef>
                <a:spcAft>
                  <a:spcPts val="0"/>
                </a:spcAft>
                <a:defRPr/>
              </a:pPr>
              <a:r>
                <a:rPr lang="en-US" sz="1200" b="1" dirty="0">
                  <a:solidFill>
                    <a:srgbClr val="FFFFFF"/>
                  </a:solidFill>
                  <a:latin typeface="Calibri"/>
                </a:rPr>
                <a:t>Feeding</a:t>
              </a:r>
              <a:endParaRPr lang="en-US" sz="1200" dirty="0">
                <a:solidFill>
                  <a:srgbClr val="FFFFFF"/>
                </a:solidFill>
                <a:latin typeface="Calibri"/>
              </a:endParaRPr>
            </a:p>
          </p:txBody>
        </p:sp>
        <p:sp>
          <p:nvSpPr>
            <p:cNvPr id="174" name="Rectangle 198"/>
            <p:cNvSpPr>
              <a:spLocks noChangeArrowheads="1"/>
            </p:cNvSpPr>
            <p:nvPr/>
          </p:nvSpPr>
          <p:spPr bwMode="auto">
            <a:xfrm>
              <a:off x="7948719" y="5645139"/>
              <a:ext cx="1134221" cy="276999"/>
            </a:xfrm>
            <a:prstGeom prst="rect">
              <a:avLst/>
            </a:prstGeom>
            <a:noFill/>
            <a:ln w="9525">
              <a:noFill/>
              <a:miter lim="800000"/>
              <a:headEnd/>
              <a:tailEnd/>
            </a:ln>
            <a:effectLst/>
          </p:spPr>
          <p:txBody>
            <a:bodyPr wrap="none">
              <a:spAutoFit/>
            </a:bodyPr>
            <a:lstStyle/>
            <a:p>
              <a:pPr defTabSz="913437" eaLnBrk="0" fontAlgn="auto" hangingPunct="0">
                <a:spcBef>
                  <a:spcPts val="0"/>
                </a:spcBef>
                <a:spcAft>
                  <a:spcPts val="0"/>
                </a:spcAft>
                <a:defRPr/>
              </a:pPr>
              <a:r>
                <a:rPr lang="en-US" sz="1200" b="1" i="1" dirty="0">
                  <a:solidFill>
                    <a:srgbClr val="FFFF00"/>
                  </a:solidFill>
                  <a:latin typeface="Calibri"/>
                </a:rPr>
                <a:t>Di Chiara et al.</a:t>
              </a:r>
            </a:p>
          </p:txBody>
        </p:sp>
        <p:sp>
          <p:nvSpPr>
            <p:cNvPr id="175" name="Text Box 199"/>
            <p:cNvSpPr txBox="1">
              <a:spLocks noChangeArrowheads="1"/>
            </p:cNvSpPr>
            <p:nvPr/>
          </p:nvSpPr>
          <p:spPr bwMode="auto">
            <a:xfrm>
              <a:off x="7342081" y="4060525"/>
              <a:ext cx="745653" cy="369332"/>
            </a:xfrm>
            <a:prstGeom prst="rect">
              <a:avLst/>
            </a:prstGeom>
            <a:noFill/>
            <a:ln w="9525">
              <a:noFill/>
              <a:miter lim="800000"/>
              <a:headEnd/>
              <a:tailEnd/>
            </a:ln>
            <a:effectLst/>
          </p:spPr>
          <p:txBody>
            <a:bodyPr wrap="none">
              <a:spAutoFit/>
            </a:bodyPr>
            <a:lstStyle/>
            <a:p>
              <a:pPr defTabSz="913437" fontAlgn="auto">
                <a:spcBef>
                  <a:spcPts val="0"/>
                </a:spcBef>
                <a:spcAft>
                  <a:spcPts val="0"/>
                </a:spcAft>
                <a:defRPr/>
              </a:pPr>
              <a:r>
                <a:rPr lang="en-US" b="1" dirty="0">
                  <a:solidFill>
                    <a:srgbClr val="FFFF00"/>
                  </a:solidFill>
                  <a:latin typeface="Calibri"/>
                </a:rPr>
                <a:t>FOOD</a:t>
              </a:r>
            </a:p>
          </p:txBody>
        </p:sp>
      </p:grpSp>
      <p:grpSp>
        <p:nvGrpSpPr>
          <p:cNvPr id="176" name="Group 200"/>
          <p:cNvGrpSpPr>
            <a:grpSpLocks/>
          </p:cNvGrpSpPr>
          <p:nvPr/>
        </p:nvGrpSpPr>
        <p:grpSpPr bwMode="auto">
          <a:xfrm>
            <a:off x="131051" y="2806689"/>
            <a:ext cx="5067300" cy="3733800"/>
            <a:chOff x="0" y="960"/>
            <a:chExt cx="4107" cy="2950"/>
          </a:xfrm>
          <a:effectLst/>
        </p:grpSpPr>
        <p:pic>
          <p:nvPicPr>
            <p:cNvPr id="177" name="Picture 3" descr="rewardpath"/>
            <p:cNvPicPr>
              <a:picLocks noChangeAspect="1" noChangeArrowheads="1"/>
            </p:cNvPicPr>
            <p:nvPr/>
          </p:nvPicPr>
          <p:blipFill>
            <a:blip r:embed="rId3" cstate="print">
              <a:lum bright="6000" contrast="30000"/>
            </a:blip>
            <a:srcRect/>
            <a:stretch>
              <a:fillRect/>
            </a:stretch>
          </p:blipFill>
          <p:spPr bwMode="invGray">
            <a:xfrm>
              <a:off x="0" y="960"/>
              <a:ext cx="4107" cy="2950"/>
            </a:xfrm>
            <a:prstGeom prst="rect">
              <a:avLst/>
            </a:prstGeom>
            <a:noFill/>
            <a:ln w="9525">
              <a:noFill/>
              <a:miter lim="800000"/>
              <a:headEnd/>
              <a:tailEnd/>
            </a:ln>
          </p:spPr>
        </p:pic>
        <p:sp>
          <p:nvSpPr>
            <p:cNvPr id="182" name="Freeform 8" descr="70%"/>
            <p:cNvSpPr>
              <a:spLocks/>
            </p:cNvSpPr>
            <p:nvPr/>
          </p:nvSpPr>
          <p:spPr bwMode="auto">
            <a:xfrm>
              <a:off x="1895" y="2527"/>
              <a:ext cx="237" cy="483"/>
            </a:xfrm>
            <a:custGeom>
              <a:avLst/>
              <a:gdLst>
                <a:gd name="T0" fmla="*/ 93 w 261"/>
                <a:gd name="T1" fmla="*/ 42 h 588"/>
                <a:gd name="T2" fmla="*/ 84 w 261"/>
                <a:gd name="T3" fmla="*/ 21 h 588"/>
                <a:gd name="T4" fmla="*/ 137 w 261"/>
                <a:gd name="T5" fmla="*/ 11 h 588"/>
                <a:gd name="T6" fmla="*/ 70 w 261"/>
                <a:gd name="T7" fmla="*/ 89 h 588"/>
                <a:gd name="T8" fmla="*/ 43 w 261"/>
                <a:gd name="T9" fmla="*/ 140 h 588"/>
                <a:gd name="T10" fmla="*/ 33 w 261"/>
                <a:gd name="T11" fmla="*/ 164 h 588"/>
                <a:gd name="T12" fmla="*/ 4 w 261"/>
                <a:gd name="T13" fmla="*/ 181 h 588"/>
                <a:gd name="T14" fmla="*/ 49 w 261"/>
                <a:gd name="T15" fmla="*/ 88 h 588"/>
                <a:gd name="T16" fmla="*/ 74 w 261"/>
                <a:gd name="T17" fmla="*/ 79 h 588"/>
                <a:gd name="T18" fmla="*/ 90 w 261"/>
                <a:gd name="T19" fmla="*/ 62 h 588"/>
                <a:gd name="T20" fmla="*/ 88 w 261"/>
                <a:gd name="T21" fmla="*/ 39 h 588"/>
                <a:gd name="T22" fmla="*/ 93 w 261"/>
                <a:gd name="T23" fmla="*/ 42 h 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588"/>
                <a:gd name="T38" fmla="*/ 261 w 261"/>
                <a:gd name="T39" fmla="*/ 588 h 5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588">
                  <a:moveTo>
                    <a:pt x="164" y="136"/>
                  </a:moveTo>
                  <a:cubicBezTo>
                    <a:pt x="168" y="124"/>
                    <a:pt x="135" y="84"/>
                    <a:pt x="148" y="68"/>
                  </a:cubicBezTo>
                  <a:cubicBezTo>
                    <a:pt x="161" y="52"/>
                    <a:pt x="247" y="0"/>
                    <a:pt x="244" y="37"/>
                  </a:cubicBezTo>
                  <a:cubicBezTo>
                    <a:pt x="261" y="127"/>
                    <a:pt x="154" y="215"/>
                    <a:pt x="127" y="290"/>
                  </a:cubicBezTo>
                  <a:cubicBezTo>
                    <a:pt x="114" y="357"/>
                    <a:pt x="104" y="406"/>
                    <a:pt x="76" y="456"/>
                  </a:cubicBezTo>
                  <a:cubicBezTo>
                    <a:pt x="70" y="483"/>
                    <a:pt x="70" y="513"/>
                    <a:pt x="59" y="533"/>
                  </a:cubicBezTo>
                  <a:cubicBezTo>
                    <a:pt x="51" y="548"/>
                    <a:pt x="4" y="588"/>
                    <a:pt x="4" y="588"/>
                  </a:cubicBezTo>
                  <a:cubicBezTo>
                    <a:pt x="0" y="523"/>
                    <a:pt x="59" y="340"/>
                    <a:pt x="88" y="285"/>
                  </a:cubicBezTo>
                  <a:cubicBezTo>
                    <a:pt x="81" y="240"/>
                    <a:pt x="98" y="269"/>
                    <a:pt x="132" y="256"/>
                  </a:cubicBezTo>
                  <a:cubicBezTo>
                    <a:pt x="139" y="238"/>
                    <a:pt x="156" y="225"/>
                    <a:pt x="160" y="204"/>
                  </a:cubicBezTo>
                  <a:cubicBezTo>
                    <a:pt x="164" y="183"/>
                    <a:pt x="157" y="141"/>
                    <a:pt x="158" y="130"/>
                  </a:cubicBezTo>
                  <a:cubicBezTo>
                    <a:pt x="160" y="128"/>
                    <a:pt x="172" y="159"/>
                    <a:pt x="164" y="136"/>
                  </a:cubicBezTo>
                  <a:close/>
                </a:path>
              </a:pathLst>
            </a:custGeom>
            <a:pattFill prst="pct70">
              <a:fgClr>
                <a:srgbClr val="FD9575"/>
              </a:fgClr>
              <a:bgClr>
                <a:schemeClr val="folHlink"/>
              </a:bgClr>
            </a:pattFill>
            <a:ln w="9525">
              <a:noFill/>
              <a:round/>
              <a:headEnd/>
              <a:tailEnd/>
            </a:ln>
          </p:spPr>
          <p:txBody>
            <a:bodyPr/>
            <a:lstStyle/>
            <a:p>
              <a:pPr defTabSz="913437" fontAlgn="auto">
                <a:spcBef>
                  <a:spcPts val="0"/>
                </a:spcBef>
                <a:spcAft>
                  <a:spcPts val="0"/>
                </a:spcAft>
              </a:pPr>
              <a:endParaRPr lang="en-US">
                <a:solidFill>
                  <a:prstClr val="black"/>
                </a:solidFill>
                <a:latin typeface="Calibri"/>
              </a:endParaRPr>
            </a:p>
          </p:txBody>
        </p:sp>
        <p:sp>
          <p:nvSpPr>
            <p:cNvPr id="184" name="Freeform 10" descr="70%"/>
            <p:cNvSpPr>
              <a:spLocks/>
            </p:cNvSpPr>
            <p:nvPr/>
          </p:nvSpPr>
          <p:spPr bwMode="auto">
            <a:xfrm>
              <a:off x="1141" y="2607"/>
              <a:ext cx="459" cy="255"/>
            </a:xfrm>
            <a:custGeom>
              <a:avLst/>
              <a:gdLst>
                <a:gd name="T0" fmla="*/ 98 w 474"/>
                <a:gd name="T1" fmla="*/ 97 h 299"/>
                <a:gd name="T2" fmla="*/ 50 w 474"/>
                <a:gd name="T3" fmla="*/ 112 h 299"/>
                <a:gd name="T4" fmla="*/ 24 w 474"/>
                <a:gd name="T5" fmla="*/ 72 h 299"/>
                <a:gd name="T6" fmla="*/ 199 w 474"/>
                <a:gd name="T7" fmla="*/ 48 h 299"/>
                <a:gd name="T8" fmla="*/ 229 w 474"/>
                <a:gd name="T9" fmla="*/ 29 h 299"/>
                <a:gd name="T10" fmla="*/ 280 w 474"/>
                <a:gd name="T11" fmla="*/ 17 h 299"/>
                <a:gd name="T12" fmla="*/ 305 w 474"/>
                <a:gd name="T13" fmla="*/ 10 h 299"/>
                <a:gd name="T14" fmla="*/ 375 w 474"/>
                <a:gd name="T15" fmla="*/ 28 h 299"/>
                <a:gd name="T16" fmla="*/ 236 w 474"/>
                <a:gd name="T17" fmla="*/ 49 h 299"/>
                <a:gd name="T18" fmla="*/ 199 w 474"/>
                <a:gd name="T19" fmla="*/ 72 h 299"/>
                <a:gd name="T20" fmla="*/ 143 w 474"/>
                <a:gd name="T21" fmla="*/ 74 h 299"/>
                <a:gd name="T22" fmla="*/ 98 w 474"/>
                <a:gd name="T23" fmla="*/ 97 h 2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4"/>
                <a:gd name="T37" fmla="*/ 0 h 299"/>
                <a:gd name="T38" fmla="*/ 474 w 474"/>
                <a:gd name="T39" fmla="*/ 299 h 2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4" h="299">
                  <a:moveTo>
                    <a:pt x="119" y="253"/>
                  </a:moveTo>
                  <a:cubicBezTo>
                    <a:pt x="103" y="253"/>
                    <a:pt x="73" y="299"/>
                    <a:pt x="62" y="290"/>
                  </a:cubicBezTo>
                  <a:cubicBezTo>
                    <a:pt x="47" y="279"/>
                    <a:pt x="0" y="214"/>
                    <a:pt x="30" y="186"/>
                  </a:cubicBezTo>
                  <a:cubicBezTo>
                    <a:pt x="21" y="120"/>
                    <a:pt x="184" y="147"/>
                    <a:pt x="242" y="123"/>
                  </a:cubicBezTo>
                  <a:cubicBezTo>
                    <a:pt x="283" y="104"/>
                    <a:pt x="262" y="88"/>
                    <a:pt x="278" y="75"/>
                  </a:cubicBezTo>
                  <a:cubicBezTo>
                    <a:pt x="294" y="61"/>
                    <a:pt x="324" y="53"/>
                    <a:pt x="339" y="45"/>
                  </a:cubicBezTo>
                  <a:cubicBezTo>
                    <a:pt x="353" y="35"/>
                    <a:pt x="342" y="0"/>
                    <a:pt x="370" y="26"/>
                  </a:cubicBezTo>
                  <a:cubicBezTo>
                    <a:pt x="388" y="24"/>
                    <a:pt x="474" y="93"/>
                    <a:pt x="454" y="74"/>
                  </a:cubicBezTo>
                  <a:cubicBezTo>
                    <a:pt x="474" y="148"/>
                    <a:pt x="348" y="117"/>
                    <a:pt x="286" y="126"/>
                  </a:cubicBezTo>
                  <a:cubicBezTo>
                    <a:pt x="290" y="158"/>
                    <a:pt x="281" y="175"/>
                    <a:pt x="242" y="186"/>
                  </a:cubicBezTo>
                  <a:cubicBezTo>
                    <a:pt x="218" y="195"/>
                    <a:pt x="205" y="194"/>
                    <a:pt x="174" y="194"/>
                  </a:cubicBezTo>
                  <a:cubicBezTo>
                    <a:pt x="170" y="193"/>
                    <a:pt x="118" y="254"/>
                    <a:pt x="119" y="253"/>
                  </a:cubicBezTo>
                  <a:close/>
                </a:path>
              </a:pathLst>
            </a:custGeom>
            <a:pattFill prst="pct70">
              <a:fgClr>
                <a:srgbClr val="FD9575"/>
              </a:fgClr>
              <a:bgClr>
                <a:schemeClr val="folHlink"/>
              </a:bgClr>
            </a:pattFill>
            <a:ln w="9525">
              <a:noFill/>
              <a:round/>
              <a:headEnd/>
              <a:tailEnd/>
            </a:ln>
          </p:spPr>
          <p:txBody>
            <a:bodyPr/>
            <a:lstStyle/>
            <a:p>
              <a:pPr defTabSz="913437" fontAlgn="auto">
                <a:spcBef>
                  <a:spcPts val="0"/>
                </a:spcBef>
                <a:spcAft>
                  <a:spcPts val="0"/>
                </a:spcAft>
              </a:pPr>
              <a:endParaRPr lang="en-US">
                <a:solidFill>
                  <a:prstClr val="black"/>
                </a:solidFill>
                <a:latin typeface="Calibri"/>
              </a:endParaRPr>
            </a:p>
          </p:txBody>
        </p:sp>
        <p:sp>
          <p:nvSpPr>
            <p:cNvPr id="185" name="Freeform 11" descr="70%"/>
            <p:cNvSpPr>
              <a:spLocks/>
            </p:cNvSpPr>
            <p:nvPr/>
          </p:nvSpPr>
          <p:spPr bwMode="auto">
            <a:xfrm>
              <a:off x="852" y="1537"/>
              <a:ext cx="448" cy="247"/>
            </a:xfrm>
            <a:custGeom>
              <a:avLst/>
              <a:gdLst>
                <a:gd name="T0" fmla="*/ 132 w 517"/>
                <a:gd name="T1" fmla="*/ 18 h 317"/>
                <a:gd name="T2" fmla="*/ 211 w 517"/>
                <a:gd name="T3" fmla="*/ 65 h 317"/>
                <a:gd name="T4" fmla="*/ 133 w 517"/>
                <a:gd name="T5" fmla="*/ 63 h 317"/>
                <a:gd name="T6" fmla="*/ 80 w 517"/>
                <a:gd name="T7" fmla="*/ 32 h 317"/>
                <a:gd name="T8" fmla="*/ 30 w 517"/>
                <a:gd name="T9" fmla="*/ 23 h 317"/>
                <a:gd name="T10" fmla="*/ 7 w 517"/>
                <a:gd name="T11" fmla="*/ 20 h 317"/>
                <a:gd name="T12" fmla="*/ 0 w 517"/>
                <a:gd name="T13" fmla="*/ 7 h 317"/>
                <a:gd name="T14" fmla="*/ 74 w 517"/>
                <a:gd name="T15" fmla="*/ 16 h 317"/>
                <a:gd name="T16" fmla="*/ 101 w 517"/>
                <a:gd name="T17" fmla="*/ 19 h 317"/>
                <a:gd name="T18" fmla="*/ 127 w 517"/>
                <a:gd name="T19" fmla="*/ 33 h 317"/>
                <a:gd name="T20" fmla="*/ 132 w 517"/>
                <a:gd name="T21" fmla="*/ 18 h 3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317"/>
                <a:gd name="T35" fmla="*/ 517 w 517"/>
                <a:gd name="T36" fmla="*/ 317 h 3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317">
                  <a:moveTo>
                    <a:pt x="311" y="81"/>
                  </a:moveTo>
                  <a:cubicBezTo>
                    <a:pt x="338" y="136"/>
                    <a:pt x="517" y="231"/>
                    <a:pt x="500" y="290"/>
                  </a:cubicBezTo>
                  <a:cubicBezTo>
                    <a:pt x="503" y="317"/>
                    <a:pt x="368" y="306"/>
                    <a:pt x="316" y="282"/>
                  </a:cubicBezTo>
                  <a:cubicBezTo>
                    <a:pt x="264" y="258"/>
                    <a:pt x="229" y="174"/>
                    <a:pt x="188" y="144"/>
                  </a:cubicBezTo>
                  <a:cubicBezTo>
                    <a:pt x="143" y="138"/>
                    <a:pt x="109" y="137"/>
                    <a:pt x="70" y="99"/>
                  </a:cubicBezTo>
                  <a:cubicBezTo>
                    <a:pt x="51" y="98"/>
                    <a:pt x="32" y="109"/>
                    <a:pt x="16" y="93"/>
                  </a:cubicBezTo>
                  <a:cubicBezTo>
                    <a:pt x="5" y="81"/>
                    <a:pt x="0" y="32"/>
                    <a:pt x="0" y="32"/>
                  </a:cubicBezTo>
                  <a:cubicBezTo>
                    <a:pt x="42" y="0"/>
                    <a:pt x="129" y="31"/>
                    <a:pt x="173" y="70"/>
                  </a:cubicBezTo>
                  <a:cubicBezTo>
                    <a:pt x="200" y="36"/>
                    <a:pt x="221" y="23"/>
                    <a:pt x="238" y="87"/>
                  </a:cubicBezTo>
                  <a:cubicBezTo>
                    <a:pt x="261" y="98"/>
                    <a:pt x="283" y="120"/>
                    <a:pt x="299" y="146"/>
                  </a:cubicBezTo>
                  <a:cubicBezTo>
                    <a:pt x="303" y="149"/>
                    <a:pt x="313" y="81"/>
                    <a:pt x="311" y="81"/>
                  </a:cubicBezTo>
                  <a:close/>
                </a:path>
              </a:pathLst>
            </a:custGeom>
            <a:pattFill prst="pct70">
              <a:fgClr>
                <a:srgbClr val="FD9575"/>
              </a:fgClr>
              <a:bgClr>
                <a:schemeClr val="folHlink"/>
              </a:bgClr>
            </a:pattFill>
            <a:ln w="9525">
              <a:noFill/>
              <a:round/>
              <a:headEnd/>
              <a:tailEnd/>
            </a:ln>
          </p:spPr>
          <p:txBody>
            <a:bodyPr/>
            <a:lstStyle/>
            <a:p>
              <a:pPr defTabSz="913437" fontAlgn="auto">
                <a:spcBef>
                  <a:spcPts val="0"/>
                </a:spcBef>
                <a:spcAft>
                  <a:spcPts val="0"/>
                </a:spcAft>
              </a:pPr>
              <a:endParaRPr lang="en-US">
                <a:solidFill>
                  <a:prstClr val="black"/>
                </a:solidFill>
                <a:latin typeface="Calibri"/>
              </a:endParaRPr>
            </a:p>
          </p:txBody>
        </p:sp>
        <p:sp>
          <p:nvSpPr>
            <p:cNvPr id="187" name="Freeform 13"/>
            <p:cNvSpPr>
              <a:spLocks/>
            </p:cNvSpPr>
            <p:nvPr/>
          </p:nvSpPr>
          <p:spPr bwMode="auto">
            <a:xfrm>
              <a:off x="1081" y="2769"/>
              <a:ext cx="91" cy="114"/>
            </a:xfrm>
            <a:custGeom>
              <a:avLst/>
              <a:gdLst>
                <a:gd name="T0" fmla="*/ 37 w 100"/>
                <a:gd name="T1" fmla="*/ 0 h 137"/>
                <a:gd name="T2" fmla="*/ 57 w 100"/>
                <a:gd name="T3" fmla="*/ 27 h 137"/>
                <a:gd name="T4" fmla="*/ 16 w 100"/>
                <a:gd name="T5" fmla="*/ 42 h 137"/>
                <a:gd name="T6" fmla="*/ 13 w 100"/>
                <a:gd name="T7" fmla="*/ 9 h 137"/>
                <a:gd name="T8" fmla="*/ 37 w 100"/>
                <a:gd name="T9" fmla="*/ 0 h 137"/>
                <a:gd name="T10" fmla="*/ 0 60000 65536"/>
                <a:gd name="T11" fmla="*/ 0 60000 65536"/>
                <a:gd name="T12" fmla="*/ 0 60000 65536"/>
                <a:gd name="T13" fmla="*/ 0 60000 65536"/>
                <a:gd name="T14" fmla="*/ 0 60000 65536"/>
                <a:gd name="T15" fmla="*/ 0 w 100"/>
                <a:gd name="T16" fmla="*/ 0 h 137"/>
                <a:gd name="T17" fmla="*/ 100 w 100"/>
                <a:gd name="T18" fmla="*/ 137 h 137"/>
              </a:gdLst>
              <a:ahLst/>
              <a:cxnLst>
                <a:cxn ang="T10">
                  <a:pos x="T0" y="T1"/>
                </a:cxn>
                <a:cxn ang="T11">
                  <a:pos x="T2" y="T3"/>
                </a:cxn>
                <a:cxn ang="T12">
                  <a:pos x="T4" y="T5"/>
                </a:cxn>
                <a:cxn ang="T13">
                  <a:pos x="T6" y="T7"/>
                </a:cxn>
                <a:cxn ang="T14">
                  <a:pos x="T8" y="T9"/>
                </a:cxn>
              </a:cxnLst>
              <a:rect l="T15" t="T16" r="T17" b="T18"/>
              <a:pathLst>
                <a:path w="100" h="137">
                  <a:moveTo>
                    <a:pt x="65" y="0"/>
                  </a:moveTo>
                  <a:cubicBezTo>
                    <a:pt x="76" y="33"/>
                    <a:pt x="82" y="56"/>
                    <a:pt x="100" y="84"/>
                  </a:cubicBezTo>
                  <a:cubicBezTo>
                    <a:pt x="89" y="137"/>
                    <a:pt x="82" y="135"/>
                    <a:pt x="29" y="126"/>
                  </a:cubicBezTo>
                  <a:cubicBezTo>
                    <a:pt x="10" y="97"/>
                    <a:pt x="0" y="60"/>
                    <a:pt x="22" y="28"/>
                  </a:cubicBezTo>
                  <a:cubicBezTo>
                    <a:pt x="32" y="14"/>
                    <a:pt x="51" y="9"/>
                    <a:pt x="65" y="0"/>
                  </a:cubicBezTo>
                  <a:close/>
                </a:path>
              </a:pathLst>
            </a:custGeom>
            <a:solidFill>
              <a:schemeClr val="bg2"/>
            </a:solidFill>
            <a:ln w="9525">
              <a:noFill/>
              <a:round/>
              <a:headEnd/>
              <a:tailEnd/>
            </a:ln>
          </p:spPr>
          <p:txBody>
            <a:bodyPr/>
            <a:lstStyle/>
            <a:p>
              <a:pPr defTabSz="913437" fontAlgn="auto">
                <a:spcBef>
                  <a:spcPts val="0"/>
                </a:spcBef>
                <a:spcAft>
                  <a:spcPts val="0"/>
                </a:spcAft>
              </a:pPr>
              <a:endParaRPr lang="en-US">
                <a:solidFill>
                  <a:prstClr val="black"/>
                </a:solidFill>
                <a:latin typeface="Calibri"/>
              </a:endParaRPr>
            </a:p>
          </p:txBody>
        </p:sp>
        <p:sp>
          <p:nvSpPr>
            <p:cNvPr id="188" name="Freeform 14"/>
            <p:cNvSpPr>
              <a:spLocks/>
            </p:cNvSpPr>
            <p:nvPr/>
          </p:nvSpPr>
          <p:spPr bwMode="auto">
            <a:xfrm>
              <a:off x="1812" y="2994"/>
              <a:ext cx="103" cy="143"/>
            </a:xfrm>
            <a:custGeom>
              <a:avLst/>
              <a:gdLst>
                <a:gd name="T0" fmla="*/ 39 w 113"/>
                <a:gd name="T1" fmla="*/ 11 h 178"/>
                <a:gd name="T2" fmla="*/ 64 w 113"/>
                <a:gd name="T3" fmla="*/ 10 h 178"/>
                <a:gd name="T4" fmla="*/ 19 w 113"/>
                <a:gd name="T5" fmla="*/ 47 h 178"/>
                <a:gd name="T6" fmla="*/ 5 w 113"/>
                <a:gd name="T7" fmla="*/ 41 h 178"/>
                <a:gd name="T8" fmla="*/ 27 w 113"/>
                <a:gd name="T9" fmla="*/ 16 h 178"/>
                <a:gd name="T10" fmla="*/ 47 w 113"/>
                <a:gd name="T11" fmla="*/ 8 h 178"/>
                <a:gd name="T12" fmla="*/ 39 w 113"/>
                <a:gd name="T13" fmla="*/ 11 h 178"/>
                <a:gd name="T14" fmla="*/ 0 60000 65536"/>
                <a:gd name="T15" fmla="*/ 0 60000 65536"/>
                <a:gd name="T16" fmla="*/ 0 60000 65536"/>
                <a:gd name="T17" fmla="*/ 0 60000 65536"/>
                <a:gd name="T18" fmla="*/ 0 60000 65536"/>
                <a:gd name="T19" fmla="*/ 0 60000 65536"/>
                <a:gd name="T20" fmla="*/ 0 60000 65536"/>
                <a:gd name="T21" fmla="*/ 0 w 113"/>
                <a:gd name="T22" fmla="*/ 0 h 178"/>
                <a:gd name="T23" fmla="*/ 113 w 113"/>
                <a:gd name="T24" fmla="*/ 178 h 1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 h="178">
                  <a:moveTo>
                    <a:pt x="68" y="45"/>
                  </a:moveTo>
                  <a:cubicBezTo>
                    <a:pt x="96" y="26"/>
                    <a:pt x="98" y="0"/>
                    <a:pt x="111" y="38"/>
                  </a:cubicBezTo>
                  <a:cubicBezTo>
                    <a:pt x="102" y="149"/>
                    <a:pt x="113" y="125"/>
                    <a:pt x="33" y="178"/>
                  </a:cubicBezTo>
                  <a:cubicBezTo>
                    <a:pt x="24" y="169"/>
                    <a:pt x="10" y="162"/>
                    <a:pt x="5" y="150"/>
                  </a:cubicBezTo>
                  <a:cubicBezTo>
                    <a:pt x="0" y="136"/>
                    <a:pt x="36" y="80"/>
                    <a:pt x="47" y="59"/>
                  </a:cubicBezTo>
                  <a:cubicBezTo>
                    <a:pt x="47" y="58"/>
                    <a:pt x="69" y="18"/>
                    <a:pt x="82" y="31"/>
                  </a:cubicBezTo>
                  <a:cubicBezTo>
                    <a:pt x="87" y="36"/>
                    <a:pt x="73" y="40"/>
                    <a:pt x="68" y="45"/>
                  </a:cubicBezTo>
                  <a:close/>
                </a:path>
              </a:pathLst>
            </a:custGeom>
            <a:solidFill>
              <a:schemeClr val="bg2"/>
            </a:solidFill>
            <a:ln w="9525">
              <a:noFill/>
              <a:round/>
              <a:headEnd/>
              <a:tailEnd/>
            </a:ln>
          </p:spPr>
          <p:txBody>
            <a:bodyPr/>
            <a:lstStyle/>
            <a:p>
              <a:pPr defTabSz="913437" fontAlgn="auto">
                <a:spcBef>
                  <a:spcPts val="0"/>
                </a:spcBef>
                <a:spcAft>
                  <a:spcPts val="0"/>
                </a:spcAft>
              </a:pPr>
              <a:endParaRPr lang="en-US">
                <a:solidFill>
                  <a:prstClr val="black"/>
                </a:solidFill>
                <a:latin typeface="Calibri"/>
              </a:endParaRPr>
            </a:p>
          </p:txBody>
        </p:sp>
        <p:sp>
          <p:nvSpPr>
            <p:cNvPr id="189" name="Freeform 15" descr="70%"/>
            <p:cNvSpPr>
              <a:spLocks/>
            </p:cNvSpPr>
            <p:nvPr/>
          </p:nvSpPr>
          <p:spPr bwMode="auto">
            <a:xfrm>
              <a:off x="1429" y="2298"/>
              <a:ext cx="793" cy="390"/>
            </a:xfrm>
            <a:custGeom>
              <a:avLst/>
              <a:gdLst>
                <a:gd name="T0" fmla="*/ 121 w 914"/>
                <a:gd name="T1" fmla="*/ 107 h 498"/>
                <a:gd name="T2" fmla="*/ 58 w 914"/>
                <a:gd name="T3" fmla="*/ 110 h 498"/>
                <a:gd name="T4" fmla="*/ 8 w 914"/>
                <a:gd name="T5" fmla="*/ 81 h 498"/>
                <a:gd name="T6" fmla="*/ 102 w 914"/>
                <a:gd name="T7" fmla="*/ 46 h 498"/>
                <a:gd name="T8" fmla="*/ 169 w 914"/>
                <a:gd name="T9" fmla="*/ 41 h 498"/>
                <a:gd name="T10" fmla="*/ 215 w 914"/>
                <a:gd name="T11" fmla="*/ 28 h 498"/>
                <a:gd name="T12" fmla="*/ 252 w 914"/>
                <a:gd name="T13" fmla="*/ 16 h 498"/>
                <a:gd name="T14" fmla="*/ 270 w 914"/>
                <a:gd name="T15" fmla="*/ 10 h 498"/>
                <a:gd name="T16" fmla="*/ 356 w 914"/>
                <a:gd name="T17" fmla="*/ 7 h 498"/>
                <a:gd name="T18" fmla="*/ 378 w 914"/>
                <a:gd name="T19" fmla="*/ 30 h 498"/>
                <a:gd name="T20" fmla="*/ 352 w 914"/>
                <a:gd name="T21" fmla="*/ 64 h 498"/>
                <a:gd name="T22" fmla="*/ 235 w 914"/>
                <a:gd name="T23" fmla="*/ 61 h 498"/>
                <a:gd name="T24" fmla="*/ 195 w 914"/>
                <a:gd name="T25" fmla="*/ 70 h 498"/>
                <a:gd name="T26" fmla="*/ 154 w 914"/>
                <a:gd name="T27" fmla="*/ 72 h 498"/>
                <a:gd name="T28" fmla="*/ 121 w 914"/>
                <a:gd name="T29" fmla="*/ 107 h 4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4"/>
                <a:gd name="T46" fmla="*/ 0 h 498"/>
                <a:gd name="T47" fmla="*/ 914 w 914"/>
                <a:gd name="T48" fmla="*/ 498 h 4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4" h="498">
                  <a:moveTo>
                    <a:pt x="281" y="463"/>
                  </a:moveTo>
                  <a:cubicBezTo>
                    <a:pt x="259" y="463"/>
                    <a:pt x="181" y="498"/>
                    <a:pt x="137" y="479"/>
                  </a:cubicBezTo>
                  <a:cubicBezTo>
                    <a:pt x="93" y="460"/>
                    <a:pt x="0" y="398"/>
                    <a:pt x="17" y="351"/>
                  </a:cubicBezTo>
                  <a:cubicBezTo>
                    <a:pt x="41" y="255"/>
                    <a:pt x="178" y="228"/>
                    <a:pt x="241" y="199"/>
                  </a:cubicBezTo>
                  <a:cubicBezTo>
                    <a:pt x="304" y="170"/>
                    <a:pt x="352" y="190"/>
                    <a:pt x="396" y="177"/>
                  </a:cubicBezTo>
                  <a:cubicBezTo>
                    <a:pt x="453" y="145"/>
                    <a:pt x="473" y="140"/>
                    <a:pt x="505" y="123"/>
                  </a:cubicBezTo>
                  <a:cubicBezTo>
                    <a:pt x="538" y="106"/>
                    <a:pt x="570" y="87"/>
                    <a:pt x="591" y="74"/>
                  </a:cubicBezTo>
                  <a:cubicBezTo>
                    <a:pt x="610" y="57"/>
                    <a:pt x="595" y="0"/>
                    <a:pt x="633" y="43"/>
                  </a:cubicBezTo>
                  <a:cubicBezTo>
                    <a:pt x="663" y="46"/>
                    <a:pt x="790" y="17"/>
                    <a:pt x="833" y="31"/>
                  </a:cubicBezTo>
                  <a:cubicBezTo>
                    <a:pt x="876" y="45"/>
                    <a:pt x="890" y="86"/>
                    <a:pt x="889" y="127"/>
                  </a:cubicBezTo>
                  <a:cubicBezTo>
                    <a:pt x="914" y="158"/>
                    <a:pt x="881" y="256"/>
                    <a:pt x="825" y="279"/>
                  </a:cubicBezTo>
                  <a:cubicBezTo>
                    <a:pt x="769" y="302"/>
                    <a:pt x="613" y="261"/>
                    <a:pt x="551" y="265"/>
                  </a:cubicBezTo>
                  <a:cubicBezTo>
                    <a:pt x="556" y="317"/>
                    <a:pt x="509" y="285"/>
                    <a:pt x="455" y="303"/>
                  </a:cubicBezTo>
                  <a:cubicBezTo>
                    <a:pt x="423" y="318"/>
                    <a:pt x="405" y="315"/>
                    <a:pt x="361" y="315"/>
                  </a:cubicBezTo>
                  <a:cubicBezTo>
                    <a:pt x="356" y="314"/>
                    <a:pt x="279" y="465"/>
                    <a:pt x="281" y="463"/>
                  </a:cubicBezTo>
                  <a:close/>
                </a:path>
              </a:pathLst>
            </a:custGeom>
            <a:pattFill prst="pct70">
              <a:fgClr>
                <a:srgbClr val="FD9575"/>
              </a:fgClr>
              <a:bgClr>
                <a:schemeClr val="folHlink"/>
              </a:bgClr>
            </a:pattFill>
            <a:ln w="9525">
              <a:noFill/>
              <a:round/>
              <a:headEnd/>
              <a:tailEnd/>
            </a:ln>
          </p:spPr>
          <p:txBody>
            <a:bodyPr/>
            <a:lstStyle/>
            <a:p>
              <a:pPr defTabSz="913437" fontAlgn="auto">
                <a:spcBef>
                  <a:spcPts val="0"/>
                </a:spcBef>
                <a:spcAft>
                  <a:spcPts val="0"/>
                </a:spcAft>
              </a:pPr>
              <a:endParaRPr lang="en-US">
                <a:solidFill>
                  <a:prstClr val="black"/>
                </a:solidFill>
                <a:latin typeface="Calibri"/>
              </a:endParaRPr>
            </a:p>
          </p:txBody>
        </p:sp>
        <p:sp>
          <p:nvSpPr>
            <p:cNvPr id="190" name="Freeform 16" descr="70%"/>
            <p:cNvSpPr>
              <a:spLocks/>
            </p:cNvSpPr>
            <p:nvPr/>
          </p:nvSpPr>
          <p:spPr bwMode="auto">
            <a:xfrm>
              <a:off x="1143" y="1734"/>
              <a:ext cx="372" cy="867"/>
            </a:xfrm>
            <a:custGeom>
              <a:avLst/>
              <a:gdLst>
                <a:gd name="T0" fmla="*/ 2 w 430"/>
                <a:gd name="T1" fmla="*/ 179 h 1114"/>
                <a:gd name="T2" fmla="*/ 31 w 430"/>
                <a:gd name="T3" fmla="*/ 53 h 1114"/>
                <a:gd name="T4" fmla="*/ 131 w 430"/>
                <a:gd name="T5" fmla="*/ 9 h 1114"/>
                <a:gd name="T6" fmla="*/ 64 w 430"/>
                <a:gd name="T7" fmla="*/ 104 h 1114"/>
                <a:gd name="T8" fmla="*/ 74 w 430"/>
                <a:gd name="T9" fmla="*/ 143 h 1114"/>
                <a:gd name="T10" fmla="*/ 80 w 430"/>
                <a:gd name="T11" fmla="*/ 163 h 1114"/>
                <a:gd name="T12" fmla="*/ 131 w 430"/>
                <a:gd name="T13" fmla="*/ 184 h 1114"/>
                <a:gd name="T14" fmla="*/ 161 w 430"/>
                <a:gd name="T15" fmla="*/ 211 h 1114"/>
                <a:gd name="T16" fmla="*/ 179 w 430"/>
                <a:gd name="T17" fmla="*/ 218 h 1114"/>
                <a:gd name="T18" fmla="*/ 139 w 430"/>
                <a:gd name="T19" fmla="*/ 245 h 1114"/>
                <a:gd name="T20" fmla="*/ 67 w 430"/>
                <a:gd name="T21" fmla="*/ 205 h 1114"/>
                <a:gd name="T22" fmla="*/ 39 w 430"/>
                <a:gd name="T23" fmla="*/ 190 h 1114"/>
                <a:gd name="T24" fmla="*/ 27 w 430"/>
                <a:gd name="T25" fmla="*/ 163 h 1114"/>
                <a:gd name="T26" fmla="*/ 2 w 430"/>
                <a:gd name="T27" fmla="*/ 179 h 1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1114"/>
                <a:gd name="T44" fmla="*/ 430 w 430"/>
                <a:gd name="T45" fmla="*/ 1114 h 1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1114">
                  <a:moveTo>
                    <a:pt x="2" y="806"/>
                  </a:moveTo>
                  <a:cubicBezTo>
                    <a:pt x="14" y="715"/>
                    <a:pt x="11" y="301"/>
                    <a:pt x="76" y="238"/>
                  </a:cubicBezTo>
                  <a:cubicBezTo>
                    <a:pt x="84" y="70"/>
                    <a:pt x="303" y="0"/>
                    <a:pt x="316" y="38"/>
                  </a:cubicBezTo>
                  <a:cubicBezTo>
                    <a:pt x="329" y="76"/>
                    <a:pt x="176" y="365"/>
                    <a:pt x="153" y="466"/>
                  </a:cubicBezTo>
                  <a:cubicBezTo>
                    <a:pt x="130" y="567"/>
                    <a:pt x="170" y="598"/>
                    <a:pt x="178" y="643"/>
                  </a:cubicBezTo>
                  <a:cubicBezTo>
                    <a:pt x="185" y="688"/>
                    <a:pt x="172" y="705"/>
                    <a:pt x="194" y="736"/>
                  </a:cubicBezTo>
                  <a:cubicBezTo>
                    <a:pt x="216" y="767"/>
                    <a:pt x="278" y="794"/>
                    <a:pt x="311" y="829"/>
                  </a:cubicBezTo>
                  <a:cubicBezTo>
                    <a:pt x="359" y="869"/>
                    <a:pt x="369" y="868"/>
                    <a:pt x="385" y="947"/>
                  </a:cubicBezTo>
                  <a:cubicBezTo>
                    <a:pt x="407" y="962"/>
                    <a:pt x="420" y="947"/>
                    <a:pt x="427" y="981"/>
                  </a:cubicBezTo>
                  <a:cubicBezTo>
                    <a:pt x="430" y="1004"/>
                    <a:pt x="333" y="1104"/>
                    <a:pt x="333" y="1104"/>
                  </a:cubicBezTo>
                  <a:cubicBezTo>
                    <a:pt x="259" y="1114"/>
                    <a:pt x="180" y="1008"/>
                    <a:pt x="159" y="925"/>
                  </a:cubicBezTo>
                  <a:cubicBezTo>
                    <a:pt x="99" y="948"/>
                    <a:pt x="63" y="948"/>
                    <a:pt x="93" y="853"/>
                  </a:cubicBezTo>
                  <a:cubicBezTo>
                    <a:pt x="76" y="820"/>
                    <a:pt x="68" y="776"/>
                    <a:pt x="66" y="731"/>
                  </a:cubicBezTo>
                  <a:cubicBezTo>
                    <a:pt x="66" y="724"/>
                    <a:pt x="0" y="805"/>
                    <a:pt x="2" y="806"/>
                  </a:cubicBezTo>
                  <a:close/>
                </a:path>
              </a:pathLst>
            </a:custGeom>
            <a:pattFill prst="pct70">
              <a:fgClr>
                <a:srgbClr val="FD9575"/>
              </a:fgClr>
              <a:bgClr>
                <a:schemeClr val="folHlink"/>
              </a:bgClr>
            </a:pattFill>
            <a:ln w="9525">
              <a:noFill/>
              <a:round/>
              <a:headEnd/>
              <a:tailEnd/>
            </a:ln>
          </p:spPr>
          <p:txBody>
            <a:bodyPr/>
            <a:lstStyle/>
            <a:p>
              <a:pPr defTabSz="913437" fontAlgn="auto">
                <a:spcBef>
                  <a:spcPts val="0"/>
                </a:spcBef>
                <a:spcAft>
                  <a:spcPts val="0"/>
                </a:spcAft>
              </a:pPr>
              <a:endParaRPr lang="en-US">
                <a:solidFill>
                  <a:prstClr val="black"/>
                </a:solidFill>
                <a:latin typeface="Calibri"/>
              </a:endParaRPr>
            </a:p>
          </p:txBody>
        </p:sp>
        <p:grpSp>
          <p:nvGrpSpPr>
            <p:cNvPr id="194" name="Group 20"/>
            <p:cNvGrpSpPr>
              <a:grpSpLocks/>
            </p:cNvGrpSpPr>
            <p:nvPr/>
          </p:nvGrpSpPr>
          <p:grpSpPr bwMode="auto">
            <a:xfrm>
              <a:off x="1412" y="2373"/>
              <a:ext cx="765" cy="316"/>
              <a:chOff x="3338" y="2661"/>
              <a:chExt cx="680" cy="316"/>
            </a:xfrm>
          </p:grpSpPr>
          <p:sp>
            <p:nvSpPr>
              <p:cNvPr id="200" name="Oval 21"/>
              <p:cNvSpPr>
                <a:spLocks noChangeArrowheads="1"/>
              </p:cNvSpPr>
              <p:nvPr/>
            </p:nvSpPr>
            <p:spPr bwMode="auto">
              <a:xfrm>
                <a:off x="3338" y="2664"/>
                <a:ext cx="281" cy="258"/>
              </a:xfrm>
              <a:prstGeom prst="ellipse">
                <a:avLst/>
              </a:prstGeom>
              <a:solidFill>
                <a:schemeClr val="accent1">
                  <a:alpha val="50195"/>
                </a:schemeClr>
              </a:solidFill>
              <a:ln w="76200">
                <a:solidFill>
                  <a:srgbClr val="F0F00E"/>
                </a:solidFill>
                <a:round/>
                <a:headEnd/>
                <a:tailEnd/>
              </a:ln>
            </p:spPr>
            <p:txBody>
              <a:bodyPr wrap="none" anchor="ctr"/>
              <a:lstStyle/>
              <a:p>
                <a:pPr algn="ctr" defTabSz="913437" fontAlgn="auto">
                  <a:lnSpc>
                    <a:spcPct val="80000"/>
                  </a:lnSpc>
                  <a:spcBef>
                    <a:spcPts val="0"/>
                  </a:spcBef>
                  <a:spcAft>
                    <a:spcPts val="0"/>
                  </a:spcAft>
                </a:pPr>
                <a:endParaRPr lang="en-US" sz="2400" b="1">
                  <a:solidFill>
                    <a:srgbClr val="FFFFFF"/>
                  </a:solidFill>
                  <a:latin typeface="Calibri"/>
                </a:endParaRPr>
              </a:p>
            </p:txBody>
          </p:sp>
          <p:sp>
            <p:nvSpPr>
              <p:cNvPr id="201" name="Oval 22"/>
              <p:cNvSpPr>
                <a:spLocks noChangeArrowheads="1"/>
              </p:cNvSpPr>
              <p:nvPr/>
            </p:nvSpPr>
            <p:spPr bwMode="auto">
              <a:xfrm>
                <a:off x="3878" y="2844"/>
                <a:ext cx="140" cy="133"/>
              </a:xfrm>
              <a:prstGeom prst="ellipse">
                <a:avLst/>
              </a:prstGeom>
              <a:solidFill>
                <a:srgbClr val="FFFF00">
                  <a:alpha val="50195"/>
                </a:srgbClr>
              </a:solidFill>
              <a:ln w="76200">
                <a:solidFill>
                  <a:srgbClr val="F0F00E"/>
                </a:solidFill>
                <a:round/>
                <a:headEnd/>
                <a:tailEnd/>
              </a:ln>
            </p:spPr>
            <p:txBody>
              <a:bodyPr wrap="none" anchor="ctr"/>
              <a:lstStyle/>
              <a:p>
                <a:pPr algn="ctr" defTabSz="913437" eaLnBrk="0" fontAlgn="auto" hangingPunct="0">
                  <a:spcBef>
                    <a:spcPts val="0"/>
                  </a:spcBef>
                  <a:spcAft>
                    <a:spcPts val="0"/>
                  </a:spcAft>
                </a:pPr>
                <a:endParaRPr lang="en-US" sz="600">
                  <a:solidFill>
                    <a:srgbClr val="0000FF"/>
                  </a:solidFill>
                  <a:latin typeface="Calibri"/>
                  <a:ea typeface="Osaka" charset="-128"/>
                </a:endParaRPr>
              </a:p>
            </p:txBody>
          </p:sp>
          <p:sp>
            <p:nvSpPr>
              <p:cNvPr id="202" name="Freeform 23"/>
              <p:cNvSpPr>
                <a:spLocks/>
              </p:cNvSpPr>
              <p:nvPr/>
            </p:nvSpPr>
            <p:spPr bwMode="auto">
              <a:xfrm>
                <a:off x="3421" y="2713"/>
                <a:ext cx="121" cy="173"/>
              </a:xfrm>
              <a:custGeom>
                <a:avLst/>
                <a:gdLst>
                  <a:gd name="T0" fmla="*/ 22 w 168"/>
                  <a:gd name="T1" fmla="*/ 24 h 224"/>
                  <a:gd name="T2" fmla="*/ 9 w 168"/>
                  <a:gd name="T3" fmla="*/ 3 h 224"/>
                  <a:gd name="T4" fmla="*/ 2 w 168"/>
                  <a:gd name="T5" fmla="*/ 44 h 224"/>
                  <a:gd name="T6" fmla="*/ 22 w 168"/>
                  <a:gd name="T7" fmla="*/ 24 h 224"/>
                  <a:gd name="T8" fmla="*/ 0 60000 65536"/>
                  <a:gd name="T9" fmla="*/ 0 60000 65536"/>
                  <a:gd name="T10" fmla="*/ 0 60000 65536"/>
                  <a:gd name="T11" fmla="*/ 0 60000 65536"/>
                  <a:gd name="T12" fmla="*/ 0 w 168"/>
                  <a:gd name="T13" fmla="*/ 0 h 224"/>
                  <a:gd name="T14" fmla="*/ 168 w 168"/>
                  <a:gd name="T15" fmla="*/ 224 h 224"/>
                </a:gdLst>
                <a:ahLst/>
                <a:cxnLst>
                  <a:cxn ang="T8">
                    <a:pos x="T0" y="T1"/>
                  </a:cxn>
                  <a:cxn ang="T9">
                    <a:pos x="T2" y="T3"/>
                  </a:cxn>
                  <a:cxn ang="T10">
                    <a:pos x="T4" y="T5"/>
                  </a:cxn>
                  <a:cxn ang="T11">
                    <a:pos x="T6" y="T7"/>
                  </a:cxn>
                </a:cxnLst>
                <a:rect l="T12" t="T13" r="T14" b="T15"/>
                <a:pathLst>
                  <a:path w="168" h="224">
                    <a:moveTo>
                      <a:pt x="160" y="112"/>
                    </a:moveTo>
                    <a:cubicBezTo>
                      <a:pt x="168" y="80"/>
                      <a:pt x="88" y="0"/>
                      <a:pt x="64" y="16"/>
                    </a:cubicBezTo>
                    <a:cubicBezTo>
                      <a:pt x="40" y="32"/>
                      <a:pt x="0" y="192"/>
                      <a:pt x="16" y="208"/>
                    </a:cubicBezTo>
                    <a:cubicBezTo>
                      <a:pt x="32" y="224"/>
                      <a:pt x="152" y="144"/>
                      <a:pt x="160" y="112"/>
                    </a:cubicBezTo>
                    <a:close/>
                  </a:path>
                </a:pathLst>
              </a:custGeom>
              <a:solidFill>
                <a:srgbClr val="FFFF00">
                  <a:alpha val="50195"/>
                </a:srgbClr>
              </a:solidFill>
              <a:ln w="76200">
                <a:solidFill>
                  <a:srgbClr val="F0F00E"/>
                </a:solidFill>
                <a:round/>
                <a:headEnd/>
                <a:tailEnd/>
              </a:ln>
            </p:spPr>
            <p:txBody>
              <a:bodyPr/>
              <a:lstStyle/>
              <a:p>
                <a:pPr defTabSz="913437" fontAlgn="auto">
                  <a:spcBef>
                    <a:spcPts val="0"/>
                  </a:spcBef>
                  <a:spcAft>
                    <a:spcPts val="0"/>
                  </a:spcAft>
                </a:pPr>
                <a:endParaRPr lang="en-US">
                  <a:solidFill>
                    <a:prstClr val="black"/>
                  </a:solidFill>
                  <a:latin typeface="Calibri"/>
                </a:endParaRPr>
              </a:p>
            </p:txBody>
          </p:sp>
          <p:sp>
            <p:nvSpPr>
              <p:cNvPr id="203" name="Freeform 24"/>
              <p:cNvSpPr>
                <a:spLocks/>
              </p:cNvSpPr>
              <p:nvPr/>
            </p:nvSpPr>
            <p:spPr bwMode="auto">
              <a:xfrm>
                <a:off x="3546" y="2793"/>
                <a:ext cx="342" cy="80"/>
              </a:xfrm>
              <a:custGeom>
                <a:avLst/>
                <a:gdLst>
                  <a:gd name="T0" fmla="*/ 26 w 576"/>
                  <a:gd name="T1" fmla="*/ 15 h 112"/>
                  <a:gd name="T2" fmla="*/ 17 w 576"/>
                  <a:gd name="T3" fmla="*/ 2 h 112"/>
                  <a:gd name="T4" fmla="*/ 0 w 576"/>
                  <a:gd name="T5" fmla="*/ 2 h 112"/>
                  <a:gd name="T6" fmla="*/ 0 60000 65536"/>
                  <a:gd name="T7" fmla="*/ 0 60000 65536"/>
                  <a:gd name="T8" fmla="*/ 0 60000 65536"/>
                  <a:gd name="T9" fmla="*/ 0 w 576"/>
                  <a:gd name="T10" fmla="*/ 0 h 112"/>
                  <a:gd name="T11" fmla="*/ 576 w 576"/>
                  <a:gd name="T12" fmla="*/ 112 h 112"/>
                </a:gdLst>
                <a:ahLst/>
                <a:cxnLst>
                  <a:cxn ang="T6">
                    <a:pos x="T0" y="T1"/>
                  </a:cxn>
                  <a:cxn ang="T7">
                    <a:pos x="T2" y="T3"/>
                  </a:cxn>
                  <a:cxn ang="T8">
                    <a:pos x="T4" y="T5"/>
                  </a:cxn>
                </a:cxnLst>
                <a:rect l="T9" t="T10" r="T11" b="T12"/>
                <a:pathLst>
                  <a:path w="576" h="112">
                    <a:moveTo>
                      <a:pt x="576" y="112"/>
                    </a:moveTo>
                    <a:cubicBezTo>
                      <a:pt x="528" y="72"/>
                      <a:pt x="480" y="32"/>
                      <a:pt x="384" y="16"/>
                    </a:cubicBezTo>
                    <a:cubicBezTo>
                      <a:pt x="288" y="0"/>
                      <a:pt x="144" y="8"/>
                      <a:pt x="0" y="16"/>
                    </a:cubicBezTo>
                  </a:path>
                </a:pathLst>
              </a:custGeom>
              <a:noFill/>
              <a:ln w="76200">
                <a:solidFill>
                  <a:srgbClr val="F0F00E"/>
                </a:solidFill>
                <a:round/>
                <a:headEnd/>
                <a:tailEnd/>
              </a:ln>
            </p:spPr>
            <p:txBody>
              <a:bodyPr/>
              <a:lstStyle/>
              <a:p>
                <a:pPr defTabSz="913437" fontAlgn="auto">
                  <a:spcBef>
                    <a:spcPts val="0"/>
                  </a:spcBef>
                  <a:spcAft>
                    <a:spcPts val="0"/>
                  </a:spcAft>
                </a:pPr>
                <a:endParaRPr lang="en-US">
                  <a:solidFill>
                    <a:prstClr val="black"/>
                  </a:solidFill>
                  <a:latin typeface="Calibri"/>
                </a:endParaRPr>
              </a:p>
            </p:txBody>
          </p:sp>
        </p:grpSp>
        <p:grpSp>
          <p:nvGrpSpPr>
            <p:cNvPr id="195" name="Group 26"/>
            <p:cNvGrpSpPr>
              <a:grpSpLocks/>
            </p:cNvGrpSpPr>
            <p:nvPr/>
          </p:nvGrpSpPr>
          <p:grpSpPr bwMode="auto">
            <a:xfrm>
              <a:off x="1040" y="1823"/>
              <a:ext cx="1176" cy="781"/>
              <a:chOff x="3007" y="2111"/>
              <a:chExt cx="1046" cy="781"/>
            </a:xfrm>
          </p:grpSpPr>
          <p:sp>
            <p:nvSpPr>
              <p:cNvPr id="196" name="Oval 27"/>
              <p:cNvSpPr>
                <a:spLocks noChangeArrowheads="1"/>
              </p:cNvSpPr>
              <p:nvPr/>
            </p:nvSpPr>
            <p:spPr bwMode="auto">
              <a:xfrm>
                <a:off x="3009" y="2111"/>
                <a:ext cx="339" cy="300"/>
              </a:xfrm>
              <a:prstGeom prst="ellipse">
                <a:avLst/>
              </a:prstGeom>
              <a:solidFill>
                <a:srgbClr val="CC0000">
                  <a:alpha val="50195"/>
                </a:srgbClr>
              </a:solidFill>
              <a:ln w="76200">
                <a:solidFill>
                  <a:srgbClr val="F0F00E"/>
                </a:solidFill>
                <a:round/>
                <a:headEnd/>
                <a:tailEnd/>
              </a:ln>
            </p:spPr>
            <p:txBody>
              <a:bodyPr wrap="none" anchor="ctr"/>
              <a:lstStyle/>
              <a:p>
                <a:pPr algn="ctr" defTabSz="913437" fontAlgn="auto">
                  <a:lnSpc>
                    <a:spcPct val="80000"/>
                  </a:lnSpc>
                  <a:spcBef>
                    <a:spcPts val="0"/>
                  </a:spcBef>
                  <a:spcAft>
                    <a:spcPts val="0"/>
                  </a:spcAft>
                </a:pPr>
                <a:endParaRPr lang="en-US" sz="2400" b="1">
                  <a:solidFill>
                    <a:srgbClr val="FFFFFF"/>
                  </a:solidFill>
                  <a:latin typeface="Calibri"/>
                </a:endParaRPr>
              </a:p>
            </p:txBody>
          </p:sp>
          <p:sp>
            <p:nvSpPr>
              <p:cNvPr id="197" name="Oval 28"/>
              <p:cNvSpPr>
                <a:spLocks noChangeArrowheads="1"/>
              </p:cNvSpPr>
              <p:nvPr/>
            </p:nvSpPr>
            <p:spPr bwMode="auto">
              <a:xfrm>
                <a:off x="3913" y="2762"/>
                <a:ext cx="140" cy="133"/>
              </a:xfrm>
              <a:prstGeom prst="ellipse">
                <a:avLst/>
              </a:prstGeom>
              <a:solidFill>
                <a:srgbClr val="FFFF00">
                  <a:alpha val="50195"/>
                </a:srgbClr>
              </a:solidFill>
              <a:ln w="76200">
                <a:solidFill>
                  <a:srgbClr val="F0F00E"/>
                </a:solidFill>
                <a:round/>
                <a:headEnd/>
                <a:tailEnd/>
              </a:ln>
            </p:spPr>
            <p:txBody>
              <a:bodyPr wrap="none" anchor="ctr"/>
              <a:lstStyle/>
              <a:p>
                <a:pPr algn="ctr" defTabSz="913437" fontAlgn="auto">
                  <a:lnSpc>
                    <a:spcPct val="80000"/>
                  </a:lnSpc>
                  <a:spcBef>
                    <a:spcPts val="0"/>
                  </a:spcBef>
                  <a:spcAft>
                    <a:spcPts val="0"/>
                  </a:spcAft>
                </a:pPr>
                <a:endParaRPr lang="en-US" sz="2400" b="1">
                  <a:solidFill>
                    <a:srgbClr val="FFFFFF"/>
                  </a:solidFill>
                  <a:latin typeface="Calibri"/>
                </a:endParaRPr>
              </a:p>
            </p:txBody>
          </p:sp>
          <p:sp>
            <p:nvSpPr>
              <p:cNvPr id="198" name="Freeform 29"/>
              <p:cNvSpPr>
                <a:spLocks/>
              </p:cNvSpPr>
              <p:nvPr/>
            </p:nvSpPr>
            <p:spPr bwMode="auto">
              <a:xfrm>
                <a:off x="3104" y="2172"/>
                <a:ext cx="118" cy="173"/>
              </a:xfrm>
              <a:custGeom>
                <a:avLst/>
                <a:gdLst>
                  <a:gd name="T0" fmla="*/ 19 w 168"/>
                  <a:gd name="T1" fmla="*/ 24 h 224"/>
                  <a:gd name="T2" fmla="*/ 8 w 168"/>
                  <a:gd name="T3" fmla="*/ 3 h 224"/>
                  <a:gd name="T4" fmla="*/ 2 w 168"/>
                  <a:gd name="T5" fmla="*/ 44 h 224"/>
                  <a:gd name="T6" fmla="*/ 19 w 168"/>
                  <a:gd name="T7" fmla="*/ 24 h 224"/>
                  <a:gd name="T8" fmla="*/ 0 60000 65536"/>
                  <a:gd name="T9" fmla="*/ 0 60000 65536"/>
                  <a:gd name="T10" fmla="*/ 0 60000 65536"/>
                  <a:gd name="T11" fmla="*/ 0 60000 65536"/>
                  <a:gd name="T12" fmla="*/ 0 w 168"/>
                  <a:gd name="T13" fmla="*/ 0 h 224"/>
                  <a:gd name="T14" fmla="*/ 168 w 168"/>
                  <a:gd name="T15" fmla="*/ 224 h 224"/>
                </a:gdLst>
                <a:ahLst/>
                <a:cxnLst>
                  <a:cxn ang="T8">
                    <a:pos x="T0" y="T1"/>
                  </a:cxn>
                  <a:cxn ang="T9">
                    <a:pos x="T2" y="T3"/>
                  </a:cxn>
                  <a:cxn ang="T10">
                    <a:pos x="T4" y="T5"/>
                  </a:cxn>
                  <a:cxn ang="T11">
                    <a:pos x="T6" y="T7"/>
                  </a:cxn>
                </a:cxnLst>
                <a:rect l="T12" t="T13" r="T14" b="T15"/>
                <a:pathLst>
                  <a:path w="168" h="224">
                    <a:moveTo>
                      <a:pt x="160" y="112"/>
                    </a:moveTo>
                    <a:cubicBezTo>
                      <a:pt x="168" y="80"/>
                      <a:pt x="88" y="0"/>
                      <a:pt x="64" y="16"/>
                    </a:cubicBezTo>
                    <a:cubicBezTo>
                      <a:pt x="40" y="32"/>
                      <a:pt x="0" y="192"/>
                      <a:pt x="16" y="208"/>
                    </a:cubicBezTo>
                    <a:cubicBezTo>
                      <a:pt x="32" y="224"/>
                      <a:pt x="152" y="144"/>
                      <a:pt x="160" y="112"/>
                    </a:cubicBezTo>
                    <a:close/>
                  </a:path>
                </a:pathLst>
              </a:custGeom>
              <a:solidFill>
                <a:srgbClr val="FFFF00">
                  <a:alpha val="50195"/>
                </a:srgbClr>
              </a:solidFill>
              <a:ln w="76200">
                <a:solidFill>
                  <a:srgbClr val="F0F00E"/>
                </a:solidFill>
                <a:round/>
                <a:headEnd/>
                <a:tailEnd/>
              </a:ln>
            </p:spPr>
            <p:txBody>
              <a:bodyPr/>
              <a:lstStyle/>
              <a:p>
                <a:pPr defTabSz="913437" fontAlgn="auto">
                  <a:spcBef>
                    <a:spcPts val="0"/>
                  </a:spcBef>
                  <a:spcAft>
                    <a:spcPts val="0"/>
                  </a:spcAft>
                </a:pPr>
                <a:endParaRPr lang="en-US">
                  <a:solidFill>
                    <a:prstClr val="black"/>
                  </a:solidFill>
                  <a:latin typeface="Calibri"/>
                </a:endParaRPr>
              </a:p>
            </p:txBody>
          </p:sp>
          <p:sp>
            <p:nvSpPr>
              <p:cNvPr id="199" name="Freeform 30"/>
              <p:cNvSpPr>
                <a:spLocks/>
              </p:cNvSpPr>
              <p:nvPr/>
            </p:nvSpPr>
            <p:spPr bwMode="auto">
              <a:xfrm>
                <a:off x="3216" y="2254"/>
                <a:ext cx="745" cy="552"/>
              </a:xfrm>
              <a:custGeom>
                <a:avLst/>
                <a:gdLst>
                  <a:gd name="T0" fmla="*/ 131 w 1056"/>
                  <a:gd name="T1" fmla="*/ 146 h 720"/>
                  <a:gd name="T2" fmla="*/ 89 w 1056"/>
                  <a:gd name="T3" fmla="*/ 39 h 720"/>
                  <a:gd name="T4" fmla="*/ 0 w 1056"/>
                  <a:gd name="T5" fmla="*/ 0 h 720"/>
                  <a:gd name="T6" fmla="*/ 0 60000 65536"/>
                  <a:gd name="T7" fmla="*/ 0 60000 65536"/>
                  <a:gd name="T8" fmla="*/ 0 60000 65536"/>
                  <a:gd name="T9" fmla="*/ 0 w 1056"/>
                  <a:gd name="T10" fmla="*/ 0 h 720"/>
                  <a:gd name="T11" fmla="*/ 1056 w 1056"/>
                  <a:gd name="T12" fmla="*/ 720 h 720"/>
                </a:gdLst>
                <a:ahLst/>
                <a:cxnLst>
                  <a:cxn ang="T6">
                    <a:pos x="T0" y="T1"/>
                  </a:cxn>
                  <a:cxn ang="T7">
                    <a:pos x="T2" y="T3"/>
                  </a:cxn>
                  <a:cxn ang="T8">
                    <a:pos x="T4" y="T5"/>
                  </a:cxn>
                </a:cxnLst>
                <a:rect l="T9" t="T10" r="T11" b="T12"/>
                <a:pathLst>
                  <a:path w="1056" h="720">
                    <a:moveTo>
                      <a:pt x="1056" y="720"/>
                    </a:moveTo>
                    <a:cubicBezTo>
                      <a:pt x="976" y="516"/>
                      <a:pt x="896" y="312"/>
                      <a:pt x="720" y="192"/>
                    </a:cubicBezTo>
                    <a:cubicBezTo>
                      <a:pt x="544" y="72"/>
                      <a:pt x="120" y="32"/>
                      <a:pt x="0" y="0"/>
                    </a:cubicBezTo>
                  </a:path>
                </a:pathLst>
              </a:custGeom>
              <a:noFill/>
              <a:ln w="76200">
                <a:solidFill>
                  <a:srgbClr val="F0F00E"/>
                </a:solidFill>
                <a:round/>
                <a:headEnd/>
                <a:tailEnd/>
              </a:ln>
            </p:spPr>
            <p:txBody>
              <a:bodyPr/>
              <a:lstStyle/>
              <a:p>
                <a:pPr defTabSz="913437" fontAlgn="auto">
                  <a:spcBef>
                    <a:spcPts val="0"/>
                  </a:spcBef>
                  <a:spcAft>
                    <a:spcPts val="0"/>
                  </a:spcAft>
                </a:pPr>
                <a:endParaRPr lang="en-US">
                  <a:solidFill>
                    <a:prstClr val="black"/>
                  </a:solidFill>
                  <a:latin typeface="Calibri"/>
                </a:endParaRPr>
              </a:p>
            </p:txBody>
          </p:sp>
        </p:grpSp>
      </p:grpSp>
      <p:sp>
        <p:nvSpPr>
          <p:cNvPr id="204" name="Text Box 203"/>
          <p:cNvSpPr txBox="1">
            <a:spLocks noChangeArrowheads="1"/>
          </p:cNvSpPr>
          <p:nvPr/>
        </p:nvSpPr>
        <p:spPr bwMode="auto">
          <a:xfrm>
            <a:off x="429022" y="1105919"/>
            <a:ext cx="6257925" cy="1643527"/>
          </a:xfrm>
          <a:prstGeom prst="rect">
            <a:avLst/>
          </a:prstGeom>
          <a:noFill/>
          <a:ln w="9525">
            <a:noFill/>
            <a:miter lim="800000"/>
            <a:headEnd/>
            <a:tailEnd/>
          </a:ln>
          <a:effectLst/>
        </p:spPr>
        <p:txBody>
          <a:bodyPr lIns="91344" tIns="45672" rIns="91344" bIns="45672">
            <a:spAutoFit/>
          </a:bodyPr>
          <a:lstStyle/>
          <a:p>
            <a:pPr defTabSz="913437" eaLnBrk="0" fontAlgn="auto" hangingPunct="0">
              <a:lnSpc>
                <a:spcPct val="90000"/>
              </a:lnSpc>
              <a:spcBef>
                <a:spcPts val="0"/>
              </a:spcBef>
              <a:spcAft>
                <a:spcPts val="0"/>
              </a:spcAft>
            </a:pPr>
            <a:r>
              <a:rPr lang="en-US" sz="2800" dirty="0">
                <a:solidFill>
                  <a:prstClr val="black"/>
                </a:solidFill>
                <a:latin typeface="Calibri"/>
                <a:ea typeface="Osaka" charset="-128"/>
              </a:rPr>
              <a:t>Opioid prescription drugs, </a:t>
            </a:r>
          </a:p>
          <a:p>
            <a:pPr defTabSz="913437" eaLnBrk="0" fontAlgn="auto" hangingPunct="0">
              <a:lnSpc>
                <a:spcPct val="90000"/>
              </a:lnSpc>
              <a:spcBef>
                <a:spcPts val="0"/>
              </a:spcBef>
              <a:spcAft>
                <a:spcPts val="0"/>
              </a:spcAft>
            </a:pPr>
            <a:r>
              <a:rPr lang="en-US" sz="2800" dirty="0">
                <a:solidFill>
                  <a:prstClr val="black"/>
                </a:solidFill>
                <a:latin typeface="Calibri"/>
                <a:ea typeface="Osaka" charset="-128"/>
              </a:rPr>
              <a:t>like other drugs of abuse </a:t>
            </a:r>
          </a:p>
          <a:p>
            <a:pPr defTabSz="913437" eaLnBrk="0" fontAlgn="auto" hangingPunct="0">
              <a:lnSpc>
                <a:spcPct val="90000"/>
              </a:lnSpc>
              <a:spcBef>
                <a:spcPts val="0"/>
              </a:spcBef>
              <a:spcAft>
                <a:spcPts val="0"/>
              </a:spcAft>
            </a:pPr>
            <a:r>
              <a:rPr lang="en-US" sz="2800" dirty="0">
                <a:solidFill>
                  <a:prstClr val="black"/>
                </a:solidFill>
                <a:latin typeface="Calibri"/>
                <a:ea typeface="Osaka" charset="-128"/>
              </a:rPr>
              <a:t>(cocaine, heroin, marijuana) </a:t>
            </a:r>
          </a:p>
          <a:p>
            <a:pPr defTabSz="913437" eaLnBrk="0" fontAlgn="auto" hangingPunct="0">
              <a:lnSpc>
                <a:spcPct val="90000"/>
              </a:lnSpc>
              <a:spcBef>
                <a:spcPts val="0"/>
              </a:spcBef>
              <a:spcAft>
                <a:spcPts val="0"/>
              </a:spcAft>
            </a:pPr>
            <a:r>
              <a:rPr lang="en-US" sz="2800" dirty="0">
                <a:solidFill>
                  <a:prstClr val="black"/>
                </a:solidFill>
                <a:latin typeface="Calibri"/>
                <a:ea typeface="Osaka" charset="-128"/>
              </a:rPr>
              <a:t>raise brain dopamine levels</a:t>
            </a:r>
          </a:p>
        </p:txBody>
      </p:sp>
      <p:sp>
        <p:nvSpPr>
          <p:cNvPr id="205" name="Text Box 2"/>
          <p:cNvSpPr txBox="1">
            <a:spLocks noChangeArrowheads="1"/>
          </p:cNvSpPr>
          <p:nvPr/>
        </p:nvSpPr>
        <p:spPr bwMode="auto">
          <a:xfrm>
            <a:off x="2472208" y="2887137"/>
            <a:ext cx="2674642" cy="683167"/>
          </a:xfrm>
          <a:prstGeom prst="rect">
            <a:avLst/>
          </a:prstGeom>
          <a:noFill/>
          <a:ln w="3175">
            <a:noFill/>
            <a:miter lim="800000"/>
            <a:headEnd/>
            <a:tailEnd/>
          </a:ln>
          <a:effectLst/>
        </p:spPr>
        <p:txBody>
          <a:bodyPr wrap="none" lIns="91344" tIns="45672" rIns="91344" bIns="45672" anchor="ctr">
            <a:spAutoFit/>
          </a:bodyPr>
          <a:lstStyle/>
          <a:p>
            <a:pPr algn="ctr" defTabSz="913437" eaLnBrk="0" fontAlgn="auto" hangingPunct="0">
              <a:lnSpc>
                <a:spcPct val="80000"/>
              </a:lnSpc>
              <a:spcBef>
                <a:spcPts val="0"/>
              </a:spcBef>
              <a:spcAft>
                <a:spcPts val="0"/>
              </a:spcAft>
              <a:defRPr/>
            </a:pPr>
            <a:r>
              <a:rPr lang="en-US" sz="2400" b="1" dirty="0">
                <a:solidFill>
                  <a:prstClr val="white"/>
                </a:solidFill>
                <a:latin typeface="Calibri"/>
                <a:ea typeface="Osaka" pitchFamily="112" charset="-128"/>
              </a:rPr>
              <a:t>Dopamine</a:t>
            </a:r>
          </a:p>
          <a:p>
            <a:pPr algn="ctr" defTabSz="913437" eaLnBrk="0" fontAlgn="auto" hangingPunct="0">
              <a:lnSpc>
                <a:spcPct val="80000"/>
              </a:lnSpc>
              <a:spcBef>
                <a:spcPts val="0"/>
              </a:spcBef>
              <a:spcAft>
                <a:spcPts val="0"/>
              </a:spcAft>
              <a:defRPr/>
            </a:pPr>
            <a:r>
              <a:rPr lang="en-US" sz="2400" b="1" dirty="0">
                <a:solidFill>
                  <a:prstClr val="white"/>
                </a:solidFill>
                <a:latin typeface="Calibri"/>
                <a:ea typeface="Osaka" pitchFamily="112" charset="-128"/>
              </a:rPr>
              <a:t> Neurotransmission</a:t>
            </a:r>
          </a:p>
        </p:txBody>
      </p:sp>
      <p:sp>
        <p:nvSpPr>
          <p:cNvPr id="206" name="Text Box 202"/>
          <p:cNvSpPr txBox="1">
            <a:spLocks noChangeArrowheads="1"/>
          </p:cNvSpPr>
          <p:nvPr/>
        </p:nvSpPr>
        <p:spPr bwMode="auto">
          <a:xfrm>
            <a:off x="152412" y="228665"/>
            <a:ext cx="8915401" cy="646331"/>
          </a:xfrm>
          <a:prstGeom prst="rect">
            <a:avLst/>
          </a:prstGeom>
          <a:noFill/>
          <a:ln w="9525">
            <a:noFill/>
            <a:miter lim="800000"/>
            <a:headEnd/>
            <a:tailEnd/>
          </a:ln>
          <a:effectLst/>
        </p:spPr>
        <p:txBody>
          <a:bodyPr wrap="square" lIns="91344" tIns="45672" rIns="91344" bIns="45672">
            <a:spAutoFit/>
          </a:bodyPr>
          <a:lstStyle/>
          <a:p>
            <a:pPr algn="ctr" defTabSz="913437" eaLnBrk="0" fontAlgn="auto" hangingPunct="0">
              <a:spcBef>
                <a:spcPct val="50000"/>
              </a:spcBef>
              <a:spcAft>
                <a:spcPts val="0"/>
              </a:spcAft>
            </a:pPr>
            <a:r>
              <a:rPr lang="en-US" sz="3600" b="1" dirty="0">
                <a:solidFill>
                  <a:srgbClr val="000000"/>
                </a:solidFill>
                <a:latin typeface="Calibri"/>
                <a:ea typeface="Osaka" charset="-128"/>
              </a:rPr>
              <a:t>Why Do People Abuse Prescription Drugs?</a:t>
            </a:r>
          </a:p>
        </p:txBody>
      </p:sp>
      <p:sp>
        <p:nvSpPr>
          <p:cNvPr id="207" name="Line 4"/>
          <p:cNvSpPr>
            <a:spLocks noChangeShapeType="1"/>
          </p:cNvSpPr>
          <p:nvPr/>
        </p:nvSpPr>
        <p:spPr bwMode="auto">
          <a:xfrm>
            <a:off x="0" y="894884"/>
            <a:ext cx="9144000" cy="1588"/>
          </a:xfrm>
          <a:prstGeom prst="line">
            <a:avLst/>
          </a:prstGeom>
          <a:noFill/>
          <a:ln w="57150">
            <a:solidFill>
              <a:srgbClr val="FF0000"/>
            </a:solidFill>
            <a:round/>
            <a:headEnd/>
            <a:tailEnd/>
          </a:ln>
        </p:spPr>
        <p:txBody>
          <a:bodyPr lIns="91344" tIns="45672" rIns="91344" bIns="45672"/>
          <a:lstStyle/>
          <a:p>
            <a:endParaRPr lang="en-US">
              <a:solidFill>
                <a:prstClr val="black"/>
              </a:solidFill>
              <a:latin typeface="Corbel" pitchFamily="34" charset="0"/>
            </a:endParaRPr>
          </a:p>
        </p:txBody>
      </p:sp>
      <p:grpSp>
        <p:nvGrpSpPr>
          <p:cNvPr id="208" name="Group 1328"/>
          <p:cNvGrpSpPr>
            <a:grpSpLocks/>
          </p:cNvGrpSpPr>
          <p:nvPr/>
        </p:nvGrpSpPr>
        <p:grpSpPr bwMode="auto">
          <a:xfrm>
            <a:off x="5494537" y="1581029"/>
            <a:ext cx="3615318" cy="2175007"/>
            <a:chOff x="3264" y="2460"/>
            <a:chExt cx="2928" cy="1632"/>
          </a:xfrm>
        </p:grpSpPr>
        <p:grpSp>
          <p:nvGrpSpPr>
            <p:cNvPr id="210" name="Group 1329"/>
            <p:cNvGrpSpPr>
              <a:grpSpLocks/>
            </p:cNvGrpSpPr>
            <p:nvPr/>
          </p:nvGrpSpPr>
          <p:grpSpPr bwMode="auto">
            <a:xfrm>
              <a:off x="3264" y="2460"/>
              <a:ext cx="2928" cy="1632"/>
              <a:chOff x="3264" y="2460"/>
              <a:chExt cx="2928" cy="1632"/>
            </a:xfrm>
          </p:grpSpPr>
          <p:sp>
            <p:nvSpPr>
              <p:cNvPr id="212" name="Rectangle 1330"/>
              <p:cNvSpPr>
                <a:spLocks noChangeArrowheads="1"/>
              </p:cNvSpPr>
              <p:nvPr/>
            </p:nvSpPr>
            <p:spPr bwMode="auto">
              <a:xfrm>
                <a:off x="3264" y="2460"/>
                <a:ext cx="2928" cy="1632"/>
              </a:xfrm>
              <a:prstGeom prst="rect">
                <a:avLst/>
              </a:prstGeom>
              <a:gradFill rotWithShape="0">
                <a:gsLst>
                  <a:gs pos="0">
                    <a:srgbClr val="000066"/>
                  </a:gs>
                  <a:gs pos="50000">
                    <a:srgbClr val="0000FF"/>
                  </a:gs>
                  <a:gs pos="100000">
                    <a:srgbClr val="000066"/>
                  </a:gs>
                </a:gsLst>
                <a:lin ang="5400000" scaled="1"/>
              </a:gradFill>
              <a:ln w="9525">
                <a:noFill/>
                <a:miter lim="800000"/>
                <a:headEnd/>
                <a:tailEnd/>
              </a:ln>
              <a:effectLst>
                <a:outerShdw dist="35921" dir="2700000" algn="ctr" rotWithShape="0">
                  <a:srgbClr val="000000"/>
                </a:outerShdw>
              </a:effectLst>
            </p:spPr>
            <p:txBody>
              <a:bodyPr wrap="none" anchor="ctr"/>
              <a:lstStyle/>
              <a:p>
                <a:pPr>
                  <a:defRPr/>
                </a:pPr>
                <a:endParaRPr lang="en-US">
                  <a:latin typeface="Corbel" pitchFamily="34" charset="0"/>
                </a:endParaRPr>
              </a:p>
            </p:txBody>
          </p:sp>
          <p:sp>
            <p:nvSpPr>
              <p:cNvPr id="213" name="Line 1331"/>
              <p:cNvSpPr>
                <a:spLocks noChangeShapeType="1"/>
              </p:cNvSpPr>
              <p:nvPr/>
            </p:nvSpPr>
            <p:spPr bwMode="auto">
              <a:xfrm>
                <a:off x="3771" y="2646"/>
                <a:ext cx="1" cy="916"/>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14" name="Line 1332"/>
              <p:cNvSpPr>
                <a:spLocks noChangeShapeType="1"/>
              </p:cNvSpPr>
              <p:nvPr/>
            </p:nvSpPr>
            <p:spPr bwMode="auto">
              <a:xfrm>
                <a:off x="3748" y="3814"/>
                <a:ext cx="23"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15" name="Line 1333"/>
              <p:cNvSpPr>
                <a:spLocks noChangeShapeType="1"/>
              </p:cNvSpPr>
              <p:nvPr/>
            </p:nvSpPr>
            <p:spPr bwMode="auto">
              <a:xfrm rot="-2677329" flipH="1" flipV="1">
                <a:off x="3720" y="3570"/>
                <a:ext cx="82" cy="2"/>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16" name="Line 1334"/>
              <p:cNvSpPr>
                <a:spLocks noChangeShapeType="1"/>
              </p:cNvSpPr>
              <p:nvPr/>
            </p:nvSpPr>
            <p:spPr bwMode="auto">
              <a:xfrm>
                <a:off x="3748" y="3401"/>
                <a:ext cx="23"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17" name="Line 1335"/>
              <p:cNvSpPr>
                <a:spLocks noChangeShapeType="1"/>
              </p:cNvSpPr>
              <p:nvPr/>
            </p:nvSpPr>
            <p:spPr bwMode="auto">
              <a:xfrm>
                <a:off x="3748" y="3149"/>
                <a:ext cx="23"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18" name="Line 1336"/>
              <p:cNvSpPr>
                <a:spLocks noChangeShapeType="1"/>
              </p:cNvSpPr>
              <p:nvPr/>
            </p:nvSpPr>
            <p:spPr bwMode="auto">
              <a:xfrm>
                <a:off x="3748" y="2898"/>
                <a:ext cx="23"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19" name="Line 1337"/>
              <p:cNvSpPr>
                <a:spLocks noChangeShapeType="1"/>
              </p:cNvSpPr>
              <p:nvPr/>
            </p:nvSpPr>
            <p:spPr bwMode="auto">
              <a:xfrm>
                <a:off x="3748" y="2646"/>
                <a:ext cx="23"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20" name="Rectangle 1338"/>
              <p:cNvSpPr>
                <a:spLocks noChangeArrowheads="1"/>
              </p:cNvSpPr>
              <p:nvPr/>
            </p:nvSpPr>
            <p:spPr bwMode="auto">
              <a:xfrm>
                <a:off x="3672" y="3778"/>
                <a:ext cx="64" cy="13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a:solidFill>
                      <a:srgbClr val="FFFFFF"/>
                    </a:solidFill>
                    <a:latin typeface="Corbel" pitchFamily="34" charset="0"/>
                  </a:rPr>
                  <a:t>0</a:t>
                </a:r>
                <a:endParaRPr lang="en-US" sz="1200">
                  <a:latin typeface="Corbel" pitchFamily="34" charset="0"/>
                </a:endParaRPr>
              </a:p>
            </p:txBody>
          </p:sp>
          <p:sp>
            <p:nvSpPr>
              <p:cNvPr id="221" name="Rectangle 1339"/>
              <p:cNvSpPr>
                <a:spLocks noChangeArrowheads="1"/>
              </p:cNvSpPr>
              <p:nvPr/>
            </p:nvSpPr>
            <p:spPr bwMode="auto">
              <a:xfrm>
                <a:off x="3573" y="3364"/>
                <a:ext cx="188" cy="13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b="1">
                    <a:solidFill>
                      <a:srgbClr val="FFFFFF"/>
                    </a:solidFill>
                    <a:latin typeface="Corbel" pitchFamily="34" charset="0"/>
                  </a:rPr>
                  <a:t>100</a:t>
                </a:r>
                <a:endParaRPr lang="en-US" sz="1200" b="1">
                  <a:latin typeface="Corbel" pitchFamily="34" charset="0"/>
                </a:endParaRPr>
              </a:p>
            </p:txBody>
          </p:sp>
          <p:sp>
            <p:nvSpPr>
              <p:cNvPr id="222" name="Rectangle 1340"/>
              <p:cNvSpPr>
                <a:spLocks noChangeArrowheads="1"/>
              </p:cNvSpPr>
              <p:nvPr/>
            </p:nvSpPr>
            <p:spPr bwMode="auto">
              <a:xfrm>
                <a:off x="3573" y="3111"/>
                <a:ext cx="183" cy="13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b="1">
                    <a:solidFill>
                      <a:srgbClr val="FFFFFF"/>
                    </a:solidFill>
                    <a:latin typeface="Corbel" pitchFamily="34" charset="0"/>
                  </a:rPr>
                  <a:t>150</a:t>
                </a:r>
                <a:endParaRPr lang="en-US" sz="1200" b="1">
                  <a:latin typeface="Corbel" pitchFamily="34" charset="0"/>
                </a:endParaRPr>
              </a:p>
            </p:txBody>
          </p:sp>
          <p:sp>
            <p:nvSpPr>
              <p:cNvPr id="223" name="Rectangle 1341"/>
              <p:cNvSpPr>
                <a:spLocks noChangeArrowheads="1"/>
              </p:cNvSpPr>
              <p:nvPr/>
            </p:nvSpPr>
            <p:spPr bwMode="auto">
              <a:xfrm>
                <a:off x="3573" y="2862"/>
                <a:ext cx="187" cy="13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b="1">
                    <a:solidFill>
                      <a:srgbClr val="FFFFFF"/>
                    </a:solidFill>
                    <a:latin typeface="Corbel" pitchFamily="34" charset="0"/>
                  </a:rPr>
                  <a:t>200</a:t>
                </a:r>
                <a:endParaRPr lang="en-US" sz="1200" b="1">
                  <a:latin typeface="Corbel" pitchFamily="34" charset="0"/>
                </a:endParaRPr>
              </a:p>
            </p:txBody>
          </p:sp>
          <p:sp>
            <p:nvSpPr>
              <p:cNvPr id="224" name="Rectangle 1342"/>
              <p:cNvSpPr>
                <a:spLocks noChangeArrowheads="1"/>
              </p:cNvSpPr>
              <p:nvPr/>
            </p:nvSpPr>
            <p:spPr bwMode="auto">
              <a:xfrm>
                <a:off x="3573" y="2612"/>
                <a:ext cx="181" cy="13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b="1" dirty="0">
                    <a:solidFill>
                      <a:srgbClr val="FFFFFF"/>
                    </a:solidFill>
                    <a:latin typeface="Corbel" pitchFamily="34" charset="0"/>
                  </a:rPr>
                  <a:t>250</a:t>
                </a:r>
                <a:endParaRPr lang="en-US" sz="1200" b="1" dirty="0">
                  <a:latin typeface="Corbel" pitchFamily="34" charset="0"/>
                </a:endParaRPr>
              </a:p>
            </p:txBody>
          </p:sp>
          <p:sp>
            <p:nvSpPr>
              <p:cNvPr id="225" name="Line 1343"/>
              <p:cNvSpPr>
                <a:spLocks noChangeShapeType="1"/>
              </p:cNvSpPr>
              <p:nvPr/>
            </p:nvSpPr>
            <p:spPr bwMode="auto">
              <a:xfrm>
                <a:off x="3871" y="3792"/>
                <a:ext cx="2009"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26" name="Line 1344"/>
              <p:cNvSpPr>
                <a:spLocks noChangeShapeType="1"/>
              </p:cNvSpPr>
              <p:nvPr/>
            </p:nvSpPr>
            <p:spPr bwMode="auto">
              <a:xfrm flipV="1">
                <a:off x="3871"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27" name="Line 1345"/>
              <p:cNvSpPr>
                <a:spLocks noChangeShapeType="1"/>
              </p:cNvSpPr>
              <p:nvPr/>
            </p:nvSpPr>
            <p:spPr bwMode="auto">
              <a:xfrm flipV="1">
                <a:off x="4005"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28" name="Line 1346"/>
              <p:cNvSpPr>
                <a:spLocks noChangeShapeType="1"/>
              </p:cNvSpPr>
              <p:nvPr/>
            </p:nvSpPr>
            <p:spPr bwMode="auto">
              <a:xfrm flipV="1">
                <a:off x="4139"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29" name="Line 1347"/>
              <p:cNvSpPr>
                <a:spLocks noChangeShapeType="1"/>
              </p:cNvSpPr>
              <p:nvPr/>
            </p:nvSpPr>
            <p:spPr bwMode="auto">
              <a:xfrm flipV="1">
                <a:off x="4273"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30" name="Line 1348"/>
              <p:cNvSpPr>
                <a:spLocks noChangeShapeType="1"/>
              </p:cNvSpPr>
              <p:nvPr/>
            </p:nvSpPr>
            <p:spPr bwMode="auto">
              <a:xfrm flipV="1">
                <a:off x="4407"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31" name="Line 1349"/>
              <p:cNvSpPr>
                <a:spLocks noChangeShapeType="1"/>
              </p:cNvSpPr>
              <p:nvPr/>
            </p:nvSpPr>
            <p:spPr bwMode="auto">
              <a:xfrm flipV="1">
                <a:off x="4541"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32" name="Line 1350"/>
              <p:cNvSpPr>
                <a:spLocks noChangeShapeType="1"/>
              </p:cNvSpPr>
              <p:nvPr/>
            </p:nvSpPr>
            <p:spPr bwMode="auto">
              <a:xfrm flipV="1">
                <a:off x="4676"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33" name="Line 1351"/>
              <p:cNvSpPr>
                <a:spLocks noChangeShapeType="1"/>
              </p:cNvSpPr>
              <p:nvPr/>
            </p:nvSpPr>
            <p:spPr bwMode="auto">
              <a:xfrm flipV="1">
                <a:off x="4810"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34" name="Line 1352"/>
              <p:cNvSpPr>
                <a:spLocks noChangeShapeType="1"/>
              </p:cNvSpPr>
              <p:nvPr/>
            </p:nvSpPr>
            <p:spPr bwMode="auto">
              <a:xfrm flipV="1">
                <a:off x="4941"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35" name="Line 1353"/>
              <p:cNvSpPr>
                <a:spLocks noChangeShapeType="1"/>
              </p:cNvSpPr>
              <p:nvPr/>
            </p:nvSpPr>
            <p:spPr bwMode="auto">
              <a:xfrm flipV="1">
                <a:off x="5075"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36" name="Line 1354"/>
              <p:cNvSpPr>
                <a:spLocks noChangeShapeType="1"/>
              </p:cNvSpPr>
              <p:nvPr/>
            </p:nvSpPr>
            <p:spPr bwMode="auto">
              <a:xfrm flipV="1">
                <a:off x="5209"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37" name="Line 1355"/>
              <p:cNvSpPr>
                <a:spLocks noChangeShapeType="1"/>
              </p:cNvSpPr>
              <p:nvPr/>
            </p:nvSpPr>
            <p:spPr bwMode="auto">
              <a:xfrm flipV="1">
                <a:off x="5343"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38" name="Line 1356"/>
              <p:cNvSpPr>
                <a:spLocks noChangeShapeType="1"/>
              </p:cNvSpPr>
              <p:nvPr/>
            </p:nvSpPr>
            <p:spPr bwMode="auto">
              <a:xfrm flipV="1">
                <a:off x="5477"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39" name="Line 1357"/>
              <p:cNvSpPr>
                <a:spLocks noChangeShapeType="1"/>
              </p:cNvSpPr>
              <p:nvPr/>
            </p:nvSpPr>
            <p:spPr bwMode="auto">
              <a:xfrm flipV="1">
                <a:off x="5611"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40" name="Line 1358"/>
              <p:cNvSpPr>
                <a:spLocks noChangeShapeType="1"/>
              </p:cNvSpPr>
              <p:nvPr/>
            </p:nvSpPr>
            <p:spPr bwMode="auto">
              <a:xfrm flipV="1">
                <a:off x="5746"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41" name="Line 1359"/>
              <p:cNvSpPr>
                <a:spLocks noChangeShapeType="1"/>
              </p:cNvSpPr>
              <p:nvPr/>
            </p:nvSpPr>
            <p:spPr bwMode="auto">
              <a:xfrm flipV="1">
                <a:off x="5880"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42" name="Rectangle 1360"/>
              <p:cNvSpPr>
                <a:spLocks noChangeArrowheads="1"/>
              </p:cNvSpPr>
              <p:nvPr/>
            </p:nvSpPr>
            <p:spPr bwMode="auto">
              <a:xfrm>
                <a:off x="3852" y="3848"/>
                <a:ext cx="64" cy="13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a:solidFill>
                      <a:srgbClr val="FFFFFF"/>
                    </a:solidFill>
                    <a:latin typeface="Corbel" pitchFamily="34" charset="0"/>
                  </a:rPr>
                  <a:t>0</a:t>
                </a:r>
                <a:endParaRPr lang="en-US" sz="1200">
                  <a:latin typeface="Corbel" pitchFamily="34" charset="0"/>
                </a:endParaRPr>
              </a:p>
            </p:txBody>
          </p:sp>
          <p:sp>
            <p:nvSpPr>
              <p:cNvPr id="243" name="Rectangle 1361"/>
              <p:cNvSpPr>
                <a:spLocks noChangeArrowheads="1"/>
              </p:cNvSpPr>
              <p:nvPr/>
            </p:nvSpPr>
            <p:spPr bwMode="auto">
              <a:xfrm>
                <a:off x="4253" y="3848"/>
                <a:ext cx="56" cy="13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a:solidFill>
                      <a:srgbClr val="FFFFFF"/>
                    </a:solidFill>
                    <a:latin typeface="Corbel" pitchFamily="34" charset="0"/>
                  </a:rPr>
                  <a:t>1</a:t>
                </a:r>
                <a:endParaRPr lang="en-US" sz="1200">
                  <a:latin typeface="Corbel" pitchFamily="34" charset="0"/>
                </a:endParaRPr>
              </a:p>
            </p:txBody>
          </p:sp>
          <p:sp>
            <p:nvSpPr>
              <p:cNvPr id="244" name="Rectangle 1362"/>
              <p:cNvSpPr>
                <a:spLocks noChangeArrowheads="1"/>
              </p:cNvSpPr>
              <p:nvPr/>
            </p:nvSpPr>
            <p:spPr bwMode="auto">
              <a:xfrm>
                <a:off x="4657" y="3848"/>
                <a:ext cx="64" cy="13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a:solidFill>
                      <a:srgbClr val="FFFFFF"/>
                    </a:solidFill>
                    <a:latin typeface="Corbel" pitchFamily="34" charset="0"/>
                  </a:rPr>
                  <a:t>2</a:t>
                </a:r>
                <a:endParaRPr lang="en-US" sz="1200">
                  <a:latin typeface="Corbel" pitchFamily="34" charset="0"/>
                </a:endParaRPr>
              </a:p>
            </p:txBody>
          </p:sp>
          <p:sp>
            <p:nvSpPr>
              <p:cNvPr id="245" name="Rectangle 1363"/>
              <p:cNvSpPr>
                <a:spLocks noChangeArrowheads="1"/>
              </p:cNvSpPr>
              <p:nvPr/>
            </p:nvSpPr>
            <p:spPr bwMode="auto">
              <a:xfrm>
                <a:off x="5054" y="3848"/>
                <a:ext cx="57" cy="13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a:solidFill>
                      <a:srgbClr val="FFFFFF"/>
                    </a:solidFill>
                    <a:latin typeface="Corbel" pitchFamily="34" charset="0"/>
                  </a:rPr>
                  <a:t>3</a:t>
                </a:r>
                <a:endParaRPr lang="en-US" sz="1200">
                  <a:latin typeface="Corbel" pitchFamily="34" charset="0"/>
                </a:endParaRPr>
              </a:p>
            </p:txBody>
          </p:sp>
          <p:sp>
            <p:nvSpPr>
              <p:cNvPr id="246" name="Rectangle 1364"/>
              <p:cNvSpPr>
                <a:spLocks noChangeArrowheads="1"/>
              </p:cNvSpPr>
              <p:nvPr/>
            </p:nvSpPr>
            <p:spPr bwMode="auto">
              <a:xfrm>
                <a:off x="5459" y="3848"/>
                <a:ext cx="65" cy="13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a:solidFill>
                      <a:srgbClr val="FFFFFF"/>
                    </a:solidFill>
                    <a:latin typeface="Corbel" pitchFamily="34" charset="0"/>
                  </a:rPr>
                  <a:t>4</a:t>
                </a:r>
                <a:endParaRPr lang="en-US" sz="1200">
                  <a:latin typeface="Corbel" pitchFamily="34" charset="0"/>
                </a:endParaRPr>
              </a:p>
            </p:txBody>
          </p:sp>
          <p:sp>
            <p:nvSpPr>
              <p:cNvPr id="247" name="Rectangle 1365"/>
              <p:cNvSpPr>
                <a:spLocks noChangeArrowheads="1"/>
              </p:cNvSpPr>
              <p:nvPr/>
            </p:nvSpPr>
            <p:spPr bwMode="auto">
              <a:xfrm>
                <a:off x="5822" y="3848"/>
                <a:ext cx="167" cy="13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a:solidFill>
                      <a:srgbClr val="FFFFFF"/>
                    </a:solidFill>
                    <a:latin typeface="Corbel" pitchFamily="34" charset="0"/>
                  </a:rPr>
                  <a:t>5hr</a:t>
                </a:r>
                <a:endParaRPr lang="en-US" sz="1200">
                  <a:latin typeface="Corbel" pitchFamily="34" charset="0"/>
                </a:endParaRPr>
              </a:p>
            </p:txBody>
          </p:sp>
          <p:sp>
            <p:nvSpPr>
              <p:cNvPr id="248" name="Rectangle 1366"/>
              <p:cNvSpPr>
                <a:spLocks noChangeArrowheads="1"/>
              </p:cNvSpPr>
              <p:nvPr/>
            </p:nvSpPr>
            <p:spPr bwMode="auto">
              <a:xfrm>
                <a:off x="4496" y="3936"/>
                <a:ext cx="1115" cy="13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b="1" dirty="0">
                    <a:solidFill>
                      <a:srgbClr val="FFFFFF"/>
                    </a:solidFill>
                    <a:latin typeface="Corbel" pitchFamily="34" charset="0"/>
                  </a:rPr>
                  <a:t>Time After Morphine</a:t>
                </a:r>
                <a:endParaRPr lang="en-US" sz="1200" b="1" dirty="0">
                  <a:latin typeface="Corbel" pitchFamily="34" charset="0"/>
                </a:endParaRPr>
              </a:p>
            </p:txBody>
          </p:sp>
          <p:sp>
            <p:nvSpPr>
              <p:cNvPr id="249" name="Rectangle 1367"/>
              <p:cNvSpPr>
                <a:spLocks noChangeArrowheads="1"/>
              </p:cNvSpPr>
              <p:nvPr/>
            </p:nvSpPr>
            <p:spPr bwMode="auto">
              <a:xfrm rot="16200000">
                <a:off x="2997" y="3379"/>
                <a:ext cx="921" cy="150"/>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b="1" dirty="0">
                    <a:solidFill>
                      <a:srgbClr val="FFFFFF"/>
                    </a:solidFill>
                    <a:latin typeface="Corbel" pitchFamily="34" charset="0"/>
                  </a:rPr>
                  <a:t>% of Basal Release</a:t>
                </a:r>
                <a:endParaRPr lang="en-US" sz="1200" b="1" dirty="0">
                  <a:latin typeface="Corbel" pitchFamily="34" charset="0"/>
                </a:endParaRPr>
              </a:p>
            </p:txBody>
          </p:sp>
          <p:sp>
            <p:nvSpPr>
              <p:cNvPr id="250" name="Line 1368"/>
              <p:cNvSpPr>
                <a:spLocks noChangeShapeType="1"/>
              </p:cNvSpPr>
              <p:nvPr/>
            </p:nvSpPr>
            <p:spPr bwMode="auto">
              <a:xfrm rot="-2677329" flipH="1" flipV="1">
                <a:off x="3733" y="3605"/>
                <a:ext cx="81" cy="2"/>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51" name="Line 1369"/>
              <p:cNvSpPr>
                <a:spLocks noChangeShapeType="1"/>
              </p:cNvSpPr>
              <p:nvPr/>
            </p:nvSpPr>
            <p:spPr bwMode="auto">
              <a:xfrm flipV="1">
                <a:off x="3770" y="3614"/>
                <a:ext cx="0" cy="200"/>
              </a:xfrm>
              <a:prstGeom prst="line">
                <a:avLst/>
              </a:prstGeom>
              <a:noFill/>
              <a:ln w="19050">
                <a:solidFill>
                  <a:srgbClr val="FFFF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52" name="Line 1370"/>
              <p:cNvSpPr>
                <a:spLocks noChangeShapeType="1"/>
              </p:cNvSpPr>
              <p:nvPr/>
            </p:nvSpPr>
            <p:spPr bwMode="auto">
              <a:xfrm flipV="1">
                <a:off x="3871" y="3275"/>
                <a:ext cx="134" cy="126"/>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53" name="Line 1371"/>
              <p:cNvSpPr>
                <a:spLocks noChangeShapeType="1"/>
              </p:cNvSpPr>
              <p:nvPr/>
            </p:nvSpPr>
            <p:spPr bwMode="auto">
              <a:xfrm flipV="1">
                <a:off x="3871" y="3225"/>
                <a:ext cx="134" cy="176"/>
              </a:xfrm>
              <a:prstGeom prst="line">
                <a:avLst/>
              </a:prstGeom>
              <a:noFill/>
              <a:ln w="28575">
                <a:solidFill>
                  <a:srgbClr val="66CC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54" name="Line 1372"/>
              <p:cNvSpPr>
                <a:spLocks noChangeShapeType="1"/>
              </p:cNvSpPr>
              <p:nvPr/>
            </p:nvSpPr>
            <p:spPr bwMode="auto">
              <a:xfrm flipV="1">
                <a:off x="3871" y="3169"/>
                <a:ext cx="134" cy="232"/>
              </a:xfrm>
              <a:prstGeom prst="line">
                <a:avLst/>
              </a:prstGeom>
              <a:noFill/>
              <a:ln w="28575">
                <a:solidFill>
                  <a:srgbClr val="00FF00"/>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55" name="Line 1373"/>
              <p:cNvSpPr>
                <a:spLocks noChangeShapeType="1"/>
              </p:cNvSpPr>
              <p:nvPr/>
            </p:nvSpPr>
            <p:spPr bwMode="auto">
              <a:xfrm flipV="1">
                <a:off x="3871" y="3169"/>
                <a:ext cx="134" cy="232"/>
              </a:xfrm>
              <a:prstGeom prst="line">
                <a:avLst/>
              </a:prstGeom>
              <a:noFill/>
              <a:ln w="28575">
                <a:solidFill>
                  <a:srgbClr val="FFFF99"/>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56" name="Oval 1374"/>
              <p:cNvSpPr>
                <a:spLocks noChangeArrowheads="1"/>
              </p:cNvSpPr>
              <p:nvPr/>
            </p:nvSpPr>
            <p:spPr bwMode="auto">
              <a:xfrm>
                <a:off x="3844" y="3378"/>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57" name="Rectangle 1375"/>
              <p:cNvSpPr>
                <a:spLocks noChangeArrowheads="1"/>
              </p:cNvSpPr>
              <p:nvPr/>
            </p:nvSpPr>
            <p:spPr bwMode="auto">
              <a:xfrm>
                <a:off x="3844" y="337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58" name="Freeform 1376"/>
              <p:cNvSpPr>
                <a:spLocks/>
              </p:cNvSpPr>
              <p:nvPr/>
            </p:nvSpPr>
            <p:spPr bwMode="auto">
              <a:xfrm>
                <a:off x="3844" y="3378"/>
                <a:ext cx="53" cy="47"/>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59" name="Freeform 1377"/>
              <p:cNvSpPr>
                <a:spLocks/>
              </p:cNvSpPr>
              <p:nvPr/>
            </p:nvSpPr>
            <p:spPr bwMode="auto">
              <a:xfrm>
                <a:off x="3844" y="3378"/>
                <a:ext cx="53" cy="47"/>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60" name="Line 1378"/>
              <p:cNvSpPr>
                <a:spLocks noChangeShapeType="1"/>
              </p:cNvSpPr>
              <p:nvPr/>
            </p:nvSpPr>
            <p:spPr bwMode="auto">
              <a:xfrm flipV="1">
                <a:off x="4005" y="3199"/>
                <a:ext cx="134" cy="76"/>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61" name="Line 1379"/>
              <p:cNvSpPr>
                <a:spLocks noChangeShapeType="1"/>
              </p:cNvSpPr>
              <p:nvPr/>
            </p:nvSpPr>
            <p:spPr bwMode="auto">
              <a:xfrm>
                <a:off x="4139" y="3199"/>
                <a:ext cx="134" cy="36"/>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62" name="Line 1380"/>
              <p:cNvSpPr>
                <a:spLocks noChangeShapeType="1"/>
              </p:cNvSpPr>
              <p:nvPr/>
            </p:nvSpPr>
            <p:spPr bwMode="auto">
              <a:xfrm>
                <a:off x="4273" y="3235"/>
                <a:ext cx="134" cy="33"/>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63" name="Line 1381"/>
              <p:cNvSpPr>
                <a:spLocks noChangeShapeType="1"/>
              </p:cNvSpPr>
              <p:nvPr/>
            </p:nvSpPr>
            <p:spPr bwMode="auto">
              <a:xfrm>
                <a:off x="4407" y="3268"/>
                <a:ext cx="134" cy="43"/>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64" name="Line 1382"/>
              <p:cNvSpPr>
                <a:spLocks noChangeShapeType="1"/>
              </p:cNvSpPr>
              <p:nvPr/>
            </p:nvSpPr>
            <p:spPr bwMode="auto">
              <a:xfrm>
                <a:off x="4541" y="3311"/>
                <a:ext cx="135" cy="40"/>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65" name="Line 1383"/>
              <p:cNvSpPr>
                <a:spLocks noChangeShapeType="1"/>
              </p:cNvSpPr>
              <p:nvPr/>
            </p:nvSpPr>
            <p:spPr bwMode="auto">
              <a:xfrm>
                <a:off x="4676" y="3351"/>
                <a:ext cx="134" cy="34"/>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66" name="Line 1384"/>
              <p:cNvSpPr>
                <a:spLocks noChangeShapeType="1"/>
              </p:cNvSpPr>
              <p:nvPr/>
            </p:nvSpPr>
            <p:spPr bwMode="auto">
              <a:xfrm>
                <a:off x="4810" y="3385"/>
                <a:ext cx="131" cy="16"/>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67" name="Line 1385"/>
              <p:cNvSpPr>
                <a:spLocks noChangeShapeType="1"/>
              </p:cNvSpPr>
              <p:nvPr/>
            </p:nvSpPr>
            <p:spPr bwMode="auto">
              <a:xfrm>
                <a:off x="4941" y="3401"/>
                <a:ext cx="134" cy="10"/>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68" name="Line 1386"/>
              <p:cNvSpPr>
                <a:spLocks noChangeShapeType="1"/>
              </p:cNvSpPr>
              <p:nvPr/>
            </p:nvSpPr>
            <p:spPr bwMode="auto">
              <a:xfrm flipV="1">
                <a:off x="4005" y="3119"/>
                <a:ext cx="134" cy="106"/>
              </a:xfrm>
              <a:prstGeom prst="line">
                <a:avLst/>
              </a:prstGeom>
              <a:noFill/>
              <a:ln w="28575">
                <a:solidFill>
                  <a:srgbClr val="66CC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69" name="Line 1387"/>
              <p:cNvSpPr>
                <a:spLocks noChangeShapeType="1"/>
              </p:cNvSpPr>
              <p:nvPr/>
            </p:nvSpPr>
            <p:spPr bwMode="auto">
              <a:xfrm flipV="1">
                <a:off x="4139" y="3073"/>
                <a:ext cx="134" cy="46"/>
              </a:xfrm>
              <a:prstGeom prst="line">
                <a:avLst/>
              </a:prstGeom>
              <a:noFill/>
              <a:ln w="28575">
                <a:solidFill>
                  <a:srgbClr val="66CC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70" name="Line 1388"/>
              <p:cNvSpPr>
                <a:spLocks noChangeShapeType="1"/>
              </p:cNvSpPr>
              <p:nvPr/>
            </p:nvSpPr>
            <p:spPr bwMode="auto">
              <a:xfrm>
                <a:off x="4273" y="3073"/>
                <a:ext cx="134" cy="76"/>
              </a:xfrm>
              <a:prstGeom prst="line">
                <a:avLst/>
              </a:prstGeom>
              <a:noFill/>
              <a:ln w="28575">
                <a:solidFill>
                  <a:srgbClr val="66CC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71" name="Line 1389"/>
              <p:cNvSpPr>
                <a:spLocks noChangeShapeType="1"/>
              </p:cNvSpPr>
              <p:nvPr/>
            </p:nvSpPr>
            <p:spPr bwMode="auto">
              <a:xfrm>
                <a:off x="4407" y="3149"/>
                <a:ext cx="134" cy="50"/>
              </a:xfrm>
              <a:prstGeom prst="line">
                <a:avLst/>
              </a:prstGeom>
              <a:noFill/>
              <a:ln w="28575">
                <a:solidFill>
                  <a:srgbClr val="66CC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72" name="Line 1390"/>
              <p:cNvSpPr>
                <a:spLocks noChangeShapeType="1"/>
              </p:cNvSpPr>
              <p:nvPr/>
            </p:nvSpPr>
            <p:spPr bwMode="auto">
              <a:xfrm>
                <a:off x="4541" y="3199"/>
                <a:ext cx="135" cy="50"/>
              </a:xfrm>
              <a:prstGeom prst="line">
                <a:avLst/>
              </a:prstGeom>
              <a:noFill/>
              <a:ln w="28575">
                <a:solidFill>
                  <a:srgbClr val="66CC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73" name="Line 1391"/>
              <p:cNvSpPr>
                <a:spLocks noChangeShapeType="1"/>
              </p:cNvSpPr>
              <p:nvPr/>
            </p:nvSpPr>
            <p:spPr bwMode="auto">
              <a:xfrm>
                <a:off x="4676" y="3249"/>
                <a:ext cx="134" cy="92"/>
              </a:xfrm>
              <a:prstGeom prst="line">
                <a:avLst/>
              </a:prstGeom>
              <a:noFill/>
              <a:ln w="28575">
                <a:solidFill>
                  <a:srgbClr val="66CC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74" name="Line 1392"/>
              <p:cNvSpPr>
                <a:spLocks noChangeShapeType="1"/>
              </p:cNvSpPr>
              <p:nvPr/>
            </p:nvSpPr>
            <p:spPr bwMode="auto">
              <a:xfrm>
                <a:off x="4810" y="3341"/>
                <a:ext cx="131" cy="10"/>
              </a:xfrm>
              <a:prstGeom prst="line">
                <a:avLst/>
              </a:prstGeom>
              <a:noFill/>
              <a:ln w="28575">
                <a:solidFill>
                  <a:srgbClr val="66CC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75" name="Line 1393"/>
              <p:cNvSpPr>
                <a:spLocks noChangeShapeType="1"/>
              </p:cNvSpPr>
              <p:nvPr/>
            </p:nvSpPr>
            <p:spPr bwMode="auto">
              <a:xfrm>
                <a:off x="4941" y="3351"/>
                <a:ext cx="134" cy="13"/>
              </a:xfrm>
              <a:prstGeom prst="line">
                <a:avLst/>
              </a:prstGeom>
              <a:noFill/>
              <a:ln w="28575">
                <a:solidFill>
                  <a:srgbClr val="66CC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76" name="Line 1394"/>
              <p:cNvSpPr>
                <a:spLocks noChangeShapeType="1"/>
              </p:cNvSpPr>
              <p:nvPr/>
            </p:nvSpPr>
            <p:spPr bwMode="auto">
              <a:xfrm>
                <a:off x="5075" y="3364"/>
                <a:ext cx="134" cy="7"/>
              </a:xfrm>
              <a:prstGeom prst="line">
                <a:avLst/>
              </a:prstGeom>
              <a:noFill/>
              <a:ln w="28575">
                <a:solidFill>
                  <a:srgbClr val="66CC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77" name="Line 1395"/>
              <p:cNvSpPr>
                <a:spLocks noChangeShapeType="1"/>
              </p:cNvSpPr>
              <p:nvPr/>
            </p:nvSpPr>
            <p:spPr bwMode="auto">
              <a:xfrm>
                <a:off x="5209" y="3371"/>
                <a:ext cx="134" cy="1"/>
              </a:xfrm>
              <a:prstGeom prst="line">
                <a:avLst/>
              </a:prstGeom>
              <a:noFill/>
              <a:ln w="28575">
                <a:solidFill>
                  <a:srgbClr val="66CC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78" name="Line 1396"/>
              <p:cNvSpPr>
                <a:spLocks noChangeShapeType="1"/>
              </p:cNvSpPr>
              <p:nvPr/>
            </p:nvSpPr>
            <p:spPr bwMode="auto">
              <a:xfrm>
                <a:off x="5343" y="3371"/>
                <a:ext cx="134" cy="1"/>
              </a:xfrm>
              <a:prstGeom prst="line">
                <a:avLst/>
              </a:prstGeom>
              <a:noFill/>
              <a:ln w="28575">
                <a:solidFill>
                  <a:srgbClr val="66CC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79" name="Line 1397"/>
              <p:cNvSpPr>
                <a:spLocks noChangeShapeType="1"/>
              </p:cNvSpPr>
              <p:nvPr/>
            </p:nvSpPr>
            <p:spPr bwMode="auto">
              <a:xfrm flipV="1">
                <a:off x="4005" y="3100"/>
                <a:ext cx="134" cy="69"/>
              </a:xfrm>
              <a:prstGeom prst="line">
                <a:avLst/>
              </a:prstGeom>
              <a:noFill/>
              <a:ln w="28575">
                <a:solidFill>
                  <a:srgbClr val="00FF00"/>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80" name="Line 1398"/>
              <p:cNvSpPr>
                <a:spLocks noChangeShapeType="1"/>
              </p:cNvSpPr>
              <p:nvPr/>
            </p:nvSpPr>
            <p:spPr bwMode="auto">
              <a:xfrm flipV="1">
                <a:off x="4139" y="3007"/>
                <a:ext cx="134" cy="93"/>
              </a:xfrm>
              <a:prstGeom prst="line">
                <a:avLst/>
              </a:prstGeom>
              <a:noFill/>
              <a:ln w="28575">
                <a:solidFill>
                  <a:srgbClr val="00FF00"/>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81" name="Line 1399"/>
              <p:cNvSpPr>
                <a:spLocks noChangeShapeType="1"/>
              </p:cNvSpPr>
              <p:nvPr/>
            </p:nvSpPr>
            <p:spPr bwMode="auto">
              <a:xfrm flipV="1">
                <a:off x="4273" y="2987"/>
                <a:ext cx="134" cy="20"/>
              </a:xfrm>
              <a:prstGeom prst="line">
                <a:avLst/>
              </a:prstGeom>
              <a:noFill/>
              <a:ln w="28575">
                <a:solidFill>
                  <a:srgbClr val="00FF00"/>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82" name="Line 1400"/>
              <p:cNvSpPr>
                <a:spLocks noChangeShapeType="1"/>
              </p:cNvSpPr>
              <p:nvPr/>
            </p:nvSpPr>
            <p:spPr bwMode="auto">
              <a:xfrm>
                <a:off x="4407" y="2987"/>
                <a:ext cx="134" cy="73"/>
              </a:xfrm>
              <a:prstGeom prst="line">
                <a:avLst/>
              </a:prstGeom>
              <a:noFill/>
              <a:ln w="28575">
                <a:solidFill>
                  <a:srgbClr val="00FF00"/>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83" name="Line 1401"/>
              <p:cNvSpPr>
                <a:spLocks noChangeShapeType="1"/>
              </p:cNvSpPr>
              <p:nvPr/>
            </p:nvSpPr>
            <p:spPr bwMode="auto">
              <a:xfrm>
                <a:off x="4541" y="3060"/>
                <a:ext cx="135" cy="89"/>
              </a:xfrm>
              <a:prstGeom prst="line">
                <a:avLst/>
              </a:prstGeom>
              <a:noFill/>
              <a:ln w="28575">
                <a:solidFill>
                  <a:srgbClr val="00FF00"/>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84" name="Line 1402"/>
              <p:cNvSpPr>
                <a:spLocks noChangeShapeType="1"/>
              </p:cNvSpPr>
              <p:nvPr/>
            </p:nvSpPr>
            <p:spPr bwMode="auto">
              <a:xfrm>
                <a:off x="4676" y="3149"/>
                <a:ext cx="134" cy="50"/>
              </a:xfrm>
              <a:prstGeom prst="line">
                <a:avLst/>
              </a:prstGeom>
              <a:noFill/>
              <a:ln w="28575">
                <a:solidFill>
                  <a:srgbClr val="00FF00"/>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85" name="Line 1403"/>
              <p:cNvSpPr>
                <a:spLocks noChangeShapeType="1"/>
              </p:cNvSpPr>
              <p:nvPr/>
            </p:nvSpPr>
            <p:spPr bwMode="auto">
              <a:xfrm>
                <a:off x="4810" y="3199"/>
                <a:ext cx="131" cy="59"/>
              </a:xfrm>
              <a:prstGeom prst="line">
                <a:avLst/>
              </a:prstGeom>
              <a:noFill/>
              <a:ln w="28575">
                <a:solidFill>
                  <a:srgbClr val="00FF00"/>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86" name="Line 1404"/>
              <p:cNvSpPr>
                <a:spLocks noChangeShapeType="1"/>
              </p:cNvSpPr>
              <p:nvPr/>
            </p:nvSpPr>
            <p:spPr bwMode="auto">
              <a:xfrm>
                <a:off x="4941" y="3258"/>
                <a:ext cx="134" cy="17"/>
              </a:xfrm>
              <a:prstGeom prst="line">
                <a:avLst/>
              </a:prstGeom>
              <a:noFill/>
              <a:ln w="28575">
                <a:solidFill>
                  <a:srgbClr val="00FF00"/>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87" name="Line 1405"/>
              <p:cNvSpPr>
                <a:spLocks noChangeShapeType="1"/>
              </p:cNvSpPr>
              <p:nvPr/>
            </p:nvSpPr>
            <p:spPr bwMode="auto">
              <a:xfrm>
                <a:off x="5075" y="3275"/>
                <a:ext cx="134" cy="26"/>
              </a:xfrm>
              <a:prstGeom prst="line">
                <a:avLst/>
              </a:prstGeom>
              <a:noFill/>
              <a:ln w="28575">
                <a:solidFill>
                  <a:srgbClr val="00FF00"/>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88" name="Line 1406"/>
              <p:cNvSpPr>
                <a:spLocks noChangeShapeType="1"/>
              </p:cNvSpPr>
              <p:nvPr/>
            </p:nvSpPr>
            <p:spPr bwMode="auto">
              <a:xfrm>
                <a:off x="5209" y="3301"/>
                <a:ext cx="134" cy="50"/>
              </a:xfrm>
              <a:prstGeom prst="line">
                <a:avLst/>
              </a:prstGeom>
              <a:noFill/>
              <a:ln w="28575">
                <a:solidFill>
                  <a:srgbClr val="00FF00"/>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89" name="Line 1407"/>
              <p:cNvSpPr>
                <a:spLocks noChangeShapeType="1"/>
              </p:cNvSpPr>
              <p:nvPr/>
            </p:nvSpPr>
            <p:spPr bwMode="auto">
              <a:xfrm>
                <a:off x="5343" y="3351"/>
                <a:ext cx="134" cy="20"/>
              </a:xfrm>
              <a:prstGeom prst="line">
                <a:avLst/>
              </a:prstGeom>
              <a:noFill/>
              <a:ln w="28575">
                <a:solidFill>
                  <a:srgbClr val="00FF00"/>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90" name="Line 1408"/>
              <p:cNvSpPr>
                <a:spLocks noChangeShapeType="1"/>
              </p:cNvSpPr>
              <p:nvPr/>
            </p:nvSpPr>
            <p:spPr bwMode="auto">
              <a:xfrm>
                <a:off x="5477" y="3371"/>
                <a:ext cx="134" cy="3"/>
              </a:xfrm>
              <a:prstGeom prst="line">
                <a:avLst/>
              </a:prstGeom>
              <a:noFill/>
              <a:ln w="28575">
                <a:solidFill>
                  <a:srgbClr val="00FF00"/>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91" name="Line 1409"/>
              <p:cNvSpPr>
                <a:spLocks noChangeShapeType="1"/>
              </p:cNvSpPr>
              <p:nvPr/>
            </p:nvSpPr>
            <p:spPr bwMode="auto">
              <a:xfrm>
                <a:off x="5611" y="3374"/>
                <a:ext cx="135" cy="17"/>
              </a:xfrm>
              <a:prstGeom prst="line">
                <a:avLst/>
              </a:prstGeom>
              <a:noFill/>
              <a:ln w="28575">
                <a:solidFill>
                  <a:srgbClr val="00FF00"/>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92" name="Line 1410"/>
              <p:cNvSpPr>
                <a:spLocks noChangeShapeType="1"/>
              </p:cNvSpPr>
              <p:nvPr/>
            </p:nvSpPr>
            <p:spPr bwMode="auto">
              <a:xfrm>
                <a:off x="5746" y="3391"/>
                <a:ext cx="134" cy="10"/>
              </a:xfrm>
              <a:prstGeom prst="line">
                <a:avLst/>
              </a:prstGeom>
              <a:noFill/>
              <a:ln w="28575">
                <a:solidFill>
                  <a:srgbClr val="00FF00"/>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93" name="Line 1411"/>
              <p:cNvSpPr>
                <a:spLocks noChangeShapeType="1"/>
              </p:cNvSpPr>
              <p:nvPr/>
            </p:nvSpPr>
            <p:spPr bwMode="auto">
              <a:xfrm flipV="1">
                <a:off x="4005" y="3123"/>
                <a:ext cx="134" cy="46"/>
              </a:xfrm>
              <a:prstGeom prst="line">
                <a:avLst/>
              </a:prstGeom>
              <a:noFill/>
              <a:ln w="28575">
                <a:solidFill>
                  <a:srgbClr val="FFFF99"/>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94" name="Line 1412"/>
              <p:cNvSpPr>
                <a:spLocks noChangeShapeType="1"/>
              </p:cNvSpPr>
              <p:nvPr/>
            </p:nvSpPr>
            <p:spPr bwMode="auto">
              <a:xfrm flipV="1">
                <a:off x="4139" y="3017"/>
                <a:ext cx="134" cy="106"/>
              </a:xfrm>
              <a:prstGeom prst="line">
                <a:avLst/>
              </a:prstGeom>
              <a:noFill/>
              <a:ln w="28575">
                <a:solidFill>
                  <a:srgbClr val="FFFF99"/>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95" name="Line 1413"/>
              <p:cNvSpPr>
                <a:spLocks noChangeShapeType="1"/>
              </p:cNvSpPr>
              <p:nvPr/>
            </p:nvSpPr>
            <p:spPr bwMode="auto">
              <a:xfrm flipV="1">
                <a:off x="4273" y="2944"/>
                <a:ext cx="134" cy="73"/>
              </a:xfrm>
              <a:prstGeom prst="line">
                <a:avLst/>
              </a:prstGeom>
              <a:noFill/>
              <a:ln w="28575">
                <a:solidFill>
                  <a:srgbClr val="FFFF99"/>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96" name="Line 1414"/>
              <p:cNvSpPr>
                <a:spLocks noChangeShapeType="1"/>
              </p:cNvSpPr>
              <p:nvPr/>
            </p:nvSpPr>
            <p:spPr bwMode="auto">
              <a:xfrm flipV="1">
                <a:off x="4407" y="2924"/>
                <a:ext cx="134" cy="20"/>
              </a:xfrm>
              <a:prstGeom prst="line">
                <a:avLst/>
              </a:prstGeom>
              <a:noFill/>
              <a:ln w="28575">
                <a:solidFill>
                  <a:srgbClr val="FFFF99"/>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97" name="Line 1415"/>
              <p:cNvSpPr>
                <a:spLocks noChangeShapeType="1"/>
              </p:cNvSpPr>
              <p:nvPr/>
            </p:nvSpPr>
            <p:spPr bwMode="auto">
              <a:xfrm>
                <a:off x="4541" y="2924"/>
                <a:ext cx="135" cy="10"/>
              </a:xfrm>
              <a:prstGeom prst="line">
                <a:avLst/>
              </a:prstGeom>
              <a:noFill/>
              <a:ln w="28575">
                <a:solidFill>
                  <a:srgbClr val="FFFF99"/>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98" name="Line 1416"/>
              <p:cNvSpPr>
                <a:spLocks noChangeShapeType="1"/>
              </p:cNvSpPr>
              <p:nvPr/>
            </p:nvSpPr>
            <p:spPr bwMode="auto">
              <a:xfrm>
                <a:off x="4676" y="2934"/>
                <a:ext cx="134" cy="3"/>
              </a:xfrm>
              <a:prstGeom prst="line">
                <a:avLst/>
              </a:prstGeom>
              <a:noFill/>
              <a:ln w="28575">
                <a:solidFill>
                  <a:srgbClr val="FFFF99"/>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299" name="Line 1417"/>
              <p:cNvSpPr>
                <a:spLocks noChangeShapeType="1"/>
              </p:cNvSpPr>
              <p:nvPr/>
            </p:nvSpPr>
            <p:spPr bwMode="auto">
              <a:xfrm>
                <a:off x="4810" y="2937"/>
                <a:ext cx="131" cy="7"/>
              </a:xfrm>
              <a:prstGeom prst="line">
                <a:avLst/>
              </a:prstGeom>
              <a:noFill/>
              <a:ln w="28575">
                <a:solidFill>
                  <a:srgbClr val="FFFF99"/>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00" name="Line 1418"/>
              <p:cNvSpPr>
                <a:spLocks noChangeShapeType="1"/>
              </p:cNvSpPr>
              <p:nvPr/>
            </p:nvSpPr>
            <p:spPr bwMode="auto">
              <a:xfrm>
                <a:off x="4941" y="2944"/>
                <a:ext cx="134" cy="40"/>
              </a:xfrm>
              <a:prstGeom prst="line">
                <a:avLst/>
              </a:prstGeom>
              <a:noFill/>
              <a:ln w="28575">
                <a:solidFill>
                  <a:srgbClr val="FFFF99"/>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01" name="Line 1419"/>
              <p:cNvSpPr>
                <a:spLocks noChangeShapeType="1"/>
              </p:cNvSpPr>
              <p:nvPr/>
            </p:nvSpPr>
            <p:spPr bwMode="auto">
              <a:xfrm>
                <a:off x="5075" y="2984"/>
                <a:ext cx="134" cy="66"/>
              </a:xfrm>
              <a:prstGeom prst="line">
                <a:avLst/>
              </a:prstGeom>
              <a:noFill/>
              <a:ln w="28575">
                <a:solidFill>
                  <a:srgbClr val="FFFF99"/>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02" name="Line 1420"/>
              <p:cNvSpPr>
                <a:spLocks noChangeShapeType="1"/>
              </p:cNvSpPr>
              <p:nvPr/>
            </p:nvSpPr>
            <p:spPr bwMode="auto">
              <a:xfrm>
                <a:off x="5209" y="3050"/>
                <a:ext cx="134" cy="73"/>
              </a:xfrm>
              <a:prstGeom prst="line">
                <a:avLst/>
              </a:prstGeom>
              <a:noFill/>
              <a:ln w="28575">
                <a:solidFill>
                  <a:srgbClr val="FFFF99"/>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03" name="Line 1421"/>
              <p:cNvSpPr>
                <a:spLocks noChangeShapeType="1"/>
              </p:cNvSpPr>
              <p:nvPr/>
            </p:nvSpPr>
            <p:spPr bwMode="auto">
              <a:xfrm>
                <a:off x="5343" y="3123"/>
                <a:ext cx="134" cy="116"/>
              </a:xfrm>
              <a:prstGeom prst="line">
                <a:avLst/>
              </a:prstGeom>
              <a:noFill/>
              <a:ln w="28575">
                <a:solidFill>
                  <a:srgbClr val="FFFF99"/>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04" name="Line 1422"/>
              <p:cNvSpPr>
                <a:spLocks noChangeShapeType="1"/>
              </p:cNvSpPr>
              <p:nvPr/>
            </p:nvSpPr>
            <p:spPr bwMode="auto">
              <a:xfrm>
                <a:off x="5477" y="3239"/>
                <a:ext cx="134" cy="53"/>
              </a:xfrm>
              <a:prstGeom prst="line">
                <a:avLst/>
              </a:prstGeom>
              <a:noFill/>
              <a:ln w="28575">
                <a:solidFill>
                  <a:srgbClr val="FFFF99"/>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05" name="Line 1423"/>
              <p:cNvSpPr>
                <a:spLocks noChangeShapeType="1"/>
              </p:cNvSpPr>
              <p:nvPr/>
            </p:nvSpPr>
            <p:spPr bwMode="auto">
              <a:xfrm>
                <a:off x="5611" y="3322"/>
                <a:ext cx="135" cy="9"/>
              </a:xfrm>
              <a:prstGeom prst="line">
                <a:avLst/>
              </a:prstGeom>
              <a:noFill/>
              <a:ln w="28575">
                <a:solidFill>
                  <a:srgbClr val="FFFF99"/>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06" name="Line 1424"/>
              <p:cNvSpPr>
                <a:spLocks noChangeShapeType="1"/>
              </p:cNvSpPr>
              <p:nvPr/>
            </p:nvSpPr>
            <p:spPr bwMode="auto">
              <a:xfrm>
                <a:off x="5746" y="3301"/>
                <a:ext cx="134" cy="50"/>
              </a:xfrm>
              <a:prstGeom prst="line">
                <a:avLst/>
              </a:prstGeom>
              <a:noFill/>
              <a:ln w="28575">
                <a:solidFill>
                  <a:srgbClr val="FFFF99"/>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07" name="Oval 1425"/>
              <p:cNvSpPr>
                <a:spLocks noChangeArrowheads="1"/>
              </p:cNvSpPr>
              <p:nvPr/>
            </p:nvSpPr>
            <p:spPr bwMode="auto">
              <a:xfrm>
                <a:off x="3978" y="3252"/>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08" name="Oval 1426"/>
              <p:cNvSpPr>
                <a:spLocks noChangeArrowheads="1"/>
              </p:cNvSpPr>
              <p:nvPr/>
            </p:nvSpPr>
            <p:spPr bwMode="auto">
              <a:xfrm>
                <a:off x="4112" y="3176"/>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09" name="Oval 1427"/>
              <p:cNvSpPr>
                <a:spLocks noChangeArrowheads="1"/>
              </p:cNvSpPr>
              <p:nvPr/>
            </p:nvSpPr>
            <p:spPr bwMode="auto">
              <a:xfrm>
                <a:off x="4246" y="3212"/>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10" name="Oval 1428"/>
              <p:cNvSpPr>
                <a:spLocks noChangeArrowheads="1"/>
              </p:cNvSpPr>
              <p:nvPr/>
            </p:nvSpPr>
            <p:spPr bwMode="auto">
              <a:xfrm>
                <a:off x="4380" y="3245"/>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11" name="Oval 1429"/>
              <p:cNvSpPr>
                <a:spLocks noChangeArrowheads="1"/>
              </p:cNvSpPr>
              <p:nvPr/>
            </p:nvSpPr>
            <p:spPr bwMode="auto">
              <a:xfrm>
                <a:off x="4515" y="3288"/>
                <a:ext cx="49"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12" name="Oval 1430"/>
              <p:cNvSpPr>
                <a:spLocks noChangeArrowheads="1"/>
              </p:cNvSpPr>
              <p:nvPr/>
            </p:nvSpPr>
            <p:spPr bwMode="auto">
              <a:xfrm>
                <a:off x="4649" y="3328"/>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13" name="Oval 1431"/>
              <p:cNvSpPr>
                <a:spLocks noChangeArrowheads="1"/>
              </p:cNvSpPr>
              <p:nvPr/>
            </p:nvSpPr>
            <p:spPr bwMode="auto">
              <a:xfrm>
                <a:off x="4783" y="3361"/>
                <a:ext cx="50" cy="44"/>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14" name="Oval 1432"/>
              <p:cNvSpPr>
                <a:spLocks noChangeArrowheads="1"/>
              </p:cNvSpPr>
              <p:nvPr/>
            </p:nvSpPr>
            <p:spPr bwMode="auto">
              <a:xfrm>
                <a:off x="4914" y="3378"/>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15" name="Oval 1433"/>
              <p:cNvSpPr>
                <a:spLocks noChangeArrowheads="1"/>
              </p:cNvSpPr>
              <p:nvPr/>
            </p:nvSpPr>
            <p:spPr bwMode="auto">
              <a:xfrm>
                <a:off x="5048" y="3388"/>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16" name="Rectangle 1434"/>
              <p:cNvSpPr>
                <a:spLocks noChangeArrowheads="1"/>
              </p:cNvSpPr>
              <p:nvPr/>
            </p:nvSpPr>
            <p:spPr bwMode="auto">
              <a:xfrm>
                <a:off x="3978" y="3202"/>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17" name="Rectangle 1435"/>
              <p:cNvSpPr>
                <a:spLocks noChangeArrowheads="1"/>
              </p:cNvSpPr>
              <p:nvPr/>
            </p:nvSpPr>
            <p:spPr bwMode="auto">
              <a:xfrm>
                <a:off x="4112" y="3096"/>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18" name="Rectangle 1436"/>
              <p:cNvSpPr>
                <a:spLocks noChangeArrowheads="1"/>
              </p:cNvSpPr>
              <p:nvPr/>
            </p:nvSpPr>
            <p:spPr bwMode="auto">
              <a:xfrm>
                <a:off x="4246" y="3050"/>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19" name="Rectangle 1437"/>
              <p:cNvSpPr>
                <a:spLocks noChangeArrowheads="1"/>
              </p:cNvSpPr>
              <p:nvPr/>
            </p:nvSpPr>
            <p:spPr bwMode="auto">
              <a:xfrm>
                <a:off x="4380" y="3126"/>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20" name="Rectangle 1438"/>
              <p:cNvSpPr>
                <a:spLocks noChangeArrowheads="1"/>
              </p:cNvSpPr>
              <p:nvPr/>
            </p:nvSpPr>
            <p:spPr bwMode="auto">
              <a:xfrm>
                <a:off x="4515" y="3176"/>
                <a:ext cx="49"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21" name="Rectangle 1439"/>
              <p:cNvSpPr>
                <a:spLocks noChangeArrowheads="1"/>
              </p:cNvSpPr>
              <p:nvPr/>
            </p:nvSpPr>
            <p:spPr bwMode="auto">
              <a:xfrm>
                <a:off x="4649" y="3225"/>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22" name="Rectangle 1440"/>
              <p:cNvSpPr>
                <a:spLocks noChangeArrowheads="1"/>
              </p:cNvSpPr>
              <p:nvPr/>
            </p:nvSpPr>
            <p:spPr bwMode="auto">
              <a:xfrm>
                <a:off x="4783" y="331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23" name="Rectangle 1441"/>
              <p:cNvSpPr>
                <a:spLocks noChangeArrowheads="1"/>
              </p:cNvSpPr>
              <p:nvPr/>
            </p:nvSpPr>
            <p:spPr bwMode="auto">
              <a:xfrm>
                <a:off x="4914" y="332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24" name="Rectangle 1442"/>
              <p:cNvSpPr>
                <a:spLocks noChangeArrowheads="1"/>
              </p:cNvSpPr>
              <p:nvPr/>
            </p:nvSpPr>
            <p:spPr bwMode="auto">
              <a:xfrm>
                <a:off x="5048" y="3341"/>
                <a:ext cx="50" cy="44"/>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25" name="Rectangle 1443"/>
              <p:cNvSpPr>
                <a:spLocks noChangeArrowheads="1"/>
              </p:cNvSpPr>
              <p:nvPr/>
            </p:nvSpPr>
            <p:spPr bwMode="auto">
              <a:xfrm>
                <a:off x="5182" y="334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26" name="Rectangle 1444"/>
              <p:cNvSpPr>
                <a:spLocks noChangeArrowheads="1"/>
              </p:cNvSpPr>
              <p:nvPr/>
            </p:nvSpPr>
            <p:spPr bwMode="auto">
              <a:xfrm>
                <a:off x="5316" y="334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27" name="Rectangle 1445"/>
              <p:cNvSpPr>
                <a:spLocks noChangeArrowheads="1"/>
              </p:cNvSpPr>
              <p:nvPr/>
            </p:nvSpPr>
            <p:spPr bwMode="auto">
              <a:xfrm>
                <a:off x="5450" y="334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28" name="Freeform 1446"/>
              <p:cNvSpPr>
                <a:spLocks/>
              </p:cNvSpPr>
              <p:nvPr/>
            </p:nvSpPr>
            <p:spPr bwMode="auto">
              <a:xfrm>
                <a:off x="3978" y="3146"/>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29" name="Freeform 1447"/>
              <p:cNvSpPr>
                <a:spLocks/>
              </p:cNvSpPr>
              <p:nvPr/>
            </p:nvSpPr>
            <p:spPr bwMode="auto">
              <a:xfrm>
                <a:off x="4112" y="3076"/>
                <a:ext cx="54" cy="47"/>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30" name="Freeform 1448"/>
              <p:cNvSpPr>
                <a:spLocks/>
              </p:cNvSpPr>
              <p:nvPr/>
            </p:nvSpPr>
            <p:spPr bwMode="auto">
              <a:xfrm>
                <a:off x="4246" y="2984"/>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31" name="Freeform 1449"/>
              <p:cNvSpPr>
                <a:spLocks/>
              </p:cNvSpPr>
              <p:nvPr/>
            </p:nvSpPr>
            <p:spPr bwMode="auto">
              <a:xfrm>
                <a:off x="4380" y="2964"/>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32" name="Freeform 1450"/>
              <p:cNvSpPr>
                <a:spLocks/>
              </p:cNvSpPr>
              <p:nvPr/>
            </p:nvSpPr>
            <p:spPr bwMode="auto">
              <a:xfrm>
                <a:off x="4515" y="3037"/>
                <a:ext cx="53"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33" name="Freeform 1451"/>
              <p:cNvSpPr>
                <a:spLocks/>
              </p:cNvSpPr>
              <p:nvPr/>
            </p:nvSpPr>
            <p:spPr bwMode="auto">
              <a:xfrm>
                <a:off x="4649" y="3126"/>
                <a:ext cx="53"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34" name="Freeform 1452"/>
              <p:cNvSpPr>
                <a:spLocks/>
              </p:cNvSpPr>
              <p:nvPr/>
            </p:nvSpPr>
            <p:spPr bwMode="auto">
              <a:xfrm>
                <a:off x="4783" y="3176"/>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35" name="Freeform 1453"/>
              <p:cNvSpPr>
                <a:spLocks/>
              </p:cNvSpPr>
              <p:nvPr/>
            </p:nvSpPr>
            <p:spPr bwMode="auto">
              <a:xfrm>
                <a:off x="4914" y="3235"/>
                <a:ext cx="53" cy="47"/>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36" name="Freeform 1454"/>
              <p:cNvSpPr>
                <a:spLocks/>
              </p:cNvSpPr>
              <p:nvPr/>
            </p:nvSpPr>
            <p:spPr bwMode="auto">
              <a:xfrm>
                <a:off x="5048" y="3252"/>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37" name="Freeform 1455"/>
              <p:cNvSpPr>
                <a:spLocks/>
              </p:cNvSpPr>
              <p:nvPr/>
            </p:nvSpPr>
            <p:spPr bwMode="auto">
              <a:xfrm>
                <a:off x="5182" y="3278"/>
                <a:ext cx="54" cy="47"/>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38" name="Freeform 1456"/>
              <p:cNvSpPr>
                <a:spLocks/>
              </p:cNvSpPr>
              <p:nvPr/>
            </p:nvSpPr>
            <p:spPr bwMode="auto">
              <a:xfrm>
                <a:off x="5316" y="3328"/>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39" name="Freeform 1457"/>
              <p:cNvSpPr>
                <a:spLocks/>
              </p:cNvSpPr>
              <p:nvPr/>
            </p:nvSpPr>
            <p:spPr bwMode="auto">
              <a:xfrm>
                <a:off x="5450" y="3348"/>
                <a:ext cx="54" cy="47"/>
              </a:xfrm>
              <a:custGeom>
                <a:avLst/>
                <a:gdLst/>
                <a:ahLst/>
                <a:cxnLst>
                  <a:cxn ang="0">
                    <a:pos x="42" y="0"/>
                  </a:cxn>
                  <a:cxn ang="0">
                    <a:pos x="84" y="85"/>
                  </a:cxn>
                  <a:cxn ang="0">
                    <a:pos x="0" y="85"/>
                  </a:cxn>
                  <a:cxn ang="0">
                    <a:pos x="42" y="0"/>
                  </a:cxn>
                </a:cxnLst>
                <a:rect l="0" t="0" r="r" b="b"/>
                <a:pathLst>
                  <a:path w="84" h="85">
                    <a:moveTo>
                      <a:pt x="42" y="0"/>
                    </a:moveTo>
                    <a:lnTo>
                      <a:pt x="84" y="85"/>
                    </a:lnTo>
                    <a:lnTo>
                      <a:pt x="0" y="85"/>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40" name="Freeform 1458"/>
              <p:cNvSpPr>
                <a:spLocks/>
              </p:cNvSpPr>
              <p:nvPr/>
            </p:nvSpPr>
            <p:spPr bwMode="auto">
              <a:xfrm>
                <a:off x="5585" y="3351"/>
                <a:ext cx="53" cy="47"/>
              </a:xfrm>
              <a:custGeom>
                <a:avLst/>
                <a:gdLst/>
                <a:ahLst/>
                <a:cxnLst>
                  <a:cxn ang="0">
                    <a:pos x="42" y="0"/>
                  </a:cxn>
                  <a:cxn ang="0">
                    <a:pos x="84" y="85"/>
                  </a:cxn>
                  <a:cxn ang="0">
                    <a:pos x="0" y="85"/>
                  </a:cxn>
                  <a:cxn ang="0">
                    <a:pos x="42" y="0"/>
                  </a:cxn>
                </a:cxnLst>
                <a:rect l="0" t="0" r="r" b="b"/>
                <a:pathLst>
                  <a:path w="84" h="85">
                    <a:moveTo>
                      <a:pt x="42" y="0"/>
                    </a:moveTo>
                    <a:lnTo>
                      <a:pt x="84" y="85"/>
                    </a:lnTo>
                    <a:lnTo>
                      <a:pt x="0" y="85"/>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41" name="Freeform 1459"/>
              <p:cNvSpPr>
                <a:spLocks/>
              </p:cNvSpPr>
              <p:nvPr/>
            </p:nvSpPr>
            <p:spPr bwMode="auto">
              <a:xfrm>
                <a:off x="5719" y="3368"/>
                <a:ext cx="53" cy="47"/>
              </a:xfrm>
              <a:custGeom>
                <a:avLst/>
                <a:gdLst/>
                <a:ahLst/>
                <a:cxnLst>
                  <a:cxn ang="0">
                    <a:pos x="42" y="0"/>
                  </a:cxn>
                  <a:cxn ang="0">
                    <a:pos x="84" y="85"/>
                  </a:cxn>
                  <a:cxn ang="0">
                    <a:pos x="0" y="85"/>
                  </a:cxn>
                  <a:cxn ang="0">
                    <a:pos x="42" y="0"/>
                  </a:cxn>
                </a:cxnLst>
                <a:rect l="0" t="0" r="r" b="b"/>
                <a:pathLst>
                  <a:path w="84" h="85">
                    <a:moveTo>
                      <a:pt x="42" y="0"/>
                    </a:moveTo>
                    <a:lnTo>
                      <a:pt x="84" y="85"/>
                    </a:lnTo>
                    <a:lnTo>
                      <a:pt x="0" y="85"/>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42" name="Freeform 1460"/>
              <p:cNvSpPr>
                <a:spLocks/>
              </p:cNvSpPr>
              <p:nvPr/>
            </p:nvSpPr>
            <p:spPr bwMode="auto">
              <a:xfrm>
                <a:off x="5853" y="3378"/>
                <a:ext cx="54" cy="47"/>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43" name="Freeform 1461"/>
              <p:cNvSpPr>
                <a:spLocks/>
              </p:cNvSpPr>
              <p:nvPr/>
            </p:nvSpPr>
            <p:spPr bwMode="auto">
              <a:xfrm>
                <a:off x="3978" y="3146"/>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44" name="Freeform 1462"/>
              <p:cNvSpPr>
                <a:spLocks/>
              </p:cNvSpPr>
              <p:nvPr/>
            </p:nvSpPr>
            <p:spPr bwMode="auto">
              <a:xfrm>
                <a:off x="4112" y="3100"/>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45" name="Freeform 1463"/>
              <p:cNvSpPr>
                <a:spLocks/>
              </p:cNvSpPr>
              <p:nvPr/>
            </p:nvSpPr>
            <p:spPr bwMode="auto">
              <a:xfrm>
                <a:off x="4246" y="2994"/>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46" name="Freeform 1464"/>
              <p:cNvSpPr>
                <a:spLocks/>
              </p:cNvSpPr>
              <p:nvPr/>
            </p:nvSpPr>
            <p:spPr bwMode="auto">
              <a:xfrm>
                <a:off x="4380" y="2921"/>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47" name="Freeform 1465"/>
              <p:cNvSpPr>
                <a:spLocks/>
              </p:cNvSpPr>
              <p:nvPr/>
            </p:nvSpPr>
            <p:spPr bwMode="auto">
              <a:xfrm>
                <a:off x="4515" y="2901"/>
                <a:ext cx="53"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48" name="Freeform 1466"/>
              <p:cNvSpPr>
                <a:spLocks/>
              </p:cNvSpPr>
              <p:nvPr/>
            </p:nvSpPr>
            <p:spPr bwMode="auto">
              <a:xfrm>
                <a:off x="4649" y="2911"/>
                <a:ext cx="53"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49" name="Freeform 1467"/>
              <p:cNvSpPr>
                <a:spLocks/>
              </p:cNvSpPr>
              <p:nvPr/>
            </p:nvSpPr>
            <p:spPr bwMode="auto">
              <a:xfrm>
                <a:off x="4783" y="2914"/>
                <a:ext cx="54" cy="47"/>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50" name="Freeform 1468"/>
              <p:cNvSpPr>
                <a:spLocks/>
              </p:cNvSpPr>
              <p:nvPr/>
            </p:nvSpPr>
            <p:spPr bwMode="auto">
              <a:xfrm>
                <a:off x="4914" y="2921"/>
                <a:ext cx="53"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51" name="Freeform 1469"/>
              <p:cNvSpPr>
                <a:spLocks/>
              </p:cNvSpPr>
              <p:nvPr/>
            </p:nvSpPr>
            <p:spPr bwMode="auto">
              <a:xfrm>
                <a:off x="5048" y="2961"/>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52" name="Freeform 1470"/>
              <p:cNvSpPr>
                <a:spLocks/>
              </p:cNvSpPr>
              <p:nvPr/>
            </p:nvSpPr>
            <p:spPr bwMode="auto">
              <a:xfrm>
                <a:off x="5182" y="3027"/>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53" name="Freeform 1471"/>
              <p:cNvSpPr>
                <a:spLocks/>
              </p:cNvSpPr>
              <p:nvPr/>
            </p:nvSpPr>
            <p:spPr bwMode="auto">
              <a:xfrm>
                <a:off x="5316" y="3100"/>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54" name="Freeform 1472"/>
              <p:cNvSpPr>
                <a:spLocks/>
              </p:cNvSpPr>
              <p:nvPr/>
            </p:nvSpPr>
            <p:spPr bwMode="auto">
              <a:xfrm>
                <a:off x="5450" y="3215"/>
                <a:ext cx="54" cy="47"/>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55" name="Freeform 1473"/>
              <p:cNvSpPr>
                <a:spLocks/>
              </p:cNvSpPr>
              <p:nvPr/>
            </p:nvSpPr>
            <p:spPr bwMode="auto">
              <a:xfrm>
                <a:off x="5585" y="3268"/>
                <a:ext cx="53" cy="47"/>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56" name="Freeform 1474"/>
              <p:cNvSpPr>
                <a:spLocks/>
              </p:cNvSpPr>
              <p:nvPr/>
            </p:nvSpPr>
            <p:spPr bwMode="auto">
              <a:xfrm>
                <a:off x="5719" y="3278"/>
                <a:ext cx="53" cy="47"/>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57" name="Freeform 1475"/>
              <p:cNvSpPr>
                <a:spLocks/>
              </p:cNvSpPr>
              <p:nvPr/>
            </p:nvSpPr>
            <p:spPr bwMode="auto">
              <a:xfrm>
                <a:off x="5853" y="3328"/>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59" name="Line 1477"/>
              <p:cNvSpPr>
                <a:spLocks noChangeShapeType="1"/>
              </p:cNvSpPr>
              <p:nvPr/>
            </p:nvSpPr>
            <p:spPr bwMode="auto">
              <a:xfrm>
                <a:off x="5529" y="2867"/>
                <a:ext cx="122" cy="1"/>
              </a:xfrm>
              <a:prstGeom prst="line">
                <a:avLst/>
              </a:prstGeom>
              <a:noFill/>
              <a:ln w="2857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60" name="Oval 1478"/>
              <p:cNvSpPr>
                <a:spLocks noChangeArrowheads="1"/>
              </p:cNvSpPr>
              <p:nvPr/>
            </p:nvSpPr>
            <p:spPr bwMode="auto">
              <a:xfrm>
                <a:off x="5567" y="2847"/>
                <a:ext cx="42" cy="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61" name="Rectangle 1479"/>
              <p:cNvSpPr>
                <a:spLocks noChangeArrowheads="1"/>
              </p:cNvSpPr>
              <p:nvPr/>
            </p:nvSpPr>
            <p:spPr bwMode="auto">
              <a:xfrm>
                <a:off x="5696" y="2830"/>
                <a:ext cx="156" cy="13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a:solidFill>
                      <a:srgbClr val="FFFFFF"/>
                    </a:solidFill>
                    <a:latin typeface="Corbel" pitchFamily="34" charset="0"/>
                  </a:rPr>
                  <a:t>0.5</a:t>
                </a:r>
                <a:endParaRPr lang="en-US" sz="1200">
                  <a:latin typeface="Corbel" pitchFamily="34" charset="0"/>
                </a:endParaRPr>
              </a:p>
            </p:txBody>
          </p:sp>
          <p:sp>
            <p:nvSpPr>
              <p:cNvPr id="362" name="Line 1480"/>
              <p:cNvSpPr>
                <a:spLocks noChangeShapeType="1"/>
              </p:cNvSpPr>
              <p:nvPr/>
            </p:nvSpPr>
            <p:spPr bwMode="auto">
              <a:xfrm>
                <a:off x="5529" y="2957"/>
                <a:ext cx="122" cy="1"/>
              </a:xfrm>
              <a:prstGeom prst="line">
                <a:avLst/>
              </a:prstGeom>
              <a:noFill/>
              <a:ln w="28575">
                <a:solidFill>
                  <a:srgbClr val="66CCFF"/>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63" name="Rectangle 1481"/>
              <p:cNvSpPr>
                <a:spLocks noChangeArrowheads="1"/>
              </p:cNvSpPr>
              <p:nvPr/>
            </p:nvSpPr>
            <p:spPr bwMode="auto">
              <a:xfrm>
                <a:off x="5567" y="2937"/>
                <a:ext cx="42" cy="3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64" name="Rectangle 1482"/>
              <p:cNvSpPr>
                <a:spLocks noChangeArrowheads="1"/>
              </p:cNvSpPr>
              <p:nvPr/>
            </p:nvSpPr>
            <p:spPr bwMode="auto">
              <a:xfrm>
                <a:off x="5696" y="2920"/>
                <a:ext cx="152" cy="13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a:solidFill>
                      <a:srgbClr val="FFFFFF"/>
                    </a:solidFill>
                    <a:latin typeface="Corbel" pitchFamily="34" charset="0"/>
                  </a:rPr>
                  <a:t>1.0</a:t>
                </a:r>
                <a:endParaRPr lang="en-US" sz="1200">
                  <a:latin typeface="Corbel" pitchFamily="34" charset="0"/>
                </a:endParaRPr>
              </a:p>
            </p:txBody>
          </p:sp>
          <p:sp>
            <p:nvSpPr>
              <p:cNvPr id="365" name="Line 1483"/>
              <p:cNvSpPr>
                <a:spLocks noChangeShapeType="1"/>
              </p:cNvSpPr>
              <p:nvPr/>
            </p:nvSpPr>
            <p:spPr bwMode="auto">
              <a:xfrm>
                <a:off x="5529" y="3046"/>
                <a:ext cx="122" cy="1"/>
              </a:xfrm>
              <a:prstGeom prst="line">
                <a:avLst/>
              </a:prstGeom>
              <a:noFill/>
              <a:ln w="28575">
                <a:solidFill>
                  <a:srgbClr val="00FF00"/>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66" name="Freeform 1484"/>
              <p:cNvSpPr>
                <a:spLocks/>
              </p:cNvSpPr>
              <p:nvPr/>
            </p:nvSpPr>
            <p:spPr bwMode="auto">
              <a:xfrm>
                <a:off x="5567" y="3027"/>
                <a:ext cx="46" cy="39"/>
              </a:xfrm>
              <a:custGeom>
                <a:avLst/>
                <a:gdLst/>
                <a:ahLst/>
                <a:cxnLst>
                  <a:cxn ang="0">
                    <a:pos x="36" y="0"/>
                  </a:cxn>
                  <a:cxn ang="0">
                    <a:pos x="72" y="72"/>
                  </a:cxn>
                  <a:cxn ang="0">
                    <a:pos x="0" y="72"/>
                  </a:cxn>
                  <a:cxn ang="0">
                    <a:pos x="36" y="0"/>
                  </a:cxn>
                </a:cxnLst>
                <a:rect l="0" t="0" r="r" b="b"/>
                <a:pathLst>
                  <a:path w="72" h="72">
                    <a:moveTo>
                      <a:pt x="36" y="0"/>
                    </a:moveTo>
                    <a:lnTo>
                      <a:pt x="72" y="72"/>
                    </a:lnTo>
                    <a:lnTo>
                      <a:pt x="0" y="72"/>
                    </a:lnTo>
                    <a:lnTo>
                      <a:pt x="36"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67" name="Rectangle 1485"/>
              <p:cNvSpPr>
                <a:spLocks noChangeArrowheads="1"/>
              </p:cNvSpPr>
              <p:nvPr/>
            </p:nvSpPr>
            <p:spPr bwMode="auto">
              <a:xfrm>
                <a:off x="5696" y="3009"/>
                <a:ext cx="156" cy="13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a:solidFill>
                      <a:srgbClr val="FFFFFF"/>
                    </a:solidFill>
                    <a:latin typeface="Corbel" pitchFamily="34" charset="0"/>
                  </a:rPr>
                  <a:t>2.5</a:t>
                </a:r>
                <a:endParaRPr lang="en-US" sz="1200">
                  <a:latin typeface="Corbel" pitchFamily="34" charset="0"/>
                </a:endParaRPr>
              </a:p>
            </p:txBody>
          </p:sp>
          <p:sp>
            <p:nvSpPr>
              <p:cNvPr id="368" name="Line 1486"/>
              <p:cNvSpPr>
                <a:spLocks noChangeShapeType="1"/>
              </p:cNvSpPr>
              <p:nvPr/>
            </p:nvSpPr>
            <p:spPr bwMode="auto">
              <a:xfrm>
                <a:off x="5529" y="3136"/>
                <a:ext cx="122" cy="0"/>
              </a:xfrm>
              <a:prstGeom prst="line">
                <a:avLst/>
              </a:prstGeom>
              <a:noFill/>
              <a:ln w="28575">
                <a:solidFill>
                  <a:srgbClr val="FFFF99"/>
                </a:solidFill>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69" name="Freeform 1487"/>
              <p:cNvSpPr>
                <a:spLocks/>
              </p:cNvSpPr>
              <p:nvPr/>
            </p:nvSpPr>
            <p:spPr bwMode="auto">
              <a:xfrm>
                <a:off x="5567" y="3116"/>
                <a:ext cx="46" cy="40"/>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a:defRPr/>
                </a:pPr>
                <a:endParaRPr lang="en-US">
                  <a:latin typeface="Corbel" pitchFamily="34" charset="0"/>
                </a:endParaRPr>
              </a:p>
            </p:txBody>
          </p:sp>
          <p:sp>
            <p:nvSpPr>
              <p:cNvPr id="370" name="Rectangle 1488"/>
              <p:cNvSpPr>
                <a:spLocks noChangeArrowheads="1"/>
              </p:cNvSpPr>
              <p:nvPr/>
            </p:nvSpPr>
            <p:spPr bwMode="auto">
              <a:xfrm>
                <a:off x="5696" y="3101"/>
                <a:ext cx="119" cy="139"/>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eaLnBrk="0" hangingPunct="0">
                  <a:defRPr/>
                </a:pPr>
                <a:r>
                  <a:rPr lang="en-US" sz="1200">
                    <a:solidFill>
                      <a:srgbClr val="FFFFFF"/>
                    </a:solidFill>
                    <a:latin typeface="Corbel" pitchFamily="34" charset="0"/>
                  </a:rPr>
                  <a:t>10</a:t>
                </a:r>
                <a:endParaRPr lang="en-US" sz="1200">
                  <a:latin typeface="Corbel" pitchFamily="34" charset="0"/>
                </a:endParaRPr>
              </a:p>
            </p:txBody>
          </p:sp>
          <p:sp>
            <p:nvSpPr>
              <p:cNvPr id="371" name="Text Box 1489"/>
              <p:cNvSpPr txBox="1">
                <a:spLocks noChangeArrowheads="1"/>
              </p:cNvSpPr>
              <p:nvPr/>
            </p:nvSpPr>
            <p:spPr bwMode="auto">
              <a:xfrm>
                <a:off x="5304" y="2694"/>
                <a:ext cx="785" cy="185"/>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eaLnBrk="0" hangingPunct="0">
                  <a:defRPr/>
                </a:pPr>
                <a:r>
                  <a:rPr lang="en-US" sz="1000">
                    <a:solidFill>
                      <a:srgbClr val="FFFFFF"/>
                    </a:solidFill>
                    <a:latin typeface="Corbel" pitchFamily="34" charset="0"/>
                  </a:rPr>
                  <a:t>Dose (mg/kg)</a:t>
                </a:r>
              </a:p>
            </p:txBody>
          </p:sp>
        </p:grpSp>
        <p:sp>
          <p:nvSpPr>
            <p:cNvPr id="211" name="Text Box 1490"/>
            <p:cNvSpPr txBox="1">
              <a:spLocks noChangeArrowheads="1"/>
            </p:cNvSpPr>
            <p:nvPr/>
          </p:nvSpPr>
          <p:spPr bwMode="auto">
            <a:xfrm>
              <a:off x="4992" y="2486"/>
              <a:ext cx="1200" cy="300"/>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defRPr/>
              </a:pPr>
              <a:r>
                <a:rPr lang="en-US" sz="2000" b="1" dirty="0">
                  <a:solidFill>
                    <a:srgbClr val="FFFF00"/>
                  </a:solidFill>
                  <a:latin typeface="Corbel" pitchFamily="34" charset="0"/>
                </a:rPr>
                <a:t>MORPHINE</a:t>
              </a:r>
            </a:p>
          </p:txBody>
        </p:sp>
      </p:grpSp>
    </p:spTree>
    <p:extLst>
      <p:ext uri="{BB962C8B-B14F-4D97-AF65-F5344CB8AC3E}">
        <p14:creationId xmlns:p14="http://schemas.microsoft.com/office/powerpoint/2010/main" val="3613611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0"/>
            <a:ext cx="9144000"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ndParaRPr>
          </a:p>
        </p:txBody>
      </p:sp>
      <p:sp>
        <p:nvSpPr>
          <p:cNvPr id="45059" name="Rectangle 3"/>
          <p:cNvSpPr>
            <a:spLocks noChangeArrowheads="1"/>
          </p:cNvSpPr>
          <p:nvPr/>
        </p:nvSpPr>
        <p:spPr bwMode="auto">
          <a:xfrm>
            <a:off x="7392812" y="5955172"/>
            <a:ext cx="1751188" cy="752475"/>
          </a:xfrm>
          <a:prstGeom prst="rect">
            <a:avLst/>
          </a:prstGeom>
          <a:solidFill>
            <a:schemeClr val="tx1"/>
          </a:solidFill>
          <a:ln w="9525">
            <a:solidFill>
              <a:schemeClr val="tx1"/>
            </a:solidFill>
            <a:miter lim="800000"/>
            <a:headEnd/>
            <a:tailEnd/>
          </a:ln>
        </p:spPr>
        <p:txBody>
          <a:bodyPr wrap="none" anchor="ctr"/>
          <a:lstStyle/>
          <a:p>
            <a:pPr defTabSz="914400"/>
            <a:endParaRPr lang="en-US" sz="6000" b="1" i="1">
              <a:solidFill>
                <a:srgbClr val="000000"/>
              </a:solidFill>
              <a:latin typeface="Corbel" pitchFamily="34" charset="0"/>
            </a:endParaRPr>
          </a:p>
        </p:txBody>
      </p:sp>
      <p:pic>
        <p:nvPicPr>
          <p:cNvPr id="45060" name="Picture 4" descr="rewardpath"/>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a:stretch>
            <a:fillRect/>
          </a:stretch>
        </p:blipFill>
        <p:spPr bwMode="auto">
          <a:xfrm>
            <a:off x="1769537" y="914400"/>
            <a:ext cx="640362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5"/>
          <p:cNvSpPr>
            <a:spLocks noChangeArrowheads="1"/>
          </p:cNvSpPr>
          <p:nvPr/>
        </p:nvSpPr>
        <p:spPr bwMode="auto">
          <a:xfrm>
            <a:off x="7392811" y="6031372"/>
            <a:ext cx="1296811" cy="752475"/>
          </a:xfrm>
          <a:prstGeom prst="rect">
            <a:avLst/>
          </a:prstGeom>
          <a:solidFill>
            <a:schemeClr val="tx1"/>
          </a:solidFill>
          <a:ln w="9525">
            <a:solidFill>
              <a:schemeClr val="tx1"/>
            </a:solidFill>
            <a:miter lim="800000"/>
            <a:headEnd/>
            <a:tailEnd/>
          </a:ln>
        </p:spPr>
        <p:txBody>
          <a:bodyPr wrap="none" anchor="ctr"/>
          <a:lstStyle/>
          <a:p>
            <a:pPr defTabSz="914400"/>
            <a:endParaRPr lang="en-US" sz="6000" b="1" i="1">
              <a:solidFill>
                <a:srgbClr val="000000"/>
              </a:solidFill>
              <a:latin typeface="Corbel" pitchFamily="34" charset="0"/>
            </a:endParaRPr>
          </a:p>
        </p:txBody>
      </p:sp>
      <p:sp>
        <p:nvSpPr>
          <p:cNvPr id="45062" name="Rectangle 6"/>
          <p:cNvSpPr>
            <a:spLocks noChangeArrowheads="1"/>
          </p:cNvSpPr>
          <p:nvPr/>
        </p:nvSpPr>
        <p:spPr bwMode="auto">
          <a:xfrm>
            <a:off x="2040649" y="1373188"/>
            <a:ext cx="1413933" cy="476250"/>
          </a:xfrm>
          <a:prstGeom prst="rect">
            <a:avLst/>
          </a:prstGeom>
          <a:solidFill>
            <a:schemeClr val="tx1"/>
          </a:solidFill>
          <a:ln w="9525">
            <a:solidFill>
              <a:schemeClr val="tx1"/>
            </a:solidFill>
            <a:miter lim="800000"/>
            <a:headEnd/>
            <a:tailEnd/>
          </a:ln>
        </p:spPr>
        <p:txBody>
          <a:bodyPr wrap="none" anchor="ctr"/>
          <a:lstStyle/>
          <a:p>
            <a:pPr defTabSz="914400"/>
            <a:endParaRPr lang="en-US" sz="6000" b="1" i="1">
              <a:solidFill>
                <a:srgbClr val="000000"/>
              </a:solidFill>
              <a:latin typeface="Corbel" pitchFamily="34" charset="0"/>
            </a:endParaRPr>
          </a:p>
        </p:txBody>
      </p:sp>
      <p:sp>
        <p:nvSpPr>
          <p:cNvPr id="45063" name="Rectangle 7"/>
          <p:cNvSpPr>
            <a:spLocks noChangeArrowheads="1"/>
          </p:cNvSpPr>
          <p:nvPr/>
        </p:nvSpPr>
        <p:spPr bwMode="auto">
          <a:xfrm>
            <a:off x="1569369" y="1733550"/>
            <a:ext cx="1413933" cy="476250"/>
          </a:xfrm>
          <a:prstGeom prst="rect">
            <a:avLst/>
          </a:prstGeom>
          <a:solidFill>
            <a:schemeClr val="tx1"/>
          </a:solidFill>
          <a:ln w="9525">
            <a:solidFill>
              <a:schemeClr val="tx1"/>
            </a:solidFill>
            <a:miter lim="800000"/>
            <a:headEnd/>
            <a:tailEnd/>
          </a:ln>
        </p:spPr>
        <p:txBody>
          <a:bodyPr wrap="none" anchor="ctr"/>
          <a:lstStyle/>
          <a:p>
            <a:pPr defTabSz="914400"/>
            <a:endParaRPr lang="en-US" sz="6000" b="1" i="1">
              <a:solidFill>
                <a:srgbClr val="000000"/>
              </a:solidFill>
              <a:latin typeface="Corbel" pitchFamily="34" charset="0"/>
            </a:endParaRPr>
          </a:p>
        </p:txBody>
      </p:sp>
      <p:sp>
        <p:nvSpPr>
          <p:cNvPr id="45064" name="Rectangle 8"/>
          <p:cNvSpPr>
            <a:spLocks noChangeArrowheads="1"/>
          </p:cNvSpPr>
          <p:nvPr/>
        </p:nvSpPr>
        <p:spPr bwMode="auto">
          <a:xfrm>
            <a:off x="2240844" y="4471988"/>
            <a:ext cx="1281289" cy="1193800"/>
          </a:xfrm>
          <a:prstGeom prst="rect">
            <a:avLst/>
          </a:prstGeom>
          <a:solidFill>
            <a:schemeClr val="tx1"/>
          </a:solidFill>
          <a:ln w="9525">
            <a:solidFill>
              <a:schemeClr val="tx1"/>
            </a:solidFill>
            <a:miter lim="800000"/>
            <a:headEnd/>
            <a:tailEnd/>
          </a:ln>
        </p:spPr>
        <p:txBody>
          <a:bodyPr wrap="none" anchor="ctr"/>
          <a:lstStyle/>
          <a:p>
            <a:pPr defTabSz="914400"/>
            <a:endParaRPr lang="en-US" sz="6000" b="1" i="1">
              <a:solidFill>
                <a:srgbClr val="000000"/>
              </a:solidFill>
              <a:latin typeface="Corbel" pitchFamily="34" charset="0"/>
            </a:endParaRPr>
          </a:p>
        </p:txBody>
      </p:sp>
      <p:sp>
        <p:nvSpPr>
          <p:cNvPr id="45065" name="Rectangle 9"/>
          <p:cNvSpPr>
            <a:spLocks noChangeArrowheads="1"/>
          </p:cNvSpPr>
          <p:nvPr/>
        </p:nvSpPr>
        <p:spPr bwMode="auto">
          <a:xfrm>
            <a:off x="3118556" y="4949825"/>
            <a:ext cx="673100" cy="795338"/>
          </a:xfrm>
          <a:prstGeom prst="rect">
            <a:avLst/>
          </a:prstGeom>
          <a:solidFill>
            <a:schemeClr val="tx1"/>
          </a:solidFill>
          <a:ln w="9525">
            <a:solidFill>
              <a:schemeClr val="tx1"/>
            </a:solidFill>
            <a:miter lim="800000"/>
            <a:headEnd/>
            <a:tailEnd/>
          </a:ln>
        </p:spPr>
        <p:txBody>
          <a:bodyPr wrap="none" anchor="ctr"/>
          <a:lstStyle/>
          <a:p>
            <a:pPr defTabSz="914400"/>
            <a:endParaRPr lang="en-US" sz="6000" b="1" i="1">
              <a:solidFill>
                <a:srgbClr val="000000"/>
              </a:solidFill>
              <a:latin typeface="Corbel" pitchFamily="34" charset="0"/>
            </a:endParaRPr>
          </a:p>
        </p:txBody>
      </p:sp>
      <p:sp>
        <p:nvSpPr>
          <p:cNvPr id="45066" name="Freeform 10" descr="70%"/>
          <p:cNvSpPr>
            <a:spLocks/>
          </p:cNvSpPr>
          <p:nvPr/>
        </p:nvSpPr>
        <p:spPr bwMode="auto">
          <a:xfrm>
            <a:off x="4724404" y="4070350"/>
            <a:ext cx="366889" cy="973138"/>
          </a:xfrm>
          <a:custGeom>
            <a:avLst/>
            <a:gdLst>
              <a:gd name="T0" fmla="*/ 2147483647 w 261"/>
              <a:gd name="T1" fmla="*/ 2147483647 h 588"/>
              <a:gd name="T2" fmla="*/ 2147483647 w 261"/>
              <a:gd name="T3" fmla="*/ 2147483647 h 588"/>
              <a:gd name="T4" fmla="*/ 2147483647 w 261"/>
              <a:gd name="T5" fmla="*/ 2147483647 h 588"/>
              <a:gd name="T6" fmla="*/ 2147483647 w 261"/>
              <a:gd name="T7" fmla="*/ 2147483647 h 588"/>
              <a:gd name="T8" fmla="*/ 2147483647 w 261"/>
              <a:gd name="T9" fmla="*/ 2147483647 h 588"/>
              <a:gd name="T10" fmla="*/ 2147483647 w 261"/>
              <a:gd name="T11" fmla="*/ 2147483647 h 588"/>
              <a:gd name="T12" fmla="*/ 2147483647 w 261"/>
              <a:gd name="T13" fmla="*/ 2147483647 h 588"/>
              <a:gd name="T14" fmla="*/ 2147483647 w 261"/>
              <a:gd name="T15" fmla="*/ 2147483647 h 588"/>
              <a:gd name="T16" fmla="*/ 2147483647 w 261"/>
              <a:gd name="T17" fmla="*/ 2147483647 h 588"/>
              <a:gd name="T18" fmla="*/ 2147483647 w 261"/>
              <a:gd name="T19" fmla="*/ 2147483647 h 588"/>
              <a:gd name="T20" fmla="*/ 2147483647 w 261"/>
              <a:gd name="T21" fmla="*/ 2147483647 h 588"/>
              <a:gd name="T22" fmla="*/ 2147483647 w 261"/>
              <a:gd name="T23" fmla="*/ 2147483647 h 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588"/>
              <a:gd name="T38" fmla="*/ 261 w 261"/>
              <a:gd name="T39" fmla="*/ 588 h 5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588">
                <a:moveTo>
                  <a:pt x="164" y="136"/>
                </a:moveTo>
                <a:cubicBezTo>
                  <a:pt x="168" y="124"/>
                  <a:pt x="135" y="84"/>
                  <a:pt x="148" y="68"/>
                </a:cubicBezTo>
                <a:cubicBezTo>
                  <a:pt x="161" y="52"/>
                  <a:pt x="247" y="0"/>
                  <a:pt x="244" y="37"/>
                </a:cubicBezTo>
                <a:cubicBezTo>
                  <a:pt x="261" y="127"/>
                  <a:pt x="154" y="215"/>
                  <a:pt x="127" y="290"/>
                </a:cubicBezTo>
                <a:cubicBezTo>
                  <a:pt x="114" y="357"/>
                  <a:pt x="104" y="406"/>
                  <a:pt x="76" y="456"/>
                </a:cubicBezTo>
                <a:cubicBezTo>
                  <a:pt x="70" y="483"/>
                  <a:pt x="70" y="513"/>
                  <a:pt x="59" y="533"/>
                </a:cubicBezTo>
                <a:cubicBezTo>
                  <a:pt x="51" y="548"/>
                  <a:pt x="4" y="588"/>
                  <a:pt x="4" y="588"/>
                </a:cubicBezTo>
                <a:cubicBezTo>
                  <a:pt x="0" y="523"/>
                  <a:pt x="59" y="340"/>
                  <a:pt x="88" y="285"/>
                </a:cubicBezTo>
                <a:cubicBezTo>
                  <a:pt x="81" y="240"/>
                  <a:pt x="98" y="269"/>
                  <a:pt x="132" y="256"/>
                </a:cubicBezTo>
                <a:cubicBezTo>
                  <a:pt x="139" y="238"/>
                  <a:pt x="156" y="225"/>
                  <a:pt x="160" y="204"/>
                </a:cubicBezTo>
                <a:cubicBezTo>
                  <a:pt x="164" y="183"/>
                  <a:pt x="157" y="141"/>
                  <a:pt x="158" y="130"/>
                </a:cubicBezTo>
                <a:cubicBezTo>
                  <a:pt x="160" y="128"/>
                  <a:pt x="172" y="159"/>
                  <a:pt x="164" y="13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ndParaRPr>
          </a:p>
        </p:txBody>
      </p:sp>
      <p:sp>
        <p:nvSpPr>
          <p:cNvPr id="45067" name="Freeform 11" descr="70%"/>
          <p:cNvSpPr>
            <a:spLocks/>
          </p:cNvSpPr>
          <p:nvPr/>
        </p:nvSpPr>
        <p:spPr bwMode="auto">
          <a:xfrm>
            <a:off x="3547535" y="4233863"/>
            <a:ext cx="715434" cy="512762"/>
          </a:xfrm>
          <a:custGeom>
            <a:avLst/>
            <a:gdLst>
              <a:gd name="T0" fmla="*/ 2147483647 w 474"/>
              <a:gd name="T1" fmla="*/ 2147483647 h 299"/>
              <a:gd name="T2" fmla="*/ 2147483647 w 474"/>
              <a:gd name="T3" fmla="*/ 2147483647 h 299"/>
              <a:gd name="T4" fmla="*/ 2147483647 w 474"/>
              <a:gd name="T5" fmla="*/ 2147483647 h 299"/>
              <a:gd name="T6" fmla="*/ 2147483647 w 474"/>
              <a:gd name="T7" fmla="*/ 2147483647 h 299"/>
              <a:gd name="T8" fmla="*/ 2147483647 w 474"/>
              <a:gd name="T9" fmla="*/ 2147483647 h 299"/>
              <a:gd name="T10" fmla="*/ 2147483647 w 474"/>
              <a:gd name="T11" fmla="*/ 2147483647 h 299"/>
              <a:gd name="T12" fmla="*/ 2147483647 w 474"/>
              <a:gd name="T13" fmla="*/ 2147483647 h 299"/>
              <a:gd name="T14" fmla="*/ 2147483647 w 474"/>
              <a:gd name="T15" fmla="*/ 2147483647 h 299"/>
              <a:gd name="T16" fmla="*/ 2147483647 w 474"/>
              <a:gd name="T17" fmla="*/ 2147483647 h 299"/>
              <a:gd name="T18" fmla="*/ 2147483647 w 474"/>
              <a:gd name="T19" fmla="*/ 2147483647 h 299"/>
              <a:gd name="T20" fmla="*/ 2147483647 w 474"/>
              <a:gd name="T21" fmla="*/ 2147483647 h 299"/>
              <a:gd name="T22" fmla="*/ 2147483647 w 474"/>
              <a:gd name="T23" fmla="*/ 2147483647 h 2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4"/>
              <a:gd name="T37" fmla="*/ 0 h 299"/>
              <a:gd name="T38" fmla="*/ 474 w 474"/>
              <a:gd name="T39" fmla="*/ 299 h 2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4" h="299">
                <a:moveTo>
                  <a:pt x="119" y="253"/>
                </a:moveTo>
                <a:cubicBezTo>
                  <a:pt x="103" y="253"/>
                  <a:pt x="73" y="299"/>
                  <a:pt x="62" y="290"/>
                </a:cubicBezTo>
                <a:cubicBezTo>
                  <a:pt x="47" y="279"/>
                  <a:pt x="0" y="214"/>
                  <a:pt x="30" y="186"/>
                </a:cubicBezTo>
                <a:cubicBezTo>
                  <a:pt x="21" y="120"/>
                  <a:pt x="184" y="147"/>
                  <a:pt x="242" y="123"/>
                </a:cubicBezTo>
                <a:cubicBezTo>
                  <a:pt x="283" y="104"/>
                  <a:pt x="262" y="88"/>
                  <a:pt x="278" y="75"/>
                </a:cubicBezTo>
                <a:cubicBezTo>
                  <a:pt x="294" y="61"/>
                  <a:pt x="324" y="53"/>
                  <a:pt x="339" y="45"/>
                </a:cubicBezTo>
                <a:cubicBezTo>
                  <a:pt x="353" y="35"/>
                  <a:pt x="342" y="0"/>
                  <a:pt x="370" y="26"/>
                </a:cubicBezTo>
                <a:cubicBezTo>
                  <a:pt x="388" y="24"/>
                  <a:pt x="474" y="93"/>
                  <a:pt x="454" y="74"/>
                </a:cubicBezTo>
                <a:cubicBezTo>
                  <a:pt x="474" y="148"/>
                  <a:pt x="348" y="117"/>
                  <a:pt x="286" y="126"/>
                </a:cubicBezTo>
                <a:cubicBezTo>
                  <a:pt x="290" y="158"/>
                  <a:pt x="281" y="175"/>
                  <a:pt x="242" y="186"/>
                </a:cubicBezTo>
                <a:cubicBezTo>
                  <a:pt x="218" y="195"/>
                  <a:pt x="205" y="194"/>
                  <a:pt x="174" y="194"/>
                </a:cubicBezTo>
                <a:cubicBezTo>
                  <a:pt x="170" y="193"/>
                  <a:pt x="118" y="254"/>
                  <a:pt x="119" y="25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ndParaRPr>
          </a:p>
        </p:txBody>
      </p:sp>
      <p:sp>
        <p:nvSpPr>
          <p:cNvPr id="45068" name="Freeform 12" descr="70%"/>
          <p:cNvSpPr>
            <a:spLocks/>
          </p:cNvSpPr>
          <p:nvPr/>
        </p:nvSpPr>
        <p:spPr bwMode="auto">
          <a:xfrm>
            <a:off x="3097389" y="2078218"/>
            <a:ext cx="698500" cy="496887"/>
          </a:xfrm>
          <a:custGeom>
            <a:avLst/>
            <a:gdLst>
              <a:gd name="T0" fmla="*/ 2147483647 w 517"/>
              <a:gd name="T1" fmla="*/ 2147483647 h 317"/>
              <a:gd name="T2" fmla="*/ 2147483647 w 517"/>
              <a:gd name="T3" fmla="*/ 2147483647 h 317"/>
              <a:gd name="T4" fmla="*/ 2147483647 w 517"/>
              <a:gd name="T5" fmla="*/ 2147483647 h 317"/>
              <a:gd name="T6" fmla="*/ 2147483647 w 517"/>
              <a:gd name="T7" fmla="*/ 2147483647 h 317"/>
              <a:gd name="T8" fmla="*/ 2147483647 w 517"/>
              <a:gd name="T9" fmla="*/ 2147483647 h 317"/>
              <a:gd name="T10" fmla="*/ 2147483647 w 517"/>
              <a:gd name="T11" fmla="*/ 2147483647 h 317"/>
              <a:gd name="T12" fmla="*/ 0 w 517"/>
              <a:gd name="T13" fmla="*/ 2147483647 h 317"/>
              <a:gd name="T14" fmla="*/ 2147483647 w 517"/>
              <a:gd name="T15" fmla="*/ 2147483647 h 317"/>
              <a:gd name="T16" fmla="*/ 2147483647 w 517"/>
              <a:gd name="T17" fmla="*/ 2147483647 h 317"/>
              <a:gd name="T18" fmla="*/ 2147483647 w 517"/>
              <a:gd name="T19" fmla="*/ 2147483647 h 317"/>
              <a:gd name="T20" fmla="*/ 2147483647 w 517"/>
              <a:gd name="T21" fmla="*/ 2147483647 h 3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317"/>
              <a:gd name="T35" fmla="*/ 517 w 517"/>
              <a:gd name="T36" fmla="*/ 317 h 3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317">
                <a:moveTo>
                  <a:pt x="311" y="81"/>
                </a:moveTo>
                <a:cubicBezTo>
                  <a:pt x="338" y="136"/>
                  <a:pt x="517" y="231"/>
                  <a:pt x="500" y="290"/>
                </a:cubicBezTo>
                <a:cubicBezTo>
                  <a:pt x="503" y="317"/>
                  <a:pt x="368" y="306"/>
                  <a:pt x="316" y="282"/>
                </a:cubicBezTo>
                <a:cubicBezTo>
                  <a:pt x="264" y="258"/>
                  <a:pt x="229" y="174"/>
                  <a:pt x="188" y="144"/>
                </a:cubicBezTo>
                <a:cubicBezTo>
                  <a:pt x="143" y="138"/>
                  <a:pt x="109" y="137"/>
                  <a:pt x="70" y="99"/>
                </a:cubicBezTo>
                <a:cubicBezTo>
                  <a:pt x="51" y="98"/>
                  <a:pt x="32" y="109"/>
                  <a:pt x="16" y="93"/>
                </a:cubicBezTo>
                <a:cubicBezTo>
                  <a:pt x="5" y="81"/>
                  <a:pt x="0" y="32"/>
                  <a:pt x="0" y="32"/>
                </a:cubicBezTo>
                <a:cubicBezTo>
                  <a:pt x="42" y="0"/>
                  <a:pt x="129" y="31"/>
                  <a:pt x="173" y="70"/>
                </a:cubicBezTo>
                <a:cubicBezTo>
                  <a:pt x="200" y="36"/>
                  <a:pt x="221" y="23"/>
                  <a:pt x="238" y="87"/>
                </a:cubicBezTo>
                <a:cubicBezTo>
                  <a:pt x="261" y="98"/>
                  <a:pt x="283" y="120"/>
                  <a:pt x="299" y="146"/>
                </a:cubicBezTo>
                <a:cubicBezTo>
                  <a:pt x="303" y="149"/>
                  <a:pt x="313" y="81"/>
                  <a:pt x="311" y="81"/>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ndParaRPr>
          </a:p>
        </p:txBody>
      </p:sp>
      <p:sp>
        <p:nvSpPr>
          <p:cNvPr id="45069" name="Freeform 13"/>
          <p:cNvSpPr>
            <a:spLocks/>
          </p:cNvSpPr>
          <p:nvPr/>
        </p:nvSpPr>
        <p:spPr bwMode="auto">
          <a:xfrm rot="-143902">
            <a:off x="2826458" y="2016306"/>
            <a:ext cx="299156" cy="358775"/>
          </a:xfrm>
          <a:custGeom>
            <a:avLst/>
            <a:gdLst>
              <a:gd name="T0" fmla="*/ 2147483647 w 214"/>
              <a:gd name="T1" fmla="*/ 2147483647 h 217"/>
              <a:gd name="T2" fmla="*/ 2147483647 w 214"/>
              <a:gd name="T3" fmla="*/ 2147483647 h 217"/>
              <a:gd name="T4" fmla="*/ 2147483647 w 214"/>
              <a:gd name="T5" fmla="*/ 2147483647 h 217"/>
              <a:gd name="T6" fmla="*/ 2147483647 w 214"/>
              <a:gd name="T7" fmla="*/ 2147483647 h 217"/>
              <a:gd name="T8" fmla="*/ 2147483647 w 214"/>
              <a:gd name="T9" fmla="*/ 0 h 217"/>
              <a:gd name="T10" fmla="*/ 2147483647 w 214"/>
              <a:gd name="T11" fmla="*/ 2147483647 h 217"/>
              <a:gd name="T12" fmla="*/ 2147483647 w 214"/>
              <a:gd name="T13" fmla="*/ 2147483647 h 217"/>
              <a:gd name="T14" fmla="*/ 2147483647 w 214"/>
              <a:gd name="T15" fmla="*/ 2147483647 h 217"/>
              <a:gd name="T16" fmla="*/ 2147483647 w 214"/>
              <a:gd name="T17" fmla="*/ 2147483647 h 217"/>
              <a:gd name="T18" fmla="*/ 2147483647 w 214"/>
              <a:gd name="T19" fmla="*/ 2147483647 h 217"/>
              <a:gd name="T20" fmla="*/ 2147483647 w 214"/>
              <a:gd name="T21" fmla="*/ 2147483647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4"/>
              <a:gd name="T34" fmla="*/ 0 h 217"/>
              <a:gd name="T35" fmla="*/ 214 w 21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4" h="217">
                <a:moveTo>
                  <a:pt x="15" y="168"/>
                </a:moveTo>
                <a:cubicBezTo>
                  <a:pt x="25" y="138"/>
                  <a:pt x="51" y="124"/>
                  <a:pt x="71" y="98"/>
                </a:cubicBezTo>
                <a:cubicBezTo>
                  <a:pt x="80" y="71"/>
                  <a:pt x="100" y="60"/>
                  <a:pt x="113" y="35"/>
                </a:cubicBezTo>
                <a:cubicBezTo>
                  <a:pt x="116" y="28"/>
                  <a:pt x="114" y="18"/>
                  <a:pt x="120" y="14"/>
                </a:cubicBezTo>
                <a:cubicBezTo>
                  <a:pt x="132" y="5"/>
                  <a:pt x="162" y="0"/>
                  <a:pt x="162" y="0"/>
                </a:cubicBezTo>
                <a:cubicBezTo>
                  <a:pt x="166" y="1"/>
                  <a:pt x="210" y="3"/>
                  <a:pt x="212" y="21"/>
                </a:cubicBezTo>
                <a:cubicBezTo>
                  <a:pt x="214" y="37"/>
                  <a:pt x="214" y="57"/>
                  <a:pt x="204" y="70"/>
                </a:cubicBezTo>
                <a:cubicBezTo>
                  <a:pt x="195" y="82"/>
                  <a:pt x="162" y="84"/>
                  <a:pt x="162" y="84"/>
                </a:cubicBezTo>
                <a:cubicBezTo>
                  <a:pt x="125" y="140"/>
                  <a:pt x="174" y="72"/>
                  <a:pt x="127" y="119"/>
                </a:cubicBezTo>
                <a:cubicBezTo>
                  <a:pt x="94" y="152"/>
                  <a:pt x="69" y="191"/>
                  <a:pt x="29" y="217"/>
                </a:cubicBezTo>
                <a:cubicBezTo>
                  <a:pt x="20" y="203"/>
                  <a:pt x="0" y="183"/>
                  <a:pt x="15" y="168"/>
                </a:cubicBezTo>
                <a:close/>
              </a:path>
            </a:pathLst>
          </a:custGeom>
          <a:solidFill>
            <a:schemeClr val="tx1"/>
          </a:solidFill>
          <a:ln w="9525">
            <a:solidFill>
              <a:schemeClr val="tx1"/>
            </a:solidFill>
            <a:round/>
            <a:headEnd/>
            <a:tailEnd/>
          </a:ln>
        </p:spPr>
        <p:txBody>
          <a:bodyPr/>
          <a:lstStyle/>
          <a:p>
            <a:pPr defTabSz="914400"/>
            <a:endParaRPr lang="en-US" sz="6000" b="1" i="1">
              <a:solidFill>
                <a:srgbClr val="000000"/>
              </a:solidFill>
              <a:latin typeface="Berlin Sans FB Demi" pitchFamily="34" charset="0"/>
            </a:endParaRPr>
          </a:p>
        </p:txBody>
      </p:sp>
      <p:sp>
        <p:nvSpPr>
          <p:cNvPr id="45070" name="Freeform 14"/>
          <p:cNvSpPr>
            <a:spLocks/>
          </p:cNvSpPr>
          <p:nvPr/>
        </p:nvSpPr>
        <p:spPr bwMode="auto">
          <a:xfrm>
            <a:off x="3455815" y="4562934"/>
            <a:ext cx="142522" cy="227013"/>
          </a:xfrm>
          <a:custGeom>
            <a:avLst/>
            <a:gdLst>
              <a:gd name="T0" fmla="*/ 2147483647 w 100"/>
              <a:gd name="T1" fmla="*/ 0 h 137"/>
              <a:gd name="T2" fmla="*/ 2147483647 w 100"/>
              <a:gd name="T3" fmla="*/ 2147483647 h 137"/>
              <a:gd name="T4" fmla="*/ 2147483647 w 100"/>
              <a:gd name="T5" fmla="*/ 2147483647 h 137"/>
              <a:gd name="T6" fmla="*/ 2147483647 w 100"/>
              <a:gd name="T7" fmla="*/ 2147483647 h 137"/>
              <a:gd name="T8" fmla="*/ 2147483647 w 100"/>
              <a:gd name="T9" fmla="*/ 0 h 137"/>
              <a:gd name="T10" fmla="*/ 0 60000 65536"/>
              <a:gd name="T11" fmla="*/ 0 60000 65536"/>
              <a:gd name="T12" fmla="*/ 0 60000 65536"/>
              <a:gd name="T13" fmla="*/ 0 60000 65536"/>
              <a:gd name="T14" fmla="*/ 0 60000 65536"/>
              <a:gd name="T15" fmla="*/ 0 w 100"/>
              <a:gd name="T16" fmla="*/ 0 h 137"/>
              <a:gd name="T17" fmla="*/ 100 w 100"/>
              <a:gd name="T18" fmla="*/ 137 h 137"/>
            </a:gdLst>
            <a:ahLst/>
            <a:cxnLst>
              <a:cxn ang="T10">
                <a:pos x="T0" y="T1"/>
              </a:cxn>
              <a:cxn ang="T11">
                <a:pos x="T2" y="T3"/>
              </a:cxn>
              <a:cxn ang="T12">
                <a:pos x="T4" y="T5"/>
              </a:cxn>
              <a:cxn ang="T13">
                <a:pos x="T6" y="T7"/>
              </a:cxn>
              <a:cxn ang="T14">
                <a:pos x="T8" y="T9"/>
              </a:cxn>
            </a:cxnLst>
            <a:rect l="T15" t="T16" r="T17" b="T18"/>
            <a:pathLst>
              <a:path w="100" h="137">
                <a:moveTo>
                  <a:pt x="65" y="0"/>
                </a:moveTo>
                <a:cubicBezTo>
                  <a:pt x="76" y="33"/>
                  <a:pt x="82" y="56"/>
                  <a:pt x="100" y="84"/>
                </a:cubicBezTo>
                <a:cubicBezTo>
                  <a:pt x="89" y="137"/>
                  <a:pt x="82" y="135"/>
                  <a:pt x="29" y="126"/>
                </a:cubicBezTo>
                <a:cubicBezTo>
                  <a:pt x="10" y="97"/>
                  <a:pt x="0" y="60"/>
                  <a:pt x="22" y="28"/>
                </a:cubicBezTo>
                <a:cubicBezTo>
                  <a:pt x="32" y="14"/>
                  <a:pt x="51" y="9"/>
                  <a:pt x="65" y="0"/>
                </a:cubicBezTo>
                <a:close/>
              </a:path>
            </a:pathLst>
          </a:custGeom>
          <a:solidFill>
            <a:schemeClr val="tx1"/>
          </a:solidFill>
          <a:ln w="9525">
            <a:solidFill>
              <a:schemeClr val="tx1"/>
            </a:solidFill>
            <a:round/>
            <a:headEnd/>
            <a:tailEnd/>
          </a:ln>
        </p:spPr>
        <p:txBody>
          <a:bodyPr/>
          <a:lstStyle/>
          <a:p>
            <a:pPr defTabSz="914400"/>
            <a:endParaRPr lang="en-US" sz="6000" b="1" i="1">
              <a:solidFill>
                <a:srgbClr val="000000"/>
              </a:solidFill>
              <a:latin typeface="Berlin Sans FB Demi" pitchFamily="34" charset="0"/>
            </a:endParaRPr>
          </a:p>
        </p:txBody>
      </p:sp>
      <p:sp>
        <p:nvSpPr>
          <p:cNvPr id="45071" name="Freeform 15"/>
          <p:cNvSpPr>
            <a:spLocks/>
          </p:cNvSpPr>
          <p:nvPr/>
        </p:nvSpPr>
        <p:spPr bwMode="auto">
          <a:xfrm>
            <a:off x="4595990" y="5012197"/>
            <a:ext cx="158044" cy="295275"/>
          </a:xfrm>
          <a:custGeom>
            <a:avLst/>
            <a:gdLst>
              <a:gd name="T0" fmla="*/ 2147483647 w 113"/>
              <a:gd name="T1" fmla="*/ 2147483647 h 178"/>
              <a:gd name="T2" fmla="*/ 2147483647 w 113"/>
              <a:gd name="T3" fmla="*/ 2147483647 h 178"/>
              <a:gd name="T4" fmla="*/ 2147483647 w 113"/>
              <a:gd name="T5" fmla="*/ 2147483647 h 178"/>
              <a:gd name="T6" fmla="*/ 2147483647 w 113"/>
              <a:gd name="T7" fmla="*/ 2147483647 h 178"/>
              <a:gd name="T8" fmla="*/ 2147483647 w 113"/>
              <a:gd name="T9" fmla="*/ 2147483647 h 178"/>
              <a:gd name="T10" fmla="*/ 2147483647 w 113"/>
              <a:gd name="T11" fmla="*/ 2147483647 h 178"/>
              <a:gd name="T12" fmla="*/ 2147483647 w 113"/>
              <a:gd name="T13" fmla="*/ 2147483647 h 178"/>
              <a:gd name="T14" fmla="*/ 0 60000 65536"/>
              <a:gd name="T15" fmla="*/ 0 60000 65536"/>
              <a:gd name="T16" fmla="*/ 0 60000 65536"/>
              <a:gd name="T17" fmla="*/ 0 60000 65536"/>
              <a:gd name="T18" fmla="*/ 0 60000 65536"/>
              <a:gd name="T19" fmla="*/ 0 60000 65536"/>
              <a:gd name="T20" fmla="*/ 0 60000 65536"/>
              <a:gd name="T21" fmla="*/ 0 w 113"/>
              <a:gd name="T22" fmla="*/ 0 h 178"/>
              <a:gd name="T23" fmla="*/ 113 w 113"/>
              <a:gd name="T24" fmla="*/ 178 h 1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 h="178">
                <a:moveTo>
                  <a:pt x="68" y="45"/>
                </a:moveTo>
                <a:cubicBezTo>
                  <a:pt x="96" y="26"/>
                  <a:pt x="98" y="0"/>
                  <a:pt x="111" y="38"/>
                </a:cubicBezTo>
                <a:cubicBezTo>
                  <a:pt x="102" y="149"/>
                  <a:pt x="113" y="125"/>
                  <a:pt x="33" y="178"/>
                </a:cubicBezTo>
                <a:cubicBezTo>
                  <a:pt x="24" y="169"/>
                  <a:pt x="10" y="162"/>
                  <a:pt x="5" y="150"/>
                </a:cubicBezTo>
                <a:cubicBezTo>
                  <a:pt x="0" y="136"/>
                  <a:pt x="36" y="80"/>
                  <a:pt x="47" y="59"/>
                </a:cubicBezTo>
                <a:cubicBezTo>
                  <a:pt x="47" y="58"/>
                  <a:pt x="69" y="18"/>
                  <a:pt x="82" y="31"/>
                </a:cubicBezTo>
                <a:cubicBezTo>
                  <a:pt x="87" y="36"/>
                  <a:pt x="73" y="40"/>
                  <a:pt x="68" y="45"/>
                </a:cubicBezTo>
                <a:close/>
              </a:path>
            </a:pathLst>
          </a:custGeom>
          <a:solidFill>
            <a:schemeClr val="tx1"/>
          </a:solidFill>
          <a:ln w="9525">
            <a:solidFill>
              <a:schemeClr val="tx1"/>
            </a:solidFill>
            <a:round/>
            <a:headEnd/>
            <a:tailEnd/>
          </a:ln>
        </p:spPr>
        <p:txBody>
          <a:bodyPr/>
          <a:lstStyle/>
          <a:p>
            <a:pPr defTabSz="914400"/>
            <a:endParaRPr lang="en-US" sz="6000" b="1" i="1">
              <a:solidFill>
                <a:srgbClr val="000000"/>
              </a:solidFill>
              <a:latin typeface="Berlin Sans FB Demi" pitchFamily="34" charset="0"/>
            </a:endParaRPr>
          </a:p>
        </p:txBody>
      </p:sp>
      <p:sp>
        <p:nvSpPr>
          <p:cNvPr id="45072" name="Freeform 16" descr="70%"/>
          <p:cNvSpPr>
            <a:spLocks/>
          </p:cNvSpPr>
          <p:nvPr/>
        </p:nvSpPr>
        <p:spPr bwMode="auto">
          <a:xfrm>
            <a:off x="3999158" y="3611563"/>
            <a:ext cx="1234723" cy="781050"/>
          </a:xfrm>
          <a:custGeom>
            <a:avLst/>
            <a:gdLst>
              <a:gd name="T0" fmla="*/ 2147483647 w 914"/>
              <a:gd name="T1" fmla="*/ 2147483647 h 498"/>
              <a:gd name="T2" fmla="*/ 2147483647 w 914"/>
              <a:gd name="T3" fmla="*/ 2147483647 h 498"/>
              <a:gd name="T4" fmla="*/ 2147483647 w 914"/>
              <a:gd name="T5" fmla="*/ 2147483647 h 498"/>
              <a:gd name="T6" fmla="*/ 2147483647 w 914"/>
              <a:gd name="T7" fmla="*/ 2147483647 h 498"/>
              <a:gd name="T8" fmla="*/ 2147483647 w 914"/>
              <a:gd name="T9" fmla="*/ 2147483647 h 498"/>
              <a:gd name="T10" fmla="*/ 2147483647 w 914"/>
              <a:gd name="T11" fmla="*/ 2147483647 h 498"/>
              <a:gd name="T12" fmla="*/ 2147483647 w 914"/>
              <a:gd name="T13" fmla="*/ 2147483647 h 498"/>
              <a:gd name="T14" fmla="*/ 2147483647 w 914"/>
              <a:gd name="T15" fmla="*/ 2147483647 h 498"/>
              <a:gd name="T16" fmla="*/ 2147483647 w 914"/>
              <a:gd name="T17" fmla="*/ 2147483647 h 498"/>
              <a:gd name="T18" fmla="*/ 2147483647 w 914"/>
              <a:gd name="T19" fmla="*/ 2147483647 h 498"/>
              <a:gd name="T20" fmla="*/ 2147483647 w 914"/>
              <a:gd name="T21" fmla="*/ 2147483647 h 498"/>
              <a:gd name="T22" fmla="*/ 2147483647 w 914"/>
              <a:gd name="T23" fmla="*/ 2147483647 h 498"/>
              <a:gd name="T24" fmla="*/ 2147483647 w 914"/>
              <a:gd name="T25" fmla="*/ 2147483647 h 498"/>
              <a:gd name="T26" fmla="*/ 2147483647 w 914"/>
              <a:gd name="T27" fmla="*/ 2147483647 h 498"/>
              <a:gd name="T28" fmla="*/ 2147483647 w 914"/>
              <a:gd name="T29" fmla="*/ 2147483647 h 4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4"/>
              <a:gd name="T46" fmla="*/ 0 h 498"/>
              <a:gd name="T47" fmla="*/ 914 w 914"/>
              <a:gd name="T48" fmla="*/ 498 h 4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4" h="498">
                <a:moveTo>
                  <a:pt x="281" y="463"/>
                </a:moveTo>
                <a:cubicBezTo>
                  <a:pt x="259" y="463"/>
                  <a:pt x="181" y="498"/>
                  <a:pt x="137" y="479"/>
                </a:cubicBezTo>
                <a:cubicBezTo>
                  <a:pt x="93" y="460"/>
                  <a:pt x="0" y="398"/>
                  <a:pt x="17" y="351"/>
                </a:cubicBezTo>
                <a:cubicBezTo>
                  <a:pt x="41" y="255"/>
                  <a:pt x="178" y="228"/>
                  <a:pt x="241" y="199"/>
                </a:cubicBezTo>
                <a:cubicBezTo>
                  <a:pt x="304" y="170"/>
                  <a:pt x="352" y="190"/>
                  <a:pt x="396" y="177"/>
                </a:cubicBezTo>
                <a:cubicBezTo>
                  <a:pt x="453" y="145"/>
                  <a:pt x="473" y="140"/>
                  <a:pt x="505" y="123"/>
                </a:cubicBezTo>
                <a:cubicBezTo>
                  <a:pt x="538" y="106"/>
                  <a:pt x="570" y="87"/>
                  <a:pt x="591" y="74"/>
                </a:cubicBezTo>
                <a:cubicBezTo>
                  <a:pt x="610" y="57"/>
                  <a:pt x="595" y="0"/>
                  <a:pt x="633" y="43"/>
                </a:cubicBezTo>
                <a:cubicBezTo>
                  <a:pt x="663" y="46"/>
                  <a:pt x="790" y="17"/>
                  <a:pt x="833" y="31"/>
                </a:cubicBezTo>
                <a:cubicBezTo>
                  <a:pt x="876" y="45"/>
                  <a:pt x="890" y="86"/>
                  <a:pt x="889" y="127"/>
                </a:cubicBezTo>
                <a:cubicBezTo>
                  <a:pt x="914" y="158"/>
                  <a:pt x="881" y="256"/>
                  <a:pt x="825" y="279"/>
                </a:cubicBezTo>
                <a:cubicBezTo>
                  <a:pt x="769" y="302"/>
                  <a:pt x="613" y="261"/>
                  <a:pt x="551" y="265"/>
                </a:cubicBezTo>
                <a:cubicBezTo>
                  <a:pt x="556" y="317"/>
                  <a:pt x="509" y="285"/>
                  <a:pt x="455" y="303"/>
                </a:cubicBezTo>
                <a:cubicBezTo>
                  <a:pt x="423" y="318"/>
                  <a:pt x="405" y="315"/>
                  <a:pt x="361" y="315"/>
                </a:cubicBezTo>
                <a:cubicBezTo>
                  <a:pt x="356" y="314"/>
                  <a:pt x="279" y="465"/>
                  <a:pt x="281" y="46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ndParaRPr>
          </a:p>
        </p:txBody>
      </p:sp>
      <p:sp>
        <p:nvSpPr>
          <p:cNvPr id="45073" name="Freeform 17" descr="70%"/>
          <p:cNvSpPr>
            <a:spLocks/>
          </p:cNvSpPr>
          <p:nvPr/>
        </p:nvSpPr>
        <p:spPr bwMode="auto">
          <a:xfrm>
            <a:off x="3551767" y="2471738"/>
            <a:ext cx="581378" cy="1746250"/>
          </a:xfrm>
          <a:custGeom>
            <a:avLst/>
            <a:gdLst>
              <a:gd name="T0" fmla="*/ 2147483647 w 430"/>
              <a:gd name="T1" fmla="*/ 2147483647 h 1114"/>
              <a:gd name="T2" fmla="*/ 2147483647 w 430"/>
              <a:gd name="T3" fmla="*/ 2147483647 h 1114"/>
              <a:gd name="T4" fmla="*/ 2147483647 w 430"/>
              <a:gd name="T5" fmla="*/ 2147483647 h 1114"/>
              <a:gd name="T6" fmla="*/ 2147483647 w 430"/>
              <a:gd name="T7" fmla="*/ 2147483647 h 1114"/>
              <a:gd name="T8" fmla="*/ 2147483647 w 430"/>
              <a:gd name="T9" fmla="*/ 2147483647 h 1114"/>
              <a:gd name="T10" fmla="*/ 2147483647 w 430"/>
              <a:gd name="T11" fmla="*/ 2147483647 h 1114"/>
              <a:gd name="T12" fmla="*/ 2147483647 w 430"/>
              <a:gd name="T13" fmla="*/ 2147483647 h 1114"/>
              <a:gd name="T14" fmla="*/ 2147483647 w 430"/>
              <a:gd name="T15" fmla="*/ 2147483647 h 1114"/>
              <a:gd name="T16" fmla="*/ 2147483647 w 430"/>
              <a:gd name="T17" fmla="*/ 2147483647 h 1114"/>
              <a:gd name="T18" fmla="*/ 2147483647 w 430"/>
              <a:gd name="T19" fmla="*/ 2147483647 h 1114"/>
              <a:gd name="T20" fmla="*/ 2147483647 w 430"/>
              <a:gd name="T21" fmla="*/ 2147483647 h 1114"/>
              <a:gd name="T22" fmla="*/ 2147483647 w 430"/>
              <a:gd name="T23" fmla="*/ 2147483647 h 1114"/>
              <a:gd name="T24" fmla="*/ 2147483647 w 430"/>
              <a:gd name="T25" fmla="*/ 2147483647 h 1114"/>
              <a:gd name="T26" fmla="*/ 2147483647 w 430"/>
              <a:gd name="T27" fmla="*/ 2147483647 h 1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1114"/>
              <a:gd name="T44" fmla="*/ 430 w 430"/>
              <a:gd name="T45" fmla="*/ 1114 h 1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1114">
                <a:moveTo>
                  <a:pt x="2" y="806"/>
                </a:moveTo>
                <a:cubicBezTo>
                  <a:pt x="14" y="715"/>
                  <a:pt x="11" y="301"/>
                  <a:pt x="76" y="238"/>
                </a:cubicBezTo>
                <a:cubicBezTo>
                  <a:pt x="84" y="70"/>
                  <a:pt x="303" y="0"/>
                  <a:pt x="316" y="38"/>
                </a:cubicBezTo>
                <a:cubicBezTo>
                  <a:pt x="329" y="76"/>
                  <a:pt x="176" y="365"/>
                  <a:pt x="153" y="466"/>
                </a:cubicBezTo>
                <a:cubicBezTo>
                  <a:pt x="130" y="567"/>
                  <a:pt x="170" y="598"/>
                  <a:pt x="178" y="643"/>
                </a:cubicBezTo>
                <a:cubicBezTo>
                  <a:pt x="185" y="688"/>
                  <a:pt x="172" y="705"/>
                  <a:pt x="194" y="736"/>
                </a:cubicBezTo>
                <a:cubicBezTo>
                  <a:pt x="216" y="767"/>
                  <a:pt x="278" y="794"/>
                  <a:pt x="311" y="829"/>
                </a:cubicBezTo>
                <a:cubicBezTo>
                  <a:pt x="359" y="869"/>
                  <a:pt x="369" y="868"/>
                  <a:pt x="385" y="947"/>
                </a:cubicBezTo>
                <a:cubicBezTo>
                  <a:pt x="407" y="962"/>
                  <a:pt x="420" y="947"/>
                  <a:pt x="427" y="981"/>
                </a:cubicBezTo>
                <a:cubicBezTo>
                  <a:pt x="430" y="1004"/>
                  <a:pt x="333" y="1104"/>
                  <a:pt x="333" y="1104"/>
                </a:cubicBezTo>
                <a:cubicBezTo>
                  <a:pt x="259" y="1114"/>
                  <a:pt x="180" y="1008"/>
                  <a:pt x="159" y="925"/>
                </a:cubicBezTo>
                <a:cubicBezTo>
                  <a:pt x="99" y="948"/>
                  <a:pt x="63" y="948"/>
                  <a:pt x="93" y="853"/>
                </a:cubicBezTo>
                <a:cubicBezTo>
                  <a:pt x="76" y="820"/>
                  <a:pt x="68" y="776"/>
                  <a:pt x="66" y="731"/>
                </a:cubicBezTo>
                <a:cubicBezTo>
                  <a:pt x="66" y="724"/>
                  <a:pt x="0" y="805"/>
                  <a:pt x="2" y="80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ndParaRPr>
          </a:p>
        </p:txBody>
      </p:sp>
      <p:grpSp>
        <p:nvGrpSpPr>
          <p:cNvPr id="2" name="Group 18"/>
          <p:cNvGrpSpPr>
            <a:grpSpLocks/>
          </p:cNvGrpSpPr>
          <p:nvPr/>
        </p:nvGrpSpPr>
        <p:grpSpPr bwMode="auto">
          <a:xfrm>
            <a:off x="1131715" y="2889250"/>
            <a:ext cx="2966156" cy="1689100"/>
            <a:chOff x="802" y="1820"/>
            <a:chExt cx="2102" cy="1064"/>
          </a:xfrm>
        </p:grpSpPr>
        <p:grpSp>
          <p:nvGrpSpPr>
            <p:cNvPr id="45104" name="Group 19"/>
            <p:cNvGrpSpPr>
              <a:grpSpLocks/>
            </p:cNvGrpSpPr>
            <p:nvPr/>
          </p:nvGrpSpPr>
          <p:grpSpPr bwMode="auto">
            <a:xfrm>
              <a:off x="2153" y="1878"/>
              <a:ext cx="629" cy="474"/>
              <a:chOff x="2153" y="1856"/>
              <a:chExt cx="629" cy="474"/>
            </a:xfrm>
          </p:grpSpPr>
          <p:sp>
            <p:nvSpPr>
              <p:cNvPr id="45110" name="Oval 20"/>
              <p:cNvSpPr>
                <a:spLocks noChangeArrowheads="1"/>
              </p:cNvSpPr>
              <p:nvPr/>
            </p:nvSpPr>
            <p:spPr bwMode="auto">
              <a:xfrm>
                <a:off x="2153" y="1856"/>
                <a:ext cx="334" cy="350"/>
              </a:xfrm>
              <a:prstGeom prst="ellipse">
                <a:avLst/>
              </a:prstGeom>
              <a:gradFill rotWithShape="0">
                <a:gsLst>
                  <a:gs pos="0">
                    <a:srgbClr val="66FF99"/>
                  </a:gs>
                  <a:gs pos="100000">
                    <a:srgbClr val="00CC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6000" b="1" i="1">
                  <a:solidFill>
                    <a:srgbClr val="000000"/>
                  </a:solidFill>
                  <a:latin typeface="Corbel" pitchFamily="34" charset="0"/>
                </a:endParaRPr>
              </a:p>
            </p:txBody>
          </p:sp>
          <p:sp>
            <p:nvSpPr>
              <p:cNvPr id="45111" name="Oval 21"/>
              <p:cNvSpPr>
                <a:spLocks noChangeArrowheads="1"/>
              </p:cNvSpPr>
              <p:nvPr/>
            </p:nvSpPr>
            <p:spPr bwMode="auto">
              <a:xfrm>
                <a:off x="2448" y="1979"/>
                <a:ext cx="334" cy="351"/>
              </a:xfrm>
              <a:prstGeom prst="ellipse">
                <a:avLst/>
              </a:prstGeom>
              <a:gradFill rotWithShape="0">
                <a:gsLst>
                  <a:gs pos="0">
                    <a:srgbClr val="66FF99"/>
                  </a:gs>
                  <a:gs pos="100000">
                    <a:srgbClr val="00CC6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6000" b="1" i="1">
                  <a:solidFill>
                    <a:srgbClr val="000000"/>
                  </a:solidFill>
                  <a:latin typeface="Corbel" pitchFamily="34" charset="0"/>
                </a:endParaRPr>
              </a:p>
            </p:txBody>
          </p:sp>
        </p:grpSp>
        <p:grpSp>
          <p:nvGrpSpPr>
            <p:cNvPr id="45105" name="Group 22"/>
            <p:cNvGrpSpPr>
              <a:grpSpLocks/>
            </p:cNvGrpSpPr>
            <p:nvPr/>
          </p:nvGrpSpPr>
          <p:grpSpPr bwMode="auto">
            <a:xfrm>
              <a:off x="802" y="1820"/>
              <a:ext cx="2102" cy="1064"/>
              <a:chOff x="802" y="1808"/>
              <a:chExt cx="2102" cy="1064"/>
            </a:xfrm>
          </p:grpSpPr>
          <p:sp>
            <p:nvSpPr>
              <p:cNvPr id="45106" name="Oval 23"/>
              <p:cNvSpPr>
                <a:spLocks noChangeArrowheads="1"/>
              </p:cNvSpPr>
              <p:nvPr/>
            </p:nvSpPr>
            <p:spPr bwMode="auto">
              <a:xfrm>
                <a:off x="2031" y="1808"/>
                <a:ext cx="873" cy="616"/>
              </a:xfrm>
              <a:prstGeom prst="ellipse">
                <a:avLst/>
              </a:prstGeom>
              <a:solidFill>
                <a:srgbClr val="00FF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6000" b="1" i="1">
                  <a:solidFill>
                    <a:srgbClr val="000000"/>
                  </a:solidFill>
                  <a:latin typeface="Corbel" pitchFamily="34" charset="0"/>
                </a:endParaRPr>
              </a:p>
            </p:txBody>
          </p:sp>
          <p:sp>
            <p:nvSpPr>
              <p:cNvPr id="10473496" name="Text Box 24"/>
              <p:cNvSpPr txBox="1">
                <a:spLocks noChangeArrowheads="1"/>
              </p:cNvSpPr>
              <p:nvPr/>
            </p:nvSpPr>
            <p:spPr bwMode="auto">
              <a:xfrm>
                <a:off x="2116" y="1945"/>
                <a:ext cx="364" cy="194"/>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defTabSz="914400" eaLnBrk="0" hangingPunct="0">
                  <a:defRPr/>
                </a:pPr>
                <a:r>
                  <a:rPr lang="en-US" sz="1400" b="1">
                    <a:solidFill>
                      <a:srgbClr val="FFFFFF"/>
                    </a:solidFill>
                    <a:latin typeface="Corbel" pitchFamily="34" charset="0"/>
                    <a:ea typeface="Osaka" charset="-128"/>
                  </a:rPr>
                  <a:t>OFC</a:t>
                </a:r>
              </a:p>
            </p:txBody>
          </p:sp>
          <p:sp>
            <p:nvSpPr>
              <p:cNvPr id="10473497" name="Text Box 25"/>
              <p:cNvSpPr txBox="1">
                <a:spLocks noChangeArrowheads="1"/>
              </p:cNvSpPr>
              <p:nvPr/>
            </p:nvSpPr>
            <p:spPr bwMode="auto">
              <a:xfrm>
                <a:off x="1845" y="2069"/>
                <a:ext cx="351" cy="194"/>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defTabSz="914400" eaLnBrk="0" hangingPunct="0">
                  <a:defRPr/>
                </a:pPr>
                <a:r>
                  <a:rPr lang="en-US" sz="1400" b="1">
                    <a:solidFill>
                      <a:srgbClr val="FFFFFF"/>
                    </a:solidFill>
                    <a:latin typeface="Corbel" pitchFamily="34" charset="0"/>
                    <a:ea typeface="Osaka" charset="-128"/>
                  </a:rPr>
                  <a:t>SCC</a:t>
                </a:r>
              </a:p>
            </p:txBody>
          </p:sp>
          <p:sp>
            <p:nvSpPr>
              <p:cNvPr id="10473498" name="Text Box 26"/>
              <p:cNvSpPr txBox="1">
                <a:spLocks noChangeArrowheads="1"/>
              </p:cNvSpPr>
              <p:nvPr/>
            </p:nvSpPr>
            <p:spPr bwMode="auto">
              <a:xfrm>
                <a:off x="802" y="2352"/>
                <a:ext cx="1704" cy="520"/>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defTabSz="914400">
                  <a:lnSpc>
                    <a:spcPct val="85000"/>
                  </a:lnSpc>
                  <a:defRPr/>
                </a:pPr>
                <a:r>
                  <a:rPr lang="en-US" sz="2800" b="1">
                    <a:solidFill>
                      <a:srgbClr val="00FFCC"/>
                    </a:solidFill>
                    <a:latin typeface="Corbel" pitchFamily="34" charset="0"/>
                    <a:ea typeface="Osaka" charset="-128"/>
                  </a:rPr>
                  <a:t>MOTIVATION/</a:t>
                </a:r>
              </a:p>
              <a:p>
                <a:pPr algn="ctr" defTabSz="914400">
                  <a:lnSpc>
                    <a:spcPct val="85000"/>
                  </a:lnSpc>
                  <a:defRPr/>
                </a:pPr>
                <a:r>
                  <a:rPr lang="en-US" sz="2800" b="1">
                    <a:solidFill>
                      <a:srgbClr val="00FFCC"/>
                    </a:solidFill>
                    <a:latin typeface="Corbel" pitchFamily="34" charset="0"/>
                    <a:ea typeface="Osaka" charset="-128"/>
                  </a:rPr>
                  <a:t>DRIVE </a:t>
                </a:r>
              </a:p>
            </p:txBody>
          </p:sp>
        </p:grpSp>
      </p:grpSp>
      <p:grpSp>
        <p:nvGrpSpPr>
          <p:cNvPr id="5" name="Group 27"/>
          <p:cNvGrpSpPr>
            <a:grpSpLocks/>
          </p:cNvGrpSpPr>
          <p:nvPr/>
        </p:nvGrpSpPr>
        <p:grpSpPr bwMode="auto">
          <a:xfrm>
            <a:off x="3629382" y="3021021"/>
            <a:ext cx="2880079" cy="2147887"/>
            <a:chOff x="2572" y="1903"/>
            <a:chExt cx="2041" cy="1353"/>
          </a:xfrm>
        </p:grpSpPr>
        <p:sp>
          <p:nvSpPr>
            <p:cNvPr id="45096" name="Oval 28"/>
            <p:cNvSpPr>
              <a:spLocks noChangeArrowheads="1"/>
            </p:cNvSpPr>
            <p:nvPr/>
          </p:nvSpPr>
          <p:spPr bwMode="auto">
            <a:xfrm rot="2783186">
              <a:off x="3001" y="1668"/>
              <a:ext cx="624" cy="1481"/>
            </a:xfrm>
            <a:prstGeom prst="ellipse">
              <a:avLst/>
            </a:prstGeom>
            <a:solidFill>
              <a:srgbClr val="9900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6000" b="1" i="1">
                <a:solidFill>
                  <a:srgbClr val="000000"/>
                </a:solidFill>
                <a:latin typeface="Corbel" pitchFamily="34" charset="0"/>
              </a:endParaRPr>
            </a:p>
          </p:txBody>
        </p:sp>
        <p:grpSp>
          <p:nvGrpSpPr>
            <p:cNvPr id="45097" name="Group 29"/>
            <p:cNvGrpSpPr>
              <a:grpSpLocks/>
            </p:cNvGrpSpPr>
            <p:nvPr/>
          </p:nvGrpSpPr>
          <p:grpSpPr bwMode="auto">
            <a:xfrm>
              <a:off x="3540" y="1903"/>
              <a:ext cx="393" cy="300"/>
              <a:chOff x="3275" y="1728"/>
              <a:chExt cx="409" cy="304"/>
            </a:xfrm>
          </p:grpSpPr>
          <p:sp>
            <p:nvSpPr>
              <p:cNvPr id="45102" name="Oval 30"/>
              <p:cNvSpPr>
                <a:spLocks noChangeArrowheads="1"/>
              </p:cNvSpPr>
              <p:nvPr/>
            </p:nvSpPr>
            <p:spPr bwMode="auto">
              <a:xfrm>
                <a:off x="3289" y="1728"/>
                <a:ext cx="311" cy="304"/>
              </a:xfrm>
              <a:prstGeom prst="ellipse">
                <a:avLst/>
              </a:prstGeom>
              <a:gradFill rotWithShape="0">
                <a:gsLst>
                  <a:gs pos="0">
                    <a:srgbClr val="CC66FF"/>
                  </a:gs>
                  <a:gs pos="100000">
                    <a:srgbClr val="9900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6000" b="1" i="1">
                  <a:solidFill>
                    <a:srgbClr val="000000"/>
                  </a:solidFill>
                  <a:latin typeface="Corbel" pitchFamily="34" charset="0"/>
                </a:endParaRPr>
              </a:p>
            </p:txBody>
          </p:sp>
          <p:sp>
            <p:nvSpPr>
              <p:cNvPr id="10473503" name="Text Box 31"/>
              <p:cNvSpPr txBox="1">
                <a:spLocks noChangeArrowheads="1"/>
              </p:cNvSpPr>
              <p:nvPr/>
            </p:nvSpPr>
            <p:spPr bwMode="auto">
              <a:xfrm>
                <a:off x="3275" y="1776"/>
                <a:ext cx="409" cy="169"/>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defTabSz="914400" eaLnBrk="0" hangingPunct="0">
                  <a:lnSpc>
                    <a:spcPct val="80000"/>
                  </a:lnSpc>
                  <a:defRPr/>
                </a:pPr>
                <a:r>
                  <a:rPr lang="en-US" sz="1400" b="1">
                    <a:solidFill>
                      <a:srgbClr val="FFFFFF"/>
                    </a:solidFill>
                    <a:latin typeface="Corbel" pitchFamily="34" charset="0"/>
                    <a:ea typeface="Osaka" charset="-128"/>
                  </a:rPr>
                  <a:t>Hipp</a:t>
                </a:r>
              </a:p>
            </p:txBody>
          </p:sp>
        </p:grpSp>
        <p:grpSp>
          <p:nvGrpSpPr>
            <p:cNvPr id="45098" name="Group 32"/>
            <p:cNvGrpSpPr>
              <a:grpSpLocks/>
            </p:cNvGrpSpPr>
            <p:nvPr/>
          </p:nvGrpSpPr>
          <p:grpSpPr bwMode="auto">
            <a:xfrm>
              <a:off x="2721" y="2656"/>
              <a:ext cx="422" cy="437"/>
              <a:chOff x="2775" y="3728"/>
              <a:chExt cx="441" cy="442"/>
            </a:xfrm>
          </p:grpSpPr>
          <p:sp>
            <p:nvSpPr>
              <p:cNvPr id="45100" name="Oval 33"/>
              <p:cNvSpPr>
                <a:spLocks noChangeArrowheads="1"/>
              </p:cNvSpPr>
              <p:nvPr/>
            </p:nvSpPr>
            <p:spPr bwMode="auto">
              <a:xfrm>
                <a:off x="2832" y="3728"/>
                <a:ext cx="330" cy="304"/>
              </a:xfrm>
              <a:prstGeom prst="ellipse">
                <a:avLst/>
              </a:prstGeom>
              <a:gradFill rotWithShape="0">
                <a:gsLst>
                  <a:gs pos="0">
                    <a:srgbClr val="CC66FF"/>
                  </a:gs>
                  <a:gs pos="100000">
                    <a:srgbClr val="9900CC"/>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6000" b="1" i="1">
                  <a:solidFill>
                    <a:srgbClr val="000000"/>
                  </a:solidFill>
                  <a:latin typeface="Corbel" pitchFamily="34" charset="0"/>
                </a:endParaRPr>
              </a:p>
            </p:txBody>
          </p:sp>
          <p:sp>
            <p:nvSpPr>
              <p:cNvPr id="10473506" name="Text Box 34"/>
              <p:cNvSpPr txBox="1">
                <a:spLocks noChangeArrowheads="1"/>
              </p:cNvSpPr>
              <p:nvPr/>
            </p:nvSpPr>
            <p:spPr bwMode="auto">
              <a:xfrm>
                <a:off x="2775" y="3781"/>
                <a:ext cx="441" cy="389"/>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eaLnBrk="0" hangingPunct="0">
                  <a:lnSpc>
                    <a:spcPct val="80000"/>
                  </a:lnSpc>
                  <a:defRPr/>
                </a:pPr>
                <a:r>
                  <a:rPr lang="en-US" sz="1400" b="1">
                    <a:solidFill>
                      <a:srgbClr val="FFFFFF"/>
                    </a:solidFill>
                    <a:latin typeface="Corbel" pitchFamily="34" charset="0"/>
                    <a:ea typeface="Osaka" charset="-128"/>
                  </a:rPr>
                  <a:t>Amyg</a:t>
                </a:r>
              </a:p>
              <a:p>
                <a:pPr algn="ctr" defTabSz="914400" eaLnBrk="0" hangingPunct="0">
                  <a:lnSpc>
                    <a:spcPct val="80000"/>
                  </a:lnSpc>
                  <a:defRPr/>
                </a:pPr>
                <a:endParaRPr lang="en-US" sz="1400" b="1">
                  <a:solidFill>
                    <a:srgbClr val="FFFFFF"/>
                  </a:solidFill>
                  <a:latin typeface="Corbel" pitchFamily="34" charset="0"/>
                  <a:ea typeface="Osaka" charset="-128"/>
                </a:endParaRPr>
              </a:p>
            </p:txBody>
          </p:sp>
        </p:grpSp>
        <p:sp>
          <p:nvSpPr>
            <p:cNvPr id="10473507" name="Text Box 35"/>
            <p:cNvSpPr txBox="1">
              <a:spLocks noChangeArrowheads="1"/>
            </p:cNvSpPr>
            <p:nvPr/>
          </p:nvSpPr>
          <p:spPr bwMode="auto">
            <a:xfrm>
              <a:off x="3210" y="2736"/>
              <a:ext cx="1403" cy="520"/>
            </a:xfrm>
            <a:prstGeom prst="rect">
              <a:avLst/>
            </a:prstGeom>
            <a:noFill/>
            <a:ln w="9525">
              <a:noFill/>
              <a:miter lim="800000"/>
              <a:headEnd/>
              <a:tailEnd/>
            </a:ln>
            <a:effectLst>
              <a:outerShdw dist="17961" dir="2700000" algn="ctr" rotWithShape="0">
                <a:schemeClr val="tx2"/>
              </a:outerShdw>
            </a:effectLst>
          </p:spPr>
          <p:txBody>
            <a:bodyPr wrap="none">
              <a:spAutoFit/>
            </a:bodyPr>
            <a:lstStyle/>
            <a:p>
              <a:pPr algn="ctr" defTabSz="914400">
                <a:lnSpc>
                  <a:spcPct val="85000"/>
                </a:lnSpc>
                <a:defRPr/>
              </a:pPr>
              <a:r>
                <a:rPr lang="en-US" sz="2800" b="1">
                  <a:solidFill>
                    <a:srgbClr val="9933FF"/>
                  </a:solidFill>
                  <a:latin typeface="Corbel" pitchFamily="34" charset="0"/>
                  <a:ea typeface="Osaka" charset="-128"/>
                </a:rPr>
                <a:t>MEMORY/</a:t>
              </a:r>
            </a:p>
            <a:p>
              <a:pPr algn="ctr" defTabSz="914400">
                <a:lnSpc>
                  <a:spcPct val="85000"/>
                </a:lnSpc>
                <a:defRPr/>
              </a:pPr>
              <a:r>
                <a:rPr lang="en-US" sz="2800" b="1">
                  <a:solidFill>
                    <a:srgbClr val="9933FF"/>
                  </a:solidFill>
                  <a:latin typeface="Corbel" pitchFamily="34" charset="0"/>
                  <a:ea typeface="Osaka" charset="-128"/>
                </a:rPr>
                <a:t>LEARNING </a:t>
              </a:r>
            </a:p>
          </p:txBody>
        </p:sp>
      </p:grpSp>
      <p:sp>
        <p:nvSpPr>
          <p:cNvPr id="45076" name="Line 36"/>
          <p:cNvSpPr>
            <a:spLocks noChangeShapeType="1"/>
          </p:cNvSpPr>
          <p:nvPr/>
        </p:nvSpPr>
        <p:spPr bwMode="auto">
          <a:xfrm>
            <a:off x="3254024" y="4449763"/>
            <a:ext cx="584200" cy="603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10473509" name="Text Box 37"/>
          <p:cNvSpPr txBox="1">
            <a:spLocks noChangeArrowheads="1"/>
          </p:cNvSpPr>
          <p:nvPr/>
        </p:nvSpPr>
        <p:spPr bwMode="auto">
          <a:xfrm>
            <a:off x="1400417" y="152578"/>
            <a:ext cx="6494150" cy="1243417"/>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defTabSz="914400">
              <a:lnSpc>
                <a:spcPct val="85000"/>
              </a:lnSpc>
              <a:defRPr/>
            </a:pPr>
            <a:r>
              <a:rPr lang="en-US" sz="4400" b="1">
                <a:solidFill>
                  <a:srgbClr val="FFFF00"/>
                </a:solidFill>
                <a:latin typeface="Corbel" pitchFamily="34" charset="0"/>
                <a:ea typeface="Osaka" charset="-128"/>
              </a:rPr>
              <a:t>Circuits Involved In </a:t>
            </a:r>
          </a:p>
          <a:p>
            <a:pPr algn="ctr" defTabSz="914400">
              <a:lnSpc>
                <a:spcPct val="85000"/>
              </a:lnSpc>
              <a:defRPr/>
            </a:pPr>
            <a:r>
              <a:rPr lang="en-US" sz="4400" b="1">
                <a:solidFill>
                  <a:srgbClr val="FFFF00"/>
                </a:solidFill>
                <a:latin typeface="Corbel" pitchFamily="34" charset="0"/>
                <a:ea typeface="Osaka" charset="-128"/>
              </a:rPr>
              <a:t>Drug Abuse and Addiction</a:t>
            </a:r>
          </a:p>
        </p:txBody>
      </p:sp>
      <p:sp>
        <p:nvSpPr>
          <p:cNvPr id="45078" name="Rectangle 38"/>
          <p:cNvSpPr>
            <a:spLocks noChangeArrowheads="1"/>
          </p:cNvSpPr>
          <p:nvPr/>
        </p:nvSpPr>
        <p:spPr bwMode="auto">
          <a:xfrm>
            <a:off x="3589870" y="5257800"/>
            <a:ext cx="1286933" cy="762000"/>
          </a:xfrm>
          <a:prstGeom prst="rect">
            <a:avLst/>
          </a:prstGeom>
          <a:solidFill>
            <a:schemeClr val="tx1"/>
          </a:solidFill>
          <a:ln w="9525">
            <a:solidFill>
              <a:schemeClr val="tx1"/>
            </a:solidFill>
            <a:miter lim="800000"/>
            <a:headEnd/>
            <a:tailEnd/>
          </a:ln>
        </p:spPr>
        <p:txBody>
          <a:bodyPr wrap="none" anchor="ctr"/>
          <a:lstStyle/>
          <a:p>
            <a:pPr defTabSz="914400"/>
            <a:endParaRPr lang="en-US" sz="6000" b="1" i="1">
              <a:solidFill>
                <a:srgbClr val="000000"/>
              </a:solidFill>
              <a:latin typeface="Corbel" pitchFamily="34" charset="0"/>
            </a:endParaRPr>
          </a:p>
        </p:txBody>
      </p:sp>
      <p:grpSp>
        <p:nvGrpSpPr>
          <p:cNvPr id="8" name="Group 39"/>
          <p:cNvGrpSpPr>
            <a:grpSpLocks/>
          </p:cNvGrpSpPr>
          <p:nvPr/>
        </p:nvGrpSpPr>
        <p:grpSpPr bwMode="auto">
          <a:xfrm>
            <a:off x="3787540" y="3430588"/>
            <a:ext cx="4051281" cy="869950"/>
            <a:chOff x="2684" y="2161"/>
            <a:chExt cx="2871" cy="548"/>
          </a:xfrm>
        </p:grpSpPr>
        <p:sp>
          <p:nvSpPr>
            <p:cNvPr id="45088" name="Oval 40"/>
            <p:cNvSpPr>
              <a:spLocks noChangeArrowheads="1"/>
            </p:cNvSpPr>
            <p:nvPr/>
          </p:nvSpPr>
          <p:spPr bwMode="auto">
            <a:xfrm rot="-4883559">
              <a:off x="3063" y="1849"/>
              <a:ext cx="481" cy="1240"/>
            </a:xfrm>
            <a:prstGeom prst="ellipse">
              <a:avLst/>
            </a:prstGeom>
            <a:solidFill>
              <a:srgbClr val="FF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6000" b="1" i="1">
                <a:solidFill>
                  <a:srgbClr val="000000"/>
                </a:solidFill>
                <a:latin typeface="Corbel" pitchFamily="34" charset="0"/>
              </a:endParaRPr>
            </a:p>
          </p:txBody>
        </p:sp>
        <p:grpSp>
          <p:nvGrpSpPr>
            <p:cNvPr id="45089" name="Group 41"/>
            <p:cNvGrpSpPr>
              <a:grpSpLocks/>
            </p:cNvGrpSpPr>
            <p:nvPr/>
          </p:nvGrpSpPr>
          <p:grpSpPr bwMode="auto">
            <a:xfrm>
              <a:off x="2766" y="2252"/>
              <a:ext cx="423" cy="323"/>
              <a:chOff x="2592" y="2112"/>
              <a:chExt cx="442" cy="328"/>
            </a:xfrm>
          </p:grpSpPr>
          <p:sp>
            <p:nvSpPr>
              <p:cNvPr id="45094" name="Oval 42"/>
              <p:cNvSpPr>
                <a:spLocks noChangeArrowheads="1"/>
              </p:cNvSpPr>
              <p:nvPr/>
            </p:nvSpPr>
            <p:spPr bwMode="auto">
              <a:xfrm>
                <a:off x="2640" y="2112"/>
                <a:ext cx="330" cy="304"/>
              </a:xfrm>
              <a:prstGeom prst="ellipse">
                <a:avLst/>
              </a:prstGeom>
              <a:gradFill rotWithShape="0">
                <a:gsLst>
                  <a:gs pos="0">
                    <a:srgbClr val="FF5050"/>
                  </a:gs>
                  <a:gs pos="100000">
                    <a:srgbClr val="CC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6000" b="1" i="1">
                  <a:solidFill>
                    <a:srgbClr val="000000"/>
                  </a:solidFill>
                  <a:latin typeface="Corbel" pitchFamily="34" charset="0"/>
                </a:endParaRPr>
              </a:p>
            </p:txBody>
          </p:sp>
          <p:sp>
            <p:nvSpPr>
              <p:cNvPr id="10473515" name="Text Box 43"/>
              <p:cNvSpPr txBox="1">
                <a:spLocks noChangeArrowheads="1"/>
              </p:cNvSpPr>
              <p:nvPr/>
            </p:nvSpPr>
            <p:spPr bwMode="auto">
              <a:xfrm>
                <a:off x="2592" y="2160"/>
                <a:ext cx="442" cy="28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eaLnBrk="0" hangingPunct="0">
                  <a:lnSpc>
                    <a:spcPct val="80000"/>
                  </a:lnSpc>
                  <a:defRPr/>
                </a:pPr>
                <a:r>
                  <a:rPr lang="en-US" sz="1400" b="1">
                    <a:solidFill>
                      <a:srgbClr val="FFFFFF"/>
                    </a:solidFill>
                    <a:latin typeface="Corbel" pitchFamily="34" charset="0"/>
                    <a:ea typeface="Osaka" charset="-128"/>
                  </a:rPr>
                  <a:t>NAcc</a:t>
                </a:r>
              </a:p>
              <a:p>
                <a:pPr algn="ctr" defTabSz="914400" eaLnBrk="0" hangingPunct="0">
                  <a:lnSpc>
                    <a:spcPct val="80000"/>
                  </a:lnSpc>
                  <a:defRPr/>
                </a:pPr>
                <a:endParaRPr lang="en-US" sz="1400" b="1">
                  <a:solidFill>
                    <a:srgbClr val="FFFFFF"/>
                  </a:solidFill>
                  <a:latin typeface="Corbel" pitchFamily="34" charset="0"/>
                  <a:ea typeface="Osaka" charset="-128"/>
                </a:endParaRPr>
              </a:p>
            </p:txBody>
          </p:sp>
        </p:grpSp>
        <p:grpSp>
          <p:nvGrpSpPr>
            <p:cNvPr id="45090" name="Group 44"/>
            <p:cNvGrpSpPr>
              <a:grpSpLocks/>
            </p:cNvGrpSpPr>
            <p:nvPr/>
          </p:nvGrpSpPr>
          <p:grpSpPr bwMode="auto">
            <a:xfrm>
              <a:off x="3475" y="2377"/>
              <a:ext cx="306" cy="300"/>
              <a:chOff x="3500" y="2504"/>
              <a:chExt cx="319" cy="304"/>
            </a:xfrm>
          </p:grpSpPr>
          <p:sp>
            <p:nvSpPr>
              <p:cNvPr id="45092" name="Oval 45"/>
              <p:cNvSpPr>
                <a:spLocks noChangeArrowheads="1"/>
              </p:cNvSpPr>
              <p:nvPr/>
            </p:nvSpPr>
            <p:spPr bwMode="auto">
              <a:xfrm>
                <a:off x="3508" y="2504"/>
                <a:ext cx="311" cy="304"/>
              </a:xfrm>
              <a:prstGeom prst="ellipse">
                <a:avLst/>
              </a:prstGeom>
              <a:gradFill rotWithShape="0">
                <a:gsLst>
                  <a:gs pos="0">
                    <a:srgbClr val="FF5050"/>
                  </a:gs>
                  <a:gs pos="100000">
                    <a:srgbClr val="CC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6000" b="1" i="1">
                  <a:solidFill>
                    <a:srgbClr val="000000"/>
                  </a:solidFill>
                  <a:latin typeface="Corbel" pitchFamily="34" charset="0"/>
                </a:endParaRPr>
              </a:p>
            </p:txBody>
          </p:sp>
          <p:sp>
            <p:nvSpPr>
              <p:cNvPr id="10473518" name="Text Box 46"/>
              <p:cNvSpPr txBox="1">
                <a:spLocks noChangeArrowheads="1"/>
              </p:cNvSpPr>
              <p:nvPr/>
            </p:nvSpPr>
            <p:spPr bwMode="auto">
              <a:xfrm>
                <a:off x="3500" y="2571"/>
                <a:ext cx="300" cy="169"/>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defTabSz="914400" eaLnBrk="0" hangingPunct="0">
                  <a:lnSpc>
                    <a:spcPct val="80000"/>
                  </a:lnSpc>
                  <a:defRPr/>
                </a:pPr>
                <a:r>
                  <a:rPr lang="en-US" sz="1400" b="1">
                    <a:solidFill>
                      <a:srgbClr val="FFFFFF"/>
                    </a:solidFill>
                    <a:latin typeface="Corbel" pitchFamily="34" charset="0"/>
                    <a:ea typeface="Osaka" charset="-128"/>
                  </a:rPr>
                  <a:t>VP</a:t>
                </a:r>
              </a:p>
            </p:txBody>
          </p:sp>
        </p:grpSp>
        <p:sp>
          <p:nvSpPr>
            <p:cNvPr id="10473519" name="Text Box 47"/>
            <p:cNvSpPr txBox="1">
              <a:spLocks noChangeArrowheads="1"/>
            </p:cNvSpPr>
            <p:nvPr/>
          </p:nvSpPr>
          <p:spPr bwMode="auto">
            <a:xfrm>
              <a:off x="4396" y="2161"/>
              <a:ext cx="1159" cy="289"/>
            </a:xfrm>
            <a:prstGeom prst="rect">
              <a:avLst/>
            </a:prstGeom>
            <a:noFill/>
            <a:ln w="9525">
              <a:noFill/>
              <a:miter lim="800000"/>
              <a:headEnd/>
              <a:tailEnd/>
            </a:ln>
            <a:effectLst>
              <a:outerShdw dist="17961" dir="2700000" algn="ctr" rotWithShape="0">
                <a:schemeClr val="tx2"/>
              </a:outerShdw>
            </a:effectLst>
          </p:spPr>
          <p:txBody>
            <a:bodyPr wrap="none">
              <a:spAutoFit/>
            </a:bodyPr>
            <a:lstStyle/>
            <a:p>
              <a:pPr algn="ctr" defTabSz="914400">
                <a:lnSpc>
                  <a:spcPct val="85000"/>
                </a:lnSpc>
                <a:defRPr/>
              </a:pPr>
              <a:r>
                <a:rPr lang="en-US" sz="2800" b="1">
                  <a:solidFill>
                    <a:srgbClr val="FF0000"/>
                  </a:solidFill>
                  <a:latin typeface="Corbel" pitchFamily="34" charset="0"/>
                  <a:ea typeface="Osaka" charset="-128"/>
                </a:rPr>
                <a:t>REWARD</a:t>
              </a:r>
            </a:p>
          </p:txBody>
        </p:sp>
      </p:grpSp>
      <p:grpSp>
        <p:nvGrpSpPr>
          <p:cNvPr id="11" name="Group 48"/>
          <p:cNvGrpSpPr>
            <a:grpSpLocks/>
          </p:cNvGrpSpPr>
          <p:nvPr/>
        </p:nvGrpSpPr>
        <p:grpSpPr bwMode="auto">
          <a:xfrm>
            <a:off x="1055510" y="1817688"/>
            <a:ext cx="3300589" cy="1941512"/>
            <a:chOff x="748" y="1145"/>
            <a:chExt cx="2339" cy="1223"/>
          </a:xfrm>
        </p:grpSpPr>
        <p:sp>
          <p:nvSpPr>
            <p:cNvPr id="45081" name="Oval 49"/>
            <p:cNvSpPr>
              <a:spLocks noChangeArrowheads="1"/>
            </p:cNvSpPr>
            <p:nvPr/>
          </p:nvSpPr>
          <p:spPr bwMode="auto">
            <a:xfrm>
              <a:off x="2536" y="1256"/>
              <a:ext cx="334" cy="351"/>
            </a:xfrm>
            <a:prstGeom prst="ellipse">
              <a:avLst/>
            </a:prstGeom>
            <a:gradFill rotWithShape="0">
              <a:gsLst>
                <a:gs pos="0">
                  <a:srgbClr val="66CCFF"/>
                </a:gs>
                <a:gs pos="100000">
                  <a:srgbClr val="00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6000" b="1" i="1">
                <a:solidFill>
                  <a:srgbClr val="000000"/>
                </a:solidFill>
                <a:latin typeface="Corbel" pitchFamily="34" charset="0"/>
              </a:endParaRPr>
            </a:p>
          </p:txBody>
        </p:sp>
        <p:sp>
          <p:nvSpPr>
            <p:cNvPr id="45082" name="Oval 50"/>
            <p:cNvSpPr>
              <a:spLocks noChangeArrowheads="1"/>
            </p:cNvSpPr>
            <p:nvPr/>
          </p:nvSpPr>
          <p:spPr bwMode="auto">
            <a:xfrm>
              <a:off x="2662" y="1569"/>
              <a:ext cx="334" cy="351"/>
            </a:xfrm>
            <a:prstGeom prst="ellipse">
              <a:avLst/>
            </a:prstGeom>
            <a:gradFill rotWithShape="0">
              <a:gsLst>
                <a:gs pos="0">
                  <a:srgbClr val="66CCFF"/>
                </a:gs>
                <a:gs pos="100000">
                  <a:srgbClr val="0099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6000" b="1" i="1">
                <a:solidFill>
                  <a:srgbClr val="000000"/>
                </a:solidFill>
                <a:latin typeface="Corbel" pitchFamily="34" charset="0"/>
              </a:endParaRPr>
            </a:p>
          </p:txBody>
        </p:sp>
        <p:grpSp>
          <p:nvGrpSpPr>
            <p:cNvPr id="45083" name="Group 51"/>
            <p:cNvGrpSpPr>
              <a:grpSpLocks/>
            </p:cNvGrpSpPr>
            <p:nvPr/>
          </p:nvGrpSpPr>
          <p:grpSpPr bwMode="auto">
            <a:xfrm>
              <a:off x="748" y="1145"/>
              <a:ext cx="2339" cy="1223"/>
              <a:chOff x="748" y="1145"/>
              <a:chExt cx="2339" cy="1223"/>
            </a:xfrm>
          </p:grpSpPr>
          <p:sp>
            <p:nvSpPr>
              <p:cNvPr id="45084" name="Oval 52"/>
              <p:cNvSpPr>
                <a:spLocks noChangeArrowheads="1"/>
              </p:cNvSpPr>
              <p:nvPr/>
            </p:nvSpPr>
            <p:spPr bwMode="auto">
              <a:xfrm rot="10031379">
                <a:off x="2444" y="1145"/>
                <a:ext cx="643" cy="853"/>
              </a:xfrm>
              <a:prstGeom prst="ellipse">
                <a:avLst/>
              </a:prstGeom>
              <a:solidFill>
                <a:srgbClr val="33CC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6000" b="1" i="1">
                  <a:solidFill>
                    <a:srgbClr val="000000"/>
                  </a:solidFill>
                  <a:latin typeface="Corbel" pitchFamily="34" charset="0"/>
                </a:endParaRPr>
              </a:p>
            </p:txBody>
          </p:sp>
          <p:sp>
            <p:nvSpPr>
              <p:cNvPr id="10473525" name="Text Box 53"/>
              <p:cNvSpPr txBox="1">
                <a:spLocks noChangeArrowheads="1"/>
              </p:cNvSpPr>
              <p:nvPr/>
            </p:nvSpPr>
            <p:spPr bwMode="auto">
              <a:xfrm>
                <a:off x="2514" y="1334"/>
                <a:ext cx="347" cy="194"/>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defTabSz="914400" eaLnBrk="0" hangingPunct="0">
                  <a:defRPr/>
                </a:pPr>
                <a:r>
                  <a:rPr lang="en-US" sz="1400" b="1">
                    <a:solidFill>
                      <a:srgbClr val="FFFFFF"/>
                    </a:solidFill>
                    <a:latin typeface="Corbel" pitchFamily="34" charset="0"/>
                    <a:ea typeface="Osaka" charset="-128"/>
                  </a:rPr>
                  <a:t>PFC</a:t>
                </a:r>
              </a:p>
            </p:txBody>
          </p:sp>
          <p:sp>
            <p:nvSpPr>
              <p:cNvPr id="10473526" name="Text Box 54"/>
              <p:cNvSpPr txBox="1">
                <a:spLocks noChangeArrowheads="1"/>
              </p:cNvSpPr>
              <p:nvPr/>
            </p:nvSpPr>
            <p:spPr bwMode="auto">
              <a:xfrm>
                <a:off x="2617" y="1647"/>
                <a:ext cx="373" cy="194"/>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defTabSz="914400" eaLnBrk="0" hangingPunct="0">
                  <a:defRPr/>
                </a:pPr>
                <a:r>
                  <a:rPr lang="en-US" sz="1400" b="1">
                    <a:solidFill>
                      <a:srgbClr val="FFFFFF"/>
                    </a:solidFill>
                    <a:latin typeface="Corbel" pitchFamily="34" charset="0"/>
                    <a:ea typeface="Osaka" charset="-128"/>
                  </a:rPr>
                  <a:t>ACG</a:t>
                </a:r>
              </a:p>
            </p:txBody>
          </p:sp>
          <p:sp>
            <p:nvSpPr>
              <p:cNvPr id="10473527" name="Text Box 55"/>
              <p:cNvSpPr txBox="1">
                <a:spLocks noChangeArrowheads="1"/>
              </p:cNvSpPr>
              <p:nvPr/>
            </p:nvSpPr>
            <p:spPr bwMode="auto">
              <a:xfrm>
                <a:off x="748" y="1156"/>
                <a:ext cx="1564" cy="1212"/>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defTabSz="914400">
                  <a:lnSpc>
                    <a:spcPct val="85000"/>
                  </a:lnSpc>
                  <a:defRPr/>
                </a:pPr>
                <a:r>
                  <a:rPr lang="en-US" sz="2800" b="1">
                    <a:solidFill>
                      <a:srgbClr val="33CCFF"/>
                    </a:solidFill>
                    <a:latin typeface="Corbel" pitchFamily="34" charset="0"/>
                    <a:ea typeface="Osaka" charset="-128"/>
                  </a:rPr>
                  <a:t>EXECUTIVE</a:t>
                </a:r>
                <a:br>
                  <a:rPr lang="en-US" sz="2800" b="1">
                    <a:solidFill>
                      <a:srgbClr val="33CCFF"/>
                    </a:solidFill>
                    <a:latin typeface="Corbel" pitchFamily="34" charset="0"/>
                    <a:ea typeface="Osaka" charset="-128"/>
                  </a:rPr>
                </a:br>
                <a:r>
                  <a:rPr lang="en-US" sz="2800" b="1">
                    <a:solidFill>
                      <a:srgbClr val="33CCFF"/>
                    </a:solidFill>
                    <a:latin typeface="Corbel" pitchFamily="34" charset="0"/>
                    <a:ea typeface="Osaka" charset="-128"/>
                  </a:rPr>
                  <a:t>FUNCTION/ </a:t>
                </a:r>
              </a:p>
              <a:p>
                <a:pPr algn="ctr" defTabSz="914400">
                  <a:lnSpc>
                    <a:spcPct val="85000"/>
                  </a:lnSpc>
                  <a:defRPr/>
                </a:pPr>
                <a:r>
                  <a:rPr lang="en-US" sz="2800" b="1">
                    <a:solidFill>
                      <a:srgbClr val="33CCFF"/>
                    </a:solidFill>
                    <a:latin typeface="Corbel" pitchFamily="34" charset="0"/>
                    <a:ea typeface="Osaka" charset="-128"/>
                  </a:rPr>
                  <a:t>INHIBITORY </a:t>
                </a:r>
              </a:p>
              <a:p>
                <a:pPr algn="ctr" defTabSz="914400">
                  <a:lnSpc>
                    <a:spcPct val="85000"/>
                  </a:lnSpc>
                  <a:defRPr/>
                </a:pPr>
                <a:r>
                  <a:rPr lang="en-US" sz="2800" b="1">
                    <a:solidFill>
                      <a:srgbClr val="33CCFF"/>
                    </a:solidFill>
                    <a:latin typeface="Corbel" pitchFamily="34" charset="0"/>
                    <a:ea typeface="Osaka" charset="-128"/>
                  </a:rPr>
                  <a:t>CONTROL</a:t>
                </a:r>
              </a:p>
              <a:p>
                <a:pPr algn="ctr" defTabSz="914400">
                  <a:lnSpc>
                    <a:spcPct val="85000"/>
                  </a:lnSpc>
                  <a:defRPr/>
                </a:pPr>
                <a:endParaRPr lang="en-US" sz="2800" b="1">
                  <a:solidFill>
                    <a:srgbClr val="33CCFF"/>
                  </a:solidFill>
                  <a:latin typeface="Corbel" pitchFamily="34" charset="0"/>
                  <a:ea typeface="Osaka" charset="-128"/>
                </a:endParaRPr>
              </a:p>
            </p:txBody>
          </p:sp>
        </p:grpSp>
      </p:grpSp>
    </p:spTree>
    <p:extLst>
      <p:ext uri="{BB962C8B-B14F-4D97-AF65-F5344CB8AC3E}">
        <p14:creationId xmlns:p14="http://schemas.microsoft.com/office/powerpoint/2010/main" val="621779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7106" name="Group 1027"/>
          <p:cNvGrpSpPr>
            <a:grpSpLocks/>
          </p:cNvGrpSpPr>
          <p:nvPr/>
        </p:nvGrpSpPr>
        <p:grpSpPr bwMode="auto">
          <a:xfrm>
            <a:off x="5757333" y="0"/>
            <a:ext cx="3386667" cy="2895600"/>
            <a:chOff x="4053" y="48"/>
            <a:chExt cx="2427" cy="1776"/>
          </a:xfrm>
        </p:grpSpPr>
        <p:pic>
          <p:nvPicPr>
            <p:cNvPr id="47122" name="Picture 1028" descr="rewardpath"/>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l="10643" t="6334" r="8818" b="8150"/>
            <a:stretch>
              <a:fillRect/>
            </a:stretch>
          </p:blipFill>
          <p:spPr bwMode="auto">
            <a:xfrm>
              <a:off x="4056" y="48"/>
              <a:ext cx="2424"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3" name="Rectangle 1029"/>
            <p:cNvSpPr>
              <a:spLocks noChangeArrowheads="1"/>
            </p:cNvSpPr>
            <p:nvPr/>
          </p:nvSpPr>
          <p:spPr bwMode="auto">
            <a:xfrm>
              <a:off x="4056" y="76"/>
              <a:ext cx="472" cy="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a:lnSpc>
                  <a:spcPct val="80000"/>
                </a:lnSpc>
              </a:pPr>
              <a:endParaRPr lang="en-US" sz="4400" b="1" i="1">
                <a:solidFill>
                  <a:srgbClr val="808080"/>
                </a:solidFill>
                <a:latin typeface="Corbel" pitchFamily="34" charset="0"/>
                <a:ea typeface="Osaka"/>
              </a:endParaRPr>
            </a:p>
          </p:txBody>
        </p:sp>
        <p:sp>
          <p:nvSpPr>
            <p:cNvPr id="47124" name="Rectangle 1030"/>
            <p:cNvSpPr>
              <a:spLocks noChangeArrowheads="1"/>
            </p:cNvSpPr>
            <p:nvPr/>
          </p:nvSpPr>
          <p:spPr bwMode="auto">
            <a:xfrm>
              <a:off x="4056" y="212"/>
              <a:ext cx="305" cy="16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47125" name="Freeform 1031" descr="70%"/>
            <p:cNvSpPr>
              <a:spLocks/>
            </p:cNvSpPr>
            <p:nvPr/>
          </p:nvSpPr>
          <p:spPr bwMode="auto">
            <a:xfrm>
              <a:off x="5124" y="1018"/>
              <a:ext cx="173" cy="340"/>
            </a:xfrm>
            <a:custGeom>
              <a:avLst/>
              <a:gdLst>
                <a:gd name="T0" fmla="*/ 1 w 261"/>
                <a:gd name="T1" fmla="*/ 1 h 588"/>
                <a:gd name="T2" fmla="*/ 1 w 261"/>
                <a:gd name="T3" fmla="*/ 1 h 588"/>
                <a:gd name="T4" fmla="*/ 1 w 261"/>
                <a:gd name="T5" fmla="*/ 1 h 588"/>
                <a:gd name="T6" fmla="*/ 1 w 261"/>
                <a:gd name="T7" fmla="*/ 1 h 588"/>
                <a:gd name="T8" fmla="*/ 1 w 261"/>
                <a:gd name="T9" fmla="*/ 1 h 588"/>
                <a:gd name="T10" fmla="*/ 1 w 261"/>
                <a:gd name="T11" fmla="*/ 1 h 588"/>
                <a:gd name="T12" fmla="*/ 1 w 261"/>
                <a:gd name="T13" fmla="*/ 1 h 588"/>
                <a:gd name="T14" fmla="*/ 1 w 261"/>
                <a:gd name="T15" fmla="*/ 1 h 588"/>
                <a:gd name="T16" fmla="*/ 1 w 261"/>
                <a:gd name="T17" fmla="*/ 1 h 588"/>
                <a:gd name="T18" fmla="*/ 1 w 261"/>
                <a:gd name="T19" fmla="*/ 1 h 588"/>
                <a:gd name="T20" fmla="*/ 1 w 261"/>
                <a:gd name="T21" fmla="*/ 1 h 588"/>
                <a:gd name="T22" fmla="*/ 1 w 261"/>
                <a:gd name="T23" fmla="*/ 1 h 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588"/>
                <a:gd name="T38" fmla="*/ 261 w 261"/>
                <a:gd name="T39" fmla="*/ 588 h 5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588">
                  <a:moveTo>
                    <a:pt x="164" y="136"/>
                  </a:moveTo>
                  <a:cubicBezTo>
                    <a:pt x="168" y="124"/>
                    <a:pt x="135" y="84"/>
                    <a:pt x="148" y="68"/>
                  </a:cubicBezTo>
                  <a:cubicBezTo>
                    <a:pt x="161" y="52"/>
                    <a:pt x="247" y="0"/>
                    <a:pt x="244" y="37"/>
                  </a:cubicBezTo>
                  <a:cubicBezTo>
                    <a:pt x="261" y="127"/>
                    <a:pt x="154" y="215"/>
                    <a:pt x="127" y="290"/>
                  </a:cubicBezTo>
                  <a:cubicBezTo>
                    <a:pt x="114" y="357"/>
                    <a:pt x="104" y="406"/>
                    <a:pt x="76" y="456"/>
                  </a:cubicBezTo>
                  <a:cubicBezTo>
                    <a:pt x="70" y="483"/>
                    <a:pt x="70" y="513"/>
                    <a:pt x="59" y="533"/>
                  </a:cubicBezTo>
                  <a:cubicBezTo>
                    <a:pt x="51" y="548"/>
                    <a:pt x="4" y="588"/>
                    <a:pt x="4" y="588"/>
                  </a:cubicBezTo>
                  <a:cubicBezTo>
                    <a:pt x="0" y="523"/>
                    <a:pt x="59" y="340"/>
                    <a:pt x="88" y="285"/>
                  </a:cubicBezTo>
                  <a:cubicBezTo>
                    <a:pt x="81" y="240"/>
                    <a:pt x="98" y="269"/>
                    <a:pt x="132" y="256"/>
                  </a:cubicBezTo>
                  <a:cubicBezTo>
                    <a:pt x="139" y="238"/>
                    <a:pt x="156" y="225"/>
                    <a:pt x="160" y="204"/>
                  </a:cubicBezTo>
                  <a:cubicBezTo>
                    <a:pt x="164" y="183"/>
                    <a:pt x="157" y="141"/>
                    <a:pt x="158" y="130"/>
                  </a:cubicBezTo>
                  <a:cubicBezTo>
                    <a:pt x="160" y="128"/>
                    <a:pt x="172" y="159"/>
                    <a:pt x="164" y="13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a typeface="Osaka"/>
              </a:endParaRPr>
            </a:p>
          </p:txBody>
        </p:sp>
        <p:sp>
          <p:nvSpPr>
            <p:cNvPr id="47126" name="Freeform 1032" descr="70%"/>
            <p:cNvSpPr>
              <a:spLocks/>
            </p:cNvSpPr>
            <p:nvPr/>
          </p:nvSpPr>
          <p:spPr bwMode="auto">
            <a:xfrm>
              <a:off x="4572" y="1076"/>
              <a:ext cx="337" cy="179"/>
            </a:xfrm>
            <a:custGeom>
              <a:avLst/>
              <a:gdLst>
                <a:gd name="T0" fmla="*/ 1 w 474"/>
                <a:gd name="T1" fmla="*/ 1 h 299"/>
                <a:gd name="T2" fmla="*/ 1 w 474"/>
                <a:gd name="T3" fmla="*/ 1 h 299"/>
                <a:gd name="T4" fmla="*/ 1 w 474"/>
                <a:gd name="T5" fmla="*/ 1 h 299"/>
                <a:gd name="T6" fmla="*/ 3 w 474"/>
                <a:gd name="T7" fmla="*/ 1 h 299"/>
                <a:gd name="T8" fmla="*/ 3 w 474"/>
                <a:gd name="T9" fmla="*/ 1 h 299"/>
                <a:gd name="T10" fmla="*/ 4 w 474"/>
                <a:gd name="T11" fmla="*/ 1 h 299"/>
                <a:gd name="T12" fmla="*/ 4 w 474"/>
                <a:gd name="T13" fmla="*/ 1 h 299"/>
                <a:gd name="T14" fmla="*/ 6 w 474"/>
                <a:gd name="T15" fmla="*/ 1 h 299"/>
                <a:gd name="T16" fmla="*/ 3 w 474"/>
                <a:gd name="T17" fmla="*/ 1 h 299"/>
                <a:gd name="T18" fmla="*/ 3 w 474"/>
                <a:gd name="T19" fmla="*/ 1 h 299"/>
                <a:gd name="T20" fmla="*/ 2 w 474"/>
                <a:gd name="T21" fmla="*/ 1 h 299"/>
                <a:gd name="T22" fmla="*/ 1 w 474"/>
                <a:gd name="T23" fmla="*/ 1 h 2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4"/>
                <a:gd name="T37" fmla="*/ 0 h 299"/>
                <a:gd name="T38" fmla="*/ 474 w 474"/>
                <a:gd name="T39" fmla="*/ 299 h 2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4" h="299">
                  <a:moveTo>
                    <a:pt x="119" y="253"/>
                  </a:moveTo>
                  <a:cubicBezTo>
                    <a:pt x="103" y="253"/>
                    <a:pt x="73" y="299"/>
                    <a:pt x="62" y="290"/>
                  </a:cubicBezTo>
                  <a:cubicBezTo>
                    <a:pt x="47" y="279"/>
                    <a:pt x="0" y="214"/>
                    <a:pt x="30" y="186"/>
                  </a:cubicBezTo>
                  <a:cubicBezTo>
                    <a:pt x="21" y="120"/>
                    <a:pt x="184" y="147"/>
                    <a:pt x="242" y="123"/>
                  </a:cubicBezTo>
                  <a:cubicBezTo>
                    <a:pt x="283" y="104"/>
                    <a:pt x="262" y="88"/>
                    <a:pt x="278" y="75"/>
                  </a:cubicBezTo>
                  <a:cubicBezTo>
                    <a:pt x="294" y="61"/>
                    <a:pt x="324" y="53"/>
                    <a:pt x="339" y="45"/>
                  </a:cubicBezTo>
                  <a:cubicBezTo>
                    <a:pt x="353" y="35"/>
                    <a:pt x="342" y="0"/>
                    <a:pt x="370" y="26"/>
                  </a:cubicBezTo>
                  <a:cubicBezTo>
                    <a:pt x="388" y="24"/>
                    <a:pt x="474" y="93"/>
                    <a:pt x="454" y="74"/>
                  </a:cubicBezTo>
                  <a:cubicBezTo>
                    <a:pt x="474" y="148"/>
                    <a:pt x="348" y="117"/>
                    <a:pt x="286" y="126"/>
                  </a:cubicBezTo>
                  <a:cubicBezTo>
                    <a:pt x="290" y="158"/>
                    <a:pt x="281" y="175"/>
                    <a:pt x="242" y="186"/>
                  </a:cubicBezTo>
                  <a:cubicBezTo>
                    <a:pt x="218" y="195"/>
                    <a:pt x="205" y="194"/>
                    <a:pt x="174" y="194"/>
                  </a:cubicBezTo>
                  <a:cubicBezTo>
                    <a:pt x="170" y="193"/>
                    <a:pt x="118" y="254"/>
                    <a:pt x="119" y="25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a typeface="Osaka"/>
              </a:endParaRPr>
            </a:p>
          </p:txBody>
        </p:sp>
        <p:sp>
          <p:nvSpPr>
            <p:cNvPr id="47127" name="Freeform 1033" descr="70%"/>
            <p:cNvSpPr>
              <a:spLocks/>
            </p:cNvSpPr>
            <p:nvPr/>
          </p:nvSpPr>
          <p:spPr bwMode="auto">
            <a:xfrm>
              <a:off x="4360" y="322"/>
              <a:ext cx="329" cy="175"/>
            </a:xfrm>
            <a:custGeom>
              <a:avLst/>
              <a:gdLst>
                <a:gd name="T0" fmla="*/ 1 w 517"/>
                <a:gd name="T1" fmla="*/ 1 h 317"/>
                <a:gd name="T2" fmla="*/ 1 w 517"/>
                <a:gd name="T3" fmla="*/ 1 h 317"/>
                <a:gd name="T4" fmla="*/ 1 w 517"/>
                <a:gd name="T5" fmla="*/ 1 h 317"/>
                <a:gd name="T6" fmla="*/ 1 w 517"/>
                <a:gd name="T7" fmla="*/ 1 h 317"/>
                <a:gd name="T8" fmla="*/ 1 w 517"/>
                <a:gd name="T9" fmla="*/ 1 h 317"/>
                <a:gd name="T10" fmla="*/ 1 w 517"/>
                <a:gd name="T11" fmla="*/ 1 h 317"/>
                <a:gd name="T12" fmla="*/ 0 w 517"/>
                <a:gd name="T13" fmla="*/ 1 h 317"/>
                <a:gd name="T14" fmla="*/ 1 w 517"/>
                <a:gd name="T15" fmla="*/ 1 h 317"/>
                <a:gd name="T16" fmla="*/ 1 w 517"/>
                <a:gd name="T17" fmla="*/ 1 h 317"/>
                <a:gd name="T18" fmla="*/ 1 w 517"/>
                <a:gd name="T19" fmla="*/ 1 h 317"/>
                <a:gd name="T20" fmla="*/ 1 w 517"/>
                <a:gd name="T21" fmla="*/ 1 h 3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317"/>
                <a:gd name="T35" fmla="*/ 517 w 517"/>
                <a:gd name="T36" fmla="*/ 317 h 3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317">
                  <a:moveTo>
                    <a:pt x="311" y="81"/>
                  </a:moveTo>
                  <a:cubicBezTo>
                    <a:pt x="338" y="136"/>
                    <a:pt x="517" y="231"/>
                    <a:pt x="500" y="290"/>
                  </a:cubicBezTo>
                  <a:cubicBezTo>
                    <a:pt x="503" y="317"/>
                    <a:pt x="368" y="306"/>
                    <a:pt x="316" y="282"/>
                  </a:cubicBezTo>
                  <a:cubicBezTo>
                    <a:pt x="264" y="258"/>
                    <a:pt x="229" y="174"/>
                    <a:pt x="188" y="144"/>
                  </a:cubicBezTo>
                  <a:cubicBezTo>
                    <a:pt x="143" y="138"/>
                    <a:pt x="109" y="137"/>
                    <a:pt x="70" y="99"/>
                  </a:cubicBezTo>
                  <a:cubicBezTo>
                    <a:pt x="51" y="98"/>
                    <a:pt x="32" y="109"/>
                    <a:pt x="16" y="93"/>
                  </a:cubicBezTo>
                  <a:cubicBezTo>
                    <a:pt x="5" y="81"/>
                    <a:pt x="0" y="32"/>
                    <a:pt x="0" y="32"/>
                  </a:cubicBezTo>
                  <a:cubicBezTo>
                    <a:pt x="42" y="0"/>
                    <a:pt x="129" y="31"/>
                    <a:pt x="173" y="70"/>
                  </a:cubicBezTo>
                  <a:cubicBezTo>
                    <a:pt x="200" y="36"/>
                    <a:pt x="221" y="23"/>
                    <a:pt x="238" y="87"/>
                  </a:cubicBezTo>
                  <a:cubicBezTo>
                    <a:pt x="261" y="98"/>
                    <a:pt x="283" y="120"/>
                    <a:pt x="299" y="146"/>
                  </a:cubicBezTo>
                  <a:cubicBezTo>
                    <a:pt x="303" y="149"/>
                    <a:pt x="313" y="81"/>
                    <a:pt x="311" y="81"/>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a typeface="Osaka"/>
              </a:endParaRPr>
            </a:p>
          </p:txBody>
        </p:sp>
        <p:sp>
          <p:nvSpPr>
            <p:cNvPr id="47128" name="Freeform 1034" descr="70%"/>
            <p:cNvSpPr>
              <a:spLocks/>
            </p:cNvSpPr>
            <p:nvPr/>
          </p:nvSpPr>
          <p:spPr bwMode="auto">
            <a:xfrm>
              <a:off x="4783" y="857"/>
              <a:ext cx="581" cy="274"/>
            </a:xfrm>
            <a:custGeom>
              <a:avLst/>
              <a:gdLst>
                <a:gd name="T0" fmla="*/ 1 w 914"/>
                <a:gd name="T1" fmla="*/ 1 h 498"/>
                <a:gd name="T2" fmla="*/ 1 w 914"/>
                <a:gd name="T3" fmla="*/ 1 h 498"/>
                <a:gd name="T4" fmla="*/ 1 w 914"/>
                <a:gd name="T5" fmla="*/ 1 h 498"/>
                <a:gd name="T6" fmla="*/ 1 w 914"/>
                <a:gd name="T7" fmla="*/ 1 h 498"/>
                <a:gd name="T8" fmla="*/ 1 w 914"/>
                <a:gd name="T9" fmla="*/ 1 h 498"/>
                <a:gd name="T10" fmla="*/ 2 w 914"/>
                <a:gd name="T11" fmla="*/ 1 h 498"/>
                <a:gd name="T12" fmla="*/ 2 w 914"/>
                <a:gd name="T13" fmla="*/ 1 h 498"/>
                <a:gd name="T14" fmla="*/ 2 w 914"/>
                <a:gd name="T15" fmla="*/ 1 h 498"/>
                <a:gd name="T16" fmla="*/ 3 w 914"/>
                <a:gd name="T17" fmla="*/ 1 h 498"/>
                <a:gd name="T18" fmla="*/ 3 w 914"/>
                <a:gd name="T19" fmla="*/ 1 h 498"/>
                <a:gd name="T20" fmla="*/ 3 w 914"/>
                <a:gd name="T21" fmla="*/ 1 h 498"/>
                <a:gd name="T22" fmla="*/ 2 w 914"/>
                <a:gd name="T23" fmla="*/ 1 h 498"/>
                <a:gd name="T24" fmla="*/ 1 w 914"/>
                <a:gd name="T25" fmla="*/ 1 h 498"/>
                <a:gd name="T26" fmla="*/ 1 w 914"/>
                <a:gd name="T27" fmla="*/ 1 h 498"/>
                <a:gd name="T28" fmla="*/ 1 w 914"/>
                <a:gd name="T29" fmla="*/ 1 h 4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4"/>
                <a:gd name="T46" fmla="*/ 0 h 498"/>
                <a:gd name="T47" fmla="*/ 914 w 914"/>
                <a:gd name="T48" fmla="*/ 498 h 4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4" h="498">
                  <a:moveTo>
                    <a:pt x="281" y="463"/>
                  </a:moveTo>
                  <a:cubicBezTo>
                    <a:pt x="259" y="463"/>
                    <a:pt x="181" y="498"/>
                    <a:pt x="137" y="479"/>
                  </a:cubicBezTo>
                  <a:cubicBezTo>
                    <a:pt x="93" y="460"/>
                    <a:pt x="0" y="398"/>
                    <a:pt x="17" y="351"/>
                  </a:cubicBezTo>
                  <a:cubicBezTo>
                    <a:pt x="41" y="255"/>
                    <a:pt x="178" y="228"/>
                    <a:pt x="241" y="199"/>
                  </a:cubicBezTo>
                  <a:cubicBezTo>
                    <a:pt x="304" y="170"/>
                    <a:pt x="352" y="190"/>
                    <a:pt x="396" y="177"/>
                  </a:cubicBezTo>
                  <a:cubicBezTo>
                    <a:pt x="453" y="145"/>
                    <a:pt x="473" y="140"/>
                    <a:pt x="505" y="123"/>
                  </a:cubicBezTo>
                  <a:cubicBezTo>
                    <a:pt x="538" y="106"/>
                    <a:pt x="570" y="87"/>
                    <a:pt x="591" y="74"/>
                  </a:cubicBezTo>
                  <a:cubicBezTo>
                    <a:pt x="610" y="57"/>
                    <a:pt x="595" y="0"/>
                    <a:pt x="633" y="43"/>
                  </a:cubicBezTo>
                  <a:cubicBezTo>
                    <a:pt x="663" y="46"/>
                    <a:pt x="790" y="17"/>
                    <a:pt x="833" y="31"/>
                  </a:cubicBezTo>
                  <a:cubicBezTo>
                    <a:pt x="876" y="45"/>
                    <a:pt x="890" y="86"/>
                    <a:pt x="889" y="127"/>
                  </a:cubicBezTo>
                  <a:cubicBezTo>
                    <a:pt x="914" y="158"/>
                    <a:pt x="881" y="256"/>
                    <a:pt x="825" y="279"/>
                  </a:cubicBezTo>
                  <a:cubicBezTo>
                    <a:pt x="769" y="302"/>
                    <a:pt x="613" y="261"/>
                    <a:pt x="551" y="265"/>
                  </a:cubicBezTo>
                  <a:cubicBezTo>
                    <a:pt x="556" y="317"/>
                    <a:pt x="509" y="285"/>
                    <a:pt x="455" y="303"/>
                  </a:cubicBezTo>
                  <a:cubicBezTo>
                    <a:pt x="423" y="318"/>
                    <a:pt x="405" y="315"/>
                    <a:pt x="361" y="315"/>
                  </a:cubicBezTo>
                  <a:cubicBezTo>
                    <a:pt x="356" y="314"/>
                    <a:pt x="279" y="465"/>
                    <a:pt x="281" y="46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a typeface="Osaka"/>
              </a:endParaRPr>
            </a:p>
          </p:txBody>
        </p:sp>
        <p:sp>
          <p:nvSpPr>
            <p:cNvPr id="47129" name="Freeform 1035" descr="70%"/>
            <p:cNvSpPr>
              <a:spLocks/>
            </p:cNvSpPr>
            <p:nvPr/>
          </p:nvSpPr>
          <p:spPr bwMode="auto">
            <a:xfrm>
              <a:off x="4574" y="460"/>
              <a:ext cx="273" cy="610"/>
            </a:xfrm>
            <a:custGeom>
              <a:avLst/>
              <a:gdLst>
                <a:gd name="T0" fmla="*/ 1 w 430"/>
                <a:gd name="T1" fmla="*/ 1 h 1114"/>
                <a:gd name="T2" fmla="*/ 1 w 430"/>
                <a:gd name="T3" fmla="*/ 1 h 1114"/>
                <a:gd name="T4" fmla="*/ 1 w 430"/>
                <a:gd name="T5" fmla="*/ 1 h 1114"/>
                <a:gd name="T6" fmla="*/ 1 w 430"/>
                <a:gd name="T7" fmla="*/ 1 h 1114"/>
                <a:gd name="T8" fmla="*/ 1 w 430"/>
                <a:gd name="T9" fmla="*/ 1 h 1114"/>
                <a:gd name="T10" fmla="*/ 1 w 430"/>
                <a:gd name="T11" fmla="*/ 1 h 1114"/>
                <a:gd name="T12" fmla="*/ 1 w 430"/>
                <a:gd name="T13" fmla="*/ 1 h 1114"/>
                <a:gd name="T14" fmla="*/ 1 w 430"/>
                <a:gd name="T15" fmla="*/ 1 h 1114"/>
                <a:gd name="T16" fmla="*/ 1 w 430"/>
                <a:gd name="T17" fmla="*/ 1 h 1114"/>
                <a:gd name="T18" fmla="*/ 1 w 430"/>
                <a:gd name="T19" fmla="*/ 1 h 1114"/>
                <a:gd name="T20" fmla="*/ 1 w 430"/>
                <a:gd name="T21" fmla="*/ 1 h 1114"/>
                <a:gd name="T22" fmla="*/ 1 w 430"/>
                <a:gd name="T23" fmla="*/ 1 h 1114"/>
                <a:gd name="T24" fmla="*/ 1 w 430"/>
                <a:gd name="T25" fmla="*/ 1 h 1114"/>
                <a:gd name="T26" fmla="*/ 1 w 430"/>
                <a:gd name="T27" fmla="*/ 1 h 1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1114"/>
                <a:gd name="T44" fmla="*/ 430 w 430"/>
                <a:gd name="T45" fmla="*/ 1114 h 1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1114">
                  <a:moveTo>
                    <a:pt x="2" y="806"/>
                  </a:moveTo>
                  <a:cubicBezTo>
                    <a:pt x="14" y="715"/>
                    <a:pt x="11" y="301"/>
                    <a:pt x="76" y="238"/>
                  </a:cubicBezTo>
                  <a:cubicBezTo>
                    <a:pt x="84" y="70"/>
                    <a:pt x="303" y="0"/>
                    <a:pt x="316" y="38"/>
                  </a:cubicBezTo>
                  <a:cubicBezTo>
                    <a:pt x="329" y="76"/>
                    <a:pt x="176" y="365"/>
                    <a:pt x="153" y="466"/>
                  </a:cubicBezTo>
                  <a:cubicBezTo>
                    <a:pt x="130" y="567"/>
                    <a:pt x="170" y="598"/>
                    <a:pt x="178" y="643"/>
                  </a:cubicBezTo>
                  <a:cubicBezTo>
                    <a:pt x="185" y="688"/>
                    <a:pt x="172" y="705"/>
                    <a:pt x="194" y="736"/>
                  </a:cubicBezTo>
                  <a:cubicBezTo>
                    <a:pt x="216" y="767"/>
                    <a:pt x="278" y="794"/>
                    <a:pt x="311" y="829"/>
                  </a:cubicBezTo>
                  <a:cubicBezTo>
                    <a:pt x="359" y="869"/>
                    <a:pt x="369" y="868"/>
                    <a:pt x="385" y="947"/>
                  </a:cubicBezTo>
                  <a:cubicBezTo>
                    <a:pt x="407" y="962"/>
                    <a:pt x="420" y="947"/>
                    <a:pt x="427" y="981"/>
                  </a:cubicBezTo>
                  <a:cubicBezTo>
                    <a:pt x="430" y="1004"/>
                    <a:pt x="333" y="1104"/>
                    <a:pt x="333" y="1104"/>
                  </a:cubicBezTo>
                  <a:cubicBezTo>
                    <a:pt x="259" y="1114"/>
                    <a:pt x="180" y="1008"/>
                    <a:pt x="159" y="925"/>
                  </a:cubicBezTo>
                  <a:cubicBezTo>
                    <a:pt x="99" y="948"/>
                    <a:pt x="63" y="948"/>
                    <a:pt x="93" y="853"/>
                  </a:cubicBezTo>
                  <a:cubicBezTo>
                    <a:pt x="76" y="820"/>
                    <a:pt x="68" y="776"/>
                    <a:pt x="66" y="731"/>
                  </a:cubicBezTo>
                  <a:cubicBezTo>
                    <a:pt x="66" y="724"/>
                    <a:pt x="0" y="805"/>
                    <a:pt x="2" y="80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a typeface="Osaka"/>
              </a:endParaRPr>
            </a:p>
          </p:txBody>
        </p:sp>
        <p:sp>
          <p:nvSpPr>
            <p:cNvPr id="47130" name="Oval 1036"/>
            <p:cNvSpPr>
              <a:spLocks noChangeArrowheads="1"/>
            </p:cNvSpPr>
            <p:nvPr/>
          </p:nvSpPr>
          <p:spPr bwMode="auto">
            <a:xfrm rot="-4883559">
              <a:off x="4934" y="570"/>
              <a:ext cx="331" cy="823"/>
            </a:xfrm>
            <a:prstGeom prst="ellipse">
              <a:avLst/>
            </a:prstGeom>
            <a:solidFill>
              <a:srgbClr val="FF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grpSp>
          <p:nvGrpSpPr>
            <p:cNvPr id="47131" name="Group 1037"/>
            <p:cNvGrpSpPr>
              <a:grpSpLocks/>
            </p:cNvGrpSpPr>
            <p:nvPr/>
          </p:nvGrpSpPr>
          <p:grpSpPr bwMode="auto">
            <a:xfrm>
              <a:off x="4776" y="863"/>
              <a:ext cx="414" cy="406"/>
              <a:chOff x="2592" y="2112"/>
              <a:chExt cx="442" cy="640"/>
            </a:xfrm>
          </p:grpSpPr>
          <p:sp>
            <p:nvSpPr>
              <p:cNvPr id="10560526" name="Oval 1038"/>
              <p:cNvSpPr>
                <a:spLocks noChangeArrowheads="1"/>
              </p:cNvSpPr>
              <p:nvPr/>
            </p:nvSpPr>
            <p:spPr bwMode="auto">
              <a:xfrm>
                <a:off x="2640" y="2112"/>
                <a:ext cx="330" cy="304"/>
              </a:xfrm>
              <a:prstGeom prst="ellipse">
                <a:avLst/>
              </a:prstGeom>
              <a:gradFill rotWithShape="0">
                <a:gsLst>
                  <a:gs pos="0">
                    <a:srgbClr val="FF5050"/>
                  </a:gs>
                  <a:gs pos="100000">
                    <a:srgbClr val="CC0000"/>
                  </a:gs>
                </a:gsLst>
                <a:path path="shape">
                  <a:fillToRect l="50000" t="50000" r="50000" b="50000"/>
                </a:path>
              </a:gradFill>
              <a:ln w="9525">
                <a:noFill/>
                <a:round/>
                <a:headEnd/>
                <a:tailEnd/>
              </a:ln>
              <a:effectLst>
                <a:outerShdw dist="35921" dir="2700000" algn="ctr" rotWithShape="0">
                  <a:srgbClr val="000066"/>
                </a:outerShdw>
              </a:effectLst>
            </p:spPr>
            <p:txBody>
              <a:bodyPr wrap="none" anchor="ctr"/>
              <a:lstStyle/>
              <a:p>
                <a:pPr defTabSz="914400">
                  <a:defRPr/>
                </a:pPr>
                <a:endParaRPr lang="en-US" sz="6000" b="1" i="1">
                  <a:solidFill>
                    <a:srgbClr val="000000"/>
                  </a:solidFill>
                  <a:latin typeface="Corbel" pitchFamily="34" charset="0"/>
                  <a:ea typeface="Osaka"/>
                </a:endParaRPr>
              </a:p>
            </p:txBody>
          </p:sp>
          <p:sp>
            <p:nvSpPr>
              <p:cNvPr id="10560527" name="Text Box 1039"/>
              <p:cNvSpPr txBox="1">
                <a:spLocks noChangeArrowheads="1"/>
              </p:cNvSpPr>
              <p:nvPr/>
            </p:nvSpPr>
            <p:spPr bwMode="auto">
              <a:xfrm>
                <a:off x="2592" y="2163"/>
                <a:ext cx="442" cy="589"/>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defTabSz="914400" eaLnBrk="0" hangingPunct="0">
                  <a:lnSpc>
                    <a:spcPct val="80000"/>
                  </a:lnSpc>
                  <a:defRPr/>
                </a:pPr>
                <a:r>
                  <a:rPr lang="en-US" sz="1400" b="1">
                    <a:solidFill>
                      <a:srgbClr val="FFFFFF"/>
                    </a:solidFill>
                    <a:latin typeface="Corbel" pitchFamily="34" charset="0"/>
                    <a:ea typeface="Osaka"/>
                  </a:rPr>
                  <a:t>NAcc</a:t>
                </a:r>
              </a:p>
              <a:p>
                <a:pPr algn="ctr" defTabSz="914400" eaLnBrk="0" hangingPunct="0">
                  <a:lnSpc>
                    <a:spcPct val="80000"/>
                  </a:lnSpc>
                  <a:defRPr/>
                </a:pPr>
                <a:endParaRPr lang="en-US" sz="1400" b="1">
                  <a:solidFill>
                    <a:srgbClr val="FFFFFF"/>
                  </a:solidFill>
                  <a:latin typeface="Corbel" pitchFamily="34" charset="0"/>
                  <a:ea typeface="Osaka"/>
                </a:endParaRPr>
              </a:p>
            </p:txBody>
          </p:sp>
        </p:grpSp>
        <p:grpSp>
          <p:nvGrpSpPr>
            <p:cNvPr id="47132" name="Group 1040"/>
            <p:cNvGrpSpPr>
              <a:grpSpLocks/>
            </p:cNvGrpSpPr>
            <p:nvPr/>
          </p:nvGrpSpPr>
          <p:grpSpPr bwMode="auto">
            <a:xfrm>
              <a:off x="5154" y="909"/>
              <a:ext cx="291" cy="202"/>
              <a:chOff x="3389" y="2497"/>
              <a:chExt cx="455" cy="366"/>
            </a:xfrm>
          </p:grpSpPr>
          <p:sp>
            <p:nvSpPr>
              <p:cNvPr id="10560529" name="Oval 1041"/>
              <p:cNvSpPr>
                <a:spLocks noChangeArrowheads="1"/>
              </p:cNvSpPr>
              <p:nvPr/>
            </p:nvSpPr>
            <p:spPr bwMode="auto">
              <a:xfrm>
                <a:off x="3511" y="2497"/>
                <a:ext cx="311" cy="312"/>
              </a:xfrm>
              <a:prstGeom prst="ellipse">
                <a:avLst/>
              </a:prstGeom>
              <a:gradFill rotWithShape="0">
                <a:gsLst>
                  <a:gs pos="0">
                    <a:srgbClr val="FF5050"/>
                  </a:gs>
                  <a:gs pos="100000">
                    <a:srgbClr val="CC0000"/>
                  </a:gs>
                </a:gsLst>
                <a:path path="shape">
                  <a:fillToRect l="50000" t="50000" r="50000" b="50000"/>
                </a:path>
              </a:gradFill>
              <a:ln w="9525">
                <a:noFill/>
                <a:round/>
                <a:headEnd/>
                <a:tailEnd/>
              </a:ln>
              <a:effectLst>
                <a:outerShdw dist="35921" dir="2700000" algn="ctr" rotWithShape="0">
                  <a:srgbClr val="000066"/>
                </a:outerShdw>
              </a:effectLst>
            </p:spPr>
            <p:txBody>
              <a:bodyPr wrap="none" anchor="ctr"/>
              <a:lstStyle/>
              <a:p>
                <a:pPr defTabSz="914400">
                  <a:defRPr/>
                </a:pPr>
                <a:endParaRPr lang="en-US" sz="6000" b="1" i="1">
                  <a:solidFill>
                    <a:srgbClr val="000000"/>
                  </a:solidFill>
                  <a:latin typeface="Corbel" pitchFamily="34" charset="0"/>
                  <a:ea typeface="Osaka"/>
                </a:endParaRPr>
              </a:p>
            </p:txBody>
          </p:sp>
          <p:sp>
            <p:nvSpPr>
              <p:cNvPr id="10560530" name="Text Box 1042"/>
              <p:cNvSpPr txBox="1">
                <a:spLocks noChangeArrowheads="1"/>
              </p:cNvSpPr>
              <p:nvPr/>
            </p:nvSpPr>
            <p:spPr bwMode="auto">
              <a:xfrm>
                <a:off x="3389" y="2569"/>
                <a:ext cx="455" cy="294"/>
              </a:xfrm>
              <a:prstGeom prst="rect">
                <a:avLst/>
              </a:prstGeom>
              <a:noFill/>
              <a:ln w="9525">
                <a:noFill/>
                <a:miter lim="800000"/>
                <a:headEnd/>
                <a:tailEnd/>
              </a:ln>
              <a:effectLst>
                <a:outerShdw dist="35921" dir="2700000" algn="ctr" rotWithShape="0">
                  <a:srgbClr val="000066"/>
                </a:outerShdw>
              </a:effectLst>
            </p:spPr>
            <p:txBody>
              <a:bodyPr wrap="none">
                <a:spAutoFit/>
              </a:bodyPr>
              <a:lstStyle/>
              <a:p>
                <a:pPr algn="ctr" defTabSz="914400" eaLnBrk="0" hangingPunct="0">
                  <a:lnSpc>
                    <a:spcPct val="80000"/>
                  </a:lnSpc>
                  <a:defRPr/>
                </a:pPr>
                <a:r>
                  <a:rPr lang="en-US" sz="1400" b="1">
                    <a:solidFill>
                      <a:srgbClr val="FFFFFF"/>
                    </a:solidFill>
                    <a:latin typeface="Corbel" pitchFamily="34" charset="0"/>
                    <a:ea typeface="Osaka"/>
                  </a:rPr>
                  <a:t>VP</a:t>
                </a:r>
              </a:p>
            </p:txBody>
          </p:sp>
        </p:grpSp>
        <p:sp>
          <p:nvSpPr>
            <p:cNvPr id="10560531" name="Text Box 1043"/>
            <p:cNvSpPr txBox="1">
              <a:spLocks noChangeArrowheads="1"/>
            </p:cNvSpPr>
            <p:nvPr/>
          </p:nvSpPr>
          <p:spPr bwMode="auto">
            <a:xfrm>
              <a:off x="5355" y="720"/>
              <a:ext cx="1024" cy="249"/>
            </a:xfrm>
            <a:prstGeom prst="rect">
              <a:avLst/>
            </a:prstGeom>
            <a:noFill/>
            <a:ln w="9525">
              <a:noFill/>
              <a:miter lim="800000"/>
              <a:headEnd/>
              <a:tailEnd/>
            </a:ln>
            <a:effectLst/>
          </p:spPr>
          <p:txBody>
            <a:bodyPr wrap="none">
              <a:spAutoFit/>
            </a:bodyPr>
            <a:lstStyle/>
            <a:p>
              <a:pPr algn="ctr" defTabSz="914400">
                <a:lnSpc>
                  <a:spcPct val="85000"/>
                </a:lnSpc>
                <a:defRPr/>
              </a:pPr>
              <a:r>
                <a:rPr lang="en-US" sz="2400" b="1">
                  <a:solidFill>
                    <a:srgbClr val="FF0000"/>
                  </a:solidFill>
                  <a:effectLst>
                    <a:outerShdw blurRad="38100" dist="38100" dir="2700000" algn="tl">
                      <a:srgbClr val="000000"/>
                    </a:outerShdw>
                  </a:effectLst>
                  <a:latin typeface="Corbel" pitchFamily="34" charset="0"/>
                  <a:ea typeface="Osaka"/>
                </a:rPr>
                <a:t>REWARD</a:t>
              </a:r>
            </a:p>
          </p:txBody>
        </p:sp>
        <p:sp>
          <p:nvSpPr>
            <p:cNvPr id="47134" name="Rectangle 1044"/>
            <p:cNvSpPr>
              <a:spLocks noChangeArrowheads="1"/>
            </p:cNvSpPr>
            <p:nvPr/>
          </p:nvSpPr>
          <p:spPr bwMode="auto">
            <a:xfrm>
              <a:off x="4435" y="1310"/>
              <a:ext cx="253" cy="15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47135" name="Rectangle 1045"/>
            <p:cNvSpPr>
              <a:spLocks noChangeArrowheads="1"/>
            </p:cNvSpPr>
            <p:nvPr/>
          </p:nvSpPr>
          <p:spPr bwMode="auto">
            <a:xfrm>
              <a:off x="4053" y="1140"/>
              <a:ext cx="535" cy="3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47136" name="Rectangle 1046"/>
            <p:cNvSpPr>
              <a:spLocks noChangeArrowheads="1"/>
            </p:cNvSpPr>
            <p:nvPr/>
          </p:nvSpPr>
          <p:spPr bwMode="auto">
            <a:xfrm rot="-1210239">
              <a:off x="4711" y="1415"/>
              <a:ext cx="488" cy="25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grpSp>
      <p:sp>
        <p:nvSpPr>
          <p:cNvPr id="10560537" name="Rectangle 1049"/>
          <p:cNvSpPr>
            <a:spLocks noChangeArrowheads="1"/>
          </p:cNvSpPr>
          <p:nvPr/>
        </p:nvSpPr>
        <p:spPr bwMode="auto">
          <a:xfrm>
            <a:off x="372533" y="228809"/>
            <a:ext cx="8331200" cy="754063"/>
          </a:xfrm>
          <a:prstGeom prst="rect">
            <a:avLst/>
          </a:prstGeom>
          <a:noFill/>
          <a:ln w="9525">
            <a:noFill/>
            <a:miter lim="800000"/>
            <a:headEnd/>
            <a:tailEnd/>
          </a:ln>
          <a:effectLst>
            <a:outerShdw dist="35921" dir="2700000" algn="ctr" rotWithShape="0">
              <a:srgbClr val="000066"/>
            </a:outerShdw>
          </a:effectLst>
        </p:spPr>
        <p:txBody>
          <a:bodyPr/>
          <a:lstStyle/>
          <a:p>
            <a:pPr marL="609600" indent="-609600" defTabSz="914400" eaLnBrk="0" hangingPunct="0">
              <a:lnSpc>
                <a:spcPct val="85000"/>
              </a:lnSpc>
              <a:buClr>
                <a:srgbClr val="FFFF00"/>
              </a:buClr>
              <a:buFontTx/>
              <a:buAutoNum type="arabicPeriod"/>
              <a:defRPr/>
            </a:pPr>
            <a:r>
              <a:rPr lang="en-US" sz="4200" b="1">
                <a:solidFill>
                  <a:srgbClr val="FFFF00"/>
                </a:solidFill>
                <a:latin typeface="Corbel" pitchFamily="34" charset="0"/>
                <a:ea typeface="Osaka"/>
              </a:rPr>
              <a:t> Reward Circuit  </a:t>
            </a:r>
            <a:endParaRPr lang="en-US" sz="4200" b="1" i="1">
              <a:solidFill>
                <a:srgbClr val="FFFF00"/>
              </a:solidFill>
              <a:latin typeface="Corbel" pitchFamily="34" charset="0"/>
              <a:ea typeface="Osaka"/>
            </a:endParaRPr>
          </a:p>
        </p:txBody>
      </p:sp>
      <p:grpSp>
        <p:nvGrpSpPr>
          <p:cNvPr id="5" name="Group 1072"/>
          <p:cNvGrpSpPr>
            <a:grpSpLocks/>
          </p:cNvGrpSpPr>
          <p:nvPr/>
        </p:nvGrpSpPr>
        <p:grpSpPr bwMode="auto">
          <a:xfrm>
            <a:off x="18345" y="1060458"/>
            <a:ext cx="4137378" cy="5813425"/>
            <a:chOff x="1482" y="0"/>
            <a:chExt cx="3280" cy="4314"/>
          </a:xfrm>
        </p:grpSpPr>
        <p:sp>
          <p:nvSpPr>
            <p:cNvPr id="47110" name="Rectangle 1073"/>
            <p:cNvSpPr>
              <a:spLocks noChangeArrowheads="1"/>
            </p:cNvSpPr>
            <p:nvPr/>
          </p:nvSpPr>
          <p:spPr bwMode="auto">
            <a:xfrm>
              <a:off x="3360" y="0"/>
              <a:ext cx="816" cy="144"/>
            </a:xfrm>
            <a:prstGeom prst="rect">
              <a:avLst/>
            </a:prstGeom>
            <a:solidFill>
              <a:srgbClr val="EA0A2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pic>
          <p:nvPicPr>
            <p:cNvPr id="47111" name="Picture 1074" descr="msotw9_temp0"/>
            <p:cNvPicPr>
              <a:picLocks noChangeAspect="1" noChangeArrowheads="1"/>
            </p:cNvPicPr>
            <p:nvPr/>
          </p:nvPicPr>
          <p:blipFill>
            <a:blip r:embed="rId4">
              <a:lum bright="12000" contrast="-18000"/>
              <a:extLst>
                <a:ext uri="{28A0092B-C50C-407E-A947-70E740481C1C}">
                  <a14:useLocalDpi xmlns:a14="http://schemas.microsoft.com/office/drawing/2010/main" val="0"/>
                </a:ext>
              </a:extLst>
            </a:blip>
            <a:srcRect/>
            <a:stretch>
              <a:fillRect/>
            </a:stretch>
          </p:blipFill>
          <p:spPr bwMode="auto">
            <a:xfrm>
              <a:off x="1506" y="66"/>
              <a:ext cx="3194" cy="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Rectangle 1075"/>
            <p:cNvSpPr>
              <a:spLocks noChangeArrowheads="1"/>
            </p:cNvSpPr>
            <p:nvPr/>
          </p:nvSpPr>
          <p:spPr bwMode="auto">
            <a:xfrm>
              <a:off x="1482" y="54"/>
              <a:ext cx="138" cy="4260"/>
            </a:xfrm>
            <a:prstGeom prst="rect">
              <a:avLst/>
            </a:prstGeom>
            <a:solidFill>
              <a:srgbClr val="EA0A2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47113" name="Rectangle 1076"/>
            <p:cNvSpPr>
              <a:spLocks noChangeArrowheads="1"/>
            </p:cNvSpPr>
            <p:nvPr/>
          </p:nvSpPr>
          <p:spPr bwMode="auto">
            <a:xfrm>
              <a:off x="4612" y="54"/>
              <a:ext cx="150" cy="4260"/>
            </a:xfrm>
            <a:prstGeom prst="rect">
              <a:avLst/>
            </a:prstGeom>
            <a:solidFill>
              <a:srgbClr val="EA0A2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47114" name="Line 1077"/>
            <p:cNvSpPr>
              <a:spLocks noChangeShapeType="1"/>
            </p:cNvSpPr>
            <p:nvPr/>
          </p:nvSpPr>
          <p:spPr bwMode="auto">
            <a:xfrm>
              <a:off x="1626" y="156"/>
              <a:ext cx="1824"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47115" name="Line 1078"/>
            <p:cNvSpPr>
              <a:spLocks noChangeShapeType="1"/>
            </p:cNvSpPr>
            <p:nvPr/>
          </p:nvSpPr>
          <p:spPr bwMode="auto">
            <a:xfrm>
              <a:off x="1626" y="156"/>
              <a:ext cx="0" cy="398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47116" name="Line 1079"/>
            <p:cNvSpPr>
              <a:spLocks noChangeShapeType="1"/>
            </p:cNvSpPr>
            <p:nvPr/>
          </p:nvSpPr>
          <p:spPr bwMode="auto">
            <a:xfrm>
              <a:off x="4602" y="162"/>
              <a:ext cx="0" cy="398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47117" name="Rectangle 1080"/>
            <p:cNvSpPr>
              <a:spLocks noChangeArrowheads="1"/>
            </p:cNvSpPr>
            <p:nvPr/>
          </p:nvSpPr>
          <p:spPr bwMode="auto">
            <a:xfrm rot="-5400000">
              <a:off x="3036" y="2634"/>
              <a:ext cx="144" cy="3216"/>
            </a:xfrm>
            <a:prstGeom prst="rect">
              <a:avLst/>
            </a:prstGeom>
            <a:solidFill>
              <a:srgbClr val="EA0A2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47118" name="Rectangle 1081"/>
            <p:cNvSpPr>
              <a:spLocks noChangeArrowheads="1"/>
            </p:cNvSpPr>
            <p:nvPr/>
          </p:nvSpPr>
          <p:spPr bwMode="auto">
            <a:xfrm>
              <a:off x="1482" y="0"/>
              <a:ext cx="1920" cy="144"/>
            </a:xfrm>
            <a:prstGeom prst="rect">
              <a:avLst/>
            </a:prstGeom>
            <a:solidFill>
              <a:srgbClr val="EA0A2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47119" name="Rectangle 1082"/>
            <p:cNvSpPr>
              <a:spLocks noChangeArrowheads="1"/>
            </p:cNvSpPr>
            <p:nvPr/>
          </p:nvSpPr>
          <p:spPr bwMode="auto">
            <a:xfrm>
              <a:off x="4120" y="0"/>
              <a:ext cx="642" cy="144"/>
            </a:xfrm>
            <a:prstGeom prst="rect">
              <a:avLst/>
            </a:prstGeom>
            <a:solidFill>
              <a:srgbClr val="EA0A2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47120" name="AutoShape 1083"/>
            <p:cNvSpPr>
              <a:spLocks noChangeArrowheads="1"/>
            </p:cNvSpPr>
            <p:nvPr/>
          </p:nvSpPr>
          <p:spPr bwMode="auto">
            <a:xfrm flipH="1" flipV="1">
              <a:off x="3940" y="36"/>
              <a:ext cx="192" cy="116"/>
            </a:xfrm>
            <a:prstGeom prst="rtTriangle">
              <a:avLst/>
            </a:prstGeom>
            <a:solidFill>
              <a:srgbClr val="EA0A2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47121" name="Line 1084"/>
            <p:cNvSpPr>
              <a:spLocks noChangeShapeType="1"/>
            </p:cNvSpPr>
            <p:nvPr/>
          </p:nvSpPr>
          <p:spPr bwMode="auto">
            <a:xfrm>
              <a:off x="3400" y="68"/>
              <a:ext cx="576" cy="0"/>
            </a:xfrm>
            <a:prstGeom prst="line">
              <a:avLst/>
            </a:prstGeom>
            <a:noFill/>
            <a:ln w="28575">
              <a:solidFill>
                <a:srgbClr val="4D4D4D"/>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grpSp>
      <p:sp>
        <p:nvSpPr>
          <p:cNvPr id="10560573" name="Text Box 1085"/>
          <p:cNvSpPr txBox="1">
            <a:spLocks noChangeArrowheads="1"/>
          </p:cNvSpPr>
          <p:nvPr/>
        </p:nvSpPr>
        <p:spPr bwMode="auto">
          <a:xfrm>
            <a:off x="4308176" y="3148013"/>
            <a:ext cx="473145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eaLnBrk="1" hangingPunct="1">
              <a:lnSpc>
                <a:spcPct val="85000"/>
              </a:lnSpc>
            </a:pPr>
            <a:r>
              <a:rPr lang="en-US" sz="4400" i="0">
                <a:solidFill>
                  <a:srgbClr val="FFFFFF"/>
                </a:solidFill>
                <a:latin typeface="Corbel" pitchFamily="34" charset="0"/>
                <a:ea typeface="Osaka"/>
              </a:rPr>
              <a:t>Drugs of Abuse Engage</a:t>
            </a:r>
          </a:p>
          <a:p>
            <a:pPr defTabSz="914400" eaLnBrk="1" hangingPunct="1">
              <a:lnSpc>
                <a:spcPct val="85000"/>
              </a:lnSpc>
            </a:pPr>
            <a:r>
              <a:rPr lang="en-US" sz="4400" i="0">
                <a:solidFill>
                  <a:srgbClr val="FFFFFF"/>
                </a:solidFill>
                <a:latin typeface="Corbel" pitchFamily="34" charset="0"/>
                <a:ea typeface="Osaka"/>
              </a:rPr>
              <a:t>Systems in the </a:t>
            </a:r>
          </a:p>
          <a:p>
            <a:pPr defTabSz="914400" eaLnBrk="1" hangingPunct="1">
              <a:lnSpc>
                <a:spcPct val="85000"/>
              </a:lnSpc>
            </a:pPr>
            <a:r>
              <a:rPr lang="en-US" sz="4400">
                <a:solidFill>
                  <a:srgbClr val="FFFF00"/>
                </a:solidFill>
                <a:latin typeface="Corbel" pitchFamily="34" charset="0"/>
                <a:ea typeface="Osaka"/>
              </a:rPr>
              <a:t>Motivation </a:t>
            </a:r>
          </a:p>
          <a:p>
            <a:pPr defTabSz="914400" eaLnBrk="1" hangingPunct="1">
              <a:lnSpc>
                <a:spcPct val="85000"/>
              </a:lnSpc>
            </a:pPr>
            <a:r>
              <a:rPr lang="en-US" sz="4400">
                <a:solidFill>
                  <a:srgbClr val="FFFF00"/>
                </a:solidFill>
                <a:latin typeface="Corbel" pitchFamily="34" charset="0"/>
                <a:ea typeface="Osaka"/>
              </a:rPr>
              <a:t>Pathways</a:t>
            </a:r>
          </a:p>
          <a:p>
            <a:pPr defTabSz="914400" eaLnBrk="1" hangingPunct="1">
              <a:lnSpc>
                <a:spcPct val="85000"/>
              </a:lnSpc>
            </a:pPr>
            <a:r>
              <a:rPr lang="en-US" sz="4400" i="0">
                <a:solidFill>
                  <a:srgbClr val="FFFFFF"/>
                </a:solidFill>
                <a:latin typeface="Corbel" pitchFamily="34" charset="0"/>
                <a:ea typeface="Osaka"/>
              </a:rPr>
              <a:t>of the Brain</a:t>
            </a:r>
          </a:p>
        </p:txBody>
      </p:sp>
    </p:spTree>
    <p:extLst>
      <p:ext uri="{BB962C8B-B14F-4D97-AF65-F5344CB8AC3E}">
        <p14:creationId xmlns:p14="http://schemas.microsoft.com/office/powerpoint/2010/main" val="20953997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97"/>
          <p:cNvSpPr>
            <a:spLocks noChangeArrowheads="1"/>
          </p:cNvSpPr>
          <p:nvPr/>
        </p:nvSpPr>
        <p:spPr bwMode="auto">
          <a:xfrm>
            <a:off x="0" y="6550025"/>
            <a:ext cx="6170789"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hangingPunct="0"/>
            <a:r>
              <a:rPr lang="en-US" sz="1400">
                <a:solidFill>
                  <a:srgbClr val="FFFFFF"/>
                </a:solidFill>
                <a:latin typeface="Corbel" pitchFamily="34" charset="0"/>
                <a:ea typeface="MS PGothic" pitchFamily="34" charset="-128"/>
              </a:rPr>
              <a:t>Di Chiara et al., Neuroscience, 1999.,</a:t>
            </a:r>
            <a:r>
              <a:rPr lang="en-US" sz="1400">
                <a:solidFill>
                  <a:srgbClr val="FFFFFF"/>
                </a:solidFill>
                <a:latin typeface="Corbel" pitchFamily="34" charset="0"/>
                <a:ea typeface="MS PGothic" pitchFamily="34" charset="-128"/>
                <a:cs typeface="Arial" pitchFamily="34" charset="0"/>
              </a:rPr>
              <a:t>Fiorino and Phillips, J. Neuroscience, 1997.</a:t>
            </a:r>
          </a:p>
        </p:txBody>
      </p:sp>
      <p:sp>
        <p:nvSpPr>
          <p:cNvPr id="43011" name="Rectangle 98"/>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r>
              <a:rPr kumimoji="1" lang="en-US" sz="4000" b="1" i="1" dirty="0">
                <a:solidFill>
                  <a:srgbClr val="FFFF00"/>
                </a:solidFill>
                <a:latin typeface="Corbel" pitchFamily="34" charset="0"/>
                <a:ea typeface="MS PGothic" pitchFamily="34" charset="-128"/>
                <a:cs typeface="Arial" pitchFamily="34" charset="0"/>
              </a:rPr>
              <a:t>Natural Rewards Elevate </a:t>
            </a:r>
          </a:p>
          <a:p>
            <a:pPr algn="ctr" defTabSz="914400" eaLnBrk="0" hangingPunct="0"/>
            <a:r>
              <a:rPr kumimoji="1" lang="en-US" sz="4000" b="1" i="1" dirty="0">
                <a:solidFill>
                  <a:srgbClr val="FFFF00"/>
                </a:solidFill>
                <a:latin typeface="Corbel" pitchFamily="34" charset="0"/>
                <a:ea typeface="MS PGothic" pitchFamily="34" charset="-128"/>
                <a:cs typeface="Arial" pitchFamily="34" charset="0"/>
              </a:rPr>
              <a:t>Dopamine Levels</a:t>
            </a:r>
          </a:p>
        </p:txBody>
      </p:sp>
      <p:sp>
        <p:nvSpPr>
          <p:cNvPr id="43012" name="Line 3"/>
          <p:cNvSpPr>
            <a:spLocks noChangeShapeType="1"/>
          </p:cNvSpPr>
          <p:nvPr/>
        </p:nvSpPr>
        <p:spPr bwMode="auto">
          <a:xfrm>
            <a:off x="1016002" y="2193930"/>
            <a:ext cx="1412" cy="2798763"/>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13" name="Line 4"/>
          <p:cNvSpPr>
            <a:spLocks noChangeShapeType="1"/>
          </p:cNvSpPr>
          <p:nvPr/>
        </p:nvSpPr>
        <p:spPr bwMode="auto">
          <a:xfrm>
            <a:off x="972256" y="4993187"/>
            <a:ext cx="43744"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14" name="Line 5"/>
          <p:cNvSpPr>
            <a:spLocks noChangeShapeType="1"/>
          </p:cNvSpPr>
          <p:nvPr/>
        </p:nvSpPr>
        <p:spPr bwMode="auto">
          <a:xfrm>
            <a:off x="972256" y="4295775"/>
            <a:ext cx="43744"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15" name="Line 6"/>
          <p:cNvSpPr>
            <a:spLocks noChangeShapeType="1"/>
          </p:cNvSpPr>
          <p:nvPr/>
        </p:nvSpPr>
        <p:spPr bwMode="auto">
          <a:xfrm>
            <a:off x="972256" y="3597275"/>
            <a:ext cx="43744"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16" name="Line 7"/>
          <p:cNvSpPr>
            <a:spLocks noChangeShapeType="1"/>
          </p:cNvSpPr>
          <p:nvPr/>
        </p:nvSpPr>
        <p:spPr bwMode="auto">
          <a:xfrm>
            <a:off x="972256" y="2892425"/>
            <a:ext cx="43744"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17" name="Line 8"/>
          <p:cNvSpPr>
            <a:spLocks noChangeShapeType="1"/>
          </p:cNvSpPr>
          <p:nvPr/>
        </p:nvSpPr>
        <p:spPr bwMode="auto">
          <a:xfrm>
            <a:off x="972256" y="2193925"/>
            <a:ext cx="43744" cy="1588"/>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18" name="Line 9"/>
          <p:cNvSpPr>
            <a:spLocks noChangeShapeType="1"/>
          </p:cNvSpPr>
          <p:nvPr/>
        </p:nvSpPr>
        <p:spPr bwMode="auto">
          <a:xfrm>
            <a:off x="1016004" y="4993187"/>
            <a:ext cx="2703689"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19" name="Line 10"/>
          <p:cNvSpPr>
            <a:spLocks noChangeShapeType="1"/>
          </p:cNvSpPr>
          <p:nvPr/>
        </p:nvSpPr>
        <p:spPr bwMode="auto">
          <a:xfrm flipV="1">
            <a:off x="1016002" y="4992688"/>
            <a:ext cx="1412"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20" name="Line 11"/>
          <p:cNvSpPr>
            <a:spLocks noChangeShapeType="1"/>
          </p:cNvSpPr>
          <p:nvPr/>
        </p:nvSpPr>
        <p:spPr bwMode="auto">
          <a:xfrm flipV="1">
            <a:off x="1159933"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21" name="Line 12"/>
          <p:cNvSpPr>
            <a:spLocks noChangeShapeType="1"/>
          </p:cNvSpPr>
          <p:nvPr/>
        </p:nvSpPr>
        <p:spPr bwMode="auto">
          <a:xfrm flipV="1">
            <a:off x="1296886" y="4992688"/>
            <a:ext cx="1411"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22" name="Line 13"/>
          <p:cNvSpPr>
            <a:spLocks noChangeShapeType="1"/>
          </p:cNvSpPr>
          <p:nvPr/>
        </p:nvSpPr>
        <p:spPr bwMode="auto">
          <a:xfrm flipV="1">
            <a:off x="1440745" y="4992688"/>
            <a:ext cx="2822"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23" name="Line 14"/>
          <p:cNvSpPr>
            <a:spLocks noChangeShapeType="1"/>
          </p:cNvSpPr>
          <p:nvPr/>
        </p:nvSpPr>
        <p:spPr bwMode="auto">
          <a:xfrm flipV="1">
            <a:off x="1587582" y="4992688"/>
            <a:ext cx="1411"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24" name="Line 15"/>
          <p:cNvSpPr>
            <a:spLocks noChangeShapeType="1"/>
          </p:cNvSpPr>
          <p:nvPr/>
        </p:nvSpPr>
        <p:spPr bwMode="auto">
          <a:xfrm flipV="1">
            <a:off x="1724378" y="4992688"/>
            <a:ext cx="1412"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25" name="Line 16"/>
          <p:cNvSpPr>
            <a:spLocks noChangeShapeType="1"/>
          </p:cNvSpPr>
          <p:nvPr/>
        </p:nvSpPr>
        <p:spPr bwMode="auto">
          <a:xfrm flipV="1">
            <a:off x="1868314" y="4992688"/>
            <a:ext cx="1412"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26" name="Line 17"/>
          <p:cNvSpPr>
            <a:spLocks noChangeShapeType="1"/>
          </p:cNvSpPr>
          <p:nvPr/>
        </p:nvSpPr>
        <p:spPr bwMode="auto">
          <a:xfrm flipV="1">
            <a:off x="2013905" y="4992688"/>
            <a:ext cx="1411"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27" name="Line 18"/>
          <p:cNvSpPr>
            <a:spLocks noChangeShapeType="1"/>
          </p:cNvSpPr>
          <p:nvPr/>
        </p:nvSpPr>
        <p:spPr bwMode="auto">
          <a:xfrm flipV="1">
            <a:off x="2152194" y="4992688"/>
            <a:ext cx="1411"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28" name="Line 19"/>
          <p:cNvSpPr>
            <a:spLocks noChangeShapeType="1"/>
          </p:cNvSpPr>
          <p:nvPr/>
        </p:nvSpPr>
        <p:spPr bwMode="auto">
          <a:xfrm flipV="1">
            <a:off x="2295950" y="4992688"/>
            <a:ext cx="1411"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29" name="Line 20"/>
          <p:cNvSpPr>
            <a:spLocks noChangeShapeType="1"/>
          </p:cNvSpPr>
          <p:nvPr/>
        </p:nvSpPr>
        <p:spPr bwMode="auto">
          <a:xfrm flipV="1">
            <a:off x="2439822" y="4992688"/>
            <a:ext cx="1411"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30" name="Line 21"/>
          <p:cNvSpPr>
            <a:spLocks noChangeShapeType="1"/>
          </p:cNvSpPr>
          <p:nvPr/>
        </p:nvSpPr>
        <p:spPr bwMode="auto">
          <a:xfrm flipV="1">
            <a:off x="2583745" y="4992688"/>
            <a:ext cx="2822"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31" name="Line 22"/>
          <p:cNvSpPr>
            <a:spLocks noChangeShapeType="1"/>
          </p:cNvSpPr>
          <p:nvPr/>
        </p:nvSpPr>
        <p:spPr bwMode="auto">
          <a:xfrm flipV="1">
            <a:off x="2722034"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32" name="Line 23"/>
          <p:cNvSpPr>
            <a:spLocks noChangeShapeType="1"/>
          </p:cNvSpPr>
          <p:nvPr/>
        </p:nvSpPr>
        <p:spPr bwMode="auto">
          <a:xfrm flipV="1">
            <a:off x="2867378" y="4992688"/>
            <a:ext cx="1412"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33" name="Line 24"/>
          <p:cNvSpPr>
            <a:spLocks noChangeShapeType="1"/>
          </p:cNvSpPr>
          <p:nvPr/>
        </p:nvSpPr>
        <p:spPr bwMode="auto">
          <a:xfrm flipV="1">
            <a:off x="3011311"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34" name="Line 25"/>
          <p:cNvSpPr>
            <a:spLocks noChangeShapeType="1"/>
          </p:cNvSpPr>
          <p:nvPr/>
        </p:nvSpPr>
        <p:spPr bwMode="auto">
          <a:xfrm flipV="1">
            <a:off x="3149600"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35" name="Line 26"/>
          <p:cNvSpPr>
            <a:spLocks noChangeShapeType="1"/>
          </p:cNvSpPr>
          <p:nvPr/>
        </p:nvSpPr>
        <p:spPr bwMode="auto">
          <a:xfrm flipV="1">
            <a:off x="3293533" y="4992688"/>
            <a:ext cx="0"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36" name="Line 27"/>
          <p:cNvSpPr>
            <a:spLocks noChangeShapeType="1"/>
          </p:cNvSpPr>
          <p:nvPr/>
        </p:nvSpPr>
        <p:spPr bwMode="auto">
          <a:xfrm flipV="1">
            <a:off x="3438950" y="4992688"/>
            <a:ext cx="1411"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37" name="Line 28"/>
          <p:cNvSpPr>
            <a:spLocks noChangeShapeType="1"/>
          </p:cNvSpPr>
          <p:nvPr/>
        </p:nvSpPr>
        <p:spPr bwMode="auto">
          <a:xfrm flipV="1">
            <a:off x="3574345" y="4992688"/>
            <a:ext cx="2822"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38" name="Line 29"/>
          <p:cNvSpPr>
            <a:spLocks noChangeShapeType="1"/>
          </p:cNvSpPr>
          <p:nvPr/>
        </p:nvSpPr>
        <p:spPr bwMode="auto">
          <a:xfrm flipV="1">
            <a:off x="3719690" y="4992688"/>
            <a:ext cx="1412" cy="4445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39" name="Line 30"/>
          <p:cNvSpPr>
            <a:spLocks noChangeShapeType="1"/>
          </p:cNvSpPr>
          <p:nvPr/>
        </p:nvSpPr>
        <p:spPr bwMode="auto">
          <a:xfrm>
            <a:off x="1087967" y="3597275"/>
            <a:ext cx="145344" cy="666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40" name="Line 31"/>
          <p:cNvSpPr>
            <a:spLocks noChangeShapeType="1"/>
          </p:cNvSpPr>
          <p:nvPr/>
        </p:nvSpPr>
        <p:spPr bwMode="auto">
          <a:xfrm flipV="1">
            <a:off x="1233311" y="3524250"/>
            <a:ext cx="136878" cy="13970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41" name="Line 32"/>
          <p:cNvSpPr>
            <a:spLocks noChangeShapeType="1"/>
          </p:cNvSpPr>
          <p:nvPr/>
        </p:nvSpPr>
        <p:spPr bwMode="auto">
          <a:xfrm>
            <a:off x="1370281" y="3524250"/>
            <a:ext cx="143933" cy="58738"/>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42" name="Line 33"/>
          <p:cNvSpPr>
            <a:spLocks noChangeShapeType="1"/>
          </p:cNvSpPr>
          <p:nvPr/>
        </p:nvSpPr>
        <p:spPr bwMode="auto">
          <a:xfrm>
            <a:off x="1514123" y="3582990"/>
            <a:ext cx="145344" cy="1539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43" name="Line 34"/>
          <p:cNvSpPr>
            <a:spLocks noChangeShapeType="1"/>
          </p:cNvSpPr>
          <p:nvPr/>
        </p:nvSpPr>
        <p:spPr bwMode="auto">
          <a:xfrm flipV="1">
            <a:off x="1659467" y="2892425"/>
            <a:ext cx="136878" cy="8445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44" name="Line 35"/>
          <p:cNvSpPr>
            <a:spLocks noChangeShapeType="1"/>
          </p:cNvSpPr>
          <p:nvPr/>
        </p:nvSpPr>
        <p:spPr bwMode="auto">
          <a:xfrm>
            <a:off x="1797971" y="2892924"/>
            <a:ext cx="143933" cy="138113"/>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45" name="Line 36"/>
          <p:cNvSpPr>
            <a:spLocks noChangeShapeType="1"/>
          </p:cNvSpPr>
          <p:nvPr/>
        </p:nvSpPr>
        <p:spPr bwMode="auto">
          <a:xfrm>
            <a:off x="1941939" y="3030538"/>
            <a:ext cx="143933" cy="214312"/>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46" name="Line 37"/>
          <p:cNvSpPr>
            <a:spLocks noChangeShapeType="1"/>
          </p:cNvSpPr>
          <p:nvPr/>
        </p:nvSpPr>
        <p:spPr bwMode="auto">
          <a:xfrm>
            <a:off x="2085622" y="3244850"/>
            <a:ext cx="136878" cy="13970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47" name="Line 38"/>
          <p:cNvSpPr>
            <a:spLocks noChangeShapeType="1"/>
          </p:cNvSpPr>
          <p:nvPr/>
        </p:nvSpPr>
        <p:spPr bwMode="auto">
          <a:xfrm>
            <a:off x="2222500" y="3385049"/>
            <a:ext cx="145344" cy="42863"/>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48" name="Line 39"/>
          <p:cNvSpPr>
            <a:spLocks noChangeShapeType="1"/>
          </p:cNvSpPr>
          <p:nvPr/>
        </p:nvSpPr>
        <p:spPr bwMode="auto">
          <a:xfrm>
            <a:off x="2366434" y="3427413"/>
            <a:ext cx="146756" cy="158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49" name="Line 40"/>
          <p:cNvSpPr>
            <a:spLocks noChangeShapeType="1"/>
          </p:cNvSpPr>
          <p:nvPr/>
        </p:nvSpPr>
        <p:spPr bwMode="auto">
          <a:xfrm>
            <a:off x="2513193" y="3443296"/>
            <a:ext cx="136877" cy="2222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50" name="Line 41"/>
          <p:cNvSpPr>
            <a:spLocks noChangeShapeType="1"/>
          </p:cNvSpPr>
          <p:nvPr/>
        </p:nvSpPr>
        <p:spPr bwMode="auto">
          <a:xfrm>
            <a:off x="2650113" y="3465517"/>
            <a:ext cx="143933"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51" name="Line 42"/>
          <p:cNvSpPr>
            <a:spLocks noChangeShapeType="1"/>
          </p:cNvSpPr>
          <p:nvPr/>
        </p:nvSpPr>
        <p:spPr bwMode="auto">
          <a:xfrm>
            <a:off x="2794057" y="3479800"/>
            <a:ext cx="143933" cy="444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52" name="Line 43"/>
          <p:cNvSpPr>
            <a:spLocks noChangeShapeType="1"/>
          </p:cNvSpPr>
          <p:nvPr/>
        </p:nvSpPr>
        <p:spPr bwMode="auto">
          <a:xfrm>
            <a:off x="2937983" y="3524258"/>
            <a:ext cx="138289" cy="285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53" name="Line 44"/>
          <p:cNvSpPr>
            <a:spLocks noChangeShapeType="1"/>
          </p:cNvSpPr>
          <p:nvPr/>
        </p:nvSpPr>
        <p:spPr bwMode="auto">
          <a:xfrm>
            <a:off x="3076287" y="3552825"/>
            <a:ext cx="145345" cy="30163"/>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54" name="Line 45"/>
          <p:cNvSpPr>
            <a:spLocks noChangeShapeType="1"/>
          </p:cNvSpPr>
          <p:nvPr/>
        </p:nvSpPr>
        <p:spPr bwMode="auto">
          <a:xfrm>
            <a:off x="3221817" y="3582990"/>
            <a:ext cx="143933"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55" name="Line 46"/>
          <p:cNvSpPr>
            <a:spLocks noChangeShapeType="1"/>
          </p:cNvSpPr>
          <p:nvPr/>
        </p:nvSpPr>
        <p:spPr bwMode="auto">
          <a:xfrm flipV="1">
            <a:off x="3365519" y="3582990"/>
            <a:ext cx="138289"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56" name="Line 47"/>
          <p:cNvSpPr>
            <a:spLocks noChangeShapeType="1"/>
          </p:cNvSpPr>
          <p:nvPr/>
        </p:nvSpPr>
        <p:spPr bwMode="auto">
          <a:xfrm>
            <a:off x="3503801" y="3582990"/>
            <a:ext cx="143933" cy="142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57" name="Rectangle 48"/>
          <p:cNvSpPr>
            <a:spLocks noChangeArrowheads="1"/>
          </p:cNvSpPr>
          <p:nvPr/>
        </p:nvSpPr>
        <p:spPr bwMode="auto">
          <a:xfrm>
            <a:off x="1037167" y="3544893"/>
            <a:ext cx="94544" cy="96837"/>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58" name="Rectangle 49"/>
          <p:cNvSpPr>
            <a:spLocks noChangeArrowheads="1"/>
          </p:cNvSpPr>
          <p:nvPr/>
        </p:nvSpPr>
        <p:spPr bwMode="auto">
          <a:xfrm>
            <a:off x="1182591" y="3611563"/>
            <a:ext cx="94545" cy="95250"/>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59" name="Rectangle 50"/>
          <p:cNvSpPr>
            <a:spLocks noChangeArrowheads="1"/>
          </p:cNvSpPr>
          <p:nvPr/>
        </p:nvSpPr>
        <p:spPr bwMode="auto">
          <a:xfrm>
            <a:off x="1319409" y="3471863"/>
            <a:ext cx="93133" cy="95250"/>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60" name="Rectangle 51"/>
          <p:cNvSpPr>
            <a:spLocks noChangeArrowheads="1"/>
          </p:cNvSpPr>
          <p:nvPr/>
        </p:nvSpPr>
        <p:spPr bwMode="auto">
          <a:xfrm>
            <a:off x="1463323" y="3530600"/>
            <a:ext cx="94544" cy="95250"/>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61" name="Rectangle 52"/>
          <p:cNvSpPr>
            <a:spLocks noChangeArrowheads="1"/>
          </p:cNvSpPr>
          <p:nvPr/>
        </p:nvSpPr>
        <p:spPr bwMode="auto">
          <a:xfrm>
            <a:off x="1608743" y="3684593"/>
            <a:ext cx="94545" cy="96837"/>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62" name="Rectangle 53"/>
          <p:cNvSpPr>
            <a:spLocks noChangeArrowheads="1"/>
          </p:cNvSpPr>
          <p:nvPr/>
        </p:nvSpPr>
        <p:spPr bwMode="auto">
          <a:xfrm>
            <a:off x="1747073" y="2840038"/>
            <a:ext cx="93133" cy="95250"/>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63" name="Rectangle 54"/>
          <p:cNvSpPr>
            <a:spLocks noChangeArrowheads="1"/>
          </p:cNvSpPr>
          <p:nvPr/>
        </p:nvSpPr>
        <p:spPr bwMode="auto">
          <a:xfrm>
            <a:off x="1891139" y="2979738"/>
            <a:ext cx="93133" cy="95250"/>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64" name="Rectangle 55"/>
          <p:cNvSpPr>
            <a:spLocks noChangeArrowheads="1"/>
          </p:cNvSpPr>
          <p:nvPr/>
        </p:nvSpPr>
        <p:spPr bwMode="auto">
          <a:xfrm>
            <a:off x="2035072" y="3192463"/>
            <a:ext cx="94545" cy="95250"/>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65" name="Rectangle 56"/>
          <p:cNvSpPr>
            <a:spLocks noChangeArrowheads="1"/>
          </p:cNvSpPr>
          <p:nvPr/>
        </p:nvSpPr>
        <p:spPr bwMode="auto">
          <a:xfrm>
            <a:off x="2173361" y="3332163"/>
            <a:ext cx="94545" cy="95250"/>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66" name="Rectangle 57"/>
          <p:cNvSpPr>
            <a:spLocks noChangeArrowheads="1"/>
          </p:cNvSpPr>
          <p:nvPr/>
        </p:nvSpPr>
        <p:spPr bwMode="auto">
          <a:xfrm>
            <a:off x="2318473" y="3376613"/>
            <a:ext cx="93133" cy="95250"/>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67" name="Rectangle 58"/>
          <p:cNvSpPr>
            <a:spLocks noChangeArrowheads="1"/>
          </p:cNvSpPr>
          <p:nvPr/>
        </p:nvSpPr>
        <p:spPr bwMode="auto">
          <a:xfrm>
            <a:off x="2462639" y="3390900"/>
            <a:ext cx="93133" cy="95250"/>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68" name="Rectangle 59"/>
          <p:cNvSpPr>
            <a:spLocks noChangeArrowheads="1"/>
          </p:cNvSpPr>
          <p:nvPr/>
        </p:nvSpPr>
        <p:spPr bwMode="auto">
          <a:xfrm>
            <a:off x="2599441" y="3413125"/>
            <a:ext cx="93133" cy="95250"/>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69" name="Rectangle 60"/>
          <p:cNvSpPr>
            <a:spLocks noChangeArrowheads="1"/>
          </p:cNvSpPr>
          <p:nvPr/>
        </p:nvSpPr>
        <p:spPr bwMode="auto">
          <a:xfrm>
            <a:off x="2743263" y="3427420"/>
            <a:ext cx="94545" cy="96837"/>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70" name="Rectangle 61"/>
          <p:cNvSpPr>
            <a:spLocks noChangeArrowheads="1"/>
          </p:cNvSpPr>
          <p:nvPr/>
        </p:nvSpPr>
        <p:spPr bwMode="auto">
          <a:xfrm>
            <a:off x="2887133" y="3471863"/>
            <a:ext cx="95956" cy="95250"/>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71" name="Rectangle 62"/>
          <p:cNvSpPr>
            <a:spLocks noChangeArrowheads="1"/>
          </p:cNvSpPr>
          <p:nvPr/>
        </p:nvSpPr>
        <p:spPr bwMode="auto">
          <a:xfrm>
            <a:off x="3025543" y="3502025"/>
            <a:ext cx="94545" cy="95250"/>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72" name="Rectangle 63"/>
          <p:cNvSpPr>
            <a:spLocks noChangeArrowheads="1"/>
          </p:cNvSpPr>
          <p:nvPr/>
        </p:nvSpPr>
        <p:spPr bwMode="auto">
          <a:xfrm>
            <a:off x="3170777" y="3530600"/>
            <a:ext cx="93133" cy="95250"/>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73" name="Rectangle 64"/>
          <p:cNvSpPr>
            <a:spLocks noChangeArrowheads="1"/>
          </p:cNvSpPr>
          <p:nvPr/>
        </p:nvSpPr>
        <p:spPr bwMode="auto">
          <a:xfrm>
            <a:off x="3314700" y="3544893"/>
            <a:ext cx="95956" cy="96837"/>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74" name="Rectangle 65"/>
          <p:cNvSpPr>
            <a:spLocks noChangeArrowheads="1"/>
          </p:cNvSpPr>
          <p:nvPr/>
        </p:nvSpPr>
        <p:spPr bwMode="auto">
          <a:xfrm>
            <a:off x="3453057" y="3530600"/>
            <a:ext cx="93133" cy="95250"/>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75" name="Rectangle 66"/>
          <p:cNvSpPr>
            <a:spLocks noChangeArrowheads="1"/>
          </p:cNvSpPr>
          <p:nvPr/>
        </p:nvSpPr>
        <p:spPr bwMode="auto">
          <a:xfrm>
            <a:off x="3596923" y="3544893"/>
            <a:ext cx="94544" cy="96837"/>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076" name="Rectangle 67"/>
          <p:cNvSpPr>
            <a:spLocks noChangeArrowheads="1"/>
          </p:cNvSpPr>
          <p:nvPr/>
        </p:nvSpPr>
        <p:spPr bwMode="auto">
          <a:xfrm>
            <a:off x="828322" y="4911725"/>
            <a:ext cx="929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US" sz="1400" b="1">
                <a:solidFill>
                  <a:srgbClr val="FFFFFF"/>
                </a:solidFill>
                <a:latin typeface="Corbel" pitchFamily="34" charset="0"/>
                <a:ea typeface="MS PGothic" pitchFamily="34" charset="-128"/>
                <a:cs typeface="Arial" pitchFamily="34" charset="0"/>
              </a:rPr>
              <a:t>0</a:t>
            </a:r>
            <a:endParaRPr lang="en-US" sz="2400" b="1">
              <a:solidFill>
                <a:srgbClr val="000000"/>
              </a:solidFill>
              <a:latin typeface="Corbel" pitchFamily="34" charset="0"/>
              <a:ea typeface="MS PGothic" pitchFamily="34" charset="-128"/>
              <a:cs typeface="Arial" pitchFamily="34" charset="0"/>
            </a:endParaRPr>
          </a:p>
        </p:txBody>
      </p:sp>
      <p:sp>
        <p:nvSpPr>
          <p:cNvPr id="43077" name="Rectangle 68"/>
          <p:cNvSpPr>
            <a:spLocks noChangeArrowheads="1"/>
          </p:cNvSpPr>
          <p:nvPr/>
        </p:nvSpPr>
        <p:spPr bwMode="auto">
          <a:xfrm>
            <a:off x="747945" y="4210050"/>
            <a:ext cx="1776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US" sz="1400" b="1">
                <a:solidFill>
                  <a:srgbClr val="FFFFFF"/>
                </a:solidFill>
                <a:latin typeface="Corbel" pitchFamily="34" charset="0"/>
                <a:ea typeface="MS PGothic" pitchFamily="34" charset="-128"/>
                <a:cs typeface="Arial" pitchFamily="34" charset="0"/>
              </a:rPr>
              <a:t>50</a:t>
            </a:r>
            <a:endParaRPr lang="en-US" sz="2400" b="1">
              <a:solidFill>
                <a:srgbClr val="000000"/>
              </a:solidFill>
              <a:latin typeface="Corbel" pitchFamily="34" charset="0"/>
              <a:ea typeface="MS PGothic" pitchFamily="34" charset="-128"/>
              <a:cs typeface="Arial" pitchFamily="34" charset="0"/>
            </a:endParaRPr>
          </a:p>
        </p:txBody>
      </p:sp>
      <p:sp>
        <p:nvSpPr>
          <p:cNvPr id="43078" name="Rectangle 69"/>
          <p:cNvSpPr>
            <a:spLocks noChangeArrowheads="1"/>
          </p:cNvSpPr>
          <p:nvPr/>
        </p:nvSpPr>
        <p:spPr bwMode="auto">
          <a:xfrm>
            <a:off x="667456" y="3516313"/>
            <a:ext cx="2741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US" sz="1400" b="1">
                <a:solidFill>
                  <a:srgbClr val="FFFFFF"/>
                </a:solidFill>
                <a:latin typeface="Corbel" pitchFamily="34" charset="0"/>
                <a:ea typeface="MS PGothic" pitchFamily="34" charset="-128"/>
                <a:cs typeface="Arial" pitchFamily="34" charset="0"/>
              </a:rPr>
              <a:t>100</a:t>
            </a:r>
            <a:endParaRPr lang="en-US" sz="2400" b="1">
              <a:solidFill>
                <a:srgbClr val="000000"/>
              </a:solidFill>
              <a:latin typeface="Corbel" pitchFamily="34" charset="0"/>
              <a:ea typeface="MS PGothic" pitchFamily="34" charset="-128"/>
              <a:cs typeface="Arial" pitchFamily="34" charset="0"/>
            </a:endParaRPr>
          </a:p>
        </p:txBody>
      </p:sp>
      <p:sp>
        <p:nvSpPr>
          <p:cNvPr id="43079" name="Rectangle 70"/>
          <p:cNvSpPr>
            <a:spLocks noChangeArrowheads="1"/>
          </p:cNvSpPr>
          <p:nvPr/>
        </p:nvSpPr>
        <p:spPr bwMode="auto">
          <a:xfrm>
            <a:off x="667457" y="2811463"/>
            <a:ext cx="2657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US" sz="1400" b="1">
                <a:solidFill>
                  <a:srgbClr val="FFFFFF"/>
                </a:solidFill>
                <a:latin typeface="Corbel" pitchFamily="34" charset="0"/>
                <a:ea typeface="MS PGothic" pitchFamily="34" charset="-128"/>
                <a:cs typeface="Arial" pitchFamily="34" charset="0"/>
              </a:rPr>
              <a:t>150</a:t>
            </a:r>
            <a:endParaRPr lang="en-US" sz="2400" b="1">
              <a:solidFill>
                <a:srgbClr val="000000"/>
              </a:solidFill>
              <a:latin typeface="Corbel" pitchFamily="34" charset="0"/>
              <a:ea typeface="MS PGothic" pitchFamily="34" charset="-128"/>
              <a:cs typeface="Arial" pitchFamily="34" charset="0"/>
            </a:endParaRPr>
          </a:p>
        </p:txBody>
      </p:sp>
      <p:sp>
        <p:nvSpPr>
          <p:cNvPr id="43080" name="Rectangle 71"/>
          <p:cNvSpPr>
            <a:spLocks noChangeArrowheads="1"/>
          </p:cNvSpPr>
          <p:nvPr/>
        </p:nvSpPr>
        <p:spPr bwMode="auto">
          <a:xfrm>
            <a:off x="667456" y="2114550"/>
            <a:ext cx="2721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US" sz="1400" b="1">
                <a:solidFill>
                  <a:srgbClr val="FFFFFF"/>
                </a:solidFill>
                <a:latin typeface="Corbel" pitchFamily="34" charset="0"/>
                <a:ea typeface="MS PGothic" pitchFamily="34" charset="-128"/>
                <a:cs typeface="Arial" pitchFamily="34" charset="0"/>
              </a:rPr>
              <a:t>200</a:t>
            </a:r>
            <a:endParaRPr lang="en-US" sz="2400" b="1">
              <a:solidFill>
                <a:srgbClr val="000000"/>
              </a:solidFill>
              <a:latin typeface="Corbel" pitchFamily="34" charset="0"/>
              <a:ea typeface="MS PGothic" pitchFamily="34" charset="-128"/>
              <a:cs typeface="Arial" pitchFamily="34" charset="0"/>
            </a:endParaRPr>
          </a:p>
        </p:txBody>
      </p:sp>
      <p:sp>
        <p:nvSpPr>
          <p:cNvPr id="43081" name="Rectangle 72"/>
          <p:cNvSpPr>
            <a:spLocks noChangeArrowheads="1"/>
          </p:cNvSpPr>
          <p:nvPr/>
        </p:nvSpPr>
        <p:spPr bwMode="auto">
          <a:xfrm>
            <a:off x="1051278" y="5114925"/>
            <a:ext cx="929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US" sz="1400" b="1">
                <a:solidFill>
                  <a:srgbClr val="FFFFFF"/>
                </a:solidFill>
                <a:latin typeface="Corbel" pitchFamily="34" charset="0"/>
                <a:ea typeface="MS PGothic" pitchFamily="34" charset="-128"/>
                <a:cs typeface="Arial" pitchFamily="34" charset="0"/>
              </a:rPr>
              <a:t>0</a:t>
            </a:r>
            <a:endParaRPr lang="en-US" sz="2400" b="1">
              <a:solidFill>
                <a:srgbClr val="000000"/>
              </a:solidFill>
              <a:latin typeface="Corbel" pitchFamily="34" charset="0"/>
              <a:ea typeface="MS PGothic" pitchFamily="34" charset="-128"/>
              <a:cs typeface="Arial" pitchFamily="34" charset="0"/>
            </a:endParaRPr>
          </a:p>
        </p:txBody>
      </p:sp>
      <p:sp>
        <p:nvSpPr>
          <p:cNvPr id="43082" name="Rectangle 73"/>
          <p:cNvSpPr>
            <a:spLocks noChangeArrowheads="1"/>
          </p:cNvSpPr>
          <p:nvPr/>
        </p:nvSpPr>
        <p:spPr bwMode="auto">
          <a:xfrm>
            <a:off x="1862667" y="5114925"/>
            <a:ext cx="1923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US" sz="1400" b="1">
                <a:solidFill>
                  <a:srgbClr val="FFFFFF"/>
                </a:solidFill>
                <a:latin typeface="Corbel" pitchFamily="34" charset="0"/>
                <a:ea typeface="MS PGothic" pitchFamily="34" charset="-128"/>
                <a:cs typeface="Arial" pitchFamily="34" charset="0"/>
              </a:rPr>
              <a:t>60</a:t>
            </a:r>
            <a:endParaRPr lang="en-US" sz="2400" b="1">
              <a:solidFill>
                <a:srgbClr val="000000"/>
              </a:solidFill>
              <a:latin typeface="Corbel" pitchFamily="34" charset="0"/>
              <a:ea typeface="MS PGothic" pitchFamily="34" charset="-128"/>
              <a:cs typeface="Arial" pitchFamily="34" charset="0"/>
            </a:endParaRPr>
          </a:p>
        </p:txBody>
      </p:sp>
      <p:sp>
        <p:nvSpPr>
          <p:cNvPr id="43083" name="Rectangle 74"/>
          <p:cNvSpPr>
            <a:spLocks noChangeArrowheads="1"/>
          </p:cNvSpPr>
          <p:nvPr/>
        </p:nvSpPr>
        <p:spPr bwMode="auto">
          <a:xfrm>
            <a:off x="2678296" y="5114925"/>
            <a:ext cx="26738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US" sz="1400" b="1">
                <a:solidFill>
                  <a:srgbClr val="FFFFFF"/>
                </a:solidFill>
                <a:latin typeface="Corbel" pitchFamily="34" charset="0"/>
                <a:ea typeface="MS PGothic" pitchFamily="34" charset="-128"/>
                <a:cs typeface="Arial" pitchFamily="34" charset="0"/>
              </a:rPr>
              <a:t>120</a:t>
            </a:r>
            <a:endParaRPr lang="en-US" sz="2400" b="1">
              <a:solidFill>
                <a:srgbClr val="000000"/>
              </a:solidFill>
              <a:latin typeface="Corbel" pitchFamily="34" charset="0"/>
              <a:ea typeface="MS PGothic" pitchFamily="34" charset="-128"/>
              <a:cs typeface="Arial" pitchFamily="34" charset="0"/>
            </a:endParaRPr>
          </a:p>
        </p:txBody>
      </p:sp>
      <p:sp>
        <p:nvSpPr>
          <p:cNvPr id="43084" name="Rectangle 75"/>
          <p:cNvSpPr>
            <a:spLocks noChangeArrowheads="1"/>
          </p:cNvSpPr>
          <p:nvPr/>
        </p:nvSpPr>
        <p:spPr bwMode="auto">
          <a:xfrm>
            <a:off x="3532012" y="5114925"/>
            <a:ext cx="2805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US" sz="1400" b="1">
                <a:solidFill>
                  <a:srgbClr val="FFFFFF"/>
                </a:solidFill>
                <a:latin typeface="Corbel" pitchFamily="34" charset="0"/>
                <a:ea typeface="MS PGothic" pitchFamily="34" charset="-128"/>
                <a:cs typeface="Arial" pitchFamily="34" charset="0"/>
              </a:rPr>
              <a:t>180</a:t>
            </a:r>
            <a:endParaRPr lang="en-US" sz="2400" b="1">
              <a:solidFill>
                <a:srgbClr val="000000"/>
              </a:solidFill>
              <a:latin typeface="Corbel" pitchFamily="34" charset="0"/>
              <a:ea typeface="MS PGothic" pitchFamily="34" charset="-128"/>
              <a:cs typeface="Arial" pitchFamily="34" charset="0"/>
            </a:endParaRPr>
          </a:p>
        </p:txBody>
      </p:sp>
      <p:sp>
        <p:nvSpPr>
          <p:cNvPr id="43085" name="Rectangle 76"/>
          <p:cNvSpPr>
            <a:spLocks noChangeArrowheads="1"/>
          </p:cNvSpPr>
          <p:nvPr/>
        </p:nvSpPr>
        <p:spPr bwMode="auto">
          <a:xfrm>
            <a:off x="1710270" y="5402761"/>
            <a:ext cx="9493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US" sz="1600" b="1">
                <a:solidFill>
                  <a:srgbClr val="FFFFFF"/>
                </a:solidFill>
                <a:latin typeface="Corbel" pitchFamily="34" charset="0"/>
                <a:ea typeface="MS PGothic" pitchFamily="34" charset="-128"/>
                <a:cs typeface="Arial" pitchFamily="34" charset="0"/>
              </a:rPr>
              <a:t>Time (min)</a:t>
            </a:r>
            <a:endParaRPr lang="en-US" sz="2400" b="1">
              <a:solidFill>
                <a:srgbClr val="000000"/>
              </a:solidFill>
              <a:latin typeface="Corbel" pitchFamily="34" charset="0"/>
              <a:ea typeface="MS PGothic" pitchFamily="34" charset="-128"/>
              <a:cs typeface="Arial" pitchFamily="34" charset="0"/>
            </a:endParaRPr>
          </a:p>
        </p:txBody>
      </p:sp>
      <p:sp>
        <p:nvSpPr>
          <p:cNvPr id="43086" name="Rectangle 77"/>
          <p:cNvSpPr>
            <a:spLocks noChangeArrowheads="1"/>
          </p:cNvSpPr>
          <p:nvPr/>
        </p:nvSpPr>
        <p:spPr bwMode="auto">
          <a:xfrm rot="-5400000">
            <a:off x="-429555" y="3409079"/>
            <a:ext cx="190757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US" sz="1600" b="1">
                <a:solidFill>
                  <a:srgbClr val="FFFFFF"/>
                </a:solidFill>
                <a:latin typeface="Corbel" pitchFamily="34" charset="0"/>
                <a:ea typeface="MS PGothic" pitchFamily="34" charset="-128"/>
                <a:cs typeface="Arial" pitchFamily="34" charset="0"/>
              </a:rPr>
              <a:t>% of Basal DA Output</a:t>
            </a:r>
            <a:endParaRPr lang="en-US" sz="1600" b="1">
              <a:solidFill>
                <a:srgbClr val="000000"/>
              </a:solidFill>
              <a:latin typeface="Corbel" pitchFamily="34" charset="0"/>
              <a:ea typeface="MS PGothic" pitchFamily="34" charset="-128"/>
              <a:cs typeface="Arial" pitchFamily="34" charset="0"/>
            </a:endParaRPr>
          </a:p>
        </p:txBody>
      </p:sp>
      <p:sp>
        <p:nvSpPr>
          <p:cNvPr id="43087" name="Rectangle 78"/>
          <p:cNvSpPr>
            <a:spLocks noChangeArrowheads="1"/>
          </p:cNvSpPr>
          <p:nvPr/>
        </p:nvSpPr>
        <p:spPr bwMode="auto">
          <a:xfrm>
            <a:off x="2577988" y="2356349"/>
            <a:ext cx="82561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defTabSz="914400" eaLnBrk="0" hangingPunct="0"/>
            <a:r>
              <a:rPr lang="en-US" sz="1600" b="1">
                <a:solidFill>
                  <a:srgbClr val="FFFFFF"/>
                </a:solidFill>
                <a:latin typeface="Corbel" pitchFamily="34" charset="0"/>
                <a:ea typeface="MS PGothic" pitchFamily="34" charset="-128"/>
                <a:cs typeface="Arial" pitchFamily="34" charset="0"/>
              </a:rPr>
              <a:t>NAc shell</a:t>
            </a:r>
            <a:br>
              <a:rPr lang="en-US" sz="1600" b="1">
                <a:solidFill>
                  <a:srgbClr val="FFFFFF"/>
                </a:solidFill>
                <a:latin typeface="Corbel" pitchFamily="34" charset="0"/>
                <a:ea typeface="MS PGothic" pitchFamily="34" charset="-128"/>
                <a:cs typeface="Arial" pitchFamily="34" charset="0"/>
              </a:rPr>
            </a:br>
            <a:endParaRPr lang="en-US" sz="1600" b="1">
              <a:solidFill>
                <a:srgbClr val="000000"/>
              </a:solidFill>
              <a:latin typeface="Corbel" pitchFamily="34" charset="0"/>
              <a:ea typeface="MS PGothic" pitchFamily="34" charset="-128"/>
              <a:cs typeface="Arial" pitchFamily="34" charset="0"/>
            </a:endParaRPr>
          </a:p>
        </p:txBody>
      </p:sp>
      <p:sp>
        <p:nvSpPr>
          <p:cNvPr id="43088" name="Line 79"/>
          <p:cNvSpPr>
            <a:spLocks noChangeShapeType="1"/>
          </p:cNvSpPr>
          <p:nvPr/>
        </p:nvSpPr>
        <p:spPr bwMode="auto">
          <a:xfrm>
            <a:off x="1093611" y="4291013"/>
            <a:ext cx="1202267"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6000" b="1" i="1">
              <a:solidFill>
                <a:srgbClr val="000000"/>
              </a:solidFill>
              <a:latin typeface="Berlin Sans FB Demi" pitchFamily="34" charset="0"/>
            </a:endParaRPr>
          </a:p>
        </p:txBody>
      </p:sp>
      <p:sp>
        <p:nvSpPr>
          <p:cNvPr id="43089" name="Line 80"/>
          <p:cNvSpPr>
            <a:spLocks noChangeShapeType="1"/>
          </p:cNvSpPr>
          <p:nvPr/>
        </p:nvSpPr>
        <p:spPr bwMode="auto">
          <a:xfrm>
            <a:off x="1093612" y="4205288"/>
            <a:ext cx="0" cy="16986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6000" b="1" i="1">
              <a:solidFill>
                <a:srgbClr val="000000"/>
              </a:solidFill>
              <a:latin typeface="Berlin Sans FB Demi" pitchFamily="34" charset="0"/>
            </a:endParaRPr>
          </a:p>
        </p:txBody>
      </p:sp>
      <p:sp>
        <p:nvSpPr>
          <p:cNvPr id="43090" name="Line 81"/>
          <p:cNvSpPr>
            <a:spLocks noChangeShapeType="1"/>
          </p:cNvSpPr>
          <p:nvPr/>
        </p:nvSpPr>
        <p:spPr bwMode="auto">
          <a:xfrm>
            <a:off x="2295878" y="4205288"/>
            <a:ext cx="0" cy="16986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6000" b="1" i="1">
              <a:solidFill>
                <a:srgbClr val="000000"/>
              </a:solidFill>
              <a:latin typeface="Berlin Sans FB Demi" pitchFamily="34" charset="0"/>
            </a:endParaRPr>
          </a:p>
        </p:txBody>
      </p:sp>
      <p:sp>
        <p:nvSpPr>
          <p:cNvPr id="43091" name="Line 82"/>
          <p:cNvSpPr>
            <a:spLocks noChangeShapeType="1"/>
          </p:cNvSpPr>
          <p:nvPr/>
        </p:nvSpPr>
        <p:spPr bwMode="auto">
          <a:xfrm>
            <a:off x="1655234" y="4205288"/>
            <a:ext cx="0" cy="16986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6000" b="1" i="1">
              <a:solidFill>
                <a:srgbClr val="000000"/>
              </a:solidFill>
              <a:latin typeface="Berlin Sans FB Demi" pitchFamily="34" charset="0"/>
            </a:endParaRPr>
          </a:p>
        </p:txBody>
      </p:sp>
      <p:sp>
        <p:nvSpPr>
          <p:cNvPr id="43092" name="Rectangle 83"/>
          <p:cNvSpPr>
            <a:spLocks noChangeArrowheads="1"/>
          </p:cNvSpPr>
          <p:nvPr/>
        </p:nvSpPr>
        <p:spPr bwMode="auto">
          <a:xfrm>
            <a:off x="1104486" y="4043363"/>
            <a:ext cx="5145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US" sz="1400" b="1">
                <a:solidFill>
                  <a:srgbClr val="FFFFFF"/>
                </a:solidFill>
                <a:latin typeface="Corbel" pitchFamily="34" charset="0"/>
                <a:ea typeface="MS PGothic" pitchFamily="34" charset="-128"/>
                <a:cs typeface="Arial" pitchFamily="34" charset="0"/>
              </a:rPr>
              <a:t>Empty</a:t>
            </a:r>
            <a:endParaRPr lang="en-US" sz="2400" b="1">
              <a:solidFill>
                <a:srgbClr val="000000"/>
              </a:solidFill>
              <a:latin typeface="Corbel" pitchFamily="34" charset="0"/>
              <a:ea typeface="MS PGothic" pitchFamily="34" charset="-128"/>
              <a:cs typeface="Arial" pitchFamily="34" charset="0"/>
            </a:endParaRPr>
          </a:p>
        </p:txBody>
      </p:sp>
      <p:sp>
        <p:nvSpPr>
          <p:cNvPr id="43093" name="Text Box 87"/>
          <p:cNvSpPr txBox="1">
            <a:spLocks noChangeArrowheads="1"/>
          </p:cNvSpPr>
          <p:nvPr/>
        </p:nvSpPr>
        <p:spPr bwMode="auto">
          <a:xfrm>
            <a:off x="1597627" y="1655763"/>
            <a:ext cx="970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eaLnBrk="1" hangingPunct="1"/>
            <a:r>
              <a:rPr lang="en-US" sz="2800" i="0">
                <a:solidFill>
                  <a:srgbClr val="FFFF00"/>
                </a:solidFill>
                <a:latin typeface="Corbel" pitchFamily="34" charset="0"/>
                <a:ea typeface="MS PGothic" pitchFamily="34" charset="-128"/>
                <a:cs typeface="Arial" pitchFamily="34" charset="0"/>
              </a:rPr>
              <a:t>Food</a:t>
            </a:r>
          </a:p>
        </p:txBody>
      </p:sp>
      <p:sp>
        <p:nvSpPr>
          <p:cNvPr id="43094" name="Text Box 178"/>
          <p:cNvSpPr txBox="1">
            <a:spLocks noChangeArrowheads="1"/>
          </p:cNvSpPr>
          <p:nvPr/>
        </p:nvSpPr>
        <p:spPr bwMode="auto">
          <a:xfrm>
            <a:off x="6550627" y="1636714"/>
            <a:ext cx="7633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eaLnBrk="1" hangingPunct="1"/>
            <a:r>
              <a:rPr lang="en-US" sz="2800" i="0">
                <a:solidFill>
                  <a:srgbClr val="FFFF00"/>
                </a:solidFill>
                <a:latin typeface="Corbel" pitchFamily="34" charset="0"/>
                <a:ea typeface="MS PGothic" pitchFamily="34" charset="-128"/>
                <a:cs typeface="Arial" pitchFamily="34" charset="0"/>
              </a:rPr>
              <a:t>Sex</a:t>
            </a:r>
          </a:p>
        </p:txBody>
      </p:sp>
      <p:sp>
        <p:nvSpPr>
          <p:cNvPr id="43095" name="Text Box 184"/>
          <p:cNvSpPr txBox="1">
            <a:spLocks noChangeArrowheads="1"/>
          </p:cNvSpPr>
          <p:nvPr/>
        </p:nvSpPr>
        <p:spPr bwMode="auto">
          <a:xfrm>
            <a:off x="947088" y="4306888"/>
            <a:ext cx="190923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a:r>
              <a:rPr lang="en-US" sz="1400" i="0">
                <a:solidFill>
                  <a:srgbClr val="FFFFFF"/>
                </a:solidFill>
                <a:latin typeface="Corbel" pitchFamily="34" charset="0"/>
                <a:ea typeface="MS PGothic" pitchFamily="34" charset="-128"/>
              </a:rPr>
              <a:t>Box Feeding</a:t>
            </a:r>
          </a:p>
        </p:txBody>
      </p:sp>
      <p:pic>
        <p:nvPicPr>
          <p:cNvPr id="43096" name="Picture 179" descr="white ni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9427" y="6511925"/>
            <a:ext cx="64346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97" name="Line 235"/>
          <p:cNvSpPr>
            <a:spLocks noChangeShapeType="1"/>
          </p:cNvSpPr>
          <p:nvPr/>
        </p:nvSpPr>
        <p:spPr bwMode="auto">
          <a:xfrm>
            <a:off x="5396089" y="2205537"/>
            <a:ext cx="0" cy="14112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98" name="Line 236"/>
          <p:cNvSpPr>
            <a:spLocks noChangeShapeType="1"/>
          </p:cNvSpPr>
          <p:nvPr/>
        </p:nvSpPr>
        <p:spPr bwMode="auto">
          <a:xfrm>
            <a:off x="5359471" y="2911475"/>
            <a:ext cx="36689"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099" name="Line 237"/>
          <p:cNvSpPr>
            <a:spLocks noChangeShapeType="1"/>
          </p:cNvSpPr>
          <p:nvPr/>
        </p:nvSpPr>
        <p:spPr bwMode="auto">
          <a:xfrm>
            <a:off x="5359471" y="2205537"/>
            <a:ext cx="36689" cy="15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00" name="Rectangle 238"/>
          <p:cNvSpPr>
            <a:spLocks noChangeArrowheads="1"/>
          </p:cNvSpPr>
          <p:nvPr/>
        </p:nvSpPr>
        <p:spPr bwMode="auto">
          <a:xfrm>
            <a:off x="5103990" y="3540125"/>
            <a:ext cx="2741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US" sz="1400" b="1">
                <a:solidFill>
                  <a:srgbClr val="FFFFFF"/>
                </a:solidFill>
                <a:latin typeface="Corbel" pitchFamily="34" charset="0"/>
                <a:ea typeface="MS PGothic" pitchFamily="34" charset="-128"/>
                <a:cs typeface="Arial" pitchFamily="34" charset="0"/>
              </a:rPr>
              <a:t>100</a:t>
            </a:r>
            <a:endParaRPr lang="en-US" sz="1400">
              <a:solidFill>
                <a:srgbClr val="000000"/>
              </a:solidFill>
              <a:latin typeface="Corbel" pitchFamily="34" charset="0"/>
              <a:ea typeface="MS PGothic" pitchFamily="34" charset="-128"/>
              <a:cs typeface="Arial" pitchFamily="34" charset="0"/>
            </a:endParaRPr>
          </a:p>
        </p:txBody>
      </p:sp>
      <p:sp>
        <p:nvSpPr>
          <p:cNvPr id="43101" name="Rectangle 239"/>
          <p:cNvSpPr>
            <a:spLocks noChangeArrowheads="1"/>
          </p:cNvSpPr>
          <p:nvPr/>
        </p:nvSpPr>
        <p:spPr bwMode="auto">
          <a:xfrm>
            <a:off x="5103990" y="2840038"/>
            <a:ext cx="2657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US" sz="1400" b="1">
                <a:solidFill>
                  <a:srgbClr val="FFFFFF"/>
                </a:solidFill>
                <a:latin typeface="Corbel" pitchFamily="34" charset="0"/>
                <a:ea typeface="MS PGothic" pitchFamily="34" charset="-128"/>
                <a:cs typeface="Arial" pitchFamily="34" charset="0"/>
              </a:rPr>
              <a:t>150</a:t>
            </a:r>
            <a:endParaRPr lang="en-US" sz="1400">
              <a:solidFill>
                <a:srgbClr val="000000"/>
              </a:solidFill>
              <a:latin typeface="Corbel" pitchFamily="34" charset="0"/>
              <a:ea typeface="MS PGothic" pitchFamily="34" charset="-128"/>
              <a:cs typeface="Arial" pitchFamily="34" charset="0"/>
            </a:endParaRPr>
          </a:p>
        </p:txBody>
      </p:sp>
      <p:sp>
        <p:nvSpPr>
          <p:cNvPr id="43102" name="Rectangle 240"/>
          <p:cNvSpPr>
            <a:spLocks noChangeArrowheads="1"/>
          </p:cNvSpPr>
          <p:nvPr/>
        </p:nvSpPr>
        <p:spPr bwMode="auto">
          <a:xfrm>
            <a:off x="5103990" y="2133600"/>
            <a:ext cx="2721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US" sz="1400" b="1">
                <a:solidFill>
                  <a:srgbClr val="FFFFFF"/>
                </a:solidFill>
                <a:latin typeface="Corbel" pitchFamily="34" charset="0"/>
                <a:ea typeface="MS PGothic" pitchFamily="34" charset="-128"/>
                <a:cs typeface="Arial" pitchFamily="34" charset="0"/>
              </a:rPr>
              <a:t>200</a:t>
            </a:r>
            <a:endParaRPr lang="en-US" sz="1400">
              <a:solidFill>
                <a:srgbClr val="000000"/>
              </a:solidFill>
              <a:latin typeface="Corbel" pitchFamily="34" charset="0"/>
              <a:ea typeface="MS PGothic" pitchFamily="34" charset="-128"/>
              <a:cs typeface="Arial" pitchFamily="34" charset="0"/>
            </a:endParaRPr>
          </a:p>
        </p:txBody>
      </p:sp>
      <p:sp>
        <p:nvSpPr>
          <p:cNvPr id="43103" name="Rectangle 241"/>
          <p:cNvSpPr>
            <a:spLocks noChangeArrowheads="1"/>
          </p:cNvSpPr>
          <p:nvPr/>
        </p:nvSpPr>
        <p:spPr bwMode="auto">
          <a:xfrm rot="-5400000">
            <a:off x="3580823" y="3310655"/>
            <a:ext cx="270343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US" sz="1600" b="1">
                <a:solidFill>
                  <a:srgbClr val="FFFFFF"/>
                </a:solidFill>
                <a:latin typeface="Corbel" pitchFamily="34" charset="0"/>
                <a:ea typeface="MS PGothic" pitchFamily="34" charset="-128"/>
                <a:cs typeface="Arial" pitchFamily="34" charset="0"/>
              </a:rPr>
              <a:t>DA Concentration (% Baseline)</a:t>
            </a:r>
            <a:endParaRPr lang="en-US" sz="1600">
              <a:solidFill>
                <a:srgbClr val="000000"/>
              </a:solidFill>
              <a:latin typeface="Corbel" pitchFamily="34" charset="0"/>
              <a:ea typeface="MS PGothic" pitchFamily="34" charset="-128"/>
              <a:cs typeface="Arial" pitchFamily="34" charset="0"/>
            </a:endParaRPr>
          </a:p>
        </p:txBody>
      </p:sp>
      <p:sp>
        <p:nvSpPr>
          <p:cNvPr id="43104" name="Line 242"/>
          <p:cNvSpPr>
            <a:spLocks noChangeShapeType="1"/>
          </p:cNvSpPr>
          <p:nvPr/>
        </p:nvSpPr>
        <p:spPr bwMode="auto">
          <a:xfrm>
            <a:off x="5400322" y="5003800"/>
            <a:ext cx="2374900" cy="0"/>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05" name="Line 243"/>
          <p:cNvSpPr>
            <a:spLocks noChangeShapeType="1"/>
          </p:cNvSpPr>
          <p:nvPr/>
        </p:nvSpPr>
        <p:spPr bwMode="auto">
          <a:xfrm flipV="1">
            <a:off x="5523090" y="2911475"/>
            <a:ext cx="306212" cy="6286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06" name="Line 244"/>
          <p:cNvSpPr>
            <a:spLocks noChangeShapeType="1"/>
          </p:cNvSpPr>
          <p:nvPr/>
        </p:nvSpPr>
        <p:spPr bwMode="auto">
          <a:xfrm flipV="1">
            <a:off x="5829300" y="2205537"/>
            <a:ext cx="316089" cy="70643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07" name="Line 245"/>
          <p:cNvSpPr>
            <a:spLocks noChangeShapeType="1"/>
          </p:cNvSpPr>
          <p:nvPr/>
        </p:nvSpPr>
        <p:spPr bwMode="auto">
          <a:xfrm>
            <a:off x="6145389" y="2205537"/>
            <a:ext cx="304800" cy="28257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08" name="Line 246"/>
          <p:cNvSpPr>
            <a:spLocks noChangeShapeType="1"/>
          </p:cNvSpPr>
          <p:nvPr/>
        </p:nvSpPr>
        <p:spPr bwMode="auto">
          <a:xfrm>
            <a:off x="6450230" y="2488112"/>
            <a:ext cx="306211" cy="16668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09" name="Line 247"/>
          <p:cNvSpPr>
            <a:spLocks noChangeShapeType="1"/>
          </p:cNvSpPr>
          <p:nvPr/>
        </p:nvSpPr>
        <p:spPr bwMode="auto">
          <a:xfrm flipV="1">
            <a:off x="6756404" y="2583362"/>
            <a:ext cx="316089" cy="71437"/>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10" name="Line 248"/>
          <p:cNvSpPr>
            <a:spLocks noChangeShapeType="1"/>
          </p:cNvSpPr>
          <p:nvPr/>
        </p:nvSpPr>
        <p:spPr bwMode="auto">
          <a:xfrm>
            <a:off x="7072490" y="2583362"/>
            <a:ext cx="306212" cy="18732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11" name="Line 249"/>
          <p:cNvSpPr>
            <a:spLocks noChangeShapeType="1"/>
          </p:cNvSpPr>
          <p:nvPr/>
        </p:nvSpPr>
        <p:spPr bwMode="auto">
          <a:xfrm flipV="1">
            <a:off x="7378700" y="2751138"/>
            <a:ext cx="316089" cy="19050"/>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12" name="Rectangle 250"/>
          <p:cNvSpPr>
            <a:spLocks noChangeArrowheads="1"/>
          </p:cNvSpPr>
          <p:nvPr/>
        </p:nvSpPr>
        <p:spPr bwMode="auto">
          <a:xfrm>
            <a:off x="5764392" y="2865937"/>
            <a:ext cx="119944" cy="84137"/>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113" name="Rectangle 251"/>
          <p:cNvSpPr>
            <a:spLocks noChangeArrowheads="1"/>
          </p:cNvSpPr>
          <p:nvPr/>
        </p:nvSpPr>
        <p:spPr bwMode="auto">
          <a:xfrm>
            <a:off x="6079067" y="2160588"/>
            <a:ext cx="121356" cy="82550"/>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114" name="Rectangle 252"/>
          <p:cNvSpPr>
            <a:spLocks noChangeArrowheads="1"/>
          </p:cNvSpPr>
          <p:nvPr/>
        </p:nvSpPr>
        <p:spPr bwMode="auto">
          <a:xfrm>
            <a:off x="6385280" y="2441575"/>
            <a:ext cx="119944" cy="84138"/>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115" name="Rectangle 253"/>
          <p:cNvSpPr>
            <a:spLocks noChangeArrowheads="1"/>
          </p:cNvSpPr>
          <p:nvPr/>
        </p:nvSpPr>
        <p:spPr bwMode="auto">
          <a:xfrm>
            <a:off x="6692902" y="2609850"/>
            <a:ext cx="118533" cy="82550"/>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116" name="Rectangle 254"/>
          <p:cNvSpPr>
            <a:spLocks noChangeArrowheads="1"/>
          </p:cNvSpPr>
          <p:nvPr/>
        </p:nvSpPr>
        <p:spPr bwMode="auto">
          <a:xfrm>
            <a:off x="7007580" y="2538912"/>
            <a:ext cx="119945" cy="84137"/>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117" name="Rectangle 255"/>
          <p:cNvSpPr>
            <a:spLocks noChangeArrowheads="1"/>
          </p:cNvSpPr>
          <p:nvPr/>
        </p:nvSpPr>
        <p:spPr bwMode="auto">
          <a:xfrm>
            <a:off x="7313792" y="2724150"/>
            <a:ext cx="119944" cy="84138"/>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118" name="Rectangle 256"/>
          <p:cNvSpPr>
            <a:spLocks noChangeArrowheads="1"/>
          </p:cNvSpPr>
          <p:nvPr/>
        </p:nvSpPr>
        <p:spPr bwMode="auto">
          <a:xfrm>
            <a:off x="7629880" y="2705100"/>
            <a:ext cx="119944" cy="84138"/>
          </a:xfrm>
          <a:prstGeom prst="rect">
            <a:avLst/>
          </a:prstGeom>
          <a:solidFill>
            <a:srgbClr val="FF9966"/>
          </a:solidFill>
          <a:ln w="9525">
            <a:solidFill>
              <a:srgbClr val="FF9966"/>
            </a:solidFill>
            <a:miter lim="800000"/>
            <a:headEnd/>
            <a:tailEnd/>
          </a:ln>
        </p:spPr>
        <p:txBody>
          <a:bodyPr/>
          <a:lstStyle/>
          <a:p>
            <a:pPr defTabSz="914400" eaLnBrk="0" hangingPunct="0"/>
            <a:endParaRPr lang="en-US">
              <a:solidFill>
                <a:srgbClr val="000000"/>
              </a:solidFill>
              <a:latin typeface="Corbel" pitchFamily="34" charset="0"/>
              <a:ea typeface="MS PGothic" pitchFamily="34" charset="-128"/>
            </a:endParaRPr>
          </a:p>
        </p:txBody>
      </p:sp>
      <p:sp>
        <p:nvSpPr>
          <p:cNvPr id="43119" name="Rectangle 257"/>
          <p:cNvSpPr>
            <a:spLocks noChangeArrowheads="1"/>
          </p:cNvSpPr>
          <p:nvPr/>
        </p:nvSpPr>
        <p:spPr bwMode="auto">
          <a:xfrm>
            <a:off x="4650506" y="5091611"/>
            <a:ext cx="7277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US" sz="1600" b="1">
                <a:solidFill>
                  <a:srgbClr val="FFFFFF"/>
                </a:solidFill>
                <a:latin typeface="Corbel" pitchFamily="34" charset="0"/>
                <a:ea typeface="MS PGothic" pitchFamily="34" charset="-128"/>
                <a:cs typeface="Arial" pitchFamily="34" charset="0"/>
              </a:rPr>
              <a:t>Sample</a:t>
            </a:r>
          </a:p>
          <a:p>
            <a:pPr algn="ctr" defTabSz="914400" eaLnBrk="0" hangingPunct="0"/>
            <a:r>
              <a:rPr lang="en-US" sz="1600" b="1">
                <a:solidFill>
                  <a:srgbClr val="FFFFFF"/>
                </a:solidFill>
                <a:latin typeface="Corbel" pitchFamily="34" charset="0"/>
                <a:ea typeface="MS PGothic" pitchFamily="34" charset="-128"/>
                <a:cs typeface="Arial" pitchFamily="34" charset="0"/>
              </a:rPr>
              <a:t>Number</a:t>
            </a:r>
            <a:endParaRPr lang="en-US" sz="1600">
              <a:solidFill>
                <a:srgbClr val="000000"/>
              </a:solidFill>
              <a:latin typeface="Corbel" pitchFamily="34" charset="0"/>
              <a:ea typeface="MS PGothic" pitchFamily="34" charset="-128"/>
              <a:cs typeface="Arial" pitchFamily="34" charset="0"/>
            </a:endParaRPr>
          </a:p>
        </p:txBody>
      </p:sp>
      <p:grpSp>
        <p:nvGrpSpPr>
          <p:cNvPr id="43120" name="Group 258"/>
          <p:cNvGrpSpPr>
            <a:grpSpLocks/>
          </p:cNvGrpSpPr>
          <p:nvPr/>
        </p:nvGrpSpPr>
        <p:grpSpPr bwMode="auto">
          <a:xfrm>
            <a:off x="5469725" y="5002213"/>
            <a:ext cx="88505" cy="304800"/>
            <a:chOff x="2953" y="3143"/>
            <a:chExt cx="56" cy="192"/>
          </a:xfrm>
        </p:grpSpPr>
        <p:sp>
          <p:nvSpPr>
            <p:cNvPr id="43148" name="Line 259"/>
            <p:cNvSpPr>
              <a:spLocks noChangeShapeType="1"/>
            </p:cNvSpPr>
            <p:nvPr/>
          </p:nvSpPr>
          <p:spPr bwMode="auto">
            <a:xfrm flipV="1">
              <a:off x="2983"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49" name="Rectangle 260"/>
            <p:cNvSpPr>
              <a:spLocks noChangeArrowheads="1"/>
            </p:cNvSpPr>
            <p:nvPr/>
          </p:nvSpPr>
          <p:spPr bwMode="auto">
            <a:xfrm>
              <a:off x="2953" y="3199"/>
              <a:ext cx="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US" sz="1400" b="1">
                  <a:solidFill>
                    <a:srgbClr val="FFFFFF"/>
                  </a:solidFill>
                  <a:latin typeface="Corbel" pitchFamily="34" charset="0"/>
                  <a:ea typeface="MS PGothic" pitchFamily="34" charset="-128"/>
                  <a:cs typeface="Arial" pitchFamily="34" charset="0"/>
                </a:rPr>
                <a:t>1</a:t>
              </a:r>
              <a:endParaRPr lang="en-US" sz="1400" b="1">
                <a:solidFill>
                  <a:srgbClr val="000000"/>
                </a:solidFill>
                <a:latin typeface="Corbel" pitchFamily="34" charset="0"/>
                <a:ea typeface="MS PGothic" pitchFamily="34" charset="-128"/>
                <a:cs typeface="Arial" pitchFamily="34" charset="0"/>
              </a:endParaRPr>
            </a:p>
          </p:txBody>
        </p:sp>
      </p:grpSp>
      <p:grpSp>
        <p:nvGrpSpPr>
          <p:cNvPr id="43121" name="Group 261"/>
          <p:cNvGrpSpPr>
            <a:grpSpLocks/>
          </p:cNvGrpSpPr>
          <p:nvPr/>
        </p:nvGrpSpPr>
        <p:grpSpPr bwMode="auto">
          <a:xfrm>
            <a:off x="5755823" y="5002213"/>
            <a:ext cx="90085" cy="304800"/>
            <a:chOff x="3086" y="3143"/>
            <a:chExt cx="57" cy="192"/>
          </a:xfrm>
        </p:grpSpPr>
        <p:sp>
          <p:nvSpPr>
            <p:cNvPr id="43146" name="Line 262"/>
            <p:cNvSpPr>
              <a:spLocks noChangeShapeType="1"/>
            </p:cNvSpPr>
            <p:nvPr/>
          </p:nvSpPr>
          <p:spPr bwMode="auto">
            <a:xfrm flipV="1">
              <a:off x="3114"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47" name="Rectangle 263"/>
            <p:cNvSpPr>
              <a:spLocks noChangeArrowheads="1"/>
            </p:cNvSpPr>
            <p:nvPr/>
          </p:nvSpPr>
          <p:spPr bwMode="auto">
            <a:xfrm>
              <a:off x="3086" y="3199"/>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US" sz="1400" b="1">
                  <a:solidFill>
                    <a:srgbClr val="FFFFFF"/>
                  </a:solidFill>
                  <a:latin typeface="Corbel" pitchFamily="34" charset="0"/>
                  <a:ea typeface="MS PGothic" pitchFamily="34" charset="-128"/>
                  <a:cs typeface="Arial" pitchFamily="34" charset="0"/>
                </a:rPr>
                <a:t>2</a:t>
              </a:r>
              <a:endParaRPr lang="en-US" sz="1400" b="1">
                <a:solidFill>
                  <a:srgbClr val="000000"/>
                </a:solidFill>
                <a:latin typeface="Corbel" pitchFamily="34" charset="0"/>
                <a:ea typeface="MS PGothic" pitchFamily="34" charset="-128"/>
                <a:cs typeface="Arial" pitchFamily="34" charset="0"/>
              </a:endParaRPr>
            </a:p>
          </p:txBody>
        </p:sp>
      </p:grpSp>
      <p:grpSp>
        <p:nvGrpSpPr>
          <p:cNvPr id="43122" name="Group 264"/>
          <p:cNvGrpSpPr>
            <a:grpSpLocks/>
          </p:cNvGrpSpPr>
          <p:nvPr/>
        </p:nvGrpSpPr>
        <p:grpSpPr bwMode="auto">
          <a:xfrm>
            <a:off x="6092275" y="5002213"/>
            <a:ext cx="88505" cy="304800"/>
            <a:chOff x="3216" y="3143"/>
            <a:chExt cx="56" cy="192"/>
          </a:xfrm>
        </p:grpSpPr>
        <p:sp>
          <p:nvSpPr>
            <p:cNvPr id="43144" name="Line 265"/>
            <p:cNvSpPr>
              <a:spLocks noChangeShapeType="1"/>
            </p:cNvSpPr>
            <p:nvPr/>
          </p:nvSpPr>
          <p:spPr bwMode="auto">
            <a:xfrm flipV="1">
              <a:off x="3240"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45" name="Rectangle 266"/>
            <p:cNvSpPr>
              <a:spLocks noChangeArrowheads="1"/>
            </p:cNvSpPr>
            <p:nvPr/>
          </p:nvSpPr>
          <p:spPr bwMode="auto">
            <a:xfrm>
              <a:off x="3216" y="3199"/>
              <a:ext cx="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US" sz="1400" b="1">
                  <a:solidFill>
                    <a:srgbClr val="FFFFFF"/>
                  </a:solidFill>
                  <a:latin typeface="Corbel" pitchFamily="34" charset="0"/>
                  <a:ea typeface="MS PGothic" pitchFamily="34" charset="-128"/>
                  <a:cs typeface="Arial" pitchFamily="34" charset="0"/>
                </a:rPr>
                <a:t>3</a:t>
              </a:r>
              <a:endParaRPr lang="en-US" sz="1400" b="1">
                <a:solidFill>
                  <a:srgbClr val="000000"/>
                </a:solidFill>
                <a:latin typeface="Corbel" pitchFamily="34" charset="0"/>
                <a:ea typeface="MS PGothic" pitchFamily="34" charset="-128"/>
                <a:cs typeface="Arial" pitchFamily="34" charset="0"/>
              </a:endParaRPr>
            </a:p>
          </p:txBody>
        </p:sp>
      </p:grpSp>
      <p:grpSp>
        <p:nvGrpSpPr>
          <p:cNvPr id="43123" name="Group 267"/>
          <p:cNvGrpSpPr>
            <a:grpSpLocks/>
          </p:cNvGrpSpPr>
          <p:nvPr/>
        </p:nvGrpSpPr>
        <p:grpSpPr bwMode="auto">
          <a:xfrm>
            <a:off x="6417108" y="5002213"/>
            <a:ext cx="94251" cy="304800"/>
            <a:chOff x="3339" y="3143"/>
            <a:chExt cx="60" cy="192"/>
          </a:xfrm>
        </p:grpSpPr>
        <p:sp>
          <p:nvSpPr>
            <p:cNvPr id="43142" name="Line 268"/>
            <p:cNvSpPr>
              <a:spLocks noChangeShapeType="1"/>
            </p:cNvSpPr>
            <p:nvPr/>
          </p:nvSpPr>
          <p:spPr bwMode="auto">
            <a:xfrm flipV="1">
              <a:off x="3371"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43" name="Rectangle 269"/>
            <p:cNvSpPr>
              <a:spLocks noChangeArrowheads="1"/>
            </p:cNvSpPr>
            <p:nvPr/>
          </p:nvSpPr>
          <p:spPr bwMode="auto">
            <a:xfrm>
              <a:off x="3339" y="3199"/>
              <a:ext cx="6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US" sz="1400" b="1">
                  <a:solidFill>
                    <a:srgbClr val="FFFFFF"/>
                  </a:solidFill>
                  <a:latin typeface="Corbel" pitchFamily="34" charset="0"/>
                  <a:ea typeface="MS PGothic" pitchFamily="34" charset="-128"/>
                  <a:cs typeface="Arial" pitchFamily="34" charset="0"/>
                </a:rPr>
                <a:t>4</a:t>
              </a:r>
              <a:endParaRPr lang="en-US" sz="1400" b="1">
                <a:solidFill>
                  <a:srgbClr val="000000"/>
                </a:solidFill>
                <a:latin typeface="Corbel" pitchFamily="34" charset="0"/>
                <a:ea typeface="MS PGothic" pitchFamily="34" charset="-128"/>
                <a:cs typeface="Arial" pitchFamily="34" charset="0"/>
              </a:endParaRPr>
            </a:p>
          </p:txBody>
        </p:sp>
      </p:grpSp>
      <p:grpSp>
        <p:nvGrpSpPr>
          <p:cNvPr id="43124" name="Group 270"/>
          <p:cNvGrpSpPr>
            <a:grpSpLocks/>
          </p:cNvGrpSpPr>
          <p:nvPr/>
        </p:nvGrpSpPr>
        <p:grpSpPr bwMode="auto">
          <a:xfrm>
            <a:off x="6748941" y="5002213"/>
            <a:ext cx="88505" cy="304800"/>
            <a:chOff x="3470" y="3143"/>
            <a:chExt cx="56" cy="192"/>
          </a:xfrm>
        </p:grpSpPr>
        <p:sp>
          <p:nvSpPr>
            <p:cNvPr id="43140" name="Line 271"/>
            <p:cNvSpPr>
              <a:spLocks noChangeShapeType="1"/>
            </p:cNvSpPr>
            <p:nvPr/>
          </p:nvSpPr>
          <p:spPr bwMode="auto">
            <a:xfrm flipV="1">
              <a:off x="3498"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41" name="Rectangle 272"/>
            <p:cNvSpPr>
              <a:spLocks noChangeArrowheads="1"/>
            </p:cNvSpPr>
            <p:nvPr/>
          </p:nvSpPr>
          <p:spPr bwMode="auto">
            <a:xfrm>
              <a:off x="3470" y="3199"/>
              <a:ext cx="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US" sz="1400" b="1">
                  <a:solidFill>
                    <a:srgbClr val="FFFFFF"/>
                  </a:solidFill>
                  <a:latin typeface="Corbel" pitchFamily="34" charset="0"/>
                  <a:ea typeface="MS PGothic" pitchFamily="34" charset="-128"/>
                  <a:cs typeface="Arial" pitchFamily="34" charset="0"/>
                </a:rPr>
                <a:t>5</a:t>
              </a:r>
              <a:endParaRPr lang="en-US" sz="1400" b="1">
                <a:solidFill>
                  <a:srgbClr val="000000"/>
                </a:solidFill>
                <a:latin typeface="Corbel" pitchFamily="34" charset="0"/>
                <a:ea typeface="MS PGothic" pitchFamily="34" charset="-128"/>
                <a:cs typeface="Arial" pitchFamily="34" charset="0"/>
              </a:endParaRPr>
            </a:p>
          </p:txBody>
        </p:sp>
      </p:grpSp>
      <p:grpSp>
        <p:nvGrpSpPr>
          <p:cNvPr id="43125" name="Group 273"/>
          <p:cNvGrpSpPr>
            <a:grpSpLocks/>
          </p:cNvGrpSpPr>
          <p:nvPr/>
        </p:nvGrpSpPr>
        <p:grpSpPr bwMode="auto">
          <a:xfrm>
            <a:off x="7028029" y="5006975"/>
            <a:ext cx="98624" cy="304800"/>
            <a:chOff x="3602" y="3143"/>
            <a:chExt cx="62" cy="192"/>
          </a:xfrm>
        </p:grpSpPr>
        <p:sp>
          <p:nvSpPr>
            <p:cNvPr id="43138" name="Line 274"/>
            <p:cNvSpPr>
              <a:spLocks noChangeShapeType="1"/>
            </p:cNvSpPr>
            <p:nvPr/>
          </p:nvSpPr>
          <p:spPr bwMode="auto">
            <a:xfrm flipV="1">
              <a:off x="3628"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39" name="Rectangle 275"/>
            <p:cNvSpPr>
              <a:spLocks noChangeArrowheads="1"/>
            </p:cNvSpPr>
            <p:nvPr/>
          </p:nvSpPr>
          <p:spPr bwMode="auto">
            <a:xfrm>
              <a:off x="3602" y="3199"/>
              <a:ext cx="6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US" sz="1400" b="1">
                  <a:solidFill>
                    <a:srgbClr val="FFFFFF"/>
                  </a:solidFill>
                  <a:latin typeface="Corbel" pitchFamily="34" charset="0"/>
                  <a:ea typeface="MS PGothic" pitchFamily="34" charset="-128"/>
                  <a:cs typeface="Arial" pitchFamily="34" charset="0"/>
                </a:rPr>
                <a:t>6</a:t>
              </a:r>
              <a:endParaRPr lang="en-US" sz="1400" b="1">
                <a:solidFill>
                  <a:srgbClr val="000000"/>
                </a:solidFill>
                <a:latin typeface="Corbel" pitchFamily="34" charset="0"/>
                <a:ea typeface="MS PGothic" pitchFamily="34" charset="-128"/>
                <a:cs typeface="Arial" pitchFamily="34" charset="0"/>
              </a:endParaRPr>
            </a:p>
          </p:txBody>
        </p:sp>
      </p:grpSp>
      <p:grpSp>
        <p:nvGrpSpPr>
          <p:cNvPr id="43126" name="Group 276"/>
          <p:cNvGrpSpPr>
            <a:grpSpLocks/>
          </p:cNvGrpSpPr>
          <p:nvPr/>
        </p:nvGrpSpPr>
        <p:grpSpPr bwMode="auto">
          <a:xfrm>
            <a:off x="7340697" y="5002213"/>
            <a:ext cx="88505" cy="304800"/>
            <a:chOff x="3729" y="3143"/>
            <a:chExt cx="56" cy="192"/>
          </a:xfrm>
        </p:grpSpPr>
        <p:sp>
          <p:nvSpPr>
            <p:cNvPr id="43136" name="Line 277"/>
            <p:cNvSpPr>
              <a:spLocks noChangeShapeType="1"/>
            </p:cNvSpPr>
            <p:nvPr/>
          </p:nvSpPr>
          <p:spPr bwMode="auto">
            <a:xfrm flipV="1">
              <a:off x="3755" y="3143"/>
              <a:ext cx="1"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37" name="Rectangle 278"/>
            <p:cNvSpPr>
              <a:spLocks noChangeArrowheads="1"/>
            </p:cNvSpPr>
            <p:nvPr/>
          </p:nvSpPr>
          <p:spPr bwMode="auto">
            <a:xfrm>
              <a:off x="3729" y="3199"/>
              <a:ext cx="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US" sz="1400" b="1">
                  <a:solidFill>
                    <a:srgbClr val="FFFFFF"/>
                  </a:solidFill>
                  <a:latin typeface="Corbel" pitchFamily="34" charset="0"/>
                  <a:ea typeface="MS PGothic" pitchFamily="34" charset="-128"/>
                  <a:cs typeface="Arial" pitchFamily="34" charset="0"/>
                </a:rPr>
                <a:t>7</a:t>
              </a:r>
              <a:endParaRPr lang="en-US" sz="1400" b="1">
                <a:solidFill>
                  <a:srgbClr val="000000"/>
                </a:solidFill>
                <a:latin typeface="Corbel" pitchFamily="34" charset="0"/>
                <a:ea typeface="MS PGothic" pitchFamily="34" charset="-128"/>
                <a:cs typeface="Arial" pitchFamily="34" charset="0"/>
              </a:endParaRPr>
            </a:p>
          </p:txBody>
        </p:sp>
      </p:grpSp>
      <p:grpSp>
        <p:nvGrpSpPr>
          <p:cNvPr id="43127" name="Group 279"/>
          <p:cNvGrpSpPr>
            <a:grpSpLocks/>
          </p:cNvGrpSpPr>
          <p:nvPr/>
        </p:nvGrpSpPr>
        <p:grpSpPr bwMode="auto">
          <a:xfrm>
            <a:off x="7678581" y="5011738"/>
            <a:ext cx="438985" cy="304800"/>
            <a:chOff x="3883" y="3143"/>
            <a:chExt cx="281" cy="192"/>
          </a:xfrm>
        </p:grpSpPr>
        <p:sp>
          <p:nvSpPr>
            <p:cNvPr id="43134" name="Line 280"/>
            <p:cNvSpPr>
              <a:spLocks noChangeShapeType="1"/>
            </p:cNvSpPr>
            <p:nvPr/>
          </p:nvSpPr>
          <p:spPr bwMode="auto">
            <a:xfrm flipV="1">
              <a:off x="3883" y="3143"/>
              <a:ext cx="0" cy="24"/>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35" name="Rectangle 281"/>
            <p:cNvSpPr>
              <a:spLocks noChangeArrowheads="1"/>
            </p:cNvSpPr>
            <p:nvPr/>
          </p:nvSpPr>
          <p:spPr bwMode="auto">
            <a:xfrm>
              <a:off x="4100" y="3199"/>
              <a:ext cx="6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defTabSz="914400" eaLnBrk="0" hangingPunct="0"/>
              <a:r>
                <a:rPr lang="en-US" sz="1400" b="1">
                  <a:solidFill>
                    <a:srgbClr val="FFFFFF"/>
                  </a:solidFill>
                  <a:latin typeface="Corbel" pitchFamily="34" charset="0"/>
                  <a:ea typeface="MS PGothic" pitchFamily="34" charset="-128"/>
                  <a:cs typeface="Arial" pitchFamily="34" charset="0"/>
                </a:rPr>
                <a:t>8</a:t>
              </a:r>
              <a:endParaRPr lang="en-US" sz="1400" b="1">
                <a:solidFill>
                  <a:srgbClr val="000000"/>
                </a:solidFill>
                <a:latin typeface="Corbel" pitchFamily="34" charset="0"/>
                <a:ea typeface="MS PGothic" pitchFamily="34" charset="-128"/>
                <a:cs typeface="Arial" pitchFamily="34" charset="0"/>
              </a:endParaRPr>
            </a:p>
          </p:txBody>
        </p:sp>
      </p:grpSp>
      <p:sp>
        <p:nvSpPr>
          <p:cNvPr id="43128" name="Rectangle 283"/>
          <p:cNvSpPr>
            <a:spLocks noChangeArrowheads="1"/>
          </p:cNvSpPr>
          <p:nvPr/>
        </p:nvSpPr>
        <p:spPr bwMode="auto">
          <a:xfrm>
            <a:off x="6358716" y="4713288"/>
            <a:ext cx="10627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US" sz="1200" b="1">
                <a:solidFill>
                  <a:srgbClr val="FFFFFF"/>
                </a:solidFill>
                <a:latin typeface="Corbel" pitchFamily="34" charset="0"/>
                <a:ea typeface="MS PGothic" pitchFamily="34" charset="-128"/>
                <a:cs typeface="Arial" pitchFamily="34" charset="0"/>
              </a:rPr>
              <a:t>Female  Present</a:t>
            </a:r>
            <a:endParaRPr lang="en-US" sz="1200">
              <a:solidFill>
                <a:srgbClr val="000000"/>
              </a:solidFill>
              <a:latin typeface="Corbel" pitchFamily="34" charset="0"/>
              <a:ea typeface="MS PGothic" pitchFamily="34" charset="-128"/>
              <a:cs typeface="Arial" pitchFamily="34" charset="0"/>
            </a:endParaRPr>
          </a:p>
        </p:txBody>
      </p:sp>
      <p:sp>
        <p:nvSpPr>
          <p:cNvPr id="43129" name="Line 284"/>
          <p:cNvSpPr>
            <a:spLocks noChangeShapeType="1"/>
          </p:cNvSpPr>
          <p:nvPr/>
        </p:nvSpPr>
        <p:spPr bwMode="auto">
          <a:xfrm>
            <a:off x="5818012" y="4604249"/>
            <a:ext cx="0" cy="1047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30" name="Line 285"/>
          <p:cNvSpPr>
            <a:spLocks noChangeShapeType="1"/>
          </p:cNvSpPr>
          <p:nvPr/>
        </p:nvSpPr>
        <p:spPr bwMode="auto">
          <a:xfrm>
            <a:off x="7713133" y="4604249"/>
            <a:ext cx="0" cy="104775"/>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sp>
        <p:nvSpPr>
          <p:cNvPr id="43131" name="Line 286"/>
          <p:cNvSpPr>
            <a:spLocks noChangeShapeType="1"/>
          </p:cNvSpPr>
          <p:nvPr/>
        </p:nvSpPr>
        <p:spPr bwMode="auto">
          <a:xfrm>
            <a:off x="5818016" y="4699000"/>
            <a:ext cx="19050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ndParaRPr>
          </a:p>
        </p:txBody>
      </p:sp>
      <p:pic>
        <p:nvPicPr>
          <p:cNvPr id="431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570" y="436774"/>
            <a:ext cx="1900767"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7" name="Straight Arrow Connector 146"/>
          <p:cNvCxnSpPr>
            <a:cxnSpLocks noChangeShapeType="1"/>
          </p:cNvCxnSpPr>
          <p:nvPr/>
        </p:nvCxnSpPr>
        <p:spPr bwMode="auto">
          <a:xfrm flipH="1">
            <a:off x="7931856" y="339939"/>
            <a:ext cx="330200" cy="873125"/>
          </a:xfrm>
          <a:prstGeom prst="straightConnector1">
            <a:avLst/>
          </a:prstGeom>
          <a:noFill/>
          <a:ln w="38100" algn="ctr">
            <a:solidFill>
              <a:srgbClr val="FFFF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984484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wipe(up)">
                                      <p:cBhvr>
                                        <p:cTn id="7"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0"/>
            <a:ext cx="9144000" cy="762000"/>
          </a:xfrm>
          <a:prstGeom prst="rect">
            <a:avLst/>
          </a:prstGeom>
          <a:noFill/>
          <a:ln w="9525">
            <a:noFill/>
            <a:miter lim="800000"/>
            <a:headEnd/>
            <a:tailEnd/>
          </a:ln>
          <a:effectLst/>
        </p:spPr>
        <p:txBody>
          <a:bodyPr lIns="0" tIns="0" rIns="0" bIns="0" anchor="b"/>
          <a:lstStyle/>
          <a:p>
            <a:pPr algn="ctr" defTabSz="452438">
              <a:lnSpc>
                <a:spcPct val="80000"/>
              </a:lnSpc>
              <a:buSzPct val="90000"/>
              <a:buFont typeface="Monotype Sorts" pitchFamily="2" charset="2"/>
              <a:buChar char=" "/>
              <a:defRPr/>
            </a:pPr>
            <a:r>
              <a:rPr lang="en-US" sz="3200" b="1" i="1" dirty="0" smtClean="0">
                <a:solidFill>
                  <a:srgbClr val="000000"/>
                </a:solidFill>
                <a:latin typeface="Corbel" pitchFamily="34" charset="0"/>
                <a:ea typeface="+mn-ea"/>
              </a:rPr>
              <a:t>Key Points:</a:t>
            </a:r>
            <a:endParaRPr lang="en-US" sz="3200" b="1" dirty="0">
              <a:solidFill>
                <a:srgbClr val="000000"/>
              </a:solidFill>
              <a:latin typeface="Corbel" pitchFamily="34" charset="0"/>
              <a:ea typeface="+mn-ea"/>
            </a:endParaRPr>
          </a:p>
        </p:txBody>
      </p:sp>
      <p:sp>
        <p:nvSpPr>
          <p:cNvPr id="2" name="TextBox 1"/>
          <p:cNvSpPr txBox="1"/>
          <p:nvPr/>
        </p:nvSpPr>
        <p:spPr>
          <a:xfrm>
            <a:off x="259080" y="1127762"/>
            <a:ext cx="8763000" cy="4939814"/>
          </a:xfrm>
          <a:prstGeom prst="rect">
            <a:avLst/>
          </a:prstGeom>
          <a:noFill/>
        </p:spPr>
        <p:txBody>
          <a:bodyPr wrap="square" rtlCol="0">
            <a:spAutoFit/>
          </a:bodyPr>
          <a:lstStyle/>
          <a:p>
            <a:pPr marL="342900" indent="-342900">
              <a:spcBef>
                <a:spcPts val="3000"/>
              </a:spcBef>
              <a:buFont typeface="+mj-lt"/>
              <a:buAutoNum type="arabicPeriod"/>
            </a:pPr>
            <a:r>
              <a:rPr lang="en-US" sz="3000" b="1" i="1" dirty="0" smtClean="0">
                <a:solidFill>
                  <a:srgbClr val="000000"/>
                </a:solidFill>
                <a:latin typeface="Corbel" pitchFamily="34" charset="0"/>
              </a:rPr>
              <a:t>Prescription opioid abuse is a </a:t>
            </a:r>
            <a:r>
              <a:rPr lang="en-US" sz="3000" b="1" i="1" dirty="0">
                <a:solidFill>
                  <a:srgbClr val="000000"/>
                </a:solidFill>
                <a:latin typeface="Corbel" pitchFamily="34" charset="0"/>
              </a:rPr>
              <a:t>m</a:t>
            </a:r>
            <a:r>
              <a:rPr lang="en-US" sz="3000" b="1" i="1" dirty="0" smtClean="0">
                <a:solidFill>
                  <a:srgbClr val="000000"/>
                </a:solidFill>
                <a:latin typeface="Corbel" pitchFamily="34" charset="0"/>
              </a:rPr>
              <a:t>ajor problem in USA and is related to recent  increases in heroin</a:t>
            </a:r>
            <a:endParaRPr lang="en-US" sz="2800" b="1" i="1" dirty="0" smtClean="0">
              <a:solidFill>
                <a:srgbClr val="C00000"/>
              </a:solidFill>
              <a:effectLst>
                <a:outerShdw blurRad="38100" dist="38100" dir="2700000" algn="tl">
                  <a:srgbClr val="000000">
                    <a:alpha val="43137"/>
                  </a:srgbClr>
                </a:outerShdw>
              </a:effectLst>
              <a:latin typeface="Corbel" pitchFamily="34" charset="0"/>
            </a:endParaRPr>
          </a:p>
          <a:p>
            <a:pPr marL="342900" lvl="1" indent="-342900">
              <a:spcBef>
                <a:spcPts val="3000"/>
              </a:spcBef>
              <a:buFont typeface="+mj-lt"/>
              <a:buAutoNum type="arabicPeriod" startAt="2"/>
            </a:pPr>
            <a:r>
              <a:rPr lang="en-US" sz="3000" b="1" i="1" dirty="0" smtClean="0">
                <a:solidFill>
                  <a:srgbClr val="000000"/>
                </a:solidFill>
                <a:latin typeface="Corbel" pitchFamily="34" charset="0"/>
              </a:rPr>
              <a:t>Behavioral and pharmacokinetic factors differentiate Rx use from abuse, but</a:t>
            </a:r>
          </a:p>
          <a:p>
            <a:pPr marL="342900" lvl="1" indent="-342900">
              <a:spcBef>
                <a:spcPts val="3000"/>
              </a:spcBef>
              <a:buFont typeface="+mj-lt"/>
              <a:buAutoNum type="arabicPeriod" startAt="2"/>
            </a:pPr>
            <a:r>
              <a:rPr lang="en-US" sz="3000" b="1" i="1" dirty="0" smtClean="0">
                <a:solidFill>
                  <a:srgbClr val="000000"/>
                </a:solidFill>
                <a:latin typeface="Corbel" pitchFamily="34" charset="0"/>
              </a:rPr>
              <a:t>Addiction issues transcend the differences between Rx and related illicit substances</a:t>
            </a:r>
            <a:endParaRPr lang="en-US" sz="3000" b="1" i="1" dirty="0">
              <a:solidFill>
                <a:srgbClr val="000000"/>
              </a:solidFill>
              <a:latin typeface="Corbel" pitchFamily="34" charset="0"/>
            </a:endParaRPr>
          </a:p>
          <a:p>
            <a:pPr marL="342900" lvl="1" indent="-342900">
              <a:spcBef>
                <a:spcPts val="3000"/>
              </a:spcBef>
              <a:buFont typeface="+mj-lt"/>
              <a:buAutoNum type="arabicPeriod" startAt="2"/>
            </a:pPr>
            <a:r>
              <a:rPr lang="en-US" sz="3000" b="1" i="1" dirty="0" smtClean="0">
                <a:solidFill>
                  <a:srgbClr val="000000"/>
                </a:solidFill>
                <a:latin typeface="Corbel" pitchFamily="34" charset="0"/>
              </a:rPr>
              <a:t>Interventions can be effective--both primary prevention and targeting overdose or addiction</a:t>
            </a:r>
          </a:p>
        </p:txBody>
      </p:sp>
      <p:sp>
        <p:nvSpPr>
          <p:cNvPr id="4" name="Line 3"/>
          <p:cNvSpPr>
            <a:spLocks noChangeShapeType="1"/>
          </p:cNvSpPr>
          <p:nvPr/>
        </p:nvSpPr>
        <p:spPr bwMode="auto">
          <a:xfrm>
            <a:off x="0" y="975360"/>
            <a:ext cx="9144000" cy="0"/>
          </a:xfrm>
          <a:prstGeom prst="line">
            <a:avLst/>
          </a:prstGeom>
          <a:noFill/>
          <a:ln w="57150">
            <a:solidFill>
              <a:srgbClr val="FF0000"/>
            </a:solidFill>
            <a:round/>
            <a:headEnd/>
            <a:tailEnd/>
          </a:ln>
          <a:effectLst/>
        </p:spPr>
        <p:txBody>
          <a:bodyPr/>
          <a:lstStyle/>
          <a:p>
            <a:pPr algn="ctr" defTabSz="914400">
              <a:lnSpc>
                <a:spcPct val="85000"/>
              </a:lnSpc>
            </a:pPr>
            <a:endParaRPr lang="en-US" sz="1600" b="1" i="1">
              <a:solidFill>
                <a:srgbClr val="000000"/>
              </a:solidFill>
              <a:latin typeface="Corbel" pitchFamily="34" charset="0"/>
              <a:ea typeface="+mn-ea"/>
            </a:endParaRPr>
          </a:p>
        </p:txBody>
      </p:sp>
    </p:spTree>
    <p:extLst>
      <p:ext uri="{BB962C8B-B14F-4D97-AF65-F5344CB8AC3E}">
        <p14:creationId xmlns:p14="http://schemas.microsoft.com/office/powerpoint/2010/main" val="1381220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34710" y="795338"/>
            <a:ext cx="4131733" cy="2962275"/>
          </a:xfrm>
          <a:prstGeom prst="rect">
            <a:avLst/>
          </a:prstGeom>
          <a:gradFill flip="none" rotWithShape="1">
            <a:gsLst>
              <a:gs pos="0">
                <a:srgbClr val="000099">
                  <a:shade val="30000"/>
                  <a:satMod val="115000"/>
                </a:srgbClr>
              </a:gs>
              <a:gs pos="50000">
                <a:srgbClr val="000099">
                  <a:shade val="67500"/>
                  <a:satMod val="115000"/>
                </a:srgbClr>
              </a:gs>
              <a:gs pos="100000">
                <a:srgbClr val="000099">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6000" b="1" i="1" smtClean="0">
              <a:solidFill>
                <a:srgbClr val="FFFFFF"/>
              </a:solidFill>
              <a:latin typeface="Corbel" panose="020B0503020204020204" pitchFamily="34" charset="0"/>
              <a:ea typeface="+mn-ea"/>
            </a:endParaRPr>
          </a:p>
        </p:txBody>
      </p:sp>
      <p:grpSp>
        <p:nvGrpSpPr>
          <p:cNvPr id="49155" name="Group 1184"/>
          <p:cNvGrpSpPr>
            <a:grpSpLocks/>
          </p:cNvGrpSpPr>
          <p:nvPr/>
        </p:nvGrpSpPr>
        <p:grpSpPr bwMode="auto">
          <a:xfrm>
            <a:off x="4605870" y="795338"/>
            <a:ext cx="4131733" cy="2971800"/>
            <a:chOff x="3264" y="501"/>
            <a:chExt cx="2928" cy="1872"/>
          </a:xfrm>
        </p:grpSpPr>
        <p:grpSp>
          <p:nvGrpSpPr>
            <p:cNvPr id="49401" name="Group 1185"/>
            <p:cNvGrpSpPr>
              <a:grpSpLocks/>
            </p:cNvGrpSpPr>
            <p:nvPr/>
          </p:nvGrpSpPr>
          <p:grpSpPr bwMode="auto">
            <a:xfrm>
              <a:off x="3264" y="501"/>
              <a:ext cx="2928" cy="1872"/>
              <a:chOff x="3264" y="501"/>
              <a:chExt cx="2928" cy="1872"/>
            </a:xfrm>
          </p:grpSpPr>
          <p:sp>
            <p:nvSpPr>
              <p:cNvPr id="10646690" name="Rectangle 1186"/>
              <p:cNvSpPr>
                <a:spLocks noChangeArrowheads="1"/>
              </p:cNvSpPr>
              <p:nvPr/>
            </p:nvSpPr>
            <p:spPr bwMode="auto">
              <a:xfrm>
                <a:off x="3264" y="501"/>
                <a:ext cx="2928" cy="1872"/>
              </a:xfrm>
              <a:prstGeom prst="rect">
                <a:avLst/>
              </a:prstGeom>
              <a:gradFill rotWithShape="0">
                <a:gsLst>
                  <a:gs pos="0">
                    <a:srgbClr val="000066"/>
                  </a:gs>
                  <a:gs pos="50000">
                    <a:srgbClr val="0000FF"/>
                  </a:gs>
                  <a:gs pos="100000">
                    <a:srgbClr val="000066"/>
                  </a:gs>
                </a:gsLst>
                <a:lin ang="5400000" scaled="1"/>
              </a:gradFill>
              <a:ln w="9525">
                <a:noFill/>
                <a:miter lim="800000"/>
                <a:headEnd/>
                <a:tailEnd/>
              </a:ln>
              <a:effectLst>
                <a:outerShdw dist="35921" dir="2700000" algn="ctr" rotWithShape="0">
                  <a:srgbClr val="000000"/>
                </a:outerShdw>
              </a:effectLst>
            </p:spPr>
            <p:txBody>
              <a:bodyPr wrap="none" anchor="ctr"/>
              <a:lstStyle/>
              <a:p>
                <a:pPr defTabSz="914400">
                  <a:defRPr/>
                </a:pPr>
                <a:endParaRPr lang="en-US" sz="6000" b="1" i="1">
                  <a:solidFill>
                    <a:srgbClr val="FFFFFF"/>
                  </a:solidFill>
                  <a:latin typeface="Corbel" panose="020B0503020204020204" pitchFamily="34" charset="0"/>
                </a:endParaRPr>
              </a:p>
            </p:txBody>
          </p:sp>
          <p:sp>
            <p:nvSpPr>
              <p:cNvPr id="10646691" name="Line 1187"/>
              <p:cNvSpPr>
                <a:spLocks noChangeShapeType="1"/>
              </p:cNvSpPr>
              <p:nvPr/>
            </p:nvSpPr>
            <p:spPr bwMode="auto">
              <a:xfrm>
                <a:off x="3760" y="808"/>
                <a:ext cx="1" cy="130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692" name="Line 1188"/>
              <p:cNvSpPr>
                <a:spLocks noChangeShapeType="1"/>
              </p:cNvSpPr>
              <p:nvPr/>
            </p:nvSpPr>
            <p:spPr bwMode="auto">
              <a:xfrm>
                <a:off x="3733" y="1459"/>
                <a:ext cx="27"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693" name="Line 1189"/>
              <p:cNvSpPr>
                <a:spLocks noChangeShapeType="1"/>
              </p:cNvSpPr>
              <p:nvPr/>
            </p:nvSpPr>
            <p:spPr bwMode="auto">
              <a:xfrm>
                <a:off x="3733" y="1135"/>
                <a:ext cx="27"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694" name="Line 1190"/>
              <p:cNvSpPr>
                <a:spLocks noChangeShapeType="1"/>
              </p:cNvSpPr>
              <p:nvPr/>
            </p:nvSpPr>
            <p:spPr bwMode="auto">
              <a:xfrm>
                <a:off x="3733" y="808"/>
                <a:ext cx="27"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695" name="Rectangle 1191"/>
              <p:cNvSpPr>
                <a:spLocks noChangeArrowheads="1"/>
              </p:cNvSpPr>
              <p:nvPr/>
            </p:nvSpPr>
            <p:spPr bwMode="auto">
              <a:xfrm>
                <a:off x="3644" y="2070"/>
                <a:ext cx="56"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0</a:t>
                </a:r>
                <a:endParaRPr lang="en-US" sz="1200">
                  <a:solidFill>
                    <a:srgbClr val="FFFFFF"/>
                  </a:solidFill>
                  <a:latin typeface="Corbel" pitchFamily="34" charset="0"/>
                </a:endParaRPr>
              </a:p>
            </p:txBody>
          </p:sp>
          <p:sp>
            <p:nvSpPr>
              <p:cNvPr id="10646696" name="Rectangle 1192"/>
              <p:cNvSpPr>
                <a:spLocks noChangeArrowheads="1"/>
              </p:cNvSpPr>
              <p:nvPr/>
            </p:nvSpPr>
            <p:spPr bwMode="auto">
              <a:xfrm>
                <a:off x="3545" y="1747"/>
                <a:ext cx="165"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100</a:t>
                </a:r>
                <a:endParaRPr lang="en-US" sz="1200">
                  <a:solidFill>
                    <a:srgbClr val="FFFFFF"/>
                  </a:solidFill>
                  <a:latin typeface="Corbel" pitchFamily="34" charset="0"/>
                </a:endParaRPr>
              </a:p>
            </p:txBody>
          </p:sp>
          <p:sp>
            <p:nvSpPr>
              <p:cNvPr id="10646697" name="Rectangle 1193"/>
              <p:cNvSpPr>
                <a:spLocks noChangeArrowheads="1"/>
              </p:cNvSpPr>
              <p:nvPr/>
            </p:nvSpPr>
            <p:spPr bwMode="auto">
              <a:xfrm>
                <a:off x="3545" y="1420"/>
                <a:ext cx="16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200</a:t>
                </a:r>
                <a:endParaRPr lang="en-US" sz="1200">
                  <a:solidFill>
                    <a:srgbClr val="FFFFFF"/>
                  </a:solidFill>
                  <a:latin typeface="Corbel" pitchFamily="34" charset="0"/>
                </a:endParaRPr>
              </a:p>
            </p:txBody>
          </p:sp>
          <p:sp>
            <p:nvSpPr>
              <p:cNvPr id="10646698" name="Rectangle 1194"/>
              <p:cNvSpPr>
                <a:spLocks noChangeArrowheads="1"/>
              </p:cNvSpPr>
              <p:nvPr/>
            </p:nvSpPr>
            <p:spPr bwMode="auto">
              <a:xfrm>
                <a:off x="3545" y="1096"/>
                <a:ext cx="165"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300</a:t>
                </a:r>
                <a:endParaRPr lang="en-US" sz="1200">
                  <a:solidFill>
                    <a:srgbClr val="FFFFFF"/>
                  </a:solidFill>
                  <a:latin typeface="Corbel" pitchFamily="34" charset="0"/>
                </a:endParaRPr>
              </a:p>
            </p:txBody>
          </p:sp>
          <p:sp>
            <p:nvSpPr>
              <p:cNvPr id="10646699" name="Rectangle 1195"/>
              <p:cNvSpPr>
                <a:spLocks noChangeArrowheads="1"/>
              </p:cNvSpPr>
              <p:nvPr/>
            </p:nvSpPr>
            <p:spPr bwMode="auto">
              <a:xfrm>
                <a:off x="3545" y="770"/>
                <a:ext cx="169"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400</a:t>
                </a:r>
                <a:endParaRPr lang="en-US" sz="1200">
                  <a:solidFill>
                    <a:srgbClr val="FFFFFF"/>
                  </a:solidFill>
                  <a:latin typeface="Corbel" pitchFamily="34" charset="0"/>
                </a:endParaRPr>
              </a:p>
            </p:txBody>
          </p:sp>
          <p:sp>
            <p:nvSpPr>
              <p:cNvPr id="10646700" name="Line 1196"/>
              <p:cNvSpPr>
                <a:spLocks noChangeShapeType="1"/>
              </p:cNvSpPr>
              <p:nvPr/>
            </p:nvSpPr>
            <p:spPr bwMode="auto">
              <a:xfrm>
                <a:off x="3739" y="2110"/>
                <a:ext cx="28"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01" name="Line 1197"/>
              <p:cNvSpPr>
                <a:spLocks noChangeShapeType="1"/>
              </p:cNvSpPr>
              <p:nvPr/>
            </p:nvSpPr>
            <p:spPr bwMode="auto">
              <a:xfrm>
                <a:off x="3877" y="2110"/>
                <a:ext cx="1928"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02" name="Line 1198"/>
              <p:cNvSpPr>
                <a:spLocks noChangeShapeType="1"/>
              </p:cNvSpPr>
              <p:nvPr/>
            </p:nvSpPr>
            <p:spPr bwMode="auto">
              <a:xfrm flipV="1">
                <a:off x="3877" y="2110"/>
                <a:ext cx="0" cy="2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03" name="Line 1199"/>
              <p:cNvSpPr>
                <a:spLocks noChangeShapeType="1"/>
              </p:cNvSpPr>
              <p:nvPr/>
            </p:nvSpPr>
            <p:spPr bwMode="auto">
              <a:xfrm flipV="1">
                <a:off x="4006"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04" name="Line 1200"/>
              <p:cNvSpPr>
                <a:spLocks noChangeShapeType="1"/>
              </p:cNvSpPr>
              <p:nvPr/>
            </p:nvSpPr>
            <p:spPr bwMode="auto">
              <a:xfrm flipV="1">
                <a:off x="4133" y="2110"/>
                <a:ext cx="0" cy="2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05" name="Line 1201"/>
              <p:cNvSpPr>
                <a:spLocks noChangeShapeType="1"/>
              </p:cNvSpPr>
              <p:nvPr/>
            </p:nvSpPr>
            <p:spPr bwMode="auto">
              <a:xfrm flipV="1">
                <a:off x="4262"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06" name="Line 1202"/>
              <p:cNvSpPr>
                <a:spLocks noChangeShapeType="1"/>
              </p:cNvSpPr>
              <p:nvPr/>
            </p:nvSpPr>
            <p:spPr bwMode="auto">
              <a:xfrm flipV="1">
                <a:off x="4392"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07" name="Line 1203"/>
              <p:cNvSpPr>
                <a:spLocks noChangeShapeType="1"/>
              </p:cNvSpPr>
              <p:nvPr/>
            </p:nvSpPr>
            <p:spPr bwMode="auto">
              <a:xfrm flipV="1">
                <a:off x="4517"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08" name="Line 1204"/>
              <p:cNvSpPr>
                <a:spLocks noChangeShapeType="1"/>
              </p:cNvSpPr>
              <p:nvPr/>
            </p:nvSpPr>
            <p:spPr bwMode="auto">
              <a:xfrm flipV="1">
                <a:off x="4648" y="2110"/>
                <a:ext cx="0" cy="2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09" name="Line 1205"/>
              <p:cNvSpPr>
                <a:spLocks noChangeShapeType="1"/>
              </p:cNvSpPr>
              <p:nvPr/>
            </p:nvSpPr>
            <p:spPr bwMode="auto">
              <a:xfrm flipV="1">
                <a:off x="4778"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10" name="Line 1206"/>
              <p:cNvSpPr>
                <a:spLocks noChangeShapeType="1"/>
              </p:cNvSpPr>
              <p:nvPr/>
            </p:nvSpPr>
            <p:spPr bwMode="auto">
              <a:xfrm flipV="1">
                <a:off x="4903" y="2110"/>
                <a:ext cx="0" cy="2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11" name="Line 1207"/>
              <p:cNvSpPr>
                <a:spLocks noChangeShapeType="1"/>
              </p:cNvSpPr>
              <p:nvPr/>
            </p:nvSpPr>
            <p:spPr bwMode="auto">
              <a:xfrm flipV="1">
                <a:off x="5033"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12" name="Line 1208"/>
              <p:cNvSpPr>
                <a:spLocks noChangeShapeType="1"/>
              </p:cNvSpPr>
              <p:nvPr/>
            </p:nvSpPr>
            <p:spPr bwMode="auto">
              <a:xfrm flipV="1">
                <a:off x="5163"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13" name="Line 1209"/>
              <p:cNvSpPr>
                <a:spLocks noChangeShapeType="1"/>
              </p:cNvSpPr>
              <p:nvPr/>
            </p:nvSpPr>
            <p:spPr bwMode="auto">
              <a:xfrm flipV="1">
                <a:off x="5289" y="2110"/>
                <a:ext cx="0" cy="2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14" name="Line 1210"/>
              <p:cNvSpPr>
                <a:spLocks noChangeShapeType="1"/>
              </p:cNvSpPr>
              <p:nvPr/>
            </p:nvSpPr>
            <p:spPr bwMode="auto">
              <a:xfrm flipV="1">
                <a:off x="5419"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15" name="Line 1211"/>
              <p:cNvSpPr>
                <a:spLocks noChangeShapeType="1"/>
              </p:cNvSpPr>
              <p:nvPr/>
            </p:nvSpPr>
            <p:spPr bwMode="auto">
              <a:xfrm flipV="1">
                <a:off x="5549"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16" name="Line 1212"/>
              <p:cNvSpPr>
                <a:spLocks noChangeShapeType="1"/>
              </p:cNvSpPr>
              <p:nvPr/>
            </p:nvSpPr>
            <p:spPr bwMode="auto">
              <a:xfrm flipV="1">
                <a:off x="5674" y="2110"/>
                <a:ext cx="1" cy="2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17" name="Line 1213"/>
              <p:cNvSpPr>
                <a:spLocks noChangeShapeType="1"/>
              </p:cNvSpPr>
              <p:nvPr/>
            </p:nvSpPr>
            <p:spPr bwMode="auto">
              <a:xfrm flipV="1">
                <a:off x="5805" y="2110"/>
                <a:ext cx="0" cy="2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18" name="Rectangle 1214"/>
              <p:cNvSpPr>
                <a:spLocks noChangeArrowheads="1"/>
              </p:cNvSpPr>
              <p:nvPr/>
            </p:nvSpPr>
            <p:spPr bwMode="auto">
              <a:xfrm>
                <a:off x="3855" y="2157"/>
                <a:ext cx="56"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0</a:t>
                </a:r>
                <a:endParaRPr lang="en-US" sz="1200">
                  <a:solidFill>
                    <a:srgbClr val="FFFFFF"/>
                  </a:solidFill>
                  <a:latin typeface="Corbel" pitchFamily="34" charset="0"/>
                </a:endParaRPr>
              </a:p>
            </p:txBody>
          </p:sp>
          <p:sp>
            <p:nvSpPr>
              <p:cNvPr id="10646719" name="Rectangle 1215"/>
              <p:cNvSpPr>
                <a:spLocks noChangeArrowheads="1"/>
              </p:cNvSpPr>
              <p:nvPr/>
            </p:nvSpPr>
            <p:spPr bwMode="auto">
              <a:xfrm>
                <a:off x="4238" y="2157"/>
                <a:ext cx="53"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1</a:t>
                </a:r>
                <a:endParaRPr lang="en-US" sz="1200">
                  <a:solidFill>
                    <a:srgbClr val="FFFFFF"/>
                  </a:solidFill>
                  <a:latin typeface="Corbel" pitchFamily="34" charset="0"/>
                </a:endParaRPr>
              </a:p>
            </p:txBody>
          </p:sp>
          <p:sp>
            <p:nvSpPr>
              <p:cNvPr id="10646720" name="Rectangle 1216"/>
              <p:cNvSpPr>
                <a:spLocks noChangeArrowheads="1"/>
              </p:cNvSpPr>
              <p:nvPr/>
            </p:nvSpPr>
            <p:spPr bwMode="auto">
              <a:xfrm>
                <a:off x="4626" y="2157"/>
                <a:ext cx="55"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2</a:t>
                </a:r>
                <a:endParaRPr lang="en-US" sz="1200">
                  <a:solidFill>
                    <a:srgbClr val="FFFFFF"/>
                  </a:solidFill>
                  <a:latin typeface="Corbel" pitchFamily="34" charset="0"/>
                </a:endParaRPr>
              </a:p>
            </p:txBody>
          </p:sp>
          <p:sp>
            <p:nvSpPr>
              <p:cNvPr id="10646721" name="Rectangle 1217"/>
              <p:cNvSpPr>
                <a:spLocks noChangeArrowheads="1"/>
              </p:cNvSpPr>
              <p:nvPr/>
            </p:nvSpPr>
            <p:spPr bwMode="auto">
              <a:xfrm>
                <a:off x="5011" y="2157"/>
                <a:ext cx="53"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3</a:t>
                </a:r>
                <a:endParaRPr lang="en-US" sz="1200">
                  <a:solidFill>
                    <a:srgbClr val="FFFFFF"/>
                  </a:solidFill>
                  <a:latin typeface="Corbel" pitchFamily="34" charset="0"/>
                </a:endParaRPr>
              </a:p>
            </p:txBody>
          </p:sp>
          <p:sp>
            <p:nvSpPr>
              <p:cNvPr id="10646722" name="Rectangle 1218"/>
              <p:cNvSpPr>
                <a:spLocks noChangeArrowheads="1"/>
              </p:cNvSpPr>
              <p:nvPr/>
            </p:nvSpPr>
            <p:spPr bwMode="auto">
              <a:xfrm>
                <a:off x="5397" y="2157"/>
                <a:ext cx="58"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4</a:t>
                </a:r>
                <a:endParaRPr lang="en-US" sz="1200">
                  <a:solidFill>
                    <a:srgbClr val="FFFFFF"/>
                  </a:solidFill>
                  <a:latin typeface="Corbel" pitchFamily="34" charset="0"/>
                </a:endParaRPr>
              </a:p>
            </p:txBody>
          </p:sp>
          <p:sp>
            <p:nvSpPr>
              <p:cNvPr id="10646723" name="Rectangle 1219"/>
              <p:cNvSpPr>
                <a:spLocks noChangeArrowheads="1"/>
              </p:cNvSpPr>
              <p:nvPr/>
            </p:nvSpPr>
            <p:spPr bwMode="auto">
              <a:xfrm>
                <a:off x="5724" y="2157"/>
                <a:ext cx="176"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5 hr</a:t>
                </a:r>
                <a:endParaRPr lang="en-US" sz="1200">
                  <a:solidFill>
                    <a:srgbClr val="FFFFFF"/>
                  </a:solidFill>
                  <a:latin typeface="Corbel" pitchFamily="34" charset="0"/>
                </a:endParaRPr>
              </a:p>
            </p:txBody>
          </p:sp>
          <p:sp>
            <p:nvSpPr>
              <p:cNvPr id="10646724" name="Rectangle 1220"/>
              <p:cNvSpPr>
                <a:spLocks noChangeArrowheads="1"/>
              </p:cNvSpPr>
              <p:nvPr/>
            </p:nvSpPr>
            <p:spPr bwMode="auto">
              <a:xfrm>
                <a:off x="4454" y="2251"/>
                <a:ext cx="888"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Time After Cocaine</a:t>
                </a:r>
                <a:endParaRPr lang="en-US" sz="1200">
                  <a:solidFill>
                    <a:srgbClr val="FFFFFF"/>
                  </a:solidFill>
                  <a:latin typeface="Corbel" pitchFamily="34" charset="0"/>
                </a:endParaRPr>
              </a:p>
            </p:txBody>
          </p:sp>
          <p:sp>
            <p:nvSpPr>
              <p:cNvPr id="10646725" name="Rectangle 1221"/>
              <p:cNvSpPr>
                <a:spLocks noChangeArrowheads="1"/>
              </p:cNvSpPr>
              <p:nvPr/>
            </p:nvSpPr>
            <p:spPr bwMode="auto">
              <a:xfrm rot="16200000">
                <a:off x="3054" y="1291"/>
                <a:ext cx="774" cy="131"/>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 of Basal Release</a:t>
                </a:r>
                <a:endParaRPr lang="en-US" sz="1200">
                  <a:solidFill>
                    <a:srgbClr val="FFFFFF"/>
                  </a:solidFill>
                  <a:latin typeface="Corbel" pitchFamily="34" charset="0"/>
                </a:endParaRPr>
              </a:p>
            </p:txBody>
          </p:sp>
          <p:sp>
            <p:nvSpPr>
              <p:cNvPr id="10646726" name="Line 1222"/>
              <p:cNvSpPr>
                <a:spLocks noChangeShapeType="1"/>
              </p:cNvSpPr>
              <p:nvPr/>
            </p:nvSpPr>
            <p:spPr bwMode="auto">
              <a:xfrm>
                <a:off x="3849" y="1785"/>
                <a:ext cx="27"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27" name="Line 1223"/>
              <p:cNvSpPr>
                <a:spLocks noChangeShapeType="1"/>
              </p:cNvSpPr>
              <p:nvPr/>
            </p:nvSpPr>
            <p:spPr bwMode="auto">
              <a:xfrm flipV="1">
                <a:off x="3876" y="1402"/>
                <a:ext cx="130" cy="383"/>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28" name="Line 1224"/>
              <p:cNvSpPr>
                <a:spLocks noChangeShapeType="1"/>
              </p:cNvSpPr>
              <p:nvPr/>
            </p:nvSpPr>
            <p:spPr bwMode="auto">
              <a:xfrm>
                <a:off x="3876" y="1785"/>
                <a:ext cx="130" cy="7"/>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29" name="Line 1225"/>
              <p:cNvSpPr>
                <a:spLocks noChangeShapeType="1"/>
              </p:cNvSpPr>
              <p:nvPr/>
            </p:nvSpPr>
            <p:spPr bwMode="auto">
              <a:xfrm flipV="1">
                <a:off x="3876" y="1720"/>
                <a:ext cx="130" cy="65"/>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30" name="Oval 1226"/>
              <p:cNvSpPr>
                <a:spLocks noChangeArrowheads="1"/>
              </p:cNvSpPr>
              <p:nvPr/>
            </p:nvSpPr>
            <p:spPr bwMode="auto">
              <a:xfrm>
                <a:off x="3845" y="1760"/>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31" name="Rectangle 1227"/>
              <p:cNvSpPr>
                <a:spLocks noChangeArrowheads="1"/>
              </p:cNvSpPr>
              <p:nvPr/>
            </p:nvSpPr>
            <p:spPr bwMode="auto">
              <a:xfrm>
                <a:off x="3845" y="176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32" name="Freeform 1228"/>
              <p:cNvSpPr>
                <a:spLocks/>
              </p:cNvSpPr>
              <p:nvPr/>
            </p:nvSpPr>
            <p:spPr bwMode="auto">
              <a:xfrm>
                <a:off x="3845" y="1760"/>
                <a:ext cx="62" cy="50"/>
              </a:xfrm>
              <a:custGeom>
                <a:avLst/>
                <a:gdLst/>
                <a:ahLst/>
                <a:cxnLst>
                  <a:cxn ang="0">
                    <a:pos x="42" y="0"/>
                  </a:cxn>
                  <a:cxn ang="0">
                    <a:pos x="83" y="84"/>
                  </a:cxn>
                  <a:cxn ang="0">
                    <a:pos x="0" y="84"/>
                  </a:cxn>
                  <a:cxn ang="0">
                    <a:pos x="42" y="0"/>
                  </a:cxn>
                </a:cxnLst>
                <a:rect l="0" t="0" r="r" b="b"/>
                <a:pathLst>
                  <a:path w="83" h="84">
                    <a:moveTo>
                      <a:pt x="42" y="0"/>
                    </a:moveTo>
                    <a:lnTo>
                      <a:pt x="83"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33" name="Line 1229"/>
              <p:cNvSpPr>
                <a:spLocks noChangeShapeType="1"/>
              </p:cNvSpPr>
              <p:nvPr/>
            </p:nvSpPr>
            <p:spPr bwMode="auto">
              <a:xfrm flipV="1">
                <a:off x="4006" y="1282"/>
                <a:ext cx="125" cy="120"/>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34" name="Line 1230"/>
              <p:cNvSpPr>
                <a:spLocks noChangeShapeType="1"/>
              </p:cNvSpPr>
              <p:nvPr/>
            </p:nvSpPr>
            <p:spPr bwMode="auto">
              <a:xfrm flipV="1">
                <a:off x="4131" y="1184"/>
                <a:ext cx="131" cy="98"/>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35" name="Line 1231"/>
              <p:cNvSpPr>
                <a:spLocks noChangeShapeType="1"/>
              </p:cNvSpPr>
              <p:nvPr/>
            </p:nvSpPr>
            <p:spPr bwMode="auto">
              <a:xfrm flipV="1">
                <a:off x="4262" y="1037"/>
                <a:ext cx="130" cy="147"/>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36" name="Line 1232"/>
              <p:cNvSpPr>
                <a:spLocks noChangeShapeType="1"/>
              </p:cNvSpPr>
              <p:nvPr/>
            </p:nvSpPr>
            <p:spPr bwMode="auto">
              <a:xfrm>
                <a:off x="4392" y="1037"/>
                <a:ext cx="125" cy="32"/>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37" name="Line 1233"/>
              <p:cNvSpPr>
                <a:spLocks noChangeShapeType="1"/>
              </p:cNvSpPr>
              <p:nvPr/>
            </p:nvSpPr>
            <p:spPr bwMode="auto">
              <a:xfrm>
                <a:off x="4517" y="1069"/>
                <a:ext cx="130" cy="51"/>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38" name="Line 1234"/>
              <p:cNvSpPr>
                <a:spLocks noChangeShapeType="1"/>
              </p:cNvSpPr>
              <p:nvPr/>
            </p:nvSpPr>
            <p:spPr bwMode="auto">
              <a:xfrm>
                <a:off x="4647" y="1120"/>
                <a:ext cx="130" cy="79"/>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39" name="Line 1235"/>
              <p:cNvSpPr>
                <a:spLocks noChangeShapeType="1"/>
              </p:cNvSpPr>
              <p:nvPr/>
            </p:nvSpPr>
            <p:spPr bwMode="auto">
              <a:xfrm>
                <a:off x="4777" y="1199"/>
                <a:ext cx="125" cy="65"/>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40" name="Line 1236"/>
              <p:cNvSpPr>
                <a:spLocks noChangeShapeType="1"/>
              </p:cNvSpPr>
              <p:nvPr/>
            </p:nvSpPr>
            <p:spPr bwMode="auto">
              <a:xfrm>
                <a:off x="4902" y="1264"/>
                <a:ext cx="130" cy="246"/>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41" name="Line 1237"/>
              <p:cNvSpPr>
                <a:spLocks noChangeShapeType="1"/>
              </p:cNvSpPr>
              <p:nvPr/>
            </p:nvSpPr>
            <p:spPr bwMode="auto">
              <a:xfrm>
                <a:off x="5032" y="1510"/>
                <a:ext cx="131" cy="22"/>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42" name="Line 1238"/>
              <p:cNvSpPr>
                <a:spLocks noChangeShapeType="1"/>
              </p:cNvSpPr>
              <p:nvPr/>
            </p:nvSpPr>
            <p:spPr bwMode="auto">
              <a:xfrm>
                <a:off x="5163" y="1532"/>
                <a:ext cx="125" cy="43"/>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43" name="Line 1239"/>
              <p:cNvSpPr>
                <a:spLocks noChangeShapeType="1"/>
              </p:cNvSpPr>
              <p:nvPr/>
            </p:nvSpPr>
            <p:spPr bwMode="auto">
              <a:xfrm>
                <a:off x="5288" y="1575"/>
                <a:ext cx="130" cy="33"/>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44" name="Line 1240"/>
              <p:cNvSpPr>
                <a:spLocks noChangeShapeType="1"/>
              </p:cNvSpPr>
              <p:nvPr/>
            </p:nvSpPr>
            <p:spPr bwMode="auto">
              <a:xfrm>
                <a:off x="5418" y="1608"/>
                <a:ext cx="130" cy="47"/>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45" name="Line 1241"/>
              <p:cNvSpPr>
                <a:spLocks noChangeShapeType="1"/>
              </p:cNvSpPr>
              <p:nvPr/>
            </p:nvSpPr>
            <p:spPr bwMode="auto">
              <a:xfrm>
                <a:off x="5548" y="1655"/>
                <a:ext cx="126" cy="32"/>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46" name="Line 1242"/>
              <p:cNvSpPr>
                <a:spLocks noChangeShapeType="1"/>
              </p:cNvSpPr>
              <p:nvPr/>
            </p:nvSpPr>
            <p:spPr bwMode="auto">
              <a:xfrm>
                <a:off x="5674" y="1687"/>
                <a:ext cx="130" cy="8"/>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47" name="Line 1243"/>
              <p:cNvSpPr>
                <a:spLocks noChangeShapeType="1"/>
              </p:cNvSpPr>
              <p:nvPr/>
            </p:nvSpPr>
            <p:spPr bwMode="auto">
              <a:xfrm>
                <a:off x="4006" y="1792"/>
                <a:ext cx="125" cy="44"/>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48" name="Line 1244"/>
              <p:cNvSpPr>
                <a:spLocks noChangeShapeType="1"/>
              </p:cNvSpPr>
              <p:nvPr/>
            </p:nvSpPr>
            <p:spPr bwMode="auto">
              <a:xfrm>
                <a:off x="4131" y="1836"/>
                <a:ext cx="131" cy="14"/>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49" name="Line 1245"/>
              <p:cNvSpPr>
                <a:spLocks noChangeShapeType="1"/>
              </p:cNvSpPr>
              <p:nvPr/>
            </p:nvSpPr>
            <p:spPr bwMode="auto">
              <a:xfrm flipV="1">
                <a:off x="4262" y="1818"/>
                <a:ext cx="130" cy="32"/>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50" name="Line 1246"/>
              <p:cNvSpPr>
                <a:spLocks noChangeShapeType="1"/>
              </p:cNvSpPr>
              <p:nvPr/>
            </p:nvSpPr>
            <p:spPr bwMode="auto">
              <a:xfrm>
                <a:off x="4392" y="1818"/>
                <a:ext cx="125" cy="39"/>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51" name="Line 1247"/>
              <p:cNvSpPr>
                <a:spLocks noChangeShapeType="1"/>
              </p:cNvSpPr>
              <p:nvPr/>
            </p:nvSpPr>
            <p:spPr bwMode="auto">
              <a:xfrm>
                <a:off x="4517" y="1857"/>
                <a:ext cx="130" cy="4"/>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52" name="Line 1248"/>
              <p:cNvSpPr>
                <a:spLocks noChangeShapeType="1"/>
              </p:cNvSpPr>
              <p:nvPr/>
            </p:nvSpPr>
            <p:spPr bwMode="auto">
              <a:xfrm>
                <a:off x="4647" y="1861"/>
                <a:ext cx="130" cy="7"/>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53" name="Line 1249"/>
              <p:cNvSpPr>
                <a:spLocks noChangeShapeType="1"/>
              </p:cNvSpPr>
              <p:nvPr/>
            </p:nvSpPr>
            <p:spPr bwMode="auto">
              <a:xfrm>
                <a:off x="4777" y="1868"/>
                <a:ext cx="125" cy="1"/>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54" name="Line 1250"/>
              <p:cNvSpPr>
                <a:spLocks noChangeShapeType="1"/>
              </p:cNvSpPr>
              <p:nvPr/>
            </p:nvSpPr>
            <p:spPr bwMode="auto">
              <a:xfrm flipV="1">
                <a:off x="4902" y="1850"/>
                <a:ext cx="130" cy="18"/>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55" name="Line 1251"/>
              <p:cNvSpPr>
                <a:spLocks noChangeShapeType="1"/>
              </p:cNvSpPr>
              <p:nvPr/>
            </p:nvSpPr>
            <p:spPr bwMode="auto">
              <a:xfrm flipV="1">
                <a:off x="5032" y="1843"/>
                <a:ext cx="131" cy="7"/>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56" name="Line 1252"/>
              <p:cNvSpPr>
                <a:spLocks noChangeShapeType="1"/>
              </p:cNvSpPr>
              <p:nvPr/>
            </p:nvSpPr>
            <p:spPr bwMode="auto">
              <a:xfrm flipV="1">
                <a:off x="5163" y="1836"/>
                <a:ext cx="125" cy="7"/>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57" name="Line 1253"/>
              <p:cNvSpPr>
                <a:spLocks noChangeShapeType="1"/>
              </p:cNvSpPr>
              <p:nvPr/>
            </p:nvSpPr>
            <p:spPr bwMode="auto">
              <a:xfrm flipV="1">
                <a:off x="5288" y="1832"/>
                <a:ext cx="130" cy="4"/>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58" name="Line 1254"/>
              <p:cNvSpPr>
                <a:spLocks noChangeShapeType="1"/>
              </p:cNvSpPr>
              <p:nvPr/>
            </p:nvSpPr>
            <p:spPr bwMode="auto">
              <a:xfrm flipV="1">
                <a:off x="5418" y="1825"/>
                <a:ext cx="130" cy="7"/>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59" name="Line 1255"/>
              <p:cNvSpPr>
                <a:spLocks noChangeShapeType="1"/>
              </p:cNvSpPr>
              <p:nvPr/>
            </p:nvSpPr>
            <p:spPr bwMode="auto">
              <a:xfrm flipV="1">
                <a:off x="5548" y="1810"/>
                <a:ext cx="126" cy="15"/>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60" name="Line 1256"/>
              <p:cNvSpPr>
                <a:spLocks noChangeShapeType="1"/>
              </p:cNvSpPr>
              <p:nvPr/>
            </p:nvSpPr>
            <p:spPr bwMode="auto">
              <a:xfrm flipV="1">
                <a:off x="5674" y="1803"/>
                <a:ext cx="130" cy="7"/>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61" name="Line 1257"/>
              <p:cNvSpPr>
                <a:spLocks noChangeShapeType="1"/>
              </p:cNvSpPr>
              <p:nvPr/>
            </p:nvSpPr>
            <p:spPr bwMode="auto">
              <a:xfrm>
                <a:off x="4006" y="1720"/>
                <a:ext cx="125" cy="7"/>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62" name="Line 1258"/>
              <p:cNvSpPr>
                <a:spLocks noChangeShapeType="1"/>
              </p:cNvSpPr>
              <p:nvPr/>
            </p:nvSpPr>
            <p:spPr bwMode="auto">
              <a:xfrm flipV="1">
                <a:off x="4131" y="1705"/>
                <a:ext cx="131" cy="22"/>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63" name="Line 1259"/>
              <p:cNvSpPr>
                <a:spLocks noChangeShapeType="1"/>
              </p:cNvSpPr>
              <p:nvPr/>
            </p:nvSpPr>
            <p:spPr bwMode="auto">
              <a:xfrm flipV="1">
                <a:off x="4262" y="1669"/>
                <a:ext cx="130" cy="36"/>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64" name="Line 1260"/>
              <p:cNvSpPr>
                <a:spLocks noChangeShapeType="1"/>
              </p:cNvSpPr>
              <p:nvPr/>
            </p:nvSpPr>
            <p:spPr bwMode="auto">
              <a:xfrm flipV="1">
                <a:off x="4392" y="1644"/>
                <a:ext cx="125" cy="25"/>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65" name="Line 1261"/>
              <p:cNvSpPr>
                <a:spLocks noChangeShapeType="1"/>
              </p:cNvSpPr>
              <p:nvPr/>
            </p:nvSpPr>
            <p:spPr bwMode="auto">
              <a:xfrm flipV="1">
                <a:off x="4517" y="1608"/>
                <a:ext cx="130" cy="36"/>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66" name="Line 1262"/>
              <p:cNvSpPr>
                <a:spLocks noChangeShapeType="1"/>
              </p:cNvSpPr>
              <p:nvPr/>
            </p:nvSpPr>
            <p:spPr bwMode="auto">
              <a:xfrm flipV="1">
                <a:off x="4647" y="1557"/>
                <a:ext cx="130" cy="51"/>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67" name="Line 1263"/>
              <p:cNvSpPr>
                <a:spLocks noChangeShapeType="1"/>
              </p:cNvSpPr>
              <p:nvPr/>
            </p:nvSpPr>
            <p:spPr bwMode="auto">
              <a:xfrm>
                <a:off x="4777" y="1557"/>
                <a:ext cx="125" cy="33"/>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68" name="Line 1264"/>
              <p:cNvSpPr>
                <a:spLocks noChangeShapeType="1"/>
              </p:cNvSpPr>
              <p:nvPr/>
            </p:nvSpPr>
            <p:spPr bwMode="auto">
              <a:xfrm>
                <a:off x="4902" y="1590"/>
                <a:ext cx="130" cy="58"/>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69" name="Line 1265"/>
              <p:cNvSpPr>
                <a:spLocks noChangeShapeType="1"/>
              </p:cNvSpPr>
              <p:nvPr/>
            </p:nvSpPr>
            <p:spPr bwMode="auto">
              <a:xfrm>
                <a:off x="5032" y="1648"/>
                <a:ext cx="131" cy="21"/>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70" name="Line 1266"/>
              <p:cNvSpPr>
                <a:spLocks noChangeShapeType="1"/>
              </p:cNvSpPr>
              <p:nvPr/>
            </p:nvSpPr>
            <p:spPr bwMode="auto">
              <a:xfrm>
                <a:off x="5163" y="1669"/>
                <a:ext cx="125" cy="44"/>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71" name="Line 1267"/>
              <p:cNvSpPr>
                <a:spLocks noChangeShapeType="1"/>
              </p:cNvSpPr>
              <p:nvPr/>
            </p:nvSpPr>
            <p:spPr bwMode="auto">
              <a:xfrm>
                <a:off x="5288" y="1713"/>
                <a:ext cx="130" cy="54"/>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72" name="Line 1268"/>
              <p:cNvSpPr>
                <a:spLocks noChangeShapeType="1"/>
              </p:cNvSpPr>
              <p:nvPr/>
            </p:nvSpPr>
            <p:spPr bwMode="auto">
              <a:xfrm flipV="1">
                <a:off x="5418" y="1760"/>
                <a:ext cx="130" cy="7"/>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73" name="Line 1269"/>
              <p:cNvSpPr>
                <a:spLocks noChangeShapeType="1"/>
              </p:cNvSpPr>
              <p:nvPr/>
            </p:nvSpPr>
            <p:spPr bwMode="auto">
              <a:xfrm flipV="1">
                <a:off x="5548" y="1753"/>
                <a:ext cx="126" cy="7"/>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74" name="Line 1270"/>
              <p:cNvSpPr>
                <a:spLocks noChangeShapeType="1"/>
              </p:cNvSpPr>
              <p:nvPr/>
            </p:nvSpPr>
            <p:spPr bwMode="auto">
              <a:xfrm>
                <a:off x="5674" y="1753"/>
                <a:ext cx="130" cy="0"/>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75" name="Oval 1271"/>
              <p:cNvSpPr>
                <a:spLocks noChangeArrowheads="1"/>
              </p:cNvSpPr>
              <p:nvPr/>
            </p:nvSpPr>
            <p:spPr bwMode="auto">
              <a:xfrm>
                <a:off x="3974" y="1376"/>
                <a:ext cx="59"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76" name="Oval 1272"/>
              <p:cNvSpPr>
                <a:spLocks noChangeArrowheads="1"/>
              </p:cNvSpPr>
              <p:nvPr/>
            </p:nvSpPr>
            <p:spPr bwMode="auto">
              <a:xfrm>
                <a:off x="4100" y="1257"/>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77" name="Oval 1273"/>
              <p:cNvSpPr>
                <a:spLocks noChangeArrowheads="1"/>
              </p:cNvSpPr>
              <p:nvPr/>
            </p:nvSpPr>
            <p:spPr bwMode="auto">
              <a:xfrm>
                <a:off x="4230" y="1159"/>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78" name="Oval 1274"/>
              <p:cNvSpPr>
                <a:spLocks noChangeArrowheads="1"/>
              </p:cNvSpPr>
              <p:nvPr/>
            </p:nvSpPr>
            <p:spPr bwMode="auto">
              <a:xfrm>
                <a:off x="4360" y="1011"/>
                <a:ext cx="59"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79" name="Oval 1275"/>
              <p:cNvSpPr>
                <a:spLocks noChangeArrowheads="1"/>
              </p:cNvSpPr>
              <p:nvPr/>
            </p:nvSpPr>
            <p:spPr bwMode="auto">
              <a:xfrm>
                <a:off x="4486" y="1044"/>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80" name="Oval 1276"/>
              <p:cNvSpPr>
                <a:spLocks noChangeArrowheads="1"/>
              </p:cNvSpPr>
              <p:nvPr/>
            </p:nvSpPr>
            <p:spPr bwMode="auto">
              <a:xfrm>
                <a:off x="4616" y="1095"/>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81" name="Oval 1277"/>
              <p:cNvSpPr>
                <a:spLocks noChangeArrowheads="1"/>
              </p:cNvSpPr>
              <p:nvPr/>
            </p:nvSpPr>
            <p:spPr bwMode="auto">
              <a:xfrm>
                <a:off x="4746" y="1174"/>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82" name="Oval 1278"/>
              <p:cNvSpPr>
                <a:spLocks noChangeArrowheads="1"/>
              </p:cNvSpPr>
              <p:nvPr/>
            </p:nvSpPr>
            <p:spPr bwMode="auto">
              <a:xfrm>
                <a:off x="4871" y="1239"/>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83" name="Oval 1279"/>
              <p:cNvSpPr>
                <a:spLocks noChangeArrowheads="1"/>
              </p:cNvSpPr>
              <p:nvPr/>
            </p:nvSpPr>
            <p:spPr bwMode="auto">
              <a:xfrm>
                <a:off x="5001" y="1485"/>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84" name="Oval 1280"/>
              <p:cNvSpPr>
                <a:spLocks noChangeArrowheads="1"/>
              </p:cNvSpPr>
              <p:nvPr/>
            </p:nvSpPr>
            <p:spPr bwMode="auto">
              <a:xfrm>
                <a:off x="5131" y="1506"/>
                <a:ext cx="59"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85" name="Oval 1281"/>
              <p:cNvSpPr>
                <a:spLocks noChangeArrowheads="1"/>
              </p:cNvSpPr>
              <p:nvPr/>
            </p:nvSpPr>
            <p:spPr bwMode="auto">
              <a:xfrm>
                <a:off x="5257" y="1550"/>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86" name="Oval 1282"/>
              <p:cNvSpPr>
                <a:spLocks noChangeArrowheads="1"/>
              </p:cNvSpPr>
              <p:nvPr/>
            </p:nvSpPr>
            <p:spPr bwMode="auto">
              <a:xfrm>
                <a:off x="5387" y="1582"/>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87" name="Oval 1283"/>
              <p:cNvSpPr>
                <a:spLocks noChangeArrowheads="1"/>
              </p:cNvSpPr>
              <p:nvPr/>
            </p:nvSpPr>
            <p:spPr bwMode="auto">
              <a:xfrm>
                <a:off x="5517" y="1629"/>
                <a:ext cx="58" cy="4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88" name="Oval 1284"/>
              <p:cNvSpPr>
                <a:spLocks noChangeArrowheads="1"/>
              </p:cNvSpPr>
              <p:nvPr/>
            </p:nvSpPr>
            <p:spPr bwMode="auto">
              <a:xfrm>
                <a:off x="5643" y="1662"/>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89" name="Oval 1285"/>
              <p:cNvSpPr>
                <a:spLocks noChangeArrowheads="1"/>
              </p:cNvSpPr>
              <p:nvPr/>
            </p:nvSpPr>
            <p:spPr bwMode="auto">
              <a:xfrm>
                <a:off x="5773" y="1669"/>
                <a:ext cx="57"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90" name="Rectangle 1286"/>
              <p:cNvSpPr>
                <a:spLocks noChangeArrowheads="1"/>
              </p:cNvSpPr>
              <p:nvPr/>
            </p:nvSpPr>
            <p:spPr bwMode="auto">
              <a:xfrm>
                <a:off x="3974" y="1767"/>
                <a:ext cx="59"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91" name="Rectangle 1287"/>
              <p:cNvSpPr>
                <a:spLocks noChangeArrowheads="1"/>
              </p:cNvSpPr>
              <p:nvPr/>
            </p:nvSpPr>
            <p:spPr bwMode="auto">
              <a:xfrm>
                <a:off x="4100" y="181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92" name="Rectangle 1288"/>
              <p:cNvSpPr>
                <a:spLocks noChangeArrowheads="1"/>
              </p:cNvSpPr>
              <p:nvPr/>
            </p:nvSpPr>
            <p:spPr bwMode="auto">
              <a:xfrm>
                <a:off x="4230" y="1825"/>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93" name="Rectangle 1289"/>
              <p:cNvSpPr>
                <a:spLocks noChangeArrowheads="1"/>
              </p:cNvSpPr>
              <p:nvPr/>
            </p:nvSpPr>
            <p:spPr bwMode="auto">
              <a:xfrm>
                <a:off x="4360" y="1792"/>
                <a:ext cx="59"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94" name="Rectangle 1290"/>
              <p:cNvSpPr>
                <a:spLocks noChangeArrowheads="1"/>
              </p:cNvSpPr>
              <p:nvPr/>
            </p:nvSpPr>
            <p:spPr bwMode="auto">
              <a:xfrm>
                <a:off x="4486" y="1832"/>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95" name="Rectangle 1291"/>
              <p:cNvSpPr>
                <a:spLocks noChangeArrowheads="1"/>
              </p:cNvSpPr>
              <p:nvPr/>
            </p:nvSpPr>
            <p:spPr bwMode="auto">
              <a:xfrm>
                <a:off x="4616" y="1836"/>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96" name="Rectangle 1292"/>
              <p:cNvSpPr>
                <a:spLocks noChangeArrowheads="1"/>
              </p:cNvSpPr>
              <p:nvPr/>
            </p:nvSpPr>
            <p:spPr bwMode="auto">
              <a:xfrm>
                <a:off x="4746" y="1843"/>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97" name="Rectangle 1293"/>
              <p:cNvSpPr>
                <a:spLocks noChangeArrowheads="1"/>
              </p:cNvSpPr>
              <p:nvPr/>
            </p:nvSpPr>
            <p:spPr bwMode="auto">
              <a:xfrm>
                <a:off x="4871" y="1843"/>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98" name="Rectangle 1294"/>
              <p:cNvSpPr>
                <a:spLocks noChangeArrowheads="1"/>
              </p:cNvSpPr>
              <p:nvPr/>
            </p:nvSpPr>
            <p:spPr bwMode="auto">
              <a:xfrm>
                <a:off x="5001" y="1825"/>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799" name="Rectangle 1295"/>
              <p:cNvSpPr>
                <a:spLocks noChangeArrowheads="1"/>
              </p:cNvSpPr>
              <p:nvPr/>
            </p:nvSpPr>
            <p:spPr bwMode="auto">
              <a:xfrm>
                <a:off x="5131" y="1818"/>
                <a:ext cx="59"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00" name="Rectangle 1296"/>
              <p:cNvSpPr>
                <a:spLocks noChangeArrowheads="1"/>
              </p:cNvSpPr>
              <p:nvPr/>
            </p:nvSpPr>
            <p:spPr bwMode="auto">
              <a:xfrm>
                <a:off x="5257" y="181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01" name="Rectangle 1297"/>
              <p:cNvSpPr>
                <a:spLocks noChangeArrowheads="1"/>
              </p:cNvSpPr>
              <p:nvPr/>
            </p:nvSpPr>
            <p:spPr bwMode="auto">
              <a:xfrm>
                <a:off x="5387" y="1807"/>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02" name="Rectangle 1298"/>
              <p:cNvSpPr>
                <a:spLocks noChangeArrowheads="1"/>
              </p:cNvSpPr>
              <p:nvPr/>
            </p:nvSpPr>
            <p:spPr bwMode="auto">
              <a:xfrm>
                <a:off x="5517" y="180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03" name="Rectangle 1299"/>
              <p:cNvSpPr>
                <a:spLocks noChangeArrowheads="1"/>
              </p:cNvSpPr>
              <p:nvPr/>
            </p:nvSpPr>
            <p:spPr bwMode="auto">
              <a:xfrm>
                <a:off x="5643" y="1785"/>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04" name="Rectangle 1300"/>
              <p:cNvSpPr>
                <a:spLocks noChangeArrowheads="1"/>
              </p:cNvSpPr>
              <p:nvPr/>
            </p:nvSpPr>
            <p:spPr bwMode="auto">
              <a:xfrm>
                <a:off x="5773" y="1778"/>
                <a:ext cx="57"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05" name="Freeform 1301"/>
              <p:cNvSpPr>
                <a:spLocks/>
              </p:cNvSpPr>
              <p:nvPr/>
            </p:nvSpPr>
            <p:spPr bwMode="auto">
              <a:xfrm>
                <a:off x="3974" y="1695"/>
                <a:ext cx="63" cy="50"/>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06" name="Freeform 1302"/>
              <p:cNvSpPr>
                <a:spLocks/>
              </p:cNvSpPr>
              <p:nvPr/>
            </p:nvSpPr>
            <p:spPr bwMode="auto">
              <a:xfrm>
                <a:off x="4100" y="1702"/>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07" name="Freeform 1303"/>
              <p:cNvSpPr>
                <a:spLocks/>
              </p:cNvSpPr>
              <p:nvPr/>
            </p:nvSpPr>
            <p:spPr bwMode="auto">
              <a:xfrm>
                <a:off x="4230" y="1680"/>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08" name="Freeform 1304"/>
              <p:cNvSpPr>
                <a:spLocks/>
              </p:cNvSpPr>
              <p:nvPr/>
            </p:nvSpPr>
            <p:spPr bwMode="auto">
              <a:xfrm>
                <a:off x="4360" y="1644"/>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09" name="Freeform 1305"/>
              <p:cNvSpPr>
                <a:spLocks/>
              </p:cNvSpPr>
              <p:nvPr/>
            </p:nvSpPr>
            <p:spPr bwMode="auto">
              <a:xfrm>
                <a:off x="4486" y="1619"/>
                <a:ext cx="63" cy="50"/>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10" name="Freeform 1306"/>
              <p:cNvSpPr>
                <a:spLocks/>
              </p:cNvSpPr>
              <p:nvPr/>
            </p:nvSpPr>
            <p:spPr bwMode="auto">
              <a:xfrm>
                <a:off x="4616" y="1582"/>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11" name="Freeform 1307"/>
              <p:cNvSpPr>
                <a:spLocks/>
              </p:cNvSpPr>
              <p:nvPr/>
            </p:nvSpPr>
            <p:spPr bwMode="auto">
              <a:xfrm>
                <a:off x="4746" y="1532"/>
                <a:ext cx="63" cy="50"/>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12" name="Freeform 1308"/>
              <p:cNvSpPr>
                <a:spLocks/>
              </p:cNvSpPr>
              <p:nvPr/>
            </p:nvSpPr>
            <p:spPr bwMode="auto">
              <a:xfrm>
                <a:off x="4871" y="1564"/>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13" name="Freeform 1309"/>
              <p:cNvSpPr>
                <a:spLocks/>
              </p:cNvSpPr>
              <p:nvPr/>
            </p:nvSpPr>
            <p:spPr bwMode="auto">
              <a:xfrm>
                <a:off x="5001" y="1622"/>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14" name="Freeform 1310"/>
              <p:cNvSpPr>
                <a:spLocks/>
              </p:cNvSpPr>
              <p:nvPr/>
            </p:nvSpPr>
            <p:spPr bwMode="auto">
              <a:xfrm>
                <a:off x="5131" y="1644"/>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15" name="Freeform 1311"/>
              <p:cNvSpPr>
                <a:spLocks/>
              </p:cNvSpPr>
              <p:nvPr/>
            </p:nvSpPr>
            <p:spPr bwMode="auto">
              <a:xfrm>
                <a:off x="5257" y="1687"/>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16" name="Freeform 1312"/>
              <p:cNvSpPr>
                <a:spLocks/>
              </p:cNvSpPr>
              <p:nvPr/>
            </p:nvSpPr>
            <p:spPr bwMode="auto">
              <a:xfrm>
                <a:off x="5387" y="1742"/>
                <a:ext cx="63" cy="50"/>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17" name="Freeform 1313"/>
              <p:cNvSpPr>
                <a:spLocks/>
              </p:cNvSpPr>
              <p:nvPr/>
            </p:nvSpPr>
            <p:spPr bwMode="auto">
              <a:xfrm>
                <a:off x="5517" y="1734"/>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18" name="Freeform 1314"/>
              <p:cNvSpPr>
                <a:spLocks/>
              </p:cNvSpPr>
              <p:nvPr/>
            </p:nvSpPr>
            <p:spPr bwMode="auto">
              <a:xfrm>
                <a:off x="5643" y="1727"/>
                <a:ext cx="63" cy="51"/>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19" name="Freeform 1315"/>
              <p:cNvSpPr>
                <a:spLocks/>
              </p:cNvSpPr>
              <p:nvPr/>
            </p:nvSpPr>
            <p:spPr bwMode="auto">
              <a:xfrm>
                <a:off x="5773" y="1727"/>
                <a:ext cx="62" cy="51"/>
              </a:xfrm>
              <a:custGeom>
                <a:avLst/>
                <a:gdLst/>
                <a:ahLst/>
                <a:cxnLst>
                  <a:cxn ang="0">
                    <a:pos x="42" y="0"/>
                  </a:cxn>
                  <a:cxn ang="0">
                    <a:pos x="83" y="84"/>
                  </a:cxn>
                  <a:cxn ang="0">
                    <a:pos x="0" y="84"/>
                  </a:cxn>
                  <a:cxn ang="0">
                    <a:pos x="42" y="0"/>
                  </a:cxn>
                </a:cxnLst>
                <a:rect l="0" t="0" r="r" b="b"/>
                <a:pathLst>
                  <a:path w="83" h="84">
                    <a:moveTo>
                      <a:pt x="42" y="0"/>
                    </a:moveTo>
                    <a:lnTo>
                      <a:pt x="83"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20" name="Line 1316"/>
              <p:cNvSpPr>
                <a:spLocks noChangeShapeType="1"/>
              </p:cNvSpPr>
              <p:nvPr/>
            </p:nvSpPr>
            <p:spPr bwMode="auto">
              <a:xfrm>
                <a:off x="5232" y="1074"/>
                <a:ext cx="143" cy="0"/>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21" name="Oval 1317"/>
              <p:cNvSpPr>
                <a:spLocks noChangeArrowheads="1"/>
              </p:cNvSpPr>
              <p:nvPr/>
            </p:nvSpPr>
            <p:spPr bwMode="auto">
              <a:xfrm>
                <a:off x="5276" y="1052"/>
                <a:ext cx="50" cy="4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22" name="Rectangle 1318"/>
              <p:cNvSpPr>
                <a:spLocks noChangeArrowheads="1"/>
              </p:cNvSpPr>
              <p:nvPr/>
            </p:nvSpPr>
            <p:spPr bwMode="auto">
              <a:xfrm>
                <a:off x="5397" y="1034"/>
                <a:ext cx="147"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DA</a:t>
                </a:r>
                <a:endParaRPr lang="en-US" sz="1200">
                  <a:solidFill>
                    <a:srgbClr val="FFFFFF"/>
                  </a:solidFill>
                  <a:latin typeface="Corbel" pitchFamily="34" charset="0"/>
                </a:endParaRPr>
              </a:p>
            </p:txBody>
          </p:sp>
          <p:sp>
            <p:nvSpPr>
              <p:cNvPr id="10646823" name="Line 1319"/>
              <p:cNvSpPr>
                <a:spLocks noChangeShapeType="1"/>
              </p:cNvSpPr>
              <p:nvPr/>
            </p:nvSpPr>
            <p:spPr bwMode="auto">
              <a:xfrm>
                <a:off x="5232" y="1171"/>
                <a:ext cx="143" cy="1"/>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24" name="Rectangle 1320"/>
              <p:cNvSpPr>
                <a:spLocks noChangeArrowheads="1"/>
              </p:cNvSpPr>
              <p:nvPr/>
            </p:nvSpPr>
            <p:spPr bwMode="auto">
              <a:xfrm>
                <a:off x="5276" y="1150"/>
                <a:ext cx="50" cy="40"/>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25" name="Rectangle 1321"/>
              <p:cNvSpPr>
                <a:spLocks noChangeArrowheads="1"/>
              </p:cNvSpPr>
              <p:nvPr/>
            </p:nvSpPr>
            <p:spPr bwMode="auto">
              <a:xfrm>
                <a:off x="5399" y="1130"/>
                <a:ext cx="347"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DOPAC</a:t>
                </a:r>
                <a:endParaRPr lang="en-US" sz="1200">
                  <a:solidFill>
                    <a:srgbClr val="FFFFFF"/>
                  </a:solidFill>
                  <a:latin typeface="Corbel" pitchFamily="34" charset="0"/>
                </a:endParaRPr>
              </a:p>
            </p:txBody>
          </p:sp>
          <p:sp>
            <p:nvSpPr>
              <p:cNvPr id="10646826" name="Line 1322"/>
              <p:cNvSpPr>
                <a:spLocks noChangeShapeType="1"/>
              </p:cNvSpPr>
              <p:nvPr/>
            </p:nvSpPr>
            <p:spPr bwMode="auto">
              <a:xfrm>
                <a:off x="5232" y="1269"/>
                <a:ext cx="143" cy="1"/>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27" name="Freeform 1323"/>
              <p:cNvSpPr>
                <a:spLocks/>
              </p:cNvSpPr>
              <p:nvPr/>
            </p:nvSpPr>
            <p:spPr bwMode="auto">
              <a:xfrm>
                <a:off x="5276" y="1247"/>
                <a:ext cx="54" cy="44"/>
              </a:xfrm>
              <a:custGeom>
                <a:avLst/>
                <a:gdLst/>
                <a:ahLst/>
                <a:cxnLst>
                  <a:cxn ang="0">
                    <a:pos x="36" y="0"/>
                  </a:cxn>
                  <a:cxn ang="0">
                    <a:pos x="72" y="72"/>
                  </a:cxn>
                  <a:cxn ang="0">
                    <a:pos x="0" y="72"/>
                  </a:cxn>
                  <a:cxn ang="0">
                    <a:pos x="36" y="0"/>
                  </a:cxn>
                </a:cxnLst>
                <a:rect l="0" t="0" r="r" b="b"/>
                <a:pathLst>
                  <a:path w="72" h="72">
                    <a:moveTo>
                      <a:pt x="36" y="0"/>
                    </a:moveTo>
                    <a:lnTo>
                      <a:pt x="72" y="72"/>
                    </a:lnTo>
                    <a:lnTo>
                      <a:pt x="0" y="72"/>
                    </a:lnTo>
                    <a:lnTo>
                      <a:pt x="36"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28" name="Rectangle 1324"/>
              <p:cNvSpPr>
                <a:spLocks noChangeArrowheads="1"/>
              </p:cNvSpPr>
              <p:nvPr/>
            </p:nvSpPr>
            <p:spPr bwMode="auto">
              <a:xfrm>
                <a:off x="5399" y="1229"/>
                <a:ext cx="21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HVA</a:t>
                </a:r>
                <a:endParaRPr lang="en-US" sz="1200">
                  <a:solidFill>
                    <a:srgbClr val="FFFFFF"/>
                  </a:solidFill>
                  <a:latin typeface="Corbel" pitchFamily="34" charset="0"/>
                </a:endParaRPr>
              </a:p>
            </p:txBody>
          </p:sp>
          <p:sp>
            <p:nvSpPr>
              <p:cNvPr id="10646829" name="Rectangle 1325"/>
              <p:cNvSpPr>
                <a:spLocks noChangeArrowheads="1"/>
              </p:cNvSpPr>
              <p:nvPr/>
            </p:nvSpPr>
            <p:spPr bwMode="auto">
              <a:xfrm>
                <a:off x="3890" y="714"/>
                <a:ext cx="540"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Accumbens</a:t>
                </a:r>
                <a:endParaRPr lang="en-US" sz="1200">
                  <a:solidFill>
                    <a:srgbClr val="FFFFFF"/>
                  </a:solidFill>
                  <a:latin typeface="Corbel" pitchFamily="34" charset="0"/>
                </a:endParaRPr>
              </a:p>
            </p:txBody>
          </p:sp>
          <p:sp>
            <p:nvSpPr>
              <p:cNvPr id="10646830" name="Line 1326"/>
              <p:cNvSpPr>
                <a:spLocks noChangeShapeType="1"/>
              </p:cNvSpPr>
              <p:nvPr/>
            </p:nvSpPr>
            <p:spPr bwMode="auto">
              <a:xfrm>
                <a:off x="3728" y="1777"/>
                <a:ext cx="26"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grpSp>
        <p:sp>
          <p:nvSpPr>
            <p:cNvPr id="10646831" name="Text Box 1327"/>
            <p:cNvSpPr txBox="1">
              <a:spLocks noChangeArrowheads="1"/>
            </p:cNvSpPr>
            <p:nvPr/>
          </p:nvSpPr>
          <p:spPr bwMode="auto">
            <a:xfrm>
              <a:off x="4944" y="552"/>
              <a:ext cx="883" cy="252"/>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defTabSz="914400">
                <a:defRPr/>
              </a:pPr>
              <a:r>
                <a:rPr lang="en-US" sz="2000" b="1">
                  <a:solidFill>
                    <a:srgbClr val="FFFF00"/>
                  </a:solidFill>
                  <a:latin typeface="Corbel" panose="020B0503020204020204" pitchFamily="34" charset="0"/>
                </a:rPr>
                <a:t>COCAINE</a:t>
              </a:r>
            </a:p>
          </p:txBody>
        </p:sp>
      </p:grpSp>
      <p:grpSp>
        <p:nvGrpSpPr>
          <p:cNvPr id="49156" name="Group 1328"/>
          <p:cNvGrpSpPr>
            <a:grpSpLocks/>
          </p:cNvGrpSpPr>
          <p:nvPr/>
        </p:nvGrpSpPr>
        <p:grpSpPr bwMode="auto">
          <a:xfrm>
            <a:off x="4605870" y="3905250"/>
            <a:ext cx="4131733" cy="2590800"/>
            <a:chOff x="3264" y="2460"/>
            <a:chExt cx="2928" cy="1632"/>
          </a:xfrm>
        </p:grpSpPr>
        <p:grpSp>
          <p:nvGrpSpPr>
            <p:cNvPr id="49239" name="Group 1329"/>
            <p:cNvGrpSpPr>
              <a:grpSpLocks/>
            </p:cNvGrpSpPr>
            <p:nvPr/>
          </p:nvGrpSpPr>
          <p:grpSpPr bwMode="auto">
            <a:xfrm>
              <a:off x="3264" y="2460"/>
              <a:ext cx="2928" cy="1632"/>
              <a:chOff x="3264" y="2460"/>
              <a:chExt cx="2928" cy="1632"/>
            </a:xfrm>
          </p:grpSpPr>
          <p:sp>
            <p:nvSpPr>
              <p:cNvPr id="10646834" name="Rectangle 1330"/>
              <p:cNvSpPr>
                <a:spLocks noChangeArrowheads="1"/>
              </p:cNvSpPr>
              <p:nvPr/>
            </p:nvSpPr>
            <p:spPr bwMode="auto">
              <a:xfrm>
                <a:off x="3264" y="2460"/>
                <a:ext cx="2928" cy="1632"/>
              </a:xfrm>
              <a:prstGeom prst="rect">
                <a:avLst/>
              </a:prstGeom>
              <a:gradFill rotWithShape="0">
                <a:gsLst>
                  <a:gs pos="0">
                    <a:srgbClr val="000066"/>
                  </a:gs>
                  <a:gs pos="50000">
                    <a:srgbClr val="0000FF"/>
                  </a:gs>
                  <a:gs pos="100000">
                    <a:srgbClr val="000066"/>
                  </a:gs>
                </a:gsLst>
                <a:lin ang="5400000" scaled="1"/>
              </a:gradFill>
              <a:ln w="9525">
                <a:noFill/>
                <a:miter lim="800000"/>
                <a:headEnd/>
                <a:tailEnd/>
              </a:ln>
              <a:effectLst>
                <a:outerShdw dist="35921" dir="2700000" algn="ctr" rotWithShape="0">
                  <a:srgbClr val="000000"/>
                </a:outerShdw>
              </a:effectLst>
            </p:spPr>
            <p:txBody>
              <a:bodyPr wrap="none" anchor="ctr"/>
              <a:lstStyle/>
              <a:p>
                <a:pPr defTabSz="914400">
                  <a:defRPr/>
                </a:pPr>
                <a:endParaRPr lang="en-US" sz="6000" b="1" i="1">
                  <a:solidFill>
                    <a:srgbClr val="FFFFFF"/>
                  </a:solidFill>
                  <a:latin typeface="Corbel" panose="020B0503020204020204" pitchFamily="34" charset="0"/>
                </a:endParaRPr>
              </a:p>
            </p:txBody>
          </p:sp>
          <p:sp>
            <p:nvSpPr>
              <p:cNvPr id="10646835" name="Line 1331"/>
              <p:cNvSpPr>
                <a:spLocks noChangeShapeType="1"/>
              </p:cNvSpPr>
              <p:nvPr/>
            </p:nvSpPr>
            <p:spPr bwMode="auto">
              <a:xfrm>
                <a:off x="3771" y="2646"/>
                <a:ext cx="1" cy="916"/>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36" name="Line 1332"/>
              <p:cNvSpPr>
                <a:spLocks noChangeShapeType="1"/>
              </p:cNvSpPr>
              <p:nvPr/>
            </p:nvSpPr>
            <p:spPr bwMode="auto">
              <a:xfrm>
                <a:off x="3748" y="3814"/>
                <a:ext cx="23"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37" name="Line 1333"/>
              <p:cNvSpPr>
                <a:spLocks noChangeShapeType="1"/>
              </p:cNvSpPr>
              <p:nvPr/>
            </p:nvSpPr>
            <p:spPr bwMode="auto">
              <a:xfrm rot="-2677329" flipH="1" flipV="1">
                <a:off x="3720" y="3570"/>
                <a:ext cx="82" cy="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38" name="Line 1334"/>
              <p:cNvSpPr>
                <a:spLocks noChangeShapeType="1"/>
              </p:cNvSpPr>
              <p:nvPr/>
            </p:nvSpPr>
            <p:spPr bwMode="auto">
              <a:xfrm>
                <a:off x="3748" y="3401"/>
                <a:ext cx="23"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39" name="Line 1335"/>
              <p:cNvSpPr>
                <a:spLocks noChangeShapeType="1"/>
              </p:cNvSpPr>
              <p:nvPr/>
            </p:nvSpPr>
            <p:spPr bwMode="auto">
              <a:xfrm>
                <a:off x="3748" y="3149"/>
                <a:ext cx="23"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40" name="Line 1336"/>
              <p:cNvSpPr>
                <a:spLocks noChangeShapeType="1"/>
              </p:cNvSpPr>
              <p:nvPr/>
            </p:nvSpPr>
            <p:spPr bwMode="auto">
              <a:xfrm>
                <a:off x="3748" y="2898"/>
                <a:ext cx="23"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41" name="Line 1337"/>
              <p:cNvSpPr>
                <a:spLocks noChangeShapeType="1"/>
              </p:cNvSpPr>
              <p:nvPr/>
            </p:nvSpPr>
            <p:spPr bwMode="auto">
              <a:xfrm>
                <a:off x="3748" y="2646"/>
                <a:ext cx="23"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42" name="Rectangle 1338"/>
              <p:cNvSpPr>
                <a:spLocks noChangeArrowheads="1"/>
              </p:cNvSpPr>
              <p:nvPr/>
            </p:nvSpPr>
            <p:spPr bwMode="auto">
              <a:xfrm>
                <a:off x="3672" y="3778"/>
                <a:ext cx="56"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0</a:t>
                </a:r>
                <a:endParaRPr lang="en-US" sz="1200">
                  <a:solidFill>
                    <a:srgbClr val="FFFFFF"/>
                  </a:solidFill>
                  <a:latin typeface="Corbel" pitchFamily="34" charset="0"/>
                </a:endParaRPr>
              </a:p>
            </p:txBody>
          </p:sp>
          <p:sp>
            <p:nvSpPr>
              <p:cNvPr id="10646843" name="Rectangle 1339"/>
              <p:cNvSpPr>
                <a:spLocks noChangeArrowheads="1"/>
              </p:cNvSpPr>
              <p:nvPr/>
            </p:nvSpPr>
            <p:spPr bwMode="auto">
              <a:xfrm>
                <a:off x="3587" y="3364"/>
                <a:ext cx="165"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100</a:t>
                </a:r>
                <a:endParaRPr lang="en-US" sz="1200">
                  <a:solidFill>
                    <a:srgbClr val="FFFFFF"/>
                  </a:solidFill>
                  <a:latin typeface="Corbel" pitchFamily="34" charset="0"/>
                </a:endParaRPr>
              </a:p>
            </p:txBody>
          </p:sp>
          <p:sp>
            <p:nvSpPr>
              <p:cNvPr id="10646844" name="Rectangle 1340"/>
              <p:cNvSpPr>
                <a:spLocks noChangeArrowheads="1"/>
              </p:cNvSpPr>
              <p:nvPr/>
            </p:nvSpPr>
            <p:spPr bwMode="auto">
              <a:xfrm>
                <a:off x="3587" y="3111"/>
                <a:ext cx="160"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150</a:t>
                </a:r>
                <a:endParaRPr lang="en-US" sz="1200">
                  <a:solidFill>
                    <a:srgbClr val="FFFFFF"/>
                  </a:solidFill>
                  <a:latin typeface="Corbel" pitchFamily="34" charset="0"/>
                </a:endParaRPr>
              </a:p>
            </p:txBody>
          </p:sp>
          <p:sp>
            <p:nvSpPr>
              <p:cNvPr id="10646845" name="Rectangle 1341"/>
              <p:cNvSpPr>
                <a:spLocks noChangeArrowheads="1"/>
              </p:cNvSpPr>
              <p:nvPr/>
            </p:nvSpPr>
            <p:spPr bwMode="auto">
              <a:xfrm>
                <a:off x="3587" y="2862"/>
                <a:ext cx="16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200</a:t>
                </a:r>
                <a:endParaRPr lang="en-US" sz="1200">
                  <a:solidFill>
                    <a:srgbClr val="FFFFFF"/>
                  </a:solidFill>
                  <a:latin typeface="Corbel" pitchFamily="34" charset="0"/>
                </a:endParaRPr>
              </a:p>
            </p:txBody>
          </p:sp>
          <p:sp>
            <p:nvSpPr>
              <p:cNvPr id="10646846" name="Rectangle 1342"/>
              <p:cNvSpPr>
                <a:spLocks noChangeArrowheads="1"/>
              </p:cNvSpPr>
              <p:nvPr/>
            </p:nvSpPr>
            <p:spPr bwMode="auto">
              <a:xfrm>
                <a:off x="3587" y="2612"/>
                <a:ext cx="158"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250</a:t>
                </a:r>
                <a:endParaRPr lang="en-US" sz="1200">
                  <a:solidFill>
                    <a:srgbClr val="FFFFFF"/>
                  </a:solidFill>
                  <a:latin typeface="Corbel" pitchFamily="34" charset="0"/>
                </a:endParaRPr>
              </a:p>
            </p:txBody>
          </p:sp>
          <p:sp>
            <p:nvSpPr>
              <p:cNvPr id="10646847" name="Line 1343"/>
              <p:cNvSpPr>
                <a:spLocks noChangeShapeType="1"/>
              </p:cNvSpPr>
              <p:nvPr/>
            </p:nvSpPr>
            <p:spPr bwMode="auto">
              <a:xfrm>
                <a:off x="3871" y="3792"/>
                <a:ext cx="2009"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48" name="Line 1344"/>
              <p:cNvSpPr>
                <a:spLocks noChangeShapeType="1"/>
              </p:cNvSpPr>
              <p:nvPr/>
            </p:nvSpPr>
            <p:spPr bwMode="auto">
              <a:xfrm flipV="1">
                <a:off x="3871"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49" name="Line 1345"/>
              <p:cNvSpPr>
                <a:spLocks noChangeShapeType="1"/>
              </p:cNvSpPr>
              <p:nvPr/>
            </p:nvSpPr>
            <p:spPr bwMode="auto">
              <a:xfrm flipV="1">
                <a:off x="4005"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50" name="Line 1346"/>
              <p:cNvSpPr>
                <a:spLocks noChangeShapeType="1"/>
              </p:cNvSpPr>
              <p:nvPr/>
            </p:nvSpPr>
            <p:spPr bwMode="auto">
              <a:xfrm flipV="1">
                <a:off x="4139"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51" name="Line 1347"/>
              <p:cNvSpPr>
                <a:spLocks noChangeShapeType="1"/>
              </p:cNvSpPr>
              <p:nvPr/>
            </p:nvSpPr>
            <p:spPr bwMode="auto">
              <a:xfrm flipV="1">
                <a:off x="4273"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52" name="Line 1348"/>
              <p:cNvSpPr>
                <a:spLocks noChangeShapeType="1"/>
              </p:cNvSpPr>
              <p:nvPr/>
            </p:nvSpPr>
            <p:spPr bwMode="auto">
              <a:xfrm flipV="1">
                <a:off x="4407"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53" name="Line 1349"/>
              <p:cNvSpPr>
                <a:spLocks noChangeShapeType="1"/>
              </p:cNvSpPr>
              <p:nvPr/>
            </p:nvSpPr>
            <p:spPr bwMode="auto">
              <a:xfrm flipV="1">
                <a:off x="4541"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54" name="Line 1350"/>
              <p:cNvSpPr>
                <a:spLocks noChangeShapeType="1"/>
              </p:cNvSpPr>
              <p:nvPr/>
            </p:nvSpPr>
            <p:spPr bwMode="auto">
              <a:xfrm flipV="1">
                <a:off x="4676"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55" name="Line 1351"/>
              <p:cNvSpPr>
                <a:spLocks noChangeShapeType="1"/>
              </p:cNvSpPr>
              <p:nvPr/>
            </p:nvSpPr>
            <p:spPr bwMode="auto">
              <a:xfrm flipV="1">
                <a:off x="4810"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56" name="Line 1352"/>
              <p:cNvSpPr>
                <a:spLocks noChangeShapeType="1"/>
              </p:cNvSpPr>
              <p:nvPr/>
            </p:nvSpPr>
            <p:spPr bwMode="auto">
              <a:xfrm flipV="1">
                <a:off x="4941"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57" name="Line 1353"/>
              <p:cNvSpPr>
                <a:spLocks noChangeShapeType="1"/>
              </p:cNvSpPr>
              <p:nvPr/>
            </p:nvSpPr>
            <p:spPr bwMode="auto">
              <a:xfrm flipV="1">
                <a:off x="5075"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58" name="Line 1354"/>
              <p:cNvSpPr>
                <a:spLocks noChangeShapeType="1"/>
              </p:cNvSpPr>
              <p:nvPr/>
            </p:nvSpPr>
            <p:spPr bwMode="auto">
              <a:xfrm flipV="1">
                <a:off x="5209"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59" name="Line 1355"/>
              <p:cNvSpPr>
                <a:spLocks noChangeShapeType="1"/>
              </p:cNvSpPr>
              <p:nvPr/>
            </p:nvSpPr>
            <p:spPr bwMode="auto">
              <a:xfrm flipV="1">
                <a:off x="5343"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60" name="Line 1356"/>
              <p:cNvSpPr>
                <a:spLocks noChangeShapeType="1"/>
              </p:cNvSpPr>
              <p:nvPr/>
            </p:nvSpPr>
            <p:spPr bwMode="auto">
              <a:xfrm flipV="1">
                <a:off x="5477"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61" name="Line 1357"/>
              <p:cNvSpPr>
                <a:spLocks noChangeShapeType="1"/>
              </p:cNvSpPr>
              <p:nvPr/>
            </p:nvSpPr>
            <p:spPr bwMode="auto">
              <a:xfrm flipV="1">
                <a:off x="5611" y="3792"/>
                <a:ext cx="1"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62" name="Line 1358"/>
              <p:cNvSpPr>
                <a:spLocks noChangeShapeType="1"/>
              </p:cNvSpPr>
              <p:nvPr/>
            </p:nvSpPr>
            <p:spPr bwMode="auto">
              <a:xfrm flipV="1">
                <a:off x="5746"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63" name="Line 1359"/>
              <p:cNvSpPr>
                <a:spLocks noChangeShapeType="1"/>
              </p:cNvSpPr>
              <p:nvPr/>
            </p:nvSpPr>
            <p:spPr bwMode="auto">
              <a:xfrm flipV="1">
                <a:off x="5880" y="3792"/>
                <a:ext cx="0" cy="2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64" name="Rectangle 1360"/>
              <p:cNvSpPr>
                <a:spLocks noChangeArrowheads="1"/>
              </p:cNvSpPr>
              <p:nvPr/>
            </p:nvSpPr>
            <p:spPr bwMode="auto">
              <a:xfrm>
                <a:off x="3852" y="3848"/>
                <a:ext cx="56"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0</a:t>
                </a:r>
                <a:endParaRPr lang="en-US" sz="1200">
                  <a:solidFill>
                    <a:srgbClr val="FFFFFF"/>
                  </a:solidFill>
                  <a:latin typeface="Corbel" pitchFamily="34" charset="0"/>
                </a:endParaRPr>
              </a:p>
            </p:txBody>
          </p:sp>
          <p:sp>
            <p:nvSpPr>
              <p:cNvPr id="10646865" name="Rectangle 1361"/>
              <p:cNvSpPr>
                <a:spLocks noChangeArrowheads="1"/>
              </p:cNvSpPr>
              <p:nvPr/>
            </p:nvSpPr>
            <p:spPr bwMode="auto">
              <a:xfrm>
                <a:off x="4253" y="3848"/>
                <a:ext cx="53"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1</a:t>
                </a:r>
                <a:endParaRPr lang="en-US" sz="1200">
                  <a:solidFill>
                    <a:srgbClr val="FFFFFF"/>
                  </a:solidFill>
                  <a:latin typeface="Corbel" pitchFamily="34" charset="0"/>
                </a:endParaRPr>
              </a:p>
            </p:txBody>
          </p:sp>
          <p:sp>
            <p:nvSpPr>
              <p:cNvPr id="10646866" name="Rectangle 1362"/>
              <p:cNvSpPr>
                <a:spLocks noChangeArrowheads="1"/>
              </p:cNvSpPr>
              <p:nvPr/>
            </p:nvSpPr>
            <p:spPr bwMode="auto">
              <a:xfrm>
                <a:off x="4657" y="3848"/>
                <a:ext cx="55"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2</a:t>
                </a:r>
                <a:endParaRPr lang="en-US" sz="1200">
                  <a:solidFill>
                    <a:srgbClr val="FFFFFF"/>
                  </a:solidFill>
                  <a:latin typeface="Corbel" pitchFamily="34" charset="0"/>
                </a:endParaRPr>
              </a:p>
            </p:txBody>
          </p:sp>
          <p:sp>
            <p:nvSpPr>
              <p:cNvPr id="10646867" name="Rectangle 1363"/>
              <p:cNvSpPr>
                <a:spLocks noChangeArrowheads="1"/>
              </p:cNvSpPr>
              <p:nvPr/>
            </p:nvSpPr>
            <p:spPr bwMode="auto">
              <a:xfrm>
                <a:off x="5054" y="3848"/>
                <a:ext cx="53"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3</a:t>
                </a:r>
                <a:endParaRPr lang="en-US" sz="1200">
                  <a:solidFill>
                    <a:srgbClr val="FFFFFF"/>
                  </a:solidFill>
                  <a:latin typeface="Corbel" pitchFamily="34" charset="0"/>
                </a:endParaRPr>
              </a:p>
            </p:txBody>
          </p:sp>
          <p:sp>
            <p:nvSpPr>
              <p:cNvPr id="10646868" name="Rectangle 1364"/>
              <p:cNvSpPr>
                <a:spLocks noChangeArrowheads="1"/>
              </p:cNvSpPr>
              <p:nvPr/>
            </p:nvSpPr>
            <p:spPr bwMode="auto">
              <a:xfrm>
                <a:off x="5459" y="3848"/>
                <a:ext cx="58"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4</a:t>
                </a:r>
                <a:endParaRPr lang="en-US" sz="1200">
                  <a:solidFill>
                    <a:srgbClr val="FFFFFF"/>
                  </a:solidFill>
                  <a:latin typeface="Corbel" pitchFamily="34" charset="0"/>
                </a:endParaRPr>
              </a:p>
            </p:txBody>
          </p:sp>
          <p:sp>
            <p:nvSpPr>
              <p:cNvPr id="10646869" name="Rectangle 1365"/>
              <p:cNvSpPr>
                <a:spLocks noChangeArrowheads="1"/>
              </p:cNvSpPr>
              <p:nvPr/>
            </p:nvSpPr>
            <p:spPr bwMode="auto">
              <a:xfrm>
                <a:off x="5822" y="3848"/>
                <a:ext cx="153"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5hr</a:t>
                </a:r>
                <a:endParaRPr lang="en-US" sz="1200">
                  <a:solidFill>
                    <a:srgbClr val="FFFFFF"/>
                  </a:solidFill>
                  <a:latin typeface="Corbel" pitchFamily="34" charset="0"/>
                </a:endParaRPr>
              </a:p>
            </p:txBody>
          </p:sp>
          <p:sp>
            <p:nvSpPr>
              <p:cNvPr id="10646870" name="Rectangle 1366"/>
              <p:cNvSpPr>
                <a:spLocks noChangeArrowheads="1"/>
              </p:cNvSpPr>
              <p:nvPr/>
            </p:nvSpPr>
            <p:spPr bwMode="auto">
              <a:xfrm>
                <a:off x="4496" y="3936"/>
                <a:ext cx="976"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Time After Morphine</a:t>
                </a:r>
                <a:endParaRPr lang="en-US" sz="1200">
                  <a:solidFill>
                    <a:srgbClr val="FFFFFF"/>
                  </a:solidFill>
                  <a:latin typeface="Corbel" pitchFamily="34" charset="0"/>
                </a:endParaRPr>
              </a:p>
            </p:txBody>
          </p:sp>
          <p:sp>
            <p:nvSpPr>
              <p:cNvPr id="10646871" name="Rectangle 1367"/>
              <p:cNvSpPr>
                <a:spLocks noChangeArrowheads="1"/>
              </p:cNvSpPr>
              <p:nvPr/>
            </p:nvSpPr>
            <p:spPr bwMode="auto">
              <a:xfrm rot="16200000">
                <a:off x="3120" y="3083"/>
                <a:ext cx="774" cy="131"/>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 of Basal Release</a:t>
                </a:r>
                <a:endParaRPr lang="en-US" sz="1200">
                  <a:solidFill>
                    <a:srgbClr val="FFFFFF"/>
                  </a:solidFill>
                  <a:latin typeface="Corbel" pitchFamily="34" charset="0"/>
                </a:endParaRPr>
              </a:p>
            </p:txBody>
          </p:sp>
          <p:sp>
            <p:nvSpPr>
              <p:cNvPr id="10646872" name="Line 1368"/>
              <p:cNvSpPr>
                <a:spLocks noChangeShapeType="1"/>
              </p:cNvSpPr>
              <p:nvPr/>
            </p:nvSpPr>
            <p:spPr bwMode="auto">
              <a:xfrm rot="-2677329" flipH="1" flipV="1">
                <a:off x="3733" y="3605"/>
                <a:ext cx="81" cy="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73" name="Line 1369"/>
              <p:cNvSpPr>
                <a:spLocks noChangeShapeType="1"/>
              </p:cNvSpPr>
              <p:nvPr/>
            </p:nvSpPr>
            <p:spPr bwMode="auto">
              <a:xfrm flipV="1">
                <a:off x="3770" y="3614"/>
                <a:ext cx="0" cy="20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74" name="Line 1370"/>
              <p:cNvSpPr>
                <a:spLocks noChangeShapeType="1"/>
              </p:cNvSpPr>
              <p:nvPr/>
            </p:nvSpPr>
            <p:spPr bwMode="auto">
              <a:xfrm flipV="1">
                <a:off x="3871" y="3275"/>
                <a:ext cx="134" cy="126"/>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75" name="Line 1371"/>
              <p:cNvSpPr>
                <a:spLocks noChangeShapeType="1"/>
              </p:cNvSpPr>
              <p:nvPr/>
            </p:nvSpPr>
            <p:spPr bwMode="auto">
              <a:xfrm flipV="1">
                <a:off x="3871" y="3225"/>
                <a:ext cx="134" cy="176"/>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76" name="Line 1372"/>
              <p:cNvSpPr>
                <a:spLocks noChangeShapeType="1"/>
              </p:cNvSpPr>
              <p:nvPr/>
            </p:nvSpPr>
            <p:spPr bwMode="auto">
              <a:xfrm flipV="1">
                <a:off x="3871" y="3169"/>
                <a:ext cx="134" cy="232"/>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77" name="Line 1373"/>
              <p:cNvSpPr>
                <a:spLocks noChangeShapeType="1"/>
              </p:cNvSpPr>
              <p:nvPr/>
            </p:nvSpPr>
            <p:spPr bwMode="auto">
              <a:xfrm flipV="1">
                <a:off x="3871" y="3169"/>
                <a:ext cx="134" cy="232"/>
              </a:xfrm>
              <a:prstGeom prst="line">
                <a:avLst/>
              </a:prstGeom>
              <a:noFill/>
              <a:ln w="28575">
                <a:solidFill>
                  <a:srgbClr val="FFFF99"/>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78" name="Oval 1374"/>
              <p:cNvSpPr>
                <a:spLocks noChangeArrowheads="1"/>
              </p:cNvSpPr>
              <p:nvPr/>
            </p:nvSpPr>
            <p:spPr bwMode="auto">
              <a:xfrm>
                <a:off x="3844" y="3378"/>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79" name="Rectangle 1375"/>
              <p:cNvSpPr>
                <a:spLocks noChangeArrowheads="1"/>
              </p:cNvSpPr>
              <p:nvPr/>
            </p:nvSpPr>
            <p:spPr bwMode="auto">
              <a:xfrm>
                <a:off x="3844" y="337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80" name="Freeform 1376"/>
              <p:cNvSpPr>
                <a:spLocks/>
              </p:cNvSpPr>
              <p:nvPr/>
            </p:nvSpPr>
            <p:spPr bwMode="auto">
              <a:xfrm>
                <a:off x="3844" y="3378"/>
                <a:ext cx="53" cy="47"/>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81" name="Freeform 1377"/>
              <p:cNvSpPr>
                <a:spLocks/>
              </p:cNvSpPr>
              <p:nvPr/>
            </p:nvSpPr>
            <p:spPr bwMode="auto">
              <a:xfrm>
                <a:off x="3844" y="3378"/>
                <a:ext cx="53" cy="47"/>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82" name="Line 1378"/>
              <p:cNvSpPr>
                <a:spLocks noChangeShapeType="1"/>
              </p:cNvSpPr>
              <p:nvPr/>
            </p:nvSpPr>
            <p:spPr bwMode="auto">
              <a:xfrm flipV="1">
                <a:off x="4005" y="3199"/>
                <a:ext cx="134" cy="76"/>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83" name="Line 1379"/>
              <p:cNvSpPr>
                <a:spLocks noChangeShapeType="1"/>
              </p:cNvSpPr>
              <p:nvPr/>
            </p:nvSpPr>
            <p:spPr bwMode="auto">
              <a:xfrm>
                <a:off x="4139" y="3199"/>
                <a:ext cx="134" cy="36"/>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84" name="Line 1380"/>
              <p:cNvSpPr>
                <a:spLocks noChangeShapeType="1"/>
              </p:cNvSpPr>
              <p:nvPr/>
            </p:nvSpPr>
            <p:spPr bwMode="auto">
              <a:xfrm>
                <a:off x="4273" y="3235"/>
                <a:ext cx="134" cy="33"/>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85" name="Line 1381"/>
              <p:cNvSpPr>
                <a:spLocks noChangeShapeType="1"/>
              </p:cNvSpPr>
              <p:nvPr/>
            </p:nvSpPr>
            <p:spPr bwMode="auto">
              <a:xfrm>
                <a:off x="4407" y="3268"/>
                <a:ext cx="134" cy="43"/>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86" name="Line 1382"/>
              <p:cNvSpPr>
                <a:spLocks noChangeShapeType="1"/>
              </p:cNvSpPr>
              <p:nvPr/>
            </p:nvSpPr>
            <p:spPr bwMode="auto">
              <a:xfrm>
                <a:off x="4541" y="3311"/>
                <a:ext cx="135" cy="40"/>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87" name="Line 1383"/>
              <p:cNvSpPr>
                <a:spLocks noChangeShapeType="1"/>
              </p:cNvSpPr>
              <p:nvPr/>
            </p:nvSpPr>
            <p:spPr bwMode="auto">
              <a:xfrm>
                <a:off x="4676" y="3351"/>
                <a:ext cx="134" cy="34"/>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88" name="Line 1384"/>
              <p:cNvSpPr>
                <a:spLocks noChangeShapeType="1"/>
              </p:cNvSpPr>
              <p:nvPr/>
            </p:nvSpPr>
            <p:spPr bwMode="auto">
              <a:xfrm>
                <a:off x="4810" y="3385"/>
                <a:ext cx="131" cy="16"/>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89" name="Line 1385"/>
              <p:cNvSpPr>
                <a:spLocks noChangeShapeType="1"/>
              </p:cNvSpPr>
              <p:nvPr/>
            </p:nvSpPr>
            <p:spPr bwMode="auto">
              <a:xfrm>
                <a:off x="4941" y="3401"/>
                <a:ext cx="134" cy="10"/>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90" name="Line 1386"/>
              <p:cNvSpPr>
                <a:spLocks noChangeShapeType="1"/>
              </p:cNvSpPr>
              <p:nvPr/>
            </p:nvSpPr>
            <p:spPr bwMode="auto">
              <a:xfrm flipV="1">
                <a:off x="4005" y="3119"/>
                <a:ext cx="134" cy="106"/>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91" name="Line 1387"/>
              <p:cNvSpPr>
                <a:spLocks noChangeShapeType="1"/>
              </p:cNvSpPr>
              <p:nvPr/>
            </p:nvSpPr>
            <p:spPr bwMode="auto">
              <a:xfrm flipV="1">
                <a:off x="4139" y="3073"/>
                <a:ext cx="134" cy="46"/>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92" name="Line 1388"/>
              <p:cNvSpPr>
                <a:spLocks noChangeShapeType="1"/>
              </p:cNvSpPr>
              <p:nvPr/>
            </p:nvSpPr>
            <p:spPr bwMode="auto">
              <a:xfrm>
                <a:off x="4273" y="3073"/>
                <a:ext cx="134" cy="76"/>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93" name="Line 1389"/>
              <p:cNvSpPr>
                <a:spLocks noChangeShapeType="1"/>
              </p:cNvSpPr>
              <p:nvPr/>
            </p:nvSpPr>
            <p:spPr bwMode="auto">
              <a:xfrm>
                <a:off x="4407" y="3149"/>
                <a:ext cx="134" cy="50"/>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94" name="Line 1390"/>
              <p:cNvSpPr>
                <a:spLocks noChangeShapeType="1"/>
              </p:cNvSpPr>
              <p:nvPr/>
            </p:nvSpPr>
            <p:spPr bwMode="auto">
              <a:xfrm>
                <a:off x="4541" y="3199"/>
                <a:ext cx="135" cy="50"/>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95" name="Line 1391"/>
              <p:cNvSpPr>
                <a:spLocks noChangeShapeType="1"/>
              </p:cNvSpPr>
              <p:nvPr/>
            </p:nvSpPr>
            <p:spPr bwMode="auto">
              <a:xfrm>
                <a:off x="4676" y="3249"/>
                <a:ext cx="134" cy="92"/>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96" name="Line 1392"/>
              <p:cNvSpPr>
                <a:spLocks noChangeShapeType="1"/>
              </p:cNvSpPr>
              <p:nvPr/>
            </p:nvSpPr>
            <p:spPr bwMode="auto">
              <a:xfrm>
                <a:off x="4810" y="3341"/>
                <a:ext cx="131" cy="10"/>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97" name="Line 1393"/>
              <p:cNvSpPr>
                <a:spLocks noChangeShapeType="1"/>
              </p:cNvSpPr>
              <p:nvPr/>
            </p:nvSpPr>
            <p:spPr bwMode="auto">
              <a:xfrm>
                <a:off x="4941" y="3351"/>
                <a:ext cx="134" cy="13"/>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98" name="Line 1394"/>
              <p:cNvSpPr>
                <a:spLocks noChangeShapeType="1"/>
              </p:cNvSpPr>
              <p:nvPr/>
            </p:nvSpPr>
            <p:spPr bwMode="auto">
              <a:xfrm>
                <a:off x="5075" y="3364"/>
                <a:ext cx="134" cy="7"/>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899" name="Line 1395"/>
              <p:cNvSpPr>
                <a:spLocks noChangeShapeType="1"/>
              </p:cNvSpPr>
              <p:nvPr/>
            </p:nvSpPr>
            <p:spPr bwMode="auto">
              <a:xfrm>
                <a:off x="5209" y="3371"/>
                <a:ext cx="134" cy="1"/>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00" name="Line 1396"/>
              <p:cNvSpPr>
                <a:spLocks noChangeShapeType="1"/>
              </p:cNvSpPr>
              <p:nvPr/>
            </p:nvSpPr>
            <p:spPr bwMode="auto">
              <a:xfrm>
                <a:off x="5343" y="3371"/>
                <a:ext cx="134" cy="1"/>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01" name="Line 1397"/>
              <p:cNvSpPr>
                <a:spLocks noChangeShapeType="1"/>
              </p:cNvSpPr>
              <p:nvPr/>
            </p:nvSpPr>
            <p:spPr bwMode="auto">
              <a:xfrm flipV="1">
                <a:off x="4005" y="3100"/>
                <a:ext cx="134" cy="69"/>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02" name="Line 1398"/>
              <p:cNvSpPr>
                <a:spLocks noChangeShapeType="1"/>
              </p:cNvSpPr>
              <p:nvPr/>
            </p:nvSpPr>
            <p:spPr bwMode="auto">
              <a:xfrm flipV="1">
                <a:off x="4139" y="3007"/>
                <a:ext cx="134" cy="93"/>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03" name="Line 1399"/>
              <p:cNvSpPr>
                <a:spLocks noChangeShapeType="1"/>
              </p:cNvSpPr>
              <p:nvPr/>
            </p:nvSpPr>
            <p:spPr bwMode="auto">
              <a:xfrm flipV="1">
                <a:off x="4273" y="2987"/>
                <a:ext cx="134" cy="20"/>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04" name="Line 1400"/>
              <p:cNvSpPr>
                <a:spLocks noChangeShapeType="1"/>
              </p:cNvSpPr>
              <p:nvPr/>
            </p:nvSpPr>
            <p:spPr bwMode="auto">
              <a:xfrm>
                <a:off x="4407" y="2987"/>
                <a:ext cx="134" cy="73"/>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05" name="Line 1401"/>
              <p:cNvSpPr>
                <a:spLocks noChangeShapeType="1"/>
              </p:cNvSpPr>
              <p:nvPr/>
            </p:nvSpPr>
            <p:spPr bwMode="auto">
              <a:xfrm>
                <a:off x="4541" y="3060"/>
                <a:ext cx="135" cy="89"/>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06" name="Line 1402"/>
              <p:cNvSpPr>
                <a:spLocks noChangeShapeType="1"/>
              </p:cNvSpPr>
              <p:nvPr/>
            </p:nvSpPr>
            <p:spPr bwMode="auto">
              <a:xfrm>
                <a:off x="4676" y="3149"/>
                <a:ext cx="134" cy="50"/>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07" name="Line 1403"/>
              <p:cNvSpPr>
                <a:spLocks noChangeShapeType="1"/>
              </p:cNvSpPr>
              <p:nvPr/>
            </p:nvSpPr>
            <p:spPr bwMode="auto">
              <a:xfrm>
                <a:off x="4810" y="3199"/>
                <a:ext cx="131" cy="59"/>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08" name="Line 1404"/>
              <p:cNvSpPr>
                <a:spLocks noChangeShapeType="1"/>
              </p:cNvSpPr>
              <p:nvPr/>
            </p:nvSpPr>
            <p:spPr bwMode="auto">
              <a:xfrm>
                <a:off x="4941" y="3258"/>
                <a:ext cx="134" cy="17"/>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09" name="Line 1405"/>
              <p:cNvSpPr>
                <a:spLocks noChangeShapeType="1"/>
              </p:cNvSpPr>
              <p:nvPr/>
            </p:nvSpPr>
            <p:spPr bwMode="auto">
              <a:xfrm>
                <a:off x="5075" y="3275"/>
                <a:ext cx="134" cy="26"/>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10" name="Line 1406"/>
              <p:cNvSpPr>
                <a:spLocks noChangeShapeType="1"/>
              </p:cNvSpPr>
              <p:nvPr/>
            </p:nvSpPr>
            <p:spPr bwMode="auto">
              <a:xfrm>
                <a:off x="5209" y="3301"/>
                <a:ext cx="134" cy="50"/>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11" name="Line 1407"/>
              <p:cNvSpPr>
                <a:spLocks noChangeShapeType="1"/>
              </p:cNvSpPr>
              <p:nvPr/>
            </p:nvSpPr>
            <p:spPr bwMode="auto">
              <a:xfrm>
                <a:off x="5343" y="3351"/>
                <a:ext cx="134" cy="20"/>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12" name="Line 1408"/>
              <p:cNvSpPr>
                <a:spLocks noChangeShapeType="1"/>
              </p:cNvSpPr>
              <p:nvPr/>
            </p:nvSpPr>
            <p:spPr bwMode="auto">
              <a:xfrm>
                <a:off x="5477" y="3371"/>
                <a:ext cx="134" cy="3"/>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13" name="Line 1409"/>
              <p:cNvSpPr>
                <a:spLocks noChangeShapeType="1"/>
              </p:cNvSpPr>
              <p:nvPr/>
            </p:nvSpPr>
            <p:spPr bwMode="auto">
              <a:xfrm>
                <a:off x="5611" y="3374"/>
                <a:ext cx="135" cy="17"/>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14" name="Line 1410"/>
              <p:cNvSpPr>
                <a:spLocks noChangeShapeType="1"/>
              </p:cNvSpPr>
              <p:nvPr/>
            </p:nvSpPr>
            <p:spPr bwMode="auto">
              <a:xfrm>
                <a:off x="5746" y="3391"/>
                <a:ext cx="134" cy="10"/>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15" name="Line 1411"/>
              <p:cNvSpPr>
                <a:spLocks noChangeShapeType="1"/>
              </p:cNvSpPr>
              <p:nvPr/>
            </p:nvSpPr>
            <p:spPr bwMode="auto">
              <a:xfrm flipV="1">
                <a:off x="4005" y="3123"/>
                <a:ext cx="134" cy="46"/>
              </a:xfrm>
              <a:prstGeom prst="line">
                <a:avLst/>
              </a:prstGeom>
              <a:noFill/>
              <a:ln w="28575">
                <a:solidFill>
                  <a:srgbClr val="FFFF99"/>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16" name="Line 1412"/>
              <p:cNvSpPr>
                <a:spLocks noChangeShapeType="1"/>
              </p:cNvSpPr>
              <p:nvPr/>
            </p:nvSpPr>
            <p:spPr bwMode="auto">
              <a:xfrm flipV="1">
                <a:off x="4139" y="3017"/>
                <a:ext cx="134" cy="106"/>
              </a:xfrm>
              <a:prstGeom prst="line">
                <a:avLst/>
              </a:prstGeom>
              <a:noFill/>
              <a:ln w="28575">
                <a:solidFill>
                  <a:srgbClr val="FFFF99"/>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17" name="Line 1413"/>
              <p:cNvSpPr>
                <a:spLocks noChangeShapeType="1"/>
              </p:cNvSpPr>
              <p:nvPr/>
            </p:nvSpPr>
            <p:spPr bwMode="auto">
              <a:xfrm flipV="1">
                <a:off x="4273" y="2944"/>
                <a:ext cx="134" cy="73"/>
              </a:xfrm>
              <a:prstGeom prst="line">
                <a:avLst/>
              </a:prstGeom>
              <a:noFill/>
              <a:ln w="28575">
                <a:solidFill>
                  <a:srgbClr val="FFFF99"/>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18" name="Line 1414"/>
              <p:cNvSpPr>
                <a:spLocks noChangeShapeType="1"/>
              </p:cNvSpPr>
              <p:nvPr/>
            </p:nvSpPr>
            <p:spPr bwMode="auto">
              <a:xfrm flipV="1">
                <a:off x="4407" y="2924"/>
                <a:ext cx="134" cy="20"/>
              </a:xfrm>
              <a:prstGeom prst="line">
                <a:avLst/>
              </a:prstGeom>
              <a:noFill/>
              <a:ln w="28575">
                <a:solidFill>
                  <a:srgbClr val="FFFF99"/>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19" name="Line 1415"/>
              <p:cNvSpPr>
                <a:spLocks noChangeShapeType="1"/>
              </p:cNvSpPr>
              <p:nvPr/>
            </p:nvSpPr>
            <p:spPr bwMode="auto">
              <a:xfrm>
                <a:off x="4541" y="2924"/>
                <a:ext cx="135" cy="10"/>
              </a:xfrm>
              <a:prstGeom prst="line">
                <a:avLst/>
              </a:prstGeom>
              <a:noFill/>
              <a:ln w="28575">
                <a:solidFill>
                  <a:srgbClr val="FFFF99"/>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20" name="Line 1416"/>
              <p:cNvSpPr>
                <a:spLocks noChangeShapeType="1"/>
              </p:cNvSpPr>
              <p:nvPr/>
            </p:nvSpPr>
            <p:spPr bwMode="auto">
              <a:xfrm>
                <a:off x="4676" y="2934"/>
                <a:ext cx="134" cy="3"/>
              </a:xfrm>
              <a:prstGeom prst="line">
                <a:avLst/>
              </a:prstGeom>
              <a:noFill/>
              <a:ln w="28575">
                <a:solidFill>
                  <a:srgbClr val="FFFF99"/>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21" name="Line 1417"/>
              <p:cNvSpPr>
                <a:spLocks noChangeShapeType="1"/>
              </p:cNvSpPr>
              <p:nvPr/>
            </p:nvSpPr>
            <p:spPr bwMode="auto">
              <a:xfrm>
                <a:off x="4810" y="2937"/>
                <a:ext cx="131" cy="7"/>
              </a:xfrm>
              <a:prstGeom prst="line">
                <a:avLst/>
              </a:prstGeom>
              <a:noFill/>
              <a:ln w="28575">
                <a:solidFill>
                  <a:srgbClr val="FFFF99"/>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22" name="Line 1418"/>
              <p:cNvSpPr>
                <a:spLocks noChangeShapeType="1"/>
              </p:cNvSpPr>
              <p:nvPr/>
            </p:nvSpPr>
            <p:spPr bwMode="auto">
              <a:xfrm>
                <a:off x="4941" y="2944"/>
                <a:ext cx="134" cy="40"/>
              </a:xfrm>
              <a:prstGeom prst="line">
                <a:avLst/>
              </a:prstGeom>
              <a:noFill/>
              <a:ln w="28575">
                <a:solidFill>
                  <a:srgbClr val="FFFF99"/>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23" name="Line 1419"/>
              <p:cNvSpPr>
                <a:spLocks noChangeShapeType="1"/>
              </p:cNvSpPr>
              <p:nvPr/>
            </p:nvSpPr>
            <p:spPr bwMode="auto">
              <a:xfrm>
                <a:off x="5075" y="2984"/>
                <a:ext cx="134" cy="66"/>
              </a:xfrm>
              <a:prstGeom prst="line">
                <a:avLst/>
              </a:prstGeom>
              <a:noFill/>
              <a:ln w="28575">
                <a:solidFill>
                  <a:srgbClr val="FFFF99"/>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24" name="Line 1420"/>
              <p:cNvSpPr>
                <a:spLocks noChangeShapeType="1"/>
              </p:cNvSpPr>
              <p:nvPr/>
            </p:nvSpPr>
            <p:spPr bwMode="auto">
              <a:xfrm>
                <a:off x="5209" y="3050"/>
                <a:ext cx="134" cy="73"/>
              </a:xfrm>
              <a:prstGeom prst="line">
                <a:avLst/>
              </a:prstGeom>
              <a:noFill/>
              <a:ln w="28575">
                <a:solidFill>
                  <a:srgbClr val="FFFF99"/>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25" name="Line 1421"/>
              <p:cNvSpPr>
                <a:spLocks noChangeShapeType="1"/>
              </p:cNvSpPr>
              <p:nvPr/>
            </p:nvSpPr>
            <p:spPr bwMode="auto">
              <a:xfrm>
                <a:off x="5343" y="3123"/>
                <a:ext cx="134" cy="116"/>
              </a:xfrm>
              <a:prstGeom prst="line">
                <a:avLst/>
              </a:prstGeom>
              <a:noFill/>
              <a:ln w="28575">
                <a:solidFill>
                  <a:srgbClr val="FFFF99"/>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26" name="Line 1422"/>
              <p:cNvSpPr>
                <a:spLocks noChangeShapeType="1"/>
              </p:cNvSpPr>
              <p:nvPr/>
            </p:nvSpPr>
            <p:spPr bwMode="auto">
              <a:xfrm>
                <a:off x="5477" y="3239"/>
                <a:ext cx="134" cy="53"/>
              </a:xfrm>
              <a:prstGeom prst="line">
                <a:avLst/>
              </a:prstGeom>
              <a:noFill/>
              <a:ln w="28575">
                <a:solidFill>
                  <a:srgbClr val="FFFF99"/>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27" name="Line 1423"/>
              <p:cNvSpPr>
                <a:spLocks noChangeShapeType="1"/>
              </p:cNvSpPr>
              <p:nvPr/>
            </p:nvSpPr>
            <p:spPr bwMode="auto">
              <a:xfrm>
                <a:off x="5611" y="3322"/>
                <a:ext cx="135" cy="9"/>
              </a:xfrm>
              <a:prstGeom prst="line">
                <a:avLst/>
              </a:prstGeom>
              <a:noFill/>
              <a:ln w="28575">
                <a:solidFill>
                  <a:srgbClr val="FFFF99"/>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28" name="Line 1424"/>
              <p:cNvSpPr>
                <a:spLocks noChangeShapeType="1"/>
              </p:cNvSpPr>
              <p:nvPr/>
            </p:nvSpPr>
            <p:spPr bwMode="auto">
              <a:xfrm>
                <a:off x="5746" y="3301"/>
                <a:ext cx="134" cy="50"/>
              </a:xfrm>
              <a:prstGeom prst="line">
                <a:avLst/>
              </a:prstGeom>
              <a:noFill/>
              <a:ln w="28575">
                <a:solidFill>
                  <a:srgbClr val="FFFF99"/>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29" name="Oval 1425"/>
              <p:cNvSpPr>
                <a:spLocks noChangeArrowheads="1"/>
              </p:cNvSpPr>
              <p:nvPr/>
            </p:nvSpPr>
            <p:spPr bwMode="auto">
              <a:xfrm>
                <a:off x="3978" y="3252"/>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30" name="Oval 1426"/>
              <p:cNvSpPr>
                <a:spLocks noChangeArrowheads="1"/>
              </p:cNvSpPr>
              <p:nvPr/>
            </p:nvSpPr>
            <p:spPr bwMode="auto">
              <a:xfrm>
                <a:off x="4112" y="3176"/>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31" name="Oval 1427"/>
              <p:cNvSpPr>
                <a:spLocks noChangeArrowheads="1"/>
              </p:cNvSpPr>
              <p:nvPr/>
            </p:nvSpPr>
            <p:spPr bwMode="auto">
              <a:xfrm>
                <a:off x="4246" y="3212"/>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32" name="Oval 1428"/>
              <p:cNvSpPr>
                <a:spLocks noChangeArrowheads="1"/>
              </p:cNvSpPr>
              <p:nvPr/>
            </p:nvSpPr>
            <p:spPr bwMode="auto">
              <a:xfrm>
                <a:off x="4380" y="3245"/>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33" name="Oval 1429"/>
              <p:cNvSpPr>
                <a:spLocks noChangeArrowheads="1"/>
              </p:cNvSpPr>
              <p:nvPr/>
            </p:nvSpPr>
            <p:spPr bwMode="auto">
              <a:xfrm>
                <a:off x="4515" y="3288"/>
                <a:ext cx="49"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34" name="Oval 1430"/>
              <p:cNvSpPr>
                <a:spLocks noChangeArrowheads="1"/>
              </p:cNvSpPr>
              <p:nvPr/>
            </p:nvSpPr>
            <p:spPr bwMode="auto">
              <a:xfrm>
                <a:off x="4649" y="3328"/>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35" name="Oval 1431"/>
              <p:cNvSpPr>
                <a:spLocks noChangeArrowheads="1"/>
              </p:cNvSpPr>
              <p:nvPr/>
            </p:nvSpPr>
            <p:spPr bwMode="auto">
              <a:xfrm>
                <a:off x="4783" y="3361"/>
                <a:ext cx="50" cy="44"/>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36" name="Oval 1432"/>
              <p:cNvSpPr>
                <a:spLocks noChangeArrowheads="1"/>
              </p:cNvSpPr>
              <p:nvPr/>
            </p:nvSpPr>
            <p:spPr bwMode="auto">
              <a:xfrm>
                <a:off x="4914" y="3378"/>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37" name="Oval 1433"/>
              <p:cNvSpPr>
                <a:spLocks noChangeArrowheads="1"/>
              </p:cNvSpPr>
              <p:nvPr/>
            </p:nvSpPr>
            <p:spPr bwMode="auto">
              <a:xfrm>
                <a:off x="5048" y="3388"/>
                <a:ext cx="50" cy="43"/>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38" name="Rectangle 1434"/>
              <p:cNvSpPr>
                <a:spLocks noChangeArrowheads="1"/>
              </p:cNvSpPr>
              <p:nvPr/>
            </p:nvSpPr>
            <p:spPr bwMode="auto">
              <a:xfrm>
                <a:off x="3978" y="3202"/>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39" name="Rectangle 1435"/>
              <p:cNvSpPr>
                <a:spLocks noChangeArrowheads="1"/>
              </p:cNvSpPr>
              <p:nvPr/>
            </p:nvSpPr>
            <p:spPr bwMode="auto">
              <a:xfrm>
                <a:off x="4112" y="3096"/>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40" name="Rectangle 1436"/>
              <p:cNvSpPr>
                <a:spLocks noChangeArrowheads="1"/>
              </p:cNvSpPr>
              <p:nvPr/>
            </p:nvSpPr>
            <p:spPr bwMode="auto">
              <a:xfrm>
                <a:off x="4246" y="3050"/>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41" name="Rectangle 1437"/>
              <p:cNvSpPr>
                <a:spLocks noChangeArrowheads="1"/>
              </p:cNvSpPr>
              <p:nvPr/>
            </p:nvSpPr>
            <p:spPr bwMode="auto">
              <a:xfrm>
                <a:off x="4380" y="3126"/>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42" name="Rectangle 1438"/>
              <p:cNvSpPr>
                <a:spLocks noChangeArrowheads="1"/>
              </p:cNvSpPr>
              <p:nvPr/>
            </p:nvSpPr>
            <p:spPr bwMode="auto">
              <a:xfrm>
                <a:off x="4515" y="3176"/>
                <a:ext cx="49"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43" name="Rectangle 1439"/>
              <p:cNvSpPr>
                <a:spLocks noChangeArrowheads="1"/>
              </p:cNvSpPr>
              <p:nvPr/>
            </p:nvSpPr>
            <p:spPr bwMode="auto">
              <a:xfrm>
                <a:off x="4649" y="3225"/>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44" name="Rectangle 1440"/>
              <p:cNvSpPr>
                <a:spLocks noChangeArrowheads="1"/>
              </p:cNvSpPr>
              <p:nvPr/>
            </p:nvSpPr>
            <p:spPr bwMode="auto">
              <a:xfrm>
                <a:off x="4783" y="331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45" name="Rectangle 1441"/>
              <p:cNvSpPr>
                <a:spLocks noChangeArrowheads="1"/>
              </p:cNvSpPr>
              <p:nvPr/>
            </p:nvSpPr>
            <p:spPr bwMode="auto">
              <a:xfrm>
                <a:off x="4914" y="332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46" name="Rectangle 1442"/>
              <p:cNvSpPr>
                <a:spLocks noChangeArrowheads="1"/>
              </p:cNvSpPr>
              <p:nvPr/>
            </p:nvSpPr>
            <p:spPr bwMode="auto">
              <a:xfrm>
                <a:off x="5048" y="3341"/>
                <a:ext cx="50" cy="44"/>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47" name="Rectangle 1443"/>
              <p:cNvSpPr>
                <a:spLocks noChangeArrowheads="1"/>
              </p:cNvSpPr>
              <p:nvPr/>
            </p:nvSpPr>
            <p:spPr bwMode="auto">
              <a:xfrm>
                <a:off x="5182" y="334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48" name="Rectangle 1444"/>
              <p:cNvSpPr>
                <a:spLocks noChangeArrowheads="1"/>
              </p:cNvSpPr>
              <p:nvPr/>
            </p:nvSpPr>
            <p:spPr bwMode="auto">
              <a:xfrm>
                <a:off x="5316" y="334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49" name="Rectangle 1445"/>
              <p:cNvSpPr>
                <a:spLocks noChangeArrowheads="1"/>
              </p:cNvSpPr>
              <p:nvPr/>
            </p:nvSpPr>
            <p:spPr bwMode="auto">
              <a:xfrm>
                <a:off x="5450" y="3348"/>
                <a:ext cx="50" cy="43"/>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50" name="Freeform 1446"/>
              <p:cNvSpPr>
                <a:spLocks/>
              </p:cNvSpPr>
              <p:nvPr/>
            </p:nvSpPr>
            <p:spPr bwMode="auto">
              <a:xfrm>
                <a:off x="3978" y="3146"/>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51" name="Freeform 1447"/>
              <p:cNvSpPr>
                <a:spLocks/>
              </p:cNvSpPr>
              <p:nvPr/>
            </p:nvSpPr>
            <p:spPr bwMode="auto">
              <a:xfrm>
                <a:off x="4112" y="3076"/>
                <a:ext cx="54" cy="47"/>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52" name="Freeform 1448"/>
              <p:cNvSpPr>
                <a:spLocks/>
              </p:cNvSpPr>
              <p:nvPr/>
            </p:nvSpPr>
            <p:spPr bwMode="auto">
              <a:xfrm>
                <a:off x="4246" y="2984"/>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53" name="Freeform 1449"/>
              <p:cNvSpPr>
                <a:spLocks/>
              </p:cNvSpPr>
              <p:nvPr/>
            </p:nvSpPr>
            <p:spPr bwMode="auto">
              <a:xfrm>
                <a:off x="4380" y="2964"/>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54" name="Freeform 1450"/>
              <p:cNvSpPr>
                <a:spLocks/>
              </p:cNvSpPr>
              <p:nvPr/>
            </p:nvSpPr>
            <p:spPr bwMode="auto">
              <a:xfrm>
                <a:off x="4515" y="3037"/>
                <a:ext cx="53"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55" name="Freeform 1451"/>
              <p:cNvSpPr>
                <a:spLocks/>
              </p:cNvSpPr>
              <p:nvPr/>
            </p:nvSpPr>
            <p:spPr bwMode="auto">
              <a:xfrm>
                <a:off x="4649" y="3126"/>
                <a:ext cx="53"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56" name="Freeform 1452"/>
              <p:cNvSpPr>
                <a:spLocks/>
              </p:cNvSpPr>
              <p:nvPr/>
            </p:nvSpPr>
            <p:spPr bwMode="auto">
              <a:xfrm>
                <a:off x="4783" y="3176"/>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57" name="Freeform 1453"/>
              <p:cNvSpPr>
                <a:spLocks/>
              </p:cNvSpPr>
              <p:nvPr/>
            </p:nvSpPr>
            <p:spPr bwMode="auto">
              <a:xfrm>
                <a:off x="4914" y="3235"/>
                <a:ext cx="53" cy="47"/>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58" name="Freeform 1454"/>
              <p:cNvSpPr>
                <a:spLocks/>
              </p:cNvSpPr>
              <p:nvPr/>
            </p:nvSpPr>
            <p:spPr bwMode="auto">
              <a:xfrm>
                <a:off x="5048" y="3252"/>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59" name="Freeform 1455"/>
              <p:cNvSpPr>
                <a:spLocks/>
              </p:cNvSpPr>
              <p:nvPr/>
            </p:nvSpPr>
            <p:spPr bwMode="auto">
              <a:xfrm>
                <a:off x="5182" y="3278"/>
                <a:ext cx="54" cy="47"/>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60" name="Freeform 1456"/>
              <p:cNvSpPr>
                <a:spLocks/>
              </p:cNvSpPr>
              <p:nvPr/>
            </p:nvSpPr>
            <p:spPr bwMode="auto">
              <a:xfrm>
                <a:off x="5316" y="3328"/>
                <a:ext cx="54" cy="46"/>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61" name="Freeform 1457"/>
              <p:cNvSpPr>
                <a:spLocks/>
              </p:cNvSpPr>
              <p:nvPr/>
            </p:nvSpPr>
            <p:spPr bwMode="auto">
              <a:xfrm>
                <a:off x="5450" y="3348"/>
                <a:ext cx="54" cy="47"/>
              </a:xfrm>
              <a:custGeom>
                <a:avLst/>
                <a:gdLst/>
                <a:ahLst/>
                <a:cxnLst>
                  <a:cxn ang="0">
                    <a:pos x="42" y="0"/>
                  </a:cxn>
                  <a:cxn ang="0">
                    <a:pos x="84" y="85"/>
                  </a:cxn>
                  <a:cxn ang="0">
                    <a:pos x="0" y="85"/>
                  </a:cxn>
                  <a:cxn ang="0">
                    <a:pos x="42" y="0"/>
                  </a:cxn>
                </a:cxnLst>
                <a:rect l="0" t="0" r="r" b="b"/>
                <a:pathLst>
                  <a:path w="84" h="85">
                    <a:moveTo>
                      <a:pt x="42" y="0"/>
                    </a:moveTo>
                    <a:lnTo>
                      <a:pt x="84" y="85"/>
                    </a:lnTo>
                    <a:lnTo>
                      <a:pt x="0" y="85"/>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62" name="Freeform 1458"/>
              <p:cNvSpPr>
                <a:spLocks/>
              </p:cNvSpPr>
              <p:nvPr/>
            </p:nvSpPr>
            <p:spPr bwMode="auto">
              <a:xfrm>
                <a:off x="5585" y="3351"/>
                <a:ext cx="53" cy="47"/>
              </a:xfrm>
              <a:custGeom>
                <a:avLst/>
                <a:gdLst/>
                <a:ahLst/>
                <a:cxnLst>
                  <a:cxn ang="0">
                    <a:pos x="42" y="0"/>
                  </a:cxn>
                  <a:cxn ang="0">
                    <a:pos x="84" y="85"/>
                  </a:cxn>
                  <a:cxn ang="0">
                    <a:pos x="0" y="85"/>
                  </a:cxn>
                  <a:cxn ang="0">
                    <a:pos x="42" y="0"/>
                  </a:cxn>
                </a:cxnLst>
                <a:rect l="0" t="0" r="r" b="b"/>
                <a:pathLst>
                  <a:path w="84" h="85">
                    <a:moveTo>
                      <a:pt x="42" y="0"/>
                    </a:moveTo>
                    <a:lnTo>
                      <a:pt x="84" y="85"/>
                    </a:lnTo>
                    <a:lnTo>
                      <a:pt x="0" y="85"/>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63" name="Freeform 1459"/>
              <p:cNvSpPr>
                <a:spLocks/>
              </p:cNvSpPr>
              <p:nvPr/>
            </p:nvSpPr>
            <p:spPr bwMode="auto">
              <a:xfrm>
                <a:off x="5719" y="3368"/>
                <a:ext cx="53" cy="47"/>
              </a:xfrm>
              <a:custGeom>
                <a:avLst/>
                <a:gdLst/>
                <a:ahLst/>
                <a:cxnLst>
                  <a:cxn ang="0">
                    <a:pos x="42" y="0"/>
                  </a:cxn>
                  <a:cxn ang="0">
                    <a:pos x="84" y="85"/>
                  </a:cxn>
                  <a:cxn ang="0">
                    <a:pos x="0" y="85"/>
                  </a:cxn>
                  <a:cxn ang="0">
                    <a:pos x="42" y="0"/>
                  </a:cxn>
                </a:cxnLst>
                <a:rect l="0" t="0" r="r" b="b"/>
                <a:pathLst>
                  <a:path w="84" h="85">
                    <a:moveTo>
                      <a:pt x="42" y="0"/>
                    </a:moveTo>
                    <a:lnTo>
                      <a:pt x="84" y="85"/>
                    </a:lnTo>
                    <a:lnTo>
                      <a:pt x="0" y="85"/>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64" name="Freeform 1460"/>
              <p:cNvSpPr>
                <a:spLocks/>
              </p:cNvSpPr>
              <p:nvPr/>
            </p:nvSpPr>
            <p:spPr bwMode="auto">
              <a:xfrm>
                <a:off x="5853" y="3378"/>
                <a:ext cx="54" cy="47"/>
              </a:xfrm>
              <a:custGeom>
                <a:avLst/>
                <a:gdLst/>
                <a:ahLst/>
                <a:cxnLst>
                  <a:cxn ang="0">
                    <a:pos x="42" y="0"/>
                  </a:cxn>
                  <a:cxn ang="0">
                    <a:pos x="84" y="84"/>
                  </a:cxn>
                  <a:cxn ang="0">
                    <a:pos x="0" y="84"/>
                  </a:cxn>
                  <a:cxn ang="0">
                    <a:pos x="42" y="0"/>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65" name="Freeform 1461"/>
              <p:cNvSpPr>
                <a:spLocks/>
              </p:cNvSpPr>
              <p:nvPr/>
            </p:nvSpPr>
            <p:spPr bwMode="auto">
              <a:xfrm>
                <a:off x="3978" y="3146"/>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66" name="Freeform 1462"/>
              <p:cNvSpPr>
                <a:spLocks/>
              </p:cNvSpPr>
              <p:nvPr/>
            </p:nvSpPr>
            <p:spPr bwMode="auto">
              <a:xfrm>
                <a:off x="4112" y="3100"/>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67" name="Freeform 1463"/>
              <p:cNvSpPr>
                <a:spLocks/>
              </p:cNvSpPr>
              <p:nvPr/>
            </p:nvSpPr>
            <p:spPr bwMode="auto">
              <a:xfrm>
                <a:off x="4246" y="2994"/>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68" name="Freeform 1464"/>
              <p:cNvSpPr>
                <a:spLocks/>
              </p:cNvSpPr>
              <p:nvPr/>
            </p:nvSpPr>
            <p:spPr bwMode="auto">
              <a:xfrm>
                <a:off x="4380" y="2921"/>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69" name="Freeform 1465"/>
              <p:cNvSpPr>
                <a:spLocks/>
              </p:cNvSpPr>
              <p:nvPr/>
            </p:nvSpPr>
            <p:spPr bwMode="auto">
              <a:xfrm>
                <a:off x="4515" y="2901"/>
                <a:ext cx="53"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70" name="Freeform 1466"/>
              <p:cNvSpPr>
                <a:spLocks/>
              </p:cNvSpPr>
              <p:nvPr/>
            </p:nvSpPr>
            <p:spPr bwMode="auto">
              <a:xfrm>
                <a:off x="4649" y="2911"/>
                <a:ext cx="53"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71" name="Freeform 1467"/>
              <p:cNvSpPr>
                <a:spLocks/>
              </p:cNvSpPr>
              <p:nvPr/>
            </p:nvSpPr>
            <p:spPr bwMode="auto">
              <a:xfrm>
                <a:off x="4783" y="2914"/>
                <a:ext cx="54" cy="47"/>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72" name="Freeform 1468"/>
              <p:cNvSpPr>
                <a:spLocks/>
              </p:cNvSpPr>
              <p:nvPr/>
            </p:nvSpPr>
            <p:spPr bwMode="auto">
              <a:xfrm>
                <a:off x="4914" y="2921"/>
                <a:ext cx="53"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73" name="Freeform 1469"/>
              <p:cNvSpPr>
                <a:spLocks/>
              </p:cNvSpPr>
              <p:nvPr/>
            </p:nvSpPr>
            <p:spPr bwMode="auto">
              <a:xfrm>
                <a:off x="5048" y="2961"/>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74" name="Freeform 1470"/>
              <p:cNvSpPr>
                <a:spLocks/>
              </p:cNvSpPr>
              <p:nvPr/>
            </p:nvSpPr>
            <p:spPr bwMode="auto">
              <a:xfrm>
                <a:off x="5182" y="3027"/>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75" name="Freeform 1471"/>
              <p:cNvSpPr>
                <a:spLocks/>
              </p:cNvSpPr>
              <p:nvPr/>
            </p:nvSpPr>
            <p:spPr bwMode="auto">
              <a:xfrm>
                <a:off x="5316" y="3100"/>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76" name="Freeform 1472"/>
              <p:cNvSpPr>
                <a:spLocks/>
              </p:cNvSpPr>
              <p:nvPr/>
            </p:nvSpPr>
            <p:spPr bwMode="auto">
              <a:xfrm>
                <a:off x="5450" y="3215"/>
                <a:ext cx="54" cy="47"/>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77" name="Freeform 1473"/>
              <p:cNvSpPr>
                <a:spLocks/>
              </p:cNvSpPr>
              <p:nvPr/>
            </p:nvSpPr>
            <p:spPr bwMode="auto">
              <a:xfrm>
                <a:off x="5585" y="3268"/>
                <a:ext cx="53" cy="47"/>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78" name="Freeform 1474"/>
              <p:cNvSpPr>
                <a:spLocks/>
              </p:cNvSpPr>
              <p:nvPr/>
            </p:nvSpPr>
            <p:spPr bwMode="auto">
              <a:xfrm>
                <a:off x="5719" y="3278"/>
                <a:ext cx="53" cy="47"/>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79" name="Freeform 1475"/>
              <p:cNvSpPr>
                <a:spLocks/>
              </p:cNvSpPr>
              <p:nvPr/>
            </p:nvSpPr>
            <p:spPr bwMode="auto">
              <a:xfrm>
                <a:off x="5853" y="3328"/>
                <a:ext cx="54" cy="46"/>
              </a:xfrm>
              <a:custGeom>
                <a:avLst/>
                <a:gdLst/>
                <a:ahLst/>
                <a:cxnLst>
                  <a:cxn ang="0">
                    <a:pos x="42" y="0"/>
                  </a:cxn>
                  <a:cxn ang="0">
                    <a:pos x="84" y="42"/>
                  </a:cxn>
                  <a:cxn ang="0">
                    <a:pos x="42" y="84"/>
                  </a:cxn>
                  <a:cxn ang="0">
                    <a:pos x="0" y="42"/>
                  </a:cxn>
                  <a:cxn ang="0">
                    <a:pos x="42" y="0"/>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80" name="Rectangle 1476"/>
              <p:cNvSpPr>
                <a:spLocks noChangeArrowheads="1"/>
              </p:cNvSpPr>
              <p:nvPr/>
            </p:nvSpPr>
            <p:spPr bwMode="auto">
              <a:xfrm>
                <a:off x="3888" y="2592"/>
                <a:ext cx="540"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Accumbens</a:t>
                </a:r>
                <a:endParaRPr lang="en-US" sz="1200">
                  <a:solidFill>
                    <a:srgbClr val="FFFFFF"/>
                  </a:solidFill>
                  <a:latin typeface="Corbel" pitchFamily="34" charset="0"/>
                </a:endParaRPr>
              </a:p>
            </p:txBody>
          </p:sp>
          <p:sp>
            <p:nvSpPr>
              <p:cNvPr id="10646981" name="Line 1477"/>
              <p:cNvSpPr>
                <a:spLocks noChangeShapeType="1"/>
              </p:cNvSpPr>
              <p:nvPr/>
            </p:nvSpPr>
            <p:spPr bwMode="auto">
              <a:xfrm>
                <a:off x="5529" y="2867"/>
                <a:ext cx="122" cy="1"/>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82" name="Oval 1478"/>
              <p:cNvSpPr>
                <a:spLocks noChangeArrowheads="1"/>
              </p:cNvSpPr>
              <p:nvPr/>
            </p:nvSpPr>
            <p:spPr bwMode="auto">
              <a:xfrm>
                <a:off x="5567" y="2847"/>
                <a:ext cx="42" cy="3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83" name="Rectangle 1479"/>
              <p:cNvSpPr>
                <a:spLocks noChangeArrowheads="1"/>
              </p:cNvSpPr>
              <p:nvPr/>
            </p:nvSpPr>
            <p:spPr bwMode="auto">
              <a:xfrm>
                <a:off x="5696" y="2830"/>
                <a:ext cx="14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0.5</a:t>
                </a:r>
                <a:endParaRPr lang="en-US" sz="1200">
                  <a:solidFill>
                    <a:srgbClr val="FFFFFF"/>
                  </a:solidFill>
                  <a:latin typeface="Corbel" pitchFamily="34" charset="0"/>
                </a:endParaRPr>
              </a:p>
            </p:txBody>
          </p:sp>
          <p:sp>
            <p:nvSpPr>
              <p:cNvPr id="10646984" name="Line 1480"/>
              <p:cNvSpPr>
                <a:spLocks noChangeShapeType="1"/>
              </p:cNvSpPr>
              <p:nvPr/>
            </p:nvSpPr>
            <p:spPr bwMode="auto">
              <a:xfrm>
                <a:off x="5529" y="2957"/>
                <a:ext cx="122" cy="1"/>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85" name="Rectangle 1481"/>
              <p:cNvSpPr>
                <a:spLocks noChangeArrowheads="1"/>
              </p:cNvSpPr>
              <p:nvPr/>
            </p:nvSpPr>
            <p:spPr bwMode="auto">
              <a:xfrm>
                <a:off x="5567" y="2937"/>
                <a:ext cx="42" cy="3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86" name="Rectangle 1482"/>
              <p:cNvSpPr>
                <a:spLocks noChangeArrowheads="1"/>
              </p:cNvSpPr>
              <p:nvPr/>
            </p:nvSpPr>
            <p:spPr bwMode="auto">
              <a:xfrm>
                <a:off x="5696" y="2920"/>
                <a:ext cx="14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1.0</a:t>
                </a:r>
                <a:endParaRPr lang="en-US" sz="1200">
                  <a:solidFill>
                    <a:srgbClr val="FFFFFF"/>
                  </a:solidFill>
                  <a:latin typeface="Corbel" pitchFamily="34" charset="0"/>
                </a:endParaRPr>
              </a:p>
            </p:txBody>
          </p:sp>
          <p:sp>
            <p:nvSpPr>
              <p:cNvPr id="10646987" name="Line 1483"/>
              <p:cNvSpPr>
                <a:spLocks noChangeShapeType="1"/>
              </p:cNvSpPr>
              <p:nvPr/>
            </p:nvSpPr>
            <p:spPr bwMode="auto">
              <a:xfrm>
                <a:off x="5529" y="3046"/>
                <a:ext cx="122" cy="1"/>
              </a:xfrm>
              <a:prstGeom prst="line">
                <a:avLst/>
              </a:prstGeom>
              <a:noFill/>
              <a:ln w="28575">
                <a:solidFill>
                  <a:srgbClr val="00FF00"/>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88" name="Freeform 1484"/>
              <p:cNvSpPr>
                <a:spLocks/>
              </p:cNvSpPr>
              <p:nvPr/>
            </p:nvSpPr>
            <p:spPr bwMode="auto">
              <a:xfrm>
                <a:off x="5567" y="3027"/>
                <a:ext cx="46" cy="39"/>
              </a:xfrm>
              <a:custGeom>
                <a:avLst/>
                <a:gdLst/>
                <a:ahLst/>
                <a:cxnLst>
                  <a:cxn ang="0">
                    <a:pos x="36" y="0"/>
                  </a:cxn>
                  <a:cxn ang="0">
                    <a:pos x="72" y="72"/>
                  </a:cxn>
                  <a:cxn ang="0">
                    <a:pos x="0" y="72"/>
                  </a:cxn>
                  <a:cxn ang="0">
                    <a:pos x="36" y="0"/>
                  </a:cxn>
                </a:cxnLst>
                <a:rect l="0" t="0" r="r" b="b"/>
                <a:pathLst>
                  <a:path w="72" h="72">
                    <a:moveTo>
                      <a:pt x="36" y="0"/>
                    </a:moveTo>
                    <a:lnTo>
                      <a:pt x="72" y="72"/>
                    </a:lnTo>
                    <a:lnTo>
                      <a:pt x="0" y="72"/>
                    </a:lnTo>
                    <a:lnTo>
                      <a:pt x="36"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89" name="Rectangle 1485"/>
              <p:cNvSpPr>
                <a:spLocks noChangeArrowheads="1"/>
              </p:cNvSpPr>
              <p:nvPr/>
            </p:nvSpPr>
            <p:spPr bwMode="auto">
              <a:xfrm>
                <a:off x="5696" y="3009"/>
                <a:ext cx="140"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2.5</a:t>
                </a:r>
                <a:endParaRPr lang="en-US" sz="1200">
                  <a:solidFill>
                    <a:srgbClr val="FFFFFF"/>
                  </a:solidFill>
                  <a:latin typeface="Corbel" pitchFamily="34" charset="0"/>
                </a:endParaRPr>
              </a:p>
            </p:txBody>
          </p:sp>
          <p:sp>
            <p:nvSpPr>
              <p:cNvPr id="10646990" name="Line 1486"/>
              <p:cNvSpPr>
                <a:spLocks noChangeShapeType="1"/>
              </p:cNvSpPr>
              <p:nvPr/>
            </p:nvSpPr>
            <p:spPr bwMode="auto">
              <a:xfrm>
                <a:off x="5529" y="3136"/>
                <a:ext cx="122" cy="0"/>
              </a:xfrm>
              <a:prstGeom prst="line">
                <a:avLst/>
              </a:prstGeom>
              <a:noFill/>
              <a:ln w="28575">
                <a:solidFill>
                  <a:srgbClr val="FFFF99"/>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91" name="Freeform 1487"/>
              <p:cNvSpPr>
                <a:spLocks/>
              </p:cNvSpPr>
              <p:nvPr/>
            </p:nvSpPr>
            <p:spPr bwMode="auto">
              <a:xfrm>
                <a:off x="5567" y="3116"/>
                <a:ext cx="46" cy="40"/>
              </a:xfrm>
              <a:custGeom>
                <a:avLst/>
                <a:gdLst/>
                <a:ahLst/>
                <a:cxnLst>
                  <a:cxn ang="0">
                    <a:pos x="36" y="0"/>
                  </a:cxn>
                  <a:cxn ang="0">
                    <a:pos x="72" y="36"/>
                  </a:cxn>
                  <a:cxn ang="0">
                    <a:pos x="36" y="72"/>
                  </a:cxn>
                  <a:cxn ang="0">
                    <a:pos x="0" y="36"/>
                  </a:cxn>
                  <a:cxn ang="0">
                    <a:pos x="36" y="0"/>
                  </a:cxn>
                </a:cxnLst>
                <a:rect l="0" t="0" r="r" b="b"/>
                <a:pathLst>
                  <a:path w="72" h="72">
                    <a:moveTo>
                      <a:pt x="36" y="0"/>
                    </a:moveTo>
                    <a:lnTo>
                      <a:pt x="72" y="36"/>
                    </a:lnTo>
                    <a:lnTo>
                      <a:pt x="36" y="72"/>
                    </a:lnTo>
                    <a:lnTo>
                      <a:pt x="0" y="36"/>
                    </a:lnTo>
                    <a:lnTo>
                      <a:pt x="36" y="0"/>
                    </a:lnTo>
                    <a:close/>
                  </a:path>
                </a:pathLst>
              </a:custGeom>
              <a:solidFill>
                <a:srgbClr val="FFFF99"/>
              </a:solidFill>
              <a:ln w="9525">
                <a:solidFill>
                  <a:srgbClr val="FFFF99"/>
                </a:solidFill>
                <a:prstDash val="solid"/>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92" name="Rectangle 1488"/>
              <p:cNvSpPr>
                <a:spLocks noChangeArrowheads="1"/>
              </p:cNvSpPr>
              <p:nvPr/>
            </p:nvSpPr>
            <p:spPr bwMode="auto">
              <a:xfrm>
                <a:off x="5696" y="3101"/>
                <a:ext cx="109"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10</a:t>
                </a:r>
                <a:endParaRPr lang="en-US" sz="1200">
                  <a:solidFill>
                    <a:srgbClr val="FFFFFF"/>
                  </a:solidFill>
                  <a:latin typeface="Corbel" pitchFamily="34" charset="0"/>
                </a:endParaRPr>
              </a:p>
            </p:txBody>
          </p:sp>
          <p:sp>
            <p:nvSpPr>
              <p:cNvPr id="10646993" name="Text Box 1489"/>
              <p:cNvSpPr txBox="1">
                <a:spLocks noChangeArrowheads="1"/>
              </p:cNvSpPr>
              <p:nvPr/>
            </p:nvSpPr>
            <p:spPr bwMode="auto">
              <a:xfrm>
                <a:off x="5304" y="2694"/>
                <a:ext cx="785" cy="154"/>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defTabSz="914400" eaLnBrk="0" hangingPunct="0">
                  <a:defRPr/>
                </a:pPr>
                <a:r>
                  <a:rPr lang="en-US" sz="1000" b="1">
                    <a:solidFill>
                      <a:srgbClr val="FFFFFF"/>
                    </a:solidFill>
                    <a:latin typeface="Corbel" panose="020B0503020204020204" pitchFamily="34" charset="0"/>
                  </a:rPr>
                  <a:t>Dose (mg/kg)</a:t>
                </a:r>
              </a:p>
            </p:txBody>
          </p:sp>
        </p:grpSp>
        <p:sp>
          <p:nvSpPr>
            <p:cNvPr id="10646994" name="Text Box 1490"/>
            <p:cNvSpPr txBox="1">
              <a:spLocks noChangeArrowheads="1"/>
            </p:cNvSpPr>
            <p:nvPr/>
          </p:nvSpPr>
          <p:spPr bwMode="auto">
            <a:xfrm>
              <a:off x="4992" y="2486"/>
              <a:ext cx="1050" cy="252"/>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defTabSz="914400">
                <a:defRPr/>
              </a:pPr>
              <a:r>
                <a:rPr lang="en-US" sz="2000" b="1">
                  <a:solidFill>
                    <a:srgbClr val="FFFF00"/>
                  </a:solidFill>
                  <a:latin typeface="Corbel" panose="020B0503020204020204" pitchFamily="34" charset="0"/>
                </a:rPr>
                <a:t>MORPHINE</a:t>
              </a:r>
            </a:p>
          </p:txBody>
        </p:sp>
      </p:grpSp>
      <p:grpSp>
        <p:nvGrpSpPr>
          <p:cNvPr id="49157" name="Group 1491"/>
          <p:cNvGrpSpPr>
            <a:grpSpLocks/>
          </p:cNvGrpSpPr>
          <p:nvPr/>
        </p:nvGrpSpPr>
        <p:grpSpPr bwMode="auto">
          <a:xfrm>
            <a:off x="338670" y="3886200"/>
            <a:ext cx="4131733" cy="2590800"/>
            <a:chOff x="240" y="2460"/>
            <a:chExt cx="2928" cy="1632"/>
          </a:xfrm>
        </p:grpSpPr>
        <p:sp>
          <p:nvSpPr>
            <p:cNvPr id="10646996" name="Rectangle 1492"/>
            <p:cNvSpPr>
              <a:spLocks noChangeArrowheads="1"/>
            </p:cNvSpPr>
            <p:nvPr/>
          </p:nvSpPr>
          <p:spPr bwMode="auto">
            <a:xfrm>
              <a:off x="240" y="2460"/>
              <a:ext cx="2928" cy="1632"/>
            </a:xfrm>
            <a:prstGeom prst="rect">
              <a:avLst/>
            </a:prstGeom>
            <a:gradFill rotWithShape="0">
              <a:gsLst>
                <a:gs pos="0">
                  <a:srgbClr val="000066"/>
                </a:gs>
                <a:gs pos="50000">
                  <a:srgbClr val="0000FF"/>
                </a:gs>
                <a:gs pos="100000">
                  <a:srgbClr val="000066"/>
                </a:gs>
              </a:gsLst>
              <a:lin ang="5400000" scaled="1"/>
            </a:gradFill>
            <a:ln w="9525">
              <a:noFill/>
              <a:miter lim="800000"/>
              <a:headEnd/>
              <a:tailEnd/>
            </a:ln>
            <a:effectLst>
              <a:outerShdw dist="35921" dir="2700000" algn="ctr" rotWithShape="0">
                <a:srgbClr val="000000"/>
              </a:outerShdw>
            </a:effectLst>
          </p:spPr>
          <p:txBody>
            <a:bodyPr wrap="none" anchor="ctr"/>
            <a:lstStyle/>
            <a:p>
              <a:pPr defTabSz="914400">
                <a:defRPr/>
              </a:pPr>
              <a:endParaRPr lang="en-US" sz="6000" b="1" i="1">
                <a:solidFill>
                  <a:srgbClr val="FFFFFF"/>
                </a:solidFill>
                <a:latin typeface="Corbel" panose="020B0503020204020204" pitchFamily="34" charset="0"/>
              </a:endParaRPr>
            </a:p>
          </p:txBody>
        </p:sp>
        <p:sp>
          <p:nvSpPr>
            <p:cNvPr id="10646997" name="Line 1493"/>
            <p:cNvSpPr>
              <a:spLocks noChangeShapeType="1"/>
            </p:cNvSpPr>
            <p:nvPr/>
          </p:nvSpPr>
          <p:spPr bwMode="auto">
            <a:xfrm>
              <a:off x="805" y="2569"/>
              <a:ext cx="1" cy="957"/>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98" name="Line 1494"/>
            <p:cNvSpPr>
              <a:spLocks noChangeShapeType="1"/>
            </p:cNvSpPr>
            <p:nvPr/>
          </p:nvSpPr>
          <p:spPr bwMode="auto">
            <a:xfrm>
              <a:off x="781" y="3082"/>
              <a:ext cx="24"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6999" name="Line 1495"/>
            <p:cNvSpPr>
              <a:spLocks noChangeShapeType="1"/>
            </p:cNvSpPr>
            <p:nvPr/>
          </p:nvSpPr>
          <p:spPr bwMode="auto">
            <a:xfrm>
              <a:off x="781" y="2827"/>
              <a:ext cx="24" cy="1"/>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00" name="Rectangle 1496"/>
            <p:cNvSpPr>
              <a:spLocks noChangeArrowheads="1"/>
            </p:cNvSpPr>
            <p:nvPr/>
          </p:nvSpPr>
          <p:spPr bwMode="auto">
            <a:xfrm>
              <a:off x="702" y="3711"/>
              <a:ext cx="56"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0</a:t>
              </a:r>
              <a:endParaRPr lang="en-US" sz="1200">
                <a:solidFill>
                  <a:srgbClr val="FFFFFF"/>
                </a:solidFill>
                <a:latin typeface="Corbel" pitchFamily="34" charset="0"/>
              </a:endParaRPr>
            </a:p>
          </p:txBody>
        </p:sp>
        <p:sp>
          <p:nvSpPr>
            <p:cNvPr id="10647001" name="Rectangle 1497"/>
            <p:cNvSpPr>
              <a:spLocks noChangeArrowheads="1"/>
            </p:cNvSpPr>
            <p:nvPr/>
          </p:nvSpPr>
          <p:spPr bwMode="auto">
            <a:xfrm>
              <a:off x="615" y="3303"/>
              <a:ext cx="165"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100</a:t>
              </a:r>
              <a:endParaRPr lang="en-US" sz="1200">
                <a:solidFill>
                  <a:srgbClr val="FFFFFF"/>
                </a:solidFill>
                <a:latin typeface="Corbel" pitchFamily="34" charset="0"/>
              </a:endParaRPr>
            </a:p>
          </p:txBody>
        </p:sp>
        <p:sp>
          <p:nvSpPr>
            <p:cNvPr id="10647002" name="Rectangle 1498"/>
            <p:cNvSpPr>
              <a:spLocks noChangeArrowheads="1"/>
            </p:cNvSpPr>
            <p:nvPr/>
          </p:nvSpPr>
          <p:spPr bwMode="auto">
            <a:xfrm>
              <a:off x="615" y="3044"/>
              <a:ext cx="160"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150</a:t>
              </a:r>
              <a:endParaRPr lang="en-US" sz="1200">
                <a:solidFill>
                  <a:srgbClr val="FFFFFF"/>
                </a:solidFill>
                <a:latin typeface="Corbel" pitchFamily="34" charset="0"/>
              </a:endParaRPr>
            </a:p>
          </p:txBody>
        </p:sp>
        <p:sp>
          <p:nvSpPr>
            <p:cNvPr id="10647003" name="Rectangle 1499"/>
            <p:cNvSpPr>
              <a:spLocks noChangeArrowheads="1"/>
            </p:cNvSpPr>
            <p:nvPr/>
          </p:nvSpPr>
          <p:spPr bwMode="auto">
            <a:xfrm>
              <a:off x="615" y="2789"/>
              <a:ext cx="164"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200</a:t>
              </a:r>
              <a:endParaRPr lang="en-US" sz="1200">
                <a:solidFill>
                  <a:srgbClr val="FFFFFF"/>
                </a:solidFill>
                <a:latin typeface="Corbel" pitchFamily="34" charset="0"/>
              </a:endParaRPr>
            </a:p>
          </p:txBody>
        </p:sp>
        <p:sp>
          <p:nvSpPr>
            <p:cNvPr id="10647004" name="Rectangle 1500"/>
            <p:cNvSpPr>
              <a:spLocks noChangeArrowheads="1"/>
            </p:cNvSpPr>
            <p:nvPr/>
          </p:nvSpPr>
          <p:spPr bwMode="auto">
            <a:xfrm>
              <a:off x="615" y="2531"/>
              <a:ext cx="158"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250</a:t>
              </a:r>
              <a:endParaRPr lang="en-US" sz="1200">
                <a:solidFill>
                  <a:srgbClr val="FFFFFF"/>
                </a:solidFill>
                <a:latin typeface="Corbel" pitchFamily="34" charset="0"/>
              </a:endParaRPr>
            </a:p>
          </p:txBody>
        </p:sp>
        <p:sp>
          <p:nvSpPr>
            <p:cNvPr id="10647005" name="Line 1501"/>
            <p:cNvSpPr>
              <a:spLocks noChangeShapeType="1"/>
            </p:cNvSpPr>
            <p:nvPr/>
          </p:nvSpPr>
          <p:spPr bwMode="auto">
            <a:xfrm>
              <a:off x="786" y="3750"/>
              <a:ext cx="24"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grpSp>
          <p:nvGrpSpPr>
            <p:cNvPr id="49171" name="Group 1502"/>
            <p:cNvGrpSpPr>
              <a:grpSpLocks/>
            </p:cNvGrpSpPr>
            <p:nvPr/>
          </p:nvGrpSpPr>
          <p:grpSpPr bwMode="auto">
            <a:xfrm>
              <a:off x="889" y="3741"/>
              <a:ext cx="1404" cy="184"/>
              <a:chOff x="2062" y="3229"/>
              <a:chExt cx="2139" cy="323"/>
            </a:xfrm>
          </p:grpSpPr>
          <p:sp>
            <p:nvSpPr>
              <p:cNvPr id="10647007" name="Line 1503"/>
              <p:cNvSpPr>
                <a:spLocks noChangeShapeType="1"/>
              </p:cNvSpPr>
              <p:nvPr/>
            </p:nvSpPr>
            <p:spPr bwMode="auto">
              <a:xfrm>
                <a:off x="2089" y="3229"/>
                <a:ext cx="1952" cy="2"/>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08" name="Line 1504"/>
              <p:cNvSpPr>
                <a:spLocks noChangeShapeType="1"/>
              </p:cNvSpPr>
              <p:nvPr/>
            </p:nvSpPr>
            <p:spPr bwMode="auto">
              <a:xfrm flipV="1">
                <a:off x="2089" y="3229"/>
                <a:ext cx="0" cy="37"/>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09" name="Line 1505"/>
              <p:cNvSpPr>
                <a:spLocks noChangeShapeType="1"/>
              </p:cNvSpPr>
              <p:nvPr/>
            </p:nvSpPr>
            <p:spPr bwMode="auto">
              <a:xfrm flipV="1">
                <a:off x="2306" y="3229"/>
                <a:ext cx="0" cy="37"/>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10" name="Line 1506"/>
              <p:cNvSpPr>
                <a:spLocks noChangeShapeType="1"/>
              </p:cNvSpPr>
              <p:nvPr/>
            </p:nvSpPr>
            <p:spPr bwMode="auto">
              <a:xfrm flipV="1">
                <a:off x="2521" y="3229"/>
                <a:ext cx="3" cy="37"/>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11" name="Line 1507"/>
              <p:cNvSpPr>
                <a:spLocks noChangeShapeType="1"/>
              </p:cNvSpPr>
              <p:nvPr/>
            </p:nvSpPr>
            <p:spPr bwMode="auto">
              <a:xfrm flipV="1">
                <a:off x="2739" y="3229"/>
                <a:ext cx="0" cy="37"/>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12" name="Line 1508"/>
              <p:cNvSpPr>
                <a:spLocks noChangeShapeType="1"/>
              </p:cNvSpPr>
              <p:nvPr/>
            </p:nvSpPr>
            <p:spPr bwMode="auto">
              <a:xfrm flipV="1">
                <a:off x="2953" y="3229"/>
                <a:ext cx="2" cy="37"/>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13" name="Line 1509"/>
              <p:cNvSpPr>
                <a:spLocks noChangeShapeType="1"/>
              </p:cNvSpPr>
              <p:nvPr/>
            </p:nvSpPr>
            <p:spPr bwMode="auto">
              <a:xfrm flipV="1">
                <a:off x="3176" y="3229"/>
                <a:ext cx="2" cy="37"/>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14" name="Line 1510"/>
              <p:cNvSpPr>
                <a:spLocks noChangeShapeType="1"/>
              </p:cNvSpPr>
              <p:nvPr/>
            </p:nvSpPr>
            <p:spPr bwMode="auto">
              <a:xfrm flipV="1">
                <a:off x="3392" y="3229"/>
                <a:ext cx="2" cy="37"/>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15" name="Line 1511"/>
              <p:cNvSpPr>
                <a:spLocks noChangeShapeType="1"/>
              </p:cNvSpPr>
              <p:nvPr/>
            </p:nvSpPr>
            <p:spPr bwMode="auto">
              <a:xfrm flipV="1">
                <a:off x="3609" y="3229"/>
                <a:ext cx="3" cy="37"/>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16" name="Line 1512"/>
              <p:cNvSpPr>
                <a:spLocks noChangeShapeType="1"/>
              </p:cNvSpPr>
              <p:nvPr/>
            </p:nvSpPr>
            <p:spPr bwMode="auto">
              <a:xfrm flipV="1">
                <a:off x="3825" y="3229"/>
                <a:ext cx="2" cy="37"/>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17" name="Line 1513"/>
              <p:cNvSpPr>
                <a:spLocks noChangeShapeType="1"/>
              </p:cNvSpPr>
              <p:nvPr/>
            </p:nvSpPr>
            <p:spPr bwMode="auto">
              <a:xfrm flipV="1">
                <a:off x="4041" y="3229"/>
                <a:ext cx="2" cy="37"/>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18" name="Rectangle 1514"/>
              <p:cNvSpPr>
                <a:spLocks noChangeArrowheads="1"/>
              </p:cNvSpPr>
              <p:nvPr/>
            </p:nvSpPr>
            <p:spPr bwMode="auto">
              <a:xfrm>
                <a:off x="2062" y="3333"/>
                <a:ext cx="85" cy="20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0</a:t>
                </a:r>
                <a:endParaRPr lang="en-US" sz="1200">
                  <a:solidFill>
                    <a:srgbClr val="FFFFFF"/>
                  </a:solidFill>
                  <a:latin typeface="Corbel" pitchFamily="34" charset="0"/>
                </a:endParaRPr>
              </a:p>
            </p:txBody>
          </p:sp>
          <p:sp>
            <p:nvSpPr>
              <p:cNvPr id="10647019" name="Rectangle 1515"/>
              <p:cNvSpPr>
                <a:spLocks noChangeArrowheads="1"/>
              </p:cNvSpPr>
              <p:nvPr/>
            </p:nvSpPr>
            <p:spPr bwMode="auto">
              <a:xfrm>
                <a:off x="2707" y="3336"/>
                <a:ext cx="81" cy="20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1</a:t>
                </a:r>
                <a:endParaRPr lang="en-US" sz="1200">
                  <a:solidFill>
                    <a:srgbClr val="FFFFFF"/>
                  </a:solidFill>
                  <a:latin typeface="Corbel" pitchFamily="34" charset="0"/>
                </a:endParaRPr>
              </a:p>
            </p:txBody>
          </p:sp>
          <p:sp>
            <p:nvSpPr>
              <p:cNvPr id="10647020" name="Rectangle 1516"/>
              <p:cNvSpPr>
                <a:spLocks noChangeArrowheads="1"/>
              </p:cNvSpPr>
              <p:nvPr/>
            </p:nvSpPr>
            <p:spPr bwMode="auto">
              <a:xfrm>
                <a:off x="3362" y="3341"/>
                <a:ext cx="83" cy="20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2</a:t>
                </a:r>
                <a:endParaRPr lang="en-US" sz="1200">
                  <a:solidFill>
                    <a:srgbClr val="FFFFFF"/>
                  </a:solidFill>
                  <a:latin typeface="Corbel" pitchFamily="34" charset="0"/>
                </a:endParaRPr>
              </a:p>
            </p:txBody>
          </p:sp>
          <p:sp>
            <p:nvSpPr>
              <p:cNvPr id="10647021" name="Rectangle 1517"/>
              <p:cNvSpPr>
                <a:spLocks noChangeArrowheads="1"/>
              </p:cNvSpPr>
              <p:nvPr/>
            </p:nvSpPr>
            <p:spPr bwMode="auto">
              <a:xfrm>
                <a:off x="3933" y="3348"/>
                <a:ext cx="268" cy="204"/>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3 hr</a:t>
                </a:r>
                <a:endParaRPr lang="en-US" sz="1200">
                  <a:solidFill>
                    <a:srgbClr val="FFFFFF"/>
                  </a:solidFill>
                  <a:latin typeface="Corbel" pitchFamily="34" charset="0"/>
                </a:endParaRPr>
              </a:p>
            </p:txBody>
          </p:sp>
        </p:grpSp>
        <p:sp>
          <p:nvSpPr>
            <p:cNvPr id="10647022" name="Rectangle 1518"/>
            <p:cNvSpPr>
              <a:spLocks noChangeArrowheads="1"/>
            </p:cNvSpPr>
            <p:nvPr/>
          </p:nvSpPr>
          <p:spPr bwMode="auto">
            <a:xfrm>
              <a:off x="1185" y="3929"/>
              <a:ext cx="921"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dirty="0">
                  <a:solidFill>
                    <a:srgbClr val="FFFFFF"/>
                  </a:solidFill>
                  <a:latin typeface="Corbel" panose="020B0503020204020204" pitchFamily="34" charset="0"/>
                </a:rPr>
                <a:t>Time After Nicotine</a:t>
              </a:r>
              <a:endParaRPr lang="en-US" sz="1200" dirty="0">
                <a:solidFill>
                  <a:srgbClr val="FFFFFF"/>
                </a:solidFill>
                <a:latin typeface="Corbel" pitchFamily="34" charset="0"/>
              </a:endParaRPr>
            </a:p>
          </p:txBody>
        </p:sp>
        <p:sp>
          <p:nvSpPr>
            <p:cNvPr id="10647023" name="Rectangle 1519"/>
            <p:cNvSpPr>
              <a:spLocks noChangeArrowheads="1"/>
            </p:cNvSpPr>
            <p:nvPr/>
          </p:nvSpPr>
          <p:spPr bwMode="auto">
            <a:xfrm rot="16200000">
              <a:off x="147" y="3027"/>
              <a:ext cx="774" cy="131"/>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 of Basal Release</a:t>
              </a:r>
              <a:endParaRPr lang="en-US" sz="1200">
                <a:solidFill>
                  <a:srgbClr val="FFFFFF"/>
                </a:solidFill>
                <a:latin typeface="Corbel" pitchFamily="34" charset="0"/>
              </a:endParaRPr>
            </a:p>
          </p:txBody>
        </p:sp>
        <p:sp>
          <p:nvSpPr>
            <p:cNvPr id="10647024" name="Line 1520"/>
            <p:cNvSpPr>
              <a:spLocks noChangeShapeType="1"/>
            </p:cNvSpPr>
            <p:nvPr/>
          </p:nvSpPr>
          <p:spPr bwMode="auto">
            <a:xfrm>
              <a:off x="883" y="3341"/>
              <a:ext cx="24"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25" name="Line 1521"/>
            <p:cNvSpPr>
              <a:spLocks noChangeShapeType="1"/>
            </p:cNvSpPr>
            <p:nvPr/>
          </p:nvSpPr>
          <p:spPr bwMode="auto">
            <a:xfrm flipV="1">
              <a:off x="907" y="2724"/>
              <a:ext cx="142" cy="617"/>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26" name="Line 1522"/>
            <p:cNvSpPr>
              <a:spLocks noChangeShapeType="1"/>
            </p:cNvSpPr>
            <p:nvPr/>
          </p:nvSpPr>
          <p:spPr bwMode="auto">
            <a:xfrm flipV="1">
              <a:off x="907" y="3237"/>
              <a:ext cx="142" cy="104"/>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27" name="Oval 1523"/>
            <p:cNvSpPr>
              <a:spLocks noChangeArrowheads="1"/>
            </p:cNvSpPr>
            <p:nvPr/>
          </p:nvSpPr>
          <p:spPr bwMode="auto">
            <a:xfrm>
              <a:off x="880" y="3317"/>
              <a:ext cx="51" cy="44"/>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28" name="Rectangle 1524"/>
            <p:cNvSpPr>
              <a:spLocks noChangeArrowheads="1"/>
            </p:cNvSpPr>
            <p:nvPr/>
          </p:nvSpPr>
          <p:spPr bwMode="auto">
            <a:xfrm>
              <a:off x="880" y="3317"/>
              <a:ext cx="51" cy="44"/>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29" name="Line 1525"/>
            <p:cNvSpPr>
              <a:spLocks noChangeShapeType="1"/>
            </p:cNvSpPr>
            <p:nvPr/>
          </p:nvSpPr>
          <p:spPr bwMode="auto">
            <a:xfrm>
              <a:off x="1049" y="2724"/>
              <a:ext cx="141" cy="231"/>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30" name="Line 1526"/>
            <p:cNvSpPr>
              <a:spLocks noChangeShapeType="1"/>
            </p:cNvSpPr>
            <p:nvPr/>
          </p:nvSpPr>
          <p:spPr bwMode="auto">
            <a:xfrm>
              <a:off x="1190" y="2955"/>
              <a:ext cx="143" cy="76"/>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31" name="Line 1527"/>
            <p:cNvSpPr>
              <a:spLocks noChangeShapeType="1"/>
            </p:cNvSpPr>
            <p:nvPr/>
          </p:nvSpPr>
          <p:spPr bwMode="auto">
            <a:xfrm>
              <a:off x="1333" y="3031"/>
              <a:ext cx="142" cy="27"/>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32" name="Line 1528"/>
            <p:cNvSpPr>
              <a:spLocks noChangeShapeType="1"/>
            </p:cNvSpPr>
            <p:nvPr/>
          </p:nvSpPr>
          <p:spPr bwMode="auto">
            <a:xfrm>
              <a:off x="1475" y="3058"/>
              <a:ext cx="145" cy="21"/>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33" name="Line 1529"/>
            <p:cNvSpPr>
              <a:spLocks noChangeShapeType="1"/>
            </p:cNvSpPr>
            <p:nvPr/>
          </p:nvSpPr>
          <p:spPr bwMode="auto">
            <a:xfrm>
              <a:off x="1620" y="3079"/>
              <a:ext cx="142" cy="45"/>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34" name="Line 1530"/>
            <p:cNvSpPr>
              <a:spLocks noChangeShapeType="1"/>
            </p:cNvSpPr>
            <p:nvPr/>
          </p:nvSpPr>
          <p:spPr bwMode="auto">
            <a:xfrm>
              <a:off x="1762" y="3124"/>
              <a:ext cx="143" cy="10"/>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35" name="Line 1531"/>
            <p:cNvSpPr>
              <a:spLocks noChangeShapeType="1"/>
            </p:cNvSpPr>
            <p:nvPr/>
          </p:nvSpPr>
          <p:spPr bwMode="auto">
            <a:xfrm>
              <a:off x="1905" y="3134"/>
              <a:ext cx="141" cy="7"/>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36" name="Line 1532"/>
            <p:cNvSpPr>
              <a:spLocks noChangeShapeType="1"/>
            </p:cNvSpPr>
            <p:nvPr/>
          </p:nvSpPr>
          <p:spPr bwMode="auto">
            <a:xfrm>
              <a:off x="2046" y="3141"/>
              <a:ext cx="142" cy="3"/>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37" name="Line 1533"/>
            <p:cNvSpPr>
              <a:spLocks noChangeShapeType="1"/>
            </p:cNvSpPr>
            <p:nvPr/>
          </p:nvSpPr>
          <p:spPr bwMode="auto">
            <a:xfrm flipV="1">
              <a:off x="1049" y="3082"/>
              <a:ext cx="141" cy="155"/>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38" name="Line 1534"/>
            <p:cNvSpPr>
              <a:spLocks noChangeShapeType="1"/>
            </p:cNvSpPr>
            <p:nvPr/>
          </p:nvSpPr>
          <p:spPr bwMode="auto">
            <a:xfrm>
              <a:off x="1190" y="3082"/>
              <a:ext cx="143" cy="7"/>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39" name="Line 1535"/>
            <p:cNvSpPr>
              <a:spLocks noChangeShapeType="1"/>
            </p:cNvSpPr>
            <p:nvPr/>
          </p:nvSpPr>
          <p:spPr bwMode="auto">
            <a:xfrm>
              <a:off x="1333" y="3089"/>
              <a:ext cx="142" cy="21"/>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40" name="Line 1536"/>
            <p:cNvSpPr>
              <a:spLocks noChangeShapeType="1"/>
            </p:cNvSpPr>
            <p:nvPr/>
          </p:nvSpPr>
          <p:spPr bwMode="auto">
            <a:xfrm>
              <a:off x="1475" y="3110"/>
              <a:ext cx="145" cy="0"/>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41" name="Line 1537"/>
            <p:cNvSpPr>
              <a:spLocks noChangeShapeType="1"/>
            </p:cNvSpPr>
            <p:nvPr/>
          </p:nvSpPr>
          <p:spPr bwMode="auto">
            <a:xfrm>
              <a:off x="1620" y="3110"/>
              <a:ext cx="142" cy="21"/>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42" name="Line 1538"/>
            <p:cNvSpPr>
              <a:spLocks noChangeShapeType="1"/>
            </p:cNvSpPr>
            <p:nvPr/>
          </p:nvSpPr>
          <p:spPr bwMode="auto">
            <a:xfrm>
              <a:off x="1762" y="3131"/>
              <a:ext cx="143" cy="3"/>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43" name="Line 1539"/>
            <p:cNvSpPr>
              <a:spLocks noChangeShapeType="1"/>
            </p:cNvSpPr>
            <p:nvPr/>
          </p:nvSpPr>
          <p:spPr bwMode="auto">
            <a:xfrm>
              <a:off x="1905" y="3134"/>
              <a:ext cx="141" cy="57"/>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44" name="Line 1540"/>
            <p:cNvSpPr>
              <a:spLocks noChangeShapeType="1"/>
            </p:cNvSpPr>
            <p:nvPr/>
          </p:nvSpPr>
          <p:spPr bwMode="auto">
            <a:xfrm>
              <a:off x="2046" y="3191"/>
              <a:ext cx="134" cy="36"/>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45" name="Oval 1541"/>
            <p:cNvSpPr>
              <a:spLocks noChangeArrowheads="1"/>
            </p:cNvSpPr>
            <p:nvPr/>
          </p:nvSpPr>
          <p:spPr bwMode="auto">
            <a:xfrm>
              <a:off x="1021" y="2700"/>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46" name="Oval 1542"/>
            <p:cNvSpPr>
              <a:spLocks noChangeArrowheads="1"/>
            </p:cNvSpPr>
            <p:nvPr/>
          </p:nvSpPr>
          <p:spPr bwMode="auto">
            <a:xfrm>
              <a:off x="1163" y="2931"/>
              <a:ext cx="51" cy="44"/>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47" name="Oval 1543"/>
            <p:cNvSpPr>
              <a:spLocks noChangeArrowheads="1"/>
            </p:cNvSpPr>
            <p:nvPr/>
          </p:nvSpPr>
          <p:spPr bwMode="auto">
            <a:xfrm>
              <a:off x="1306" y="3007"/>
              <a:ext cx="51" cy="44"/>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48" name="Oval 1544"/>
            <p:cNvSpPr>
              <a:spLocks noChangeArrowheads="1"/>
            </p:cNvSpPr>
            <p:nvPr/>
          </p:nvSpPr>
          <p:spPr bwMode="auto">
            <a:xfrm>
              <a:off x="1447" y="3034"/>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49" name="Oval 1545"/>
            <p:cNvSpPr>
              <a:spLocks noChangeArrowheads="1"/>
            </p:cNvSpPr>
            <p:nvPr/>
          </p:nvSpPr>
          <p:spPr bwMode="auto">
            <a:xfrm>
              <a:off x="1593" y="3055"/>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50" name="Oval 1546"/>
            <p:cNvSpPr>
              <a:spLocks noChangeArrowheads="1"/>
            </p:cNvSpPr>
            <p:nvPr/>
          </p:nvSpPr>
          <p:spPr bwMode="auto">
            <a:xfrm>
              <a:off x="1735" y="3100"/>
              <a:ext cx="51" cy="44"/>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51" name="Oval 1547"/>
            <p:cNvSpPr>
              <a:spLocks noChangeArrowheads="1"/>
            </p:cNvSpPr>
            <p:nvPr/>
          </p:nvSpPr>
          <p:spPr bwMode="auto">
            <a:xfrm>
              <a:off x="1877" y="3110"/>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52" name="Oval 1548"/>
            <p:cNvSpPr>
              <a:spLocks noChangeArrowheads="1"/>
            </p:cNvSpPr>
            <p:nvPr/>
          </p:nvSpPr>
          <p:spPr bwMode="auto">
            <a:xfrm>
              <a:off x="2019" y="3117"/>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53" name="Oval 1549"/>
            <p:cNvSpPr>
              <a:spLocks noChangeArrowheads="1"/>
            </p:cNvSpPr>
            <p:nvPr/>
          </p:nvSpPr>
          <p:spPr bwMode="auto">
            <a:xfrm>
              <a:off x="2161" y="3120"/>
              <a:ext cx="51"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54" name="Rectangle 1550"/>
            <p:cNvSpPr>
              <a:spLocks noChangeArrowheads="1"/>
            </p:cNvSpPr>
            <p:nvPr/>
          </p:nvSpPr>
          <p:spPr bwMode="auto">
            <a:xfrm>
              <a:off x="1021" y="3213"/>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55" name="Rectangle 1551"/>
            <p:cNvSpPr>
              <a:spLocks noChangeArrowheads="1"/>
            </p:cNvSpPr>
            <p:nvPr/>
          </p:nvSpPr>
          <p:spPr bwMode="auto">
            <a:xfrm>
              <a:off x="1163" y="3058"/>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56" name="Rectangle 1552"/>
            <p:cNvSpPr>
              <a:spLocks noChangeArrowheads="1"/>
            </p:cNvSpPr>
            <p:nvPr/>
          </p:nvSpPr>
          <p:spPr bwMode="auto">
            <a:xfrm>
              <a:off x="1306" y="3065"/>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57" name="Rectangle 1553"/>
            <p:cNvSpPr>
              <a:spLocks noChangeArrowheads="1"/>
            </p:cNvSpPr>
            <p:nvPr/>
          </p:nvSpPr>
          <p:spPr bwMode="auto">
            <a:xfrm>
              <a:off x="1447" y="3086"/>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58" name="Rectangle 1554"/>
            <p:cNvSpPr>
              <a:spLocks noChangeArrowheads="1"/>
            </p:cNvSpPr>
            <p:nvPr/>
          </p:nvSpPr>
          <p:spPr bwMode="auto">
            <a:xfrm>
              <a:off x="1593" y="3086"/>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59" name="Rectangle 1555"/>
            <p:cNvSpPr>
              <a:spLocks noChangeArrowheads="1"/>
            </p:cNvSpPr>
            <p:nvPr/>
          </p:nvSpPr>
          <p:spPr bwMode="auto">
            <a:xfrm>
              <a:off x="1735" y="3106"/>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60" name="Rectangle 1556"/>
            <p:cNvSpPr>
              <a:spLocks noChangeArrowheads="1"/>
            </p:cNvSpPr>
            <p:nvPr/>
          </p:nvSpPr>
          <p:spPr bwMode="auto">
            <a:xfrm>
              <a:off x="1877" y="3110"/>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61" name="Rectangle 1557"/>
            <p:cNvSpPr>
              <a:spLocks noChangeArrowheads="1"/>
            </p:cNvSpPr>
            <p:nvPr/>
          </p:nvSpPr>
          <p:spPr bwMode="auto">
            <a:xfrm>
              <a:off x="2019" y="3171"/>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62" name="Rectangle 1558"/>
            <p:cNvSpPr>
              <a:spLocks noChangeArrowheads="1"/>
            </p:cNvSpPr>
            <p:nvPr/>
          </p:nvSpPr>
          <p:spPr bwMode="auto">
            <a:xfrm>
              <a:off x="2161" y="3206"/>
              <a:ext cx="51" cy="45"/>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63" name="Line 1559"/>
            <p:cNvSpPr>
              <a:spLocks noChangeShapeType="1"/>
            </p:cNvSpPr>
            <p:nvPr/>
          </p:nvSpPr>
          <p:spPr bwMode="auto">
            <a:xfrm>
              <a:off x="2064" y="2851"/>
              <a:ext cx="126" cy="0"/>
            </a:xfrm>
            <a:prstGeom prst="line">
              <a:avLst/>
            </a:prstGeom>
            <a:noFill/>
            <a:ln w="2857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64" name="Oval 1560"/>
            <p:cNvSpPr>
              <a:spLocks noChangeArrowheads="1"/>
            </p:cNvSpPr>
            <p:nvPr/>
          </p:nvSpPr>
          <p:spPr bwMode="auto">
            <a:xfrm>
              <a:off x="2103" y="2830"/>
              <a:ext cx="43" cy="3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65" name="Rectangle 1561"/>
            <p:cNvSpPr>
              <a:spLocks noChangeArrowheads="1"/>
            </p:cNvSpPr>
            <p:nvPr/>
          </p:nvSpPr>
          <p:spPr bwMode="auto">
            <a:xfrm>
              <a:off x="2208" y="2816"/>
              <a:ext cx="540"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Accumbens</a:t>
              </a:r>
              <a:endParaRPr lang="en-US" sz="1200">
                <a:solidFill>
                  <a:srgbClr val="FFFFFF"/>
                </a:solidFill>
                <a:latin typeface="Corbel" pitchFamily="34" charset="0"/>
              </a:endParaRPr>
            </a:p>
          </p:txBody>
        </p:sp>
        <p:sp>
          <p:nvSpPr>
            <p:cNvPr id="10647066" name="Line 1562"/>
            <p:cNvSpPr>
              <a:spLocks noChangeShapeType="1"/>
            </p:cNvSpPr>
            <p:nvPr/>
          </p:nvSpPr>
          <p:spPr bwMode="auto">
            <a:xfrm>
              <a:off x="2064" y="2944"/>
              <a:ext cx="126" cy="0"/>
            </a:xfrm>
            <a:prstGeom prst="line">
              <a:avLst/>
            </a:prstGeom>
            <a:noFill/>
            <a:ln w="28575">
              <a:solidFill>
                <a:srgbClr val="66CC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67" name="Rectangle 1563"/>
            <p:cNvSpPr>
              <a:spLocks noChangeArrowheads="1"/>
            </p:cNvSpPr>
            <p:nvPr/>
          </p:nvSpPr>
          <p:spPr bwMode="auto">
            <a:xfrm>
              <a:off x="2103" y="2923"/>
              <a:ext cx="43" cy="38"/>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68" name="Rectangle 1564"/>
            <p:cNvSpPr>
              <a:spLocks noChangeArrowheads="1"/>
            </p:cNvSpPr>
            <p:nvPr/>
          </p:nvSpPr>
          <p:spPr bwMode="auto">
            <a:xfrm>
              <a:off x="2208" y="2909"/>
              <a:ext cx="392" cy="116"/>
            </a:xfrm>
            <a:prstGeom prst="rect">
              <a:avLst/>
            </a:prstGeom>
            <a:noFill/>
            <a:ln w="9525">
              <a:noFill/>
              <a:miter lim="800000"/>
              <a:headEnd/>
              <a:tailEnd/>
            </a:ln>
            <a:effectLst>
              <a:outerShdw dist="35921" dir="2700000" algn="ctr" rotWithShape="0">
                <a:srgbClr val="000000"/>
              </a:outerShdw>
            </a:effectLst>
          </p:spPr>
          <p:txBody>
            <a:bodyPr wrap="none" lIns="0" tIns="0" rIns="0" bIns="0">
              <a:spAutoFit/>
            </a:bodyPr>
            <a:lstStyle/>
            <a:p>
              <a:pPr defTabSz="914400" eaLnBrk="0" hangingPunct="0">
                <a:defRPr/>
              </a:pPr>
              <a:r>
                <a:rPr lang="en-US" sz="1200" b="1">
                  <a:solidFill>
                    <a:srgbClr val="FFFFFF"/>
                  </a:solidFill>
                  <a:latin typeface="Corbel" panose="020B0503020204020204" pitchFamily="34" charset="0"/>
                </a:rPr>
                <a:t>Caudate</a:t>
              </a:r>
              <a:endParaRPr lang="en-US" sz="1200">
                <a:solidFill>
                  <a:srgbClr val="FFFFFF"/>
                </a:solidFill>
                <a:latin typeface="Corbel" pitchFamily="34" charset="0"/>
              </a:endParaRPr>
            </a:p>
          </p:txBody>
        </p:sp>
        <p:sp>
          <p:nvSpPr>
            <p:cNvPr id="10647069" name="Line 1565"/>
            <p:cNvSpPr>
              <a:spLocks noChangeShapeType="1"/>
            </p:cNvSpPr>
            <p:nvPr/>
          </p:nvSpPr>
          <p:spPr bwMode="auto">
            <a:xfrm>
              <a:off x="784" y="3332"/>
              <a:ext cx="24" cy="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70" name="Line 1566"/>
            <p:cNvSpPr>
              <a:spLocks noChangeShapeType="1"/>
            </p:cNvSpPr>
            <p:nvPr/>
          </p:nvSpPr>
          <p:spPr bwMode="auto">
            <a:xfrm>
              <a:off x="806" y="3561"/>
              <a:ext cx="0" cy="190"/>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71" name="Line 1567"/>
            <p:cNvSpPr>
              <a:spLocks noChangeShapeType="1"/>
            </p:cNvSpPr>
            <p:nvPr/>
          </p:nvSpPr>
          <p:spPr bwMode="auto">
            <a:xfrm flipV="1">
              <a:off x="774" y="3544"/>
              <a:ext cx="71" cy="29"/>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72" name="Line 1568"/>
            <p:cNvSpPr>
              <a:spLocks noChangeShapeType="1"/>
            </p:cNvSpPr>
            <p:nvPr/>
          </p:nvSpPr>
          <p:spPr bwMode="auto">
            <a:xfrm flipV="1">
              <a:off x="772" y="3515"/>
              <a:ext cx="71" cy="29"/>
            </a:xfrm>
            <a:prstGeom prst="line">
              <a:avLst/>
            </a:prstGeom>
            <a:noFill/>
            <a:ln w="19050">
              <a:solidFill>
                <a:srgbClr val="FFFFFF"/>
              </a:solidFill>
              <a:round/>
              <a:headEnd/>
              <a:tailEnd/>
            </a:ln>
            <a:effectLst>
              <a:outerShdw dist="35921" dir="2700000" algn="ctr" rotWithShape="0">
                <a:srgbClr val="000000"/>
              </a:outerShdw>
            </a:effectLst>
          </p:spPr>
          <p:txBody>
            <a:bodyPr/>
            <a:lstStyle/>
            <a:p>
              <a:pPr defTabSz="914400">
                <a:defRPr/>
              </a:pPr>
              <a:endParaRPr lang="en-US" sz="6000" b="1" i="1">
                <a:solidFill>
                  <a:srgbClr val="FFFFFF"/>
                </a:solidFill>
                <a:latin typeface="Corbel" panose="020B0503020204020204" pitchFamily="34" charset="0"/>
              </a:endParaRPr>
            </a:p>
          </p:txBody>
        </p:sp>
        <p:sp>
          <p:nvSpPr>
            <p:cNvPr id="10647073" name="Text Box 1569"/>
            <p:cNvSpPr txBox="1">
              <a:spLocks noChangeArrowheads="1"/>
            </p:cNvSpPr>
            <p:nvPr/>
          </p:nvSpPr>
          <p:spPr bwMode="auto">
            <a:xfrm>
              <a:off x="1968" y="2496"/>
              <a:ext cx="938" cy="252"/>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defTabSz="914400">
                <a:defRPr/>
              </a:pPr>
              <a:r>
                <a:rPr lang="en-US" sz="2000" b="1">
                  <a:solidFill>
                    <a:srgbClr val="FFFF00"/>
                  </a:solidFill>
                  <a:latin typeface="Corbel" panose="020B0503020204020204" pitchFamily="34" charset="0"/>
                </a:rPr>
                <a:t>NICOTINE</a:t>
              </a:r>
            </a:p>
          </p:txBody>
        </p:sp>
      </p:grpSp>
      <p:sp>
        <p:nvSpPr>
          <p:cNvPr id="10647074" name="Rectangle 1570"/>
          <p:cNvSpPr>
            <a:spLocks noChangeArrowheads="1"/>
          </p:cNvSpPr>
          <p:nvPr/>
        </p:nvSpPr>
        <p:spPr bwMode="auto">
          <a:xfrm>
            <a:off x="3385577" y="6507946"/>
            <a:ext cx="2372077" cy="274637"/>
          </a:xfrm>
          <a:prstGeom prst="rect">
            <a:avLst/>
          </a:prstGeom>
          <a:noFill/>
          <a:ln w="9525">
            <a:noFill/>
            <a:miter lim="800000"/>
            <a:headEnd/>
            <a:tailEnd/>
          </a:ln>
          <a:effectLst>
            <a:outerShdw dist="35921" dir="2700000" algn="ctr" rotWithShape="0">
              <a:srgbClr val="000000"/>
            </a:outerShdw>
          </a:effectLst>
        </p:spPr>
        <p:txBody>
          <a:bodyPr>
            <a:spAutoFit/>
          </a:bodyPr>
          <a:lstStyle/>
          <a:p>
            <a:pPr defTabSz="914400" eaLnBrk="0" hangingPunct="0">
              <a:defRPr/>
            </a:pPr>
            <a:r>
              <a:rPr lang="en-US" sz="1200" b="1" i="1">
                <a:solidFill>
                  <a:srgbClr val="FFFF00"/>
                </a:solidFill>
                <a:latin typeface="Corbel" panose="020B0503020204020204" pitchFamily="34" charset="0"/>
              </a:rPr>
              <a:t>Source: Di Chiara and Imperato</a:t>
            </a:r>
          </a:p>
        </p:txBody>
      </p:sp>
      <p:sp>
        <p:nvSpPr>
          <p:cNvPr id="10647075" name="Rectangle 1571"/>
          <p:cNvSpPr>
            <a:spLocks noChangeArrowheads="1"/>
          </p:cNvSpPr>
          <p:nvPr/>
        </p:nvSpPr>
        <p:spPr bwMode="auto">
          <a:xfrm>
            <a:off x="0" y="0"/>
            <a:ext cx="9144000" cy="762000"/>
          </a:xfrm>
          <a:prstGeom prst="rect">
            <a:avLst/>
          </a:prstGeom>
          <a:noFill/>
          <a:ln w="9525">
            <a:noFill/>
            <a:miter lim="800000"/>
            <a:headEnd/>
            <a:tailEnd/>
          </a:ln>
          <a:effectLst>
            <a:outerShdw dist="35921" dir="2700000" algn="ctr" rotWithShape="0">
              <a:srgbClr val="000000"/>
            </a:outerShdw>
          </a:effectLst>
        </p:spPr>
        <p:txBody>
          <a:bodyPr anchor="ctr"/>
          <a:lstStyle/>
          <a:p>
            <a:pPr algn="ctr" defTabSz="914400">
              <a:defRPr/>
            </a:pPr>
            <a:r>
              <a:rPr lang="en-US" sz="3600" b="1" dirty="0">
                <a:solidFill>
                  <a:srgbClr val="FFFF00"/>
                </a:solidFill>
                <a:effectLst>
                  <a:outerShdw blurRad="38100" dist="38100" dir="2700000" algn="tl">
                    <a:srgbClr val="000000"/>
                  </a:outerShdw>
                </a:effectLst>
                <a:latin typeface="Corbel" panose="020B0503020204020204" pitchFamily="34" charset="0"/>
              </a:rPr>
              <a:t>Drugs of Abuse </a:t>
            </a:r>
            <a:r>
              <a:rPr lang="en-US" sz="3600" b="1" dirty="0" smtClean="0">
                <a:solidFill>
                  <a:srgbClr val="FFFF00"/>
                </a:solidFill>
                <a:effectLst>
                  <a:outerShdw blurRad="38100" dist="38100" dir="2700000" algn="tl">
                    <a:srgbClr val="000000"/>
                  </a:outerShdw>
                </a:effectLst>
                <a:latin typeface="Corbel" pitchFamily="34" charset="0"/>
              </a:rPr>
              <a:t>Activate Dopamine Neurons</a:t>
            </a:r>
            <a:endParaRPr lang="en-US" sz="3600" b="1" dirty="0">
              <a:solidFill>
                <a:srgbClr val="FFFF00"/>
              </a:solidFill>
              <a:effectLst>
                <a:outerShdw blurRad="38100" dist="38100" dir="2700000" algn="tl">
                  <a:srgbClr val="000000"/>
                </a:outerShdw>
              </a:effectLst>
              <a:latin typeface="Corbel" pitchFamily="34" charset="0"/>
            </a:endParaRPr>
          </a:p>
        </p:txBody>
      </p:sp>
      <p:sp>
        <p:nvSpPr>
          <p:cNvPr id="49160" name="Line 1572"/>
          <p:cNvSpPr>
            <a:spLocks noChangeShapeType="1"/>
          </p:cNvSpPr>
          <p:nvPr/>
        </p:nvSpPr>
        <p:spPr bwMode="auto">
          <a:xfrm>
            <a:off x="0" y="762000"/>
            <a:ext cx="9144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FFFFFF"/>
              </a:solidFill>
              <a:latin typeface="Corbel" panose="020B0503020204020204" pitchFamily="34" charset="0"/>
            </a:endParaRPr>
          </a:p>
        </p:txBody>
      </p:sp>
      <p:grpSp>
        <p:nvGrpSpPr>
          <p:cNvPr id="549" name="Group 548"/>
          <p:cNvGrpSpPr/>
          <p:nvPr/>
        </p:nvGrpSpPr>
        <p:grpSpPr>
          <a:xfrm>
            <a:off x="477542" y="1012445"/>
            <a:ext cx="4234259" cy="2745074"/>
            <a:chOff x="5739694" y="2262271"/>
            <a:chExt cx="4763541" cy="2745074"/>
          </a:xfrm>
          <a:noFill/>
        </p:grpSpPr>
        <p:cxnSp>
          <p:nvCxnSpPr>
            <p:cNvPr id="550" name="Straight Connector 200"/>
            <p:cNvCxnSpPr>
              <a:cxnSpLocks noChangeShapeType="1"/>
            </p:cNvCxnSpPr>
            <p:nvPr/>
          </p:nvCxnSpPr>
          <p:spPr bwMode="auto">
            <a:xfrm rot="5400000" flipH="1" flipV="1">
              <a:off x="6120607" y="3574264"/>
              <a:ext cx="952500" cy="366713"/>
            </a:xfrm>
            <a:prstGeom prst="line">
              <a:avLst/>
            </a:prstGeom>
            <a:grpFill/>
            <a:ln w="19050">
              <a:solidFill>
                <a:srgbClr val="FF0000"/>
              </a:solidFill>
              <a:round/>
              <a:headEnd/>
              <a:tailEnd/>
            </a:ln>
          </p:spPr>
        </p:cxnSp>
        <p:cxnSp>
          <p:nvCxnSpPr>
            <p:cNvPr id="551" name="Straight Connector 201"/>
            <p:cNvCxnSpPr>
              <a:cxnSpLocks noChangeShapeType="1"/>
            </p:cNvCxnSpPr>
            <p:nvPr/>
          </p:nvCxnSpPr>
          <p:spPr bwMode="auto">
            <a:xfrm rot="5400000" flipH="1" flipV="1">
              <a:off x="6700838" y="2840040"/>
              <a:ext cx="525462" cy="366712"/>
            </a:xfrm>
            <a:prstGeom prst="line">
              <a:avLst/>
            </a:prstGeom>
            <a:grpFill/>
            <a:ln w="19050">
              <a:solidFill>
                <a:srgbClr val="FF0000"/>
              </a:solidFill>
              <a:round/>
              <a:headEnd/>
              <a:tailEnd/>
            </a:ln>
          </p:spPr>
        </p:cxnSp>
        <p:cxnSp>
          <p:nvCxnSpPr>
            <p:cNvPr id="552" name="Straight Connector 551"/>
            <p:cNvCxnSpPr/>
            <p:nvPr/>
          </p:nvCxnSpPr>
          <p:spPr>
            <a:xfrm>
              <a:off x="7135813" y="2754313"/>
              <a:ext cx="366712" cy="131762"/>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p:cNvCxnSpPr/>
            <p:nvPr/>
          </p:nvCxnSpPr>
          <p:spPr>
            <a:xfrm>
              <a:off x="7496181" y="2882425"/>
              <a:ext cx="379413" cy="212725"/>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p:cNvCxnSpPr/>
            <p:nvPr/>
          </p:nvCxnSpPr>
          <p:spPr>
            <a:xfrm>
              <a:off x="7858187" y="3089275"/>
              <a:ext cx="384175" cy="103188"/>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5" name="Straight Connector 205"/>
            <p:cNvCxnSpPr>
              <a:cxnSpLocks noChangeShapeType="1"/>
            </p:cNvCxnSpPr>
            <p:nvPr/>
          </p:nvCxnSpPr>
          <p:spPr bwMode="auto">
            <a:xfrm rot="16200000" flipH="1">
              <a:off x="8220869" y="3198576"/>
              <a:ext cx="400050" cy="379412"/>
            </a:xfrm>
            <a:prstGeom prst="line">
              <a:avLst/>
            </a:prstGeom>
            <a:grpFill/>
            <a:ln w="19050">
              <a:solidFill>
                <a:srgbClr val="FF0000"/>
              </a:solidFill>
              <a:round/>
              <a:headEnd/>
              <a:tailEnd/>
            </a:ln>
          </p:spPr>
        </p:cxnSp>
        <p:cxnSp>
          <p:nvCxnSpPr>
            <p:cNvPr id="556" name="Straight Connector 555"/>
            <p:cNvCxnSpPr/>
            <p:nvPr/>
          </p:nvCxnSpPr>
          <p:spPr>
            <a:xfrm>
              <a:off x="8604886" y="3592513"/>
              <a:ext cx="366713" cy="0"/>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p:cNvCxnSpPr/>
            <p:nvPr/>
          </p:nvCxnSpPr>
          <p:spPr>
            <a:xfrm>
              <a:off x="8940800" y="3587781"/>
              <a:ext cx="403225" cy="163513"/>
            </a:xfrm>
            <a:prstGeom prst="line">
              <a:avLst/>
            </a:prstGeom>
            <a:grpFill/>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p:cNvCxnSpPr/>
            <p:nvPr/>
          </p:nvCxnSpPr>
          <p:spPr>
            <a:xfrm rot="5400000">
              <a:off x="5568950" y="3505200"/>
              <a:ext cx="1676400"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p:cNvCxnSpPr/>
            <p:nvPr/>
          </p:nvCxnSpPr>
          <p:spPr>
            <a:xfrm>
              <a:off x="6370639" y="4278313"/>
              <a:ext cx="3048000"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0" name="TextBox 210"/>
            <p:cNvSpPr txBox="1">
              <a:spLocks noChangeArrowheads="1"/>
            </p:cNvSpPr>
            <p:nvPr/>
          </p:nvSpPr>
          <p:spPr bwMode="auto">
            <a:xfrm>
              <a:off x="5914167" y="2603500"/>
              <a:ext cx="559409" cy="1815882"/>
            </a:xfrm>
            <a:prstGeom prst="rect">
              <a:avLst/>
            </a:prstGeom>
            <a:grpFill/>
            <a:ln w="9525">
              <a:noFill/>
              <a:miter lim="800000"/>
              <a:headEnd/>
              <a:tailEnd/>
            </a:ln>
          </p:spPr>
          <p:txBody>
            <a:bodyPr wrap="none">
              <a:spAutoFit/>
            </a:bodyPr>
            <a:lstStyle/>
            <a:p>
              <a:pPr defTabSz="454446" fontAlgn="auto">
                <a:spcBef>
                  <a:spcPts val="0"/>
                </a:spcBef>
                <a:spcAft>
                  <a:spcPts val="0"/>
                </a:spcAft>
              </a:pPr>
              <a:r>
                <a:rPr lang="en-US" sz="1600" b="1">
                  <a:solidFill>
                    <a:srgbClr val="FFFFFF"/>
                  </a:solidFill>
                  <a:latin typeface="Corbel" panose="020B0503020204020204" pitchFamily="34" charset="0"/>
                  <a:ea typeface="+mn-ea"/>
                </a:rPr>
                <a:t>150</a:t>
              </a:r>
            </a:p>
            <a:p>
              <a:pPr defTabSz="454446" fontAlgn="auto">
                <a:spcBef>
                  <a:spcPts val="0"/>
                </a:spcBef>
                <a:spcAft>
                  <a:spcPts val="0"/>
                </a:spcAft>
              </a:pPr>
              <a:endParaRPr lang="en-US" sz="1600" b="1">
                <a:solidFill>
                  <a:srgbClr val="FFFFFF"/>
                </a:solidFill>
                <a:latin typeface="Corbel" panose="020B0503020204020204" pitchFamily="34" charset="0"/>
                <a:ea typeface="+mn-ea"/>
              </a:endParaRPr>
            </a:p>
            <a:p>
              <a:pPr defTabSz="454446" fontAlgn="auto">
                <a:spcBef>
                  <a:spcPts val="0"/>
                </a:spcBef>
                <a:spcAft>
                  <a:spcPts val="0"/>
                </a:spcAft>
              </a:pPr>
              <a:endParaRPr lang="en-US" sz="1600" b="1">
                <a:solidFill>
                  <a:srgbClr val="FFFFFF"/>
                </a:solidFill>
                <a:latin typeface="Corbel" panose="020B0503020204020204" pitchFamily="34" charset="0"/>
                <a:ea typeface="+mn-ea"/>
              </a:endParaRPr>
            </a:p>
            <a:p>
              <a:pPr defTabSz="454446" fontAlgn="auto">
                <a:spcBef>
                  <a:spcPts val="0"/>
                </a:spcBef>
                <a:spcAft>
                  <a:spcPts val="0"/>
                </a:spcAft>
              </a:pPr>
              <a:r>
                <a:rPr lang="en-US" sz="1600" b="1">
                  <a:solidFill>
                    <a:srgbClr val="FFFFFF"/>
                  </a:solidFill>
                  <a:latin typeface="Corbel" panose="020B0503020204020204" pitchFamily="34" charset="0"/>
                  <a:ea typeface="+mn-ea"/>
                </a:rPr>
                <a:t>125</a:t>
              </a:r>
            </a:p>
            <a:p>
              <a:pPr defTabSz="454446" fontAlgn="auto">
                <a:spcBef>
                  <a:spcPts val="0"/>
                </a:spcBef>
                <a:spcAft>
                  <a:spcPts val="0"/>
                </a:spcAft>
              </a:pPr>
              <a:endParaRPr lang="en-US" sz="1600" b="1">
                <a:solidFill>
                  <a:srgbClr val="FFFFFF"/>
                </a:solidFill>
                <a:latin typeface="Corbel" panose="020B0503020204020204" pitchFamily="34" charset="0"/>
                <a:ea typeface="+mn-ea"/>
              </a:endParaRPr>
            </a:p>
            <a:p>
              <a:pPr defTabSz="454446" fontAlgn="auto">
                <a:spcBef>
                  <a:spcPts val="0"/>
                </a:spcBef>
                <a:spcAft>
                  <a:spcPts val="0"/>
                </a:spcAft>
              </a:pPr>
              <a:endParaRPr lang="en-US" sz="1600" b="1">
                <a:solidFill>
                  <a:srgbClr val="FFFFFF"/>
                </a:solidFill>
                <a:latin typeface="Corbel" panose="020B0503020204020204" pitchFamily="34" charset="0"/>
                <a:ea typeface="+mn-ea"/>
              </a:endParaRPr>
            </a:p>
            <a:p>
              <a:pPr defTabSz="454446" fontAlgn="auto">
                <a:spcBef>
                  <a:spcPts val="0"/>
                </a:spcBef>
                <a:spcAft>
                  <a:spcPts val="0"/>
                </a:spcAft>
              </a:pPr>
              <a:r>
                <a:rPr lang="en-US" sz="1600" b="1">
                  <a:solidFill>
                    <a:srgbClr val="FFFFFF"/>
                  </a:solidFill>
                  <a:latin typeface="Corbel" panose="020B0503020204020204" pitchFamily="34" charset="0"/>
                  <a:ea typeface="+mn-ea"/>
                </a:rPr>
                <a:t>100</a:t>
              </a:r>
            </a:p>
          </p:txBody>
        </p:sp>
        <p:sp>
          <p:nvSpPr>
            <p:cNvPr id="561" name="TextBox 214"/>
            <p:cNvSpPr txBox="1">
              <a:spLocks noChangeArrowheads="1"/>
            </p:cNvSpPr>
            <p:nvPr/>
          </p:nvSpPr>
          <p:spPr bwMode="auto">
            <a:xfrm>
              <a:off x="6294438" y="4265144"/>
              <a:ext cx="3314609" cy="307777"/>
            </a:xfrm>
            <a:prstGeom prst="rect">
              <a:avLst/>
            </a:prstGeom>
            <a:grpFill/>
            <a:ln w="9525">
              <a:noFill/>
              <a:miter lim="800000"/>
              <a:headEnd/>
              <a:tailEnd/>
            </a:ln>
          </p:spPr>
          <p:txBody>
            <a:bodyPr wrap="none">
              <a:spAutoFit/>
            </a:bodyPr>
            <a:lstStyle/>
            <a:p>
              <a:pPr defTabSz="454446" fontAlgn="auto">
                <a:spcBef>
                  <a:spcPts val="0"/>
                </a:spcBef>
                <a:spcAft>
                  <a:spcPts val="0"/>
                </a:spcAft>
              </a:pPr>
              <a:r>
                <a:rPr lang="en-US" sz="1400" b="1">
                  <a:solidFill>
                    <a:srgbClr val="FFFFFF"/>
                  </a:solidFill>
                  <a:latin typeface="Corbel" panose="020B0503020204020204" pitchFamily="34" charset="0"/>
                  <a:ea typeface="+mn-ea"/>
                </a:rPr>
                <a:t>0             20             40             60             80</a:t>
              </a:r>
            </a:p>
          </p:txBody>
        </p:sp>
        <p:sp>
          <p:nvSpPr>
            <p:cNvPr id="562" name="Line 10"/>
            <p:cNvSpPr>
              <a:spLocks noChangeShapeType="1"/>
            </p:cNvSpPr>
            <p:nvPr/>
          </p:nvSpPr>
          <p:spPr bwMode="auto">
            <a:xfrm>
              <a:off x="6357937" y="3529035"/>
              <a:ext cx="50801" cy="1587"/>
            </a:xfrm>
            <a:prstGeom prst="line">
              <a:avLst/>
            </a:prstGeom>
            <a:grpFill/>
            <a:ln w="19050">
              <a:solidFill>
                <a:srgbClr val="000066"/>
              </a:solidFill>
              <a:round/>
              <a:headEnd/>
              <a:tailEnd/>
            </a:ln>
          </p:spPr>
          <p:txBody>
            <a:bodyPr/>
            <a:lstStyle/>
            <a:p>
              <a:pPr defTabSz="454446" fontAlgn="auto">
                <a:spcBef>
                  <a:spcPts val="0"/>
                </a:spcBef>
                <a:spcAft>
                  <a:spcPts val="0"/>
                </a:spcAft>
              </a:pPr>
              <a:endParaRPr lang="en-US" sz="3200" i="1">
                <a:solidFill>
                  <a:srgbClr val="FFFFFF"/>
                </a:solidFill>
                <a:latin typeface="Corbel" panose="020B0503020204020204" pitchFamily="34" charset="0"/>
                <a:ea typeface="+mn-ea"/>
              </a:endParaRPr>
            </a:p>
          </p:txBody>
        </p:sp>
        <p:sp>
          <p:nvSpPr>
            <p:cNvPr id="563" name="Oval 70"/>
            <p:cNvSpPr>
              <a:spLocks noChangeArrowheads="1"/>
            </p:cNvSpPr>
            <p:nvPr/>
          </p:nvSpPr>
          <p:spPr bwMode="auto">
            <a:xfrm>
              <a:off x="6691313" y="3280887"/>
              <a:ext cx="111125" cy="73025"/>
            </a:xfrm>
            <a:prstGeom prst="ellipse">
              <a:avLst/>
            </a:prstGeom>
            <a:solidFill>
              <a:srgbClr val="FF0000"/>
            </a:solidFill>
            <a:ln w="9525">
              <a:solidFill>
                <a:srgbClr val="FF0000"/>
              </a:solidFill>
              <a:round/>
              <a:headEnd/>
              <a:tailEnd/>
            </a:ln>
          </p:spPr>
          <p:txBody>
            <a:bodyPr/>
            <a:lstStyle/>
            <a:p>
              <a:pPr algn="ctr" defTabSz="454446" eaLnBrk="0" fontAlgn="auto" hangingPunct="0">
                <a:spcBef>
                  <a:spcPts val="0"/>
                </a:spcBef>
                <a:spcAft>
                  <a:spcPts val="0"/>
                </a:spcAft>
              </a:pPr>
              <a:endParaRPr lang="en-US" sz="1600" b="1">
                <a:solidFill>
                  <a:srgbClr val="FFFFFF"/>
                </a:solidFill>
                <a:latin typeface="Corbel" panose="020B0503020204020204" pitchFamily="34" charset="0"/>
                <a:ea typeface="+mn-ea"/>
              </a:endParaRPr>
            </a:p>
          </p:txBody>
        </p:sp>
        <p:sp>
          <p:nvSpPr>
            <p:cNvPr id="564" name="Oval 70"/>
            <p:cNvSpPr>
              <a:spLocks noChangeArrowheads="1"/>
            </p:cNvSpPr>
            <p:nvPr/>
          </p:nvSpPr>
          <p:spPr bwMode="auto">
            <a:xfrm>
              <a:off x="7097714" y="2718912"/>
              <a:ext cx="111125" cy="73025"/>
            </a:xfrm>
            <a:prstGeom prst="ellipse">
              <a:avLst/>
            </a:prstGeom>
            <a:solidFill>
              <a:srgbClr val="FF0000"/>
            </a:solidFill>
            <a:ln w="9525">
              <a:solidFill>
                <a:srgbClr val="FF0000"/>
              </a:solidFill>
              <a:round/>
              <a:headEnd/>
              <a:tailEnd/>
            </a:ln>
          </p:spPr>
          <p:txBody>
            <a:bodyPr/>
            <a:lstStyle/>
            <a:p>
              <a:pPr algn="ctr" defTabSz="454446" eaLnBrk="0" fontAlgn="auto" hangingPunct="0">
                <a:spcBef>
                  <a:spcPts val="0"/>
                </a:spcBef>
                <a:spcAft>
                  <a:spcPts val="0"/>
                </a:spcAft>
              </a:pPr>
              <a:endParaRPr lang="en-US" sz="1600" b="1">
                <a:solidFill>
                  <a:srgbClr val="FFFFFF"/>
                </a:solidFill>
                <a:latin typeface="Corbel" panose="020B0503020204020204" pitchFamily="34" charset="0"/>
                <a:ea typeface="+mn-ea"/>
              </a:endParaRPr>
            </a:p>
          </p:txBody>
        </p:sp>
        <p:sp>
          <p:nvSpPr>
            <p:cNvPr id="565" name="Oval 70"/>
            <p:cNvSpPr>
              <a:spLocks noChangeArrowheads="1"/>
            </p:cNvSpPr>
            <p:nvPr/>
          </p:nvSpPr>
          <p:spPr bwMode="auto">
            <a:xfrm>
              <a:off x="7424761" y="2849085"/>
              <a:ext cx="109537" cy="73025"/>
            </a:xfrm>
            <a:prstGeom prst="ellipse">
              <a:avLst/>
            </a:prstGeom>
            <a:solidFill>
              <a:srgbClr val="FF0000"/>
            </a:solidFill>
            <a:ln w="9525">
              <a:solidFill>
                <a:srgbClr val="FF0000"/>
              </a:solidFill>
              <a:round/>
              <a:headEnd/>
              <a:tailEnd/>
            </a:ln>
          </p:spPr>
          <p:txBody>
            <a:bodyPr/>
            <a:lstStyle/>
            <a:p>
              <a:pPr algn="ctr" defTabSz="454446" eaLnBrk="0" fontAlgn="auto" hangingPunct="0">
                <a:spcBef>
                  <a:spcPts val="0"/>
                </a:spcBef>
                <a:spcAft>
                  <a:spcPts val="0"/>
                </a:spcAft>
              </a:pPr>
              <a:endParaRPr lang="en-US" sz="1600" b="1">
                <a:solidFill>
                  <a:srgbClr val="FFFFFF"/>
                </a:solidFill>
                <a:latin typeface="Corbel" panose="020B0503020204020204" pitchFamily="34" charset="0"/>
                <a:ea typeface="+mn-ea"/>
              </a:endParaRPr>
            </a:p>
          </p:txBody>
        </p:sp>
        <p:sp>
          <p:nvSpPr>
            <p:cNvPr id="566" name="Oval 70"/>
            <p:cNvSpPr>
              <a:spLocks noChangeArrowheads="1"/>
            </p:cNvSpPr>
            <p:nvPr/>
          </p:nvSpPr>
          <p:spPr bwMode="auto">
            <a:xfrm>
              <a:off x="7783514" y="3036410"/>
              <a:ext cx="111125" cy="73025"/>
            </a:xfrm>
            <a:prstGeom prst="ellipse">
              <a:avLst/>
            </a:prstGeom>
            <a:solidFill>
              <a:srgbClr val="FF0000"/>
            </a:solidFill>
            <a:ln w="9525">
              <a:solidFill>
                <a:srgbClr val="FF0000"/>
              </a:solidFill>
              <a:round/>
              <a:headEnd/>
              <a:tailEnd/>
            </a:ln>
          </p:spPr>
          <p:txBody>
            <a:bodyPr/>
            <a:lstStyle/>
            <a:p>
              <a:pPr algn="ctr" defTabSz="454446" eaLnBrk="0" fontAlgn="auto" hangingPunct="0">
                <a:spcBef>
                  <a:spcPts val="0"/>
                </a:spcBef>
                <a:spcAft>
                  <a:spcPts val="0"/>
                </a:spcAft>
              </a:pPr>
              <a:endParaRPr lang="en-US" sz="1600" b="1">
                <a:solidFill>
                  <a:srgbClr val="FFFFFF"/>
                </a:solidFill>
                <a:latin typeface="Corbel" panose="020B0503020204020204" pitchFamily="34" charset="0"/>
                <a:ea typeface="+mn-ea"/>
              </a:endParaRPr>
            </a:p>
          </p:txBody>
        </p:sp>
        <p:sp>
          <p:nvSpPr>
            <p:cNvPr id="567" name="Oval 70"/>
            <p:cNvSpPr>
              <a:spLocks noChangeArrowheads="1"/>
            </p:cNvSpPr>
            <p:nvPr/>
          </p:nvSpPr>
          <p:spPr bwMode="auto">
            <a:xfrm>
              <a:off x="8177213" y="3150710"/>
              <a:ext cx="111125" cy="73025"/>
            </a:xfrm>
            <a:prstGeom prst="ellipse">
              <a:avLst/>
            </a:prstGeom>
            <a:solidFill>
              <a:srgbClr val="FF0000"/>
            </a:solidFill>
            <a:ln w="9525">
              <a:solidFill>
                <a:srgbClr val="FF0000"/>
              </a:solidFill>
              <a:round/>
              <a:headEnd/>
              <a:tailEnd/>
            </a:ln>
          </p:spPr>
          <p:txBody>
            <a:bodyPr/>
            <a:lstStyle/>
            <a:p>
              <a:pPr algn="ctr" defTabSz="454446" eaLnBrk="0" fontAlgn="auto" hangingPunct="0">
                <a:spcBef>
                  <a:spcPts val="0"/>
                </a:spcBef>
                <a:spcAft>
                  <a:spcPts val="0"/>
                </a:spcAft>
              </a:pPr>
              <a:endParaRPr lang="en-US" sz="1600" b="1">
                <a:solidFill>
                  <a:srgbClr val="FFFFFF"/>
                </a:solidFill>
                <a:latin typeface="Corbel" panose="020B0503020204020204" pitchFamily="34" charset="0"/>
                <a:ea typeface="+mn-ea"/>
              </a:endParaRPr>
            </a:p>
          </p:txBody>
        </p:sp>
        <p:sp>
          <p:nvSpPr>
            <p:cNvPr id="568" name="Oval 70"/>
            <p:cNvSpPr>
              <a:spLocks noChangeArrowheads="1"/>
            </p:cNvSpPr>
            <p:nvPr/>
          </p:nvSpPr>
          <p:spPr bwMode="auto">
            <a:xfrm>
              <a:off x="8567761" y="3546478"/>
              <a:ext cx="109537" cy="73025"/>
            </a:xfrm>
            <a:prstGeom prst="ellipse">
              <a:avLst/>
            </a:prstGeom>
            <a:solidFill>
              <a:srgbClr val="FF0000"/>
            </a:solidFill>
            <a:ln w="9525">
              <a:solidFill>
                <a:srgbClr val="FF0000"/>
              </a:solidFill>
              <a:round/>
              <a:headEnd/>
              <a:tailEnd/>
            </a:ln>
          </p:spPr>
          <p:txBody>
            <a:bodyPr/>
            <a:lstStyle/>
            <a:p>
              <a:pPr algn="ctr" defTabSz="454446" eaLnBrk="0" fontAlgn="auto" hangingPunct="0">
                <a:spcBef>
                  <a:spcPts val="0"/>
                </a:spcBef>
                <a:spcAft>
                  <a:spcPts val="0"/>
                </a:spcAft>
              </a:pPr>
              <a:endParaRPr lang="en-US" sz="1600" b="1">
                <a:solidFill>
                  <a:srgbClr val="FFFFFF"/>
                </a:solidFill>
                <a:latin typeface="Corbel" panose="020B0503020204020204" pitchFamily="34" charset="0"/>
                <a:ea typeface="+mn-ea"/>
              </a:endParaRPr>
            </a:p>
          </p:txBody>
        </p:sp>
        <p:sp>
          <p:nvSpPr>
            <p:cNvPr id="569" name="Oval 70"/>
            <p:cNvSpPr>
              <a:spLocks noChangeArrowheads="1"/>
            </p:cNvSpPr>
            <p:nvPr/>
          </p:nvSpPr>
          <p:spPr bwMode="auto">
            <a:xfrm>
              <a:off x="8888435" y="3543300"/>
              <a:ext cx="111125" cy="73025"/>
            </a:xfrm>
            <a:prstGeom prst="ellipse">
              <a:avLst/>
            </a:prstGeom>
            <a:solidFill>
              <a:srgbClr val="FF0000"/>
            </a:solidFill>
            <a:ln w="9525">
              <a:solidFill>
                <a:srgbClr val="FF0000"/>
              </a:solidFill>
              <a:round/>
              <a:headEnd/>
              <a:tailEnd/>
            </a:ln>
          </p:spPr>
          <p:txBody>
            <a:bodyPr/>
            <a:lstStyle/>
            <a:p>
              <a:pPr algn="ctr" defTabSz="454446" eaLnBrk="0" fontAlgn="auto" hangingPunct="0">
                <a:spcBef>
                  <a:spcPts val="0"/>
                </a:spcBef>
                <a:spcAft>
                  <a:spcPts val="0"/>
                </a:spcAft>
              </a:pPr>
              <a:endParaRPr lang="en-US" sz="1600" b="1">
                <a:solidFill>
                  <a:srgbClr val="FFFFFF"/>
                </a:solidFill>
                <a:latin typeface="Corbel" panose="020B0503020204020204" pitchFamily="34" charset="0"/>
                <a:ea typeface="+mn-ea"/>
              </a:endParaRPr>
            </a:p>
          </p:txBody>
        </p:sp>
        <p:sp>
          <p:nvSpPr>
            <p:cNvPr id="570" name="Oval 70"/>
            <p:cNvSpPr>
              <a:spLocks noChangeArrowheads="1"/>
            </p:cNvSpPr>
            <p:nvPr/>
          </p:nvSpPr>
          <p:spPr bwMode="auto">
            <a:xfrm>
              <a:off x="9215470" y="3695712"/>
              <a:ext cx="109537" cy="73025"/>
            </a:xfrm>
            <a:prstGeom prst="ellipse">
              <a:avLst/>
            </a:prstGeom>
            <a:solidFill>
              <a:srgbClr val="FF0000"/>
            </a:solidFill>
            <a:ln w="9525">
              <a:solidFill>
                <a:srgbClr val="FF0000"/>
              </a:solidFill>
              <a:round/>
              <a:headEnd/>
              <a:tailEnd/>
            </a:ln>
          </p:spPr>
          <p:txBody>
            <a:bodyPr/>
            <a:lstStyle/>
            <a:p>
              <a:pPr algn="ctr" defTabSz="454446" eaLnBrk="0" fontAlgn="auto" hangingPunct="0">
                <a:spcBef>
                  <a:spcPts val="0"/>
                </a:spcBef>
                <a:spcAft>
                  <a:spcPts val="0"/>
                </a:spcAft>
              </a:pPr>
              <a:endParaRPr lang="en-US" sz="1600" b="1">
                <a:solidFill>
                  <a:srgbClr val="FFFFFF"/>
                </a:solidFill>
                <a:latin typeface="Corbel" panose="020B0503020204020204" pitchFamily="34" charset="0"/>
                <a:ea typeface="+mn-ea"/>
              </a:endParaRPr>
            </a:p>
          </p:txBody>
        </p:sp>
        <p:sp>
          <p:nvSpPr>
            <p:cNvPr id="571" name="Text Box 85"/>
            <p:cNvSpPr txBox="1">
              <a:spLocks noChangeArrowheads="1"/>
            </p:cNvSpPr>
            <p:nvPr/>
          </p:nvSpPr>
          <p:spPr bwMode="auto">
            <a:xfrm>
              <a:off x="8177763" y="2262271"/>
              <a:ext cx="1800133" cy="400110"/>
            </a:xfrm>
            <a:prstGeom prst="rect">
              <a:avLst/>
            </a:prstGeom>
            <a:grpFill/>
            <a:ln w="9525">
              <a:noFill/>
              <a:miter lim="800000"/>
              <a:headEnd/>
              <a:tailEnd/>
            </a:ln>
          </p:spPr>
          <p:txBody>
            <a:bodyPr wrap="none">
              <a:spAutoFit/>
            </a:bodyPr>
            <a:lstStyle/>
            <a:p>
              <a:pPr defTabSz="454446" fontAlgn="auto">
                <a:spcBef>
                  <a:spcPts val="0"/>
                </a:spcBef>
                <a:spcAft>
                  <a:spcPts val="0"/>
                </a:spcAft>
              </a:pPr>
              <a:r>
                <a:rPr lang="en-US" sz="2000" b="1" dirty="0">
                  <a:solidFill>
                    <a:srgbClr val="FFFF00"/>
                  </a:solidFill>
                  <a:latin typeface="Corbel" panose="020B0503020204020204" pitchFamily="34" charset="0"/>
                  <a:ea typeface="+mn-ea"/>
                </a:rPr>
                <a:t>MARIJUANA</a:t>
              </a:r>
            </a:p>
          </p:txBody>
        </p:sp>
        <p:sp>
          <p:nvSpPr>
            <p:cNvPr id="572" name="Rectangle 161"/>
            <p:cNvSpPr>
              <a:spLocks noChangeArrowheads="1"/>
            </p:cNvSpPr>
            <p:nvPr/>
          </p:nvSpPr>
          <p:spPr bwMode="auto">
            <a:xfrm rot="16200000">
              <a:off x="5144499" y="3391951"/>
              <a:ext cx="1432765" cy="242375"/>
            </a:xfrm>
            <a:prstGeom prst="rect">
              <a:avLst/>
            </a:prstGeom>
            <a:grpFill/>
            <a:ln w="9525">
              <a:noFill/>
              <a:miter lim="800000"/>
              <a:headEnd/>
              <a:tailEnd/>
            </a:ln>
          </p:spPr>
          <p:txBody>
            <a:bodyPr wrap="none" lIns="0" tIns="0" rIns="0" bIns="0">
              <a:spAutoFit/>
            </a:bodyPr>
            <a:lstStyle/>
            <a:p>
              <a:pPr defTabSz="454446" eaLnBrk="0" fontAlgn="auto" hangingPunct="0">
                <a:spcBef>
                  <a:spcPts val="0"/>
                </a:spcBef>
                <a:spcAft>
                  <a:spcPts val="0"/>
                </a:spcAft>
              </a:pPr>
              <a:r>
                <a:rPr lang="en-US" sz="1400" b="1" dirty="0">
                  <a:solidFill>
                    <a:srgbClr val="FFFFFF"/>
                  </a:solidFill>
                  <a:latin typeface="Corbel" panose="020B0503020204020204" pitchFamily="34" charset="0"/>
                  <a:ea typeface="+mn-ea"/>
                </a:rPr>
                <a:t>% of Basal Release</a:t>
              </a:r>
              <a:endParaRPr lang="en-US" sz="1400" dirty="0">
                <a:solidFill>
                  <a:srgbClr val="FFFFFF"/>
                </a:solidFill>
                <a:latin typeface="Corbel" panose="020B0503020204020204" pitchFamily="34" charset="0"/>
                <a:ea typeface="+mn-ea"/>
              </a:endParaRPr>
            </a:p>
          </p:txBody>
        </p:sp>
        <p:sp>
          <p:nvSpPr>
            <p:cNvPr id="573" name="Line 10"/>
            <p:cNvSpPr>
              <a:spLocks noChangeShapeType="1"/>
            </p:cNvSpPr>
            <p:nvPr/>
          </p:nvSpPr>
          <p:spPr bwMode="auto">
            <a:xfrm>
              <a:off x="6370652" y="2667000"/>
              <a:ext cx="50801" cy="1588"/>
            </a:xfrm>
            <a:prstGeom prst="line">
              <a:avLst/>
            </a:prstGeom>
            <a:grpFill/>
            <a:ln w="19050">
              <a:solidFill>
                <a:srgbClr val="000066"/>
              </a:solidFill>
              <a:round/>
              <a:headEnd/>
              <a:tailEnd/>
            </a:ln>
          </p:spPr>
          <p:txBody>
            <a:bodyPr/>
            <a:lstStyle/>
            <a:p>
              <a:pPr defTabSz="454446" fontAlgn="auto">
                <a:spcBef>
                  <a:spcPts val="0"/>
                </a:spcBef>
                <a:spcAft>
                  <a:spcPts val="0"/>
                </a:spcAft>
              </a:pPr>
              <a:endParaRPr lang="en-US" sz="3200" i="1">
                <a:solidFill>
                  <a:srgbClr val="FFFFFF"/>
                </a:solidFill>
                <a:latin typeface="Corbel" panose="020B0503020204020204" pitchFamily="34" charset="0"/>
                <a:ea typeface="+mn-ea"/>
              </a:endParaRPr>
            </a:p>
          </p:txBody>
        </p:sp>
        <p:sp>
          <p:nvSpPr>
            <p:cNvPr id="574" name="TextBox 228"/>
            <p:cNvSpPr txBox="1">
              <a:spLocks noChangeArrowheads="1"/>
            </p:cNvSpPr>
            <p:nvPr/>
          </p:nvSpPr>
          <p:spPr bwMode="auto">
            <a:xfrm>
              <a:off x="8019117" y="4699568"/>
              <a:ext cx="2484118" cy="307777"/>
            </a:xfrm>
            <a:prstGeom prst="rect">
              <a:avLst/>
            </a:prstGeom>
            <a:grpFill/>
            <a:ln w="9525">
              <a:noFill/>
              <a:miter lim="800000"/>
              <a:headEnd/>
              <a:tailEnd/>
            </a:ln>
          </p:spPr>
          <p:txBody>
            <a:bodyPr wrap="none">
              <a:spAutoFit/>
            </a:bodyPr>
            <a:lstStyle/>
            <a:p>
              <a:pPr defTabSz="454446" fontAlgn="auto">
                <a:spcBef>
                  <a:spcPts val="0"/>
                </a:spcBef>
                <a:spcAft>
                  <a:spcPts val="0"/>
                </a:spcAft>
              </a:pPr>
              <a:r>
                <a:rPr lang="en-US" sz="1400" b="1" i="1" dirty="0" err="1">
                  <a:solidFill>
                    <a:srgbClr val="FFFFFF"/>
                  </a:solidFill>
                  <a:latin typeface="Corbel" panose="020B0503020204020204" pitchFamily="34" charset="0"/>
                  <a:ea typeface="+mn-ea"/>
                </a:rPr>
                <a:t>Tanda</a:t>
              </a:r>
              <a:r>
                <a:rPr lang="en-US" sz="1400" b="1" i="1" dirty="0">
                  <a:solidFill>
                    <a:srgbClr val="FFFFFF"/>
                  </a:solidFill>
                  <a:latin typeface="Corbel" panose="020B0503020204020204" pitchFamily="34" charset="0"/>
                  <a:ea typeface="+mn-ea"/>
                </a:rPr>
                <a:t>, et al, Science 1997.</a:t>
              </a:r>
            </a:p>
          </p:txBody>
        </p:sp>
      </p:grpSp>
      <p:sp>
        <p:nvSpPr>
          <p:cNvPr id="576" name="Rectangle 1518"/>
          <p:cNvSpPr>
            <a:spLocks noChangeArrowheads="1"/>
          </p:cNvSpPr>
          <p:nvPr/>
        </p:nvSpPr>
        <p:spPr bwMode="auto">
          <a:xfrm>
            <a:off x="1710074" y="3231020"/>
            <a:ext cx="1032916" cy="369332"/>
          </a:xfrm>
          <a:prstGeom prst="rect">
            <a:avLst/>
          </a:prstGeom>
          <a:noFill/>
          <a:ln w="9525">
            <a:noFill/>
            <a:miter lim="800000"/>
            <a:headEnd/>
            <a:tailEnd/>
          </a:ln>
          <a:effectLst>
            <a:outerShdw dist="35921" dir="2700000" algn="ctr" rotWithShape="0">
              <a:srgbClr val="000000"/>
            </a:outerShdw>
          </a:effectLst>
        </p:spPr>
        <p:txBody>
          <a:bodyPr wrap="square" lIns="0" tIns="0" rIns="0" bIns="0">
            <a:spAutoFit/>
          </a:bodyPr>
          <a:lstStyle/>
          <a:p>
            <a:pPr defTabSz="914400" eaLnBrk="0" hangingPunct="0">
              <a:defRPr/>
            </a:pPr>
            <a:r>
              <a:rPr lang="en-US" sz="1200" b="1" dirty="0">
                <a:solidFill>
                  <a:srgbClr val="FFFFFF"/>
                </a:solidFill>
                <a:latin typeface="Corbel" panose="020B0503020204020204" pitchFamily="34" charset="0"/>
              </a:rPr>
              <a:t>Time </a:t>
            </a:r>
            <a:r>
              <a:rPr lang="en-US" sz="1200" b="1" dirty="0" smtClean="0">
                <a:solidFill>
                  <a:srgbClr val="FFFFFF"/>
                </a:solidFill>
                <a:latin typeface="Corbel" panose="020B0503020204020204" pitchFamily="34" charset="0"/>
              </a:rPr>
              <a:t>After  THC</a:t>
            </a:r>
            <a:endParaRPr lang="en-US" sz="1200" dirty="0">
              <a:solidFill>
                <a:srgbClr val="FFFFFF"/>
              </a:solidFill>
              <a:latin typeface="Corbel" pitchFamily="34" charset="0"/>
            </a:endParaRPr>
          </a:p>
        </p:txBody>
      </p:sp>
    </p:spTree>
    <p:extLst>
      <p:ext uri="{BB962C8B-B14F-4D97-AF65-F5344CB8AC3E}">
        <p14:creationId xmlns:p14="http://schemas.microsoft.com/office/powerpoint/2010/main" val="3377780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0178" name="Group 1027"/>
          <p:cNvGrpSpPr>
            <a:grpSpLocks/>
          </p:cNvGrpSpPr>
          <p:nvPr/>
        </p:nvGrpSpPr>
        <p:grpSpPr bwMode="auto">
          <a:xfrm>
            <a:off x="5712180" y="0"/>
            <a:ext cx="3465689" cy="3124200"/>
            <a:chOff x="3136" y="1056"/>
            <a:chExt cx="2456" cy="1968"/>
          </a:xfrm>
        </p:grpSpPr>
        <p:pic>
          <p:nvPicPr>
            <p:cNvPr id="50181" name="Picture 1028" descr="rewardpath"/>
            <p:cNvPicPr>
              <a:picLocks noChangeAspect="1" noChangeArrowheads="1"/>
            </p:cNvPicPr>
            <p:nvPr/>
          </p:nvPicPr>
          <p:blipFill>
            <a:blip r:embed="rId3">
              <a:lum bright="6000" contrast="30000"/>
              <a:extLst>
                <a:ext uri="{28A0092B-C50C-407E-A947-70E740481C1C}">
                  <a14:useLocalDpi xmlns:a14="http://schemas.microsoft.com/office/drawing/2010/main" val="0"/>
                </a:ext>
              </a:extLst>
            </a:blip>
            <a:srcRect l="11314" t="6334" r="8818" b="6566"/>
            <a:stretch>
              <a:fillRect/>
            </a:stretch>
          </p:blipFill>
          <p:spPr bwMode="auto">
            <a:xfrm>
              <a:off x="3144" y="1056"/>
              <a:ext cx="2448"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1029"/>
            <p:cNvSpPr>
              <a:spLocks noChangeArrowheads="1"/>
            </p:cNvSpPr>
            <p:nvPr/>
          </p:nvSpPr>
          <p:spPr bwMode="auto">
            <a:xfrm>
              <a:off x="3144" y="1087"/>
              <a:ext cx="460" cy="18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a:lnSpc>
                  <a:spcPct val="80000"/>
                </a:lnSpc>
              </a:pPr>
              <a:endParaRPr lang="en-US" sz="4400" b="1" i="1">
                <a:solidFill>
                  <a:srgbClr val="808080"/>
                </a:solidFill>
                <a:latin typeface="Corbel" pitchFamily="34" charset="0"/>
                <a:ea typeface="Osaka"/>
              </a:endParaRPr>
            </a:p>
          </p:txBody>
        </p:sp>
        <p:sp>
          <p:nvSpPr>
            <p:cNvPr id="50183" name="Rectangle 1030"/>
            <p:cNvSpPr>
              <a:spLocks noChangeArrowheads="1"/>
            </p:cNvSpPr>
            <p:nvPr/>
          </p:nvSpPr>
          <p:spPr bwMode="auto">
            <a:xfrm>
              <a:off x="3136" y="1207"/>
              <a:ext cx="303" cy="181"/>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50184" name="Rectangle 1031"/>
            <p:cNvSpPr>
              <a:spLocks noChangeArrowheads="1"/>
            </p:cNvSpPr>
            <p:nvPr/>
          </p:nvSpPr>
          <p:spPr bwMode="auto">
            <a:xfrm>
              <a:off x="3144" y="2265"/>
              <a:ext cx="492" cy="45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50185" name="Freeform 1032" descr="70%"/>
            <p:cNvSpPr>
              <a:spLocks/>
            </p:cNvSpPr>
            <p:nvPr/>
          </p:nvSpPr>
          <p:spPr bwMode="auto">
            <a:xfrm>
              <a:off x="4211" y="2112"/>
              <a:ext cx="176" cy="370"/>
            </a:xfrm>
            <a:custGeom>
              <a:avLst/>
              <a:gdLst>
                <a:gd name="T0" fmla="*/ 1 w 261"/>
                <a:gd name="T1" fmla="*/ 1 h 588"/>
                <a:gd name="T2" fmla="*/ 1 w 261"/>
                <a:gd name="T3" fmla="*/ 1 h 588"/>
                <a:gd name="T4" fmla="*/ 1 w 261"/>
                <a:gd name="T5" fmla="*/ 1 h 588"/>
                <a:gd name="T6" fmla="*/ 1 w 261"/>
                <a:gd name="T7" fmla="*/ 1 h 588"/>
                <a:gd name="T8" fmla="*/ 1 w 261"/>
                <a:gd name="T9" fmla="*/ 1 h 588"/>
                <a:gd name="T10" fmla="*/ 1 w 261"/>
                <a:gd name="T11" fmla="*/ 1 h 588"/>
                <a:gd name="T12" fmla="*/ 1 w 261"/>
                <a:gd name="T13" fmla="*/ 2 h 588"/>
                <a:gd name="T14" fmla="*/ 1 w 261"/>
                <a:gd name="T15" fmla="*/ 1 h 588"/>
                <a:gd name="T16" fmla="*/ 1 w 261"/>
                <a:gd name="T17" fmla="*/ 1 h 588"/>
                <a:gd name="T18" fmla="*/ 1 w 261"/>
                <a:gd name="T19" fmla="*/ 1 h 588"/>
                <a:gd name="T20" fmla="*/ 1 w 261"/>
                <a:gd name="T21" fmla="*/ 1 h 588"/>
                <a:gd name="T22" fmla="*/ 1 w 261"/>
                <a:gd name="T23" fmla="*/ 1 h 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588"/>
                <a:gd name="T38" fmla="*/ 261 w 261"/>
                <a:gd name="T39" fmla="*/ 588 h 5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588">
                  <a:moveTo>
                    <a:pt x="164" y="136"/>
                  </a:moveTo>
                  <a:cubicBezTo>
                    <a:pt x="168" y="124"/>
                    <a:pt x="135" y="84"/>
                    <a:pt x="148" y="68"/>
                  </a:cubicBezTo>
                  <a:cubicBezTo>
                    <a:pt x="161" y="52"/>
                    <a:pt x="247" y="0"/>
                    <a:pt x="244" y="37"/>
                  </a:cubicBezTo>
                  <a:cubicBezTo>
                    <a:pt x="261" y="127"/>
                    <a:pt x="154" y="215"/>
                    <a:pt x="127" y="290"/>
                  </a:cubicBezTo>
                  <a:cubicBezTo>
                    <a:pt x="114" y="357"/>
                    <a:pt x="104" y="406"/>
                    <a:pt x="76" y="456"/>
                  </a:cubicBezTo>
                  <a:cubicBezTo>
                    <a:pt x="70" y="483"/>
                    <a:pt x="70" y="513"/>
                    <a:pt x="59" y="533"/>
                  </a:cubicBezTo>
                  <a:cubicBezTo>
                    <a:pt x="51" y="548"/>
                    <a:pt x="4" y="588"/>
                    <a:pt x="4" y="588"/>
                  </a:cubicBezTo>
                  <a:cubicBezTo>
                    <a:pt x="0" y="523"/>
                    <a:pt x="59" y="340"/>
                    <a:pt x="88" y="285"/>
                  </a:cubicBezTo>
                  <a:cubicBezTo>
                    <a:pt x="81" y="240"/>
                    <a:pt x="98" y="269"/>
                    <a:pt x="132" y="256"/>
                  </a:cubicBezTo>
                  <a:cubicBezTo>
                    <a:pt x="139" y="238"/>
                    <a:pt x="156" y="225"/>
                    <a:pt x="160" y="204"/>
                  </a:cubicBezTo>
                  <a:cubicBezTo>
                    <a:pt x="164" y="183"/>
                    <a:pt x="157" y="141"/>
                    <a:pt x="158" y="130"/>
                  </a:cubicBezTo>
                  <a:cubicBezTo>
                    <a:pt x="160" y="128"/>
                    <a:pt x="172" y="159"/>
                    <a:pt x="164" y="13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a typeface="Osaka"/>
              </a:endParaRPr>
            </a:p>
          </p:txBody>
        </p:sp>
        <p:sp>
          <p:nvSpPr>
            <p:cNvPr id="50186" name="Freeform 1033" descr="70%"/>
            <p:cNvSpPr>
              <a:spLocks/>
            </p:cNvSpPr>
            <p:nvPr/>
          </p:nvSpPr>
          <p:spPr bwMode="auto">
            <a:xfrm>
              <a:off x="3648" y="2174"/>
              <a:ext cx="343" cy="195"/>
            </a:xfrm>
            <a:custGeom>
              <a:avLst/>
              <a:gdLst>
                <a:gd name="T0" fmla="*/ 2 w 474"/>
                <a:gd name="T1" fmla="*/ 1 h 299"/>
                <a:gd name="T2" fmla="*/ 1 w 474"/>
                <a:gd name="T3" fmla="*/ 1 h 299"/>
                <a:gd name="T4" fmla="*/ 1 w 474"/>
                <a:gd name="T5" fmla="*/ 1 h 299"/>
                <a:gd name="T6" fmla="*/ 4 w 474"/>
                <a:gd name="T7" fmla="*/ 1 h 299"/>
                <a:gd name="T8" fmla="*/ 4 w 474"/>
                <a:gd name="T9" fmla="*/ 1 h 299"/>
                <a:gd name="T10" fmla="*/ 5 w 474"/>
                <a:gd name="T11" fmla="*/ 1 h 299"/>
                <a:gd name="T12" fmla="*/ 5 w 474"/>
                <a:gd name="T13" fmla="*/ 1 h 299"/>
                <a:gd name="T14" fmla="*/ 7 w 474"/>
                <a:gd name="T15" fmla="*/ 1 h 299"/>
                <a:gd name="T16" fmla="*/ 5 w 474"/>
                <a:gd name="T17" fmla="*/ 1 h 299"/>
                <a:gd name="T18" fmla="*/ 4 w 474"/>
                <a:gd name="T19" fmla="*/ 1 h 299"/>
                <a:gd name="T20" fmla="*/ 3 w 474"/>
                <a:gd name="T21" fmla="*/ 1 h 299"/>
                <a:gd name="T22" fmla="*/ 2 w 474"/>
                <a:gd name="T23" fmla="*/ 1 h 2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4"/>
                <a:gd name="T37" fmla="*/ 0 h 299"/>
                <a:gd name="T38" fmla="*/ 474 w 474"/>
                <a:gd name="T39" fmla="*/ 299 h 2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4" h="299">
                  <a:moveTo>
                    <a:pt x="119" y="253"/>
                  </a:moveTo>
                  <a:cubicBezTo>
                    <a:pt x="103" y="253"/>
                    <a:pt x="73" y="299"/>
                    <a:pt x="62" y="290"/>
                  </a:cubicBezTo>
                  <a:cubicBezTo>
                    <a:pt x="47" y="279"/>
                    <a:pt x="0" y="214"/>
                    <a:pt x="30" y="186"/>
                  </a:cubicBezTo>
                  <a:cubicBezTo>
                    <a:pt x="21" y="120"/>
                    <a:pt x="184" y="147"/>
                    <a:pt x="242" y="123"/>
                  </a:cubicBezTo>
                  <a:cubicBezTo>
                    <a:pt x="283" y="104"/>
                    <a:pt x="262" y="88"/>
                    <a:pt x="278" y="75"/>
                  </a:cubicBezTo>
                  <a:cubicBezTo>
                    <a:pt x="294" y="61"/>
                    <a:pt x="324" y="53"/>
                    <a:pt x="339" y="45"/>
                  </a:cubicBezTo>
                  <a:cubicBezTo>
                    <a:pt x="353" y="35"/>
                    <a:pt x="342" y="0"/>
                    <a:pt x="370" y="26"/>
                  </a:cubicBezTo>
                  <a:cubicBezTo>
                    <a:pt x="388" y="24"/>
                    <a:pt x="474" y="93"/>
                    <a:pt x="454" y="74"/>
                  </a:cubicBezTo>
                  <a:cubicBezTo>
                    <a:pt x="474" y="148"/>
                    <a:pt x="348" y="117"/>
                    <a:pt x="286" y="126"/>
                  </a:cubicBezTo>
                  <a:cubicBezTo>
                    <a:pt x="290" y="158"/>
                    <a:pt x="281" y="175"/>
                    <a:pt x="242" y="186"/>
                  </a:cubicBezTo>
                  <a:cubicBezTo>
                    <a:pt x="218" y="195"/>
                    <a:pt x="205" y="194"/>
                    <a:pt x="174" y="194"/>
                  </a:cubicBezTo>
                  <a:cubicBezTo>
                    <a:pt x="170" y="193"/>
                    <a:pt x="118" y="254"/>
                    <a:pt x="119" y="25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a typeface="Osaka"/>
              </a:endParaRPr>
            </a:p>
          </p:txBody>
        </p:sp>
        <p:sp>
          <p:nvSpPr>
            <p:cNvPr id="50187" name="Freeform 1034" descr="70%"/>
            <p:cNvSpPr>
              <a:spLocks/>
            </p:cNvSpPr>
            <p:nvPr/>
          </p:nvSpPr>
          <p:spPr bwMode="auto">
            <a:xfrm>
              <a:off x="3433" y="1354"/>
              <a:ext cx="334" cy="190"/>
            </a:xfrm>
            <a:custGeom>
              <a:avLst/>
              <a:gdLst>
                <a:gd name="T0" fmla="*/ 1 w 517"/>
                <a:gd name="T1" fmla="*/ 1 h 317"/>
                <a:gd name="T2" fmla="*/ 2 w 517"/>
                <a:gd name="T3" fmla="*/ 1 h 317"/>
                <a:gd name="T4" fmla="*/ 1 w 517"/>
                <a:gd name="T5" fmla="*/ 1 h 317"/>
                <a:gd name="T6" fmla="*/ 1 w 517"/>
                <a:gd name="T7" fmla="*/ 1 h 317"/>
                <a:gd name="T8" fmla="*/ 1 w 517"/>
                <a:gd name="T9" fmla="*/ 1 h 317"/>
                <a:gd name="T10" fmla="*/ 1 w 517"/>
                <a:gd name="T11" fmla="*/ 1 h 317"/>
                <a:gd name="T12" fmla="*/ 0 w 517"/>
                <a:gd name="T13" fmla="*/ 1 h 317"/>
                <a:gd name="T14" fmla="*/ 1 w 517"/>
                <a:gd name="T15" fmla="*/ 1 h 317"/>
                <a:gd name="T16" fmla="*/ 1 w 517"/>
                <a:gd name="T17" fmla="*/ 1 h 317"/>
                <a:gd name="T18" fmla="*/ 1 w 517"/>
                <a:gd name="T19" fmla="*/ 1 h 317"/>
                <a:gd name="T20" fmla="*/ 1 w 517"/>
                <a:gd name="T21" fmla="*/ 1 h 3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317"/>
                <a:gd name="T35" fmla="*/ 517 w 517"/>
                <a:gd name="T36" fmla="*/ 317 h 3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317">
                  <a:moveTo>
                    <a:pt x="311" y="81"/>
                  </a:moveTo>
                  <a:cubicBezTo>
                    <a:pt x="338" y="136"/>
                    <a:pt x="517" y="231"/>
                    <a:pt x="500" y="290"/>
                  </a:cubicBezTo>
                  <a:cubicBezTo>
                    <a:pt x="503" y="317"/>
                    <a:pt x="368" y="306"/>
                    <a:pt x="316" y="282"/>
                  </a:cubicBezTo>
                  <a:cubicBezTo>
                    <a:pt x="264" y="258"/>
                    <a:pt x="229" y="174"/>
                    <a:pt x="188" y="144"/>
                  </a:cubicBezTo>
                  <a:cubicBezTo>
                    <a:pt x="143" y="138"/>
                    <a:pt x="109" y="137"/>
                    <a:pt x="70" y="99"/>
                  </a:cubicBezTo>
                  <a:cubicBezTo>
                    <a:pt x="51" y="98"/>
                    <a:pt x="32" y="109"/>
                    <a:pt x="16" y="93"/>
                  </a:cubicBezTo>
                  <a:cubicBezTo>
                    <a:pt x="5" y="81"/>
                    <a:pt x="0" y="32"/>
                    <a:pt x="0" y="32"/>
                  </a:cubicBezTo>
                  <a:cubicBezTo>
                    <a:pt x="42" y="0"/>
                    <a:pt x="129" y="31"/>
                    <a:pt x="173" y="70"/>
                  </a:cubicBezTo>
                  <a:cubicBezTo>
                    <a:pt x="200" y="36"/>
                    <a:pt x="221" y="23"/>
                    <a:pt x="238" y="87"/>
                  </a:cubicBezTo>
                  <a:cubicBezTo>
                    <a:pt x="261" y="98"/>
                    <a:pt x="283" y="120"/>
                    <a:pt x="299" y="146"/>
                  </a:cubicBezTo>
                  <a:cubicBezTo>
                    <a:pt x="303" y="149"/>
                    <a:pt x="313" y="81"/>
                    <a:pt x="311" y="81"/>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a typeface="Osaka"/>
              </a:endParaRPr>
            </a:p>
          </p:txBody>
        </p:sp>
        <p:sp>
          <p:nvSpPr>
            <p:cNvPr id="50188" name="Freeform 1035" descr="70%"/>
            <p:cNvSpPr>
              <a:spLocks/>
            </p:cNvSpPr>
            <p:nvPr/>
          </p:nvSpPr>
          <p:spPr bwMode="auto">
            <a:xfrm>
              <a:off x="3864" y="1937"/>
              <a:ext cx="592" cy="298"/>
            </a:xfrm>
            <a:custGeom>
              <a:avLst/>
              <a:gdLst>
                <a:gd name="T0" fmla="*/ 1 w 914"/>
                <a:gd name="T1" fmla="*/ 1 h 498"/>
                <a:gd name="T2" fmla="*/ 1 w 914"/>
                <a:gd name="T3" fmla="*/ 1 h 498"/>
                <a:gd name="T4" fmla="*/ 1 w 914"/>
                <a:gd name="T5" fmla="*/ 1 h 498"/>
                <a:gd name="T6" fmla="*/ 1 w 914"/>
                <a:gd name="T7" fmla="*/ 1 h 498"/>
                <a:gd name="T8" fmla="*/ 1 w 914"/>
                <a:gd name="T9" fmla="*/ 1 h 498"/>
                <a:gd name="T10" fmla="*/ 2 w 914"/>
                <a:gd name="T11" fmla="*/ 1 h 498"/>
                <a:gd name="T12" fmla="*/ 2 w 914"/>
                <a:gd name="T13" fmla="*/ 1 h 498"/>
                <a:gd name="T14" fmla="*/ 2 w 914"/>
                <a:gd name="T15" fmla="*/ 1 h 498"/>
                <a:gd name="T16" fmla="*/ 3 w 914"/>
                <a:gd name="T17" fmla="*/ 1 h 498"/>
                <a:gd name="T18" fmla="*/ 3 w 914"/>
                <a:gd name="T19" fmla="*/ 1 h 498"/>
                <a:gd name="T20" fmla="*/ 3 w 914"/>
                <a:gd name="T21" fmla="*/ 1 h 498"/>
                <a:gd name="T22" fmla="*/ 2 w 914"/>
                <a:gd name="T23" fmla="*/ 1 h 498"/>
                <a:gd name="T24" fmla="*/ 2 w 914"/>
                <a:gd name="T25" fmla="*/ 1 h 498"/>
                <a:gd name="T26" fmla="*/ 1 w 914"/>
                <a:gd name="T27" fmla="*/ 1 h 498"/>
                <a:gd name="T28" fmla="*/ 1 w 914"/>
                <a:gd name="T29" fmla="*/ 1 h 4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4"/>
                <a:gd name="T46" fmla="*/ 0 h 498"/>
                <a:gd name="T47" fmla="*/ 914 w 914"/>
                <a:gd name="T48" fmla="*/ 498 h 4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4" h="498">
                  <a:moveTo>
                    <a:pt x="281" y="463"/>
                  </a:moveTo>
                  <a:cubicBezTo>
                    <a:pt x="259" y="463"/>
                    <a:pt x="181" y="498"/>
                    <a:pt x="137" y="479"/>
                  </a:cubicBezTo>
                  <a:cubicBezTo>
                    <a:pt x="93" y="460"/>
                    <a:pt x="0" y="398"/>
                    <a:pt x="17" y="351"/>
                  </a:cubicBezTo>
                  <a:cubicBezTo>
                    <a:pt x="41" y="255"/>
                    <a:pt x="178" y="228"/>
                    <a:pt x="241" y="199"/>
                  </a:cubicBezTo>
                  <a:cubicBezTo>
                    <a:pt x="304" y="170"/>
                    <a:pt x="352" y="190"/>
                    <a:pt x="396" y="177"/>
                  </a:cubicBezTo>
                  <a:cubicBezTo>
                    <a:pt x="453" y="145"/>
                    <a:pt x="473" y="140"/>
                    <a:pt x="505" y="123"/>
                  </a:cubicBezTo>
                  <a:cubicBezTo>
                    <a:pt x="538" y="106"/>
                    <a:pt x="570" y="87"/>
                    <a:pt x="591" y="74"/>
                  </a:cubicBezTo>
                  <a:cubicBezTo>
                    <a:pt x="610" y="57"/>
                    <a:pt x="595" y="0"/>
                    <a:pt x="633" y="43"/>
                  </a:cubicBezTo>
                  <a:cubicBezTo>
                    <a:pt x="663" y="46"/>
                    <a:pt x="790" y="17"/>
                    <a:pt x="833" y="31"/>
                  </a:cubicBezTo>
                  <a:cubicBezTo>
                    <a:pt x="876" y="45"/>
                    <a:pt x="890" y="86"/>
                    <a:pt x="889" y="127"/>
                  </a:cubicBezTo>
                  <a:cubicBezTo>
                    <a:pt x="914" y="158"/>
                    <a:pt x="881" y="256"/>
                    <a:pt x="825" y="279"/>
                  </a:cubicBezTo>
                  <a:cubicBezTo>
                    <a:pt x="769" y="302"/>
                    <a:pt x="613" y="261"/>
                    <a:pt x="551" y="265"/>
                  </a:cubicBezTo>
                  <a:cubicBezTo>
                    <a:pt x="556" y="317"/>
                    <a:pt x="509" y="285"/>
                    <a:pt x="455" y="303"/>
                  </a:cubicBezTo>
                  <a:cubicBezTo>
                    <a:pt x="423" y="318"/>
                    <a:pt x="405" y="315"/>
                    <a:pt x="361" y="315"/>
                  </a:cubicBezTo>
                  <a:cubicBezTo>
                    <a:pt x="356" y="314"/>
                    <a:pt x="279" y="465"/>
                    <a:pt x="281" y="46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a typeface="Osaka"/>
              </a:endParaRPr>
            </a:p>
          </p:txBody>
        </p:sp>
        <p:sp>
          <p:nvSpPr>
            <p:cNvPr id="50189" name="Freeform 1036" descr="70%"/>
            <p:cNvSpPr>
              <a:spLocks/>
            </p:cNvSpPr>
            <p:nvPr/>
          </p:nvSpPr>
          <p:spPr bwMode="auto">
            <a:xfrm>
              <a:off x="3651" y="1504"/>
              <a:ext cx="278" cy="664"/>
            </a:xfrm>
            <a:custGeom>
              <a:avLst/>
              <a:gdLst>
                <a:gd name="T0" fmla="*/ 1 w 430"/>
                <a:gd name="T1" fmla="*/ 1 h 1114"/>
                <a:gd name="T2" fmla="*/ 1 w 430"/>
                <a:gd name="T3" fmla="*/ 1 h 1114"/>
                <a:gd name="T4" fmla="*/ 1 w 430"/>
                <a:gd name="T5" fmla="*/ 1 h 1114"/>
                <a:gd name="T6" fmla="*/ 1 w 430"/>
                <a:gd name="T7" fmla="*/ 1 h 1114"/>
                <a:gd name="T8" fmla="*/ 1 w 430"/>
                <a:gd name="T9" fmla="*/ 1 h 1114"/>
                <a:gd name="T10" fmla="*/ 1 w 430"/>
                <a:gd name="T11" fmla="*/ 1 h 1114"/>
                <a:gd name="T12" fmla="*/ 1 w 430"/>
                <a:gd name="T13" fmla="*/ 1 h 1114"/>
                <a:gd name="T14" fmla="*/ 1 w 430"/>
                <a:gd name="T15" fmla="*/ 1 h 1114"/>
                <a:gd name="T16" fmla="*/ 1 w 430"/>
                <a:gd name="T17" fmla="*/ 1 h 1114"/>
                <a:gd name="T18" fmla="*/ 1 w 430"/>
                <a:gd name="T19" fmla="*/ 1 h 1114"/>
                <a:gd name="T20" fmla="*/ 1 w 430"/>
                <a:gd name="T21" fmla="*/ 1 h 1114"/>
                <a:gd name="T22" fmla="*/ 1 w 430"/>
                <a:gd name="T23" fmla="*/ 1 h 1114"/>
                <a:gd name="T24" fmla="*/ 1 w 430"/>
                <a:gd name="T25" fmla="*/ 1 h 1114"/>
                <a:gd name="T26" fmla="*/ 1 w 430"/>
                <a:gd name="T27" fmla="*/ 1 h 1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1114"/>
                <a:gd name="T44" fmla="*/ 430 w 430"/>
                <a:gd name="T45" fmla="*/ 1114 h 1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1114">
                  <a:moveTo>
                    <a:pt x="2" y="806"/>
                  </a:moveTo>
                  <a:cubicBezTo>
                    <a:pt x="14" y="715"/>
                    <a:pt x="11" y="301"/>
                    <a:pt x="76" y="238"/>
                  </a:cubicBezTo>
                  <a:cubicBezTo>
                    <a:pt x="84" y="70"/>
                    <a:pt x="303" y="0"/>
                    <a:pt x="316" y="38"/>
                  </a:cubicBezTo>
                  <a:cubicBezTo>
                    <a:pt x="329" y="76"/>
                    <a:pt x="176" y="365"/>
                    <a:pt x="153" y="466"/>
                  </a:cubicBezTo>
                  <a:cubicBezTo>
                    <a:pt x="130" y="567"/>
                    <a:pt x="170" y="598"/>
                    <a:pt x="178" y="643"/>
                  </a:cubicBezTo>
                  <a:cubicBezTo>
                    <a:pt x="185" y="688"/>
                    <a:pt x="172" y="705"/>
                    <a:pt x="194" y="736"/>
                  </a:cubicBezTo>
                  <a:cubicBezTo>
                    <a:pt x="216" y="767"/>
                    <a:pt x="278" y="794"/>
                    <a:pt x="311" y="829"/>
                  </a:cubicBezTo>
                  <a:cubicBezTo>
                    <a:pt x="359" y="869"/>
                    <a:pt x="369" y="868"/>
                    <a:pt x="385" y="947"/>
                  </a:cubicBezTo>
                  <a:cubicBezTo>
                    <a:pt x="407" y="962"/>
                    <a:pt x="420" y="947"/>
                    <a:pt x="427" y="981"/>
                  </a:cubicBezTo>
                  <a:cubicBezTo>
                    <a:pt x="430" y="1004"/>
                    <a:pt x="333" y="1104"/>
                    <a:pt x="333" y="1104"/>
                  </a:cubicBezTo>
                  <a:cubicBezTo>
                    <a:pt x="259" y="1114"/>
                    <a:pt x="180" y="1008"/>
                    <a:pt x="159" y="925"/>
                  </a:cubicBezTo>
                  <a:cubicBezTo>
                    <a:pt x="99" y="948"/>
                    <a:pt x="63" y="948"/>
                    <a:pt x="93" y="853"/>
                  </a:cubicBezTo>
                  <a:cubicBezTo>
                    <a:pt x="76" y="820"/>
                    <a:pt x="68" y="776"/>
                    <a:pt x="66" y="731"/>
                  </a:cubicBezTo>
                  <a:cubicBezTo>
                    <a:pt x="66" y="724"/>
                    <a:pt x="0" y="805"/>
                    <a:pt x="2" y="80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a typeface="Osaka"/>
              </a:endParaRPr>
            </a:p>
          </p:txBody>
        </p:sp>
        <p:sp>
          <p:nvSpPr>
            <p:cNvPr id="50190" name="Oval 1037"/>
            <p:cNvSpPr>
              <a:spLocks noChangeArrowheads="1"/>
            </p:cNvSpPr>
            <p:nvPr/>
          </p:nvSpPr>
          <p:spPr bwMode="auto">
            <a:xfrm rot="2783186">
              <a:off x="4047" y="1566"/>
              <a:ext cx="378" cy="1000"/>
            </a:xfrm>
            <a:prstGeom prst="ellipse">
              <a:avLst/>
            </a:prstGeom>
            <a:solidFill>
              <a:srgbClr val="9900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grpSp>
          <p:nvGrpSpPr>
            <p:cNvPr id="50191" name="Group 1038"/>
            <p:cNvGrpSpPr>
              <a:grpSpLocks/>
            </p:cNvGrpSpPr>
            <p:nvPr/>
          </p:nvGrpSpPr>
          <p:grpSpPr bwMode="auto">
            <a:xfrm>
              <a:off x="4159" y="1738"/>
              <a:ext cx="392" cy="195"/>
              <a:chOff x="3029" y="1728"/>
              <a:chExt cx="603" cy="327"/>
            </a:xfrm>
          </p:grpSpPr>
          <p:sp>
            <p:nvSpPr>
              <p:cNvPr id="10640399" name="Oval 1039"/>
              <p:cNvSpPr>
                <a:spLocks noChangeArrowheads="1"/>
              </p:cNvSpPr>
              <p:nvPr/>
            </p:nvSpPr>
            <p:spPr bwMode="auto">
              <a:xfrm>
                <a:off x="3289" y="1728"/>
                <a:ext cx="311" cy="304"/>
              </a:xfrm>
              <a:prstGeom prst="ellipse">
                <a:avLst/>
              </a:prstGeom>
              <a:gradFill rotWithShape="0">
                <a:gsLst>
                  <a:gs pos="0">
                    <a:srgbClr val="CC66FF"/>
                  </a:gs>
                  <a:gs pos="100000">
                    <a:srgbClr val="9900CC"/>
                  </a:gs>
                </a:gsLst>
                <a:path path="shape">
                  <a:fillToRect l="50000" t="50000" r="50000" b="50000"/>
                </a:path>
              </a:gradFill>
              <a:ln w="9525">
                <a:noFill/>
                <a:round/>
                <a:headEnd/>
                <a:tailEnd/>
              </a:ln>
              <a:effectLst>
                <a:outerShdw dist="35921" dir="2700000" algn="ctr" rotWithShape="0">
                  <a:srgbClr val="000066"/>
                </a:outerShdw>
              </a:effectLst>
            </p:spPr>
            <p:txBody>
              <a:bodyPr wrap="none" anchor="ctr"/>
              <a:lstStyle/>
              <a:p>
                <a:pPr defTabSz="914400">
                  <a:defRPr/>
                </a:pPr>
                <a:endParaRPr lang="en-US" sz="6000" b="1" i="1">
                  <a:solidFill>
                    <a:srgbClr val="000000"/>
                  </a:solidFill>
                  <a:latin typeface="Corbel" pitchFamily="34" charset="0"/>
                  <a:ea typeface="Osaka"/>
                </a:endParaRPr>
              </a:p>
            </p:txBody>
          </p:sp>
          <p:sp>
            <p:nvSpPr>
              <p:cNvPr id="10640400" name="Text Box 1040"/>
              <p:cNvSpPr txBox="1">
                <a:spLocks noChangeArrowheads="1"/>
              </p:cNvSpPr>
              <p:nvPr/>
            </p:nvSpPr>
            <p:spPr bwMode="auto">
              <a:xfrm>
                <a:off x="3029" y="1775"/>
                <a:ext cx="603" cy="280"/>
              </a:xfrm>
              <a:prstGeom prst="rect">
                <a:avLst/>
              </a:prstGeom>
              <a:noFill/>
              <a:ln w="9525">
                <a:noFill/>
                <a:miter lim="800000"/>
                <a:headEnd/>
                <a:tailEnd/>
              </a:ln>
              <a:effectLst>
                <a:outerShdw dist="35921" dir="2700000" algn="ctr" rotWithShape="0">
                  <a:srgbClr val="000066"/>
                </a:outerShdw>
              </a:effectLst>
            </p:spPr>
            <p:txBody>
              <a:bodyPr wrap="none">
                <a:spAutoFit/>
              </a:bodyPr>
              <a:lstStyle/>
              <a:p>
                <a:pPr algn="ctr" defTabSz="914400" eaLnBrk="0" hangingPunct="0">
                  <a:lnSpc>
                    <a:spcPct val="80000"/>
                  </a:lnSpc>
                  <a:defRPr/>
                </a:pPr>
                <a:r>
                  <a:rPr lang="en-US" sz="1400" b="1">
                    <a:solidFill>
                      <a:srgbClr val="FFFFFF"/>
                    </a:solidFill>
                    <a:latin typeface="Corbel" pitchFamily="34" charset="0"/>
                    <a:ea typeface="Osaka"/>
                  </a:rPr>
                  <a:t>Hipp</a:t>
                </a:r>
              </a:p>
            </p:txBody>
          </p:sp>
        </p:grpSp>
        <p:grpSp>
          <p:nvGrpSpPr>
            <p:cNvPr id="50192" name="Group 1041"/>
            <p:cNvGrpSpPr>
              <a:grpSpLocks/>
            </p:cNvGrpSpPr>
            <p:nvPr/>
          </p:nvGrpSpPr>
          <p:grpSpPr bwMode="auto">
            <a:xfrm>
              <a:off x="3768" y="2211"/>
              <a:ext cx="492" cy="308"/>
              <a:chOff x="2776" y="3728"/>
              <a:chExt cx="440" cy="517"/>
            </a:xfrm>
          </p:grpSpPr>
          <p:sp>
            <p:nvSpPr>
              <p:cNvPr id="10640402" name="Oval 1042"/>
              <p:cNvSpPr>
                <a:spLocks noChangeArrowheads="1"/>
              </p:cNvSpPr>
              <p:nvPr/>
            </p:nvSpPr>
            <p:spPr bwMode="auto">
              <a:xfrm>
                <a:off x="2832" y="3728"/>
                <a:ext cx="330" cy="304"/>
              </a:xfrm>
              <a:prstGeom prst="ellipse">
                <a:avLst/>
              </a:prstGeom>
              <a:gradFill rotWithShape="0">
                <a:gsLst>
                  <a:gs pos="0">
                    <a:srgbClr val="CC66FF"/>
                  </a:gs>
                  <a:gs pos="100000">
                    <a:srgbClr val="9900CC"/>
                  </a:gs>
                </a:gsLst>
                <a:path path="shape">
                  <a:fillToRect l="50000" t="50000" r="50000" b="50000"/>
                </a:path>
              </a:gradFill>
              <a:ln w="9525">
                <a:noFill/>
                <a:round/>
                <a:headEnd/>
                <a:tailEnd/>
              </a:ln>
              <a:effectLst>
                <a:outerShdw dist="35921" dir="2700000" algn="ctr" rotWithShape="0">
                  <a:srgbClr val="000066"/>
                </a:outerShdw>
              </a:effectLst>
            </p:spPr>
            <p:txBody>
              <a:bodyPr wrap="none" anchor="ctr"/>
              <a:lstStyle/>
              <a:p>
                <a:pPr defTabSz="914400">
                  <a:defRPr/>
                </a:pPr>
                <a:endParaRPr lang="en-US" sz="6000" b="1" i="1">
                  <a:solidFill>
                    <a:srgbClr val="000000"/>
                  </a:solidFill>
                  <a:latin typeface="Corbel" pitchFamily="34" charset="0"/>
                  <a:ea typeface="Osaka"/>
                </a:endParaRPr>
              </a:p>
            </p:txBody>
          </p:sp>
          <p:sp>
            <p:nvSpPr>
              <p:cNvPr id="10640403" name="Text Box 1043"/>
              <p:cNvSpPr txBox="1">
                <a:spLocks noChangeArrowheads="1"/>
              </p:cNvSpPr>
              <p:nvPr/>
            </p:nvSpPr>
            <p:spPr bwMode="auto">
              <a:xfrm>
                <a:off x="2776" y="3782"/>
                <a:ext cx="440" cy="463"/>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defTabSz="914400" eaLnBrk="0" hangingPunct="0">
                  <a:lnSpc>
                    <a:spcPct val="80000"/>
                  </a:lnSpc>
                  <a:defRPr/>
                </a:pPr>
                <a:r>
                  <a:rPr lang="en-US" sz="1400" b="1">
                    <a:solidFill>
                      <a:srgbClr val="FFFFFF"/>
                    </a:solidFill>
                    <a:latin typeface="Corbel" pitchFamily="34" charset="0"/>
                    <a:ea typeface="Osaka"/>
                  </a:rPr>
                  <a:t>Amyg</a:t>
                </a:r>
              </a:p>
              <a:p>
                <a:pPr algn="ctr" defTabSz="914400" eaLnBrk="0" hangingPunct="0">
                  <a:lnSpc>
                    <a:spcPct val="80000"/>
                  </a:lnSpc>
                  <a:defRPr/>
                </a:pPr>
                <a:endParaRPr lang="en-US" sz="1400" b="1">
                  <a:solidFill>
                    <a:srgbClr val="FFFFFF"/>
                  </a:solidFill>
                  <a:latin typeface="Corbel" pitchFamily="34" charset="0"/>
                  <a:ea typeface="Osaka"/>
                </a:endParaRPr>
              </a:p>
            </p:txBody>
          </p:sp>
        </p:grpSp>
        <p:sp>
          <p:nvSpPr>
            <p:cNvPr id="50193" name="Rectangle 1044"/>
            <p:cNvSpPr>
              <a:spLocks noChangeArrowheads="1"/>
            </p:cNvSpPr>
            <p:nvPr/>
          </p:nvSpPr>
          <p:spPr bwMode="auto">
            <a:xfrm>
              <a:off x="3509" y="2428"/>
              <a:ext cx="257" cy="16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50194" name="Rectangle 1045"/>
            <p:cNvSpPr>
              <a:spLocks noChangeArrowheads="1"/>
            </p:cNvSpPr>
            <p:nvPr/>
          </p:nvSpPr>
          <p:spPr bwMode="auto">
            <a:xfrm>
              <a:off x="3788" y="2525"/>
              <a:ext cx="441" cy="34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50195" name="Rectangle 1046"/>
            <p:cNvSpPr>
              <a:spLocks noChangeArrowheads="1"/>
            </p:cNvSpPr>
            <p:nvPr/>
          </p:nvSpPr>
          <p:spPr bwMode="auto">
            <a:xfrm>
              <a:off x="3414" y="2337"/>
              <a:ext cx="258" cy="16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50196" name="Rectangle 1047"/>
            <p:cNvSpPr>
              <a:spLocks noChangeArrowheads="1"/>
            </p:cNvSpPr>
            <p:nvPr/>
          </p:nvSpPr>
          <p:spPr bwMode="auto">
            <a:xfrm rot="-1210239">
              <a:off x="3998" y="2513"/>
              <a:ext cx="258" cy="16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10640408" name="Text Box 1048"/>
            <p:cNvSpPr txBox="1">
              <a:spLocks noChangeArrowheads="1"/>
            </p:cNvSpPr>
            <p:nvPr/>
          </p:nvSpPr>
          <p:spPr bwMode="auto">
            <a:xfrm>
              <a:off x="4000" y="2238"/>
              <a:ext cx="1223" cy="454"/>
            </a:xfrm>
            <a:prstGeom prst="rect">
              <a:avLst/>
            </a:prstGeom>
            <a:noFill/>
            <a:ln w="9525">
              <a:noFill/>
              <a:miter lim="800000"/>
              <a:headEnd/>
              <a:tailEnd/>
            </a:ln>
            <a:effectLst/>
          </p:spPr>
          <p:txBody>
            <a:bodyPr wrap="none">
              <a:spAutoFit/>
            </a:bodyPr>
            <a:lstStyle/>
            <a:p>
              <a:pPr algn="ctr" defTabSz="914400">
                <a:lnSpc>
                  <a:spcPct val="85000"/>
                </a:lnSpc>
                <a:defRPr/>
              </a:pPr>
              <a:r>
                <a:rPr lang="en-US" sz="2400" b="1">
                  <a:solidFill>
                    <a:srgbClr val="9933FF"/>
                  </a:solidFill>
                  <a:effectLst>
                    <a:outerShdw blurRad="38100" dist="38100" dir="2700000" algn="tl">
                      <a:srgbClr val="000000"/>
                    </a:outerShdw>
                  </a:effectLst>
                  <a:latin typeface="Corbel" pitchFamily="34" charset="0"/>
                  <a:ea typeface="Osaka"/>
                </a:rPr>
                <a:t>MEMORY/</a:t>
              </a:r>
            </a:p>
            <a:p>
              <a:pPr algn="ctr" defTabSz="914400">
                <a:lnSpc>
                  <a:spcPct val="85000"/>
                </a:lnSpc>
                <a:defRPr/>
              </a:pPr>
              <a:r>
                <a:rPr lang="en-US" sz="2400" b="1">
                  <a:solidFill>
                    <a:srgbClr val="9933FF"/>
                  </a:solidFill>
                  <a:effectLst>
                    <a:outerShdw blurRad="38100" dist="38100" dir="2700000" algn="tl">
                      <a:srgbClr val="000000"/>
                    </a:outerShdw>
                  </a:effectLst>
                  <a:latin typeface="Corbel" pitchFamily="34" charset="0"/>
                  <a:ea typeface="Osaka"/>
                </a:rPr>
                <a:t>LEARNING </a:t>
              </a:r>
            </a:p>
          </p:txBody>
        </p:sp>
      </p:grpSp>
      <p:sp>
        <p:nvSpPr>
          <p:cNvPr id="50179" name="Text Box 1052"/>
          <p:cNvSpPr txBox="1">
            <a:spLocks noChangeArrowheads="1"/>
          </p:cNvSpPr>
          <p:nvPr/>
        </p:nvSpPr>
        <p:spPr bwMode="auto">
          <a:xfrm>
            <a:off x="-2260600" y="168279"/>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algn="ctr" defTabSz="914400">
              <a:lnSpc>
                <a:spcPct val="85000"/>
              </a:lnSpc>
              <a:buClr>
                <a:srgbClr val="FF0000"/>
              </a:buClr>
              <a:buSzPct val="150000"/>
            </a:pPr>
            <a:r>
              <a:rPr lang="en-US" sz="3200" i="0">
                <a:solidFill>
                  <a:srgbClr val="FFFFFF"/>
                </a:solidFill>
                <a:latin typeface="Corbel" pitchFamily="34" charset="0"/>
                <a:ea typeface="MS PGothic" pitchFamily="34" charset="-128"/>
              </a:rPr>
              <a:t> </a:t>
            </a:r>
            <a:r>
              <a:rPr lang="en-US" sz="4000" i="0">
                <a:solidFill>
                  <a:srgbClr val="FFFF00"/>
                </a:solidFill>
                <a:latin typeface="Corbel" pitchFamily="34" charset="0"/>
                <a:ea typeface="MS PGothic" pitchFamily="34" charset="-128"/>
              </a:rPr>
              <a:t>2.  Memory circuit</a:t>
            </a:r>
            <a:r>
              <a:rPr lang="en-US" sz="3200" i="0">
                <a:solidFill>
                  <a:srgbClr val="FFFFFF"/>
                </a:solidFill>
                <a:latin typeface="Corbel" pitchFamily="34" charset="0"/>
                <a:ea typeface="MS PGothic" pitchFamily="34" charset="-128"/>
              </a:rPr>
              <a:t> </a:t>
            </a:r>
          </a:p>
        </p:txBody>
      </p:sp>
      <p:sp>
        <p:nvSpPr>
          <p:cNvPr id="10640425" name="Text Box 1065"/>
          <p:cNvSpPr txBox="1">
            <a:spLocks noChangeArrowheads="1"/>
          </p:cNvSpPr>
          <p:nvPr/>
        </p:nvSpPr>
        <p:spPr bwMode="auto">
          <a:xfrm>
            <a:off x="622303" y="3348038"/>
            <a:ext cx="5737578"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eaLnBrk="1" hangingPunct="1">
              <a:spcBef>
                <a:spcPct val="50000"/>
              </a:spcBef>
            </a:pPr>
            <a:r>
              <a:rPr lang="en-US" sz="6400">
                <a:solidFill>
                  <a:srgbClr val="FFFFFF"/>
                </a:solidFill>
                <a:latin typeface="Corbel" pitchFamily="34" charset="0"/>
                <a:ea typeface="Osaka"/>
              </a:rPr>
              <a:t>“People, Place and Things…”</a:t>
            </a:r>
          </a:p>
        </p:txBody>
      </p:sp>
    </p:spTree>
    <p:extLst>
      <p:ext uri="{BB962C8B-B14F-4D97-AF65-F5344CB8AC3E}">
        <p14:creationId xmlns:p14="http://schemas.microsoft.com/office/powerpoint/2010/main" val="2752567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640425"/>
                                        </p:tgtEl>
                                        <p:attrNameLst>
                                          <p:attrName>style.visibility</p:attrName>
                                        </p:attrNameLst>
                                      </p:cBhvr>
                                      <p:to>
                                        <p:strVal val="visible"/>
                                      </p:to>
                                    </p:set>
                                    <p:animEffect transition="in" filter="dissolve">
                                      <p:cBhvr>
                                        <p:cTn id="7" dur="500"/>
                                        <p:tgtEl>
                                          <p:spTgt spid="10640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04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descr="D:\kuloth\october\05-10-2011\nrn_aop\images\nrn3111-f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1280"/>
          <a:stretch/>
        </p:blipFill>
        <p:spPr bwMode="auto">
          <a:xfrm>
            <a:off x="169333" y="1066800"/>
            <a:ext cx="3699449" cy="4340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9"/>
          <p:cNvSpPr txBox="1">
            <a:spLocks noChangeArrowheads="1"/>
          </p:cNvSpPr>
          <p:nvPr/>
        </p:nvSpPr>
        <p:spPr bwMode="auto">
          <a:xfrm>
            <a:off x="0" y="104824"/>
            <a:ext cx="9144000" cy="828047"/>
          </a:xfrm>
          <a:prstGeom prst="rect">
            <a:avLst/>
          </a:prstGeom>
          <a:noFill/>
          <a:ln w="9525">
            <a:noFill/>
            <a:miter lim="800000"/>
            <a:headEnd/>
            <a:tailEnd/>
          </a:ln>
        </p:spPr>
        <p:txBody>
          <a:bodyPr wrap="square">
            <a:spAutoFit/>
          </a:bodyPr>
          <a:lstStyle/>
          <a:p>
            <a:pPr algn="ctr" defTabSz="914400">
              <a:lnSpc>
                <a:spcPct val="85000"/>
              </a:lnSpc>
            </a:pPr>
            <a:r>
              <a:rPr lang="en-US" sz="2800" b="1" dirty="0" smtClean="0">
                <a:solidFill>
                  <a:prstClr val="black"/>
                </a:solidFill>
                <a:latin typeface="Corbel" panose="020B0503020204020204" pitchFamily="34" charset="0"/>
              </a:rPr>
              <a:t>Drugs Trigger changes in Gene Expression that Either Strengthen or Weaken Synapses </a:t>
            </a:r>
            <a:r>
              <a:rPr lang="en-US" sz="2800" b="1" dirty="0">
                <a:solidFill>
                  <a:prstClr val="black"/>
                </a:solidFill>
                <a:latin typeface="Corbel" panose="020B0503020204020204" pitchFamily="34" charset="0"/>
              </a:rPr>
              <a:t>t</a:t>
            </a:r>
            <a:r>
              <a:rPr lang="en-US" sz="2800" b="1" dirty="0" smtClean="0">
                <a:solidFill>
                  <a:prstClr val="black"/>
                </a:solidFill>
                <a:latin typeface="Corbel" panose="020B0503020204020204" pitchFamily="34" charset="0"/>
              </a:rPr>
              <a:t>hus Creating a MEMORY</a:t>
            </a:r>
          </a:p>
        </p:txBody>
      </p:sp>
      <p:pic>
        <p:nvPicPr>
          <p:cNvPr id="5" name="Picture 4"/>
          <p:cNvPicPr>
            <a:picLocks noChangeAspect="1"/>
          </p:cNvPicPr>
          <p:nvPr/>
        </p:nvPicPr>
        <p:blipFill rotWithShape="1">
          <a:blip r:embed="rId3" cstate="print"/>
          <a:srcRect t="4321"/>
          <a:stretch/>
        </p:blipFill>
        <p:spPr>
          <a:xfrm>
            <a:off x="4097870" y="1219200"/>
            <a:ext cx="4933429" cy="5410200"/>
          </a:xfrm>
          <a:prstGeom prst="rect">
            <a:avLst/>
          </a:prstGeom>
        </p:spPr>
      </p:pic>
      <p:sp>
        <p:nvSpPr>
          <p:cNvPr id="6" name="Rectangle 5"/>
          <p:cNvSpPr/>
          <p:nvPr/>
        </p:nvSpPr>
        <p:spPr>
          <a:xfrm>
            <a:off x="8026400" y="1447800"/>
            <a:ext cx="474133" cy="8382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4400" b="1">
              <a:solidFill>
                <a:prstClr val="white"/>
              </a:solidFill>
              <a:latin typeface="Corbel" panose="020B0503020204020204" pitchFamily="34" charset="0"/>
            </a:endParaRPr>
          </a:p>
        </p:txBody>
      </p:sp>
      <p:sp>
        <p:nvSpPr>
          <p:cNvPr id="7" name="TextBox 6"/>
          <p:cNvSpPr txBox="1"/>
          <p:nvPr/>
        </p:nvSpPr>
        <p:spPr>
          <a:xfrm>
            <a:off x="760027" y="5422399"/>
            <a:ext cx="3025833" cy="369332"/>
          </a:xfrm>
          <a:prstGeom prst="rect">
            <a:avLst/>
          </a:prstGeom>
          <a:noFill/>
        </p:spPr>
        <p:txBody>
          <a:bodyPr wrap="square" rtlCol="0">
            <a:spAutoFit/>
          </a:bodyPr>
          <a:lstStyle/>
          <a:p>
            <a:pPr algn="ctr" defTabSz="914400"/>
            <a:r>
              <a:rPr lang="en-US" b="1" dirty="0" smtClean="0">
                <a:solidFill>
                  <a:prstClr val="black">
                    <a:lumMod val="65000"/>
                    <a:lumOff val="35000"/>
                  </a:prstClr>
                </a:solidFill>
                <a:latin typeface="Corbel" panose="020B0503020204020204" pitchFamily="34" charset="0"/>
              </a:rPr>
              <a:t>Robison and </a:t>
            </a:r>
            <a:r>
              <a:rPr lang="en-US" b="1" dirty="0" err="1" smtClean="0">
                <a:solidFill>
                  <a:prstClr val="black">
                    <a:lumMod val="65000"/>
                    <a:lumOff val="35000"/>
                  </a:prstClr>
                </a:solidFill>
                <a:latin typeface="Corbel" panose="020B0503020204020204" pitchFamily="34" charset="0"/>
              </a:rPr>
              <a:t>Nestler</a:t>
            </a:r>
            <a:r>
              <a:rPr lang="en-US" b="1" dirty="0" smtClean="0">
                <a:solidFill>
                  <a:prstClr val="black">
                    <a:lumMod val="65000"/>
                    <a:lumOff val="35000"/>
                  </a:prstClr>
                </a:solidFill>
                <a:latin typeface="Corbel" panose="020B0503020204020204" pitchFamily="34" charset="0"/>
              </a:rPr>
              <a:t> 2011</a:t>
            </a:r>
            <a:endParaRPr lang="en-US" b="1" dirty="0">
              <a:solidFill>
                <a:prstClr val="black">
                  <a:lumMod val="65000"/>
                  <a:lumOff val="35000"/>
                </a:prstClr>
              </a:solidFill>
              <a:latin typeface="Corbel" panose="020B0503020204020204" pitchFamily="34" charset="0"/>
            </a:endParaRPr>
          </a:p>
        </p:txBody>
      </p:sp>
    </p:spTree>
    <p:extLst>
      <p:ext uri="{BB962C8B-B14F-4D97-AF65-F5344CB8AC3E}">
        <p14:creationId xmlns:p14="http://schemas.microsoft.com/office/powerpoint/2010/main" val="1867540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3250" name="Picture 1026" descr="subXfilm-transparent"/>
          <p:cNvPicPr>
            <a:picLocks noChangeAspect="1" noChangeArrowheads="1"/>
          </p:cNvPicPr>
          <p:nvPr/>
        </p:nvPicPr>
        <p:blipFill>
          <a:blip r:embed="rId3">
            <a:extLst>
              <a:ext uri="{28A0092B-C50C-407E-A947-70E740481C1C}">
                <a14:useLocalDpi xmlns:a14="http://schemas.microsoft.com/office/drawing/2010/main" val="0"/>
              </a:ext>
            </a:extLst>
          </a:blip>
          <a:srcRect l="5315" t="13043" r="7730" b="10146"/>
          <a:stretch>
            <a:fillRect/>
          </a:stretch>
        </p:blipFill>
        <p:spPr bwMode="auto">
          <a:xfrm>
            <a:off x="3886200" y="1143000"/>
            <a:ext cx="4401256"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Line 1027"/>
          <p:cNvSpPr>
            <a:spLocks noChangeShapeType="1"/>
          </p:cNvSpPr>
          <p:nvPr/>
        </p:nvSpPr>
        <p:spPr bwMode="auto">
          <a:xfrm>
            <a:off x="563034" y="1689100"/>
            <a:ext cx="2136422"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52" name="Line 1028"/>
          <p:cNvSpPr>
            <a:spLocks noChangeShapeType="1"/>
          </p:cNvSpPr>
          <p:nvPr/>
        </p:nvSpPr>
        <p:spPr bwMode="auto">
          <a:xfrm>
            <a:off x="2699478" y="1689100"/>
            <a:ext cx="1411" cy="133985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53" name="Line 1029"/>
          <p:cNvSpPr>
            <a:spLocks noChangeShapeType="1"/>
          </p:cNvSpPr>
          <p:nvPr/>
        </p:nvSpPr>
        <p:spPr bwMode="auto">
          <a:xfrm flipH="1">
            <a:off x="563034" y="3028950"/>
            <a:ext cx="2136422"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54" name="Line 1030"/>
          <p:cNvSpPr>
            <a:spLocks noChangeShapeType="1"/>
          </p:cNvSpPr>
          <p:nvPr/>
        </p:nvSpPr>
        <p:spPr bwMode="auto">
          <a:xfrm flipV="1">
            <a:off x="563034" y="1689100"/>
            <a:ext cx="2822" cy="133985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55" name="Rectangle 1031"/>
          <p:cNvSpPr>
            <a:spLocks noChangeArrowheads="1"/>
          </p:cNvSpPr>
          <p:nvPr/>
        </p:nvSpPr>
        <p:spPr bwMode="auto">
          <a:xfrm>
            <a:off x="790226" y="2761158"/>
            <a:ext cx="306212" cy="84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6000" b="1" i="1">
              <a:solidFill>
                <a:srgbClr val="000000"/>
              </a:solidFill>
              <a:latin typeface="Corbel" pitchFamily="34" charset="0"/>
              <a:ea typeface="Osaka"/>
            </a:endParaRPr>
          </a:p>
        </p:txBody>
      </p:sp>
      <p:sp>
        <p:nvSpPr>
          <p:cNvPr id="53256" name="Rectangle 1032"/>
          <p:cNvSpPr>
            <a:spLocks noChangeArrowheads="1"/>
          </p:cNvSpPr>
          <p:nvPr/>
        </p:nvSpPr>
        <p:spPr bwMode="auto">
          <a:xfrm>
            <a:off x="794704" y="2765920"/>
            <a:ext cx="296333" cy="7461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sz="6000" b="1" i="1">
              <a:solidFill>
                <a:srgbClr val="000000"/>
              </a:solidFill>
              <a:latin typeface="Corbel" pitchFamily="34" charset="0"/>
              <a:ea typeface="Osaka"/>
            </a:endParaRPr>
          </a:p>
        </p:txBody>
      </p:sp>
      <p:sp>
        <p:nvSpPr>
          <p:cNvPr id="53257" name="Rectangle 1033"/>
          <p:cNvSpPr>
            <a:spLocks noChangeArrowheads="1"/>
          </p:cNvSpPr>
          <p:nvPr/>
        </p:nvSpPr>
        <p:spPr bwMode="auto">
          <a:xfrm>
            <a:off x="1861256" y="1851025"/>
            <a:ext cx="304800" cy="909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6000" b="1" i="1">
              <a:solidFill>
                <a:srgbClr val="000000"/>
              </a:solidFill>
              <a:latin typeface="Corbel" pitchFamily="34" charset="0"/>
              <a:ea typeface="Osaka"/>
            </a:endParaRPr>
          </a:p>
        </p:txBody>
      </p:sp>
      <p:sp>
        <p:nvSpPr>
          <p:cNvPr id="53258" name="Rectangle 1034"/>
          <p:cNvSpPr>
            <a:spLocks noChangeArrowheads="1"/>
          </p:cNvSpPr>
          <p:nvPr/>
        </p:nvSpPr>
        <p:spPr bwMode="auto">
          <a:xfrm>
            <a:off x="1864078" y="1855788"/>
            <a:ext cx="297744" cy="90011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sz="6000" b="1" i="1">
              <a:solidFill>
                <a:srgbClr val="000000"/>
              </a:solidFill>
              <a:latin typeface="Corbel" pitchFamily="34" charset="0"/>
              <a:ea typeface="Osaka"/>
            </a:endParaRPr>
          </a:p>
        </p:txBody>
      </p:sp>
      <p:sp>
        <p:nvSpPr>
          <p:cNvPr id="53259" name="Line 1035"/>
          <p:cNvSpPr>
            <a:spLocks noChangeShapeType="1"/>
          </p:cNvSpPr>
          <p:nvPr/>
        </p:nvSpPr>
        <p:spPr bwMode="auto">
          <a:xfrm>
            <a:off x="563034" y="1689100"/>
            <a:ext cx="2822" cy="133985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60" name="Line 1036"/>
          <p:cNvSpPr>
            <a:spLocks noChangeShapeType="1"/>
          </p:cNvSpPr>
          <p:nvPr/>
        </p:nvSpPr>
        <p:spPr bwMode="auto">
          <a:xfrm>
            <a:off x="563034" y="2761158"/>
            <a:ext cx="2136422"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61" name="Line 1037"/>
          <p:cNvSpPr>
            <a:spLocks noChangeShapeType="1"/>
          </p:cNvSpPr>
          <p:nvPr/>
        </p:nvSpPr>
        <p:spPr bwMode="auto">
          <a:xfrm>
            <a:off x="571678" y="3276600"/>
            <a:ext cx="2135011"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62" name="Line 1038"/>
          <p:cNvSpPr>
            <a:spLocks noChangeShapeType="1"/>
          </p:cNvSpPr>
          <p:nvPr/>
        </p:nvSpPr>
        <p:spPr bwMode="auto">
          <a:xfrm>
            <a:off x="2706514" y="3276600"/>
            <a:ext cx="1412" cy="13414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63" name="Line 1039"/>
          <p:cNvSpPr>
            <a:spLocks noChangeShapeType="1"/>
          </p:cNvSpPr>
          <p:nvPr/>
        </p:nvSpPr>
        <p:spPr bwMode="auto">
          <a:xfrm flipH="1">
            <a:off x="571678" y="4618533"/>
            <a:ext cx="2135011"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64" name="Line 1040"/>
          <p:cNvSpPr>
            <a:spLocks noChangeShapeType="1"/>
          </p:cNvSpPr>
          <p:nvPr/>
        </p:nvSpPr>
        <p:spPr bwMode="auto">
          <a:xfrm flipV="1">
            <a:off x="571518" y="3276600"/>
            <a:ext cx="1411" cy="13414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65" name="Rectangle 1041"/>
          <p:cNvSpPr>
            <a:spLocks noChangeArrowheads="1"/>
          </p:cNvSpPr>
          <p:nvPr/>
        </p:nvSpPr>
        <p:spPr bwMode="auto">
          <a:xfrm>
            <a:off x="798690" y="4283570"/>
            <a:ext cx="306212" cy="104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6000" b="1" i="1">
              <a:solidFill>
                <a:srgbClr val="000000"/>
              </a:solidFill>
              <a:latin typeface="Corbel" pitchFamily="34" charset="0"/>
              <a:ea typeface="Osaka"/>
            </a:endParaRPr>
          </a:p>
        </p:txBody>
      </p:sp>
      <p:sp>
        <p:nvSpPr>
          <p:cNvPr id="53266" name="Rectangle 1042"/>
          <p:cNvSpPr>
            <a:spLocks noChangeArrowheads="1"/>
          </p:cNvSpPr>
          <p:nvPr/>
        </p:nvSpPr>
        <p:spPr bwMode="auto">
          <a:xfrm>
            <a:off x="802923" y="4287838"/>
            <a:ext cx="297744" cy="952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sz="6000" b="1" i="1">
              <a:solidFill>
                <a:srgbClr val="000000"/>
              </a:solidFill>
              <a:latin typeface="Corbel" pitchFamily="34" charset="0"/>
              <a:ea typeface="Osaka"/>
            </a:endParaRPr>
          </a:p>
        </p:txBody>
      </p:sp>
      <p:sp>
        <p:nvSpPr>
          <p:cNvPr id="53267" name="Rectangle 1043"/>
          <p:cNvSpPr>
            <a:spLocks noChangeArrowheads="1"/>
          </p:cNvSpPr>
          <p:nvPr/>
        </p:nvSpPr>
        <p:spPr bwMode="auto">
          <a:xfrm>
            <a:off x="1865489" y="3546475"/>
            <a:ext cx="307622" cy="736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6000" b="1" i="1">
              <a:solidFill>
                <a:srgbClr val="000000"/>
              </a:solidFill>
              <a:latin typeface="Corbel" pitchFamily="34" charset="0"/>
              <a:ea typeface="Osaka"/>
            </a:endParaRPr>
          </a:p>
        </p:txBody>
      </p:sp>
      <p:sp>
        <p:nvSpPr>
          <p:cNvPr id="53268" name="Rectangle 1044"/>
          <p:cNvSpPr>
            <a:spLocks noChangeArrowheads="1"/>
          </p:cNvSpPr>
          <p:nvPr/>
        </p:nvSpPr>
        <p:spPr bwMode="auto">
          <a:xfrm>
            <a:off x="1869722" y="3551238"/>
            <a:ext cx="299156" cy="7270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sz="6000" b="1" i="1">
              <a:solidFill>
                <a:srgbClr val="000000"/>
              </a:solidFill>
              <a:latin typeface="Corbel" pitchFamily="34" charset="0"/>
              <a:ea typeface="Osaka"/>
            </a:endParaRPr>
          </a:p>
        </p:txBody>
      </p:sp>
      <p:sp>
        <p:nvSpPr>
          <p:cNvPr id="53269" name="Line 1045"/>
          <p:cNvSpPr>
            <a:spLocks noChangeShapeType="1"/>
          </p:cNvSpPr>
          <p:nvPr/>
        </p:nvSpPr>
        <p:spPr bwMode="auto">
          <a:xfrm>
            <a:off x="571518" y="3276600"/>
            <a:ext cx="1411" cy="13414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70" name="Line 1046"/>
          <p:cNvSpPr>
            <a:spLocks noChangeShapeType="1"/>
          </p:cNvSpPr>
          <p:nvPr/>
        </p:nvSpPr>
        <p:spPr bwMode="auto">
          <a:xfrm>
            <a:off x="571678" y="4283075"/>
            <a:ext cx="2135011" cy="158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71" name="Line 1047"/>
          <p:cNvSpPr>
            <a:spLocks noChangeShapeType="1"/>
          </p:cNvSpPr>
          <p:nvPr/>
        </p:nvSpPr>
        <p:spPr bwMode="auto">
          <a:xfrm>
            <a:off x="578556" y="4876800"/>
            <a:ext cx="2095500" cy="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72" name="Line 1048"/>
          <p:cNvSpPr>
            <a:spLocks noChangeShapeType="1"/>
          </p:cNvSpPr>
          <p:nvPr/>
        </p:nvSpPr>
        <p:spPr bwMode="auto">
          <a:xfrm flipH="1">
            <a:off x="578556" y="6206033"/>
            <a:ext cx="2095500"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73" name="Line 1049"/>
          <p:cNvSpPr>
            <a:spLocks noChangeShapeType="1"/>
          </p:cNvSpPr>
          <p:nvPr/>
        </p:nvSpPr>
        <p:spPr bwMode="auto">
          <a:xfrm flipV="1">
            <a:off x="578555" y="4876800"/>
            <a:ext cx="1412" cy="1328738"/>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74" name="Rectangle 1050"/>
          <p:cNvSpPr>
            <a:spLocks noChangeArrowheads="1"/>
          </p:cNvSpPr>
          <p:nvPr/>
        </p:nvSpPr>
        <p:spPr bwMode="auto">
          <a:xfrm>
            <a:off x="800105" y="6115050"/>
            <a:ext cx="300566" cy="904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6000" b="1" i="1">
              <a:solidFill>
                <a:srgbClr val="000000"/>
              </a:solidFill>
              <a:latin typeface="Corbel" pitchFamily="34" charset="0"/>
              <a:ea typeface="Osaka"/>
            </a:endParaRPr>
          </a:p>
        </p:txBody>
      </p:sp>
      <p:sp>
        <p:nvSpPr>
          <p:cNvPr id="53275" name="Rectangle 1051"/>
          <p:cNvSpPr>
            <a:spLocks noChangeArrowheads="1"/>
          </p:cNvSpPr>
          <p:nvPr/>
        </p:nvSpPr>
        <p:spPr bwMode="auto">
          <a:xfrm>
            <a:off x="804529" y="6119813"/>
            <a:ext cx="290689" cy="8096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sz="6000" b="1" i="1">
              <a:solidFill>
                <a:srgbClr val="000000"/>
              </a:solidFill>
              <a:latin typeface="Corbel" pitchFamily="34" charset="0"/>
              <a:ea typeface="Osaka"/>
            </a:endParaRPr>
          </a:p>
        </p:txBody>
      </p:sp>
      <p:sp>
        <p:nvSpPr>
          <p:cNvPr id="53276" name="Rectangle 1052"/>
          <p:cNvSpPr>
            <a:spLocks noChangeArrowheads="1"/>
          </p:cNvSpPr>
          <p:nvPr/>
        </p:nvSpPr>
        <p:spPr bwMode="auto">
          <a:xfrm>
            <a:off x="1851585" y="5732958"/>
            <a:ext cx="297745" cy="473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sz="6000" b="1" i="1">
              <a:solidFill>
                <a:srgbClr val="000000"/>
              </a:solidFill>
              <a:latin typeface="Corbel" pitchFamily="34" charset="0"/>
              <a:ea typeface="Osaka"/>
            </a:endParaRPr>
          </a:p>
        </p:txBody>
      </p:sp>
      <p:sp>
        <p:nvSpPr>
          <p:cNvPr id="53277" name="Rectangle 1053"/>
          <p:cNvSpPr>
            <a:spLocks noChangeArrowheads="1"/>
          </p:cNvSpPr>
          <p:nvPr/>
        </p:nvSpPr>
        <p:spPr bwMode="auto">
          <a:xfrm>
            <a:off x="1855819" y="5737225"/>
            <a:ext cx="289277" cy="46355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sz="6000" b="1" i="1">
              <a:solidFill>
                <a:srgbClr val="000000"/>
              </a:solidFill>
              <a:latin typeface="Corbel" pitchFamily="34" charset="0"/>
              <a:ea typeface="Osaka"/>
            </a:endParaRPr>
          </a:p>
        </p:txBody>
      </p:sp>
      <p:sp>
        <p:nvSpPr>
          <p:cNvPr id="53278" name="Rectangle 1054"/>
          <p:cNvSpPr>
            <a:spLocks noChangeArrowheads="1"/>
          </p:cNvSpPr>
          <p:nvPr/>
        </p:nvSpPr>
        <p:spPr bwMode="auto">
          <a:xfrm>
            <a:off x="2150533" y="6180138"/>
            <a:ext cx="294923" cy="23812"/>
          </a:xfrm>
          <a:prstGeom prst="rect">
            <a:avLst/>
          </a:prstGeom>
          <a:solidFill>
            <a:srgbClr val="FFCC00"/>
          </a:solidFill>
          <a:ln w="3175">
            <a:solidFill>
              <a:srgbClr val="FFCC00"/>
            </a:solidFill>
            <a:miter lim="800000"/>
            <a:headEnd/>
            <a:tailEnd/>
          </a:ln>
        </p:spPr>
        <p:txBody>
          <a:bodyPr/>
          <a:lstStyle/>
          <a:p>
            <a:pPr defTabSz="914400"/>
            <a:endParaRPr lang="en-US" sz="6000" b="1" i="1">
              <a:solidFill>
                <a:srgbClr val="000000"/>
              </a:solidFill>
              <a:latin typeface="Corbel" pitchFamily="34" charset="0"/>
              <a:ea typeface="Osaka"/>
            </a:endParaRPr>
          </a:p>
        </p:txBody>
      </p:sp>
      <p:sp>
        <p:nvSpPr>
          <p:cNvPr id="53279" name="Line 1055"/>
          <p:cNvSpPr>
            <a:spLocks noChangeShapeType="1"/>
          </p:cNvSpPr>
          <p:nvPr/>
        </p:nvSpPr>
        <p:spPr bwMode="auto">
          <a:xfrm>
            <a:off x="578555" y="4876800"/>
            <a:ext cx="1412" cy="1328738"/>
          </a:xfrm>
          <a:prstGeom prst="line">
            <a:avLst/>
          </a:prstGeom>
          <a:noFill/>
          <a:ln w="317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80" name="Line 1056"/>
          <p:cNvSpPr>
            <a:spLocks noChangeShapeType="1"/>
          </p:cNvSpPr>
          <p:nvPr/>
        </p:nvSpPr>
        <p:spPr bwMode="auto">
          <a:xfrm>
            <a:off x="578556" y="6206033"/>
            <a:ext cx="2095500" cy="158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53281" name="Rectangle 1057"/>
          <p:cNvSpPr>
            <a:spLocks noChangeArrowheads="1"/>
          </p:cNvSpPr>
          <p:nvPr/>
        </p:nvSpPr>
        <p:spPr bwMode="auto">
          <a:xfrm>
            <a:off x="1492955" y="4936033"/>
            <a:ext cx="1135945" cy="388937"/>
          </a:xfrm>
          <a:prstGeom prst="rect">
            <a:avLst/>
          </a:prstGeom>
          <a:noFill/>
          <a:ln w="9525">
            <a:solidFill>
              <a:srgbClr val="FCF305"/>
            </a:solidFill>
            <a:miter lim="800000"/>
            <a:headEnd/>
            <a:tailEnd/>
          </a:ln>
          <a:extLst>
            <a:ext uri="{909E8E84-426E-40DD-AFC4-6F175D3DCCD1}">
              <a14:hiddenFill xmlns:a14="http://schemas.microsoft.com/office/drawing/2010/main">
                <a:solidFill>
                  <a:srgbClr val="FFFFFF"/>
                </a:solidFill>
              </a14:hiddenFill>
            </a:ext>
          </a:extLst>
        </p:spPr>
        <p:txBody>
          <a:bodyPr/>
          <a:lstStyle/>
          <a:p>
            <a:pPr defTabSz="914400"/>
            <a:endParaRPr lang="en-US" sz="6000" b="1" i="1">
              <a:solidFill>
                <a:srgbClr val="000000"/>
              </a:solidFill>
              <a:latin typeface="Corbel" pitchFamily="34" charset="0"/>
              <a:ea typeface="Osaka"/>
            </a:endParaRPr>
          </a:p>
        </p:txBody>
      </p:sp>
      <p:sp>
        <p:nvSpPr>
          <p:cNvPr id="53282" name="Rectangle 1058"/>
          <p:cNvSpPr>
            <a:spLocks noChangeArrowheads="1"/>
          </p:cNvSpPr>
          <p:nvPr/>
        </p:nvSpPr>
        <p:spPr bwMode="auto">
          <a:xfrm>
            <a:off x="1584678" y="5000625"/>
            <a:ext cx="67733" cy="65088"/>
          </a:xfrm>
          <a:prstGeom prst="rect">
            <a:avLst/>
          </a:prstGeom>
          <a:solidFill>
            <a:srgbClr val="FFFFFF"/>
          </a:solidFill>
          <a:ln w="9525">
            <a:solidFill>
              <a:srgbClr val="FFFFFF"/>
            </a:solidFill>
            <a:miter lim="800000"/>
            <a:headEnd/>
            <a:tailEnd/>
          </a:ln>
        </p:spPr>
        <p:txBody>
          <a:bodyPr/>
          <a:lstStyle/>
          <a:p>
            <a:pPr defTabSz="914400"/>
            <a:endParaRPr lang="en-US" sz="6000" b="1" i="1">
              <a:solidFill>
                <a:srgbClr val="000000"/>
              </a:solidFill>
              <a:latin typeface="Corbel" pitchFamily="34" charset="0"/>
              <a:ea typeface="Osaka"/>
            </a:endParaRPr>
          </a:p>
        </p:txBody>
      </p:sp>
      <p:sp>
        <p:nvSpPr>
          <p:cNvPr id="53283" name="Rectangle 1059"/>
          <p:cNvSpPr>
            <a:spLocks noChangeArrowheads="1"/>
          </p:cNvSpPr>
          <p:nvPr/>
        </p:nvSpPr>
        <p:spPr bwMode="auto">
          <a:xfrm>
            <a:off x="1679263" y="4945064"/>
            <a:ext cx="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endParaRPr lang="en-US" sz="2400">
              <a:solidFill>
                <a:srgbClr val="000000"/>
              </a:solidFill>
              <a:latin typeface="Corbel" pitchFamily="34" charset="0"/>
              <a:ea typeface="Osaka"/>
            </a:endParaRPr>
          </a:p>
        </p:txBody>
      </p:sp>
      <p:sp>
        <p:nvSpPr>
          <p:cNvPr id="53284" name="Rectangle 1060"/>
          <p:cNvSpPr>
            <a:spLocks noChangeArrowheads="1"/>
          </p:cNvSpPr>
          <p:nvPr/>
        </p:nvSpPr>
        <p:spPr bwMode="auto">
          <a:xfrm>
            <a:off x="1693334" y="4953000"/>
            <a:ext cx="8431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14400" eaLnBrk="0" hangingPunct="0"/>
            <a:r>
              <a:rPr lang="en-US" sz="1200" b="1">
                <a:solidFill>
                  <a:srgbClr val="FFFFFF"/>
                </a:solidFill>
                <a:latin typeface="Corbel" pitchFamily="34" charset="0"/>
                <a:ea typeface="Osaka"/>
              </a:rPr>
              <a:t>Cocaine Film</a:t>
            </a:r>
          </a:p>
        </p:txBody>
      </p:sp>
      <p:sp>
        <p:nvSpPr>
          <p:cNvPr id="53285" name="Line 1061"/>
          <p:cNvSpPr>
            <a:spLocks noChangeShapeType="1"/>
          </p:cNvSpPr>
          <p:nvPr/>
        </p:nvSpPr>
        <p:spPr bwMode="auto">
          <a:xfrm flipV="1">
            <a:off x="2794000" y="4800600"/>
            <a:ext cx="1828800" cy="304800"/>
          </a:xfrm>
          <a:prstGeom prst="line">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pPr defTabSz="914400"/>
            <a:endParaRPr lang="en-US" sz="6000" b="1" i="1">
              <a:solidFill>
                <a:srgbClr val="000000"/>
              </a:solidFill>
              <a:latin typeface="Berlin Sans FB Demi" pitchFamily="34" charset="0"/>
              <a:ea typeface="Osaka"/>
            </a:endParaRPr>
          </a:p>
        </p:txBody>
      </p:sp>
      <p:sp>
        <p:nvSpPr>
          <p:cNvPr id="53286" name="Line 1062"/>
          <p:cNvSpPr>
            <a:spLocks noChangeShapeType="1"/>
          </p:cNvSpPr>
          <p:nvPr/>
        </p:nvSpPr>
        <p:spPr bwMode="auto">
          <a:xfrm flipV="1">
            <a:off x="2819400" y="3048000"/>
            <a:ext cx="1981200" cy="304800"/>
          </a:xfrm>
          <a:prstGeom prst="line">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pPr defTabSz="914400"/>
            <a:endParaRPr lang="en-US" sz="6000" b="1" i="1">
              <a:solidFill>
                <a:srgbClr val="000000"/>
              </a:solidFill>
              <a:latin typeface="Berlin Sans FB Demi" pitchFamily="34" charset="0"/>
              <a:ea typeface="Osaka"/>
            </a:endParaRPr>
          </a:p>
        </p:txBody>
      </p:sp>
      <p:sp>
        <p:nvSpPr>
          <p:cNvPr id="53287" name="Line 1063"/>
          <p:cNvSpPr>
            <a:spLocks noChangeShapeType="1"/>
          </p:cNvSpPr>
          <p:nvPr/>
        </p:nvSpPr>
        <p:spPr bwMode="auto">
          <a:xfrm flipH="1" flipV="1">
            <a:off x="2781304" y="2184400"/>
            <a:ext cx="2819400" cy="0"/>
          </a:xfrm>
          <a:prstGeom prst="line">
            <a:avLst/>
          </a:prstGeom>
          <a:noFill/>
          <a:ln w="50800">
            <a:solidFill>
              <a:srgbClr val="FF0000"/>
            </a:solidFill>
            <a:round/>
            <a:headEnd type="stealth" w="med" len="med"/>
            <a:tailEnd/>
          </a:ln>
          <a:extLst>
            <a:ext uri="{909E8E84-426E-40DD-AFC4-6F175D3DCCD1}">
              <a14:hiddenFill xmlns:a14="http://schemas.microsoft.com/office/drawing/2010/main">
                <a:noFill/>
              </a14:hiddenFill>
            </a:ext>
          </a:extLst>
        </p:spPr>
        <p:txBody>
          <a:bodyPr wrap="none" anchor="ctr"/>
          <a:lstStyle/>
          <a:p>
            <a:pPr defTabSz="914400"/>
            <a:endParaRPr lang="en-US" sz="6000" b="1" i="1">
              <a:solidFill>
                <a:srgbClr val="000000"/>
              </a:solidFill>
              <a:latin typeface="Berlin Sans FB Demi" pitchFamily="34" charset="0"/>
              <a:ea typeface="Osaka"/>
            </a:endParaRPr>
          </a:p>
        </p:txBody>
      </p:sp>
      <p:sp>
        <p:nvSpPr>
          <p:cNvPr id="53288" name="Text Box 1064"/>
          <p:cNvSpPr txBox="1">
            <a:spLocks noChangeArrowheads="1"/>
          </p:cNvSpPr>
          <p:nvPr/>
        </p:nvSpPr>
        <p:spPr bwMode="auto">
          <a:xfrm>
            <a:off x="854403" y="157375"/>
            <a:ext cx="71755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algn="ctr" defTabSz="914400"/>
            <a:r>
              <a:rPr lang="en-US" sz="3600" i="0">
                <a:solidFill>
                  <a:srgbClr val="FFFF1E"/>
                </a:solidFill>
                <a:latin typeface="Corbel" pitchFamily="34" charset="0"/>
                <a:ea typeface="Osaka"/>
              </a:rPr>
              <a:t>Cocaine Craving:</a:t>
            </a:r>
          </a:p>
          <a:p>
            <a:pPr algn="ctr" defTabSz="914400"/>
            <a:r>
              <a:rPr lang="en-US" sz="2400" i="0">
                <a:solidFill>
                  <a:srgbClr val="FFFF1E"/>
                </a:solidFill>
                <a:latin typeface="Corbel" pitchFamily="34" charset="0"/>
                <a:ea typeface="Osaka"/>
              </a:rPr>
              <a:t>Population (Cocaine Users, Controls) x Film (</a:t>
            </a:r>
            <a:r>
              <a:rPr lang="en-US" sz="2400" i="0">
                <a:solidFill>
                  <a:srgbClr val="FFFFFF"/>
                </a:solidFill>
                <a:latin typeface="Corbel" pitchFamily="34" charset="0"/>
                <a:ea typeface="Osaka"/>
              </a:rPr>
              <a:t>cocaine</a:t>
            </a:r>
            <a:r>
              <a:rPr lang="en-US" sz="2400" i="0">
                <a:solidFill>
                  <a:srgbClr val="FFFF1E"/>
                </a:solidFill>
                <a:latin typeface="Corbel" pitchFamily="34" charset="0"/>
                <a:ea typeface="Osaka"/>
              </a:rPr>
              <a:t> )</a:t>
            </a:r>
          </a:p>
        </p:txBody>
      </p:sp>
      <p:sp>
        <p:nvSpPr>
          <p:cNvPr id="53289" name="Text Box 1065"/>
          <p:cNvSpPr txBox="1">
            <a:spLocks noChangeArrowheads="1"/>
          </p:cNvSpPr>
          <p:nvPr/>
        </p:nvSpPr>
        <p:spPr bwMode="auto">
          <a:xfrm>
            <a:off x="4343647" y="6325095"/>
            <a:ext cx="24976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a:r>
              <a:rPr lang="en-US" sz="1400" i="0">
                <a:solidFill>
                  <a:srgbClr val="FFFF1E"/>
                </a:solidFill>
                <a:latin typeface="Corbel" pitchFamily="34" charset="0"/>
                <a:ea typeface="Osaka"/>
              </a:rPr>
              <a:t>Garavan et al A .J.  Psych 2000</a:t>
            </a:r>
          </a:p>
        </p:txBody>
      </p:sp>
      <p:sp>
        <p:nvSpPr>
          <p:cNvPr id="53290" name="Line 1066"/>
          <p:cNvSpPr>
            <a:spLocks noChangeShapeType="1"/>
          </p:cNvSpPr>
          <p:nvPr/>
        </p:nvSpPr>
        <p:spPr bwMode="auto">
          <a:xfrm>
            <a:off x="0" y="1219200"/>
            <a:ext cx="9144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6000" b="1" i="1">
              <a:solidFill>
                <a:srgbClr val="000000"/>
              </a:solidFill>
              <a:latin typeface="Berlin Sans FB Demi" pitchFamily="34" charset="0"/>
              <a:ea typeface="Osaka"/>
            </a:endParaRPr>
          </a:p>
        </p:txBody>
      </p:sp>
      <p:sp>
        <p:nvSpPr>
          <p:cNvPr id="53291" name="Text Box 1067"/>
          <p:cNvSpPr txBox="1">
            <a:spLocks noChangeArrowheads="1"/>
          </p:cNvSpPr>
          <p:nvPr/>
        </p:nvSpPr>
        <p:spPr bwMode="auto">
          <a:xfrm>
            <a:off x="2651755" y="5147170"/>
            <a:ext cx="636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a:r>
              <a:rPr lang="en-US" sz="2400" i="0">
                <a:solidFill>
                  <a:srgbClr val="FFFFFF"/>
                </a:solidFill>
                <a:latin typeface="Corbel" pitchFamily="34" charset="0"/>
                <a:ea typeface="Osaka"/>
              </a:rPr>
              <a:t>IFG</a:t>
            </a:r>
          </a:p>
        </p:txBody>
      </p:sp>
      <p:sp>
        <p:nvSpPr>
          <p:cNvPr id="53292" name="Text Box 1068"/>
          <p:cNvSpPr txBox="1">
            <a:spLocks noChangeArrowheads="1"/>
          </p:cNvSpPr>
          <p:nvPr/>
        </p:nvSpPr>
        <p:spPr bwMode="auto">
          <a:xfrm>
            <a:off x="2743448" y="3430588"/>
            <a:ext cx="13251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a:r>
              <a:rPr lang="en-US" sz="2400" i="0">
                <a:solidFill>
                  <a:srgbClr val="FFFFFF"/>
                </a:solidFill>
                <a:latin typeface="Corbel" pitchFamily="34" charset="0"/>
                <a:ea typeface="Osaka"/>
              </a:rPr>
              <a:t>Ant Cing</a:t>
            </a:r>
          </a:p>
        </p:txBody>
      </p:sp>
      <p:sp>
        <p:nvSpPr>
          <p:cNvPr id="53293" name="Text Box 1069"/>
          <p:cNvSpPr txBox="1">
            <a:spLocks noChangeArrowheads="1"/>
          </p:cNvSpPr>
          <p:nvPr/>
        </p:nvSpPr>
        <p:spPr bwMode="auto">
          <a:xfrm>
            <a:off x="2679701" y="2211882"/>
            <a:ext cx="1460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a:r>
              <a:rPr lang="en-US" sz="2400" i="0">
                <a:solidFill>
                  <a:srgbClr val="FFFFFF"/>
                </a:solidFill>
                <a:latin typeface="Corbel" pitchFamily="34" charset="0"/>
                <a:ea typeface="Osaka"/>
              </a:rPr>
              <a:t>Cingulate</a:t>
            </a:r>
          </a:p>
        </p:txBody>
      </p:sp>
      <p:sp>
        <p:nvSpPr>
          <p:cNvPr id="53294" name="Text Box 1070"/>
          <p:cNvSpPr txBox="1">
            <a:spLocks noChangeArrowheads="1"/>
          </p:cNvSpPr>
          <p:nvPr/>
        </p:nvSpPr>
        <p:spPr bwMode="auto">
          <a:xfrm rot="-5400000">
            <a:off x="-690144" y="3806621"/>
            <a:ext cx="20152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a:r>
              <a:rPr lang="en-US" sz="1600" i="0">
                <a:solidFill>
                  <a:srgbClr val="FFFFFF"/>
                </a:solidFill>
                <a:latin typeface="Corbel" pitchFamily="34" charset="0"/>
                <a:ea typeface="Osaka"/>
              </a:rPr>
              <a:t>Signal Intensity (AU)</a:t>
            </a:r>
            <a:endParaRPr lang="en-US" sz="1800" i="0">
              <a:solidFill>
                <a:srgbClr val="FFFFFF"/>
              </a:solidFill>
              <a:latin typeface="Corbel" pitchFamily="34" charset="0"/>
              <a:ea typeface="Osaka"/>
            </a:endParaRPr>
          </a:p>
        </p:txBody>
      </p:sp>
      <p:sp useBgFill="1">
        <p:nvSpPr>
          <p:cNvPr id="53295" name="Rectangle 1071"/>
          <p:cNvSpPr>
            <a:spLocks noChangeArrowheads="1"/>
          </p:cNvSpPr>
          <p:nvPr/>
        </p:nvSpPr>
        <p:spPr bwMode="auto">
          <a:xfrm>
            <a:off x="736600" y="6311900"/>
            <a:ext cx="2057400" cy="3048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hangingPunct="0"/>
            <a:r>
              <a:rPr lang="en-US" sz="1400" b="1">
                <a:solidFill>
                  <a:srgbClr val="FFFFFF"/>
                </a:solidFill>
                <a:latin typeface="Corbel" pitchFamily="34" charset="0"/>
                <a:ea typeface="Osaka"/>
              </a:rPr>
              <a:t>Controls      Cocaine Users</a:t>
            </a:r>
          </a:p>
        </p:txBody>
      </p:sp>
      <p:sp>
        <p:nvSpPr>
          <p:cNvPr id="53296" name="Line 1072"/>
          <p:cNvSpPr>
            <a:spLocks noChangeShapeType="1"/>
          </p:cNvSpPr>
          <p:nvPr/>
        </p:nvSpPr>
        <p:spPr bwMode="auto">
          <a:xfrm flipV="1">
            <a:off x="951089" y="4205783"/>
            <a:ext cx="0" cy="142875"/>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6000" b="1" i="1">
              <a:solidFill>
                <a:srgbClr val="000000"/>
              </a:solidFill>
              <a:latin typeface="Berlin Sans FB Demi" pitchFamily="34" charset="0"/>
              <a:ea typeface="Osaka"/>
            </a:endParaRPr>
          </a:p>
        </p:txBody>
      </p:sp>
      <p:pic>
        <p:nvPicPr>
          <p:cNvPr id="53297" name="Picture 1073" descr="mcw_logo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1600" y="5737720"/>
            <a:ext cx="1219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8" name="Line 1074"/>
          <p:cNvSpPr>
            <a:spLocks noChangeShapeType="1"/>
          </p:cNvSpPr>
          <p:nvPr/>
        </p:nvSpPr>
        <p:spPr bwMode="auto">
          <a:xfrm flipH="1">
            <a:off x="2671234" y="4882058"/>
            <a:ext cx="0" cy="132873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Tree>
    <p:extLst>
      <p:ext uri="{BB962C8B-B14F-4D97-AF65-F5344CB8AC3E}">
        <p14:creationId xmlns:p14="http://schemas.microsoft.com/office/powerpoint/2010/main" val="2162699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4" name="Picture 2" descr="subXfilm-transparent"/>
          <p:cNvPicPr>
            <a:picLocks noChangeAspect="1" noChangeArrowheads="1"/>
          </p:cNvPicPr>
          <p:nvPr/>
        </p:nvPicPr>
        <p:blipFill>
          <a:blip r:embed="rId4">
            <a:extLst>
              <a:ext uri="{28A0092B-C50C-407E-A947-70E740481C1C}">
                <a14:useLocalDpi xmlns:a14="http://schemas.microsoft.com/office/drawing/2010/main" val="0"/>
              </a:ext>
            </a:extLst>
          </a:blip>
          <a:srcRect l="5315" t="13043" r="7730" b="10146"/>
          <a:stretch>
            <a:fillRect/>
          </a:stretch>
        </p:blipFill>
        <p:spPr bwMode="auto">
          <a:xfrm>
            <a:off x="3886200" y="1143000"/>
            <a:ext cx="4401256"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3"/>
          <p:cNvGraphicFramePr>
            <a:graphicFrameLocks/>
          </p:cNvGraphicFramePr>
          <p:nvPr/>
        </p:nvGraphicFramePr>
        <p:xfrm>
          <a:off x="381000" y="1624013"/>
          <a:ext cx="2359378" cy="1435100"/>
        </p:xfrm>
        <a:graphic>
          <a:graphicData uri="http://schemas.openxmlformats.org/presentationml/2006/ole">
            <mc:AlternateContent xmlns:mc="http://schemas.openxmlformats.org/markup-compatibility/2006">
              <mc:Choice xmlns:v="urn:schemas-microsoft-com:vml" Requires="v">
                <p:oleObj spid="_x0000_s9260" name="Worksheet" r:id="rId5" imgW="8991600" imgH="5549900" progId="Excel.Sheet.8">
                  <p:embed/>
                </p:oleObj>
              </mc:Choice>
              <mc:Fallback>
                <p:oleObj name="Worksheet" r:id="rId5" imgW="8991600" imgH="5549900" progId="Excel.Sheet.8">
                  <p:embed/>
                  <p:pic>
                    <p:nvPicPr>
                      <p:cNvPr id="0" name=""/>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624013"/>
                        <a:ext cx="2359378"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4"/>
          <p:cNvGraphicFramePr>
            <a:graphicFrameLocks noChangeAspect="1"/>
          </p:cNvGraphicFramePr>
          <p:nvPr/>
        </p:nvGraphicFramePr>
        <p:xfrm>
          <a:off x="381000" y="3221040"/>
          <a:ext cx="2362200" cy="1436687"/>
        </p:xfrm>
        <a:graphic>
          <a:graphicData uri="http://schemas.openxmlformats.org/presentationml/2006/ole">
            <mc:AlternateContent xmlns:mc="http://schemas.openxmlformats.org/markup-compatibility/2006">
              <mc:Choice xmlns:v="urn:schemas-microsoft-com:vml" Requires="v">
                <p:oleObj spid="_x0000_s9261" name="Worksheet" r:id="rId7" imgW="8991600" imgH="5549900" progId="Excel.Sheet.8">
                  <p:embed/>
                </p:oleObj>
              </mc:Choice>
              <mc:Fallback>
                <p:oleObj name="Worksheet" r:id="rId7" imgW="8991600" imgH="5549900" progId="Excel.Shee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3221040"/>
                        <a:ext cx="2362200" cy="14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5"/>
          <p:cNvGraphicFramePr>
            <a:graphicFrameLocks/>
          </p:cNvGraphicFramePr>
          <p:nvPr/>
        </p:nvGraphicFramePr>
        <p:xfrm>
          <a:off x="383822" y="4808538"/>
          <a:ext cx="2359378" cy="1435100"/>
        </p:xfrm>
        <a:graphic>
          <a:graphicData uri="http://schemas.openxmlformats.org/presentationml/2006/ole">
            <mc:AlternateContent xmlns:mc="http://schemas.openxmlformats.org/markup-compatibility/2006">
              <mc:Choice xmlns:v="urn:schemas-microsoft-com:vml" Requires="v">
                <p:oleObj spid="_x0000_s9262" name="Worksheet" r:id="rId9" imgW="8991600" imgH="5638800" progId="Excel.Sheet.8">
                  <p:embed/>
                </p:oleObj>
              </mc:Choice>
              <mc:Fallback>
                <p:oleObj name="Worksheet" r:id="rId9" imgW="8991600" imgH="5638800" progId="Excel.Sheet.8">
                  <p:embed/>
                  <p:pic>
                    <p:nvPicPr>
                      <p:cNvPr id="0" name=""/>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3822" y="4808538"/>
                        <a:ext cx="2359378" cy="143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5" name="Line 6"/>
          <p:cNvSpPr>
            <a:spLocks noChangeShapeType="1"/>
          </p:cNvSpPr>
          <p:nvPr/>
        </p:nvSpPr>
        <p:spPr bwMode="auto">
          <a:xfrm flipV="1">
            <a:off x="2794000" y="4800600"/>
            <a:ext cx="1828800" cy="304800"/>
          </a:xfrm>
          <a:prstGeom prst="line">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pPr defTabSz="914400"/>
            <a:endParaRPr lang="en-US" sz="6000" b="1" i="1">
              <a:solidFill>
                <a:srgbClr val="000000"/>
              </a:solidFill>
              <a:latin typeface="Berlin Sans FB Demi" pitchFamily="34" charset="0"/>
              <a:ea typeface="Osaka"/>
            </a:endParaRPr>
          </a:p>
        </p:txBody>
      </p:sp>
      <p:sp>
        <p:nvSpPr>
          <p:cNvPr id="2056" name="Line 7"/>
          <p:cNvSpPr>
            <a:spLocks noChangeShapeType="1"/>
          </p:cNvSpPr>
          <p:nvPr/>
        </p:nvSpPr>
        <p:spPr bwMode="auto">
          <a:xfrm flipV="1">
            <a:off x="2819400" y="3048000"/>
            <a:ext cx="1981200" cy="304800"/>
          </a:xfrm>
          <a:prstGeom prst="line">
            <a:avLst/>
          </a:prstGeom>
          <a:noFill/>
          <a:ln w="508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pPr defTabSz="914400"/>
            <a:endParaRPr lang="en-US" sz="6000" b="1" i="1">
              <a:solidFill>
                <a:srgbClr val="000000"/>
              </a:solidFill>
              <a:latin typeface="Berlin Sans FB Demi" pitchFamily="34" charset="0"/>
              <a:ea typeface="Osaka"/>
            </a:endParaRPr>
          </a:p>
        </p:txBody>
      </p:sp>
      <p:sp>
        <p:nvSpPr>
          <p:cNvPr id="2057" name="Line 8"/>
          <p:cNvSpPr>
            <a:spLocks noChangeShapeType="1"/>
          </p:cNvSpPr>
          <p:nvPr/>
        </p:nvSpPr>
        <p:spPr bwMode="auto">
          <a:xfrm flipH="1" flipV="1">
            <a:off x="2781304" y="2184400"/>
            <a:ext cx="2819400" cy="0"/>
          </a:xfrm>
          <a:prstGeom prst="line">
            <a:avLst/>
          </a:prstGeom>
          <a:noFill/>
          <a:ln w="50800">
            <a:solidFill>
              <a:srgbClr val="FF0000"/>
            </a:solidFill>
            <a:round/>
            <a:headEnd type="stealth" w="med" len="med"/>
            <a:tailEnd/>
          </a:ln>
          <a:extLst>
            <a:ext uri="{909E8E84-426E-40DD-AFC4-6F175D3DCCD1}">
              <a14:hiddenFill xmlns:a14="http://schemas.microsoft.com/office/drawing/2010/main">
                <a:noFill/>
              </a14:hiddenFill>
            </a:ext>
          </a:extLst>
        </p:spPr>
        <p:txBody>
          <a:bodyPr wrap="none" anchor="ctr"/>
          <a:lstStyle/>
          <a:p>
            <a:pPr defTabSz="914400"/>
            <a:endParaRPr lang="en-US" sz="6000" b="1" i="1">
              <a:solidFill>
                <a:srgbClr val="000000"/>
              </a:solidFill>
              <a:latin typeface="Berlin Sans FB Demi" pitchFamily="34" charset="0"/>
              <a:ea typeface="Osaka"/>
            </a:endParaRPr>
          </a:p>
        </p:txBody>
      </p:sp>
      <p:sp>
        <p:nvSpPr>
          <p:cNvPr id="2058" name="Text Box 9"/>
          <p:cNvSpPr txBox="1">
            <a:spLocks noChangeArrowheads="1"/>
          </p:cNvSpPr>
          <p:nvPr/>
        </p:nvSpPr>
        <p:spPr bwMode="auto">
          <a:xfrm>
            <a:off x="446477" y="157369"/>
            <a:ext cx="80379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algn="ctr" defTabSz="914400"/>
            <a:r>
              <a:rPr lang="en-US" sz="3600" i="0">
                <a:solidFill>
                  <a:srgbClr val="FFFF1E"/>
                </a:solidFill>
                <a:latin typeface="Corbel" pitchFamily="34" charset="0"/>
                <a:ea typeface="Osaka"/>
              </a:rPr>
              <a:t>Cocaine Craving:</a:t>
            </a:r>
          </a:p>
          <a:p>
            <a:pPr algn="ctr" defTabSz="914400"/>
            <a:r>
              <a:rPr lang="en-US" sz="2400" i="0">
                <a:solidFill>
                  <a:srgbClr val="FFFF1E"/>
                </a:solidFill>
                <a:latin typeface="Corbel" pitchFamily="34" charset="0"/>
                <a:ea typeface="Osaka"/>
              </a:rPr>
              <a:t>Population (Cocaine Users, Controls) x Film (</a:t>
            </a:r>
            <a:r>
              <a:rPr lang="en-US" sz="2400" i="0">
                <a:solidFill>
                  <a:srgbClr val="FFFFFF"/>
                </a:solidFill>
                <a:latin typeface="Corbel" pitchFamily="34" charset="0"/>
                <a:ea typeface="Osaka"/>
              </a:rPr>
              <a:t>cocaine</a:t>
            </a:r>
            <a:r>
              <a:rPr lang="en-US" sz="2400" i="0">
                <a:solidFill>
                  <a:srgbClr val="FFFF1E"/>
                </a:solidFill>
                <a:latin typeface="Corbel" pitchFamily="34" charset="0"/>
                <a:ea typeface="Osaka"/>
              </a:rPr>
              <a:t>, </a:t>
            </a:r>
            <a:r>
              <a:rPr lang="en-US" sz="2400" i="0">
                <a:solidFill>
                  <a:srgbClr val="FFD014"/>
                </a:solidFill>
                <a:latin typeface="Corbel" pitchFamily="34" charset="0"/>
                <a:ea typeface="Osaka"/>
              </a:rPr>
              <a:t>erotic</a:t>
            </a:r>
            <a:r>
              <a:rPr lang="en-US" sz="2400" i="0">
                <a:solidFill>
                  <a:srgbClr val="FFFF1E"/>
                </a:solidFill>
                <a:latin typeface="Corbel" pitchFamily="34" charset="0"/>
                <a:ea typeface="Osaka"/>
              </a:rPr>
              <a:t>)</a:t>
            </a:r>
          </a:p>
        </p:txBody>
      </p:sp>
      <p:sp>
        <p:nvSpPr>
          <p:cNvPr id="2059" name="Text Box 10"/>
          <p:cNvSpPr txBox="1">
            <a:spLocks noChangeArrowheads="1"/>
          </p:cNvSpPr>
          <p:nvPr/>
        </p:nvSpPr>
        <p:spPr bwMode="auto">
          <a:xfrm>
            <a:off x="4343645" y="6325091"/>
            <a:ext cx="24976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a:r>
              <a:rPr lang="en-US" sz="1400" i="0">
                <a:solidFill>
                  <a:srgbClr val="FFFF1E"/>
                </a:solidFill>
                <a:latin typeface="Corbel" pitchFamily="34" charset="0"/>
                <a:ea typeface="Osaka"/>
              </a:rPr>
              <a:t>Garavan et al A .J.  Psych 2000</a:t>
            </a:r>
          </a:p>
        </p:txBody>
      </p:sp>
      <p:sp>
        <p:nvSpPr>
          <p:cNvPr id="2060" name="Line 11"/>
          <p:cNvSpPr>
            <a:spLocks noChangeShapeType="1"/>
          </p:cNvSpPr>
          <p:nvPr/>
        </p:nvSpPr>
        <p:spPr bwMode="auto">
          <a:xfrm>
            <a:off x="0" y="1219200"/>
            <a:ext cx="9144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6000" b="1" i="1">
              <a:solidFill>
                <a:srgbClr val="000000"/>
              </a:solidFill>
              <a:latin typeface="Berlin Sans FB Demi" pitchFamily="34" charset="0"/>
              <a:ea typeface="Osaka"/>
            </a:endParaRPr>
          </a:p>
        </p:txBody>
      </p:sp>
      <p:sp>
        <p:nvSpPr>
          <p:cNvPr id="2061" name="Text Box 12"/>
          <p:cNvSpPr txBox="1">
            <a:spLocks noChangeArrowheads="1"/>
          </p:cNvSpPr>
          <p:nvPr/>
        </p:nvSpPr>
        <p:spPr bwMode="auto">
          <a:xfrm>
            <a:off x="2651753" y="5147166"/>
            <a:ext cx="636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a:r>
              <a:rPr lang="en-US" sz="2400" i="0">
                <a:solidFill>
                  <a:srgbClr val="FFFFFF"/>
                </a:solidFill>
                <a:latin typeface="Corbel" pitchFamily="34" charset="0"/>
                <a:ea typeface="Osaka"/>
              </a:rPr>
              <a:t>IFG</a:t>
            </a:r>
          </a:p>
        </p:txBody>
      </p:sp>
      <p:sp>
        <p:nvSpPr>
          <p:cNvPr id="2062" name="Text Box 13"/>
          <p:cNvSpPr txBox="1">
            <a:spLocks noChangeArrowheads="1"/>
          </p:cNvSpPr>
          <p:nvPr/>
        </p:nvSpPr>
        <p:spPr bwMode="auto">
          <a:xfrm>
            <a:off x="2743446" y="3430588"/>
            <a:ext cx="13251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a:r>
              <a:rPr lang="en-US" sz="2400" i="0">
                <a:solidFill>
                  <a:srgbClr val="FFFFFF"/>
                </a:solidFill>
                <a:latin typeface="Corbel" pitchFamily="34" charset="0"/>
                <a:ea typeface="Osaka"/>
              </a:rPr>
              <a:t>Ant Cing</a:t>
            </a:r>
          </a:p>
        </p:txBody>
      </p:sp>
      <p:sp>
        <p:nvSpPr>
          <p:cNvPr id="2063" name="Text Box 14"/>
          <p:cNvSpPr txBox="1">
            <a:spLocks noChangeArrowheads="1"/>
          </p:cNvSpPr>
          <p:nvPr/>
        </p:nvSpPr>
        <p:spPr bwMode="auto">
          <a:xfrm>
            <a:off x="2679701" y="2211878"/>
            <a:ext cx="1460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a:r>
              <a:rPr lang="en-US" sz="2400" i="0">
                <a:solidFill>
                  <a:srgbClr val="FFFFFF"/>
                </a:solidFill>
                <a:latin typeface="Corbel" pitchFamily="34" charset="0"/>
                <a:ea typeface="Osaka"/>
              </a:rPr>
              <a:t>Cingulate</a:t>
            </a:r>
          </a:p>
        </p:txBody>
      </p:sp>
      <p:sp>
        <p:nvSpPr>
          <p:cNvPr id="2064" name="Text Box 15"/>
          <p:cNvSpPr txBox="1">
            <a:spLocks noChangeArrowheads="1"/>
          </p:cNvSpPr>
          <p:nvPr/>
        </p:nvSpPr>
        <p:spPr bwMode="auto">
          <a:xfrm rot="16200000">
            <a:off x="-690144" y="3806621"/>
            <a:ext cx="20152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a:r>
              <a:rPr lang="en-US" sz="1600" i="0">
                <a:solidFill>
                  <a:srgbClr val="FFFFFF"/>
                </a:solidFill>
                <a:latin typeface="Corbel" pitchFamily="34" charset="0"/>
                <a:ea typeface="Osaka"/>
              </a:rPr>
              <a:t>Signal Intensity (AU)</a:t>
            </a:r>
            <a:endParaRPr lang="en-US" sz="1800" i="0">
              <a:solidFill>
                <a:srgbClr val="FFFFFF"/>
              </a:solidFill>
              <a:latin typeface="Corbel" pitchFamily="34" charset="0"/>
              <a:ea typeface="Osaka"/>
            </a:endParaRPr>
          </a:p>
        </p:txBody>
      </p:sp>
      <p:sp useBgFill="1">
        <p:nvSpPr>
          <p:cNvPr id="2065" name="Rectangle 16"/>
          <p:cNvSpPr>
            <a:spLocks noChangeArrowheads="1"/>
          </p:cNvSpPr>
          <p:nvPr/>
        </p:nvSpPr>
        <p:spPr bwMode="auto">
          <a:xfrm>
            <a:off x="736600" y="6311900"/>
            <a:ext cx="2057400" cy="304800"/>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eaLnBrk="0" hangingPunct="0"/>
            <a:r>
              <a:rPr lang="en-US" sz="1400" b="1">
                <a:solidFill>
                  <a:srgbClr val="FFFFFF"/>
                </a:solidFill>
                <a:latin typeface="Corbel" pitchFamily="34" charset="0"/>
                <a:ea typeface="Osaka"/>
              </a:rPr>
              <a:t>Controls      Cocaine Users</a:t>
            </a:r>
          </a:p>
        </p:txBody>
      </p:sp>
      <p:sp>
        <p:nvSpPr>
          <p:cNvPr id="2066" name="Line 17"/>
          <p:cNvSpPr>
            <a:spLocks noChangeShapeType="1"/>
          </p:cNvSpPr>
          <p:nvPr/>
        </p:nvSpPr>
        <p:spPr bwMode="auto">
          <a:xfrm flipV="1">
            <a:off x="951089" y="4205779"/>
            <a:ext cx="0" cy="142875"/>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6000" b="1" i="1">
              <a:solidFill>
                <a:srgbClr val="000000"/>
              </a:solidFill>
              <a:latin typeface="Berlin Sans FB Demi" pitchFamily="34" charset="0"/>
              <a:ea typeface="Osaka"/>
            </a:endParaRPr>
          </a:p>
        </p:txBody>
      </p:sp>
      <p:pic>
        <p:nvPicPr>
          <p:cNvPr id="2067" name="Picture 18" descr="mcw_logo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21600" y="5737716"/>
            <a:ext cx="1219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 name="Line 19"/>
          <p:cNvSpPr>
            <a:spLocks noChangeShapeType="1"/>
          </p:cNvSpPr>
          <p:nvPr/>
        </p:nvSpPr>
        <p:spPr bwMode="auto">
          <a:xfrm flipH="1">
            <a:off x="2671234" y="4882054"/>
            <a:ext cx="0" cy="1328737"/>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
        <p:nvSpPr>
          <p:cNvPr id="2069" name="Line 20"/>
          <p:cNvSpPr>
            <a:spLocks noChangeShapeType="1"/>
          </p:cNvSpPr>
          <p:nvPr/>
        </p:nvSpPr>
        <p:spPr bwMode="auto">
          <a:xfrm>
            <a:off x="578556" y="4876800"/>
            <a:ext cx="2095500" cy="0"/>
          </a:xfrm>
          <a:prstGeom prst="line">
            <a:avLst/>
          </a:prstGeom>
          <a:noFill/>
          <a:ln w="9525">
            <a:solidFill>
              <a:srgbClr val="FCF305"/>
            </a:solidFill>
            <a:round/>
            <a:headEnd/>
            <a:tailEnd/>
          </a:ln>
          <a:extLst>
            <a:ext uri="{909E8E84-426E-40DD-AFC4-6F175D3DCCD1}">
              <a14:hiddenFill xmlns:a14="http://schemas.microsoft.com/office/drawing/2010/main">
                <a:noFill/>
              </a14:hiddenFill>
            </a:ext>
          </a:extLst>
        </p:spPr>
        <p:txBody>
          <a:bodyPr/>
          <a:lstStyle/>
          <a:p>
            <a:pPr defTabSz="914400"/>
            <a:endParaRPr lang="en-US" sz="6000" b="1" i="1">
              <a:solidFill>
                <a:srgbClr val="000000"/>
              </a:solidFill>
              <a:latin typeface="Berlin Sans FB Demi" pitchFamily="34" charset="0"/>
              <a:ea typeface="Osaka"/>
            </a:endParaRPr>
          </a:p>
        </p:txBody>
      </p:sp>
    </p:spTree>
    <p:extLst>
      <p:ext uri="{BB962C8B-B14F-4D97-AF65-F5344CB8AC3E}">
        <p14:creationId xmlns:p14="http://schemas.microsoft.com/office/powerpoint/2010/main" val="797029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3462" name="Picture 2054" descr="jour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46" y="2000250"/>
            <a:ext cx="5698067"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2055"/>
          <p:cNvSpPr txBox="1">
            <a:spLocks noChangeArrowheads="1"/>
          </p:cNvSpPr>
          <p:nvPr/>
        </p:nvSpPr>
        <p:spPr bwMode="auto">
          <a:xfrm>
            <a:off x="0" y="1270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algn="ctr" defTabSz="914400" eaLnBrk="1" hangingPunct="1">
              <a:spcBef>
                <a:spcPct val="50000"/>
              </a:spcBef>
            </a:pPr>
            <a:r>
              <a:rPr lang="en-US" sz="4200" i="0" dirty="0">
                <a:solidFill>
                  <a:srgbClr val="FFFF00"/>
                </a:solidFill>
                <a:latin typeface="Corbel" pitchFamily="34" charset="0"/>
                <a:ea typeface="Osaka"/>
              </a:rPr>
              <a:t>Even Unconscious Cues Can Elicit Brain Responses</a:t>
            </a:r>
          </a:p>
        </p:txBody>
      </p:sp>
      <p:sp>
        <p:nvSpPr>
          <p:cNvPr id="10643464" name="Text Box 2056"/>
          <p:cNvSpPr txBox="1">
            <a:spLocks noChangeArrowheads="1"/>
          </p:cNvSpPr>
          <p:nvPr/>
        </p:nvSpPr>
        <p:spPr bwMode="auto">
          <a:xfrm>
            <a:off x="6216145" y="2773455"/>
            <a:ext cx="2772833"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eaLnBrk="1" hangingPunct="1">
              <a:spcBef>
                <a:spcPct val="50000"/>
              </a:spcBef>
            </a:pPr>
            <a:r>
              <a:rPr lang="en-US" sz="3000" i="0">
                <a:solidFill>
                  <a:srgbClr val="FFFFFF"/>
                </a:solidFill>
                <a:latin typeface="Corbel" pitchFamily="34" charset="0"/>
                <a:ea typeface="Osaka"/>
              </a:rPr>
              <a:t>Brain Regions Activated by 33 millisecond Cocaine Cues</a:t>
            </a:r>
            <a:r>
              <a:rPr lang="en-US" sz="3000">
                <a:solidFill>
                  <a:srgbClr val="FFFFFF"/>
                </a:solidFill>
                <a:latin typeface="Corbel" pitchFamily="34" charset="0"/>
                <a:ea typeface="Osaka"/>
              </a:rPr>
              <a:t> (too fast for conscious recognition)</a:t>
            </a:r>
          </a:p>
        </p:txBody>
      </p:sp>
      <p:sp>
        <p:nvSpPr>
          <p:cNvPr id="10643465" name="Text Box 2057"/>
          <p:cNvSpPr txBox="1">
            <a:spLocks noChangeArrowheads="1"/>
          </p:cNvSpPr>
          <p:nvPr/>
        </p:nvSpPr>
        <p:spPr bwMode="auto">
          <a:xfrm>
            <a:off x="6016752" y="6421576"/>
            <a:ext cx="30806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algn="r" defTabSz="914400" eaLnBrk="1" hangingPunct="1">
              <a:spcBef>
                <a:spcPct val="50000"/>
              </a:spcBef>
            </a:pPr>
            <a:r>
              <a:rPr lang="en-US" sz="1600" i="0" dirty="0">
                <a:solidFill>
                  <a:srgbClr val="FFFFFF"/>
                </a:solidFill>
                <a:latin typeface="Corbel" pitchFamily="34" charset="0"/>
                <a:ea typeface="Osaka"/>
              </a:rPr>
              <a:t>Childress, et al., </a:t>
            </a:r>
            <a:r>
              <a:rPr lang="en-US" sz="1600" i="0" dirty="0" err="1">
                <a:solidFill>
                  <a:srgbClr val="FFFFFF"/>
                </a:solidFill>
                <a:latin typeface="Corbel" pitchFamily="34" charset="0"/>
                <a:ea typeface="Osaka"/>
              </a:rPr>
              <a:t>PLoS</a:t>
            </a:r>
            <a:r>
              <a:rPr lang="en-US" sz="1600" i="0" dirty="0">
                <a:solidFill>
                  <a:srgbClr val="FFFFFF"/>
                </a:solidFill>
                <a:latin typeface="Corbel" pitchFamily="34" charset="0"/>
                <a:ea typeface="Osaka"/>
              </a:rPr>
              <a:t> ONE 2008</a:t>
            </a:r>
          </a:p>
        </p:txBody>
      </p:sp>
      <p:sp>
        <p:nvSpPr>
          <p:cNvPr id="54278" name="Line 2058"/>
          <p:cNvSpPr>
            <a:spLocks noChangeShapeType="1"/>
          </p:cNvSpPr>
          <p:nvPr/>
        </p:nvSpPr>
        <p:spPr bwMode="auto">
          <a:xfrm>
            <a:off x="0" y="1533525"/>
            <a:ext cx="9144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6000" b="1" i="1">
              <a:solidFill>
                <a:srgbClr val="000000"/>
              </a:solidFill>
              <a:latin typeface="Berlin Sans FB Demi" pitchFamily="34" charset="0"/>
              <a:ea typeface="Osaka"/>
            </a:endParaRPr>
          </a:p>
        </p:txBody>
      </p:sp>
      <p:pic>
        <p:nvPicPr>
          <p:cNvPr id="7" name="Picture 2054" descr="jour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26" y="2022024"/>
            <a:ext cx="5698067"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562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30"/>
                                        <p:tgtEl>
                                          <p:spTgt spid="7"/>
                                        </p:tgtEl>
                                      </p:cBhvr>
                                    </p:animEffect>
                                  </p:childTnLst>
                                  <p:subTnLst>
                                    <p:set>
                                      <p:cBhvr override="childStyle">
                                        <p:cTn dur="1" fill="hold" display="0" masterRel="sameClick" afterEffect="1">
                                          <p:stCondLst>
                                            <p:cond evt="end" delay="0">
                                              <p:tn val="5"/>
                                            </p:cond>
                                          </p:stCondLst>
                                        </p:cTn>
                                        <p:tgtEl>
                                          <p:spTgt spid="7"/>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643462"/>
                                        </p:tgtEl>
                                        <p:attrNameLst>
                                          <p:attrName>style.visibility</p:attrName>
                                        </p:attrNameLst>
                                      </p:cBhvr>
                                      <p:to>
                                        <p:strVal val="visible"/>
                                      </p:to>
                                    </p:set>
                                    <p:animEffect transition="in" filter="dissolve">
                                      <p:cBhvr>
                                        <p:cTn id="12" dur="500"/>
                                        <p:tgtEl>
                                          <p:spTgt spid="1064346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643465"/>
                                        </p:tgtEl>
                                        <p:attrNameLst>
                                          <p:attrName>style.visibility</p:attrName>
                                        </p:attrNameLst>
                                      </p:cBhvr>
                                      <p:to>
                                        <p:strVal val="visible"/>
                                      </p:to>
                                    </p:set>
                                    <p:animEffect transition="in" filter="dissolve">
                                      <p:cBhvr>
                                        <p:cTn id="15" dur="500"/>
                                        <p:tgtEl>
                                          <p:spTgt spid="1064346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643464"/>
                                        </p:tgtEl>
                                        <p:attrNameLst>
                                          <p:attrName>style.visibility</p:attrName>
                                        </p:attrNameLst>
                                      </p:cBhvr>
                                      <p:to>
                                        <p:strVal val="visible"/>
                                      </p:to>
                                    </p:set>
                                    <p:animEffect transition="in" filter="dissolve">
                                      <p:cBhvr>
                                        <p:cTn id="18" dur="500"/>
                                        <p:tgtEl>
                                          <p:spTgt spid="10643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3464" grpId="0"/>
      <p:bldP spid="1064346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4" name="Group 3"/>
          <p:cNvGrpSpPr>
            <a:grpSpLocks/>
          </p:cNvGrpSpPr>
          <p:nvPr/>
        </p:nvGrpSpPr>
        <p:grpSpPr bwMode="auto">
          <a:xfrm>
            <a:off x="3190950" y="1969813"/>
            <a:ext cx="5967589" cy="4918869"/>
            <a:chOff x="528" y="672"/>
            <a:chExt cx="4378" cy="3465"/>
          </a:xfrm>
        </p:grpSpPr>
        <p:pic>
          <p:nvPicPr>
            <p:cNvPr id="35" name="Picture 4"/>
            <p:cNvPicPr>
              <a:picLocks noChangeAspect="1" noChangeArrowheads="1"/>
            </p:cNvPicPr>
            <p:nvPr/>
          </p:nvPicPr>
          <p:blipFill>
            <a:blip r:embed="rId3">
              <a:extLst>
                <a:ext uri="{28A0092B-C50C-407E-A947-70E740481C1C}">
                  <a14:useLocalDpi xmlns:a14="http://schemas.microsoft.com/office/drawing/2010/main" val="0"/>
                </a:ext>
              </a:extLst>
            </a:blip>
            <a:srcRect r="13956"/>
            <a:stretch>
              <a:fillRect/>
            </a:stretch>
          </p:blipFill>
          <p:spPr bwMode="auto">
            <a:xfrm>
              <a:off x="528" y="672"/>
              <a:ext cx="4378" cy="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p:cNvPicPr>
              <a:picLocks noChangeAspect="1" noChangeArrowheads="1"/>
            </p:cNvPicPr>
            <p:nvPr/>
          </p:nvPicPr>
          <p:blipFill>
            <a:blip r:embed="rId3">
              <a:extLst>
                <a:ext uri="{28A0092B-C50C-407E-A947-70E740481C1C}">
                  <a14:useLocalDpi xmlns:a14="http://schemas.microsoft.com/office/drawing/2010/main" val="0"/>
                </a:ext>
              </a:extLst>
            </a:blip>
            <a:srcRect l="90988" t="22861" r="4187" b="13335"/>
            <a:stretch>
              <a:fillRect/>
            </a:stretch>
          </p:blipFill>
          <p:spPr bwMode="auto">
            <a:xfrm>
              <a:off x="4608" y="1680"/>
              <a:ext cx="242" cy="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2" name="Line 2058"/>
          <p:cNvSpPr>
            <a:spLocks noChangeShapeType="1"/>
          </p:cNvSpPr>
          <p:nvPr/>
        </p:nvSpPr>
        <p:spPr bwMode="auto">
          <a:xfrm>
            <a:off x="0" y="1133475"/>
            <a:ext cx="91440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6000" b="1" i="1">
              <a:solidFill>
                <a:srgbClr val="000000"/>
              </a:solidFill>
              <a:latin typeface="Berlin Sans FB Demi" pitchFamily="34" charset="0"/>
              <a:ea typeface="Osaka"/>
            </a:endParaRPr>
          </a:p>
        </p:txBody>
      </p:sp>
      <p:sp>
        <p:nvSpPr>
          <p:cNvPr id="10572804" name="Rectangle 4"/>
          <p:cNvSpPr>
            <a:spLocks noChangeArrowheads="1"/>
          </p:cNvSpPr>
          <p:nvPr/>
        </p:nvSpPr>
        <p:spPr bwMode="auto">
          <a:xfrm>
            <a:off x="33870" y="76200"/>
            <a:ext cx="9008533" cy="3657600"/>
          </a:xfrm>
          <a:prstGeom prst="rect">
            <a:avLst/>
          </a:prstGeom>
          <a:noFill/>
          <a:ln w="9525">
            <a:noFill/>
            <a:miter lim="800000"/>
            <a:headEnd/>
            <a:tailEnd/>
          </a:ln>
          <a:effectLst/>
        </p:spPr>
        <p:txBody>
          <a:bodyPr/>
          <a:lstStyle/>
          <a:p>
            <a:pPr defTabSz="914400" eaLnBrk="0" hangingPunct="0">
              <a:lnSpc>
                <a:spcPct val="80000"/>
              </a:lnSpc>
              <a:buClr>
                <a:srgbClr val="FFFF00"/>
              </a:buClr>
              <a:defRPr/>
            </a:pPr>
            <a:r>
              <a:rPr lang="en-US" sz="3400" b="1" dirty="0" smtClean="0">
                <a:solidFill>
                  <a:srgbClr val="FFFF00"/>
                </a:solidFill>
                <a:latin typeface="Corbel" pitchFamily="34" charset="0"/>
                <a:ea typeface="Osaka"/>
              </a:rPr>
              <a:t>3. Motivation </a:t>
            </a:r>
            <a:r>
              <a:rPr lang="en-US" sz="3400" b="1" dirty="0">
                <a:solidFill>
                  <a:srgbClr val="FFFF00"/>
                </a:solidFill>
                <a:latin typeface="Corbel" pitchFamily="34" charset="0"/>
                <a:ea typeface="Osaka"/>
              </a:rPr>
              <a:t>&amp; Executive</a:t>
            </a:r>
          </a:p>
          <a:p>
            <a:pPr marL="609600" indent="-609600" defTabSz="914400" eaLnBrk="0" hangingPunct="0">
              <a:lnSpc>
                <a:spcPct val="80000"/>
              </a:lnSpc>
              <a:buClr>
                <a:srgbClr val="FFFF00"/>
              </a:buClr>
              <a:defRPr/>
            </a:pPr>
            <a:r>
              <a:rPr lang="en-US" sz="3400" b="1" dirty="0">
                <a:solidFill>
                  <a:srgbClr val="FFFF00"/>
                </a:solidFill>
                <a:latin typeface="Corbel" pitchFamily="34" charset="0"/>
                <a:ea typeface="Osaka"/>
              </a:rPr>
              <a:t>     Control Circuits</a:t>
            </a:r>
          </a:p>
          <a:p>
            <a:pPr marL="609600" indent="-609600" defTabSz="914400" eaLnBrk="0" hangingPunct="0">
              <a:lnSpc>
                <a:spcPct val="80000"/>
              </a:lnSpc>
              <a:buClr>
                <a:srgbClr val="FFFF00"/>
              </a:buClr>
              <a:buFontTx/>
              <a:buAutoNum type="arabicPeriod" startAt="3"/>
              <a:defRPr/>
            </a:pPr>
            <a:endParaRPr lang="en-US" sz="3600" b="1" dirty="0">
              <a:solidFill>
                <a:srgbClr val="FFFF00"/>
              </a:solidFill>
              <a:latin typeface="Corbel" pitchFamily="34" charset="0"/>
              <a:ea typeface="Osaka"/>
            </a:endParaRPr>
          </a:p>
        </p:txBody>
      </p:sp>
      <p:grpSp>
        <p:nvGrpSpPr>
          <p:cNvPr id="56324" name="Group 5"/>
          <p:cNvGrpSpPr>
            <a:grpSpLocks/>
          </p:cNvGrpSpPr>
          <p:nvPr/>
        </p:nvGrpSpPr>
        <p:grpSpPr bwMode="auto">
          <a:xfrm>
            <a:off x="4995333" y="0"/>
            <a:ext cx="4148667" cy="2667000"/>
            <a:chOff x="3540" y="0"/>
            <a:chExt cx="2940" cy="1680"/>
          </a:xfrm>
        </p:grpSpPr>
        <p:sp>
          <p:nvSpPr>
            <p:cNvPr id="56326" name="Rectangle 6"/>
            <p:cNvSpPr>
              <a:spLocks noChangeArrowheads="1"/>
            </p:cNvSpPr>
            <p:nvPr/>
          </p:nvSpPr>
          <p:spPr bwMode="auto">
            <a:xfrm>
              <a:off x="3576" y="0"/>
              <a:ext cx="2904" cy="1680"/>
            </a:xfrm>
            <a:prstGeom prst="rect">
              <a:avLst/>
            </a:prstGeom>
            <a:solidFill>
              <a:schemeClr val="tx2"/>
            </a:solidFill>
            <a:ln w="9525" algn="ctr">
              <a:solidFill>
                <a:schemeClr val="tx1"/>
              </a:solidFill>
              <a:miter lim="800000"/>
              <a:headEnd/>
              <a:tailEnd/>
            </a:ln>
          </p:spPr>
          <p:txBody>
            <a:bodyPr wrap="none" anchor="ctr"/>
            <a:lstStyle/>
            <a:p>
              <a:pPr defTabSz="914400"/>
              <a:endParaRPr lang="en-US" sz="6000" b="1" i="1">
                <a:solidFill>
                  <a:srgbClr val="000000"/>
                </a:solidFill>
                <a:latin typeface="Corbel" pitchFamily="34" charset="0"/>
                <a:ea typeface="Osaka"/>
              </a:endParaRPr>
            </a:p>
          </p:txBody>
        </p:sp>
        <p:pic>
          <p:nvPicPr>
            <p:cNvPr id="56327" name="Picture 7" descr="rewardpath"/>
            <p:cNvPicPr>
              <a:picLocks noChangeAspect="1" noChangeArrowheads="1"/>
            </p:cNvPicPr>
            <p:nvPr/>
          </p:nvPicPr>
          <p:blipFill>
            <a:blip r:embed="rId4">
              <a:lum bright="6000" contrast="30000"/>
              <a:extLst>
                <a:ext uri="{28A0092B-C50C-407E-A947-70E740481C1C}">
                  <a14:useLocalDpi xmlns:a14="http://schemas.microsoft.com/office/drawing/2010/main" val="0"/>
                </a:ext>
              </a:extLst>
            </a:blip>
            <a:srcRect t="6334" r="10150" b="6566"/>
            <a:stretch>
              <a:fillRect/>
            </a:stretch>
          </p:blipFill>
          <p:spPr bwMode="auto">
            <a:xfrm>
              <a:off x="4373" y="30"/>
              <a:ext cx="2107" cy="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Rectangle 8"/>
            <p:cNvSpPr>
              <a:spLocks noChangeArrowheads="1"/>
            </p:cNvSpPr>
            <p:nvPr/>
          </p:nvSpPr>
          <p:spPr bwMode="auto">
            <a:xfrm>
              <a:off x="4472" y="55"/>
              <a:ext cx="518" cy="15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a:lnSpc>
                  <a:spcPct val="80000"/>
                </a:lnSpc>
              </a:pPr>
              <a:endParaRPr lang="en-US" sz="4400" b="1" i="1">
                <a:solidFill>
                  <a:srgbClr val="808080"/>
                </a:solidFill>
                <a:latin typeface="Corbel" pitchFamily="34" charset="0"/>
                <a:ea typeface="Osaka"/>
              </a:endParaRPr>
            </a:p>
          </p:txBody>
        </p:sp>
        <p:sp>
          <p:nvSpPr>
            <p:cNvPr id="56329" name="Rectangle 9"/>
            <p:cNvSpPr>
              <a:spLocks noChangeArrowheads="1"/>
            </p:cNvSpPr>
            <p:nvPr/>
          </p:nvSpPr>
          <p:spPr bwMode="auto">
            <a:xfrm>
              <a:off x="4341" y="180"/>
              <a:ext cx="519" cy="152"/>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56330" name="Rectangle 10"/>
            <p:cNvSpPr>
              <a:spLocks noChangeArrowheads="1"/>
            </p:cNvSpPr>
            <p:nvPr/>
          </p:nvSpPr>
          <p:spPr bwMode="auto">
            <a:xfrm>
              <a:off x="4545" y="1044"/>
              <a:ext cx="469" cy="37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56331" name="Freeform 11" descr="70%"/>
            <p:cNvSpPr>
              <a:spLocks/>
            </p:cNvSpPr>
            <p:nvPr/>
          </p:nvSpPr>
          <p:spPr bwMode="auto">
            <a:xfrm>
              <a:off x="5454" y="915"/>
              <a:ext cx="135" cy="311"/>
            </a:xfrm>
            <a:custGeom>
              <a:avLst/>
              <a:gdLst>
                <a:gd name="T0" fmla="*/ 1 w 261"/>
                <a:gd name="T1" fmla="*/ 1 h 588"/>
                <a:gd name="T2" fmla="*/ 1 w 261"/>
                <a:gd name="T3" fmla="*/ 1 h 588"/>
                <a:gd name="T4" fmla="*/ 1 w 261"/>
                <a:gd name="T5" fmla="*/ 1 h 588"/>
                <a:gd name="T6" fmla="*/ 1 w 261"/>
                <a:gd name="T7" fmla="*/ 1 h 588"/>
                <a:gd name="T8" fmla="*/ 1 w 261"/>
                <a:gd name="T9" fmla="*/ 1 h 588"/>
                <a:gd name="T10" fmla="*/ 1 w 261"/>
                <a:gd name="T11" fmla="*/ 1 h 588"/>
                <a:gd name="T12" fmla="*/ 1 w 261"/>
                <a:gd name="T13" fmla="*/ 1 h 588"/>
                <a:gd name="T14" fmla="*/ 1 w 261"/>
                <a:gd name="T15" fmla="*/ 1 h 588"/>
                <a:gd name="T16" fmla="*/ 1 w 261"/>
                <a:gd name="T17" fmla="*/ 1 h 588"/>
                <a:gd name="T18" fmla="*/ 1 w 261"/>
                <a:gd name="T19" fmla="*/ 1 h 588"/>
                <a:gd name="T20" fmla="*/ 1 w 261"/>
                <a:gd name="T21" fmla="*/ 1 h 588"/>
                <a:gd name="T22" fmla="*/ 1 w 261"/>
                <a:gd name="T23" fmla="*/ 1 h 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588"/>
                <a:gd name="T38" fmla="*/ 261 w 261"/>
                <a:gd name="T39" fmla="*/ 588 h 5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588">
                  <a:moveTo>
                    <a:pt x="164" y="136"/>
                  </a:moveTo>
                  <a:cubicBezTo>
                    <a:pt x="168" y="124"/>
                    <a:pt x="135" y="84"/>
                    <a:pt x="148" y="68"/>
                  </a:cubicBezTo>
                  <a:cubicBezTo>
                    <a:pt x="161" y="52"/>
                    <a:pt x="247" y="0"/>
                    <a:pt x="244" y="37"/>
                  </a:cubicBezTo>
                  <a:cubicBezTo>
                    <a:pt x="261" y="127"/>
                    <a:pt x="154" y="215"/>
                    <a:pt x="127" y="290"/>
                  </a:cubicBezTo>
                  <a:cubicBezTo>
                    <a:pt x="114" y="357"/>
                    <a:pt x="104" y="406"/>
                    <a:pt x="76" y="456"/>
                  </a:cubicBezTo>
                  <a:cubicBezTo>
                    <a:pt x="70" y="483"/>
                    <a:pt x="70" y="513"/>
                    <a:pt x="59" y="533"/>
                  </a:cubicBezTo>
                  <a:cubicBezTo>
                    <a:pt x="51" y="548"/>
                    <a:pt x="4" y="588"/>
                    <a:pt x="4" y="588"/>
                  </a:cubicBezTo>
                  <a:cubicBezTo>
                    <a:pt x="0" y="523"/>
                    <a:pt x="59" y="340"/>
                    <a:pt x="88" y="285"/>
                  </a:cubicBezTo>
                  <a:cubicBezTo>
                    <a:pt x="81" y="240"/>
                    <a:pt x="98" y="269"/>
                    <a:pt x="132" y="256"/>
                  </a:cubicBezTo>
                  <a:cubicBezTo>
                    <a:pt x="139" y="238"/>
                    <a:pt x="156" y="225"/>
                    <a:pt x="160" y="204"/>
                  </a:cubicBezTo>
                  <a:cubicBezTo>
                    <a:pt x="164" y="183"/>
                    <a:pt x="157" y="141"/>
                    <a:pt x="158" y="130"/>
                  </a:cubicBezTo>
                  <a:cubicBezTo>
                    <a:pt x="160" y="128"/>
                    <a:pt x="172" y="159"/>
                    <a:pt x="164" y="13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a typeface="Osaka"/>
              </a:endParaRPr>
            </a:p>
          </p:txBody>
        </p:sp>
        <p:sp>
          <p:nvSpPr>
            <p:cNvPr id="56332" name="Freeform 12" descr="70%"/>
            <p:cNvSpPr>
              <a:spLocks/>
            </p:cNvSpPr>
            <p:nvPr/>
          </p:nvSpPr>
          <p:spPr bwMode="auto">
            <a:xfrm>
              <a:off x="5023" y="967"/>
              <a:ext cx="264" cy="164"/>
            </a:xfrm>
            <a:custGeom>
              <a:avLst/>
              <a:gdLst>
                <a:gd name="T0" fmla="*/ 1 w 474"/>
                <a:gd name="T1" fmla="*/ 1 h 299"/>
                <a:gd name="T2" fmla="*/ 1 w 474"/>
                <a:gd name="T3" fmla="*/ 1 h 299"/>
                <a:gd name="T4" fmla="*/ 1 w 474"/>
                <a:gd name="T5" fmla="*/ 1 h 299"/>
                <a:gd name="T6" fmla="*/ 1 w 474"/>
                <a:gd name="T7" fmla="*/ 1 h 299"/>
                <a:gd name="T8" fmla="*/ 1 w 474"/>
                <a:gd name="T9" fmla="*/ 1 h 299"/>
                <a:gd name="T10" fmla="*/ 1 w 474"/>
                <a:gd name="T11" fmla="*/ 1 h 299"/>
                <a:gd name="T12" fmla="*/ 1 w 474"/>
                <a:gd name="T13" fmla="*/ 1 h 299"/>
                <a:gd name="T14" fmla="*/ 1 w 474"/>
                <a:gd name="T15" fmla="*/ 1 h 299"/>
                <a:gd name="T16" fmla="*/ 1 w 474"/>
                <a:gd name="T17" fmla="*/ 1 h 299"/>
                <a:gd name="T18" fmla="*/ 1 w 474"/>
                <a:gd name="T19" fmla="*/ 1 h 299"/>
                <a:gd name="T20" fmla="*/ 1 w 474"/>
                <a:gd name="T21" fmla="*/ 1 h 299"/>
                <a:gd name="T22" fmla="*/ 1 w 474"/>
                <a:gd name="T23" fmla="*/ 1 h 2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4"/>
                <a:gd name="T37" fmla="*/ 0 h 299"/>
                <a:gd name="T38" fmla="*/ 474 w 474"/>
                <a:gd name="T39" fmla="*/ 299 h 2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4" h="299">
                  <a:moveTo>
                    <a:pt x="119" y="253"/>
                  </a:moveTo>
                  <a:cubicBezTo>
                    <a:pt x="103" y="253"/>
                    <a:pt x="73" y="299"/>
                    <a:pt x="62" y="290"/>
                  </a:cubicBezTo>
                  <a:cubicBezTo>
                    <a:pt x="47" y="279"/>
                    <a:pt x="0" y="214"/>
                    <a:pt x="30" y="186"/>
                  </a:cubicBezTo>
                  <a:cubicBezTo>
                    <a:pt x="21" y="120"/>
                    <a:pt x="184" y="147"/>
                    <a:pt x="242" y="123"/>
                  </a:cubicBezTo>
                  <a:cubicBezTo>
                    <a:pt x="283" y="104"/>
                    <a:pt x="262" y="88"/>
                    <a:pt x="278" y="75"/>
                  </a:cubicBezTo>
                  <a:cubicBezTo>
                    <a:pt x="294" y="61"/>
                    <a:pt x="324" y="53"/>
                    <a:pt x="339" y="45"/>
                  </a:cubicBezTo>
                  <a:cubicBezTo>
                    <a:pt x="353" y="35"/>
                    <a:pt x="342" y="0"/>
                    <a:pt x="370" y="26"/>
                  </a:cubicBezTo>
                  <a:cubicBezTo>
                    <a:pt x="388" y="24"/>
                    <a:pt x="474" y="93"/>
                    <a:pt x="454" y="74"/>
                  </a:cubicBezTo>
                  <a:cubicBezTo>
                    <a:pt x="474" y="148"/>
                    <a:pt x="348" y="117"/>
                    <a:pt x="286" y="126"/>
                  </a:cubicBezTo>
                  <a:cubicBezTo>
                    <a:pt x="290" y="158"/>
                    <a:pt x="281" y="175"/>
                    <a:pt x="242" y="186"/>
                  </a:cubicBezTo>
                  <a:cubicBezTo>
                    <a:pt x="218" y="195"/>
                    <a:pt x="205" y="194"/>
                    <a:pt x="174" y="194"/>
                  </a:cubicBezTo>
                  <a:cubicBezTo>
                    <a:pt x="170" y="193"/>
                    <a:pt x="118" y="254"/>
                    <a:pt x="119" y="25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a typeface="Osaka"/>
              </a:endParaRPr>
            </a:p>
          </p:txBody>
        </p:sp>
        <p:sp>
          <p:nvSpPr>
            <p:cNvPr id="56333" name="Freeform 13" descr="70%"/>
            <p:cNvSpPr>
              <a:spLocks/>
            </p:cNvSpPr>
            <p:nvPr/>
          </p:nvSpPr>
          <p:spPr bwMode="auto">
            <a:xfrm>
              <a:off x="4859" y="280"/>
              <a:ext cx="256" cy="158"/>
            </a:xfrm>
            <a:custGeom>
              <a:avLst/>
              <a:gdLst>
                <a:gd name="T0" fmla="*/ 0 w 517"/>
                <a:gd name="T1" fmla="*/ 0 h 317"/>
                <a:gd name="T2" fmla="*/ 0 w 517"/>
                <a:gd name="T3" fmla="*/ 0 h 317"/>
                <a:gd name="T4" fmla="*/ 0 w 517"/>
                <a:gd name="T5" fmla="*/ 0 h 317"/>
                <a:gd name="T6" fmla="*/ 0 w 517"/>
                <a:gd name="T7" fmla="*/ 0 h 317"/>
                <a:gd name="T8" fmla="*/ 0 w 517"/>
                <a:gd name="T9" fmla="*/ 0 h 317"/>
                <a:gd name="T10" fmla="*/ 0 w 517"/>
                <a:gd name="T11" fmla="*/ 0 h 317"/>
                <a:gd name="T12" fmla="*/ 0 w 517"/>
                <a:gd name="T13" fmla="*/ 0 h 317"/>
                <a:gd name="T14" fmla="*/ 0 w 517"/>
                <a:gd name="T15" fmla="*/ 0 h 317"/>
                <a:gd name="T16" fmla="*/ 0 w 517"/>
                <a:gd name="T17" fmla="*/ 0 h 317"/>
                <a:gd name="T18" fmla="*/ 0 w 517"/>
                <a:gd name="T19" fmla="*/ 0 h 317"/>
                <a:gd name="T20" fmla="*/ 0 w 517"/>
                <a:gd name="T21" fmla="*/ 0 h 3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317"/>
                <a:gd name="T35" fmla="*/ 517 w 517"/>
                <a:gd name="T36" fmla="*/ 317 h 3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317">
                  <a:moveTo>
                    <a:pt x="311" y="81"/>
                  </a:moveTo>
                  <a:cubicBezTo>
                    <a:pt x="338" y="136"/>
                    <a:pt x="517" y="231"/>
                    <a:pt x="500" y="290"/>
                  </a:cubicBezTo>
                  <a:cubicBezTo>
                    <a:pt x="503" y="317"/>
                    <a:pt x="368" y="306"/>
                    <a:pt x="316" y="282"/>
                  </a:cubicBezTo>
                  <a:cubicBezTo>
                    <a:pt x="264" y="258"/>
                    <a:pt x="229" y="174"/>
                    <a:pt x="188" y="144"/>
                  </a:cubicBezTo>
                  <a:cubicBezTo>
                    <a:pt x="143" y="138"/>
                    <a:pt x="109" y="137"/>
                    <a:pt x="70" y="99"/>
                  </a:cubicBezTo>
                  <a:cubicBezTo>
                    <a:pt x="51" y="98"/>
                    <a:pt x="32" y="109"/>
                    <a:pt x="16" y="93"/>
                  </a:cubicBezTo>
                  <a:cubicBezTo>
                    <a:pt x="5" y="81"/>
                    <a:pt x="0" y="32"/>
                    <a:pt x="0" y="32"/>
                  </a:cubicBezTo>
                  <a:cubicBezTo>
                    <a:pt x="42" y="0"/>
                    <a:pt x="129" y="31"/>
                    <a:pt x="173" y="70"/>
                  </a:cubicBezTo>
                  <a:cubicBezTo>
                    <a:pt x="200" y="36"/>
                    <a:pt x="221" y="23"/>
                    <a:pt x="238" y="87"/>
                  </a:cubicBezTo>
                  <a:cubicBezTo>
                    <a:pt x="261" y="98"/>
                    <a:pt x="283" y="120"/>
                    <a:pt x="299" y="146"/>
                  </a:cubicBezTo>
                  <a:cubicBezTo>
                    <a:pt x="303" y="149"/>
                    <a:pt x="313" y="81"/>
                    <a:pt x="311" y="81"/>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a typeface="Osaka"/>
              </a:endParaRPr>
            </a:p>
          </p:txBody>
        </p:sp>
        <p:sp>
          <p:nvSpPr>
            <p:cNvPr id="56334" name="Freeform 14" descr="70%"/>
            <p:cNvSpPr>
              <a:spLocks/>
            </p:cNvSpPr>
            <p:nvPr/>
          </p:nvSpPr>
          <p:spPr bwMode="auto">
            <a:xfrm>
              <a:off x="5189" y="769"/>
              <a:ext cx="452" cy="249"/>
            </a:xfrm>
            <a:custGeom>
              <a:avLst/>
              <a:gdLst>
                <a:gd name="T0" fmla="*/ 0 w 914"/>
                <a:gd name="T1" fmla="*/ 1 h 498"/>
                <a:gd name="T2" fmla="*/ 0 w 914"/>
                <a:gd name="T3" fmla="*/ 1 h 498"/>
                <a:gd name="T4" fmla="*/ 0 w 914"/>
                <a:gd name="T5" fmla="*/ 1 h 498"/>
                <a:gd name="T6" fmla="*/ 0 w 914"/>
                <a:gd name="T7" fmla="*/ 1 h 498"/>
                <a:gd name="T8" fmla="*/ 0 w 914"/>
                <a:gd name="T9" fmla="*/ 1 h 498"/>
                <a:gd name="T10" fmla="*/ 0 w 914"/>
                <a:gd name="T11" fmla="*/ 1 h 498"/>
                <a:gd name="T12" fmla="*/ 0 w 914"/>
                <a:gd name="T13" fmla="*/ 1 h 498"/>
                <a:gd name="T14" fmla="*/ 0 w 914"/>
                <a:gd name="T15" fmla="*/ 1 h 498"/>
                <a:gd name="T16" fmla="*/ 0 w 914"/>
                <a:gd name="T17" fmla="*/ 1 h 498"/>
                <a:gd name="T18" fmla="*/ 0 w 914"/>
                <a:gd name="T19" fmla="*/ 1 h 498"/>
                <a:gd name="T20" fmla="*/ 0 w 914"/>
                <a:gd name="T21" fmla="*/ 1 h 498"/>
                <a:gd name="T22" fmla="*/ 0 w 914"/>
                <a:gd name="T23" fmla="*/ 1 h 498"/>
                <a:gd name="T24" fmla="*/ 0 w 914"/>
                <a:gd name="T25" fmla="*/ 1 h 498"/>
                <a:gd name="T26" fmla="*/ 0 w 914"/>
                <a:gd name="T27" fmla="*/ 1 h 498"/>
                <a:gd name="T28" fmla="*/ 0 w 914"/>
                <a:gd name="T29" fmla="*/ 1 h 4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4"/>
                <a:gd name="T46" fmla="*/ 0 h 498"/>
                <a:gd name="T47" fmla="*/ 914 w 914"/>
                <a:gd name="T48" fmla="*/ 498 h 4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4" h="498">
                  <a:moveTo>
                    <a:pt x="281" y="463"/>
                  </a:moveTo>
                  <a:cubicBezTo>
                    <a:pt x="259" y="463"/>
                    <a:pt x="181" y="498"/>
                    <a:pt x="137" y="479"/>
                  </a:cubicBezTo>
                  <a:cubicBezTo>
                    <a:pt x="93" y="460"/>
                    <a:pt x="0" y="398"/>
                    <a:pt x="17" y="351"/>
                  </a:cubicBezTo>
                  <a:cubicBezTo>
                    <a:pt x="41" y="255"/>
                    <a:pt x="178" y="228"/>
                    <a:pt x="241" y="199"/>
                  </a:cubicBezTo>
                  <a:cubicBezTo>
                    <a:pt x="304" y="170"/>
                    <a:pt x="352" y="190"/>
                    <a:pt x="396" y="177"/>
                  </a:cubicBezTo>
                  <a:cubicBezTo>
                    <a:pt x="453" y="145"/>
                    <a:pt x="473" y="140"/>
                    <a:pt x="505" y="123"/>
                  </a:cubicBezTo>
                  <a:cubicBezTo>
                    <a:pt x="538" y="106"/>
                    <a:pt x="570" y="87"/>
                    <a:pt x="591" y="74"/>
                  </a:cubicBezTo>
                  <a:cubicBezTo>
                    <a:pt x="610" y="57"/>
                    <a:pt x="595" y="0"/>
                    <a:pt x="633" y="43"/>
                  </a:cubicBezTo>
                  <a:cubicBezTo>
                    <a:pt x="663" y="46"/>
                    <a:pt x="790" y="17"/>
                    <a:pt x="833" y="31"/>
                  </a:cubicBezTo>
                  <a:cubicBezTo>
                    <a:pt x="876" y="45"/>
                    <a:pt x="890" y="86"/>
                    <a:pt x="889" y="127"/>
                  </a:cubicBezTo>
                  <a:cubicBezTo>
                    <a:pt x="914" y="158"/>
                    <a:pt x="881" y="256"/>
                    <a:pt x="825" y="279"/>
                  </a:cubicBezTo>
                  <a:cubicBezTo>
                    <a:pt x="769" y="302"/>
                    <a:pt x="613" y="261"/>
                    <a:pt x="551" y="265"/>
                  </a:cubicBezTo>
                  <a:cubicBezTo>
                    <a:pt x="556" y="317"/>
                    <a:pt x="509" y="285"/>
                    <a:pt x="455" y="303"/>
                  </a:cubicBezTo>
                  <a:cubicBezTo>
                    <a:pt x="423" y="318"/>
                    <a:pt x="405" y="315"/>
                    <a:pt x="361" y="315"/>
                  </a:cubicBezTo>
                  <a:cubicBezTo>
                    <a:pt x="356" y="314"/>
                    <a:pt x="279" y="465"/>
                    <a:pt x="281" y="463"/>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a typeface="Osaka"/>
              </a:endParaRPr>
            </a:p>
          </p:txBody>
        </p:sp>
        <p:sp>
          <p:nvSpPr>
            <p:cNvPr id="56335" name="Freeform 15" descr="70%"/>
            <p:cNvSpPr>
              <a:spLocks/>
            </p:cNvSpPr>
            <p:nvPr/>
          </p:nvSpPr>
          <p:spPr bwMode="auto">
            <a:xfrm>
              <a:off x="5025" y="405"/>
              <a:ext cx="213" cy="558"/>
            </a:xfrm>
            <a:custGeom>
              <a:avLst/>
              <a:gdLst>
                <a:gd name="T0" fmla="*/ 0 w 430"/>
                <a:gd name="T1" fmla="*/ 1 h 1114"/>
                <a:gd name="T2" fmla="*/ 0 w 430"/>
                <a:gd name="T3" fmla="*/ 1 h 1114"/>
                <a:gd name="T4" fmla="*/ 0 w 430"/>
                <a:gd name="T5" fmla="*/ 1 h 1114"/>
                <a:gd name="T6" fmla="*/ 0 w 430"/>
                <a:gd name="T7" fmla="*/ 1 h 1114"/>
                <a:gd name="T8" fmla="*/ 0 w 430"/>
                <a:gd name="T9" fmla="*/ 1 h 1114"/>
                <a:gd name="T10" fmla="*/ 0 w 430"/>
                <a:gd name="T11" fmla="*/ 1 h 1114"/>
                <a:gd name="T12" fmla="*/ 0 w 430"/>
                <a:gd name="T13" fmla="*/ 1 h 1114"/>
                <a:gd name="T14" fmla="*/ 0 w 430"/>
                <a:gd name="T15" fmla="*/ 1 h 1114"/>
                <a:gd name="T16" fmla="*/ 0 w 430"/>
                <a:gd name="T17" fmla="*/ 1 h 1114"/>
                <a:gd name="T18" fmla="*/ 0 w 430"/>
                <a:gd name="T19" fmla="*/ 1 h 1114"/>
                <a:gd name="T20" fmla="*/ 0 w 430"/>
                <a:gd name="T21" fmla="*/ 1 h 1114"/>
                <a:gd name="T22" fmla="*/ 0 w 430"/>
                <a:gd name="T23" fmla="*/ 1 h 1114"/>
                <a:gd name="T24" fmla="*/ 0 w 430"/>
                <a:gd name="T25" fmla="*/ 1 h 1114"/>
                <a:gd name="T26" fmla="*/ 0 w 430"/>
                <a:gd name="T27" fmla="*/ 1 h 1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1114"/>
                <a:gd name="T44" fmla="*/ 430 w 430"/>
                <a:gd name="T45" fmla="*/ 1114 h 1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1114">
                  <a:moveTo>
                    <a:pt x="2" y="806"/>
                  </a:moveTo>
                  <a:cubicBezTo>
                    <a:pt x="14" y="715"/>
                    <a:pt x="11" y="301"/>
                    <a:pt x="76" y="238"/>
                  </a:cubicBezTo>
                  <a:cubicBezTo>
                    <a:pt x="84" y="70"/>
                    <a:pt x="303" y="0"/>
                    <a:pt x="316" y="38"/>
                  </a:cubicBezTo>
                  <a:cubicBezTo>
                    <a:pt x="329" y="76"/>
                    <a:pt x="176" y="365"/>
                    <a:pt x="153" y="466"/>
                  </a:cubicBezTo>
                  <a:cubicBezTo>
                    <a:pt x="130" y="567"/>
                    <a:pt x="170" y="598"/>
                    <a:pt x="178" y="643"/>
                  </a:cubicBezTo>
                  <a:cubicBezTo>
                    <a:pt x="185" y="688"/>
                    <a:pt x="172" y="705"/>
                    <a:pt x="194" y="736"/>
                  </a:cubicBezTo>
                  <a:cubicBezTo>
                    <a:pt x="216" y="767"/>
                    <a:pt x="278" y="794"/>
                    <a:pt x="311" y="829"/>
                  </a:cubicBezTo>
                  <a:cubicBezTo>
                    <a:pt x="359" y="869"/>
                    <a:pt x="369" y="868"/>
                    <a:pt x="385" y="947"/>
                  </a:cubicBezTo>
                  <a:cubicBezTo>
                    <a:pt x="407" y="962"/>
                    <a:pt x="420" y="947"/>
                    <a:pt x="427" y="981"/>
                  </a:cubicBezTo>
                  <a:cubicBezTo>
                    <a:pt x="430" y="1004"/>
                    <a:pt x="333" y="1104"/>
                    <a:pt x="333" y="1104"/>
                  </a:cubicBezTo>
                  <a:cubicBezTo>
                    <a:pt x="259" y="1114"/>
                    <a:pt x="180" y="1008"/>
                    <a:pt x="159" y="925"/>
                  </a:cubicBezTo>
                  <a:cubicBezTo>
                    <a:pt x="99" y="948"/>
                    <a:pt x="63" y="948"/>
                    <a:pt x="93" y="853"/>
                  </a:cubicBezTo>
                  <a:cubicBezTo>
                    <a:pt x="76" y="820"/>
                    <a:pt x="68" y="776"/>
                    <a:pt x="66" y="731"/>
                  </a:cubicBezTo>
                  <a:cubicBezTo>
                    <a:pt x="66" y="724"/>
                    <a:pt x="0" y="805"/>
                    <a:pt x="2" y="806"/>
                  </a:cubicBezTo>
                  <a:close/>
                </a:path>
              </a:pathLst>
            </a:custGeom>
            <a:pattFill prst="pct70">
              <a:fgClr>
                <a:srgbClr val="FD9575"/>
              </a:fgClr>
              <a:bgClr>
                <a:schemeClr val="folHlink"/>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endParaRPr lang="en-US" sz="6000" b="1" i="1">
                <a:solidFill>
                  <a:srgbClr val="000000"/>
                </a:solidFill>
                <a:latin typeface="Berlin Sans FB Demi" pitchFamily="34" charset="0"/>
                <a:ea typeface="Osaka"/>
              </a:endParaRPr>
            </a:p>
          </p:txBody>
        </p:sp>
        <p:sp>
          <p:nvSpPr>
            <p:cNvPr id="56336" name="Oval 16"/>
            <p:cNvSpPr>
              <a:spLocks noChangeArrowheads="1"/>
            </p:cNvSpPr>
            <p:nvPr/>
          </p:nvSpPr>
          <p:spPr bwMode="auto">
            <a:xfrm rot="10031379">
              <a:off x="4934" y="300"/>
              <a:ext cx="260" cy="389"/>
            </a:xfrm>
            <a:prstGeom prst="ellipse">
              <a:avLst/>
            </a:prstGeom>
            <a:solidFill>
              <a:srgbClr val="33CC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10572817" name="Oval 17"/>
            <p:cNvSpPr>
              <a:spLocks noChangeArrowheads="1"/>
            </p:cNvSpPr>
            <p:nvPr/>
          </p:nvSpPr>
          <p:spPr bwMode="auto">
            <a:xfrm>
              <a:off x="4997" y="480"/>
              <a:ext cx="172" cy="177"/>
            </a:xfrm>
            <a:prstGeom prst="ellipse">
              <a:avLst/>
            </a:prstGeom>
            <a:gradFill rotWithShape="0">
              <a:gsLst>
                <a:gs pos="0">
                  <a:srgbClr val="66CCFF"/>
                </a:gs>
                <a:gs pos="100000">
                  <a:srgbClr val="0099FF"/>
                </a:gs>
              </a:gsLst>
              <a:path path="shape">
                <a:fillToRect l="50000" t="50000" r="50000" b="50000"/>
              </a:path>
            </a:gradFill>
            <a:ln w="9525">
              <a:noFill/>
              <a:round/>
              <a:headEnd/>
              <a:tailEnd/>
            </a:ln>
            <a:effectLst>
              <a:outerShdw dist="35921" dir="2700000" algn="ctr" rotWithShape="0">
                <a:schemeClr val="bg2"/>
              </a:outerShdw>
            </a:effectLst>
          </p:spPr>
          <p:txBody>
            <a:bodyPr wrap="none" anchor="ctr"/>
            <a:lstStyle/>
            <a:p>
              <a:pPr defTabSz="914400">
                <a:defRPr/>
              </a:pPr>
              <a:endParaRPr lang="en-US" sz="6000" b="1" i="1">
                <a:solidFill>
                  <a:srgbClr val="000000"/>
                </a:solidFill>
                <a:latin typeface="Corbel" pitchFamily="34" charset="0"/>
                <a:ea typeface="Osaka"/>
              </a:endParaRPr>
            </a:p>
          </p:txBody>
        </p:sp>
        <p:sp>
          <p:nvSpPr>
            <p:cNvPr id="10572818" name="Text Box 18"/>
            <p:cNvSpPr txBox="1">
              <a:spLocks noChangeArrowheads="1"/>
            </p:cNvSpPr>
            <p:nvPr/>
          </p:nvSpPr>
          <p:spPr bwMode="auto">
            <a:xfrm>
              <a:off x="4902" y="494"/>
              <a:ext cx="339" cy="174"/>
            </a:xfrm>
            <a:prstGeom prst="rect">
              <a:avLst/>
            </a:prstGeom>
            <a:noFill/>
            <a:ln w="9525">
              <a:noFill/>
              <a:miter lim="800000"/>
              <a:headEnd/>
              <a:tailEnd/>
            </a:ln>
            <a:effectLst>
              <a:outerShdw dist="35921" dir="2700000" algn="ctr" rotWithShape="0">
                <a:srgbClr val="000066"/>
              </a:outerShdw>
            </a:effectLst>
          </p:spPr>
          <p:txBody>
            <a:bodyPr wrap="none">
              <a:spAutoFit/>
            </a:bodyPr>
            <a:lstStyle/>
            <a:p>
              <a:pPr algn="ctr" defTabSz="914400" eaLnBrk="0" hangingPunct="0">
                <a:defRPr/>
              </a:pPr>
              <a:r>
                <a:rPr lang="en-US" sz="1200" b="1">
                  <a:solidFill>
                    <a:srgbClr val="FFFFFF"/>
                  </a:solidFill>
                  <a:latin typeface="Corbel" pitchFamily="34" charset="0"/>
                  <a:ea typeface="Osaka"/>
                </a:rPr>
                <a:t>ACG</a:t>
              </a:r>
            </a:p>
          </p:txBody>
        </p:sp>
        <p:sp>
          <p:nvSpPr>
            <p:cNvPr id="56339" name="Oval 19"/>
            <p:cNvSpPr>
              <a:spLocks noChangeArrowheads="1"/>
            </p:cNvSpPr>
            <p:nvPr/>
          </p:nvSpPr>
          <p:spPr bwMode="auto">
            <a:xfrm>
              <a:off x="4747" y="630"/>
              <a:ext cx="451" cy="312"/>
            </a:xfrm>
            <a:prstGeom prst="ellipse">
              <a:avLst/>
            </a:prstGeom>
            <a:solidFill>
              <a:srgbClr val="00FFCC">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10572820" name="Oval 20"/>
            <p:cNvSpPr>
              <a:spLocks noChangeArrowheads="1"/>
            </p:cNvSpPr>
            <p:nvPr/>
          </p:nvSpPr>
          <p:spPr bwMode="auto">
            <a:xfrm>
              <a:off x="4810" y="654"/>
              <a:ext cx="171" cy="178"/>
            </a:xfrm>
            <a:prstGeom prst="ellipse">
              <a:avLst/>
            </a:prstGeom>
            <a:gradFill rotWithShape="0">
              <a:gsLst>
                <a:gs pos="0">
                  <a:srgbClr val="66FF99"/>
                </a:gs>
                <a:gs pos="100000">
                  <a:srgbClr val="00CC66"/>
                </a:gs>
              </a:gsLst>
              <a:path path="shape">
                <a:fillToRect l="50000" t="50000" r="50000" b="50000"/>
              </a:path>
            </a:gradFill>
            <a:ln w="9525">
              <a:noFill/>
              <a:round/>
              <a:headEnd/>
              <a:tailEnd/>
            </a:ln>
            <a:effectLst>
              <a:outerShdw dist="35921" dir="2700000" algn="ctr" rotWithShape="0">
                <a:srgbClr val="000066"/>
              </a:outerShdw>
            </a:effectLst>
          </p:spPr>
          <p:txBody>
            <a:bodyPr wrap="none" anchor="ctr"/>
            <a:lstStyle/>
            <a:p>
              <a:pPr defTabSz="914400">
                <a:defRPr/>
              </a:pPr>
              <a:endParaRPr lang="en-US" sz="6000" b="1" i="1">
                <a:solidFill>
                  <a:srgbClr val="000000"/>
                </a:solidFill>
                <a:latin typeface="Corbel" pitchFamily="34" charset="0"/>
                <a:ea typeface="Osaka"/>
              </a:endParaRPr>
            </a:p>
          </p:txBody>
        </p:sp>
        <p:sp>
          <p:nvSpPr>
            <p:cNvPr id="10572821" name="Text Box 21"/>
            <p:cNvSpPr txBox="1">
              <a:spLocks noChangeArrowheads="1"/>
            </p:cNvSpPr>
            <p:nvPr/>
          </p:nvSpPr>
          <p:spPr bwMode="auto">
            <a:xfrm>
              <a:off x="4691" y="660"/>
              <a:ext cx="332" cy="174"/>
            </a:xfrm>
            <a:prstGeom prst="rect">
              <a:avLst/>
            </a:prstGeom>
            <a:noFill/>
            <a:ln w="9525">
              <a:noFill/>
              <a:miter lim="800000"/>
              <a:headEnd/>
              <a:tailEnd/>
            </a:ln>
            <a:effectLst>
              <a:outerShdw dist="35921" dir="2700000" algn="ctr" rotWithShape="0">
                <a:srgbClr val="000066"/>
              </a:outerShdw>
            </a:effectLst>
          </p:spPr>
          <p:txBody>
            <a:bodyPr wrap="none">
              <a:spAutoFit/>
            </a:bodyPr>
            <a:lstStyle/>
            <a:p>
              <a:pPr algn="ctr" defTabSz="914400" eaLnBrk="0" hangingPunct="0">
                <a:defRPr/>
              </a:pPr>
              <a:r>
                <a:rPr lang="en-US" sz="1200" b="1">
                  <a:solidFill>
                    <a:srgbClr val="FFFFFF"/>
                  </a:solidFill>
                  <a:latin typeface="Corbel" pitchFamily="34" charset="0"/>
                  <a:ea typeface="Osaka"/>
                </a:rPr>
                <a:t>OFC</a:t>
              </a:r>
            </a:p>
          </p:txBody>
        </p:sp>
        <p:sp>
          <p:nvSpPr>
            <p:cNvPr id="10572822" name="Oval 22"/>
            <p:cNvSpPr>
              <a:spLocks noChangeArrowheads="1"/>
            </p:cNvSpPr>
            <p:nvPr/>
          </p:nvSpPr>
          <p:spPr bwMode="auto">
            <a:xfrm>
              <a:off x="4962" y="717"/>
              <a:ext cx="173" cy="177"/>
            </a:xfrm>
            <a:prstGeom prst="ellipse">
              <a:avLst/>
            </a:prstGeom>
            <a:gradFill rotWithShape="0">
              <a:gsLst>
                <a:gs pos="0">
                  <a:srgbClr val="66FF99"/>
                </a:gs>
                <a:gs pos="100000">
                  <a:srgbClr val="00CC66"/>
                </a:gs>
              </a:gsLst>
              <a:path path="shape">
                <a:fillToRect l="50000" t="50000" r="50000" b="50000"/>
              </a:path>
            </a:gradFill>
            <a:ln w="9525">
              <a:noFill/>
              <a:round/>
              <a:headEnd/>
              <a:tailEnd/>
            </a:ln>
            <a:effectLst>
              <a:outerShdw dist="35921" dir="2700000" algn="ctr" rotWithShape="0">
                <a:srgbClr val="000066"/>
              </a:outerShdw>
            </a:effectLst>
          </p:spPr>
          <p:txBody>
            <a:bodyPr wrap="none" anchor="ctr"/>
            <a:lstStyle/>
            <a:p>
              <a:pPr defTabSz="914400">
                <a:defRPr/>
              </a:pPr>
              <a:endParaRPr lang="en-US" sz="6000" b="1" i="1">
                <a:solidFill>
                  <a:srgbClr val="000000"/>
                </a:solidFill>
                <a:latin typeface="Corbel" pitchFamily="34" charset="0"/>
                <a:ea typeface="Osaka"/>
              </a:endParaRPr>
            </a:p>
          </p:txBody>
        </p:sp>
        <p:sp>
          <p:nvSpPr>
            <p:cNvPr id="10572823" name="Text Box 23"/>
            <p:cNvSpPr txBox="1">
              <a:spLocks noChangeArrowheads="1"/>
            </p:cNvSpPr>
            <p:nvPr/>
          </p:nvSpPr>
          <p:spPr bwMode="auto">
            <a:xfrm>
              <a:off x="4869" y="719"/>
              <a:ext cx="320" cy="174"/>
            </a:xfrm>
            <a:prstGeom prst="rect">
              <a:avLst/>
            </a:prstGeom>
            <a:noFill/>
            <a:ln w="9525">
              <a:noFill/>
              <a:miter lim="800000"/>
              <a:headEnd/>
              <a:tailEnd/>
            </a:ln>
            <a:effectLst>
              <a:outerShdw dist="35921" dir="2700000" algn="ctr" rotWithShape="0">
                <a:srgbClr val="000066"/>
              </a:outerShdw>
            </a:effectLst>
          </p:spPr>
          <p:txBody>
            <a:bodyPr wrap="none">
              <a:spAutoFit/>
            </a:bodyPr>
            <a:lstStyle/>
            <a:p>
              <a:pPr algn="ctr" defTabSz="914400" eaLnBrk="0" hangingPunct="0">
                <a:defRPr/>
              </a:pPr>
              <a:r>
                <a:rPr lang="en-US" sz="1200" b="1">
                  <a:solidFill>
                    <a:srgbClr val="FFFFFF"/>
                  </a:solidFill>
                  <a:latin typeface="Corbel" pitchFamily="34" charset="0"/>
                  <a:ea typeface="Osaka"/>
                </a:rPr>
                <a:t>SCC</a:t>
              </a:r>
            </a:p>
          </p:txBody>
        </p:sp>
        <p:sp>
          <p:nvSpPr>
            <p:cNvPr id="10572824" name="Text Box 24"/>
            <p:cNvSpPr txBox="1">
              <a:spLocks noChangeArrowheads="1"/>
            </p:cNvSpPr>
            <p:nvPr/>
          </p:nvSpPr>
          <p:spPr bwMode="auto">
            <a:xfrm>
              <a:off x="3540" y="585"/>
              <a:ext cx="1152" cy="553"/>
            </a:xfrm>
            <a:prstGeom prst="rect">
              <a:avLst/>
            </a:prstGeom>
            <a:noFill/>
            <a:ln w="9525">
              <a:noFill/>
              <a:miter lim="800000"/>
              <a:headEnd/>
              <a:tailEnd/>
            </a:ln>
            <a:effectLst>
              <a:outerShdw dist="35921" dir="2700000" algn="ctr" rotWithShape="0">
                <a:srgbClr val="000066"/>
              </a:outerShdw>
            </a:effectLst>
          </p:spPr>
          <p:txBody>
            <a:bodyPr wrap="none">
              <a:spAutoFit/>
            </a:bodyPr>
            <a:lstStyle/>
            <a:p>
              <a:pPr algn="ctr" defTabSz="914400">
                <a:lnSpc>
                  <a:spcPct val="85000"/>
                </a:lnSpc>
                <a:defRPr/>
              </a:pPr>
              <a:r>
                <a:rPr lang="en-US" sz="2000" b="1">
                  <a:solidFill>
                    <a:srgbClr val="33CCFF"/>
                  </a:solidFill>
                  <a:latin typeface="Corbel" pitchFamily="34" charset="0"/>
                  <a:ea typeface="Osaka"/>
                </a:rPr>
                <a:t>INHIBITORY </a:t>
              </a:r>
            </a:p>
            <a:p>
              <a:pPr algn="ctr" defTabSz="914400">
                <a:lnSpc>
                  <a:spcPct val="85000"/>
                </a:lnSpc>
                <a:defRPr/>
              </a:pPr>
              <a:r>
                <a:rPr lang="en-US" sz="2000" b="1">
                  <a:solidFill>
                    <a:srgbClr val="33CCFF"/>
                  </a:solidFill>
                  <a:latin typeface="Corbel" pitchFamily="34" charset="0"/>
                  <a:ea typeface="Osaka"/>
                </a:rPr>
                <a:t>CONTROL</a:t>
              </a:r>
            </a:p>
            <a:p>
              <a:pPr algn="ctr" defTabSz="914400">
                <a:lnSpc>
                  <a:spcPct val="85000"/>
                </a:lnSpc>
                <a:defRPr/>
              </a:pPr>
              <a:endParaRPr lang="en-US" sz="2000" b="1">
                <a:solidFill>
                  <a:srgbClr val="33CCFF"/>
                </a:solidFill>
                <a:latin typeface="Corbel" pitchFamily="34" charset="0"/>
                <a:ea typeface="Osaka"/>
              </a:endParaRPr>
            </a:p>
          </p:txBody>
        </p:sp>
        <p:sp>
          <p:nvSpPr>
            <p:cNvPr id="56345" name="Rectangle 25"/>
            <p:cNvSpPr>
              <a:spLocks noChangeArrowheads="1"/>
            </p:cNvSpPr>
            <p:nvPr/>
          </p:nvSpPr>
          <p:spPr bwMode="auto">
            <a:xfrm>
              <a:off x="4917" y="1180"/>
              <a:ext cx="197" cy="14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56346" name="Rectangle 26"/>
            <p:cNvSpPr>
              <a:spLocks noChangeArrowheads="1"/>
            </p:cNvSpPr>
            <p:nvPr/>
          </p:nvSpPr>
          <p:spPr bwMode="auto">
            <a:xfrm>
              <a:off x="5130" y="1261"/>
              <a:ext cx="338" cy="28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56347" name="Rectangle 27"/>
            <p:cNvSpPr>
              <a:spLocks noChangeArrowheads="1"/>
            </p:cNvSpPr>
            <p:nvPr/>
          </p:nvSpPr>
          <p:spPr bwMode="auto">
            <a:xfrm>
              <a:off x="4845" y="1104"/>
              <a:ext cx="197" cy="13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56348" name="Rectangle 28"/>
            <p:cNvSpPr>
              <a:spLocks noChangeArrowheads="1"/>
            </p:cNvSpPr>
            <p:nvPr/>
          </p:nvSpPr>
          <p:spPr bwMode="auto">
            <a:xfrm rot="-1210239">
              <a:off x="5291" y="1252"/>
              <a:ext cx="198" cy="139"/>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en-US" sz="6000" b="1" i="1">
                <a:solidFill>
                  <a:srgbClr val="000000"/>
                </a:solidFill>
                <a:latin typeface="Corbel" pitchFamily="34" charset="0"/>
                <a:ea typeface="Osaka"/>
              </a:endParaRPr>
            </a:p>
          </p:txBody>
        </p:sp>
        <p:sp>
          <p:nvSpPr>
            <p:cNvPr id="10572829" name="Text Box 29"/>
            <p:cNvSpPr txBox="1">
              <a:spLocks noChangeArrowheads="1"/>
            </p:cNvSpPr>
            <p:nvPr/>
          </p:nvSpPr>
          <p:spPr bwMode="auto">
            <a:xfrm>
              <a:off x="3811" y="93"/>
              <a:ext cx="1060" cy="388"/>
            </a:xfrm>
            <a:prstGeom prst="rect">
              <a:avLst/>
            </a:prstGeom>
            <a:noFill/>
            <a:ln w="9525">
              <a:noFill/>
              <a:miter lim="800000"/>
              <a:headEnd/>
              <a:tailEnd/>
            </a:ln>
            <a:effectLst>
              <a:outerShdw dist="35921" dir="2700000" algn="ctr" rotWithShape="0">
                <a:srgbClr val="000066"/>
              </a:outerShdw>
            </a:effectLst>
          </p:spPr>
          <p:txBody>
            <a:bodyPr wrap="none">
              <a:spAutoFit/>
            </a:bodyPr>
            <a:lstStyle/>
            <a:p>
              <a:pPr defTabSz="914400" eaLnBrk="0" hangingPunct="0">
                <a:lnSpc>
                  <a:spcPct val="85000"/>
                </a:lnSpc>
                <a:defRPr/>
              </a:pPr>
              <a:r>
                <a:rPr lang="en-US" sz="2000" b="1">
                  <a:solidFill>
                    <a:srgbClr val="FFFF66"/>
                  </a:solidFill>
                  <a:latin typeface="Corbel" pitchFamily="34" charset="0"/>
                  <a:ea typeface="Osaka"/>
                </a:rPr>
                <a:t>EXECUTIVE</a:t>
              </a:r>
            </a:p>
            <a:p>
              <a:pPr defTabSz="914400" eaLnBrk="0" hangingPunct="0">
                <a:lnSpc>
                  <a:spcPct val="85000"/>
                </a:lnSpc>
                <a:defRPr/>
              </a:pPr>
              <a:r>
                <a:rPr lang="en-US" sz="2000" b="1">
                  <a:solidFill>
                    <a:srgbClr val="FFFF66"/>
                  </a:solidFill>
                  <a:latin typeface="Corbel" pitchFamily="34" charset="0"/>
                  <a:ea typeface="Osaka"/>
                </a:rPr>
                <a:t>FUNCTION</a:t>
              </a:r>
            </a:p>
          </p:txBody>
        </p:sp>
        <p:sp>
          <p:nvSpPr>
            <p:cNvPr id="56350" name="Oval 30"/>
            <p:cNvSpPr>
              <a:spLocks noChangeArrowheads="1"/>
            </p:cNvSpPr>
            <p:nvPr/>
          </p:nvSpPr>
          <p:spPr bwMode="auto">
            <a:xfrm rot="2090401">
              <a:off x="4787" y="302"/>
              <a:ext cx="187" cy="390"/>
            </a:xfrm>
            <a:prstGeom prst="ellipse">
              <a:avLst/>
            </a:prstGeom>
            <a:solidFill>
              <a:srgbClr val="FFFF66">
                <a:alpha val="3215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eaLnBrk="0" hangingPunct="0"/>
              <a:endParaRPr lang="en-US" sz="2400">
                <a:solidFill>
                  <a:srgbClr val="1EFF12"/>
                </a:solidFill>
                <a:latin typeface="Corbel" pitchFamily="34" charset="0"/>
                <a:ea typeface="Osaka"/>
              </a:endParaRPr>
            </a:p>
          </p:txBody>
        </p:sp>
        <p:sp>
          <p:nvSpPr>
            <p:cNvPr id="10572831" name="Oval 31"/>
            <p:cNvSpPr>
              <a:spLocks noChangeArrowheads="1"/>
            </p:cNvSpPr>
            <p:nvPr/>
          </p:nvSpPr>
          <p:spPr bwMode="auto">
            <a:xfrm>
              <a:off x="4809" y="384"/>
              <a:ext cx="172" cy="154"/>
            </a:xfrm>
            <a:prstGeom prst="ellipse">
              <a:avLst/>
            </a:prstGeom>
            <a:gradFill rotWithShape="0">
              <a:gsLst>
                <a:gs pos="0">
                  <a:srgbClr val="FFFF66"/>
                </a:gs>
                <a:gs pos="100000">
                  <a:srgbClr val="FFCC66"/>
                </a:gs>
              </a:gsLst>
              <a:path path="shape">
                <a:fillToRect l="50000" t="50000" r="50000" b="50000"/>
              </a:path>
            </a:gradFill>
            <a:ln w="9525">
              <a:noFill/>
              <a:round/>
              <a:headEnd/>
              <a:tailEnd/>
            </a:ln>
            <a:effectLst>
              <a:outerShdw dist="35921" dir="2700000" algn="ctr" rotWithShape="0">
                <a:srgbClr val="000066"/>
              </a:outerShdw>
            </a:effectLst>
          </p:spPr>
          <p:txBody>
            <a:bodyPr wrap="none" anchor="ctr"/>
            <a:lstStyle/>
            <a:p>
              <a:pPr defTabSz="914400">
                <a:defRPr/>
              </a:pPr>
              <a:endParaRPr lang="en-US" sz="6000" b="1" i="1">
                <a:solidFill>
                  <a:srgbClr val="000000"/>
                </a:solidFill>
                <a:latin typeface="Corbel" pitchFamily="34" charset="0"/>
                <a:ea typeface="Osaka"/>
              </a:endParaRPr>
            </a:p>
          </p:txBody>
        </p:sp>
        <p:sp>
          <p:nvSpPr>
            <p:cNvPr id="10572832" name="Text Box 32"/>
            <p:cNvSpPr txBox="1">
              <a:spLocks noChangeArrowheads="1"/>
            </p:cNvSpPr>
            <p:nvPr/>
          </p:nvSpPr>
          <p:spPr bwMode="auto">
            <a:xfrm>
              <a:off x="4714" y="382"/>
              <a:ext cx="317" cy="174"/>
            </a:xfrm>
            <a:prstGeom prst="rect">
              <a:avLst/>
            </a:prstGeom>
            <a:noFill/>
            <a:ln w="9525">
              <a:noFill/>
              <a:miter lim="800000"/>
              <a:headEnd/>
              <a:tailEnd/>
            </a:ln>
            <a:effectLst>
              <a:outerShdw dist="35921" dir="2700000" algn="ctr" rotWithShape="0">
                <a:srgbClr val="000066"/>
              </a:outerShdw>
            </a:effectLst>
          </p:spPr>
          <p:txBody>
            <a:bodyPr wrap="none">
              <a:spAutoFit/>
            </a:bodyPr>
            <a:lstStyle/>
            <a:p>
              <a:pPr algn="ctr" defTabSz="914400" eaLnBrk="0" hangingPunct="0">
                <a:defRPr/>
              </a:pPr>
              <a:r>
                <a:rPr lang="en-US" sz="1200" b="1">
                  <a:solidFill>
                    <a:srgbClr val="FFFFFF"/>
                  </a:solidFill>
                  <a:latin typeface="Corbel" pitchFamily="34" charset="0"/>
                  <a:ea typeface="Osaka"/>
                </a:rPr>
                <a:t>PFC</a:t>
              </a:r>
            </a:p>
          </p:txBody>
        </p:sp>
        <p:sp>
          <p:nvSpPr>
            <p:cNvPr id="10572833" name="Text Box 33"/>
            <p:cNvSpPr txBox="1">
              <a:spLocks noChangeArrowheads="1"/>
            </p:cNvSpPr>
            <p:nvPr/>
          </p:nvSpPr>
          <p:spPr bwMode="auto">
            <a:xfrm>
              <a:off x="4502" y="1073"/>
              <a:ext cx="1252" cy="388"/>
            </a:xfrm>
            <a:prstGeom prst="rect">
              <a:avLst/>
            </a:prstGeom>
            <a:noFill/>
            <a:ln w="9525">
              <a:noFill/>
              <a:miter lim="800000"/>
              <a:headEnd/>
              <a:tailEnd/>
            </a:ln>
            <a:effectLst>
              <a:outerShdw dist="35921" dir="2700000" algn="ctr" rotWithShape="0">
                <a:srgbClr val="000066"/>
              </a:outerShdw>
            </a:effectLst>
          </p:spPr>
          <p:txBody>
            <a:bodyPr wrap="none">
              <a:spAutoFit/>
            </a:bodyPr>
            <a:lstStyle/>
            <a:p>
              <a:pPr algn="ctr" defTabSz="914400">
                <a:lnSpc>
                  <a:spcPct val="85000"/>
                </a:lnSpc>
                <a:defRPr/>
              </a:pPr>
              <a:r>
                <a:rPr lang="en-US" sz="2000" b="1">
                  <a:solidFill>
                    <a:srgbClr val="00FFCC"/>
                  </a:solidFill>
                  <a:latin typeface="Corbel" pitchFamily="34" charset="0"/>
                  <a:ea typeface="Osaka"/>
                </a:rPr>
                <a:t>MOTIVATION/</a:t>
              </a:r>
            </a:p>
            <a:p>
              <a:pPr algn="ctr" defTabSz="914400">
                <a:lnSpc>
                  <a:spcPct val="85000"/>
                </a:lnSpc>
                <a:defRPr/>
              </a:pPr>
              <a:r>
                <a:rPr lang="en-US" sz="2000" b="1">
                  <a:solidFill>
                    <a:srgbClr val="00FFCC"/>
                  </a:solidFill>
                  <a:latin typeface="Corbel" pitchFamily="34" charset="0"/>
                  <a:ea typeface="Osaka"/>
                </a:rPr>
                <a:t>DRIVE </a:t>
              </a:r>
            </a:p>
          </p:txBody>
        </p:sp>
      </p:grpSp>
      <p:sp>
        <p:nvSpPr>
          <p:cNvPr id="10572835" name="Text Box 35"/>
          <p:cNvSpPr txBox="1">
            <a:spLocks noChangeArrowheads="1"/>
          </p:cNvSpPr>
          <p:nvPr/>
        </p:nvSpPr>
        <p:spPr bwMode="auto">
          <a:xfrm>
            <a:off x="67737" y="1828940"/>
            <a:ext cx="341569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6000" b="1" i="1">
                <a:solidFill>
                  <a:schemeClr val="tx1"/>
                </a:solidFill>
                <a:latin typeface="Berlin Sans FB Demi" pitchFamily="34" charset="0"/>
              </a:defRPr>
            </a:lvl1pPr>
            <a:lvl2pPr marL="742950" indent="-285750" eaLnBrk="0" hangingPunct="0">
              <a:defRPr sz="6000" b="1" i="1">
                <a:solidFill>
                  <a:schemeClr val="tx1"/>
                </a:solidFill>
                <a:latin typeface="Berlin Sans FB Demi" pitchFamily="34" charset="0"/>
              </a:defRPr>
            </a:lvl2pPr>
            <a:lvl3pPr marL="1143000" indent="-228600" eaLnBrk="0" hangingPunct="0">
              <a:defRPr sz="6000" b="1" i="1">
                <a:solidFill>
                  <a:schemeClr val="tx1"/>
                </a:solidFill>
                <a:latin typeface="Berlin Sans FB Demi" pitchFamily="34" charset="0"/>
              </a:defRPr>
            </a:lvl3pPr>
            <a:lvl4pPr marL="1600200" indent="-228600" eaLnBrk="0" hangingPunct="0">
              <a:defRPr sz="6000" b="1" i="1">
                <a:solidFill>
                  <a:schemeClr val="tx1"/>
                </a:solidFill>
                <a:latin typeface="Berlin Sans FB Demi" pitchFamily="34" charset="0"/>
              </a:defRPr>
            </a:lvl4pPr>
            <a:lvl5pPr marL="2057400" indent="-228600" eaLnBrk="0" hangingPunct="0">
              <a:defRPr sz="6000" b="1" i="1">
                <a:solidFill>
                  <a:schemeClr val="tx1"/>
                </a:solidFill>
                <a:latin typeface="Berlin Sans FB Demi" pitchFamily="34" charset="0"/>
              </a:defRPr>
            </a:lvl5pPr>
            <a:lvl6pPr marL="2514600" indent="-228600" eaLnBrk="0" fontAlgn="base" hangingPunct="0">
              <a:spcBef>
                <a:spcPct val="0"/>
              </a:spcBef>
              <a:spcAft>
                <a:spcPct val="0"/>
              </a:spcAft>
              <a:defRPr sz="6000" b="1" i="1">
                <a:solidFill>
                  <a:schemeClr val="tx1"/>
                </a:solidFill>
                <a:latin typeface="Berlin Sans FB Demi" pitchFamily="34" charset="0"/>
              </a:defRPr>
            </a:lvl6pPr>
            <a:lvl7pPr marL="2971800" indent="-228600" eaLnBrk="0" fontAlgn="base" hangingPunct="0">
              <a:spcBef>
                <a:spcPct val="0"/>
              </a:spcBef>
              <a:spcAft>
                <a:spcPct val="0"/>
              </a:spcAft>
              <a:defRPr sz="6000" b="1" i="1">
                <a:solidFill>
                  <a:schemeClr val="tx1"/>
                </a:solidFill>
                <a:latin typeface="Berlin Sans FB Demi" pitchFamily="34" charset="0"/>
              </a:defRPr>
            </a:lvl7pPr>
            <a:lvl8pPr marL="3429000" indent="-228600" eaLnBrk="0" fontAlgn="base" hangingPunct="0">
              <a:spcBef>
                <a:spcPct val="0"/>
              </a:spcBef>
              <a:spcAft>
                <a:spcPct val="0"/>
              </a:spcAft>
              <a:defRPr sz="6000" b="1" i="1">
                <a:solidFill>
                  <a:schemeClr val="tx1"/>
                </a:solidFill>
                <a:latin typeface="Berlin Sans FB Demi" pitchFamily="34" charset="0"/>
              </a:defRPr>
            </a:lvl8pPr>
            <a:lvl9pPr marL="3886200" indent="-228600" eaLnBrk="0" fontAlgn="base" hangingPunct="0">
              <a:spcBef>
                <a:spcPct val="0"/>
              </a:spcBef>
              <a:spcAft>
                <a:spcPct val="0"/>
              </a:spcAft>
              <a:defRPr sz="6000" b="1" i="1">
                <a:solidFill>
                  <a:schemeClr val="tx1"/>
                </a:solidFill>
                <a:latin typeface="Berlin Sans FB Demi" pitchFamily="34" charset="0"/>
              </a:defRPr>
            </a:lvl9pPr>
          </a:lstStyle>
          <a:p>
            <a:pPr defTabSz="914400">
              <a:buClr>
                <a:srgbClr val="FF0000"/>
              </a:buClr>
              <a:buSzPct val="150000"/>
            </a:pPr>
            <a:r>
              <a:rPr lang="en-US" sz="3600" dirty="0">
                <a:solidFill>
                  <a:srgbClr val="FFFFFF"/>
                </a:solidFill>
                <a:latin typeface="Corbel" pitchFamily="34" charset="0"/>
                <a:ea typeface="Osaka"/>
              </a:rPr>
              <a:t>Dopamine is also associated with motivation and executive function via regulation of frontal </a:t>
            </a:r>
            <a:r>
              <a:rPr lang="en-US" sz="3600" dirty="0" smtClean="0">
                <a:solidFill>
                  <a:srgbClr val="FFFFFF"/>
                </a:solidFill>
                <a:latin typeface="Corbel" pitchFamily="34" charset="0"/>
                <a:ea typeface="Osaka"/>
              </a:rPr>
              <a:t>activity.</a:t>
            </a:r>
            <a:endParaRPr lang="en-US" sz="3600" dirty="0">
              <a:solidFill>
                <a:srgbClr val="FFFFFF"/>
              </a:solidFill>
              <a:latin typeface="Corbel" pitchFamily="34" charset="0"/>
              <a:ea typeface="Osaka"/>
            </a:endParaRPr>
          </a:p>
        </p:txBody>
      </p:sp>
    </p:spTree>
    <p:extLst>
      <p:ext uri="{BB962C8B-B14F-4D97-AF65-F5344CB8AC3E}">
        <p14:creationId xmlns:p14="http://schemas.microsoft.com/office/powerpoint/2010/main" val="2809464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98"/>
          <p:cNvPicPr>
            <a:picLocks noChangeAspect="1" noChangeArrowheads="1"/>
          </p:cNvPicPr>
          <p:nvPr/>
        </p:nvPicPr>
        <p:blipFill>
          <a:blip r:embed="rId3" cstate="print"/>
          <a:srcRect/>
          <a:stretch>
            <a:fillRect/>
          </a:stretch>
        </p:blipFill>
        <p:spPr bwMode="auto">
          <a:xfrm>
            <a:off x="4358923" y="4516438"/>
            <a:ext cx="1291166" cy="1376362"/>
          </a:xfrm>
          <a:prstGeom prst="rect">
            <a:avLst/>
          </a:prstGeom>
          <a:noFill/>
          <a:ln w="9525">
            <a:noFill/>
            <a:miter lim="800000"/>
            <a:headEnd/>
            <a:tailEnd/>
          </a:ln>
        </p:spPr>
      </p:pic>
      <p:sp>
        <p:nvSpPr>
          <p:cNvPr id="52227" name="Text Box 287"/>
          <p:cNvSpPr txBox="1">
            <a:spLocks noChangeArrowheads="1"/>
          </p:cNvSpPr>
          <p:nvPr/>
        </p:nvSpPr>
        <p:spPr bwMode="auto">
          <a:xfrm>
            <a:off x="372535" y="101600"/>
            <a:ext cx="8226778" cy="1047750"/>
          </a:xfrm>
          <a:prstGeom prst="rect">
            <a:avLst/>
          </a:prstGeom>
          <a:noFill/>
          <a:ln w="12700">
            <a:noFill/>
            <a:miter lim="800000"/>
            <a:headEnd/>
            <a:tailEnd/>
          </a:ln>
        </p:spPr>
        <p:txBody>
          <a:bodyPr anchor="ctr">
            <a:spAutoFit/>
          </a:bodyPr>
          <a:lstStyle/>
          <a:p>
            <a:pPr algn="ctr" defTabSz="914400" eaLnBrk="0" hangingPunct="0">
              <a:lnSpc>
                <a:spcPct val="85000"/>
              </a:lnSpc>
            </a:pPr>
            <a:r>
              <a:rPr lang="en-US" sz="3600" b="1" dirty="0" smtClean="0">
                <a:solidFill>
                  <a:srgbClr val="000000"/>
                </a:solidFill>
                <a:latin typeface="Corbel" panose="020B0503020204020204" pitchFamily="34" charset="0"/>
                <a:cs typeface="Times New Roman" pitchFamily="18" charset="0"/>
              </a:rPr>
              <a:t>Repeated </a:t>
            </a:r>
            <a:r>
              <a:rPr lang="en-US" sz="3600" b="1" dirty="0">
                <a:solidFill>
                  <a:srgbClr val="000000"/>
                </a:solidFill>
                <a:latin typeface="Corbel" panose="020B0503020204020204" pitchFamily="34" charset="0"/>
                <a:cs typeface="Times New Roman" pitchFamily="18" charset="0"/>
              </a:rPr>
              <a:t>Drug Use </a:t>
            </a:r>
            <a:r>
              <a:rPr lang="en-US" sz="3600" b="1" dirty="0">
                <a:solidFill>
                  <a:srgbClr val="FF0000"/>
                </a:solidFill>
                <a:latin typeface="Corbel" panose="020B0503020204020204" pitchFamily="34" charset="0"/>
                <a:cs typeface="Times New Roman" pitchFamily="18" charset="0"/>
              </a:rPr>
              <a:t>Changes the Brain </a:t>
            </a:r>
          </a:p>
          <a:p>
            <a:pPr algn="ctr" defTabSz="914400" eaLnBrk="0" hangingPunct="0">
              <a:lnSpc>
                <a:spcPct val="85000"/>
              </a:lnSpc>
            </a:pPr>
            <a:r>
              <a:rPr lang="en-US" sz="3600" b="1" i="1" dirty="0">
                <a:solidFill>
                  <a:srgbClr val="FF0000"/>
                </a:solidFill>
                <a:latin typeface="Corbel" panose="020B0503020204020204" pitchFamily="34" charset="0"/>
                <a:cs typeface="Times New Roman" pitchFamily="18" charset="0"/>
              </a:rPr>
              <a:t>   </a:t>
            </a:r>
            <a:r>
              <a:rPr lang="en-US" sz="3600" b="1" i="1" dirty="0">
                <a:solidFill>
                  <a:srgbClr val="000000"/>
                </a:solidFill>
                <a:latin typeface="Corbel" panose="020B0503020204020204" pitchFamily="34" charset="0"/>
                <a:cs typeface="Times New Roman" pitchFamily="18" charset="0"/>
              </a:rPr>
              <a:t>Weakens the Brain Dopamine System </a:t>
            </a:r>
            <a:r>
              <a:rPr lang="en-US" sz="3600" b="1" i="1" dirty="0">
                <a:solidFill>
                  <a:srgbClr val="FF0000"/>
                </a:solidFill>
                <a:latin typeface="Corbel" panose="020B0503020204020204" pitchFamily="34" charset="0"/>
                <a:cs typeface="Times New Roman" pitchFamily="18" charset="0"/>
              </a:rPr>
              <a:t>  </a:t>
            </a:r>
          </a:p>
        </p:txBody>
      </p:sp>
      <p:grpSp>
        <p:nvGrpSpPr>
          <p:cNvPr id="2" name="Group 342"/>
          <p:cNvGrpSpPr>
            <a:grpSpLocks/>
          </p:cNvGrpSpPr>
          <p:nvPr/>
        </p:nvGrpSpPr>
        <p:grpSpPr bwMode="auto">
          <a:xfrm>
            <a:off x="3979378" y="1719283"/>
            <a:ext cx="1814689" cy="2725737"/>
            <a:chOff x="547688" y="1917700"/>
            <a:chExt cx="2041525" cy="2725738"/>
          </a:xfrm>
        </p:grpSpPr>
        <p:sp>
          <p:nvSpPr>
            <p:cNvPr id="52414" name="Rectangle 3"/>
            <p:cNvSpPr>
              <a:spLocks noChangeArrowheads="1"/>
            </p:cNvSpPr>
            <p:nvPr/>
          </p:nvSpPr>
          <p:spPr bwMode="auto">
            <a:xfrm>
              <a:off x="1344690" y="2117725"/>
              <a:ext cx="64921"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T</a:t>
              </a:r>
              <a:endParaRPr lang="en-US" sz="2400">
                <a:solidFill>
                  <a:srgbClr val="000000"/>
                </a:solidFill>
                <a:latin typeface="Corbel" panose="020B0503020204020204" pitchFamily="34" charset="0"/>
                <a:ea typeface="Osaka" pitchFamily="1" charset="-128"/>
              </a:endParaRPr>
            </a:p>
          </p:txBody>
        </p:sp>
        <p:sp>
          <p:nvSpPr>
            <p:cNvPr id="52415" name="Rectangle 4"/>
            <p:cNvSpPr>
              <a:spLocks noChangeArrowheads="1"/>
            </p:cNvSpPr>
            <p:nvPr/>
          </p:nvSpPr>
          <p:spPr bwMode="auto">
            <a:xfrm>
              <a:off x="1412742" y="2117725"/>
              <a:ext cx="68528"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Y</a:t>
              </a:r>
              <a:endParaRPr lang="en-US" sz="2400">
                <a:solidFill>
                  <a:srgbClr val="000000"/>
                </a:solidFill>
                <a:latin typeface="Corbel" panose="020B0503020204020204" pitchFamily="34" charset="0"/>
                <a:ea typeface="Osaka" pitchFamily="1" charset="-128"/>
              </a:endParaRPr>
            </a:p>
          </p:txBody>
        </p:sp>
        <p:sp>
          <p:nvSpPr>
            <p:cNvPr id="52416" name="Rectangle 5"/>
            <p:cNvSpPr>
              <a:spLocks noChangeArrowheads="1"/>
            </p:cNvSpPr>
            <p:nvPr/>
          </p:nvSpPr>
          <p:spPr bwMode="auto">
            <a:xfrm>
              <a:off x="1483390" y="2117725"/>
              <a:ext cx="68528"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R</a:t>
              </a:r>
              <a:endParaRPr lang="en-US" sz="2400">
                <a:solidFill>
                  <a:srgbClr val="000000"/>
                </a:solidFill>
                <a:latin typeface="Corbel" panose="020B0503020204020204" pitchFamily="34" charset="0"/>
                <a:ea typeface="Osaka" pitchFamily="1" charset="-128"/>
              </a:endParaRPr>
            </a:p>
          </p:txBody>
        </p:sp>
        <p:sp>
          <p:nvSpPr>
            <p:cNvPr id="52417" name="Rectangle 6"/>
            <p:cNvSpPr>
              <a:spLocks noChangeArrowheads="1"/>
            </p:cNvSpPr>
            <p:nvPr/>
          </p:nvSpPr>
          <p:spPr bwMode="auto">
            <a:xfrm>
              <a:off x="1556234" y="2117725"/>
              <a:ext cx="84760"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O</a:t>
              </a:r>
              <a:endParaRPr lang="en-US" sz="2400">
                <a:solidFill>
                  <a:srgbClr val="000000"/>
                </a:solidFill>
                <a:latin typeface="Corbel" panose="020B0503020204020204" pitchFamily="34" charset="0"/>
                <a:ea typeface="Osaka" pitchFamily="1" charset="-128"/>
              </a:endParaRPr>
            </a:p>
          </p:txBody>
        </p:sp>
        <p:sp>
          <p:nvSpPr>
            <p:cNvPr id="52418" name="Rectangle 7"/>
            <p:cNvSpPr>
              <a:spLocks noChangeArrowheads="1"/>
            </p:cNvSpPr>
            <p:nvPr/>
          </p:nvSpPr>
          <p:spPr bwMode="auto">
            <a:xfrm>
              <a:off x="1644047" y="2117725"/>
              <a:ext cx="63119"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S</a:t>
              </a:r>
              <a:endParaRPr lang="en-US" sz="2400">
                <a:solidFill>
                  <a:srgbClr val="000000"/>
                </a:solidFill>
                <a:latin typeface="Corbel" panose="020B0503020204020204" pitchFamily="34" charset="0"/>
                <a:ea typeface="Osaka" pitchFamily="1" charset="-128"/>
              </a:endParaRPr>
            </a:p>
          </p:txBody>
        </p:sp>
        <p:sp>
          <p:nvSpPr>
            <p:cNvPr id="52419" name="Rectangle 8"/>
            <p:cNvSpPr>
              <a:spLocks noChangeArrowheads="1"/>
            </p:cNvSpPr>
            <p:nvPr/>
          </p:nvSpPr>
          <p:spPr bwMode="auto">
            <a:xfrm>
              <a:off x="1709603" y="2117725"/>
              <a:ext cx="28855"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I</a:t>
              </a:r>
              <a:endParaRPr lang="en-US" sz="2400">
                <a:solidFill>
                  <a:srgbClr val="000000"/>
                </a:solidFill>
                <a:latin typeface="Corbel" panose="020B0503020204020204" pitchFamily="34" charset="0"/>
                <a:ea typeface="Osaka" pitchFamily="1" charset="-128"/>
              </a:endParaRPr>
            </a:p>
          </p:txBody>
        </p:sp>
        <p:sp>
          <p:nvSpPr>
            <p:cNvPr id="52420" name="Rectangle 9"/>
            <p:cNvSpPr>
              <a:spLocks noChangeArrowheads="1"/>
            </p:cNvSpPr>
            <p:nvPr/>
          </p:nvSpPr>
          <p:spPr bwMode="auto">
            <a:xfrm>
              <a:off x="1734252" y="2117725"/>
              <a:ext cx="81153"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N</a:t>
              </a:r>
              <a:endParaRPr lang="en-US" sz="2400">
                <a:solidFill>
                  <a:srgbClr val="000000"/>
                </a:solidFill>
                <a:latin typeface="Corbel" panose="020B0503020204020204" pitchFamily="34" charset="0"/>
                <a:ea typeface="Osaka" pitchFamily="1" charset="-128"/>
              </a:endParaRPr>
            </a:p>
          </p:txBody>
        </p:sp>
        <p:sp>
          <p:nvSpPr>
            <p:cNvPr id="52421" name="Rectangle 10"/>
            <p:cNvSpPr>
              <a:spLocks noChangeArrowheads="1"/>
            </p:cNvSpPr>
            <p:nvPr/>
          </p:nvSpPr>
          <p:spPr bwMode="auto">
            <a:xfrm>
              <a:off x="1817084" y="2117725"/>
              <a:ext cx="63119"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E</a:t>
              </a:r>
              <a:endParaRPr lang="en-US" sz="2400">
                <a:solidFill>
                  <a:srgbClr val="000000"/>
                </a:solidFill>
                <a:latin typeface="Corbel" panose="020B0503020204020204" pitchFamily="34" charset="0"/>
                <a:ea typeface="Osaka" pitchFamily="1" charset="-128"/>
              </a:endParaRPr>
            </a:p>
          </p:txBody>
        </p:sp>
        <p:sp>
          <p:nvSpPr>
            <p:cNvPr id="52422" name="Arc 11"/>
            <p:cNvSpPr>
              <a:spLocks/>
            </p:cNvSpPr>
            <p:nvPr/>
          </p:nvSpPr>
          <p:spPr bwMode="auto">
            <a:xfrm>
              <a:off x="1544638" y="2282825"/>
              <a:ext cx="85725" cy="106363"/>
            </a:xfrm>
            <a:custGeom>
              <a:avLst/>
              <a:gdLst>
                <a:gd name="T0" fmla="*/ 0 w 14162"/>
                <a:gd name="T1" fmla="*/ 2147483647 h 21600"/>
                <a:gd name="T2" fmla="*/ 2147483647 w 14162"/>
                <a:gd name="T3" fmla="*/ 2147483647 h 21600"/>
                <a:gd name="T4" fmla="*/ 2147483647 w 14162"/>
                <a:gd name="T5" fmla="*/ 2147483647 h 21600"/>
                <a:gd name="T6" fmla="*/ 0 60000 65536"/>
                <a:gd name="T7" fmla="*/ 0 60000 65536"/>
                <a:gd name="T8" fmla="*/ 0 60000 65536"/>
                <a:gd name="T9" fmla="*/ 0 w 14162"/>
                <a:gd name="T10" fmla="*/ 0 h 21600"/>
                <a:gd name="T11" fmla="*/ 14162 w 14162"/>
                <a:gd name="T12" fmla="*/ 21600 h 21600"/>
              </a:gdLst>
              <a:ahLst/>
              <a:cxnLst>
                <a:cxn ang="T6">
                  <a:pos x="T0" y="T1"/>
                </a:cxn>
                <a:cxn ang="T7">
                  <a:pos x="T2" y="T3"/>
                </a:cxn>
                <a:cxn ang="T8">
                  <a:pos x="T4" y="T5"/>
                </a:cxn>
              </a:cxnLst>
              <a:rect l="T9" t="T10" r="T11" b="T12"/>
              <a:pathLst>
                <a:path w="14162" h="21600" fill="none" extrusionOk="0">
                  <a:moveTo>
                    <a:pt x="-1" y="1193"/>
                  </a:moveTo>
                  <a:cubicBezTo>
                    <a:pt x="2277" y="403"/>
                    <a:pt x="4670" y="-1"/>
                    <a:pt x="7081" y="0"/>
                  </a:cubicBezTo>
                  <a:cubicBezTo>
                    <a:pt x="9491" y="0"/>
                    <a:pt x="11884" y="403"/>
                    <a:pt x="14162" y="1193"/>
                  </a:cubicBezTo>
                </a:path>
                <a:path w="14162" h="21600" stroke="0" extrusionOk="0">
                  <a:moveTo>
                    <a:pt x="-1" y="1193"/>
                  </a:moveTo>
                  <a:cubicBezTo>
                    <a:pt x="2277" y="403"/>
                    <a:pt x="4670" y="-1"/>
                    <a:pt x="7081" y="0"/>
                  </a:cubicBezTo>
                  <a:cubicBezTo>
                    <a:pt x="9491" y="0"/>
                    <a:pt x="11884" y="403"/>
                    <a:pt x="14162" y="1193"/>
                  </a:cubicBezTo>
                  <a:lnTo>
                    <a:pt x="7081" y="21600"/>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23" name="Line 12"/>
            <p:cNvSpPr>
              <a:spLocks noChangeShapeType="1"/>
            </p:cNvSpPr>
            <p:nvPr/>
          </p:nvSpPr>
          <p:spPr bwMode="auto">
            <a:xfrm>
              <a:off x="1582738" y="2225675"/>
              <a:ext cx="1587" cy="55563"/>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24" name="Rectangle 13"/>
            <p:cNvSpPr>
              <a:spLocks noChangeArrowheads="1"/>
            </p:cNvSpPr>
            <p:nvPr/>
          </p:nvSpPr>
          <p:spPr bwMode="auto">
            <a:xfrm>
              <a:off x="1501394" y="2720975"/>
              <a:ext cx="99187"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425" name="Rectangle 14"/>
            <p:cNvSpPr>
              <a:spLocks noChangeArrowheads="1"/>
            </p:cNvSpPr>
            <p:nvPr/>
          </p:nvSpPr>
          <p:spPr bwMode="auto">
            <a:xfrm>
              <a:off x="1595272" y="2720975"/>
              <a:ext cx="95580"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426" name="Arc 15"/>
            <p:cNvSpPr>
              <a:spLocks/>
            </p:cNvSpPr>
            <p:nvPr/>
          </p:nvSpPr>
          <p:spPr bwMode="auto">
            <a:xfrm>
              <a:off x="1533525" y="2581275"/>
              <a:ext cx="85725" cy="106363"/>
            </a:xfrm>
            <a:custGeom>
              <a:avLst/>
              <a:gdLst>
                <a:gd name="T0" fmla="*/ 0 w 14162"/>
                <a:gd name="T1" fmla="*/ 2147483647 h 21600"/>
                <a:gd name="T2" fmla="*/ 2147483647 w 14162"/>
                <a:gd name="T3" fmla="*/ 2147483647 h 21600"/>
                <a:gd name="T4" fmla="*/ 2147483647 w 14162"/>
                <a:gd name="T5" fmla="*/ 2147483647 h 21600"/>
                <a:gd name="T6" fmla="*/ 0 60000 65536"/>
                <a:gd name="T7" fmla="*/ 0 60000 65536"/>
                <a:gd name="T8" fmla="*/ 0 60000 65536"/>
                <a:gd name="T9" fmla="*/ 0 w 14162"/>
                <a:gd name="T10" fmla="*/ 0 h 21600"/>
                <a:gd name="T11" fmla="*/ 14162 w 14162"/>
                <a:gd name="T12" fmla="*/ 21600 h 21600"/>
              </a:gdLst>
              <a:ahLst/>
              <a:cxnLst>
                <a:cxn ang="T6">
                  <a:pos x="T0" y="T1"/>
                </a:cxn>
                <a:cxn ang="T7">
                  <a:pos x="T2" y="T3"/>
                </a:cxn>
                <a:cxn ang="T8">
                  <a:pos x="T4" y="T5"/>
                </a:cxn>
              </a:cxnLst>
              <a:rect l="T9" t="T10" r="T11" b="T12"/>
              <a:pathLst>
                <a:path w="14162" h="21600" fill="none" extrusionOk="0">
                  <a:moveTo>
                    <a:pt x="-1" y="1193"/>
                  </a:moveTo>
                  <a:cubicBezTo>
                    <a:pt x="2277" y="403"/>
                    <a:pt x="4670" y="-1"/>
                    <a:pt x="7081" y="0"/>
                  </a:cubicBezTo>
                  <a:cubicBezTo>
                    <a:pt x="9491" y="0"/>
                    <a:pt x="11884" y="403"/>
                    <a:pt x="14162" y="1193"/>
                  </a:cubicBezTo>
                </a:path>
                <a:path w="14162" h="21600" stroke="0" extrusionOk="0">
                  <a:moveTo>
                    <a:pt x="-1" y="1193"/>
                  </a:moveTo>
                  <a:cubicBezTo>
                    <a:pt x="2277" y="403"/>
                    <a:pt x="4670" y="-1"/>
                    <a:pt x="7081" y="0"/>
                  </a:cubicBezTo>
                  <a:cubicBezTo>
                    <a:pt x="9491" y="0"/>
                    <a:pt x="11884" y="403"/>
                    <a:pt x="14162" y="1193"/>
                  </a:cubicBezTo>
                  <a:lnTo>
                    <a:pt x="7081" y="21600"/>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27" name="Line 16"/>
            <p:cNvSpPr>
              <a:spLocks noChangeShapeType="1"/>
            </p:cNvSpPr>
            <p:nvPr/>
          </p:nvSpPr>
          <p:spPr bwMode="auto">
            <a:xfrm>
              <a:off x="1571625" y="2524125"/>
              <a:ext cx="1588" cy="55563"/>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28" name="Rectangle 17"/>
            <p:cNvSpPr>
              <a:spLocks noChangeArrowheads="1"/>
            </p:cNvSpPr>
            <p:nvPr/>
          </p:nvSpPr>
          <p:spPr bwMode="auto">
            <a:xfrm>
              <a:off x="1411811" y="2430463"/>
              <a:ext cx="97383" cy="153888"/>
            </a:xfrm>
            <a:prstGeom prst="rect">
              <a:avLst/>
            </a:prstGeom>
            <a:noFill/>
            <a:ln w="9525">
              <a:noFill/>
              <a:miter lim="800000"/>
              <a:headEnd/>
              <a:tailEnd/>
            </a:ln>
          </p:spPr>
          <p:txBody>
            <a:bodyPr wrap="none" lIns="0" tIns="0" rIns="0" bIns="0">
              <a:spAutoFit/>
            </a:bodyPr>
            <a:lstStyle/>
            <a:p>
              <a:pPr algn="ctr" defTabSz="914400" eaLnBrk="0" hangingPunct="0"/>
              <a:r>
                <a:rPr lang="en-US" sz="1000">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429" name="Rectangle 18"/>
            <p:cNvSpPr>
              <a:spLocks noChangeArrowheads="1"/>
            </p:cNvSpPr>
            <p:nvPr/>
          </p:nvSpPr>
          <p:spPr bwMode="auto">
            <a:xfrm>
              <a:off x="1505039" y="2430463"/>
              <a:ext cx="104597" cy="153888"/>
            </a:xfrm>
            <a:prstGeom prst="rect">
              <a:avLst/>
            </a:prstGeom>
            <a:noFill/>
            <a:ln w="9525">
              <a:noFill/>
              <a:miter lim="800000"/>
              <a:headEnd/>
              <a:tailEnd/>
            </a:ln>
          </p:spPr>
          <p:txBody>
            <a:bodyPr wrap="none" lIns="0" tIns="0" rIns="0" bIns="0">
              <a:spAutoFit/>
            </a:bodyPr>
            <a:lstStyle/>
            <a:p>
              <a:pPr algn="ctr" defTabSz="914400" eaLnBrk="0" hangingPunct="0"/>
              <a:r>
                <a:rPr lang="en-US" sz="1000">
                  <a:solidFill>
                    <a:srgbClr val="000000"/>
                  </a:solidFill>
                  <a:latin typeface="Corbel" panose="020B0503020204020204" pitchFamily="34" charset="0"/>
                  <a:ea typeface="Osaka" pitchFamily="1" charset="-128"/>
                </a:rPr>
                <a:t>O</a:t>
              </a:r>
              <a:endParaRPr lang="en-US" sz="2400">
                <a:solidFill>
                  <a:srgbClr val="000000"/>
                </a:solidFill>
                <a:latin typeface="Corbel" panose="020B0503020204020204" pitchFamily="34" charset="0"/>
                <a:ea typeface="Osaka" pitchFamily="1" charset="-128"/>
              </a:endParaRPr>
            </a:p>
          </p:txBody>
        </p:sp>
        <p:sp>
          <p:nvSpPr>
            <p:cNvPr id="52430" name="Rectangle 19"/>
            <p:cNvSpPr>
              <a:spLocks noChangeArrowheads="1"/>
            </p:cNvSpPr>
            <p:nvPr/>
          </p:nvSpPr>
          <p:spPr bwMode="auto">
            <a:xfrm>
              <a:off x="1607142" y="2430463"/>
              <a:ext cx="82955" cy="153888"/>
            </a:xfrm>
            <a:prstGeom prst="rect">
              <a:avLst/>
            </a:prstGeom>
            <a:noFill/>
            <a:ln w="9525">
              <a:noFill/>
              <a:miter lim="800000"/>
              <a:headEnd/>
              <a:tailEnd/>
            </a:ln>
          </p:spPr>
          <p:txBody>
            <a:bodyPr wrap="none" lIns="0" tIns="0" rIns="0" bIns="0">
              <a:spAutoFit/>
            </a:bodyPr>
            <a:lstStyle/>
            <a:p>
              <a:pPr algn="ctr" defTabSz="914400" eaLnBrk="0" hangingPunct="0"/>
              <a:r>
                <a:rPr lang="en-US" sz="1000">
                  <a:solidFill>
                    <a:srgbClr val="000000"/>
                  </a:solidFill>
                  <a:latin typeface="Corbel" panose="020B0503020204020204" pitchFamily="34" charset="0"/>
                  <a:ea typeface="Osaka" pitchFamily="1" charset="-128"/>
                </a:rPr>
                <a:t>P</a:t>
              </a:r>
              <a:endParaRPr lang="en-US" sz="2400">
                <a:solidFill>
                  <a:srgbClr val="000000"/>
                </a:solidFill>
                <a:latin typeface="Corbel" panose="020B0503020204020204" pitchFamily="34" charset="0"/>
                <a:ea typeface="Osaka" pitchFamily="1" charset="-128"/>
              </a:endParaRPr>
            </a:p>
          </p:txBody>
        </p:sp>
        <p:sp>
          <p:nvSpPr>
            <p:cNvPr id="52431" name="Rectangle 20"/>
            <p:cNvSpPr>
              <a:spLocks noChangeArrowheads="1"/>
            </p:cNvSpPr>
            <p:nvPr/>
          </p:nvSpPr>
          <p:spPr bwMode="auto">
            <a:xfrm>
              <a:off x="1689942" y="2430463"/>
              <a:ext cx="91973" cy="153888"/>
            </a:xfrm>
            <a:prstGeom prst="rect">
              <a:avLst/>
            </a:prstGeom>
            <a:noFill/>
            <a:ln w="9525">
              <a:noFill/>
              <a:miter lim="800000"/>
              <a:headEnd/>
              <a:tailEnd/>
            </a:ln>
          </p:spPr>
          <p:txBody>
            <a:bodyPr wrap="none" lIns="0" tIns="0" rIns="0" bIns="0">
              <a:spAutoFit/>
            </a:bodyPr>
            <a:lstStyle/>
            <a:p>
              <a:pPr algn="ctr" defTabSz="914400" eaLnBrk="0" hangingPunct="0"/>
              <a:r>
                <a:rPr lang="en-US" sz="1000">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432" name="Arc 21"/>
            <p:cNvSpPr>
              <a:spLocks/>
            </p:cNvSpPr>
            <p:nvPr/>
          </p:nvSpPr>
          <p:spPr bwMode="auto">
            <a:xfrm>
              <a:off x="1343025" y="2805113"/>
              <a:ext cx="212725" cy="66675"/>
            </a:xfrm>
            <a:custGeom>
              <a:avLst/>
              <a:gdLst>
                <a:gd name="T0" fmla="*/ 2147483647 w 21600"/>
                <a:gd name="T1" fmla="*/ 0 h 22120"/>
                <a:gd name="T2" fmla="*/ 0 w 21600"/>
                <a:gd name="T3" fmla="*/ 2147483647 h 22120"/>
                <a:gd name="T4" fmla="*/ 0 w 21600"/>
                <a:gd name="T5" fmla="*/ 2147483647 h 22120"/>
                <a:gd name="T6" fmla="*/ 0 60000 65536"/>
                <a:gd name="T7" fmla="*/ 0 60000 65536"/>
                <a:gd name="T8" fmla="*/ 0 60000 65536"/>
                <a:gd name="T9" fmla="*/ 0 w 21600"/>
                <a:gd name="T10" fmla="*/ 0 h 22120"/>
                <a:gd name="T11" fmla="*/ 21600 w 21600"/>
                <a:gd name="T12" fmla="*/ 22120 h 22120"/>
              </a:gdLst>
              <a:ahLst/>
              <a:cxnLst>
                <a:cxn ang="T6">
                  <a:pos x="T0" y="T1"/>
                </a:cxn>
                <a:cxn ang="T7">
                  <a:pos x="T2" y="T3"/>
                </a:cxn>
                <a:cxn ang="T8">
                  <a:pos x="T4" y="T5"/>
                </a:cxn>
              </a:cxnLst>
              <a:rect l="T9" t="T10" r="T11" b="T12"/>
              <a:pathLst>
                <a:path w="21600" h="22120" fill="none" extrusionOk="0">
                  <a:moveTo>
                    <a:pt x="21593" y="-1"/>
                  </a:moveTo>
                  <a:cubicBezTo>
                    <a:pt x="21597" y="173"/>
                    <a:pt x="21600" y="346"/>
                    <a:pt x="21600" y="520"/>
                  </a:cubicBezTo>
                  <a:cubicBezTo>
                    <a:pt x="21600" y="12449"/>
                    <a:pt x="11929" y="22119"/>
                    <a:pt x="0" y="22120"/>
                  </a:cubicBezTo>
                </a:path>
                <a:path w="21600" h="22120" stroke="0" extrusionOk="0">
                  <a:moveTo>
                    <a:pt x="21593" y="-1"/>
                  </a:moveTo>
                  <a:cubicBezTo>
                    <a:pt x="21597" y="173"/>
                    <a:pt x="21600" y="346"/>
                    <a:pt x="21600" y="520"/>
                  </a:cubicBezTo>
                  <a:cubicBezTo>
                    <a:pt x="21600" y="12449"/>
                    <a:pt x="11929" y="22119"/>
                    <a:pt x="0" y="22120"/>
                  </a:cubicBezTo>
                  <a:lnTo>
                    <a:pt x="0" y="52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33" name="Arc 22"/>
            <p:cNvSpPr>
              <a:spLocks/>
            </p:cNvSpPr>
            <p:nvPr/>
          </p:nvSpPr>
          <p:spPr bwMode="auto">
            <a:xfrm>
              <a:off x="1166813" y="2836863"/>
              <a:ext cx="130175" cy="69850"/>
            </a:xfrm>
            <a:custGeom>
              <a:avLst/>
              <a:gdLst>
                <a:gd name="T0" fmla="*/ 2147483647 w 21600"/>
                <a:gd name="T1" fmla="*/ 0 h 14452"/>
                <a:gd name="T2" fmla="*/ 2147483647 w 21600"/>
                <a:gd name="T3" fmla="*/ 2147483647 h 14452"/>
                <a:gd name="T4" fmla="*/ 0 w 21600"/>
                <a:gd name="T5" fmla="*/ 2147483647 h 14452"/>
                <a:gd name="T6" fmla="*/ 0 60000 65536"/>
                <a:gd name="T7" fmla="*/ 0 60000 65536"/>
                <a:gd name="T8" fmla="*/ 0 60000 65536"/>
                <a:gd name="T9" fmla="*/ 0 w 21600"/>
                <a:gd name="T10" fmla="*/ 0 h 14452"/>
                <a:gd name="T11" fmla="*/ 21600 w 21600"/>
                <a:gd name="T12" fmla="*/ 14452 h 14452"/>
              </a:gdLst>
              <a:ahLst/>
              <a:cxnLst>
                <a:cxn ang="T6">
                  <a:pos x="T0" y="T1"/>
                </a:cxn>
                <a:cxn ang="T7">
                  <a:pos x="T2" y="T3"/>
                </a:cxn>
                <a:cxn ang="T8">
                  <a:pos x="T4" y="T5"/>
                </a:cxn>
              </a:cxnLst>
              <a:rect l="T9" t="T10" r="T11" b="T12"/>
              <a:pathLst>
                <a:path w="21600" h="14452" fill="none" extrusionOk="0">
                  <a:moveTo>
                    <a:pt x="20249" y="-1"/>
                  </a:moveTo>
                  <a:cubicBezTo>
                    <a:pt x="21142" y="2405"/>
                    <a:pt x="21600" y="4951"/>
                    <a:pt x="21600" y="7518"/>
                  </a:cubicBezTo>
                  <a:cubicBezTo>
                    <a:pt x="21600" y="9876"/>
                    <a:pt x="21213" y="12218"/>
                    <a:pt x="20456" y="14452"/>
                  </a:cubicBezTo>
                </a:path>
                <a:path w="21600" h="14452" stroke="0" extrusionOk="0">
                  <a:moveTo>
                    <a:pt x="20249" y="-1"/>
                  </a:moveTo>
                  <a:cubicBezTo>
                    <a:pt x="21142" y="2405"/>
                    <a:pt x="21600" y="4951"/>
                    <a:pt x="21600" y="7518"/>
                  </a:cubicBezTo>
                  <a:cubicBezTo>
                    <a:pt x="21600" y="9876"/>
                    <a:pt x="21213" y="12218"/>
                    <a:pt x="20456" y="14452"/>
                  </a:cubicBezTo>
                  <a:lnTo>
                    <a:pt x="0" y="7518"/>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34" name="Line 23"/>
            <p:cNvSpPr>
              <a:spLocks noChangeShapeType="1"/>
            </p:cNvSpPr>
            <p:nvPr/>
          </p:nvSpPr>
          <p:spPr bwMode="auto">
            <a:xfrm flipH="1">
              <a:off x="1287463" y="2867025"/>
              <a:ext cx="71437" cy="1588"/>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35" name="Rectangle 24"/>
            <p:cNvSpPr>
              <a:spLocks noChangeArrowheads="1"/>
            </p:cNvSpPr>
            <p:nvPr/>
          </p:nvSpPr>
          <p:spPr bwMode="auto">
            <a:xfrm>
              <a:off x="1001335" y="2887663"/>
              <a:ext cx="99187"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436" name="Rectangle 25"/>
            <p:cNvSpPr>
              <a:spLocks noChangeArrowheads="1"/>
            </p:cNvSpPr>
            <p:nvPr/>
          </p:nvSpPr>
          <p:spPr bwMode="auto">
            <a:xfrm>
              <a:off x="1093622" y="2887663"/>
              <a:ext cx="95580"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437" name="Rectangle 26"/>
            <p:cNvSpPr>
              <a:spLocks noChangeArrowheads="1"/>
            </p:cNvSpPr>
            <p:nvPr/>
          </p:nvSpPr>
          <p:spPr bwMode="auto">
            <a:xfrm>
              <a:off x="1512509" y="3722688"/>
              <a:ext cx="99187"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438" name="Rectangle 27"/>
            <p:cNvSpPr>
              <a:spLocks noChangeArrowheads="1"/>
            </p:cNvSpPr>
            <p:nvPr/>
          </p:nvSpPr>
          <p:spPr bwMode="auto">
            <a:xfrm>
              <a:off x="1606385" y="3722688"/>
              <a:ext cx="95580"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439" name="Arc 28"/>
            <p:cNvSpPr>
              <a:spLocks/>
            </p:cNvSpPr>
            <p:nvPr/>
          </p:nvSpPr>
          <p:spPr bwMode="auto">
            <a:xfrm>
              <a:off x="1587500" y="3038475"/>
              <a:ext cx="266700" cy="3524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40" name="Line 29"/>
            <p:cNvSpPr>
              <a:spLocks noChangeShapeType="1"/>
            </p:cNvSpPr>
            <p:nvPr/>
          </p:nvSpPr>
          <p:spPr bwMode="auto">
            <a:xfrm>
              <a:off x="1843088" y="3373438"/>
              <a:ext cx="1587" cy="233362"/>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41" name="Arc 30"/>
            <p:cNvSpPr>
              <a:spLocks/>
            </p:cNvSpPr>
            <p:nvPr/>
          </p:nvSpPr>
          <p:spPr bwMode="auto">
            <a:xfrm>
              <a:off x="1787525" y="3602038"/>
              <a:ext cx="68263" cy="144462"/>
            </a:xfrm>
            <a:custGeom>
              <a:avLst/>
              <a:gdLst>
                <a:gd name="T0" fmla="*/ 2147483647 w 22198"/>
                <a:gd name="T1" fmla="*/ 0 h 21600"/>
                <a:gd name="T2" fmla="*/ 0 w 22198"/>
                <a:gd name="T3" fmla="*/ 2147483647 h 21600"/>
                <a:gd name="T4" fmla="*/ 2147483647 w 22198"/>
                <a:gd name="T5" fmla="*/ 0 h 21600"/>
                <a:gd name="T6" fmla="*/ 0 60000 65536"/>
                <a:gd name="T7" fmla="*/ 0 60000 65536"/>
                <a:gd name="T8" fmla="*/ 0 60000 65536"/>
                <a:gd name="T9" fmla="*/ 0 w 22198"/>
                <a:gd name="T10" fmla="*/ 0 h 21600"/>
                <a:gd name="T11" fmla="*/ 22198 w 22198"/>
                <a:gd name="T12" fmla="*/ 21600 h 21600"/>
              </a:gdLst>
              <a:ahLst/>
              <a:cxnLst>
                <a:cxn ang="T6">
                  <a:pos x="T0" y="T1"/>
                </a:cxn>
                <a:cxn ang="T7">
                  <a:pos x="T2" y="T3"/>
                </a:cxn>
                <a:cxn ang="T8">
                  <a:pos x="T4" y="T5"/>
                </a:cxn>
              </a:cxnLst>
              <a:rect l="T9" t="T10" r="T11" b="T12"/>
              <a:pathLst>
                <a:path w="22198" h="21600" fill="none" extrusionOk="0">
                  <a:moveTo>
                    <a:pt x="22198" y="0"/>
                  </a:moveTo>
                  <a:cubicBezTo>
                    <a:pt x="22198" y="11929"/>
                    <a:pt x="12527" y="21600"/>
                    <a:pt x="598" y="21600"/>
                  </a:cubicBezTo>
                  <a:cubicBezTo>
                    <a:pt x="398" y="21600"/>
                    <a:pt x="199" y="21597"/>
                    <a:pt x="-1" y="21591"/>
                  </a:cubicBezTo>
                </a:path>
                <a:path w="22198" h="21600" stroke="0" extrusionOk="0">
                  <a:moveTo>
                    <a:pt x="22198" y="0"/>
                  </a:moveTo>
                  <a:cubicBezTo>
                    <a:pt x="22198" y="11929"/>
                    <a:pt x="12527" y="21600"/>
                    <a:pt x="598" y="21600"/>
                  </a:cubicBezTo>
                  <a:cubicBezTo>
                    <a:pt x="398" y="21600"/>
                    <a:pt x="199" y="21597"/>
                    <a:pt x="-1" y="21591"/>
                  </a:cubicBezTo>
                  <a:lnTo>
                    <a:pt x="598" y="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42" name="Arc 31"/>
            <p:cNvSpPr>
              <a:spLocks/>
            </p:cNvSpPr>
            <p:nvPr/>
          </p:nvSpPr>
          <p:spPr bwMode="auto">
            <a:xfrm>
              <a:off x="1173163" y="2962275"/>
              <a:ext cx="130175" cy="71438"/>
            </a:xfrm>
            <a:custGeom>
              <a:avLst/>
              <a:gdLst>
                <a:gd name="T0" fmla="*/ 2147483647 w 21600"/>
                <a:gd name="T1" fmla="*/ 0 h 14687"/>
                <a:gd name="T2" fmla="*/ 2147483647 w 21600"/>
                <a:gd name="T3" fmla="*/ 2147483647 h 14687"/>
                <a:gd name="T4" fmla="*/ 0 w 21600"/>
                <a:gd name="T5" fmla="*/ 2147483647 h 14687"/>
                <a:gd name="T6" fmla="*/ 0 60000 65536"/>
                <a:gd name="T7" fmla="*/ 0 60000 65536"/>
                <a:gd name="T8" fmla="*/ 0 60000 65536"/>
                <a:gd name="T9" fmla="*/ 0 w 21600"/>
                <a:gd name="T10" fmla="*/ 0 h 14687"/>
                <a:gd name="T11" fmla="*/ 21600 w 21600"/>
                <a:gd name="T12" fmla="*/ 14687 h 14687"/>
              </a:gdLst>
              <a:ahLst/>
              <a:cxnLst>
                <a:cxn ang="T6">
                  <a:pos x="T0" y="T1"/>
                </a:cxn>
                <a:cxn ang="T7">
                  <a:pos x="T2" y="T3"/>
                </a:cxn>
                <a:cxn ang="T8">
                  <a:pos x="T4" y="T5"/>
                </a:cxn>
              </a:cxnLst>
              <a:rect l="T9" t="T10" r="T11" b="T12"/>
              <a:pathLst>
                <a:path w="21600" h="14687" fill="none" extrusionOk="0">
                  <a:moveTo>
                    <a:pt x="20967" y="-1"/>
                  </a:moveTo>
                  <a:cubicBezTo>
                    <a:pt x="21387" y="1696"/>
                    <a:pt x="21600" y="3438"/>
                    <a:pt x="21600" y="5187"/>
                  </a:cubicBezTo>
                  <a:cubicBezTo>
                    <a:pt x="21600" y="8480"/>
                    <a:pt x="20847" y="11729"/>
                    <a:pt x="19398" y="14687"/>
                  </a:cubicBezTo>
                </a:path>
                <a:path w="21600" h="14687" stroke="0" extrusionOk="0">
                  <a:moveTo>
                    <a:pt x="20967" y="-1"/>
                  </a:moveTo>
                  <a:cubicBezTo>
                    <a:pt x="21387" y="1696"/>
                    <a:pt x="21600" y="3438"/>
                    <a:pt x="21600" y="5187"/>
                  </a:cubicBezTo>
                  <a:cubicBezTo>
                    <a:pt x="21600" y="8480"/>
                    <a:pt x="20847" y="11729"/>
                    <a:pt x="19398" y="14687"/>
                  </a:cubicBezTo>
                  <a:lnTo>
                    <a:pt x="0" y="5187"/>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43" name="Line 32"/>
            <p:cNvSpPr>
              <a:spLocks noChangeShapeType="1"/>
            </p:cNvSpPr>
            <p:nvPr/>
          </p:nvSpPr>
          <p:spPr bwMode="auto">
            <a:xfrm>
              <a:off x="1293813" y="2995613"/>
              <a:ext cx="87312" cy="793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44" name="Arc 33"/>
            <p:cNvSpPr>
              <a:spLocks/>
            </p:cNvSpPr>
            <p:nvPr/>
          </p:nvSpPr>
          <p:spPr bwMode="auto">
            <a:xfrm>
              <a:off x="1343025" y="3654425"/>
              <a:ext cx="109538" cy="123825"/>
            </a:xfrm>
            <a:custGeom>
              <a:avLst/>
              <a:gdLst>
                <a:gd name="T0" fmla="*/ 2147483647 w 21600"/>
                <a:gd name="T1" fmla="*/ 2147483647 h 21878"/>
                <a:gd name="T2" fmla="*/ 2147483647 w 21600"/>
                <a:gd name="T3" fmla="*/ 0 h 21878"/>
                <a:gd name="T4" fmla="*/ 2147483647 w 21600"/>
                <a:gd name="T5" fmla="*/ 2147483647 h 21878"/>
                <a:gd name="T6" fmla="*/ 0 60000 65536"/>
                <a:gd name="T7" fmla="*/ 0 60000 65536"/>
                <a:gd name="T8" fmla="*/ 0 60000 65536"/>
                <a:gd name="T9" fmla="*/ 0 w 21600"/>
                <a:gd name="T10" fmla="*/ 0 h 21878"/>
                <a:gd name="T11" fmla="*/ 21600 w 21600"/>
                <a:gd name="T12" fmla="*/ 21878 h 21878"/>
              </a:gdLst>
              <a:ahLst/>
              <a:cxnLst>
                <a:cxn ang="T6">
                  <a:pos x="T0" y="T1"/>
                </a:cxn>
                <a:cxn ang="T7">
                  <a:pos x="T2" y="T3"/>
                </a:cxn>
                <a:cxn ang="T8">
                  <a:pos x="T4" y="T5"/>
                </a:cxn>
              </a:cxnLst>
              <a:rect l="T9" t="T10" r="T11" b="T12"/>
              <a:pathLst>
                <a:path w="21600" h="21878" fill="none" extrusionOk="0">
                  <a:moveTo>
                    <a:pt x="21600" y="21878"/>
                  </a:moveTo>
                  <a:cubicBezTo>
                    <a:pt x="9670" y="21878"/>
                    <a:pt x="0" y="12207"/>
                    <a:pt x="0" y="278"/>
                  </a:cubicBezTo>
                  <a:cubicBezTo>
                    <a:pt x="-1" y="185"/>
                    <a:pt x="0" y="92"/>
                    <a:pt x="1" y="-1"/>
                  </a:cubicBezTo>
                </a:path>
                <a:path w="21600" h="21878" stroke="0" extrusionOk="0">
                  <a:moveTo>
                    <a:pt x="21600" y="21878"/>
                  </a:moveTo>
                  <a:cubicBezTo>
                    <a:pt x="9670" y="21878"/>
                    <a:pt x="0" y="12207"/>
                    <a:pt x="0" y="278"/>
                  </a:cubicBezTo>
                  <a:cubicBezTo>
                    <a:pt x="-1" y="185"/>
                    <a:pt x="0" y="92"/>
                    <a:pt x="1" y="-1"/>
                  </a:cubicBezTo>
                  <a:lnTo>
                    <a:pt x="21600" y="278"/>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45" name="Arc 34"/>
            <p:cNvSpPr>
              <a:spLocks/>
            </p:cNvSpPr>
            <p:nvPr/>
          </p:nvSpPr>
          <p:spPr bwMode="auto">
            <a:xfrm>
              <a:off x="1516063" y="4029075"/>
              <a:ext cx="87312" cy="104775"/>
            </a:xfrm>
            <a:custGeom>
              <a:avLst/>
              <a:gdLst>
                <a:gd name="T0" fmla="*/ 0 w 14386"/>
                <a:gd name="T1" fmla="*/ 2147483647 h 21600"/>
                <a:gd name="T2" fmla="*/ 2147483647 w 14386"/>
                <a:gd name="T3" fmla="*/ 2147483647 h 21600"/>
                <a:gd name="T4" fmla="*/ 2147483647 w 14386"/>
                <a:gd name="T5" fmla="*/ 2147483647 h 21600"/>
                <a:gd name="T6" fmla="*/ 0 60000 65536"/>
                <a:gd name="T7" fmla="*/ 0 60000 65536"/>
                <a:gd name="T8" fmla="*/ 0 60000 65536"/>
                <a:gd name="T9" fmla="*/ 0 w 14386"/>
                <a:gd name="T10" fmla="*/ 0 h 21600"/>
                <a:gd name="T11" fmla="*/ 14386 w 14386"/>
                <a:gd name="T12" fmla="*/ 21600 h 21600"/>
              </a:gdLst>
              <a:ahLst/>
              <a:cxnLst>
                <a:cxn ang="T6">
                  <a:pos x="T0" y="T1"/>
                </a:cxn>
                <a:cxn ang="T7">
                  <a:pos x="T2" y="T3"/>
                </a:cxn>
                <a:cxn ang="T8">
                  <a:pos x="T4" y="T5"/>
                </a:cxn>
              </a:cxnLst>
              <a:rect l="T9" t="T10" r="T11" b="T12"/>
              <a:pathLst>
                <a:path w="14386" h="21600" fill="none" extrusionOk="0">
                  <a:moveTo>
                    <a:pt x="-1" y="1329"/>
                  </a:moveTo>
                  <a:cubicBezTo>
                    <a:pt x="2388" y="449"/>
                    <a:pt x="4914" y="-1"/>
                    <a:pt x="7460" y="0"/>
                  </a:cubicBezTo>
                  <a:cubicBezTo>
                    <a:pt x="9815" y="0"/>
                    <a:pt x="12155" y="385"/>
                    <a:pt x="14386" y="1140"/>
                  </a:cubicBezTo>
                </a:path>
                <a:path w="14386" h="21600" stroke="0" extrusionOk="0">
                  <a:moveTo>
                    <a:pt x="-1" y="1329"/>
                  </a:moveTo>
                  <a:cubicBezTo>
                    <a:pt x="2388" y="449"/>
                    <a:pt x="4914" y="-1"/>
                    <a:pt x="7460" y="0"/>
                  </a:cubicBezTo>
                  <a:cubicBezTo>
                    <a:pt x="9815" y="0"/>
                    <a:pt x="12155" y="385"/>
                    <a:pt x="14386" y="1140"/>
                  </a:cubicBezTo>
                  <a:lnTo>
                    <a:pt x="7460" y="21600"/>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46" name="Line 35"/>
            <p:cNvSpPr>
              <a:spLocks noChangeShapeType="1"/>
            </p:cNvSpPr>
            <p:nvPr/>
          </p:nvSpPr>
          <p:spPr bwMode="auto">
            <a:xfrm>
              <a:off x="1555750" y="3795713"/>
              <a:ext cx="1588" cy="23018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47" name="Rectangle 36"/>
            <p:cNvSpPr>
              <a:spLocks noChangeArrowheads="1"/>
            </p:cNvSpPr>
            <p:nvPr/>
          </p:nvSpPr>
          <p:spPr bwMode="auto">
            <a:xfrm>
              <a:off x="1418846" y="2976563"/>
              <a:ext cx="99187"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448" name="Rectangle 37"/>
            <p:cNvSpPr>
              <a:spLocks noChangeArrowheads="1"/>
            </p:cNvSpPr>
            <p:nvPr/>
          </p:nvSpPr>
          <p:spPr bwMode="auto">
            <a:xfrm>
              <a:off x="1514313" y="2976563"/>
              <a:ext cx="95580"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449" name="Arc 38"/>
            <p:cNvSpPr>
              <a:spLocks/>
            </p:cNvSpPr>
            <p:nvPr/>
          </p:nvSpPr>
          <p:spPr bwMode="auto">
            <a:xfrm>
              <a:off x="1739900" y="3649663"/>
              <a:ext cx="107950" cy="123825"/>
            </a:xfrm>
            <a:custGeom>
              <a:avLst/>
              <a:gdLst>
                <a:gd name="T0" fmla="*/ 2147483647 w 21600"/>
                <a:gd name="T1" fmla="*/ 0 h 21878"/>
                <a:gd name="T2" fmla="*/ 0 w 21600"/>
                <a:gd name="T3" fmla="*/ 2147483647 h 21878"/>
                <a:gd name="T4" fmla="*/ 0 w 21600"/>
                <a:gd name="T5" fmla="*/ 2147483647 h 21878"/>
                <a:gd name="T6" fmla="*/ 0 60000 65536"/>
                <a:gd name="T7" fmla="*/ 0 60000 65536"/>
                <a:gd name="T8" fmla="*/ 0 60000 65536"/>
                <a:gd name="T9" fmla="*/ 0 w 21600"/>
                <a:gd name="T10" fmla="*/ 0 h 21878"/>
                <a:gd name="T11" fmla="*/ 21600 w 21600"/>
                <a:gd name="T12" fmla="*/ 21878 h 21878"/>
              </a:gdLst>
              <a:ahLst/>
              <a:cxnLst>
                <a:cxn ang="T6">
                  <a:pos x="T0" y="T1"/>
                </a:cxn>
                <a:cxn ang="T7">
                  <a:pos x="T2" y="T3"/>
                </a:cxn>
                <a:cxn ang="T8">
                  <a:pos x="T4" y="T5"/>
                </a:cxn>
              </a:cxnLst>
              <a:rect l="T9" t="T10" r="T11" b="T12"/>
              <a:pathLst>
                <a:path w="21600" h="21878" fill="none" extrusionOk="0">
                  <a:moveTo>
                    <a:pt x="21598" y="-1"/>
                  </a:moveTo>
                  <a:cubicBezTo>
                    <a:pt x="21599" y="92"/>
                    <a:pt x="21600" y="185"/>
                    <a:pt x="21600" y="278"/>
                  </a:cubicBezTo>
                  <a:cubicBezTo>
                    <a:pt x="21600" y="12207"/>
                    <a:pt x="11929" y="21877"/>
                    <a:pt x="0" y="21878"/>
                  </a:cubicBezTo>
                </a:path>
                <a:path w="21600" h="21878" stroke="0" extrusionOk="0">
                  <a:moveTo>
                    <a:pt x="21598" y="-1"/>
                  </a:moveTo>
                  <a:cubicBezTo>
                    <a:pt x="21599" y="92"/>
                    <a:pt x="21600" y="185"/>
                    <a:pt x="21600" y="278"/>
                  </a:cubicBezTo>
                  <a:cubicBezTo>
                    <a:pt x="21600" y="12207"/>
                    <a:pt x="11929" y="21877"/>
                    <a:pt x="0" y="21878"/>
                  </a:cubicBezTo>
                  <a:lnTo>
                    <a:pt x="0" y="278"/>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50" name="Arc 39"/>
            <p:cNvSpPr>
              <a:spLocks/>
            </p:cNvSpPr>
            <p:nvPr/>
          </p:nvSpPr>
          <p:spPr bwMode="auto">
            <a:xfrm>
              <a:off x="1684338" y="3768725"/>
              <a:ext cx="55562" cy="12700"/>
            </a:xfrm>
            <a:custGeom>
              <a:avLst/>
              <a:gdLst>
                <a:gd name="T0" fmla="*/ 2147483647 w 22307"/>
                <a:gd name="T1" fmla="*/ 0 h 21600"/>
                <a:gd name="T2" fmla="*/ 0 w 22307"/>
                <a:gd name="T3" fmla="*/ 1 h 21600"/>
                <a:gd name="T4" fmla="*/ 2147483647 w 22307"/>
                <a:gd name="T5" fmla="*/ 0 h 21600"/>
                <a:gd name="T6" fmla="*/ 0 60000 65536"/>
                <a:gd name="T7" fmla="*/ 0 60000 65536"/>
                <a:gd name="T8" fmla="*/ 0 60000 65536"/>
                <a:gd name="T9" fmla="*/ 0 w 22307"/>
                <a:gd name="T10" fmla="*/ 0 h 21600"/>
                <a:gd name="T11" fmla="*/ 22307 w 22307"/>
                <a:gd name="T12" fmla="*/ 21600 h 21600"/>
              </a:gdLst>
              <a:ahLst/>
              <a:cxnLst>
                <a:cxn ang="T6">
                  <a:pos x="T0" y="T1"/>
                </a:cxn>
                <a:cxn ang="T7">
                  <a:pos x="T2" y="T3"/>
                </a:cxn>
                <a:cxn ang="T8">
                  <a:pos x="T4" y="T5"/>
                </a:cxn>
              </a:cxnLst>
              <a:rect l="T9" t="T10" r="T11" b="T12"/>
              <a:pathLst>
                <a:path w="22307" h="21600" fill="none" extrusionOk="0">
                  <a:moveTo>
                    <a:pt x="22307" y="0"/>
                  </a:moveTo>
                  <a:cubicBezTo>
                    <a:pt x="22307" y="11929"/>
                    <a:pt x="12636" y="21600"/>
                    <a:pt x="707" y="21600"/>
                  </a:cubicBezTo>
                  <a:cubicBezTo>
                    <a:pt x="471" y="21600"/>
                    <a:pt x="235" y="21596"/>
                    <a:pt x="-1" y="21588"/>
                  </a:cubicBezTo>
                </a:path>
                <a:path w="22307" h="21600" stroke="0" extrusionOk="0">
                  <a:moveTo>
                    <a:pt x="22307" y="0"/>
                  </a:moveTo>
                  <a:cubicBezTo>
                    <a:pt x="22307" y="11929"/>
                    <a:pt x="12636" y="21600"/>
                    <a:pt x="707" y="21600"/>
                  </a:cubicBezTo>
                  <a:cubicBezTo>
                    <a:pt x="471" y="21600"/>
                    <a:pt x="235" y="21596"/>
                    <a:pt x="-1" y="21588"/>
                  </a:cubicBezTo>
                  <a:lnTo>
                    <a:pt x="707" y="0"/>
                  </a:lnTo>
                  <a:close/>
                </a:path>
              </a:pathLst>
            </a:custGeom>
            <a:solidFill>
              <a:srgbClr val="FFFFFF"/>
            </a:solid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nvGrpSpPr>
            <p:cNvPr id="3" name="Group 40"/>
            <p:cNvGrpSpPr>
              <a:grpSpLocks/>
            </p:cNvGrpSpPr>
            <p:nvPr/>
          </p:nvGrpSpPr>
          <p:grpSpPr bwMode="auto">
            <a:xfrm>
              <a:off x="1957388" y="2327275"/>
              <a:ext cx="631825" cy="1292225"/>
              <a:chOff x="1014" y="1706"/>
              <a:chExt cx="354" cy="814"/>
            </a:xfrm>
          </p:grpSpPr>
          <p:sp>
            <p:nvSpPr>
              <p:cNvPr id="52495" name="Freeform 41"/>
              <p:cNvSpPr>
                <a:spLocks/>
              </p:cNvSpPr>
              <p:nvPr/>
            </p:nvSpPr>
            <p:spPr bwMode="auto">
              <a:xfrm>
                <a:off x="1014" y="1756"/>
                <a:ext cx="311" cy="740"/>
              </a:xfrm>
              <a:custGeom>
                <a:avLst/>
                <a:gdLst>
                  <a:gd name="T0" fmla="*/ 0 w 311"/>
                  <a:gd name="T1" fmla="*/ 0 h 740"/>
                  <a:gd name="T2" fmla="*/ 8 w 311"/>
                  <a:gd name="T3" fmla="*/ 30 h 740"/>
                  <a:gd name="T4" fmla="*/ 20 w 311"/>
                  <a:gd name="T5" fmla="*/ 58 h 740"/>
                  <a:gd name="T6" fmla="*/ 34 w 311"/>
                  <a:gd name="T7" fmla="*/ 81 h 740"/>
                  <a:gd name="T8" fmla="*/ 50 w 311"/>
                  <a:gd name="T9" fmla="*/ 104 h 740"/>
                  <a:gd name="T10" fmla="*/ 69 w 311"/>
                  <a:gd name="T11" fmla="*/ 123 h 740"/>
                  <a:gd name="T12" fmla="*/ 90 w 311"/>
                  <a:gd name="T13" fmla="*/ 141 h 740"/>
                  <a:gd name="T14" fmla="*/ 111 w 311"/>
                  <a:gd name="T15" fmla="*/ 158 h 740"/>
                  <a:gd name="T16" fmla="*/ 133 w 311"/>
                  <a:gd name="T17" fmla="*/ 174 h 740"/>
                  <a:gd name="T18" fmla="*/ 156 w 311"/>
                  <a:gd name="T19" fmla="*/ 191 h 740"/>
                  <a:gd name="T20" fmla="*/ 178 w 311"/>
                  <a:gd name="T21" fmla="*/ 209 h 740"/>
                  <a:gd name="T22" fmla="*/ 200 w 311"/>
                  <a:gd name="T23" fmla="*/ 228 h 740"/>
                  <a:gd name="T24" fmla="*/ 221 w 311"/>
                  <a:gd name="T25" fmla="*/ 249 h 740"/>
                  <a:gd name="T26" fmla="*/ 242 w 311"/>
                  <a:gd name="T27" fmla="*/ 271 h 740"/>
                  <a:gd name="T28" fmla="*/ 261 w 311"/>
                  <a:gd name="T29" fmla="*/ 297 h 740"/>
                  <a:gd name="T30" fmla="*/ 270 w 311"/>
                  <a:gd name="T31" fmla="*/ 311 h 740"/>
                  <a:gd name="T32" fmla="*/ 277 w 311"/>
                  <a:gd name="T33" fmla="*/ 326 h 740"/>
                  <a:gd name="T34" fmla="*/ 285 w 311"/>
                  <a:gd name="T35" fmla="*/ 342 h 740"/>
                  <a:gd name="T36" fmla="*/ 291 w 311"/>
                  <a:gd name="T37" fmla="*/ 360 h 740"/>
                  <a:gd name="T38" fmla="*/ 302 w 311"/>
                  <a:gd name="T39" fmla="*/ 392 h 740"/>
                  <a:gd name="T40" fmla="*/ 308 w 311"/>
                  <a:gd name="T41" fmla="*/ 425 h 740"/>
                  <a:gd name="T42" fmla="*/ 311 w 311"/>
                  <a:gd name="T43" fmla="*/ 458 h 740"/>
                  <a:gd name="T44" fmla="*/ 311 w 311"/>
                  <a:gd name="T45" fmla="*/ 493 h 740"/>
                  <a:gd name="T46" fmla="*/ 308 w 311"/>
                  <a:gd name="T47" fmla="*/ 526 h 740"/>
                  <a:gd name="T48" fmla="*/ 300 w 311"/>
                  <a:gd name="T49" fmla="*/ 559 h 740"/>
                  <a:gd name="T50" fmla="*/ 290 w 311"/>
                  <a:gd name="T51" fmla="*/ 590 h 740"/>
                  <a:gd name="T52" fmla="*/ 276 w 311"/>
                  <a:gd name="T53" fmla="*/ 619 h 740"/>
                  <a:gd name="T54" fmla="*/ 259 w 311"/>
                  <a:gd name="T55" fmla="*/ 646 h 740"/>
                  <a:gd name="T56" fmla="*/ 238 w 311"/>
                  <a:gd name="T57" fmla="*/ 671 h 740"/>
                  <a:gd name="T58" fmla="*/ 213 w 311"/>
                  <a:gd name="T59" fmla="*/ 693 h 740"/>
                  <a:gd name="T60" fmla="*/ 186 w 311"/>
                  <a:gd name="T61" fmla="*/ 711 h 740"/>
                  <a:gd name="T62" fmla="*/ 171 w 311"/>
                  <a:gd name="T63" fmla="*/ 718 h 740"/>
                  <a:gd name="T64" fmla="*/ 154 w 311"/>
                  <a:gd name="T65" fmla="*/ 725 h 740"/>
                  <a:gd name="T66" fmla="*/ 137 w 311"/>
                  <a:gd name="T67" fmla="*/ 731 h 740"/>
                  <a:gd name="T68" fmla="*/ 120 w 311"/>
                  <a:gd name="T69" fmla="*/ 735 h 740"/>
                  <a:gd name="T70" fmla="*/ 101 w 311"/>
                  <a:gd name="T71" fmla="*/ 738 h 740"/>
                  <a:gd name="T72" fmla="*/ 82 w 311"/>
                  <a:gd name="T73" fmla="*/ 740 h 740"/>
                  <a:gd name="T74" fmla="*/ 61 w 311"/>
                  <a:gd name="T75" fmla="*/ 740 h 740"/>
                  <a:gd name="T76" fmla="*/ 40 w 311"/>
                  <a:gd name="T77" fmla="*/ 739 h 7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1"/>
                  <a:gd name="T118" fmla="*/ 0 h 740"/>
                  <a:gd name="T119" fmla="*/ 311 w 311"/>
                  <a:gd name="T120" fmla="*/ 740 h 74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1" h="740">
                    <a:moveTo>
                      <a:pt x="0" y="0"/>
                    </a:moveTo>
                    <a:lnTo>
                      <a:pt x="8" y="30"/>
                    </a:lnTo>
                    <a:lnTo>
                      <a:pt x="20" y="58"/>
                    </a:lnTo>
                    <a:lnTo>
                      <a:pt x="34" y="81"/>
                    </a:lnTo>
                    <a:lnTo>
                      <a:pt x="50" y="104"/>
                    </a:lnTo>
                    <a:lnTo>
                      <a:pt x="69" y="123"/>
                    </a:lnTo>
                    <a:lnTo>
                      <a:pt x="90" y="141"/>
                    </a:lnTo>
                    <a:lnTo>
                      <a:pt x="111" y="158"/>
                    </a:lnTo>
                    <a:lnTo>
                      <a:pt x="133" y="174"/>
                    </a:lnTo>
                    <a:lnTo>
                      <a:pt x="156" y="191"/>
                    </a:lnTo>
                    <a:lnTo>
                      <a:pt x="178" y="209"/>
                    </a:lnTo>
                    <a:lnTo>
                      <a:pt x="200" y="228"/>
                    </a:lnTo>
                    <a:lnTo>
                      <a:pt x="221" y="249"/>
                    </a:lnTo>
                    <a:lnTo>
                      <a:pt x="242" y="271"/>
                    </a:lnTo>
                    <a:lnTo>
                      <a:pt x="261" y="297"/>
                    </a:lnTo>
                    <a:lnTo>
                      <a:pt x="270" y="311"/>
                    </a:lnTo>
                    <a:lnTo>
                      <a:pt x="277" y="326"/>
                    </a:lnTo>
                    <a:lnTo>
                      <a:pt x="285" y="342"/>
                    </a:lnTo>
                    <a:lnTo>
                      <a:pt x="291" y="360"/>
                    </a:lnTo>
                    <a:lnTo>
                      <a:pt x="302" y="392"/>
                    </a:lnTo>
                    <a:lnTo>
                      <a:pt x="308" y="425"/>
                    </a:lnTo>
                    <a:lnTo>
                      <a:pt x="311" y="458"/>
                    </a:lnTo>
                    <a:lnTo>
                      <a:pt x="311" y="493"/>
                    </a:lnTo>
                    <a:lnTo>
                      <a:pt x="308" y="526"/>
                    </a:lnTo>
                    <a:lnTo>
                      <a:pt x="300" y="559"/>
                    </a:lnTo>
                    <a:lnTo>
                      <a:pt x="290" y="590"/>
                    </a:lnTo>
                    <a:lnTo>
                      <a:pt x="276" y="619"/>
                    </a:lnTo>
                    <a:lnTo>
                      <a:pt x="259" y="646"/>
                    </a:lnTo>
                    <a:lnTo>
                      <a:pt x="238" y="671"/>
                    </a:lnTo>
                    <a:lnTo>
                      <a:pt x="213" y="693"/>
                    </a:lnTo>
                    <a:lnTo>
                      <a:pt x="186" y="711"/>
                    </a:lnTo>
                    <a:lnTo>
                      <a:pt x="171" y="718"/>
                    </a:lnTo>
                    <a:lnTo>
                      <a:pt x="154" y="725"/>
                    </a:lnTo>
                    <a:lnTo>
                      <a:pt x="137" y="731"/>
                    </a:lnTo>
                    <a:lnTo>
                      <a:pt x="120" y="735"/>
                    </a:lnTo>
                    <a:lnTo>
                      <a:pt x="101" y="738"/>
                    </a:lnTo>
                    <a:lnTo>
                      <a:pt x="82" y="740"/>
                    </a:lnTo>
                    <a:lnTo>
                      <a:pt x="61" y="740"/>
                    </a:lnTo>
                    <a:lnTo>
                      <a:pt x="40" y="739"/>
                    </a:lnTo>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96" name="Freeform 42"/>
              <p:cNvSpPr>
                <a:spLocks/>
              </p:cNvSpPr>
              <p:nvPr/>
            </p:nvSpPr>
            <p:spPr bwMode="auto">
              <a:xfrm>
                <a:off x="1025" y="1706"/>
                <a:ext cx="343" cy="814"/>
              </a:xfrm>
              <a:custGeom>
                <a:avLst/>
                <a:gdLst>
                  <a:gd name="T0" fmla="*/ 0 w 343"/>
                  <a:gd name="T1" fmla="*/ 0 h 814"/>
                  <a:gd name="T2" fmla="*/ 4 w 343"/>
                  <a:gd name="T3" fmla="*/ 18 h 814"/>
                  <a:gd name="T4" fmla="*/ 9 w 343"/>
                  <a:gd name="T5" fmla="*/ 33 h 814"/>
                  <a:gd name="T6" fmla="*/ 15 w 343"/>
                  <a:gd name="T7" fmla="*/ 48 h 814"/>
                  <a:gd name="T8" fmla="*/ 21 w 343"/>
                  <a:gd name="T9" fmla="*/ 64 h 814"/>
                  <a:gd name="T10" fmla="*/ 38 w 343"/>
                  <a:gd name="T11" fmla="*/ 90 h 814"/>
                  <a:gd name="T12" fmla="*/ 56 w 343"/>
                  <a:gd name="T13" fmla="*/ 113 h 814"/>
                  <a:gd name="T14" fmla="*/ 76 w 343"/>
                  <a:gd name="T15" fmla="*/ 134 h 814"/>
                  <a:gd name="T16" fmla="*/ 99 w 343"/>
                  <a:gd name="T17" fmla="*/ 155 h 814"/>
                  <a:gd name="T18" fmla="*/ 122 w 343"/>
                  <a:gd name="T19" fmla="*/ 173 h 814"/>
                  <a:gd name="T20" fmla="*/ 146 w 343"/>
                  <a:gd name="T21" fmla="*/ 192 h 814"/>
                  <a:gd name="T22" fmla="*/ 170 w 343"/>
                  <a:gd name="T23" fmla="*/ 210 h 814"/>
                  <a:gd name="T24" fmla="*/ 196 w 343"/>
                  <a:gd name="T25" fmla="*/ 230 h 814"/>
                  <a:gd name="T26" fmla="*/ 221 w 343"/>
                  <a:gd name="T27" fmla="*/ 250 h 814"/>
                  <a:gd name="T28" fmla="*/ 244 w 343"/>
                  <a:gd name="T29" fmla="*/ 273 h 814"/>
                  <a:gd name="T30" fmla="*/ 266 w 343"/>
                  <a:gd name="T31" fmla="*/ 298 h 814"/>
                  <a:gd name="T32" fmla="*/ 286 w 343"/>
                  <a:gd name="T33" fmla="*/ 327 h 814"/>
                  <a:gd name="T34" fmla="*/ 297 w 343"/>
                  <a:gd name="T35" fmla="*/ 342 h 814"/>
                  <a:gd name="T36" fmla="*/ 305 w 343"/>
                  <a:gd name="T37" fmla="*/ 358 h 814"/>
                  <a:gd name="T38" fmla="*/ 314 w 343"/>
                  <a:gd name="T39" fmla="*/ 376 h 814"/>
                  <a:gd name="T40" fmla="*/ 321 w 343"/>
                  <a:gd name="T41" fmla="*/ 394 h 814"/>
                  <a:gd name="T42" fmla="*/ 332 w 343"/>
                  <a:gd name="T43" fmla="*/ 430 h 814"/>
                  <a:gd name="T44" fmla="*/ 340 w 343"/>
                  <a:gd name="T45" fmla="*/ 468 h 814"/>
                  <a:gd name="T46" fmla="*/ 343 w 343"/>
                  <a:gd name="T47" fmla="*/ 504 h 814"/>
                  <a:gd name="T48" fmla="*/ 343 w 343"/>
                  <a:gd name="T49" fmla="*/ 541 h 814"/>
                  <a:gd name="T50" fmla="*/ 340 w 343"/>
                  <a:gd name="T51" fmla="*/ 579 h 814"/>
                  <a:gd name="T52" fmla="*/ 330 w 343"/>
                  <a:gd name="T53" fmla="*/ 615 h 814"/>
                  <a:gd name="T54" fmla="*/ 320 w 343"/>
                  <a:gd name="T55" fmla="*/ 649 h 814"/>
                  <a:gd name="T56" fmla="*/ 305 w 343"/>
                  <a:gd name="T57" fmla="*/ 681 h 814"/>
                  <a:gd name="T58" fmla="*/ 285 w 343"/>
                  <a:gd name="T59" fmla="*/ 712 h 814"/>
                  <a:gd name="T60" fmla="*/ 262 w 343"/>
                  <a:gd name="T61" fmla="*/ 738 h 814"/>
                  <a:gd name="T62" fmla="*/ 250 w 343"/>
                  <a:gd name="T63" fmla="*/ 750 h 814"/>
                  <a:gd name="T64" fmla="*/ 234 w 343"/>
                  <a:gd name="T65" fmla="*/ 763 h 814"/>
                  <a:gd name="T66" fmla="*/ 221 w 343"/>
                  <a:gd name="T67" fmla="*/ 772 h 814"/>
                  <a:gd name="T68" fmla="*/ 204 w 343"/>
                  <a:gd name="T69" fmla="*/ 782 h 814"/>
                  <a:gd name="T70" fmla="*/ 187 w 343"/>
                  <a:gd name="T71" fmla="*/ 790 h 814"/>
                  <a:gd name="T72" fmla="*/ 170 w 343"/>
                  <a:gd name="T73" fmla="*/ 797 h 814"/>
                  <a:gd name="T74" fmla="*/ 152 w 343"/>
                  <a:gd name="T75" fmla="*/ 804 h 814"/>
                  <a:gd name="T76" fmla="*/ 132 w 343"/>
                  <a:gd name="T77" fmla="*/ 808 h 814"/>
                  <a:gd name="T78" fmla="*/ 111 w 343"/>
                  <a:gd name="T79" fmla="*/ 811 h 814"/>
                  <a:gd name="T80" fmla="*/ 90 w 343"/>
                  <a:gd name="T81" fmla="*/ 814 h 814"/>
                  <a:gd name="T82" fmla="*/ 68 w 343"/>
                  <a:gd name="T83" fmla="*/ 814 h 814"/>
                  <a:gd name="T84" fmla="*/ 44 w 343"/>
                  <a:gd name="T85" fmla="*/ 814 h 8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3"/>
                  <a:gd name="T130" fmla="*/ 0 h 814"/>
                  <a:gd name="T131" fmla="*/ 343 w 343"/>
                  <a:gd name="T132" fmla="*/ 814 h 8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3" h="814">
                    <a:moveTo>
                      <a:pt x="0" y="0"/>
                    </a:moveTo>
                    <a:lnTo>
                      <a:pt x="4" y="18"/>
                    </a:lnTo>
                    <a:lnTo>
                      <a:pt x="9" y="33"/>
                    </a:lnTo>
                    <a:lnTo>
                      <a:pt x="15" y="48"/>
                    </a:lnTo>
                    <a:lnTo>
                      <a:pt x="21" y="64"/>
                    </a:lnTo>
                    <a:lnTo>
                      <a:pt x="38" y="90"/>
                    </a:lnTo>
                    <a:lnTo>
                      <a:pt x="56" y="113"/>
                    </a:lnTo>
                    <a:lnTo>
                      <a:pt x="76" y="134"/>
                    </a:lnTo>
                    <a:lnTo>
                      <a:pt x="99" y="155"/>
                    </a:lnTo>
                    <a:lnTo>
                      <a:pt x="122" y="173"/>
                    </a:lnTo>
                    <a:lnTo>
                      <a:pt x="146" y="192"/>
                    </a:lnTo>
                    <a:lnTo>
                      <a:pt x="170" y="210"/>
                    </a:lnTo>
                    <a:lnTo>
                      <a:pt x="196" y="230"/>
                    </a:lnTo>
                    <a:lnTo>
                      <a:pt x="221" y="250"/>
                    </a:lnTo>
                    <a:lnTo>
                      <a:pt x="244" y="273"/>
                    </a:lnTo>
                    <a:lnTo>
                      <a:pt x="266" y="298"/>
                    </a:lnTo>
                    <a:lnTo>
                      <a:pt x="286" y="327"/>
                    </a:lnTo>
                    <a:lnTo>
                      <a:pt x="297" y="342"/>
                    </a:lnTo>
                    <a:lnTo>
                      <a:pt x="305" y="358"/>
                    </a:lnTo>
                    <a:lnTo>
                      <a:pt x="314" y="376"/>
                    </a:lnTo>
                    <a:lnTo>
                      <a:pt x="321" y="394"/>
                    </a:lnTo>
                    <a:lnTo>
                      <a:pt x="332" y="430"/>
                    </a:lnTo>
                    <a:lnTo>
                      <a:pt x="340" y="468"/>
                    </a:lnTo>
                    <a:lnTo>
                      <a:pt x="343" y="504"/>
                    </a:lnTo>
                    <a:lnTo>
                      <a:pt x="343" y="541"/>
                    </a:lnTo>
                    <a:lnTo>
                      <a:pt x="340" y="579"/>
                    </a:lnTo>
                    <a:lnTo>
                      <a:pt x="330" y="615"/>
                    </a:lnTo>
                    <a:lnTo>
                      <a:pt x="320" y="649"/>
                    </a:lnTo>
                    <a:lnTo>
                      <a:pt x="305" y="681"/>
                    </a:lnTo>
                    <a:lnTo>
                      <a:pt x="285" y="712"/>
                    </a:lnTo>
                    <a:lnTo>
                      <a:pt x="262" y="738"/>
                    </a:lnTo>
                    <a:lnTo>
                      <a:pt x="250" y="750"/>
                    </a:lnTo>
                    <a:lnTo>
                      <a:pt x="234" y="763"/>
                    </a:lnTo>
                    <a:lnTo>
                      <a:pt x="221" y="772"/>
                    </a:lnTo>
                    <a:lnTo>
                      <a:pt x="204" y="782"/>
                    </a:lnTo>
                    <a:lnTo>
                      <a:pt x="187" y="790"/>
                    </a:lnTo>
                    <a:lnTo>
                      <a:pt x="170" y="797"/>
                    </a:lnTo>
                    <a:lnTo>
                      <a:pt x="152" y="804"/>
                    </a:lnTo>
                    <a:lnTo>
                      <a:pt x="132" y="808"/>
                    </a:lnTo>
                    <a:lnTo>
                      <a:pt x="111" y="811"/>
                    </a:lnTo>
                    <a:lnTo>
                      <a:pt x="90" y="814"/>
                    </a:lnTo>
                    <a:lnTo>
                      <a:pt x="68" y="814"/>
                    </a:lnTo>
                    <a:lnTo>
                      <a:pt x="44" y="814"/>
                    </a:lnTo>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grpSp>
          <p:nvGrpSpPr>
            <p:cNvPr id="4" name="Group 43"/>
            <p:cNvGrpSpPr>
              <a:grpSpLocks/>
            </p:cNvGrpSpPr>
            <p:nvPr/>
          </p:nvGrpSpPr>
          <p:grpSpPr bwMode="auto">
            <a:xfrm>
              <a:off x="1690688" y="3241675"/>
              <a:ext cx="319087" cy="387350"/>
              <a:chOff x="865" y="2282"/>
              <a:chExt cx="178" cy="244"/>
            </a:xfrm>
          </p:grpSpPr>
          <p:sp>
            <p:nvSpPr>
              <p:cNvPr id="52492" name="Rectangle 44"/>
              <p:cNvSpPr>
                <a:spLocks noChangeArrowheads="1"/>
              </p:cNvSpPr>
              <p:nvPr/>
            </p:nvSpPr>
            <p:spPr bwMode="auto">
              <a:xfrm>
                <a:off x="865" y="2287"/>
                <a:ext cx="61" cy="239"/>
              </a:xfrm>
              <a:prstGeom prst="rect">
                <a:avLst/>
              </a:prstGeom>
              <a:solidFill>
                <a:srgbClr val="FF0000"/>
              </a:solidFill>
              <a:ln w="9525">
                <a:solidFill>
                  <a:srgbClr val="FF0000"/>
                </a:solidFill>
                <a:miter lim="800000"/>
                <a:headEnd/>
                <a:tailEnd/>
              </a:ln>
            </p:spPr>
            <p:txBody>
              <a:bodyPr/>
              <a:lstStyle/>
              <a:p>
                <a:pPr algn="ctr" defTabSz="914400" eaLnBrk="0" hangingPunct="0"/>
                <a:endParaRPr lang="en-US" sz="1600" b="1">
                  <a:solidFill>
                    <a:srgbClr val="000000"/>
                  </a:solidFill>
                  <a:latin typeface="Corbel" panose="020B0503020204020204" pitchFamily="34" charset="0"/>
                  <a:ea typeface="Osaka" pitchFamily="1" charset="-128"/>
                </a:endParaRPr>
              </a:p>
            </p:txBody>
          </p:sp>
          <p:sp>
            <p:nvSpPr>
              <p:cNvPr id="52493" name="Rectangle 45"/>
              <p:cNvSpPr>
                <a:spLocks noChangeArrowheads="1"/>
              </p:cNvSpPr>
              <p:nvPr/>
            </p:nvSpPr>
            <p:spPr bwMode="auto">
              <a:xfrm>
                <a:off x="865" y="2282"/>
                <a:ext cx="170" cy="50"/>
              </a:xfrm>
              <a:prstGeom prst="rect">
                <a:avLst/>
              </a:prstGeom>
              <a:solidFill>
                <a:srgbClr val="FF0000"/>
              </a:solidFill>
              <a:ln w="9525">
                <a:solidFill>
                  <a:srgbClr val="FF0000"/>
                </a:solidFill>
                <a:miter lim="800000"/>
                <a:headEnd/>
                <a:tailEnd/>
              </a:ln>
            </p:spPr>
            <p:txBody>
              <a:bodyPr/>
              <a:lstStyle/>
              <a:p>
                <a:pPr algn="ctr" defTabSz="914400" eaLnBrk="0" hangingPunct="0"/>
                <a:endParaRPr lang="en-US" sz="1600" b="1">
                  <a:solidFill>
                    <a:srgbClr val="000000"/>
                  </a:solidFill>
                  <a:latin typeface="Corbel" panose="020B0503020204020204" pitchFamily="34" charset="0"/>
                  <a:ea typeface="Osaka" pitchFamily="1" charset="-128"/>
                </a:endParaRPr>
              </a:p>
            </p:txBody>
          </p:sp>
          <p:sp>
            <p:nvSpPr>
              <p:cNvPr id="52494" name="Rectangle 46"/>
              <p:cNvSpPr>
                <a:spLocks noChangeArrowheads="1"/>
              </p:cNvSpPr>
              <p:nvPr/>
            </p:nvSpPr>
            <p:spPr bwMode="auto">
              <a:xfrm>
                <a:off x="981" y="2287"/>
                <a:ext cx="62" cy="239"/>
              </a:xfrm>
              <a:prstGeom prst="rect">
                <a:avLst/>
              </a:prstGeom>
              <a:solidFill>
                <a:srgbClr val="FF0000"/>
              </a:solidFill>
              <a:ln w="9525">
                <a:solidFill>
                  <a:srgbClr val="FF0000"/>
                </a:solidFill>
                <a:miter lim="800000"/>
                <a:headEnd/>
                <a:tailEnd/>
              </a:ln>
            </p:spPr>
            <p:txBody>
              <a:bodyPr/>
              <a:lstStyle/>
              <a:p>
                <a:pPr algn="ctr" defTabSz="914400" eaLnBrk="0" hangingPunct="0"/>
                <a:endParaRPr lang="en-US" sz="1600" b="1">
                  <a:solidFill>
                    <a:srgbClr val="000000"/>
                  </a:solidFill>
                  <a:latin typeface="Corbel" panose="020B0503020204020204" pitchFamily="34" charset="0"/>
                  <a:ea typeface="Osaka" pitchFamily="1" charset="-128"/>
                </a:endParaRPr>
              </a:p>
            </p:txBody>
          </p:sp>
        </p:grpSp>
        <p:sp>
          <p:nvSpPr>
            <p:cNvPr id="52453" name="Arc 47"/>
            <p:cNvSpPr>
              <a:spLocks/>
            </p:cNvSpPr>
            <p:nvPr/>
          </p:nvSpPr>
          <p:spPr bwMode="auto">
            <a:xfrm>
              <a:off x="1127125" y="3351213"/>
              <a:ext cx="184150" cy="233362"/>
            </a:xfrm>
            <a:custGeom>
              <a:avLst/>
              <a:gdLst>
                <a:gd name="T0" fmla="*/ 0 w 21600"/>
                <a:gd name="T1" fmla="*/ 2147483647 h 21598"/>
                <a:gd name="T2" fmla="*/ 2147483647 w 21600"/>
                <a:gd name="T3" fmla="*/ 0 h 21598"/>
                <a:gd name="T4" fmla="*/ 2147483647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51"/>
                    <a:pt x="9541" y="115"/>
                    <a:pt x="21387" y="-1"/>
                  </a:cubicBezTo>
                </a:path>
                <a:path w="21600" h="21598" stroke="0" extrusionOk="0">
                  <a:moveTo>
                    <a:pt x="0" y="21598"/>
                  </a:moveTo>
                  <a:cubicBezTo>
                    <a:pt x="0" y="9751"/>
                    <a:pt x="9541" y="115"/>
                    <a:pt x="21387" y="-1"/>
                  </a:cubicBezTo>
                  <a:lnTo>
                    <a:pt x="21600" y="21598"/>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54" name="Arc 48"/>
            <p:cNvSpPr>
              <a:spLocks/>
            </p:cNvSpPr>
            <p:nvPr/>
          </p:nvSpPr>
          <p:spPr bwMode="auto">
            <a:xfrm>
              <a:off x="1330325" y="3351213"/>
              <a:ext cx="185738" cy="220662"/>
            </a:xfrm>
            <a:custGeom>
              <a:avLst/>
              <a:gdLst>
                <a:gd name="T0" fmla="*/ 0 w 21806"/>
                <a:gd name="T1" fmla="*/ 2147483647 h 21600"/>
                <a:gd name="T2" fmla="*/ 2147483647 w 21806"/>
                <a:gd name="T3" fmla="*/ 2147483647 h 21600"/>
                <a:gd name="T4" fmla="*/ 2147483647 w 21806"/>
                <a:gd name="T5" fmla="*/ 2147483647 h 21600"/>
                <a:gd name="T6" fmla="*/ 0 60000 65536"/>
                <a:gd name="T7" fmla="*/ 0 60000 65536"/>
                <a:gd name="T8" fmla="*/ 0 60000 65536"/>
                <a:gd name="T9" fmla="*/ 0 w 21806"/>
                <a:gd name="T10" fmla="*/ 0 h 21600"/>
                <a:gd name="T11" fmla="*/ 21806 w 21806"/>
                <a:gd name="T12" fmla="*/ 21600 h 21600"/>
              </a:gdLst>
              <a:ahLst/>
              <a:cxnLst>
                <a:cxn ang="T6">
                  <a:pos x="T0" y="T1"/>
                </a:cxn>
                <a:cxn ang="T7">
                  <a:pos x="T2" y="T3"/>
                </a:cxn>
                <a:cxn ang="T8">
                  <a:pos x="T4" y="T5"/>
                </a:cxn>
              </a:cxnLst>
              <a:rect l="T9" t="T10" r="T11" b="T12"/>
              <a:pathLst>
                <a:path w="21806" h="21600" fill="none" extrusionOk="0">
                  <a:moveTo>
                    <a:pt x="-1" y="0"/>
                  </a:moveTo>
                  <a:cubicBezTo>
                    <a:pt x="68" y="0"/>
                    <a:pt x="137" y="-1"/>
                    <a:pt x="207" y="0"/>
                  </a:cubicBezTo>
                  <a:cubicBezTo>
                    <a:pt x="12074" y="0"/>
                    <a:pt x="21719" y="9574"/>
                    <a:pt x="21806" y="21441"/>
                  </a:cubicBezTo>
                </a:path>
                <a:path w="21806" h="21600" stroke="0" extrusionOk="0">
                  <a:moveTo>
                    <a:pt x="-1" y="0"/>
                  </a:moveTo>
                  <a:cubicBezTo>
                    <a:pt x="68" y="0"/>
                    <a:pt x="137" y="-1"/>
                    <a:pt x="207" y="0"/>
                  </a:cubicBezTo>
                  <a:cubicBezTo>
                    <a:pt x="12074" y="0"/>
                    <a:pt x="21719" y="9574"/>
                    <a:pt x="21806" y="21441"/>
                  </a:cubicBezTo>
                  <a:lnTo>
                    <a:pt x="207" y="2160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55" name="Arc 49"/>
            <p:cNvSpPr>
              <a:spLocks/>
            </p:cNvSpPr>
            <p:nvPr/>
          </p:nvSpPr>
          <p:spPr bwMode="auto">
            <a:xfrm>
              <a:off x="1173163" y="3403600"/>
              <a:ext cx="149225" cy="188913"/>
            </a:xfrm>
            <a:custGeom>
              <a:avLst/>
              <a:gdLst>
                <a:gd name="T0" fmla="*/ 0 w 21600"/>
                <a:gd name="T1" fmla="*/ 2147483647 h 21598"/>
                <a:gd name="T2" fmla="*/ 2147483647 w 21600"/>
                <a:gd name="T3" fmla="*/ 0 h 21598"/>
                <a:gd name="T4" fmla="*/ 2147483647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71"/>
                    <a:pt x="9510" y="144"/>
                    <a:pt x="21335" y="-1"/>
                  </a:cubicBezTo>
                </a:path>
                <a:path w="21600" h="21598" stroke="0" extrusionOk="0">
                  <a:moveTo>
                    <a:pt x="0" y="21598"/>
                  </a:moveTo>
                  <a:cubicBezTo>
                    <a:pt x="0" y="9771"/>
                    <a:pt x="9510" y="144"/>
                    <a:pt x="21335" y="-1"/>
                  </a:cubicBezTo>
                  <a:lnTo>
                    <a:pt x="21600" y="21598"/>
                  </a:lnTo>
                  <a:close/>
                </a:path>
              </a:pathLst>
            </a:custGeom>
            <a:solidFill>
              <a:schemeClr val="bg1"/>
            </a:solidFill>
            <a:ln w="7938">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56" name="Arc 50"/>
            <p:cNvSpPr>
              <a:spLocks/>
            </p:cNvSpPr>
            <p:nvPr/>
          </p:nvSpPr>
          <p:spPr bwMode="auto">
            <a:xfrm>
              <a:off x="1333500" y="3403600"/>
              <a:ext cx="155575" cy="22225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938">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57" name="Rectangle 51"/>
            <p:cNvSpPr>
              <a:spLocks noChangeArrowheads="1"/>
            </p:cNvSpPr>
            <p:nvPr/>
          </p:nvSpPr>
          <p:spPr bwMode="auto">
            <a:xfrm>
              <a:off x="1261687" y="3565525"/>
              <a:ext cx="99187"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458" name="Rectangle 52"/>
            <p:cNvSpPr>
              <a:spLocks noChangeArrowheads="1"/>
            </p:cNvSpPr>
            <p:nvPr/>
          </p:nvSpPr>
          <p:spPr bwMode="auto">
            <a:xfrm>
              <a:off x="1355562" y="3565525"/>
              <a:ext cx="95580"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459" name="Arc 53"/>
            <p:cNvSpPr>
              <a:spLocks/>
            </p:cNvSpPr>
            <p:nvPr/>
          </p:nvSpPr>
          <p:spPr bwMode="auto">
            <a:xfrm>
              <a:off x="1209675" y="3448050"/>
              <a:ext cx="80963" cy="106363"/>
            </a:xfrm>
            <a:custGeom>
              <a:avLst/>
              <a:gdLst>
                <a:gd name="T0" fmla="*/ 0 w 13616"/>
                <a:gd name="T1" fmla="*/ 2147483647 h 21600"/>
                <a:gd name="T2" fmla="*/ 2147483647 w 13616"/>
                <a:gd name="T3" fmla="*/ 2147483647 h 21600"/>
                <a:gd name="T4" fmla="*/ 2147483647 w 13616"/>
                <a:gd name="T5" fmla="*/ 2147483647 h 21600"/>
                <a:gd name="T6" fmla="*/ 0 60000 65536"/>
                <a:gd name="T7" fmla="*/ 0 60000 65536"/>
                <a:gd name="T8" fmla="*/ 0 60000 65536"/>
                <a:gd name="T9" fmla="*/ 0 w 13616"/>
                <a:gd name="T10" fmla="*/ 0 h 21600"/>
                <a:gd name="T11" fmla="*/ 13616 w 13616"/>
                <a:gd name="T12" fmla="*/ 21600 h 21600"/>
              </a:gdLst>
              <a:ahLst/>
              <a:cxnLst>
                <a:cxn ang="T6">
                  <a:pos x="T0" y="T1"/>
                </a:cxn>
                <a:cxn ang="T7">
                  <a:pos x="T2" y="T3"/>
                </a:cxn>
                <a:cxn ang="T8">
                  <a:pos x="T4" y="T5"/>
                </a:cxn>
              </a:cxnLst>
              <a:rect l="T9" t="T10" r="T11" b="T12"/>
              <a:pathLst>
                <a:path w="13616" h="21600" fill="none" extrusionOk="0">
                  <a:moveTo>
                    <a:pt x="-1" y="4371"/>
                  </a:moveTo>
                  <a:cubicBezTo>
                    <a:pt x="3751" y="1535"/>
                    <a:pt x="8325" y="-1"/>
                    <a:pt x="13029" y="0"/>
                  </a:cubicBezTo>
                  <a:cubicBezTo>
                    <a:pt x="13224" y="0"/>
                    <a:pt x="13420" y="2"/>
                    <a:pt x="13616" y="7"/>
                  </a:cubicBezTo>
                </a:path>
                <a:path w="13616" h="21600" stroke="0" extrusionOk="0">
                  <a:moveTo>
                    <a:pt x="-1" y="4371"/>
                  </a:moveTo>
                  <a:cubicBezTo>
                    <a:pt x="3751" y="1535"/>
                    <a:pt x="8325" y="-1"/>
                    <a:pt x="13029" y="0"/>
                  </a:cubicBezTo>
                  <a:cubicBezTo>
                    <a:pt x="13224" y="0"/>
                    <a:pt x="13420" y="2"/>
                    <a:pt x="13616" y="7"/>
                  </a:cubicBezTo>
                  <a:lnTo>
                    <a:pt x="13029" y="21600"/>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60" name="Line 54"/>
            <p:cNvSpPr>
              <a:spLocks noChangeShapeType="1"/>
            </p:cNvSpPr>
            <p:nvPr/>
          </p:nvSpPr>
          <p:spPr bwMode="auto">
            <a:xfrm>
              <a:off x="1079500" y="3030538"/>
              <a:ext cx="165100" cy="419100"/>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61" name="Line 55"/>
            <p:cNvSpPr>
              <a:spLocks noChangeShapeType="1"/>
            </p:cNvSpPr>
            <p:nvPr/>
          </p:nvSpPr>
          <p:spPr bwMode="auto">
            <a:xfrm flipH="1">
              <a:off x="1162050" y="3584575"/>
              <a:ext cx="11113" cy="30163"/>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62" name="Line 56"/>
            <p:cNvSpPr>
              <a:spLocks noChangeShapeType="1"/>
            </p:cNvSpPr>
            <p:nvPr/>
          </p:nvSpPr>
          <p:spPr bwMode="auto">
            <a:xfrm>
              <a:off x="1293813" y="3351213"/>
              <a:ext cx="49212" cy="158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63" name="Line 57"/>
            <p:cNvSpPr>
              <a:spLocks noChangeShapeType="1"/>
            </p:cNvSpPr>
            <p:nvPr/>
          </p:nvSpPr>
          <p:spPr bwMode="auto">
            <a:xfrm flipH="1">
              <a:off x="1973263" y="3624263"/>
              <a:ext cx="92075" cy="158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64" name="Line 58"/>
            <p:cNvSpPr>
              <a:spLocks noChangeShapeType="1"/>
            </p:cNvSpPr>
            <p:nvPr/>
          </p:nvSpPr>
          <p:spPr bwMode="auto">
            <a:xfrm flipH="1">
              <a:off x="1998663" y="3579813"/>
              <a:ext cx="31750" cy="158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65" name="Line 59"/>
            <p:cNvSpPr>
              <a:spLocks noChangeShapeType="1"/>
            </p:cNvSpPr>
            <p:nvPr/>
          </p:nvSpPr>
          <p:spPr bwMode="auto">
            <a:xfrm>
              <a:off x="1511300" y="3571875"/>
              <a:ext cx="179388" cy="1588"/>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66" name="Line 60"/>
            <p:cNvSpPr>
              <a:spLocks noChangeShapeType="1"/>
            </p:cNvSpPr>
            <p:nvPr/>
          </p:nvSpPr>
          <p:spPr bwMode="auto">
            <a:xfrm>
              <a:off x="1484313" y="3624263"/>
              <a:ext cx="233362" cy="158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nvGrpSpPr>
            <p:cNvPr id="5" name="Group 61"/>
            <p:cNvGrpSpPr>
              <a:grpSpLocks/>
            </p:cNvGrpSpPr>
            <p:nvPr/>
          </p:nvGrpSpPr>
          <p:grpSpPr bwMode="auto">
            <a:xfrm>
              <a:off x="547688" y="2322513"/>
              <a:ext cx="635000" cy="1292225"/>
              <a:chOff x="225" y="1703"/>
              <a:chExt cx="355" cy="814"/>
            </a:xfrm>
          </p:grpSpPr>
          <p:sp>
            <p:nvSpPr>
              <p:cNvPr id="52490" name="Freeform 62"/>
              <p:cNvSpPr>
                <a:spLocks/>
              </p:cNvSpPr>
              <p:nvPr/>
            </p:nvSpPr>
            <p:spPr bwMode="auto">
              <a:xfrm>
                <a:off x="267" y="1753"/>
                <a:ext cx="313" cy="741"/>
              </a:xfrm>
              <a:custGeom>
                <a:avLst/>
                <a:gdLst>
                  <a:gd name="T0" fmla="*/ 313 w 313"/>
                  <a:gd name="T1" fmla="*/ 0 h 741"/>
                  <a:gd name="T2" fmla="*/ 305 w 313"/>
                  <a:gd name="T3" fmla="*/ 30 h 741"/>
                  <a:gd name="T4" fmla="*/ 293 w 313"/>
                  <a:gd name="T5" fmla="*/ 58 h 741"/>
                  <a:gd name="T6" fmla="*/ 279 w 313"/>
                  <a:gd name="T7" fmla="*/ 82 h 741"/>
                  <a:gd name="T8" fmla="*/ 263 w 313"/>
                  <a:gd name="T9" fmla="*/ 104 h 741"/>
                  <a:gd name="T10" fmla="*/ 244 w 313"/>
                  <a:gd name="T11" fmla="*/ 123 h 741"/>
                  <a:gd name="T12" fmla="*/ 223 w 313"/>
                  <a:gd name="T13" fmla="*/ 141 h 741"/>
                  <a:gd name="T14" fmla="*/ 202 w 313"/>
                  <a:gd name="T15" fmla="*/ 158 h 741"/>
                  <a:gd name="T16" fmla="*/ 180 w 313"/>
                  <a:gd name="T17" fmla="*/ 174 h 741"/>
                  <a:gd name="T18" fmla="*/ 157 w 313"/>
                  <a:gd name="T19" fmla="*/ 191 h 741"/>
                  <a:gd name="T20" fmla="*/ 135 w 313"/>
                  <a:gd name="T21" fmla="*/ 209 h 741"/>
                  <a:gd name="T22" fmla="*/ 113 w 313"/>
                  <a:gd name="T23" fmla="*/ 228 h 741"/>
                  <a:gd name="T24" fmla="*/ 92 w 313"/>
                  <a:gd name="T25" fmla="*/ 249 h 741"/>
                  <a:gd name="T26" fmla="*/ 71 w 313"/>
                  <a:gd name="T27" fmla="*/ 271 h 741"/>
                  <a:gd name="T28" fmla="*/ 52 w 313"/>
                  <a:gd name="T29" fmla="*/ 298 h 741"/>
                  <a:gd name="T30" fmla="*/ 43 w 313"/>
                  <a:gd name="T31" fmla="*/ 311 h 741"/>
                  <a:gd name="T32" fmla="*/ 35 w 313"/>
                  <a:gd name="T33" fmla="*/ 327 h 741"/>
                  <a:gd name="T34" fmla="*/ 28 w 313"/>
                  <a:gd name="T35" fmla="*/ 342 h 741"/>
                  <a:gd name="T36" fmla="*/ 22 w 313"/>
                  <a:gd name="T37" fmla="*/ 360 h 741"/>
                  <a:gd name="T38" fmla="*/ 11 w 313"/>
                  <a:gd name="T39" fmla="*/ 392 h 741"/>
                  <a:gd name="T40" fmla="*/ 3 w 313"/>
                  <a:gd name="T41" fmla="*/ 425 h 741"/>
                  <a:gd name="T42" fmla="*/ 0 w 313"/>
                  <a:gd name="T43" fmla="*/ 458 h 741"/>
                  <a:gd name="T44" fmla="*/ 0 w 313"/>
                  <a:gd name="T45" fmla="*/ 493 h 741"/>
                  <a:gd name="T46" fmla="*/ 5 w 313"/>
                  <a:gd name="T47" fmla="*/ 526 h 741"/>
                  <a:gd name="T48" fmla="*/ 13 w 313"/>
                  <a:gd name="T49" fmla="*/ 559 h 741"/>
                  <a:gd name="T50" fmla="*/ 22 w 313"/>
                  <a:gd name="T51" fmla="*/ 590 h 741"/>
                  <a:gd name="T52" fmla="*/ 37 w 313"/>
                  <a:gd name="T53" fmla="*/ 619 h 741"/>
                  <a:gd name="T54" fmla="*/ 54 w 313"/>
                  <a:gd name="T55" fmla="*/ 647 h 741"/>
                  <a:gd name="T56" fmla="*/ 75 w 313"/>
                  <a:gd name="T57" fmla="*/ 671 h 741"/>
                  <a:gd name="T58" fmla="*/ 99 w 313"/>
                  <a:gd name="T59" fmla="*/ 694 h 741"/>
                  <a:gd name="T60" fmla="*/ 127 w 313"/>
                  <a:gd name="T61" fmla="*/ 712 h 741"/>
                  <a:gd name="T62" fmla="*/ 142 w 313"/>
                  <a:gd name="T63" fmla="*/ 719 h 741"/>
                  <a:gd name="T64" fmla="*/ 159 w 313"/>
                  <a:gd name="T65" fmla="*/ 725 h 741"/>
                  <a:gd name="T66" fmla="*/ 176 w 313"/>
                  <a:gd name="T67" fmla="*/ 731 h 741"/>
                  <a:gd name="T68" fmla="*/ 192 w 313"/>
                  <a:gd name="T69" fmla="*/ 735 h 741"/>
                  <a:gd name="T70" fmla="*/ 211 w 313"/>
                  <a:gd name="T71" fmla="*/ 738 h 741"/>
                  <a:gd name="T72" fmla="*/ 231 w 313"/>
                  <a:gd name="T73" fmla="*/ 741 h 741"/>
                  <a:gd name="T74" fmla="*/ 252 w 313"/>
                  <a:gd name="T75" fmla="*/ 741 h 741"/>
                  <a:gd name="T76" fmla="*/ 273 w 313"/>
                  <a:gd name="T77" fmla="*/ 739 h 7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3"/>
                  <a:gd name="T118" fmla="*/ 0 h 741"/>
                  <a:gd name="T119" fmla="*/ 313 w 313"/>
                  <a:gd name="T120" fmla="*/ 741 h 74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3" h="741">
                    <a:moveTo>
                      <a:pt x="313" y="0"/>
                    </a:moveTo>
                    <a:lnTo>
                      <a:pt x="305" y="30"/>
                    </a:lnTo>
                    <a:lnTo>
                      <a:pt x="293" y="58"/>
                    </a:lnTo>
                    <a:lnTo>
                      <a:pt x="279" y="82"/>
                    </a:lnTo>
                    <a:lnTo>
                      <a:pt x="263" y="104"/>
                    </a:lnTo>
                    <a:lnTo>
                      <a:pt x="244" y="123"/>
                    </a:lnTo>
                    <a:lnTo>
                      <a:pt x="223" y="141"/>
                    </a:lnTo>
                    <a:lnTo>
                      <a:pt x="202" y="158"/>
                    </a:lnTo>
                    <a:lnTo>
                      <a:pt x="180" y="174"/>
                    </a:lnTo>
                    <a:lnTo>
                      <a:pt x="157" y="191"/>
                    </a:lnTo>
                    <a:lnTo>
                      <a:pt x="135" y="209"/>
                    </a:lnTo>
                    <a:lnTo>
                      <a:pt x="113" y="228"/>
                    </a:lnTo>
                    <a:lnTo>
                      <a:pt x="92" y="249"/>
                    </a:lnTo>
                    <a:lnTo>
                      <a:pt x="71" y="271"/>
                    </a:lnTo>
                    <a:lnTo>
                      <a:pt x="52" y="298"/>
                    </a:lnTo>
                    <a:lnTo>
                      <a:pt x="43" y="311"/>
                    </a:lnTo>
                    <a:lnTo>
                      <a:pt x="35" y="327"/>
                    </a:lnTo>
                    <a:lnTo>
                      <a:pt x="28" y="342"/>
                    </a:lnTo>
                    <a:lnTo>
                      <a:pt x="22" y="360"/>
                    </a:lnTo>
                    <a:lnTo>
                      <a:pt x="11" y="392"/>
                    </a:lnTo>
                    <a:lnTo>
                      <a:pt x="3" y="425"/>
                    </a:lnTo>
                    <a:lnTo>
                      <a:pt x="0" y="458"/>
                    </a:lnTo>
                    <a:lnTo>
                      <a:pt x="0" y="493"/>
                    </a:lnTo>
                    <a:lnTo>
                      <a:pt x="5" y="526"/>
                    </a:lnTo>
                    <a:lnTo>
                      <a:pt x="13" y="559"/>
                    </a:lnTo>
                    <a:lnTo>
                      <a:pt x="22" y="590"/>
                    </a:lnTo>
                    <a:lnTo>
                      <a:pt x="37" y="619"/>
                    </a:lnTo>
                    <a:lnTo>
                      <a:pt x="54" y="647"/>
                    </a:lnTo>
                    <a:lnTo>
                      <a:pt x="75" y="671"/>
                    </a:lnTo>
                    <a:lnTo>
                      <a:pt x="99" y="694"/>
                    </a:lnTo>
                    <a:lnTo>
                      <a:pt x="127" y="712"/>
                    </a:lnTo>
                    <a:lnTo>
                      <a:pt x="142" y="719"/>
                    </a:lnTo>
                    <a:lnTo>
                      <a:pt x="159" y="725"/>
                    </a:lnTo>
                    <a:lnTo>
                      <a:pt x="176" y="731"/>
                    </a:lnTo>
                    <a:lnTo>
                      <a:pt x="192" y="735"/>
                    </a:lnTo>
                    <a:lnTo>
                      <a:pt x="211" y="738"/>
                    </a:lnTo>
                    <a:lnTo>
                      <a:pt x="231" y="741"/>
                    </a:lnTo>
                    <a:lnTo>
                      <a:pt x="252" y="741"/>
                    </a:lnTo>
                    <a:lnTo>
                      <a:pt x="273" y="739"/>
                    </a:lnTo>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91" name="Freeform 63"/>
              <p:cNvSpPr>
                <a:spLocks/>
              </p:cNvSpPr>
              <p:nvPr/>
            </p:nvSpPr>
            <p:spPr bwMode="auto">
              <a:xfrm>
                <a:off x="225" y="1703"/>
                <a:ext cx="343" cy="814"/>
              </a:xfrm>
              <a:custGeom>
                <a:avLst/>
                <a:gdLst>
                  <a:gd name="T0" fmla="*/ 343 w 343"/>
                  <a:gd name="T1" fmla="*/ 0 h 814"/>
                  <a:gd name="T2" fmla="*/ 340 w 343"/>
                  <a:gd name="T3" fmla="*/ 18 h 814"/>
                  <a:gd name="T4" fmla="*/ 333 w 343"/>
                  <a:gd name="T5" fmla="*/ 33 h 814"/>
                  <a:gd name="T6" fmla="*/ 327 w 343"/>
                  <a:gd name="T7" fmla="*/ 49 h 814"/>
                  <a:gd name="T8" fmla="*/ 321 w 343"/>
                  <a:gd name="T9" fmla="*/ 64 h 814"/>
                  <a:gd name="T10" fmla="*/ 306 w 343"/>
                  <a:gd name="T11" fmla="*/ 90 h 814"/>
                  <a:gd name="T12" fmla="*/ 288 w 343"/>
                  <a:gd name="T13" fmla="*/ 114 h 814"/>
                  <a:gd name="T14" fmla="*/ 266 w 343"/>
                  <a:gd name="T15" fmla="*/ 134 h 814"/>
                  <a:gd name="T16" fmla="*/ 245 w 343"/>
                  <a:gd name="T17" fmla="*/ 155 h 814"/>
                  <a:gd name="T18" fmla="*/ 221 w 343"/>
                  <a:gd name="T19" fmla="*/ 173 h 814"/>
                  <a:gd name="T20" fmla="*/ 196 w 343"/>
                  <a:gd name="T21" fmla="*/ 193 h 814"/>
                  <a:gd name="T22" fmla="*/ 172 w 343"/>
                  <a:gd name="T23" fmla="*/ 211 h 814"/>
                  <a:gd name="T24" fmla="*/ 148 w 343"/>
                  <a:gd name="T25" fmla="*/ 230 h 814"/>
                  <a:gd name="T26" fmla="*/ 123 w 343"/>
                  <a:gd name="T27" fmla="*/ 251 h 814"/>
                  <a:gd name="T28" fmla="*/ 99 w 343"/>
                  <a:gd name="T29" fmla="*/ 273 h 814"/>
                  <a:gd name="T30" fmla="*/ 77 w 343"/>
                  <a:gd name="T31" fmla="*/ 298 h 814"/>
                  <a:gd name="T32" fmla="*/ 56 w 343"/>
                  <a:gd name="T33" fmla="*/ 327 h 814"/>
                  <a:gd name="T34" fmla="*/ 47 w 343"/>
                  <a:gd name="T35" fmla="*/ 342 h 814"/>
                  <a:gd name="T36" fmla="*/ 38 w 343"/>
                  <a:gd name="T37" fmla="*/ 359 h 814"/>
                  <a:gd name="T38" fmla="*/ 30 w 343"/>
                  <a:gd name="T39" fmla="*/ 377 h 814"/>
                  <a:gd name="T40" fmla="*/ 23 w 343"/>
                  <a:gd name="T41" fmla="*/ 395 h 814"/>
                  <a:gd name="T42" fmla="*/ 10 w 343"/>
                  <a:gd name="T43" fmla="*/ 431 h 814"/>
                  <a:gd name="T44" fmla="*/ 3 w 343"/>
                  <a:gd name="T45" fmla="*/ 468 h 814"/>
                  <a:gd name="T46" fmla="*/ 0 w 343"/>
                  <a:gd name="T47" fmla="*/ 504 h 814"/>
                  <a:gd name="T48" fmla="*/ 0 w 343"/>
                  <a:gd name="T49" fmla="*/ 541 h 814"/>
                  <a:gd name="T50" fmla="*/ 4 w 343"/>
                  <a:gd name="T51" fmla="*/ 579 h 814"/>
                  <a:gd name="T52" fmla="*/ 12 w 343"/>
                  <a:gd name="T53" fmla="*/ 615 h 814"/>
                  <a:gd name="T54" fmla="*/ 24 w 343"/>
                  <a:gd name="T55" fmla="*/ 649 h 814"/>
                  <a:gd name="T56" fmla="*/ 39 w 343"/>
                  <a:gd name="T57" fmla="*/ 681 h 814"/>
                  <a:gd name="T58" fmla="*/ 58 w 343"/>
                  <a:gd name="T59" fmla="*/ 712 h 814"/>
                  <a:gd name="T60" fmla="*/ 81 w 343"/>
                  <a:gd name="T61" fmla="*/ 738 h 814"/>
                  <a:gd name="T62" fmla="*/ 94 w 343"/>
                  <a:gd name="T63" fmla="*/ 751 h 814"/>
                  <a:gd name="T64" fmla="*/ 108 w 343"/>
                  <a:gd name="T65" fmla="*/ 763 h 814"/>
                  <a:gd name="T66" fmla="*/ 123 w 343"/>
                  <a:gd name="T67" fmla="*/ 773 h 814"/>
                  <a:gd name="T68" fmla="*/ 138 w 343"/>
                  <a:gd name="T69" fmla="*/ 782 h 814"/>
                  <a:gd name="T70" fmla="*/ 155 w 343"/>
                  <a:gd name="T71" fmla="*/ 791 h 814"/>
                  <a:gd name="T72" fmla="*/ 173 w 343"/>
                  <a:gd name="T73" fmla="*/ 798 h 814"/>
                  <a:gd name="T74" fmla="*/ 192 w 343"/>
                  <a:gd name="T75" fmla="*/ 805 h 814"/>
                  <a:gd name="T76" fmla="*/ 212 w 343"/>
                  <a:gd name="T77" fmla="*/ 809 h 814"/>
                  <a:gd name="T78" fmla="*/ 231 w 343"/>
                  <a:gd name="T79" fmla="*/ 811 h 814"/>
                  <a:gd name="T80" fmla="*/ 253 w 343"/>
                  <a:gd name="T81" fmla="*/ 814 h 814"/>
                  <a:gd name="T82" fmla="*/ 276 w 343"/>
                  <a:gd name="T83" fmla="*/ 814 h 814"/>
                  <a:gd name="T84" fmla="*/ 298 w 343"/>
                  <a:gd name="T85" fmla="*/ 814 h 8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3"/>
                  <a:gd name="T130" fmla="*/ 0 h 814"/>
                  <a:gd name="T131" fmla="*/ 343 w 343"/>
                  <a:gd name="T132" fmla="*/ 814 h 8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3" h="814">
                    <a:moveTo>
                      <a:pt x="343" y="0"/>
                    </a:moveTo>
                    <a:lnTo>
                      <a:pt x="340" y="18"/>
                    </a:lnTo>
                    <a:lnTo>
                      <a:pt x="333" y="33"/>
                    </a:lnTo>
                    <a:lnTo>
                      <a:pt x="327" y="49"/>
                    </a:lnTo>
                    <a:lnTo>
                      <a:pt x="321" y="64"/>
                    </a:lnTo>
                    <a:lnTo>
                      <a:pt x="306" y="90"/>
                    </a:lnTo>
                    <a:lnTo>
                      <a:pt x="288" y="114"/>
                    </a:lnTo>
                    <a:lnTo>
                      <a:pt x="266" y="134"/>
                    </a:lnTo>
                    <a:lnTo>
                      <a:pt x="245" y="155"/>
                    </a:lnTo>
                    <a:lnTo>
                      <a:pt x="221" y="173"/>
                    </a:lnTo>
                    <a:lnTo>
                      <a:pt x="196" y="193"/>
                    </a:lnTo>
                    <a:lnTo>
                      <a:pt x="172" y="211"/>
                    </a:lnTo>
                    <a:lnTo>
                      <a:pt x="148" y="230"/>
                    </a:lnTo>
                    <a:lnTo>
                      <a:pt x="123" y="251"/>
                    </a:lnTo>
                    <a:lnTo>
                      <a:pt x="99" y="273"/>
                    </a:lnTo>
                    <a:lnTo>
                      <a:pt x="77" y="298"/>
                    </a:lnTo>
                    <a:lnTo>
                      <a:pt x="56" y="327"/>
                    </a:lnTo>
                    <a:lnTo>
                      <a:pt x="47" y="342"/>
                    </a:lnTo>
                    <a:lnTo>
                      <a:pt x="38" y="359"/>
                    </a:lnTo>
                    <a:lnTo>
                      <a:pt x="30" y="377"/>
                    </a:lnTo>
                    <a:lnTo>
                      <a:pt x="23" y="395"/>
                    </a:lnTo>
                    <a:lnTo>
                      <a:pt x="10" y="431"/>
                    </a:lnTo>
                    <a:lnTo>
                      <a:pt x="3" y="468"/>
                    </a:lnTo>
                    <a:lnTo>
                      <a:pt x="0" y="504"/>
                    </a:lnTo>
                    <a:lnTo>
                      <a:pt x="0" y="541"/>
                    </a:lnTo>
                    <a:lnTo>
                      <a:pt x="4" y="579"/>
                    </a:lnTo>
                    <a:lnTo>
                      <a:pt x="12" y="615"/>
                    </a:lnTo>
                    <a:lnTo>
                      <a:pt x="24" y="649"/>
                    </a:lnTo>
                    <a:lnTo>
                      <a:pt x="39" y="681"/>
                    </a:lnTo>
                    <a:lnTo>
                      <a:pt x="58" y="712"/>
                    </a:lnTo>
                    <a:lnTo>
                      <a:pt x="81" y="738"/>
                    </a:lnTo>
                    <a:lnTo>
                      <a:pt x="94" y="751"/>
                    </a:lnTo>
                    <a:lnTo>
                      <a:pt x="108" y="763"/>
                    </a:lnTo>
                    <a:lnTo>
                      <a:pt x="123" y="773"/>
                    </a:lnTo>
                    <a:lnTo>
                      <a:pt x="138" y="782"/>
                    </a:lnTo>
                    <a:lnTo>
                      <a:pt x="155" y="791"/>
                    </a:lnTo>
                    <a:lnTo>
                      <a:pt x="173" y="798"/>
                    </a:lnTo>
                    <a:lnTo>
                      <a:pt x="192" y="805"/>
                    </a:lnTo>
                    <a:lnTo>
                      <a:pt x="212" y="809"/>
                    </a:lnTo>
                    <a:lnTo>
                      <a:pt x="231" y="811"/>
                    </a:lnTo>
                    <a:lnTo>
                      <a:pt x="253" y="814"/>
                    </a:lnTo>
                    <a:lnTo>
                      <a:pt x="276" y="814"/>
                    </a:lnTo>
                    <a:lnTo>
                      <a:pt x="298" y="814"/>
                    </a:lnTo>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sp>
          <p:nvSpPr>
            <p:cNvPr id="52468" name="Line 64"/>
            <p:cNvSpPr>
              <a:spLocks noChangeShapeType="1"/>
            </p:cNvSpPr>
            <p:nvPr/>
          </p:nvSpPr>
          <p:spPr bwMode="auto">
            <a:xfrm flipH="1">
              <a:off x="1068388" y="3614738"/>
              <a:ext cx="88900" cy="158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nvGrpSpPr>
            <p:cNvPr id="6" name="Group 65"/>
            <p:cNvGrpSpPr>
              <a:grpSpLocks/>
            </p:cNvGrpSpPr>
            <p:nvPr/>
          </p:nvGrpSpPr>
          <p:grpSpPr bwMode="auto">
            <a:xfrm>
              <a:off x="1146175" y="1917700"/>
              <a:ext cx="95250" cy="479425"/>
              <a:chOff x="560" y="1448"/>
              <a:chExt cx="53" cy="302"/>
            </a:xfrm>
          </p:grpSpPr>
          <p:sp>
            <p:nvSpPr>
              <p:cNvPr id="52488" name="Arc 66"/>
              <p:cNvSpPr>
                <a:spLocks/>
              </p:cNvSpPr>
              <p:nvPr/>
            </p:nvSpPr>
            <p:spPr bwMode="auto">
              <a:xfrm>
                <a:off x="584" y="1462"/>
                <a:ext cx="29" cy="288"/>
              </a:xfrm>
              <a:custGeom>
                <a:avLst/>
                <a:gdLst>
                  <a:gd name="T0" fmla="*/ 0 w 22398"/>
                  <a:gd name="T1" fmla="*/ 0 h 21600"/>
                  <a:gd name="T2" fmla="*/ 0 w 22398"/>
                  <a:gd name="T3" fmla="*/ 0 h 21600"/>
                  <a:gd name="T4" fmla="*/ 0 w 22398"/>
                  <a:gd name="T5" fmla="*/ 0 h 21600"/>
                  <a:gd name="T6" fmla="*/ 0 60000 65536"/>
                  <a:gd name="T7" fmla="*/ 0 60000 65536"/>
                  <a:gd name="T8" fmla="*/ 0 60000 65536"/>
                  <a:gd name="T9" fmla="*/ 0 w 22398"/>
                  <a:gd name="T10" fmla="*/ 0 h 21600"/>
                  <a:gd name="T11" fmla="*/ 22398 w 22398"/>
                  <a:gd name="T12" fmla="*/ 21600 h 21600"/>
                </a:gdLst>
                <a:ahLst/>
                <a:cxnLst>
                  <a:cxn ang="T6">
                    <a:pos x="T0" y="T1"/>
                  </a:cxn>
                  <a:cxn ang="T7">
                    <a:pos x="T2" y="T3"/>
                  </a:cxn>
                  <a:cxn ang="T8">
                    <a:pos x="T4" y="T5"/>
                  </a:cxn>
                </a:cxnLst>
                <a:rect l="T9" t="T10" r="T11" b="T12"/>
                <a:pathLst>
                  <a:path w="22398" h="21600" fill="none" extrusionOk="0">
                    <a:moveTo>
                      <a:pt x="22398" y="0"/>
                    </a:moveTo>
                    <a:cubicBezTo>
                      <a:pt x="22398" y="11929"/>
                      <a:pt x="12727" y="21600"/>
                      <a:pt x="798" y="21600"/>
                    </a:cubicBezTo>
                    <a:cubicBezTo>
                      <a:pt x="531" y="21600"/>
                      <a:pt x="265" y="21595"/>
                      <a:pt x="-1" y="21585"/>
                    </a:cubicBezTo>
                  </a:path>
                  <a:path w="22398" h="21600" stroke="0" extrusionOk="0">
                    <a:moveTo>
                      <a:pt x="22398" y="0"/>
                    </a:moveTo>
                    <a:cubicBezTo>
                      <a:pt x="22398" y="11929"/>
                      <a:pt x="12727" y="21600"/>
                      <a:pt x="798" y="21600"/>
                    </a:cubicBezTo>
                    <a:cubicBezTo>
                      <a:pt x="531" y="21600"/>
                      <a:pt x="265" y="21595"/>
                      <a:pt x="-1" y="21585"/>
                    </a:cubicBezTo>
                    <a:lnTo>
                      <a:pt x="798" y="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89" name="Arc 67"/>
              <p:cNvSpPr>
                <a:spLocks/>
              </p:cNvSpPr>
              <p:nvPr/>
            </p:nvSpPr>
            <p:spPr bwMode="auto">
              <a:xfrm>
                <a:off x="560" y="1448"/>
                <a:ext cx="27" cy="28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grpSp>
          <p:nvGrpSpPr>
            <p:cNvPr id="7" name="Group 68"/>
            <p:cNvGrpSpPr>
              <a:grpSpLocks/>
            </p:cNvGrpSpPr>
            <p:nvPr/>
          </p:nvGrpSpPr>
          <p:grpSpPr bwMode="auto">
            <a:xfrm>
              <a:off x="1909763" y="1922463"/>
              <a:ext cx="93662" cy="479425"/>
              <a:chOff x="987" y="1451"/>
              <a:chExt cx="53" cy="302"/>
            </a:xfrm>
          </p:grpSpPr>
          <p:sp>
            <p:nvSpPr>
              <p:cNvPr id="52486" name="Arc 69"/>
              <p:cNvSpPr>
                <a:spLocks/>
              </p:cNvSpPr>
              <p:nvPr/>
            </p:nvSpPr>
            <p:spPr bwMode="auto">
              <a:xfrm>
                <a:off x="987" y="1465"/>
                <a:ext cx="28" cy="288"/>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20801" y="21585"/>
                    </a:moveTo>
                    <a:cubicBezTo>
                      <a:pt x="9191" y="21155"/>
                      <a:pt x="0" y="11618"/>
                      <a:pt x="0" y="0"/>
                    </a:cubicBezTo>
                  </a:path>
                  <a:path w="21600" h="21585" stroke="0" extrusionOk="0">
                    <a:moveTo>
                      <a:pt x="20801" y="21585"/>
                    </a:moveTo>
                    <a:cubicBezTo>
                      <a:pt x="9191" y="21155"/>
                      <a:pt x="0" y="11618"/>
                      <a:pt x="0" y="0"/>
                    </a:cubicBezTo>
                    <a:lnTo>
                      <a:pt x="21600" y="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87" name="Arc 70"/>
              <p:cNvSpPr>
                <a:spLocks/>
              </p:cNvSpPr>
              <p:nvPr/>
            </p:nvSpPr>
            <p:spPr bwMode="auto">
              <a:xfrm>
                <a:off x="1011" y="1451"/>
                <a:ext cx="29" cy="28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sp>
          <p:nvSpPr>
            <p:cNvPr id="52471" name="Freeform 71"/>
            <p:cNvSpPr>
              <a:spLocks/>
            </p:cNvSpPr>
            <p:nvPr/>
          </p:nvSpPr>
          <p:spPr bwMode="auto">
            <a:xfrm>
              <a:off x="2030413" y="4294188"/>
              <a:ext cx="346075" cy="344487"/>
            </a:xfrm>
            <a:custGeom>
              <a:avLst/>
              <a:gdLst>
                <a:gd name="T0" fmla="*/ 2147483647 w 194"/>
                <a:gd name="T1" fmla="*/ 2147483647 h 217"/>
                <a:gd name="T2" fmla="*/ 2147483647 w 194"/>
                <a:gd name="T3" fmla="*/ 2147483647 h 217"/>
                <a:gd name="T4" fmla="*/ 2147483647 w 194"/>
                <a:gd name="T5" fmla="*/ 2147483647 h 217"/>
                <a:gd name="T6" fmla="*/ 2147483647 w 194"/>
                <a:gd name="T7" fmla="*/ 2147483647 h 217"/>
                <a:gd name="T8" fmla="*/ 2147483647 w 194"/>
                <a:gd name="T9" fmla="*/ 2147483647 h 217"/>
                <a:gd name="T10" fmla="*/ 2147483647 w 194"/>
                <a:gd name="T11" fmla="*/ 2147483647 h 217"/>
                <a:gd name="T12" fmla="*/ 2147483647 w 194"/>
                <a:gd name="T13" fmla="*/ 2147483647 h 217"/>
                <a:gd name="T14" fmla="*/ 2147483647 w 194"/>
                <a:gd name="T15" fmla="*/ 2147483647 h 217"/>
                <a:gd name="T16" fmla="*/ 2147483647 w 194"/>
                <a:gd name="T17" fmla="*/ 2147483647 h 217"/>
                <a:gd name="T18" fmla="*/ 2147483647 w 194"/>
                <a:gd name="T19" fmla="*/ 2147483647 h 217"/>
                <a:gd name="T20" fmla="*/ 2147483647 w 194"/>
                <a:gd name="T21" fmla="*/ 2147483647 h 217"/>
                <a:gd name="T22" fmla="*/ 2147483647 w 194"/>
                <a:gd name="T23" fmla="*/ 2147483647 h 217"/>
                <a:gd name="T24" fmla="*/ 2147483647 w 194"/>
                <a:gd name="T25" fmla="*/ 2147483647 h 217"/>
                <a:gd name="T26" fmla="*/ 2147483647 w 194"/>
                <a:gd name="T27" fmla="*/ 2147483647 h 217"/>
                <a:gd name="T28" fmla="*/ 0 w 194"/>
                <a:gd name="T29" fmla="*/ 0 h 217"/>
                <a:gd name="T30" fmla="*/ 2147483647 w 194"/>
                <a:gd name="T31" fmla="*/ 2147483647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4"/>
                <a:gd name="T49" fmla="*/ 0 h 217"/>
                <a:gd name="T50" fmla="*/ 194 w 194"/>
                <a:gd name="T51" fmla="*/ 217 h 2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4" h="217">
                  <a:moveTo>
                    <a:pt x="194" y="217"/>
                  </a:moveTo>
                  <a:lnTo>
                    <a:pt x="186" y="173"/>
                  </a:lnTo>
                  <a:lnTo>
                    <a:pt x="175" y="132"/>
                  </a:lnTo>
                  <a:lnTo>
                    <a:pt x="169" y="114"/>
                  </a:lnTo>
                  <a:lnTo>
                    <a:pt x="162" y="96"/>
                  </a:lnTo>
                  <a:lnTo>
                    <a:pt x="153" y="79"/>
                  </a:lnTo>
                  <a:lnTo>
                    <a:pt x="143" y="64"/>
                  </a:lnTo>
                  <a:lnTo>
                    <a:pt x="133" y="50"/>
                  </a:lnTo>
                  <a:lnTo>
                    <a:pt x="119" y="37"/>
                  </a:lnTo>
                  <a:lnTo>
                    <a:pt x="104" y="26"/>
                  </a:lnTo>
                  <a:lnTo>
                    <a:pt x="89" y="18"/>
                  </a:lnTo>
                  <a:lnTo>
                    <a:pt x="69" y="10"/>
                  </a:lnTo>
                  <a:lnTo>
                    <a:pt x="49" y="4"/>
                  </a:lnTo>
                  <a:lnTo>
                    <a:pt x="25" y="1"/>
                  </a:lnTo>
                  <a:lnTo>
                    <a:pt x="0" y="0"/>
                  </a:lnTo>
                  <a:lnTo>
                    <a:pt x="194" y="217"/>
                  </a:lnTo>
                  <a:close/>
                </a:path>
              </a:pathLst>
            </a:custGeom>
            <a:solidFill>
              <a:schemeClr val="bg1"/>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72" name="Freeform 72"/>
            <p:cNvSpPr>
              <a:spLocks/>
            </p:cNvSpPr>
            <p:nvPr/>
          </p:nvSpPr>
          <p:spPr bwMode="auto">
            <a:xfrm>
              <a:off x="2041525" y="4257675"/>
              <a:ext cx="382588" cy="377825"/>
            </a:xfrm>
            <a:custGeom>
              <a:avLst/>
              <a:gdLst>
                <a:gd name="T0" fmla="*/ 2147483647 w 214"/>
                <a:gd name="T1" fmla="*/ 2147483647 h 238"/>
                <a:gd name="T2" fmla="*/ 2147483647 w 214"/>
                <a:gd name="T3" fmla="*/ 2147483647 h 238"/>
                <a:gd name="T4" fmla="*/ 2147483647 w 214"/>
                <a:gd name="T5" fmla="*/ 2147483647 h 238"/>
                <a:gd name="T6" fmla="*/ 2147483647 w 214"/>
                <a:gd name="T7" fmla="*/ 2147483647 h 238"/>
                <a:gd name="T8" fmla="*/ 2147483647 w 214"/>
                <a:gd name="T9" fmla="*/ 2147483647 h 238"/>
                <a:gd name="T10" fmla="*/ 2147483647 w 214"/>
                <a:gd name="T11" fmla="*/ 2147483647 h 238"/>
                <a:gd name="T12" fmla="*/ 2147483647 w 214"/>
                <a:gd name="T13" fmla="*/ 2147483647 h 238"/>
                <a:gd name="T14" fmla="*/ 2147483647 w 214"/>
                <a:gd name="T15" fmla="*/ 2147483647 h 238"/>
                <a:gd name="T16" fmla="*/ 2147483647 w 214"/>
                <a:gd name="T17" fmla="*/ 2147483647 h 238"/>
                <a:gd name="T18" fmla="*/ 2147483647 w 214"/>
                <a:gd name="T19" fmla="*/ 2147483647 h 238"/>
                <a:gd name="T20" fmla="*/ 2147483647 w 214"/>
                <a:gd name="T21" fmla="*/ 2147483647 h 238"/>
                <a:gd name="T22" fmla="*/ 2147483647 w 214"/>
                <a:gd name="T23" fmla="*/ 2147483647 h 238"/>
                <a:gd name="T24" fmla="*/ 2147483647 w 214"/>
                <a:gd name="T25" fmla="*/ 2147483647 h 238"/>
                <a:gd name="T26" fmla="*/ 2147483647 w 214"/>
                <a:gd name="T27" fmla="*/ 2147483647 h 238"/>
                <a:gd name="T28" fmla="*/ 2147483647 w 214"/>
                <a:gd name="T29" fmla="*/ 2147483647 h 238"/>
                <a:gd name="T30" fmla="*/ 2147483647 w 214"/>
                <a:gd name="T31" fmla="*/ 2147483647 h 238"/>
                <a:gd name="T32" fmla="*/ 0 w 214"/>
                <a:gd name="T33" fmla="*/ 0 h 2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4"/>
                <a:gd name="T52" fmla="*/ 0 h 238"/>
                <a:gd name="T53" fmla="*/ 214 w 214"/>
                <a:gd name="T54" fmla="*/ 238 h 2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4" h="238">
                  <a:moveTo>
                    <a:pt x="214" y="238"/>
                  </a:moveTo>
                  <a:lnTo>
                    <a:pt x="209" y="214"/>
                  </a:lnTo>
                  <a:lnTo>
                    <a:pt x="205" y="189"/>
                  </a:lnTo>
                  <a:lnTo>
                    <a:pt x="200" y="167"/>
                  </a:lnTo>
                  <a:lnTo>
                    <a:pt x="194" y="145"/>
                  </a:lnTo>
                  <a:lnTo>
                    <a:pt x="186" y="124"/>
                  </a:lnTo>
                  <a:lnTo>
                    <a:pt x="179" y="105"/>
                  </a:lnTo>
                  <a:lnTo>
                    <a:pt x="169" y="85"/>
                  </a:lnTo>
                  <a:lnTo>
                    <a:pt x="157" y="69"/>
                  </a:lnTo>
                  <a:lnTo>
                    <a:pt x="145" y="54"/>
                  </a:lnTo>
                  <a:lnTo>
                    <a:pt x="131" y="41"/>
                  </a:lnTo>
                  <a:lnTo>
                    <a:pt x="115" y="29"/>
                  </a:lnTo>
                  <a:lnTo>
                    <a:pt x="96" y="19"/>
                  </a:lnTo>
                  <a:lnTo>
                    <a:pt x="77" y="11"/>
                  </a:lnTo>
                  <a:lnTo>
                    <a:pt x="54" y="5"/>
                  </a:lnTo>
                  <a:lnTo>
                    <a:pt x="28" y="1"/>
                  </a:lnTo>
                  <a:lnTo>
                    <a:pt x="0" y="0"/>
                  </a:lnTo>
                </a:path>
              </a:pathLst>
            </a:custGeom>
            <a:noFill/>
            <a:ln w="12700">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73" name="Line 73"/>
            <p:cNvSpPr>
              <a:spLocks noChangeShapeType="1"/>
            </p:cNvSpPr>
            <p:nvPr/>
          </p:nvSpPr>
          <p:spPr bwMode="auto">
            <a:xfrm>
              <a:off x="1052513" y="4257675"/>
              <a:ext cx="1049337" cy="1588"/>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74" name="Line 74"/>
            <p:cNvSpPr>
              <a:spLocks noChangeShapeType="1"/>
            </p:cNvSpPr>
            <p:nvPr/>
          </p:nvSpPr>
          <p:spPr bwMode="auto">
            <a:xfrm>
              <a:off x="1057275" y="4295775"/>
              <a:ext cx="1017588" cy="1588"/>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75" name="Freeform 75"/>
            <p:cNvSpPr>
              <a:spLocks/>
            </p:cNvSpPr>
            <p:nvPr/>
          </p:nvSpPr>
          <p:spPr bwMode="auto">
            <a:xfrm>
              <a:off x="1747838" y="4195763"/>
              <a:ext cx="304800" cy="184150"/>
            </a:xfrm>
            <a:custGeom>
              <a:avLst/>
              <a:gdLst>
                <a:gd name="T0" fmla="*/ 2147483647 w 170"/>
                <a:gd name="T1" fmla="*/ 2147483647 h 116"/>
                <a:gd name="T2" fmla="*/ 2147483647 w 170"/>
                <a:gd name="T3" fmla="*/ 2147483647 h 116"/>
                <a:gd name="T4" fmla="*/ 0 w 170"/>
                <a:gd name="T5" fmla="*/ 2147483647 h 116"/>
                <a:gd name="T6" fmla="*/ 2147483647 w 170"/>
                <a:gd name="T7" fmla="*/ 2147483647 h 116"/>
                <a:gd name="T8" fmla="*/ 2147483647 w 170"/>
                <a:gd name="T9" fmla="*/ 2147483647 h 116"/>
                <a:gd name="T10" fmla="*/ 2147483647 w 170"/>
                <a:gd name="T11" fmla="*/ 2147483647 h 116"/>
                <a:gd name="T12" fmla="*/ 2147483647 w 170"/>
                <a:gd name="T13" fmla="*/ 2147483647 h 116"/>
                <a:gd name="T14" fmla="*/ 2147483647 w 170"/>
                <a:gd name="T15" fmla="*/ 2147483647 h 116"/>
                <a:gd name="T16" fmla="*/ 2147483647 w 170"/>
                <a:gd name="T17" fmla="*/ 2147483647 h 116"/>
                <a:gd name="T18" fmla="*/ 2147483647 w 170"/>
                <a:gd name="T19" fmla="*/ 2147483647 h 116"/>
                <a:gd name="T20" fmla="*/ 2147483647 w 170"/>
                <a:gd name="T21" fmla="*/ 2147483647 h 116"/>
                <a:gd name="T22" fmla="*/ 2147483647 w 170"/>
                <a:gd name="T23" fmla="*/ 2147483647 h 116"/>
                <a:gd name="T24" fmla="*/ 2147483647 w 170"/>
                <a:gd name="T25" fmla="*/ 2147483647 h 116"/>
                <a:gd name="T26" fmla="*/ 2147483647 w 170"/>
                <a:gd name="T27" fmla="*/ 2147483647 h 116"/>
                <a:gd name="T28" fmla="*/ 2147483647 w 170"/>
                <a:gd name="T29" fmla="*/ 2147483647 h 116"/>
                <a:gd name="T30" fmla="*/ 2147483647 w 170"/>
                <a:gd name="T31" fmla="*/ 2147483647 h 116"/>
                <a:gd name="T32" fmla="*/ 2147483647 w 170"/>
                <a:gd name="T33" fmla="*/ 2147483647 h 116"/>
                <a:gd name="T34" fmla="*/ 2147483647 w 170"/>
                <a:gd name="T35" fmla="*/ 2147483647 h 116"/>
                <a:gd name="T36" fmla="*/ 2147483647 w 170"/>
                <a:gd name="T37" fmla="*/ 2147483647 h 116"/>
                <a:gd name="T38" fmla="*/ 2147483647 w 170"/>
                <a:gd name="T39" fmla="*/ 2147483647 h 116"/>
                <a:gd name="T40" fmla="*/ 2147483647 w 170"/>
                <a:gd name="T41" fmla="*/ 2147483647 h 116"/>
                <a:gd name="T42" fmla="*/ 2147483647 w 170"/>
                <a:gd name="T43" fmla="*/ 2147483647 h 116"/>
                <a:gd name="T44" fmla="*/ 2147483647 w 170"/>
                <a:gd name="T45" fmla="*/ 2147483647 h 116"/>
                <a:gd name="T46" fmla="*/ 2147483647 w 170"/>
                <a:gd name="T47" fmla="*/ 2147483647 h 116"/>
                <a:gd name="T48" fmla="*/ 2147483647 w 170"/>
                <a:gd name="T49" fmla="*/ 2147483647 h 116"/>
                <a:gd name="T50" fmla="*/ 2147483647 w 170"/>
                <a:gd name="T51" fmla="*/ 2147483647 h 116"/>
                <a:gd name="T52" fmla="*/ 2147483647 w 170"/>
                <a:gd name="T53" fmla="*/ 2147483647 h 116"/>
                <a:gd name="T54" fmla="*/ 2147483647 w 170"/>
                <a:gd name="T55" fmla="*/ 2147483647 h 116"/>
                <a:gd name="T56" fmla="*/ 2147483647 w 170"/>
                <a:gd name="T57" fmla="*/ 2147483647 h 116"/>
                <a:gd name="T58" fmla="*/ 2147483647 w 170"/>
                <a:gd name="T59" fmla="*/ 2147483647 h 116"/>
                <a:gd name="T60" fmla="*/ 2147483647 w 170"/>
                <a:gd name="T61" fmla="*/ 2147483647 h 116"/>
                <a:gd name="T62" fmla="*/ 2147483647 w 170"/>
                <a:gd name="T63" fmla="*/ 2147483647 h 116"/>
                <a:gd name="T64" fmla="*/ 2147483647 w 170"/>
                <a:gd name="T65" fmla="*/ 0 h 116"/>
                <a:gd name="T66" fmla="*/ 2147483647 w 170"/>
                <a:gd name="T67" fmla="*/ 2147483647 h 116"/>
                <a:gd name="T68" fmla="*/ 2147483647 w 170"/>
                <a:gd name="T69" fmla="*/ 2147483647 h 116"/>
                <a:gd name="T70" fmla="*/ 2147483647 w 170"/>
                <a:gd name="T71" fmla="*/ 214748364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0"/>
                <a:gd name="T109" fmla="*/ 0 h 116"/>
                <a:gd name="T110" fmla="*/ 170 w 170"/>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0" h="116">
                  <a:moveTo>
                    <a:pt x="18" y="3"/>
                  </a:moveTo>
                  <a:lnTo>
                    <a:pt x="12" y="9"/>
                  </a:lnTo>
                  <a:lnTo>
                    <a:pt x="6" y="16"/>
                  </a:lnTo>
                  <a:lnTo>
                    <a:pt x="3" y="25"/>
                  </a:lnTo>
                  <a:lnTo>
                    <a:pt x="0" y="33"/>
                  </a:lnTo>
                  <a:lnTo>
                    <a:pt x="0" y="41"/>
                  </a:lnTo>
                  <a:lnTo>
                    <a:pt x="1" y="51"/>
                  </a:lnTo>
                  <a:lnTo>
                    <a:pt x="3" y="59"/>
                  </a:lnTo>
                  <a:lnTo>
                    <a:pt x="7" y="68"/>
                  </a:lnTo>
                  <a:lnTo>
                    <a:pt x="12" y="76"/>
                  </a:lnTo>
                  <a:lnTo>
                    <a:pt x="18" y="84"/>
                  </a:lnTo>
                  <a:lnTo>
                    <a:pt x="24" y="91"/>
                  </a:lnTo>
                  <a:lnTo>
                    <a:pt x="33" y="98"/>
                  </a:lnTo>
                  <a:lnTo>
                    <a:pt x="41" y="104"/>
                  </a:lnTo>
                  <a:lnTo>
                    <a:pt x="52" y="108"/>
                  </a:lnTo>
                  <a:lnTo>
                    <a:pt x="62" y="112"/>
                  </a:lnTo>
                  <a:lnTo>
                    <a:pt x="73" y="115"/>
                  </a:lnTo>
                  <a:lnTo>
                    <a:pt x="87" y="116"/>
                  </a:lnTo>
                  <a:lnTo>
                    <a:pt x="100" y="115"/>
                  </a:lnTo>
                  <a:lnTo>
                    <a:pt x="113" y="113"/>
                  </a:lnTo>
                  <a:lnTo>
                    <a:pt x="125" y="109"/>
                  </a:lnTo>
                  <a:lnTo>
                    <a:pt x="135" y="104"/>
                  </a:lnTo>
                  <a:lnTo>
                    <a:pt x="145" y="97"/>
                  </a:lnTo>
                  <a:lnTo>
                    <a:pt x="152" y="88"/>
                  </a:lnTo>
                  <a:lnTo>
                    <a:pt x="157" y="79"/>
                  </a:lnTo>
                  <a:lnTo>
                    <a:pt x="160" y="72"/>
                  </a:lnTo>
                  <a:lnTo>
                    <a:pt x="164" y="63"/>
                  </a:lnTo>
                  <a:lnTo>
                    <a:pt x="167" y="55"/>
                  </a:lnTo>
                  <a:lnTo>
                    <a:pt x="169" y="45"/>
                  </a:lnTo>
                  <a:lnTo>
                    <a:pt x="170" y="36"/>
                  </a:lnTo>
                  <a:lnTo>
                    <a:pt x="169" y="26"/>
                  </a:lnTo>
                  <a:lnTo>
                    <a:pt x="164" y="18"/>
                  </a:lnTo>
                  <a:lnTo>
                    <a:pt x="157" y="11"/>
                  </a:lnTo>
                  <a:lnTo>
                    <a:pt x="149" y="7"/>
                  </a:lnTo>
                  <a:lnTo>
                    <a:pt x="141" y="5"/>
                  </a:lnTo>
                  <a:lnTo>
                    <a:pt x="135" y="5"/>
                  </a:lnTo>
                  <a:lnTo>
                    <a:pt x="129" y="8"/>
                  </a:lnTo>
                  <a:lnTo>
                    <a:pt x="123" y="12"/>
                  </a:lnTo>
                  <a:lnTo>
                    <a:pt x="120" y="18"/>
                  </a:lnTo>
                  <a:lnTo>
                    <a:pt x="117" y="26"/>
                  </a:lnTo>
                  <a:lnTo>
                    <a:pt x="116" y="34"/>
                  </a:lnTo>
                  <a:lnTo>
                    <a:pt x="116" y="41"/>
                  </a:lnTo>
                  <a:lnTo>
                    <a:pt x="116" y="50"/>
                  </a:lnTo>
                  <a:lnTo>
                    <a:pt x="113" y="55"/>
                  </a:lnTo>
                  <a:lnTo>
                    <a:pt x="109" y="61"/>
                  </a:lnTo>
                  <a:lnTo>
                    <a:pt x="105" y="66"/>
                  </a:lnTo>
                  <a:lnTo>
                    <a:pt x="99" y="69"/>
                  </a:lnTo>
                  <a:lnTo>
                    <a:pt x="90" y="72"/>
                  </a:lnTo>
                  <a:lnTo>
                    <a:pt x="79" y="72"/>
                  </a:lnTo>
                  <a:lnTo>
                    <a:pt x="70" y="70"/>
                  </a:lnTo>
                  <a:lnTo>
                    <a:pt x="62" y="66"/>
                  </a:lnTo>
                  <a:lnTo>
                    <a:pt x="58" y="61"/>
                  </a:lnTo>
                  <a:lnTo>
                    <a:pt x="53" y="54"/>
                  </a:lnTo>
                  <a:lnTo>
                    <a:pt x="52" y="47"/>
                  </a:lnTo>
                  <a:lnTo>
                    <a:pt x="52" y="39"/>
                  </a:lnTo>
                  <a:lnTo>
                    <a:pt x="52" y="30"/>
                  </a:lnTo>
                  <a:lnTo>
                    <a:pt x="53" y="22"/>
                  </a:lnTo>
                  <a:lnTo>
                    <a:pt x="55" y="15"/>
                  </a:lnTo>
                  <a:lnTo>
                    <a:pt x="56" y="9"/>
                  </a:lnTo>
                  <a:lnTo>
                    <a:pt x="55" y="8"/>
                  </a:lnTo>
                  <a:lnTo>
                    <a:pt x="53" y="5"/>
                  </a:lnTo>
                  <a:lnTo>
                    <a:pt x="50" y="4"/>
                  </a:lnTo>
                  <a:lnTo>
                    <a:pt x="45" y="1"/>
                  </a:lnTo>
                  <a:lnTo>
                    <a:pt x="42" y="1"/>
                  </a:lnTo>
                  <a:lnTo>
                    <a:pt x="38" y="0"/>
                  </a:lnTo>
                  <a:lnTo>
                    <a:pt x="33" y="0"/>
                  </a:lnTo>
                  <a:lnTo>
                    <a:pt x="29" y="0"/>
                  </a:lnTo>
                  <a:lnTo>
                    <a:pt x="24" y="1"/>
                  </a:lnTo>
                  <a:lnTo>
                    <a:pt x="20" y="1"/>
                  </a:lnTo>
                  <a:lnTo>
                    <a:pt x="17" y="4"/>
                  </a:lnTo>
                  <a:lnTo>
                    <a:pt x="15" y="7"/>
                  </a:lnTo>
                  <a:lnTo>
                    <a:pt x="18" y="3"/>
                  </a:lnTo>
                  <a:close/>
                </a:path>
              </a:pathLst>
            </a:custGeom>
            <a:solidFill>
              <a:srgbClr val="0000BB"/>
            </a:solidFill>
            <a:ln w="9525">
              <a:solidFill>
                <a:srgbClr val="0000BB"/>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76" name="Freeform 154"/>
            <p:cNvSpPr>
              <a:spLocks/>
            </p:cNvSpPr>
            <p:nvPr/>
          </p:nvSpPr>
          <p:spPr bwMode="auto">
            <a:xfrm>
              <a:off x="1411288" y="4195763"/>
              <a:ext cx="301625" cy="184150"/>
            </a:xfrm>
            <a:custGeom>
              <a:avLst/>
              <a:gdLst>
                <a:gd name="T0" fmla="*/ 2147483647 w 169"/>
                <a:gd name="T1" fmla="*/ 2147483647 h 116"/>
                <a:gd name="T2" fmla="*/ 2147483647 w 169"/>
                <a:gd name="T3" fmla="*/ 2147483647 h 116"/>
                <a:gd name="T4" fmla="*/ 0 w 169"/>
                <a:gd name="T5" fmla="*/ 2147483647 h 116"/>
                <a:gd name="T6" fmla="*/ 2147483647 w 169"/>
                <a:gd name="T7" fmla="*/ 2147483647 h 116"/>
                <a:gd name="T8" fmla="*/ 2147483647 w 169"/>
                <a:gd name="T9" fmla="*/ 2147483647 h 116"/>
                <a:gd name="T10" fmla="*/ 2147483647 w 169"/>
                <a:gd name="T11" fmla="*/ 2147483647 h 116"/>
                <a:gd name="T12" fmla="*/ 2147483647 w 169"/>
                <a:gd name="T13" fmla="*/ 2147483647 h 116"/>
                <a:gd name="T14" fmla="*/ 2147483647 w 169"/>
                <a:gd name="T15" fmla="*/ 2147483647 h 116"/>
                <a:gd name="T16" fmla="*/ 2147483647 w 169"/>
                <a:gd name="T17" fmla="*/ 2147483647 h 116"/>
                <a:gd name="T18" fmla="*/ 2147483647 w 169"/>
                <a:gd name="T19" fmla="*/ 2147483647 h 116"/>
                <a:gd name="T20" fmla="*/ 2147483647 w 169"/>
                <a:gd name="T21" fmla="*/ 2147483647 h 116"/>
                <a:gd name="T22" fmla="*/ 2147483647 w 169"/>
                <a:gd name="T23" fmla="*/ 2147483647 h 116"/>
                <a:gd name="T24" fmla="*/ 2147483647 w 169"/>
                <a:gd name="T25" fmla="*/ 2147483647 h 116"/>
                <a:gd name="T26" fmla="*/ 2147483647 w 169"/>
                <a:gd name="T27" fmla="*/ 2147483647 h 116"/>
                <a:gd name="T28" fmla="*/ 2147483647 w 169"/>
                <a:gd name="T29" fmla="*/ 2147483647 h 116"/>
                <a:gd name="T30" fmla="*/ 2147483647 w 169"/>
                <a:gd name="T31" fmla="*/ 2147483647 h 116"/>
                <a:gd name="T32" fmla="*/ 2147483647 w 169"/>
                <a:gd name="T33" fmla="*/ 2147483647 h 116"/>
                <a:gd name="T34" fmla="*/ 2147483647 w 169"/>
                <a:gd name="T35" fmla="*/ 2147483647 h 116"/>
                <a:gd name="T36" fmla="*/ 2147483647 w 169"/>
                <a:gd name="T37" fmla="*/ 2147483647 h 116"/>
                <a:gd name="T38" fmla="*/ 2147483647 w 169"/>
                <a:gd name="T39" fmla="*/ 2147483647 h 116"/>
                <a:gd name="T40" fmla="*/ 2147483647 w 169"/>
                <a:gd name="T41" fmla="*/ 2147483647 h 116"/>
                <a:gd name="T42" fmla="*/ 2147483647 w 169"/>
                <a:gd name="T43" fmla="*/ 2147483647 h 116"/>
                <a:gd name="T44" fmla="*/ 2147483647 w 169"/>
                <a:gd name="T45" fmla="*/ 2147483647 h 116"/>
                <a:gd name="T46" fmla="*/ 2147483647 w 169"/>
                <a:gd name="T47" fmla="*/ 2147483647 h 116"/>
                <a:gd name="T48" fmla="*/ 2147483647 w 169"/>
                <a:gd name="T49" fmla="*/ 2147483647 h 116"/>
                <a:gd name="T50" fmla="*/ 2147483647 w 169"/>
                <a:gd name="T51" fmla="*/ 2147483647 h 116"/>
                <a:gd name="T52" fmla="*/ 2147483647 w 169"/>
                <a:gd name="T53" fmla="*/ 2147483647 h 116"/>
                <a:gd name="T54" fmla="*/ 2147483647 w 169"/>
                <a:gd name="T55" fmla="*/ 2147483647 h 116"/>
                <a:gd name="T56" fmla="*/ 2147483647 w 169"/>
                <a:gd name="T57" fmla="*/ 2147483647 h 116"/>
                <a:gd name="T58" fmla="*/ 2147483647 w 169"/>
                <a:gd name="T59" fmla="*/ 2147483647 h 116"/>
                <a:gd name="T60" fmla="*/ 2147483647 w 169"/>
                <a:gd name="T61" fmla="*/ 2147483647 h 116"/>
                <a:gd name="T62" fmla="*/ 2147483647 w 169"/>
                <a:gd name="T63" fmla="*/ 2147483647 h 116"/>
                <a:gd name="T64" fmla="*/ 2147483647 w 169"/>
                <a:gd name="T65" fmla="*/ 0 h 116"/>
                <a:gd name="T66" fmla="*/ 2147483647 w 169"/>
                <a:gd name="T67" fmla="*/ 2147483647 h 116"/>
                <a:gd name="T68" fmla="*/ 2147483647 w 169"/>
                <a:gd name="T69" fmla="*/ 2147483647 h 116"/>
                <a:gd name="T70" fmla="*/ 2147483647 w 169"/>
                <a:gd name="T71" fmla="*/ 214748364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9"/>
                <a:gd name="T109" fmla="*/ 0 h 116"/>
                <a:gd name="T110" fmla="*/ 169 w 169"/>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9" h="116">
                  <a:moveTo>
                    <a:pt x="18" y="3"/>
                  </a:moveTo>
                  <a:lnTo>
                    <a:pt x="10" y="9"/>
                  </a:lnTo>
                  <a:lnTo>
                    <a:pt x="6" y="16"/>
                  </a:lnTo>
                  <a:lnTo>
                    <a:pt x="1" y="25"/>
                  </a:lnTo>
                  <a:lnTo>
                    <a:pt x="0" y="33"/>
                  </a:lnTo>
                  <a:lnTo>
                    <a:pt x="0" y="41"/>
                  </a:lnTo>
                  <a:lnTo>
                    <a:pt x="0" y="51"/>
                  </a:lnTo>
                  <a:lnTo>
                    <a:pt x="3" y="59"/>
                  </a:lnTo>
                  <a:lnTo>
                    <a:pt x="6" y="68"/>
                  </a:lnTo>
                  <a:lnTo>
                    <a:pt x="10" y="76"/>
                  </a:lnTo>
                  <a:lnTo>
                    <a:pt x="17" y="84"/>
                  </a:lnTo>
                  <a:lnTo>
                    <a:pt x="24" y="91"/>
                  </a:lnTo>
                  <a:lnTo>
                    <a:pt x="32" y="98"/>
                  </a:lnTo>
                  <a:lnTo>
                    <a:pt x="41" y="104"/>
                  </a:lnTo>
                  <a:lnTo>
                    <a:pt x="50" y="108"/>
                  </a:lnTo>
                  <a:lnTo>
                    <a:pt x="61" y="112"/>
                  </a:lnTo>
                  <a:lnTo>
                    <a:pt x="73" y="115"/>
                  </a:lnTo>
                  <a:lnTo>
                    <a:pt x="85" y="116"/>
                  </a:lnTo>
                  <a:lnTo>
                    <a:pt x="99" y="115"/>
                  </a:lnTo>
                  <a:lnTo>
                    <a:pt x="111" y="113"/>
                  </a:lnTo>
                  <a:lnTo>
                    <a:pt x="123" y="109"/>
                  </a:lnTo>
                  <a:lnTo>
                    <a:pt x="134" y="104"/>
                  </a:lnTo>
                  <a:lnTo>
                    <a:pt x="143" y="97"/>
                  </a:lnTo>
                  <a:lnTo>
                    <a:pt x="151" y="88"/>
                  </a:lnTo>
                  <a:lnTo>
                    <a:pt x="157" y="79"/>
                  </a:lnTo>
                  <a:lnTo>
                    <a:pt x="160" y="72"/>
                  </a:lnTo>
                  <a:lnTo>
                    <a:pt x="163" y="63"/>
                  </a:lnTo>
                  <a:lnTo>
                    <a:pt x="166" y="55"/>
                  </a:lnTo>
                  <a:lnTo>
                    <a:pt x="169" y="45"/>
                  </a:lnTo>
                  <a:lnTo>
                    <a:pt x="169" y="36"/>
                  </a:lnTo>
                  <a:lnTo>
                    <a:pt x="167" y="26"/>
                  </a:lnTo>
                  <a:lnTo>
                    <a:pt x="164" y="18"/>
                  </a:lnTo>
                  <a:lnTo>
                    <a:pt x="157" y="11"/>
                  </a:lnTo>
                  <a:lnTo>
                    <a:pt x="149" y="7"/>
                  </a:lnTo>
                  <a:lnTo>
                    <a:pt x="142" y="5"/>
                  </a:lnTo>
                  <a:lnTo>
                    <a:pt x="134" y="5"/>
                  </a:lnTo>
                  <a:lnTo>
                    <a:pt x="128" y="8"/>
                  </a:lnTo>
                  <a:lnTo>
                    <a:pt x="123" y="12"/>
                  </a:lnTo>
                  <a:lnTo>
                    <a:pt x="119" y="18"/>
                  </a:lnTo>
                  <a:lnTo>
                    <a:pt x="117" y="26"/>
                  </a:lnTo>
                  <a:lnTo>
                    <a:pt x="116" y="34"/>
                  </a:lnTo>
                  <a:lnTo>
                    <a:pt x="116" y="41"/>
                  </a:lnTo>
                  <a:lnTo>
                    <a:pt x="114" y="50"/>
                  </a:lnTo>
                  <a:lnTo>
                    <a:pt x="113" y="55"/>
                  </a:lnTo>
                  <a:lnTo>
                    <a:pt x="110" y="61"/>
                  </a:lnTo>
                  <a:lnTo>
                    <a:pt x="105" y="66"/>
                  </a:lnTo>
                  <a:lnTo>
                    <a:pt x="97" y="69"/>
                  </a:lnTo>
                  <a:lnTo>
                    <a:pt x="90" y="72"/>
                  </a:lnTo>
                  <a:lnTo>
                    <a:pt x="79" y="72"/>
                  </a:lnTo>
                  <a:lnTo>
                    <a:pt x="70" y="70"/>
                  </a:lnTo>
                  <a:lnTo>
                    <a:pt x="62" y="66"/>
                  </a:lnTo>
                  <a:lnTo>
                    <a:pt x="56" y="61"/>
                  </a:lnTo>
                  <a:lnTo>
                    <a:pt x="53" y="54"/>
                  </a:lnTo>
                  <a:lnTo>
                    <a:pt x="52" y="47"/>
                  </a:lnTo>
                  <a:lnTo>
                    <a:pt x="50" y="39"/>
                  </a:lnTo>
                  <a:lnTo>
                    <a:pt x="52" y="30"/>
                  </a:lnTo>
                  <a:lnTo>
                    <a:pt x="53" y="22"/>
                  </a:lnTo>
                  <a:lnTo>
                    <a:pt x="55" y="15"/>
                  </a:lnTo>
                  <a:lnTo>
                    <a:pt x="55" y="9"/>
                  </a:lnTo>
                  <a:lnTo>
                    <a:pt x="55" y="8"/>
                  </a:lnTo>
                  <a:lnTo>
                    <a:pt x="52" y="5"/>
                  </a:lnTo>
                  <a:lnTo>
                    <a:pt x="49" y="4"/>
                  </a:lnTo>
                  <a:lnTo>
                    <a:pt x="44" y="1"/>
                  </a:lnTo>
                  <a:lnTo>
                    <a:pt x="41" y="1"/>
                  </a:lnTo>
                  <a:lnTo>
                    <a:pt x="38" y="0"/>
                  </a:lnTo>
                  <a:lnTo>
                    <a:pt x="33" y="0"/>
                  </a:lnTo>
                  <a:lnTo>
                    <a:pt x="29" y="0"/>
                  </a:lnTo>
                  <a:lnTo>
                    <a:pt x="24" y="1"/>
                  </a:lnTo>
                  <a:lnTo>
                    <a:pt x="20" y="1"/>
                  </a:lnTo>
                  <a:lnTo>
                    <a:pt x="17" y="4"/>
                  </a:lnTo>
                  <a:lnTo>
                    <a:pt x="14" y="7"/>
                  </a:lnTo>
                  <a:lnTo>
                    <a:pt x="18" y="3"/>
                  </a:lnTo>
                  <a:close/>
                </a:path>
              </a:pathLst>
            </a:custGeom>
            <a:solidFill>
              <a:srgbClr val="0000BB"/>
            </a:solidFill>
            <a:ln w="9525">
              <a:solidFill>
                <a:srgbClr val="0000BB"/>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77" name="Freeform 155"/>
            <p:cNvSpPr>
              <a:spLocks/>
            </p:cNvSpPr>
            <p:nvPr/>
          </p:nvSpPr>
          <p:spPr bwMode="auto">
            <a:xfrm>
              <a:off x="1069975" y="4221163"/>
              <a:ext cx="304800" cy="185737"/>
            </a:xfrm>
            <a:custGeom>
              <a:avLst/>
              <a:gdLst>
                <a:gd name="T0" fmla="*/ 2147483647 w 171"/>
                <a:gd name="T1" fmla="*/ 2147483647 h 117"/>
                <a:gd name="T2" fmla="*/ 2147483647 w 171"/>
                <a:gd name="T3" fmla="*/ 2147483647 h 117"/>
                <a:gd name="T4" fmla="*/ 0 w 171"/>
                <a:gd name="T5" fmla="*/ 2147483647 h 117"/>
                <a:gd name="T6" fmla="*/ 2147483647 w 171"/>
                <a:gd name="T7" fmla="*/ 2147483647 h 117"/>
                <a:gd name="T8" fmla="*/ 2147483647 w 171"/>
                <a:gd name="T9" fmla="*/ 2147483647 h 117"/>
                <a:gd name="T10" fmla="*/ 2147483647 w 171"/>
                <a:gd name="T11" fmla="*/ 2147483647 h 117"/>
                <a:gd name="T12" fmla="*/ 2147483647 w 171"/>
                <a:gd name="T13" fmla="*/ 2147483647 h 117"/>
                <a:gd name="T14" fmla="*/ 2147483647 w 171"/>
                <a:gd name="T15" fmla="*/ 2147483647 h 117"/>
                <a:gd name="T16" fmla="*/ 2147483647 w 171"/>
                <a:gd name="T17" fmla="*/ 2147483647 h 117"/>
                <a:gd name="T18" fmla="*/ 2147483647 w 171"/>
                <a:gd name="T19" fmla="*/ 2147483647 h 117"/>
                <a:gd name="T20" fmla="*/ 2147483647 w 171"/>
                <a:gd name="T21" fmla="*/ 2147483647 h 117"/>
                <a:gd name="T22" fmla="*/ 2147483647 w 171"/>
                <a:gd name="T23" fmla="*/ 2147483647 h 117"/>
                <a:gd name="T24" fmla="*/ 2147483647 w 171"/>
                <a:gd name="T25" fmla="*/ 2147483647 h 117"/>
                <a:gd name="T26" fmla="*/ 2147483647 w 171"/>
                <a:gd name="T27" fmla="*/ 2147483647 h 117"/>
                <a:gd name="T28" fmla="*/ 2147483647 w 171"/>
                <a:gd name="T29" fmla="*/ 2147483647 h 117"/>
                <a:gd name="T30" fmla="*/ 2147483647 w 171"/>
                <a:gd name="T31" fmla="*/ 2147483647 h 117"/>
                <a:gd name="T32" fmla="*/ 2147483647 w 171"/>
                <a:gd name="T33" fmla="*/ 2147483647 h 117"/>
                <a:gd name="T34" fmla="*/ 2147483647 w 171"/>
                <a:gd name="T35" fmla="*/ 2147483647 h 117"/>
                <a:gd name="T36" fmla="*/ 2147483647 w 171"/>
                <a:gd name="T37" fmla="*/ 2147483647 h 117"/>
                <a:gd name="T38" fmla="*/ 2147483647 w 171"/>
                <a:gd name="T39" fmla="*/ 2147483647 h 117"/>
                <a:gd name="T40" fmla="*/ 2147483647 w 171"/>
                <a:gd name="T41" fmla="*/ 2147483647 h 117"/>
                <a:gd name="T42" fmla="*/ 2147483647 w 171"/>
                <a:gd name="T43" fmla="*/ 2147483647 h 117"/>
                <a:gd name="T44" fmla="*/ 2147483647 w 171"/>
                <a:gd name="T45" fmla="*/ 2147483647 h 117"/>
                <a:gd name="T46" fmla="*/ 2147483647 w 171"/>
                <a:gd name="T47" fmla="*/ 2147483647 h 117"/>
                <a:gd name="T48" fmla="*/ 2147483647 w 171"/>
                <a:gd name="T49" fmla="*/ 2147483647 h 117"/>
                <a:gd name="T50" fmla="*/ 2147483647 w 171"/>
                <a:gd name="T51" fmla="*/ 2147483647 h 117"/>
                <a:gd name="T52" fmla="*/ 2147483647 w 171"/>
                <a:gd name="T53" fmla="*/ 2147483647 h 117"/>
                <a:gd name="T54" fmla="*/ 2147483647 w 171"/>
                <a:gd name="T55" fmla="*/ 2147483647 h 117"/>
                <a:gd name="T56" fmla="*/ 2147483647 w 171"/>
                <a:gd name="T57" fmla="*/ 2147483647 h 117"/>
                <a:gd name="T58" fmla="*/ 2147483647 w 171"/>
                <a:gd name="T59" fmla="*/ 2147483647 h 117"/>
                <a:gd name="T60" fmla="*/ 2147483647 w 171"/>
                <a:gd name="T61" fmla="*/ 2147483647 h 117"/>
                <a:gd name="T62" fmla="*/ 2147483647 w 171"/>
                <a:gd name="T63" fmla="*/ 2147483647 h 117"/>
                <a:gd name="T64" fmla="*/ 2147483647 w 171"/>
                <a:gd name="T65" fmla="*/ 0 h 117"/>
                <a:gd name="T66" fmla="*/ 2147483647 w 171"/>
                <a:gd name="T67" fmla="*/ 2147483647 h 117"/>
                <a:gd name="T68" fmla="*/ 2147483647 w 171"/>
                <a:gd name="T69" fmla="*/ 2147483647 h 117"/>
                <a:gd name="T70" fmla="*/ 2147483647 w 171"/>
                <a:gd name="T71" fmla="*/ 2147483647 h 1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1"/>
                <a:gd name="T109" fmla="*/ 0 h 117"/>
                <a:gd name="T110" fmla="*/ 171 w 171"/>
                <a:gd name="T111" fmla="*/ 117 h 1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1" h="117">
                  <a:moveTo>
                    <a:pt x="20" y="3"/>
                  </a:moveTo>
                  <a:lnTo>
                    <a:pt x="13" y="10"/>
                  </a:lnTo>
                  <a:lnTo>
                    <a:pt x="6" y="17"/>
                  </a:lnTo>
                  <a:lnTo>
                    <a:pt x="3" y="25"/>
                  </a:lnTo>
                  <a:lnTo>
                    <a:pt x="0" y="34"/>
                  </a:lnTo>
                  <a:lnTo>
                    <a:pt x="0" y="42"/>
                  </a:lnTo>
                  <a:lnTo>
                    <a:pt x="2" y="52"/>
                  </a:lnTo>
                  <a:lnTo>
                    <a:pt x="3" y="60"/>
                  </a:lnTo>
                  <a:lnTo>
                    <a:pt x="8" y="68"/>
                  </a:lnTo>
                  <a:lnTo>
                    <a:pt x="13" y="77"/>
                  </a:lnTo>
                  <a:lnTo>
                    <a:pt x="19" y="85"/>
                  </a:lnTo>
                  <a:lnTo>
                    <a:pt x="26" y="92"/>
                  </a:lnTo>
                  <a:lnTo>
                    <a:pt x="34" y="99"/>
                  </a:lnTo>
                  <a:lnTo>
                    <a:pt x="43" y="104"/>
                  </a:lnTo>
                  <a:lnTo>
                    <a:pt x="52" y="108"/>
                  </a:lnTo>
                  <a:lnTo>
                    <a:pt x="63" y="113"/>
                  </a:lnTo>
                  <a:lnTo>
                    <a:pt x="73" y="115"/>
                  </a:lnTo>
                  <a:lnTo>
                    <a:pt x="87" y="117"/>
                  </a:lnTo>
                  <a:lnTo>
                    <a:pt x="101" y="115"/>
                  </a:lnTo>
                  <a:lnTo>
                    <a:pt x="113" y="114"/>
                  </a:lnTo>
                  <a:lnTo>
                    <a:pt x="125" y="110"/>
                  </a:lnTo>
                  <a:lnTo>
                    <a:pt x="136" y="104"/>
                  </a:lnTo>
                  <a:lnTo>
                    <a:pt x="145" y="97"/>
                  </a:lnTo>
                  <a:lnTo>
                    <a:pt x="153" y="89"/>
                  </a:lnTo>
                  <a:lnTo>
                    <a:pt x="157" y="79"/>
                  </a:lnTo>
                  <a:lnTo>
                    <a:pt x="162" y="72"/>
                  </a:lnTo>
                  <a:lnTo>
                    <a:pt x="165" y="64"/>
                  </a:lnTo>
                  <a:lnTo>
                    <a:pt x="168" y="56"/>
                  </a:lnTo>
                  <a:lnTo>
                    <a:pt x="169" y="46"/>
                  </a:lnTo>
                  <a:lnTo>
                    <a:pt x="171" y="36"/>
                  </a:lnTo>
                  <a:lnTo>
                    <a:pt x="169" y="27"/>
                  </a:lnTo>
                  <a:lnTo>
                    <a:pt x="165" y="18"/>
                  </a:lnTo>
                  <a:lnTo>
                    <a:pt x="159" y="11"/>
                  </a:lnTo>
                  <a:lnTo>
                    <a:pt x="150" y="7"/>
                  </a:lnTo>
                  <a:lnTo>
                    <a:pt x="142" y="6"/>
                  </a:lnTo>
                  <a:lnTo>
                    <a:pt x="136" y="6"/>
                  </a:lnTo>
                  <a:lnTo>
                    <a:pt x="130" y="9"/>
                  </a:lnTo>
                  <a:lnTo>
                    <a:pt x="125" y="13"/>
                  </a:lnTo>
                  <a:lnTo>
                    <a:pt x="121" y="18"/>
                  </a:lnTo>
                  <a:lnTo>
                    <a:pt x="118" y="27"/>
                  </a:lnTo>
                  <a:lnTo>
                    <a:pt x="118" y="35"/>
                  </a:lnTo>
                  <a:lnTo>
                    <a:pt x="118" y="42"/>
                  </a:lnTo>
                  <a:lnTo>
                    <a:pt x="116" y="50"/>
                  </a:lnTo>
                  <a:lnTo>
                    <a:pt x="113" y="56"/>
                  </a:lnTo>
                  <a:lnTo>
                    <a:pt x="110" y="61"/>
                  </a:lnTo>
                  <a:lnTo>
                    <a:pt x="105" y="67"/>
                  </a:lnTo>
                  <a:lnTo>
                    <a:pt x="99" y="70"/>
                  </a:lnTo>
                  <a:lnTo>
                    <a:pt x="90" y="72"/>
                  </a:lnTo>
                  <a:lnTo>
                    <a:pt x="80" y="72"/>
                  </a:lnTo>
                  <a:lnTo>
                    <a:pt x="70" y="71"/>
                  </a:lnTo>
                  <a:lnTo>
                    <a:pt x="63" y="67"/>
                  </a:lnTo>
                  <a:lnTo>
                    <a:pt x="58" y="61"/>
                  </a:lnTo>
                  <a:lnTo>
                    <a:pt x="55" y="54"/>
                  </a:lnTo>
                  <a:lnTo>
                    <a:pt x="52" y="47"/>
                  </a:lnTo>
                  <a:lnTo>
                    <a:pt x="52" y="39"/>
                  </a:lnTo>
                  <a:lnTo>
                    <a:pt x="52" y="31"/>
                  </a:lnTo>
                  <a:lnTo>
                    <a:pt x="54" y="23"/>
                  </a:lnTo>
                  <a:lnTo>
                    <a:pt x="57" y="16"/>
                  </a:lnTo>
                  <a:lnTo>
                    <a:pt x="57" y="10"/>
                  </a:lnTo>
                  <a:lnTo>
                    <a:pt x="55" y="9"/>
                  </a:lnTo>
                  <a:lnTo>
                    <a:pt x="54" y="6"/>
                  </a:lnTo>
                  <a:lnTo>
                    <a:pt x="51" y="5"/>
                  </a:lnTo>
                  <a:lnTo>
                    <a:pt x="46" y="2"/>
                  </a:lnTo>
                  <a:lnTo>
                    <a:pt x="43" y="2"/>
                  </a:lnTo>
                  <a:lnTo>
                    <a:pt x="40" y="0"/>
                  </a:lnTo>
                  <a:lnTo>
                    <a:pt x="35" y="0"/>
                  </a:lnTo>
                  <a:lnTo>
                    <a:pt x="29" y="0"/>
                  </a:lnTo>
                  <a:lnTo>
                    <a:pt x="25" y="2"/>
                  </a:lnTo>
                  <a:lnTo>
                    <a:pt x="20" y="2"/>
                  </a:lnTo>
                  <a:lnTo>
                    <a:pt x="17" y="5"/>
                  </a:lnTo>
                  <a:lnTo>
                    <a:pt x="16" y="7"/>
                  </a:lnTo>
                  <a:lnTo>
                    <a:pt x="20" y="3"/>
                  </a:lnTo>
                  <a:close/>
                </a:path>
              </a:pathLst>
            </a:custGeom>
            <a:solidFill>
              <a:srgbClr val="0000BB"/>
            </a:solidFill>
            <a:ln w="9525">
              <a:solidFill>
                <a:srgbClr val="0000BB"/>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78" name="Rectangle 156"/>
            <p:cNvSpPr>
              <a:spLocks noChangeArrowheads="1"/>
            </p:cNvSpPr>
            <p:nvPr/>
          </p:nvSpPr>
          <p:spPr bwMode="auto">
            <a:xfrm>
              <a:off x="1522039" y="4103688"/>
              <a:ext cx="99187"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479" name="Rectangle 157"/>
            <p:cNvSpPr>
              <a:spLocks noChangeArrowheads="1"/>
            </p:cNvSpPr>
            <p:nvPr/>
          </p:nvSpPr>
          <p:spPr bwMode="auto">
            <a:xfrm>
              <a:off x="1638137" y="4103688"/>
              <a:ext cx="95580"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480" name="Freeform 187"/>
            <p:cNvSpPr>
              <a:spLocks/>
            </p:cNvSpPr>
            <p:nvPr/>
          </p:nvSpPr>
          <p:spPr bwMode="auto">
            <a:xfrm>
              <a:off x="2074863" y="4186238"/>
              <a:ext cx="304800" cy="185737"/>
            </a:xfrm>
            <a:custGeom>
              <a:avLst/>
              <a:gdLst>
                <a:gd name="T0" fmla="*/ 2147483647 w 170"/>
                <a:gd name="T1" fmla="*/ 2147483647 h 117"/>
                <a:gd name="T2" fmla="*/ 2147483647 w 170"/>
                <a:gd name="T3" fmla="*/ 2147483647 h 117"/>
                <a:gd name="T4" fmla="*/ 0 w 170"/>
                <a:gd name="T5" fmla="*/ 2147483647 h 117"/>
                <a:gd name="T6" fmla="*/ 2147483647 w 170"/>
                <a:gd name="T7" fmla="*/ 2147483647 h 117"/>
                <a:gd name="T8" fmla="*/ 2147483647 w 170"/>
                <a:gd name="T9" fmla="*/ 2147483647 h 117"/>
                <a:gd name="T10" fmla="*/ 2147483647 w 170"/>
                <a:gd name="T11" fmla="*/ 2147483647 h 117"/>
                <a:gd name="T12" fmla="*/ 2147483647 w 170"/>
                <a:gd name="T13" fmla="*/ 2147483647 h 117"/>
                <a:gd name="T14" fmla="*/ 2147483647 w 170"/>
                <a:gd name="T15" fmla="*/ 2147483647 h 117"/>
                <a:gd name="T16" fmla="*/ 2147483647 w 170"/>
                <a:gd name="T17" fmla="*/ 2147483647 h 117"/>
                <a:gd name="T18" fmla="*/ 2147483647 w 170"/>
                <a:gd name="T19" fmla="*/ 2147483647 h 117"/>
                <a:gd name="T20" fmla="*/ 2147483647 w 170"/>
                <a:gd name="T21" fmla="*/ 2147483647 h 117"/>
                <a:gd name="T22" fmla="*/ 2147483647 w 170"/>
                <a:gd name="T23" fmla="*/ 2147483647 h 117"/>
                <a:gd name="T24" fmla="*/ 2147483647 w 170"/>
                <a:gd name="T25" fmla="*/ 2147483647 h 117"/>
                <a:gd name="T26" fmla="*/ 2147483647 w 170"/>
                <a:gd name="T27" fmla="*/ 2147483647 h 117"/>
                <a:gd name="T28" fmla="*/ 2147483647 w 170"/>
                <a:gd name="T29" fmla="*/ 2147483647 h 117"/>
                <a:gd name="T30" fmla="*/ 2147483647 w 170"/>
                <a:gd name="T31" fmla="*/ 2147483647 h 117"/>
                <a:gd name="T32" fmla="*/ 2147483647 w 170"/>
                <a:gd name="T33" fmla="*/ 2147483647 h 117"/>
                <a:gd name="T34" fmla="*/ 2147483647 w 170"/>
                <a:gd name="T35" fmla="*/ 2147483647 h 117"/>
                <a:gd name="T36" fmla="*/ 2147483647 w 170"/>
                <a:gd name="T37" fmla="*/ 2147483647 h 117"/>
                <a:gd name="T38" fmla="*/ 2147483647 w 170"/>
                <a:gd name="T39" fmla="*/ 2147483647 h 117"/>
                <a:gd name="T40" fmla="*/ 2147483647 w 170"/>
                <a:gd name="T41" fmla="*/ 2147483647 h 117"/>
                <a:gd name="T42" fmla="*/ 2147483647 w 170"/>
                <a:gd name="T43" fmla="*/ 2147483647 h 117"/>
                <a:gd name="T44" fmla="*/ 2147483647 w 170"/>
                <a:gd name="T45" fmla="*/ 2147483647 h 117"/>
                <a:gd name="T46" fmla="*/ 2147483647 w 170"/>
                <a:gd name="T47" fmla="*/ 2147483647 h 117"/>
                <a:gd name="T48" fmla="*/ 2147483647 w 170"/>
                <a:gd name="T49" fmla="*/ 2147483647 h 117"/>
                <a:gd name="T50" fmla="*/ 2147483647 w 170"/>
                <a:gd name="T51" fmla="*/ 2147483647 h 117"/>
                <a:gd name="T52" fmla="*/ 2147483647 w 170"/>
                <a:gd name="T53" fmla="*/ 2147483647 h 117"/>
                <a:gd name="T54" fmla="*/ 2147483647 w 170"/>
                <a:gd name="T55" fmla="*/ 2147483647 h 117"/>
                <a:gd name="T56" fmla="*/ 2147483647 w 170"/>
                <a:gd name="T57" fmla="*/ 2147483647 h 117"/>
                <a:gd name="T58" fmla="*/ 2147483647 w 170"/>
                <a:gd name="T59" fmla="*/ 2147483647 h 117"/>
                <a:gd name="T60" fmla="*/ 2147483647 w 170"/>
                <a:gd name="T61" fmla="*/ 2147483647 h 117"/>
                <a:gd name="T62" fmla="*/ 2147483647 w 170"/>
                <a:gd name="T63" fmla="*/ 2147483647 h 117"/>
                <a:gd name="T64" fmla="*/ 2147483647 w 170"/>
                <a:gd name="T65" fmla="*/ 0 h 117"/>
                <a:gd name="T66" fmla="*/ 2147483647 w 170"/>
                <a:gd name="T67" fmla="*/ 2147483647 h 117"/>
                <a:gd name="T68" fmla="*/ 2147483647 w 170"/>
                <a:gd name="T69" fmla="*/ 2147483647 h 117"/>
                <a:gd name="T70" fmla="*/ 2147483647 w 170"/>
                <a:gd name="T71" fmla="*/ 2147483647 h 1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0"/>
                <a:gd name="T109" fmla="*/ 0 h 117"/>
                <a:gd name="T110" fmla="*/ 170 w 170"/>
                <a:gd name="T111" fmla="*/ 117 h 1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0" h="117">
                  <a:moveTo>
                    <a:pt x="19" y="3"/>
                  </a:moveTo>
                  <a:lnTo>
                    <a:pt x="12" y="10"/>
                  </a:lnTo>
                  <a:lnTo>
                    <a:pt x="6" y="17"/>
                  </a:lnTo>
                  <a:lnTo>
                    <a:pt x="3" y="25"/>
                  </a:lnTo>
                  <a:lnTo>
                    <a:pt x="1" y="33"/>
                  </a:lnTo>
                  <a:lnTo>
                    <a:pt x="0" y="42"/>
                  </a:lnTo>
                  <a:lnTo>
                    <a:pt x="1" y="51"/>
                  </a:lnTo>
                  <a:lnTo>
                    <a:pt x="3" y="60"/>
                  </a:lnTo>
                  <a:lnTo>
                    <a:pt x="7" y="68"/>
                  </a:lnTo>
                  <a:lnTo>
                    <a:pt x="12" y="76"/>
                  </a:lnTo>
                  <a:lnTo>
                    <a:pt x="18" y="85"/>
                  </a:lnTo>
                  <a:lnTo>
                    <a:pt x="26" y="92"/>
                  </a:lnTo>
                  <a:lnTo>
                    <a:pt x="33" y="99"/>
                  </a:lnTo>
                  <a:lnTo>
                    <a:pt x="42" y="104"/>
                  </a:lnTo>
                  <a:lnTo>
                    <a:pt x="51" y="108"/>
                  </a:lnTo>
                  <a:lnTo>
                    <a:pt x="62" y="112"/>
                  </a:lnTo>
                  <a:lnTo>
                    <a:pt x="73" y="115"/>
                  </a:lnTo>
                  <a:lnTo>
                    <a:pt x="86" y="117"/>
                  </a:lnTo>
                  <a:lnTo>
                    <a:pt x="100" y="115"/>
                  </a:lnTo>
                  <a:lnTo>
                    <a:pt x="112" y="114"/>
                  </a:lnTo>
                  <a:lnTo>
                    <a:pt x="125" y="110"/>
                  </a:lnTo>
                  <a:lnTo>
                    <a:pt x="135" y="104"/>
                  </a:lnTo>
                  <a:lnTo>
                    <a:pt x="144" y="97"/>
                  </a:lnTo>
                  <a:lnTo>
                    <a:pt x="152" y="89"/>
                  </a:lnTo>
                  <a:lnTo>
                    <a:pt x="158" y="79"/>
                  </a:lnTo>
                  <a:lnTo>
                    <a:pt x="161" y="72"/>
                  </a:lnTo>
                  <a:lnTo>
                    <a:pt x="164" y="64"/>
                  </a:lnTo>
                  <a:lnTo>
                    <a:pt x="167" y="56"/>
                  </a:lnTo>
                  <a:lnTo>
                    <a:pt x="170" y="46"/>
                  </a:lnTo>
                  <a:lnTo>
                    <a:pt x="170" y="36"/>
                  </a:lnTo>
                  <a:lnTo>
                    <a:pt x="169" y="27"/>
                  </a:lnTo>
                  <a:lnTo>
                    <a:pt x="164" y="18"/>
                  </a:lnTo>
                  <a:lnTo>
                    <a:pt x="158" y="11"/>
                  </a:lnTo>
                  <a:lnTo>
                    <a:pt x="150" y="7"/>
                  </a:lnTo>
                  <a:lnTo>
                    <a:pt x="143" y="6"/>
                  </a:lnTo>
                  <a:lnTo>
                    <a:pt x="135" y="6"/>
                  </a:lnTo>
                  <a:lnTo>
                    <a:pt x="129" y="9"/>
                  </a:lnTo>
                  <a:lnTo>
                    <a:pt x="125" y="13"/>
                  </a:lnTo>
                  <a:lnTo>
                    <a:pt x="120" y="18"/>
                  </a:lnTo>
                  <a:lnTo>
                    <a:pt x="117" y="27"/>
                  </a:lnTo>
                  <a:lnTo>
                    <a:pt x="117" y="35"/>
                  </a:lnTo>
                  <a:lnTo>
                    <a:pt x="117" y="42"/>
                  </a:lnTo>
                  <a:lnTo>
                    <a:pt x="115" y="50"/>
                  </a:lnTo>
                  <a:lnTo>
                    <a:pt x="114" y="56"/>
                  </a:lnTo>
                  <a:lnTo>
                    <a:pt x="109" y="61"/>
                  </a:lnTo>
                  <a:lnTo>
                    <a:pt x="105" y="67"/>
                  </a:lnTo>
                  <a:lnTo>
                    <a:pt x="99" y="69"/>
                  </a:lnTo>
                  <a:lnTo>
                    <a:pt x="90" y="72"/>
                  </a:lnTo>
                  <a:lnTo>
                    <a:pt x="79" y="72"/>
                  </a:lnTo>
                  <a:lnTo>
                    <a:pt x="70" y="71"/>
                  </a:lnTo>
                  <a:lnTo>
                    <a:pt x="64" y="67"/>
                  </a:lnTo>
                  <a:lnTo>
                    <a:pt x="58" y="61"/>
                  </a:lnTo>
                  <a:lnTo>
                    <a:pt x="54" y="54"/>
                  </a:lnTo>
                  <a:lnTo>
                    <a:pt x="51" y="47"/>
                  </a:lnTo>
                  <a:lnTo>
                    <a:pt x="51" y="39"/>
                  </a:lnTo>
                  <a:lnTo>
                    <a:pt x="51" y="31"/>
                  </a:lnTo>
                  <a:lnTo>
                    <a:pt x="53" y="22"/>
                  </a:lnTo>
                  <a:lnTo>
                    <a:pt x="56" y="15"/>
                  </a:lnTo>
                  <a:lnTo>
                    <a:pt x="56" y="10"/>
                  </a:lnTo>
                  <a:lnTo>
                    <a:pt x="54" y="9"/>
                  </a:lnTo>
                  <a:lnTo>
                    <a:pt x="53" y="6"/>
                  </a:lnTo>
                  <a:lnTo>
                    <a:pt x="50" y="4"/>
                  </a:lnTo>
                  <a:lnTo>
                    <a:pt x="45" y="2"/>
                  </a:lnTo>
                  <a:lnTo>
                    <a:pt x="42" y="2"/>
                  </a:lnTo>
                  <a:lnTo>
                    <a:pt x="39" y="0"/>
                  </a:lnTo>
                  <a:lnTo>
                    <a:pt x="35" y="0"/>
                  </a:lnTo>
                  <a:lnTo>
                    <a:pt x="30" y="0"/>
                  </a:lnTo>
                  <a:lnTo>
                    <a:pt x="24" y="2"/>
                  </a:lnTo>
                  <a:lnTo>
                    <a:pt x="21" y="2"/>
                  </a:lnTo>
                  <a:lnTo>
                    <a:pt x="16" y="4"/>
                  </a:lnTo>
                  <a:lnTo>
                    <a:pt x="15" y="7"/>
                  </a:lnTo>
                  <a:lnTo>
                    <a:pt x="19" y="3"/>
                  </a:lnTo>
                  <a:close/>
                </a:path>
              </a:pathLst>
            </a:custGeom>
            <a:solidFill>
              <a:srgbClr val="0000BB"/>
            </a:solidFill>
            <a:ln w="9525">
              <a:solidFill>
                <a:srgbClr val="0000BB"/>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81" name="Freeform 200"/>
            <p:cNvSpPr>
              <a:spLocks/>
            </p:cNvSpPr>
            <p:nvPr/>
          </p:nvSpPr>
          <p:spPr bwMode="auto">
            <a:xfrm>
              <a:off x="722313" y="4298950"/>
              <a:ext cx="346075" cy="344488"/>
            </a:xfrm>
            <a:custGeom>
              <a:avLst/>
              <a:gdLst>
                <a:gd name="T0" fmla="*/ 0 w 194"/>
                <a:gd name="T1" fmla="*/ 2147483647 h 217"/>
                <a:gd name="T2" fmla="*/ 2147483647 w 194"/>
                <a:gd name="T3" fmla="*/ 2147483647 h 217"/>
                <a:gd name="T4" fmla="*/ 2147483647 w 194"/>
                <a:gd name="T5" fmla="*/ 2147483647 h 217"/>
                <a:gd name="T6" fmla="*/ 2147483647 w 194"/>
                <a:gd name="T7" fmla="*/ 2147483647 h 217"/>
                <a:gd name="T8" fmla="*/ 2147483647 w 194"/>
                <a:gd name="T9" fmla="*/ 2147483647 h 217"/>
                <a:gd name="T10" fmla="*/ 2147483647 w 194"/>
                <a:gd name="T11" fmla="*/ 2147483647 h 217"/>
                <a:gd name="T12" fmla="*/ 2147483647 w 194"/>
                <a:gd name="T13" fmla="*/ 2147483647 h 217"/>
                <a:gd name="T14" fmla="*/ 2147483647 w 194"/>
                <a:gd name="T15" fmla="*/ 2147483647 h 217"/>
                <a:gd name="T16" fmla="*/ 2147483647 w 194"/>
                <a:gd name="T17" fmla="*/ 2147483647 h 217"/>
                <a:gd name="T18" fmla="*/ 2147483647 w 194"/>
                <a:gd name="T19" fmla="*/ 2147483647 h 217"/>
                <a:gd name="T20" fmla="*/ 2147483647 w 194"/>
                <a:gd name="T21" fmla="*/ 2147483647 h 217"/>
                <a:gd name="T22" fmla="*/ 2147483647 w 194"/>
                <a:gd name="T23" fmla="*/ 2147483647 h 217"/>
                <a:gd name="T24" fmla="*/ 2147483647 w 194"/>
                <a:gd name="T25" fmla="*/ 2147483647 h 217"/>
                <a:gd name="T26" fmla="*/ 2147483647 w 194"/>
                <a:gd name="T27" fmla="*/ 2147483647 h 217"/>
                <a:gd name="T28" fmla="*/ 2147483647 w 194"/>
                <a:gd name="T29" fmla="*/ 0 h 217"/>
                <a:gd name="T30" fmla="*/ 0 w 194"/>
                <a:gd name="T31" fmla="*/ 2147483647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4"/>
                <a:gd name="T49" fmla="*/ 0 h 217"/>
                <a:gd name="T50" fmla="*/ 194 w 194"/>
                <a:gd name="T51" fmla="*/ 217 h 2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4" h="217">
                  <a:moveTo>
                    <a:pt x="0" y="217"/>
                  </a:moveTo>
                  <a:lnTo>
                    <a:pt x="8" y="173"/>
                  </a:lnTo>
                  <a:lnTo>
                    <a:pt x="19" y="131"/>
                  </a:lnTo>
                  <a:lnTo>
                    <a:pt x="25" y="113"/>
                  </a:lnTo>
                  <a:lnTo>
                    <a:pt x="32" y="95"/>
                  </a:lnTo>
                  <a:lnTo>
                    <a:pt x="41" y="79"/>
                  </a:lnTo>
                  <a:lnTo>
                    <a:pt x="51" y="64"/>
                  </a:lnTo>
                  <a:lnTo>
                    <a:pt x="63" y="50"/>
                  </a:lnTo>
                  <a:lnTo>
                    <a:pt x="75" y="37"/>
                  </a:lnTo>
                  <a:lnTo>
                    <a:pt x="90" y="26"/>
                  </a:lnTo>
                  <a:lnTo>
                    <a:pt x="107" y="18"/>
                  </a:lnTo>
                  <a:lnTo>
                    <a:pt x="125" y="10"/>
                  </a:lnTo>
                  <a:lnTo>
                    <a:pt x="145" y="4"/>
                  </a:lnTo>
                  <a:lnTo>
                    <a:pt x="169" y="1"/>
                  </a:lnTo>
                  <a:lnTo>
                    <a:pt x="194" y="0"/>
                  </a:lnTo>
                  <a:lnTo>
                    <a:pt x="0" y="217"/>
                  </a:lnTo>
                  <a:close/>
                </a:path>
              </a:pathLst>
            </a:custGeom>
            <a:solidFill>
              <a:schemeClr val="bg1"/>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82" name="Freeform 201"/>
            <p:cNvSpPr>
              <a:spLocks/>
            </p:cNvSpPr>
            <p:nvPr/>
          </p:nvSpPr>
          <p:spPr bwMode="auto">
            <a:xfrm>
              <a:off x="674688" y="4260850"/>
              <a:ext cx="382587" cy="377825"/>
            </a:xfrm>
            <a:custGeom>
              <a:avLst/>
              <a:gdLst>
                <a:gd name="T0" fmla="*/ 0 w 214"/>
                <a:gd name="T1" fmla="*/ 2147483647 h 238"/>
                <a:gd name="T2" fmla="*/ 2147483647 w 214"/>
                <a:gd name="T3" fmla="*/ 2147483647 h 238"/>
                <a:gd name="T4" fmla="*/ 2147483647 w 214"/>
                <a:gd name="T5" fmla="*/ 2147483647 h 238"/>
                <a:gd name="T6" fmla="*/ 2147483647 w 214"/>
                <a:gd name="T7" fmla="*/ 2147483647 h 238"/>
                <a:gd name="T8" fmla="*/ 2147483647 w 214"/>
                <a:gd name="T9" fmla="*/ 2147483647 h 238"/>
                <a:gd name="T10" fmla="*/ 2147483647 w 214"/>
                <a:gd name="T11" fmla="*/ 2147483647 h 238"/>
                <a:gd name="T12" fmla="*/ 2147483647 w 214"/>
                <a:gd name="T13" fmla="*/ 2147483647 h 238"/>
                <a:gd name="T14" fmla="*/ 2147483647 w 214"/>
                <a:gd name="T15" fmla="*/ 2147483647 h 238"/>
                <a:gd name="T16" fmla="*/ 2147483647 w 214"/>
                <a:gd name="T17" fmla="*/ 2147483647 h 238"/>
                <a:gd name="T18" fmla="*/ 2147483647 w 214"/>
                <a:gd name="T19" fmla="*/ 2147483647 h 238"/>
                <a:gd name="T20" fmla="*/ 2147483647 w 214"/>
                <a:gd name="T21" fmla="*/ 2147483647 h 238"/>
                <a:gd name="T22" fmla="*/ 2147483647 w 214"/>
                <a:gd name="T23" fmla="*/ 2147483647 h 238"/>
                <a:gd name="T24" fmla="*/ 2147483647 w 214"/>
                <a:gd name="T25" fmla="*/ 2147483647 h 238"/>
                <a:gd name="T26" fmla="*/ 2147483647 w 214"/>
                <a:gd name="T27" fmla="*/ 2147483647 h 238"/>
                <a:gd name="T28" fmla="*/ 2147483647 w 214"/>
                <a:gd name="T29" fmla="*/ 2147483647 h 238"/>
                <a:gd name="T30" fmla="*/ 2147483647 w 214"/>
                <a:gd name="T31" fmla="*/ 2147483647 h 238"/>
                <a:gd name="T32" fmla="*/ 2147483647 w 214"/>
                <a:gd name="T33" fmla="*/ 0 h 2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4"/>
                <a:gd name="T52" fmla="*/ 0 h 238"/>
                <a:gd name="T53" fmla="*/ 214 w 214"/>
                <a:gd name="T54" fmla="*/ 238 h 2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4" h="238">
                  <a:moveTo>
                    <a:pt x="0" y="238"/>
                  </a:moveTo>
                  <a:lnTo>
                    <a:pt x="5" y="215"/>
                  </a:lnTo>
                  <a:lnTo>
                    <a:pt x="10" y="190"/>
                  </a:lnTo>
                  <a:lnTo>
                    <a:pt x="14" y="168"/>
                  </a:lnTo>
                  <a:lnTo>
                    <a:pt x="20" y="146"/>
                  </a:lnTo>
                  <a:lnTo>
                    <a:pt x="28" y="125"/>
                  </a:lnTo>
                  <a:lnTo>
                    <a:pt x="35" y="106"/>
                  </a:lnTo>
                  <a:lnTo>
                    <a:pt x="45" y="86"/>
                  </a:lnTo>
                  <a:lnTo>
                    <a:pt x="55" y="70"/>
                  </a:lnTo>
                  <a:lnTo>
                    <a:pt x="67" y="54"/>
                  </a:lnTo>
                  <a:lnTo>
                    <a:pt x="83" y="42"/>
                  </a:lnTo>
                  <a:lnTo>
                    <a:pt x="98" y="29"/>
                  </a:lnTo>
                  <a:lnTo>
                    <a:pt x="116" y="20"/>
                  </a:lnTo>
                  <a:lnTo>
                    <a:pt x="138" y="11"/>
                  </a:lnTo>
                  <a:lnTo>
                    <a:pt x="160" y="6"/>
                  </a:lnTo>
                  <a:lnTo>
                    <a:pt x="185" y="2"/>
                  </a:lnTo>
                  <a:lnTo>
                    <a:pt x="214" y="0"/>
                  </a:lnTo>
                </a:path>
              </a:pathLst>
            </a:custGeom>
            <a:noFill/>
            <a:ln w="12700">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83" name="Oval 202"/>
            <p:cNvSpPr>
              <a:spLocks noChangeArrowheads="1"/>
            </p:cNvSpPr>
            <p:nvPr/>
          </p:nvSpPr>
          <p:spPr bwMode="auto">
            <a:xfrm>
              <a:off x="914400" y="2824163"/>
              <a:ext cx="431800" cy="300037"/>
            </a:xfrm>
            <a:prstGeom prst="ellipse">
              <a:avLst/>
            </a:prstGeom>
            <a:solidFill>
              <a:srgbClr val="FFFF00"/>
            </a:solidFill>
            <a:ln w="9525">
              <a:solidFill>
                <a:srgbClr val="000000"/>
              </a:solidFill>
              <a:round/>
              <a:headEnd/>
              <a:tailEnd/>
            </a:ln>
          </p:spPr>
          <p:txBody>
            <a:bodyPr/>
            <a:lstStyle/>
            <a:p>
              <a:pPr algn="ctr" defTabSz="914400" eaLnBrk="0" hangingPunct="0"/>
              <a:endParaRPr lang="en-US" sz="800">
                <a:solidFill>
                  <a:srgbClr val="000000"/>
                </a:solidFill>
                <a:latin typeface="Corbel" panose="020B0503020204020204" pitchFamily="34" charset="0"/>
                <a:ea typeface="Osaka" pitchFamily="1" charset="-128"/>
              </a:endParaRPr>
            </a:p>
          </p:txBody>
        </p:sp>
        <p:sp>
          <p:nvSpPr>
            <p:cNvPr id="52484" name="Freeform 289"/>
            <p:cNvSpPr>
              <a:spLocks/>
            </p:cNvSpPr>
            <p:nvPr/>
          </p:nvSpPr>
          <p:spPr bwMode="auto">
            <a:xfrm>
              <a:off x="742950" y="4213225"/>
              <a:ext cx="303213" cy="184150"/>
            </a:xfrm>
            <a:custGeom>
              <a:avLst/>
              <a:gdLst>
                <a:gd name="T0" fmla="*/ 2147483647 w 170"/>
                <a:gd name="T1" fmla="*/ 2147483647 h 116"/>
                <a:gd name="T2" fmla="*/ 2147483647 w 170"/>
                <a:gd name="T3" fmla="*/ 2147483647 h 116"/>
                <a:gd name="T4" fmla="*/ 0 w 170"/>
                <a:gd name="T5" fmla="*/ 2147483647 h 116"/>
                <a:gd name="T6" fmla="*/ 2147483647 w 170"/>
                <a:gd name="T7" fmla="*/ 2147483647 h 116"/>
                <a:gd name="T8" fmla="*/ 2147483647 w 170"/>
                <a:gd name="T9" fmla="*/ 2147483647 h 116"/>
                <a:gd name="T10" fmla="*/ 2147483647 w 170"/>
                <a:gd name="T11" fmla="*/ 2147483647 h 116"/>
                <a:gd name="T12" fmla="*/ 2147483647 w 170"/>
                <a:gd name="T13" fmla="*/ 2147483647 h 116"/>
                <a:gd name="T14" fmla="*/ 2147483647 w 170"/>
                <a:gd name="T15" fmla="*/ 2147483647 h 116"/>
                <a:gd name="T16" fmla="*/ 2147483647 w 170"/>
                <a:gd name="T17" fmla="*/ 2147483647 h 116"/>
                <a:gd name="T18" fmla="*/ 2147483647 w 170"/>
                <a:gd name="T19" fmla="*/ 2147483647 h 116"/>
                <a:gd name="T20" fmla="*/ 2147483647 w 170"/>
                <a:gd name="T21" fmla="*/ 2147483647 h 116"/>
                <a:gd name="T22" fmla="*/ 2147483647 w 170"/>
                <a:gd name="T23" fmla="*/ 2147483647 h 116"/>
                <a:gd name="T24" fmla="*/ 2147483647 w 170"/>
                <a:gd name="T25" fmla="*/ 2147483647 h 116"/>
                <a:gd name="T26" fmla="*/ 2147483647 w 170"/>
                <a:gd name="T27" fmla="*/ 2147483647 h 116"/>
                <a:gd name="T28" fmla="*/ 2147483647 w 170"/>
                <a:gd name="T29" fmla="*/ 2147483647 h 116"/>
                <a:gd name="T30" fmla="*/ 2147483647 w 170"/>
                <a:gd name="T31" fmla="*/ 2147483647 h 116"/>
                <a:gd name="T32" fmla="*/ 2147483647 w 170"/>
                <a:gd name="T33" fmla="*/ 2147483647 h 116"/>
                <a:gd name="T34" fmla="*/ 2147483647 w 170"/>
                <a:gd name="T35" fmla="*/ 2147483647 h 116"/>
                <a:gd name="T36" fmla="*/ 2147483647 w 170"/>
                <a:gd name="T37" fmla="*/ 2147483647 h 116"/>
                <a:gd name="T38" fmla="*/ 2147483647 w 170"/>
                <a:gd name="T39" fmla="*/ 2147483647 h 116"/>
                <a:gd name="T40" fmla="*/ 2147483647 w 170"/>
                <a:gd name="T41" fmla="*/ 2147483647 h 116"/>
                <a:gd name="T42" fmla="*/ 2147483647 w 170"/>
                <a:gd name="T43" fmla="*/ 2147483647 h 116"/>
                <a:gd name="T44" fmla="*/ 2147483647 w 170"/>
                <a:gd name="T45" fmla="*/ 2147483647 h 116"/>
                <a:gd name="T46" fmla="*/ 2147483647 w 170"/>
                <a:gd name="T47" fmla="*/ 2147483647 h 116"/>
                <a:gd name="T48" fmla="*/ 2147483647 w 170"/>
                <a:gd name="T49" fmla="*/ 2147483647 h 116"/>
                <a:gd name="T50" fmla="*/ 2147483647 w 170"/>
                <a:gd name="T51" fmla="*/ 2147483647 h 116"/>
                <a:gd name="T52" fmla="*/ 2147483647 w 170"/>
                <a:gd name="T53" fmla="*/ 2147483647 h 116"/>
                <a:gd name="T54" fmla="*/ 2147483647 w 170"/>
                <a:gd name="T55" fmla="*/ 2147483647 h 116"/>
                <a:gd name="T56" fmla="*/ 2147483647 w 170"/>
                <a:gd name="T57" fmla="*/ 2147483647 h 116"/>
                <a:gd name="T58" fmla="*/ 2147483647 w 170"/>
                <a:gd name="T59" fmla="*/ 2147483647 h 116"/>
                <a:gd name="T60" fmla="*/ 2147483647 w 170"/>
                <a:gd name="T61" fmla="*/ 2147483647 h 116"/>
                <a:gd name="T62" fmla="*/ 2147483647 w 170"/>
                <a:gd name="T63" fmla="*/ 2147483647 h 116"/>
                <a:gd name="T64" fmla="*/ 2147483647 w 170"/>
                <a:gd name="T65" fmla="*/ 0 h 116"/>
                <a:gd name="T66" fmla="*/ 2147483647 w 170"/>
                <a:gd name="T67" fmla="*/ 2147483647 h 116"/>
                <a:gd name="T68" fmla="*/ 2147483647 w 170"/>
                <a:gd name="T69" fmla="*/ 2147483647 h 116"/>
                <a:gd name="T70" fmla="*/ 2147483647 w 170"/>
                <a:gd name="T71" fmla="*/ 214748364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0"/>
                <a:gd name="T109" fmla="*/ 0 h 116"/>
                <a:gd name="T110" fmla="*/ 170 w 170"/>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0" h="116">
                  <a:moveTo>
                    <a:pt x="19" y="3"/>
                  </a:moveTo>
                  <a:lnTo>
                    <a:pt x="11" y="10"/>
                  </a:lnTo>
                  <a:lnTo>
                    <a:pt x="7" y="16"/>
                  </a:lnTo>
                  <a:lnTo>
                    <a:pt x="2" y="25"/>
                  </a:lnTo>
                  <a:lnTo>
                    <a:pt x="0" y="33"/>
                  </a:lnTo>
                  <a:lnTo>
                    <a:pt x="0" y="41"/>
                  </a:lnTo>
                  <a:lnTo>
                    <a:pt x="0" y="51"/>
                  </a:lnTo>
                  <a:lnTo>
                    <a:pt x="4" y="59"/>
                  </a:lnTo>
                  <a:lnTo>
                    <a:pt x="7" y="68"/>
                  </a:lnTo>
                  <a:lnTo>
                    <a:pt x="13" y="76"/>
                  </a:lnTo>
                  <a:lnTo>
                    <a:pt x="19" y="84"/>
                  </a:lnTo>
                  <a:lnTo>
                    <a:pt x="25" y="91"/>
                  </a:lnTo>
                  <a:lnTo>
                    <a:pt x="32" y="98"/>
                  </a:lnTo>
                  <a:lnTo>
                    <a:pt x="42" y="104"/>
                  </a:lnTo>
                  <a:lnTo>
                    <a:pt x="52" y="108"/>
                  </a:lnTo>
                  <a:lnTo>
                    <a:pt x="63" y="112"/>
                  </a:lnTo>
                  <a:lnTo>
                    <a:pt x="74" y="115"/>
                  </a:lnTo>
                  <a:lnTo>
                    <a:pt x="87" y="116"/>
                  </a:lnTo>
                  <a:lnTo>
                    <a:pt x="100" y="115"/>
                  </a:lnTo>
                  <a:lnTo>
                    <a:pt x="113" y="113"/>
                  </a:lnTo>
                  <a:lnTo>
                    <a:pt x="124" y="109"/>
                  </a:lnTo>
                  <a:lnTo>
                    <a:pt x="135" y="104"/>
                  </a:lnTo>
                  <a:lnTo>
                    <a:pt x="144" y="97"/>
                  </a:lnTo>
                  <a:lnTo>
                    <a:pt x="151" y="88"/>
                  </a:lnTo>
                  <a:lnTo>
                    <a:pt x="157" y="79"/>
                  </a:lnTo>
                  <a:lnTo>
                    <a:pt x="160" y="72"/>
                  </a:lnTo>
                  <a:lnTo>
                    <a:pt x="165" y="64"/>
                  </a:lnTo>
                  <a:lnTo>
                    <a:pt x="168" y="55"/>
                  </a:lnTo>
                  <a:lnTo>
                    <a:pt x="170" y="46"/>
                  </a:lnTo>
                  <a:lnTo>
                    <a:pt x="170" y="36"/>
                  </a:lnTo>
                  <a:lnTo>
                    <a:pt x="168" y="26"/>
                  </a:lnTo>
                  <a:lnTo>
                    <a:pt x="165" y="18"/>
                  </a:lnTo>
                  <a:lnTo>
                    <a:pt x="157" y="11"/>
                  </a:lnTo>
                  <a:lnTo>
                    <a:pt x="150" y="7"/>
                  </a:lnTo>
                  <a:lnTo>
                    <a:pt x="142" y="5"/>
                  </a:lnTo>
                  <a:lnTo>
                    <a:pt x="136" y="5"/>
                  </a:lnTo>
                  <a:lnTo>
                    <a:pt x="130" y="8"/>
                  </a:lnTo>
                  <a:lnTo>
                    <a:pt x="124" y="12"/>
                  </a:lnTo>
                  <a:lnTo>
                    <a:pt x="121" y="18"/>
                  </a:lnTo>
                  <a:lnTo>
                    <a:pt x="118" y="26"/>
                  </a:lnTo>
                  <a:lnTo>
                    <a:pt x="116" y="34"/>
                  </a:lnTo>
                  <a:lnTo>
                    <a:pt x="116" y="41"/>
                  </a:lnTo>
                  <a:lnTo>
                    <a:pt x="115" y="50"/>
                  </a:lnTo>
                  <a:lnTo>
                    <a:pt x="113" y="55"/>
                  </a:lnTo>
                  <a:lnTo>
                    <a:pt x="110" y="61"/>
                  </a:lnTo>
                  <a:lnTo>
                    <a:pt x="106" y="66"/>
                  </a:lnTo>
                  <a:lnTo>
                    <a:pt x="100" y="69"/>
                  </a:lnTo>
                  <a:lnTo>
                    <a:pt x="90" y="72"/>
                  </a:lnTo>
                  <a:lnTo>
                    <a:pt x="80" y="72"/>
                  </a:lnTo>
                  <a:lnTo>
                    <a:pt x="71" y="70"/>
                  </a:lnTo>
                  <a:lnTo>
                    <a:pt x="63" y="66"/>
                  </a:lnTo>
                  <a:lnTo>
                    <a:pt x="58" y="61"/>
                  </a:lnTo>
                  <a:lnTo>
                    <a:pt x="54" y="54"/>
                  </a:lnTo>
                  <a:lnTo>
                    <a:pt x="52" y="47"/>
                  </a:lnTo>
                  <a:lnTo>
                    <a:pt x="51" y="39"/>
                  </a:lnTo>
                  <a:lnTo>
                    <a:pt x="52" y="30"/>
                  </a:lnTo>
                  <a:lnTo>
                    <a:pt x="54" y="22"/>
                  </a:lnTo>
                  <a:lnTo>
                    <a:pt x="55" y="15"/>
                  </a:lnTo>
                  <a:lnTo>
                    <a:pt x="55" y="10"/>
                  </a:lnTo>
                  <a:lnTo>
                    <a:pt x="55" y="8"/>
                  </a:lnTo>
                  <a:lnTo>
                    <a:pt x="54" y="5"/>
                  </a:lnTo>
                  <a:lnTo>
                    <a:pt x="49" y="4"/>
                  </a:lnTo>
                  <a:lnTo>
                    <a:pt x="45" y="1"/>
                  </a:lnTo>
                  <a:lnTo>
                    <a:pt x="43" y="1"/>
                  </a:lnTo>
                  <a:lnTo>
                    <a:pt x="39" y="0"/>
                  </a:lnTo>
                  <a:lnTo>
                    <a:pt x="34" y="0"/>
                  </a:lnTo>
                  <a:lnTo>
                    <a:pt x="29" y="0"/>
                  </a:lnTo>
                  <a:lnTo>
                    <a:pt x="25" y="1"/>
                  </a:lnTo>
                  <a:lnTo>
                    <a:pt x="20" y="1"/>
                  </a:lnTo>
                  <a:lnTo>
                    <a:pt x="17" y="4"/>
                  </a:lnTo>
                  <a:lnTo>
                    <a:pt x="14" y="7"/>
                  </a:lnTo>
                  <a:lnTo>
                    <a:pt x="19" y="3"/>
                  </a:lnTo>
                  <a:close/>
                </a:path>
              </a:pathLst>
            </a:custGeom>
            <a:solidFill>
              <a:srgbClr val="0000BB"/>
            </a:solidFill>
            <a:ln w="9525">
              <a:solidFill>
                <a:srgbClr val="0000BB"/>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85" name="Text Box 292"/>
            <p:cNvSpPr txBox="1">
              <a:spLocks noChangeArrowheads="1"/>
            </p:cNvSpPr>
            <p:nvPr/>
          </p:nvSpPr>
          <p:spPr bwMode="auto">
            <a:xfrm>
              <a:off x="925188" y="2818220"/>
              <a:ext cx="440386" cy="276999"/>
            </a:xfrm>
            <a:prstGeom prst="rect">
              <a:avLst/>
            </a:prstGeom>
            <a:noFill/>
            <a:ln w="12700">
              <a:noFill/>
              <a:miter lim="800000"/>
              <a:headEnd/>
              <a:tailEnd/>
            </a:ln>
          </p:spPr>
          <p:txBody>
            <a:bodyPr wrap="none" anchor="ctr">
              <a:spAutoFit/>
            </a:bodyPr>
            <a:lstStyle/>
            <a:p>
              <a:pPr algn="ctr" defTabSz="914400" eaLnBrk="0" hangingPunct="0"/>
              <a:r>
                <a:rPr lang="en-US" sz="1200" b="1">
                  <a:solidFill>
                    <a:srgbClr val="808080"/>
                  </a:solidFill>
                  <a:latin typeface="Corbel" panose="020B0503020204020204" pitchFamily="34" charset="0"/>
                  <a:ea typeface="Osaka" pitchFamily="1" charset="-128"/>
                </a:rPr>
                <a:t>DA</a:t>
              </a:r>
            </a:p>
          </p:txBody>
        </p:sp>
      </p:grpSp>
      <p:sp>
        <p:nvSpPr>
          <p:cNvPr id="52229" name="Text Box 365"/>
          <p:cNvSpPr txBox="1">
            <a:spLocks noChangeArrowheads="1"/>
          </p:cNvSpPr>
          <p:nvPr/>
        </p:nvSpPr>
        <p:spPr bwMode="auto">
          <a:xfrm>
            <a:off x="203200" y="6038939"/>
            <a:ext cx="8737600" cy="695325"/>
          </a:xfrm>
          <a:prstGeom prst="rect">
            <a:avLst/>
          </a:prstGeom>
          <a:noFill/>
          <a:ln w="9525">
            <a:noFill/>
            <a:miter lim="800000"/>
            <a:headEnd/>
            <a:tailEnd/>
          </a:ln>
        </p:spPr>
        <p:txBody>
          <a:bodyPr anchor="ctr">
            <a:spAutoFit/>
          </a:bodyPr>
          <a:lstStyle/>
          <a:p>
            <a:pPr algn="ctr" defTabSz="914400" eaLnBrk="0" hangingPunct="0">
              <a:lnSpc>
                <a:spcPct val="80000"/>
              </a:lnSpc>
            </a:pPr>
            <a:r>
              <a:rPr lang="en-US" sz="2400" b="1" i="1">
                <a:solidFill>
                  <a:srgbClr val="FF0000"/>
                </a:solidFill>
                <a:latin typeface="Corbel" panose="020B0503020204020204" pitchFamily="34" charset="0"/>
                <a:ea typeface="Osaka" pitchFamily="1" charset="-128"/>
              </a:rPr>
              <a:t>REPEATED USE OF COCAINE OR OTHER DRUGS REDUCES LEVELS OF DOPAMINE D2 RECEPTORS</a:t>
            </a:r>
          </a:p>
        </p:txBody>
      </p:sp>
      <p:grpSp>
        <p:nvGrpSpPr>
          <p:cNvPr id="8" name="Group 430"/>
          <p:cNvGrpSpPr>
            <a:grpSpLocks/>
          </p:cNvGrpSpPr>
          <p:nvPr/>
        </p:nvGrpSpPr>
        <p:grpSpPr bwMode="auto">
          <a:xfrm>
            <a:off x="730975" y="1593870"/>
            <a:ext cx="2515728" cy="2767013"/>
            <a:chOff x="4096531" y="1634955"/>
            <a:chExt cx="2829949" cy="2767012"/>
          </a:xfrm>
        </p:grpSpPr>
        <p:sp>
          <p:nvSpPr>
            <p:cNvPr id="52318" name="Rectangle 76"/>
            <p:cNvSpPr>
              <a:spLocks noChangeArrowheads="1"/>
            </p:cNvSpPr>
            <p:nvPr/>
          </p:nvSpPr>
          <p:spPr bwMode="auto">
            <a:xfrm>
              <a:off x="4885604" y="1834980"/>
              <a:ext cx="64916"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T</a:t>
              </a:r>
              <a:endParaRPr lang="en-US" sz="2400">
                <a:solidFill>
                  <a:srgbClr val="000000"/>
                </a:solidFill>
                <a:latin typeface="Corbel" panose="020B0503020204020204" pitchFamily="34" charset="0"/>
                <a:ea typeface="Osaka" pitchFamily="1" charset="-128"/>
              </a:endParaRPr>
            </a:p>
          </p:txBody>
        </p:sp>
        <p:sp>
          <p:nvSpPr>
            <p:cNvPr id="52319" name="Rectangle 77"/>
            <p:cNvSpPr>
              <a:spLocks noChangeArrowheads="1"/>
            </p:cNvSpPr>
            <p:nvPr/>
          </p:nvSpPr>
          <p:spPr bwMode="auto">
            <a:xfrm>
              <a:off x="4953654" y="1834980"/>
              <a:ext cx="68522"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Y</a:t>
              </a:r>
              <a:endParaRPr lang="en-US" sz="2400">
                <a:solidFill>
                  <a:srgbClr val="000000"/>
                </a:solidFill>
                <a:latin typeface="Corbel" panose="020B0503020204020204" pitchFamily="34" charset="0"/>
                <a:ea typeface="Osaka" pitchFamily="1" charset="-128"/>
              </a:endParaRPr>
            </a:p>
          </p:txBody>
        </p:sp>
        <p:sp>
          <p:nvSpPr>
            <p:cNvPr id="52320" name="Rectangle 78"/>
            <p:cNvSpPr>
              <a:spLocks noChangeArrowheads="1"/>
            </p:cNvSpPr>
            <p:nvPr/>
          </p:nvSpPr>
          <p:spPr bwMode="auto">
            <a:xfrm>
              <a:off x="5024298" y="1834980"/>
              <a:ext cx="68522"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R</a:t>
              </a:r>
              <a:endParaRPr lang="en-US" sz="2400">
                <a:solidFill>
                  <a:srgbClr val="000000"/>
                </a:solidFill>
                <a:latin typeface="Corbel" panose="020B0503020204020204" pitchFamily="34" charset="0"/>
                <a:ea typeface="Osaka" pitchFamily="1" charset="-128"/>
              </a:endParaRPr>
            </a:p>
          </p:txBody>
        </p:sp>
        <p:sp>
          <p:nvSpPr>
            <p:cNvPr id="52321" name="Rectangle 79"/>
            <p:cNvSpPr>
              <a:spLocks noChangeArrowheads="1"/>
            </p:cNvSpPr>
            <p:nvPr/>
          </p:nvSpPr>
          <p:spPr bwMode="auto">
            <a:xfrm>
              <a:off x="5097147" y="1834980"/>
              <a:ext cx="84752"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O</a:t>
              </a:r>
              <a:endParaRPr lang="en-US" sz="2400">
                <a:solidFill>
                  <a:srgbClr val="000000"/>
                </a:solidFill>
                <a:latin typeface="Corbel" panose="020B0503020204020204" pitchFamily="34" charset="0"/>
                <a:ea typeface="Osaka" pitchFamily="1" charset="-128"/>
              </a:endParaRPr>
            </a:p>
          </p:txBody>
        </p:sp>
        <p:sp>
          <p:nvSpPr>
            <p:cNvPr id="52322" name="Rectangle 80"/>
            <p:cNvSpPr>
              <a:spLocks noChangeArrowheads="1"/>
            </p:cNvSpPr>
            <p:nvPr/>
          </p:nvSpPr>
          <p:spPr bwMode="auto">
            <a:xfrm>
              <a:off x="5184942" y="1834980"/>
              <a:ext cx="63114"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S</a:t>
              </a:r>
              <a:endParaRPr lang="en-US" sz="2400">
                <a:solidFill>
                  <a:srgbClr val="000000"/>
                </a:solidFill>
                <a:latin typeface="Corbel" panose="020B0503020204020204" pitchFamily="34" charset="0"/>
                <a:ea typeface="Osaka" pitchFamily="1" charset="-128"/>
              </a:endParaRPr>
            </a:p>
          </p:txBody>
        </p:sp>
        <p:sp>
          <p:nvSpPr>
            <p:cNvPr id="52323" name="Rectangle 81"/>
            <p:cNvSpPr>
              <a:spLocks noChangeArrowheads="1"/>
            </p:cNvSpPr>
            <p:nvPr/>
          </p:nvSpPr>
          <p:spPr bwMode="auto">
            <a:xfrm>
              <a:off x="5250512" y="1834980"/>
              <a:ext cx="28853"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I</a:t>
              </a:r>
              <a:endParaRPr lang="en-US" sz="2400">
                <a:solidFill>
                  <a:srgbClr val="000000"/>
                </a:solidFill>
                <a:latin typeface="Corbel" panose="020B0503020204020204" pitchFamily="34" charset="0"/>
                <a:ea typeface="Osaka" pitchFamily="1" charset="-128"/>
              </a:endParaRPr>
            </a:p>
          </p:txBody>
        </p:sp>
        <p:sp>
          <p:nvSpPr>
            <p:cNvPr id="52324" name="Rectangle 82"/>
            <p:cNvSpPr>
              <a:spLocks noChangeArrowheads="1"/>
            </p:cNvSpPr>
            <p:nvPr/>
          </p:nvSpPr>
          <p:spPr bwMode="auto">
            <a:xfrm>
              <a:off x="5275160" y="1834980"/>
              <a:ext cx="81146"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N</a:t>
              </a:r>
              <a:endParaRPr lang="en-US" sz="2400">
                <a:solidFill>
                  <a:srgbClr val="000000"/>
                </a:solidFill>
                <a:latin typeface="Corbel" panose="020B0503020204020204" pitchFamily="34" charset="0"/>
                <a:ea typeface="Osaka" pitchFamily="1" charset="-128"/>
              </a:endParaRPr>
            </a:p>
          </p:txBody>
        </p:sp>
        <p:sp>
          <p:nvSpPr>
            <p:cNvPr id="52325" name="Rectangle 83"/>
            <p:cNvSpPr>
              <a:spLocks noChangeArrowheads="1"/>
            </p:cNvSpPr>
            <p:nvPr/>
          </p:nvSpPr>
          <p:spPr bwMode="auto">
            <a:xfrm>
              <a:off x="5357979" y="1834980"/>
              <a:ext cx="63114"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E</a:t>
              </a:r>
              <a:endParaRPr lang="en-US" sz="2400">
                <a:solidFill>
                  <a:srgbClr val="000000"/>
                </a:solidFill>
                <a:latin typeface="Corbel" panose="020B0503020204020204" pitchFamily="34" charset="0"/>
                <a:ea typeface="Osaka" pitchFamily="1" charset="-128"/>
              </a:endParaRPr>
            </a:p>
          </p:txBody>
        </p:sp>
        <p:sp>
          <p:nvSpPr>
            <p:cNvPr id="52326" name="Arc 84"/>
            <p:cNvSpPr>
              <a:spLocks/>
            </p:cNvSpPr>
            <p:nvPr/>
          </p:nvSpPr>
          <p:spPr bwMode="auto">
            <a:xfrm>
              <a:off x="5093481" y="2000080"/>
              <a:ext cx="85725" cy="106362"/>
            </a:xfrm>
            <a:custGeom>
              <a:avLst/>
              <a:gdLst>
                <a:gd name="T0" fmla="*/ 0 w 14162"/>
                <a:gd name="T1" fmla="*/ 2147483647 h 21600"/>
                <a:gd name="T2" fmla="*/ 2147483647 w 14162"/>
                <a:gd name="T3" fmla="*/ 2147483647 h 21600"/>
                <a:gd name="T4" fmla="*/ 2147483647 w 14162"/>
                <a:gd name="T5" fmla="*/ 2147483647 h 21600"/>
                <a:gd name="T6" fmla="*/ 0 60000 65536"/>
                <a:gd name="T7" fmla="*/ 0 60000 65536"/>
                <a:gd name="T8" fmla="*/ 0 60000 65536"/>
                <a:gd name="T9" fmla="*/ 0 w 14162"/>
                <a:gd name="T10" fmla="*/ 0 h 21600"/>
                <a:gd name="T11" fmla="*/ 14162 w 14162"/>
                <a:gd name="T12" fmla="*/ 21600 h 21600"/>
              </a:gdLst>
              <a:ahLst/>
              <a:cxnLst>
                <a:cxn ang="T6">
                  <a:pos x="T0" y="T1"/>
                </a:cxn>
                <a:cxn ang="T7">
                  <a:pos x="T2" y="T3"/>
                </a:cxn>
                <a:cxn ang="T8">
                  <a:pos x="T4" y="T5"/>
                </a:cxn>
              </a:cxnLst>
              <a:rect l="T9" t="T10" r="T11" b="T12"/>
              <a:pathLst>
                <a:path w="14162" h="21600" fill="none" extrusionOk="0">
                  <a:moveTo>
                    <a:pt x="-1" y="1193"/>
                  </a:moveTo>
                  <a:cubicBezTo>
                    <a:pt x="2277" y="403"/>
                    <a:pt x="4670" y="-1"/>
                    <a:pt x="7081" y="0"/>
                  </a:cubicBezTo>
                  <a:cubicBezTo>
                    <a:pt x="9491" y="0"/>
                    <a:pt x="11884" y="403"/>
                    <a:pt x="14162" y="1193"/>
                  </a:cubicBezTo>
                </a:path>
                <a:path w="14162" h="21600" stroke="0" extrusionOk="0">
                  <a:moveTo>
                    <a:pt x="-1" y="1193"/>
                  </a:moveTo>
                  <a:cubicBezTo>
                    <a:pt x="2277" y="403"/>
                    <a:pt x="4670" y="-1"/>
                    <a:pt x="7081" y="0"/>
                  </a:cubicBezTo>
                  <a:cubicBezTo>
                    <a:pt x="9491" y="0"/>
                    <a:pt x="11884" y="403"/>
                    <a:pt x="14162" y="1193"/>
                  </a:cubicBezTo>
                  <a:lnTo>
                    <a:pt x="7081" y="21600"/>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27" name="Line 85"/>
            <p:cNvSpPr>
              <a:spLocks noChangeShapeType="1"/>
            </p:cNvSpPr>
            <p:nvPr/>
          </p:nvSpPr>
          <p:spPr bwMode="auto">
            <a:xfrm>
              <a:off x="5129994" y="1942930"/>
              <a:ext cx="1587" cy="53975"/>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28" name="Rectangle 86"/>
            <p:cNvSpPr>
              <a:spLocks noChangeArrowheads="1"/>
            </p:cNvSpPr>
            <p:nvPr/>
          </p:nvSpPr>
          <p:spPr bwMode="auto">
            <a:xfrm>
              <a:off x="5042328" y="2438230"/>
              <a:ext cx="99178"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329" name="Rectangle 87"/>
            <p:cNvSpPr>
              <a:spLocks noChangeArrowheads="1"/>
            </p:cNvSpPr>
            <p:nvPr/>
          </p:nvSpPr>
          <p:spPr bwMode="auto">
            <a:xfrm>
              <a:off x="5134600" y="2438230"/>
              <a:ext cx="95572"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330" name="Arc 88"/>
            <p:cNvSpPr>
              <a:spLocks/>
            </p:cNvSpPr>
            <p:nvPr/>
          </p:nvSpPr>
          <p:spPr bwMode="auto">
            <a:xfrm>
              <a:off x="5082369" y="2298530"/>
              <a:ext cx="85725" cy="106362"/>
            </a:xfrm>
            <a:custGeom>
              <a:avLst/>
              <a:gdLst>
                <a:gd name="T0" fmla="*/ 0 w 14162"/>
                <a:gd name="T1" fmla="*/ 2147483647 h 21600"/>
                <a:gd name="T2" fmla="*/ 2147483647 w 14162"/>
                <a:gd name="T3" fmla="*/ 2147483647 h 21600"/>
                <a:gd name="T4" fmla="*/ 2147483647 w 14162"/>
                <a:gd name="T5" fmla="*/ 2147483647 h 21600"/>
                <a:gd name="T6" fmla="*/ 0 60000 65536"/>
                <a:gd name="T7" fmla="*/ 0 60000 65536"/>
                <a:gd name="T8" fmla="*/ 0 60000 65536"/>
                <a:gd name="T9" fmla="*/ 0 w 14162"/>
                <a:gd name="T10" fmla="*/ 0 h 21600"/>
                <a:gd name="T11" fmla="*/ 14162 w 14162"/>
                <a:gd name="T12" fmla="*/ 21600 h 21600"/>
              </a:gdLst>
              <a:ahLst/>
              <a:cxnLst>
                <a:cxn ang="T6">
                  <a:pos x="T0" y="T1"/>
                </a:cxn>
                <a:cxn ang="T7">
                  <a:pos x="T2" y="T3"/>
                </a:cxn>
                <a:cxn ang="T8">
                  <a:pos x="T4" y="T5"/>
                </a:cxn>
              </a:cxnLst>
              <a:rect l="T9" t="T10" r="T11" b="T12"/>
              <a:pathLst>
                <a:path w="14162" h="21600" fill="none" extrusionOk="0">
                  <a:moveTo>
                    <a:pt x="-1" y="1193"/>
                  </a:moveTo>
                  <a:cubicBezTo>
                    <a:pt x="2277" y="403"/>
                    <a:pt x="4670" y="-1"/>
                    <a:pt x="7081" y="0"/>
                  </a:cubicBezTo>
                  <a:cubicBezTo>
                    <a:pt x="9491" y="0"/>
                    <a:pt x="11884" y="403"/>
                    <a:pt x="14162" y="1193"/>
                  </a:cubicBezTo>
                </a:path>
                <a:path w="14162" h="21600" stroke="0" extrusionOk="0">
                  <a:moveTo>
                    <a:pt x="-1" y="1193"/>
                  </a:moveTo>
                  <a:cubicBezTo>
                    <a:pt x="2277" y="403"/>
                    <a:pt x="4670" y="-1"/>
                    <a:pt x="7081" y="0"/>
                  </a:cubicBezTo>
                  <a:cubicBezTo>
                    <a:pt x="9491" y="0"/>
                    <a:pt x="11884" y="403"/>
                    <a:pt x="14162" y="1193"/>
                  </a:cubicBezTo>
                  <a:lnTo>
                    <a:pt x="7081" y="21600"/>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31" name="Line 89"/>
            <p:cNvSpPr>
              <a:spLocks noChangeShapeType="1"/>
            </p:cNvSpPr>
            <p:nvPr/>
          </p:nvSpPr>
          <p:spPr bwMode="auto">
            <a:xfrm>
              <a:off x="5118881" y="2241380"/>
              <a:ext cx="3175" cy="55562"/>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32" name="Rectangle 90"/>
            <p:cNvSpPr>
              <a:spLocks noChangeArrowheads="1"/>
            </p:cNvSpPr>
            <p:nvPr/>
          </p:nvSpPr>
          <p:spPr bwMode="auto">
            <a:xfrm>
              <a:off x="4951142" y="2147717"/>
              <a:ext cx="97375" cy="153888"/>
            </a:xfrm>
            <a:prstGeom prst="rect">
              <a:avLst/>
            </a:prstGeom>
            <a:noFill/>
            <a:ln w="9525">
              <a:noFill/>
              <a:miter lim="800000"/>
              <a:headEnd/>
              <a:tailEnd/>
            </a:ln>
          </p:spPr>
          <p:txBody>
            <a:bodyPr wrap="none" lIns="0" tIns="0" rIns="0" bIns="0">
              <a:spAutoFit/>
            </a:bodyPr>
            <a:lstStyle/>
            <a:p>
              <a:pPr algn="ctr" defTabSz="914400" eaLnBrk="0" hangingPunct="0"/>
              <a:r>
                <a:rPr lang="en-US" sz="1000">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333" name="Rectangle 91"/>
            <p:cNvSpPr>
              <a:spLocks noChangeArrowheads="1"/>
            </p:cNvSpPr>
            <p:nvPr/>
          </p:nvSpPr>
          <p:spPr bwMode="auto">
            <a:xfrm>
              <a:off x="5045952" y="2147717"/>
              <a:ext cx="104588" cy="153888"/>
            </a:xfrm>
            <a:prstGeom prst="rect">
              <a:avLst/>
            </a:prstGeom>
            <a:noFill/>
            <a:ln w="9525">
              <a:noFill/>
              <a:miter lim="800000"/>
              <a:headEnd/>
              <a:tailEnd/>
            </a:ln>
          </p:spPr>
          <p:txBody>
            <a:bodyPr wrap="none" lIns="0" tIns="0" rIns="0" bIns="0">
              <a:spAutoFit/>
            </a:bodyPr>
            <a:lstStyle/>
            <a:p>
              <a:pPr algn="ctr" defTabSz="914400" eaLnBrk="0" hangingPunct="0"/>
              <a:r>
                <a:rPr lang="en-US" sz="1000">
                  <a:solidFill>
                    <a:srgbClr val="000000"/>
                  </a:solidFill>
                  <a:latin typeface="Corbel" panose="020B0503020204020204" pitchFamily="34" charset="0"/>
                  <a:ea typeface="Osaka" pitchFamily="1" charset="-128"/>
                </a:rPr>
                <a:t>O</a:t>
              </a:r>
              <a:endParaRPr lang="en-US" sz="2400">
                <a:solidFill>
                  <a:srgbClr val="000000"/>
                </a:solidFill>
                <a:latin typeface="Corbel" panose="020B0503020204020204" pitchFamily="34" charset="0"/>
                <a:ea typeface="Osaka" pitchFamily="1" charset="-128"/>
              </a:endParaRPr>
            </a:p>
          </p:txBody>
        </p:sp>
        <p:sp>
          <p:nvSpPr>
            <p:cNvPr id="52334" name="Rectangle 92"/>
            <p:cNvSpPr>
              <a:spLocks noChangeArrowheads="1"/>
            </p:cNvSpPr>
            <p:nvPr/>
          </p:nvSpPr>
          <p:spPr bwMode="auto">
            <a:xfrm>
              <a:off x="5148055" y="2147717"/>
              <a:ext cx="82948" cy="153888"/>
            </a:xfrm>
            <a:prstGeom prst="rect">
              <a:avLst/>
            </a:prstGeom>
            <a:noFill/>
            <a:ln w="9525">
              <a:noFill/>
              <a:miter lim="800000"/>
              <a:headEnd/>
              <a:tailEnd/>
            </a:ln>
          </p:spPr>
          <p:txBody>
            <a:bodyPr wrap="none" lIns="0" tIns="0" rIns="0" bIns="0">
              <a:spAutoFit/>
            </a:bodyPr>
            <a:lstStyle/>
            <a:p>
              <a:pPr algn="ctr" defTabSz="914400" eaLnBrk="0" hangingPunct="0"/>
              <a:r>
                <a:rPr lang="en-US" sz="1000">
                  <a:solidFill>
                    <a:srgbClr val="000000"/>
                  </a:solidFill>
                  <a:latin typeface="Corbel" panose="020B0503020204020204" pitchFamily="34" charset="0"/>
                  <a:ea typeface="Osaka" pitchFamily="1" charset="-128"/>
                </a:rPr>
                <a:t>P</a:t>
              </a:r>
              <a:endParaRPr lang="en-US" sz="2400">
                <a:solidFill>
                  <a:srgbClr val="000000"/>
                </a:solidFill>
                <a:latin typeface="Corbel" panose="020B0503020204020204" pitchFamily="34" charset="0"/>
                <a:ea typeface="Osaka" pitchFamily="1" charset="-128"/>
              </a:endParaRPr>
            </a:p>
          </p:txBody>
        </p:sp>
        <p:sp>
          <p:nvSpPr>
            <p:cNvPr id="52335" name="Rectangle 93"/>
            <p:cNvSpPr>
              <a:spLocks noChangeArrowheads="1"/>
            </p:cNvSpPr>
            <p:nvPr/>
          </p:nvSpPr>
          <p:spPr bwMode="auto">
            <a:xfrm>
              <a:off x="5230856" y="2147717"/>
              <a:ext cx="91965" cy="153888"/>
            </a:xfrm>
            <a:prstGeom prst="rect">
              <a:avLst/>
            </a:prstGeom>
            <a:noFill/>
            <a:ln w="9525">
              <a:noFill/>
              <a:miter lim="800000"/>
              <a:headEnd/>
              <a:tailEnd/>
            </a:ln>
          </p:spPr>
          <p:txBody>
            <a:bodyPr wrap="none" lIns="0" tIns="0" rIns="0" bIns="0">
              <a:spAutoFit/>
            </a:bodyPr>
            <a:lstStyle/>
            <a:p>
              <a:pPr algn="ctr" defTabSz="914400" eaLnBrk="0" hangingPunct="0"/>
              <a:r>
                <a:rPr lang="en-US" sz="1000">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336" name="Arc 94"/>
            <p:cNvSpPr>
              <a:spLocks/>
            </p:cNvSpPr>
            <p:nvPr/>
          </p:nvSpPr>
          <p:spPr bwMode="auto">
            <a:xfrm>
              <a:off x="4890281" y="2522367"/>
              <a:ext cx="212725" cy="66675"/>
            </a:xfrm>
            <a:custGeom>
              <a:avLst/>
              <a:gdLst>
                <a:gd name="T0" fmla="*/ 2147483647 w 21600"/>
                <a:gd name="T1" fmla="*/ 0 h 22120"/>
                <a:gd name="T2" fmla="*/ 0 w 21600"/>
                <a:gd name="T3" fmla="*/ 2147483647 h 22120"/>
                <a:gd name="T4" fmla="*/ 0 w 21600"/>
                <a:gd name="T5" fmla="*/ 2147483647 h 22120"/>
                <a:gd name="T6" fmla="*/ 0 60000 65536"/>
                <a:gd name="T7" fmla="*/ 0 60000 65536"/>
                <a:gd name="T8" fmla="*/ 0 60000 65536"/>
                <a:gd name="T9" fmla="*/ 0 w 21600"/>
                <a:gd name="T10" fmla="*/ 0 h 22120"/>
                <a:gd name="T11" fmla="*/ 21600 w 21600"/>
                <a:gd name="T12" fmla="*/ 22120 h 22120"/>
              </a:gdLst>
              <a:ahLst/>
              <a:cxnLst>
                <a:cxn ang="T6">
                  <a:pos x="T0" y="T1"/>
                </a:cxn>
                <a:cxn ang="T7">
                  <a:pos x="T2" y="T3"/>
                </a:cxn>
                <a:cxn ang="T8">
                  <a:pos x="T4" y="T5"/>
                </a:cxn>
              </a:cxnLst>
              <a:rect l="T9" t="T10" r="T11" b="T12"/>
              <a:pathLst>
                <a:path w="21600" h="22120" fill="none" extrusionOk="0">
                  <a:moveTo>
                    <a:pt x="21593" y="-1"/>
                  </a:moveTo>
                  <a:cubicBezTo>
                    <a:pt x="21597" y="173"/>
                    <a:pt x="21600" y="346"/>
                    <a:pt x="21600" y="520"/>
                  </a:cubicBezTo>
                  <a:cubicBezTo>
                    <a:pt x="21600" y="12449"/>
                    <a:pt x="11929" y="22119"/>
                    <a:pt x="0" y="22120"/>
                  </a:cubicBezTo>
                </a:path>
                <a:path w="21600" h="22120" stroke="0" extrusionOk="0">
                  <a:moveTo>
                    <a:pt x="21593" y="-1"/>
                  </a:moveTo>
                  <a:cubicBezTo>
                    <a:pt x="21597" y="173"/>
                    <a:pt x="21600" y="346"/>
                    <a:pt x="21600" y="520"/>
                  </a:cubicBezTo>
                  <a:cubicBezTo>
                    <a:pt x="21600" y="12449"/>
                    <a:pt x="11929" y="22119"/>
                    <a:pt x="0" y="22120"/>
                  </a:cubicBezTo>
                  <a:lnTo>
                    <a:pt x="0" y="52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37" name="Arc 95"/>
            <p:cNvSpPr>
              <a:spLocks/>
            </p:cNvSpPr>
            <p:nvPr/>
          </p:nvSpPr>
          <p:spPr bwMode="auto">
            <a:xfrm>
              <a:off x="4714069" y="2552530"/>
              <a:ext cx="130175" cy="69850"/>
            </a:xfrm>
            <a:custGeom>
              <a:avLst/>
              <a:gdLst>
                <a:gd name="T0" fmla="*/ 2147483647 w 21600"/>
                <a:gd name="T1" fmla="*/ 0 h 14452"/>
                <a:gd name="T2" fmla="*/ 2147483647 w 21600"/>
                <a:gd name="T3" fmla="*/ 2147483647 h 14452"/>
                <a:gd name="T4" fmla="*/ 0 w 21600"/>
                <a:gd name="T5" fmla="*/ 2147483647 h 14452"/>
                <a:gd name="T6" fmla="*/ 0 60000 65536"/>
                <a:gd name="T7" fmla="*/ 0 60000 65536"/>
                <a:gd name="T8" fmla="*/ 0 60000 65536"/>
                <a:gd name="T9" fmla="*/ 0 w 21600"/>
                <a:gd name="T10" fmla="*/ 0 h 14452"/>
                <a:gd name="T11" fmla="*/ 21600 w 21600"/>
                <a:gd name="T12" fmla="*/ 14452 h 14452"/>
              </a:gdLst>
              <a:ahLst/>
              <a:cxnLst>
                <a:cxn ang="T6">
                  <a:pos x="T0" y="T1"/>
                </a:cxn>
                <a:cxn ang="T7">
                  <a:pos x="T2" y="T3"/>
                </a:cxn>
                <a:cxn ang="T8">
                  <a:pos x="T4" y="T5"/>
                </a:cxn>
              </a:cxnLst>
              <a:rect l="T9" t="T10" r="T11" b="T12"/>
              <a:pathLst>
                <a:path w="21600" h="14452" fill="none" extrusionOk="0">
                  <a:moveTo>
                    <a:pt x="20249" y="-1"/>
                  </a:moveTo>
                  <a:cubicBezTo>
                    <a:pt x="21142" y="2405"/>
                    <a:pt x="21600" y="4951"/>
                    <a:pt x="21600" y="7518"/>
                  </a:cubicBezTo>
                  <a:cubicBezTo>
                    <a:pt x="21600" y="9876"/>
                    <a:pt x="21213" y="12218"/>
                    <a:pt x="20456" y="14452"/>
                  </a:cubicBezTo>
                </a:path>
                <a:path w="21600" h="14452" stroke="0" extrusionOk="0">
                  <a:moveTo>
                    <a:pt x="20249" y="-1"/>
                  </a:moveTo>
                  <a:cubicBezTo>
                    <a:pt x="21142" y="2405"/>
                    <a:pt x="21600" y="4951"/>
                    <a:pt x="21600" y="7518"/>
                  </a:cubicBezTo>
                  <a:cubicBezTo>
                    <a:pt x="21600" y="9876"/>
                    <a:pt x="21213" y="12218"/>
                    <a:pt x="20456" y="14452"/>
                  </a:cubicBezTo>
                  <a:lnTo>
                    <a:pt x="0" y="7518"/>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38" name="Line 96"/>
            <p:cNvSpPr>
              <a:spLocks noChangeShapeType="1"/>
            </p:cNvSpPr>
            <p:nvPr/>
          </p:nvSpPr>
          <p:spPr bwMode="auto">
            <a:xfrm flipH="1">
              <a:off x="4837894" y="2584280"/>
              <a:ext cx="66675" cy="158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39" name="Oval 97"/>
            <p:cNvSpPr>
              <a:spLocks noChangeArrowheads="1"/>
            </p:cNvSpPr>
            <p:nvPr/>
          </p:nvSpPr>
          <p:spPr bwMode="auto">
            <a:xfrm>
              <a:off x="4302906" y="2539830"/>
              <a:ext cx="433388" cy="350837"/>
            </a:xfrm>
            <a:prstGeom prst="ellipse">
              <a:avLst/>
            </a:prstGeom>
            <a:solidFill>
              <a:srgbClr val="FFFF00"/>
            </a:solidFill>
            <a:ln w="9525">
              <a:solidFill>
                <a:srgbClr val="000000"/>
              </a:solidFill>
              <a:round/>
              <a:headEnd/>
              <a:tailEnd/>
            </a:ln>
          </p:spPr>
          <p:txBody>
            <a:bodyPr/>
            <a:lstStyle/>
            <a:p>
              <a:pPr algn="ctr" defTabSz="914400" eaLnBrk="0" hangingPunct="0"/>
              <a:endParaRPr lang="en-US" sz="1600" b="1">
                <a:solidFill>
                  <a:srgbClr val="000000"/>
                </a:solidFill>
                <a:latin typeface="Corbel" panose="020B0503020204020204" pitchFamily="34" charset="0"/>
                <a:ea typeface="Osaka" pitchFamily="1" charset="-128"/>
              </a:endParaRPr>
            </a:p>
          </p:txBody>
        </p:sp>
        <p:sp>
          <p:nvSpPr>
            <p:cNvPr id="52340" name="Rectangle 98"/>
            <p:cNvSpPr>
              <a:spLocks noChangeArrowheads="1"/>
            </p:cNvSpPr>
            <p:nvPr/>
          </p:nvSpPr>
          <p:spPr bwMode="auto">
            <a:xfrm>
              <a:off x="5053444" y="3439942"/>
              <a:ext cx="99178"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341" name="Rectangle 99"/>
            <p:cNvSpPr>
              <a:spLocks noChangeArrowheads="1"/>
            </p:cNvSpPr>
            <p:nvPr/>
          </p:nvSpPr>
          <p:spPr bwMode="auto">
            <a:xfrm>
              <a:off x="5145714" y="3439942"/>
              <a:ext cx="95572"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342" name="Arc 100"/>
            <p:cNvSpPr>
              <a:spLocks/>
            </p:cNvSpPr>
            <p:nvPr/>
          </p:nvSpPr>
          <p:spPr bwMode="auto">
            <a:xfrm>
              <a:off x="5136344" y="2755730"/>
              <a:ext cx="266700" cy="352425"/>
            </a:xfrm>
            <a:custGeom>
              <a:avLst/>
              <a:gdLst>
                <a:gd name="T0" fmla="*/ 0 w 21743"/>
                <a:gd name="T1" fmla="*/ 2147483647 h 21600"/>
                <a:gd name="T2" fmla="*/ 2147483647 w 21743"/>
                <a:gd name="T3" fmla="*/ 2147483647 h 21600"/>
                <a:gd name="T4" fmla="*/ 2147483647 w 21743"/>
                <a:gd name="T5" fmla="*/ 2147483647 h 21600"/>
                <a:gd name="T6" fmla="*/ 0 60000 65536"/>
                <a:gd name="T7" fmla="*/ 0 60000 65536"/>
                <a:gd name="T8" fmla="*/ 0 60000 65536"/>
                <a:gd name="T9" fmla="*/ 0 w 21743"/>
                <a:gd name="T10" fmla="*/ 0 h 21600"/>
                <a:gd name="T11" fmla="*/ 21743 w 21743"/>
                <a:gd name="T12" fmla="*/ 21600 h 21600"/>
              </a:gdLst>
              <a:ahLst/>
              <a:cxnLst>
                <a:cxn ang="T6">
                  <a:pos x="T0" y="T1"/>
                </a:cxn>
                <a:cxn ang="T7">
                  <a:pos x="T2" y="T3"/>
                </a:cxn>
                <a:cxn ang="T8">
                  <a:pos x="T4" y="T5"/>
                </a:cxn>
              </a:cxnLst>
              <a:rect l="T9" t="T10" r="T11" b="T12"/>
              <a:pathLst>
                <a:path w="21743" h="21600" fill="none" extrusionOk="0">
                  <a:moveTo>
                    <a:pt x="-1" y="0"/>
                  </a:moveTo>
                  <a:cubicBezTo>
                    <a:pt x="47" y="0"/>
                    <a:pt x="95" y="-1"/>
                    <a:pt x="144" y="0"/>
                  </a:cubicBezTo>
                  <a:cubicBezTo>
                    <a:pt x="12035" y="0"/>
                    <a:pt x="21689" y="9611"/>
                    <a:pt x="21743" y="21501"/>
                  </a:cubicBezTo>
                </a:path>
                <a:path w="21743" h="21600" stroke="0" extrusionOk="0">
                  <a:moveTo>
                    <a:pt x="-1" y="0"/>
                  </a:moveTo>
                  <a:cubicBezTo>
                    <a:pt x="47" y="0"/>
                    <a:pt x="95" y="-1"/>
                    <a:pt x="144" y="0"/>
                  </a:cubicBezTo>
                  <a:cubicBezTo>
                    <a:pt x="12035" y="0"/>
                    <a:pt x="21689" y="9611"/>
                    <a:pt x="21743" y="21501"/>
                  </a:cubicBezTo>
                  <a:lnTo>
                    <a:pt x="144" y="2160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43" name="Line 101"/>
            <p:cNvSpPr>
              <a:spLocks noChangeShapeType="1"/>
            </p:cNvSpPr>
            <p:nvPr/>
          </p:nvSpPr>
          <p:spPr bwMode="auto">
            <a:xfrm>
              <a:off x="5393519" y="3090692"/>
              <a:ext cx="1587" cy="231775"/>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44" name="Arc 102"/>
            <p:cNvSpPr>
              <a:spLocks/>
            </p:cNvSpPr>
            <p:nvPr/>
          </p:nvSpPr>
          <p:spPr bwMode="auto">
            <a:xfrm>
              <a:off x="5337956" y="3317705"/>
              <a:ext cx="65088" cy="146050"/>
            </a:xfrm>
            <a:custGeom>
              <a:avLst/>
              <a:gdLst>
                <a:gd name="T0" fmla="*/ 2147483647 w 21600"/>
                <a:gd name="T1" fmla="*/ 0 h 21836"/>
                <a:gd name="T2" fmla="*/ 0 w 21600"/>
                <a:gd name="T3" fmla="*/ 2147483647 h 21836"/>
                <a:gd name="T4" fmla="*/ 0 w 21600"/>
                <a:gd name="T5" fmla="*/ 2147483647 h 21836"/>
                <a:gd name="T6" fmla="*/ 0 60000 65536"/>
                <a:gd name="T7" fmla="*/ 0 60000 65536"/>
                <a:gd name="T8" fmla="*/ 0 60000 65536"/>
                <a:gd name="T9" fmla="*/ 0 w 21600"/>
                <a:gd name="T10" fmla="*/ 0 h 21836"/>
                <a:gd name="T11" fmla="*/ 21600 w 21600"/>
                <a:gd name="T12" fmla="*/ 21836 h 21836"/>
              </a:gdLst>
              <a:ahLst/>
              <a:cxnLst>
                <a:cxn ang="T6">
                  <a:pos x="T0" y="T1"/>
                </a:cxn>
                <a:cxn ang="T7">
                  <a:pos x="T2" y="T3"/>
                </a:cxn>
                <a:cxn ang="T8">
                  <a:pos x="T4" y="T5"/>
                </a:cxn>
              </a:cxnLst>
              <a:rect l="T9" t="T10" r="T11" b="T12"/>
              <a:pathLst>
                <a:path w="21600" h="21836" fill="none" extrusionOk="0">
                  <a:moveTo>
                    <a:pt x="21598" y="-1"/>
                  </a:moveTo>
                  <a:cubicBezTo>
                    <a:pt x="21599" y="78"/>
                    <a:pt x="21600" y="157"/>
                    <a:pt x="21600" y="236"/>
                  </a:cubicBezTo>
                  <a:cubicBezTo>
                    <a:pt x="21600" y="12165"/>
                    <a:pt x="11929" y="21835"/>
                    <a:pt x="0" y="21836"/>
                  </a:cubicBezTo>
                </a:path>
                <a:path w="21600" h="21836" stroke="0" extrusionOk="0">
                  <a:moveTo>
                    <a:pt x="21598" y="-1"/>
                  </a:moveTo>
                  <a:cubicBezTo>
                    <a:pt x="21599" y="78"/>
                    <a:pt x="21600" y="157"/>
                    <a:pt x="21600" y="236"/>
                  </a:cubicBezTo>
                  <a:cubicBezTo>
                    <a:pt x="21600" y="12165"/>
                    <a:pt x="11929" y="21835"/>
                    <a:pt x="0" y="21836"/>
                  </a:cubicBezTo>
                  <a:lnTo>
                    <a:pt x="0" y="236"/>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45" name="Arc 103"/>
            <p:cNvSpPr>
              <a:spLocks/>
            </p:cNvSpPr>
            <p:nvPr/>
          </p:nvSpPr>
          <p:spPr bwMode="auto">
            <a:xfrm>
              <a:off x="4718831" y="2677942"/>
              <a:ext cx="131763" cy="71438"/>
            </a:xfrm>
            <a:custGeom>
              <a:avLst/>
              <a:gdLst>
                <a:gd name="T0" fmla="*/ 2147483647 w 21600"/>
                <a:gd name="T1" fmla="*/ 0 h 14687"/>
                <a:gd name="T2" fmla="*/ 2147483647 w 21600"/>
                <a:gd name="T3" fmla="*/ 2147483647 h 14687"/>
                <a:gd name="T4" fmla="*/ 0 w 21600"/>
                <a:gd name="T5" fmla="*/ 2147483647 h 14687"/>
                <a:gd name="T6" fmla="*/ 0 60000 65536"/>
                <a:gd name="T7" fmla="*/ 0 60000 65536"/>
                <a:gd name="T8" fmla="*/ 0 60000 65536"/>
                <a:gd name="T9" fmla="*/ 0 w 21600"/>
                <a:gd name="T10" fmla="*/ 0 h 14687"/>
                <a:gd name="T11" fmla="*/ 21600 w 21600"/>
                <a:gd name="T12" fmla="*/ 14687 h 14687"/>
              </a:gdLst>
              <a:ahLst/>
              <a:cxnLst>
                <a:cxn ang="T6">
                  <a:pos x="T0" y="T1"/>
                </a:cxn>
                <a:cxn ang="T7">
                  <a:pos x="T2" y="T3"/>
                </a:cxn>
                <a:cxn ang="T8">
                  <a:pos x="T4" y="T5"/>
                </a:cxn>
              </a:cxnLst>
              <a:rect l="T9" t="T10" r="T11" b="T12"/>
              <a:pathLst>
                <a:path w="21600" h="14687" fill="none" extrusionOk="0">
                  <a:moveTo>
                    <a:pt x="20967" y="-1"/>
                  </a:moveTo>
                  <a:cubicBezTo>
                    <a:pt x="21387" y="1696"/>
                    <a:pt x="21600" y="3438"/>
                    <a:pt x="21600" y="5187"/>
                  </a:cubicBezTo>
                  <a:cubicBezTo>
                    <a:pt x="21600" y="8480"/>
                    <a:pt x="20847" y="11729"/>
                    <a:pt x="19398" y="14687"/>
                  </a:cubicBezTo>
                </a:path>
                <a:path w="21600" h="14687" stroke="0" extrusionOk="0">
                  <a:moveTo>
                    <a:pt x="20967" y="-1"/>
                  </a:moveTo>
                  <a:cubicBezTo>
                    <a:pt x="21387" y="1696"/>
                    <a:pt x="21600" y="3438"/>
                    <a:pt x="21600" y="5187"/>
                  </a:cubicBezTo>
                  <a:cubicBezTo>
                    <a:pt x="21600" y="8480"/>
                    <a:pt x="20847" y="11729"/>
                    <a:pt x="19398" y="14687"/>
                  </a:cubicBezTo>
                  <a:lnTo>
                    <a:pt x="0" y="5187"/>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46" name="Line 104"/>
            <p:cNvSpPr>
              <a:spLocks noChangeShapeType="1"/>
            </p:cNvSpPr>
            <p:nvPr/>
          </p:nvSpPr>
          <p:spPr bwMode="auto">
            <a:xfrm>
              <a:off x="4842656" y="2711280"/>
              <a:ext cx="85725" cy="9525"/>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47" name="Arc 105"/>
            <p:cNvSpPr>
              <a:spLocks/>
            </p:cNvSpPr>
            <p:nvPr/>
          </p:nvSpPr>
          <p:spPr bwMode="auto">
            <a:xfrm>
              <a:off x="4890281" y="3370092"/>
              <a:ext cx="109538" cy="123825"/>
            </a:xfrm>
            <a:custGeom>
              <a:avLst/>
              <a:gdLst>
                <a:gd name="T0" fmla="*/ 2147483647 w 21600"/>
                <a:gd name="T1" fmla="*/ 2147483647 h 21878"/>
                <a:gd name="T2" fmla="*/ 2147483647 w 21600"/>
                <a:gd name="T3" fmla="*/ 0 h 21878"/>
                <a:gd name="T4" fmla="*/ 2147483647 w 21600"/>
                <a:gd name="T5" fmla="*/ 2147483647 h 21878"/>
                <a:gd name="T6" fmla="*/ 0 60000 65536"/>
                <a:gd name="T7" fmla="*/ 0 60000 65536"/>
                <a:gd name="T8" fmla="*/ 0 60000 65536"/>
                <a:gd name="T9" fmla="*/ 0 w 21600"/>
                <a:gd name="T10" fmla="*/ 0 h 21878"/>
                <a:gd name="T11" fmla="*/ 21600 w 21600"/>
                <a:gd name="T12" fmla="*/ 21878 h 21878"/>
              </a:gdLst>
              <a:ahLst/>
              <a:cxnLst>
                <a:cxn ang="T6">
                  <a:pos x="T0" y="T1"/>
                </a:cxn>
                <a:cxn ang="T7">
                  <a:pos x="T2" y="T3"/>
                </a:cxn>
                <a:cxn ang="T8">
                  <a:pos x="T4" y="T5"/>
                </a:cxn>
              </a:cxnLst>
              <a:rect l="T9" t="T10" r="T11" b="T12"/>
              <a:pathLst>
                <a:path w="21600" h="21878" fill="none" extrusionOk="0">
                  <a:moveTo>
                    <a:pt x="21600" y="21878"/>
                  </a:moveTo>
                  <a:cubicBezTo>
                    <a:pt x="9670" y="21878"/>
                    <a:pt x="0" y="12207"/>
                    <a:pt x="0" y="278"/>
                  </a:cubicBezTo>
                  <a:cubicBezTo>
                    <a:pt x="-1" y="185"/>
                    <a:pt x="0" y="92"/>
                    <a:pt x="1" y="-1"/>
                  </a:cubicBezTo>
                </a:path>
                <a:path w="21600" h="21878" stroke="0" extrusionOk="0">
                  <a:moveTo>
                    <a:pt x="21600" y="21878"/>
                  </a:moveTo>
                  <a:cubicBezTo>
                    <a:pt x="9670" y="21878"/>
                    <a:pt x="0" y="12207"/>
                    <a:pt x="0" y="278"/>
                  </a:cubicBezTo>
                  <a:cubicBezTo>
                    <a:pt x="-1" y="185"/>
                    <a:pt x="0" y="92"/>
                    <a:pt x="1" y="-1"/>
                  </a:cubicBezTo>
                  <a:lnTo>
                    <a:pt x="21600" y="278"/>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48" name="Arc 106"/>
            <p:cNvSpPr>
              <a:spLocks/>
            </p:cNvSpPr>
            <p:nvPr/>
          </p:nvSpPr>
          <p:spPr bwMode="auto">
            <a:xfrm>
              <a:off x="5061731" y="3732042"/>
              <a:ext cx="85725" cy="106363"/>
            </a:xfrm>
            <a:custGeom>
              <a:avLst/>
              <a:gdLst>
                <a:gd name="T0" fmla="*/ 0 w 14321"/>
                <a:gd name="T1" fmla="*/ 2147483647 h 21600"/>
                <a:gd name="T2" fmla="*/ 2147483647 w 14321"/>
                <a:gd name="T3" fmla="*/ 2147483647 h 21600"/>
                <a:gd name="T4" fmla="*/ 2147483647 w 14321"/>
                <a:gd name="T5" fmla="*/ 2147483647 h 21600"/>
                <a:gd name="T6" fmla="*/ 0 60000 65536"/>
                <a:gd name="T7" fmla="*/ 0 60000 65536"/>
                <a:gd name="T8" fmla="*/ 0 60000 65536"/>
                <a:gd name="T9" fmla="*/ 0 w 14321"/>
                <a:gd name="T10" fmla="*/ 0 h 21600"/>
                <a:gd name="T11" fmla="*/ 14321 w 14321"/>
                <a:gd name="T12" fmla="*/ 21600 h 21600"/>
              </a:gdLst>
              <a:ahLst/>
              <a:cxnLst>
                <a:cxn ang="T6">
                  <a:pos x="T0" y="T1"/>
                </a:cxn>
                <a:cxn ang="T7">
                  <a:pos x="T2" y="T3"/>
                </a:cxn>
                <a:cxn ang="T8">
                  <a:pos x="T4" y="T5"/>
                </a:cxn>
              </a:cxnLst>
              <a:rect l="T9" t="T10" r="T11" b="T12"/>
              <a:pathLst>
                <a:path w="14321" h="21600" fill="none" extrusionOk="0">
                  <a:moveTo>
                    <a:pt x="-1" y="1072"/>
                  </a:moveTo>
                  <a:cubicBezTo>
                    <a:pt x="2169" y="361"/>
                    <a:pt x="4437" y="-1"/>
                    <a:pt x="6720" y="0"/>
                  </a:cubicBezTo>
                  <a:cubicBezTo>
                    <a:pt x="9316" y="0"/>
                    <a:pt x="11891" y="468"/>
                    <a:pt x="14321" y="1381"/>
                  </a:cubicBezTo>
                </a:path>
                <a:path w="14321" h="21600" stroke="0" extrusionOk="0">
                  <a:moveTo>
                    <a:pt x="-1" y="1072"/>
                  </a:moveTo>
                  <a:cubicBezTo>
                    <a:pt x="2169" y="361"/>
                    <a:pt x="4437" y="-1"/>
                    <a:pt x="6720" y="0"/>
                  </a:cubicBezTo>
                  <a:cubicBezTo>
                    <a:pt x="9316" y="0"/>
                    <a:pt x="11891" y="468"/>
                    <a:pt x="14321" y="1381"/>
                  </a:cubicBezTo>
                  <a:lnTo>
                    <a:pt x="6720" y="21600"/>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49" name="Line 107"/>
            <p:cNvSpPr>
              <a:spLocks noChangeShapeType="1"/>
            </p:cNvSpPr>
            <p:nvPr/>
          </p:nvSpPr>
          <p:spPr bwMode="auto">
            <a:xfrm flipH="1">
              <a:off x="5099831" y="3555830"/>
              <a:ext cx="3175" cy="17303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50" name="Rectangle 108"/>
            <p:cNvSpPr>
              <a:spLocks noChangeArrowheads="1"/>
            </p:cNvSpPr>
            <p:nvPr/>
          </p:nvSpPr>
          <p:spPr bwMode="auto">
            <a:xfrm>
              <a:off x="4970890" y="2692230"/>
              <a:ext cx="99178"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351" name="Rectangle 109"/>
            <p:cNvSpPr>
              <a:spLocks noChangeArrowheads="1"/>
            </p:cNvSpPr>
            <p:nvPr/>
          </p:nvSpPr>
          <p:spPr bwMode="auto">
            <a:xfrm>
              <a:off x="5064747" y="2692230"/>
              <a:ext cx="95572"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352" name="Arc 110"/>
            <p:cNvSpPr>
              <a:spLocks/>
            </p:cNvSpPr>
            <p:nvPr/>
          </p:nvSpPr>
          <p:spPr bwMode="auto">
            <a:xfrm>
              <a:off x="5288744" y="3366917"/>
              <a:ext cx="109537" cy="123825"/>
            </a:xfrm>
            <a:custGeom>
              <a:avLst/>
              <a:gdLst>
                <a:gd name="T0" fmla="*/ 2147483647 w 21600"/>
                <a:gd name="T1" fmla="*/ 0 h 21600"/>
                <a:gd name="T2" fmla="*/ 0 w 21600"/>
                <a:gd name="T3" fmla="*/ 2147483647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FFFFFF"/>
            </a:solid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53" name="Arc 111"/>
            <p:cNvSpPr>
              <a:spLocks/>
            </p:cNvSpPr>
            <p:nvPr/>
          </p:nvSpPr>
          <p:spPr bwMode="auto">
            <a:xfrm>
              <a:off x="5233181" y="3484392"/>
              <a:ext cx="57150" cy="15875"/>
            </a:xfrm>
            <a:custGeom>
              <a:avLst/>
              <a:gdLst>
                <a:gd name="T0" fmla="*/ 2147483647 w 22459"/>
                <a:gd name="T1" fmla="*/ 0 h 24252"/>
                <a:gd name="T2" fmla="*/ 0 w 22459"/>
                <a:gd name="T3" fmla="*/ 3 h 24252"/>
                <a:gd name="T4" fmla="*/ 2147483647 w 22459"/>
                <a:gd name="T5" fmla="*/ 1 h 24252"/>
                <a:gd name="T6" fmla="*/ 0 60000 65536"/>
                <a:gd name="T7" fmla="*/ 0 60000 65536"/>
                <a:gd name="T8" fmla="*/ 0 60000 65536"/>
                <a:gd name="T9" fmla="*/ 0 w 22459"/>
                <a:gd name="T10" fmla="*/ 0 h 24252"/>
                <a:gd name="T11" fmla="*/ 22459 w 22459"/>
                <a:gd name="T12" fmla="*/ 24252 h 24252"/>
              </a:gdLst>
              <a:ahLst/>
              <a:cxnLst>
                <a:cxn ang="T6">
                  <a:pos x="T0" y="T1"/>
                </a:cxn>
                <a:cxn ang="T7">
                  <a:pos x="T2" y="T3"/>
                </a:cxn>
                <a:cxn ang="T8">
                  <a:pos x="T4" y="T5"/>
                </a:cxn>
              </a:cxnLst>
              <a:rect l="T9" t="T10" r="T11" b="T12"/>
              <a:pathLst>
                <a:path w="22459" h="24252" fill="none" extrusionOk="0">
                  <a:moveTo>
                    <a:pt x="22295" y="-1"/>
                  </a:moveTo>
                  <a:cubicBezTo>
                    <a:pt x="22404" y="879"/>
                    <a:pt x="22459" y="1765"/>
                    <a:pt x="22459" y="2652"/>
                  </a:cubicBezTo>
                  <a:cubicBezTo>
                    <a:pt x="22459" y="14581"/>
                    <a:pt x="12788" y="24252"/>
                    <a:pt x="859" y="24252"/>
                  </a:cubicBezTo>
                  <a:cubicBezTo>
                    <a:pt x="572" y="24252"/>
                    <a:pt x="286" y="24246"/>
                    <a:pt x="-1" y="24234"/>
                  </a:cubicBezTo>
                </a:path>
                <a:path w="22459" h="24252" stroke="0" extrusionOk="0">
                  <a:moveTo>
                    <a:pt x="22295" y="-1"/>
                  </a:moveTo>
                  <a:cubicBezTo>
                    <a:pt x="22404" y="879"/>
                    <a:pt x="22459" y="1765"/>
                    <a:pt x="22459" y="2652"/>
                  </a:cubicBezTo>
                  <a:cubicBezTo>
                    <a:pt x="22459" y="14581"/>
                    <a:pt x="12788" y="24252"/>
                    <a:pt x="859" y="24252"/>
                  </a:cubicBezTo>
                  <a:cubicBezTo>
                    <a:pt x="572" y="24252"/>
                    <a:pt x="286" y="24246"/>
                    <a:pt x="-1" y="24234"/>
                  </a:cubicBezTo>
                  <a:lnTo>
                    <a:pt x="859" y="2652"/>
                  </a:lnTo>
                  <a:close/>
                </a:path>
              </a:pathLst>
            </a:custGeom>
            <a:solidFill>
              <a:srgbClr val="FFFFFF"/>
            </a:solid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nvGrpSpPr>
            <p:cNvPr id="9" name="Group 112"/>
            <p:cNvGrpSpPr>
              <a:grpSpLocks/>
            </p:cNvGrpSpPr>
            <p:nvPr/>
          </p:nvGrpSpPr>
          <p:grpSpPr bwMode="auto">
            <a:xfrm>
              <a:off x="5503056" y="2042942"/>
              <a:ext cx="635000" cy="1293813"/>
              <a:chOff x="2352" y="1722"/>
              <a:chExt cx="355" cy="815"/>
            </a:xfrm>
          </p:grpSpPr>
          <p:sp>
            <p:nvSpPr>
              <p:cNvPr id="52412" name="Freeform 113"/>
              <p:cNvSpPr>
                <a:spLocks/>
              </p:cNvSpPr>
              <p:nvPr/>
            </p:nvSpPr>
            <p:spPr bwMode="auto">
              <a:xfrm>
                <a:off x="2352" y="1772"/>
                <a:ext cx="312" cy="741"/>
              </a:xfrm>
              <a:custGeom>
                <a:avLst/>
                <a:gdLst>
                  <a:gd name="T0" fmla="*/ 0 w 312"/>
                  <a:gd name="T1" fmla="*/ 0 h 741"/>
                  <a:gd name="T2" fmla="*/ 9 w 312"/>
                  <a:gd name="T3" fmla="*/ 31 h 741"/>
                  <a:gd name="T4" fmla="*/ 21 w 312"/>
                  <a:gd name="T5" fmla="*/ 58 h 741"/>
                  <a:gd name="T6" fmla="*/ 35 w 312"/>
                  <a:gd name="T7" fmla="*/ 82 h 741"/>
                  <a:gd name="T8" fmla="*/ 52 w 312"/>
                  <a:gd name="T9" fmla="*/ 104 h 741"/>
                  <a:gd name="T10" fmla="*/ 70 w 312"/>
                  <a:gd name="T11" fmla="*/ 124 h 741"/>
                  <a:gd name="T12" fmla="*/ 90 w 312"/>
                  <a:gd name="T13" fmla="*/ 142 h 741"/>
                  <a:gd name="T14" fmla="*/ 111 w 312"/>
                  <a:gd name="T15" fmla="*/ 158 h 741"/>
                  <a:gd name="T16" fmla="*/ 134 w 312"/>
                  <a:gd name="T17" fmla="*/ 175 h 741"/>
                  <a:gd name="T18" fmla="*/ 157 w 312"/>
                  <a:gd name="T19" fmla="*/ 191 h 741"/>
                  <a:gd name="T20" fmla="*/ 178 w 312"/>
                  <a:gd name="T21" fmla="*/ 209 h 741"/>
                  <a:gd name="T22" fmla="*/ 201 w 312"/>
                  <a:gd name="T23" fmla="*/ 229 h 741"/>
                  <a:gd name="T24" fmla="*/ 222 w 312"/>
                  <a:gd name="T25" fmla="*/ 250 h 741"/>
                  <a:gd name="T26" fmla="*/ 242 w 312"/>
                  <a:gd name="T27" fmla="*/ 272 h 741"/>
                  <a:gd name="T28" fmla="*/ 262 w 312"/>
                  <a:gd name="T29" fmla="*/ 298 h 741"/>
                  <a:gd name="T30" fmla="*/ 270 w 312"/>
                  <a:gd name="T31" fmla="*/ 312 h 741"/>
                  <a:gd name="T32" fmla="*/ 279 w 312"/>
                  <a:gd name="T33" fmla="*/ 327 h 741"/>
                  <a:gd name="T34" fmla="*/ 286 w 312"/>
                  <a:gd name="T35" fmla="*/ 342 h 741"/>
                  <a:gd name="T36" fmla="*/ 293 w 312"/>
                  <a:gd name="T37" fmla="*/ 360 h 741"/>
                  <a:gd name="T38" fmla="*/ 303 w 312"/>
                  <a:gd name="T39" fmla="*/ 392 h 741"/>
                  <a:gd name="T40" fmla="*/ 309 w 312"/>
                  <a:gd name="T41" fmla="*/ 425 h 741"/>
                  <a:gd name="T42" fmla="*/ 312 w 312"/>
                  <a:gd name="T43" fmla="*/ 459 h 741"/>
                  <a:gd name="T44" fmla="*/ 312 w 312"/>
                  <a:gd name="T45" fmla="*/ 493 h 741"/>
                  <a:gd name="T46" fmla="*/ 309 w 312"/>
                  <a:gd name="T47" fmla="*/ 526 h 741"/>
                  <a:gd name="T48" fmla="*/ 302 w 312"/>
                  <a:gd name="T49" fmla="*/ 560 h 741"/>
                  <a:gd name="T50" fmla="*/ 291 w 312"/>
                  <a:gd name="T51" fmla="*/ 590 h 741"/>
                  <a:gd name="T52" fmla="*/ 277 w 312"/>
                  <a:gd name="T53" fmla="*/ 619 h 741"/>
                  <a:gd name="T54" fmla="*/ 261 w 312"/>
                  <a:gd name="T55" fmla="*/ 647 h 741"/>
                  <a:gd name="T56" fmla="*/ 239 w 312"/>
                  <a:gd name="T57" fmla="*/ 672 h 741"/>
                  <a:gd name="T58" fmla="*/ 215 w 312"/>
                  <a:gd name="T59" fmla="*/ 694 h 741"/>
                  <a:gd name="T60" fmla="*/ 187 w 312"/>
                  <a:gd name="T61" fmla="*/ 712 h 741"/>
                  <a:gd name="T62" fmla="*/ 172 w 312"/>
                  <a:gd name="T63" fmla="*/ 719 h 741"/>
                  <a:gd name="T64" fmla="*/ 155 w 312"/>
                  <a:gd name="T65" fmla="*/ 726 h 741"/>
                  <a:gd name="T66" fmla="*/ 139 w 312"/>
                  <a:gd name="T67" fmla="*/ 731 h 741"/>
                  <a:gd name="T68" fmla="*/ 120 w 312"/>
                  <a:gd name="T69" fmla="*/ 736 h 741"/>
                  <a:gd name="T70" fmla="*/ 102 w 312"/>
                  <a:gd name="T71" fmla="*/ 738 h 741"/>
                  <a:gd name="T72" fmla="*/ 82 w 312"/>
                  <a:gd name="T73" fmla="*/ 741 h 741"/>
                  <a:gd name="T74" fmla="*/ 62 w 312"/>
                  <a:gd name="T75" fmla="*/ 741 h 741"/>
                  <a:gd name="T76" fmla="*/ 41 w 312"/>
                  <a:gd name="T77" fmla="*/ 740 h 7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2"/>
                  <a:gd name="T118" fmla="*/ 0 h 741"/>
                  <a:gd name="T119" fmla="*/ 312 w 312"/>
                  <a:gd name="T120" fmla="*/ 741 h 74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2" h="741">
                    <a:moveTo>
                      <a:pt x="0" y="0"/>
                    </a:moveTo>
                    <a:lnTo>
                      <a:pt x="9" y="31"/>
                    </a:lnTo>
                    <a:lnTo>
                      <a:pt x="21" y="58"/>
                    </a:lnTo>
                    <a:lnTo>
                      <a:pt x="35" y="82"/>
                    </a:lnTo>
                    <a:lnTo>
                      <a:pt x="52" y="104"/>
                    </a:lnTo>
                    <a:lnTo>
                      <a:pt x="70" y="124"/>
                    </a:lnTo>
                    <a:lnTo>
                      <a:pt x="90" y="142"/>
                    </a:lnTo>
                    <a:lnTo>
                      <a:pt x="111" y="158"/>
                    </a:lnTo>
                    <a:lnTo>
                      <a:pt x="134" y="175"/>
                    </a:lnTo>
                    <a:lnTo>
                      <a:pt x="157" y="191"/>
                    </a:lnTo>
                    <a:lnTo>
                      <a:pt x="178" y="209"/>
                    </a:lnTo>
                    <a:lnTo>
                      <a:pt x="201" y="229"/>
                    </a:lnTo>
                    <a:lnTo>
                      <a:pt x="222" y="250"/>
                    </a:lnTo>
                    <a:lnTo>
                      <a:pt x="242" y="272"/>
                    </a:lnTo>
                    <a:lnTo>
                      <a:pt x="262" y="298"/>
                    </a:lnTo>
                    <a:lnTo>
                      <a:pt x="270" y="312"/>
                    </a:lnTo>
                    <a:lnTo>
                      <a:pt x="279" y="327"/>
                    </a:lnTo>
                    <a:lnTo>
                      <a:pt x="286" y="342"/>
                    </a:lnTo>
                    <a:lnTo>
                      <a:pt x="293" y="360"/>
                    </a:lnTo>
                    <a:lnTo>
                      <a:pt x="303" y="392"/>
                    </a:lnTo>
                    <a:lnTo>
                      <a:pt x="309" y="425"/>
                    </a:lnTo>
                    <a:lnTo>
                      <a:pt x="312" y="459"/>
                    </a:lnTo>
                    <a:lnTo>
                      <a:pt x="312" y="493"/>
                    </a:lnTo>
                    <a:lnTo>
                      <a:pt x="309" y="526"/>
                    </a:lnTo>
                    <a:lnTo>
                      <a:pt x="302" y="560"/>
                    </a:lnTo>
                    <a:lnTo>
                      <a:pt x="291" y="590"/>
                    </a:lnTo>
                    <a:lnTo>
                      <a:pt x="277" y="619"/>
                    </a:lnTo>
                    <a:lnTo>
                      <a:pt x="261" y="647"/>
                    </a:lnTo>
                    <a:lnTo>
                      <a:pt x="239" y="672"/>
                    </a:lnTo>
                    <a:lnTo>
                      <a:pt x="215" y="694"/>
                    </a:lnTo>
                    <a:lnTo>
                      <a:pt x="187" y="712"/>
                    </a:lnTo>
                    <a:lnTo>
                      <a:pt x="172" y="719"/>
                    </a:lnTo>
                    <a:lnTo>
                      <a:pt x="155" y="726"/>
                    </a:lnTo>
                    <a:lnTo>
                      <a:pt x="139" y="731"/>
                    </a:lnTo>
                    <a:lnTo>
                      <a:pt x="120" y="736"/>
                    </a:lnTo>
                    <a:lnTo>
                      <a:pt x="102" y="738"/>
                    </a:lnTo>
                    <a:lnTo>
                      <a:pt x="82" y="741"/>
                    </a:lnTo>
                    <a:lnTo>
                      <a:pt x="62" y="741"/>
                    </a:lnTo>
                    <a:lnTo>
                      <a:pt x="41" y="740"/>
                    </a:lnTo>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13" name="Freeform 114"/>
              <p:cNvSpPr>
                <a:spLocks/>
              </p:cNvSpPr>
              <p:nvPr/>
            </p:nvSpPr>
            <p:spPr bwMode="auto">
              <a:xfrm>
                <a:off x="2364" y="1722"/>
                <a:ext cx="343" cy="815"/>
              </a:xfrm>
              <a:custGeom>
                <a:avLst/>
                <a:gdLst>
                  <a:gd name="T0" fmla="*/ 0 w 343"/>
                  <a:gd name="T1" fmla="*/ 0 h 815"/>
                  <a:gd name="T2" fmla="*/ 5 w 343"/>
                  <a:gd name="T3" fmla="*/ 18 h 815"/>
                  <a:gd name="T4" fmla="*/ 9 w 343"/>
                  <a:gd name="T5" fmla="*/ 34 h 815"/>
                  <a:gd name="T6" fmla="*/ 15 w 343"/>
                  <a:gd name="T7" fmla="*/ 49 h 815"/>
                  <a:gd name="T8" fmla="*/ 22 w 343"/>
                  <a:gd name="T9" fmla="*/ 64 h 815"/>
                  <a:gd name="T10" fmla="*/ 38 w 343"/>
                  <a:gd name="T11" fmla="*/ 90 h 815"/>
                  <a:gd name="T12" fmla="*/ 57 w 343"/>
                  <a:gd name="T13" fmla="*/ 114 h 815"/>
                  <a:gd name="T14" fmla="*/ 76 w 343"/>
                  <a:gd name="T15" fmla="*/ 135 h 815"/>
                  <a:gd name="T16" fmla="*/ 99 w 343"/>
                  <a:gd name="T17" fmla="*/ 156 h 815"/>
                  <a:gd name="T18" fmla="*/ 122 w 343"/>
                  <a:gd name="T19" fmla="*/ 174 h 815"/>
                  <a:gd name="T20" fmla="*/ 146 w 343"/>
                  <a:gd name="T21" fmla="*/ 193 h 815"/>
                  <a:gd name="T22" fmla="*/ 171 w 343"/>
                  <a:gd name="T23" fmla="*/ 211 h 815"/>
                  <a:gd name="T24" fmla="*/ 197 w 343"/>
                  <a:gd name="T25" fmla="*/ 230 h 815"/>
                  <a:gd name="T26" fmla="*/ 221 w 343"/>
                  <a:gd name="T27" fmla="*/ 251 h 815"/>
                  <a:gd name="T28" fmla="*/ 244 w 343"/>
                  <a:gd name="T29" fmla="*/ 273 h 815"/>
                  <a:gd name="T30" fmla="*/ 267 w 343"/>
                  <a:gd name="T31" fmla="*/ 298 h 815"/>
                  <a:gd name="T32" fmla="*/ 287 w 343"/>
                  <a:gd name="T33" fmla="*/ 327 h 815"/>
                  <a:gd name="T34" fmla="*/ 296 w 343"/>
                  <a:gd name="T35" fmla="*/ 342 h 815"/>
                  <a:gd name="T36" fmla="*/ 305 w 343"/>
                  <a:gd name="T37" fmla="*/ 359 h 815"/>
                  <a:gd name="T38" fmla="*/ 314 w 343"/>
                  <a:gd name="T39" fmla="*/ 377 h 815"/>
                  <a:gd name="T40" fmla="*/ 322 w 343"/>
                  <a:gd name="T41" fmla="*/ 395 h 815"/>
                  <a:gd name="T42" fmla="*/ 332 w 343"/>
                  <a:gd name="T43" fmla="*/ 431 h 815"/>
                  <a:gd name="T44" fmla="*/ 340 w 343"/>
                  <a:gd name="T45" fmla="*/ 468 h 815"/>
                  <a:gd name="T46" fmla="*/ 343 w 343"/>
                  <a:gd name="T47" fmla="*/ 504 h 815"/>
                  <a:gd name="T48" fmla="*/ 343 w 343"/>
                  <a:gd name="T49" fmla="*/ 542 h 815"/>
                  <a:gd name="T50" fmla="*/ 338 w 343"/>
                  <a:gd name="T51" fmla="*/ 579 h 815"/>
                  <a:gd name="T52" fmla="*/ 331 w 343"/>
                  <a:gd name="T53" fmla="*/ 615 h 815"/>
                  <a:gd name="T54" fmla="*/ 320 w 343"/>
                  <a:gd name="T55" fmla="*/ 650 h 815"/>
                  <a:gd name="T56" fmla="*/ 303 w 343"/>
                  <a:gd name="T57" fmla="*/ 682 h 815"/>
                  <a:gd name="T58" fmla="*/ 285 w 343"/>
                  <a:gd name="T59" fmla="*/ 712 h 815"/>
                  <a:gd name="T60" fmla="*/ 262 w 343"/>
                  <a:gd name="T61" fmla="*/ 738 h 815"/>
                  <a:gd name="T62" fmla="*/ 249 w 343"/>
                  <a:gd name="T63" fmla="*/ 751 h 815"/>
                  <a:gd name="T64" fmla="*/ 235 w 343"/>
                  <a:gd name="T65" fmla="*/ 763 h 815"/>
                  <a:gd name="T66" fmla="*/ 221 w 343"/>
                  <a:gd name="T67" fmla="*/ 773 h 815"/>
                  <a:gd name="T68" fmla="*/ 204 w 343"/>
                  <a:gd name="T69" fmla="*/ 783 h 815"/>
                  <a:gd name="T70" fmla="*/ 188 w 343"/>
                  <a:gd name="T71" fmla="*/ 791 h 815"/>
                  <a:gd name="T72" fmla="*/ 171 w 343"/>
                  <a:gd name="T73" fmla="*/ 798 h 815"/>
                  <a:gd name="T74" fmla="*/ 151 w 343"/>
                  <a:gd name="T75" fmla="*/ 805 h 815"/>
                  <a:gd name="T76" fmla="*/ 133 w 343"/>
                  <a:gd name="T77" fmla="*/ 809 h 815"/>
                  <a:gd name="T78" fmla="*/ 111 w 343"/>
                  <a:gd name="T79" fmla="*/ 812 h 815"/>
                  <a:gd name="T80" fmla="*/ 90 w 343"/>
                  <a:gd name="T81" fmla="*/ 815 h 815"/>
                  <a:gd name="T82" fmla="*/ 67 w 343"/>
                  <a:gd name="T83" fmla="*/ 815 h 815"/>
                  <a:gd name="T84" fmla="*/ 44 w 343"/>
                  <a:gd name="T85" fmla="*/ 815 h 8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3"/>
                  <a:gd name="T130" fmla="*/ 0 h 815"/>
                  <a:gd name="T131" fmla="*/ 343 w 343"/>
                  <a:gd name="T132" fmla="*/ 815 h 81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3" h="815">
                    <a:moveTo>
                      <a:pt x="0" y="0"/>
                    </a:moveTo>
                    <a:lnTo>
                      <a:pt x="5" y="18"/>
                    </a:lnTo>
                    <a:lnTo>
                      <a:pt x="9" y="34"/>
                    </a:lnTo>
                    <a:lnTo>
                      <a:pt x="15" y="49"/>
                    </a:lnTo>
                    <a:lnTo>
                      <a:pt x="22" y="64"/>
                    </a:lnTo>
                    <a:lnTo>
                      <a:pt x="38" y="90"/>
                    </a:lnTo>
                    <a:lnTo>
                      <a:pt x="57" y="114"/>
                    </a:lnTo>
                    <a:lnTo>
                      <a:pt x="76" y="135"/>
                    </a:lnTo>
                    <a:lnTo>
                      <a:pt x="99" y="156"/>
                    </a:lnTo>
                    <a:lnTo>
                      <a:pt x="122" y="174"/>
                    </a:lnTo>
                    <a:lnTo>
                      <a:pt x="146" y="193"/>
                    </a:lnTo>
                    <a:lnTo>
                      <a:pt x="171" y="211"/>
                    </a:lnTo>
                    <a:lnTo>
                      <a:pt x="197" y="230"/>
                    </a:lnTo>
                    <a:lnTo>
                      <a:pt x="221" y="251"/>
                    </a:lnTo>
                    <a:lnTo>
                      <a:pt x="244" y="273"/>
                    </a:lnTo>
                    <a:lnTo>
                      <a:pt x="267" y="298"/>
                    </a:lnTo>
                    <a:lnTo>
                      <a:pt x="287" y="327"/>
                    </a:lnTo>
                    <a:lnTo>
                      <a:pt x="296" y="342"/>
                    </a:lnTo>
                    <a:lnTo>
                      <a:pt x="305" y="359"/>
                    </a:lnTo>
                    <a:lnTo>
                      <a:pt x="314" y="377"/>
                    </a:lnTo>
                    <a:lnTo>
                      <a:pt x="322" y="395"/>
                    </a:lnTo>
                    <a:lnTo>
                      <a:pt x="332" y="431"/>
                    </a:lnTo>
                    <a:lnTo>
                      <a:pt x="340" y="468"/>
                    </a:lnTo>
                    <a:lnTo>
                      <a:pt x="343" y="504"/>
                    </a:lnTo>
                    <a:lnTo>
                      <a:pt x="343" y="542"/>
                    </a:lnTo>
                    <a:lnTo>
                      <a:pt x="338" y="579"/>
                    </a:lnTo>
                    <a:lnTo>
                      <a:pt x="331" y="615"/>
                    </a:lnTo>
                    <a:lnTo>
                      <a:pt x="320" y="650"/>
                    </a:lnTo>
                    <a:lnTo>
                      <a:pt x="303" y="682"/>
                    </a:lnTo>
                    <a:lnTo>
                      <a:pt x="285" y="712"/>
                    </a:lnTo>
                    <a:lnTo>
                      <a:pt x="262" y="738"/>
                    </a:lnTo>
                    <a:lnTo>
                      <a:pt x="249" y="751"/>
                    </a:lnTo>
                    <a:lnTo>
                      <a:pt x="235" y="763"/>
                    </a:lnTo>
                    <a:lnTo>
                      <a:pt x="221" y="773"/>
                    </a:lnTo>
                    <a:lnTo>
                      <a:pt x="204" y="783"/>
                    </a:lnTo>
                    <a:lnTo>
                      <a:pt x="188" y="791"/>
                    </a:lnTo>
                    <a:lnTo>
                      <a:pt x="171" y="798"/>
                    </a:lnTo>
                    <a:lnTo>
                      <a:pt x="151" y="805"/>
                    </a:lnTo>
                    <a:lnTo>
                      <a:pt x="133" y="809"/>
                    </a:lnTo>
                    <a:lnTo>
                      <a:pt x="111" y="812"/>
                    </a:lnTo>
                    <a:lnTo>
                      <a:pt x="90" y="815"/>
                    </a:lnTo>
                    <a:lnTo>
                      <a:pt x="67" y="815"/>
                    </a:lnTo>
                    <a:lnTo>
                      <a:pt x="44" y="815"/>
                    </a:lnTo>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grpSp>
          <p:nvGrpSpPr>
            <p:cNvPr id="10" name="Group 115"/>
            <p:cNvGrpSpPr>
              <a:grpSpLocks/>
            </p:cNvGrpSpPr>
            <p:nvPr/>
          </p:nvGrpSpPr>
          <p:grpSpPr bwMode="auto">
            <a:xfrm>
              <a:off x="5239531" y="2957342"/>
              <a:ext cx="315913" cy="387350"/>
              <a:chOff x="2204" y="2298"/>
              <a:chExt cx="177" cy="244"/>
            </a:xfrm>
          </p:grpSpPr>
          <p:sp>
            <p:nvSpPr>
              <p:cNvPr id="52409" name="Rectangle 116"/>
              <p:cNvSpPr>
                <a:spLocks noChangeArrowheads="1"/>
              </p:cNvSpPr>
              <p:nvPr/>
            </p:nvSpPr>
            <p:spPr bwMode="auto">
              <a:xfrm>
                <a:off x="2204" y="2304"/>
                <a:ext cx="61" cy="238"/>
              </a:xfrm>
              <a:prstGeom prst="rect">
                <a:avLst/>
              </a:prstGeom>
              <a:solidFill>
                <a:srgbClr val="FF0000"/>
              </a:solidFill>
              <a:ln w="9525">
                <a:solidFill>
                  <a:srgbClr val="FF0000"/>
                </a:solidFill>
                <a:miter lim="800000"/>
                <a:headEnd/>
                <a:tailEnd/>
              </a:ln>
            </p:spPr>
            <p:txBody>
              <a:bodyPr/>
              <a:lstStyle/>
              <a:p>
                <a:pPr algn="ctr" defTabSz="914400" eaLnBrk="0" hangingPunct="0"/>
                <a:endParaRPr lang="en-US" sz="1600" b="1">
                  <a:solidFill>
                    <a:srgbClr val="000000"/>
                  </a:solidFill>
                  <a:latin typeface="Corbel" panose="020B0503020204020204" pitchFamily="34" charset="0"/>
                  <a:ea typeface="Osaka" pitchFamily="1" charset="-128"/>
                </a:endParaRPr>
              </a:p>
            </p:txBody>
          </p:sp>
          <p:sp>
            <p:nvSpPr>
              <p:cNvPr id="52410" name="Rectangle 117"/>
              <p:cNvSpPr>
                <a:spLocks noChangeArrowheads="1"/>
              </p:cNvSpPr>
              <p:nvPr/>
            </p:nvSpPr>
            <p:spPr bwMode="auto">
              <a:xfrm>
                <a:off x="2204" y="2298"/>
                <a:ext cx="171" cy="50"/>
              </a:xfrm>
              <a:prstGeom prst="rect">
                <a:avLst/>
              </a:prstGeom>
              <a:solidFill>
                <a:srgbClr val="FF0000"/>
              </a:solidFill>
              <a:ln w="9525">
                <a:solidFill>
                  <a:srgbClr val="FF0000"/>
                </a:solidFill>
                <a:miter lim="800000"/>
                <a:headEnd/>
                <a:tailEnd/>
              </a:ln>
            </p:spPr>
            <p:txBody>
              <a:bodyPr/>
              <a:lstStyle/>
              <a:p>
                <a:pPr algn="ctr" defTabSz="914400" eaLnBrk="0" hangingPunct="0"/>
                <a:endParaRPr lang="en-US" sz="1600" b="1">
                  <a:solidFill>
                    <a:srgbClr val="000000"/>
                  </a:solidFill>
                  <a:latin typeface="Corbel" panose="020B0503020204020204" pitchFamily="34" charset="0"/>
                  <a:ea typeface="Osaka" pitchFamily="1" charset="-128"/>
                </a:endParaRPr>
              </a:p>
            </p:txBody>
          </p:sp>
          <p:sp>
            <p:nvSpPr>
              <p:cNvPr id="52411" name="Rectangle 118"/>
              <p:cNvSpPr>
                <a:spLocks noChangeArrowheads="1"/>
              </p:cNvSpPr>
              <p:nvPr/>
            </p:nvSpPr>
            <p:spPr bwMode="auto">
              <a:xfrm>
                <a:off x="2320" y="2304"/>
                <a:ext cx="61" cy="238"/>
              </a:xfrm>
              <a:prstGeom prst="rect">
                <a:avLst/>
              </a:prstGeom>
              <a:solidFill>
                <a:srgbClr val="FF0000"/>
              </a:solidFill>
              <a:ln w="9525">
                <a:solidFill>
                  <a:srgbClr val="FF0000"/>
                </a:solidFill>
                <a:miter lim="800000"/>
                <a:headEnd/>
                <a:tailEnd/>
              </a:ln>
            </p:spPr>
            <p:txBody>
              <a:bodyPr/>
              <a:lstStyle/>
              <a:p>
                <a:pPr algn="ctr" defTabSz="914400" eaLnBrk="0" hangingPunct="0"/>
                <a:endParaRPr lang="en-US" sz="1600" b="1">
                  <a:solidFill>
                    <a:srgbClr val="000000"/>
                  </a:solidFill>
                  <a:latin typeface="Corbel" panose="020B0503020204020204" pitchFamily="34" charset="0"/>
                  <a:ea typeface="Osaka" pitchFamily="1" charset="-128"/>
                </a:endParaRPr>
              </a:p>
            </p:txBody>
          </p:sp>
        </p:grpSp>
        <p:sp>
          <p:nvSpPr>
            <p:cNvPr id="52356" name="Arc 119"/>
            <p:cNvSpPr>
              <a:spLocks/>
            </p:cNvSpPr>
            <p:nvPr/>
          </p:nvSpPr>
          <p:spPr bwMode="auto">
            <a:xfrm>
              <a:off x="4679144" y="3070055"/>
              <a:ext cx="177800" cy="231775"/>
            </a:xfrm>
            <a:custGeom>
              <a:avLst/>
              <a:gdLst>
                <a:gd name="T0" fmla="*/ 0 w 21599"/>
                <a:gd name="T1" fmla="*/ 2147483647 h 21598"/>
                <a:gd name="T2" fmla="*/ 2147483647 w 21599"/>
                <a:gd name="T3" fmla="*/ 0 h 21598"/>
                <a:gd name="T4" fmla="*/ 2147483647 w 21599"/>
                <a:gd name="T5" fmla="*/ 2147483647 h 21598"/>
                <a:gd name="T6" fmla="*/ 0 60000 65536"/>
                <a:gd name="T7" fmla="*/ 0 60000 65536"/>
                <a:gd name="T8" fmla="*/ 0 60000 65536"/>
                <a:gd name="T9" fmla="*/ 0 w 21599"/>
                <a:gd name="T10" fmla="*/ 0 h 21598"/>
                <a:gd name="T11" fmla="*/ 21599 w 21599"/>
                <a:gd name="T12" fmla="*/ 21598 h 21598"/>
              </a:gdLst>
              <a:ahLst/>
              <a:cxnLst>
                <a:cxn ang="T6">
                  <a:pos x="T0" y="T1"/>
                </a:cxn>
                <a:cxn ang="T7">
                  <a:pos x="T2" y="T3"/>
                </a:cxn>
                <a:cxn ang="T8">
                  <a:pos x="T4" y="T5"/>
                </a:cxn>
              </a:cxnLst>
              <a:rect l="T9" t="T10" r="T11" b="T12"/>
              <a:pathLst>
                <a:path w="21599" h="21598" fill="none" extrusionOk="0">
                  <a:moveTo>
                    <a:pt x="-1" y="21451"/>
                  </a:moveTo>
                  <a:cubicBezTo>
                    <a:pt x="79" y="9663"/>
                    <a:pt x="9596" y="115"/>
                    <a:pt x="21384" y="-1"/>
                  </a:cubicBezTo>
                </a:path>
                <a:path w="21599" h="21598" stroke="0" extrusionOk="0">
                  <a:moveTo>
                    <a:pt x="-1" y="21451"/>
                  </a:moveTo>
                  <a:cubicBezTo>
                    <a:pt x="79" y="9663"/>
                    <a:pt x="9596" y="115"/>
                    <a:pt x="21384" y="-1"/>
                  </a:cubicBezTo>
                  <a:lnTo>
                    <a:pt x="21599" y="21598"/>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57" name="Arc 120"/>
            <p:cNvSpPr>
              <a:spLocks/>
            </p:cNvSpPr>
            <p:nvPr/>
          </p:nvSpPr>
          <p:spPr bwMode="auto">
            <a:xfrm>
              <a:off x="4880756" y="3068467"/>
              <a:ext cx="185738" cy="220663"/>
            </a:xfrm>
            <a:custGeom>
              <a:avLst/>
              <a:gdLst>
                <a:gd name="T0" fmla="*/ 0 w 21599"/>
                <a:gd name="T1" fmla="*/ 0 h 21600"/>
                <a:gd name="T2" fmla="*/ 2147483647 w 21599"/>
                <a:gd name="T3" fmla="*/ 2147483647 h 21600"/>
                <a:gd name="T4" fmla="*/ 0 w 21599"/>
                <a:gd name="T5" fmla="*/ 2147483647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0"/>
                  </a:moveTo>
                  <a:cubicBezTo>
                    <a:pt x="11868" y="0"/>
                    <a:pt x="21514" y="9576"/>
                    <a:pt x="21599" y="21444"/>
                  </a:cubicBezTo>
                </a:path>
                <a:path w="21599" h="21600" stroke="0" extrusionOk="0">
                  <a:moveTo>
                    <a:pt x="-1" y="0"/>
                  </a:moveTo>
                  <a:cubicBezTo>
                    <a:pt x="11868" y="0"/>
                    <a:pt x="21514" y="9576"/>
                    <a:pt x="21599" y="21444"/>
                  </a:cubicBezTo>
                  <a:lnTo>
                    <a:pt x="0" y="2160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58" name="Arc 121"/>
            <p:cNvSpPr>
              <a:spLocks/>
            </p:cNvSpPr>
            <p:nvPr/>
          </p:nvSpPr>
          <p:spPr bwMode="auto">
            <a:xfrm>
              <a:off x="4718831" y="3120855"/>
              <a:ext cx="150813" cy="188912"/>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70"/>
                    <a:pt x="9670" y="0"/>
                    <a:pt x="21599" y="0"/>
                  </a:cubicBezTo>
                </a:path>
                <a:path w="21600" h="21600" stroke="0" extrusionOk="0">
                  <a:moveTo>
                    <a:pt x="0" y="21600"/>
                  </a:moveTo>
                  <a:cubicBezTo>
                    <a:pt x="0" y="9670"/>
                    <a:pt x="9670" y="0"/>
                    <a:pt x="21599" y="0"/>
                  </a:cubicBezTo>
                  <a:lnTo>
                    <a:pt x="21600" y="21600"/>
                  </a:lnTo>
                  <a:close/>
                </a:path>
              </a:pathLst>
            </a:custGeom>
            <a:solidFill>
              <a:schemeClr val="bg1"/>
            </a:solidFill>
            <a:ln w="7938">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59" name="Arc 122"/>
            <p:cNvSpPr>
              <a:spLocks/>
            </p:cNvSpPr>
            <p:nvPr/>
          </p:nvSpPr>
          <p:spPr bwMode="auto">
            <a:xfrm>
              <a:off x="4882344" y="3120855"/>
              <a:ext cx="155575" cy="222250"/>
            </a:xfrm>
            <a:custGeom>
              <a:avLst/>
              <a:gdLst>
                <a:gd name="T0" fmla="*/ 0 w 21854"/>
                <a:gd name="T1" fmla="*/ 2147483647 h 21600"/>
                <a:gd name="T2" fmla="*/ 2147483647 w 21854"/>
                <a:gd name="T3" fmla="*/ 2147483647 h 21600"/>
                <a:gd name="T4" fmla="*/ 2147483647 w 21854"/>
                <a:gd name="T5" fmla="*/ 2147483647 h 21600"/>
                <a:gd name="T6" fmla="*/ 0 60000 65536"/>
                <a:gd name="T7" fmla="*/ 0 60000 65536"/>
                <a:gd name="T8" fmla="*/ 0 60000 65536"/>
                <a:gd name="T9" fmla="*/ 0 w 21854"/>
                <a:gd name="T10" fmla="*/ 0 h 21600"/>
                <a:gd name="T11" fmla="*/ 21854 w 21854"/>
                <a:gd name="T12" fmla="*/ 21600 h 21600"/>
              </a:gdLst>
              <a:ahLst/>
              <a:cxnLst>
                <a:cxn ang="T6">
                  <a:pos x="T0" y="T1"/>
                </a:cxn>
                <a:cxn ang="T7">
                  <a:pos x="T2" y="T3"/>
                </a:cxn>
                <a:cxn ang="T8">
                  <a:pos x="T4" y="T5"/>
                </a:cxn>
              </a:cxnLst>
              <a:rect l="T9" t="T10" r="T11" b="T12"/>
              <a:pathLst>
                <a:path w="21854" h="21600" fill="none" extrusionOk="0">
                  <a:moveTo>
                    <a:pt x="-1" y="1"/>
                  </a:moveTo>
                  <a:cubicBezTo>
                    <a:pt x="84" y="0"/>
                    <a:pt x="169" y="-1"/>
                    <a:pt x="254" y="0"/>
                  </a:cubicBezTo>
                  <a:cubicBezTo>
                    <a:pt x="12183" y="0"/>
                    <a:pt x="21854" y="9670"/>
                    <a:pt x="21854" y="21600"/>
                  </a:cubicBezTo>
                </a:path>
                <a:path w="21854" h="21600" stroke="0" extrusionOk="0">
                  <a:moveTo>
                    <a:pt x="-1" y="1"/>
                  </a:moveTo>
                  <a:cubicBezTo>
                    <a:pt x="84" y="0"/>
                    <a:pt x="169" y="-1"/>
                    <a:pt x="254" y="0"/>
                  </a:cubicBezTo>
                  <a:cubicBezTo>
                    <a:pt x="12183" y="0"/>
                    <a:pt x="21854" y="9670"/>
                    <a:pt x="21854" y="21600"/>
                  </a:cubicBezTo>
                  <a:lnTo>
                    <a:pt x="254" y="21600"/>
                  </a:lnTo>
                  <a:close/>
                </a:path>
              </a:pathLst>
            </a:custGeom>
            <a:noFill/>
            <a:ln w="7938">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60" name="Rectangle 123"/>
            <p:cNvSpPr>
              <a:spLocks noChangeArrowheads="1"/>
            </p:cNvSpPr>
            <p:nvPr/>
          </p:nvSpPr>
          <p:spPr bwMode="auto">
            <a:xfrm>
              <a:off x="4802601" y="3281192"/>
              <a:ext cx="99178"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361" name="Rectangle 124"/>
            <p:cNvSpPr>
              <a:spLocks noChangeArrowheads="1"/>
            </p:cNvSpPr>
            <p:nvPr/>
          </p:nvSpPr>
          <p:spPr bwMode="auto">
            <a:xfrm>
              <a:off x="4894888" y="3281192"/>
              <a:ext cx="95572" cy="153888"/>
            </a:xfrm>
            <a:prstGeom prst="rect">
              <a:avLst/>
            </a:prstGeom>
            <a:solidFill>
              <a:schemeClr val="bg1"/>
            </a:solid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362" name="Arc 125"/>
            <p:cNvSpPr>
              <a:spLocks/>
            </p:cNvSpPr>
            <p:nvPr/>
          </p:nvSpPr>
          <p:spPr bwMode="auto">
            <a:xfrm>
              <a:off x="4756931" y="3165305"/>
              <a:ext cx="82550" cy="106362"/>
            </a:xfrm>
            <a:custGeom>
              <a:avLst/>
              <a:gdLst>
                <a:gd name="T0" fmla="*/ 0 w 13563"/>
                <a:gd name="T1" fmla="*/ 2147483647 h 21600"/>
                <a:gd name="T2" fmla="*/ 2147483647 w 13563"/>
                <a:gd name="T3" fmla="*/ 2147483647 h 21600"/>
                <a:gd name="T4" fmla="*/ 2147483647 w 13563"/>
                <a:gd name="T5" fmla="*/ 2147483647 h 21600"/>
                <a:gd name="T6" fmla="*/ 0 60000 65536"/>
                <a:gd name="T7" fmla="*/ 0 60000 65536"/>
                <a:gd name="T8" fmla="*/ 0 60000 65536"/>
                <a:gd name="T9" fmla="*/ 0 w 13563"/>
                <a:gd name="T10" fmla="*/ 0 h 21600"/>
                <a:gd name="T11" fmla="*/ 13563 w 13563"/>
                <a:gd name="T12" fmla="*/ 21600 h 21600"/>
              </a:gdLst>
              <a:ahLst/>
              <a:cxnLst>
                <a:cxn ang="T6">
                  <a:pos x="T0" y="T1"/>
                </a:cxn>
                <a:cxn ang="T7">
                  <a:pos x="T2" y="T3"/>
                </a:cxn>
                <a:cxn ang="T8">
                  <a:pos x="T4" y="T5"/>
                </a:cxn>
              </a:cxnLst>
              <a:rect l="T9" t="T10" r="T11" b="T12"/>
              <a:pathLst>
                <a:path w="13563" h="21600" fill="none" extrusionOk="0">
                  <a:moveTo>
                    <a:pt x="-1" y="4115"/>
                  </a:moveTo>
                  <a:cubicBezTo>
                    <a:pt x="3687" y="1440"/>
                    <a:pt x="8127" y="-1"/>
                    <a:pt x="12683" y="0"/>
                  </a:cubicBezTo>
                  <a:cubicBezTo>
                    <a:pt x="12976" y="0"/>
                    <a:pt x="13269" y="5"/>
                    <a:pt x="13563" y="17"/>
                  </a:cubicBezTo>
                </a:path>
                <a:path w="13563" h="21600" stroke="0" extrusionOk="0">
                  <a:moveTo>
                    <a:pt x="-1" y="4115"/>
                  </a:moveTo>
                  <a:cubicBezTo>
                    <a:pt x="3687" y="1440"/>
                    <a:pt x="8127" y="-1"/>
                    <a:pt x="12683" y="0"/>
                  </a:cubicBezTo>
                  <a:cubicBezTo>
                    <a:pt x="12976" y="0"/>
                    <a:pt x="13269" y="5"/>
                    <a:pt x="13563" y="17"/>
                  </a:cubicBezTo>
                  <a:lnTo>
                    <a:pt x="12683" y="21600"/>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63" name="Line 126"/>
            <p:cNvSpPr>
              <a:spLocks noChangeShapeType="1"/>
            </p:cNvSpPr>
            <p:nvPr/>
          </p:nvSpPr>
          <p:spPr bwMode="auto">
            <a:xfrm>
              <a:off x="4645806" y="2890667"/>
              <a:ext cx="144463" cy="276225"/>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64" name="Line 127"/>
            <p:cNvSpPr>
              <a:spLocks noChangeShapeType="1"/>
            </p:cNvSpPr>
            <p:nvPr/>
          </p:nvSpPr>
          <p:spPr bwMode="auto">
            <a:xfrm flipH="1">
              <a:off x="4709306" y="3300242"/>
              <a:ext cx="9525" cy="31750"/>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65" name="Line 128"/>
            <p:cNvSpPr>
              <a:spLocks noChangeShapeType="1"/>
            </p:cNvSpPr>
            <p:nvPr/>
          </p:nvSpPr>
          <p:spPr bwMode="auto">
            <a:xfrm>
              <a:off x="4839481" y="3068467"/>
              <a:ext cx="50800" cy="1588"/>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66" name="Line 129"/>
            <p:cNvSpPr>
              <a:spLocks noChangeShapeType="1"/>
            </p:cNvSpPr>
            <p:nvPr/>
          </p:nvSpPr>
          <p:spPr bwMode="auto">
            <a:xfrm flipH="1">
              <a:off x="5523694" y="3339930"/>
              <a:ext cx="85725" cy="158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67" name="Line 130"/>
            <p:cNvSpPr>
              <a:spLocks noChangeShapeType="1"/>
            </p:cNvSpPr>
            <p:nvPr/>
          </p:nvSpPr>
          <p:spPr bwMode="auto">
            <a:xfrm flipH="1">
              <a:off x="5544331" y="3297067"/>
              <a:ext cx="31750" cy="1588"/>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68" name="Line 131"/>
            <p:cNvSpPr>
              <a:spLocks noChangeShapeType="1"/>
            </p:cNvSpPr>
            <p:nvPr/>
          </p:nvSpPr>
          <p:spPr bwMode="auto">
            <a:xfrm>
              <a:off x="5060144" y="3287542"/>
              <a:ext cx="179387" cy="1588"/>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69" name="Line 132"/>
            <p:cNvSpPr>
              <a:spLocks noChangeShapeType="1"/>
            </p:cNvSpPr>
            <p:nvPr/>
          </p:nvSpPr>
          <p:spPr bwMode="auto">
            <a:xfrm>
              <a:off x="5031569" y="3339930"/>
              <a:ext cx="234950" cy="158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nvGrpSpPr>
            <p:cNvPr id="11" name="Group 133"/>
            <p:cNvGrpSpPr>
              <a:grpSpLocks/>
            </p:cNvGrpSpPr>
            <p:nvPr/>
          </p:nvGrpSpPr>
          <p:grpSpPr bwMode="auto">
            <a:xfrm>
              <a:off x="4096531" y="2039767"/>
              <a:ext cx="633413" cy="1292225"/>
              <a:chOff x="1564" y="1720"/>
              <a:chExt cx="355" cy="814"/>
            </a:xfrm>
          </p:grpSpPr>
          <p:sp>
            <p:nvSpPr>
              <p:cNvPr id="52407" name="Freeform 134"/>
              <p:cNvSpPr>
                <a:spLocks/>
              </p:cNvSpPr>
              <p:nvPr/>
            </p:nvSpPr>
            <p:spPr bwMode="auto">
              <a:xfrm>
                <a:off x="1607" y="1770"/>
                <a:ext cx="312" cy="740"/>
              </a:xfrm>
              <a:custGeom>
                <a:avLst/>
                <a:gdLst>
                  <a:gd name="T0" fmla="*/ 312 w 312"/>
                  <a:gd name="T1" fmla="*/ 0 h 740"/>
                  <a:gd name="T2" fmla="*/ 303 w 312"/>
                  <a:gd name="T3" fmla="*/ 30 h 740"/>
                  <a:gd name="T4" fmla="*/ 292 w 312"/>
                  <a:gd name="T5" fmla="*/ 58 h 740"/>
                  <a:gd name="T6" fmla="*/ 277 w 312"/>
                  <a:gd name="T7" fmla="*/ 81 h 740"/>
                  <a:gd name="T8" fmla="*/ 262 w 312"/>
                  <a:gd name="T9" fmla="*/ 103 h 740"/>
                  <a:gd name="T10" fmla="*/ 242 w 312"/>
                  <a:gd name="T11" fmla="*/ 123 h 740"/>
                  <a:gd name="T12" fmla="*/ 222 w 312"/>
                  <a:gd name="T13" fmla="*/ 141 h 740"/>
                  <a:gd name="T14" fmla="*/ 201 w 312"/>
                  <a:gd name="T15" fmla="*/ 157 h 740"/>
                  <a:gd name="T16" fmla="*/ 180 w 312"/>
                  <a:gd name="T17" fmla="*/ 174 h 740"/>
                  <a:gd name="T18" fmla="*/ 157 w 312"/>
                  <a:gd name="T19" fmla="*/ 191 h 740"/>
                  <a:gd name="T20" fmla="*/ 134 w 312"/>
                  <a:gd name="T21" fmla="*/ 209 h 740"/>
                  <a:gd name="T22" fmla="*/ 111 w 312"/>
                  <a:gd name="T23" fmla="*/ 228 h 740"/>
                  <a:gd name="T24" fmla="*/ 90 w 312"/>
                  <a:gd name="T25" fmla="*/ 249 h 740"/>
                  <a:gd name="T26" fmla="*/ 70 w 312"/>
                  <a:gd name="T27" fmla="*/ 271 h 740"/>
                  <a:gd name="T28" fmla="*/ 52 w 312"/>
                  <a:gd name="T29" fmla="*/ 297 h 740"/>
                  <a:gd name="T30" fmla="*/ 43 w 312"/>
                  <a:gd name="T31" fmla="*/ 311 h 740"/>
                  <a:gd name="T32" fmla="*/ 35 w 312"/>
                  <a:gd name="T33" fmla="*/ 326 h 740"/>
                  <a:gd name="T34" fmla="*/ 27 w 312"/>
                  <a:gd name="T35" fmla="*/ 342 h 740"/>
                  <a:gd name="T36" fmla="*/ 20 w 312"/>
                  <a:gd name="T37" fmla="*/ 360 h 740"/>
                  <a:gd name="T38" fmla="*/ 11 w 312"/>
                  <a:gd name="T39" fmla="*/ 391 h 740"/>
                  <a:gd name="T40" fmla="*/ 3 w 312"/>
                  <a:gd name="T41" fmla="*/ 425 h 740"/>
                  <a:gd name="T42" fmla="*/ 0 w 312"/>
                  <a:gd name="T43" fmla="*/ 458 h 740"/>
                  <a:gd name="T44" fmla="*/ 0 w 312"/>
                  <a:gd name="T45" fmla="*/ 492 h 740"/>
                  <a:gd name="T46" fmla="*/ 4 w 312"/>
                  <a:gd name="T47" fmla="*/ 526 h 740"/>
                  <a:gd name="T48" fmla="*/ 11 w 312"/>
                  <a:gd name="T49" fmla="*/ 559 h 740"/>
                  <a:gd name="T50" fmla="*/ 21 w 312"/>
                  <a:gd name="T51" fmla="*/ 589 h 740"/>
                  <a:gd name="T52" fmla="*/ 35 w 312"/>
                  <a:gd name="T53" fmla="*/ 618 h 740"/>
                  <a:gd name="T54" fmla="*/ 53 w 312"/>
                  <a:gd name="T55" fmla="*/ 646 h 740"/>
                  <a:gd name="T56" fmla="*/ 75 w 312"/>
                  <a:gd name="T57" fmla="*/ 671 h 740"/>
                  <a:gd name="T58" fmla="*/ 99 w 312"/>
                  <a:gd name="T59" fmla="*/ 693 h 740"/>
                  <a:gd name="T60" fmla="*/ 126 w 312"/>
                  <a:gd name="T61" fmla="*/ 711 h 740"/>
                  <a:gd name="T62" fmla="*/ 142 w 312"/>
                  <a:gd name="T63" fmla="*/ 718 h 740"/>
                  <a:gd name="T64" fmla="*/ 157 w 312"/>
                  <a:gd name="T65" fmla="*/ 725 h 740"/>
                  <a:gd name="T66" fmla="*/ 174 w 312"/>
                  <a:gd name="T67" fmla="*/ 731 h 740"/>
                  <a:gd name="T68" fmla="*/ 192 w 312"/>
                  <a:gd name="T69" fmla="*/ 735 h 740"/>
                  <a:gd name="T70" fmla="*/ 210 w 312"/>
                  <a:gd name="T71" fmla="*/ 738 h 740"/>
                  <a:gd name="T72" fmla="*/ 230 w 312"/>
                  <a:gd name="T73" fmla="*/ 740 h 740"/>
                  <a:gd name="T74" fmla="*/ 250 w 312"/>
                  <a:gd name="T75" fmla="*/ 740 h 740"/>
                  <a:gd name="T76" fmla="*/ 271 w 312"/>
                  <a:gd name="T77" fmla="*/ 739 h 7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2"/>
                  <a:gd name="T118" fmla="*/ 0 h 740"/>
                  <a:gd name="T119" fmla="*/ 312 w 312"/>
                  <a:gd name="T120" fmla="*/ 740 h 74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2" h="740">
                    <a:moveTo>
                      <a:pt x="312" y="0"/>
                    </a:moveTo>
                    <a:lnTo>
                      <a:pt x="303" y="30"/>
                    </a:lnTo>
                    <a:lnTo>
                      <a:pt x="292" y="58"/>
                    </a:lnTo>
                    <a:lnTo>
                      <a:pt x="277" y="81"/>
                    </a:lnTo>
                    <a:lnTo>
                      <a:pt x="262" y="103"/>
                    </a:lnTo>
                    <a:lnTo>
                      <a:pt x="242" y="123"/>
                    </a:lnTo>
                    <a:lnTo>
                      <a:pt x="222" y="141"/>
                    </a:lnTo>
                    <a:lnTo>
                      <a:pt x="201" y="157"/>
                    </a:lnTo>
                    <a:lnTo>
                      <a:pt x="180" y="174"/>
                    </a:lnTo>
                    <a:lnTo>
                      <a:pt x="157" y="191"/>
                    </a:lnTo>
                    <a:lnTo>
                      <a:pt x="134" y="209"/>
                    </a:lnTo>
                    <a:lnTo>
                      <a:pt x="111" y="228"/>
                    </a:lnTo>
                    <a:lnTo>
                      <a:pt x="90" y="249"/>
                    </a:lnTo>
                    <a:lnTo>
                      <a:pt x="70" y="271"/>
                    </a:lnTo>
                    <a:lnTo>
                      <a:pt x="52" y="297"/>
                    </a:lnTo>
                    <a:lnTo>
                      <a:pt x="43" y="311"/>
                    </a:lnTo>
                    <a:lnTo>
                      <a:pt x="35" y="326"/>
                    </a:lnTo>
                    <a:lnTo>
                      <a:pt x="27" y="342"/>
                    </a:lnTo>
                    <a:lnTo>
                      <a:pt x="20" y="360"/>
                    </a:lnTo>
                    <a:lnTo>
                      <a:pt x="11" y="391"/>
                    </a:lnTo>
                    <a:lnTo>
                      <a:pt x="3" y="425"/>
                    </a:lnTo>
                    <a:lnTo>
                      <a:pt x="0" y="458"/>
                    </a:lnTo>
                    <a:lnTo>
                      <a:pt x="0" y="492"/>
                    </a:lnTo>
                    <a:lnTo>
                      <a:pt x="4" y="526"/>
                    </a:lnTo>
                    <a:lnTo>
                      <a:pt x="11" y="559"/>
                    </a:lnTo>
                    <a:lnTo>
                      <a:pt x="21" y="589"/>
                    </a:lnTo>
                    <a:lnTo>
                      <a:pt x="35" y="618"/>
                    </a:lnTo>
                    <a:lnTo>
                      <a:pt x="53" y="646"/>
                    </a:lnTo>
                    <a:lnTo>
                      <a:pt x="75" y="671"/>
                    </a:lnTo>
                    <a:lnTo>
                      <a:pt x="99" y="693"/>
                    </a:lnTo>
                    <a:lnTo>
                      <a:pt x="126" y="711"/>
                    </a:lnTo>
                    <a:lnTo>
                      <a:pt x="142" y="718"/>
                    </a:lnTo>
                    <a:lnTo>
                      <a:pt x="157" y="725"/>
                    </a:lnTo>
                    <a:lnTo>
                      <a:pt x="174" y="731"/>
                    </a:lnTo>
                    <a:lnTo>
                      <a:pt x="192" y="735"/>
                    </a:lnTo>
                    <a:lnTo>
                      <a:pt x="210" y="738"/>
                    </a:lnTo>
                    <a:lnTo>
                      <a:pt x="230" y="740"/>
                    </a:lnTo>
                    <a:lnTo>
                      <a:pt x="250" y="740"/>
                    </a:lnTo>
                    <a:lnTo>
                      <a:pt x="271" y="739"/>
                    </a:lnTo>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08" name="Freeform 135"/>
              <p:cNvSpPr>
                <a:spLocks/>
              </p:cNvSpPr>
              <p:nvPr/>
            </p:nvSpPr>
            <p:spPr bwMode="auto">
              <a:xfrm>
                <a:off x="1564" y="1720"/>
                <a:ext cx="343" cy="814"/>
              </a:xfrm>
              <a:custGeom>
                <a:avLst/>
                <a:gdLst>
                  <a:gd name="T0" fmla="*/ 343 w 343"/>
                  <a:gd name="T1" fmla="*/ 0 h 814"/>
                  <a:gd name="T2" fmla="*/ 338 w 343"/>
                  <a:gd name="T3" fmla="*/ 18 h 814"/>
                  <a:gd name="T4" fmla="*/ 334 w 343"/>
                  <a:gd name="T5" fmla="*/ 33 h 814"/>
                  <a:gd name="T6" fmla="*/ 328 w 343"/>
                  <a:gd name="T7" fmla="*/ 48 h 814"/>
                  <a:gd name="T8" fmla="*/ 322 w 343"/>
                  <a:gd name="T9" fmla="*/ 63 h 814"/>
                  <a:gd name="T10" fmla="*/ 305 w 343"/>
                  <a:gd name="T11" fmla="*/ 90 h 814"/>
                  <a:gd name="T12" fmla="*/ 287 w 343"/>
                  <a:gd name="T13" fmla="*/ 113 h 814"/>
                  <a:gd name="T14" fmla="*/ 267 w 343"/>
                  <a:gd name="T15" fmla="*/ 134 h 814"/>
                  <a:gd name="T16" fmla="*/ 244 w 343"/>
                  <a:gd name="T17" fmla="*/ 155 h 814"/>
                  <a:gd name="T18" fmla="*/ 221 w 343"/>
                  <a:gd name="T19" fmla="*/ 173 h 814"/>
                  <a:gd name="T20" fmla="*/ 197 w 343"/>
                  <a:gd name="T21" fmla="*/ 192 h 814"/>
                  <a:gd name="T22" fmla="*/ 172 w 343"/>
                  <a:gd name="T23" fmla="*/ 210 h 814"/>
                  <a:gd name="T24" fmla="*/ 146 w 343"/>
                  <a:gd name="T25" fmla="*/ 230 h 814"/>
                  <a:gd name="T26" fmla="*/ 122 w 343"/>
                  <a:gd name="T27" fmla="*/ 250 h 814"/>
                  <a:gd name="T28" fmla="*/ 99 w 343"/>
                  <a:gd name="T29" fmla="*/ 272 h 814"/>
                  <a:gd name="T30" fmla="*/ 76 w 343"/>
                  <a:gd name="T31" fmla="*/ 297 h 814"/>
                  <a:gd name="T32" fmla="*/ 57 w 343"/>
                  <a:gd name="T33" fmla="*/ 326 h 814"/>
                  <a:gd name="T34" fmla="*/ 47 w 343"/>
                  <a:gd name="T35" fmla="*/ 342 h 814"/>
                  <a:gd name="T36" fmla="*/ 38 w 343"/>
                  <a:gd name="T37" fmla="*/ 358 h 814"/>
                  <a:gd name="T38" fmla="*/ 29 w 343"/>
                  <a:gd name="T39" fmla="*/ 376 h 814"/>
                  <a:gd name="T40" fmla="*/ 22 w 343"/>
                  <a:gd name="T41" fmla="*/ 394 h 814"/>
                  <a:gd name="T42" fmla="*/ 11 w 343"/>
                  <a:gd name="T43" fmla="*/ 430 h 814"/>
                  <a:gd name="T44" fmla="*/ 3 w 343"/>
                  <a:gd name="T45" fmla="*/ 468 h 814"/>
                  <a:gd name="T46" fmla="*/ 0 w 343"/>
                  <a:gd name="T47" fmla="*/ 504 h 814"/>
                  <a:gd name="T48" fmla="*/ 0 w 343"/>
                  <a:gd name="T49" fmla="*/ 541 h 814"/>
                  <a:gd name="T50" fmla="*/ 5 w 343"/>
                  <a:gd name="T51" fmla="*/ 578 h 814"/>
                  <a:gd name="T52" fmla="*/ 12 w 343"/>
                  <a:gd name="T53" fmla="*/ 614 h 814"/>
                  <a:gd name="T54" fmla="*/ 23 w 343"/>
                  <a:gd name="T55" fmla="*/ 649 h 814"/>
                  <a:gd name="T56" fmla="*/ 40 w 343"/>
                  <a:gd name="T57" fmla="*/ 681 h 814"/>
                  <a:gd name="T58" fmla="*/ 58 w 343"/>
                  <a:gd name="T59" fmla="*/ 711 h 814"/>
                  <a:gd name="T60" fmla="*/ 81 w 343"/>
                  <a:gd name="T61" fmla="*/ 738 h 814"/>
                  <a:gd name="T62" fmla="*/ 95 w 343"/>
                  <a:gd name="T63" fmla="*/ 750 h 814"/>
                  <a:gd name="T64" fmla="*/ 108 w 343"/>
                  <a:gd name="T65" fmla="*/ 763 h 814"/>
                  <a:gd name="T66" fmla="*/ 122 w 343"/>
                  <a:gd name="T67" fmla="*/ 772 h 814"/>
                  <a:gd name="T68" fmla="*/ 139 w 343"/>
                  <a:gd name="T69" fmla="*/ 782 h 814"/>
                  <a:gd name="T70" fmla="*/ 156 w 343"/>
                  <a:gd name="T71" fmla="*/ 790 h 814"/>
                  <a:gd name="T72" fmla="*/ 172 w 343"/>
                  <a:gd name="T73" fmla="*/ 797 h 814"/>
                  <a:gd name="T74" fmla="*/ 192 w 343"/>
                  <a:gd name="T75" fmla="*/ 804 h 814"/>
                  <a:gd name="T76" fmla="*/ 210 w 343"/>
                  <a:gd name="T77" fmla="*/ 808 h 814"/>
                  <a:gd name="T78" fmla="*/ 232 w 343"/>
                  <a:gd name="T79" fmla="*/ 811 h 814"/>
                  <a:gd name="T80" fmla="*/ 253 w 343"/>
                  <a:gd name="T81" fmla="*/ 814 h 814"/>
                  <a:gd name="T82" fmla="*/ 276 w 343"/>
                  <a:gd name="T83" fmla="*/ 814 h 814"/>
                  <a:gd name="T84" fmla="*/ 299 w 343"/>
                  <a:gd name="T85" fmla="*/ 814 h 8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3"/>
                  <a:gd name="T130" fmla="*/ 0 h 814"/>
                  <a:gd name="T131" fmla="*/ 343 w 343"/>
                  <a:gd name="T132" fmla="*/ 814 h 8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3" h="814">
                    <a:moveTo>
                      <a:pt x="343" y="0"/>
                    </a:moveTo>
                    <a:lnTo>
                      <a:pt x="338" y="18"/>
                    </a:lnTo>
                    <a:lnTo>
                      <a:pt x="334" y="33"/>
                    </a:lnTo>
                    <a:lnTo>
                      <a:pt x="328" y="48"/>
                    </a:lnTo>
                    <a:lnTo>
                      <a:pt x="322" y="63"/>
                    </a:lnTo>
                    <a:lnTo>
                      <a:pt x="305" y="90"/>
                    </a:lnTo>
                    <a:lnTo>
                      <a:pt x="287" y="113"/>
                    </a:lnTo>
                    <a:lnTo>
                      <a:pt x="267" y="134"/>
                    </a:lnTo>
                    <a:lnTo>
                      <a:pt x="244" y="155"/>
                    </a:lnTo>
                    <a:lnTo>
                      <a:pt x="221" y="173"/>
                    </a:lnTo>
                    <a:lnTo>
                      <a:pt x="197" y="192"/>
                    </a:lnTo>
                    <a:lnTo>
                      <a:pt x="172" y="210"/>
                    </a:lnTo>
                    <a:lnTo>
                      <a:pt x="146" y="230"/>
                    </a:lnTo>
                    <a:lnTo>
                      <a:pt x="122" y="250"/>
                    </a:lnTo>
                    <a:lnTo>
                      <a:pt x="99" y="272"/>
                    </a:lnTo>
                    <a:lnTo>
                      <a:pt x="76" y="297"/>
                    </a:lnTo>
                    <a:lnTo>
                      <a:pt x="57" y="326"/>
                    </a:lnTo>
                    <a:lnTo>
                      <a:pt x="47" y="342"/>
                    </a:lnTo>
                    <a:lnTo>
                      <a:pt x="38" y="358"/>
                    </a:lnTo>
                    <a:lnTo>
                      <a:pt x="29" y="376"/>
                    </a:lnTo>
                    <a:lnTo>
                      <a:pt x="22" y="394"/>
                    </a:lnTo>
                    <a:lnTo>
                      <a:pt x="11" y="430"/>
                    </a:lnTo>
                    <a:lnTo>
                      <a:pt x="3" y="468"/>
                    </a:lnTo>
                    <a:lnTo>
                      <a:pt x="0" y="504"/>
                    </a:lnTo>
                    <a:lnTo>
                      <a:pt x="0" y="541"/>
                    </a:lnTo>
                    <a:lnTo>
                      <a:pt x="5" y="578"/>
                    </a:lnTo>
                    <a:lnTo>
                      <a:pt x="12" y="614"/>
                    </a:lnTo>
                    <a:lnTo>
                      <a:pt x="23" y="649"/>
                    </a:lnTo>
                    <a:lnTo>
                      <a:pt x="40" y="681"/>
                    </a:lnTo>
                    <a:lnTo>
                      <a:pt x="58" y="711"/>
                    </a:lnTo>
                    <a:lnTo>
                      <a:pt x="81" y="738"/>
                    </a:lnTo>
                    <a:lnTo>
                      <a:pt x="95" y="750"/>
                    </a:lnTo>
                    <a:lnTo>
                      <a:pt x="108" y="763"/>
                    </a:lnTo>
                    <a:lnTo>
                      <a:pt x="122" y="772"/>
                    </a:lnTo>
                    <a:lnTo>
                      <a:pt x="139" y="782"/>
                    </a:lnTo>
                    <a:lnTo>
                      <a:pt x="156" y="790"/>
                    </a:lnTo>
                    <a:lnTo>
                      <a:pt x="172" y="797"/>
                    </a:lnTo>
                    <a:lnTo>
                      <a:pt x="192" y="804"/>
                    </a:lnTo>
                    <a:lnTo>
                      <a:pt x="210" y="808"/>
                    </a:lnTo>
                    <a:lnTo>
                      <a:pt x="232" y="811"/>
                    </a:lnTo>
                    <a:lnTo>
                      <a:pt x="253" y="814"/>
                    </a:lnTo>
                    <a:lnTo>
                      <a:pt x="276" y="814"/>
                    </a:lnTo>
                    <a:lnTo>
                      <a:pt x="299" y="814"/>
                    </a:lnTo>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sp>
          <p:nvSpPr>
            <p:cNvPr id="52371" name="Line 136"/>
            <p:cNvSpPr>
              <a:spLocks noChangeShapeType="1"/>
            </p:cNvSpPr>
            <p:nvPr/>
          </p:nvSpPr>
          <p:spPr bwMode="auto">
            <a:xfrm flipH="1">
              <a:off x="4615644" y="3331992"/>
              <a:ext cx="87312" cy="1588"/>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nvGrpSpPr>
            <p:cNvPr id="12" name="Group 137"/>
            <p:cNvGrpSpPr>
              <a:grpSpLocks/>
            </p:cNvGrpSpPr>
            <p:nvPr/>
          </p:nvGrpSpPr>
          <p:grpSpPr bwMode="auto">
            <a:xfrm>
              <a:off x="4690256" y="1634955"/>
              <a:ext cx="96838" cy="479425"/>
              <a:chOff x="1897" y="1465"/>
              <a:chExt cx="54" cy="302"/>
            </a:xfrm>
          </p:grpSpPr>
          <p:sp>
            <p:nvSpPr>
              <p:cNvPr id="52405" name="Arc 138"/>
              <p:cNvSpPr>
                <a:spLocks/>
              </p:cNvSpPr>
              <p:nvPr/>
            </p:nvSpPr>
            <p:spPr bwMode="auto">
              <a:xfrm>
                <a:off x="1922" y="1479"/>
                <a:ext cx="29" cy="288"/>
              </a:xfrm>
              <a:custGeom>
                <a:avLst/>
                <a:gdLst>
                  <a:gd name="T0" fmla="*/ 0 w 22398"/>
                  <a:gd name="T1" fmla="*/ 0 h 21600"/>
                  <a:gd name="T2" fmla="*/ 0 w 22398"/>
                  <a:gd name="T3" fmla="*/ 0 h 21600"/>
                  <a:gd name="T4" fmla="*/ 0 w 22398"/>
                  <a:gd name="T5" fmla="*/ 0 h 21600"/>
                  <a:gd name="T6" fmla="*/ 0 60000 65536"/>
                  <a:gd name="T7" fmla="*/ 0 60000 65536"/>
                  <a:gd name="T8" fmla="*/ 0 60000 65536"/>
                  <a:gd name="T9" fmla="*/ 0 w 22398"/>
                  <a:gd name="T10" fmla="*/ 0 h 21600"/>
                  <a:gd name="T11" fmla="*/ 22398 w 22398"/>
                  <a:gd name="T12" fmla="*/ 21600 h 21600"/>
                </a:gdLst>
                <a:ahLst/>
                <a:cxnLst>
                  <a:cxn ang="T6">
                    <a:pos x="T0" y="T1"/>
                  </a:cxn>
                  <a:cxn ang="T7">
                    <a:pos x="T2" y="T3"/>
                  </a:cxn>
                  <a:cxn ang="T8">
                    <a:pos x="T4" y="T5"/>
                  </a:cxn>
                </a:cxnLst>
                <a:rect l="T9" t="T10" r="T11" b="T12"/>
                <a:pathLst>
                  <a:path w="22398" h="21600" fill="none" extrusionOk="0">
                    <a:moveTo>
                      <a:pt x="22398" y="0"/>
                    </a:moveTo>
                    <a:cubicBezTo>
                      <a:pt x="22398" y="11929"/>
                      <a:pt x="12727" y="21600"/>
                      <a:pt x="798" y="21600"/>
                    </a:cubicBezTo>
                    <a:cubicBezTo>
                      <a:pt x="531" y="21600"/>
                      <a:pt x="265" y="21595"/>
                      <a:pt x="-1" y="21585"/>
                    </a:cubicBezTo>
                  </a:path>
                  <a:path w="22398" h="21600" stroke="0" extrusionOk="0">
                    <a:moveTo>
                      <a:pt x="22398" y="0"/>
                    </a:moveTo>
                    <a:cubicBezTo>
                      <a:pt x="22398" y="11929"/>
                      <a:pt x="12727" y="21600"/>
                      <a:pt x="798" y="21600"/>
                    </a:cubicBezTo>
                    <a:cubicBezTo>
                      <a:pt x="531" y="21600"/>
                      <a:pt x="265" y="21595"/>
                      <a:pt x="-1" y="21585"/>
                    </a:cubicBezTo>
                    <a:lnTo>
                      <a:pt x="798" y="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06" name="Arc 139"/>
              <p:cNvSpPr>
                <a:spLocks/>
              </p:cNvSpPr>
              <p:nvPr/>
            </p:nvSpPr>
            <p:spPr bwMode="auto">
              <a:xfrm>
                <a:off x="1897" y="1465"/>
                <a:ext cx="29" cy="288"/>
              </a:xfrm>
              <a:custGeom>
                <a:avLst/>
                <a:gdLst>
                  <a:gd name="T0" fmla="*/ 0 w 22398"/>
                  <a:gd name="T1" fmla="*/ 0 h 21600"/>
                  <a:gd name="T2" fmla="*/ 0 w 22398"/>
                  <a:gd name="T3" fmla="*/ 0 h 21600"/>
                  <a:gd name="T4" fmla="*/ 0 w 22398"/>
                  <a:gd name="T5" fmla="*/ 0 h 21600"/>
                  <a:gd name="T6" fmla="*/ 0 60000 65536"/>
                  <a:gd name="T7" fmla="*/ 0 60000 65536"/>
                  <a:gd name="T8" fmla="*/ 0 60000 65536"/>
                  <a:gd name="T9" fmla="*/ 0 w 22398"/>
                  <a:gd name="T10" fmla="*/ 0 h 21600"/>
                  <a:gd name="T11" fmla="*/ 22398 w 22398"/>
                  <a:gd name="T12" fmla="*/ 21600 h 21600"/>
                </a:gdLst>
                <a:ahLst/>
                <a:cxnLst>
                  <a:cxn ang="T6">
                    <a:pos x="T0" y="T1"/>
                  </a:cxn>
                  <a:cxn ang="T7">
                    <a:pos x="T2" y="T3"/>
                  </a:cxn>
                  <a:cxn ang="T8">
                    <a:pos x="T4" y="T5"/>
                  </a:cxn>
                </a:cxnLst>
                <a:rect l="T9" t="T10" r="T11" b="T12"/>
                <a:pathLst>
                  <a:path w="22398" h="21600" fill="none" extrusionOk="0">
                    <a:moveTo>
                      <a:pt x="22398" y="0"/>
                    </a:moveTo>
                    <a:cubicBezTo>
                      <a:pt x="22398" y="11929"/>
                      <a:pt x="12727" y="21600"/>
                      <a:pt x="798" y="21600"/>
                    </a:cubicBezTo>
                    <a:cubicBezTo>
                      <a:pt x="531" y="21600"/>
                      <a:pt x="265" y="21595"/>
                      <a:pt x="-1" y="21585"/>
                    </a:cubicBezTo>
                  </a:path>
                  <a:path w="22398" h="21600" stroke="0" extrusionOk="0">
                    <a:moveTo>
                      <a:pt x="22398" y="0"/>
                    </a:moveTo>
                    <a:cubicBezTo>
                      <a:pt x="22398" y="11929"/>
                      <a:pt x="12727" y="21600"/>
                      <a:pt x="798" y="21600"/>
                    </a:cubicBezTo>
                    <a:cubicBezTo>
                      <a:pt x="531" y="21600"/>
                      <a:pt x="265" y="21595"/>
                      <a:pt x="-1" y="21585"/>
                    </a:cubicBezTo>
                    <a:lnTo>
                      <a:pt x="798" y="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grpSp>
          <p:nvGrpSpPr>
            <p:cNvPr id="13" name="Group 140"/>
            <p:cNvGrpSpPr>
              <a:grpSpLocks/>
            </p:cNvGrpSpPr>
            <p:nvPr/>
          </p:nvGrpSpPr>
          <p:grpSpPr bwMode="auto">
            <a:xfrm>
              <a:off x="5457019" y="1639717"/>
              <a:ext cx="93662" cy="479425"/>
              <a:chOff x="2326" y="1468"/>
              <a:chExt cx="52" cy="302"/>
            </a:xfrm>
          </p:grpSpPr>
          <p:sp>
            <p:nvSpPr>
              <p:cNvPr id="52403" name="Arc 141"/>
              <p:cNvSpPr>
                <a:spLocks/>
              </p:cNvSpPr>
              <p:nvPr/>
            </p:nvSpPr>
            <p:spPr bwMode="auto">
              <a:xfrm>
                <a:off x="2326" y="1482"/>
                <a:ext cx="28" cy="288"/>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20801" y="21585"/>
                    </a:moveTo>
                    <a:cubicBezTo>
                      <a:pt x="9191" y="21155"/>
                      <a:pt x="0" y="11618"/>
                      <a:pt x="0" y="0"/>
                    </a:cubicBezTo>
                  </a:path>
                  <a:path w="21600" h="21585" stroke="0" extrusionOk="0">
                    <a:moveTo>
                      <a:pt x="20801" y="21585"/>
                    </a:moveTo>
                    <a:cubicBezTo>
                      <a:pt x="9191" y="21155"/>
                      <a:pt x="0" y="11618"/>
                      <a:pt x="0" y="0"/>
                    </a:cubicBezTo>
                    <a:lnTo>
                      <a:pt x="21600" y="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04" name="Arc 142"/>
              <p:cNvSpPr>
                <a:spLocks/>
              </p:cNvSpPr>
              <p:nvPr/>
            </p:nvSpPr>
            <p:spPr bwMode="auto">
              <a:xfrm>
                <a:off x="2350" y="1468"/>
                <a:ext cx="28" cy="288"/>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20801" y="21585"/>
                    </a:moveTo>
                    <a:cubicBezTo>
                      <a:pt x="9191" y="21155"/>
                      <a:pt x="0" y="11618"/>
                      <a:pt x="0" y="0"/>
                    </a:cubicBezTo>
                  </a:path>
                  <a:path w="21600" h="21585" stroke="0" extrusionOk="0">
                    <a:moveTo>
                      <a:pt x="20801" y="21585"/>
                    </a:moveTo>
                    <a:cubicBezTo>
                      <a:pt x="9191" y="21155"/>
                      <a:pt x="0" y="11618"/>
                      <a:pt x="0" y="0"/>
                    </a:cubicBezTo>
                    <a:lnTo>
                      <a:pt x="21600" y="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sp>
          <p:nvSpPr>
            <p:cNvPr id="52374" name="Freeform 143"/>
            <p:cNvSpPr>
              <a:spLocks/>
            </p:cNvSpPr>
            <p:nvPr/>
          </p:nvSpPr>
          <p:spPr bwMode="auto">
            <a:xfrm>
              <a:off x="4271156" y="4014617"/>
              <a:ext cx="344488" cy="346075"/>
            </a:xfrm>
            <a:custGeom>
              <a:avLst/>
              <a:gdLst>
                <a:gd name="T0" fmla="*/ 0 w 193"/>
                <a:gd name="T1" fmla="*/ 2147483647 h 218"/>
                <a:gd name="T2" fmla="*/ 2147483647 w 193"/>
                <a:gd name="T3" fmla="*/ 2147483647 h 218"/>
                <a:gd name="T4" fmla="*/ 2147483647 w 193"/>
                <a:gd name="T5" fmla="*/ 2147483647 h 218"/>
                <a:gd name="T6" fmla="*/ 2147483647 w 193"/>
                <a:gd name="T7" fmla="*/ 2147483647 h 218"/>
                <a:gd name="T8" fmla="*/ 2147483647 w 193"/>
                <a:gd name="T9" fmla="*/ 2147483647 h 218"/>
                <a:gd name="T10" fmla="*/ 2147483647 w 193"/>
                <a:gd name="T11" fmla="*/ 2147483647 h 218"/>
                <a:gd name="T12" fmla="*/ 2147483647 w 193"/>
                <a:gd name="T13" fmla="*/ 2147483647 h 218"/>
                <a:gd name="T14" fmla="*/ 2147483647 w 193"/>
                <a:gd name="T15" fmla="*/ 2147483647 h 218"/>
                <a:gd name="T16" fmla="*/ 2147483647 w 193"/>
                <a:gd name="T17" fmla="*/ 2147483647 h 218"/>
                <a:gd name="T18" fmla="*/ 2147483647 w 193"/>
                <a:gd name="T19" fmla="*/ 2147483647 h 218"/>
                <a:gd name="T20" fmla="*/ 2147483647 w 193"/>
                <a:gd name="T21" fmla="*/ 2147483647 h 218"/>
                <a:gd name="T22" fmla="*/ 2147483647 w 193"/>
                <a:gd name="T23" fmla="*/ 2147483647 h 218"/>
                <a:gd name="T24" fmla="*/ 2147483647 w 193"/>
                <a:gd name="T25" fmla="*/ 2147483647 h 218"/>
                <a:gd name="T26" fmla="*/ 2147483647 w 193"/>
                <a:gd name="T27" fmla="*/ 2147483647 h 218"/>
                <a:gd name="T28" fmla="*/ 2147483647 w 193"/>
                <a:gd name="T29" fmla="*/ 0 h 218"/>
                <a:gd name="T30" fmla="*/ 0 w 193"/>
                <a:gd name="T31" fmla="*/ 2147483647 h 2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3"/>
                <a:gd name="T49" fmla="*/ 0 h 218"/>
                <a:gd name="T50" fmla="*/ 193 w 193"/>
                <a:gd name="T51" fmla="*/ 218 h 2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3" h="218">
                  <a:moveTo>
                    <a:pt x="0" y="218"/>
                  </a:moveTo>
                  <a:lnTo>
                    <a:pt x="7" y="174"/>
                  </a:lnTo>
                  <a:lnTo>
                    <a:pt x="18" y="132"/>
                  </a:lnTo>
                  <a:lnTo>
                    <a:pt x="24" y="114"/>
                  </a:lnTo>
                  <a:lnTo>
                    <a:pt x="32" y="96"/>
                  </a:lnTo>
                  <a:lnTo>
                    <a:pt x="39" y="79"/>
                  </a:lnTo>
                  <a:lnTo>
                    <a:pt x="50" y="64"/>
                  </a:lnTo>
                  <a:lnTo>
                    <a:pt x="61" y="50"/>
                  </a:lnTo>
                  <a:lnTo>
                    <a:pt x="74" y="38"/>
                  </a:lnTo>
                  <a:lnTo>
                    <a:pt x="88" y="27"/>
                  </a:lnTo>
                  <a:lnTo>
                    <a:pt x="105" y="18"/>
                  </a:lnTo>
                  <a:lnTo>
                    <a:pt x="125" y="10"/>
                  </a:lnTo>
                  <a:lnTo>
                    <a:pt x="144" y="5"/>
                  </a:lnTo>
                  <a:lnTo>
                    <a:pt x="167" y="2"/>
                  </a:lnTo>
                  <a:lnTo>
                    <a:pt x="193" y="0"/>
                  </a:lnTo>
                  <a:lnTo>
                    <a:pt x="0" y="218"/>
                  </a:lnTo>
                  <a:close/>
                </a:path>
              </a:pathLst>
            </a:custGeom>
            <a:no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75" name="Freeform 144"/>
            <p:cNvSpPr>
              <a:spLocks/>
            </p:cNvSpPr>
            <p:nvPr/>
          </p:nvSpPr>
          <p:spPr bwMode="auto">
            <a:xfrm>
              <a:off x="4225119" y="3978105"/>
              <a:ext cx="379412" cy="377825"/>
            </a:xfrm>
            <a:custGeom>
              <a:avLst/>
              <a:gdLst>
                <a:gd name="T0" fmla="*/ 0 w 213"/>
                <a:gd name="T1" fmla="*/ 2147483647 h 238"/>
                <a:gd name="T2" fmla="*/ 2147483647 w 213"/>
                <a:gd name="T3" fmla="*/ 2147483647 h 238"/>
                <a:gd name="T4" fmla="*/ 2147483647 w 213"/>
                <a:gd name="T5" fmla="*/ 2147483647 h 238"/>
                <a:gd name="T6" fmla="*/ 2147483647 w 213"/>
                <a:gd name="T7" fmla="*/ 2147483647 h 238"/>
                <a:gd name="T8" fmla="*/ 2147483647 w 213"/>
                <a:gd name="T9" fmla="*/ 2147483647 h 238"/>
                <a:gd name="T10" fmla="*/ 2147483647 w 213"/>
                <a:gd name="T11" fmla="*/ 2147483647 h 238"/>
                <a:gd name="T12" fmla="*/ 2147483647 w 213"/>
                <a:gd name="T13" fmla="*/ 2147483647 h 238"/>
                <a:gd name="T14" fmla="*/ 2147483647 w 213"/>
                <a:gd name="T15" fmla="*/ 2147483647 h 238"/>
                <a:gd name="T16" fmla="*/ 2147483647 w 213"/>
                <a:gd name="T17" fmla="*/ 2147483647 h 238"/>
                <a:gd name="T18" fmla="*/ 2147483647 w 213"/>
                <a:gd name="T19" fmla="*/ 2147483647 h 238"/>
                <a:gd name="T20" fmla="*/ 2147483647 w 213"/>
                <a:gd name="T21" fmla="*/ 2147483647 h 238"/>
                <a:gd name="T22" fmla="*/ 2147483647 w 213"/>
                <a:gd name="T23" fmla="*/ 2147483647 h 238"/>
                <a:gd name="T24" fmla="*/ 2147483647 w 213"/>
                <a:gd name="T25" fmla="*/ 2147483647 h 238"/>
                <a:gd name="T26" fmla="*/ 2147483647 w 213"/>
                <a:gd name="T27" fmla="*/ 2147483647 h 238"/>
                <a:gd name="T28" fmla="*/ 2147483647 w 213"/>
                <a:gd name="T29" fmla="*/ 2147483647 h 238"/>
                <a:gd name="T30" fmla="*/ 2147483647 w 213"/>
                <a:gd name="T31" fmla="*/ 2147483647 h 238"/>
                <a:gd name="T32" fmla="*/ 2147483647 w 213"/>
                <a:gd name="T33" fmla="*/ 0 h 2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3"/>
                <a:gd name="T52" fmla="*/ 0 h 238"/>
                <a:gd name="T53" fmla="*/ 213 w 213"/>
                <a:gd name="T54" fmla="*/ 238 h 2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3" h="238">
                  <a:moveTo>
                    <a:pt x="0" y="238"/>
                  </a:moveTo>
                  <a:lnTo>
                    <a:pt x="3" y="215"/>
                  </a:lnTo>
                  <a:lnTo>
                    <a:pt x="7" y="190"/>
                  </a:lnTo>
                  <a:lnTo>
                    <a:pt x="14" y="167"/>
                  </a:lnTo>
                  <a:lnTo>
                    <a:pt x="20" y="145"/>
                  </a:lnTo>
                  <a:lnTo>
                    <a:pt x="26" y="125"/>
                  </a:lnTo>
                  <a:lnTo>
                    <a:pt x="35" y="105"/>
                  </a:lnTo>
                  <a:lnTo>
                    <a:pt x="44" y="86"/>
                  </a:lnTo>
                  <a:lnTo>
                    <a:pt x="55" y="69"/>
                  </a:lnTo>
                  <a:lnTo>
                    <a:pt x="67" y="54"/>
                  </a:lnTo>
                  <a:lnTo>
                    <a:pt x="81" y="41"/>
                  </a:lnTo>
                  <a:lnTo>
                    <a:pt x="97" y="29"/>
                  </a:lnTo>
                  <a:lnTo>
                    <a:pt x="116" y="19"/>
                  </a:lnTo>
                  <a:lnTo>
                    <a:pt x="135" y="11"/>
                  </a:lnTo>
                  <a:lnTo>
                    <a:pt x="158" y="5"/>
                  </a:lnTo>
                  <a:lnTo>
                    <a:pt x="184" y="1"/>
                  </a:lnTo>
                  <a:lnTo>
                    <a:pt x="213" y="0"/>
                  </a:lnTo>
                </a:path>
              </a:pathLst>
            </a:custGeom>
            <a:solidFill>
              <a:schemeClr val="bg1"/>
            </a:solidFill>
            <a:ln w="12700">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76" name="Freeform 145"/>
            <p:cNvSpPr>
              <a:spLocks/>
            </p:cNvSpPr>
            <p:nvPr/>
          </p:nvSpPr>
          <p:spPr bwMode="auto">
            <a:xfrm>
              <a:off x="5574494" y="4011442"/>
              <a:ext cx="344487" cy="344488"/>
            </a:xfrm>
            <a:custGeom>
              <a:avLst/>
              <a:gdLst>
                <a:gd name="T0" fmla="*/ 2147483647 w 193"/>
                <a:gd name="T1" fmla="*/ 2147483647 h 217"/>
                <a:gd name="T2" fmla="*/ 2147483647 w 193"/>
                <a:gd name="T3" fmla="*/ 2147483647 h 217"/>
                <a:gd name="T4" fmla="*/ 2147483647 w 193"/>
                <a:gd name="T5" fmla="*/ 2147483647 h 217"/>
                <a:gd name="T6" fmla="*/ 2147483647 w 193"/>
                <a:gd name="T7" fmla="*/ 2147483647 h 217"/>
                <a:gd name="T8" fmla="*/ 2147483647 w 193"/>
                <a:gd name="T9" fmla="*/ 2147483647 h 217"/>
                <a:gd name="T10" fmla="*/ 2147483647 w 193"/>
                <a:gd name="T11" fmla="*/ 2147483647 h 217"/>
                <a:gd name="T12" fmla="*/ 2147483647 w 193"/>
                <a:gd name="T13" fmla="*/ 2147483647 h 217"/>
                <a:gd name="T14" fmla="*/ 2147483647 w 193"/>
                <a:gd name="T15" fmla="*/ 2147483647 h 217"/>
                <a:gd name="T16" fmla="*/ 2147483647 w 193"/>
                <a:gd name="T17" fmla="*/ 2147483647 h 217"/>
                <a:gd name="T18" fmla="*/ 2147483647 w 193"/>
                <a:gd name="T19" fmla="*/ 2147483647 h 217"/>
                <a:gd name="T20" fmla="*/ 2147483647 w 193"/>
                <a:gd name="T21" fmla="*/ 2147483647 h 217"/>
                <a:gd name="T22" fmla="*/ 2147483647 w 193"/>
                <a:gd name="T23" fmla="*/ 2147483647 h 217"/>
                <a:gd name="T24" fmla="*/ 2147483647 w 193"/>
                <a:gd name="T25" fmla="*/ 2147483647 h 217"/>
                <a:gd name="T26" fmla="*/ 2147483647 w 193"/>
                <a:gd name="T27" fmla="*/ 2147483647 h 217"/>
                <a:gd name="T28" fmla="*/ 0 w 193"/>
                <a:gd name="T29" fmla="*/ 0 h 217"/>
                <a:gd name="T30" fmla="*/ 2147483647 w 193"/>
                <a:gd name="T31" fmla="*/ 2147483647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3"/>
                <a:gd name="T49" fmla="*/ 0 h 217"/>
                <a:gd name="T50" fmla="*/ 193 w 193"/>
                <a:gd name="T51" fmla="*/ 217 h 2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3" h="217">
                  <a:moveTo>
                    <a:pt x="193" y="217"/>
                  </a:moveTo>
                  <a:lnTo>
                    <a:pt x="186" y="173"/>
                  </a:lnTo>
                  <a:lnTo>
                    <a:pt x="176" y="133"/>
                  </a:lnTo>
                  <a:lnTo>
                    <a:pt x="169" y="113"/>
                  </a:lnTo>
                  <a:lnTo>
                    <a:pt x="163" y="95"/>
                  </a:lnTo>
                  <a:lnTo>
                    <a:pt x="154" y="79"/>
                  </a:lnTo>
                  <a:lnTo>
                    <a:pt x="143" y="63"/>
                  </a:lnTo>
                  <a:lnTo>
                    <a:pt x="132" y="50"/>
                  </a:lnTo>
                  <a:lnTo>
                    <a:pt x="118" y="37"/>
                  </a:lnTo>
                  <a:lnTo>
                    <a:pt x="105" y="27"/>
                  </a:lnTo>
                  <a:lnTo>
                    <a:pt x="88" y="18"/>
                  </a:lnTo>
                  <a:lnTo>
                    <a:pt x="70" y="11"/>
                  </a:lnTo>
                  <a:lnTo>
                    <a:pt x="48" y="5"/>
                  </a:lnTo>
                  <a:lnTo>
                    <a:pt x="26" y="1"/>
                  </a:lnTo>
                  <a:lnTo>
                    <a:pt x="0" y="0"/>
                  </a:lnTo>
                  <a:lnTo>
                    <a:pt x="193" y="217"/>
                  </a:lnTo>
                  <a:close/>
                </a:path>
              </a:pathLst>
            </a:custGeom>
            <a:no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77" name="Freeform 146"/>
            <p:cNvSpPr>
              <a:spLocks/>
            </p:cNvSpPr>
            <p:nvPr/>
          </p:nvSpPr>
          <p:spPr bwMode="auto">
            <a:xfrm>
              <a:off x="5695144" y="3973342"/>
              <a:ext cx="271462" cy="428625"/>
            </a:xfrm>
            <a:custGeom>
              <a:avLst/>
              <a:gdLst>
                <a:gd name="T0" fmla="*/ 2147483647 w 152"/>
                <a:gd name="T1" fmla="*/ 2147483647 h 270"/>
                <a:gd name="T2" fmla="*/ 2147483647 w 152"/>
                <a:gd name="T3" fmla="*/ 2147483647 h 270"/>
                <a:gd name="T4" fmla="*/ 2147483647 w 152"/>
                <a:gd name="T5" fmla="*/ 2147483647 h 270"/>
                <a:gd name="T6" fmla="*/ 2147483647 w 152"/>
                <a:gd name="T7" fmla="*/ 2147483647 h 270"/>
                <a:gd name="T8" fmla="*/ 2147483647 w 152"/>
                <a:gd name="T9" fmla="*/ 2147483647 h 270"/>
                <a:gd name="T10" fmla="*/ 2147483647 w 152"/>
                <a:gd name="T11" fmla="*/ 2147483647 h 270"/>
                <a:gd name="T12" fmla="*/ 2147483647 w 152"/>
                <a:gd name="T13" fmla="*/ 2147483647 h 270"/>
                <a:gd name="T14" fmla="*/ 2147483647 w 152"/>
                <a:gd name="T15" fmla="*/ 2147483647 h 270"/>
                <a:gd name="T16" fmla="*/ 2147483647 w 152"/>
                <a:gd name="T17" fmla="*/ 2147483647 h 270"/>
                <a:gd name="T18" fmla="*/ 2147483647 w 152"/>
                <a:gd name="T19" fmla="*/ 2147483647 h 270"/>
                <a:gd name="T20" fmla="*/ 2147483647 w 152"/>
                <a:gd name="T21" fmla="*/ 2147483647 h 270"/>
                <a:gd name="T22" fmla="*/ 2147483647 w 152"/>
                <a:gd name="T23" fmla="*/ 2147483647 h 270"/>
                <a:gd name="T24" fmla="*/ 2147483647 w 152"/>
                <a:gd name="T25" fmla="*/ 2147483647 h 270"/>
                <a:gd name="T26" fmla="*/ 2147483647 w 152"/>
                <a:gd name="T27" fmla="*/ 2147483647 h 270"/>
                <a:gd name="T28" fmla="*/ 2147483647 w 152"/>
                <a:gd name="T29" fmla="*/ 2147483647 h 270"/>
                <a:gd name="T30" fmla="*/ 2147483647 w 152"/>
                <a:gd name="T31" fmla="*/ 2147483647 h 270"/>
                <a:gd name="T32" fmla="*/ 0 w 152"/>
                <a:gd name="T33" fmla="*/ 0 h 2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52"/>
                <a:gd name="T52" fmla="*/ 0 h 270"/>
                <a:gd name="T53" fmla="*/ 152 w 152"/>
                <a:gd name="T54" fmla="*/ 270 h 2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52" h="270">
                  <a:moveTo>
                    <a:pt x="152" y="270"/>
                  </a:moveTo>
                  <a:lnTo>
                    <a:pt x="149" y="242"/>
                  </a:lnTo>
                  <a:lnTo>
                    <a:pt x="146" y="216"/>
                  </a:lnTo>
                  <a:lnTo>
                    <a:pt x="143" y="190"/>
                  </a:lnTo>
                  <a:lnTo>
                    <a:pt x="138" y="165"/>
                  </a:lnTo>
                  <a:lnTo>
                    <a:pt x="134" y="141"/>
                  </a:lnTo>
                  <a:lnTo>
                    <a:pt x="128" y="119"/>
                  </a:lnTo>
                  <a:lnTo>
                    <a:pt x="122" y="98"/>
                  </a:lnTo>
                  <a:lnTo>
                    <a:pt x="112" y="79"/>
                  </a:lnTo>
                  <a:lnTo>
                    <a:pt x="105" y="62"/>
                  </a:lnTo>
                  <a:lnTo>
                    <a:pt x="94" y="47"/>
                  </a:lnTo>
                  <a:lnTo>
                    <a:pt x="82" y="33"/>
                  </a:lnTo>
                  <a:lnTo>
                    <a:pt x="70" y="22"/>
                  </a:lnTo>
                  <a:lnTo>
                    <a:pt x="55" y="13"/>
                  </a:lnTo>
                  <a:lnTo>
                    <a:pt x="38" y="7"/>
                  </a:lnTo>
                  <a:lnTo>
                    <a:pt x="21" y="2"/>
                  </a:lnTo>
                  <a:lnTo>
                    <a:pt x="0" y="0"/>
                  </a:lnTo>
                </a:path>
              </a:pathLst>
            </a:custGeom>
            <a:solidFill>
              <a:schemeClr val="bg1"/>
            </a:solidFill>
            <a:ln w="12700">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78" name="Line 147"/>
            <p:cNvSpPr>
              <a:spLocks noChangeShapeType="1"/>
            </p:cNvSpPr>
            <p:nvPr/>
          </p:nvSpPr>
          <p:spPr bwMode="auto">
            <a:xfrm>
              <a:off x="4599769" y="3973342"/>
              <a:ext cx="1047750" cy="1588"/>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79" name="Line 148"/>
            <p:cNvSpPr>
              <a:spLocks noChangeShapeType="1"/>
            </p:cNvSpPr>
            <p:nvPr/>
          </p:nvSpPr>
          <p:spPr bwMode="auto">
            <a:xfrm>
              <a:off x="4604531" y="4013030"/>
              <a:ext cx="1017588" cy="158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80" name="Rectangle 149"/>
            <p:cNvSpPr>
              <a:spLocks noChangeArrowheads="1"/>
            </p:cNvSpPr>
            <p:nvPr/>
          </p:nvSpPr>
          <p:spPr bwMode="auto">
            <a:xfrm>
              <a:off x="4681970" y="3786017"/>
              <a:ext cx="99178"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381" name="Rectangle 150"/>
            <p:cNvSpPr>
              <a:spLocks noChangeArrowheads="1"/>
            </p:cNvSpPr>
            <p:nvPr/>
          </p:nvSpPr>
          <p:spPr bwMode="auto">
            <a:xfrm>
              <a:off x="4798047" y="3786017"/>
              <a:ext cx="95572"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382" name="Freeform 151"/>
            <p:cNvSpPr>
              <a:spLocks/>
            </p:cNvSpPr>
            <p:nvPr/>
          </p:nvSpPr>
          <p:spPr bwMode="auto">
            <a:xfrm>
              <a:off x="5285569" y="3903492"/>
              <a:ext cx="301625" cy="184150"/>
            </a:xfrm>
            <a:custGeom>
              <a:avLst/>
              <a:gdLst>
                <a:gd name="T0" fmla="*/ 2147483647 w 169"/>
                <a:gd name="T1" fmla="*/ 2147483647 h 116"/>
                <a:gd name="T2" fmla="*/ 2147483647 w 169"/>
                <a:gd name="T3" fmla="*/ 2147483647 h 116"/>
                <a:gd name="T4" fmla="*/ 0 w 169"/>
                <a:gd name="T5" fmla="*/ 2147483647 h 116"/>
                <a:gd name="T6" fmla="*/ 2147483647 w 169"/>
                <a:gd name="T7" fmla="*/ 2147483647 h 116"/>
                <a:gd name="T8" fmla="*/ 2147483647 w 169"/>
                <a:gd name="T9" fmla="*/ 2147483647 h 116"/>
                <a:gd name="T10" fmla="*/ 2147483647 w 169"/>
                <a:gd name="T11" fmla="*/ 2147483647 h 116"/>
                <a:gd name="T12" fmla="*/ 2147483647 w 169"/>
                <a:gd name="T13" fmla="*/ 2147483647 h 116"/>
                <a:gd name="T14" fmla="*/ 2147483647 w 169"/>
                <a:gd name="T15" fmla="*/ 2147483647 h 116"/>
                <a:gd name="T16" fmla="*/ 2147483647 w 169"/>
                <a:gd name="T17" fmla="*/ 2147483647 h 116"/>
                <a:gd name="T18" fmla="*/ 2147483647 w 169"/>
                <a:gd name="T19" fmla="*/ 2147483647 h 116"/>
                <a:gd name="T20" fmla="*/ 2147483647 w 169"/>
                <a:gd name="T21" fmla="*/ 2147483647 h 116"/>
                <a:gd name="T22" fmla="*/ 2147483647 w 169"/>
                <a:gd name="T23" fmla="*/ 2147483647 h 116"/>
                <a:gd name="T24" fmla="*/ 2147483647 w 169"/>
                <a:gd name="T25" fmla="*/ 2147483647 h 116"/>
                <a:gd name="T26" fmla="*/ 2147483647 w 169"/>
                <a:gd name="T27" fmla="*/ 2147483647 h 116"/>
                <a:gd name="T28" fmla="*/ 2147483647 w 169"/>
                <a:gd name="T29" fmla="*/ 2147483647 h 116"/>
                <a:gd name="T30" fmla="*/ 2147483647 w 169"/>
                <a:gd name="T31" fmla="*/ 2147483647 h 116"/>
                <a:gd name="T32" fmla="*/ 2147483647 w 169"/>
                <a:gd name="T33" fmla="*/ 2147483647 h 116"/>
                <a:gd name="T34" fmla="*/ 2147483647 w 169"/>
                <a:gd name="T35" fmla="*/ 2147483647 h 116"/>
                <a:gd name="T36" fmla="*/ 2147483647 w 169"/>
                <a:gd name="T37" fmla="*/ 2147483647 h 116"/>
                <a:gd name="T38" fmla="*/ 2147483647 w 169"/>
                <a:gd name="T39" fmla="*/ 2147483647 h 116"/>
                <a:gd name="T40" fmla="*/ 2147483647 w 169"/>
                <a:gd name="T41" fmla="*/ 2147483647 h 116"/>
                <a:gd name="T42" fmla="*/ 2147483647 w 169"/>
                <a:gd name="T43" fmla="*/ 2147483647 h 116"/>
                <a:gd name="T44" fmla="*/ 2147483647 w 169"/>
                <a:gd name="T45" fmla="*/ 2147483647 h 116"/>
                <a:gd name="T46" fmla="*/ 2147483647 w 169"/>
                <a:gd name="T47" fmla="*/ 2147483647 h 116"/>
                <a:gd name="T48" fmla="*/ 2147483647 w 169"/>
                <a:gd name="T49" fmla="*/ 2147483647 h 116"/>
                <a:gd name="T50" fmla="*/ 2147483647 w 169"/>
                <a:gd name="T51" fmla="*/ 2147483647 h 116"/>
                <a:gd name="T52" fmla="*/ 2147483647 w 169"/>
                <a:gd name="T53" fmla="*/ 2147483647 h 116"/>
                <a:gd name="T54" fmla="*/ 2147483647 w 169"/>
                <a:gd name="T55" fmla="*/ 2147483647 h 116"/>
                <a:gd name="T56" fmla="*/ 2147483647 w 169"/>
                <a:gd name="T57" fmla="*/ 2147483647 h 116"/>
                <a:gd name="T58" fmla="*/ 2147483647 w 169"/>
                <a:gd name="T59" fmla="*/ 2147483647 h 116"/>
                <a:gd name="T60" fmla="*/ 2147483647 w 169"/>
                <a:gd name="T61" fmla="*/ 2147483647 h 116"/>
                <a:gd name="T62" fmla="*/ 2147483647 w 169"/>
                <a:gd name="T63" fmla="*/ 2147483647 h 116"/>
                <a:gd name="T64" fmla="*/ 2147483647 w 169"/>
                <a:gd name="T65" fmla="*/ 0 h 116"/>
                <a:gd name="T66" fmla="*/ 2147483647 w 169"/>
                <a:gd name="T67" fmla="*/ 2147483647 h 116"/>
                <a:gd name="T68" fmla="*/ 2147483647 w 169"/>
                <a:gd name="T69" fmla="*/ 2147483647 h 116"/>
                <a:gd name="T70" fmla="*/ 2147483647 w 169"/>
                <a:gd name="T71" fmla="*/ 214748364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9"/>
                <a:gd name="T109" fmla="*/ 0 h 116"/>
                <a:gd name="T110" fmla="*/ 169 w 169"/>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9" h="116">
                  <a:moveTo>
                    <a:pt x="18" y="3"/>
                  </a:moveTo>
                  <a:lnTo>
                    <a:pt x="11" y="10"/>
                  </a:lnTo>
                  <a:lnTo>
                    <a:pt x="6" y="16"/>
                  </a:lnTo>
                  <a:lnTo>
                    <a:pt x="2" y="25"/>
                  </a:lnTo>
                  <a:lnTo>
                    <a:pt x="0" y="33"/>
                  </a:lnTo>
                  <a:lnTo>
                    <a:pt x="0" y="41"/>
                  </a:lnTo>
                  <a:lnTo>
                    <a:pt x="0" y="51"/>
                  </a:lnTo>
                  <a:lnTo>
                    <a:pt x="3" y="59"/>
                  </a:lnTo>
                  <a:lnTo>
                    <a:pt x="6" y="68"/>
                  </a:lnTo>
                  <a:lnTo>
                    <a:pt x="12" y="76"/>
                  </a:lnTo>
                  <a:lnTo>
                    <a:pt x="17" y="84"/>
                  </a:lnTo>
                  <a:lnTo>
                    <a:pt x="24" y="91"/>
                  </a:lnTo>
                  <a:lnTo>
                    <a:pt x="32" y="98"/>
                  </a:lnTo>
                  <a:lnTo>
                    <a:pt x="41" y="104"/>
                  </a:lnTo>
                  <a:lnTo>
                    <a:pt x="52" y="108"/>
                  </a:lnTo>
                  <a:lnTo>
                    <a:pt x="61" y="112"/>
                  </a:lnTo>
                  <a:lnTo>
                    <a:pt x="73" y="115"/>
                  </a:lnTo>
                  <a:lnTo>
                    <a:pt x="87" y="116"/>
                  </a:lnTo>
                  <a:lnTo>
                    <a:pt x="99" y="115"/>
                  </a:lnTo>
                  <a:lnTo>
                    <a:pt x="113" y="113"/>
                  </a:lnTo>
                  <a:lnTo>
                    <a:pt x="124" y="109"/>
                  </a:lnTo>
                  <a:lnTo>
                    <a:pt x="134" y="104"/>
                  </a:lnTo>
                  <a:lnTo>
                    <a:pt x="143" y="97"/>
                  </a:lnTo>
                  <a:lnTo>
                    <a:pt x="151" y="88"/>
                  </a:lnTo>
                  <a:lnTo>
                    <a:pt x="157" y="79"/>
                  </a:lnTo>
                  <a:lnTo>
                    <a:pt x="160" y="72"/>
                  </a:lnTo>
                  <a:lnTo>
                    <a:pt x="163" y="64"/>
                  </a:lnTo>
                  <a:lnTo>
                    <a:pt x="168" y="55"/>
                  </a:lnTo>
                  <a:lnTo>
                    <a:pt x="169" y="46"/>
                  </a:lnTo>
                  <a:lnTo>
                    <a:pt x="169" y="36"/>
                  </a:lnTo>
                  <a:lnTo>
                    <a:pt x="168" y="26"/>
                  </a:lnTo>
                  <a:lnTo>
                    <a:pt x="165" y="18"/>
                  </a:lnTo>
                  <a:lnTo>
                    <a:pt x="157" y="11"/>
                  </a:lnTo>
                  <a:lnTo>
                    <a:pt x="149" y="7"/>
                  </a:lnTo>
                  <a:lnTo>
                    <a:pt x="142" y="5"/>
                  </a:lnTo>
                  <a:lnTo>
                    <a:pt x="136" y="5"/>
                  </a:lnTo>
                  <a:lnTo>
                    <a:pt x="128" y="8"/>
                  </a:lnTo>
                  <a:lnTo>
                    <a:pt x="124" y="12"/>
                  </a:lnTo>
                  <a:lnTo>
                    <a:pt x="120" y="18"/>
                  </a:lnTo>
                  <a:lnTo>
                    <a:pt x="117" y="26"/>
                  </a:lnTo>
                  <a:lnTo>
                    <a:pt x="116" y="34"/>
                  </a:lnTo>
                  <a:lnTo>
                    <a:pt x="116" y="41"/>
                  </a:lnTo>
                  <a:lnTo>
                    <a:pt x="114" y="50"/>
                  </a:lnTo>
                  <a:lnTo>
                    <a:pt x="113" y="55"/>
                  </a:lnTo>
                  <a:lnTo>
                    <a:pt x="110" y="61"/>
                  </a:lnTo>
                  <a:lnTo>
                    <a:pt x="105" y="66"/>
                  </a:lnTo>
                  <a:lnTo>
                    <a:pt x="98" y="69"/>
                  </a:lnTo>
                  <a:lnTo>
                    <a:pt x="90" y="72"/>
                  </a:lnTo>
                  <a:lnTo>
                    <a:pt x="79" y="72"/>
                  </a:lnTo>
                  <a:lnTo>
                    <a:pt x="70" y="70"/>
                  </a:lnTo>
                  <a:lnTo>
                    <a:pt x="63" y="66"/>
                  </a:lnTo>
                  <a:lnTo>
                    <a:pt x="56" y="61"/>
                  </a:lnTo>
                  <a:lnTo>
                    <a:pt x="53" y="54"/>
                  </a:lnTo>
                  <a:lnTo>
                    <a:pt x="52" y="47"/>
                  </a:lnTo>
                  <a:lnTo>
                    <a:pt x="50" y="39"/>
                  </a:lnTo>
                  <a:lnTo>
                    <a:pt x="52" y="30"/>
                  </a:lnTo>
                  <a:lnTo>
                    <a:pt x="53" y="22"/>
                  </a:lnTo>
                  <a:lnTo>
                    <a:pt x="55" y="15"/>
                  </a:lnTo>
                  <a:lnTo>
                    <a:pt x="55" y="10"/>
                  </a:lnTo>
                  <a:lnTo>
                    <a:pt x="55" y="8"/>
                  </a:lnTo>
                  <a:lnTo>
                    <a:pt x="53" y="5"/>
                  </a:lnTo>
                  <a:lnTo>
                    <a:pt x="49" y="4"/>
                  </a:lnTo>
                  <a:lnTo>
                    <a:pt x="44" y="1"/>
                  </a:lnTo>
                  <a:lnTo>
                    <a:pt x="43" y="1"/>
                  </a:lnTo>
                  <a:lnTo>
                    <a:pt x="38" y="0"/>
                  </a:lnTo>
                  <a:lnTo>
                    <a:pt x="34" y="0"/>
                  </a:lnTo>
                  <a:lnTo>
                    <a:pt x="29" y="0"/>
                  </a:lnTo>
                  <a:lnTo>
                    <a:pt x="24" y="1"/>
                  </a:lnTo>
                  <a:lnTo>
                    <a:pt x="20" y="1"/>
                  </a:lnTo>
                  <a:lnTo>
                    <a:pt x="17" y="4"/>
                  </a:lnTo>
                  <a:lnTo>
                    <a:pt x="14" y="7"/>
                  </a:lnTo>
                  <a:lnTo>
                    <a:pt x="18" y="3"/>
                  </a:lnTo>
                  <a:close/>
                </a:path>
              </a:pathLst>
            </a:custGeom>
            <a:solidFill>
              <a:srgbClr val="0000BB"/>
            </a:solidFill>
            <a:ln w="9525">
              <a:solidFill>
                <a:srgbClr val="0000BB"/>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83" name="Freeform 152"/>
            <p:cNvSpPr>
              <a:spLocks/>
            </p:cNvSpPr>
            <p:nvPr/>
          </p:nvSpPr>
          <p:spPr bwMode="auto">
            <a:xfrm>
              <a:off x="4945844" y="3903492"/>
              <a:ext cx="304800" cy="184150"/>
            </a:xfrm>
            <a:custGeom>
              <a:avLst/>
              <a:gdLst>
                <a:gd name="T0" fmla="*/ 2147483647 w 170"/>
                <a:gd name="T1" fmla="*/ 2147483647 h 116"/>
                <a:gd name="T2" fmla="*/ 2147483647 w 170"/>
                <a:gd name="T3" fmla="*/ 2147483647 h 116"/>
                <a:gd name="T4" fmla="*/ 0 w 170"/>
                <a:gd name="T5" fmla="*/ 2147483647 h 116"/>
                <a:gd name="T6" fmla="*/ 2147483647 w 170"/>
                <a:gd name="T7" fmla="*/ 2147483647 h 116"/>
                <a:gd name="T8" fmla="*/ 2147483647 w 170"/>
                <a:gd name="T9" fmla="*/ 2147483647 h 116"/>
                <a:gd name="T10" fmla="*/ 2147483647 w 170"/>
                <a:gd name="T11" fmla="*/ 2147483647 h 116"/>
                <a:gd name="T12" fmla="*/ 2147483647 w 170"/>
                <a:gd name="T13" fmla="*/ 2147483647 h 116"/>
                <a:gd name="T14" fmla="*/ 2147483647 w 170"/>
                <a:gd name="T15" fmla="*/ 2147483647 h 116"/>
                <a:gd name="T16" fmla="*/ 2147483647 w 170"/>
                <a:gd name="T17" fmla="*/ 2147483647 h 116"/>
                <a:gd name="T18" fmla="*/ 2147483647 w 170"/>
                <a:gd name="T19" fmla="*/ 2147483647 h 116"/>
                <a:gd name="T20" fmla="*/ 2147483647 w 170"/>
                <a:gd name="T21" fmla="*/ 2147483647 h 116"/>
                <a:gd name="T22" fmla="*/ 2147483647 w 170"/>
                <a:gd name="T23" fmla="*/ 2147483647 h 116"/>
                <a:gd name="T24" fmla="*/ 2147483647 w 170"/>
                <a:gd name="T25" fmla="*/ 2147483647 h 116"/>
                <a:gd name="T26" fmla="*/ 2147483647 w 170"/>
                <a:gd name="T27" fmla="*/ 2147483647 h 116"/>
                <a:gd name="T28" fmla="*/ 2147483647 w 170"/>
                <a:gd name="T29" fmla="*/ 2147483647 h 116"/>
                <a:gd name="T30" fmla="*/ 2147483647 w 170"/>
                <a:gd name="T31" fmla="*/ 2147483647 h 116"/>
                <a:gd name="T32" fmla="*/ 2147483647 w 170"/>
                <a:gd name="T33" fmla="*/ 2147483647 h 116"/>
                <a:gd name="T34" fmla="*/ 2147483647 w 170"/>
                <a:gd name="T35" fmla="*/ 2147483647 h 116"/>
                <a:gd name="T36" fmla="*/ 2147483647 w 170"/>
                <a:gd name="T37" fmla="*/ 2147483647 h 116"/>
                <a:gd name="T38" fmla="*/ 2147483647 w 170"/>
                <a:gd name="T39" fmla="*/ 2147483647 h 116"/>
                <a:gd name="T40" fmla="*/ 2147483647 w 170"/>
                <a:gd name="T41" fmla="*/ 2147483647 h 116"/>
                <a:gd name="T42" fmla="*/ 2147483647 w 170"/>
                <a:gd name="T43" fmla="*/ 2147483647 h 116"/>
                <a:gd name="T44" fmla="*/ 2147483647 w 170"/>
                <a:gd name="T45" fmla="*/ 2147483647 h 116"/>
                <a:gd name="T46" fmla="*/ 2147483647 w 170"/>
                <a:gd name="T47" fmla="*/ 2147483647 h 116"/>
                <a:gd name="T48" fmla="*/ 2147483647 w 170"/>
                <a:gd name="T49" fmla="*/ 2147483647 h 116"/>
                <a:gd name="T50" fmla="*/ 2147483647 w 170"/>
                <a:gd name="T51" fmla="*/ 2147483647 h 116"/>
                <a:gd name="T52" fmla="*/ 2147483647 w 170"/>
                <a:gd name="T53" fmla="*/ 2147483647 h 116"/>
                <a:gd name="T54" fmla="*/ 2147483647 w 170"/>
                <a:gd name="T55" fmla="*/ 2147483647 h 116"/>
                <a:gd name="T56" fmla="*/ 2147483647 w 170"/>
                <a:gd name="T57" fmla="*/ 2147483647 h 116"/>
                <a:gd name="T58" fmla="*/ 2147483647 w 170"/>
                <a:gd name="T59" fmla="*/ 2147483647 h 116"/>
                <a:gd name="T60" fmla="*/ 2147483647 w 170"/>
                <a:gd name="T61" fmla="*/ 2147483647 h 116"/>
                <a:gd name="T62" fmla="*/ 2147483647 w 170"/>
                <a:gd name="T63" fmla="*/ 2147483647 h 116"/>
                <a:gd name="T64" fmla="*/ 2147483647 w 170"/>
                <a:gd name="T65" fmla="*/ 0 h 116"/>
                <a:gd name="T66" fmla="*/ 2147483647 w 170"/>
                <a:gd name="T67" fmla="*/ 2147483647 h 116"/>
                <a:gd name="T68" fmla="*/ 2147483647 w 170"/>
                <a:gd name="T69" fmla="*/ 2147483647 h 116"/>
                <a:gd name="T70" fmla="*/ 2147483647 w 170"/>
                <a:gd name="T71" fmla="*/ 214748364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0"/>
                <a:gd name="T109" fmla="*/ 0 h 116"/>
                <a:gd name="T110" fmla="*/ 170 w 170"/>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0" h="116">
                  <a:moveTo>
                    <a:pt x="19" y="3"/>
                  </a:moveTo>
                  <a:lnTo>
                    <a:pt x="12" y="10"/>
                  </a:lnTo>
                  <a:lnTo>
                    <a:pt x="6" y="16"/>
                  </a:lnTo>
                  <a:lnTo>
                    <a:pt x="3" y="25"/>
                  </a:lnTo>
                  <a:lnTo>
                    <a:pt x="1" y="33"/>
                  </a:lnTo>
                  <a:lnTo>
                    <a:pt x="0" y="41"/>
                  </a:lnTo>
                  <a:lnTo>
                    <a:pt x="1" y="51"/>
                  </a:lnTo>
                  <a:lnTo>
                    <a:pt x="3" y="59"/>
                  </a:lnTo>
                  <a:lnTo>
                    <a:pt x="7" y="68"/>
                  </a:lnTo>
                  <a:lnTo>
                    <a:pt x="12" y="76"/>
                  </a:lnTo>
                  <a:lnTo>
                    <a:pt x="18" y="84"/>
                  </a:lnTo>
                  <a:lnTo>
                    <a:pt x="26" y="91"/>
                  </a:lnTo>
                  <a:lnTo>
                    <a:pt x="33" y="98"/>
                  </a:lnTo>
                  <a:lnTo>
                    <a:pt x="42" y="104"/>
                  </a:lnTo>
                  <a:lnTo>
                    <a:pt x="51" y="108"/>
                  </a:lnTo>
                  <a:lnTo>
                    <a:pt x="62" y="112"/>
                  </a:lnTo>
                  <a:lnTo>
                    <a:pt x="73" y="115"/>
                  </a:lnTo>
                  <a:lnTo>
                    <a:pt x="86" y="116"/>
                  </a:lnTo>
                  <a:lnTo>
                    <a:pt x="100" y="115"/>
                  </a:lnTo>
                  <a:lnTo>
                    <a:pt x="112" y="113"/>
                  </a:lnTo>
                  <a:lnTo>
                    <a:pt x="125" y="109"/>
                  </a:lnTo>
                  <a:lnTo>
                    <a:pt x="135" y="104"/>
                  </a:lnTo>
                  <a:lnTo>
                    <a:pt x="144" y="97"/>
                  </a:lnTo>
                  <a:lnTo>
                    <a:pt x="152" y="88"/>
                  </a:lnTo>
                  <a:lnTo>
                    <a:pt x="158" y="79"/>
                  </a:lnTo>
                  <a:lnTo>
                    <a:pt x="161" y="72"/>
                  </a:lnTo>
                  <a:lnTo>
                    <a:pt x="164" y="64"/>
                  </a:lnTo>
                  <a:lnTo>
                    <a:pt x="167" y="55"/>
                  </a:lnTo>
                  <a:lnTo>
                    <a:pt x="170" y="46"/>
                  </a:lnTo>
                  <a:lnTo>
                    <a:pt x="170" y="36"/>
                  </a:lnTo>
                  <a:lnTo>
                    <a:pt x="169" y="26"/>
                  </a:lnTo>
                  <a:lnTo>
                    <a:pt x="164" y="18"/>
                  </a:lnTo>
                  <a:lnTo>
                    <a:pt x="158" y="11"/>
                  </a:lnTo>
                  <a:lnTo>
                    <a:pt x="150" y="7"/>
                  </a:lnTo>
                  <a:lnTo>
                    <a:pt x="143" y="5"/>
                  </a:lnTo>
                  <a:lnTo>
                    <a:pt x="135" y="5"/>
                  </a:lnTo>
                  <a:lnTo>
                    <a:pt x="129" y="8"/>
                  </a:lnTo>
                  <a:lnTo>
                    <a:pt x="125" y="12"/>
                  </a:lnTo>
                  <a:lnTo>
                    <a:pt x="120" y="18"/>
                  </a:lnTo>
                  <a:lnTo>
                    <a:pt x="117" y="26"/>
                  </a:lnTo>
                  <a:lnTo>
                    <a:pt x="117" y="34"/>
                  </a:lnTo>
                  <a:lnTo>
                    <a:pt x="117" y="41"/>
                  </a:lnTo>
                  <a:lnTo>
                    <a:pt x="115" y="50"/>
                  </a:lnTo>
                  <a:lnTo>
                    <a:pt x="114" y="55"/>
                  </a:lnTo>
                  <a:lnTo>
                    <a:pt x="109" y="61"/>
                  </a:lnTo>
                  <a:lnTo>
                    <a:pt x="105" y="66"/>
                  </a:lnTo>
                  <a:lnTo>
                    <a:pt x="99" y="69"/>
                  </a:lnTo>
                  <a:lnTo>
                    <a:pt x="90" y="72"/>
                  </a:lnTo>
                  <a:lnTo>
                    <a:pt x="79" y="72"/>
                  </a:lnTo>
                  <a:lnTo>
                    <a:pt x="70" y="70"/>
                  </a:lnTo>
                  <a:lnTo>
                    <a:pt x="64" y="66"/>
                  </a:lnTo>
                  <a:lnTo>
                    <a:pt x="58" y="61"/>
                  </a:lnTo>
                  <a:lnTo>
                    <a:pt x="54" y="54"/>
                  </a:lnTo>
                  <a:lnTo>
                    <a:pt x="51" y="47"/>
                  </a:lnTo>
                  <a:lnTo>
                    <a:pt x="51" y="39"/>
                  </a:lnTo>
                  <a:lnTo>
                    <a:pt x="51" y="30"/>
                  </a:lnTo>
                  <a:lnTo>
                    <a:pt x="53" y="22"/>
                  </a:lnTo>
                  <a:lnTo>
                    <a:pt x="56" y="15"/>
                  </a:lnTo>
                  <a:lnTo>
                    <a:pt x="56" y="10"/>
                  </a:lnTo>
                  <a:lnTo>
                    <a:pt x="54" y="8"/>
                  </a:lnTo>
                  <a:lnTo>
                    <a:pt x="53" y="5"/>
                  </a:lnTo>
                  <a:lnTo>
                    <a:pt x="50" y="4"/>
                  </a:lnTo>
                  <a:lnTo>
                    <a:pt x="45" y="1"/>
                  </a:lnTo>
                  <a:lnTo>
                    <a:pt x="42" y="1"/>
                  </a:lnTo>
                  <a:lnTo>
                    <a:pt x="39" y="0"/>
                  </a:lnTo>
                  <a:lnTo>
                    <a:pt x="35" y="0"/>
                  </a:lnTo>
                  <a:lnTo>
                    <a:pt x="30" y="0"/>
                  </a:lnTo>
                  <a:lnTo>
                    <a:pt x="24" y="1"/>
                  </a:lnTo>
                  <a:lnTo>
                    <a:pt x="21" y="1"/>
                  </a:lnTo>
                  <a:lnTo>
                    <a:pt x="16" y="4"/>
                  </a:lnTo>
                  <a:lnTo>
                    <a:pt x="15" y="7"/>
                  </a:lnTo>
                  <a:lnTo>
                    <a:pt x="19" y="3"/>
                  </a:lnTo>
                  <a:close/>
                </a:path>
              </a:pathLst>
            </a:custGeom>
            <a:solidFill>
              <a:srgbClr val="0000BB"/>
            </a:solidFill>
            <a:ln w="9525">
              <a:solidFill>
                <a:srgbClr val="0000BB"/>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84" name="Freeform 153"/>
            <p:cNvSpPr>
              <a:spLocks/>
            </p:cNvSpPr>
            <p:nvPr/>
          </p:nvSpPr>
          <p:spPr bwMode="auto">
            <a:xfrm>
              <a:off x="4598181" y="3920955"/>
              <a:ext cx="303213" cy="184150"/>
            </a:xfrm>
            <a:custGeom>
              <a:avLst/>
              <a:gdLst>
                <a:gd name="T0" fmla="*/ 2147483647 w 170"/>
                <a:gd name="T1" fmla="*/ 2147483647 h 116"/>
                <a:gd name="T2" fmla="*/ 2147483647 w 170"/>
                <a:gd name="T3" fmla="*/ 2147483647 h 116"/>
                <a:gd name="T4" fmla="*/ 0 w 170"/>
                <a:gd name="T5" fmla="*/ 2147483647 h 116"/>
                <a:gd name="T6" fmla="*/ 2147483647 w 170"/>
                <a:gd name="T7" fmla="*/ 2147483647 h 116"/>
                <a:gd name="T8" fmla="*/ 2147483647 w 170"/>
                <a:gd name="T9" fmla="*/ 2147483647 h 116"/>
                <a:gd name="T10" fmla="*/ 2147483647 w 170"/>
                <a:gd name="T11" fmla="*/ 2147483647 h 116"/>
                <a:gd name="T12" fmla="*/ 2147483647 w 170"/>
                <a:gd name="T13" fmla="*/ 2147483647 h 116"/>
                <a:gd name="T14" fmla="*/ 2147483647 w 170"/>
                <a:gd name="T15" fmla="*/ 2147483647 h 116"/>
                <a:gd name="T16" fmla="*/ 2147483647 w 170"/>
                <a:gd name="T17" fmla="*/ 2147483647 h 116"/>
                <a:gd name="T18" fmla="*/ 2147483647 w 170"/>
                <a:gd name="T19" fmla="*/ 2147483647 h 116"/>
                <a:gd name="T20" fmla="*/ 2147483647 w 170"/>
                <a:gd name="T21" fmla="*/ 2147483647 h 116"/>
                <a:gd name="T22" fmla="*/ 2147483647 w 170"/>
                <a:gd name="T23" fmla="*/ 2147483647 h 116"/>
                <a:gd name="T24" fmla="*/ 2147483647 w 170"/>
                <a:gd name="T25" fmla="*/ 2147483647 h 116"/>
                <a:gd name="T26" fmla="*/ 2147483647 w 170"/>
                <a:gd name="T27" fmla="*/ 2147483647 h 116"/>
                <a:gd name="T28" fmla="*/ 2147483647 w 170"/>
                <a:gd name="T29" fmla="*/ 2147483647 h 116"/>
                <a:gd name="T30" fmla="*/ 2147483647 w 170"/>
                <a:gd name="T31" fmla="*/ 2147483647 h 116"/>
                <a:gd name="T32" fmla="*/ 2147483647 w 170"/>
                <a:gd name="T33" fmla="*/ 2147483647 h 116"/>
                <a:gd name="T34" fmla="*/ 2147483647 w 170"/>
                <a:gd name="T35" fmla="*/ 2147483647 h 116"/>
                <a:gd name="T36" fmla="*/ 2147483647 w 170"/>
                <a:gd name="T37" fmla="*/ 2147483647 h 116"/>
                <a:gd name="T38" fmla="*/ 2147483647 w 170"/>
                <a:gd name="T39" fmla="*/ 2147483647 h 116"/>
                <a:gd name="T40" fmla="*/ 2147483647 w 170"/>
                <a:gd name="T41" fmla="*/ 2147483647 h 116"/>
                <a:gd name="T42" fmla="*/ 2147483647 w 170"/>
                <a:gd name="T43" fmla="*/ 2147483647 h 116"/>
                <a:gd name="T44" fmla="*/ 2147483647 w 170"/>
                <a:gd name="T45" fmla="*/ 2147483647 h 116"/>
                <a:gd name="T46" fmla="*/ 2147483647 w 170"/>
                <a:gd name="T47" fmla="*/ 2147483647 h 116"/>
                <a:gd name="T48" fmla="*/ 2147483647 w 170"/>
                <a:gd name="T49" fmla="*/ 2147483647 h 116"/>
                <a:gd name="T50" fmla="*/ 2147483647 w 170"/>
                <a:gd name="T51" fmla="*/ 2147483647 h 116"/>
                <a:gd name="T52" fmla="*/ 2147483647 w 170"/>
                <a:gd name="T53" fmla="*/ 2147483647 h 116"/>
                <a:gd name="T54" fmla="*/ 2147483647 w 170"/>
                <a:gd name="T55" fmla="*/ 2147483647 h 116"/>
                <a:gd name="T56" fmla="*/ 2147483647 w 170"/>
                <a:gd name="T57" fmla="*/ 2147483647 h 116"/>
                <a:gd name="T58" fmla="*/ 2147483647 w 170"/>
                <a:gd name="T59" fmla="*/ 2147483647 h 116"/>
                <a:gd name="T60" fmla="*/ 2147483647 w 170"/>
                <a:gd name="T61" fmla="*/ 2147483647 h 116"/>
                <a:gd name="T62" fmla="*/ 2147483647 w 170"/>
                <a:gd name="T63" fmla="*/ 2147483647 h 116"/>
                <a:gd name="T64" fmla="*/ 2147483647 w 170"/>
                <a:gd name="T65" fmla="*/ 0 h 116"/>
                <a:gd name="T66" fmla="*/ 2147483647 w 170"/>
                <a:gd name="T67" fmla="*/ 2147483647 h 116"/>
                <a:gd name="T68" fmla="*/ 2147483647 w 170"/>
                <a:gd name="T69" fmla="*/ 2147483647 h 116"/>
                <a:gd name="T70" fmla="*/ 2147483647 w 170"/>
                <a:gd name="T71" fmla="*/ 214748364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0"/>
                <a:gd name="T109" fmla="*/ 0 h 116"/>
                <a:gd name="T110" fmla="*/ 170 w 170"/>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0" h="116">
                  <a:moveTo>
                    <a:pt x="18" y="3"/>
                  </a:moveTo>
                  <a:lnTo>
                    <a:pt x="12" y="10"/>
                  </a:lnTo>
                  <a:lnTo>
                    <a:pt x="6" y="17"/>
                  </a:lnTo>
                  <a:lnTo>
                    <a:pt x="3" y="25"/>
                  </a:lnTo>
                  <a:lnTo>
                    <a:pt x="0" y="33"/>
                  </a:lnTo>
                  <a:lnTo>
                    <a:pt x="0" y="41"/>
                  </a:lnTo>
                  <a:lnTo>
                    <a:pt x="1" y="51"/>
                  </a:lnTo>
                  <a:lnTo>
                    <a:pt x="3" y="59"/>
                  </a:lnTo>
                  <a:lnTo>
                    <a:pt x="6" y="68"/>
                  </a:lnTo>
                  <a:lnTo>
                    <a:pt x="12" y="76"/>
                  </a:lnTo>
                  <a:lnTo>
                    <a:pt x="18" y="84"/>
                  </a:lnTo>
                  <a:lnTo>
                    <a:pt x="24" y="91"/>
                  </a:lnTo>
                  <a:lnTo>
                    <a:pt x="33" y="98"/>
                  </a:lnTo>
                  <a:lnTo>
                    <a:pt x="41" y="104"/>
                  </a:lnTo>
                  <a:lnTo>
                    <a:pt x="51" y="108"/>
                  </a:lnTo>
                  <a:lnTo>
                    <a:pt x="62" y="112"/>
                  </a:lnTo>
                  <a:lnTo>
                    <a:pt x="73" y="115"/>
                  </a:lnTo>
                  <a:lnTo>
                    <a:pt x="86" y="116"/>
                  </a:lnTo>
                  <a:lnTo>
                    <a:pt x="100" y="115"/>
                  </a:lnTo>
                  <a:lnTo>
                    <a:pt x="112" y="113"/>
                  </a:lnTo>
                  <a:lnTo>
                    <a:pt x="125" y="109"/>
                  </a:lnTo>
                  <a:lnTo>
                    <a:pt x="134" y="104"/>
                  </a:lnTo>
                  <a:lnTo>
                    <a:pt x="144" y="97"/>
                  </a:lnTo>
                  <a:lnTo>
                    <a:pt x="150" y="89"/>
                  </a:lnTo>
                  <a:lnTo>
                    <a:pt x="157" y="79"/>
                  </a:lnTo>
                  <a:lnTo>
                    <a:pt x="160" y="72"/>
                  </a:lnTo>
                  <a:lnTo>
                    <a:pt x="164" y="64"/>
                  </a:lnTo>
                  <a:lnTo>
                    <a:pt x="167" y="55"/>
                  </a:lnTo>
                  <a:lnTo>
                    <a:pt x="169" y="46"/>
                  </a:lnTo>
                  <a:lnTo>
                    <a:pt x="170" y="36"/>
                  </a:lnTo>
                  <a:lnTo>
                    <a:pt x="169" y="26"/>
                  </a:lnTo>
                  <a:lnTo>
                    <a:pt x="164" y="18"/>
                  </a:lnTo>
                  <a:lnTo>
                    <a:pt x="157" y="11"/>
                  </a:lnTo>
                  <a:lnTo>
                    <a:pt x="149" y="7"/>
                  </a:lnTo>
                  <a:lnTo>
                    <a:pt x="141" y="5"/>
                  </a:lnTo>
                  <a:lnTo>
                    <a:pt x="135" y="5"/>
                  </a:lnTo>
                  <a:lnTo>
                    <a:pt x="129" y="8"/>
                  </a:lnTo>
                  <a:lnTo>
                    <a:pt x="123" y="12"/>
                  </a:lnTo>
                  <a:lnTo>
                    <a:pt x="120" y="18"/>
                  </a:lnTo>
                  <a:lnTo>
                    <a:pt x="117" y="26"/>
                  </a:lnTo>
                  <a:lnTo>
                    <a:pt x="115" y="35"/>
                  </a:lnTo>
                  <a:lnTo>
                    <a:pt x="115" y="41"/>
                  </a:lnTo>
                  <a:lnTo>
                    <a:pt x="115" y="50"/>
                  </a:lnTo>
                  <a:lnTo>
                    <a:pt x="112" y="55"/>
                  </a:lnTo>
                  <a:lnTo>
                    <a:pt x="109" y="61"/>
                  </a:lnTo>
                  <a:lnTo>
                    <a:pt x="105" y="66"/>
                  </a:lnTo>
                  <a:lnTo>
                    <a:pt x="99" y="69"/>
                  </a:lnTo>
                  <a:lnTo>
                    <a:pt x="89" y="72"/>
                  </a:lnTo>
                  <a:lnTo>
                    <a:pt x="79" y="72"/>
                  </a:lnTo>
                  <a:lnTo>
                    <a:pt x="70" y="71"/>
                  </a:lnTo>
                  <a:lnTo>
                    <a:pt x="62" y="66"/>
                  </a:lnTo>
                  <a:lnTo>
                    <a:pt x="57" y="61"/>
                  </a:lnTo>
                  <a:lnTo>
                    <a:pt x="53" y="54"/>
                  </a:lnTo>
                  <a:lnTo>
                    <a:pt x="51" y="47"/>
                  </a:lnTo>
                  <a:lnTo>
                    <a:pt x="51" y="39"/>
                  </a:lnTo>
                  <a:lnTo>
                    <a:pt x="51" y="30"/>
                  </a:lnTo>
                  <a:lnTo>
                    <a:pt x="53" y="22"/>
                  </a:lnTo>
                  <a:lnTo>
                    <a:pt x="54" y="15"/>
                  </a:lnTo>
                  <a:lnTo>
                    <a:pt x="56" y="10"/>
                  </a:lnTo>
                  <a:lnTo>
                    <a:pt x="54" y="8"/>
                  </a:lnTo>
                  <a:lnTo>
                    <a:pt x="53" y="5"/>
                  </a:lnTo>
                  <a:lnTo>
                    <a:pt x="50" y="4"/>
                  </a:lnTo>
                  <a:lnTo>
                    <a:pt x="45" y="1"/>
                  </a:lnTo>
                  <a:lnTo>
                    <a:pt x="42" y="1"/>
                  </a:lnTo>
                  <a:lnTo>
                    <a:pt x="38" y="0"/>
                  </a:lnTo>
                  <a:lnTo>
                    <a:pt x="33" y="0"/>
                  </a:lnTo>
                  <a:lnTo>
                    <a:pt x="29" y="0"/>
                  </a:lnTo>
                  <a:lnTo>
                    <a:pt x="24" y="1"/>
                  </a:lnTo>
                  <a:lnTo>
                    <a:pt x="19" y="1"/>
                  </a:lnTo>
                  <a:lnTo>
                    <a:pt x="16" y="4"/>
                  </a:lnTo>
                  <a:lnTo>
                    <a:pt x="15" y="7"/>
                  </a:lnTo>
                  <a:lnTo>
                    <a:pt x="18" y="3"/>
                  </a:lnTo>
                  <a:close/>
                </a:path>
              </a:pathLst>
            </a:custGeom>
            <a:solidFill>
              <a:srgbClr val="0000BB"/>
            </a:solidFill>
            <a:ln w="9525">
              <a:solidFill>
                <a:srgbClr val="0000BB"/>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85" name="Rectangle 158"/>
            <p:cNvSpPr>
              <a:spLocks noChangeArrowheads="1"/>
            </p:cNvSpPr>
            <p:nvPr/>
          </p:nvSpPr>
          <p:spPr bwMode="auto">
            <a:xfrm>
              <a:off x="5051858" y="3803480"/>
              <a:ext cx="99178"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386" name="Rectangle 159"/>
            <p:cNvSpPr>
              <a:spLocks noChangeArrowheads="1"/>
            </p:cNvSpPr>
            <p:nvPr/>
          </p:nvSpPr>
          <p:spPr bwMode="auto">
            <a:xfrm>
              <a:off x="5167941" y="3803480"/>
              <a:ext cx="95572"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387" name="Rectangle 160"/>
            <p:cNvSpPr>
              <a:spLocks noChangeArrowheads="1"/>
            </p:cNvSpPr>
            <p:nvPr/>
          </p:nvSpPr>
          <p:spPr bwMode="auto">
            <a:xfrm>
              <a:off x="5378882" y="3768555"/>
              <a:ext cx="99178"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388" name="Rectangle 161"/>
            <p:cNvSpPr>
              <a:spLocks noChangeArrowheads="1"/>
            </p:cNvSpPr>
            <p:nvPr/>
          </p:nvSpPr>
          <p:spPr bwMode="auto">
            <a:xfrm>
              <a:off x="5494964" y="3768555"/>
              <a:ext cx="95572"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389" name="Rectangle 162"/>
            <p:cNvSpPr>
              <a:spLocks noChangeArrowheads="1"/>
            </p:cNvSpPr>
            <p:nvPr/>
          </p:nvSpPr>
          <p:spPr bwMode="auto">
            <a:xfrm>
              <a:off x="4431146" y="3425655"/>
              <a:ext cx="99178"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390" name="Rectangle 163"/>
            <p:cNvSpPr>
              <a:spLocks noChangeArrowheads="1"/>
            </p:cNvSpPr>
            <p:nvPr/>
          </p:nvSpPr>
          <p:spPr bwMode="auto">
            <a:xfrm>
              <a:off x="4547230" y="3425655"/>
              <a:ext cx="95572"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391" name="Rectangle 164"/>
            <p:cNvSpPr>
              <a:spLocks noChangeArrowheads="1"/>
            </p:cNvSpPr>
            <p:nvPr/>
          </p:nvSpPr>
          <p:spPr bwMode="auto">
            <a:xfrm>
              <a:off x="5170919" y="3592342"/>
              <a:ext cx="99178"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392" name="Rectangle 165"/>
            <p:cNvSpPr>
              <a:spLocks noChangeArrowheads="1"/>
            </p:cNvSpPr>
            <p:nvPr/>
          </p:nvSpPr>
          <p:spPr bwMode="auto">
            <a:xfrm>
              <a:off x="5287001" y="3592342"/>
              <a:ext cx="95572"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393" name="Rectangle 166"/>
            <p:cNvSpPr>
              <a:spLocks noChangeArrowheads="1"/>
            </p:cNvSpPr>
            <p:nvPr/>
          </p:nvSpPr>
          <p:spPr bwMode="auto">
            <a:xfrm>
              <a:off x="4780373" y="3547892"/>
              <a:ext cx="99178"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394" name="Rectangle 167"/>
            <p:cNvSpPr>
              <a:spLocks noChangeArrowheads="1"/>
            </p:cNvSpPr>
            <p:nvPr/>
          </p:nvSpPr>
          <p:spPr bwMode="auto">
            <a:xfrm>
              <a:off x="4896473" y="3547892"/>
              <a:ext cx="95572"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395" name="Rectangle 168"/>
            <p:cNvSpPr>
              <a:spLocks noChangeArrowheads="1"/>
            </p:cNvSpPr>
            <p:nvPr/>
          </p:nvSpPr>
          <p:spPr bwMode="auto">
            <a:xfrm>
              <a:off x="5283981" y="3349455"/>
              <a:ext cx="215900" cy="131762"/>
            </a:xfrm>
            <a:prstGeom prst="rect">
              <a:avLst/>
            </a:prstGeom>
            <a:solidFill>
              <a:srgbClr val="6600CC"/>
            </a:solidFill>
            <a:ln w="28575">
              <a:solidFill>
                <a:srgbClr val="000000"/>
              </a:solidFill>
              <a:miter lim="800000"/>
              <a:headEnd/>
              <a:tailEnd/>
            </a:ln>
          </p:spPr>
          <p:txBody>
            <a:bodyPr/>
            <a:lstStyle/>
            <a:p>
              <a:pPr algn="ctr" defTabSz="914400" eaLnBrk="0" hangingPunct="0"/>
              <a:endParaRPr lang="en-US" sz="1600" b="1">
                <a:solidFill>
                  <a:srgbClr val="000000"/>
                </a:solidFill>
                <a:latin typeface="Corbel" panose="020B0503020204020204" pitchFamily="34" charset="0"/>
                <a:ea typeface="Osaka" pitchFamily="1" charset="-128"/>
              </a:endParaRPr>
            </a:p>
          </p:txBody>
        </p:sp>
        <p:sp>
          <p:nvSpPr>
            <p:cNvPr id="52396" name="Arc 169"/>
            <p:cNvSpPr>
              <a:spLocks/>
            </p:cNvSpPr>
            <p:nvPr/>
          </p:nvSpPr>
          <p:spPr bwMode="auto">
            <a:xfrm>
              <a:off x="5550681" y="3430417"/>
              <a:ext cx="163513" cy="88900"/>
            </a:xfrm>
            <a:custGeom>
              <a:avLst/>
              <a:gdLst>
                <a:gd name="T0" fmla="*/ 2147483647 w 21600"/>
                <a:gd name="T1" fmla="*/ 0 h 14601"/>
                <a:gd name="T2" fmla="*/ 2147483647 w 21600"/>
                <a:gd name="T3" fmla="*/ 2147483647 h 14601"/>
                <a:gd name="T4" fmla="*/ 0 w 21600"/>
                <a:gd name="T5" fmla="*/ 2147483647 h 14601"/>
                <a:gd name="T6" fmla="*/ 0 60000 65536"/>
                <a:gd name="T7" fmla="*/ 0 60000 65536"/>
                <a:gd name="T8" fmla="*/ 0 60000 65536"/>
                <a:gd name="T9" fmla="*/ 0 w 21600"/>
                <a:gd name="T10" fmla="*/ 0 h 14601"/>
                <a:gd name="T11" fmla="*/ 21600 w 21600"/>
                <a:gd name="T12" fmla="*/ 14601 h 14601"/>
              </a:gdLst>
              <a:ahLst/>
              <a:cxnLst>
                <a:cxn ang="T6">
                  <a:pos x="T0" y="T1"/>
                </a:cxn>
                <a:cxn ang="T7">
                  <a:pos x="T2" y="T3"/>
                </a:cxn>
                <a:cxn ang="T8">
                  <a:pos x="T4" y="T5"/>
                </a:cxn>
              </a:cxnLst>
              <a:rect l="T9" t="T10" r="T11" b="T12"/>
              <a:pathLst>
                <a:path w="21600" h="14601" fill="none" extrusionOk="0">
                  <a:moveTo>
                    <a:pt x="21319" y="-1"/>
                  </a:moveTo>
                  <a:cubicBezTo>
                    <a:pt x="21506" y="1147"/>
                    <a:pt x="21600" y="2308"/>
                    <a:pt x="21600" y="3471"/>
                  </a:cubicBezTo>
                  <a:cubicBezTo>
                    <a:pt x="21600" y="7392"/>
                    <a:pt x="20532" y="11240"/>
                    <a:pt x="18511" y="14601"/>
                  </a:cubicBezTo>
                </a:path>
                <a:path w="21600" h="14601" stroke="0" extrusionOk="0">
                  <a:moveTo>
                    <a:pt x="21319" y="-1"/>
                  </a:moveTo>
                  <a:cubicBezTo>
                    <a:pt x="21506" y="1147"/>
                    <a:pt x="21600" y="2308"/>
                    <a:pt x="21600" y="3471"/>
                  </a:cubicBezTo>
                  <a:cubicBezTo>
                    <a:pt x="21600" y="7392"/>
                    <a:pt x="20532" y="11240"/>
                    <a:pt x="18511" y="14601"/>
                  </a:cubicBezTo>
                  <a:lnTo>
                    <a:pt x="0" y="3471"/>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97" name="Line 170"/>
            <p:cNvSpPr>
              <a:spLocks noChangeShapeType="1"/>
            </p:cNvSpPr>
            <p:nvPr/>
          </p:nvSpPr>
          <p:spPr bwMode="auto">
            <a:xfrm>
              <a:off x="5696731" y="3470105"/>
              <a:ext cx="128588" cy="20637"/>
            </a:xfrm>
            <a:prstGeom prst="line">
              <a:avLst/>
            </a:prstGeom>
            <a:noFill/>
            <a:ln w="19050">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98" name="Freeform 188"/>
            <p:cNvSpPr>
              <a:spLocks/>
            </p:cNvSpPr>
            <p:nvPr/>
          </p:nvSpPr>
          <p:spPr bwMode="auto">
            <a:xfrm>
              <a:off x="4271156" y="3947942"/>
              <a:ext cx="301625" cy="184150"/>
            </a:xfrm>
            <a:custGeom>
              <a:avLst/>
              <a:gdLst>
                <a:gd name="T0" fmla="*/ 2147483647 w 169"/>
                <a:gd name="T1" fmla="*/ 2147483647 h 116"/>
                <a:gd name="T2" fmla="*/ 2147483647 w 169"/>
                <a:gd name="T3" fmla="*/ 2147483647 h 116"/>
                <a:gd name="T4" fmla="*/ 0 w 169"/>
                <a:gd name="T5" fmla="*/ 2147483647 h 116"/>
                <a:gd name="T6" fmla="*/ 2147483647 w 169"/>
                <a:gd name="T7" fmla="*/ 2147483647 h 116"/>
                <a:gd name="T8" fmla="*/ 2147483647 w 169"/>
                <a:gd name="T9" fmla="*/ 2147483647 h 116"/>
                <a:gd name="T10" fmla="*/ 2147483647 w 169"/>
                <a:gd name="T11" fmla="*/ 2147483647 h 116"/>
                <a:gd name="T12" fmla="*/ 2147483647 w 169"/>
                <a:gd name="T13" fmla="*/ 2147483647 h 116"/>
                <a:gd name="T14" fmla="*/ 2147483647 w 169"/>
                <a:gd name="T15" fmla="*/ 2147483647 h 116"/>
                <a:gd name="T16" fmla="*/ 2147483647 w 169"/>
                <a:gd name="T17" fmla="*/ 2147483647 h 116"/>
                <a:gd name="T18" fmla="*/ 2147483647 w 169"/>
                <a:gd name="T19" fmla="*/ 2147483647 h 116"/>
                <a:gd name="T20" fmla="*/ 2147483647 w 169"/>
                <a:gd name="T21" fmla="*/ 2147483647 h 116"/>
                <a:gd name="T22" fmla="*/ 2147483647 w 169"/>
                <a:gd name="T23" fmla="*/ 2147483647 h 116"/>
                <a:gd name="T24" fmla="*/ 2147483647 w 169"/>
                <a:gd name="T25" fmla="*/ 2147483647 h 116"/>
                <a:gd name="T26" fmla="*/ 2147483647 w 169"/>
                <a:gd name="T27" fmla="*/ 2147483647 h 116"/>
                <a:gd name="T28" fmla="*/ 2147483647 w 169"/>
                <a:gd name="T29" fmla="*/ 2147483647 h 116"/>
                <a:gd name="T30" fmla="*/ 2147483647 w 169"/>
                <a:gd name="T31" fmla="*/ 2147483647 h 116"/>
                <a:gd name="T32" fmla="*/ 2147483647 w 169"/>
                <a:gd name="T33" fmla="*/ 2147483647 h 116"/>
                <a:gd name="T34" fmla="*/ 2147483647 w 169"/>
                <a:gd name="T35" fmla="*/ 2147483647 h 116"/>
                <a:gd name="T36" fmla="*/ 2147483647 w 169"/>
                <a:gd name="T37" fmla="*/ 2147483647 h 116"/>
                <a:gd name="T38" fmla="*/ 2147483647 w 169"/>
                <a:gd name="T39" fmla="*/ 2147483647 h 116"/>
                <a:gd name="T40" fmla="*/ 2147483647 w 169"/>
                <a:gd name="T41" fmla="*/ 2147483647 h 116"/>
                <a:gd name="T42" fmla="*/ 2147483647 w 169"/>
                <a:gd name="T43" fmla="*/ 2147483647 h 116"/>
                <a:gd name="T44" fmla="*/ 2147483647 w 169"/>
                <a:gd name="T45" fmla="*/ 2147483647 h 116"/>
                <a:gd name="T46" fmla="*/ 2147483647 w 169"/>
                <a:gd name="T47" fmla="*/ 2147483647 h 116"/>
                <a:gd name="T48" fmla="*/ 2147483647 w 169"/>
                <a:gd name="T49" fmla="*/ 2147483647 h 116"/>
                <a:gd name="T50" fmla="*/ 2147483647 w 169"/>
                <a:gd name="T51" fmla="*/ 2147483647 h 116"/>
                <a:gd name="T52" fmla="*/ 2147483647 w 169"/>
                <a:gd name="T53" fmla="*/ 2147483647 h 116"/>
                <a:gd name="T54" fmla="*/ 2147483647 w 169"/>
                <a:gd name="T55" fmla="*/ 2147483647 h 116"/>
                <a:gd name="T56" fmla="*/ 2147483647 w 169"/>
                <a:gd name="T57" fmla="*/ 2147483647 h 116"/>
                <a:gd name="T58" fmla="*/ 2147483647 w 169"/>
                <a:gd name="T59" fmla="*/ 2147483647 h 116"/>
                <a:gd name="T60" fmla="*/ 2147483647 w 169"/>
                <a:gd name="T61" fmla="*/ 2147483647 h 116"/>
                <a:gd name="T62" fmla="*/ 2147483647 w 169"/>
                <a:gd name="T63" fmla="*/ 2147483647 h 116"/>
                <a:gd name="T64" fmla="*/ 2147483647 w 169"/>
                <a:gd name="T65" fmla="*/ 0 h 116"/>
                <a:gd name="T66" fmla="*/ 2147483647 w 169"/>
                <a:gd name="T67" fmla="*/ 2147483647 h 116"/>
                <a:gd name="T68" fmla="*/ 2147483647 w 169"/>
                <a:gd name="T69" fmla="*/ 2147483647 h 116"/>
                <a:gd name="T70" fmla="*/ 2147483647 w 169"/>
                <a:gd name="T71" fmla="*/ 214748364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9"/>
                <a:gd name="T109" fmla="*/ 0 h 116"/>
                <a:gd name="T110" fmla="*/ 169 w 169"/>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9" h="116">
                  <a:moveTo>
                    <a:pt x="18" y="2"/>
                  </a:moveTo>
                  <a:lnTo>
                    <a:pt x="10" y="9"/>
                  </a:lnTo>
                  <a:lnTo>
                    <a:pt x="6" y="16"/>
                  </a:lnTo>
                  <a:lnTo>
                    <a:pt x="1" y="24"/>
                  </a:lnTo>
                  <a:lnTo>
                    <a:pt x="0" y="33"/>
                  </a:lnTo>
                  <a:lnTo>
                    <a:pt x="0" y="41"/>
                  </a:lnTo>
                  <a:lnTo>
                    <a:pt x="0" y="51"/>
                  </a:lnTo>
                  <a:lnTo>
                    <a:pt x="3" y="59"/>
                  </a:lnTo>
                  <a:lnTo>
                    <a:pt x="6" y="67"/>
                  </a:lnTo>
                  <a:lnTo>
                    <a:pt x="10" y="76"/>
                  </a:lnTo>
                  <a:lnTo>
                    <a:pt x="16" y="84"/>
                  </a:lnTo>
                  <a:lnTo>
                    <a:pt x="24" y="91"/>
                  </a:lnTo>
                  <a:lnTo>
                    <a:pt x="32" y="98"/>
                  </a:lnTo>
                  <a:lnTo>
                    <a:pt x="41" y="103"/>
                  </a:lnTo>
                  <a:lnTo>
                    <a:pt x="50" y="108"/>
                  </a:lnTo>
                  <a:lnTo>
                    <a:pt x="61" y="112"/>
                  </a:lnTo>
                  <a:lnTo>
                    <a:pt x="73" y="114"/>
                  </a:lnTo>
                  <a:lnTo>
                    <a:pt x="85" y="116"/>
                  </a:lnTo>
                  <a:lnTo>
                    <a:pt x="99" y="114"/>
                  </a:lnTo>
                  <a:lnTo>
                    <a:pt x="111" y="113"/>
                  </a:lnTo>
                  <a:lnTo>
                    <a:pt x="123" y="109"/>
                  </a:lnTo>
                  <a:lnTo>
                    <a:pt x="134" y="103"/>
                  </a:lnTo>
                  <a:lnTo>
                    <a:pt x="143" y="96"/>
                  </a:lnTo>
                  <a:lnTo>
                    <a:pt x="151" y="88"/>
                  </a:lnTo>
                  <a:lnTo>
                    <a:pt x="157" y="78"/>
                  </a:lnTo>
                  <a:lnTo>
                    <a:pt x="160" y="72"/>
                  </a:lnTo>
                  <a:lnTo>
                    <a:pt x="163" y="63"/>
                  </a:lnTo>
                  <a:lnTo>
                    <a:pt x="166" y="55"/>
                  </a:lnTo>
                  <a:lnTo>
                    <a:pt x="169" y="45"/>
                  </a:lnTo>
                  <a:lnTo>
                    <a:pt x="169" y="36"/>
                  </a:lnTo>
                  <a:lnTo>
                    <a:pt x="167" y="26"/>
                  </a:lnTo>
                  <a:lnTo>
                    <a:pt x="164" y="18"/>
                  </a:lnTo>
                  <a:lnTo>
                    <a:pt x="157" y="11"/>
                  </a:lnTo>
                  <a:lnTo>
                    <a:pt x="149" y="6"/>
                  </a:lnTo>
                  <a:lnTo>
                    <a:pt x="141" y="5"/>
                  </a:lnTo>
                  <a:lnTo>
                    <a:pt x="134" y="5"/>
                  </a:lnTo>
                  <a:lnTo>
                    <a:pt x="128" y="8"/>
                  </a:lnTo>
                  <a:lnTo>
                    <a:pt x="123" y="12"/>
                  </a:lnTo>
                  <a:lnTo>
                    <a:pt x="119" y="18"/>
                  </a:lnTo>
                  <a:lnTo>
                    <a:pt x="117" y="26"/>
                  </a:lnTo>
                  <a:lnTo>
                    <a:pt x="116" y="34"/>
                  </a:lnTo>
                  <a:lnTo>
                    <a:pt x="116" y="41"/>
                  </a:lnTo>
                  <a:lnTo>
                    <a:pt x="114" y="49"/>
                  </a:lnTo>
                  <a:lnTo>
                    <a:pt x="112" y="55"/>
                  </a:lnTo>
                  <a:lnTo>
                    <a:pt x="109" y="60"/>
                  </a:lnTo>
                  <a:lnTo>
                    <a:pt x="105" y="66"/>
                  </a:lnTo>
                  <a:lnTo>
                    <a:pt x="97" y="69"/>
                  </a:lnTo>
                  <a:lnTo>
                    <a:pt x="90" y="72"/>
                  </a:lnTo>
                  <a:lnTo>
                    <a:pt x="79" y="72"/>
                  </a:lnTo>
                  <a:lnTo>
                    <a:pt x="70" y="70"/>
                  </a:lnTo>
                  <a:lnTo>
                    <a:pt x="62" y="66"/>
                  </a:lnTo>
                  <a:lnTo>
                    <a:pt x="56" y="60"/>
                  </a:lnTo>
                  <a:lnTo>
                    <a:pt x="53" y="54"/>
                  </a:lnTo>
                  <a:lnTo>
                    <a:pt x="52" y="47"/>
                  </a:lnTo>
                  <a:lnTo>
                    <a:pt x="50" y="38"/>
                  </a:lnTo>
                  <a:lnTo>
                    <a:pt x="52" y="30"/>
                  </a:lnTo>
                  <a:lnTo>
                    <a:pt x="53" y="22"/>
                  </a:lnTo>
                  <a:lnTo>
                    <a:pt x="55" y="15"/>
                  </a:lnTo>
                  <a:lnTo>
                    <a:pt x="55" y="9"/>
                  </a:lnTo>
                  <a:lnTo>
                    <a:pt x="55" y="8"/>
                  </a:lnTo>
                  <a:lnTo>
                    <a:pt x="52" y="5"/>
                  </a:lnTo>
                  <a:lnTo>
                    <a:pt x="48" y="4"/>
                  </a:lnTo>
                  <a:lnTo>
                    <a:pt x="44" y="1"/>
                  </a:lnTo>
                  <a:lnTo>
                    <a:pt x="41" y="1"/>
                  </a:lnTo>
                  <a:lnTo>
                    <a:pt x="38" y="0"/>
                  </a:lnTo>
                  <a:lnTo>
                    <a:pt x="33" y="0"/>
                  </a:lnTo>
                  <a:lnTo>
                    <a:pt x="29" y="0"/>
                  </a:lnTo>
                  <a:lnTo>
                    <a:pt x="24" y="1"/>
                  </a:lnTo>
                  <a:lnTo>
                    <a:pt x="20" y="1"/>
                  </a:lnTo>
                  <a:lnTo>
                    <a:pt x="16" y="4"/>
                  </a:lnTo>
                  <a:lnTo>
                    <a:pt x="13" y="6"/>
                  </a:lnTo>
                  <a:lnTo>
                    <a:pt x="18" y="2"/>
                  </a:lnTo>
                  <a:close/>
                </a:path>
              </a:pathLst>
            </a:custGeom>
            <a:solidFill>
              <a:srgbClr val="0000BB"/>
            </a:solidFill>
            <a:ln w="9525">
              <a:solidFill>
                <a:srgbClr val="0000BB"/>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99" name="Text Box 293"/>
            <p:cNvSpPr txBox="1">
              <a:spLocks noChangeArrowheads="1"/>
            </p:cNvSpPr>
            <p:nvPr/>
          </p:nvSpPr>
          <p:spPr bwMode="auto">
            <a:xfrm>
              <a:off x="4310539" y="2584687"/>
              <a:ext cx="440348" cy="276999"/>
            </a:xfrm>
            <a:prstGeom prst="rect">
              <a:avLst/>
            </a:prstGeom>
            <a:noFill/>
            <a:ln w="12700">
              <a:noFill/>
              <a:miter lim="800000"/>
              <a:headEnd/>
              <a:tailEnd/>
            </a:ln>
          </p:spPr>
          <p:txBody>
            <a:bodyPr wrap="none" anchor="ctr">
              <a:spAutoFit/>
            </a:bodyPr>
            <a:lstStyle/>
            <a:p>
              <a:pPr algn="ctr" defTabSz="914400" eaLnBrk="0" hangingPunct="0"/>
              <a:r>
                <a:rPr lang="en-US" sz="1200" b="1">
                  <a:solidFill>
                    <a:srgbClr val="808080"/>
                  </a:solidFill>
                  <a:latin typeface="Corbel" panose="020B0503020204020204" pitchFamily="34" charset="0"/>
                  <a:ea typeface="Osaka" pitchFamily="1" charset="-128"/>
                </a:rPr>
                <a:t>DA</a:t>
              </a:r>
            </a:p>
          </p:txBody>
        </p:sp>
        <p:sp>
          <p:nvSpPr>
            <p:cNvPr id="52400" name="Freeform 295"/>
            <p:cNvSpPr>
              <a:spLocks/>
            </p:cNvSpPr>
            <p:nvPr/>
          </p:nvSpPr>
          <p:spPr bwMode="auto">
            <a:xfrm>
              <a:off x="5690381" y="3976517"/>
              <a:ext cx="382588" cy="377825"/>
            </a:xfrm>
            <a:custGeom>
              <a:avLst/>
              <a:gdLst>
                <a:gd name="T0" fmla="*/ 2147483647 w 214"/>
                <a:gd name="T1" fmla="*/ 2147483647 h 238"/>
                <a:gd name="T2" fmla="*/ 2147483647 w 214"/>
                <a:gd name="T3" fmla="*/ 2147483647 h 238"/>
                <a:gd name="T4" fmla="*/ 2147483647 w 214"/>
                <a:gd name="T5" fmla="*/ 2147483647 h 238"/>
                <a:gd name="T6" fmla="*/ 2147483647 w 214"/>
                <a:gd name="T7" fmla="*/ 2147483647 h 238"/>
                <a:gd name="T8" fmla="*/ 2147483647 w 214"/>
                <a:gd name="T9" fmla="*/ 2147483647 h 238"/>
                <a:gd name="T10" fmla="*/ 2147483647 w 214"/>
                <a:gd name="T11" fmla="*/ 2147483647 h 238"/>
                <a:gd name="T12" fmla="*/ 2147483647 w 214"/>
                <a:gd name="T13" fmla="*/ 2147483647 h 238"/>
                <a:gd name="T14" fmla="*/ 2147483647 w 214"/>
                <a:gd name="T15" fmla="*/ 2147483647 h 238"/>
                <a:gd name="T16" fmla="*/ 2147483647 w 214"/>
                <a:gd name="T17" fmla="*/ 2147483647 h 238"/>
                <a:gd name="T18" fmla="*/ 2147483647 w 214"/>
                <a:gd name="T19" fmla="*/ 2147483647 h 238"/>
                <a:gd name="T20" fmla="*/ 2147483647 w 214"/>
                <a:gd name="T21" fmla="*/ 2147483647 h 238"/>
                <a:gd name="T22" fmla="*/ 2147483647 w 214"/>
                <a:gd name="T23" fmla="*/ 2147483647 h 238"/>
                <a:gd name="T24" fmla="*/ 2147483647 w 214"/>
                <a:gd name="T25" fmla="*/ 2147483647 h 238"/>
                <a:gd name="T26" fmla="*/ 2147483647 w 214"/>
                <a:gd name="T27" fmla="*/ 2147483647 h 238"/>
                <a:gd name="T28" fmla="*/ 2147483647 w 214"/>
                <a:gd name="T29" fmla="*/ 2147483647 h 238"/>
                <a:gd name="T30" fmla="*/ 2147483647 w 214"/>
                <a:gd name="T31" fmla="*/ 2147483647 h 238"/>
                <a:gd name="T32" fmla="*/ 0 w 214"/>
                <a:gd name="T33" fmla="*/ 0 h 2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4"/>
                <a:gd name="T52" fmla="*/ 0 h 238"/>
                <a:gd name="T53" fmla="*/ 214 w 214"/>
                <a:gd name="T54" fmla="*/ 238 h 2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4" h="238">
                  <a:moveTo>
                    <a:pt x="214" y="238"/>
                  </a:moveTo>
                  <a:lnTo>
                    <a:pt x="209" y="214"/>
                  </a:lnTo>
                  <a:lnTo>
                    <a:pt x="205" y="189"/>
                  </a:lnTo>
                  <a:lnTo>
                    <a:pt x="200" y="167"/>
                  </a:lnTo>
                  <a:lnTo>
                    <a:pt x="194" y="145"/>
                  </a:lnTo>
                  <a:lnTo>
                    <a:pt x="186" y="124"/>
                  </a:lnTo>
                  <a:lnTo>
                    <a:pt x="179" y="105"/>
                  </a:lnTo>
                  <a:lnTo>
                    <a:pt x="169" y="85"/>
                  </a:lnTo>
                  <a:lnTo>
                    <a:pt x="157" y="69"/>
                  </a:lnTo>
                  <a:lnTo>
                    <a:pt x="145" y="54"/>
                  </a:lnTo>
                  <a:lnTo>
                    <a:pt x="131" y="41"/>
                  </a:lnTo>
                  <a:lnTo>
                    <a:pt x="115" y="29"/>
                  </a:lnTo>
                  <a:lnTo>
                    <a:pt x="96" y="19"/>
                  </a:lnTo>
                  <a:lnTo>
                    <a:pt x="77" y="11"/>
                  </a:lnTo>
                  <a:lnTo>
                    <a:pt x="54" y="5"/>
                  </a:lnTo>
                  <a:lnTo>
                    <a:pt x="28" y="1"/>
                  </a:lnTo>
                  <a:lnTo>
                    <a:pt x="0" y="0"/>
                  </a:lnTo>
                </a:path>
              </a:pathLst>
            </a:custGeom>
            <a:noFill/>
            <a:ln w="12700">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01" name="Freeform 296"/>
            <p:cNvSpPr>
              <a:spLocks/>
            </p:cNvSpPr>
            <p:nvPr/>
          </p:nvSpPr>
          <p:spPr bwMode="auto">
            <a:xfrm>
              <a:off x="5601481" y="3893967"/>
              <a:ext cx="306388" cy="185738"/>
            </a:xfrm>
            <a:custGeom>
              <a:avLst/>
              <a:gdLst>
                <a:gd name="T0" fmla="*/ 2147483647 w 171"/>
                <a:gd name="T1" fmla="*/ 2147483647 h 117"/>
                <a:gd name="T2" fmla="*/ 2147483647 w 171"/>
                <a:gd name="T3" fmla="*/ 2147483647 h 117"/>
                <a:gd name="T4" fmla="*/ 0 w 171"/>
                <a:gd name="T5" fmla="*/ 2147483647 h 117"/>
                <a:gd name="T6" fmla="*/ 2147483647 w 171"/>
                <a:gd name="T7" fmla="*/ 2147483647 h 117"/>
                <a:gd name="T8" fmla="*/ 2147483647 w 171"/>
                <a:gd name="T9" fmla="*/ 2147483647 h 117"/>
                <a:gd name="T10" fmla="*/ 2147483647 w 171"/>
                <a:gd name="T11" fmla="*/ 2147483647 h 117"/>
                <a:gd name="T12" fmla="*/ 2147483647 w 171"/>
                <a:gd name="T13" fmla="*/ 2147483647 h 117"/>
                <a:gd name="T14" fmla="*/ 2147483647 w 171"/>
                <a:gd name="T15" fmla="*/ 2147483647 h 117"/>
                <a:gd name="T16" fmla="*/ 2147483647 w 171"/>
                <a:gd name="T17" fmla="*/ 2147483647 h 117"/>
                <a:gd name="T18" fmla="*/ 2147483647 w 171"/>
                <a:gd name="T19" fmla="*/ 2147483647 h 117"/>
                <a:gd name="T20" fmla="*/ 2147483647 w 171"/>
                <a:gd name="T21" fmla="*/ 2147483647 h 117"/>
                <a:gd name="T22" fmla="*/ 2147483647 w 171"/>
                <a:gd name="T23" fmla="*/ 2147483647 h 117"/>
                <a:gd name="T24" fmla="*/ 2147483647 w 171"/>
                <a:gd name="T25" fmla="*/ 2147483647 h 117"/>
                <a:gd name="T26" fmla="*/ 2147483647 w 171"/>
                <a:gd name="T27" fmla="*/ 2147483647 h 117"/>
                <a:gd name="T28" fmla="*/ 2147483647 w 171"/>
                <a:gd name="T29" fmla="*/ 2147483647 h 117"/>
                <a:gd name="T30" fmla="*/ 2147483647 w 171"/>
                <a:gd name="T31" fmla="*/ 2147483647 h 117"/>
                <a:gd name="T32" fmla="*/ 2147483647 w 171"/>
                <a:gd name="T33" fmla="*/ 2147483647 h 117"/>
                <a:gd name="T34" fmla="*/ 2147483647 w 171"/>
                <a:gd name="T35" fmla="*/ 2147483647 h 117"/>
                <a:gd name="T36" fmla="*/ 2147483647 w 171"/>
                <a:gd name="T37" fmla="*/ 2147483647 h 117"/>
                <a:gd name="T38" fmla="*/ 2147483647 w 171"/>
                <a:gd name="T39" fmla="*/ 2147483647 h 117"/>
                <a:gd name="T40" fmla="*/ 2147483647 w 171"/>
                <a:gd name="T41" fmla="*/ 2147483647 h 117"/>
                <a:gd name="T42" fmla="*/ 2147483647 w 171"/>
                <a:gd name="T43" fmla="*/ 2147483647 h 117"/>
                <a:gd name="T44" fmla="*/ 2147483647 w 171"/>
                <a:gd name="T45" fmla="*/ 2147483647 h 117"/>
                <a:gd name="T46" fmla="*/ 2147483647 w 171"/>
                <a:gd name="T47" fmla="*/ 2147483647 h 117"/>
                <a:gd name="T48" fmla="*/ 2147483647 w 171"/>
                <a:gd name="T49" fmla="*/ 2147483647 h 117"/>
                <a:gd name="T50" fmla="*/ 2147483647 w 171"/>
                <a:gd name="T51" fmla="*/ 2147483647 h 117"/>
                <a:gd name="T52" fmla="*/ 2147483647 w 171"/>
                <a:gd name="T53" fmla="*/ 2147483647 h 117"/>
                <a:gd name="T54" fmla="*/ 2147483647 w 171"/>
                <a:gd name="T55" fmla="*/ 2147483647 h 117"/>
                <a:gd name="T56" fmla="*/ 2147483647 w 171"/>
                <a:gd name="T57" fmla="*/ 2147483647 h 117"/>
                <a:gd name="T58" fmla="*/ 2147483647 w 171"/>
                <a:gd name="T59" fmla="*/ 2147483647 h 117"/>
                <a:gd name="T60" fmla="*/ 2147483647 w 171"/>
                <a:gd name="T61" fmla="*/ 2147483647 h 117"/>
                <a:gd name="T62" fmla="*/ 2147483647 w 171"/>
                <a:gd name="T63" fmla="*/ 2147483647 h 117"/>
                <a:gd name="T64" fmla="*/ 2147483647 w 171"/>
                <a:gd name="T65" fmla="*/ 0 h 117"/>
                <a:gd name="T66" fmla="*/ 2147483647 w 171"/>
                <a:gd name="T67" fmla="*/ 2147483647 h 117"/>
                <a:gd name="T68" fmla="*/ 2147483647 w 171"/>
                <a:gd name="T69" fmla="*/ 2147483647 h 117"/>
                <a:gd name="T70" fmla="*/ 2147483647 w 171"/>
                <a:gd name="T71" fmla="*/ 2147483647 h 1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1"/>
                <a:gd name="T109" fmla="*/ 0 h 117"/>
                <a:gd name="T110" fmla="*/ 171 w 171"/>
                <a:gd name="T111" fmla="*/ 117 h 1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1" h="117">
                  <a:moveTo>
                    <a:pt x="20" y="3"/>
                  </a:moveTo>
                  <a:lnTo>
                    <a:pt x="12" y="10"/>
                  </a:lnTo>
                  <a:lnTo>
                    <a:pt x="6" y="17"/>
                  </a:lnTo>
                  <a:lnTo>
                    <a:pt x="3" y="25"/>
                  </a:lnTo>
                  <a:lnTo>
                    <a:pt x="0" y="34"/>
                  </a:lnTo>
                  <a:lnTo>
                    <a:pt x="0" y="42"/>
                  </a:lnTo>
                  <a:lnTo>
                    <a:pt x="1" y="52"/>
                  </a:lnTo>
                  <a:lnTo>
                    <a:pt x="3" y="60"/>
                  </a:lnTo>
                  <a:lnTo>
                    <a:pt x="7" y="68"/>
                  </a:lnTo>
                  <a:lnTo>
                    <a:pt x="12" y="76"/>
                  </a:lnTo>
                  <a:lnTo>
                    <a:pt x="18" y="85"/>
                  </a:lnTo>
                  <a:lnTo>
                    <a:pt x="24" y="92"/>
                  </a:lnTo>
                  <a:lnTo>
                    <a:pt x="33" y="99"/>
                  </a:lnTo>
                  <a:lnTo>
                    <a:pt x="43" y="104"/>
                  </a:lnTo>
                  <a:lnTo>
                    <a:pt x="52" y="108"/>
                  </a:lnTo>
                  <a:lnTo>
                    <a:pt x="62" y="112"/>
                  </a:lnTo>
                  <a:lnTo>
                    <a:pt x="73" y="115"/>
                  </a:lnTo>
                  <a:lnTo>
                    <a:pt x="87" y="117"/>
                  </a:lnTo>
                  <a:lnTo>
                    <a:pt x="100" y="115"/>
                  </a:lnTo>
                  <a:lnTo>
                    <a:pt x="113" y="114"/>
                  </a:lnTo>
                  <a:lnTo>
                    <a:pt x="125" y="110"/>
                  </a:lnTo>
                  <a:lnTo>
                    <a:pt x="135" y="104"/>
                  </a:lnTo>
                  <a:lnTo>
                    <a:pt x="145" y="97"/>
                  </a:lnTo>
                  <a:lnTo>
                    <a:pt x="152" y="89"/>
                  </a:lnTo>
                  <a:lnTo>
                    <a:pt x="157" y="79"/>
                  </a:lnTo>
                  <a:lnTo>
                    <a:pt x="161" y="72"/>
                  </a:lnTo>
                  <a:lnTo>
                    <a:pt x="164" y="64"/>
                  </a:lnTo>
                  <a:lnTo>
                    <a:pt x="167" y="56"/>
                  </a:lnTo>
                  <a:lnTo>
                    <a:pt x="169" y="46"/>
                  </a:lnTo>
                  <a:lnTo>
                    <a:pt x="171" y="36"/>
                  </a:lnTo>
                  <a:lnTo>
                    <a:pt x="169" y="27"/>
                  </a:lnTo>
                  <a:lnTo>
                    <a:pt x="164" y="18"/>
                  </a:lnTo>
                  <a:lnTo>
                    <a:pt x="157" y="11"/>
                  </a:lnTo>
                  <a:lnTo>
                    <a:pt x="149" y="7"/>
                  </a:lnTo>
                  <a:lnTo>
                    <a:pt x="142" y="6"/>
                  </a:lnTo>
                  <a:lnTo>
                    <a:pt x="135" y="6"/>
                  </a:lnTo>
                  <a:lnTo>
                    <a:pt x="129" y="9"/>
                  </a:lnTo>
                  <a:lnTo>
                    <a:pt x="123" y="13"/>
                  </a:lnTo>
                  <a:lnTo>
                    <a:pt x="120" y="18"/>
                  </a:lnTo>
                  <a:lnTo>
                    <a:pt x="117" y="27"/>
                  </a:lnTo>
                  <a:lnTo>
                    <a:pt x="117" y="35"/>
                  </a:lnTo>
                  <a:lnTo>
                    <a:pt x="116" y="42"/>
                  </a:lnTo>
                  <a:lnTo>
                    <a:pt x="116" y="50"/>
                  </a:lnTo>
                  <a:lnTo>
                    <a:pt x="113" y="56"/>
                  </a:lnTo>
                  <a:lnTo>
                    <a:pt x="110" y="61"/>
                  </a:lnTo>
                  <a:lnTo>
                    <a:pt x="105" y="67"/>
                  </a:lnTo>
                  <a:lnTo>
                    <a:pt x="99" y="70"/>
                  </a:lnTo>
                  <a:lnTo>
                    <a:pt x="90" y="72"/>
                  </a:lnTo>
                  <a:lnTo>
                    <a:pt x="79" y="72"/>
                  </a:lnTo>
                  <a:lnTo>
                    <a:pt x="70" y="71"/>
                  </a:lnTo>
                  <a:lnTo>
                    <a:pt x="62" y="67"/>
                  </a:lnTo>
                  <a:lnTo>
                    <a:pt x="58" y="61"/>
                  </a:lnTo>
                  <a:lnTo>
                    <a:pt x="55" y="54"/>
                  </a:lnTo>
                  <a:lnTo>
                    <a:pt x="52" y="47"/>
                  </a:lnTo>
                  <a:lnTo>
                    <a:pt x="52" y="39"/>
                  </a:lnTo>
                  <a:lnTo>
                    <a:pt x="52" y="31"/>
                  </a:lnTo>
                  <a:lnTo>
                    <a:pt x="53" y="22"/>
                  </a:lnTo>
                  <a:lnTo>
                    <a:pt x="55" y="16"/>
                  </a:lnTo>
                  <a:lnTo>
                    <a:pt x="56" y="10"/>
                  </a:lnTo>
                  <a:lnTo>
                    <a:pt x="55" y="9"/>
                  </a:lnTo>
                  <a:lnTo>
                    <a:pt x="53" y="6"/>
                  </a:lnTo>
                  <a:lnTo>
                    <a:pt x="50" y="4"/>
                  </a:lnTo>
                  <a:lnTo>
                    <a:pt x="46" y="2"/>
                  </a:lnTo>
                  <a:lnTo>
                    <a:pt x="43" y="2"/>
                  </a:lnTo>
                  <a:lnTo>
                    <a:pt x="38" y="0"/>
                  </a:lnTo>
                  <a:lnTo>
                    <a:pt x="33" y="0"/>
                  </a:lnTo>
                  <a:lnTo>
                    <a:pt x="29" y="0"/>
                  </a:lnTo>
                  <a:lnTo>
                    <a:pt x="24" y="2"/>
                  </a:lnTo>
                  <a:lnTo>
                    <a:pt x="20" y="2"/>
                  </a:lnTo>
                  <a:lnTo>
                    <a:pt x="17" y="4"/>
                  </a:lnTo>
                  <a:lnTo>
                    <a:pt x="15" y="7"/>
                  </a:lnTo>
                  <a:lnTo>
                    <a:pt x="20" y="3"/>
                  </a:lnTo>
                  <a:close/>
                </a:path>
              </a:pathLst>
            </a:custGeom>
            <a:solidFill>
              <a:srgbClr val="0000BB"/>
            </a:solidFill>
            <a:ln w="9525">
              <a:solidFill>
                <a:srgbClr val="0000BB"/>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402" name="TextBox 341"/>
            <p:cNvSpPr txBox="1">
              <a:spLocks noChangeArrowheads="1"/>
            </p:cNvSpPr>
            <p:nvPr/>
          </p:nvSpPr>
          <p:spPr bwMode="auto">
            <a:xfrm>
              <a:off x="5885661" y="3365763"/>
              <a:ext cx="1040819" cy="307777"/>
            </a:xfrm>
            <a:prstGeom prst="rect">
              <a:avLst/>
            </a:prstGeom>
            <a:noFill/>
            <a:ln w="9525">
              <a:noFill/>
              <a:miter lim="800000"/>
              <a:headEnd/>
              <a:tailEnd/>
            </a:ln>
          </p:spPr>
          <p:txBody>
            <a:bodyPr wrap="none">
              <a:spAutoFit/>
            </a:bodyPr>
            <a:lstStyle/>
            <a:p>
              <a:pPr defTabSz="914400" eaLnBrk="0" hangingPunct="0">
                <a:spcAft>
                  <a:spcPct val="50000"/>
                </a:spcAft>
                <a:buClr>
                  <a:srgbClr val="00CC99"/>
                </a:buClr>
                <a:buSzPct val="80000"/>
                <a:buFont typeface="Symbol" pitchFamily="18" charset="2"/>
                <a:buNone/>
              </a:pPr>
              <a:r>
                <a:rPr lang="en-US" sz="1400" b="1">
                  <a:solidFill>
                    <a:srgbClr val="660066"/>
                  </a:solidFill>
                  <a:latin typeface="Corbel" panose="020B0503020204020204" pitchFamily="34" charset="0"/>
                  <a:ea typeface="ヒラギノ角ゴ Pro W3"/>
                  <a:cs typeface="ヒラギノ角ゴ Pro W3"/>
                </a:rPr>
                <a:t>COCAINE</a:t>
              </a:r>
            </a:p>
          </p:txBody>
        </p:sp>
      </p:grpSp>
      <p:grpSp>
        <p:nvGrpSpPr>
          <p:cNvPr id="14" name="Group 343"/>
          <p:cNvGrpSpPr>
            <a:grpSpLocks/>
          </p:cNvGrpSpPr>
          <p:nvPr/>
        </p:nvGrpSpPr>
        <p:grpSpPr bwMode="auto">
          <a:xfrm>
            <a:off x="6074878" y="1685925"/>
            <a:ext cx="1814689" cy="2725738"/>
            <a:chOff x="547688" y="1917700"/>
            <a:chExt cx="2041525" cy="2725738"/>
          </a:xfrm>
        </p:grpSpPr>
        <p:sp>
          <p:nvSpPr>
            <p:cNvPr id="52238" name="Rectangle 3"/>
            <p:cNvSpPr>
              <a:spLocks noChangeArrowheads="1"/>
            </p:cNvSpPr>
            <p:nvPr/>
          </p:nvSpPr>
          <p:spPr bwMode="auto">
            <a:xfrm>
              <a:off x="1344690" y="2117725"/>
              <a:ext cx="64921"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T</a:t>
              </a:r>
              <a:endParaRPr lang="en-US" sz="2400">
                <a:solidFill>
                  <a:srgbClr val="000000"/>
                </a:solidFill>
                <a:latin typeface="Corbel" panose="020B0503020204020204" pitchFamily="34" charset="0"/>
                <a:ea typeface="Osaka" pitchFamily="1" charset="-128"/>
              </a:endParaRPr>
            </a:p>
          </p:txBody>
        </p:sp>
        <p:sp>
          <p:nvSpPr>
            <p:cNvPr id="52239" name="Rectangle 4"/>
            <p:cNvSpPr>
              <a:spLocks noChangeArrowheads="1"/>
            </p:cNvSpPr>
            <p:nvPr/>
          </p:nvSpPr>
          <p:spPr bwMode="auto">
            <a:xfrm>
              <a:off x="1412742" y="2117725"/>
              <a:ext cx="68528"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Y</a:t>
              </a:r>
              <a:endParaRPr lang="en-US" sz="2400">
                <a:solidFill>
                  <a:srgbClr val="000000"/>
                </a:solidFill>
                <a:latin typeface="Corbel" panose="020B0503020204020204" pitchFamily="34" charset="0"/>
                <a:ea typeface="Osaka" pitchFamily="1" charset="-128"/>
              </a:endParaRPr>
            </a:p>
          </p:txBody>
        </p:sp>
        <p:sp>
          <p:nvSpPr>
            <p:cNvPr id="52240" name="Rectangle 5"/>
            <p:cNvSpPr>
              <a:spLocks noChangeArrowheads="1"/>
            </p:cNvSpPr>
            <p:nvPr/>
          </p:nvSpPr>
          <p:spPr bwMode="auto">
            <a:xfrm>
              <a:off x="1483390" y="2117725"/>
              <a:ext cx="68528"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R</a:t>
              </a:r>
              <a:endParaRPr lang="en-US" sz="2400">
                <a:solidFill>
                  <a:srgbClr val="000000"/>
                </a:solidFill>
                <a:latin typeface="Corbel" panose="020B0503020204020204" pitchFamily="34" charset="0"/>
                <a:ea typeface="Osaka" pitchFamily="1" charset="-128"/>
              </a:endParaRPr>
            </a:p>
          </p:txBody>
        </p:sp>
        <p:sp>
          <p:nvSpPr>
            <p:cNvPr id="52241" name="Rectangle 6"/>
            <p:cNvSpPr>
              <a:spLocks noChangeArrowheads="1"/>
            </p:cNvSpPr>
            <p:nvPr/>
          </p:nvSpPr>
          <p:spPr bwMode="auto">
            <a:xfrm>
              <a:off x="1556234" y="2117725"/>
              <a:ext cx="84760"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O</a:t>
              </a:r>
              <a:endParaRPr lang="en-US" sz="2400">
                <a:solidFill>
                  <a:srgbClr val="000000"/>
                </a:solidFill>
                <a:latin typeface="Corbel" panose="020B0503020204020204" pitchFamily="34" charset="0"/>
                <a:ea typeface="Osaka" pitchFamily="1" charset="-128"/>
              </a:endParaRPr>
            </a:p>
          </p:txBody>
        </p:sp>
        <p:sp>
          <p:nvSpPr>
            <p:cNvPr id="52242" name="Rectangle 7"/>
            <p:cNvSpPr>
              <a:spLocks noChangeArrowheads="1"/>
            </p:cNvSpPr>
            <p:nvPr/>
          </p:nvSpPr>
          <p:spPr bwMode="auto">
            <a:xfrm>
              <a:off x="1644047" y="2117725"/>
              <a:ext cx="63119"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S</a:t>
              </a:r>
              <a:endParaRPr lang="en-US" sz="2400">
                <a:solidFill>
                  <a:srgbClr val="000000"/>
                </a:solidFill>
                <a:latin typeface="Corbel" panose="020B0503020204020204" pitchFamily="34" charset="0"/>
                <a:ea typeface="Osaka" pitchFamily="1" charset="-128"/>
              </a:endParaRPr>
            </a:p>
          </p:txBody>
        </p:sp>
        <p:sp>
          <p:nvSpPr>
            <p:cNvPr id="52243" name="Rectangle 8"/>
            <p:cNvSpPr>
              <a:spLocks noChangeArrowheads="1"/>
            </p:cNvSpPr>
            <p:nvPr/>
          </p:nvSpPr>
          <p:spPr bwMode="auto">
            <a:xfrm>
              <a:off x="1709603" y="2117725"/>
              <a:ext cx="28855"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I</a:t>
              </a:r>
              <a:endParaRPr lang="en-US" sz="2400">
                <a:solidFill>
                  <a:srgbClr val="000000"/>
                </a:solidFill>
                <a:latin typeface="Corbel" panose="020B0503020204020204" pitchFamily="34" charset="0"/>
                <a:ea typeface="Osaka" pitchFamily="1" charset="-128"/>
              </a:endParaRPr>
            </a:p>
          </p:txBody>
        </p:sp>
        <p:sp>
          <p:nvSpPr>
            <p:cNvPr id="52244" name="Rectangle 9"/>
            <p:cNvSpPr>
              <a:spLocks noChangeArrowheads="1"/>
            </p:cNvSpPr>
            <p:nvPr/>
          </p:nvSpPr>
          <p:spPr bwMode="auto">
            <a:xfrm>
              <a:off x="1734252" y="2117725"/>
              <a:ext cx="81153"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N</a:t>
              </a:r>
              <a:endParaRPr lang="en-US" sz="2400">
                <a:solidFill>
                  <a:srgbClr val="000000"/>
                </a:solidFill>
                <a:latin typeface="Corbel" panose="020B0503020204020204" pitchFamily="34" charset="0"/>
                <a:ea typeface="Osaka" pitchFamily="1" charset="-128"/>
              </a:endParaRPr>
            </a:p>
          </p:txBody>
        </p:sp>
        <p:sp>
          <p:nvSpPr>
            <p:cNvPr id="52245" name="Rectangle 10"/>
            <p:cNvSpPr>
              <a:spLocks noChangeArrowheads="1"/>
            </p:cNvSpPr>
            <p:nvPr/>
          </p:nvSpPr>
          <p:spPr bwMode="auto">
            <a:xfrm>
              <a:off x="1817084" y="2117725"/>
              <a:ext cx="63119" cy="123111"/>
            </a:xfrm>
            <a:prstGeom prst="rect">
              <a:avLst/>
            </a:prstGeom>
            <a:noFill/>
            <a:ln w="9525">
              <a:noFill/>
              <a:miter lim="800000"/>
              <a:headEnd/>
              <a:tailEnd/>
            </a:ln>
          </p:spPr>
          <p:txBody>
            <a:bodyPr wrap="none" lIns="0" tIns="0" rIns="0" bIns="0">
              <a:spAutoFit/>
            </a:bodyPr>
            <a:lstStyle/>
            <a:p>
              <a:pPr algn="ctr" defTabSz="914400" eaLnBrk="0" hangingPunct="0"/>
              <a:r>
                <a:rPr lang="en-US" sz="800">
                  <a:solidFill>
                    <a:srgbClr val="000000"/>
                  </a:solidFill>
                  <a:latin typeface="Corbel" panose="020B0503020204020204" pitchFamily="34" charset="0"/>
                  <a:ea typeface="Osaka" pitchFamily="1" charset="-128"/>
                </a:rPr>
                <a:t>E</a:t>
              </a:r>
              <a:endParaRPr lang="en-US" sz="2400">
                <a:solidFill>
                  <a:srgbClr val="000000"/>
                </a:solidFill>
                <a:latin typeface="Corbel" panose="020B0503020204020204" pitchFamily="34" charset="0"/>
                <a:ea typeface="Osaka" pitchFamily="1" charset="-128"/>
              </a:endParaRPr>
            </a:p>
          </p:txBody>
        </p:sp>
        <p:sp>
          <p:nvSpPr>
            <p:cNvPr id="52246" name="Arc 11"/>
            <p:cNvSpPr>
              <a:spLocks/>
            </p:cNvSpPr>
            <p:nvPr/>
          </p:nvSpPr>
          <p:spPr bwMode="auto">
            <a:xfrm>
              <a:off x="1544638" y="2282825"/>
              <a:ext cx="85725" cy="106363"/>
            </a:xfrm>
            <a:custGeom>
              <a:avLst/>
              <a:gdLst>
                <a:gd name="T0" fmla="*/ 0 w 14162"/>
                <a:gd name="T1" fmla="*/ 2147483647 h 21600"/>
                <a:gd name="T2" fmla="*/ 2147483647 w 14162"/>
                <a:gd name="T3" fmla="*/ 2147483647 h 21600"/>
                <a:gd name="T4" fmla="*/ 2147483647 w 14162"/>
                <a:gd name="T5" fmla="*/ 2147483647 h 21600"/>
                <a:gd name="T6" fmla="*/ 0 60000 65536"/>
                <a:gd name="T7" fmla="*/ 0 60000 65536"/>
                <a:gd name="T8" fmla="*/ 0 60000 65536"/>
                <a:gd name="T9" fmla="*/ 0 w 14162"/>
                <a:gd name="T10" fmla="*/ 0 h 21600"/>
                <a:gd name="T11" fmla="*/ 14162 w 14162"/>
                <a:gd name="T12" fmla="*/ 21600 h 21600"/>
              </a:gdLst>
              <a:ahLst/>
              <a:cxnLst>
                <a:cxn ang="T6">
                  <a:pos x="T0" y="T1"/>
                </a:cxn>
                <a:cxn ang="T7">
                  <a:pos x="T2" y="T3"/>
                </a:cxn>
                <a:cxn ang="T8">
                  <a:pos x="T4" y="T5"/>
                </a:cxn>
              </a:cxnLst>
              <a:rect l="T9" t="T10" r="T11" b="T12"/>
              <a:pathLst>
                <a:path w="14162" h="21600" fill="none" extrusionOk="0">
                  <a:moveTo>
                    <a:pt x="-1" y="1193"/>
                  </a:moveTo>
                  <a:cubicBezTo>
                    <a:pt x="2277" y="403"/>
                    <a:pt x="4670" y="-1"/>
                    <a:pt x="7081" y="0"/>
                  </a:cubicBezTo>
                  <a:cubicBezTo>
                    <a:pt x="9491" y="0"/>
                    <a:pt x="11884" y="403"/>
                    <a:pt x="14162" y="1193"/>
                  </a:cubicBezTo>
                </a:path>
                <a:path w="14162" h="21600" stroke="0" extrusionOk="0">
                  <a:moveTo>
                    <a:pt x="-1" y="1193"/>
                  </a:moveTo>
                  <a:cubicBezTo>
                    <a:pt x="2277" y="403"/>
                    <a:pt x="4670" y="-1"/>
                    <a:pt x="7081" y="0"/>
                  </a:cubicBezTo>
                  <a:cubicBezTo>
                    <a:pt x="9491" y="0"/>
                    <a:pt x="11884" y="403"/>
                    <a:pt x="14162" y="1193"/>
                  </a:cubicBezTo>
                  <a:lnTo>
                    <a:pt x="7081" y="21600"/>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47" name="Line 12"/>
            <p:cNvSpPr>
              <a:spLocks noChangeShapeType="1"/>
            </p:cNvSpPr>
            <p:nvPr/>
          </p:nvSpPr>
          <p:spPr bwMode="auto">
            <a:xfrm>
              <a:off x="1582738" y="2225675"/>
              <a:ext cx="1587" cy="55563"/>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48" name="Rectangle 13"/>
            <p:cNvSpPr>
              <a:spLocks noChangeArrowheads="1"/>
            </p:cNvSpPr>
            <p:nvPr/>
          </p:nvSpPr>
          <p:spPr bwMode="auto">
            <a:xfrm>
              <a:off x="1501394" y="2720975"/>
              <a:ext cx="99187"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249" name="Rectangle 14"/>
            <p:cNvSpPr>
              <a:spLocks noChangeArrowheads="1"/>
            </p:cNvSpPr>
            <p:nvPr/>
          </p:nvSpPr>
          <p:spPr bwMode="auto">
            <a:xfrm>
              <a:off x="1595272" y="2720975"/>
              <a:ext cx="95580"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250" name="Arc 15"/>
            <p:cNvSpPr>
              <a:spLocks/>
            </p:cNvSpPr>
            <p:nvPr/>
          </p:nvSpPr>
          <p:spPr bwMode="auto">
            <a:xfrm>
              <a:off x="1533525" y="2581275"/>
              <a:ext cx="85725" cy="106363"/>
            </a:xfrm>
            <a:custGeom>
              <a:avLst/>
              <a:gdLst>
                <a:gd name="T0" fmla="*/ 0 w 14162"/>
                <a:gd name="T1" fmla="*/ 2147483647 h 21600"/>
                <a:gd name="T2" fmla="*/ 2147483647 w 14162"/>
                <a:gd name="T3" fmla="*/ 2147483647 h 21600"/>
                <a:gd name="T4" fmla="*/ 2147483647 w 14162"/>
                <a:gd name="T5" fmla="*/ 2147483647 h 21600"/>
                <a:gd name="T6" fmla="*/ 0 60000 65536"/>
                <a:gd name="T7" fmla="*/ 0 60000 65536"/>
                <a:gd name="T8" fmla="*/ 0 60000 65536"/>
                <a:gd name="T9" fmla="*/ 0 w 14162"/>
                <a:gd name="T10" fmla="*/ 0 h 21600"/>
                <a:gd name="T11" fmla="*/ 14162 w 14162"/>
                <a:gd name="T12" fmla="*/ 21600 h 21600"/>
              </a:gdLst>
              <a:ahLst/>
              <a:cxnLst>
                <a:cxn ang="T6">
                  <a:pos x="T0" y="T1"/>
                </a:cxn>
                <a:cxn ang="T7">
                  <a:pos x="T2" y="T3"/>
                </a:cxn>
                <a:cxn ang="T8">
                  <a:pos x="T4" y="T5"/>
                </a:cxn>
              </a:cxnLst>
              <a:rect l="T9" t="T10" r="T11" b="T12"/>
              <a:pathLst>
                <a:path w="14162" h="21600" fill="none" extrusionOk="0">
                  <a:moveTo>
                    <a:pt x="-1" y="1193"/>
                  </a:moveTo>
                  <a:cubicBezTo>
                    <a:pt x="2277" y="403"/>
                    <a:pt x="4670" y="-1"/>
                    <a:pt x="7081" y="0"/>
                  </a:cubicBezTo>
                  <a:cubicBezTo>
                    <a:pt x="9491" y="0"/>
                    <a:pt x="11884" y="403"/>
                    <a:pt x="14162" y="1193"/>
                  </a:cubicBezTo>
                </a:path>
                <a:path w="14162" h="21600" stroke="0" extrusionOk="0">
                  <a:moveTo>
                    <a:pt x="-1" y="1193"/>
                  </a:moveTo>
                  <a:cubicBezTo>
                    <a:pt x="2277" y="403"/>
                    <a:pt x="4670" y="-1"/>
                    <a:pt x="7081" y="0"/>
                  </a:cubicBezTo>
                  <a:cubicBezTo>
                    <a:pt x="9491" y="0"/>
                    <a:pt x="11884" y="403"/>
                    <a:pt x="14162" y="1193"/>
                  </a:cubicBezTo>
                  <a:lnTo>
                    <a:pt x="7081" y="21600"/>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51" name="Line 16"/>
            <p:cNvSpPr>
              <a:spLocks noChangeShapeType="1"/>
            </p:cNvSpPr>
            <p:nvPr/>
          </p:nvSpPr>
          <p:spPr bwMode="auto">
            <a:xfrm>
              <a:off x="1571625" y="2524125"/>
              <a:ext cx="1588" cy="55563"/>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52" name="Rectangle 17"/>
            <p:cNvSpPr>
              <a:spLocks noChangeArrowheads="1"/>
            </p:cNvSpPr>
            <p:nvPr/>
          </p:nvSpPr>
          <p:spPr bwMode="auto">
            <a:xfrm>
              <a:off x="1411811" y="2430463"/>
              <a:ext cx="97383" cy="153888"/>
            </a:xfrm>
            <a:prstGeom prst="rect">
              <a:avLst/>
            </a:prstGeom>
            <a:noFill/>
            <a:ln w="9525">
              <a:noFill/>
              <a:miter lim="800000"/>
              <a:headEnd/>
              <a:tailEnd/>
            </a:ln>
          </p:spPr>
          <p:txBody>
            <a:bodyPr wrap="none" lIns="0" tIns="0" rIns="0" bIns="0">
              <a:spAutoFit/>
            </a:bodyPr>
            <a:lstStyle/>
            <a:p>
              <a:pPr algn="ctr" defTabSz="914400" eaLnBrk="0" hangingPunct="0"/>
              <a:r>
                <a:rPr lang="en-US" sz="1000">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253" name="Rectangle 18"/>
            <p:cNvSpPr>
              <a:spLocks noChangeArrowheads="1"/>
            </p:cNvSpPr>
            <p:nvPr/>
          </p:nvSpPr>
          <p:spPr bwMode="auto">
            <a:xfrm>
              <a:off x="1505039" y="2430463"/>
              <a:ext cx="104597" cy="153888"/>
            </a:xfrm>
            <a:prstGeom prst="rect">
              <a:avLst/>
            </a:prstGeom>
            <a:noFill/>
            <a:ln w="9525">
              <a:noFill/>
              <a:miter lim="800000"/>
              <a:headEnd/>
              <a:tailEnd/>
            </a:ln>
          </p:spPr>
          <p:txBody>
            <a:bodyPr wrap="none" lIns="0" tIns="0" rIns="0" bIns="0">
              <a:spAutoFit/>
            </a:bodyPr>
            <a:lstStyle/>
            <a:p>
              <a:pPr algn="ctr" defTabSz="914400" eaLnBrk="0" hangingPunct="0"/>
              <a:r>
                <a:rPr lang="en-US" sz="1000">
                  <a:solidFill>
                    <a:srgbClr val="000000"/>
                  </a:solidFill>
                  <a:latin typeface="Corbel" panose="020B0503020204020204" pitchFamily="34" charset="0"/>
                  <a:ea typeface="Osaka" pitchFamily="1" charset="-128"/>
                </a:rPr>
                <a:t>O</a:t>
              </a:r>
              <a:endParaRPr lang="en-US" sz="2400">
                <a:solidFill>
                  <a:srgbClr val="000000"/>
                </a:solidFill>
                <a:latin typeface="Corbel" panose="020B0503020204020204" pitchFamily="34" charset="0"/>
                <a:ea typeface="Osaka" pitchFamily="1" charset="-128"/>
              </a:endParaRPr>
            </a:p>
          </p:txBody>
        </p:sp>
        <p:sp>
          <p:nvSpPr>
            <p:cNvPr id="52254" name="Rectangle 19"/>
            <p:cNvSpPr>
              <a:spLocks noChangeArrowheads="1"/>
            </p:cNvSpPr>
            <p:nvPr/>
          </p:nvSpPr>
          <p:spPr bwMode="auto">
            <a:xfrm>
              <a:off x="1607142" y="2430463"/>
              <a:ext cx="82955" cy="153888"/>
            </a:xfrm>
            <a:prstGeom prst="rect">
              <a:avLst/>
            </a:prstGeom>
            <a:noFill/>
            <a:ln w="9525">
              <a:noFill/>
              <a:miter lim="800000"/>
              <a:headEnd/>
              <a:tailEnd/>
            </a:ln>
          </p:spPr>
          <p:txBody>
            <a:bodyPr wrap="none" lIns="0" tIns="0" rIns="0" bIns="0">
              <a:spAutoFit/>
            </a:bodyPr>
            <a:lstStyle/>
            <a:p>
              <a:pPr algn="ctr" defTabSz="914400" eaLnBrk="0" hangingPunct="0"/>
              <a:r>
                <a:rPr lang="en-US" sz="1000">
                  <a:solidFill>
                    <a:srgbClr val="000000"/>
                  </a:solidFill>
                  <a:latin typeface="Corbel" panose="020B0503020204020204" pitchFamily="34" charset="0"/>
                  <a:ea typeface="Osaka" pitchFamily="1" charset="-128"/>
                </a:rPr>
                <a:t>P</a:t>
              </a:r>
              <a:endParaRPr lang="en-US" sz="2400">
                <a:solidFill>
                  <a:srgbClr val="000000"/>
                </a:solidFill>
                <a:latin typeface="Corbel" panose="020B0503020204020204" pitchFamily="34" charset="0"/>
                <a:ea typeface="Osaka" pitchFamily="1" charset="-128"/>
              </a:endParaRPr>
            </a:p>
          </p:txBody>
        </p:sp>
        <p:sp>
          <p:nvSpPr>
            <p:cNvPr id="52255" name="Rectangle 20"/>
            <p:cNvSpPr>
              <a:spLocks noChangeArrowheads="1"/>
            </p:cNvSpPr>
            <p:nvPr/>
          </p:nvSpPr>
          <p:spPr bwMode="auto">
            <a:xfrm>
              <a:off x="1689942" y="2430463"/>
              <a:ext cx="91973" cy="153888"/>
            </a:xfrm>
            <a:prstGeom prst="rect">
              <a:avLst/>
            </a:prstGeom>
            <a:noFill/>
            <a:ln w="9525">
              <a:noFill/>
              <a:miter lim="800000"/>
              <a:headEnd/>
              <a:tailEnd/>
            </a:ln>
          </p:spPr>
          <p:txBody>
            <a:bodyPr wrap="none" lIns="0" tIns="0" rIns="0" bIns="0">
              <a:spAutoFit/>
            </a:bodyPr>
            <a:lstStyle/>
            <a:p>
              <a:pPr algn="ctr" defTabSz="914400" eaLnBrk="0" hangingPunct="0"/>
              <a:r>
                <a:rPr lang="en-US" sz="1000">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256" name="Arc 21"/>
            <p:cNvSpPr>
              <a:spLocks/>
            </p:cNvSpPr>
            <p:nvPr/>
          </p:nvSpPr>
          <p:spPr bwMode="auto">
            <a:xfrm>
              <a:off x="1343025" y="2805113"/>
              <a:ext cx="212725" cy="66675"/>
            </a:xfrm>
            <a:custGeom>
              <a:avLst/>
              <a:gdLst>
                <a:gd name="T0" fmla="*/ 2147483647 w 21600"/>
                <a:gd name="T1" fmla="*/ 0 h 22120"/>
                <a:gd name="T2" fmla="*/ 0 w 21600"/>
                <a:gd name="T3" fmla="*/ 2147483647 h 22120"/>
                <a:gd name="T4" fmla="*/ 0 w 21600"/>
                <a:gd name="T5" fmla="*/ 2147483647 h 22120"/>
                <a:gd name="T6" fmla="*/ 0 60000 65536"/>
                <a:gd name="T7" fmla="*/ 0 60000 65536"/>
                <a:gd name="T8" fmla="*/ 0 60000 65536"/>
                <a:gd name="T9" fmla="*/ 0 w 21600"/>
                <a:gd name="T10" fmla="*/ 0 h 22120"/>
                <a:gd name="T11" fmla="*/ 21600 w 21600"/>
                <a:gd name="T12" fmla="*/ 22120 h 22120"/>
              </a:gdLst>
              <a:ahLst/>
              <a:cxnLst>
                <a:cxn ang="T6">
                  <a:pos x="T0" y="T1"/>
                </a:cxn>
                <a:cxn ang="T7">
                  <a:pos x="T2" y="T3"/>
                </a:cxn>
                <a:cxn ang="T8">
                  <a:pos x="T4" y="T5"/>
                </a:cxn>
              </a:cxnLst>
              <a:rect l="T9" t="T10" r="T11" b="T12"/>
              <a:pathLst>
                <a:path w="21600" h="22120" fill="none" extrusionOk="0">
                  <a:moveTo>
                    <a:pt x="21593" y="-1"/>
                  </a:moveTo>
                  <a:cubicBezTo>
                    <a:pt x="21597" y="173"/>
                    <a:pt x="21600" y="346"/>
                    <a:pt x="21600" y="520"/>
                  </a:cubicBezTo>
                  <a:cubicBezTo>
                    <a:pt x="21600" y="12449"/>
                    <a:pt x="11929" y="22119"/>
                    <a:pt x="0" y="22120"/>
                  </a:cubicBezTo>
                </a:path>
                <a:path w="21600" h="22120" stroke="0" extrusionOk="0">
                  <a:moveTo>
                    <a:pt x="21593" y="-1"/>
                  </a:moveTo>
                  <a:cubicBezTo>
                    <a:pt x="21597" y="173"/>
                    <a:pt x="21600" y="346"/>
                    <a:pt x="21600" y="520"/>
                  </a:cubicBezTo>
                  <a:cubicBezTo>
                    <a:pt x="21600" y="12449"/>
                    <a:pt x="11929" y="22119"/>
                    <a:pt x="0" y="22120"/>
                  </a:cubicBezTo>
                  <a:lnTo>
                    <a:pt x="0" y="52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57" name="Arc 22"/>
            <p:cNvSpPr>
              <a:spLocks/>
            </p:cNvSpPr>
            <p:nvPr/>
          </p:nvSpPr>
          <p:spPr bwMode="auto">
            <a:xfrm>
              <a:off x="1166813" y="2836863"/>
              <a:ext cx="130175" cy="69850"/>
            </a:xfrm>
            <a:custGeom>
              <a:avLst/>
              <a:gdLst>
                <a:gd name="T0" fmla="*/ 2147483647 w 21600"/>
                <a:gd name="T1" fmla="*/ 0 h 14452"/>
                <a:gd name="T2" fmla="*/ 2147483647 w 21600"/>
                <a:gd name="T3" fmla="*/ 2147483647 h 14452"/>
                <a:gd name="T4" fmla="*/ 0 w 21600"/>
                <a:gd name="T5" fmla="*/ 2147483647 h 14452"/>
                <a:gd name="T6" fmla="*/ 0 60000 65536"/>
                <a:gd name="T7" fmla="*/ 0 60000 65536"/>
                <a:gd name="T8" fmla="*/ 0 60000 65536"/>
                <a:gd name="T9" fmla="*/ 0 w 21600"/>
                <a:gd name="T10" fmla="*/ 0 h 14452"/>
                <a:gd name="T11" fmla="*/ 21600 w 21600"/>
                <a:gd name="T12" fmla="*/ 14452 h 14452"/>
              </a:gdLst>
              <a:ahLst/>
              <a:cxnLst>
                <a:cxn ang="T6">
                  <a:pos x="T0" y="T1"/>
                </a:cxn>
                <a:cxn ang="T7">
                  <a:pos x="T2" y="T3"/>
                </a:cxn>
                <a:cxn ang="T8">
                  <a:pos x="T4" y="T5"/>
                </a:cxn>
              </a:cxnLst>
              <a:rect l="T9" t="T10" r="T11" b="T12"/>
              <a:pathLst>
                <a:path w="21600" h="14452" fill="none" extrusionOk="0">
                  <a:moveTo>
                    <a:pt x="20249" y="-1"/>
                  </a:moveTo>
                  <a:cubicBezTo>
                    <a:pt x="21142" y="2405"/>
                    <a:pt x="21600" y="4951"/>
                    <a:pt x="21600" y="7518"/>
                  </a:cubicBezTo>
                  <a:cubicBezTo>
                    <a:pt x="21600" y="9876"/>
                    <a:pt x="21213" y="12218"/>
                    <a:pt x="20456" y="14452"/>
                  </a:cubicBezTo>
                </a:path>
                <a:path w="21600" h="14452" stroke="0" extrusionOk="0">
                  <a:moveTo>
                    <a:pt x="20249" y="-1"/>
                  </a:moveTo>
                  <a:cubicBezTo>
                    <a:pt x="21142" y="2405"/>
                    <a:pt x="21600" y="4951"/>
                    <a:pt x="21600" y="7518"/>
                  </a:cubicBezTo>
                  <a:cubicBezTo>
                    <a:pt x="21600" y="9876"/>
                    <a:pt x="21213" y="12218"/>
                    <a:pt x="20456" y="14452"/>
                  </a:cubicBezTo>
                  <a:lnTo>
                    <a:pt x="0" y="7518"/>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58" name="Line 23"/>
            <p:cNvSpPr>
              <a:spLocks noChangeShapeType="1"/>
            </p:cNvSpPr>
            <p:nvPr/>
          </p:nvSpPr>
          <p:spPr bwMode="auto">
            <a:xfrm flipH="1">
              <a:off x="1287463" y="2867025"/>
              <a:ext cx="71437" cy="1588"/>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59" name="Rectangle 24"/>
            <p:cNvSpPr>
              <a:spLocks noChangeArrowheads="1"/>
            </p:cNvSpPr>
            <p:nvPr/>
          </p:nvSpPr>
          <p:spPr bwMode="auto">
            <a:xfrm>
              <a:off x="1001335" y="2887663"/>
              <a:ext cx="99187"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260" name="Rectangle 25"/>
            <p:cNvSpPr>
              <a:spLocks noChangeArrowheads="1"/>
            </p:cNvSpPr>
            <p:nvPr/>
          </p:nvSpPr>
          <p:spPr bwMode="auto">
            <a:xfrm>
              <a:off x="1093622" y="2887663"/>
              <a:ext cx="95580"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261" name="Rectangle 26"/>
            <p:cNvSpPr>
              <a:spLocks noChangeArrowheads="1"/>
            </p:cNvSpPr>
            <p:nvPr/>
          </p:nvSpPr>
          <p:spPr bwMode="auto">
            <a:xfrm>
              <a:off x="1512509" y="3722688"/>
              <a:ext cx="99187"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262" name="Rectangle 27"/>
            <p:cNvSpPr>
              <a:spLocks noChangeArrowheads="1"/>
            </p:cNvSpPr>
            <p:nvPr/>
          </p:nvSpPr>
          <p:spPr bwMode="auto">
            <a:xfrm>
              <a:off x="1606385" y="3722688"/>
              <a:ext cx="95580"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263" name="Arc 28"/>
            <p:cNvSpPr>
              <a:spLocks/>
            </p:cNvSpPr>
            <p:nvPr/>
          </p:nvSpPr>
          <p:spPr bwMode="auto">
            <a:xfrm>
              <a:off x="1587500" y="3038475"/>
              <a:ext cx="266700" cy="35242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64" name="Line 29"/>
            <p:cNvSpPr>
              <a:spLocks noChangeShapeType="1"/>
            </p:cNvSpPr>
            <p:nvPr/>
          </p:nvSpPr>
          <p:spPr bwMode="auto">
            <a:xfrm>
              <a:off x="1843088" y="3373438"/>
              <a:ext cx="1587" cy="233362"/>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65" name="Arc 30"/>
            <p:cNvSpPr>
              <a:spLocks/>
            </p:cNvSpPr>
            <p:nvPr/>
          </p:nvSpPr>
          <p:spPr bwMode="auto">
            <a:xfrm>
              <a:off x="1787525" y="3602038"/>
              <a:ext cx="68263" cy="144462"/>
            </a:xfrm>
            <a:custGeom>
              <a:avLst/>
              <a:gdLst>
                <a:gd name="T0" fmla="*/ 2147483647 w 22198"/>
                <a:gd name="T1" fmla="*/ 0 h 21600"/>
                <a:gd name="T2" fmla="*/ 0 w 22198"/>
                <a:gd name="T3" fmla="*/ 2147483647 h 21600"/>
                <a:gd name="T4" fmla="*/ 2147483647 w 22198"/>
                <a:gd name="T5" fmla="*/ 0 h 21600"/>
                <a:gd name="T6" fmla="*/ 0 60000 65536"/>
                <a:gd name="T7" fmla="*/ 0 60000 65536"/>
                <a:gd name="T8" fmla="*/ 0 60000 65536"/>
                <a:gd name="T9" fmla="*/ 0 w 22198"/>
                <a:gd name="T10" fmla="*/ 0 h 21600"/>
                <a:gd name="T11" fmla="*/ 22198 w 22198"/>
                <a:gd name="T12" fmla="*/ 21600 h 21600"/>
              </a:gdLst>
              <a:ahLst/>
              <a:cxnLst>
                <a:cxn ang="T6">
                  <a:pos x="T0" y="T1"/>
                </a:cxn>
                <a:cxn ang="T7">
                  <a:pos x="T2" y="T3"/>
                </a:cxn>
                <a:cxn ang="T8">
                  <a:pos x="T4" y="T5"/>
                </a:cxn>
              </a:cxnLst>
              <a:rect l="T9" t="T10" r="T11" b="T12"/>
              <a:pathLst>
                <a:path w="22198" h="21600" fill="none" extrusionOk="0">
                  <a:moveTo>
                    <a:pt x="22198" y="0"/>
                  </a:moveTo>
                  <a:cubicBezTo>
                    <a:pt x="22198" y="11929"/>
                    <a:pt x="12527" y="21600"/>
                    <a:pt x="598" y="21600"/>
                  </a:cubicBezTo>
                  <a:cubicBezTo>
                    <a:pt x="398" y="21600"/>
                    <a:pt x="199" y="21597"/>
                    <a:pt x="-1" y="21591"/>
                  </a:cubicBezTo>
                </a:path>
                <a:path w="22198" h="21600" stroke="0" extrusionOk="0">
                  <a:moveTo>
                    <a:pt x="22198" y="0"/>
                  </a:moveTo>
                  <a:cubicBezTo>
                    <a:pt x="22198" y="11929"/>
                    <a:pt x="12527" y="21600"/>
                    <a:pt x="598" y="21600"/>
                  </a:cubicBezTo>
                  <a:cubicBezTo>
                    <a:pt x="398" y="21600"/>
                    <a:pt x="199" y="21597"/>
                    <a:pt x="-1" y="21591"/>
                  </a:cubicBezTo>
                  <a:lnTo>
                    <a:pt x="598" y="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66" name="Arc 31"/>
            <p:cNvSpPr>
              <a:spLocks/>
            </p:cNvSpPr>
            <p:nvPr/>
          </p:nvSpPr>
          <p:spPr bwMode="auto">
            <a:xfrm>
              <a:off x="1173163" y="2962275"/>
              <a:ext cx="130175" cy="71438"/>
            </a:xfrm>
            <a:custGeom>
              <a:avLst/>
              <a:gdLst>
                <a:gd name="T0" fmla="*/ 2147483647 w 21600"/>
                <a:gd name="T1" fmla="*/ 0 h 14687"/>
                <a:gd name="T2" fmla="*/ 2147483647 w 21600"/>
                <a:gd name="T3" fmla="*/ 2147483647 h 14687"/>
                <a:gd name="T4" fmla="*/ 0 w 21600"/>
                <a:gd name="T5" fmla="*/ 2147483647 h 14687"/>
                <a:gd name="T6" fmla="*/ 0 60000 65536"/>
                <a:gd name="T7" fmla="*/ 0 60000 65536"/>
                <a:gd name="T8" fmla="*/ 0 60000 65536"/>
                <a:gd name="T9" fmla="*/ 0 w 21600"/>
                <a:gd name="T10" fmla="*/ 0 h 14687"/>
                <a:gd name="T11" fmla="*/ 21600 w 21600"/>
                <a:gd name="T12" fmla="*/ 14687 h 14687"/>
              </a:gdLst>
              <a:ahLst/>
              <a:cxnLst>
                <a:cxn ang="T6">
                  <a:pos x="T0" y="T1"/>
                </a:cxn>
                <a:cxn ang="T7">
                  <a:pos x="T2" y="T3"/>
                </a:cxn>
                <a:cxn ang="T8">
                  <a:pos x="T4" y="T5"/>
                </a:cxn>
              </a:cxnLst>
              <a:rect l="T9" t="T10" r="T11" b="T12"/>
              <a:pathLst>
                <a:path w="21600" h="14687" fill="none" extrusionOk="0">
                  <a:moveTo>
                    <a:pt x="20967" y="-1"/>
                  </a:moveTo>
                  <a:cubicBezTo>
                    <a:pt x="21387" y="1696"/>
                    <a:pt x="21600" y="3438"/>
                    <a:pt x="21600" y="5187"/>
                  </a:cubicBezTo>
                  <a:cubicBezTo>
                    <a:pt x="21600" y="8480"/>
                    <a:pt x="20847" y="11729"/>
                    <a:pt x="19398" y="14687"/>
                  </a:cubicBezTo>
                </a:path>
                <a:path w="21600" h="14687" stroke="0" extrusionOk="0">
                  <a:moveTo>
                    <a:pt x="20967" y="-1"/>
                  </a:moveTo>
                  <a:cubicBezTo>
                    <a:pt x="21387" y="1696"/>
                    <a:pt x="21600" y="3438"/>
                    <a:pt x="21600" y="5187"/>
                  </a:cubicBezTo>
                  <a:cubicBezTo>
                    <a:pt x="21600" y="8480"/>
                    <a:pt x="20847" y="11729"/>
                    <a:pt x="19398" y="14687"/>
                  </a:cubicBezTo>
                  <a:lnTo>
                    <a:pt x="0" y="5187"/>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67" name="Line 32"/>
            <p:cNvSpPr>
              <a:spLocks noChangeShapeType="1"/>
            </p:cNvSpPr>
            <p:nvPr/>
          </p:nvSpPr>
          <p:spPr bwMode="auto">
            <a:xfrm>
              <a:off x="1293813" y="2995613"/>
              <a:ext cx="87312" cy="793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68" name="Arc 33"/>
            <p:cNvSpPr>
              <a:spLocks/>
            </p:cNvSpPr>
            <p:nvPr/>
          </p:nvSpPr>
          <p:spPr bwMode="auto">
            <a:xfrm>
              <a:off x="1343025" y="3654425"/>
              <a:ext cx="109538" cy="123825"/>
            </a:xfrm>
            <a:custGeom>
              <a:avLst/>
              <a:gdLst>
                <a:gd name="T0" fmla="*/ 2147483647 w 21600"/>
                <a:gd name="T1" fmla="*/ 2147483647 h 21878"/>
                <a:gd name="T2" fmla="*/ 2147483647 w 21600"/>
                <a:gd name="T3" fmla="*/ 0 h 21878"/>
                <a:gd name="T4" fmla="*/ 2147483647 w 21600"/>
                <a:gd name="T5" fmla="*/ 2147483647 h 21878"/>
                <a:gd name="T6" fmla="*/ 0 60000 65536"/>
                <a:gd name="T7" fmla="*/ 0 60000 65536"/>
                <a:gd name="T8" fmla="*/ 0 60000 65536"/>
                <a:gd name="T9" fmla="*/ 0 w 21600"/>
                <a:gd name="T10" fmla="*/ 0 h 21878"/>
                <a:gd name="T11" fmla="*/ 21600 w 21600"/>
                <a:gd name="T12" fmla="*/ 21878 h 21878"/>
              </a:gdLst>
              <a:ahLst/>
              <a:cxnLst>
                <a:cxn ang="T6">
                  <a:pos x="T0" y="T1"/>
                </a:cxn>
                <a:cxn ang="T7">
                  <a:pos x="T2" y="T3"/>
                </a:cxn>
                <a:cxn ang="T8">
                  <a:pos x="T4" y="T5"/>
                </a:cxn>
              </a:cxnLst>
              <a:rect l="T9" t="T10" r="T11" b="T12"/>
              <a:pathLst>
                <a:path w="21600" h="21878" fill="none" extrusionOk="0">
                  <a:moveTo>
                    <a:pt x="21600" y="21878"/>
                  </a:moveTo>
                  <a:cubicBezTo>
                    <a:pt x="9670" y="21878"/>
                    <a:pt x="0" y="12207"/>
                    <a:pt x="0" y="278"/>
                  </a:cubicBezTo>
                  <a:cubicBezTo>
                    <a:pt x="-1" y="185"/>
                    <a:pt x="0" y="92"/>
                    <a:pt x="1" y="-1"/>
                  </a:cubicBezTo>
                </a:path>
                <a:path w="21600" h="21878" stroke="0" extrusionOk="0">
                  <a:moveTo>
                    <a:pt x="21600" y="21878"/>
                  </a:moveTo>
                  <a:cubicBezTo>
                    <a:pt x="9670" y="21878"/>
                    <a:pt x="0" y="12207"/>
                    <a:pt x="0" y="278"/>
                  </a:cubicBezTo>
                  <a:cubicBezTo>
                    <a:pt x="-1" y="185"/>
                    <a:pt x="0" y="92"/>
                    <a:pt x="1" y="-1"/>
                  </a:cubicBezTo>
                  <a:lnTo>
                    <a:pt x="21600" y="278"/>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69" name="Arc 34"/>
            <p:cNvSpPr>
              <a:spLocks/>
            </p:cNvSpPr>
            <p:nvPr/>
          </p:nvSpPr>
          <p:spPr bwMode="auto">
            <a:xfrm>
              <a:off x="1516063" y="4029075"/>
              <a:ext cx="87312" cy="104775"/>
            </a:xfrm>
            <a:custGeom>
              <a:avLst/>
              <a:gdLst>
                <a:gd name="T0" fmla="*/ 0 w 14386"/>
                <a:gd name="T1" fmla="*/ 2147483647 h 21600"/>
                <a:gd name="T2" fmla="*/ 2147483647 w 14386"/>
                <a:gd name="T3" fmla="*/ 2147483647 h 21600"/>
                <a:gd name="T4" fmla="*/ 2147483647 w 14386"/>
                <a:gd name="T5" fmla="*/ 2147483647 h 21600"/>
                <a:gd name="T6" fmla="*/ 0 60000 65536"/>
                <a:gd name="T7" fmla="*/ 0 60000 65536"/>
                <a:gd name="T8" fmla="*/ 0 60000 65536"/>
                <a:gd name="T9" fmla="*/ 0 w 14386"/>
                <a:gd name="T10" fmla="*/ 0 h 21600"/>
                <a:gd name="T11" fmla="*/ 14386 w 14386"/>
                <a:gd name="T12" fmla="*/ 21600 h 21600"/>
              </a:gdLst>
              <a:ahLst/>
              <a:cxnLst>
                <a:cxn ang="T6">
                  <a:pos x="T0" y="T1"/>
                </a:cxn>
                <a:cxn ang="T7">
                  <a:pos x="T2" y="T3"/>
                </a:cxn>
                <a:cxn ang="T8">
                  <a:pos x="T4" y="T5"/>
                </a:cxn>
              </a:cxnLst>
              <a:rect l="T9" t="T10" r="T11" b="T12"/>
              <a:pathLst>
                <a:path w="14386" h="21600" fill="none" extrusionOk="0">
                  <a:moveTo>
                    <a:pt x="-1" y="1329"/>
                  </a:moveTo>
                  <a:cubicBezTo>
                    <a:pt x="2388" y="449"/>
                    <a:pt x="4914" y="-1"/>
                    <a:pt x="7460" y="0"/>
                  </a:cubicBezTo>
                  <a:cubicBezTo>
                    <a:pt x="9815" y="0"/>
                    <a:pt x="12155" y="385"/>
                    <a:pt x="14386" y="1140"/>
                  </a:cubicBezTo>
                </a:path>
                <a:path w="14386" h="21600" stroke="0" extrusionOk="0">
                  <a:moveTo>
                    <a:pt x="-1" y="1329"/>
                  </a:moveTo>
                  <a:cubicBezTo>
                    <a:pt x="2388" y="449"/>
                    <a:pt x="4914" y="-1"/>
                    <a:pt x="7460" y="0"/>
                  </a:cubicBezTo>
                  <a:cubicBezTo>
                    <a:pt x="9815" y="0"/>
                    <a:pt x="12155" y="385"/>
                    <a:pt x="14386" y="1140"/>
                  </a:cubicBezTo>
                  <a:lnTo>
                    <a:pt x="7460" y="21600"/>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70" name="Line 35"/>
            <p:cNvSpPr>
              <a:spLocks noChangeShapeType="1"/>
            </p:cNvSpPr>
            <p:nvPr/>
          </p:nvSpPr>
          <p:spPr bwMode="auto">
            <a:xfrm>
              <a:off x="1555750" y="3795713"/>
              <a:ext cx="1588" cy="23018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71" name="Rectangle 36"/>
            <p:cNvSpPr>
              <a:spLocks noChangeArrowheads="1"/>
            </p:cNvSpPr>
            <p:nvPr/>
          </p:nvSpPr>
          <p:spPr bwMode="auto">
            <a:xfrm>
              <a:off x="1418846" y="2976563"/>
              <a:ext cx="99187"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272" name="Rectangle 37"/>
            <p:cNvSpPr>
              <a:spLocks noChangeArrowheads="1"/>
            </p:cNvSpPr>
            <p:nvPr/>
          </p:nvSpPr>
          <p:spPr bwMode="auto">
            <a:xfrm>
              <a:off x="1514313" y="2976563"/>
              <a:ext cx="95580"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273" name="Arc 38"/>
            <p:cNvSpPr>
              <a:spLocks/>
            </p:cNvSpPr>
            <p:nvPr/>
          </p:nvSpPr>
          <p:spPr bwMode="auto">
            <a:xfrm>
              <a:off x="1739900" y="3649663"/>
              <a:ext cx="107950" cy="123825"/>
            </a:xfrm>
            <a:custGeom>
              <a:avLst/>
              <a:gdLst>
                <a:gd name="T0" fmla="*/ 2147483647 w 21600"/>
                <a:gd name="T1" fmla="*/ 0 h 21878"/>
                <a:gd name="T2" fmla="*/ 0 w 21600"/>
                <a:gd name="T3" fmla="*/ 2147483647 h 21878"/>
                <a:gd name="T4" fmla="*/ 0 w 21600"/>
                <a:gd name="T5" fmla="*/ 2147483647 h 21878"/>
                <a:gd name="T6" fmla="*/ 0 60000 65536"/>
                <a:gd name="T7" fmla="*/ 0 60000 65536"/>
                <a:gd name="T8" fmla="*/ 0 60000 65536"/>
                <a:gd name="T9" fmla="*/ 0 w 21600"/>
                <a:gd name="T10" fmla="*/ 0 h 21878"/>
                <a:gd name="T11" fmla="*/ 21600 w 21600"/>
                <a:gd name="T12" fmla="*/ 21878 h 21878"/>
              </a:gdLst>
              <a:ahLst/>
              <a:cxnLst>
                <a:cxn ang="T6">
                  <a:pos x="T0" y="T1"/>
                </a:cxn>
                <a:cxn ang="T7">
                  <a:pos x="T2" y="T3"/>
                </a:cxn>
                <a:cxn ang="T8">
                  <a:pos x="T4" y="T5"/>
                </a:cxn>
              </a:cxnLst>
              <a:rect l="T9" t="T10" r="T11" b="T12"/>
              <a:pathLst>
                <a:path w="21600" h="21878" fill="none" extrusionOk="0">
                  <a:moveTo>
                    <a:pt x="21598" y="-1"/>
                  </a:moveTo>
                  <a:cubicBezTo>
                    <a:pt x="21599" y="92"/>
                    <a:pt x="21600" y="185"/>
                    <a:pt x="21600" y="278"/>
                  </a:cubicBezTo>
                  <a:cubicBezTo>
                    <a:pt x="21600" y="12207"/>
                    <a:pt x="11929" y="21877"/>
                    <a:pt x="0" y="21878"/>
                  </a:cubicBezTo>
                </a:path>
                <a:path w="21600" h="21878" stroke="0" extrusionOk="0">
                  <a:moveTo>
                    <a:pt x="21598" y="-1"/>
                  </a:moveTo>
                  <a:cubicBezTo>
                    <a:pt x="21599" y="92"/>
                    <a:pt x="21600" y="185"/>
                    <a:pt x="21600" y="278"/>
                  </a:cubicBezTo>
                  <a:cubicBezTo>
                    <a:pt x="21600" y="12207"/>
                    <a:pt x="11929" y="21877"/>
                    <a:pt x="0" y="21878"/>
                  </a:cubicBezTo>
                  <a:lnTo>
                    <a:pt x="0" y="278"/>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74" name="Arc 39"/>
            <p:cNvSpPr>
              <a:spLocks/>
            </p:cNvSpPr>
            <p:nvPr/>
          </p:nvSpPr>
          <p:spPr bwMode="auto">
            <a:xfrm>
              <a:off x="1684338" y="3768725"/>
              <a:ext cx="55562" cy="12700"/>
            </a:xfrm>
            <a:custGeom>
              <a:avLst/>
              <a:gdLst>
                <a:gd name="T0" fmla="*/ 2147483647 w 22307"/>
                <a:gd name="T1" fmla="*/ 0 h 21600"/>
                <a:gd name="T2" fmla="*/ 0 w 22307"/>
                <a:gd name="T3" fmla="*/ 1 h 21600"/>
                <a:gd name="T4" fmla="*/ 2147483647 w 22307"/>
                <a:gd name="T5" fmla="*/ 0 h 21600"/>
                <a:gd name="T6" fmla="*/ 0 60000 65536"/>
                <a:gd name="T7" fmla="*/ 0 60000 65536"/>
                <a:gd name="T8" fmla="*/ 0 60000 65536"/>
                <a:gd name="T9" fmla="*/ 0 w 22307"/>
                <a:gd name="T10" fmla="*/ 0 h 21600"/>
                <a:gd name="T11" fmla="*/ 22307 w 22307"/>
                <a:gd name="T12" fmla="*/ 21600 h 21600"/>
              </a:gdLst>
              <a:ahLst/>
              <a:cxnLst>
                <a:cxn ang="T6">
                  <a:pos x="T0" y="T1"/>
                </a:cxn>
                <a:cxn ang="T7">
                  <a:pos x="T2" y="T3"/>
                </a:cxn>
                <a:cxn ang="T8">
                  <a:pos x="T4" y="T5"/>
                </a:cxn>
              </a:cxnLst>
              <a:rect l="T9" t="T10" r="T11" b="T12"/>
              <a:pathLst>
                <a:path w="22307" h="21600" fill="none" extrusionOk="0">
                  <a:moveTo>
                    <a:pt x="22307" y="0"/>
                  </a:moveTo>
                  <a:cubicBezTo>
                    <a:pt x="22307" y="11929"/>
                    <a:pt x="12636" y="21600"/>
                    <a:pt x="707" y="21600"/>
                  </a:cubicBezTo>
                  <a:cubicBezTo>
                    <a:pt x="471" y="21600"/>
                    <a:pt x="235" y="21596"/>
                    <a:pt x="-1" y="21588"/>
                  </a:cubicBezTo>
                </a:path>
                <a:path w="22307" h="21600" stroke="0" extrusionOk="0">
                  <a:moveTo>
                    <a:pt x="22307" y="0"/>
                  </a:moveTo>
                  <a:cubicBezTo>
                    <a:pt x="22307" y="11929"/>
                    <a:pt x="12636" y="21600"/>
                    <a:pt x="707" y="21600"/>
                  </a:cubicBezTo>
                  <a:cubicBezTo>
                    <a:pt x="471" y="21600"/>
                    <a:pt x="235" y="21596"/>
                    <a:pt x="-1" y="21588"/>
                  </a:cubicBezTo>
                  <a:lnTo>
                    <a:pt x="707" y="0"/>
                  </a:lnTo>
                  <a:close/>
                </a:path>
              </a:pathLst>
            </a:custGeom>
            <a:solidFill>
              <a:srgbClr val="FFFFFF"/>
            </a:solid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nvGrpSpPr>
            <p:cNvPr id="15" name="Group 40"/>
            <p:cNvGrpSpPr>
              <a:grpSpLocks/>
            </p:cNvGrpSpPr>
            <p:nvPr/>
          </p:nvGrpSpPr>
          <p:grpSpPr bwMode="auto">
            <a:xfrm>
              <a:off x="1957388" y="2327275"/>
              <a:ext cx="631825" cy="1292225"/>
              <a:chOff x="1014" y="1706"/>
              <a:chExt cx="354" cy="814"/>
            </a:xfrm>
          </p:grpSpPr>
          <p:sp>
            <p:nvSpPr>
              <p:cNvPr id="52316" name="Freeform 41"/>
              <p:cNvSpPr>
                <a:spLocks/>
              </p:cNvSpPr>
              <p:nvPr/>
            </p:nvSpPr>
            <p:spPr bwMode="auto">
              <a:xfrm>
                <a:off x="1014" y="1756"/>
                <a:ext cx="311" cy="740"/>
              </a:xfrm>
              <a:custGeom>
                <a:avLst/>
                <a:gdLst>
                  <a:gd name="T0" fmla="*/ 0 w 311"/>
                  <a:gd name="T1" fmla="*/ 0 h 740"/>
                  <a:gd name="T2" fmla="*/ 8 w 311"/>
                  <a:gd name="T3" fmla="*/ 30 h 740"/>
                  <a:gd name="T4" fmla="*/ 20 w 311"/>
                  <a:gd name="T5" fmla="*/ 58 h 740"/>
                  <a:gd name="T6" fmla="*/ 34 w 311"/>
                  <a:gd name="T7" fmla="*/ 81 h 740"/>
                  <a:gd name="T8" fmla="*/ 50 w 311"/>
                  <a:gd name="T9" fmla="*/ 104 h 740"/>
                  <a:gd name="T10" fmla="*/ 69 w 311"/>
                  <a:gd name="T11" fmla="*/ 123 h 740"/>
                  <a:gd name="T12" fmla="*/ 90 w 311"/>
                  <a:gd name="T13" fmla="*/ 141 h 740"/>
                  <a:gd name="T14" fmla="*/ 111 w 311"/>
                  <a:gd name="T15" fmla="*/ 158 h 740"/>
                  <a:gd name="T16" fmla="*/ 133 w 311"/>
                  <a:gd name="T17" fmla="*/ 174 h 740"/>
                  <a:gd name="T18" fmla="*/ 156 w 311"/>
                  <a:gd name="T19" fmla="*/ 191 h 740"/>
                  <a:gd name="T20" fmla="*/ 178 w 311"/>
                  <a:gd name="T21" fmla="*/ 209 h 740"/>
                  <a:gd name="T22" fmla="*/ 200 w 311"/>
                  <a:gd name="T23" fmla="*/ 228 h 740"/>
                  <a:gd name="T24" fmla="*/ 221 w 311"/>
                  <a:gd name="T25" fmla="*/ 249 h 740"/>
                  <a:gd name="T26" fmla="*/ 242 w 311"/>
                  <a:gd name="T27" fmla="*/ 271 h 740"/>
                  <a:gd name="T28" fmla="*/ 261 w 311"/>
                  <a:gd name="T29" fmla="*/ 297 h 740"/>
                  <a:gd name="T30" fmla="*/ 270 w 311"/>
                  <a:gd name="T31" fmla="*/ 311 h 740"/>
                  <a:gd name="T32" fmla="*/ 277 w 311"/>
                  <a:gd name="T33" fmla="*/ 326 h 740"/>
                  <a:gd name="T34" fmla="*/ 285 w 311"/>
                  <a:gd name="T35" fmla="*/ 342 h 740"/>
                  <a:gd name="T36" fmla="*/ 291 w 311"/>
                  <a:gd name="T37" fmla="*/ 360 h 740"/>
                  <a:gd name="T38" fmla="*/ 302 w 311"/>
                  <a:gd name="T39" fmla="*/ 392 h 740"/>
                  <a:gd name="T40" fmla="*/ 308 w 311"/>
                  <a:gd name="T41" fmla="*/ 425 h 740"/>
                  <a:gd name="T42" fmla="*/ 311 w 311"/>
                  <a:gd name="T43" fmla="*/ 458 h 740"/>
                  <a:gd name="T44" fmla="*/ 311 w 311"/>
                  <a:gd name="T45" fmla="*/ 493 h 740"/>
                  <a:gd name="T46" fmla="*/ 308 w 311"/>
                  <a:gd name="T47" fmla="*/ 526 h 740"/>
                  <a:gd name="T48" fmla="*/ 300 w 311"/>
                  <a:gd name="T49" fmla="*/ 559 h 740"/>
                  <a:gd name="T50" fmla="*/ 290 w 311"/>
                  <a:gd name="T51" fmla="*/ 590 h 740"/>
                  <a:gd name="T52" fmla="*/ 276 w 311"/>
                  <a:gd name="T53" fmla="*/ 619 h 740"/>
                  <a:gd name="T54" fmla="*/ 259 w 311"/>
                  <a:gd name="T55" fmla="*/ 646 h 740"/>
                  <a:gd name="T56" fmla="*/ 238 w 311"/>
                  <a:gd name="T57" fmla="*/ 671 h 740"/>
                  <a:gd name="T58" fmla="*/ 213 w 311"/>
                  <a:gd name="T59" fmla="*/ 693 h 740"/>
                  <a:gd name="T60" fmla="*/ 186 w 311"/>
                  <a:gd name="T61" fmla="*/ 711 h 740"/>
                  <a:gd name="T62" fmla="*/ 171 w 311"/>
                  <a:gd name="T63" fmla="*/ 718 h 740"/>
                  <a:gd name="T64" fmla="*/ 154 w 311"/>
                  <a:gd name="T65" fmla="*/ 725 h 740"/>
                  <a:gd name="T66" fmla="*/ 137 w 311"/>
                  <a:gd name="T67" fmla="*/ 731 h 740"/>
                  <a:gd name="T68" fmla="*/ 120 w 311"/>
                  <a:gd name="T69" fmla="*/ 735 h 740"/>
                  <a:gd name="T70" fmla="*/ 101 w 311"/>
                  <a:gd name="T71" fmla="*/ 738 h 740"/>
                  <a:gd name="T72" fmla="*/ 82 w 311"/>
                  <a:gd name="T73" fmla="*/ 740 h 740"/>
                  <a:gd name="T74" fmla="*/ 61 w 311"/>
                  <a:gd name="T75" fmla="*/ 740 h 740"/>
                  <a:gd name="T76" fmla="*/ 40 w 311"/>
                  <a:gd name="T77" fmla="*/ 739 h 7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1"/>
                  <a:gd name="T118" fmla="*/ 0 h 740"/>
                  <a:gd name="T119" fmla="*/ 311 w 311"/>
                  <a:gd name="T120" fmla="*/ 740 h 74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1" h="740">
                    <a:moveTo>
                      <a:pt x="0" y="0"/>
                    </a:moveTo>
                    <a:lnTo>
                      <a:pt x="8" y="30"/>
                    </a:lnTo>
                    <a:lnTo>
                      <a:pt x="20" y="58"/>
                    </a:lnTo>
                    <a:lnTo>
                      <a:pt x="34" y="81"/>
                    </a:lnTo>
                    <a:lnTo>
                      <a:pt x="50" y="104"/>
                    </a:lnTo>
                    <a:lnTo>
                      <a:pt x="69" y="123"/>
                    </a:lnTo>
                    <a:lnTo>
                      <a:pt x="90" y="141"/>
                    </a:lnTo>
                    <a:lnTo>
                      <a:pt x="111" y="158"/>
                    </a:lnTo>
                    <a:lnTo>
                      <a:pt x="133" y="174"/>
                    </a:lnTo>
                    <a:lnTo>
                      <a:pt x="156" y="191"/>
                    </a:lnTo>
                    <a:lnTo>
                      <a:pt x="178" y="209"/>
                    </a:lnTo>
                    <a:lnTo>
                      <a:pt x="200" y="228"/>
                    </a:lnTo>
                    <a:lnTo>
                      <a:pt x="221" y="249"/>
                    </a:lnTo>
                    <a:lnTo>
                      <a:pt x="242" y="271"/>
                    </a:lnTo>
                    <a:lnTo>
                      <a:pt x="261" y="297"/>
                    </a:lnTo>
                    <a:lnTo>
                      <a:pt x="270" y="311"/>
                    </a:lnTo>
                    <a:lnTo>
                      <a:pt x="277" y="326"/>
                    </a:lnTo>
                    <a:lnTo>
                      <a:pt x="285" y="342"/>
                    </a:lnTo>
                    <a:lnTo>
                      <a:pt x="291" y="360"/>
                    </a:lnTo>
                    <a:lnTo>
                      <a:pt x="302" y="392"/>
                    </a:lnTo>
                    <a:lnTo>
                      <a:pt x="308" y="425"/>
                    </a:lnTo>
                    <a:lnTo>
                      <a:pt x="311" y="458"/>
                    </a:lnTo>
                    <a:lnTo>
                      <a:pt x="311" y="493"/>
                    </a:lnTo>
                    <a:lnTo>
                      <a:pt x="308" y="526"/>
                    </a:lnTo>
                    <a:lnTo>
                      <a:pt x="300" y="559"/>
                    </a:lnTo>
                    <a:lnTo>
                      <a:pt x="290" y="590"/>
                    </a:lnTo>
                    <a:lnTo>
                      <a:pt x="276" y="619"/>
                    </a:lnTo>
                    <a:lnTo>
                      <a:pt x="259" y="646"/>
                    </a:lnTo>
                    <a:lnTo>
                      <a:pt x="238" y="671"/>
                    </a:lnTo>
                    <a:lnTo>
                      <a:pt x="213" y="693"/>
                    </a:lnTo>
                    <a:lnTo>
                      <a:pt x="186" y="711"/>
                    </a:lnTo>
                    <a:lnTo>
                      <a:pt x="171" y="718"/>
                    </a:lnTo>
                    <a:lnTo>
                      <a:pt x="154" y="725"/>
                    </a:lnTo>
                    <a:lnTo>
                      <a:pt x="137" y="731"/>
                    </a:lnTo>
                    <a:lnTo>
                      <a:pt x="120" y="735"/>
                    </a:lnTo>
                    <a:lnTo>
                      <a:pt x="101" y="738"/>
                    </a:lnTo>
                    <a:lnTo>
                      <a:pt x="82" y="740"/>
                    </a:lnTo>
                    <a:lnTo>
                      <a:pt x="61" y="740"/>
                    </a:lnTo>
                    <a:lnTo>
                      <a:pt x="40" y="739"/>
                    </a:lnTo>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17" name="Freeform 42"/>
              <p:cNvSpPr>
                <a:spLocks/>
              </p:cNvSpPr>
              <p:nvPr/>
            </p:nvSpPr>
            <p:spPr bwMode="auto">
              <a:xfrm>
                <a:off x="1025" y="1706"/>
                <a:ext cx="343" cy="814"/>
              </a:xfrm>
              <a:custGeom>
                <a:avLst/>
                <a:gdLst>
                  <a:gd name="T0" fmla="*/ 0 w 343"/>
                  <a:gd name="T1" fmla="*/ 0 h 814"/>
                  <a:gd name="T2" fmla="*/ 4 w 343"/>
                  <a:gd name="T3" fmla="*/ 18 h 814"/>
                  <a:gd name="T4" fmla="*/ 9 w 343"/>
                  <a:gd name="T5" fmla="*/ 33 h 814"/>
                  <a:gd name="T6" fmla="*/ 15 w 343"/>
                  <a:gd name="T7" fmla="*/ 48 h 814"/>
                  <a:gd name="T8" fmla="*/ 21 w 343"/>
                  <a:gd name="T9" fmla="*/ 64 h 814"/>
                  <a:gd name="T10" fmla="*/ 38 w 343"/>
                  <a:gd name="T11" fmla="*/ 90 h 814"/>
                  <a:gd name="T12" fmla="*/ 56 w 343"/>
                  <a:gd name="T13" fmla="*/ 113 h 814"/>
                  <a:gd name="T14" fmla="*/ 76 w 343"/>
                  <a:gd name="T15" fmla="*/ 134 h 814"/>
                  <a:gd name="T16" fmla="*/ 99 w 343"/>
                  <a:gd name="T17" fmla="*/ 155 h 814"/>
                  <a:gd name="T18" fmla="*/ 122 w 343"/>
                  <a:gd name="T19" fmla="*/ 173 h 814"/>
                  <a:gd name="T20" fmla="*/ 146 w 343"/>
                  <a:gd name="T21" fmla="*/ 192 h 814"/>
                  <a:gd name="T22" fmla="*/ 170 w 343"/>
                  <a:gd name="T23" fmla="*/ 210 h 814"/>
                  <a:gd name="T24" fmla="*/ 196 w 343"/>
                  <a:gd name="T25" fmla="*/ 230 h 814"/>
                  <a:gd name="T26" fmla="*/ 221 w 343"/>
                  <a:gd name="T27" fmla="*/ 250 h 814"/>
                  <a:gd name="T28" fmla="*/ 244 w 343"/>
                  <a:gd name="T29" fmla="*/ 273 h 814"/>
                  <a:gd name="T30" fmla="*/ 266 w 343"/>
                  <a:gd name="T31" fmla="*/ 298 h 814"/>
                  <a:gd name="T32" fmla="*/ 286 w 343"/>
                  <a:gd name="T33" fmla="*/ 327 h 814"/>
                  <a:gd name="T34" fmla="*/ 297 w 343"/>
                  <a:gd name="T35" fmla="*/ 342 h 814"/>
                  <a:gd name="T36" fmla="*/ 305 w 343"/>
                  <a:gd name="T37" fmla="*/ 358 h 814"/>
                  <a:gd name="T38" fmla="*/ 314 w 343"/>
                  <a:gd name="T39" fmla="*/ 376 h 814"/>
                  <a:gd name="T40" fmla="*/ 321 w 343"/>
                  <a:gd name="T41" fmla="*/ 394 h 814"/>
                  <a:gd name="T42" fmla="*/ 332 w 343"/>
                  <a:gd name="T43" fmla="*/ 430 h 814"/>
                  <a:gd name="T44" fmla="*/ 340 w 343"/>
                  <a:gd name="T45" fmla="*/ 468 h 814"/>
                  <a:gd name="T46" fmla="*/ 343 w 343"/>
                  <a:gd name="T47" fmla="*/ 504 h 814"/>
                  <a:gd name="T48" fmla="*/ 343 w 343"/>
                  <a:gd name="T49" fmla="*/ 541 h 814"/>
                  <a:gd name="T50" fmla="*/ 340 w 343"/>
                  <a:gd name="T51" fmla="*/ 579 h 814"/>
                  <a:gd name="T52" fmla="*/ 330 w 343"/>
                  <a:gd name="T53" fmla="*/ 615 h 814"/>
                  <a:gd name="T54" fmla="*/ 320 w 343"/>
                  <a:gd name="T55" fmla="*/ 649 h 814"/>
                  <a:gd name="T56" fmla="*/ 305 w 343"/>
                  <a:gd name="T57" fmla="*/ 681 h 814"/>
                  <a:gd name="T58" fmla="*/ 285 w 343"/>
                  <a:gd name="T59" fmla="*/ 712 h 814"/>
                  <a:gd name="T60" fmla="*/ 262 w 343"/>
                  <a:gd name="T61" fmla="*/ 738 h 814"/>
                  <a:gd name="T62" fmla="*/ 250 w 343"/>
                  <a:gd name="T63" fmla="*/ 750 h 814"/>
                  <a:gd name="T64" fmla="*/ 234 w 343"/>
                  <a:gd name="T65" fmla="*/ 763 h 814"/>
                  <a:gd name="T66" fmla="*/ 221 w 343"/>
                  <a:gd name="T67" fmla="*/ 772 h 814"/>
                  <a:gd name="T68" fmla="*/ 204 w 343"/>
                  <a:gd name="T69" fmla="*/ 782 h 814"/>
                  <a:gd name="T70" fmla="*/ 187 w 343"/>
                  <a:gd name="T71" fmla="*/ 790 h 814"/>
                  <a:gd name="T72" fmla="*/ 170 w 343"/>
                  <a:gd name="T73" fmla="*/ 797 h 814"/>
                  <a:gd name="T74" fmla="*/ 152 w 343"/>
                  <a:gd name="T75" fmla="*/ 804 h 814"/>
                  <a:gd name="T76" fmla="*/ 132 w 343"/>
                  <a:gd name="T77" fmla="*/ 808 h 814"/>
                  <a:gd name="T78" fmla="*/ 111 w 343"/>
                  <a:gd name="T79" fmla="*/ 811 h 814"/>
                  <a:gd name="T80" fmla="*/ 90 w 343"/>
                  <a:gd name="T81" fmla="*/ 814 h 814"/>
                  <a:gd name="T82" fmla="*/ 68 w 343"/>
                  <a:gd name="T83" fmla="*/ 814 h 814"/>
                  <a:gd name="T84" fmla="*/ 44 w 343"/>
                  <a:gd name="T85" fmla="*/ 814 h 8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3"/>
                  <a:gd name="T130" fmla="*/ 0 h 814"/>
                  <a:gd name="T131" fmla="*/ 343 w 343"/>
                  <a:gd name="T132" fmla="*/ 814 h 8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3" h="814">
                    <a:moveTo>
                      <a:pt x="0" y="0"/>
                    </a:moveTo>
                    <a:lnTo>
                      <a:pt x="4" y="18"/>
                    </a:lnTo>
                    <a:lnTo>
                      <a:pt x="9" y="33"/>
                    </a:lnTo>
                    <a:lnTo>
                      <a:pt x="15" y="48"/>
                    </a:lnTo>
                    <a:lnTo>
                      <a:pt x="21" y="64"/>
                    </a:lnTo>
                    <a:lnTo>
                      <a:pt x="38" y="90"/>
                    </a:lnTo>
                    <a:lnTo>
                      <a:pt x="56" y="113"/>
                    </a:lnTo>
                    <a:lnTo>
                      <a:pt x="76" y="134"/>
                    </a:lnTo>
                    <a:lnTo>
                      <a:pt x="99" y="155"/>
                    </a:lnTo>
                    <a:lnTo>
                      <a:pt x="122" y="173"/>
                    </a:lnTo>
                    <a:lnTo>
                      <a:pt x="146" y="192"/>
                    </a:lnTo>
                    <a:lnTo>
                      <a:pt x="170" y="210"/>
                    </a:lnTo>
                    <a:lnTo>
                      <a:pt x="196" y="230"/>
                    </a:lnTo>
                    <a:lnTo>
                      <a:pt x="221" y="250"/>
                    </a:lnTo>
                    <a:lnTo>
                      <a:pt x="244" y="273"/>
                    </a:lnTo>
                    <a:lnTo>
                      <a:pt x="266" y="298"/>
                    </a:lnTo>
                    <a:lnTo>
                      <a:pt x="286" y="327"/>
                    </a:lnTo>
                    <a:lnTo>
                      <a:pt x="297" y="342"/>
                    </a:lnTo>
                    <a:lnTo>
                      <a:pt x="305" y="358"/>
                    </a:lnTo>
                    <a:lnTo>
                      <a:pt x="314" y="376"/>
                    </a:lnTo>
                    <a:lnTo>
                      <a:pt x="321" y="394"/>
                    </a:lnTo>
                    <a:lnTo>
                      <a:pt x="332" y="430"/>
                    </a:lnTo>
                    <a:lnTo>
                      <a:pt x="340" y="468"/>
                    </a:lnTo>
                    <a:lnTo>
                      <a:pt x="343" y="504"/>
                    </a:lnTo>
                    <a:lnTo>
                      <a:pt x="343" y="541"/>
                    </a:lnTo>
                    <a:lnTo>
                      <a:pt x="340" y="579"/>
                    </a:lnTo>
                    <a:lnTo>
                      <a:pt x="330" y="615"/>
                    </a:lnTo>
                    <a:lnTo>
                      <a:pt x="320" y="649"/>
                    </a:lnTo>
                    <a:lnTo>
                      <a:pt x="305" y="681"/>
                    </a:lnTo>
                    <a:lnTo>
                      <a:pt x="285" y="712"/>
                    </a:lnTo>
                    <a:lnTo>
                      <a:pt x="262" y="738"/>
                    </a:lnTo>
                    <a:lnTo>
                      <a:pt x="250" y="750"/>
                    </a:lnTo>
                    <a:lnTo>
                      <a:pt x="234" y="763"/>
                    </a:lnTo>
                    <a:lnTo>
                      <a:pt x="221" y="772"/>
                    </a:lnTo>
                    <a:lnTo>
                      <a:pt x="204" y="782"/>
                    </a:lnTo>
                    <a:lnTo>
                      <a:pt x="187" y="790"/>
                    </a:lnTo>
                    <a:lnTo>
                      <a:pt x="170" y="797"/>
                    </a:lnTo>
                    <a:lnTo>
                      <a:pt x="152" y="804"/>
                    </a:lnTo>
                    <a:lnTo>
                      <a:pt x="132" y="808"/>
                    </a:lnTo>
                    <a:lnTo>
                      <a:pt x="111" y="811"/>
                    </a:lnTo>
                    <a:lnTo>
                      <a:pt x="90" y="814"/>
                    </a:lnTo>
                    <a:lnTo>
                      <a:pt x="68" y="814"/>
                    </a:lnTo>
                    <a:lnTo>
                      <a:pt x="44" y="814"/>
                    </a:lnTo>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grpSp>
          <p:nvGrpSpPr>
            <p:cNvPr id="16" name="Group 43"/>
            <p:cNvGrpSpPr>
              <a:grpSpLocks/>
            </p:cNvGrpSpPr>
            <p:nvPr/>
          </p:nvGrpSpPr>
          <p:grpSpPr bwMode="auto">
            <a:xfrm>
              <a:off x="1690688" y="3241684"/>
              <a:ext cx="319087" cy="387351"/>
              <a:chOff x="865" y="2282"/>
              <a:chExt cx="178" cy="244"/>
            </a:xfrm>
          </p:grpSpPr>
          <p:sp>
            <p:nvSpPr>
              <p:cNvPr id="52313" name="Rectangle 44"/>
              <p:cNvSpPr>
                <a:spLocks noChangeArrowheads="1"/>
              </p:cNvSpPr>
              <p:nvPr/>
            </p:nvSpPr>
            <p:spPr bwMode="auto">
              <a:xfrm>
                <a:off x="865" y="2287"/>
                <a:ext cx="61" cy="239"/>
              </a:xfrm>
              <a:prstGeom prst="rect">
                <a:avLst/>
              </a:prstGeom>
              <a:solidFill>
                <a:srgbClr val="FF0000"/>
              </a:solidFill>
              <a:ln w="9525">
                <a:solidFill>
                  <a:srgbClr val="FF0000"/>
                </a:solidFill>
                <a:miter lim="800000"/>
                <a:headEnd/>
                <a:tailEnd/>
              </a:ln>
            </p:spPr>
            <p:txBody>
              <a:bodyPr/>
              <a:lstStyle/>
              <a:p>
                <a:pPr algn="ctr" defTabSz="914400" eaLnBrk="0" hangingPunct="0"/>
                <a:endParaRPr lang="en-US" sz="1600" b="1">
                  <a:solidFill>
                    <a:srgbClr val="000000"/>
                  </a:solidFill>
                  <a:latin typeface="Corbel" panose="020B0503020204020204" pitchFamily="34" charset="0"/>
                  <a:ea typeface="Osaka" pitchFamily="1" charset="-128"/>
                </a:endParaRPr>
              </a:p>
            </p:txBody>
          </p:sp>
          <p:sp>
            <p:nvSpPr>
              <p:cNvPr id="52314" name="Rectangle 45"/>
              <p:cNvSpPr>
                <a:spLocks noChangeArrowheads="1"/>
              </p:cNvSpPr>
              <p:nvPr/>
            </p:nvSpPr>
            <p:spPr bwMode="auto">
              <a:xfrm>
                <a:off x="865" y="2282"/>
                <a:ext cx="170" cy="50"/>
              </a:xfrm>
              <a:prstGeom prst="rect">
                <a:avLst/>
              </a:prstGeom>
              <a:solidFill>
                <a:srgbClr val="FF0000"/>
              </a:solidFill>
              <a:ln w="9525">
                <a:solidFill>
                  <a:srgbClr val="FF0000"/>
                </a:solidFill>
                <a:miter lim="800000"/>
                <a:headEnd/>
                <a:tailEnd/>
              </a:ln>
            </p:spPr>
            <p:txBody>
              <a:bodyPr/>
              <a:lstStyle/>
              <a:p>
                <a:pPr algn="ctr" defTabSz="914400" eaLnBrk="0" hangingPunct="0"/>
                <a:endParaRPr lang="en-US" sz="1600" b="1">
                  <a:solidFill>
                    <a:srgbClr val="000000"/>
                  </a:solidFill>
                  <a:latin typeface="Corbel" panose="020B0503020204020204" pitchFamily="34" charset="0"/>
                  <a:ea typeface="Osaka" pitchFamily="1" charset="-128"/>
                </a:endParaRPr>
              </a:p>
            </p:txBody>
          </p:sp>
          <p:sp>
            <p:nvSpPr>
              <p:cNvPr id="52315" name="Rectangle 46"/>
              <p:cNvSpPr>
                <a:spLocks noChangeArrowheads="1"/>
              </p:cNvSpPr>
              <p:nvPr/>
            </p:nvSpPr>
            <p:spPr bwMode="auto">
              <a:xfrm>
                <a:off x="981" y="2287"/>
                <a:ext cx="62" cy="239"/>
              </a:xfrm>
              <a:prstGeom prst="rect">
                <a:avLst/>
              </a:prstGeom>
              <a:solidFill>
                <a:srgbClr val="FF0000"/>
              </a:solidFill>
              <a:ln w="9525">
                <a:solidFill>
                  <a:srgbClr val="FF0000"/>
                </a:solidFill>
                <a:miter lim="800000"/>
                <a:headEnd/>
                <a:tailEnd/>
              </a:ln>
            </p:spPr>
            <p:txBody>
              <a:bodyPr/>
              <a:lstStyle/>
              <a:p>
                <a:pPr algn="ctr" defTabSz="914400" eaLnBrk="0" hangingPunct="0"/>
                <a:endParaRPr lang="en-US" sz="1600" b="1">
                  <a:solidFill>
                    <a:srgbClr val="000000"/>
                  </a:solidFill>
                  <a:latin typeface="Corbel" panose="020B0503020204020204" pitchFamily="34" charset="0"/>
                  <a:ea typeface="Osaka" pitchFamily="1" charset="-128"/>
                </a:endParaRPr>
              </a:p>
            </p:txBody>
          </p:sp>
        </p:grpSp>
        <p:sp>
          <p:nvSpPr>
            <p:cNvPr id="52277" name="Arc 47"/>
            <p:cNvSpPr>
              <a:spLocks/>
            </p:cNvSpPr>
            <p:nvPr/>
          </p:nvSpPr>
          <p:spPr bwMode="auto">
            <a:xfrm>
              <a:off x="1127125" y="3351213"/>
              <a:ext cx="184150" cy="233362"/>
            </a:xfrm>
            <a:custGeom>
              <a:avLst/>
              <a:gdLst>
                <a:gd name="T0" fmla="*/ 0 w 21600"/>
                <a:gd name="T1" fmla="*/ 2147483647 h 21598"/>
                <a:gd name="T2" fmla="*/ 2147483647 w 21600"/>
                <a:gd name="T3" fmla="*/ 0 h 21598"/>
                <a:gd name="T4" fmla="*/ 2147483647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51"/>
                    <a:pt x="9541" y="115"/>
                    <a:pt x="21387" y="-1"/>
                  </a:cubicBezTo>
                </a:path>
                <a:path w="21600" h="21598" stroke="0" extrusionOk="0">
                  <a:moveTo>
                    <a:pt x="0" y="21598"/>
                  </a:moveTo>
                  <a:cubicBezTo>
                    <a:pt x="0" y="9751"/>
                    <a:pt x="9541" y="115"/>
                    <a:pt x="21387" y="-1"/>
                  </a:cubicBezTo>
                  <a:lnTo>
                    <a:pt x="21600" y="21598"/>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78" name="Arc 48"/>
            <p:cNvSpPr>
              <a:spLocks/>
            </p:cNvSpPr>
            <p:nvPr/>
          </p:nvSpPr>
          <p:spPr bwMode="auto">
            <a:xfrm>
              <a:off x="1330325" y="3351213"/>
              <a:ext cx="185738" cy="220662"/>
            </a:xfrm>
            <a:custGeom>
              <a:avLst/>
              <a:gdLst>
                <a:gd name="T0" fmla="*/ 0 w 21806"/>
                <a:gd name="T1" fmla="*/ 2147483647 h 21600"/>
                <a:gd name="T2" fmla="*/ 2147483647 w 21806"/>
                <a:gd name="T3" fmla="*/ 2147483647 h 21600"/>
                <a:gd name="T4" fmla="*/ 2147483647 w 21806"/>
                <a:gd name="T5" fmla="*/ 2147483647 h 21600"/>
                <a:gd name="T6" fmla="*/ 0 60000 65536"/>
                <a:gd name="T7" fmla="*/ 0 60000 65536"/>
                <a:gd name="T8" fmla="*/ 0 60000 65536"/>
                <a:gd name="T9" fmla="*/ 0 w 21806"/>
                <a:gd name="T10" fmla="*/ 0 h 21600"/>
                <a:gd name="T11" fmla="*/ 21806 w 21806"/>
                <a:gd name="T12" fmla="*/ 21600 h 21600"/>
              </a:gdLst>
              <a:ahLst/>
              <a:cxnLst>
                <a:cxn ang="T6">
                  <a:pos x="T0" y="T1"/>
                </a:cxn>
                <a:cxn ang="T7">
                  <a:pos x="T2" y="T3"/>
                </a:cxn>
                <a:cxn ang="T8">
                  <a:pos x="T4" y="T5"/>
                </a:cxn>
              </a:cxnLst>
              <a:rect l="T9" t="T10" r="T11" b="T12"/>
              <a:pathLst>
                <a:path w="21806" h="21600" fill="none" extrusionOk="0">
                  <a:moveTo>
                    <a:pt x="-1" y="0"/>
                  </a:moveTo>
                  <a:cubicBezTo>
                    <a:pt x="68" y="0"/>
                    <a:pt x="137" y="-1"/>
                    <a:pt x="207" y="0"/>
                  </a:cubicBezTo>
                  <a:cubicBezTo>
                    <a:pt x="12074" y="0"/>
                    <a:pt x="21719" y="9574"/>
                    <a:pt x="21806" y="21441"/>
                  </a:cubicBezTo>
                </a:path>
                <a:path w="21806" h="21600" stroke="0" extrusionOk="0">
                  <a:moveTo>
                    <a:pt x="-1" y="0"/>
                  </a:moveTo>
                  <a:cubicBezTo>
                    <a:pt x="68" y="0"/>
                    <a:pt x="137" y="-1"/>
                    <a:pt x="207" y="0"/>
                  </a:cubicBezTo>
                  <a:cubicBezTo>
                    <a:pt x="12074" y="0"/>
                    <a:pt x="21719" y="9574"/>
                    <a:pt x="21806" y="21441"/>
                  </a:cubicBezTo>
                  <a:lnTo>
                    <a:pt x="207" y="2160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79" name="Arc 49"/>
            <p:cNvSpPr>
              <a:spLocks/>
            </p:cNvSpPr>
            <p:nvPr/>
          </p:nvSpPr>
          <p:spPr bwMode="auto">
            <a:xfrm>
              <a:off x="1173163" y="3403600"/>
              <a:ext cx="149225" cy="188913"/>
            </a:xfrm>
            <a:custGeom>
              <a:avLst/>
              <a:gdLst>
                <a:gd name="T0" fmla="*/ 0 w 21600"/>
                <a:gd name="T1" fmla="*/ 2147483647 h 21598"/>
                <a:gd name="T2" fmla="*/ 2147483647 w 21600"/>
                <a:gd name="T3" fmla="*/ 0 h 21598"/>
                <a:gd name="T4" fmla="*/ 2147483647 w 21600"/>
                <a:gd name="T5" fmla="*/ 2147483647 h 21598"/>
                <a:gd name="T6" fmla="*/ 0 60000 65536"/>
                <a:gd name="T7" fmla="*/ 0 60000 65536"/>
                <a:gd name="T8" fmla="*/ 0 60000 65536"/>
                <a:gd name="T9" fmla="*/ 0 w 21600"/>
                <a:gd name="T10" fmla="*/ 0 h 21598"/>
                <a:gd name="T11" fmla="*/ 21600 w 21600"/>
                <a:gd name="T12" fmla="*/ 21598 h 21598"/>
              </a:gdLst>
              <a:ahLst/>
              <a:cxnLst>
                <a:cxn ang="T6">
                  <a:pos x="T0" y="T1"/>
                </a:cxn>
                <a:cxn ang="T7">
                  <a:pos x="T2" y="T3"/>
                </a:cxn>
                <a:cxn ang="T8">
                  <a:pos x="T4" y="T5"/>
                </a:cxn>
              </a:cxnLst>
              <a:rect l="T9" t="T10" r="T11" b="T12"/>
              <a:pathLst>
                <a:path w="21600" h="21598" fill="none" extrusionOk="0">
                  <a:moveTo>
                    <a:pt x="0" y="21598"/>
                  </a:moveTo>
                  <a:cubicBezTo>
                    <a:pt x="0" y="9771"/>
                    <a:pt x="9510" y="144"/>
                    <a:pt x="21335" y="-1"/>
                  </a:cubicBezTo>
                </a:path>
                <a:path w="21600" h="21598" stroke="0" extrusionOk="0">
                  <a:moveTo>
                    <a:pt x="0" y="21598"/>
                  </a:moveTo>
                  <a:cubicBezTo>
                    <a:pt x="0" y="9771"/>
                    <a:pt x="9510" y="144"/>
                    <a:pt x="21335" y="-1"/>
                  </a:cubicBezTo>
                  <a:lnTo>
                    <a:pt x="21600" y="21598"/>
                  </a:lnTo>
                  <a:close/>
                </a:path>
              </a:pathLst>
            </a:custGeom>
            <a:solidFill>
              <a:schemeClr val="bg1"/>
            </a:solidFill>
            <a:ln w="7938">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80" name="Arc 50"/>
            <p:cNvSpPr>
              <a:spLocks/>
            </p:cNvSpPr>
            <p:nvPr/>
          </p:nvSpPr>
          <p:spPr bwMode="auto">
            <a:xfrm>
              <a:off x="1333500" y="3403600"/>
              <a:ext cx="155575" cy="22225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938">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81" name="Rectangle 51"/>
            <p:cNvSpPr>
              <a:spLocks noChangeArrowheads="1"/>
            </p:cNvSpPr>
            <p:nvPr/>
          </p:nvSpPr>
          <p:spPr bwMode="auto">
            <a:xfrm>
              <a:off x="1261687" y="3565525"/>
              <a:ext cx="99187"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282" name="Rectangle 52"/>
            <p:cNvSpPr>
              <a:spLocks noChangeArrowheads="1"/>
            </p:cNvSpPr>
            <p:nvPr/>
          </p:nvSpPr>
          <p:spPr bwMode="auto">
            <a:xfrm>
              <a:off x="1355562" y="3565525"/>
              <a:ext cx="95580"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283" name="Arc 53"/>
            <p:cNvSpPr>
              <a:spLocks/>
            </p:cNvSpPr>
            <p:nvPr/>
          </p:nvSpPr>
          <p:spPr bwMode="auto">
            <a:xfrm>
              <a:off x="1209675" y="3448050"/>
              <a:ext cx="80963" cy="106363"/>
            </a:xfrm>
            <a:custGeom>
              <a:avLst/>
              <a:gdLst>
                <a:gd name="T0" fmla="*/ 0 w 13616"/>
                <a:gd name="T1" fmla="*/ 2147483647 h 21600"/>
                <a:gd name="T2" fmla="*/ 2147483647 w 13616"/>
                <a:gd name="T3" fmla="*/ 2147483647 h 21600"/>
                <a:gd name="T4" fmla="*/ 2147483647 w 13616"/>
                <a:gd name="T5" fmla="*/ 2147483647 h 21600"/>
                <a:gd name="T6" fmla="*/ 0 60000 65536"/>
                <a:gd name="T7" fmla="*/ 0 60000 65536"/>
                <a:gd name="T8" fmla="*/ 0 60000 65536"/>
                <a:gd name="T9" fmla="*/ 0 w 13616"/>
                <a:gd name="T10" fmla="*/ 0 h 21600"/>
                <a:gd name="T11" fmla="*/ 13616 w 13616"/>
                <a:gd name="T12" fmla="*/ 21600 h 21600"/>
              </a:gdLst>
              <a:ahLst/>
              <a:cxnLst>
                <a:cxn ang="T6">
                  <a:pos x="T0" y="T1"/>
                </a:cxn>
                <a:cxn ang="T7">
                  <a:pos x="T2" y="T3"/>
                </a:cxn>
                <a:cxn ang="T8">
                  <a:pos x="T4" y="T5"/>
                </a:cxn>
              </a:cxnLst>
              <a:rect l="T9" t="T10" r="T11" b="T12"/>
              <a:pathLst>
                <a:path w="13616" h="21600" fill="none" extrusionOk="0">
                  <a:moveTo>
                    <a:pt x="-1" y="4371"/>
                  </a:moveTo>
                  <a:cubicBezTo>
                    <a:pt x="3751" y="1535"/>
                    <a:pt x="8325" y="-1"/>
                    <a:pt x="13029" y="0"/>
                  </a:cubicBezTo>
                  <a:cubicBezTo>
                    <a:pt x="13224" y="0"/>
                    <a:pt x="13420" y="2"/>
                    <a:pt x="13616" y="7"/>
                  </a:cubicBezTo>
                </a:path>
                <a:path w="13616" h="21600" stroke="0" extrusionOk="0">
                  <a:moveTo>
                    <a:pt x="-1" y="4371"/>
                  </a:moveTo>
                  <a:cubicBezTo>
                    <a:pt x="3751" y="1535"/>
                    <a:pt x="8325" y="-1"/>
                    <a:pt x="13029" y="0"/>
                  </a:cubicBezTo>
                  <a:cubicBezTo>
                    <a:pt x="13224" y="0"/>
                    <a:pt x="13420" y="2"/>
                    <a:pt x="13616" y="7"/>
                  </a:cubicBezTo>
                  <a:lnTo>
                    <a:pt x="13029" y="21600"/>
                  </a:lnTo>
                  <a:close/>
                </a:path>
              </a:pathLst>
            </a:custGeom>
            <a:solidFill>
              <a:srgbClr val="000000"/>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84" name="Line 54"/>
            <p:cNvSpPr>
              <a:spLocks noChangeShapeType="1"/>
            </p:cNvSpPr>
            <p:nvPr/>
          </p:nvSpPr>
          <p:spPr bwMode="auto">
            <a:xfrm>
              <a:off x="1079500" y="3030538"/>
              <a:ext cx="165100" cy="419100"/>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85" name="Line 55"/>
            <p:cNvSpPr>
              <a:spLocks noChangeShapeType="1"/>
            </p:cNvSpPr>
            <p:nvPr/>
          </p:nvSpPr>
          <p:spPr bwMode="auto">
            <a:xfrm flipH="1">
              <a:off x="1162050" y="3584575"/>
              <a:ext cx="11113" cy="30163"/>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86" name="Line 56"/>
            <p:cNvSpPr>
              <a:spLocks noChangeShapeType="1"/>
            </p:cNvSpPr>
            <p:nvPr/>
          </p:nvSpPr>
          <p:spPr bwMode="auto">
            <a:xfrm>
              <a:off x="1293813" y="3351213"/>
              <a:ext cx="49212" cy="158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87" name="Line 57"/>
            <p:cNvSpPr>
              <a:spLocks noChangeShapeType="1"/>
            </p:cNvSpPr>
            <p:nvPr/>
          </p:nvSpPr>
          <p:spPr bwMode="auto">
            <a:xfrm flipH="1">
              <a:off x="1973263" y="3624263"/>
              <a:ext cx="92075" cy="158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88" name="Line 58"/>
            <p:cNvSpPr>
              <a:spLocks noChangeShapeType="1"/>
            </p:cNvSpPr>
            <p:nvPr/>
          </p:nvSpPr>
          <p:spPr bwMode="auto">
            <a:xfrm flipH="1">
              <a:off x="1998663" y="3579813"/>
              <a:ext cx="31750" cy="158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89" name="Line 59"/>
            <p:cNvSpPr>
              <a:spLocks noChangeShapeType="1"/>
            </p:cNvSpPr>
            <p:nvPr/>
          </p:nvSpPr>
          <p:spPr bwMode="auto">
            <a:xfrm>
              <a:off x="1511300" y="3571875"/>
              <a:ext cx="179388" cy="1588"/>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90" name="Line 60"/>
            <p:cNvSpPr>
              <a:spLocks noChangeShapeType="1"/>
            </p:cNvSpPr>
            <p:nvPr/>
          </p:nvSpPr>
          <p:spPr bwMode="auto">
            <a:xfrm>
              <a:off x="1484313" y="3624263"/>
              <a:ext cx="233362" cy="158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nvGrpSpPr>
            <p:cNvPr id="17" name="Group 61"/>
            <p:cNvGrpSpPr>
              <a:grpSpLocks/>
            </p:cNvGrpSpPr>
            <p:nvPr/>
          </p:nvGrpSpPr>
          <p:grpSpPr bwMode="auto">
            <a:xfrm>
              <a:off x="547688" y="2322515"/>
              <a:ext cx="635000" cy="1292226"/>
              <a:chOff x="225" y="1703"/>
              <a:chExt cx="355" cy="814"/>
            </a:xfrm>
          </p:grpSpPr>
          <p:sp>
            <p:nvSpPr>
              <p:cNvPr id="52311" name="Freeform 62"/>
              <p:cNvSpPr>
                <a:spLocks/>
              </p:cNvSpPr>
              <p:nvPr/>
            </p:nvSpPr>
            <p:spPr bwMode="auto">
              <a:xfrm>
                <a:off x="267" y="1753"/>
                <a:ext cx="313" cy="741"/>
              </a:xfrm>
              <a:custGeom>
                <a:avLst/>
                <a:gdLst>
                  <a:gd name="T0" fmla="*/ 313 w 313"/>
                  <a:gd name="T1" fmla="*/ 0 h 741"/>
                  <a:gd name="T2" fmla="*/ 305 w 313"/>
                  <a:gd name="T3" fmla="*/ 30 h 741"/>
                  <a:gd name="T4" fmla="*/ 293 w 313"/>
                  <a:gd name="T5" fmla="*/ 58 h 741"/>
                  <a:gd name="T6" fmla="*/ 279 w 313"/>
                  <a:gd name="T7" fmla="*/ 82 h 741"/>
                  <a:gd name="T8" fmla="*/ 263 w 313"/>
                  <a:gd name="T9" fmla="*/ 104 h 741"/>
                  <a:gd name="T10" fmla="*/ 244 w 313"/>
                  <a:gd name="T11" fmla="*/ 123 h 741"/>
                  <a:gd name="T12" fmla="*/ 223 w 313"/>
                  <a:gd name="T13" fmla="*/ 141 h 741"/>
                  <a:gd name="T14" fmla="*/ 202 w 313"/>
                  <a:gd name="T15" fmla="*/ 158 h 741"/>
                  <a:gd name="T16" fmla="*/ 180 w 313"/>
                  <a:gd name="T17" fmla="*/ 174 h 741"/>
                  <a:gd name="T18" fmla="*/ 157 w 313"/>
                  <a:gd name="T19" fmla="*/ 191 h 741"/>
                  <a:gd name="T20" fmla="*/ 135 w 313"/>
                  <a:gd name="T21" fmla="*/ 209 h 741"/>
                  <a:gd name="T22" fmla="*/ 113 w 313"/>
                  <a:gd name="T23" fmla="*/ 228 h 741"/>
                  <a:gd name="T24" fmla="*/ 92 w 313"/>
                  <a:gd name="T25" fmla="*/ 249 h 741"/>
                  <a:gd name="T26" fmla="*/ 71 w 313"/>
                  <a:gd name="T27" fmla="*/ 271 h 741"/>
                  <a:gd name="T28" fmla="*/ 52 w 313"/>
                  <a:gd name="T29" fmla="*/ 298 h 741"/>
                  <a:gd name="T30" fmla="*/ 43 w 313"/>
                  <a:gd name="T31" fmla="*/ 311 h 741"/>
                  <a:gd name="T32" fmla="*/ 35 w 313"/>
                  <a:gd name="T33" fmla="*/ 327 h 741"/>
                  <a:gd name="T34" fmla="*/ 28 w 313"/>
                  <a:gd name="T35" fmla="*/ 342 h 741"/>
                  <a:gd name="T36" fmla="*/ 22 w 313"/>
                  <a:gd name="T37" fmla="*/ 360 h 741"/>
                  <a:gd name="T38" fmla="*/ 11 w 313"/>
                  <a:gd name="T39" fmla="*/ 392 h 741"/>
                  <a:gd name="T40" fmla="*/ 3 w 313"/>
                  <a:gd name="T41" fmla="*/ 425 h 741"/>
                  <a:gd name="T42" fmla="*/ 0 w 313"/>
                  <a:gd name="T43" fmla="*/ 458 h 741"/>
                  <a:gd name="T44" fmla="*/ 0 w 313"/>
                  <a:gd name="T45" fmla="*/ 493 h 741"/>
                  <a:gd name="T46" fmla="*/ 5 w 313"/>
                  <a:gd name="T47" fmla="*/ 526 h 741"/>
                  <a:gd name="T48" fmla="*/ 13 w 313"/>
                  <a:gd name="T49" fmla="*/ 559 h 741"/>
                  <a:gd name="T50" fmla="*/ 22 w 313"/>
                  <a:gd name="T51" fmla="*/ 590 h 741"/>
                  <a:gd name="T52" fmla="*/ 37 w 313"/>
                  <a:gd name="T53" fmla="*/ 619 h 741"/>
                  <a:gd name="T54" fmla="*/ 54 w 313"/>
                  <a:gd name="T55" fmla="*/ 647 h 741"/>
                  <a:gd name="T56" fmla="*/ 75 w 313"/>
                  <a:gd name="T57" fmla="*/ 671 h 741"/>
                  <a:gd name="T58" fmla="*/ 99 w 313"/>
                  <a:gd name="T59" fmla="*/ 694 h 741"/>
                  <a:gd name="T60" fmla="*/ 127 w 313"/>
                  <a:gd name="T61" fmla="*/ 712 h 741"/>
                  <a:gd name="T62" fmla="*/ 142 w 313"/>
                  <a:gd name="T63" fmla="*/ 719 h 741"/>
                  <a:gd name="T64" fmla="*/ 159 w 313"/>
                  <a:gd name="T65" fmla="*/ 725 h 741"/>
                  <a:gd name="T66" fmla="*/ 176 w 313"/>
                  <a:gd name="T67" fmla="*/ 731 h 741"/>
                  <a:gd name="T68" fmla="*/ 192 w 313"/>
                  <a:gd name="T69" fmla="*/ 735 h 741"/>
                  <a:gd name="T70" fmla="*/ 211 w 313"/>
                  <a:gd name="T71" fmla="*/ 738 h 741"/>
                  <a:gd name="T72" fmla="*/ 231 w 313"/>
                  <a:gd name="T73" fmla="*/ 741 h 741"/>
                  <a:gd name="T74" fmla="*/ 252 w 313"/>
                  <a:gd name="T75" fmla="*/ 741 h 741"/>
                  <a:gd name="T76" fmla="*/ 273 w 313"/>
                  <a:gd name="T77" fmla="*/ 739 h 7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13"/>
                  <a:gd name="T118" fmla="*/ 0 h 741"/>
                  <a:gd name="T119" fmla="*/ 313 w 313"/>
                  <a:gd name="T120" fmla="*/ 741 h 74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13" h="741">
                    <a:moveTo>
                      <a:pt x="313" y="0"/>
                    </a:moveTo>
                    <a:lnTo>
                      <a:pt x="305" y="30"/>
                    </a:lnTo>
                    <a:lnTo>
                      <a:pt x="293" y="58"/>
                    </a:lnTo>
                    <a:lnTo>
                      <a:pt x="279" y="82"/>
                    </a:lnTo>
                    <a:lnTo>
                      <a:pt x="263" y="104"/>
                    </a:lnTo>
                    <a:lnTo>
                      <a:pt x="244" y="123"/>
                    </a:lnTo>
                    <a:lnTo>
                      <a:pt x="223" y="141"/>
                    </a:lnTo>
                    <a:lnTo>
                      <a:pt x="202" y="158"/>
                    </a:lnTo>
                    <a:lnTo>
                      <a:pt x="180" y="174"/>
                    </a:lnTo>
                    <a:lnTo>
                      <a:pt x="157" y="191"/>
                    </a:lnTo>
                    <a:lnTo>
                      <a:pt x="135" y="209"/>
                    </a:lnTo>
                    <a:lnTo>
                      <a:pt x="113" y="228"/>
                    </a:lnTo>
                    <a:lnTo>
                      <a:pt x="92" y="249"/>
                    </a:lnTo>
                    <a:lnTo>
                      <a:pt x="71" y="271"/>
                    </a:lnTo>
                    <a:lnTo>
                      <a:pt x="52" y="298"/>
                    </a:lnTo>
                    <a:lnTo>
                      <a:pt x="43" y="311"/>
                    </a:lnTo>
                    <a:lnTo>
                      <a:pt x="35" y="327"/>
                    </a:lnTo>
                    <a:lnTo>
                      <a:pt x="28" y="342"/>
                    </a:lnTo>
                    <a:lnTo>
                      <a:pt x="22" y="360"/>
                    </a:lnTo>
                    <a:lnTo>
                      <a:pt x="11" y="392"/>
                    </a:lnTo>
                    <a:lnTo>
                      <a:pt x="3" y="425"/>
                    </a:lnTo>
                    <a:lnTo>
                      <a:pt x="0" y="458"/>
                    </a:lnTo>
                    <a:lnTo>
                      <a:pt x="0" y="493"/>
                    </a:lnTo>
                    <a:lnTo>
                      <a:pt x="5" y="526"/>
                    </a:lnTo>
                    <a:lnTo>
                      <a:pt x="13" y="559"/>
                    </a:lnTo>
                    <a:lnTo>
                      <a:pt x="22" y="590"/>
                    </a:lnTo>
                    <a:lnTo>
                      <a:pt x="37" y="619"/>
                    </a:lnTo>
                    <a:lnTo>
                      <a:pt x="54" y="647"/>
                    </a:lnTo>
                    <a:lnTo>
                      <a:pt x="75" y="671"/>
                    </a:lnTo>
                    <a:lnTo>
                      <a:pt x="99" y="694"/>
                    </a:lnTo>
                    <a:lnTo>
                      <a:pt x="127" y="712"/>
                    </a:lnTo>
                    <a:lnTo>
                      <a:pt x="142" y="719"/>
                    </a:lnTo>
                    <a:lnTo>
                      <a:pt x="159" y="725"/>
                    </a:lnTo>
                    <a:lnTo>
                      <a:pt x="176" y="731"/>
                    </a:lnTo>
                    <a:lnTo>
                      <a:pt x="192" y="735"/>
                    </a:lnTo>
                    <a:lnTo>
                      <a:pt x="211" y="738"/>
                    </a:lnTo>
                    <a:lnTo>
                      <a:pt x="231" y="741"/>
                    </a:lnTo>
                    <a:lnTo>
                      <a:pt x="252" y="741"/>
                    </a:lnTo>
                    <a:lnTo>
                      <a:pt x="273" y="739"/>
                    </a:lnTo>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12" name="Freeform 63"/>
              <p:cNvSpPr>
                <a:spLocks/>
              </p:cNvSpPr>
              <p:nvPr/>
            </p:nvSpPr>
            <p:spPr bwMode="auto">
              <a:xfrm>
                <a:off x="225" y="1703"/>
                <a:ext cx="343" cy="814"/>
              </a:xfrm>
              <a:custGeom>
                <a:avLst/>
                <a:gdLst>
                  <a:gd name="T0" fmla="*/ 343 w 343"/>
                  <a:gd name="T1" fmla="*/ 0 h 814"/>
                  <a:gd name="T2" fmla="*/ 340 w 343"/>
                  <a:gd name="T3" fmla="*/ 18 h 814"/>
                  <a:gd name="T4" fmla="*/ 333 w 343"/>
                  <a:gd name="T5" fmla="*/ 33 h 814"/>
                  <a:gd name="T6" fmla="*/ 327 w 343"/>
                  <a:gd name="T7" fmla="*/ 49 h 814"/>
                  <a:gd name="T8" fmla="*/ 321 w 343"/>
                  <a:gd name="T9" fmla="*/ 64 h 814"/>
                  <a:gd name="T10" fmla="*/ 306 w 343"/>
                  <a:gd name="T11" fmla="*/ 90 h 814"/>
                  <a:gd name="T12" fmla="*/ 288 w 343"/>
                  <a:gd name="T13" fmla="*/ 114 h 814"/>
                  <a:gd name="T14" fmla="*/ 266 w 343"/>
                  <a:gd name="T15" fmla="*/ 134 h 814"/>
                  <a:gd name="T16" fmla="*/ 245 w 343"/>
                  <a:gd name="T17" fmla="*/ 155 h 814"/>
                  <a:gd name="T18" fmla="*/ 221 w 343"/>
                  <a:gd name="T19" fmla="*/ 173 h 814"/>
                  <a:gd name="T20" fmla="*/ 196 w 343"/>
                  <a:gd name="T21" fmla="*/ 193 h 814"/>
                  <a:gd name="T22" fmla="*/ 172 w 343"/>
                  <a:gd name="T23" fmla="*/ 211 h 814"/>
                  <a:gd name="T24" fmla="*/ 148 w 343"/>
                  <a:gd name="T25" fmla="*/ 230 h 814"/>
                  <a:gd name="T26" fmla="*/ 123 w 343"/>
                  <a:gd name="T27" fmla="*/ 251 h 814"/>
                  <a:gd name="T28" fmla="*/ 99 w 343"/>
                  <a:gd name="T29" fmla="*/ 273 h 814"/>
                  <a:gd name="T30" fmla="*/ 77 w 343"/>
                  <a:gd name="T31" fmla="*/ 298 h 814"/>
                  <a:gd name="T32" fmla="*/ 56 w 343"/>
                  <a:gd name="T33" fmla="*/ 327 h 814"/>
                  <a:gd name="T34" fmla="*/ 47 w 343"/>
                  <a:gd name="T35" fmla="*/ 342 h 814"/>
                  <a:gd name="T36" fmla="*/ 38 w 343"/>
                  <a:gd name="T37" fmla="*/ 359 h 814"/>
                  <a:gd name="T38" fmla="*/ 30 w 343"/>
                  <a:gd name="T39" fmla="*/ 377 h 814"/>
                  <a:gd name="T40" fmla="*/ 23 w 343"/>
                  <a:gd name="T41" fmla="*/ 395 h 814"/>
                  <a:gd name="T42" fmla="*/ 10 w 343"/>
                  <a:gd name="T43" fmla="*/ 431 h 814"/>
                  <a:gd name="T44" fmla="*/ 3 w 343"/>
                  <a:gd name="T45" fmla="*/ 468 h 814"/>
                  <a:gd name="T46" fmla="*/ 0 w 343"/>
                  <a:gd name="T47" fmla="*/ 504 h 814"/>
                  <a:gd name="T48" fmla="*/ 0 w 343"/>
                  <a:gd name="T49" fmla="*/ 541 h 814"/>
                  <a:gd name="T50" fmla="*/ 4 w 343"/>
                  <a:gd name="T51" fmla="*/ 579 h 814"/>
                  <a:gd name="T52" fmla="*/ 12 w 343"/>
                  <a:gd name="T53" fmla="*/ 615 h 814"/>
                  <a:gd name="T54" fmla="*/ 24 w 343"/>
                  <a:gd name="T55" fmla="*/ 649 h 814"/>
                  <a:gd name="T56" fmla="*/ 39 w 343"/>
                  <a:gd name="T57" fmla="*/ 681 h 814"/>
                  <a:gd name="T58" fmla="*/ 58 w 343"/>
                  <a:gd name="T59" fmla="*/ 712 h 814"/>
                  <a:gd name="T60" fmla="*/ 81 w 343"/>
                  <a:gd name="T61" fmla="*/ 738 h 814"/>
                  <a:gd name="T62" fmla="*/ 94 w 343"/>
                  <a:gd name="T63" fmla="*/ 751 h 814"/>
                  <a:gd name="T64" fmla="*/ 108 w 343"/>
                  <a:gd name="T65" fmla="*/ 763 h 814"/>
                  <a:gd name="T66" fmla="*/ 123 w 343"/>
                  <a:gd name="T67" fmla="*/ 773 h 814"/>
                  <a:gd name="T68" fmla="*/ 138 w 343"/>
                  <a:gd name="T69" fmla="*/ 782 h 814"/>
                  <a:gd name="T70" fmla="*/ 155 w 343"/>
                  <a:gd name="T71" fmla="*/ 791 h 814"/>
                  <a:gd name="T72" fmla="*/ 173 w 343"/>
                  <a:gd name="T73" fmla="*/ 798 h 814"/>
                  <a:gd name="T74" fmla="*/ 192 w 343"/>
                  <a:gd name="T75" fmla="*/ 805 h 814"/>
                  <a:gd name="T76" fmla="*/ 212 w 343"/>
                  <a:gd name="T77" fmla="*/ 809 h 814"/>
                  <a:gd name="T78" fmla="*/ 231 w 343"/>
                  <a:gd name="T79" fmla="*/ 811 h 814"/>
                  <a:gd name="T80" fmla="*/ 253 w 343"/>
                  <a:gd name="T81" fmla="*/ 814 h 814"/>
                  <a:gd name="T82" fmla="*/ 276 w 343"/>
                  <a:gd name="T83" fmla="*/ 814 h 814"/>
                  <a:gd name="T84" fmla="*/ 298 w 343"/>
                  <a:gd name="T85" fmla="*/ 814 h 8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3"/>
                  <a:gd name="T130" fmla="*/ 0 h 814"/>
                  <a:gd name="T131" fmla="*/ 343 w 343"/>
                  <a:gd name="T132" fmla="*/ 814 h 81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3" h="814">
                    <a:moveTo>
                      <a:pt x="343" y="0"/>
                    </a:moveTo>
                    <a:lnTo>
                      <a:pt x="340" y="18"/>
                    </a:lnTo>
                    <a:lnTo>
                      <a:pt x="333" y="33"/>
                    </a:lnTo>
                    <a:lnTo>
                      <a:pt x="327" y="49"/>
                    </a:lnTo>
                    <a:lnTo>
                      <a:pt x="321" y="64"/>
                    </a:lnTo>
                    <a:lnTo>
                      <a:pt x="306" y="90"/>
                    </a:lnTo>
                    <a:lnTo>
                      <a:pt x="288" y="114"/>
                    </a:lnTo>
                    <a:lnTo>
                      <a:pt x="266" y="134"/>
                    </a:lnTo>
                    <a:lnTo>
                      <a:pt x="245" y="155"/>
                    </a:lnTo>
                    <a:lnTo>
                      <a:pt x="221" y="173"/>
                    </a:lnTo>
                    <a:lnTo>
                      <a:pt x="196" y="193"/>
                    </a:lnTo>
                    <a:lnTo>
                      <a:pt x="172" y="211"/>
                    </a:lnTo>
                    <a:lnTo>
                      <a:pt x="148" y="230"/>
                    </a:lnTo>
                    <a:lnTo>
                      <a:pt x="123" y="251"/>
                    </a:lnTo>
                    <a:lnTo>
                      <a:pt x="99" y="273"/>
                    </a:lnTo>
                    <a:lnTo>
                      <a:pt x="77" y="298"/>
                    </a:lnTo>
                    <a:lnTo>
                      <a:pt x="56" y="327"/>
                    </a:lnTo>
                    <a:lnTo>
                      <a:pt x="47" y="342"/>
                    </a:lnTo>
                    <a:lnTo>
                      <a:pt x="38" y="359"/>
                    </a:lnTo>
                    <a:lnTo>
                      <a:pt x="30" y="377"/>
                    </a:lnTo>
                    <a:lnTo>
                      <a:pt x="23" y="395"/>
                    </a:lnTo>
                    <a:lnTo>
                      <a:pt x="10" y="431"/>
                    </a:lnTo>
                    <a:lnTo>
                      <a:pt x="3" y="468"/>
                    </a:lnTo>
                    <a:lnTo>
                      <a:pt x="0" y="504"/>
                    </a:lnTo>
                    <a:lnTo>
                      <a:pt x="0" y="541"/>
                    </a:lnTo>
                    <a:lnTo>
                      <a:pt x="4" y="579"/>
                    </a:lnTo>
                    <a:lnTo>
                      <a:pt x="12" y="615"/>
                    </a:lnTo>
                    <a:lnTo>
                      <a:pt x="24" y="649"/>
                    </a:lnTo>
                    <a:lnTo>
                      <a:pt x="39" y="681"/>
                    </a:lnTo>
                    <a:lnTo>
                      <a:pt x="58" y="712"/>
                    </a:lnTo>
                    <a:lnTo>
                      <a:pt x="81" y="738"/>
                    </a:lnTo>
                    <a:lnTo>
                      <a:pt x="94" y="751"/>
                    </a:lnTo>
                    <a:lnTo>
                      <a:pt x="108" y="763"/>
                    </a:lnTo>
                    <a:lnTo>
                      <a:pt x="123" y="773"/>
                    </a:lnTo>
                    <a:lnTo>
                      <a:pt x="138" y="782"/>
                    </a:lnTo>
                    <a:lnTo>
                      <a:pt x="155" y="791"/>
                    </a:lnTo>
                    <a:lnTo>
                      <a:pt x="173" y="798"/>
                    </a:lnTo>
                    <a:lnTo>
                      <a:pt x="192" y="805"/>
                    </a:lnTo>
                    <a:lnTo>
                      <a:pt x="212" y="809"/>
                    </a:lnTo>
                    <a:lnTo>
                      <a:pt x="231" y="811"/>
                    </a:lnTo>
                    <a:lnTo>
                      <a:pt x="253" y="814"/>
                    </a:lnTo>
                    <a:lnTo>
                      <a:pt x="276" y="814"/>
                    </a:lnTo>
                    <a:lnTo>
                      <a:pt x="298" y="814"/>
                    </a:lnTo>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sp>
          <p:nvSpPr>
            <p:cNvPr id="52292" name="Line 64"/>
            <p:cNvSpPr>
              <a:spLocks noChangeShapeType="1"/>
            </p:cNvSpPr>
            <p:nvPr/>
          </p:nvSpPr>
          <p:spPr bwMode="auto">
            <a:xfrm flipH="1">
              <a:off x="1068388" y="3614738"/>
              <a:ext cx="88900" cy="1587"/>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nvGrpSpPr>
            <p:cNvPr id="18" name="Group 65"/>
            <p:cNvGrpSpPr>
              <a:grpSpLocks/>
            </p:cNvGrpSpPr>
            <p:nvPr/>
          </p:nvGrpSpPr>
          <p:grpSpPr bwMode="auto">
            <a:xfrm>
              <a:off x="1146175" y="1917700"/>
              <a:ext cx="95250" cy="479425"/>
              <a:chOff x="560" y="1448"/>
              <a:chExt cx="53" cy="302"/>
            </a:xfrm>
          </p:grpSpPr>
          <p:sp>
            <p:nvSpPr>
              <p:cNvPr id="52309" name="Arc 66"/>
              <p:cNvSpPr>
                <a:spLocks/>
              </p:cNvSpPr>
              <p:nvPr/>
            </p:nvSpPr>
            <p:spPr bwMode="auto">
              <a:xfrm>
                <a:off x="584" y="1462"/>
                <a:ext cx="29" cy="288"/>
              </a:xfrm>
              <a:custGeom>
                <a:avLst/>
                <a:gdLst>
                  <a:gd name="T0" fmla="*/ 0 w 22398"/>
                  <a:gd name="T1" fmla="*/ 0 h 21600"/>
                  <a:gd name="T2" fmla="*/ 0 w 22398"/>
                  <a:gd name="T3" fmla="*/ 0 h 21600"/>
                  <a:gd name="T4" fmla="*/ 0 w 22398"/>
                  <a:gd name="T5" fmla="*/ 0 h 21600"/>
                  <a:gd name="T6" fmla="*/ 0 60000 65536"/>
                  <a:gd name="T7" fmla="*/ 0 60000 65536"/>
                  <a:gd name="T8" fmla="*/ 0 60000 65536"/>
                  <a:gd name="T9" fmla="*/ 0 w 22398"/>
                  <a:gd name="T10" fmla="*/ 0 h 21600"/>
                  <a:gd name="T11" fmla="*/ 22398 w 22398"/>
                  <a:gd name="T12" fmla="*/ 21600 h 21600"/>
                </a:gdLst>
                <a:ahLst/>
                <a:cxnLst>
                  <a:cxn ang="T6">
                    <a:pos x="T0" y="T1"/>
                  </a:cxn>
                  <a:cxn ang="T7">
                    <a:pos x="T2" y="T3"/>
                  </a:cxn>
                  <a:cxn ang="T8">
                    <a:pos x="T4" y="T5"/>
                  </a:cxn>
                </a:cxnLst>
                <a:rect l="T9" t="T10" r="T11" b="T12"/>
                <a:pathLst>
                  <a:path w="22398" h="21600" fill="none" extrusionOk="0">
                    <a:moveTo>
                      <a:pt x="22398" y="0"/>
                    </a:moveTo>
                    <a:cubicBezTo>
                      <a:pt x="22398" y="11929"/>
                      <a:pt x="12727" y="21600"/>
                      <a:pt x="798" y="21600"/>
                    </a:cubicBezTo>
                    <a:cubicBezTo>
                      <a:pt x="531" y="21600"/>
                      <a:pt x="265" y="21595"/>
                      <a:pt x="-1" y="21585"/>
                    </a:cubicBezTo>
                  </a:path>
                  <a:path w="22398" h="21600" stroke="0" extrusionOk="0">
                    <a:moveTo>
                      <a:pt x="22398" y="0"/>
                    </a:moveTo>
                    <a:cubicBezTo>
                      <a:pt x="22398" y="11929"/>
                      <a:pt x="12727" y="21600"/>
                      <a:pt x="798" y="21600"/>
                    </a:cubicBezTo>
                    <a:cubicBezTo>
                      <a:pt x="531" y="21600"/>
                      <a:pt x="265" y="21595"/>
                      <a:pt x="-1" y="21585"/>
                    </a:cubicBezTo>
                    <a:lnTo>
                      <a:pt x="798" y="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10" name="Arc 67"/>
              <p:cNvSpPr>
                <a:spLocks/>
              </p:cNvSpPr>
              <p:nvPr/>
            </p:nvSpPr>
            <p:spPr bwMode="auto">
              <a:xfrm>
                <a:off x="560" y="1448"/>
                <a:ext cx="27" cy="28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grpSp>
          <p:nvGrpSpPr>
            <p:cNvPr id="19" name="Group 68"/>
            <p:cNvGrpSpPr>
              <a:grpSpLocks/>
            </p:cNvGrpSpPr>
            <p:nvPr/>
          </p:nvGrpSpPr>
          <p:grpSpPr bwMode="auto">
            <a:xfrm>
              <a:off x="1909763" y="1922463"/>
              <a:ext cx="93662" cy="479425"/>
              <a:chOff x="987" y="1451"/>
              <a:chExt cx="53" cy="302"/>
            </a:xfrm>
          </p:grpSpPr>
          <p:sp>
            <p:nvSpPr>
              <p:cNvPr id="52307" name="Arc 69"/>
              <p:cNvSpPr>
                <a:spLocks/>
              </p:cNvSpPr>
              <p:nvPr/>
            </p:nvSpPr>
            <p:spPr bwMode="auto">
              <a:xfrm>
                <a:off x="987" y="1465"/>
                <a:ext cx="28" cy="288"/>
              </a:xfrm>
              <a:custGeom>
                <a:avLst/>
                <a:gdLst>
                  <a:gd name="T0" fmla="*/ 0 w 21600"/>
                  <a:gd name="T1" fmla="*/ 0 h 21585"/>
                  <a:gd name="T2" fmla="*/ 0 w 21600"/>
                  <a:gd name="T3" fmla="*/ 0 h 21585"/>
                  <a:gd name="T4" fmla="*/ 0 w 21600"/>
                  <a:gd name="T5" fmla="*/ 0 h 21585"/>
                  <a:gd name="T6" fmla="*/ 0 60000 65536"/>
                  <a:gd name="T7" fmla="*/ 0 60000 65536"/>
                  <a:gd name="T8" fmla="*/ 0 60000 65536"/>
                  <a:gd name="T9" fmla="*/ 0 w 21600"/>
                  <a:gd name="T10" fmla="*/ 0 h 21585"/>
                  <a:gd name="T11" fmla="*/ 21600 w 21600"/>
                  <a:gd name="T12" fmla="*/ 21585 h 21585"/>
                </a:gdLst>
                <a:ahLst/>
                <a:cxnLst>
                  <a:cxn ang="T6">
                    <a:pos x="T0" y="T1"/>
                  </a:cxn>
                  <a:cxn ang="T7">
                    <a:pos x="T2" y="T3"/>
                  </a:cxn>
                  <a:cxn ang="T8">
                    <a:pos x="T4" y="T5"/>
                  </a:cxn>
                </a:cxnLst>
                <a:rect l="T9" t="T10" r="T11" b="T12"/>
                <a:pathLst>
                  <a:path w="21600" h="21585" fill="none" extrusionOk="0">
                    <a:moveTo>
                      <a:pt x="20801" y="21585"/>
                    </a:moveTo>
                    <a:cubicBezTo>
                      <a:pt x="9191" y="21155"/>
                      <a:pt x="0" y="11618"/>
                      <a:pt x="0" y="0"/>
                    </a:cubicBezTo>
                  </a:path>
                  <a:path w="21600" h="21585" stroke="0" extrusionOk="0">
                    <a:moveTo>
                      <a:pt x="20801" y="21585"/>
                    </a:moveTo>
                    <a:cubicBezTo>
                      <a:pt x="9191" y="21155"/>
                      <a:pt x="0" y="11618"/>
                      <a:pt x="0" y="0"/>
                    </a:cubicBezTo>
                    <a:lnTo>
                      <a:pt x="21600" y="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08" name="Arc 70"/>
              <p:cNvSpPr>
                <a:spLocks/>
              </p:cNvSpPr>
              <p:nvPr/>
            </p:nvSpPr>
            <p:spPr bwMode="auto">
              <a:xfrm>
                <a:off x="1011" y="1451"/>
                <a:ext cx="29" cy="28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grpSp>
        <p:sp>
          <p:nvSpPr>
            <p:cNvPr id="52295" name="Freeform 71"/>
            <p:cNvSpPr>
              <a:spLocks/>
            </p:cNvSpPr>
            <p:nvPr/>
          </p:nvSpPr>
          <p:spPr bwMode="auto">
            <a:xfrm>
              <a:off x="2030413" y="4294188"/>
              <a:ext cx="346075" cy="344487"/>
            </a:xfrm>
            <a:custGeom>
              <a:avLst/>
              <a:gdLst>
                <a:gd name="T0" fmla="*/ 2147483647 w 194"/>
                <a:gd name="T1" fmla="*/ 2147483647 h 217"/>
                <a:gd name="T2" fmla="*/ 2147483647 w 194"/>
                <a:gd name="T3" fmla="*/ 2147483647 h 217"/>
                <a:gd name="T4" fmla="*/ 2147483647 w 194"/>
                <a:gd name="T5" fmla="*/ 2147483647 h 217"/>
                <a:gd name="T6" fmla="*/ 2147483647 w 194"/>
                <a:gd name="T7" fmla="*/ 2147483647 h 217"/>
                <a:gd name="T8" fmla="*/ 2147483647 w 194"/>
                <a:gd name="T9" fmla="*/ 2147483647 h 217"/>
                <a:gd name="T10" fmla="*/ 2147483647 w 194"/>
                <a:gd name="T11" fmla="*/ 2147483647 h 217"/>
                <a:gd name="T12" fmla="*/ 2147483647 w 194"/>
                <a:gd name="T13" fmla="*/ 2147483647 h 217"/>
                <a:gd name="T14" fmla="*/ 2147483647 w 194"/>
                <a:gd name="T15" fmla="*/ 2147483647 h 217"/>
                <a:gd name="T16" fmla="*/ 2147483647 w 194"/>
                <a:gd name="T17" fmla="*/ 2147483647 h 217"/>
                <a:gd name="T18" fmla="*/ 2147483647 w 194"/>
                <a:gd name="T19" fmla="*/ 2147483647 h 217"/>
                <a:gd name="T20" fmla="*/ 2147483647 w 194"/>
                <a:gd name="T21" fmla="*/ 2147483647 h 217"/>
                <a:gd name="T22" fmla="*/ 2147483647 w 194"/>
                <a:gd name="T23" fmla="*/ 2147483647 h 217"/>
                <a:gd name="T24" fmla="*/ 2147483647 w 194"/>
                <a:gd name="T25" fmla="*/ 2147483647 h 217"/>
                <a:gd name="T26" fmla="*/ 2147483647 w 194"/>
                <a:gd name="T27" fmla="*/ 2147483647 h 217"/>
                <a:gd name="T28" fmla="*/ 0 w 194"/>
                <a:gd name="T29" fmla="*/ 0 h 217"/>
                <a:gd name="T30" fmla="*/ 2147483647 w 194"/>
                <a:gd name="T31" fmla="*/ 2147483647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4"/>
                <a:gd name="T49" fmla="*/ 0 h 217"/>
                <a:gd name="T50" fmla="*/ 194 w 194"/>
                <a:gd name="T51" fmla="*/ 217 h 2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4" h="217">
                  <a:moveTo>
                    <a:pt x="194" y="217"/>
                  </a:moveTo>
                  <a:lnTo>
                    <a:pt x="186" y="173"/>
                  </a:lnTo>
                  <a:lnTo>
                    <a:pt x="175" y="132"/>
                  </a:lnTo>
                  <a:lnTo>
                    <a:pt x="169" y="114"/>
                  </a:lnTo>
                  <a:lnTo>
                    <a:pt x="162" y="96"/>
                  </a:lnTo>
                  <a:lnTo>
                    <a:pt x="153" y="79"/>
                  </a:lnTo>
                  <a:lnTo>
                    <a:pt x="143" y="64"/>
                  </a:lnTo>
                  <a:lnTo>
                    <a:pt x="133" y="50"/>
                  </a:lnTo>
                  <a:lnTo>
                    <a:pt x="119" y="37"/>
                  </a:lnTo>
                  <a:lnTo>
                    <a:pt x="104" y="26"/>
                  </a:lnTo>
                  <a:lnTo>
                    <a:pt x="89" y="18"/>
                  </a:lnTo>
                  <a:lnTo>
                    <a:pt x="69" y="10"/>
                  </a:lnTo>
                  <a:lnTo>
                    <a:pt x="49" y="4"/>
                  </a:lnTo>
                  <a:lnTo>
                    <a:pt x="25" y="1"/>
                  </a:lnTo>
                  <a:lnTo>
                    <a:pt x="0" y="0"/>
                  </a:lnTo>
                  <a:lnTo>
                    <a:pt x="194" y="217"/>
                  </a:lnTo>
                  <a:close/>
                </a:path>
              </a:pathLst>
            </a:custGeom>
            <a:solidFill>
              <a:schemeClr val="bg1"/>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96" name="Freeform 72"/>
            <p:cNvSpPr>
              <a:spLocks/>
            </p:cNvSpPr>
            <p:nvPr/>
          </p:nvSpPr>
          <p:spPr bwMode="auto">
            <a:xfrm>
              <a:off x="2041525" y="4257675"/>
              <a:ext cx="382588" cy="377825"/>
            </a:xfrm>
            <a:custGeom>
              <a:avLst/>
              <a:gdLst>
                <a:gd name="T0" fmla="*/ 2147483647 w 214"/>
                <a:gd name="T1" fmla="*/ 2147483647 h 238"/>
                <a:gd name="T2" fmla="*/ 2147483647 w 214"/>
                <a:gd name="T3" fmla="*/ 2147483647 h 238"/>
                <a:gd name="T4" fmla="*/ 2147483647 w 214"/>
                <a:gd name="T5" fmla="*/ 2147483647 h 238"/>
                <a:gd name="T6" fmla="*/ 2147483647 w 214"/>
                <a:gd name="T7" fmla="*/ 2147483647 h 238"/>
                <a:gd name="T8" fmla="*/ 2147483647 w 214"/>
                <a:gd name="T9" fmla="*/ 2147483647 h 238"/>
                <a:gd name="T10" fmla="*/ 2147483647 w 214"/>
                <a:gd name="T11" fmla="*/ 2147483647 h 238"/>
                <a:gd name="T12" fmla="*/ 2147483647 w 214"/>
                <a:gd name="T13" fmla="*/ 2147483647 h 238"/>
                <a:gd name="T14" fmla="*/ 2147483647 w 214"/>
                <a:gd name="T15" fmla="*/ 2147483647 h 238"/>
                <a:gd name="T16" fmla="*/ 2147483647 w 214"/>
                <a:gd name="T17" fmla="*/ 2147483647 h 238"/>
                <a:gd name="T18" fmla="*/ 2147483647 w 214"/>
                <a:gd name="T19" fmla="*/ 2147483647 h 238"/>
                <a:gd name="T20" fmla="*/ 2147483647 w 214"/>
                <a:gd name="T21" fmla="*/ 2147483647 h 238"/>
                <a:gd name="T22" fmla="*/ 2147483647 w 214"/>
                <a:gd name="T23" fmla="*/ 2147483647 h 238"/>
                <a:gd name="T24" fmla="*/ 2147483647 w 214"/>
                <a:gd name="T25" fmla="*/ 2147483647 h 238"/>
                <a:gd name="T26" fmla="*/ 2147483647 w 214"/>
                <a:gd name="T27" fmla="*/ 2147483647 h 238"/>
                <a:gd name="T28" fmla="*/ 2147483647 w 214"/>
                <a:gd name="T29" fmla="*/ 2147483647 h 238"/>
                <a:gd name="T30" fmla="*/ 2147483647 w 214"/>
                <a:gd name="T31" fmla="*/ 2147483647 h 238"/>
                <a:gd name="T32" fmla="*/ 0 w 214"/>
                <a:gd name="T33" fmla="*/ 0 h 2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4"/>
                <a:gd name="T52" fmla="*/ 0 h 238"/>
                <a:gd name="T53" fmla="*/ 214 w 214"/>
                <a:gd name="T54" fmla="*/ 238 h 2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4" h="238">
                  <a:moveTo>
                    <a:pt x="214" y="238"/>
                  </a:moveTo>
                  <a:lnTo>
                    <a:pt x="209" y="214"/>
                  </a:lnTo>
                  <a:lnTo>
                    <a:pt x="205" y="189"/>
                  </a:lnTo>
                  <a:lnTo>
                    <a:pt x="200" y="167"/>
                  </a:lnTo>
                  <a:lnTo>
                    <a:pt x="194" y="145"/>
                  </a:lnTo>
                  <a:lnTo>
                    <a:pt x="186" y="124"/>
                  </a:lnTo>
                  <a:lnTo>
                    <a:pt x="179" y="105"/>
                  </a:lnTo>
                  <a:lnTo>
                    <a:pt x="169" y="85"/>
                  </a:lnTo>
                  <a:lnTo>
                    <a:pt x="157" y="69"/>
                  </a:lnTo>
                  <a:lnTo>
                    <a:pt x="145" y="54"/>
                  </a:lnTo>
                  <a:lnTo>
                    <a:pt x="131" y="41"/>
                  </a:lnTo>
                  <a:lnTo>
                    <a:pt x="115" y="29"/>
                  </a:lnTo>
                  <a:lnTo>
                    <a:pt x="96" y="19"/>
                  </a:lnTo>
                  <a:lnTo>
                    <a:pt x="77" y="11"/>
                  </a:lnTo>
                  <a:lnTo>
                    <a:pt x="54" y="5"/>
                  </a:lnTo>
                  <a:lnTo>
                    <a:pt x="28" y="1"/>
                  </a:lnTo>
                  <a:lnTo>
                    <a:pt x="0" y="0"/>
                  </a:lnTo>
                </a:path>
              </a:pathLst>
            </a:custGeom>
            <a:noFill/>
            <a:ln w="12700">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97" name="Line 73"/>
            <p:cNvSpPr>
              <a:spLocks noChangeShapeType="1"/>
            </p:cNvSpPr>
            <p:nvPr/>
          </p:nvSpPr>
          <p:spPr bwMode="auto">
            <a:xfrm>
              <a:off x="1052513" y="4257675"/>
              <a:ext cx="1049337" cy="1588"/>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98" name="Line 74"/>
            <p:cNvSpPr>
              <a:spLocks noChangeShapeType="1"/>
            </p:cNvSpPr>
            <p:nvPr/>
          </p:nvSpPr>
          <p:spPr bwMode="auto">
            <a:xfrm>
              <a:off x="1057275" y="4295775"/>
              <a:ext cx="1017588" cy="1588"/>
            </a:xfrm>
            <a:prstGeom prst="line">
              <a:avLst/>
            </a:prstGeom>
            <a:noFill/>
            <a:ln w="9525">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299" name="Freeform 154"/>
            <p:cNvSpPr>
              <a:spLocks/>
            </p:cNvSpPr>
            <p:nvPr/>
          </p:nvSpPr>
          <p:spPr bwMode="auto">
            <a:xfrm>
              <a:off x="1411288" y="4195763"/>
              <a:ext cx="301625" cy="184150"/>
            </a:xfrm>
            <a:custGeom>
              <a:avLst/>
              <a:gdLst>
                <a:gd name="T0" fmla="*/ 2147483647 w 169"/>
                <a:gd name="T1" fmla="*/ 2147483647 h 116"/>
                <a:gd name="T2" fmla="*/ 2147483647 w 169"/>
                <a:gd name="T3" fmla="*/ 2147483647 h 116"/>
                <a:gd name="T4" fmla="*/ 0 w 169"/>
                <a:gd name="T5" fmla="*/ 2147483647 h 116"/>
                <a:gd name="T6" fmla="*/ 2147483647 w 169"/>
                <a:gd name="T7" fmla="*/ 2147483647 h 116"/>
                <a:gd name="T8" fmla="*/ 2147483647 w 169"/>
                <a:gd name="T9" fmla="*/ 2147483647 h 116"/>
                <a:gd name="T10" fmla="*/ 2147483647 w 169"/>
                <a:gd name="T11" fmla="*/ 2147483647 h 116"/>
                <a:gd name="T12" fmla="*/ 2147483647 w 169"/>
                <a:gd name="T13" fmla="*/ 2147483647 h 116"/>
                <a:gd name="T14" fmla="*/ 2147483647 w 169"/>
                <a:gd name="T15" fmla="*/ 2147483647 h 116"/>
                <a:gd name="T16" fmla="*/ 2147483647 w 169"/>
                <a:gd name="T17" fmla="*/ 2147483647 h 116"/>
                <a:gd name="T18" fmla="*/ 2147483647 w 169"/>
                <a:gd name="T19" fmla="*/ 2147483647 h 116"/>
                <a:gd name="T20" fmla="*/ 2147483647 w 169"/>
                <a:gd name="T21" fmla="*/ 2147483647 h 116"/>
                <a:gd name="T22" fmla="*/ 2147483647 w 169"/>
                <a:gd name="T23" fmla="*/ 2147483647 h 116"/>
                <a:gd name="T24" fmla="*/ 2147483647 w 169"/>
                <a:gd name="T25" fmla="*/ 2147483647 h 116"/>
                <a:gd name="T26" fmla="*/ 2147483647 w 169"/>
                <a:gd name="T27" fmla="*/ 2147483647 h 116"/>
                <a:gd name="T28" fmla="*/ 2147483647 w 169"/>
                <a:gd name="T29" fmla="*/ 2147483647 h 116"/>
                <a:gd name="T30" fmla="*/ 2147483647 w 169"/>
                <a:gd name="T31" fmla="*/ 2147483647 h 116"/>
                <a:gd name="T32" fmla="*/ 2147483647 w 169"/>
                <a:gd name="T33" fmla="*/ 2147483647 h 116"/>
                <a:gd name="T34" fmla="*/ 2147483647 w 169"/>
                <a:gd name="T35" fmla="*/ 2147483647 h 116"/>
                <a:gd name="T36" fmla="*/ 2147483647 w 169"/>
                <a:gd name="T37" fmla="*/ 2147483647 h 116"/>
                <a:gd name="T38" fmla="*/ 2147483647 w 169"/>
                <a:gd name="T39" fmla="*/ 2147483647 h 116"/>
                <a:gd name="T40" fmla="*/ 2147483647 w 169"/>
                <a:gd name="T41" fmla="*/ 2147483647 h 116"/>
                <a:gd name="T42" fmla="*/ 2147483647 w 169"/>
                <a:gd name="T43" fmla="*/ 2147483647 h 116"/>
                <a:gd name="T44" fmla="*/ 2147483647 w 169"/>
                <a:gd name="T45" fmla="*/ 2147483647 h 116"/>
                <a:gd name="T46" fmla="*/ 2147483647 w 169"/>
                <a:gd name="T47" fmla="*/ 2147483647 h 116"/>
                <a:gd name="T48" fmla="*/ 2147483647 w 169"/>
                <a:gd name="T49" fmla="*/ 2147483647 h 116"/>
                <a:gd name="T50" fmla="*/ 2147483647 w 169"/>
                <a:gd name="T51" fmla="*/ 2147483647 h 116"/>
                <a:gd name="T52" fmla="*/ 2147483647 w 169"/>
                <a:gd name="T53" fmla="*/ 2147483647 h 116"/>
                <a:gd name="T54" fmla="*/ 2147483647 w 169"/>
                <a:gd name="T55" fmla="*/ 2147483647 h 116"/>
                <a:gd name="T56" fmla="*/ 2147483647 w 169"/>
                <a:gd name="T57" fmla="*/ 2147483647 h 116"/>
                <a:gd name="T58" fmla="*/ 2147483647 w 169"/>
                <a:gd name="T59" fmla="*/ 2147483647 h 116"/>
                <a:gd name="T60" fmla="*/ 2147483647 w 169"/>
                <a:gd name="T61" fmla="*/ 2147483647 h 116"/>
                <a:gd name="T62" fmla="*/ 2147483647 w 169"/>
                <a:gd name="T63" fmla="*/ 2147483647 h 116"/>
                <a:gd name="T64" fmla="*/ 2147483647 w 169"/>
                <a:gd name="T65" fmla="*/ 0 h 116"/>
                <a:gd name="T66" fmla="*/ 2147483647 w 169"/>
                <a:gd name="T67" fmla="*/ 2147483647 h 116"/>
                <a:gd name="T68" fmla="*/ 2147483647 w 169"/>
                <a:gd name="T69" fmla="*/ 2147483647 h 116"/>
                <a:gd name="T70" fmla="*/ 2147483647 w 169"/>
                <a:gd name="T71" fmla="*/ 214748364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9"/>
                <a:gd name="T109" fmla="*/ 0 h 116"/>
                <a:gd name="T110" fmla="*/ 169 w 169"/>
                <a:gd name="T111" fmla="*/ 116 h 11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9" h="116">
                  <a:moveTo>
                    <a:pt x="18" y="3"/>
                  </a:moveTo>
                  <a:lnTo>
                    <a:pt x="10" y="9"/>
                  </a:lnTo>
                  <a:lnTo>
                    <a:pt x="6" y="16"/>
                  </a:lnTo>
                  <a:lnTo>
                    <a:pt x="1" y="25"/>
                  </a:lnTo>
                  <a:lnTo>
                    <a:pt x="0" y="33"/>
                  </a:lnTo>
                  <a:lnTo>
                    <a:pt x="0" y="41"/>
                  </a:lnTo>
                  <a:lnTo>
                    <a:pt x="0" y="51"/>
                  </a:lnTo>
                  <a:lnTo>
                    <a:pt x="3" y="59"/>
                  </a:lnTo>
                  <a:lnTo>
                    <a:pt x="6" y="68"/>
                  </a:lnTo>
                  <a:lnTo>
                    <a:pt x="10" y="76"/>
                  </a:lnTo>
                  <a:lnTo>
                    <a:pt x="17" y="84"/>
                  </a:lnTo>
                  <a:lnTo>
                    <a:pt x="24" y="91"/>
                  </a:lnTo>
                  <a:lnTo>
                    <a:pt x="32" y="98"/>
                  </a:lnTo>
                  <a:lnTo>
                    <a:pt x="41" y="104"/>
                  </a:lnTo>
                  <a:lnTo>
                    <a:pt x="50" y="108"/>
                  </a:lnTo>
                  <a:lnTo>
                    <a:pt x="61" y="112"/>
                  </a:lnTo>
                  <a:lnTo>
                    <a:pt x="73" y="115"/>
                  </a:lnTo>
                  <a:lnTo>
                    <a:pt x="85" y="116"/>
                  </a:lnTo>
                  <a:lnTo>
                    <a:pt x="99" y="115"/>
                  </a:lnTo>
                  <a:lnTo>
                    <a:pt x="111" y="113"/>
                  </a:lnTo>
                  <a:lnTo>
                    <a:pt x="123" y="109"/>
                  </a:lnTo>
                  <a:lnTo>
                    <a:pt x="134" y="104"/>
                  </a:lnTo>
                  <a:lnTo>
                    <a:pt x="143" y="97"/>
                  </a:lnTo>
                  <a:lnTo>
                    <a:pt x="151" y="88"/>
                  </a:lnTo>
                  <a:lnTo>
                    <a:pt x="157" y="79"/>
                  </a:lnTo>
                  <a:lnTo>
                    <a:pt x="160" y="72"/>
                  </a:lnTo>
                  <a:lnTo>
                    <a:pt x="163" y="63"/>
                  </a:lnTo>
                  <a:lnTo>
                    <a:pt x="166" y="55"/>
                  </a:lnTo>
                  <a:lnTo>
                    <a:pt x="169" y="45"/>
                  </a:lnTo>
                  <a:lnTo>
                    <a:pt x="169" y="36"/>
                  </a:lnTo>
                  <a:lnTo>
                    <a:pt x="167" y="26"/>
                  </a:lnTo>
                  <a:lnTo>
                    <a:pt x="164" y="18"/>
                  </a:lnTo>
                  <a:lnTo>
                    <a:pt x="157" y="11"/>
                  </a:lnTo>
                  <a:lnTo>
                    <a:pt x="149" y="7"/>
                  </a:lnTo>
                  <a:lnTo>
                    <a:pt x="142" y="5"/>
                  </a:lnTo>
                  <a:lnTo>
                    <a:pt x="134" y="5"/>
                  </a:lnTo>
                  <a:lnTo>
                    <a:pt x="128" y="8"/>
                  </a:lnTo>
                  <a:lnTo>
                    <a:pt x="123" y="12"/>
                  </a:lnTo>
                  <a:lnTo>
                    <a:pt x="119" y="18"/>
                  </a:lnTo>
                  <a:lnTo>
                    <a:pt x="117" y="26"/>
                  </a:lnTo>
                  <a:lnTo>
                    <a:pt x="116" y="34"/>
                  </a:lnTo>
                  <a:lnTo>
                    <a:pt x="116" y="41"/>
                  </a:lnTo>
                  <a:lnTo>
                    <a:pt x="114" y="50"/>
                  </a:lnTo>
                  <a:lnTo>
                    <a:pt x="113" y="55"/>
                  </a:lnTo>
                  <a:lnTo>
                    <a:pt x="110" y="61"/>
                  </a:lnTo>
                  <a:lnTo>
                    <a:pt x="105" y="66"/>
                  </a:lnTo>
                  <a:lnTo>
                    <a:pt x="97" y="69"/>
                  </a:lnTo>
                  <a:lnTo>
                    <a:pt x="90" y="72"/>
                  </a:lnTo>
                  <a:lnTo>
                    <a:pt x="79" y="72"/>
                  </a:lnTo>
                  <a:lnTo>
                    <a:pt x="70" y="70"/>
                  </a:lnTo>
                  <a:lnTo>
                    <a:pt x="62" y="66"/>
                  </a:lnTo>
                  <a:lnTo>
                    <a:pt x="56" y="61"/>
                  </a:lnTo>
                  <a:lnTo>
                    <a:pt x="53" y="54"/>
                  </a:lnTo>
                  <a:lnTo>
                    <a:pt x="52" y="47"/>
                  </a:lnTo>
                  <a:lnTo>
                    <a:pt x="50" y="39"/>
                  </a:lnTo>
                  <a:lnTo>
                    <a:pt x="52" y="30"/>
                  </a:lnTo>
                  <a:lnTo>
                    <a:pt x="53" y="22"/>
                  </a:lnTo>
                  <a:lnTo>
                    <a:pt x="55" y="15"/>
                  </a:lnTo>
                  <a:lnTo>
                    <a:pt x="55" y="9"/>
                  </a:lnTo>
                  <a:lnTo>
                    <a:pt x="55" y="8"/>
                  </a:lnTo>
                  <a:lnTo>
                    <a:pt x="52" y="5"/>
                  </a:lnTo>
                  <a:lnTo>
                    <a:pt x="49" y="4"/>
                  </a:lnTo>
                  <a:lnTo>
                    <a:pt x="44" y="1"/>
                  </a:lnTo>
                  <a:lnTo>
                    <a:pt x="41" y="1"/>
                  </a:lnTo>
                  <a:lnTo>
                    <a:pt x="38" y="0"/>
                  </a:lnTo>
                  <a:lnTo>
                    <a:pt x="33" y="0"/>
                  </a:lnTo>
                  <a:lnTo>
                    <a:pt x="29" y="0"/>
                  </a:lnTo>
                  <a:lnTo>
                    <a:pt x="24" y="1"/>
                  </a:lnTo>
                  <a:lnTo>
                    <a:pt x="20" y="1"/>
                  </a:lnTo>
                  <a:lnTo>
                    <a:pt x="17" y="4"/>
                  </a:lnTo>
                  <a:lnTo>
                    <a:pt x="14" y="7"/>
                  </a:lnTo>
                  <a:lnTo>
                    <a:pt x="18" y="3"/>
                  </a:lnTo>
                  <a:close/>
                </a:path>
              </a:pathLst>
            </a:custGeom>
            <a:solidFill>
              <a:srgbClr val="0000BB"/>
            </a:solidFill>
            <a:ln w="9525">
              <a:solidFill>
                <a:srgbClr val="0000BB"/>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00" name="Rectangle 156"/>
            <p:cNvSpPr>
              <a:spLocks noChangeArrowheads="1"/>
            </p:cNvSpPr>
            <p:nvPr/>
          </p:nvSpPr>
          <p:spPr bwMode="auto">
            <a:xfrm>
              <a:off x="1522039" y="4103688"/>
              <a:ext cx="99187"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D</a:t>
              </a:r>
              <a:endParaRPr lang="en-US" sz="2400">
                <a:solidFill>
                  <a:srgbClr val="000000"/>
                </a:solidFill>
                <a:latin typeface="Corbel" panose="020B0503020204020204" pitchFamily="34" charset="0"/>
                <a:ea typeface="Osaka" pitchFamily="1" charset="-128"/>
              </a:endParaRPr>
            </a:p>
          </p:txBody>
        </p:sp>
        <p:sp>
          <p:nvSpPr>
            <p:cNvPr id="52301" name="Rectangle 157"/>
            <p:cNvSpPr>
              <a:spLocks noChangeArrowheads="1"/>
            </p:cNvSpPr>
            <p:nvPr/>
          </p:nvSpPr>
          <p:spPr bwMode="auto">
            <a:xfrm>
              <a:off x="1638137" y="4103688"/>
              <a:ext cx="95580" cy="153888"/>
            </a:xfrm>
            <a:prstGeom prst="rect">
              <a:avLst/>
            </a:prstGeom>
            <a:noFill/>
            <a:ln w="9525">
              <a:noFill/>
              <a:miter lim="800000"/>
              <a:headEnd/>
              <a:tailEnd/>
            </a:ln>
          </p:spPr>
          <p:txBody>
            <a:bodyPr wrap="none" lIns="0" tIns="0" rIns="0" bIns="0">
              <a:spAutoFit/>
            </a:bodyPr>
            <a:lstStyle/>
            <a:p>
              <a:pPr algn="ctr" defTabSz="914400" eaLnBrk="0" hangingPunct="0"/>
              <a:r>
                <a:rPr lang="en-US" sz="1000" b="1">
                  <a:solidFill>
                    <a:srgbClr val="000000"/>
                  </a:solidFill>
                  <a:latin typeface="Corbel" panose="020B0503020204020204" pitchFamily="34" charset="0"/>
                  <a:ea typeface="Osaka" pitchFamily="1" charset="-128"/>
                </a:rPr>
                <a:t>A</a:t>
              </a:r>
              <a:endParaRPr lang="en-US" sz="2400">
                <a:solidFill>
                  <a:srgbClr val="000000"/>
                </a:solidFill>
                <a:latin typeface="Corbel" panose="020B0503020204020204" pitchFamily="34" charset="0"/>
                <a:ea typeface="Osaka" pitchFamily="1" charset="-128"/>
              </a:endParaRPr>
            </a:p>
          </p:txBody>
        </p:sp>
        <p:sp>
          <p:nvSpPr>
            <p:cNvPr id="52302" name="Freeform 187"/>
            <p:cNvSpPr>
              <a:spLocks/>
            </p:cNvSpPr>
            <p:nvPr/>
          </p:nvSpPr>
          <p:spPr bwMode="auto">
            <a:xfrm>
              <a:off x="2074863" y="4186238"/>
              <a:ext cx="304800" cy="185737"/>
            </a:xfrm>
            <a:custGeom>
              <a:avLst/>
              <a:gdLst>
                <a:gd name="T0" fmla="*/ 2147483647 w 170"/>
                <a:gd name="T1" fmla="*/ 2147483647 h 117"/>
                <a:gd name="T2" fmla="*/ 2147483647 w 170"/>
                <a:gd name="T3" fmla="*/ 2147483647 h 117"/>
                <a:gd name="T4" fmla="*/ 0 w 170"/>
                <a:gd name="T5" fmla="*/ 2147483647 h 117"/>
                <a:gd name="T6" fmla="*/ 2147483647 w 170"/>
                <a:gd name="T7" fmla="*/ 2147483647 h 117"/>
                <a:gd name="T8" fmla="*/ 2147483647 w 170"/>
                <a:gd name="T9" fmla="*/ 2147483647 h 117"/>
                <a:gd name="T10" fmla="*/ 2147483647 w 170"/>
                <a:gd name="T11" fmla="*/ 2147483647 h 117"/>
                <a:gd name="T12" fmla="*/ 2147483647 w 170"/>
                <a:gd name="T13" fmla="*/ 2147483647 h 117"/>
                <a:gd name="T14" fmla="*/ 2147483647 w 170"/>
                <a:gd name="T15" fmla="*/ 2147483647 h 117"/>
                <a:gd name="T16" fmla="*/ 2147483647 w 170"/>
                <a:gd name="T17" fmla="*/ 2147483647 h 117"/>
                <a:gd name="T18" fmla="*/ 2147483647 w 170"/>
                <a:gd name="T19" fmla="*/ 2147483647 h 117"/>
                <a:gd name="T20" fmla="*/ 2147483647 w 170"/>
                <a:gd name="T21" fmla="*/ 2147483647 h 117"/>
                <a:gd name="T22" fmla="*/ 2147483647 w 170"/>
                <a:gd name="T23" fmla="*/ 2147483647 h 117"/>
                <a:gd name="T24" fmla="*/ 2147483647 w 170"/>
                <a:gd name="T25" fmla="*/ 2147483647 h 117"/>
                <a:gd name="T26" fmla="*/ 2147483647 w 170"/>
                <a:gd name="T27" fmla="*/ 2147483647 h 117"/>
                <a:gd name="T28" fmla="*/ 2147483647 w 170"/>
                <a:gd name="T29" fmla="*/ 2147483647 h 117"/>
                <a:gd name="T30" fmla="*/ 2147483647 w 170"/>
                <a:gd name="T31" fmla="*/ 2147483647 h 117"/>
                <a:gd name="T32" fmla="*/ 2147483647 w 170"/>
                <a:gd name="T33" fmla="*/ 2147483647 h 117"/>
                <a:gd name="T34" fmla="*/ 2147483647 w 170"/>
                <a:gd name="T35" fmla="*/ 2147483647 h 117"/>
                <a:gd name="T36" fmla="*/ 2147483647 w 170"/>
                <a:gd name="T37" fmla="*/ 2147483647 h 117"/>
                <a:gd name="T38" fmla="*/ 2147483647 w 170"/>
                <a:gd name="T39" fmla="*/ 2147483647 h 117"/>
                <a:gd name="T40" fmla="*/ 2147483647 w 170"/>
                <a:gd name="T41" fmla="*/ 2147483647 h 117"/>
                <a:gd name="T42" fmla="*/ 2147483647 w 170"/>
                <a:gd name="T43" fmla="*/ 2147483647 h 117"/>
                <a:gd name="T44" fmla="*/ 2147483647 w 170"/>
                <a:gd name="T45" fmla="*/ 2147483647 h 117"/>
                <a:gd name="T46" fmla="*/ 2147483647 w 170"/>
                <a:gd name="T47" fmla="*/ 2147483647 h 117"/>
                <a:gd name="T48" fmla="*/ 2147483647 w 170"/>
                <a:gd name="T49" fmla="*/ 2147483647 h 117"/>
                <a:gd name="T50" fmla="*/ 2147483647 w 170"/>
                <a:gd name="T51" fmla="*/ 2147483647 h 117"/>
                <a:gd name="T52" fmla="*/ 2147483647 w 170"/>
                <a:gd name="T53" fmla="*/ 2147483647 h 117"/>
                <a:gd name="T54" fmla="*/ 2147483647 w 170"/>
                <a:gd name="T55" fmla="*/ 2147483647 h 117"/>
                <a:gd name="T56" fmla="*/ 2147483647 w 170"/>
                <a:gd name="T57" fmla="*/ 2147483647 h 117"/>
                <a:gd name="T58" fmla="*/ 2147483647 w 170"/>
                <a:gd name="T59" fmla="*/ 2147483647 h 117"/>
                <a:gd name="T60" fmla="*/ 2147483647 w 170"/>
                <a:gd name="T61" fmla="*/ 2147483647 h 117"/>
                <a:gd name="T62" fmla="*/ 2147483647 w 170"/>
                <a:gd name="T63" fmla="*/ 2147483647 h 117"/>
                <a:gd name="T64" fmla="*/ 2147483647 w 170"/>
                <a:gd name="T65" fmla="*/ 0 h 117"/>
                <a:gd name="T66" fmla="*/ 2147483647 w 170"/>
                <a:gd name="T67" fmla="*/ 2147483647 h 117"/>
                <a:gd name="T68" fmla="*/ 2147483647 w 170"/>
                <a:gd name="T69" fmla="*/ 2147483647 h 117"/>
                <a:gd name="T70" fmla="*/ 2147483647 w 170"/>
                <a:gd name="T71" fmla="*/ 2147483647 h 1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70"/>
                <a:gd name="T109" fmla="*/ 0 h 117"/>
                <a:gd name="T110" fmla="*/ 170 w 170"/>
                <a:gd name="T111" fmla="*/ 117 h 1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70" h="117">
                  <a:moveTo>
                    <a:pt x="19" y="3"/>
                  </a:moveTo>
                  <a:lnTo>
                    <a:pt x="12" y="10"/>
                  </a:lnTo>
                  <a:lnTo>
                    <a:pt x="6" y="17"/>
                  </a:lnTo>
                  <a:lnTo>
                    <a:pt x="3" y="25"/>
                  </a:lnTo>
                  <a:lnTo>
                    <a:pt x="1" y="33"/>
                  </a:lnTo>
                  <a:lnTo>
                    <a:pt x="0" y="42"/>
                  </a:lnTo>
                  <a:lnTo>
                    <a:pt x="1" y="51"/>
                  </a:lnTo>
                  <a:lnTo>
                    <a:pt x="3" y="60"/>
                  </a:lnTo>
                  <a:lnTo>
                    <a:pt x="7" y="68"/>
                  </a:lnTo>
                  <a:lnTo>
                    <a:pt x="12" y="76"/>
                  </a:lnTo>
                  <a:lnTo>
                    <a:pt x="18" y="85"/>
                  </a:lnTo>
                  <a:lnTo>
                    <a:pt x="26" y="92"/>
                  </a:lnTo>
                  <a:lnTo>
                    <a:pt x="33" y="99"/>
                  </a:lnTo>
                  <a:lnTo>
                    <a:pt x="42" y="104"/>
                  </a:lnTo>
                  <a:lnTo>
                    <a:pt x="51" y="108"/>
                  </a:lnTo>
                  <a:lnTo>
                    <a:pt x="62" y="112"/>
                  </a:lnTo>
                  <a:lnTo>
                    <a:pt x="73" y="115"/>
                  </a:lnTo>
                  <a:lnTo>
                    <a:pt x="86" y="117"/>
                  </a:lnTo>
                  <a:lnTo>
                    <a:pt x="100" y="115"/>
                  </a:lnTo>
                  <a:lnTo>
                    <a:pt x="112" y="114"/>
                  </a:lnTo>
                  <a:lnTo>
                    <a:pt x="125" y="110"/>
                  </a:lnTo>
                  <a:lnTo>
                    <a:pt x="135" y="104"/>
                  </a:lnTo>
                  <a:lnTo>
                    <a:pt x="144" y="97"/>
                  </a:lnTo>
                  <a:lnTo>
                    <a:pt x="152" y="89"/>
                  </a:lnTo>
                  <a:lnTo>
                    <a:pt x="158" y="79"/>
                  </a:lnTo>
                  <a:lnTo>
                    <a:pt x="161" y="72"/>
                  </a:lnTo>
                  <a:lnTo>
                    <a:pt x="164" y="64"/>
                  </a:lnTo>
                  <a:lnTo>
                    <a:pt x="167" y="56"/>
                  </a:lnTo>
                  <a:lnTo>
                    <a:pt x="170" y="46"/>
                  </a:lnTo>
                  <a:lnTo>
                    <a:pt x="170" y="36"/>
                  </a:lnTo>
                  <a:lnTo>
                    <a:pt x="169" y="27"/>
                  </a:lnTo>
                  <a:lnTo>
                    <a:pt x="164" y="18"/>
                  </a:lnTo>
                  <a:lnTo>
                    <a:pt x="158" y="11"/>
                  </a:lnTo>
                  <a:lnTo>
                    <a:pt x="150" y="7"/>
                  </a:lnTo>
                  <a:lnTo>
                    <a:pt x="143" y="6"/>
                  </a:lnTo>
                  <a:lnTo>
                    <a:pt x="135" y="6"/>
                  </a:lnTo>
                  <a:lnTo>
                    <a:pt x="129" y="9"/>
                  </a:lnTo>
                  <a:lnTo>
                    <a:pt x="125" y="13"/>
                  </a:lnTo>
                  <a:lnTo>
                    <a:pt x="120" y="18"/>
                  </a:lnTo>
                  <a:lnTo>
                    <a:pt x="117" y="27"/>
                  </a:lnTo>
                  <a:lnTo>
                    <a:pt x="117" y="35"/>
                  </a:lnTo>
                  <a:lnTo>
                    <a:pt x="117" y="42"/>
                  </a:lnTo>
                  <a:lnTo>
                    <a:pt x="115" y="50"/>
                  </a:lnTo>
                  <a:lnTo>
                    <a:pt x="114" y="56"/>
                  </a:lnTo>
                  <a:lnTo>
                    <a:pt x="109" y="61"/>
                  </a:lnTo>
                  <a:lnTo>
                    <a:pt x="105" y="67"/>
                  </a:lnTo>
                  <a:lnTo>
                    <a:pt x="99" y="69"/>
                  </a:lnTo>
                  <a:lnTo>
                    <a:pt x="90" y="72"/>
                  </a:lnTo>
                  <a:lnTo>
                    <a:pt x="79" y="72"/>
                  </a:lnTo>
                  <a:lnTo>
                    <a:pt x="70" y="71"/>
                  </a:lnTo>
                  <a:lnTo>
                    <a:pt x="64" y="67"/>
                  </a:lnTo>
                  <a:lnTo>
                    <a:pt x="58" y="61"/>
                  </a:lnTo>
                  <a:lnTo>
                    <a:pt x="54" y="54"/>
                  </a:lnTo>
                  <a:lnTo>
                    <a:pt x="51" y="47"/>
                  </a:lnTo>
                  <a:lnTo>
                    <a:pt x="51" y="39"/>
                  </a:lnTo>
                  <a:lnTo>
                    <a:pt x="51" y="31"/>
                  </a:lnTo>
                  <a:lnTo>
                    <a:pt x="53" y="22"/>
                  </a:lnTo>
                  <a:lnTo>
                    <a:pt x="56" y="15"/>
                  </a:lnTo>
                  <a:lnTo>
                    <a:pt x="56" y="10"/>
                  </a:lnTo>
                  <a:lnTo>
                    <a:pt x="54" y="9"/>
                  </a:lnTo>
                  <a:lnTo>
                    <a:pt x="53" y="6"/>
                  </a:lnTo>
                  <a:lnTo>
                    <a:pt x="50" y="4"/>
                  </a:lnTo>
                  <a:lnTo>
                    <a:pt x="45" y="2"/>
                  </a:lnTo>
                  <a:lnTo>
                    <a:pt x="42" y="2"/>
                  </a:lnTo>
                  <a:lnTo>
                    <a:pt x="39" y="0"/>
                  </a:lnTo>
                  <a:lnTo>
                    <a:pt x="35" y="0"/>
                  </a:lnTo>
                  <a:lnTo>
                    <a:pt x="30" y="0"/>
                  </a:lnTo>
                  <a:lnTo>
                    <a:pt x="24" y="2"/>
                  </a:lnTo>
                  <a:lnTo>
                    <a:pt x="21" y="2"/>
                  </a:lnTo>
                  <a:lnTo>
                    <a:pt x="16" y="4"/>
                  </a:lnTo>
                  <a:lnTo>
                    <a:pt x="15" y="7"/>
                  </a:lnTo>
                  <a:lnTo>
                    <a:pt x="19" y="3"/>
                  </a:lnTo>
                  <a:close/>
                </a:path>
              </a:pathLst>
            </a:custGeom>
            <a:solidFill>
              <a:srgbClr val="0000BB"/>
            </a:solidFill>
            <a:ln w="9525">
              <a:solidFill>
                <a:srgbClr val="0000BB"/>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03" name="Freeform 200"/>
            <p:cNvSpPr>
              <a:spLocks/>
            </p:cNvSpPr>
            <p:nvPr/>
          </p:nvSpPr>
          <p:spPr bwMode="auto">
            <a:xfrm>
              <a:off x="722313" y="4298950"/>
              <a:ext cx="346075" cy="344488"/>
            </a:xfrm>
            <a:custGeom>
              <a:avLst/>
              <a:gdLst>
                <a:gd name="T0" fmla="*/ 0 w 194"/>
                <a:gd name="T1" fmla="*/ 2147483647 h 217"/>
                <a:gd name="T2" fmla="*/ 2147483647 w 194"/>
                <a:gd name="T3" fmla="*/ 2147483647 h 217"/>
                <a:gd name="T4" fmla="*/ 2147483647 w 194"/>
                <a:gd name="T5" fmla="*/ 2147483647 h 217"/>
                <a:gd name="T6" fmla="*/ 2147483647 w 194"/>
                <a:gd name="T7" fmla="*/ 2147483647 h 217"/>
                <a:gd name="T8" fmla="*/ 2147483647 w 194"/>
                <a:gd name="T9" fmla="*/ 2147483647 h 217"/>
                <a:gd name="T10" fmla="*/ 2147483647 w 194"/>
                <a:gd name="T11" fmla="*/ 2147483647 h 217"/>
                <a:gd name="T12" fmla="*/ 2147483647 w 194"/>
                <a:gd name="T13" fmla="*/ 2147483647 h 217"/>
                <a:gd name="T14" fmla="*/ 2147483647 w 194"/>
                <a:gd name="T15" fmla="*/ 2147483647 h 217"/>
                <a:gd name="T16" fmla="*/ 2147483647 w 194"/>
                <a:gd name="T17" fmla="*/ 2147483647 h 217"/>
                <a:gd name="T18" fmla="*/ 2147483647 w 194"/>
                <a:gd name="T19" fmla="*/ 2147483647 h 217"/>
                <a:gd name="T20" fmla="*/ 2147483647 w 194"/>
                <a:gd name="T21" fmla="*/ 2147483647 h 217"/>
                <a:gd name="T22" fmla="*/ 2147483647 w 194"/>
                <a:gd name="T23" fmla="*/ 2147483647 h 217"/>
                <a:gd name="T24" fmla="*/ 2147483647 w 194"/>
                <a:gd name="T25" fmla="*/ 2147483647 h 217"/>
                <a:gd name="T26" fmla="*/ 2147483647 w 194"/>
                <a:gd name="T27" fmla="*/ 2147483647 h 217"/>
                <a:gd name="T28" fmla="*/ 2147483647 w 194"/>
                <a:gd name="T29" fmla="*/ 0 h 217"/>
                <a:gd name="T30" fmla="*/ 0 w 194"/>
                <a:gd name="T31" fmla="*/ 2147483647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4"/>
                <a:gd name="T49" fmla="*/ 0 h 217"/>
                <a:gd name="T50" fmla="*/ 194 w 194"/>
                <a:gd name="T51" fmla="*/ 217 h 2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4" h="217">
                  <a:moveTo>
                    <a:pt x="0" y="217"/>
                  </a:moveTo>
                  <a:lnTo>
                    <a:pt x="8" y="173"/>
                  </a:lnTo>
                  <a:lnTo>
                    <a:pt x="19" y="131"/>
                  </a:lnTo>
                  <a:lnTo>
                    <a:pt x="25" y="113"/>
                  </a:lnTo>
                  <a:lnTo>
                    <a:pt x="32" y="95"/>
                  </a:lnTo>
                  <a:lnTo>
                    <a:pt x="41" y="79"/>
                  </a:lnTo>
                  <a:lnTo>
                    <a:pt x="51" y="64"/>
                  </a:lnTo>
                  <a:lnTo>
                    <a:pt x="63" y="50"/>
                  </a:lnTo>
                  <a:lnTo>
                    <a:pt x="75" y="37"/>
                  </a:lnTo>
                  <a:lnTo>
                    <a:pt x="90" y="26"/>
                  </a:lnTo>
                  <a:lnTo>
                    <a:pt x="107" y="18"/>
                  </a:lnTo>
                  <a:lnTo>
                    <a:pt x="125" y="10"/>
                  </a:lnTo>
                  <a:lnTo>
                    <a:pt x="145" y="4"/>
                  </a:lnTo>
                  <a:lnTo>
                    <a:pt x="169" y="1"/>
                  </a:lnTo>
                  <a:lnTo>
                    <a:pt x="194" y="0"/>
                  </a:lnTo>
                  <a:lnTo>
                    <a:pt x="0" y="217"/>
                  </a:lnTo>
                  <a:close/>
                </a:path>
              </a:pathLst>
            </a:custGeom>
            <a:solidFill>
              <a:schemeClr val="bg1"/>
            </a:solidFill>
            <a:ln w="9525">
              <a:no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04" name="Freeform 201"/>
            <p:cNvSpPr>
              <a:spLocks/>
            </p:cNvSpPr>
            <p:nvPr/>
          </p:nvSpPr>
          <p:spPr bwMode="auto">
            <a:xfrm>
              <a:off x="674688" y="4260850"/>
              <a:ext cx="382587" cy="377825"/>
            </a:xfrm>
            <a:custGeom>
              <a:avLst/>
              <a:gdLst>
                <a:gd name="T0" fmla="*/ 0 w 214"/>
                <a:gd name="T1" fmla="*/ 2147483647 h 238"/>
                <a:gd name="T2" fmla="*/ 2147483647 w 214"/>
                <a:gd name="T3" fmla="*/ 2147483647 h 238"/>
                <a:gd name="T4" fmla="*/ 2147483647 w 214"/>
                <a:gd name="T5" fmla="*/ 2147483647 h 238"/>
                <a:gd name="T6" fmla="*/ 2147483647 w 214"/>
                <a:gd name="T7" fmla="*/ 2147483647 h 238"/>
                <a:gd name="T8" fmla="*/ 2147483647 w 214"/>
                <a:gd name="T9" fmla="*/ 2147483647 h 238"/>
                <a:gd name="T10" fmla="*/ 2147483647 w 214"/>
                <a:gd name="T11" fmla="*/ 2147483647 h 238"/>
                <a:gd name="T12" fmla="*/ 2147483647 w 214"/>
                <a:gd name="T13" fmla="*/ 2147483647 h 238"/>
                <a:gd name="T14" fmla="*/ 2147483647 w 214"/>
                <a:gd name="T15" fmla="*/ 2147483647 h 238"/>
                <a:gd name="T16" fmla="*/ 2147483647 w 214"/>
                <a:gd name="T17" fmla="*/ 2147483647 h 238"/>
                <a:gd name="T18" fmla="*/ 2147483647 w 214"/>
                <a:gd name="T19" fmla="*/ 2147483647 h 238"/>
                <a:gd name="T20" fmla="*/ 2147483647 w 214"/>
                <a:gd name="T21" fmla="*/ 2147483647 h 238"/>
                <a:gd name="T22" fmla="*/ 2147483647 w 214"/>
                <a:gd name="T23" fmla="*/ 2147483647 h 238"/>
                <a:gd name="T24" fmla="*/ 2147483647 w 214"/>
                <a:gd name="T25" fmla="*/ 2147483647 h 238"/>
                <a:gd name="T26" fmla="*/ 2147483647 w 214"/>
                <a:gd name="T27" fmla="*/ 2147483647 h 238"/>
                <a:gd name="T28" fmla="*/ 2147483647 w 214"/>
                <a:gd name="T29" fmla="*/ 2147483647 h 238"/>
                <a:gd name="T30" fmla="*/ 2147483647 w 214"/>
                <a:gd name="T31" fmla="*/ 2147483647 h 238"/>
                <a:gd name="T32" fmla="*/ 2147483647 w 214"/>
                <a:gd name="T33" fmla="*/ 0 h 2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4"/>
                <a:gd name="T52" fmla="*/ 0 h 238"/>
                <a:gd name="T53" fmla="*/ 214 w 214"/>
                <a:gd name="T54" fmla="*/ 238 h 2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4" h="238">
                  <a:moveTo>
                    <a:pt x="0" y="238"/>
                  </a:moveTo>
                  <a:lnTo>
                    <a:pt x="5" y="215"/>
                  </a:lnTo>
                  <a:lnTo>
                    <a:pt x="10" y="190"/>
                  </a:lnTo>
                  <a:lnTo>
                    <a:pt x="14" y="168"/>
                  </a:lnTo>
                  <a:lnTo>
                    <a:pt x="20" y="146"/>
                  </a:lnTo>
                  <a:lnTo>
                    <a:pt x="28" y="125"/>
                  </a:lnTo>
                  <a:lnTo>
                    <a:pt x="35" y="106"/>
                  </a:lnTo>
                  <a:lnTo>
                    <a:pt x="45" y="86"/>
                  </a:lnTo>
                  <a:lnTo>
                    <a:pt x="55" y="70"/>
                  </a:lnTo>
                  <a:lnTo>
                    <a:pt x="67" y="54"/>
                  </a:lnTo>
                  <a:lnTo>
                    <a:pt x="83" y="42"/>
                  </a:lnTo>
                  <a:lnTo>
                    <a:pt x="98" y="29"/>
                  </a:lnTo>
                  <a:lnTo>
                    <a:pt x="116" y="20"/>
                  </a:lnTo>
                  <a:lnTo>
                    <a:pt x="138" y="11"/>
                  </a:lnTo>
                  <a:lnTo>
                    <a:pt x="160" y="6"/>
                  </a:lnTo>
                  <a:lnTo>
                    <a:pt x="185" y="2"/>
                  </a:lnTo>
                  <a:lnTo>
                    <a:pt x="214" y="0"/>
                  </a:lnTo>
                </a:path>
              </a:pathLst>
            </a:custGeom>
            <a:noFill/>
            <a:ln w="12700">
              <a:solidFill>
                <a:srgbClr val="000000"/>
              </a:solidFill>
              <a:round/>
              <a:headEnd/>
              <a:tailEnd/>
            </a:ln>
          </p:spPr>
          <p:txBody>
            <a:bodyPr/>
            <a:lstStyle/>
            <a:p>
              <a:pPr defTabSz="914400"/>
              <a:endParaRPr lang="en-US" sz="2800">
                <a:solidFill>
                  <a:srgbClr val="FFFFFF"/>
                </a:solidFill>
                <a:latin typeface="Corbel" panose="020B0503020204020204" pitchFamily="34" charset="0"/>
              </a:endParaRPr>
            </a:p>
          </p:txBody>
        </p:sp>
        <p:sp>
          <p:nvSpPr>
            <p:cNvPr id="52305" name="Oval 202"/>
            <p:cNvSpPr>
              <a:spLocks noChangeArrowheads="1"/>
            </p:cNvSpPr>
            <p:nvPr/>
          </p:nvSpPr>
          <p:spPr bwMode="auto">
            <a:xfrm>
              <a:off x="914400" y="2824163"/>
              <a:ext cx="431800" cy="300037"/>
            </a:xfrm>
            <a:prstGeom prst="ellipse">
              <a:avLst/>
            </a:prstGeom>
            <a:solidFill>
              <a:srgbClr val="FFFF00"/>
            </a:solidFill>
            <a:ln w="9525">
              <a:solidFill>
                <a:srgbClr val="000000"/>
              </a:solidFill>
              <a:round/>
              <a:headEnd/>
              <a:tailEnd/>
            </a:ln>
          </p:spPr>
          <p:txBody>
            <a:bodyPr/>
            <a:lstStyle/>
            <a:p>
              <a:pPr algn="ctr" defTabSz="914400" eaLnBrk="0" hangingPunct="0"/>
              <a:endParaRPr lang="en-US" sz="800">
                <a:solidFill>
                  <a:srgbClr val="000000"/>
                </a:solidFill>
                <a:latin typeface="Corbel" panose="020B0503020204020204" pitchFamily="34" charset="0"/>
                <a:ea typeface="Osaka" pitchFamily="1" charset="-128"/>
              </a:endParaRPr>
            </a:p>
          </p:txBody>
        </p:sp>
        <p:sp>
          <p:nvSpPr>
            <p:cNvPr id="52306" name="Text Box 292"/>
            <p:cNvSpPr txBox="1">
              <a:spLocks noChangeArrowheads="1"/>
            </p:cNvSpPr>
            <p:nvPr/>
          </p:nvSpPr>
          <p:spPr bwMode="auto">
            <a:xfrm>
              <a:off x="925188" y="2818220"/>
              <a:ext cx="440386" cy="276999"/>
            </a:xfrm>
            <a:prstGeom prst="rect">
              <a:avLst/>
            </a:prstGeom>
            <a:noFill/>
            <a:ln w="12700">
              <a:noFill/>
              <a:miter lim="800000"/>
              <a:headEnd/>
              <a:tailEnd/>
            </a:ln>
          </p:spPr>
          <p:txBody>
            <a:bodyPr wrap="none" anchor="ctr">
              <a:spAutoFit/>
            </a:bodyPr>
            <a:lstStyle/>
            <a:p>
              <a:pPr algn="ctr" defTabSz="914400" eaLnBrk="0" hangingPunct="0"/>
              <a:r>
                <a:rPr lang="en-US" sz="1200" b="1">
                  <a:solidFill>
                    <a:srgbClr val="808080"/>
                  </a:solidFill>
                  <a:latin typeface="Corbel" panose="020B0503020204020204" pitchFamily="34" charset="0"/>
                  <a:ea typeface="Osaka" pitchFamily="1" charset="-128"/>
                </a:rPr>
                <a:t>DA</a:t>
              </a:r>
            </a:p>
          </p:txBody>
        </p:sp>
      </p:grpSp>
      <p:pic>
        <p:nvPicPr>
          <p:cNvPr id="52232" name="Picture 9"/>
          <p:cNvPicPr>
            <a:picLocks noChangeAspect="1" noChangeArrowheads="1"/>
          </p:cNvPicPr>
          <p:nvPr/>
        </p:nvPicPr>
        <p:blipFill>
          <a:blip r:embed="rId4" cstate="print"/>
          <a:srcRect/>
          <a:stretch>
            <a:fillRect/>
          </a:stretch>
        </p:blipFill>
        <p:spPr bwMode="auto">
          <a:xfrm>
            <a:off x="6502403" y="4456202"/>
            <a:ext cx="1202267" cy="1374775"/>
          </a:xfrm>
          <a:prstGeom prst="rect">
            <a:avLst/>
          </a:prstGeom>
          <a:noFill/>
          <a:ln w="9525">
            <a:noFill/>
            <a:miter lim="800000"/>
            <a:headEnd/>
            <a:tailEnd/>
          </a:ln>
        </p:spPr>
      </p:pic>
      <p:sp>
        <p:nvSpPr>
          <p:cNvPr id="52233" name="TextBox 428"/>
          <p:cNvSpPr txBox="1">
            <a:spLocks noChangeArrowheads="1"/>
          </p:cNvSpPr>
          <p:nvPr/>
        </p:nvSpPr>
        <p:spPr bwMode="auto">
          <a:xfrm>
            <a:off x="4323672" y="1295400"/>
            <a:ext cx="1015021" cy="400110"/>
          </a:xfrm>
          <a:prstGeom prst="rect">
            <a:avLst/>
          </a:prstGeom>
          <a:noFill/>
          <a:ln w="9525">
            <a:noFill/>
            <a:miter lim="800000"/>
            <a:headEnd/>
            <a:tailEnd/>
          </a:ln>
        </p:spPr>
        <p:txBody>
          <a:bodyPr wrap="none">
            <a:spAutoFit/>
          </a:bodyPr>
          <a:lstStyle/>
          <a:p>
            <a:pPr defTabSz="914400" eaLnBrk="0" hangingPunct="0">
              <a:spcAft>
                <a:spcPct val="50000"/>
              </a:spcAft>
              <a:buClr>
                <a:srgbClr val="00CC99"/>
              </a:buClr>
              <a:buSzPct val="80000"/>
              <a:buFont typeface="Symbol" pitchFamily="18" charset="2"/>
              <a:buNone/>
            </a:pPr>
            <a:r>
              <a:rPr lang="en-US" sz="2000" b="1">
                <a:solidFill>
                  <a:srgbClr val="000000"/>
                </a:solidFill>
                <a:latin typeface="Corbel" panose="020B0503020204020204" pitchFamily="34" charset="0"/>
                <a:ea typeface="ヒラギノ角ゴ Pro W3"/>
                <a:cs typeface="ヒラギノ角ゴ Pro W3"/>
              </a:rPr>
              <a:t>Control</a:t>
            </a:r>
          </a:p>
        </p:txBody>
      </p:sp>
      <p:sp>
        <p:nvSpPr>
          <p:cNvPr id="52234" name="TextBox 429"/>
          <p:cNvSpPr txBox="1">
            <a:spLocks noChangeArrowheads="1"/>
          </p:cNvSpPr>
          <p:nvPr/>
        </p:nvSpPr>
        <p:spPr bwMode="auto">
          <a:xfrm>
            <a:off x="5933742" y="1250950"/>
            <a:ext cx="1883785" cy="400110"/>
          </a:xfrm>
          <a:prstGeom prst="rect">
            <a:avLst/>
          </a:prstGeom>
          <a:noFill/>
          <a:ln w="9525">
            <a:noFill/>
            <a:miter lim="800000"/>
            <a:headEnd/>
            <a:tailEnd/>
          </a:ln>
        </p:spPr>
        <p:txBody>
          <a:bodyPr wrap="none">
            <a:spAutoFit/>
          </a:bodyPr>
          <a:lstStyle/>
          <a:p>
            <a:pPr defTabSz="914400" eaLnBrk="0" hangingPunct="0">
              <a:spcAft>
                <a:spcPct val="50000"/>
              </a:spcAft>
              <a:buClr>
                <a:srgbClr val="00CC99"/>
              </a:buClr>
              <a:buSzPct val="80000"/>
              <a:buFont typeface="Symbol" pitchFamily="18" charset="2"/>
              <a:buNone/>
            </a:pPr>
            <a:r>
              <a:rPr lang="en-US" sz="2000" b="1">
                <a:solidFill>
                  <a:srgbClr val="000000"/>
                </a:solidFill>
                <a:latin typeface="Corbel" panose="020B0503020204020204" pitchFamily="34" charset="0"/>
                <a:ea typeface="ヒラギノ角ゴ Pro W3"/>
                <a:cs typeface="ヒラギノ角ゴ Pro W3"/>
              </a:rPr>
              <a:t>Cocaine Abuser</a:t>
            </a:r>
          </a:p>
        </p:txBody>
      </p:sp>
      <p:sp>
        <p:nvSpPr>
          <p:cNvPr id="432" name="Down Arrow 431"/>
          <p:cNvSpPr/>
          <p:nvPr/>
        </p:nvSpPr>
        <p:spPr bwMode="auto">
          <a:xfrm>
            <a:off x="1485905" y="4195763"/>
            <a:ext cx="245533" cy="900112"/>
          </a:xfrm>
          <a:prstGeom prst="downArrow">
            <a:avLst/>
          </a:prstGeom>
          <a:solidFill>
            <a:srgbClr val="0000FF"/>
          </a:solidFill>
          <a:ln w="9525" cap="flat" cmpd="sng" algn="ctr">
            <a:solidFill>
              <a:schemeClr val="accent2">
                <a:lumMod val="50000"/>
              </a:schemeClr>
            </a:solidFill>
            <a:prstDash val="solid"/>
            <a:round/>
            <a:headEnd type="none" w="med" len="med"/>
            <a:tailEnd type="none" w="med" len="med"/>
          </a:ln>
          <a:effectLst/>
        </p:spPr>
        <p:txBody>
          <a:bodyPr wrap="none" anchor="ctr"/>
          <a:lstStyle/>
          <a:p>
            <a:pPr algn="ctr" defTabSz="914400">
              <a:lnSpc>
                <a:spcPct val="80000"/>
              </a:lnSpc>
              <a:buClr>
                <a:srgbClr val="FF0000"/>
              </a:buClr>
              <a:buSzPct val="150000"/>
              <a:defRPr/>
            </a:pPr>
            <a:endParaRPr lang="en-US" sz="2000" b="1" i="1">
              <a:solidFill>
                <a:srgbClr val="000000"/>
              </a:solidFill>
              <a:latin typeface="Corbel" panose="020B0503020204020204" pitchFamily="34" charset="0"/>
              <a:ea typeface="ヒラギノ角ゴ Pro W3" charset="-128"/>
            </a:endParaRPr>
          </a:p>
        </p:txBody>
      </p:sp>
      <p:sp>
        <p:nvSpPr>
          <p:cNvPr id="52236" name="TextBox 432"/>
          <p:cNvSpPr txBox="1">
            <a:spLocks noChangeArrowheads="1"/>
          </p:cNvSpPr>
          <p:nvPr/>
        </p:nvSpPr>
        <p:spPr bwMode="auto">
          <a:xfrm>
            <a:off x="959559" y="5095875"/>
            <a:ext cx="1261884" cy="369332"/>
          </a:xfrm>
          <a:prstGeom prst="rect">
            <a:avLst/>
          </a:prstGeom>
          <a:noFill/>
          <a:ln w="9525">
            <a:noFill/>
            <a:miter lim="800000"/>
            <a:headEnd/>
            <a:tailEnd/>
          </a:ln>
        </p:spPr>
        <p:txBody>
          <a:bodyPr wrap="none">
            <a:spAutoFit/>
          </a:bodyPr>
          <a:lstStyle/>
          <a:p>
            <a:pPr defTabSz="914400" eaLnBrk="0" hangingPunct="0">
              <a:spcAft>
                <a:spcPct val="50000"/>
              </a:spcAft>
              <a:buClr>
                <a:srgbClr val="00CC99"/>
              </a:buClr>
              <a:buSzPct val="80000"/>
              <a:buFont typeface="Symbol" pitchFamily="18" charset="2"/>
              <a:buNone/>
            </a:pPr>
            <a:r>
              <a:rPr lang="en-US" b="1" i="1">
                <a:solidFill>
                  <a:srgbClr val="0000FF"/>
                </a:solidFill>
                <a:latin typeface="Corbel" panose="020B0503020204020204" pitchFamily="34" charset="0"/>
                <a:ea typeface="ヒラギノ角ゴ Pro W3"/>
                <a:cs typeface="ヒラギノ角ゴ Pro W3"/>
              </a:rPr>
              <a:t>PLEASURE</a:t>
            </a:r>
          </a:p>
        </p:txBody>
      </p:sp>
      <p:sp>
        <p:nvSpPr>
          <p:cNvPr id="273" name="Line 26"/>
          <p:cNvSpPr>
            <a:spLocks noChangeShapeType="1"/>
          </p:cNvSpPr>
          <p:nvPr/>
        </p:nvSpPr>
        <p:spPr bwMode="auto">
          <a:xfrm>
            <a:off x="6591" y="1219200"/>
            <a:ext cx="9144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defTabSz="457200" fontAlgn="auto">
              <a:lnSpc>
                <a:spcPct val="85000"/>
              </a:lnSpc>
              <a:spcBef>
                <a:spcPts val="0"/>
              </a:spcBef>
              <a:spcAft>
                <a:spcPts val="0"/>
              </a:spcAft>
              <a:defRPr/>
            </a:pPr>
            <a:endParaRPr lang="en-US" sz="3600" dirty="0">
              <a:solidFill>
                <a:srgbClr val="FFFFFF"/>
              </a:solidFill>
              <a:latin typeface="Corbel" panose="020B0503020204020204" pitchFamily="34" charset="0"/>
              <a:ea typeface="ＭＳ Ｐゴシック" charset="-128"/>
            </a:endParaRPr>
          </a:p>
        </p:txBody>
      </p:sp>
    </p:spTree>
    <p:extLst>
      <p:ext uri="{BB962C8B-B14F-4D97-AF65-F5344CB8AC3E}">
        <p14:creationId xmlns:p14="http://schemas.microsoft.com/office/powerpoint/2010/main" val="742664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324519" y="107987"/>
            <a:ext cx="89450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1600" b="1">
                <a:solidFill>
                  <a:schemeClr val="tx1"/>
                </a:solidFill>
                <a:latin typeface="Times New Roman" charset="0"/>
                <a:ea typeface="Osaka" charset="0"/>
                <a:cs typeface="Osaka" charset="0"/>
              </a:defRPr>
            </a:lvl1pPr>
            <a:lvl2pPr marL="742950" indent="-285750">
              <a:defRPr sz="1600" b="1">
                <a:solidFill>
                  <a:schemeClr val="tx1"/>
                </a:solidFill>
                <a:latin typeface="Times New Roman" charset="0"/>
                <a:ea typeface="Osaka" charset="0"/>
                <a:cs typeface="Osaka" charset="0"/>
              </a:defRPr>
            </a:lvl2pPr>
            <a:lvl3pPr marL="1143000" indent="-228600">
              <a:defRPr sz="1600" b="1">
                <a:solidFill>
                  <a:schemeClr val="tx1"/>
                </a:solidFill>
                <a:latin typeface="Times New Roman" charset="0"/>
                <a:ea typeface="Osaka" charset="0"/>
                <a:cs typeface="Osaka" charset="0"/>
              </a:defRPr>
            </a:lvl3pPr>
            <a:lvl4pPr marL="1600200" indent="-228600">
              <a:defRPr sz="1600" b="1">
                <a:solidFill>
                  <a:schemeClr val="tx1"/>
                </a:solidFill>
                <a:latin typeface="Times New Roman" charset="0"/>
                <a:ea typeface="Osaka" charset="0"/>
                <a:cs typeface="Osaka" charset="0"/>
              </a:defRPr>
            </a:lvl4pPr>
            <a:lvl5pPr marL="2057400" indent="-228600">
              <a:defRPr sz="1600" b="1">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9pPr>
          </a:lstStyle>
          <a:p>
            <a:pPr defTabSz="914400"/>
            <a:r>
              <a:rPr lang="en-US" sz="3200" dirty="0">
                <a:solidFill>
                  <a:srgbClr val="000000"/>
                </a:solidFill>
                <a:latin typeface="Corbel" panose="020B0503020204020204" pitchFamily="34" charset="0"/>
                <a:cs typeface="Times New Roman" charset="0"/>
              </a:rPr>
              <a:t>Dopamine D2 Receptors are Lower in Addiction</a:t>
            </a:r>
          </a:p>
        </p:txBody>
      </p:sp>
      <p:pic>
        <p:nvPicPr>
          <p:cNvPr id="6964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895" y="1038225"/>
            <a:ext cx="1713089" cy="11874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84335" name="Text Box 15"/>
          <p:cNvSpPr txBox="1">
            <a:spLocks noChangeArrowheads="1"/>
          </p:cNvSpPr>
          <p:nvPr/>
        </p:nvSpPr>
        <p:spPr bwMode="auto">
          <a:xfrm>
            <a:off x="2181143" y="1755778"/>
            <a:ext cx="1202573" cy="46166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defTabSz="914400">
              <a:defRPr/>
            </a:pPr>
            <a:r>
              <a:rPr lang="en-US" sz="2400" dirty="0">
                <a:solidFill>
                  <a:srgbClr val="FFFFFF"/>
                </a:solidFill>
                <a:latin typeface="Corbel" panose="020B0503020204020204" pitchFamily="34" charset="0"/>
                <a:ea typeface="Osaka"/>
                <a:cs typeface="Arial"/>
              </a:rPr>
              <a:t>Cocaine</a:t>
            </a:r>
          </a:p>
        </p:txBody>
      </p:sp>
      <p:pic>
        <p:nvPicPr>
          <p:cNvPr id="69646" name="Picture 16"/>
          <p:cNvPicPr>
            <a:picLocks noChangeAspect="1" noChangeArrowheads="1"/>
          </p:cNvPicPr>
          <p:nvPr/>
        </p:nvPicPr>
        <p:blipFill>
          <a:blip r:embed="rId4">
            <a:extLst>
              <a:ext uri="{28A0092B-C50C-407E-A947-70E740481C1C}">
                <a14:useLocalDpi xmlns:a14="http://schemas.microsoft.com/office/drawing/2010/main" val="0"/>
              </a:ext>
            </a:extLst>
          </a:blip>
          <a:srcRect t="30627" b="7433"/>
          <a:stretch>
            <a:fillRect/>
          </a:stretch>
        </p:blipFill>
        <p:spPr bwMode="auto">
          <a:xfrm>
            <a:off x="1613895" y="3889375"/>
            <a:ext cx="1713089" cy="12573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84337" name="Text Box 17"/>
          <p:cNvSpPr txBox="1">
            <a:spLocks noChangeArrowheads="1"/>
          </p:cNvSpPr>
          <p:nvPr/>
        </p:nvSpPr>
        <p:spPr bwMode="auto">
          <a:xfrm>
            <a:off x="2224865" y="4718185"/>
            <a:ext cx="1149674" cy="46166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defTabSz="914400">
              <a:defRPr/>
            </a:pPr>
            <a:r>
              <a:rPr lang="en-US" sz="2400" dirty="0">
                <a:solidFill>
                  <a:srgbClr val="FFFFFF"/>
                </a:solidFill>
                <a:latin typeface="Corbel" panose="020B0503020204020204" pitchFamily="34" charset="0"/>
                <a:ea typeface="Osaka"/>
                <a:cs typeface="Arial"/>
              </a:rPr>
              <a:t>Alcohol</a:t>
            </a:r>
          </a:p>
        </p:txBody>
      </p:sp>
      <p:pic>
        <p:nvPicPr>
          <p:cNvPr id="69648"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3895" y="5370513"/>
            <a:ext cx="1713089" cy="1306512"/>
          </a:xfrm>
          <a:prstGeom prst="rect">
            <a:avLst/>
          </a:prstGeom>
          <a:noFill/>
          <a:ln w="38100">
            <a:solidFill>
              <a:srgbClr val="FF191D"/>
            </a:solidFill>
            <a:miter lim="800000"/>
            <a:headEnd/>
            <a:tailEnd/>
          </a:ln>
          <a:extLst>
            <a:ext uri="{909E8E84-426E-40DD-AFC4-6F175D3DCCD1}">
              <a14:hiddenFill xmlns:a14="http://schemas.microsoft.com/office/drawing/2010/main">
                <a:solidFill>
                  <a:srgbClr val="FFFFFF"/>
                </a:solidFill>
              </a14:hiddenFill>
            </a:ext>
          </a:extLst>
        </p:spPr>
      </p:pic>
      <p:sp>
        <p:nvSpPr>
          <p:cNvPr id="184400" name="Text Box 80"/>
          <p:cNvSpPr txBox="1">
            <a:spLocks noChangeArrowheads="1"/>
          </p:cNvSpPr>
          <p:nvPr/>
        </p:nvSpPr>
        <p:spPr bwMode="auto">
          <a:xfrm>
            <a:off x="2299706" y="6219960"/>
            <a:ext cx="1043876" cy="46166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defTabSz="914400">
              <a:defRPr/>
            </a:pPr>
            <a:r>
              <a:rPr lang="en-US" sz="2400" dirty="0">
                <a:solidFill>
                  <a:srgbClr val="FFFFFF"/>
                </a:solidFill>
                <a:latin typeface="Corbel" panose="020B0503020204020204" pitchFamily="34" charset="0"/>
                <a:ea typeface="Osaka"/>
                <a:cs typeface="Arial"/>
              </a:rPr>
              <a:t>Heroin</a:t>
            </a:r>
          </a:p>
        </p:txBody>
      </p:sp>
      <p:pic>
        <p:nvPicPr>
          <p:cNvPr id="69651" name="Picture 82" descr="tina-meth-pi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6917" y="2435360"/>
            <a:ext cx="1721556" cy="12414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84403" name="Text Box 83"/>
          <p:cNvSpPr txBox="1">
            <a:spLocks noChangeArrowheads="1"/>
          </p:cNvSpPr>
          <p:nvPr/>
        </p:nvSpPr>
        <p:spPr bwMode="auto">
          <a:xfrm>
            <a:off x="2490229" y="3221038"/>
            <a:ext cx="862737" cy="46166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defTabSz="914400">
              <a:defRPr/>
            </a:pPr>
            <a:r>
              <a:rPr lang="en-US" sz="2400" dirty="0">
                <a:solidFill>
                  <a:srgbClr val="FFFFFF"/>
                </a:solidFill>
                <a:latin typeface="Corbel" panose="020B0503020204020204" pitchFamily="34" charset="0"/>
                <a:ea typeface="Osaka"/>
                <a:cs typeface="Arial"/>
              </a:rPr>
              <a:t>Meth</a:t>
            </a:r>
          </a:p>
        </p:txBody>
      </p:sp>
      <p:grpSp>
        <p:nvGrpSpPr>
          <p:cNvPr id="2" name="Group 1"/>
          <p:cNvGrpSpPr/>
          <p:nvPr/>
        </p:nvGrpSpPr>
        <p:grpSpPr>
          <a:xfrm>
            <a:off x="3451185" y="871541"/>
            <a:ext cx="3767667" cy="6002397"/>
            <a:chOff x="3451169" y="871538"/>
            <a:chExt cx="3767667" cy="6002397"/>
          </a:xfrm>
        </p:grpSpPr>
        <p:sp>
          <p:nvSpPr>
            <p:cNvPr id="69635" name="Rectangle 3"/>
            <p:cNvSpPr>
              <a:spLocks noChangeArrowheads="1"/>
            </p:cNvSpPr>
            <p:nvPr/>
          </p:nvSpPr>
          <p:spPr bwMode="auto">
            <a:xfrm>
              <a:off x="3451169" y="871538"/>
              <a:ext cx="3767667" cy="5984875"/>
            </a:xfrm>
            <a:prstGeom prst="rect">
              <a:avLst/>
            </a:prstGeom>
            <a:solidFill>
              <a:schemeClr val="tx2"/>
            </a:solidFill>
            <a:ln w="9525">
              <a:solidFill>
                <a:schemeClr val="tx1"/>
              </a:solidFill>
              <a:miter lim="800000"/>
              <a:headEnd/>
              <a:tailEnd/>
            </a:ln>
          </p:spPr>
          <p:txBody>
            <a:bodyPr wrap="none" anchor="ctr"/>
            <a:lstStyle/>
            <a:p>
              <a:pPr defTabSz="914400"/>
              <a:endParaRPr lang="en-US" sz="6000">
                <a:solidFill>
                  <a:srgbClr val="000000"/>
                </a:solidFill>
                <a:latin typeface="Corbel" panose="020B0503020204020204" pitchFamily="34" charset="0"/>
                <a:ea typeface="ＭＳ Ｐゴシック"/>
                <a:cs typeface="Arial"/>
              </a:endParaRPr>
            </a:p>
          </p:txBody>
        </p:sp>
        <p:pic>
          <p:nvPicPr>
            <p:cNvPr id="69636" name="Picture 5"/>
            <p:cNvPicPr>
              <a:picLocks noChangeAspect="1" noChangeArrowheads="1"/>
            </p:cNvPicPr>
            <p:nvPr/>
          </p:nvPicPr>
          <p:blipFill>
            <a:blip r:embed="rId7">
              <a:extLst>
                <a:ext uri="{28A0092B-C50C-407E-A947-70E740481C1C}">
                  <a14:useLocalDpi xmlns:a14="http://schemas.microsoft.com/office/drawing/2010/main" val="0"/>
                </a:ext>
              </a:extLst>
            </a:blip>
            <a:srcRect l="39537"/>
            <a:stretch>
              <a:fillRect/>
            </a:stretch>
          </p:blipFill>
          <p:spPr bwMode="auto">
            <a:xfrm>
              <a:off x="6648695" y="1335093"/>
              <a:ext cx="570089"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84326" name="Text Box 6"/>
            <p:cNvSpPr txBox="1">
              <a:spLocks noChangeArrowheads="1"/>
            </p:cNvSpPr>
            <p:nvPr/>
          </p:nvSpPr>
          <p:spPr bwMode="auto">
            <a:xfrm rot="16189877">
              <a:off x="5170343" y="3453583"/>
              <a:ext cx="3649663" cy="400110"/>
            </a:xfrm>
            <a:prstGeom prst="rect">
              <a:avLst/>
            </a:prstGeom>
            <a:noFill/>
            <a:ln w="9525">
              <a:noFill/>
              <a:miter lim="800000"/>
              <a:headEnd/>
              <a:tailEnd/>
            </a:ln>
            <a:effectLst>
              <a:outerShdw dist="35921" dir="2700000" algn="ctr" rotWithShape="0">
                <a:schemeClr val="tx1"/>
              </a:outerShdw>
            </a:effectLst>
          </p:spPr>
          <p:txBody>
            <a:bodyPr>
              <a:spAutoFit/>
            </a:bodyPr>
            <a:lstStyle/>
            <a:p>
              <a:pPr defTabSz="914400">
                <a:defRPr/>
              </a:pPr>
              <a:r>
                <a:rPr lang="en-US" sz="2000" dirty="0">
                  <a:solidFill>
                    <a:srgbClr val="FFFFFF"/>
                  </a:solidFill>
                  <a:latin typeface="Corbel" panose="020B0503020204020204" pitchFamily="34" charset="0"/>
                  <a:ea typeface="Osaka"/>
                  <a:cs typeface="Arial"/>
                </a:rPr>
                <a:t>DA D2 Receptor Availability</a:t>
              </a:r>
            </a:p>
          </p:txBody>
        </p:sp>
        <p:pic>
          <p:nvPicPr>
            <p:cNvPr id="69638" name="Picture 7"/>
            <p:cNvPicPr>
              <a:picLocks noChangeAspect="1" noChangeArrowheads="1"/>
            </p:cNvPicPr>
            <p:nvPr/>
          </p:nvPicPr>
          <p:blipFill>
            <a:blip r:embed="rId8">
              <a:extLst>
                <a:ext uri="{28A0092B-C50C-407E-A947-70E740481C1C}">
                  <a14:useLocalDpi xmlns:a14="http://schemas.microsoft.com/office/drawing/2010/main" val="0"/>
                </a:ext>
              </a:extLst>
            </a:blip>
            <a:srcRect l="30832" r="47499" b="58324"/>
            <a:stretch>
              <a:fillRect/>
            </a:stretch>
          </p:blipFill>
          <p:spPr bwMode="auto">
            <a:xfrm>
              <a:off x="5191070" y="3578225"/>
              <a:ext cx="1254477"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8"/>
            <p:cNvPicPr>
              <a:picLocks noChangeAspect="1" noChangeArrowheads="1"/>
            </p:cNvPicPr>
            <p:nvPr/>
          </p:nvPicPr>
          <p:blipFill>
            <a:blip r:embed="rId8">
              <a:extLst>
                <a:ext uri="{28A0092B-C50C-407E-A947-70E740481C1C}">
                  <a14:useLocalDpi xmlns:a14="http://schemas.microsoft.com/office/drawing/2010/main" val="0"/>
                </a:ext>
              </a:extLst>
            </a:blip>
            <a:srcRect l="2499" r="75833" b="58324"/>
            <a:stretch>
              <a:fillRect/>
            </a:stretch>
          </p:blipFill>
          <p:spPr bwMode="auto">
            <a:xfrm>
              <a:off x="3476518" y="3582988"/>
              <a:ext cx="1310923"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7518" y="920802"/>
              <a:ext cx="1253067"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6202" y="877888"/>
              <a:ext cx="1220611"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4396" y="5102225"/>
              <a:ext cx="1171222"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69643"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5851" y="5102225"/>
              <a:ext cx="1190978"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69650" name="Picture 81"/>
            <p:cNvPicPr>
              <a:picLocks noChangeAspect="1" noChangeArrowheads="1"/>
            </p:cNvPicPr>
            <p:nvPr/>
          </p:nvPicPr>
          <p:blipFill>
            <a:blip r:embed="rId13">
              <a:extLst>
                <a:ext uri="{28A0092B-C50C-407E-A947-70E740481C1C}">
                  <a14:useLocalDpi xmlns:a14="http://schemas.microsoft.com/office/drawing/2010/main" val="0"/>
                </a:ext>
              </a:extLst>
            </a:blip>
            <a:srcRect t="33333" b="31111"/>
            <a:stretch>
              <a:fillRect/>
            </a:stretch>
          </p:blipFill>
          <p:spPr bwMode="auto">
            <a:xfrm>
              <a:off x="3493453" y="2197203"/>
              <a:ext cx="3129844"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84404" name="Text Box 84"/>
            <p:cNvSpPr txBox="1">
              <a:spLocks noChangeArrowheads="1"/>
            </p:cNvSpPr>
            <p:nvPr/>
          </p:nvSpPr>
          <p:spPr bwMode="auto">
            <a:xfrm>
              <a:off x="3863194" y="6459538"/>
              <a:ext cx="939681" cy="40011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defTabSz="914400">
                <a:defRPr/>
              </a:pPr>
              <a:r>
                <a:rPr lang="en-US" sz="2000" dirty="0">
                  <a:solidFill>
                    <a:srgbClr val="FFFFFF"/>
                  </a:solidFill>
                  <a:latin typeface="Corbel" panose="020B0503020204020204" pitchFamily="34" charset="0"/>
                  <a:ea typeface="Osaka"/>
                  <a:cs typeface="Arial"/>
                </a:rPr>
                <a:t>control</a:t>
              </a:r>
            </a:p>
          </p:txBody>
        </p:sp>
        <p:sp>
          <p:nvSpPr>
            <p:cNvPr id="184405" name="Text Box 85"/>
            <p:cNvSpPr txBox="1">
              <a:spLocks noChangeArrowheads="1"/>
            </p:cNvSpPr>
            <p:nvPr/>
          </p:nvSpPr>
          <p:spPr bwMode="auto">
            <a:xfrm>
              <a:off x="5368854" y="6473825"/>
              <a:ext cx="1112805" cy="40011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defTabSz="914400">
                <a:defRPr/>
              </a:pPr>
              <a:r>
                <a:rPr lang="en-US" sz="2000" dirty="0">
                  <a:solidFill>
                    <a:srgbClr val="FFFFFF"/>
                  </a:solidFill>
                  <a:latin typeface="Corbel" panose="020B0503020204020204" pitchFamily="34" charset="0"/>
                  <a:ea typeface="Osaka"/>
                  <a:cs typeface="Arial"/>
                </a:rPr>
                <a:t>addicted</a:t>
              </a:r>
            </a:p>
          </p:txBody>
        </p:sp>
        <p:grpSp>
          <p:nvGrpSpPr>
            <p:cNvPr id="69660" name="Group 98"/>
            <p:cNvGrpSpPr>
              <a:grpSpLocks/>
            </p:cNvGrpSpPr>
            <p:nvPr/>
          </p:nvGrpSpPr>
          <p:grpSpPr bwMode="auto">
            <a:xfrm>
              <a:off x="6880117" y="5943703"/>
              <a:ext cx="1412" cy="28575"/>
              <a:chOff x="1504" y="3476"/>
              <a:chExt cx="3200" cy="24"/>
            </a:xfrm>
          </p:grpSpPr>
          <p:sp>
            <p:nvSpPr>
              <p:cNvPr id="69731" name="Line 99"/>
              <p:cNvSpPr>
                <a:spLocks noChangeShapeType="1"/>
              </p:cNvSpPr>
              <p:nvPr/>
            </p:nvSpPr>
            <p:spPr bwMode="auto">
              <a:xfrm flipV="1">
                <a:off x="1504" y="347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2800">
                  <a:solidFill>
                    <a:srgbClr val="000000"/>
                  </a:solidFill>
                  <a:latin typeface="Corbel" panose="020B0503020204020204" pitchFamily="34" charset="0"/>
                  <a:ea typeface="ＭＳ Ｐゴシック"/>
                  <a:cs typeface="Arial"/>
                </a:endParaRPr>
              </a:p>
            </p:txBody>
          </p:sp>
          <p:sp>
            <p:nvSpPr>
              <p:cNvPr id="69732" name="Line 100"/>
              <p:cNvSpPr>
                <a:spLocks noChangeShapeType="1"/>
              </p:cNvSpPr>
              <p:nvPr/>
            </p:nvSpPr>
            <p:spPr bwMode="auto">
              <a:xfrm flipV="1">
                <a:off x="1504" y="347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2800">
                  <a:solidFill>
                    <a:srgbClr val="000000"/>
                  </a:solidFill>
                  <a:latin typeface="Corbel" panose="020B0503020204020204" pitchFamily="34" charset="0"/>
                  <a:ea typeface="ＭＳ Ｐゴシック"/>
                  <a:cs typeface="Arial"/>
                </a:endParaRPr>
              </a:p>
            </p:txBody>
          </p:sp>
          <p:sp>
            <p:nvSpPr>
              <p:cNvPr id="69733" name="Line 101"/>
              <p:cNvSpPr>
                <a:spLocks noChangeShapeType="1"/>
              </p:cNvSpPr>
              <p:nvPr/>
            </p:nvSpPr>
            <p:spPr bwMode="auto">
              <a:xfrm flipV="1">
                <a:off x="1504" y="347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2800">
                  <a:solidFill>
                    <a:srgbClr val="000000"/>
                  </a:solidFill>
                  <a:latin typeface="Corbel" panose="020B0503020204020204" pitchFamily="34" charset="0"/>
                  <a:ea typeface="ＭＳ Ｐゴシック"/>
                  <a:cs typeface="Arial"/>
                </a:endParaRPr>
              </a:p>
            </p:txBody>
          </p:sp>
          <p:sp>
            <p:nvSpPr>
              <p:cNvPr id="69734" name="Line 102"/>
              <p:cNvSpPr>
                <a:spLocks noChangeShapeType="1"/>
              </p:cNvSpPr>
              <p:nvPr/>
            </p:nvSpPr>
            <p:spPr bwMode="auto">
              <a:xfrm flipV="1">
                <a:off x="4704" y="347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2800">
                  <a:solidFill>
                    <a:srgbClr val="000000"/>
                  </a:solidFill>
                  <a:latin typeface="Corbel" panose="020B0503020204020204" pitchFamily="34" charset="0"/>
                  <a:ea typeface="ＭＳ Ｐゴシック"/>
                  <a:cs typeface="Arial"/>
                </a:endParaRPr>
              </a:p>
            </p:txBody>
          </p:sp>
          <p:sp>
            <p:nvSpPr>
              <p:cNvPr id="69735" name="Line 103"/>
              <p:cNvSpPr>
                <a:spLocks noChangeShapeType="1"/>
              </p:cNvSpPr>
              <p:nvPr/>
            </p:nvSpPr>
            <p:spPr bwMode="auto">
              <a:xfrm flipV="1">
                <a:off x="4704" y="347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2800">
                  <a:solidFill>
                    <a:srgbClr val="000000"/>
                  </a:solidFill>
                  <a:latin typeface="Corbel" panose="020B0503020204020204" pitchFamily="34" charset="0"/>
                  <a:ea typeface="ＭＳ Ｐゴシック"/>
                  <a:cs typeface="Arial"/>
                </a:endParaRPr>
              </a:p>
            </p:txBody>
          </p:sp>
          <p:sp>
            <p:nvSpPr>
              <p:cNvPr id="69736" name="Line 104"/>
              <p:cNvSpPr>
                <a:spLocks noChangeShapeType="1"/>
              </p:cNvSpPr>
              <p:nvPr/>
            </p:nvSpPr>
            <p:spPr bwMode="auto">
              <a:xfrm flipV="1">
                <a:off x="4704" y="347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2800">
                  <a:solidFill>
                    <a:srgbClr val="000000"/>
                  </a:solidFill>
                  <a:latin typeface="Corbel" panose="020B0503020204020204" pitchFamily="34" charset="0"/>
                  <a:ea typeface="ＭＳ Ｐゴシック"/>
                  <a:cs typeface="Arial"/>
                </a:endParaRPr>
              </a:p>
            </p:txBody>
          </p:sp>
          <p:sp>
            <p:nvSpPr>
              <p:cNvPr id="69737" name="Line 105"/>
              <p:cNvSpPr>
                <a:spLocks noChangeShapeType="1"/>
              </p:cNvSpPr>
              <p:nvPr/>
            </p:nvSpPr>
            <p:spPr bwMode="auto">
              <a:xfrm flipV="1">
                <a:off x="4704" y="347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defTabSz="914400"/>
                <a:endParaRPr lang="en-US" sz="2800">
                  <a:solidFill>
                    <a:srgbClr val="000000"/>
                  </a:solidFill>
                  <a:latin typeface="Corbel" panose="020B0503020204020204" pitchFamily="34" charset="0"/>
                  <a:ea typeface="ＭＳ Ｐゴシック"/>
                  <a:cs typeface="Arial"/>
                </a:endParaRPr>
              </a:p>
            </p:txBody>
          </p:sp>
        </p:grpSp>
      </p:grpSp>
      <p:sp>
        <p:nvSpPr>
          <p:cNvPr id="194" name="Line 26"/>
          <p:cNvSpPr>
            <a:spLocks noChangeShapeType="1"/>
          </p:cNvSpPr>
          <p:nvPr/>
        </p:nvSpPr>
        <p:spPr bwMode="auto">
          <a:xfrm>
            <a:off x="6495" y="841842"/>
            <a:ext cx="9144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algn="ctr" defTabSz="914400">
              <a:lnSpc>
                <a:spcPct val="85000"/>
              </a:lnSpc>
            </a:pPr>
            <a:endParaRPr lang="en-US" sz="3600" dirty="0">
              <a:solidFill>
                <a:srgbClr val="FFFFFF"/>
              </a:solidFill>
              <a:latin typeface="Corbel" panose="020B0503020204020204" pitchFamily="34" charset="0"/>
              <a:ea typeface="ＭＳ Ｐゴシック" charset="-128"/>
            </a:endParaRPr>
          </a:p>
        </p:txBody>
      </p:sp>
    </p:spTree>
    <p:extLst>
      <p:ext uri="{BB962C8B-B14F-4D97-AF65-F5344CB8AC3E}">
        <p14:creationId xmlns:p14="http://schemas.microsoft.com/office/powerpoint/2010/main" val="2776730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0" name="TextBox 246"/>
          <p:cNvSpPr txBox="1">
            <a:spLocks noChangeArrowheads="1"/>
          </p:cNvSpPr>
          <p:nvPr/>
        </p:nvSpPr>
        <p:spPr bwMode="auto">
          <a:xfrm>
            <a:off x="17728" y="68271"/>
            <a:ext cx="9107280"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Times New Roman" charset="0"/>
                <a:ea typeface="Osaka" charset="0"/>
                <a:cs typeface="Osaka" charset="0"/>
              </a:defRPr>
            </a:lvl1pPr>
            <a:lvl2pPr marL="742950" indent="-285750">
              <a:defRPr sz="1600" b="1">
                <a:solidFill>
                  <a:schemeClr val="tx1"/>
                </a:solidFill>
                <a:latin typeface="Times New Roman" charset="0"/>
                <a:ea typeface="Osaka" charset="0"/>
                <a:cs typeface="Osaka" charset="0"/>
              </a:defRPr>
            </a:lvl2pPr>
            <a:lvl3pPr marL="1143000" indent="-228600">
              <a:defRPr sz="1600" b="1">
                <a:solidFill>
                  <a:schemeClr val="tx1"/>
                </a:solidFill>
                <a:latin typeface="Times New Roman" charset="0"/>
                <a:ea typeface="Osaka" charset="0"/>
                <a:cs typeface="Osaka" charset="0"/>
              </a:defRPr>
            </a:lvl3pPr>
            <a:lvl4pPr marL="1600200" indent="-228600">
              <a:defRPr sz="1600" b="1">
                <a:solidFill>
                  <a:schemeClr val="tx1"/>
                </a:solidFill>
                <a:latin typeface="Times New Roman" charset="0"/>
                <a:ea typeface="Osaka" charset="0"/>
                <a:cs typeface="Osaka" charset="0"/>
              </a:defRPr>
            </a:lvl4pPr>
            <a:lvl5pPr marL="2057400" indent="-228600">
              <a:defRPr sz="1600" b="1">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9pPr>
          </a:lstStyle>
          <a:p>
            <a:pPr algn="ctr" defTabSz="457200" fontAlgn="auto">
              <a:lnSpc>
                <a:spcPct val="90000"/>
              </a:lnSpc>
              <a:spcBef>
                <a:spcPts val="0"/>
              </a:spcBef>
              <a:spcAft>
                <a:spcPts val="0"/>
              </a:spcAft>
            </a:pPr>
            <a:r>
              <a:rPr lang="en-US" sz="3600" dirty="0" smtClean="0">
                <a:solidFill>
                  <a:srgbClr val="000000"/>
                </a:solidFill>
                <a:latin typeface="Corbel" panose="020B0503020204020204" pitchFamily="34" charset="0"/>
              </a:rPr>
              <a:t>Regions of the Frontal Lobes are Less Active in Addiction</a:t>
            </a:r>
            <a:endParaRPr lang="en-US" sz="3600" dirty="0">
              <a:solidFill>
                <a:srgbClr val="000000"/>
              </a:solidFill>
              <a:latin typeface="Corbel" panose="020B0503020204020204" pitchFamily="34" charset="0"/>
            </a:endParaRPr>
          </a:p>
        </p:txBody>
      </p:sp>
      <p:sp>
        <p:nvSpPr>
          <p:cNvPr id="79881" name="TextBox 247"/>
          <p:cNvSpPr txBox="1">
            <a:spLocks noChangeArrowheads="1"/>
          </p:cNvSpPr>
          <p:nvPr/>
        </p:nvSpPr>
        <p:spPr bwMode="auto">
          <a:xfrm>
            <a:off x="2745180" y="6346254"/>
            <a:ext cx="37418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Times New Roman" charset="0"/>
                <a:ea typeface="Osaka" charset="0"/>
                <a:cs typeface="Osaka" charset="0"/>
              </a:defRPr>
            </a:lvl1pPr>
            <a:lvl2pPr marL="742950" indent="-285750">
              <a:defRPr sz="1600" b="1">
                <a:solidFill>
                  <a:schemeClr val="tx1"/>
                </a:solidFill>
                <a:latin typeface="Times New Roman" charset="0"/>
                <a:ea typeface="Osaka" charset="0"/>
                <a:cs typeface="Osaka" charset="0"/>
              </a:defRPr>
            </a:lvl2pPr>
            <a:lvl3pPr marL="1143000" indent="-228600">
              <a:defRPr sz="1600" b="1">
                <a:solidFill>
                  <a:schemeClr val="tx1"/>
                </a:solidFill>
                <a:latin typeface="Times New Roman" charset="0"/>
                <a:ea typeface="Osaka" charset="0"/>
                <a:cs typeface="Osaka" charset="0"/>
              </a:defRPr>
            </a:lvl3pPr>
            <a:lvl4pPr marL="1600200" indent="-228600">
              <a:defRPr sz="1600" b="1">
                <a:solidFill>
                  <a:schemeClr val="tx1"/>
                </a:solidFill>
                <a:latin typeface="Times New Roman" charset="0"/>
                <a:ea typeface="Osaka" charset="0"/>
                <a:cs typeface="Osaka" charset="0"/>
              </a:defRPr>
            </a:lvl4pPr>
            <a:lvl5pPr marL="2057400" indent="-228600">
              <a:defRPr sz="1600" b="1">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9pPr>
          </a:lstStyle>
          <a:p>
            <a:pPr defTabSz="457200" fontAlgn="auto">
              <a:spcBef>
                <a:spcPts val="0"/>
              </a:spcBef>
              <a:spcAft>
                <a:spcPts val="0"/>
              </a:spcAft>
            </a:pPr>
            <a:r>
              <a:rPr lang="en-US" sz="1400" i="1" dirty="0">
                <a:solidFill>
                  <a:srgbClr val="000000"/>
                </a:solidFill>
                <a:latin typeface="Corbel" panose="020B0503020204020204" pitchFamily="34" charset="0"/>
              </a:rPr>
              <a:t>Volkow et al., PNAS 2011 108(37): </a:t>
            </a:r>
            <a:r>
              <a:rPr lang="en-US" sz="1400" i="1" dirty="0" smtClean="0">
                <a:solidFill>
                  <a:srgbClr val="000000"/>
                </a:solidFill>
                <a:latin typeface="Corbel" panose="020B0503020204020204" pitchFamily="34" charset="0"/>
              </a:rPr>
              <a:t>15037-15042.</a:t>
            </a:r>
            <a:endParaRPr lang="en-US" sz="1400" i="1" dirty="0">
              <a:solidFill>
                <a:srgbClr val="000000"/>
              </a:solidFill>
              <a:latin typeface="Corbel" panose="020B0503020204020204" pitchFamily="34" charset="0"/>
            </a:endParaRPr>
          </a:p>
        </p:txBody>
      </p:sp>
      <p:grpSp>
        <p:nvGrpSpPr>
          <p:cNvPr id="29" name="Group 28"/>
          <p:cNvGrpSpPr/>
          <p:nvPr/>
        </p:nvGrpSpPr>
        <p:grpSpPr>
          <a:xfrm>
            <a:off x="1898504" y="1810368"/>
            <a:ext cx="3106085" cy="3309938"/>
            <a:chOff x="101600" y="2743200"/>
            <a:chExt cx="3106085" cy="3309938"/>
          </a:xfrm>
        </p:grpSpPr>
        <p:sp>
          <p:nvSpPr>
            <p:cNvPr id="79874" name="Rectangle 172"/>
            <p:cNvSpPr>
              <a:spLocks noChangeArrowheads="1"/>
            </p:cNvSpPr>
            <p:nvPr/>
          </p:nvSpPr>
          <p:spPr bwMode="auto">
            <a:xfrm rot="16200000">
              <a:off x="2788198" y="3342889"/>
              <a:ext cx="561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a:solidFill>
                    <a:srgbClr val="000000"/>
                  </a:solidFill>
                  <a:latin typeface="Corbel" panose="020B0503020204020204" pitchFamily="34" charset="0"/>
                </a:rPr>
                <a:t>OFC</a:t>
              </a:r>
            </a:p>
          </p:txBody>
        </p:sp>
        <p:grpSp>
          <p:nvGrpSpPr>
            <p:cNvPr id="12" name="Group 3"/>
            <p:cNvGrpSpPr>
              <a:grpSpLocks/>
            </p:cNvGrpSpPr>
            <p:nvPr/>
          </p:nvGrpSpPr>
          <p:grpSpPr bwMode="auto">
            <a:xfrm>
              <a:off x="101600" y="2743200"/>
              <a:ext cx="2844800" cy="3309938"/>
              <a:chOff x="2059" y="1239"/>
              <a:chExt cx="2847" cy="2679"/>
            </a:xfrm>
          </p:grpSpPr>
          <p:pic>
            <p:nvPicPr>
              <p:cNvPr id="7996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30083" t="16360" r="13956" b="6317"/>
              <a:stretch>
                <a:fillRect/>
              </a:stretch>
            </p:blipFill>
            <p:spPr bwMode="auto">
              <a:xfrm>
                <a:off x="2059" y="1239"/>
                <a:ext cx="2847" cy="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6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90988" t="22861" r="4187" b="13335"/>
              <a:stretch>
                <a:fillRect/>
              </a:stretch>
            </p:blipFill>
            <p:spPr bwMode="auto">
              <a:xfrm>
                <a:off x="4608" y="1680"/>
                <a:ext cx="242" cy="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84" name="TextBox 1"/>
            <p:cNvSpPr txBox="1">
              <a:spLocks noChangeArrowheads="1"/>
            </p:cNvSpPr>
            <p:nvPr/>
          </p:nvSpPr>
          <p:spPr bwMode="auto">
            <a:xfrm>
              <a:off x="1117607" y="2743200"/>
              <a:ext cx="555793" cy="3385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Times New Roman" charset="0"/>
                  <a:ea typeface="Osaka" charset="0"/>
                  <a:cs typeface="Osaka" charset="0"/>
                </a:defRPr>
              </a:lvl1pPr>
              <a:lvl2pPr marL="742950" indent="-285750">
                <a:defRPr sz="1600" b="1">
                  <a:solidFill>
                    <a:schemeClr val="tx1"/>
                  </a:solidFill>
                  <a:latin typeface="Times New Roman" charset="0"/>
                  <a:ea typeface="Osaka" charset="0"/>
                  <a:cs typeface="Osaka" charset="0"/>
                </a:defRPr>
              </a:lvl2pPr>
              <a:lvl3pPr marL="1143000" indent="-228600">
                <a:defRPr sz="1600" b="1">
                  <a:solidFill>
                    <a:schemeClr val="tx1"/>
                  </a:solidFill>
                  <a:latin typeface="Times New Roman" charset="0"/>
                  <a:ea typeface="Osaka" charset="0"/>
                  <a:cs typeface="Osaka" charset="0"/>
                </a:defRPr>
              </a:lvl3pPr>
              <a:lvl4pPr marL="1600200" indent="-228600">
                <a:defRPr sz="1600" b="1">
                  <a:solidFill>
                    <a:schemeClr val="tx1"/>
                  </a:solidFill>
                  <a:latin typeface="Times New Roman" charset="0"/>
                  <a:ea typeface="Osaka" charset="0"/>
                  <a:cs typeface="Osaka" charset="0"/>
                </a:defRPr>
              </a:lvl4pPr>
              <a:lvl5pPr marL="2057400" indent="-228600">
                <a:defRPr sz="1600" b="1">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9pPr>
            </a:lstStyle>
            <a:p>
              <a:pPr defTabSz="457200" fontAlgn="auto">
                <a:spcBef>
                  <a:spcPts val="0"/>
                </a:spcBef>
                <a:spcAft>
                  <a:spcPts val="0"/>
                </a:spcAft>
              </a:pPr>
              <a:r>
                <a:rPr lang="en-US">
                  <a:solidFill>
                    <a:prstClr val="white"/>
                  </a:solidFill>
                  <a:latin typeface="Corbel" panose="020B0503020204020204" pitchFamily="34" charset="0"/>
                </a:rPr>
                <a:t>ACC</a:t>
              </a:r>
            </a:p>
          </p:txBody>
        </p:sp>
        <p:cxnSp>
          <p:nvCxnSpPr>
            <p:cNvPr id="79885" name="Straight Arrow Connector 3"/>
            <p:cNvCxnSpPr>
              <a:cxnSpLocks noChangeShapeType="1"/>
              <a:stCxn id="79884" idx="1"/>
            </p:cNvCxnSpPr>
            <p:nvPr/>
          </p:nvCxnSpPr>
          <p:spPr bwMode="auto">
            <a:xfrm flipH="1">
              <a:off x="778949" y="2912477"/>
              <a:ext cx="338658" cy="59324"/>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30" name="Group 29"/>
          <p:cNvGrpSpPr/>
          <p:nvPr/>
        </p:nvGrpSpPr>
        <p:grpSpPr>
          <a:xfrm>
            <a:off x="5168947" y="2449041"/>
            <a:ext cx="2507797" cy="1213581"/>
            <a:chOff x="5168947" y="3575419"/>
            <a:chExt cx="2507803" cy="1213581"/>
          </a:xfrm>
        </p:grpSpPr>
        <p:grpSp>
          <p:nvGrpSpPr>
            <p:cNvPr id="13" name="Group 175"/>
            <p:cNvGrpSpPr>
              <a:grpSpLocks/>
            </p:cNvGrpSpPr>
            <p:nvPr/>
          </p:nvGrpSpPr>
          <p:grpSpPr bwMode="auto">
            <a:xfrm>
              <a:off x="5168947" y="3575419"/>
              <a:ext cx="1092444" cy="1176176"/>
              <a:chOff x="8418483" y="2133601"/>
              <a:chExt cx="1068420" cy="1102681"/>
            </a:xfrm>
          </p:grpSpPr>
          <p:grpSp>
            <p:nvGrpSpPr>
              <p:cNvPr id="14" name="Group 176"/>
              <p:cNvGrpSpPr>
                <a:grpSpLocks/>
              </p:cNvGrpSpPr>
              <p:nvPr/>
            </p:nvGrpSpPr>
            <p:grpSpPr bwMode="auto">
              <a:xfrm>
                <a:off x="8418483" y="2133601"/>
                <a:ext cx="955924" cy="1102681"/>
                <a:chOff x="7119801" y="1022352"/>
                <a:chExt cx="2527437" cy="2657473"/>
              </a:xfrm>
            </p:grpSpPr>
            <p:grpSp>
              <p:nvGrpSpPr>
                <p:cNvPr id="15" name="Group 42"/>
                <p:cNvGrpSpPr>
                  <a:grpSpLocks/>
                </p:cNvGrpSpPr>
                <p:nvPr/>
              </p:nvGrpSpPr>
              <p:grpSpPr bwMode="auto">
                <a:xfrm>
                  <a:off x="7905750" y="1517650"/>
                  <a:ext cx="736600" cy="1905000"/>
                  <a:chOff x="5008" y="1080"/>
                  <a:chExt cx="464" cy="1200"/>
                </a:xfrm>
              </p:grpSpPr>
              <p:sp>
                <p:nvSpPr>
                  <p:cNvPr id="79960" name="Rectangle 43"/>
                  <p:cNvSpPr>
                    <a:spLocks noChangeArrowheads="1"/>
                  </p:cNvSpPr>
                  <p:nvPr/>
                </p:nvSpPr>
                <p:spPr bwMode="auto">
                  <a:xfrm>
                    <a:off x="5008" y="1448"/>
                    <a:ext cx="464" cy="832"/>
                  </a:xfrm>
                  <a:prstGeom prst="rect">
                    <a:avLst/>
                  </a:prstGeom>
                  <a:solidFill>
                    <a:srgbClr val="FF0000"/>
                  </a:solidFill>
                  <a:ln w="9525">
                    <a:solidFill>
                      <a:srgbClr val="FF0000"/>
                    </a:solidFill>
                    <a:miter lim="800000"/>
                    <a:headEnd/>
                    <a:tailEnd/>
                  </a:ln>
                </p:spPr>
                <p:txBody>
                  <a:bodyPr/>
                  <a:lstStyle/>
                  <a:p>
                    <a:pPr defTabSz="457200" fontAlgn="auto">
                      <a:spcBef>
                        <a:spcPts val="0"/>
                      </a:spcBef>
                      <a:spcAft>
                        <a:spcPts val="0"/>
                      </a:spcAft>
                    </a:pPr>
                    <a:endParaRPr lang="en-US" sz="600">
                      <a:solidFill>
                        <a:prstClr val="black"/>
                      </a:solidFill>
                      <a:latin typeface="Corbel" panose="020B0503020204020204" pitchFamily="34" charset="0"/>
                    </a:endParaRPr>
                  </a:p>
                </p:txBody>
              </p:sp>
              <p:sp>
                <p:nvSpPr>
                  <p:cNvPr id="79961" name="Rectangle 44"/>
                  <p:cNvSpPr>
                    <a:spLocks noChangeArrowheads="1"/>
                  </p:cNvSpPr>
                  <p:nvPr/>
                </p:nvSpPr>
                <p:spPr bwMode="auto">
                  <a:xfrm>
                    <a:off x="5008" y="1448"/>
                    <a:ext cx="464" cy="832"/>
                  </a:xfrm>
                  <a:prstGeom prst="rect">
                    <a:avLst/>
                  </a:prstGeom>
                  <a:solidFill>
                    <a:srgbClr val="FF0000"/>
                  </a:solidFill>
                  <a:ln w="12700">
                    <a:solidFill>
                      <a:srgbClr val="FF0000"/>
                    </a:solidFill>
                    <a:miter lim="800000"/>
                    <a:headEnd/>
                    <a:tailEnd/>
                  </a:ln>
                </p:spPr>
                <p:txBody>
                  <a:bodyPr/>
                  <a:lstStyle/>
                  <a:p>
                    <a:pPr defTabSz="457200" fontAlgn="auto">
                      <a:spcBef>
                        <a:spcPts val="0"/>
                      </a:spcBef>
                      <a:spcAft>
                        <a:spcPts val="0"/>
                      </a:spcAft>
                    </a:pPr>
                    <a:endParaRPr lang="en-US" sz="600">
                      <a:solidFill>
                        <a:prstClr val="black"/>
                      </a:solidFill>
                      <a:latin typeface="Corbel" panose="020B0503020204020204" pitchFamily="34" charset="0"/>
                    </a:endParaRPr>
                  </a:p>
                </p:txBody>
              </p:sp>
              <p:sp>
                <p:nvSpPr>
                  <p:cNvPr id="79962" name="Line 45"/>
                  <p:cNvSpPr>
                    <a:spLocks noChangeShapeType="1"/>
                  </p:cNvSpPr>
                  <p:nvPr/>
                </p:nvSpPr>
                <p:spPr bwMode="auto">
                  <a:xfrm flipV="1">
                    <a:off x="5240" y="1080"/>
                    <a:ext cx="1" cy="3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63" name="Line 46"/>
                  <p:cNvSpPr>
                    <a:spLocks noChangeShapeType="1"/>
                  </p:cNvSpPr>
                  <p:nvPr/>
                </p:nvSpPr>
                <p:spPr bwMode="auto">
                  <a:xfrm>
                    <a:off x="5224" y="1080"/>
                    <a:ext cx="32"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64" name="Line 47"/>
                  <p:cNvSpPr>
                    <a:spLocks noChangeShapeType="1"/>
                  </p:cNvSpPr>
                  <p:nvPr/>
                </p:nvSpPr>
                <p:spPr bwMode="auto">
                  <a:xfrm>
                    <a:off x="5240" y="1448"/>
                    <a:ext cx="1" cy="3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65" name="Line 48"/>
                  <p:cNvSpPr>
                    <a:spLocks noChangeShapeType="1"/>
                  </p:cNvSpPr>
                  <p:nvPr/>
                </p:nvSpPr>
                <p:spPr bwMode="auto">
                  <a:xfrm>
                    <a:off x="5224" y="1816"/>
                    <a:ext cx="32"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grpSp>
              <p:nvGrpSpPr>
                <p:cNvPr id="16" name="Group 49"/>
                <p:cNvGrpSpPr>
                  <a:grpSpLocks/>
                </p:cNvGrpSpPr>
                <p:nvPr/>
              </p:nvGrpSpPr>
              <p:grpSpPr bwMode="auto">
                <a:xfrm>
                  <a:off x="8820150" y="2127250"/>
                  <a:ext cx="736600" cy="1295400"/>
                  <a:chOff x="5584" y="1464"/>
                  <a:chExt cx="464" cy="816"/>
                </a:xfrm>
              </p:grpSpPr>
              <p:sp>
                <p:nvSpPr>
                  <p:cNvPr id="79954" name="Rectangle 50"/>
                  <p:cNvSpPr>
                    <a:spLocks noChangeArrowheads="1"/>
                  </p:cNvSpPr>
                  <p:nvPr/>
                </p:nvSpPr>
                <p:spPr bwMode="auto">
                  <a:xfrm>
                    <a:off x="5584" y="1768"/>
                    <a:ext cx="464" cy="512"/>
                  </a:xfrm>
                  <a:prstGeom prst="rect">
                    <a:avLst/>
                  </a:prstGeom>
                  <a:solidFill>
                    <a:srgbClr val="FF0000"/>
                  </a:solidFill>
                  <a:ln w="9525">
                    <a:solidFill>
                      <a:srgbClr val="FF0000"/>
                    </a:solidFill>
                    <a:miter lim="800000"/>
                    <a:headEnd/>
                    <a:tailEnd/>
                  </a:ln>
                </p:spPr>
                <p:txBody>
                  <a:bodyPr/>
                  <a:lstStyle/>
                  <a:p>
                    <a:pPr defTabSz="457200" fontAlgn="auto">
                      <a:spcBef>
                        <a:spcPts val="0"/>
                      </a:spcBef>
                      <a:spcAft>
                        <a:spcPts val="0"/>
                      </a:spcAft>
                    </a:pPr>
                    <a:endParaRPr lang="en-US" sz="600">
                      <a:solidFill>
                        <a:prstClr val="black"/>
                      </a:solidFill>
                      <a:latin typeface="Corbel" panose="020B0503020204020204" pitchFamily="34" charset="0"/>
                    </a:endParaRPr>
                  </a:p>
                </p:txBody>
              </p:sp>
              <p:sp>
                <p:nvSpPr>
                  <p:cNvPr id="79955" name="Rectangle 51"/>
                  <p:cNvSpPr>
                    <a:spLocks noChangeArrowheads="1"/>
                  </p:cNvSpPr>
                  <p:nvPr/>
                </p:nvSpPr>
                <p:spPr bwMode="auto">
                  <a:xfrm>
                    <a:off x="5584" y="1768"/>
                    <a:ext cx="464" cy="512"/>
                  </a:xfrm>
                  <a:prstGeom prst="rect">
                    <a:avLst/>
                  </a:prstGeom>
                  <a:solidFill>
                    <a:srgbClr val="FF0000"/>
                  </a:solidFill>
                  <a:ln w="12700">
                    <a:solidFill>
                      <a:srgbClr val="FF0000"/>
                    </a:solidFill>
                    <a:miter lim="800000"/>
                    <a:headEnd/>
                    <a:tailEnd/>
                  </a:ln>
                </p:spPr>
                <p:txBody>
                  <a:bodyPr/>
                  <a:lstStyle/>
                  <a:p>
                    <a:pPr defTabSz="457200" fontAlgn="auto">
                      <a:spcBef>
                        <a:spcPts val="0"/>
                      </a:spcBef>
                      <a:spcAft>
                        <a:spcPts val="0"/>
                      </a:spcAft>
                    </a:pPr>
                    <a:endParaRPr lang="en-US" sz="600">
                      <a:solidFill>
                        <a:prstClr val="black"/>
                      </a:solidFill>
                      <a:latin typeface="Corbel" panose="020B0503020204020204" pitchFamily="34" charset="0"/>
                    </a:endParaRPr>
                  </a:p>
                </p:txBody>
              </p:sp>
              <p:sp>
                <p:nvSpPr>
                  <p:cNvPr id="79956" name="Line 52"/>
                  <p:cNvSpPr>
                    <a:spLocks noChangeShapeType="1"/>
                  </p:cNvSpPr>
                  <p:nvPr/>
                </p:nvSpPr>
                <p:spPr bwMode="auto">
                  <a:xfrm flipV="1">
                    <a:off x="5816" y="1464"/>
                    <a:ext cx="1" cy="30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57" name="Line 53"/>
                  <p:cNvSpPr>
                    <a:spLocks noChangeShapeType="1"/>
                  </p:cNvSpPr>
                  <p:nvPr/>
                </p:nvSpPr>
                <p:spPr bwMode="auto">
                  <a:xfrm>
                    <a:off x="5800" y="1464"/>
                    <a:ext cx="32"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58" name="Line 54"/>
                  <p:cNvSpPr>
                    <a:spLocks noChangeShapeType="1"/>
                  </p:cNvSpPr>
                  <p:nvPr/>
                </p:nvSpPr>
                <p:spPr bwMode="auto">
                  <a:xfrm>
                    <a:off x="5816" y="1768"/>
                    <a:ext cx="1" cy="30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59" name="Line 55"/>
                  <p:cNvSpPr>
                    <a:spLocks noChangeShapeType="1"/>
                  </p:cNvSpPr>
                  <p:nvPr/>
                </p:nvSpPr>
                <p:spPr bwMode="auto">
                  <a:xfrm>
                    <a:off x="5800" y="2072"/>
                    <a:ext cx="32"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grpSp>
              <p:nvGrpSpPr>
                <p:cNvPr id="17" name="Group 56"/>
                <p:cNvGrpSpPr>
                  <a:grpSpLocks/>
                </p:cNvGrpSpPr>
                <p:nvPr/>
              </p:nvGrpSpPr>
              <p:grpSpPr bwMode="auto">
                <a:xfrm>
                  <a:off x="7816850" y="1492250"/>
                  <a:ext cx="38100" cy="1931988"/>
                  <a:chOff x="4952" y="1064"/>
                  <a:chExt cx="24" cy="1217"/>
                </a:xfrm>
              </p:grpSpPr>
              <p:sp>
                <p:nvSpPr>
                  <p:cNvPr id="79949" name="Line 57"/>
                  <p:cNvSpPr>
                    <a:spLocks noChangeShapeType="1"/>
                  </p:cNvSpPr>
                  <p:nvPr/>
                </p:nvSpPr>
                <p:spPr bwMode="auto">
                  <a:xfrm>
                    <a:off x="4952" y="2280"/>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50" name="Line 58"/>
                  <p:cNvSpPr>
                    <a:spLocks noChangeShapeType="1"/>
                  </p:cNvSpPr>
                  <p:nvPr/>
                </p:nvSpPr>
                <p:spPr bwMode="auto">
                  <a:xfrm>
                    <a:off x="4952" y="1976"/>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51" name="Line 59"/>
                  <p:cNvSpPr>
                    <a:spLocks noChangeShapeType="1"/>
                  </p:cNvSpPr>
                  <p:nvPr/>
                </p:nvSpPr>
                <p:spPr bwMode="auto">
                  <a:xfrm>
                    <a:off x="4952" y="1672"/>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52" name="Line 60"/>
                  <p:cNvSpPr>
                    <a:spLocks noChangeShapeType="1"/>
                  </p:cNvSpPr>
                  <p:nvPr/>
                </p:nvSpPr>
                <p:spPr bwMode="auto">
                  <a:xfrm>
                    <a:off x="4952" y="1368"/>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53" name="Line 61"/>
                  <p:cNvSpPr>
                    <a:spLocks noChangeShapeType="1"/>
                  </p:cNvSpPr>
                  <p:nvPr/>
                </p:nvSpPr>
                <p:spPr bwMode="auto">
                  <a:xfrm>
                    <a:off x="4952" y="1064"/>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grpSp>
              <p:nvGrpSpPr>
                <p:cNvPr id="18" name="Group 62"/>
                <p:cNvGrpSpPr>
                  <a:grpSpLocks/>
                </p:cNvGrpSpPr>
                <p:nvPr/>
              </p:nvGrpSpPr>
              <p:grpSpPr bwMode="auto">
                <a:xfrm>
                  <a:off x="7816850" y="3384550"/>
                  <a:ext cx="1830388" cy="38100"/>
                  <a:chOff x="4952" y="2256"/>
                  <a:chExt cx="1153" cy="24"/>
                </a:xfrm>
              </p:grpSpPr>
              <p:sp>
                <p:nvSpPr>
                  <p:cNvPr id="79946" name="Line 63"/>
                  <p:cNvSpPr>
                    <a:spLocks noChangeShapeType="1"/>
                  </p:cNvSpPr>
                  <p:nvPr/>
                </p:nvSpPr>
                <p:spPr bwMode="auto">
                  <a:xfrm flipV="1">
                    <a:off x="4952" y="2256"/>
                    <a:ext cx="1"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47" name="Line 64"/>
                  <p:cNvSpPr>
                    <a:spLocks noChangeShapeType="1"/>
                  </p:cNvSpPr>
                  <p:nvPr/>
                </p:nvSpPr>
                <p:spPr bwMode="auto">
                  <a:xfrm flipV="1">
                    <a:off x="5528" y="2256"/>
                    <a:ext cx="1"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48" name="Line 65"/>
                  <p:cNvSpPr>
                    <a:spLocks noChangeShapeType="1"/>
                  </p:cNvSpPr>
                  <p:nvPr/>
                </p:nvSpPr>
                <p:spPr bwMode="auto">
                  <a:xfrm flipV="1">
                    <a:off x="6104" y="2256"/>
                    <a:ext cx="1"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sp>
              <p:nvSpPr>
                <p:cNvPr id="79933" name="Line 66"/>
                <p:cNvSpPr>
                  <a:spLocks noChangeShapeType="1"/>
                </p:cNvSpPr>
                <p:nvPr/>
              </p:nvSpPr>
              <p:spPr bwMode="auto">
                <a:xfrm flipV="1">
                  <a:off x="7816850" y="1492250"/>
                  <a:ext cx="1588" cy="193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34" name="Line 67"/>
                <p:cNvSpPr>
                  <a:spLocks noChangeShapeType="1"/>
                </p:cNvSpPr>
                <p:nvPr/>
              </p:nvSpPr>
              <p:spPr bwMode="auto">
                <a:xfrm>
                  <a:off x="7816850" y="3422650"/>
                  <a:ext cx="18288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nvGrpSpPr>
                <p:cNvPr id="19" name="Group 68"/>
                <p:cNvGrpSpPr>
                  <a:grpSpLocks/>
                </p:cNvGrpSpPr>
                <p:nvPr/>
              </p:nvGrpSpPr>
              <p:grpSpPr bwMode="auto">
                <a:xfrm>
                  <a:off x="7580347" y="1370012"/>
                  <a:ext cx="136526" cy="2073275"/>
                  <a:chOff x="4803" y="987"/>
                  <a:chExt cx="86" cy="1306"/>
                </a:xfrm>
              </p:grpSpPr>
              <p:sp>
                <p:nvSpPr>
                  <p:cNvPr id="191" name="Rectangle 69"/>
                  <p:cNvSpPr>
                    <a:spLocks noChangeArrowheads="1"/>
                  </p:cNvSpPr>
                  <p:nvPr/>
                </p:nvSpPr>
                <p:spPr bwMode="auto">
                  <a:xfrm>
                    <a:off x="4803" y="2205"/>
                    <a:ext cx="86"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40</a:t>
                    </a:r>
                    <a:endParaRPr lang="en-US" sz="1050">
                      <a:solidFill>
                        <a:prstClr val="black"/>
                      </a:solidFill>
                      <a:latin typeface="Corbel" panose="020B0503020204020204" pitchFamily="34" charset="0"/>
                    </a:endParaRPr>
                  </a:p>
                </p:txBody>
              </p:sp>
              <p:sp>
                <p:nvSpPr>
                  <p:cNvPr id="192" name="Rectangle 70"/>
                  <p:cNvSpPr>
                    <a:spLocks noChangeArrowheads="1"/>
                  </p:cNvSpPr>
                  <p:nvPr/>
                </p:nvSpPr>
                <p:spPr bwMode="auto">
                  <a:xfrm>
                    <a:off x="4803" y="1900"/>
                    <a:ext cx="84"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45</a:t>
                    </a:r>
                    <a:endParaRPr lang="en-US" sz="1050">
                      <a:solidFill>
                        <a:prstClr val="black"/>
                      </a:solidFill>
                      <a:latin typeface="Corbel" panose="020B0503020204020204" pitchFamily="34" charset="0"/>
                    </a:endParaRPr>
                  </a:p>
                </p:txBody>
              </p:sp>
              <p:sp>
                <p:nvSpPr>
                  <p:cNvPr id="193" name="Rectangle 71"/>
                  <p:cNvSpPr>
                    <a:spLocks noChangeArrowheads="1"/>
                  </p:cNvSpPr>
                  <p:nvPr/>
                </p:nvSpPr>
                <p:spPr bwMode="auto">
                  <a:xfrm>
                    <a:off x="4803" y="1595"/>
                    <a:ext cx="81"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50</a:t>
                    </a:r>
                    <a:endParaRPr lang="en-US" sz="1050">
                      <a:solidFill>
                        <a:prstClr val="black"/>
                      </a:solidFill>
                      <a:latin typeface="Corbel" panose="020B0503020204020204" pitchFamily="34" charset="0"/>
                    </a:endParaRPr>
                  </a:p>
                </p:txBody>
              </p:sp>
              <p:sp>
                <p:nvSpPr>
                  <p:cNvPr id="194" name="Rectangle 72"/>
                  <p:cNvSpPr>
                    <a:spLocks noChangeArrowheads="1"/>
                  </p:cNvSpPr>
                  <p:nvPr/>
                </p:nvSpPr>
                <p:spPr bwMode="auto">
                  <a:xfrm>
                    <a:off x="4803" y="1292"/>
                    <a:ext cx="78"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55</a:t>
                    </a:r>
                    <a:endParaRPr lang="en-US" sz="1050">
                      <a:solidFill>
                        <a:prstClr val="black"/>
                      </a:solidFill>
                      <a:latin typeface="Corbel" panose="020B0503020204020204" pitchFamily="34" charset="0"/>
                    </a:endParaRPr>
                  </a:p>
                </p:txBody>
              </p:sp>
              <p:sp>
                <p:nvSpPr>
                  <p:cNvPr id="195" name="Rectangle 73"/>
                  <p:cNvSpPr>
                    <a:spLocks noChangeArrowheads="1"/>
                  </p:cNvSpPr>
                  <p:nvPr/>
                </p:nvSpPr>
                <p:spPr bwMode="auto">
                  <a:xfrm>
                    <a:off x="4803" y="987"/>
                    <a:ext cx="86"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60</a:t>
                    </a:r>
                    <a:endParaRPr lang="en-US" sz="1050">
                      <a:solidFill>
                        <a:prstClr val="black"/>
                      </a:solidFill>
                      <a:latin typeface="Corbel" panose="020B0503020204020204" pitchFamily="34" charset="0"/>
                    </a:endParaRPr>
                  </a:p>
                </p:txBody>
              </p:sp>
            </p:grpSp>
            <p:grpSp>
              <p:nvGrpSpPr>
                <p:cNvPr id="20" name="Group 74"/>
                <p:cNvGrpSpPr>
                  <a:grpSpLocks/>
                </p:cNvGrpSpPr>
                <p:nvPr/>
              </p:nvGrpSpPr>
              <p:grpSpPr bwMode="auto">
                <a:xfrm>
                  <a:off x="7897815" y="3505200"/>
                  <a:ext cx="1463676" cy="174625"/>
                  <a:chOff x="5003" y="2332"/>
                  <a:chExt cx="922" cy="110"/>
                </a:xfrm>
              </p:grpSpPr>
              <p:sp>
                <p:nvSpPr>
                  <p:cNvPr id="189" name="Rectangle 75"/>
                  <p:cNvSpPr>
                    <a:spLocks noChangeArrowheads="1"/>
                  </p:cNvSpPr>
                  <p:nvPr/>
                </p:nvSpPr>
                <p:spPr bwMode="auto">
                  <a:xfrm>
                    <a:off x="5003" y="2332"/>
                    <a:ext cx="363" cy="110"/>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500">
                        <a:solidFill>
                          <a:prstClr val="black"/>
                        </a:solidFill>
                        <a:latin typeface="Corbel" panose="020B0503020204020204" pitchFamily="34" charset="0"/>
                      </a:rPr>
                      <a:t>Controls</a:t>
                    </a:r>
                    <a:endParaRPr lang="en-US" sz="1050">
                      <a:solidFill>
                        <a:prstClr val="black"/>
                      </a:solidFill>
                      <a:latin typeface="Corbel" panose="020B0503020204020204" pitchFamily="34" charset="0"/>
                    </a:endParaRPr>
                  </a:p>
                </p:txBody>
              </p:sp>
              <p:sp>
                <p:nvSpPr>
                  <p:cNvPr id="190" name="Rectangle 76"/>
                  <p:cNvSpPr>
                    <a:spLocks noChangeArrowheads="1"/>
                  </p:cNvSpPr>
                  <p:nvPr/>
                </p:nvSpPr>
                <p:spPr bwMode="auto">
                  <a:xfrm>
                    <a:off x="5580" y="2332"/>
                    <a:ext cx="345" cy="110"/>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500">
                        <a:solidFill>
                          <a:prstClr val="black"/>
                        </a:solidFill>
                        <a:latin typeface="Corbel" panose="020B0503020204020204" pitchFamily="34" charset="0"/>
                      </a:rPr>
                      <a:t>Abusers</a:t>
                    </a:r>
                    <a:endParaRPr lang="en-US" sz="1050">
                      <a:solidFill>
                        <a:prstClr val="black"/>
                      </a:solidFill>
                      <a:latin typeface="Corbel" panose="020B0503020204020204" pitchFamily="34" charset="0"/>
                    </a:endParaRPr>
                  </a:p>
                </p:txBody>
              </p:sp>
            </p:grpSp>
            <p:sp>
              <p:nvSpPr>
                <p:cNvPr id="187" name="Rectangle 77"/>
                <p:cNvSpPr>
                  <a:spLocks noChangeArrowheads="1"/>
                </p:cNvSpPr>
                <p:nvPr/>
              </p:nvSpPr>
              <p:spPr bwMode="auto">
                <a:xfrm rot="16200000">
                  <a:off x="6436916" y="2351890"/>
                  <a:ext cx="1644321" cy="278552"/>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700" dirty="0" err="1">
                      <a:solidFill>
                        <a:prstClr val="black"/>
                      </a:solidFill>
                      <a:latin typeface="Corbel" panose="020B0503020204020204" pitchFamily="34" charset="0"/>
                    </a:rPr>
                    <a:t>micromol</a:t>
                  </a:r>
                  <a:r>
                    <a:rPr lang="en-US" sz="700" dirty="0">
                      <a:solidFill>
                        <a:prstClr val="black"/>
                      </a:solidFill>
                      <a:latin typeface="Corbel" panose="020B0503020204020204" pitchFamily="34" charset="0"/>
                    </a:rPr>
                    <a:t>/100g/min</a:t>
                  </a:r>
                  <a:endParaRPr lang="en-US" sz="1050" dirty="0">
                    <a:solidFill>
                      <a:prstClr val="black"/>
                    </a:solidFill>
                    <a:latin typeface="Corbel" panose="020B0503020204020204" pitchFamily="34" charset="0"/>
                  </a:endParaRPr>
                </a:p>
              </p:txBody>
            </p:sp>
            <p:sp>
              <p:nvSpPr>
                <p:cNvPr id="188" name="Text Box 78"/>
                <p:cNvSpPr txBox="1">
                  <a:spLocks noChangeArrowheads="1"/>
                </p:cNvSpPr>
                <p:nvPr/>
              </p:nvSpPr>
              <p:spPr bwMode="auto">
                <a:xfrm>
                  <a:off x="8452264" y="1022352"/>
                  <a:ext cx="1111718" cy="573702"/>
                </a:xfrm>
                <a:prstGeom prst="rect">
                  <a:avLst/>
                </a:prstGeom>
                <a:noFill/>
                <a:ln>
                  <a:noFill/>
                </a:ln>
                <a:extLst/>
              </p:spPr>
              <p:txBody>
                <a:bodyPr wrap="none">
                  <a:spAutoFit/>
                </a:bodyPr>
                <a:lstStyle>
                  <a:lvl1pPr>
                    <a:defRPr sz="1600" b="1">
                      <a:solidFill>
                        <a:schemeClr val="tx1"/>
                      </a:solidFill>
                      <a:latin typeface="Times New Roman" charset="0"/>
                      <a:ea typeface="Osaka" charset="0"/>
                      <a:cs typeface="Osaka" charset="0"/>
                    </a:defRPr>
                  </a:lvl1pPr>
                  <a:lvl2pPr marL="742950" indent="-285750">
                    <a:defRPr sz="1600" b="1">
                      <a:solidFill>
                        <a:schemeClr val="tx1"/>
                      </a:solidFill>
                      <a:latin typeface="Times New Roman" charset="0"/>
                      <a:ea typeface="Osaka" charset="0"/>
                      <a:cs typeface="Osaka" charset="0"/>
                    </a:defRPr>
                  </a:lvl2pPr>
                  <a:lvl3pPr marL="1143000" indent="-228600">
                    <a:defRPr sz="1600" b="1">
                      <a:solidFill>
                        <a:schemeClr val="tx1"/>
                      </a:solidFill>
                      <a:latin typeface="Times New Roman" charset="0"/>
                      <a:ea typeface="Osaka" charset="0"/>
                      <a:cs typeface="Osaka" charset="0"/>
                    </a:defRPr>
                  </a:lvl3pPr>
                  <a:lvl4pPr marL="1600200" indent="-228600">
                    <a:defRPr sz="1600" b="1">
                      <a:solidFill>
                        <a:schemeClr val="tx1"/>
                      </a:solidFill>
                      <a:latin typeface="Times New Roman" charset="0"/>
                      <a:ea typeface="Osaka" charset="0"/>
                      <a:cs typeface="Osaka" charset="0"/>
                    </a:defRPr>
                  </a:lvl4pPr>
                  <a:lvl5pPr marL="2057400" indent="-228600">
                    <a:defRPr sz="1600" b="1">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9pPr>
                </a:lstStyle>
                <a:p>
                  <a:pPr defTabSz="457200" fontAlgn="auto">
                    <a:spcBef>
                      <a:spcPts val="0"/>
                    </a:spcBef>
                    <a:spcAft>
                      <a:spcPts val="0"/>
                    </a:spcAft>
                    <a:defRPr/>
                  </a:pPr>
                  <a:r>
                    <a:rPr lang="en-US" sz="1050" dirty="0" smtClean="0">
                      <a:solidFill>
                        <a:prstClr val="black"/>
                      </a:solidFill>
                      <a:latin typeface="Corbel" panose="020B0503020204020204" pitchFamily="34" charset="0"/>
                    </a:rPr>
                    <a:t>ACC</a:t>
                  </a:r>
                </a:p>
              </p:txBody>
            </p:sp>
          </p:grpSp>
          <p:sp>
            <p:nvSpPr>
              <p:cNvPr id="79928" name="Text Box 85"/>
              <p:cNvSpPr txBox="1">
                <a:spLocks noChangeArrowheads="1"/>
              </p:cNvSpPr>
              <p:nvPr/>
            </p:nvSpPr>
            <p:spPr bwMode="auto">
              <a:xfrm>
                <a:off x="9029703" y="2362202"/>
                <a:ext cx="457200" cy="17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Times New Roman" charset="0"/>
                    <a:ea typeface="Osaka" charset="0"/>
                    <a:cs typeface="Osaka" charset="0"/>
                  </a:defRPr>
                </a:lvl1pPr>
                <a:lvl2pPr marL="742950" indent="-285750">
                  <a:defRPr sz="1600" b="1">
                    <a:solidFill>
                      <a:schemeClr val="tx1"/>
                    </a:solidFill>
                    <a:latin typeface="Times New Roman" charset="0"/>
                    <a:ea typeface="Osaka" charset="0"/>
                    <a:cs typeface="Osaka" charset="0"/>
                  </a:defRPr>
                </a:lvl2pPr>
                <a:lvl3pPr marL="1143000" indent="-228600">
                  <a:defRPr sz="1600" b="1">
                    <a:solidFill>
                      <a:schemeClr val="tx1"/>
                    </a:solidFill>
                    <a:latin typeface="Times New Roman" charset="0"/>
                    <a:ea typeface="Osaka" charset="0"/>
                    <a:cs typeface="Osaka" charset="0"/>
                  </a:defRPr>
                </a:lvl3pPr>
                <a:lvl4pPr marL="1600200" indent="-228600">
                  <a:defRPr sz="1600" b="1">
                    <a:solidFill>
                      <a:schemeClr val="tx1"/>
                    </a:solidFill>
                    <a:latin typeface="Times New Roman" charset="0"/>
                    <a:ea typeface="Osaka" charset="0"/>
                    <a:cs typeface="Osaka" charset="0"/>
                  </a:defRPr>
                </a:lvl4pPr>
                <a:lvl5pPr marL="2057400" indent="-228600">
                  <a:defRPr sz="1600" b="1">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9pPr>
              </a:lstStyle>
              <a:p>
                <a:pPr defTabSz="457200" fontAlgn="auto">
                  <a:spcBef>
                    <a:spcPts val="0"/>
                  </a:spcBef>
                  <a:spcAft>
                    <a:spcPts val="0"/>
                  </a:spcAft>
                </a:pPr>
                <a:r>
                  <a:rPr lang="en-US" sz="600" i="1">
                    <a:solidFill>
                      <a:prstClr val="black"/>
                    </a:solidFill>
                    <a:latin typeface="Corbel" panose="020B0503020204020204" pitchFamily="34" charset="0"/>
                  </a:rPr>
                  <a:t>P &lt; 0.01</a:t>
                </a:r>
              </a:p>
            </p:txBody>
          </p:sp>
        </p:grpSp>
        <p:grpSp>
          <p:nvGrpSpPr>
            <p:cNvPr id="21" name="Group 215"/>
            <p:cNvGrpSpPr>
              <a:grpSpLocks/>
            </p:cNvGrpSpPr>
            <p:nvPr/>
          </p:nvGrpSpPr>
          <p:grpSpPr bwMode="auto">
            <a:xfrm>
              <a:off x="6594281" y="3584947"/>
              <a:ext cx="1082469" cy="1204053"/>
              <a:chOff x="8809893" y="3886199"/>
              <a:chExt cx="1058005" cy="1128169"/>
            </a:xfrm>
          </p:grpSpPr>
          <p:grpSp>
            <p:nvGrpSpPr>
              <p:cNvPr id="22" name="Group 216"/>
              <p:cNvGrpSpPr>
                <a:grpSpLocks/>
              </p:cNvGrpSpPr>
              <p:nvPr/>
            </p:nvGrpSpPr>
            <p:grpSpPr bwMode="auto">
              <a:xfrm>
                <a:off x="8809893" y="3886199"/>
                <a:ext cx="951675" cy="1128169"/>
                <a:chOff x="7377784" y="3778752"/>
                <a:chExt cx="2383754" cy="2718903"/>
              </a:xfrm>
            </p:grpSpPr>
            <p:grpSp>
              <p:nvGrpSpPr>
                <p:cNvPr id="23" name="Group 6"/>
                <p:cNvGrpSpPr>
                  <a:grpSpLocks/>
                </p:cNvGrpSpPr>
                <p:nvPr/>
              </p:nvGrpSpPr>
              <p:grpSpPr bwMode="auto">
                <a:xfrm>
                  <a:off x="8020050" y="4337050"/>
                  <a:ext cx="736600" cy="1905000"/>
                  <a:chOff x="5056" y="2568"/>
                  <a:chExt cx="464" cy="1200"/>
                </a:xfrm>
              </p:grpSpPr>
              <p:sp>
                <p:nvSpPr>
                  <p:cNvPr id="79921" name="Rectangle 7"/>
                  <p:cNvSpPr>
                    <a:spLocks noChangeArrowheads="1"/>
                  </p:cNvSpPr>
                  <p:nvPr/>
                </p:nvSpPr>
                <p:spPr bwMode="auto">
                  <a:xfrm>
                    <a:off x="5056" y="2928"/>
                    <a:ext cx="464" cy="840"/>
                  </a:xfrm>
                  <a:prstGeom prst="rect">
                    <a:avLst/>
                  </a:prstGeom>
                  <a:solidFill>
                    <a:srgbClr val="FF0000"/>
                  </a:solidFill>
                  <a:ln w="9525">
                    <a:solidFill>
                      <a:srgbClr val="FF0000"/>
                    </a:solidFill>
                    <a:miter lim="800000"/>
                    <a:headEnd/>
                    <a:tailEnd/>
                  </a:ln>
                </p:spPr>
                <p:txBody>
                  <a:bodyPr/>
                  <a:lstStyle/>
                  <a:p>
                    <a:pPr defTabSz="457200" fontAlgn="auto">
                      <a:spcBef>
                        <a:spcPts val="0"/>
                      </a:spcBef>
                      <a:spcAft>
                        <a:spcPts val="0"/>
                      </a:spcAft>
                    </a:pPr>
                    <a:endParaRPr lang="en-US" sz="600">
                      <a:solidFill>
                        <a:prstClr val="black"/>
                      </a:solidFill>
                      <a:latin typeface="Corbel" panose="020B0503020204020204" pitchFamily="34" charset="0"/>
                    </a:endParaRPr>
                  </a:p>
                </p:txBody>
              </p:sp>
              <p:sp>
                <p:nvSpPr>
                  <p:cNvPr id="79922" name="Rectangle 8"/>
                  <p:cNvSpPr>
                    <a:spLocks noChangeArrowheads="1"/>
                  </p:cNvSpPr>
                  <p:nvPr/>
                </p:nvSpPr>
                <p:spPr bwMode="auto">
                  <a:xfrm>
                    <a:off x="5056" y="2928"/>
                    <a:ext cx="464" cy="840"/>
                  </a:xfrm>
                  <a:prstGeom prst="rect">
                    <a:avLst/>
                  </a:prstGeom>
                  <a:solidFill>
                    <a:srgbClr val="FF0000"/>
                  </a:solidFill>
                  <a:ln w="12700">
                    <a:solidFill>
                      <a:srgbClr val="FF0000"/>
                    </a:solidFill>
                    <a:miter lim="800000"/>
                    <a:headEnd/>
                    <a:tailEnd/>
                  </a:ln>
                </p:spPr>
                <p:txBody>
                  <a:bodyPr/>
                  <a:lstStyle/>
                  <a:p>
                    <a:pPr defTabSz="457200" fontAlgn="auto">
                      <a:spcBef>
                        <a:spcPts val="0"/>
                      </a:spcBef>
                      <a:spcAft>
                        <a:spcPts val="0"/>
                      </a:spcAft>
                    </a:pPr>
                    <a:endParaRPr lang="en-US" sz="600">
                      <a:solidFill>
                        <a:prstClr val="black"/>
                      </a:solidFill>
                      <a:latin typeface="Corbel" panose="020B0503020204020204" pitchFamily="34" charset="0"/>
                    </a:endParaRPr>
                  </a:p>
                </p:txBody>
              </p:sp>
              <p:sp>
                <p:nvSpPr>
                  <p:cNvPr id="79923" name="Line 9"/>
                  <p:cNvSpPr>
                    <a:spLocks noChangeShapeType="1"/>
                  </p:cNvSpPr>
                  <p:nvPr/>
                </p:nvSpPr>
                <p:spPr bwMode="auto">
                  <a:xfrm flipV="1">
                    <a:off x="5288" y="2568"/>
                    <a:ext cx="1" cy="36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24" name="Line 10"/>
                  <p:cNvSpPr>
                    <a:spLocks noChangeShapeType="1"/>
                  </p:cNvSpPr>
                  <p:nvPr/>
                </p:nvSpPr>
                <p:spPr bwMode="auto">
                  <a:xfrm>
                    <a:off x="5272" y="2568"/>
                    <a:ext cx="32"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25" name="Line 11"/>
                  <p:cNvSpPr>
                    <a:spLocks noChangeShapeType="1"/>
                  </p:cNvSpPr>
                  <p:nvPr/>
                </p:nvSpPr>
                <p:spPr bwMode="auto">
                  <a:xfrm>
                    <a:off x="5288" y="2928"/>
                    <a:ext cx="1" cy="3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26" name="Line 12"/>
                  <p:cNvSpPr>
                    <a:spLocks noChangeShapeType="1"/>
                  </p:cNvSpPr>
                  <p:nvPr/>
                </p:nvSpPr>
                <p:spPr bwMode="auto">
                  <a:xfrm>
                    <a:off x="5272" y="3296"/>
                    <a:ext cx="32"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grpSp>
              <p:nvGrpSpPr>
                <p:cNvPr id="24" name="Group 13"/>
                <p:cNvGrpSpPr>
                  <a:grpSpLocks/>
                </p:cNvGrpSpPr>
                <p:nvPr/>
              </p:nvGrpSpPr>
              <p:grpSpPr bwMode="auto">
                <a:xfrm>
                  <a:off x="8934450" y="4883150"/>
                  <a:ext cx="736600" cy="1358900"/>
                  <a:chOff x="5632" y="2912"/>
                  <a:chExt cx="464" cy="856"/>
                </a:xfrm>
              </p:grpSpPr>
              <p:sp>
                <p:nvSpPr>
                  <p:cNvPr id="79915" name="Rectangle 14"/>
                  <p:cNvSpPr>
                    <a:spLocks noChangeArrowheads="1"/>
                  </p:cNvSpPr>
                  <p:nvPr/>
                </p:nvSpPr>
                <p:spPr bwMode="auto">
                  <a:xfrm>
                    <a:off x="5632" y="3280"/>
                    <a:ext cx="464" cy="488"/>
                  </a:xfrm>
                  <a:prstGeom prst="rect">
                    <a:avLst/>
                  </a:prstGeom>
                  <a:solidFill>
                    <a:srgbClr val="FF0000"/>
                  </a:solidFill>
                  <a:ln w="9525">
                    <a:solidFill>
                      <a:srgbClr val="FF0000"/>
                    </a:solidFill>
                    <a:miter lim="800000"/>
                    <a:headEnd/>
                    <a:tailEnd/>
                  </a:ln>
                </p:spPr>
                <p:txBody>
                  <a:bodyPr/>
                  <a:lstStyle/>
                  <a:p>
                    <a:pPr defTabSz="457200" fontAlgn="auto">
                      <a:spcBef>
                        <a:spcPts val="0"/>
                      </a:spcBef>
                      <a:spcAft>
                        <a:spcPts val="0"/>
                      </a:spcAft>
                    </a:pPr>
                    <a:endParaRPr lang="en-US" sz="600">
                      <a:solidFill>
                        <a:prstClr val="black"/>
                      </a:solidFill>
                      <a:latin typeface="Corbel" panose="020B0503020204020204" pitchFamily="34" charset="0"/>
                    </a:endParaRPr>
                  </a:p>
                </p:txBody>
              </p:sp>
              <p:sp>
                <p:nvSpPr>
                  <p:cNvPr id="79916" name="Rectangle 15"/>
                  <p:cNvSpPr>
                    <a:spLocks noChangeArrowheads="1"/>
                  </p:cNvSpPr>
                  <p:nvPr/>
                </p:nvSpPr>
                <p:spPr bwMode="auto">
                  <a:xfrm>
                    <a:off x="5632" y="3280"/>
                    <a:ext cx="464" cy="488"/>
                  </a:xfrm>
                  <a:prstGeom prst="rect">
                    <a:avLst/>
                  </a:prstGeom>
                  <a:solidFill>
                    <a:srgbClr val="FF0000"/>
                  </a:solidFill>
                  <a:ln w="12700">
                    <a:solidFill>
                      <a:srgbClr val="FF0000"/>
                    </a:solidFill>
                    <a:miter lim="800000"/>
                    <a:headEnd/>
                    <a:tailEnd/>
                  </a:ln>
                </p:spPr>
                <p:txBody>
                  <a:bodyPr/>
                  <a:lstStyle/>
                  <a:p>
                    <a:pPr defTabSz="457200" fontAlgn="auto">
                      <a:spcBef>
                        <a:spcPts val="0"/>
                      </a:spcBef>
                      <a:spcAft>
                        <a:spcPts val="0"/>
                      </a:spcAft>
                    </a:pPr>
                    <a:endParaRPr lang="en-US" sz="600">
                      <a:solidFill>
                        <a:prstClr val="black"/>
                      </a:solidFill>
                      <a:latin typeface="Corbel" panose="020B0503020204020204" pitchFamily="34" charset="0"/>
                    </a:endParaRPr>
                  </a:p>
                </p:txBody>
              </p:sp>
              <p:sp>
                <p:nvSpPr>
                  <p:cNvPr id="79917" name="Line 16"/>
                  <p:cNvSpPr>
                    <a:spLocks noChangeShapeType="1"/>
                  </p:cNvSpPr>
                  <p:nvPr/>
                </p:nvSpPr>
                <p:spPr bwMode="auto">
                  <a:xfrm flipV="1">
                    <a:off x="5864" y="2912"/>
                    <a:ext cx="1" cy="3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18" name="Line 17"/>
                  <p:cNvSpPr>
                    <a:spLocks noChangeShapeType="1"/>
                  </p:cNvSpPr>
                  <p:nvPr/>
                </p:nvSpPr>
                <p:spPr bwMode="auto">
                  <a:xfrm>
                    <a:off x="5848" y="2912"/>
                    <a:ext cx="32"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19" name="Line 18"/>
                  <p:cNvSpPr>
                    <a:spLocks noChangeShapeType="1"/>
                  </p:cNvSpPr>
                  <p:nvPr/>
                </p:nvSpPr>
                <p:spPr bwMode="auto">
                  <a:xfrm>
                    <a:off x="5864" y="3280"/>
                    <a:ext cx="1" cy="37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20" name="Line 19"/>
                  <p:cNvSpPr>
                    <a:spLocks noChangeShapeType="1"/>
                  </p:cNvSpPr>
                  <p:nvPr/>
                </p:nvSpPr>
                <p:spPr bwMode="auto">
                  <a:xfrm>
                    <a:off x="5848" y="3656"/>
                    <a:ext cx="32"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grpSp>
              <p:nvGrpSpPr>
                <p:cNvPr id="25" name="Group 20"/>
                <p:cNvGrpSpPr>
                  <a:grpSpLocks/>
                </p:cNvGrpSpPr>
                <p:nvPr/>
              </p:nvGrpSpPr>
              <p:grpSpPr bwMode="auto">
                <a:xfrm>
                  <a:off x="7931150" y="4311650"/>
                  <a:ext cx="38100" cy="1931988"/>
                  <a:chOff x="5000" y="2552"/>
                  <a:chExt cx="24" cy="1217"/>
                </a:xfrm>
              </p:grpSpPr>
              <p:sp>
                <p:nvSpPr>
                  <p:cNvPr id="79910" name="Line 21"/>
                  <p:cNvSpPr>
                    <a:spLocks noChangeShapeType="1"/>
                  </p:cNvSpPr>
                  <p:nvPr/>
                </p:nvSpPr>
                <p:spPr bwMode="auto">
                  <a:xfrm>
                    <a:off x="5000" y="3768"/>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11" name="Line 22"/>
                  <p:cNvSpPr>
                    <a:spLocks noChangeShapeType="1"/>
                  </p:cNvSpPr>
                  <p:nvPr/>
                </p:nvSpPr>
                <p:spPr bwMode="auto">
                  <a:xfrm>
                    <a:off x="5000" y="3464"/>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12" name="Line 23"/>
                  <p:cNvSpPr>
                    <a:spLocks noChangeShapeType="1"/>
                  </p:cNvSpPr>
                  <p:nvPr/>
                </p:nvSpPr>
                <p:spPr bwMode="auto">
                  <a:xfrm>
                    <a:off x="5000" y="3160"/>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13" name="Line 24"/>
                  <p:cNvSpPr>
                    <a:spLocks noChangeShapeType="1"/>
                  </p:cNvSpPr>
                  <p:nvPr/>
                </p:nvSpPr>
                <p:spPr bwMode="auto">
                  <a:xfrm>
                    <a:off x="5000" y="2856"/>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14" name="Line 25"/>
                  <p:cNvSpPr>
                    <a:spLocks noChangeShapeType="1"/>
                  </p:cNvSpPr>
                  <p:nvPr/>
                </p:nvSpPr>
                <p:spPr bwMode="auto">
                  <a:xfrm>
                    <a:off x="5000" y="2552"/>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grpSp>
              <p:nvGrpSpPr>
                <p:cNvPr id="26" name="Group 26"/>
                <p:cNvGrpSpPr>
                  <a:grpSpLocks/>
                </p:cNvGrpSpPr>
                <p:nvPr/>
              </p:nvGrpSpPr>
              <p:grpSpPr bwMode="auto">
                <a:xfrm>
                  <a:off x="7931150" y="6203950"/>
                  <a:ext cx="1830388" cy="38100"/>
                  <a:chOff x="5000" y="3744"/>
                  <a:chExt cx="1153" cy="24"/>
                </a:xfrm>
              </p:grpSpPr>
              <p:sp>
                <p:nvSpPr>
                  <p:cNvPr id="79907" name="Line 27"/>
                  <p:cNvSpPr>
                    <a:spLocks noChangeShapeType="1"/>
                  </p:cNvSpPr>
                  <p:nvPr/>
                </p:nvSpPr>
                <p:spPr bwMode="auto">
                  <a:xfrm flipV="1">
                    <a:off x="5000" y="3744"/>
                    <a:ext cx="1"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08" name="Line 28"/>
                  <p:cNvSpPr>
                    <a:spLocks noChangeShapeType="1"/>
                  </p:cNvSpPr>
                  <p:nvPr/>
                </p:nvSpPr>
                <p:spPr bwMode="auto">
                  <a:xfrm flipV="1">
                    <a:off x="5576" y="3744"/>
                    <a:ext cx="1"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09" name="Line 29"/>
                  <p:cNvSpPr>
                    <a:spLocks noChangeShapeType="1"/>
                  </p:cNvSpPr>
                  <p:nvPr/>
                </p:nvSpPr>
                <p:spPr bwMode="auto">
                  <a:xfrm flipV="1">
                    <a:off x="6152" y="3744"/>
                    <a:ext cx="1"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sp>
              <p:nvSpPr>
                <p:cNvPr id="79894" name="Line 30"/>
                <p:cNvSpPr>
                  <a:spLocks noChangeShapeType="1"/>
                </p:cNvSpPr>
                <p:nvPr/>
              </p:nvSpPr>
              <p:spPr bwMode="auto">
                <a:xfrm flipV="1">
                  <a:off x="7931150" y="4311650"/>
                  <a:ext cx="1588" cy="193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895" name="Line 31"/>
                <p:cNvSpPr>
                  <a:spLocks noChangeShapeType="1"/>
                </p:cNvSpPr>
                <p:nvPr/>
              </p:nvSpPr>
              <p:spPr bwMode="auto">
                <a:xfrm>
                  <a:off x="7931150" y="6242050"/>
                  <a:ext cx="18288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nvGrpSpPr>
                <p:cNvPr id="27" name="Group 32"/>
                <p:cNvGrpSpPr>
                  <a:grpSpLocks/>
                </p:cNvGrpSpPr>
                <p:nvPr/>
              </p:nvGrpSpPr>
              <p:grpSpPr bwMode="auto">
                <a:xfrm>
                  <a:off x="7696237" y="4191001"/>
                  <a:ext cx="130176" cy="2071688"/>
                  <a:chOff x="4852" y="2476"/>
                  <a:chExt cx="82" cy="1305"/>
                </a:xfrm>
              </p:grpSpPr>
              <p:sp>
                <p:nvSpPr>
                  <p:cNvPr id="231" name="Rectangle 33"/>
                  <p:cNvSpPr>
                    <a:spLocks noChangeArrowheads="1"/>
                  </p:cNvSpPr>
                  <p:nvPr/>
                </p:nvSpPr>
                <p:spPr bwMode="auto">
                  <a:xfrm>
                    <a:off x="4852" y="3693"/>
                    <a:ext cx="82"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40</a:t>
                    </a:r>
                    <a:endParaRPr lang="en-US" sz="1050">
                      <a:solidFill>
                        <a:prstClr val="black"/>
                      </a:solidFill>
                      <a:latin typeface="Corbel" panose="020B0503020204020204" pitchFamily="34" charset="0"/>
                    </a:endParaRPr>
                  </a:p>
                </p:txBody>
              </p:sp>
              <p:sp>
                <p:nvSpPr>
                  <p:cNvPr id="232" name="Rectangle 34"/>
                  <p:cNvSpPr>
                    <a:spLocks noChangeArrowheads="1"/>
                  </p:cNvSpPr>
                  <p:nvPr/>
                </p:nvSpPr>
                <p:spPr bwMode="auto">
                  <a:xfrm>
                    <a:off x="4852" y="3388"/>
                    <a:ext cx="79"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45</a:t>
                    </a:r>
                    <a:endParaRPr lang="en-US" sz="1050">
                      <a:solidFill>
                        <a:prstClr val="black"/>
                      </a:solidFill>
                      <a:latin typeface="Corbel" panose="020B0503020204020204" pitchFamily="34" charset="0"/>
                    </a:endParaRPr>
                  </a:p>
                </p:txBody>
              </p:sp>
              <p:sp>
                <p:nvSpPr>
                  <p:cNvPr id="233" name="Rectangle 35"/>
                  <p:cNvSpPr>
                    <a:spLocks noChangeArrowheads="1"/>
                  </p:cNvSpPr>
                  <p:nvPr/>
                </p:nvSpPr>
                <p:spPr bwMode="auto">
                  <a:xfrm>
                    <a:off x="4852" y="3083"/>
                    <a:ext cx="77"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50</a:t>
                    </a:r>
                    <a:endParaRPr lang="en-US" sz="1050">
                      <a:solidFill>
                        <a:prstClr val="black"/>
                      </a:solidFill>
                      <a:latin typeface="Corbel" panose="020B0503020204020204" pitchFamily="34" charset="0"/>
                    </a:endParaRPr>
                  </a:p>
                </p:txBody>
              </p:sp>
              <p:sp>
                <p:nvSpPr>
                  <p:cNvPr id="234" name="Rectangle 36"/>
                  <p:cNvSpPr>
                    <a:spLocks noChangeArrowheads="1"/>
                  </p:cNvSpPr>
                  <p:nvPr/>
                </p:nvSpPr>
                <p:spPr bwMode="auto">
                  <a:xfrm>
                    <a:off x="4852" y="2781"/>
                    <a:ext cx="74"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55</a:t>
                    </a:r>
                    <a:endParaRPr lang="en-US" sz="1050">
                      <a:solidFill>
                        <a:prstClr val="black"/>
                      </a:solidFill>
                      <a:latin typeface="Corbel" panose="020B0503020204020204" pitchFamily="34" charset="0"/>
                    </a:endParaRPr>
                  </a:p>
                </p:txBody>
              </p:sp>
              <p:sp>
                <p:nvSpPr>
                  <p:cNvPr id="235" name="Rectangle 37"/>
                  <p:cNvSpPr>
                    <a:spLocks noChangeArrowheads="1"/>
                  </p:cNvSpPr>
                  <p:nvPr/>
                </p:nvSpPr>
                <p:spPr bwMode="auto">
                  <a:xfrm>
                    <a:off x="4852" y="2476"/>
                    <a:ext cx="82"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60</a:t>
                    </a:r>
                    <a:endParaRPr lang="en-US" sz="1050">
                      <a:solidFill>
                        <a:prstClr val="black"/>
                      </a:solidFill>
                      <a:latin typeface="Corbel" panose="020B0503020204020204" pitchFamily="34" charset="0"/>
                    </a:endParaRPr>
                  </a:p>
                </p:txBody>
              </p:sp>
            </p:grpSp>
            <p:grpSp>
              <p:nvGrpSpPr>
                <p:cNvPr id="28" name="Group 38"/>
                <p:cNvGrpSpPr>
                  <a:grpSpLocks/>
                </p:cNvGrpSpPr>
                <p:nvPr/>
              </p:nvGrpSpPr>
              <p:grpSpPr bwMode="auto">
                <a:xfrm>
                  <a:off x="8013700" y="6324617"/>
                  <a:ext cx="1433513" cy="173038"/>
                  <a:chOff x="5052" y="3820"/>
                  <a:chExt cx="903" cy="109"/>
                </a:xfrm>
              </p:grpSpPr>
              <p:sp>
                <p:nvSpPr>
                  <p:cNvPr id="229" name="Rectangle 39"/>
                  <p:cNvSpPr>
                    <a:spLocks noChangeArrowheads="1"/>
                  </p:cNvSpPr>
                  <p:nvPr/>
                </p:nvSpPr>
                <p:spPr bwMode="auto">
                  <a:xfrm>
                    <a:off x="5052" y="3820"/>
                    <a:ext cx="344" cy="109"/>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500">
                        <a:solidFill>
                          <a:prstClr val="black"/>
                        </a:solidFill>
                        <a:latin typeface="Corbel" panose="020B0503020204020204" pitchFamily="34" charset="0"/>
                      </a:rPr>
                      <a:t>Controls</a:t>
                    </a:r>
                    <a:endParaRPr lang="en-US" sz="1050">
                      <a:solidFill>
                        <a:prstClr val="black"/>
                      </a:solidFill>
                      <a:latin typeface="Corbel" panose="020B0503020204020204" pitchFamily="34" charset="0"/>
                    </a:endParaRPr>
                  </a:p>
                </p:txBody>
              </p:sp>
              <p:sp>
                <p:nvSpPr>
                  <p:cNvPr id="230" name="Rectangle 40"/>
                  <p:cNvSpPr>
                    <a:spLocks noChangeArrowheads="1"/>
                  </p:cNvSpPr>
                  <p:nvPr/>
                </p:nvSpPr>
                <p:spPr bwMode="auto">
                  <a:xfrm>
                    <a:off x="5629" y="3820"/>
                    <a:ext cx="326" cy="109"/>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500">
                        <a:solidFill>
                          <a:prstClr val="black"/>
                        </a:solidFill>
                        <a:latin typeface="Corbel" panose="020B0503020204020204" pitchFamily="34" charset="0"/>
                      </a:rPr>
                      <a:t>Abusers</a:t>
                    </a:r>
                    <a:endParaRPr lang="en-US" sz="1050">
                      <a:solidFill>
                        <a:prstClr val="black"/>
                      </a:solidFill>
                      <a:latin typeface="Corbel" panose="020B0503020204020204" pitchFamily="34" charset="0"/>
                    </a:endParaRPr>
                  </a:p>
                </p:txBody>
              </p:sp>
            </p:grpSp>
            <p:sp>
              <p:nvSpPr>
                <p:cNvPr id="79898" name="Rectangle 41"/>
                <p:cNvSpPr>
                  <a:spLocks noChangeArrowheads="1"/>
                </p:cNvSpPr>
                <p:nvPr/>
              </p:nvSpPr>
              <p:spPr bwMode="auto">
                <a:xfrm rot="16200000">
                  <a:off x="6687957" y="5070376"/>
                  <a:ext cx="1643380" cy="2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fontAlgn="auto">
                    <a:spcBef>
                      <a:spcPts val="0"/>
                    </a:spcBef>
                    <a:spcAft>
                      <a:spcPts val="0"/>
                    </a:spcAft>
                  </a:pPr>
                  <a:r>
                    <a:rPr lang="en-US" sz="700">
                      <a:solidFill>
                        <a:prstClr val="black"/>
                      </a:solidFill>
                      <a:latin typeface="Corbel" panose="020B0503020204020204" pitchFamily="34" charset="0"/>
                    </a:rPr>
                    <a:t>micromol/100g/min</a:t>
                  </a:r>
                </a:p>
              </p:txBody>
            </p:sp>
            <p:sp>
              <p:nvSpPr>
                <p:cNvPr id="228" name="Text Box 79"/>
                <p:cNvSpPr txBox="1">
                  <a:spLocks noChangeArrowheads="1"/>
                </p:cNvSpPr>
                <p:nvPr/>
              </p:nvSpPr>
              <p:spPr bwMode="auto">
                <a:xfrm>
                  <a:off x="8500962" y="3778752"/>
                  <a:ext cx="1060392" cy="573374"/>
                </a:xfrm>
                <a:prstGeom prst="rect">
                  <a:avLst/>
                </a:prstGeom>
                <a:noFill/>
                <a:ln>
                  <a:noFill/>
                </a:ln>
                <a:extLst/>
              </p:spPr>
              <p:txBody>
                <a:bodyPr wrap="none">
                  <a:spAutoFit/>
                </a:bodyPr>
                <a:lstStyle>
                  <a:lvl1pPr>
                    <a:defRPr sz="1600" b="1">
                      <a:solidFill>
                        <a:schemeClr val="tx1"/>
                      </a:solidFill>
                      <a:latin typeface="Times New Roman" charset="0"/>
                      <a:ea typeface="Osaka" charset="0"/>
                      <a:cs typeface="Osaka" charset="0"/>
                    </a:defRPr>
                  </a:lvl1pPr>
                  <a:lvl2pPr marL="742950" indent="-285750">
                    <a:defRPr sz="1600" b="1">
                      <a:solidFill>
                        <a:schemeClr val="tx1"/>
                      </a:solidFill>
                      <a:latin typeface="Times New Roman" charset="0"/>
                      <a:ea typeface="Osaka" charset="0"/>
                      <a:cs typeface="Osaka" charset="0"/>
                    </a:defRPr>
                  </a:lvl2pPr>
                  <a:lvl3pPr marL="1143000" indent="-228600">
                    <a:defRPr sz="1600" b="1">
                      <a:solidFill>
                        <a:schemeClr val="tx1"/>
                      </a:solidFill>
                      <a:latin typeface="Times New Roman" charset="0"/>
                      <a:ea typeface="Osaka" charset="0"/>
                      <a:cs typeface="Osaka" charset="0"/>
                    </a:defRPr>
                  </a:lvl3pPr>
                  <a:lvl4pPr marL="1600200" indent="-228600">
                    <a:defRPr sz="1600" b="1">
                      <a:solidFill>
                        <a:schemeClr val="tx1"/>
                      </a:solidFill>
                      <a:latin typeface="Times New Roman" charset="0"/>
                      <a:ea typeface="Osaka" charset="0"/>
                      <a:cs typeface="Osaka" charset="0"/>
                    </a:defRPr>
                  </a:lvl4pPr>
                  <a:lvl5pPr marL="2057400" indent="-228600">
                    <a:defRPr sz="1600" b="1">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9pPr>
                </a:lstStyle>
                <a:p>
                  <a:pPr defTabSz="457200" fontAlgn="auto">
                    <a:spcBef>
                      <a:spcPts val="0"/>
                    </a:spcBef>
                    <a:spcAft>
                      <a:spcPts val="0"/>
                    </a:spcAft>
                    <a:defRPr/>
                  </a:pPr>
                  <a:r>
                    <a:rPr lang="en-US" sz="1050" dirty="0" smtClean="0">
                      <a:solidFill>
                        <a:prstClr val="black"/>
                      </a:solidFill>
                      <a:latin typeface="Corbel" panose="020B0503020204020204" pitchFamily="34" charset="0"/>
                    </a:rPr>
                    <a:t>OFC</a:t>
                  </a:r>
                </a:p>
              </p:txBody>
            </p:sp>
          </p:grpSp>
          <p:sp>
            <p:nvSpPr>
              <p:cNvPr id="79889" name="Text Box 84"/>
              <p:cNvSpPr txBox="1">
                <a:spLocks noChangeArrowheads="1"/>
              </p:cNvSpPr>
              <p:nvPr/>
            </p:nvSpPr>
            <p:spPr bwMode="auto">
              <a:xfrm>
                <a:off x="9258298" y="4114799"/>
                <a:ext cx="609600" cy="17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Times New Roman" charset="0"/>
                    <a:ea typeface="Osaka" charset="0"/>
                    <a:cs typeface="Osaka" charset="0"/>
                  </a:defRPr>
                </a:lvl1pPr>
                <a:lvl2pPr marL="742950" indent="-285750">
                  <a:defRPr sz="1600" b="1">
                    <a:solidFill>
                      <a:schemeClr val="tx1"/>
                    </a:solidFill>
                    <a:latin typeface="Times New Roman" charset="0"/>
                    <a:ea typeface="Osaka" charset="0"/>
                    <a:cs typeface="Osaka" charset="0"/>
                  </a:defRPr>
                </a:lvl2pPr>
                <a:lvl3pPr marL="1143000" indent="-228600">
                  <a:defRPr sz="1600" b="1">
                    <a:solidFill>
                      <a:schemeClr val="tx1"/>
                    </a:solidFill>
                    <a:latin typeface="Times New Roman" charset="0"/>
                    <a:ea typeface="Osaka" charset="0"/>
                    <a:cs typeface="Osaka" charset="0"/>
                  </a:defRPr>
                </a:lvl3pPr>
                <a:lvl4pPr marL="1600200" indent="-228600">
                  <a:defRPr sz="1600" b="1">
                    <a:solidFill>
                      <a:schemeClr val="tx1"/>
                    </a:solidFill>
                    <a:latin typeface="Times New Roman" charset="0"/>
                    <a:ea typeface="Osaka" charset="0"/>
                    <a:cs typeface="Osaka" charset="0"/>
                  </a:defRPr>
                </a:lvl4pPr>
                <a:lvl5pPr marL="2057400" indent="-228600">
                  <a:defRPr sz="1600" b="1">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9pPr>
              </a:lstStyle>
              <a:p>
                <a:pPr defTabSz="457200" fontAlgn="auto">
                  <a:spcBef>
                    <a:spcPts val="0"/>
                  </a:spcBef>
                  <a:spcAft>
                    <a:spcPts val="0"/>
                  </a:spcAft>
                </a:pPr>
                <a:r>
                  <a:rPr lang="en-US" sz="600" i="1">
                    <a:solidFill>
                      <a:prstClr val="black"/>
                    </a:solidFill>
                    <a:latin typeface="Corbel" panose="020B0503020204020204" pitchFamily="34" charset="0"/>
                  </a:rPr>
                  <a:t>P &lt; 0.005</a:t>
                </a:r>
              </a:p>
            </p:txBody>
          </p:sp>
        </p:grpSp>
      </p:grpSp>
      <p:sp>
        <p:nvSpPr>
          <p:cNvPr id="247" name="Line 26"/>
          <p:cNvSpPr>
            <a:spLocks noChangeShapeType="1"/>
          </p:cNvSpPr>
          <p:nvPr/>
        </p:nvSpPr>
        <p:spPr bwMode="auto">
          <a:xfrm>
            <a:off x="6575" y="1219200"/>
            <a:ext cx="9144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defTabSz="457200" fontAlgn="auto">
              <a:lnSpc>
                <a:spcPct val="85000"/>
              </a:lnSpc>
              <a:spcBef>
                <a:spcPts val="0"/>
              </a:spcBef>
              <a:spcAft>
                <a:spcPts val="0"/>
              </a:spcAft>
              <a:defRPr/>
            </a:pPr>
            <a:endParaRPr lang="en-US" sz="3600" dirty="0">
              <a:solidFill>
                <a:srgbClr val="FFFFFF"/>
              </a:solidFill>
              <a:latin typeface="Corbel" panose="020B0503020204020204" pitchFamily="34" charset="0"/>
              <a:ea typeface="ＭＳ Ｐゴシック" charset="-128"/>
            </a:endParaRPr>
          </a:p>
        </p:txBody>
      </p:sp>
    </p:spTree>
    <p:extLst>
      <p:ext uri="{BB962C8B-B14F-4D97-AF65-F5344CB8AC3E}">
        <p14:creationId xmlns:p14="http://schemas.microsoft.com/office/powerpoint/2010/main" val="2629315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984465691"/>
              </p:ext>
            </p:extLst>
          </p:nvPr>
        </p:nvGraphicFramePr>
        <p:xfrm>
          <a:off x="709205" y="1301749"/>
          <a:ext cx="8149047" cy="4742543"/>
        </p:xfrm>
        <a:graphic>
          <a:graphicData uri="http://schemas.openxmlformats.org/drawingml/2006/chart">
            <c:chart xmlns:c="http://schemas.openxmlformats.org/drawingml/2006/chart" xmlns:r="http://schemas.openxmlformats.org/officeDocument/2006/relationships" r:id="rId2"/>
          </a:graphicData>
        </a:graphic>
      </p:graphicFrame>
      <p:sp>
        <p:nvSpPr>
          <p:cNvPr id="3" name="Line 3"/>
          <p:cNvSpPr>
            <a:spLocks noChangeShapeType="1"/>
          </p:cNvSpPr>
          <p:nvPr/>
        </p:nvSpPr>
        <p:spPr bwMode="auto">
          <a:xfrm>
            <a:off x="0" y="1203960"/>
            <a:ext cx="9144000" cy="0"/>
          </a:xfrm>
          <a:prstGeom prst="line">
            <a:avLst/>
          </a:prstGeom>
          <a:noFill/>
          <a:ln w="57150">
            <a:solidFill>
              <a:srgbClr val="FF0000"/>
            </a:solidFill>
            <a:round/>
            <a:headEnd/>
            <a:tailEnd/>
          </a:ln>
          <a:effectLst/>
        </p:spPr>
        <p:txBody>
          <a:bodyPr lIns="91344" tIns="45672" rIns="91344" bIns="45672"/>
          <a:lstStyle/>
          <a:p>
            <a:pPr algn="ctr" defTabSz="913437">
              <a:lnSpc>
                <a:spcPct val="85000"/>
              </a:lnSpc>
            </a:pPr>
            <a:endParaRPr lang="en-US" b="1" i="1">
              <a:solidFill>
                <a:srgbClr val="000000"/>
              </a:solidFill>
              <a:latin typeface="Corbel" pitchFamily="34" charset="0"/>
              <a:ea typeface="+mn-ea"/>
            </a:endParaRPr>
          </a:p>
        </p:txBody>
      </p:sp>
      <p:sp>
        <p:nvSpPr>
          <p:cNvPr id="5" name="Rectangle 33"/>
          <p:cNvSpPr txBox="1">
            <a:spLocks noChangeArrowheads="1"/>
          </p:cNvSpPr>
          <p:nvPr/>
        </p:nvSpPr>
        <p:spPr bwMode="auto">
          <a:xfrm>
            <a:off x="0" y="41174"/>
            <a:ext cx="9144000" cy="1079292"/>
          </a:xfrm>
          <a:prstGeom prst="rect">
            <a:avLst/>
          </a:prstGeom>
          <a:noFill/>
          <a:ln w="9525">
            <a:noFill/>
            <a:miter lim="800000"/>
            <a:headEnd/>
            <a:tailEnd/>
          </a:ln>
        </p:spPr>
        <p:txBody>
          <a:bodyPr vert="horz" wrap="square" lIns="91344" tIns="45672" rIns="91344" bIns="45672" numCol="1" anchor="ctr" anchorCtr="0" compatLnSpc="1">
            <a:prstTxWarp prst="textNoShape">
              <a:avLst/>
            </a:prstTxWarp>
          </a:bodyPr>
          <a:lstStyle>
            <a:lvl1pPr algn="ctr" defTabSz="456721"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2pPr>
            <a:lvl3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3pPr>
            <a:lvl4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4pPr>
            <a:lvl5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5pPr>
            <a:lvl6pPr marL="456721"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6pPr>
            <a:lvl7pPr marL="913437"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7pPr>
            <a:lvl8pPr marL="1370158"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8pPr>
            <a:lvl9pPr marL="1826876"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9pPr>
          </a:lstStyle>
          <a:p>
            <a:r>
              <a:rPr lang="en-US" sz="2800" b="1" u="sng" dirty="0" smtClean="0">
                <a:solidFill>
                  <a:srgbClr val="FF0000"/>
                </a:solidFill>
                <a:latin typeface="Corbel" panose="020B0503020204020204" pitchFamily="34" charset="0"/>
              </a:rPr>
              <a:t>High Rates of Rx Opioid Abuse</a:t>
            </a:r>
            <a:r>
              <a:rPr lang="en-US" sz="2800" b="1" dirty="0" smtClean="0">
                <a:solidFill>
                  <a:srgbClr val="FF0000"/>
                </a:solidFill>
                <a:effectLst>
                  <a:outerShdw blurRad="38100" dist="38100" dir="2700000" algn="tl">
                    <a:srgbClr val="000000">
                      <a:alpha val="43137"/>
                    </a:srgbClr>
                  </a:outerShdw>
                </a:effectLst>
                <a:latin typeface="Corbel" panose="020B0503020204020204" pitchFamily="34" charset="0"/>
              </a:rPr>
              <a:t> </a:t>
            </a:r>
            <a:r>
              <a:rPr lang="en-US" sz="2800" b="1" dirty="0" smtClean="0">
                <a:latin typeface="Corbel" panose="020B0503020204020204" pitchFamily="34" charset="0"/>
              </a:rPr>
              <a:t>: </a:t>
            </a:r>
            <a:br>
              <a:rPr lang="en-US" sz="2800" b="1" dirty="0" smtClean="0">
                <a:latin typeface="Corbel" panose="020B0503020204020204" pitchFamily="34" charset="0"/>
              </a:rPr>
            </a:br>
            <a:r>
              <a:rPr lang="en-US" sz="2400" b="1" i="1" dirty="0" smtClean="0">
                <a:latin typeface="Corbel" panose="020B0503020204020204" pitchFamily="34" charset="0"/>
              </a:rPr>
              <a:t>12-Month Prevalence of Rx Opioid Misuse, USA Ages 18-64, 2003-2014</a:t>
            </a:r>
            <a:endParaRPr lang="en-US" sz="2400" b="1" i="1" dirty="0">
              <a:latin typeface="Corbel" panose="020B0503020204020204" pitchFamily="34" charset="0"/>
            </a:endParaRPr>
          </a:p>
        </p:txBody>
      </p:sp>
      <p:sp>
        <p:nvSpPr>
          <p:cNvPr id="2" name="TextBox 1"/>
          <p:cNvSpPr txBox="1"/>
          <p:nvPr/>
        </p:nvSpPr>
        <p:spPr>
          <a:xfrm>
            <a:off x="234588" y="2970200"/>
            <a:ext cx="409302" cy="461665"/>
          </a:xfrm>
          <a:prstGeom prst="rect">
            <a:avLst/>
          </a:prstGeom>
          <a:noFill/>
        </p:spPr>
        <p:txBody>
          <a:bodyPr wrap="square" rtlCol="0">
            <a:spAutoFit/>
          </a:bodyPr>
          <a:lstStyle/>
          <a:p>
            <a:r>
              <a:rPr lang="en-US" sz="2400" b="1" dirty="0" smtClean="0">
                <a:latin typeface="Corbel" panose="020B0503020204020204" pitchFamily="34" charset="0"/>
              </a:rPr>
              <a:t>%</a:t>
            </a:r>
            <a:endParaRPr lang="en-US" sz="2400" b="1" dirty="0">
              <a:latin typeface="Corbel" panose="020B0503020204020204" pitchFamily="34" charset="0"/>
            </a:endParaRPr>
          </a:p>
        </p:txBody>
      </p:sp>
      <p:sp>
        <p:nvSpPr>
          <p:cNvPr id="6" name="TextBox 5"/>
          <p:cNvSpPr txBox="1"/>
          <p:nvPr/>
        </p:nvSpPr>
        <p:spPr>
          <a:xfrm>
            <a:off x="130631" y="6165701"/>
            <a:ext cx="9013370" cy="615553"/>
          </a:xfrm>
          <a:prstGeom prst="rect">
            <a:avLst/>
          </a:prstGeom>
          <a:noFill/>
        </p:spPr>
        <p:txBody>
          <a:bodyPr wrap="square" rtlCol="0">
            <a:spAutoFit/>
          </a:bodyPr>
          <a:lstStyle/>
          <a:p>
            <a:r>
              <a:rPr lang="en-US" sz="1700" dirty="0" smtClean="0">
                <a:latin typeface="Corbel" panose="020B0503020204020204" pitchFamily="34" charset="0"/>
              </a:rPr>
              <a:t>Data </a:t>
            </a:r>
            <a:r>
              <a:rPr lang="en-US" sz="1700" dirty="0">
                <a:latin typeface="Corbel" panose="020B0503020204020204" pitchFamily="34" charset="0"/>
              </a:rPr>
              <a:t>source: </a:t>
            </a:r>
            <a:r>
              <a:rPr lang="en-US" sz="1700" b="1" i="1" dirty="0" smtClean="0">
                <a:latin typeface="Corbel" panose="020B0503020204020204" pitchFamily="34" charset="0"/>
              </a:rPr>
              <a:t>SAMHSA’s </a:t>
            </a:r>
            <a:r>
              <a:rPr lang="en-US" sz="1700" b="1" i="1" dirty="0">
                <a:latin typeface="Corbel" panose="020B0503020204020204" pitchFamily="34" charset="0"/>
              </a:rPr>
              <a:t>National Survey on Drug Use and Health (NSDUH) data, </a:t>
            </a:r>
            <a:r>
              <a:rPr lang="en-US" sz="1700" b="1" i="1" dirty="0" smtClean="0">
                <a:latin typeface="Corbel" panose="020B0503020204020204" pitchFamily="34" charset="0"/>
              </a:rPr>
              <a:t>2003-2014, adults </a:t>
            </a:r>
            <a:r>
              <a:rPr lang="en-US" sz="1700" b="1" i="1" dirty="0">
                <a:latin typeface="Corbel" panose="020B0503020204020204" pitchFamily="34" charset="0"/>
              </a:rPr>
              <a:t>aged 18-64 in the United States. </a:t>
            </a:r>
          </a:p>
        </p:txBody>
      </p:sp>
      <p:sp>
        <p:nvSpPr>
          <p:cNvPr id="7" name="TextBox 6"/>
          <p:cNvSpPr txBox="1"/>
          <p:nvPr/>
        </p:nvSpPr>
        <p:spPr>
          <a:xfrm>
            <a:off x="6011908" y="3188775"/>
            <a:ext cx="1889760" cy="369332"/>
          </a:xfrm>
          <a:prstGeom prst="rect">
            <a:avLst/>
          </a:prstGeom>
          <a:noFill/>
        </p:spPr>
        <p:txBody>
          <a:bodyPr wrap="square" rtlCol="0">
            <a:spAutoFit/>
          </a:bodyPr>
          <a:lstStyle/>
          <a:p>
            <a:r>
              <a:rPr lang="en-US" dirty="0" smtClean="0">
                <a:latin typeface="Corbel" panose="020B0503020204020204" pitchFamily="34" charset="0"/>
              </a:rPr>
              <a:t>Trend, </a:t>
            </a:r>
            <a:r>
              <a:rPr lang="en-US" i="1" dirty="0" smtClean="0">
                <a:latin typeface="Corbel" panose="020B0503020204020204" pitchFamily="34" charset="0"/>
              </a:rPr>
              <a:t>p </a:t>
            </a:r>
            <a:r>
              <a:rPr lang="en-US" dirty="0" smtClean="0">
                <a:latin typeface="Corbel" panose="020B0503020204020204" pitchFamily="34" charset="0"/>
              </a:rPr>
              <a:t>&lt; .001</a:t>
            </a:r>
            <a:endParaRPr lang="en-US" dirty="0">
              <a:latin typeface="Corbel" panose="020B0503020204020204" pitchFamily="34" charset="0"/>
            </a:endParaRPr>
          </a:p>
        </p:txBody>
      </p:sp>
    </p:spTree>
    <p:extLst>
      <p:ext uri="{BB962C8B-B14F-4D97-AF65-F5344CB8AC3E}">
        <p14:creationId xmlns:p14="http://schemas.microsoft.com/office/powerpoint/2010/main" val="3143401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72"/>
          <p:cNvSpPr>
            <a:spLocks noChangeArrowheads="1"/>
          </p:cNvSpPr>
          <p:nvPr/>
        </p:nvSpPr>
        <p:spPr bwMode="auto">
          <a:xfrm rot="-5400000">
            <a:off x="2788214" y="3342889"/>
            <a:ext cx="561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a:solidFill>
                  <a:srgbClr val="000000"/>
                </a:solidFill>
                <a:latin typeface="Corbel" panose="020B0503020204020204" pitchFamily="34" charset="0"/>
              </a:rPr>
              <a:t>OFC</a:t>
            </a:r>
          </a:p>
        </p:txBody>
      </p:sp>
      <p:sp>
        <p:nvSpPr>
          <p:cNvPr id="79875" name="Rectangle 173"/>
          <p:cNvSpPr>
            <a:spLocks noChangeArrowheads="1"/>
          </p:cNvSpPr>
          <p:nvPr/>
        </p:nvSpPr>
        <p:spPr bwMode="auto">
          <a:xfrm rot="-5400000">
            <a:off x="2442987" y="3268310"/>
            <a:ext cx="16319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a:solidFill>
                  <a:srgbClr val="000000"/>
                </a:solidFill>
                <a:latin typeface="Corbel" panose="020B0503020204020204" pitchFamily="34" charset="0"/>
              </a:rPr>
              <a:t>umol/100gr/min</a:t>
            </a:r>
          </a:p>
        </p:txBody>
      </p:sp>
      <p:grpSp>
        <p:nvGrpSpPr>
          <p:cNvPr id="5" name="Group 245"/>
          <p:cNvGrpSpPr>
            <a:grpSpLocks/>
          </p:cNvGrpSpPr>
          <p:nvPr/>
        </p:nvGrpSpPr>
        <p:grpSpPr bwMode="auto">
          <a:xfrm>
            <a:off x="3330247" y="1143000"/>
            <a:ext cx="2525889" cy="5519738"/>
            <a:chOff x="3543300" y="425686"/>
            <a:chExt cx="3436428" cy="6366714"/>
          </a:xfrm>
        </p:grpSpPr>
        <p:sp>
          <p:nvSpPr>
            <p:cNvPr id="76812" name="Line 120"/>
            <p:cNvSpPr>
              <a:spLocks noChangeShapeType="1"/>
            </p:cNvSpPr>
            <p:nvPr/>
          </p:nvSpPr>
          <p:spPr bwMode="auto">
            <a:xfrm flipV="1">
              <a:off x="4157633" y="3371917"/>
              <a:ext cx="2031140" cy="703140"/>
            </a:xfrm>
            <a:prstGeom prst="line">
              <a:avLst/>
            </a:prstGeom>
            <a:noFill/>
            <a:ln w="19050">
              <a:solidFill>
                <a:schemeClr val="tx1"/>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grpSp>
          <p:nvGrpSpPr>
            <p:cNvPr id="6" name="Group 121"/>
            <p:cNvGrpSpPr>
              <a:grpSpLocks/>
            </p:cNvGrpSpPr>
            <p:nvPr/>
          </p:nvGrpSpPr>
          <p:grpSpPr bwMode="auto">
            <a:xfrm>
              <a:off x="3925888" y="2705935"/>
              <a:ext cx="22225" cy="1748578"/>
              <a:chOff x="1624" y="872"/>
              <a:chExt cx="24" cy="2736"/>
            </a:xfrm>
          </p:grpSpPr>
          <p:sp>
            <p:nvSpPr>
              <p:cNvPr id="76936" name="Line 122"/>
              <p:cNvSpPr>
                <a:spLocks noChangeShapeType="1"/>
              </p:cNvSpPr>
              <p:nvPr/>
            </p:nvSpPr>
            <p:spPr bwMode="auto">
              <a:xfrm>
                <a:off x="1613" y="3607"/>
                <a:ext cx="33" cy="0"/>
              </a:xfrm>
              <a:prstGeom prst="line">
                <a:avLst/>
              </a:prstGeom>
              <a:noFill/>
              <a:ln w="1270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37" name="Line 123"/>
              <p:cNvSpPr>
                <a:spLocks noChangeShapeType="1"/>
              </p:cNvSpPr>
              <p:nvPr/>
            </p:nvSpPr>
            <p:spPr bwMode="auto">
              <a:xfrm>
                <a:off x="1613" y="3149"/>
                <a:ext cx="33" cy="3"/>
              </a:xfrm>
              <a:prstGeom prst="line">
                <a:avLst/>
              </a:prstGeom>
              <a:noFill/>
              <a:ln w="1270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38" name="Line 124"/>
              <p:cNvSpPr>
                <a:spLocks noChangeShapeType="1"/>
              </p:cNvSpPr>
              <p:nvPr/>
            </p:nvSpPr>
            <p:spPr bwMode="auto">
              <a:xfrm>
                <a:off x="1613" y="2693"/>
                <a:ext cx="33" cy="3"/>
              </a:xfrm>
              <a:prstGeom prst="line">
                <a:avLst/>
              </a:prstGeom>
              <a:noFill/>
              <a:ln w="1270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39" name="Line 125"/>
              <p:cNvSpPr>
                <a:spLocks noChangeShapeType="1"/>
              </p:cNvSpPr>
              <p:nvPr/>
            </p:nvSpPr>
            <p:spPr bwMode="auto">
              <a:xfrm>
                <a:off x="1613" y="2241"/>
                <a:ext cx="33" cy="0"/>
              </a:xfrm>
              <a:prstGeom prst="line">
                <a:avLst/>
              </a:prstGeom>
              <a:noFill/>
              <a:ln w="1270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40" name="Line 126"/>
              <p:cNvSpPr>
                <a:spLocks noChangeShapeType="1"/>
              </p:cNvSpPr>
              <p:nvPr/>
            </p:nvSpPr>
            <p:spPr bwMode="auto">
              <a:xfrm>
                <a:off x="1613" y="1782"/>
                <a:ext cx="33" cy="3"/>
              </a:xfrm>
              <a:prstGeom prst="line">
                <a:avLst/>
              </a:prstGeom>
              <a:noFill/>
              <a:ln w="1270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41" name="Line 127"/>
              <p:cNvSpPr>
                <a:spLocks noChangeShapeType="1"/>
              </p:cNvSpPr>
              <p:nvPr/>
            </p:nvSpPr>
            <p:spPr bwMode="auto">
              <a:xfrm>
                <a:off x="1613" y="1324"/>
                <a:ext cx="33" cy="6"/>
              </a:xfrm>
              <a:prstGeom prst="line">
                <a:avLst/>
              </a:prstGeom>
              <a:noFill/>
              <a:ln w="1270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42" name="Line 128"/>
              <p:cNvSpPr>
                <a:spLocks noChangeShapeType="1"/>
              </p:cNvSpPr>
              <p:nvPr/>
            </p:nvSpPr>
            <p:spPr bwMode="auto">
              <a:xfrm>
                <a:off x="1613" y="871"/>
                <a:ext cx="33" cy="0"/>
              </a:xfrm>
              <a:prstGeom prst="line">
                <a:avLst/>
              </a:prstGeom>
              <a:noFill/>
              <a:ln w="1270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grpSp>
        <p:grpSp>
          <p:nvGrpSpPr>
            <p:cNvPr id="7" name="Group 129"/>
            <p:cNvGrpSpPr>
              <a:grpSpLocks/>
            </p:cNvGrpSpPr>
            <p:nvPr/>
          </p:nvGrpSpPr>
          <p:grpSpPr bwMode="auto">
            <a:xfrm>
              <a:off x="3925888" y="4437773"/>
              <a:ext cx="2603500" cy="15218"/>
              <a:chOff x="1623" y="3584"/>
              <a:chExt cx="2882" cy="24"/>
            </a:xfrm>
          </p:grpSpPr>
          <p:sp>
            <p:nvSpPr>
              <p:cNvPr id="76928" name="Line 130"/>
              <p:cNvSpPr>
                <a:spLocks noChangeShapeType="1"/>
              </p:cNvSpPr>
              <p:nvPr/>
            </p:nvSpPr>
            <p:spPr bwMode="auto">
              <a:xfrm flipV="1">
                <a:off x="1622" y="3584"/>
                <a:ext cx="0" cy="23"/>
              </a:xfrm>
              <a:prstGeom prst="line">
                <a:avLst/>
              </a:prstGeom>
              <a:noFill/>
              <a:ln w="1270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29" name="Line 131"/>
              <p:cNvSpPr>
                <a:spLocks noChangeShapeType="1"/>
              </p:cNvSpPr>
              <p:nvPr/>
            </p:nvSpPr>
            <p:spPr bwMode="auto">
              <a:xfrm flipV="1">
                <a:off x="2028" y="3584"/>
                <a:ext cx="0" cy="23"/>
              </a:xfrm>
              <a:prstGeom prst="line">
                <a:avLst/>
              </a:prstGeom>
              <a:noFill/>
              <a:ln w="1270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30" name="Line 132"/>
              <p:cNvSpPr>
                <a:spLocks noChangeShapeType="1"/>
              </p:cNvSpPr>
              <p:nvPr/>
            </p:nvSpPr>
            <p:spPr bwMode="auto">
              <a:xfrm flipV="1">
                <a:off x="2447" y="3584"/>
                <a:ext cx="2" cy="23"/>
              </a:xfrm>
              <a:prstGeom prst="line">
                <a:avLst/>
              </a:prstGeom>
              <a:noFill/>
              <a:ln w="1270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31" name="Line 133"/>
              <p:cNvSpPr>
                <a:spLocks noChangeShapeType="1"/>
              </p:cNvSpPr>
              <p:nvPr/>
            </p:nvSpPr>
            <p:spPr bwMode="auto">
              <a:xfrm flipV="1">
                <a:off x="2855" y="3584"/>
                <a:ext cx="0" cy="23"/>
              </a:xfrm>
              <a:prstGeom prst="line">
                <a:avLst/>
              </a:prstGeom>
              <a:noFill/>
              <a:ln w="1270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32" name="Line 134"/>
              <p:cNvSpPr>
                <a:spLocks noChangeShapeType="1"/>
              </p:cNvSpPr>
              <p:nvPr/>
            </p:nvSpPr>
            <p:spPr bwMode="auto">
              <a:xfrm flipV="1">
                <a:off x="3267" y="3584"/>
                <a:ext cx="0" cy="23"/>
              </a:xfrm>
              <a:prstGeom prst="line">
                <a:avLst/>
              </a:prstGeom>
              <a:noFill/>
              <a:ln w="1270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33" name="Line 135"/>
              <p:cNvSpPr>
                <a:spLocks noChangeShapeType="1"/>
              </p:cNvSpPr>
              <p:nvPr/>
            </p:nvSpPr>
            <p:spPr bwMode="auto">
              <a:xfrm flipV="1">
                <a:off x="3680" y="3584"/>
                <a:ext cx="0" cy="23"/>
              </a:xfrm>
              <a:prstGeom prst="line">
                <a:avLst/>
              </a:prstGeom>
              <a:noFill/>
              <a:ln w="1270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34" name="Line 136"/>
              <p:cNvSpPr>
                <a:spLocks noChangeShapeType="1"/>
              </p:cNvSpPr>
              <p:nvPr/>
            </p:nvSpPr>
            <p:spPr bwMode="auto">
              <a:xfrm flipV="1">
                <a:off x="4098" y="3584"/>
                <a:ext cx="0" cy="23"/>
              </a:xfrm>
              <a:prstGeom prst="line">
                <a:avLst/>
              </a:prstGeom>
              <a:noFill/>
              <a:ln w="1270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35" name="Line 137"/>
              <p:cNvSpPr>
                <a:spLocks noChangeShapeType="1"/>
              </p:cNvSpPr>
              <p:nvPr/>
            </p:nvSpPr>
            <p:spPr bwMode="auto">
              <a:xfrm flipV="1">
                <a:off x="4504" y="3584"/>
                <a:ext cx="0" cy="23"/>
              </a:xfrm>
              <a:prstGeom prst="line">
                <a:avLst/>
              </a:prstGeom>
              <a:noFill/>
              <a:ln w="1270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grpSp>
        <p:sp>
          <p:nvSpPr>
            <p:cNvPr id="76815" name="Line 138"/>
            <p:cNvSpPr>
              <a:spLocks noChangeShapeType="1"/>
            </p:cNvSpPr>
            <p:nvPr/>
          </p:nvSpPr>
          <p:spPr bwMode="auto">
            <a:xfrm flipV="1">
              <a:off x="3925339" y="2745683"/>
              <a:ext cx="1919" cy="1691931"/>
            </a:xfrm>
            <a:prstGeom prst="line">
              <a:avLst/>
            </a:prstGeom>
            <a:noFill/>
            <a:ln w="1905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16" name="Line 139"/>
            <p:cNvSpPr>
              <a:spLocks noChangeShapeType="1"/>
            </p:cNvSpPr>
            <p:nvPr/>
          </p:nvSpPr>
          <p:spPr bwMode="auto">
            <a:xfrm>
              <a:off x="3925339" y="4454093"/>
              <a:ext cx="2605157" cy="0"/>
            </a:xfrm>
            <a:prstGeom prst="line">
              <a:avLst/>
            </a:prstGeom>
            <a:noFill/>
            <a:ln w="19050">
              <a:solidFill>
                <a:schemeClr val="tx2"/>
              </a:solidFill>
              <a:round/>
              <a:headEnd/>
              <a:tailEnd/>
            </a:ln>
            <a:extLst/>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9973" name="Oval 140"/>
            <p:cNvSpPr>
              <a:spLocks noChangeArrowheads="1"/>
            </p:cNvSpPr>
            <p:nvPr/>
          </p:nvSpPr>
          <p:spPr bwMode="auto">
            <a:xfrm>
              <a:off x="4378325" y="3637293"/>
              <a:ext cx="104775" cy="115659"/>
            </a:xfrm>
            <a:prstGeom prst="ellipse">
              <a:avLst/>
            </a:prstGeom>
            <a:solidFill>
              <a:srgbClr val="000000"/>
            </a:solidFill>
            <a:ln w="12700">
              <a:solidFill>
                <a:schemeClr val="tx1"/>
              </a:solidFill>
              <a:round/>
              <a:headEnd/>
              <a:tailEnd/>
            </a:ln>
          </p:spPr>
          <p:txBody>
            <a:bodyPr/>
            <a:lstStyle/>
            <a:p>
              <a:pPr defTabSz="457200" fontAlgn="auto">
                <a:spcBef>
                  <a:spcPts val="0"/>
                </a:spcBef>
                <a:spcAft>
                  <a:spcPts val="0"/>
                </a:spcAft>
              </a:pPr>
              <a:endParaRPr lang="en-US" sz="800">
                <a:solidFill>
                  <a:srgbClr val="000000"/>
                </a:solidFill>
                <a:latin typeface="Corbel" panose="020B0503020204020204" pitchFamily="34" charset="0"/>
              </a:endParaRPr>
            </a:p>
          </p:txBody>
        </p:sp>
        <p:sp>
          <p:nvSpPr>
            <p:cNvPr id="79974" name="Oval 141"/>
            <p:cNvSpPr>
              <a:spLocks noChangeArrowheads="1"/>
            </p:cNvSpPr>
            <p:nvPr/>
          </p:nvSpPr>
          <p:spPr bwMode="auto">
            <a:xfrm>
              <a:off x="4192588" y="4255154"/>
              <a:ext cx="101600" cy="117180"/>
            </a:xfrm>
            <a:prstGeom prst="ellipse">
              <a:avLst/>
            </a:prstGeom>
            <a:solidFill>
              <a:srgbClr val="000000"/>
            </a:solidFill>
            <a:ln w="12700">
              <a:solidFill>
                <a:srgbClr val="000000"/>
              </a:solidFill>
              <a:round/>
              <a:headEnd/>
              <a:tailEnd/>
            </a:ln>
          </p:spPr>
          <p:txBody>
            <a:bodyPr/>
            <a:lstStyle/>
            <a:p>
              <a:pPr defTabSz="457200" fontAlgn="auto">
                <a:spcBef>
                  <a:spcPts val="0"/>
                </a:spcBef>
                <a:spcAft>
                  <a:spcPts val="0"/>
                </a:spcAft>
              </a:pPr>
              <a:endParaRPr lang="en-US" sz="800">
                <a:solidFill>
                  <a:srgbClr val="000000"/>
                </a:solidFill>
                <a:latin typeface="Corbel" panose="020B0503020204020204" pitchFamily="34" charset="0"/>
              </a:endParaRPr>
            </a:p>
          </p:txBody>
        </p:sp>
        <p:sp>
          <p:nvSpPr>
            <p:cNvPr id="79975" name="Oval 142"/>
            <p:cNvSpPr>
              <a:spLocks noChangeArrowheads="1"/>
            </p:cNvSpPr>
            <p:nvPr/>
          </p:nvSpPr>
          <p:spPr bwMode="auto">
            <a:xfrm>
              <a:off x="4408488" y="4402771"/>
              <a:ext cx="103187" cy="117181"/>
            </a:xfrm>
            <a:prstGeom prst="ellipse">
              <a:avLst/>
            </a:prstGeom>
            <a:solidFill>
              <a:srgbClr val="000000"/>
            </a:solidFill>
            <a:ln w="12700">
              <a:solidFill>
                <a:srgbClr val="000000"/>
              </a:solidFill>
              <a:round/>
              <a:headEnd/>
              <a:tailEnd/>
            </a:ln>
          </p:spPr>
          <p:txBody>
            <a:bodyPr/>
            <a:lstStyle/>
            <a:p>
              <a:pPr defTabSz="457200" fontAlgn="auto">
                <a:spcBef>
                  <a:spcPts val="0"/>
                </a:spcBef>
                <a:spcAft>
                  <a:spcPts val="0"/>
                </a:spcAft>
              </a:pPr>
              <a:endParaRPr lang="en-US" sz="800">
                <a:solidFill>
                  <a:srgbClr val="000000"/>
                </a:solidFill>
                <a:latin typeface="Corbel" panose="020B0503020204020204" pitchFamily="34" charset="0"/>
              </a:endParaRPr>
            </a:p>
          </p:txBody>
        </p:sp>
        <p:sp>
          <p:nvSpPr>
            <p:cNvPr id="79976" name="Oval 143"/>
            <p:cNvSpPr>
              <a:spLocks noChangeArrowheads="1"/>
            </p:cNvSpPr>
            <p:nvPr/>
          </p:nvSpPr>
          <p:spPr bwMode="auto">
            <a:xfrm>
              <a:off x="4378325" y="3800128"/>
              <a:ext cx="104775" cy="115659"/>
            </a:xfrm>
            <a:prstGeom prst="ellipse">
              <a:avLst/>
            </a:prstGeom>
            <a:solidFill>
              <a:srgbClr val="000000"/>
            </a:solidFill>
            <a:ln w="12700">
              <a:solidFill>
                <a:srgbClr val="000000"/>
              </a:solidFill>
              <a:round/>
              <a:headEnd/>
              <a:tailEnd/>
            </a:ln>
          </p:spPr>
          <p:txBody>
            <a:bodyPr/>
            <a:lstStyle/>
            <a:p>
              <a:pPr defTabSz="457200" fontAlgn="auto">
                <a:spcBef>
                  <a:spcPts val="0"/>
                </a:spcBef>
                <a:spcAft>
                  <a:spcPts val="0"/>
                </a:spcAft>
              </a:pPr>
              <a:endParaRPr lang="en-US" sz="800">
                <a:solidFill>
                  <a:srgbClr val="000000"/>
                </a:solidFill>
                <a:latin typeface="Corbel" panose="020B0503020204020204" pitchFamily="34" charset="0"/>
              </a:endParaRPr>
            </a:p>
          </p:txBody>
        </p:sp>
        <p:sp>
          <p:nvSpPr>
            <p:cNvPr id="79977" name="Oval 144"/>
            <p:cNvSpPr>
              <a:spLocks noChangeArrowheads="1"/>
            </p:cNvSpPr>
            <p:nvPr/>
          </p:nvSpPr>
          <p:spPr bwMode="auto">
            <a:xfrm>
              <a:off x="6029325" y="3641858"/>
              <a:ext cx="101600" cy="117181"/>
            </a:xfrm>
            <a:prstGeom prst="ellipse">
              <a:avLst/>
            </a:prstGeom>
            <a:solidFill>
              <a:srgbClr val="000000"/>
            </a:solidFill>
            <a:ln w="12700">
              <a:solidFill>
                <a:schemeClr val="tx1"/>
              </a:solidFill>
              <a:round/>
              <a:headEnd/>
              <a:tailEnd/>
            </a:ln>
          </p:spPr>
          <p:txBody>
            <a:bodyPr/>
            <a:lstStyle/>
            <a:p>
              <a:pPr defTabSz="457200" fontAlgn="auto">
                <a:spcBef>
                  <a:spcPts val="0"/>
                </a:spcBef>
                <a:spcAft>
                  <a:spcPts val="0"/>
                </a:spcAft>
              </a:pPr>
              <a:endParaRPr lang="en-US" sz="800">
                <a:solidFill>
                  <a:srgbClr val="000000"/>
                </a:solidFill>
                <a:latin typeface="Corbel" panose="020B0503020204020204" pitchFamily="34" charset="0"/>
              </a:endParaRPr>
            </a:p>
          </p:txBody>
        </p:sp>
        <p:sp>
          <p:nvSpPr>
            <p:cNvPr id="79978" name="Oval 145"/>
            <p:cNvSpPr>
              <a:spLocks noChangeArrowheads="1"/>
            </p:cNvSpPr>
            <p:nvPr/>
          </p:nvSpPr>
          <p:spPr bwMode="auto">
            <a:xfrm>
              <a:off x="4900613" y="3865567"/>
              <a:ext cx="103187" cy="117180"/>
            </a:xfrm>
            <a:prstGeom prst="ellipse">
              <a:avLst/>
            </a:prstGeom>
            <a:solidFill>
              <a:srgbClr val="000000"/>
            </a:solidFill>
            <a:ln w="12700">
              <a:solidFill>
                <a:schemeClr val="tx1"/>
              </a:solidFill>
              <a:round/>
              <a:headEnd/>
              <a:tailEnd/>
            </a:ln>
          </p:spPr>
          <p:txBody>
            <a:bodyPr/>
            <a:lstStyle/>
            <a:p>
              <a:pPr defTabSz="457200" fontAlgn="auto">
                <a:spcBef>
                  <a:spcPts val="0"/>
                </a:spcBef>
                <a:spcAft>
                  <a:spcPts val="0"/>
                </a:spcAft>
              </a:pPr>
              <a:endParaRPr lang="en-US" sz="800">
                <a:solidFill>
                  <a:srgbClr val="000000"/>
                </a:solidFill>
                <a:latin typeface="Corbel" panose="020B0503020204020204" pitchFamily="34" charset="0"/>
              </a:endParaRPr>
            </a:p>
          </p:txBody>
        </p:sp>
        <p:sp>
          <p:nvSpPr>
            <p:cNvPr id="79979" name="Oval 146"/>
            <p:cNvSpPr>
              <a:spLocks noChangeArrowheads="1"/>
            </p:cNvSpPr>
            <p:nvPr/>
          </p:nvSpPr>
          <p:spPr bwMode="auto">
            <a:xfrm>
              <a:off x="4886325" y="3483588"/>
              <a:ext cx="103188" cy="117181"/>
            </a:xfrm>
            <a:prstGeom prst="ellipse">
              <a:avLst/>
            </a:prstGeom>
            <a:solidFill>
              <a:srgbClr val="000000"/>
            </a:solidFill>
            <a:ln w="12700">
              <a:solidFill>
                <a:schemeClr val="tx1"/>
              </a:solidFill>
              <a:round/>
              <a:headEnd/>
              <a:tailEnd/>
            </a:ln>
          </p:spPr>
          <p:txBody>
            <a:bodyPr/>
            <a:lstStyle/>
            <a:p>
              <a:pPr defTabSz="457200" fontAlgn="auto">
                <a:spcBef>
                  <a:spcPts val="0"/>
                </a:spcBef>
                <a:spcAft>
                  <a:spcPts val="0"/>
                </a:spcAft>
              </a:pPr>
              <a:endParaRPr lang="en-US" sz="800">
                <a:solidFill>
                  <a:srgbClr val="000000"/>
                </a:solidFill>
                <a:latin typeface="Corbel" panose="020B0503020204020204" pitchFamily="34" charset="0"/>
              </a:endParaRPr>
            </a:p>
          </p:txBody>
        </p:sp>
        <p:sp>
          <p:nvSpPr>
            <p:cNvPr id="79980" name="Oval 147"/>
            <p:cNvSpPr>
              <a:spLocks noChangeArrowheads="1"/>
            </p:cNvSpPr>
            <p:nvPr/>
          </p:nvSpPr>
          <p:spPr bwMode="auto">
            <a:xfrm>
              <a:off x="4105275" y="3892960"/>
              <a:ext cx="103188" cy="115659"/>
            </a:xfrm>
            <a:prstGeom prst="ellipse">
              <a:avLst/>
            </a:prstGeom>
            <a:solidFill>
              <a:srgbClr val="000000"/>
            </a:solidFill>
            <a:ln w="12700">
              <a:solidFill>
                <a:srgbClr val="000000"/>
              </a:solidFill>
              <a:round/>
              <a:headEnd/>
              <a:tailEnd/>
            </a:ln>
          </p:spPr>
          <p:txBody>
            <a:bodyPr/>
            <a:lstStyle/>
            <a:p>
              <a:pPr defTabSz="457200" fontAlgn="auto">
                <a:spcBef>
                  <a:spcPts val="0"/>
                </a:spcBef>
                <a:spcAft>
                  <a:spcPts val="0"/>
                </a:spcAft>
              </a:pPr>
              <a:endParaRPr lang="en-US" sz="800">
                <a:solidFill>
                  <a:srgbClr val="000000"/>
                </a:solidFill>
                <a:latin typeface="Corbel" panose="020B0503020204020204" pitchFamily="34" charset="0"/>
              </a:endParaRPr>
            </a:p>
          </p:txBody>
        </p:sp>
        <p:sp>
          <p:nvSpPr>
            <p:cNvPr id="79981" name="Oval 148"/>
            <p:cNvSpPr>
              <a:spLocks noChangeArrowheads="1"/>
            </p:cNvSpPr>
            <p:nvPr/>
          </p:nvSpPr>
          <p:spPr bwMode="auto">
            <a:xfrm>
              <a:off x="6137275" y="2824638"/>
              <a:ext cx="103188" cy="117180"/>
            </a:xfrm>
            <a:prstGeom prst="ellipse">
              <a:avLst/>
            </a:prstGeom>
            <a:solidFill>
              <a:srgbClr val="000000"/>
            </a:solidFill>
            <a:ln w="12700">
              <a:solidFill>
                <a:schemeClr val="tx1"/>
              </a:solidFill>
              <a:round/>
              <a:headEnd/>
              <a:tailEnd/>
            </a:ln>
          </p:spPr>
          <p:txBody>
            <a:bodyPr/>
            <a:lstStyle/>
            <a:p>
              <a:pPr defTabSz="457200" fontAlgn="auto">
                <a:spcBef>
                  <a:spcPts val="0"/>
                </a:spcBef>
                <a:spcAft>
                  <a:spcPts val="0"/>
                </a:spcAft>
              </a:pPr>
              <a:endParaRPr lang="en-US" sz="800">
                <a:solidFill>
                  <a:srgbClr val="000000"/>
                </a:solidFill>
                <a:latin typeface="Corbel" panose="020B0503020204020204" pitchFamily="34" charset="0"/>
              </a:endParaRPr>
            </a:p>
          </p:txBody>
        </p:sp>
        <p:sp>
          <p:nvSpPr>
            <p:cNvPr id="79982" name="Oval 149"/>
            <p:cNvSpPr>
              <a:spLocks noChangeArrowheads="1"/>
            </p:cNvSpPr>
            <p:nvPr/>
          </p:nvSpPr>
          <p:spPr bwMode="auto">
            <a:xfrm>
              <a:off x="4278313" y="4004052"/>
              <a:ext cx="104775" cy="117181"/>
            </a:xfrm>
            <a:prstGeom prst="ellipse">
              <a:avLst/>
            </a:prstGeom>
            <a:solidFill>
              <a:srgbClr val="000000"/>
            </a:solidFill>
            <a:ln w="12700">
              <a:solidFill>
                <a:srgbClr val="000000"/>
              </a:solidFill>
              <a:round/>
              <a:headEnd/>
              <a:tailEnd/>
            </a:ln>
          </p:spPr>
          <p:txBody>
            <a:bodyPr/>
            <a:lstStyle/>
            <a:p>
              <a:pPr defTabSz="457200" fontAlgn="auto">
                <a:spcBef>
                  <a:spcPts val="0"/>
                </a:spcBef>
                <a:spcAft>
                  <a:spcPts val="0"/>
                </a:spcAft>
              </a:pPr>
              <a:endParaRPr lang="en-US" sz="800">
                <a:solidFill>
                  <a:srgbClr val="000000"/>
                </a:solidFill>
                <a:latin typeface="Corbel" panose="020B0503020204020204" pitchFamily="34" charset="0"/>
              </a:endParaRPr>
            </a:p>
          </p:txBody>
        </p:sp>
        <p:sp>
          <p:nvSpPr>
            <p:cNvPr id="79983" name="Oval 150"/>
            <p:cNvSpPr>
              <a:spLocks noChangeArrowheads="1"/>
            </p:cNvSpPr>
            <p:nvPr/>
          </p:nvSpPr>
          <p:spPr bwMode="auto">
            <a:xfrm>
              <a:off x="4640263" y="3523155"/>
              <a:ext cx="103187" cy="117181"/>
            </a:xfrm>
            <a:prstGeom prst="ellipse">
              <a:avLst/>
            </a:prstGeom>
            <a:solidFill>
              <a:srgbClr val="000000"/>
            </a:solidFill>
            <a:ln w="12700">
              <a:solidFill>
                <a:schemeClr val="tx1"/>
              </a:solidFill>
              <a:round/>
              <a:headEnd/>
              <a:tailEnd/>
            </a:ln>
          </p:spPr>
          <p:txBody>
            <a:bodyPr/>
            <a:lstStyle/>
            <a:p>
              <a:pPr defTabSz="457200" fontAlgn="auto">
                <a:spcBef>
                  <a:spcPts val="0"/>
                </a:spcBef>
                <a:spcAft>
                  <a:spcPts val="0"/>
                </a:spcAft>
              </a:pPr>
              <a:endParaRPr lang="en-US" sz="800">
                <a:solidFill>
                  <a:srgbClr val="000000"/>
                </a:solidFill>
                <a:latin typeface="Corbel" panose="020B0503020204020204" pitchFamily="34" charset="0"/>
              </a:endParaRPr>
            </a:p>
          </p:txBody>
        </p:sp>
        <p:sp>
          <p:nvSpPr>
            <p:cNvPr id="79984" name="Oval 151"/>
            <p:cNvSpPr>
              <a:spLocks noChangeArrowheads="1"/>
            </p:cNvSpPr>
            <p:nvPr/>
          </p:nvSpPr>
          <p:spPr bwMode="auto">
            <a:xfrm>
              <a:off x="6078538" y="3533809"/>
              <a:ext cx="104775" cy="117180"/>
            </a:xfrm>
            <a:prstGeom prst="ellipse">
              <a:avLst/>
            </a:prstGeom>
            <a:solidFill>
              <a:srgbClr val="000000"/>
            </a:solidFill>
            <a:ln w="12700">
              <a:solidFill>
                <a:schemeClr val="tx1"/>
              </a:solidFill>
              <a:round/>
              <a:headEnd/>
              <a:tailEnd/>
            </a:ln>
          </p:spPr>
          <p:txBody>
            <a:bodyPr/>
            <a:lstStyle/>
            <a:p>
              <a:pPr defTabSz="457200" fontAlgn="auto">
                <a:spcBef>
                  <a:spcPts val="0"/>
                </a:spcBef>
                <a:spcAft>
                  <a:spcPts val="0"/>
                </a:spcAft>
              </a:pPr>
              <a:endParaRPr lang="en-US" sz="800">
                <a:solidFill>
                  <a:srgbClr val="000000"/>
                </a:solidFill>
                <a:latin typeface="Corbel" panose="020B0503020204020204" pitchFamily="34" charset="0"/>
              </a:endParaRPr>
            </a:p>
          </p:txBody>
        </p:sp>
        <p:sp>
          <p:nvSpPr>
            <p:cNvPr id="79985" name="Oval 152"/>
            <p:cNvSpPr>
              <a:spLocks noChangeArrowheads="1"/>
            </p:cNvSpPr>
            <p:nvPr/>
          </p:nvSpPr>
          <p:spPr bwMode="auto">
            <a:xfrm>
              <a:off x="5146675" y="3790997"/>
              <a:ext cx="101600" cy="115659"/>
            </a:xfrm>
            <a:prstGeom prst="ellipse">
              <a:avLst/>
            </a:prstGeom>
            <a:solidFill>
              <a:srgbClr val="000000"/>
            </a:solidFill>
            <a:ln w="12700">
              <a:solidFill>
                <a:schemeClr val="tx1"/>
              </a:solidFill>
              <a:round/>
              <a:headEnd/>
              <a:tailEnd/>
            </a:ln>
          </p:spPr>
          <p:txBody>
            <a:bodyPr/>
            <a:lstStyle/>
            <a:p>
              <a:pPr defTabSz="457200" fontAlgn="auto">
                <a:spcBef>
                  <a:spcPts val="0"/>
                </a:spcBef>
                <a:spcAft>
                  <a:spcPts val="0"/>
                </a:spcAft>
              </a:pPr>
              <a:endParaRPr lang="en-US" sz="800">
                <a:solidFill>
                  <a:srgbClr val="000000"/>
                </a:solidFill>
                <a:latin typeface="Corbel" panose="020B0503020204020204" pitchFamily="34" charset="0"/>
              </a:endParaRPr>
            </a:p>
          </p:txBody>
        </p:sp>
        <p:sp>
          <p:nvSpPr>
            <p:cNvPr id="79986" name="Oval 153"/>
            <p:cNvSpPr>
              <a:spLocks noChangeArrowheads="1"/>
            </p:cNvSpPr>
            <p:nvPr/>
          </p:nvSpPr>
          <p:spPr bwMode="auto">
            <a:xfrm>
              <a:off x="5854700" y="3518590"/>
              <a:ext cx="104775" cy="117180"/>
            </a:xfrm>
            <a:prstGeom prst="ellipse">
              <a:avLst/>
            </a:prstGeom>
            <a:solidFill>
              <a:srgbClr val="000000"/>
            </a:solidFill>
            <a:ln w="12700">
              <a:solidFill>
                <a:schemeClr val="tx1"/>
              </a:solidFill>
              <a:round/>
              <a:headEnd/>
              <a:tailEnd/>
            </a:ln>
          </p:spPr>
          <p:txBody>
            <a:bodyPr/>
            <a:lstStyle/>
            <a:p>
              <a:pPr defTabSz="457200" fontAlgn="auto">
                <a:spcBef>
                  <a:spcPts val="0"/>
                </a:spcBef>
                <a:spcAft>
                  <a:spcPts val="0"/>
                </a:spcAft>
              </a:pPr>
              <a:endParaRPr lang="en-US" sz="800">
                <a:solidFill>
                  <a:srgbClr val="000000"/>
                </a:solidFill>
                <a:latin typeface="Corbel" panose="020B0503020204020204" pitchFamily="34" charset="0"/>
              </a:endParaRPr>
            </a:p>
          </p:txBody>
        </p:sp>
        <p:sp>
          <p:nvSpPr>
            <p:cNvPr id="79987" name="Oval 154"/>
            <p:cNvSpPr>
              <a:spLocks noChangeArrowheads="1"/>
            </p:cNvSpPr>
            <p:nvPr/>
          </p:nvSpPr>
          <p:spPr bwMode="auto">
            <a:xfrm>
              <a:off x="4221163" y="4029924"/>
              <a:ext cx="103187" cy="117180"/>
            </a:xfrm>
            <a:prstGeom prst="ellipse">
              <a:avLst/>
            </a:prstGeom>
            <a:solidFill>
              <a:srgbClr val="000000"/>
            </a:solidFill>
            <a:ln w="12700">
              <a:solidFill>
                <a:srgbClr val="000000"/>
              </a:solidFill>
              <a:round/>
              <a:headEnd/>
              <a:tailEnd/>
            </a:ln>
          </p:spPr>
          <p:txBody>
            <a:bodyPr/>
            <a:lstStyle/>
            <a:p>
              <a:pPr defTabSz="457200" fontAlgn="auto">
                <a:spcBef>
                  <a:spcPts val="0"/>
                </a:spcBef>
                <a:spcAft>
                  <a:spcPts val="0"/>
                </a:spcAft>
              </a:pPr>
              <a:endParaRPr lang="en-US" sz="800">
                <a:solidFill>
                  <a:srgbClr val="000000"/>
                </a:solidFill>
                <a:latin typeface="Corbel" panose="020B0503020204020204" pitchFamily="34" charset="0"/>
              </a:endParaRPr>
            </a:p>
          </p:txBody>
        </p:sp>
        <p:grpSp>
          <p:nvGrpSpPr>
            <p:cNvPr id="8" name="Group 155"/>
            <p:cNvGrpSpPr>
              <a:grpSpLocks/>
            </p:cNvGrpSpPr>
            <p:nvPr/>
          </p:nvGrpSpPr>
          <p:grpSpPr bwMode="auto">
            <a:xfrm>
              <a:off x="3743325" y="2582666"/>
              <a:ext cx="147638" cy="1889452"/>
              <a:chOff x="1423" y="805"/>
              <a:chExt cx="162" cy="2958"/>
            </a:xfrm>
          </p:grpSpPr>
          <p:sp>
            <p:nvSpPr>
              <p:cNvPr id="80077" name="Rectangle 156"/>
              <p:cNvSpPr>
                <a:spLocks noChangeArrowheads="1"/>
              </p:cNvSpPr>
              <p:nvPr/>
            </p:nvSpPr>
            <p:spPr bwMode="auto">
              <a:xfrm>
                <a:off x="1423" y="3541"/>
                <a:ext cx="16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sz="800">
                    <a:solidFill>
                      <a:srgbClr val="000000"/>
                    </a:solidFill>
                    <a:latin typeface="Corbel" panose="020B0503020204020204" pitchFamily="34" charset="0"/>
                  </a:rPr>
                  <a:t>30</a:t>
                </a:r>
                <a:endParaRPr lang="en-US" sz="900">
                  <a:solidFill>
                    <a:srgbClr val="000000"/>
                  </a:solidFill>
                  <a:latin typeface="Corbel" panose="020B0503020204020204" pitchFamily="34" charset="0"/>
                </a:endParaRPr>
              </a:p>
            </p:txBody>
          </p:sp>
          <p:sp>
            <p:nvSpPr>
              <p:cNvPr id="80078" name="Rectangle 157"/>
              <p:cNvSpPr>
                <a:spLocks noChangeArrowheads="1"/>
              </p:cNvSpPr>
              <p:nvPr/>
            </p:nvSpPr>
            <p:spPr bwMode="auto">
              <a:xfrm>
                <a:off x="1423" y="3084"/>
                <a:ext cx="16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sz="800">
                    <a:solidFill>
                      <a:srgbClr val="000000"/>
                    </a:solidFill>
                    <a:latin typeface="Corbel" panose="020B0503020204020204" pitchFamily="34" charset="0"/>
                  </a:rPr>
                  <a:t>40</a:t>
                </a:r>
                <a:endParaRPr lang="en-US" sz="900">
                  <a:solidFill>
                    <a:srgbClr val="000000"/>
                  </a:solidFill>
                  <a:latin typeface="Corbel" panose="020B0503020204020204" pitchFamily="34" charset="0"/>
                </a:endParaRPr>
              </a:p>
            </p:txBody>
          </p:sp>
          <p:sp>
            <p:nvSpPr>
              <p:cNvPr id="80079" name="Rectangle 158"/>
              <p:cNvSpPr>
                <a:spLocks noChangeArrowheads="1"/>
              </p:cNvSpPr>
              <p:nvPr/>
            </p:nvSpPr>
            <p:spPr bwMode="auto">
              <a:xfrm>
                <a:off x="1423" y="2627"/>
                <a:ext cx="16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sz="800">
                    <a:solidFill>
                      <a:srgbClr val="000000"/>
                    </a:solidFill>
                    <a:latin typeface="Corbel" panose="020B0503020204020204" pitchFamily="34" charset="0"/>
                  </a:rPr>
                  <a:t>50</a:t>
                </a:r>
                <a:endParaRPr lang="en-US" sz="900">
                  <a:solidFill>
                    <a:srgbClr val="000000"/>
                  </a:solidFill>
                  <a:latin typeface="Corbel" panose="020B0503020204020204" pitchFamily="34" charset="0"/>
                </a:endParaRPr>
              </a:p>
            </p:txBody>
          </p:sp>
          <p:sp>
            <p:nvSpPr>
              <p:cNvPr id="80080" name="Rectangle 159"/>
              <p:cNvSpPr>
                <a:spLocks noChangeArrowheads="1"/>
              </p:cNvSpPr>
              <p:nvPr/>
            </p:nvSpPr>
            <p:spPr bwMode="auto">
              <a:xfrm>
                <a:off x="1423" y="2172"/>
                <a:ext cx="16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sz="800">
                    <a:solidFill>
                      <a:srgbClr val="000000"/>
                    </a:solidFill>
                    <a:latin typeface="Corbel" panose="020B0503020204020204" pitchFamily="34" charset="0"/>
                  </a:rPr>
                  <a:t>60</a:t>
                </a:r>
                <a:endParaRPr lang="en-US" sz="900">
                  <a:solidFill>
                    <a:srgbClr val="000000"/>
                  </a:solidFill>
                  <a:latin typeface="Corbel" panose="020B0503020204020204" pitchFamily="34" charset="0"/>
                </a:endParaRPr>
              </a:p>
            </p:txBody>
          </p:sp>
          <p:sp>
            <p:nvSpPr>
              <p:cNvPr id="80081" name="Rectangle 160"/>
              <p:cNvSpPr>
                <a:spLocks noChangeArrowheads="1"/>
              </p:cNvSpPr>
              <p:nvPr/>
            </p:nvSpPr>
            <p:spPr bwMode="auto">
              <a:xfrm>
                <a:off x="1423" y="1717"/>
                <a:ext cx="16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sz="800">
                    <a:solidFill>
                      <a:srgbClr val="000000"/>
                    </a:solidFill>
                    <a:latin typeface="Corbel" panose="020B0503020204020204" pitchFamily="34" charset="0"/>
                  </a:rPr>
                  <a:t>70</a:t>
                </a:r>
                <a:endParaRPr lang="en-US" sz="900">
                  <a:solidFill>
                    <a:srgbClr val="000000"/>
                  </a:solidFill>
                  <a:latin typeface="Corbel" panose="020B0503020204020204" pitchFamily="34" charset="0"/>
                </a:endParaRPr>
              </a:p>
            </p:txBody>
          </p:sp>
          <p:sp>
            <p:nvSpPr>
              <p:cNvPr id="80082" name="Rectangle 161"/>
              <p:cNvSpPr>
                <a:spLocks noChangeArrowheads="1"/>
              </p:cNvSpPr>
              <p:nvPr/>
            </p:nvSpPr>
            <p:spPr bwMode="auto">
              <a:xfrm>
                <a:off x="1423" y="1260"/>
                <a:ext cx="16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sz="800">
                    <a:solidFill>
                      <a:srgbClr val="000000"/>
                    </a:solidFill>
                    <a:latin typeface="Corbel" panose="020B0503020204020204" pitchFamily="34" charset="0"/>
                  </a:rPr>
                  <a:t>80</a:t>
                </a:r>
                <a:endParaRPr lang="en-US" sz="900">
                  <a:solidFill>
                    <a:srgbClr val="000000"/>
                  </a:solidFill>
                  <a:latin typeface="Corbel" panose="020B0503020204020204" pitchFamily="34" charset="0"/>
                </a:endParaRPr>
              </a:p>
            </p:txBody>
          </p:sp>
          <p:sp>
            <p:nvSpPr>
              <p:cNvPr id="80083" name="Rectangle 162"/>
              <p:cNvSpPr>
                <a:spLocks noChangeArrowheads="1"/>
              </p:cNvSpPr>
              <p:nvPr/>
            </p:nvSpPr>
            <p:spPr bwMode="auto">
              <a:xfrm>
                <a:off x="1423" y="805"/>
                <a:ext cx="16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sz="800">
                    <a:solidFill>
                      <a:srgbClr val="000000"/>
                    </a:solidFill>
                    <a:latin typeface="Corbel" panose="020B0503020204020204" pitchFamily="34" charset="0"/>
                  </a:rPr>
                  <a:t>90</a:t>
                </a:r>
                <a:endParaRPr lang="en-US" sz="900">
                  <a:solidFill>
                    <a:srgbClr val="000000"/>
                  </a:solidFill>
                  <a:latin typeface="Corbel" panose="020B0503020204020204" pitchFamily="34" charset="0"/>
                </a:endParaRPr>
              </a:p>
            </p:txBody>
          </p:sp>
        </p:grpSp>
        <p:grpSp>
          <p:nvGrpSpPr>
            <p:cNvPr id="9" name="Group 163"/>
            <p:cNvGrpSpPr>
              <a:grpSpLocks/>
            </p:cNvGrpSpPr>
            <p:nvPr/>
          </p:nvGrpSpPr>
          <p:grpSpPr bwMode="auto">
            <a:xfrm>
              <a:off x="3843338" y="4487984"/>
              <a:ext cx="2787650" cy="142260"/>
              <a:chOff x="1532" y="3661"/>
              <a:chExt cx="3083" cy="224"/>
            </a:xfrm>
          </p:grpSpPr>
          <p:sp>
            <p:nvSpPr>
              <p:cNvPr id="80069" name="Rectangle 164"/>
              <p:cNvSpPr>
                <a:spLocks noChangeArrowheads="1"/>
              </p:cNvSpPr>
              <p:nvPr/>
            </p:nvSpPr>
            <p:spPr bwMode="auto">
              <a:xfrm>
                <a:off x="1532" y="3661"/>
                <a:ext cx="2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sz="800">
                    <a:solidFill>
                      <a:srgbClr val="000000"/>
                    </a:solidFill>
                    <a:latin typeface="Corbel" panose="020B0503020204020204" pitchFamily="34" charset="0"/>
                  </a:rPr>
                  <a:t>2.9</a:t>
                </a:r>
                <a:endParaRPr lang="en-US" sz="900">
                  <a:solidFill>
                    <a:srgbClr val="000000"/>
                  </a:solidFill>
                  <a:latin typeface="Corbel" panose="020B0503020204020204" pitchFamily="34" charset="0"/>
                </a:endParaRPr>
              </a:p>
            </p:txBody>
          </p:sp>
          <p:sp>
            <p:nvSpPr>
              <p:cNvPr id="80070" name="Rectangle 165"/>
              <p:cNvSpPr>
                <a:spLocks noChangeArrowheads="1"/>
              </p:cNvSpPr>
              <p:nvPr/>
            </p:nvSpPr>
            <p:spPr bwMode="auto">
              <a:xfrm>
                <a:off x="1997" y="3661"/>
                <a:ext cx="81"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sz="800">
                    <a:solidFill>
                      <a:srgbClr val="000000"/>
                    </a:solidFill>
                    <a:latin typeface="Corbel" panose="020B0503020204020204" pitchFamily="34" charset="0"/>
                  </a:rPr>
                  <a:t>3</a:t>
                </a:r>
                <a:endParaRPr lang="en-US" sz="900">
                  <a:solidFill>
                    <a:srgbClr val="000000"/>
                  </a:solidFill>
                  <a:latin typeface="Corbel" panose="020B0503020204020204" pitchFamily="34" charset="0"/>
                </a:endParaRPr>
              </a:p>
            </p:txBody>
          </p:sp>
          <p:sp>
            <p:nvSpPr>
              <p:cNvPr id="80071" name="Rectangle 166"/>
              <p:cNvSpPr>
                <a:spLocks noChangeArrowheads="1"/>
              </p:cNvSpPr>
              <p:nvPr/>
            </p:nvSpPr>
            <p:spPr bwMode="auto">
              <a:xfrm>
                <a:off x="2356" y="3661"/>
                <a:ext cx="2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sz="800">
                    <a:solidFill>
                      <a:srgbClr val="000000"/>
                    </a:solidFill>
                    <a:latin typeface="Corbel" panose="020B0503020204020204" pitchFamily="34" charset="0"/>
                  </a:rPr>
                  <a:t>3.1</a:t>
                </a:r>
                <a:endParaRPr lang="en-US" sz="900">
                  <a:solidFill>
                    <a:srgbClr val="000000"/>
                  </a:solidFill>
                  <a:latin typeface="Corbel" panose="020B0503020204020204" pitchFamily="34" charset="0"/>
                </a:endParaRPr>
              </a:p>
            </p:txBody>
          </p:sp>
          <p:sp>
            <p:nvSpPr>
              <p:cNvPr id="80072" name="Rectangle 167"/>
              <p:cNvSpPr>
                <a:spLocks noChangeArrowheads="1"/>
              </p:cNvSpPr>
              <p:nvPr/>
            </p:nvSpPr>
            <p:spPr bwMode="auto">
              <a:xfrm>
                <a:off x="2764" y="3661"/>
                <a:ext cx="2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sz="800">
                    <a:solidFill>
                      <a:srgbClr val="000000"/>
                    </a:solidFill>
                    <a:latin typeface="Corbel" panose="020B0503020204020204" pitchFamily="34" charset="0"/>
                  </a:rPr>
                  <a:t>3.2</a:t>
                </a:r>
                <a:endParaRPr lang="en-US" sz="900">
                  <a:solidFill>
                    <a:srgbClr val="000000"/>
                  </a:solidFill>
                  <a:latin typeface="Corbel" panose="020B0503020204020204" pitchFamily="34" charset="0"/>
                </a:endParaRPr>
              </a:p>
            </p:txBody>
          </p:sp>
          <p:sp>
            <p:nvSpPr>
              <p:cNvPr id="80073" name="Rectangle 168"/>
              <p:cNvSpPr>
                <a:spLocks noChangeArrowheads="1"/>
              </p:cNvSpPr>
              <p:nvPr/>
            </p:nvSpPr>
            <p:spPr bwMode="auto">
              <a:xfrm>
                <a:off x="3181" y="3661"/>
                <a:ext cx="2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sz="800">
                    <a:solidFill>
                      <a:srgbClr val="000000"/>
                    </a:solidFill>
                    <a:latin typeface="Corbel" panose="020B0503020204020204" pitchFamily="34" charset="0"/>
                  </a:rPr>
                  <a:t>3.3</a:t>
                </a:r>
                <a:endParaRPr lang="en-US" sz="900">
                  <a:solidFill>
                    <a:srgbClr val="000000"/>
                  </a:solidFill>
                  <a:latin typeface="Corbel" panose="020B0503020204020204" pitchFamily="34" charset="0"/>
                </a:endParaRPr>
              </a:p>
            </p:txBody>
          </p:sp>
          <p:sp>
            <p:nvSpPr>
              <p:cNvPr id="80074" name="Rectangle 169"/>
              <p:cNvSpPr>
                <a:spLocks noChangeArrowheads="1"/>
              </p:cNvSpPr>
              <p:nvPr/>
            </p:nvSpPr>
            <p:spPr bwMode="auto">
              <a:xfrm>
                <a:off x="3589" y="3661"/>
                <a:ext cx="2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sz="800">
                    <a:solidFill>
                      <a:srgbClr val="000000"/>
                    </a:solidFill>
                    <a:latin typeface="Corbel" panose="020B0503020204020204" pitchFamily="34" charset="0"/>
                  </a:rPr>
                  <a:t>3.4</a:t>
                </a:r>
                <a:endParaRPr lang="en-US" sz="900">
                  <a:solidFill>
                    <a:srgbClr val="000000"/>
                  </a:solidFill>
                  <a:latin typeface="Corbel" panose="020B0503020204020204" pitchFamily="34" charset="0"/>
                </a:endParaRPr>
              </a:p>
            </p:txBody>
          </p:sp>
          <p:sp>
            <p:nvSpPr>
              <p:cNvPr id="80075" name="Rectangle 170"/>
              <p:cNvSpPr>
                <a:spLocks noChangeArrowheads="1"/>
              </p:cNvSpPr>
              <p:nvPr/>
            </p:nvSpPr>
            <p:spPr bwMode="auto">
              <a:xfrm>
                <a:off x="4003" y="3661"/>
                <a:ext cx="2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sz="800">
                    <a:solidFill>
                      <a:srgbClr val="000000"/>
                    </a:solidFill>
                    <a:latin typeface="Corbel" panose="020B0503020204020204" pitchFamily="34" charset="0"/>
                  </a:rPr>
                  <a:t>3.5</a:t>
                </a:r>
                <a:endParaRPr lang="en-US" sz="900">
                  <a:solidFill>
                    <a:srgbClr val="000000"/>
                  </a:solidFill>
                  <a:latin typeface="Corbel" panose="020B0503020204020204" pitchFamily="34" charset="0"/>
                </a:endParaRPr>
              </a:p>
            </p:txBody>
          </p:sp>
          <p:sp>
            <p:nvSpPr>
              <p:cNvPr id="80076" name="Rectangle 171"/>
              <p:cNvSpPr>
                <a:spLocks noChangeArrowheads="1"/>
              </p:cNvSpPr>
              <p:nvPr/>
            </p:nvSpPr>
            <p:spPr bwMode="auto">
              <a:xfrm>
                <a:off x="4412" y="3661"/>
                <a:ext cx="203"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sz="800">
                    <a:solidFill>
                      <a:srgbClr val="000000"/>
                    </a:solidFill>
                    <a:latin typeface="Corbel" panose="020B0503020204020204" pitchFamily="34" charset="0"/>
                  </a:rPr>
                  <a:t>3.6</a:t>
                </a:r>
                <a:endParaRPr lang="en-US" sz="900">
                  <a:solidFill>
                    <a:srgbClr val="000000"/>
                  </a:solidFill>
                  <a:latin typeface="Corbel" panose="020B0503020204020204" pitchFamily="34" charset="0"/>
                </a:endParaRPr>
              </a:p>
            </p:txBody>
          </p:sp>
        </p:grpSp>
        <p:sp>
          <p:nvSpPr>
            <p:cNvPr id="79990" name="Rectangle 174"/>
            <p:cNvSpPr>
              <a:spLocks noChangeArrowheads="1"/>
            </p:cNvSpPr>
            <p:nvPr/>
          </p:nvSpPr>
          <p:spPr bwMode="auto">
            <a:xfrm>
              <a:off x="4427545" y="6614910"/>
              <a:ext cx="2552183" cy="1774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457200" fontAlgn="auto">
                <a:spcBef>
                  <a:spcPts val="0"/>
                </a:spcBef>
                <a:spcAft>
                  <a:spcPts val="0"/>
                </a:spcAft>
              </a:pPr>
              <a:r>
                <a:rPr lang="en-US" sz="1000">
                  <a:solidFill>
                    <a:srgbClr val="000000"/>
                  </a:solidFill>
                  <a:latin typeface="Corbel" panose="020B0503020204020204" pitchFamily="34" charset="0"/>
                </a:rPr>
                <a:t> D2 Receptors (BP</a:t>
              </a:r>
              <a:r>
                <a:rPr lang="en-US" sz="1000" baseline="-25000">
                  <a:solidFill>
                    <a:srgbClr val="000000"/>
                  </a:solidFill>
                  <a:latin typeface="Corbel" panose="020B0503020204020204" pitchFamily="34" charset="0"/>
                </a:rPr>
                <a:t>ND</a:t>
              </a:r>
              <a:r>
                <a:rPr lang="en-US" sz="1000">
                  <a:solidFill>
                    <a:srgbClr val="000000"/>
                  </a:solidFill>
                  <a:latin typeface="Corbel" panose="020B0503020204020204" pitchFamily="34" charset="0"/>
                </a:rPr>
                <a:t>)</a:t>
              </a:r>
            </a:p>
          </p:txBody>
        </p:sp>
        <p:pic>
          <p:nvPicPr>
            <p:cNvPr id="7999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27362" r="55505" b="63913"/>
            <a:stretch>
              <a:fillRect/>
            </a:stretch>
          </p:blipFill>
          <p:spPr bwMode="auto">
            <a:xfrm>
              <a:off x="3543300" y="4335810"/>
              <a:ext cx="3124200" cy="241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92" name="Rectangle 39"/>
            <p:cNvSpPr>
              <a:spLocks noChangeArrowheads="1"/>
            </p:cNvSpPr>
            <p:nvPr/>
          </p:nvSpPr>
          <p:spPr bwMode="auto">
            <a:xfrm rot="-5400000">
              <a:off x="2667314" y="1435587"/>
              <a:ext cx="2255194" cy="23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457200" fontAlgn="auto">
                <a:spcBef>
                  <a:spcPts val="0"/>
                </a:spcBef>
                <a:spcAft>
                  <a:spcPts val="0"/>
                </a:spcAft>
              </a:pPr>
              <a:endParaRPr lang="en-US" sz="400">
                <a:solidFill>
                  <a:srgbClr val="000000"/>
                </a:solidFill>
                <a:latin typeface="Corbel" panose="020B0503020204020204" pitchFamily="34" charset="0"/>
              </a:endParaRPr>
            </a:p>
          </p:txBody>
        </p:sp>
        <p:sp>
          <p:nvSpPr>
            <p:cNvPr id="76837" name="Line 40"/>
            <p:cNvSpPr>
              <a:spLocks noChangeShapeType="1"/>
            </p:cNvSpPr>
            <p:nvPr/>
          </p:nvSpPr>
          <p:spPr bwMode="auto">
            <a:xfrm flipV="1">
              <a:off x="3890783" y="661898"/>
              <a:ext cx="0" cy="1717566"/>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38" name="Line 41"/>
            <p:cNvSpPr>
              <a:spLocks noChangeShapeType="1"/>
            </p:cNvSpPr>
            <p:nvPr/>
          </p:nvSpPr>
          <p:spPr bwMode="auto">
            <a:xfrm>
              <a:off x="3877344" y="2379464"/>
              <a:ext cx="11519" cy="0"/>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39" name="Line 42"/>
            <p:cNvSpPr>
              <a:spLocks noChangeShapeType="1"/>
            </p:cNvSpPr>
            <p:nvPr/>
          </p:nvSpPr>
          <p:spPr bwMode="auto">
            <a:xfrm flipH="1">
              <a:off x="6645684" y="2379464"/>
              <a:ext cx="19198" cy="0"/>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9996" name="Rectangle 43"/>
            <p:cNvSpPr>
              <a:spLocks noChangeArrowheads="1"/>
            </p:cNvSpPr>
            <p:nvPr/>
          </p:nvSpPr>
          <p:spPr bwMode="auto">
            <a:xfrm>
              <a:off x="3619500" y="2254485"/>
              <a:ext cx="533400" cy="24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800">
                  <a:solidFill>
                    <a:srgbClr val="000000"/>
                  </a:solidFill>
                  <a:latin typeface="Corbel" panose="020B0503020204020204" pitchFamily="34" charset="0"/>
                </a:rPr>
                <a:t>30</a:t>
              </a:r>
            </a:p>
          </p:txBody>
        </p:sp>
        <p:sp>
          <p:nvSpPr>
            <p:cNvPr id="76841" name="Line 44"/>
            <p:cNvSpPr>
              <a:spLocks noChangeShapeType="1"/>
            </p:cNvSpPr>
            <p:nvPr/>
          </p:nvSpPr>
          <p:spPr bwMode="auto">
            <a:xfrm>
              <a:off x="3888863" y="2258612"/>
              <a:ext cx="0" cy="0"/>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42" name="Line 45"/>
            <p:cNvSpPr>
              <a:spLocks noChangeShapeType="1"/>
            </p:cNvSpPr>
            <p:nvPr/>
          </p:nvSpPr>
          <p:spPr bwMode="auto">
            <a:xfrm>
              <a:off x="3877344" y="2135928"/>
              <a:ext cx="11519" cy="0"/>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9999" name="Rectangle 46"/>
            <p:cNvSpPr>
              <a:spLocks noChangeArrowheads="1"/>
            </p:cNvSpPr>
            <p:nvPr/>
          </p:nvSpPr>
          <p:spPr bwMode="auto">
            <a:xfrm>
              <a:off x="3648167" y="2054048"/>
              <a:ext cx="352332" cy="38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800">
                  <a:solidFill>
                    <a:srgbClr val="000000"/>
                  </a:solidFill>
                  <a:latin typeface="Corbel" panose="020B0503020204020204" pitchFamily="34" charset="0"/>
                </a:rPr>
                <a:t>35</a:t>
              </a:r>
            </a:p>
          </p:txBody>
        </p:sp>
        <p:sp>
          <p:nvSpPr>
            <p:cNvPr id="76844" name="Line 47"/>
            <p:cNvSpPr>
              <a:spLocks noChangeShapeType="1"/>
            </p:cNvSpPr>
            <p:nvPr/>
          </p:nvSpPr>
          <p:spPr bwMode="auto">
            <a:xfrm>
              <a:off x="3888863" y="2013245"/>
              <a:ext cx="0" cy="0"/>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45" name="Line 48"/>
            <p:cNvSpPr>
              <a:spLocks noChangeShapeType="1"/>
            </p:cNvSpPr>
            <p:nvPr/>
          </p:nvSpPr>
          <p:spPr bwMode="auto">
            <a:xfrm>
              <a:off x="3877344" y="1892393"/>
              <a:ext cx="11519" cy="0"/>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80002" name="Rectangle 49"/>
            <p:cNvSpPr>
              <a:spLocks noChangeArrowheads="1"/>
            </p:cNvSpPr>
            <p:nvPr/>
          </p:nvSpPr>
          <p:spPr bwMode="auto">
            <a:xfrm>
              <a:off x="3648168" y="1810282"/>
              <a:ext cx="428531" cy="24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800">
                  <a:solidFill>
                    <a:srgbClr val="000000"/>
                  </a:solidFill>
                  <a:latin typeface="Corbel" panose="020B0503020204020204" pitchFamily="34" charset="0"/>
                </a:rPr>
                <a:t>40</a:t>
              </a:r>
            </a:p>
          </p:txBody>
        </p:sp>
        <p:sp>
          <p:nvSpPr>
            <p:cNvPr id="76847" name="Line 50"/>
            <p:cNvSpPr>
              <a:spLocks noChangeShapeType="1"/>
            </p:cNvSpPr>
            <p:nvPr/>
          </p:nvSpPr>
          <p:spPr bwMode="auto">
            <a:xfrm>
              <a:off x="3888863" y="1769709"/>
              <a:ext cx="0" cy="0"/>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48" name="Line 51"/>
            <p:cNvSpPr>
              <a:spLocks noChangeShapeType="1"/>
            </p:cNvSpPr>
            <p:nvPr/>
          </p:nvSpPr>
          <p:spPr bwMode="auto">
            <a:xfrm>
              <a:off x="3877344" y="1648857"/>
              <a:ext cx="11519" cy="0"/>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80005" name="Rectangle 52"/>
            <p:cNvSpPr>
              <a:spLocks noChangeArrowheads="1"/>
            </p:cNvSpPr>
            <p:nvPr/>
          </p:nvSpPr>
          <p:spPr bwMode="auto">
            <a:xfrm>
              <a:off x="3648167" y="1565122"/>
              <a:ext cx="352332" cy="38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800">
                  <a:solidFill>
                    <a:srgbClr val="000000"/>
                  </a:solidFill>
                  <a:latin typeface="Corbel" panose="020B0503020204020204" pitchFamily="34" charset="0"/>
                </a:rPr>
                <a:t>45</a:t>
              </a:r>
            </a:p>
          </p:txBody>
        </p:sp>
        <p:sp>
          <p:nvSpPr>
            <p:cNvPr id="76850" name="Line 53"/>
            <p:cNvSpPr>
              <a:spLocks noChangeShapeType="1"/>
            </p:cNvSpPr>
            <p:nvPr/>
          </p:nvSpPr>
          <p:spPr bwMode="auto">
            <a:xfrm>
              <a:off x="3888863" y="1517018"/>
              <a:ext cx="0" cy="0"/>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51" name="Line 54"/>
            <p:cNvSpPr>
              <a:spLocks noChangeShapeType="1"/>
            </p:cNvSpPr>
            <p:nvPr/>
          </p:nvSpPr>
          <p:spPr bwMode="auto">
            <a:xfrm>
              <a:off x="3877344" y="1394335"/>
              <a:ext cx="11519" cy="0"/>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80008" name="Rectangle 55"/>
            <p:cNvSpPr>
              <a:spLocks noChangeArrowheads="1"/>
            </p:cNvSpPr>
            <p:nvPr/>
          </p:nvSpPr>
          <p:spPr bwMode="auto">
            <a:xfrm>
              <a:off x="3648167" y="1312998"/>
              <a:ext cx="352332" cy="38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800">
                  <a:solidFill>
                    <a:srgbClr val="000000"/>
                  </a:solidFill>
                  <a:latin typeface="Corbel" panose="020B0503020204020204" pitchFamily="34" charset="0"/>
                </a:rPr>
                <a:t>50</a:t>
              </a:r>
            </a:p>
          </p:txBody>
        </p:sp>
        <p:sp>
          <p:nvSpPr>
            <p:cNvPr id="76853" name="Line 56"/>
            <p:cNvSpPr>
              <a:spLocks noChangeShapeType="1"/>
            </p:cNvSpPr>
            <p:nvPr/>
          </p:nvSpPr>
          <p:spPr bwMode="auto">
            <a:xfrm>
              <a:off x="3888863" y="1273483"/>
              <a:ext cx="0" cy="0"/>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54" name="Line 57"/>
            <p:cNvSpPr>
              <a:spLocks noChangeShapeType="1"/>
            </p:cNvSpPr>
            <p:nvPr/>
          </p:nvSpPr>
          <p:spPr bwMode="auto">
            <a:xfrm>
              <a:off x="3877344" y="1150799"/>
              <a:ext cx="11519" cy="0"/>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80011" name="Rectangle 58"/>
            <p:cNvSpPr>
              <a:spLocks noChangeArrowheads="1"/>
            </p:cNvSpPr>
            <p:nvPr/>
          </p:nvSpPr>
          <p:spPr bwMode="auto">
            <a:xfrm>
              <a:off x="3648168" y="1067837"/>
              <a:ext cx="428531" cy="24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800">
                  <a:solidFill>
                    <a:srgbClr val="000000"/>
                  </a:solidFill>
                  <a:latin typeface="Corbel" panose="020B0503020204020204" pitchFamily="34" charset="0"/>
                </a:rPr>
                <a:t>55</a:t>
              </a:r>
            </a:p>
          </p:txBody>
        </p:sp>
        <p:sp>
          <p:nvSpPr>
            <p:cNvPr id="76856" name="Line 59"/>
            <p:cNvSpPr>
              <a:spLocks noChangeShapeType="1"/>
            </p:cNvSpPr>
            <p:nvPr/>
          </p:nvSpPr>
          <p:spPr bwMode="auto">
            <a:xfrm>
              <a:off x="3888863" y="1028116"/>
              <a:ext cx="0" cy="0"/>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57" name="Line 60"/>
            <p:cNvSpPr>
              <a:spLocks noChangeShapeType="1"/>
            </p:cNvSpPr>
            <p:nvPr/>
          </p:nvSpPr>
          <p:spPr bwMode="auto">
            <a:xfrm>
              <a:off x="3877344" y="905433"/>
              <a:ext cx="11519" cy="0"/>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80014" name="Rectangle 61"/>
            <p:cNvSpPr>
              <a:spLocks noChangeArrowheads="1"/>
            </p:cNvSpPr>
            <p:nvPr/>
          </p:nvSpPr>
          <p:spPr bwMode="auto">
            <a:xfrm>
              <a:off x="3648167" y="824069"/>
              <a:ext cx="352332" cy="38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800">
                  <a:solidFill>
                    <a:srgbClr val="000000"/>
                  </a:solidFill>
                  <a:latin typeface="Corbel" panose="020B0503020204020204" pitchFamily="34" charset="0"/>
                </a:rPr>
                <a:t>60</a:t>
              </a:r>
            </a:p>
          </p:txBody>
        </p:sp>
        <p:sp>
          <p:nvSpPr>
            <p:cNvPr id="76859" name="Line 62"/>
            <p:cNvSpPr>
              <a:spLocks noChangeShapeType="1"/>
            </p:cNvSpPr>
            <p:nvPr/>
          </p:nvSpPr>
          <p:spPr bwMode="auto">
            <a:xfrm>
              <a:off x="3888863" y="784580"/>
              <a:ext cx="0" cy="0"/>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80016" name="Rectangle 63"/>
            <p:cNvSpPr>
              <a:spLocks noChangeArrowheads="1"/>
            </p:cNvSpPr>
            <p:nvPr/>
          </p:nvSpPr>
          <p:spPr bwMode="auto">
            <a:xfrm>
              <a:off x="3619502" y="578910"/>
              <a:ext cx="457200" cy="24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800">
                  <a:solidFill>
                    <a:srgbClr val="000000"/>
                  </a:solidFill>
                  <a:latin typeface="Corbel" panose="020B0503020204020204" pitchFamily="34" charset="0"/>
                </a:rPr>
                <a:t>65</a:t>
              </a:r>
            </a:p>
          </p:txBody>
        </p:sp>
        <p:sp>
          <p:nvSpPr>
            <p:cNvPr id="76861" name="Line 64"/>
            <p:cNvSpPr>
              <a:spLocks noChangeShapeType="1"/>
            </p:cNvSpPr>
            <p:nvPr/>
          </p:nvSpPr>
          <p:spPr bwMode="auto">
            <a:xfrm>
              <a:off x="3896542" y="2379464"/>
              <a:ext cx="2743384" cy="0"/>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62" name="Line 65"/>
            <p:cNvSpPr>
              <a:spLocks noChangeShapeType="1"/>
            </p:cNvSpPr>
            <p:nvPr/>
          </p:nvSpPr>
          <p:spPr bwMode="auto">
            <a:xfrm flipV="1">
              <a:off x="3890783" y="2379464"/>
              <a:ext cx="0" cy="20141"/>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80019" name="Rectangle 66"/>
            <p:cNvSpPr>
              <a:spLocks noChangeArrowheads="1"/>
            </p:cNvSpPr>
            <p:nvPr/>
          </p:nvSpPr>
          <p:spPr bwMode="auto">
            <a:xfrm>
              <a:off x="3725878" y="2406466"/>
              <a:ext cx="427021" cy="24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800">
                  <a:solidFill>
                    <a:srgbClr val="000000"/>
                  </a:solidFill>
                  <a:latin typeface="Corbel" panose="020B0503020204020204" pitchFamily="34" charset="0"/>
                </a:rPr>
                <a:t>1.8</a:t>
              </a:r>
            </a:p>
          </p:txBody>
        </p:sp>
        <p:sp>
          <p:nvSpPr>
            <p:cNvPr id="76864" name="Line 67"/>
            <p:cNvSpPr>
              <a:spLocks noChangeShapeType="1"/>
            </p:cNvSpPr>
            <p:nvPr/>
          </p:nvSpPr>
          <p:spPr bwMode="auto">
            <a:xfrm flipV="1">
              <a:off x="4063564" y="2379464"/>
              <a:ext cx="0" cy="10987"/>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65" name="Line 68"/>
            <p:cNvSpPr>
              <a:spLocks noChangeShapeType="1"/>
            </p:cNvSpPr>
            <p:nvPr/>
          </p:nvSpPr>
          <p:spPr bwMode="auto">
            <a:xfrm flipV="1">
              <a:off x="4234425" y="2379464"/>
              <a:ext cx="0" cy="20141"/>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80022" name="Rectangle 69"/>
            <p:cNvSpPr>
              <a:spLocks noChangeArrowheads="1"/>
            </p:cNvSpPr>
            <p:nvPr/>
          </p:nvSpPr>
          <p:spPr bwMode="auto">
            <a:xfrm>
              <a:off x="4126917" y="2406802"/>
              <a:ext cx="203498" cy="22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700">
                  <a:solidFill>
                    <a:srgbClr val="000000"/>
                  </a:solidFill>
                  <a:latin typeface="Corbel" panose="020B0503020204020204" pitchFamily="34" charset="0"/>
                </a:rPr>
                <a:t>2</a:t>
              </a:r>
            </a:p>
          </p:txBody>
        </p:sp>
        <p:sp>
          <p:nvSpPr>
            <p:cNvPr id="76867" name="Line 70"/>
            <p:cNvSpPr>
              <a:spLocks noChangeShapeType="1"/>
            </p:cNvSpPr>
            <p:nvPr/>
          </p:nvSpPr>
          <p:spPr bwMode="auto">
            <a:xfrm flipV="1">
              <a:off x="4403367" y="2379464"/>
              <a:ext cx="0" cy="10987"/>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68" name="Line 71"/>
            <p:cNvSpPr>
              <a:spLocks noChangeShapeType="1"/>
            </p:cNvSpPr>
            <p:nvPr/>
          </p:nvSpPr>
          <p:spPr bwMode="auto">
            <a:xfrm flipV="1">
              <a:off x="4574229" y="2379464"/>
              <a:ext cx="0" cy="20141"/>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80025" name="Rectangle 72"/>
            <p:cNvSpPr>
              <a:spLocks noChangeArrowheads="1"/>
            </p:cNvSpPr>
            <p:nvPr/>
          </p:nvSpPr>
          <p:spPr bwMode="auto">
            <a:xfrm>
              <a:off x="4409127" y="2406802"/>
              <a:ext cx="353243" cy="35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700">
                  <a:solidFill>
                    <a:srgbClr val="000000"/>
                  </a:solidFill>
                  <a:latin typeface="Corbel" panose="020B0503020204020204" pitchFamily="34" charset="0"/>
                </a:rPr>
                <a:t>2.2</a:t>
              </a:r>
            </a:p>
          </p:txBody>
        </p:sp>
        <p:sp>
          <p:nvSpPr>
            <p:cNvPr id="76870" name="Line 73"/>
            <p:cNvSpPr>
              <a:spLocks noChangeShapeType="1"/>
            </p:cNvSpPr>
            <p:nvPr/>
          </p:nvSpPr>
          <p:spPr bwMode="auto">
            <a:xfrm flipV="1">
              <a:off x="4745090" y="2379464"/>
              <a:ext cx="0" cy="10987"/>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71" name="Line 74"/>
            <p:cNvSpPr>
              <a:spLocks noChangeShapeType="1"/>
            </p:cNvSpPr>
            <p:nvPr/>
          </p:nvSpPr>
          <p:spPr bwMode="auto">
            <a:xfrm flipV="1">
              <a:off x="4927471" y="2379464"/>
              <a:ext cx="0" cy="20141"/>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80028" name="Rectangle 75"/>
            <p:cNvSpPr>
              <a:spLocks noChangeArrowheads="1"/>
            </p:cNvSpPr>
            <p:nvPr/>
          </p:nvSpPr>
          <p:spPr bwMode="auto">
            <a:xfrm>
              <a:off x="4760448" y="2406802"/>
              <a:ext cx="382038" cy="35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700">
                  <a:solidFill>
                    <a:srgbClr val="000000"/>
                  </a:solidFill>
                  <a:latin typeface="Corbel" panose="020B0503020204020204" pitchFamily="34" charset="0"/>
                </a:rPr>
                <a:t>2.4</a:t>
              </a:r>
            </a:p>
          </p:txBody>
        </p:sp>
        <p:sp>
          <p:nvSpPr>
            <p:cNvPr id="76873" name="Line 76"/>
            <p:cNvSpPr>
              <a:spLocks noChangeShapeType="1"/>
            </p:cNvSpPr>
            <p:nvPr/>
          </p:nvSpPr>
          <p:spPr bwMode="auto">
            <a:xfrm flipV="1">
              <a:off x="5096412" y="2379464"/>
              <a:ext cx="0" cy="10987"/>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74" name="Line 77"/>
            <p:cNvSpPr>
              <a:spLocks noChangeShapeType="1"/>
            </p:cNvSpPr>
            <p:nvPr/>
          </p:nvSpPr>
          <p:spPr bwMode="auto">
            <a:xfrm flipV="1">
              <a:off x="5267273" y="2379464"/>
              <a:ext cx="0" cy="20141"/>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80031" name="Rectangle 78"/>
            <p:cNvSpPr>
              <a:spLocks noChangeArrowheads="1"/>
            </p:cNvSpPr>
            <p:nvPr/>
          </p:nvSpPr>
          <p:spPr bwMode="auto">
            <a:xfrm>
              <a:off x="5102171" y="2406802"/>
              <a:ext cx="345563" cy="35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700">
                  <a:solidFill>
                    <a:srgbClr val="000000"/>
                  </a:solidFill>
                  <a:latin typeface="Corbel" panose="020B0503020204020204" pitchFamily="34" charset="0"/>
                </a:rPr>
                <a:t>2.6</a:t>
              </a:r>
            </a:p>
          </p:txBody>
        </p:sp>
        <p:sp>
          <p:nvSpPr>
            <p:cNvPr id="76876" name="Line 79"/>
            <p:cNvSpPr>
              <a:spLocks noChangeShapeType="1"/>
            </p:cNvSpPr>
            <p:nvPr/>
          </p:nvSpPr>
          <p:spPr bwMode="auto">
            <a:xfrm flipV="1">
              <a:off x="5440055" y="2379464"/>
              <a:ext cx="0" cy="10987"/>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77" name="Line 80"/>
            <p:cNvSpPr>
              <a:spLocks noChangeShapeType="1"/>
            </p:cNvSpPr>
            <p:nvPr/>
          </p:nvSpPr>
          <p:spPr bwMode="auto">
            <a:xfrm flipV="1">
              <a:off x="5608996" y="2379464"/>
              <a:ext cx="0" cy="20141"/>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80034" name="Rectangle 81"/>
            <p:cNvSpPr>
              <a:spLocks noChangeArrowheads="1"/>
            </p:cNvSpPr>
            <p:nvPr/>
          </p:nvSpPr>
          <p:spPr bwMode="auto">
            <a:xfrm>
              <a:off x="5441975" y="2406802"/>
              <a:ext cx="387797" cy="35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700">
                  <a:solidFill>
                    <a:srgbClr val="000000"/>
                  </a:solidFill>
                  <a:latin typeface="Corbel" panose="020B0503020204020204" pitchFamily="34" charset="0"/>
                </a:rPr>
                <a:t>2.8</a:t>
              </a:r>
            </a:p>
          </p:txBody>
        </p:sp>
        <p:sp>
          <p:nvSpPr>
            <p:cNvPr id="76879" name="Line 82"/>
            <p:cNvSpPr>
              <a:spLocks noChangeShapeType="1"/>
            </p:cNvSpPr>
            <p:nvPr/>
          </p:nvSpPr>
          <p:spPr bwMode="auto">
            <a:xfrm flipV="1">
              <a:off x="5779858" y="2379464"/>
              <a:ext cx="0" cy="10987"/>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80" name="Line 83"/>
            <p:cNvSpPr>
              <a:spLocks noChangeShapeType="1"/>
            </p:cNvSpPr>
            <p:nvPr/>
          </p:nvSpPr>
          <p:spPr bwMode="auto">
            <a:xfrm flipV="1">
              <a:off x="5960319" y="2379464"/>
              <a:ext cx="0" cy="20141"/>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80037" name="Rectangle 84"/>
            <p:cNvSpPr>
              <a:spLocks noChangeArrowheads="1"/>
            </p:cNvSpPr>
            <p:nvPr/>
          </p:nvSpPr>
          <p:spPr bwMode="auto">
            <a:xfrm>
              <a:off x="5856650" y="2406802"/>
              <a:ext cx="201578" cy="22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700">
                  <a:solidFill>
                    <a:srgbClr val="000000"/>
                  </a:solidFill>
                  <a:latin typeface="Corbel" panose="020B0503020204020204" pitchFamily="34" charset="0"/>
                </a:rPr>
                <a:t>3</a:t>
              </a:r>
            </a:p>
          </p:txBody>
        </p:sp>
        <p:sp>
          <p:nvSpPr>
            <p:cNvPr id="76882" name="Line 85"/>
            <p:cNvSpPr>
              <a:spLocks noChangeShapeType="1"/>
            </p:cNvSpPr>
            <p:nvPr/>
          </p:nvSpPr>
          <p:spPr bwMode="auto">
            <a:xfrm flipV="1">
              <a:off x="6133100" y="2379464"/>
              <a:ext cx="0" cy="10987"/>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83" name="Line 86"/>
            <p:cNvSpPr>
              <a:spLocks noChangeShapeType="1"/>
            </p:cNvSpPr>
            <p:nvPr/>
          </p:nvSpPr>
          <p:spPr bwMode="auto">
            <a:xfrm flipV="1">
              <a:off x="6303961" y="2379464"/>
              <a:ext cx="0" cy="20141"/>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80040" name="Rectangle 87"/>
            <p:cNvSpPr>
              <a:spLocks noChangeArrowheads="1"/>
            </p:cNvSpPr>
            <p:nvPr/>
          </p:nvSpPr>
          <p:spPr bwMode="auto">
            <a:xfrm>
              <a:off x="6135019" y="2406802"/>
              <a:ext cx="380119" cy="352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700">
                  <a:solidFill>
                    <a:srgbClr val="000000"/>
                  </a:solidFill>
                  <a:latin typeface="Corbel" panose="020B0503020204020204" pitchFamily="34" charset="0"/>
                </a:rPr>
                <a:t>3.2</a:t>
              </a:r>
            </a:p>
          </p:txBody>
        </p:sp>
        <p:sp>
          <p:nvSpPr>
            <p:cNvPr id="76885" name="Line 88"/>
            <p:cNvSpPr>
              <a:spLocks noChangeShapeType="1"/>
            </p:cNvSpPr>
            <p:nvPr/>
          </p:nvSpPr>
          <p:spPr bwMode="auto">
            <a:xfrm flipV="1">
              <a:off x="6474823" y="2379464"/>
              <a:ext cx="0" cy="10987"/>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86" name="Line 89"/>
            <p:cNvSpPr>
              <a:spLocks noChangeShapeType="1"/>
            </p:cNvSpPr>
            <p:nvPr/>
          </p:nvSpPr>
          <p:spPr bwMode="auto">
            <a:xfrm flipV="1">
              <a:off x="6645684" y="2379464"/>
              <a:ext cx="0" cy="20141"/>
            </a:xfrm>
            <a:prstGeom prst="line">
              <a:avLst/>
            </a:prstGeom>
            <a:noFill/>
            <a:ln w="12700">
              <a:solidFill>
                <a:schemeClr val="tx2"/>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80043" name="Rectangle 90"/>
            <p:cNvSpPr>
              <a:spLocks noChangeArrowheads="1"/>
            </p:cNvSpPr>
            <p:nvPr/>
          </p:nvSpPr>
          <p:spPr bwMode="auto">
            <a:xfrm>
              <a:off x="6476742" y="2406802"/>
              <a:ext cx="343643" cy="35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defTabSz="457200" fontAlgn="auto">
                <a:spcBef>
                  <a:spcPts val="0"/>
                </a:spcBef>
                <a:spcAft>
                  <a:spcPts val="0"/>
                </a:spcAft>
              </a:pPr>
              <a:r>
                <a:rPr lang="en-US" sz="700">
                  <a:solidFill>
                    <a:srgbClr val="000000"/>
                  </a:solidFill>
                  <a:latin typeface="Corbel" panose="020B0503020204020204" pitchFamily="34" charset="0"/>
                </a:rPr>
                <a:t>3.4</a:t>
              </a:r>
            </a:p>
          </p:txBody>
        </p:sp>
        <p:sp>
          <p:nvSpPr>
            <p:cNvPr id="76888" name="Freeform 91"/>
            <p:cNvSpPr>
              <a:spLocks/>
            </p:cNvSpPr>
            <p:nvPr/>
          </p:nvSpPr>
          <p:spPr bwMode="auto">
            <a:xfrm>
              <a:off x="5347905" y="1484058"/>
              <a:ext cx="122867" cy="179447"/>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89" name="Freeform 92"/>
            <p:cNvSpPr>
              <a:spLocks/>
            </p:cNvSpPr>
            <p:nvPr/>
          </p:nvSpPr>
          <p:spPr bwMode="auto">
            <a:xfrm>
              <a:off x="5347905" y="1529836"/>
              <a:ext cx="122867" cy="181278"/>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90" name="Freeform 93"/>
            <p:cNvSpPr>
              <a:spLocks/>
            </p:cNvSpPr>
            <p:nvPr/>
          </p:nvSpPr>
          <p:spPr bwMode="auto">
            <a:xfrm>
              <a:off x="4545432" y="1689141"/>
              <a:ext cx="120948" cy="183109"/>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91" name="Freeform 94"/>
            <p:cNvSpPr>
              <a:spLocks/>
            </p:cNvSpPr>
            <p:nvPr/>
          </p:nvSpPr>
          <p:spPr bwMode="auto">
            <a:xfrm>
              <a:off x="6522817" y="1227705"/>
              <a:ext cx="124787" cy="186772"/>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92" name="Freeform 95"/>
            <p:cNvSpPr>
              <a:spLocks/>
            </p:cNvSpPr>
            <p:nvPr/>
          </p:nvSpPr>
          <p:spPr bwMode="auto">
            <a:xfrm>
              <a:off x="4775807" y="1623221"/>
              <a:ext cx="124787" cy="183109"/>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93" name="Freeform 96"/>
            <p:cNvSpPr>
              <a:spLocks/>
            </p:cNvSpPr>
            <p:nvPr/>
          </p:nvSpPr>
          <p:spPr bwMode="auto">
            <a:xfrm>
              <a:off x="5217359" y="1315598"/>
              <a:ext cx="124787" cy="179447"/>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94" name="Freeform 97"/>
            <p:cNvSpPr>
              <a:spLocks/>
            </p:cNvSpPr>
            <p:nvPr/>
          </p:nvSpPr>
          <p:spPr bwMode="auto">
            <a:xfrm>
              <a:off x="5499569" y="1154461"/>
              <a:ext cx="124786" cy="183109"/>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95" name="Freeform 98"/>
            <p:cNvSpPr>
              <a:spLocks/>
            </p:cNvSpPr>
            <p:nvPr/>
          </p:nvSpPr>
          <p:spPr bwMode="auto">
            <a:xfrm>
              <a:off x="5620515" y="861486"/>
              <a:ext cx="124787" cy="186772"/>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96" name="Freeform 99"/>
            <p:cNvSpPr>
              <a:spLocks/>
            </p:cNvSpPr>
            <p:nvPr/>
          </p:nvSpPr>
          <p:spPr bwMode="auto">
            <a:xfrm>
              <a:off x="5205840" y="1604910"/>
              <a:ext cx="124787" cy="181279"/>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97" name="Freeform 100"/>
            <p:cNvSpPr>
              <a:spLocks/>
            </p:cNvSpPr>
            <p:nvPr/>
          </p:nvSpPr>
          <p:spPr bwMode="auto">
            <a:xfrm>
              <a:off x="5632034" y="870642"/>
              <a:ext cx="120948" cy="186772"/>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98" name="Freeform 101"/>
            <p:cNvSpPr>
              <a:spLocks/>
            </p:cNvSpPr>
            <p:nvPr/>
          </p:nvSpPr>
          <p:spPr bwMode="auto">
            <a:xfrm>
              <a:off x="5981436" y="1011636"/>
              <a:ext cx="122867" cy="186772"/>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899" name="Freeform 102"/>
            <p:cNvSpPr>
              <a:spLocks/>
            </p:cNvSpPr>
            <p:nvPr/>
          </p:nvSpPr>
          <p:spPr bwMode="auto">
            <a:xfrm>
              <a:off x="5307590" y="1436450"/>
              <a:ext cx="122867" cy="115359"/>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00" name="Freeform 103"/>
            <p:cNvSpPr>
              <a:spLocks/>
            </p:cNvSpPr>
            <p:nvPr/>
          </p:nvSpPr>
          <p:spPr bwMode="auto">
            <a:xfrm>
              <a:off x="3973333" y="1650688"/>
              <a:ext cx="120948" cy="183109"/>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01" name="Freeform 104"/>
            <p:cNvSpPr>
              <a:spLocks/>
            </p:cNvSpPr>
            <p:nvPr/>
          </p:nvSpPr>
          <p:spPr bwMode="auto">
            <a:xfrm>
              <a:off x="5017700" y="1980285"/>
              <a:ext cx="122867" cy="183109"/>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02" name="Freeform 105"/>
            <p:cNvSpPr>
              <a:spLocks/>
            </p:cNvSpPr>
            <p:nvPr/>
          </p:nvSpPr>
          <p:spPr bwMode="auto">
            <a:xfrm>
              <a:off x="5651232" y="1213056"/>
              <a:ext cx="120948" cy="177617"/>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03" name="Freeform 106"/>
            <p:cNvSpPr>
              <a:spLocks/>
            </p:cNvSpPr>
            <p:nvPr/>
          </p:nvSpPr>
          <p:spPr bwMode="auto">
            <a:xfrm>
              <a:off x="5651232" y="1110515"/>
              <a:ext cx="120948" cy="179447"/>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04" name="Freeform 107"/>
            <p:cNvSpPr>
              <a:spLocks/>
            </p:cNvSpPr>
            <p:nvPr/>
          </p:nvSpPr>
          <p:spPr bwMode="auto">
            <a:xfrm>
              <a:off x="4163393" y="2055360"/>
              <a:ext cx="122867" cy="183109"/>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05" name="Freeform 108"/>
            <p:cNvSpPr>
              <a:spLocks/>
            </p:cNvSpPr>
            <p:nvPr/>
          </p:nvSpPr>
          <p:spPr bwMode="auto">
            <a:xfrm>
              <a:off x="4604946" y="1529836"/>
              <a:ext cx="122867" cy="181278"/>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06" name="Freeform 109"/>
            <p:cNvSpPr>
              <a:spLocks/>
            </p:cNvSpPr>
            <p:nvPr/>
          </p:nvSpPr>
          <p:spPr bwMode="auto">
            <a:xfrm>
              <a:off x="4324656" y="1370530"/>
              <a:ext cx="122867" cy="181279"/>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07" name="Freeform 110"/>
            <p:cNvSpPr>
              <a:spLocks/>
            </p:cNvSpPr>
            <p:nvPr/>
          </p:nvSpPr>
          <p:spPr bwMode="auto">
            <a:xfrm>
              <a:off x="5668511" y="1614067"/>
              <a:ext cx="124786" cy="183109"/>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08" name="Freeform 111"/>
            <p:cNvSpPr>
              <a:spLocks/>
            </p:cNvSpPr>
            <p:nvPr/>
          </p:nvSpPr>
          <p:spPr bwMode="auto">
            <a:xfrm>
              <a:off x="5489969" y="1586600"/>
              <a:ext cx="122867" cy="181279"/>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09" name="Freeform 112"/>
            <p:cNvSpPr>
              <a:spLocks/>
            </p:cNvSpPr>
            <p:nvPr/>
          </p:nvSpPr>
          <p:spPr bwMode="auto">
            <a:xfrm>
              <a:off x="4574229" y="1932677"/>
              <a:ext cx="124786" cy="183109"/>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10" name="Freeform 113"/>
            <p:cNvSpPr>
              <a:spLocks/>
            </p:cNvSpPr>
            <p:nvPr/>
          </p:nvSpPr>
          <p:spPr bwMode="auto">
            <a:xfrm>
              <a:off x="4666379" y="1698297"/>
              <a:ext cx="122867" cy="183109"/>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11" name="Freeform 114"/>
            <p:cNvSpPr>
              <a:spLocks/>
            </p:cNvSpPr>
            <p:nvPr/>
          </p:nvSpPr>
          <p:spPr bwMode="auto">
            <a:xfrm>
              <a:off x="6282844" y="731479"/>
              <a:ext cx="122867" cy="186772"/>
            </a:xfrm>
            <a:custGeom>
              <a:avLst/>
              <a:gdLst>
                <a:gd name="T0" fmla="*/ 2147483647 w 49"/>
                <a:gd name="T1" fmla="*/ 0 h 49"/>
                <a:gd name="T2" fmla="*/ 0 w 49"/>
                <a:gd name="T3" fmla="*/ 2147483647 h 49"/>
                <a:gd name="T4" fmla="*/ 2147483647 w 49"/>
                <a:gd name="T5" fmla="*/ 2147483647 h 49"/>
                <a:gd name="T6" fmla="*/ 2147483647 w 49"/>
                <a:gd name="T7" fmla="*/ 2147483647 h 49"/>
                <a:gd name="T8" fmla="*/ 2147483647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0" y="24"/>
                  </a:lnTo>
                  <a:lnTo>
                    <a:pt x="24" y="48"/>
                  </a:lnTo>
                  <a:lnTo>
                    <a:pt x="48" y="24"/>
                  </a:lnTo>
                  <a:lnTo>
                    <a:pt x="24" y="0"/>
                  </a:lnTo>
                </a:path>
              </a:pathLst>
            </a:custGeom>
            <a:solidFill>
              <a:srgbClr val="000000"/>
            </a:solidFill>
            <a:ln w="12700" cap="rnd">
              <a:solidFill>
                <a:srgbClr val="000000"/>
              </a:solidFill>
              <a:round/>
              <a:headEnd/>
              <a:tailEnd/>
            </a:ln>
          </p:spPr>
          <p:txBody>
            <a:bodyP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sp>
          <p:nvSpPr>
            <p:cNvPr id="76912" name="Line 115"/>
            <p:cNvSpPr>
              <a:spLocks noChangeShapeType="1"/>
            </p:cNvSpPr>
            <p:nvPr/>
          </p:nvSpPr>
          <p:spPr bwMode="auto">
            <a:xfrm flipV="1">
              <a:off x="3896542" y="1017130"/>
              <a:ext cx="2674271" cy="1025413"/>
            </a:xfrm>
            <a:prstGeom prst="line">
              <a:avLst/>
            </a:prstGeom>
            <a:noFill/>
            <a:ln w="12700">
              <a:solidFill>
                <a:schemeClr val="tx1"/>
              </a:solidFill>
              <a:round/>
              <a:headEnd/>
              <a:tailEnd/>
            </a:ln>
            <a:extLst/>
          </p:spPr>
          <p:txBody>
            <a:bodyPr wrap="none" anchor="ctr"/>
            <a:lstStyle/>
            <a:p>
              <a:pPr defTabSz="457200" fontAlgn="auto">
                <a:spcBef>
                  <a:spcPts val="0"/>
                </a:spcBef>
                <a:spcAft>
                  <a:spcPts val="0"/>
                </a:spcAft>
                <a:defRPr/>
              </a:pPr>
              <a:endParaRPr lang="en-US" sz="1050">
                <a:solidFill>
                  <a:prstClr val="black"/>
                </a:solidFill>
                <a:latin typeface="Corbel" panose="020B0503020204020204" pitchFamily="34" charset="0"/>
              </a:endParaRPr>
            </a:p>
          </p:txBody>
        </p:sp>
      </p:grpSp>
      <p:sp>
        <p:nvSpPr>
          <p:cNvPr id="79880" name="TextBox 246"/>
          <p:cNvSpPr txBox="1">
            <a:spLocks noChangeArrowheads="1"/>
          </p:cNvSpPr>
          <p:nvPr/>
        </p:nvSpPr>
        <p:spPr bwMode="auto">
          <a:xfrm>
            <a:off x="17728" y="68271"/>
            <a:ext cx="910728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Times New Roman" charset="0"/>
                <a:ea typeface="Osaka" charset="0"/>
                <a:cs typeface="Osaka" charset="0"/>
              </a:defRPr>
            </a:lvl1pPr>
            <a:lvl2pPr marL="742950" indent="-285750">
              <a:defRPr sz="1600" b="1">
                <a:solidFill>
                  <a:schemeClr val="tx1"/>
                </a:solidFill>
                <a:latin typeface="Times New Roman" charset="0"/>
                <a:ea typeface="Osaka" charset="0"/>
                <a:cs typeface="Osaka" charset="0"/>
              </a:defRPr>
            </a:lvl2pPr>
            <a:lvl3pPr marL="1143000" indent="-228600">
              <a:defRPr sz="1600" b="1">
                <a:solidFill>
                  <a:schemeClr val="tx1"/>
                </a:solidFill>
                <a:latin typeface="Times New Roman" charset="0"/>
                <a:ea typeface="Osaka" charset="0"/>
                <a:cs typeface="Osaka" charset="0"/>
              </a:defRPr>
            </a:lvl3pPr>
            <a:lvl4pPr marL="1600200" indent="-228600">
              <a:defRPr sz="1600" b="1">
                <a:solidFill>
                  <a:schemeClr val="tx1"/>
                </a:solidFill>
                <a:latin typeface="Times New Roman" charset="0"/>
                <a:ea typeface="Osaka" charset="0"/>
                <a:cs typeface="Osaka" charset="0"/>
              </a:defRPr>
            </a:lvl4pPr>
            <a:lvl5pPr marL="2057400" indent="-228600">
              <a:defRPr sz="1600" b="1">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9pPr>
          </a:lstStyle>
          <a:p>
            <a:pPr algn="ctr" defTabSz="457200" fontAlgn="auto">
              <a:lnSpc>
                <a:spcPct val="90000"/>
              </a:lnSpc>
              <a:spcBef>
                <a:spcPts val="0"/>
              </a:spcBef>
              <a:spcAft>
                <a:spcPts val="0"/>
              </a:spcAft>
            </a:pPr>
            <a:r>
              <a:rPr lang="en-US" sz="3200" dirty="0" smtClean="0">
                <a:solidFill>
                  <a:srgbClr val="000000"/>
                </a:solidFill>
                <a:latin typeface="Corbel" panose="020B0503020204020204" pitchFamily="34" charset="0"/>
              </a:rPr>
              <a:t>Strong Relationship Of Frontal Lobe Activity and Dopamine D2 Receptors</a:t>
            </a:r>
            <a:endParaRPr lang="en-US" sz="3200" dirty="0">
              <a:solidFill>
                <a:srgbClr val="000000"/>
              </a:solidFill>
              <a:latin typeface="Corbel" panose="020B0503020204020204" pitchFamily="34" charset="0"/>
            </a:endParaRPr>
          </a:p>
        </p:txBody>
      </p:sp>
      <p:sp>
        <p:nvSpPr>
          <p:cNvPr id="79881" name="TextBox 247"/>
          <p:cNvSpPr txBox="1">
            <a:spLocks noChangeArrowheads="1"/>
          </p:cNvSpPr>
          <p:nvPr/>
        </p:nvSpPr>
        <p:spPr bwMode="auto">
          <a:xfrm>
            <a:off x="101600" y="6477069"/>
            <a:ext cx="37418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Times New Roman" charset="0"/>
                <a:ea typeface="Osaka" charset="0"/>
                <a:cs typeface="Osaka" charset="0"/>
              </a:defRPr>
            </a:lvl1pPr>
            <a:lvl2pPr marL="742950" indent="-285750">
              <a:defRPr sz="1600" b="1">
                <a:solidFill>
                  <a:schemeClr val="tx1"/>
                </a:solidFill>
                <a:latin typeface="Times New Roman" charset="0"/>
                <a:ea typeface="Osaka" charset="0"/>
                <a:cs typeface="Osaka" charset="0"/>
              </a:defRPr>
            </a:lvl2pPr>
            <a:lvl3pPr marL="1143000" indent="-228600">
              <a:defRPr sz="1600" b="1">
                <a:solidFill>
                  <a:schemeClr val="tx1"/>
                </a:solidFill>
                <a:latin typeface="Times New Roman" charset="0"/>
                <a:ea typeface="Osaka" charset="0"/>
                <a:cs typeface="Osaka" charset="0"/>
              </a:defRPr>
            </a:lvl3pPr>
            <a:lvl4pPr marL="1600200" indent="-228600">
              <a:defRPr sz="1600" b="1">
                <a:solidFill>
                  <a:schemeClr val="tx1"/>
                </a:solidFill>
                <a:latin typeface="Times New Roman" charset="0"/>
                <a:ea typeface="Osaka" charset="0"/>
                <a:cs typeface="Osaka" charset="0"/>
              </a:defRPr>
            </a:lvl4pPr>
            <a:lvl5pPr marL="2057400" indent="-228600">
              <a:defRPr sz="1600" b="1">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9pPr>
          </a:lstStyle>
          <a:p>
            <a:pPr defTabSz="457200" fontAlgn="auto">
              <a:spcBef>
                <a:spcPts val="0"/>
              </a:spcBef>
              <a:spcAft>
                <a:spcPts val="0"/>
              </a:spcAft>
            </a:pPr>
            <a:r>
              <a:rPr lang="en-US" sz="1400" i="1" dirty="0">
                <a:solidFill>
                  <a:srgbClr val="000000"/>
                </a:solidFill>
                <a:latin typeface="Corbel" panose="020B0503020204020204" pitchFamily="34" charset="0"/>
              </a:rPr>
              <a:t>Volkow et al., PNAS 2011 108(37): </a:t>
            </a:r>
            <a:r>
              <a:rPr lang="en-US" sz="1400" i="1" dirty="0" smtClean="0">
                <a:solidFill>
                  <a:srgbClr val="000000"/>
                </a:solidFill>
                <a:latin typeface="Corbel" panose="020B0503020204020204" pitchFamily="34" charset="0"/>
              </a:rPr>
              <a:t>15037-15042.</a:t>
            </a:r>
            <a:endParaRPr lang="en-US" sz="1400" i="1" dirty="0">
              <a:solidFill>
                <a:srgbClr val="000000"/>
              </a:solidFill>
              <a:latin typeface="Corbel" panose="020B0503020204020204" pitchFamily="34" charset="0"/>
            </a:endParaRPr>
          </a:p>
        </p:txBody>
      </p:sp>
      <p:grpSp>
        <p:nvGrpSpPr>
          <p:cNvPr id="12" name="Group 3"/>
          <p:cNvGrpSpPr>
            <a:grpSpLocks/>
          </p:cNvGrpSpPr>
          <p:nvPr/>
        </p:nvGrpSpPr>
        <p:grpSpPr bwMode="auto">
          <a:xfrm>
            <a:off x="101600" y="2743200"/>
            <a:ext cx="2844800" cy="3309938"/>
            <a:chOff x="2059" y="1239"/>
            <a:chExt cx="2847" cy="2679"/>
          </a:xfrm>
        </p:grpSpPr>
        <p:pic>
          <p:nvPicPr>
            <p:cNvPr id="7996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30083" t="16360" r="13956" b="6317"/>
            <a:stretch>
              <a:fillRect/>
            </a:stretch>
          </p:blipFill>
          <p:spPr bwMode="auto">
            <a:xfrm>
              <a:off x="2059" y="1239"/>
              <a:ext cx="2847" cy="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6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90988" t="22861" r="4187" b="13335"/>
            <a:stretch>
              <a:fillRect/>
            </a:stretch>
          </p:blipFill>
          <p:spPr bwMode="auto">
            <a:xfrm>
              <a:off x="4608" y="1680"/>
              <a:ext cx="242" cy="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884" name="TextBox 1"/>
          <p:cNvSpPr txBox="1">
            <a:spLocks noChangeArrowheads="1"/>
          </p:cNvSpPr>
          <p:nvPr/>
        </p:nvSpPr>
        <p:spPr bwMode="auto">
          <a:xfrm>
            <a:off x="1117625" y="2743200"/>
            <a:ext cx="555793" cy="3385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Times New Roman" charset="0"/>
                <a:ea typeface="Osaka" charset="0"/>
                <a:cs typeface="Osaka" charset="0"/>
              </a:defRPr>
            </a:lvl1pPr>
            <a:lvl2pPr marL="742950" indent="-285750">
              <a:defRPr sz="1600" b="1">
                <a:solidFill>
                  <a:schemeClr val="tx1"/>
                </a:solidFill>
                <a:latin typeface="Times New Roman" charset="0"/>
                <a:ea typeface="Osaka" charset="0"/>
                <a:cs typeface="Osaka" charset="0"/>
              </a:defRPr>
            </a:lvl2pPr>
            <a:lvl3pPr marL="1143000" indent="-228600">
              <a:defRPr sz="1600" b="1">
                <a:solidFill>
                  <a:schemeClr val="tx1"/>
                </a:solidFill>
                <a:latin typeface="Times New Roman" charset="0"/>
                <a:ea typeface="Osaka" charset="0"/>
                <a:cs typeface="Osaka" charset="0"/>
              </a:defRPr>
            </a:lvl3pPr>
            <a:lvl4pPr marL="1600200" indent="-228600">
              <a:defRPr sz="1600" b="1">
                <a:solidFill>
                  <a:schemeClr val="tx1"/>
                </a:solidFill>
                <a:latin typeface="Times New Roman" charset="0"/>
                <a:ea typeface="Osaka" charset="0"/>
                <a:cs typeface="Osaka" charset="0"/>
              </a:defRPr>
            </a:lvl4pPr>
            <a:lvl5pPr marL="2057400" indent="-228600">
              <a:defRPr sz="1600" b="1">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9pPr>
          </a:lstStyle>
          <a:p>
            <a:pPr defTabSz="457200" fontAlgn="auto">
              <a:spcBef>
                <a:spcPts val="0"/>
              </a:spcBef>
              <a:spcAft>
                <a:spcPts val="0"/>
              </a:spcAft>
            </a:pPr>
            <a:r>
              <a:rPr lang="en-US">
                <a:solidFill>
                  <a:prstClr val="white"/>
                </a:solidFill>
                <a:latin typeface="Corbel" panose="020B0503020204020204" pitchFamily="34" charset="0"/>
              </a:rPr>
              <a:t>ACC</a:t>
            </a:r>
          </a:p>
        </p:txBody>
      </p:sp>
      <p:cxnSp>
        <p:nvCxnSpPr>
          <p:cNvPr id="79885" name="Straight Arrow Connector 3"/>
          <p:cNvCxnSpPr>
            <a:cxnSpLocks noChangeShapeType="1"/>
            <a:stCxn id="79884" idx="1"/>
          </p:cNvCxnSpPr>
          <p:nvPr/>
        </p:nvCxnSpPr>
        <p:spPr bwMode="auto">
          <a:xfrm flipH="1">
            <a:off x="778964" y="2912477"/>
            <a:ext cx="338661" cy="59324"/>
          </a:xfrm>
          <a:prstGeom prst="straightConnector1">
            <a:avLst/>
          </a:prstGeom>
          <a:noFill/>
          <a:ln w="25400">
            <a:solidFill>
              <a:schemeClr val="bg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3" name="Group 175"/>
          <p:cNvGrpSpPr>
            <a:grpSpLocks/>
          </p:cNvGrpSpPr>
          <p:nvPr/>
        </p:nvGrpSpPr>
        <p:grpSpPr bwMode="auto">
          <a:xfrm>
            <a:off x="235468" y="1438275"/>
            <a:ext cx="1092446" cy="1176176"/>
            <a:chOff x="8418481" y="2133601"/>
            <a:chExt cx="1068422" cy="1102681"/>
          </a:xfrm>
        </p:grpSpPr>
        <p:grpSp>
          <p:nvGrpSpPr>
            <p:cNvPr id="14" name="Group 176"/>
            <p:cNvGrpSpPr>
              <a:grpSpLocks/>
            </p:cNvGrpSpPr>
            <p:nvPr/>
          </p:nvGrpSpPr>
          <p:grpSpPr bwMode="auto">
            <a:xfrm>
              <a:off x="8418481" y="2133601"/>
              <a:ext cx="955924" cy="1102681"/>
              <a:chOff x="7119800" y="1022352"/>
              <a:chExt cx="2527438" cy="2657473"/>
            </a:xfrm>
          </p:grpSpPr>
          <p:grpSp>
            <p:nvGrpSpPr>
              <p:cNvPr id="15" name="Group 42"/>
              <p:cNvGrpSpPr>
                <a:grpSpLocks/>
              </p:cNvGrpSpPr>
              <p:nvPr/>
            </p:nvGrpSpPr>
            <p:grpSpPr bwMode="auto">
              <a:xfrm>
                <a:off x="7905750" y="1517650"/>
                <a:ext cx="736600" cy="1905000"/>
                <a:chOff x="5008" y="1080"/>
                <a:chExt cx="464" cy="1200"/>
              </a:xfrm>
            </p:grpSpPr>
            <p:sp>
              <p:nvSpPr>
                <p:cNvPr id="79960" name="Rectangle 43"/>
                <p:cNvSpPr>
                  <a:spLocks noChangeArrowheads="1"/>
                </p:cNvSpPr>
                <p:nvPr/>
              </p:nvSpPr>
              <p:spPr bwMode="auto">
                <a:xfrm>
                  <a:off x="5008" y="1448"/>
                  <a:ext cx="464" cy="832"/>
                </a:xfrm>
                <a:prstGeom prst="rect">
                  <a:avLst/>
                </a:prstGeom>
                <a:solidFill>
                  <a:srgbClr val="FF0000"/>
                </a:solidFill>
                <a:ln w="9525">
                  <a:solidFill>
                    <a:srgbClr val="FF0000"/>
                  </a:solidFill>
                  <a:miter lim="800000"/>
                  <a:headEnd/>
                  <a:tailEnd/>
                </a:ln>
              </p:spPr>
              <p:txBody>
                <a:bodyPr/>
                <a:lstStyle/>
                <a:p>
                  <a:pPr defTabSz="457200" fontAlgn="auto">
                    <a:spcBef>
                      <a:spcPts val="0"/>
                    </a:spcBef>
                    <a:spcAft>
                      <a:spcPts val="0"/>
                    </a:spcAft>
                  </a:pPr>
                  <a:endParaRPr lang="en-US" sz="600">
                    <a:solidFill>
                      <a:prstClr val="black"/>
                    </a:solidFill>
                    <a:latin typeface="Corbel" panose="020B0503020204020204" pitchFamily="34" charset="0"/>
                  </a:endParaRPr>
                </a:p>
              </p:txBody>
            </p:sp>
            <p:sp>
              <p:nvSpPr>
                <p:cNvPr id="79961" name="Rectangle 44"/>
                <p:cNvSpPr>
                  <a:spLocks noChangeArrowheads="1"/>
                </p:cNvSpPr>
                <p:nvPr/>
              </p:nvSpPr>
              <p:spPr bwMode="auto">
                <a:xfrm>
                  <a:off x="5008" y="1448"/>
                  <a:ext cx="464" cy="832"/>
                </a:xfrm>
                <a:prstGeom prst="rect">
                  <a:avLst/>
                </a:prstGeom>
                <a:solidFill>
                  <a:srgbClr val="FF0000"/>
                </a:solidFill>
                <a:ln w="12700">
                  <a:solidFill>
                    <a:srgbClr val="FF0000"/>
                  </a:solidFill>
                  <a:miter lim="800000"/>
                  <a:headEnd/>
                  <a:tailEnd/>
                </a:ln>
              </p:spPr>
              <p:txBody>
                <a:bodyPr/>
                <a:lstStyle/>
                <a:p>
                  <a:pPr defTabSz="457200" fontAlgn="auto">
                    <a:spcBef>
                      <a:spcPts val="0"/>
                    </a:spcBef>
                    <a:spcAft>
                      <a:spcPts val="0"/>
                    </a:spcAft>
                  </a:pPr>
                  <a:endParaRPr lang="en-US" sz="600">
                    <a:solidFill>
                      <a:prstClr val="black"/>
                    </a:solidFill>
                    <a:latin typeface="Corbel" panose="020B0503020204020204" pitchFamily="34" charset="0"/>
                  </a:endParaRPr>
                </a:p>
              </p:txBody>
            </p:sp>
            <p:sp>
              <p:nvSpPr>
                <p:cNvPr id="79962" name="Line 45"/>
                <p:cNvSpPr>
                  <a:spLocks noChangeShapeType="1"/>
                </p:cNvSpPr>
                <p:nvPr/>
              </p:nvSpPr>
              <p:spPr bwMode="auto">
                <a:xfrm flipV="1">
                  <a:off x="5240" y="1080"/>
                  <a:ext cx="1" cy="3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63" name="Line 46"/>
                <p:cNvSpPr>
                  <a:spLocks noChangeShapeType="1"/>
                </p:cNvSpPr>
                <p:nvPr/>
              </p:nvSpPr>
              <p:spPr bwMode="auto">
                <a:xfrm>
                  <a:off x="5224" y="1080"/>
                  <a:ext cx="32"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64" name="Line 47"/>
                <p:cNvSpPr>
                  <a:spLocks noChangeShapeType="1"/>
                </p:cNvSpPr>
                <p:nvPr/>
              </p:nvSpPr>
              <p:spPr bwMode="auto">
                <a:xfrm>
                  <a:off x="5240" y="1448"/>
                  <a:ext cx="1" cy="3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65" name="Line 48"/>
                <p:cNvSpPr>
                  <a:spLocks noChangeShapeType="1"/>
                </p:cNvSpPr>
                <p:nvPr/>
              </p:nvSpPr>
              <p:spPr bwMode="auto">
                <a:xfrm>
                  <a:off x="5224" y="1816"/>
                  <a:ext cx="32"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grpSp>
            <p:nvGrpSpPr>
              <p:cNvPr id="16" name="Group 49"/>
              <p:cNvGrpSpPr>
                <a:grpSpLocks/>
              </p:cNvGrpSpPr>
              <p:nvPr/>
            </p:nvGrpSpPr>
            <p:grpSpPr bwMode="auto">
              <a:xfrm>
                <a:off x="8820150" y="2127250"/>
                <a:ext cx="736600" cy="1295400"/>
                <a:chOff x="5584" y="1464"/>
                <a:chExt cx="464" cy="816"/>
              </a:xfrm>
            </p:grpSpPr>
            <p:sp>
              <p:nvSpPr>
                <p:cNvPr id="79954" name="Rectangle 50"/>
                <p:cNvSpPr>
                  <a:spLocks noChangeArrowheads="1"/>
                </p:cNvSpPr>
                <p:nvPr/>
              </p:nvSpPr>
              <p:spPr bwMode="auto">
                <a:xfrm>
                  <a:off x="5584" y="1768"/>
                  <a:ext cx="464" cy="512"/>
                </a:xfrm>
                <a:prstGeom prst="rect">
                  <a:avLst/>
                </a:prstGeom>
                <a:solidFill>
                  <a:srgbClr val="FF0000"/>
                </a:solidFill>
                <a:ln w="9525">
                  <a:solidFill>
                    <a:srgbClr val="FF0000"/>
                  </a:solidFill>
                  <a:miter lim="800000"/>
                  <a:headEnd/>
                  <a:tailEnd/>
                </a:ln>
              </p:spPr>
              <p:txBody>
                <a:bodyPr/>
                <a:lstStyle/>
                <a:p>
                  <a:pPr defTabSz="457200" fontAlgn="auto">
                    <a:spcBef>
                      <a:spcPts val="0"/>
                    </a:spcBef>
                    <a:spcAft>
                      <a:spcPts val="0"/>
                    </a:spcAft>
                  </a:pPr>
                  <a:endParaRPr lang="en-US" sz="600">
                    <a:solidFill>
                      <a:prstClr val="black"/>
                    </a:solidFill>
                    <a:latin typeface="Corbel" panose="020B0503020204020204" pitchFamily="34" charset="0"/>
                  </a:endParaRPr>
                </a:p>
              </p:txBody>
            </p:sp>
            <p:sp>
              <p:nvSpPr>
                <p:cNvPr id="79955" name="Rectangle 51"/>
                <p:cNvSpPr>
                  <a:spLocks noChangeArrowheads="1"/>
                </p:cNvSpPr>
                <p:nvPr/>
              </p:nvSpPr>
              <p:spPr bwMode="auto">
                <a:xfrm>
                  <a:off x="5584" y="1768"/>
                  <a:ext cx="464" cy="512"/>
                </a:xfrm>
                <a:prstGeom prst="rect">
                  <a:avLst/>
                </a:prstGeom>
                <a:solidFill>
                  <a:srgbClr val="FF0000"/>
                </a:solidFill>
                <a:ln w="12700">
                  <a:solidFill>
                    <a:srgbClr val="FF0000"/>
                  </a:solidFill>
                  <a:miter lim="800000"/>
                  <a:headEnd/>
                  <a:tailEnd/>
                </a:ln>
              </p:spPr>
              <p:txBody>
                <a:bodyPr/>
                <a:lstStyle/>
                <a:p>
                  <a:pPr defTabSz="457200" fontAlgn="auto">
                    <a:spcBef>
                      <a:spcPts val="0"/>
                    </a:spcBef>
                    <a:spcAft>
                      <a:spcPts val="0"/>
                    </a:spcAft>
                  </a:pPr>
                  <a:endParaRPr lang="en-US" sz="600">
                    <a:solidFill>
                      <a:prstClr val="black"/>
                    </a:solidFill>
                    <a:latin typeface="Corbel" panose="020B0503020204020204" pitchFamily="34" charset="0"/>
                  </a:endParaRPr>
                </a:p>
              </p:txBody>
            </p:sp>
            <p:sp>
              <p:nvSpPr>
                <p:cNvPr id="79956" name="Line 52"/>
                <p:cNvSpPr>
                  <a:spLocks noChangeShapeType="1"/>
                </p:cNvSpPr>
                <p:nvPr/>
              </p:nvSpPr>
              <p:spPr bwMode="auto">
                <a:xfrm flipV="1">
                  <a:off x="5816" y="1464"/>
                  <a:ext cx="1" cy="30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57" name="Line 53"/>
                <p:cNvSpPr>
                  <a:spLocks noChangeShapeType="1"/>
                </p:cNvSpPr>
                <p:nvPr/>
              </p:nvSpPr>
              <p:spPr bwMode="auto">
                <a:xfrm>
                  <a:off x="5800" y="1464"/>
                  <a:ext cx="32"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58" name="Line 54"/>
                <p:cNvSpPr>
                  <a:spLocks noChangeShapeType="1"/>
                </p:cNvSpPr>
                <p:nvPr/>
              </p:nvSpPr>
              <p:spPr bwMode="auto">
                <a:xfrm>
                  <a:off x="5816" y="1768"/>
                  <a:ext cx="1" cy="304"/>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59" name="Line 55"/>
                <p:cNvSpPr>
                  <a:spLocks noChangeShapeType="1"/>
                </p:cNvSpPr>
                <p:nvPr/>
              </p:nvSpPr>
              <p:spPr bwMode="auto">
                <a:xfrm>
                  <a:off x="5800" y="2072"/>
                  <a:ext cx="32"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grpSp>
            <p:nvGrpSpPr>
              <p:cNvPr id="17" name="Group 56"/>
              <p:cNvGrpSpPr>
                <a:grpSpLocks/>
              </p:cNvGrpSpPr>
              <p:nvPr/>
            </p:nvGrpSpPr>
            <p:grpSpPr bwMode="auto">
              <a:xfrm>
                <a:off x="7816850" y="1492250"/>
                <a:ext cx="38100" cy="1931988"/>
                <a:chOff x="4952" y="1064"/>
                <a:chExt cx="24" cy="1217"/>
              </a:xfrm>
            </p:grpSpPr>
            <p:sp>
              <p:nvSpPr>
                <p:cNvPr id="79949" name="Line 57"/>
                <p:cNvSpPr>
                  <a:spLocks noChangeShapeType="1"/>
                </p:cNvSpPr>
                <p:nvPr/>
              </p:nvSpPr>
              <p:spPr bwMode="auto">
                <a:xfrm>
                  <a:off x="4952" y="2280"/>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50" name="Line 58"/>
                <p:cNvSpPr>
                  <a:spLocks noChangeShapeType="1"/>
                </p:cNvSpPr>
                <p:nvPr/>
              </p:nvSpPr>
              <p:spPr bwMode="auto">
                <a:xfrm>
                  <a:off x="4952" y="1976"/>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51" name="Line 59"/>
                <p:cNvSpPr>
                  <a:spLocks noChangeShapeType="1"/>
                </p:cNvSpPr>
                <p:nvPr/>
              </p:nvSpPr>
              <p:spPr bwMode="auto">
                <a:xfrm>
                  <a:off x="4952" y="1672"/>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52" name="Line 60"/>
                <p:cNvSpPr>
                  <a:spLocks noChangeShapeType="1"/>
                </p:cNvSpPr>
                <p:nvPr/>
              </p:nvSpPr>
              <p:spPr bwMode="auto">
                <a:xfrm>
                  <a:off x="4952" y="1368"/>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53" name="Line 61"/>
                <p:cNvSpPr>
                  <a:spLocks noChangeShapeType="1"/>
                </p:cNvSpPr>
                <p:nvPr/>
              </p:nvSpPr>
              <p:spPr bwMode="auto">
                <a:xfrm>
                  <a:off x="4952" y="1064"/>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grpSp>
            <p:nvGrpSpPr>
              <p:cNvPr id="18" name="Group 62"/>
              <p:cNvGrpSpPr>
                <a:grpSpLocks/>
              </p:cNvGrpSpPr>
              <p:nvPr/>
            </p:nvGrpSpPr>
            <p:grpSpPr bwMode="auto">
              <a:xfrm>
                <a:off x="7816850" y="3384550"/>
                <a:ext cx="1830388" cy="38100"/>
                <a:chOff x="4952" y="2256"/>
                <a:chExt cx="1153" cy="24"/>
              </a:xfrm>
            </p:grpSpPr>
            <p:sp>
              <p:nvSpPr>
                <p:cNvPr id="79946" name="Line 63"/>
                <p:cNvSpPr>
                  <a:spLocks noChangeShapeType="1"/>
                </p:cNvSpPr>
                <p:nvPr/>
              </p:nvSpPr>
              <p:spPr bwMode="auto">
                <a:xfrm flipV="1">
                  <a:off x="4952" y="2256"/>
                  <a:ext cx="1"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47" name="Line 64"/>
                <p:cNvSpPr>
                  <a:spLocks noChangeShapeType="1"/>
                </p:cNvSpPr>
                <p:nvPr/>
              </p:nvSpPr>
              <p:spPr bwMode="auto">
                <a:xfrm flipV="1">
                  <a:off x="5528" y="2256"/>
                  <a:ext cx="1"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48" name="Line 65"/>
                <p:cNvSpPr>
                  <a:spLocks noChangeShapeType="1"/>
                </p:cNvSpPr>
                <p:nvPr/>
              </p:nvSpPr>
              <p:spPr bwMode="auto">
                <a:xfrm flipV="1">
                  <a:off x="6104" y="2256"/>
                  <a:ext cx="1"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sp>
            <p:nvSpPr>
              <p:cNvPr id="79933" name="Line 66"/>
              <p:cNvSpPr>
                <a:spLocks noChangeShapeType="1"/>
              </p:cNvSpPr>
              <p:nvPr/>
            </p:nvSpPr>
            <p:spPr bwMode="auto">
              <a:xfrm flipV="1">
                <a:off x="7816850" y="1492250"/>
                <a:ext cx="1588" cy="193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34" name="Line 67"/>
              <p:cNvSpPr>
                <a:spLocks noChangeShapeType="1"/>
              </p:cNvSpPr>
              <p:nvPr/>
            </p:nvSpPr>
            <p:spPr bwMode="auto">
              <a:xfrm>
                <a:off x="7816850" y="3422650"/>
                <a:ext cx="18288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nvGrpSpPr>
              <p:cNvPr id="19" name="Group 68"/>
              <p:cNvGrpSpPr>
                <a:grpSpLocks/>
              </p:cNvGrpSpPr>
              <p:nvPr/>
            </p:nvGrpSpPr>
            <p:grpSpPr bwMode="auto">
              <a:xfrm>
                <a:off x="7580347" y="1370012"/>
                <a:ext cx="136526" cy="2073275"/>
                <a:chOff x="4803" y="987"/>
                <a:chExt cx="86" cy="1306"/>
              </a:xfrm>
            </p:grpSpPr>
            <p:sp>
              <p:nvSpPr>
                <p:cNvPr id="191" name="Rectangle 69"/>
                <p:cNvSpPr>
                  <a:spLocks noChangeArrowheads="1"/>
                </p:cNvSpPr>
                <p:nvPr/>
              </p:nvSpPr>
              <p:spPr bwMode="auto">
                <a:xfrm>
                  <a:off x="4803" y="2205"/>
                  <a:ext cx="86"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40</a:t>
                  </a:r>
                  <a:endParaRPr lang="en-US" sz="1050">
                    <a:solidFill>
                      <a:prstClr val="black"/>
                    </a:solidFill>
                    <a:latin typeface="Corbel" panose="020B0503020204020204" pitchFamily="34" charset="0"/>
                  </a:endParaRPr>
                </a:p>
              </p:txBody>
            </p:sp>
            <p:sp>
              <p:nvSpPr>
                <p:cNvPr id="192" name="Rectangle 70"/>
                <p:cNvSpPr>
                  <a:spLocks noChangeArrowheads="1"/>
                </p:cNvSpPr>
                <p:nvPr/>
              </p:nvSpPr>
              <p:spPr bwMode="auto">
                <a:xfrm>
                  <a:off x="4803" y="1900"/>
                  <a:ext cx="84"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45</a:t>
                  </a:r>
                  <a:endParaRPr lang="en-US" sz="1050">
                    <a:solidFill>
                      <a:prstClr val="black"/>
                    </a:solidFill>
                    <a:latin typeface="Corbel" panose="020B0503020204020204" pitchFamily="34" charset="0"/>
                  </a:endParaRPr>
                </a:p>
              </p:txBody>
            </p:sp>
            <p:sp>
              <p:nvSpPr>
                <p:cNvPr id="193" name="Rectangle 71"/>
                <p:cNvSpPr>
                  <a:spLocks noChangeArrowheads="1"/>
                </p:cNvSpPr>
                <p:nvPr/>
              </p:nvSpPr>
              <p:spPr bwMode="auto">
                <a:xfrm>
                  <a:off x="4803" y="1595"/>
                  <a:ext cx="81"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50</a:t>
                  </a:r>
                  <a:endParaRPr lang="en-US" sz="1050">
                    <a:solidFill>
                      <a:prstClr val="black"/>
                    </a:solidFill>
                    <a:latin typeface="Corbel" panose="020B0503020204020204" pitchFamily="34" charset="0"/>
                  </a:endParaRPr>
                </a:p>
              </p:txBody>
            </p:sp>
            <p:sp>
              <p:nvSpPr>
                <p:cNvPr id="194" name="Rectangle 72"/>
                <p:cNvSpPr>
                  <a:spLocks noChangeArrowheads="1"/>
                </p:cNvSpPr>
                <p:nvPr/>
              </p:nvSpPr>
              <p:spPr bwMode="auto">
                <a:xfrm>
                  <a:off x="4803" y="1292"/>
                  <a:ext cx="78"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55</a:t>
                  </a:r>
                  <a:endParaRPr lang="en-US" sz="1050">
                    <a:solidFill>
                      <a:prstClr val="black"/>
                    </a:solidFill>
                    <a:latin typeface="Corbel" panose="020B0503020204020204" pitchFamily="34" charset="0"/>
                  </a:endParaRPr>
                </a:p>
              </p:txBody>
            </p:sp>
            <p:sp>
              <p:nvSpPr>
                <p:cNvPr id="195" name="Rectangle 73"/>
                <p:cNvSpPr>
                  <a:spLocks noChangeArrowheads="1"/>
                </p:cNvSpPr>
                <p:nvPr/>
              </p:nvSpPr>
              <p:spPr bwMode="auto">
                <a:xfrm>
                  <a:off x="4803" y="987"/>
                  <a:ext cx="86"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60</a:t>
                  </a:r>
                  <a:endParaRPr lang="en-US" sz="1050">
                    <a:solidFill>
                      <a:prstClr val="black"/>
                    </a:solidFill>
                    <a:latin typeface="Corbel" panose="020B0503020204020204" pitchFamily="34" charset="0"/>
                  </a:endParaRPr>
                </a:p>
              </p:txBody>
            </p:sp>
          </p:grpSp>
          <p:grpSp>
            <p:nvGrpSpPr>
              <p:cNvPr id="20" name="Group 74"/>
              <p:cNvGrpSpPr>
                <a:grpSpLocks/>
              </p:cNvGrpSpPr>
              <p:nvPr/>
            </p:nvGrpSpPr>
            <p:grpSpPr bwMode="auto">
              <a:xfrm>
                <a:off x="7897815" y="3505200"/>
                <a:ext cx="1463676" cy="174625"/>
                <a:chOff x="5003" y="2332"/>
                <a:chExt cx="922" cy="110"/>
              </a:xfrm>
            </p:grpSpPr>
            <p:sp>
              <p:nvSpPr>
                <p:cNvPr id="189" name="Rectangle 75"/>
                <p:cNvSpPr>
                  <a:spLocks noChangeArrowheads="1"/>
                </p:cNvSpPr>
                <p:nvPr/>
              </p:nvSpPr>
              <p:spPr bwMode="auto">
                <a:xfrm>
                  <a:off x="5003" y="2332"/>
                  <a:ext cx="363" cy="110"/>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500">
                      <a:solidFill>
                        <a:prstClr val="black"/>
                      </a:solidFill>
                      <a:latin typeface="Corbel" panose="020B0503020204020204" pitchFamily="34" charset="0"/>
                    </a:rPr>
                    <a:t>Controls</a:t>
                  </a:r>
                  <a:endParaRPr lang="en-US" sz="1050">
                    <a:solidFill>
                      <a:prstClr val="black"/>
                    </a:solidFill>
                    <a:latin typeface="Corbel" panose="020B0503020204020204" pitchFamily="34" charset="0"/>
                  </a:endParaRPr>
                </a:p>
              </p:txBody>
            </p:sp>
            <p:sp>
              <p:nvSpPr>
                <p:cNvPr id="190" name="Rectangle 76"/>
                <p:cNvSpPr>
                  <a:spLocks noChangeArrowheads="1"/>
                </p:cNvSpPr>
                <p:nvPr/>
              </p:nvSpPr>
              <p:spPr bwMode="auto">
                <a:xfrm>
                  <a:off x="5580" y="2332"/>
                  <a:ext cx="345" cy="110"/>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500">
                      <a:solidFill>
                        <a:prstClr val="black"/>
                      </a:solidFill>
                      <a:latin typeface="Corbel" panose="020B0503020204020204" pitchFamily="34" charset="0"/>
                    </a:rPr>
                    <a:t>Abusers</a:t>
                  </a:r>
                  <a:endParaRPr lang="en-US" sz="1050">
                    <a:solidFill>
                      <a:prstClr val="black"/>
                    </a:solidFill>
                    <a:latin typeface="Corbel" panose="020B0503020204020204" pitchFamily="34" charset="0"/>
                  </a:endParaRPr>
                </a:p>
              </p:txBody>
            </p:sp>
          </p:grpSp>
          <p:sp>
            <p:nvSpPr>
              <p:cNvPr id="187" name="Rectangle 77"/>
              <p:cNvSpPr>
                <a:spLocks noChangeArrowheads="1"/>
              </p:cNvSpPr>
              <p:nvPr/>
            </p:nvSpPr>
            <p:spPr bwMode="auto">
              <a:xfrm rot="16200000">
                <a:off x="6436915" y="2351886"/>
                <a:ext cx="1644321" cy="278551"/>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700" dirty="0" err="1">
                    <a:solidFill>
                      <a:prstClr val="black"/>
                    </a:solidFill>
                    <a:latin typeface="Corbel" panose="020B0503020204020204" pitchFamily="34" charset="0"/>
                  </a:rPr>
                  <a:t>micromol</a:t>
                </a:r>
                <a:r>
                  <a:rPr lang="en-US" sz="700" dirty="0">
                    <a:solidFill>
                      <a:prstClr val="black"/>
                    </a:solidFill>
                    <a:latin typeface="Corbel" panose="020B0503020204020204" pitchFamily="34" charset="0"/>
                  </a:rPr>
                  <a:t>/100g/min</a:t>
                </a:r>
                <a:endParaRPr lang="en-US" sz="1050" dirty="0">
                  <a:solidFill>
                    <a:prstClr val="black"/>
                  </a:solidFill>
                  <a:latin typeface="Corbel" panose="020B0503020204020204" pitchFamily="34" charset="0"/>
                </a:endParaRPr>
              </a:p>
            </p:txBody>
          </p:sp>
          <p:sp>
            <p:nvSpPr>
              <p:cNvPr id="188" name="Text Box 78"/>
              <p:cNvSpPr txBox="1">
                <a:spLocks noChangeArrowheads="1"/>
              </p:cNvSpPr>
              <p:nvPr/>
            </p:nvSpPr>
            <p:spPr bwMode="auto">
              <a:xfrm>
                <a:off x="8452266" y="1022352"/>
                <a:ext cx="1111716" cy="573702"/>
              </a:xfrm>
              <a:prstGeom prst="rect">
                <a:avLst/>
              </a:prstGeom>
              <a:noFill/>
              <a:ln>
                <a:noFill/>
              </a:ln>
              <a:extLst/>
            </p:spPr>
            <p:txBody>
              <a:bodyPr wrap="none">
                <a:spAutoFit/>
              </a:bodyPr>
              <a:lstStyle>
                <a:lvl1pPr>
                  <a:defRPr sz="1600" b="1">
                    <a:solidFill>
                      <a:schemeClr val="tx1"/>
                    </a:solidFill>
                    <a:latin typeface="Times New Roman" charset="0"/>
                    <a:ea typeface="Osaka" charset="0"/>
                    <a:cs typeface="Osaka" charset="0"/>
                  </a:defRPr>
                </a:lvl1pPr>
                <a:lvl2pPr marL="742950" indent="-285750">
                  <a:defRPr sz="1600" b="1">
                    <a:solidFill>
                      <a:schemeClr val="tx1"/>
                    </a:solidFill>
                    <a:latin typeface="Times New Roman" charset="0"/>
                    <a:ea typeface="Osaka" charset="0"/>
                    <a:cs typeface="Osaka" charset="0"/>
                  </a:defRPr>
                </a:lvl2pPr>
                <a:lvl3pPr marL="1143000" indent="-228600">
                  <a:defRPr sz="1600" b="1">
                    <a:solidFill>
                      <a:schemeClr val="tx1"/>
                    </a:solidFill>
                    <a:latin typeface="Times New Roman" charset="0"/>
                    <a:ea typeface="Osaka" charset="0"/>
                    <a:cs typeface="Osaka" charset="0"/>
                  </a:defRPr>
                </a:lvl3pPr>
                <a:lvl4pPr marL="1600200" indent="-228600">
                  <a:defRPr sz="1600" b="1">
                    <a:solidFill>
                      <a:schemeClr val="tx1"/>
                    </a:solidFill>
                    <a:latin typeface="Times New Roman" charset="0"/>
                    <a:ea typeface="Osaka" charset="0"/>
                    <a:cs typeface="Osaka" charset="0"/>
                  </a:defRPr>
                </a:lvl4pPr>
                <a:lvl5pPr marL="2057400" indent="-228600">
                  <a:defRPr sz="1600" b="1">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9pPr>
              </a:lstStyle>
              <a:p>
                <a:pPr defTabSz="457200" fontAlgn="auto">
                  <a:spcBef>
                    <a:spcPts val="0"/>
                  </a:spcBef>
                  <a:spcAft>
                    <a:spcPts val="0"/>
                  </a:spcAft>
                  <a:defRPr/>
                </a:pPr>
                <a:r>
                  <a:rPr lang="en-US" sz="1050" dirty="0" smtClean="0">
                    <a:solidFill>
                      <a:prstClr val="black"/>
                    </a:solidFill>
                    <a:latin typeface="Corbel" panose="020B0503020204020204" pitchFamily="34" charset="0"/>
                  </a:rPr>
                  <a:t>ACC</a:t>
                </a:r>
              </a:p>
            </p:txBody>
          </p:sp>
        </p:grpSp>
        <p:sp>
          <p:nvSpPr>
            <p:cNvPr id="79928" name="Text Box 85"/>
            <p:cNvSpPr txBox="1">
              <a:spLocks noChangeArrowheads="1"/>
            </p:cNvSpPr>
            <p:nvPr/>
          </p:nvSpPr>
          <p:spPr bwMode="auto">
            <a:xfrm>
              <a:off x="9029703" y="2362202"/>
              <a:ext cx="457200" cy="17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Times New Roman" charset="0"/>
                  <a:ea typeface="Osaka" charset="0"/>
                  <a:cs typeface="Osaka" charset="0"/>
                </a:defRPr>
              </a:lvl1pPr>
              <a:lvl2pPr marL="742950" indent="-285750">
                <a:defRPr sz="1600" b="1">
                  <a:solidFill>
                    <a:schemeClr val="tx1"/>
                  </a:solidFill>
                  <a:latin typeface="Times New Roman" charset="0"/>
                  <a:ea typeface="Osaka" charset="0"/>
                  <a:cs typeface="Osaka" charset="0"/>
                </a:defRPr>
              </a:lvl2pPr>
              <a:lvl3pPr marL="1143000" indent="-228600">
                <a:defRPr sz="1600" b="1">
                  <a:solidFill>
                    <a:schemeClr val="tx1"/>
                  </a:solidFill>
                  <a:latin typeface="Times New Roman" charset="0"/>
                  <a:ea typeface="Osaka" charset="0"/>
                  <a:cs typeface="Osaka" charset="0"/>
                </a:defRPr>
              </a:lvl3pPr>
              <a:lvl4pPr marL="1600200" indent="-228600">
                <a:defRPr sz="1600" b="1">
                  <a:solidFill>
                    <a:schemeClr val="tx1"/>
                  </a:solidFill>
                  <a:latin typeface="Times New Roman" charset="0"/>
                  <a:ea typeface="Osaka" charset="0"/>
                  <a:cs typeface="Osaka" charset="0"/>
                </a:defRPr>
              </a:lvl4pPr>
              <a:lvl5pPr marL="2057400" indent="-228600">
                <a:defRPr sz="1600" b="1">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9pPr>
            </a:lstStyle>
            <a:p>
              <a:pPr defTabSz="457200" fontAlgn="auto">
                <a:spcBef>
                  <a:spcPts val="0"/>
                </a:spcBef>
                <a:spcAft>
                  <a:spcPts val="0"/>
                </a:spcAft>
              </a:pPr>
              <a:r>
                <a:rPr lang="en-US" sz="600" i="1">
                  <a:solidFill>
                    <a:prstClr val="black"/>
                  </a:solidFill>
                  <a:latin typeface="Corbel" panose="020B0503020204020204" pitchFamily="34" charset="0"/>
                </a:rPr>
                <a:t>P &lt; 0.01</a:t>
              </a:r>
            </a:p>
          </p:txBody>
        </p:sp>
      </p:grpSp>
      <p:grpSp>
        <p:nvGrpSpPr>
          <p:cNvPr id="21" name="Group 215"/>
          <p:cNvGrpSpPr>
            <a:grpSpLocks/>
          </p:cNvGrpSpPr>
          <p:nvPr/>
        </p:nvGrpSpPr>
        <p:grpSpPr bwMode="auto">
          <a:xfrm>
            <a:off x="1660775" y="1447803"/>
            <a:ext cx="1082477" cy="1204053"/>
            <a:chOff x="8809885" y="3886199"/>
            <a:chExt cx="1058013" cy="1128169"/>
          </a:xfrm>
        </p:grpSpPr>
        <p:grpSp>
          <p:nvGrpSpPr>
            <p:cNvPr id="22" name="Group 216"/>
            <p:cNvGrpSpPr>
              <a:grpSpLocks/>
            </p:cNvGrpSpPr>
            <p:nvPr/>
          </p:nvGrpSpPr>
          <p:grpSpPr bwMode="auto">
            <a:xfrm>
              <a:off x="8809885" y="3886199"/>
              <a:ext cx="951672" cy="1128169"/>
              <a:chOff x="7377786" y="3778752"/>
              <a:chExt cx="2383752" cy="2718903"/>
            </a:xfrm>
          </p:grpSpPr>
          <p:grpSp>
            <p:nvGrpSpPr>
              <p:cNvPr id="23" name="Group 6"/>
              <p:cNvGrpSpPr>
                <a:grpSpLocks/>
              </p:cNvGrpSpPr>
              <p:nvPr/>
            </p:nvGrpSpPr>
            <p:grpSpPr bwMode="auto">
              <a:xfrm>
                <a:off x="8020050" y="4337050"/>
                <a:ext cx="736600" cy="1905000"/>
                <a:chOff x="5056" y="2568"/>
                <a:chExt cx="464" cy="1200"/>
              </a:xfrm>
            </p:grpSpPr>
            <p:sp>
              <p:nvSpPr>
                <p:cNvPr id="79921" name="Rectangle 7"/>
                <p:cNvSpPr>
                  <a:spLocks noChangeArrowheads="1"/>
                </p:cNvSpPr>
                <p:nvPr/>
              </p:nvSpPr>
              <p:spPr bwMode="auto">
                <a:xfrm>
                  <a:off x="5056" y="2928"/>
                  <a:ext cx="464" cy="840"/>
                </a:xfrm>
                <a:prstGeom prst="rect">
                  <a:avLst/>
                </a:prstGeom>
                <a:solidFill>
                  <a:srgbClr val="FF0000"/>
                </a:solidFill>
                <a:ln w="9525">
                  <a:solidFill>
                    <a:srgbClr val="FF0000"/>
                  </a:solidFill>
                  <a:miter lim="800000"/>
                  <a:headEnd/>
                  <a:tailEnd/>
                </a:ln>
              </p:spPr>
              <p:txBody>
                <a:bodyPr/>
                <a:lstStyle/>
                <a:p>
                  <a:pPr defTabSz="457200" fontAlgn="auto">
                    <a:spcBef>
                      <a:spcPts val="0"/>
                    </a:spcBef>
                    <a:spcAft>
                      <a:spcPts val="0"/>
                    </a:spcAft>
                  </a:pPr>
                  <a:endParaRPr lang="en-US" sz="600">
                    <a:solidFill>
                      <a:prstClr val="black"/>
                    </a:solidFill>
                    <a:latin typeface="Corbel" panose="020B0503020204020204" pitchFamily="34" charset="0"/>
                  </a:endParaRPr>
                </a:p>
              </p:txBody>
            </p:sp>
            <p:sp>
              <p:nvSpPr>
                <p:cNvPr id="79922" name="Rectangle 8"/>
                <p:cNvSpPr>
                  <a:spLocks noChangeArrowheads="1"/>
                </p:cNvSpPr>
                <p:nvPr/>
              </p:nvSpPr>
              <p:spPr bwMode="auto">
                <a:xfrm>
                  <a:off x="5056" y="2928"/>
                  <a:ext cx="464" cy="840"/>
                </a:xfrm>
                <a:prstGeom prst="rect">
                  <a:avLst/>
                </a:prstGeom>
                <a:solidFill>
                  <a:srgbClr val="FF0000"/>
                </a:solidFill>
                <a:ln w="12700">
                  <a:solidFill>
                    <a:srgbClr val="FF0000"/>
                  </a:solidFill>
                  <a:miter lim="800000"/>
                  <a:headEnd/>
                  <a:tailEnd/>
                </a:ln>
              </p:spPr>
              <p:txBody>
                <a:bodyPr/>
                <a:lstStyle/>
                <a:p>
                  <a:pPr defTabSz="457200" fontAlgn="auto">
                    <a:spcBef>
                      <a:spcPts val="0"/>
                    </a:spcBef>
                    <a:spcAft>
                      <a:spcPts val="0"/>
                    </a:spcAft>
                  </a:pPr>
                  <a:endParaRPr lang="en-US" sz="600">
                    <a:solidFill>
                      <a:prstClr val="black"/>
                    </a:solidFill>
                    <a:latin typeface="Corbel" panose="020B0503020204020204" pitchFamily="34" charset="0"/>
                  </a:endParaRPr>
                </a:p>
              </p:txBody>
            </p:sp>
            <p:sp>
              <p:nvSpPr>
                <p:cNvPr id="79923" name="Line 9"/>
                <p:cNvSpPr>
                  <a:spLocks noChangeShapeType="1"/>
                </p:cNvSpPr>
                <p:nvPr/>
              </p:nvSpPr>
              <p:spPr bwMode="auto">
                <a:xfrm flipV="1">
                  <a:off x="5288" y="2568"/>
                  <a:ext cx="1" cy="36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24" name="Line 10"/>
                <p:cNvSpPr>
                  <a:spLocks noChangeShapeType="1"/>
                </p:cNvSpPr>
                <p:nvPr/>
              </p:nvSpPr>
              <p:spPr bwMode="auto">
                <a:xfrm>
                  <a:off x="5272" y="2568"/>
                  <a:ext cx="32"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25" name="Line 11"/>
                <p:cNvSpPr>
                  <a:spLocks noChangeShapeType="1"/>
                </p:cNvSpPr>
                <p:nvPr/>
              </p:nvSpPr>
              <p:spPr bwMode="auto">
                <a:xfrm>
                  <a:off x="5288" y="2928"/>
                  <a:ext cx="1" cy="3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26" name="Line 12"/>
                <p:cNvSpPr>
                  <a:spLocks noChangeShapeType="1"/>
                </p:cNvSpPr>
                <p:nvPr/>
              </p:nvSpPr>
              <p:spPr bwMode="auto">
                <a:xfrm>
                  <a:off x="5272" y="3296"/>
                  <a:ext cx="32"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grpSp>
            <p:nvGrpSpPr>
              <p:cNvPr id="24" name="Group 13"/>
              <p:cNvGrpSpPr>
                <a:grpSpLocks/>
              </p:cNvGrpSpPr>
              <p:nvPr/>
            </p:nvGrpSpPr>
            <p:grpSpPr bwMode="auto">
              <a:xfrm>
                <a:off x="8934450" y="4883150"/>
                <a:ext cx="736600" cy="1358900"/>
                <a:chOff x="5632" y="2912"/>
                <a:chExt cx="464" cy="856"/>
              </a:xfrm>
            </p:grpSpPr>
            <p:sp>
              <p:nvSpPr>
                <p:cNvPr id="79915" name="Rectangle 14"/>
                <p:cNvSpPr>
                  <a:spLocks noChangeArrowheads="1"/>
                </p:cNvSpPr>
                <p:nvPr/>
              </p:nvSpPr>
              <p:spPr bwMode="auto">
                <a:xfrm>
                  <a:off x="5632" y="3280"/>
                  <a:ext cx="464" cy="488"/>
                </a:xfrm>
                <a:prstGeom prst="rect">
                  <a:avLst/>
                </a:prstGeom>
                <a:solidFill>
                  <a:srgbClr val="FF0000"/>
                </a:solidFill>
                <a:ln w="9525">
                  <a:solidFill>
                    <a:srgbClr val="FF0000"/>
                  </a:solidFill>
                  <a:miter lim="800000"/>
                  <a:headEnd/>
                  <a:tailEnd/>
                </a:ln>
              </p:spPr>
              <p:txBody>
                <a:bodyPr/>
                <a:lstStyle/>
                <a:p>
                  <a:pPr defTabSz="457200" fontAlgn="auto">
                    <a:spcBef>
                      <a:spcPts val="0"/>
                    </a:spcBef>
                    <a:spcAft>
                      <a:spcPts val="0"/>
                    </a:spcAft>
                  </a:pPr>
                  <a:endParaRPr lang="en-US" sz="600">
                    <a:solidFill>
                      <a:prstClr val="black"/>
                    </a:solidFill>
                    <a:latin typeface="Corbel" panose="020B0503020204020204" pitchFamily="34" charset="0"/>
                  </a:endParaRPr>
                </a:p>
              </p:txBody>
            </p:sp>
            <p:sp>
              <p:nvSpPr>
                <p:cNvPr id="79916" name="Rectangle 15"/>
                <p:cNvSpPr>
                  <a:spLocks noChangeArrowheads="1"/>
                </p:cNvSpPr>
                <p:nvPr/>
              </p:nvSpPr>
              <p:spPr bwMode="auto">
                <a:xfrm>
                  <a:off x="5632" y="3280"/>
                  <a:ext cx="464" cy="488"/>
                </a:xfrm>
                <a:prstGeom prst="rect">
                  <a:avLst/>
                </a:prstGeom>
                <a:solidFill>
                  <a:srgbClr val="FF0000"/>
                </a:solidFill>
                <a:ln w="12700">
                  <a:solidFill>
                    <a:srgbClr val="FF0000"/>
                  </a:solidFill>
                  <a:miter lim="800000"/>
                  <a:headEnd/>
                  <a:tailEnd/>
                </a:ln>
              </p:spPr>
              <p:txBody>
                <a:bodyPr/>
                <a:lstStyle/>
                <a:p>
                  <a:pPr defTabSz="457200" fontAlgn="auto">
                    <a:spcBef>
                      <a:spcPts val="0"/>
                    </a:spcBef>
                    <a:spcAft>
                      <a:spcPts val="0"/>
                    </a:spcAft>
                  </a:pPr>
                  <a:endParaRPr lang="en-US" sz="600">
                    <a:solidFill>
                      <a:prstClr val="black"/>
                    </a:solidFill>
                    <a:latin typeface="Corbel" panose="020B0503020204020204" pitchFamily="34" charset="0"/>
                  </a:endParaRPr>
                </a:p>
              </p:txBody>
            </p:sp>
            <p:sp>
              <p:nvSpPr>
                <p:cNvPr id="79917" name="Line 16"/>
                <p:cNvSpPr>
                  <a:spLocks noChangeShapeType="1"/>
                </p:cNvSpPr>
                <p:nvPr/>
              </p:nvSpPr>
              <p:spPr bwMode="auto">
                <a:xfrm flipV="1">
                  <a:off x="5864" y="2912"/>
                  <a:ext cx="1" cy="368"/>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18" name="Line 17"/>
                <p:cNvSpPr>
                  <a:spLocks noChangeShapeType="1"/>
                </p:cNvSpPr>
                <p:nvPr/>
              </p:nvSpPr>
              <p:spPr bwMode="auto">
                <a:xfrm>
                  <a:off x="5848" y="2912"/>
                  <a:ext cx="32"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19" name="Line 18"/>
                <p:cNvSpPr>
                  <a:spLocks noChangeShapeType="1"/>
                </p:cNvSpPr>
                <p:nvPr/>
              </p:nvSpPr>
              <p:spPr bwMode="auto">
                <a:xfrm>
                  <a:off x="5864" y="3280"/>
                  <a:ext cx="1" cy="376"/>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20" name="Line 19"/>
                <p:cNvSpPr>
                  <a:spLocks noChangeShapeType="1"/>
                </p:cNvSpPr>
                <p:nvPr/>
              </p:nvSpPr>
              <p:spPr bwMode="auto">
                <a:xfrm>
                  <a:off x="5848" y="3656"/>
                  <a:ext cx="32" cy="1"/>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grpSp>
            <p:nvGrpSpPr>
              <p:cNvPr id="25" name="Group 20"/>
              <p:cNvGrpSpPr>
                <a:grpSpLocks/>
              </p:cNvGrpSpPr>
              <p:nvPr/>
            </p:nvGrpSpPr>
            <p:grpSpPr bwMode="auto">
              <a:xfrm>
                <a:off x="7931150" y="4311650"/>
                <a:ext cx="38100" cy="1931988"/>
                <a:chOff x="5000" y="2552"/>
                <a:chExt cx="24" cy="1217"/>
              </a:xfrm>
            </p:grpSpPr>
            <p:sp>
              <p:nvSpPr>
                <p:cNvPr id="79910" name="Line 21"/>
                <p:cNvSpPr>
                  <a:spLocks noChangeShapeType="1"/>
                </p:cNvSpPr>
                <p:nvPr/>
              </p:nvSpPr>
              <p:spPr bwMode="auto">
                <a:xfrm>
                  <a:off x="5000" y="3768"/>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11" name="Line 22"/>
                <p:cNvSpPr>
                  <a:spLocks noChangeShapeType="1"/>
                </p:cNvSpPr>
                <p:nvPr/>
              </p:nvSpPr>
              <p:spPr bwMode="auto">
                <a:xfrm>
                  <a:off x="5000" y="3464"/>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12" name="Line 23"/>
                <p:cNvSpPr>
                  <a:spLocks noChangeShapeType="1"/>
                </p:cNvSpPr>
                <p:nvPr/>
              </p:nvSpPr>
              <p:spPr bwMode="auto">
                <a:xfrm>
                  <a:off x="5000" y="3160"/>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13" name="Line 24"/>
                <p:cNvSpPr>
                  <a:spLocks noChangeShapeType="1"/>
                </p:cNvSpPr>
                <p:nvPr/>
              </p:nvSpPr>
              <p:spPr bwMode="auto">
                <a:xfrm>
                  <a:off x="5000" y="2856"/>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14" name="Line 25"/>
                <p:cNvSpPr>
                  <a:spLocks noChangeShapeType="1"/>
                </p:cNvSpPr>
                <p:nvPr/>
              </p:nvSpPr>
              <p:spPr bwMode="auto">
                <a:xfrm>
                  <a:off x="5000" y="2552"/>
                  <a:ext cx="24" cy="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grpSp>
            <p:nvGrpSpPr>
              <p:cNvPr id="26" name="Group 26"/>
              <p:cNvGrpSpPr>
                <a:grpSpLocks/>
              </p:cNvGrpSpPr>
              <p:nvPr/>
            </p:nvGrpSpPr>
            <p:grpSpPr bwMode="auto">
              <a:xfrm>
                <a:off x="7931150" y="6203950"/>
                <a:ext cx="1830388" cy="38100"/>
                <a:chOff x="5000" y="3744"/>
                <a:chExt cx="1153" cy="24"/>
              </a:xfrm>
            </p:grpSpPr>
            <p:sp>
              <p:nvSpPr>
                <p:cNvPr id="79907" name="Line 27"/>
                <p:cNvSpPr>
                  <a:spLocks noChangeShapeType="1"/>
                </p:cNvSpPr>
                <p:nvPr/>
              </p:nvSpPr>
              <p:spPr bwMode="auto">
                <a:xfrm flipV="1">
                  <a:off x="5000" y="3744"/>
                  <a:ext cx="1"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08" name="Line 28"/>
                <p:cNvSpPr>
                  <a:spLocks noChangeShapeType="1"/>
                </p:cNvSpPr>
                <p:nvPr/>
              </p:nvSpPr>
              <p:spPr bwMode="auto">
                <a:xfrm flipV="1">
                  <a:off x="5576" y="3744"/>
                  <a:ext cx="1"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909" name="Line 29"/>
                <p:cNvSpPr>
                  <a:spLocks noChangeShapeType="1"/>
                </p:cNvSpPr>
                <p:nvPr/>
              </p:nvSpPr>
              <p:spPr bwMode="auto">
                <a:xfrm flipV="1">
                  <a:off x="6152" y="3744"/>
                  <a:ext cx="1"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sp>
            <p:nvSpPr>
              <p:cNvPr id="79894" name="Line 30"/>
              <p:cNvSpPr>
                <a:spLocks noChangeShapeType="1"/>
              </p:cNvSpPr>
              <p:nvPr/>
            </p:nvSpPr>
            <p:spPr bwMode="auto">
              <a:xfrm flipV="1">
                <a:off x="7931150" y="4311650"/>
                <a:ext cx="1588" cy="1930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sp>
            <p:nvSpPr>
              <p:cNvPr id="79895" name="Line 31"/>
              <p:cNvSpPr>
                <a:spLocks noChangeShapeType="1"/>
              </p:cNvSpPr>
              <p:nvPr/>
            </p:nvSpPr>
            <p:spPr bwMode="auto">
              <a:xfrm>
                <a:off x="7931150" y="6242050"/>
                <a:ext cx="1828800"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defTabSz="457200" fontAlgn="auto">
                  <a:spcBef>
                    <a:spcPts val="0"/>
                  </a:spcBef>
                  <a:spcAft>
                    <a:spcPts val="0"/>
                  </a:spcAft>
                </a:pPr>
                <a:endParaRPr lang="en-US">
                  <a:solidFill>
                    <a:prstClr val="black"/>
                  </a:solidFill>
                  <a:latin typeface="Corbel" panose="020B0503020204020204" pitchFamily="34" charset="0"/>
                </a:endParaRPr>
              </a:p>
            </p:txBody>
          </p:sp>
          <p:grpSp>
            <p:nvGrpSpPr>
              <p:cNvPr id="27" name="Group 32"/>
              <p:cNvGrpSpPr>
                <a:grpSpLocks/>
              </p:cNvGrpSpPr>
              <p:nvPr/>
            </p:nvGrpSpPr>
            <p:grpSpPr bwMode="auto">
              <a:xfrm>
                <a:off x="7696237" y="4191001"/>
                <a:ext cx="130176" cy="2071688"/>
                <a:chOff x="4852" y="2476"/>
                <a:chExt cx="82" cy="1305"/>
              </a:xfrm>
            </p:grpSpPr>
            <p:sp>
              <p:nvSpPr>
                <p:cNvPr id="231" name="Rectangle 33"/>
                <p:cNvSpPr>
                  <a:spLocks noChangeArrowheads="1"/>
                </p:cNvSpPr>
                <p:nvPr/>
              </p:nvSpPr>
              <p:spPr bwMode="auto">
                <a:xfrm>
                  <a:off x="4852" y="3693"/>
                  <a:ext cx="82"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40</a:t>
                  </a:r>
                  <a:endParaRPr lang="en-US" sz="1050">
                    <a:solidFill>
                      <a:prstClr val="black"/>
                    </a:solidFill>
                    <a:latin typeface="Corbel" panose="020B0503020204020204" pitchFamily="34" charset="0"/>
                  </a:endParaRPr>
                </a:p>
              </p:txBody>
            </p:sp>
            <p:sp>
              <p:nvSpPr>
                <p:cNvPr id="232" name="Rectangle 34"/>
                <p:cNvSpPr>
                  <a:spLocks noChangeArrowheads="1"/>
                </p:cNvSpPr>
                <p:nvPr/>
              </p:nvSpPr>
              <p:spPr bwMode="auto">
                <a:xfrm>
                  <a:off x="4852" y="3388"/>
                  <a:ext cx="79"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45</a:t>
                  </a:r>
                  <a:endParaRPr lang="en-US" sz="1050">
                    <a:solidFill>
                      <a:prstClr val="black"/>
                    </a:solidFill>
                    <a:latin typeface="Corbel" panose="020B0503020204020204" pitchFamily="34" charset="0"/>
                  </a:endParaRPr>
                </a:p>
              </p:txBody>
            </p:sp>
            <p:sp>
              <p:nvSpPr>
                <p:cNvPr id="233" name="Rectangle 35"/>
                <p:cNvSpPr>
                  <a:spLocks noChangeArrowheads="1"/>
                </p:cNvSpPr>
                <p:nvPr/>
              </p:nvSpPr>
              <p:spPr bwMode="auto">
                <a:xfrm>
                  <a:off x="4852" y="3083"/>
                  <a:ext cx="77"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50</a:t>
                  </a:r>
                  <a:endParaRPr lang="en-US" sz="1050">
                    <a:solidFill>
                      <a:prstClr val="black"/>
                    </a:solidFill>
                    <a:latin typeface="Corbel" panose="020B0503020204020204" pitchFamily="34" charset="0"/>
                  </a:endParaRPr>
                </a:p>
              </p:txBody>
            </p:sp>
            <p:sp>
              <p:nvSpPr>
                <p:cNvPr id="234" name="Rectangle 36"/>
                <p:cNvSpPr>
                  <a:spLocks noChangeArrowheads="1"/>
                </p:cNvSpPr>
                <p:nvPr/>
              </p:nvSpPr>
              <p:spPr bwMode="auto">
                <a:xfrm>
                  <a:off x="4852" y="2781"/>
                  <a:ext cx="74"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55</a:t>
                  </a:r>
                  <a:endParaRPr lang="en-US" sz="1050">
                    <a:solidFill>
                      <a:prstClr val="black"/>
                    </a:solidFill>
                    <a:latin typeface="Corbel" panose="020B0503020204020204" pitchFamily="34" charset="0"/>
                  </a:endParaRPr>
                </a:p>
              </p:txBody>
            </p:sp>
            <p:sp>
              <p:nvSpPr>
                <p:cNvPr id="235" name="Rectangle 37"/>
                <p:cNvSpPr>
                  <a:spLocks noChangeArrowheads="1"/>
                </p:cNvSpPr>
                <p:nvPr/>
              </p:nvSpPr>
              <p:spPr bwMode="auto">
                <a:xfrm>
                  <a:off x="4852" y="2476"/>
                  <a:ext cx="82" cy="88"/>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400">
                      <a:solidFill>
                        <a:prstClr val="black"/>
                      </a:solidFill>
                      <a:latin typeface="Corbel" panose="020B0503020204020204" pitchFamily="34" charset="0"/>
                    </a:rPr>
                    <a:t>60</a:t>
                  </a:r>
                  <a:endParaRPr lang="en-US" sz="1050">
                    <a:solidFill>
                      <a:prstClr val="black"/>
                    </a:solidFill>
                    <a:latin typeface="Corbel" panose="020B0503020204020204" pitchFamily="34" charset="0"/>
                  </a:endParaRPr>
                </a:p>
              </p:txBody>
            </p:sp>
          </p:grpSp>
          <p:grpSp>
            <p:nvGrpSpPr>
              <p:cNvPr id="28" name="Group 38"/>
              <p:cNvGrpSpPr>
                <a:grpSpLocks/>
              </p:cNvGrpSpPr>
              <p:nvPr/>
            </p:nvGrpSpPr>
            <p:grpSpPr bwMode="auto">
              <a:xfrm>
                <a:off x="8013700" y="6324617"/>
                <a:ext cx="1433513" cy="173038"/>
                <a:chOff x="5052" y="3820"/>
                <a:chExt cx="903" cy="109"/>
              </a:xfrm>
            </p:grpSpPr>
            <p:sp>
              <p:nvSpPr>
                <p:cNvPr id="229" name="Rectangle 39"/>
                <p:cNvSpPr>
                  <a:spLocks noChangeArrowheads="1"/>
                </p:cNvSpPr>
                <p:nvPr/>
              </p:nvSpPr>
              <p:spPr bwMode="auto">
                <a:xfrm>
                  <a:off x="5052" y="3820"/>
                  <a:ext cx="344" cy="109"/>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500">
                      <a:solidFill>
                        <a:prstClr val="black"/>
                      </a:solidFill>
                      <a:latin typeface="Corbel" panose="020B0503020204020204" pitchFamily="34" charset="0"/>
                    </a:rPr>
                    <a:t>Controls</a:t>
                  </a:r>
                  <a:endParaRPr lang="en-US" sz="1050">
                    <a:solidFill>
                      <a:prstClr val="black"/>
                    </a:solidFill>
                    <a:latin typeface="Corbel" panose="020B0503020204020204" pitchFamily="34" charset="0"/>
                  </a:endParaRPr>
                </a:p>
              </p:txBody>
            </p:sp>
            <p:sp>
              <p:nvSpPr>
                <p:cNvPr id="230" name="Rectangle 40"/>
                <p:cNvSpPr>
                  <a:spLocks noChangeArrowheads="1"/>
                </p:cNvSpPr>
                <p:nvPr/>
              </p:nvSpPr>
              <p:spPr bwMode="auto">
                <a:xfrm>
                  <a:off x="5629" y="3820"/>
                  <a:ext cx="326" cy="109"/>
                </a:xfrm>
                <a:prstGeom prst="rect">
                  <a:avLst/>
                </a:prstGeom>
                <a:noFill/>
                <a:ln>
                  <a:noFill/>
                </a:ln>
                <a:extLst/>
              </p:spPr>
              <p:txBody>
                <a:bodyPr wrap="none" lIns="0" tIns="0" rIns="0" bIns="0">
                  <a:spAutoFit/>
                </a:bodyPr>
                <a:lstStyle/>
                <a:p>
                  <a:pPr defTabSz="457200" fontAlgn="auto">
                    <a:spcBef>
                      <a:spcPts val="0"/>
                    </a:spcBef>
                    <a:spcAft>
                      <a:spcPts val="0"/>
                    </a:spcAft>
                    <a:defRPr/>
                  </a:pPr>
                  <a:r>
                    <a:rPr lang="en-US" sz="500">
                      <a:solidFill>
                        <a:prstClr val="black"/>
                      </a:solidFill>
                      <a:latin typeface="Corbel" panose="020B0503020204020204" pitchFamily="34" charset="0"/>
                    </a:rPr>
                    <a:t>Abusers</a:t>
                  </a:r>
                  <a:endParaRPr lang="en-US" sz="1050">
                    <a:solidFill>
                      <a:prstClr val="black"/>
                    </a:solidFill>
                    <a:latin typeface="Corbel" panose="020B0503020204020204" pitchFamily="34" charset="0"/>
                  </a:endParaRPr>
                </a:p>
              </p:txBody>
            </p:sp>
          </p:grpSp>
          <p:sp>
            <p:nvSpPr>
              <p:cNvPr id="79898" name="Rectangle 41"/>
              <p:cNvSpPr>
                <a:spLocks noChangeArrowheads="1"/>
              </p:cNvSpPr>
              <p:nvPr/>
            </p:nvSpPr>
            <p:spPr bwMode="auto">
              <a:xfrm rot="16200000">
                <a:off x="6687958" y="5070374"/>
                <a:ext cx="1643380" cy="26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457200" fontAlgn="auto">
                  <a:spcBef>
                    <a:spcPts val="0"/>
                  </a:spcBef>
                  <a:spcAft>
                    <a:spcPts val="0"/>
                  </a:spcAft>
                </a:pPr>
                <a:r>
                  <a:rPr lang="en-US" sz="700">
                    <a:solidFill>
                      <a:prstClr val="black"/>
                    </a:solidFill>
                    <a:latin typeface="Corbel" panose="020B0503020204020204" pitchFamily="34" charset="0"/>
                  </a:rPr>
                  <a:t>micromol/100g/min</a:t>
                </a:r>
              </a:p>
            </p:txBody>
          </p:sp>
          <p:sp>
            <p:nvSpPr>
              <p:cNvPr id="228" name="Text Box 79"/>
              <p:cNvSpPr txBox="1">
                <a:spLocks noChangeArrowheads="1"/>
              </p:cNvSpPr>
              <p:nvPr/>
            </p:nvSpPr>
            <p:spPr bwMode="auto">
              <a:xfrm>
                <a:off x="8500962" y="3778752"/>
                <a:ext cx="1060392" cy="573374"/>
              </a:xfrm>
              <a:prstGeom prst="rect">
                <a:avLst/>
              </a:prstGeom>
              <a:noFill/>
              <a:ln>
                <a:noFill/>
              </a:ln>
              <a:extLst/>
            </p:spPr>
            <p:txBody>
              <a:bodyPr wrap="none">
                <a:spAutoFit/>
              </a:bodyPr>
              <a:lstStyle>
                <a:lvl1pPr>
                  <a:defRPr sz="1600" b="1">
                    <a:solidFill>
                      <a:schemeClr val="tx1"/>
                    </a:solidFill>
                    <a:latin typeface="Times New Roman" charset="0"/>
                    <a:ea typeface="Osaka" charset="0"/>
                    <a:cs typeface="Osaka" charset="0"/>
                  </a:defRPr>
                </a:lvl1pPr>
                <a:lvl2pPr marL="742950" indent="-285750">
                  <a:defRPr sz="1600" b="1">
                    <a:solidFill>
                      <a:schemeClr val="tx1"/>
                    </a:solidFill>
                    <a:latin typeface="Times New Roman" charset="0"/>
                    <a:ea typeface="Osaka" charset="0"/>
                    <a:cs typeface="Osaka" charset="0"/>
                  </a:defRPr>
                </a:lvl2pPr>
                <a:lvl3pPr marL="1143000" indent="-228600">
                  <a:defRPr sz="1600" b="1">
                    <a:solidFill>
                      <a:schemeClr val="tx1"/>
                    </a:solidFill>
                    <a:latin typeface="Times New Roman" charset="0"/>
                    <a:ea typeface="Osaka" charset="0"/>
                    <a:cs typeface="Osaka" charset="0"/>
                  </a:defRPr>
                </a:lvl3pPr>
                <a:lvl4pPr marL="1600200" indent="-228600">
                  <a:defRPr sz="1600" b="1">
                    <a:solidFill>
                      <a:schemeClr val="tx1"/>
                    </a:solidFill>
                    <a:latin typeface="Times New Roman" charset="0"/>
                    <a:ea typeface="Osaka" charset="0"/>
                    <a:cs typeface="Osaka" charset="0"/>
                  </a:defRPr>
                </a:lvl4pPr>
                <a:lvl5pPr marL="2057400" indent="-228600">
                  <a:defRPr sz="1600" b="1">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9pPr>
              </a:lstStyle>
              <a:p>
                <a:pPr defTabSz="457200" fontAlgn="auto">
                  <a:spcBef>
                    <a:spcPts val="0"/>
                  </a:spcBef>
                  <a:spcAft>
                    <a:spcPts val="0"/>
                  </a:spcAft>
                  <a:defRPr/>
                </a:pPr>
                <a:r>
                  <a:rPr lang="en-US" sz="1050" dirty="0" smtClean="0">
                    <a:solidFill>
                      <a:prstClr val="black"/>
                    </a:solidFill>
                    <a:latin typeface="Corbel" panose="020B0503020204020204" pitchFamily="34" charset="0"/>
                  </a:rPr>
                  <a:t>OFC</a:t>
                </a:r>
              </a:p>
            </p:txBody>
          </p:sp>
        </p:grpSp>
        <p:sp>
          <p:nvSpPr>
            <p:cNvPr id="79889" name="Text Box 84"/>
            <p:cNvSpPr txBox="1">
              <a:spLocks noChangeArrowheads="1"/>
            </p:cNvSpPr>
            <p:nvPr/>
          </p:nvSpPr>
          <p:spPr bwMode="auto">
            <a:xfrm>
              <a:off x="9258298" y="4114799"/>
              <a:ext cx="609600" cy="17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Times New Roman" charset="0"/>
                  <a:ea typeface="Osaka" charset="0"/>
                  <a:cs typeface="Osaka" charset="0"/>
                </a:defRPr>
              </a:lvl1pPr>
              <a:lvl2pPr marL="742950" indent="-285750">
                <a:defRPr sz="1600" b="1">
                  <a:solidFill>
                    <a:schemeClr val="tx1"/>
                  </a:solidFill>
                  <a:latin typeface="Times New Roman" charset="0"/>
                  <a:ea typeface="Osaka" charset="0"/>
                  <a:cs typeface="Osaka" charset="0"/>
                </a:defRPr>
              </a:lvl2pPr>
              <a:lvl3pPr marL="1143000" indent="-228600">
                <a:defRPr sz="1600" b="1">
                  <a:solidFill>
                    <a:schemeClr val="tx1"/>
                  </a:solidFill>
                  <a:latin typeface="Times New Roman" charset="0"/>
                  <a:ea typeface="Osaka" charset="0"/>
                  <a:cs typeface="Osaka" charset="0"/>
                </a:defRPr>
              </a:lvl3pPr>
              <a:lvl4pPr marL="1600200" indent="-228600">
                <a:defRPr sz="1600" b="1">
                  <a:solidFill>
                    <a:schemeClr val="tx1"/>
                  </a:solidFill>
                  <a:latin typeface="Times New Roman" charset="0"/>
                  <a:ea typeface="Osaka" charset="0"/>
                  <a:cs typeface="Osaka" charset="0"/>
                </a:defRPr>
              </a:lvl4pPr>
              <a:lvl5pPr marL="2057400" indent="-228600">
                <a:defRPr sz="1600" b="1">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1600" b="1">
                  <a:solidFill>
                    <a:schemeClr val="tx1"/>
                  </a:solidFill>
                  <a:latin typeface="Times New Roman" charset="0"/>
                  <a:ea typeface="Osaka" charset="0"/>
                  <a:cs typeface="Osaka" charset="0"/>
                </a:defRPr>
              </a:lvl9pPr>
            </a:lstStyle>
            <a:p>
              <a:pPr defTabSz="457200" fontAlgn="auto">
                <a:spcBef>
                  <a:spcPts val="0"/>
                </a:spcBef>
                <a:spcAft>
                  <a:spcPts val="0"/>
                </a:spcAft>
              </a:pPr>
              <a:r>
                <a:rPr lang="en-US" sz="600" i="1">
                  <a:solidFill>
                    <a:prstClr val="black"/>
                  </a:solidFill>
                  <a:latin typeface="Corbel" panose="020B0503020204020204" pitchFamily="34" charset="0"/>
                </a:rPr>
                <a:t>P &lt; 0.005</a:t>
              </a:r>
            </a:p>
          </p:txBody>
        </p:sp>
      </p:grpSp>
      <p:sp>
        <p:nvSpPr>
          <p:cNvPr id="247" name="Line 26"/>
          <p:cNvSpPr>
            <a:spLocks noChangeShapeType="1"/>
          </p:cNvSpPr>
          <p:nvPr/>
        </p:nvSpPr>
        <p:spPr bwMode="auto">
          <a:xfrm>
            <a:off x="6575" y="1219200"/>
            <a:ext cx="9144001" cy="0"/>
          </a:xfrm>
          <a:prstGeom prst="line">
            <a:avLst/>
          </a:prstGeom>
          <a:noFill/>
          <a:ln w="76200">
            <a:solidFill>
              <a:srgbClr val="FF0000"/>
            </a:solidFill>
            <a:round/>
            <a:headEnd/>
            <a:tailEnd/>
          </a:ln>
          <a:scene3d>
            <a:camera prst="orthographicFront"/>
            <a:lightRig rig="threePt" dir="t"/>
          </a:scene3d>
          <a:sp3d>
            <a:bevelT/>
          </a:sp3d>
        </p:spPr>
        <p:txBody>
          <a:bodyPr wrap="none" anchor="ctr"/>
          <a:lstStyle/>
          <a:p>
            <a:pPr defTabSz="457200" fontAlgn="auto">
              <a:lnSpc>
                <a:spcPct val="85000"/>
              </a:lnSpc>
              <a:spcBef>
                <a:spcPts val="0"/>
              </a:spcBef>
              <a:spcAft>
                <a:spcPts val="0"/>
              </a:spcAft>
              <a:defRPr/>
            </a:pPr>
            <a:endParaRPr lang="en-US" sz="3600" dirty="0">
              <a:solidFill>
                <a:srgbClr val="FFFFFF"/>
              </a:solidFill>
              <a:latin typeface="Corbel" panose="020B0503020204020204" pitchFamily="34" charset="0"/>
              <a:ea typeface="ＭＳ Ｐゴシック" charset="-128"/>
            </a:endParaRPr>
          </a:p>
        </p:txBody>
      </p:sp>
      <p:grpSp>
        <p:nvGrpSpPr>
          <p:cNvPr id="290" name="Group 289"/>
          <p:cNvGrpSpPr/>
          <p:nvPr/>
        </p:nvGrpSpPr>
        <p:grpSpPr>
          <a:xfrm>
            <a:off x="6026540" y="1275840"/>
            <a:ext cx="3118219" cy="5674794"/>
            <a:chOff x="3451169" y="871538"/>
            <a:chExt cx="3786965" cy="6027247"/>
          </a:xfrm>
        </p:grpSpPr>
        <p:sp>
          <p:nvSpPr>
            <p:cNvPr id="291" name="Rectangle 3"/>
            <p:cNvSpPr>
              <a:spLocks noChangeArrowheads="1"/>
            </p:cNvSpPr>
            <p:nvPr/>
          </p:nvSpPr>
          <p:spPr bwMode="auto">
            <a:xfrm>
              <a:off x="3451169" y="871538"/>
              <a:ext cx="3767667" cy="5984875"/>
            </a:xfrm>
            <a:prstGeom prst="rect">
              <a:avLst/>
            </a:prstGeom>
            <a:solidFill>
              <a:srgbClr val="000000"/>
            </a:solidFill>
            <a:ln w="9525">
              <a:solidFill>
                <a:srgbClr val="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0" b="0" i="0" u="none" strike="noStrike" kern="0" cap="none" spc="0" normalizeH="0" baseline="0" noProof="0" smtClean="0">
                <a:ln>
                  <a:noFill/>
                </a:ln>
                <a:solidFill>
                  <a:srgbClr val="000000"/>
                </a:solidFill>
                <a:effectLst/>
                <a:uLnTx/>
                <a:uFillTx/>
                <a:latin typeface="Corbel" panose="020B0503020204020204" pitchFamily="34" charset="0"/>
                <a:ea typeface="ＭＳ Ｐゴシック"/>
                <a:cs typeface="Arial"/>
              </a:endParaRPr>
            </a:p>
          </p:txBody>
        </p:sp>
        <p:pic>
          <p:nvPicPr>
            <p:cNvPr id="292" name="Picture 5"/>
            <p:cNvPicPr>
              <a:picLocks noChangeAspect="1" noChangeArrowheads="1"/>
            </p:cNvPicPr>
            <p:nvPr/>
          </p:nvPicPr>
          <p:blipFill>
            <a:blip r:embed="rId5">
              <a:extLst>
                <a:ext uri="{28A0092B-C50C-407E-A947-70E740481C1C}">
                  <a14:useLocalDpi xmlns:a14="http://schemas.microsoft.com/office/drawing/2010/main" val="0"/>
                </a:ext>
              </a:extLst>
            </a:blip>
            <a:srcRect l="39537"/>
            <a:stretch>
              <a:fillRect/>
            </a:stretch>
          </p:blipFill>
          <p:spPr bwMode="auto">
            <a:xfrm>
              <a:off x="6648695" y="1335093"/>
              <a:ext cx="570089"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93" name="Text Box 6"/>
            <p:cNvSpPr txBox="1">
              <a:spLocks noChangeArrowheads="1"/>
            </p:cNvSpPr>
            <p:nvPr/>
          </p:nvSpPr>
          <p:spPr bwMode="auto">
            <a:xfrm rot="16189877">
              <a:off x="5170343" y="3410679"/>
              <a:ext cx="3649663" cy="485919"/>
            </a:xfrm>
            <a:prstGeom prst="rect">
              <a:avLst/>
            </a:prstGeom>
            <a:noFill/>
            <a:ln w="9525">
              <a:noFill/>
              <a:miter lim="800000"/>
              <a:headEnd/>
              <a:tailEnd/>
            </a:ln>
            <a:effectLst>
              <a:outerShdw dist="35921" dir="2700000" algn="ctr" rotWithShape="0">
                <a:srgbClr val="000000"/>
              </a:outerShdw>
            </a:effec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Corbel" panose="020B0503020204020204" pitchFamily="34" charset="0"/>
                  <a:ea typeface="Osaka"/>
                  <a:cs typeface="Arial"/>
                </a:rPr>
                <a:t>DA D2 Receptor Availability</a:t>
              </a:r>
            </a:p>
          </p:txBody>
        </p:sp>
        <p:pic>
          <p:nvPicPr>
            <p:cNvPr id="294" name="Picture 7"/>
            <p:cNvPicPr>
              <a:picLocks noChangeAspect="1" noChangeArrowheads="1"/>
            </p:cNvPicPr>
            <p:nvPr/>
          </p:nvPicPr>
          <p:blipFill>
            <a:blip r:embed="rId6">
              <a:extLst>
                <a:ext uri="{28A0092B-C50C-407E-A947-70E740481C1C}">
                  <a14:useLocalDpi xmlns:a14="http://schemas.microsoft.com/office/drawing/2010/main" val="0"/>
                </a:ext>
              </a:extLst>
            </a:blip>
            <a:srcRect l="30832" r="47499" b="58324"/>
            <a:stretch>
              <a:fillRect/>
            </a:stretch>
          </p:blipFill>
          <p:spPr bwMode="auto">
            <a:xfrm>
              <a:off x="5191070" y="3578225"/>
              <a:ext cx="1254477"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 name="Picture 8"/>
            <p:cNvPicPr>
              <a:picLocks noChangeAspect="1" noChangeArrowheads="1"/>
            </p:cNvPicPr>
            <p:nvPr/>
          </p:nvPicPr>
          <p:blipFill>
            <a:blip r:embed="rId6">
              <a:extLst>
                <a:ext uri="{28A0092B-C50C-407E-A947-70E740481C1C}">
                  <a14:useLocalDpi xmlns:a14="http://schemas.microsoft.com/office/drawing/2010/main" val="0"/>
                </a:ext>
              </a:extLst>
            </a:blip>
            <a:srcRect l="2499" r="75833" b="58324"/>
            <a:stretch>
              <a:fillRect/>
            </a:stretch>
          </p:blipFill>
          <p:spPr bwMode="auto">
            <a:xfrm>
              <a:off x="3476518" y="3582988"/>
              <a:ext cx="1310923" cy="164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7518" y="920802"/>
              <a:ext cx="1253067"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6202" y="877888"/>
              <a:ext cx="1220611"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8"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64396" y="5102225"/>
              <a:ext cx="1171222"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299"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5851" y="5102225"/>
              <a:ext cx="1190978"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300" name="Picture 81"/>
            <p:cNvPicPr>
              <a:picLocks noChangeAspect="1" noChangeArrowheads="1"/>
            </p:cNvPicPr>
            <p:nvPr/>
          </p:nvPicPr>
          <p:blipFill>
            <a:blip r:embed="rId11">
              <a:extLst>
                <a:ext uri="{28A0092B-C50C-407E-A947-70E740481C1C}">
                  <a14:useLocalDpi xmlns:a14="http://schemas.microsoft.com/office/drawing/2010/main" val="0"/>
                </a:ext>
              </a:extLst>
            </a:blip>
            <a:srcRect t="33333" b="31111"/>
            <a:stretch>
              <a:fillRect/>
            </a:stretch>
          </p:blipFill>
          <p:spPr bwMode="auto">
            <a:xfrm>
              <a:off x="3493453" y="2197203"/>
              <a:ext cx="3129844"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01" name="Text Box 84"/>
            <p:cNvSpPr txBox="1">
              <a:spLocks noChangeArrowheads="1"/>
            </p:cNvSpPr>
            <p:nvPr/>
          </p:nvSpPr>
          <p:spPr bwMode="auto">
            <a:xfrm>
              <a:off x="3863194" y="6459537"/>
              <a:ext cx="1141209" cy="424960"/>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Corbel" panose="020B0503020204020204" pitchFamily="34" charset="0"/>
                  <a:ea typeface="Osaka"/>
                  <a:cs typeface="Arial"/>
                </a:rPr>
                <a:t>control</a:t>
              </a:r>
            </a:p>
          </p:txBody>
        </p:sp>
        <p:sp>
          <p:nvSpPr>
            <p:cNvPr id="302" name="Text Box 85"/>
            <p:cNvSpPr txBox="1">
              <a:spLocks noChangeArrowheads="1"/>
            </p:cNvSpPr>
            <p:nvPr/>
          </p:nvSpPr>
          <p:spPr bwMode="auto">
            <a:xfrm>
              <a:off x="5368854" y="6473825"/>
              <a:ext cx="1351462" cy="424960"/>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Corbel" panose="020B0503020204020204" pitchFamily="34" charset="0"/>
                  <a:ea typeface="Osaka"/>
                  <a:cs typeface="Arial"/>
                </a:rPr>
                <a:t>addicted</a:t>
              </a:r>
            </a:p>
          </p:txBody>
        </p:sp>
        <p:grpSp>
          <p:nvGrpSpPr>
            <p:cNvPr id="303" name="Group 98"/>
            <p:cNvGrpSpPr>
              <a:grpSpLocks/>
            </p:cNvGrpSpPr>
            <p:nvPr/>
          </p:nvGrpSpPr>
          <p:grpSpPr bwMode="auto">
            <a:xfrm>
              <a:off x="6880117" y="5943703"/>
              <a:ext cx="1412" cy="28575"/>
              <a:chOff x="1504" y="3476"/>
              <a:chExt cx="3200" cy="24"/>
            </a:xfrm>
          </p:grpSpPr>
          <p:sp>
            <p:nvSpPr>
              <p:cNvPr id="304" name="Line 99"/>
              <p:cNvSpPr>
                <a:spLocks noChangeShapeType="1"/>
              </p:cNvSpPr>
              <p:nvPr/>
            </p:nvSpPr>
            <p:spPr bwMode="auto">
              <a:xfrm flipV="1">
                <a:off x="1504" y="3476"/>
                <a:ext cx="0"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rbel" panose="020B0503020204020204" pitchFamily="34" charset="0"/>
                  <a:ea typeface="ＭＳ Ｐゴシック"/>
                  <a:cs typeface="Arial"/>
                </a:endParaRPr>
              </a:p>
            </p:txBody>
          </p:sp>
          <p:sp>
            <p:nvSpPr>
              <p:cNvPr id="305" name="Line 100"/>
              <p:cNvSpPr>
                <a:spLocks noChangeShapeType="1"/>
              </p:cNvSpPr>
              <p:nvPr/>
            </p:nvSpPr>
            <p:spPr bwMode="auto">
              <a:xfrm flipV="1">
                <a:off x="1504" y="3476"/>
                <a:ext cx="0"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rbel" panose="020B0503020204020204" pitchFamily="34" charset="0"/>
                  <a:ea typeface="ＭＳ Ｐゴシック"/>
                  <a:cs typeface="Arial"/>
                </a:endParaRPr>
              </a:p>
            </p:txBody>
          </p:sp>
          <p:sp>
            <p:nvSpPr>
              <p:cNvPr id="306" name="Line 101"/>
              <p:cNvSpPr>
                <a:spLocks noChangeShapeType="1"/>
              </p:cNvSpPr>
              <p:nvPr/>
            </p:nvSpPr>
            <p:spPr bwMode="auto">
              <a:xfrm flipV="1">
                <a:off x="1504" y="3476"/>
                <a:ext cx="0"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rbel" panose="020B0503020204020204" pitchFamily="34" charset="0"/>
                  <a:ea typeface="ＭＳ Ｐゴシック"/>
                  <a:cs typeface="Arial"/>
                </a:endParaRPr>
              </a:p>
            </p:txBody>
          </p:sp>
          <p:sp>
            <p:nvSpPr>
              <p:cNvPr id="307" name="Line 102"/>
              <p:cNvSpPr>
                <a:spLocks noChangeShapeType="1"/>
              </p:cNvSpPr>
              <p:nvPr/>
            </p:nvSpPr>
            <p:spPr bwMode="auto">
              <a:xfrm flipV="1">
                <a:off x="4704" y="3476"/>
                <a:ext cx="0"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rbel" panose="020B0503020204020204" pitchFamily="34" charset="0"/>
                  <a:ea typeface="ＭＳ Ｐゴシック"/>
                  <a:cs typeface="Arial"/>
                </a:endParaRPr>
              </a:p>
            </p:txBody>
          </p:sp>
          <p:sp>
            <p:nvSpPr>
              <p:cNvPr id="308" name="Line 103"/>
              <p:cNvSpPr>
                <a:spLocks noChangeShapeType="1"/>
              </p:cNvSpPr>
              <p:nvPr/>
            </p:nvSpPr>
            <p:spPr bwMode="auto">
              <a:xfrm flipV="1">
                <a:off x="4704" y="3476"/>
                <a:ext cx="0"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rbel" panose="020B0503020204020204" pitchFamily="34" charset="0"/>
                  <a:ea typeface="ＭＳ Ｐゴシック"/>
                  <a:cs typeface="Arial"/>
                </a:endParaRPr>
              </a:p>
            </p:txBody>
          </p:sp>
          <p:sp>
            <p:nvSpPr>
              <p:cNvPr id="309" name="Line 104"/>
              <p:cNvSpPr>
                <a:spLocks noChangeShapeType="1"/>
              </p:cNvSpPr>
              <p:nvPr/>
            </p:nvSpPr>
            <p:spPr bwMode="auto">
              <a:xfrm flipV="1">
                <a:off x="4704" y="3476"/>
                <a:ext cx="0"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rbel" panose="020B0503020204020204" pitchFamily="34" charset="0"/>
                  <a:ea typeface="ＭＳ Ｐゴシック"/>
                  <a:cs typeface="Arial"/>
                </a:endParaRPr>
              </a:p>
            </p:txBody>
          </p:sp>
          <p:sp>
            <p:nvSpPr>
              <p:cNvPr id="310" name="Line 105"/>
              <p:cNvSpPr>
                <a:spLocks noChangeShapeType="1"/>
              </p:cNvSpPr>
              <p:nvPr/>
            </p:nvSpPr>
            <p:spPr bwMode="auto">
              <a:xfrm flipV="1">
                <a:off x="4704" y="3476"/>
                <a:ext cx="0" cy="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smtClean="0">
                  <a:ln>
                    <a:noFill/>
                  </a:ln>
                  <a:solidFill>
                    <a:srgbClr val="000000"/>
                  </a:solidFill>
                  <a:effectLst/>
                  <a:uLnTx/>
                  <a:uFillTx/>
                  <a:latin typeface="Corbel" panose="020B0503020204020204" pitchFamily="34" charset="0"/>
                  <a:ea typeface="ＭＳ Ｐゴシック"/>
                  <a:cs typeface="Arial"/>
                </a:endParaRPr>
              </a:p>
            </p:txBody>
          </p:sp>
        </p:grpSp>
      </p:grpSp>
    </p:spTree>
    <p:extLst>
      <p:ext uri="{BB962C8B-B14F-4D97-AF65-F5344CB8AC3E}">
        <p14:creationId xmlns:p14="http://schemas.microsoft.com/office/powerpoint/2010/main" val="3222242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7689981" y="5697798"/>
            <a:ext cx="1401763" cy="769937"/>
          </a:xfrm>
          <a:prstGeom prst="rect">
            <a:avLst/>
          </a:prstGeom>
          <a:solidFill>
            <a:schemeClr val="tx1"/>
          </a:solidFill>
          <a:ln w="9525">
            <a:noFill/>
            <a:miter lim="800000"/>
            <a:headEnd/>
            <a:tailEnd/>
          </a:ln>
        </p:spPr>
        <p:txBody>
          <a:bodyPr wrap="none" lIns="80288" tIns="40187" rIns="80288" bIns="40187" anchor="ctr"/>
          <a:lstStyle/>
          <a:p>
            <a:pPr defTabSz="631343"/>
            <a:endParaRPr lang="en-US" sz="5600" b="1" i="1">
              <a:solidFill>
                <a:srgbClr val="000000"/>
              </a:solidFill>
              <a:latin typeface="Corbel" pitchFamily="34" charset="0"/>
              <a:sym typeface="Gill Sans" charset="0"/>
            </a:endParaRPr>
          </a:p>
        </p:txBody>
      </p:sp>
      <p:sp>
        <p:nvSpPr>
          <p:cNvPr id="139267" name="Rectangle 3"/>
          <p:cNvSpPr>
            <a:spLocks noChangeArrowheads="1"/>
          </p:cNvSpPr>
          <p:nvPr/>
        </p:nvSpPr>
        <p:spPr bwMode="auto">
          <a:xfrm>
            <a:off x="7504114" y="5620009"/>
            <a:ext cx="1477962" cy="1101725"/>
          </a:xfrm>
          <a:prstGeom prst="rect">
            <a:avLst/>
          </a:prstGeom>
          <a:solidFill>
            <a:schemeClr val="tx1"/>
          </a:solidFill>
          <a:ln w="9525">
            <a:noFill/>
            <a:miter lim="800000"/>
            <a:headEnd/>
            <a:tailEnd/>
          </a:ln>
        </p:spPr>
        <p:txBody>
          <a:bodyPr wrap="none" lIns="80288" tIns="40187" rIns="80288" bIns="40187" anchor="ctr"/>
          <a:lstStyle/>
          <a:p>
            <a:pPr defTabSz="631343"/>
            <a:endParaRPr lang="en-US" sz="5600" b="1" i="1">
              <a:solidFill>
                <a:srgbClr val="000000"/>
              </a:solidFill>
              <a:latin typeface="Corbel" pitchFamily="34" charset="0"/>
              <a:sym typeface="Gill Sans" charset="0"/>
            </a:endParaRPr>
          </a:p>
        </p:txBody>
      </p:sp>
      <p:pic>
        <p:nvPicPr>
          <p:cNvPr id="139268" name="Picture 4" descr="rewardpath"/>
          <p:cNvPicPr>
            <a:picLocks noChangeAspect="1" noChangeArrowheads="1"/>
          </p:cNvPicPr>
          <p:nvPr/>
        </p:nvPicPr>
        <p:blipFill>
          <a:blip r:embed="rId3" cstate="print">
            <a:lum bright="6000" contrast="30000"/>
          </a:blip>
          <a:srcRect/>
          <a:stretch>
            <a:fillRect/>
          </a:stretch>
        </p:blipFill>
        <p:spPr bwMode="auto">
          <a:xfrm>
            <a:off x="1982097" y="844550"/>
            <a:ext cx="6921501" cy="6070600"/>
          </a:xfrm>
          <a:prstGeom prst="rect">
            <a:avLst/>
          </a:prstGeom>
          <a:noFill/>
          <a:ln w="9525">
            <a:noFill/>
            <a:miter lim="800000"/>
            <a:headEnd/>
            <a:tailEnd/>
          </a:ln>
        </p:spPr>
      </p:pic>
      <p:sp>
        <p:nvSpPr>
          <p:cNvPr id="139269" name="Rectangle 5"/>
          <p:cNvSpPr>
            <a:spLocks noChangeArrowheads="1"/>
          </p:cNvSpPr>
          <p:nvPr/>
        </p:nvSpPr>
        <p:spPr bwMode="auto">
          <a:xfrm>
            <a:off x="7689981" y="5866072"/>
            <a:ext cx="1401763" cy="769937"/>
          </a:xfrm>
          <a:prstGeom prst="rect">
            <a:avLst/>
          </a:prstGeom>
          <a:solidFill>
            <a:schemeClr val="tx1"/>
          </a:solidFill>
          <a:ln w="9525">
            <a:noFill/>
            <a:miter lim="800000"/>
            <a:headEnd/>
            <a:tailEnd/>
          </a:ln>
        </p:spPr>
        <p:txBody>
          <a:bodyPr wrap="none" lIns="80288" tIns="40187" rIns="80288" bIns="40187" anchor="ctr"/>
          <a:lstStyle/>
          <a:p>
            <a:pPr defTabSz="631343"/>
            <a:endParaRPr lang="en-US" sz="5600" b="1" i="1">
              <a:solidFill>
                <a:srgbClr val="000000"/>
              </a:solidFill>
              <a:latin typeface="Corbel" pitchFamily="34" charset="0"/>
              <a:sym typeface="Gill Sans" charset="0"/>
            </a:endParaRPr>
          </a:p>
        </p:txBody>
      </p:sp>
      <p:sp>
        <p:nvSpPr>
          <p:cNvPr id="139270" name="Rectangle 6"/>
          <p:cNvSpPr>
            <a:spLocks noChangeArrowheads="1"/>
          </p:cNvSpPr>
          <p:nvPr/>
        </p:nvSpPr>
        <p:spPr bwMode="auto">
          <a:xfrm>
            <a:off x="2270189" y="1292484"/>
            <a:ext cx="1528764" cy="485775"/>
          </a:xfrm>
          <a:prstGeom prst="rect">
            <a:avLst/>
          </a:prstGeom>
          <a:solidFill>
            <a:schemeClr val="tx1"/>
          </a:solidFill>
          <a:ln w="9525">
            <a:noFill/>
            <a:miter lim="800000"/>
            <a:headEnd/>
            <a:tailEnd/>
          </a:ln>
        </p:spPr>
        <p:txBody>
          <a:bodyPr wrap="none" lIns="80288" tIns="40187" rIns="80288" bIns="40187" anchor="ctr"/>
          <a:lstStyle/>
          <a:p>
            <a:pPr algn="ctr" defTabSz="631343">
              <a:lnSpc>
                <a:spcPct val="80000"/>
              </a:lnSpc>
            </a:pPr>
            <a:endParaRPr lang="en-US" sz="4100" b="1" i="1">
              <a:solidFill>
                <a:srgbClr val="808080"/>
              </a:solidFill>
              <a:latin typeface="Corbel" pitchFamily="34" charset="0"/>
              <a:sym typeface="Gill Sans" charset="0"/>
            </a:endParaRPr>
          </a:p>
        </p:txBody>
      </p:sp>
      <p:sp>
        <p:nvSpPr>
          <p:cNvPr id="139271" name="Rectangle 7"/>
          <p:cNvSpPr>
            <a:spLocks noChangeArrowheads="1"/>
          </p:cNvSpPr>
          <p:nvPr/>
        </p:nvSpPr>
        <p:spPr bwMode="auto">
          <a:xfrm>
            <a:off x="1919593" y="1652588"/>
            <a:ext cx="1528762" cy="487362"/>
          </a:xfrm>
          <a:prstGeom prst="rect">
            <a:avLst/>
          </a:prstGeom>
          <a:solidFill>
            <a:schemeClr val="tx1"/>
          </a:solidFill>
          <a:ln w="9525">
            <a:noFill/>
            <a:miter lim="800000"/>
            <a:headEnd/>
            <a:tailEnd/>
          </a:ln>
        </p:spPr>
        <p:txBody>
          <a:bodyPr wrap="none" lIns="80288" tIns="40187" rIns="80288" bIns="40187" anchor="ctr"/>
          <a:lstStyle/>
          <a:p>
            <a:pPr defTabSz="631343"/>
            <a:endParaRPr lang="en-US" sz="5600" b="1" i="1">
              <a:solidFill>
                <a:srgbClr val="000000"/>
              </a:solidFill>
              <a:latin typeface="Corbel" pitchFamily="34" charset="0"/>
              <a:sym typeface="Gill Sans" charset="0"/>
            </a:endParaRPr>
          </a:p>
        </p:txBody>
      </p:sp>
      <p:sp>
        <p:nvSpPr>
          <p:cNvPr id="139272" name="Rectangle 8"/>
          <p:cNvSpPr>
            <a:spLocks noChangeArrowheads="1"/>
          </p:cNvSpPr>
          <p:nvPr/>
        </p:nvSpPr>
        <p:spPr bwMode="auto">
          <a:xfrm>
            <a:off x="2486026" y="4527809"/>
            <a:ext cx="1385888" cy="1217613"/>
          </a:xfrm>
          <a:prstGeom prst="rect">
            <a:avLst/>
          </a:prstGeom>
          <a:solidFill>
            <a:schemeClr val="tx1"/>
          </a:solidFill>
          <a:ln w="9525">
            <a:noFill/>
            <a:miter lim="800000"/>
            <a:headEnd/>
            <a:tailEnd/>
          </a:ln>
        </p:spPr>
        <p:txBody>
          <a:bodyPr wrap="none" lIns="80288" tIns="40187" rIns="80288" bIns="40187" anchor="ctr"/>
          <a:lstStyle/>
          <a:p>
            <a:pPr defTabSz="631343"/>
            <a:endParaRPr lang="en-US" sz="5600" b="1" i="1">
              <a:solidFill>
                <a:srgbClr val="000000"/>
              </a:solidFill>
              <a:latin typeface="Corbel" pitchFamily="34" charset="0"/>
              <a:sym typeface="Gill Sans" charset="0"/>
            </a:endParaRPr>
          </a:p>
        </p:txBody>
      </p:sp>
      <p:sp>
        <p:nvSpPr>
          <p:cNvPr id="139273" name="Freeform 9" descr="70%"/>
          <p:cNvSpPr>
            <a:spLocks/>
          </p:cNvSpPr>
          <p:nvPr/>
        </p:nvSpPr>
        <p:spPr bwMode="auto">
          <a:xfrm>
            <a:off x="5169912" y="4116388"/>
            <a:ext cx="398463" cy="995362"/>
          </a:xfrm>
          <a:custGeom>
            <a:avLst/>
            <a:gdLst>
              <a:gd name="T0" fmla="*/ 2147483647 w 261"/>
              <a:gd name="T1" fmla="*/ 2147483647 h 588"/>
              <a:gd name="T2" fmla="*/ 2147483647 w 261"/>
              <a:gd name="T3" fmla="*/ 2147483647 h 588"/>
              <a:gd name="T4" fmla="*/ 2147483647 w 261"/>
              <a:gd name="T5" fmla="*/ 2147483647 h 588"/>
              <a:gd name="T6" fmla="*/ 2147483647 w 261"/>
              <a:gd name="T7" fmla="*/ 2147483647 h 588"/>
              <a:gd name="T8" fmla="*/ 2147483647 w 261"/>
              <a:gd name="T9" fmla="*/ 2147483647 h 588"/>
              <a:gd name="T10" fmla="*/ 2147483647 w 261"/>
              <a:gd name="T11" fmla="*/ 2147483647 h 588"/>
              <a:gd name="T12" fmla="*/ 2147483647 w 261"/>
              <a:gd name="T13" fmla="*/ 2147483647 h 588"/>
              <a:gd name="T14" fmla="*/ 2147483647 w 261"/>
              <a:gd name="T15" fmla="*/ 2147483647 h 588"/>
              <a:gd name="T16" fmla="*/ 2147483647 w 261"/>
              <a:gd name="T17" fmla="*/ 2147483647 h 588"/>
              <a:gd name="T18" fmla="*/ 2147483647 w 261"/>
              <a:gd name="T19" fmla="*/ 2147483647 h 588"/>
              <a:gd name="T20" fmla="*/ 2147483647 w 261"/>
              <a:gd name="T21" fmla="*/ 2147483647 h 588"/>
              <a:gd name="T22" fmla="*/ 2147483647 w 261"/>
              <a:gd name="T23" fmla="*/ 2147483647 h 5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1"/>
              <a:gd name="T37" fmla="*/ 0 h 588"/>
              <a:gd name="T38" fmla="*/ 261 w 261"/>
              <a:gd name="T39" fmla="*/ 588 h 5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1" h="588">
                <a:moveTo>
                  <a:pt x="164" y="136"/>
                </a:moveTo>
                <a:cubicBezTo>
                  <a:pt x="168" y="124"/>
                  <a:pt x="135" y="84"/>
                  <a:pt x="148" y="68"/>
                </a:cubicBezTo>
                <a:cubicBezTo>
                  <a:pt x="161" y="52"/>
                  <a:pt x="247" y="0"/>
                  <a:pt x="244" y="37"/>
                </a:cubicBezTo>
                <a:cubicBezTo>
                  <a:pt x="261" y="127"/>
                  <a:pt x="154" y="215"/>
                  <a:pt x="127" y="290"/>
                </a:cubicBezTo>
                <a:cubicBezTo>
                  <a:pt x="114" y="357"/>
                  <a:pt x="104" y="406"/>
                  <a:pt x="76" y="456"/>
                </a:cubicBezTo>
                <a:cubicBezTo>
                  <a:pt x="70" y="483"/>
                  <a:pt x="70" y="513"/>
                  <a:pt x="59" y="533"/>
                </a:cubicBezTo>
                <a:cubicBezTo>
                  <a:pt x="51" y="548"/>
                  <a:pt x="4" y="588"/>
                  <a:pt x="4" y="588"/>
                </a:cubicBezTo>
                <a:cubicBezTo>
                  <a:pt x="0" y="523"/>
                  <a:pt x="59" y="340"/>
                  <a:pt x="88" y="285"/>
                </a:cubicBezTo>
                <a:cubicBezTo>
                  <a:pt x="81" y="240"/>
                  <a:pt x="98" y="269"/>
                  <a:pt x="132" y="256"/>
                </a:cubicBezTo>
                <a:cubicBezTo>
                  <a:pt x="139" y="238"/>
                  <a:pt x="156" y="225"/>
                  <a:pt x="160" y="204"/>
                </a:cubicBezTo>
                <a:cubicBezTo>
                  <a:pt x="164" y="183"/>
                  <a:pt x="157" y="141"/>
                  <a:pt x="158" y="130"/>
                </a:cubicBezTo>
                <a:cubicBezTo>
                  <a:pt x="160" y="128"/>
                  <a:pt x="172" y="159"/>
                  <a:pt x="164" y="136"/>
                </a:cubicBezTo>
                <a:close/>
              </a:path>
            </a:pathLst>
          </a:custGeom>
          <a:pattFill prst="pct70">
            <a:fgClr>
              <a:srgbClr val="FD9575"/>
            </a:fgClr>
            <a:bgClr>
              <a:schemeClr val="folHlink"/>
            </a:bgClr>
          </a:pattFill>
          <a:ln w="9525">
            <a:noFill/>
            <a:round/>
            <a:headEnd/>
            <a:tailEnd/>
          </a:ln>
        </p:spPr>
        <p:txBody>
          <a:bodyPr lIns="80288" tIns="40187" rIns="80288" bIns="40187"/>
          <a:lstStyle/>
          <a:p>
            <a:pPr algn="ctr" defTabSz="631343"/>
            <a:endParaRPr lang="en-US" sz="2200" i="1">
              <a:solidFill>
                <a:srgbClr val="000000"/>
              </a:solidFill>
              <a:latin typeface="Times New Roman" pitchFamily="18" charset="0"/>
              <a:sym typeface="Gill Sans" charset="0"/>
            </a:endParaRPr>
          </a:p>
        </p:txBody>
      </p:sp>
      <p:sp>
        <p:nvSpPr>
          <p:cNvPr id="139274" name="Freeform 10" descr="70%"/>
          <p:cNvSpPr>
            <a:spLocks/>
          </p:cNvSpPr>
          <p:nvPr/>
        </p:nvSpPr>
        <p:spPr bwMode="auto">
          <a:xfrm>
            <a:off x="3898900" y="4221423"/>
            <a:ext cx="774700" cy="522287"/>
          </a:xfrm>
          <a:custGeom>
            <a:avLst/>
            <a:gdLst>
              <a:gd name="T0" fmla="*/ 2147483647 w 474"/>
              <a:gd name="T1" fmla="*/ 2147483647 h 299"/>
              <a:gd name="T2" fmla="*/ 2147483647 w 474"/>
              <a:gd name="T3" fmla="*/ 2147483647 h 299"/>
              <a:gd name="T4" fmla="*/ 2147483647 w 474"/>
              <a:gd name="T5" fmla="*/ 2147483647 h 299"/>
              <a:gd name="T6" fmla="*/ 2147483647 w 474"/>
              <a:gd name="T7" fmla="*/ 2147483647 h 299"/>
              <a:gd name="T8" fmla="*/ 2147483647 w 474"/>
              <a:gd name="T9" fmla="*/ 2147483647 h 299"/>
              <a:gd name="T10" fmla="*/ 2147483647 w 474"/>
              <a:gd name="T11" fmla="*/ 2147483647 h 299"/>
              <a:gd name="T12" fmla="*/ 2147483647 w 474"/>
              <a:gd name="T13" fmla="*/ 2147483647 h 299"/>
              <a:gd name="T14" fmla="*/ 2147483647 w 474"/>
              <a:gd name="T15" fmla="*/ 2147483647 h 299"/>
              <a:gd name="T16" fmla="*/ 2147483647 w 474"/>
              <a:gd name="T17" fmla="*/ 2147483647 h 299"/>
              <a:gd name="T18" fmla="*/ 2147483647 w 474"/>
              <a:gd name="T19" fmla="*/ 2147483647 h 299"/>
              <a:gd name="T20" fmla="*/ 2147483647 w 474"/>
              <a:gd name="T21" fmla="*/ 2147483647 h 299"/>
              <a:gd name="T22" fmla="*/ 2147483647 w 474"/>
              <a:gd name="T23" fmla="*/ 2147483647 h 2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4"/>
              <a:gd name="T37" fmla="*/ 0 h 299"/>
              <a:gd name="T38" fmla="*/ 474 w 474"/>
              <a:gd name="T39" fmla="*/ 299 h 2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4" h="299">
                <a:moveTo>
                  <a:pt x="119" y="253"/>
                </a:moveTo>
                <a:cubicBezTo>
                  <a:pt x="103" y="253"/>
                  <a:pt x="73" y="299"/>
                  <a:pt x="62" y="290"/>
                </a:cubicBezTo>
                <a:cubicBezTo>
                  <a:pt x="47" y="279"/>
                  <a:pt x="0" y="214"/>
                  <a:pt x="30" y="186"/>
                </a:cubicBezTo>
                <a:cubicBezTo>
                  <a:pt x="21" y="120"/>
                  <a:pt x="184" y="147"/>
                  <a:pt x="242" y="123"/>
                </a:cubicBezTo>
                <a:cubicBezTo>
                  <a:pt x="283" y="104"/>
                  <a:pt x="262" y="88"/>
                  <a:pt x="278" y="75"/>
                </a:cubicBezTo>
                <a:cubicBezTo>
                  <a:pt x="294" y="61"/>
                  <a:pt x="324" y="53"/>
                  <a:pt x="339" y="45"/>
                </a:cubicBezTo>
                <a:cubicBezTo>
                  <a:pt x="353" y="35"/>
                  <a:pt x="342" y="0"/>
                  <a:pt x="370" y="26"/>
                </a:cubicBezTo>
                <a:cubicBezTo>
                  <a:pt x="388" y="24"/>
                  <a:pt x="474" y="93"/>
                  <a:pt x="454" y="74"/>
                </a:cubicBezTo>
                <a:cubicBezTo>
                  <a:pt x="474" y="148"/>
                  <a:pt x="348" y="117"/>
                  <a:pt x="286" y="126"/>
                </a:cubicBezTo>
                <a:cubicBezTo>
                  <a:pt x="290" y="158"/>
                  <a:pt x="281" y="175"/>
                  <a:pt x="242" y="186"/>
                </a:cubicBezTo>
                <a:cubicBezTo>
                  <a:pt x="218" y="195"/>
                  <a:pt x="205" y="194"/>
                  <a:pt x="174" y="194"/>
                </a:cubicBezTo>
                <a:cubicBezTo>
                  <a:pt x="170" y="193"/>
                  <a:pt x="118" y="254"/>
                  <a:pt x="119" y="253"/>
                </a:cubicBezTo>
                <a:close/>
              </a:path>
            </a:pathLst>
          </a:custGeom>
          <a:pattFill prst="pct70">
            <a:fgClr>
              <a:srgbClr val="FD9575"/>
            </a:fgClr>
            <a:bgClr>
              <a:schemeClr val="folHlink"/>
            </a:bgClr>
          </a:pattFill>
          <a:ln w="9525">
            <a:noFill/>
            <a:round/>
            <a:headEnd/>
            <a:tailEnd/>
          </a:ln>
        </p:spPr>
        <p:txBody>
          <a:bodyPr lIns="80288" tIns="40187" rIns="80288" bIns="40187"/>
          <a:lstStyle/>
          <a:p>
            <a:pPr algn="ctr" defTabSz="631343"/>
            <a:endParaRPr lang="en-US" sz="2200" i="1">
              <a:solidFill>
                <a:srgbClr val="000000"/>
              </a:solidFill>
              <a:latin typeface="Times New Roman" pitchFamily="18" charset="0"/>
              <a:sym typeface="Gill Sans" charset="0"/>
            </a:endParaRPr>
          </a:p>
        </p:txBody>
      </p:sp>
      <p:sp>
        <p:nvSpPr>
          <p:cNvPr id="139275" name="Freeform 11" descr="70%"/>
          <p:cNvSpPr>
            <a:spLocks/>
          </p:cNvSpPr>
          <p:nvPr/>
        </p:nvSpPr>
        <p:spPr bwMode="auto">
          <a:xfrm>
            <a:off x="3414298" y="2081213"/>
            <a:ext cx="754063" cy="508000"/>
          </a:xfrm>
          <a:custGeom>
            <a:avLst/>
            <a:gdLst>
              <a:gd name="T0" fmla="*/ 2147483647 w 517"/>
              <a:gd name="T1" fmla="*/ 2147483647 h 317"/>
              <a:gd name="T2" fmla="*/ 2147483647 w 517"/>
              <a:gd name="T3" fmla="*/ 2147483647 h 317"/>
              <a:gd name="T4" fmla="*/ 2147483647 w 517"/>
              <a:gd name="T5" fmla="*/ 2147483647 h 317"/>
              <a:gd name="T6" fmla="*/ 2147483647 w 517"/>
              <a:gd name="T7" fmla="*/ 2147483647 h 317"/>
              <a:gd name="T8" fmla="*/ 2147483647 w 517"/>
              <a:gd name="T9" fmla="*/ 2147483647 h 317"/>
              <a:gd name="T10" fmla="*/ 2147483647 w 517"/>
              <a:gd name="T11" fmla="*/ 2147483647 h 317"/>
              <a:gd name="T12" fmla="*/ 0 w 517"/>
              <a:gd name="T13" fmla="*/ 2147483647 h 317"/>
              <a:gd name="T14" fmla="*/ 2147483647 w 517"/>
              <a:gd name="T15" fmla="*/ 2147483647 h 317"/>
              <a:gd name="T16" fmla="*/ 2147483647 w 517"/>
              <a:gd name="T17" fmla="*/ 2147483647 h 317"/>
              <a:gd name="T18" fmla="*/ 2147483647 w 517"/>
              <a:gd name="T19" fmla="*/ 2147483647 h 317"/>
              <a:gd name="T20" fmla="*/ 2147483647 w 517"/>
              <a:gd name="T21" fmla="*/ 2147483647 h 3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7"/>
              <a:gd name="T34" fmla="*/ 0 h 317"/>
              <a:gd name="T35" fmla="*/ 517 w 517"/>
              <a:gd name="T36" fmla="*/ 317 h 3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7" h="317">
                <a:moveTo>
                  <a:pt x="311" y="81"/>
                </a:moveTo>
                <a:cubicBezTo>
                  <a:pt x="338" y="136"/>
                  <a:pt x="517" y="231"/>
                  <a:pt x="500" y="290"/>
                </a:cubicBezTo>
                <a:cubicBezTo>
                  <a:pt x="503" y="317"/>
                  <a:pt x="368" y="306"/>
                  <a:pt x="316" y="282"/>
                </a:cubicBezTo>
                <a:cubicBezTo>
                  <a:pt x="264" y="258"/>
                  <a:pt x="229" y="174"/>
                  <a:pt x="188" y="144"/>
                </a:cubicBezTo>
                <a:cubicBezTo>
                  <a:pt x="143" y="138"/>
                  <a:pt x="109" y="137"/>
                  <a:pt x="70" y="99"/>
                </a:cubicBezTo>
                <a:cubicBezTo>
                  <a:pt x="51" y="98"/>
                  <a:pt x="32" y="109"/>
                  <a:pt x="16" y="93"/>
                </a:cubicBezTo>
                <a:cubicBezTo>
                  <a:pt x="5" y="81"/>
                  <a:pt x="0" y="32"/>
                  <a:pt x="0" y="32"/>
                </a:cubicBezTo>
                <a:cubicBezTo>
                  <a:pt x="42" y="0"/>
                  <a:pt x="129" y="31"/>
                  <a:pt x="173" y="70"/>
                </a:cubicBezTo>
                <a:cubicBezTo>
                  <a:pt x="200" y="36"/>
                  <a:pt x="221" y="23"/>
                  <a:pt x="238" y="87"/>
                </a:cubicBezTo>
                <a:cubicBezTo>
                  <a:pt x="261" y="98"/>
                  <a:pt x="283" y="120"/>
                  <a:pt x="299" y="146"/>
                </a:cubicBezTo>
                <a:cubicBezTo>
                  <a:pt x="303" y="149"/>
                  <a:pt x="313" y="81"/>
                  <a:pt x="311" y="81"/>
                </a:cubicBezTo>
                <a:close/>
              </a:path>
            </a:pathLst>
          </a:custGeom>
          <a:pattFill prst="pct70">
            <a:fgClr>
              <a:srgbClr val="FD9575"/>
            </a:fgClr>
            <a:bgClr>
              <a:schemeClr val="folHlink"/>
            </a:bgClr>
          </a:pattFill>
          <a:ln w="9525">
            <a:noFill/>
            <a:round/>
            <a:headEnd/>
            <a:tailEnd/>
          </a:ln>
        </p:spPr>
        <p:txBody>
          <a:bodyPr lIns="80288" tIns="40187" rIns="80288" bIns="40187"/>
          <a:lstStyle/>
          <a:p>
            <a:pPr algn="ctr" defTabSz="631343"/>
            <a:endParaRPr lang="en-US" sz="2200" i="1">
              <a:solidFill>
                <a:srgbClr val="000000"/>
              </a:solidFill>
              <a:latin typeface="Times New Roman" pitchFamily="18" charset="0"/>
              <a:sym typeface="Gill Sans" charset="0"/>
            </a:endParaRPr>
          </a:p>
        </p:txBody>
      </p:sp>
      <p:sp>
        <p:nvSpPr>
          <p:cNvPr id="139276" name="Freeform 12" descr="70%"/>
          <p:cNvSpPr>
            <a:spLocks/>
          </p:cNvSpPr>
          <p:nvPr/>
        </p:nvSpPr>
        <p:spPr bwMode="auto">
          <a:xfrm>
            <a:off x="4386699" y="3646488"/>
            <a:ext cx="1335087" cy="800100"/>
          </a:xfrm>
          <a:custGeom>
            <a:avLst/>
            <a:gdLst>
              <a:gd name="T0" fmla="*/ 2147483647 w 914"/>
              <a:gd name="T1" fmla="*/ 2147483647 h 498"/>
              <a:gd name="T2" fmla="*/ 2147483647 w 914"/>
              <a:gd name="T3" fmla="*/ 2147483647 h 498"/>
              <a:gd name="T4" fmla="*/ 2147483647 w 914"/>
              <a:gd name="T5" fmla="*/ 2147483647 h 498"/>
              <a:gd name="T6" fmla="*/ 2147483647 w 914"/>
              <a:gd name="T7" fmla="*/ 2147483647 h 498"/>
              <a:gd name="T8" fmla="*/ 2147483647 w 914"/>
              <a:gd name="T9" fmla="*/ 2147483647 h 498"/>
              <a:gd name="T10" fmla="*/ 2147483647 w 914"/>
              <a:gd name="T11" fmla="*/ 2147483647 h 498"/>
              <a:gd name="T12" fmla="*/ 2147483647 w 914"/>
              <a:gd name="T13" fmla="*/ 2147483647 h 498"/>
              <a:gd name="T14" fmla="*/ 2147483647 w 914"/>
              <a:gd name="T15" fmla="*/ 2147483647 h 498"/>
              <a:gd name="T16" fmla="*/ 2147483647 w 914"/>
              <a:gd name="T17" fmla="*/ 2147483647 h 498"/>
              <a:gd name="T18" fmla="*/ 2147483647 w 914"/>
              <a:gd name="T19" fmla="*/ 2147483647 h 498"/>
              <a:gd name="T20" fmla="*/ 2147483647 w 914"/>
              <a:gd name="T21" fmla="*/ 2147483647 h 498"/>
              <a:gd name="T22" fmla="*/ 2147483647 w 914"/>
              <a:gd name="T23" fmla="*/ 2147483647 h 498"/>
              <a:gd name="T24" fmla="*/ 2147483647 w 914"/>
              <a:gd name="T25" fmla="*/ 2147483647 h 498"/>
              <a:gd name="T26" fmla="*/ 2147483647 w 914"/>
              <a:gd name="T27" fmla="*/ 2147483647 h 498"/>
              <a:gd name="T28" fmla="*/ 2147483647 w 914"/>
              <a:gd name="T29" fmla="*/ 2147483647 h 4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4"/>
              <a:gd name="T46" fmla="*/ 0 h 498"/>
              <a:gd name="T47" fmla="*/ 914 w 914"/>
              <a:gd name="T48" fmla="*/ 498 h 4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4" h="498">
                <a:moveTo>
                  <a:pt x="281" y="463"/>
                </a:moveTo>
                <a:cubicBezTo>
                  <a:pt x="259" y="463"/>
                  <a:pt x="181" y="498"/>
                  <a:pt x="137" y="479"/>
                </a:cubicBezTo>
                <a:cubicBezTo>
                  <a:pt x="93" y="460"/>
                  <a:pt x="0" y="398"/>
                  <a:pt x="17" y="351"/>
                </a:cubicBezTo>
                <a:cubicBezTo>
                  <a:pt x="41" y="255"/>
                  <a:pt x="178" y="228"/>
                  <a:pt x="241" y="199"/>
                </a:cubicBezTo>
                <a:cubicBezTo>
                  <a:pt x="304" y="170"/>
                  <a:pt x="352" y="190"/>
                  <a:pt x="396" y="177"/>
                </a:cubicBezTo>
                <a:cubicBezTo>
                  <a:pt x="453" y="145"/>
                  <a:pt x="473" y="140"/>
                  <a:pt x="505" y="123"/>
                </a:cubicBezTo>
                <a:cubicBezTo>
                  <a:pt x="538" y="106"/>
                  <a:pt x="570" y="87"/>
                  <a:pt x="591" y="74"/>
                </a:cubicBezTo>
                <a:cubicBezTo>
                  <a:pt x="610" y="57"/>
                  <a:pt x="595" y="0"/>
                  <a:pt x="633" y="43"/>
                </a:cubicBezTo>
                <a:cubicBezTo>
                  <a:pt x="663" y="46"/>
                  <a:pt x="790" y="17"/>
                  <a:pt x="833" y="31"/>
                </a:cubicBezTo>
                <a:cubicBezTo>
                  <a:pt x="876" y="45"/>
                  <a:pt x="890" y="86"/>
                  <a:pt x="889" y="127"/>
                </a:cubicBezTo>
                <a:cubicBezTo>
                  <a:pt x="914" y="158"/>
                  <a:pt x="881" y="256"/>
                  <a:pt x="825" y="279"/>
                </a:cubicBezTo>
                <a:cubicBezTo>
                  <a:pt x="769" y="302"/>
                  <a:pt x="613" y="261"/>
                  <a:pt x="551" y="265"/>
                </a:cubicBezTo>
                <a:cubicBezTo>
                  <a:pt x="556" y="317"/>
                  <a:pt x="509" y="285"/>
                  <a:pt x="455" y="303"/>
                </a:cubicBezTo>
                <a:cubicBezTo>
                  <a:pt x="423" y="318"/>
                  <a:pt x="405" y="315"/>
                  <a:pt x="361" y="315"/>
                </a:cubicBezTo>
                <a:cubicBezTo>
                  <a:pt x="356" y="314"/>
                  <a:pt x="279" y="465"/>
                  <a:pt x="281" y="463"/>
                </a:cubicBezTo>
                <a:close/>
              </a:path>
            </a:pathLst>
          </a:custGeom>
          <a:pattFill prst="pct70">
            <a:fgClr>
              <a:srgbClr val="FD9575"/>
            </a:fgClr>
            <a:bgClr>
              <a:schemeClr val="folHlink"/>
            </a:bgClr>
          </a:pattFill>
          <a:ln w="9525">
            <a:noFill/>
            <a:round/>
            <a:headEnd/>
            <a:tailEnd/>
          </a:ln>
        </p:spPr>
        <p:txBody>
          <a:bodyPr lIns="80288" tIns="40187" rIns="80288" bIns="40187"/>
          <a:lstStyle/>
          <a:p>
            <a:pPr algn="ctr" defTabSz="631343"/>
            <a:endParaRPr lang="en-US" sz="2200" i="1">
              <a:solidFill>
                <a:srgbClr val="000000"/>
              </a:solidFill>
              <a:latin typeface="Times New Roman" pitchFamily="18" charset="0"/>
              <a:sym typeface="Gill Sans" charset="0"/>
            </a:endParaRPr>
          </a:p>
        </p:txBody>
      </p:sp>
      <p:sp>
        <p:nvSpPr>
          <p:cNvPr id="139277" name="Freeform 13" descr="70%"/>
          <p:cNvSpPr>
            <a:spLocks/>
          </p:cNvSpPr>
          <p:nvPr/>
        </p:nvSpPr>
        <p:spPr bwMode="auto">
          <a:xfrm>
            <a:off x="3906014" y="2482850"/>
            <a:ext cx="627063" cy="1784350"/>
          </a:xfrm>
          <a:custGeom>
            <a:avLst/>
            <a:gdLst>
              <a:gd name="T0" fmla="*/ 2147483647 w 430"/>
              <a:gd name="T1" fmla="*/ 2147483647 h 1114"/>
              <a:gd name="T2" fmla="*/ 2147483647 w 430"/>
              <a:gd name="T3" fmla="*/ 2147483647 h 1114"/>
              <a:gd name="T4" fmla="*/ 2147483647 w 430"/>
              <a:gd name="T5" fmla="*/ 2147483647 h 1114"/>
              <a:gd name="T6" fmla="*/ 2147483647 w 430"/>
              <a:gd name="T7" fmla="*/ 2147483647 h 1114"/>
              <a:gd name="T8" fmla="*/ 2147483647 w 430"/>
              <a:gd name="T9" fmla="*/ 2147483647 h 1114"/>
              <a:gd name="T10" fmla="*/ 2147483647 w 430"/>
              <a:gd name="T11" fmla="*/ 2147483647 h 1114"/>
              <a:gd name="T12" fmla="*/ 2147483647 w 430"/>
              <a:gd name="T13" fmla="*/ 2147483647 h 1114"/>
              <a:gd name="T14" fmla="*/ 2147483647 w 430"/>
              <a:gd name="T15" fmla="*/ 2147483647 h 1114"/>
              <a:gd name="T16" fmla="*/ 2147483647 w 430"/>
              <a:gd name="T17" fmla="*/ 2147483647 h 1114"/>
              <a:gd name="T18" fmla="*/ 2147483647 w 430"/>
              <a:gd name="T19" fmla="*/ 2147483647 h 1114"/>
              <a:gd name="T20" fmla="*/ 2147483647 w 430"/>
              <a:gd name="T21" fmla="*/ 2147483647 h 1114"/>
              <a:gd name="T22" fmla="*/ 2147483647 w 430"/>
              <a:gd name="T23" fmla="*/ 2147483647 h 1114"/>
              <a:gd name="T24" fmla="*/ 2147483647 w 430"/>
              <a:gd name="T25" fmla="*/ 2147483647 h 1114"/>
              <a:gd name="T26" fmla="*/ 2147483647 w 430"/>
              <a:gd name="T27" fmla="*/ 2147483647 h 11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0"/>
              <a:gd name="T43" fmla="*/ 0 h 1114"/>
              <a:gd name="T44" fmla="*/ 430 w 430"/>
              <a:gd name="T45" fmla="*/ 1114 h 11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0" h="1114">
                <a:moveTo>
                  <a:pt x="2" y="806"/>
                </a:moveTo>
                <a:cubicBezTo>
                  <a:pt x="14" y="715"/>
                  <a:pt x="11" y="301"/>
                  <a:pt x="76" y="238"/>
                </a:cubicBezTo>
                <a:cubicBezTo>
                  <a:pt x="84" y="70"/>
                  <a:pt x="303" y="0"/>
                  <a:pt x="316" y="38"/>
                </a:cubicBezTo>
                <a:cubicBezTo>
                  <a:pt x="329" y="76"/>
                  <a:pt x="176" y="365"/>
                  <a:pt x="153" y="466"/>
                </a:cubicBezTo>
                <a:cubicBezTo>
                  <a:pt x="130" y="567"/>
                  <a:pt x="170" y="598"/>
                  <a:pt x="178" y="643"/>
                </a:cubicBezTo>
                <a:cubicBezTo>
                  <a:pt x="185" y="688"/>
                  <a:pt x="172" y="705"/>
                  <a:pt x="194" y="736"/>
                </a:cubicBezTo>
                <a:cubicBezTo>
                  <a:pt x="216" y="767"/>
                  <a:pt x="278" y="794"/>
                  <a:pt x="311" y="829"/>
                </a:cubicBezTo>
                <a:cubicBezTo>
                  <a:pt x="359" y="869"/>
                  <a:pt x="369" y="868"/>
                  <a:pt x="385" y="947"/>
                </a:cubicBezTo>
                <a:cubicBezTo>
                  <a:pt x="407" y="962"/>
                  <a:pt x="420" y="947"/>
                  <a:pt x="427" y="981"/>
                </a:cubicBezTo>
                <a:cubicBezTo>
                  <a:pt x="430" y="1004"/>
                  <a:pt x="333" y="1104"/>
                  <a:pt x="333" y="1104"/>
                </a:cubicBezTo>
                <a:cubicBezTo>
                  <a:pt x="259" y="1114"/>
                  <a:pt x="180" y="1008"/>
                  <a:pt x="159" y="925"/>
                </a:cubicBezTo>
                <a:cubicBezTo>
                  <a:pt x="99" y="948"/>
                  <a:pt x="63" y="948"/>
                  <a:pt x="93" y="853"/>
                </a:cubicBezTo>
                <a:cubicBezTo>
                  <a:pt x="76" y="820"/>
                  <a:pt x="68" y="776"/>
                  <a:pt x="66" y="731"/>
                </a:cubicBezTo>
                <a:cubicBezTo>
                  <a:pt x="66" y="724"/>
                  <a:pt x="0" y="805"/>
                  <a:pt x="2" y="806"/>
                </a:cubicBezTo>
                <a:close/>
              </a:path>
            </a:pathLst>
          </a:custGeom>
          <a:pattFill prst="pct70">
            <a:fgClr>
              <a:srgbClr val="FD9575"/>
            </a:fgClr>
            <a:bgClr>
              <a:schemeClr val="folHlink"/>
            </a:bgClr>
          </a:pattFill>
          <a:ln w="9525">
            <a:noFill/>
            <a:round/>
            <a:headEnd/>
            <a:tailEnd/>
          </a:ln>
        </p:spPr>
        <p:txBody>
          <a:bodyPr lIns="80288" tIns="40187" rIns="80288" bIns="40187"/>
          <a:lstStyle/>
          <a:p>
            <a:pPr algn="ctr" defTabSz="631343"/>
            <a:endParaRPr lang="en-US" sz="2200" i="1">
              <a:solidFill>
                <a:srgbClr val="000000"/>
              </a:solidFill>
              <a:latin typeface="Times New Roman" pitchFamily="18" charset="0"/>
              <a:sym typeface="Gill Sans" charset="0"/>
            </a:endParaRPr>
          </a:p>
        </p:txBody>
      </p:sp>
      <p:sp>
        <p:nvSpPr>
          <p:cNvPr id="139278" name="Oval 14"/>
          <p:cNvSpPr>
            <a:spLocks noChangeArrowheads="1"/>
          </p:cNvSpPr>
          <p:nvPr/>
        </p:nvSpPr>
        <p:spPr bwMode="auto">
          <a:xfrm rot="10031379">
            <a:off x="3636135" y="2146073"/>
            <a:ext cx="765175" cy="1247775"/>
          </a:xfrm>
          <a:prstGeom prst="ellipse">
            <a:avLst/>
          </a:prstGeom>
          <a:solidFill>
            <a:srgbClr val="33CCFF">
              <a:alpha val="50195"/>
            </a:srgbClr>
          </a:solidFill>
          <a:ln w="9525">
            <a:noFill/>
            <a:round/>
            <a:headEnd/>
            <a:tailEnd/>
          </a:ln>
        </p:spPr>
        <p:txBody>
          <a:bodyPr wrap="none" lIns="80288" tIns="40187" rIns="80288" bIns="40187" anchor="ctr"/>
          <a:lstStyle/>
          <a:p>
            <a:pPr defTabSz="631343"/>
            <a:endParaRPr lang="en-US" sz="5600" b="1" i="1">
              <a:solidFill>
                <a:srgbClr val="000000"/>
              </a:solidFill>
              <a:latin typeface="Corbel" pitchFamily="34" charset="0"/>
              <a:sym typeface="Gill Sans" charset="0"/>
            </a:endParaRPr>
          </a:p>
        </p:txBody>
      </p:sp>
      <p:sp>
        <p:nvSpPr>
          <p:cNvPr id="10876943" name="Oval 15"/>
          <p:cNvSpPr>
            <a:spLocks noChangeArrowheads="1"/>
          </p:cNvSpPr>
          <p:nvPr/>
        </p:nvSpPr>
        <p:spPr bwMode="auto">
          <a:xfrm>
            <a:off x="3819527" y="2722823"/>
            <a:ext cx="511175" cy="568325"/>
          </a:xfrm>
          <a:prstGeom prst="ellipse">
            <a:avLst/>
          </a:prstGeom>
          <a:gradFill rotWithShape="0">
            <a:gsLst>
              <a:gs pos="0">
                <a:srgbClr val="66CCFF"/>
              </a:gs>
              <a:gs pos="100000">
                <a:srgbClr val="0099FF"/>
              </a:gs>
            </a:gsLst>
            <a:path path="shape">
              <a:fillToRect l="50000" t="50000" r="50000" b="50000"/>
            </a:path>
          </a:gradFill>
          <a:ln w="9525">
            <a:noFill/>
            <a:round/>
            <a:headEnd/>
            <a:tailEnd/>
          </a:ln>
          <a:effectLst>
            <a:outerShdw dist="35921" dir="2700000" algn="ctr" rotWithShape="0">
              <a:srgbClr val="000066"/>
            </a:outerShdw>
          </a:effectLst>
        </p:spPr>
        <p:txBody>
          <a:bodyPr wrap="none" lIns="80288" tIns="40187" rIns="80288" bIns="40187" anchor="ctr"/>
          <a:lstStyle/>
          <a:p>
            <a:pPr defTabSz="631343">
              <a:defRPr/>
            </a:pPr>
            <a:endParaRPr lang="en-US" sz="5600" b="1" i="1">
              <a:solidFill>
                <a:srgbClr val="000000"/>
              </a:solidFill>
              <a:latin typeface="Corbel" pitchFamily="34" charset="0"/>
              <a:sym typeface="Gill Sans" charset="0"/>
            </a:endParaRPr>
          </a:p>
        </p:txBody>
      </p:sp>
      <p:sp>
        <p:nvSpPr>
          <p:cNvPr id="10876944" name="Text Box 16"/>
          <p:cNvSpPr txBox="1">
            <a:spLocks noChangeArrowheads="1"/>
          </p:cNvSpPr>
          <p:nvPr/>
        </p:nvSpPr>
        <p:spPr bwMode="auto">
          <a:xfrm>
            <a:off x="3774288" y="2818215"/>
            <a:ext cx="594635" cy="358158"/>
          </a:xfrm>
          <a:prstGeom prst="rect">
            <a:avLst/>
          </a:prstGeom>
          <a:noFill/>
          <a:ln w="9525">
            <a:noFill/>
            <a:miter lim="800000"/>
            <a:headEnd/>
            <a:tailEnd/>
          </a:ln>
          <a:effectLst>
            <a:outerShdw dist="35921" dir="2700000" algn="ctr" rotWithShape="0">
              <a:srgbClr val="000066"/>
            </a:outerShdw>
          </a:effectLst>
        </p:spPr>
        <p:txBody>
          <a:bodyPr wrap="none" lIns="80288" tIns="40187" rIns="80288" bIns="40187">
            <a:spAutoFit/>
          </a:bodyPr>
          <a:lstStyle/>
          <a:p>
            <a:pPr algn="ctr" defTabSz="631343" eaLnBrk="0" hangingPunct="0">
              <a:defRPr/>
            </a:pPr>
            <a:r>
              <a:rPr lang="en-US" b="1" i="1">
                <a:solidFill>
                  <a:srgbClr val="FFFFFF"/>
                </a:solidFill>
                <a:latin typeface="Corbel" pitchFamily="34" charset="0"/>
                <a:sym typeface="Gill Sans" charset="0"/>
              </a:rPr>
              <a:t>ACG</a:t>
            </a:r>
          </a:p>
        </p:txBody>
      </p:sp>
      <p:sp>
        <p:nvSpPr>
          <p:cNvPr id="139281" name="Oval 17"/>
          <p:cNvSpPr>
            <a:spLocks noChangeArrowheads="1"/>
          </p:cNvSpPr>
          <p:nvPr/>
        </p:nvSpPr>
        <p:spPr bwMode="auto">
          <a:xfrm>
            <a:off x="3082925" y="3201995"/>
            <a:ext cx="1331913" cy="1000125"/>
          </a:xfrm>
          <a:prstGeom prst="ellipse">
            <a:avLst/>
          </a:prstGeom>
          <a:solidFill>
            <a:srgbClr val="00FFCC">
              <a:alpha val="50195"/>
            </a:srgbClr>
          </a:solidFill>
          <a:ln w="9525">
            <a:noFill/>
            <a:round/>
            <a:headEnd/>
            <a:tailEnd/>
          </a:ln>
        </p:spPr>
        <p:txBody>
          <a:bodyPr wrap="none" lIns="80288" tIns="40187" rIns="80288" bIns="40187" anchor="ctr"/>
          <a:lstStyle/>
          <a:p>
            <a:pPr defTabSz="631343"/>
            <a:endParaRPr lang="en-US" sz="5600" b="1" i="1">
              <a:solidFill>
                <a:srgbClr val="000000"/>
              </a:solidFill>
              <a:latin typeface="Corbel" pitchFamily="34" charset="0"/>
              <a:sym typeface="Gill Sans" charset="0"/>
            </a:endParaRPr>
          </a:p>
        </p:txBody>
      </p:sp>
      <p:sp>
        <p:nvSpPr>
          <p:cNvPr id="10876946" name="Oval 18"/>
          <p:cNvSpPr>
            <a:spLocks noChangeArrowheads="1"/>
          </p:cNvSpPr>
          <p:nvPr/>
        </p:nvSpPr>
        <p:spPr bwMode="auto">
          <a:xfrm>
            <a:off x="3270353" y="3280883"/>
            <a:ext cx="506413" cy="569913"/>
          </a:xfrm>
          <a:prstGeom prst="ellipse">
            <a:avLst/>
          </a:prstGeom>
          <a:gradFill rotWithShape="0">
            <a:gsLst>
              <a:gs pos="0">
                <a:srgbClr val="66FF99"/>
              </a:gs>
              <a:gs pos="100000">
                <a:srgbClr val="00CC66"/>
              </a:gs>
            </a:gsLst>
            <a:path path="shape">
              <a:fillToRect l="50000" t="50000" r="50000" b="50000"/>
            </a:path>
          </a:gradFill>
          <a:ln w="9525">
            <a:noFill/>
            <a:round/>
            <a:headEnd/>
            <a:tailEnd/>
          </a:ln>
          <a:effectLst>
            <a:outerShdw dist="35921" dir="2700000" algn="ctr" rotWithShape="0">
              <a:srgbClr val="000066"/>
            </a:outerShdw>
          </a:effectLst>
        </p:spPr>
        <p:txBody>
          <a:bodyPr wrap="none" lIns="80288" tIns="40187" rIns="80288" bIns="40187" anchor="ctr"/>
          <a:lstStyle/>
          <a:p>
            <a:pPr defTabSz="631343">
              <a:defRPr/>
            </a:pPr>
            <a:endParaRPr lang="en-US" sz="5600" b="1" i="1">
              <a:solidFill>
                <a:srgbClr val="000000"/>
              </a:solidFill>
              <a:latin typeface="Corbel" pitchFamily="34" charset="0"/>
              <a:sym typeface="Gill Sans" charset="0"/>
            </a:endParaRPr>
          </a:p>
        </p:txBody>
      </p:sp>
      <p:sp>
        <p:nvSpPr>
          <p:cNvPr id="10876947" name="Text Box 19"/>
          <p:cNvSpPr txBox="1">
            <a:spLocks noChangeArrowheads="1"/>
          </p:cNvSpPr>
          <p:nvPr/>
        </p:nvSpPr>
        <p:spPr bwMode="auto">
          <a:xfrm>
            <a:off x="3216978" y="3376945"/>
            <a:ext cx="574116" cy="358158"/>
          </a:xfrm>
          <a:prstGeom prst="rect">
            <a:avLst/>
          </a:prstGeom>
          <a:noFill/>
          <a:ln w="9525">
            <a:noFill/>
            <a:miter lim="800000"/>
            <a:headEnd/>
            <a:tailEnd/>
          </a:ln>
          <a:effectLst>
            <a:outerShdw dist="35921" dir="2700000" algn="ctr" rotWithShape="0">
              <a:srgbClr val="000066"/>
            </a:outerShdw>
          </a:effectLst>
        </p:spPr>
        <p:txBody>
          <a:bodyPr wrap="none" lIns="80288" tIns="40187" rIns="80288" bIns="40187">
            <a:spAutoFit/>
          </a:bodyPr>
          <a:lstStyle/>
          <a:p>
            <a:pPr algn="ctr" defTabSz="631343" eaLnBrk="0" hangingPunct="0">
              <a:defRPr/>
            </a:pPr>
            <a:r>
              <a:rPr lang="en-US" b="1" i="1">
                <a:solidFill>
                  <a:srgbClr val="FFFFFF"/>
                </a:solidFill>
                <a:latin typeface="Corbel" pitchFamily="34" charset="0"/>
                <a:sym typeface="Gill Sans" charset="0"/>
              </a:rPr>
              <a:t>OFC</a:t>
            </a:r>
          </a:p>
        </p:txBody>
      </p:sp>
      <p:sp>
        <p:nvSpPr>
          <p:cNvPr id="10876948" name="Oval 20"/>
          <p:cNvSpPr>
            <a:spLocks noChangeArrowheads="1"/>
          </p:cNvSpPr>
          <p:nvPr/>
        </p:nvSpPr>
        <p:spPr bwMode="auto">
          <a:xfrm>
            <a:off x="3717926" y="3481388"/>
            <a:ext cx="508000" cy="568325"/>
          </a:xfrm>
          <a:prstGeom prst="ellipse">
            <a:avLst/>
          </a:prstGeom>
          <a:gradFill rotWithShape="0">
            <a:gsLst>
              <a:gs pos="0">
                <a:srgbClr val="66FF99"/>
              </a:gs>
              <a:gs pos="100000">
                <a:srgbClr val="00CC66"/>
              </a:gs>
            </a:gsLst>
            <a:path path="shape">
              <a:fillToRect l="50000" t="50000" r="50000" b="50000"/>
            </a:path>
          </a:gradFill>
          <a:ln w="9525">
            <a:noFill/>
            <a:round/>
            <a:headEnd/>
            <a:tailEnd/>
          </a:ln>
          <a:effectLst>
            <a:outerShdw dist="35921" dir="2700000" algn="ctr" rotWithShape="0">
              <a:srgbClr val="000066"/>
            </a:outerShdw>
          </a:effectLst>
        </p:spPr>
        <p:txBody>
          <a:bodyPr wrap="none" lIns="80288" tIns="40187" rIns="80288" bIns="40187" anchor="ctr"/>
          <a:lstStyle/>
          <a:p>
            <a:pPr defTabSz="631343">
              <a:defRPr/>
            </a:pPr>
            <a:endParaRPr lang="en-US" sz="5600" b="1" i="1">
              <a:solidFill>
                <a:srgbClr val="000000"/>
              </a:solidFill>
              <a:latin typeface="Corbel" pitchFamily="34" charset="0"/>
              <a:sym typeface="Gill Sans" charset="0"/>
            </a:endParaRPr>
          </a:p>
        </p:txBody>
      </p:sp>
      <p:sp>
        <p:nvSpPr>
          <p:cNvPr id="10876949" name="Text Box 21"/>
          <p:cNvSpPr txBox="1">
            <a:spLocks noChangeArrowheads="1"/>
          </p:cNvSpPr>
          <p:nvPr/>
        </p:nvSpPr>
        <p:spPr bwMode="auto">
          <a:xfrm>
            <a:off x="3660352" y="3588040"/>
            <a:ext cx="554687" cy="358158"/>
          </a:xfrm>
          <a:prstGeom prst="rect">
            <a:avLst/>
          </a:prstGeom>
          <a:noFill/>
          <a:ln w="9525">
            <a:noFill/>
            <a:miter lim="800000"/>
            <a:headEnd/>
            <a:tailEnd/>
          </a:ln>
          <a:effectLst>
            <a:outerShdw dist="35921" dir="2700000" algn="ctr" rotWithShape="0">
              <a:srgbClr val="000066"/>
            </a:outerShdw>
          </a:effectLst>
        </p:spPr>
        <p:txBody>
          <a:bodyPr wrap="none" lIns="80288" tIns="40187" rIns="80288" bIns="40187">
            <a:spAutoFit/>
          </a:bodyPr>
          <a:lstStyle/>
          <a:p>
            <a:pPr algn="ctr" defTabSz="631343" eaLnBrk="0" hangingPunct="0">
              <a:defRPr/>
            </a:pPr>
            <a:r>
              <a:rPr lang="en-US" b="1" i="1">
                <a:solidFill>
                  <a:srgbClr val="FFFFFF"/>
                </a:solidFill>
                <a:latin typeface="Corbel" pitchFamily="34" charset="0"/>
                <a:sym typeface="Gill Sans" charset="0"/>
              </a:rPr>
              <a:t>SCC</a:t>
            </a:r>
          </a:p>
        </p:txBody>
      </p:sp>
      <p:sp>
        <p:nvSpPr>
          <p:cNvPr id="139286" name="Oval 22"/>
          <p:cNvSpPr>
            <a:spLocks noChangeArrowheads="1"/>
          </p:cNvSpPr>
          <p:nvPr/>
        </p:nvSpPr>
        <p:spPr bwMode="auto">
          <a:xfrm rot="2783186">
            <a:off x="4721034" y="2863064"/>
            <a:ext cx="1014413" cy="2260600"/>
          </a:xfrm>
          <a:prstGeom prst="ellipse">
            <a:avLst/>
          </a:prstGeom>
          <a:solidFill>
            <a:srgbClr val="9900CC">
              <a:alpha val="50195"/>
            </a:srgbClr>
          </a:solidFill>
          <a:ln w="9525">
            <a:noFill/>
            <a:round/>
            <a:headEnd/>
            <a:tailEnd/>
          </a:ln>
        </p:spPr>
        <p:txBody>
          <a:bodyPr wrap="none" lIns="80288" tIns="40187" rIns="80288" bIns="40187" anchor="ctr"/>
          <a:lstStyle/>
          <a:p>
            <a:pPr defTabSz="631343"/>
            <a:endParaRPr lang="en-US" sz="5600" b="1" i="1">
              <a:solidFill>
                <a:srgbClr val="000000"/>
              </a:solidFill>
              <a:latin typeface="Corbel" pitchFamily="34" charset="0"/>
              <a:sym typeface="Gill Sans" charset="0"/>
            </a:endParaRPr>
          </a:p>
        </p:txBody>
      </p:sp>
      <p:grpSp>
        <p:nvGrpSpPr>
          <p:cNvPr id="2" name="Group 23"/>
          <p:cNvGrpSpPr>
            <a:grpSpLocks/>
          </p:cNvGrpSpPr>
          <p:nvPr/>
        </p:nvGrpSpPr>
        <p:grpSpPr bwMode="auto">
          <a:xfrm>
            <a:off x="5449203" y="3108584"/>
            <a:ext cx="632321" cy="487363"/>
            <a:chOff x="3246" y="1728"/>
            <a:chExt cx="433" cy="304"/>
          </a:xfrm>
        </p:grpSpPr>
        <p:sp>
          <p:nvSpPr>
            <p:cNvPr id="10876952" name="Oval 24"/>
            <p:cNvSpPr>
              <a:spLocks noChangeArrowheads="1"/>
            </p:cNvSpPr>
            <p:nvPr/>
          </p:nvSpPr>
          <p:spPr bwMode="auto">
            <a:xfrm>
              <a:off x="3289" y="1728"/>
              <a:ext cx="311" cy="304"/>
            </a:xfrm>
            <a:prstGeom prst="ellipse">
              <a:avLst/>
            </a:prstGeom>
            <a:gradFill rotWithShape="0">
              <a:gsLst>
                <a:gs pos="0">
                  <a:srgbClr val="CC66FF"/>
                </a:gs>
                <a:gs pos="100000">
                  <a:srgbClr val="9900CC"/>
                </a:gs>
              </a:gsLst>
              <a:path path="shape">
                <a:fillToRect l="50000" t="50000" r="50000" b="50000"/>
              </a:path>
            </a:gradFill>
            <a:ln w="9525">
              <a:noFill/>
              <a:round/>
              <a:headEnd/>
              <a:tailEnd/>
            </a:ln>
            <a:effectLst>
              <a:outerShdw dist="35921" dir="2700000" algn="ctr" rotWithShape="0">
                <a:srgbClr val="000066"/>
              </a:outerShdw>
            </a:effectLst>
          </p:spPr>
          <p:txBody>
            <a:bodyPr wrap="none" anchor="ctr"/>
            <a:lstStyle/>
            <a:p>
              <a:pPr defTabSz="631343">
                <a:defRPr/>
              </a:pPr>
              <a:endParaRPr lang="en-US" b="1" i="1">
                <a:solidFill>
                  <a:srgbClr val="000000"/>
                </a:solidFill>
                <a:latin typeface="Corbel" pitchFamily="34" charset="0"/>
                <a:sym typeface="Gill Sans" charset="0"/>
              </a:endParaRPr>
            </a:p>
          </p:txBody>
        </p:sp>
        <p:sp>
          <p:nvSpPr>
            <p:cNvPr id="10876953" name="Text Box 25"/>
            <p:cNvSpPr txBox="1">
              <a:spLocks noChangeArrowheads="1"/>
            </p:cNvSpPr>
            <p:nvPr/>
          </p:nvSpPr>
          <p:spPr bwMode="auto">
            <a:xfrm>
              <a:off x="3246" y="1776"/>
              <a:ext cx="433" cy="196"/>
            </a:xfrm>
            <a:prstGeom prst="rect">
              <a:avLst/>
            </a:prstGeom>
            <a:noFill/>
            <a:ln w="9525">
              <a:noFill/>
              <a:miter lim="800000"/>
              <a:headEnd/>
              <a:tailEnd/>
            </a:ln>
            <a:effectLst>
              <a:outerShdw dist="35921" dir="2700000" algn="ctr" rotWithShape="0">
                <a:srgbClr val="000066"/>
              </a:outerShdw>
            </a:effectLst>
          </p:spPr>
          <p:txBody>
            <a:bodyPr wrap="none">
              <a:spAutoFit/>
            </a:bodyPr>
            <a:lstStyle/>
            <a:p>
              <a:pPr algn="ctr" defTabSz="631343" eaLnBrk="0" hangingPunct="0">
                <a:lnSpc>
                  <a:spcPct val="80000"/>
                </a:lnSpc>
                <a:defRPr/>
              </a:pPr>
              <a:r>
                <a:rPr lang="en-US" b="1" i="1">
                  <a:solidFill>
                    <a:srgbClr val="FFFFFF"/>
                  </a:solidFill>
                  <a:latin typeface="Corbel" pitchFamily="34" charset="0"/>
                  <a:sym typeface="Gill Sans" charset="0"/>
                </a:rPr>
                <a:t>Hipp</a:t>
              </a:r>
            </a:p>
          </p:txBody>
        </p:sp>
      </p:grpSp>
      <p:sp>
        <p:nvSpPr>
          <p:cNvPr id="139288" name="Oval 26"/>
          <p:cNvSpPr>
            <a:spLocks noChangeArrowheads="1"/>
          </p:cNvSpPr>
          <p:nvPr/>
        </p:nvSpPr>
        <p:spPr bwMode="auto">
          <a:xfrm rot="16716441">
            <a:off x="4713291" y="3014704"/>
            <a:ext cx="781050" cy="1892301"/>
          </a:xfrm>
          <a:prstGeom prst="ellipse">
            <a:avLst/>
          </a:prstGeom>
          <a:solidFill>
            <a:srgbClr val="FF0000">
              <a:alpha val="50195"/>
            </a:srgbClr>
          </a:solidFill>
          <a:ln w="9525">
            <a:noFill/>
            <a:round/>
            <a:headEnd/>
            <a:tailEnd/>
          </a:ln>
        </p:spPr>
        <p:txBody>
          <a:bodyPr wrap="none" lIns="80288" tIns="40187" rIns="80288" bIns="40187" anchor="ctr"/>
          <a:lstStyle/>
          <a:p>
            <a:pPr defTabSz="631343"/>
            <a:endParaRPr lang="en-US" sz="5600" b="1" i="1">
              <a:solidFill>
                <a:srgbClr val="000000"/>
              </a:solidFill>
              <a:latin typeface="Corbel" pitchFamily="34" charset="0"/>
              <a:sym typeface="Gill Sans" charset="0"/>
            </a:endParaRPr>
          </a:p>
        </p:txBody>
      </p:sp>
      <p:grpSp>
        <p:nvGrpSpPr>
          <p:cNvPr id="3" name="Group 27"/>
          <p:cNvGrpSpPr>
            <a:grpSpLocks/>
          </p:cNvGrpSpPr>
          <p:nvPr/>
        </p:nvGrpSpPr>
        <p:grpSpPr bwMode="auto">
          <a:xfrm>
            <a:off x="4283076" y="3609234"/>
            <a:ext cx="763588" cy="626394"/>
            <a:chOff x="2592" y="2112"/>
            <a:chExt cx="442" cy="336"/>
          </a:xfrm>
        </p:grpSpPr>
        <p:sp>
          <p:nvSpPr>
            <p:cNvPr id="10876956" name="Oval 28"/>
            <p:cNvSpPr>
              <a:spLocks noChangeArrowheads="1"/>
            </p:cNvSpPr>
            <p:nvPr/>
          </p:nvSpPr>
          <p:spPr bwMode="auto">
            <a:xfrm>
              <a:off x="2640" y="2112"/>
              <a:ext cx="330" cy="304"/>
            </a:xfrm>
            <a:prstGeom prst="ellipse">
              <a:avLst/>
            </a:prstGeom>
            <a:gradFill rotWithShape="0">
              <a:gsLst>
                <a:gs pos="0">
                  <a:srgbClr val="FF5050"/>
                </a:gs>
                <a:gs pos="100000">
                  <a:srgbClr val="CC0000"/>
                </a:gs>
              </a:gsLst>
              <a:path path="shape">
                <a:fillToRect l="50000" t="50000" r="50000" b="50000"/>
              </a:path>
            </a:gradFill>
            <a:ln w="9525">
              <a:noFill/>
              <a:round/>
              <a:headEnd/>
              <a:tailEnd/>
            </a:ln>
            <a:effectLst>
              <a:outerShdw dist="35921" dir="2700000" algn="ctr" rotWithShape="0">
                <a:srgbClr val="000066"/>
              </a:outerShdw>
            </a:effectLst>
          </p:spPr>
          <p:txBody>
            <a:bodyPr wrap="none" anchor="ctr"/>
            <a:lstStyle/>
            <a:p>
              <a:pPr defTabSz="631343">
                <a:defRPr/>
              </a:pPr>
              <a:endParaRPr lang="en-US" b="1" i="1">
                <a:solidFill>
                  <a:srgbClr val="000000"/>
                </a:solidFill>
                <a:latin typeface="Corbel" pitchFamily="34" charset="0"/>
                <a:sym typeface="Gill Sans" charset="0"/>
              </a:endParaRPr>
            </a:p>
          </p:txBody>
        </p:sp>
        <p:sp>
          <p:nvSpPr>
            <p:cNvPr id="10876957" name="Text Box 29"/>
            <p:cNvSpPr txBox="1">
              <a:spLocks noChangeArrowheads="1"/>
            </p:cNvSpPr>
            <p:nvPr/>
          </p:nvSpPr>
          <p:spPr bwMode="auto">
            <a:xfrm>
              <a:off x="2592" y="2161"/>
              <a:ext cx="442" cy="287"/>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defTabSz="631343" eaLnBrk="0" hangingPunct="0">
                <a:lnSpc>
                  <a:spcPct val="80000"/>
                </a:lnSpc>
                <a:defRPr/>
              </a:pPr>
              <a:r>
                <a:rPr lang="en-US" b="1" i="1">
                  <a:solidFill>
                    <a:srgbClr val="FFFFFF"/>
                  </a:solidFill>
                  <a:latin typeface="Corbel" pitchFamily="34" charset="0"/>
                  <a:sym typeface="Gill Sans" charset="0"/>
                </a:rPr>
                <a:t>NAcc</a:t>
              </a:r>
            </a:p>
            <a:p>
              <a:pPr algn="ctr" defTabSz="631343" eaLnBrk="0" hangingPunct="0">
                <a:lnSpc>
                  <a:spcPct val="80000"/>
                </a:lnSpc>
                <a:defRPr/>
              </a:pPr>
              <a:endParaRPr lang="en-US" b="1" i="1">
                <a:solidFill>
                  <a:srgbClr val="FFFFFF"/>
                </a:solidFill>
                <a:latin typeface="Corbel" pitchFamily="34" charset="0"/>
                <a:sym typeface="Gill Sans" charset="0"/>
              </a:endParaRPr>
            </a:p>
          </p:txBody>
        </p:sp>
      </p:grpSp>
      <p:grpSp>
        <p:nvGrpSpPr>
          <p:cNvPr id="4" name="Group 30"/>
          <p:cNvGrpSpPr>
            <a:grpSpLocks/>
          </p:cNvGrpSpPr>
          <p:nvPr/>
        </p:nvGrpSpPr>
        <p:grpSpPr bwMode="auto">
          <a:xfrm>
            <a:off x="5418707" y="3790959"/>
            <a:ext cx="470087" cy="487363"/>
            <a:chOff x="3508" y="2504"/>
            <a:chExt cx="322" cy="304"/>
          </a:xfrm>
        </p:grpSpPr>
        <p:sp>
          <p:nvSpPr>
            <p:cNvPr id="10876959" name="Oval 31"/>
            <p:cNvSpPr>
              <a:spLocks noChangeArrowheads="1"/>
            </p:cNvSpPr>
            <p:nvPr/>
          </p:nvSpPr>
          <p:spPr bwMode="auto">
            <a:xfrm>
              <a:off x="3508" y="2504"/>
              <a:ext cx="311" cy="304"/>
            </a:xfrm>
            <a:prstGeom prst="ellipse">
              <a:avLst/>
            </a:prstGeom>
            <a:gradFill rotWithShape="0">
              <a:gsLst>
                <a:gs pos="0">
                  <a:srgbClr val="FF5050"/>
                </a:gs>
                <a:gs pos="100000">
                  <a:srgbClr val="CC0000"/>
                </a:gs>
              </a:gsLst>
              <a:path path="shape">
                <a:fillToRect l="50000" t="50000" r="50000" b="50000"/>
              </a:path>
            </a:gradFill>
            <a:ln w="9525">
              <a:noFill/>
              <a:round/>
              <a:headEnd/>
              <a:tailEnd/>
            </a:ln>
            <a:effectLst>
              <a:outerShdw dist="35921" dir="2700000" algn="ctr" rotWithShape="0">
                <a:srgbClr val="000066"/>
              </a:outerShdw>
            </a:effectLst>
          </p:spPr>
          <p:txBody>
            <a:bodyPr wrap="none" anchor="ctr"/>
            <a:lstStyle/>
            <a:p>
              <a:pPr defTabSz="631343">
                <a:defRPr/>
              </a:pPr>
              <a:endParaRPr lang="en-US" b="1" i="1">
                <a:solidFill>
                  <a:srgbClr val="000000"/>
                </a:solidFill>
                <a:latin typeface="Corbel" pitchFamily="34" charset="0"/>
                <a:sym typeface="Gill Sans" charset="0"/>
              </a:endParaRPr>
            </a:p>
          </p:txBody>
        </p:sp>
        <p:sp>
          <p:nvSpPr>
            <p:cNvPr id="10876960" name="Text Box 32"/>
            <p:cNvSpPr txBox="1">
              <a:spLocks noChangeArrowheads="1"/>
            </p:cNvSpPr>
            <p:nvPr/>
          </p:nvSpPr>
          <p:spPr bwMode="auto">
            <a:xfrm>
              <a:off x="3512" y="2570"/>
              <a:ext cx="318" cy="196"/>
            </a:xfrm>
            <a:prstGeom prst="rect">
              <a:avLst/>
            </a:prstGeom>
            <a:noFill/>
            <a:ln w="9525">
              <a:noFill/>
              <a:miter lim="800000"/>
              <a:headEnd/>
              <a:tailEnd/>
            </a:ln>
            <a:effectLst>
              <a:outerShdw dist="35921" dir="2700000" algn="ctr" rotWithShape="0">
                <a:srgbClr val="000066"/>
              </a:outerShdw>
            </a:effectLst>
          </p:spPr>
          <p:txBody>
            <a:bodyPr wrap="none">
              <a:spAutoFit/>
            </a:bodyPr>
            <a:lstStyle/>
            <a:p>
              <a:pPr algn="ctr" defTabSz="631343" eaLnBrk="0" hangingPunct="0">
                <a:lnSpc>
                  <a:spcPct val="80000"/>
                </a:lnSpc>
                <a:defRPr/>
              </a:pPr>
              <a:r>
                <a:rPr lang="en-US" b="1" i="1">
                  <a:solidFill>
                    <a:srgbClr val="FFFFFF"/>
                  </a:solidFill>
                  <a:latin typeface="Corbel" pitchFamily="34" charset="0"/>
                  <a:sym typeface="Gill Sans" charset="0"/>
                </a:rPr>
                <a:t>VP</a:t>
              </a:r>
            </a:p>
          </p:txBody>
        </p:sp>
      </p:grpSp>
      <p:grpSp>
        <p:nvGrpSpPr>
          <p:cNvPr id="5" name="Group 33"/>
          <p:cNvGrpSpPr>
            <a:grpSpLocks/>
          </p:cNvGrpSpPr>
          <p:nvPr/>
        </p:nvGrpSpPr>
        <p:grpSpPr bwMode="auto">
          <a:xfrm>
            <a:off x="4261125" y="4324211"/>
            <a:ext cx="895350" cy="621303"/>
            <a:chOff x="2776" y="3728"/>
            <a:chExt cx="440" cy="389"/>
          </a:xfrm>
        </p:grpSpPr>
        <p:sp>
          <p:nvSpPr>
            <p:cNvPr id="10876962" name="Oval 34"/>
            <p:cNvSpPr>
              <a:spLocks noChangeArrowheads="1"/>
            </p:cNvSpPr>
            <p:nvPr/>
          </p:nvSpPr>
          <p:spPr bwMode="auto">
            <a:xfrm>
              <a:off x="2832" y="3728"/>
              <a:ext cx="330" cy="304"/>
            </a:xfrm>
            <a:prstGeom prst="ellipse">
              <a:avLst/>
            </a:prstGeom>
            <a:gradFill rotWithShape="0">
              <a:gsLst>
                <a:gs pos="0">
                  <a:srgbClr val="CC66FF"/>
                </a:gs>
                <a:gs pos="100000">
                  <a:srgbClr val="9900CC"/>
                </a:gs>
              </a:gsLst>
              <a:path path="shape">
                <a:fillToRect l="50000" t="50000" r="50000" b="50000"/>
              </a:path>
            </a:gradFill>
            <a:ln w="9525">
              <a:noFill/>
              <a:round/>
              <a:headEnd/>
              <a:tailEnd/>
            </a:ln>
            <a:effectLst>
              <a:outerShdw dist="35921" dir="2700000" algn="ctr" rotWithShape="0">
                <a:srgbClr val="000066"/>
              </a:outerShdw>
            </a:effectLst>
          </p:spPr>
          <p:txBody>
            <a:bodyPr wrap="none" anchor="ctr"/>
            <a:lstStyle/>
            <a:p>
              <a:pPr defTabSz="631343">
                <a:defRPr/>
              </a:pPr>
              <a:endParaRPr lang="en-US" sz="5600" b="1" i="1">
                <a:solidFill>
                  <a:srgbClr val="000000"/>
                </a:solidFill>
                <a:latin typeface="Corbel" pitchFamily="34" charset="0"/>
                <a:sym typeface="Gill Sans" charset="0"/>
              </a:endParaRPr>
            </a:p>
          </p:txBody>
        </p:sp>
        <p:sp>
          <p:nvSpPr>
            <p:cNvPr id="10876963" name="Text Box 35"/>
            <p:cNvSpPr txBox="1">
              <a:spLocks noChangeArrowheads="1"/>
            </p:cNvSpPr>
            <p:nvPr/>
          </p:nvSpPr>
          <p:spPr bwMode="auto">
            <a:xfrm>
              <a:off x="2776" y="3782"/>
              <a:ext cx="440" cy="33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defTabSz="631343" eaLnBrk="0" hangingPunct="0">
                <a:lnSpc>
                  <a:spcPct val="80000"/>
                </a:lnSpc>
                <a:defRPr/>
              </a:pPr>
              <a:r>
                <a:rPr lang="en-US" b="1" i="1" dirty="0" err="1">
                  <a:solidFill>
                    <a:srgbClr val="FFFFFF"/>
                  </a:solidFill>
                  <a:latin typeface="Corbel" pitchFamily="34" charset="0"/>
                  <a:sym typeface="Gill Sans" charset="0"/>
                </a:rPr>
                <a:t>Amyg</a:t>
              </a:r>
              <a:endParaRPr lang="en-US" b="1" i="1" dirty="0">
                <a:solidFill>
                  <a:srgbClr val="FFFFFF"/>
                </a:solidFill>
                <a:latin typeface="Corbel" pitchFamily="34" charset="0"/>
                <a:sym typeface="Gill Sans" charset="0"/>
              </a:endParaRPr>
            </a:p>
            <a:p>
              <a:pPr algn="ctr" defTabSz="631343" eaLnBrk="0" hangingPunct="0">
                <a:lnSpc>
                  <a:spcPct val="80000"/>
                </a:lnSpc>
                <a:defRPr/>
              </a:pPr>
              <a:endParaRPr lang="en-US" b="1" i="1" dirty="0">
                <a:solidFill>
                  <a:srgbClr val="FFFFFF"/>
                </a:solidFill>
                <a:latin typeface="Corbel" pitchFamily="34" charset="0"/>
                <a:sym typeface="Gill Sans" charset="0"/>
              </a:endParaRPr>
            </a:p>
          </p:txBody>
        </p:sp>
      </p:grpSp>
      <p:sp>
        <p:nvSpPr>
          <p:cNvPr id="10876964" name="Text Box 36"/>
          <p:cNvSpPr txBox="1">
            <a:spLocks noChangeArrowheads="1"/>
          </p:cNvSpPr>
          <p:nvPr/>
        </p:nvSpPr>
        <p:spPr bwMode="auto">
          <a:xfrm>
            <a:off x="6123865" y="3462536"/>
            <a:ext cx="1474876" cy="421252"/>
          </a:xfrm>
          <a:prstGeom prst="rect">
            <a:avLst/>
          </a:prstGeom>
          <a:noFill/>
          <a:ln w="9525">
            <a:noFill/>
            <a:miter lim="800000"/>
            <a:headEnd/>
            <a:tailEnd/>
          </a:ln>
          <a:effectLst>
            <a:outerShdw dist="35921" dir="2700000" algn="ctr" rotWithShape="0">
              <a:srgbClr val="000066"/>
            </a:outerShdw>
          </a:effectLst>
        </p:spPr>
        <p:txBody>
          <a:bodyPr wrap="none" lIns="80288" tIns="40187" rIns="80288" bIns="40187">
            <a:spAutoFit/>
          </a:bodyPr>
          <a:lstStyle/>
          <a:p>
            <a:pPr algn="ctr" defTabSz="631343">
              <a:lnSpc>
                <a:spcPct val="85000"/>
              </a:lnSpc>
              <a:defRPr/>
            </a:pPr>
            <a:r>
              <a:rPr lang="en-US" sz="2600" b="1" i="1">
                <a:solidFill>
                  <a:srgbClr val="FF0000"/>
                </a:solidFill>
                <a:latin typeface="Corbel" pitchFamily="34" charset="0"/>
                <a:sym typeface="Gill Sans" charset="0"/>
              </a:rPr>
              <a:t>REWARD</a:t>
            </a:r>
          </a:p>
        </p:txBody>
      </p:sp>
      <p:sp>
        <p:nvSpPr>
          <p:cNvPr id="10876965" name="Text Box 37"/>
          <p:cNvSpPr txBox="1">
            <a:spLocks noChangeArrowheads="1"/>
          </p:cNvSpPr>
          <p:nvPr/>
        </p:nvSpPr>
        <p:spPr bwMode="auto">
          <a:xfrm>
            <a:off x="683309" y="2914799"/>
            <a:ext cx="1962189" cy="1101438"/>
          </a:xfrm>
          <a:prstGeom prst="rect">
            <a:avLst/>
          </a:prstGeom>
          <a:noFill/>
          <a:ln w="9525">
            <a:noFill/>
            <a:miter lim="800000"/>
            <a:headEnd/>
            <a:tailEnd/>
          </a:ln>
          <a:effectLst>
            <a:outerShdw dist="35921" dir="2700000" algn="ctr" rotWithShape="0">
              <a:srgbClr val="000066"/>
            </a:outerShdw>
          </a:effectLst>
        </p:spPr>
        <p:txBody>
          <a:bodyPr wrap="none" lIns="80288" tIns="40187" rIns="80288" bIns="40187">
            <a:spAutoFit/>
          </a:bodyPr>
          <a:lstStyle/>
          <a:p>
            <a:pPr algn="ctr" defTabSz="631343">
              <a:lnSpc>
                <a:spcPct val="85000"/>
              </a:lnSpc>
              <a:defRPr/>
            </a:pPr>
            <a:r>
              <a:rPr lang="en-US" sz="2600" b="1" i="1">
                <a:solidFill>
                  <a:srgbClr val="33CCFF"/>
                </a:solidFill>
                <a:latin typeface="Corbel" pitchFamily="34" charset="0"/>
                <a:sym typeface="Gill Sans" charset="0"/>
              </a:rPr>
              <a:t>INHIBITORY </a:t>
            </a:r>
          </a:p>
          <a:p>
            <a:pPr algn="ctr" defTabSz="631343">
              <a:lnSpc>
                <a:spcPct val="85000"/>
              </a:lnSpc>
              <a:defRPr/>
            </a:pPr>
            <a:r>
              <a:rPr lang="en-US" sz="2600" b="1" i="1">
                <a:solidFill>
                  <a:srgbClr val="33CCFF"/>
                </a:solidFill>
                <a:latin typeface="Corbel" pitchFamily="34" charset="0"/>
                <a:sym typeface="Gill Sans" charset="0"/>
              </a:rPr>
              <a:t>CONTROL</a:t>
            </a:r>
          </a:p>
          <a:p>
            <a:pPr algn="ctr" defTabSz="631343">
              <a:lnSpc>
                <a:spcPct val="85000"/>
              </a:lnSpc>
              <a:defRPr/>
            </a:pPr>
            <a:endParaRPr lang="en-US" sz="2600" b="1" i="1">
              <a:solidFill>
                <a:srgbClr val="33CCFF"/>
              </a:solidFill>
              <a:latin typeface="Corbel" pitchFamily="34" charset="0"/>
              <a:sym typeface="Gill Sans" charset="0"/>
            </a:endParaRPr>
          </a:p>
        </p:txBody>
      </p:sp>
      <p:sp>
        <p:nvSpPr>
          <p:cNvPr id="139294" name="Rectangle 38"/>
          <p:cNvSpPr>
            <a:spLocks noChangeArrowheads="1"/>
          </p:cNvSpPr>
          <p:nvPr/>
        </p:nvSpPr>
        <p:spPr bwMode="auto">
          <a:xfrm>
            <a:off x="7504114" y="5788285"/>
            <a:ext cx="1477962" cy="1101725"/>
          </a:xfrm>
          <a:prstGeom prst="rect">
            <a:avLst/>
          </a:prstGeom>
          <a:solidFill>
            <a:schemeClr val="tx1"/>
          </a:solidFill>
          <a:ln w="9525">
            <a:noFill/>
            <a:miter lim="800000"/>
            <a:headEnd/>
            <a:tailEnd/>
          </a:ln>
        </p:spPr>
        <p:txBody>
          <a:bodyPr wrap="none" lIns="80288" tIns="40187" rIns="80288" bIns="40187" anchor="ctr"/>
          <a:lstStyle/>
          <a:p>
            <a:pPr defTabSz="631343"/>
            <a:endParaRPr lang="en-US" sz="5600" b="1" i="1">
              <a:solidFill>
                <a:srgbClr val="000000"/>
              </a:solidFill>
              <a:latin typeface="Corbel" pitchFamily="34" charset="0"/>
              <a:sym typeface="Gill Sans" charset="0"/>
            </a:endParaRPr>
          </a:p>
        </p:txBody>
      </p:sp>
      <p:sp>
        <p:nvSpPr>
          <p:cNvPr id="139295" name="Rectangle 39"/>
          <p:cNvSpPr>
            <a:spLocks noChangeArrowheads="1"/>
          </p:cNvSpPr>
          <p:nvPr/>
        </p:nvSpPr>
        <p:spPr bwMode="auto">
          <a:xfrm>
            <a:off x="3585751" y="4968648"/>
            <a:ext cx="581025" cy="446087"/>
          </a:xfrm>
          <a:prstGeom prst="rect">
            <a:avLst/>
          </a:prstGeom>
          <a:solidFill>
            <a:schemeClr val="tx1"/>
          </a:solidFill>
          <a:ln w="9525">
            <a:noFill/>
            <a:miter lim="800000"/>
            <a:headEnd/>
            <a:tailEnd/>
          </a:ln>
        </p:spPr>
        <p:txBody>
          <a:bodyPr wrap="none" lIns="80288" tIns="40187" rIns="80288" bIns="40187" anchor="ctr"/>
          <a:lstStyle/>
          <a:p>
            <a:pPr defTabSz="631343"/>
            <a:endParaRPr lang="en-US" sz="5600" b="1" i="1">
              <a:solidFill>
                <a:srgbClr val="000000"/>
              </a:solidFill>
              <a:latin typeface="Corbel" pitchFamily="34" charset="0"/>
              <a:sym typeface="Gill Sans" charset="0"/>
            </a:endParaRPr>
          </a:p>
        </p:txBody>
      </p:sp>
      <p:sp>
        <p:nvSpPr>
          <p:cNvPr id="139296" name="Rectangle 40"/>
          <p:cNvSpPr>
            <a:spLocks noChangeArrowheads="1"/>
          </p:cNvSpPr>
          <p:nvPr/>
        </p:nvSpPr>
        <p:spPr bwMode="auto">
          <a:xfrm>
            <a:off x="4215455" y="5225823"/>
            <a:ext cx="996949" cy="915987"/>
          </a:xfrm>
          <a:prstGeom prst="rect">
            <a:avLst/>
          </a:prstGeom>
          <a:solidFill>
            <a:schemeClr val="tx1"/>
          </a:solidFill>
          <a:ln w="9525">
            <a:noFill/>
            <a:miter lim="800000"/>
            <a:headEnd/>
            <a:tailEnd/>
          </a:ln>
        </p:spPr>
        <p:txBody>
          <a:bodyPr wrap="none" lIns="80288" tIns="40187" rIns="80288" bIns="40187" anchor="ctr"/>
          <a:lstStyle/>
          <a:p>
            <a:pPr defTabSz="631343"/>
            <a:endParaRPr lang="en-US" sz="5600" b="1" i="1">
              <a:solidFill>
                <a:srgbClr val="000000"/>
              </a:solidFill>
              <a:latin typeface="Corbel" pitchFamily="34" charset="0"/>
              <a:sym typeface="Gill Sans" charset="0"/>
            </a:endParaRPr>
          </a:p>
        </p:txBody>
      </p:sp>
      <p:sp>
        <p:nvSpPr>
          <p:cNvPr id="139297" name="Rectangle 41"/>
          <p:cNvSpPr>
            <a:spLocks noChangeArrowheads="1"/>
          </p:cNvSpPr>
          <p:nvPr/>
        </p:nvSpPr>
        <p:spPr bwMode="auto">
          <a:xfrm>
            <a:off x="3406348" y="4647973"/>
            <a:ext cx="581025" cy="446087"/>
          </a:xfrm>
          <a:prstGeom prst="rect">
            <a:avLst/>
          </a:prstGeom>
          <a:solidFill>
            <a:schemeClr val="tx1"/>
          </a:solidFill>
          <a:ln w="9525">
            <a:noFill/>
            <a:miter lim="800000"/>
            <a:headEnd/>
            <a:tailEnd/>
          </a:ln>
        </p:spPr>
        <p:txBody>
          <a:bodyPr wrap="none" lIns="80288" tIns="40187" rIns="80288" bIns="40187" anchor="ctr"/>
          <a:lstStyle/>
          <a:p>
            <a:pPr defTabSz="631343"/>
            <a:endParaRPr lang="en-US" sz="5600" b="1" i="1">
              <a:solidFill>
                <a:srgbClr val="000000"/>
              </a:solidFill>
              <a:latin typeface="Corbel" pitchFamily="34" charset="0"/>
              <a:sym typeface="Gill Sans" charset="0"/>
            </a:endParaRPr>
          </a:p>
        </p:txBody>
      </p:sp>
      <p:sp>
        <p:nvSpPr>
          <p:cNvPr id="139298" name="Rectangle 42"/>
          <p:cNvSpPr>
            <a:spLocks noChangeArrowheads="1"/>
          </p:cNvSpPr>
          <p:nvPr/>
        </p:nvSpPr>
        <p:spPr bwMode="auto">
          <a:xfrm rot="20389761">
            <a:off x="4690551" y="5197248"/>
            <a:ext cx="581025" cy="446087"/>
          </a:xfrm>
          <a:prstGeom prst="rect">
            <a:avLst/>
          </a:prstGeom>
          <a:solidFill>
            <a:schemeClr val="tx1"/>
          </a:solidFill>
          <a:ln w="9525">
            <a:noFill/>
            <a:miter lim="800000"/>
            <a:headEnd/>
            <a:tailEnd/>
          </a:ln>
        </p:spPr>
        <p:txBody>
          <a:bodyPr wrap="none" lIns="80288" tIns="40187" rIns="80288" bIns="40187" anchor="ctr"/>
          <a:lstStyle/>
          <a:p>
            <a:pPr defTabSz="631343"/>
            <a:endParaRPr lang="en-US" sz="5600" b="1" i="1">
              <a:solidFill>
                <a:srgbClr val="000000"/>
              </a:solidFill>
              <a:latin typeface="Corbel" pitchFamily="34" charset="0"/>
              <a:sym typeface="Gill Sans" charset="0"/>
            </a:endParaRPr>
          </a:p>
        </p:txBody>
      </p:sp>
      <p:sp>
        <p:nvSpPr>
          <p:cNvPr id="10876971" name="Text Box 43"/>
          <p:cNvSpPr txBox="1">
            <a:spLocks noChangeArrowheads="1"/>
          </p:cNvSpPr>
          <p:nvPr/>
        </p:nvSpPr>
        <p:spPr bwMode="auto">
          <a:xfrm>
            <a:off x="5302286" y="4385055"/>
            <a:ext cx="1784384" cy="761345"/>
          </a:xfrm>
          <a:prstGeom prst="rect">
            <a:avLst/>
          </a:prstGeom>
          <a:noFill/>
          <a:ln w="9525">
            <a:noFill/>
            <a:miter lim="800000"/>
            <a:headEnd/>
            <a:tailEnd/>
          </a:ln>
          <a:effectLst>
            <a:outerShdw dist="35921" dir="2700000" algn="ctr" rotWithShape="0">
              <a:srgbClr val="000066"/>
            </a:outerShdw>
          </a:effectLst>
        </p:spPr>
        <p:txBody>
          <a:bodyPr wrap="none" lIns="80288" tIns="40187" rIns="80288" bIns="40187">
            <a:spAutoFit/>
          </a:bodyPr>
          <a:lstStyle/>
          <a:p>
            <a:pPr algn="ctr" defTabSz="631343">
              <a:lnSpc>
                <a:spcPct val="85000"/>
              </a:lnSpc>
              <a:defRPr/>
            </a:pPr>
            <a:r>
              <a:rPr lang="en-US" sz="2600" b="1" i="1">
                <a:solidFill>
                  <a:srgbClr val="9933FF"/>
                </a:solidFill>
                <a:latin typeface="Corbel" pitchFamily="34" charset="0"/>
                <a:sym typeface="Gill Sans" charset="0"/>
              </a:rPr>
              <a:t>MEMORY/</a:t>
            </a:r>
          </a:p>
          <a:p>
            <a:pPr algn="ctr" defTabSz="631343">
              <a:lnSpc>
                <a:spcPct val="85000"/>
              </a:lnSpc>
              <a:defRPr/>
            </a:pPr>
            <a:r>
              <a:rPr lang="en-US" sz="2600" b="1" i="1">
                <a:solidFill>
                  <a:srgbClr val="9933FF"/>
                </a:solidFill>
                <a:latin typeface="Corbel" pitchFamily="34" charset="0"/>
                <a:sym typeface="Gill Sans" charset="0"/>
              </a:rPr>
              <a:t>LEARNING </a:t>
            </a:r>
          </a:p>
        </p:txBody>
      </p:sp>
      <p:sp>
        <p:nvSpPr>
          <p:cNvPr id="10876972" name="Text Box 44"/>
          <p:cNvSpPr txBox="1">
            <a:spLocks noChangeArrowheads="1"/>
          </p:cNvSpPr>
          <p:nvPr/>
        </p:nvSpPr>
        <p:spPr bwMode="auto">
          <a:xfrm>
            <a:off x="971788" y="1663824"/>
            <a:ext cx="1814841" cy="761345"/>
          </a:xfrm>
          <a:prstGeom prst="rect">
            <a:avLst/>
          </a:prstGeom>
          <a:noFill/>
          <a:ln w="9525">
            <a:noFill/>
            <a:miter lim="800000"/>
            <a:headEnd/>
            <a:tailEnd/>
          </a:ln>
          <a:effectLst>
            <a:outerShdw dist="35921" dir="2700000" algn="ctr" rotWithShape="0">
              <a:srgbClr val="000066"/>
            </a:outerShdw>
          </a:effectLst>
        </p:spPr>
        <p:txBody>
          <a:bodyPr wrap="none" lIns="80288" tIns="40187" rIns="80288" bIns="40187">
            <a:spAutoFit/>
          </a:bodyPr>
          <a:lstStyle/>
          <a:p>
            <a:pPr defTabSz="631343" eaLnBrk="0" hangingPunct="0">
              <a:lnSpc>
                <a:spcPct val="85000"/>
              </a:lnSpc>
              <a:defRPr/>
            </a:pPr>
            <a:r>
              <a:rPr lang="en-US" sz="2600" b="1" i="1" dirty="0">
                <a:solidFill>
                  <a:srgbClr val="33CCFF"/>
                </a:solidFill>
                <a:latin typeface="Corbel" pitchFamily="34" charset="0"/>
                <a:sym typeface="Gill Sans" charset="0"/>
              </a:rPr>
              <a:t>EXECUTIVE</a:t>
            </a:r>
          </a:p>
          <a:p>
            <a:pPr defTabSz="631343" eaLnBrk="0" hangingPunct="0">
              <a:lnSpc>
                <a:spcPct val="85000"/>
              </a:lnSpc>
              <a:defRPr/>
            </a:pPr>
            <a:r>
              <a:rPr lang="en-US" sz="2600" b="1" i="1" dirty="0">
                <a:solidFill>
                  <a:srgbClr val="33CCFF"/>
                </a:solidFill>
                <a:latin typeface="Corbel" pitchFamily="34" charset="0"/>
                <a:sym typeface="Gill Sans" charset="0"/>
              </a:rPr>
              <a:t>FUNCTION</a:t>
            </a:r>
          </a:p>
        </p:txBody>
      </p:sp>
      <p:sp>
        <p:nvSpPr>
          <p:cNvPr id="139301" name="Oval 45"/>
          <p:cNvSpPr>
            <a:spLocks noChangeArrowheads="1"/>
          </p:cNvSpPr>
          <p:nvPr/>
        </p:nvSpPr>
        <p:spPr bwMode="auto">
          <a:xfrm rot="2090401">
            <a:off x="3200446" y="2152911"/>
            <a:ext cx="552451" cy="1249363"/>
          </a:xfrm>
          <a:prstGeom prst="ellipse">
            <a:avLst/>
          </a:prstGeom>
          <a:solidFill>
            <a:srgbClr val="FFFF66">
              <a:alpha val="32156"/>
            </a:srgbClr>
          </a:solidFill>
          <a:ln w="9525">
            <a:noFill/>
            <a:round/>
            <a:headEnd/>
            <a:tailEnd/>
          </a:ln>
        </p:spPr>
        <p:txBody>
          <a:bodyPr wrap="none" lIns="80288" tIns="40187" rIns="80288" bIns="40187" anchor="ctr"/>
          <a:lstStyle/>
          <a:p>
            <a:pPr algn="ctr" defTabSz="631343" eaLnBrk="0" hangingPunct="0"/>
            <a:endParaRPr lang="en-US" sz="2200" i="1">
              <a:solidFill>
                <a:srgbClr val="1EFF12"/>
              </a:solidFill>
              <a:latin typeface="Corbel" pitchFamily="34" charset="0"/>
              <a:sym typeface="Gill Sans" charset="0"/>
            </a:endParaRPr>
          </a:p>
        </p:txBody>
      </p:sp>
      <p:sp>
        <p:nvSpPr>
          <p:cNvPr id="10876974" name="Oval 46"/>
          <p:cNvSpPr>
            <a:spLocks noChangeArrowheads="1"/>
          </p:cNvSpPr>
          <p:nvPr/>
        </p:nvSpPr>
        <p:spPr bwMode="auto">
          <a:xfrm>
            <a:off x="3267082" y="2416175"/>
            <a:ext cx="509588" cy="490538"/>
          </a:xfrm>
          <a:prstGeom prst="ellipse">
            <a:avLst/>
          </a:prstGeom>
          <a:gradFill rotWithShape="1">
            <a:gsLst>
              <a:gs pos="0">
                <a:srgbClr val="66CCFF"/>
              </a:gs>
              <a:gs pos="100000">
                <a:srgbClr val="6699FF"/>
              </a:gs>
            </a:gsLst>
            <a:path path="shape">
              <a:fillToRect l="50000" t="50000" r="50000" b="50000"/>
            </a:path>
          </a:gradFill>
          <a:ln w="9525">
            <a:noFill/>
            <a:round/>
            <a:headEnd/>
            <a:tailEnd/>
          </a:ln>
          <a:effectLst>
            <a:outerShdw dist="35921" dir="2700000" algn="ctr" rotWithShape="0">
              <a:srgbClr val="000066"/>
            </a:outerShdw>
          </a:effectLst>
        </p:spPr>
        <p:txBody>
          <a:bodyPr wrap="none" lIns="80288" tIns="40187" rIns="80288" bIns="40187" anchor="ctr"/>
          <a:lstStyle/>
          <a:p>
            <a:pPr defTabSz="631343">
              <a:defRPr/>
            </a:pPr>
            <a:endParaRPr lang="en-US" sz="5600" b="1" i="1">
              <a:solidFill>
                <a:srgbClr val="000000"/>
              </a:solidFill>
              <a:latin typeface="Corbel" pitchFamily="34" charset="0"/>
              <a:sym typeface="Gill Sans" charset="0"/>
            </a:endParaRPr>
          </a:p>
        </p:txBody>
      </p:sp>
      <p:sp>
        <p:nvSpPr>
          <p:cNvPr id="10876975" name="Text Box 47"/>
          <p:cNvSpPr txBox="1">
            <a:spLocks noChangeArrowheads="1"/>
          </p:cNvSpPr>
          <p:nvPr/>
        </p:nvSpPr>
        <p:spPr bwMode="auto">
          <a:xfrm>
            <a:off x="3271762" y="2526120"/>
            <a:ext cx="545262" cy="358158"/>
          </a:xfrm>
          <a:prstGeom prst="rect">
            <a:avLst/>
          </a:prstGeom>
          <a:noFill/>
          <a:ln w="9525">
            <a:noFill/>
            <a:miter lim="800000"/>
            <a:headEnd/>
            <a:tailEnd/>
          </a:ln>
          <a:effectLst>
            <a:outerShdw dist="35921" dir="2700000" algn="ctr" rotWithShape="0">
              <a:srgbClr val="000066"/>
            </a:outerShdw>
          </a:effectLst>
        </p:spPr>
        <p:txBody>
          <a:bodyPr wrap="none" lIns="80288" tIns="40187" rIns="80288" bIns="40187">
            <a:spAutoFit/>
          </a:bodyPr>
          <a:lstStyle/>
          <a:p>
            <a:pPr algn="ctr" defTabSz="631343" eaLnBrk="0" hangingPunct="0">
              <a:defRPr/>
            </a:pPr>
            <a:r>
              <a:rPr lang="en-US" b="1" i="1" dirty="0">
                <a:solidFill>
                  <a:srgbClr val="FFFFFF"/>
                </a:solidFill>
                <a:latin typeface="Corbel" pitchFamily="34" charset="0"/>
                <a:sym typeface="Gill Sans" charset="0"/>
              </a:rPr>
              <a:t>PFC</a:t>
            </a:r>
          </a:p>
        </p:txBody>
      </p:sp>
      <p:grpSp>
        <p:nvGrpSpPr>
          <p:cNvPr id="6" name="Group 48"/>
          <p:cNvGrpSpPr>
            <a:grpSpLocks/>
          </p:cNvGrpSpPr>
          <p:nvPr/>
        </p:nvGrpSpPr>
        <p:grpSpPr bwMode="auto">
          <a:xfrm>
            <a:off x="4075367" y="2893785"/>
            <a:ext cx="541338" cy="962025"/>
            <a:chOff x="2888" y="1450"/>
            <a:chExt cx="384" cy="606"/>
          </a:xfrm>
        </p:grpSpPr>
        <p:sp>
          <p:nvSpPr>
            <p:cNvPr id="10876977" name="Freeform 49"/>
            <p:cNvSpPr>
              <a:spLocks/>
            </p:cNvSpPr>
            <p:nvPr/>
          </p:nvSpPr>
          <p:spPr bwMode="auto">
            <a:xfrm rot="5231858">
              <a:off x="2895" y="1595"/>
              <a:ext cx="529" cy="238"/>
            </a:xfrm>
            <a:custGeom>
              <a:avLst/>
              <a:gdLst/>
              <a:ahLst/>
              <a:cxnLst>
                <a:cxn ang="0">
                  <a:pos x="0" y="1308"/>
                </a:cxn>
                <a:cxn ang="0">
                  <a:pos x="1056" y="0"/>
                </a:cxn>
                <a:cxn ang="0">
                  <a:pos x="2112" y="1308"/>
                </a:cxn>
              </a:cxnLst>
              <a:rect l="0" t="0" r="r" b="b"/>
              <a:pathLst>
                <a:path w="2124" h="1308">
                  <a:moveTo>
                    <a:pt x="0" y="1308"/>
                  </a:moveTo>
                  <a:cubicBezTo>
                    <a:pt x="0" y="456"/>
                    <a:pt x="456" y="0"/>
                    <a:pt x="1056" y="0"/>
                  </a:cubicBezTo>
                  <a:cubicBezTo>
                    <a:pt x="1656" y="0"/>
                    <a:pt x="2124" y="444"/>
                    <a:pt x="2112" y="1308"/>
                  </a:cubicBezTo>
                </a:path>
              </a:pathLst>
            </a:custGeom>
            <a:noFill/>
            <a:ln w="76200" cap="flat" cmpd="sng">
              <a:solidFill>
                <a:schemeClr val="bg1"/>
              </a:solidFill>
              <a:prstDash val="solid"/>
              <a:round/>
              <a:headEnd type="none" w="med" len="med"/>
              <a:tailEnd type="none" w="med" len="med"/>
            </a:ln>
            <a:effectLst>
              <a:outerShdw dist="35921" dir="2700000" algn="ctr" rotWithShape="0">
                <a:schemeClr val="tx1"/>
              </a:outerShdw>
            </a:effectLst>
          </p:spPr>
          <p:txBody>
            <a:bodyPr wrap="none" anchor="ctr"/>
            <a:lstStyle/>
            <a:p>
              <a:pPr defTabSz="631343">
                <a:defRPr/>
              </a:pPr>
              <a:endParaRPr lang="en-US" sz="5600" b="1" i="1">
                <a:solidFill>
                  <a:srgbClr val="000000"/>
                </a:solidFill>
                <a:latin typeface="Corbel" pitchFamily="34" charset="0"/>
                <a:sym typeface="Gill Sans" charset="0"/>
              </a:endParaRPr>
            </a:p>
          </p:txBody>
        </p:sp>
        <p:sp>
          <p:nvSpPr>
            <p:cNvPr id="139326" name="AutoShape 50"/>
            <p:cNvSpPr>
              <a:spLocks noChangeArrowheads="1"/>
            </p:cNvSpPr>
            <p:nvPr/>
          </p:nvSpPr>
          <p:spPr bwMode="auto">
            <a:xfrm rot="-5193294">
              <a:off x="2912" y="1888"/>
              <a:ext cx="144" cy="192"/>
            </a:xfrm>
            <a:prstGeom prst="triangle">
              <a:avLst>
                <a:gd name="adj" fmla="val 50000"/>
              </a:avLst>
            </a:prstGeom>
            <a:solidFill>
              <a:schemeClr val="bg1"/>
            </a:solidFill>
            <a:ln w="9525">
              <a:solidFill>
                <a:schemeClr val="bg1"/>
              </a:solidFill>
              <a:miter lim="800000"/>
              <a:headEnd/>
              <a:tailEnd/>
            </a:ln>
          </p:spPr>
          <p:txBody>
            <a:bodyPr wrap="none" anchor="ctr"/>
            <a:lstStyle/>
            <a:p>
              <a:pPr defTabSz="631343"/>
              <a:endParaRPr lang="en-US" sz="5600" b="1" i="1">
                <a:solidFill>
                  <a:srgbClr val="000000"/>
                </a:solidFill>
                <a:latin typeface="Corbel" pitchFamily="34" charset="0"/>
                <a:sym typeface="Gill Sans" charset="0"/>
              </a:endParaRPr>
            </a:p>
          </p:txBody>
        </p:sp>
      </p:grpSp>
      <p:grpSp>
        <p:nvGrpSpPr>
          <p:cNvPr id="7" name="Group 51"/>
          <p:cNvGrpSpPr>
            <a:grpSpLocks/>
          </p:cNvGrpSpPr>
          <p:nvPr/>
        </p:nvGrpSpPr>
        <p:grpSpPr bwMode="auto">
          <a:xfrm>
            <a:off x="4108454" y="2533423"/>
            <a:ext cx="1751013" cy="1716087"/>
            <a:chOff x="2911" y="480"/>
            <a:chExt cx="1241" cy="1081"/>
          </a:xfrm>
        </p:grpSpPr>
        <p:grpSp>
          <p:nvGrpSpPr>
            <p:cNvPr id="8" name="Group 52"/>
            <p:cNvGrpSpPr>
              <a:grpSpLocks/>
            </p:cNvGrpSpPr>
            <p:nvPr/>
          </p:nvGrpSpPr>
          <p:grpSpPr bwMode="auto">
            <a:xfrm>
              <a:off x="2975" y="480"/>
              <a:ext cx="733" cy="972"/>
              <a:chOff x="2984" y="1215"/>
              <a:chExt cx="733" cy="972"/>
            </a:xfrm>
          </p:grpSpPr>
          <p:sp>
            <p:nvSpPr>
              <p:cNvPr id="10876981" name="Freeform 53"/>
              <p:cNvSpPr>
                <a:spLocks/>
              </p:cNvSpPr>
              <p:nvPr/>
            </p:nvSpPr>
            <p:spPr bwMode="auto">
              <a:xfrm rot="4083201">
                <a:off x="3010" y="1487"/>
                <a:ext cx="972" cy="428"/>
              </a:xfrm>
              <a:custGeom>
                <a:avLst/>
                <a:gdLst/>
                <a:ahLst/>
                <a:cxnLst>
                  <a:cxn ang="0">
                    <a:pos x="0" y="1308"/>
                  </a:cxn>
                  <a:cxn ang="0">
                    <a:pos x="1056" y="0"/>
                  </a:cxn>
                  <a:cxn ang="0">
                    <a:pos x="2112" y="1308"/>
                  </a:cxn>
                </a:cxnLst>
                <a:rect l="0" t="0" r="r" b="b"/>
                <a:pathLst>
                  <a:path w="2124" h="1308">
                    <a:moveTo>
                      <a:pt x="0" y="1308"/>
                    </a:moveTo>
                    <a:cubicBezTo>
                      <a:pt x="0" y="456"/>
                      <a:pt x="456" y="0"/>
                      <a:pt x="1056" y="0"/>
                    </a:cubicBezTo>
                    <a:cubicBezTo>
                      <a:pt x="1656" y="0"/>
                      <a:pt x="2124" y="444"/>
                      <a:pt x="2112" y="1308"/>
                    </a:cubicBezTo>
                  </a:path>
                </a:pathLst>
              </a:custGeom>
              <a:noFill/>
              <a:ln w="76200" cap="flat" cmpd="sng">
                <a:solidFill>
                  <a:schemeClr val="bg1"/>
                </a:solidFill>
                <a:prstDash val="solid"/>
                <a:round/>
                <a:headEnd type="none" w="med" len="med"/>
                <a:tailEnd type="none" w="med" len="med"/>
              </a:ln>
              <a:effectLst>
                <a:outerShdw dist="35921" dir="2700000" algn="ctr" rotWithShape="0">
                  <a:schemeClr val="tx1"/>
                </a:outerShdw>
              </a:effectLst>
            </p:spPr>
            <p:txBody>
              <a:bodyPr wrap="none" anchor="ctr"/>
              <a:lstStyle/>
              <a:p>
                <a:pPr defTabSz="631343">
                  <a:defRPr/>
                </a:pPr>
                <a:endParaRPr lang="en-US" sz="5600" b="1" i="1">
                  <a:solidFill>
                    <a:srgbClr val="000000"/>
                  </a:solidFill>
                  <a:latin typeface="Corbel" pitchFamily="34" charset="0"/>
                  <a:sym typeface="Gill Sans" charset="0"/>
                </a:endParaRPr>
              </a:p>
            </p:txBody>
          </p:sp>
          <p:sp>
            <p:nvSpPr>
              <p:cNvPr id="139324" name="AutoShape 54"/>
              <p:cNvSpPr>
                <a:spLocks noChangeArrowheads="1"/>
              </p:cNvSpPr>
              <p:nvPr/>
            </p:nvSpPr>
            <p:spPr bwMode="auto">
              <a:xfrm rot="-6710245">
                <a:off x="3008" y="1272"/>
                <a:ext cx="144" cy="192"/>
              </a:xfrm>
              <a:prstGeom prst="triangle">
                <a:avLst>
                  <a:gd name="adj" fmla="val 50000"/>
                </a:avLst>
              </a:prstGeom>
              <a:solidFill>
                <a:schemeClr val="bg1"/>
              </a:solidFill>
              <a:ln w="9525">
                <a:solidFill>
                  <a:schemeClr val="bg1"/>
                </a:solidFill>
                <a:miter lim="800000"/>
                <a:headEnd/>
                <a:tailEnd/>
              </a:ln>
            </p:spPr>
            <p:txBody>
              <a:bodyPr wrap="none" anchor="ctr"/>
              <a:lstStyle/>
              <a:p>
                <a:pPr defTabSz="631343"/>
                <a:endParaRPr lang="en-US" sz="5600" b="1" i="1">
                  <a:solidFill>
                    <a:srgbClr val="000000"/>
                  </a:solidFill>
                  <a:latin typeface="Corbel" pitchFamily="34" charset="0"/>
                  <a:sym typeface="Gill Sans" charset="0"/>
                </a:endParaRPr>
              </a:p>
            </p:txBody>
          </p:sp>
        </p:grpSp>
        <p:grpSp>
          <p:nvGrpSpPr>
            <p:cNvPr id="9" name="Group 55"/>
            <p:cNvGrpSpPr>
              <a:grpSpLocks/>
            </p:cNvGrpSpPr>
            <p:nvPr/>
          </p:nvGrpSpPr>
          <p:grpSpPr bwMode="auto">
            <a:xfrm>
              <a:off x="2911" y="803"/>
              <a:ext cx="673" cy="667"/>
              <a:chOff x="2920" y="1538"/>
              <a:chExt cx="673" cy="667"/>
            </a:xfrm>
          </p:grpSpPr>
          <p:sp>
            <p:nvSpPr>
              <p:cNvPr id="10876984" name="Freeform 56"/>
              <p:cNvSpPr>
                <a:spLocks/>
              </p:cNvSpPr>
              <p:nvPr/>
            </p:nvSpPr>
            <p:spPr bwMode="auto">
              <a:xfrm rot="2711156">
                <a:off x="3055" y="1667"/>
                <a:ext cx="667" cy="402"/>
              </a:xfrm>
              <a:custGeom>
                <a:avLst/>
                <a:gdLst/>
                <a:ahLst/>
                <a:cxnLst>
                  <a:cxn ang="0">
                    <a:pos x="0" y="1308"/>
                  </a:cxn>
                  <a:cxn ang="0">
                    <a:pos x="1056" y="0"/>
                  </a:cxn>
                  <a:cxn ang="0">
                    <a:pos x="2112" y="1308"/>
                  </a:cxn>
                </a:cxnLst>
                <a:rect l="0" t="0" r="r" b="b"/>
                <a:pathLst>
                  <a:path w="2124" h="1308">
                    <a:moveTo>
                      <a:pt x="0" y="1308"/>
                    </a:moveTo>
                    <a:cubicBezTo>
                      <a:pt x="0" y="456"/>
                      <a:pt x="456" y="0"/>
                      <a:pt x="1056" y="0"/>
                    </a:cubicBezTo>
                    <a:cubicBezTo>
                      <a:pt x="1656" y="0"/>
                      <a:pt x="2124" y="444"/>
                      <a:pt x="2112" y="1308"/>
                    </a:cubicBezTo>
                  </a:path>
                </a:pathLst>
              </a:custGeom>
              <a:noFill/>
              <a:ln w="76200" cap="flat" cmpd="sng">
                <a:solidFill>
                  <a:schemeClr val="bg1"/>
                </a:solidFill>
                <a:prstDash val="solid"/>
                <a:round/>
                <a:headEnd type="none" w="med" len="med"/>
                <a:tailEnd type="none" w="med" len="med"/>
              </a:ln>
              <a:effectLst>
                <a:outerShdw dist="35921" dir="2700000" algn="ctr" rotWithShape="0">
                  <a:schemeClr val="tx1"/>
                </a:outerShdw>
              </a:effectLst>
            </p:spPr>
            <p:txBody>
              <a:bodyPr wrap="none" anchor="ctr"/>
              <a:lstStyle/>
              <a:p>
                <a:pPr defTabSz="631343">
                  <a:defRPr/>
                </a:pPr>
                <a:endParaRPr lang="en-US" sz="5600" b="1" i="1">
                  <a:solidFill>
                    <a:srgbClr val="000000"/>
                  </a:solidFill>
                  <a:latin typeface="Corbel" pitchFamily="34" charset="0"/>
                  <a:sym typeface="Gill Sans" charset="0"/>
                </a:endParaRPr>
              </a:p>
            </p:txBody>
          </p:sp>
          <p:sp>
            <p:nvSpPr>
              <p:cNvPr id="139322" name="AutoShape 57"/>
              <p:cNvSpPr>
                <a:spLocks noChangeArrowheads="1"/>
              </p:cNvSpPr>
              <p:nvPr/>
            </p:nvSpPr>
            <p:spPr bwMode="auto">
              <a:xfrm rot="-7663377">
                <a:off x="2944" y="1680"/>
                <a:ext cx="144" cy="192"/>
              </a:xfrm>
              <a:prstGeom prst="triangle">
                <a:avLst>
                  <a:gd name="adj" fmla="val 50000"/>
                </a:avLst>
              </a:prstGeom>
              <a:solidFill>
                <a:schemeClr val="bg1"/>
              </a:solidFill>
              <a:ln w="9525">
                <a:solidFill>
                  <a:schemeClr val="bg1"/>
                </a:solidFill>
                <a:miter lim="800000"/>
                <a:headEnd/>
                <a:tailEnd/>
              </a:ln>
            </p:spPr>
            <p:txBody>
              <a:bodyPr wrap="none" anchor="ctr"/>
              <a:lstStyle/>
              <a:p>
                <a:pPr defTabSz="631343"/>
                <a:endParaRPr lang="en-US" sz="5600" b="1" i="1">
                  <a:solidFill>
                    <a:srgbClr val="000000"/>
                  </a:solidFill>
                  <a:latin typeface="Corbel" pitchFamily="34" charset="0"/>
                  <a:sym typeface="Gill Sans" charset="0"/>
                </a:endParaRPr>
              </a:p>
            </p:txBody>
          </p:sp>
        </p:grpSp>
        <p:grpSp>
          <p:nvGrpSpPr>
            <p:cNvPr id="10" name="Group 58"/>
            <p:cNvGrpSpPr>
              <a:grpSpLocks/>
            </p:cNvGrpSpPr>
            <p:nvPr/>
          </p:nvGrpSpPr>
          <p:grpSpPr bwMode="auto">
            <a:xfrm>
              <a:off x="3367" y="1057"/>
              <a:ext cx="785" cy="504"/>
              <a:chOff x="3376" y="1792"/>
              <a:chExt cx="785" cy="504"/>
            </a:xfrm>
          </p:grpSpPr>
          <p:sp>
            <p:nvSpPr>
              <p:cNvPr id="10876987" name="Freeform 59"/>
              <p:cNvSpPr>
                <a:spLocks/>
              </p:cNvSpPr>
              <p:nvPr/>
            </p:nvSpPr>
            <p:spPr bwMode="auto">
              <a:xfrm rot="8788421" flipH="1">
                <a:off x="3475" y="2023"/>
                <a:ext cx="686" cy="143"/>
              </a:xfrm>
              <a:custGeom>
                <a:avLst/>
                <a:gdLst/>
                <a:ahLst/>
                <a:cxnLst>
                  <a:cxn ang="0">
                    <a:pos x="0" y="1308"/>
                  </a:cxn>
                  <a:cxn ang="0">
                    <a:pos x="1056" y="0"/>
                  </a:cxn>
                  <a:cxn ang="0">
                    <a:pos x="2112" y="1308"/>
                  </a:cxn>
                </a:cxnLst>
                <a:rect l="0" t="0" r="r" b="b"/>
                <a:pathLst>
                  <a:path w="2124" h="1308">
                    <a:moveTo>
                      <a:pt x="0" y="1308"/>
                    </a:moveTo>
                    <a:cubicBezTo>
                      <a:pt x="0" y="456"/>
                      <a:pt x="456" y="0"/>
                      <a:pt x="1056" y="0"/>
                    </a:cubicBezTo>
                    <a:cubicBezTo>
                      <a:pt x="1656" y="0"/>
                      <a:pt x="2124" y="444"/>
                      <a:pt x="2112" y="1308"/>
                    </a:cubicBezTo>
                  </a:path>
                </a:pathLst>
              </a:custGeom>
              <a:noFill/>
              <a:ln w="76200" cap="flat" cmpd="sng">
                <a:solidFill>
                  <a:schemeClr val="bg1"/>
                </a:solidFill>
                <a:prstDash val="solid"/>
                <a:round/>
                <a:headEnd type="none" w="med" len="med"/>
                <a:tailEnd type="none" w="med" len="med"/>
              </a:ln>
              <a:effectLst>
                <a:outerShdw dist="35921" dir="2700000" algn="ctr" rotWithShape="0">
                  <a:schemeClr val="tx1"/>
                </a:outerShdw>
              </a:effectLst>
            </p:spPr>
            <p:txBody>
              <a:bodyPr wrap="none" anchor="ctr"/>
              <a:lstStyle/>
              <a:p>
                <a:pPr defTabSz="631343">
                  <a:defRPr/>
                </a:pPr>
                <a:endParaRPr lang="en-US" sz="5600" b="1" i="1">
                  <a:solidFill>
                    <a:srgbClr val="000000"/>
                  </a:solidFill>
                  <a:latin typeface="Corbel" pitchFamily="34" charset="0"/>
                  <a:sym typeface="Gill Sans" charset="0"/>
                </a:endParaRPr>
              </a:p>
            </p:txBody>
          </p:sp>
          <p:sp>
            <p:nvSpPr>
              <p:cNvPr id="139319" name="AutoShape 60"/>
              <p:cNvSpPr>
                <a:spLocks noChangeArrowheads="1"/>
              </p:cNvSpPr>
              <p:nvPr/>
            </p:nvSpPr>
            <p:spPr bwMode="auto">
              <a:xfrm rot="-4044781">
                <a:off x="3400" y="2128"/>
                <a:ext cx="144" cy="192"/>
              </a:xfrm>
              <a:prstGeom prst="triangle">
                <a:avLst>
                  <a:gd name="adj" fmla="val 50000"/>
                </a:avLst>
              </a:prstGeom>
              <a:solidFill>
                <a:schemeClr val="bg1"/>
              </a:solidFill>
              <a:ln w="9525">
                <a:solidFill>
                  <a:schemeClr val="bg1"/>
                </a:solidFill>
                <a:miter lim="800000"/>
                <a:headEnd/>
                <a:tailEnd/>
              </a:ln>
            </p:spPr>
            <p:txBody>
              <a:bodyPr wrap="none" anchor="ctr"/>
              <a:lstStyle/>
              <a:p>
                <a:pPr defTabSz="631343"/>
                <a:endParaRPr lang="en-US" sz="5600" b="1" i="1">
                  <a:solidFill>
                    <a:srgbClr val="000000"/>
                  </a:solidFill>
                  <a:latin typeface="Corbel" pitchFamily="34" charset="0"/>
                  <a:sym typeface="Gill Sans" charset="0"/>
                </a:endParaRPr>
              </a:p>
            </p:txBody>
          </p:sp>
          <p:sp>
            <p:nvSpPr>
              <p:cNvPr id="139320" name="AutoShape 61"/>
              <p:cNvSpPr>
                <a:spLocks noChangeArrowheads="1"/>
              </p:cNvSpPr>
              <p:nvPr/>
            </p:nvSpPr>
            <p:spPr bwMode="auto">
              <a:xfrm rot="385567">
                <a:off x="4000" y="1792"/>
                <a:ext cx="144" cy="192"/>
              </a:xfrm>
              <a:prstGeom prst="triangle">
                <a:avLst>
                  <a:gd name="adj" fmla="val 50000"/>
                </a:avLst>
              </a:prstGeom>
              <a:solidFill>
                <a:schemeClr val="bg1"/>
              </a:solidFill>
              <a:ln w="9525">
                <a:solidFill>
                  <a:schemeClr val="bg1"/>
                </a:solidFill>
                <a:miter lim="800000"/>
                <a:headEnd/>
                <a:tailEnd/>
              </a:ln>
            </p:spPr>
            <p:txBody>
              <a:bodyPr wrap="none" anchor="ctr"/>
              <a:lstStyle/>
              <a:p>
                <a:pPr defTabSz="631343"/>
                <a:endParaRPr lang="en-US" sz="5600" b="1" i="1">
                  <a:solidFill>
                    <a:srgbClr val="000000"/>
                  </a:solidFill>
                  <a:latin typeface="Corbel" pitchFamily="34" charset="0"/>
                  <a:sym typeface="Gill Sans" charset="0"/>
                </a:endParaRPr>
              </a:p>
            </p:txBody>
          </p:sp>
        </p:grpSp>
      </p:grpSp>
      <p:sp>
        <p:nvSpPr>
          <p:cNvPr id="10876990" name="Text Box 62"/>
          <p:cNvSpPr txBox="1">
            <a:spLocks noChangeArrowheads="1"/>
          </p:cNvSpPr>
          <p:nvPr/>
        </p:nvSpPr>
        <p:spPr bwMode="auto">
          <a:xfrm>
            <a:off x="341925" y="5410686"/>
            <a:ext cx="5094585" cy="1064505"/>
          </a:xfrm>
          <a:prstGeom prst="rect">
            <a:avLst/>
          </a:prstGeom>
          <a:noFill/>
          <a:ln w="9525">
            <a:noFill/>
            <a:miter lim="800000"/>
            <a:headEnd/>
            <a:tailEnd/>
          </a:ln>
        </p:spPr>
        <p:txBody>
          <a:bodyPr wrap="none" lIns="80288" tIns="40187" rIns="80288" bIns="40187">
            <a:spAutoFit/>
          </a:bodyPr>
          <a:lstStyle/>
          <a:p>
            <a:pPr defTabSz="631343" eaLnBrk="0" hangingPunct="0">
              <a:lnSpc>
                <a:spcPct val="90000"/>
              </a:lnSpc>
            </a:pPr>
            <a:r>
              <a:rPr lang="en-US" sz="3000" b="1" i="1" dirty="0">
                <a:solidFill>
                  <a:srgbClr val="FFFFFF"/>
                </a:solidFill>
                <a:latin typeface="Corbel" pitchFamily="34" charset="0"/>
                <a:sym typeface="Gill Sans" charset="0"/>
              </a:rPr>
              <a:t>Becomes severely disrupted in </a:t>
            </a:r>
          </a:p>
          <a:p>
            <a:pPr defTabSz="631343" eaLnBrk="0" hangingPunct="0">
              <a:lnSpc>
                <a:spcPct val="90000"/>
              </a:lnSpc>
            </a:pPr>
            <a:r>
              <a:rPr lang="en-US" sz="4100" b="1" i="1" dirty="0">
                <a:solidFill>
                  <a:srgbClr val="FFFF00"/>
                </a:solidFill>
                <a:latin typeface="Corbel" pitchFamily="34" charset="0"/>
                <a:sym typeface="Gill Sans" charset="0"/>
              </a:rPr>
              <a:t>ADDICTION</a:t>
            </a:r>
          </a:p>
        </p:txBody>
      </p:sp>
      <p:sp>
        <p:nvSpPr>
          <p:cNvPr id="10876991" name="Text Box 63"/>
          <p:cNvSpPr txBox="1">
            <a:spLocks noChangeArrowheads="1"/>
          </p:cNvSpPr>
          <p:nvPr/>
        </p:nvSpPr>
        <p:spPr bwMode="auto">
          <a:xfrm>
            <a:off x="1574703" y="4067370"/>
            <a:ext cx="2178209" cy="761345"/>
          </a:xfrm>
          <a:prstGeom prst="rect">
            <a:avLst/>
          </a:prstGeom>
          <a:noFill/>
          <a:ln w="9525">
            <a:noFill/>
            <a:miter lim="800000"/>
            <a:headEnd/>
            <a:tailEnd/>
          </a:ln>
          <a:effectLst>
            <a:outerShdw dist="35921" dir="2700000" algn="ctr" rotWithShape="0">
              <a:srgbClr val="000066"/>
            </a:outerShdw>
          </a:effectLst>
        </p:spPr>
        <p:txBody>
          <a:bodyPr wrap="none" lIns="80288" tIns="40187" rIns="80288" bIns="40187">
            <a:spAutoFit/>
          </a:bodyPr>
          <a:lstStyle/>
          <a:p>
            <a:pPr algn="ctr" defTabSz="631343">
              <a:lnSpc>
                <a:spcPct val="85000"/>
              </a:lnSpc>
              <a:defRPr/>
            </a:pPr>
            <a:r>
              <a:rPr lang="en-US" sz="2600" b="1" i="1">
                <a:solidFill>
                  <a:srgbClr val="00FFCC"/>
                </a:solidFill>
                <a:latin typeface="Corbel" pitchFamily="34" charset="0"/>
                <a:sym typeface="Gill Sans" charset="0"/>
              </a:rPr>
              <a:t>MOTIVATION/</a:t>
            </a:r>
          </a:p>
          <a:p>
            <a:pPr algn="ctr" defTabSz="631343">
              <a:lnSpc>
                <a:spcPct val="85000"/>
              </a:lnSpc>
              <a:defRPr/>
            </a:pPr>
            <a:r>
              <a:rPr lang="en-US" sz="2600" b="1" i="1">
                <a:solidFill>
                  <a:srgbClr val="00FFCC"/>
                </a:solidFill>
                <a:latin typeface="Corbel" pitchFamily="34" charset="0"/>
                <a:sym typeface="Gill Sans" charset="0"/>
              </a:rPr>
              <a:t>DRIVE </a:t>
            </a:r>
          </a:p>
        </p:txBody>
      </p:sp>
      <p:sp>
        <p:nvSpPr>
          <p:cNvPr id="71" name="Line 26"/>
          <p:cNvSpPr>
            <a:spLocks noChangeShapeType="1"/>
          </p:cNvSpPr>
          <p:nvPr/>
        </p:nvSpPr>
        <p:spPr bwMode="auto">
          <a:xfrm>
            <a:off x="7191" y="1339453"/>
            <a:ext cx="9144001" cy="0"/>
          </a:xfrm>
          <a:prstGeom prst="line">
            <a:avLst/>
          </a:prstGeom>
          <a:noFill/>
          <a:ln w="76200">
            <a:solidFill>
              <a:srgbClr val="FF0000"/>
            </a:solidFill>
            <a:round/>
            <a:headEnd/>
            <a:tailEnd/>
          </a:ln>
          <a:effectLst/>
        </p:spPr>
        <p:txBody>
          <a:bodyPr wrap="none" lIns="80508" tIns="40299" rIns="80508" bIns="40299" anchor="ctr"/>
          <a:lstStyle/>
          <a:p>
            <a:pPr algn="ctr" defTabSz="401929" fontAlgn="auto">
              <a:lnSpc>
                <a:spcPct val="85000"/>
              </a:lnSpc>
              <a:spcBef>
                <a:spcPts val="0"/>
              </a:spcBef>
              <a:spcAft>
                <a:spcPts val="0"/>
              </a:spcAft>
            </a:pPr>
            <a:endParaRPr lang="en-US" sz="3400" dirty="0">
              <a:solidFill>
                <a:srgbClr val="FFFFFF"/>
              </a:solidFill>
              <a:latin typeface="Corbel" pitchFamily="34" charset="0"/>
              <a:ea typeface="ＭＳ Ｐゴシック" charset="-128"/>
              <a:sym typeface="Gill Sans" charset="0"/>
            </a:endParaRPr>
          </a:p>
        </p:txBody>
      </p:sp>
      <p:sp>
        <p:nvSpPr>
          <p:cNvPr id="139310" name="Rectangle 65"/>
          <p:cNvSpPr>
            <a:spLocks noChangeArrowheads="1"/>
          </p:cNvSpPr>
          <p:nvPr/>
        </p:nvSpPr>
        <p:spPr bwMode="auto">
          <a:xfrm>
            <a:off x="4939540" y="463094"/>
            <a:ext cx="1184329" cy="368304"/>
          </a:xfrm>
          <a:prstGeom prst="rect">
            <a:avLst/>
          </a:prstGeom>
          <a:solidFill>
            <a:srgbClr val="FF3300"/>
          </a:solidFill>
          <a:ln w="9525">
            <a:solidFill>
              <a:schemeClr val="tx1"/>
            </a:solidFill>
            <a:miter lim="800000"/>
            <a:headEnd/>
            <a:tailEnd/>
          </a:ln>
        </p:spPr>
        <p:txBody>
          <a:bodyPr wrap="none" anchor="ctr"/>
          <a:lstStyle/>
          <a:p>
            <a:pPr defTabSz="631343">
              <a:lnSpc>
                <a:spcPct val="90000"/>
              </a:lnSpc>
            </a:pPr>
            <a:endParaRPr lang="en-US" sz="2800" b="1" i="1">
              <a:solidFill>
                <a:srgbClr val="000000"/>
              </a:solidFill>
              <a:latin typeface="Corbel" pitchFamily="34" charset="0"/>
              <a:sym typeface="Gill Sans" charset="0"/>
            </a:endParaRPr>
          </a:p>
        </p:txBody>
      </p:sp>
      <p:sp>
        <p:nvSpPr>
          <p:cNvPr id="139311" name="Rectangle 66"/>
          <p:cNvSpPr>
            <a:spLocks noChangeArrowheads="1"/>
          </p:cNvSpPr>
          <p:nvPr/>
        </p:nvSpPr>
        <p:spPr bwMode="auto">
          <a:xfrm>
            <a:off x="6224514" y="429756"/>
            <a:ext cx="1840194" cy="401642"/>
          </a:xfrm>
          <a:prstGeom prst="rect">
            <a:avLst/>
          </a:prstGeom>
          <a:solidFill>
            <a:srgbClr val="66FF99"/>
          </a:solidFill>
          <a:ln w="9525">
            <a:solidFill>
              <a:schemeClr val="tx1"/>
            </a:solidFill>
            <a:miter lim="800000"/>
            <a:headEnd/>
            <a:tailEnd/>
          </a:ln>
        </p:spPr>
        <p:txBody>
          <a:bodyPr wrap="none" anchor="ctr"/>
          <a:lstStyle/>
          <a:p>
            <a:pPr defTabSz="631343">
              <a:lnSpc>
                <a:spcPct val="90000"/>
              </a:lnSpc>
            </a:pPr>
            <a:endParaRPr lang="en-US" sz="2800" b="1" i="1">
              <a:solidFill>
                <a:srgbClr val="000000"/>
              </a:solidFill>
              <a:latin typeface="Corbel" pitchFamily="34" charset="0"/>
              <a:sym typeface="Gill Sans" charset="0"/>
            </a:endParaRPr>
          </a:p>
        </p:txBody>
      </p:sp>
      <p:sp>
        <p:nvSpPr>
          <p:cNvPr id="139312" name="Rectangle 67"/>
          <p:cNvSpPr>
            <a:spLocks noChangeArrowheads="1"/>
          </p:cNvSpPr>
          <p:nvPr/>
        </p:nvSpPr>
        <p:spPr bwMode="auto">
          <a:xfrm>
            <a:off x="4483771" y="829563"/>
            <a:ext cx="2801451" cy="425455"/>
          </a:xfrm>
          <a:prstGeom prst="rect">
            <a:avLst/>
          </a:prstGeom>
          <a:solidFill>
            <a:srgbClr val="33CCFF"/>
          </a:solidFill>
          <a:ln w="9525">
            <a:solidFill>
              <a:schemeClr val="tx1"/>
            </a:solidFill>
            <a:miter lim="800000"/>
            <a:headEnd/>
            <a:tailEnd/>
          </a:ln>
        </p:spPr>
        <p:txBody>
          <a:bodyPr wrap="none" anchor="ctr"/>
          <a:lstStyle/>
          <a:p>
            <a:pPr defTabSz="631343">
              <a:lnSpc>
                <a:spcPct val="90000"/>
              </a:lnSpc>
            </a:pPr>
            <a:endParaRPr lang="en-US" sz="2800" b="1" i="1">
              <a:solidFill>
                <a:srgbClr val="000000"/>
              </a:solidFill>
              <a:latin typeface="Corbel" pitchFamily="34" charset="0"/>
              <a:sym typeface="Gill Sans" charset="0"/>
            </a:endParaRPr>
          </a:p>
        </p:txBody>
      </p:sp>
      <p:sp>
        <p:nvSpPr>
          <p:cNvPr id="139313" name="Rectangle 68"/>
          <p:cNvSpPr>
            <a:spLocks noChangeArrowheads="1"/>
          </p:cNvSpPr>
          <p:nvPr/>
        </p:nvSpPr>
        <p:spPr bwMode="auto">
          <a:xfrm>
            <a:off x="162036" y="831403"/>
            <a:ext cx="3423654" cy="425455"/>
          </a:xfrm>
          <a:prstGeom prst="rect">
            <a:avLst/>
          </a:prstGeom>
          <a:solidFill>
            <a:srgbClr val="9966FF"/>
          </a:solidFill>
          <a:ln w="9525">
            <a:solidFill>
              <a:schemeClr val="tx1"/>
            </a:solidFill>
            <a:miter lim="800000"/>
            <a:headEnd/>
            <a:tailEnd/>
          </a:ln>
        </p:spPr>
        <p:txBody>
          <a:bodyPr wrap="none" anchor="ctr"/>
          <a:lstStyle/>
          <a:p>
            <a:pPr defTabSz="631343">
              <a:lnSpc>
                <a:spcPct val="90000"/>
              </a:lnSpc>
            </a:pPr>
            <a:endParaRPr lang="en-US" sz="2800" b="1" i="1">
              <a:solidFill>
                <a:srgbClr val="000000"/>
              </a:solidFill>
              <a:latin typeface="Corbel" pitchFamily="34" charset="0"/>
              <a:sym typeface="Gill Sans" charset="0"/>
            </a:endParaRPr>
          </a:p>
        </p:txBody>
      </p:sp>
      <p:sp>
        <p:nvSpPr>
          <p:cNvPr id="139314" name="Text Box 69"/>
          <p:cNvSpPr txBox="1">
            <a:spLocks noChangeArrowheads="1"/>
          </p:cNvSpPr>
          <p:nvPr/>
        </p:nvSpPr>
        <p:spPr bwMode="auto">
          <a:xfrm>
            <a:off x="112087" y="-22168"/>
            <a:ext cx="8869989" cy="1338828"/>
          </a:xfrm>
          <a:prstGeom prst="rect">
            <a:avLst/>
          </a:prstGeom>
          <a:noFill/>
          <a:ln w="9525">
            <a:noFill/>
            <a:miter lim="800000"/>
            <a:headEnd/>
            <a:tailEnd/>
          </a:ln>
        </p:spPr>
        <p:txBody>
          <a:bodyPr wrap="square">
            <a:spAutoFit/>
          </a:bodyPr>
          <a:lstStyle/>
          <a:p>
            <a:pPr defTabSz="631343" eaLnBrk="0" hangingPunct="0">
              <a:lnSpc>
                <a:spcPct val="90000"/>
              </a:lnSpc>
            </a:pPr>
            <a:r>
              <a:rPr lang="en-US" sz="3000" b="1" i="1" dirty="0">
                <a:solidFill>
                  <a:srgbClr val="FFFF00"/>
                </a:solidFill>
                <a:latin typeface="Corbel" pitchFamily="34" charset="0"/>
                <a:sym typeface="Gill Sans" charset="0"/>
              </a:rPr>
              <a:t>The fine balance in connections that normally exists </a:t>
            </a:r>
            <a:r>
              <a:rPr lang="en-US" sz="3000" b="1" i="1" dirty="0" smtClean="0">
                <a:solidFill>
                  <a:srgbClr val="FFFF00"/>
                </a:solidFill>
                <a:latin typeface="Corbel" pitchFamily="34" charset="0"/>
                <a:sym typeface="Gill Sans" charset="0"/>
              </a:rPr>
              <a:t>between </a:t>
            </a:r>
            <a:r>
              <a:rPr lang="en-US" sz="3000" b="1" i="1" dirty="0">
                <a:solidFill>
                  <a:srgbClr val="FFFF00"/>
                </a:solidFill>
                <a:latin typeface="Corbel" pitchFamily="34" charset="0"/>
                <a:sym typeface="Gill Sans" charset="0"/>
              </a:rPr>
              <a:t>brain areas active in </a:t>
            </a:r>
            <a:r>
              <a:rPr lang="en-US" sz="3000" b="1" i="1" dirty="0" smtClean="0">
                <a:solidFill>
                  <a:srgbClr val="FFFF00"/>
                </a:solidFill>
                <a:effectLst>
                  <a:outerShdw blurRad="38100" dist="38100" dir="2700000" algn="tl">
                    <a:srgbClr val="000000">
                      <a:alpha val="43137"/>
                    </a:srgbClr>
                  </a:outerShdw>
                </a:effectLst>
                <a:latin typeface="Corbel" pitchFamily="34" charset="0"/>
                <a:sym typeface="Gill Sans" charset="0"/>
              </a:rPr>
              <a:t>reward, motivation, learning and memory, and inhibitory control  </a:t>
            </a:r>
            <a:endParaRPr lang="en-US" sz="3000" b="1" i="1" dirty="0">
              <a:solidFill>
                <a:srgbClr val="FFFF00"/>
              </a:solidFill>
              <a:effectLst>
                <a:outerShdw blurRad="38100" dist="38100" dir="2700000" algn="tl">
                  <a:srgbClr val="000000">
                    <a:alpha val="43137"/>
                  </a:srgbClr>
                </a:outerShdw>
              </a:effectLst>
              <a:latin typeface="Corbel" pitchFamily="34" charset="0"/>
              <a:sym typeface="Gill Sans" charset="0"/>
            </a:endParaRPr>
          </a:p>
        </p:txBody>
      </p:sp>
    </p:spTree>
    <p:extLst>
      <p:ext uri="{BB962C8B-B14F-4D97-AF65-F5344CB8AC3E}">
        <p14:creationId xmlns:p14="http://schemas.microsoft.com/office/powerpoint/2010/main" val="4004541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76990"/>
                                        </p:tgtEl>
                                        <p:attrNameLst>
                                          <p:attrName>style.visibility</p:attrName>
                                        </p:attrNameLst>
                                      </p:cBhvr>
                                      <p:to>
                                        <p:strVal val="visible"/>
                                      </p:to>
                                    </p:set>
                                  </p:childTnLst>
                                </p:cTn>
                              </p:par>
                              <p:par>
                                <p:cTn id="7" presetID="6" presetClass="emph" presetSubtype="0" fill="hold" nodeType="withEffect">
                                  <p:stCondLst>
                                    <p:cond delay="0"/>
                                  </p:stCondLst>
                                  <p:childTnLst>
                                    <p:animScale>
                                      <p:cBhvr>
                                        <p:cTn id="8" dur="2000" fill="hold"/>
                                        <p:tgtEl>
                                          <p:spTgt spid="6"/>
                                        </p:tgtEl>
                                      </p:cBhvr>
                                      <p:by x="50000" y="50000"/>
                                    </p:animScale>
                                  </p:childTnLst>
                                </p:cTn>
                              </p:par>
                              <p:par>
                                <p:cTn id="9" presetID="6" presetClass="emph" presetSubtype="0" fill="hold" nodeType="withEffect">
                                  <p:stCondLst>
                                    <p:cond delay="0"/>
                                  </p:stCondLst>
                                  <p:childTnLst>
                                    <p:animScale>
                                      <p:cBhvr>
                                        <p:cTn id="10"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7699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56" y="1062104"/>
            <a:ext cx="9108217" cy="969286"/>
          </a:xfrm>
          <a:prstGeom prst="rect">
            <a:avLst/>
          </a:prstGeom>
        </p:spPr>
        <p:txBody>
          <a:bodyPr wrap="square" lIns="61360" tIns="30482" rIns="61360" bIns="30482">
            <a:spAutoFit/>
          </a:bodyPr>
          <a:lstStyle/>
          <a:p>
            <a:pPr algn="ctr" defTabSz="631247">
              <a:lnSpc>
                <a:spcPct val="90000"/>
              </a:lnSpc>
              <a:spcBef>
                <a:spcPct val="50000"/>
              </a:spcBef>
            </a:pPr>
            <a:r>
              <a:rPr lang="en-US" sz="2200" b="1" dirty="0">
                <a:solidFill>
                  <a:prstClr val="black"/>
                </a:solidFill>
                <a:latin typeface="Corbel" pitchFamily="34" charset="0"/>
                <a:sym typeface="Gill Sans" charset="0"/>
              </a:rPr>
              <a:t>Addictions are common, </a:t>
            </a:r>
            <a:r>
              <a:rPr lang="en-US" sz="2200" b="1" u="sng" dirty="0">
                <a:solidFill>
                  <a:prstClr val="black"/>
                </a:solidFill>
                <a:latin typeface="Corbel" pitchFamily="34" charset="0"/>
                <a:sym typeface="Gill Sans" charset="0"/>
              </a:rPr>
              <a:t>developmental </a:t>
            </a:r>
            <a:r>
              <a:rPr lang="en-US" sz="2200" b="1" dirty="0">
                <a:solidFill>
                  <a:prstClr val="black"/>
                </a:solidFill>
                <a:latin typeface="Corbel" pitchFamily="34" charset="0"/>
                <a:sym typeface="Gill Sans" charset="0"/>
              </a:rPr>
              <a:t>brain diseases expressed as compulsive behavior  through </a:t>
            </a:r>
            <a:r>
              <a:rPr lang="en-US" sz="2200" b="1" u="sng" dirty="0">
                <a:solidFill>
                  <a:prstClr val="black"/>
                </a:solidFill>
                <a:latin typeface="Corbel" pitchFamily="34" charset="0"/>
                <a:sym typeface="Gill Sans" charset="0"/>
              </a:rPr>
              <a:t>continued use</a:t>
            </a:r>
            <a:r>
              <a:rPr lang="en-US" sz="2200" b="1" dirty="0">
                <a:solidFill>
                  <a:prstClr val="black"/>
                </a:solidFill>
                <a:latin typeface="Corbel" pitchFamily="34" charset="0"/>
                <a:sym typeface="Gill Sans" charset="0"/>
              </a:rPr>
              <a:t> of a drug </a:t>
            </a:r>
            <a:r>
              <a:rPr lang="en-US" sz="2200" b="1" u="sng" dirty="0">
                <a:solidFill>
                  <a:prstClr val="black"/>
                </a:solidFill>
                <a:latin typeface="Corbel" pitchFamily="34" charset="0"/>
                <a:sym typeface="Gill Sans" charset="0"/>
              </a:rPr>
              <a:t>despite negative consequences</a:t>
            </a:r>
            <a:r>
              <a:rPr lang="en-US" sz="2200" b="1" dirty="0">
                <a:solidFill>
                  <a:prstClr val="black"/>
                </a:solidFill>
                <a:latin typeface="Corbel" pitchFamily="34" charset="0"/>
                <a:sym typeface="Gill Sans" charset="0"/>
              </a:rPr>
              <a:t>:  Onset depends on many intrinsic and extrinsic factors.</a:t>
            </a:r>
          </a:p>
        </p:txBody>
      </p:sp>
      <p:sp>
        <p:nvSpPr>
          <p:cNvPr id="31" name="Rectangle 4"/>
          <p:cNvSpPr>
            <a:spLocks noChangeArrowheads="1"/>
          </p:cNvSpPr>
          <p:nvPr/>
        </p:nvSpPr>
        <p:spPr bwMode="auto">
          <a:xfrm>
            <a:off x="1727280" y="6072962"/>
            <a:ext cx="5265011" cy="733586"/>
          </a:xfrm>
          <a:prstGeom prst="rect">
            <a:avLst/>
          </a:prstGeom>
          <a:solidFill>
            <a:srgbClr val="FF0000"/>
          </a:solidFill>
          <a:ln w="9525">
            <a:miter lim="800000"/>
            <a:headEnd/>
            <a:tailEnd/>
          </a:ln>
          <a:scene3d>
            <a:camera prst="legacyPerspectiveTop"/>
            <a:lightRig rig="legacyFlat3" dir="b"/>
          </a:scene3d>
          <a:sp3d extrusionH="887400" prstMaterial="legacyMatte">
            <a:bevelT w="13500" h="13500" prst="angle"/>
            <a:bevelB w="13500" h="13500" prst="angle"/>
            <a:extrusionClr>
              <a:srgbClr val="FF0000"/>
            </a:extrusionClr>
          </a:sp3d>
        </p:spPr>
        <p:txBody>
          <a:bodyPr wrap="none" lIns="81496" tIns="40807" rIns="81496" bIns="40807" anchor="ctr">
            <a:flatTx/>
          </a:bodyPr>
          <a:lstStyle/>
          <a:p>
            <a:pPr defTabSz="631247"/>
            <a:endParaRPr lang="en-US" sz="2200">
              <a:solidFill>
                <a:prstClr val="black"/>
              </a:solidFill>
              <a:latin typeface="Corbel" pitchFamily="34" charset="0"/>
              <a:ea typeface="ＭＳ Ｐゴシック" pitchFamily="34" charset="-128"/>
              <a:sym typeface="Gill Sans" charset="0"/>
            </a:endParaRPr>
          </a:p>
        </p:txBody>
      </p:sp>
      <p:sp>
        <p:nvSpPr>
          <p:cNvPr id="32" name="Rectangle 5"/>
          <p:cNvSpPr>
            <a:spLocks noChangeArrowheads="1"/>
          </p:cNvSpPr>
          <p:nvPr/>
        </p:nvSpPr>
        <p:spPr bwMode="auto">
          <a:xfrm>
            <a:off x="2201336" y="6199905"/>
            <a:ext cx="4673600" cy="573474"/>
          </a:xfrm>
          <a:prstGeom prst="rect">
            <a:avLst/>
          </a:prstGeom>
          <a:noFill/>
          <a:ln w="9525">
            <a:noFill/>
            <a:miter lim="800000"/>
            <a:headEnd/>
            <a:tailEnd/>
          </a:ln>
          <a:effectLst>
            <a:outerShdw dist="35921" dir="2700000" algn="ctr" rotWithShape="0">
              <a:srgbClr val="1D0801"/>
            </a:outerShdw>
          </a:effectLst>
        </p:spPr>
        <p:txBody>
          <a:bodyPr lIns="0" tIns="0" rIns="0" bIns="0">
            <a:spAutoFit/>
          </a:bodyPr>
          <a:lstStyle/>
          <a:p>
            <a:pPr algn="ctr" defTabSz="631247" eaLnBrk="0" hangingPunct="0">
              <a:defRPr/>
            </a:pPr>
            <a:r>
              <a:rPr lang="en-US" sz="3700" b="1" dirty="0">
                <a:solidFill>
                  <a:srgbClr val="FFFFFF"/>
                </a:solidFill>
                <a:latin typeface="Corbel" pitchFamily="34" charset="0"/>
                <a:ea typeface="Osaka" charset="-128"/>
                <a:sym typeface="Gill Sans" charset="0"/>
              </a:rPr>
              <a:t>Addiction</a:t>
            </a:r>
            <a:endParaRPr lang="en-US" sz="3700" dirty="0">
              <a:solidFill>
                <a:srgbClr val="FFFFFF"/>
              </a:solidFill>
              <a:latin typeface="Corbel" pitchFamily="34" charset="0"/>
              <a:ea typeface="Osaka" charset="-128"/>
              <a:sym typeface="Gill Sans" charset="0"/>
            </a:endParaRPr>
          </a:p>
        </p:txBody>
      </p:sp>
      <p:grpSp>
        <p:nvGrpSpPr>
          <p:cNvPr id="33" name="Group 6"/>
          <p:cNvGrpSpPr>
            <a:grpSpLocks/>
          </p:cNvGrpSpPr>
          <p:nvPr/>
        </p:nvGrpSpPr>
        <p:grpSpPr bwMode="auto">
          <a:xfrm flipH="1">
            <a:off x="4707471" y="2610600"/>
            <a:ext cx="1971322" cy="3660775"/>
            <a:chOff x="1782" y="1400"/>
            <a:chExt cx="1397" cy="2306"/>
          </a:xfrm>
          <a:solidFill>
            <a:schemeClr val="bg2">
              <a:lumMod val="50000"/>
            </a:schemeClr>
          </a:solidFill>
        </p:grpSpPr>
        <p:sp>
          <p:nvSpPr>
            <p:cNvPr id="34" name="AutoShape 7"/>
            <p:cNvSpPr>
              <a:spLocks noChangeArrowheads="1"/>
            </p:cNvSpPr>
            <p:nvPr/>
          </p:nvSpPr>
          <p:spPr bwMode="auto">
            <a:xfrm rot="2704998" flipV="1">
              <a:off x="1838" y="1344"/>
              <a:ext cx="760" cy="8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defTabSz="631247"/>
              <a:endParaRPr lang="en-US" sz="2200">
                <a:solidFill>
                  <a:prstClr val="black"/>
                </a:solidFill>
                <a:latin typeface="Corbel" pitchFamily="34" charset="0"/>
                <a:ea typeface="ＭＳ Ｐゴシック" pitchFamily="34" charset="-128"/>
                <a:sym typeface="Gill Sans" charset="0"/>
              </a:endParaRPr>
            </a:p>
          </p:txBody>
        </p:sp>
        <p:sp>
          <p:nvSpPr>
            <p:cNvPr id="35" name="AutoShape 8"/>
            <p:cNvSpPr>
              <a:spLocks noChangeArrowheads="1"/>
            </p:cNvSpPr>
            <p:nvPr/>
          </p:nvSpPr>
          <p:spPr bwMode="auto">
            <a:xfrm rot="2704998" flipH="1">
              <a:off x="2242" y="1749"/>
              <a:ext cx="761" cy="8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defTabSz="631247"/>
              <a:endParaRPr lang="en-US" sz="2200">
                <a:solidFill>
                  <a:prstClr val="black"/>
                </a:solidFill>
                <a:latin typeface="Corbel" pitchFamily="34" charset="0"/>
                <a:ea typeface="ＭＳ Ｐゴシック" pitchFamily="34" charset="-128"/>
                <a:sym typeface="Gill Sans" charset="0"/>
              </a:endParaRPr>
            </a:p>
          </p:txBody>
        </p:sp>
        <p:sp>
          <p:nvSpPr>
            <p:cNvPr id="36" name="AutoShape 9"/>
            <p:cNvSpPr>
              <a:spLocks noChangeArrowheads="1"/>
            </p:cNvSpPr>
            <p:nvPr/>
          </p:nvSpPr>
          <p:spPr bwMode="auto">
            <a:xfrm>
              <a:off x="2743" y="2135"/>
              <a:ext cx="436" cy="1571"/>
            </a:xfrm>
            <a:prstGeom prst="downArrow">
              <a:avLst>
                <a:gd name="adj1" fmla="val 50000"/>
                <a:gd name="adj2" fmla="val 90080"/>
              </a:avLst>
            </a:prstGeom>
            <a:grpFill/>
            <a:ln w="9525">
              <a:noFill/>
              <a:miter lim="800000"/>
              <a:headEnd/>
              <a:tailEnd/>
            </a:ln>
          </p:spPr>
          <p:txBody>
            <a:bodyPr wrap="none" anchor="ctr"/>
            <a:lstStyle/>
            <a:p>
              <a:pPr defTabSz="631247"/>
              <a:endParaRPr lang="en-US" sz="2200">
                <a:solidFill>
                  <a:prstClr val="black"/>
                </a:solidFill>
                <a:latin typeface="Corbel" pitchFamily="34" charset="0"/>
                <a:ea typeface="ＭＳ Ｐゴシック" pitchFamily="34" charset="-128"/>
                <a:sym typeface="Gill Sans" charset="0"/>
              </a:endParaRPr>
            </a:p>
          </p:txBody>
        </p:sp>
      </p:grpSp>
      <p:sp>
        <p:nvSpPr>
          <p:cNvPr id="37" name="AutoShape 10"/>
          <p:cNvSpPr>
            <a:spLocks noChangeArrowheads="1"/>
          </p:cNvSpPr>
          <p:nvPr/>
        </p:nvSpPr>
        <p:spPr bwMode="auto">
          <a:xfrm>
            <a:off x="4243222" y="4551581"/>
            <a:ext cx="691445" cy="1793875"/>
          </a:xfrm>
          <a:prstGeom prst="downArrow">
            <a:avLst>
              <a:gd name="adj1" fmla="val 50000"/>
              <a:gd name="adj2" fmla="val 57653"/>
            </a:avLst>
          </a:prstGeom>
          <a:solidFill>
            <a:srgbClr val="000000">
              <a:alpha val="12157"/>
            </a:srgbClr>
          </a:solidFill>
          <a:ln w="9525">
            <a:noFill/>
            <a:miter lim="800000"/>
            <a:headEnd/>
            <a:tailEnd/>
          </a:ln>
        </p:spPr>
        <p:txBody>
          <a:bodyPr wrap="none" lIns="81496" tIns="40807" rIns="81496" bIns="40807" anchor="ctr"/>
          <a:lstStyle/>
          <a:p>
            <a:pPr defTabSz="631247"/>
            <a:endParaRPr lang="en-US" sz="2200">
              <a:solidFill>
                <a:prstClr val="black"/>
              </a:solidFill>
              <a:latin typeface="Corbel" pitchFamily="34" charset="0"/>
              <a:ea typeface="ＭＳ Ｐゴシック" pitchFamily="34" charset="-128"/>
              <a:sym typeface="Gill Sans" charset="0"/>
            </a:endParaRPr>
          </a:p>
        </p:txBody>
      </p:sp>
      <p:grpSp>
        <p:nvGrpSpPr>
          <p:cNvPr id="38" name="Group 11"/>
          <p:cNvGrpSpPr>
            <a:grpSpLocks/>
          </p:cNvGrpSpPr>
          <p:nvPr/>
        </p:nvGrpSpPr>
        <p:grpSpPr bwMode="auto">
          <a:xfrm>
            <a:off x="2514609" y="2623303"/>
            <a:ext cx="1971322" cy="3660775"/>
            <a:chOff x="1782" y="1400"/>
            <a:chExt cx="1397" cy="2306"/>
          </a:xfrm>
          <a:solidFill>
            <a:schemeClr val="bg2">
              <a:lumMod val="50000"/>
            </a:schemeClr>
          </a:solidFill>
        </p:grpSpPr>
        <p:sp>
          <p:nvSpPr>
            <p:cNvPr id="39" name="AutoShape 12"/>
            <p:cNvSpPr>
              <a:spLocks noChangeArrowheads="1"/>
            </p:cNvSpPr>
            <p:nvPr/>
          </p:nvSpPr>
          <p:spPr bwMode="auto">
            <a:xfrm rot="2704998" flipV="1">
              <a:off x="1838" y="1344"/>
              <a:ext cx="760" cy="87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4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defTabSz="631247"/>
              <a:endParaRPr lang="en-US" sz="2200">
                <a:solidFill>
                  <a:prstClr val="black"/>
                </a:solidFill>
                <a:latin typeface="Corbel" pitchFamily="34" charset="0"/>
                <a:ea typeface="ＭＳ Ｐゴシック" pitchFamily="34" charset="-128"/>
                <a:sym typeface="Gill Sans" charset="0"/>
              </a:endParaRPr>
            </a:p>
          </p:txBody>
        </p:sp>
        <p:sp>
          <p:nvSpPr>
            <p:cNvPr id="40" name="AutoShape 13"/>
            <p:cNvSpPr>
              <a:spLocks noChangeArrowheads="1"/>
            </p:cNvSpPr>
            <p:nvPr/>
          </p:nvSpPr>
          <p:spPr bwMode="auto">
            <a:xfrm rot="2704998" flipH="1">
              <a:off x="2242" y="1749"/>
              <a:ext cx="761" cy="8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09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grpFill/>
            <a:ln w="9525">
              <a:noFill/>
              <a:miter lim="800000"/>
              <a:headEnd/>
              <a:tailEnd/>
            </a:ln>
          </p:spPr>
          <p:txBody>
            <a:bodyPr wrap="none" anchor="ctr"/>
            <a:lstStyle/>
            <a:p>
              <a:pPr defTabSz="631247"/>
              <a:endParaRPr lang="en-US" sz="2200">
                <a:solidFill>
                  <a:prstClr val="black"/>
                </a:solidFill>
                <a:latin typeface="Corbel" pitchFamily="34" charset="0"/>
                <a:ea typeface="ＭＳ Ｐゴシック" pitchFamily="34" charset="-128"/>
                <a:sym typeface="Gill Sans" charset="0"/>
              </a:endParaRPr>
            </a:p>
          </p:txBody>
        </p:sp>
        <p:sp>
          <p:nvSpPr>
            <p:cNvPr id="41" name="AutoShape 14"/>
            <p:cNvSpPr>
              <a:spLocks noChangeArrowheads="1"/>
            </p:cNvSpPr>
            <p:nvPr/>
          </p:nvSpPr>
          <p:spPr bwMode="auto">
            <a:xfrm>
              <a:off x="2743" y="2135"/>
              <a:ext cx="436" cy="1571"/>
            </a:xfrm>
            <a:prstGeom prst="downArrow">
              <a:avLst>
                <a:gd name="adj1" fmla="val 50000"/>
                <a:gd name="adj2" fmla="val 90080"/>
              </a:avLst>
            </a:prstGeom>
            <a:grpFill/>
            <a:ln w="9525">
              <a:noFill/>
              <a:miter lim="800000"/>
              <a:headEnd/>
              <a:tailEnd/>
            </a:ln>
          </p:spPr>
          <p:txBody>
            <a:bodyPr wrap="none" anchor="ctr"/>
            <a:lstStyle/>
            <a:p>
              <a:pPr defTabSz="631247"/>
              <a:endParaRPr lang="en-US" sz="2200">
                <a:solidFill>
                  <a:prstClr val="black"/>
                </a:solidFill>
                <a:latin typeface="Corbel" pitchFamily="34" charset="0"/>
                <a:ea typeface="ＭＳ Ｐゴシック" pitchFamily="34" charset="-128"/>
                <a:sym typeface="Gill Sans" charset="0"/>
              </a:endParaRPr>
            </a:p>
          </p:txBody>
        </p:sp>
      </p:grpSp>
      <p:sp>
        <p:nvSpPr>
          <p:cNvPr id="42" name="Rectangle 15"/>
          <p:cNvSpPr>
            <a:spLocks noChangeArrowheads="1"/>
          </p:cNvSpPr>
          <p:nvPr/>
        </p:nvSpPr>
        <p:spPr bwMode="auto">
          <a:xfrm>
            <a:off x="3081876" y="3677358"/>
            <a:ext cx="3793067" cy="784225"/>
          </a:xfrm>
          <a:prstGeom prst="rect">
            <a:avLst/>
          </a:prstGeom>
          <a:solidFill>
            <a:srgbClr val="0066FF"/>
          </a:solidFill>
          <a:ln w="9525">
            <a:miter lim="800000"/>
            <a:headEnd/>
            <a:tailEnd/>
          </a:ln>
          <a:scene3d>
            <a:camera prst="legacyPerspectiveTop"/>
            <a:lightRig rig="legacyFlat3" dir="b"/>
          </a:scene3d>
          <a:sp3d extrusionH="887400" prstMaterial="legacyMatte">
            <a:bevelT w="13500" h="13500" prst="angle"/>
            <a:bevelB w="13500" h="13500" prst="angle"/>
            <a:extrusionClr>
              <a:srgbClr val="0066FF"/>
            </a:extrusionClr>
          </a:sp3d>
        </p:spPr>
        <p:txBody>
          <a:bodyPr wrap="none" lIns="81496" tIns="40807" rIns="81496" bIns="40807" anchor="ctr">
            <a:flatTx/>
          </a:bodyPr>
          <a:lstStyle/>
          <a:p>
            <a:pPr defTabSz="631247"/>
            <a:endParaRPr lang="en-US" sz="2200">
              <a:solidFill>
                <a:prstClr val="black"/>
              </a:solidFill>
              <a:latin typeface="Corbel" pitchFamily="34" charset="0"/>
              <a:ea typeface="ＭＳ Ｐゴシック" pitchFamily="34" charset="-128"/>
              <a:sym typeface="Gill Sans" charset="0"/>
            </a:endParaRPr>
          </a:p>
        </p:txBody>
      </p:sp>
      <p:sp>
        <p:nvSpPr>
          <p:cNvPr id="43" name="Rectangle 16"/>
          <p:cNvSpPr>
            <a:spLocks noChangeArrowheads="1"/>
          </p:cNvSpPr>
          <p:nvPr/>
        </p:nvSpPr>
        <p:spPr bwMode="auto">
          <a:xfrm>
            <a:off x="3352913" y="3744219"/>
            <a:ext cx="2857577" cy="461665"/>
          </a:xfrm>
          <a:prstGeom prst="rect">
            <a:avLst/>
          </a:prstGeom>
          <a:noFill/>
          <a:ln w="9525">
            <a:noFill/>
            <a:miter lim="800000"/>
            <a:headEnd/>
            <a:tailEnd/>
          </a:ln>
          <a:effectLst>
            <a:outerShdw dist="35921" dir="2700000" algn="ctr" rotWithShape="0">
              <a:srgbClr val="1D0801"/>
            </a:outerShdw>
          </a:effectLst>
        </p:spPr>
        <p:txBody>
          <a:bodyPr wrap="none" lIns="0" tIns="0" rIns="0" bIns="0">
            <a:spAutoFit/>
          </a:bodyPr>
          <a:lstStyle/>
          <a:p>
            <a:pPr defTabSz="631247" eaLnBrk="0" hangingPunct="0">
              <a:defRPr/>
            </a:pPr>
            <a:r>
              <a:rPr lang="en-US" sz="3000" b="1" dirty="0">
                <a:solidFill>
                  <a:srgbClr val="FFFF00"/>
                </a:solidFill>
                <a:latin typeface="Corbel" pitchFamily="34" charset="0"/>
                <a:ea typeface="Osaka" charset="-128"/>
                <a:sym typeface="Gill Sans" charset="0"/>
              </a:rPr>
              <a:t>DRUG/ALCOHOL</a:t>
            </a:r>
          </a:p>
        </p:txBody>
      </p:sp>
      <p:sp>
        <p:nvSpPr>
          <p:cNvPr id="44" name="Rectangle 17"/>
          <p:cNvSpPr>
            <a:spLocks noChangeArrowheads="1"/>
          </p:cNvSpPr>
          <p:nvPr/>
        </p:nvSpPr>
        <p:spPr bwMode="auto">
          <a:xfrm>
            <a:off x="2405224" y="4820351"/>
            <a:ext cx="4587523" cy="723900"/>
          </a:xfrm>
          <a:prstGeom prst="rect">
            <a:avLst/>
          </a:prstGeom>
          <a:solidFill>
            <a:srgbClr val="00FF00"/>
          </a:solidFill>
          <a:ln w="9525">
            <a:miter lim="800000"/>
            <a:headEnd/>
            <a:tailEnd/>
          </a:ln>
          <a:scene3d>
            <a:camera prst="legacyPerspectiveTop"/>
            <a:lightRig rig="legacyFlat3" dir="b"/>
          </a:scene3d>
          <a:sp3d extrusionH="887400" prstMaterial="legacyMatte">
            <a:bevelT w="13500" h="13500" prst="angle"/>
            <a:bevelB w="13500" h="13500" prst="angle"/>
            <a:extrusionClr>
              <a:srgbClr val="00FF00"/>
            </a:extrusionClr>
          </a:sp3d>
        </p:spPr>
        <p:txBody>
          <a:bodyPr wrap="none" lIns="81496" tIns="40807" rIns="81496" bIns="40807" anchor="ctr">
            <a:flatTx/>
          </a:bodyPr>
          <a:lstStyle/>
          <a:p>
            <a:pPr algn="ctr" defTabSz="631247" eaLnBrk="0" hangingPunct="0"/>
            <a:endParaRPr lang="en-US" sz="4500" b="1">
              <a:solidFill>
                <a:prstClr val="white"/>
              </a:solidFill>
              <a:latin typeface="Corbel" pitchFamily="34" charset="0"/>
              <a:ea typeface="Osaka" charset="-128"/>
              <a:sym typeface="Gill Sans" charset="0"/>
            </a:endParaRPr>
          </a:p>
        </p:txBody>
      </p:sp>
      <p:sp>
        <p:nvSpPr>
          <p:cNvPr id="45" name="Text Box 18"/>
          <p:cNvSpPr txBox="1">
            <a:spLocks noChangeArrowheads="1"/>
          </p:cNvSpPr>
          <p:nvPr/>
        </p:nvSpPr>
        <p:spPr bwMode="auto">
          <a:xfrm>
            <a:off x="3170675" y="4820524"/>
            <a:ext cx="3187847" cy="544076"/>
          </a:xfrm>
          <a:prstGeom prst="rect">
            <a:avLst/>
          </a:prstGeom>
          <a:noFill/>
          <a:ln w="9525">
            <a:noFill/>
            <a:miter lim="800000"/>
            <a:headEnd/>
            <a:tailEnd/>
          </a:ln>
          <a:effectLst>
            <a:outerShdw dist="35921" dir="2700000" algn="ctr" rotWithShape="0">
              <a:srgbClr val="1D0801"/>
            </a:outerShdw>
          </a:effectLst>
        </p:spPr>
        <p:txBody>
          <a:bodyPr wrap="none" lIns="81496" tIns="40807" rIns="81496" bIns="40807">
            <a:spAutoFit/>
          </a:bodyPr>
          <a:lstStyle/>
          <a:p>
            <a:pPr algn="ctr" defTabSz="631247" eaLnBrk="0" hangingPunct="0">
              <a:defRPr/>
            </a:pPr>
            <a:r>
              <a:rPr lang="en-US" sz="3000" b="1" dirty="0">
                <a:solidFill>
                  <a:srgbClr val="FFFFFF"/>
                </a:solidFill>
                <a:latin typeface="Corbel" pitchFamily="34" charset="0"/>
                <a:ea typeface="ＭＳ Ｐゴシック" charset="-128"/>
                <a:cs typeface="Times New Roman" charset="0"/>
                <a:sym typeface="Gill Sans" charset="0"/>
              </a:rPr>
              <a:t>Brain Mechanisms</a:t>
            </a:r>
          </a:p>
        </p:txBody>
      </p:sp>
      <p:sp>
        <p:nvSpPr>
          <p:cNvPr id="46" name="Rectangle 22"/>
          <p:cNvSpPr>
            <a:spLocks noChangeArrowheads="1"/>
          </p:cNvSpPr>
          <p:nvPr/>
        </p:nvSpPr>
        <p:spPr bwMode="auto">
          <a:xfrm>
            <a:off x="891894" y="2236187"/>
            <a:ext cx="3005667" cy="977809"/>
          </a:xfrm>
          <a:prstGeom prst="rect">
            <a:avLst/>
          </a:prstGeom>
          <a:solidFill>
            <a:srgbClr val="00FFFF"/>
          </a:solidFill>
          <a:ln w="9525">
            <a:miter lim="800000"/>
            <a:headEnd/>
            <a:tailEnd/>
          </a:ln>
          <a:scene3d>
            <a:camera prst="legacyPerspectiveTop"/>
            <a:lightRig rig="legacyFlat3" dir="b"/>
          </a:scene3d>
          <a:sp3d extrusionH="887400" prstMaterial="legacyMatte">
            <a:bevelT w="13500" h="13500" prst="angle"/>
            <a:bevelB w="13500" h="13500" prst="angle"/>
            <a:extrusionClr>
              <a:srgbClr val="00FFFF"/>
            </a:extrusionClr>
          </a:sp3d>
        </p:spPr>
        <p:txBody>
          <a:bodyPr wrap="none" lIns="81496" tIns="40807" rIns="81496" bIns="40807" anchor="ctr">
            <a:flatTx/>
          </a:bodyPr>
          <a:lstStyle/>
          <a:p>
            <a:pPr defTabSz="631247"/>
            <a:endParaRPr lang="en-US" sz="2200">
              <a:solidFill>
                <a:prstClr val="black"/>
              </a:solidFill>
              <a:latin typeface="Corbel" pitchFamily="34" charset="0"/>
              <a:ea typeface="ＭＳ Ｐゴシック" pitchFamily="34" charset="-128"/>
              <a:sym typeface="Gill Sans" charset="0"/>
            </a:endParaRPr>
          </a:p>
        </p:txBody>
      </p:sp>
      <p:sp>
        <p:nvSpPr>
          <p:cNvPr id="47" name="Text Box 23"/>
          <p:cNvSpPr txBox="1">
            <a:spLocks noChangeArrowheads="1"/>
          </p:cNvSpPr>
          <p:nvPr/>
        </p:nvSpPr>
        <p:spPr bwMode="auto">
          <a:xfrm>
            <a:off x="667456" y="2153937"/>
            <a:ext cx="3400778" cy="950423"/>
          </a:xfrm>
          <a:prstGeom prst="rect">
            <a:avLst/>
          </a:prstGeom>
          <a:noFill/>
          <a:ln w="9525">
            <a:noFill/>
            <a:miter lim="800000"/>
            <a:headEnd/>
            <a:tailEnd/>
          </a:ln>
          <a:effectLst>
            <a:outerShdw dist="35921" dir="2700000" algn="ctr" rotWithShape="0">
              <a:srgbClr val="1D0801"/>
            </a:outerShdw>
          </a:effectLst>
        </p:spPr>
        <p:txBody>
          <a:bodyPr lIns="81496" tIns="40807" rIns="81496" bIns="40807">
            <a:spAutoFit/>
          </a:bodyPr>
          <a:lstStyle/>
          <a:p>
            <a:pPr algn="ctr" defTabSz="631247" eaLnBrk="0" hangingPunct="0">
              <a:defRPr/>
            </a:pPr>
            <a:r>
              <a:rPr lang="en-US" sz="3000" b="1" dirty="0">
                <a:solidFill>
                  <a:srgbClr val="FFFFFF"/>
                </a:solidFill>
                <a:latin typeface="Corbel" pitchFamily="34" charset="0"/>
                <a:ea typeface="Osaka" charset="-128"/>
                <a:sym typeface="Gill Sans" charset="0"/>
              </a:rPr>
              <a:t>Biology</a:t>
            </a:r>
          </a:p>
          <a:p>
            <a:pPr algn="ctr" defTabSz="631247" eaLnBrk="0" hangingPunct="0">
              <a:defRPr/>
            </a:pPr>
            <a:r>
              <a:rPr lang="en-US" sz="2600" b="1" dirty="0">
                <a:solidFill>
                  <a:srgbClr val="FFFFFF"/>
                </a:solidFill>
                <a:latin typeface="Corbel" pitchFamily="34" charset="0"/>
                <a:ea typeface="Osaka" charset="-128"/>
                <a:sym typeface="Gill Sans" charset="0"/>
              </a:rPr>
              <a:t>Genes/Development</a:t>
            </a:r>
          </a:p>
        </p:txBody>
      </p:sp>
      <p:sp>
        <p:nvSpPr>
          <p:cNvPr id="48" name="Rectangle 220"/>
          <p:cNvSpPr>
            <a:spLocks noChangeArrowheads="1"/>
          </p:cNvSpPr>
          <p:nvPr/>
        </p:nvSpPr>
        <p:spPr bwMode="auto">
          <a:xfrm>
            <a:off x="5444134" y="2236185"/>
            <a:ext cx="3005667" cy="977809"/>
          </a:xfrm>
          <a:prstGeom prst="rect">
            <a:avLst/>
          </a:prstGeom>
          <a:solidFill>
            <a:srgbClr val="9966FF"/>
          </a:solidFill>
          <a:ln w="9525">
            <a:miter lim="800000"/>
            <a:headEnd/>
            <a:tailEnd/>
          </a:ln>
          <a:scene3d>
            <a:camera prst="legacyPerspectiveTop"/>
            <a:lightRig rig="legacyFlat3" dir="b"/>
          </a:scene3d>
          <a:sp3d extrusionH="887400" prstMaterial="legacyMatte">
            <a:bevelT w="13500" h="13500" prst="angle"/>
            <a:bevelB w="13500" h="13500" prst="angle"/>
            <a:extrusionClr>
              <a:srgbClr val="9966FF"/>
            </a:extrusionClr>
          </a:sp3d>
        </p:spPr>
        <p:txBody>
          <a:bodyPr wrap="none" lIns="81496" tIns="40807" rIns="81496" bIns="40807" anchor="ctr">
            <a:flatTx/>
          </a:bodyPr>
          <a:lstStyle/>
          <a:p>
            <a:pPr defTabSz="631247"/>
            <a:endParaRPr lang="en-US" sz="2200">
              <a:solidFill>
                <a:prstClr val="black"/>
              </a:solidFill>
              <a:latin typeface="Corbel" pitchFamily="34" charset="0"/>
              <a:ea typeface="ＭＳ Ｐゴシック" pitchFamily="34" charset="-128"/>
              <a:sym typeface="Gill Sans" charset="0"/>
            </a:endParaRPr>
          </a:p>
        </p:txBody>
      </p:sp>
      <p:sp>
        <p:nvSpPr>
          <p:cNvPr id="49" name="Text Box 221"/>
          <p:cNvSpPr txBox="1">
            <a:spLocks noChangeArrowheads="1"/>
          </p:cNvSpPr>
          <p:nvPr/>
        </p:nvSpPr>
        <p:spPr bwMode="auto">
          <a:xfrm>
            <a:off x="5859111" y="2305848"/>
            <a:ext cx="2325432" cy="544076"/>
          </a:xfrm>
          <a:prstGeom prst="rect">
            <a:avLst/>
          </a:prstGeom>
          <a:noFill/>
          <a:ln w="9525">
            <a:noFill/>
            <a:miter lim="800000"/>
            <a:headEnd/>
            <a:tailEnd/>
          </a:ln>
          <a:effectLst>
            <a:outerShdw dist="35921" dir="2700000" algn="ctr" rotWithShape="0">
              <a:srgbClr val="1D0801"/>
            </a:outerShdw>
          </a:effectLst>
        </p:spPr>
        <p:txBody>
          <a:bodyPr wrap="none" lIns="81496" tIns="40807" rIns="81496" bIns="40807">
            <a:spAutoFit/>
          </a:bodyPr>
          <a:lstStyle/>
          <a:p>
            <a:pPr defTabSz="631247" eaLnBrk="0" hangingPunct="0">
              <a:defRPr/>
            </a:pPr>
            <a:r>
              <a:rPr lang="en-US" sz="3000" b="1" dirty="0">
                <a:solidFill>
                  <a:srgbClr val="FFFFFF"/>
                </a:solidFill>
                <a:latin typeface="Corbel" pitchFamily="34" charset="0"/>
                <a:ea typeface="Osaka" charset="-128"/>
                <a:sym typeface="Gill Sans" charset="0"/>
              </a:rPr>
              <a:t>Environment</a:t>
            </a:r>
          </a:p>
        </p:txBody>
      </p:sp>
      <p:sp>
        <p:nvSpPr>
          <p:cNvPr id="50" name="AutoShape 225"/>
          <p:cNvSpPr>
            <a:spLocks noChangeArrowheads="1"/>
          </p:cNvSpPr>
          <p:nvPr/>
        </p:nvSpPr>
        <p:spPr bwMode="auto">
          <a:xfrm>
            <a:off x="3669433" y="2361009"/>
            <a:ext cx="1943101" cy="482600"/>
          </a:xfrm>
          <a:prstGeom prst="leftRightArrow">
            <a:avLst>
              <a:gd name="adj1" fmla="val 50000"/>
              <a:gd name="adj2" fmla="val 90592"/>
            </a:avLst>
          </a:prstGeom>
          <a:gradFill rotWithShape="0">
            <a:gsLst>
              <a:gs pos="0">
                <a:srgbClr val="FFF200"/>
              </a:gs>
              <a:gs pos="45000">
                <a:srgbClr val="FF7A00"/>
              </a:gs>
              <a:gs pos="70000">
                <a:srgbClr val="FF0300"/>
              </a:gs>
              <a:gs pos="100000">
                <a:srgbClr val="4D0808"/>
              </a:gs>
            </a:gsLst>
            <a:lin ang="5400000"/>
          </a:gradFill>
          <a:ln w="9525">
            <a:noFill/>
            <a:miter lim="800000"/>
            <a:headEnd/>
            <a:tailEnd/>
          </a:ln>
        </p:spPr>
        <p:txBody>
          <a:bodyPr wrap="none" lIns="81496" tIns="40807" rIns="81496" bIns="40807" anchor="ctr"/>
          <a:lstStyle/>
          <a:p>
            <a:pPr defTabSz="631247"/>
            <a:endParaRPr lang="en-US" sz="2200">
              <a:solidFill>
                <a:prstClr val="black"/>
              </a:solidFill>
              <a:latin typeface="Corbel" pitchFamily="34" charset="0"/>
              <a:ea typeface="ＭＳ Ｐゴシック" pitchFamily="34" charset="-128"/>
              <a:sym typeface="Gill Sans" charset="0"/>
            </a:endParaRPr>
          </a:p>
        </p:txBody>
      </p:sp>
      <p:sp>
        <p:nvSpPr>
          <p:cNvPr id="26" name="Text Box 12"/>
          <p:cNvSpPr txBox="1">
            <a:spLocks noChangeArrowheads="1"/>
          </p:cNvSpPr>
          <p:nvPr/>
        </p:nvSpPr>
        <p:spPr bwMode="auto">
          <a:xfrm>
            <a:off x="1656967" y="14004"/>
            <a:ext cx="5888672" cy="924360"/>
          </a:xfrm>
          <a:prstGeom prst="rect">
            <a:avLst/>
          </a:prstGeom>
          <a:noFill/>
          <a:ln w="9525">
            <a:noFill/>
            <a:miter lim="800000"/>
            <a:headEnd/>
            <a:tailEnd/>
          </a:ln>
        </p:spPr>
        <p:txBody>
          <a:bodyPr wrap="none" lIns="86142" tIns="43182" rIns="86142" bIns="43182">
            <a:spAutoFit/>
          </a:bodyPr>
          <a:lstStyle/>
          <a:p>
            <a:pPr marL="431232" indent="-431232" algn="ctr" defTabSz="631343" eaLnBrk="0" hangingPunct="0">
              <a:lnSpc>
                <a:spcPct val="85000"/>
              </a:lnSpc>
            </a:pPr>
            <a:r>
              <a:rPr lang="en-US" sz="3200" b="1" dirty="0" smtClean="0">
                <a:solidFill>
                  <a:prstClr val="black"/>
                </a:solidFill>
                <a:latin typeface="Corbel" pitchFamily="34" charset="0"/>
                <a:ea typeface="ＭＳ Ｐゴシック" pitchFamily="34" charset="-128"/>
                <a:sym typeface="Gill Sans" charset="0"/>
              </a:rPr>
              <a:t>ADDICTIONS as diseases of </a:t>
            </a:r>
          </a:p>
          <a:p>
            <a:pPr marL="431232" indent="-431232" algn="ctr" defTabSz="631343" eaLnBrk="0" hangingPunct="0">
              <a:lnSpc>
                <a:spcPct val="85000"/>
              </a:lnSpc>
            </a:pPr>
            <a:r>
              <a:rPr lang="en-US" sz="3200" b="1" i="1" dirty="0" smtClean="0">
                <a:solidFill>
                  <a:srgbClr val="0000FF"/>
                </a:solidFill>
                <a:effectLst>
                  <a:outerShdw blurRad="38100" dist="38100" dir="2700000" algn="tl">
                    <a:srgbClr val="000000">
                      <a:alpha val="43137"/>
                    </a:srgbClr>
                  </a:outerShdw>
                </a:effectLst>
                <a:latin typeface="Corbel" pitchFamily="34" charset="0"/>
                <a:ea typeface="ＭＳ Ｐゴシック" pitchFamily="34" charset="-128"/>
                <a:sym typeface="Gill Sans" charset="0"/>
              </a:rPr>
              <a:t>Gene-Environment-Development</a:t>
            </a:r>
            <a:endParaRPr lang="en-US" sz="3200" b="1" dirty="0">
              <a:solidFill>
                <a:srgbClr val="0000FF"/>
              </a:solidFill>
              <a:effectLst>
                <a:outerShdw blurRad="38100" dist="38100" dir="2700000" algn="tl">
                  <a:srgbClr val="000000">
                    <a:alpha val="43137"/>
                  </a:srgbClr>
                </a:outerShdw>
              </a:effectLst>
              <a:latin typeface="Corbel" pitchFamily="34" charset="0"/>
              <a:ea typeface="ＭＳ Ｐゴシック" pitchFamily="34" charset="-128"/>
              <a:sym typeface="Gill Sans" charset="0"/>
            </a:endParaRPr>
          </a:p>
        </p:txBody>
      </p:sp>
      <p:sp>
        <p:nvSpPr>
          <p:cNvPr id="27" name="Line 26"/>
          <p:cNvSpPr>
            <a:spLocks noChangeShapeType="1"/>
          </p:cNvSpPr>
          <p:nvPr/>
        </p:nvSpPr>
        <p:spPr bwMode="auto">
          <a:xfrm>
            <a:off x="7191" y="945026"/>
            <a:ext cx="9144001" cy="0"/>
          </a:xfrm>
          <a:prstGeom prst="line">
            <a:avLst/>
          </a:prstGeom>
          <a:noFill/>
          <a:ln w="76200">
            <a:solidFill>
              <a:srgbClr val="FF0000"/>
            </a:solidFill>
            <a:round/>
            <a:headEnd/>
            <a:tailEnd/>
          </a:ln>
          <a:effectLst/>
        </p:spPr>
        <p:txBody>
          <a:bodyPr wrap="none" lIns="80512" tIns="40301" rIns="80512" bIns="40301" anchor="ctr"/>
          <a:lstStyle/>
          <a:p>
            <a:pPr algn="ctr" defTabSz="401950" fontAlgn="auto">
              <a:lnSpc>
                <a:spcPct val="85000"/>
              </a:lnSpc>
              <a:spcBef>
                <a:spcPts val="0"/>
              </a:spcBef>
              <a:spcAft>
                <a:spcPts val="0"/>
              </a:spcAft>
            </a:pPr>
            <a:endParaRPr lang="en-US" sz="3400" dirty="0">
              <a:solidFill>
                <a:srgbClr val="FFFFFF"/>
              </a:solidFill>
              <a:latin typeface="Corbel" pitchFamily="34" charset="0"/>
              <a:ea typeface="ＭＳ Ｐゴシック" charset="-128"/>
              <a:sym typeface="Gill Sans" charset="0"/>
            </a:endParaRPr>
          </a:p>
        </p:txBody>
      </p:sp>
    </p:spTree>
    <p:extLst>
      <p:ext uri="{BB962C8B-B14F-4D97-AF65-F5344CB8AC3E}">
        <p14:creationId xmlns:p14="http://schemas.microsoft.com/office/powerpoint/2010/main" val="399583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04" name="Picture 3"/>
          <p:cNvPicPr>
            <a:picLocks noChangeArrowheads="1"/>
          </p:cNvPicPr>
          <p:nvPr/>
        </p:nvPicPr>
        <p:blipFill>
          <a:blip r:embed="rId3" cstate="print">
            <a:lum contrast="30000"/>
          </a:blip>
          <a:srcRect/>
          <a:stretch>
            <a:fillRect/>
          </a:stretch>
        </p:blipFill>
        <p:spPr bwMode="auto">
          <a:xfrm>
            <a:off x="134938" y="4327408"/>
            <a:ext cx="1897062" cy="1852613"/>
          </a:xfrm>
          <a:prstGeom prst="rect">
            <a:avLst/>
          </a:prstGeom>
          <a:noFill/>
          <a:ln w="9525">
            <a:noFill/>
            <a:miter lim="800000"/>
            <a:headEnd/>
            <a:tailEnd/>
          </a:ln>
        </p:spPr>
      </p:pic>
      <p:sp>
        <p:nvSpPr>
          <p:cNvPr id="102405" name="Rectangle 4"/>
          <p:cNvSpPr>
            <a:spLocks noChangeArrowheads="1"/>
          </p:cNvSpPr>
          <p:nvPr/>
        </p:nvSpPr>
        <p:spPr bwMode="auto">
          <a:xfrm>
            <a:off x="474872" y="4216277"/>
            <a:ext cx="1285875" cy="1814513"/>
          </a:xfrm>
          <a:prstGeom prst="rect">
            <a:avLst/>
          </a:prstGeom>
          <a:noFill/>
          <a:ln w="9525">
            <a:solidFill>
              <a:srgbClr val="FF230E"/>
            </a:solidFill>
            <a:miter lim="800000"/>
            <a:headEnd/>
            <a:tailEnd/>
          </a:ln>
        </p:spPr>
        <p:txBody>
          <a:bodyPr wrap="none" lIns="88991" tIns="44548" rIns="88991" bIns="44548" anchor="ctr"/>
          <a:lstStyle/>
          <a:p>
            <a:pPr algn="ctr" defTabSz="640311"/>
            <a:endParaRPr lang="en-US" sz="2500">
              <a:solidFill>
                <a:srgbClr val="FFFFFF"/>
              </a:solidFill>
              <a:latin typeface="Corbel" pitchFamily="34" charset="0"/>
              <a:sym typeface="Gill Sans" charset="0"/>
            </a:endParaRPr>
          </a:p>
        </p:txBody>
      </p:sp>
      <p:pic>
        <p:nvPicPr>
          <p:cNvPr id="102406" name="Picture 5"/>
          <p:cNvPicPr>
            <a:picLocks noChangeArrowheads="1"/>
          </p:cNvPicPr>
          <p:nvPr/>
        </p:nvPicPr>
        <p:blipFill>
          <a:blip r:embed="rId4" cstate="print"/>
          <a:srcRect/>
          <a:stretch>
            <a:fillRect/>
          </a:stretch>
        </p:blipFill>
        <p:spPr bwMode="auto">
          <a:xfrm>
            <a:off x="236630" y="1672356"/>
            <a:ext cx="1863726" cy="1857375"/>
          </a:xfrm>
          <a:prstGeom prst="rect">
            <a:avLst/>
          </a:prstGeom>
          <a:noFill/>
          <a:ln w="12700">
            <a:noFill/>
            <a:miter lim="800000"/>
            <a:headEnd/>
            <a:tailEnd/>
          </a:ln>
        </p:spPr>
      </p:pic>
      <p:sp>
        <p:nvSpPr>
          <p:cNvPr id="102407" name="Rectangle 6"/>
          <p:cNvSpPr>
            <a:spLocks noChangeArrowheads="1"/>
          </p:cNvSpPr>
          <p:nvPr/>
        </p:nvSpPr>
        <p:spPr bwMode="auto">
          <a:xfrm>
            <a:off x="579236" y="1015517"/>
            <a:ext cx="1388184" cy="549125"/>
          </a:xfrm>
          <a:prstGeom prst="rect">
            <a:avLst/>
          </a:prstGeom>
          <a:noFill/>
          <a:ln w="12700">
            <a:noFill/>
            <a:miter lim="800000"/>
            <a:headEnd/>
            <a:tailEnd/>
          </a:ln>
        </p:spPr>
        <p:txBody>
          <a:bodyPr wrap="none" lIns="88098" tIns="43307" rIns="88098" bIns="43307">
            <a:spAutoFit/>
          </a:bodyPr>
          <a:lstStyle/>
          <a:p>
            <a:pPr algn="ctr" defTabSz="640311" eaLnBrk="0" hangingPunct="0">
              <a:lnSpc>
                <a:spcPct val="75000"/>
              </a:lnSpc>
            </a:pPr>
            <a:r>
              <a:rPr lang="en-US" sz="2000" dirty="0">
                <a:solidFill>
                  <a:srgbClr val="FFFFFF"/>
                </a:solidFill>
                <a:latin typeface="Corbel" pitchFamily="34" charset="0"/>
                <a:sym typeface="Gill Sans" charset="0"/>
              </a:rPr>
              <a:t>Individually</a:t>
            </a:r>
          </a:p>
          <a:p>
            <a:pPr algn="ctr" defTabSz="640311" eaLnBrk="0" hangingPunct="0">
              <a:lnSpc>
                <a:spcPct val="75000"/>
              </a:lnSpc>
            </a:pPr>
            <a:r>
              <a:rPr lang="en-US" sz="2000" dirty="0">
                <a:solidFill>
                  <a:srgbClr val="FFFFFF"/>
                </a:solidFill>
                <a:latin typeface="Corbel" pitchFamily="34" charset="0"/>
                <a:sym typeface="Gill Sans" charset="0"/>
              </a:rPr>
              <a:t>Housed</a:t>
            </a:r>
          </a:p>
        </p:txBody>
      </p:sp>
      <p:sp>
        <p:nvSpPr>
          <p:cNvPr id="102408" name="Rectangle 7"/>
          <p:cNvSpPr>
            <a:spLocks noChangeArrowheads="1"/>
          </p:cNvSpPr>
          <p:nvPr/>
        </p:nvSpPr>
        <p:spPr bwMode="auto">
          <a:xfrm>
            <a:off x="474669" y="1700785"/>
            <a:ext cx="1354137" cy="1752600"/>
          </a:xfrm>
          <a:prstGeom prst="rect">
            <a:avLst/>
          </a:prstGeom>
          <a:noFill/>
          <a:ln w="9525">
            <a:solidFill>
              <a:srgbClr val="FF230E"/>
            </a:solidFill>
            <a:miter lim="800000"/>
            <a:headEnd/>
            <a:tailEnd/>
          </a:ln>
        </p:spPr>
        <p:txBody>
          <a:bodyPr wrap="none" lIns="88991" tIns="44548" rIns="88991" bIns="44548" anchor="ctr"/>
          <a:lstStyle/>
          <a:p>
            <a:pPr algn="ctr" defTabSz="640311"/>
            <a:endParaRPr lang="en-US" sz="2500">
              <a:solidFill>
                <a:srgbClr val="FFFFFF"/>
              </a:solidFill>
              <a:latin typeface="Corbel" pitchFamily="34" charset="0"/>
              <a:sym typeface="Gill Sans" charset="0"/>
            </a:endParaRPr>
          </a:p>
        </p:txBody>
      </p:sp>
      <p:sp>
        <p:nvSpPr>
          <p:cNvPr id="102409" name="Text Box 8"/>
          <p:cNvSpPr txBox="1">
            <a:spLocks noChangeArrowheads="1"/>
          </p:cNvSpPr>
          <p:nvPr/>
        </p:nvSpPr>
        <p:spPr bwMode="auto">
          <a:xfrm>
            <a:off x="441153" y="6323453"/>
            <a:ext cx="4904173" cy="305410"/>
          </a:xfrm>
          <a:prstGeom prst="rect">
            <a:avLst/>
          </a:prstGeom>
          <a:solidFill>
            <a:schemeClr val="tx1"/>
          </a:solidFill>
          <a:ln w="9525">
            <a:noFill/>
            <a:miter lim="800000"/>
            <a:headEnd/>
            <a:tailEnd/>
          </a:ln>
        </p:spPr>
        <p:txBody>
          <a:bodyPr wrap="square" lIns="88991" tIns="44548" rIns="88991" bIns="44548">
            <a:spAutoFit/>
          </a:bodyPr>
          <a:lstStyle/>
          <a:p>
            <a:pPr defTabSz="640311"/>
            <a:r>
              <a:rPr lang="en-US" sz="1400" dirty="0">
                <a:solidFill>
                  <a:srgbClr val="FFFF00"/>
                </a:solidFill>
                <a:latin typeface="Corbel" pitchFamily="34" charset="0"/>
                <a:sym typeface="Gill Sans" charset="0"/>
              </a:rPr>
              <a:t>Morgan, D. et al. Nature Neuroscience, 2002.</a:t>
            </a:r>
          </a:p>
        </p:txBody>
      </p:sp>
      <p:grpSp>
        <p:nvGrpSpPr>
          <p:cNvPr id="2" name="Group 10"/>
          <p:cNvGrpSpPr>
            <a:grpSpLocks/>
          </p:cNvGrpSpPr>
          <p:nvPr/>
        </p:nvGrpSpPr>
        <p:grpSpPr bwMode="auto">
          <a:xfrm>
            <a:off x="4920495" y="711201"/>
            <a:ext cx="3894396" cy="3050606"/>
            <a:chOff x="4180" y="743"/>
            <a:chExt cx="2243" cy="3211"/>
          </a:xfrm>
        </p:grpSpPr>
        <p:sp>
          <p:nvSpPr>
            <p:cNvPr id="102425" name="Line 11"/>
            <p:cNvSpPr>
              <a:spLocks noChangeShapeType="1"/>
            </p:cNvSpPr>
            <p:nvPr/>
          </p:nvSpPr>
          <p:spPr bwMode="auto">
            <a:xfrm>
              <a:off x="4862" y="3509"/>
              <a:ext cx="150" cy="0"/>
            </a:xfrm>
            <a:prstGeom prst="line">
              <a:avLst/>
            </a:prstGeom>
            <a:noFill/>
            <a:ln w="19050">
              <a:solidFill>
                <a:srgbClr val="FFFFFF"/>
              </a:solidFill>
              <a:round/>
              <a:headEnd/>
              <a:tailEnd/>
            </a:ln>
          </p:spPr>
          <p:txBody>
            <a:bodyPr wrap="none" anchor="ctr"/>
            <a:lstStyle/>
            <a:p>
              <a:pPr algn="ctr" defTabSz="640311"/>
              <a:endParaRPr lang="en-US" sz="2500">
                <a:solidFill>
                  <a:srgbClr val="FFFFFF"/>
                </a:solidFill>
                <a:latin typeface="Times New Roman" pitchFamily="18" charset="0"/>
                <a:sym typeface="Gill Sans" charset="0"/>
              </a:endParaRPr>
            </a:p>
          </p:txBody>
        </p:sp>
        <p:sp>
          <p:nvSpPr>
            <p:cNvPr id="102426" name="Rectangle 12"/>
            <p:cNvSpPr>
              <a:spLocks noChangeArrowheads="1"/>
            </p:cNvSpPr>
            <p:nvPr/>
          </p:nvSpPr>
          <p:spPr bwMode="auto">
            <a:xfrm>
              <a:off x="5814" y="2203"/>
              <a:ext cx="139" cy="567"/>
            </a:xfrm>
            <a:prstGeom prst="rect">
              <a:avLst/>
            </a:prstGeom>
            <a:noFill/>
            <a:ln w="19050">
              <a:noFill/>
              <a:miter lim="800000"/>
              <a:headEnd/>
              <a:tailEnd/>
            </a:ln>
          </p:spPr>
          <p:txBody>
            <a:bodyPr wrap="none" lIns="0" tIns="0" rIns="0" bIns="0">
              <a:spAutoFit/>
            </a:bodyPr>
            <a:lstStyle/>
            <a:p>
              <a:pPr defTabSz="640311" eaLnBrk="0" hangingPunct="0"/>
              <a:r>
                <a:rPr lang="en-US" sz="3500">
                  <a:solidFill>
                    <a:srgbClr val="FFFFFF"/>
                  </a:solidFill>
                  <a:latin typeface="Corbel" pitchFamily="34" charset="0"/>
                  <a:sym typeface="Gill Sans" charset="0"/>
                </a:rPr>
                <a:t>*</a:t>
              </a:r>
            </a:p>
          </p:txBody>
        </p:sp>
        <p:sp>
          <p:nvSpPr>
            <p:cNvPr id="102427" name="Rectangle 13"/>
            <p:cNvSpPr>
              <a:spLocks noChangeArrowheads="1"/>
            </p:cNvSpPr>
            <p:nvPr/>
          </p:nvSpPr>
          <p:spPr bwMode="auto">
            <a:xfrm>
              <a:off x="5482" y="2082"/>
              <a:ext cx="139" cy="567"/>
            </a:xfrm>
            <a:prstGeom prst="rect">
              <a:avLst/>
            </a:prstGeom>
            <a:noFill/>
            <a:ln w="19050">
              <a:noFill/>
              <a:miter lim="800000"/>
              <a:headEnd/>
              <a:tailEnd/>
            </a:ln>
          </p:spPr>
          <p:txBody>
            <a:bodyPr wrap="none" lIns="0" tIns="0" rIns="0" bIns="0">
              <a:spAutoFit/>
            </a:bodyPr>
            <a:lstStyle/>
            <a:p>
              <a:pPr defTabSz="640311" eaLnBrk="0" hangingPunct="0"/>
              <a:r>
                <a:rPr lang="en-US" sz="3500">
                  <a:solidFill>
                    <a:srgbClr val="FFFFFF"/>
                  </a:solidFill>
                  <a:latin typeface="Corbel" pitchFamily="34" charset="0"/>
                  <a:sym typeface="Gill Sans" charset="0"/>
                </a:rPr>
                <a:t>*</a:t>
              </a:r>
            </a:p>
          </p:txBody>
        </p:sp>
        <p:sp>
          <p:nvSpPr>
            <p:cNvPr id="102428" name="Line 14"/>
            <p:cNvSpPr>
              <a:spLocks noChangeShapeType="1"/>
            </p:cNvSpPr>
            <p:nvPr/>
          </p:nvSpPr>
          <p:spPr bwMode="auto">
            <a:xfrm>
              <a:off x="4945" y="3515"/>
              <a:ext cx="0" cy="37"/>
            </a:xfrm>
            <a:prstGeom prst="line">
              <a:avLst/>
            </a:prstGeom>
            <a:noFill/>
            <a:ln w="19050">
              <a:solidFill>
                <a:srgbClr val="FFFFFF"/>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29" name="Rectangle 15"/>
            <p:cNvSpPr>
              <a:spLocks noChangeArrowheads="1"/>
            </p:cNvSpPr>
            <p:nvPr/>
          </p:nvSpPr>
          <p:spPr bwMode="auto">
            <a:xfrm>
              <a:off x="4913" y="3630"/>
              <a:ext cx="81" cy="324"/>
            </a:xfrm>
            <a:prstGeom prst="rect">
              <a:avLst/>
            </a:prstGeom>
            <a:noFill/>
            <a:ln w="9525">
              <a:noFill/>
              <a:miter lim="800000"/>
              <a:headEnd/>
              <a:tailEnd/>
            </a:ln>
          </p:spPr>
          <p:txBody>
            <a:bodyPr wrap="none" lIns="0" tIns="0" rIns="0" bIns="0">
              <a:spAutoFit/>
            </a:bodyPr>
            <a:lstStyle/>
            <a:p>
              <a:pPr defTabSz="640311" eaLnBrk="0" hangingPunct="0"/>
              <a:r>
                <a:rPr lang="en-US" sz="2000">
                  <a:solidFill>
                    <a:srgbClr val="FFFFFF"/>
                  </a:solidFill>
                  <a:latin typeface="Corbel" pitchFamily="34" charset="0"/>
                  <a:sym typeface="Gill Sans" charset="0"/>
                </a:rPr>
                <a:t>S</a:t>
              </a:r>
              <a:endParaRPr lang="en-US" sz="3200">
                <a:solidFill>
                  <a:srgbClr val="FFFFFF"/>
                </a:solidFill>
                <a:latin typeface="Corbel" pitchFamily="34" charset="0"/>
                <a:sym typeface="Gill Sans" charset="0"/>
              </a:endParaRPr>
            </a:p>
          </p:txBody>
        </p:sp>
        <p:sp>
          <p:nvSpPr>
            <p:cNvPr id="102430" name="Line 16"/>
            <p:cNvSpPr>
              <a:spLocks noChangeShapeType="1"/>
            </p:cNvSpPr>
            <p:nvPr/>
          </p:nvSpPr>
          <p:spPr bwMode="auto">
            <a:xfrm>
              <a:off x="5108" y="3515"/>
              <a:ext cx="0" cy="37"/>
            </a:xfrm>
            <a:prstGeom prst="line">
              <a:avLst/>
            </a:prstGeom>
            <a:noFill/>
            <a:ln w="19050">
              <a:solidFill>
                <a:srgbClr val="FFFFFF"/>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31" name="Line 17"/>
            <p:cNvSpPr>
              <a:spLocks noChangeShapeType="1"/>
            </p:cNvSpPr>
            <p:nvPr/>
          </p:nvSpPr>
          <p:spPr bwMode="auto">
            <a:xfrm>
              <a:off x="5502" y="3515"/>
              <a:ext cx="0" cy="37"/>
            </a:xfrm>
            <a:prstGeom prst="line">
              <a:avLst/>
            </a:prstGeom>
            <a:noFill/>
            <a:ln w="19050">
              <a:solidFill>
                <a:srgbClr val="FFFFFF"/>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32" name="Line 18"/>
            <p:cNvSpPr>
              <a:spLocks noChangeShapeType="1"/>
            </p:cNvSpPr>
            <p:nvPr/>
          </p:nvSpPr>
          <p:spPr bwMode="auto">
            <a:xfrm>
              <a:off x="5859" y="3515"/>
              <a:ext cx="2" cy="37"/>
            </a:xfrm>
            <a:prstGeom prst="line">
              <a:avLst/>
            </a:prstGeom>
            <a:noFill/>
            <a:ln w="19050">
              <a:solidFill>
                <a:srgbClr val="FFFFFF"/>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33" name="Line 19"/>
            <p:cNvSpPr>
              <a:spLocks noChangeShapeType="1"/>
            </p:cNvSpPr>
            <p:nvPr/>
          </p:nvSpPr>
          <p:spPr bwMode="auto">
            <a:xfrm>
              <a:off x="6252" y="3515"/>
              <a:ext cx="0" cy="37"/>
            </a:xfrm>
            <a:prstGeom prst="line">
              <a:avLst/>
            </a:prstGeom>
            <a:noFill/>
            <a:ln w="19050">
              <a:solidFill>
                <a:srgbClr val="FFFFFF"/>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34" name="Rectangle 20"/>
            <p:cNvSpPr>
              <a:spLocks noChangeArrowheads="1"/>
            </p:cNvSpPr>
            <p:nvPr/>
          </p:nvSpPr>
          <p:spPr bwMode="auto">
            <a:xfrm>
              <a:off x="5002" y="3630"/>
              <a:ext cx="255" cy="324"/>
            </a:xfrm>
            <a:prstGeom prst="rect">
              <a:avLst/>
            </a:prstGeom>
            <a:noFill/>
            <a:ln w="9525">
              <a:noFill/>
              <a:miter lim="800000"/>
              <a:headEnd/>
              <a:tailEnd/>
            </a:ln>
          </p:spPr>
          <p:txBody>
            <a:bodyPr wrap="none" lIns="0" tIns="0" rIns="0" bIns="0">
              <a:spAutoFit/>
            </a:bodyPr>
            <a:lstStyle/>
            <a:p>
              <a:pPr defTabSz="640311" eaLnBrk="0" hangingPunct="0"/>
              <a:r>
                <a:rPr lang="en-US" sz="2000">
                  <a:solidFill>
                    <a:srgbClr val="FFFFFF"/>
                  </a:solidFill>
                  <a:latin typeface="Corbel" pitchFamily="34" charset="0"/>
                  <a:sym typeface="Gill Sans" charset="0"/>
                </a:rPr>
                <a:t>.003</a:t>
              </a:r>
              <a:endParaRPr lang="en-US" sz="3200">
                <a:solidFill>
                  <a:srgbClr val="FFFFFF"/>
                </a:solidFill>
                <a:latin typeface="Corbel" pitchFamily="34" charset="0"/>
                <a:sym typeface="Gill Sans" charset="0"/>
              </a:endParaRPr>
            </a:p>
          </p:txBody>
        </p:sp>
        <p:sp>
          <p:nvSpPr>
            <p:cNvPr id="102435" name="Rectangle 21"/>
            <p:cNvSpPr>
              <a:spLocks noChangeArrowheads="1"/>
            </p:cNvSpPr>
            <p:nvPr/>
          </p:nvSpPr>
          <p:spPr bwMode="auto">
            <a:xfrm>
              <a:off x="5416" y="3630"/>
              <a:ext cx="181" cy="324"/>
            </a:xfrm>
            <a:prstGeom prst="rect">
              <a:avLst/>
            </a:prstGeom>
            <a:noFill/>
            <a:ln w="9525">
              <a:noFill/>
              <a:miter lim="800000"/>
              <a:headEnd/>
              <a:tailEnd/>
            </a:ln>
          </p:spPr>
          <p:txBody>
            <a:bodyPr wrap="none" lIns="0" tIns="0" rIns="0" bIns="0">
              <a:spAutoFit/>
            </a:bodyPr>
            <a:lstStyle/>
            <a:p>
              <a:pPr defTabSz="640311" eaLnBrk="0" hangingPunct="0"/>
              <a:r>
                <a:rPr lang="en-US" sz="2000">
                  <a:solidFill>
                    <a:srgbClr val="FFFFFF"/>
                  </a:solidFill>
                  <a:latin typeface="Corbel" pitchFamily="34" charset="0"/>
                  <a:sym typeface="Gill Sans" charset="0"/>
                </a:rPr>
                <a:t>.01</a:t>
              </a:r>
              <a:endParaRPr lang="en-US" sz="3200">
                <a:solidFill>
                  <a:srgbClr val="FFFFFF"/>
                </a:solidFill>
                <a:latin typeface="Corbel" pitchFamily="34" charset="0"/>
                <a:sym typeface="Gill Sans" charset="0"/>
              </a:endParaRPr>
            </a:p>
          </p:txBody>
        </p:sp>
        <p:sp>
          <p:nvSpPr>
            <p:cNvPr id="102436" name="Rectangle 22"/>
            <p:cNvSpPr>
              <a:spLocks noChangeArrowheads="1"/>
            </p:cNvSpPr>
            <p:nvPr/>
          </p:nvSpPr>
          <p:spPr bwMode="auto">
            <a:xfrm>
              <a:off x="5773" y="3630"/>
              <a:ext cx="179" cy="324"/>
            </a:xfrm>
            <a:prstGeom prst="rect">
              <a:avLst/>
            </a:prstGeom>
            <a:noFill/>
            <a:ln w="9525">
              <a:noFill/>
              <a:miter lim="800000"/>
              <a:headEnd/>
              <a:tailEnd/>
            </a:ln>
          </p:spPr>
          <p:txBody>
            <a:bodyPr wrap="none" lIns="0" tIns="0" rIns="0" bIns="0">
              <a:spAutoFit/>
            </a:bodyPr>
            <a:lstStyle/>
            <a:p>
              <a:pPr defTabSz="640311" eaLnBrk="0" hangingPunct="0"/>
              <a:r>
                <a:rPr lang="en-US" sz="2000">
                  <a:solidFill>
                    <a:srgbClr val="FFFFFF"/>
                  </a:solidFill>
                  <a:latin typeface="Corbel" pitchFamily="34" charset="0"/>
                  <a:sym typeface="Gill Sans" charset="0"/>
                </a:rPr>
                <a:t>.03</a:t>
              </a:r>
              <a:endParaRPr lang="en-US" sz="3200">
                <a:solidFill>
                  <a:srgbClr val="FFFFFF"/>
                </a:solidFill>
                <a:latin typeface="Corbel" pitchFamily="34" charset="0"/>
                <a:sym typeface="Gill Sans" charset="0"/>
              </a:endParaRPr>
            </a:p>
          </p:txBody>
        </p:sp>
        <p:sp>
          <p:nvSpPr>
            <p:cNvPr id="102437" name="Rectangle 23"/>
            <p:cNvSpPr>
              <a:spLocks noChangeArrowheads="1"/>
            </p:cNvSpPr>
            <p:nvPr/>
          </p:nvSpPr>
          <p:spPr bwMode="auto">
            <a:xfrm>
              <a:off x="6200" y="3630"/>
              <a:ext cx="105" cy="324"/>
            </a:xfrm>
            <a:prstGeom prst="rect">
              <a:avLst/>
            </a:prstGeom>
            <a:noFill/>
            <a:ln w="9525">
              <a:noFill/>
              <a:miter lim="800000"/>
              <a:headEnd/>
              <a:tailEnd/>
            </a:ln>
          </p:spPr>
          <p:txBody>
            <a:bodyPr wrap="none" lIns="0" tIns="0" rIns="0" bIns="0">
              <a:spAutoFit/>
            </a:bodyPr>
            <a:lstStyle/>
            <a:p>
              <a:pPr defTabSz="640311" eaLnBrk="0" hangingPunct="0"/>
              <a:r>
                <a:rPr lang="en-US" sz="2000">
                  <a:solidFill>
                    <a:srgbClr val="FFFFFF"/>
                  </a:solidFill>
                  <a:latin typeface="Corbel" pitchFamily="34" charset="0"/>
                  <a:sym typeface="Gill Sans" charset="0"/>
                </a:rPr>
                <a:t>.1</a:t>
              </a:r>
              <a:endParaRPr lang="en-US" sz="3200">
                <a:solidFill>
                  <a:srgbClr val="FFFFFF"/>
                </a:solidFill>
                <a:latin typeface="Corbel" pitchFamily="34" charset="0"/>
                <a:sym typeface="Gill Sans" charset="0"/>
              </a:endParaRPr>
            </a:p>
          </p:txBody>
        </p:sp>
        <p:sp>
          <p:nvSpPr>
            <p:cNvPr id="102438" name="Line 24"/>
            <p:cNvSpPr>
              <a:spLocks noChangeShapeType="1"/>
            </p:cNvSpPr>
            <p:nvPr/>
          </p:nvSpPr>
          <p:spPr bwMode="auto">
            <a:xfrm flipV="1">
              <a:off x="4791" y="1247"/>
              <a:ext cx="0" cy="2155"/>
            </a:xfrm>
            <a:prstGeom prst="line">
              <a:avLst/>
            </a:prstGeom>
            <a:noFill/>
            <a:ln w="19050">
              <a:solidFill>
                <a:srgbClr val="FFFFFF"/>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39" name="Line 25"/>
            <p:cNvSpPr>
              <a:spLocks noChangeShapeType="1"/>
            </p:cNvSpPr>
            <p:nvPr/>
          </p:nvSpPr>
          <p:spPr bwMode="auto">
            <a:xfrm flipH="1">
              <a:off x="4745" y="3402"/>
              <a:ext cx="46" cy="0"/>
            </a:xfrm>
            <a:prstGeom prst="line">
              <a:avLst/>
            </a:prstGeom>
            <a:noFill/>
            <a:ln w="19050">
              <a:solidFill>
                <a:srgbClr val="FFFFFF"/>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40" name="Line 26"/>
            <p:cNvSpPr>
              <a:spLocks noChangeShapeType="1"/>
            </p:cNvSpPr>
            <p:nvPr/>
          </p:nvSpPr>
          <p:spPr bwMode="auto">
            <a:xfrm flipH="1">
              <a:off x="4745" y="2970"/>
              <a:ext cx="46" cy="3"/>
            </a:xfrm>
            <a:prstGeom prst="line">
              <a:avLst/>
            </a:prstGeom>
            <a:noFill/>
            <a:ln w="19050">
              <a:solidFill>
                <a:srgbClr val="FFFFFF"/>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41" name="Line 27"/>
            <p:cNvSpPr>
              <a:spLocks noChangeShapeType="1"/>
            </p:cNvSpPr>
            <p:nvPr/>
          </p:nvSpPr>
          <p:spPr bwMode="auto">
            <a:xfrm flipH="1">
              <a:off x="4745" y="2541"/>
              <a:ext cx="46" cy="0"/>
            </a:xfrm>
            <a:prstGeom prst="line">
              <a:avLst/>
            </a:prstGeom>
            <a:noFill/>
            <a:ln w="19050">
              <a:solidFill>
                <a:srgbClr val="FFFFFF"/>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42" name="Line 28"/>
            <p:cNvSpPr>
              <a:spLocks noChangeShapeType="1"/>
            </p:cNvSpPr>
            <p:nvPr/>
          </p:nvSpPr>
          <p:spPr bwMode="auto">
            <a:xfrm flipH="1">
              <a:off x="4745" y="2108"/>
              <a:ext cx="46" cy="0"/>
            </a:xfrm>
            <a:prstGeom prst="line">
              <a:avLst/>
            </a:prstGeom>
            <a:noFill/>
            <a:ln w="19050">
              <a:solidFill>
                <a:srgbClr val="FFFFFF"/>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43" name="Line 29"/>
            <p:cNvSpPr>
              <a:spLocks noChangeShapeType="1"/>
            </p:cNvSpPr>
            <p:nvPr/>
          </p:nvSpPr>
          <p:spPr bwMode="auto">
            <a:xfrm flipH="1">
              <a:off x="4745" y="1676"/>
              <a:ext cx="46" cy="0"/>
            </a:xfrm>
            <a:prstGeom prst="line">
              <a:avLst/>
            </a:prstGeom>
            <a:noFill/>
            <a:ln w="19050">
              <a:solidFill>
                <a:srgbClr val="FFFFFF"/>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44" name="Line 30"/>
            <p:cNvSpPr>
              <a:spLocks noChangeShapeType="1"/>
            </p:cNvSpPr>
            <p:nvPr/>
          </p:nvSpPr>
          <p:spPr bwMode="auto">
            <a:xfrm flipH="1">
              <a:off x="4745" y="1247"/>
              <a:ext cx="46" cy="0"/>
            </a:xfrm>
            <a:prstGeom prst="line">
              <a:avLst/>
            </a:prstGeom>
            <a:noFill/>
            <a:ln w="19050">
              <a:solidFill>
                <a:srgbClr val="FFFFFF"/>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45" name="Rectangle 31"/>
            <p:cNvSpPr>
              <a:spLocks noChangeArrowheads="1"/>
            </p:cNvSpPr>
            <p:nvPr/>
          </p:nvSpPr>
          <p:spPr bwMode="auto">
            <a:xfrm>
              <a:off x="4626" y="3345"/>
              <a:ext cx="76" cy="324"/>
            </a:xfrm>
            <a:prstGeom prst="rect">
              <a:avLst/>
            </a:prstGeom>
            <a:noFill/>
            <a:ln w="9525">
              <a:noFill/>
              <a:miter lim="800000"/>
              <a:headEnd/>
              <a:tailEnd/>
            </a:ln>
          </p:spPr>
          <p:txBody>
            <a:bodyPr wrap="none" lIns="0" tIns="0" rIns="0" bIns="0">
              <a:spAutoFit/>
            </a:bodyPr>
            <a:lstStyle/>
            <a:p>
              <a:pPr defTabSz="640311" eaLnBrk="0" hangingPunct="0"/>
              <a:r>
                <a:rPr lang="en-US" sz="2000">
                  <a:solidFill>
                    <a:srgbClr val="FFFFFF"/>
                  </a:solidFill>
                  <a:latin typeface="Corbel" pitchFamily="34" charset="0"/>
                  <a:sym typeface="Gill Sans" charset="0"/>
                </a:rPr>
                <a:t>0</a:t>
              </a:r>
              <a:endParaRPr lang="en-US" sz="3200">
                <a:solidFill>
                  <a:srgbClr val="FFFFFF"/>
                </a:solidFill>
                <a:latin typeface="Corbel" pitchFamily="34" charset="0"/>
                <a:sym typeface="Gill Sans" charset="0"/>
              </a:endParaRPr>
            </a:p>
          </p:txBody>
        </p:sp>
        <p:sp>
          <p:nvSpPr>
            <p:cNvPr id="102446" name="Rectangle 32"/>
            <p:cNvSpPr>
              <a:spLocks noChangeArrowheads="1"/>
            </p:cNvSpPr>
            <p:nvPr/>
          </p:nvSpPr>
          <p:spPr bwMode="auto">
            <a:xfrm>
              <a:off x="4557" y="2907"/>
              <a:ext cx="142" cy="324"/>
            </a:xfrm>
            <a:prstGeom prst="rect">
              <a:avLst/>
            </a:prstGeom>
            <a:noFill/>
            <a:ln w="9525">
              <a:noFill/>
              <a:miter lim="800000"/>
              <a:headEnd/>
              <a:tailEnd/>
            </a:ln>
          </p:spPr>
          <p:txBody>
            <a:bodyPr wrap="none" lIns="0" tIns="0" rIns="0" bIns="0">
              <a:spAutoFit/>
            </a:bodyPr>
            <a:lstStyle/>
            <a:p>
              <a:pPr defTabSz="640311" eaLnBrk="0" hangingPunct="0"/>
              <a:r>
                <a:rPr lang="en-US" sz="2000">
                  <a:solidFill>
                    <a:srgbClr val="FFFFFF"/>
                  </a:solidFill>
                  <a:latin typeface="Corbel" pitchFamily="34" charset="0"/>
                  <a:sym typeface="Gill Sans" charset="0"/>
                </a:rPr>
                <a:t>10</a:t>
              </a:r>
              <a:endParaRPr lang="en-US" sz="3200">
                <a:solidFill>
                  <a:srgbClr val="FFFFFF"/>
                </a:solidFill>
                <a:latin typeface="Corbel" pitchFamily="34" charset="0"/>
                <a:sym typeface="Gill Sans" charset="0"/>
              </a:endParaRPr>
            </a:p>
          </p:txBody>
        </p:sp>
        <p:sp>
          <p:nvSpPr>
            <p:cNvPr id="102447" name="Rectangle 33"/>
            <p:cNvSpPr>
              <a:spLocks noChangeArrowheads="1"/>
            </p:cNvSpPr>
            <p:nvPr/>
          </p:nvSpPr>
          <p:spPr bwMode="auto">
            <a:xfrm>
              <a:off x="4557" y="2480"/>
              <a:ext cx="149" cy="324"/>
            </a:xfrm>
            <a:prstGeom prst="rect">
              <a:avLst/>
            </a:prstGeom>
            <a:noFill/>
            <a:ln w="9525">
              <a:noFill/>
              <a:miter lim="800000"/>
              <a:headEnd/>
              <a:tailEnd/>
            </a:ln>
          </p:spPr>
          <p:txBody>
            <a:bodyPr wrap="none" lIns="0" tIns="0" rIns="0" bIns="0">
              <a:spAutoFit/>
            </a:bodyPr>
            <a:lstStyle/>
            <a:p>
              <a:pPr defTabSz="640311" eaLnBrk="0" hangingPunct="0"/>
              <a:r>
                <a:rPr lang="en-US" sz="2000">
                  <a:solidFill>
                    <a:srgbClr val="FFFFFF"/>
                  </a:solidFill>
                  <a:latin typeface="Corbel" pitchFamily="34" charset="0"/>
                  <a:sym typeface="Gill Sans" charset="0"/>
                </a:rPr>
                <a:t>20</a:t>
              </a:r>
              <a:endParaRPr lang="en-US" sz="3200">
                <a:solidFill>
                  <a:srgbClr val="FFFFFF"/>
                </a:solidFill>
                <a:latin typeface="Corbel" pitchFamily="34" charset="0"/>
                <a:sym typeface="Gill Sans" charset="0"/>
              </a:endParaRPr>
            </a:p>
          </p:txBody>
        </p:sp>
        <p:sp>
          <p:nvSpPr>
            <p:cNvPr id="102448" name="Rectangle 34"/>
            <p:cNvSpPr>
              <a:spLocks noChangeArrowheads="1"/>
            </p:cNvSpPr>
            <p:nvPr/>
          </p:nvSpPr>
          <p:spPr bwMode="auto">
            <a:xfrm>
              <a:off x="4557" y="2048"/>
              <a:ext cx="143" cy="324"/>
            </a:xfrm>
            <a:prstGeom prst="rect">
              <a:avLst/>
            </a:prstGeom>
            <a:noFill/>
            <a:ln w="9525">
              <a:noFill/>
              <a:miter lim="800000"/>
              <a:headEnd/>
              <a:tailEnd/>
            </a:ln>
          </p:spPr>
          <p:txBody>
            <a:bodyPr wrap="none" lIns="0" tIns="0" rIns="0" bIns="0">
              <a:spAutoFit/>
            </a:bodyPr>
            <a:lstStyle/>
            <a:p>
              <a:pPr defTabSz="640311" eaLnBrk="0" hangingPunct="0"/>
              <a:r>
                <a:rPr lang="en-US" sz="2000">
                  <a:solidFill>
                    <a:srgbClr val="FFFFFF"/>
                  </a:solidFill>
                  <a:latin typeface="Corbel" pitchFamily="34" charset="0"/>
                  <a:sym typeface="Gill Sans" charset="0"/>
                </a:rPr>
                <a:t>30</a:t>
              </a:r>
              <a:endParaRPr lang="en-US" sz="3200">
                <a:solidFill>
                  <a:srgbClr val="FFFFFF"/>
                </a:solidFill>
                <a:latin typeface="Corbel" pitchFamily="34" charset="0"/>
                <a:sym typeface="Gill Sans" charset="0"/>
              </a:endParaRPr>
            </a:p>
          </p:txBody>
        </p:sp>
        <p:sp>
          <p:nvSpPr>
            <p:cNvPr id="102449" name="Rectangle 35"/>
            <p:cNvSpPr>
              <a:spLocks noChangeArrowheads="1"/>
            </p:cNvSpPr>
            <p:nvPr/>
          </p:nvSpPr>
          <p:spPr bwMode="auto">
            <a:xfrm>
              <a:off x="4557" y="1618"/>
              <a:ext cx="152" cy="324"/>
            </a:xfrm>
            <a:prstGeom prst="rect">
              <a:avLst/>
            </a:prstGeom>
            <a:noFill/>
            <a:ln w="9525">
              <a:noFill/>
              <a:miter lim="800000"/>
              <a:headEnd/>
              <a:tailEnd/>
            </a:ln>
          </p:spPr>
          <p:txBody>
            <a:bodyPr wrap="none" lIns="0" tIns="0" rIns="0" bIns="0">
              <a:spAutoFit/>
            </a:bodyPr>
            <a:lstStyle/>
            <a:p>
              <a:pPr defTabSz="640311" eaLnBrk="0" hangingPunct="0"/>
              <a:r>
                <a:rPr lang="en-US" sz="2000">
                  <a:solidFill>
                    <a:srgbClr val="FFFFFF"/>
                  </a:solidFill>
                  <a:latin typeface="Corbel" pitchFamily="34" charset="0"/>
                  <a:sym typeface="Gill Sans" charset="0"/>
                </a:rPr>
                <a:t>40</a:t>
              </a:r>
              <a:endParaRPr lang="en-US" sz="3200">
                <a:solidFill>
                  <a:srgbClr val="FFFFFF"/>
                </a:solidFill>
                <a:latin typeface="Corbel" pitchFamily="34" charset="0"/>
                <a:sym typeface="Gill Sans" charset="0"/>
              </a:endParaRPr>
            </a:p>
          </p:txBody>
        </p:sp>
        <p:sp>
          <p:nvSpPr>
            <p:cNvPr id="102450" name="Rectangle 36"/>
            <p:cNvSpPr>
              <a:spLocks noChangeArrowheads="1"/>
            </p:cNvSpPr>
            <p:nvPr/>
          </p:nvSpPr>
          <p:spPr bwMode="auto">
            <a:xfrm>
              <a:off x="4557" y="1192"/>
              <a:ext cx="144" cy="324"/>
            </a:xfrm>
            <a:prstGeom prst="rect">
              <a:avLst/>
            </a:prstGeom>
            <a:noFill/>
            <a:ln w="9525">
              <a:noFill/>
              <a:miter lim="800000"/>
              <a:headEnd/>
              <a:tailEnd/>
            </a:ln>
          </p:spPr>
          <p:txBody>
            <a:bodyPr wrap="none" lIns="0" tIns="0" rIns="0" bIns="0">
              <a:spAutoFit/>
            </a:bodyPr>
            <a:lstStyle/>
            <a:p>
              <a:pPr defTabSz="640311" eaLnBrk="0" hangingPunct="0"/>
              <a:r>
                <a:rPr lang="en-US" sz="2000">
                  <a:solidFill>
                    <a:srgbClr val="FFFFFF"/>
                  </a:solidFill>
                  <a:latin typeface="Corbel" pitchFamily="34" charset="0"/>
                  <a:sym typeface="Gill Sans" charset="0"/>
                </a:rPr>
                <a:t>50</a:t>
              </a:r>
              <a:endParaRPr lang="en-US" sz="3200">
                <a:solidFill>
                  <a:srgbClr val="FFFFFF"/>
                </a:solidFill>
                <a:latin typeface="Corbel" pitchFamily="34" charset="0"/>
                <a:sym typeface="Gill Sans" charset="0"/>
              </a:endParaRPr>
            </a:p>
          </p:txBody>
        </p:sp>
        <p:sp>
          <p:nvSpPr>
            <p:cNvPr id="102451" name="Oval 37"/>
            <p:cNvSpPr>
              <a:spLocks noChangeArrowheads="1"/>
            </p:cNvSpPr>
            <p:nvPr/>
          </p:nvSpPr>
          <p:spPr bwMode="auto">
            <a:xfrm>
              <a:off x="5061" y="2420"/>
              <a:ext cx="92" cy="95"/>
            </a:xfrm>
            <a:prstGeom prst="ellipse">
              <a:avLst/>
            </a:prstGeom>
            <a:solidFill>
              <a:srgbClr val="00FF00"/>
            </a:solidFill>
            <a:ln w="19050">
              <a:solidFill>
                <a:srgbClr val="00FF00"/>
              </a:solidFill>
              <a:round/>
              <a:headEnd/>
              <a:tailEnd/>
            </a:ln>
          </p:spPr>
          <p:txBody>
            <a:bodyPr/>
            <a:lstStyle/>
            <a:p>
              <a:pPr algn="ctr" defTabSz="640311"/>
              <a:endParaRPr lang="en-US" sz="2500">
                <a:solidFill>
                  <a:srgbClr val="FFFFFF"/>
                </a:solidFill>
                <a:latin typeface="Corbel" pitchFamily="34" charset="0"/>
                <a:sym typeface="Gill Sans" charset="0"/>
              </a:endParaRPr>
            </a:p>
          </p:txBody>
        </p:sp>
        <p:sp>
          <p:nvSpPr>
            <p:cNvPr id="102452" name="Line 38"/>
            <p:cNvSpPr>
              <a:spLocks noChangeShapeType="1"/>
            </p:cNvSpPr>
            <p:nvPr/>
          </p:nvSpPr>
          <p:spPr bwMode="auto">
            <a:xfrm>
              <a:off x="5108" y="2515"/>
              <a:ext cx="0" cy="305"/>
            </a:xfrm>
            <a:prstGeom prst="line">
              <a:avLst/>
            </a:prstGeom>
            <a:noFill/>
            <a:ln w="19050">
              <a:solidFill>
                <a:srgbClr val="00FF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53" name="Line 39"/>
            <p:cNvSpPr>
              <a:spLocks noChangeShapeType="1"/>
            </p:cNvSpPr>
            <p:nvPr/>
          </p:nvSpPr>
          <p:spPr bwMode="auto">
            <a:xfrm flipH="1">
              <a:off x="5091" y="2820"/>
              <a:ext cx="41" cy="0"/>
            </a:xfrm>
            <a:prstGeom prst="line">
              <a:avLst/>
            </a:prstGeom>
            <a:noFill/>
            <a:ln w="19050">
              <a:solidFill>
                <a:srgbClr val="00FF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54" name="Line 40"/>
            <p:cNvSpPr>
              <a:spLocks noChangeShapeType="1"/>
            </p:cNvSpPr>
            <p:nvPr/>
          </p:nvSpPr>
          <p:spPr bwMode="auto">
            <a:xfrm>
              <a:off x="5108" y="2469"/>
              <a:ext cx="394" cy="207"/>
            </a:xfrm>
            <a:prstGeom prst="line">
              <a:avLst/>
            </a:prstGeom>
            <a:noFill/>
            <a:ln w="19050">
              <a:solidFill>
                <a:srgbClr val="00FF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55" name="Oval 41"/>
            <p:cNvSpPr>
              <a:spLocks noChangeArrowheads="1"/>
            </p:cNvSpPr>
            <p:nvPr/>
          </p:nvSpPr>
          <p:spPr bwMode="auto">
            <a:xfrm>
              <a:off x="5456" y="2627"/>
              <a:ext cx="93" cy="98"/>
            </a:xfrm>
            <a:prstGeom prst="ellipse">
              <a:avLst/>
            </a:prstGeom>
            <a:solidFill>
              <a:srgbClr val="00FF00"/>
            </a:solidFill>
            <a:ln w="19050">
              <a:solidFill>
                <a:srgbClr val="00FF00"/>
              </a:solidFill>
              <a:round/>
              <a:headEnd/>
              <a:tailEnd/>
            </a:ln>
          </p:spPr>
          <p:txBody>
            <a:bodyPr/>
            <a:lstStyle/>
            <a:p>
              <a:pPr algn="ctr" defTabSz="640311"/>
              <a:endParaRPr lang="en-US" sz="2500">
                <a:solidFill>
                  <a:srgbClr val="FFFFFF"/>
                </a:solidFill>
                <a:latin typeface="Corbel" pitchFamily="34" charset="0"/>
                <a:sym typeface="Gill Sans" charset="0"/>
              </a:endParaRPr>
            </a:p>
          </p:txBody>
        </p:sp>
        <p:sp>
          <p:nvSpPr>
            <p:cNvPr id="102456" name="Line 42"/>
            <p:cNvSpPr>
              <a:spLocks noChangeShapeType="1"/>
            </p:cNvSpPr>
            <p:nvPr/>
          </p:nvSpPr>
          <p:spPr bwMode="auto">
            <a:xfrm>
              <a:off x="5502" y="2725"/>
              <a:ext cx="0" cy="375"/>
            </a:xfrm>
            <a:prstGeom prst="line">
              <a:avLst/>
            </a:prstGeom>
            <a:noFill/>
            <a:ln w="19050">
              <a:solidFill>
                <a:srgbClr val="00FF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57" name="Line 43"/>
            <p:cNvSpPr>
              <a:spLocks noChangeShapeType="1"/>
            </p:cNvSpPr>
            <p:nvPr/>
          </p:nvSpPr>
          <p:spPr bwMode="auto">
            <a:xfrm flipH="1">
              <a:off x="5481" y="3100"/>
              <a:ext cx="44" cy="0"/>
            </a:xfrm>
            <a:prstGeom prst="line">
              <a:avLst/>
            </a:prstGeom>
            <a:noFill/>
            <a:ln w="19050">
              <a:solidFill>
                <a:srgbClr val="00FF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58" name="Line 44"/>
            <p:cNvSpPr>
              <a:spLocks noChangeShapeType="1"/>
            </p:cNvSpPr>
            <p:nvPr/>
          </p:nvSpPr>
          <p:spPr bwMode="auto">
            <a:xfrm>
              <a:off x="5502" y="2676"/>
              <a:ext cx="357" cy="49"/>
            </a:xfrm>
            <a:prstGeom prst="line">
              <a:avLst/>
            </a:prstGeom>
            <a:noFill/>
            <a:ln w="19050">
              <a:solidFill>
                <a:srgbClr val="00FF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59" name="Oval 45"/>
            <p:cNvSpPr>
              <a:spLocks noChangeArrowheads="1"/>
            </p:cNvSpPr>
            <p:nvPr/>
          </p:nvSpPr>
          <p:spPr bwMode="auto">
            <a:xfrm>
              <a:off x="5811" y="2676"/>
              <a:ext cx="94" cy="95"/>
            </a:xfrm>
            <a:prstGeom prst="ellipse">
              <a:avLst/>
            </a:prstGeom>
            <a:solidFill>
              <a:srgbClr val="00FF00"/>
            </a:solidFill>
            <a:ln w="19050">
              <a:solidFill>
                <a:srgbClr val="00FF00"/>
              </a:solidFill>
              <a:round/>
              <a:headEnd/>
              <a:tailEnd/>
            </a:ln>
          </p:spPr>
          <p:txBody>
            <a:bodyPr/>
            <a:lstStyle/>
            <a:p>
              <a:pPr algn="ctr" defTabSz="640311"/>
              <a:endParaRPr lang="en-US" sz="2500">
                <a:solidFill>
                  <a:srgbClr val="FFFFFF"/>
                </a:solidFill>
                <a:latin typeface="Corbel" pitchFamily="34" charset="0"/>
                <a:sym typeface="Gill Sans" charset="0"/>
              </a:endParaRPr>
            </a:p>
          </p:txBody>
        </p:sp>
        <p:sp>
          <p:nvSpPr>
            <p:cNvPr id="102460" name="Line 46"/>
            <p:cNvSpPr>
              <a:spLocks noChangeShapeType="1"/>
            </p:cNvSpPr>
            <p:nvPr/>
          </p:nvSpPr>
          <p:spPr bwMode="auto">
            <a:xfrm>
              <a:off x="5859" y="2771"/>
              <a:ext cx="2" cy="95"/>
            </a:xfrm>
            <a:prstGeom prst="line">
              <a:avLst/>
            </a:prstGeom>
            <a:noFill/>
            <a:ln w="19050">
              <a:solidFill>
                <a:srgbClr val="00FF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61" name="Line 47"/>
            <p:cNvSpPr>
              <a:spLocks noChangeShapeType="1"/>
            </p:cNvSpPr>
            <p:nvPr/>
          </p:nvSpPr>
          <p:spPr bwMode="auto">
            <a:xfrm flipH="1">
              <a:off x="5836" y="2866"/>
              <a:ext cx="44" cy="3"/>
            </a:xfrm>
            <a:prstGeom prst="line">
              <a:avLst/>
            </a:prstGeom>
            <a:noFill/>
            <a:ln w="19050">
              <a:solidFill>
                <a:srgbClr val="00FF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62" name="Line 48"/>
            <p:cNvSpPr>
              <a:spLocks noChangeShapeType="1"/>
            </p:cNvSpPr>
            <p:nvPr/>
          </p:nvSpPr>
          <p:spPr bwMode="auto">
            <a:xfrm>
              <a:off x="5859" y="2725"/>
              <a:ext cx="393" cy="245"/>
            </a:xfrm>
            <a:prstGeom prst="line">
              <a:avLst/>
            </a:prstGeom>
            <a:noFill/>
            <a:ln w="19050">
              <a:solidFill>
                <a:srgbClr val="00FF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63" name="Oval 49"/>
            <p:cNvSpPr>
              <a:spLocks noChangeArrowheads="1"/>
            </p:cNvSpPr>
            <p:nvPr/>
          </p:nvSpPr>
          <p:spPr bwMode="auto">
            <a:xfrm>
              <a:off x="6208" y="2921"/>
              <a:ext cx="91" cy="98"/>
            </a:xfrm>
            <a:prstGeom prst="ellipse">
              <a:avLst/>
            </a:prstGeom>
            <a:solidFill>
              <a:srgbClr val="00FF00"/>
            </a:solidFill>
            <a:ln w="19050">
              <a:solidFill>
                <a:srgbClr val="00FF00"/>
              </a:solidFill>
              <a:round/>
              <a:headEnd/>
              <a:tailEnd/>
            </a:ln>
          </p:spPr>
          <p:txBody>
            <a:bodyPr/>
            <a:lstStyle/>
            <a:p>
              <a:pPr algn="ctr" defTabSz="640311"/>
              <a:endParaRPr lang="en-US" sz="2500">
                <a:solidFill>
                  <a:srgbClr val="FFFFFF"/>
                </a:solidFill>
                <a:latin typeface="Corbel" pitchFamily="34" charset="0"/>
                <a:sym typeface="Gill Sans" charset="0"/>
              </a:endParaRPr>
            </a:p>
          </p:txBody>
        </p:sp>
        <p:sp>
          <p:nvSpPr>
            <p:cNvPr id="102464" name="Line 50"/>
            <p:cNvSpPr>
              <a:spLocks noChangeShapeType="1"/>
            </p:cNvSpPr>
            <p:nvPr/>
          </p:nvSpPr>
          <p:spPr bwMode="auto">
            <a:xfrm>
              <a:off x="6252" y="3010"/>
              <a:ext cx="0" cy="72"/>
            </a:xfrm>
            <a:prstGeom prst="line">
              <a:avLst/>
            </a:prstGeom>
            <a:noFill/>
            <a:ln w="19050">
              <a:solidFill>
                <a:srgbClr val="00FF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65" name="Line 51"/>
            <p:cNvSpPr>
              <a:spLocks noChangeShapeType="1"/>
            </p:cNvSpPr>
            <p:nvPr/>
          </p:nvSpPr>
          <p:spPr bwMode="auto">
            <a:xfrm flipH="1">
              <a:off x="6231" y="3082"/>
              <a:ext cx="43" cy="3"/>
            </a:xfrm>
            <a:prstGeom prst="line">
              <a:avLst/>
            </a:prstGeom>
            <a:noFill/>
            <a:ln w="19050">
              <a:solidFill>
                <a:srgbClr val="00FF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66" name="Oval 52"/>
            <p:cNvSpPr>
              <a:spLocks noChangeArrowheads="1"/>
            </p:cNvSpPr>
            <p:nvPr/>
          </p:nvSpPr>
          <p:spPr bwMode="auto">
            <a:xfrm>
              <a:off x="5061" y="2293"/>
              <a:ext cx="92" cy="95"/>
            </a:xfrm>
            <a:prstGeom prst="ellipse">
              <a:avLst/>
            </a:prstGeom>
            <a:solidFill>
              <a:srgbClr val="FF0000"/>
            </a:solidFill>
            <a:ln w="19050">
              <a:solidFill>
                <a:srgbClr val="FF0000"/>
              </a:solidFill>
              <a:round/>
              <a:headEnd/>
              <a:tailEnd/>
            </a:ln>
          </p:spPr>
          <p:txBody>
            <a:bodyPr/>
            <a:lstStyle/>
            <a:p>
              <a:pPr algn="ctr" defTabSz="640311" eaLnBrk="0" hangingPunct="0"/>
              <a:endParaRPr lang="en-US" sz="2500">
                <a:solidFill>
                  <a:srgbClr val="FF0000"/>
                </a:solidFill>
                <a:latin typeface="Corbel" pitchFamily="34" charset="0"/>
                <a:sym typeface="Gill Sans" charset="0"/>
              </a:endParaRPr>
            </a:p>
          </p:txBody>
        </p:sp>
        <p:sp>
          <p:nvSpPr>
            <p:cNvPr id="102467" name="Line 53"/>
            <p:cNvSpPr>
              <a:spLocks noChangeShapeType="1"/>
            </p:cNvSpPr>
            <p:nvPr/>
          </p:nvSpPr>
          <p:spPr bwMode="auto">
            <a:xfrm flipV="1">
              <a:off x="5108" y="2140"/>
              <a:ext cx="0" cy="153"/>
            </a:xfrm>
            <a:prstGeom prst="line">
              <a:avLst/>
            </a:prstGeom>
            <a:noFill/>
            <a:ln w="19050">
              <a:solidFill>
                <a:srgbClr val="FF00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68" name="Line 54"/>
            <p:cNvSpPr>
              <a:spLocks noChangeShapeType="1"/>
            </p:cNvSpPr>
            <p:nvPr/>
          </p:nvSpPr>
          <p:spPr bwMode="auto">
            <a:xfrm flipH="1">
              <a:off x="5091" y="2140"/>
              <a:ext cx="41" cy="3"/>
            </a:xfrm>
            <a:prstGeom prst="line">
              <a:avLst/>
            </a:prstGeom>
            <a:noFill/>
            <a:ln w="19050">
              <a:solidFill>
                <a:srgbClr val="FF00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69" name="Line 55"/>
            <p:cNvSpPr>
              <a:spLocks noChangeShapeType="1"/>
            </p:cNvSpPr>
            <p:nvPr/>
          </p:nvSpPr>
          <p:spPr bwMode="auto">
            <a:xfrm flipV="1">
              <a:off x="5122" y="1933"/>
              <a:ext cx="380" cy="391"/>
            </a:xfrm>
            <a:prstGeom prst="line">
              <a:avLst/>
            </a:prstGeom>
            <a:noFill/>
            <a:ln w="19050">
              <a:solidFill>
                <a:srgbClr val="FF00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70" name="Oval 56"/>
            <p:cNvSpPr>
              <a:spLocks noChangeArrowheads="1"/>
            </p:cNvSpPr>
            <p:nvPr/>
          </p:nvSpPr>
          <p:spPr bwMode="auto">
            <a:xfrm>
              <a:off x="5456" y="1886"/>
              <a:ext cx="93" cy="96"/>
            </a:xfrm>
            <a:prstGeom prst="ellipse">
              <a:avLst/>
            </a:prstGeom>
            <a:solidFill>
              <a:srgbClr val="FF0000"/>
            </a:solidFill>
            <a:ln w="19050">
              <a:solidFill>
                <a:srgbClr val="FF0000"/>
              </a:solidFill>
              <a:round/>
              <a:headEnd/>
              <a:tailEnd/>
            </a:ln>
          </p:spPr>
          <p:txBody>
            <a:bodyPr/>
            <a:lstStyle/>
            <a:p>
              <a:pPr algn="ctr" defTabSz="640311"/>
              <a:endParaRPr lang="en-US" sz="2500">
                <a:solidFill>
                  <a:srgbClr val="FFFFFF"/>
                </a:solidFill>
                <a:latin typeface="Corbel" pitchFamily="34" charset="0"/>
                <a:sym typeface="Gill Sans" charset="0"/>
              </a:endParaRPr>
            </a:p>
          </p:txBody>
        </p:sp>
        <p:sp>
          <p:nvSpPr>
            <p:cNvPr id="102471" name="Line 57"/>
            <p:cNvSpPr>
              <a:spLocks noChangeShapeType="1"/>
            </p:cNvSpPr>
            <p:nvPr/>
          </p:nvSpPr>
          <p:spPr bwMode="auto">
            <a:xfrm flipV="1">
              <a:off x="5502" y="1572"/>
              <a:ext cx="0" cy="320"/>
            </a:xfrm>
            <a:prstGeom prst="line">
              <a:avLst/>
            </a:prstGeom>
            <a:noFill/>
            <a:ln w="19050">
              <a:solidFill>
                <a:srgbClr val="FF00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72" name="Line 58"/>
            <p:cNvSpPr>
              <a:spLocks noChangeShapeType="1"/>
            </p:cNvSpPr>
            <p:nvPr/>
          </p:nvSpPr>
          <p:spPr bwMode="auto">
            <a:xfrm flipH="1">
              <a:off x="5481" y="1572"/>
              <a:ext cx="44" cy="0"/>
            </a:xfrm>
            <a:prstGeom prst="line">
              <a:avLst/>
            </a:prstGeom>
            <a:noFill/>
            <a:ln w="19050">
              <a:solidFill>
                <a:srgbClr val="FF00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73" name="Line 59"/>
            <p:cNvSpPr>
              <a:spLocks noChangeShapeType="1"/>
            </p:cNvSpPr>
            <p:nvPr/>
          </p:nvSpPr>
          <p:spPr bwMode="auto">
            <a:xfrm>
              <a:off x="5502" y="1933"/>
              <a:ext cx="357" cy="144"/>
            </a:xfrm>
            <a:prstGeom prst="line">
              <a:avLst/>
            </a:prstGeom>
            <a:noFill/>
            <a:ln w="19050">
              <a:solidFill>
                <a:srgbClr val="FF00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74" name="Oval 60"/>
            <p:cNvSpPr>
              <a:spLocks noChangeArrowheads="1"/>
            </p:cNvSpPr>
            <p:nvPr/>
          </p:nvSpPr>
          <p:spPr bwMode="auto">
            <a:xfrm>
              <a:off x="5811" y="2028"/>
              <a:ext cx="94" cy="98"/>
            </a:xfrm>
            <a:prstGeom prst="ellipse">
              <a:avLst/>
            </a:prstGeom>
            <a:solidFill>
              <a:srgbClr val="FF0000"/>
            </a:solidFill>
            <a:ln w="19050">
              <a:solidFill>
                <a:srgbClr val="FF0000"/>
              </a:solidFill>
              <a:round/>
              <a:headEnd/>
              <a:tailEnd/>
            </a:ln>
          </p:spPr>
          <p:txBody>
            <a:bodyPr/>
            <a:lstStyle/>
            <a:p>
              <a:pPr algn="ctr" defTabSz="640311"/>
              <a:endParaRPr lang="en-US" sz="2500">
                <a:solidFill>
                  <a:srgbClr val="FFFFFF"/>
                </a:solidFill>
                <a:latin typeface="Corbel" pitchFamily="34" charset="0"/>
                <a:sym typeface="Gill Sans" charset="0"/>
              </a:endParaRPr>
            </a:p>
          </p:txBody>
        </p:sp>
        <p:sp>
          <p:nvSpPr>
            <p:cNvPr id="102475" name="Line 61"/>
            <p:cNvSpPr>
              <a:spLocks noChangeShapeType="1"/>
            </p:cNvSpPr>
            <p:nvPr/>
          </p:nvSpPr>
          <p:spPr bwMode="auto">
            <a:xfrm flipV="1">
              <a:off x="5859" y="1699"/>
              <a:ext cx="2" cy="329"/>
            </a:xfrm>
            <a:prstGeom prst="line">
              <a:avLst/>
            </a:prstGeom>
            <a:noFill/>
            <a:ln w="19050">
              <a:solidFill>
                <a:srgbClr val="FF00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76" name="Line 62"/>
            <p:cNvSpPr>
              <a:spLocks noChangeShapeType="1"/>
            </p:cNvSpPr>
            <p:nvPr/>
          </p:nvSpPr>
          <p:spPr bwMode="auto">
            <a:xfrm flipH="1">
              <a:off x="5836" y="1699"/>
              <a:ext cx="44" cy="3"/>
            </a:xfrm>
            <a:prstGeom prst="line">
              <a:avLst/>
            </a:prstGeom>
            <a:noFill/>
            <a:ln w="19050">
              <a:solidFill>
                <a:srgbClr val="FF00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77" name="Line 63"/>
            <p:cNvSpPr>
              <a:spLocks noChangeShapeType="1"/>
            </p:cNvSpPr>
            <p:nvPr/>
          </p:nvSpPr>
          <p:spPr bwMode="auto">
            <a:xfrm>
              <a:off x="5859" y="2077"/>
              <a:ext cx="393" cy="648"/>
            </a:xfrm>
            <a:prstGeom prst="line">
              <a:avLst/>
            </a:prstGeom>
            <a:noFill/>
            <a:ln w="19050">
              <a:solidFill>
                <a:srgbClr val="FF00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78" name="Oval 64"/>
            <p:cNvSpPr>
              <a:spLocks noChangeArrowheads="1"/>
            </p:cNvSpPr>
            <p:nvPr/>
          </p:nvSpPr>
          <p:spPr bwMode="auto">
            <a:xfrm>
              <a:off x="6208" y="2676"/>
              <a:ext cx="91" cy="95"/>
            </a:xfrm>
            <a:prstGeom prst="ellipse">
              <a:avLst/>
            </a:prstGeom>
            <a:solidFill>
              <a:srgbClr val="FF0000"/>
            </a:solidFill>
            <a:ln w="19050">
              <a:solidFill>
                <a:srgbClr val="FF0000"/>
              </a:solidFill>
              <a:round/>
              <a:headEnd/>
              <a:tailEnd/>
            </a:ln>
          </p:spPr>
          <p:txBody>
            <a:bodyPr/>
            <a:lstStyle/>
            <a:p>
              <a:pPr algn="ctr" defTabSz="640311"/>
              <a:endParaRPr lang="en-US" sz="2500">
                <a:solidFill>
                  <a:srgbClr val="FFFFFF"/>
                </a:solidFill>
                <a:latin typeface="Corbel" pitchFamily="34" charset="0"/>
                <a:sym typeface="Gill Sans" charset="0"/>
              </a:endParaRPr>
            </a:p>
          </p:txBody>
        </p:sp>
        <p:sp>
          <p:nvSpPr>
            <p:cNvPr id="102479" name="Line 65"/>
            <p:cNvSpPr>
              <a:spLocks noChangeShapeType="1"/>
            </p:cNvSpPr>
            <p:nvPr/>
          </p:nvSpPr>
          <p:spPr bwMode="auto">
            <a:xfrm flipV="1">
              <a:off x="6252" y="2659"/>
              <a:ext cx="0" cy="17"/>
            </a:xfrm>
            <a:prstGeom prst="line">
              <a:avLst/>
            </a:prstGeom>
            <a:noFill/>
            <a:ln w="19050">
              <a:solidFill>
                <a:srgbClr val="FFFF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80" name="Line 66"/>
            <p:cNvSpPr>
              <a:spLocks noChangeShapeType="1"/>
            </p:cNvSpPr>
            <p:nvPr/>
          </p:nvSpPr>
          <p:spPr bwMode="auto">
            <a:xfrm flipH="1">
              <a:off x="6231" y="2659"/>
              <a:ext cx="43" cy="0"/>
            </a:xfrm>
            <a:prstGeom prst="line">
              <a:avLst/>
            </a:prstGeom>
            <a:noFill/>
            <a:ln w="19050">
              <a:solidFill>
                <a:srgbClr val="FF00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81" name="Oval 67"/>
            <p:cNvSpPr>
              <a:spLocks noChangeArrowheads="1"/>
            </p:cNvSpPr>
            <p:nvPr/>
          </p:nvSpPr>
          <p:spPr bwMode="auto">
            <a:xfrm>
              <a:off x="4900" y="2858"/>
              <a:ext cx="93" cy="98"/>
            </a:xfrm>
            <a:prstGeom prst="ellipse">
              <a:avLst/>
            </a:prstGeom>
            <a:solidFill>
              <a:srgbClr val="00FF00"/>
            </a:solidFill>
            <a:ln w="19050">
              <a:solidFill>
                <a:srgbClr val="00FF00"/>
              </a:solidFill>
              <a:round/>
              <a:headEnd/>
              <a:tailEnd/>
            </a:ln>
          </p:spPr>
          <p:txBody>
            <a:bodyPr/>
            <a:lstStyle/>
            <a:p>
              <a:pPr algn="ctr" defTabSz="640311"/>
              <a:endParaRPr lang="en-US" sz="2500">
                <a:solidFill>
                  <a:srgbClr val="FFFFFF"/>
                </a:solidFill>
                <a:latin typeface="Corbel" pitchFamily="34" charset="0"/>
                <a:sym typeface="Gill Sans" charset="0"/>
              </a:endParaRPr>
            </a:p>
          </p:txBody>
        </p:sp>
        <p:sp>
          <p:nvSpPr>
            <p:cNvPr id="102482" name="Line 68"/>
            <p:cNvSpPr>
              <a:spLocks noChangeShapeType="1"/>
            </p:cNvSpPr>
            <p:nvPr/>
          </p:nvSpPr>
          <p:spPr bwMode="auto">
            <a:xfrm>
              <a:off x="4945" y="2956"/>
              <a:ext cx="0" cy="48"/>
            </a:xfrm>
            <a:prstGeom prst="line">
              <a:avLst/>
            </a:prstGeom>
            <a:noFill/>
            <a:ln w="19050">
              <a:solidFill>
                <a:srgbClr val="00FF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83" name="Line 69"/>
            <p:cNvSpPr>
              <a:spLocks noChangeShapeType="1"/>
            </p:cNvSpPr>
            <p:nvPr/>
          </p:nvSpPr>
          <p:spPr bwMode="auto">
            <a:xfrm flipH="1">
              <a:off x="4923" y="3004"/>
              <a:ext cx="39" cy="0"/>
            </a:xfrm>
            <a:prstGeom prst="line">
              <a:avLst/>
            </a:prstGeom>
            <a:noFill/>
            <a:ln w="19050">
              <a:solidFill>
                <a:srgbClr val="00FF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84" name="Oval 70"/>
            <p:cNvSpPr>
              <a:spLocks noChangeArrowheads="1"/>
            </p:cNvSpPr>
            <p:nvPr/>
          </p:nvSpPr>
          <p:spPr bwMode="auto">
            <a:xfrm>
              <a:off x="4900" y="2699"/>
              <a:ext cx="93" cy="95"/>
            </a:xfrm>
            <a:prstGeom prst="ellipse">
              <a:avLst/>
            </a:prstGeom>
            <a:solidFill>
              <a:srgbClr val="FF0000"/>
            </a:solidFill>
            <a:ln w="19050">
              <a:solidFill>
                <a:srgbClr val="FF0000"/>
              </a:solidFill>
              <a:round/>
              <a:headEnd/>
              <a:tailEnd/>
            </a:ln>
          </p:spPr>
          <p:txBody>
            <a:bodyPr/>
            <a:lstStyle/>
            <a:p>
              <a:pPr algn="ctr" defTabSz="640311"/>
              <a:endParaRPr lang="en-US" sz="2500">
                <a:solidFill>
                  <a:srgbClr val="FFFFFF"/>
                </a:solidFill>
                <a:latin typeface="Corbel" pitchFamily="34" charset="0"/>
                <a:sym typeface="Gill Sans" charset="0"/>
              </a:endParaRPr>
            </a:p>
          </p:txBody>
        </p:sp>
        <p:sp>
          <p:nvSpPr>
            <p:cNvPr id="102485" name="Line 71"/>
            <p:cNvSpPr>
              <a:spLocks noChangeShapeType="1"/>
            </p:cNvSpPr>
            <p:nvPr/>
          </p:nvSpPr>
          <p:spPr bwMode="auto">
            <a:xfrm flipH="1" flipV="1">
              <a:off x="4935" y="2595"/>
              <a:ext cx="10" cy="104"/>
            </a:xfrm>
            <a:prstGeom prst="line">
              <a:avLst/>
            </a:prstGeom>
            <a:noFill/>
            <a:ln w="19050">
              <a:solidFill>
                <a:srgbClr val="FF00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86" name="Line 72"/>
            <p:cNvSpPr>
              <a:spLocks noChangeShapeType="1"/>
            </p:cNvSpPr>
            <p:nvPr/>
          </p:nvSpPr>
          <p:spPr bwMode="auto">
            <a:xfrm flipH="1">
              <a:off x="4923" y="2564"/>
              <a:ext cx="39" cy="0"/>
            </a:xfrm>
            <a:prstGeom prst="line">
              <a:avLst/>
            </a:prstGeom>
            <a:noFill/>
            <a:ln w="19050">
              <a:solidFill>
                <a:srgbClr val="FF0000"/>
              </a:solidFill>
              <a:round/>
              <a:headEnd/>
              <a:tailEnd/>
            </a:ln>
          </p:spPr>
          <p:txBody>
            <a:bodyPr/>
            <a:lstStyle/>
            <a:p>
              <a:pPr algn="ctr" defTabSz="640311"/>
              <a:endParaRPr lang="en-US" sz="2500">
                <a:solidFill>
                  <a:srgbClr val="FFFFFF"/>
                </a:solidFill>
                <a:latin typeface="Times New Roman" pitchFamily="18" charset="0"/>
                <a:sym typeface="Gill Sans" charset="0"/>
              </a:endParaRPr>
            </a:p>
          </p:txBody>
        </p:sp>
        <p:sp>
          <p:nvSpPr>
            <p:cNvPr id="102487" name="Text Box 73"/>
            <p:cNvSpPr txBox="1">
              <a:spLocks noChangeArrowheads="1"/>
            </p:cNvSpPr>
            <p:nvPr/>
          </p:nvSpPr>
          <p:spPr bwMode="auto">
            <a:xfrm rot="16182208">
              <a:off x="2993" y="2329"/>
              <a:ext cx="2766" cy="392"/>
            </a:xfrm>
            <a:prstGeom prst="rect">
              <a:avLst/>
            </a:prstGeom>
            <a:solidFill>
              <a:schemeClr val="tx1"/>
            </a:solidFill>
            <a:ln w="12700">
              <a:noFill/>
              <a:miter lim="800000"/>
              <a:headEnd/>
              <a:tailEnd/>
            </a:ln>
          </p:spPr>
          <p:txBody>
            <a:bodyPr>
              <a:spAutoFit/>
            </a:bodyPr>
            <a:lstStyle/>
            <a:p>
              <a:pPr algn="ctr" defTabSz="640311" eaLnBrk="0" hangingPunct="0">
                <a:lnSpc>
                  <a:spcPct val="85000"/>
                </a:lnSpc>
              </a:pPr>
              <a:r>
                <a:rPr lang="en-US" sz="2500" dirty="0">
                  <a:solidFill>
                    <a:srgbClr val="FFFF00"/>
                  </a:solidFill>
                  <a:latin typeface="Corbel" pitchFamily="34" charset="0"/>
                  <a:sym typeface="Gill Sans" charset="0"/>
                </a:rPr>
                <a:t> </a:t>
              </a:r>
              <a:r>
                <a:rPr lang="en-US" sz="2000" dirty="0" err="1">
                  <a:solidFill>
                    <a:srgbClr val="FFFFFF"/>
                  </a:solidFill>
                  <a:latin typeface="Corbel" pitchFamily="34" charset="0"/>
                  <a:sym typeface="Gill Sans" charset="0"/>
                </a:rPr>
                <a:t>Reinforcers</a:t>
              </a:r>
              <a:r>
                <a:rPr lang="en-US" sz="2000" dirty="0">
                  <a:solidFill>
                    <a:srgbClr val="FFFFFF"/>
                  </a:solidFill>
                  <a:latin typeface="Corbel" pitchFamily="34" charset="0"/>
                  <a:sym typeface="Gill Sans" charset="0"/>
                </a:rPr>
                <a:t> </a:t>
              </a:r>
              <a:endParaRPr lang="en-US" sz="2000" dirty="0" smtClean="0">
                <a:solidFill>
                  <a:srgbClr val="FFFFFF"/>
                </a:solidFill>
                <a:latin typeface="Corbel" pitchFamily="34" charset="0"/>
                <a:sym typeface="Gill Sans" charset="0"/>
              </a:endParaRPr>
            </a:p>
            <a:p>
              <a:pPr algn="ctr" defTabSz="640311" eaLnBrk="0" hangingPunct="0">
                <a:lnSpc>
                  <a:spcPct val="85000"/>
                </a:lnSpc>
              </a:pPr>
              <a:r>
                <a:rPr lang="en-US" sz="2000" dirty="0" smtClean="0">
                  <a:solidFill>
                    <a:srgbClr val="FFFFFF"/>
                  </a:solidFill>
                  <a:latin typeface="Corbel" pitchFamily="34" charset="0"/>
                  <a:sym typeface="Gill Sans" charset="0"/>
                </a:rPr>
                <a:t>(</a:t>
              </a:r>
              <a:r>
                <a:rPr lang="en-US" sz="2000" dirty="0">
                  <a:solidFill>
                    <a:srgbClr val="FFFFFF"/>
                  </a:solidFill>
                  <a:latin typeface="Corbel" pitchFamily="34" charset="0"/>
                  <a:sym typeface="Gill Sans" charset="0"/>
                </a:rPr>
                <a:t>per session)</a:t>
              </a:r>
            </a:p>
          </p:txBody>
        </p:sp>
        <p:sp>
          <p:nvSpPr>
            <p:cNvPr id="102488" name="Text Box 74"/>
            <p:cNvSpPr txBox="1">
              <a:spLocks noChangeArrowheads="1"/>
            </p:cNvSpPr>
            <p:nvPr/>
          </p:nvSpPr>
          <p:spPr bwMode="auto">
            <a:xfrm>
              <a:off x="4757" y="3083"/>
              <a:ext cx="1666" cy="421"/>
            </a:xfrm>
            <a:prstGeom prst="rect">
              <a:avLst/>
            </a:prstGeom>
            <a:noFill/>
            <a:ln w="12700">
              <a:noFill/>
              <a:miter lim="800000"/>
              <a:headEnd/>
              <a:tailEnd/>
            </a:ln>
          </p:spPr>
          <p:txBody>
            <a:bodyPr wrap="none">
              <a:spAutoFit/>
            </a:bodyPr>
            <a:lstStyle/>
            <a:p>
              <a:pPr defTabSz="640311" eaLnBrk="0" hangingPunct="0"/>
              <a:r>
                <a:rPr lang="en-US" sz="2000" dirty="0">
                  <a:solidFill>
                    <a:srgbClr val="FFFFFF"/>
                  </a:solidFill>
                  <a:latin typeface="Corbel" pitchFamily="34" charset="0"/>
                  <a:sym typeface="Gill Sans" charset="0"/>
                </a:rPr>
                <a:t>Cocaine (mg/kg/injection)</a:t>
              </a:r>
            </a:p>
          </p:txBody>
        </p:sp>
        <p:sp>
          <p:nvSpPr>
            <p:cNvPr id="102489" name="Oval 75"/>
            <p:cNvSpPr>
              <a:spLocks noChangeArrowheads="1"/>
            </p:cNvSpPr>
            <p:nvPr/>
          </p:nvSpPr>
          <p:spPr bwMode="auto">
            <a:xfrm>
              <a:off x="5489" y="1098"/>
              <a:ext cx="96" cy="123"/>
            </a:xfrm>
            <a:prstGeom prst="ellipse">
              <a:avLst/>
            </a:prstGeom>
            <a:solidFill>
              <a:srgbClr val="03FB1B"/>
            </a:solidFill>
            <a:ln w="12700">
              <a:noFill/>
              <a:round/>
              <a:headEnd/>
              <a:tailEnd/>
            </a:ln>
          </p:spPr>
          <p:txBody>
            <a:bodyPr/>
            <a:lstStyle/>
            <a:p>
              <a:pPr algn="ctr" defTabSz="640311"/>
              <a:endParaRPr lang="en-US" sz="2500">
                <a:solidFill>
                  <a:srgbClr val="FFFFFF"/>
                </a:solidFill>
                <a:latin typeface="Corbel" pitchFamily="34" charset="0"/>
                <a:sym typeface="Gill Sans" charset="0"/>
              </a:endParaRPr>
            </a:p>
          </p:txBody>
        </p:sp>
        <p:sp>
          <p:nvSpPr>
            <p:cNvPr id="102490" name="Rectangle 76"/>
            <p:cNvSpPr>
              <a:spLocks noChangeArrowheads="1"/>
            </p:cNvSpPr>
            <p:nvPr/>
          </p:nvSpPr>
          <p:spPr bwMode="auto">
            <a:xfrm>
              <a:off x="5607" y="987"/>
              <a:ext cx="583" cy="308"/>
            </a:xfrm>
            <a:prstGeom prst="rect">
              <a:avLst/>
            </a:prstGeom>
            <a:noFill/>
            <a:ln w="9525">
              <a:noFill/>
              <a:miter lim="800000"/>
              <a:headEnd/>
              <a:tailEnd/>
            </a:ln>
          </p:spPr>
          <p:txBody>
            <a:bodyPr wrap="none" lIns="0" tIns="0" rIns="0" bIns="0">
              <a:spAutoFit/>
            </a:bodyPr>
            <a:lstStyle/>
            <a:p>
              <a:pPr defTabSz="640311" eaLnBrk="0" hangingPunct="0"/>
              <a:r>
                <a:rPr lang="en-US" sz="1900" dirty="0">
                  <a:solidFill>
                    <a:srgbClr val="03FB1B"/>
                  </a:solidFill>
                  <a:latin typeface="Corbel" pitchFamily="34" charset="0"/>
                  <a:sym typeface="Gill Sans" charset="0"/>
                </a:rPr>
                <a:t>Dominant</a:t>
              </a:r>
            </a:p>
          </p:txBody>
        </p:sp>
        <p:sp>
          <p:nvSpPr>
            <p:cNvPr id="102491" name="Oval 77"/>
            <p:cNvSpPr>
              <a:spLocks noChangeArrowheads="1"/>
            </p:cNvSpPr>
            <p:nvPr/>
          </p:nvSpPr>
          <p:spPr bwMode="auto">
            <a:xfrm>
              <a:off x="5489" y="1344"/>
              <a:ext cx="96" cy="123"/>
            </a:xfrm>
            <a:prstGeom prst="ellipse">
              <a:avLst/>
            </a:prstGeom>
            <a:solidFill>
              <a:srgbClr val="FF0000"/>
            </a:solidFill>
            <a:ln w="12700">
              <a:solidFill>
                <a:srgbClr val="FF0000"/>
              </a:solidFill>
              <a:round/>
              <a:headEnd/>
              <a:tailEnd/>
            </a:ln>
          </p:spPr>
          <p:txBody>
            <a:bodyPr/>
            <a:lstStyle/>
            <a:p>
              <a:pPr algn="ctr" defTabSz="640311"/>
              <a:endParaRPr lang="en-US" sz="2500">
                <a:solidFill>
                  <a:srgbClr val="FFFFFF"/>
                </a:solidFill>
                <a:latin typeface="Corbel" pitchFamily="34" charset="0"/>
                <a:sym typeface="Gill Sans" charset="0"/>
              </a:endParaRPr>
            </a:p>
          </p:txBody>
        </p:sp>
        <p:sp>
          <p:nvSpPr>
            <p:cNvPr id="102492" name="Rectangle 78"/>
            <p:cNvSpPr>
              <a:spLocks noChangeArrowheads="1"/>
            </p:cNvSpPr>
            <p:nvPr/>
          </p:nvSpPr>
          <p:spPr bwMode="auto">
            <a:xfrm>
              <a:off x="5607" y="1227"/>
              <a:ext cx="716" cy="308"/>
            </a:xfrm>
            <a:prstGeom prst="rect">
              <a:avLst/>
            </a:prstGeom>
            <a:noFill/>
            <a:ln w="9525">
              <a:noFill/>
              <a:miter lim="800000"/>
              <a:headEnd/>
              <a:tailEnd/>
            </a:ln>
          </p:spPr>
          <p:txBody>
            <a:bodyPr wrap="none" lIns="0" tIns="0" rIns="0" bIns="0">
              <a:spAutoFit/>
            </a:bodyPr>
            <a:lstStyle/>
            <a:p>
              <a:pPr defTabSz="640311" eaLnBrk="0" hangingPunct="0"/>
              <a:r>
                <a:rPr lang="en-US" sz="1900" dirty="0">
                  <a:solidFill>
                    <a:srgbClr val="FF0000"/>
                  </a:solidFill>
                  <a:latin typeface="Corbel" pitchFamily="34" charset="0"/>
                  <a:sym typeface="Gill Sans" charset="0"/>
                </a:rPr>
                <a:t>Subordinate</a:t>
              </a:r>
              <a:endParaRPr lang="en-US" sz="2500" dirty="0">
                <a:solidFill>
                  <a:srgbClr val="FFFF00"/>
                </a:solidFill>
                <a:latin typeface="Corbel" pitchFamily="34" charset="0"/>
                <a:sym typeface="Gill Sans" charset="0"/>
              </a:endParaRPr>
            </a:p>
          </p:txBody>
        </p:sp>
        <p:sp>
          <p:nvSpPr>
            <p:cNvPr id="102493" name="Rectangle 79"/>
            <p:cNvSpPr>
              <a:spLocks noChangeArrowheads="1"/>
            </p:cNvSpPr>
            <p:nvPr/>
          </p:nvSpPr>
          <p:spPr bwMode="auto">
            <a:xfrm>
              <a:off x="5178" y="743"/>
              <a:ext cx="1113" cy="603"/>
            </a:xfrm>
            <a:prstGeom prst="rect">
              <a:avLst/>
            </a:prstGeom>
            <a:noFill/>
            <a:ln w="28575">
              <a:noFill/>
              <a:miter lim="800000"/>
              <a:headEnd/>
              <a:tailEnd/>
            </a:ln>
          </p:spPr>
          <p:txBody>
            <a:bodyPr/>
            <a:lstStyle/>
            <a:p>
              <a:pPr algn="ctr" defTabSz="640311"/>
              <a:endParaRPr lang="en-US" sz="2500">
                <a:solidFill>
                  <a:srgbClr val="FFFFFF"/>
                </a:solidFill>
                <a:latin typeface="Corbel" pitchFamily="34" charset="0"/>
                <a:sym typeface="Gill Sans" charset="0"/>
              </a:endParaRPr>
            </a:p>
          </p:txBody>
        </p:sp>
        <p:sp>
          <p:nvSpPr>
            <p:cNvPr id="102494" name="Line 80"/>
            <p:cNvSpPr>
              <a:spLocks noChangeShapeType="1"/>
            </p:cNvSpPr>
            <p:nvPr/>
          </p:nvSpPr>
          <p:spPr bwMode="auto">
            <a:xfrm>
              <a:off x="5108" y="3509"/>
              <a:ext cx="1147" cy="0"/>
            </a:xfrm>
            <a:prstGeom prst="line">
              <a:avLst/>
            </a:prstGeom>
            <a:noFill/>
            <a:ln w="19050">
              <a:solidFill>
                <a:srgbClr val="FFFFFF"/>
              </a:solidFill>
              <a:round/>
              <a:headEnd/>
              <a:tailEnd/>
            </a:ln>
          </p:spPr>
          <p:txBody>
            <a:bodyPr wrap="none" anchor="ctr"/>
            <a:lstStyle/>
            <a:p>
              <a:pPr algn="ctr" defTabSz="640311"/>
              <a:endParaRPr lang="en-US" sz="2500">
                <a:solidFill>
                  <a:srgbClr val="FFFFFF"/>
                </a:solidFill>
                <a:latin typeface="Times New Roman" pitchFamily="18" charset="0"/>
                <a:sym typeface="Gill Sans" charset="0"/>
              </a:endParaRPr>
            </a:p>
          </p:txBody>
        </p:sp>
      </p:grpSp>
      <p:sp>
        <p:nvSpPr>
          <p:cNvPr id="1687644" name="Text Box 92"/>
          <p:cNvSpPr txBox="1">
            <a:spLocks noChangeArrowheads="1"/>
          </p:cNvSpPr>
          <p:nvPr/>
        </p:nvSpPr>
        <p:spPr bwMode="auto">
          <a:xfrm>
            <a:off x="41446" y="3622360"/>
            <a:ext cx="5297733" cy="446276"/>
          </a:xfrm>
          <a:prstGeom prst="rect">
            <a:avLst/>
          </a:prstGeom>
          <a:solidFill>
            <a:srgbClr val="FF0000"/>
          </a:solidFill>
          <a:ln w="9525">
            <a:noFill/>
            <a:miter lim="800000"/>
            <a:headEnd/>
            <a:tailEnd/>
          </a:ln>
          <a:effectLst/>
        </p:spPr>
        <p:txBody>
          <a:bodyPr wrap="square">
            <a:spAutoFit/>
          </a:bodyPr>
          <a:lstStyle/>
          <a:p>
            <a:pPr defTabSz="640311">
              <a:defRPr/>
            </a:pPr>
            <a:r>
              <a:rPr lang="en-US" sz="2300" b="1" dirty="0">
                <a:solidFill>
                  <a:srgbClr val="FFFFFF"/>
                </a:solidFill>
                <a:latin typeface="Corbel" pitchFamily="34" charset="0"/>
                <a:sym typeface="Gill Sans" charset="0"/>
              </a:rPr>
              <a:t>Social Setting Can </a:t>
            </a:r>
            <a:r>
              <a:rPr lang="en-US" sz="2300" b="1" dirty="0" smtClean="0">
                <a:solidFill>
                  <a:srgbClr val="FFFFFF"/>
                </a:solidFill>
                <a:latin typeface="Corbel" pitchFamily="34" charset="0"/>
                <a:sym typeface="Gill Sans" charset="0"/>
              </a:rPr>
              <a:t>Change </a:t>
            </a:r>
            <a:r>
              <a:rPr lang="en-US" sz="2300" b="1" dirty="0">
                <a:solidFill>
                  <a:srgbClr val="FFFFFF"/>
                </a:solidFill>
                <a:latin typeface="Corbel" pitchFamily="34" charset="0"/>
                <a:sym typeface="Gill Sans" charset="0"/>
              </a:rPr>
              <a:t>Neurobiology</a:t>
            </a:r>
          </a:p>
        </p:txBody>
      </p:sp>
      <p:sp>
        <p:nvSpPr>
          <p:cNvPr id="1687645" name="Text Box 93"/>
          <p:cNvSpPr txBox="1">
            <a:spLocks noChangeArrowheads="1"/>
          </p:cNvSpPr>
          <p:nvPr/>
        </p:nvSpPr>
        <p:spPr bwMode="auto">
          <a:xfrm>
            <a:off x="76419" y="35009"/>
            <a:ext cx="9134475" cy="887053"/>
          </a:xfrm>
          <a:prstGeom prst="rect">
            <a:avLst/>
          </a:prstGeom>
          <a:noFill/>
          <a:ln w="9525">
            <a:noFill/>
            <a:miter lim="800000"/>
            <a:headEnd/>
            <a:tailEnd/>
          </a:ln>
          <a:effectLst/>
        </p:spPr>
        <p:txBody>
          <a:bodyPr lIns="88991" tIns="44548" rIns="88991" bIns="44548">
            <a:spAutoFit/>
          </a:bodyPr>
          <a:lstStyle/>
          <a:p>
            <a:pPr algn="ctr" defTabSz="640311" eaLnBrk="0" hangingPunct="0">
              <a:lnSpc>
                <a:spcPct val="80000"/>
              </a:lnSpc>
              <a:defRPr/>
            </a:pPr>
            <a:r>
              <a:rPr lang="en-US" sz="3200" b="1" dirty="0">
                <a:solidFill>
                  <a:srgbClr val="FFFE06"/>
                </a:solidFill>
                <a:latin typeface="Corbel" pitchFamily="34" charset="0"/>
                <a:sym typeface="Gill Sans" charset="0"/>
              </a:rPr>
              <a:t>Effects of a Social Stressor on Brain Dopamine D2 Receptors and Propensity to Administer Drugs</a:t>
            </a:r>
            <a:endParaRPr lang="en-US" sz="3200" b="1" dirty="0">
              <a:solidFill>
                <a:srgbClr val="0000FF"/>
              </a:solidFill>
              <a:latin typeface="Corbel" pitchFamily="34" charset="0"/>
              <a:sym typeface="Gill Sans" charset="0"/>
            </a:endParaRPr>
          </a:p>
        </p:txBody>
      </p:sp>
      <p:sp>
        <p:nvSpPr>
          <p:cNvPr id="94" name="Line 26"/>
          <p:cNvSpPr>
            <a:spLocks noChangeShapeType="1"/>
          </p:cNvSpPr>
          <p:nvPr/>
        </p:nvSpPr>
        <p:spPr bwMode="auto">
          <a:xfrm>
            <a:off x="6919" y="964406"/>
            <a:ext cx="9144001" cy="0"/>
          </a:xfrm>
          <a:prstGeom prst="line">
            <a:avLst/>
          </a:prstGeom>
          <a:noFill/>
          <a:ln w="76200">
            <a:solidFill>
              <a:srgbClr val="FF0000"/>
            </a:solidFill>
            <a:round/>
            <a:headEnd/>
            <a:tailEnd/>
          </a:ln>
          <a:effectLst/>
        </p:spPr>
        <p:txBody>
          <a:bodyPr wrap="none" lIns="82977" tIns="41517" rIns="82977" bIns="41517" anchor="ctr"/>
          <a:lstStyle/>
          <a:p>
            <a:pPr algn="ctr" defTabSz="414636" fontAlgn="auto">
              <a:lnSpc>
                <a:spcPct val="85000"/>
              </a:lnSpc>
              <a:spcBef>
                <a:spcPts val="0"/>
              </a:spcBef>
              <a:spcAft>
                <a:spcPts val="0"/>
              </a:spcAft>
            </a:pPr>
            <a:endParaRPr lang="en-US" sz="3400" dirty="0">
              <a:solidFill>
                <a:srgbClr val="FFFFFF"/>
              </a:solidFill>
              <a:latin typeface="Corbel" pitchFamily="34" charset="0"/>
              <a:ea typeface="ＭＳ Ｐゴシック" charset="-128"/>
              <a:sym typeface="Gill Sans" charset="0"/>
            </a:endParaRPr>
          </a:p>
        </p:txBody>
      </p:sp>
      <p:grpSp>
        <p:nvGrpSpPr>
          <p:cNvPr id="7" name="Group 6"/>
          <p:cNvGrpSpPr/>
          <p:nvPr/>
        </p:nvGrpSpPr>
        <p:grpSpPr>
          <a:xfrm>
            <a:off x="4971277" y="3734522"/>
            <a:ext cx="5214919" cy="3062752"/>
            <a:chOff x="4911315" y="3704542"/>
            <a:chExt cx="5214919" cy="3062752"/>
          </a:xfrm>
        </p:grpSpPr>
        <p:sp>
          <p:nvSpPr>
            <p:cNvPr id="95" name="Rectangle 95"/>
            <p:cNvSpPr>
              <a:spLocks noChangeArrowheads="1"/>
            </p:cNvSpPr>
            <p:nvPr/>
          </p:nvSpPr>
          <p:spPr bwMode="auto">
            <a:xfrm>
              <a:off x="5345325" y="3748085"/>
              <a:ext cx="3682562" cy="3019209"/>
            </a:xfrm>
            <a:prstGeom prst="rect">
              <a:avLst/>
            </a:prstGeom>
            <a:solidFill>
              <a:srgbClr val="FFFFFF"/>
            </a:solidFill>
            <a:ln w="76200">
              <a:solidFill>
                <a:srgbClr val="FF0000"/>
              </a:solidFill>
              <a:round/>
              <a:headEnd/>
              <a:tailEnd/>
            </a:ln>
          </p:spPr>
          <p:txBody>
            <a:bodyPr/>
            <a:lstStyle/>
            <a:p>
              <a:pPr>
                <a:spcBef>
                  <a:spcPct val="50000"/>
                </a:spcBef>
              </a:pPr>
              <a:endParaRPr lang="en-US" sz="1400" b="1">
                <a:solidFill>
                  <a:srgbClr val="808080"/>
                </a:solidFill>
                <a:latin typeface="Times" pitchFamily="1" charset="0"/>
              </a:endParaRPr>
            </a:p>
          </p:txBody>
        </p:sp>
        <p:pic>
          <p:nvPicPr>
            <p:cNvPr id="97" name="Picture 4"/>
            <p:cNvPicPr>
              <a:picLocks noChangeAspect="1" noChangeArrowheads="1"/>
            </p:cNvPicPr>
            <p:nvPr/>
          </p:nvPicPr>
          <p:blipFill>
            <a:blip r:embed="rId5" cstate="print">
              <a:duotone>
                <a:prstClr val="black"/>
                <a:srgbClr val="C00000">
                  <a:tint val="45000"/>
                  <a:satMod val="400000"/>
                </a:srgbClr>
              </a:duotone>
            </a:blip>
            <a:srcRect l="1212" t="11458" r="82727" b="34375"/>
            <a:stretch>
              <a:fillRect/>
            </a:stretch>
          </p:blipFill>
          <p:spPr bwMode="auto">
            <a:xfrm>
              <a:off x="5514791" y="4360453"/>
              <a:ext cx="3171428" cy="2153984"/>
            </a:xfrm>
            <a:prstGeom prst="rect">
              <a:avLst/>
            </a:prstGeom>
            <a:noFill/>
            <a:ln w="9525">
              <a:noFill/>
              <a:miter lim="800000"/>
              <a:headEnd/>
              <a:tailEnd/>
            </a:ln>
          </p:spPr>
        </p:pic>
        <p:sp>
          <p:nvSpPr>
            <p:cNvPr id="98" name="TextBox 93"/>
            <p:cNvSpPr txBox="1">
              <a:spLocks noChangeArrowheads="1"/>
            </p:cNvSpPr>
            <p:nvPr/>
          </p:nvSpPr>
          <p:spPr bwMode="auto">
            <a:xfrm>
              <a:off x="4911315" y="3704542"/>
              <a:ext cx="4503737" cy="757130"/>
            </a:xfrm>
            <a:prstGeom prst="rect">
              <a:avLst/>
            </a:prstGeom>
            <a:noFill/>
            <a:ln w="9525">
              <a:noFill/>
              <a:miter lim="800000"/>
              <a:headEnd/>
              <a:tailEnd/>
            </a:ln>
          </p:spPr>
          <p:txBody>
            <a:bodyPr>
              <a:spAutoFit/>
            </a:bodyPr>
            <a:lstStyle/>
            <a:p>
              <a:pPr algn="ctr" eaLnBrk="0" hangingPunct="0">
                <a:lnSpc>
                  <a:spcPct val="90000"/>
                </a:lnSpc>
              </a:pPr>
              <a:r>
                <a:rPr lang="en-US" sz="2400" b="1" dirty="0">
                  <a:solidFill>
                    <a:srgbClr val="000000"/>
                  </a:solidFill>
                  <a:latin typeface="Times" pitchFamily="1" charset="0"/>
                </a:rPr>
                <a:t>Social </a:t>
              </a:r>
              <a:r>
                <a:rPr lang="en-US" sz="2400" dirty="0">
                  <a:solidFill>
                    <a:srgbClr val="000000"/>
                  </a:solidFill>
                  <a:latin typeface="Times" pitchFamily="1" charset="0"/>
                </a:rPr>
                <a:t>Support Is Correlated</a:t>
              </a:r>
            </a:p>
            <a:p>
              <a:pPr algn="ctr" eaLnBrk="0" hangingPunct="0">
                <a:lnSpc>
                  <a:spcPct val="90000"/>
                </a:lnSpc>
              </a:pPr>
              <a:r>
                <a:rPr lang="en-US" sz="2400" dirty="0">
                  <a:solidFill>
                    <a:srgbClr val="000000"/>
                  </a:solidFill>
                  <a:latin typeface="Times" pitchFamily="1" charset="0"/>
                </a:rPr>
                <a:t>with D2/3 Receptor </a:t>
              </a:r>
              <a:r>
                <a:rPr lang="en-US" sz="2400" b="1" dirty="0">
                  <a:solidFill>
                    <a:srgbClr val="000000"/>
                  </a:solidFill>
                  <a:latin typeface="Times" pitchFamily="1" charset="0"/>
                </a:rPr>
                <a:t>Binding</a:t>
              </a:r>
            </a:p>
          </p:txBody>
        </p:sp>
        <p:sp>
          <p:nvSpPr>
            <p:cNvPr id="99" name="TextBox 96"/>
            <p:cNvSpPr txBox="1">
              <a:spLocks noChangeArrowheads="1"/>
            </p:cNvSpPr>
            <p:nvPr/>
          </p:nvSpPr>
          <p:spPr bwMode="auto">
            <a:xfrm>
              <a:off x="5549472" y="6429157"/>
              <a:ext cx="4576762" cy="338137"/>
            </a:xfrm>
            <a:prstGeom prst="rect">
              <a:avLst/>
            </a:prstGeom>
            <a:noFill/>
            <a:ln w="9525">
              <a:noFill/>
              <a:miter lim="800000"/>
              <a:headEnd/>
              <a:tailEnd/>
            </a:ln>
          </p:spPr>
          <p:txBody>
            <a:bodyPr>
              <a:spAutoFit/>
            </a:bodyPr>
            <a:lstStyle/>
            <a:p>
              <a:pPr eaLnBrk="0" hangingPunct="0"/>
              <a:r>
                <a:rPr lang="en-US" sz="1600" b="1" i="1" dirty="0">
                  <a:solidFill>
                    <a:srgbClr val="000000"/>
                  </a:solidFill>
                  <a:latin typeface="Times" pitchFamily="1" charset="0"/>
                </a:rPr>
                <a:t>Martinez D. et al., Bio Psychiatry 2010.</a:t>
              </a:r>
            </a:p>
          </p:txBody>
        </p:sp>
      </p:grpSp>
      <p:grpSp>
        <p:nvGrpSpPr>
          <p:cNvPr id="6" name="Group 5"/>
          <p:cNvGrpSpPr/>
          <p:nvPr/>
        </p:nvGrpSpPr>
        <p:grpSpPr>
          <a:xfrm>
            <a:off x="1484894" y="1014984"/>
            <a:ext cx="3533084" cy="5054012"/>
            <a:chOff x="1484894" y="1014984"/>
            <a:chExt cx="3533084" cy="5054012"/>
          </a:xfrm>
        </p:grpSpPr>
        <p:sp>
          <p:nvSpPr>
            <p:cNvPr id="102420" name="Rectangle 85"/>
            <p:cNvSpPr>
              <a:spLocks noChangeArrowheads="1"/>
            </p:cNvSpPr>
            <p:nvPr/>
          </p:nvSpPr>
          <p:spPr bwMode="auto">
            <a:xfrm>
              <a:off x="3321719" y="1014984"/>
              <a:ext cx="993861" cy="551433"/>
            </a:xfrm>
            <a:prstGeom prst="rect">
              <a:avLst/>
            </a:prstGeom>
            <a:noFill/>
            <a:ln w="12700">
              <a:noFill/>
              <a:miter lim="800000"/>
              <a:headEnd/>
              <a:tailEnd/>
            </a:ln>
          </p:spPr>
          <p:txBody>
            <a:bodyPr wrap="none" lIns="90487" tIns="44450" rIns="90487" bIns="44450">
              <a:spAutoFit/>
            </a:bodyPr>
            <a:lstStyle/>
            <a:p>
              <a:pPr algn="ctr" defTabSz="640311" eaLnBrk="0" hangingPunct="0">
                <a:lnSpc>
                  <a:spcPct val="75000"/>
                </a:lnSpc>
              </a:pPr>
              <a:r>
                <a:rPr lang="en-US" sz="2000">
                  <a:solidFill>
                    <a:srgbClr val="FFFFFF"/>
                  </a:solidFill>
                  <a:latin typeface="Corbel" pitchFamily="34" charset="0"/>
                  <a:sym typeface="Gill Sans" charset="0"/>
                </a:rPr>
                <a:t>Group</a:t>
              </a:r>
            </a:p>
            <a:p>
              <a:pPr algn="ctr" defTabSz="640311" eaLnBrk="0" hangingPunct="0">
                <a:lnSpc>
                  <a:spcPct val="75000"/>
                </a:lnSpc>
              </a:pPr>
              <a:r>
                <a:rPr lang="en-US" sz="2000">
                  <a:solidFill>
                    <a:srgbClr val="FFFFFF"/>
                  </a:solidFill>
                  <a:latin typeface="Corbel" pitchFamily="34" charset="0"/>
                  <a:sym typeface="Gill Sans" charset="0"/>
                </a:rPr>
                <a:t>Housed</a:t>
              </a:r>
            </a:p>
          </p:txBody>
        </p:sp>
        <p:pic>
          <p:nvPicPr>
            <p:cNvPr id="102" name="Picture 82"/>
            <p:cNvPicPr>
              <a:picLocks noChangeArrowheads="1"/>
            </p:cNvPicPr>
            <p:nvPr/>
          </p:nvPicPr>
          <p:blipFill>
            <a:blip r:embed="rId6" cstate="print">
              <a:lum contrast="30000"/>
            </a:blip>
            <a:srcRect l="19565" r="11739"/>
            <a:stretch>
              <a:fillRect/>
            </a:stretch>
          </p:blipFill>
          <p:spPr bwMode="auto">
            <a:xfrm>
              <a:off x="3496946" y="4243959"/>
              <a:ext cx="1286810" cy="1800225"/>
            </a:xfrm>
            <a:prstGeom prst="rect">
              <a:avLst/>
            </a:prstGeom>
            <a:noFill/>
            <a:ln w="12700">
              <a:solidFill>
                <a:srgbClr val="FF230E"/>
              </a:solidFill>
              <a:miter lim="800000"/>
              <a:headEnd/>
              <a:tailEnd/>
            </a:ln>
          </p:spPr>
        </p:pic>
        <p:sp>
          <p:nvSpPr>
            <p:cNvPr id="103" name="Rectangle 83"/>
            <p:cNvSpPr>
              <a:spLocks noChangeArrowheads="1"/>
            </p:cNvSpPr>
            <p:nvPr/>
          </p:nvSpPr>
          <p:spPr bwMode="auto">
            <a:xfrm>
              <a:off x="1484894" y="4421759"/>
              <a:ext cx="2266028" cy="705321"/>
            </a:xfrm>
            <a:prstGeom prst="rect">
              <a:avLst/>
            </a:prstGeom>
            <a:noFill/>
            <a:ln w="12700">
              <a:noFill/>
              <a:miter lim="800000"/>
              <a:headEnd/>
              <a:tailEnd/>
            </a:ln>
          </p:spPr>
          <p:txBody>
            <a:bodyPr wrap="square" lIns="90487" tIns="44450" rIns="90487" bIns="44450">
              <a:spAutoFit/>
            </a:bodyPr>
            <a:lstStyle/>
            <a:p>
              <a:pPr algn="ctr" defTabSz="640311" eaLnBrk="0" hangingPunct="0"/>
              <a:r>
                <a:rPr lang="en-US" sz="2000" dirty="0">
                  <a:solidFill>
                    <a:srgbClr val="EFFF0A"/>
                  </a:solidFill>
                  <a:latin typeface="Corbel" pitchFamily="34" charset="0"/>
                  <a:sym typeface="Gill Sans" charset="0"/>
                </a:rPr>
                <a:t>Becomes </a:t>
              </a:r>
              <a:r>
                <a:rPr lang="en-US" sz="2000" dirty="0" smtClean="0">
                  <a:solidFill>
                    <a:srgbClr val="EFFF0A"/>
                  </a:solidFill>
                  <a:latin typeface="Corbel" pitchFamily="34" charset="0"/>
                  <a:sym typeface="Gill Sans" charset="0"/>
                </a:rPr>
                <a:t>Subordinate</a:t>
              </a:r>
              <a:endParaRPr lang="en-US" sz="2500" dirty="0">
                <a:solidFill>
                  <a:srgbClr val="EFFF0A"/>
                </a:solidFill>
                <a:latin typeface="Corbel" pitchFamily="34" charset="0"/>
                <a:sym typeface="Gill Sans" charset="0"/>
              </a:endParaRPr>
            </a:p>
          </p:txBody>
        </p:sp>
        <p:pic>
          <p:nvPicPr>
            <p:cNvPr id="104" name="Picture 84"/>
            <p:cNvPicPr>
              <a:picLocks noChangeArrowheads="1"/>
            </p:cNvPicPr>
            <p:nvPr/>
          </p:nvPicPr>
          <p:blipFill>
            <a:blip r:embed="rId7" cstate="print">
              <a:lum contrast="30000"/>
            </a:blip>
            <a:srcRect/>
            <a:stretch>
              <a:fillRect/>
            </a:stretch>
          </p:blipFill>
          <p:spPr bwMode="auto">
            <a:xfrm>
              <a:off x="3090585" y="1548384"/>
              <a:ext cx="1927393" cy="2041525"/>
            </a:xfrm>
            <a:prstGeom prst="rect">
              <a:avLst/>
            </a:prstGeom>
            <a:noFill/>
            <a:ln w="12700">
              <a:noFill/>
              <a:miter lim="800000"/>
              <a:headEnd/>
              <a:tailEnd/>
            </a:ln>
          </p:spPr>
        </p:pic>
        <p:sp>
          <p:nvSpPr>
            <p:cNvPr id="105" name="Rectangle 86"/>
            <p:cNvSpPr>
              <a:spLocks noChangeArrowheads="1"/>
            </p:cNvSpPr>
            <p:nvPr/>
          </p:nvSpPr>
          <p:spPr bwMode="auto">
            <a:xfrm>
              <a:off x="3334684" y="1638872"/>
              <a:ext cx="1286810" cy="1814513"/>
            </a:xfrm>
            <a:prstGeom prst="rect">
              <a:avLst/>
            </a:prstGeom>
            <a:noFill/>
            <a:ln w="6350">
              <a:solidFill>
                <a:srgbClr val="36FF23"/>
              </a:solidFill>
              <a:miter lim="800000"/>
              <a:headEnd/>
              <a:tailEnd/>
            </a:ln>
          </p:spPr>
          <p:txBody>
            <a:bodyPr wrap="none" anchor="ctr"/>
            <a:lstStyle/>
            <a:p>
              <a:pPr algn="ctr" defTabSz="640311"/>
              <a:endParaRPr lang="en-US" sz="2500">
                <a:solidFill>
                  <a:srgbClr val="FFFFFF"/>
                </a:solidFill>
                <a:latin typeface="Corbel" pitchFamily="34" charset="0"/>
                <a:sym typeface="Gill Sans" charset="0"/>
              </a:endParaRPr>
            </a:p>
          </p:txBody>
        </p:sp>
        <p:sp>
          <p:nvSpPr>
            <p:cNvPr id="106" name="AutoShape 87"/>
            <p:cNvSpPr>
              <a:spLocks noChangeArrowheads="1"/>
            </p:cNvSpPr>
            <p:nvPr/>
          </p:nvSpPr>
          <p:spPr bwMode="auto">
            <a:xfrm>
              <a:off x="2042230" y="2353247"/>
              <a:ext cx="1210617" cy="381000"/>
            </a:xfrm>
            <a:prstGeom prst="rightArrow">
              <a:avLst>
                <a:gd name="adj1" fmla="val 50000"/>
                <a:gd name="adj2" fmla="val 89375"/>
              </a:avLst>
            </a:prstGeom>
            <a:gradFill rotWithShape="0">
              <a:gsLst>
                <a:gs pos="0">
                  <a:srgbClr val="FF230E"/>
                </a:gs>
                <a:gs pos="100000">
                  <a:srgbClr val="2DFF15"/>
                </a:gs>
              </a:gsLst>
              <a:lin ang="0" scaled="1"/>
            </a:gradFill>
            <a:ln w="9525">
              <a:noFill/>
              <a:miter lim="800000"/>
              <a:headEnd/>
              <a:tailEnd/>
            </a:ln>
          </p:spPr>
          <p:txBody>
            <a:bodyPr wrap="none" anchor="ctr"/>
            <a:lstStyle/>
            <a:p>
              <a:pPr algn="ctr" defTabSz="640311"/>
              <a:endParaRPr lang="en-US" sz="2500">
                <a:solidFill>
                  <a:srgbClr val="FFFFFF"/>
                </a:solidFill>
                <a:latin typeface="Corbel" pitchFamily="34" charset="0"/>
                <a:sym typeface="Gill Sans" charset="0"/>
              </a:endParaRPr>
            </a:p>
          </p:txBody>
        </p:sp>
        <p:sp>
          <p:nvSpPr>
            <p:cNvPr id="107" name="AutoShape 88"/>
            <p:cNvSpPr>
              <a:spLocks noChangeArrowheads="1"/>
            </p:cNvSpPr>
            <p:nvPr/>
          </p:nvSpPr>
          <p:spPr bwMode="auto">
            <a:xfrm>
              <a:off x="2109956" y="5201222"/>
              <a:ext cx="1219083" cy="381000"/>
            </a:xfrm>
            <a:prstGeom prst="rightArrow">
              <a:avLst>
                <a:gd name="adj1" fmla="val 50000"/>
                <a:gd name="adj2" fmla="val 90000"/>
              </a:avLst>
            </a:prstGeom>
            <a:solidFill>
              <a:srgbClr val="FF0000"/>
            </a:solidFill>
            <a:ln w="9525">
              <a:noFill/>
              <a:miter lim="800000"/>
              <a:headEnd/>
              <a:tailEnd/>
            </a:ln>
          </p:spPr>
          <p:txBody>
            <a:bodyPr wrap="none" anchor="ctr"/>
            <a:lstStyle/>
            <a:p>
              <a:pPr algn="ctr" defTabSz="640311"/>
              <a:endParaRPr lang="en-US" sz="2500">
                <a:solidFill>
                  <a:srgbClr val="FFFFFF"/>
                </a:solidFill>
                <a:latin typeface="Corbel" pitchFamily="34" charset="0"/>
                <a:sym typeface="Gill Sans" charset="0"/>
              </a:endParaRPr>
            </a:p>
          </p:txBody>
        </p:sp>
        <p:sp>
          <p:nvSpPr>
            <p:cNvPr id="108" name="Rectangle 89"/>
            <p:cNvSpPr>
              <a:spLocks noChangeArrowheads="1"/>
            </p:cNvSpPr>
            <p:nvPr/>
          </p:nvSpPr>
          <p:spPr bwMode="auto">
            <a:xfrm>
              <a:off x="1641512" y="1675384"/>
              <a:ext cx="1687527" cy="704850"/>
            </a:xfrm>
            <a:prstGeom prst="rect">
              <a:avLst/>
            </a:prstGeom>
            <a:noFill/>
            <a:ln w="12700">
              <a:noFill/>
              <a:miter lim="800000"/>
              <a:headEnd/>
              <a:tailEnd/>
            </a:ln>
          </p:spPr>
          <p:txBody>
            <a:bodyPr wrap="square" lIns="90487" tIns="44450" rIns="90487" bIns="44450">
              <a:spAutoFit/>
            </a:bodyPr>
            <a:lstStyle/>
            <a:p>
              <a:pPr algn="ctr" defTabSz="640311" eaLnBrk="0" hangingPunct="0"/>
              <a:r>
                <a:rPr lang="en-US" sz="2000" dirty="0">
                  <a:solidFill>
                    <a:srgbClr val="FFFE06"/>
                  </a:solidFill>
                  <a:latin typeface="Corbel" pitchFamily="34" charset="0"/>
                  <a:sym typeface="Gill Sans" charset="0"/>
                </a:rPr>
                <a:t>Becomes </a:t>
              </a:r>
              <a:r>
                <a:rPr lang="en-US" sz="2000" dirty="0" smtClean="0">
                  <a:solidFill>
                    <a:srgbClr val="FFFE06"/>
                  </a:solidFill>
                  <a:latin typeface="Corbel" pitchFamily="34" charset="0"/>
                  <a:sym typeface="Gill Sans" charset="0"/>
                </a:rPr>
                <a:t>Dominant</a:t>
              </a:r>
              <a:endParaRPr lang="en-US" sz="2000" dirty="0">
                <a:solidFill>
                  <a:srgbClr val="FFFE06"/>
                </a:solidFill>
                <a:latin typeface="Corbel" pitchFamily="34" charset="0"/>
                <a:sym typeface="Gill Sans" charset="0"/>
              </a:endParaRPr>
            </a:p>
          </p:txBody>
        </p:sp>
        <p:sp>
          <p:nvSpPr>
            <p:cNvPr id="109" name="Rectangle 83"/>
            <p:cNvSpPr>
              <a:spLocks noChangeArrowheads="1"/>
            </p:cNvSpPr>
            <p:nvPr/>
          </p:nvSpPr>
          <p:spPr bwMode="auto">
            <a:xfrm>
              <a:off x="1532790" y="5671451"/>
              <a:ext cx="2266028" cy="397545"/>
            </a:xfrm>
            <a:prstGeom prst="rect">
              <a:avLst/>
            </a:prstGeom>
            <a:noFill/>
            <a:ln w="12700">
              <a:noFill/>
              <a:miter lim="800000"/>
              <a:headEnd/>
              <a:tailEnd/>
            </a:ln>
          </p:spPr>
          <p:txBody>
            <a:bodyPr wrap="square" lIns="90487" tIns="44450" rIns="90487" bIns="44450">
              <a:spAutoFit/>
            </a:bodyPr>
            <a:lstStyle/>
            <a:p>
              <a:pPr algn="ctr" defTabSz="640311" eaLnBrk="0" hangingPunct="0"/>
              <a:r>
                <a:rPr lang="en-US" sz="2000" dirty="0" smtClean="0">
                  <a:solidFill>
                    <a:srgbClr val="EFFF0A"/>
                  </a:solidFill>
                  <a:latin typeface="Corbel" pitchFamily="34" charset="0"/>
                  <a:sym typeface="Gill Sans" charset="0"/>
                </a:rPr>
                <a:t>Stress </a:t>
              </a:r>
              <a:r>
                <a:rPr lang="en-US" sz="2000" dirty="0">
                  <a:solidFill>
                    <a:srgbClr val="EFFF0A"/>
                  </a:solidFill>
                  <a:latin typeface="Corbel" pitchFamily="34" charset="0"/>
                  <a:sym typeface="Gill Sans" charset="0"/>
                </a:rPr>
                <a:t>remains</a:t>
              </a:r>
              <a:endParaRPr lang="en-US" sz="2500" dirty="0">
                <a:solidFill>
                  <a:srgbClr val="EFFF0A"/>
                </a:solidFill>
                <a:latin typeface="Corbel" pitchFamily="34" charset="0"/>
                <a:sym typeface="Gill Sans" charset="0"/>
              </a:endParaRPr>
            </a:p>
          </p:txBody>
        </p:sp>
        <p:sp>
          <p:nvSpPr>
            <p:cNvPr id="110" name="Rectangle 89"/>
            <p:cNvSpPr>
              <a:spLocks noChangeArrowheads="1"/>
            </p:cNvSpPr>
            <p:nvPr/>
          </p:nvSpPr>
          <p:spPr bwMode="auto">
            <a:xfrm>
              <a:off x="1656752" y="2687073"/>
              <a:ext cx="1687527" cy="705321"/>
            </a:xfrm>
            <a:prstGeom prst="rect">
              <a:avLst/>
            </a:prstGeom>
            <a:noFill/>
            <a:ln w="12700">
              <a:noFill/>
              <a:miter lim="800000"/>
              <a:headEnd/>
              <a:tailEnd/>
            </a:ln>
          </p:spPr>
          <p:txBody>
            <a:bodyPr wrap="square" lIns="90487" tIns="44450" rIns="90487" bIns="44450">
              <a:spAutoFit/>
            </a:bodyPr>
            <a:lstStyle/>
            <a:p>
              <a:pPr algn="ctr" defTabSz="640311" eaLnBrk="0" hangingPunct="0"/>
              <a:r>
                <a:rPr lang="en-US" sz="2000" dirty="0" smtClean="0">
                  <a:solidFill>
                    <a:srgbClr val="FFFE06"/>
                  </a:solidFill>
                  <a:latin typeface="Corbel" pitchFamily="34" charset="0"/>
                  <a:sym typeface="Gill Sans" charset="0"/>
                </a:rPr>
                <a:t>No </a:t>
              </a:r>
              <a:r>
                <a:rPr lang="en-US" sz="2000" dirty="0">
                  <a:solidFill>
                    <a:srgbClr val="FFFE06"/>
                  </a:solidFill>
                  <a:latin typeface="Corbel" pitchFamily="34" charset="0"/>
                  <a:sym typeface="Gill Sans" charset="0"/>
                </a:rPr>
                <a:t>longer stressed</a:t>
              </a:r>
            </a:p>
          </p:txBody>
        </p:sp>
      </p:grpSp>
    </p:spTree>
    <p:extLst>
      <p:ext uri="{BB962C8B-B14F-4D97-AF65-F5344CB8AC3E}">
        <p14:creationId xmlns:p14="http://schemas.microsoft.com/office/powerpoint/2010/main" val="3911652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87644"/>
                                        </p:tgtEl>
                                        <p:attrNameLst>
                                          <p:attrName>style.visibility</p:attrName>
                                        </p:attrNameLst>
                                      </p:cBhvr>
                                      <p:to>
                                        <p:strVal val="visible"/>
                                      </p:to>
                                    </p:set>
                                    <p:animEffect transition="in" filter="fade">
                                      <p:cBhvr>
                                        <p:cTn id="12" dur="500"/>
                                        <p:tgtEl>
                                          <p:spTgt spid="168764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2409"/>
                                        </p:tgtEl>
                                        <p:attrNameLst>
                                          <p:attrName>style.visibility</p:attrName>
                                        </p:attrNameLst>
                                      </p:cBhvr>
                                      <p:to>
                                        <p:strVal val="visible"/>
                                      </p:to>
                                    </p:set>
                                    <p:animEffect transition="in" filter="dissolve">
                                      <p:cBhvr>
                                        <p:cTn id="15" dur="500"/>
                                        <p:tgtEl>
                                          <p:spTgt spid="10240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9" grpId="0" animBg="1"/>
      <p:bldP spid="16876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30" name="Text Box 67"/>
          <p:cNvSpPr txBox="1">
            <a:spLocks noChangeArrowheads="1"/>
          </p:cNvSpPr>
          <p:nvPr/>
        </p:nvSpPr>
        <p:spPr bwMode="auto">
          <a:xfrm>
            <a:off x="4978406" y="157248"/>
            <a:ext cx="4093635" cy="2505361"/>
          </a:xfrm>
          <a:prstGeom prst="rect">
            <a:avLst/>
          </a:prstGeom>
          <a:noFill/>
          <a:ln w="9525">
            <a:noFill/>
            <a:miter lim="800000"/>
            <a:headEnd/>
            <a:tailEnd/>
          </a:ln>
        </p:spPr>
        <p:txBody>
          <a:bodyPr wrap="square" lIns="80368" tIns="40225" rIns="80368" bIns="40225">
            <a:spAutoFit/>
          </a:bodyPr>
          <a:lstStyle/>
          <a:p>
            <a:pPr algn="ctr" defTabSz="631921">
              <a:lnSpc>
                <a:spcPct val="85000"/>
              </a:lnSpc>
              <a:spcBef>
                <a:spcPts val="0"/>
              </a:spcBef>
            </a:pPr>
            <a:r>
              <a:rPr lang="en-US" sz="3700" b="1" dirty="0">
                <a:solidFill>
                  <a:prstClr val="black"/>
                </a:solidFill>
                <a:effectLst>
                  <a:outerShdw blurRad="38100" dist="38100" dir="2700000" algn="tl">
                    <a:srgbClr val="000000">
                      <a:alpha val="43137"/>
                    </a:srgbClr>
                  </a:outerShdw>
                </a:effectLst>
                <a:latin typeface="Corbel" pitchFamily="34" charset="0"/>
                <a:ea typeface="ＭＳ Ｐゴシック" pitchFamily="34" charset="-128"/>
                <a:sym typeface="Gill Sans" charset="0"/>
              </a:rPr>
              <a:t>Addiction Is </a:t>
            </a:r>
            <a:r>
              <a:rPr lang="en-US" sz="3700" b="1" dirty="0" smtClean="0">
                <a:solidFill>
                  <a:prstClr val="black"/>
                </a:solidFill>
                <a:effectLst>
                  <a:outerShdw blurRad="38100" dist="38100" dir="2700000" algn="tl">
                    <a:srgbClr val="000000">
                      <a:alpha val="43137"/>
                    </a:srgbClr>
                  </a:outerShdw>
                </a:effectLst>
                <a:latin typeface="Corbel" pitchFamily="34" charset="0"/>
                <a:ea typeface="ＭＳ Ｐゴシック" pitchFamily="34" charset="-128"/>
                <a:sym typeface="Gill Sans" charset="0"/>
              </a:rPr>
              <a:t>Developmental:  </a:t>
            </a:r>
            <a:endParaRPr lang="en-US" sz="3700" b="1" dirty="0">
              <a:solidFill>
                <a:prstClr val="black"/>
              </a:solidFill>
              <a:effectLst>
                <a:outerShdw blurRad="38100" dist="38100" dir="2700000" algn="tl">
                  <a:srgbClr val="000000">
                    <a:alpha val="43137"/>
                  </a:srgbClr>
                </a:outerShdw>
              </a:effectLst>
              <a:latin typeface="Corbel" pitchFamily="34" charset="0"/>
              <a:ea typeface="ＭＳ Ｐゴシック" pitchFamily="34" charset="-128"/>
              <a:sym typeface="Gill Sans" charset="0"/>
            </a:endParaRPr>
          </a:p>
          <a:p>
            <a:pPr algn="ctr" defTabSz="631921">
              <a:lnSpc>
                <a:spcPct val="85000"/>
              </a:lnSpc>
              <a:spcBef>
                <a:spcPts val="0"/>
              </a:spcBef>
            </a:pPr>
            <a:r>
              <a:rPr lang="en-US" sz="3700" b="1" i="1" dirty="0" smtClean="0">
                <a:solidFill>
                  <a:prstClr val="black"/>
                </a:solidFill>
                <a:effectLst>
                  <a:outerShdw blurRad="38100" dist="38100" dir="2700000" algn="tl">
                    <a:srgbClr val="000000">
                      <a:alpha val="43137"/>
                    </a:srgbClr>
                  </a:outerShdw>
                </a:effectLst>
                <a:latin typeface="Corbel" pitchFamily="34" charset="0"/>
                <a:ea typeface="ＭＳ Ｐゴシック" pitchFamily="34" charset="-128"/>
                <a:sym typeface="Gill Sans" charset="0"/>
              </a:rPr>
              <a:t>It Starts in Adolescence and Childhood</a:t>
            </a:r>
            <a:endParaRPr lang="en-US" sz="3700" b="1" i="1" dirty="0">
              <a:solidFill>
                <a:prstClr val="black"/>
              </a:solidFill>
              <a:effectLst>
                <a:outerShdw blurRad="38100" dist="38100" dir="2700000" algn="tl">
                  <a:srgbClr val="000000">
                    <a:alpha val="43137"/>
                  </a:srgbClr>
                </a:outerShdw>
              </a:effectLst>
              <a:latin typeface="Corbel" pitchFamily="34" charset="0"/>
              <a:ea typeface="ＭＳ Ｐゴシック" pitchFamily="34" charset="-128"/>
              <a:sym typeface="Gill Sans" charset="0"/>
            </a:endParaRPr>
          </a:p>
        </p:txBody>
      </p:sp>
      <p:grpSp>
        <p:nvGrpSpPr>
          <p:cNvPr id="2" name="Group 85"/>
          <p:cNvGrpSpPr/>
          <p:nvPr/>
        </p:nvGrpSpPr>
        <p:grpSpPr>
          <a:xfrm>
            <a:off x="-75900" y="4876804"/>
            <a:ext cx="9220200" cy="2002740"/>
            <a:chOff x="-76200" y="5011478"/>
            <a:chExt cx="9220200" cy="1867987"/>
          </a:xfrm>
        </p:grpSpPr>
        <p:pic>
          <p:nvPicPr>
            <p:cNvPr id="4692993" name="Picture 1" descr="C:\Documents and Settings\wcompton\Desktop\Picture1.png"/>
            <p:cNvPicPr>
              <a:picLocks noChangeAspect="1" noChangeArrowheads="1"/>
            </p:cNvPicPr>
            <p:nvPr/>
          </p:nvPicPr>
          <p:blipFill>
            <a:blip r:embed="rId3" cstate="print">
              <a:lum/>
            </a:blip>
            <a:srcRect/>
            <a:stretch>
              <a:fillRect/>
            </a:stretch>
          </p:blipFill>
          <p:spPr bwMode="auto">
            <a:xfrm>
              <a:off x="-76200" y="5029200"/>
              <a:ext cx="9220200" cy="1828800"/>
            </a:xfrm>
            <a:prstGeom prst="rect">
              <a:avLst/>
            </a:prstGeom>
            <a:noFill/>
          </p:spPr>
        </p:pic>
        <p:sp>
          <p:nvSpPr>
            <p:cNvPr id="83" name="Isosceles Triangle 82"/>
            <p:cNvSpPr/>
            <p:nvPr/>
          </p:nvSpPr>
          <p:spPr>
            <a:xfrm rot="5205475">
              <a:off x="-97598" y="5088483"/>
              <a:ext cx="614788" cy="460777"/>
            </a:xfrm>
            <a:prstGeom prst="triangle">
              <a:avLst>
                <a:gd name="adj" fmla="val 809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1921"/>
              <a:endParaRPr lang="en-US" sz="2200">
                <a:solidFill>
                  <a:prstClr val="white"/>
                </a:solidFill>
                <a:sym typeface="Gill Sans" charset="0"/>
              </a:endParaRPr>
            </a:p>
          </p:txBody>
        </p:sp>
        <p:sp>
          <p:nvSpPr>
            <p:cNvPr id="84" name="Isosceles Triangle 83"/>
            <p:cNvSpPr/>
            <p:nvPr/>
          </p:nvSpPr>
          <p:spPr>
            <a:xfrm rot="21422755">
              <a:off x="4267222" y="6535800"/>
              <a:ext cx="829874" cy="343665"/>
            </a:xfrm>
            <a:prstGeom prst="triangle">
              <a:avLst>
                <a:gd name="adj" fmla="val 809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1921"/>
              <a:endParaRPr lang="en-US" sz="2200">
                <a:solidFill>
                  <a:prstClr val="white"/>
                </a:solidFill>
                <a:sym typeface="Gill Sans" charset="0"/>
              </a:endParaRPr>
            </a:p>
          </p:txBody>
        </p:sp>
        <p:sp>
          <p:nvSpPr>
            <p:cNvPr id="85" name="Isosceles Triangle 84"/>
            <p:cNvSpPr/>
            <p:nvPr/>
          </p:nvSpPr>
          <p:spPr>
            <a:xfrm rot="21422755">
              <a:off x="6718439" y="6364013"/>
              <a:ext cx="813524" cy="515292"/>
            </a:xfrm>
            <a:prstGeom prst="triangle">
              <a:avLst>
                <a:gd name="adj" fmla="val 172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1921"/>
              <a:endParaRPr lang="en-US" sz="2200">
                <a:solidFill>
                  <a:prstClr val="white"/>
                </a:solidFill>
                <a:sym typeface="Gill Sans" charset="0"/>
              </a:endParaRPr>
            </a:p>
          </p:txBody>
        </p:sp>
      </p:grpSp>
      <p:graphicFrame>
        <p:nvGraphicFramePr>
          <p:cNvPr id="75" name="Object 4"/>
          <p:cNvGraphicFramePr>
            <a:graphicFrameLocks noChangeAspect="1"/>
          </p:cNvGraphicFramePr>
          <p:nvPr>
            <p:extLst>
              <p:ext uri="{D42A27DB-BD31-4B8C-83A1-F6EECF244321}">
                <p14:modId xmlns:p14="http://schemas.microsoft.com/office/powerpoint/2010/main" val="1431153786"/>
              </p:ext>
            </p:extLst>
          </p:nvPr>
        </p:nvGraphicFramePr>
        <p:xfrm>
          <a:off x="76201" y="-381000"/>
          <a:ext cx="7245350" cy="4419600"/>
        </p:xfrm>
        <a:graphic>
          <a:graphicData uri="http://schemas.openxmlformats.org/drawingml/2006/chart">
            <c:chart xmlns:c="http://schemas.openxmlformats.org/drawingml/2006/chart" xmlns:r="http://schemas.openxmlformats.org/officeDocument/2006/relationships" r:id="rId4"/>
          </a:graphicData>
        </a:graphic>
      </p:graphicFrame>
      <p:sp>
        <p:nvSpPr>
          <p:cNvPr id="76" name="Text Box 6"/>
          <p:cNvSpPr txBox="1">
            <a:spLocks noChangeArrowheads="1"/>
          </p:cNvSpPr>
          <p:nvPr/>
        </p:nvSpPr>
        <p:spPr bwMode="auto">
          <a:xfrm>
            <a:off x="228602" y="3801482"/>
            <a:ext cx="8001000" cy="579834"/>
          </a:xfrm>
          <a:prstGeom prst="rect">
            <a:avLst/>
          </a:prstGeom>
          <a:noFill/>
          <a:ln w="9525">
            <a:noFill/>
            <a:miter lim="800000"/>
            <a:headEnd/>
            <a:tailEnd/>
          </a:ln>
        </p:spPr>
        <p:txBody>
          <a:bodyPr wrap="square" lIns="80368" tIns="40225" rIns="80368" bIns="40225">
            <a:spAutoFit/>
          </a:bodyPr>
          <a:lstStyle/>
          <a:p>
            <a:pPr algn="ctr" defTabSz="631921">
              <a:lnSpc>
                <a:spcPct val="90000"/>
              </a:lnSpc>
              <a:spcBef>
                <a:spcPts val="0"/>
              </a:spcBef>
            </a:pPr>
            <a:r>
              <a:rPr lang="en-US" sz="2200" b="1" dirty="0">
                <a:solidFill>
                  <a:prstClr val="black"/>
                </a:solidFill>
                <a:latin typeface="Corbel" pitchFamily="34" charset="0"/>
                <a:sym typeface="Gill Sans" charset="0"/>
              </a:rPr>
              <a:t>Age of Onset of Drug Abuse and Dependence  </a:t>
            </a:r>
          </a:p>
          <a:p>
            <a:pPr algn="r" defTabSz="631921">
              <a:lnSpc>
                <a:spcPct val="90000"/>
              </a:lnSpc>
              <a:spcBef>
                <a:spcPts val="0"/>
              </a:spcBef>
            </a:pPr>
            <a:r>
              <a:rPr lang="en-US" sz="1400" dirty="0">
                <a:solidFill>
                  <a:prstClr val="black"/>
                </a:solidFill>
                <a:latin typeface="Corbel" pitchFamily="34" charset="0"/>
                <a:sym typeface="Gill Sans" charset="0"/>
              </a:rPr>
              <a:t>Source:  Compton, et al. </a:t>
            </a:r>
            <a:r>
              <a:rPr lang="en-US" sz="1400" i="1" dirty="0">
                <a:solidFill>
                  <a:prstClr val="black"/>
                </a:solidFill>
                <a:latin typeface="Corbel" pitchFamily="34" charset="0"/>
                <a:sym typeface="Gill Sans" charset="0"/>
              </a:rPr>
              <a:t>Archives of General Psychiatry</a:t>
            </a:r>
            <a:r>
              <a:rPr lang="en-US" sz="1400" dirty="0">
                <a:solidFill>
                  <a:prstClr val="black"/>
                </a:solidFill>
                <a:latin typeface="Corbel" pitchFamily="34" charset="0"/>
                <a:sym typeface="Gill Sans" charset="0"/>
              </a:rPr>
              <a:t> 2007.  NESARC Study. </a:t>
            </a:r>
          </a:p>
        </p:txBody>
      </p:sp>
      <p:cxnSp>
        <p:nvCxnSpPr>
          <p:cNvPr id="4" name="Straight Arrow Connector 3"/>
          <p:cNvCxnSpPr/>
          <p:nvPr/>
        </p:nvCxnSpPr>
        <p:spPr>
          <a:xfrm>
            <a:off x="228602" y="4648200"/>
            <a:ext cx="8204198" cy="0"/>
          </a:xfrm>
          <a:prstGeom prst="straightConnector1">
            <a:avLst/>
          </a:prstGeom>
          <a:ln w="127000">
            <a:gradFill flip="none" rotWithShape="1">
              <a:gsLst>
                <a:gs pos="0">
                  <a:srgbClr val="FF3399"/>
                </a:gs>
                <a:gs pos="20000">
                  <a:srgbClr val="FF6633"/>
                </a:gs>
                <a:gs pos="39000">
                  <a:srgbClr val="FFFF00"/>
                </a:gs>
                <a:gs pos="61000">
                  <a:srgbClr val="01A78F"/>
                </a:gs>
                <a:gs pos="91000">
                  <a:srgbClr val="3366FF"/>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130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3867" y="548640"/>
            <a:ext cx="9177867" cy="1040382"/>
          </a:xfrm>
        </p:spPr>
        <p:txBody>
          <a:bodyPr>
            <a:noAutofit/>
          </a:bodyPr>
          <a:lstStyle/>
          <a:p>
            <a:pPr algn="ctr">
              <a:defRPr/>
            </a:pPr>
            <a:r>
              <a:rPr lang="en-US" sz="3400" b="1" dirty="0" smtClean="0">
                <a:latin typeface="Corbel" panose="020B0503020204020204" pitchFamily="34" charset="0"/>
                <a:ea typeface="Times New Roman" charset="0"/>
                <a:cs typeface="Times New Roman" charset="0"/>
              </a:rPr>
              <a:t>Use is NOT the Same as Addiction but Heavy Use and Early Use (i.e. early teens) increases risk</a:t>
            </a:r>
            <a:endParaRPr lang="en-US" sz="3400" b="1" dirty="0">
              <a:solidFill>
                <a:schemeClr val="tx1"/>
              </a:solidFill>
              <a:latin typeface="Corbel" panose="020B0503020204020204" pitchFamily="34" charset="0"/>
              <a:ea typeface="Times New Roman" charset="0"/>
              <a:cs typeface="Times New Roman" charset="0"/>
            </a:endParaRPr>
          </a:p>
        </p:txBody>
      </p:sp>
      <p:graphicFrame>
        <p:nvGraphicFramePr>
          <p:cNvPr id="2050" name="Chart Placeholder 3"/>
          <p:cNvGraphicFramePr>
            <a:graphicFrameLocks noGrp="1"/>
          </p:cNvGraphicFramePr>
          <p:nvPr>
            <p:ph idx="1"/>
            <p:extLst>
              <p:ext uri="{D42A27DB-BD31-4B8C-83A1-F6EECF244321}">
                <p14:modId xmlns:p14="http://schemas.microsoft.com/office/powerpoint/2010/main" val="735053189"/>
              </p:ext>
            </p:extLst>
          </p:nvPr>
        </p:nvGraphicFramePr>
        <p:xfrm>
          <a:off x="778934" y="1999340"/>
          <a:ext cx="7491589" cy="4273550"/>
        </p:xfrm>
        <a:graphic>
          <a:graphicData uri="http://schemas.openxmlformats.org/presentationml/2006/ole">
            <mc:AlternateContent xmlns:mc="http://schemas.openxmlformats.org/markup-compatibility/2006">
              <mc:Choice xmlns:v="urn:schemas-microsoft-com:vml" Requires="v">
                <p:oleObj spid="_x0000_s10256" name="Chart" r:id="rId5" imgW="8058071" imgH="4086271" progId="Excel.Sheet.8">
                  <p:embed/>
                </p:oleObj>
              </mc:Choice>
              <mc:Fallback>
                <p:oleObj name="Chart" r:id="rId5" imgW="8058071" imgH="4086271" progId="Excel.Shee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934" y="1999340"/>
                        <a:ext cx="7491589" cy="4273550"/>
                      </a:xfrm>
                      <a:prstGeom prst="rect">
                        <a:avLst/>
                      </a:prstGeom>
                      <a:noFill/>
                      <a:ln>
                        <a:noFill/>
                      </a:ln>
                      <a:extLst/>
                    </p:spPr>
                  </p:pic>
                </p:oleObj>
              </mc:Fallback>
            </mc:AlternateContent>
          </a:graphicData>
        </a:graphic>
      </p:graphicFrame>
      <p:sp>
        <p:nvSpPr>
          <p:cNvPr id="2053" name="Rectangle 5"/>
          <p:cNvSpPr>
            <a:spLocks noChangeArrowheads="1"/>
          </p:cNvSpPr>
          <p:nvPr/>
        </p:nvSpPr>
        <p:spPr bwMode="auto">
          <a:xfrm>
            <a:off x="778963" y="5764711"/>
            <a:ext cx="5229981" cy="338554"/>
          </a:xfrm>
          <a:prstGeom prst="rect">
            <a:avLst/>
          </a:prstGeom>
          <a:noFill/>
          <a:ln w="9525">
            <a:noFill/>
            <a:miter lim="800000"/>
            <a:headEnd/>
            <a:tailEnd/>
          </a:ln>
        </p:spPr>
        <p:txBody>
          <a:bodyPr wrap="square">
            <a:spAutoFit/>
          </a:bodyPr>
          <a:lstStyle/>
          <a:p>
            <a:r>
              <a:rPr lang="en-US" sz="1600" b="1" dirty="0" smtClean="0">
                <a:solidFill>
                  <a:prstClr val="black"/>
                </a:solidFill>
                <a:latin typeface="Corbel" panose="020B0503020204020204" pitchFamily="34" charset="0"/>
                <a:cs typeface="Times New Roman" charset="0"/>
              </a:rPr>
              <a:t> * Nonmedical Use     </a:t>
            </a:r>
            <a:r>
              <a:rPr lang="en-US" sz="1600" dirty="0" smtClean="0">
                <a:solidFill>
                  <a:prstClr val="black"/>
                </a:solidFill>
                <a:latin typeface="Corbel" panose="020B0503020204020204" pitchFamily="34" charset="0"/>
                <a:cs typeface="Times New Roman" charset="0"/>
              </a:rPr>
              <a:t>Source</a:t>
            </a:r>
            <a:r>
              <a:rPr lang="en-US" sz="1600" dirty="0">
                <a:solidFill>
                  <a:prstClr val="black"/>
                </a:solidFill>
                <a:latin typeface="Corbel" panose="020B0503020204020204" pitchFamily="34" charset="0"/>
                <a:cs typeface="Times New Roman" charset="0"/>
              </a:rPr>
              <a:t>: Anthony JC et al., 1994</a:t>
            </a:r>
          </a:p>
        </p:txBody>
      </p:sp>
      <p:sp>
        <p:nvSpPr>
          <p:cNvPr id="2054" name="Rectangle 6"/>
          <p:cNvSpPr>
            <a:spLocks noChangeArrowheads="1"/>
          </p:cNvSpPr>
          <p:nvPr/>
        </p:nvSpPr>
        <p:spPr bwMode="auto">
          <a:xfrm>
            <a:off x="2607739" y="2147197"/>
            <a:ext cx="4605867" cy="830997"/>
          </a:xfrm>
          <a:prstGeom prst="rect">
            <a:avLst/>
          </a:prstGeom>
          <a:noFill/>
          <a:ln w="9525">
            <a:noFill/>
            <a:miter lim="800000"/>
            <a:headEnd/>
            <a:tailEnd/>
          </a:ln>
        </p:spPr>
        <p:txBody>
          <a:bodyPr wrap="square">
            <a:spAutoFit/>
          </a:bodyPr>
          <a:lstStyle/>
          <a:p>
            <a:pPr algn="ctr"/>
            <a:r>
              <a:rPr lang="en-US" sz="2400" b="1" dirty="0">
                <a:solidFill>
                  <a:prstClr val="black"/>
                </a:solidFill>
                <a:latin typeface="Corbel" panose="020B0503020204020204" pitchFamily="34" charset="0"/>
                <a:cs typeface="Times New Roman" charset="0"/>
              </a:rPr>
              <a:t>Estimated Prevalence of Dependence Among Users </a:t>
            </a:r>
          </a:p>
        </p:txBody>
      </p:sp>
      <p:sp>
        <p:nvSpPr>
          <p:cNvPr id="2055" name="TextBox 7"/>
          <p:cNvSpPr txBox="1">
            <a:spLocks noChangeArrowheads="1"/>
          </p:cNvSpPr>
          <p:nvPr/>
        </p:nvSpPr>
        <p:spPr bwMode="auto">
          <a:xfrm>
            <a:off x="4504267" y="4795866"/>
            <a:ext cx="228600" cy="369332"/>
          </a:xfrm>
          <a:prstGeom prst="rect">
            <a:avLst/>
          </a:prstGeom>
          <a:noFill/>
          <a:ln w="9525">
            <a:noFill/>
            <a:miter lim="800000"/>
            <a:headEnd/>
            <a:tailEnd/>
          </a:ln>
        </p:spPr>
        <p:txBody>
          <a:bodyPr>
            <a:spAutoFit/>
          </a:bodyPr>
          <a:lstStyle/>
          <a:p>
            <a:r>
              <a:rPr lang="en-US" dirty="0">
                <a:solidFill>
                  <a:prstClr val="black"/>
                </a:solidFill>
                <a:latin typeface="Corbel" panose="020B0503020204020204" pitchFamily="34" charset="0"/>
              </a:rPr>
              <a:t>*</a:t>
            </a:r>
          </a:p>
        </p:txBody>
      </p:sp>
      <p:sp>
        <p:nvSpPr>
          <p:cNvPr id="2056" name="TextBox 8"/>
          <p:cNvSpPr txBox="1">
            <a:spLocks noChangeArrowheads="1"/>
          </p:cNvSpPr>
          <p:nvPr/>
        </p:nvSpPr>
        <p:spPr bwMode="auto">
          <a:xfrm>
            <a:off x="5291667" y="4775268"/>
            <a:ext cx="228600" cy="369332"/>
          </a:xfrm>
          <a:prstGeom prst="rect">
            <a:avLst/>
          </a:prstGeom>
          <a:noFill/>
          <a:ln w="9525">
            <a:noFill/>
            <a:miter lim="800000"/>
            <a:headEnd/>
            <a:tailEnd/>
          </a:ln>
        </p:spPr>
        <p:txBody>
          <a:bodyPr>
            <a:spAutoFit/>
          </a:bodyPr>
          <a:lstStyle/>
          <a:p>
            <a:r>
              <a:rPr lang="en-US" dirty="0">
                <a:solidFill>
                  <a:prstClr val="black"/>
                </a:solidFill>
                <a:latin typeface="Corbel" panose="020B0503020204020204" pitchFamily="34" charset="0"/>
              </a:rPr>
              <a:t>*</a:t>
            </a:r>
          </a:p>
        </p:txBody>
      </p:sp>
      <p:sp>
        <p:nvSpPr>
          <p:cNvPr id="10" name="Line 26"/>
          <p:cNvSpPr>
            <a:spLocks noChangeShapeType="1"/>
          </p:cNvSpPr>
          <p:nvPr/>
        </p:nvSpPr>
        <p:spPr bwMode="auto">
          <a:xfrm>
            <a:off x="-16587" y="1711727"/>
            <a:ext cx="9150571" cy="0"/>
          </a:xfrm>
          <a:prstGeom prst="line">
            <a:avLst/>
          </a:prstGeom>
          <a:noFill/>
          <a:ln w="57150">
            <a:solidFill>
              <a:srgbClr val="FF0000"/>
            </a:solidFill>
            <a:round/>
            <a:headEnd/>
            <a:tailEnd/>
          </a:ln>
          <a:effectLst/>
        </p:spPr>
        <p:txBody>
          <a:bodyPr wrap="none" lIns="80483" tIns="40287" rIns="80483" bIns="40287" anchor="ctr"/>
          <a:lstStyle/>
          <a:p>
            <a:pPr algn="ctr" defTabSz="401810" fontAlgn="auto">
              <a:lnSpc>
                <a:spcPct val="85000"/>
              </a:lnSpc>
              <a:spcBef>
                <a:spcPts val="0"/>
              </a:spcBef>
              <a:spcAft>
                <a:spcPts val="0"/>
              </a:spcAft>
            </a:pPr>
            <a:endParaRPr lang="en-US" sz="3400" dirty="0">
              <a:solidFill>
                <a:srgbClr val="FFFFFF"/>
              </a:solidFill>
              <a:latin typeface="Corbel" pitchFamily="34" charset="0"/>
              <a:ea typeface="ＭＳ Ｐゴシック" charset="-128"/>
              <a:sym typeface="Gill Sans" charset="0"/>
            </a:endParaRPr>
          </a:p>
        </p:txBody>
      </p:sp>
      <p:sp>
        <p:nvSpPr>
          <p:cNvPr id="11" name="Title 1"/>
          <p:cNvSpPr txBox="1">
            <a:spLocks/>
          </p:cNvSpPr>
          <p:nvPr/>
        </p:nvSpPr>
        <p:spPr>
          <a:xfrm>
            <a:off x="-46059" y="-19596"/>
            <a:ext cx="9177867" cy="604812"/>
          </a:xfrm>
          <a:prstGeom prst="rect">
            <a:avLst/>
          </a:prstGeom>
        </p:spPr>
        <p:txBody>
          <a:bodyPr vert="horz" lIns="91344" tIns="45672" rIns="91344" bIns="45672" rtlCol="0" anchor="ctr">
            <a:noAutofit/>
          </a:bodyPr>
          <a:lstStyle>
            <a:lvl1pPr algn="ctr" defTabSz="913437"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400" b="1" dirty="0" smtClean="0">
                <a:solidFill>
                  <a:prstClr val="black"/>
                </a:solidFill>
                <a:latin typeface="Corbel" panose="020B0503020204020204" pitchFamily="34" charset="0"/>
                <a:ea typeface="Times New Roman" charset="0"/>
                <a:cs typeface="Times New Roman" charset="0"/>
              </a:rPr>
              <a:t>Key Question:  </a:t>
            </a:r>
            <a:r>
              <a:rPr lang="en-US" sz="3400" b="1" i="1" dirty="0" smtClean="0">
                <a:solidFill>
                  <a:prstClr val="black"/>
                </a:solidFill>
                <a:latin typeface="Corbel" panose="020B0503020204020204" pitchFamily="34" charset="0"/>
                <a:ea typeface="Times New Roman" charset="0"/>
                <a:cs typeface="Times New Roman" charset="0"/>
              </a:rPr>
              <a:t>Do All Users Become Addicted?</a:t>
            </a:r>
            <a:endParaRPr lang="en-US" sz="3400" b="1" i="1" dirty="0">
              <a:solidFill>
                <a:prstClr val="black"/>
              </a:solidFill>
              <a:latin typeface="Corbel" panose="020B0503020204020204" pitchFamily="34" charset="0"/>
              <a:ea typeface="Times New Roman" charset="0"/>
              <a:cs typeface="Times New Roman" charset="0"/>
            </a:endParaRPr>
          </a:p>
        </p:txBody>
      </p:sp>
    </p:spTree>
    <p:extLst>
      <p:ext uri="{BB962C8B-B14F-4D97-AF65-F5344CB8AC3E}">
        <p14:creationId xmlns:p14="http://schemas.microsoft.com/office/powerpoint/2010/main" val="1703940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25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250"/>
                                        <p:tgtEl>
                                          <p:spTgt spid="205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56"/>
                                        </p:tgtEl>
                                        <p:attrNameLst>
                                          <p:attrName>style.visibility</p:attrName>
                                        </p:attrNameLst>
                                      </p:cBhvr>
                                      <p:to>
                                        <p:strVal val="visible"/>
                                      </p:to>
                                    </p:set>
                                    <p:animEffect transition="in" filter="fade">
                                      <p:cBhvr>
                                        <p:cTn id="15" dur="250"/>
                                        <p:tgtEl>
                                          <p:spTgt spid="20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55"/>
                                        </p:tgtEl>
                                        <p:attrNameLst>
                                          <p:attrName>style.visibility</p:attrName>
                                        </p:attrNameLst>
                                      </p:cBhvr>
                                      <p:to>
                                        <p:strVal val="visible"/>
                                      </p:to>
                                    </p:set>
                                    <p:animEffect transition="in" filter="fade">
                                      <p:cBhvr>
                                        <p:cTn id="18" dur="250"/>
                                        <p:tgtEl>
                                          <p:spTgt spid="2055"/>
                                        </p:tgtEl>
                                      </p:cBhvr>
                                    </p:animEffect>
                                  </p:childTnLst>
                                </p:cTn>
                              </p:par>
                              <p:par>
                                <p:cTn id="19" presetID="10" presetClass="entr" presetSubtype="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250"/>
                                        <p:tgtEl>
                                          <p:spTgt spid="205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25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p:bldP spid="2053" grpId="0"/>
      <p:bldP spid="2054" grpId="0"/>
      <p:bldP spid="2055" grpId="0"/>
      <p:bldP spid="205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srcRect l="50000" r="1282"/>
          <a:stretch>
            <a:fillRect/>
          </a:stretch>
        </p:blipFill>
        <p:spPr bwMode="auto">
          <a:xfrm>
            <a:off x="-96836" y="3592514"/>
            <a:ext cx="2573337" cy="1954212"/>
          </a:xfrm>
          <a:prstGeom prst="rect">
            <a:avLst/>
          </a:prstGeom>
          <a:noFill/>
          <a:ln w="9525">
            <a:noFill/>
            <a:miter lim="800000"/>
            <a:headEnd/>
            <a:tailEnd/>
          </a:ln>
        </p:spPr>
      </p:pic>
      <p:pic>
        <p:nvPicPr>
          <p:cNvPr id="22531" name="Picture 38" descr="brain.gif"/>
          <p:cNvPicPr>
            <a:picLocks noChangeAspect="1"/>
          </p:cNvPicPr>
          <p:nvPr/>
        </p:nvPicPr>
        <p:blipFill>
          <a:blip r:embed="rId4"/>
          <a:srcRect/>
          <a:stretch>
            <a:fillRect/>
          </a:stretch>
        </p:blipFill>
        <p:spPr bwMode="auto">
          <a:xfrm>
            <a:off x="2430873" y="890589"/>
            <a:ext cx="6694157" cy="5967412"/>
          </a:xfrm>
          <a:prstGeom prst="rect">
            <a:avLst/>
          </a:prstGeom>
          <a:noFill/>
          <a:ln w="9525">
            <a:noFill/>
            <a:miter lim="800000"/>
            <a:headEnd/>
            <a:tailEnd/>
          </a:ln>
        </p:spPr>
      </p:pic>
      <p:pic>
        <p:nvPicPr>
          <p:cNvPr id="22532" name="Picture 2"/>
          <p:cNvPicPr>
            <a:picLocks noChangeAspect="1" noChangeArrowheads="1"/>
          </p:cNvPicPr>
          <p:nvPr/>
        </p:nvPicPr>
        <p:blipFill>
          <a:blip r:embed="rId3"/>
          <a:srcRect r="52563"/>
          <a:stretch>
            <a:fillRect/>
          </a:stretch>
        </p:blipFill>
        <p:spPr bwMode="auto">
          <a:xfrm>
            <a:off x="-96834" y="1382714"/>
            <a:ext cx="2505075" cy="1954212"/>
          </a:xfrm>
          <a:prstGeom prst="rect">
            <a:avLst/>
          </a:prstGeom>
          <a:noFill/>
          <a:ln w="9525">
            <a:noFill/>
            <a:miter lim="800000"/>
            <a:headEnd/>
            <a:tailEnd/>
          </a:ln>
        </p:spPr>
      </p:pic>
      <p:sp>
        <p:nvSpPr>
          <p:cNvPr id="7" name="TextBox 7"/>
          <p:cNvSpPr txBox="1">
            <a:spLocks noChangeArrowheads="1"/>
          </p:cNvSpPr>
          <p:nvPr/>
        </p:nvSpPr>
        <p:spPr bwMode="auto">
          <a:xfrm>
            <a:off x="-206375" y="169867"/>
            <a:ext cx="9556750" cy="553998"/>
          </a:xfrm>
          <a:prstGeom prst="rect">
            <a:avLst/>
          </a:prstGeom>
          <a:noFill/>
          <a:ln w="9525">
            <a:noFill/>
            <a:miter lim="800000"/>
            <a:headEnd/>
            <a:tailEnd/>
          </a:ln>
        </p:spPr>
        <p:txBody>
          <a:bodyPr>
            <a:spAutoFit/>
          </a:bodyPr>
          <a:lstStyle/>
          <a:p>
            <a:pPr algn="ctr" defTabSz="914400"/>
            <a:r>
              <a:rPr lang="en-US" sz="3000" b="1" dirty="0">
                <a:solidFill>
                  <a:srgbClr val="000000"/>
                </a:solidFill>
                <a:latin typeface="Corbel" pitchFamily="34" charset="0"/>
              </a:rPr>
              <a:t>Similarities </a:t>
            </a:r>
            <a:r>
              <a:rPr lang="en-US" sz="3000" b="1" dirty="0" smtClean="0">
                <a:solidFill>
                  <a:srgbClr val="000000"/>
                </a:solidFill>
                <a:latin typeface="Corbel" pitchFamily="34" charset="0"/>
              </a:rPr>
              <a:t>of </a:t>
            </a:r>
            <a:r>
              <a:rPr lang="en-US" sz="3000" b="1" dirty="0">
                <a:solidFill>
                  <a:srgbClr val="000000"/>
                </a:solidFill>
                <a:latin typeface="Corbel" pitchFamily="34" charset="0"/>
              </a:rPr>
              <a:t>Illicit &amp; Prescription </a:t>
            </a:r>
            <a:r>
              <a:rPr lang="en-US" sz="3000" b="1" dirty="0" smtClean="0">
                <a:solidFill>
                  <a:srgbClr val="000000"/>
                </a:solidFill>
                <a:latin typeface="Corbel" pitchFamily="34" charset="0"/>
              </a:rPr>
              <a:t>Drugs:  </a:t>
            </a:r>
            <a:r>
              <a:rPr lang="en-US" sz="3000" b="1" i="1" u="sng" dirty="0" smtClean="0">
                <a:solidFill>
                  <a:srgbClr val="000000"/>
                </a:solidFill>
                <a:latin typeface="Corbel" pitchFamily="34" charset="0"/>
              </a:rPr>
              <a:t>Opioids</a:t>
            </a:r>
            <a:endParaRPr lang="en-US" sz="3000" b="1" i="1" u="sng" dirty="0">
              <a:solidFill>
                <a:srgbClr val="000000"/>
              </a:solidFill>
              <a:latin typeface="Corbel" pitchFamily="34" charset="0"/>
            </a:endParaRPr>
          </a:p>
        </p:txBody>
      </p:sp>
      <p:sp>
        <p:nvSpPr>
          <p:cNvPr id="8" name="Line 63"/>
          <p:cNvSpPr>
            <a:spLocks noChangeShapeType="1"/>
          </p:cNvSpPr>
          <p:nvPr/>
        </p:nvSpPr>
        <p:spPr bwMode="auto">
          <a:xfrm>
            <a:off x="0" y="874713"/>
            <a:ext cx="9144000" cy="0"/>
          </a:xfrm>
          <a:prstGeom prst="line">
            <a:avLst/>
          </a:prstGeom>
          <a:noFill/>
          <a:ln w="57150">
            <a:solidFill>
              <a:srgbClr val="FF0000"/>
            </a:solidFill>
            <a:round/>
            <a:headEnd/>
            <a:tailEnd/>
          </a:ln>
        </p:spPr>
        <p:txBody>
          <a:bodyPr/>
          <a:lstStyle/>
          <a:p>
            <a:endParaRPr lang="en-US">
              <a:solidFill>
                <a:prstClr val="black"/>
              </a:solidFill>
              <a:latin typeface="Corbel" pitchFamily="34" charset="0"/>
            </a:endParaRPr>
          </a:p>
        </p:txBody>
      </p:sp>
    </p:spTree>
    <p:extLst>
      <p:ext uri="{BB962C8B-B14F-4D97-AF65-F5344CB8AC3E}">
        <p14:creationId xmlns:p14="http://schemas.microsoft.com/office/powerpoint/2010/main" val="318495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7" name="Group 3"/>
          <p:cNvGrpSpPr>
            <a:grpSpLocks/>
          </p:cNvGrpSpPr>
          <p:nvPr/>
        </p:nvGrpSpPr>
        <p:grpSpPr bwMode="auto">
          <a:xfrm>
            <a:off x="5591175" y="4110039"/>
            <a:ext cx="3430588" cy="1447800"/>
            <a:chOff x="229" y="2160"/>
            <a:chExt cx="5531" cy="2160"/>
          </a:xfrm>
        </p:grpSpPr>
        <p:pic>
          <p:nvPicPr>
            <p:cNvPr id="4" name="Picture 4" descr="ilt_glowstickcrowd"/>
            <p:cNvPicPr>
              <a:picLocks noChangeAspect="1" noChangeArrowheads="1"/>
            </p:cNvPicPr>
            <p:nvPr/>
          </p:nvPicPr>
          <p:blipFill>
            <a:blip r:embed="rId3" cstate="print"/>
            <a:srcRect/>
            <a:stretch>
              <a:fillRect/>
            </a:stretch>
          </p:blipFill>
          <p:spPr bwMode="auto">
            <a:xfrm>
              <a:off x="229" y="2160"/>
              <a:ext cx="3072" cy="2160"/>
            </a:xfrm>
            <a:prstGeom prst="rect">
              <a:avLst/>
            </a:prstGeom>
            <a:ln>
              <a:noFill/>
            </a:ln>
            <a:effectLst>
              <a:softEdge rad="112500"/>
            </a:effectLst>
          </p:spPr>
        </p:pic>
        <p:pic>
          <p:nvPicPr>
            <p:cNvPr id="5" name="Picture 5" descr="caribou109">
              <a:hlinkClick r:id="rId4"/>
            </p:cNvPr>
            <p:cNvPicPr>
              <a:picLocks noChangeAspect="1" noChangeArrowheads="1"/>
            </p:cNvPicPr>
            <p:nvPr/>
          </p:nvPicPr>
          <p:blipFill>
            <a:blip r:embed="rId5" cstate="print"/>
            <a:srcRect/>
            <a:stretch>
              <a:fillRect/>
            </a:stretch>
          </p:blipFill>
          <p:spPr bwMode="auto">
            <a:xfrm>
              <a:off x="3072" y="2160"/>
              <a:ext cx="2688" cy="2160"/>
            </a:xfrm>
            <a:prstGeom prst="rect">
              <a:avLst/>
            </a:prstGeom>
            <a:ln>
              <a:noFill/>
            </a:ln>
            <a:effectLst>
              <a:softEdge rad="112500"/>
            </a:effectLst>
          </p:spPr>
        </p:pic>
      </p:grpSp>
      <p:pic>
        <p:nvPicPr>
          <p:cNvPr id="6" name="Picture 9" descr="j0390523"/>
          <p:cNvPicPr>
            <a:picLocks noChangeAspect="1" noChangeArrowheads="1"/>
          </p:cNvPicPr>
          <p:nvPr/>
        </p:nvPicPr>
        <p:blipFill>
          <a:blip r:embed="rId6" cstate="print"/>
          <a:srcRect t="54167"/>
          <a:stretch>
            <a:fillRect/>
          </a:stretch>
        </p:blipFill>
        <p:spPr bwMode="auto">
          <a:xfrm>
            <a:off x="7131634" y="1247332"/>
            <a:ext cx="1961444" cy="1252537"/>
          </a:xfrm>
          <a:prstGeom prst="rect">
            <a:avLst/>
          </a:prstGeom>
          <a:ln>
            <a:noFill/>
          </a:ln>
          <a:effectLst>
            <a:softEdge rad="112500"/>
          </a:effectLst>
        </p:spPr>
      </p:pic>
      <p:pic>
        <p:nvPicPr>
          <p:cNvPr id="7" name="Picture 10" descr="j0308894"/>
          <p:cNvPicPr>
            <a:picLocks noChangeAspect="1" noChangeArrowheads="1"/>
          </p:cNvPicPr>
          <p:nvPr/>
        </p:nvPicPr>
        <p:blipFill>
          <a:blip r:embed="rId7" cstate="print"/>
          <a:srcRect r="6172"/>
          <a:stretch>
            <a:fillRect/>
          </a:stretch>
        </p:blipFill>
        <p:spPr bwMode="auto">
          <a:xfrm>
            <a:off x="6410028" y="2220497"/>
            <a:ext cx="1961444" cy="1547812"/>
          </a:xfrm>
          <a:prstGeom prst="rect">
            <a:avLst/>
          </a:prstGeom>
          <a:ln>
            <a:noFill/>
          </a:ln>
          <a:effectLst>
            <a:softEdge rad="112500"/>
          </a:effectLst>
        </p:spPr>
      </p:pic>
      <p:sp>
        <p:nvSpPr>
          <p:cNvPr id="26631" name="Line 6"/>
          <p:cNvSpPr>
            <a:spLocks noChangeShapeType="1"/>
          </p:cNvSpPr>
          <p:nvPr/>
        </p:nvSpPr>
        <p:spPr bwMode="auto">
          <a:xfrm>
            <a:off x="-14281" y="1089025"/>
            <a:ext cx="9144001" cy="0"/>
          </a:xfrm>
          <a:prstGeom prst="line">
            <a:avLst/>
          </a:prstGeom>
          <a:noFill/>
          <a:ln w="57150">
            <a:solidFill>
              <a:srgbClr val="FF0000"/>
            </a:solidFill>
            <a:round/>
            <a:headEnd/>
            <a:tailEnd/>
          </a:ln>
        </p:spPr>
        <p:txBody>
          <a:bodyPr lIns="91344" tIns="45672" rIns="91344" bIns="45672"/>
          <a:lstStyle/>
          <a:p>
            <a:endParaRPr lang="en-US">
              <a:latin typeface="Corbel" pitchFamily="34" charset="0"/>
            </a:endParaRPr>
          </a:p>
        </p:txBody>
      </p:sp>
      <p:sp>
        <p:nvSpPr>
          <p:cNvPr id="26632" name="Text Box 7"/>
          <p:cNvSpPr txBox="1">
            <a:spLocks noChangeArrowheads="1"/>
          </p:cNvSpPr>
          <p:nvPr/>
        </p:nvSpPr>
        <p:spPr bwMode="auto">
          <a:xfrm>
            <a:off x="465138" y="138173"/>
            <a:ext cx="8001000" cy="978729"/>
          </a:xfrm>
          <a:prstGeom prst="rect">
            <a:avLst/>
          </a:prstGeom>
          <a:noFill/>
          <a:ln w="9525">
            <a:noFill/>
            <a:miter lim="800000"/>
            <a:headEnd/>
            <a:tailEnd/>
          </a:ln>
        </p:spPr>
        <p:txBody>
          <a:bodyPr lIns="91344" tIns="45672" rIns="91344" bIns="45672">
            <a:spAutoFit/>
          </a:bodyPr>
          <a:lstStyle/>
          <a:p>
            <a:pPr algn="ctr" defTabSz="913437">
              <a:lnSpc>
                <a:spcPct val="80000"/>
              </a:lnSpc>
            </a:pPr>
            <a:r>
              <a:rPr lang="en-US" sz="3600" b="1">
                <a:solidFill>
                  <a:srgbClr val="000000"/>
                </a:solidFill>
                <a:latin typeface="Corbel" pitchFamily="34" charset="0"/>
              </a:rPr>
              <a:t>What is the Difference Between </a:t>
            </a:r>
          </a:p>
          <a:p>
            <a:pPr algn="ctr" defTabSz="913437">
              <a:lnSpc>
                <a:spcPct val="80000"/>
              </a:lnSpc>
            </a:pPr>
            <a:r>
              <a:rPr lang="en-US" sz="3600" b="1" i="1">
                <a:solidFill>
                  <a:srgbClr val="FF0000"/>
                </a:solidFill>
                <a:latin typeface="Corbel" pitchFamily="34" charset="0"/>
              </a:rPr>
              <a:t>Therapeutic Use  </a:t>
            </a:r>
            <a:r>
              <a:rPr lang="en-US" sz="3600" b="1">
                <a:solidFill>
                  <a:srgbClr val="000000"/>
                </a:solidFill>
                <a:latin typeface="Corbel" pitchFamily="34" charset="0"/>
              </a:rPr>
              <a:t>and  </a:t>
            </a:r>
            <a:r>
              <a:rPr lang="en-US" sz="3600" b="1" i="1">
                <a:solidFill>
                  <a:srgbClr val="FF0000"/>
                </a:solidFill>
                <a:latin typeface="Corbel" pitchFamily="34" charset="0"/>
              </a:rPr>
              <a:t>Abuse</a:t>
            </a:r>
            <a:r>
              <a:rPr lang="en-US" sz="3600" b="1">
                <a:solidFill>
                  <a:srgbClr val="000000"/>
                </a:solidFill>
                <a:latin typeface="Corbel" pitchFamily="34" charset="0"/>
              </a:rPr>
              <a:t>?</a:t>
            </a:r>
          </a:p>
        </p:txBody>
      </p:sp>
      <p:sp>
        <p:nvSpPr>
          <p:cNvPr id="26630" name="Text Box 8"/>
          <p:cNvSpPr txBox="1">
            <a:spLocks noChangeArrowheads="1"/>
          </p:cNvSpPr>
          <p:nvPr/>
        </p:nvSpPr>
        <p:spPr bwMode="auto">
          <a:xfrm>
            <a:off x="155576" y="1320842"/>
            <a:ext cx="8915400" cy="2308324"/>
          </a:xfrm>
          <a:prstGeom prst="rect">
            <a:avLst/>
          </a:prstGeom>
          <a:noFill/>
          <a:ln w="9525">
            <a:noFill/>
            <a:miter lim="800000"/>
            <a:headEnd/>
            <a:tailEnd/>
          </a:ln>
        </p:spPr>
        <p:txBody>
          <a:bodyPr lIns="91344" tIns="45672" rIns="91344" bIns="45672">
            <a:spAutoFit/>
          </a:bodyPr>
          <a:lstStyle/>
          <a:p>
            <a:pPr defTabSz="913437">
              <a:buClr>
                <a:srgbClr val="FF0000"/>
              </a:buClr>
              <a:buSzPct val="150000"/>
              <a:buFont typeface="Arial" charset="0"/>
              <a:buChar char="•"/>
            </a:pPr>
            <a:r>
              <a:rPr lang="en-US" sz="3200" b="1" dirty="0">
                <a:latin typeface="Corbel" pitchFamily="34" charset="0"/>
              </a:rPr>
              <a:t>  Dose and Frequency of Dosing</a:t>
            </a:r>
          </a:p>
          <a:p>
            <a:pPr defTabSz="913437">
              <a:buClr>
                <a:srgbClr val="FF0000"/>
              </a:buClr>
              <a:buSzPct val="150000"/>
            </a:pPr>
            <a:r>
              <a:rPr lang="en-US" sz="2800" b="1" i="1" dirty="0" smtClean="0">
                <a:latin typeface="Corbel" pitchFamily="34" charset="0"/>
              </a:rPr>
              <a:t>	</a:t>
            </a:r>
            <a:r>
              <a:rPr lang="en-US" sz="2400" b="1" i="1" dirty="0" smtClean="0">
                <a:latin typeface="Corbel" pitchFamily="34" charset="0"/>
              </a:rPr>
              <a:t>Lower</a:t>
            </a:r>
            <a:r>
              <a:rPr lang="en-US" sz="2400" b="1" i="1" dirty="0">
                <a:latin typeface="Corbel" pitchFamily="34" charset="0"/>
              </a:rPr>
              <a:t>, fixed regimes vs higher, escalating use</a:t>
            </a:r>
          </a:p>
          <a:p>
            <a:pPr defTabSz="913437">
              <a:buClr>
                <a:srgbClr val="FF0000"/>
              </a:buClr>
              <a:buSzPct val="150000"/>
              <a:buFont typeface="Arial" charset="0"/>
              <a:buChar char="•"/>
            </a:pPr>
            <a:r>
              <a:rPr lang="en-US" sz="3200" b="1" i="1" dirty="0">
                <a:latin typeface="Corbel" pitchFamily="34" charset="0"/>
              </a:rPr>
              <a:t> </a:t>
            </a:r>
            <a:r>
              <a:rPr lang="en-US" sz="3200" b="1" dirty="0">
                <a:latin typeface="Corbel" pitchFamily="34" charset="0"/>
              </a:rPr>
              <a:t> Route of Administration</a:t>
            </a:r>
          </a:p>
          <a:p>
            <a:pPr defTabSz="913437">
              <a:buClr>
                <a:srgbClr val="FF0000"/>
              </a:buClr>
              <a:buSzPct val="150000"/>
            </a:pPr>
            <a:r>
              <a:rPr lang="en-US" sz="2800" b="1" i="1" dirty="0">
                <a:latin typeface="Corbel" pitchFamily="34" charset="0"/>
              </a:rPr>
              <a:t>	</a:t>
            </a:r>
            <a:r>
              <a:rPr lang="en-US" sz="2400" b="1" i="1" dirty="0">
                <a:latin typeface="Corbel" pitchFamily="34" charset="0"/>
              </a:rPr>
              <a:t>Oral </a:t>
            </a:r>
            <a:r>
              <a:rPr lang="en-US" sz="2400" b="1" i="1" dirty="0" err="1">
                <a:latin typeface="Corbel" pitchFamily="34" charset="0"/>
              </a:rPr>
              <a:t>vs</a:t>
            </a:r>
            <a:r>
              <a:rPr lang="en-US" sz="2400" b="1" i="1" dirty="0">
                <a:latin typeface="Corbel" pitchFamily="34" charset="0"/>
              </a:rPr>
              <a:t> injection, smoking, snorting</a:t>
            </a:r>
          </a:p>
          <a:p>
            <a:pPr defTabSz="913437">
              <a:buClr>
                <a:srgbClr val="FF0000"/>
              </a:buClr>
              <a:buSzPct val="150000"/>
            </a:pPr>
            <a:r>
              <a:rPr lang="en-US" sz="2400" b="1" dirty="0">
                <a:latin typeface="Corbel" pitchFamily="34" charset="0"/>
              </a:rPr>
              <a:t>  </a:t>
            </a:r>
            <a:endParaRPr lang="en-US" sz="2400" dirty="0">
              <a:latin typeface="Corbel" pitchFamily="34" charset="0"/>
            </a:endParaRPr>
          </a:p>
        </p:txBody>
      </p:sp>
      <p:sp>
        <p:nvSpPr>
          <p:cNvPr id="26626" name="Text Box 2"/>
          <p:cNvSpPr txBox="1">
            <a:spLocks noChangeArrowheads="1"/>
          </p:cNvSpPr>
          <p:nvPr/>
        </p:nvSpPr>
        <p:spPr bwMode="auto">
          <a:xfrm>
            <a:off x="155576" y="3138507"/>
            <a:ext cx="8915400" cy="2431338"/>
          </a:xfrm>
          <a:prstGeom prst="rect">
            <a:avLst/>
          </a:prstGeom>
          <a:noFill/>
          <a:ln w="9525">
            <a:noFill/>
            <a:miter lim="800000"/>
            <a:headEnd/>
            <a:tailEnd/>
          </a:ln>
        </p:spPr>
        <p:txBody>
          <a:bodyPr lIns="91344" tIns="45672" rIns="91344" bIns="45672">
            <a:spAutoFit/>
          </a:bodyPr>
          <a:lstStyle/>
          <a:p>
            <a:pPr defTabSz="913437">
              <a:buClr>
                <a:srgbClr val="FF0000"/>
              </a:buClr>
              <a:buSzPct val="150000"/>
              <a:buFont typeface="Arial" charset="0"/>
              <a:buChar char="•"/>
            </a:pPr>
            <a:r>
              <a:rPr lang="en-US" sz="3200" b="1" dirty="0">
                <a:solidFill>
                  <a:srgbClr val="000000"/>
                </a:solidFill>
                <a:latin typeface="Corbel" pitchFamily="34" charset="0"/>
              </a:rPr>
              <a:t>  Expectation of Drug Effects</a:t>
            </a:r>
          </a:p>
          <a:p>
            <a:pPr defTabSz="913437"/>
            <a:r>
              <a:rPr lang="en-US" sz="2800" b="1" i="1" dirty="0">
                <a:solidFill>
                  <a:srgbClr val="000000"/>
                </a:solidFill>
                <a:latin typeface="Corbel" pitchFamily="34" charset="0"/>
              </a:rPr>
              <a:t>	</a:t>
            </a:r>
            <a:r>
              <a:rPr lang="en-US" sz="2400" b="1" i="1" dirty="0">
                <a:solidFill>
                  <a:srgbClr val="000000"/>
                </a:solidFill>
                <a:latin typeface="Corbel" pitchFamily="34" charset="0"/>
              </a:rPr>
              <a:t>Expectation of clinical benefits </a:t>
            </a:r>
            <a:r>
              <a:rPr lang="en-US" sz="2400" b="1" i="1" dirty="0" err="1">
                <a:solidFill>
                  <a:srgbClr val="000000"/>
                </a:solidFill>
                <a:latin typeface="Corbel" pitchFamily="34" charset="0"/>
              </a:rPr>
              <a:t>vs</a:t>
            </a:r>
            <a:r>
              <a:rPr lang="en-US" sz="2400" b="1" i="1" dirty="0">
                <a:solidFill>
                  <a:srgbClr val="000000"/>
                </a:solidFill>
                <a:latin typeface="Corbel" pitchFamily="34" charset="0"/>
              </a:rPr>
              <a:t> euphoria </a:t>
            </a:r>
            <a:r>
              <a:rPr lang="ja-JP" altLang="en-US" sz="2400" b="1" i="1" dirty="0">
                <a:solidFill>
                  <a:srgbClr val="000000"/>
                </a:solidFill>
                <a:latin typeface="Corbel" pitchFamily="34" charset="0"/>
              </a:rPr>
              <a:t>“</a:t>
            </a:r>
            <a:r>
              <a:rPr lang="en-US" altLang="ja-JP" sz="2400" b="1" i="1" dirty="0">
                <a:solidFill>
                  <a:srgbClr val="000000"/>
                </a:solidFill>
                <a:latin typeface="Corbel" pitchFamily="34" charset="0"/>
              </a:rPr>
              <a:t>high</a:t>
            </a:r>
            <a:r>
              <a:rPr lang="ja-JP" altLang="en-US" sz="2400" b="1" i="1" dirty="0">
                <a:solidFill>
                  <a:srgbClr val="000000"/>
                </a:solidFill>
                <a:latin typeface="Corbel" pitchFamily="34" charset="0"/>
              </a:rPr>
              <a:t>”</a:t>
            </a:r>
            <a:endParaRPr lang="en-US" altLang="ja-JP" sz="2400" b="1" i="1" dirty="0">
              <a:solidFill>
                <a:srgbClr val="000000"/>
              </a:solidFill>
              <a:latin typeface="Corbel" pitchFamily="34" charset="0"/>
            </a:endParaRPr>
          </a:p>
          <a:p>
            <a:pPr defTabSz="913437">
              <a:buClr>
                <a:srgbClr val="FF0000"/>
              </a:buClr>
              <a:buSzPct val="150000"/>
              <a:buFont typeface="Arial" charset="0"/>
              <a:buChar char="•"/>
            </a:pPr>
            <a:r>
              <a:rPr lang="en-US" sz="3200" b="1" dirty="0">
                <a:solidFill>
                  <a:srgbClr val="000000"/>
                </a:solidFill>
                <a:latin typeface="Corbel" pitchFamily="34" charset="0"/>
              </a:rPr>
              <a:t>  Context of Administration</a:t>
            </a:r>
          </a:p>
          <a:p>
            <a:pPr defTabSz="913437"/>
            <a:r>
              <a:rPr lang="en-US" sz="2800" b="1" i="1" dirty="0">
                <a:solidFill>
                  <a:srgbClr val="000000"/>
                </a:solidFill>
                <a:latin typeface="Corbel" pitchFamily="34" charset="0"/>
              </a:rPr>
              <a:t>	</a:t>
            </a:r>
            <a:r>
              <a:rPr lang="en-US" sz="2400" b="1" i="1" dirty="0">
                <a:solidFill>
                  <a:srgbClr val="000000"/>
                </a:solidFill>
                <a:latin typeface="Corbel" pitchFamily="34" charset="0"/>
              </a:rPr>
              <a:t>School, clinic, home vs bar, </a:t>
            </a:r>
            <a:r>
              <a:rPr lang="en-US" sz="2400" b="1" i="1" dirty="0" smtClean="0">
                <a:solidFill>
                  <a:srgbClr val="000000"/>
                </a:solidFill>
                <a:latin typeface="Corbel" pitchFamily="34" charset="0"/>
              </a:rPr>
              <a:t>party</a:t>
            </a:r>
            <a:endParaRPr lang="en-US" sz="2400" b="1" dirty="0">
              <a:solidFill>
                <a:srgbClr val="000000"/>
              </a:solidFill>
              <a:latin typeface="Corbel" pitchFamily="34" charset="0"/>
            </a:endParaRPr>
          </a:p>
          <a:p>
            <a:pPr defTabSz="913437">
              <a:buFont typeface="Webdings" pitchFamily="1" charset="2"/>
              <a:buChar char="="/>
            </a:pPr>
            <a:endParaRPr lang="en-US" sz="3200" dirty="0">
              <a:solidFill>
                <a:srgbClr val="000000"/>
              </a:solidFill>
              <a:latin typeface="Corbel"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115" name="Rectangle 467"/>
          <p:cNvSpPr>
            <a:spLocks noChangeArrowheads="1"/>
          </p:cNvSpPr>
          <p:nvPr/>
        </p:nvSpPr>
        <p:spPr bwMode="auto">
          <a:xfrm>
            <a:off x="0" y="1205748"/>
            <a:ext cx="9144000" cy="3505200"/>
          </a:xfrm>
          <a:prstGeom prst="rect">
            <a:avLst/>
          </a:prstGeom>
          <a:solidFill>
            <a:schemeClr val="accent1"/>
          </a:solidFill>
          <a:ln w="9525">
            <a:noFill/>
            <a:miter lim="800000"/>
            <a:headEnd/>
            <a:tailEnd/>
          </a:ln>
          <a:effectLst/>
        </p:spPr>
        <p:txBody>
          <a:bodyPr wrap="none" anchor="ctr"/>
          <a:lstStyle/>
          <a:p>
            <a:pPr algn="ctr" defTabSz="914400">
              <a:lnSpc>
                <a:spcPct val="80000"/>
              </a:lnSpc>
              <a:defRPr/>
            </a:pPr>
            <a:endParaRPr lang="en-US" sz="2400" b="1" dirty="0">
              <a:solidFill>
                <a:srgbClr val="FFFFFF"/>
              </a:solidFill>
              <a:latin typeface="Corbel" pitchFamily="34" charset="0"/>
              <a:ea typeface="ＭＳ Ｐゴシック" charset="-128"/>
            </a:endParaRPr>
          </a:p>
        </p:txBody>
      </p:sp>
      <p:sp>
        <p:nvSpPr>
          <p:cNvPr id="411650" name="Line 2"/>
          <p:cNvSpPr>
            <a:spLocks noChangeShapeType="1"/>
          </p:cNvSpPr>
          <p:nvPr/>
        </p:nvSpPr>
        <p:spPr bwMode="auto">
          <a:xfrm rot="16200000" flipH="1" flipV="1">
            <a:off x="3583517" y="3086047"/>
            <a:ext cx="0" cy="57855"/>
          </a:xfrm>
          <a:prstGeom prst="line">
            <a:avLst/>
          </a:prstGeom>
          <a:noFill/>
          <a:ln w="9525">
            <a:solidFill>
              <a:schemeClr val="tx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51" name="Line 3"/>
          <p:cNvSpPr>
            <a:spLocks noChangeShapeType="1"/>
          </p:cNvSpPr>
          <p:nvPr/>
        </p:nvSpPr>
        <p:spPr bwMode="auto">
          <a:xfrm rot="16200000" flipH="1" flipV="1">
            <a:off x="3580695" y="2768547"/>
            <a:ext cx="0" cy="57855"/>
          </a:xfrm>
          <a:prstGeom prst="line">
            <a:avLst/>
          </a:prstGeom>
          <a:noFill/>
          <a:ln w="9525">
            <a:solidFill>
              <a:schemeClr val="tx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52" name="Line 4"/>
          <p:cNvSpPr>
            <a:spLocks noChangeShapeType="1"/>
          </p:cNvSpPr>
          <p:nvPr/>
        </p:nvSpPr>
        <p:spPr bwMode="auto">
          <a:xfrm rot="16200000" flipH="1" flipV="1">
            <a:off x="3583517" y="3416222"/>
            <a:ext cx="0" cy="57855"/>
          </a:xfrm>
          <a:prstGeom prst="line">
            <a:avLst/>
          </a:prstGeom>
          <a:noFill/>
          <a:ln w="9525">
            <a:solidFill>
              <a:schemeClr val="tx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53" name="Line 5"/>
          <p:cNvSpPr>
            <a:spLocks noChangeShapeType="1"/>
          </p:cNvSpPr>
          <p:nvPr/>
        </p:nvSpPr>
        <p:spPr bwMode="auto">
          <a:xfrm flipV="1">
            <a:off x="3551782" y="2164597"/>
            <a:ext cx="1411" cy="1893888"/>
          </a:xfrm>
          <a:prstGeom prst="line">
            <a:avLst/>
          </a:prstGeom>
          <a:noFill/>
          <a:ln w="12700">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grpSp>
        <p:nvGrpSpPr>
          <p:cNvPr id="113671" name="Group 6"/>
          <p:cNvGrpSpPr>
            <a:grpSpLocks/>
          </p:cNvGrpSpPr>
          <p:nvPr/>
        </p:nvGrpSpPr>
        <p:grpSpPr bwMode="auto">
          <a:xfrm>
            <a:off x="3553178" y="2363036"/>
            <a:ext cx="1089378" cy="1636712"/>
            <a:chOff x="2469" y="1211"/>
            <a:chExt cx="772" cy="1031"/>
          </a:xfrm>
        </p:grpSpPr>
        <p:sp>
          <p:nvSpPr>
            <p:cNvPr id="411655" name="Line 7"/>
            <p:cNvSpPr>
              <a:spLocks noChangeShapeType="1"/>
            </p:cNvSpPr>
            <p:nvPr/>
          </p:nvSpPr>
          <p:spPr bwMode="auto">
            <a:xfrm flipV="1">
              <a:off x="2469" y="1723"/>
              <a:ext cx="8" cy="519"/>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56" name="Line 8"/>
            <p:cNvSpPr>
              <a:spLocks noChangeShapeType="1"/>
            </p:cNvSpPr>
            <p:nvPr/>
          </p:nvSpPr>
          <p:spPr bwMode="auto">
            <a:xfrm flipV="1">
              <a:off x="2477" y="1615"/>
              <a:ext cx="7" cy="108"/>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57" name="Line 9"/>
            <p:cNvSpPr>
              <a:spLocks noChangeShapeType="1"/>
            </p:cNvSpPr>
            <p:nvPr/>
          </p:nvSpPr>
          <p:spPr bwMode="auto">
            <a:xfrm flipV="1">
              <a:off x="2484" y="1532"/>
              <a:ext cx="8" cy="8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58" name="Line 10"/>
            <p:cNvSpPr>
              <a:spLocks noChangeShapeType="1"/>
            </p:cNvSpPr>
            <p:nvPr/>
          </p:nvSpPr>
          <p:spPr bwMode="auto">
            <a:xfrm flipV="1">
              <a:off x="2492" y="1472"/>
              <a:ext cx="8" cy="6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59" name="Line 11"/>
            <p:cNvSpPr>
              <a:spLocks noChangeShapeType="1"/>
            </p:cNvSpPr>
            <p:nvPr/>
          </p:nvSpPr>
          <p:spPr bwMode="auto">
            <a:xfrm flipV="1">
              <a:off x="2500" y="1437"/>
              <a:ext cx="8" cy="35"/>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60" name="Line 12"/>
            <p:cNvSpPr>
              <a:spLocks noChangeShapeType="1"/>
            </p:cNvSpPr>
            <p:nvPr/>
          </p:nvSpPr>
          <p:spPr bwMode="auto">
            <a:xfrm flipV="1">
              <a:off x="2508" y="1406"/>
              <a:ext cx="8" cy="3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61" name="Line 13"/>
            <p:cNvSpPr>
              <a:spLocks noChangeShapeType="1"/>
            </p:cNvSpPr>
            <p:nvPr/>
          </p:nvSpPr>
          <p:spPr bwMode="auto">
            <a:xfrm flipV="1">
              <a:off x="2516" y="1378"/>
              <a:ext cx="8" cy="28"/>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62" name="Line 14"/>
            <p:cNvSpPr>
              <a:spLocks noChangeShapeType="1"/>
            </p:cNvSpPr>
            <p:nvPr/>
          </p:nvSpPr>
          <p:spPr bwMode="auto">
            <a:xfrm flipV="1">
              <a:off x="2524" y="1347"/>
              <a:ext cx="7" cy="3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63" name="Line 15"/>
            <p:cNvSpPr>
              <a:spLocks noChangeShapeType="1"/>
            </p:cNvSpPr>
            <p:nvPr/>
          </p:nvSpPr>
          <p:spPr bwMode="auto">
            <a:xfrm flipV="1">
              <a:off x="2531" y="1319"/>
              <a:ext cx="8" cy="28"/>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64" name="Line 16"/>
            <p:cNvSpPr>
              <a:spLocks noChangeShapeType="1"/>
            </p:cNvSpPr>
            <p:nvPr/>
          </p:nvSpPr>
          <p:spPr bwMode="auto">
            <a:xfrm flipV="1">
              <a:off x="2539" y="1305"/>
              <a:ext cx="8"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65" name="Line 17"/>
            <p:cNvSpPr>
              <a:spLocks noChangeShapeType="1"/>
            </p:cNvSpPr>
            <p:nvPr/>
          </p:nvSpPr>
          <p:spPr bwMode="auto">
            <a:xfrm flipV="1">
              <a:off x="2547" y="1291"/>
              <a:ext cx="8"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66" name="Line 18"/>
            <p:cNvSpPr>
              <a:spLocks noChangeShapeType="1"/>
            </p:cNvSpPr>
            <p:nvPr/>
          </p:nvSpPr>
          <p:spPr bwMode="auto">
            <a:xfrm flipV="1">
              <a:off x="2555" y="1281"/>
              <a:ext cx="8" cy="1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67" name="Line 19"/>
            <p:cNvSpPr>
              <a:spLocks noChangeShapeType="1"/>
            </p:cNvSpPr>
            <p:nvPr/>
          </p:nvSpPr>
          <p:spPr bwMode="auto">
            <a:xfrm flipV="1">
              <a:off x="2563" y="1270"/>
              <a:ext cx="8" cy="1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68" name="Line 20"/>
            <p:cNvSpPr>
              <a:spLocks noChangeShapeType="1"/>
            </p:cNvSpPr>
            <p:nvPr/>
          </p:nvSpPr>
          <p:spPr bwMode="auto">
            <a:xfrm flipV="1">
              <a:off x="2571" y="1260"/>
              <a:ext cx="8" cy="1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69" name="Line 21"/>
            <p:cNvSpPr>
              <a:spLocks noChangeShapeType="1"/>
            </p:cNvSpPr>
            <p:nvPr/>
          </p:nvSpPr>
          <p:spPr bwMode="auto">
            <a:xfrm flipV="1">
              <a:off x="2579" y="1249"/>
              <a:ext cx="7" cy="1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70" name="Line 22"/>
            <p:cNvSpPr>
              <a:spLocks noChangeShapeType="1"/>
            </p:cNvSpPr>
            <p:nvPr/>
          </p:nvSpPr>
          <p:spPr bwMode="auto">
            <a:xfrm flipV="1">
              <a:off x="2586" y="1242"/>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71" name="Line 23"/>
            <p:cNvSpPr>
              <a:spLocks noChangeShapeType="1"/>
            </p:cNvSpPr>
            <p:nvPr/>
          </p:nvSpPr>
          <p:spPr bwMode="auto">
            <a:xfrm flipV="1">
              <a:off x="2594" y="1232"/>
              <a:ext cx="8" cy="1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72" name="Line 24"/>
            <p:cNvSpPr>
              <a:spLocks noChangeShapeType="1"/>
            </p:cNvSpPr>
            <p:nvPr/>
          </p:nvSpPr>
          <p:spPr bwMode="auto">
            <a:xfrm flipV="1">
              <a:off x="2602" y="1225"/>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73" name="Line 25"/>
            <p:cNvSpPr>
              <a:spLocks noChangeShapeType="1"/>
            </p:cNvSpPr>
            <p:nvPr/>
          </p:nvSpPr>
          <p:spPr bwMode="auto">
            <a:xfrm flipV="1">
              <a:off x="2610" y="1218"/>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74" name="Line 26"/>
            <p:cNvSpPr>
              <a:spLocks noChangeShapeType="1"/>
            </p:cNvSpPr>
            <p:nvPr/>
          </p:nvSpPr>
          <p:spPr bwMode="auto">
            <a:xfrm>
              <a:off x="2618" y="1218"/>
              <a:ext cx="8"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75" name="Line 27"/>
            <p:cNvSpPr>
              <a:spLocks noChangeShapeType="1"/>
            </p:cNvSpPr>
            <p:nvPr/>
          </p:nvSpPr>
          <p:spPr bwMode="auto">
            <a:xfrm flipV="1">
              <a:off x="2626" y="1215"/>
              <a:ext cx="7"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76" name="Line 28"/>
            <p:cNvSpPr>
              <a:spLocks noChangeShapeType="1"/>
            </p:cNvSpPr>
            <p:nvPr/>
          </p:nvSpPr>
          <p:spPr bwMode="auto">
            <a:xfrm>
              <a:off x="2633" y="1215"/>
              <a:ext cx="8"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77" name="Line 29"/>
            <p:cNvSpPr>
              <a:spLocks noChangeShapeType="1"/>
            </p:cNvSpPr>
            <p:nvPr/>
          </p:nvSpPr>
          <p:spPr bwMode="auto">
            <a:xfrm flipV="1">
              <a:off x="2641" y="1211"/>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78" name="Line 30"/>
            <p:cNvSpPr>
              <a:spLocks noChangeShapeType="1"/>
            </p:cNvSpPr>
            <p:nvPr/>
          </p:nvSpPr>
          <p:spPr bwMode="auto">
            <a:xfrm>
              <a:off x="2649" y="1211"/>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79" name="Line 31"/>
            <p:cNvSpPr>
              <a:spLocks noChangeShapeType="1"/>
            </p:cNvSpPr>
            <p:nvPr/>
          </p:nvSpPr>
          <p:spPr bwMode="auto">
            <a:xfrm>
              <a:off x="2657" y="1215"/>
              <a:ext cx="8"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80" name="Line 32"/>
            <p:cNvSpPr>
              <a:spLocks noChangeShapeType="1"/>
            </p:cNvSpPr>
            <p:nvPr/>
          </p:nvSpPr>
          <p:spPr bwMode="auto">
            <a:xfrm>
              <a:off x="2665" y="1215"/>
              <a:ext cx="8"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81" name="Line 33"/>
            <p:cNvSpPr>
              <a:spLocks noChangeShapeType="1"/>
            </p:cNvSpPr>
            <p:nvPr/>
          </p:nvSpPr>
          <p:spPr bwMode="auto">
            <a:xfrm>
              <a:off x="2673" y="1215"/>
              <a:ext cx="7"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82" name="Line 34"/>
            <p:cNvSpPr>
              <a:spLocks noChangeShapeType="1"/>
            </p:cNvSpPr>
            <p:nvPr/>
          </p:nvSpPr>
          <p:spPr bwMode="auto">
            <a:xfrm>
              <a:off x="2680" y="1215"/>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83" name="Line 35"/>
            <p:cNvSpPr>
              <a:spLocks noChangeShapeType="1"/>
            </p:cNvSpPr>
            <p:nvPr/>
          </p:nvSpPr>
          <p:spPr bwMode="auto">
            <a:xfrm>
              <a:off x="2688" y="1218"/>
              <a:ext cx="8"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84" name="Line 36"/>
            <p:cNvSpPr>
              <a:spLocks noChangeShapeType="1"/>
            </p:cNvSpPr>
            <p:nvPr/>
          </p:nvSpPr>
          <p:spPr bwMode="auto">
            <a:xfrm>
              <a:off x="2696" y="1218"/>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85" name="Line 37"/>
            <p:cNvSpPr>
              <a:spLocks noChangeShapeType="1"/>
            </p:cNvSpPr>
            <p:nvPr/>
          </p:nvSpPr>
          <p:spPr bwMode="auto">
            <a:xfrm>
              <a:off x="2704" y="1222"/>
              <a:ext cx="8"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86" name="Line 38"/>
            <p:cNvSpPr>
              <a:spLocks noChangeShapeType="1"/>
            </p:cNvSpPr>
            <p:nvPr/>
          </p:nvSpPr>
          <p:spPr bwMode="auto">
            <a:xfrm>
              <a:off x="2712" y="1222"/>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87" name="Line 39"/>
            <p:cNvSpPr>
              <a:spLocks noChangeShapeType="1"/>
            </p:cNvSpPr>
            <p:nvPr/>
          </p:nvSpPr>
          <p:spPr bwMode="auto">
            <a:xfrm>
              <a:off x="2720" y="1225"/>
              <a:ext cx="7"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88" name="Line 40"/>
            <p:cNvSpPr>
              <a:spLocks noChangeShapeType="1"/>
            </p:cNvSpPr>
            <p:nvPr/>
          </p:nvSpPr>
          <p:spPr bwMode="auto">
            <a:xfrm>
              <a:off x="2727" y="1229"/>
              <a:ext cx="8"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89" name="Line 41"/>
            <p:cNvSpPr>
              <a:spLocks noChangeShapeType="1"/>
            </p:cNvSpPr>
            <p:nvPr/>
          </p:nvSpPr>
          <p:spPr bwMode="auto">
            <a:xfrm>
              <a:off x="2735" y="1229"/>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90" name="Line 42"/>
            <p:cNvSpPr>
              <a:spLocks noChangeShapeType="1"/>
            </p:cNvSpPr>
            <p:nvPr/>
          </p:nvSpPr>
          <p:spPr bwMode="auto">
            <a:xfrm>
              <a:off x="2743" y="1232"/>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91" name="Line 43"/>
            <p:cNvSpPr>
              <a:spLocks noChangeShapeType="1"/>
            </p:cNvSpPr>
            <p:nvPr/>
          </p:nvSpPr>
          <p:spPr bwMode="auto">
            <a:xfrm>
              <a:off x="2751" y="1235"/>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92" name="Line 44"/>
            <p:cNvSpPr>
              <a:spLocks noChangeShapeType="1"/>
            </p:cNvSpPr>
            <p:nvPr/>
          </p:nvSpPr>
          <p:spPr bwMode="auto">
            <a:xfrm>
              <a:off x="2759" y="1239"/>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93" name="Line 45"/>
            <p:cNvSpPr>
              <a:spLocks noChangeShapeType="1"/>
            </p:cNvSpPr>
            <p:nvPr/>
          </p:nvSpPr>
          <p:spPr bwMode="auto">
            <a:xfrm>
              <a:off x="2767" y="1242"/>
              <a:ext cx="7"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94" name="Line 46"/>
            <p:cNvSpPr>
              <a:spLocks noChangeShapeType="1"/>
            </p:cNvSpPr>
            <p:nvPr/>
          </p:nvSpPr>
          <p:spPr bwMode="auto">
            <a:xfrm>
              <a:off x="2774" y="1246"/>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95" name="Line 47"/>
            <p:cNvSpPr>
              <a:spLocks noChangeShapeType="1"/>
            </p:cNvSpPr>
            <p:nvPr/>
          </p:nvSpPr>
          <p:spPr bwMode="auto">
            <a:xfrm>
              <a:off x="2782" y="1253"/>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96" name="Line 48"/>
            <p:cNvSpPr>
              <a:spLocks noChangeShapeType="1"/>
            </p:cNvSpPr>
            <p:nvPr/>
          </p:nvSpPr>
          <p:spPr bwMode="auto">
            <a:xfrm>
              <a:off x="2790" y="1256"/>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97" name="Line 49"/>
            <p:cNvSpPr>
              <a:spLocks noChangeShapeType="1"/>
            </p:cNvSpPr>
            <p:nvPr/>
          </p:nvSpPr>
          <p:spPr bwMode="auto">
            <a:xfrm>
              <a:off x="2798" y="1260"/>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98" name="Line 50"/>
            <p:cNvSpPr>
              <a:spLocks noChangeShapeType="1"/>
            </p:cNvSpPr>
            <p:nvPr/>
          </p:nvSpPr>
          <p:spPr bwMode="auto">
            <a:xfrm>
              <a:off x="2806" y="1263"/>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699" name="Line 51"/>
            <p:cNvSpPr>
              <a:spLocks noChangeShapeType="1"/>
            </p:cNvSpPr>
            <p:nvPr/>
          </p:nvSpPr>
          <p:spPr bwMode="auto">
            <a:xfrm>
              <a:off x="2814" y="1267"/>
              <a:ext cx="7"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00" name="Line 52"/>
            <p:cNvSpPr>
              <a:spLocks noChangeShapeType="1"/>
            </p:cNvSpPr>
            <p:nvPr/>
          </p:nvSpPr>
          <p:spPr bwMode="auto">
            <a:xfrm>
              <a:off x="2821" y="1270"/>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01" name="Line 53"/>
            <p:cNvSpPr>
              <a:spLocks noChangeShapeType="1"/>
            </p:cNvSpPr>
            <p:nvPr/>
          </p:nvSpPr>
          <p:spPr bwMode="auto">
            <a:xfrm>
              <a:off x="2829" y="1274"/>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02" name="Line 54"/>
            <p:cNvSpPr>
              <a:spLocks noChangeShapeType="1"/>
            </p:cNvSpPr>
            <p:nvPr/>
          </p:nvSpPr>
          <p:spPr bwMode="auto">
            <a:xfrm>
              <a:off x="2837" y="1281"/>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03" name="Line 55"/>
            <p:cNvSpPr>
              <a:spLocks noChangeShapeType="1"/>
            </p:cNvSpPr>
            <p:nvPr/>
          </p:nvSpPr>
          <p:spPr bwMode="auto">
            <a:xfrm>
              <a:off x="2845" y="1284"/>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04" name="Line 56"/>
            <p:cNvSpPr>
              <a:spLocks noChangeShapeType="1"/>
            </p:cNvSpPr>
            <p:nvPr/>
          </p:nvSpPr>
          <p:spPr bwMode="auto">
            <a:xfrm>
              <a:off x="2853" y="1288"/>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05" name="Line 57"/>
            <p:cNvSpPr>
              <a:spLocks noChangeShapeType="1"/>
            </p:cNvSpPr>
            <p:nvPr/>
          </p:nvSpPr>
          <p:spPr bwMode="auto">
            <a:xfrm>
              <a:off x="2861" y="1291"/>
              <a:ext cx="7"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06" name="Line 58"/>
            <p:cNvSpPr>
              <a:spLocks noChangeShapeType="1"/>
            </p:cNvSpPr>
            <p:nvPr/>
          </p:nvSpPr>
          <p:spPr bwMode="auto">
            <a:xfrm>
              <a:off x="2868" y="1295"/>
              <a:ext cx="4"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07" name="Line 59"/>
            <p:cNvSpPr>
              <a:spLocks noChangeShapeType="1"/>
            </p:cNvSpPr>
            <p:nvPr/>
          </p:nvSpPr>
          <p:spPr bwMode="auto">
            <a:xfrm>
              <a:off x="2872" y="1302"/>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08" name="Line 60"/>
            <p:cNvSpPr>
              <a:spLocks noChangeShapeType="1"/>
            </p:cNvSpPr>
            <p:nvPr/>
          </p:nvSpPr>
          <p:spPr bwMode="auto">
            <a:xfrm>
              <a:off x="2880" y="1305"/>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09" name="Line 61"/>
            <p:cNvSpPr>
              <a:spLocks noChangeShapeType="1"/>
            </p:cNvSpPr>
            <p:nvPr/>
          </p:nvSpPr>
          <p:spPr bwMode="auto">
            <a:xfrm>
              <a:off x="2888" y="1309"/>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10" name="Line 62"/>
            <p:cNvSpPr>
              <a:spLocks noChangeShapeType="1"/>
            </p:cNvSpPr>
            <p:nvPr/>
          </p:nvSpPr>
          <p:spPr bwMode="auto">
            <a:xfrm>
              <a:off x="2896" y="1312"/>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11" name="Line 63"/>
            <p:cNvSpPr>
              <a:spLocks noChangeShapeType="1"/>
            </p:cNvSpPr>
            <p:nvPr/>
          </p:nvSpPr>
          <p:spPr bwMode="auto">
            <a:xfrm>
              <a:off x="2904" y="1319"/>
              <a:ext cx="7"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12" name="Line 64"/>
            <p:cNvSpPr>
              <a:spLocks noChangeShapeType="1"/>
            </p:cNvSpPr>
            <p:nvPr/>
          </p:nvSpPr>
          <p:spPr bwMode="auto">
            <a:xfrm>
              <a:off x="2911" y="1323"/>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13" name="Line 65"/>
            <p:cNvSpPr>
              <a:spLocks noChangeShapeType="1"/>
            </p:cNvSpPr>
            <p:nvPr/>
          </p:nvSpPr>
          <p:spPr bwMode="auto">
            <a:xfrm>
              <a:off x="2919" y="1326"/>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14" name="Line 66"/>
            <p:cNvSpPr>
              <a:spLocks noChangeShapeType="1"/>
            </p:cNvSpPr>
            <p:nvPr/>
          </p:nvSpPr>
          <p:spPr bwMode="auto">
            <a:xfrm>
              <a:off x="2927" y="1330"/>
              <a:ext cx="8" cy="6"/>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15" name="Line 67"/>
            <p:cNvSpPr>
              <a:spLocks noChangeShapeType="1"/>
            </p:cNvSpPr>
            <p:nvPr/>
          </p:nvSpPr>
          <p:spPr bwMode="auto">
            <a:xfrm>
              <a:off x="2935" y="1336"/>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16" name="Line 68"/>
            <p:cNvSpPr>
              <a:spLocks noChangeShapeType="1"/>
            </p:cNvSpPr>
            <p:nvPr/>
          </p:nvSpPr>
          <p:spPr bwMode="auto">
            <a:xfrm>
              <a:off x="2943" y="1340"/>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17" name="Line 69"/>
            <p:cNvSpPr>
              <a:spLocks noChangeShapeType="1"/>
            </p:cNvSpPr>
            <p:nvPr/>
          </p:nvSpPr>
          <p:spPr bwMode="auto">
            <a:xfrm>
              <a:off x="2951" y="1347"/>
              <a:ext cx="7"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18" name="Line 70"/>
            <p:cNvSpPr>
              <a:spLocks noChangeShapeType="1"/>
            </p:cNvSpPr>
            <p:nvPr/>
          </p:nvSpPr>
          <p:spPr bwMode="auto">
            <a:xfrm>
              <a:off x="2958" y="1350"/>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19" name="Line 71"/>
            <p:cNvSpPr>
              <a:spLocks noChangeShapeType="1"/>
            </p:cNvSpPr>
            <p:nvPr/>
          </p:nvSpPr>
          <p:spPr bwMode="auto">
            <a:xfrm>
              <a:off x="2966" y="1354"/>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20" name="Line 72"/>
            <p:cNvSpPr>
              <a:spLocks noChangeShapeType="1"/>
            </p:cNvSpPr>
            <p:nvPr/>
          </p:nvSpPr>
          <p:spPr bwMode="auto">
            <a:xfrm>
              <a:off x="2974" y="1361"/>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21" name="Line 73"/>
            <p:cNvSpPr>
              <a:spLocks noChangeShapeType="1"/>
            </p:cNvSpPr>
            <p:nvPr/>
          </p:nvSpPr>
          <p:spPr bwMode="auto">
            <a:xfrm>
              <a:off x="2982" y="1364"/>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22" name="Line 74"/>
            <p:cNvSpPr>
              <a:spLocks noChangeShapeType="1"/>
            </p:cNvSpPr>
            <p:nvPr/>
          </p:nvSpPr>
          <p:spPr bwMode="auto">
            <a:xfrm>
              <a:off x="2990" y="1371"/>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23" name="Line 75"/>
            <p:cNvSpPr>
              <a:spLocks noChangeShapeType="1"/>
            </p:cNvSpPr>
            <p:nvPr/>
          </p:nvSpPr>
          <p:spPr bwMode="auto">
            <a:xfrm>
              <a:off x="2998" y="1375"/>
              <a:ext cx="7"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24" name="Line 76"/>
            <p:cNvSpPr>
              <a:spLocks noChangeShapeType="1"/>
            </p:cNvSpPr>
            <p:nvPr/>
          </p:nvSpPr>
          <p:spPr bwMode="auto">
            <a:xfrm>
              <a:off x="3005" y="1382"/>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25" name="Line 77"/>
            <p:cNvSpPr>
              <a:spLocks noChangeShapeType="1"/>
            </p:cNvSpPr>
            <p:nvPr/>
          </p:nvSpPr>
          <p:spPr bwMode="auto">
            <a:xfrm>
              <a:off x="3013" y="1385"/>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26" name="Line 78"/>
            <p:cNvSpPr>
              <a:spLocks noChangeShapeType="1"/>
            </p:cNvSpPr>
            <p:nvPr/>
          </p:nvSpPr>
          <p:spPr bwMode="auto">
            <a:xfrm>
              <a:off x="3021" y="1392"/>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27" name="Line 79"/>
            <p:cNvSpPr>
              <a:spLocks noChangeShapeType="1"/>
            </p:cNvSpPr>
            <p:nvPr/>
          </p:nvSpPr>
          <p:spPr bwMode="auto">
            <a:xfrm>
              <a:off x="3029" y="1396"/>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28" name="Line 80"/>
            <p:cNvSpPr>
              <a:spLocks noChangeShapeType="1"/>
            </p:cNvSpPr>
            <p:nvPr/>
          </p:nvSpPr>
          <p:spPr bwMode="auto">
            <a:xfrm>
              <a:off x="3037" y="1403"/>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29" name="Line 81"/>
            <p:cNvSpPr>
              <a:spLocks noChangeShapeType="1"/>
            </p:cNvSpPr>
            <p:nvPr/>
          </p:nvSpPr>
          <p:spPr bwMode="auto">
            <a:xfrm>
              <a:off x="3045" y="1410"/>
              <a:ext cx="7"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30" name="Line 82"/>
            <p:cNvSpPr>
              <a:spLocks noChangeShapeType="1"/>
            </p:cNvSpPr>
            <p:nvPr/>
          </p:nvSpPr>
          <p:spPr bwMode="auto">
            <a:xfrm>
              <a:off x="3052" y="1413"/>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31" name="Line 83"/>
            <p:cNvSpPr>
              <a:spLocks noChangeShapeType="1"/>
            </p:cNvSpPr>
            <p:nvPr/>
          </p:nvSpPr>
          <p:spPr bwMode="auto">
            <a:xfrm>
              <a:off x="3060" y="1420"/>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32" name="Line 84"/>
            <p:cNvSpPr>
              <a:spLocks noChangeShapeType="1"/>
            </p:cNvSpPr>
            <p:nvPr/>
          </p:nvSpPr>
          <p:spPr bwMode="auto">
            <a:xfrm>
              <a:off x="3068" y="1427"/>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33" name="Line 85"/>
            <p:cNvSpPr>
              <a:spLocks noChangeShapeType="1"/>
            </p:cNvSpPr>
            <p:nvPr/>
          </p:nvSpPr>
          <p:spPr bwMode="auto">
            <a:xfrm>
              <a:off x="3076" y="1431"/>
              <a:ext cx="8" cy="6"/>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34" name="Line 86"/>
            <p:cNvSpPr>
              <a:spLocks noChangeShapeType="1"/>
            </p:cNvSpPr>
            <p:nvPr/>
          </p:nvSpPr>
          <p:spPr bwMode="auto">
            <a:xfrm>
              <a:off x="3084" y="1437"/>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35" name="Line 87"/>
            <p:cNvSpPr>
              <a:spLocks noChangeShapeType="1"/>
            </p:cNvSpPr>
            <p:nvPr/>
          </p:nvSpPr>
          <p:spPr bwMode="auto">
            <a:xfrm>
              <a:off x="3092" y="1441"/>
              <a:ext cx="7"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36" name="Line 88"/>
            <p:cNvSpPr>
              <a:spLocks noChangeShapeType="1"/>
            </p:cNvSpPr>
            <p:nvPr/>
          </p:nvSpPr>
          <p:spPr bwMode="auto">
            <a:xfrm>
              <a:off x="3099" y="1448"/>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37" name="Line 89"/>
            <p:cNvSpPr>
              <a:spLocks noChangeShapeType="1"/>
            </p:cNvSpPr>
            <p:nvPr/>
          </p:nvSpPr>
          <p:spPr bwMode="auto">
            <a:xfrm>
              <a:off x="3107" y="1451"/>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38" name="Line 90"/>
            <p:cNvSpPr>
              <a:spLocks noChangeShapeType="1"/>
            </p:cNvSpPr>
            <p:nvPr/>
          </p:nvSpPr>
          <p:spPr bwMode="auto">
            <a:xfrm>
              <a:off x="3115" y="1458"/>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39" name="Line 91"/>
            <p:cNvSpPr>
              <a:spLocks noChangeShapeType="1"/>
            </p:cNvSpPr>
            <p:nvPr/>
          </p:nvSpPr>
          <p:spPr bwMode="auto">
            <a:xfrm>
              <a:off x="3123" y="1462"/>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40" name="Line 92"/>
            <p:cNvSpPr>
              <a:spLocks noChangeShapeType="1"/>
            </p:cNvSpPr>
            <p:nvPr/>
          </p:nvSpPr>
          <p:spPr bwMode="auto">
            <a:xfrm>
              <a:off x="3131" y="1465"/>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41" name="Line 93"/>
            <p:cNvSpPr>
              <a:spLocks noChangeShapeType="1"/>
            </p:cNvSpPr>
            <p:nvPr/>
          </p:nvSpPr>
          <p:spPr bwMode="auto">
            <a:xfrm>
              <a:off x="3139" y="1472"/>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42" name="Line 94"/>
            <p:cNvSpPr>
              <a:spLocks noChangeShapeType="1"/>
            </p:cNvSpPr>
            <p:nvPr/>
          </p:nvSpPr>
          <p:spPr bwMode="auto">
            <a:xfrm>
              <a:off x="3147" y="1476"/>
              <a:ext cx="7"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43" name="Line 95"/>
            <p:cNvSpPr>
              <a:spLocks noChangeShapeType="1"/>
            </p:cNvSpPr>
            <p:nvPr/>
          </p:nvSpPr>
          <p:spPr bwMode="auto">
            <a:xfrm>
              <a:off x="3154" y="1483"/>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44" name="Line 96"/>
            <p:cNvSpPr>
              <a:spLocks noChangeShapeType="1"/>
            </p:cNvSpPr>
            <p:nvPr/>
          </p:nvSpPr>
          <p:spPr bwMode="auto">
            <a:xfrm>
              <a:off x="3162" y="1486"/>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45" name="Line 97"/>
            <p:cNvSpPr>
              <a:spLocks noChangeShapeType="1"/>
            </p:cNvSpPr>
            <p:nvPr/>
          </p:nvSpPr>
          <p:spPr bwMode="auto">
            <a:xfrm>
              <a:off x="3170" y="1490"/>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46" name="Line 98"/>
            <p:cNvSpPr>
              <a:spLocks noChangeShapeType="1"/>
            </p:cNvSpPr>
            <p:nvPr/>
          </p:nvSpPr>
          <p:spPr bwMode="auto">
            <a:xfrm>
              <a:off x="3178" y="1493"/>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47" name="Line 99"/>
            <p:cNvSpPr>
              <a:spLocks noChangeShapeType="1"/>
            </p:cNvSpPr>
            <p:nvPr/>
          </p:nvSpPr>
          <p:spPr bwMode="auto">
            <a:xfrm>
              <a:off x="3186" y="1500"/>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48" name="Line 100"/>
            <p:cNvSpPr>
              <a:spLocks noChangeShapeType="1"/>
            </p:cNvSpPr>
            <p:nvPr/>
          </p:nvSpPr>
          <p:spPr bwMode="auto">
            <a:xfrm>
              <a:off x="3194" y="1504"/>
              <a:ext cx="7"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49" name="Line 101"/>
            <p:cNvSpPr>
              <a:spLocks noChangeShapeType="1"/>
            </p:cNvSpPr>
            <p:nvPr/>
          </p:nvSpPr>
          <p:spPr bwMode="auto">
            <a:xfrm>
              <a:off x="3201" y="1507"/>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50" name="Line 102"/>
            <p:cNvSpPr>
              <a:spLocks noChangeShapeType="1"/>
            </p:cNvSpPr>
            <p:nvPr/>
          </p:nvSpPr>
          <p:spPr bwMode="auto">
            <a:xfrm>
              <a:off x="3209" y="1514"/>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51" name="Line 103"/>
            <p:cNvSpPr>
              <a:spLocks noChangeShapeType="1"/>
            </p:cNvSpPr>
            <p:nvPr/>
          </p:nvSpPr>
          <p:spPr bwMode="auto">
            <a:xfrm>
              <a:off x="3217" y="1518"/>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52" name="Line 104"/>
            <p:cNvSpPr>
              <a:spLocks noChangeShapeType="1"/>
            </p:cNvSpPr>
            <p:nvPr/>
          </p:nvSpPr>
          <p:spPr bwMode="auto">
            <a:xfrm>
              <a:off x="3225" y="1521"/>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53" name="Line 105"/>
            <p:cNvSpPr>
              <a:spLocks noChangeShapeType="1"/>
            </p:cNvSpPr>
            <p:nvPr/>
          </p:nvSpPr>
          <p:spPr bwMode="auto">
            <a:xfrm>
              <a:off x="3233" y="1525"/>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grpSp>
      <p:sp>
        <p:nvSpPr>
          <p:cNvPr id="411754" name="Oval 106"/>
          <p:cNvSpPr>
            <a:spLocks noChangeArrowheads="1"/>
          </p:cNvSpPr>
          <p:nvPr/>
        </p:nvSpPr>
        <p:spPr bwMode="auto">
          <a:xfrm>
            <a:off x="3516489" y="3964823"/>
            <a:ext cx="77612" cy="76200"/>
          </a:xfrm>
          <a:prstGeom prst="ellipse">
            <a:avLst/>
          </a:prstGeom>
          <a:solidFill>
            <a:srgbClr val="0000D4"/>
          </a:solidFill>
          <a:ln w="6350">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55" name="Oval 107"/>
          <p:cNvSpPr>
            <a:spLocks noChangeArrowheads="1"/>
          </p:cNvSpPr>
          <p:nvPr/>
        </p:nvSpPr>
        <p:spPr bwMode="auto">
          <a:xfrm>
            <a:off x="3522134" y="3428248"/>
            <a:ext cx="77612" cy="76200"/>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56" name="Oval 108"/>
          <p:cNvSpPr>
            <a:spLocks noChangeArrowheads="1"/>
          </p:cNvSpPr>
          <p:nvPr/>
        </p:nvSpPr>
        <p:spPr bwMode="auto">
          <a:xfrm>
            <a:off x="3527778" y="3190123"/>
            <a:ext cx="77612" cy="76200"/>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57" name="Oval 109"/>
          <p:cNvSpPr>
            <a:spLocks noChangeArrowheads="1"/>
          </p:cNvSpPr>
          <p:nvPr/>
        </p:nvSpPr>
        <p:spPr bwMode="auto">
          <a:xfrm>
            <a:off x="3533422" y="3085348"/>
            <a:ext cx="77612" cy="76200"/>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58" name="Oval 110"/>
          <p:cNvSpPr>
            <a:spLocks noChangeArrowheads="1"/>
          </p:cNvSpPr>
          <p:nvPr/>
        </p:nvSpPr>
        <p:spPr bwMode="auto">
          <a:xfrm>
            <a:off x="3539067" y="2985336"/>
            <a:ext cx="77612" cy="76200"/>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59" name="Oval 111"/>
          <p:cNvSpPr>
            <a:spLocks noChangeArrowheads="1"/>
          </p:cNvSpPr>
          <p:nvPr/>
        </p:nvSpPr>
        <p:spPr bwMode="auto">
          <a:xfrm>
            <a:off x="3550356" y="2864687"/>
            <a:ext cx="77612" cy="76200"/>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60" name="Oval 112"/>
          <p:cNvSpPr>
            <a:spLocks noChangeArrowheads="1"/>
          </p:cNvSpPr>
          <p:nvPr/>
        </p:nvSpPr>
        <p:spPr bwMode="auto">
          <a:xfrm>
            <a:off x="3561648" y="2742448"/>
            <a:ext cx="76200" cy="76200"/>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61" name="Oval 113"/>
          <p:cNvSpPr>
            <a:spLocks noChangeArrowheads="1"/>
          </p:cNvSpPr>
          <p:nvPr/>
        </p:nvSpPr>
        <p:spPr bwMode="auto">
          <a:xfrm>
            <a:off x="3582813" y="2653548"/>
            <a:ext cx="77611" cy="76200"/>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62" name="Oval 114"/>
          <p:cNvSpPr>
            <a:spLocks noChangeArrowheads="1"/>
          </p:cNvSpPr>
          <p:nvPr/>
        </p:nvSpPr>
        <p:spPr bwMode="auto">
          <a:xfrm>
            <a:off x="3599749" y="2576813"/>
            <a:ext cx="77611" cy="77787"/>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63" name="Oval 115"/>
          <p:cNvSpPr>
            <a:spLocks noChangeArrowheads="1"/>
          </p:cNvSpPr>
          <p:nvPr/>
        </p:nvSpPr>
        <p:spPr bwMode="auto">
          <a:xfrm>
            <a:off x="3616685" y="2499561"/>
            <a:ext cx="77611" cy="76200"/>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64" name="Oval 116"/>
          <p:cNvSpPr>
            <a:spLocks noChangeArrowheads="1"/>
          </p:cNvSpPr>
          <p:nvPr/>
        </p:nvSpPr>
        <p:spPr bwMode="auto">
          <a:xfrm>
            <a:off x="3643489" y="2443999"/>
            <a:ext cx="77612" cy="76200"/>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65" name="Oval 117"/>
          <p:cNvSpPr>
            <a:spLocks noChangeArrowheads="1"/>
          </p:cNvSpPr>
          <p:nvPr/>
        </p:nvSpPr>
        <p:spPr bwMode="auto">
          <a:xfrm>
            <a:off x="3683000" y="2388436"/>
            <a:ext cx="77612" cy="76200"/>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66" name="Oval 118"/>
          <p:cNvSpPr>
            <a:spLocks noChangeArrowheads="1"/>
          </p:cNvSpPr>
          <p:nvPr/>
        </p:nvSpPr>
        <p:spPr bwMode="auto">
          <a:xfrm>
            <a:off x="3721107" y="2343987"/>
            <a:ext cx="77611" cy="76200"/>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67" name="Oval 119"/>
          <p:cNvSpPr>
            <a:spLocks noChangeArrowheads="1"/>
          </p:cNvSpPr>
          <p:nvPr/>
        </p:nvSpPr>
        <p:spPr bwMode="auto">
          <a:xfrm>
            <a:off x="3754973" y="2332873"/>
            <a:ext cx="77611" cy="76200"/>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68" name="Oval 120"/>
          <p:cNvSpPr>
            <a:spLocks noChangeArrowheads="1"/>
          </p:cNvSpPr>
          <p:nvPr/>
        </p:nvSpPr>
        <p:spPr bwMode="auto">
          <a:xfrm>
            <a:off x="3865037" y="2350336"/>
            <a:ext cx="77611" cy="76200"/>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69" name="Oval 121"/>
          <p:cNvSpPr>
            <a:spLocks noChangeArrowheads="1"/>
          </p:cNvSpPr>
          <p:nvPr/>
        </p:nvSpPr>
        <p:spPr bwMode="auto">
          <a:xfrm>
            <a:off x="4052711" y="2443999"/>
            <a:ext cx="77612" cy="76200"/>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70" name="Oval 122"/>
          <p:cNvSpPr>
            <a:spLocks noChangeArrowheads="1"/>
          </p:cNvSpPr>
          <p:nvPr/>
        </p:nvSpPr>
        <p:spPr bwMode="auto">
          <a:xfrm>
            <a:off x="4236160" y="2564649"/>
            <a:ext cx="76200" cy="77788"/>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71" name="Oval 123"/>
          <p:cNvSpPr>
            <a:spLocks noChangeArrowheads="1"/>
          </p:cNvSpPr>
          <p:nvPr/>
        </p:nvSpPr>
        <p:spPr bwMode="auto">
          <a:xfrm>
            <a:off x="4418195" y="2709111"/>
            <a:ext cx="77611" cy="76200"/>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72" name="Oval 124"/>
          <p:cNvSpPr>
            <a:spLocks noChangeArrowheads="1"/>
          </p:cNvSpPr>
          <p:nvPr/>
        </p:nvSpPr>
        <p:spPr bwMode="auto">
          <a:xfrm>
            <a:off x="4605867" y="2831348"/>
            <a:ext cx="77612" cy="76200"/>
          </a:xfrm>
          <a:prstGeom prst="ellipse">
            <a:avLst/>
          </a:prstGeom>
          <a:solidFill>
            <a:srgbClr val="0000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113691" name="Rectangle 125"/>
          <p:cNvSpPr>
            <a:spLocks noChangeArrowheads="1"/>
          </p:cNvSpPr>
          <p:nvPr/>
        </p:nvSpPr>
        <p:spPr bwMode="auto">
          <a:xfrm>
            <a:off x="3437324" y="3982294"/>
            <a:ext cx="72136"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a:t>
            </a:r>
            <a:endParaRPr lang="en-US" sz="2800" b="1">
              <a:solidFill>
                <a:srgbClr val="FFFFFF"/>
              </a:solidFill>
              <a:latin typeface="Corbel" pitchFamily="34" charset="0"/>
              <a:ea typeface="ＭＳ Ｐゴシック" charset="-128"/>
            </a:endParaRPr>
          </a:p>
        </p:txBody>
      </p:sp>
      <p:sp>
        <p:nvSpPr>
          <p:cNvPr id="113692" name="Rectangle 126"/>
          <p:cNvSpPr>
            <a:spLocks noChangeArrowheads="1"/>
          </p:cNvSpPr>
          <p:nvPr/>
        </p:nvSpPr>
        <p:spPr bwMode="auto">
          <a:xfrm>
            <a:off x="3234609" y="3672726"/>
            <a:ext cx="256480"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0.01</a:t>
            </a:r>
            <a:endParaRPr lang="en-US" sz="2800" b="1">
              <a:solidFill>
                <a:srgbClr val="FFFFFF"/>
              </a:solidFill>
              <a:latin typeface="Corbel" pitchFamily="34" charset="0"/>
              <a:ea typeface="ＭＳ Ｐゴシック" charset="-128"/>
            </a:endParaRPr>
          </a:p>
        </p:txBody>
      </p:sp>
      <p:sp>
        <p:nvSpPr>
          <p:cNvPr id="113693" name="Rectangle 127"/>
          <p:cNvSpPr>
            <a:spLocks noChangeArrowheads="1"/>
          </p:cNvSpPr>
          <p:nvPr/>
        </p:nvSpPr>
        <p:spPr bwMode="auto">
          <a:xfrm>
            <a:off x="3234609" y="3359419"/>
            <a:ext cx="256480"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0.02</a:t>
            </a:r>
            <a:endParaRPr lang="en-US" sz="2800" b="1">
              <a:solidFill>
                <a:srgbClr val="FFFFFF"/>
              </a:solidFill>
              <a:latin typeface="Corbel" pitchFamily="34" charset="0"/>
              <a:ea typeface="ＭＳ Ｐゴシック" charset="-128"/>
            </a:endParaRPr>
          </a:p>
        </p:txBody>
      </p:sp>
      <p:sp>
        <p:nvSpPr>
          <p:cNvPr id="113694" name="Rectangle 128"/>
          <p:cNvSpPr>
            <a:spLocks noChangeArrowheads="1"/>
          </p:cNvSpPr>
          <p:nvPr/>
        </p:nvSpPr>
        <p:spPr bwMode="auto">
          <a:xfrm>
            <a:off x="3236217" y="3043537"/>
            <a:ext cx="254878"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0.03</a:t>
            </a:r>
            <a:endParaRPr lang="en-US" sz="2800" b="1">
              <a:solidFill>
                <a:srgbClr val="FFFFFF"/>
              </a:solidFill>
              <a:latin typeface="Corbel" pitchFamily="34" charset="0"/>
              <a:ea typeface="ＭＳ Ｐゴシック" charset="-128"/>
            </a:endParaRPr>
          </a:p>
        </p:txBody>
      </p:sp>
      <p:sp>
        <p:nvSpPr>
          <p:cNvPr id="113695" name="Rectangle 129"/>
          <p:cNvSpPr>
            <a:spLocks noChangeArrowheads="1"/>
          </p:cNvSpPr>
          <p:nvPr/>
        </p:nvSpPr>
        <p:spPr bwMode="auto">
          <a:xfrm>
            <a:off x="3231403" y="2729213"/>
            <a:ext cx="259686"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0.04</a:t>
            </a:r>
            <a:endParaRPr lang="en-US" sz="2800" b="1">
              <a:solidFill>
                <a:srgbClr val="FFFFFF"/>
              </a:solidFill>
              <a:latin typeface="Corbel" pitchFamily="34" charset="0"/>
              <a:ea typeface="ＭＳ Ｐゴシック" charset="-128"/>
            </a:endParaRPr>
          </a:p>
        </p:txBody>
      </p:sp>
      <p:sp>
        <p:nvSpPr>
          <p:cNvPr id="113696" name="Rectangle 130"/>
          <p:cNvSpPr>
            <a:spLocks noChangeArrowheads="1"/>
          </p:cNvSpPr>
          <p:nvPr/>
        </p:nvSpPr>
        <p:spPr bwMode="auto">
          <a:xfrm>
            <a:off x="3236217" y="2413301"/>
            <a:ext cx="254878"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0.05</a:t>
            </a:r>
            <a:endParaRPr lang="en-US" sz="2800" b="1">
              <a:solidFill>
                <a:srgbClr val="FFFFFF"/>
              </a:solidFill>
              <a:latin typeface="Corbel" pitchFamily="34" charset="0"/>
              <a:ea typeface="ＭＳ Ｐゴシック" charset="-128"/>
            </a:endParaRPr>
          </a:p>
        </p:txBody>
      </p:sp>
      <p:sp>
        <p:nvSpPr>
          <p:cNvPr id="113697" name="Rectangle 131"/>
          <p:cNvSpPr>
            <a:spLocks noChangeArrowheads="1"/>
          </p:cNvSpPr>
          <p:nvPr/>
        </p:nvSpPr>
        <p:spPr bwMode="auto">
          <a:xfrm>
            <a:off x="3228197" y="2097960"/>
            <a:ext cx="262892"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0.06</a:t>
            </a:r>
            <a:endParaRPr lang="en-US" sz="2800" b="1">
              <a:solidFill>
                <a:srgbClr val="FFFFFF"/>
              </a:solidFill>
              <a:latin typeface="Corbel" pitchFamily="34" charset="0"/>
              <a:ea typeface="ＭＳ Ｐゴシック" charset="-128"/>
            </a:endParaRPr>
          </a:p>
        </p:txBody>
      </p:sp>
      <p:sp>
        <p:nvSpPr>
          <p:cNvPr id="113698" name="Rectangle 132"/>
          <p:cNvSpPr>
            <a:spLocks noChangeArrowheads="1"/>
          </p:cNvSpPr>
          <p:nvPr/>
        </p:nvSpPr>
        <p:spPr bwMode="auto">
          <a:xfrm>
            <a:off x="3540394" y="4077549"/>
            <a:ext cx="72136"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0</a:t>
            </a:r>
            <a:endParaRPr lang="en-US" sz="2800" b="1">
              <a:solidFill>
                <a:srgbClr val="FFFFFF"/>
              </a:solidFill>
              <a:latin typeface="Corbel" pitchFamily="34" charset="0"/>
              <a:ea typeface="ＭＳ Ｐゴシック" charset="-128"/>
            </a:endParaRPr>
          </a:p>
        </p:txBody>
      </p:sp>
      <p:sp>
        <p:nvSpPr>
          <p:cNvPr id="113699" name="Rectangle 133"/>
          <p:cNvSpPr>
            <a:spLocks noChangeArrowheads="1"/>
          </p:cNvSpPr>
          <p:nvPr/>
        </p:nvSpPr>
        <p:spPr bwMode="auto">
          <a:xfrm>
            <a:off x="3871314" y="4077549"/>
            <a:ext cx="142668"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20</a:t>
            </a:r>
            <a:endParaRPr lang="en-US" sz="2800" b="1">
              <a:solidFill>
                <a:srgbClr val="FFFFFF"/>
              </a:solidFill>
              <a:latin typeface="Corbel" pitchFamily="34" charset="0"/>
              <a:ea typeface="ＭＳ Ｐゴシック" charset="-128"/>
            </a:endParaRPr>
          </a:p>
        </p:txBody>
      </p:sp>
      <p:sp>
        <p:nvSpPr>
          <p:cNvPr id="113700" name="Rectangle 134"/>
          <p:cNvSpPr>
            <a:spLocks noChangeArrowheads="1"/>
          </p:cNvSpPr>
          <p:nvPr/>
        </p:nvSpPr>
        <p:spPr bwMode="auto">
          <a:xfrm>
            <a:off x="4233777" y="4077549"/>
            <a:ext cx="145874"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40</a:t>
            </a:r>
            <a:endParaRPr lang="en-US" sz="2800" b="1">
              <a:solidFill>
                <a:srgbClr val="FFFFFF"/>
              </a:solidFill>
              <a:latin typeface="Corbel" pitchFamily="34" charset="0"/>
              <a:ea typeface="ＭＳ Ｐゴシック" charset="-128"/>
            </a:endParaRPr>
          </a:p>
        </p:txBody>
      </p:sp>
      <p:sp>
        <p:nvSpPr>
          <p:cNvPr id="113701" name="Rectangle 135"/>
          <p:cNvSpPr>
            <a:spLocks noChangeArrowheads="1"/>
          </p:cNvSpPr>
          <p:nvPr/>
        </p:nvSpPr>
        <p:spPr bwMode="auto">
          <a:xfrm>
            <a:off x="4603293" y="4077549"/>
            <a:ext cx="149080"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60</a:t>
            </a:r>
            <a:endParaRPr lang="en-US" sz="2800" b="1">
              <a:solidFill>
                <a:srgbClr val="FFFFFF"/>
              </a:solidFill>
              <a:latin typeface="Corbel" pitchFamily="34" charset="0"/>
              <a:ea typeface="ＭＳ Ｐゴシック" charset="-128"/>
            </a:endParaRPr>
          </a:p>
        </p:txBody>
      </p:sp>
      <p:sp>
        <p:nvSpPr>
          <p:cNvPr id="113702" name="Rectangle 136"/>
          <p:cNvSpPr>
            <a:spLocks noChangeArrowheads="1"/>
          </p:cNvSpPr>
          <p:nvPr/>
        </p:nvSpPr>
        <p:spPr bwMode="auto">
          <a:xfrm>
            <a:off x="4972320" y="4077549"/>
            <a:ext cx="150683"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80</a:t>
            </a:r>
            <a:endParaRPr lang="en-US" sz="2800" b="1">
              <a:solidFill>
                <a:srgbClr val="FFFFFF"/>
              </a:solidFill>
              <a:latin typeface="Corbel" pitchFamily="34" charset="0"/>
              <a:ea typeface="ＭＳ Ｐゴシック" charset="-128"/>
            </a:endParaRPr>
          </a:p>
        </p:txBody>
      </p:sp>
      <p:sp>
        <p:nvSpPr>
          <p:cNvPr id="113703" name="Rectangle 137"/>
          <p:cNvSpPr>
            <a:spLocks noChangeArrowheads="1"/>
          </p:cNvSpPr>
          <p:nvPr/>
        </p:nvSpPr>
        <p:spPr bwMode="auto">
          <a:xfrm>
            <a:off x="5299486" y="4077549"/>
            <a:ext cx="214803"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100</a:t>
            </a:r>
            <a:endParaRPr lang="en-US" sz="2800" b="1">
              <a:solidFill>
                <a:srgbClr val="FFFFFF"/>
              </a:solidFill>
              <a:latin typeface="Corbel" pitchFamily="34" charset="0"/>
              <a:ea typeface="ＭＳ Ｐゴシック" charset="-128"/>
            </a:endParaRPr>
          </a:p>
        </p:txBody>
      </p:sp>
      <p:sp>
        <p:nvSpPr>
          <p:cNvPr id="113704" name="Rectangle 138"/>
          <p:cNvSpPr>
            <a:spLocks noChangeArrowheads="1"/>
          </p:cNvSpPr>
          <p:nvPr/>
        </p:nvSpPr>
        <p:spPr bwMode="auto">
          <a:xfrm>
            <a:off x="5671208" y="4077549"/>
            <a:ext cx="213200"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120</a:t>
            </a:r>
            <a:endParaRPr lang="en-US" sz="2800" b="1">
              <a:solidFill>
                <a:srgbClr val="FFFFFF"/>
              </a:solidFill>
              <a:latin typeface="Corbel" pitchFamily="34" charset="0"/>
              <a:ea typeface="ＭＳ Ｐゴシック" charset="-128"/>
            </a:endParaRPr>
          </a:p>
        </p:txBody>
      </p:sp>
      <p:sp>
        <p:nvSpPr>
          <p:cNvPr id="113705" name="Rectangle 139"/>
          <p:cNvSpPr>
            <a:spLocks noChangeArrowheads="1"/>
          </p:cNvSpPr>
          <p:nvPr/>
        </p:nvSpPr>
        <p:spPr bwMode="auto">
          <a:xfrm rot="-5400000">
            <a:off x="2305852" y="3084311"/>
            <a:ext cx="1558119"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Uptake in Striatum (%/cc)</a:t>
            </a:r>
            <a:endParaRPr lang="en-US" sz="2800" b="1">
              <a:solidFill>
                <a:srgbClr val="FFFFFF"/>
              </a:solidFill>
              <a:latin typeface="Corbel" pitchFamily="34" charset="0"/>
              <a:ea typeface="ＭＳ Ｐゴシック" charset="-128"/>
            </a:endParaRPr>
          </a:p>
        </p:txBody>
      </p:sp>
      <p:sp>
        <p:nvSpPr>
          <p:cNvPr id="113706" name="Rectangle 140"/>
          <p:cNvSpPr>
            <a:spLocks noChangeArrowheads="1"/>
          </p:cNvSpPr>
          <p:nvPr/>
        </p:nvSpPr>
        <p:spPr bwMode="auto">
          <a:xfrm>
            <a:off x="4212932" y="4261726"/>
            <a:ext cx="918521"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Time (minutes)</a:t>
            </a:r>
            <a:endParaRPr lang="en-US" sz="2800" b="1">
              <a:solidFill>
                <a:srgbClr val="FFFFFF"/>
              </a:solidFill>
              <a:latin typeface="Corbel" pitchFamily="34" charset="0"/>
              <a:ea typeface="ＭＳ Ｐゴシック" charset="-128"/>
            </a:endParaRPr>
          </a:p>
        </p:txBody>
      </p:sp>
      <p:grpSp>
        <p:nvGrpSpPr>
          <p:cNvPr id="113707" name="Group 141"/>
          <p:cNvGrpSpPr>
            <a:grpSpLocks/>
          </p:cNvGrpSpPr>
          <p:nvPr/>
        </p:nvGrpSpPr>
        <p:grpSpPr bwMode="auto">
          <a:xfrm>
            <a:off x="732372" y="2445049"/>
            <a:ext cx="897467" cy="1325563"/>
            <a:chOff x="470" y="1262"/>
            <a:chExt cx="636" cy="835"/>
          </a:xfrm>
        </p:grpSpPr>
        <p:sp>
          <p:nvSpPr>
            <p:cNvPr id="411790" name="Line 142"/>
            <p:cNvSpPr>
              <a:spLocks noChangeShapeType="1"/>
            </p:cNvSpPr>
            <p:nvPr/>
          </p:nvSpPr>
          <p:spPr bwMode="auto">
            <a:xfrm flipV="1">
              <a:off x="470" y="1569"/>
              <a:ext cx="8" cy="516"/>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91" name="Line 143"/>
            <p:cNvSpPr>
              <a:spLocks noChangeShapeType="1"/>
            </p:cNvSpPr>
            <p:nvPr/>
          </p:nvSpPr>
          <p:spPr bwMode="auto">
            <a:xfrm flipV="1">
              <a:off x="478" y="1381"/>
              <a:ext cx="7" cy="188"/>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92" name="Line 144"/>
            <p:cNvSpPr>
              <a:spLocks noChangeShapeType="1"/>
            </p:cNvSpPr>
            <p:nvPr/>
          </p:nvSpPr>
          <p:spPr bwMode="auto">
            <a:xfrm flipV="1">
              <a:off x="485" y="1321"/>
              <a:ext cx="4" cy="6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93" name="Line 145"/>
            <p:cNvSpPr>
              <a:spLocks noChangeShapeType="1"/>
            </p:cNvSpPr>
            <p:nvPr/>
          </p:nvSpPr>
          <p:spPr bwMode="auto">
            <a:xfrm flipV="1">
              <a:off x="489" y="1276"/>
              <a:ext cx="8" cy="45"/>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94" name="Line 146"/>
            <p:cNvSpPr>
              <a:spLocks noChangeShapeType="1"/>
            </p:cNvSpPr>
            <p:nvPr/>
          </p:nvSpPr>
          <p:spPr bwMode="auto">
            <a:xfrm flipV="1">
              <a:off x="497" y="1266"/>
              <a:ext cx="4" cy="1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95" name="Line 147"/>
            <p:cNvSpPr>
              <a:spLocks noChangeShapeType="1"/>
            </p:cNvSpPr>
            <p:nvPr/>
          </p:nvSpPr>
          <p:spPr bwMode="auto">
            <a:xfrm>
              <a:off x="501" y="1266"/>
              <a:ext cx="8"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96" name="Line 148"/>
            <p:cNvSpPr>
              <a:spLocks noChangeShapeType="1"/>
            </p:cNvSpPr>
            <p:nvPr/>
          </p:nvSpPr>
          <p:spPr bwMode="auto">
            <a:xfrm>
              <a:off x="509" y="1266"/>
              <a:ext cx="8"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97" name="Line 149"/>
            <p:cNvSpPr>
              <a:spLocks noChangeShapeType="1"/>
            </p:cNvSpPr>
            <p:nvPr/>
          </p:nvSpPr>
          <p:spPr bwMode="auto">
            <a:xfrm flipV="1">
              <a:off x="517" y="1262"/>
              <a:ext cx="4"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98" name="Line 150"/>
            <p:cNvSpPr>
              <a:spLocks noChangeShapeType="1"/>
            </p:cNvSpPr>
            <p:nvPr/>
          </p:nvSpPr>
          <p:spPr bwMode="auto">
            <a:xfrm>
              <a:off x="521" y="1262"/>
              <a:ext cx="8"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799" name="Line 151"/>
            <p:cNvSpPr>
              <a:spLocks noChangeShapeType="1"/>
            </p:cNvSpPr>
            <p:nvPr/>
          </p:nvSpPr>
          <p:spPr bwMode="auto">
            <a:xfrm>
              <a:off x="529" y="1276"/>
              <a:ext cx="8" cy="28"/>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00" name="Line 152"/>
            <p:cNvSpPr>
              <a:spLocks noChangeShapeType="1"/>
            </p:cNvSpPr>
            <p:nvPr/>
          </p:nvSpPr>
          <p:spPr bwMode="auto">
            <a:xfrm>
              <a:off x="537" y="1304"/>
              <a:ext cx="3" cy="2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01" name="Line 153"/>
            <p:cNvSpPr>
              <a:spLocks noChangeShapeType="1"/>
            </p:cNvSpPr>
            <p:nvPr/>
          </p:nvSpPr>
          <p:spPr bwMode="auto">
            <a:xfrm>
              <a:off x="540" y="1325"/>
              <a:ext cx="8" cy="1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02" name="Line 154"/>
            <p:cNvSpPr>
              <a:spLocks noChangeShapeType="1"/>
            </p:cNvSpPr>
            <p:nvPr/>
          </p:nvSpPr>
          <p:spPr bwMode="auto">
            <a:xfrm>
              <a:off x="548" y="1342"/>
              <a:ext cx="8" cy="18"/>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03" name="Line 155"/>
            <p:cNvSpPr>
              <a:spLocks noChangeShapeType="1"/>
            </p:cNvSpPr>
            <p:nvPr/>
          </p:nvSpPr>
          <p:spPr bwMode="auto">
            <a:xfrm>
              <a:off x="556" y="1360"/>
              <a:ext cx="4" cy="2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04" name="Line 156"/>
            <p:cNvSpPr>
              <a:spLocks noChangeShapeType="1"/>
            </p:cNvSpPr>
            <p:nvPr/>
          </p:nvSpPr>
          <p:spPr bwMode="auto">
            <a:xfrm>
              <a:off x="560" y="1381"/>
              <a:ext cx="8" cy="2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05" name="Line 157"/>
            <p:cNvSpPr>
              <a:spLocks noChangeShapeType="1"/>
            </p:cNvSpPr>
            <p:nvPr/>
          </p:nvSpPr>
          <p:spPr bwMode="auto">
            <a:xfrm>
              <a:off x="568" y="1405"/>
              <a:ext cx="4" cy="2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06" name="Line 158"/>
            <p:cNvSpPr>
              <a:spLocks noChangeShapeType="1"/>
            </p:cNvSpPr>
            <p:nvPr/>
          </p:nvSpPr>
          <p:spPr bwMode="auto">
            <a:xfrm>
              <a:off x="572" y="1426"/>
              <a:ext cx="8" cy="25"/>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07" name="Line 159"/>
            <p:cNvSpPr>
              <a:spLocks noChangeShapeType="1"/>
            </p:cNvSpPr>
            <p:nvPr/>
          </p:nvSpPr>
          <p:spPr bwMode="auto">
            <a:xfrm>
              <a:off x="580" y="1451"/>
              <a:ext cx="8" cy="2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08" name="Line 160"/>
            <p:cNvSpPr>
              <a:spLocks noChangeShapeType="1"/>
            </p:cNvSpPr>
            <p:nvPr/>
          </p:nvSpPr>
          <p:spPr bwMode="auto">
            <a:xfrm>
              <a:off x="588" y="1471"/>
              <a:ext cx="4"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09" name="Line 161"/>
            <p:cNvSpPr>
              <a:spLocks noChangeShapeType="1"/>
            </p:cNvSpPr>
            <p:nvPr/>
          </p:nvSpPr>
          <p:spPr bwMode="auto">
            <a:xfrm>
              <a:off x="592" y="1485"/>
              <a:ext cx="7" cy="18"/>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10" name="Line 162"/>
            <p:cNvSpPr>
              <a:spLocks noChangeShapeType="1"/>
            </p:cNvSpPr>
            <p:nvPr/>
          </p:nvSpPr>
          <p:spPr bwMode="auto">
            <a:xfrm>
              <a:off x="599" y="1503"/>
              <a:ext cx="8"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11" name="Line 163"/>
            <p:cNvSpPr>
              <a:spLocks noChangeShapeType="1"/>
            </p:cNvSpPr>
            <p:nvPr/>
          </p:nvSpPr>
          <p:spPr bwMode="auto">
            <a:xfrm>
              <a:off x="607" y="1517"/>
              <a:ext cx="4" cy="2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12" name="Line 164"/>
            <p:cNvSpPr>
              <a:spLocks noChangeShapeType="1"/>
            </p:cNvSpPr>
            <p:nvPr/>
          </p:nvSpPr>
          <p:spPr bwMode="auto">
            <a:xfrm>
              <a:off x="611" y="1538"/>
              <a:ext cx="8" cy="2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13" name="Line 165"/>
            <p:cNvSpPr>
              <a:spLocks noChangeShapeType="1"/>
            </p:cNvSpPr>
            <p:nvPr/>
          </p:nvSpPr>
          <p:spPr bwMode="auto">
            <a:xfrm>
              <a:off x="619" y="1562"/>
              <a:ext cx="8" cy="28"/>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14" name="Line 166"/>
            <p:cNvSpPr>
              <a:spLocks noChangeShapeType="1"/>
            </p:cNvSpPr>
            <p:nvPr/>
          </p:nvSpPr>
          <p:spPr bwMode="auto">
            <a:xfrm>
              <a:off x="627" y="1590"/>
              <a:ext cx="4" cy="2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15" name="Line 167"/>
            <p:cNvSpPr>
              <a:spLocks noChangeShapeType="1"/>
            </p:cNvSpPr>
            <p:nvPr/>
          </p:nvSpPr>
          <p:spPr bwMode="auto">
            <a:xfrm>
              <a:off x="631" y="1614"/>
              <a:ext cx="8" cy="25"/>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16" name="Line 168"/>
            <p:cNvSpPr>
              <a:spLocks noChangeShapeType="1"/>
            </p:cNvSpPr>
            <p:nvPr/>
          </p:nvSpPr>
          <p:spPr bwMode="auto">
            <a:xfrm>
              <a:off x="639" y="1639"/>
              <a:ext cx="4" cy="1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17" name="Line 169"/>
            <p:cNvSpPr>
              <a:spLocks noChangeShapeType="1"/>
            </p:cNvSpPr>
            <p:nvPr/>
          </p:nvSpPr>
          <p:spPr bwMode="auto">
            <a:xfrm>
              <a:off x="643" y="1656"/>
              <a:ext cx="7"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18" name="Line 170"/>
            <p:cNvSpPr>
              <a:spLocks noChangeShapeType="1"/>
            </p:cNvSpPr>
            <p:nvPr/>
          </p:nvSpPr>
          <p:spPr bwMode="auto">
            <a:xfrm>
              <a:off x="650" y="1670"/>
              <a:ext cx="8" cy="18"/>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19" name="Line 171"/>
            <p:cNvSpPr>
              <a:spLocks noChangeShapeType="1"/>
            </p:cNvSpPr>
            <p:nvPr/>
          </p:nvSpPr>
          <p:spPr bwMode="auto">
            <a:xfrm>
              <a:off x="658" y="1688"/>
              <a:ext cx="4" cy="1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20" name="Line 172"/>
            <p:cNvSpPr>
              <a:spLocks noChangeShapeType="1"/>
            </p:cNvSpPr>
            <p:nvPr/>
          </p:nvSpPr>
          <p:spPr bwMode="auto">
            <a:xfrm>
              <a:off x="662" y="1698"/>
              <a:ext cx="8"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21" name="Line 173"/>
            <p:cNvSpPr>
              <a:spLocks noChangeShapeType="1"/>
            </p:cNvSpPr>
            <p:nvPr/>
          </p:nvSpPr>
          <p:spPr bwMode="auto">
            <a:xfrm>
              <a:off x="670" y="1712"/>
              <a:ext cx="8"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22" name="Line 174"/>
            <p:cNvSpPr>
              <a:spLocks noChangeShapeType="1"/>
            </p:cNvSpPr>
            <p:nvPr/>
          </p:nvSpPr>
          <p:spPr bwMode="auto">
            <a:xfrm>
              <a:off x="678" y="1726"/>
              <a:ext cx="4" cy="1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23" name="Line 175"/>
            <p:cNvSpPr>
              <a:spLocks noChangeShapeType="1"/>
            </p:cNvSpPr>
            <p:nvPr/>
          </p:nvSpPr>
          <p:spPr bwMode="auto">
            <a:xfrm>
              <a:off x="682" y="1737"/>
              <a:ext cx="8"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24" name="Line 176"/>
            <p:cNvSpPr>
              <a:spLocks noChangeShapeType="1"/>
            </p:cNvSpPr>
            <p:nvPr/>
          </p:nvSpPr>
          <p:spPr bwMode="auto">
            <a:xfrm>
              <a:off x="690" y="1751"/>
              <a:ext cx="8" cy="1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25" name="Line 177"/>
            <p:cNvSpPr>
              <a:spLocks noChangeShapeType="1"/>
            </p:cNvSpPr>
            <p:nvPr/>
          </p:nvSpPr>
          <p:spPr bwMode="auto">
            <a:xfrm>
              <a:off x="698" y="1761"/>
              <a:ext cx="4"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26" name="Line 178"/>
            <p:cNvSpPr>
              <a:spLocks noChangeShapeType="1"/>
            </p:cNvSpPr>
            <p:nvPr/>
          </p:nvSpPr>
          <p:spPr bwMode="auto">
            <a:xfrm>
              <a:off x="702" y="1775"/>
              <a:ext cx="7" cy="1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27" name="Line 179"/>
            <p:cNvSpPr>
              <a:spLocks noChangeShapeType="1"/>
            </p:cNvSpPr>
            <p:nvPr/>
          </p:nvSpPr>
          <p:spPr bwMode="auto">
            <a:xfrm>
              <a:off x="709" y="1785"/>
              <a:ext cx="4" cy="1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28" name="Line 180"/>
            <p:cNvSpPr>
              <a:spLocks noChangeShapeType="1"/>
            </p:cNvSpPr>
            <p:nvPr/>
          </p:nvSpPr>
          <p:spPr bwMode="auto">
            <a:xfrm>
              <a:off x="713" y="1796"/>
              <a:ext cx="8"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29" name="Line 181"/>
            <p:cNvSpPr>
              <a:spLocks noChangeShapeType="1"/>
            </p:cNvSpPr>
            <p:nvPr/>
          </p:nvSpPr>
          <p:spPr bwMode="auto">
            <a:xfrm>
              <a:off x="721" y="1810"/>
              <a:ext cx="8" cy="1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30" name="Line 182"/>
            <p:cNvSpPr>
              <a:spLocks noChangeShapeType="1"/>
            </p:cNvSpPr>
            <p:nvPr/>
          </p:nvSpPr>
          <p:spPr bwMode="auto">
            <a:xfrm>
              <a:off x="729" y="1820"/>
              <a:ext cx="4" cy="1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31" name="Line 183"/>
            <p:cNvSpPr>
              <a:spLocks noChangeShapeType="1"/>
            </p:cNvSpPr>
            <p:nvPr/>
          </p:nvSpPr>
          <p:spPr bwMode="auto">
            <a:xfrm>
              <a:off x="733" y="1831"/>
              <a:ext cx="8" cy="1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32" name="Line 184"/>
            <p:cNvSpPr>
              <a:spLocks noChangeShapeType="1"/>
            </p:cNvSpPr>
            <p:nvPr/>
          </p:nvSpPr>
          <p:spPr bwMode="auto">
            <a:xfrm>
              <a:off x="741" y="1841"/>
              <a:ext cx="8" cy="1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33" name="Line 185"/>
            <p:cNvSpPr>
              <a:spLocks noChangeShapeType="1"/>
            </p:cNvSpPr>
            <p:nvPr/>
          </p:nvSpPr>
          <p:spPr bwMode="auto">
            <a:xfrm>
              <a:off x="749" y="1852"/>
              <a:ext cx="4"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34" name="Line 186"/>
            <p:cNvSpPr>
              <a:spLocks noChangeShapeType="1"/>
            </p:cNvSpPr>
            <p:nvPr/>
          </p:nvSpPr>
          <p:spPr bwMode="auto">
            <a:xfrm>
              <a:off x="753" y="1859"/>
              <a:ext cx="7" cy="1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35" name="Line 187"/>
            <p:cNvSpPr>
              <a:spLocks noChangeShapeType="1"/>
            </p:cNvSpPr>
            <p:nvPr/>
          </p:nvSpPr>
          <p:spPr bwMode="auto">
            <a:xfrm>
              <a:off x="760" y="1869"/>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36" name="Line 188"/>
            <p:cNvSpPr>
              <a:spLocks noChangeShapeType="1"/>
            </p:cNvSpPr>
            <p:nvPr/>
          </p:nvSpPr>
          <p:spPr bwMode="auto">
            <a:xfrm>
              <a:off x="768" y="1876"/>
              <a:ext cx="4" cy="1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37" name="Line 189"/>
            <p:cNvSpPr>
              <a:spLocks noChangeShapeType="1"/>
            </p:cNvSpPr>
            <p:nvPr/>
          </p:nvSpPr>
          <p:spPr bwMode="auto">
            <a:xfrm>
              <a:off x="772" y="1887"/>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38" name="Line 190"/>
            <p:cNvSpPr>
              <a:spLocks noChangeShapeType="1"/>
            </p:cNvSpPr>
            <p:nvPr/>
          </p:nvSpPr>
          <p:spPr bwMode="auto">
            <a:xfrm>
              <a:off x="780" y="1894"/>
              <a:ext cx="4" cy="1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39" name="Line 191"/>
            <p:cNvSpPr>
              <a:spLocks noChangeShapeType="1"/>
            </p:cNvSpPr>
            <p:nvPr/>
          </p:nvSpPr>
          <p:spPr bwMode="auto">
            <a:xfrm>
              <a:off x="784" y="1904"/>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40" name="Line 192"/>
            <p:cNvSpPr>
              <a:spLocks noChangeShapeType="1"/>
            </p:cNvSpPr>
            <p:nvPr/>
          </p:nvSpPr>
          <p:spPr bwMode="auto">
            <a:xfrm>
              <a:off x="792" y="1911"/>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41" name="Line 193"/>
            <p:cNvSpPr>
              <a:spLocks noChangeShapeType="1"/>
            </p:cNvSpPr>
            <p:nvPr/>
          </p:nvSpPr>
          <p:spPr bwMode="auto">
            <a:xfrm>
              <a:off x="800" y="1918"/>
              <a:ext cx="4"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42" name="Line 194"/>
            <p:cNvSpPr>
              <a:spLocks noChangeShapeType="1"/>
            </p:cNvSpPr>
            <p:nvPr/>
          </p:nvSpPr>
          <p:spPr bwMode="auto">
            <a:xfrm>
              <a:off x="804" y="1925"/>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43" name="Line 195"/>
            <p:cNvSpPr>
              <a:spLocks noChangeShapeType="1"/>
            </p:cNvSpPr>
            <p:nvPr/>
          </p:nvSpPr>
          <p:spPr bwMode="auto">
            <a:xfrm>
              <a:off x="812" y="1932"/>
              <a:ext cx="7"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44" name="Line 196"/>
            <p:cNvSpPr>
              <a:spLocks noChangeShapeType="1"/>
            </p:cNvSpPr>
            <p:nvPr/>
          </p:nvSpPr>
          <p:spPr bwMode="auto">
            <a:xfrm>
              <a:off x="819" y="1939"/>
              <a:ext cx="4"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45" name="Line 197"/>
            <p:cNvSpPr>
              <a:spLocks noChangeShapeType="1"/>
            </p:cNvSpPr>
            <p:nvPr/>
          </p:nvSpPr>
          <p:spPr bwMode="auto">
            <a:xfrm>
              <a:off x="823" y="1946"/>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46" name="Line 198"/>
            <p:cNvSpPr>
              <a:spLocks noChangeShapeType="1"/>
            </p:cNvSpPr>
            <p:nvPr/>
          </p:nvSpPr>
          <p:spPr bwMode="auto">
            <a:xfrm>
              <a:off x="831" y="1953"/>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47" name="Line 199"/>
            <p:cNvSpPr>
              <a:spLocks noChangeShapeType="1"/>
            </p:cNvSpPr>
            <p:nvPr/>
          </p:nvSpPr>
          <p:spPr bwMode="auto">
            <a:xfrm>
              <a:off x="839" y="1960"/>
              <a:ext cx="4"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48" name="Line 200"/>
            <p:cNvSpPr>
              <a:spLocks noChangeShapeType="1"/>
            </p:cNvSpPr>
            <p:nvPr/>
          </p:nvSpPr>
          <p:spPr bwMode="auto">
            <a:xfrm>
              <a:off x="843" y="1967"/>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49" name="Line 201"/>
            <p:cNvSpPr>
              <a:spLocks noChangeShapeType="1"/>
            </p:cNvSpPr>
            <p:nvPr/>
          </p:nvSpPr>
          <p:spPr bwMode="auto">
            <a:xfrm>
              <a:off x="851" y="1974"/>
              <a:ext cx="4"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50" name="Line 202"/>
            <p:cNvSpPr>
              <a:spLocks noChangeShapeType="1"/>
            </p:cNvSpPr>
            <p:nvPr/>
          </p:nvSpPr>
          <p:spPr bwMode="auto">
            <a:xfrm>
              <a:off x="855" y="1977"/>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51" name="Line 203"/>
            <p:cNvSpPr>
              <a:spLocks noChangeShapeType="1"/>
            </p:cNvSpPr>
            <p:nvPr/>
          </p:nvSpPr>
          <p:spPr bwMode="auto">
            <a:xfrm>
              <a:off x="863" y="1984"/>
              <a:ext cx="7"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52" name="Line 204"/>
            <p:cNvSpPr>
              <a:spLocks noChangeShapeType="1"/>
            </p:cNvSpPr>
            <p:nvPr/>
          </p:nvSpPr>
          <p:spPr bwMode="auto">
            <a:xfrm>
              <a:off x="870" y="1991"/>
              <a:ext cx="4"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53" name="Line 205"/>
            <p:cNvSpPr>
              <a:spLocks noChangeShapeType="1"/>
            </p:cNvSpPr>
            <p:nvPr/>
          </p:nvSpPr>
          <p:spPr bwMode="auto">
            <a:xfrm>
              <a:off x="874" y="1995"/>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54" name="Line 206"/>
            <p:cNvSpPr>
              <a:spLocks noChangeShapeType="1"/>
            </p:cNvSpPr>
            <p:nvPr/>
          </p:nvSpPr>
          <p:spPr bwMode="auto">
            <a:xfrm>
              <a:off x="882" y="2002"/>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55" name="Line 207"/>
            <p:cNvSpPr>
              <a:spLocks noChangeShapeType="1"/>
            </p:cNvSpPr>
            <p:nvPr/>
          </p:nvSpPr>
          <p:spPr bwMode="auto">
            <a:xfrm>
              <a:off x="890" y="2005"/>
              <a:ext cx="4"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56" name="Line 208"/>
            <p:cNvSpPr>
              <a:spLocks noChangeShapeType="1"/>
            </p:cNvSpPr>
            <p:nvPr/>
          </p:nvSpPr>
          <p:spPr bwMode="auto">
            <a:xfrm>
              <a:off x="894" y="2009"/>
              <a:ext cx="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57" name="Line 209"/>
            <p:cNvSpPr>
              <a:spLocks noChangeShapeType="1"/>
            </p:cNvSpPr>
            <p:nvPr/>
          </p:nvSpPr>
          <p:spPr bwMode="auto">
            <a:xfrm>
              <a:off x="902" y="2016"/>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58" name="Line 210"/>
            <p:cNvSpPr>
              <a:spLocks noChangeShapeType="1"/>
            </p:cNvSpPr>
            <p:nvPr/>
          </p:nvSpPr>
          <p:spPr bwMode="auto">
            <a:xfrm>
              <a:off x="910" y="2019"/>
              <a:ext cx="4"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59" name="Line 211"/>
            <p:cNvSpPr>
              <a:spLocks noChangeShapeType="1"/>
            </p:cNvSpPr>
            <p:nvPr/>
          </p:nvSpPr>
          <p:spPr bwMode="auto">
            <a:xfrm>
              <a:off x="914" y="2023"/>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60" name="Line 212"/>
            <p:cNvSpPr>
              <a:spLocks noChangeShapeType="1"/>
            </p:cNvSpPr>
            <p:nvPr/>
          </p:nvSpPr>
          <p:spPr bwMode="auto">
            <a:xfrm>
              <a:off x="922" y="2026"/>
              <a:ext cx="3"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61" name="Line 213"/>
            <p:cNvSpPr>
              <a:spLocks noChangeShapeType="1"/>
            </p:cNvSpPr>
            <p:nvPr/>
          </p:nvSpPr>
          <p:spPr bwMode="auto">
            <a:xfrm>
              <a:off x="925" y="2030"/>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62" name="Line 214"/>
            <p:cNvSpPr>
              <a:spLocks noChangeShapeType="1"/>
            </p:cNvSpPr>
            <p:nvPr/>
          </p:nvSpPr>
          <p:spPr bwMode="auto">
            <a:xfrm>
              <a:off x="933" y="2033"/>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63" name="Line 215"/>
            <p:cNvSpPr>
              <a:spLocks noChangeShapeType="1"/>
            </p:cNvSpPr>
            <p:nvPr/>
          </p:nvSpPr>
          <p:spPr bwMode="auto">
            <a:xfrm>
              <a:off x="941" y="2037"/>
              <a:ext cx="4"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64" name="Line 216"/>
            <p:cNvSpPr>
              <a:spLocks noChangeShapeType="1"/>
            </p:cNvSpPr>
            <p:nvPr/>
          </p:nvSpPr>
          <p:spPr bwMode="auto">
            <a:xfrm>
              <a:off x="945" y="2040"/>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65" name="Line 217"/>
            <p:cNvSpPr>
              <a:spLocks noChangeShapeType="1"/>
            </p:cNvSpPr>
            <p:nvPr/>
          </p:nvSpPr>
          <p:spPr bwMode="auto">
            <a:xfrm>
              <a:off x="953" y="2044"/>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66" name="Line 218"/>
            <p:cNvSpPr>
              <a:spLocks noChangeShapeType="1"/>
            </p:cNvSpPr>
            <p:nvPr/>
          </p:nvSpPr>
          <p:spPr bwMode="auto">
            <a:xfrm>
              <a:off x="961" y="2047"/>
              <a:ext cx="4"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67" name="Line 219"/>
            <p:cNvSpPr>
              <a:spLocks noChangeShapeType="1"/>
            </p:cNvSpPr>
            <p:nvPr/>
          </p:nvSpPr>
          <p:spPr bwMode="auto">
            <a:xfrm>
              <a:off x="965" y="2051"/>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68" name="Line 220"/>
            <p:cNvSpPr>
              <a:spLocks noChangeShapeType="1"/>
            </p:cNvSpPr>
            <p:nvPr/>
          </p:nvSpPr>
          <p:spPr bwMode="auto">
            <a:xfrm>
              <a:off x="973" y="2054"/>
              <a:ext cx="7"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69" name="Line 221"/>
            <p:cNvSpPr>
              <a:spLocks noChangeShapeType="1"/>
            </p:cNvSpPr>
            <p:nvPr/>
          </p:nvSpPr>
          <p:spPr bwMode="auto">
            <a:xfrm>
              <a:off x="980" y="2058"/>
              <a:ext cx="4"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70" name="Line 222"/>
            <p:cNvSpPr>
              <a:spLocks noChangeShapeType="1"/>
            </p:cNvSpPr>
            <p:nvPr/>
          </p:nvSpPr>
          <p:spPr bwMode="auto">
            <a:xfrm>
              <a:off x="984" y="2061"/>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71" name="Line 223"/>
            <p:cNvSpPr>
              <a:spLocks noChangeShapeType="1"/>
            </p:cNvSpPr>
            <p:nvPr/>
          </p:nvSpPr>
          <p:spPr bwMode="auto">
            <a:xfrm>
              <a:off x="992" y="2065"/>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72" name="Line 224"/>
            <p:cNvSpPr>
              <a:spLocks noChangeShapeType="1"/>
            </p:cNvSpPr>
            <p:nvPr/>
          </p:nvSpPr>
          <p:spPr bwMode="auto">
            <a:xfrm>
              <a:off x="1000" y="2068"/>
              <a:ext cx="4"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73" name="Line 225"/>
            <p:cNvSpPr>
              <a:spLocks noChangeShapeType="1"/>
            </p:cNvSpPr>
            <p:nvPr/>
          </p:nvSpPr>
          <p:spPr bwMode="auto">
            <a:xfrm>
              <a:off x="1004" y="2068"/>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74" name="Line 226"/>
            <p:cNvSpPr>
              <a:spLocks noChangeShapeType="1"/>
            </p:cNvSpPr>
            <p:nvPr/>
          </p:nvSpPr>
          <p:spPr bwMode="auto">
            <a:xfrm>
              <a:off x="1012" y="2071"/>
              <a:ext cx="4"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75" name="Line 227"/>
            <p:cNvSpPr>
              <a:spLocks noChangeShapeType="1"/>
            </p:cNvSpPr>
            <p:nvPr/>
          </p:nvSpPr>
          <p:spPr bwMode="auto">
            <a:xfrm>
              <a:off x="1016" y="2075"/>
              <a:ext cx="8"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76" name="Line 228"/>
            <p:cNvSpPr>
              <a:spLocks noChangeShapeType="1"/>
            </p:cNvSpPr>
            <p:nvPr/>
          </p:nvSpPr>
          <p:spPr bwMode="auto">
            <a:xfrm>
              <a:off x="1024" y="2075"/>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77" name="Line 229"/>
            <p:cNvSpPr>
              <a:spLocks noChangeShapeType="1"/>
            </p:cNvSpPr>
            <p:nvPr/>
          </p:nvSpPr>
          <p:spPr bwMode="auto">
            <a:xfrm>
              <a:off x="1032" y="2078"/>
              <a:ext cx="3"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78" name="Line 230"/>
            <p:cNvSpPr>
              <a:spLocks noChangeShapeType="1"/>
            </p:cNvSpPr>
            <p:nvPr/>
          </p:nvSpPr>
          <p:spPr bwMode="auto">
            <a:xfrm>
              <a:off x="1035" y="2082"/>
              <a:ext cx="8"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79" name="Line 231"/>
            <p:cNvSpPr>
              <a:spLocks noChangeShapeType="1"/>
            </p:cNvSpPr>
            <p:nvPr/>
          </p:nvSpPr>
          <p:spPr bwMode="auto">
            <a:xfrm>
              <a:off x="1043" y="2082"/>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80" name="Line 232"/>
            <p:cNvSpPr>
              <a:spLocks noChangeShapeType="1"/>
            </p:cNvSpPr>
            <p:nvPr/>
          </p:nvSpPr>
          <p:spPr bwMode="auto">
            <a:xfrm>
              <a:off x="1051" y="2085"/>
              <a:ext cx="4"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81" name="Line 233"/>
            <p:cNvSpPr>
              <a:spLocks noChangeShapeType="1"/>
            </p:cNvSpPr>
            <p:nvPr/>
          </p:nvSpPr>
          <p:spPr bwMode="auto">
            <a:xfrm>
              <a:off x="1055" y="2085"/>
              <a:ext cx="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82" name="Line 234"/>
            <p:cNvSpPr>
              <a:spLocks noChangeShapeType="1"/>
            </p:cNvSpPr>
            <p:nvPr/>
          </p:nvSpPr>
          <p:spPr bwMode="auto">
            <a:xfrm>
              <a:off x="1063" y="2089"/>
              <a:ext cx="8"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83" name="Line 235"/>
            <p:cNvSpPr>
              <a:spLocks noChangeShapeType="1"/>
            </p:cNvSpPr>
            <p:nvPr/>
          </p:nvSpPr>
          <p:spPr bwMode="auto">
            <a:xfrm>
              <a:off x="1071" y="2089"/>
              <a:ext cx="4"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84" name="Line 236"/>
            <p:cNvSpPr>
              <a:spLocks noChangeShapeType="1"/>
            </p:cNvSpPr>
            <p:nvPr/>
          </p:nvSpPr>
          <p:spPr bwMode="auto">
            <a:xfrm>
              <a:off x="1075" y="2089"/>
              <a:ext cx="8"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85" name="Line 237"/>
            <p:cNvSpPr>
              <a:spLocks noChangeShapeType="1"/>
            </p:cNvSpPr>
            <p:nvPr/>
          </p:nvSpPr>
          <p:spPr bwMode="auto">
            <a:xfrm>
              <a:off x="1083" y="2092"/>
              <a:ext cx="4"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86" name="Line 238"/>
            <p:cNvSpPr>
              <a:spLocks noChangeShapeType="1"/>
            </p:cNvSpPr>
            <p:nvPr/>
          </p:nvSpPr>
          <p:spPr bwMode="auto">
            <a:xfrm>
              <a:off x="1087" y="2092"/>
              <a:ext cx="7"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87" name="Line 239"/>
            <p:cNvSpPr>
              <a:spLocks noChangeShapeType="1"/>
            </p:cNvSpPr>
            <p:nvPr/>
          </p:nvSpPr>
          <p:spPr bwMode="auto">
            <a:xfrm>
              <a:off x="1094" y="2096"/>
              <a:ext cx="8"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88" name="Line 240"/>
            <p:cNvSpPr>
              <a:spLocks noChangeShapeType="1"/>
            </p:cNvSpPr>
            <p:nvPr/>
          </p:nvSpPr>
          <p:spPr bwMode="auto">
            <a:xfrm>
              <a:off x="1102" y="2096"/>
              <a:ext cx="4"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grpSp>
      <p:grpSp>
        <p:nvGrpSpPr>
          <p:cNvPr id="113708" name="Group 241"/>
          <p:cNvGrpSpPr>
            <a:grpSpLocks/>
          </p:cNvGrpSpPr>
          <p:nvPr/>
        </p:nvGrpSpPr>
        <p:grpSpPr bwMode="auto">
          <a:xfrm>
            <a:off x="726728" y="2161511"/>
            <a:ext cx="16933" cy="1895475"/>
            <a:chOff x="466" y="1084"/>
            <a:chExt cx="12" cy="1194"/>
          </a:xfrm>
        </p:grpSpPr>
        <p:sp>
          <p:nvSpPr>
            <p:cNvPr id="411890" name="Line 242"/>
            <p:cNvSpPr>
              <a:spLocks noChangeShapeType="1"/>
            </p:cNvSpPr>
            <p:nvPr/>
          </p:nvSpPr>
          <p:spPr bwMode="auto">
            <a:xfrm>
              <a:off x="466" y="2277"/>
              <a:ext cx="12" cy="1"/>
            </a:xfrm>
            <a:prstGeom prst="line">
              <a:avLst/>
            </a:prstGeom>
            <a:no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91" name="Line 243"/>
            <p:cNvSpPr>
              <a:spLocks noChangeShapeType="1"/>
            </p:cNvSpPr>
            <p:nvPr/>
          </p:nvSpPr>
          <p:spPr bwMode="auto">
            <a:xfrm>
              <a:off x="466" y="2078"/>
              <a:ext cx="12" cy="1"/>
            </a:xfrm>
            <a:prstGeom prst="line">
              <a:avLst/>
            </a:prstGeom>
            <a:no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92" name="Line 244"/>
            <p:cNvSpPr>
              <a:spLocks noChangeShapeType="1"/>
            </p:cNvSpPr>
            <p:nvPr/>
          </p:nvSpPr>
          <p:spPr bwMode="auto">
            <a:xfrm>
              <a:off x="466" y="1880"/>
              <a:ext cx="12" cy="1"/>
            </a:xfrm>
            <a:prstGeom prst="line">
              <a:avLst/>
            </a:prstGeom>
            <a:no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93" name="Line 245"/>
            <p:cNvSpPr>
              <a:spLocks noChangeShapeType="1"/>
            </p:cNvSpPr>
            <p:nvPr/>
          </p:nvSpPr>
          <p:spPr bwMode="auto">
            <a:xfrm>
              <a:off x="466" y="1681"/>
              <a:ext cx="12" cy="1"/>
            </a:xfrm>
            <a:prstGeom prst="line">
              <a:avLst/>
            </a:prstGeom>
            <a:no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94" name="Line 246"/>
            <p:cNvSpPr>
              <a:spLocks noChangeShapeType="1"/>
            </p:cNvSpPr>
            <p:nvPr/>
          </p:nvSpPr>
          <p:spPr bwMode="auto">
            <a:xfrm>
              <a:off x="466" y="1482"/>
              <a:ext cx="12" cy="1"/>
            </a:xfrm>
            <a:prstGeom prst="line">
              <a:avLst/>
            </a:prstGeom>
            <a:no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95" name="Line 247"/>
            <p:cNvSpPr>
              <a:spLocks noChangeShapeType="1"/>
            </p:cNvSpPr>
            <p:nvPr/>
          </p:nvSpPr>
          <p:spPr bwMode="auto">
            <a:xfrm>
              <a:off x="466" y="1283"/>
              <a:ext cx="12" cy="1"/>
            </a:xfrm>
            <a:prstGeom prst="line">
              <a:avLst/>
            </a:prstGeom>
            <a:no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96" name="Line 248"/>
            <p:cNvSpPr>
              <a:spLocks noChangeShapeType="1"/>
            </p:cNvSpPr>
            <p:nvPr/>
          </p:nvSpPr>
          <p:spPr bwMode="auto">
            <a:xfrm>
              <a:off x="466" y="1084"/>
              <a:ext cx="12" cy="1"/>
            </a:xfrm>
            <a:prstGeom prst="line">
              <a:avLst/>
            </a:prstGeom>
            <a:no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grpSp>
      <p:grpSp>
        <p:nvGrpSpPr>
          <p:cNvPr id="113709" name="Group 249"/>
          <p:cNvGrpSpPr>
            <a:grpSpLocks/>
          </p:cNvGrpSpPr>
          <p:nvPr/>
        </p:nvGrpSpPr>
        <p:grpSpPr bwMode="auto">
          <a:xfrm>
            <a:off x="726723" y="4039444"/>
            <a:ext cx="2218267" cy="15875"/>
            <a:chOff x="466" y="2267"/>
            <a:chExt cx="1572" cy="10"/>
          </a:xfrm>
        </p:grpSpPr>
        <p:sp>
          <p:nvSpPr>
            <p:cNvPr id="411898" name="Line 250"/>
            <p:cNvSpPr>
              <a:spLocks noChangeShapeType="1"/>
            </p:cNvSpPr>
            <p:nvPr/>
          </p:nvSpPr>
          <p:spPr bwMode="auto">
            <a:xfrm flipV="1">
              <a:off x="466" y="2267"/>
              <a:ext cx="1" cy="10"/>
            </a:xfrm>
            <a:prstGeom prst="line">
              <a:avLst/>
            </a:prstGeom>
            <a:noFill/>
            <a:ln w="6350">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899" name="Line 251"/>
            <p:cNvSpPr>
              <a:spLocks noChangeShapeType="1"/>
            </p:cNvSpPr>
            <p:nvPr/>
          </p:nvSpPr>
          <p:spPr bwMode="auto">
            <a:xfrm flipV="1">
              <a:off x="729" y="2267"/>
              <a:ext cx="1" cy="10"/>
            </a:xfrm>
            <a:prstGeom prst="line">
              <a:avLst/>
            </a:prstGeom>
            <a:noFill/>
            <a:ln w="6350">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00" name="Line 252"/>
            <p:cNvSpPr>
              <a:spLocks noChangeShapeType="1"/>
            </p:cNvSpPr>
            <p:nvPr/>
          </p:nvSpPr>
          <p:spPr bwMode="auto">
            <a:xfrm flipV="1">
              <a:off x="988" y="2267"/>
              <a:ext cx="1" cy="10"/>
            </a:xfrm>
            <a:prstGeom prst="line">
              <a:avLst/>
            </a:prstGeom>
            <a:noFill/>
            <a:ln w="6350">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01" name="Line 253"/>
            <p:cNvSpPr>
              <a:spLocks noChangeShapeType="1"/>
            </p:cNvSpPr>
            <p:nvPr/>
          </p:nvSpPr>
          <p:spPr bwMode="auto">
            <a:xfrm flipV="1">
              <a:off x="1252" y="2267"/>
              <a:ext cx="1" cy="10"/>
            </a:xfrm>
            <a:prstGeom prst="line">
              <a:avLst/>
            </a:prstGeom>
            <a:noFill/>
            <a:ln w="6350">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02" name="Line 254"/>
            <p:cNvSpPr>
              <a:spLocks noChangeShapeType="1"/>
            </p:cNvSpPr>
            <p:nvPr/>
          </p:nvSpPr>
          <p:spPr bwMode="auto">
            <a:xfrm flipV="1">
              <a:off x="1515" y="2267"/>
              <a:ext cx="1" cy="10"/>
            </a:xfrm>
            <a:prstGeom prst="line">
              <a:avLst/>
            </a:prstGeom>
            <a:noFill/>
            <a:ln w="6350">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03" name="Line 255"/>
            <p:cNvSpPr>
              <a:spLocks noChangeShapeType="1"/>
            </p:cNvSpPr>
            <p:nvPr/>
          </p:nvSpPr>
          <p:spPr bwMode="auto">
            <a:xfrm flipV="1">
              <a:off x="1774" y="2267"/>
              <a:ext cx="1" cy="10"/>
            </a:xfrm>
            <a:prstGeom prst="line">
              <a:avLst/>
            </a:prstGeom>
            <a:noFill/>
            <a:ln w="6350">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04" name="Line 256"/>
            <p:cNvSpPr>
              <a:spLocks noChangeShapeType="1"/>
            </p:cNvSpPr>
            <p:nvPr/>
          </p:nvSpPr>
          <p:spPr bwMode="auto">
            <a:xfrm flipV="1">
              <a:off x="2037" y="2267"/>
              <a:ext cx="1" cy="10"/>
            </a:xfrm>
            <a:prstGeom prst="line">
              <a:avLst/>
            </a:prstGeom>
            <a:noFill/>
            <a:ln w="6350">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grpSp>
      <p:sp>
        <p:nvSpPr>
          <p:cNvPr id="411905" name="Line 257"/>
          <p:cNvSpPr>
            <a:spLocks noChangeShapeType="1"/>
          </p:cNvSpPr>
          <p:nvPr/>
        </p:nvSpPr>
        <p:spPr bwMode="auto">
          <a:xfrm>
            <a:off x="726830" y="2161460"/>
            <a:ext cx="1411" cy="17463"/>
          </a:xfrm>
          <a:prstGeom prst="line">
            <a:avLst/>
          </a:prstGeom>
          <a:no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06" name="Line 258"/>
          <p:cNvSpPr>
            <a:spLocks noChangeShapeType="1"/>
          </p:cNvSpPr>
          <p:nvPr/>
        </p:nvSpPr>
        <p:spPr bwMode="auto">
          <a:xfrm>
            <a:off x="2943578" y="2161460"/>
            <a:ext cx="1412" cy="17463"/>
          </a:xfrm>
          <a:prstGeom prst="line">
            <a:avLst/>
          </a:prstGeom>
          <a:no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07" name="Line 259"/>
          <p:cNvSpPr>
            <a:spLocks noChangeShapeType="1"/>
          </p:cNvSpPr>
          <p:nvPr/>
        </p:nvSpPr>
        <p:spPr bwMode="auto">
          <a:xfrm flipV="1">
            <a:off x="726830" y="2161423"/>
            <a:ext cx="1411" cy="1893888"/>
          </a:xfrm>
          <a:prstGeom prst="line">
            <a:avLst/>
          </a:prstGeom>
          <a:noFill/>
          <a:ln w="28575">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08" name="Line 260"/>
          <p:cNvSpPr>
            <a:spLocks noChangeShapeType="1"/>
          </p:cNvSpPr>
          <p:nvPr/>
        </p:nvSpPr>
        <p:spPr bwMode="auto">
          <a:xfrm flipV="1">
            <a:off x="2943578" y="2161423"/>
            <a:ext cx="1412" cy="1893888"/>
          </a:xfrm>
          <a:prstGeom prst="line">
            <a:avLst/>
          </a:prstGeom>
          <a:noFill/>
          <a:ln w="28575">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09" name="Line 261"/>
          <p:cNvSpPr>
            <a:spLocks noChangeShapeType="1"/>
          </p:cNvSpPr>
          <p:nvPr/>
        </p:nvSpPr>
        <p:spPr bwMode="auto">
          <a:xfrm>
            <a:off x="726725" y="4055325"/>
            <a:ext cx="2216855" cy="1587"/>
          </a:xfrm>
          <a:prstGeom prst="line">
            <a:avLst/>
          </a:prstGeom>
          <a:noFill/>
          <a:ln w="28575">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10" name="Line 262"/>
          <p:cNvSpPr>
            <a:spLocks noChangeShapeType="1"/>
          </p:cNvSpPr>
          <p:nvPr/>
        </p:nvSpPr>
        <p:spPr bwMode="auto">
          <a:xfrm>
            <a:off x="726725" y="2161423"/>
            <a:ext cx="2216855" cy="1588"/>
          </a:xfrm>
          <a:prstGeom prst="line">
            <a:avLst/>
          </a:prstGeom>
          <a:noFill/>
          <a:ln w="28575">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11" name="Oval 263"/>
          <p:cNvSpPr>
            <a:spLocks noChangeArrowheads="1"/>
          </p:cNvSpPr>
          <p:nvPr/>
        </p:nvSpPr>
        <p:spPr bwMode="auto">
          <a:xfrm>
            <a:off x="695685" y="3715587"/>
            <a:ext cx="77611" cy="76200"/>
          </a:xfrm>
          <a:prstGeom prst="ellipse">
            <a:avLst/>
          </a:prstGeom>
          <a:solidFill>
            <a:srgbClr val="9816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12" name="Oval 264"/>
          <p:cNvSpPr>
            <a:spLocks noChangeArrowheads="1"/>
          </p:cNvSpPr>
          <p:nvPr/>
        </p:nvSpPr>
        <p:spPr bwMode="auto">
          <a:xfrm>
            <a:off x="706973" y="2885323"/>
            <a:ext cx="77611" cy="76200"/>
          </a:xfrm>
          <a:prstGeom prst="ellipse">
            <a:avLst/>
          </a:prstGeom>
          <a:solidFill>
            <a:srgbClr val="9816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13" name="Oval 265"/>
          <p:cNvSpPr>
            <a:spLocks noChangeArrowheads="1"/>
          </p:cNvSpPr>
          <p:nvPr/>
        </p:nvSpPr>
        <p:spPr bwMode="auto">
          <a:xfrm>
            <a:off x="712613" y="2630788"/>
            <a:ext cx="77611" cy="77787"/>
          </a:xfrm>
          <a:prstGeom prst="ellipse">
            <a:avLst/>
          </a:prstGeom>
          <a:solidFill>
            <a:srgbClr val="9816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14" name="Oval 266"/>
          <p:cNvSpPr>
            <a:spLocks noChangeArrowheads="1"/>
          </p:cNvSpPr>
          <p:nvPr/>
        </p:nvSpPr>
        <p:spPr bwMode="auto">
          <a:xfrm>
            <a:off x="723907" y="2520199"/>
            <a:ext cx="77611" cy="76200"/>
          </a:xfrm>
          <a:prstGeom prst="ellipse">
            <a:avLst/>
          </a:prstGeom>
          <a:solidFill>
            <a:srgbClr val="9816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15" name="Oval 267"/>
          <p:cNvSpPr>
            <a:spLocks noChangeArrowheads="1"/>
          </p:cNvSpPr>
          <p:nvPr/>
        </p:nvSpPr>
        <p:spPr bwMode="auto">
          <a:xfrm>
            <a:off x="735195" y="2414888"/>
            <a:ext cx="77611" cy="77787"/>
          </a:xfrm>
          <a:prstGeom prst="ellipse">
            <a:avLst/>
          </a:prstGeom>
          <a:solidFill>
            <a:srgbClr val="9816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16" name="Oval 268"/>
          <p:cNvSpPr>
            <a:spLocks noChangeArrowheads="1"/>
          </p:cNvSpPr>
          <p:nvPr/>
        </p:nvSpPr>
        <p:spPr bwMode="auto">
          <a:xfrm>
            <a:off x="756356" y="2414888"/>
            <a:ext cx="77612" cy="77787"/>
          </a:xfrm>
          <a:prstGeom prst="ellipse">
            <a:avLst/>
          </a:prstGeom>
          <a:solidFill>
            <a:srgbClr val="9816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17" name="Oval 269"/>
          <p:cNvSpPr>
            <a:spLocks noChangeArrowheads="1"/>
          </p:cNvSpPr>
          <p:nvPr/>
        </p:nvSpPr>
        <p:spPr bwMode="auto">
          <a:xfrm>
            <a:off x="773289" y="2409073"/>
            <a:ext cx="77612" cy="76200"/>
          </a:xfrm>
          <a:prstGeom prst="ellipse">
            <a:avLst/>
          </a:prstGeom>
          <a:solidFill>
            <a:srgbClr val="9816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18" name="Oval 270"/>
          <p:cNvSpPr>
            <a:spLocks noChangeArrowheads="1"/>
          </p:cNvSpPr>
          <p:nvPr/>
        </p:nvSpPr>
        <p:spPr bwMode="auto">
          <a:xfrm>
            <a:off x="790222" y="2486861"/>
            <a:ext cx="77612" cy="76200"/>
          </a:xfrm>
          <a:prstGeom prst="ellipse">
            <a:avLst/>
          </a:prstGeom>
          <a:solidFill>
            <a:srgbClr val="9816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19" name="Oval 271"/>
          <p:cNvSpPr>
            <a:spLocks noChangeArrowheads="1"/>
          </p:cNvSpPr>
          <p:nvPr/>
        </p:nvSpPr>
        <p:spPr bwMode="auto">
          <a:xfrm>
            <a:off x="818445" y="2580523"/>
            <a:ext cx="77612" cy="76200"/>
          </a:xfrm>
          <a:prstGeom prst="ellipse">
            <a:avLst/>
          </a:prstGeom>
          <a:solidFill>
            <a:srgbClr val="9816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20" name="Oval 272"/>
          <p:cNvSpPr>
            <a:spLocks noChangeArrowheads="1"/>
          </p:cNvSpPr>
          <p:nvPr/>
        </p:nvSpPr>
        <p:spPr bwMode="auto">
          <a:xfrm>
            <a:off x="856549" y="2724987"/>
            <a:ext cx="77611" cy="76200"/>
          </a:xfrm>
          <a:prstGeom prst="ellipse">
            <a:avLst/>
          </a:prstGeom>
          <a:solidFill>
            <a:srgbClr val="9816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21" name="Oval 273"/>
          <p:cNvSpPr>
            <a:spLocks noChangeArrowheads="1"/>
          </p:cNvSpPr>
          <p:nvPr/>
        </p:nvSpPr>
        <p:spPr bwMode="auto">
          <a:xfrm>
            <a:off x="896061" y="2834523"/>
            <a:ext cx="77611" cy="77788"/>
          </a:xfrm>
          <a:prstGeom prst="ellipse">
            <a:avLst/>
          </a:prstGeom>
          <a:solidFill>
            <a:srgbClr val="9816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22" name="Oval 274"/>
          <p:cNvSpPr>
            <a:spLocks noChangeArrowheads="1"/>
          </p:cNvSpPr>
          <p:nvPr/>
        </p:nvSpPr>
        <p:spPr bwMode="auto">
          <a:xfrm>
            <a:off x="928511" y="2996448"/>
            <a:ext cx="77612" cy="76200"/>
          </a:xfrm>
          <a:prstGeom prst="ellipse">
            <a:avLst/>
          </a:prstGeom>
          <a:solidFill>
            <a:srgbClr val="9816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23" name="Oval 275"/>
          <p:cNvSpPr>
            <a:spLocks noChangeArrowheads="1"/>
          </p:cNvSpPr>
          <p:nvPr/>
        </p:nvSpPr>
        <p:spPr bwMode="auto">
          <a:xfrm>
            <a:off x="1039995" y="3256263"/>
            <a:ext cx="77611" cy="77787"/>
          </a:xfrm>
          <a:prstGeom prst="ellipse">
            <a:avLst/>
          </a:prstGeom>
          <a:solidFill>
            <a:srgbClr val="9816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24" name="Oval 276"/>
          <p:cNvSpPr>
            <a:spLocks noChangeArrowheads="1"/>
          </p:cNvSpPr>
          <p:nvPr/>
        </p:nvSpPr>
        <p:spPr bwMode="auto">
          <a:xfrm>
            <a:off x="1227667" y="3526674"/>
            <a:ext cx="77612" cy="77788"/>
          </a:xfrm>
          <a:prstGeom prst="ellipse">
            <a:avLst/>
          </a:prstGeom>
          <a:solidFill>
            <a:srgbClr val="9816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25" name="Oval 277"/>
          <p:cNvSpPr>
            <a:spLocks noChangeArrowheads="1"/>
          </p:cNvSpPr>
          <p:nvPr/>
        </p:nvSpPr>
        <p:spPr bwMode="auto">
          <a:xfrm>
            <a:off x="1411111" y="3671136"/>
            <a:ext cx="77612" cy="76200"/>
          </a:xfrm>
          <a:prstGeom prst="ellipse">
            <a:avLst/>
          </a:prstGeom>
          <a:solidFill>
            <a:srgbClr val="9816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26" name="Oval 278"/>
          <p:cNvSpPr>
            <a:spLocks noChangeArrowheads="1"/>
          </p:cNvSpPr>
          <p:nvPr/>
        </p:nvSpPr>
        <p:spPr bwMode="auto">
          <a:xfrm>
            <a:off x="1594556" y="3731469"/>
            <a:ext cx="77612" cy="77787"/>
          </a:xfrm>
          <a:prstGeom prst="ellipse">
            <a:avLst/>
          </a:prstGeom>
          <a:solidFill>
            <a:srgbClr val="9816D4"/>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113732" name="Rectangle 279"/>
          <p:cNvSpPr>
            <a:spLocks noChangeArrowheads="1"/>
          </p:cNvSpPr>
          <p:nvPr/>
        </p:nvSpPr>
        <p:spPr bwMode="auto">
          <a:xfrm>
            <a:off x="636360" y="3968007"/>
            <a:ext cx="72136"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a:t>
            </a:r>
            <a:endParaRPr lang="en-US" sz="2800" b="1">
              <a:solidFill>
                <a:srgbClr val="FFFFFF"/>
              </a:solidFill>
              <a:latin typeface="Corbel" pitchFamily="34" charset="0"/>
              <a:ea typeface="ＭＳ Ｐゴシック" charset="-128"/>
            </a:endParaRPr>
          </a:p>
        </p:txBody>
      </p:sp>
      <p:sp>
        <p:nvSpPr>
          <p:cNvPr id="113733" name="Rectangle 280"/>
          <p:cNvSpPr>
            <a:spLocks noChangeArrowheads="1"/>
          </p:cNvSpPr>
          <p:nvPr/>
        </p:nvSpPr>
        <p:spPr bwMode="auto">
          <a:xfrm>
            <a:off x="423676" y="3652093"/>
            <a:ext cx="256480"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0.01</a:t>
            </a:r>
            <a:endParaRPr lang="en-US" sz="2800" b="1">
              <a:solidFill>
                <a:srgbClr val="FFFFFF"/>
              </a:solidFill>
              <a:latin typeface="Corbel" pitchFamily="34" charset="0"/>
              <a:ea typeface="ＭＳ Ｐゴシック" charset="-128"/>
            </a:endParaRPr>
          </a:p>
        </p:txBody>
      </p:sp>
      <p:sp>
        <p:nvSpPr>
          <p:cNvPr id="113734" name="Rectangle 281"/>
          <p:cNvSpPr>
            <a:spLocks noChangeArrowheads="1"/>
          </p:cNvSpPr>
          <p:nvPr/>
        </p:nvSpPr>
        <p:spPr bwMode="auto">
          <a:xfrm>
            <a:off x="423676" y="3337225"/>
            <a:ext cx="256480"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0.02</a:t>
            </a:r>
            <a:endParaRPr lang="en-US" sz="2800" b="1">
              <a:solidFill>
                <a:srgbClr val="FFFFFF"/>
              </a:solidFill>
              <a:latin typeface="Corbel" pitchFamily="34" charset="0"/>
              <a:ea typeface="ＭＳ Ｐゴシック" charset="-128"/>
            </a:endParaRPr>
          </a:p>
        </p:txBody>
      </p:sp>
      <p:sp>
        <p:nvSpPr>
          <p:cNvPr id="113735" name="Rectangle 282"/>
          <p:cNvSpPr>
            <a:spLocks noChangeArrowheads="1"/>
          </p:cNvSpPr>
          <p:nvPr/>
        </p:nvSpPr>
        <p:spPr bwMode="auto">
          <a:xfrm>
            <a:off x="425281" y="3021313"/>
            <a:ext cx="254878"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0.03</a:t>
            </a:r>
            <a:endParaRPr lang="en-US" sz="2800" b="1">
              <a:solidFill>
                <a:srgbClr val="FFFFFF"/>
              </a:solidFill>
              <a:latin typeface="Corbel" pitchFamily="34" charset="0"/>
              <a:ea typeface="ＭＳ Ｐゴシック" charset="-128"/>
            </a:endParaRPr>
          </a:p>
        </p:txBody>
      </p:sp>
      <p:sp>
        <p:nvSpPr>
          <p:cNvPr id="113736" name="Rectangle 283"/>
          <p:cNvSpPr>
            <a:spLocks noChangeArrowheads="1"/>
          </p:cNvSpPr>
          <p:nvPr/>
        </p:nvSpPr>
        <p:spPr bwMode="auto">
          <a:xfrm>
            <a:off x="420470" y="2705401"/>
            <a:ext cx="259686"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0.04</a:t>
            </a:r>
            <a:endParaRPr lang="en-US" sz="2800" b="1">
              <a:solidFill>
                <a:srgbClr val="FFFFFF"/>
              </a:solidFill>
              <a:latin typeface="Corbel" pitchFamily="34" charset="0"/>
              <a:ea typeface="ＭＳ Ｐゴシック" charset="-128"/>
            </a:endParaRPr>
          </a:p>
        </p:txBody>
      </p:sp>
      <p:sp>
        <p:nvSpPr>
          <p:cNvPr id="113737" name="Rectangle 284"/>
          <p:cNvSpPr>
            <a:spLocks noChangeArrowheads="1"/>
          </p:cNvSpPr>
          <p:nvPr/>
        </p:nvSpPr>
        <p:spPr bwMode="auto">
          <a:xfrm>
            <a:off x="425281" y="2391075"/>
            <a:ext cx="254878"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0.05</a:t>
            </a:r>
            <a:endParaRPr lang="en-US" sz="2800" b="1">
              <a:solidFill>
                <a:srgbClr val="FFFFFF"/>
              </a:solidFill>
              <a:latin typeface="Corbel" pitchFamily="34" charset="0"/>
              <a:ea typeface="ＭＳ Ｐゴシック" charset="-128"/>
            </a:endParaRPr>
          </a:p>
        </p:txBody>
      </p:sp>
      <p:sp>
        <p:nvSpPr>
          <p:cNvPr id="113738" name="Rectangle 285"/>
          <p:cNvSpPr>
            <a:spLocks noChangeArrowheads="1"/>
          </p:cNvSpPr>
          <p:nvPr/>
        </p:nvSpPr>
        <p:spPr bwMode="auto">
          <a:xfrm>
            <a:off x="417265" y="2074118"/>
            <a:ext cx="262892"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0.06</a:t>
            </a:r>
            <a:endParaRPr lang="en-US" sz="2800" b="1">
              <a:solidFill>
                <a:srgbClr val="FFFFFF"/>
              </a:solidFill>
              <a:latin typeface="Corbel" pitchFamily="34" charset="0"/>
              <a:ea typeface="ＭＳ Ｐゴシック" charset="-128"/>
            </a:endParaRPr>
          </a:p>
        </p:txBody>
      </p:sp>
      <p:sp>
        <p:nvSpPr>
          <p:cNvPr id="113739" name="Rectangle 286"/>
          <p:cNvSpPr>
            <a:spLocks noChangeArrowheads="1"/>
          </p:cNvSpPr>
          <p:nvPr/>
        </p:nvSpPr>
        <p:spPr bwMode="auto">
          <a:xfrm rot="-5400000">
            <a:off x="-509532" y="2941436"/>
            <a:ext cx="1558119"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Uptake in Striatum (%/cc)</a:t>
            </a:r>
            <a:endParaRPr lang="en-US" sz="2800" b="1">
              <a:solidFill>
                <a:srgbClr val="FFFFFF"/>
              </a:solidFill>
              <a:latin typeface="Corbel" pitchFamily="34" charset="0"/>
              <a:ea typeface="ＭＳ Ｐゴシック" charset="-128"/>
            </a:endParaRPr>
          </a:p>
        </p:txBody>
      </p:sp>
      <p:grpSp>
        <p:nvGrpSpPr>
          <p:cNvPr id="113740" name="Group 287"/>
          <p:cNvGrpSpPr>
            <a:grpSpLocks/>
          </p:cNvGrpSpPr>
          <p:nvPr/>
        </p:nvGrpSpPr>
        <p:grpSpPr bwMode="auto">
          <a:xfrm>
            <a:off x="6671883" y="2362500"/>
            <a:ext cx="1793523" cy="1624013"/>
            <a:chOff x="4679" y="1210"/>
            <a:chExt cx="1271" cy="1023"/>
          </a:xfrm>
        </p:grpSpPr>
        <p:sp>
          <p:nvSpPr>
            <p:cNvPr id="411936" name="Line 288"/>
            <p:cNvSpPr>
              <a:spLocks noChangeShapeType="1"/>
            </p:cNvSpPr>
            <p:nvPr/>
          </p:nvSpPr>
          <p:spPr bwMode="auto">
            <a:xfrm flipV="1">
              <a:off x="4679" y="2198"/>
              <a:ext cx="12" cy="35"/>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37" name="Line 289"/>
            <p:cNvSpPr>
              <a:spLocks noChangeShapeType="1"/>
            </p:cNvSpPr>
            <p:nvPr/>
          </p:nvSpPr>
          <p:spPr bwMode="auto">
            <a:xfrm flipV="1">
              <a:off x="4691" y="2162"/>
              <a:ext cx="12" cy="36"/>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38" name="Line 290"/>
            <p:cNvSpPr>
              <a:spLocks noChangeShapeType="1"/>
            </p:cNvSpPr>
            <p:nvPr/>
          </p:nvSpPr>
          <p:spPr bwMode="auto">
            <a:xfrm flipV="1">
              <a:off x="4703" y="2130"/>
              <a:ext cx="16" cy="3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39" name="Line 291"/>
            <p:cNvSpPr>
              <a:spLocks noChangeShapeType="1"/>
            </p:cNvSpPr>
            <p:nvPr/>
          </p:nvSpPr>
          <p:spPr bwMode="auto">
            <a:xfrm flipV="1">
              <a:off x="4719" y="2102"/>
              <a:ext cx="12" cy="28"/>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40" name="Line 292"/>
            <p:cNvSpPr>
              <a:spLocks noChangeShapeType="1"/>
            </p:cNvSpPr>
            <p:nvPr/>
          </p:nvSpPr>
          <p:spPr bwMode="auto">
            <a:xfrm flipV="1">
              <a:off x="4731" y="2077"/>
              <a:ext cx="12" cy="25"/>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41" name="Line 293"/>
            <p:cNvSpPr>
              <a:spLocks noChangeShapeType="1"/>
            </p:cNvSpPr>
            <p:nvPr/>
          </p:nvSpPr>
          <p:spPr bwMode="auto">
            <a:xfrm flipV="1">
              <a:off x="4743" y="2052"/>
              <a:ext cx="12" cy="25"/>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42" name="Line 294"/>
            <p:cNvSpPr>
              <a:spLocks noChangeShapeType="1"/>
            </p:cNvSpPr>
            <p:nvPr/>
          </p:nvSpPr>
          <p:spPr bwMode="auto">
            <a:xfrm flipV="1">
              <a:off x="4755" y="2031"/>
              <a:ext cx="16" cy="2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43" name="Line 295"/>
            <p:cNvSpPr>
              <a:spLocks noChangeShapeType="1"/>
            </p:cNvSpPr>
            <p:nvPr/>
          </p:nvSpPr>
          <p:spPr bwMode="auto">
            <a:xfrm flipV="1">
              <a:off x="4771" y="2009"/>
              <a:ext cx="12" cy="2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44" name="Line 296"/>
            <p:cNvSpPr>
              <a:spLocks noChangeShapeType="1"/>
            </p:cNvSpPr>
            <p:nvPr/>
          </p:nvSpPr>
          <p:spPr bwMode="auto">
            <a:xfrm flipV="1">
              <a:off x="4783" y="1992"/>
              <a:ext cx="12" cy="1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45" name="Line 297"/>
            <p:cNvSpPr>
              <a:spLocks noChangeShapeType="1"/>
            </p:cNvSpPr>
            <p:nvPr/>
          </p:nvSpPr>
          <p:spPr bwMode="auto">
            <a:xfrm flipV="1">
              <a:off x="4795" y="1985"/>
              <a:ext cx="12"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46" name="Line 298"/>
            <p:cNvSpPr>
              <a:spLocks noChangeShapeType="1"/>
            </p:cNvSpPr>
            <p:nvPr/>
          </p:nvSpPr>
          <p:spPr bwMode="auto">
            <a:xfrm flipV="1">
              <a:off x="4807" y="1974"/>
              <a:ext cx="12" cy="1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47" name="Line 299"/>
            <p:cNvSpPr>
              <a:spLocks noChangeShapeType="1"/>
            </p:cNvSpPr>
            <p:nvPr/>
          </p:nvSpPr>
          <p:spPr bwMode="auto">
            <a:xfrm flipV="1">
              <a:off x="4819" y="1967"/>
              <a:ext cx="16"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48" name="Line 300"/>
            <p:cNvSpPr>
              <a:spLocks noChangeShapeType="1"/>
            </p:cNvSpPr>
            <p:nvPr/>
          </p:nvSpPr>
          <p:spPr bwMode="auto">
            <a:xfrm flipV="1">
              <a:off x="4835" y="1960"/>
              <a:ext cx="12"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49" name="Line 301"/>
            <p:cNvSpPr>
              <a:spLocks noChangeShapeType="1"/>
            </p:cNvSpPr>
            <p:nvPr/>
          </p:nvSpPr>
          <p:spPr bwMode="auto">
            <a:xfrm flipV="1">
              <a:off x="4847" y="1953"/>
              <a:ext cx="12"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50" name="Line 302"/>
            <p:cNvSpPr>
              <a:spLocks noChangeShapeType="1"/>
            </p:cNvSpPr>
            <p:nvPr/>
          </p:nvSpPr>
          <p:spPr bwMode="auto">
            <a:xfrm flipV="1">
              <a:off x="4859" y="1942"/>
              <a:ext cx="12" cy="1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51" name="Line 303"/>
            <p:cNvSpPr>
              <a:spLocks noChangeShapeType="1"/>
            </p:cNvSpPr>
            <p:nvPr/>
          </p:nvSpPr>
          <p:spPr bwMode="auto">
            <a:xfrm flipV="1">
              <a:off x="4871" y="1931"/>
              <a:ext cx="12" cy="1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52" name="Line 304"/>
            <p:cNvSpPr>
              <a:spLocks noChangeShapeType="1"/>
            </p:cNvSpPr>
            <p:nvPr/>
          </p:nvSpPr>
          <p:spPr bwMode="auto">
            <a:xfrm flipV="1">
              <a:off x="4883" y="1921"/>
              <a:ext cx="16" cy="1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53" name="Line 305"/>
            <p:cNvSpPr>
              <a:spLocks noChangeShapeType="1"/>
            </p:cNvSpPr>
            <p:nvPr/>
          </p:nvSpPr>
          <p:spPr bwMode="auto">
            <a:xfrm flipV="1">
              <a:off x="4899" y="1906"/>
              <a:ext cx="12" cy="15"/>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54" name="Line 306"/>
            <p:cNvSpPr>
              <a:spLocks noChangeShapeType="1"/>
            </p:cNvSpPr>
            <p:nvPr/>
          </p:nvSpPr>
          <p:spPr bwMode="auto">
            <a:xfrm flipV="1">
              <a:off x="4911" y="1896"/>
              <a:ext cx="12" cy="1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55" name="Line 307"/>
            <p:cNvSpPr>
              <a:spLocks noChangeShapeType="1"/>
            </p:cNvSpPr>
            <p:nvPr/>
          </p:nvSpPr>
          <p:spPr bwMode="auto">
            <a:xfrm flipV="1">
              <a:off x="4923" y="1882"/>
              <a:ext cx="12"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56" name="Line 308"/>
            <p:cNvSpPr>
              <a:spLocks noChangeShapeType="1"/>
            </p:cNvSpPr>
            <p:nvPr/>
          </p:nvSpPr>
          <p:spPr bwMode="auto">
            <a:xfrm flipV="1">
              <a:off x="4935" y="1871"/>
              <a:ext cx="16" cy="1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57" name="Line 309"/>
            <p:cNvSpPr>
              <a:spLocks noChangeShapeType="1"/>
            </p:cNvSpPr>
            <p:nvPr/>
          </p:nvSpPr>
          <p:spPr bwMode="auto">
            <a:xfrm flipV="1">
              <a:off x="4951" y="1857"/>
              <a:ext cx="12"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58" name="Line 310"/>
            <p:cNvSpPr>
              <a:spLocks noChangeShapeType="1"/>
            </p:cNvSpPr>
            <p:nvPr/>
          </p:nvSpPr>
          <p:spPr bwMode="auto">
            <a:xfrm flipV="1">
              <a:off x="4963" y="1842"/>
              <a:ext cx="12" cy="15"/>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59" name="Line 311"/>
            <p:cNvSpPr>
              <a:spLocks noChangeShapeType="1"/>
            </p:cNvSpPr>
            <p:nvPr/>
          </p:nvSpPr>
          <p:spPr bwMode="auto">
            <a:xfrm flipV="1">
              <a:off x="4975" y="1825"/>
              <a:ext cx="12" cy="1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60" name="Line 312"/>
            <p:cNvSpPr>
              <a:spLocks noChangeShapeType="1"/>
            </p:cNvSpPr>
            <p:nvPr/>
          </p:nvSpPr>
          <p:spPr bwMode="auto">
            <a:xfrm flipV="1">
              <a:off x="4987" y="1807"/>
              <a:ext cx="12" cy="18"/>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61" name="Line 313"/>
            <p:cNvSpPr>
              <a:spLocks noChangeShapeType="1"/>
            </p:cNvSpPr>
            <p:nvPr/>
          </p:nvSpPr>
          <p:spPr bwMode="auto">
            <a:xfrm flipV="1">
              <a:off x="4999" y="1789"/>
              <a:ext cx="16" cy="18"/>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62" name="Line 314"/>
            <p:cNvSpPr>
              <a:spLocks noChangeShapeType="1"/>
            </p:cNvSpPr>
            <p:nvPr/>
          </p:nvSpPr>
          <p:spPr bwMode="auto">
            <a:xfrm flipV="1">
              <a:off x="5015" y="1771"/>
              <a:ext cx="12" cy="18"/>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63" name="Line 315"/>
            <p:cNvSpPr>
              <a:spLocks noChangeShapeType="1"/>
            </p:cNvSpPr>
            <p:nvPr/>
          </p:nvSpPr>
          <p:spPr bwMode="auto">
            <a:xfrm flipV="1">
              <a:off x="5027" y="1750"/>
              <a:ext cx="12" cy="2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64" name="Line 316"/>
            <p:cNvSpPr>
              <a:spLocks noChangeShapeType="1"/>
            </p:cNvSpPr>
            <p:nvPr/>
          </p:nvSpPr>
          <p:spPr bwMode="auto">
            <a:xfrm flipV="1">
              <a:off x="5039" y="1725"/>
              <a:ext cx="12" cy="25"/>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65" name="Line 317"/>
            <p:cNvSpPr>
              <a:spLocks noChangeShapeType="1"/>
            </p:cNvSpPr>
            <p:nvPr/>
          </p:nvSpPr>
          <p:spPr bwMode="auto">
            <a:xfrm flipV="1">
              <a:off x="5051" y="1704"/>
              <a:ext cx="12" cy="2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66" name="Line 318"/>
            <p:cNvSpPr>
              <a:spLocks noChangeShapeType="1"/>
            </p:cNvSpPr>
            <p:nvPr/>
          </p:nvSpPr>
          <p:spPr bwMode="auto">
            <a:xfrm flipV="1">
              <a:off x="5063" y="1679"/>
              <a:ext cx="16" cy="25"/>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67" name="Line 319"/>
            <p:cNvSpPr>
              <a:spLocks noChangeShapeType="1"/>
            </p:cNvSpPr>
            <p:nvPr/>
          </p:nvSpPr>
          <p:spPr bwMode="auto">
            <a:xfrm flipV="1">
              <a:off x="5079" y="1658"/>
              <a:ext cx="12" cy="2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68" name="Line 320"/>
            <p:cNvSpPr>
              <a:spLocks noChangeShapeType="1"/>
            </p:cNvSpPr>
            <p:nvPr/>
          </p:nvSpPr>
          <p:spPr bwMode="auto">
            <a:xfrm flipV="1">
              <a:off x="5091" y="1633"/>
              <a:ext cx="12" cy="25"/>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69" name="Line 321"/>
            <p:cNvSpPr>
              <a:spLocks noChangeShapeType="1"/>
            </p:cNvSpPr>
            <p:nvPr/>
          </p:nvSpPr>
          <p:spPr bwMode="auto">
            <a:xfrm flipV="1">
              <a:off x="5103" y="1612"/>
              <a:ext cx="12" cy="2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70" name="Line 322"/>
            <p:cNvSpPr>
              <a:spLocks noChangeShapeType="1"/>
            </p:cNvSpPr>
            <p:nvPr/>
          </p:nvSpPr>
          <p:spPr bwMode="auto">
            <a:xfrm flipV="1">
              <a:off x="5115" y="1590"/>
              <a:ext cx="16" cy="2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71" name="Line 323"/>
            <p:cNvSpPr>
              <a:spLocks noChangeShapeType="1"/>
            </p:cNvSpPr>
            <p:nvPr/>
          </p:nvSpPr>
          <p:spPr bwMode="auto">
            <a:xfrm flipV="1">
              <a:off x="5131" y="1573"/>
              <a:ext cx="12" cy="1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72" name="Line 324"/>
            <p:cNvSpPr>
              <a:spLocks noChangeShapeType="1"/>
            </p:cNvSpPr>
            <p:nvPr/>
          </p:nvSpPr>
          <p:spPr bwMode="auto">
            <a:xfrm flipV="1">
              <a:off x="5143" y="1555"/>
              <a:ext cx="12" cy="18"/>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73" name="Line 325"/>
            <p:cNvSpPr>
              <a:spLocks noChangeShapeType="1"/>
            </p:cNvSpPr>
            <p:nvPr/>
          </p:nvSpPr>
          <p:spPr bwMode="auto">
            <a:xfrm flipV="1">
              <a:off x="5155" y="1533"/>
              <a:ext cx="12" cy="2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74" name="Line 326"/>
            <p:cNvSpPr>
              <a:spLocks noChangeShapeType="1"/>
            </p:cNvSpPr>
            <p:nvPr/>
          </p:nvSpPr>
          <p:spPr bwMode="auto">
            <a:xfrm flipV="1">
              <a:off x="5167" y="1519"/>
              <a:ext cx="12"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75" name="Line 327"/>
            <p:cNvSpPr>
              <a:spLocks noChangeShapeType="1"/>
            </p:cNvSpPr>
            <p:nvPr/>
          </p:nvSpPr>
          <p:spPr bwMode="auto">
            <a:xfrm flipV="1">
              <a:off x="5179" y="1501"/>
              <a:ext cx="16" cy="18"/>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76" name="Line 328"/>
            <p:cNvSpPr>
              <a:spLocks noChangeShapeType="1"/>
            </p:cNvSpPr>
            <p:nvPr/>
          </p:nvSpPr>
          <p:spPr bwMode="auto">
            <a:xfrm flipV="1">
              <a:off x="5195" y="1484"/>
              <a:ext cx="12" cy="1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77" name="Line 329"/>
            <p:cNvSpPr>
              <a:spLocks noChangeShapeType="1"/>
            </p:cNvSpPr>
            <p:nvPr/>
          </p:nvSpPr>
          <p:spPr bwMode="auto">
            <a:xfrm flipV="1">
              <a:off x="5207" y="1470"/>
              <a:ext cx="12"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78" name="Line 330"/>
            <p:cNvSpPr>
              <a:spLocks noChangeShapeType="1"/>
            </p:cNvSpPr>
            <p:nvPr/>
          </p:nvSpPr>
          <p:spPr bwMode="auto">
            <a:xfrm flipV="1">
              <a:off x="5219" y="1452"/>
              <a:ext cx="12" cy="18"/>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79" name="Line 331"/>
            <p:cNvSpPr>
              <a:spLocks noChangeShapeType="1"/>
            </p:cNvSpPr>
            <p:nvPr/>
          </p:nvSpPr>
          <p:spPr bwMode="auto">
            <a:xfrm flipV="1">
              <a:off x="5231" y="1438"/>
              <a:ext cx="12"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80" name="Line 332"/>
            <p:cNvSpPr>
              <a:spLocks noChangeShapeType="1"/>
            </p:cNvSpPr>
            <p:nvPr/>
          </p:nvSpPr>
          <p:spPr bwMode="auto">
            <a:xfrm flipV="1">
              <a:off x="5243" y="1423"/>
              <a:ext cx="16" cy="15"/>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81" name="Line 333"/>
            <p:cNvSpPr>
              <a:spLocks noChangeShapeType="1"/>
            </p:cNvSpPr>
            <p:nvPr/>
          </p:nvSpPr>
          <p:spPr bwMode="auto">
            <a:xfrm flipV="1">
              <a:off x="5259" y="1409"/>
              <a:ext cx="12"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82" name="Line 334"/>
            <p:cNvSpPr>
              <a:spLocks noChangeShapeType="1"/>
            </p:cNvSpPr>
            <p:nvPr/>
          </p:nvSpPr>
          <p:spPr bwMode="auto">
            <a:xfrm flipV="1">
              <a:off x="5271" y="1395"/>
              <a:ext cx="12"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83" name="Line 335"/>
            <p:cNvSpPr>
              <a:spLocks noChangeShapeType="1"/>
            </p:cNvSpPr>
            <p:nvPr/>
          </p:nvSpPr>
          <p:spPr bwMode="auto">
            <a:xfrm flipV="1">
              <a:off x="5283" y="1381"/>
              <a:ext cx="12"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84" name="Line 336"/>
            <p:cNvSpPr>
              <a:spLocks noChangeShapeType="1"/>
            </p:cNvSpPr>
            <p:nvPr/>
          </p:nvSpPr>
          <p:spPr bwMode="auto">
            <a:xfrm flipV="1">
              <a:off x="5295" y="1366"/>
              <a:ext cx="16" cy="15"/>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85" name="Line 337"/>
            <p:cNvSpPr>
              <a:spLocks noChangeShapeType="1"/>
            </p:cNvSpPr>
            <p:nvPr/>
          </p:nvSpPr>
          <p:spPr bwMode="auto">
            <a:xfrm flipV="1">
              <a:off x="5311" y="1352"/>
              <a:ext cx="12" cy="1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86" name="Line 338"/>
            <p:cNvSpPr>
              <a:spLocks noChangeShapeType="1"/>
            </p:cNvSpPr>
            <p:nvPr/>
          </p:nvSpPr>
          <p:spPr bwMode="auto">
            <a:xfrm flipV="1">
              <a:off x="5323" y="1342"/>
              <a:ext cx="12" cy="1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87" name="Line 339"/>
            <p:cNvSpPr>
              <a:spLocks noChangeShapeType="1"/>
            </p:cNvSpPr>
            <p:nvPr/>
          </p:nvSpPr>
          <p:spPr bwMode="auto">
            <a:xfrm flipV="1">
              <a:off x="5335" y="1327"/>
              <a:ext cx="12" cy="15"/>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88" name="Line 340"/>
            <p:cNvSpPr>
              <a:spLocks noChangeShapeType="1"/>
            </p:cNvSpPr>
            <p:nvPr/>
          </p:nvSpPr>
          <p:spPr bwMode="auto">
            <a:xfrm flipV="1">
              <a:off x="5347" y="1317"/>
              <a:ext cx="12" cy="1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89" name="Line 341"/>
            <p:cNvSpPr>
              <a:spLocks noChangeShapeType="1"/>
            </p:cNvSpPr>
            <p:nvPr/>
          </p:nvSpPr>
          <p:spPr bwMode="auto">
            <a:xfrm flipV="1">
              <a:off x="5359" y="1306"/>
              <a:ext cx="16" cy="1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90" name="Line 342"/>
            <p:cNvSpPr>
              <a:spLocks noChangeShapeType="1"/>
            </p:cNvSpPr>
            <p:nvPr/>
          </p:nvSpPr>
          <p:spPr bwMode="auto">
            <a:xfrm flipV="1">
              <a:off x="5375" y="1295"/>
              <a:ext cx="12" cy="1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91" name="Line 343"/>
            <p:cNvSpPr>
              <a:spLocks noChangeShapeType="1"/>
            </p:cNvSpPr>
            <p:nvPr/>
          </p:nvSpPr>
          <p:spPr bwMode="auto">
            <a:xfrm flipV="1">
              <a:off x="5387" y="1285"/>
              <a:ext cx="12" cy="1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92" name="Line 344"/>
            <p:cNvSpPr>
              <a:spLocks noChangeShapeType="1"/>
            </p:cNvSpPr>
            <p:nvPr/>
          </p:nvSpPr>
          <p:spPr bwMode="auto">
            <a:xfrm flipV="1">
              <a:off x="5399" y="1278"/>
              <a:ext cx="12"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93" name="Line 345"/>
            <p:cNvSpPr>
              <a:spLocks noChangeShapeType="1"/>
            </p:cNvSpPr>
            <p:nvPr/>
          </p:nvSpPr>
          <p:spPr bwMode="auto">
            <a:xfrm flipV="1">
              <a:off x="5411" y="1267"/>
              <a:ext cx="12" cy="1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94" name="Line 346"/>
            <p:cNvSpPr>
              <a:spLocks noChangeShapeType="1"/>
            </p:cNvSpPr>
            <p:nvPr/>
          </p:nvSpPr>
          <p:spPr bwMode="auto">
            <a:xfrm flipV="1">
              <a:off x="5423" y="1260"/>
              <a:ext cx="16"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95" name="Line 347"/>
            <p:cNvSpPr>
              <a:spLocks noChangeShapeType="1"/>
            </p:cNvSpPr>
            <p:nvPr/>
          </p:nvSpPr>
          <p:spPr bwMode="auto">
            <a:xfrm flipV="1">
              <a:off x="5439" y="1253"/>
              <a:ext cx="12"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96" name="Line 348"/>
            <p:cNvSpPr>
              <a:spLocks noChangeShapeType="1"/>
            </p:cNvSpPr>
            <p:nvPr/>
          </p:nvSpPr>
          <p:spPr bwMode="auto">
            <a:xfrm flipV="1">
              <a:off x="5451" y="1246"/>
              <a:ext cx="12"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97" name="Line 349"/>
            <p:cNvSpPr>
              <a:spLocks noChangeShapeType="1"/>
            </p:cNvSpPr>
            <p:nvPr/>
          </p:nvSpPr>
          <p:spPr bwMode="auto">
            <a:xfrm flipV="1">
              <a:off x="5463" y="1242"/>
              <a:ext cx="12"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98" name="Line 350"/>
            <p:cNvSpPr>
              <a:spLocks noChangeShapeType="1"/>
            </p:cNvSpPr>
            <p:nvPr/>
          </p:nvSpPr>
          <p:spPr bwMode="auto">
            <a:xfrm flipV="1">
              <a:off x="5475" y="1235"/>
              <a:ext cx="16"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1999" name="Line 351"/>
            <p:cNvSpPr>
              <a:spLocks noChangeShapeType="1"/>
            </p:cNvSpPr>
            <p:nvPr/>
          </p:nvSpPr>
          <p:spPr bwMode="auto">
            <a:xfrm flipV="1">
              <a:off x="5491" y="1232"/>
              <a:ext cx="12"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00" name="Line 352"/>
            <p:cNvSpPr>
              <a:spLocks noChangeShapeType="1"/>
            </p:cNvSpPr>
            <p:nvPr/>
          </p:nvSpPr>
          <p:spPr bwMode="auto">
            <a:xfrm flipV="1">
              <a:off x="5503" y="1228"/>
              <a:ext cx="12"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01" name="Line 353"/>
            <p:cNvSpPr>
              <a:spLocks noChangeShapeType="1"/>
            </p:cNvSpPr>
            <p:nvPr/>
          </p:nvSpPr>
          <p:spPr bwMode="auto">
            <a:xfrm flipV="1">
              <a:off x="5515" y="1224"/>
              <a:ext cx="12"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02" name="Line 354"/>
            <p:cNvSpPr>
              <a:spLocks noChangeShapeType="1"/>
            </p:cNvSpPr>
            <p:nvPr/>
          </p:nvSpPr>
          <p:spPr bwMode="auto">
            <a:xfrm flipV="1">
              <a:off x="5527" y="1221"/>
              <a:ext cx="12"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03" name="Line 355"/>
            <p:cNvSpPr>
              <a:spLocks noChangeShapeType="1"/>
            </p:cNvSpPr>
            <p:nvPr/>
          </p:nvSpPr>
          <p:spPr bwMode="auto">
            <a:xfrm flipV="1">
              <a:off x="5539" y="1217"/>
              <a:ext cx="16"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04" name="Line 356"/>
            <p:cNvSpPr>
              <a:spLocks noChangeShapeType="1"/>
            </p:cNvSpPr>
            <p:nvPr/>
          </p:nvSpPr>
          <p:spPr bwMode="auto">
            <a:xfrm>
              <a:off x="5555" y="1217"/>
              <a:ext cx="12"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05" name="Line 357"/>
            <p:cNvSpPr>
              <a:spLocks noChangeShapeType="1"/>
            </p:cNvSpPr>
            <p:nvPr/>
          </p:nvSpPr>
          <p:spPr bwMode="auto">
            <a:xfrm flipV="1">
              <a:off x="5567" y="1214"/>
              <a:ext cx="12"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06" name="Line 358"/>
            <p:cNvSpPr>
              <a:spLocks noChangeShapeType="1"/>
            </p:cNvSpPr>
            <p:nvPr/>
          </p:nvSpPr>
          <p:spPr bwMode="auto">
            <a:xfrm>
              <a:off x="5579" y="1214"/>
              <a:ext cx="12"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07" name="Line 359"/>
            <p:cNvSpPr>
              <a:spLocks noChangeShapeType="1"/>
            </p:cNvSpPr>
            <p:nvPr/>
          </p:nvSpPr>
          <p:spPr bwMode="auto">
            <a:xfrm flipV="1">
              <a:off x="5591" y="1210"/>
              <a:ext cx="16"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08" name="Line 360"/>
            <p:cNvSpPr>
              <a:spLocks noChangeShapeType="1"/>
            </p:cNvSpPr>
            <p:nvPr/>
          </p:nvSpPr>
          <p:spPr bwMode="auto">
            <a:xfrm>
              <a:off x="5607" y="1210"/>
              <a:ext cx="12"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09" name="Line 361"/>
            <p:cNvSpPr>
              <a:spLocks noChangeShapeType="1"/>
            </p:cNvSpPr>
            <p:nvPr/>
          </p:nvSpPr>
          <p:spPr bwMode="auto">
            <a:xfrm>
              <a:off x="5619" y="1210"/>
              <a:ext cx="12"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10" name="Line 362"/>
            <p:cNvSpPr>
              <a:spLocks noChangeShapeType="1"/>
            </p:cNvSpPr>
            <p:nvPr/>
          </p:nvSpPr>
          <p:spPr bwMode="auto">
            <a:xfrm>
              <a:off x="5631" y="1210"/>
              <a:ext cx="12"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11" name="Line 363"/>
            <p:cNvSpPr>
              <a:spLocks noChangeShapeType="1"/>
            </p:cNvSpPr>
            <p:nvPr/>
          </p:nvSpPr>
          <p:spPr bwMode="auto">
            <a:xfrm>
              <a:off x="5643" y="1210"/>
              <a:ext cx="12"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12" name="Line 364"/>
            <p:cNvSpPr>
              <a:spLocks noChangeShapeType="1"/>
            </p:cNvSpPr>
            <p:nvPr/>
          </p:nvSpPr>
          <p:spPr bwMode="auto">
            <a:xfrm>
              <a:off x="5655" y="1210"/>
              <a:ext cx="16"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13" name="Line 365"/>
            <p:cNvSpPr>
              <a:spLocks noChangeShapeType="1"/>
            </p:cNvSpPr>
            <p:nvPr/>
          </p:nvSpPr>
          <p:spPr bwMode="auto">
            <a:xfrm>
              <a:off x="5671" y="1210"/>
              <a:ext cx="12"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14" name="Line 366"/>
            <p:cNvSpPr>
              <a:spLocks noChangeShapeType="1"/>
            </p:cNvSpPr>
            <p:nvPr/>
          </p:nvSpPr>
          <p:spPr bwMode="auto">
            <a:xfrm>
              <a:off x="5683" y="1210"/>
              <a:ext cx="12"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15" name="Line 367"/>
            <p:cNvSpPr>
              <a:spLocks noChangeShapeType="1"/>
            </p:cNvSpPr>
            <p:nvPr/>
          </p:nvSpPr>
          <p:spPr bwMode="auto">
            <a:xfrm>
              <a:off x="5695" y="1210"/>
              <a:ext cx="12"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16" name="Line 368"/>
            <p:cNvSpPr>
              <a:spLocks noChangeShapeType="1"/>
            </p:cNvSpPr>
            <p:nvPr/>
          </p:nvSpPr>
          <p:spPr bwMode="auto">
            <a:xfrm>
              <a:off x="5707" y="1210"/>
              <a:ext cx="12"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17" name="Line 369"/>
            <p:cNvSpPr>
              <a:spLocks noChangeShapeType="1"/>
            </p:cNvSpPr>
            <p:nvPr/>
          </p:nvSpPr>
          <p:spPr bwMode="auto">
            <a:xfrm>
              <a:off x="5719" y="1210"/>
              <a:ext cx="16"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18" name="Line 370"/>
            <p:cNvSpPr>
              <a:spLocks noChangeShapeType="1"/>
            </p:cNvSpPr>
            <p:nvPr/>
          </p:nvSpPr>
          <p:spPr bwMode="auto">
            <a:xfrm>
              <a:off x="5735" y="1214"/>
              <a:ext cx="12"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19" name="Line 371"/>
            <p:cNvSpPr>
              <a:spLocks noChangeShapeType="1"/>
            </p:cNvSpPr>
            <p:nvPr/>
          </p:nvSpPr>
          <p:spPr bwMode="auto">
            <a:xfrm>
              <a:off x="5747" y="1214"/>
              <a:ext cx="12"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20" name="Line 372"/>
            <p:cNvSpPr>
              <a:spLocks noChangeShapeType="1"/>
            </p:cNvSpPr>
            <p:nvPr/>
          </p:nvSpPr>
          <p:spPr bwMode="auto">
            <a:xfrm>
              <a:off x="5759" y="1217"/>
              <a:ext cx="12" cy="1"/>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21" name="Line 373"/>
            <p:cNvSpPr>
              <a:spLocks noChangeShapeType="1"/>
            </p:cNvSpPr>
            <p:nvPr/>
          </p:nvSpPr>
          <p:spPr bwMode="auto">
            <a:xfrm>
              <a:off x="5771" y="1217"/>
              <a:ext cx="16"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22" name="Line 374"/>
            <p:cNvSpPr>
              <a:spLocks noChangeShapeType="1"/>
            </p:cNvSpPr>
            <p:nvPr/>
          </p:nvSpPr>
          <p:spPr bwMode="auto">
            <a:xfrm>
              <a:off x="5787" y="1221"/>
              <a:ext cx="12"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23" name="Line 375"/>
            <p:cNvSpPr>
              <a:spLocks noChangeShapeType="1"/>
            </p:cNvSpPr>
            <p:nvPr/>
          </p:nvSpPr>
          <p:spPr bwMode="auto">
            <a:xfrm>
              <a:off x="5799" y="1224"/>
              <a:ext cx="12"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24" name="Line 376"/>
            <p:cNvSpPr>
              <a:spLocks noChangeShapeType="1"/>
            </p:cNvSpPr>
            <p:nvPr/>
          </p:nvSpPr>
          <p:spPr bwMode="auto">
            <a:xfrm>
              <a:off x="5811" y="1228"/>
              <a:ext cx="11"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25" name="Line 377"/>
            <p:cNvSpPr>
              <a:spLocks noChangeShapeType="1"/>
            </p:cNvSpPr>
            <p:nvPr/>
          </p:nvSpPr>
          <p:spPr bwMode="auto">
            <a:xfrm>
              <a:off x="5822" y="1232"/>
              <a:ext cx="12"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26" name="Line 378"/>
            <p:cNvSpPr>
              <a:spLocks noChangeShapeType="1"/>
            </p:cNvSpPr>
            <p:nvPr/>
          </p:nvSpPr>
          <p:spPr bwMode="auto">
            <a:xfrm>
              <a:off x="5834" y="1235"/>
              <a:ext cx="16"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27" name="Line 379"/>
            <p:cNvSpPr>
              <a:spLocks noChangeShapeType="1"/>
            </p:cNvSpPr>
            <p:nvPr/>
          </p:nvSpPr>
          <p:spPr bwMode="auto">
            <a:xfrm>
              <a:off x="5850" y="1239"/>
              <a:ext cx="12"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28" name="Line 380"/>
            <p:cNvSpPr>
              <a:spLocks noChangeShapeType="1"/>
            </p:cNvSpPr>
            <p:nvPr/>
          </p:nvSpPr>
          <p:spPr bwMode="auto">
            <a:xfrm>
              <a:off x="5862" y="1242"/>
              <a:ext cx="12"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29" name="Line 381"/>
            <p:cNvSpPr>
              <a:spLocks noChangeShapeType="1"/>
            </p:cNvSpPr>
            <p:nvPr/>
          </p:nvSpPr>
          <p:spPr bwMode="auto">
            <a:xfrm>
              <a:off x="5874" y="1246"/>
              <a:ext cx="12"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30" name="Line 382"/>
            <p:cNvSpPr>
              <a:spLocks noChangeShapeType="1"/>
            </p:cNvSpPr>
            <p:nvPr/>
          </p:nvSpPr>
          <p:spPr bwMode="auto">
            <a:xfrm>
              <a:off x="5886" y="1253"/>
              <a:ext cx="12" cy="3"/>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31" name="Line 383"/>
            <p:cNvSpPr>
              <a:spLocks noChangeShapeType="1"/>
            </p:cNvSpPr>
            <p:nvPr/>
          </p:nvSpPr>
          <p:spPr bwMode="auto">
            <a:xfrm>
              <a:off x="5898" y="1256"/>
              <a:ext cx="16"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32" name="Line 384"/>
            <p:cNvSpPr>
              <a:spLocks noChangeShapeType="1"/>
            </p:cNvSpPr>
            <p:nvPr/>
          </p:nvSpPr>
          <p:spPr bwMode="auto">
            <a:xfrm>
              <a:off x="5914" y="1263"/>
              <a:ext cx="12"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33" name="Line 385"/>
            <p:cNvSpPr>
              <a:spLocks noChangeShapeType="1"/>
            </p:cNvSpPr>
            <p:nvPr/>
          </p:nvSpPr>
          <p:spPr bwMode="auto">
            <a:xfrm>
              <a:off x="5926" y="1267"/>
              <a:ext cx="12"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34" name="Line 386"/>
            <p:cNvSpPr>
              <a:spLocks noChangeShapeType="1"/>
            </p:cNvSpPr>
            <p:nvPr/>
          </p:nvSpPr>
          <p:spPr bwMode="auto">
            <a:xfrm>
              <a:off x="5938" y="1274"/>
              <a:ext cx="12"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grpSp>
      <p:sp>
        <p:nvSpPr>
          <p:cNvPr id="412035" name="Oval 387"/>
          <p:cNvSpPr>
            <a:spLocks noChangeArrowheads="1"/>
          </p:cNvSpPr>
          <p:nvPr/>
        </p:nvSpPr>
        <p:spPr bwMode="auto">
          <a:xfrm>
            <a:off x="6636461" y="3948962"/>
            <a:ext cx="77611" cy="79375"/>
          </a:xfrm>
          <a:prstGeom prst="ellipse">
            <a:avLst/>
          </a:prstGeom>
          <a:solidFill>
            <a:srgbClr val="FF0705"/>
          </a:solidFill>
          <a:ln w="6350">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36" name="Oval 388"/>
          <p:cNvSpPr>
            <a:spLocks noChangeArrowheads="1"/>
          </p:cNvSpPr>
          <p:nvPr/>
        </p:nvSpPr>
        <p:spPr bwMode="auto">
          <a:xfrm>
            <a:off x="6793089" y="3572143"/>
            <a:ext cx="79022" cy="79375"/>
          </a:xfrm>
          <a:prstGeom prst="ellipse">
            <a:avLst/>
          </a:prstGeom>
          <a:solidFill>
            <a:srgbClr val="FF0705"/>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37" name="Oval 389"/>
          <p:cNvSpPr>
            <a:spLocks noChangeArrowheads="1"/>
          </p:cNvSpPr>
          <p:nvPr/>
        </p:nvSpPr>
        <p:spPr bwMode="auto">
          <a:xfrm>
            <a:off x="6905978" y="3488012"/>
            <a:ext cx="79022" cy="77787"/>
          </a:xfrm>
          <a:prstGeom prst="ellipse">
            <a:avLst/>
          </a:prstGeom>
          <a:solidFill>
            <a:srgbClr val="FF0705"/>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38" name="Oval 390"/>
          <p:cNvSpPr>
            <a:spLocks noChangeArrowheads="1"/>
          </p:cNvSpPr>
          <p:nvPr/>
        </p:nvSpPr>
        <p:spPr bwMode="auto">
          <a:xfrm>
            <a:off x="7097889" y="3268963"/>
            <a:ext cx="79022" cy="77787"/>
          </a:xfrm>
          <a:prstGeom prst="ellipse">
            <a:avLst/>
          </a:prstGeom>
          <a:solidFill>
            <a:srgbClr val="FF0705"/>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39" name="Oval 391"/>
          <p:cNvSpPr>
            <a:spLocks noChangeArrowheads="1"/>
          </p:cNvSpPr>
          <p:nvPr/>
        </p:nvSpPr>
        <p:spPr bwMode="auto">
          <a:xfrm>
            <a:off x="7284156" y="2907013"/>
            <a:ext cx="79022" cy="77787"/>
          </a:xfrm>
          <a:prstGeom prst="ellipse">
            <a:avLst/>
          </a:prstGeom>
          <a:solidFill>
            <a:srgbClr val="FF0705"/>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40" name="Oval 392"/>
          <p:cNvSpPr>
            <a:spLocks noChangeArrowheads="1"/>
          </p:cNvSpPr>
          <p:nvPr/>
        </p:nvSpPr>
        <p:spPr bwMode="auto">
          <a:xfrm>
            <a:off x="7470422" y="2637137"/>
            <a:ext cx="79022" cy="77787"/>
          </a:xfrm>
          <a:prstGeom prst="ellipse">
            <a:avLst/>
          </a:prstGeom>
          <a:solidFill>
            <a:srgbClr val="FF0705"/>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41" name="Oval 393"/>
          <p:cNvSpPr>
            <a:spLocks noChangeArrowheads="1"/>
          </p:cNvSpPr>
          <p:nvPr/>
        </p:nvSpPr>
        <p:spPr bwMode="auto">
          <a:xfrm>
            <a:off x="7662333" y="2438701"/>
            <a:ext cx="79022" cy="79375"/>
          </a:xfrm>
          <a:prstGeom prst="ellipse">
            <a:avLst/>
          </a:prstGeom>
          <a:solidFill>
            <a:srgbClr val="FF0705"/>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42" name="Oval 394"/>
          <p:cNvSpPr>
            <a:spLocks noChangeArrowheads="1"/>
          </p:cNvSpPr>
          <p:nvPr/>
        </p:nvSpPr>
        <p:spPr bwMode="auto">
          <a:xfrm>
            <a:off x="8102600" y="2325989"/>
            <a:ext cx="79022" cy="79375"/>
          </a:xfrm>
          <a:prstGeom prst="ellipse">
            <a:avLst/>
          </a:prstGeom>
          <a:solidFill>
            <a:srgbClr val="FF0705"/>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43" name="Oval 395"/>
          <p:cNvSpPr>
            <a:spLocks noChangeArrowheads="1"/>
          </p:cNvSpPr>
          <p:nvPr/>
        </p:nvSpPr>
        <p:spPr bwMode="auto">
          <a:xfrm>
            <a:off x="8428567" y="2438701"/>
            <a:ext cx="79022" cy="79375"/>
          </a:xfrm>
          <a:prstGeom prst="ellipse">
            <a:avLst/>
          </a:prstGeom>
          <a:solidFill>
            <a:srgbClr val="FF0705"/>
          </a:solidFill>
          <a:ln w="635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113750" name="Rectangle 396"/>
          <p:cNvSpPr>
            <a:spLocks noChangeArrowheads="1"/>
          </p:cNvSpPr>
          <p:nvPr/>
        </p:nvSpPr>
        <p:spPr bwMode="auto">
          <a:xfrm>
            <a:off x="6471232" y="4034679"/>
            <a:ext cx="72136"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a:t>
            </a:r>
          </a:p>
        </p:txBody>
      </p:sp>
      <p:sp>
        <p:nvSpPr>
          <p:cNvPr id="113751" name="Rectangle 397"/>
          <p:cNvSpPr>
            <a:spLocks noChangeArrowheads="1"/>
          </p:cNvSpPr>
          <p:nvPr/>
        </p:nvSpPr>
        <p:spPr bwMode="auto">
          <a:xfrm>
            <a:off x="6144179" y="3758457"/>
            <a:ext cx="399148"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0.0005</a:t>
            </a:r>
          </a:p>
        </p:txBody>
      </p:sp>
      <p:sp>
        <p:nvSpPr>
          <p:cNvPr id="113752" name="Rectangle 398"/>
          <p:cNvSpPr>
            <a:spLocks noChangeArrowheads="1"/>
          </p:cNvSpPr>
          <p:nvPr/>
        </p:nvSpPr>
        <p:spPr bwMode="auto">
          <a:xfrm>
            <a:off x="6214801" y="3483248"/>
            <a:ext cx="328616"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0.001</a:t>
            </a:r>
          </a:p>
        </p:txBody>
      </p:sp>
      <p:sp>
        <p:nvSpPr>
          <p:cNvPr id="113753" name="Rectangle 399"/>
          <p:cNvSpPr>
            <a:spLocks noChangeArrowheads="1"/>
          </p:cNvSpPr>
          <p:nvPr/>
        </p:nvSpPr>
        <p:spPr bwMode="auto">
          <a:xfrm>
            <a:off x="6145782" y="3207050"/>
            <a:ext cx="397545"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0.0015</a:t>
            </a:r>
          </a:p>
        </p:txBody>
      </p:sp>
      <p:sp>
        <p:nvSpPr>
          <p:cNvPr id="113754" name="Rectangle 400"/>
          <p:cNvSpPr>
            <a:spLocks noChangeArrowheads="1"/>
          </p:cNvSpPr>
          <p:nvPr/>
        </p:nvSpPr>
        <p:spPr bwMode="auto">
          <a:xfrm>
            <a:off x="6214801" y="2930825"/>
            <a:ext cx="328616"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0.002</a:t>
            </a:r>
          </a:p>
        </p:txBody>
      </p:sp>
      <p:sp>
        <p:nvSpPr>
          <p:cNvPr id="113755" name="Rectangle 401"/>
          <p:cNvSpPr>
            <a:spLocks noChangeArrowheads="1"/>
          </p:cNvSpPr>
          <p:nvPr/>
        </p:nvSpPr>
        <p:spPr bwMode="auto">
          <a:xfrm>
            <a:off x="6145782" y="2654599"/>
            <a:ext cx="397545"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0.0025</a:t>
            </a:r>
          </a:p>
        </p:txBody>
      </p:sp>
      <p:sp>
        <p:nvSpPr>
          <p:cNvPr id="113756" name="Rectangle 402"/>
          <p:cNvSpPr>
            <a:spLocks noChangeArrowheads="1"/>
          </p:cNvSpPr>
          <p:nvPr/>
        </p:nvSpPr>
        <p:spPr bwMode="auto">
          <a:xfrm>
            <a:off x="6216521" y="2376787"/>
            <a:ext cx="327013"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0.003</a:t>
            </a:r>
          </a:p>
        </p:txBody>
      </p:sp>
      <p:sp>
        <p:nvSpPr>
          <p:cNvPr id="113757" name="Rectangle 403"/>
          <p:cNvSpPr>
            <a:spLocks noChangeArrowheads="1"/>
          </p:cNvSpPr>
          <p:nvPr/>
        </p:nvSpPr>
        <p:spPr bwMode="auto">
          <a:xfrm>
            <a:off x="6147388" y="2105901"/>
            <a:ext cx="395942" cy="169277"/>
          </a:xfrm>
          <a:prstGeom prst="rect">
            <a:avLst/>
          </a:prstGeom>
          <a:noFill/>
          <a:ln w="9525">
            <a:noFill/>
            <a:miter lim="800000"/>
            <a:headEnd/>
            <a:tailEnd/>
          </a:ln>
        </p:spPr>
        <p:txBody>
          <a:bodyPr wrap="none" lIns="0" tIns="0" rIns="0" bIns="0">
            <a:spAutoFit/>
          </a:bodyPr>
          <a:lstStyle/>
          <a:p>
            <a:pPr algn="r" defTabSz="914400"/>
            <a:r>
              <a:rPr lang="en-US" sz="1100" b="1">
                <a:solidFill>
                  <a:srgbClr val="FFFFFF"/>
                </a:solidFill>
                <a:latin typeface="Corbel" pitchFamily="34" charset="0"/>
                <a:ea typeface="ＭＳ Ｐゴシック" charset="-128"/>
              </a:rPr>
              <a:t>0.0035</a:t>
            </a:r>
          </a:p>
        </p:txBody>
      </p:sp>
      <p:sp>
        <p:nvSpPr>
          <p:cNvPr id="113758" name="Rectangle 404"/>
          <p:cNvSpPr>
            <a:spLocks noChangeArrowheads="1"/>
          </p:cNvSpPr>
          <p:nvPr/>
        </p:nvSpPr>
        <p:spPr bwMode="auto">
          <a:xfrm>
            <a:off x="6551705" y="4088658"/>
            <a:ext cx="72136"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0</a:t>
            </a:r>
            <a:endParaRPr lang="en-US" sz="2800" b="1">
              <a:solidFill>
                <a:srgbClr val="FFFFFF"/>
              </a:solidFill>
              <a:latin typeface="Corbel" pitchFamily="34" charset="0"/>
              <a:ea typeface="ＭＳ Ｐゴシック" charset="-128"/>
            </a:endParaRPr>
          </a:p>
        </p:txBody>
      </p:sp>
      <p:sp>
        <p:nvSpPr>
          <p:cNvPr id="113759" name="Rectangle 405"/>
          <p:cNvSpPr>
            <a:spLocks noChangeArrowheads="1"/>
          </p:cNvSpPr>
          <p:nvPr/>
        </p:nvSpPr>
        <p:spPr bwMode="auto">
          <a:xfrm>
            <a:off x="6888266" y="4088658"/>
            <a:ext cx="142668"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20</a:t>
            </a:r>
            <a:endParaRPr lang="en-US" sz="2800" b="1">
              <a:solidFill>
                <a:srgbClr val="FFFFFF"/>
              </a:solidFill>
              <a:latin typeface="Corbel" pitchFamily="34" charset="0"/>
              <a:ea typeface="ＭＳ Ｐゴシック" charset="-128"/>
            </a:endParaRPr>
          </a:p>
        </p:txBody>
      </p:sp>
      <p:sp>
        <p:nvSpPr>
          <p:cNvPr id="113760" name="Rectangle 406"/>
          <p:cNvSpPr>
            <a:spLocks noChangeArrowheads="1"/>
          </p:cNvSpPr>
          <p:nvPr/>
        </p:nvSpPr>
        <p:spPr bwMode="auto">
          <a:xfrm>
            <a:off x="7259201" y="4088658"/>
            <a:ext cx="145874"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40</a:t>
            </a:r>
            <a:endParaRPr lang="en-US" sz="2800" b="1">
              <a:solidFill>
                <a:srgbClr val="FFFFFF"/>
              </a:solidFill>
              <a:latin typeface="Corbel" pitchFamily="34" charset="0"/>
              <a:ea typeface="ＭＳ Ｐゴシック" charset="-128"/>
            </a:endParaRPr>
          </a:p>
        </p:txBody>
      </p:sp>
      <p:sp>
        <p:nvSpPr>
          <p:cNvPr id="113761" name="Rectangle 407"/>
          <p:cNvSpPr>
            <a:spLocks noChangeArrowheads="1"/>
          </p:cNvSpPr>
          <p:nvPr/>
        </p:nvSpPr>
        <p:spPr bwMode="auto">
          <a:xfrm>
            <a:off x="7635772" y="4088658"/>
            <a:ext cx="149080"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60</a:t>
            </a:r>
            <a:endParaRPr lang="en-US" sz="2800" b="1">
              <a:solidFill>
                <a:srgbClr val="FFFFFF"/>
              </a:solidFill>
              <a:latin typeface="Corbel" pitchFamily="34" charset="0"/>
              <a:ea typeface="ＭＳ Ｐゴシック" charset="-128"/>
            </a:endParaRPr>
          </a:p>
        </p:txBody>
      </p:sp>
      <p:sp>
        <p:nvSpPr>
          <p:cNvPr id="113762" name="Rectangle 408"/>
          <p:cNvSpPr>
            <a:spLocks noChangeArrowheads="1"/>
          </p:cNvSpPr>
          <p:nvPr/>
        </p:nvSpPr>
        <p:spPr bwMode="auto">
          <a:xfrm>
            <a:off x="8013265" y="4088658"/>
            <a:ext cx="150683"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80</a:t>
            </a:r>
            <a:endParaRPr lang="en-US" sz="2800" b="1">
              <a:solidFill>
                <a:srgbClr val="FFFFFF"/>
              </a:solidFill>
              <a:latin typeface="Corbel" pitchFamily="34" charset="0"/>
              <a:ea typeface="ＭＳ Ｐゴシック" charset="-128"/>
            </a:endParaRPr>
          </a:p>
        </p:txBody>
      </p:sp>
      <p:sp>
        <p:nvSpPr>
          <p:cNvPr id="113763" name="Rectangle 409"/>
          <p:cNvSpPr>
            <a:spLocks noChangeArrowheads="1"/>
          </p:cNvSpPr>
          <p:nvPr/>
        </p:nvSpPr>
        <p:spPr bwMode="auto">
          <a:xfrm>
            <a:off x="8346267" y="4088658"/>
            <a:ext cx="214803"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100</a:t>
            </a:r>
            <a:endParaRPr lang="en-US" sz="2800" b="1">
              <a:solidFill>
                <a:srgbClr val="FFFFFF"/>
              </a:solidFill>
              <a:latin typeface="Corbel" pitchFamily="34" charset="0"/>
              <a:ea typeface="ＭＳ Ｐゴシック" charset="-128"/>
            </a:endParaRPr>
          </a:p>
        </p:txBody>
      </p:sp>
      <p:sp>
        <p:nvSpPr>
          <p:cNvPr id="113764" name="Rectangle 410"/>
          <p:cNvSpPr>
            <a:spLocks noChangeArrowheads="1"/>
          </p:cNvSpPr>
          <p:nvPr/>
        </p:nvSpPr>
        <p:spPr bwMode="auto">
          <a:xfrm>
            <a:off x="8725247" y="4088658"/>
            <a:ext cx="213200"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120</a:t>
            </a:r>
            <a:endParaRPr lang="en-US" sz="2800" b="1">
              <a:solidFill>
                <a:srgbClr val="FFFFFF"/>
              </a:solidFill>
              <a:latin typeface="Corbel" pitchFamily="34" charset="0"/>
              <a:ea typeface="ＭＳ Ｐゴシック" charset="-128"/>
            </a:endParaRPr>
          </a:p>
        </p:txBody>
      </p:sp>
      <p:sp>
        <p:nvSpPr>
          <p:cNvPr id="113765" name="Rectangle 411"/>
          <p:cNvSpPr>
            <a:spLocks noChangeArrowheads="1"/>
          </p:cNvSpPr>
          <p:nvPr/>
        </p:nvSpPr>
        <p:spPr bwMode="auto">
          <a:xfrm rot="-5400000">
            <a:off x="5150674" y="3049387"/>
            <a:ext cx="1636666"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Uptake in Striatum (nCi/cc)</a:t>
            </a:r>
            <a:endParaRPr lang="en-US" sz="2800" b="1">
              <a:solidFill>
                <a:srgbClr val="FFFFFF"/>
              </a:solidFill>
              <a:latin typeface="Corbel" pitchFamily="34" charset="0"/>
              <a:ea typeface="ＭＳ Ｐゴシック" charset="-128"/>
            </a:endParaRPr>
          </a:p>
        </p:txBody>
      </p:sp>
      <p:sp>
        <p:nvSpPr>
          <p:cNvPr id="113766" name="Rectangle 412"/>
          <p:cNvSpPr>
            <a:spLocks noChangeArrowheads="1"/>
          </p:cNvSpPr>
          <p:nvPr/>
        </p:nvSpPr>
        <p:spPr bwMode="auto">
          <a:xfrm>
            <a:off x="7249644" y="4285546"/>
            <a:ext cx="918521"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Time (minutes)</a:t>
            </a:r>
            <a:endParaRPr lang="en-US" sz="2800" b="1">
              <a:solidFill>
                <a:srgbClr val="FFFFFF"/>
              </a:solidFill>
              <a:latin typeface="Corbel" pitchFamily="34" charset="0"/>
              <a:ea typeface="ＭＳ Ｐゴシック" charset="-128"/>
            </a:endParaRPr>
          </a:p>
        </p:txBody>
      </p:sp>
      <p:sp>
        <p:nvSpPr>
          <p:cNvPr id="412061" name="Rectangle 413"/>
          <p:cNvSpPr>
            <a:spLocks noChangeArrowheads="1"/>
          </p:cNvSpPr>
          <p:nvPr/>
        </p:nvSpPr>
        <p:spPr bwMode="auto">
          <a:xfrm>
            <a:off x="993512" y="1667143"/>
            <a:ext cx="1695976" cy="520655"/>
          </a:xfrm>
          <a:prstGeom prst="rect">
            <a:avLst/>
          </a:prstGeom>
          <a:noFill/>
          <a:ln w="12700">
            <a:noFill/>
            <a:miter lim="800000"/>
            <a:headEnd/>
            <a:tailEnd/>
          </a:ln>
          <a:effectLst/>
        </p:spPr>
        <p:txBody>
          <a:bodyPr wrap="none" lIns="90487" tIns="44450" rIns="90487" bIns="44450">
            <a:spAutoFit/>
          </a:bodyPr>
          <a:lstStyle/>
          <a:p>
            <a:pPr algn="ctr" defTabSz="914400" eaLnBrk="0" hangingPunct="0">
              <a:defRPr/>
            </a:pPr>
            <a:r>
              <a:rPr lang="en-US" sz="2800" b="1">
                <a:solidFill>
                  <a:srgbClr val="FFFFFF"/>
                </a:solidFill>
                <a:latin typeface="Corbel" pitchFamily="34" charset="0"/>
                <a:ea typeface="Osaka" charset="-128"/>
              </a:rPr>
              <a:t>iv cocaine</a:t>
            </a:r>
          </a:p>
        </p:txBody>
      </p:sp>
      <p:sp>
        <p:nvSpPr>
          <p:cNvPr id="412062" name="Rectangle 414"/>
          <p:cNvSpPr>
            <a:spLocks noChangeArrowheads="1"/>
          </p:cNvSpPr>
          <p:nvPr/>
        </p:nvSpPr>
        <p:spPr bwMode="auto">
          <a:xfrm>
            <a:off x="3188547" y="1255516"/>
            <a:ext cx="2861360" cy="951543"/>
          </a:xfrm>
          <a:prstGeom prst="rect">
            <a:avLst/>
          </a:prstGeom>
          <a:noFill/>
          <a:ln w="12700">
            <a:noFill/>
            <a:miter lim="800000"/>
            <a:headEnd/>
            <a:tailEnd/>
          </a:ln>
          <a:effectLst/>
        </p:spPr>
        <p:txBody>
          <a:bodyPr wrap="none" lIns="90487" tIns="44450" rIns="90487" bIns="44450">
            <a:spAutoFit/>
          </a:bodyPr>
          <a:lstStyle/>
          <a:p>
            <a:pPr algn="ctr" defTabSz="914400" eaLnBrk="0" hangingPunct="0">
              <a:defRPr/>
            </a:pPr>
            <a:r>
              <a:rPr lang="en-US" sz="2800" b="1" dirty="0">
                <a:solidFill>
                  <a:srgbClr val="FFFFFF"/>
                </a:solidFill>
                <a:latin typeface="Corbel" pitchFamily="34" charset="0"/>
                <a:ea typeface="Osaka" charset="-128"/>
              </a:rPr>
              <a:t>iv </a:t>
            </a:r>
            <a:endParaRPr lang="en-US" sz="2800" b="1" dirty="0" smtClean="0">
              <a:solidFill>
                <a:srgbClr val="FFFFFF"/>
              </a:solidFill>
              <a:latin typeface="Corbel" pitchFamily="34" charset="0"/>
              <a:ea typeface="Osaka" charset="-128"/>
            </a:endParaRPr>
          </a:p>
          <a:p>
            <a:pPr algn="ctr" defTabSz="914400" eaLnBrk="0" hangingPunct="0">
              <a:defRPr/>
            </a:pPr>
            <a:r>
              <a:rPr lang="en-US" sz="2800" b="1" dirty="0" smtClean="0">
                <a:solidFill>
                  <a:srgbClr val="FFFFFF"/>
                </a:solidFill>
                <a:latin typeface="Corbel" pitchFamily="34" charset="0"/>
                <a:ea typeface="Osaka" charset="-128"/>
              </a:rPr>
              <a:t>methylphenidate</a:t>
            </a:r>
            <a:endParaRPr lang="en-US" sz="2800" b="1" dirty="0">
              <a:solidFill>
                <a:srgbClr val="FFFFFF"/>
              </a:solidFill>
              <a:latin typeface="Corbel" pitchFamily="34" charset="0"/>
              <a:ea typeface="Osaka" charset="-128"/>
            </a:endParaRPr>
          </a:p>
        </p:txBody>
      </p:sp>
      <p:sp>
        <p:nvSpPr>
          <p:cNvPr id="113771" name="Rectangle 417"/>
          <p:cNvSpPr>
            <a:spLocks noChangeArrowheads="1"/>
          </p:cNvSpPr>
          <p:nvPr/>
        </p:nvSpPr>
        <p:spPr bwMode="auto">
          <a:xfrm>
            <a:off x="420471" y="4723628"/>
            <a:ext cx="8411376" cy="1567096"/>
          </a:xfrm>
          <a:prstGeom prst="rect">
            <a:avLst/>
          </a:prstGeom>
          <a:noFill/>
          <a:ln w="12700">
            <a:noFill/>
            <a:miter lim="800000"/>
            <a:headEnd/>
            <a:tailEnd/>
          </a:ln>
        </p:spPr>
        <p:txBody>
          <a:bodyPr wrap="square" lIns="90487" tIns="44450" rIns="90487" bIns="44450">
            <a:spAutoFit/>
          </a:bodyPr>
          <a:lstStyle/>
          <a:p>
            <a:pPr algn="ctr" defTabSz="914400" eaLnBrk="0" hangingPunct="0"/>
            <a:r>
              <a:rPr lang="en-US" sz="3200" b="1" i="1" dirty="0" smtClean="0">
                <a:solidFill>
                  <a:srgbClr val="000000"/>
                </a:solidFill>
                <a:latin typeface="Corbel" pitchFamily="34" charset="0"/>
                <a:ea typeface="Osaka" charset="-128"/>
              </a:rPr>
              <a:t>Slower </a:t>
            </a:r>
            <a:r>
              <a:rPr lang="en-US" sz="3200" b="1" i="1" dirty="0">
                <a:solidFill>
                  <a:srgbClr val="000000"/>
                </a:solidFill>
                <a:latin typeface="Corbel" pitchFamily="34" charset="0"/>
                <a:ea typeface="Osaka" charset="-128"/>
              </a:rPr>
              <a:t>uptake of oral </a:t>
            </a:r>
            <a:r>
              <a:rPr lang="en-US" sz="3200" b="1" i="1" dirty="0" smtClean="0">
                <a:solidFill>
                  <a:srgbClr val="000000"/>
                </a:solidFill>
                <a:latin typeface="Corbel" pitchFamily="34" charset="0"/>
                <a:ea typeface="Osaka" charset="-128"/>
              </a:rPr>
              <a:t>Ritalin</a:t>
            </a:r>
          </a:p>
          <a:p>
            <a:pPr algn="ctr" defTabSz="914400" eaLnBrk="0" hangingPunct="0"/>
            <a:r>
              <a:rPr lang="en-US" sz="3200" b="1" i="1" dirty="0" smtClean="0">
                <a:solidFill>
                  <a:srgbClr val="000000"/>
                </a:solidFill>
                <a:latin typeface="Corbel" pitchFamily="34" charset="0"/>
                <a:ea typeface="Osaka" charset="-128"/>
              </a:rPr>
              <a:t>permits effective treatment with less intrinsic reward (perceived “high”) </a:t>
            </a:r>
            <a:endParaRPr lang="en-US" sz="3200" b="1" i="1" dirty="0">
              <a:solidFill>
                <a:srgbClr val="000000"/>
              </a:solidFill>
              <a:latin typeface="Corbel" pitchFamily="34" charset="0"/>
              <a:ea typeface="Osaka" charset="-128"/>
            </a:endParaRPr>
          </a:p>
        </p:txBody>
      </p:sp>
      <p:sp>
        <p:nvSpPr>
          <p:cNvPr id="113772" name="Rectangle 418"/>
          <p:cNvSpPr>
            <a:spLocks noChangeArrowheads="1"/>
          </p:cNvSpPr>
          <p:nvPr/>
        </p:nvSpPr>
        <p:spPr bwMode="auto">
          <a:xfrm>
            <a:off x="688538" y="4079133"/>
            <a:ext cx="72136"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0</a:t>
            </a:r>
            <a:endParaRPr lang="en-US" sz="2800" b="1">
              <a:solidFill>
                <a:srgbClr val="FFFFFF"/>
              </a:solidFill>
              <a:latin typeface="Corbel" pitchFamily="34" charset="0"/>
              <a:ea typeface="ＭＳ Ｐゴシック" charset="-128"/>
            </a:endParaRPr>
          </a:p>
        </p:txBody>
      </p:sp>
      <p:sp>
        <p:nvSpPr>
          <p:cNvPr id="113773" name="Rectangle 419"/>
          <p:cNvSpPr>
            <a:spLocks noChangeArrowheads="1"/>
          </p:cNvSpPr>
          <p:nvPr/>
        </p:nvSpPr>
        <p:spPr bwMode="auto">
          <a:xfrm>
            <a:off x="1019458" y="4079133"/>
            <a:ext cx="142668"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20</a:t>
            </a:r>
            <a:endParaRPr lang="en-US" sz="2800" b="1">
              <a:solidFill>
                <a:srgbClr val="FFFFFF"/>
              </a:solidFill>
              <a:latin typeface="Corbel" pitchFamily="34" charset="0"/>
              <a:ea typeface="ＭＳ Ｐゴシック" charset="-128"/>
            </a:endParaRPr>
          </a:p>
        </p:txBody>
      </p:sp>
      <p:sp>
        <p:nvSpPr>
          <p:cNvPr id="113774" name="Rectangle 420"/>
          <p:cNvSpPr>
            <a:spLocks noChangeArrowheads="1"/>
          </p:cNvSpPr>
          <p:nvPr/>
        </p:nvSpPr>
        <p:spPr bwMode="auto">
          <a:xfrm>
            <a:off x="1383337" y="4079133"/>
            <a:ext cx="145874"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40</a:t>
            </a:r>
            <a:endParaRPr lang="en-US" sz="2800" b="1">
              <a:solidFill>
                <a:srgbClr val="FFFFFF"/>
              </a:solidFill>
              <a:latin typeface="Corbel" pitchFamily="34" charset="0"/>
              <a:ea typeface="ＭＳ Ｐゴシック" charset="-128"/>
            </a:endParaRPr>
          </a:p>
        </p:txBody>
      </p:sp>
      <p:sp>
        <p:nvSpPr>
          <p:cNvPr id="113775" name="Rectangle 421"/>
          <p:cNvSpPr>
            <a:spLocks noChangeArrowheads="1"/>
          </p:cNvSpPr>
          <p:nvPr/>
        </p:nvSpPr>
        <p:spPr bwMode="auto">
          <a:xfrm>
            <a:off x="1754260" y="4079133"/>
            <a:ext cx="149080"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60</a:t>
            </a:r>
            <a:endParaRPr lang="en-US" sz="2800" b="1">
              <a:solidFill>
                <a:srgbClr val="FFFFFF"/>
              </a:solidFill>
              <a:latin typeface="Corbel" pitchFamily="34" charset="0"/>
              <a:ea typeface="ＭＳ Ｐゴシック" charset="-128"/>
            </a:endParaRPr>
          </a:p>
        </p:txBody>
      </p:sp>
      <p:sp>
        <p:nvSpPr>
          <p:cNvPr id="113776" name="Rectangle 422"/>
          <p:cNvSpPr>
            <a:spLocks noChangeArrowheads="1"/>
          </p:cNvSpPr>
          <p:nvPr/>
        </p:nvSpPr>
        <p:spPr bwMode="auto">
          <a:xfrm>
            <a:off x="2124698" y="4079133"/>
            <a:ext cx="150683"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80</a:t>
            </a:r>
            <a:endParaRPr lang="en-US" sz="2800" b="1">
              <a:solidFill>
                <a:srgbClr val="FFFFFF"/>
              </a:solidFill>
              <a:latin typeface="Corbel" pitchFamily="34" charset="0"/>
              <a:ea typeface="ＭＳ Ｐゴシック" charset="-128"/>
            </a:endParaRPr>
          </a:p>
        </p:txBody>
      </p:sp>
      <p:sp>
        <p:nvSpPr>
          <p:cNvPr id="113777" name="Rectangle 423"/>
          <p:cNvSpPr>
            <a:spLocks noChangeArrowheads="1"/>
          </p:cNvSpPr>
          <p:nvPr/>
        </p:nvSpPr>
        <p:spPr bwMode="auto">
          <a:xfrm>
            <a:off x="2453062" y="4079133"/>
            <a:ext cx="214803"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100</a:t>
            </a:r>
            <a:endParaRPr lang="en-US" sz="2800" b="1">
              <a:solidFill>
                <a:srgbClr val="FFFFFF"/>
              </a:solidFill>
              <a:latin typeface="Corbel" pitchFamily="34" charset="0"/>
              <a:ea typeface="ＭＳ Ｐゴシック" charset="-128"/>
            </a:endParaRPr>
          </a:p>
        </p:txBody>
      </p:sp>
      <p:sp>
        <p:nvSpPr>
          <p:cNvPr id="113778" name="Rectangle 424"/>
          <p:cNvSpPr>
            <a:spLocks noChangeArrowheads="1"/>
          </p:cNvSpPr>
          <p:nvPr/>
        </p:nvSpPr>
        <p:spPr bwMode="auto">
          <a:xfrm>
            <a:off x="2825040" y="4079133"/>
            <a:ext cx="213200"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120</a:t>
            </a:r>
            <a:endParaRPr lang="en-US" sz="2800" b="1">
              <a:solidFill>
                <a:srgbClr val="FFFFFF"/>
              </a:solidFill>
              <a:latin typeface="Corbel" pitchFamily="34" charset="0"/>
              <a:ea typeface="ＭＳ Ｐゴシック" charset="-128"/>
            </a:endParaRPr>
          </a:p>
        </p:txBody>
      </p:sp>
      <p:sp>
        <p:nvSpPr>
          <p:cNvPr id="113779" name="Rectangle 425"/>
          <p:cNvSpPr>
            <a:spLocks noChangeArrowheads="1"/>
          </p:cNvSpPr>
          <p:nvPr/>
        </p:nvSpPr>
        <p:spPr bwMode="auto">
          <a:xfrm>
            <a:off x="1383653" y="4263310"/>
            <a:ext cx="918521" cy="169277"/>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ea typeface="ＭＳ Ｐゴシック" charset="-128"/>
              </a:rPr>
              <a:t>Time (minutes)</a:t>
            </a:r>
            <a:endParaRPr lang="en-US" sz="2800" b="1">
              <a:solidFill>
                <a:srgbClr val="FFFFFF"/>
              </a:solidFill>
              <a:latin typeface="Corbel" pitchFamily="34" charset="0"/>
              <a:ea typeface="ＭＳ Ｐゴシック" charset="-128"/>
            </a:endParaRPr>
          </a:p>
        </p:txBody>
      </p:sp>
      <p:sp>
        <p:nvSpPr>
          <p:cNvPr id="412074" name="Rectangle 426"/>
          <p:cNvSpPr>
            <a:spLocks noChangeArrowheads="1"/>
          </p:cNvSpPr>
          <p:nvPr/>
        </p:nvSpPr>
        <p:spPr bwMode="auto">
          <a:xfrm>
            <a:off x="1051278" y="4082359"/>
            <a:ext cx="1370188" cy="822325"/>
          </a:xfrm>
          <a:prstGeom prst="rect">
            <a:avLst/>
          </a:prstGeom>
          <a:noFill/>
          <a:ln w="12700">
            <a:noFill/>
            <a:miter lim="800000"/>
            <a:headEnd/>
            <a:tailEnd/>
          </a:ln>
          <a:effectLst/>
        </p:spPr>
        <p:txBody>
          <a:bodyPr wrap="none" anchor="ctr"/>
          <a:lstStyle/>
          <a:p>
            <a:pPr algn="ctr" defTabSz="914400" eaLnBrk="0" hangingPunct="0">
              <a:defRPr/>
            </a:pPr>
            <a:endParaRPr lang="en-US" sz="2400">
              <a:solidFill>
                <a:srgbClr val="FFFF00"/>
              </a:solidFill>
              <a:latin typeface="Corbel" pitchFamily="34" charset="0"/>
              <a:ea typeface="ＭＳ Ｐゴシック" charset="-128"/>
            </a:endParaRPr>
          </a:p>
        </p:txBody>
      </p:sp>
      <p:sp>
        <p:nvSpPr>
          <p:cNvPr id="412079" name="Line 431"/>
          <p:cNvSpPr>
            <a:spLocks noChangeShapeType="1"/>
          </p:cNvSpPr>
          <p:nvPr/>
        </p:nvSpPr>
        <p:spPr bwMode="auto">
          <a:xfrm flipV="1">
            <a:off x="1099256" y="3988655"/>
            <a:ext cx="0" cy="65087"/>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80" name="Line 432"/>
          <p:cNvSpPr>
            <a:spLocks noChangeShapeType="1"/>
          </p:cNvSpPr>
          <p:nvPr/>
        </p:nvSpPr>
        <p:spPr bwMode="auto">
          <a:xfrm flipV="1">
            <a:off x="1463323" y="3990223"/>
            <a:ext cx="0" cy="65088"/>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81" name="Line 433"/>
          <p:cNvSpPr>
            <a:spLocks noChangeShapeType="1"/>
          </p:cNvSpPr>
          <p:nvPr/>
        </p:nvSpPr>
        <p:spPr bwMode="auto">
          <a:xfrm flipV="1">
            <a:off x="1838678" y="3991814"/>
            <a:ext cx="0" cy="65087"/>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82" name="Line 434"/>
          <p:cNvSpPr>
            <a:spLocks noChangeShapeType="1"/>
          </p:cNvSpPr>
          <p:nvPr/>
        </p:nvSpPr>
        <p:spPr bwMode="auto">
          <a:xfrm flipV="1">
            <a:off x="2208389" y="3993397"/>
            <a:ext cx="0" cy="65088"/>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83" name="Line 435"/>
          <p:cNvSpPr>
            <a:spLocks noChangeShapeType="1"/>
          </p:cNvSpPr>
          <p:nvPr/>
        </p:nvSpPr>
        <p:spPr bwMode="auto">
          <a:xfrm flipV="1">
            <a:off x="2572456" y="3994992"/>
            <a:ext cx="0" cy="65087"/>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84" name="Line 436"/>
          <p:cNvSpPr>
            <a:spLocks noChangeShapeType="1"/>
          </p:cNvSpPr>
          <p:nvPr/>
        </p:nvSpPr>
        <p:spPr bwMode="auto">
          <a:xfrm rot="16200000" flipH="1" flipV="1">
            <a:off x="758473" y="3400341"/>
            <a:ext cx="0" cy="57855"/>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dirty="0">
              <a:solidFill>
                <a:srgbClr val="FFFFFF"/>
              </a:solidFill>
              <a:latin typeface="Corbel" pitchFamily="34" charset="0"/>
              <a:ea typeface="ＭＳ Ｐゴシック" charset="-128"/>
            </a:endParaRPr>
          </a:p>
        </p:txBody>
      </p:sp>
      <p:sp>
        <p:nvSpPr>
          <p:cNvPr id="412085" name="Line 437"/>
          <p:cNvSpPr>
            <a:spLocks noChangeShapeType="1"/>
          </p:cNvSpPr>
          <p:nvPr/>
        </p:nvSpPr>
        <p:spPr bwMode="auto">
          <a:xfrm rot="16200000" flipH="1" flipV="1">
            <a:off x="758473" y="3082873"/>
            <a:ext cx="0" cy="57855"/>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86" name="Line 438"/>
          <p:cNvSpPr>
            <a:spLocks noChangeShapeType="1"/>
          </p:cNvSpPr>
          <p:nvPr/>
        </p:nvSpPr>
        <p:spPr bwMode="auto">
          <a:xfrm rot="16200000" flipH="1" flipV="1">
            <a:off x="755651" y="2765373"/>
            <a:ext cx="0" cy="57855"/>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dirty="0">
              <a:solidFill>
                <a:srgbClr val="FFFFFF"/>
              </a:solidFill>
              <a:latin typeface="Corbel" pitchFamily="34" charset="0"/>
              <a:ea typeface="ＭＳ Ｐゴシック" charset="-128"/>
            </a:endParaRPr>
          </a:p>
        </p:txBody>
      </p:sp>
      <p:sp>
        <p:nvSpPr>
          <p:cNvPr id="412087" name="Line 439"/>
          <p:cNvSpPr>
            <a:spLocks noChangeShapeType="1"/>
          </p:cNvSpPr>
          <p:nvPr/>
        </p:nvSpPr>
        <p:spPr bwMode="auto">
          <a:xfrm rot="16200000" flipH="1" flipV="1">
            <a:off x="755651" y="2451047"/>
            <a:ext cx="0" cy="57855"/>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88" name="Line 440"/>
          <p:cNvSpPr>
            <a:spLocks noChangeShapeType="1"/>
          </p:cNvSpPr>
          <p:nvPr/>
        </p:nvSpPr>
        <p:spPr bwMode="auto">
          <a:xfrm flipV="1">
            <a:off x="5768626" y="2164597"/>
            <a:ext cx="1412" cy="1893888"/>
          </a:xfrm>
          <a:prstGeom prst="line">
            <a:avLst/>
          </a:prstGeom>
          <a:noFill/>
          <a:ln w="28575">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89" name="Line 441"/>
          <p:cNvSpPr>
            <a:spLocks noChangeShapeType="1"/>
          </p:cNvSpPr>
          <p:nvPr/>
        </p:nvSpPr>
        <p:spPr bwMode="auto">
          <a:xfrm>
            <a:off x="3551773" y="4058494"/>
            <a:ext cx="2216855" cy="1587"/>
          </a:xfrm>
          <a:prstGeom prst="line">
            <a:avLst/>
          </a:prstGeom>
          <a:noFill/>
          <a:ln w="28575">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90" name="Line 442"/>
          <p:cNvSpPr>
            <a:spLocks noChangeShapeType="1"/>
          </p:cNvSpPr>
          <p:nvPr/>
        </p:nvSpPr>
        <p:spPr bwMode="auto">
          <a:xfrm>
            <a:off x="3551773" y="2164599"/>
            <a:ext cx="2216855" cy="1588"/>
          </a:xfrm>
          <a:prstGeom prst="line">
            <a:avLst/>
          </a:prstGeom>
          <a:noFill/>
          <a:ln w="28575">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91" name="Line 443"/>
          <p:cNvSpPr>
            <a:spLocks noChangeShapeType="1"/>
          </p:cNvSpPr>
          <p:nvPr/>
        </p:nvSpPr>
        <p:spPr bwMode="auto">
          <a:xfrm flipV="1">
            <a:off x="3924300" y="3991814"/>
            <a:ext cx="0" cy="65087"/>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92" name="Line 444"/>
          <p:cNvSpPr>
            <a:spLocks noChangeShapeType="1"/>
          </p:cNvSpPr>
          <p:nvPr/>
        </p:nvSpPr>
        <p:spPr bwMode="auto">
          <a:xfrm flipV="1">
            <a:off x="4288367" y="3993397"/>
            <a:ext cx="0" cy="65088"/>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93" name="Line 445"/>
          <p:cNvSpPr>
            <a:spLocks noChangeShapeType="1"/>
          </p:cNvSpPr>
          <p:nvPr/>
        </p:nvSpPr>
        <p:spPr bwMode="auto">
          <a:xfrm flipV="1">
            <a:off x="4663723" y="3994992"/>
            <a:ext cx="0" cy="65087"/>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94" name="Line 446"/>
          <p:cNvSpPr>
            <a:spLocks noChangeShapeType="1"/>
          </p:cNvSpPr>
          <p:nvPr/>
        </p:nvSpPr>
        <p:spPr bwMode="auto">
          <a:xfrm flipV="1">
            <a:off x="5033434" y="3996573"/>
            <a:ext cx="0" cy="65088"/>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95" name="Line 447"/>
          <p:cNvSpPr>
            <a:spLocks noChangeShapeType="1"/>
          </p:cNvSpPr>
          <p:nvPr/>
        </p:nvSpPr>
        <p:spPr bwMode="auto">
          <a:xfrm flipV="1">
            <a:off x="5397500" y="3998170"/>
            <a:ext cx="0" cy="65087"/>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96" name="Line 448"/>
          <p:cNvSpPr>
            <a:spLocks noChangeShapeType="1"/>
          </p:cNvSpPr>
          <p:nvPr/>
        </p:nvSpPr>
        <p:spPr bwMode="auto">
          <a:xfrm flipV="1">
            <a:off x="6591334" y="2167773"/>
            <a:ext cx="1411" cy="1893888"/>
          </a:xfrm>
          <a:prstGeom prst="line">
            <a:avLst/>
          </a:prstGeom>
          <a:noFill/>
          <a:ln w="28575">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97" name="Line 449"/>
          <p:cNvSpPr>
            <a:spLocks noChangeShapeType="1"/>
          </p:cNvSpPr>
          <p:nvPr/>
        </p:nvSpPr>
        <p:spPr bwMode="auto">
          <a:xfrm flipV="1">
            <a:off x="8808155" y="2167773"/>
            <a:ext cx="1412" cy="1893888"/>
          </a:xfrm>
          <a:prstGeom prst="line">
            <a:avLst/>
          </a:prstGeom>
          <a:noFill/>
          <a:ln w="28575">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98" name="Line 450"/>
          <p:cNvSpPr>
            <a:spLocks noChangeShapeType="1"/>
          </p:cNvSpPr>
          <p:nvPr/>
        </p:nvSpPr>
        <p:spPr bwMode="auto">
          <a:xfrm>
            <a:off x="6591303" y="4061662"/>
            <a:ext cx="2216855" cy="1587"/>
          </a:xfrm>
          <a:prstGeom prst="line">
            <a:avLst/>
          </a:prstGeom>
          <a:noFill/>
          <a:ln w="28575">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099" name="Line 451"/>
          <p:cNvSpPr>
            <a:spLocks noChangeShapeType="1"/>
          </p:cNvSpPr>
          <p:nvPr/>
        </p:nvSpPr>
        <p:spPr bwMode="auto">
          <a:xfrm>
            <a:off x="6591303" y="2167774"/>
            <a:ext cx="2216855" cy="1588"/>
          </a:xfrm>
          <a:prstGeom prst="line">
            <a:avLst/>
          </a:prstGeom>
          <a:noFill/>
          <a:ln w="28575">
            <a:solidFill>
              <a:schemeClr val="bg1"/>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100" name="Line 452"/>
          <p:cNvSpPr>
            <a:spLocks noChangeShapeType="1"/>
          </p:cNvSpPr>
          <p:nvPr/>
        </p:nvSpPr>
        <p:spPr bwMode="auto">
          <a:xfrm flipV="1">
            <a:off x="6963834" y="3994992"/>
            <a:ext cx="0" cy="65087"/>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101" name="Line 453"/>
          <p:cNvSpPr>
            <a:spLocks noChangeShapeType="1"/>
          </p:cNvSpPr>
          <p:nvPr/>
        </p:nvSpPr>
        <p:spPr bwMode="auto">
          <a:xfrm flipV="1">
            <a:off x="7327900" y="3996573"/>
            <a:ext cx="0" cy="65088"/>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102" name="Line 454"/>
          <p:cNvSpPr>
            <a:spLocks noChangeShapeType="1"/>
          </p:cNvSpPr>
          <p:nvPr/>
        </p:nvSpPr>
        <p:spPr bwMode="auto">
          <a:xfrm flipV="1">
            <a:off x="7703256" y="3998170"/>
            <a:ext cx="0" cy="65087"/>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103" name="Line 455"/>
          <p:cNvSpPr>
            <a:spLocks noChangeShapeType="1"/>
          </p:cNvSpPr>
          <p:nvPr/>
        </p:nvSpPr>
        <p:spPr bwMode="auto">
          <a:xfrm flipV="1">
            <a:off x="8072967" y="3999748"/>
            <a:ext cx="0" cy="65088"/>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104" name="Line 456"/>
          <p:cNvSpPr>
            <a:spLocks noChangeShapeType="1"/>
          </p:cNvSpPr>
          <p:nvPr/>
        </p:nvSpPr>
        <p:spPr bwMode="auto">
          <a:xfrm flipV="1">
            <a:off x="8437034" y="4001338"/>
            <a:ext cx="0" cy="65087"/>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105" name="Line 457"/>
          <p:cNvSpPr>
            <a:spLocks noChangeShapeType="1"/>
          </p:cNvSpPr>
          <p:nvPr/>
        </p:nvSpPr>
        <p:spPr bwMode="auto">
          <a:xfrm rot="16200000" flipH="1" flipV="1">
            <a:off x="6620228" y="3244798"/>
            <a:ext cx="0" cy="57855"/>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106" name="Line 458"/>
          <p:cNvSpPr>
            <a:spLocks noChangeShapeType="1"/>
          </p:cNvSpPr>
          <p:nvPr/>
        </p:nvSpPr>
        <p:spPr bwMode="auto">
          <a:xfrm rot="16200000" flipH="1" flipV="1">
            <a:off x="6623051" y="2971747"/>
            <a:ext cx="0" cy="57855"/>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107" name="Line 459"/>
          <p:cNvSpPr>
            <a:spLocks noChangeShapeType="1"/>
          </p:cNvSpPr>
          <p:nvPr/>
        </p:nvSpPr>
        <p:spPr bwMode="auto">
          <a:xfrm rot="16200000" flipH="1" flipV="1">
            <a:off x="6620228" y="2416122"/>
            <a:ext cx="0" cy="57855"/>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108" name="Line 460"/>
          <p:cNvSpPr>
            <a:spLocks noChangeShapeType="1"/>
          </p:cNvSpPr>
          <p:nvPr/>
        </p:nvSpPr>
        <p:spPr bwMode="auto">
          <a:xfrm rot="16200000" flipH="1" flipV="1">
            <a:off x="3583517" y="3729539"/>
            <a:ext cx="0" cy="57855"/>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dirty="0">
              <a:solidFill>
                <a:srgbClr val="FFFFFF"/>
              </a:solidFill>
              <a:latin typeface="Corbel" pitchFamily="34" charset="0"/>
              <a:ea typeface="ＭＳ Ｐゴシック" charset="-128"/>
            </a:endParaRPr>
          </a:p>
        </p:txBody>
      </p:sp>
      <p:sp>
        <p:nvSpPr>
          <p:cNvPr id="412109" name="Line 461"/>
          <p:cNvSpPr>
            <a:spLocks noChangeShapeType="1"/>
          </p:cNvSpPr>
          <p:nvPr/>
        </p:nvSpPr>
        <p:spPr bwMode="auto">
          <a:xfrm rot="16200000" flipH="1" flipV="1">
            <a:off x="3583517" y="2774897"/>
            <a:ext cx="0" cy="57855"/>
          </a:xfrm>
          <a:prstGeom prst="line">
            <a:avLst/>
          </a:prstGeom>
          <a:noFill/>
          <a:ln w="9525">
            <a:solidFill>
              <a:schemeClr val="tx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110" name="Line 462"/>
          <p:cNvSpPr>
            <a:spLocks noChangeShapeType="1"/>
          </p:cNvSpPr>
          <p:nvPr/>
        </p:nvSpPr>
        <p:spPr bwMode="auto">
          <a:xfrm rot="16200000" flipH="1" flipV="1">
            <a:off x="3583517" y="2470098"/>
            <a:ext cx="0" cy="57855"/>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111" name="Line 463"/>
          <p:cNvSpPr>
            <a:spLocks noChangeShapeType="1"/>
          </p:cNvSpPr>
          <p:nvPr/>
        </p:nvSpPr>
        <p:spPr bwMode="auto">
          <a:xfrm rot="16200000" flipH="1" flipV="1">
            <a:off x="6623051" y="2692347"/>
            <a:ext cx="0" cy="57855"/>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112" name="Line 464"/>
          <p:cNvSpPr>
            <a:spLocks noChangeShapeType="1"/>
          </p:cNvSpPr>
          <p:nvPr/>
        </p:nvSpPr>
        <p:spPr bwMode="auto">
          <a:xfrm rot="16200000" flipH="1" flipV="1">
            <a:off x="6620228" y="3520992"/>
            <a:ext cx="0" cy="57855"/>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113" name="Line 465"/>
          <p:cNvSpPr>
            <a:spLocks noChangeShapeType="1"/>
          </p:cNvSpPr>
          <p:nvPr/>
        </p:nvSpPr>
        <p:spPr bwMode="auto">
          <a:xfrm rot="16200000" flipH="1" flipV="1">
            <a:off x="6620228" y="3796211"/>
            <a:ext cx="0" cy="57855"/>
          </a:xfrm>
          <a:prstGeom prst="line">
            <a:avLst/>
          </a:prstGeom>
          <a:noFill/>
          <a:ln w="9525">
            <a:solidFill>
              <a:schemeClr val="bg1"/>
            </a:solidFill>
            <a:round/>
            <a:headEnd/>
            <a:tailEnd/>
          </a:ln>
          <a:effectLst/>
        </p:spPr>
        <p:txBody>
          <a:bodyPr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12116" name="Line 468"/>
          <p:cNvSpPr>
            <a:spLocks noChangeShapeType="1"/>
          </p:cNvSpPr>
          <p:nvPr/>
        </p:nvSpPr>
        <p:spPr bwMode="auto">
          <a:xfrm>
            <a:off x="0" y="1225827"/>
            <a:ext cx="9144000" cy="0"/>
          </a:xfrm>
          <a:prstGeom prst="line">
            <a:avLst/>
          </a:prstGeom>
          <a:noFill/>
          <a:ln w="57150">
            <a:solidFill>
              <a:srgbClr val="FF0000"/>
            </a:solidFill>
            <a:round/>
            <a:headEnd/>
            <a:tailEnd/>
          </a:ln>
          <a:effectLst>
            <a:outerShdw dist="35921" dir="2700000" algn="ctr" rotWithShape="0">
              <a:schemeClr val="bg2"/>
            </a:outerShdw>
          </a:effectLst>
        </p:spPr>
        <p:txBody>
          <a:bodyPr/>
          <a:lstStyle/>
          <a:p>
            <a:pPr defTabSz="914400">
              <a:defRPr/>
            </a:pPr>
            <a:endParaRPr lang="en-US" sz="2000">
              <a:solidFill>
                <a:srgbClr val="FFFFFF"/>
              </a:solidFill>
              <a:latin typeface="Corbel" pitchFamily="34" charset="0"/>
              <a:ea typeface="ＭＳ Ｐゴシック" charset="-128"/>
            </a:endParaRPr>
          </a:p>
        </p:txBody>
      </p:sp>
      <p:sp>
        <p:nvSpPr>
          <p:cNvPr id="469" name="Rectangle 414"/>
          <p:cNvSpPr>
            <a:spLocks noChangeArrowheads="1"/>
          </p:cNvSpPr>
          <p:nvPr/>
        </p:nvSpPr>
        <p:spPr bwMode="auto">
          <a:xfrm>
            <a:off x="6190827" y="1255516"/>
            <a:ext cx="2861360" cy="951543"/>
          </a:xfrm>
          <a:prstGeom prst="rect">
            <a:avLst/>
          </a:prstGeom>
          <a:noFill/>
          <a:ln w="12700">
            <a:noFill/>
            <a:miter lim="800000"/>
            <a:headEnd/>
            <a:tailEnd/>
          </a:ln>
          <a:effectLst/>
        </p:spPr>
        <p:txBody>
          <a:bodyPr wrap="none" lIns="90487" tIns="44450" rIns="90487" bIns="44450">
            <a:spAutoFit/>
          </a:bodyPr>
          <a:lstStyle/>
          <a:p>
            <a:pPr algn="ctr" defTabSz="914400" eaLnBrk="0" hangingPunct="0">
              <a:defRPr/>
            </a:pPr>
            <a:r>
              <a:rPr lang="en-US" sz="2800" b="1" dirty="0" smtClean="0">
                <a:solidFill>
                  <a:srgbClr val="FFFFFF"/>
                </a:solidFill>
                <a:latin typeface="Corbel" pitchFamily="34" charset="0"/>
                <a:ea typeface="Osaka" charset="-128"/>
              </a:rPr>
              <a:t>oral </a:t>
            </a:r>
          </a:p>
          <a:p>
            <a:pPr algn="ctr" defTabSz="914400" eaLnBrk="0" hangingPunct="0">
              <a:defRPr/>
            </a:pPr>
            <a:r>
              <a:rPr lang="en-US" sz="2800" b="1" dirty="0" smtClean="0">
                <a:solidFill>
                  <a:srgbClr val="FFFFFF"/>
                </a:solidFill>
                <a:latin typeface="Corbel" pitchFamily="34" charset="0"/>
                <a:ea typeface="Osaka" charset="-128"/>
              </a:rPr>
              <a:t>methylphenidate</a:t>
            </a:r>
            <a:endParaRPr lang="en-US" sz="2800" b="1" dirty="0">
              <a:solidFill>
                <a:srgbClr val="FFFFFF"/>
              </a:solidFill>
              <a:latin typeface="Corbel" pitchFamily="34" charset="0"/>
              <a:ea typeface="Osaka" charset="-128"/>
            </a:endParaRPr>
          </a:p>
        </p:txBody>
      </p:sp>
      <p:sp>
        <p:nvSpPr>
          <p:cNvPr id="464" name="Rectangle 185"/>
          <p:cNvSpPr>
            <a:spLocks noChangeArrowheads="1"/>
          </p:cNvSpPr>
          <p:nvPr/>
        </p:nvSpPr>
        <p:spPr bwMode="auto">
          <a:xfrm>
            <a:off x="203200" y="4484"/>
            <a:ext cx="8839200" cy="1143000"/>
          </a:xfrm>
          <a:prstGeom prst="rect">
            <a:avLst/>
          </a:prstGeom>
          <a:noFill/>
          <a:ln w="12700">
            <a:noFill/>
            <a:miter lim="800000"/>
            <a:headEnd/>
            <a:tailEnd/>
          </a:ln>
        </p:spPr>
        <p:txBody>
          <a:bodyPr lIns="90487" tIns="44450" rIns="90487" bIns="44450" anchor="b"/>
          <a:lstStyle/>
          <a:p>
            <a:pPr algn="ctr" defTabSz="914400" eaLnBrk="0" hangingPunct="0">
              <a:lnSpc>
                <a:spcPct val="85000"/>
              </a:lnSpc>
            </a:pPr>
            <a:r>
              <a:rPr lang="en-US" sz="3600" b="1" dirty="0" smtClean="0">
                <a:solidFill>
                  <a:srgbClr val="000000"/>
                </a:solidFill>
                <a:latin typeface="Corbel" pitchFamily="34" charset="0"/>
                <a:ea typeface="Osaka" charset="-128"/>
              </a:rPr>
              <a:t>Rewarding Effects </a:t>
            </a:r>
            <a:r>
              <a:rPr lang="en-US" sz="3600" b="1" dirty="0">
                <a:solidFill>
                  <a:srgbClr val="000000"/>
                </a:solidFill>
                <a:latin typeface="Corbel" pitchFamily="34" charset="0"/>
                <a:ea typeface="Osaka" charset="-128"/>
              </a:rPr>
              <a:t>Depend on </a:t>
            </a:r>
            <a:r>
              <a:rPr lang="en-US" sz="3600" b="1" dirty="0" smtClean="0">
                <a:solidFill>
                  <a:srgbClr val="000000"/>
                </a:solidFill>
                <a:latin typeface="Corbel" pitchFamily="34" charset="0"/>
                <a:ea typeface="Osaka" charset="-128"/>
              </a:rPr>
              <a:t>How Fast</a:t>
            </a:r>
          </a:p>
          <a:p>
            <a:pPr algn="ctr" defTabSz="914400" eaLnBrk="0" hangingPunct="0">
              <a:lnSpc>
                <a:spcPct val="85000"/>
              </a:lnSpc>
            </a:pPr>
            <a:r>
              <a:rPr lang="en-US" sz="3600" b="1" dirty="0" smtClean="0">
                <a:solidFill>
                  <a:srgbClr val="000000"/>
                </a:solidFill>
                <a:latin typeface="Corbel" pitchFamily="34" charset="0"/>
                <a:ea typeface="Osaka" charset="-128"/>
              </a:rPr>
              <a:t> the Drug Gets </a:t>
            </a:r>
            <a:r>
              <a:rPr lang="en-US" sz="3600" b="1" dirty="0">
                <a:solidFill>
                  <a:srgbClr val="000000"/>
                </a:solidFill>
                <a:latin typeface="Corbel" pitchFamily="34" charset="0"/>
                <a:ea typeface="Osaka" charset="-128"/>
              </a:rPr>
              <a:t>into the Brain</a:t>
            </a:r>
            <a:endParaRPr lang="en-US" sz="3600" dirty="0">
              <a:solidFill>
                <a:srgbClr val="000000"/>
              </a:solidFill>
              <a:latin typeface="Corbel" pitchFamily="34" charset="0"/>
              <a:ea typeface="Osaka" charset="-128"/>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1034"/>
          <p:cNvSpPr txBox="1">
            <a:spLocks noChangeArrowheads="1"/>
          </p:cNvSpPr>
          <p:nvPr/>
        </p:nvSpPr>
        <p:spPr bwMode="auto">
          <a:xfrm>
            <a:off x="1391358" y="6521450"/>
            <a:ext cx="7838941" cy="338554"/>
          </a:xfrm>
          <a:prstGeom prst="rect">
            <a:avLst/>
          </a:prstGeom>
          <a:noFill/>
          <a:ln w="9525">
            <a:noFill/>
            <a:miter lim="800000"/>
            <a:headEnd/>
            <a:tailEnd/>
          </a:ln>
        </p:spPr>
        <p:txBody>
          <a:bodyPr wrap="none">
            <a:spAutoFit/>
          </a:bodyPr>
          <a:lstStyle/>
          <a:p>
            <a:pPr defTabSz="914400" eaLnBrk="0" hangingPunct="0"/>
            <a:r>
              <a:rPr lang="en-US" sz="1600" b="1" i="1">
                <a:solidFill>
                  <a:srgbClr val="000000"/>
                </a:solidFill>
                <a:latin typeface="Corbel" pitchFamily="34" charset="0"/>
                <a:ea typeface="Osaka" charset="-128"/>
              </a:rPr>
              <a:t>Source: Volkow, ND et al., Journal of Neuroscience, 23, pp. 11461-11468, December 2003.</a:t>
            </a:r>
          </a:p>
        </p:txBody>
      </p:sp>
      <p:sp>
        <p:nvSpPr>
          <p:cNvPr id="114691" name="Text Box 1035"/>
          <p:cNvSpPr txBox="1">
            <a:spLocks noChangeArrowheads="1"/>
          </p:cNvSpPr>
          <p:nvPr/>
        </p:nvSpPr>
        <p:spPr bwMode="auto">
          <a:xfrm>
            <a:off x="159381" y="76255"/>
            <a:ext cx="8697061" cy="1034129"/>
          </a:xfrm>
          <a:prstGeom prst="rect">
            <a:avLst/>
          </a:prstGeom>
          <a:noFill/>
          <a:ln w="9525">
            <a:noFill/>
            <a:miter lim="800000"/>
            <a:headEnd/>
            <a:tailEnd/>
          </a:ln>
        </p:spPr>
        <p:txBody>
          <a:bodyPr wrap="none">
            <a:spAutoFit/>
          </a:bodyPr>
          <a:lstStyle/>
          <a:p>
            <a:pPr algn="ctr" defTabSz="914400" eaLnBrk="0" hangingPunct="0">
              <a:lnSpc>
                <a:spcPct val="85000"/>
              </a:lnSpc>
            </a:pPr>
            <a:r>
              <a:rPr lang="en-US" sz="3600" b="1">
                <a:solidFill>
                  <a:srgbClr val="000000"/>
                </a:solidFill>
                <a:latin typeface="Corbel" pitchFamily="34" charset="0"/>
                <a:ea typeface="Osaka" charset="-128"/>
              </a:rPr>
              <a:t>Glucose Metabolism Was Greatly Increased</a:t>
            </a:r>
          </a:p>
          <a:p>
            <a:pPr algn="ctr" defTabSz="914400" eaLnBrk="0" hangingPunct="0">
              <a:lnSpc>
                <a:spcPct val="85000"/>
              </a:lnSpc>
            </a:pPr>
            <a:r>
              <a:rPr lang="en-US" sz="3600" b="1">
                <a:solidFill>
                  <a:srgbClr val="000000"/>
                </a:solidFill>
                <a:latin typeface="Corbel" pitchFamily="34" charset="0"/>
                <a:ea typeface="Osaka" charset="-128"/>
              </a:rPr>
              <a:t>By the </a:t>
            </a:r>
            <a:r>
              <a:rPr lang="en-US" sz="3600" b="1" i="1">
                <a:solidFill>
                  <a:srgbClr val="FF0000"/>
                </a:solidFill>
                <a:latin typeface="Corbel" pitchFamily="34" charset="0"/>
                <a:ea typeface="Osaka" charset="-128"/>
              </a:rPr>
              <a:t>Expectation</a:t>
            </a:r>
            <a:r>
              <a:rPr lang="en-US" sz="3600" b="1" i="1">
                <a:solidFill>
                  <a:srgbClr val="000000"/>
                </a:solidFill>
                <a:latin typeface="Corbel" pitchFamily="34" charset="0"/>
                <a:ea typeface="Osaka" charset="-128"/>
              </a:rPr>
              <a:t> </a:t>
            </a:r>
            <a:r>
              <a:rPr lang="en-US" sz="3600" b="1">
                <a:solidFill>
                  <a:srgbClr val="000000"/>
                </a:solidFill>
                <a:latin typeface="Corbel" pitchFamily="34" charset="0"/>
                <a:ea typeface="Osaka" charset="-128"/>
              </a:rPr>
              <a:t>of the Drug  </a:t>
            </a:r>
          </a:p>
        </p:txBody>
      </p:sp>
      <p:sp>
        <p:nvSpPr>
          <p:cNvPr id="424962" name="Rectangle 1026"/>
          <p:cNvSpPr>
            <a:spLocks noChangeArrowheads="1"/>
          </p:cNvSpPr>
          <p:nvPr/>
        </p:nvSpPr>
        <p:spPr bwMode="auto">
          <a:xfrm>
            <a:off x="390879" y="1143001"/>
            <a:ext cx="3740855" cy="5365978"/>
          </a:xfrm>
          <a:prstGeom prst="rect">
            <a:avLst/>
          </a:prstGeom>
          <a:solidFill>
            <a:schemeClr val="tx1"/>
          </a:solidFill>
          <a:ln w="9525">
            <a:solidFill>
              <a:schemeClr val="bg2"/>
            </a:solidFill>
            <a:miter lim="800000"/>
            <a:headEnd/>
            <a:tailEnd/>
          </a:ln>
          <a:effectLst/>
        </p:spPr>
        <p:txBody>
          <a:bodyPr wrap="none" anchor="ctr"/>
          <a:lstStyle/>
          <a:p>
            <a:pPr algn="ctr" defTabSz="914400" eaLnBrk="0" hangingPunct="0">
              <a:defRPr/>
            </a:pPr>
            <a:endParaRPr lang="en-US" sz="2400">
              <a:solidFill>
                <a:srgbClr val="FFFFFF"/>
              </a:solidFill>
              <a:latin typeface="Corbel" pitchFamily="34" charset="0"/>
              <a:ea typeface="ＭＳ Ｐゴシック" charset="-128"/>
            </a:endParaRPr>
          </a:p>
        </p:txBody>
      </p:sp>
      <p:pic>
        <p:nvPicPr>
          <p:cNvPr id="114693" name="Picture 1027"/>
          <p:cNvPicPr>
            <a:picLocks noChangeAspect="1" noChangeArrowheads="1"/>
          </p:cNvPicPr>
          <p:nvPr/>
        </p:nvPicPr>
        <p:blipFill>
          <a:blip r:embed="rId2" cstate="print"/>
          <a:srcRect l="426" t="2438" r="17805"/>
          <a:stretch>
            <a:fillRect/>
          </a:stretch>
        </p:blipFill>
        <p:spPr bwMode="auto">
          <a:xfrm>
            <a:off x="3636440" y="2986162"/>
            <a:ext cx="220133" cy="3502025"/>
          </a:xfrm>
          <a:prstGeom prst="rect">
            <a:avLst/>
          </a:prstGeom>
          <a:noFill/>
          <a:ln w="12700">
            <a:noFill/>
            <a:miter lim="800000"/>
            <a:headEnd/>
            <a:tailEnd/>
          </a:ln>
        </p:spPr>
      </p:pic>
      <p:pic>
        <p:nvPicPr>
          <p:cNvPr id="114694" name="Picture 1028"/>
          <p:cNvPicPr>
            <a:picLocks noChangeAspect="1" noChangeArrowheads="1"/>
          </p:cNvPicPr>
          <p:nvPr/>
        </p:nvPicPr>
        <p:blipFill>
          <a:blip r:embed="rId3" cstate="print"/>
          <a:srcRect/>
          <a:stretch>
            <a:fillRect/>
          </a:stretch>
        </p:blipFill>
        <p:spPr bwMode="auto">
          <a:xfrm>
            <a:off x="285051" y="1220789"/>
            <a:ext cx="3437467" cy="5180012"/>
          </a:xfrm>
          <a:prstGeom prst="rect">
            <a:avLst/>
          </a:prstGeom>
          <a:noFill/>
          <a:ln w="9525">
            <a:noFill/>
            <a:miter lim="800000"/>
            <a:headEnd/>
            <a:tailEnd/>
          </a:ln>
        </p:spPr>
      </p:pic>
      <p:pic>
        <p:nvPicPr>
          <p:cNvPr id="114695" name="Picture 1029"/>
          <p:cNvPicPr>
            <a:picLocks noChangeAspect="1" noChangeArrowheads="1"/>
          </p:cNvPicPr>
          <p:nvPr/>
        </p:nvPicPr>
        <p:blipFill>
          <a:blip r:embed="rId4" cstate="print"/>
          <a:srcRect/>
          <a:stretch>
            <a:fillRect/>
          </a:stretch>
        </p:blipFill>
        <p:spPr bwMode="auto">
          <a:xfrm>
            <a:off x="203205" y="1150939"/>
            <a:ext cx="3450167" cy="5354637"/>
          </a:xfrm>
          <a:prstGeom prst="rect">
            <a:avLst/>
          </a:prstGeom>
          <a:noFill/>
          <a:ln w="9525">
            <a:noFill/>
            <a:miter lim="800000"/>
            <a:headEnd/>
            <a:tailEnd/>
          </a:ln>
        </p:spPr>
      </p:pic>
      <p:sp>
        <p:nvSpPr>
          <p:cNvPr id="424966" name="Text Box 1030"/>
          <p:cNvSpPr txBox="1">
            <a:spLocks noChangeArrowheads="1"/>
          </p:cNvSpPr>
          <p:nvPr/>
        </p:nvSpPr>
        <p:spPr bwMode="auto">
          <a:xfrm>
            <a:off x="1990178" y="2515621"/>
            <a:ext cx="2124299" cy="430887"/>
          </a:xfrm>
          <a:prstGeom prst="rect">
            <a:avLst/>
          </a:prstGeom>
          <a:noFill/>
          <a:ln w="9525">
            <a:noFill/>
            <a:miter lim="800000"/>
            <a:headEnd/>
            <a:tailEnd/>
          </a:ln>
          <a:effectLst/>
        </p:spPr>
        <p:txBody>
          <a:bodyPr wrap="none">
            <a:spAutoFit/>
          </a:bodyPr>
          <a:lstStyle/>
          <a:p>
            <a:pPr defTabSz="914400" eaLnBrk="0" hangingPunct="0">
              <a:defRPr/>
            </a:pPr>
            <a:r>
              <a:rPr lang="en-US" sz="2200" b="1">
                <a:solidFill>
                  <a:srgbClr val="FFFF00"/>
                </a:solidFill>
                <a:latin typeface="Corbel" pitchFamily="34" charset="0"/>
                <a:ea typeface="ＭＳ Ｐゴシック" charset="-128"/>
              </a:rPr>
              <a:t>Unexpected MP</a:t>
            </a:r>
          </a:p>
        </p:txBody>
      </p:sp>
      <p:sp>
        <p:nvSpPr>
          <p:cNvPr id="424967" name="Text Box 1031"/>
          <p:cNvSpPr txBox="1">
            <a:spLocks noChangeArrowheads="1"/>
          </p:cNvSpPr>
          <p:nvPr/>
        </p:nvSpPr>
        <p:spPr bwMode="auto">
          <a:xfrm>
            <a:off x="3730978" y="2737870"/>
            <a:ext cx="338554" cy="276999"/>
          </a:xfrm>
          <a:prstGeom prst="rect">
            <a:avLst/>
          </a:prstGeom>
          <a:noFill/>
          <a:ln w="9525">
            <a:noFill/>
            <a:miter lim="800000"/>
            <a:headEnd/>
            <a:tailEnd/>
          </a:ln>
          <a:effectLst/>
        </p:spPr>
        <p:txBody>
          <a:bodyPr wrap="none">
            <a:spAutoFit/>
          </a:bodyPr>
          <a:lstStyle/>
          <a:p>
            <a:pPr defTabSz="914400" eaLnBrk="0" hangingPunct="0">
              <a:defRPr/>
            </a:pPr>
            <a:r>
              <a:rPr lang="en-US" sz="1200" b="1">
                <a:solidFill>
                  <a:srgbClr val="FFFF00"/>
                </a:solidFill>
                <a:latin typeface="Corbel" pitchFamily="34" charset="0"/>
                <a:ea typeface="ＭＳ Ｐゴシック" charset="-128"/>
              </a:rPr>
              <a:t>70</a:t>
            </a:r>
          </a:p>
        </p:txBody>
      </p:sp>
      <p:sp>
        <p:nvSpPr>
          <p:cNvPr id="424968" name="Text Box 1032"/>
          <p:cNvSpPr txBox="1">
            <a:spLocks noChangeArrowheads="1"/>
          </p:cNvSpPr>
          <p:nvPr/>
        </p:nvSpPr>
        <p:spPr bwMode="auto">
          <a:xfrm>
            <a:off x="3808590" y="5936682"/>
            <a:ext cx="263214" cy="276999"/>
          </a:xfrm>
          <a:prstGeom prst="rect">
            <a:avLst/>
          </a:prstGeom>
          <a:noFill/>
          <a:ln w="9525">
            <a:noFill/>
            <a:miter lim="800000"/>
            <a:headEnd/>
            <a:tailEnd/>
          </a:ln>
          <a:effectLst/>
        </p:spPr>
        <p:txBody>
          <a:bodyPr wrap="none">
            <a:spAutoFit/>
          </a:bodyPr>
          <a:lstStyle/>
          <a:p>
            <a:pPr defTabSz="914400" eaLnBrk="0" hangingPunct="0">
              <a:defRPr/>
            </a:pPr>
            <a:r>
              <a:rPr lang="en-US" sz="1200" b="1">
                <a:solidFill>
                  <a:srgbClr val="FFFF00"/>
                </a:solidFill>
                <a:latin typeface="Corbel" pitchFamily="34" charset="0"/>
                <a:ea typeface="ＭＳ Ｐゴシック" charset="-128"/>
              </a:rPr>
              <a:t>0</a:t>
            </a:r>
          </a:p>
        </p:txBody>
      </p:sp>
      <p:sp>
        <p:nvSpPr>
          <p:cNvPr id="114699" name="Text Box 1033"/>
          <p:cNvSpPr txBox="1">
            <a:spLocks noChangeArrowheads="1"/>
          </p:cNvSpPr>
          <p:nvPr/>
        </p:nvSpPr>
        <p:spPr bwMode="auto">
          <a:xfrm>
            <a:off x="2674718" y="6167022"/>
            <a:ext cx="1529586" cy="338554"/>
          </a:xfrm>
          <a:prstGeom prst="rect">
            <a:avLst/>
          </a:prstGeom>
          <a:noFill/>
          <a:ln w="9525">
            <a:noFill/>
            <a:miter lim="800000"/>
            <a:headEnd/>
            <a:tailEnd/>
          </a:ln>
        </p:spPr>
        <p:txBody>
          <a:bodyPr wrap="none">
            <a:spAutoFit/>
          </a:bodyPr>
          <a:lstStyle/>
          <a:p>
            <a:pPr defTabSz="914400" eaLnBrk="0" hangingPunct="0"/>
            <a:r>
              <a:rPr lang="en-US" sz="1600" b="1" dirty="0">
                <a:solidFill>
                  <a:srgbClr val="FFFF00"/>
                </a:solidFill>
                <a:latin typeface="Corbel" pitchFamily="34" charset="0"/>
                <a:ea typeface="ＭＳ Ｐゴシック" charset="-128"/>
                <a:cs typeface="Times New Roman" pitchFamily="18" charset="0"/>
              </a:rPr>
              <a:t>µ</a:t>
            </a:r>
            <a:r>
              <a:rPr lang="en-US" sz="1600" b="1" dirty="0" err="1">
                <a:solidFill>
                  <a:srgbClr val="FFFF00"/>
                </a:solidFill>
                <a:latin typeface="Corbel" pitchFamily="34" charset="0"/>
                <a:ea typeface="ＭＳ Ｐゴシック" charset="-128"/>
              </a:rPr>
              <a:t>mol</a:t>
            </a:r>
            <a:r>
              <a:rPr lang="en-US" sz="1600" b="1" dirty="0">
                <a:solidFill>
                  <a:srgbClr val="FFFF00"/>
                </a:solidFill>
                <a:latin typeface="Corbel" pitchFamily="34" charset="0"/>
                <a:ea typeface="ＭＳ Ｐゴシック" charset="-128"/>
              </a:rPr>
              <a:t>/100g/min</a:t>
            </a:r>
          </a:p>
        </p:txBody>
      </p:sp>
      <p:sp>
        <p:nvSpPr>
          <p:cNvPr id="424972" name="Rectangle 1036"/>
          <p:cNvSpPr>
            <a:spLocks noChangeArrowheads="1"/>
          </p:cNvSpPr>
          <p:nvPr/>
        </p:nvSpPr>
        <p:spPr bwMode="auto">
          <a:xfrm>
            <a:off x="320323" y="3973514"/>
            <a:ext cx="1697566" cy="1231900"/>
          </a:xfrm>
          <a:prstGeom prst="rect">
            <a:avLst/>
          </a:prstGeom>
          <a:noFill/>
          <a:ln w="57150">
            <a:solidFill>
              <a:srgbClr val="FF0000"/>
            </a:solidFill>
            <a:miter lim="800000"/>
            <a:headEnd/>
            <a:tailEnd/>
          </a:ln>
          <a:effectLst/>
        </p:spPr>
        <p:txBody>
          <a:bodyPr wrap="none"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4974" name="Text Box 1038"/>
          <p:cNvSpPr txBox="1">
            <a:spLocks noChangeArrowheads="1"/>
          </p:cNvSpPr>
          <p:nvPr/>
        </p:nvSpPr>
        <p:spPr bwMode="auto">
          <a:xfrm>
            <a:off x="1986927" y="3822718"/>
            <a:ext cx="1786066" cy="430887"/>
          </a:xfrm>
          <a:prstGeom prst="rect">
            <a:avLst/>
          </a:prstGeom>
          <a:noFill/>
          <a:ln w="9525">
            <a:noFill/>
            <a:miter lim="800000"/>
            <a:headEnd/>
            <a:tailEnd/>
          </a:ln>
          <a:effectLst/>
        </p:spPr>
        <p:txBody>
          <a:bodyPr wrap="none">
            <a:spAutoFit/>
          </a:bodyPr>
          <a:lstStyle/>
          <a:p>
            <a:pPr defTabSz="914400" eaLnBrk="0" hangingPunct="0">
              <a:defRPr/>
            </a:pPr>
            <a:r>
              <a:rPr lang="en-US" sz="2200" b="1">
                <a:solidFill>
                  <a:srgbClr val="FFFF00"/>
                </a:solidFill>
                <a:latin typeface="Corbel" pitchFamily="34" charset="0"/>
                <a:ea typeface="ＭＳ Ｐゴシック" charset="-128"/>
              </a:rPr>
              <a:t>Expected MP</a:t>
            </a:r>
          </a:p>
        </p:txBody>
      </p:sp>
      <p:sp>
        <p:nvSpPr>
          <p:cNvPr id="424978" name="Rectangle 1042"/>
          <p:cNvSpPr>
            <a:spLocks noChangeArrowheads="1"/>
          </p:cNvSpPr>
          <p:nvPr/>
        </p:nvSpPr>
        <p:spPr bwMode="auto">
          <a:xfrm>
            <a:off x="334434" y="2641601"/>
            <a:ext cx="1697566" cy="1231900"/>
          </a:xfrm>
          <a:prstGeom prst="rect">
            <a:avLst/>
          </a:prstGeom>
          <a:noFill/>
          <a:ln w="57150">
            <a:solidFill>
              <a:schemeClr val="accent6"/>
            </a:solidFill>
            <a:miter lim="800000"/>
            <a:headEnd/>
            <a:tailEnd/>
          </a:ln>
          <a:effectLst/>
        </p:spPr>
        <p:txBody>
          <a:bodyPr wrap="none" anchor="ct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114703" name="Text Box 1043"/>
          <p:cNvSpPr txBox="1">
            <a:spLocks noChangeArrowheads="1"/>
          </p:cNvSpPr>
          <p:nvPr/>
        </p:nvSpPr>
        <p:spPr bwMode="auto">
          <a:xfrm>
            <a:off x="4233336" y="5348418"/>
            <a:ext cx="4741333" cy="794064"/>
          </a:xfrm>
          <a:prstGeom prst="rect">
            <a:avLst/>
          </a:prstGeom>
          <a:noFill/>
          <a:ln w="38100">
            <a:solidFill>
              <a:srgbClr val="F82307"/>
            </a:solidFill>
            <a:miter lim="800000"/>
            <a:headEnd/>
            <a:tailEnd/>
          </a:ln>
        </p:spPr>
        <p:txBody>
          <a:bodyPr wrap="square">
            <a:spAutoFit/>
          </a:bodyPr>
          <a:lstStyle/>
          <a:p>
            <a:pPr algn="ctr" defTabSz="914400" eaLnBrk="0" hangingPunct="0">
              <a:lnSpc>
                <a:spcPct val="80000"/>
              </a:lnSpc>
            </a:pPr>
            <a:r>
              <a:rPr lang="en-US" sz="1900" b="1" dirty="0">
                <a:solidFill>
                  <a:srgbClr val="000000"/>
                </a:solidFill>
                <a:latin typeface="Corbel" pitchFamily="34" charset="0"/>
                <a:ea typeface="Osaka" charset="-128"/>
              </a:rPr>
              <a:t>Increases in Metabolism Were About 50% Larger When MP Was Expected Than Unexpected</a:t>
            </a:r>
          </a:p>
        </p:txBody>
      </p:sp>
      <p:grpSp>
        <p:nvGrpSpPr>
          <p:cNvPr id="60" name="Group 59"/>
          <p:cNvGrpSpPr/>
          <p:nvPr/>
        </p:nvGrpSpPr>
        <p:grpSpPr>
          <a:xfrm>
            <a:off x="4651763" y="1665534"/>
            <a:ext cx="2629573" cy="3593946"/>
            <a:chOff x="5206187" y="1371601"/>
            <a:chExt cx="3407591" cy="4139916"/>
          </a:xfrm>
        </p:grpSpPr>
        <p:sp>
          <p:nvSpPr>
            <p:cNvPr id="424982" name="Rectangle 1046"/>
            <p:cNvSpPr>
              <a:spLocks noChangeArrowheads="1"/>
            </p:cNvSpPr>
            <p:nvPr/>
          </p:nvSpPr>
          <p:spPr bwMode="auto">
            <a:xfrm>
              <a:off x="6218238" y="3257550"/>
              <a:ext cx="663575" cy="7366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0" scaled="1"/>
              <a:tileRect/>
            </a:gradFill>
            <a:ln w="9525">
              <a:solidFill>
                <a:schemeClr val="bg2"/>
              </a:solidFill>
              <a:miter lim="800000"/>
              <a:headEnd/>
              <a:tailEnd/>
            </a:ln>
            <a:scene3d>
              <a:camera prst="orthographicFront"/>
              <a:lightRig rig="threePt" dir="t"/>
            </a:scene3d>
            <a:sp3d>
              <a:bevelT prst="angle"/>
            </a:sp3d>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4983" name="Line 1047"/>
            <p:cNvSpPr>
              <a:spLocks noChangeShapeType="1"/>
            </p:cNvSpPr>
            <p:nvPr/>
          </p:nvSpPr>
          <p:spPr bwMode="auto">
            <a:xfrm flipV="1">
              <a:off x="6550024" y="2611438"/>
              <a:ext cx="1589" cy="646112"/>
            </a:xfrm>
            <a:prstGeom prst="line">
              <a:avLst/>
            </a:prstGeom>
            <a:noFill/>
            <a:ln w="9525">
              <a:solidFill>
                <a:schemeClr val="accent6"/>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4984" name="Line 1048"/>
            <p:cNvSpPr>
              <a:spLocks noChangeShapeType="1"/>
            </p:cNvSpPr>
            <p:nvPr/>
          </p:nvSpPr>
          <p:spPr bwMode="auto">
            <a:xfrm>
              <a:off x="6526214" y="2611480"/>
              <a:ext cx="46037" cy="1587"/>
            </a:xfrm>
            <a:prstGeom prst="line">
              <a:avLst/>
            </a:prstGeom>
            <a:noFill/>
            <a:ln w="9525">
              <a:solidFill>
                <a:schemeClr val="accent6"/>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4985" name="Line 1049"/>
            <p:cNvSpPr>
              <a:spLocks noChangeShapeType="1"/>
            </p:cNvSpPr>
            <p:nvPr/>
          </p:nvSpPr>
          <p:spPr bwMode="auto">
            <a:xfrm flipH="1">
              <a:off x="6551620" y="3276605"/>
              <a:ext cx="1587" cy="638175"/>
            </a:xfrm>
            <a:prstGeom prst="line">
              <a:avLst/>
            </a:prstGeom>
            <a:noFill/>
            <a:ln w="9525">
              <a:solidFill>
                <a:schemeClr val="accent6"/>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4986" name="Line 1050"/>
            <p:cNvSpPr>
              <a:spLocks noChangeShapeType="1"/>
            </p:cNvSpPr>
            <p:nvPr/>
          </p:nvSpPr>
          <p:spPr bwMode="auto">
            <a:xfrm>
              <a:off x="6526214" y="3914775"/>
              <a:ext cx="46037" cy="1588"/>
            </a:xfrm>
            <a:prstGeom prst="line">
              <a:avLst/>
            </a:prstGeom>
            <a:noFill/>
            <a:ln w="9525">
              <a:solidFill>
                <a:srgbClr val="27FC20"/>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4988" name="Rectangle 1052"/>
            <p:cNvSpPr>
              <a:spLocks noChangeArrowheads="1"/>
            </p:cNvSpPr>
            <p:nvPr/>
          </p:nvSpPr>
          <p:spPr bwMode="auto">
            <a:xfrm>
              <a:off x="7042150" y="2849605"/>
              <a:ext cx="665163" cy="1144587"/>
            </a:xfrm>
            <a:prstGeom prst="rect">
              <a:avLst/>
            </a:prstGeom>
            <a:solidFill>
              <a:srgbClr val="FF0000"/>
            </a:solidFill>
            <a:ln w="9525">
              <a:solidFill>
                <a:schemeClr val="bg2"/>
              </a:solidFill>
              <a:miter lim="800000"/>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4989" name="Rectangle 1053"/>
            <p:cNvSpPr>
              <a:spLocks noChangeArrowheads="1"/>
            </p:cNvSpPr>
            <p:nvPr/>
          </p:nvSpPr>
          <p:spPr bwMode="auto">
            <a:xfrm>
              <a:off x="7042150" y="2849564"/>
              <a:ext cx="665163" cy="1144588"/>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w="9525">
              <a:solidFill>
                <a:schemeClr val="bg2"/>
              </a:solidFill>
              <a:miter lim="800000"/>
              <a:headEnd/>
              <a:tailEnd/>
            </a:ln>
            <a:scene3d>
              <a:camera prst="orthographicFront"/>
              <a:lightRig rig="threePt" dir="t"/>
            </a:scene3d>
            <a:sp3d>
              <a:bevelT prst="angle"/>
            </a:sp3d>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4990" name="Line 1054"/>
            <p:cNvSpPr>
              <a:spLocks noChangeShapeType="1"/>
            </p:cNvSpPr>
            <p:nvPr/>
          </p:nvSpPr>
          <p:spPr bwMode="auto">
            <a:xfrm flipV="1">
              <a:off x="7375529" y="1546225"/>
              <a:ext cx="1589" cy="1303338"/>
            </a:xfrm>
            <a:prstGeom prst="line">
              <a:avLst/>
            </a:prstGeom>
            <a:noFill/>
            <a:ln w="9525">
              <a:solidFill>
                <a:srgbClr val="FF0000"/>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4991" name="Line 1055"/>
            <p:cNvSpPr>
              <a:spLocks noChangeShapeType="1"/>
            </p:cNvSpPr>
            <p:nvPr/>
          </p:nvSpPr>
          <p:spPr bwMode="auto">
            <a:xfrm>
              <a:off x="7351713" y="1546225"/>
              <a:ext cx="46037" cy="1588"/>
            </a:xfrm>
            <a:prstGeom prst="line">
              <a:avLst/>
            </a:prstGeom>
            <a:noFill/>
            <a:ln w="9525">
              <a:solidFill>
                <a:srgbClr val="FF0000"/>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4992" name="Line 1056"/>
            <p:cNvSpPr>
              <a:spLocks noChangeShapeType="1"/>
            </p:cNvSpPr>
            <p:nvPr/>
          </p:nvSpPr>
          <p:spPr bwMode="auto">
            <a:xfrm>
              <a:off x="7375529" y="2849605"/>
              <a:ext cx="1589" cy="1144587"/>
            </a:xfrm>
            <a:prstGeom prst="line">
              <a:avLst/>
            </a:prstGeom>
            <a:noFill/>
            <a:ln w="9525">
              <a:solidFill>
                <a:srgbClr val="FF0000"/>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4994" name="Rectangle 1058"/>
            <p:cNvSpPr>
              <a:spLocks noChangeArrowheads="1"/>
            </p:cNvSpPr>
            <p:nvPr/>
          </p:nvSpPr>
          <p:spPr bwMode="auto">
            <a:xfrm>
              <a:off x="7867650" y="3914780"/>
              <a:ext cx="665163" cy="79375"/>
            </a:xfrm>
            <a:prstGeom prst="rect">
              <a:avLst/>
            </a:prstGeom>
            <a:solidFill>
              <a:srgbClr val="27FC20"/>
            </a:solidFill>
            <a:ln w="9525">
              <a:noFill/>
              <a:miter lim="800000"/>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4995" name="Rectangle 1059"/>
            <p:cNvSpPr>
              <a:spLocks noChangeArrowheads="1"/>
            </p:cNvSpPr>
            <p:nvPr/>
          </p:nvSpPr>
          <p:spPr bwMode="auto">
            <a:xfrm>
              <a:off x="7867650" y="3914781"/>
              <a:ext cx="665163" cy="79375"/>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9525">
              <a:solidFill>
                <a:srgbClr val="000000"/>
              </a:solidFill>
              <a:miter lim="800000"/>
              <a:headEnd/>
              <a:tailEnd/>
            </a:ln>
            <a:scene3d>
              <a:camera prst="orthographicFront"/>
              <a:lightRig rig="threePt" dir="t"/>
            </a:scene3d>
            <a:sp3d>
              <a:bevelT prst="angle"/>
            </a:sp3d>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4996" name="Line 1060"/>
            <p:cNvSpPr>
              <a:spLocks noChangeShapeType="1"/>
            </p:cNvSpPr>
            <p:nvPr/>
          </p:nvSpPr>
          <p:spPr bwMode="auto">
            <a:xfrm flipV="1">
              <a:off x="8201027" y="3178175"/>
              <a:ext cx="1589" cy="736600"/>
            </a:xfrm>
            <a:prstGeom prst="line">
              <a:avLst/>
            </a:prstGeom>
            <a:noFill/>
            <a:ln w="9525">
              <a:solidFill>
                <a:srgbClr val="27FC20"/>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4997" name="Line 1061"/>
            <p:cNvSpPr>
              <a:spLocks noChangeShapeType="1"/>
            </p:cNvSpPr>
            <p:nvPr/>
          </p:nvSpPr>
          <p:spPr bwMode="auto">
            <a:xfrm>
              <a:off x="8177213" y="3178175"/>
              <a:ext cx="46037" cy="1588"/>
            </a:xfrm>
            <a:prstGeom prst="line">
              <a:avLst/>
            </a:prstGeom>
            <a:noFill/>
            <a:ln w="9525">
              <a:solidFill>
                <a:srgbClr val="27FC20"/>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4998" name="Line 1062"/>
            <p:cNvSpPr>
              <a:spLocks noChangeShapeType="1"/>
            </p:cNvSpPr>
            <p:nvPr/>
          </p:nvSpPr>
          <p:spPr bwMode="auto">
            <a:xfrm>
              <a:off x="8201027" y="3914780"/>
              <a:ext cx="1589" cy="79375"/>
            </a:xfrm>
            <a:prstGeom prst="line">
              <a:avLst/>
            </a:prstGeom>
            <a:noFill/>
            <a:ln w="9525">
              <a:solidFill>
                <a:srgbClr val="27FC20"/>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grpSp>
          <p:nvGrpSpPr>
            <p:cNvPr id="114725" name="Group 1063"/>
            <p:cNvGrpSpPr>
              <a:grpSpLocks/>
            </p:cNvGrpSpPr>
            <p:nvPr/>
          </p:nvGrpSpPr>
          <p:grpSpPr bwMode="auto">
            <a:xfrm>
              <a:off x="6137276" y="1546229"/>
              <a:ext cx="12700" cy="2449513"/>
              <a:chOff x="983" y="1031"/>
              <a:chExt cx="7" cy="1543"/>
            </a:xfrm>
          </p:grpSpPr>
          <p:sp>
            <p:nvSpPr>
              <p:cNvPr id="425000" name="Line 1064"/>
              <p:cNvSpPr>
                <a:spLocks noChangeShapeType="1"/>
              </p:cNvSpPr>
              <p:nvPr/>
            </p:nvSpPr>
            <p:spPr bwMode="auto">
              <a:xfrm>
                <a:off x="983" y="2573"/>
                <a:ext cx="7" cy="1"/>
              </a:xfrm>
              <a:prstGeom prst="line">
                <a:avLst/>
              </a:prstGeom>
              <a:noFill/>
              <a:ln w="9525">
                <a:solidFill>
                  <a:srgbClr val="FFFFFF"/>
                </a:solidFill>
                <a:round/>
                <a:headEnd/>
                <a:tailEnd/>
              </a:ln>
              <a:effectLst>
                <a:outerShdw dist="35921" dir="2700000" algn="ctr" rotWithShape="0">
                  <a:schemeClr val="bg2"/>
                </a:outerShdw>
              </a:effectLst>
            </p:spPr>
            <p:txBody>
              <a:bodyPr/>
              <a:lstStyle/>
              <a:p>
                <a:pPr defTabSz="914400">
                  <a:defRPr/>
                </a:pPr>
                <a:endParaRPr lang="en-US" sz="2000">
                  <a:solidFill>
                    <a:srgbClr val="FFFFFF"/>
                  </a:solidFill>
                  <a:latin typeface="Corbel" pitchFamily="34" charset="0"/>
                  <a:ea typeface="ＭＳ Ｐゴシック" charset="-128"/>
                </a:endParaRPr>
              </a:p>
            </p:txBody>
          </p:sp>
          <p:sp>
            <p:nvSpPr>
              <p:cNvPr id="425001" name="Line 1065"/>
              <p:cNvSpPr>
                <a:spLocks noChangeShapeType="1"/>
              </p:cNvSpPr>
              <p:nvPr/>
            </p:nvSpPr>
            <p:spPr bwMode="auto">
              <a:xfrm>
                <a:off x="983" y="2316"/>
                <a:ext cx="7" cy="1"/>
              </a:xfrm>
              <a:prstGeom prst="line">
                <a:avLst/>
              </a:prstGeom>
              <a:noFill/>
              <a:ln w="9525">
                <a:solidFill>
                  <a:srgbClr val="FFFFFF"/>
                </a:solidFill>
                <a:round/>
                <a:headEnd/>
                <a:tailEnd/>
              </a:ln>
              <a:effectLst>
                <a:outerShdw dist="35921" dir="2700000" algn="ctr" rotWithShape="0">
                  <a:schemeClr val="bg2"/>
                </a:outerShdw>
              </a:effectLst>
            </p:spPr>
            <p:txBody>
              <a:bodyPr/>
              <a:lstStyle/>
              <a:p>
                <a:pPr defTabSz="914400">
                  <a:defRPr/>
                </a:pPr>
                <a:endParaRPr lang="en-US" sz="2000">
                  <a:solidFill>
                    <a:srgbClr val="FFFFFF"/>
                  </a:solidFill>
                  <a:latin typeface="Corbel" pitchFamily="34" charset="0"/>
                  <a:ea typeface="ＭＳ Ｐゴシック" charset="-128"/>
                </a:endParaRPr>
              </a:p>
            </p:txBody>
          </p:sp>
          <p:sp>
            <p:nvSpPr>
              <p:cNvPr id="425002" name="Line 1066"/>
              <p:cNvSpPr>
                <a:spLocks noChangeShapeType="1"/>
              </p:cNvSpPr>
              <p:nvPr/>
            </p:nvSpPr>
            <p:spPr bwMode="auto">
              <a:xfrm>
                <a:off x="983" y="2059"/>
                <a:ext cx="7" cy="1"/>
              </a:xfrm>
              <a:prstGeom prst="line">
                <a:avLst/>
              </a:prstGeom>
              <a:noFill/>
              <a:ln w="9525">
                <a:solidFill>
                  <a:srgbClr val="FFFFFF"/>
                </a:solidFill>
                <a:round/>
                <a:headEnd/>
                <a:tailEnd/>
              </a:ln>
              <a:effectLst>
                <a:outerShdw dist="35921" dir="2700000" algn="ctr" rotWithShape="0">
                  <a:schemeClr val="bg2"/>
                </a:outerShdw>
              </a:effectLst>
            </p:spPr>
            <p:txBody>
              <a:bodyPr/>
              <a:lstStyle/>
              <a:p>
                <a:pPr defTabSz="914400">
                  <a:defRPr/>
                </a:pPr>
                <a:endParaRPr lang="en-US" sz="2000">
                  <a:solidFill>
                    <a:srgbClr val="FFFFFF"/>
                  </a:solidFill>
                  <a:latin typeface="Corbel" pitchFamily="34" charset="0"/>
                  <a:ea typeface="ＭＳ Ｐゴシック" charset="-128"/>
                </a:endParaRPr>
              </a:p>
            </p:txBody>
          </p:sp>
          <p:sp>
            <p:nvSpPr>
              <p:cNvPr id="425003" name="Line 1067"/>
              <p:cNvSpPr>
                <a:spLocks noChangeShapeType="1"/>
              </p:cNvSpPr>
              <p:nvPr/>
            </p:nvSpPr>
            <p:spPr bwMode="auto">
              <a:xfrm>
                <a:off x="983" y="1802"/>
                <a:ext cx="7" cy="1"/>
              </a:xfrm>
              <a:prstGeom prst="line">
                <a:avLst/>
              </a:prstGeom>
              <a:noFill/>
              <a:ln w="9525">
                <a:solidFill>
                  <a:srgbClr val="FFFFFF"/>
                </a:solidFill>
                <a:round/>
                <a:headEnd/>
                <a:tailEnd/>
              </a:ln>
              <a:effectLst>
                <a:outerShdw dist="35921" dir="2700000" algn="ctr" rotWithShape="0">
                  <a:schemeClr val="bg2"/>
                </a:outerShdw>
              </a:effectLst>
            </p:spPr>
            <p:txBody>
              <a:bodyPr/>
              <a:lstStyle/>
              <a:p>
                <a:pPr defTabSz="914400">
                  <a:defRPr/>
                </a:pPr>
                <a:endParaRPr lang="en-US" sz="2000">
                  <a:solidFill>
                    <a:srgbClr val="FFFFFF"/>
                  </a:solidFill>
                  <a:latin typeface="Corbel" pitchFamily="34" charset="0"/>
                  <a:ea typeface="ＭＳ Ｐゴシック" charset="-128"/>
                </a:endParaRPr>
              </a:p>
            </p:txBody>
          </p:sp>
          <p:sp>
            <p:nvSpPr>
              <p:cNvPr id="425004" name="Line 1068"/>
              <p:cNvSpPr>
                <a:spLocks noChangeShapeType="1"/>
              </p:cNvSpPr>
              <p:nvPr/>
            </p:nvSpPr>
            <p:spPr bwMode="auto">
              <a:xfrm>
                <a:off x="983" y="1545"/>
                <a:ext cx="7" cy="1"/>
              </a:xfrm>
              <a:prstGeom prst="line">
                <a:avLst/>
              </a:prstGeom>
              <a:noFill/>
              <a:ln w="9525">
                <a:solidFill>
                  <a:srgbClr val="FFFFFF"/>
                </a:solidFill>
                <a:round/>
                <a:headEnd/>
                <a:tailEnd/>
              </a:ln>
              <a:effectLst>
                <a:outerShdw dist="35921" dir="2700000" algn="ctr" rotWithShape="0">
                  <a:schemeClr val="bg2"/>
                </a:outerShdw>
              </a:effectLst>
            </p:spPr>
            <p:txBody>
              <a:bodyPr/>
              <a:lstStyle/>
              <a:p>
                <a:pPr defTabSz="914400">
                  <a:defRPr/>
                </a:pPr>
                <a:endParaRPr lang="en-US" sz="2000">
                  <a:solidFill>
                    <a:srgbClr val="FFFFFF"/>
                  </a:solidFill>
                  <a:latin typeface="Corbel" pitchFamily="34" charset="0"/>
                  <a:ea typeface="ＭＳ Ｐゴシック" charset="-128"/>
                </a:endParaRPr>
              </a:p>
            </p:txBody>
          </p:sp>
          <p:sp>
            <p:nvSpPr>
              <p:cNvPr id="425005" name="Line 1069"/>
              <p:cNvSpPr>
                <a:spLocks noChangeShapeType="1"/>
              </p:cNvSpPr>
              <p:nvPr/>
            </p:nvSpPr>
            <p:spPr bwMode="auto">
              <a:xfrm>
                <a:off x="983" y="1288"/>
                <a:ext cx="7" cy="1"/>
              </a:xfrm>
              <a:prstGeom prst="line">
                <a:avLst/>
              </a:prstGeom>
              <a:noFill/>
              <a:ln w="9525">
                <a:solidFill>
                  <a:srgbClr val="FFFFFF"/>
                </a:solidFill>
                <a:round/>
                <a:headEnd/>
                <a:tailEnd/>
              </a:ln>
              <a:effectLst>
                <a:outerShdw dist="35921" dir="2700000" algn="ctr" rotWithShape="0">
                  <a:schemeClr val="bg2"/>
                </a:outerShdw>
              </a:effectLst>
            </p:spPr>
            <p:txBody>
              <a:bodyPr/>
              <a:lstStyle/>
              <a:p>
                <a:pPr defTabSz="914400">
                  <a:defRPr/>
                </a:pPr>
                <a:endParaRPr lang="en-US" sz="2000">
                  <a:solidFill>
                    <a:srgbClr val="FFFFFF"/>
                  </a:solidFill>
                  <a:latin typeface="Corbel" pitchFamily="34" charset="0"/>
                  <a:ea typeface="ＭＳ Ｐゴシック" charset="-128"/>
                </a:endParaRPr>
              </a:p>
            </p:txBody>
          </p:sp>
          <p:sp>
            <p:nvSpPr>
              <p:cNvPr id="425006" name="Line 1070"/>
              <p:cNvSpPr>
                <a:spLocks noChangeShapeType="1"/>
              </p:cNvSpPr>
              <p:nvPr/>
            </p:nvSpPr>
            <p:spPr bwMode="auto">
              <a:xfrm>
                <a:off x="983" y="1031"/>
                <a:ext cx="7" cy="1"/>
              </a:xfrm>
              <a:prstGeom prst="line">
                <a:avLst/>
              </a:prstGeom>
              <a:noFill/>
              <a:ln w="9525">
                <a:solidFill>
                  <a:srgbClr val="FFFFFF"/>
                </a:solidFill>
                <a:round/>
                <a:headEnd/>
                <a:tailEnd/>
              </a:ln>
              <a:effectLst>
                <a:outerShdw dist="35921" dir="2700000" algn="ctr" rotWithShape="0">
                  <a:schemeClr val="bg2"/>
                </a:outerShdw>
              </a:effectLst>
            </p:spPr>
            <p:txBody>
              <a:bodyPr/>
              <a:lstStyle/>
              <a:p>
                <a:pPr defTabSz="914400">
                  <a:defRPr/>
                </a:pPr>
                <a:endParaRPr lang="en-US" sz="2000">
                  <a:solidFill>
                    <a:srgbClr val="FFFFFF"/>
                  </a:solidFill>
                  <a:latin typeface="Corbel" pitchFamily="34" charset="0"/>
                  <a:ea typeface="ＭＳ Ｐゴシック" charset="-128"/>
                </a:endParaRPr>
              </a:p>
            </p:txBody>
          </p:sp>
        </p:grpSp>
        <p:grpSp>
          <p:nvGrpSpPr>
            <p:cNvPr id="114726" name="Group 1071"/>
            <p:cNvGrpSpPr>
              <a:grpSpLocks/>
            </p:cNvGrpSpPr>
            <p:nvPr/>
          </p:nvGrpSpPr>
          <p:grpSpPr bwMode="auto">
            <a:xfrm>
              <a:off x="6137278" y="3981450"/>
              <a:ext cx="2476500" cy="12700"/>
              <a:chOff x="983" y="2565"/>
              <a:chExt cx="1387" cy="8"/>
            </a:xfrm>
          </p:grpSpPr>
          <p:sp>
            <p:nvSpPr>
              <p:cNvPr id="425008" name="Line 1072"/>
              <p:cNvSpPr>
                <a:spLocks noChangeShapeType="1"/>
              </p:cNvSpPr>
              <p:nvPr/>
            </p:nvSpPr>
            <p:spPr bwMode="auto">
              <a:xfrm flipV="1">
                <a:off x="983" y="2565"/>
                <a:ext cx="1" cy="8"/>
              </a:xfrm>
              <a:prstGeom prst="line">
                <a:avLst/>
              </a:prstGeom>
              <a:noFill/>
              <a:ln w="9525">
                <a:solidFill>
                  <a:srgbClr val="FFFFFF"/>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5009" name="Line 1073"/>
              <p:cNvSpPr>
                <a:spLocks noChangeShapeType="1"/>
              </p:cNvSpPr>
              <p:nvPr/>
            </p:nvSpPr>
            <p:spPr bwMode="auto">
              <a:xfrm flipV="1">
                <a:off x="1445" y="2565"/>
                <a:ext cx="1" cy="8"/>
              </a:xfrm>
              <a:prstGeom prst="line">
                <a:avLst/>
              </a:prstGeom>
              <a:noFill/>
              <a:ln w="9525">
                <a:solidFill>
                  <a:srgbClr val="FFFFFF"/>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5010" name="Line 1074"/>
              <p:cNvSpPr>
                <a:spLocks noChangeShapeType="1"/>
              </p:cNvSpPr>
              <p:nvPr/>
            </p:nvSpPr>
            <p:spPr bwMode="auto">
              <a:xfrm flipV="1">
                <a:off x="1907" y="2565"/>
                <a:ext cx="1" cy="8"/>
              </a:xfrm>
              <a:prstGeom prst="line">
                <a:avLst/>
              </a:prstGeom>
              <a:noFill/>
              <a:ln w="9525">
                <a:solidFill>
                  <a:srgbClr val="FFFFFF"/>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
            <p:nvSpPr>
              <p:cNvPr id="425011" name="Line 1075"/>
              <p:cNvSpPr>
                <a:spLocks noChangeShapeType="1"/>
              </p:cNvSpPr>
              <p:nvPr/>
            </p:nvSpPr>
            <p:spPr bwMode="auto">
              <a:xfrm flipV="1">
                <a:off x="2369" y="2565"/>
                <a:ext cx="1" cy="8"/>
              </a:xfrm>
              <a:prstGeom prst="line">
                <a:avLst/>
              </a:prstGeom>
              <a:noFill/>
              <a:ln w="9525">
                <a:solidFill>
                  <a:srgbClr val="FFFFFF"/>
                </a:solidFill>
                <a:round/>
                <a:headEnd/>
                <a:tailEnd/>
              </a:ln>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grpSp>
        <p:sp>
          <p:nvSpPr>
            <p:cNvPr id="425012" name="Line 1076"/>
            <p:cNvSpPr>
              <a:spLocks noChangeShapeType="1"/>
            </p:cNvSpPr>
            <p:nvPr/>
          </p:nvSpPr>
          <p:spPr bwMode="auto">
            <a:xfrm flipV="1">
              <a:off x="6137274" y="1546226"/>
              <a:ext cx="1589" cy="2447925"/>
            </a:xfrm>
            <a:prstGeom prst="line">
              <a:avLst/>
            </a:prstGeom>
            <a:noFill/>
            <a:ln w="9525">
              <a:solidFill>
                <a:srgbClr val="FFFFFF"/>
              </a:solidFill>
              <a:round/>
              <a:headEnd/>
              <a:tailEnd/>
            </a:ln>
            <a:effectLst>
              <a:outerShdw dist="35921" dir="2700000" algn="ctr" rotWithShape="0">
                <a:schemeClr val="bg2"/>
              </a:outerShdw>
            </a:effectLst>
          </p:spPr>
          <p:txBody>
            <a:bodyPr/>
            <a:lstStyle/>
            <a:p>
              <a:pPr defTabSz="914400">
                <a:defRPr/>
              </a:pPr>
              <a:endParaRPr lang="en-US" sz="2000">
                <a:solidFill>
                  <a:srgbClr val="FFFFFF"/>
                </a:solidFill>
                <a:latin typeface="Corbel" pitchFamily="34" charset="0"/>
                <a:ea typeface="ＭＳ Ｐゴシック" charset="-128"/>
              </a:endParaRPr>
            </a:p>
          </p:txBody>
        </p:sp>
        <p:sp>
          <p:nvSpPr>
            <p:cNvPr id="425013" name="Line 1077"/>
            <p:cNvSpPr>
              <a:spLocks noChangeShapeType="1"/>
            </p:cNvSpPr>
            <p:nvPr/>
          </p:nvSpPr>
          <p:spPr bwMode="auto">
            <a:xfrm>
              <a:off x="6137299" y="3994150"/>
              <a:ext cx="2474913" cy="1588"/>
            </a:xfrm>
            <a:prstGeom prst="line">
              <a:avLst/>
            </a:prstGeom>
            <a:noFill/>
            <a:ln w="9525">
              <a:solidFill>
                <a:schemeClr val="bg2"/>
              </a:solidFill>
              <a:round/>
              <a:headEnd/>
              <a:tailEnd/>
            </a:ln>
            <a:effectLst/>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grpSp>
          <p:nvGrpSpPr>
            <p:cNvPr id="114729" name="Group 1078"/>
            <p:cNvGrpSpPr>
              <a:grpSpLocks/>
            </p:cNvGrpSpPr>
            <p:nvPr/>
          </p:nvGrpSpPr>
          <p:grpSpPr bwMode="auto">
            <a:xfrm>
              <a:off x="5856638" y="1371601"/>
              <a:ext cx="334043" cy="2800351"/>
              <a:chOff x="826" y="921"/>
              <a:chExt cx="189" cy="1764"/>
            </a:xfrm>
          </p:grpSpPr>
          <p:sp>
            <p:nvSpPr>
              <p:cNvPr id="114735" name="Rectangle 1079"/>
              <p:cNvSpPr>
                <a:spLocks noChangeArrowheads="1"/>
              </p:cNvSpPr>
              <p:nvPr/>
            </p:nvSpPr>
            <p:spPr bwMode="auto">
              <a:xfrm>
                <a:off x="903" y="2462"/>
                <a:ext cx="96" cy="223"/>
              </a:xfrm>
              <a:prstGeom prst="rect">
                <a:avLst/>
              </a:prstGeom>
              <a:noFill/>
              <a:ln w="9525">
                <a:noFill/>
                <a:miter lim="800000"/>
                <a:headEnd/>
                <a:tailEnd/>
              </a:ln>
            </p:spPr>
            <p:txBody>
              <a:bodyPr wrap="none" lIns="0" tIns="0" rIns="0" bIns="0">
                <a:spAutoFit/>
              </a:bodyPr>
              <a:lstStyle/>
              <a:p>
                <a:pPr defTabSz="914400" eaLnBrk="0" hangingPunct="0"/>
                <a:r>
                  <a:rPr lang="en-US" sz="2000" b="1">
                    <a:solidFill>
                      <a:srgbClr val="000000"/>
                    </a:solidFill>
                    <a:latin typeface="Corbel" pitchFamily="34" charset="0"/>
                    <a:ea typeface="ＭＳ Ｐゴシック" charset="-128"/>
                  </a:rPr>
                  <a:t>0</a:t>
                </a:r>
                <a:endParaRPr lang="en-US" sz="2000" b="1" i="1">
                  <a:solidFill>
                    <a:srgbClr val="000000"/>
                  </a:solidFill>
                  <a:latin typeface="Corbel" pitchFamily="34" charset="0"/>
                  <a:ea typeface="ＭＳ Ｐゴシック" charset="-128"/>
                </a:endParaRPr>
              </a:p>
            </p:txBody>
          </p:sp>
          <p:sp>
            <p:nvSpPr>
              <p:cNvPr id="114736" name="Rectangle 1080"/>
              <p:cNvSpPr>
                <a:spLocks noChangeArrowheads="1"/>
              </p:cNvSpPr>
              <p:nvPr/>
            </p:nvSpPr>
            <p:spPr bwMode="auto">
              <a:xfrm>
                <a:off x="903" y="2205"/>
                <a:ext cx="92" cy="223"/>
              </a:xfrm>
              <a:prstGeom prst="rect">
                <a:avLst/>
              </a:prstGeom>
              <a:noFill/>
              <a:ln w="9525">
                <a:noFill/>
                <a:miter lim="800000"/>
                <a:headEnd/>
                <a:tailEnd/>
              </a:ln>
            </p:spPr>
            <p:txBody>
              <a:bodyPr wrap="none" lIns="0" tIns="0" rIns="0" bIns="0">
                <a:spAutoFit/>
              </a:bodyPr>
              <a:lstStyle/>
              <a:p>
                <a:pPr defTabSz="914400" eaLnBrk="0" hangingPunct="0"/>
                <a:r>
                  <a:rPr lang="en-US" sz="2000" b="1">
                    <a:solidFill>
                      <a:srgbClr val="000000"/>
                    </a:solidFill>
                    <a:latin typeface="Corbel" pitchFamily="34" charset="0"/>
                    <a:ea typeface="ＭＳ Ｐゴシック" charset="-128"/>
                  </a:rPr>
                  <a:t>5</a:t>
                </a:r>
                <a:endParaRPr lang="en-US" sz="2000" b="1" i="1">
                  <a:solidFill>
                    <a:srgbClr val="000000"/>
                  </a:solidFill>
                  <a:latin typeface="Corbel" pitchFamily="34" charset="0"/>
                  <a:ea typeface="ＭＳ Ｐゴシック" charset="-128"/>
                </a:endParaRPr>
              </a:p>
            </p:txBody>
          </p:sp>
          <p:sp>
            <p:nvSpPr>
              <p:cNvPr id="114737" name="Rectangle 1081"/>
              <p:cNvSpPr>
                <a:spLocks noChangeArrowheads="1"/>
              </p:cNvSpPr>
              <p:nvPr/>
            </p:nvSpPr>
            <p:spPr bwMode="auto">
              <a:xfrm>
                <a:off x="826" y="1948"/>
                <a:ext cx="189" cy="223"/>
              </a:xfrm>
              <a:prstGeom prst="rect">
                <a:avLst/>
              </a:prstGeom>
              <a:noFill/>
              <a:ln w="9525">
                <a:noFill/>
                <a:miter lim="800000"/>
                <a:headEnd/>
                <a:tailEnd/>
              </a:ln>
            </p:spPr>
            <p:txBody>
              <a:bodyPr wrap="none" lIns="0" tIns="0" rIns="0" bIns="0">
                <a:spAutoFit/>
              </a:bodyPr>
              <a:lstStyle/>
              <a:p>
                <a:pPr defTabSz="914400" eaLnBrk="0" hangingPunct="0"/>
                <a:r>
                  <a:rPr lang="en-US" sz="2000" b="1">
                    <a:solidFill>
                      <a:srgbClr val="000000"/>
                    </a:solidFill>
                    <a:latin typeface="Corbel" pitchFamily="34" charset="0"/>
                    <a:ea typeface="ＭＳ Ｐゴシック" charset="-128"/>
                  </a:rPr>
                  <a:t>10</a:t>
                </a:r>
                <a:endParaRPr lang="en-US" sz="2000" b="1" i="1">
                  <a:solidFill>
                    <a:srgbClr val="000000"/>
                  </a:solidFill>
                  <a:latin typeface="Corbel" pitchFamily="34" charset="0"/>
                  <a:ea typeface="ＭＳ Ｐゴシック" charset="-128"/>
                </a:endParaRPr>
              </a:p>
            </p:txBody>
          </p:sp>
          <p:sp>
            <p:nvSpPr>
              <p:cNvPr id="114738" name="Rectangle 1082"/>
              <p:cNvSpPr>
                <a:spLocks noChangeArrowheads="1"/>
              </p:cNvSpPr>
              <p:nvPr/>
            </p:nvSpPr>
            <p:spPr bwMode="auto">
              <a:xfrm>
                <a:off x="826" y="1691"/>
                <a:ext cx="185" cy="223"/>
              </a:xfrm>
              <a:prstGeom prst="rect">
                <a:avLst/>
              </a:prstGeom>
              <a:noFill/>
              <a:ln w="9525">
                <a:noFill/>
                <a:miter lim="800000"/>
                <a:headEnd/>
                <a:tailEnd/>
              </a:ln>
            </p:spPr>
            <p:txBody>
              <a:bodyPr wrap="none" lIns="0" tIns="0" rIns="0" bIns="0">
                <a:spAutoFit/>
              </a:bodyPr>
              <a:lstStyle/>
              <a:p>
                <a:pPr defTabSz="914400" eaLnBrk="0" hangingPunct="0"/>
                <a:r>
                  <a:rPr lang="en-US" sz="2000" b="1">
                    <a:solidFill>
                      <a:srgbClr val="000000"/>
                    </a:solidFill>
                    <a:latin typeface="Corbel" pitchFamily="34" charset="0"/>
                    <a:ea typeface="ＭＳ Ｐゴシック" charset="-128"/>
                  </a:rPr>
                  <a:t>15</a:t>
                </a:r>
                <a:endParaRPr lang="en-US" sz="2000" b="1" i="1">
                  <a:solidFill>
                    <a:srgbClr val="000000"/>
                  </a:solidFill>
                  <a:latin typeface="Corbel" pitchFamily="34" charset="0"/>
                  <a:ea typeface="ＭＳ Ｐゴシック" charset="-128"/>
                </a:endParaRPr>
              </a:p>
            </p:txBody>
          </p:sp>
          <p:sp>
            <p:nvSpPr>
              <p:cNvPr id="114739" name="Rectangle 1083"/>
              <p:cNvSpPr>
                <a:spLocks noChangeArrowheads="1"/>
              </p:cNvSpPr>
              <p:nvPr/>
            </p:nvSpPr>
            <p:spPr bwMode="auto">
              <a:xfrm>
                <a:off x="826" y="1434"/>
                <a:ext cx="187" cy="223"/>
              </a:xfrm>
              <a:prstGeom prst="rect">
                <a:avLst/>
              </a:prstGeom>
              <a:noFill/>
              <a:ln w="9525">
                <a:noFill/>
                <a:miter lim="800000"/>
                <a:headEnd/>
                <a:tailEnd/>
              </a:ln>
            </p:spPr>
            <p:txBody>
              <a:bodyPr wrap="none" lIns="0" tIns="0" rIns="0" bIns="0">
                <a:spAutoFit/>
              </a:bodyPr>
              <a:lstStyle/>
              <a:p>
                <a:pPr defTabSz="914400" eaLnBrk="0" hangingPunct="0"/>
                <a:r>
                  <a:rPr lang="en-US" sz="2000" b="1">
                    <a:solidFill>
                      <a:srgbClr val="000000"/>
                    </a:solidFill>
                    <a:latin typeface="Corbel" pitchFamily="34" charset="0"/>
                    <a:ea typeface="ＭＳ Ｐゴシック" charset="-128"/>
                  </a:rPr>
                  <a:t>20</a:t>
                </a:r>
                <a:endParaRPr lang="en-US" sz="2000" b="1" i="1">
                  <a:solidFill>
                    <a:srgbClr val="000000"/>
                  </a:solidFill>
                  <a:latin typeface="Corbel" pitchFamily="34" charset="0"/>
                  <a:ea typeface="ＭＳ Ｐゴシック" charset="-128"/>
                </a:endParaRPr>
              </a:p>
            </p:txBody>
          </p:sp>
          <p:sp>
            <p:nvSpPr>
              <p:cNvPr id="114740" name="Rectangle 1084"/>
              <p:cNvSpPr>
                <a:spLocks noChangeArrowheads="1"/>
              </p:cNvSpPr>
              <p:nvPr/>
            </p:nvSpPr>
            <p:spPr bwMode="auto">
              <a:xfrm>
                <a:off x="826" y="1178"/>
                <a:ext cx="180" cy="223"/>
              </a:xfrm>
              <a:prstGeom prst="rect">
                <a:avLst/>
              </a:prstGeom>
              <a:noFill/>
              <a:ln w="9525">
                <a:noFill/>
                <a:miter lim="800000"/>
                <a:headEnd/>
                <a:tailEnd/>
              </a:ln>
            </p:spPr>
            <p:txBody>
              <a:bodyPr wrap="none" lIns="0" tIns="0" rIns="0" bIns="0">
                <a:spAutoFit/>
              </a:bodyPr>
              <a:lstStyle/>
              <a:p>
                <a:pPr defTabSz="914400" eaLnBrk="0" hangingPunct="0"/>
                <a:r>
                  <a:rPr lang="en-US" sz="2000" b="1">
                    <a:solidFill>
                      <a:srgbClr val="000000"/>
                    </a:solidFill>
                    <a:latin typeface="Corbel" pitchFamily="34" charset="0"/>
                    <a:ea typeface="ＭＳ Ｐゴシック" charset="-128"/>
                  </a:rPr>
                  <a:t>25</a:t>
                </a:r>
                <a:endParaRPr lang="en-US" sz="2000" b="1" i="1">
                  <a:solidFill>
                    <a:srgbClr val="000000"/>
                  </a:solidFill>
                  <a:latin typeface="Corbel" pitchFamily="34" charset="0"/>
                  <a:ea typeface="ＭＳ Ｐゴシック" charset="-128"/>
                </a:endParaRPr>
              </a:p>
            </p:txBody>
          </p:sp>
          <p:sp>
            <p:nvSpPr>
              <p:cNvPr id="114741" name="Rectangle 1085"/>
              <p:cNvSpPr>
                <a:spLocks noChangeArrowheads="1"/>
              </p:cNvSpPr>
              <p:nvPr/>
            </p:nvSpPr>
            <p:spPr bwMode="auto">
              <a:xfrm>
                <a:off x="826" y="921"/>
                <a:ext cx="188" cy="223"/>
              </a:xfrm>
              <a:prstGeom prst="rect">
                <a:avLst/>
              </a:prstGeom>
              <a:noFill/>
              <a:ln w="9525">
                <a:noFill/>
                <a:miter lim="800000"/>
                <a:headEnd/>
                <a:tailEnd/>
              </a:ln>
            </p:spPr>
            <p:txBody>
              <a:bodyPr wrap="none" lIns="0" tIns="0" rIns="0" bIns="0">
                <a:spAutoFit/>
              </a:bodyPr>
              <a:lstStyle/>
              <a:p>
                <a:pPr defTabSz="914400" eaLnBrk="0" hangingPunct="0"/>
                <a:r>
                  <a:rPr lang="en-US" sz="2000" b="1">
                    <a:solidFill>
                      <a:srgbClr val="000000"/>
                    </a:solidFill>
                    <a:latin typeface="Corbel" pitchFamily="34" charset="0"/>
                    <a:ea typeface="ＭＳ Ｐゴシック" charset="-128"/>
                  </a:rPr>
                  <a:t>30</a:t>
                </a:r>
                <a:endParaRPr lang="en-US" sz="2000" b="1" i="1">
                  <a:solidFill>
                    <a:srgbClr val="000000"/>
                  </a:solidFill>
                  <a:latin typeface="Corbel" pitchFamily="34" charset="0"/>
                  <a:ea typeface="ＭＳ Ｐゴシック" charset="-128"/>
                </a:endParaRPr>
              </a:p>
            </p:txBody>
          </p:sp>
        </p:grpSp>
        <p:sp>
          <p:nvSpPr>
            <p:cNvPr id="114730" name="Rectangle 1086"/>
            <p:cNvSpPr>
              <a:spLocks noChangeArrowheads="1"/>
            </p:cNvSpPr>
            <p:nvPr/>
          </p:nvSpPr>
          <p:spPr bwMode="auto">
            <a:xfrm rot="16200000">
              <a:off x="4589184" y="2872216"/>
              <a:ext cx="1712613" cy="478607"/>
            </a:xfrm>
            <a:prstGeom prst="rect">
              <a:avLst/>
            </a:prstGeom>
            <a:noFill/>
            <a:ln w="9525">
              <a:noFill/>
              <a:miter lim="800000"/>
              <a:headEnd/>
              <a:tailEnd/>
            </a:ln>
          </p:spPr>
          <p:txBody>
            <a:bodyPr wrap="none" lIns="0" tIns="0" rIns="0" bIns="0">
              <a:spAutoFit/>
            </a:bodyPr>
            <a:lstStyle/>
            <a:p>
              <a:pPr defTabSz="914400" eaLnBrk="0" hangingPunct="0"/>
              <a:r>
                <a:rPr lang="en-US" sz="2400" b="1" dirty="0">
                  <a:solidFill>
                    <a:srgbClr val="000000"/>
                  </a:solidFill>
                  <a:latin typeface="Corbel" pitchFamily="34" charset="0"/>
                  <a:ea typeface="ＭＳ Ｐゴシック" charset="-128"/>
                </a:rPr>
                <a:t>% </a:t>
              </a:r>
              <a:r>
                <a:rPr lang="en-US" sz="2400" b="1" dirty="0" err="1" smtClean="0">
                  <a:solidFill>
                    <a:srgbClr val="000000"/>
                  </a:solidFill>
                  <a:latin typeface="Corbel" pitchFamily="34" charset="0"/>
                  <a:ea typeface="ＭＳ Ｐゴシック" charset="-128"/>
                </a:rPr>
                <a:t>Changeb</a:t>
              </a:r>
              <a:endParaRPr lang="en-US" sz="2400" i="1" dirty="0">
                <a:solidFill>
                  <a:srgbClr val="000000"/>
                </a:solidFill>
                <a:latin typeface="Corbel" pitchFamily="34" charset="0"/>
                <a:ea typeface="ＭＳ Ｐゴシック" charset="-128"/>
              </a:endParaRPr>
            </a:p>
          </p:txBody>
        </p:sp>
        <p:sp>
          <p:nvSpPr>
            <p:cNvPr id="425023" name="Text Box 1087"/>
            <p:cNvSpPr txBox="1">
              <a:spLocks noChangeArrowheads="1"/>
            </p:cNvSpPr>
            <p:nvPr/>
          </p:nvSpPr>
          <p:spPr bwMode="auto">
            <a:xfrm rot="16233702">
              <a:off x="5802604" y="4280440"/>
              <a:ext cx="1453582" cy="757794"/>
            </a:xfrm>
            <a:prstGeom prst="rect">
              <a:avLst/>
            </a:prstGeom>
            <a:noFill/>
            <a:ln w="9525">
              <a:noFill/>
              <a:miter lim="800000"/>
              <a:headEnd/>
              <a:tailEnd/>
            </a:ln>
            <a:effectLst/>
          </p:spPr>
          <p:txBody>
            <a:bodyPr wrap="none">
              <a:spAutoFit/>
            </a:bodyPr>
            <a:lstStyle/>
            <a:p>
              <a:pPr algn="ctr" defTabSz="914400" eaLnBrk="0" hangingPunct="0">
                <a:defRPr/>
              </a:pPr>
              <a:r>
                <a:rPr lang="en-US" sz="1600" b="1" dirty="0">
                  <a:solidFill>
                    <a:srgbClr val="000000"/>
                  </a:solidFill>
                  <a:latin typeface="Corbel" pitchFamily="34" charset="0"/>
                  <a:ea typeface="ＭＳ Ｐゴシック" charset="-128"/>
                </a:rPr>
                <a:t>Unexpected</a:t>
              </a:r>
            </a:p>
            <a:p>
              <a:pPr algn="ctr" defTabSz="914400" eaLnBrk="0" hangingPunct="0">
                <a:defRPr/>
              </a:pPr>
              <a:r>
                <a:rPr lang="en-US" sz="1600" b="1" dirty="0">
                  <a:solidFill>
                    <a:srgbClr val="000000"/>
                  </a:solidFill>
                  <a:latin typeface="Corbel" pitchFamily="34" charset="0"/>
                  <a:ea typeface="ＭＳ Ｐゴシック" charset="-128"/>
                </a:rPr>
                <a:t>MP</a:t>
              </a:r>
            </a:p>
          </p:txBody>
        </p:sp>
        <p:sp>
          <p:nvSpPr>
            <p:cNvPr id="425024" name="Text Box 1088"/>
            <p:cNvSpPr txBox="1">
              <a:spLocks noChangeArrowheads="1"/>
            </p:cNvSpPr>
            <p:nvPr/>
          </p:nvSpPr>
          <p:spPr bwMode="auto">
            <a:xfrm rot="16233702">
              <a:off x="6800440" y="4278059"/>
              <a:ext cx="1169217" cy="757794"/>
            </a:xfrm>
            <a:prstGeom prst="rect">
              <a:avLst/>
            </a:prstGeom>
            <a:noFill/>
            <a:ln w="9525">
              <a:noFill/>
              <a:miter lim="800000"/>
              <a:headEnd/>
              <a:tailEnd/>
            </a:ln>
            <a:effectLst/>
          </p:spPr>
          <p:txBody>
            <a:bodyPr wrap="none">
              <a:spAutoFit/>
            </a:bodyPr>
            <a:lstStyle/>
            <a:p>
              <a:pPr algn="ctr" defTabSz="914400" eaLnBrk="0" hangingPunct="0">
                <a:defRPr/>
              </a:pPr>
              <a:r>
                <a:rPr lang="en-US" sz="1600" b="1">
                  <a:solidFill>
                    <a:srgbClr val="000000"/>
                  </a:solidFill>
                  <a:latin typeface="Corbel" pitchFamily="34" charset="0"/>
                  <a:ea typeface="ＭＳ Ｐゴシック" charset="-128"/>
                </a:rPr>
                <a:t>Expected</a:t>
              </a:r>
            </a:p>
            <a:p>
              <a:pPr algn="ctr" defTabSz="914400" eaLnBrk="0" hangingPunct="0">
                <a:defRPr/>
              </a:pPr>
              <a:r>
                <a:rPr lang="en-US" sz="1600" b="1">
                  <a:solidFill>
                    <a:srgbClr val="000000"/>
                  </a:solidFill>
                  <a:latin typeface="Corbel" pitchFamily="34" charset="0"/>
                  <a:ea typeface="ＭＳ Ｐゴシック" charset="-128"/>
                </a:rPr>
                <a:t>MP</a:t>
              </a:r>
            </a:p>
          </p:txBody>
        </p:sp>
        <p:sp>
          <p:nvSpPr>
            <p:cNvPr id="425025" name="Text Box 1089"/>
            <p:cNvSpPr txBox="1">
              <a:spLocks noChangeArrowheads="1"/>
            </p:cNvSpPr>
            <p:nvPr/>
          </p:nvSpPr>
          <p:spPr bwMode="auto">
            <a:xfrm rot="16233702">
              <a:off x="7379011" y="4355050"/>
              <a:ext cx="1555141" cy="757794"/>
            </a:xfrm>
            <a:prstGeom prst="rect">
              <a:avLst/>
            </a:prstGeom>
            <a:noFill/>
            <a:ln w="9525">
              <a:noFill/>
              <a:miter lim="800000"/>
              <a:headEnd/>
              <a:tailEnd/>
            </a:ln>
            <a:effectLst/>
          </p:spPr>
          <p:txBody>
            <a:bodyPr wrap="none">
              <a:spAutoFit/>
            </a:bodyPr>
            <a:lstStyle/>
            <a:p>
              <a:pPr algn="ctr" defTabSz="914400" eaLnBrk="0" hangingPunct="0">
                <a:defRPr/>
              </a:pPr>
              <a:r>
                <a:rPr lang="en-US" sz="1600" b="1">
                  <a:solidFill>
                    <a:srgbClr val="000000"/>
                  </a:solidFill>
                  <a:latin typeface="Corbel" pitchFamily="34" charset="0"/>
                  <a:ea typeface="ＭＳ Ｐゴシック" charset="-128"/>
                </a:rPr>
                <a:t>Expected MP</a:t>
              </a:r>
            </a:p>
            <a:p>
              <a:pPr algn="ctr" defTabSz="914400" eaLnBrk="0" hangingPunct="0">
                <a:defRPr/>
              </a:pPr>
              <a:r>
                <a:rPr lang="en-US" sz="1600" b="1">
                  <a:solidFill>
                    <a:srgbClr val="000000"/>
                  </a:solidFill>
                  <a:latin typeface="Corbel" pitchFamily="34" charset="0"/>
                  <a:ea typeface="ＭＳ Ｐゴシック" charset="-128"/>
                </a:rPr>
                <a:t>Got Placebo</a:t>
              </a:r>
            </a:p>
          </p:txBody>
        </p:sp>
      </p:grpSp>
      <p:sp>
        <p:nvSpPr>
          <p:cNvPr id="425027" name="Line 1091"/>
          <p:cNvSpPr>
            <a:spLocks noChangeShapeType="1"/>
          </p:cNvSpPr>
          <p:nvPr/>
        </p:nvSpPr>
        <p:spPr bwMode="auto">
          <a:xfrm>
            <a:off x="0" y="1143000"/>
            <a:ext cx="9144000" cy="0"/>
          </a:xfrm>
          <a:prstGeom prst="line">
            <a:avLst/>
          </a:prstGeom>
          <a:noFill/>
          <a:ln w="57150">
            <a:solidFill>
              <a:srgbClr val="FF0000"/>
            </a:solidFill>
            <a:round/>
            <a:headEnd/>
            <a:tailEnd/>
          </a:ln>
          <a:effectLst/>
        </p:spPr>
        <p:txBody>
          <a:bodyPr/>
          <a:lstStyle/>
          <a:p>
            <a:pPr algn="ctr" defTabSz="914400">
              <a:lnSpc>
                <a:spcPct val="80000"/>
              </a:lnSpc>
              <a:defRPr/>
            </a:pPr>
            <a:endParaRPr lang="en-US" sz="2400" b="1">
              <a:solidFill>
                <a:srgbClr val="FFFFFF"/>
              </a:solidFill>
              <a:latin typeface="Corbel" pitchFamily="34" charset="0"/>
              <a:ea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354466187"/>
              </p:ext>
            </p:extLst>
          </p:nvPr>
        </p:nvGraphicFramePr>
        <p:xfrm>
          <a:off x="879569" y="1397002"/>
          <a:ext cx="7785462" cy="4533537"/>
        </p:xfrm>
        <a:graphic>
          <a:graphicData uri="http://schemas.openxmlformats.org/drawingml/2006/chart">
            <c:chart xmlns:c="http://schemas.openxmlformats.org/drawingml/2006/chart" xmlns:r="http://schemas.openxmlformats.org/officeDocument/2006/relationships" r:id="rId2"/>
          </a:graphicData>
        </a:graphic>
      </p:graphicFrame>
      <p:sp>
        <p:nvSpPr>
          <p:cNvPr id="3" name="Line 3"/>
          <p:cNvSpPr>
            <a:spLocks noChangeShapeType="1"/>
          </p:cNvSpPr>
          <p:nvPr/>
        </p:nvSpPr>
        <p:spPr bwMode="auto">
          <a:xfrm>
            <a:off x="0" y="1203960"/>
            <a:ext cx="9144000" cy="0"/>
          </a:xfrm>
          <a:prstGeom prst="line">
            <a:avLst/>
          </a:prstGeom>
          <a:noFill/>
          <a:ln w="57150">
            <a:solidFill>
              <a:srgbClr val="FF0000"/>
            </a:solidFill>
            <a:round/>
            <a:headEnd/>
            <a:tailEnd/>
          </a:ln>
          <a:effectLst/>
        </p:spPr>
        <p:txBody>
          <a:bodyPr lIns="91344" tIns="45672" rIns="91344" bIns="45672"/>
          <a:lstStyle/>
          <a:p>
            <a:pPr algn="ctr" defTabSz="913437">
              <a:lnSpc>
                <a:spcPct val="85000"/>
              </a:lnSpc>
            </a:pPr>
            <a:endParaRPr lang="en-US" b="1" i="1">
              <a:solidFill>
                <a:srgbClr val="000000"/>
              </a:solidFill>
              <a:latin typeface="Corbel" pitchFamily="34" charset="0"/>
              <a:ea typeface="+mn-ea"/>
            </a:endParaRPr>
          </a:p>
        </p:txBody>
      </p:sp>
      <p:sp>
        <p:nvSpPr>
          <p:cNvPr id="5" name="Rectangle 33"/>
          <p:cNvSpPr txBox="1">
            <a:spLocks noChangeArrowheads="1"/>
          </p:cNvSpPr>
          <p:nvPr/>
        </p:nvSpPr>
        <p:spPr bwMode="auto">
          <a:xfrm>
            <a:off x="0" y="41174"/>
            <a:ext cx="9144000" cy="1079292"/>
          </a:xfrm>
          <a:prstGeom prst="rect">
            <a:avLst/>
          </a:prstGeom>
          <a:noFill/>
          <a:ln w="9525">
            <a:noFill/>
            <a:miter lim="800000"/>
            <a:headEnd/>
            <a:tailEnd/>
          </a:ln>
        </p:spPr>
        <p:txBody>
          <a:bodyPr vert="horz" wrap="square" lIns="91344" tIns="45672" rIns="91344" bIns="45672" numCol="1" anchor="ctr" anchorCtr="0" compatLnSpc="1">
            <a:prstTxWarp prst="textNoShape">
              <a:avLst/>
            </a:prstTxWarp>
          </a:bodyPr>
          <a:lstStyle>
            <a:lvl1pPr algn="ctr" defTabSz="456721"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2pPr>
            <a:lvl3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3pPr>
            <a:lvl4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4pPr>
            <a:lvl5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5pPr>
            <a:lvl6pPr marL="456721"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6pPr>
            <a:lvl7pPr marL="913437"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7pPr>
            <a:lvl8pPr marL="1370158"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8pPr>
            <a:lvl9pPr marL="1826876"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9pPr>
          </a:lstStyle>
          <a:p>
            <a:r>
              <a:rPr lang="en-US" sz="2800" b="1" u="sng" dirty="0" smtClean="0">
                <a:solidFill>
                  <a:srgbClr val="FF0000"/>
                </a:solidFill>
                <a:latin typeface="Corbel" panose="020B0503020204020204" pitchFamily="34" charset="0"/>
              </a:rPr>
              <a:t>Increasing Frequent Rx Opioid</a:t>
            </a:r>
            <a:r>
              <a:rPr lang="en-US" sz="2800" b="1" dirty="0" smtClean="0">
                <a:latin typeface="Corbel" panose="020B0503020204020204" pitchFamily="34" charset="0"/>
              </a:rPr>
              <a:t> Misuse: </a:t>
            </a:r>
            <a:br>
              <a:rPr lang="en-US" sz="2800" b="1" dirty="0" smtClean="0">
                <a:latin typeface="Corbel" panose="020B0503020204020204" pitchFamily="34" charset="0"/>
              </a:rPr>
            </a:br>
            <a:r>
              <a:rPr lang="en-US" sz="2300" b="1" i="1" dirty="0" smtClean="0">
                <a:latin typeface="Corbel" panose="020B0503020204020204" pitchFamily="34" charset="0"/>
              </a:rPr>
              <a:t>12-Month Prevalence of 100+ days Rx Opioid, USA Ages 18-64, 2003-2014</a:t>
            </a:r>
            <a:endParaRPr lang="en-US" sz="2300" b="1" i="1" dirty="0">
              <a:latin typeface="Corbel" panose="020B0503020204020204" pitchFamily="34" charset="0"/>
            </a:endParaRPr>
          </a:p>
        </p:txBody>
      </p:sp>
      <p:sp>
        <p:nvSpPr>
          <p:cNvPr id="6" name="TextBox 5"/>
          <p:cNvSpPr txBox="1"/>
          <p:nvPr/>
        </p:nvSpPr>
        <p:spPr>
          <a:xfrm>
            <a:off x="130631" y="6165701"/>
            <a:ext cx="9013370" cy="615553"/>
          </a:xfrm>
          <a:prstGeom prst="rect">
            <a:avLst/>
          </a:prstGeom>
          <a:noFill/>
        </p:spPr>
        <p:txBody>
          <a:bodyPr wrap="square" rtlCol="0">
            <a:spAutoFit/>
          </a:bodyPr>
          <a:lstStyle/>
          <a:p>
            <a:r>
              <a:rPr lang="en-US" sz="1700" dirty="0" smtClean="0">
                <a:latin typeface="Corbel" panose="020B0503020204020204" pitchFamily="34" charset="0"/>
              </a:rPr>
              <a:t>Data </a:t>
            </a:r>
            <a:r>
              <a:rPr lang="en-US" sz="1700" dirty="0">
                <a:latin typeface="Corbel" panose="020B0503020204020204" pitchFamily="34" charset="0"/>
              </a:rPr>
              <a:t>source: </a:t>
            </a:r>
            <a:r>
              <a:rPr lang="en-US" sz="1700" b="1" i="1" dirty="0" smtClean="0">
                <a:latin typeface="Corbel" panose="020B0503020204020204" pitchFamily="34" charset="0"/>
              </a:rPr>
              <a:t>SAMHSA’s </a:t>
            </a:r>
            <a:r>
              <a:rPr lang="en-US" sz="1700" b="1" i="1" dirty="0">
                <a:latin typeface="Corbel" panose="020B0503020204020204" pitchFamily="34" charset="0"/>
              </a:rPr>
              <a:t>National Survey on Drug Use and Health (NSDUH) data, </a:t>
            </a:r>
            <a:r>
              <a:rPr lang="en-US" sz="1700" b="1" i="1" dirty="0" smtClean="0">
                <a:latin typeface="Corbel" panose="020B0503020204020204" pitchFamily="34" charset="0"/>
              </a:rPr>
              <a:t>2003-2014, adults </a:t>
            </a:r>
            <a:r>
              <a:rPr lang="en-US" sz="1700" b="1" i="1" dirty="0">
                <a:latin typeface="Corbel" panose="020B0503020204020204" pitchFamily="34" charset="0"/>
              </a:rPr>
              <a:t>aged 18-64 in the United States. </a:t>
            </a:r>
          </a:p>
        </p:txBody>
      </p:sp>
      <p:sp>
        <p:nvSpPr>
          <p:cNvPr id="7" name="TextBox 6"/>
          <p:cNvSpPr txBox="1"/>
          <p:nvPr/>
        </p:nvSpPr>
        <p:spPr>
          <a:xfrm>
            <a:off x="500739" y="3065450"/>
            <a:ext cx="409302" cy="461665"/>
          </a:xfrm>
          <a:prstGeom prst="rect">
            <a:avLst/>
          </a:prstGeom>
          <a:noFill/>
        </p:spPr>
        <p:txBody>
          <a:bodyPr wrap="square" rtlCol="0">
            <a:spAutoFit/>
          </a:bodyPr>
          <a:lstStyle/>
          <a:p>
            <a:r>
              <a:rPr lang="en-US" sz="2400" b="1" dirty="0" smtClean="0">
                <a:latin typeface="Corbel" panose="020B0503020204020204" pitchFamily="34" charset="0"/>
              </a:rPr>
              <a:t>%</a:t>
            </a:r>
            <a:endParaRPr lang="en-US" sz="2400" b="1" dirty="0">
              <a:latin typeface="Corbel" panose="020B0503020204020204" pitchFamily="34" charset="0"/>
            </a:endParaRPr>
          </a:p>
        </p:txBody>
      </p:sp>
      <p:sp>
        <p:nvSpPr>
          <p:cNvPr id="8" name="TextBox 7"/>
          <p:cNvSpPr txBox="1"/>
          <p:nvPr/>
        </p:nvSpPr>
        <p:spPr>
          <a:xfrm>
            <a:off x="5897608" y="2910317"/>
            <a:ext cx="1889760" cy="369332"/>
          </a:xfrm>
          <a:prstGeom prst="rect">
            <a:avLst/>
          </a:prstGeom>
          <a:noFill/>
        </p:spPr>
        <p:txBody>
          <a:bodyPr wrap="square" rtlCol="0">
            <a:spAutoFit/>
          </a:bodyPr>
          <a:lstStyle/>
          <a:p>
            <a:r>
              <a:rPr lang="en-US" dirty="0" smtClean="0">
                <a:latin typeface="Corbel" panose="020B0503020204020204" pitchFamily="34" charset="0"/>
              </a:rPr>
              <a:t>Trend, </a:t>
            </a:r>
            <a:r>
              <a:rPr lang="en-US" i="1" dirty="0" smtClean="0">
                <a:latin typeface="Corbel" panose="020B0503020204020204" pitchFamily="34" charset="0"/>
              </a:rPr>
              <a:t>p </a:t>
            </a:r>
            <a:r>
              <a:rPr lang="en-US" dirty="0" smtClean="0">
                <a:latin typeface="Corbel" panose="020B0503020204020204" pitchFamily="34" charset="0"/>
              </a:rPr>
              <a:t>&lt; .001</a:t>
            </a:r>
            <a:endParaRPr lang="en-US" dirty="0">
              <a:latin typeface="Corbel" panose="020B0503020204020204" pitchFamily="34" charset="0"/>
            </a:endParaRPr>
          </a:p>
        </p:txBody>
      </p:sp>
    </p:spTree>
    <p:extLst>
      <p:ext uri="{BB962C8B-B14F-4D97-AF65-F5344CB8AC3E}">
        <p14:creationId xmlns:p14="http://schemas.microsoft.com/office/powerpoint/2010/main" val="3766285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81"/>
          <p:cNvSpPr>
            <a:spLocks noChangeArrowheads="1"/>
          </p:cNvSpPr>
          <p:nvPr/>
        </p:nvSpPr>
        <p:spPr bwMode="auto">
          <a:xfrm>
            <a:off x="1367023" y="1968227"/>
            <a:ext cx="1942113" cy="757033"/>
          </a:xfrm>
          <a:prstGeom prst="rect">
            <a:avLst/>
          </a:prstGeom>
          <a:noFill/>
          <a:ln w="9525">
            <a:noFill/>
            <a:miter lim="800000"/>
            <a:headEnd/>
            <a:tailEnd/>
          </a:ln>
        </p:spPr>
        <p:txBody>
          <a:bodyPr wrap="square" lIns="91344" tIns="45672" rIns="91344" bIns="45672">
            <a:spAutoFit/>
          </a:bodyPr>
          <a:lstStyle/>
          <a:p>
            <a:pPr algn="ctr" defTabSz="913437" eaLnBrk="0" hangingPunct="0">
              <a:lnSpc>
                <a:spcPct val="80000"/>
              </a:lnSpc>
            </a:pPr>
            <a:r>
              <a:rPr lang="en-US" b="1" dirty="0">
                <a:solidFill>
                  <a:srgbClr val="000000"/>
                </a:solidFill>
                <a:latin typeface="Corbel" pitchFamily="34" charset="0"/>
                <a:ea typeface="+mn-ea"/>
              </a:rPr>
              <a:t>More than One Doctor </a:t>
            </a:r>
          </a:p>
          <a:p>
            <a:pPr algn="ctr" defTabSz="913437" eaLnBrk="0" hangingPunct="0">
              <a:lnSpc>
                <a:spcPct val="80000"/>
              </a:lnSpc>
            </a:pPr>
            <a:r>
              <a:rPr lang="en-US" b="1" dirty="0">
                <a:solidFill>
                  <a:srgbClr val="000000"/>
                </a:solidFill>
                <a:latin typeface="Corbel" pitchFamily="34" charset="0"/>
                <a:ea typeface="+mn-ea"/>
              </a:rPr>
              <a:t>(2.6%)</a:t>
            </a:r>
          </a:p>
        </p:txBody>
      </p:sp>
      <p:sp>
        <p:nvSpPr>
          <p:cNvPr id="12293" name="Text Box 20"/>
          <p:cNvSpPr txBox="1">
            <a:spLocks noChangeArrowheads="1"/>
          </p:cNvSpPr>
          <p:nvPr/>
        </p:nvSpPr>
        <p:spPr bwMode="auto">
          <a:xfrm>
            <a:off x="152437" y="6019800"/>
            <a:ext cx="6781769" cy="501676"/>
          </a:xfrm>
          <a:prstGeom prst="rect">
            <a:avLst/>
          </a:prstGeom>
          <a:noFill/>
          <a:ln w="9525">
            <a:noFill/>
            <a:miter lim="800000"/>
            <a:headEnd/>
            <a:tailEnd/>
          </a:ln>
        </p:spPr>
        <p:txBody>
          <a:bodyPr wrap="square" lIns="91344" tIns="45672" rIns="91344" bIns="45672" anchor="b">
            <a:spAutoFit/>
          </a:bodyPr>
          <a:lstStyle/>
          <a:p>
            <a:pPr marL="399629" indent="-399629" defTabSz="913437">
              <a:lnSpc>
                <a:spcPct val="95000"/>
              </a:lnSpc>
              <a:spcBef>
                <a:spcPct val="20000"/>
              </a:spcBef>
            </a:pPr>
            <a:r>
              <a:rPr lang="en-US" sz="1400" baseline="30000" dirty="0">
                <a:solidFill>
                  <a:srgbClr val="000000"/>
                </a:solidFill>
                <a:latin typeface="Corbel" pitchFamily="34" charset="0"/>
                <a:ea typeface="+mn-ea"/>
                <a:sym typeface="Wingdings" pitchFamily="2" charset="2"/>
              </a:rPr>
              <a:t>1</a:t>
            </a:r>
            <a:r>
              <a:rPr lang="en-US" sz="1400" dirty="0">
                <a:solidFill>
                  <a:srgbClr val="000000"/>
                </a:solidFill>
                <a:latin typeface="Corbel" pitchFamily="34" charset="0"/>
                <a:ea typeface="+mn-ea"/>
                <a:sym typeface="Wingdings" pitchFamily="2" charset="2"/>
              </a:rPr>
              <a:t>Other category includes Wrote Fake Prescription," "Stole from Doctor’s Office/Clinic/Hospital/Pharmacy," and "Some Other Way."</a:t>
            </a:r>
          </a:p>
        </p:txBody>
      </p:sp>
      <p:graphicFrame>
        <p:nvGraphicFramePr>
          <p:cNvPr id="25" name="Object 10"/>
          <p:cNvGraphicFramePr>
            <a:graphicFrameLocks noChangeAspect="1"/>
          </p:cNvGraphicFramePr>
          <p:nvPr>
            <p:extLst>
              <p:ext uri="{D42A27DB-BD31-4B8C-83A1-F6EECF244321}">
                <p14:modId xmlns:p14="http://schemas.microsoft.com/office/powerpoint/2010/main" val="3377917093"/>
              </p:ext>
            </p:extLst>
          </p:nvPr>
        </p:nvGraphicFramePr>
        <p:xfrm>
          <a:off x="1597008" y="2421052"/>
          <a:ext cx="3017520" cy="2533339"/>
        </p:xfrm>
        <a:graphic>
          <a:graphicData uri="http://schemas.openxmlformats.org/drawingml/2006/chart">
            <c:chart xmlns:c="http://schemas.openxmlformats.org/drawingml/2006/chart" xmlns:r="http://schemas.openxmlformats.org/officeDocument/2006/relationships" r:id="rId3"/>
          </a:graphicData>
        </a:graphic>
      </p:graphicFrame>
      <p:sp>
        <p:nvSpPr>
          <p:cNvPr id="31" name="Rectangle 74"/>
          <p:cNvSpPr>
            <a:spLocks noChangeArrowheads="1"/>
          </p:cNvSpPr>
          <p:nvPr/>
        </p:nvSpPr>
        <p:spPr bwMode="auto">
          <a:xfrm>
            <a:off x="2922888" y="2971816"/>
            <a:ext cx="1463040" cy="1138773"/>
          </a:xfrm>
          <a:prstGeom prst="rect">
            <a:avLst/>
          </a:prstGeom>
          <a:noFill/>
          <a:ln w="9525">
            <a:noFill/>
            <a:miter lim="800000"/>
            <a:headEnd/>
            <a:tailEnd/>
          </a:ln>
        </p:spPr>
        <p:txBody>
          <a:bodyPr wrap="square" lIns="91344" tIns="45672" rIns="91344" bIns="45672">
            <a:spAutoFit/>
          </a:bodyPr>
          <a:lstStyle/>
          <a:p>
            <a:pPr algn="ctr" defTabSz="913437" eaLnBrk="0" hangingPunct="0">
              <a:lnSpc>
                <a:spcPct val="85000"/>
              </a:lnSpc>
            </a:pPr>
            <a:r>
              <a:rPr lang="en-US" sz="2000" b="1" dirty="0">
                <a:solidFill>
                  <a:srgbClr val="000000"/>
                </a:solidFill>
                <a:effectLst>
                  <a:outerShdw blurRad="38100" dist="38100" dir="2700000" algn="tl">
                    <a:srgbClr val="000000">
                      <a:alpha val="43137"/>
                    </a:srgbClr>
                  </a:outerShdw>
                </a:effectLst>
                <a:latin typeface="Corbel" pitchFamily="34" charset="0"/>
                <a:ea typeface="+mn-ea"/>
              </a:rPr>
              <a:t>Free from </a:t>
            </a:r>
            <a:br>
              <a:rPr lang="en-US" sz="2000" b="1" dirty="0">
                <a:solidFill>
                  <a:srgbClr val="000000"/>
                </a:solidFill>
                <a:effectLst>
                  <a:outerShdw blurRad="38100" dist="38100" dir="2700000" algn="tl">
                    <a:srgbClr val="000000">
                      <a:alpha val="43137"/>
                    </a:srgbClr>
                  </a:outerShdw>
                </a:effectLst>
                <a:latin typeface="Corbel" pitchFamily="34" charset="0"/>
                <a:ea typeface="+mn-ea"/>
              </a:rPr>
            </a:br>
            <a:r>
              <a:rPr lang="en-US" sz="2000" b="1" dirty="0">
                <a:solidFill>
                  <a:srgbClr val="000000"/>
                </a:solidFill>
                <a:effectLst>
                  <a:outerShdw blurRad="38100" dist="38100" dir="2700000" algn="tl">
                    <a:srgbClr val="000000">
                      <a:alpha val="43137"/>
                    </a:srgbClr>
                  </a:outerShdw>
                </a:effectLst>
                <a:latin typeface="Corbel" pitchFamily="34" charset="0"/>
                <a:ea typeface="+mn-ea"/>
              </a:rPr>
              <a:t>Friend/</a:t>
            </a:r>
            <a:br>
              <a:rPr lang="en-US" sz="2000" b="1" dirty="0">
                <a:solidFill>
                  <a:srgbClr val="000000"/>
                </a:solidFill>
                <a:effectLst>
                  <a:outerShdw blurRad="38100" dist="38100" dir="2700000" algn="tl">
                    <a:srgbClr val="000000">
                      <a:alpha val="43137"/>
                    </a:srgbClr>
                  </a:outerShdw>
                </a:effectLst>
                <a:latin typeface="Corbel" pitchFamily="34" charset="0"/>
                <a:ea typeface="+mn-ea"/>
              </a:rPr>
            </a:br>
            <a:r>
              <a:rPr lang="en-US" sz="2000" b="1" dirty="0">
                <a:solidFill>
                  <a:srgbClr val="000000"/>
                </a:solidFill>
                <a:effectLst>
                  <a:outerShdw blurRad="38100" dist="38100" dir="2700000" algn="tl">
                    <a:srgbClr val="000000">
                      <a:alpha val="43137"/>
                    </a:srgbClr>
                  </a:outerShdw>
                </a:effectLst>
                <a:latin typeface="Corbel" pitchFamily="34" charset="0"/>
                <a:ea typeface="+mn-ea"/>
              </a:rPr>
              <a:t>Relative </a:t>
            </a:r>
          </a:p>
          <a:p>
            <a:pPr algn="ctr" defTabSz="913437" eaLnBrk="0" hangingPunct="0">
              <a:lnSpc>
                <a:spcPct val="85000"/>
              </a:lnSpc>
            </a:pPr>
            <a:r>
              <a:rPr lang="en-US" sz="2000" b="1" dirty="0">
                <a:solidFill>
                  <a:srgbClr val="000000"/>
                </a:solidFill>
                <a:effectLst>
                  <a:outerShdw blurRad="38100" dist="38100" dir="2700000" algn="tl">
                    <a:srgbClr val="000000">
                      <a:alpha val="43137"/>
                    </a:srgbClr>
                  </a:outerShdw>
                </a:effectLst>
                <a:latin typeface="Corbel" pitchFamily="34" charset="0"/>
                <a:ea typeface="+mn-ea"/>
              </a:rPr>
              <a:t>(53.0%)</a:t>
            </a:r>
          </a:p>
        </p:txBody>
      </p:sp>
      <p:sp>
        <p:nvSpPr>
          <p:cNvPr id="33" name="Rectangle 75"/>
          <p:cNvSpPr>
            <a:spLocks noChangeArrowheads="1"/>
          </p:cNvSpPr>
          <p:nvPr/>
        </p:nvSpPr>
        <p:spPr bwMode="auto">
          <a:xfrm>
            <a:off x="728328" y="4984655"/>
            <a:ext cx="2194560" cy="798583"/>
          </a:xfrm>
          <a:prstGeom prst="rect">
            <a:avLst/>
          </a:prstGeom>
          <a:noFill/>
          <a:ln w="9525">
            <a:noFill/>
            <a:miter lim="800000"/>
            <a:headEnd/>
            <a:tailEnd/>
          </a:ln>
        </p:spPr>
        <p:txBody>
          <a:bodyPr wrap="square" lIns="91344" tIns="45672" rIns="91344" bIns="45672">
            <a:spAutoFit/>
          </a:bodyPr>
          <a:lstStyle/>
          <a:p>
            <a:pPr algn="ctr" defTabSz="913437" eaLnBrk="0" hangingPunct="0">
              <a:lnSpc>
                <a:spcPct val="85000"/>
              </a:lnSpc>
            </a:pPr>
            <a:r>
              <a:rPr lang="en-US" b="1" dirty="0">
                <a:solidFill>
                  <a:srgbClr val="000000"/>
                </a:solidFill>
                <a:latin typeface="Corbel" pitchFamily="34" charset="0"/>
                <a:ea typeface="+mn-ea"/>
              </a:rPr>
              <a:t>Bought/Took from </a:t>
            </a:r>
          </a:p>
          <a:p>
            <a:pPr algn="ctr" defTabSz="913437" eaLnBrk="0" hangingPunct="0">
              <a:lnSpc>
                <a:spcPct val="85000"/>
              </a:lnSpc>
            </a:pPr>
            <a:r>
              <a:rPr lang="en-US" b="1" dirty="0">
                <a:solidFill>
                  <a:srgbClr val="000000"/>
                </a:solidFill>
                <a:latin typeface="Corbel" pitchFamily="34" charset="0"/>
                <a:ea typeface="+mn-ea"/>
              </a:rPr>
              <a:t>Friend/Relative (14.6%)</a:t>
            </a:r>
          </a:p>
        </p:txBody>
      </p:sp>
      <p:sp>
        <p:nvSpPr>
          <p:cNvPr id="38" name="Line 94"/>
          <p:cNvSpPr>
            <a:spLocks noChangeShapeType="1"/>
          </p:cNvSpPr>
          <p:nvPr/>
        </p:nvSpPr>
        <p:spPr bwMode="auto">
          <a:xfrm flipV="1">
            <a:off x="1688672" y="4527505"/>
            <a:ext cx="365761" cy="411479"/>
          </a:xfrm>
          <a:prstGeom prst="line">
            <a:avLst/>
          </a:prstGeom>
          <a:noFill/>
          <a:ln w="28575">
            <a:solidFill>
              <a:srgbClr val="000000"/>
            </a:solidFill>
            <a:round/>
            <a:headEnd/>
            <a:tailEnd type="triangle" w="med" len="lg"/>
          </a:ln>
        </p:spPr>
        <p:txBody>
          <a:bodyPr lIns="91344" tIns="45672" rIns="91344" bIns="45672"/>
          <a:lstStyle/>
          <a:p>
            <a:pPr defTabSz="913437" eaLnBrk="0" hangingPunct="0"/>
            <a:endParaRPr lang="en-US" sz="1400" b="1">
              <a:solidFill>
                <a:srgbClr val="000000"/>
              </a:solidFill>
              <a:latin typeface="Corbel" pitchFamily="34" charset="0"/>
              <a:ea typeface="+mn-ea"/>
            </a:endParaRPr>
          </a:p>
        </p:txBody>
      </p:sp>
      <p:sp>
        <p:nvSpPr>
          <p:cNvPr id="39" name="Rectangle 76"/>
          <p:cNvSpPr>
            <a:spLocks noChangeArrowheads="1"/>
          </p:cNvSpPr>
          <p:nvPr/>
        </p:nvSpPr>
        <p:spPr bwMode="auto">
          <a:xfrm>
            <a:off x="101601" y="4127790"/>
            <a:ext cx="1734168" cy="563134"/>
          </a:xfrm>
          <a:prstGeom prst="rect">
            <a:avLst/>
          </a:prstGeom>
          <a:noFill/>
          <a:ln w="9525">
            <a:noFill/>
            <a:miter lim="800000"/>
            <a:headEnd/>
            <a:tailEnd/>
          </a:ln>
        </p:spPr>
        <p:txBody>
          <a:bodyPr wrap="square" lIns="91344" tIns="45672" rIns="91344" bIns="45672">
            <a:spAutoFit/>
          </a:bodyPr>
          <a:lstStyle/>
          <a:p>
            <a:pPr algn="ctr" defTabSz="913437" eaLnBrk="0" hangingPunct="0">
              <a:lnSpc>
                <a:spcPct val="85000"/>
              </a:lnSpc>
            </a:pPr>
            <a:r>
              <a:rPr lang="en-US" b="1" dirty="0">
                <a:solidFill>
                  <a:srgbClr val="000000"/>
                </a:solidFill>
                <a:latin typeface="Corbel" pitchFamily="34" charset="0"/>
                <a:ea typeface="+mn-ea"/>
              </a:rPr>
              <a:t>Drug Dealer/</a:t>
            </a:r>
            <a:br>
              <a:rPr lang="en-US" b="1" dirty="0">
                <a:solidFill>
                  <a:srgbClr val="000000"/>
                </a:solidFill>
                <a:latin typeface="Corbel" pitchFamily="34" charset="0"/>
                <a:ea typeface="+mn-ea"/>
              </a:rPr>
            </a:br>
            <a:r>
              <a:rPr lang="en-US" b="1" dirty="0">
                <a:solidFill>
                  <a:srgbClr val="000000"/>
                </a:solidFill>
                <a:latin typeface="Corbel" pitchFamily="34" charset="0"/>
                <a:ea typeface="+mn-ea"/>
              </a:rPr>
              <a:t>Stranger (4.3%)</a:t>
            </a:r>
          </a:p>
        </p:txBody>
      </p:sp>
      <p:sp>
        <p:nvSpPr>
          <p:cNvPr id="40" name="Line 86"/>
          <p:cNvSpPr>
            <a:spLocks noChangeShapeType="1"/>
          </p:cNvSpPr>
          <p:nvPr/>
        </p:nvSpPr>
        <p:spPr bwMode="auto">
          <a:xfrm flipV="1">
            <a:off x="1231248" y="3822125"/>
            <a:ext cx="411480" cy="320040"/>
          </a:xfrm>
          <a:prstGeom prst="line">
            <a:avLst/>
          </a:prstGeom>
          <a:noFill/>
          <a:ln w="28575">
            <a:solidFill>
              <a:srgbClr val="000000"/>
            </a:solidFill>
            <a:round/>
            <a:headEnd/>
            <a:tailEnd type="triangle" w="med" len="lg"/>
          </a:ln>
        </p:spPr>
        <p:txBody>
          <a:bodyPr lIns="91344" tIns="45672" rIns="91344" bIns="45672"/>
          <a:lstStyle/>
          <a:p>
            <a:pPr defTabSz="913437" eaLnBrk="0" hangingPunct="0"/>
            <a:endParaRPr lang="en-US" sz="1400" b="1">
              <a:solidFill>
                <a:srgbClr val="000000"/>
              </a:solidFill>
              <a:latin typeface="Corbel" pitchFamily="34" charset="0"/>
              <a:ea typeface="+mn-ea"/>
            </a:endParaRPr>
          </a:p>
        </p:txBody>
      </p:sp>
      <p:sp>
        <p:nvSpPr>
          <p:cNvPr id="41" name="Line 86"/>
          <p:cNvSpPr>
            <a:spLocks noChangeShapeType="1"/>
          </p:cNvSpPr>
          <p:nvPr/>
        </p:nvSpPr>
        <p:spPr bwMode="auto">
          <a:xfrm flipV="1">
            <a:off x="1107207" y="3639248"/>
            <a:ext cx="535527" cy="51036"/>
          </a:xfrm>
          <a:prstGeom prst="line">
            <a:avLst/>
          </a:prstGeom>
          <a:noFill/>
          <a:ln w="28575">
            <a:solidFill>
              <a:srgbClr val="000000"/>
            </a:solidFill>
            <a:round/>
            <a:headEnd/>
            <a:tailEnd type="triangle" w="med" len="lg"/>
          </a:ln>
        </p:spPr>
        <p:txBody>
          <a:bodyPr lIns="91344" tIns="45672" rIns="91344" bIns="45672"/>
          <a:lstStyle/>
          <a:p>
            <a:pPr defTabSz="913437" eaLnBrk="0" hangingPunct="0"/>
            <a:endParaRPr lang="en-US" sz="1400" b="1">
              <a:solidFill>
                <a:srgbClr val="000000"/>
              </a:solidFill>
              <a:latin typeface="Corbel" pitchFamily="34" charset="0"/>
              <a:ea typeface="+mn-ea"/>
            </a:endParaRPr>
          </a:p>
        </p:txBody>
      </p:sp>
      <p:sp>
        <p:nvSpPr>
          <p:cNvPr id="42" name="Rectangle 79"/>
          <p:cNvSpPr>
            <a:spLocks noChangeArrowheads="1"/>
          </p:cNvSpPr>
          <p:nvPr/>
        </p:nvSpPr>
        <p:spPr bwMode="auto">
          <a:xfrm>
            <a:off x="-50752" y="3470345"/>
            <a:ext cx="1604591" cy="757033"/>
          </a:xfrm>
          <a:prstGeom prst="rect">
            <a:avLst/>
          </a:prstGeom>
          <a:noFill/>
          <a:ln w="9525">
            <a:noFill/>
            <a:miter lim="800000"/>
            <a:headEnd/>
            <a:tailEnd/>
          </a:ln>
        </p:spPr>
        <p:txBody>
          <a:bodyPr wrap="square" lIns="91344" tIns="45672" rIns="91344" bIns="45672">
            <a:spAutoFit/>
          </a:bodyPr>
          <a:lstStyle/>
          <a:p>
            <a:pPr algn="ctr" defTabSz="913437" eaLnBrk="0" hangingPunct="0">
              <a:lnSpc>
                <a:spcPct val="80000"/>
              </a:lnSpc>
            </a:pPr>
            <a:r>
              <a:rPr lang="en-US" b="1" dirty="0">
                <a:solidFill>
                  <a:srgbClr val="000000"/>
                </a:solidFill>
                <a:latin typeface="Corbel" pitchFamily="34" charset="0"/>
                <a:ea typeface="+mn-ea"/>
              </a:rPr>
              <a:t>Bought on </a:t>
            </a:r>
          </a:p>
          <a:p>
            <a:pPr algn="ctr" defTabSz="913437" eaLnBrk="0" hangingPunct="0">
              <a:lnSpc>
                <a:spcPct val="80000"/>
              </a:lnSpc>
            </a:pPr>
            <a:r>
              <a:rPr lang="en-US" b="1" dirty="0">
                <a:solidFill>
                  <a:srgbClr val="000000"/>
                </a:solidFill>
                <a:latin typeface="Corbel" pitchFamily="34" charset="0"/>
                <a:ea typeface="+mn-ea"/>
              </a:rPr>
              <a:t>Internet (0.1%)</a:t>
            </a:r>
          </a:p>
        </p:txBody>
      </p:sp>
      <p:sp>
        <p:nvSpPr>
          <p:cNvPr id="43" name="Line 86"/>
          <p:cNvSpPr>
            <a:spLocks noChangeShapeType="1"/>
          </p:cNvSpPr>
          <p:nvPr/>
        </p:nvSpPr>
        <p:spPr bwMode="auto">
          <a:xfrm>
            <a:off x="1185529" y="3229719"/>
            <a:ext cx="439832" cy="179292"/>
          </a:xfrm>
          <a:prstGeom prst="line">
            <a:avLst/>
          </a:prstGeom>
          <a:noFill/>
          <a:ln w="28575">
            <a:solidFill>
              <a:srgbClr val="000000"/>
            </a:solidFill>
            <a:round/>
            <a:headEnd/>
            <a:tailEnd type="triangle" w="med" len="lg"/>
          </a:ln>
        </p:spPr>
        <p:txBody>
          <a:bodyPr lIns="91344" tIns="45672" rIns="91344" bIns="45672"/>
          <a:lstStyle/>
          <a:p>
            <a:pPr defTabSz="913437" eaLnBrk="0" hangingPunct="0"/>
            <a:endParaRPr lang="en-US" sz="1400" b="1">
              <a:solidFill>
                <a:srgbClr val="000000"/>
              </a:solidFill>
              <a:latin typeface="Corbel" pitchFamily="34" charset="0"/>
              <a:ea typeface="+mn-ea"/>
            </a:endParaRPr>
          </a:p>
        </p:txBody>
      </p:sp>
      <p:sp>
        <p:nvSpPr>
          <p:cNvPr id="44" name="Rectangle 79"/>
          <p:cNvSpPr>
            <a:spLocks noChangeArrowheads="1"/>
          </p:cNvSpPr>
          <p:nvPr/>
        </p:nvSpPr>
        <p:spPr bwMode="auto">
          <a:xfrm>
            <a:off x="174171" y="2991160"/>
            <a:ext cx="1276968" cy="535434"/>
          </a:xfrm>
          <a:prstGeom prst="rect">
            <a:avLst/>
          </a:prstGeom>
          <a:noFill/>
          <a:ln w="9525">
            <a:noFill/>
            <a:miter lim="800000"/>
            <a:headEnd/>
            <a:tailEnd/>
          </a:ln>
        </p:spPr>
        <p:txBody>
          <a:bodyPr wrap="square" lIns="91344" tIns="45672" rIns="91344" bIns="45672">
            <a:spAutoFit/>
          </a:bodyPr>
          <a:lstStyle/>
          <a:p>
            <a:pPr algn="ctr" defTabSz="913437" eaLnBrk="0" hangingPunct="0">
              <a:lnSpc>
                <a:spcPct val="80000"/>
              </a:lnSpc>
            </a:pPr>
            <a:r>
              <a:rPr lang="en-US" b="1" dirty="0">
                <a:solidFill>
                  <a:srgbClr val="000000"/>
                </a:solidFill>
                <a:latin typeface="Corbel" pitchFamily="34" charset="0"/>
                <a:ea typeface="+mn-ea"/>
              </a:rPr>
              <a:t>Other</a:t>
            </a:r>
            <a:r>
              <a:rPr lang="en-US" b="1" baseline="30000" dirty="0">
                <a:solidFill>
                  <a:srgbClr val="000000"/>
                </a:solidFill>
                <a:latin typeface="Corbel" pitchFamily="34" charset="0"/>
                <a:ea typeface="+mn-ea"/>
              </a:rPr>
              <a:t>1</a:t>
            </a:r>
            <a:r>
              <a:rPr lang="en-US" b="1" dirty="0">
                <a:solidFill>
                  <a:srgbClr val="000000"/>
                </a:solidFill>
                <a:latin typeface="Corbel" pitchFamily="34" charset="0"/>
                <a:ea typeface="+mn-ea"/>
              </a:rPr>
              <a:t> (4.3%)</a:t>
            </a:r>
          </a:p>
        </p:txBody>
      </p:sp>
      <p:sp>
        <p:nvSpPr>
          <p:cNvPr id="45" name="Line 86"/>
          <p:cNvSpPr>
            <a:spLocks noChangeShapeType="1"/>
          </p:cNvSpPr>
          <p:nvPr/>
        </p:nvSpPr>
        <p:spPr bwMode="auto">
          <a:xfrm>
            <a:off x="1551288" y="2672316"/>
            <a:ext cx="411480" cy="274320"/>
          </a:xfrm>
          <a:prstGeom prst="line">
            <a:avLst/>
          </a:prstGeom>
          <a:noFill/>
          <a:ln w="28575">
            <a:solidFill>
              <a:srgbClr val="000000"/>
            </a:solidFill>
            <a:round/>
            <a:headEnd/>
            <a:tailEnd type="triangle" w="med" len="lg"/>
          </a:ln>
        </p:spPr>
        <p:txBody>
          <a:bodyPr lIns="91344" tIns="45672" rIns="91344" bIns="45672"/>
          <a:lstStyle/>
          <a:p>
            <a:pPr defTabSz="913437" eaLnBrk="0" hangingPunct="0"/>
            <a:endParaRPr lang="en-US" sz="1400" b="1">
              <a:solidFill>
                <a:srgbClr val="000000"/>
              </a:solidFill>
              <a:latin typeface="Corbel" pitchFamily="34" charset="0"/>
              <a:ea typeface="+mn-ea"/>
            </a:endParaRPr>
          </a:p>
        </p:txBody>
      </p:sp>
      <p:sp>
        <p:nvSpPr>
          <p:cNvPr id="46" name="Rectangle 78"/>
          <p:cNvSpPr>
            <a:spLocks noChangeArrowheads="1"/>
          </p:cNvSpPr>
          <p:nvPr/>
        </p:nvSpPr>
        <p:spPr bwMode="auto">
          <a:xfrm>
            <a:off x="498103" y="2397293"/>
            <a:ext cx="1381916" cy="535434"/>
          </a:xfrm>
          <a:prstGeom prst="rect">
            <a:avLst/>
          </a:prstGeom>
          <a:noFill/>
          <a:ln w="9525">
            <a:noFill/>
            <a:miter lim="800000"/>
            <a:headEnd/>
            <a:tailEnd/>
          </a:ln>
        </p:spPr>
        <p:txBody>
          <a:bodyPr wrap="none" lIns="91344" tIns="45672" rIns="91344" bIns="45672">
            <a:spAutoFit/>
          </a:bodyPr>
          <a:lstStyle/>
          <a:p>
            <a:pPr algn="ctr" defTabSz="913437" eaLnBrk="0" hangingPunct="0">
              <a:lnSpc>
                <a:spcPct val="80000"/>
              </a:lnSpc>
            </a:pPr>
            <a:r>
              <a:rPr lang="en-US" b="1" dirty="0">
                <a:solidFill>
                  <a:srgbClr val="000000"/>
                </a:solidFill>
                <a:latin typeface="Corbel" pitchFamily="34" charset="0"/>
                <a:ea typeface="+mn-ea"/>
              </a:rPr>
              <a:t>One Doctor </a:t>
            </a:r>
          </a:p>
          <a:p>
            <a:pPr algn="ctr" defTabSz="913437" eaLnBrk="0" hangingPunct="0">
              <a:lnSpc>
                <a:spcPct val="80000"/>
              </a:lnSpc>
            </a:pPr>
            <a:r>
              <a:rPr lang="en-US" b="1" dirty="0">
                <a:solidFill>
                  <a:srgbClr val="000000"/>
                </a:solidFill>
                <a:latin typeface="Corbel" pitchFamily="34" charset="0"/>
                <a:ea typeface="+mn-ea"/>
              </a:rPr>
              <a:t>(21.2%)</a:t>
            </a:r>
          </a:p>
        </p:txBody>
      </p:sp>
      <p:sp>
        <p:nvSpPr>
          <p:cNvPr id="47" name="Line 86"/>
          <p:cNvSpPr>
            <a:spLocks noChangeShapeType="1"/>
          </p:cNvSpPr>
          <p:nvPr/>
        </p:nvSpPr>
        <p:spPr bwMode="auto">
          <a:xfrm>
            <a:off x="2694302" y="2287224"/>
            <a:ext cx="72759" cy="320971"/>
          </a:xfrm>
          <a:prstGeom prst="line">
            <a:avLst/>
          </a:prstGeom>
          <a:noFill/>
          <a:ln w="28575">
            <a:solidFill>
              <a:srgbClr val="000000"/>
            </a:solidFill>
            <a:round/>
            <a:headEnd/>
            <a:tailEnd type="triangle" w="med" len="lg"/>
          </a:ln>
        </p:spPr>
        <p:txBody>
          <a:bodyPr lIns="91344" tIns="45672" rIns="91344" bIns="45672"/>
          <a:lstStyle/>
          <a:p>
            <a:pPr defTabSz="913437" eaLnBrk="0" hangingPunct="0"/>
            <a:endParaRPr lang="en-US" sz="1400" b="1">
              <a:solidFill>
                <a:srgbClr val="000000"/>
              </a:solidFill>
              <a:latin typeface="Corbel" pitchFamily="34" charset="0"/>
              <a:ea typeface="+mn-ea"/>
            </a:endParaRPr>
          </a:p>
        </p:txBody>
      </p:sp>
      <p:sp>
        <p:nvSpPr>
          <p:cNvPr id="49" name="Text Box 26"/>
          <p:cNvSpPr txBox="1">
            <a:spLocks noChangeArrowheads="1"/>
          </p:cNvSpPr>
          <p:nvPr/>
        </p:nvSpPr>
        <p:spPr bwMode="auto">
          <a:xfrm>
            <a:off x="551601" y="1422902"/>
            <a:ext cx="6758910" cy="400110"/>
          </a:xfrm>
          <a:prstGeom prst="rect">
            <a:avLst/>
          </a:prstGeom>
          <a:noFill/>
          <a:ln w="9525">
            <a:noFill/>
            <a:miter lim="800000"/>
            <a:headEnd/>
            <a:tailEnd/>
          </a:ln>
        </p:spPr>
        <p:txBody>
          <a:bodyPr wrap="square" lIns="91344" tIns="45672" rIns="91344" bIns="45672">
            <a:spAutoFit/>
          </a:bodyPr>
          <a:lstStyle/>
          <a:p>
            <a:pPr defTabSz="913437" eaLnBrk="0" hangingPunct="0"/>
            <a:r>
              <a:rPr lang="en-US" sz="2000" b="1" dirty="0">
                <a:solidFill>
                  <a:srgbClr val="000000"/>
                </a:solidFill>
                <a:latin typeface="Corbel" pitchFamily="34" charset="0"/>
                <a:ea typeface="+mn-ea"/>
              </a:rPr>
              <a:t>Source Where Respondent Age 12+ Obtained Analgesics:  </a:t>
            </a:r>
          </a:p>
        </p:txBody>
      </p:sp>
      <p:grpSp>
        <p:nvGrpSpPr>
          <p:cNvPr id="2" name="Group 56"/>
          <p:cNvGrpSpPr/>
          <p:nvPr/>
        </p:nvGrpSpPr>
        <p:grpSpPr>
          <a:xfrm>
            <a:off x="2805102" y="2408689"/>
            <a:ext cx="6485891" cy="4161261"/>
            <a:chOff x="3417621" y="2408584"/>
            <a:chExt cx="6980031" cy="4161261"/>
          </a:xfrm>
        </p:grpSpPr>
        <p:grpSp>
          <p:nvGrpSpPr>
            <p:cNvPr id="3" name="Group 55"/>
            <p:cNvGrpSpPr/>
            <p:nvPr/>
          </p:nvGrpSpPr>
          <p:grpSpPr>
            <a:xfrm>
              <a:off x="3417621" y="2672265"/>
              <a:ext cx="4694964" cy="3270606"/>
              <a:chOff x="3417621" y="2672265"/>
              <a:chExt cx="4694964" cy="3270606"/>
            </a:xfrm>
          </p:grpSpPr>
          <p:graphicFrame>
            <p:nvGraphicFramePr>
              <p:cNvPr id="26" name="Object 10"/>
              <p:cNvGraphicFramePr>
                <a:graphicFrameLocks noChangeAspect="1"/>
              </p:cNvGraphicFramePr>
              <p:nvPr>
                <p:extLst>
                  <p:ext uri="{D42A27DB-BD31-4B8C-83A1-F6EECF244321}">
                    <p14:modId xmlns:p14="http://schemas.microsoft.com/office/powerpoint/2010/main" val="2024575264"/>
                  </p:ext>
                </p:extLst>
              </p:nvPr>
            </p:nvGraphicFramePr>
            <p:xfrm>
              <a:off x="5250330" y="3256683"/>
              <a:ext cx="2862255" cy="2686188"/>
            </p:xfrm>
            <a:graphic>
              <a:graphicData uri="http://schemas.openxmlformats.org/drawingml/2006/chart">
                <c:chart xmlns:c="http://schemas.openxmlformats.org/drawingml/2006/chart" xmlns:r="http://schemas.openxmlformats.org/officeDocument/2006/relationships" r:id="rId4"/>
              </a:graphicData>
            </a:graphic>
          </p:graphicFrame>
          <p:cxnSp>
            <p:nvCxnSpPr>
              <p:cNvPr id="52" name="Straight Connector 51"/>
              <p:cNvCxnSpPr/>
              <p:nvPr/>
            </p:nvCxnSpPr>
            <p:spPr bwMode="auto">
              <a:xfrm flipH="1" flipV="1">
                <a:off x="4438133" y="2672265"/>
                <a:ext cx="2139453" cy="533503"/>
              </a:xfrm>
              <a:prstGeom prst="line">
                <a:avLst/>
              </a:prstGeom>
              <a:noFill/>
              <a:ln w="19050" cap="flat" cmpd="sng" algn="ctr">
                <a:solidFill>
                  <a:srgbClr val="000000"/>
                </a:solidFill>
                <a:prstDash val="solid"/>
                <a:round/>
                <a:headEnd type="none" w="med" len="med"/>
                <a:tailEnd type="none" w="med" len="med"/>
              </a:ln>
              <a:effectLst/>
            </p:spPr>
          </p:cxnSp>
          <p:cxnSp>
            <p:nvCxnSpPr>
              <p:cNvPr id="53" name="Straight Connector 52"/>
              <p:cNvCxnSpPr/>
              <p:nvPr/>
            </p:nvCxnSpPr>
            <p:spPr bwMode="auto">
              <a:xfrm flipH="1" flipV="1">
                <a:off x="3417621" y="4775775"/>
                <a:ext cx="2041025" cy="710625"/>
              </a:xfrm>
              <a:prstGeom prst="line">
                <a:avLst/>
              </a:prstGeom>
              <a:noFill/>
              <a:ln w="19050" cap="flat" cmpd="sng" algn="ctr">
                <a:solidFill>
                  <a:srgbClr val="000000"/>
                </a:solidFill>
                <a:prstDash val="solid"/>
                <a:round/>
                <a:headEnd type="none" w="med" len="med"/>
                <a:tailEnd type="none" w="med" len="med"/>
              </a:ln>
              <a:effectLst/>
            </p:spPr>
          </p:cxnSp>
        </p:grpSp>
        <p:sp>
          <p:nvSpPr>
            <p:cNvPr id="12296" name="Rectangle 74"/>
            <p:cNvSpPr>
              <a:spLocks noChangeArrowheads="1"/>
            </p:cNvSpPr>
            <p:nvPr/>
          </p:nvSpPr>
          <p:spPr bwMode="auto">
            <a:xfrm>
              <a:off x="8360073" y="3628572"/>
              <a:ext cx="1897000" cy="798680"/>
            </a:xfrm>
            <a:prstGeom prst="rect">
              <a:avLst/>
            </a:prstGeom>
            <a:noFill/>
            <a:ln w="9525">
              <a:noFill/>
              <a:miter lim="800000"/>
              <a:headEnd/>
              <a:tailEnd/>
            </a:ln>
          </p:spPr>
          <p:txBody>
            <a:bodyPr wrap="square">
              <a:spAutoFit/>
            </a:bodyPr>
            <a:lstStyle/>
            <a:p>
              <a:pPr algn="ctr" defTabSz="913437" eaLnBrk="0" hangingPunct="0">
                <a:lnSpc>
                  <a:spcPct val="85000"/>
                </a:lnSpc>
              </a:pPr>
              <a:r>
                <a:rPr lang="en-US" b="1" dirty="0">
                  <a:solidFill>
                    <a:srgbClr val="000000"/>
                  </a:solidFill>
                  <a:latin typeface="Corbel" pitchFamily="34" charset="0"/>
                  <a:ea typeface="+mn-ea"/>
                </a:rPr>
                <a:t>Free from </a:t>
              </a:r>
              <a:br>
                <a:rPr lang="en-US" b="1" dirty="0">
                  <a:solidFill>
                    <a:srgbClr val="000000"/>
                  </a:solidFill>
                  <a:latin typeface="Corbel" pitchFamily="34" charset="0"/>
                  <a:ea typeface="+mn-ea"/>
                </a:rPr>
              </a:br>
              <a:r>
                <a:rPr lang="en-US" b="1" dirty="0">
                  <a:solidFill>
                    <a:srgbClr val="000000"/>
                  </a:solidFill>
                  <a:latin typeface="Corbel" pitchFamily="34" charset="0"/>
                  <a:ea typeface="+mn-ea"/>
                </a:rPr>
                <a:t>Friend/Relative </a:t>
              </a:r>
            </a:p>
            <a:p>
              <a:pPr algn="ctr" defTabSz="913437" eaLnBrk="0" hangingPunct="0">
                <a:lnSpc>
                  <a:spcPct val="85000"/>
                </a:lnSpc>
              </a:pPr>
              <a:r>
                <a:rPr lang="en-US" b="1" dirty="0">
                  <a:solidFill>
                    <a:srgbClr val="000000"/>
                  </a:solidFill>
                  <a:latin typeface="Corbel" pitchFamily="34" charset="0"/>
                  <a:ea typeface="+mn-ea"/>
                </a:rPr>
                <a:t>(5.1%)</a:t>
              </a:r>
            </a:p>
          </p:txBody>
        </p:sp>
        <p:sp>
          <p:nvSpPr>
            <p:cNvPr id="12297" name="Rectangle 75"/>
            <p:cNvSpPr>
              <a:spLocks noChangeArrowheads="1"/>
            </p:cNvSpPr>
            <p:nvPr/>
          </p:nvSpPr>
          <p:spPr bwMode="auto">
            <a:xfrm>
              <a:off x="8033197" y="4382708"/>
              <a:ext cx="2301975" cy="798680"/>
            </a:xfrm>
            <a:prstGeom prst="rect">
              <a:avLst/>
            </a:prstGeom>
            <a:noFill/>
            <a:ln w="9525">
              <a:noFill/>
              <a:miter lim="800000"/>
              <a:headEnd/>
              <a:tailEnd/>
            </a:ln>
          </p:spPr>
          <p:txBody>
            <a:bodyPr wrap="square">
              <a:spAutoFit/>
            </a:bodyPr>
            <a:lstStyle/>
            <a:p>
              <a:pPr algn="ctr" defTabSz="913437" eaLnBrk="0" hangingPunct="0">
                <a:lnSpc>
                  <a:spcPct val="85000"/>
                </a:lnSpc>
              </a:pPr>
              <a:r>
                <a:rPr lang="en-US" b="1" dirty="0">
                  <a:solidFill>
                    <a:srgbClr val="000000"/>
                  </a:solidFill>
                  <a:latin typeface="Corbel" pitchFamily="34" charset="0"/>
                  <a:ea typeface="+mn-ea"/>
                </a:rPr>
                <a:t>Bought/Took from </a:t>
              </a:r>
            </a:p>
            <a:p>
              <a:pPr algn="ctr" defTabSz="913437" eaLnBrk="0" hangingPunct="0">
                <a:lnSpc>
                  <a:spcPct val="85000"/>
                </a:lnSpc>
              </a:pPr>
              <a:r>
                <a:rPr lang="en-US" b="1" dirty="0">
                  <a:solidFill>
                    <a:srgbClr val="000000"/>
                  </a:solidFill>
                  <a:latin typeface="Corbel" pitchFamily="34" charset="0"/>
                  <a:ea typeface="+mn-ea"/>
                </a:rPr>
                <a:t>Friend/Relative (4.9%)</a:t>
              </a:r>
            </a:p>
          </p:txBody>
        </p:sp>
        <p:sp>
          <p:nvSpPr>
            <p:cNvPr id="12298" name="Rectangle 76"/>
            <p:cNvSpPr>
              <a:spLocks noChangeArrowheads="1"/>
            </p:cNvSpPr>
            <p:nvPr/>
          </p:nvSpPr>
          <p:spPr bwMode="auto">
            <a:xfrm>
              <a:off x="8306158" y="5038976"/>
              <a:ext cx="2091494" cy="563231"/>
            </a:xfrm>
            <a:prstGeom prst="rect">
              <a:avLst/>
            </a:prstGeom>
            <a:noFill/>
            <a:ln w="9525">
              <a:noFill/>
              <a:miter lim="800000"/>
              <a:headEnd/>
              <a:tailEnd/>
            </a:ln>
          </p:spPr>
          <p:txBody>
            <a:bodyPr wrap="square">
              <a:spAutoFit/>
            </a:bodyPr>
            <a:lstStyle/>
            <a:p>
              <a:pPr algn="ctr" defTabSz="913437" eaLnBrk="0" hangingPunct="0">
                <a:lnSpc>
                  <a:spcPct val="85000"/>
                </a:lnSpc>
              </a:pPr>
              <a:r>
                <a:rPr lang="en-US" b="1" dirty="0">
                  <a:solidFill>
                    <a:srgbClr val="000000"/>
                  </a:solidFill>
                  <a:latin typeface="Corbel" pitchFamily="34" charset="0"/>
                  <a:ea typeface="+mn-ea"/>
                </a:rPr>
                <a:t>Drug Dealer/</a:t>
              </a:r>
              <a:br>
                <a:rPr lang="en-US" b="1" dirty="0">
                  <a:solidFill>
                    <a:srgbClr val="000000"/>
                  </a:solidFill>
                  <a:latin typeface="Corbel" pitchFamily="34" charset="0"/>
                  <a:ea typeface="+mn-ea"/>
                </a:rPr>
              </a:br>
              <a:r>
                <a:rPr lang="en-US" b="1" dirty="0">
                  <a:solidFill>
                    <a:srgbClr val="000000"/>
                  </a:solidFill>
                  <a:latin typeface="Corbel" pitchFamily="34" charset="0"/>
                  <a:ea typeface="+mn-ea"/>
                </a:rPr>
                <a:t>Stranger (1.4%)</a:t>
              </a:r>
            </a:p>
          </p:txBody>
        </p:sp>
        <p:sp>
          <p:nvSpPr>
            <p:cNvPr id="12300" name="Rectangle 78"/>
            <p:cNvSpPr>
              <a:spLocks noChangeArrowheads="1"/>
            </p:cNvSpPr>
            <p:nvPr/>
          </p:nvSpPr>
          <p:spPr bwMode="auto">
            <a:xfrm>
              <a:off x="5437143" y="4191000"/>
              <a:ext cx="1632319" cy="584775"/>
            </a:xfrm>
            <a:prstGeom prst="rect">
              <a:avLst/>
            </a:prstGeom>
            <a:noFill/>
            <a:ln w="9525">
              <a:noFill/>
              <a:miter lim="800000"/>
              <a:headEnd/>
              <a:tailEnd/>
            </a:ln>
          </p:spPr>
          <p:txBody>
            <a:bodyPr wrap="none">
              <a:spAutoFit/>
            </a:bodyPr>
            <a:lstStyle/>
            <a:p>
              <a:pPr algn="ctr" defTabSz="913437" eaLnBrk="0" hangingPunct="0">
                <a:lnSpc>
                  <a:spcPct val="80000"/>
                </a:lnSpc>
              </a:pPr>
              <a:r>
                <a:rPr lang="en-US" sz="2000" b="1" dirty="0">
                  <a:solidFill>
                    <a:srgbClr val="000000"/>
                  </a:solidFill>
                  <a:effectLst>
                    <a:outerShdw blurRad="38100" dist="38100" dir="2700000" algn="tl">
                      <a:srgbClr val="000000">
                        <a:alpha val="43137"/>
                      </a:srgbClr>
                    </a:outerShdw>
                  </a:effectLst>
                  <a:latin typeface="Corbel" pitchFamily="34" charset="0"/>
                  <a:ea typeface="+mn-ea"/>
                </a:rPr>
                <a:t>One Doctor </a:t>
              </a:r>
            </a:p>
            <a:p>
              <a:pPr algn="ctr" defTabSz="913437" eaLnBrk="0" hangingPunct="0">
                <a:lnSpc>
                  <a:spcPct val="80000"/>
                </a:lnSpc>
              </a:pPr>
              <a:r>
                <a:rPr lang="en-US" sz="2000" b="1" dirty="0">
                  <a:solidFill>
                    <a:srgbClr val="000000"/>
                  </a:solidFill>
                  <a:effectLst>
                    <a:outerShdw blurRad="38100" dist="38100" dir="2700000" algn="tl">
                      <a:srgbClr val="000000">
                        <a:alpha val="43137"/>
                      </a:srgbClr>
                    </a:outerShdw>
                  </a:effectLst>
                  <a:latin typeface="Corbel" pitchFamily="34" charset="0"/>
                  <a:ea typeface="+mn-ea"/>
                </a:rPr>
                <a:t>(83.8%)</a:t>
              </a:r>
            </a:p>
          </p:txBody>
        </p:sp>
        <p:sp>
          <p:nvSpPr>
            <p:cNvPr id="12303" name="Rectangle 81"/>
            <p:cNvSpPr>
              <a:spLocks noChangeArrowheads="1"/>
            </p:cNvSpPr>
            <p:nvPr/>
          </p:nvSpPr>
          <p:spPr bwMode="auto">
            <a:xfrm>
              <a:off x="7780724" y="2859318"/>
              <a:ext cx="1487409" cy="757130"/>
            </a:xfrm>
            <a:prstGeom prst="rect">
              <a:avLst/>
            </a:prstGeom>
            <a:noFill/>
            <a:ln w="9525">
              <a:noFill/>
              <a:miter lim="800000"/>
              <a:headEnd/>
              <a:tailEnd/>
            </a:ln>
          </p:spPr>
          <p:txBody>
            <a:bodyPr wrap="none">
              <a:spAutoFit/>
            </a:bodyPr>
            <a:lstStyle/>
            <a:p>
              <a:pPr algn="ctr" defTabSz="913437" eaLnBrk="0" hangingPunct="0">
                <a:lnSpc>
                  <a:spcPct val="80000"/>
                </a:lnSpc>
              </a:pPr>
              <a:r>
                <a:rPr lang="en-US" b="1" dirty="0">
                  <a:solidFill>
                    <a:srgbClr val="000000"/>
                  </a:solidFill>
                  <a:latin typeface="Corbel" pitchFamily="34" charset="0"/>
                  <a:ea typeface="+mn-ea"/>
                </a:rPr>
                <a:t>More than </a:t>
              </a:r>
            </a:p>
            <a:p>
              <a:pPr algn="ctr" defTabSz="913437" eaLnBrk="0" hangingPunct="0">
                <a:lnSpc>
                  <a:spcPct val="80000"/>
                </a:lnSpc>
              </a:pPr>
              <a:r>
                <a:rPr lang="en-US" b="1" dirty="0">
                  <a:solidFill>
                    <a:srgbClr val="000000"/>
                  </a:solidFill>
                  <a:latin typeface="Corbel" pitchFamily="34" charset="0"/>
                  <a:ea typeface="+mn-ea"/>
                </a:rPr>
                <a:t>One Doctor </a:t>
              </a:r>
            </a:p>
            <a:p>
              <a:pPr algn="ctr" defTabSz="913437" eaLnBrk="0" hangingPunct="0">
                <a:lnSpc>
                  <a:spcPct val="80000"/>
                </a:lnSpc>
              </a:pPr>
              <a:r>
                <a:rPr lang="en-US" b="1" dirty="0">
                  <a:solidFill>
                    <a:srgbClr val="000000"/>
                  </a:solidFill>
                  <a:latin typeface="Corbel" pitchFamily="34" charset="0"/>
                  <a:ea typeface="+mn-ea"/>
                </a:rPr>
                <a:t>(3.3%)</a:t>
              </a:r>
            </a:p>
          </p:txBody>
        </p:sp>
        <p:sp>
          <p:nvSpPr>
            <p:cNvPr id="12306" name="Line 86"/>
            <p:cNvSpPr>
              <a:spLocks noChangeShapeType="1"/>
            </p:cNvSpPr>
            <p:nvPr/>
          </p:nvSpPr>
          <p:spPr bwMode="auto">
            <a:xfrm flipH="1" flipV="1">
              <a:off x="7917553" y="5270087"/>
              <a:ext cx="514350" cy="274321"/>
            </a:xfrm>
            <a:prstGeom prst="line">
              <a:avLst/>
            </a:prstGeom>
            <a:noFill/>
            <a:ln w="28575">
              <a:solidFill>
                <a:srgbClr val="000000"/>
              </a:solidFill>
              <a:round/>
              <a:headEnd/>
              <a:tailEnd type="triangle" w="med" len="lg"/>
            </a:ln>
          </p:spPr>
          <p:txBody>
            <a:bodyPr/>
            <a:lstStyle/>
            <a:p>
              <a:pPr defTabSz="913437" eaLnBrk="0" hangingPunct="0"/>
              <a:endParaRPr lang="en-US" sz="1400" b="1">
                <a:solidFill>
                  <a:srgbClr val="000000"/>
                </a:solidFill>
                <a:latin typeface="Corbel" pitchFamily="34" charset="0"/>
                <a:ea typeface="+mn-ea"/>
              </a:endParaRPr>
            </a:p>
          </p:txBody>
        </p:sp>
        <p:sp>
          <p:nvSpPr>
            <p:cNvPr id="12307" name="Line 87"/>
            <p:cNvSpPr>
              <a:spLocks noChangeShapeType="1"/>
            </p:cNvSpPr>
            <p:nvPr/>
          </p:nvSpPr>
          <p:spPr bwMode="auto">
            <a:xfrm flipH="1" flipV="1">
              <a:off x="7834877" y="5344383"/>
              <a:ext cx="573176" cy="671513"/>
            </a:xfrm>
            <a:prstGeom prst="line">
              <a:avLst/>
            </a:prstGeom>
            <a:noFill/>
            <a:ln w="28575">
              <a:solidFill>
                <a:srgbClr val="000000"/>
              </a:solidFill>
              <a:round/>
              <a:headEnd/>
              <a:tailEnd type="triangle" w="med" len="lg"/>
            </a:ln>
          </p:spPr>
          <p:txBody>
            <a:bodyPr/>
            <a:lstStyle/>
            <a:p>
              <a:pPr defTabSz="913437" eaLnBrk="0" hangingPunct="0"/>
              <a:endParaRPr lang="en-US" sz="1400" b="1">
                <a:solidFill>
                  <a:srgbClr val="000000"/>
                </a:solidFill>
                <a:latin typeface="Corbel" pitchFamily="34" charset="0"/>
                <a:ea typeface="+mn-ea"/>
              </a:endParaRPr>
            </a:p>
          </p:txBody>
        </p:sp>
        <p:sp>
          <p:nvSpPr>
            <p:cNvPr id="12310" name="Line 91"/>
            <p:cNvSpPr>
              <a:spLocks noChangeShapeType="1"/>
            </p:cNvSpPr>
            <p:nvPr/>
          </p:nvSpPr>
          <p:spPr bwMode="auto">
            <a:xfrm flipH="1">
              <a:off x="8071860" y="4191000"/>
              <a:ext cx="819127" cy="133247"/>
            </a:xfrm>
            <a:prstGeom prst="line">
              <a:avLst/>
            </a:prstGeom>
            <a:noFill/>
            <a:ln w="28575">
              <a:solidFill>
                <a:srgbClr val="000000"/>
              </a:solidFill>
              <a:round/>
              <a:headEnd/>
              <a:tailEnd type="triangle" w="med" len="lg"/>
            </a:ln>
          </p:spPr>
          <p:txBody>
            <a:bodyPr/>
            <a:lstStyle/>
            <a:p>
              <a:pPr defTabSz="913437" eaLnBrk="0" hangingPunct="0"/>
              <a:endParaRPr lang="en-US" sz="1400" b="1">
                <a:solidFill>
                  <a:srgbClr val="000000"/>
                </a:solidFill>
                <a:latin typeface="Corbel" pitchFamily="34" charset="0"/>
                <a:ea typeface="+mn-ea"/>
              </a:endParaRPr>
            </a:p>
          </p:txBody>
        </p:sp>
        <p:sp>
          <p:nvSpPr>
            <p:cNvPr id="27" name="Line 91"/>
            <p:cNvSpPr>
              <a:spLocks noChangeShapeType="1"/>
            </p:cNvSpPr>
            <p:nvPr/>
          </p:nvSpPr>
          <p:spPr bwMode="auto">
            <a:xfrm flipH="1">
              <a:off x="7873507" y="3628557"/>
              <a:ext cx="617220" cy="329935"/>
            </a:xfrm>
            <a:prstGeom prst="line">
              <a:avLst/>
            </a:prstGeom>
            <a:noFill/>
            <a:ln w="28575">
              <a:solidFill>
                <a:srgbClr val="000000"/>
              </a:solidFill>
              <a:round/>
              <a:headEnd/>
              <a:tailEnd type="triangle" w="med" len="lg"/>
            </a:ln>
          </p:spPr>
          <p:txBody>
            <a:bodyPr/>
            <a:lstStyle/>
            <a:p>
              <a:pPr defTabSz="913437" eaLnBrk="0" hangingPunct="0"/>
              <a:endParaRPr lang="en-US" sz="1400" b="1">
                <a:solidFill>
                  <a:srgbClr val="000000"/>
                </a:solidFill>
                <a:latin typeface="Corbel" pitchFamily="34" charset="0"/>
                <a:ea typeface="+mn-ea"/>
              </a:endParaRPr>
            </a:p>
          </p:txBody>
        </p:sp>
        <p:sp>
          <p:nvSpPr>
            <p:cNvPr id="30" name="Rectangle 79"/>
            <p:cNvSpPr>
              <a:spLocks noChangeArrowheads="1"/>
            </p:cNvSpPr>
            <p:nvPr/>
          </p:nvSpPr>
          <p:spPr bwMode="auto">
            <a:xfrm>
              <a:off x="8074731" y="5562600"/>
              <a:ext cx="2305120" cy="535531"/>
            </a:xfrm>
            <a:prstGeom prst="rect">
              <a:avLst/>
            </a:prstGeom>
            <a:noFill/>
            <a:ln w="9525">
              <a:noFill/>
              <a:miter lim="800000"/>
              <a:headEnd/>
              <a:tailEnd/>
            </a:ln>
          </p:spPr>
          <p:txBody>
            <a:bodyPr wrap="none">
              <a:spAutoFit/>
            </a:bodyPr>
            <a:lstStyle/>
            <a:p>
              <a:pPr algn="ctr" defTabSz="913437" eaLnBrk="0" hangingPunct="0">
                <a:lnSpc>
                  <a:spcPct val="80000"/>
                </a:lnSpc>
              </a:pPr>
              <a:r>
                <a:rPr lang="en-US" b="1" dirty="0">
                  <a:solidFill>
                    <a:srgbClr val="000000"/>
                  </a:solidFill>
                  <a:latin typeface="Corbel" pitchFamily="34" charset="0"/>
                  <a:ea typeface="+mn-ea"/>
                </a:rPr>
                <a:t>Bought on Internet </a:t>
              </a:r>
            </a:p>
            <a:p>
              <a:pPr algn="ctr" defTabSz="913437" eaLnBrk="0" hangingPunct="0">
                <a:lnSpc>
                  <a:spcPct val="80000"/>
                </a:lnSpc>
              </a:pPr>
              <a:r>
                <a:rPr lang="en-US" b="1" dirty="0">
                  <a:solidFill>
                    <a:srgbClr val="000000"/>
                  </a:solidFill>
                  <a:latin typeface="Corbel" pitchFamily="34" charset="0"/>
                  <a:ea typeface="+mn-ea"/>
                </a:rPr>
                <a:t>(0.3%)</a:t>
              </a:r>
            </a:p>
          </p:txBody>
        </p:sp>
        <p:sp>
          <p:nvSpPr>
            <p:cNvPr id="32" name="Rectangle 79"/>
            <p:cNvSpPr>
              <a:spLocks noChangeArrowheads="1"/>
            </p:cNvSpPr>
            <p:nvPr/>
          </p:nvSpPr>
          <p:spPr bwMode="auto">
            <a:xfrm>
              <a:off x="7688245" y="6034314"/>
              <a:ext cx="1483712" cy="535531"/>
            </a:xfrm>
            <a:prstGeom prst="rect">
              <a:avLst/>
            </a:prstGeom>
            <a:noFill/>
            <a:ln w="9525">
              <a:noFill/>
              <a:miter lim="800000"/>
              <a:headEnd/>
              <a:tailEnd/>
            </a:ln>
          </p:spPr>
          <p:txBody>
            <a:bodyPr wrap="square">
              <a:spAutoFit/>
            </a:bodyPr>
            <a:lstStyle/>
            <a:p>
              <a:pPr algn="ctr" defTabSz="913437" eaLnBrk="0" hangingPunct="0">
                <a:lnSpc>
                  <a:spcPct val="80000"/>
                </a:lnSpc>
              </a:pPr>
              <a:r>
                <a:rPr lang="en-US" b="1" dirty="0">
                  <a:solidFill>
                    <a:srgbClr val="000000"/>
                  </a:solidFill>
                  <a:latin typeface="Corbel" pitchFamily="34" charset="0"/>
                  <a:ea typeface="+mn-ea"/>
                </a:rPr>
                <a:t>Other</a:t>
              </a:r>
              <a:r>
                <a:rPr lang="en-US" b="1" baseline="30000" dirty="0">
                  <a:solidFill>
                    <a:srgbClr val="000000"/>
                  </a:solidFill>
                  <a:latin typeface="Corbel" pitchFamily="34" charset="0"/>
                  <a:ea typeface="+mn-ea"/>
                </a:rPr>
                <a:t>1</a:t>
              </a:r>
              <a:r>
                <a:rPr lang="en-US" b="1" dirty="0">
                  <a:solidFill>
                    <a:srgbClr val="000000"/>
                  </a:solidFill>
                  <a:latin typeface="Corbel" pitchFamily="34" charset="0"/>
                  <a:ea typeface="+mn-ea"/>
                </a:rPr>
                <a:t> (1.2%)</a:t>
              </a:r>
            </a:p>
          </p:txBody>
        </p:sp>
        <p:sp>
          <p:nvSpPr>
            <p:cNvPr id="35" name="Line 86"/>
            <p:cNvSpPr>
              <a:spLocks noChangeShapeType="1"/>
            </p:cNvSpPr>
            <p:nvPr/>
          </p:nvSpPr>
          <p:spPr bwMode="auto">
            <a:xfrm flipH="1">
              <a:off x="7968988" y="5192927"/>
              <a:ext cx="668655" cy="0"/>
            </a:xfrm>
            <a:prstGeom prst="line">
              <a:avLst/>
            </a:prstGeom>
            <a:noFill/>
            <a:ln w="28575">
              <a:solidFill>
                <a:srgbClr val="000000"/>
              </a:solidFill>
              <a:round/>
              <a:headEnd/>
              <a:tailEnd type="triangle" w="med" len="lg"/>
            </a:ln>
          </p:spPr>
          <p:txBody>
            <a:bodyPr/>
            <a:lstStyle/>
            <a:p>
              <a:pPr defTabSz="913437" eaLnBrk="0" hangingPunct="0"/>
              <a:endParaRPr lang="en-US" sz="1400" b="1">
                <a:solidFill>
                  <a:srgbClr val="000000"/>
                </a:solidFill>
                <a:latin typeface="Corbel" pitchFamily="34" charset="0"/>
                <a:ea typeface="+mn-ea"/>
              </a:endParaRPr>
            </a:p>
          </p:txBody>
        </p:sp>
        <p:sp>
          <p:nvSpPr>
            <p:cNvPr id="36" name="Line 94"/>
            <p:cNvSpPr>
              <a:spLocks noChangeShapeType="1"/>
            </p:cNvSpPr>
            <p:nvPr/>
          </p:nvSpPr>
          <p:spPr bwMode="auto">
            <a:xfrm flipH="1" flipV="1">
              <a:off x="8056243" y="4883598"/>
              <a:ext cx="571958" cy="3659"/>
            </a:xfrm>
            <a:prstGeom prst="line">
              <a:avLst/>
            </a:prstGeom>
            <a:noFill/>
            <a:ln w="28575">
              <a:solidFill>
                <a:srgbClr val="000000"/>
              </a:solidFill>
              <a:round/>
              <a:headEnd/>
              <a:tailEnd type="triangle" w="med" len="lg"/>
            </a:ln>
          </p:spPr>
          <p:txBody>
            <a:bodyPr/>
            <a:lstStyle/>
            <a:p>
              <a:pPr defTabSz="913437" eaLnBrk="0" hangingPunct="0"/>
              <a:endParaRPr lang="en-US" sz="1400" b="1">
                <a:solidFill>
                  <a:srgbClr val="000000"/>
                </a:solidFill>
                <a:latin typeface="Corbel" pitchFamily="34" charset="0"/>
                <a:ea typeface="+mn-ea"/>
              </a:endParaRPr>
            </a:p>
          </p:txBody>
        </p:sp>
        <p:sp>
          <p:nvSpPr>
            <p:cNvPr id="50" name="Text Box 27"/>
            <p:cNvSpPr txBox="1">
              <a:spLocks noChangeArrowheads="1"/>
            </p:cNvSpPr>
            <p:nvPr/>
          </p:nvSpPr>
          <p:spPr bwMode="auto">
            <a:xfrm>
              <a:off x="5452113" y="2408584"/>
              <a:ext cx="4884260" cy="400110"/>
            </a:xfrm>
            <a:prstGeom prst="rect">
              <a:avLst/>
            </a:prstGeom>
            <a:noFill/>
            <a:ln w="9525">
              <a:noFill/>
              <a:miter lim="800000"/>
              <a:headEnd/>
              <a:tailEnd/>
            </a:ln>
          </p:spPr>
          <p:txBody>
            <a:bodyPr wrap="none">
              <a:spAutoFit/>
            </a:bodyPr>
            <a:lstStyle/>
            <a:p>
              <a:pPr defTabSz="913437" eaLnBrk="0" hangingPunct="0"/>
              <a:r>
                <a:rPr lang="en-US" sz="2000" b="1" dirty="0">
                  <a:solidFill>
                    <a:srgbClr val="000000"/>
                  </a:solidFill>
                  <a:latin typeface="Corbel" pitchFamily="34" charset="0"/>
                  <a:ea typeface="+mn-ea"/>
                </a:rPr>
                <a:t>Source Where Friend/Relative Obtained</a:t>
              </a:r>
            </a:p>
          </p:txBody>
        </p:sp>
      </p:grpSp>
      <p:sp>
        <p:nvSpPr>
          <p:cNvPr id="51" name="Rectangle 3"/>
          <p:cNvSpPr>
            <a:spLocks noGrp="1" noChangeArrowheads="1"/>
          </p:cNvSpPr>
          <p:nvPr>
            <p:ph type="title"/>
          </p:nvPr>
        </p:nvSpPr>
        <p:spPr>
          <a:xfrm>
            <a:off x="0" y="66"/>
            <a:ext cx="9067800" cy="1219201"/>
          </a:xfrm>
        </p:spPr>
        <p:txBody>
          <a:bodyPr/>
          <a:lstStyle/>
          <a:p>
            <a:pPr eaLnBrk="1" hangingPunct="1"/>
            <a:r>
              <a:rPr lang="en-US" sz="3000" dirty="0">
                <a:solidFill>
                  <a:srgbClr val="000000"/>
                </a:solidFill>
                <a:latin typeface="Corbel" pitchFamily="34" charset="0"/>
              </a:rPr>
              <a:t>People Abusing Analgesics </a:t>
            </a:r>
            <a:r>
              <a:rPr lang="en-US" sz="3000" i="1" u="sng" dirty="0">
                <a:solidFill>
                  <a:srgbClr val="FF0000"/>
                </a:solidFill>
                <a:latin typeface="Corbel" pitchFamily="34" charset="0"/>
              </a:rPr>
              <a:t>DIRECTLY &amp; INDIRECTLY</a:t>
            </a:r>
            <a:r>
              <a:rPr lang="en-US" sz="3000" dirty="0">
                <a:solidFill>
                  <a:srgbClr val="000000"/>
                </a:solidFill>
                <a:latin typeface="Corbel" pitchFamily="34" charset="0"/>
              </a:rPr>
              <a:t> </a:t>
            </a:r>
            <a:r>
              <a:rPr lang="en-US" sz="3000" i="1" u="sng" dirty="0">
                <a:solidFill>
                  <a:srgbClr val="FF0000"/>
                </a:solidFill>
                <a:latin typeface="Corbel" pitchFamily="34" charset="0"/>
              </a:rPr>
              <a:t>Obtain Them by Prescription</a:t>
            </a:r>
            <a:r>
              <a:rPr lang="en-US" sz="3000" dirty="0">
                <a:solidFill>
                  <a:srgbClr val="000000"/>
                </a:solidFill>
                <a:latin typeface="Corbel" pitchFamily="34" charset="0"/>
              </a:rPr>
              <a:t>:  Most Recent Pill Source</a:t>
            </a:r>
          </a:p>
        </p:txBody>
      </p:sp>
      <p:sp>
        <p:nvSpPr>
          <p:cNvPr id="54" name="Line 42"/>
          <p:cNvSpPr>
            <a:spLocks noChangeShapeType="1"/>
          </p:cNvSpPr>
          <p:nvPr/>
        </p:nvSpPr>
        <p:spPr bwMode="auto">
          <a:xfrm>
            <a:off x="0" y="1279525"/>
            <a:ext cx="9144000" cy="0"/>
          </a:xfrm>
          <a:prstGeom prst="line">
            <a:avLst/>
          </a:prstGeom>
          <a:noFill/>
          <a:ln w="57150">
            <a:solidFill>
              <a:srgbClr val="FF0000"/>
            </a:solidFill>
            <a:round/>
            <a:headEnd/>
            <a:tailEnd/>
          </a:ln>
        </p:spPr>
        <p:txBody>
          <a:bodyPr lIns="91344" tIns="45672" rIns="91344" bIns="45672"/>
          <a:lstStyle/>
          <a:p>
            <a:pPr algn="ctr" defTabSz="913437">
              <a:lnSpc>
                <a:spcPct val="85000"/>
              </a:lnSpc>
            </a:pPr>
            <a:endParaRPr lang="en-US" b="1" i="1">
              <a:solidFill>
                <a:srgbClr val="000000"/>
              </a:solidFill>
              <a:latin typeface="Corbel" pitchFamily="34" charset="0"/>
              <a:ea typeface="+mn-ea"/>
            </a:endParaRPr>
          </a:p>
        </p:txBody>
      </p:sp>
      <p:sp>
        <p:nvSpPr>
          <p:cNvPr id="55" name="Text Box 43"/>
          <p:cNvSpPr txBox="1">
            <a:spLocks noChangeArrowheads="1"/>
          </p:cNvSpPr>
          <p:nvPr/>
        </p:nvSpPr>
        <p:spPr bwMode="auto">
          <a:xfrm>
            <a:off x="1253078" y="6557496"/>
            <a:ext cx="7738533" cy="327685"/>
          </a:xfrm>
          <a:prstGeom prst="rect">
            <a:avLst/>
          </a:prstGeom>
          <a:noFill/>
          <a:ln w="9525">
            <a:noFill/>
            <a:miter lim="800000"/>
            <a:headEnd/>
            <a:tailEnd/>
          </a:ln>
        </p:spPr>
        <p:txBody>
          <a:bodyPr wrap="square" lIns="91344" tIns="45672" rIns="91344" bIns="45672">
            <a:spAutoFit/>
          </a:bodyPr>
          <a:lstStyle/>
          <a:p>
            <a:pPr algn="r" defTabSz="913437">
              <a:lnSpc>
                <a:spcPct val="85000"/>
              </a:lnSpc>
              <a:spcBef>
                <a:spcPct val="50000"/>
              </a:spcBef>
            </a:pPr>
            <a:r>
              <a:rPr lang="en-US" b="1" i="1" dirty="0">
                <a:solidFill>
                  <a:srgbClr val="000000"/>
                </a:solidFill>
                <a:latin typeface="Corbel" pitchFamily="34" charset="0"/>
                <a:ea typeface="+mn-ea"/>
              </a:rPr>
              <a:t>Source:  SAMHSA, 2012 and 2013 National Survey on Drug Use and Health</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16" y="180975"/>
            <a:ext cx="9143999" cy="588964"/>
          </a:xfrm>
        </p:spPr>
        <p:txBody>
          <a:bodyPr/>
          <a:lstStyle/>
          <a:p>
            <a:r>
              <a:rPr lang="en-US" sz="3500" dirty="0" smtClean="0">
                <a:solidFill>
                  <a:schemeClr val="bg2">
                    <a:lumMod val="50000"/>
                  </a:schemeClr>
                </a:solidFill>
                <a:latin typeface="Corbel" panose="020B0503020204020204" pitchFamily="34" charset="0"/>
              </a:rPr>
              <a:t>Secretary Burwell’s/HHS Opioid Priority Areas</a:t>
            </a:r>
            <a:endParaRPr lang="en-US" sz="3500" dirty="0">
              <a:solidFill>
                <a:schemeClr val="bg2">
                  <a:lumMod val="50000"/>
                </a:schemeClr>
              </a:solidFill>
              <a:latin typeface="Corbel" panose="020B0503020204020204" pitchFamily="34" charset="0"/>
            </a:endParaRPr>
          </a:p>
        </p:txBody>
      </p:sp>
      <p:sp>
        <p:nvSpPr>
          <p:cNvPr id="6" name="Content Placeholder 2"/>
          <p:cNvSpPr>
            <a:spLocks noGrp="1"/>
          </p:cNvSpPr>
          <p:nvPr>
            <p:ph idx="1"/>
          </p:nvPr>
        </p:nvSpPr>
        <p:spPr>
          <a:xfrm>
            <a:off x="838200" y="1171575"/>
            <a:ext cx="7467600" cy="3200400"/>
          </a:xfrm>
        </p:spPr>
        <p:txBody>
          <a:bodyPr/>
          <a:lstStyle/>
          <a:p>
            <a:pPr>
              <a:spcBef>
                <a:spcPts val="0"/>
              </a:spcBef>
              <a:spcAft>
                <a:spcPts val="1200"/>
              </a:spcAft>
              <a:buClrTx/>
              <a:buFont typeface="Wingdings" panose="05000000000000000000" pitchFamily="2" charset="2"/>
              <a:buChar char="Ø"/>
            </a:pPr>
            <a:r>
              <a:rPr lang="en-US" sz="2800" dirty="0" smtClean="0">
                <a:solidFill>
                  <a:srgbClr val="000000"/>
                </a:solidFill>
                <a:latin typeface="Corbel" panose="020B0503020204020204" pitchFamily="34" charset="0"/>
              </a:rPr>
              <a:t>Opioid </a:t>
            </a:r>
            <a:r>
              <a:rPr lang="en-US" sz="2800" i="1" u="sng" dirty="0">
                <a:solidFill>
                  <a:srgbClr val="000000"/>
                </a:solidFill>
                <a:latin typeface="Corbel" panose="020B0503020204020204" pitchFamily="34" charset="0"/>
              </a:rPr>
              <a:t>prescribing practices</a:t>
            </a:r>
            <a:r>
              <a:rPr lang="en-US" sz="2800" dirty="0">
                <a:solidFill>
                  <a:srgbClr val="000000"/>
                </a:solidFill>
                <a:latin typeface="Corbel" panose="020B0503020204020204" pitchFamily="34" charset="0"/>
              </a:rPr>
              <a:t> to reduce opioid use disorders and overdose</a:t>
            </a:r>
          </a:p>
          <a:p>
            <a:pPr>
              <a:spcBef>
                <a:spcPts val="0"/>
              </a:spcBef>
              <a:spcAft>
                <a:spcPts val="1200"/>
              </a:spcAft>
              <a:buClrTx/>
              <a:buFont typeface="Wingdings" panose="05000000000000000000" pitchFamily="2" charset="2"/>
              <a:buChar char="Ø"/>
            </a:pPr>
            <a:r>
              <a:rPr lang="en-US" sz="2800" dirty="0" smtClean="0">
                <a:solidFill>
                  <a:srgbClr val="000000"/>
                </a:solidFill>
                <a:latin typeface="Corbel" panose="020B0503020204020204" pitchFamily="34" charset="0"/>
              </a:rPr>
              <a:t>The </a:t>
            </a:r>
            <a:r>
              <a:rPr lang="en-US" sz="2800" dirty="0">
                <a:solidFill>
                  <a:srgbClr val="000000"/>
                </a:solidFill>
                <a:latin typeface="Corbel" panose="020B0503020204020204" pitchFamily="34" charset="0"/>
              </a:rPr>
              <a:t>expanded use of </a:t>
            </a:r>
            <a:r>
              <a:rPr lang="en-US" sz="2800" i="1" u="sng" dirty="0">
                <a:solidFill>
                  <a:srgbClr val="000000"/>
                </a:solidFill>
                <a:latin typeface="Corbel" panose="020B0503020204020204" pitchFamily="34" charset="0"/>
              </a:rPr>
              <a:t>naloxone</a:t>
            </a:r>
            <a:r>
              <a:rPr lang="en-US" sz="2800" dirty="0">
                <a:solidFill>
                  <a:srgbClr val="000000"/>
                </a:solidFill>
                <a:latin typeface="Corbel" panose="020B0503020204020204" pitchFamily="34" charset="0"/>
              </a:rPr>
              <a:t>, used to treat opioid overdoses</a:t>
            </a:r>
          </a:p>
          <a:p>
            <a:pPr>
              <a:spcBef>
                <a:spcPts val="0"/>
              </a:spcBef>
              <a:spcAft>
                <a:spcPts val="1200"/>
              </a:spcAft>
              <a:buClrTx/>
              <a:buFont typeface="Wingdings" panose="05000000000000000000" pitchFamily="2" charset="2"/>
              <a:buChar char="Ø"/>
            </a:pPr>
            <a:r>
              <a:rPr lang="en-US" sz="2800" dirty="0" smtClean="0">
                <a:solidFill>
                  <a:srgbClr val="000000"/>
                </a:solidFill>
                <a:latin typeface="Corbel" panose="020B0503020204020204" pitchFamily="34" charset="0"/>
              </a:rPr>
              <a:t>Expanded </a:t>
            </a:r>
            <a:r>
              <a:rPr lang="en-US" sz="2800" dirty="0">
                <a:solidFill>
                  <a:srgbClr val="000000"/>
                </a:solidFill>
                <a:latin typeface="Corbel" panose="020B0503020204020204" pitchFamily="34" charset="0"/>
              </a:rPr>
              <a:t>use of </a:t>
            </a:r>
            <a:r>
              <a:rPr lang="en-US" sz="2800" u="sng" dirty="0" smtClean="0">
                <a:solidFill>
                  <a:srgbClr val="000000"/>
                </a:solidFill>
                <a:latin typeface="Corbel" panose="020B0503020204020204" pitchFamily="34" charset="0"/>
              </a:rPr>
              <a:t>medication-assisted-treatment</a:t>
            </a:r>
            <a:r>
              <a:rPr lang="en-US" sz="2800" dirty="0" smtClean="0">
                <a:solidFill>
                  <a:srgbClr val="000000"/>
                </a:solidFill>
                <a:latin typeface="Corbel" panose="020B0503020204020204" pitchFamily="34" charset="0"/>
              </a:rPr>
              <a:t> </a:t>
            </a:r>
            <a:r>
              <a:rPr lang="en-US" sz="2800" dirty="0">
                <a:solidFill>
                  <a:srgbClr val="000000"/>
                </a:solidFill>
                <a:latin typeface="Corbel" panose="020B0503020204020204" pitchFamily="34" charset="0"/>
              </a:rPr>
              <a:t>(MAT) </a:t>
            </a:r>
            <a:r>
              <a:rPr lang="en-US" sz="2800" dirty="0" smtClean="0">
                <a:solidFill>
                  <a:srgbClr val="000000"/>
                </a:solidFill>
                <a:latin typeface="Corbel" panose="020B0503020204020204" pitchFamily="34" charset="0"/>
              </a:rPr>
              <a:t>for opioid </a:t>
            </a:r>
            <a:r>
              <a:rPr lang="en-US" sz="2800" dirty="0">
                <a:solidFill>
                  <a:srgbClr val="000000"/>
                </a:solidFill>
                <a:latin typeface="Corbel" panose="020B0503020204020204" pitchFamily="34" charset="0"/>
              </a:rPr>
              <a:t>use </a:t>
            </a:r>
            <a:r>
              <a:rPr lang="en-US" sz="2800" dirty="0" smtClean="0">
                <a:solidFill>
                  <a:srgbClr val="000000"/>
                </a:solidFill>
                <a:latin typeface="Corbel" panose="020B0503020204020204" pitchFamily="34" charset="0"/>
              </a:rPr>
              <a:t>disorders</a:t>
            </a:r>
            <a:endParaRPr lang="en-US" sz="2800" b="0" dirty="0" smtClean="0">
              <a:solidFill>
                <a:srgbClr val="000000"/>
              </a:solidFill>
              <a:latin typeface="Corbel" panose="020B0503020204020204"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9401" y="4321954"/>
            <a:ext cx="2088943" cy="1926449"/>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24447" y="4321922"/>
            <a:ext cx="2106558" cy="1926448"/>
          </a:xfrm>
          <a:prstGeom prst="rect">
            <a:avLst/>
          </a:prstGeom>
        </p:spPr>
      </p:pic>
      <p:sp>
        <p:nvSpPr>
          <p:cNvPr id="2" name="TextBox 1"/>
          <p:cNvSpPr txBox="1"/>
          <p:nvPr/>
        </p:nvSpPr>
        <p:spPr>
          <a:xfrm>
            <a:off x="442004" y="6378996"/>
            <a:ext cx="8701995" cy="369332"/>
          </a:xfrm>
          <a:prstGeom prst="rect">
            <a:avLst/>
          </a:prstGeom>
          <a:noFill/>
        </p:spPr>
        <p:txBody>
          <a:bodyPr wrap="square" rtlCol="0">
            <a:spAutoFit/>
          </a:bodyPr>
          <a:lstStyle/>
          <a:p>
            <a:r>
              <a:rPr lang="en-US" b="1" dirty="0">
                <a:solidFill>
                  <a:srgbClr val="0039A6"/>
                </a:solidFill>
                <a:latin typeface="Corbel" panose="020B0503020204020204" pitchFamily="34" charset="0"/>
                <a:hlinkClick r:id="rId5"/>
              </a:rPr>
              <a:t>http://</a:t>
            </a:r>
            <a:r>
              <a:rPr lang="en-US" b="1" dirty="0" smtClean="0">
                <a:solidFill>
                  <a:srgbClr val="0039A6"/>
                </a:solidFill>
                <a:latin typeface="Corbel" panose="020B0503020204020204" pitchFamily="34" charset="0"/>
                <a:hlinkClick r:id="rId5"/>
              </a:rPr>
              <a:t>aspe.hhs.gov/sp/reports/2015/OpioidInitiative/es_OpioidInitiative.pdf</a:t>
            </a:r>
            <a:r>
              <a:rPr lang="en-US" b="1" dirty="0" smtClean="0">
                <a:solidFill>
                  <a:srgbClr val="0039A6"/>
                </a:solidFill>
                <a:latin typeface="Corbel" panose="020B0503020204020204" pitchFamily="34" charset="0"/>
              </a:rPr>
              <a:t> </a:t>
            </a:r>
            <a:endParaRPr lang="en-US" b="1" dirty="0">
              <a:solidFill>
                <a:srgbClr val="0039A6"/>
              </a:solidFill>
              <a:latin typeface="Corbel" panose="020B0503020204020204" pitchFamily="34" charset="0"/>
            </a:endParaRPr>
          </a:p>
        </p:txBody>
      </p:sp>
      <p:sp>
        <p:nvSpPr>
          <p:cNvPr id="7" name="Line 9"/>
          <p:cNvSpPr>
            <a:spLocks noChangeShapeType="1"/>
          </p:cNvSpPr>
          <p:nvPr/>
        </p:nvSpPr>
        <p:spPr bwMode="auto">
          <a:xfrm>
            <a:off x="0" y="922339"/>
            <a:ext cx="9144000" cy="0"/>
          </a:xfrm>
          <a:prstGeom prst="line">
            <a:avLst/>
          </a:prstGeom>
          <a:noFill/>
          <a:ln w="57150">
            <a:solidFill>
              <a:srgbClr val="FF0000"/>
            </a:solidFill>
            <a:round/>
            <a:headEnd/>
            <a:tailEnd/>
          </a:ln>
        </p:spPr>
        <p:txBody>
          <a:bodyPr/>
          <a:lstStyle/>
          <a:p>
            <a:endParaRPr lang="en-US">
              <a:solidFill>
                <a:srgbClr val="0039A6"/>
              </a:solidFill>
              <a:latin typeface="Corbel" panose="020B0503020204020204" pitchFamily="34" charset="0"/>
            </a:endParaRPr>
          </a:p>
        </p:txBody>
      </p:sp>
    </p:spTree>
    <p:extLst>
      <p:ext uri="{BB962C8B-B14F-4D97-AF65-F5344CB8AC3E}">
        <p14:creationId xmlns:p14="http://schemas.microsoft.com/office/powerpoint/2010/main" val="2452218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9"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auto">
              <a:spcBef>
                <a:spcPts val="0"/>
              </a:spcBef>
              <a:spcAft>
                <a:spcPts val="0"/>
              </a:spcAft>
            </a:pPr>
            <a:endParaRPr lang="en-US">
              <a:solidFill>
                <a:prstClr val="black"/>
              </a:solidFill>
              <a:latin typeface="Calibri"/>
            </a:endParaRPr>
          </a:p>
        </p:txBody>
      </p:sp>
      <p:grpSp>
        <p:nvGrpSpPr>
          <p:cNvPr id="7" name="Group 6"/>
          <p:cNvGrpSpPr/>
          <p:nvPr/>
        </p:nvGrpSpPr>
        <p:grpSpPr>
          <a:xfrm>
            <a:off x="228600" y="-26026"/>
            <a:ext cx="8686800" cy="1815882"/>
            <a:chOff x="152400" y="-222141"/>
            <a:chExt cx="8686800" cy="1815882"/>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bwMode="auto">
            <a:xfrm>
              <a:off x="152400" y="0"/>
              <a:ext cx="1295400" cy="1302097"/>
            </a:xfrm>
            <a:prstGeom prst="rect">
              <a:avLst/>
            </a:prstGeom>
            <a:noFill/>
            <a:ln>
              <a:noFill/>
            </a:ln>
          </p:spPr>
        </p:pic>
        <p:sp>
          <p:nvSpPr>
            <p:cNvPr id="6" name="Rectangle 3"/>
            <p:cNvSpPr>
              <a:spLocks noChangeArrowheads="1"/>
            </p:cNvSpPr>
            <p:nvPr/>
          </p:nvSpPr>
          <p:spPr bwMode="auto">
            <a:xfrm>
              <a:off x="1219200" y="-222141"/>
              <a:ext cx="76200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400"/>
              <a:r>
                <a:rPr lang="en-US" altLang="en-US" sz="2800" b="1" dirty="0" smtClean="0">
                  <a:solidFill>
                    <a:prstClr val="black"/>
                  </a:solidFill>
                  <a:latin typeface="Calibri"/>
                  <a:ea typeface="Times New Roman" pitchFamily="18" charset="0"/>
                  <a:cs typeface="Times New Roman" pitchFamily="18" charset="0"/>
                </a:rPr>
                <a:t>ADVANCING POLICY AND PRACTICE: </a:t>
              </a:r>
            </a:p>
            <a:p>
              <a:pPr algn="ctr" defTabSz="914400"/>
              <a:r>
                <a:rPr lang="en-US" altLang="en-US" sz="2800" b="1" dirty="0" smtClean="0">
                  <a:solidFill>
                    <a:prstClr val="black"/>
                  </a:solidFill>
                  <a:latin typeface="Calibri"/>
                  <a:ea typeface="Times New Roman" pitchFamily="18" charset="0"/>
                  <a:cs typeface="Times New Roman" pitchFamily="18" charset="0"/>
                </a:rPr>
                <a:t>A 50 STATE WORKING MEETING </a:t>
              </a:r>
              <a:r>
                <a:rPr lang="en-US" altLang="en-US" sz="2800" b="1" dirty="0" smtClean="0">
                  <a:solidFill>
                    <a:prstClr val="black"/>
                  </a:solidFill>
                  <a:latin typeface="Calibri"/>
                  <a:ea typeface="Calibri" pitchFamily="34" charset="0"/>
                  <a:cs typeface="Times New Roman" pitchFamily="18" charset="0"/>
                </a:rPr>
                <a:t>TO PREVENT OPIOID-RELATED OVERDOSE AND ADDICTION</a:t>
              </a:r>
              <a:r>
                <a:rPr lang="en-US" altLang="en-US" sz="2800" dirty="0" smtClean="0">
                  <a:solidFill>
                    <a:prstClr val="black"/>
                  </a:solidFill>
                  <a:latin typeface="Calibri"/>
                  <a:ea typeface="Calibri" pitchFamily="34" charset="0"/>
                  <a:cs typeface="Times New Roman" pitchFamily="18" charset="0"/>
                </a:rPr>
                <a:t>, </a:t>
              </a:r>
              <a:r>
                <a:rPr lang="en-US" altLang="en-US" sz="2800" b="1" dirty="0" smtClean="0">
                  <a:solidFill>
                    <a:prstClr val="black"/>
                  </a:solidFill>
                  <a:latin typeface="Calibri"/>
                  <a:ea typeface="Calibri" pitchFamily="34" charset="0"/>
                  <a:cs typeface="Times New Roman" pitchFamily="18" charset="0"/>
                </a:rPr>
                <a:t>SEPT 17 – 18, 2015</a:t>
              </a:r>
              <a:endParaRPr lang="en-US" altLang="en-US" sz="2800" dirty="0" smtClean="0">
                <a:solidFill>
                  <a:prstClr val="black"/>
                </a:solidFill>
                <a:latin typeface="Calibri"/>
                <a:cs typeface="Arial" pitchFamily="34" charset="0"/>
              </a:endParaRPr>
            </a:p>
          </p:txBody>
        </p:sp>
      </p:grpSp>
      <p:sp>
        <p:nvSpPr>
          <p:cNvPr id="8" name="Rectangle 7"/>
          <p:cNvSpPr/>
          <p:nvPr/>
        </p:nvSpPr>
        <p:spPr>
          <a:xfrm>
            <a:off x="228600" y="2336118"/>
            <a:ext cx="8763000" cy="3416320"/>
          </a:xfrm>
          <a:prstGeom prst="rect">
            <a:avLst/>
          </a:prstGeom>
        </p:spPr>
        <p:txBody>
          <a:bodyPr wrap="square">
            <a:spAutoFit/>
          </a:bodyPr>
          <a:lstStyle/>
          <a:p>
            <a:pPr marL="1143000" indent="-1143000" defTabSz="914400" fontAlgn="auto">
              <a:spcBef>
                <a:spcPts val="600"/>
              </a:spcBef>
              <a:spcAft>
                <a:spcPts val="0"/>
              </a:spcAft>
              <a:tabLst>
                <a:tab pos="1143000" algn="l"/>
              </a:tabLst>
            </a:pPr>
            <a:r>
              <a:rPr lang="en-US" sz="2800" i="1" dirty="0" smtClean="0">
                <a:solidFill>
                  <a:prstClr val="black"/>
                </a:solidFill>
                <a:latin typeface="Calibri"/>
              </a:rPr>
              <a:t>Selected Themes:</a:t>
            </a:r>
          </a:p>
          <a:p>
            <a:pPr marL="228600" indent="-228600" defTabSz="914400" fontAlgn="auto">
              <a:spcBef>
                <a:spcPts val="600"/>
              </a:spcBef>
              <a:spcAft>
                <a:spcPts val="0"/>
              </a:spcAft>
              <a:buFont typeface="Arial" panose="020B0604020202020204" pitchFamily="34" charset="0"/>
              <a:buChar char="•"/>
            </a:pPr>
            <a:r>
              <a:rPr lang="en-US" sz="2800" u="sng" dirty="0" smtClean="0">
                <a:solidFill>
                  <a:prstClr val="black"/>
                </a:solidFill>
                <a:latin typeface="Calibri"/>
              </a:rPr>
              <a:t>Indiana HIV Outbreak </a:t>
            </a:r>
          </a:p>
          <a:p>
            <a:pPr marL="228600" indent="-228600" defTabSz="914400" fontAlgn="auto">
              <a:spcBef>
                <a:spcPts val="600"/>
              </a:spcBef>
              <a:spcAft>
                <a:spcPts val="0"/>
              </a:spcAft>
              <a:buFont typeface="Arial" panose="020B0604020202020204" pitchFamily="34" charset="0"/>
              <a:buChar char="•"/>
            </a:pPr>
            <a:r>
              <a:rPr lang="en-US" sz="2800" u="sng" dirty="0" smtClean="0">
                <a:solidFill>
                  <a:prstClr val="black"/>
                </a:solidFill>
                <a:latin typeface="Calibri"/>
              </a:rPr>
              <a:t>Medication Assisted Treatments</a:t>
            </a:r>
            <a:r>
              <a:rPr lang="en-US" sz="2800" dirty="0" smtClean="0">
                <a:solidFill>
                  <a:prstClr val="black"/>
                </a:solidFill>
                <a:latin typeface="Calibri"/>
              </a:rPr>
              <a:t>:  Expanding Reach of Essential Services</a:t>
            </a:r>
          </a:p>
          <a:p>
            <a:pPr marL="228600" indent="-228600" defTabSz="914400" fontAlgn="auto">
              <a:spcBef>
                <a:spcPts val="600"/>
              </a:spcBef>
              <a:spcAft>
                <a:spcPts val="0"/>
              </a:spcAft>
              <a:buFont typeface="Arial" panose="020B0604020202020204" pitchFamily="34" charset="0"/>
              <a:buChar char="•"/>
            </a:pPr>
            <a:r>
              <a:rPr lang="en-US" sz="2800" u="sng" dirty="0" smtClean="0">
                <a:solidFill>
                  <a:prstClr val="black"/>
                </a:solidFill>
                <a:latin typeface="Calibri"/>
              </a:rPr>
              <a:t>Naloxone for Overdose Treatment</a:t>
            </a:r>
            <a:r>
              <a:rPr lang="en-US" sz="2800" dirty="0" smtClean="0">
                <a:solidFill>
                  <a:prstClr val="black"/>
                </a:solidFill>
                <a:latin typeface="Calibri"/>
              </a:rPr>
              <a:t>:  First Responder and Other Points of Access</a:t>
            </a:r>
          </a:p>
          <a:p>
            <a:pPr marL="228600" indent="-228600" defTabSz="914400" fontAlgn="auto">
              <a:spcBef>
                <a:spcPts val="600"/>
              </a:spcBef>
              <a:spcAft>
                <a:spcPts val="0"/>
              </a:spcAft>
              <a:buFont typeface="Arial" panose="020B0604020202020204" pitchFamily="34" charset="0"/>
              <a:buChar char="•"/>
            </a:pPr>
            <a:r>
              <a:rPr lang="en-US" sz="2800" u="sng" dirty="0" smtClean="0">
                <a:solidFill>
                  <a:prstClr val="black"/>
                </a:solidFill>
                <a:latin typeface="Calibri"/>
              </a:rPr>
              <a:t>Prescribing Practices</a:t>
            </a:r>
            <a:r>
              <a:rPr lang="en-US" sz="2800" dirty="0" smtClean="0">
                <a:solidFill>
                  <a:prstClr val="black"/>
                </a:solidFill>
                <a:latin typeface="Calibri"/>
              </a:rPr>
              <a:t>:  Policy and Practice Interventions</a:t>
            </a:r>
            <a:endParaRPr lang="en-US" sz="2800" dirty="0">
              <a:solidFill>
                <a:prstClr val="black"/>
              </a:solidFill>
              <a:latin typeface="Calibri"/>
            </a:endParaRPr>
          </a:p>
        </p:txBody>
      </p:sp>
    </p:spTree>
    <p:extLst>
      <p:ext uri="{BB962C8B-B14F-4D97-AF65-F5344CB8AC3E}">
        <p14:creationId xmlns:p14="http://schemas.microsoft.com/office/powerpoint/2010/main" val="4094882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24" descr="j0321090"/>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5000"/>
                    </a14:imgEffect>
                  </a14:imgLayer>
                </a14:imgProps>
              </a:ext>
            </a:extLst>
          </a:blip>
          <a:srcRect/>
          <a:stretch>
            <a:fillRect/>
          </a:stretch>
        </p:blipFill>
        <p:spPr bwMode="auto">
          <a:xfrm>
            <a:off x="5410276" y="1584959"/>
            <a:ext cx="3444243" cy="4265804"/>
          </a:xfrm>
          <a:prstGeom prst="rect">
            <a:avLst/>
          </a:prstGeom>
          <a:noFill/>
          <a:ln w="9525">
            <a:noFill/>
            <a:miter lim="800000"/>
            <a:headEnd/>
            <a:tailEnd/>
          </a:ln>
        </p:spPr>
      </p:pic>
      <p:sp>
        <p:nvSpPr>
          <p:cNvPr id="2" name="Title 1"/>
          <p:cNvSpPr>
            <a:spLocks noGrp="1"/>
          </p:cNvSpPr>
          <p:nvPr>
            <p:ph type="title"/>
          </p:nvPr>
        </p:nvSpPr>
        <p:spPr>
          <a:xfrm>
            <a:off x="457206" y="76200"/>
            <a:ext cx="8110151" cy="1143000"/>
          </a:xfrm>
          <a:effectLst/>
        </p:spPr>
        <p:txBody>
          <a:bodyPr>
            <a:noAutofit/>
          </a:bodyPr>
          <a:lstStyle/>
          <a:p>
            <a:r>
              <a:rPr lang="en-US" sz="3600" b="1" dirty="0">
                <a:solidFill>
                  <a:schemeClr val="bg2"/>
                </a:solidFill>
                <a:latin typeface="Corbel" pitchFamily="34" charset="0"/>
              </a:rPr>
              <a:t>Prescription </a:t>
            </a:r>
            <a:r>
              <a:rPr lang="en-US" sz="3600" b="1" dirty="0" smtClean="0">
                <a:solidFill>
                  <a:schemeClr val="bg2"/>
                </a:solidFill>
                <a:latin typeface="Corbel" pitchFamily="34" charset="0"/>
              </a:rPr>
              <a:t>Opioid </a:t>
            </a:r>
            <a:r>
              <a:rPr lang="en-US" sz="3600" b="1" dirty="0">
                <a:solidFill>
                  <a:schemeClr val="bg2"/>
                </a:solidFill>
                <a:latin typeface="Corbel" pitchFamily="34" charset="0"/>
              </a:rPr>
              <a:t>Abuse: </a:t>
            </a:r>
            <a:br>
              <a:rPr lang="en-US" sz="3600" b="1" dirty="0">
                <a:solidFill>
                  <a:schemeClr val="bg2"/>
                </a:solidFill>
                <a:latin typeface="Corbel" pitchFamily="34" charset="0"/>
              </a:rPr>
            </a:br>
            <a:r>
              <a:rPr lang="en-US" sz="3600" b="1" i="1" dirty="0" smtClean="0">
                <a:solidFill>
                  <a:srgbClr val="FF0000"/>
                </a:solidFill>
                <a:effectLst>
                  <a:outerShdw blurRad="38100" dist="38100" dir="2700000" algn="tl">
                    <a:srgbClr val="000000">
                      <a:alpha val="43137"/>
                    </a:srgbClr>
                  </a:outerShdw>
                </a:effectLst>
                <a:latin typeface="Corbel" pitchFamily="34" charset="0"/>
              </a:rPr>
              <a:t>NIH/NIDA Priorities</a:t>
            </a:r>
            <a:endParaRPr lang="en-US" sz="3600" b="1" i="1" dirty="0">
              <a:solidFill>
                <a:srgbClr val="FF0000"/>
              </a:solidFill>
              <a:effectLst>
                <a:outerShdw blurRad="38100" dist="38100" dir="2700000" algn="tl">
                  <a:srgbClr val="000000">
                    <a:alpha val="43137"/>
                  </a:srgbClr>
                </a:outerShdw>
              </a:effectLst>
              <a:latin typeface="Corbel" pitchFamily="34" charset="0"/>
            </a:endParaRPr>
          </a:p>
        </p:txBody>
      </p:sp>
      <p:sp>
        <p:nvSpPr>
          <p:cNvPr id="4" name="Line 3"/>
          <p:cNvSpPr>
            <a:spLocks noChangeShapeType="1"/>
          </p:cNvSpPr>
          <p:nvPr/>
        </p:nvSpPr>
        <p:spPr bwMode="auto">
          <a:xfrm>
            <a:off x="-14281" y="1297459"/>
            <a:ext cx="9144001" cy="0"/>
          </a:xfrm>
          <a:prstGeom prst="line">
            <a:avLst/>
          </a:prstGeom>
          <a:noFill/>
          <a:ln w="57150">
            <a:solidFill>
              <a:srgbClr val="FF0000"/>
            </a:solidFill>
            <a:round/>
            <a:headEnd/>
            <a:tailEnd/>
          </a:ln>
        </p:spPr>
        <p:txBody>
          <a:bodyPr lIns="91344" tIns="45672" rIns="91344" bIns="45672"/>
          <a:lstStyle/>
          <a:p>
            <a:pPr defTabSz="913437"/>
            <a:endParaRPr lang="en-US" sz="2800" b="1" i="1">
              <a:solidFill>
                <a:srgbClr val="FFFFFF"/>
              </a:solidFill>
              <a:latin typeface="Corbel" pitchFamily="34" charset="0"/>
            </a:endParaRPr>
          </a:p>
        </p:txBody>
      </p:sp>
      <p:sp>
        <p:nvSpPr>
          <p:cNvPr id="3" name="Content Placeholder 2"/>
          <p:cNvSpPr>
            <a:spLocks noGrp="1"/>
          </p:cNvSpPr>
          <p:nvPr>
            <p:ph idx="1"/>
          </p:nvPr>
        </p:nvSpPr>
        <p:spPr>
          <a:xfrm>
            <a:off x="378254" y="1632748"/>
            <a:ext cx="5153879" cy="5011903"/>
          </a:xfrm>
          <a:effectLst/>
        </p:spPr>
        <p:txBody>
          <a:bodyPr>
            <a:normAutofit fontScale="92500" lnSpcReduction="20000"/>
          </a:bodyPr>
          <a:lstStyle/>
          <a:p>
            <a:pPr>
              <a:spcBef>
                <a:spcPts val="1200"/>
              </a:spcBef>
            </a:pPr>
            <a:r>
              <a:rPr lang="en-US" b="1" smtClean="0">
                <a:solidFill>
                  <a:schemeClr val="bg2"/>
                </a:solidFill>
                <a:latin typeface="Corbel" pitchFamily="34" charset="0"/>
              </a:rPr>
              <a:t>Primary Prevention</a:t>
            </a:r>
          </a:p>
          <a:p>
            <a:pPr>
              <a:spcBef>
                <a:spcPts val="1200"/>
              </a:spcBef>
            </a:pPr>
            <a:r>
              <a:rPr lang="en-US" b="1" smtClean="0">
                <a:solidFill>
                  <a:schemeClr val="bg2"/>
                </a:solidFill>
                <a:latin typeface="Corbel" pitchFamily="34" charset="0"/>
              </a:rPr>
              <a:t>Easier </a:t>
            </a:r>
            <a:r>
              <a:rPr lang="en-US" b="1" dirty="0" smtClean="0">
                <a:solidFill>
                  <a:schemeClr val="bg2"/>
                </a:solidFill>
                <a:latin typeface="Corbel" pitchFamily="34" charset="0"/>
              </a:rPr>
              <a:t>to Use Naloxone:  </a:t>
            </a:r>
            <a:r>
              <a:rPr lang="en-US" b="1" i="1" dirty="0" smtClean="0">
                <a:solidFill>
                  <a:schemeClr val="bg2"/>
                </a:solidFill>
                <a:latin typeface="Corbel" pitchFamily="34" charset="0"/>
              </a:rPr>
              <a:t>Intranasal Formulations</a:t>
            </a:r>
          </a:p>
          <a:p>
            <a:pPr>
              <a:spcBef>
                <a:spcPts val="1200"/>
              </a:spcBef>
            </a:pPr>
            <a:r>
              <a:rPr lang="en-US" b="1" dirty="0" smtClean="0">
                <a:solidFill>
                  <a:schemeClr val="bg2"/>
                </a:solidFill>
                <a:latin typeface="Corbel" pitchFamily="34" charset="0"/>
              </a:rPr>
              <a:t>Less </a:t>
            </a:r>
            <a:r>
              <a:rPr lang="en-US" b="1" dirty="0" err="1" smtClean="0">
                <a:solidFill>
                  <a:schemeClr val="bg2"/>
                </a:solidFill>
                <a:latin typeface="Corbel" pitchFamily="34" charset="0"/>
              </a:rPr>
              <a:t>abusable</a:t>
            </a:r>
            <a:r>
              <a:rPr lang="en-US" b="1" dirty="0" smtClean="0">
                <a:solidFill>
                  <a:schemeClr val="bg2"/>
                </a:solidFill>
                <a:latin typeface="Corbel" pitchFamily="34" charset="0"/>
              </a:rPr>
              <a:t> analgesics</a:t>
            </a:r>
          </a:p>
          <a:p>
            <a:pPr>
              <a:spcBef>
                <a:spcPts val="1200"/>
              </a:spcBef>
            </a:pPr>
            <a:r>
              <a:rPr lang="en-US" b="1" dirty="0" smtClean="0">
                <a:solidFill>
                  <a:schemeClr val="bg2"/>
                </a:solidFill>
                <a:latin typeface="Corbel" pitchFamily="34" charset="0"/>
              </a:rPr>
              <a:t>New Treatments and Implementation Science for MAT:  (e.g. Vaccines and Better Access to Effective Addiction Treatments)</a:t>
            </a:r>
            <a:endParaRPr lang="en-US" dirty="0" smtClean="0">
              <a:solidFill>
                <a:schemeClr val="bg2"/>
              </a:solidFill>
              <a:latin typeface="Corbel" pitchFamily="34" charset="0"/>
            </a:endParaRPr>
          </a:p>
          <a:p>
            <a:pPr>
              <a:spcBef>
                <a:spcPts val="1200"/>
              </a:spcBef>
            </a:pPr>
            <a:r>
              <a:rPr lang="en-US" b="1" dirty="0" smtClean="0">
                <a:solidFill>
                  <a:schemeClr val="bg2"/>
                </a:solidFill>
                <a:latin typeface="Corbel" pitchFamily="34" charset="0"/>
              </a:rPr>
              <a:t>Public and Clinician Education:  (e.g. </a:t>
            </a:r>
            <a:r>
              <a:rPr lang="en-US" b="1" dirty="0" err="1" smtClean="0">
                <a:solidFill>
                  <a:schemeClr val="bg2"/>
                </a:solidFill>
                <a:latin typeface="Corbel" pitchFamily="34" charset="0"/>
              </a:rPr>
              <a:t>NIDAMed</a:t>
            </a:r>
            <a:r>
              <a:rPr lang="en-US" b="1" dirty="0" smtClean="0">
                <a:solidFill>
                  <a:schemeClr val="bg2"/>
                </a:solidFill>
                <a:latin typeface="Corbel" pitchFamily="34" charset="0"/>
              </a:rPr>
              <a:t>)</a:t>
            </a:r>
            <a:endParaRPr lang="en-US" b="1" dirty="0">
              <a:solidFill>
                <a:schemeClr val="bg2"/>
              </a:solidFill>
              <a:latin typeface="Corbel" pitchFamily="34" charset="0"/>
            </a:endParaRPr>
          </a:p>
        </p:txBody>
      </p:sp>
    </p:spTree>
    <p:extLst>
      <p:ext uri="{BB962C8B-B14F-4D97-AF65-F5344CB8AC3E}">
        <p14:creationId xmlns:p14="http://schemas.microsoft.com/office/powerpoint/2010/main" val="3020860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6596"/>
          </a:xfrm>
        </p:spPr>
        <p:txBody>
          <a:bodyPr/>
          <a:lstStyle/>
          <a:p>
            <a:pPr lvl="0"/>
            <a:r>
              <a:rPr lang="en-US" sz="3200" b="1" dirty="0" smtClean="0">
                <a:solidFill>
                  <a:srgbClr val="000000"/>
                </a:solidFill>
                <a:latin typeface="Corbel" pitchFamily="34" charset="0"/>
              </a:rPr>
              <a:t>Universal Drug Abuse Prevention</a:t>
            </a:r>
            <a:r>
              <a:rPr lang="en-US" sz="3200" dirty="0" smtClean="0">
                <a:solidFill>
                  <a:srgbClr val="000000"/>
                </a:solidFill>
                <a:latin typeface="Corbel" pitchFamily="34" charset="0"/>
              </a:rPr>
              <a:t> </a:t>
            </a:r>
            <a:br>
              <a:rPr lang="en-US" sz="3200" dirty="0" smtClean="0">
                <a:solidFill>
                  <a:srgbClr val="000000"/>
                </a:solidFill>
                <a:latin typeface="Corbel" pitchFamily="34" charset="0"/>
              </a:rPr>
            </a:br>
            <a:r>
              <a:rPr lang="en-US" sz="3200" i="1" dirty="0" smtClean="0">
                <a:solidFill>
                  <a:srgbClr val="000000"/>
                </a:solidFill>
                <a:latin typeface="Corbel" pitchFamily="34" charset="0"/>
              </a:rPr>
              <a:t>Reduces Prescription Drug Misuse</a:t>
            </a:r>
            <a:endParaRPr lang="en-US" sz="3200" i="1" dirty="0">
              <a:solidFill>
                <a:srgbClr val="000000"/>
              </a:solidFill>
              <a:latin typeface="Corbel" pitchFamily="34" charset="0"/>
            </a:endParaRPr>
          </a:p>
        </p:txBody>
      </p:sp>
      <p:grpSp>
        <p:nvGrpSpPr>
          <p:cNvPr id="13" name="Group 12"/>
          <p:cNvGrpSpPr/>
          <p:nvPr/>
        </p:nvGrpSpPr>
        <p:grpSpPr>
          <a:xfrm>
            <a:off x="0" y="1107500"/>
            <a:ext cx="9144000" cy="5504278"/>
            <a:chOff x="0" y="1107500"/>
            <a:chExt cx="9144000" cy="5504278"/>
          </a:xfrm>
        </p:grpSpPr>
        <p:sp>
          <p:nvSpPr>
            <p:cNvPr id="9" name="TextBox 8"/>
            <p:cNvSpPr txBox="1"/>
            <p:nvPr/>
          </p:nvSpPr>
          <p:spPr>
            <a:xfrm>
              <a:off x="0" y="6027003"/>
              <a:ext cx="6743700" cy="584775"/>
            </a:xfrm>
            <a:prstGeom prst="rect">
              <a:avLst/>
            </a:prstGeom>
            <a:noFill/>
          </p:spPr>
          <p:txBody>
            <a:bodyPr wrap="square" rtlCol="0">
              <a:spAutoFit/>
            </a:bodyPr>
            <a:lstStyle/>
            <a:p>
              <a:pPr marL="57150" defTabSz="914144" fontAlgn="auto">
                <a:spcBef>
                  <a:spcPts val="0"/>
                </a:spcBef>
                <a:spcAft>
                  <a:spcPts val="0"/>
                </a:spcAft>
              </a:pPr>
              <a:r>
                <a:rPr lang="en-US" sz="1600" dirty="0" smtClean="0">
                  <a:solidFill>
                    <a:srgbClr val="000000"/>
                  </a:solidFill>
                  <a:latin typeface="Corbel" pitchFamily="34" charset="0"/>
                  <a:ea typeface="ＭＳ Ｐゴシック" charset="-128"/>
                </a:rPr>
                <a:t>Notes: General=Misuse of narcotics or CNS depressants or stimulants.  </a:t>
              </a:r>
            </a:p>
            <a:p>
              <a:pPr marL="57150" defTabSz="914144" fontAlgn="auto">
                <a:spcBef>
                  <a:spcPts val="0"/>
                </a:spcBef>
                <a:spcAft>
                  <a:spcPts val="0"/>
                </a:spcAft>
              </a:pPr>
              <a:r>
                <a:rPr lang="en-US" sz="1600" dirty="0" smtClean="0">
                  <a:solidFill>
                    <a:srgbClr val="000000"/>
                  </a:solidFill>
                  <a:latin typeface="Corbel" pitchFamily="34" charset="0"/>
                </a:rPr>
                <a:t>Source:  R </a:t>
              </a:r>
              <a:r>
                <a:rPr lang="en-US" sz="1600" dirty="0" err="1" smtClean="0">
                  <a:solidFill>
                    <a:srgbClr val="000000"/>
                  </a:solidFill>
                  <a:latin typeface="Corbel" pitchFamily="34" charset="0"/>
                </a:rPr>
                <a:t>Spoth</a:t>
              </a:r>
              <a:r>
                <a:rPr lang="en-US" sz="1600" dirty="0" smtClean="0">
                  <a:solidFill>
                    <a:srgbClr val="000000"/>
                  </a:solidFill>
                  <a:latin typeface="Corbel" pitchFamily="34" charset="0"/>
                </a:rPr>
                <a:t> et al. </a:t>
              </a:r>
              <a:r>
                <a:rPr lang="en-US" sz="1600" i="1" dirty="0" smtClean="0">
                  <a:solidFill>
                    <a:srgbClr val="000000"/>
                  </a:solidFill>
                  <a:latin typeface="Corbel" pitchFamily="34" charset="0"/>
                </a:rPr>
                <a:t>American Journal of Public Health</a:t>
              </a:r>
              <a:r>
                <a:rPr lang="en-US" sz="1600" dirty="0" smtClean="0">
                  <a:solidFill>
                    <a:srgbClr val="000000"/>
                  </a:solidFill>
                  <a:latin typeface="Corbel" pitchFamily="34" charset="0"/>
                </a:rPr>
                <a:t> 2013</a:t>
              </a:r>
              <a:endParaRPr lang="en-US" sz="1600" dirty="0" smtClean="0">
                <a:solidFill>
                  <a:srgbClr val="000000"/>
                </a:solidFill>
                <a:latin typeface="Corbel" pitchFamily="34" charset="0"/>
                <a:ea typeface="ＭＳ Ｐゴシック" charset="-128"/>
              </a:endParaRPr>
            </a:p>
          </p:txBody>
        </p:sp>
        <p:sp>
          <p:nvSpPr>
            <p:cNvPr id="11" name="TextBox 10"/>
            <p:cNvSpPr txBox="1"/>
            <p:nvPr/>
          </p:nvSpPr>
          <p:spPr>
            <a:xfrm>
              <a:off x="6364349" y="1107500"/>
              <a:ext cx="2779651" cy="2462213"/>
            </a:xfrm>
            <a:prstGeom prst="rect">
              <a:avLst/>
            </a:prstGeom>
            <a:noFill/>
          </p:spPr>
          <p:txBody>
            <a:bodyPr wrap="square" rtlCol="0">
              <a:spAutoFit/>
            </a:bodyPr>
            <a:lstStyle/>
            <a:p>
              <a:pPr defTabSz="914144" fontAlgn="auto">
                <a:spcBef>
                  <a:spcPts val="0"/>
                </a:spcBef>
                <a:spcAft>
                  <a:spcPts val="0"/>
                </a:spcAft>
              </a:pPr>
              <a:r>
                <a:rPr lang="en-US" sz="2200" b="1" dirty="0" smtClean="0">
                  <a:solidFill>
                    <a:srgbClr val="000000"/>
                  </a:solidFill>
                  <a:latin typeface="Corbel" pitchFamily="34" charset="0"/>
                  <a:ea typeface="ＭＳ Ｐゴシック" charset="-128"/>
                </a:rPr>
                <a:t>In this study, for 100 young adults in general population starting Rx abuse, only 35 young adults from an intervention community  started.</a:t>
              </a:r>
              <a:r>
                <a:rPr lang="en-US" sz="2200" b="1" i="1" dirty="0" smtClean="0">
                  <a:solidFill>
                    <a:srgbClr val="000000"/>
                  </a:solidFill>
                  <a:latin typeface="Corbel" pitchFamily="34" charset="0"/>
                  <a:ea typeface="ＭＳ Ｐゴシック" charset="-128"/>
                </a:rPr>
                <a:t> </a:t>
              </a:r>
              <a:endParaRPr lang="en-US" sz="2200" b="1" i="1" u="sng" dirty="0">
                <a:solidFill>
                  <a:srgbClr val="000000"/>
                </a:solidFill>
                <a:latin typeface="Corbel" pitchFamily="34" charset="0"/>
                <a:ea typeface="ＭＳ Ｐゴシック" charset="-128"/>
              </a:endParaRPr>
            </a:p>
          </p:txBody>
        </p:sp>
        <p:grpSp>
          <p:nvGrpSpPr>
            <p:cNvPr id="3" name="Group 11"/>
            <p:cNvGrpSpPr/>
            <p:nvPr/>
          </p:nvGrpSpPr>
          <p:grpSpPr>
            <a:xfrm>
              <a:off x="63501" y="1231901"/>
              <a:ext cx="6300848" cy="4795102"/>
              <a:chOff x="914401" y="1735585"/>
              <a:chExt cx="5645888" cy="4267985"/>
            </a:xfrm>
          </p:grpSpPr>
          <p:pic>
            <p:nvPicPr>
              <p:cNvPr id="3074" name="Picture 2"/>
              <p:cNvPicPr>
                <a:picLocks noChangeAspect="1" noChangeArrowheads="1"/>
              </p:cNvPicPr>
              <p:nvPr/>
            </p:nvPicPr>
            <p:blipFill>
              <a:blip r:embed="rId3" cstate="print"/>
              <a:srcRect l="1153" t="13199" r="2802"/>
              <a:stretch>
                <a:fillRect/>
              </a:stretch>
            </p:blipFill>
            <p:spPr bwMode="auto">
              <a:xfrm>
                <a:off x="914401" y="1735585"/>
                <a:ext cx="5645888" cy="4267985"/>
              </a:xfrm>
              <a:prstGeom prst="rect">
                <a:avLst/>
              </a:prstGeom>
              <a:noFill/>
              <a:ln w="9525">
                <a:noFill/>
                <a:miter lim="800000"/>
                <a:headEnd/>
                <a:tailEnd/>
              </a:ln>
              <a:effectLst/>
            </p:spPr>
          </p:pic>
          <p:sp>
            <p:nvSpPr>
              <p:cNvPr id="10" name="TextBox 9"/>
              <p:cNvSpPr txBox="1"/>
              <p:nvPr/>
            </p:nvSpPr>
            <p:spPr>
              <a:xfrm>
                <a:off x="925031" y="5638800"/>
                <a:ext cx="5551970" cy="301337"/>
              </a:xfrm>
              <a:prstGeom prst="rect">
                <a:avLst/>
              </a:prstGeom>
              <a:solidFill>
                <a:schemeClr val="tx1"/>
              </a:solidFill>
            </p:spPr>
            <p:txBody>
              <a:bodyPr wrap="square" rtlCol="0">
                <a:spAutoFit/>
              </a:bodyPr>
              <a:lstStyle/>
              <a:p>
                <a:pPr defTabSz="914144" fontAlgn="auto">
                  <a:spcBef>
                    <a:spcPts val="0"/>
                  </a:spcBef>
                  <a:spcAft>
                    <a:spcPts val="0"/>
                  </a:spcAft>
                </a:pPr>
                <a:r>
                  <a:rPr lang="en-US" sz="1600" dirty="0" smtClean="0">
                    <a:solidFill>
                      <a:srgbClr val="000000"/>
                    </a:solidFill>
                    <a:latin typeface="Corbel" pitchFamily="34" charset="0"/>
                    <a:ea typeface="ＭＳ Ｐゴシック" charset="-128"/>
                  </a:rPr>
                  <a:t>**p&lt;.01; ***p&lt;.001; Relative Reduction Rates (RRRs)= 65-93%</a:t>
                </a:r>
                <a:endParaRPr lang="en-US" sz="1600" dirty="0">
                  <a:solidFill>
                    <a:srgbClr val="000000"/>
                  </a:solidFill>
                  <a:latin typeface="Corbel" pitchFamily="34" charset="0"/>
                  <a:ea typeface="ＭＳ Ｐゴシック" charset="-128"/>
                </a:endParaRPr>
              </a:p>
            </p:txBody>
          </p:sp>
        </p:grpSp>
      </p:grpSp>
      <p:sp>
        <p:nvSpPr>
          <p:cNvPr id="8" name="Line 130"/>
          <p:cNvSpPr>
            <a:spLocks noChangeShapeType="1"/>
          </p:cNvSpPr>
          <p:nvPr/>
        </p:nvSpPr>
        <p:spPr bwMode="auto">
          <a:xfrm>
            <a:off x="0" y="1143000"/>
            <a:ext cx="9144000" cy="0"/>
          </a:xfrm>
          <a:prstGeom prst="line">
            <a:avLst/>
          </a:prstGeom>
          <a:noFill/>
          <a:ln w="57150">
            <a:solidFill>
              <a:srgbClr val="FF0000"/>
            </a:solidFill>
            <a:round/>
            <a:headEnd/>
            <a:tailEnd/>
          </a:ln>
        </p:spPr>
        <p:txBody>
          <a:bodyPr/>
          <a:lstStyle/>
          <a:p>
            <a:pPr defTabSz="914144" fontAlgn="auto">
              <a:spcBef>
                <a:spcPts val="0"/>
              </a:spcBef>
              <a:spcAft>
                <a:spcPts val="0"/>
              </a:spcAft>
            </a:pPr>
            <a:endParaRPr lang="en-US">
              <a:solidFill>
                <a:srgbClr val="000000"/>
              </a:solidFill>
              <a:latin typeface="Corbel" pitchFamily="34" charset="0"/>
              <a:ea typeface="ＭＳ Ｐゴシック" charset="-128"/>
            </a:endParaRPr>
          </a:p>
        </p:txBody>
      </p:sp>
      <p:sp>
        <p:nvSpPr>
          <p:cNvPr id="12" name="TextBox 11"/>
          <p:cNvSpPr txBox="1"/>
          <p:nvPr/>
        </p:nvSpPr>
        <p:spPr>
          <a:xfrm>
            <a:off x="6374142" y="3803164"/>
            <a:ext cx="2779651" cy="2123658"/>
          </a:xfrm>
          <a:prstGeom prst="rect">
            <a:avLst/>
          </a:prstGeom>
          <a:noFill/>
        </p:spPr>
        <p:txBody>
          <a:bodyPr wrap="square" rtlCol="0">
            <a:spAutoFit/>
          </a:bodyPr>
          <a:lstStyle/>
          <a:p>
            <a:pPr defTabSz="914144" fontAlgn="auto">
              <a:spcBef>
                <a:spcPts val="0"/>
              </a:spcBef>
              <a:spcAft>
                <a:spcPts val="0"/>
              </a:spcAft>
            </a:pPr>
            <a:r>
              <a:rPr lang="en-US" sz="2200" b="1" i="1" u="sng" dirty="0" smtClean="0">
                <a:solidFill>
                  <a:srgbClr val="000000"/>
                </a:solidFill>
                <a:latin typeface="Corbel" pitchFamily="34" charset="0"/>
                <a:ea typeface="ＭＳ Ｐゴシック" charset="-128"/>
              </a:rPr>
              <a:t>Overall, three studies now suggest the impact of universal prevention on prescription drug abuse.  </a:t>
            </a:r>
            <a:endParaRPr lang="en-US" sz="2200" b="1" i="1" u="sng" dirty="0">
              <a:solidFill>
                <a:srgbClr val="000000"/>
              </a:solidFill>
              <a:latin typeface="Corbel" pitchFamily="34" charset="0"/>
              <a:ea typeface="ＭＳ Ｐゴシック" charset="-128"/>
            </a:endParaRPr>
          </a:p>
        </p:txBody>
      </p:sp>
    </p:spTree>
    <p:extLst>
      <p:ext uri="{BB962C8B-B14F-4D97-AF65-F5344CB8AC3E}">
        <p14:creationId xmlns:p14="http://schemas.microsoft.com/office/powerpoint/2010/main" val="2420461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Box 1"/>
          <p:cNvSpPr txBox="1">
            <a:spLocks noChangeArrowheads="1"/>
          </p:cNvSpPr>
          <p:nvPr/>
        </p:nvSpPr>
        <p:spPr bwMode="auto">
          <a:xfrm>
            <a:off x="1066809" y="152406"/>
            <a:ext cx="7201925" cy="646183"/>
          </a:xfrm>
          <a:prstGeom prst="rect">
            <a:avLst/>
          </a:prstGeom>
          <a:noFill/>
          <a:ln w="9525">
            <a:noFill/>
            <a:miter lim="800000"/>
            <a:headEnd/>
            <a:tailEnd/>
          </a:ln>
        </p:spPr>
        <p:txBody>
          <a:bodyPr wrap="none" lIns="91290" tIns="45647" rIns="91290" bIns="45647">
            <a:spAutoFit/>
          </a:bodyPr>
          <a:lstStyle/>
          <a:p>
            <a:pPr defTabSz="456451"/>
            <a:r>
              <a:rPr lang="en-US" sz="3600" b="1" dirty="0">
                <a:solidFill>
                  <a:srgbClr val="000000"/>
                </a:solidFill>
                <a:latin typeface="Corbel" panose="020B0503020204020204" pitchFamily="34" charset="0"/>
                <a:cs typeface="Times New Roman" pitchFamily="18" charset="0"/>
              </a:rPr>
              <a:t> </a:t>
            </a:r>
            <a:r>
              <a:rPr lang="en-US" sz="3600" b="1" i="1" dirty="0">
                <a:solidFill>
                  <a:srgbClr val="000000"/>
                </a:solidFill>
                <a:latin typeface="Corbel" panose="020B0503020204020204" pitchFamily="34" charset="0"/>
                <a:cs typeface="Times New Roman" pitchFamily="18" charset="0"/>
              </a:rPr>
              <a:t>Prevention:</a:t>
            </a:r>
            <a:r>
              <a:rPr lang="en-US" sz="3600" b="1" dirty="0">
                <a:solidFill>
                  <a:srgbClr val="000000"/>
                </a:solidFill>
                <a:latin typeface="Corbel" panose="020B0503020204020204" pitchFamily="34" charset="0"/>
                <a:cs typeface="Times New Roman" pitchFamily="18" charset="0"/>
              </a:rPr>
              <a:t>  Overdose Intervention</a:t>
            </a:r>
          </a:p>
        </p:txBody>
      </p:sp>
      <p:sp>
        <p:nvSpPr>
          <p:cNvPr id="139267" name="TextBox 2"/>
          <p:cNvSpPr txBox="1">
            <a:spLocks noChangeArrowheads="1"/>
          </p:cNvSpPr>
          <p:nvPr/>
        </p:nvSpPr>
        <p:spPr bwMode="auto">
          <a:xfrm>
            <a:off x="266704" y="1096089"/>
            <a:ext cx="6705600" cy="1446402"/>
          </a:xfrm>
          <a:prstGeom prst="rect">
            <a:avLst/>
          </a:prstGeom>
          <a:noFill/>
          <a:ln w="9525">
            <a:noFill/>
            <a:miter lim="800000"/>
            <a:headEnd/>
            <a:tailEnd/>
          </a:ln>
        </p:spPr>
        <p:txBody>
          <a:bodyPr wrap="square" lIns="91290" tIns="45647" rIns="91290" bIns="45647">
            <a:spAutoFit/>
          </a:bodyPr>
          <a:lstStyle/>
          <a:p>
            <a:pPr marL="228226" indent="-228226" defTabSz="456451">
              <a:buClr>
                <a:srgbClr val="FF0000"/>
              </a:buClr>
              <a:buSzPct val="100000"/>
              <a:buFont typeface="Arial" pitchFamily="34" charset="0"/>
              <a:buChar char="•"/>
            </a:pPr>
            <a:r>
              <a:rPr lang="en-US" sz="3200" b="1" dirty="0">
                <a:solidFill>
                  <a:srgbClr val="FF0000"/>
                </a:solidFill>
                <a:effectLst>
                  <a:outerShdw blurRad="38100" dist="38100" dir="2700000" algn="tl">
                    <a:srgbClr val="000000">
                      <a:alpha val="43137"/>
                    </a:srgbClr>
                  </a:outerShdw>
                </a:effectLst>
                <a:latin typeface="Corbel" panose="020B0503020204020204" pitchFamily="34" charset="0"/>
                <a:cs typeface="Times New Roman" pitchFamily="18" charset="0"/>
              </a:rPr>
              <a:t> </a:t>
            </a:r>
            <a:r>
              <a:rPr lang="en-US" sz="3000" b="1" dirty="0">
                <a:solidFill>
                  <a:srgbClr val="FF0000"/>
                </a:solidFill>
                <a:effectLst>
                  <a:outerShdw blurRad="38100" dist="38100" dir="2700000" algn="tl">
                    <a:srgbClr val="000000">
                      <a:alpha val="43137"/>
                    </a:srgbClr>
                  </a:outerShdw>
                </a:effectLst>
                <a:latin typeface="Corbel" panose="020B0503020204020204" pitchFamily="34" charset="0"/>
                <a:cs typeface="Times New Roman" pitchFamily="18" charset="0"/>
              </a:rPr>
              <a:t>Naloxone Distribution </a:t>
            </a:r>
            <a:r>
              <a:rPr lang="en-US" sz="2800" b="1" dirty="0">
                <a:solidFill>
                  <a:srgbClr val="000000"/>
                </a:solidFill>
                <a:latin typeface="Corbel" panose="020B0503020204020204" pitchFamily="34" charset="0"/>
                <a:cs typeface="Times New Roman" pitchFamily="18" charset="0"/>
              </a:rPr>
              <a:t>for </a:t>
            </a:r>
            <a:r>
              <a:rPr lang="en-US" sz="2800" b="1" dirty="0" err="1">
                <a:solidFill>
                  <a:srgbClr val="000000"/>
                </a:solidFill>
                <a:latin typeface="Corbel" panose="020B0503020204020204" pitchFamily="34" charset="0"/>
                <a:cs typeface="Times New Roman" pitchFamily="18" charset="0"/>
              </a:rPr>
              <a:t>opioid</a:t>
            </a:r>
            <a:endParaRPr lang="en-US" sz="2800" b="1" dirty="0">
              <a:solidFill>
                <a:srgbClr val="000000"/>
              </a:solidFill>
              <a:latin typeface="Corbel" panose="020B0503020204020204" pitchFamily="34" charset="0"/>
              <a:cs typeface="Times New Roman" pitchFamily="18" charset="0"/>
            </a:endParaRPr>
          </a:p>
          <a:p>
            <a:pPr marL="228226" indent="-228226" defTabSz="456451">
              <a:buClr>
                <a:srgbClr val="FF0000"/>
              </a:buClr>
              <a:buSzPct val="100000"/>
            </a:pPr>
            <a:r>
              <a:rPr lang="en-US" sz="2800" b="1" dirty="0">
                <a:solidFill>
                  <a:srgbClr val="000000"/>
                </a:solidFill>
                <a:latin typeface="Corbel" panose="020B0503020204020204" pitchFamily="34" charset="0"/>
                <a:cs typeface="Times New Roman" pitchFamily="18" charset="0"/>
              </a:rPr>
              <a:t>    overdose victims.  The </a:t>
            </a:r>
            <a:r>
              <a:rPr lang="en-US" sz="2800" b="1" i="1" dirty="0">
                <a:solidFill>
                  <a:srgbClr val="000000"/>
                </a:solidFill>
                <a:latin typeface="Corbel" panose="020B0503020204020204" pitchFamily="34" charset="0"/>
                <a:cs typeface="Times New Roman" pitchFamily="18" charset="0"/>
              </a:rPr>
              <a:t>potential</a:t>
            </a:r>
            <a:r>
              <a:rPr lang="en-US" sz="2800" b="1" dirty="0">
                <a:solidFill>
                  <a:srgbClr val="000000"/>
                </a:solidFill>
                <a:latin typeface="Corbel" panose="020B0503020204020204" pitchFamily="34" charset="0"/>
                <a:cs typeface="Times New Roman" pitchFamily="18" charset="0"/>
              </a:rPr>
              <a:t> for </a:t>
            </a:r>
          </a:p>
          <a:p>
            <a:pPr marL="228226" indent="-228226" defTabSz="456451">
              <a:buClr>
                <a:srgbClr val="FF0000"/>
              </a:buClr>
              <a:buSzPct val="100000"/>
            </a:pPr>
            <a:r>
              <a:rPr lang="en-US" sz="2800" b="1" dirty="0">
                <a:solidFill>
                  <a:srgbClr val="000000"/>
                </a:solidFill>
                <a:latin typeface="Corbel" panose="020B0503020204020204" pitchFamily="34" charset="0"/>
                <a:cs typeface="Times New Roman" pitchFamily="18" charset="0"/>
              </a:rPr>
              <a:t>    direct intervention to save lives.  </a:t>
            </a:r>
            <a:endParaRPr lang="en-US" sz="2800" b="1" dirty="0">
              <a:solidFill>
                <a:srgbClr val="808080"/>
              </a:solidFill>
              <a:latin typeface="Corbel" panose="020B0503020204020204" pitchFamily="34" charset="0"/>
              <a:cs typeface="Times New Roman" pitchFamily="18" charset="0"/>
            </a:endParaRPr>
          </a:p>
        </p:txBody>
      </p:sp>
      <p:pic>
        <p:nvPicPr>
          <p:cNvPr id="139269" name="Picture 7" descr="Nasal naloxone delivery"/>
          <p:cNvPicPr>
            <a:picLocks noChangeAspect="1" noChangeArrowheads="1"/>
          </p:cNvPicPr>
          <p:nvPr/>
        </p:nvPicPr>
        <p:blipFill>
          <a:blip r:embed="rId3" cstate="print"/>
          <a:srcRect/>
          <a:stretch>
            <a:fillRect/>
          </a:stretch>
        </p:blipFill>
        <p:spPr bwMode="auto">
          <a:xfrm>
            <a:off x="6468534" y="1143000"/>
            <a:ext cx="2298700" cy="1828800"/>
          </a:xfrm>
          <a:prstGeom prst="rect">
            <a:avLst/>
          </a:prstGeom>
          <a:noFill/>
          <a:ln w="9525">
            <a:noFill/>
            <a:miter lim="800000"/>
            <a:headEnd/>
            <a:tailEnd/>
          </a:ln>
        </p:spPr>
      </p:pic>
      <p:sp>
        <p:nvSpPr>
          <p:cNvPr id="9" name="Title 3"/>
          <p:cNvSpPr txBox="1">
            <a:spLocks/>
          </p:cNvSpPr>
          <p:nvPr/>
        </p:nvSpPr>
        <p:spPr>
          <a:xfrm>
            <a:off x="27464" y="3505206"/>
            <a:ext cx="6944840" cy="715963"/>
          </a:xfrm>
          <a:prstGeom prst="rect">
            <a:avLst/>
          </a:prstGeom>
        </p:spPr>
        <p:txBody>
          <a:bodyPr lIns="91290" tIns="45647" rIns="91290" bIns="45647">
            <a:normAutofit fontScale="92500"/>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Book Antiqua"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Book Antiqua"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Book Antiqua"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Book Antiqua" charset="0"/>
                <a:ea typeface="ＭＳ Ｐゴシック" charset="0"/>
                <a:cs typeface="ＭＳ Ｐゴシック" charset="0"/>
              </a:defRPr>
            </a:lvl9pPr>
          </a:lstStyle>
          <a:p>
            <a:pPr marL="231386" indent="58640" algn="l">
              <a:buFont typeface="Arial"/>
              <a:buChar char="•"/>
            </a:pPr>
            <a:r>
              <a:rPr lang="en-US" sz="3200" b="1" dirty="0">
                <a:solidFill>
                  <a:srgbClr val="FF0000"/>
                </a:solidFill>
                <a:effectLst>
                  <a:outerShdw blurRad="38100" dist="38100" dir="2700000" algn="tl">
                    <a:srgbClr val="000000">
                      <a:alpha val="43137"/>
                    </a:srgbClr>
                  </a:outerShdw>
                </a:effectLst>
                <a:latin typeface="Corbel" panose="020B0503020204020204" pitchFamily="34" charset="0"/>
                <a:cs typeface="Times New Roman" pitchFamily="18" charset="0"/>
              </a:rPr>
              <a:t>  Naloxone Nasal Spray Development</a:t>
            </a:r>
          </a:p>
        </p:txBody>
      </p:sp>
      <p:pic>
        <p:nvPicPr>
          <p:cNvPr id="11" name="Picture 4" descr="Pfeiffer in blister"/>
          <p:cNvPicPr>
            <a:picLocks noChangeAspect="1" noChangeArrowheads="1"/>
          </p:cNvPicPr>
          <p:nvPr/>
        </p:nvPicPr>
        <p:blipFill>
          <a:blip r:embed="rId4" cstate="print"/>
          <a:srcRect/>
          <a:stretch>
            <a:fillRect/>
          </a:stretch>
        </p:blipFill>
        <p:spPr bwMode="auto">
          <a:xfrm>
            <a:off x="6574775" y="3581400"/>
            <a:ext cx="2087226" cy="2895600"/>
          </a:xfrm>
          <a:prstGeom prst="rect">
            <a:avLst/>
          </a:prstGeom>
          <a:noFill/>
          <a:ln w="12700">
            <a:solidFill>
              <a:schemeClr val="tx1"/>
            </a:solidFill>
            <a:miter lim="800000"/>
            <a:headEnd/>
            <a:tailEnd/>
          </a:ln>
        </p:spPr>
      </p:pic>
      <p:sp>
        <p:nvSpPr>
          <p:cNvPr id="2" name="Rectangle 1"/>
          <p:cNvSpPr/>
          <p:nvPr/>
        </p:nvSpPr>
        <p:spPr>
          <a:xfrm>
            <a:off x="571504" y="4069035"/>
            <a:ext cx="7010400" cy="867782"/>
          </a:xfrm>
          <a:prstGeom prst="rect">
            <a:avLst/>
          </a:prstGeom>
        </p:spPr>
        <p:txBody>
          <a:bodyPr wrap="square" lIns="91290" tIns="45647" rIns="91290" bIns="45647">
            <a:spAutoFit/>
          </a:bodyPr>
          <a:lstStyle/>
          <a:p>
            <a:pPr defTabSz="456451">
              <a:lnSpc>
                <a:spcPct val="90000"/>
              </a:lnSpc>
              <a:spcBef>
                <a:spcPts val="0"/>
              </a:spcBef>
            </a:pPr>
            <a:r>
              <a:rPr lang="en-US" sz="2800" b="1" dirty="0">
                <a:solidFill>
                  <a:srgbClr val="000000"/>
                </a:solidFill>
                <a:latin typeface="Corbel" panose="020B0503020204020204" pitchFamily="34" charset="0"/>
                <a:cs typeface="Times New Roman" pitchFamily="18" charset="0"/>
              </a:rPr>
              <a:t>Needle-free, unit-dose, ready-to-use </a:t>
            </a:r>
          </a:p>
          <a:p>
            <a:pPr defTabSz="456451">
              <a:lnSpc>
                <a:spcPct val="90000"/>
              </a:lnSpc>
              <a:spcBef>
                <a:spcPts val="0"/>
              </a:spcBef>
            </a:pPr>
            <a:r>
              <a:rPr lang="en-US" sz="2800" b="1" dirty="0">
                <a:solidFill>
                  <a:srgbClr val="000000"/>
                </a:solidFill>
                <a:latin typeface="Corbel" panose="020B0503020204020204" pitchFamily="34" charset="0"/>
                <a:cs typeface="Times New Roman" pitchFamily="18" charset="0"/>
              </a:rPr>
              <a:t>opioid overdose antidote.</a:t>
            </a:r>
          </a:p>
        </p:txBody>
      </p:sp>
      <p:sp>
        <p:nvSpPr>
          <p:cNvPr id="3" name="Rectangle 2"/>
          <p:cNvSpPr/>
          <p:nvPr/>
        </p:nvSpPr>
        <p:spPr>
          <a:xfrm>
            <a:off x="575739" y="2445652"/>
            <a:ext cx="5621867" cy="1200181"/>
          </a:xfrm>
          <a:prstGeom prst="rect">
            <a:avLst/>
          </a:prstGeom>
        </p:spPr>
        <p:txBody>
          <a:bodyPr wrap="square" lIns="91290" tIns="45647" rIns="91290" bIns="45647">
            <a:spAutoFit/>
          </a:bodyPr>
          <a:lstStyle/>
          <a:p>
            <a:pPr marL="456451" indent="-456451" defTabSz="912894">
              <a:buClr>
                <a:srgbClr val="FF0000"/>
              </a:buClr>
              <a:buSzPct val="100000"/>
              <a:buFont typeface="Wingdings" panose="05000000000000000000" pitchFamily="2" charset="2"/>
              <a:buChar char="Ø"/>
            </a:pPr>
            <a:r>
              <a:rPr lang="en-US" sz="2400" b="1" i="1" dirty="0">
                <a:solidFill>
                  <a:srgbClr val="9E5ECE"/>
                </a:solidFill>
                <a:effectLst>
                  <a:outerShdw blurRad="38100" dist="38100" dir="2700000" algn="tl">
                    <a:srgbClr val="000000">
                      <a:alpha val="43137"/>
                    </a:srgbClr>
                  </a:outerShdw>
                </a:effectLst>
                <a:latin typeface="Corbel" panose="020B0503020204020204" pitchFamily="34" charset="0"/>
                <a:cs typeface="Times New Roman" pitchFamily="18" charset="0"/>
              </a:rPr>
              <a:t>Note the April 3, 2014 FDA approval of the naloxone auto-injector (called “</a:t>
            </a:r>
            <a:r>
              <a:rPr lang="en-US" sz="2400" b="1" i="1" dirty="0" err="1">
                <a:solidFill>
                  <a:srgbClr val="9E5ECE"/>
                </a:solidFill>
                <a:effectLst>
                  <a:outerShdw blurRad="38100" dist="38100" dir="2700000" algn="tl">
                    <a:srgbClr val="000000">
                      <a:alpha val="43137"/>
                    </a:srgbClr>
                  </a:outerShdw>
                </a:effectLst>
                <a:latin typeface="Corbel" panose="020B0503020204020204" pitchFamily="34" charset="0"/>
                <a:cs typeface="Times New Roman" pitchFamily="18" charset="0"/>
              </a:rPr>
              <a:t>Evzio</a:t>
            </a:r>
            <a:r>
              <a:rPr lang="en-US" sz="2400" b="1" i="1" dirty="0">
                <a:solidFill>
                  <a:srgbClr val="9E5ECE"/>
                </a:solidFill>
                <a:effectLst>
                  <a:outerShdw blurRad="38100" dist="38100" dir="2700000" algn="tl">
                    <a:srgbClr val="000000">
                      <a:alpha val="43137"/>
                    </a:srgbClr>
                  </a:outerShdw>
                </a:effectLst>
                <a:latin typeface="Corbel" panose="020B0503020204020204" pitchFamily="34" charset="0"/>
                <a:cs typeface="Times New Roman" pitchFamily="18" charset="0"/>
              </a:rPr>
              <a:t>”)</a:t>
            </a:r>
          </a:p>
        </p:txBody>
      </p:sp>
      <p:sp>
        <p:nvSpPr>
          <p:cNvPr id="13" name="Rectangle 12"/>
          <p:cNvSpPr/>
          <p:nvPr/>
        </p:nvSpPr>
        <p:spPr>
          <a:xfrm>
            <a:off x="711211" y="4907375"/>
            <a:ext cx="5621867" cy="1938845"/>
          </a:xfrm>
          <a:prstGeom prst="rect">
            <a:avLst/>
          </a:prstGeom>
        </p:spPr>
        <p:txBody>
          <a:bodyPr wrap="square" lIns="91290" tIns="45647" rIns="91290" bIns="45647">
            <a:spAutoFit/>
          </a:bodyPr>
          <a:lstStyle/>
          <a:p>
            <a:pPr marL="456451" indent="-456451" defTabSz="912894">
              <a:buClr>
                <a:srgbClr val="FF0000"/>
              </a:buClr>
              <a:buSzPct val="100000"/>
              <a:buFont typeface="Wingdings" panose="05000000000000000000" pitchFamily="2" charset="2"/>
              <a:buChar char="Ø"/>
            </a:pPr>
            <a:r>
              <a:rPr lang="en-US" sz="2400" b="1" i="1" dirty="0">
                <a:solidFill>
                  <a:srgbClr val="9E5ECE"/>
                </a:solidFill>
                <a:effectLst>
                  <a:outerShdw blurRad="38100" dist="38100" dir="2700000" algn="tl">
                    <a:srgbClr val="000000">
                      <a:alpha val="43137"/>
                    </a:srgbClr>
                  </a:outerShdw>
                </a:effectLst>
                <a:latin typeface="Corbel" panose="020B0503020204020204" pitchFamily="34" charset="0"/>
                <a:cs typeface="Times New Roman" pitchFamily="18" charset="0"/>
              </a:rPr>
              <a:t>NIDA STTR Grantee – </a:t>
            </a:r>
            <a:r>
              <a:rPr lang="en-US" sz="2400" b="1" i="1" dirty="0" err="1">
                <a:solidFill>
                  <a:srgbClr val="9E5ECE"/>
                </a:solidFill>
                <a:effectLst>
                  <a:outerShdw blurRad="38100" dist="38100" dir="2700000" algn="tl">
                    <a:srgbClr val="000000">
                      <a:alpha val="43137"/>
                    </a:srgbClr>
                  </a:outerShdw>
                </a:effectLst>
                <a:latin typeface="Corbel" panose="020B0503020204020204" pitchFamily="34" charset="0"/>
                <a:cs typeface="Times New Roman" pitchFamily="18" charset="0"/>
              </a:rPr>
              <a:t>AntiOp</a:t>
            </a:r>
            <a:r>
              <a:rPr lang="en-US" sz="2400" b="1" i="1" dirty="0">
                <a:solidFill>
                  <a:srgbClr val="9E5ECE"/>
                </a:solidFill>
                <a:effectLst>
                  <a:outerShdw blurRad="38100" dist="38100" dir="2700000" algn="tl">
                    <a:srgbClr val="000000">
                      <a:alpha val="43137"/>
                    </a:srgbClr>
                  </a:outerShdw>
                </a:effectLst>
                <a:latin typeface="Corbel" panose="020B0503020204020204" pitchFamily="34" charset="0"/>
                <a:cs typeface="Times New Roman" pitchFamily="18" charset="0"/>
              </a:rPr>
              <a:t>, Inc., Daniel </a:t>
            </a:r>
            <a:r>
              <a:rPr lang="en-US" sz="2400" b="1" i="1" dirty="0" err="1">
                <a:solidFill>
                  <a:srgbClr val="9E5ECE"/>
                </a:solidFill>
                <a:effectLst>
                  <a:outerShdw blurRad="38100" dist="38100" dir="2700000" algn="tl">
                    <a:srgbClr val="000000">
                      <a:alpha val="43137"/>
                    </a:srgbClr>
                  </a:outerShdw>
                </a:effectLst>
                <a:latin typeface="Corbel" panose="020B0503020204020204" pitchFamily="34" charset="0"/>
                <a:cs typeface="Times New Roman" pitchFamily="18" charset="0"/>
              </a:rPr>
              <a:t>Wermeling</a:t>
            </a:r>
            <a:r>
              <a:rPr lang="en-US" sz="2400" b="1" i="1" dirty="0">
                <a:solidFill>
                  <a:srgbClr val="9E5ECE"/>
                </a:solidFill>
                <a:effectLst>
                  <a:outerShdw blurRad="38100" dist="38100" dir="2700000" algn="tl">
                    <a:srgbClr val="000000">
                      <a:alpha val="43137"/>
                    </a:srgbClr>
                  </a:outerShdw>
                </a:effectLst>
                <a:latin typeface="Corbel" panose="020B0503020204020204" pitchFamily="34" charset="0"/>
                <a:cs typeface="Times New Roman" pitchFamily="18" charset="0"/>
              </a:rPr>
              <a:t>, CEO</a:t>
            </a:r>
          </a:p>
          <a:p>
            <a:pPr marL="456451" indent="-456451" defTabSz="912894">
              <a:buClr>
                <a:srgbClr val="FF0000"/>
              </a:buClr>
              <a:buSzPct val="100000"/>
              <a:buFont typeface="Wingdings" panose="05000000000000000000" pitchFamily="2" charset="2"/>
              <a:buChar char="Ø"/>
            </a:pPr>
            <a:r>
              <a:rPr lang="en-US" sz="2400" b="1" i="1" dirty="0">
                <a:solidFill>
                  <a:srgbClr val="9E5ECE"/>
                </a:solidFill>
                <a:effectLst>
                  <a:outerShdw blurRad="38100" dist="38100" dir="2700000" algn="tl">
                    <a:srgbClr val="000000">
                      <a:alpha val="43137"/>
                    </a:srgbClr>
                  </a:outerShdw>
                </a:effectLst>
                <a:latin typeface="Corbel" panose="020B0503020204020204" pitchFamily="34" charset="0"/>
                <a:cs typeface="Times New Roman" pitchFamily="18" charset="0"/>
              </a:rPr>
              <a:t>NARCAN Nasal Spray  - under FDA priority review; collaboration between Adapt Pharma and NIDA</a:t>
            </a:r>
          </a:p>
        </p:txBody>
      </p:sp>
      <p:sp>
        <p:nvSpPr>
          <p:cNvPr id="15" name="Line 130"/>
          <p:cNvSpPr>
            <a:spLocks noChangeShapeType="1"/>
          </p:cNvSpPr>
          <p:nvPr/>
        </p:nvSpPr>
        <p:spPr bwMode="auto">
          <a:xfrm>
            <a:off x="0" y="914400"/>
            <a:ext cx="9144000" cy="0"/>
          </a:xfrm>
          <a:prstGeom prst="line">
            <a:avLst/>
          </a:prstGeom>
          <a:noFill/>
          <a:ln w="57150">
            <a:solidFill>
              <a:srgbClr val="FF0000"/>
            </a:solidFill>
            <a:round/>
            <a:headEnd/>
            <a:tailEnd/>
          </a:ln>
        </p:spPr>
        <p:txBody>
          <a:bodyPr lIns="91290" tIns="45647" rIns="91290" bIns="45647"/>
          <a:lstStyle/>
          <a:p>
            <a:pPr defTabSz="912641" fontAlgn="auto">
              <a:spcBef>
                <a:spcPts val="0"/>
              </a:spcBef>
              <a:spcAft>
                <a:spcPts val="0"/>
              </a:spcAft>
            </a:pPr>
            <a:endParaRPr lang="en-US">
              <a:solidFill>
                <a:srgbClr val="000000"/>
              </a:solidFill>
              <a:latin typeface="Corbel" pitchFamily="34" charset="0"/>
            </a:endParaRPr>
          </a:p>
        </p:txBody>
      </p:sp>
    </p:spTree>
    <p:extLst>
      <p:ext uri="{BB962C8B-B14F-4D97-AF65-F5344CB8AC3E}">
        <p14:creationId xmlns:p14="http://schemas.microsoft.com/office/powerpoint/2010/main" val="487456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Box 1"/>
          <p:cNvSpPr txBox="1">
            <a:spLocks noChangeArrowheads="1"/>
          </p:cNvSpPr>
          <p:nvPr/>
        </p:nvSpPr>
        <p:spPr bwMode="auto">
          <a:xfrm>
            <a:off x="5" y="204846"/>
            <a:ext cx="9114775" cy="646331"/>
          </a:xfrm>
          <a:prstGeom prst="rect">
            <a:avLst/>
          </a:prstGeom>
          <a:noFill/>
          <a:ln w="9525">
            <a:noFill/>
            <a:miter lim="800000"/>
            <a:headEnd/>
            <a:tailEnd/>
          </a:ln>
        </p:spPr>
        <p:txBody>
          <a:bodyPr wrap="square">
            <a:spAutoFit/>
          </a:bodyPr>
          <a:lstStyle/>
          <a:p>
            <a:pPr algn="ctr" defTabSz="914400"/>
            <a:r>
              <a:rPr lang="en-US" sz="3600" b="1" i="1" dirty="0" smtClean="0">
                <a:solidFill>
                  <a:srgbClr val="000000"/>
                </a:solidFill>
                <a:latin typeface="Corbel" pitchFamily="34" charset="0"/>
              </a:rPr>
              <a:t>Prevention:  </a:t>
            </a:r>
            <a:r>
              <a:rPr lang="en-US" sz="3600" b="1" dirty="0" smtClean="0">
                <a:solidFill>
                  <a:srgbClr val="000000"/>
                </a:solidFill>
                <a:latin typeface="Corbel" pitchFamily="34" charset="0"/>
              </a:rPr>
              <a:t>Need </a:t>
            </a:r>
            <a:r>
              <a:rPr lang="en-US" sz="3600" b="1" dirty="0">
                <a:solidFill>
                  <a:srgbClr val="000000"/>
                </a:solidFill>
                <a:latin typeface="Corbel" pitchFamily="34" charset="0"/>
              </a:rPr>
              <a:t>for New Medications </a:t>
            </a:r>
          </a:p>
        </p:txBody>
      </p:sp>
      <p:sp>
        <p:nvSpPr>
          <p:cNvPr id="40966" name="Line 9"/>
          <p:cNvSpPr>
            <a:spLocks noChangeShapeType="1"/>
          </p:cNvSpPr>
          <p:nvPr/>
        </p:nvSpPr>
        <p:spPr bwMode="auto">
          <a:xfrm>
            <a:off x="0" y="922339"/>
            <a:ext cx="9144000" cy="0"/>
          </a:xfrm>
          <a:prstGeom prst="line">
            <a:avLst/>
          </a:prstGeom>
          <a:noFill/>
          <a:ln w="57150">
            <a:solidFill>
              <a:srgbClr val="FF0000"/>
            </a:solidFill>
            <a:round/>
            <a:headEnd/>
            <a:tailEnd/>
          </a:ln>
        </p:spPr>
        <p:txBody>
          <a:bodyPr/>
          <a:lstStyle/>
          <a:p>
            <a:endParaRPr lang="en-US">
              <a:latin typeface="Corbel" pitchFamily="34" charset="0"/>
            </a:endParaRPr>
          </a:p>
        </p:txBody>
      </p:sp>
      <p:sp>
        <p:nvSpPr>
          <p:cNvPr id="40967" name="TextBox 2"/>
          <p:cNvSpPr txBox="1">
            <a:spLocks noChangeArrowheads="1"/>
          </p:cNvSpPr>
          <p:nvPr/>
        </p:nvSpPr>
        <p:spPr bwMode="auto">
          <a:xfrm>
            <a:off x="2895605" y="1638303"/>
            <a:ext cx="6044519" cy="5207579"/>
          </a:xfrm>
          <a:prstGeom prst="rect">
            <a:avLst/>
          </a:prstGeom>
          <a:noFill/>
          <a:ln w="9525">
            <a:noFill/>
            <a:miter lim="800000"/>
            <a:headEnd/>
            <a:tailEnd/>
          </a:ln>
        </p:spPr>
        <p:txBody>
          <a:bodyPr wrap="square">
            <a:spAutoFit/>
          </a:bodyPr>
          <a:lstStyle/>
          <a:p>
            <a:pPr marL="228600" indent="-228600" defTabSz="914400">
              <a:lnSpc>
                <a:spcPct val="90000"/>
              </a:lnSpc>
              <a:spcAft>
                <a:spcPts val="1800"/>
              </a:spcAft>
              <a:buClr>
                <a:srgbClr val="C00000"/>
              </a:buClr>
              <a:buSzPct val="100000"/>
              <a:buFont typeface="Arial" charset="0"/>
              <a:buChar char="•"/>
            </a:pPr>
            <a:r>
              <a:rPr lang="en-US" sz="2800" b="1" dirty="0" smtClean="0">
                <a:solidFill>
                  <a:srgbClr val="000000"/>
                </a:solidFill>
                <a:latin typeface="Corbel" pitchFamily="34" charset="0"/>
                <a:cs typeface="Times New Roman" pitchFamily="1" charset="0"/>
              </a:rPr>
              <a:t>Develop </a:t>
            </a:r>
            <a:r>
              <a:rPr lang="en-US" sz="2800" b="1" dirty="0">
                <a:solidFill>
                  <a:srgbClr val="000000"/>
                </a:solidFill>
                <a:latin typeface="Corbel" pitchFamily="34" charset="0"/>
                <a:cs typeface="Times New Roman" pitchFamily="1" charset="0"/>
              </a:rPr>
              <a:t>medications with </a:t>
            </a:r>
            <a:r>
              <a:rPr lang="en-US" sz="2800" b="1" dirty="0" smtClean="0">
                <a:solidFill>
                  <a:srgbClr val="C00000"/>
                </a:solidFill>
                <a:latin typeface="Corbel" pitchFamily="34" charset="0"/>
                <a:cs typeface="Times New Roman" pitchFamily="1" charset="0"/>
              </a:rPr>
              <a:t>lower abuse potential </a:t>
            </a:r>
            <a:r>
              <a:rPr lang="en-US" sz="2800" b="1" dirty="0" smtClean="0">
                <a:latin typeface="Corbel" pitchFamily="34" charset="0"/>
                <a:cs typeface="Times New Roman" pitchFamily="1" charset="0"/>
              </a:rPr>
              <a:t>including </a:t>
            </a:r>
            <a:r>
              <a:rPr lang="en-US" sz="2800" b="1" dirty="0">
                <a:latin typeface="Corbel" pitchFamily="34" charset="0"/>
                <a:cs typeface="Times New Roman" pitchFamily="1" charset="0"/>
              </a:rPr>
              <a:t>drugs that don</a:t>
            </a:r>
            <a:r>
              <a:rPr lang="ja-JP" altLang="en-US" sz="2800" b="1" dirty="0">
                <a:latin typeface="Corbel" pitchFamily="34" charset="0"/>
                <a:cs typeface="Times New Roman" pitchFamily="1" charset="0"/>
              </a:rPr>
              <a:t>’</a:t>
            </a:r>
            <a:r>
              <a:rPr lang="en-US" altLang="ja-JP" sz="2800" b="1" dirty="0">
                <a:latin typeface="Corbel" pitchFamily="34" charset="0"/>
                <a:cs typeface="Times New Roman" pitchFamily="1" charset="0"/>
              </a:rPr>
              <a:t>t </a:t>
            </a:r>
            <a:r>
              <a:rPr lang="en-US" sz="2800" b="1" dirty="0" smtClean="0">
                <a:latin typeface="Corbel" pitchFamily="34" charset="0"/>
                <a:cs typeface="Times New Roman" pitchFamily="1" charset="0"/>
              </a:rPr>
              <a:t>cross the </a:t>
            </a:r>
            <a:r>
              <a:rPr lang="en-US" sz="2800" b="1" i="1" dirty="0" smtClean="0">
                <a:latin typeface="Corbel" pitchFamily="34" charset="0"/>
                <a:cs typeface="Times New Roman" pitchFamily="1" charset="0"/>
              </a:rPr>
              <a:t>Blood-Brain-Barrier</a:t>
            </a:r>
            <a:r>
              <a:rPr lang="en-US" sz="2800" b="1" dirty="0" smtClean="0">
                <a:latin typeface="Corbel" pitchFamily="34" charset="0"/>
                <a:cs typeface="Times New Roman" pitchFamily="1" charset="0"/>
              </a:rPr>
              <a:t> </a:t>
            </a:r>
            <a:r>
              <a:rPr lang="en-US" sz="2800" b="1" dirty="0">
                <a:latin typeface="Corbel" pitchFamily="34" charset="0"/>
                <a:cs typeface="Times New Roman" pitchFamily="1" charset="0"/>
              </a:rPr>
              <a:t>(</a:t>
            </a:r>
            <a:r>
              <a:rPr lang="en-US" sz="2800" b="1" i="1" dirty="0">
                <a:latin typeface="Corbel" pitchFamily="34" charset="0"/>
                <a:cs typeface="Times New Roman" pitchFamily="1" charset="0"/>
              </a:rPr>
              <a:t>i.e.</a:t>
            </a:r>
            <a:r>
              <a:rPr lang="en-US" sz="2800" b="1" dirty="0">
                <a:latin typeface="Corbel" pitchFamily="34" charset="0"/>
                <a:cs typeface="Times New Roman" pitchFamily="1" charset="0"/>
              </a:rPr>
              <a:t>, CbR2 agonist</a:t>
            </a:r>
            <a:r>
              <a:rPr lang="en-US" sz="2800" b="1" dirty="0" smtClean="0">
                <a:latin typeface="Corbel" pitchFamily="34" charset="0"/>
                <a:cs typeface="Times New Roman" pitchFamily="1" charset="0"/>
              </a:rPr>
              <a:t>)</a:t>
            </a:r>
            <a:endParaRPr lang="en-US" sz="2800" b="1" dirty="0">
              <a:latin typeface="Corbel" pitchFamily="34" charset="0"/>
              <a:cs typeface="Times New Roman" pitchFamily="1" charset="0"/>
            </a:endParaRPr>
          </a:p>
          <a:p>
            <a:pPr marL="228600" indent="-228600" defTabSz="914400">
              <a:lnSpc>
                <a:spcPct val="90000"/>
              </a:lnSpc>
              <a:spcAft>
                <a:spcPts val="1800"/>
              </a:spcAft>
              <a:buClr>
                <a:srgbClr val="C00000"/>
              </a:buClr>
              <a:buSzPct val="100000"/>
              <a:buFont typeface="Arial" charset="0"/>
              <a:buChar char="•"/>
            </a:pPr>
            <a:r>
              <a:rPr lang="en-US" sz="2800" b="1" dirty="0" smtClean="0">
                <a:latin typeface="Corbel" pitchFamily="34" charset="0"/>
                <a:cs typeface="Times New Roman" pitchFamily="1" charset="0"/>
              </a:rPr>
              <a:t>Develop </a:t>
            </a:r>
            <a:r>
              <a:rPr lang="en-US" sz="2800" b="1" dirty="0">
                <a:solidFill>
                  <a:srgbClr val="C00000"/>
                </a:solidFill>
                <a:latin typeface="Corbel" pitchFamily="34" charset="0"/>
                <a:cs typeface="Times New Roman" pitchFamily="1" charset="0"/>
              </a:rPr>
              <a:t>slow release </a:t>
            </a:r>
            <a:r>
              <a:rPr lang="en-US" sz="2800" b="1" dirty="0" smtClean="0">
                <a:solidFill>
                  <a:srgbClr val="C00000"/>
                </a:solidFill>
                <a:latin typeface="Corbel" pitchFamily="34" charset="0"/>
                <a:cs typeface="Times New Roman" pitchFamily="1" charset="0"/>
              </a:rPr>
              <a:t>formulations </a:t>
            </a:r>
            <a:r>
              <a:rPr lang="en-US" sz="2800" b="1" dirty="0" smtClean="0">
                <a:latin typeface="Corbel" pitchFamily="34" charset="0"/>
                <a:cs typeface="Times New Roman" pitchFamily="1" charset="0"/>
              </a:rPr>
              <a:t>(low </a:t>
            </a:r>
            <a:r>
              <a:rPr lang="en-US" sz="2800" b="1" dirty="0">
                <a:latin typeface="Corbel" pitchFamily="34" charset="0"/>
                <a:cs typeface="Times New Roman" pitchFamily="1" charset="0"/>
              </a:rPr>
              <a:t>dose and long duration</a:t>
            </a:r>
            <a:r>
              <a:rPr lang="en-US" sz="2800" b="1" dirty="0" smtClean="0">
                <a:latin typeface="Corbel" pitchFamily="34" charset="0"/>
                <a:cs typeface="Times New Roman" pitchFamily="1" charset="0"/>
              </a:rPr>
              <a:t>) and </a:t>
            </a:r>
            <a:r>
              <a:rPr lang="en-US" sz="2800" b="1" dirty="0" smtClean="0">
                <a:solidFill>
                  <a:srgbClr val="C00000"/>
                </a:solidFill>
                <a:latin typeface="Corbel" pitchFamily="34" charset="0"/>
                <a:cs typeface="Times New Roman" pitchFamily="1" charset="0"/>
              </a:rPr>
              <a:t>prodrug formulations</a:t>
            </a:r>
            <a:r>
              <a:rPr lang="en-US" sz="2800" b="1" dirty="0" smtClean="0">
                <a:latin typeface="Corbel" pitchFamily="34" charset="0"/>
                <a:cs typeface="Times New Roman" pitchFamily="1" charset="0"/>
              </a:rPr>
              <a:t> (only activated with digestion)</a:t>
            </a:r>
            <a:endParaRPr lang="en-US" sz="2800" b="1" dirty="0">
              <a:latin typeface="Corbel" pitchFamily="34" charset="0"/>
              <a:cs typeface="Times New Roman" pitchFamily="1" charset="0"/>
            </a:endParaRPr>
          </a:p>
          <a:p>
            <a:pPr marL="228600" indent="-228600" defTabSz="914400">
              <a:lnSpc>
                <a:spcPct val="90000"/>
              </a:lnSpc>
              <a:spcAft>
                <a:spcPts val="1800"/>
              </a:spcAft>
              <a:buClr>
                <a:srgbClr val="C00000"/>
              </a:buClr>
              <a:buSzPct val="100000"/>
              <a:buFont typeface="Arial" charset="0"/>
              <a:buChar char="•"/>
            </a:pPr>
            <a:r>
              <a:rPr lang="en-US" sz="2800" b="1" dirty="0" smtClean="0">
                <a:latin typeface="Corbel" pitchFamily="34" charset="0"/>
                <a:cs typeface="Times New Roman" pitchFamily="1" charset="0"/>
              </a:rPr>
              <a:t>Develop </a:t>
            </a:r>
            <a:r>
              <a:rPr lang="en-US" sz="2800" b="1" dirty="0">
                <a:latin typeface="Corbel" pitchFamily="34" charset="0"/>
                <a:cs typeface="Times New Roman" pitchFamily="1" charset="0"/>
              </a:rPr>
              <a:t>novel formulations to </a:t>
            </a:r>
            <a:r>
              <a:rPr lang="en-US" sz="2800" b="1" dirty="0" smtClean="0">
                <a:solidFill>
                  <a:srgbClr val="C00000"/>
                </a:solidFill>
                <a:latin typeface="Corbel" pitchFamily="34" charset="0"/>
                <a:cs typeface="Times New Roman" pitchFamily="1" charset="0"/>
              </a:rPr>
              <a:t>reduce abuse </a:t>
            </a:r>
            <a:r>
              <a:rPr lang="en-US" sz="2800" b="1" dirty="0">
                <a:solidFill>
                  <a:srgbClr val="C00000"/>
                </a:solidFill>
                <a:latin typeface="Corbel" pitchFamily="34" charset="0"/>
                <a:cs typeface="Times New Roman" pitchFamily="1" charset="0"/>
              </a:rPr>
              <a:t>liability </a:t>
            </a:r>
            <a:r>
              <a:rPr lang="en-US" sz="2800" b="1" dirty="0">
                <a:latin typeface="Corbel" pitchFamily="34" charset="0"/>
                <a:cs typeface="Times New Roman" pitchFamily="1" charset="0"/>
              </a:rPr>
              <a:t>including </a:t>
            </a:r>
            <a:r>
              <a:rPr lang="en-US" sz="2800" b="1" dirty="0" smtClean="0">
                <a:latin typeface="Corbel" pitchFamily="34" charset="0"/>
                <a:cs typeface="Times New Roman" pitchFamily="1" charset="0"/>
              </a:rPr>
              <a:t>mixture formulations </a:t>
            </a:r>
            <a:r>
              <a:rPr lang="en-US" sz="2800" b="1" dirty="0">
                <a:latin typeface="Corbel" pitchFamily="34" charset="0"/>
                <a:cs typeface="Times New Roman" pitchFamily="1" charset="0"/>
              </a:rPr>
              <a:t>(e.g., </a:t>
            </a:r>
            <a:r>
              <a:rPr lang="en-US" sz="2800" b="1" dirty="0" err="1">
                <a:latin typeface="Corbel" pitchFamily="34" charset="0"/>
                <a:cs typeface="Times New Roman" pitchFamily="1" charset="0"/>
              </a:rPr>
              <a:t>naloxone</a:t>
            </a:r>
            <a:r>
              <a:rPr lang="en-US" sz="2800" b="1" dirty="0">
                <a:latin typeface="Corbel" pitchFamily="34" charset="0"/>
                <a:cs typeface="Times New Roman" pitchFamily="1" charset="0"/>
              </a:rPr>
              <a:t> </a:t>
            </a:r>
            <a:r>
              <a:rPr lang="en-US" sz="2800" b="1" dirty="0" smtClean="0">
                <a:latin typeface="Corbel" pitchFamily="34" charset="0"/>
                <a:cs typeface="Times New Roman" pitchFamily="1" charset="0"/>
              </a:rPr>
              <a:t>and </a:t>
            </a:r>
            <a:r>
              <a:rPr lang="en-US" sz="2800" b="1" dirty="0" err="1">
                <a:latin typeface="Corbel" pitchFamily="34" charset="0"/>
                <a:cs typeface="Times New Roman" pitchFamily="1" charset="0"/>
              </a:rPr>
              <a:t>buprenorphine</a:t>
            </a:r>
            <a:r>
              <a:rPr lang="en-US" sz="2800" b="1" dirty="0" smtClean="0">
                <a:latin typeface="Corbel" pitchFamily="34" charset="0"/>
                <a:cs typeface="Times New Roman" pitchFamily="1" charset="0"/>
              </a:rPr>
              <a:t>) </a:t>
            </a:r>
            <a:endParaRPr lang="en-US" sz="2800" b="1" dirty="0">
              <a:latin typeface="Corbel" pitchFamily="34" charset="0"/>
              <a:cs typeface="Times New Roman" pitchFamily="1" charset="0"/>
            </a:endParaRPr>
          </a:p>
        </p:txBody>
      </p:sp>
      <p:grpSp>
        <p:nvGrpSpPr>
          <p:cNvPr id="155" name="Group 154"/>
          <p:cNvGrpSpPr/>
          <p:nvPr/>
        </p:nvGrpSpPr>
        <p:grpSpPr>
          <a:xfrm>
            <a:off x="424070" y="1532243"/>
            <a:ext cx="2366962" cy="4570412"/>
            <a:chOff x="6697526" y="938213"/>
            <a:chExt cx="2366962" cy="4570412"/>
          </a:xfrm>
        </p:grpSpPr>
        <p:pic>
          <p:nvPicPr>
            <p:cNvPr id="40962" name="Picture 7" descr="C:\Documents and Settings\lthomas1\Local Settings\Temporary Internet Files\Content.IE5\Q0FOM6RV\MP900448701[1].jpg"/>
            <p:cNvPicPr>
              <a:picLocks noChangeAspect="1" noChangeArrowheads="1"/>
            </p:cNvPicPr>
            <p:nvPr/>
          </p:nvPicPr>
          <p:blipFill>
            <a:blip r:embed="rId3"/>
            <a:srcRect b="10783"/>
            <a:stretch>
              <a:fillRect/>
            </a:stretch>
          </p:blipFill>
          <p:spPr bwMode="auto">
            <a:xfrm>
              <a:off x="6705463" y="3794125"/>
              <a:ext cx="2359025" cy="1714500"/>
            </a:xfrm>
            <a:prstGeom prst="rect">
              <a:avLst/>
            </a:prstGeom>
            <a:noFill/>
            <a:ln w="9525">
              <a:noFill/>
              <a:miter lim="800000"/>
              <a:headEnd/>
              <a:tailEnd/>
            </a:ln>
          </p:spPr>
        </p:pic>
        <p:pic>
          <p:nvPicPr>
            <p:cNvPr id="40963" name="Picture 6" descr="C:\Documents and Settings\lthomas1\Local Settings\Temporary Internet Files\Content.IE5\G318OCRX\MP900390526[1].jpg"/>
            <p:cNvPicPr>
              <a:picLocks noChangeAspect="1" noChangeArrowheads="1"/>
            </p:cNvPicPr>
            <p:nvPr/>
          </p:nvPicPr>
          <p:blipFill>
            <a:blip r:embed="rId4"/>
            <a:srcRect t="13559"/>
            <a:stretch>
              <a:fillRect/>
            </a:stretch>
          </p:blipFill>
          <p:spPr bwMode="auto">
            <a:xfrm>
              <a:off x="6705463" y="2214563"/>
              <a:ext cx="2359025" cy="1893887"/>
            </a:xfrm>
            <a:prstGeom prst="rect">
              <a:avLst/>
            </a:prstGeom>
            <a:noFill/>
            <a:ln w="9525">
              <a:noFill/>
              <a:miter lim="800000"/>
              <a:headEnd/>
              <a:tailEnd/>
            </a:ln>
          </p:spPr>
        </p:pic>
        <p:sp>
          <p:nvSpPr>
            <p:cNvPr id="4" name="Rectangle 3"/>
            <p:cNvSpPr/>
            <p:nvPr/>
          </p:nvSpPr>
          <p:spPr bwMode="auto">
            <a:xfrm>
              <a:off x="6697526" y="946150"/>
              <a:ext cx="2363787" cy="1581150"/>
            </a:xfrm>
            <a:prstGeom prst="rect">
              <a:avLst/>
            </a:prstGeom>
            <a:solidFill>
              <a:schemeClr val="accent5">
                <a:lumMod val="50000"/>
              </a:schemeClr>
            </a:solidFill>
            <a:ln w="9525" cap="flat" cmpd="sng" algn="ctr">
              <a:solidFill>
                <a:schemeClr val="tx1"/>
              </a:solidFill>
              <a:prstDash val="solid"/>
              <a:round/>
              <a:headEnd type="none" w="med" len="med"/>
              <a:tailEnd type="none" w="med" len="med"/>
            </a:ln>
            <a:effectLst/>
          </p:spPr>
          <p:txBody>
            <a:bodyPr/>
            <a:lstStyle/>
            <a:p>
              <a:pPr algn="ctr" defTabSz="914400">
                <a:lnSpc>
                  <a:spcPct val="80000"/>
                </a:lnSpc>
                <a:defRPr/>
              </a:pPr>
              <a:endParaRPr lang="en-US" sz="2400" b="1">
                <a:solidFill>
                  <a:srgbClr val="000000"/>
                </a:solidFill>
                <a:latin typeface="Corbel" pitchFamily="34" charset="0"/>
                <a:ea typeface="ＭＳ Ｐゴシック"/>
                <a:cs typeface="ＭＳ Ｐゴシック"/>
              </a:endParaRPr>
            </a:p>
          </p:txBody>
        </p:sp>
        <p:grpSp>
          <p:nvGrpSpPr>
            <p:cNvPr id="40968" name="Group 7"/>
            <p:cNvGrpSpPr>
              <a:grpSpLocks/>
            </p:cNvGrpSpPr>
            <p:nvPr/>
          </p:nvGrpSpPr>
          <p:grpSpPr bwMode="auto">
            <a:xfrm>
              <a:off x="6833707" y="938213"/>
              <a:ext cx="2188452" cy="1573402"/>
              <a:chOff x="6553815" y="1450974"/>
              <a:chExt cx="3538446" cy="2935160"/>
            </a:xfrm>
          </p:grpSpPr>
          <p:grpSp>
            <p:nvGrpSpPr>
              <p:cNvPr id="40969" name="Group 287"/>
              <p:cNvGrpSpPr>
                <a:grpSpLocks/>
              </p:cNvGrpSpPr>
              <p:nvPr/>
            </p:nvGrpSpPr>
            <p:grpSpPr bwMode="auto">
              <a:xfrm>
                <a:off x="7505700" y="2146363"/>
                <a:ext cx="2017713" cy="1624071"/>
                <a:chOff x="4679" y="1210"/>
                <a:chExt cx="1271" cy="1023"/>
              </a:xfrm>
            </p:grpSpPr>
            <p:sp>
              <p:nvSpPr>
                <p:cNvPr id="41013" name="Line 288"/>
                <p:cNvSpPr>
                  <a:spLocks noChangeShapeType="1"/>
                </p:cNvSpPr>
                <p:nvPr/>
              </p:nvSpPr>
              <p:spPr bwMode="auto">
                <a:xfrm flipV="1">
                  <a:off x="4679" y="2198"/>
                  <a:ext cx="12" cy="35"/>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14" name="Line 289"/>
                <p:cNvSpPr>
                  <a:spLocks noChangeShapeType="1"/>
                </p:cNvSpPr>
                <p:nvPr/>
              </p:nvSpPr>
              <p:spPr bwMode="auto">
                <a:xfrm flipV="1">
                  <a:off x="4691" y="2162"/>
                  <a:ext cx="12" cy="36"/>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15" name="Line 290"/>
                <p:cNvSpPr>
                  <a:spLocks noChangeShapeType="1"/>
                </p:cNvSpPr>
                <p:nvPr/>
              </p:nvSpPr>
              <p:spPr bwMode="auto">
                <a:xfrm flipV="1">
                  <a:off x="4703" y="2130"/>
                  <a:ext cx="16" cy="32"/>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16" name="Line 291"/>
                <p:cNvSpPr>
                  <a:spLocks noChangeShapeType="1"/>
                </p:cNvSpPr>
                <p:nvPr/>
              </p:nvSpPr>
              <p:spPr bwMode="auto">
                <a:xfrm flipV="1">
                  <a:off x="4719" y="2102"/>
                  <a:ext cx="12" cy="28"/>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17" name="Line 292"/>
                <p:cNvSpPr>
                  <a:spLocks noChangeShapeType="1"/>
                </p:cNvSpPr>
                <p:nvPr/>
              </p:nvSpPr>
              <p:spPr bwMode="auto">
                <a:xfrm flipV="1">
                  <a:off x="4731" y="2077"/>
                  <a:ext cx="12" cy="25"/>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18" name="Line 293"/>
                <p:cNvSpPr>
                  <a:spLocks noChangeShapeType="1"/>
                </p:cNvSpPr>
                <p:nvPr/>
              </p:nvSpPr>
              <p:spPr bwMode="auto">
                <a:xfrm flipV="1">
                  <a:off x="4743" y="2052"/>
                  <a:ext cx="12" cy="25"/>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19" name="Line 294"/>
                <p:cNvSpPr>
                  <a:spLocks noChangeShapeType="1"/>
                </p:cNvSpPr>
                <p:nvPr/>
              </p:nvSpPr>
              <p:spPr bwMode="auto">
                <a:xfrm flipV="1">
                  <a:off x="4755" y="2031"/>
                  <a:ext cx="16" cy="21"/>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20" name="Line 295"/>
                <p:cNvSpPr>
                  <a:spLocks noChangeShapeType="1"/>
                </p:cNvSpPr>
                <p:nvPr/>
              </p:nvSpPr>
              <p:spPr bwMode="auto">
                <a:xfrm flipV="1">
                  <a:off x="4771" y="2009"/>
                  <a:ext cx="12" cy="22"/>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21" name="Line 296"/>
                <p:cNvSpPr>
                  <a:spLocks noChangeShapeType="1"/>
                </p:cNvSpPr>
                <p:nvPr/>
              </p:nvSpPr>
              <p:spPr bwMode="auto">
                <a:xfrm flipV="1">
                  <a:off x="4783" y="1992"/>
                  <a:ext cx="12" cy="17"/>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22" name="Line 297"/>
                <p:cNvSpPr>
                  <a:spLocks noChangeShapeType="1"/>
                </p:cNvSpPr>
                <p:nvPr/>
              </p:nvSpPr>
              <p:spPr bwMode="auto">
                <a:xfrm flipV="1">
                  <a:off x="4795" y="1985"/>
                  <a:ext cx="12" cy="7"/>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23" name="Line 298"/>
                <p:cNvSpPr>
                  <a:spLocks noChangeShapeType="1"/>
                </p:cNvSpPr>
                <p:nvPr/>
              </p:nvSpPr>
              <p:spPr bwMode="auto">
                <a:xfrm flipV="1">
                  <a:off x="4807" y="1974"/>
                  <a:ext cx="12" cy="11"/>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24" name="Line 299"/>
                <p:cNvSpPr>
                  <a:spLocks noChangeShapeType="1"/>
                </p:cNvSpPr>
                <p:nvPr/>
              </p:nvSpPr>
              <p:spPr bwMode="auto">
                <a:xfrm flipV="1">
                  <a:off x="4819" y="1967"/>
                  <a:ext cx="16" cy="7"/>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25" name="Line 300"/>
                <p:cNvSpPr>
                  <a:spLocks noChangeShapeType="1"/>
                </p:cNvSpPr>
                <p:nvPr/>
              </p:nvSpPr>
              <p:spPr bwMode="auto">
                <a:xfrm flipV="1">
                  <a:off x="4835" y="1960"/>
                  <a:ext cx="12" cy="7"/>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26" name="Line 301"/>
                <p:cNvSpPr>
                  <a:spLocks noChangeShapeType="1"/>
                </p:cNvSpPr>
                <p:nvPr/>
              </p:nvSpPr>
              <p:spPr bwMode="auto">
                <a:xfrm flipV="1">
                  <a:off x="4847" y="1953"/>
                  <a:ext cx="12" cy="7"/>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27" name="Line 302"/>
                <p:cNvSpPr>
                  <a:spLocks noChangeShapeType="1"/>
                </p:cNvSpPr>
                <p:nvPr/>
              </p:nvSpPr>
              <p:spPr bwMode="auto">
                <a:xfrm flipV="1">
                  <a:off x="4859" y="1942"/>
                  <a:ext cx="12" cy="11"/>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28" name="Line 303"/>
                <p:cNvSpPr>
                  <a:spLocks noChangeShapeType="1"/>
                </p:cNvSpPr>
                <p:nvPr/>
              </p:nvSpPr>
              <p:spPr bwMode="auto">
                <a:xfrm flipV="1">
                  <a:off x="4871" y="1931"/>
                  <a:ext cx="12" cy="11"/>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29" name="Line 304"/>
                <p:cNvSpPr>
                  <a:spLocks noChangeShapeType="1"/>
                </p:cNvSpPr>
                <p:nvPr/>
              </p:nvSpPr>
              <p:spPr bwMode="auto">
                <a:xfrm flipV="1">
                  <a:off x="4883" y="1921"/>
                  <a:ext cx="16" cy="10"/>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30" name="Line 305"/>
                <p:cNvSpPr>
                  <a:spLocks noChangeShapeType="1"/>
                </p:cNvSpPr>
                <p:nvPr/>
              </p:nvSpPr>
              <p:spPr bwMode="auto">
                <a:xfrm flipV="1">
                  <a:off x="4899" y="1906"/>
                  <a:ext cx="12" cy="15"/>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31" name="Line 306"/>
                <p:cNvSpPr>
                  <a:spLocks noChangeShapeType="1"/>
                </p:cNvSpPr>
                <p:nvPr/>
              </p:nvSpPr>
              <p:spPr bwMode="auto">
                <a:xfrm flipV="1">
                  <a:off x="4911" y="1896"/>
                  <a:ext cx="12" cy="10"/>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32" name="Line 307"/>
                <p:cNvSpPr>
                  <a:spLocks noChangeShapeType="1"/>
                </p:cNvSpPr>
                <p:nvPr/>
              </p:nvSpPr>
              <p:spPr bwMode="auto">
                <a:xfrm flipV="1">
                  <a:off x="4923" y="1882"/>
                  <a:ext cx="12" cy="14"/>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33" name="Line 308"/>
                <p:cNvSpPr>
                  <a:spLocks noChangeShapeType="1"/>
                </p:cNvSpPr>
                <p:nvPr/>
              </p:nvSpPr>
              <p:spPr bwMode="auto">
                <a:xfrm flipV="1">
                  <a:off x="4935" y="1871"/>
                  <a:ext cx="16" cy="11"/>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34" name="Line 309"/>
                <p:cNvSpPr>
                  <a:spLocks noChangeShapeType="1"/>
                </p:cNvSpPr>
                <p:nvPr/>
              </p:nvSpPr>
              <p:spPr bwMode="auto">
                <a:xfrm flipV="1">
                  <a:off x="4951" y="1857"/>
                  <a:ext cx="12" cy="14"/>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35" name="Line 310"/>
                <p:cNvSpPr>
                  <a:spLocks noChangeShapeType="1"/>
                </p:cNvSpPr>
                <p:nvPr/>
              </p:nvSpPr>
              <p:spPr bwMode="auto">
                <a:xfrm flipV="1">
                  <a:off x="4963" y="1842"/>
                  <a:ext cx="12" cy="15"/>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36" name="Line 311"/>
                <p:cNvSpPr>
                  <a:spLocks noChangeShapeType="1"/>
                </p:cNvSpPr>
                <p:nvPr/>
              </p:nvSpPr>
              <p:spPr bwMode="auto">
                <a:xfrm flipV="1">
                  <a:off x="4975" y="1825"/>
                  <a:ext cx="12" cy="17"/>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37" name="Line 312"/>
                <p:cNvSpPr>
                  <a:spLocks noChangeShapeType="1"/>
                </p:cNvSpPr>
                <p:nvPr/>
              </p:nvSpPr>
              <p:spPr bwMode="auto">
                <a:xfrm flipV="1">
                  <a:off x="4987" y="1807"/>
                  <a:ext cx="12" cy="18"/>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38" name="Line 313"/>
                <p:cNvSpPr>
                  <a:spLocks noChangeShapeType="1"/>
                </p:cNvSpPr>
                <p:nvPr/>
              </p:nvSpPr>
              <p:spPr bwMode="auto">
                <a:xfrm flipV="1">
                  <a:off x="4999" y="1789"/>
                  <a:ext cx="16" cy="18"/>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39" name="Line 314"/>
                <p:cNvSpPr>
                  <a:spLocks noChangeShapeType="1"/>
                </p:cNvSpPr>
                <p:nvPr/>
              </p:nvSpPr>
              <p:spPr bwMode="auto">
                <a:xfrm flipV="1">
                  <a:off x="5015" y="1771"/>
                  <a:ext cx="12" cy="18"/>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40" name="Line 315"/>
                <p:cNvSpPr>
                  <a:spLocks noChangeShapeType="1"/>
                </p:cNvSpPr>
                <p:nvPr/>
              </p:nvSpPr>
              <p:spPr bwMode="auto">
                <a:xfrm flipV="1">
                  <a:off x="5027" y="1750"/>
                  <a:ext cx="12" cy="21"/>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41" name="Line 316"/>
                <p:cNvSpPr>
                  <a:spLocks noChangeShapeType="1"/>
                </p:cNvSpPr>
                <p:nvPr/>
              </p:nvSpPr>
              <p:spPr bwMode="auto">
                <a:xfrm flipV="1">
                  <a:off x="5039" y="1725"/>
                  <a:ext cx="12" cy="25"/>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42" name="Line 317"/>
                <p:cNvSpPr>
                  <a:spLocks noChangeShapeType="1"/>
                </p:cNvSpPr>
                <p:nvPr/>
              </p:nvSpPr>
              <p:spPr bwMode="auto">
                <a:xfrm flipV="1">
                  <a:off x="5051" y="1704"/>
                  <a:ext cx="12" cy="21"/>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43" name="Line 318"/>
                <p:cNvSpPr>
                  <a:spLocks noChangeShapeType="1"/>
                </p:cNvSpPr>
                <p:nvPr/>
              </p:nvSpPr>
              <p:spPr bwMode="auto">
                <a:xfrm flipV="1">
                  <a:off x="5063" y="1679"/>
                  <a:ext cx="16" cy="25"/>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44" name="Line 319"/>
                <p:cNvSpPr>
                  <a:spLocks noChangeShapeType="1"/>
                </p:cNvSpPr>
                <p:nvPr/>
              </p:nvSpPr>
              <p:spPr bwMode="auto">
                <a:xfrm flipV="1">
                  <a:off x="5079" y="1658"/>
                  <a:ext cx="12" cy="21"/>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45" name="Line 320"/>
                <p:cNvSpPr>
                  <a:spLocks noChangeShapeType="1"/>
                </p:cNvSpPr>
                <p:nvPr/>
              </p:nvSpPr>
              <p:spPr bwMode="auto">
                <a:xfrm flipV="1">
                  <a:off x="5091" y="1633"/>
                  <a:ext cx="12" cy="25"/>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46" name="Line 321"/>
                <p:cNvSpPr>
                  <a:spLocks noChangeShapeType="1"/>
                </p:cNvSpPr>
                <p:nvPr/>
              </p:nvSpPr>
              <p:spPr bwMode="auto">
                <a:xfrm flipV="1">
                  <a:off x="5103" y="1612"/>
                  <a:ext cx="12" cy="21"/>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47" name="Line 322"/>
                <p:cNvSpPr>
                  <a:spLocks noChangeShapeType="1"/>
                </p:cNvSpPr>
                <p:nvPr/>
              </p:nvSpPr>
              <p:spPr bwMode="auto">
                <a:xfrm flipV="1">
                  <a:off x="5115" y="1590"/>
                  <a:ext cx="16" cy="22"/>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48" name="Line 323"/>
                <p:cNvSpPr>
                  <a:spLocks noChangeShapeType="1"/>
                </p:cNvSpPr>
                <p:nvPr/>
              </p:nvSpPr>
              <p:spPr bwMode="auto">
                <a:xfrm flipV="1">
                  <a:off x="5131" y="1573"/>
                  <a:ext cx="12" cy="17"/>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49" name="Line 324"/>
                <p:cNvSpPr>
                  <a:spLocks noChangeShapeType="1"/>
                </p:cNvSpPr>
                <p:nvPr/>
              </p:nvSpPr>
              <p:spPr bwMode="auto">
                <a:xfrm flipV="1">
                  <a:off x="5143" y="1555"/>
                  <a:ext cx="12" cy="18"/>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50" name="Line 325"/>
                <p:cNvSpPr>
                  <a:spLocks noChangeShapeType="1"/>
                </p:cNvSpPr>
                <p:nvPr/>
              </p:nvSpPr>
              <p:spPr bwMode="auto">
                <a:xfrm flipV="1">
                  <a:off x="5155" y="1533"/>
                  <a:ext cx="12" cy="22"/>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51" name="Line 326"/>
                <p:cNvSpPr>
                  <a:spLocks noChangeShapeType="1"/>
                </p:cNvSpPr>
                <p:nvPr/>
              </p:nvSpPr>
              <p:spPr bwMode="auto">
                <a:xfrm flipV="1">
                  <a:off x="5167" y="1519"/>
                  <a:ext cx="12" cy="14"/>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52" name="Line 327"/>
                <p:cNvSpPr>
                  <a:spLocks noChangeShapeType="1"/>
                </p:cNvSpPr>
                <p:nvPr/>
              </p:nvSpPr>
              <p:spPr bwMode="auto">
                <a:xfrm flipV="1">
                  <a:off x="5179" y="1501"/>
                  <a:ext cx="16" cy="18"/>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53" name="Line 328"/>
                <p:cNvSpPr>
                  <a:spLocks noChangeShapeType="1"/>
                </p:cNvSpPr>
                <p:nvPr/>
              </p:nvSpPr>
              <p:spPr bwMode="auto">
                <a:xfrm flipV="1">
                  <a:off x="5195" y="1484"/>
                  <a:ext cx="12" cy="17"/>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54" name="Line 329"/>
                <p:cNvSpPr>
                  <a:spLocks noChangeShapeType="1"/>
                </p:cNvSpPr>
                <p:nvPr/>
              </p:nvSpPr>
              <p:spPr bwMode="auto">
                <a:xfrm flipV="1">
                  <a:off x="5207" y="1470"/>
                  <a:ext cx="12" cy="14"/>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55" name="Line 330"/>
                <p:cNvSpPr>
                  <a:spLocks noChangeShapeType="1"/>
                </p:cNvSpPr>
                <p:nvPr/>
              </p:nvSpPr>
              <p:spPr bwMode="auto">
                <a:xfrm flipV="1">
                  <a:off x="5219" y="1452"/>
                  <a:ext cx="12" cy="18"/>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56" name="Line 331"/>
                <p:cNvSpPr>
                  <a:spLocks noChangeShapeType="1"/>
                </p:cNvSpPr>
                <p:nvPr/>
              </p:nvSpPr>
              <p:spPr bwMode="auto">
                <a:xfrm flipV="1">
                  <a:off x="5231" y="1438"/>
                  <a:ext cx="12" cy="14"/>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57" name="Line 332"/>
                <p:cNvSpPr>
                  <a:spLocks noChangeShapeType="1"/>
                </p:cNvSpPr>
                <p:nvPr/>
              </p:nvSpPr>
              <p:spPr bwMode="auto">
                <a:xfrm flipV="1">
                  <a:off x="5243" y="1423"/>
                  <a:ext cx="16" cy="15"/>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58" name="Line 333"/>
                <p:cNvSpPr>
                  <a:spLocks noChangeShapeType="1"/>
                </p:cNvSpPr>
                <p:nvPr/>
              </p:nvSpPr>
              <p:spPr bwMode="auto">
                <a:xfrm flipV="1">
                  <a:off x="5259" y="1409"/>
                  <a:ext cx="12" cy="14"/>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59" name="Line 334"/>
                <p:cNvSpPr>
                  <a:spLocks noChangeShapeType="1"/>
                </p:cNvSpPr>
                <p:nvPr/>
              </p:nvSpPr>
              <p:spPr bwMode="auto">
                <a:xfrm flipV="1">
                  <a:off x="5271" y="1395"/>
                  <a:ext cx="12" cy="14"/>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60" name="Line 335"/>
                <p:cNvSpPr>
                  <a:spLocks noChangeShapeType="1"/>
                </p:cNvSpPr>
                <p:nvPr/>
              </p:nvSpPr>
              <p:spPr bwMode="auto">
                <a:xfrm flipV="1">
                  <a:off x="5283" y="1381"/>
                  <a:ext cx="12" cy="14"/>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61" name="Line 336"/>
                <p:cNvSpPr>
                  <a:spLocks noChangeShapeType="1"/>
                </p:cNvSpPr>
                <p:nvPr/>
              </p:nvSpPr>
              <p:spPr bwMode="auto">
                <a:xfrm flipV="1">
                  <a:off x="5295" y="1366"/>
                  <a:ext cx="16" cy="15"/>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62" name="Line 337"/>
                <p:cNvSpPr>
                  <a:spLocks noChangeShapeType="1"/>
                </p:cNvSpPr>
                <p:nvPr/>
              </p:nvSpPr>
              <p:spPr bwMode="auto">
                <a:xfrm flipV="1">
                  <a:off x="5311" y="1352"/>
                  <a:ext cx="12" cy="14"/>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63" name="Line 338"/>
                <p:cNvSpPr>
                  <a:spLocks noChangeShapeType="1"/>
                </p:cNvSpPr>
                <p:nvPr/>
              </p:nvSpPr>
              <p:spPr bwMode="auto">
                <a:xfrm flipV="1">
                  <a:off x="5323" y="1342"/>
                  <a:ext cx="12" cy="10"/>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64" name="Line 339"/>
                <p:cNvSpPr>
                  <a:spLocks noChangeShapeType="1"/>
                </p:cNvSpPr>
                <p:nvPr/>
              </p:nvSpPr>
              <p:spPr bwMode="auto">
                <a:xfrm flipV="1">
                  <a:off x="5335" y="1327"/>
                  <a:ext cx="12" cy="15"/>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65" name="Line 340"/>
                <p:cNvSpPr>
                  <a:spLocks noChangeShapeType="1"/>
                </p:cNvSpPr>
                <p:nvPr/>
              </p:nvSpPr>
              <p:spPr bwMode="auto">
                <a:xfrm flipV="1">
                  <a:off x="5347" y="1317"/>
                  <a:ext cx="12" cy="10"/>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66" name="Line 341"/>
                <p:cNvSpPr>
                  <a:spLocks noChangeShapeType="1"/>
                </p:cNvSpPr>
                <p:nvPr/>
              </p:nvSpPr>
              <p:spPr bwMode="auto">
                <a:xfrm flipV="1">
                  <a:off x="5359" y="1306"/>
                  <a:ext cx="16" cy="11"/>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67" name="Line 342"/>
                <p:cNvSpPr>
                  <a:spLocks noChangeShapeType="1"/>
                </p:cNvSpPr>
                <p:nvPr/>
              </p:nvSpPr>
              <p:spPr bwMode="auto">
                <a:xfrm flipV="1">
                  <a:off x="5375" y="1295"/>
                  <a:ext cx="12" cy="11"/>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68" name="Line 343"/>
                <p:cNvSpPr>
                  <a:spLocks noChangeShapeType="1"/>
                </p:cNvSpPr>
                <p:nvPr/>
              </p:nvSpPr>
              <p:spPr bwMode="auto">
                <a:xfrm flipV="1">
                  <a:off x="5387" y="1285"/>
                  <a:ext cx="12" cy="10"/>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69" name="Line 344"/>
                <p:cNvSpPr>
                  <a:spLocks noChangeShapeType="1"/>
                </p:cNvSpPr>
                <p:nvPr/>
              </p:nvSpPr>
              <p:spPr bwMode="auto">
                <a:xfrm flipV="1">
                  <a:off x="5399" y="1278"/>
                  <a:ext cx="12" cy="7"/>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70" name="Line 345"/>
                <p:cNvSpPr>
                  <a:spLocks noChangeShapeType="1"/>
                </p:cNvSpPr>
                <p:nvPr/>
              </p:nvSpPr>
              <p:spPr bwMode="auto">
                <a:xfrm flipV="1">
                  <a:off x="5411" y="1267"/>
                  <a:ext cx="12" cy="11"/>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71" name="Line 346"/>
                <p:cNvSpPr>
                  <a:spLocks noChangeShapeType="1"/>
                </p:cNvSpPr>
                <p:nvPr/>
              </p:nvSpPr>
              <p:spPr bwMode="auto">
                <a:xfrm flipV="1">
                  <a:off x="5423" y="1260"/>
                  <a:ext cx="16" cy="7"/>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72" name="Line 347"/>
                <p:cNvSpPr>
                  <a:spLocks noChangeShapeType="1"/>
                </p:cNvSpPr>
                <p:nvPr/>
              </p:nvSpPr>
              <p:spPr bwMode="auto">
                <a:xfrm flipV="1">
                  <a:off x="5439" y="1253"/>
                  <a:ext cx="12" cy="7"/>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73" name="Line 348"/>
                <p:cNvSpPr>
                  <a:spLocks noChangeShapeType="1"/>
                </p:cNvSpPr>
                <p:nvPr/>
              </p:nvSpPr>
              <p:spPr bwMode="auto">
                <a:xfrm flipV="1">
                  <a:off x="5451" y="1246"/>
                  <a:ext cx="12" cy="7"/>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74" name="Line 349"/>
                <p:cNvSpPr>
                  <a:spLocks noChangeShapeType="1"/>
                </p:cNvSpPr>
                <p:nvPr/>
              </p:nvSpPr>
              <p:spPr bwMode="auto">
                <a:xfrm flipV="1">
                  <a:off x="5463" y="1242"/>
                  <a:ext cx="12" cy="4"/>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75" name="Line 350"/>
                <p:cNvSpPr>
                  <a:spLocks noChangeShapeType="1"/>
                </p:cNvSpPr>
                <p:nvPr/>
              </p:nvSpPr>
              <p:spPr bwMode="auto">
                <a:xfrm flipV="1">
                  <a:off x="5475" y="1235"/>
                  <a:ext cx="16" cy="7"/>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76" name="Line 351"/>
                <p:cNvSpPr>
                  <a:spLocks noChangeShapeType="1"/>
                </p:cNvSpPr>
                <p:nvPr/>
              </p:nvSpPr>
              <p:spPr bwMode="auto">
                <a:xfrm flipV="1">
                  <a:off x="5491" y="1232"/>
                  <a:ext cx="12" cy="3"/>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77" name="Line 352"/>
                <p:cNvSpPr>
                  <a:spLocks noChangeShapeType="1"/>
                </p:cNvSpPr>
                <p:nvPr/>
              </p:nvSpPr>
              <p:spPr bwMode="auto">
                <a:xfrm flipV="1">
                  <a:off x="5503" y="1228"/>
                  <a:ext cx="12" cy="4"/>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78" name="Line 353"/>
                <p:cNvSpPr>
                  <a:spLocks noChangeShapeType="1"/>
                </p:cNvSpPr>
                <p:nvPr/>
              </p:nvSpPr>
              <p:spPr bwMode="auto">
                <a:xfrm flipV="1">
                  <a:off x="5515" y="1224"/>
                  <a:ext cx="12" cy="4"/>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79" name="Line 354"/>
                <p:cNvSpPr>
                  <a:spLocks noChangeShapeType="1"/>
                </p:cNvSpPr>
                <p:nvPr/>
              </p:nvSpPr>
              <p:spPr bwMode="auto">
                <a:xfrm flipV="1">
                  <a:off x="5527" y="1221"/>
                  <a:ext cx="12" cy="3"/>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41080" name="Line 355"/>
                <p:cNvSpPr>
                  <a:spLocks noChangeShapeType="1"/>
                </p:cNvSpPr>
                <p:nvPr/>
              </p:nvSpPr>
              <p:spPr bwMode="auto">
                <a:xfrm flipV="1">
                  <a:off x="5539" y="1217"/>
                  <a:ext cx="16" cy="4"/>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121" name="Line 356"/>
                <p:cNvSpPr>
                  <a:spLocks noChangeShapeType="1"/>
                </p:cNvSpPr>
                <p:nvPr/>
              </p:nvSpPr>
              <p:spPr bwMode="auto">
                <a:xfrm>
                  <a:off x="5559" y="1218"/>
                  <a:ext cx="10" cy="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41082" name="Line 357"/>
                <p:cNvSpPr>
                  <a:spLocks noChangeShapeType="1"/>
                </p:cNvSpPr>
                <p:nvPr/>
              </p:nvSpPr>
              <p:spPr bwMode="auto">
                <a:xfrm flipV="1">
                  <a:off x="5567" y="1214"/>
                  <a:ext cx="12" cy="3"/>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123" name="Line 358"/>
                <p:cNvSpPr>
                  <a:spLocks noChangeShapeType="1"/>
                </p:cNvSpPr>
                <p:nvPr/>
              </p:nvSpPr>
              <p:spPr bwMode="auto">
                <a:xfrm>
                  <a:off x="5582" y="1216"/>
                  <a:ext cx="13" cy="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41084" name="Line 359"/>
                <p:cNvSpPr>
                  <a:spLocks noChangeShapeType="1"/>
                </p:cNvSpPr>
                <p:nvPr/>
              </p:nvSpPr>
              <p:spPr bwMode="auto">
                <a:xfrm flipV="1">
                  <a:off x="5591" y="1210"/>
                  <a:ext cx="16" cy="4"/>
                </a:xfrm>
                <a:prstGeom prst="line">
                  <a:avLst/>
                </a:prstGeom>
                <a:noFill/>
                <a:ln w="38100">
                  <a:solidFill>
                    <a:schemeClr val="tx1"/>
                  </a:solidFill>
                  <a:round/>
                  <a:headEnd/>
                  <a:tailEnd/>
                </a:ln>
              </p:spPr>
              <p:txBody>
                <a:bodyPr/>
                <a:lstStyle/>
                <a:p>
                  <a:endParaRPr lang="en-US">
                    <a:latin typeface="Corbel" pitchFamily="34" charset="0"/>
                  </a:endParaRPr>
                </a:p>
              </p:txBody>
            </p:sp>
            <p:sp>
              <p:nvSpPr>
                <p:cNvPr id="125" name="Line 360"/>
                <p:cNvSpPr>
                  <a:spLocks noChangeShapeType="1"/>
                </p:cNvSpPr>
                <p:nvPr/>
              </p:nvSpPr>
              <p:spPr bwMode="auto">
                <a:xfrm>
                  <a:off x="5609" y="1210"/>
                  <a:ext cx="15" cy="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26" name="Line 361"/>
                <p:cNvSpPr>
                  <a:spLocks noChangeShapeType="1"/>
                </p:cNvSpPr>
                <p:nvPr/>
              </p:nvSpPr>
              <p:spPr bwMode="auto">
                <a:xfrm>
                  <a:off x="5622" y="1210"/>
                  <a:ext cx="10" cy="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27" name="Line 362"/>
                <p:cNvSpPr>
                  <a:spLocks noChangeShapeType="1"/>
                </p:cNvSpPr>
                <p:nvPr/>
              </p:nvSpPr>
              <p:spPr bwMode="auto">
                <a:xfrm>
                  <a:off x="5632" y="1210"/>
                  <a:ext cx="13" cy="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28" name="Line 363"/>
                <p:cNvSpPr>
                  <a:spLocks noChangeShapeType="1"/>
                </p:cNvSpPr>
                <p:nvPr/>
              </p:nvSpPr>
              <p:spPr bwMode="auto">
                <a:xfrm>
                  <a:off x="5645" y="1210"/>
                  <a:ext cx="11" cy="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29" name="Line 364"/>
                <p:cNvSpPr>
                  <a:spLocks noChangeShapeType="1"/>
                </p:cNvSpPr>
                <p:nvPr/>
              </p:nvSpPr>
              <p:spPr bwMode="auto">
                <a:xfrm>
                  <a:off x="5656" y="1210"/>
                  <a:ext cx="16" cy="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30" name="Line 365"/>
                <p:cNvSpPr>
                  <a:spLocks noChangeShapeType="1"/>
                </p:cNvSpPr>
                <p:nvPr/>
              </p:nvSpPr>
              <p:spPr bwMode="auto">
                <a:xfrm>
                  <a:off x="5674" y="1210"/>
                  <a:ext cx="11" cy="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31" name="Line 366"/>
                <p:cNvSpPr>
                  <a:spLocks noChangeShapeType="1"/>
                </p:cNvSpPr>
                <p:nvPr/>
              </p:nvSpPr>
              <p:spPr bwMode="auto">
                <a:xfrm>
                  <a:off x="5685" y="1210"/>
                  <a:ext cx="15" cy="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32" name="Line 367"/>
                <p:cNvSpPr>
                  <a:spLocks noChangeShapeType="1"/>
                </p:cNvSpPr>
                <p:nvPr/>
              </p:nvSpPr>
              <p:spPr bwMode="auto">
                <a:xfrm>
                  <a:off x="5698" y="1210"/>
                  <a:ext cx="10" cy="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33" name="Line 368"/>
                <p:cNvSpPr>
                  <a:spLocks noChangeShapeType="1"/>
                </p:cNvSpPr>
                <p:nvPr/>
              </p:nvSpPr>
              <p:spPr bwMode="auto">
                <a:xfrm>
                  <a:off x="5708" y="1210"/>
                  <a:ext cx="13" cy="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34" name="Line 369"/>
                <p:cNvSpPr>
                  <a:spLocks noChangeShapeType="1"/>
                </p:cNvSpPr>
                <p:nvPr/>
              </p:nvSpPr>
              <p:spPr bwMode="auto">
                <a:xfrm>
                  <a:off x="5721" y="1210"/>
                  <a:ext cx="16" cy="6"/>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35" name="Line 370"/>
                <p:cNvSpPr>
                  <a:spLocks noChangeShapeType="1"/>
                </p:cNvSpPr>
                <p:nvPr/>
              </p:nvSpPr>
              <p:spPr bwMode="auto">
                <a:xfrm>
                  <a:off x="5737" y="1216"/>
                  <a:ext cx="16" cy="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36" name="Line 371"/>
                <p:cNvSpPr>
                  <a:spLocks noChangeShapeType="1"/>
                </p:cNvSpPr>
                <p:nvPr/>
              </p:nvSpPr>
              <p:spPr bwMode="auto">
                <a:xfrm>
                  <a:off x="5750" y="1216"/>
                  <a:ext cx="13" cy="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37" name="Line 372"/>
                <p:cNvSpPr>
                  <a:spLocks noChangeShapeType="1"/>
                </p:cNvSpPr>
                <p:nvPr/>
              </p:nvSpPr>
              <p:spPr bwMode="auto">
                <a:xfrm>
                  <a:off x="5761" y="1218"/>
                  <a:ext cx="10" cy="0"/>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38" name="Line 373"/>
                <p:cNvSpPr>
                  <a:spLocks noChangeShapeType="1"/>
                </p:cNvSpPr>
                <p:nvPr/>
              </p:nvSpPr>
              <p:spPr bwMode="auto">
                <a:xfrm>
                  <a:off x="5771" y="1218"/>
                  <a:ext cx="18"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39" name="Line 374"/>
                <p:cNvSpPr>
                  <a:spLocks noChangeShapeType="1"/>
                </p:cNvSpPr>
                <p:nvPr/>
              </p:nvSpPr>
              <p:spPr bwMode="auto">
                <a:xfrm>
                  <a:off x="5789" y="1222"/>
                  <a:ext cx="11" cy="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40" name="Line 375"/>
                <p:cNvSpPr>
                  <a:spLocks noChangeShapeType="1"/>
                </p:cNvSpPr>
                <p:nvPr/>
              </p:nvSpPr>
              <p:spPr bwMode="auto">
                <a:xfrm>
                  <a:off x="5800" y="1223"/>
                  <a:ext cx="13" cy="6"/>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41" name="Line 376"/>
                <p:cNvSpPr>
                  <a:spLocks noChangeShapeType="1"/>
                </p:cNvSpPr>
                <p:nvPr/>
              </p:nvSpPr>
              <p:spPr bwMode="auto">
                <a:xfrm>
                  <a:off x="5813" y="1229"/>
                  <a:ext cx="10"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42" name="Line 377"/>
                <p:cNvSpPr>
                  <a:spLocks noChangeShapeType="1"/>
                </p:cNvSpPr>
                <p:nvPr/>
              </p:nvSpPr>
              <p:spPr bwMode="auto">
                <a:xfrm>
                  <a:off x="5823" y="1233"/>
                  <a:ext cx="11" cy="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43" name="Line 378"/>
                <p:cNvSpPr>
                  <a:spLocks noChangeShapeType="1"/>
                </p:cNvSpPr>
                <p:nvPr/>
              </p:nvSpPr>
              <p:spPr bwMode="auto">
                <a:xfrm>
                  <a:off x="5834" y="1235"/>
                  <a:ext cx="18"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44" name="Line 379"/>
                <p:cNvSpPr>
                  <a:spLocks noChangeShapeType="1"/>
                </p:cNvSpPr>
                <p:nvPr/>
              </p:nvSpPr>
              <p:spPr bwMode="auto">
                <a:xfrm>
                  <a:off x="5852" y="1240"/>
                  <a:ext cx="11" cy="4"/>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45" name="Line 380"/>
                <p:cNvSpPr>
                  <a:spLocks noChangeShapeType="1"/>
                </p:cNvSpPr>
                <p:nvPr/>
              </p:nvSpPr>
              <p:spPr bwMode="auto">
                <a:xfrm>
                  <a:off x="5863" y="1244"/>
                  <a:ext cx="13" cy="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46" name="Line 381"/>
                <p:cNvSpPr>
                  <a:spLocks noChangeShapeType="1"/>
                </p:cNvSpPr>
                <p:nvPr/>
              </p:nvSpPr>
              <p:spPr bwMode="auto">
                <a:xfrm>
                  <a:off x="5876" y="1246"/>
                  <a:ext cx="10" cy="9"/>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47" name="Line 382"/>
                <p:cNvSpPr>
                  <a:spLocks noChangeShapeType="1"/>
                </p:cNvSpPr>
                <p:nvPr/>
              </p:nvSpPr>
              <p:spPr bwMode="auto">
                <a:xfrm>
                  <a:off x="5886" y="1255"/>
                  <a:ext cx="16" cy="2"/>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48" name="Line 383"/>
                <p:cNvSpPr>
                  <a:spLocks noChangeShapeType="1"/>
                </p:cNvSpPr>
                <p:nvPr/>
              </p:nvSpPr>
              <p:spPr bwMode="auto">
                <a:xfrm>
                  <a:off x="5902" y="1257"/>
                  <a:ext cx="16" cy="6"/>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49" name="Line 384"/>
                <p:cNvSpPr>
                  <a:spLocks noChangeShapeType="1"/>
                </p:cNvSpPr>
                <p:nvPr/>
              </p:nvSpPr>
              <p:spPr bwMode="auto">
                <a:xfrm>
                  <a:off x="5915" y="1263"/>
                  <a:ext cx="13" cy="7"/>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50" name="Line 385"/>
                <p:cNvSpPr>
                  <a:spLocks noChangeShapeType="1"/>
                </p:cNvSpPr>
                <p:nvPr/>
              </p:nvSpPr>
              <p:spPr bwMode="auto">
                <a:xfrm>
                  <a:off x="5931" y="1268"/>
                  <a:ext cx="10" cy="6"/>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151" name="Line 386"/>
                <p:cNvSpPr>
                  <a:spLocks noChangeShapeType="1"/>
                </p:cNvSpPr>
                <p:nvPr/>
              </p:nvSpPr>
              <p:spPr bwMode="auto">
                <a:xfrm>
                  <a:off x="5939" y="1274"/>
                  <a:ext cx="13" cy="9"/>
                </a:xfrm>
                <a:prstGeom prst="line">
                  <a:avLst/>
                </a:prstGeom>
                <a:noFill/>
                <a:ln w="38100">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grpSp>
          <p:sp>
            <p:nvSpPr>
              <p:cNvPr id="40970" name="Oval 387"/>
              <p:cNvSpPr>
                <a:spLocks noChangeArrowheads="1"/>
              </p:cNvSpPr>
              <p:nvPr/>
            </p:nvSpPr>
            <p:spPr bwMode="auto">
              <a:xfrm>
                <a:off x="7466013" y="3733800"/>
                <a:ext cx="87312" cy="79375"/>
              </a:xfrm>
              <a:prstGeom prst="ellipse">
                <a:avLst/>
              </a:prstGeom>
              <a:solidFill>
                <a:srgbClr val="FF0705"/>
              </a:solidFill>
              <a:ln w="6350">
                <a:solidFill>
                  <a:schemeClr val="tx1"/>
                </a:solidFill>
                <a:round/>
                <a:headEnd/>
                <a:tailEnd/>
              </a:ln>
            </p:spPr>
            <p:txBody>
              <a:bodyPr/>
              <a:lstStyle/>
              <a:p>
                <a:pPr algn="ctr" defTabSz="914400">
                  <a:lnSpc>
                    <a:spcPct val="80000"/>
                  </a:lnSpc>
                </a:pPr>
                <a:endParaRPr lang="en-US" sz="2400" b="1">
                  <a:solidFill>
                    <a:srgbClr val="FFFFFF"/>
                  </a:solidFill>
                  <a:latin typeface="Corbel" pitchFamily="34" charset="0"/>
                </a:endParaRPr>
              </a:p>
            </p:txBody>
          </p:sp>
          <p:sp>
            <p:nvSpPr>
              <p:cNvPr id="40971" name="Oval 388"/>
              <p:cNvSpPr>
                <a:spLocks noChangeArrowheads="1"/>
              </p:cNvSpPr>
              <p:nvPr/>
            </p:nvSpPr>
            <p:spPr bwMode="auto">
              <a:xfrm>
                <a:off x="7642225" y="3355975"/>
                <a:ext cx="88900" cy="79375"/>
              </a:xfrm>
              <a:prstGeom prst="ellipse">
                <a:avLst/>
              </a:prstGeom>
              <a:solidFill>
                <a:srgbClr val="FF0705"/>
              </a:solidFill>
              <a:ln w="6350">
                <a:solidFill>
                  <a:schemeClr val="tx1"/>
                </a:solidFill>
                <a:round/>
                <a:headEnd/>
                <a:tailEnd/>
              </a:ln>
            </p:spPr>
            <p:txBody>
              <a:bodyPr/>
              <a:lstStyle/>
              <a:p>
                <a:pPr algn="ctr" defTabSz="914400">
                  <a:lnSpc>
                    <a:spcPct val="80000"/>
                  </a:lnSpc>
                </a:pPr>
                <a:endParaRPr lang="en-US" sz="2400" b="1">
                  <a:solidFill>
                    <a:srgbClr val="FFFFFF"/>
                  </a:solidFill>
                  <a:latin typeface="Corbel" pitchFamily="34" charset="0"/>
                </a:endParaRPr>
              </a:p>
            </p:txBody>
          </p:sp>
          <p:sp>
            <p:nvSpPr>
              <p:cNvPr id="40972" name="Oval 389"/>
              <p:cNvSpPr>
                <a:spLocks noChangeArrowheads="1"/>
              </p:cNvSpPr>
              <p:nvPr/>
            </p:nvSpPr>
            <p:spPr bwMode="auto">
              <a:xfrm>
                <a:off x="7769225" y="3271838"/>
                <a:ext cx="88900" cy="77787"/>
              </a:xfrm>
              <a:prstGeom prst="ellipse">
                <a:avLst/>
              </a:prstGeom>
              <a:solidFill>
                <a:srgbClr val="FF0705"/>
              </a:solidFill>
              <a:ln w="6350">
                <a:solidFill>
                  <a:schemeClr val="tx1"/>
                </a:solidFill>
                <a:round/>
                <a:headEnd/>
                <a:tailEnd/>
              </a:ln>
            </p:spPr>
            <p:txBody>
              <a:bodyPr/>
              <a:lstStyle/>
              <a:p>
                <a:pPr algn="ctr" defTabSz="914400">
                  <a:lnSpc>
                    <a:spcPct val="80000"/>
                  </a:lnSpc>
                </a:pPr>
                <a:endParaRPr lang="en-US" sz="2400" b="1">
                  <a:solidFill>
                    <a:srgbClr val="FFFFFF"/>
                  </a:solidFill>
                  <a:latin typeface="Corbel" pitchFamily="34" charset="0"/>
                </a:endParaRPr>
              </a:p>
            </p:txBody>
          </p:sp>
          <p:sp>
            <p:nvSpPr>
              <p:cNvPr id="40973" name="Oval 390"/>
              <p:cNvSpPr>
                <a:spLocks noChangeArrowheads="1"/>
              </p:cNvSpPr>
              <p:nvPr/>
            </p:nvSpPr>
            <p:spPr bwMode="auto">
              <a:xfrm>
                <a:off x="7985125" y="3052763"/>
                <a:ext cx="88900" cy="77787"/>
              </a:xfrm>
              <a:prstGeom prst="ellipse">
                <a:avLst/>
              </a:prstGeom>
              <a:solidFill>
                <a:srgbClr val="FF0705"/>
              </a:solidFill>
              <a:ln w="6350">
                <a:solidFill>
                  <a:schemeClr val="tx1"/>
                </a:solidFill>
                <a:round/>
                <a:headEnd/>
                <a:tailEnd/>
              </a:ln>
            </p:spPr>
            <p:txBody>
              <a:bodyPr/>
              <a:lstStyle/>
              <a:p>
                <a:pPr algn="ctr" defTabSz="914400">
                  <a:lnSpc>
                    <a:spcPct val="80000"/>
                  </a:lnSpc>
                </a:pPr>
                <a:endParaRPr lang="en-US" sz="2400" b="1">
                  <a:solidFill>
                    <a:srgbClr val="FFFFFF"/>
                  </a:solidFill>
                  <a:latin typeface="Corbel" pitchFamily="34" charset="0"/>
                </a:endParaRPr>
              </a:p>
            </p:txBody>
          </p:sp>
          <p:sp>
            <p:nvSpPr>
              <p:cNvPr id="40974" name="Oval 391"/>
              <p:cNvSpPr>
                <a:spLocks noChangeArrowheads="1"/>
              </p:cNvSpPr>
              <p:nvPr/>
            </p:nvSpPr>
            <p:spPr bwMode="auto">
              <a:xfrm>
                <a:off x="8194675" y="2690813"/>
                <a:ext cx="88900" cy="77787"/>
              </a:xfrm>
              <a:prstGeom prst="ellipse">
                <a:avLst/>
              </a:prstGeom>
              <a:solidFill>
                <a:srgbClr val="FF0705"/>
              </a:solidFill>
              <a:ln w="6350">
                <a:solidFill>
                  <a:schemeClr val="tx1"/>
                </a:solidFill>
                <a:round/>
                <a:headEnd/>
                <a:tailEnd/>
              </a:ln>
            </p:spPr>
            <p:txBody>
              <a:bodyPr/>
              <a:lstStyle/>
              <a:p>
                <a:pPr algn="ctr" defTabSz="914400">
                  <a:lnSpc>
                    <a:spcPct val="80000"/>
                  </a:lnSpc>
                </a:pPr>
                <a:endParaRPr lang="en-US" sz="2400" b="1">
                  <a:solidFill>
                    <a:srgbClr val="FFFFFF"/>
                  </a:solidFill>
                  <a:latin typeface="Corbel" pitchFamily="34" charset="0"/>
                </a:endParaRPr>
              </a:p>
            </p:txBody>
          </p:sp>
          <p:sp>
            <p:nvSpPr>
              <p:cNvPr id="40975" name="Oval 392"/>
              <p:cNvSpPr>
                <a:spLocks noChangeArrowheads="1"/>
              </p:cNvSpPr>
              <p:nvPr/>
            </p:nvSpPr>
            <p:spPr bwMode="auto">
              <a:xfrm>
                <a:off x="8404225" y="2420938"/>
                <a:ext cx="88900" cy="77787"/>
              </a:xfrm>
              <a:prstGeom prst="ellipse">
                <a:avLst/>
              </a:prstGeom>
              <a:solidFill>
                <a:srgbClr val="FF0705"/>
              </a:solidFill>
              <a:ln w="6350">
                <a:solidFill>
                  <a:schemeClr val="tx1"/>
                </a:solidFill>
                <a:round/>
                <a:headEnd/>
                <a:tailEnd/>
              </a:ln>
            </p:spPr>
            <p:txBody>
              <a:bodyPr/>
              <a:lstStyle/>
              <a:p>
                <a:pPr algn="ctr" defTabSz="914400">
                  <a:lnSpc>
                    <a:spcPct val="80000"/>
                  </a:lnSpc>
                </a:pPr>
                <a:endParaRPr lang="en-US" sz="2400" b="1">
                  <a:solidFill>
                    <a:srgbClr val="FFFFFF"/>
                  </a:solidFill>
                  <a:latin typeface="Corbel" pitchFamily="34" charset="0"/>
                </a:endParaRPr>
              </a:p>
            </p:txBody>
          </p:sp>
          <p:sp>
            <p:nvSpPr>
              <p:cNvPr id="40976" name="Oval 393"/>
              <p:cNvSpPr>
                <a:spLocks noChangeArrowheads="1"/>
              </p:cNvSpPr>
              <p:nvPr/>
            </p:nvSpPr>
            <p:spPr bwMode="auto">
              <a:xfrm>
                <a:off x="8620125" y="2222500"/>
                <a:ext cx="88900" cy="79375"/>
              </a:xfrm>
              <a:prstGeom prst="ellipse">
                <a:avLst/>
              </a:prstGeom>
              <a:solidFill>
                <a:srgbClr val="FF0705"/>
              </a:solidFill>
              <a:ln w="6350">
                <a:solidFill>
                  <a:schemeClr val="tx1"/>
                </a:solidFill>
                <a:round/>
                <a:headEnd/>
                <a:tailEnd/>
              </a:ln>
            </p:spPr>
            <p:txBody>
              <a:bodyPr/>
              <a:lstStyle/>
              <a:p>
                <a:pPr algn="ctr" defTabSz="914400">
                  <a:lnSpc>
                    <a:spcPct val="80000"/>
                  </a:lnSpc>
                </a:pPr>
                <a:endParaRPr lang="en-US" sz="2400" b="1">
                  <a:solidFill>
                    <a:srgbClr val="FFFFFF"/>
                  </a:solidFill>
                  <a:latin typeface="Corbel" pitchFamily="34" charset="0"/>
                </a:endParaRPr>
              </a:p>
            </p:txBody>
          </p:sp>
          <p:sp>
            <p:nvSpPr>
              <p:cNvPr id="40977" name="Oval 394"/>
              <p:cNvSpPr>
                <a:spLocks noChangeArrowheads="1"/>
              </p:cNvSpPr>
              <p:nvPr/>
            </p:nvSpPr>
            <p:spPr bwMode="auto">
              <a:xfrm>
                <a:off x="9115425" y="2109788"/>
                <a:ext cx="88900" cy="79375"/>
              </a:xfrm>
              <a:prstGeom prst="ellipse">
                <a:avLst/>
              </a:prstGeom>
              <a:solidFill>
                <a:srgbClr val="FF0705"/>
              </a:solidFill>
              <a:ln w="6350">
                <a:solidFill>
                  <a:schemeClr val="tx1"/>
                </a:solidFill>
                <a:round/>
                <a:headEnd/>
                <a:tailEnd/>
              </a:ln>
            </p:spPr>
            <p:txBody>
              <a:bodyPr/>
              <a:lstStyle/>
              <a:p>
                <a:pPr algn="ctr" defTabSz="914400">
                  <a:lnSpc>
                    <a:spcPct val="80000"/>
                  </a:lnSpc>
                </a:pPr>
                <a:endParaRPr lang="en-US" sz="2400" b="1">
                  <a:solidFill>
                    <a:srgbClr val="FFFFFF"/>
                  </a:solidFill>
                  <a:latin typeface="Corbel" pitchFamily="34" charset="0"/>
                </a:endParaRPr>
              </a:p>
            </p:txBody>
          </p:sp>
          <p:sp>
            <p:nvSpPr>
              <p:cNvPr id="40978" name="Oval 395"/>
              <p:cNvSpPr>
                <a:spLocks noChangeArrowheads="1"/>
              </p:cNvSpPr>
              <p:nvPr/>
            </p:nvSpPr>
            <p:spPr bwMode="auto">
              <a:xfrm>
                <a:off x="9482138" y="2222500"/>
                <a:ext cx="88900" cy="79375"/>
              </a:xfrm>
              <a:prstGeom prst="ellipse">
                <a:avLst/>
              </a:prstGeom>
              <a:solidFill>
                <a:srgbClr val="FF0705"/>
              </a:solidFill>
              <a:ln w="6350">
                <a:solidFill>
                  <a:schemeClr val="tx1"/>
                </a:solidFill>
                <a:round/>
                <a:headEnd/>
                <a:tailEnd/>
              </a:ln>
            </p:spPr>
            <p:txBody>
              <a:bodyPr/>
              <a:lstStyle/>
              <a:p>
                <a:pPr algn="ctr" defTabSz="914400">
                  <a:lnSpc>
                    <a:spcPct val="80000"/>
                  </a:lnSpc>
                </a:pPr>
                <a:endParaRPr lang="en-US" sz="2400" b="1">
                  <a:solidFill>
                    <a:srgbClr val="FFFFFF"/>
                  </a:solidFill>
                  <a:latin typeface="Corbel" pitchFamily="34" charset="0"/>
                </a:endParaRPr>
              </a:p>
            </p:txBody>
          </p:sp>
          <p:sp>
            <p:nvSpPr>
              <p:cNvPr id="40979" name="Rectangle 396"/>
              <p:cNvSpPr>
                <a:spLocks noChangeArrowheads="1"/>
              </p:cNvSpPr>
              <p:nvPr/>
            </p:nvSpPr>
            <p:spPr bwMode="auto">
              <a:xfrm>
                <a:off x="7254748" y="3819526"/>
                <a:ext cx="106267" cy="287076"/>
              </a:xfrm>
              <a:prstGeom prst="rect">
                <a:avLst/>
              </a:prstGeom>
              <a:noFill/>
              <a:ln w="9525">
                <a:noFill/>
                <a:miter lim="800000"/>
                <a:headEnd/>
                <a:tailEnd/>
              </a:ln>
            </p:spPr>
            <p:txBody>
              <a:bodyPr wrap="none" lIns="0" tIns="0" rIns="0" bIns="0">
                <a:spAutoFit/>
              </a:bodyPr>
              <a:lstStyle/>
              <a:p>
                <a:pPr algn="r" defTabSz="914400"/>
                <a:r>
                  <a:rPr lang="en-US" sz="1000" b="1">
                    <a:solidFill>
                      <a:srgbClr val="FFFFFF"/>
                    </a:solidFill>
                    <a:latin typeface="Corbel" pitchFamily="34" charset="0"/>
                  </a:rPr>
                  <a:t>0</a:t>
                </a:r>
              </a:p>
            </p:txBody>
          </p:sp>
          <p:sp>
            <p:nvSpPr>
              <p:cNvPr id="40980" name="Rectangle 397"/>
              <p:cNvSpPr>
                <a:spLocks noChangeArrowheads="1"/>
              </p:cNvSpPr>
              <p:nvPr/>
            </p:nvSpPr>
            <p:spPr bwMode="auto">
              <a:xfrm>
                <a:off x="6775572" y="3543300"/>
                <a:ext cx="585759" cy="287076"/>
              </a:xfrm>
              <a:prstGeom prst="rect">
                <a:avLst/>
              </a:prstGeom>
              <a:noFill/>
              <a:ln w="9525">
                <a:noFill/>
                <a:miter lim="800000"/>
                <a:headEnd/>
                <a:tailEnd/>
              </a:ln>
            </p:spPr>
            <p:txBody>
              <a:bodyPr wrap="none" lIns="0" tIns="0" rIns="0" bIns="0">
                <a:spAutoFit/>
              </a:bodyPr>
              <a:lstStyle/>
              <a:p>
                <a:pPr algn="r" defTabSz="914400"/>
                <a:r>
                  <a:rPr lang="en-US" sz="1000" b="1">
                    <a:solidFill>
                      <a:srgbClr val="FFFFFF"/>
                    </a:solidFill>
                    <a:latin typeface="Corbel" pitchFamily="34" charset="0"/>
                  </a:rPr>
                  <a:t>0.0005</a:t>
                </a:r>
              </a:p>
            </p:txBody>
          </p:sp>
          <p:sp>
            <p:nvSpPr>
              <p:cNvPr id="40981" name="Rectangle 398"/>
              <p:cNvSpPr>
                <a:spLocks noChangeArrowheads="1"/>
              </p:cNvSpPr>
              <p:nvPr/>
            </p:nvSpPr>
            <p:spPr bwMode="auto">
              <a:xfrm>
                <a:off x="6879247" y="3267075"/>
                <a:ext cx="482085" cy="287076"/>
              </a:xfrm>
              <a:prstGeom prst="rect">
                <a:avLst/>
              </a:prstGeom>
              <a:noFill/>
              <a:ln w="9525">
                <a:noFill/>
                <a:miter lim="800000"/>
                <a:headEnd/>
                <a:tailEnd/>
              </a:ln>
            </p:spPr>
            <p:txBody>
              <a:bodyPr wrap="none" lIns="0" tIns="0" rIns="0" bIns="0">
                <a:spAutoFit/>
              </a:bodyPr>
              <a:lstStyle/>
              <a:p>
                <a:pPr algn="r" defTabSz="914400"/>
                <a:r>
                  <a:rPr lang="en-US" sz="1000" b="1">
                    <a:solidFill>
                      <a:srgbClr val="FFFFFF"/>
                    </a:solidFill>
                    <a:latin typeface="Corbel" pitchFamily="34" charset="0"/>
                  </a:rPr>
                  <a:t>0.001</a:t>
                </a:r>
              </a:p>
            </p:txBody>
          </p:sp>
          <p:sp>
            <p:nvSpPr>
              <p:cNvPr id="40982" name="Rectangle 399"/>
              <p:cNvSpPr>
                <a:spLocks noChangeArrowheads="1"/>
              </p:cNvSpPr>
              <p:nvPr/>
            </p:nvSpPr>
            <p:spPr bwMode="auto">
              <a:xfrm>
                <a:off x="6834930" y="2990853"/>
                <a:ext cx="526146" cy="258368"/>
              </a:xfrm>
              <a:prstGeom prst="rect">
                <a:avLst/>
              </a:prstGeom>
              <a:noFill/>
              <a:ln w="9525">
                <a:noFill/>
                <a:miter lim="800000"/>
                <a:headEnd/>
                <a:tailEnd/>
              </a:ln>
            </p:spPr>
            <p:txBody>
              <a:bodyPr wrap="none" lIns="0" tIns="0" rIns="0" bIns="0">
                <a:spAutoFit/>
              </a:bodyPr>
              <a:lstStyle/>
              <a:p>
                <a:pPr algn="r" defTabSz="914400"/>
                <a:r>
                  <a:rPr lang="en-US" sz="900" b="1">
                    <a:solidFill>
                      <a:srgbClr val="FFFFFF"/>
                    </a:solidFill>
                    <a:latin typeface="Corbel" pitchFamily="34" charset="0"/>
                  </a:rPr>
                  <a:t>0.0015</a:t>
                </a:r>
              </a:p>
            </p:txBody>
          </p:sp>
          <p:sp>
            <p:nvSpPr>
              <p:cNvPr id="40983" name="Rectangle 400"/>
              <p:cNvSpPr>
                <a:spLocks noChangeArrowheads="1"/>
              </p:cNvSpPr>
              <p:nvPr/>
            </p:nvSpPr>
            <p:spPr bwMode="auto">
              <a:xfrm>
                <a:off x="6879247" y="2714623"/>
                <a:ext cx="482085" cy="287076"/>
              </a:xfrm>
              <a:prstGeom prst="rect">
                <a:avLst/>
              </a:prstGeom>
              <a:noFill/>
              <a:ln w="9525">
                <a:noFill/>
                <a:miter lim="800000"/>
                <a:headEnd/>
                <a:tailEnd/>
              </a:ln>
            </p:spPr>
            <p:txBody>
              <a:bodyPr wrap="none" lIns="0" tIns="0" rIns="0" bIns="0">
                <a:spAutoFit/>
              </a:bodyPr>
              <a:lstStyle/>
              <a:p>
                <a:pPr algn="r" defTabSz="914400"/>
                <a:r>
                  <a:rPr lang="en-US" sz="1000" b="1">
                    <a:solidFill>
                      <a:srgbClr val="FFFFFF"/>
                    </a:solidFill>
                    <a:latin typeface="Corbel" pitchFamily="34" charset="0"/>
                  </a:rPr>
                  <a:t>0.002</a:t>
                </a:r>
              </a:p>
            </p:txBody>
          </p:sp>
          <p:sp>
            <p:nvSpPr>
              <p:cNvPr id="40984" name="Rectangle 401"/>
              <p:cNvSpPr>
                <a:spLocks noChangeArrowheads="1"/>
              </p:cNvSpPr>
              <p:nvPr/>
            </p:nvSpPr>
            <p:spPr bwMode="auto">
              <a:xfrm>
                <a:off x="6778160" y="2438398"/>
                <a:ext cx="583167" cy="287076"/>
              </a:xfrm>
              <a:prstGeom prst="rect">
                <a:avLst/>
              </a:prstGeom>
              <a:noFill/>
              <a:ln w="9525">
                <a:noFill/>
                <a:miter lim="800000"/>
                <a:headEnd/>
                <a:tailEnd/>
              </a:ln>
            </p:spPr>
            <p:txBody>
              <a:bodyPr wrap="none" lIns="0" tIns="0" rIns="0" bIns="0">
                <a:spAutoFit/>
              </a:bodyPr>
              <a:lstStyle/>
              <a:p>
                <a:pPr algn="r" defTabSz="914400"/>
                <a:r>
                  <a:rPr lang="en-US" sz="1000" b="1">
                    <a:solidFill>
                      <a:srgbClr val="FFFFFF"/>
                    </a:solidFill>
                    <a:latin typeface="Corbel" pitchFamily="34" charset="0"/>
                  </a:rPr>
                  <a:t>0.0025</a:t>
                </a:r>
              </a:p>
            </p:txBody>
          </p:sp>
          <p:sp>
            <p:nvSpPr>
              <p:cNvPr id="40985" name="Rectangle 402"/>
              <p:cNvSpPr>
                <a:spLocks noChangeArrowheads="1"/>
              </p:cNvSpPr>
              <p:nvPr/>
            </p:nvSpPr>
            <p:spPr bwMode="auto">
              <a:xfrm>
                <a:off x="6881831" y="2160588"/>
                <a:ext cx="479493" cy="287076"/>
              </a:xfrm>
              <a:prstGeom prst="rect">
                <a:avLst/>
              </a:prstGeom>
              <a:noFill/>
              <a:ln w="9525">
                <a:noFill/>
                <a:miter lim="800000"/>
                <a:headEnd/>
                <a:tailEnd/>
              </a:ln>
            </p:spPr>
            <p:txBody>
              <a:bodyPr wrap="none" lIns="0" tIns="0" rIns="0" bIns="0">
                <a:spAutoFit/>
              </a:bodyPr>
              <a:lstStyle/>
              <a:p>
                <a:pPr algn="r" defTabSz="914400"/>
                <a:r>
                  <a:rPr lang="en-US" sz="1000" b="1">
                    <a:solidFill>
                      <a:srgbClr val="FFFFFF"/>
                    </a:solidFill>
                    <a:latin typeface="Corbel" pitchFamily="34" charset="0"/>
                  </a:rPr>
                  <a:t>0.003</a:t>
                </a:r>
              </a:p>
            </p:txBody>
          </p:sp>
          <p:sp>
            <p:nvSpPr>
              <p:cNvPr id="40986" name="Rectangle 403"/>
              <p:cNvSpPr>
                <a:spLocks noChangeArrowheads="1"/>
              </p:cNvSpPr>
              <p:nvPr/>
            </p:nvSpPr>
            <p:spPr bwMode="auto">
              <a:xfrm>
                <a:off x="6780750" y="1890712"/>
                <a:ext cx="580575" cy="287076"/>
              </a:xfrm>
              <a:prstGeom prst="rect">
                <a:avLst/>
              </a:prstGeom>
              <a:noFill/>
              <a:ln w="9525">
                <a:noFill/>
                <a:miter lim="800000"/>
                <a:headEnd/>
                <a:tailEnd/>
              </a:ln>
            </p:spPr>
            <p:txBody>
              <a:bodyPr wrap="none" lIns="0" tIns="0" rIns="0" bIns="0">
                <a:spAutoFit/>
              </a:bodyPr>
              <a:lstStyle/>
              <a:p>
                <a:pPr algn="r" defTabSz="914400"/>
                <a:r>
                  <a:rPr lang="en-US" sz="1000" b="1">
                    <a:solidFill>
                      <a:srgbClr val="FFFFFF"/>
                    </a:solidFill>
                    <a:latin typeface="Corbel" pitchFamily="34" charset="0"/>
                  </a:rPr>
                  <a:t>0.0035</a:t>
                </a:r>
              </a:p>
            </p:txBody>
          </p:sp>
          <p:sp>
            <p:nvSpPr>
              <p:cNvPr id="40987" name="Rectangle 404"/>
              <p:cNvSpPr>
                <a:spLocks noChangeArrowheads="1"/>
              </p:cNvSpPr>
              <p:nvPr/>
            </p:nvSpPr>
            <p:spPr bwMode="auto">
              <a:xfrm>
                <a:off x="7353015" y="3873498"/>
                <a:ext cx="116635" cy="315784"/>
              </a:xfrm>
              <a:prstGeom prst="rect">
                <a:avLst/>
              </a:prstGeom>
              <a:noFill/>
              <a:ln w="9525">
                <a:noFill/>
                <a:miter lim="800000"/>
                <a:headEnd/>
                <a:tailEnd/>
              </a:ln>
            </p:spPr>
            <p:txBody>
              <a:bodyPr wrap="none" lIns="0" tIns="0" rIns="0" bIns="0">
                <a:spAutoFit/>
              </a:bodyPr>
              <a:lstStyle/>
              <a:p>
                <a:pPr algn="ctr" defTabSz="914400"/>
                <a:r>
                  <a:rPr lang="en-US" sz="1100" b="1">
                    <a:solidFill>
                      <a:srgbClr val="FFFFFF"/>
                    </a:solidFill>
                    <a:latin typeface="Corbel" pitchFamily="34" charset="0"/>
                  </a:rPr>
                  <a:t>0</a:t>
                </a:r>
                <a:endParaRPr lang="en-US" sz="2800" b="1">
                  <a:solidFill>
                    <a:srgbClr val="FFFFFF"/>
                  </a:solidFill>
                  <a:latin typeface="Corbel" pitchFamily="34" charset="0"/>
                </a:endParaRPr>
              </a:p>
            </p:txBody>
          </p:sp>
          <p:sp>
            <p:nvSpPr>
              <p:cNvPr id="40988" name="Rectangle 405"/>
              <p:cNvSpPr>
                <a:spLocks noChangeArrowheads="1"/>
              </p:cNvSpPr>
              <p:nvPr/>
            </p:nvSpPr>
            <p:spPr bwMode="auto">
              <a:xfrm>
                <a:off x="7724661" y="3873498"/>
                <a:ext cx="209941" cy="287076"/>
              </a:xfrm>
              <a:prstGeom prst="rect">
                <a:avLst/>
              </a:prstGeom>
              <a:noFill/>
              <a:ln w="9525">
                <a:noFill/>
                <a:miter lim="800000"/>
                <a:headEnd/>
                <a:tailEnd/>
              </a:ln>
            </p:spPr>
            <p:txBody>
              <a:bodyPr wrap="none" lIns="0" tIns="0" rIns="0" bIns="0">
                <a:spAutoFit/>
              </a:bodyPr>
              <a:lstStyle/>
              <a:p>
                <a:pPr algn="ctr" defTabSz="914400"/>
                <a:r>
                  <a:rPr lang="en-US" sz="1000" b="1">
                    <a:solidFill>
                      <a:srgbClr val="FFFFFF"/>
                    </a:solidFill>
                    <a:latin typeface="Corbel" pitchFamily="34" charset="0"/>
                  </a:rPr>
                  <a:t>20</a:t>
                </a:r>
              </a:p>
            </p:txBody>
          </p:sp>
          <p:sp>
            <p:nvSpPr>
              <p:cNvPr id="40989" name="Rectangle 406"/>
              <p:cNvSpPr>
                <a:spLocks noChangeArrowheads="1"/>
              </p:cNvSpPr>
              <p:nvPr/>
            </p:nvSpPr>
            <p:spPr bwMode="auto">
              <a:xfrm>
                <a:off x="8141185" y="3873498"/>
                <a:ext cx="215125" cy="287076"/>
              </a:xfrm>
              <a:prstGeom prst="rect">
                <a:avLst/>
              </a:prstGeom>
              <a:noFill/>
              <a:ln w="9525">
                <a:noFill/>
                <a:miter lim="800000"/>
                <a:headEnd/>
                <a:tailEnd/>
              </a:ln>
            </p:spPr>
            <p:txBody>
              <a:bodyPr wrap="none" lIns="0" tIns="0" rIns="0" bIns="0">
                <a:spAutoFit/>
              </a:bodyPr>
              <a:lstStyle/>
              <a:p>
                <a:pPr algn="ctr" defTabSz="914400"/>
                <a:r>
                  <a:rPr lang="en-US" sz="1000" b="1">
                    <a:solidFill>
                      <a:srgbClr val="FFFFFF"/>
                    </a:solidFill>
                    <a:latin typeface="Corbel" pitchFamily="34" charset="0"/>
                  </a:rPr>
                  <a:t>40</a:t>
                </a:r>
              </a:p>
            </p:txBody>
          </p:sp>
          <p:sp>
            <p:nvSpPr>
              <p:cNvPr id="40990" name="Rectangle 407"/>
              <p:cNvSpPr>
                <a:spLocks noChangeArrowheads="1"/>
              </p:cNvSpPr>
              <p:nvPr/>
            </p:nvSpPr>
            <p:spPr bwMode="auto">
              <a:xfrm>
                <a:off x="8564042" y="3873498"/>
                <a:ext cx="220308" cy="287076"/>
              </a:xfrm>
              <a:prstGeom prst="rect">
                <a:avLst/>
              </a:prstGeom>
              <a:noFill/>
              <a:ln w="9525">
                <a:noFill/>
                <a:miter lim="800000"/>
                <a:headEnd/>
                <a:tailEnd/>
              </a:ln>
            </p:spPr>
            <p:txBody>
              <a:bodyPr wrap="none" lIns="0" tIns="0" rIns="0" bIns="0">
                <a:spAutoFit/>
              </a:bodyPr>
              <a:lstStyle/>
              <a:p>
                <a:pPr algn="ctr" defTabSz="914400"/>
                <a:r>
                  <a:rPr lang="en-US" sz="1000" b="1">
                    <a:solidFill>
                      <a:srgbClr val="FFFFFF"/>
                    </a:solidFill>
                    <a:latin typeface="Corbel" pitchFamily="34" charset="0"/>
                  </a:rPr>
                  <a:t>60</a:t>
                </a:r>
              </a:p>
            </p:txBody>
          </p:sp>
          <p:sp>
            <p:nvSpPr>
              <p:cNvPr id="40991" name="Rectangle 408"/>
              <p:cNvSpPr>
                <a:spLocks noChangeArrowheads="1"/>
              </p:cNvSpPr>
              <p:nvPr/>
            </p:nvSpPr>
            <p:spPr bwMode="auto">
              <a:xfrm>
                <a:off x="8989488" y="3873498"/>
                <a:ext cx="220308" cy="287076"/>
              </a:xfrm>
              <a:prstGeom prst="rect">
                <a:avLst/>
              </a:prstGeom>
              <a:noFill/>
              <a:ln w="9525">
                <a:noFill/>
                <a:miter lim="800000"/>
                <a:headEnd/>
                <a:tailEnd/>
              </a:ln>
            </p:spPr>
            <p:txBody>
              <a:bodyPr wrap="none" lIns="0" tIns="0" rIns="0" bIns="0">
                <a:spAutoFit/>
              </a:bodyPr>
              <a:lstStyle/>
              <a:p>
                <a:pPr algn="ctr" defTabSz="914400"/>
                <a:r>
                  <a:rPr lang="en-US" sz="1000" b="1">
                    <a:solidFill>
                      <a:srgbClr val="FFFFFF"/>
                    </a:solidFill>
                    <a:latin typeface="Corbel" pitchFamily="34" charset="0"/>
                  </a:rPr>
                  <a:t>80</a:t>
                </a:r>
              </a:p>
            </p:txBody>
          </p:sp>
          <p:sp>
            <p:nvSpPr>
              <p:cNvPr id="40992" name="Rectangle 409"/>
              <p:cNvSpPr>
                <a:spLocks noChangeArrowheads="1"/>
              </p:cNvSpPr>
              <p:nvPr/>
            </p:nvSpPr>
            <p:spPr bwMode="auto">
              <a:xfrm>
                <a:off x="9351098" y="3873498"/>
                <a:ext cx="316205" cy="287076"/>
              </a:xfrm>
              <a:prstGeom prst="rect">
                <a:avLst/>
              </a:prstGeom>
              <a:noFill/>
              <a:ln w="9525">
                <a:noFill/>
                <a:miter lim="800000"/>
                <a:headEnd/>
                <a:tailEnd/>
              </a:ln>
            </p:spPr>
            <p:txBody>
              <a:bodyPr wrap="none" lIns="0" tIns="0" rIns="0" bIns="0">
                <a:spAutoFit/>
              </a:bodyPr>
              <a:lstStyle/>
              <a:p>
                <a:pPr algn="ctr" defTabSz="914400"/>
                <a:r>
                  <a:rPr lang="en-US" sz="1000" b="1">
                    <a:solidFill>
                      <a:srgbClr val="FFFFFF"/>
                    </a:solidFill>
                    <a:latin typeface="Corbel" pitchFamily="34" charset="0"/>
                  </a:rPr>
                  <a:t>100</a:t>
                </a:r>
              </a:p>
            </p:txBody>
          </p:sp>
          <p:sp>
            <p:nvSpPr>
              <p:cNvPr id="40993" name="Rectangle 410"/>
              <p:cNvSpPr>
                <a:spLocks noChangeArrowheads="1"/>
              </p:cNvSpPr>
              <p:nvPr/>
            </p:nvSpPr>
            <p:spPr bwMode="auto">
              <a:xfrm>
                <a:off x="9778646" y="3873498"/>
                <a:ext cx="313615" cy="287076"/>
              </a:xfrm>
              <a:prstGeom prst="rect">
                <a:avLst/>
              </a:prstGeom>
              <a:noFill/>
              <a:ln w="9525">
                <a:noFill/>
                <a:miter lim="800000"/>
                <a:headEnd/>
                <a:tailEnd/>
              </a:ln>
            </p:spPr>
            <p:txBody>
              <a:bodyPr wrap="none" lIns="0" tIns="0" rIns="0" bIns="0">
                <a:spAutoFit/>
              </a:bodyPr>
              <a:lstStyle/>
              <a:p>
                <a:pPr algn="ctr" defTabSz="914400"/>
                <a:r>
                  <a:rPr lang="en-US" sz="1000" b="1">
                    <a:solidFill>
                      <a:srgbClr val="FFFFFF"/>
                    </a:solidFill>
                    <a:latin typeface="Corbel" pitchFamily="34" charset="0"/>
                  </a:rPr>
                  <a:t>120</a:t>
                </a:r>
              </a:p>
            </p:txBody>
          </p:sp>
          <p:sp>
            <p:nvSpPr>
              <p:cNvPr id="40994" name="Rectangle 411"/>
              <p:cNvSpPr>
                <a:spLocks noChangeArrowheads="1"/>
              </p:cNvSpPr>
              <p:nvPr/>
            </p:nvSpPr>
            <p:spPr bwMode="auto">
              <a:xfrm rot="16200000">
                <a:off x="5331537" y="2787494"/>
                <a:ext cx="2718256" cy="273699"/>
              </a:xfrm>
              <a:prstGeom prst="rect">
                <a:avLst/>
              </a:prstGeom>
              <a:noFill/>
              <a:ln w="9525">
                <a:noFill/>
                <a:miter lim="800000"/>
                <a:headEnd/>
                <a:tailEnd/>
              </a:ln>
            </p:spPr>
            <p:txBody>
              <a:bodyPr wrap="none" lIns="0" tIns="0" rIns="0" bIns="0">
                <a:spAutoFit/>
              </a:bodyPr>
              <a:lstStyle/>
              <a:p>
                <a:pPr algn="ctr" defTabSz="914400"/>
                <a:r>
                  <a:rPr lang="en-US" sz="900" b="1">
                    <a:solidFill>
                      <a:srgbClr val="FFFFFF"/>
                    </a:solidFill>
                    <a:latin typeface="Corbel" pitchFamily="34" charset="0"/>
                  </a:rPr>
                  <a:t>Uptake</a:t>
                </a:r>
                <a:r>
                  <a:rPr lang="en-US" sz="1100" b="1">
                    <a:solidFill>
                      <a:srgbClr val="FFFFFF"/>
                    </a:solidFill>
                    <a:latin typeface="Corbel" pitchFamily="34" charset="0"/>
                  </a:rPr>
                  <a:t> in Striatum (</a:t>
                </a:r>
                <a:r>
                  <a:rPr lang="en-US" sz="800" b="1">
                    <a:solidFill>
                      <a:srgbClr val="FFFFFF"/>
                    </a:solidFill>
                    <a:latin typeface="Corbel" pitchFamily="34" charset="0"/>
                  </a:rPr>
                  <a:t>nCi/cc</a:t>
                </a:r>
                <a:r>
                  <a:rPr lang="en-US" sz="1100" b="1">
                    <a:solidFill>
                      <a:srgbClr val="FFFFFF"/>
                    </a:solidFill>
                    <a:latin typeface="Corbel" pitchFamily="34" charset="0"/>
                  </a:rPr>
                  <a:t>)</a:t>
                </a:r>
                <a:endParaRPr lang="en-US" sz="2800" b="1">
                  <a:solidFill>
                    <a:srgbClr val="FFFFFF"/>
                  </a:solidFill>
                  <a:latin typeface="Corbel" pitchFamily="34" charset="0"/>
                </a:endParaRPr>
              </a:p>
            </p:txBody>
          </p:sp>
          <p:sp>
            <p:nvSpPr>
              <p:cNvPr id="40995" name="Rectangle 412"/>
              <p:cNvSpPr>
                <a:spLocks noChangeArrowheads="1"/>
              </p:cNvSpPr>
              <p:nvPr/>
            </p:nvSpPr>
            <p:spPr bwMode="auto">
              <a:xfrm>
                <a:off x="7929794" y="4070350"/>
                <a:ext cx="1485131" cy="315784"/>
              </a:xfrm>
              <a:prstGeom prst="rect">
                <a:avLst/>
              </a:prstGeom>
              <a:noFill/>
              <a:ln w="9525">
                <a:noFill/>
                <a:miter lim="800000"/>
                <a:headEnd/>
                <a:tailEnd/>
              </a:ln>
            </p:spPr>
            <p:txBody>
              <a:bodyPr wrap="none" lIns="0" tIns="0" rIns="0" bIns="0">
                <a:spAutoFit/>
              </a:bodyPr>
              <a:lstStyle/>
              <a:p>
                <a:pPr algn="ctr" defTabSz="914400"/>
                <a:r>
                  <a:rPr lang="en-US" sz="1100" b="1" dirty="0">
                    <a:solidFill>
                      <a:srgbClr val="FFFFFF"/>
                    </a:solidFill>
                    <a:latin typeface="Corbel" pitchFamily="34" charset="0"/>
                  </a:rPr>
                  <a:t>Time (minutes)</a:t>
                </a:r>
                <a:endParaRPr lang="en-US" sz="2800" b="1" dirty="0">
                  <a:solidFill>
                    <a:srgbClr val="FFFFFF"/>
                  </a:solidFill>
                  <a:latin typeface="Corbel" pitchFamily="34" charset="0"/>
                </a:endParaRPr>
              </a:p>
            </p:txBody>
          </p:sp>
          <p:sp>
            <p:nvSpPr>
              <p:cNvPr id="36" name="Rectangle 415"/>
              <p:cNvSpPr>
                <a:spLocks noChangeArrowheads="1"/>
              </p:cNvSpPr>
              <p:nvPr/>
            </p:nvSpPr>
            <p:spPr bwMode="auto">
              <a:xfrm>
                <a:off x="8514332" y="1450974"/>
                <a:ext cx="295574" cy="971275"/>
              </a:xfrm>
              <a:prstGeom prst="rect">
                <a:avLst/>
              </a:prstGeom>
              <a:noFill/>
              <a:ln w="12700">
                <a:noFill/>
                <a:miter lim="800000"/>
                <a:headEnd/>
                <a:tailEnd/>
              </a:ln>
              <a:effectLst>
                <a:outerShdw dist="35921" dir="2700000" algn="ctr" rotWithShape="0">
                  <a:schemeClr val="bg2"/>
                </a:outerShdw>
              </a:effectLst>
            </p:spPr>
            <p:txBody>
              <a:bodyPr wrap="none" lIns="90487" tIns="44450" rIns="90487" bIns="44450">
                <a:spAutoFit/>
              </a:bodyPr>
              <a:lstStyle/>
              <a:p>
                <a:pPr algn="ctr" defTabSz="914400" eaLnBrk="0" hangingPunct="0">
                  <a:defRPr/>
                </a:pPr>
                <a:endParaRPr lang="en-US" sz="2800" b="1" dirty="0">
                  <a:solidFill>
                    <a:srgbClr val="FFFFFF"/>
                  </a:solidFill>
                  <a:latin typeface="Corbel" pitchFamily="34" charset="0"/>
                  <a:ea typeface="Osaka" charset="-128"/>
                </a:endParaRPr>
              </a:p>
            </p:txBody>
          </p:sp>
          <p:sp>
            <p:nvSpPr>
              <p:cNvPr id="40997" name="Line 448"/>
              <p:cNvSpPr>
                <a:spLocks noChangeShapeType="1"/>
              </p:cNvSpPr>
              <p:nvPr/>
            </p:nvSpPr>
            <p:spPr bwMode="auto">
              <a:xfrm flipV="1">
                <a:off x="7415213" y="1952625"/>
                <a:ext cx="1587" cy="1893888"/>
              </a:xfrm>
              <a:prstGeom prst="line">
                <a:avLst/>
              </a:prstGeom>
              <a:noFill/>
              <a:ln w="28575">
                <a:solidFill>
                  <a:schemeClr val="tx1"/>
                </a:solidFill>
                <a:round/>
                <a:headEnd/>
                <a:tailEnd/>
              </a:ln>
            </p:spPr>
            <p:txBody>
              <a:bodyPr/>
              <a:lstStyle/>
              <a:p>
                <a:endParaRPr lang="en-US">
                  <a:latin typeface="Corbel" pitchFamily="34" charset="0"/>
                </a:endParaRPr>
              </a:p>
            </p:txBody>
          </p:sp>
          <p:sp>
            <p:nvSpPr>
              <p:cNvPr id="40998" name="Line 449"/>
              <p:cNvSpPr>
                <a:spLocks noChangeShapeType="1"/>
              </p:cNvSpPr>
              <p:nvPr/>
            </p:nvSpPr>
            <p:spPr bwMode="auto">
              <a:xfrm flipV="1">
                <a:off x="9909175" y="1952625"/>
                <a:ext cx="1588" cy="1893888"/>
              </a:xfrm>
              <a:prstGeom prst="line">
                <a:avLst/>
              </a:prstGeom>
              <a:noFill/>
              <a:ln w="28575">
                <a:solidFill>
                  <a:schemeClr val="tx1"/>
                </a:solidFill>
                <a:round/>
                <a:headEnd/>
                <a:tailEnd/>
              </a:ln>
            </p:spPr>
            <p:txBody>
              <a:bodyPr/>
              <a:lstStyle/>
              <a:p>
                <a:endParaRPr lang="en-US">
                  <a:latin typeface="Corbel" pitchFamily="34" charset="0"/>
                </a:endParaRPr>
              </a:p>
            </p:txBody>
          </p:sp>
          <p:sp>
            <p:nvSpPr>
              <p:cNvPr id="39" name="Line 450"/>
              <p:cNvSpPr>
                <a:spLocks noChangeShapeType="1"/>
              </p:cNvSpPr>
              <p:nvPr/>
            </p:nvSpPr>
            <p:spPr bwMode="auto">
              <a:xfrm>
                <a:off x="7414549" y="3846796"/>
                <a:ext cx="2494918" cy="0"/>
              </a:xfrm>
              <a:prstGeom prst="line">
                <a:avLst/>
              </a:prstGeom>
              <a:noFill/>
              <a:ln w="28575">
                <a:solidFill>
                  <a:schemeClr val="tx1"/>
                </a:solidFill>
                <a:round/>
                <a:headEnd/>
                <a:tailEnd/>
              </a:ln>
            </p:spPr>
            <p:txBody>
              <a:bodyPr/>
              <a:lstStyle/>
              <a:p>
                <a:pPr algn="ctr" defTabSz="914400">
                  <a:lnSpc>
                    <a:spcPct val="80000"/>
                  </a:lnSpc>
                  <a:defRPr/>
                </a:pPr>
                <a:endParaRPr lang="en-US" sz="1000" b="1">
                  <a:solidFill>
                    <a:srgbClr val="FFFFFF"/>
                  </a:solidFill>
                  <a:latin typeface="Corbel" pitchFamily="34" charset="0"/>
                  <a:ea typeface="+mn-ea"/>
                </a:endParaRPr>
              </a:p>
            </p:txBody>
          </p:sp>
          <p:sp>
            <p:nvSpPr>
              <p:cNvPr id="40" name="Line 451"/>
              <p:cNvSpPr>
                <a:spLocks noChangeShapeType="1"/>
              </p:cNvSpPr>
              <p:nvPr/>
            </p:nvSpPr>
            <p:spPr bwMode="auto">
              <a:xfrm>
                <a:off x="7414549" y="1951461"/>
                <a:ext cx="2494918" cy="2962"/>
              </a:xfrm>
              <a:prstGeom prst="line">
                <a:avLst/>
              </a:prstGeom>
              <a:noFill/>
              <a:ln w="28575">
                <a:solidFill>
                  <a:schemeClr val="tx1"/>
                </a:solidFill>
                <a:round/>
                <a:headEnd/>
                <a:tailEnd/>
              </a:ln>
            </p:spPr>
            <p:txBody>
              <a:bodyPr/>
              <a:lstStyle/>
              <a:p>
                <a:pPr algn="ctr" defTabSz="914400">
                  <a:lnSpc>
                    <a:spcPct val="80000"/>
                  </a:lnSpc>
                  <a:defRPr/>
                </a:pPr>
                <a:endParaRPr lang="en-US" sz="2400" b="1">
                  <a:solidFill>
                    <a:srgbClr val="FFFFFF"/>
                  </a:solidFill>
                  <a:latin typeface="Corbel" pitchFamily="34" charset="0"/>
                  <a:ea typeface="+mn-ea"/>
                </a:endParaRPr>
              </a:p>
            </p:txBody>
          </p:sp>
          <p:sp>
            <p:nvSpPr>
              <p:cNvPr id="41001" name="Line 452"/>
              <p:cNvSpPr>
                <a:spLocks noChangeShapeType="1"/>
              </p:cNvSpPr>
              <p:nvPr/>
            </p:nvSpPr>
            <p:spPr bwMode="auto">
              <a:xfrm flipV="1">
                <a:off x="7834313" y="3779838"/>
                <a:ext cx="0" cy="65087"/>
              </a:xfrm>
              <a:prstGeom prst="line">
                <a:avLst/>
              </a:prstGeom>
              <a:noFill/>
              <a:ln w="9525">
                <a:solidFill>
                  <a:schemeClr val="tx1"/>
                </a:solidFill>
                <a:round/>
                <a:headEnd/>
                <a:tailEnd/>
              </a:ln>
            </p:spPr>
            <p:txBody>
              <a:bodyPr anchor="ctr"/>
              <a:lstStyle/>
              <a:p>
                <a:endParaRPr lang="en-US">
                  <a:latin typeface="Corbel" pitchFamily="34" charset="0"/>
                </a:endParaRPr>
              </a:p>
            </p:txBody>
          </p:sp>
          <p:sp>
            <p:nvSpPr>
              <p:cNvPr id="41002" name="Line 453"/>
              <p:cNvSpPr>
                <a:spLocks noChangeShapeType="1"/>
              </p:cNvSpPr>
              <p:nvPr/>
            </p:nvSpPr>
            <p:spPr bwMode="auto">
              <a:xfrm flipV="1">
                <a:off x="8243888" y="3781425"/>
                <a:ext cx="0" cy="65088"/>
              </a:xfrm>
              <a:prstGeom prst="line">
                <a:avLst/>
              </a:prstGeom>
              <a:noFill/>
              <a:ln w="9525">
                <a:solidFill>
                  <a:schemeClr val="tx1"/>
                </a:solidFill>
                <a:round/>
                <a:headEnd/>
                <a:tailEnd/>
              </a:ln>
            </p:spPr>
            <p:txBody>
              <a:bodyPr anchor="ctr"/>
              <a:lstStyle/>
              <a:p>
                <a:endParaRPr lang="en-US">
                  <a:latin typeface="Corbel" pitchFamily="34" charset="0"/>
                </a:endParaRPr>
              </a:p>
            </p:txBody>
          </p:sp>
          <p:sp>
            <p:nvSpPr>
              <p:cNvPr id="41003" name="Line 454"/>
              <p:cNvSpPr>
                <a:spLocks noChangeShapeType="1"/>
              </p:cNvSpPr>
              <p:nvPr/>
            </p:nvSpPr>
            <p:spPr bwMode="auto">
              <a:xfrm flipV="1">
                <a:off x="8666163" y="3783013"/>
                <a:ext cx="0" cy="65087"/>
              </a:xfrm>
              <a:prstGeom prst="line">
                <a:avLst/>
              </a:prstGeom>
              <a:noFill/>
              <a:ln w="9525">
                <a:solidFill>
                  <a:schemeClr val="tx1"/>
                </a:solidFill>
                <a:round/>
                <a:headEnd/>
                <a:tailEnd/>
              </a:ln>
            </p:spPr>
            <p:txBody>
              <a:bodyPr anchor="ctr"/>
              <a:lstStyle/>
              <a:p>
                <a:endParaRPr lang="en-US">
                  <a:latin typeface="Corbel" pitchFamily="34" charset="0"/>
                </a:endParaRPr>
              </a:p>
            </p:txBody>
          </p:sp>
          <p:sp>
            <p:nvSpPr>
              <p:cNvPr id="41004" name="Line 455"/>
              <p:cNvSpPr>
                <a:spLocks noChangeShapeType="1"/>
              </p:cNvSpPr>
              <p:nvPr/>
            </p:nvSpPr>
            <p:spPr bwMode="auto">
              <a:xfrm flipV="1">
                <a:off x="9082088" y="3784600"/>
                <a:ext cx="0" cy="65088"/>
              </a:xfrm>
              <a:prstGeom prst="line">
                <a:avLst/>
              </a:prstGeom>
              <a:noFill/>
              <a:ln w="9525">
                <a:solidFill>
                  <a:schemeClr val="tx1"/>
                </a:solidFill>
                <a:round/>
                <a:headEnd/>
                <a:tailEnd/>
              </a:ln>
            </p:spPr>
            <p:txBody>
              <a:bodyPr anchor="ctr"/>
              <a:lstStyle/>
              <a:p>
                <a:endParaRPr lang="en-US">
                  <a:latin typeface="Corbel" pitchFamily="34" charset="0"/>
                </a:endParaRPr>
              </a:p>
            </p:txBody>
          </p:sp>
          <p:sp>
            <p:nvSpPr>
              <p:cNvPr id="41005" name="Line 456"/>
              <p:cNvSpPr>
                <a:spLocks noChangeShapeType="1"/>
              </p:cNvSpPr>
              <p:nvPr/>
            </p:nvSpPr>
            <p:spPr bwMode="auto">
              <a:xfrm flipV="1">
                <a:off x="9491663" y="3786188"/>
                <a:ext cx="0" cy="65087"/>
              </a:xfrm>
              <a:prstGeom prst="line">
                <a:avLst/>
              </a:prstGeom>
              <a:noFill/>
              <a:ln w="9525">
                <a:solidFill>
                  <a:schemeClr val="tx1"/>
                </a:solidFill>
                <a:round/>
                <a:headEnd/>
                <a:tailEnd/>
              </a:ln>
            </p:spPr>
            <p:txBody>
              <a:bodyPr anchor="ctr"/>
              <a:lstStyle/>
              <a:p>
                <a:endParaRPr lang="en-US">
                  <a:latin typeface="Corbel" pitchFamily="34" charset="0"/>
                </a:endParaRPr>
              </a:p>
            </p:txBody>
          </p:sp>
          <p:sp>
            <p:nvSpPr>
              <p:cNvPr id="41006" name="Line 457"/>
              <p:cNvSpPr>
                <a:spLocks noChangeShapeType="1"/>
              </p:cNvSpPr>
              <p:nvPr/>
            </p:nvSpPr>
            <p:spPr bwMode="auto">
              <a:xfrm rot="-5400000" flipH="1" flipV="1">
                <a:off x="7447757" y="3024981"/>
                <a:ext cx="0" cy="65087"/>
              </a:xfrm>
              <a:prstGeom prst="line">
                <a:avLst/>
              </a:prstGeom>
              <a:noFill/>
              <a:ln w="9525">
                <a:solidFill>
                  <a:schemeClr val="tx1"/>
                </a:solidFill>
                <a:round/>
                <a:headEnd/>
                <a:tailEnd/>
              </a:ln>
            </p:spPr>
            <p:txBody>
              <a:bodyPr anchor="ctr"/>
              <a:lstStyle/>
              <a:p>
                <a:endParaRPr lang="en-US">
                  <a:latin typeface="Corbel" pitchFamily="34" charset="0"/>
                </a:endParaRPr>
              </a:p>
            </p:txBody>
          </p:sp>
          <p:sp>
            <p:nvSpPr>
              <p:cNvPr id="41007" name="Line 458"/>
              <p:cNvSpPr>
                <a:spLocks noChangeShapeType="1"/>
              </p:cNvSpPr>
              <p:nvPr/>
            </p:nvSpPr>
            <p:spPr bwMode="auto">
              <a:xfrm rot="-5400000" flipH="1" flipV="1">
                <a:off x="7450932" y="2751931"/>
                <a:ext cx="0" cy="65087"/>
              </a:xfrm>
              <a:prstGeom prst="line">
                <a:avLst/>
              </a:prstGeom>
              <a:noFill/>
              <a:ln w="9525">
                <a:solidFill>
                  <a:schemeClr val="tx1"/>
                </a:solidFill>
                <a:round/>
                <a:headEnd/>
                <a:tailEnd/>
              </a:ln>
            </p:spPr>
            <p:txBody>
              <a:bodyPr anchor="ctr"/>
              <a:lstStyle/>
              <a:p>
                <a:endParaRPr lang="en-US">
                  <a:latin typeface="Corbel" pitchFamily="34" charset="0"/>
                </a:endParaRPr>
              </a:p>
            </p:txBody>
          </p:sp>
          <p:sp>
            <p:nvSpPr>
              <p:cNvPr id="41008" name="Line 459"/>
              <p:cNvSpPr>
                <a:spLocks noChangeShapeType="1"/>
              </p:cNvSpPr>
              <p:nvPr/>
            </p:nvSpPr>
            <p:spPr bwMode="auto">
              <a:xfrm rot="-5400000" flipH="1" flipV="1">
                <a:off x="7447757" y="2196306"/>
                <a:ext cx="0" cy="65087"/>
              </a:xfrm>
              <a:prstGeom prst="line">
                <a:avLst/>
              </a:prstGeom>
              <a:noFill/>
              <a:ln w="9525">
                <a:solidFill>
                  <a:schemeClr val="tx1"/>
                </a:solidFill>
                <a:round/>
                <a:headEnd/>
                <a:tailEnd/>
              </a:ln>
            </p:spPr>
            <p:txBody>
              <a:bodyPr anchor="ctr"/>
              <a:lstStyle/>
              <a:p>
                <a:endParaRPr lang="en-US">
                  <a:latin typeface="Corbel" pitchFamily="34" charset="0"/>
                </a:endParaRPr>
              </a:p>
            </p:txBody>
          </p:sp>
          <p:sp>
            <p:nvSpPr>
              <p:cNvPr id="41009" name="Line 463"/>
              <p:cNvSpPr>
                <a:spLocks noChangeShapeType="1"/>
              </p:cNvSpPr>
              <p:nvPr/>
            </p:nvSpPr>
            <p:spPr bwMode="auto">
              <a:xfrm rot="-5400000" flipH="1" flipV="1">
                <a:off x="7450932" y="2472531"/>
                <a:ext cx="0" cy="65087"/>
              </a:xfrm>
              <a:prstGeom prst="line">
                <a:avLst/>
              </a:prstGeom>
              <a:noFill/>
              <a:ln w="9525">
                <a:solidFill>
                  <a:schemeClr val="tx1"/>
                </a:solidFill>
                <a:round/>
                <a:headEnd/>
                <a:tailEnd/>
              </a:ln>
            </p:spPr>
            <p:txBody>
              <a:bodyPr anchor="ctr"/>
              <a:lstStyle/>
              <a:p>
                <a:endParaRPr lang="en-US">
                  <a:latin typeface="Corbel" pitchFamily="34" charset="0"/>
                </a:endParaRPr>
              </a:p>
            </p:txBody>
          </p:sp>
          <p:sp>
            <p:nvSpPr>
              <p:cNvPr id="41010" name="Line 464"/>
              <p:cNvSpPr>
                <a:spLocks noChangeShapeType="1"/>
              </p:cNvSpPr>
              <p:nvPr/>
            </p:nvSpPr>
            <p:spPr bwMode="auto">
              <a:xfrm rot="-5400000" flipH="1" flipV="1">
                <a:off x="7447757" y="3301206"/>
                <a:ext cx="0" cy="65087"/>
              </a:xfrm>
              <a:prstGeom prst="line">
                <a:avLst/>
              </a:prstGeom>
              <a:noFill/>
              <a:ln w="9525">
                <a:solidFill>
                  <a:schemeClr val="tx1"/>
                </a:solidFill>
                <a:round/>
                <a:headEnd/>
                <a:tailEnd/>
              </a:ln>
            </p:spPr>
            <p:txBody>
              <a:bodyPr anchor="ctr"/>
              <a:lstStyle/>
              <a:p>
                <a:endParaRPr lang="en-US">
                  <a:latin typeface="Corbel" pitchFamily="34" charset="0"/>
                </a:endParaRPr>
              </a:p>
            </p:txBody>
          </p:sp>
          <p:sp>
            <p:nvSpPr>
              <p:cNvPr id="41011" name="Line 465"/>
              <p:cNvSpPr>
                <a:spLocks noChangeShapeType="1"/>
              </p:cNvSpPr>
              <p:nvPr/>
            </p:nvSpPr>
            <p:spPr bwMode="auto">
              <a:xfrm rot="-5400000" flipH="1" flipV="1">
                <a:off x="7447757" y="3577431"/>
                <a:ext cx="0" cy="65087"/>
              </a:xfrm>
              <a:prstGeom prst="line">
                <a:avLst/>
              </a:prstGeom>
              <a:noFill/>
              <a:ln w="9525">
                <a:solidFill>
                  <a:schemeClr val="tx1"/>
                </a:solidFill>
                <a:round/>
                <a:headEnd/>
                <a:tailEnd/>
              </a:ln>
            </p:spPr>
            <p:txBody>
              <a:bodyPr anchor="ctr"/>
              <a:lstStyle/>
              <a:p>
                <a:endParaRPr lang="en-US">
                  <a:latin typeface="Corbel" pitchFamily="34" charset="0"/>
                </a:endParaRPr>
              </a:p>
            </p:txBody>
          </p:sp>
          <p:sp>
            <p:nvSpPr>
              <p:cNvPr id="41012" name="Rectangle 466"/>
              <p:cNvSpPr>
                <a:spLocks noChangeArrowheads="1"/>
              </p:cNvSpPr>
              <p:nvPr/>
            </p:nvSpPr>
            <p:spPr bwMode="auto">
              <a:xfrm>
                <a:off x="8377488" y="2984921"/>
                <a:ext cx="1372845" cy="580851"/>
              </a:xfrm>
              <a:prstGeom prst="rect">
                <a:avLst/>
              </a:prstGeom>
              <a:solidFill>
                <a:srgbClr val="00B0F0"/>
              </a:solidFill>
              <a:ln w="12700">
                <a:solidFill>
                  <a:schemeClr val="tx1"/>
                </a:solidFill>
                <a:miter lim="800000"/>
                <a:headEnd/>
                <a:tailEnd/>
              </a:ln>
            </p:spPr>
            <p:txBody>
              <a:bodyPr lIns="90487" tIns="44450" rIns="90487" bIns="44450">
                <a:spAutoFit/>
              </a:bodyPr>
              <a:lstStyle/>
              <a:p>
                <a:pPr defTabSz="914400" eaLnBrk="0" hangingPunct="0">
                  <a:lnSpc>
                    <a:spcPct val="80000"/>
                  </a:lnSpc>
                </a:pPr>
                <a:r>
                  <a:rPr lang="en-US" b="1">
                    <a:solidFill>
                      <a:srgbClr val="FFFFFF"/>
                    </a:solidFill>
                    <a:latin typeface="Corbel" pitchFamily="34" charset="0"/>
                    <a:ea typeface="Osaka" pitchFamily="1" charset="-128"/>
                  </a:rPr>
                  <a:t>Slow!!</a:t>
                </a:r>
              </a:p>
            </p:txBody>
          </p:sp>
        </p:gr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Box 3"/>
          <p:cNvSpPr txBox="1"/>
          <p:nvPr/>
        </p:nvSpPr>
        <p:spPr>
          <a:xfrm>
            <a:off x="372558" y="4800600"/>
            <a:ext cx="184731" cy="400110"/>
          </a:xfrm>
          <a:prstGeom prst="rect">
            <a:avLst/>
          </a:prstGeom>
          <a:noFill/>
        </p:spPr>
        <p:txBody>
          <a:bodyPr wrap="none" rtlCol="0">
            <a:spAutoFit/>
          </a:bodyPr>
          <a:lstStyle/>
          <a:p>
            <a:pPr defTabSz="914400"/>
            <a:endParaRPr lang="en-US" sz="2000" dirty="0">
              <a:solidFill>
                <a:prstClr val="white"/>
              </a:solidFill>
              <a:latin typeface="Times" charset="0"/>
              <a:ea typeface="ＭＳ Ｐゴシック" charset="-128"/>
            </a:endParaRPr>
          </a:p>
        </p:txBody>
      </p:sp>
      <p:sp>
        <p:nvSpPr>
          <p:cNvPr id="7" name="Rectangle 6"/>
          <p:cNvSpPr/>
          <p:nvPr/>
        </p:nvSpPr>
        <p:spPr>
          <a:xfrm>
            <a:off x="0" y="-44819"/>
            <a:ext cx="9144000" cy="1569660"/>
          </a:xfrm>
          <a:prstGeom prst="rect">
            <a:avLst/>
          </a:prstGeom>
        </p:spPr>
        <p:txBody>
          <a:bodyPr wrap="square">
            <a:spAutoFit/>
          </a:bodyPr>
          <a:lstStyle/>
          <a:p>
            <a:pPr algn="ctr" defTabSz="914400" fontAlgn="auto">
              <a:spcBef>
                <a:spcPts val="0"/>
              </a:spcBef>
              <a:spcAft>
                <a:spcPts val="0"/>
              </a:spcAft>
            </a:pPr>
            <a:r>
              <a:rPr lang="en-US" sz="3200" b="1" dirty="0" smtClean="0">
                <a:solidFill>
                  <a:prstClr val="black"/>
                </a:solidFill>
                <a:latin typeface="Calibri" panose="020F0502020204030204" pitchFamily="34" charset="0"/>
                <a:ea typeface="+mn-ea"/>
              </a:rPr>
              <a:t>Recent Finding:</a:t>
            </a:r>
            <a:r>
              <a:rPr lang="en-US" sz="3200" dirty="0" smtClean="0">
                <a:solidFill>
                  <a:prstClr val="black"/>
                </a:solidFill>
                <a:latin typeface="Calibri"/>
                <a:ea typeface="+mn-ea"/>
              </a:rPr>
              <a:t> </a:t>
            </a:r>
            <a:r>
              <a:rPr lang="en-US" sz="3200" b="1" i="1" dirty="0">
                <a:solidFill>
                  <a:prstClr val="black"/>
                </a:solidFill>
                <a:latin typeface="Calibri"/>
                <a:ea typeface="+mn-ea"/>
              </a:rPr>
              <a:t>R</a:t>
            </a:r>
            <a:r>
              <a:rPr lang="en-US" sz="3200" b="1" i="1" dirty="0" smtClean="0">
                <a:solidFill>
                  <a:prstClr val="black"/>
                </a:solidFill>
                <a:latin typeface="Calibri"/>
                <a:ea typeface="+mn-ea"/>
              </a:rPr>
              <a:t>eformulation of extended-release oxycodone reduced its abuse of in a rural Kentucky prescription opioid abusers</a:t>
            </a:r>
            <a:endParaRPr lang="en-US" sz="3200" b="1" i="1" dirty="0">
              <a:solidFill>
                <a:prstClr val="white"/>
              </a:solidFill>
              <a:latin typeface="Calibri" panose="020F0502020204030204" pitchFamily="34" charset="0"/>
              <a:ea typeface="+mn-ea"/>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81497"/>
            <a:ext cx="4415672" cy="373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4572000" y="5842337"/>
            <a:ext cx="4673600" cy="707886"/>
          </a:xfrm>
          <a:prstGeom prst="rect">
            <a:avLst/>
          </a:prstGeom>
        </p:spPr>
        <p:txBody>
          <a:bodyPr wrap="square">
            <a:spAutoFit/>
          </a:bodyPr>
          <a:lstStyle/>
          <a:p>
            <a:pPr defTabSz="914400" fontAlgn="auto">
              <a:spcBef>
                <a:spcPts val="0"/>
              </a:spcBef>
              <a:spcAft>
                <a:spcPts val="0"/>
              </a:spcAft>
            </a:pPr>
            <a:r>
              <a:rPr lang="en-US" sz="800" dirty="0">
                <a:solidFill>
                  <a:prstClr val="black"/>
                </a:solidFill>
                <a:latin typeface="Calibri" panose="020F0502020204030204" pitchFamily="34" charset="0"/>
                <a:ea typeface="+mn-ea"/>
              </a:rPr>
              <a:t>Prevalence of abuse of original ER oxycodone (ERO), reformulated ERO, any ERO, and IR oxycodone based on current recall (December 2010 through September 2011) and retrospective recall (August 2010). Pre-reformulation (August 2010): </a:t>
            </a:r>
            <a:r>
              <a:rPr lang="en-US" sz="800" i="1" dirty="0">
                <a:solidFill>
                  <a:prstClr val="black"/>
                </a:solidFill>
                <a:latin typeface="Calibri" panose="020F0502020204030204" pitchFamily="34" charset="0"/>
                <a:ea typeface="+mn-ea"/>
              </a:rPr>
              <a:t>n</a:t>
            </a:r>
            <a:r>
              <a:rPr lang="en-US" sz="800" dirty="0">
                <a:solidFill>
                  <a:prstClr val="black"/>
                </a:solidFill>
                <a:latin typeface="Calibri" panose="020F0502020204030204" pitchFamily="34" charset="0"/>
                <a:ea typeface="+mn-ea"/>
              </a:rPr>
              <a:t> = 189. Post-reformulation: December 2010–February 2011: </a:t>
            </a:r>
            <a:r>
              <a:rPr lang="en-US" sz="800" i="1" dirty="0">
                <a:solidFill>
                  <a:prstClr val="black"/>
                </a:solidFill>
                <a:latin typeface="Calibri" panose="020F0502020204030204" pitchFamily="34" charset="0"/>
                <a:ea typeface="+mn-ea"/>
              </a:rPr>
              <a:t>n</a:t>
            </a:r>
            <a:r>
              <a:rPr lang="en-US" sz="800" dirty="0">
                <a:solidFill>
                  <a:prstClr val="black"/>
                </a:solidFill>
                <a:latin typeface="Calibri" panose="020F0502020204030204" pitchFamily="34" charset="0"/>
                <a:ea typeface="+mn-ea"/>
              </a:rPr>
              <a:t> = 51; March 2011–April 2011: </a:t>
            </a:r>
            <a:r>
              <a:rPr lang="en-US" sz="800" i="1" dirty="0">
                <a:solidFill>
                  <a:prstClr val="black"/>
                </a:solidFill>
                <a:latin typeface="Calibri" panose="020F0502020204030204" pitchFamily="34" charset="0"/>
                <a:ea typeface="+mn-ea"/>
              </a:rPr>
              <a:t>n</a:t>
            </a:r>
            <a:r>
              <a:rPr lang="en-US" sz="800" dirty="0">
                <a:solidFill>
                  <a:prstClr val="black"/>
                </a:solidFill>
                <a:latin typeface="Calibri" panose="020F0502020204030204" pitchFamily="34" charset="0"/>
                <a:ea typeface="+mn-ea"/>
              </a:rPr>
              <a:t> = 64; May 2011–June 2011: </a:t>
            </a:r>
            <a:r>
              <a:rPr lang="en-US" sz="800" i="1" dirty="0">
                <a:solidFill>
                  <a:prstClr val="black"/>
                </a:solidFill>
                <a:latin typeface="Calibri" panose="020F0502020204030204" pitchFamily="34" charset="0"/>
                <a:ea typeface="+mn-ea"/>
              </a:rPr>
              <a:t>n</a:t>
            </a:r>
            <a:r>
              <a:rPr lang="en-US" sz="800" dirty="0">
                <a:solidFill>
                  <a:prstClr val="black"/>
                </a:solidFill>
                <a:latin typeface="Calibri" panose="020F0502020204030204" pitchFamily="34" charset="0"/>
                <a:ea typeface="+mn-ea"/>
              </a:rPr>
              <a:t> = 43; July 2011–September 2011, </a:t>
            </a:r>
            <a:r>
              <a:rPr lang="en-US" sz="800" i="1" dirty="0">
                <a:solidFill>
                  <a:prstClr val="black"/>
                </a:solidFill>
                <a:latin typeface="Calibri" panose="020F0502020204030204" pitchFamily="34" charset="0"/>
                <a:ea typeface="+mn-ea"/>
              </a:rPr>
              <a:t>n</a:t>
            </a:r>
            <a:r>
              <a:rPr lang="en-US" sz="800" dirty="0">
                <a:solidFill>
                  <a:prstClr val="black"/>
                </a:solidFill>
                <a:latin typeface="Calibri" panose="020F0502020204030204" pitchFamily="34" charset="0"/>
                <a:ea typeface="+mn-ea"/>
              </a:rPr>
              <a:t> = 31. Error bars are 95% Confidence Intervals (CI). Dotted horizontal lines represent the mean values for each drug. </a:t>
            </a:r>
          </a:p>
        </p:txBody>
      </p:sp>
      <p:sp>
        <p:nvSpPr>
          <p:cNvPr id="13" name="TextBox 12"/>
          <p:cNvSpPr txBox="1"/>
          <p:nvPr/>
        </p:nvSpPr>
        <p:spPr>
          <a:xfrm>
            <a:off x="175715" y="1781502"/>
            <a:ext cx="3802298" cy="4062651"/>
          </a:xfrm>
          <a:prstGeom prst="rect">
            <a:avLst/>
          </a:prstGeom>
          <a:solidFill>
            <a:schemeClr val="tx1"/>
          </a:solidFill>
          <a:ln>
            <a:solidFill>
              <a:schemeClr val="accent5">
                <a:lumMod val="60000"/>
                <a:lumOff val="40000"/>
              </a:schemeClr>
            </a:solidFill>
          </a:ln>
          <a:effectLst>
            <a:outerShdw blurRad="50800" dist="38100" dir="2700000" algn="tl" rotWithShape="0">
              <a:prstClr val="black">
                <a:alpha val="40000"/>
              </a:prstClr>
            </a:outerShdw>
          </a:effectLst>
        </p:spPr>
        <p:txBody>
          <a:bodyPr wrap="square" rtlCol="0">
            <a:spAutoFit/>
          </a:bodyPr>
          <a:lstStyle/>
          <a:p>
            <a:pPr defTabSz="914400" fontAlgn="auto">
              <a:spcBef>
                <a:spcPts val="0"/>
              </a:spcBef>
              <a:spcAft>
                <a:spcPts val="0"/>
              </a:spcAft>
            </a:pPr>
            <a:r>
              <a:rPr lang="en-US" b="1" dirty="0" smtClean="0">
                <a:solidFill>
                  <a:prstClr val="black"/>
                </a:solidFill>
                <a:latin typeface="Calibri"/>
                <a:ea typeface="+mn-ea"/>
              </a:rPr>
              <a:t>A study conducted in Perry County, Kentucky demonstrated that the introduction of reformulated extended-release oxycodone (ERO), which was designed to be more difficult to take non-medically, caused a decrease in non-medical use of ERO, especially by snorting and injection.  The reformulation was introduced between August and December 2010.</a:t>
            </a:r>
          </a:p>
          <a:p>
            <a:pPr defTabSz="914400" fontAlgn="auto">
              <a:spcBef>
                <a:spcPts val="0"/>
              </a:spcBef>
              <a:spcAft>
                <a:spcPts val="0"/>
              </a:spcAft>
            </a:pPr>
            <a:endParaRPr lang="en-US" b="1" dirty="0" smtClean="0">
              <a:solidFill>
                <a:prstClr val="black"/>
              </a:solidFill>
              <a:latin typeface="Calibri"/>
              <a:ea typeface="+mn-ea"/>
            </a:endParaRPr>
          </a:p>
          <a:p>
            <a:pPr defTabSz="914400" fontAlgn="auto">
              <a:spcBef>
                <a:spcPts val="0"/>
              </a:spcBef>
              <a:spcAft>
                <a:spcPts val="0"/>
              </a:spcAft>
            </a:pPr>
            <a:r>
              <a:rPr lang="en-US" sz="1000" dirty="0" smtClean="0">
                <a:solidFill>
                  <a:prstClr val="black"/>
                </a:solidFill>
                <a:latin typeface="Calibri"/>
                <a:ea typeface="+mn-ea"/>
              </a:rPr>
              <a:t>Havens, J.R., </a:t>
            </a:r>
            <a:r>
              <a:rPr lang="en-US" sz="1000" dirty="0" err="1" smtClean="0">
                <a:solidFill>
                  <a:prstClr val="black"/>
                </a:solidFill>
                <a:latin typeface="Calibri"/>
                <a:ea typeface="+mn-ea"/>
              </a:rPr>
              <a:t>Leukefeld</a:t>
            </a:r>
            <a:r>
              <a:rPr lang="en-US" sz="1000" dirty="0" smtClean="0">
                <a:solidFill>
                  <a:prstClr val="black"/>
                </a:solidFill>
                <a:latin typeface="Calibri"/>
                <a:ea typeface="+mn-ea"/>
              </a:rPr>
              <a:t>, C.G., </a:t>
            </a:r>
            <a:r>
              <a:rPr lang="en-US" sz="1000" dirty="0" err="1" smtClean="0">
                <a:solidFill>
                  <a:prstClr val="black"/>
                </a:solidFill>
                <a:latin typeface="Calibri"/>
                <a:ea typeface="+mn-ea"/>
              </a:rPr>
              <a:t>DeVeaugh-Geiss</a:t>
            </a:r>
            <a:r>
              <a:rPr lang="en-US" sz="1000" dirty="0" smtClean="0">
                <a:solidFill>
                  <a:prstClr val="black"/>
                </a:solidFill>
                <a:latin typeface="Calibri"/>
                <a:ea typeface="+mn-ea"/>
              </a:rPr>
              <a:t>, A.M., </a:t>
            </a:r>
            <a:r>
              <a:rPr lang="en-US" sz="1000" dirty="0" err="1" smtClean="0">
                <a:solidFill>
                  <a:prstClr val="black"/>
                </a:solidFill>
                <a:latin typeface="Calibri"/>
                <a:ea typeface="+mn-ea"/>
              </a:rPr>
              <a:t>Coplan</a:t>
            </a:r>
            <a:r>
              <a:rPr lang="en-US" sz="1000" dirty="0" smtClean="0">
                <a:solidFill>
                  <a:prstClr val="black"/>
                </a:solidFill>
                <a:latin typeface="Calibri"/>
                <a:ea typeface="+mn-ea"/>
              </a:rPr>
              <a:t>, P., </a:t>
            </a:r>
            <a:r>
              <a:rPr lang="en-US" sz="1000" dirty="0" err="1" smtClean="0">
                <a:solidFill>
                  <a:prstClr val="black"/>
                </a:solidFill>
                <a:latin typeface="Calibri"/>
                <a:ea typeface="+mn-ea"/>
              </a:rPr>
              <a:t>Chilcoat</a:t>
            </a:r>
            <a:r>
              <a:rPr lang="en-US" sz="1000" dirty="0" smtClean="0">
                <a:solidFill>
                  <a:prstClr val="black"/>
                </a:solidFill>
                <a:latin typeface="Calibri"/>
                <a:ea typeface="+mn-ea"/>
              </a:rPr>
              <a:t>, H.D., 2014. The impact of a reformulation of extended-release oxycodone designed to deter abuse in a sample of prescription opioid abusers. Drug and Alcohol Dependence 139, 9–17. doi:10.1016/j.drugalcdep.2014.02.018</a:t>
            </a:r>
          </a:p>
          <a:p>
            <a:pPr defTabSz="914400" fontAlgn="auto">
              <a:spcBef>
                <a:spcPts val="0"/>
              </a:spcBef>
              <a:spcAft>
                <a:spcPts val="0"/>
              </a:spcAft>
            </a:pPr>
            <a:r>
              <a:rPr lang="en-US" sz="1000" dirty="0" smtClean="0">
                <a:solidFill>
                  <a:prstClr val="black"/>
                </a:solidFill>
                <a:latin typeface="Calibri"/>
                <a:ea typeface="+mn-ea"/>
              </a:rPr>
              <a:t> </a:t>
            </a:r>
          </a:p>
        </p:txBody>
      </p:sp>
      <p:sp>
        <p:nvSpPr>
          <p:cNvPr id="8" name="Line 9"/>
          <p:cNvSpPr>
            <a:spLocks noChangeShapeType="1"/>
          </p:cNvSpPr>
          <p:nvPr/>
        </p:nvSpPr>
        <p:spPr bwMode="auto">
          <a:xfrm>
            <a:off x="0" y="1496067"/>
            <a:ext cx="9144000" cy="0"/>
          </a:xfrm>
          <a:prstGeom prst="line">
            <a:avLst/>
          </a:prstGeom>
          <a:noFill/>
          <a:ln w="57150">
            <a:solidFill>
              <a:srgbClr val="FF0000"/>
            </a:solidFill>
            <a:round/>
            <a:headEnd/>
            <a:tailEnd/>
          </a:ln>
        </p:spPr>
        <p:txBody>
          <a:bodyPr/>
          <a:lstStyle/>
          <a:p>
            <a:endParaRPr lang="en-US">
              <a:latin typeface="Corbel" pitchFamily="34" charset="0"/>
            </a:endParaRPr>
          </a:p>
        </p:txBody>
      </p:sp>
    </p:spTree>
    <p:extLst>
      <p:ext uri="{BB962C8B-B14F-4D97-AF65-F5344CB8AC3E}">
        <p14:creationId xmlns:p14="http://schemas.microsoft.com/office/powerpoint/2010/main" val="3786721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1-s2_0-S1053811913005995-gr1.jpg"/>
          <p:cNvPicPr>
            <a:picLocks noChangeAspect="1"/>
          </p:cNvPicPr>
          <p:nvPr/>
        </p:nvPicPr>
        <p:blipFill>
          <a:blip r:embed="rId3"/>
          <a:srcRect t="48979" r="69998" b="12789"/>
          <a:stretch>
            <a:fillRect/>
          </a:stretch>
        </p:blipFill>
        <p:spPr>
          <a:xfrm>
            <a:off x="178244" y="3831803"/>
            <a:ext cx="1402445" cy="1882255"/>
          </a:xfrm>
          <a:prstGeom prst="rect">
            <a:avLst/>
          </a:prstGeom>
        </p:spPr>
      </p:pic>
      <p:sp>
        <p:nvSpPr>
          <p:cNvPr id="10" name="Rectangle 9"/>
          <p:cNvSpPr/>
          <p:nvPr/>
        </p:nvSpPr>
        <p:spPr>
          <a:xfrm>
            <a:off x="-77344" y="5714041"/>
            <a:ext cx="3429000" cy="884296"/>
          </a:xfrm>
          <a:prstGeom prst="rect">
            <a:avLst/>
          </a:prstGeom>
        </p:spPr>
        <p:txBody>
          <a:bodyPr wrap="square" lIns="90940" tIns="45442" rIns="90940" bIns="45442">
            <a:spAutoFit/>
          </a:bodyPr>
          <a:lstStyle/>
          <a:p>
            <a:pPr algn="ctr" defTabSz="454698">
              <a:lnSpc>
                <a:spcPct val="85000"/>
              </a:lnSpc>
            </a:pPr>
            <a:r>
              <a:rPr lang="en-US" sz="2000" b="1" dirty="0" err="1">
                <a:latin typeface="Corbel" panose="020B0503020204020204" pitchFamily="34" charset="0"/>
                <a:ea typeface="Arial Unicode MS" pitchFamily="34" charset="-128"/>
                <a:cs typeface="Times New Roman" pitchFamily="18" charset="0"/>
              </a:rPr>
              <a:t>Transcranial</a:t>
            </a:r>
            <a:r>
              <a:rPr lang="en-US" sz="2000" b="1" dirty="0">
                <a:latin typeface="Corbel" panose="020B0503020204020204" pitchFamily="34" charset="0"/>
                <a:ea typeface="Arial Unicode MS" pitchFamily="34" charset="-128"/>
                <a:cs typeface="Times New Roman" pitchFamily="18" charset="0"/>
              </a:rPr>
              <a:t> Direct </a:t>
            </a:r>
          </a:p>
          <a:p>
            <a:pPr algn="ctr" defTabSz="454698">
              <a:lnSpc>
                <a:spcPct val="85000"/>
              </a:lnSpc>
            </a:pPr>
            <a:r>
              <a:rPr lang="en-US" sz="2000" b="1" dirty="0">
                <a:latin typeface="Corbel" panose="020B0503020204020204" pitchFamily="34" charset="0"/>
                <a:ea typeface="Arial Unicode MS" pitchFamily="34" charset="-128"/>
                <a:cs typeface="Times New Roman" pitchFamily="18" charset="0"/>
              </a:rPr>
              <a:t>Current Simulation (</a:t>
            </a:r>
            <a:r>
              <a:rPr lang="en-US" sz="2000" b="1" dirty="0" err="1">
                <a:latin typeface="Corbel" panose="020B0503020204020204" pitchFamily="34" charset="0"/>
                <a:ea typeface="Arial Unicode MS" pitchFamily="34" charset="-128"/>
                <a:cs typeface="Times New Roman" pitchFamily="18" charset="0"/>
              </a:rPr>
              <a:t>tDCS</a:t>
            </a:r>
            <a:r>
              <a:rPr lang="en-US" sz="2000" b="1" dirty="0">
                <a:latin typeface="Corbel" panose="020B0503020204020204" pitchFamily="34" charset="0"/>
                <a:ea typeface="Arial Unicode MS" pitchFamily="34" charset="-128"/>
                <a:cs typeface="Times New Roman" pitchFamily="18" charset="0"/>
              </a:rPr>
              <a:t>)</a:t>
            </a:r>
          </a:p>
          <a:p>
            <a:pPr algn="ctr" defTabSz="454698">
              <a:lnSpc>
                <a:spcPct val="85000"/>
              </a:lnSpc>
            </a:pPr>
            <a:r>
              <a:rPr lang="en-US" sz="2000" b="1" dirty="0">
                <a:latin typeface="Corbel" panose="020B0503020204020204" pitchFamily="34" charset="0"/>
                <a:ea typeface="Arial Unicode MS" pitchFamily="34" charset="-128"/>
                <a:cs typeface="Times New Roman" pitchFamily="18" charset="0"/>
              </a:rPr>
              <a:t> </a:t>
            </a:r>
            <a:endParaRPr lang="en-US" dirty="0">
              <a:latin typeface="Corbel" panose="020B0503020204020204" pitchFamily="34" charset="0"/>
              <a:cs typeface="Times New Roman" pitchFamily="18" charset="0"/>
            </a:endParaRPr>
          </a:p>
        </p:txBody>
      </p:sp>
      <p:pic>
        <p:nvPicPr>
          <p:cNvPr id="11" name="Picture 10" descr="1-s2_0-S1053811913005995-gr1.jpg"/>
          <p:cNvPicPr>
            <a:picLocks noChangeAspect="1"/>
          </p:cNvPicPr>
          <p:nvPr/>
        </p:nvPicPr>
        <p:blipFill>
          <a:blip r:embed="rId3"/>
          <a:srcRect l="30469" t="48979" r="35007" b="12789"/>
          <a:stretch>
            <a:fillRect/>
          </a:stretch>
        </p:blipFill>
        <p:spPr>
          <a:xfrm>
            <a:off x="2409523" y="3335773"/>
            <a:ext cx="1575300" cy="1837339"/>
          </a:xfrm>
          <a:prstGeom prst="rect">
            <a:avLst/>
          </a:prstGeom>
        </p:spPr>
      </p:pic>
      <p:sp>
        <p:nvSpPr>
          <p:cNvPr id="12" name="Rectangle 11"/>
          <p:cNvSpPr/>
          <p:nvPr/>
        </p:nvSpPr>
        <p:spPr>
          <a:xfrm>
            <a:off x="2076054" y="5203334"/>
            <a:ext cx="5778885" cy="622686"/>
          </a:xfrm>
          <a:prstGeom prst="rect">
            <a:avLst/>
          </a:prstGeom>
        </p:spPr>
        <p:txBody>
          <a:bodyPr wrap="square" lIns="90940" tIns="45442" rIns="90940" bIns="45442">
            <a:spAutoFit/>
          </a:bodyPr>
          <a:lstStyle/>
          <a:p>
            <a:pPr algn="ctr" defTabSz="454698">
              <a:lnSpc>
                <a:spcPct val="85000"/>
              </a:lnSpc>
            </a:pPr>
            <a:r>
              <a:rPr lang="en-US" sz="2000" b="1" dirty="0">
                <a:latin typeface="Corbel" panose="020B0503020204020204" pitchFamily="34" charset="0"/>
                <a:ea typeface="Arial Unicode MS" pitchFamily="34" charset="-128"/>
                <a:cs typeface="Times New Roman" pitchFamily="18" charset="0"/>
              </a:rPr>
              <a:t>High-Definition </a:t>
            </a:r>
            <a:r>
              <a:rPr lang="en-US" sz="2000" b="1" dirty="0" err="1">
                <a:latin typeface="Corbel" panose="020B0503020204020204" pitchFamily="34" charset="0"/>
                <a:ea typeface="Arial Unicode MS" pitchFamily="34" charset="-128"/>
                <a:cs typeface="Times New Roman" pitchFamily="18" charset="0"/>
              </a:rPr>
              <a:t>transcranial</a:t>
            </a:r>
            <a:r>
              <a:rPr lang="en-US" sz="2000" b="1" dirty="0">
                <a:latin typeface="Corbel" panose="020B0503020204020204" pitchFamily="34" charset="0"/>
                <a:ea typeface="Arial Unicode MS" pitchFamily="34" charset="-128"/>
                <a:cs typeface="Times New Roman" pitchFamily="18" charset="0"/>
              </a:rPr>
              <a:t> </a:t>
            </a:r>
          </a:p>
          <a:p>
            <a:pPr algn="ctr" defTabSz="454698">
              <a:lnSpc>
                <a:spcPct val="85000"/>
              </a:lnSpc>
            </a:pPr>
            <a:r>
              <a:rPr lang="en-US" sz="2000" b="1" dirty="0">
                <a:latin typeface="Corbel" panose="020B0503020204020204" pitchFamily="34" charset="0"/>
                <a:ea typeface="Arial Unicode MS" pitchFamily="34" charset="-128"/>
                <a:cs typeface="Times New Roman" pitchFamily="18" charset="0"/>
              </a:rPr>
              <a:t>Direct Current Stimulation (HD-</a:t>
            </a:r>
            <a:r>
              <a:rPr lang="en-US" sz="2000" b="1" dirty="0" err="1">
                <a:latin typeface="Corbel" panose="020B0503020204020204" pitchFamily="34" charset="0"/>
                <a:ea typeface="Arial Unicode MS" pitchFamily="34" charset="-128"/>
                <a:cs typeface="Times New Roman" pitchFamily="18" charset="0"/>
              </a:rPr>
              <a:t>tDCS</a:t>
            </a:r>
            <a:r>
              <a:rPr lang="en-US" sz="2000" b="1" dirty="0" smtClean="0">
                <a:latin typeface="Corbel" panose="020B0503020204020204" pitchFamily="34" charset="0"/>
                <a:ea typeface="Arial Unicode MS" pitchFamily="34" charset="-128"/>
                <a:cs typeface="Times New Roman" pitchFamily="18" charset="0"/>
              </a:rPr>
              <a:t>)</a:t>
            </a:r>
            <a:endParaRPr lang="en-US" sz="2000" b="1" dirty="0">
              <a:latin typeface="Corbel" panose="020B0503020204020204" pitchFamily="34" charset="0"/>
              <a:ea typeface="Arial Unicode MS" pitchFamily="34" charset="-128"/>
              <a:cs typeface="Times New Roman" pitchFamily="18" charset="0"/>
            </a:endParaRPr>
          </a:p>
        </p:txBody>
      </p:sp>
      <p:sp>
        <p:nvSpPr>
          <p:cNvPr id="13" name="TextBox 12"/>
          <p:cNvSpPr txBox="1"/>
          <p:nvPr/>
        </p:nvSpPr>
        <p:spPr>
          <a:xfrm>
            <a:off x="3132735" y="6517042"/>
            <a:ext cx="4317737" cy="291826"/>
          </a:xfrm>
          <a:prstGeom prst="rect">
            <a:avLst/>
          </a:prstGeom>
          <a:noFill/>
        </p:spPr>
        <p:txBody>
          <a:bodyPr wrap="none" lIns="90940" tIns="45442" rIns="90940" bIns="45442" rtlCol="0">
            <a:spAutoFit/>
          </a:bodyPr>
          <a:lstStyle/>
          <a:p>
            <a:pPr defTabSz="454698"/>
            <a:r>
              <a:rPr lang="en-US" sz="1300" b="1" i="1" dirty="0" err="1">
                <a:latin typeface="Corbel" panose="020B0503020204020204" pitchFamily="34" charset="0"/>
                <a:cs typeface="Times New Roman" pitchFamily="18" charset="0"/>
              </a:rPr>
              <a:t>Morena</a:t>
            </a:r>
            <a:r>
              <a:rPr lang="en-US" sz="1300" b="1" i="1" dirty="0">
                <a:latin typeface="Corbel" panose="020B0503020204020204" pitchFamily="34" charset="0"/>
                <a:cs typeface="Times New Roman" pitchFamily="18" charset="0"/>
              </a:rPr>
              <a:t>-Duarte I et al., </a:t>
            </a:r>
            <a:r>
              <a:rPr lang="en-US" sz="1300" b="1" i="1" dirty="0" err="1">
                <a:latin typeface="Corbel" panose="020B0503020204020204" pitchFamily="34" charset="0"/>
                <a:cs typeface="Times New Roman" pitchFamily="18" charset="0"/>
              </a:rPr>
              <a:t>Neuroimage</a:t>
            </a:r>
            <a:r>
              <a:rPr lang="en-US" sz="1300" b="1" i="1" dirty="0">
                <a:latin typeface="Corbel" panose="020B0503020204020204" pitchFamily="34" charset="0"/>
                <a:cs typeface="Times New Roman" pitchFamily="18" charset="0"/>
              </a:rPr>
              <a:t> 2014; 85(3): 1003-1013.</a:t>
            </a:r>
          </a:p>
        </p:txBody>
      </p:sp>
      <p:sp>
        <p:nvSpPr>
          <p:cNvPr id="14" name="Rectangle 13"/>
          <p:cNvSpPr/>
          <p:nvPr/>
        </p:nvSpPr>
        <p:spPr>
          <a:xfrm>
            <a:off x="-721746" y="508092"/>
            <a:ext cx="10966348" cy="486751"/>
          </a:xfrm>
          <a:prstGeom prst="rect">
            <a:avLst/>
          </a:prstGeom>
          <a:effectLst/>
        </p:spPr>
        <p:txBody>
          <a:bodyPr wrap="square" lIns="90940" tIns="45442" rIns="90940" bIns="45442">
            <a:spAutoFit/>
          </a:bodyPr>
          <a:lstStyle/>
          <a:p>
            <a:pPr algn="ctr" defTabSz="454698">
              <a:lnSpc>
                <a:spcPct val="90000"/>
              </a:lnSpc>
            </a:pPr>
            <a:r>
              <a:rPr lang="en-US" sz="2800" b="1" dirty="0">
                <a:latin typeface="Corbel" panose="020B0503020204020204" pitchFamily="34" charset="0"/>
                <a:cs typeface="Times New Roman" pitchFamily="18" charset="0"/>
              </a:rPr>
              <a:t>Non-Medication </a:t>
            </a:r>
            <a:r>
              <a:rPr lang="en-US" sz="2800" b="1" dirty="0" smtClean="0">
                <a:latin typeface="Corbel" panose="020B0503020204020204" pitchFamily="34" charset="0"/>
                <a:cs typeface="Times New Roman" pitchFamily="18" charset="0"/>
              </a:rPr>
              <a:t>Treatments </a:t>
            </a:r>
            <a:r>
              <a:rPr lang="en-US" sz="2800" b="1" dirty="0">
                <a:latin typeface="Corbel" panose="020B0503020204020204" pitchFamily="34" charset="0"/>
                <a:cs typeface="Times New Roman" pitchFamily="18" charset="0"/>
              </a:rPr>
              <a:t>for </a:t>
            </a:r>
            <a:r>
              <a:rPr lang="en-US" sz="2800" b="1" dirty="0" smtClean="0">
                <a:latin typeface="Corbel" panose="020B0503020204020204" pitchFamily="34" charset="0"/>
                <a:cs typeface="Times New Roman" pitchFamily="18" charset="0"/>
              </a:rPr>
              <a:t>PAIN </a:t>
            </a:r>
            <a:r>
              <a:rPr lang="en-US" sz="2800" b="1" dirty="0">
                <a:latin typeface="Corbel" panose="020B0503020204020204" pitchFamily="34" charset="0"/>
                <a:cs typeface="Times New Roman" pitchFamily="18" charset="0"/>
              </a:rPr>
              <a:t>and ADDICTION</a:t>
            </a:r>
            <a:endParaRPr lang="en-US" sz="2800" dirty="0">
              <a:latin typeface="Corbel" panose="020B0503020204020204" pitchFamily="34" charset="0"/>
              <a:cs typeface="Times New Roman" pitchFamily="18" charset="0"/>
            </a:endParaRPr>
          </a:p>
        </p:txBody>
      </p:sp>
      <p:grpSp>
        <p:nvGrpSpPr>
          <p:cNvPr id="2" name="Group 16"/>
          <p:cNvGrpSpPr/>
          <p:nvPr/>
        </p:nvGrpSpPr>
        <p:grpSpPr>
          <a:xfrm>
            <a:off x="6272243" y="1633017"/>
            <a:ext cx="2514216" cy="1644656"/>
            <a:chOff x="6901945" y="1487877"/>
            <a:chExt cx="2828494" cy="1644656"/>
          </a:xfrm>
        </p:grpSpPr>
        <p:pic>
          <p:nvPicPr>
            <p:cNvPr id="18" name="Picture 17" descr="1-s2_0-S1526590013013849-gr1.jpg"/>
            <p:cNvPicPr>
              <a:picLocks noChangeAspect="1"/>
            </p:cNvPicPr>
            <p:nvPr/>
          </p:nvPicPr>
          <p:blipFill>
            <a:blip r:embed="rId4"/>
            <a:stretch>
              <a:fillRect/>
            </a:stretch>
          </p:blipFill>
          <p:spPr>
            <a:xfrm>
              <a:off x="6901945" y="1671291"/>
              <a:ext cx="2778575" cy="1461242"/>
            </a:xfrm>
            <a:prstGeom prst="rect">
              <a:avLst/>
            </a:prstGeom>
          </p:spPr>
        </p:pic>
        <p:cxnSp>
          <p:nvCxnSpPr>
            <p:cNvPr id="19" name="Straight Arrow Connector 18"/>
            <p:cNvCxnSpPr/>
            <p:nvPr/>
          </p:nvCxnSpPr>
          <p:spPr>
            <a:xfrm flipH="1" flipV="1">
              <a:off x="7679601" y="2500313"/>
              <a:ext cx="259237" cy="95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9203745" y="2464031"/>
              <a:ext cx="259237" cy="95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6901945" y="1516454"/>
              <a:ext cx="2778575" cy="19472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4698"/>
              <a:endParaRPr lang="en-US">
                <a:solidFill>
                  <a:schemeClr val="tx1"/>
                </a:solidFill>
                <a:latin typeface="Corbel" panose="020B0503020204020204" pitchFamily="34" charset="0"/>
              </a:endParaRPr>
            </a:p>
          </p:txBody>
        </p:sp>
        <p:sp>
          <p:nvSpPr>
            <p:cNvPr id="22" name="Rectangle 21"/>
            <p:cNvSpPr/>
            <p:nvPr/>
          </p:nvSpPr>
          <p:spPr>
            <a:xfrm>
              <a:off x="8422629" y="1493090"/>
              <a:ext cx="1307810" cy="215444"/>
            </a:xfrm>
            <a:prstGeom prst="rect">
              <a:avLst/>
            </a:prstGeom>
          </p:spPr>
          <p:txBody>
            <a:bodyPr wrap="none">
              <a:spAutoFit/>
            </a:bodyPr>
            <a:lstStyle/>
            <a:p>
              <a:pPr defTabSz="454698"/>
              <a:r>
                <a:rPr lang="en-US" sz="800" b="1" dirty="0">
                  <a:latin typeface="Corbel" panose="020B0503020204020204" pitchFamily="34" charset="0"/>
                  <a:cs typeface="Times New Roman" pitchFamily="18" charset="0"/>
                </a:rPr>
                <a:t>Left sensory thalamus</a:t>
              </a:r>
            </a:p>
          </p:txBody>
        </p:sp>
        <p:sp>
          <p:nvSpPr>
            <p:cNvPr id="23" name="Rectangle 22"/>
            <p:cNvSpPr/>
            <p:nvPr/>
          </p:nvSpPr>
          <p:spPr>
            <a:xfrm>
              <a:off x="6931741" y="1487877"/>
              <a:ext cx="1426834" cy="215444"/>
            </a:xfrm>
            <a:prstGeom prst="rect">
              <a:avLst/>
            </a:prstGeom>
          </p:spPr>
          <p:txBody>
            <a:bodyPr wrap="none">
              <a:spAutoFit/>
            </a:bodyPr>
            <a:lstStyle/>
            <a:p>
              <a:pPr defTabSz="454698"/>
              <a:r>
                <a:rPr lang="en-US" sz="800" b="1" dirty="0">
                  <a:latin typeface="Corbel" panose="020B0503020204020204" pitchFamily="34" charset="0"/>
                  <a:cs typeface="Times New Roman" pitchFamily="18" charset="0"/>
                </a:rPr>
                <a:t>Left </a:t>
              </a:r>
              <a:r>
                <a:rPr lang="en-US" sz="800" b="1" dirty="0" err="1">
                  <a:latin typeface="Corbel" panose="020B0503020204020204" pitchFamily="34" charset="0"/>
                  <a:cs typeface="Times New Roman" pitchFamily="18" charset="0"/>
                </a:rPr>
                <a:t>periventricular</a:t>
              </a:r>
              <a:r>
                <a:rPr lang="en-US" sz="800" b="1" dirty="0">
                  <a:latin typeface="Corbel" panose="020B0503020204020204" pitchFamily="34" charset="0"/>
                  <a:cs typeface="Times New Roman" pitchFamily="18" charset="0"/>
                </a:rPr>
                <a:t> gray </a:t>
              </a:r>
            </a:p>
          </p:txBody>
        </p:sp>
      </p:grpSp>
      <p:sp>
        <p:nvSpPr>
          <p:cNvPr id="24" name="TextBox 23"/>
          <p:cNvSpPr txBox="1"/>
          <p:nvPr/>
        </p:nvSpPr>
        <p:spPr>
          <a:xfrm>
            <a:off x="7309243" y="5009538"/>
            <a:ext cx="1838789" cy="522659"/>
          </a:xfrm>
          <a:prstGeom prst="rect">
            <a:avLst/>
          </a:prstGeom>
          <a:noFill/>
        </p:spPr>
        <p:txBody>
          <a:bodyPr wrap="none" lIns="90940" tIns="45442" rIns="90940" bIns="45442" rtlCol="0">
            <a:spAutoFit/>
          </a:bodyPr>
          <a:lstStyle/>
          <a:p>
            <a:pPr defTabSz="454698"/>
            <a:r>
              <a:rPr lang="en-US" sz="1400" b="1" i="1" dirty="0">
                <a:latin typeface="Corbel" panose="020B0503020204020204" pitchFamily="34" charset="0"/>
                <a:cs typeface="Times New Roman" pitchFamily="18" charset="0"/>
              </a:rPr>
              <a:t>Gray AM et al., J Pain </a:t>
            </a:r>
          </a:p>
          <a:p>
            <a:pPr defTabSz="454698"/>
            <a:r>
              <a:rPr lang="en-US" sz="1400" b="1" i="1" dirty="0">
                <a:latin typeface="Corbel" panose="020B0503020204020204" pitchFamily="34" charset="0"/>
                <a:cs typeface="Times New Roman" pitchFamily="18" charset="0"/>
              </a:rPr>
              <a:t>2014; 15(3): 283-292.</a:t>
            </a:r>
          </a:p>
        </p:txBody>
      </p:sp>
      <p:sp>
        <p:nvSpPr>
          <p:cNvPr id="25" name="Rectangle 24"/>
          <p:cNvSpPr/>
          <p:nvPr/>
        </p:nvSpPr>
        <p:spPr>
          <a:xfrm>
            <a:off x="5198479" y="3297032"/>
            <a:ext cx="4572000" cy="1370583"/>
          </a:xfrm>
          <a:prstGeom prst="rect">
            <a:avLst/>
          </a:prstGeom>
        </p:spPr>
        <p:txBody>
          <a:bodyPr wrap="square" lIns="90940" tIns="45442" rIns="90940" bIns="45442">
            <a:spAutoFit/>
          </a:bodyPr>
          <a:lstStyle/>
          <a:p>
            <a:pPr algn="ctr" defTabSz="454698">
              <a:lnSpc>
                <a:spcPct val="90000"/>
              </a:lnSpc>
            </a:pPr>
            <a:r>
              <a:rPr lang="en-US" sz="2000" b="1" dirty="0">
                <a:latin typeface="Corbel" panose="020B0503020204020204" pitchFamily="34" charset="0"/>
                <a:ea typeface="Arial Unicode MS" pitchFamily="34" charset="-128"/>
                <a:cs typeface="Times New Roman" pitchFamily="18" charset="0"/>
              </a:rPr>
              <a:t>Deep Brain Stimulation (DBS)</a:t>
            </a:r>
          </a:p>
          <a:p>
            <a:pPr algn="ctr" defTabSz="454698">
              <a:lnSpc>
                <a:spcPct val="90000"/>
              </a:lnSpc>
            </a:pPr>
            <a:r>
              <a:rPr lang="en-US" b="1" dirty="0" err="1">
                <a:latin typeface="Corbel" panose="020B0503020204020204" pitchFamily="34" charset="0"/>
                <a:ea typeface="Arial Unicode MS" pitchFamily="34" charset="-128"/>
                <a:cs typeface="Times New Roman" pitchFamily="18" charset="0"/>
              </a:rPr>
              <a:t>Stereotaxtic</a:t>
            </a:r>
            <a:r>
              <a:rPr lang="en-US" b="1" dirty="0">
                <a:latin typeface="Corbel" panose="020B0503020204020204" pitchFamily="34" charset="0"/>
                <a:ea typeface="Arial Unicode MS" pitchFamily="34" charset="-128"/>
                <a:cs typeface="Times New Roman" pitchFamily="18" charset="0"/>
              </a:rPr>
              <a:t> implantation of </a:t>
            </a:r>
          </a:p>
          <a:p>
            <a:pPr algn="ctr" defTabSz="454698">
              <a:lnSpc>
                <a:spcPct val="90000"/>
              </a:lnSpc>
            </a:pPr>
            <a:r>
              <a:rPr lang="en-US" b="1" dirty="0">
                <a:latin typeface="Corbel" panose="020B0503020204020204" pitchFamily="34" charset="0"/>
                <a:ea typeface="Arial Unicode MS" pitchFamily="34" charset="-128"/>
                <a:cs typeface="Times New Roman" pitchFamily="18" charset="0"/>
              </a:rPr>
              <a:t>electrodes that emit electrical </a:t>
            </a:r>
          </a:p>
          <a:p>
            <a:pPr algn="ctr" defTabSz="454698">
              <a:lnSpc>
                <a:spcPct val="90000"/>
              </a:lnSpc>
            </a:pPr>
            <a:r>
              <a:rPr lang="en-US" b="1" dirty="0">
                <a:latin typeface="Corbel" panose="020B0503020204020204" pitchFamily="34" charset="0"/>
                <a:ea typeface="Arial Unicode MS" pitchFamily="34" charset="-128"/>
                <a:cs typeface="Times New Roman" pitchFamily="18" charset="0"/>
              </a:rPr>
              <a:t>stimulation to a targeted </a:t>
            </a:r>
          </a:p>
          <a:p>
            <a:pPr algn="ctr" defTabSz="454698">
              <a:lnSpc>
                <a:spcPct val="90000"/>
              </a:lnSpc>
            </a:pPr>
            <a:r>
              <a:rPr lang="en-US" b="1" dirty="0">
                <a:latin typeface="Corbel" panose="020B0503020204020204" pitchFamily="34" charset="0"/>
                <a:ea typeface="Arial Unicode MS" pitchFamily="34" charset="-128"/>
                <a:cs typeface="Times New Roman" pitchFamily="18" charset="0"/>
              </a:rPr>
              <a:t>neuronal region</a:t>
            </a:r>
          </a:p>
        </p:txBody>
      </p:sp>
      <p:pic>
        <p:nvPicPr>
          <p:cNvPr id="26" name="Picture 25" descr="1-s2_0-S1053811913005995-gr1.jpg"/>
          <p:cNvPicPr>
            <a:picLocks noChangeAspect="1"/>
          </p:cNvPicPr>
          <p:nvPr/>
        </p:nvPicPr>
        <p:blipFill>
          <a:blip r:embed="rId3"/>
          <a:srcRect l="51594" r="17503" b="61981"/>
          <a:stretch>
            <a:fillRect/>
          </a:stretch>
        </p:blipFill>
        <p:spPr>
          <a:xfrm>
            <a:off x="527481" y="1852628"/>
            <a:ext cx="1470781" cy="2137229"/>
          </a:xfrm>
          <a:prstGeom prst="rect">
            <a:avLst/>
          </a:prstGeom>
        </p:spPr>
      </p:pic>
      <p:sp>
        <p:nvSpPr>
          <p:cNvPr id="27" name="Rectangle 26"/>
          <p:cNvSpPr/>
          <p:nvPr/>
        </p:nvSpPr>
        <p:spPr>
          <a:xfrm>
            <a:off x="1856359" y="1842979"/>
            <a:ext cx="2715667" cy="650899"/>
          </a:xfrm>
          <a:prstGeom prst="rect">
            <a:avLst/>
          </a:prstGeom>
        </p:spPr>
        <p:txBody>
          <a:bodyPr wrap="square" lIns="90940" tIns="45442" rIns="90940" bIns="45442">
            <a:spAutoFit/>
          </a:bodyPr>
          <a:lstStyle/>
          <a:p>
            <a:pPr algn="ctr" defTabSz="454698">
              <a:lnSpc>
                <a:spcPct val="90000"/>
              </a:lnSpc>
            </a:pPr>
            <a:r>
              <a:rPr lang="en-US" sz="2000" b="1" dirty="0" err="1">
                <a:latin typeface="Corbel" panose="020B0503020204020204" pitchFamily="34" charset="0"/>
                <a:ea typeface="Arial Unicode MS" pitchFamily="34" charset="-128"/>
                <a:cs typeface="Times New Roman" pitchFamily="18" charset="0"/>
              </a:rPr>
              <a:t>Transcranial</a:t>
            </a:r>
            <a:r>
              <a:rPr lang="en-US" sz="2000" b="1" dirty="0">
                <a:latin typeface="Corbel" panose="020B0503020204020204" pitchFamily="34" charset="0"/>
                <a:ea typeface="Arial Unicode MS" pitchFamily="34" charset="-128"/>
                <a:cs typeface="Times New Roman" pitchFamily="18" charset="0"/>
              </a:rPr>
              <a:t> Magnetic </a:t>
            </a:r>
          </a:p>
          <a:p>
            <a:pPr algn="ctr" defTabSz="454698">
              <a:lnSpc>
                <a:spcPct val="90000"/>
              </a:lnSpc>
            </a:pPr>
            <a:r>
              <a:rPr lang="en-US" sz="2000" b="1" dirty="0">
                <a:latin typeface="Corbel" panose="020B0503020204020204" pitchFamily="34" charset="0"/>
                <a:ea typeface="Arial Unicode MS" pitchFamily="34" charset="-128"/>
                <a:cs typeface="Times New Roman" pitchFamily="18" charset="0"/>
              </a:rPr>
              <a:t>Stimulation (TMS</a:t>
            </a:r>
            <a:r>
              <a:rPr lang="en-US" sz="2000" b="1" dirty="0" smtClean="0">
                <a:latin typeface="Corbel" panose="020B0503020204020204" pitchFamily="34" charset="0"/>
                <a:ea typeface="Arial Unicode MS" pitchFamily="34" charset="-128"/>
                <a:cs typeface="Times New Roman" pitchFamily="18" charset="0"/>
              </a:rPr>
              <a:t>)</a:t>
            </a:r>
            <a:endParaRPr lang="en-US" sz="2000" b="1" dirty="0">
              <a:latin typeface="Corbel" panose="020B0503020204020204" pitchFamily="34" charset="0"/>
              <a:ea typeface="Arial Unicode MS" pitchFamily="34" charset="-128"/>
              <a:cs typeface="Times New Roman" pitchFamily="18" charset="0"/>
            </a:endParaRPr>
          </a:p>
        </p:txBody>
      </p:sp>
      <p:sp>
        <p:nvSpPr>
          <p:cNvPr id="29" name="TextBox 28"/>
          <p:cNvSpPr txBox="1"/>
          <p:nvPr/>
        </p:nvSpPr>
        <p:spPr>
          <a:xfrm>
            <a:off x="1637153" y="-77305"/>
            <a:ext cx="6871062" cy="645737"/>
          </a:xfrm>
          <a:prstGeom prst="rect">
            <a:avLst/>
          </a:prstGeom>
          <a:noFill/>
          <a:effectLst/>
        </p:spPr>
        <p:txBody>
          <a:bodyPr wrap="square" lIns="90911" tIns="45426" rIns="90911" bIns="45426" rtlCol="0">
            <a:spAutoFit/>
          </a:bodyPr>
          <a:lstStyle/>
          <a:p>
            <a:pPr defTabSz="454554"/>
            <a:r>
              <a:rPr lang="en-US" sz="3600" b="1" dirty="0">
                <a:latin typeface="Corbel" panose="020B0503020204020204" pitchFamily="34" charset="0"/>
                <a:cs typeface="Times New Roman" panose="02020603050405020304" pitchFamily="18" charset="0"/>
              </a:rPr>
              <a:t>PAIN: Alternative Therapeutics</a:t>
            </a:r>
          </a:p>
        </p:txBody>
      </p:sp>
      <p:sp>
        <p:nvSpPr>
          <p:cNvPr id="30" name="Line 4"/>
          <p:cNvSpPr>
            <a:spLocks noChangeShapeType="1"/>
          </p:cNvSpPr>
          <p:nvPr/>
        </p:nvSpPr>
        <p:spPr bwMode="auto">
          <a:xfrm>
            <a:off x="0" y="1008063"/>
            <a:ext cx="9144000" cy="1588"/>
          </a:xfrm>
          <a:prstGeom prst="line">
            <a:avLst/>
          </a:prstGeom>
          <a:noFill/>
          <a:ln w="57150">
            <a:solidFill>
              <a:srgbClr val="FF0000"/>
            </a:solidFill>
            <a:round/>
            <a:headEnd/>
            <a:tailEnd/>
          </a:ln>
        </p:spPr>
        <p:txBody>
          <a:bodyPr lIns="91344" tIns="45672" rIns="91344" bIns="45672"/>
          <a:lstStyle/>
          <a:p>
            <a:endParaRPr lang="en-US">
              <a:solidFill>
                <a:prstClr val="black"/>
              </a:solidFill>
              <a:latin typeface="Corbel" pitchFamily="34" charset="0"/>
            </a:endParaRPr>
          </a:p>
        </p:txBody>
      </p:sp>
    </p:spTree>
    <p:extLst>
      <p:ext uri="{BB962C8B-B14F-4D97-AF65-F5344CB8AC3E}">
        <p14:creationId xmlns:p14="http://schemas.microsoft.com/office/powerpoint/2010/main" val="3185969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6" name="Line 855"/>
          <p:cNvSpPr>
            <a:spLocks noChangeShapeType="1"/>
          </p:cNvSpPr>
          <p:nvPr/>
        </p:nvSpPr>
        <p:spPr bwMode="auto">
          <a:xfrm>
            <a:off x="4763" y="833439"/>
            <a:ext cx="9144000" cy="0"/>
          </a:xfrm>
          <a:prstGeom prst="line">
            <a:avLst/>
          </a:prstGeom>
          <a:noFill/>
          <a:ln w="57150">
            <a:solidFill>
              <a:srgbClr val="FF0000"/>
            </a:solidFill>
            <a:round/>
            <a:headEnd/>
            <a:tailEnd/>
          </a:ln>
        </p:spPr>
        <p:txBody>
          <a:bodyPr wrap="none" lIns="76117" tIns="38058" rIns="76117" bIns="38058" anchor="ctr"/>
          <a:lstStyle/>
          <a:p>
            <a:pPr defTabSz="380585"/>
            <a:endParaRPr lang="en-US" sz="1500">
              <a:solidFill>
                <a:prstClr val="black"/>
              </a:solidFill>
              <a:latin typeface="Corbel" pitchFamily="34" charset="0"/>
            </a:endParaRPr>
          </a:p>
        </p:txBody>
      </p:sp>
      <p:sp>
        <p:nvSpPr>
          <p:cNvPr id="12" name="Title 1"/>
          <p:cNvSpPr txBox="1">
            <a:spLocks/>
          </p:cNvSpPr>
          <p:nvPr/>
        </p:nvSpPr>
        <p:spPr bwMode="auto">
          <a:xfrm>
            <a:off x="0" y="-34009"/>
            <a:ext cx="9144000" cy="962023"/>
          </a:xfrm>
          <a:prstGeom prst="rect">
            <a:avLst/>
          </a:prstGeom>
          <a:noFill/>
          <a:ln w="9525">
            <a:noFill/>
            <a:miter lim="800000"/>
            <a:headEnd/>
            <a:tailEnd/>
          </a:ln>
        </p:spPr>
        <p:txBody>
          <a:bodyPr vert="horz" wrap="square" lIns="76117" tIns="38058" rIns="76117" bIns="38058" numCol="1" anchor="ctr" anchorCtr="0" compatLnSpc="1">
            <a:prstTxWarp prst="textNoShape">
              <a:avLst/>
            </a:prstTxWarp>
          </a:bodyPr>
          <a:lstStyle/>
          <a:p>
            <a:pPr algn="ctr" defTabSz="380585" eaLnBrk="0" hangingPunct="0">
              <a:defRPr/>
            </a:pPr>
            <a:r>
              <a:rPr lang="en-US" sz="3600" b="1" i="1" u="sng" dirty="0">
                <a:solidFill>
                  <a:srgbClr val="FF0000"/>
                </a:solidFill>
                <a:latin typeface="Corbel" pitchFamily="34" charset="0"/>
                <a:ea typeface="ＭＳ Ｐゴシック" charset="0"/>
                <a:cs typeface="ＭＳ Ｐゴシック" charset="0"/>
              </a:rPr>
              <a:t>Medical Treatment</a:t>
            </a:r>
            <a:r>
              <a:rPr lang="en-US" sz="3600" b="1" i="1" dirty="0">
                <a:solidFill>
                  <a:prstClr val="black"/>
                </a:solidFill>
                <a:latin typeface="Corbel" pitchFamily="34" charset="0"/>
                <a:ea typeface="ＭＳ Ｐゴシック" charset="0"/>
                <a:cs typeface="ＭＳ Ｐゴシック" charset="0"/>
              </a:rPr>
              <a:t> </a:t>
            </a:r>
            <a:r>
              <a:rPr lang="en-US" sz="3600" b="1" dirty="0">
                <a:solidFill>
                  <a:prstClr val="black"/>
                </a:solidFill>
                <a:latin typeface="Corbel" pitchFamily="34" charset="0"/>
                <a:ea typeface="ＭＳ Ｐゴシック" charset="0"/>
                <a:cs typeface="ＭＳ Ｐゴシック" charset="0"/>
              </a:rPr>
              <a:t>May Reduce Deaths</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65" y="971551"/>
            <a:ext cx="8591549"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810500" y="1028700"/>
            <a:ext cx="1257300" cy="3462482"/>
          </a:xfrm>
          <a:prstGeom prst="rect">
            <a:avLst/>
          </a:prstGeom>
          <a:solidFill>
            <a:schemeClr val="bg1"/>
          </a:solidFill>
        </p:spPr>
        <p:txBody>
          <a:bodyPr wrap="square" lIns="76117" tIns="38058" rIns="76117" bIns="38058" rtlCol="0">
            <a:spAutoFit/>
          </a:bodyPr>
          <a:lstStyle/>
          <a:p>
            <a:pPr defTabSz="380585"/>
            <a:r>
              <a:rPr lang="en-US" sz="1500" dirty="0">
                <a:solidFill>
                  <a:prstClr val="black"/>
                </a:solidFill>
                <a:latin typeface="Corbel" pitchFamily="34" charset="0"/>
              </a:rPr>
              <a:t>-10,000</a:t>
            </a:r>
          </a:p>
          <a:p>
            <a:pPr defTabSz="380585"/>
            <a:endParaRPr lang="en-US" sz="1500" dirty="0">
              <a:solidFill>
                <a:prstClr val="black"/>
              </a:solidFill>
              <a:latin typeface="Corbel" pitchFamily="34" charset="0"/>
            </a:endParaRPr>
          </a:p>
          <a:p>
            <a:pPr defTabSz="380585"/>
            <a:endParaRPr lang="en-US" sz="500" dirty="0">
              <a:solidFill>
                <a:prstClr val="black"/>
              </a:solidFill>
              <a:latin typeface="Corbel" pitchFamily="34" charset="0"/>
            </a:endParaRPr>
          </a:p>
          <a:p>
            <a:pPr defTabSz="380585"/>
            <a:r>
              <a:rPr lang="en-US" sz="1500" dirty="0">
                <a:solidFill>
                  <a:prstClr val="black"/>
                </a:solidFill>
                <a:latin typeface="Corbel" pitchFamily="34" charset="0"/>
              </a:rPr>
              <a:t>-8,000</a:t>
            </a:r>
          </a:p>
          <a:p>
            <a:pPr defTabSz="380585"/>
            <a:endParaRPr lang="en-US" sz="2000" dirty="0">
              <a:solidFill>
                <a:prstClr val="black"/>
              </a:solidFill>
              <a:latin typeface="Corbel" pitchFamily="34" charset="0"/>
            </a:endParaRPr>
          </a:p>
          <a:p>
            <a:pPr defTabSz="380585"/>
            <a:r>
              <a:rPr lang="en-US" sz="1500" dirty="0">
                <a:solidFill>
                  <a:prstClr val="black"/>
                </a:solidFill>
                <a:latin typeface="Corbel" pitchFamily="34" charset="0"/>
              </a:rPr>
              <a:t>-6,000</a:t>
            </a:r>
          </a:p>
          <a:p>
            <a:pPr defTabSz="380585"/>
            <a:endParaRPr lang="en-US" sz="2000" dirty="0">
              <a:solidFill>
                <a:prstClr val="black"/>
              </a:solidFill>
              <a:latin typeface="Corbel" pitchFamily="34" charset="0"/>
            </a:endParaRPr>
          </a:p>
          <a:p>
            <a:pPr defTabSz="380585"/>
            <a:r>
              <a:rPr lang="en-US" sz="1500" dirty="0">
                <a:solidFill>
                  <a:prstClr val="black"/>
                </a:solidFill>
                <a:latin typeface="Corbel" pitchFamily="34" charset="0"/>
              </a:rPr>
              <a:t>-4,000</a:t>
            </a:r>
          </a:p>
          <a:p>
            <a:pPr defTabSz="380585"/>
            <a:endParaRPr lang="en-US" sz="2000" dirty="0">
              <a:solidFill>
                <a:prstClr val="black"/>
              </a:solidFill>
              <a:latin typeface="Corbel" pitchFamily="34" charset="0"/>
            </a:endParaRPr>
          </a:p>
          <a:p>
            <a:pPr defTabSz="380585"/>
            <a:r>
              <a:rPr lang="en-US" sz="1500" dirty="0">
                <a:solidFill>
                  <a:prstClr val="black"/>
                </a:solidFill>
                <a:latin typeface="Corbel" pitchFamily="34" charset="0"/>
              </a:rPr>
              <a:t>-2,000</a:t>
            </a:r>
          </a:p>
          <a:p>
            <a:pPr defTabSz="380585"/>
            <a:endParaRPr lang="en-US" sz="2000" dirty="0">
              <a:solidFill>
                <a:prstClr val="black"/>
              </a:solidFill>
              <a:latin typeface="Corbel" pitchFamily="34" charset="0"/>
            </a:endParaRPr>
          </a:p>
          <a:p>
            <a:pPr defTabSz="380585"/>
            <a:r>
              <a:rPr lang="en-US" sz="1500" dirty="0">
                <a:solidFill>
                  <a:prstClr val="black"/>
                </a:solidFill>
                <a:latin typeface="Corbel" pitchFamily="34" charset="0"/>
              </a:rPr>
              <a:t>-0</a:t>
            </a:r>
          </a:p>
          <a:p>
            <a:pPr defTabSz="380585"/>
            <a:endParaRPr lang="en-US" sz="1500" dirty="0">
              <a:solidFill>
                <a:prstClr val="black"/>
              </a:solidFill>
              <a:latin typeface="Corbel" pitchFamily="34" charset="0"/>
            </a:endParaRPr>
          </a:p>
          <a:p>
            <a:pPr defTabSz="380585"/>
            <a:endParaRPr lang="en-US" sz="1500" dirty="0">
              <a:solidFill>
                <a:prstClr val="black"/>
              </a:solidFill>
              <a:latin typeface="Corbel" pitchFamily="34" charset="0"/>
            </a:endParaRPr>
          </a:p>
        </p:txBody>
      </p:sp>
      <p:sp>
        <p:nvSpPr>
          <p:cNvPr id="3" name="TextBox 2"/>
          <p:cNvSpPr txBox="1"/>
          <p:nvPr/>
        </p:nvSpPr>
        <p:spPr>
          <a:xfrm>
            <a:off x="8518590" y="1123955"/>
            <a:ext cx="461497" cy="2982367"/>
          </a:xfrm>
          <a:prstGeom prst="rect">
            <a:avLst/>
          </a:prstGeom>
          <a:noFill/>
        </p:spPr>
        <p:txBody>
          <a:bodyPr vert="vert270" wrap="square" lIns="76117" tIns="38058" rIns="76117" bIns="38058" rtlCol="0">
            <a:spAutoFit/>
          </a:bodyPr>
          <a:lstStyle/>
          <a:p>
            <a:pPr defTabSz="380585"/>
            <a:r>
              <a:rPr lang="en-US" sz="2000" b="1" dirty="0">
                <a:solidFill>
                  <a:prstClr val="black"/>
                </a:solidFill>
                <a:latin typeface="Corbel" pitchFamily="34" charset="0"/>
              </a:rPr>
              <a:t>Patients Treated</a:t>
            </a:r>
          </a:p>
        </p:txBody>
      </p:sp>
      <p:sp>
        <p:nvSpPr>
          <p:cNvPr id="5" name="Rectangle 4"/>
          <p:cNvSpPr/>
          <p:nvPr/>
        </p:nvSpPr>
        <p:spPr>
          <a:xfrm>
            <a:off x="304817" y="5355135"/>
            <a:ext cx="8591549" cy="14076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6117" tIns="38058" rIns="76117" bIns="38058" rtlCol="0" anchor="ctr"/>
          <a:lstStyle/>
          <a:p>
            <a:pPr algn="ctr" defTabSz="380585"/>
            <a:endParaRPr lang="en-US" sz="1500">
              <a:solidFill>
                <a:prstClr val="white"/>
              </a:solidFill>
              <a:latin typeface="Corbel" pitchFamily="34" charset="0"/>
            </a:endParaRPr>
          </a:p>
        </p:txBody>
      </p:sp>
      <p:sp>
        <p:nvSpPr>
          <p:cNvPr id="4" name="TextBox 3"/>
          <p:cNvSpPr txBox="1"/>
          <p:nvPr/>
        </p:nvSpPr>
        <p:spPr>
          <a:xfrm>
            <a:off x="666754" y="5569618"/>
            <a:ext cx="1409700" cy="307773"/>
          </a:xfrm>
          <a:prstGeom prst="rect">
            <a:avLst/>
          </a:prstGeom>
          <a:noFill/>
        </p:spPr>
        <p:txBody>
          <a:bodyPr wrap="square" lIns="76117" tIns="38058" rIns="76117" bIns="38058" rtlCol="0">
            <a:spAutoFit/>
          </a:bodyPr>
          <a:lstStyle/>
          <a:p>
            <a:pPr defTabSz="380585"/>
            <a:r>
              <a:rPr lang="en-US" sz="1500" dirty="0">
                <a:solidFill>
                  <a:prstClr val="black"/>
                </a:solidFill>
                <a:latin typeface="Corbel" pitchFamily="34" charset="0"/>
              </a:rPr>
              <a:t>Heroin OD</a:t>
            </a:r>
          </a:p>
        </p:txBody>
      </p:sp>
      <p:sp>
        <p:nvSpPr>
          <p:cNvPr id="17" name="TextBox 16"/>
          <p:cNvSpPr txBox="1"/>
          <p:nvPr/>
        </p:nvSpPr>
        <p:spPr>
          <a:xfrm>
            <a:off x="2647953" y="5588668"/>
            <a:ext cx="4095750" cy="307773"/>
          </a:xfrm>
          <a:prstGeom prst="rect">
            <a:avLst/>
          </a:prstGeom>
          <a:noFill/>
        </p:spPr>
        <p:txBody>
          <a:bodyPr wrap="square" lIns="76117" tIns="38058" rIns="76117" bIns="38058" rtlCol="0">
            <a:spAutoFit/>
          </a:bodyPr>
          <a:lstStyle/>
          <a:p>
            <a:pPr defTabSz="380585"/>
            <a:r>
              <a:rPr lang="en-US" sz="1500" dirty="0">
                <a:solidFill>
                  <a:prstClr val="black"/>
                </a:solidFill>
                <a:latin typeface="Corbel" pitchFamily="34" charset="0"/>
              </a:rPr>
              <a:t>Buprenorphine Treatment</a:t>
            </a:r>
          </a:p>
        </p:txBody>
      </p:sp>
      <p:sp>
        <p:nvSpPr>
          <p:cNvPr id="18" name="TextBox 17"/>
          <p:cNvSpPr txBox="1"/>
          <p:nvPr/>
        </p:nvSpPr>
        <p:spPr>
          <a:xfrm>
            <a:off x="6343650" y="5595544"/>
            <a:ext cx="4095750" cy="307773"/>
          </a:xfrm>
          <a:prstGeom prst="rect">
            <a:avLst/>
          </a:prstGeom>
          <a:noFill/>
        </p:spPr>
        <p:txBody>
          <a:bodyPr wrap="square" lIns="76117" tIns="38058" rIns="76117" bIns="38058" rtlCol="0">
            <a:spAutoFit/>
          </a:bodyPr>
          <a:lstStyle/>
          <a:p>
            <a:pPr defTabSz="380585"/>
            <a:r>
              <a:rPr lang="en-US" sz="1500" dirty="0">
                <a:solidFill>
                  <a:prstClr val="black"/>
                </a:solidFill>
                <a:latin typeface="Corbel" pitchFamily="34" charset="0"/>
              </a:rPr>
              <a:t>Methadone Treatment</a:t>
            </a:r>
          </a:p>
        </p:txBody>
      </p:sp>
      <p:cxnSp>
        <p:nvCxnSpPr>
          <p:cNvPr id="7" name="Straight Connector 6"/>
          <p:cNvCxnSpPr/>
          <p:nvPr/>
        </p:nvCxnSpPr>
        <p:spPr>
          <a:xfrm>
            <a:off x="323850" y="5754143"/>
            <a:ext cx="419100" cy="0"/>
          </a:xfrm>
          <a:prstGeom prst="line">
            <a:avLst/>
          </a:prstGeom>
          <a:ln w="571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981200" y="5754143"/>
            <a:ext cx="723900" cy="0"/>
          </a:xfrm>
          <a:prstGeom prst="line">
            <a:avLst/>
          </a:prstGeom>
          <a:ln w="57150">
            <a:solidFill>
              <a:schemeClr val="tx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715000" y="5754143"/>
            <a:ext cx="723900" cy="0"/>
          </a:xfrm>
          <a:prstGeom prst="line">
            <a:avLst/>
          </a:prstGeom>
          <a:ln w="57150">
            <a:solidFill>
              <a:schemeClr val="tx2"/>
            </a:solidFill>
            <a:prstDash val="dashDot"/>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23850" y="1123964"/>
            <a:ext cx="933450" cy="2923873"/>
          </a:xfrm>
          <a:prstGeom prst="rect">
            <a:avLst/>
          </a:prstGeom>
          <a:solidFill>
            <a:schemeClr val="bg1"/>
          </a:solidFill>
        </p:spPr>
        <p:txBody>
          <a:bodyPr wrap="square" lIns="76117" tIns="38058" rIns="76117" bIns="38058" rtlCol="0">
            <a:spAutoFit/>
          </a:bodyPr>
          <a:lstStyle/>
          <a:p>
            <a:pPr algn="r" defTabSz="380585"/>
            <a:r>
              <a:rPr lang="en-US" sz="1500" dirty="0">
                <a:solidFill>
                  <a:prstClr val="black"/>
                </a:solidFill>
                <a:latin typeface="Corbel" pitchFamily="34" charset="0"/>
              </a:rPr>
              <a:t>300-</a:t>
            </a:r>
          </a:p>
          <a:p>
            <a:pPr algn="r" defTabSz="380585"/>
            <a:endParaRPr lang="en-US" sz="1500" dirty="0">
              <a:solidFill>
                <a:prstClr val="black"/>
              </a:solidFill>
              <a:latin typeface="Corbel" pitchFamily="34" charset="0"/>
            </a:endParaRPr>
          </a:p>
          <a:p>
            <a:pPr algn="r" defTabSz="380585"/>
            <a:endParaRPr lang="en-US" sz="2500" dirty="0">
              <a:solidFill>
                <a:prstClr val="black"/>
              </a:solidFill>
              <a:latin typeface="Corbel" pitchFamily="34" charset="0"/>
            </a:endParaRPr>
          </a:p>
          <a:p>
            <a:pPr algn="r" defTabSz="380585"/>
            <a:r>
              <a:rPr lang="en-US" sz="1500" dirty="0">
                <a:solidFill>
                  <a:prstClr val="black"/>
                </a:solidFill>
                <a:latin typeface="Corbel" pitchFamily="34" charset="0"/>
              </a:rPr>
              <a:t>200-</a:t>
            </a:r>
          </a:p>
          <a:p>
            <a:pPr algn="r" defTabSz="380585"/>
            <a:endParaRPr lang="en-US" sz="1500" dirty="0">
              <a:solidFill>
                <a:prstClr val="black"/>
              </a:solidFill>
              <a:latin typeface="Corbel" pitchFamily="34" charset="0"/>
            </a:endParaRPr>
          </a:p>
          <a:p>
            <a:pPr algn="r" defTabSz="380585"/>
            <a:endParaRPr lang="en-US" sz="1500" dirty="0">
              <a:solidFill>
                <a:prstClr val="black"/>
              </a:solidFill>
              <a:latin typeface="Corbel" pitchFamily="34" charset="0"/>
            </a:endParaRPr>
          </a:p>
          <a:p>
            <a:pPr algn="r" defTabSz="380585"/>
            <a:endParaRPr lang="en-US" sz="1500" dirty="0">
              <a:solidFill>
                <a:prstClr val="black"/>
              </a:solidFill>
              <a:latin typeface="Corbel" pitchFamily="34" charset="0"/>
            </a:endParaRPr>
          </a:p>
          <a:p>
            <a:pPr algn="r" defTabSz="380585"/>
            <a:r>
              <a:rPr lang="en-US" sz="1500" dirty="0">
                <a:solidFill>
                  <a:prstClr val="black"/>
                </a:solidFill>
                <a:latin typeface="Corbel" pitchFamily="34" charset="0"/>
              </a:rPr>
              <a:t>100-</a:t>
            </a:r>
          </a:p>
          <a:p>
            <a:pPr algn="r" defTabSz="380585"/>
            <a:endParaRPr lang="en-US" sz="2500" dirty="0">
              <a:solidFill>
                <a:prstClr val="black"/>
              </a:solidFill>
              <a:latin typeface="Corbel" pitchFamily="34" charset="0"/>
            </a:endParaRPr>
          </a:p>
          <a:p>
            <a:pPr algn="r" defTabSz="380585"/>
            <a:endParaRPr lang="en-US" sz="1500" dirty="0">
              <a:solidFill>
                <a:prstClr val="black"/>
              </a:solidFill>
              <a:latin typeface="Corbel" pitchFamily="34" charset="0"/>
            </a:endParaRPr>
          </a:p>
          <a:p>
            <a:pPr algn="r" defTabSz="380585"/>
            <a:r>
              <a:rPr lang="en-US" sz="1500" dirty="0">
                <a:solidFill>
                  <a:prstClr val="black"/>
                </a:solidFill>
                <a:latin typeface="Corbel" pitchFamily="34" charset="0"/>
              </a:rPr>
              <a:t>0-</a:t>
            </a:r>
          </a:p>
        </p:txBody>
      </p:sp>
      <p:sp>
        <p:nvSpPr>
          <p:cNvPr id="25" name="TextBox 24"/>
          <p:cNvSpPr txBox="1"/>
          <p:nvPr/>
        </p:nvSpPr>
        <p:spPr>
          <a:xfrm>
            <a:off x="227078" y="1123955"/>
            <a:ext cx="461497" cy="2982367"/>
          </a:xfrm>
          <a:prstGeom prst="rect">
            <a:avLst/>
          </a:prstGeom>
          <a:noFill/>
        </p:spPr>
        <p:txBody>
          <a:bodyPr vert="vert270" wrap="square" lIns="76117" tIns="38058" rIns="76117" bIns="38058" rtlCol="0">
            <a:spAutoFit/>
          </a:bodyPr>
          <a:lstStyle/>
          <a:p>
            <a:pPr defTabSz="380585"/>
            <a:r>
              <a:rPr lang="en-US" sz="2000" b="1" dirty="0">
                <a:solidFill>
                  <a:prstClr val="black"/>
                </a:solidFill>
                <a:latin typeface="Corbel" pitchFamily="34" charset="0"/>
              </a:rPr>
              <a:t>Overdose Deaths</a:t>
            </a:r>
          </a:p>
        </p:txBody>
      </p:sp>
      <p:cxnSp>
        <p:nvCxnSpPr>
          <p:cNvPr id="11" name="Straight Connector 10"/>
          <p:cNvCxnSpPr/>
          <p:nvPr/>
        </p:nvCxnSpPr>
        <p:spPr>
          <a:xfrm>
            <a:off x="1257300" y="1028701"/>
            <a:ext cx="0" cy="3467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772400" y="1104901"/>
            <a:ext cx="0" cy="3467100"/>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343158" y="6192434"/>
            <a:ext cx="6729413" cy="307773"/>
          </a:xfrm>
          <a:prstGeom prst="rect">
            <a:avLst/>
          </a:prstGeom>
          <a:noFill/>
        </p:spPr>
        <p:txBody>
          <a:bodyPr wrap="square" lIns="76117" tIns="38058" rIns="76117" bIns="38058" rtlCol="0">
            <a:spAutoFit/>
          </a:bodyPr>
          <a:lstStyle/>
          <a:p>
            <a:pPr defTabSz="380585"/>
            <a:r>
              <a:rPr lang="en-US" sz="1500" b="1" dirty="0">
                <a:solidFill>
                  <a:prstClr val="black"/>
                </a:solidFill>
                <a:latin typeface="Corbel" pitchFamily="34" charset="0"/>
              </a:rPr>
              <a:t>R Schwartz et al. </a:t>
            </a:r>
            <a:r>
              <a:rPr lang="en-US" sz="1500" b="1" i="1" dirty="0">
                <a:solidFill>
                  <a:prstClr val="black"/>
                </a:solidFill>
                <a:latin typeface="Corbel" pitchFamily="34" charset="0"/>
              </a:rPr>
              <a:t>American Journal of Public Health </a:t>
            </a:r>
            <a:r>
              <a:rPr lang="en-US" sz="1500" b="1" dirty="0">
                <a:solidFill>
                  <a:prstClr val="black"/>
                </a:solidFill>
                <a:latin typeface="Corbel" pitchFamily="34" charset="0"/>
              </a:rPr>
              <a:t>2013</a:t>
            </a:r>
          </a:p>
        </p:txBody>
      </p:sp>
    </p:spTree>
    <p:extLst>
      <p:ext uri="{BB962C8B-B14F-4D97-AF65-F5344CB8AC3E}">
        <p14:creationId xmlns:p14="http://schemas.microsoft.com/office/powerpoint/2010/main" val="3968767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673432739"/>
              </p:ext>
            </p:extLst>
          </p:nvPr>
        </p:nvGraphicFramePr>
        <p:xfrm>
          <a:off x="603341" y="1397002"/>
          <a:ext cx="8131083" cy="4533537"/>
        </p:xfrm>
        <a:graphic>
          <a:graphicData uri="http://schemas.openxmlformats.org/drawingml/2006/chart">
            <c:chart xmlns:c="http://schemas.openxmlformats.org/drawingml/2006/chart" xmlns:r="http://schemas.openxmlformats.org/officeDocument/2006/relationships" r:id="rId2"/>
          </a:graphicData>
        </a:graphic>
      </p:graphicFrame>
      <p:sp>
        <p:nvSpPr>
          <p:cNvPr id="3" name="Line 3"/>
          <p:cNvSpPr>
            <a:spLocks noChangeShapeType="1"/>
          </p:cNvSpPr>
          <p:nvPr/>
        </p:nvSpPr>
        <p:spPr bwMode="auto">
          <a:xfrm>
            <a:off x="0" y="1203960"/>
            <a:ext cx="9144000" cy="0"/>
          </a:xfrm>
          <a:prstGeom prst="line">
            <a:avLst/>
          </a:prstGeom>
          <a:noFill/>
          <a:ln w="57150">
            <a:solidFill>
              <a:srgbClr val="FF0000"/>
            </a:solidFill>
            <a:round/>
            <a:headEnd/>
            <a:tailEnd/>
          </a:ln>
          <a:effectLst/>
        </p:spPr>
        <p:txBody>
          <a:bodyPr lIns="91344" tIns="45672" rIns="91344" bIns="45672"/>
          <a:lstStyle/>
          <a:p>
            <a:pPr algn="ctr" defTabSz="913437">
              <a:lnSpc>
                <a:spcPct val="85000"/>
              </a:lnSpc>
            </a:pPr>
            <a:endParaRPr lang="en-US" b="1" i="1">
              <a:solidFill>
                <a:srgbClr val="000000"/>
              </a:solidFill>
              <a:latin typeface="Corbel" pitchFamily="34" charset="0"/>
              <a:ea typeface="+mn-ea"/>
            </a:endParaRPr>
          </a:p>
        </p:txBody>
      </p:sp>
      <p:sp>
        <p:nvSpPr>
          <p:cNvPr id="5" name="Rectangle 33"/>
          <p:cNvSpPr txBox="1">
            <a:spLocks noChangeArrowheads="1"/>
          </p:cNvSpPr>
          <p:nvPr/>
        </p:nvSpPr>
        <p:spPr bwMode="auto">
          <a:xfrm>
            <a:off x="0" y="41174"/>
            <a:ext cx="9144000" cy="1079292"/>
          </a:xfrm>
          <a:prstGeom prst="rect">
            <a:avLst/>
          </a:prstGeom>
          <a:noFill/>
          <a:ln w="9525">
            <a:noFill/>
            <a:miter lim="800000"/>
            <a:headEnd/>
            <a:tailEnd/>
          </a:ln>
        </p:spPr>
        <p:txBody>
          <a:bodyPr vert="horz" wrap="square" lIns="91344" tIns="45672" rIns="91344" bIns="45672" numCol="1" anchor="ctr" anchorCtr="0" compatLnSpc="1">
            <a:prstTxWarp prst="textNoShape">
              <a:avLst/>
            </a:prstTxWarp>
          </a:bodyPr>
          <a:lstStyle>
            <a:lvl1pPr algn="ctr" defTabSz="456721"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2pPr>
            <a:lvl3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3pPr>
            <a:lvl4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4pPr>
            <a:lvl5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5pPr>
            <a:lvl6pPr marL="456721"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6pPr>
            <a:lvl7pPr marL="913437"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7pPr>
            <a:lvl8pPr marL="1370158"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8pPr>
            <a:lvl9pPr marL="1826876"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9pPr>
          </a:lstStyle>
          <a:p>
            <a:r>
              <a:rPr lang="en-US" sz="2800" b="1" u="sng" dirty="0" smtClean="0">
                <a:solidFill>
                  <a:srgbClr val="FF0000"/>
                </a:solidFill>
                <a:latin typeface="Corbel" panose="020B0503020204020204" pitchFamily="34" charset="0"/>
              </a:rPr>
              <a:t>Increasing Rx Opioid Abuse/</a:t>
            </a:r>
            <a:r>
              <a:rPr lang="en-US" sz="2800" b="1" u="sng" dirty="0" err="1" smtClean="0">
                <a:solidFill>
                  <a:srgbClr val="FF0000"/>
                </a:solidFill>
                <a:latin typeface="Corbel" panose="020B0503020204020204" pitchFamily="34" charset="0"/>
              </a:rPr>
              <a:t>Depedence</a:t>
            </a:r>
            <a:r>
              <a:rPr lang="en-US" sz="2800" b="1" dirty="0" smtClean="0">
                <a:latin typeface="Corbel" panose="020B0503020204020204" pitchFamily="34" charset="0"/>
              </a:rPr>
              <a:t>: </a:t>
            </a:r>
            <a:br>
              <a:rPr lang="en-US" sz="2800" b="1" dirty="0" smtClean="0">
                <a:latin typeface="Corbel" panose="020B0503020204020204" pitchFamily="34" charset="0"/>
              </a:rPr>
            </a:br>
            <a:r>
              <a:rPr lang="en-US" sz="2300" b="1" i="1" dirty="0" smtClean="0">
                <a:latin typeface="Corbel" panose="020B0503020204020204" pitchFamily="34" charset="0"/>
              </a:rPr>
              <a:t>12-Month Prevalence of Rx Opioid Ab/</a:t>
            </a:r>
            <a:r>
              <a:rPr lang="en-US" sz="2300" b="1" i="1" dirty="0" err="1" smtClean="0">
                <a:latin typeface="Corbel" panose="020B0503020204020204" pitchFamily="34" charset="0"/>
              </a:rPr>
              <a:t>Dep</a:t>
            </a:r>
            <a:r>
              <a:rPr lang="en-US" sz="2300" b="1" i="1" dirty="0" smtClean="0">
                <a:latin typeface="Corbel" panose="020B0503020204020204" pitchFamily="34" charset="0"/>
              </a:rPr>
              <a:t>, USA Ages 18-64, 2003-2014</a:t>
            </a:r>
            <a:endParaRPr lang="en-US" sz="2300" b="1" i="1" dirty="0">
              <a:latin typeface="Corbel" panose="020B0503020204020204" pitchFamily="34" charset="0"/>
            </a:endParaRPr>
          </a:p>
        </p:txBody>
      </p:sp>
      <p:sp>
        <p:nvSpPr>
          <p:cNvPr id="6" name="TextBox 5"/>
          <p:cNvSpPr txBox="1"/>
          <p:nvPr/>
        </p:nvSpPr>
        <p:spPr>
          <a:xfrm>
            <a:off x="130631" y="6165701"/>
            <a:ext cx="9013370" cy="615553"/>
          </a:xfrm>
          <a:prstGeom prst="rect">
            <a:avLst/>
          </a:prstGeom>
          <a:noFill/>
        </p:spPr>
        <p:txBody>
          <a:bodyPr wrap="square" rtlCol="0">
            <a:spAutoFit/>
          </a:bodyPr>
          <a:lstStyle/>
          <a:p>
            <a:r>
              <a:rPr lang="en-US" sz="1700" dirty="0" smtClean="0">
                <a:latin typeface="Corbel" panose="020B0503020204020204" pitchFamily="34" charset="0"/>
              </a:rPr>
              <a:t>Data </a:t>
            </a:r>
            <a:r>
              <a:rPr lang="en-US" sz="1700" dirty="0">
                <a:latin typeface="Corbel" panose="020B0503020204020204" pitchFamily="34" charset="0"/>
              </a:rPr>
              <a:t>source: </a:t>
            </a:r>
            <a:r>
              <a:rPr lang="en-US" sz="1700" b="1" i="1" dirty="0" smtClean="0">
                <a:latin typeface="Corbel" panose="020B0503020204020204" pitchFamily="34" charset="0"/>
              </a:rPr>
              <a:t>SAMHSA’s </a:t>
            </a:r>
            <a:r>
              <a:rPr lang="en-US" sz="1700" b="1" i="1" dirty="0">
                <a:latin typeface="Corbel" panose="020B0503020204020204" pitchFamily="34" charset="0"/>
              </a:rPr>
              <a:t>National Survey on Drug Use and Health (NSDUH) data, </a:t>
            </a:r>
            <a:r>
              <a:rPr lang="en-US" sz="1700" b="1" i="1" dirty="0" smtClean="0">
                <a:latin typeface="Corbel" panose="020B0503020204020204" pitchFamily="34" charset="0"/>
              </a:rPr>
              <a:t>2003-2014, adults </a:t>
            </a:r>
            <a:r>
              <a:rPr lang="en-US" sz="1700" b="1" i="1" dirty="0">
                <a:latin typeface="Corbel" panose="020B0503020204020204" pitchFamily="34" charset="0"/>
              </a:rPr>
              <a:t>aged 18-64 in the United States. </a:t>
            </a:r>
          </a:p>
        </p:txBody>
      </p:sp>
      <p:sp>
        <p:nvSpPr>
          <p:cNvPr id="7" name="TextBox 6"/>
          <p:cNvSpPr txBox="1"/>
          <p:nvPr/>
        </p:nvSpPr>
        <p:spPr>
          <a:xfrm>
            <a:off x="224514" y="3065450"/>
            <a:ext cx="409302" cy="461665"/>
          </a:xfrm>
          <a:prstGeom prst="rect">
            <a:avLst/>
          </a:prstGeom>
          <a:noFill/>
        </p:spPr>
        <p:txBody>
          <a:bodyPr wrap="square" rtlCol="0">
            <a:spAutoFit/>
          </a:bodyPr>
          <a:lstStyle/>
          <a:p>
            <a:r>
              <a:rPr lang="en-US" sz="2400" b="1" dirty="0" smtClean="0">
                <a:latin typeface="Corbel" panose="020B0503020204020204" pitchFamily="34" charset="0"/>
              </a:rPr>
              <a:t>%</a:t>
            </a:r>
            <a:endParaRPr lang="en-US" sz="2400" b="1" dirty="0">
              <a:latin typeface="Corbel" panose="020B0503020204020204" pitchFamily="34" charset="0"/>
            </a:endParaRPr>
          </a:p>
        </p:txBody>
      </p:sp>
      <p:sp>
        <p:nvSpPr>
          <p:cNvPr id="8" name="TextBox 7"/>
          <p:cNvSpPr txBox="1"/>
          <p:nvPr/>
        </p:nvSpPr>
        <p:spPr>
          <a:xfrm>
            <a:off x="5164183" y="2926918"/>
            <a:ext cx="1889760" cy="369332"/>
          </a:xfrm>
          <a:prstGeom prst="rect">
            <a:avLst/>
          </a:prstGeom>
          <a:noFill/>
        </p:spPr>
        <p:txBody>
          <a:bodyPr wrap="square" rtlCol="0">
            <a:spAutoFit/>
          </a:bodyPr>
          <a:lstStyle/>
          <a:p>
            <a:r>
              <a:rPr lang="en-US" dirty="0" smtClean="0">
                <a:latin typeface="Corbel" panose="020B0503020204020204" pitchFamily="34" charset="0"/>
              </a:rPr>
              <a:t>Trend, </a:t>
            </a:r>
            <a:r>
              <a:rPr lang="en-US" i="1" dirty="0" smtClean="0">
                <a:latin typeface="Corbel" panose="020B0503020204020204" pitchFamily="34" charset="0"/>
              </a:rPr>
              <a:t>p </a:t>
            </a:r>
            <a:r>
              <a:rPr lang="en-US" dirty="0" smtClean="0">
                <a:latin typeface="Corbel" panose="020B0503020204020204" pitchFamily="34" charset="0"/>
              </a:rPr>
              <a:t>&lt; .001</a:t>
            </a:r>
            <a:endParaRPr lang="en-US" dirty="0">
              <a:latin typeface="Corbel" panose="020B0503020204020204" pitchFamily="34" charset="0"/>
            </a:endParaRPr>
          </a:p>
        </p:txBody>
      </p:sp>
    </p:spTree>
    <p:extLst>
      <p:ext uri="{BB962C8B-B14F-4D97-AF65-F5344CB8AC3E}">
        <p14:creationId xmlns:p14="http://schemas.microsoft.com/office/powerpoint/2010/main" val="3790770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2"/>
          <p:cNvSpPr txBox="1">
            <a:spLocks/>
          </p:cNvSpPr>
          <p:nvPr/>
        </p:nvSpPr>
        <p:spPr>
          <a:xfrm>
            <a:off x="441700" y="72570"/>
            <a:ext cx="8229600" cy="1143000"/>
          </a:xfrm>
          <a:prstGeom prst="rect">
            <a:avLst/>
          </a:prstGeom>
          <a:effectLst/>
        </p:spPr>
        <p:txBody>
          <a:bodyPr lIns="91344" tIns="45672" rIns="91344" bIns="45672"/>
          <a:lstStyle/>
          <a:p>
            <a:pPr algn="ctr" eaLnBrk="0" hangingPunct="0">
              <a:lnSpc>
                <a:spcPct val="90000"/>
              </a:lnSpc>
              <a:buClr>
                <a:srgbClr val="000000"/>
              </a:buClr>
              <a:buSzPct val="45000"/>
              <a:buFont typeface="Wingdings" pitchFamily="2" charset="2"/>
              <a:buNone/>
              <a:defRPr/>
            </a:pPr>
            <a:r>
              <a:rPr lang="en-US" sz="3600" b="1" kern="0" dirty="0">
                <a:solidFill>
                  <a:srgbClr val="000000"/>
                </a:solidFill>
                <a:latin typeface="Corbel" panose="020B0503020204020204" pitchFamily="34" charset="0"/>
                <a:cs typeface="Times New Roman" pitchFamily="18" charset="0"/>
              </a:rPr>
              <a:t>Additional Challenge…</a:t>
            </a:r>
          </a:p>
        </p:txBody>
      </p:sp>
      <p:sp>
        <p:nvSpPr>
          <p:cNvPr id="20" name="TextBox 19"/>
          <p:cNvSpPr txBox="1"/>
          <p:nvPr/>
        </p:nvSpPr>
        <p:spPr>
          <a:xfrm>
            <a:off x="22645" y="529891"/>
            <a:ext cx="9121388" cy="584679"/>
          </a:xfrm>
          <a:prstGeom prst="rect">
            <a:avLst/>
          </a:prstGeom>
          <a:noFill/>
          <a:effectLst/>
        </p:spPr>
        <p:txBody>
          <a:bodyPr wrap="square" lIns="91344" tIns="45672" rIns="91344" bIns="45672" rtlCol="0">
            <a:spAutoFit/>
          </a:bodyPr>
          <a:lstStyle/>
          <a:p>
            <a:pPr algn="ctr"/>
            <a:r>
              <a:rPr lang="en-US" sz="3200" b="1" i="1" u="sng" dirty="0">
                <a:solidFill>
                  <a:srgbClr val="FF0000"/>
                </a:solidFill>
                <a:latin typeface="Corbel" panose="020B0503020204020204" pitchFamily="34" charset="0"/>
              </a:rPr>
              <a:t>Lack of uptake</a:t>
            </a:r>
            <a:r>
              <a:rPr lang="en-US" sz="3200" b="1" i="1" dirty="0">
                <a:solidFill>
                  <a:srgbClr val="FF0000"/>
                </a:solidFill>
                <a:latin typeface="Corbel" panose="020B0503020204020204" pitchFamily="34" charset="0"/>
              </a:rPr>
              <a:t> of medication-assisted treatment</a:t>
            </a:r>
          </a:p>
        </p:txBody>
      </p:sp>
      <p:graphicFrame>
        <p:nvGraphicFramePr>
          <p:cNvPr id="19" name="Content Placeholder 3"/>
          <p:cNvGraphicFramePr>
            <a:graphicFrameLocks/>
          </p:cNvGraphicFramePr>
          <p:nvPr>
            <p:extLst>
              <p:ext uri="{D42A27DB-BD31-4B8C-83A1-F6EECF244321}">
                <p14:modId xmlns:p14="http://schemas.microsoft.com/office/powerpoint/2010/main" val="3326841291"/>
              </p:ext>
            </p:extLst>
          </p:nvPr>
        </p:nvGraphicFramePr>
        <p:xfrm>
          <a:off x="1399859" y="1176583"/>
          <a:ext cx="6433118" cy="5704230"/>
        </p:xfrm>
        <a:graphic>
          <a:graphicData uri="http://schemas.openxmlformats.org/drawingml/2006/table">
            <a:tbl>
              <a:tblPr firstRow="1" bandRow="1">
                <a:tableStyleId>{21E4AEA4-8DFA-4A89-87EB-49C32662AFE0}</a:tableStyleId>
              </a:tblPr>
              <a:tblGrid>
                <a:gridCol w="2471270"/>
                <a:gridCol w="1628552"/>
                <a:gridCol w="2333296"/>
              </a:tblGrid>
              <a:tr h="2066544">
                <a:tc>
                  <a:txBody>
                    <a:bodyPr/>
                    <a:lstStyle/>
                    <a:p>
                      <a:pPr algn="ctr">
                        <a:lnSpc>
                          <a:spcPct val="90000"/>
                        </a:lnSpc>
                      </a:pPr>
                      <a:r>
                        <a:rPr lang="en-US" sz="2400" b="1" i="1" baseline="0" dirty="0" smtClean="0">
                          <a:solidFill>
                            <a:schemeClr val="bg1"/>
                          </a:solidFill>
                          <a:latin typeface="+mj-lt"/>
                        </a:rPr>
                        <a:t>Addiction Specialty Programs Offering Services</a:t>
                      </a:r>
                      <a:endParaRPr lang="en-US" sz="2400" b="1" i="1" dirty="0">
                        <a:solidFill>
                          <a:schemeClr val="bg1"/>
                        </a:solidFill>
                        <a:latin typeface="+mj-lt"/>
                      </a:endParaRPr>
                    </a:p>
                  </a:txBody>
                  <a:tcPr/>
                </a:tc>
                <a:tc>
                  <a:txBody>
                    <a:bodyPr/>
                    <a:lstStyle/>
                    <a:p>
                      <a:pPr algn="ctr">
                        <a:lnSpc>
                          <a:spcPct val="90000"/>
                        </a:lnSpc>
                      </a:pPr>
                      <a:r>
                        <a:rPr lang="en-US" sz="2400" dirty="0" smtClean="0">
                          <a:latin typeface="+mj-lt"/>
                        </a:rPr>
                        <a:t>As % of all </a:t>
                      </a:r>
                    </a:p>
                    <a:p>
                      <a:pPr algn="ctr">
                        <a:lnSpc>
                          <a:spcPct val="90000"/>
                        </a:lnSpc>
                      </a:pPr>
                      <a:r>
                        <a:rPr lang="en-US" sz="2400" dirty="0" smtClean="0">
                          <a:latin typeface="+mj-lt"/>
                        </a:rPr>
                        <a:t>programs surveyed </a:t>
                      </a:r>
                    </a:p>
                    <a:p>
                      <a:pPr algn="ctr">
                        <a:lnSpc>
                          <a:spcPct val="90000"/>
                        </a:lnSpc>
                      </a:pPr>
                      <a:r>
                        <a:rPr lang="en-US" sz="2400" dirty="0" smtClean="0">
                          <a:latin typeface="+mj-lt"/>
                        </a:rPr>
                        <a:t>(N=345)</a:t>
                      </a:r>
                      <a:endParaRPr lang="en-US" sz="2400" b="1" dirty="0">
                        <a:solidFill>
                          <a:schemeClr val="tx1"/>
                        </a:solidFill>
                        <a:latin typeface="+mj-lt"/>
                      </a:endParaRPr>
                    </a:p>
                  </a:txBody>
                  <a:tcPr/>
                </a:tc>
                <a:tc>
                  <a:txBody>
                    <a:bodyPr/>
                    <a:lstStyle/>
                    <a:p>
                      <a:pPr algn="ctr">
                        <a:lnSpc>
                          <a:spcPct val="90000"/>
                        </a:lnSpc>
                      </a:pPr>
                      <a:r>
                        <a:rPr lang="en-US" sz="2400" dirty="0" smtClean="0">
                          <a:latin typeface="+mj-lt"/>
                        </a:rPr>
                        <a:t>Within</a:t>
                      </a:r>
                      <a:r>
                        <a:rPr lang="en-US" sz="2400" baseline="0" dirty="0" smtClean="0">
                          <a:latin typeface="+mj-lt"/>
                        </a:rPr>
                        <a:t> adopting programs, % of eligible patients receiving Rx</a:t>
                      </a:r>
                      <a:endParaRPr lang="en-US" sz="2400" b="1" dirty="0">
                        <a:solidFill>
                          <a:schemeClr val="tx1"/>
                        </a:solidFill>
                        <a:latin typeface="+mj-lt"/>
                      </a:endParaRPr>
                    </a:p>
                  </a:txBody>
                  <a:tcPr/>
                </a:tc>
              </a:tr>
              <a:tr h="460175">
                <a:tc>
                  <a:txBody>
                    <a:bodyPr/>
                    <a:lstStyle/>
                    <a:p>
                      <a:pPr>
                        <a:lnSpc>
                          <a:spcPct val="90000"/>
                        </a:lnSpc>
                      </a:pPr>
                      <a:endParaRPr lang="en-US" sz="2400" b="1" i="1" u="sng" dirty="0">
                        <a:latin typeface="+mj-lt"/>
                      </a:endParaRPr>
                    </a:p>
                  </a:txBody>
                  <a:tcPr/>
                </a:tc>
                <a:tc>
                  <a:txBody>
                    <a:bodyPr/>
                    <a:lstStyle/>
                    <a:p>
                      <a:pPr algn="ctr">
                        <a:lnSpc>
                          <a:spcPct val="90000"/>
                        </a:lnSpc>
                      </a:pPr>
                      <a:endParaRPr lang="en-US" sz="2400" b="1" dirty="0">
                        <a:latin typeface="+mj-lt"/>
                      </a:endParaRPr>
                    </a:p>
                  </a:txBody>
                  <a:tcPr/>
                </a:tc>
                <a:tc>
                  <a:txBody>
                    <a:bodyPr/>
                    <a:lstStyle/>
                    <a:p>
                      <a:pPr algn="ctr">
                        <a:lnSpc>
                          <a:spcPct val="90000"/>
                        </a:lnSpc>
                      </a:pPr>
                      <a:endParaRPr lang="en-US" sz="2400" b="1" dirty="0">
                        <a:latin typeface="+mj-lt"/>
                      </a:endParaRPr>
                    </a:p>
                  </a:txBody>
                  <a:tcPr/>
                </a:tc>
              </a:tr>
              <a:tr h="749808">
                <a:tc>
                  <a:txBody>
                    <a:bodyPr/>
                    <a:lstStyle/>
                    <a:p>
                      <a:pPr>
                        <a:lnSpc>
                          <a:spcPct val="90000"/>
                        </a:lnSpc>
                      </a:pPr>
                      <a:r>
                        <a:rPr lang="en-US" sz="2400" b="1" u="sng" dirty="0" smtClean="0">
                          <a:latin typeface="+mj-lt"/>
                        </a:rPr>
                        <a:t>Opioid </a:t>
                      </a:r>
                      <a:r>
                        <a:rPr lang="en-US" sz="2400" b="1" u="sng" dirty="0" err="1" smtClean="0">
                          <a:latin typeface="+mj-lt"/>
                        </a:rPr>
                        <a:t>Tx</a:t>
                      </a:r>
                      <a:r>
                        <a:rPr lang="en-US" sz="2400" b="1" u="sng" dirty="0" smtClean="0">
                          <a:latin typeface="+mj-lt"/>
                        </a:rPr>
                        <a:t>  Med:</a:t>
                      </a:r>
                      <a:endParaRPr lang="en-US" sz="2400" b="1" i="1" u="sng" dirty="0">
                        <a:latin typeface="+mj-lt"/>
                      </a:endParaRPr>
                    </a:p>
                  </a:txBody>
                  <a:tcPr/>
                </a:tc>
                <a:tc>
                  <a:txBody>
                    <a:bodyPr/>
                    <a:lstStyle/>
                    <a:p>
                      <a:pPr algn="ctr">
                        <a:lnSpc>
                          <a:spcPct val="90000"/>
                        </a:lnSpc>
                      </a:pPr>
                      <a:endParaRPr lang="en-US" sz="2400" b="1" dirty="0">
                        <a:latin typeface="+mj-lt"/>
                      </a:endParaRPr>
                    </a:p>
                  </a:txBody>
                  <a:tcPr/>
                </a:tc>
                <a:tc>
                  <a:txBody>
                    <a:bodyPr/>
                    <a:lstStyle/>
                    <a:p>
                      <a:pPr algn="ctr">
                        <a:lnSpc>
                          <a:spcPct val="90000"/>
                        </a:lnSpc>
                      </a:pPr>
                      <a:endParaRPr lang="en-US" sz="2400" b="1" dirty="0">
                        <a:latin typeface="+mj-lt"/>
                      </a:endParaRPr>
                    </a:p>
                  </a:txBody>
                  <a:tcPr/>
                </a:tc>
              </a:tr>
              <a:tr h="636557">
                <a:tc>
                  <a:txBody>
                    <a:bodyPr/>
                    <a:lstStyle/>
                    <a:p>
                      <a:pPr>
                        <a:lnSpc>
                          <a:spcPct val="90000"/>
                        </a:lnSpc>
                      </a:pPr>
                      <a:r>
                        <a:rPr lang="en-US" sz="2400" b="1" dirty="0" smtClean="0">
                          <a:latin typeface="+mj-lt"/>
                        </a:rPr>
                        <a:t>Methadone</a:t>
                      </a:r>
                      <a:endParaRPr lang="en-US" sz="2400" b="1" dirty="0">
                        <a:latin typeface="+mj-lt"/>
                      </a:endParaRPr>
                    </a:p>
                  </a:txBody>
                  <a:tcPr/>
                </a:tc>
                <a:tc>
                  <a:txBody>
                    <a:bodyPr/>
                    <a:lstStyle/>
                    <a:p>
                      <a:pPr algn="ctr">
                        <a:lnSpc>
                          <a:spcPct val="90000"/>
                        </a:lnSpc>
                      </a:pPr>
                      <a:r>
                        <a:rPr lang="en-US" sz="2400" b="1" dirty="0" smtClean="0">
                          <a:latin typeface="+mj-lt"/>
                        </a:rPr>
                        <a:t>7.8</a:t>
                      </a:r>
                      <a:endParaRPr lang="en-US" sz="2400" b="1" dirty="0">
                        <a:latin typeface="+mj-lt"/>
                      </a:endParaRPr>
                    </a:p>
                  </a:txBody>
                  <a:tcPr/>
                </a:tc>
                <a:tc>
                  <a:txBody>
                    <a:bodyPr/>
                    <a:lstStyle/>
                    <a:p>
                      <a:pPr algn="ctr">
                        <a:lnSpc>
                          <a:spcPct val="90000"/>
                        </a:lnSpc>
                      </a:pPr>
                      <a:r>
                        <a:rPr lang="en-US" sz="2400" b="1" dirty="0" smtClean="0">
                          <a:latin typeface="+mj-lt"/>
                        </a:rPr>
                        <a:t>41.3</a:t>
                      </a:r>
                      <a:endParaRPr lang="en-US" sz="2400" b="1" dirty="0">
                        <a:latin typeface="+mj-lt"/>
                      </a:endParaRPr>
                    </a:p>
                  </a:txBody>
                  <a:tcPr/>
                </a:tc>
              </a:tr>
              <a:tr h="581163">
                <a:tc>
                  <a:txBody>
                    <a:bodyPr/>
                    <a:lstStyle/>
                    <a:p>
                      <a:pPr>
                        <a:lnSpc>
                          <a:spcPct val="90000"/>
                        </a:lnSpc>
                      </a:pPr>
                      <a:r>
                        <a:rPr lang="en-US" sz="2400" b="1" dirty="0" smtClean="0">
                          <a:latin typeface="+mj-lt"/>
                        </a:rPr>
                        <a:t>Buprenorphine</a:t>
                      </a:r>
                      <a:endParaRPr lang="en-US" sz="2400" b="1" dirty="0">
                        <a:latin typeface="+mj-lt"/>
                      </a:endParaRPr>
                    </a:p>
                  </a:txBody>
                  <a:tcPr/>
                </a:tc>
                <a:tc>
                  <a:txBody>
                    <a:bodyPr/>
                    <a:lstStyle/>
                    <a:p>
                      <a:pPr algn="ctr">
                        <a:lnSpc>
                          <a:spcPct val="90000"/>
                        </a:lnSpc>
                      </a:pPr>
                      <a:r>
                        <a:rPr lang="en-US" sz="2400" b="1" dirty="0" smtClean="0">
                          <a:latin typeface="+mj-lt"/>
                        </a:rPr>
                        <a:t>20.9</a:t>
                      </a:r>
                      <a:endParaRPr lang="en-US" sz="2400" b="1" dirty="0">
                        <a:latin typeface="+mj-lt"/>
                      </a:endParaRPr>
                    </a:p>
                  </a:txBody>
                  <a:tcPr/>
                </a:tc>
                <a:tc>
                  <a:txBody>
                    <a:bodyPr/>
                    <a:lstStyle/>
                    <a:p>
                      <a:pPr algn="ctr">
                        <a:lnSpc>
                          <a:spcPct val="90000"/>
                        </a:lnSpc>
                      </a:pPr>
                      <a:r>
                        <a:rPr lang="en-US" sz="2400" b="1" dirty="0" smtClean="0">
                          <a:latin typeface="+mj-lt"/>
                        </a:rPr>
                        <a:t>37.3</a:t>
                      </a:r>
                      <a:endParaRPr lang="en-US" sz="2400" b="1" dirty="0">
                        <a:latin typeface="+mj-lt"/>
                      </a:endParaRPr>
                    </a:p>
                  </a:txBody>
                  <a:tcPr/>
                </a:tc>
              </a:tr>
              <a:tr h="749808">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2400" b="1" dirty="0" smtClean="0">
                          <a:latin typeface="+mj-lt"/>
                        </a:rPr>
                        <a:t>Tablet naltrexone</a:t>
                      </a:r>
                      <a:endParaRPr lang="en-US" sz="2400" b="1" dirty="0">
                        <a:latin typeface="+mj-lt"/>
                      </a:endParaRPr>
                    </a:p>
                  </a:txBody>
                  <a:tcPr/>
                </a:tc>
                <a:tc>
                  <a:txBody>
                    <a:bodyPr/>
                    <a:lstStyle/>
                    <a:p>
                      <a:pPr algn="ctr">
                        <a:lnSpc>
                          <a:spcPct val="90000"/>
                        </a:lnSpc>
                      </a:pPr>
                      <a:r>
                        <a:rPr lang="en-US" sz="2400" b="1" dirty="0" smtClean="0">
                          <a:latin typeface="+mj-lt"/>
                        </a:rPr>
                        <a:t>22.0</a:t>
                      </a:r>
                      <a:endParaRPr lang="en-US" sz="2400" b="1" dirty="0">
                        <a:latin typeface="+mj-lt"/>
                      </a:endParaRPr>
                    </a:p>
                  </a:txBody>
                  <a:tcPr/>
                </a:tc>
                <a:tc>
                  <a:txBody>
                    <a:bodyPr/>
                    <a:lstStyle/>
                    <a:p>
                      <a:pPr algn="ctr">
                        <a:lnSpc>
                          <a:spcPct val="90000"/>
                        </a:lnSpc>
                      </a:pPr>
                      <a:r>
                        <a:rPr lang="en-US" sz="2400" b="1" dirty="0" smtClean="0">
                          <a:latin typeface="+mj-lt"/>
                        </a:rPr>
                        <a:t>10.9</a:t>
                      </a:r>
                      <a:endParaRPr lang="en-US" sz="2400" b="1" dirty="0">
                        <a:latin typeface="+mj-lt"/>
                      </a:endParaRPr>
                    </a:p>
                  </a:txBody>
                  <a:tcPr/>
                </a:tc>
              </a:tr>
              <a:tr h="460175">
                <a:tc>
                  <a:txBody>
                    <a:bodyPr/>
                    <a:lstStyle/>
                    <a:p>
                      <a:pPr>
                        <a:lnSpc>
                          <a:spcPct val="90000"/>
                        </a:lnSpc>
                      </a:pPr>
                      <a:endParaRPr lang="en-US" sz="1800" b="1" i="1" u="sng" dirty="0">
                        <a:latin typeface="Corbel" pitchFamily="34" charset="0"/>
                      </a:endParaRPr>
                    </a:p>
                  </a:txBody>
                  <a:tcPr/>
                </a:tc>
                <a:tc>
                  <a:txBody>
                    <a:bodyPr/>
                    <a:lstStyle/>
                    <a:p>
                      <a:pPr algn="ctr">
                        <a:lnSpc>
                          <a:spcPct val="90000"/>
                        </a:lnSpc>
                      </a:pPr>
                      <a:endParaRPr lang="en-US" sz="2000" b="1" dirty="0">
                        <a:latin typeface="Corbel" pitchFamily="34" charset="0"/>
                      </a:endParaRPr>
                    </a:p>
                  </a:txBody>
                  <a:tcPr/>
                </a:tc>
                <a:tc>
                  <a:txBody>
                    <a:bodyPr/>
                    <a:lstStyle/>
                    <a:p>
                      <a:pPr algn="ctr">
                        <a:lnSpc>
                          <a:spcPct val="90000"/>
                        </a:lnSpc>
                      </a:pPr>
                      <a:endParaRPr lang="en-US" sz="2000" b="1" dirty="0">
                        <a:latin typeface="Corbel" pitchFamily="34" charset="0"/>
                      </a:endParaRPr>
                    </a:p>
                  </a:txBody>
                  <a:tcPr/>
                </a:tc>
              </a:tr>
            </a:tbl>
          </a:graphicData>
        </a:graphic>
      </p:graphicFrame>
      <p:sp>
        <p:nvSpPr>
          <p:cNvPr id="17" name="TextBox 16"/>
          <p:cNvSpPr txBox="1"/>
          <p:nvPr/>
        </p:nvSpPr>
        <p:spPr>
          <a:xfrm>
            <a:off x="3468960" y="3558111"/>
            <a:ext cx="5457375" cy="535531"/>
          </a:xfrm>
          <a:prstGeom prst="rect">
            <a:avLst/>
          </a:prstGeom>
          <a:solidFill>
            <a:srgbClr val="FF0000"/>
          </a:solidFill>
          <a:effectLst>
            <a:outerShdw blurRad="50800" dist="38100" dir="13500000" algn="br" rotWithShape="0">
              <a:prstClr val="black">
                <a:alpha val="40000"/>
              </a:prstClr>
            </a:outerShdw>
          </a:effectLst>
        </p:spPr>
        <p:txBody>
          <a:bodyPr wrap="square" lIns="91344" tIns="45672" rIns="91344" bIns="45672" rtlCol="0" anchor="ctr">
            <a:spAutoFit/>
          </a:bodyPr>
          <a:lstStyle/>
          <a:p>
            <a:pPr defTabSz="913437">
              <a:lnSpc>
                <a:spcPct val="80000"/>
              </a:lnSpc>
            </a:pPr>
            <a:r>
              <a:rPr lang="en-US" sz="3600" b="1" dirty="0">
                <a:solidFill>
                  <a:srgbClr val="FFFFFF"/>
                </a:solidFill>
                <a:latin typeface="Corbel" panose="020B0503020204020204" pitchFamily="34" charset="0"/>
              </a:rPr>
              <a:t> TOO FEW ARE  TREATED</a:t>
            </a:r>
          </a:p>
        </p:txBody>
      </p:sp>
      <p:sp>
        <p:nvSpPr>
          <p:cNvPr id="22" name="TextBox 4"/>
          <p:cNvSpPr txBox="1">
            <a:spLocks noChangeArrowheads="1"/>
          </p:cNvSpPr>
          <p:nvPr/>
        </p:nvSpPr>
        <p:spPr bwMode="auto">
          <a:xfrm>
            <a:off x="1586896" y="6470339"/>
            <a:ext cx="5715000" cy="369235"/>
          </a:xfrm>
          <a:prstGeom prst="rect">
            <a:avLst/>
          </a:prstGeom>
          <a:noFill/>
          <a:ln w="9525">
            <a:noFill/>
            <a:miter lim="800000"/>
            <a:headEnd/>
            <a:tailEnd/>
          </a:ln>
        </p:spPr>
        <p:txBody>
          <a:bodyPr wrap="square" lIns="91344" tIns="45672" rIns="91344" bIns="45672">
            <a:spAutoFit/>
          </a:bodyPr>
          <a:lstStyle/>
          <a:p>
            <a:pPr algn="ctr"/>
            <a:r>
              <a:rPr lang="en-US" b="1" i="1" dirty="0">
                <a:solidFill>
                  <a:srgbClr val="000000"/>
                </a:solidFill>
                <a:latin typeface="Corbel" panose="020B0503020204020204" pitchFamily="34" charset="0"/>
                <a:cs typeface="Times New Roman" pitchFamily="18" charset="0"/>
              </a:rPr>
              <a:t>Knudsen et al, 2011, J Addict Med; 5:21-27.</a:t>
            </a:r>
          </a:p>
        </p:txBody>
      </p:sp>
      <p:sp>
        <p:nvSpPr>
          <p:cNvPr id="8" name="Line 3"/>
          <p:cNvSpPr>
            <a:spLocks noChangeShapeType="1"/>
          </p:cNvSpPr>
          <p:nvPr/>
        </p:nvSpPr>
        <p:spPr bwMode="auto">
          <a:xfrm>
            <a:off x="0" y="1160418"/>
            <a:ext cx="9144000" cy="0"/>
          </a:xfrm>
          <a:prstGeom prst="line">
            <a:avLst/>
          </a:prstGeom>
          <a:noFill/>
          <a:ln w="57150">
            <a:solidFill>
              <a:srgbClr val="FF0000"/>
            </a:solidFill>
            <a:round/>
            <a:headEnd/>
            <a:tailEnd/>
          </a:ln>
          <a:effectLst/>
        </p:spPr>
        <p:txBody>
          <a:bodyPr lIns="91344" tIns="45672" rIns="91344" bIns="45672"/>
          <a:lstStyle/>
          <a:p>
            <a:pPr algn="ctr" defTabSz="913437">
              <a:lnSpc>
                <a:spcPct val="85000"/>
              </a:lnSpc>
            </a:pPr>
            <a:endParaRPr lang="en-US" b="1" i="1">
              <a:solidFill>
                <a:srgbClr val="000000"/>
              </a:solidFill>
              <a:latin typeface="Corbel" panose="020B0503020204020204" pitchFamily="34" charset="0"/>
            </a:endParaRPr>
          </a:p>
        </p:txBody>
      </p:sp>
    </p:spTree>
    <p:extLst>
      <p:ext uri="{BB962C8B-B14F-4D97-AF65-F5344CB8AC3E}">
        <p14:creationId xmlns:p14="http://schemas.microsoft.com/office/powerpoint/2010/main" val="2280224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Box 3"/>
          <p:cNvSpPr txBox="1"/>
          <p:nvPr/>
        </p:nvSpPr>
        <p:spPr>
          <a:xfrm>
            <a:off x="372558" y="4800600"/>
            <a:ext cx="184731" cy="400110"/>
          </a:xfrm>
          <a:prstGeom prst="rect">
            <a:avLst/>
          </a:prstGeom>
          <a:noFill/>
        </p:spPr>
        <p:txBody>
          <a:bodyPr wrap="none" rtlCol="0">
            <a:spAutoFit/>
          </a:bodyPr>
          <a:lstStyle/>
          <a:p>
            <a:pPr defTabSz="914400"/>
            <a:endParaRPr lang="en-US" sz="2000" dirty="0">
              <a:solidFill>
                <a:prstClr val="white"/>
              </a:solidFill>
              <a:latin typeface="Times" charset="0"/>
              <a:ea typeface="ＭＳ Ｐゴシック" charset="-128"/>
            </a:endParaRPr>
          </a:p>
        </p:txBody>
      </p:sp>
      <p:sp>
        <p:nvSpPr>
          <p:cNvPr id="7" name="Rectangle 6"/>
          <p:cNvSpPr/>
          <p:nvPr/>
        </p:nvSpPr>
        <p:spPr>
          <a:xfrm>
            <a:off x="190504" y="152400"/>
            <a:ext cx="8763000" cy="1421928"/>
          </a:xfrm>
          <a:prstGeom prst="rect">
            <a:avLst/>
          </a:prstGeom>
        </p:spPr>
        <p:txBody>
          <a:bodyPr wrap="square">
            <a:spAutoFit/>
          </a:bodyPr>
          <a:lstStyle/>
          <a:p>
            <a:pPr algn="ctr" defTabSz="914400" fontAlgn="auto">
              <a:lnSpc>
                <a:spcPct val="90000"/>
              </a:lnSpc>
              <a:spcBef>
                <a:spcPts val="0"/>
              </a:spcBef>
              <a:spcAft>
                <a:spcPts val="0"/>
              </a:spcAft>
            </a:pPr>
            <a:r>
              <a:rPr lang="en-US" sz="3200" b="1" dirty="0" smtClean="0">
                <a:solidFill>
                  <a:prstClr val="black"/>
                </a:solidFill>
                <a:latin typeface="Calibri" panose="020F0502020204030204" pitchFamily="34" charset="0"/>
                <a:ea typeface="+mn-ea"/>
              </a:rPr>
              <a:t>Recent Finding:</a:t>
            </a:r>
            <a:r>
              <a:rPr lang="en-US" sz="3200" dirty="0" smtClean="0">
                <a:solidFill>
                  <a:prstClr val="black"/>
                </a:solidFill>
                <a:latin typeface="Calibri"/>
                <a:ea typeface="+mn-ea"/>
              </a:rPr>
              <a:t> </a:t>
            </a:r>
            <a:r>
              <a:rPr lang="en-US" sz="3200" b="1" dirty="0" smtClean="0">
                <a:solidFill>
                  <a:prstClr val="black"/>
                </a:solidFill>
                <a:latin typeface="Calibri"/>
                <a:ea typeface="+mn-ea"/>
              </a:rPr>
              <a:t>Treatment outcomes for prescription drug misusers--the </a:t>
            </a:r>
            <a:r>
              <a:rPr lang="en-US" sz="3200" b="1" i="1" dirty="0" smtClean="0">
                <a:solidFill>
                  <a:prstClr val="black"/>
                </a:solidFill>
                <a:latin typeface="Calibri"/>
                <a:ea typeface="+mn-ea"/>
              </a:rPr>
              <a:t>negative effect of geographic discordance</a:t>
            </a:r>
            <a:endParaRPr lang="en-US" sz="3200" b="1" i="1" dirty="0">
              <a:solidFill>
                <a:prstClr val="white"/>
              </a:solidFill>
              <a:latin typeface="Calibri" panose="020F0502020204030204" pitchFamily="34" charset="0"/>
              <a:ea typeface="+mn-ea"/>
            </a:endParaRPr>
          </a:p>
        </p:txBody>
      </p:sp>
      <p:sp>
        <p:nvSpPr>
          <p:cNvPr id="13" name="TextBox 12"/>
          <p:cNvSpPr txBox="1"/>
          <p:nvPr/>
        </p:nvSpPr>
        <p:spPr>
          <a:xfrm>
            <a:off x="372538" y="2209808"/>
            <a:ext cx="8771462" cy="4167295"/>
          </a:xfrm>
          <a:prstGeom prst="rect">
            <a:avLst/>
          </a:prstGeom>
          <a:solidFill>
            <a:schemeClr val="tx1"/>
          </a:solidFill>
          <a:ln>
            <a:solidFill>
              <a:schemeClr val="accent5">
                <a:lumMod val="60000"/>
                <a:lumOff val="40000"/>
              </a:schemeClr>
            </a:solidFill>
          </a:ln>
          <a:effectLst>
            <a:outerShdw blurRad="50800" dist="38100" dir="2700000" algn="tl" rotWithShape="0">
              <a:prstClr val="black">
                <a:alpha val="40000"/>
              </a:prstClr>
            </a:outerShdw>
          </a:effectLst>
        </p:spPr>
        <p:txBody>
          <a:bodyPr wrap="square" rtlCol="0">
            <a:spAutoFit/>
          </a:bodyPr>
          <a:lstStyle/>
          <a:p>
            <a:pPr defTabSz="914400" fontAlgn="auto">
              <a:lnSpc>
                <a:spcPct val="90000"/>
              </a:lnSpc>
              <a:spcBef>
                <a:spcPts val="0"/>
              </a:spcBef>
              <a:spcAft>
                <a:spcPts val="0"/>
              </a:spcAft>
            </a:pPr>
            <a:r>
              <a:rPr lang="en-US" sz="2200" b="1" dirty="0" smtClean="0">
                <a:solidFill>
                  <a:prstClr val="black"/>
                </a:solidFill>
                <a:latin typeface="Calibri"/>
                <a:ea typeface="+mn-ea"/>
              </a:rPr>
              <a:t>Geographic discordance occurs when people receive treatment in an unfamiliar socio-cultural context. In Appalachia, </a:t>
            </a:r>
            <a:r>
              <a:rPr lang="en-US" sz="2200" b="1" dirty="0">
                <a:solidFill>
                  <a:prstClr val="black"/>
                </a:solidFill>
                <a:latin typeface="Calibri"/>
                <a:ea typeface="+mn-ea"/>
              </a:rPr>
              <a:t>m</a:t>
            </a:r>
            <a:r>
              <a:rPr lang="en-US" sz="2200" b="1" dirty="0" smtClean="0">
                <a:solidFill>
                  <a:prstClr val="black"/>
                </a:solidFill>
                <a:latin typeface="Calibri"/>
                <a:ea typeface="+mn-ea"/>
              </a:rPr>
              <a:t>ost discordant clients live in rural counties and get therapy in non-rural counties. This study found that:</a:t>
            </a:r>
          </a:p>
          <a:p>
            <a:pPr marL="285750" indent="-285750" defTabSz="914400" fontAlgn="auto">
              <a:lnSpc>
                <a:spcPct val="90000"/>
              </a:lnSpc>
              <a:spcBef>
                <a:spcPts val="0"/>
              </a:spcBef>
              <a:spcAft>
                <a:spcPts val="1200"/>
              </a:spcAft>
              <a:buFont typeface="Arial" panose="020B0604020202020204" pitchFamily="34" charset="0"/>
              <a:buChar char="•"/>
            </a:pPr>
            <a:r>
              <a:rPr lang="en-US" sz="2200" b="1" dirty="0" smtClean="0">
                <a:solidFill>
                  <a:prstClr val="black"/>
                </a:solidFill>
                <a:latin typeface="Calibri"/>
                <a:ea typeface="+mn-ea"/>
              </a:rPr>
              <a:t>Discordant clients are more likely to report relapse, anxiety, and incarceration at follow-up.</a:t>
            </a:r>
          </a:p>
          <a:p>
            <a:pPr marL="285750" indent="-285750" defTabSz="914400" fontAlgn="auto">
              <a:lnSpc>
                <a:spcPct val="90000"/>
              </a:lnSpc>
              <a:spcBef>
                <a:spcPts val="0"/>
              </a:spcBef>
              <a:spcAft>
                <a:spcPts val="1200"/>
              </a:spcAft>
              <a:buFont typeface="Arial" panose="020B0604020202020204" pitchFamily="34" charset="0"/>
              <a:buChar char="•"/>
            </a:pPr>
            <a:r>
              <a:rPr lang="en-US" sz="2200" b="1" dirty="0" smtClean="0">
                <a:solidFill>
                  <a:prstClr val="black"/>
                </a:solidFill>
                <a:latin typeface="Calibri"/>
                <a:ea typeface="+mn-ea"/>
              </a:rPr>
              <a:t>Discordant clients are less likely to attend self-help groups at follow-up.</a:t>
            </a:r>
          </a:p>
          <a:p>
            <a:pPr marL="285750" indent="-285750" defTabSz="914400" fontAlgn="auto">
              <a:lnSpc>
                <a:spcPct val="90000"/>
              </a:lnSpc>
              <a:spcBef>
                <a:spcPts val="0"/>
              </a:spcBef>
              <a:spcAft>
                <a:spcPts val="0"/>
              </a:spcAft>
              <a:buFont typeface="Arial" panose="020B0604020202020204" pitchFamily="34" charset="0"/>
              <a:buChar char="•"/>
            </a:pPr>
            <a:r>
              <a:rPr lang="en-US" sz="2200" b="1" dirty="0" smtClean="0">
                <a:solidFill>
                  <a:prstClr val="black"/>
                </a:solidFill>
                <a:latin typeface="Calibri"/>
                <a:ea typeface="+mn-ea"/>
              </a:rPr>
              <a:t>Negative effect of discordance on outcomes is explained by limited service access.</a:t>
            </a:r>
          </a:p>
          <a:p>
            <a:pPr marL="285750" indent="-285750" defTabSz="914400" fontAlgn="auto">
              <a:lnSpc>
                <a:spcPct val="90000"/>
              </a:lnSpc>
              <a:spcBef>
                <a:spcPts val="0"/>
              </a:spcBef>
              <a:spcAft>
                <a:spcPts val="0"/>
              </a:spcAft>
              <a:buFont typeface="Arial" panose="020B0604020202020204" pitchFamily="34" charset="0"/>
              <a:buChar char="•"/>
            </a:pPr>
            <a:endParaRPr lang="en-US" b="1" dirty="0" smtClean="0">
              <a:solidFill>
                <a:prstClr val="black"/>
              </a:solidFill>
              <a:latin typeface="Calibri"/>
              <a:ea typeface="+mn-ea"/>
            </a:endParaRPr>
          </a:p>
          <a:p>
            <a:pPr defTabSz="914400" fontAlgn="auto">
              <a:lnSpc>
                <a:spcPct val="90000"/>
              </a:lnSpc>
              <a:spcBef>
                <a:spcPts val="0"/>
              </a:spcBef>
              <a:spcAft>
                <a:spcPts val="0"/>
              </a:spcAft>
            </a:pPr>
            <a:r>
              <a:rPr lang="en-US" sz="1400" dirty="0" err="1" smtClean="0">
                <a:solidFill>
                  <a:prstClr val="black"/>
                </a:solidFill>
                <a:latin typeface="Calibri"/>
                <a:ea typeface="+mn-ea"/>
              </a:rPr>
              <a:t>Oser</a:t>
            </a:r>
            <a:r>
              <a:rPr lang="en-US" sz="1400" dirty="0" smtClean="0">
                <a:solidFill>
                  <a:prstClr val="black"/>
                </a:solidFill>
                <a:latin typeface="Calibri"/>
                <a:ea typeface="+mn-ea"/>
              </a:rPr>
              <a:t> CB, Harp KL. Treatment outcomes for prescription drug misusers: </a:t>
            </a:r>
            <a:r>
              <a:rPr lang="en-US" sz="1400" dirty="0" err="1" smtClean="0">
                <a:solidFill>
                  <a:prstClr val="black"/>
                </a:solidFill>
                <a:latin typeface="Calibri"/>
                <a:ea typeface="+mn-ea"/>
              </a:rPr>
              <a:t>thenegative</a:t>
            </a:r>
            <a:r>
              <a:rPr lang="en-US" sz="1400" dirty="0" smtClean="0">
                <a:solidFill>
                  <a:prstClr val="black"/>
                </a:solidFill>
                <a:latin typeface="Calibri"/>
                <a:ea typeface="+mn-ea"/>
              </a:rPr>
              <a:t> effect of geographic discordance. J </a:t>
            </a:r>
            <a:r>
              <a:rPr lang="en-US" sz="1400" dirty="0" err="1" smtClean="0">
                <a:solidFill>
                  <a:prstClr val="black"/>
                </a:solidFill>
                <a:latin typeface="Calibri"/>
                <a:ea typeface="+mn-ea"/>
              </a:rPr>
              <a:t>Subst</a:t>
            </a:r>
            <a:r>
              <a:rPr lang="en-US" sz="1400" dirty="0" smtClean="0">
                <a:solidFill>
                  <a:prstClr val="black"/>
                </a:solidFill>
                <a:latin typeface="Calibri"/>
                <a:ea typeface="+mn-ea"/>
              </a:rPr>
              <a:t> Abuse Treat. 2015Jan;48(1):77-84. </a:t>
            </a:r>
            <a:r>
              <a:rPr lang="en-US" sz="1400" dirty="0" err="1" smtClean="0">
                <a:solidFill>
                  <a:prstClr val="black"/>
                </a:solidFill>
                <a:latin typeface="Calibri"/>
                <a:ea typeface="+mn-ea"/>
              </a:rPr>
              <a:t>doi</a:t>
            </a:r>
            <a:r>
              <a:rPr lang="en-US" sz="1400" dirty="0" smtClean="0">
                <a:solidFill>
                  <a:prstClr val="black"/>
                </a:solidFill>
                <a:latin typeface="Calibri"/>
                <a:ea typeface="+mn-ea"/>
              </a:rPr>
              <a:t>: 10.1016/j.jsat.2014.08.002. </a:t>
            </a:r>
            <a:r>
              <a:rPr lang="en-US" sz="1400" dirty="0" err="1" smtClean="0">
                <a:solidFill>
                  <a:prstClr val="black"/>
                </a:solidFill>
                <a:latin typeface="Calibri"/>
                <a:ea typeface="+mn-ea"/>
              </a:rPr>
              <a:t>Epub</a:t>
            </a:r>
            <a:r>
              <a:rPr lang="en-US" sz="1400" dirty="0" smtClean="0">
                <a:solidFill>
                  <a:prstClr val="black"/>
                </a:solidFill>
                <a:latin typeface="Calibri"/>
                <a:ea typeface="+mn-ea"/>
              </a:rPr>
              <a:t> 2014 Aug 12. PubMed PMID: 25200740; PubMed Central PMCID: PMC4250328.</a:t>
            </a:r>
          </a:p>
          <a:p>
            <a:pPr defTabSz="914400" fontAlgn="auto">
              <a:lnSpc>
                <a:spcPct val="90000"/>
              </a:lnSpc>
              <a:spcBef>
                <a:spcPts val="0"/>
              </a:spcBef>
              <a:spcAft>
                <a:spcPts val="0"/>
              </a:spcAft>
            </a:pPr>
            <a:r>
              <a:rPr lang="en-US" sz="1400" dirty="0" smtClean="0">
                <a:solidFill>
                  <a:prstClr val="black"/>
                </a:solidFill>
                <a:latin typeface="Calibri"/>
                <a:ea typeface="+mn-ea"/>
              </a:rPr>
              <a:t> </a:t>
            </a:r>
          </a:p>
        </p:txBody>
      </p:sp>
      <p:sp>
        <p:nvSpPr>
          <p:cNvPr id="8" name="Line 9"/>
          <p:cNvSpPr>
            <a:spLocks noChangeShapeType="1"/>
          </p:cNvSpPr>
          <p:nvPr/>
        </p:nvSpPr>
        <p:spPr bwMode="auto">
          <a:xfrm>
            <a:off x="0" y="1854647"/>
            <a:ext cx="9144000" cy="0"/>
          </a:xfrm>
          <a:prstGeom prst="line">
            <a:avLst/>
          </a:prstGeom>
          <a:noFill/>
          <a:ln w="57150">
            <a:solidFill>
              <a:srgbClr val="FF0000"/>
            </a:solidFill>
            <a:round/>
            <a:headEnd/>
            <a:tailEnd/>
          </a:ln>
        </p:spPr>
        <p:txBody>
          <a:bodyPr/>
          <a:lstStyle/>
          <a:p>
            <a:endParaRPr lang="en-US">
              <a:latin typeface="Corbel" pitchFamily="34" charset="0"/>
            </a:endParaRPr>
          </a:p>
        </p:txBody>
      </p:sp>
    </p:spTree>
    <p:extLst>
      <p:ext uri="{BB962C8B-B14F-4D97-AF65-F5344CB8AC3E}">
        <p14:creationId xmlns:p14="http://schemas.microsoft.com/office/powerpoint/2010/main" val="3704919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3"/>
          <p:cNvPicPr>
            <a:picLocks noChangeAspect="1" noChangeArrowheads="1"/>
          </p:cNvPicPr>
          <p:nvPr/>
        </p:nvPicPr>
        <p:blipFill>
          <a:blip r:embed="rId2" cstate="print"/>
          <a:srcRect/>
          <a:stretch>
            <a:fillRect/>
          </a:stretch>
        </p:blipFill>
        <p:spPr bwMode="auto">
          <a:xfrm>
            <a:off x="4624181" y="-41424"/>
            <a:ext cx="0" cy="0"/>
          </a:xfrm>
          <a:prstGeom prst="rect">
            <a:avLst/>
          </a:prstGeom>
          <a:noFill/>
          <a:ln w="9525">
            <a:noFill/>
            <a:round/>
            <a:headEnd/>
            <a:tailEnd/>
          </a:ln>
        </p:spPr>
      </p:pic>
      <p:sp>
        <p:nvSpPr>
          <p:cNvPr id="21" name="TextBox 20"/>
          <p:cNvSpPr txBox="1"/>
          <p:nvPr/>
        </p:nvSpPr>
        <p:spPr>
          <a:xfrm>
            <a:off x="4984986" y="6588451"/>
            <a:ext cx="3807099" cy="292048"/>
          </a:xfrm>
          <a:prstGeom prst="rect">
            <a:avLst/>
          </a:prstGeom>
          <a:noFill/>
        </p:spPr>
        <p:txBody>
          <a:bodyPr wrap="none" lIns="91138" tIns="45552" rIns="91138" bIns="45552" rtlCol="0">
            <a:spAutoFit/>
          </a:bodyPr>
          <a:lstStyle/>
          <a:p>
            <a:pPr defTabSz="455688"/>
            <a:r>
              <a:rPr lang="en-US" sz="1300" b="1" i="1" dirty="0">
                <a:latin typeface="Corbel" panose="020B0503020204020204" pitchFamily="34" charset="0"/>
                <a:cs typeface="Times New Roman" pitchFamily="18" charset="0"/>
              </a:rPr>
              <a:t>Rosenthal RN et al., Addiction 2013;105: 2141-2149.</a:t>
            </a:r>
          </a:p>
        </p:txBody>
      </p:sp>
      <p:grpSp>
        <p:nvGrpSpPr>
          <p:cNvPr id="22" name="Group 21"/>
          <p:cNvGrpSpPr/>
          <p:nvPr/>
        </p:nvGrpSpPr>
        <p:grpSpPr>
          <a:xfrm>
            <a:off x="3783050" y="1928444"/>
            <a:ext cx="5507490" cy="4732597"/>
            <a:chOff x="508115" y="1329230"/>
            <a:chExt cx="5507482" cy="3549448"/>
          </a:xfrm>
        </p:grpSpPr>
        <p:grpSp>
          <p:nvGrpSpPr>
            <p:cNvPr id="23" name="Group 22"/>
            <p:cNvGrpSpPr/>
            <p:nvPr/>
          </p:nvGrpSpPr>
          <p:grpSpPr>
            <a:xfrm>
              <a:off x="508115" y="1329230"/>
              <a:ext cx="5507482" cy="3549448"/>
              <a:chOff x="286805" y="1772291"/>
              <a:chExt cx="10763143" cy="4732590"/>
            </a:xfrm>
          </p:grpSpPr>
          <p:pic>
            <p:nvPicPr>
              <p:cNvPr id="26" name="Picture 2"/>
              <p:cNvPicPr>
                <a:picLocks noChangeAspect="1" noChangeArrowheads="1"/>
              </p:cNvPicPr>
              <p:nvPr/>
            </p:nvPicPr>
            <p:blipFill rotWithShape="1">
              <a:blip r:embed="rId3" cstate="print"/>
              <a:srcRect l="4974" t="3320" b="6482"/>
              <a:stretch/>
            </p:blipFill>
            <p:spPr bwMode="auto">
              <a:xfrm>
                <a:off x="1654631" y="1772291"/>
                <a:ext cx="7315208" cy="4315545"/>
              </a:xfrm>
              <a:prstGeom prst="rect">
                <a:avLst/>
              </a:prstGeom>
              <a:noFill/>
              <a:ln w="9525">
                <a:noFill/>
                <a:round/>
                <a:headEnd/>
                <a:tailEnd/>
              </a:ln>
            </p:spPr>
          </p:pic>
          <p:sp>
            <p:nvSpPr>
              <p:cNvPr id="27" name="Rectangle 26"/>
              <p:cNvSpPr/>
              <p:nvPr/>
            </p:nvSpPr>
            <p:spPr bwMode="auto">
              <a:xfrm>
                <a:off x="3302007" y="2786742"/>
                <a:ext cx="849079" cy="57336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751" fontAlgn="base" hangingPunct="0">
                  <a:lnSpc>
                    <a:spcPct val="93000"/>
                  </a:lnSpc>
                  <a:spcBef>
                    <a:spcPct val="0"/>
                  </a:spcBef>
                  <a:spcAft>
                    <a:spcPct val="0"/>
                  </a:spcAft>
                  <a:buClr>
                    <a:srgbClr val="000000"/>
                  </a:buClr>
                  <a:buSzPct val="100000"/>
                </a:pPr>
                <a:endParaRPr lang="en-US">
                  <a:latin typeface="Corbel" panose="020B0503020204020204" pitchFamily="34" charset="0"/>
                </a:endParaRPr>
              </a:p>
            </p:txBody>
          </p:sp>
          <p:cxnSp>
            <p:nvCxnSpPr>
              <p:cNvPr id="28" name="Straight Connector 27"/>
              <p:cNvCxnSpPr/>
              <p:nvPr/>
            </p:nvCxnSpPr>
            <p:spPr bwMode="auto">
              <a:xfrm flipH="1" flipV="1">
                <a:off x="3739473" y="3359654"/>
                <a:ext cx="391886" cy="500696"/>
              </a:xfrm>
              <a:prstGeom prst="line">
                <a:avLst/>
              </a:prstGeom>
              <a:solidFill>
                <a:srgbClr val="00B8FF"/>
              </a:solidFill>
              <a:ln w="57150" cap="flat" cmpd="sng" algn="ctr">
                <a:solidFill>
                  <a:schemeClr val="bg1"/>
                </a:solidFill>
                <a:prstDash val="solid"/>
                <a:round/>
                <a:headEnd type="none" w="med" len="med"/>
                <a:tailEnd type="none" w="med" len="med"/>
              </a:ln>
              <a:effectLst/>
            </p:spPr>
          </p:cxnSp>
          <p:cxnSp>
            <p:nvCxnSpPr>
              <p:cNvPr id="29" name="Straight Connector 28"/>
              <p:cNvCxnSpPr/>
              <p:nvPr/>
            </p:nvCxnSpPr>
            <p:spPr bwMode="auto">
              <a:xfrm flipV="1">
                <a:off x="3831770" y="3519489"/>
                <a:ext cx="168730" cy="50800"/>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flipV="1">
                <a:off x="3888910" y="3633785"/>
                <a:ext cx="97301" cy="50800"/>
              </a:xfrm>
              <a:prstGeom prst="line">
                <a:avLst/>
              </a:prstGeom>
              <a:solidFill>
                <a:srgbClr val="00B8FF"/>
              </a:solidFill>
              <a:ln w="28575" cap="flat" cmpd="sng" algn="ctr">
                <a:solidFill>
                  <a:schemeClr val="tx1"/>
                </a:solidFill>
                <a:prstDash val="solid"/>
                <a:round/>
                <a:headEnd type="none" w="med" len="med"/>
                <a:tailEnd type="none" w="med" len="med"/>
              </a:ln>
              <a:effectLst/>
            </p:spPr>
          </p:cxnSp>
          <p:sp>
            <p:nvSpPr>
              <p:cNvPr id="31" name="Rounded Rectangle 30"/>
              <p:cNvSpPr/>
              <p:nvPr/>
            </p:nvSpPr>
            <p:spPr bwMode="auto">
              <a:xfrm>
                <a:off x="3381831" y="3816808"/>
                <a:ext cx="5225142" cy="1698621"/>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447751" fontAlgn="base" hangingPunct="0">
                  <a:lnSpc>
                    <a:spcPct val="93000"/>
                  </a:lnSpc>
                  <a:spcBef>
                    <a:spcPct val="0"/>
                  </a:spcBef>
                  <a:spcAft>
                    <a:spcPct val="0"/>
                  </a:spcAft>
                  <a:buClr>
                    <a:srgbClr val="000000"/>
                  </a:buClr>
                  <a:buSzPct val="100000"/>
                </a:pPr>
                <a:endParaRPr lang="en-US">
                  <a:latin typeface="Corbel" panose="020B0503020204020204" pitchFamily="34" charset="0"/>
                </a:endParaRPr>
              </a:p>
            </p:txBody>
          </p:sp>
          <p:sp>
            <p:nvSpPr>
              <p:cNvPr id="32" name="TextBox 31"/>
              <p:cNvSpPr txBox="1"/>
              <p:nvPr/>
            </p:nvSpPr>
            <p:spPr>
              <a:xfrm>
                <a:off x="4521968" y="3360104"/>
                <a:ext cx="5088143" cy="369331"/>
              </a:xfrm>
              <a:prstGeom prst="rect">
                <a:avLst/>
              </a:prstGeom>
              <a:noFill/>
            </p:spPr>
            <p:txBody>
              <a:bodyPr wrap="none" rtlCol="0">
                <a:spAutoFit/>
              </a:bodyPr>
              <a:lstStyle/>
              <a:p>
                <a:pPr defTabSz="455688"/>
                <a:r>
                  <a:rPr lang="en-US" b="1" dirty="0">
                    <a:latin typeface="Corbel" panose="020B0503020204020204" pitchFamily="34" charset="0"/>
                    <a:cs typeface="Times New Roman" pitchFamily="18" charset="0"/>
                  </a:rPr>
                  <a:t>Buprenorphine Implants</a:t>
                </a:r>
              </a:p>
            </p:txBody>
          </p:sp>
          <p:sp>
            <p:nvSpPr>
              <p:cNvPr id="33" name="TextBox 32"/>
              <p:cNvSpPr txBox="1"/>
              <p:nvPr/>
            </p:nvSpPr>
            <p:spPr>
              <a:xfrm>
                <a:off x="902735" y="6197104"/>
                <a:ext cx="10147213" cy="307777"/>
              </a:xfrm>
              <a:prstGeom prst="rect">
                <a:avLst/>
              </a:prstGeom>
              <a:noFill/>
            </p:spPr>
            <p:txBody>
              <a:bodyPr wrap="none" rtlCol="0">
                <a:spAutoFit/>
              </a:bodyPr>
              <a:lstStyle/>
              <a:p>
                <a:pPr defTabSz="455688"/>
                <a:r>
                  <a:rPr lang="en-US" sz="1400" b="1" dirty="0">
                    <a:latin typeface="Corbel" panose="020B0503020204020204" pitchFamily="34" charset="0"/>
                    <a:cs typeface="Times New Roman" pitchFamily="18" charset="0"/>
                  </a:rPr>
                  <a:t>% of Urines Negative (out of 72) for Opioids Across Weeks 1 to </a:t>
                </a:r>
                <a:r>
                  <a:rPr lang="en-US" sz="1400" b="1" dirty="0" smtClean="0">
                    <a:latin typeface="Corbel" panose="020B0503020204020204" pitchFamily="34" charset="0"/>
                    <a:cs typeface="Times New Roman" pitchFamily="18" charset="0"/>
                  </a:rPr>
                  <a:t>24`</a:t>
                </a:r>
                <a:endParaRPr lang="en-US" sz="1400" b="1" dirty="0">
                  <a:latin typeface="Corbel" panose="020B0503020204020204" pitchFamily="34" charset="0"/>
                  <a:cs typeface="Times New Roman" pitchFamily="18" charset="0"/>
                </a:endParaRPr>
              </a:p>
            </p:txBody>
          </p:sp>
          <p:sp>
            <p:nvSpPr>
              <p:cNvPr id="34" name="TextBox 33"/>
              <p:cNvSpPr txBox="1"/>
              <p:nvPr/>
            </p:nvSpPr>
            <p:spPr>
              <a:xfrm>
                <a:off x="286805" y="2245879"/>
                <a:ext cx="1443552" cy="3412788"/>
              </a:xfrm>
              <a:prstGeom prst="rect">
                <a:avLst/>
              </a:prstGeom>
              <a:noFill/>
            </p:spPr>
            <p:txBody>
              <a:bodyPr vert="vert270" wrap="none" rtlCol="0">
                <a:spAutoFit/>
              </a:bodyPr>
              <a:lstStyle/>
              <a:p>
                <a:pPr algn="ctr" defTabSz="455688"/>
                <a:r>
                  <a:rPr lang="en-US" b="1" dirty="0">
                    <a:latin typeface="Corbel" panose="020B0503020204020204" pitchFamily="34" charset="0"/>
                    <a:cs typeface="Times New Roman" pitchFamily="18" charset="0"/>
                  </a:rPr>
                  <a:t>% of Patients Failing to Exceed </a:t>
                </a:r>
              </a:p>
              <a:p>
                <a:pPr algn="ctr" defTabSz="455688"/>
                <a:r>
                  <a:rPr lang="en-US" b="1" dirty="0">
                    <a:latin typeface="Corbel" panose="020B0503020204020204" pitchFamily="34" charset="0"/>
                    <a:cs typeface="Times New Roman" pitchFamily="18" charset="0"/>
                  </a:rPr>
                  <a:t>Each Possible Criterion of Success</a:t>
                </a:r>
              </a:p>
            </p:txBody>
          </p:sp>
        </p:grpSp>
        <p:sp>
          <p:nvSpPr>
            <p:cNvPr id="24" name="TextBox 23"/>
            <p:cNvSpPr txBox="1"/>
            <p:nvPr/>
          </p:nvSpPr>
          <p:spPr>
            <a:xfrm>
              <a:off x="1710036" y="1614821"/>
              <a:ext cx="710450" cy="207749"/>
            </a:xfrm>
            <a:prstGeom prst="rect">
              <a:avLst/>
            </a:prstGeom>
            <a:noFill/>
          </p:spPr>
          <p:txBody>
            <a:bodyPr wrap="none" rtlCol="0">
              <a:spAutoFit/>
            </a:bodyPr>
            <a:lstStyle/>
            <a:p>
              <a:pPr defTabSz="455688"/>
              <a:r>
                <a:rPr lang="en-US" sz="1200" b="1" dirty="0">
                  <a:latin typeface="Corbel" panose="020B0503020204020204" pitchFamily="34" charset="0"/>
                  <a:cs typeface="Times New Roman" pitchFamily="18" charset="0"/>
                </a:rPr>
                <a:t>Placebo</a:t>
              </a:r>
            </a:p>
          </p:txBody>
        </p:sp>
        <p:sp>
          <p:nvSpPr>
            <p:cNvPr id="25" name="TextBox 24"/>
            <p:cNvSpPr txBox="1"/>
            <p:nvPr/>
          </p:nvSpPr>
          <p:spPr>
            <a:xfrm>
              <a:off x="2553192" y="1746099"/>
              <a:ext cx="1180129" cy="318549"/>
            </a:xfrm>
            <a:prstGeom prst="rect">
              <a:avLst/>
            </a:prstGeom>
            <a:noFill/>
          </p:spPr>
          <p:txBody>
            <a:bodyPr wrap="none" rtlCol="0">
              <a:spAutoFit/>
            </a:bodyPr>
            <a:lstStyle/>
            <a:p>
              <a:pPr defTabSz="455688">
                <a:lnSpc>
                  <a:spcPct val="90000"/>
                </a:lnSpc>
              </a:pPr>
              <a:r>
                <a:rPr lang="en-US" sz="1200" b="1" dirty="0">
                  <a:latin typeface="Corbel" panose="020B0503020204020204" pitchFamily="34" charset="0"/>
                  <a:cs typeface="Times New Roman" pitchFamily="18" charset="0"/>
                </a:rPr>
                <a:t>Sublingual </a:t>
              </a:r>
            </a:p>
            <a:p>
              <a:pPr defTabSz="455688">
                <a:lnSpc>
                  <a:spcPct val="90000"/>
                </a:lnSpc>
              </a:pPr>
              <a:r>
                <a:rPr lang="en-US" sz="1200" b="1" dirty="0">
                  <a:latin typeface="Corbel" panose="020B0503020204020204" pitchFamily="34" charset="0"/>
                  <a:cs typeface="Times New Roman" pitchFamily="18" charset="0"/>
                </a:rPr>
                <a:t>Buprenorphine</a:t>
              </a:r>
            </a:p>
          </p:txBody>
        </p:sp>
      </p:grpSp>
      <p:sp>
        <p:nvSpPr>
          <p:cNvPr id="3" name="TextBox 2"/>
          <p:cNvSpPr txBox="1"/>
          <p:nvPr/>
        </p:nvSpPr>
        <p:spPr>
          <a:xfrm>
            <a:off x="118580" y="2155141"/>
            <a:ext cx="3319945" cy="1192343"/>
          </a:xfrm>
          <a:prstGeom prst="rect">
            <a:avLst/>
          </a:prstGeom>
          <a:solidFill>
            <a:srgbClr val="FF0000"/>
          </a:solidFill>
        </p:spPr>
        <p:txBody>
          <a:bodyPr wrap="square" lIns="109404" tIns="54720" rIns="109404" bIns="54720" rtlCol="0">
            <a:spAutoFit/>
          </a:bodyPr>
          <a:lstStyle/>
          <a:p>
            <a:pPr defTabSz="455688">
              <a:lnSpc>
                <a:spcPct val="90000"/>
              </a:lnSpc>
            </a:pPr>
            <a:r>
              <a:rPr lang="en-US" sz="2000" b="1" i="1" dirty="0">
                <a:latin typeface="Corbel" panose="020B0503020204020204" pitchFamily="34" charset="0"/>
                <a:cs typeface="Times New Roman"/>
              </a:rPr>
              <a:t>Challenge: </a:t>
            </a:r>
            <a:r>
              <a:rPr lang="en-US" sz="1700" b="1" dirty="0">
                <a:latin typeface="Corbel" panose="020B0503020204020204" pitchFamily="34" charset="0"/>
                <a:cs typeface="Times New Roman"/>
              </a:rPr>
              <a:t>Compliance with daily intake</a:t>
            </a:r>
          </a:p>
          <a:p>
            <a:pPr defTabSz="455688"/>
            <a:r>
              <a:rPr lang="en-US" sz="2000" b="1" i="1" dirty="0">
                <a:latin typeface="Corbel" panose="020B0503020204020204" pitchFamily="34" charset="0"/>
                <a:cs typeface="Times New Roman"/>
              </a:rPr>
              <a:t>Solution</a:t>
            </a:r>
            <a:r>
              <a:rPr lang="en-US" sz="2000" b="1" i="1" dirty="0" smtClean="0">
                <a:latin typeface="Corbel" panose="020B0503020204020204" pitchFamily="34" charset="0"/>
                <a:cs typeface="Times New Roman"/>
              </a:rPr>
              <a:t>: </a:t>
            </a:r>
            <a:r>
              <a:rPr lang="en-US" sz="1700" b="1" dirty="0">
                <a:latin typeface="Corbel" panose="020B0503020204020204" pitchFamily="34" charset="0"/>
                <a:cs typeface="Times New Roman"/>
              </a:rPr>
              <a:t>develop long acting medications </a:t>
            </a:r>
          </a:p>
        </p:txBody>
      </p:sp>
      <p:sp>
        <p:nvSpPr>
          <p:cNvPr id="5" name="Rectangle 4"/>
          <p:cNvSpPr/>
          <p:nvPr/>
        </p:nvSpPr>
        <p:spPr>
          <a:xfrm>
            <a:off x="118581" y="66688"/>
            <a:ext cx="9025420" cy="707878"/>
          </a:xfrm>
          <a:prstGeom prst="rect">
            <a:avLst/>
          </a:prstGeom>
        </p:spPr>
        <p:txBody>
          <a:bodyPr wrap="square" lIns="91433" tIns="45716" rIns="91433" bIns="45716">
            <a:spAutoFit/>
          </a:bodyPr>
          <a:lstStyle/>
          <a:p>
            <a:pPr algn="ctr">
              <a:spcBef>
                <a:spcPts val="1200"/>
              </a:spcBef>
              <a:buClr>
                <a:srgbClr val="FF0000"/>
              </a:buClr>
              <a:buSzPct val="150000"/>
            </a:pPr>
            <a:r>
              <a:rPr lang="en-US" sz="4000" b="1" dirty="0">
                <a:latin typeface="Corbel" panose="020B0503020204020204" pitchFamily="34" charset="0"/>
                <a:cs typeface="Times New Roman" panose="02020603050405020304" pitchFamily="18" charset="0"/>
              </a:rPr>
              <a:t>ADDICTION: New Medications </a:t>
            </a:r>
            <a:endParaRPr lang="en-US" sz="4000" b="1" dirty="0" smtClean="0">
              <a:latin typeface="Corbel" panose="020B0503020204020204" pitchFamily="34" charset="0"/>
              <a:cs typeface="Times New Roman" panose="02020603050405020304" pitchFamily="18" charset="0"/>
            </a:endParaRPr>
          </a:p>
        </p:txBody>
      </p:sp>
      <p:sp>
        <p:nvSpPr>
          <p:cNvPr id="8" name="Rectangle 7"/>
          <p:cNvSpPr/>
          <p:nvPr/>
        </p:nvSpPr>
        <p:spPr>
          <a:xfrm>
            <a:off x="4443008" y="1947480"/>
            <a:ext cx="43324" cy="4315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orbel" panose="020B0503020204020204" pitchFamily="34" charset="0"/>
            </a:endParaRPr>
          </a:p>
        </p:txBody>
      </p:sp>
      <p:sp>
        <p:nvSpPr>
          <p:cNvPr id="37" name="Line 4"/>
          <p:cNvSpPr>
            <a:spLocks noChangeShapeType="1"/>
          </p:cNvSpPr>
          <p:nvPr/>
        </p:nvSpPr>
        <p:spPr bwMode="auto">
          <a:xfrm>
            <a:off x="0" y="874713"/>
            <a:ext cx="9144000" cy="1588"/>
          </a:xfrm>
          <a:prstGeom prst="line">
            <a:avLst/>
          </a:prstGeom>
          <a:noFill/>
          <a:ln w="57150">
            <a:solidFill>
              <a:srgbClr val="FF0000"/>
            </a:solidFill>
            <a:round/>
            <a:headEnd/>
            <a:tailEnd/>
          </a:ln>
        </p:spPr>
        <p:txBody>
          <a:bodyPr lIns="91344" tIns="45672" rIns="91344" bIns="45672"/>
          <a:lstStyle/>
          <a:p>
            <a:endParaRPr lang="en-US">
              <a:solidFill>
                <a:prstClr val="black"/>
              </a:solidFill>
              <a:latin typeface="Corbel" pitchFamily="34" charset="0"/>
            </a:endParaRPr>
          </a:p>
        </p:txBody>
      </p:sp>
      <p:sp>
        <p:nvSpPr>
          <p:cNvPr id="16" name="Rectangle 1"/>
          <p:cNvSpPr txBox="1">
            <a:spLocks noChangeArrowheads="1"/>
          </p:cNvSpPr>
          <p:nvPr/>
        </p:nvSpPr>
        <p:spPr bwMode="auto">
          <a:xfrm>
            <a:off x="3742889" y="1065375"/>
            <a:ext cx="5090182" cy="1108784"/>
          </a:xfrm>
          <a:prstGeom prst="rect">
            <a:avLst/>
          </a:prstGeom>
          <a:noFill/>
          <a:ln w="9525">
            <a:noFill/>
            <a:miter lim="800000"/>
            <a:headEnd/>
            <a:tailEnd/>
          </a:ln>
        </p:spPr>
        <p:txBody>
          <a:bodyPr vert="horz" wrap="square" lIns="91138" tIns="14112" rIns="91138" bIns="45552" numCol="1" anchor="ctr" anchorCtr="0" compatLnSpc="1">
            <a:prstTxWarp prst="textNoShape">
              <a:avLst/>
            </a:prstTxWarp>
          </a:bodyPr>
          <a:lstStyle>
            <a:lvl1pPr algn="ctr" defTabSz="380820" rtl="0" eaLnBrk="0" fontAlgn="base" hangingPunct="0">
              <a:spcBef>
                <a:spcPct val="0"/>
              </a:spcBef>
              <a:spcAft>
                <a:spcPct val="0"/>
              </a:spcAft>
              <a:defRPr sz="3700" kern="1200">
                <a:solidFill>
                  <a:schemeClr val="tx1"/>
                </a:solidFill>
                <a:latin typeface="+mj-lt"/>
                <a:ea typeface="ＭＳ Ｐゴシック" charset="0"/>
                <a:cs typeface="ＭＳ Ｐゴシック" charset="0"/>
              </a:defRPr>
            </a:lvl1pPr>
            <a:lvl2pPr algn="ctr" defTabSz="380820" rtl="0" eaLnBrk="0" fontAlgn="base" hangingPunct="0">
              <a:spcBef>
                <a:spcPct val="0"/>
              </a:spcBef>
              <a:spcAft>
                <a:spcPct val="0"/>
              </a:spcAft>
              <a:defRPr sz="3700">
                <a:solidFill>
                  <a:schemeClr val="tx1"/>
                </a:solidFill>
                <a:latin typeface="Book Antiqua" charset="0"/>
                <a:ea typeface="ＭＳ Ｐゴシック" charset="0"/>
                <a:cs typeface="ＭＳ Ｐゴシック" charset="0"/>
              </a:defRPr>
            </a:lvl2pPr>
            <a:lvl3pPr algn="ctr" defTabSz="380820" rtl="0" eaLnBrk="0" fontAlgn="base" hangingPunct="0">
              <a:spcBef>
                <a:spcPct val="0"/>
              </a:spcBef>
              <a:spcAft>
                <a:spcPct val="0"/>
              </a:spcAft>
              <a:defRPr sz="3700">
                <a:solidFill>
                  <a:schemeClr val="tx1"/>
                </a:solidFill>
                <a:latin typeface="Book Antiqua" charset="0"/>
                <a:ea typeface="ＭＳ Ｐゴシック" charset="0"/>
                <a:cs typeface="ＭＳ Ｐゴシック" charset="0"/>
              </a:defRPr>
            </a:lvl3pPr>
            <a:lvl4pPr algn="ctr" defTabSz="380820" rtl="0" eaLnBrk="0" fontAlgn="base" hangingPunct="0">
              <a:spcBef>
                <a:spcPct val="0"/>
              </a:spcBef>
              <a:spcAft>
                <a:spcPct val="0"/>
              </a:spcAft>
              <a:defRPr sz="3700">
                <a:solidFill>
                  <a:schemeClr val="tx1"/>
                </a:solidFill>
                <a:latin typeface="Book Antiqua" charset="0"/>
                <a:ea typeface="ＭＳ Ｐゴシック" charset="0"/>
                <a:cs typeface="ＭＳ Ｐゴシック" charset="0"/>
              </a:defRPr>
            </a:lvl4pPr>
            <a:lvl5pPr algn="ctr" defTabSz="380820" rtl="0" eaLnBrk="0" fontAlgn="base" hangingPunct="0">
              <a:spcBef>
                <a:spcPct val="0"/>
              </a:spcBef>
              <a:spcAft>
                <a:spcPct val="0"/>
              </a:spcAft>
              <a:defRPr sz="3700">
                <a:solidFill>
                  <a:schemeClr val="tx1"/>
                </a:solidFill>
                <a:latin typeface="Book Antiqua" charset="0"/>
                <a:ea typeface="ＭＳ Ｐゴシック" charset="0"/>
                <a:cs typeface="ＭＳ Ｐゴシック" charset="0"/>
              </a:defRPr>
            </a:lvl5pPr>
            <a:lvl6pPr marL="380820" algn="ctr" defTabSz="380820" rtl="0" fontAlgn="base">
              <a:spcBef>
                <a:spcPct val="0"/>
              </a:spcBef>
              <a:spcAft>
                <a:spcPct val="0"/>
              </a:spcAft>
              <a:defRPr sz="3700">
                <a:solidFill>
                  <a:schemeClr val="tx1"/>
                </a:solidFill>
                <a:latin typeface="Book Antiqua" charset="0"/>
                <a:ea typeface="ＭＳ Ｐゴシック" charset="0"/>
                <a:cs typeface="ＭＳ Ｐゴシック" charset="0"/>
              </a:defRPr>
            </a:lvl6pPr>
            <a:lvl7pPr marL="761640" algn="ctr" defTabSz="380820" rtl="0" fontAlgn="base">
              <a:spcBef>
                <a:spcPct val="0"/>
              </a:spcBef>
              <a:spcAft>
                <a:spcPct val="0"/>
              </a:spcAft>
              <a:defRPr sz="3700">
                <a:solidFill>
                  <a:schemeClr val="tx1"/>
                </a:solidFill>
                <a:latin typeface="Book Antiqua" charset="0"/>
                <a:ea typeface="ＭＳ Ｐゴシック" charset="0"/>
                <a:cs typeface="ＭＳ Ｐゴシック" charset="0"/>
              </a:defRPr>
            </a:lvl7pPr>
            <a:lvl8pPr marL="1142458" algn="ctr" defTabSz="380820" rtl="0" fontAlgn="base">
              <a:spcBef>
                <a:spcPct val="0"/>
              </a:spcBef>
              <a:spcAft>
                <a:spcPct val="0"/>
              </a:spcAft>
              <a:defRPr sz="3700">
                <a:solidFill>
                  <a:schemeClr val="tx1"/>
                </a:solidFill>
                <a:latin typeface="Book Antiqua" charset="0"/>
                <a:ea typeface="ＭＳ Ｐゴシック" charset="0"/>
                <a:cs typeface="ＭＳ Ｐゴシック" charset="0"/>
              </a:defRPr>
            </a:lvl8pPr>
            <a:lvl9pPr marL="1523268" algn="ctr" defTabSz="380820" rtl="0" fontAlgn="base">
              <a:spcBef>
                <a:spcPct val="0"/>
              </a:spcBef>
              <a:spcAft>
                <a:spcPct val="0"/>
              </a:spcAft>
              <a:defRPr sz="3700">
                <a:solidFill>
                  <a:schemeClr val="tx1"/>
                </a:solidFill>
                <a:latin typeface="Book Antiqua" charset="0"/>
                <a:ea typeface="ＭＳ Ｐゴシック" charset="0"/>
                <a:cs typeface="ＭＳ Ｐゴシック" charset="0"/>
              </a:defRPr>
            </a:lvl9pPr>
          </a:lstStyle>
          <a:p>
            <a:pPr algn="l" eaLnBrk="1">
              <a:lnSpc>
                <a:spcPct val="85000"/>
              </a:lnSpc>
              <a:tabLst>
                <a:tab pos="721481" algn="l"/>
                <a:tab pos="1442942" algn="l"/>
                <a:tab pos="2164398" algn="l"/>
                <a:tab pos="2885896" algn="l"/>
                <a:tab pos="3607403" algn="l"/>
                <a:tab pos="4328786" algn="l"/>
                <a:tab pos="5050298" algn="l"/>
                <a:tab pos="5771779" algn="l"/>
                <a:tab pos="6493247" algn="l"/>
                <a:tab pos="7214746" algn="l"/>
                <a:tab pos="7936188" algn="l"/>
                <a:tab pos="8657636" algn="l"/>
              </a:tabLst>
            </a:pPr>
            <a:r>
              <a:rPr lang="en-GB" sz="2200" b="1" dirty="0">
                <a:latin typeface="Corbel" panose="020B0503020204020204" pitchFamily="34" charset="0"/>
                <a:cs typeface="Times New Roman" pitchFamily="18" charset="0"/>
              </a:rPr>
              <a:t>RCT </a:t>
            </a:r>
            <a:r>
              <a:rPr lang="en-GB" sz="2200" b="1" dirty="0" smtClean="0">
                <a:latin typeface="Corbel" panose="020B0503020204020204" pitchFamily="34" charset="0"/>
                <a:cs typeface="Times New Roman" pitchFamily="18" charset="0"/>
              </a:rPr>
              <a:t>Buprenorphine </a:t>
            </a:r>
            <a:r>
              <a:rPr lang="en-GB" sz="2200" b="1" dirty="0">
                <a:latin typeface="Corbel" panose="020B0503020204020204" pitchFamily="34" charset="0"/>
                <a:cs typeface="Times New Roman" pitchFamily="18" charset="0"/>
              </a:rPr>
              <a:t>Implants </a:t>
            </a:r>
            <a:r>
              <a:rPr lang="en-GB" sz="2200" b="1" dirty="0" err="1" smtClean="0">
                <a:latin typeface="Corbel" panose="020B0503020204020204" pitchFamily="34" charset="0"/>
                <a:cs typeface="Times New Roman" pitchFamily="18" charset="0"/>
              </a:rPr>
              <a:t>vs</a:t>
            </a:r>
            <a:r>
              <a:rPr lang="en-GB" sz="2200" b="1" dirty="0" smtClean="0">
                <a:latin typeface="Corbel" panose="020B0503020204020204" pitchFamily="34" charset="0"/>
                <a:cs typeface="Times New Roman" pitchFamily="18" charset="0"/>
              </a:rPr>
              <a:t> Placebo </a:t>
            </a:r>
            <a:r>
              <a:rPr lang="en-GB" sz="2200" b="1" dirty="0">
                <a:latin typeface="Corbel" panose="020B0503020204020204" pitchFamily="34" charset="0"/>
                <a:cs typeface="Times New Roman" pitchFamily="18" charset="0"/>
              </a:rPr>
              <a:t>&amp; Sublingual </a:t>
            </a:r>
            <a:r>
              <a:rPr lang="en-GB" sz="2200" b="1" dirty="0" smtClean="0">
                <a:latin typeface="Corbel" panose="020B0503020204020204" pitchFamily="34" charset="0"/>
                <a:cs typeface="Times New Roman" pitchFamily="18" charset="0"/>
              </a:rPr>
              <a:t>Buprenorphine</a:t>
            </a:r>
            <a:r>
              <a:rPr lang="en-GB" sz="2200" b="1" dirty="0">
                <a:latin typeface="Corbel" panose="020B0503020204020204" pitchFamily="34" charset="0"/>
                <a:cs typeface="Times New Roman" pitchFamily="18" charset="0"/>
              </a:rPr>
              <a:t>/</a:t>
            </a:r>
            <a:r>
              <a:rPr lang="en-GB" sz="2200" b="1" dirty="0" smtClean="0">
                <a:latin typeface="Corbel" panose="020B0503020204020204" pitchFamily="34" charset="0"/>
                <a:cs typeface="Times New Roman" pitchFamily="18" charset="0"/>
              </a:rPr>
              <a:t>Naloxone</a:t>
            </a:r>
            <a:endParaRPr lang="en-GB" sz="2200" b="1" dirty="0">
              <a:latin typeface="Corbel" panose="020B0503020204020204" pitchFamily="34" charset="0"/>
              <a:cs typeface="Times New Roman" pitchFamily="18" charset="0"/>
            </a:endParaRPr>
          </a:p>
        </p:txBody>
      </p:sp>
    </p:spTree>
    <p:extLst>
      <p:ext uri="{BB962C8B-B14F-4D97-AF65-F5344CB8AC3E}">
        <p14:creationId xmlns:p14="http://schemas.microsoft.com/office/powerpoint/2010/main" val="3006968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3" name="Group 42"/>
          <p:cNvGrpSpPr/>
          <p:nvPr/>
        </p:nvGrpSpPr>
        <p:grpSpPr>
          <a:xfrm>
            <a:off x="425760" y="1317176"/>
            <a:ext cx="8047334" cy="5440201"/>
            <a:chOff x="817654" y="1317168"/>
            <a:chExt cx="8349472" cy="5440201"/>
          </a:xfrm>
        </p:grpSpPr>
        <p:sp>
          <p:nvSpPr>
            <p:cNvPr id="36" name="Rectangle 35"/>
            <p:cNvSpPr/>
            <p:nvPr/>
          </p:nvSpPr>
          <p:spPr>
            <a:xfrm>
              <a:off x="6349959" y="3534228"/>
              <a:ext cx="368565" cy="2294826"/>
            </a:xfrm>
            <a:prstGeom prst="rect">
              <a:avLst/>
            </a:prstGeom>
            <a:solidFill>
              <a:srgbClr val="FFFF00">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latin typeface="Corbel" panose="020B0503020204020204" pitchFamily="34" charset="0"/>
              </a:endParaRPr>
            </a:p>
          </p:txBody>
        </p:sp>
        <p:graphicFrame>
          <p:nvGraphicFramePr>
            <p:cNvPr id="5" name="Chart 4"/>
            <p:cNvGraphicFramePr/>
            <p:nvPr>
              <p:extLst>
                <p:ext uri="{D42A27DB-BD31-4B8C-83A1-F6EECF244321}">
                  <p14:modId xmlns:p14="http://schemas.microsoft.com/office/powerpoint/2010/main" val="1884867186"/>
                </p:ext>
              </p:extLst>
            </p:nvPr>
          </p:nvGraphicFramePr>
          <p:xfrm>
            <a:off x="1438733" y="1317168"/>
            <a:ext cx="7574643" cy="504008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817654" y="1912386"/>
              <a:ext cx="1053796" cy="3533981"/>
            </a:xfrm>
            <a:prstGeom prst="rect">
              <a:avLst/>
            </a:prstGeom>
            <a:noFill/>
          </p:spPr>
          <p:txBody>
            <a:bodyPr vert="vert270" wrap="none" rtlCol="0">
              <a:spAutoFit/>
            </a:bodyPr>
            <a:lstStyle/>
            <a:p>
              <a:pPr algn="ctr" defTabSz="457200" fontAlgn="auto">
                <a:lnSpc>
                  <a:spcPct val="90000"/>
                </a:lnSpc>
                <a:spcBef>
                  <a:spcPts val="0"/>
                </a:spcBef>
                <a:spcAft>
                  <a:spcPts val="0"/>
                </a:spcAft>
              </a:pPr>
              <a:r>
                <a:rPr lang="en-US" sz="2000" b="1" dirty="0" smtClean="0">
                  <a:solidFill>
                    <a:srgbClr val="000000"/>
                  </a:solidFill>
                  <a:latin typeface="Corbel" panose="020B0503020204020204" pitchFamily="34" charset="0"/>
                  <a:ea typeface="+mn-ea"/>
                </a:rPr>
                <a:t>% engaged in treatment on the</a:t>
              </a:r>
            </a:p>
            <a:p>
              <a:pPr algn="ctr" defTabSz="457200" fontAlgn="auto">
                <a:lnSpc>
                  <a:spcPct val="90000"/>
                </a:lnSpc>
                <a:spcBef>
                  <a:spcPts val="0"/>
                </a:spcBef>
                <a:spcAft>
                  <a:spcPts val="0"/>
                </a:spcAft>
              </a:pPr>
              <a:r>
                <a:rPr lang="en-US" sz="2000" b="1" dirty="0" smtClean="0">
                  <a:solidFill>
                    <a:srgbClr val="000000"/>
                  </a:solidFill>
                  <a:latin typeface="Corbel" panose="020B0503020204020204" pitchFamily="34" charset="0"/>
                  <a:ea typeface="+mn-ea"/>
                </a:rPr>
                <a:t> 30</a:t>
              </a:r>
              <a:r>
                <a:rPr lang="en-US" sz="2000" b="1" baseline="30000" dirty="0" smtClean="0">
                  <a:solidFill>
                    <a:srgbClr val="000000"/>
                  </a:solidFill>
                  <a:latin typeface="Corbel" panose="020B0503020204020204" pitchFamily="34" charset="0"/>
                  <a:ea typeface="+mn-ea"/>
                </a:rPr>
                <a:t>th </a:t>
              </a:r>
              <a:r>
                <a:rPr lang="en-US" sz="2000" b="1" dirty="0" smtClean="0">
                  <a:solidFill>
                    <a:srgbClr val="000000"/>
                  </a:solidFill>
                  <a:latin typeface="Corbel" panose="020B0503020204020204" pitchFamily="34" charset="0"/>
                  <a:ea typeface="+mn-ea"/>
                </a:rPr>
                <a:t>day after randomization</a:t>
              </a:r>
            </a:p>
            <a:p>
              <a:pPr algn="ctr" defTabSz="457200" fontAlgn="auto">
                <a:lnSpc>
                  <a:spcPct val="90000"/>
                </a:lnSpc>
                <a:spcBef>
                  <a:spcPts val="0"/>
                </a:spcBef>
                <a:spcAft>
                  <a:spcPts val="0"/>
                </a:spcAft>
              </a:pPr>
              <a:endParaRPr lang="en-US" sz="2000" b="1" dirty="0">
                <a:solidFill>
                  <a:srgbClr val="000000"/>
                </a:solidFill>
                <a:latin typeface="Corbel" panose="020B0503020204020204" pitchFamily="34" charset="0"/>
                <a:ea typeface="+mn-ea"/>
              </a:endParaRPr>
            </a:p>
          </p:txBody>
        </p:sp>
        <p:sp>
          <p:nvSpPr>
            <p:cNvPr id="12" name="TextBox 11"/>
            <p:cNvSpPr txBox="1"/>
            <p:nvPr/>
          </p:nvSpPr>
          <p:spPr>
            <a:xfrm>
              <a:off x="6287863" y="3581400"/>
              <a:ext cx="471014" cy="1569660"/>
            </a:xfrm>
            <a:prstGeom prst="rect">
              <a:avLst/>
            </a:prstGeom>
            <a:noFill/>
          </p:spPr>
          <p:txBody>
            <a:bodyPr wrap="none" rtlCol="0">
              <a:spAutoFit/>
            </a:bodyPr>
            <a:lstStyle/>
            <a:p>
              <a:pPr defTabSz="457200" fontAlgn="auto">
                <a:spcBef>
                  <a:spcPts val="0"/>
                </a:spcBef>
                <a:spcAft>
                  <a:spcPts val="0"/>
                </a:spcAft>
              </a:pPr>
              <a:r>
                <a:rPr lang="en-US" sz="1600" b="1" dirty="0" smtClean="0">
                  <a:solidFill>
                    <a:srgbClr val="000000"/>
                  </a:solidFill>
                  <a:latin typeface="Corbel" panose="020B0503020204020204" pitchFamily="34" charset="0"/>
                  <a:ea typeface="+mn-ea"/>
                </a:rPr>
                <a:t>5.4</a:t>
              </a:r>
            </a:p>
            <a:p>
              <a:pPr defTabSz="457200" fontAlgn="auto">
                <a:spcBef>
                  <a:spcPts val="0"/>
                </a:spcBef>
                <a:spcAft>
                  <a:spcPts val="0"/>
                </a:spcAft>
              </a:pPr>
              <a:endParaRPr lang="en-US" sz="1600" b="1" dirty="0" smtClean="0">
                <a:solidFill>
                  <a:srgbClr val="000000"/>
                </a:solidFill>
                <a:latin typeface="Corbel" panose="020B0503020204020204" pitchFamily="34" charset="0"/>
                <a:ea typeface="+mn-ea"/>
              </a:endParaRPr>
            </a:p>
            <a:p>
              <a:pPr defTabSz="457200" fontAlgn="auto">
                <a:spcBef>
                  <a:spcPts val="0"/>
                </a:spcBef>
                <a:spcAft>
                  <a:spcPts val="0"/>
                </a:spcAft>
              </a:pPr>
              <a:endParaRPr lang="en-US" sz="1600" b="1" dirty="0" smtClean="0">
                <a:solidFill>
                  <a:srgbClr val="000000"/>
                </a:solidFill>
                <a:latin typeface="Corbel" panose="020B0503020204020204" pitchFamily="34" charset="0"/>
                <a:ea typeface="+mn-ea"/>
              </a:endParaRPr>
            </a:p>
            <a:p>
              <a:pPr defTabSz="457200" fontAlgn="auto">
                <a:spcBef>
                  <a:spcPts val="0"/>
                </a:spcBef>
                <a:spcAft>
                  <a:spcPts val="0"/>
                </a:spcAft>
              </a:pPr>
              <a:endParaRPr lang="en-US" sz="1600" b="1" dirty="0">
                <a:solidFill>
                  <a:srgbClr val="000000"/>
                </a:solidFill>
                <a:latin typeface="Corbel" panose="020B0503020204020204" pitchFamily="34" charset="0"/>
                <a:ea typeface="+mn-ea"/>
              </a:endParaRPr>
            </a:p>
            <a:p>
              <a:pPr defTabSz="457200" fontAlgn="auto">
                <a:spcBef>
                  <a:spcPts val="0"/>
                </a:spcBef>
                <a:spcAft>
                  <a:spcPts val="0"/>
                </a:spcAft>
              </a:pPr>
              <a:endParaRPr lang="en-US" sz="1600" b="1" dirty="0" smtClean="0">
                <a:solidFill>
                  <a:srgbClr val="000000"/>
                </a:solidFill>
                <a:latin typeface="Corbel" panose="020B0503020204020204" pitchFamily="34" charset="0"/>
                <a:ea typeface="+mn-ea"/>
              </a:endParaRPr>
            </a:p>
            <a:p>
              <a:pPr defTabSz="457200" fontAlgn="auto">
                <a:spcBef>
                  <a:spcPts val="0"/>
                </a:spcBef>
                <a:spcAft>
                  <a:spcPts val="0"/>
                </a:spcAft>
              </a:pPr>
              <a:r>
                <a:rPr lang="en-US" sz="1600" b="1" dirty="0" smtClean="0">
                  <a:solidFill>
                    <a:srgbClr val="000000"/>
                  </a:solidFill>
                  <a:latin typeface="Corbel" panose="020B0503020204020204" pitchFamily="34" charset="0"/>
                  <a:ea typeface="+mn-ea"/>
                </a:rPr>
                <a:t>2.3</a:t>
              </a:r>
              <a:endParaRPr lang="en-US" sz="1600" b="1" dirty="0">
                <a:solidFill>
                  <a:srgbClr val="000000"/>
                </a:solidFill>
                <a:latin typeface="Corbel" panose="020B0503020204020204" pitchFamily="34" charset="0"/>
                <a:ea typeface="+mn-ea"/>
              </a:endParaRPr>
            </a:p>
          </p:txBody>
        </p:sp>
        <p:sp>
          <p:nvSpPr>
            <p:cNvPr id="29" name="Rectangle 28"/>
            <p:cNvSpPr/>
            <p:nvPr/>
          </p:nvSpPr>
          <p:spPr>
            <a:xfrm>
              <a:off x="4107543" y="3526968"/>
              <a:ext cx="368565" cy="2294826"/>
            </a:xfrm>
            <a:prstGeom prst="rect">
              <a:avLst/>
            </a:prstGeom>
            <a:solidFill>
              <a:srgbClr val="FFFF00">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latin typeface="Corbel" panose="020B0503020204020204" pitchFamily="34" charset="0"/>
              </a:endParaRPr>
            </a:p>
          </p:txBody>
        </p:sp>
        <p:sp>
          <p:nvSpPr>
            <p:cNvPr id="21" name="TextBox 20"/>
            <p:cNvSpPr txBox="1"/>
            <p:nvPr/>
          </p:nvSpPr>
          <p:spPr>
            <a:xfrm>
              <a:off x="4062470" y="6357259"/>
              <a:ext cx="5104656" cy="400110"/>
            </a:xfrm>
            <a:prstGeom prst="rect">
              <a:avLst/>
            </a:prstGeom>
            <a:solidFill>
              <a:srgbClr val="FFFF00">
                <a:alpha val="74902"/>
              </a:srgbClr>
            </a:solidFill>
          </p:spPr>
          <p:txBody>
            <a:bodyPr wrap="none" rtlCol="0">
              <a:spAutoFit/>
            </a:bodyPr>
            <a:lstStyle/>
            <a:p>
              <a:pPr defTabSz="457200" fontAlgn="auto">
                <a:spcBef>
                  <a:spcPts val="0"/>
                </a:spcBef>
                <a:spcAft>
                  <a:spcPts val="0"/>
                </a:spcAft>
              </a:pPr>
              <a:r>
                <a:rPr lang="en-US" sz="2000" b="1" i="1" dirty="0" smtClean="0">
                  <a:solidFill>
                    <a:srgbClr val="000000"/>
                  </a:solidFill>
                  <a:latin typeface="Corbel" panose="020B0503020204020204" pitchFamily="34" charset="0"/>
                  <a:ea typeface="+mn-ea"/>
                </a:rPr>
                <a:t>Number of days of illicit opiate use per week</a:t>
              </a:r>
              <a:endParaRPr lang="en-US" sz="2000" b="1" i="1" dirty="0">
                <a:solidFill>
                  <a:srgbClr val="000000"/>
                </a:solidFill>
                <a:latin typeface="Corbel" panose="020B0503020204020204" pitchFamily="34" charset="0"/>
                <a:ea typeface="+mn-ea"/>
              </a:endParaRPr>
            </a:p>
          </p:txBody>
        </p:sp>
        <p:cxnSp>
          <p:nvCxnSpPr>
            <p:cNvPr id="23" name="Straight Connector 22"/>
            <p:cNvCxnSpPr/>
            <p:nvPr/>
          </p:nvCxnSpPr>
          <p:spPr>
            <a:xfrm flipV="1">
              <a:off x="4345482" y="5849255"/>
              <a:ext cx="0" cy="507999"/>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602412" y="5849255"/>
              <a:ext cx="0" cy="507999"/>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8859342" y="5849255"/>
              <a:ext cx="0" cy="507999"/>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062469" y="3559383"/>
              <a:ext cx="486216" cy="2308324"/>
            </a:xfrm>
            <a:prstGeom prst="rect">
              <a:avLst/>
            </a:prstGeom>
            <a:noFill/>
            <a:ln>
              <a:noFill/>
            </a:ln>
          </p:spPr>
          <p:txBody>
            <a:bodyPr wrap="square" rtlCol="0">
              <a:spAutoFit/>
            </a:bodyPr>
            <a:lstStyle/>
            <a:p>
              <a:pPr defTabSz="457200" fontAlgn="auto">
                <a:spcBef>
                  <a:spcPts val="0"/>
                </a:spcBef>
                <a:spcAft>
                  <a:spcPts val="0"/>
                </a:spcAft>
              </a:pPr>
              <a:r>
                <a:rPr lang="en-US" sz="1600" b="1" dirty="0" smtClean="0">
                  <a:solidFill>
                    <a:srgbClr val="000000"/>
                  </a:solidFill>
                  <a:latin typeface="Corbel" panose="020B0503020204020204" pitchFamily="34" charset="0"/>
                  <a:ea typeface="+mn-ea"/>
                </a:rPr>
                <a:t>5.4</a:t>
              </a:r>
            </a:p>
            <a:p>
              <a:pPr defTabSz="457200" fontAlgn="auto">
                <a:spcBef>
                  <a:spcPts val="0"/>
                </a:spcBef>
                <a:spcAft>
                  <a:spcPts val="0"/>
                </a:spcAft>
              </a:pPr>
              <a:endParaRPr lang="en-US" sz="1600" b="1" dirty="0" smtClean="0">
                <a:solidFill>
                  <a:srgbClr val="000000"/>
                </a:solidFill>
                <a:latin typeface="Corbel" panose="020B0503020204020204" pitchFamily="34" charset="0"/>
                <a:ea typeface="+mn-ea"/>
              </a:endParaRPr>
            </a:p>
            <a:p>
              <a:pPr defTabSz="457200" fontAlgn="auto">
                <a:spcBef>
                  <a:spcPts val="0"/>
                </a:spcBef>
                <a:spcAft>
                  <a:spcPts val="0"/>
                </a:spcAft>
              </a:pPr>
              <a:endParaRPr lang="en-US" sz="1600" b="1" dirty="0" smtClean="0">
                <a:solidFill>
                  <a:srgbClr val="000000"/>
                </a:solidFill>
                <a:latin typeface="Corbel" panose="020B0503020204020204" pitchFamily="34" charset="0"/>
                <a:ea typeface="+mn-ea"/>
              </a:endParaRPr>
            </a:p>
            <a:p>
              <a:pPr defTabSz="457200" fontAlgn="auto">
                <a:spcBef>
                  <a:spcPts val="0"/>
                </a:spcBef>
                <a:spcAft>
                  <a:spcPts val="0"/>
                </a:spcAft>
              </a:pPr>
              <a:endParaRPr lang="en-US" sz="1600" b="1" dirty="0">
                <a:solidFill>
                  <a:srgbClr val="000000"/>
                </a:solidFill>
                <a:latin typeface="Corbel" panose="020B0503020204020204" pitchFamily="34" charset="0"/>
                <a:ea typeface="+mn-ea"/>
              </a:endParaRPr>
            </a:p>
            <a:p>
              <a:pPr defTabSz="457200" fontAlgn="auto">
                <a:spcBef>
                  <a:spcPts val="0"/>
                </a:spcBef>
                <a:spcAft>
                  <a:spcPts val="0"/>
                </a:spcAft>
              </a:pPr>
              <a:endParaRPr lang="en-US" sz="1600" b="1" dirty="0" smtClean="0">
                <a:solidFill>
                  <a:srgbClr val="000000"/>
                </a:solidFill>
                <a:latin typeface="Corbel" panose="020B0503020204020204" pitchFamily="34" charset="0"/>
                <a:ea typeface="+mn-ea"/>
              </a:endParaRPr>
            </a:p>
            <a:p>
              <a:pPr defTabSz="457200" fontAlgn="auto">
                <a:spcBef>
                  <a:spcPts val="0"/>
                </a:spcBef>
                <a:spcAft>
                  <a:spcPts val="0"/>
                </a:spcAft>
              </a:pPr>
              <a:endParaRPr lang="en-US" sz="1600" b="1" dirty="0" smtClean="0">
                <a:solidFill>
                  <a:srgbClr val="000000"/>
                </a:solidFill>
                <a:latin typeface="Corbel" panose="020B0503020204020204" pitchFamily="34" charset="0"/>
                <a:ea typeface="+mn-ea"/>
              </a:endParaRPr>
            </a:p>
            <a:p>
              <a:pPr defTabSz="457200" fontAlgn="auto">
                <a:spcBef>
                  <a:spcPts val="0"/>
                </a:spcBef>
                <a:spcAft>
                  <a:spcPts val="0"/>
                </a:spcAft>
              </a:pPr>
              <a:endParaRPr lang="en-US" sz="1600" b="1" dirty="0" smtClean="0">
                <a:solidFill>
                  <a:srgbClr val="000000"/>
                </a:solidFill>
                <a:latin typeface="Corbel" panose="020B0503020204020204" pitchFamily="34" charset="0"/>
                <a:ea typeface="+mn-ea"/>
              </a:endParaRPr>
            </a:p>
            <a:p>
              <a:pPr defTabSz="457200" fontAlgn="auto">
                <a:spcBef>
                  <a:spcPts val="0"/>
                </a:spcBef>
                <a:spcAft>
                  <a:spcPts val="0"/>
                </a:spcAft>
              </a:pPr>
              <a:endParaRPr lang="en-US" sz="1600" b="1" dirty="0">
                <a:solidFill>
                  <a:srgbClr val="000000"/>
                </a:solidFill>
                <a:latin typeface="Corbel" panose="020B0503020204020204" pitchFamily="34" charset="0"/>
                <a:ea typeface="+mn-ea"/>
              </a:endParaRPr>
            </a:p>
            <a:p>
              <a:pPr defTabSz="457200" fontAlgn="auto">
                <a:spcBef>
                  <a:spcPts val="0"/>
                </a:spcBef>
                <a:spcAft>
                  <a:spcPts val="0"/>
                </a:spcAft>
              </a:pPr>
              <a:r>
                <a:rPr lang="en-US" sz="1600" b="1" dirty="0" smtClean="0">
                  <a:solidFill>
                    <a:srgbClr val="000000"/>
                  </a:solidFill>
                  <a:latin typeface="Corbel" panose="020B0503020204020204" pitchFamily="34" charset="0"/>
                  <a:ea typeface="+mn-ea"/>
                </a:rPr>
                <a:t>0.9</a:t>
              </a:r>
              <a:endParaRPr lang="en-US" sz="1600" b="1" dirty="0">
                <a:solidFill>
                  <a:srgbClr val="000000"/>
                </a:solidFill>
                <a:latin typeface="Corbel" panose="020B0503020204020204" pitchFamily="34" charset="0"/>
                <a:ea typeface="+mn-ea"/>
              </a:endParaRPr>
            </a:p>
          </p:txBody>
        </p:sp>
        <p:cxnSp>
          <p:nvCxnSpPr>
            <p:cNvPr id="10" name="Straight Arrow Connector 9"/>
            <p:cNvCxnSpPr/>
            <p:nvPr/>
          </p:nvCxnSpPr>
          <p:spPr>
            <a:xfrm>
              <a:off x="4287424" y="4038600"/>
              <a:ext cx="0" cy="13321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8541573" y="3526968"/>
              <a:ext cx="368565" cy="2287572"/>
            </a:xfrm>
            <a:prstGeom prst="rect">
              <a:avLst/>
            </a:prstGeom>
            <a:solidFill>
              <a:srgbClr val="FFFF00">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FFFFFF"/>
                </a:solidFill>
                <a:latin typeface="Corbel" panose="020B0503020204020204" pitchFamily="34" charset="0"/>
              </a:endParaRPr>
            </a:p>
          </p:txBody>
        </p:sp>
        <p:sp>
          <p:nvSpPr>
            <p:cNvPr id="19" name="TextBox 18"/>
            <p:cNvSpPr txBox="1"/>
            <p:nvPr/>
          </p:nvSpPr>
          <p:spPr>
            <a:xfrm>
              <a:off x="8505287" y="3535740"/>
              <a:ext cx="474341" cy="1569660"/>
            </a:xfrm>
            <a:prstGeom prst="rect">
              <a:avLst/>
            </a:prstGeom>
            <a:noFill/>
          </p:spPr>
          <p:txBody>
            <a:bodyPr wrap="none" rtlCol="0">
              <a:spAutoFit/>
            </a:bodyPr>
            <a:lstStyle/>
            <a:p>
              <a:pPr defTabSz="457200" fontAlgn="auto">
                <a:spcBef>
                  <a:spcPts val="0"/>
                </a:spcBef>
                <a:spcAft>
                  <a:spcPts val="0"/>
                </a:spcAft>
              </a:pPr>
              <a:r>
                <a:rPr lang="en-US" sz="1600" b="1" dirty="0" smtClean="0">
                  <a:solidFill>
                    <a:srgbClr val="000000"/>
                  </a:solidFill>
                  <a:latin typeface="Corbel" panose="020B0503020204020204" pitchFamily="34" charset="0"/>
                  <a:ea typeface="+mn-ea"/>
                </a:rPr>
                <a:t>5.6</a:t>
              </a:r>
            </a:p>
            <a:p>
              <a:pPr defTabSz="457200" fontAlgn="auto">
                <a:spcBef>
                  <a:spcPts val="0"/>
                </a:spcBef>
                <a:spcAft>
                  <a:spcPts val="0"/>
                </a:spcAft>
              </a:pPr>
              <a:endParaRPr lang="en-US" sz="1600" b="1" dirty="0" smtClean="0">
                <a:solidFill>
                  <a:srgbClr val="000000"/>
                </a:solidFill>
                <a:latin typeface="Corbel" panose="020B0503020204020204" pitchFamily="34" charset="0"/>
                <a:ea typeface="+mn-ea"/>
              </a:endParaRPr>
            </a:p>
            <a:p>
              <a:pPr defTabSz="457200" fontAlgn="auto">
                <a:spcBef>
                  <a:spcPts val="0"/>
                </a:spcBef>
                <a:spcAft>
                  <a:spcPts val="0"/>
                </a:spcAft>
              </a:pPr>
              <a:endParaRPr lang="en-US" sz="1600" b="1" dirty="0">
                <a:solidFill>
                  <a:srgbClr val="000000"/>
                </a:solidFill>
                <a:latin typeface="Corbel" panose="020B0503020204020204" pitchFamily="34" charset="0"/>
                <a:ea typeface="+mn-ea"/>
              </a:endParaRPr>
            </a:p>
            <a:p>
              <a:pPr defTabSz="457200" fontAlgn="auto">
                <a:spcBef>
                  <a:spcPts val="0"/>
                </a:spcBef>
                <a:spcAft>
                  <a:spcPts val="0"/>
                </a:spcAft>
              </a:pPr>
              <a:endParaRPr lang="en-US" sz="1600" b="1" dirty="0" smtClean="0">
                <a:solidFill>
                  <a:srgbClr val="000000"/>
                </a:solidFill>
                <a:latin typeface="Corbel" panose="020B0503020204020204" pitchFamily="34" charset="0"/>
                <a:ea typeface="+mn-ea"/>
              </a:endParaRPr>
            </a:p>
            <a:p>
              <a:pPr defTabSz="457200" fontAlgn="auto">
                <a:spcBef>
                  <a:spcPts val="0"/>
                </a:spcBef>
                <a:spcAft>
                  <a:spcPts val="0"/>
                </a:spcAft>
              </a:pPr>
              <a:endParaRPr lang="en-US" sz="1600" b="1" dirty="0">
                <a:solidFill>
                  <a:srgbClr val="000000"/>
                </a:solidFill>
                <a:latin typeface="Corbel" panose="020B0503020204020204" pitchFamily="34" charset="0"/>
                <a:ea typeface="+mn-ea"/>
              </a:endParaRPr>
            </a:p>
            <a:p>
              <a:pPr defTabSz="457200" fontAlgn="auto">
                <a:spcBef>
                  <a:spcPts val="0"/>
                </a:spcBef>
                <a:spcAft>
                  <a:spcPts val="0"/>
                </a:spcAft>
              </a:pPr>
              <a:r>
                <a:rPr lang="en-US" sz="1600" b="1" dirty="0" smtClean="0">
                  <a:solidFill>
                    <a:srgbClr val="000000"/>
                  </a:solidFill>
                  <a:latin typeface="Corbel" panose="020B0503020204020204" pitchFamily="34" charset="0"/>
                  <a:ea typeface="+mn-ea"/>
                </a:rPr>
                <a:t>2.4</a:t>
              </a:r>
              <a:endParaRPr lang="en-US" sz="1600" b="1" dirty="0">
                <a:solidFill>
                  <a:srgbClr val="000000"/>
                </a:solidFill>
                <a:latin typeface="Corbel" panose="020B0503020204020204" pitchFamily="34" charset="0"/>
                <a:ea typeface="+mn-ea"/>
              </a:endParaRPr>
            </a:p>
          </p:txBody>
        </p:sp>
        <p:cxnSp>
          <p:nvCxnSpPr>
            <p:cNvPr id="20" name="Straight Arrow Connector 19"/>
            <p:cNvCxnSpPr/>
            <p:nvPr/>
          </p:nvCxnSpPr>
          <p:spPr>
            <a:xfrm>
              <a:off x="8711347" y="3886200"/>
              <a:ext cx="0" cy="8613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6512479" y="3984879"/>
              <a:ext cx="0" cy="7830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41" name="Text Placeholder 2"/>
          <p:cNvSpPr txBox="1">
            <a:spLocks/>
          </p:cNvSpPr>
          <p:nvPr/>
        </p:nvSpPr>
        <p:spPr bwMode="auto">
          <a:xfrm>
            <a:off x="3595420" y="1216010"/>
            <a:ext cx="4156169" cy="61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0" rIns="127000" bIns="6350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hangingPunct="1"/>
            <a:r>
              <a:rPr lang="en-US" sz="1600" b="1" i="1" dirty="0" err="1" smtClean="0">
                <a:solidFill>
                  <a:srgbClr val="000000"/>
                </a:solidFill>
                <a:latin typeface="Corbel" panose="020B0503020204020204" pitchFamily="34" charset="0"/>
                <a:cs typeface="Times New Roman" panose="02020603050405020304" pitchFamily="18" charset="0"/>
              </a:rPr>
              <a:t>D’Onofrio</a:t>
            </a:r>
            <a:r>
              <a:rPr lang="en-US" sz="1600" b="1" i="1" dirty="0" smtClean="0">
                <a:solidFill>
                  <a:srgbClr val="000000"/>
                </a:solidFill>
                <a:latin typeface="Corbel" panose="020B0503020204020204" pitchFamily="34" charset="0"/>
                <a:cs typeface="Times New Roman" panose="02020603050405020304" pitchFamily="18" charset="0"/>
              </a:rPr>
              <a:t> JAMA. 2015. </a:t>
            </a:r>
          </a:p>
        </p:txBody>
      </p:sp>
      <p:sp>
        <p:nvSpPr>
          <p:cNvPr id="42" name="Rectangle 41"/>
          <p:cNvSpPr/>
          <p:nvPr/>
        </p:nvSpPr>
        <p:spPr>
          <a:xfrm>
            <a:off x="-174911" y="92864"/>
            <a:ext cx="9541520" cy="1095685"/>
          </a:xfrm>
          <a:prstGeom prst="rect">
            <a:avLst/>
          </a:prstGeom>
        </p:spPr>
        <p:txBody>
          <a:bodyPr wrap="square">
            <a:spAutoFit/>
          </a:bodyPr>
          <a:lstStyle/>
          <a:p>
            <a:pPr algn="ctr" defTabSz="457200" fontAlgn="auto">
              <a:lnSpc>
                <a:spcPct val="90000"/>
              </a:lnSpc>
              <a:spcBef>
                <a:spcPts val="0"/>
              </a:spcBef>
              <a:spcAft>
                <a:spcPts val="0"/>
              </a:spcAft>
            </a:pPr>
            <a:r>
              <a:rPr lang="en-US" sz="2400" b="1" dirty="0" smtClean="0">
                <a:solidFill>
                  <a:srgbClr val="000000"/>
                </a:solidFill>
                <a:latin typeface="Corbel" panose="020B0503020204020204" pitchFamily="34" charset="0"/>
                <a:ea typeface="+mn-ea"/>
                <a:cs typeface="Times New Roman" panose="02020603050405020304" pitchFamily="18" charset="0"/>
              </a:rPr>
              <a:t>ED-initiated Buprenorphine Increased Engagement In</a:t>
            </a:r>
          </a:p>
          <a:p>
            <a:pPr algn="ctr" defTabSz="457200" fontAlgn="auto">
              <a:lnSpc>
                <a:spcPct val="90000"/>
              </a:lnSpc>
              <a:spcBef>
                <a:spcPts val="0"/>
              </a:spcBef>
              <a:spcAft>
                <a:spcPts val="0"/>
              </a:spcAft>
            </a:pPr>
            <a:r>
              <a:rPr lang="en-US" sz="2400" b="1" dirty="0" smtClean="0">
                <a:solidFill>
                  <a:srgbClr val="000000"/>
                </a:solidFill>
                <a:latin typeface="Corbel" panose="020B0503020204020204" pitchFamily="34" charset="0"/>
                <a:ea typeface="+mn-ea"/>
                <a:cs typeface="Times New Roman" panose="02020603050405020304" pitchFamily="18" charset="0"/>
              </a:rPr>
              <a:t>Addiction Treatment, Reduced Self-reported Illicit Opioid Use,</a:t>
            </a:r>
          </a:p>
          <a:p>
            <a:pPr algn="ctr" defTabSz="457200" fontAlgn="auto">
              <a:lnSpc>
                <a:spcPct val="90000"/>
              </a:lnSpc>
              <a:spcBef>
                <a:spcPts val="0"/>
              </a:spcBef>
              <a:spcAft>
                <a:spcPts val="0"/>
              </a:spcAft>
            </a:pPr>
            <a:r>
              <a:rPr lang="en-US" sz="2400" b="1" dirty="0" smtClean="0">
                <a:solidFill>
                  <a:srgbClr val="000000"/>
                </a:solidFill>
                <a:latin typeface="Corbel" panose="020B0503020204020204" pitchFamily="34" charset="0"/>
                <a:ea typeface="+mn-ea"/>
                <a:cs typeface="Times New Roman" panose="02020603050405020304" pitchFamily="18" charset="0"/>
              </a:rPr>
              <a:t>&amp; Decreased Use Of Inpatient Addiction Treatment Services </a:t>
            </a:r>
            <a:endParaRPr lang="en-US" sz="2400" b="1" dirty="0">
              <a:solidFill>
                <a:srgbClr val="000000"/>
              </a:solidFill>
              <a:latin typeface="Corbel" panose="020B0503020204020204" pitchFamily="34" charset="0"/>
              <a:ea typeface="+mn-ea"/>
              <a:cs typeface="Times New Roman" panose="02020603050405020304" pitchFamily="18" charset="0"/>
            </a:endParaRPr>
          </a:p>
        </p:txBody>
      </p:sp>
      <p:sp>
        <p:nvSpPr>
          <p:cNvPr id="3" name="Line 26"/>
          <p:cNvSpPr>
            <a:spLocks noChangeShapeType="1"/>
          </p:cNvSpPr>
          <p:nvPr/>
        </p:nvSpPr>
        <p:spPr bwMode="auto">
          <a:xfrm>
            <a:off x="76263" y="1198738"/>
            <a:ext cx="9144001" cy="0"/>
          </a:xfrm>
          <a:prstGeom prst="line">
            <a:avLst/>
          </a:prstGeom>
          <a:noFill/>
          <a:ln w="76200">
            <a:solidFill>
              <a:srgbClr val="FF0000"/>
            </a:solidFill>
            <a:round/>
            <a:headEnd/>
            <a:tailEnd/>
          </a:ln>
          <a:scene3d>
            <a:camera prst="orthographicFront"/>
            <a:lightRig rig="threePt" dir="t"/>
          </a:scene3d>
          <a:sp3d>
            <a:bevelT/>
          </a:sp3d>
        </p:spPr>
        <p:txBody>
          <a:bodyPr wrap="none" lIns="91436" tIns="45718" rIns="91436" bIns="45718" anchor="ctr"/>
          <a:lstStyle/>
          <a:p>
            <a:pPr algn="ctr" defTabSz="457200" fontAlgn="auto">
              <a:lnSpc>
                <a:spcPct val="85000"/>
              </a:lnSpc>
              <a:spcBef>
                <a:spcPts val="0"/>
              </a:spcBef>
              <a:spcAft>
                <a:spcPts val="0"/>
              </a:spcAft>
              <a:defRPr/>
            </a:pPr>
            <a:endParaRPr lang="en-US" sz="3600" dirty="0">
              <a:solidFill>
                <a:srgbClr val="FFFFFF"/>
              </a:solidFill>
              <a:latin typeface="Corbel" panose="020B0503020204020204" pitchFamily="34" charset="0"/>
              <a:ea typeface="Osaka" charset="-128"/>
            </a:endParaRPr>
          </a:p>
        </p:txBody>
      </p:sp>
      <p:pic>
        <p:nvPicPr>
          <p:cNvPr id="7" name="Picture 2" descr="https://d14rmgtrwzf5a.cloudfront.net/sites/default/files/istock_000007336062med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057" y="1508021"/>
            <a:ext cx="2150526" cy="1618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9294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7" name="TextBox 1"/>
          <p:cNvSpPr>
            <a:spLocks noGrp="1" noChangeArrowheads="1"/>
          </p:cNvSpPr>
          <p:nvPr>
            <p:ph type="title"/>
          </p:nvPr>
        </p:nvSpPr>
        <p:spPr>
          <a:xfrm>
            <a:off x="1001461" y="159986"/>
            <a:ext cx="7092672" cy="630942"/>
          </a:xfrm>
        </p:spPr>
        <p:txBody>
          <a:bodyPr wrap="square">
            <a:spAutoFit/>
          </a:bodyPr>
          <a:lstStyle/>
          <a:p>
            <a:pPr eaLnBrk="1" hangingPunct="1"/>
            <a:r>
              <a:rPr lang="en-US" sz="3500" b="1" dirty="0" smtClean="0">
                <a:solidFill>
                  <a:srgbClr val="000000"/>
                </a:solidFill>
                <a:latin typeface="Corbel" panose="020B0503020204020204" pitchFamily="34" charset="0"/>
                <a:ea typeface="ＭＳ Ｐゴシック" charset="-128"/>
                <a:cs typeface="Times New Roman" pitchFamily="18" charset="0"/>
              </a:rPr>
              <a:t>Education for Healthcare Providers </a:t>
            </a:r>
          </a:p>
        </p:txBody>
      </p:sp>
      <p:sp>
        <p:nvSpPr>
          <p:cNvPr id="123910" name="Rectangle 8"/>
          <p:cNvSpPr>
            <a:spLocks noChangeArrowheads="1"/>
          </p:cNvSpPr>
          <p:nvPr/>
        </p:nvSpPr>
        <p:spPr bwMode="auto">
          <a:xfrm>
            <a:off x="369214" y="951060"/>
            <a:ext cx="8266789" cy="327782"/>
          </a:xfrm>
          <a:prstGeom prst="rect">
            <a:avLst/>
          </a:prstGeom>
          <a:noFill/>
          <a:ln w="9525">
            <a:noFill/>
            <a:miter lim="800000"/>
            <a:headEnd/>
            <a:tailEnd/>
          </a:ln>
        </p:spPr>
        <p:txBody>
          <a:bodyPr wrap="square">
            <a:spAutoFit/>
          </a:bodyPr>
          <a:lstStyle/>
          <a:p>
            <a:pPr algn="ctr">
              <a:lnSpc>
                <a:spcPct val="85000"/>
              </a:lnSpc>
            </a:pPr>
            <a:r>
              <a:rPr lang="en-US" b="1" dirty="0">
                <a:solidFill>
                  <a:prstClr val="black"/>
                </a:solidFill>
                <a:latin typeface="Corbel" panose="020B0503020204020204" pitchFamily="34" charset="0"/>
                <a:cs typeface="Times New Roman" pitchFamily="18" charset="0"/>
              </a:rPr>
              <a:t>CME Courses developed by NIDA &amp; Medscape Education, </a:t>
            </a:r>
            <a:r>
              <a:rPr lang="en-US" b="1" dirty="0" smtClean="0">
                <a:solidFill>
                  <a:prstClr val="black"/>
                </a:solidFill>
                <a:latin typeface="Corbel" panose="020B0503020204020204" pitchFamily="34" charset="0"/>
                <a:cs typeface="Times New Roman" pitchFamily="18" charset="0"/>
              </a:rPr>
              <a:t>funded by ONDCP</a:t>
            </a:r>
            <a:endParaRPr lang="en-US" b="1" dirty="0">
              <a:solidFill>
                <a:prstClr val="black"/>
              </a:solidFill>
              <a:latin typeface="Corbel" panose="020B0503020204020204" pitchFamily="34" charset="0"/>
              <a:cs typeface="Times New Roman" pitchFamily="18" charset="0"/>
            </a:endParaRPr>
          </a:p>
        </p:txBody>
      </p:sp>
      <p:sp>
        <p:nvSpPr>
          <p:cNvPr id="9" name="TextBox 8"/>
          <p:cNvSpPr txBox="1"/>
          <p:nvPr/>
        </p:nvSpPr>
        <p:spPr>
          <a:xfrm>
            <a:off x="238287" y="1405697"/>
            <a:ext cx="3951041" cy="523220"/>
          </a:xfrm>
          <a:prstGeom prst="rect">
            <a:avLst/>
          </a:prstGeom>
          <a:solidFill>
            <a:srgbClr val="FF0066"/>
          </a:solidFill>
        </p:spPr>
        <p:txBody>
          <a:bodyPr wrap="square" rtlCol="0">
            <a:spAutoFit/>
          </a:bodyPr>
          <a:lstStyle/>
          <a:p>
            <a:r>
              <a:rPr lang="en-US" sz="2800" b="1" dirty="0" smtClean="0">
                <a:solidFill>
                  <a:prstClr val="black"/>
                </a:solidFill>
                <a:latin typeface="Corbel" panose="020B0503020204020204" pitchFamily="34" charset="0"/>
              </a:rPr>
              <a:t>Safe Prescribing for Pain</a:t>
            </a:r>
            <a:endParaRPr lang="en-US" sz="2800" b="1" dirty="0">
              <a:solidFill>
                <a:prstClr val="black"/>
              </a:solidFill>
              <a:latin typeface="Corbel" panose="020B0503020204020204" pitchFamily="34" charset="0"/>
            </a:endParaRPr>
          </a:p>
        </p:txBody>
      </p:sp>
      <p:sp>
        <p:nvSpPr>
          <p:cNvPr id="10" name="TextBox 9"/>
          <p:cNvSpPr txBox="1"/>
          <p:nvPr/>
        </p:nvSpPr>
        <p:spPr>
          <a:xfrm>
            <a:off x="4436635" y="1317708"/>
            <a:ext cx="4332669" cy="781752"/>
          </a:xfrm>
          <a:prstGeom prst="rect">
            <a:avLst/>
          </a:prstGeom>
          <a:solidFill>
            <a:srgbClr val="92D050"/>
          </a:solidFill>
        </p:spPr>
        <p:txBody>
          <a:bodyPr wrap="square" rtlCol="0">
            <a:spAutoFit/>
          </a:bodyPr>
          <a:lstStyle/>
          <a:p>
            <a:pPr algn="ctr">
              <a:lnSpc>
                <a:spcPct val="80000"/>
              </a:lnSpc>
            </a:pPr>
            <a:r>
              <a:rPr lang="en-US" sz="2800" b="1" dirty="0" smtClean="0">
                <a:solidFill>
                  <a:prstClr val="black"/>
                </a:solidFill>
                <a:latin typeface="Corbel" panose="020B0503020204020204" pitchFamily="34" charset="0"/>
              </a:rPr>
              <a:t>Managing Pain Patients </a:t>
            </a:r>
          </a:p>
          <a:p>
            <a:pPr algn="ctr">
              <a:lnSpc>
                <a:spcPct val="80000"/>
              </a:lnSpc>
            </a:pPr>
            <a:r>
              <a:rPr lang="en-US" sz="2800" b="1" dirty="0" smtClean="0">
                <a:solidFill>
                  <a:prstClr val="black"/>
                </a:solidFill>
                <a:latin typeface="Corbel" panose="020B0503020204020204" pitchFamily="34" charset="0"/>
              </a:rPr>
              <a:t>Who Abuse Rx Drugs</a:t>
            </a:r>
            <a:endParaRPr lang="en-US" sz="2800" b="1" dirty="0">
              <a:solidFill>
                <a:prstClr val="black"/>
              </a:solidFill>
              <a:latin typeface="Corbel" panose="020B0503020204020204" pitchFamily="34" charset="0"/>
            </a:endParaRPr>
          </a:p>
        </p:txBody>
      </p:sp>
      <p:sp>
        <p:nvSpPr>
          <p:cNvPr id="11" name="TextBox 10"/>
          <p:cNvSpPr txBox="1"/>
          <p:nvPr/>
        </p:nvSpPr>
        <p:spPr>
          <a:xfrm>
            <a:off x="111277" y="2101804"/>
            <a:ext cx="3998521" cy="1274195"/>
          </a:xfrm>
          <a:prstGeom prst="rect">
            <a:avLst/>
          </a:prstGeom>
          <a:noFill/>
        </p:spPr>
        <p:txBody>
          <a:bodyPr wrap="square" rtlCol="0">
            <a:spAutoFit/>
          </a:bodyPr>
          <a:lstStyle/>
          <a:p>
            <a:pPr algn="ctr">
              <a:lnSpc>
                <a:spcPct val="80000"/>
              </a:lnSpc>
            </a:pPr>
            <a:r>
              <a:rPr lang="en-US" sz="2400" i="1" dirty="0" smtClean="0">
                <a:solidFill>
                  <a:prstClr val="black"/>
                </a:solidFill>
                <a:latin typeface="Corbel" panose="020B0503020204020204" pitchFamily="34" charset="0"/>
              </a:rPr>
              <a:t>Skills and tools clinicians can use to screen for and prevent opioid medication abuse in patients with pain.  </a:t>
            </a:r>
            <a:endParaRPr lang="en-US" sz="2400" i="1" dirty="0">
              <a:solidFill>
                <a:prstClr val="black"/>
              </a:solidFill>
              <a:latin typeface="Corbel" panose="020B0503020204020204" pitchFamily="34" charset="0"/>
            </a:endParaRPr>
          </a:p>
        </p:txBody>
      </p:sp>
      <p:sp>
        <p:nvSpPr>
          <p:cNvPr id="12" name="TextBox 11"/>
          <p:cNvSpPr txBox="1"/>
          <p:nvPr/>
        </p:nvSpPr>
        <p:spPr>
          <a:xfrm>
            <a:off x="4334170" y="2099645"/>
            <a:ext cx="4514708" cy="1274195"/>
          </a:xfrm>
          <a:prstGeom prst="rect">
            <a:avLst/>
          </a:prstGeom>
          <a:noFill/>
        </p:spPr>
        <p:txBody>
          <a:bodyPr wrap="square" rtlCol="0">
            <a:spAutoFit/>
          </a:bodyPr>
          <a:lstStyle/>
          <a:p>
            <a:pPr algn="ctr">
              <a:lnSpc>
                <a:spcPct val="80000"/>
              </a:lnSpc>
            </a:pPr>
            <a:r>
              <a:rPr lang="en-US" sz="2400" i="1" dirty="0" smtClean="0">
                <a:solidFill>
                  <a:prstClr val="black"/>
                </a:solidFill>
                <a:latin typeface="Corbel" panose="020B0503020204020204" pitchFamily="34" charset="0"/>
              </a:rPr>
              <a:t>Learn opioid addiction symptoms in patients with chronic pain, </a:t>
            </a:r>
          </a:p>
          <a:p>
            <a:pPr algn="ctr">
              <a:lnSpc>
                <a:spcPct val="80000"/>
              </a:lnSpc>
            </a:pPr>
            <a:r>
              <a:rPr lang="en-US" sz="2400" i="1" dirty="0" smtClean="0">
                <a:solidFill>
                  <a:prstClr val="black"/>
                </a:solidFill>
                <a:latin typeface="Corbel" panose="020B0503020204020204" pitchFamily="34" charset="0"/>
              </a:rPr>
              <a:t>and how to screen for, prevent, and treat such conditions. </a:t>
            </a:r>
            <a:endParaRPr lang="en-US" sz="2400" i="1" dirty="0">
              <a:solidFill>
                <a:prstClr val="black"/>
              </a:solidFill>
              <a:latin typeface="Corbel" panose="020B0503020204020204" pitchFamily="34" charset="0"/>
            </a:endParaRPr>
          </a:p>
        </p:txBody>
      </p:sp>
      <p:pic>
        <p:nvPicPr>
          <p:cNvPr id="13" name="Picture 4"/>
          <p:cNvPicPr>
            <a:picLocks noChangeAspect="1" noChangeArrowheads="1"/>
          </p:cNvPicPr>
          <p:nvPr/>
        </p:nvPicPr>
        <p:blipFill>
          <a:blip r:embed="rId2" cstate="print"/>
          <a:srcRect l="25970" t="54478" r="67696" b="31094"/>
          <a:stretch>
            <a:fillRect/>
          </a:stretch>
        </p:blipFill>
        <p:spPr bwMode="auto">
          <a:xfrm>
            <a:off x="4918294" y="3575918"/>
            <a:ext cx="3108207" cy="2520147"/>
          </a:xfrm>
          <a:prstGeom prst="rect">
            <a:avLst/>
          </a:prstGeom>
          <a:noFill/>
          <a:ln w="9525">
            <a:noFill/>
            <a:miter lim="800000"/>
            <a:headEnd/>
            <a:tailEnd/>
          </a:ln>
        </p:spPr>
      </p:pic>
      <p:pic>
        <p:nvPicPr>
          <p:cNvPr id="15" name="Picture 4"/>
          <p:cNvPicPr>
            <a:picLocks noChangeAspect="1" noChangeArrowheads="1"/>
          </p:cNvPicPr>
          <p:nvPr/>
        </p:nvPicPr>
        <p:blipFill>
          <a:blip r:embed="rId2" cstate="print"/>
          <a:srcRect l="16130" t="54770" r="77541" b="30476"/>
          <a:stretch>
            <a:fillRect/>
          </a:stretch>
        </p:blipFill>
        <p:spPr bwMode="auto">
          <a:xfrm>
            <a:off x="719770" y="3615076"/>
            <a:ext cx="2982996" cy="2475443"/>
          </a:xfrm>
          <a:prstGeom prst="rect">
            <a:avLst/>
          </a:prstGeom>
          <a:noFill/>
          <a:ln w="9525">
            <a:noFill/>
            <a:miter lim="800000"/>
            <a:headEnd/>
            <a:tailEnd/>
          </a:ln>
        </p:spPr>
      </p:pic>
      <p:grpSp>
        <p:nvGrpSpPr>
          <p:cNvPr id="16" name="Group 15"/>
          <p:cNvGrpSpPr/>
          <p:nvPr/>
        </p:nvGrpSpPr>
        <p:grpSpPr>
          <a:xfrm>
            <a:off x="2258371" y="6170584"/>
            <a:ext cx="4006962" cy="697287"/>
            <a:chOff x="2374229" y="120860"/>
            <a:chExt cx="4507832" cy="697287"/>
          </a:xfrm>
        </p:grpSpPr>
        <p:sp>
          <p:nvSpPr>
            <p:cNvPr id="17" name="Rectangle 16"/>
            <p:cNvSpPr/>
            <p:nvPr/>
          </p:nvSpPr>
          <p:spPr>
            <a:xfrm>
              <a:off x="2374229" y="120860"/>
              <a:ext cx="4507832" cy="69728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itchFamily="34" charset="0"/>
              </a:endParaRPr>
            </a:p>
          </p:txBody>
        </p:sp>
        <p:pic>
          <p:nvPicPr>
            <p:cNvPr id="18" name="Picture 2"/>
            <p:cNvPicPr>
              <a:picLocks noChangeAspect="1" noChangeArrowheads="1"/>
            </p:cNvPicPr>
            <p:nvPr/>
          </p:nvPicPr>
          <p:blipFill>
            <a:blip r:embed="rId3" cstate="print">
              <a:clrChange>
                <a:clrFrom>
                  <a:srgbClr val="FCFEFC"/>
                </a:clrFrom>
                <a:clrTo>
                  <a:srgbClr val="FCFEFC">
                    <a:alpha val="0"/>
                  </a:srgbClr>
                </a:clrTo>
              </a:clrChange>
            </a:blip>
            <a:srcRect l="14508" t="85639" r="68617" b="10041"/>
            <a:stretch>
              <a:fillRect/>
            </a:stretch>
          </p:blipFill>
          <p:spPr bwMode="auto">
            <a:xfrm>
              <a:off x="2428822" y="120860"/>
              <a:ext cx="4358044" cy="697287"/>
            </a:xfrm>
            <a:prstGeom prst="rect">
              <a:avLst/>
            </a:prstGeom>
            <a:noFill/>
            <a:ln w="9525">
              <a:noFill/>
              <a:miter lim="800000"/>
              <a:headEnd/>
              <a:tailEnd/>
            </a:ln>
          </p:spPr>
        </p:pic>
      </p:grpSp>
      <p:sp>
        <p:nvSpPr>
          <p:cNvPr id="19" name="Line 130"/>
          <p:cNvSpPr>
            <a:spLocks noChangeShapeType="1"/>
          </p:cNvSpPr>
          <p:nvPr/>
        </p:nvSpPr>
        <p:spPr bwMode="auto">
          <a:xfrm>
            <a:off x="0" y="838200"/>
            <a:ext cx="9144000" cy="0"/>
          </a:xfrm>
          <a:prstGeom prst="line">
            <a:avLst/>
          </a:prstGeom>
          <a:noFill/>
          <a:ln w="57150">
            <a:solidFill>
              <a:srgbClr val="FF0000"/>
            </a:solidFill>
            <a:round/>
            <a:headEnd/>
            <a:tailEnd/>
          </a:ln>
        </p:spPr>
        <p:txBody>
          <a:bodyPr/>
          <a:lstStyle/>
          <a:p>
            <a:pPr defTabSz="914144" fontAlgn="auto">
              <a:spcBef>
                <a:spcPts val="0"/>
              </a:spcBef>
              <a:spcAft>
                <a:spcPts val="0"/>
              </a:spcAft>
            </a:pPr>
            <a:endParaRPr lang="en-US" sz="1800">
              <a:solidFill>
                <a:srgbClr val="000000"/>
              </a:solidFill>
              <a:latin typeface="Corbel" pitchFamily="34" charset="0"/>
              <a:ea typeface="+mn-ea"/>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114300"/>
            <a:ext cx="8229600" cy="914400"/>
          </a:xfrm>
        </p:spPr>
        <p:txBody>
          <a:bodyPr/>
          <a:lstStyle/>
          <a:p>
            <a:r>
              <a:rPr lang="en-US" dirty="0" smtClean="0">
                <a:solidFill>
                  <a:srgbClr val="000000"/>
                </a:solidFill>
                <a:latin typeface="Corbel" panose="020B0503020204020204" pitchFamily="34" charset="0"/>
              </a:rPr>
              <a:t>Three Pillars of CDC’s</a:t>
            </a:r>
            <a:br>
              <a:rPr lang="en-US" dirty="0" smtClean="0">
                <a:solidFill>
                  <a:srgbClr val="000000"/>
                </a:solidFill>
                <a:latin typeface="Corbel" panose="020B0503020204020204" pitchFamily="34" charset="0"/>
              </a:rPr>
            </a:br>
            <a:r>
              <a:rPr lang="en-US" dirty="0" smtClean="0">
                <a:solidFill>
                  <a:srgbClr val="000000"/>
                </a:solidFill>
                <a:latin typeface="Corbel" panose="020B0503020204020204" pitchFamily="34" charset="0"/>
              </a:rPr>
              <a:t>Prescription Drug Overdose Prevention Work</a:t>
            </a:r>
            <a:endParaRPr lang="en-US" dirty="0">
              <a:solidFill>
                <a:srgbClr val="000000"/>
              </a:solidFill>
              <a:latin typeface="Corbel" panose="020B0503020204020204" pitchFamily="34" charset="0"/>
            </a:endParaRPr>
          </a:p>
        </p:txBody>
      </p:sp>
      <p:sp>
        <p:nvSpPr>
          <p:cNvPr id="6" name="Content Placeholder 2"/>
          <p:cNvSpPr>
            <a:spLocks noGrp="1"/>
          </p:cNvSpPr>
          <p:nvPr>
            <p:ph idx="1"/>
          </p:nvPr>
        </p:nvSpPr>
        <p:spPr>
          <a:xfrm>
            <a:off x="838200" y="1524000"/>
            <a:ext cx="7467600" cy="3200400"/>
          </a:xfrm>
        </p:spPr>
        <p:txBody>
          <a:bodyPr/>
          <a:lstStyle/>
          <a:p>
            <a:pPr>
              <a:spcBef>
                <a:spcPts val="0"/>
              </a:spcBef>
              <a:spcAft>
                <a:spcPts val="1200"/>
              </a:spcAft>
              <a:buClrTx/>
              <a:buFont typeface="Wingdings" panose="05000000000000000000" pitchFamily="2" charset="2"/>
              <a:buChar char="Ø"/>
            </a:pPr>
            <a:r>
              <a:rPr lang="en-US" sz="2800" i="1" u="sng" dirty="0" smtClean="0">
                <a:solidFill>
                  <a:srgbClr val="000000"/>
                </a:solidFill>
                <a:latin typeface="Corbel" panose="020B0503020204020204" pitchFamily="34" charset="0"/>
              </a:rPr>
              <a:t>Improve data </a:t>
            </a:r>
            <a:r>
              <a:rPr lang="en-US" sz="2800" dirty="0" smtClean="0">
                <a:solidFill>
                  <a:srgbClr val="000000"/>
                </a:solidFill>
                <a:latin typeface="Corbel" panose="020B0503020204020204" pitchFamily="34" charset="0"/>
              </a:rPr>
              <a:t>quality and track trends</a:t>
            </a:r>
            <a:endParaRPr lang="en-US" sz="2800" dirty="0">
              <a:solidFill>
                <a:srgbClr val="000000"/>
              </a:solidFill>
              <a:latin typeface="Corbel" panose="020B0503020204020204" pitchFamily="34" charset="0"/>
            </a:endParaRPr>
          </a:p>
          <a:p>
            <a:pPr>
              <a:spcBef>
                <a:spcPts val="0"/>
              </a:spcBef>
              <a:spcAft>
                <a:spcPts val="1200"/>
              </a:spcAft>
              <a:buClrTx/>
              <a:buFont typeface="Wingdings" panose="05000000000000000000" pitchFamily="2" charset="2"/>
              <a:buChar char="Ø"/>
            </a:pPr>
            <a:r>
              <a:rPr lang="en-US" sz="2800" dirty="0" smtClean="0">
                <a:solidFill>
                  <a:srgbClr val="000000"/>
                </a:solidFill>
                <a:latin typeface="Corbel" panose="020B0503020204020204" pitchFamily="34" charset="0"/>
              </a:rPr>
              <a:t>Supply </a:t>
            </a:r>
            <a:r>
              <a:rPr lang="en-US" sz="2800" i="1" u="sng" dirty="0" smtClean="0">
                <a:solidFill>
                  <a:srgbClr val="000000"/>
                </a:solidFill>
                <a:latin typeface="Corbel" panose="020B0503020204020204" pitchFamily="34" charset="0"/>
              </a:rPr>
              <a:t>healthcare providers</a:t>
            </a:r>
            <a:r>
              <a:rPr lang="en-US" sz="2800" dirty="0" smtClean="0">
                <a:solidFill>
                  <a:srgbClr val="000000"/>
                </a:solidFill>
                <a:latin typeface="Corbel" panose="020B0503020204020204" pitchFamily="34" charset="0"/>
              </a:rPr>
              <a:t> with resources to improve patient safety</a:t>
            </a:r>
          </a:p>
          <a:p>
            <a:pPr>
              <a:spcBef>
                <a:spcPts val="0"/>
              </a:spcBef>
              <a:spcAft>
                <a:spcPts val="1200"/>
              </a:spcAft>
              <a:buClrTx/>
              <a:buFont typeface="Wingdings" panose="05000000000000000000" pitchFamily="2" charset="2"/>
              <a:buChar char="Ø"/>
            </a:pPr>
            <a:r>
              <a:rPr lang="en-US" sz="2800" i="1" u="sng" dirty="0">
                <a:solidFill>
                  <a:srgbClr val="000000"/>
                </a:solidFill>
                <a:latin typeface="Corbel" panose="020B0503020204020204" pitchFamily="34" charset="0"/>
              </a:rPr>
              <a:t>Strengthen state efforts </a:t>
            </a:r>
            <a:r>
              <a:rPr lang="en-US" sz="2800" dirty="0">
                <a:solidFill>
                  <a:srgbClr val="000000"/>
                </a:solidFill>
                <a:latin typeface="Corbel" panose="020B0503020204020204" pitchFamily="34" charset="0"/>
              </a:rPr>
              <a:t>by scaling up effective public health interventions</a:t>
            </a:r>
          </a:p>
          <a:p>
            <a:pPr marL="0" indent="0">
              <a:spcBef>
                <a:spcPts val="0"/>
              </a:spcBef>
              <a:spcAft>
                <a:spcPts val="1200"/>
              </a:spcAft>
              <a:buClrTx/>
              <a:buNone/>
            </a:pPr>
            <a:endParaRPr lang="en-US" sz="2800" dirty="0" smtClean="0">
              <a:solidFill>
                <a:srgbClr val="000000"/>
              </a:solidFill>
              <a:latin typeface="Corbel" panose="020B0503020204020204" pitchFamily="34" charset="0"/>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96355" y="4205520"/>
            <a:ext cx="2096054" cy="1926448"/>
          </a:xfrm>
          <a:prstGeom prst="rect">
            <a:avLst/>
          </a:prstGeom>
        </p:spPr>
      </p:pic>
      <p:pic>
        <p:nvPicPr>
          <p:cNvPr id="11" name="Picture 10" descr="pharmacy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80365" y="4205520"/>
            <a:ext cx="1858851" cy="1926450"/>
          </a:xfrm>
          <a:prstGeom prst="rect">
            <a:avLst/>
          </a:prstGeom>
          <a:ln>
            <a:noFill/>
          </a:ln>
          <a:effectLst/>
        </p:spPr>
      </p:pic>
      <p:sp>
        <p:nvSpPr>
          <p:cNvPr id="12" name="TextBox 11"/>
          <p:cNvSpPr txBox="1"/>
          <p:nvPr/>
        </p:nvSpPr>
        <p:spPr>
          <a:xfrm>
            <a:off x="442004" y="6378996"/>
            <a:ext cx="8701995" cy="369332"/>
          </a:xfrm>
          <a:prstGeom prst="rect">
            <a:avLst/>
          </a:prstGeom>
          <a:noFill/>
        </p:spPr>
        <p:txBody>
          <a:bodyPr wrap="square" rtlCol="0">
            <a:spAutoFit/>
          </a:bodyPr>
          <a:lstStyle/>
          <a:p>
            <a:r>
              <a:rPr lang="en-US" b="1" dirty="0">
                <a:solidFill>
                  <a:srgbClr val="000000"/>
                </a:solidFill>
                <a:latin typeface="Corbel" panose="020B0503020204020204" pitchFamily="34" charset="0"/>
                <a:hlinkClick r:id="rId5"/>
              </a:rPr>
              <a:t>http://</a:t>
            </a:r>
            <a:r>
              <a:rPr lang="en-US" b="1" dirty="0" smtClean="0">
                <a:solidFill>
                  <a:srgbClr val="000000"/>
                </a:solidFill>
                <a:latin typeface="Corbel" panose="020B0503020204020204" pitchFamily="34" charset="0"/>
                <a:hlinkClick r:id="rId5"/>
              </a:rPr>
              <a:t>www.cdc.gov/washington/testimony/2015/t20150501.htm</a:t>
            </a:r>
            <a:r>
              <a:rPr lang="en-US" b="1" dirty="0" smtClean="0">
                <a:solidFill>
                  <a:srgbClr val="000000"/>
                </a:solidFill>
                <a:latin typeface="Corbel" panose="020B0503020204020204" pitchFamily="34" charset="0"/>
              </a:rPr>
              <a:t> </a:t>
            </a:r>
            <a:endParaRPr lang="en-US" b="1" dirty="0">
              <a:solidFill>
                <a:srgbClr val="000000"/>
              </a:solidFill>
              <a:latin typeface="Corbel" panose="020B0503020204020204" pitchFamily="34" charset="0"/>
            </a:endParaRPr>
          </a:p>
        </p:txBody>
      </p:sp>
      <p:sp>
        <p:nvSpPr>
          <p:cNvPr id="7" name="Line 9"/>
          <p:cNvSpPr>
            <a:spLocks noChangeShapeType="1"/>
          </p:cNvSpPr>
          <p:nvPr/>
        </p:nvSpPr>
        <p:spPr bwMode="auto">
          <a:xfrm>
            <a:off x="0" y="1141414"/>
            <a:ext cx="9144000" cy="0"/>
          </a:xfrm>
          <a:prstGeom prst="line">
            <a:avLst/>
          </a:prstGeom>
          <a:noFill/>
          <a:ln w="57150">
            <a:solidFill>
              <a:srgbClr val="FF0000"/>
            </a:solidFill>
            <a:round/>
            <a:headEnd/>
            <a:tailEnd/>
          </a:ln>
        </p:spPr>
        <p:txBody>
          <a:bodyPr/>
          <a:lstStyle/>
          <a:p>
            <a:endParaRPr lang="en-US">
              <a:solidFill>
                <a:srgbClr val="0039A6"/>
              </a:solidFill>
              <a:latin typeface="Corbel" panose="020B0503020204020204" pitchFamily="34" charset="0"/>
            </a:endParaRPr>
          </a:p>
        </p:txBody>
      </p:sp>
    </p:spTree>
    <p:extLst>
      <p:ext uri="{BB962C8B-B14F-4D97-AF65-F5344CB8AC3E}">
        <p14:creationId xmlns:p14="http://schemas.microsoft.com/office/powerpoint/2010/main" val="1119022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128" y="152400"/>
            <a:ext cx="8672520" cy="655638"/>
          </a:xfrm>
        </p:spPr>
        <p:txBody>
          <a:bodyPr/>
          <a:lstStyle/>
          <a:p>
            <a:r>
              <a:rPr lang="en-US" sz="3600" dirty="0" smtClean="0">
                <a:solidFill>
                  <a:srgbClr val="000000"/>
                </a:solidFill>
                <a:latin typeface="Corbel" panose="020B0503020204020204" pitchFamily="34" charset="0"/>
              </a:rPr>
              <a:t>Specific Doctor Shopping Laws:  20 States</a:t>
            </a:r>
            <a:endParaRPr lang="en-US" sz="3600" dirty="0">
              <a:solidFill>
                <a:srgbClr val="000000"/>
              </a:solidFill>
              <a:latin typeface="Corbel" panose="020B0503020204020204" pitchFamily="34" charset="0"/>
            </a:endParaRPr>
          </a:p>
        </p:txBody>
      </p:sp>
      <p:sp>
        <p:nvSpPr>
          <p:cNvPr id="3" name="Content Placeholder 2"/>
          <p:cNvSpPr>
            <a:spLocks noGrp="1"/>
          </p:cNvSpPr>
          <p:nvPr>
            <p:ph idx="1"/>
          </p:nvPr>
        </p:nvSpPr>
        <p:spPr/>
        <p:txBody>
          <a:bodyPr/>
          <a:lstStyle/>
          <a:p>
            <a:endParaRPr lang="en-US" dirty="0">
              <a:solidFill>
                <a:srgbClr val="000000"/>
              </a:solidFill>
              <a:latin typeface="Corbel" panose="020B0503020204020204" pitchFamily="34" charset="0"/>
            </a:endParaRPr>
          </a:p>
        </p:txBody>
      </p:sp>
      <p:sp>
        <p:nvSpPr>
          <p:cNvPr id="4" name="Text Placeholder 3"/>
          <p:cNvSpPr>
            <a:spLocks noGrp="1"/>
          </p:cNvSpPr>
          <p:nvPr>
            <p:ph type="body" sz="quarter" idx="10"/>
          </p:nvPr>
        </p:nvSpPr>
        <p:spPr>
          <a:xfrm>
            <a:off x="457200" y="5774575"/>
            <a:ext cx="8229600" cy="609600"/>
          </a:xfrm>
        </p:spPr>
        <p:txBody>
          <a:bodyPr/>
          <a:lstStyle/>
          <a:p>
            <a:r>
              <a:rPr lang="en-US" sz="1400" dirty="0" smtClean="0">
                <a:solidFill>
                  <a:srgbClr val="000000"/>
                </a:solidFill>
                <a:latin typeface="Corbel" panose="020B0503020204020204" pitchFamily="34" charset="0"/>
              </a:rPr>
              <a:t>CDC PHLP 2013   CI, FL, GE, HI,  IL, LA, ME, MT, NV, NH,NY, NC, SC, SD, TN, TX, UT, VT, WV, WY</a:t>
            </a:r>
            <a:endParaRPr lang="en-US" sz="1400" dirty="0">
              <a:solidFill>
                <a:srgbClr val="000000"/>
              </a:solidFill>
              <a:latin typeface="Corbel" panose="020B0503020204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902" y="838200"/>
            <a:ext cx="8658225" cy="529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ine 3"/>
          <p:cNvSpPr>
            <a:spLocks noChangeShapeType="1"/>
          </p:cNvSpPr>
          <p:nvPr/>
        </p:nvSpPr>
        <p:spPr bwMode="auto">
          <a:xfrm>
            <a:off x="-14281" y="865209"/>
            <a:ext cx="9144001" cy="0"/>
          </a:xfrm>
          <a:prstGeom prst="line">
            <a:avLst/>
          </a:prstGeom>
          <a:noFill/>
          <a:ln w="57150">
            <a:solidFill>
              <a:srgbClr val="FF0000"/>
            </a:solidFill>
            <a:round/>
            <a:headEnd/>
            <a:tailEnd/>
          </a:ln>
        </p:spPr>
        <p:txBody>
          <a:bodyPr lIns="91344" tIns="45672" rIns="91344" bIns="45672"/>
          <a:lstStyle/>
          <a:p>
            <a:pPr defTabSz="913437"/>
            <a:endParaRPr lang="en-US" sz="2800" b="1" i="1">
              <a:solidFill>
                <a:srgbClr val="FFFFFF"/>
              </a:solidFill>
              <a:latin typeface="Corbel" pitchFamily="34" charset="0"/>
            </a:endParaRPr>
          </a:p>
        </p:txBody>
      </p:sp>
    </p:spTree>
    <p:extLst>
      <p:ext uri="{BB962C8B-B14F-4D97-AF65-F5344CB8AC3E}">
        <p14:creationId xmlns:p14="http://schemas.microsoft.com/office/powerpoint/2010/main" val="1617244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512"/>
          </a:xfrm>
        </p:spPr>
        <p:txBody>
          <a:bodyPr/>
          <a:lstStyle/>
          <a:p>
            <a:r>
              <a:rPr lang="en-US" sz="3600" dirty="0" smtClean="0">
                <a:solidFill>
                  <a:srgbClr val="000000"/>
                </a:solidFill>
                <a:latin typeface="Corbel" panose="020B0503020204020204" pitchFamily="34" charset="0"/>
              </a:rPr>
              <a:t>Patient ID Requirements:  24 States</a:t>
            </a:r>
            <a:endParaRPr lang="en-US" sz="3600" dirty="0">
              <a:solidFill>
                <a:srgbClr val="000000"/>
              </a:solidFill>
              <a:latin typeface="Corbel" panose="020B0503020204020204" pitchFamily="34" charset="0"/>
            </a:endParaRPr>
          </a:p>
        </p:txBody>
      </p:sp>
      <p:sp>
        <p:nvSpPr>
          <p:cNvPr id="3" name="Content Placeholder 2"/>
          <p:cNvSpPr>
            <a:spLocks noGrp="1"/>
          </p:cNvSpPr>
          <p:nvPr>
            <p:ph idx="1"/>
          </p:nvPr>
        </p:nvSpPr>
        <p:spPr/>
        <p:txBody>
          <a:bodyPr/>
          <a:lstStyle/>
          <a:p>
            <a:endParaRPr lang="en-US" dirty="0">
              <a:solidFill>
                <a:srgbClr val="000000"/>
              </a:solidFill>
              <a:latin typeface="Corbel" panose="020B0503020204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9" y="819150"/>
            <a:ext cx="8096250"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5"/>
          <p:cNvSpPr>
            <a:spLocks noGrp="1"/>
          </p:cNvSpPr>
          <p:nvPr>
            <p:ph type="body" sz="quarter" idx="10"/>
          </p:nvPr>
        </p:nvSpPr>
        <p:spPr>
          <a:xfrm>
            <a:off x="457200" y="6101000"/>
            <a:ext cx="7583714" cy="517514"/>
          </a:xfrm>
          <a:prstGeom prst="rect">
            <a:avLst/>
          </a:prstGeom>
        </p:spPr>
        <p:txBody>
          <a:bodyPr wrap="square">
            <a:spAutoFit/>
          </a:bodyPr>
          <a:lstStyle/>
          <a:p>
            <a:r>
              <a:rPr lang="en-US" dirty="0">
                <a:solidFill>
                  <a:srgbClr val="000000"/>
                </a:solidFill>
                <a:latin typeface="Corbel" panose="020B0503020204020204" pitchFamily="34" charset="0"/>
              </a:rPr>
              <a:t>CDC PHLP 2013, Connecticut, Delaware, Florida, Georgia, Hawaii, Idaho, Illinois, Indiana, Louisiana, Maine, Massachusetts, Michigan</a:t>
            </a:r>
            <a:r>
              <a:rPr lang="en-US" dirty="0" smtClean="0">
                <a:solidFill>
                  <a:srgbClr val="000000"/>
                </a:solidFill>
                <a:latin typeface="Corbel" panose="020B0503020204020204" pitchFamily="34" charset="0"/>
              </a:rPr>
              <a:t>, Minnesota</a:t>
            </a:r>
            <a:r>
              <a:rPr lang="en-US" dirty="0">
                <a:solidFill>
                  <a:srgbClr val="000000"/>
                </a:solidFill>
                <a:latin typeface="Corbel" panose="020B0503020204020204" pitchFamily="34" charset="0"/>
              </a:rPr>
              <a:t>, Nevada, New Mexico, New York, North Carolina, North Dakota, Oklahoma, Oregon, South Carolina, Texas</a:t>
            </a:r>
            <a:r>
              <a:rPr lang="en-US" dirty="0" smtClean="0">
                <a:solidFill>
                  <a:srgbClr val="000000"/>
                </a:solidFill>
                <a:latin typeface="Corbel" panose="020B0503020204020204" pitchFamily="34" charset="0"/>
              </a:rPr>
              <a:t>, Vermont</a:t>
            </a:r>
            <a:r>
              <a:rPr lang="en-US" dirty="0">
                <a:solidFill>
                  <a:srgbClr val="000000"/>
                </a:solidFill>
                <a:latin typeface="Corbel" panose="020B0503020204020204" pitchFamily="34" charset="0"/>
              </a:rPr>
              <a:t>, Virginia, and West Virginia</a:t>
            </a:r>
          </a:p>
        </p:txBody>
      </p:sp>
      <p:sp>
        <p:nvSpPr>
          <p:cNvPr id="7" name="Line 3"/>
          <p:cNvSpPr>
            <a:spLocks noChangeShapeType="1"/>
          </p:cNvSpPr>
          <p:nvPr/>
        </p:nvSpPr>
        <p:spPr bwMode="auto">
          <a:xfrm>
            <a:off x="-14281" y="865209"/>
            <a:ext cx="9144001" cy="0"/>
          </a:xfrm>
          <a:prstGeom prst="line">
            <a:avLst/>
          </a:prstGeom>
          <a:noFill/>
          <a:ln w="57150">
            <a:solidFill>
              <a:srgbClr val="FF0000"/>
            </a:solidFill>
            <a:round/>
            <a:headEnd/>
            <a:tailEnd/>
          </a:ln>
        </p:spPr>
        <p:txBody>
          <a:bodyPr lIns="91344" tIns="45672" rIns="91344" bIns="45672"/>
          <a:lstStyle/>
          <a:p>
            <a:pPr defTabSz="913437"/>
            <a:endParaRPr lang="en-US" sz="2800" b="1" i="1">
              <a:solidFill>
                <a:srgbClr val="FFFFFF"/>
              </a:solidFill>
              <a:latin typeface="Corbel" pitchFamily="34" charset="0"/>
            </a:endParaRPr>
          </a:p>
        </p:txBody>
      </p:sp>
    </p:spTree>
    <p:extLst>
      <p:ext uri="{BB962C8B-B14F-4D97-AF65-F5344CB8AC3E}">
        <p14:creationId xmlns:p14="http://schemas.microsoft.com/office/powerpoint/2010/main" val="3721508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lstStyle/>
          <a:p>
            <a:r>
              <a:rPr lang="en-US" sz="3600" dirty="0" smtClean="0">
                <a:solidFill>
                  <a:srgbClr val="000000"/>
                </a:solidFill>
                <a:latin typeface="Corbel" panose="020B0503020204020204" pitchFamily="34" charset="0"/>
              </a:rPr>
              <a:t>Pill Mill Laws:  8 States</a:t>
            </a:r>
            <a:endParaRPr lang="en-US" sz="3600" dirty="0">
              <a:solidFill>
                <a:srgbClr val="000000"/>
              </a:solidFill>
              <a:latin typeface="Corbel" panose="020B0503020204020204" pitchFamily="34" charset="0"/>
            </a:endParaRPr>
          </a:p>
        </p:txBody>
      </p:sp>
      <p:sp>
        <p:nvSpPr>
          <p:cNvPr id="3" name="Content Placeholder 2"/>
          <p:cNvSpPr>
            <a:spLocks noGrp="1"/>
          </p:cNvSpPr>
          <p:nvPr>
            <p:ph idx="1"/>
          </p:nvPr>
        </p:nvSpPr>
        <p:spPr/>
        <p:txBody>
          <a:bodyPr/>
          <a:lstStyle/>
          <a:p>
            <a:endParaRPr lang="en-US" dirty="0">
              <a:solidFill>
                <a:srgbClr val="000000"/>
              </a:solidFill>
              <a:latin typeface="Corbel" panose="020B050302020402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9" y="838200"/>
            <a:ext cx="836295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5"/>
          <p:cNvSpPr>
            <a:spLocks noGrp="1"/>
          </p:cNvSpPr>
          <p:nvPr>
            <p:ph type="body" sz="quarter" idx="10"/>
          </p:nvPr>
        </p:nvSpPr>
        <p:spPr>
          <a:xfrm>
            <a:off x="457203" y="6036807"/>
            <a:ext cx="7220857" cy="233397"/>
          </a:xfrm>
          <a:prstGeom prst="rect">
            <a:avLst/>
          </a:prstGeom>
        </p:spPr>
        <p:txBody>
          <a:bodyPr wrap="square">
            <a:spAutoFit/>
          </a:bodyPr>
          <a:lstStyle/>
          <a:p>
            <a:r>
              <a:rPr lang="en-US" dirty="0">
                <a:solidFill>
                  <a:srgbClr val="000000"/>
                </a:solidFill>
                <a:latin typeface="Corbel" panose="020B0503020204020204" pitchFamily="34" charset="0"/>
              </a:rPr>
              <a:t>CDC PHLP 2013, Florida, Kentucky, Louisiana, Mississippi, Ohio, Tennessee, Texas, and West Virginia.</a:t>
            </a:r>
          </a:p>
        </p:txBody>
      </p:sp>
      <p:sp>
        <p:nvSpPr>
          <p:cNvPr id="7" name="Line 3"/>
          <p:cNvSpPr>
            <a:spLocks noChangeShapeType="1"/>
          </p:cNvSpPr>
          <p:nvPr/>
        </p:nvSpPr>
        <p:spPr bwMode="auto">
          <a:xfrm>
            <a:off x="-14281" y="865209"/>
            <a:ext cx="9144001" cy="0"/>
          </a:xfrm>
          <a:prstGeom prst="line">
            <a:avLst/>
          </a:prstGeom>
          <a:noFill/>
          <a:ln w="57150">
            <a:solidFill>
              <a:srgbClr val="FF0000"/>
            </a:solidFill>
            <a:round/>
            <a:headEnd/>
            <a:tailEnd/>
          </a:ln>
        </p:spPr>
        <p:txBody>
          <a:bodyPr lIns="91344" tIns="45672" rIns="91344" bIns="45672"/>
          <a:lstStyle/>
          <a:p>
            <a:pPr defTabSz="913437"/>
            <a:endParaRPr lang="en-US" sz="2800" b="1" i="1">
              <a:solidFill>
                <a:srgbClr val="FFFFFF"/>
              </a:solidFill>
              <a:latin typeface="Corbel" pitchFamily="34" charset="0"/>
            </a:endParaRPr>
          </a:p>
        </p:txBody>
      </p:sp>
    </p:spTree>
    <p:extLst>
      <p:ext uri="{BB962C8B-B14F-4D97-AF65-F5344CB8AC3E}">
        <p14:creationId xmlns:p14="http://schemas.microsoft.com/office/powerpoint/2010/main" val="646398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extLst>
              <p:ext uri="{D42A27DB-BD31-4B8C-83A1-F6EECF244321}">
                <p14:modId xmlns:p14="http://schemas.microsoft.com/office/powerpoint/2010/main" val="1029672982"/>
              </p:ext>
            </p:extLst>
          </p:nvPr>
        </p:nvGraphicFramePr>
        <p:xfrm>
          <a:off x="15" y="1"/>
          <a:ext cx="9144001" cy="6857999"/>
        </p:xfrm>
        <a:graphic>
          <a:graphicData uri="http://schemas.openxmlformats.org/presentationml/2006/ole">
            <mc:AlternateContent xmlns:mc="http://schemas.openxmlformats.org/markup-compatibility/2006">
              <mc:Choice xmlns:v="urn:schemas-microsoft-com:vml" Requires="v">
                <p:oleObj spid="_x0000_s8225" name="Presentation" r:id="rId5" imgW="4450004" imgH="3437986" progId="PowerPoint.Show.12">
                  <p:embed/>
                </p:oleObj>
              </mc:Choice>
              <mc:Fallback>
                <p:oleObj name="Presentation" r:id="rId5" imgW="4450004" imgH="3437986" progId="PowerPoint.Show.12">
                  <p:embed/>
                  <p:pic>
                    <p:nvPicPr>
                      <p:cNvPr id="0" name=""/>
                      <p:cNvPicPr/>
                      <p:nvPr/>
                    </p:nvPicPr>
                    <p:blipFill>
                      <a:blip r:embed="rId6"/>
                      <a:stretch>
                        <a:fillRect/>
                      </a:stretch>
                    </p:blipFill>
                    <p:spPr>
                      <a:xfrm>
                        <a:off x="15" y="1"/>
                        <a:ext cx="9144001" cy="6857999"/>
                      </a:xfrm>
                      <a:prstGeom prst="rect">
                        <a:avLst/>
                      </a:prstGeom>
                    </p:spPr>
                  </p:pic>
                </p:oleObj>
              </mc:Fallback>
            </mc:AlternateContent>
          </a:graphicData>
        </a:graphic>
      </p:graphicFrame>
      <p:sp>
        <p:nvSpPr>
          <p:cNvPr id="26" name="object 2"/>
          <p:cNvSpPr txBox="1"/>
          <p:nvPr/>
        </p:nvSpPr>
        <p:spPr>
          <a:xfrm>
            <a:off x="838544" y="1586992"/>
            <a:ext cx="2223634" cy="184666"/>
          </a:xfrm>
          <a:prstGeom prst="rect">
            <a:avLst/>
          </a:prstGeom>
          <a:solidFill>
            <a:schemeClr val="bg1"/>
          </a:solidFill>
        </p:spPr>
        <p:txBody>
          <a:bodyPr vert="horz" wrap="square" lIns="0" tIns="0" rIns="0" bIns="0" rtlCol="0">
            <a:spAutoFit/>
          </a:bodyPr>
          <a:lstStyle/>
          <a:p>
            <a:pPr marL="11396" marR="5698" indent="21082" defTabSz="820487" fontAlgn="auto">
              <a:spcBef>
                <a:spcPts val="0"/>
              </a:spcBef>
              <a:spcAft>
                <a:spcPts val="0"/>
              </a:spcAft>
            </a:pPr>
            <a:r>
              <a:rPr sz="1200" b="1" spc="-9" dirty="0" smtClean="0">
                <a:solidFill>
                  <a:srgbClr val="231F20"/>
                </a:solidFill>
                <a:latin typeface="Calibri Light"/>
                <a:cs typeface="Calibri Light"/>
              </a:rPr>
              <a:t>Allow</a:t>
            </a:r>
            <a:r>
              <a:rPr sz="1200" b="1" spc="9" dirty="0" smtClean="0">
                <a:solidFill>
                  <a:srgbClr val="231F20"/>
                </a:solidFill>
                <a:latin typeface="Calibri Light"/>
                <a:cs typeface="Calibri Light"/>
              </a:rPr>
              <a:t>s</a:t>
            </a:r>
            <a:r>
              <a:rPr sz="1200" b="1" spc="-22" dirty="0" smtClean="0">
                <a:solidFill>
                  <a:srgbClr val="231F20"/>
                </a:solidFill>
                <a:latin typeface="Calibri Light"/>
                <a:cs typeface="Calibri Light"/>
              </a:rPr>
              <a:t> </a:t>
            </a:r>
            <a:r>
              <a:rPr sz="1200" b="1" spc="-4" dirty="0">
                <a:solidFill>
                  <a:srgbClr val="231F20"/>
                </a:solidFill>
                <a:latin typeface="Calibri Light"/>
                <a:cs typeface="Calibri Light"/>
              </a:rPr>
              <a:t>Thi</a:t>
            </a:r>
            <a:r>
              <a:rPr sz="1200" b="1" spc="-22" dirty="0">
                <a:solidFill>
                  <a:srgbClr val="231F20"/>
                </a:solidFill>
                <a:latin typeface="Calibri Light"/>
                <a:cs typeface="Calibri Light"/>
              </a:rPr>
              <a:t>r</a:t>
            </a:r>
            <a:r>
              <a:rPr sz="1200" b="1" spc="9" dirty="0">
                <a:solidFill>
                  <a:srgbClr val="231F20"/>
                </a:solidFill>
                <a:latin typeface="Calibri Light"/>
                <a:cs typeface="Calibri Light"/>
              </a:rPr>
              <a:t>d</a:t>
            </a:r>
            <a:r>
              <a:rPr sz="1200" b="1" spc="-22" dirty="0">
                <a:solidFill>
                  <a:srgbClr val="231F20"/>
                </a:solidFill>
                <a:latin typeface="Calibri Light"/>
                <a:cs typeface="Calibri Light"/>
              </a:rPr>
              <a:t> P</a:t>
            </a:r>
            <a:r>
              <a:rPr sz="1200" b="1" spc="-4" dirty="0">
                <a:solidFill>
                  <a:srgbClr val="231F20"/>
                </a:solidFill>
                <a:latin typeface="Calibri Light"/>
                <a:cs typeface="Calibri Light"/>
              </a:rPr>
              <a:t>art</a:t>
            </a:r>
            <a:r>
              <a:rPr sz="1200" b="1" spc="9" dirty="0">
                <a:solidFill>
                  <a:srgbClr val="231F20"/>
                </a:solidFill>
                <a:latin typeface="Calibri Light"/>
                <a:cs typeface="Calibri Light"/>
              </a:rPr>
              <a:t>y</a:t>
            </a:r>
            <a:r>
              <a:rPr sz="1200" b="1" spc="-22" dirty="0">
                <a:solidFill>
                  <a:srgbClr val="231F20"/>
                </a:solidFill>
                <a:latin typeface="Calibri Light"/>
                <a:cs typeface="Calibri Light"/>
              </a:rPr>
              <a:t> </a:t>
            </a:r>
            <a:r>
              <a:rPr sz="1200" b="1" spc="-13" dirty="0">
                <a:solidFill>
                  <a:srgbClr val="231F20"/>
                </a:solidFill>
                <a:latin typeface="Calibri Light"/>
                <a:cs typeface="Calibri Light"/>
              </a:rPr>
              <a:t>P</a:t>
            </a:r>
            <a:r>
              <a:rPr sz="1200" b="1" spc="-22" dirty="0">
                <a:solidFill>
                  <a:srgbClr val="231F20"/>
                </a:solidFill>
                <a:latin typeface="Calibri Light"/>
                <a:cs typeface="Calibri Light"/>
              </a:rPr>
              <a:t>r</a:t>
            </a:r>
            <a:r>
              <a:rPr sz="1200" b="1" spc="-4" dirty="0">
                <a:solidFill>
                  <a:srgbClr val="231F20"/>
                </a:solidFill>
                <a:latin typeface="Calibri Light"/>
                <a:cs typeface="Calibri Light"/>
              </a:rPr>
              <a:t>escri</a:t>
            </a:r>
            <a:r>
              <a:rPr sz="1200" b="1" spc="-9" dirty="0">
                <a:solidFill>
                  <a:srgbClr val="231F20"/>
                </a:solidFill>
                <a:latin typeface="Calibri Light"/>
                <a:cs typeface="Calibri Light"/>
              </a:rPr>
              <a:t>p</a:t>
            </a:r>
            <a:r>
              <a:rPr sz="1200" b="1" dirty="0">
                <a:solidFill>
                  <a:srgbClr val="231F20"/>
                </a:solidFill>
                <a:latin typeface="Calibri Light"/>
                <a:cs typeface="Calibri Light"/>
              </a:rPr>
              <a:t>t</a:t>
            </a:r>
            <a:r>
              <a:rPr sz="1200" b="1" spc="-13" dirty="0">
                <a:solidFill>
                  <a:srgbClr val="231F20"/>
                </a:solidFill>
                <a:latin typeface="Calibri Light"/>
                <a:cs typeface="Calibri Light"/>
              </a:rPr>
              <a:t>i</a:t>
            </a:r>
            <a:r>
              <a:rPr sz="1200" b="1" spc="-4" dirty="0">
                <a:solidFill>
                  <a:srgbClr val="231F20"/>
                </a:solidFill>
                <a:latin typeface="Calibri Light"/>
                <a:cs typeface="Calibri Light"/>
              </a:rPr>
              <a:t>on</a:t>
            </a:r>
            <a:r>
              <a:rPr sz="1200" b="1" spc="9" dirty="0">
                <a:solidFill>
                  <a:srgbClr val="231F20"/>
                </a:solidFill>
                <a:latin typeface="Calibri Light"/>
                <a:cs typeface="Calibri Light"/>
              </a:rPr>
              <a:t>s</a:t>
            </a:r>
            <a:r>
              <a:rPr sz="1200" b="1" spc="-22" dirty="0">
                <a:solidFill>
                  <a:srgbClr val="231F20"/>
                </a:solidFill>
                <a:latin typeface="Calibri Light"/>
                <a:cs typeface="Calibri Light"/>
              </a:rPr>
              <a:t> </a:t>
            </a:r>
            <a:r>
              <a:rPr sz="1200" b="1" spc="-4" dirty="0">
                <a:solidFill>
                  <a:srgbClr val="231F20"/>
                </a:solidFill>
                <a:latin typeface="Calibri Light"/>
                <a:cs typeface="Calibri Light"/>
              </a:rPr>
              <a:t>(23)</a:t>
            </a:r>
            <a:endParaRPr sz="1200" b="1" dirty="0">
              <a:solidFill>
                <a:prstClr val="black"/>
              </a:solidFill>
              <a:latin typeface="Calibri Light"/>
              <a:cs typeface="Calibri Light"/>
            </a:endParaRPr>
          </a:p>
        </p:txBody>
      </p:sp>
      <p:sp>
        <p:nvSpPr>
          <p:cNvPr id="27" name="object 3"/>
          <p:cNvSpPr txBox="1"/>
          <p:nvPr/>
        </p:nvSpPr>
        <p:spPr>
          <a:xfrm>
            <a:off x="838543" y="956227"/>
            <a:ext cx="2928455" cy="184666"/>
          </a:xfrm>
          <a:prstGeom prst="rect">
            <a:avLst/>
          </a:prstGeom>
          <a:solidFill>
            <a:schemeClr val="bg1"/>
          </a:solidFill>
        </p:spPr>
        <p:txBody>
          <a:bodyPr vert="horz" wrap="square" lIns="0" tIns="0" rIns="0" bIns="0" rtlCol="0">
            <a:spAutoFit/>
          </a:bodyPr>
          <a:lstStyle/>
          <a:p>
            <a:pPr marL="11396" marR="5698" indent="8547" defTabSz="820487" fontAlgn="auto">
              <a:spcBef>
                <a:spcPts val="0"/>
              </a:spcBef>
              <a:spcAft>
                <a:spcPts val="0"/>
              </a:spcAft>
            </a:pPr>
            <a:r>
              <a:rPr sz="1200" b="1" spc="-4" dirty="0">
                <a:solidFill>
                  <a:srgbClr val="231F20"/>
                </a:solidFill>
                <a:latin typeface="Calibri Light"/>
                <a:cs typeface="Calibri Light"/>
              </a:rPr>
              <a:t>L</a:t>
            </a:r>
            <a:r>
              <a:rPr sz="1200" b="1" spc="-22" dirty="0">
                <a:solidFill>
                  <a:srgbClr val="231F20"/>
                </a:solidFill>
                <a:latin typeface="Calibri Light"/>
                <a:cs typeface="Calibri Light"/>
              </a:rPr>
              <a:t>a</a:t>
            </a:r>
            <a:r>
              <a:rPr sz="1200" b="1" spc="9" dirty="0">
                <a:solidFill>
                  <a:srgbClr val="231F20"/>
                </a:solidFill>
                <a:latin typeface="Calibri Light"/>
                <a:cs typeface="Calibri Light"/>
              </a:rPr>
              <a:t>y</a:t>
            </a:r>
            <a:r>
              <a:rPr sz="1200" b="1" spc="-22" dirty="0">
                <a:solidFill>
                  <a:srgbClr val="231F20"/>
                </a:solidFill>
                <a:latin typeface="Calibri Light"/>
                <a:cs typeface="Calibri Light"/>
              </a:rPr>
              <a:t> </a:t>
            </a:r>
            <a:r>
              <a:rPr sz="1200" b="1" spc="-4" dirty="0">
                <a:solidFill>
                  <a:srgbClr val="231F20"/>
                </a:solidFill>
                <a:latin typeface="Calibri Light"/>
                <a:cs typeface="Calibri Light"/>
              </a:rPr>
              <a:t>Admini</a:t>
            </a:r>
            <a:r>
              <a:rPr sz="1200" b="1" spc="-13" dirty="0">
                <a:solidFill>
                  <a:srgbClr val="231F20"/>
                </a:solidFill>
                <a:latin typeface="Calibri Light"/>
                <a:cs typeface="Calibri Light"/>
              </a:rPr>
              <a:t>s</a:t>
            </a:r>
            <a:r>
              <a:rPr sz="1200" b="1" spc="-9" dirty="0">
                <a:solidFill>
                  <a:srgbClr val="231F20"/>
                </a:solidFill>
                <a:latin typeface="Calibri Light"/>
                <a:cs typeface="Calibri Light"/>
              </a:rPr>
              <a:t>t</a:t>
            </a:r>
            <a:r>
              <a:rPr sz="1200" b="1" spc="-27" dirty="0">
                <a:solidFill>
                  <a:srgbClr val="231F20"/>
                </a:solidFill>
                <a:latin typeface="Calibri Light"/>
                <a:cs typeface="Calibri Light"/>
              </a:rPr>
              <a:t>r</a:t>
            </a:r>
            <a:r>
              <a:rPr sz="1200" b="1" spc="-13" dirty="0">
                <a:solidFill>
                  <a:srgbClr val="231F20"/>
                </a:solidFill>
                <a:latin typeface="Calibri Light"/>
                <a:cs typeface="Calibri Light"/>
              </a:rPr>
              <a:t>a</a:t>
            </a:r>
            <a:r>
              <a:rPr sz="1200" b="1" dirty="0">
                <a:solidFill>
                  <a:srgbClr val="231F20"/>
                </a:solidFill>
                <a:latin typeface="Calibri Light"/>
                <a:cs typeface="Calibri Light"/>
              </a:rPr>
              <a:t>t</a:t>
            </a:r>
            <a:r>
              <a:rPr sz="1200" b="1" spc="-13" dirty="0">
                <a:solidFill>
                  <a:srgbClr val="231F20"/>
                </a:solidFill>
                <a:latin typeface="Calibri Light"/>
                <a:cs typeface="Calibri Light"/>
              </a:rPr>
              <a:t>i</a:t>
            </a:r>
            <a:r>
              <a:rPr sz="1200" b="1" spc="-4" dirty="0">
                <a:solidFill>
                  <a:srgbClr val="231F20"/>
                </a:solidFill>
                <a:latin typeface="Calibri Light"/>
                <a:cs typeface="Calibri Light"/>
              </a:rPr>
              <a:t>o</a:t>
            </a:r>
            <a:r>
              <a:rPr sz="1200" b="1" spc="9" dirty="0">
                <a:solidFill>
                  <a:srgbClr val="231F20"/>
                </a:solidFill>
                <a:latin typeface="Calibri Light"/>
                <a:cs typeface="Calibri Light"/>
              </a:rPr>
              <a:t>n</a:t>
            </a:r>
            <a:r>
              <a:rPr sz="1200" b="1" spc="-22" dirty="0">
                <a:solidFill>
                  <a:srgbClr val="231F20"/>
                </a:solidFill>
                <a:latin typeface="Calibri Light"/>
                <a:cs typeface="Calibri Light"/>
              </a:rPr>
              <a:t> </a:t>
            </a:r>
            <a:r>
              <a:rPr sz="1200" b="1" spc="-9" dirty="0">
                <a:solidFill>
                  <a:srgbClr val="231F20"/>
                </a:solidFill>
                <a:latin typeface="Calibri Light"/>
                <a:cs typeface="Calibri Light"/>
              </a:rPr>
              <a:t>Civi</a:t>
            </a:r>
            <a:r>
              <a:rPr sz="1200" b="1" spc="4" dirty="0">
                <a:solidFill>
                  <a:srgbClr val="231F20"/>
                </a:solidFill>
                <a:latin typeface="Calibri Light"/>
                <a:cs typeface="Calibri Light"/>
              </a:rPr>
              <a:t>l</a:t>
            </a:r>
            <a:r>
              <a:rPr sz="1200" b="1" spc="-22" dirty="0">
                <a:solidFill>
                  <a:srgbClr val="231F20"/>
                </a:solidFill>
                <a:latin typeface="Calibri Light"/>
                <a:cs typeface="Calibri Light"/>
              </a:rPr>
              <a:t> </a:t>
            </a:r>
            <a:r>
              <a:rPr sz="1200" b="1" spc="-9" dirty="0">
                <a:solidFill>
                  <a:srgbClr val="231F20"/>
                </a:solidFill>
                <a:latin typeface="Calibri Light"/>
                <a:cs typeface="Calibri Light"/>
              </a:rPr>
              <a:t>Liabilit</a:t>
            </a:r>
            <a:r>
              <a:rPr sz="1200" b="1" spc="9" dirty="0">
                <a:solidFill>
                  <a:srgbClr val="231F20"/>
                </a:solidFill>
                <a:latin typeface="Calibri Light"/>
                <a:cs typeface="Calibri Light"/>
              </a:rPr>
              <a:t>y</a:t>
            </a:r>
            <a:r>
              <a:rPr sz="1200" b="1" spc="-22" dirty="0">
                <a:solidFill>
                  <a:srgbClr val="231F20"/>
                </a:solidFill>
                <a:latin typeface="Calibri Light"/>
                <a:cs typeface="Calibri Light"/>
              </a:rPr>
              <a:t> </a:t>
            </a:r>
            <a:r>
              <a:rPr sz="1200" b="1" spc="-13" dirty="0">
                <a:solidFill>
                  <a:srgbClr val="231F20"/>
                </a:solidFill>
                <a:latin typeface="Calibri Light"/>
                <a:cs typeface="Calibri Light"/>
              </a:rPr>
              <a:t>P</a:t>
            </a:r>
            <a:r>
              <a:rPr sz="1200" b="1" spc="-27" dirty="0">
                <a:solidFill>
                  <a:srgbClr val="231F20"/>
                </a:solidFill>
                <a:latin typeface="Calibri Light"/>
                <a:cs typeface="Calibri Light"/>
              </a:rPr>
              <a:t>r</a:t>
            </a:r>
            <a:r>
              <a:rPr sz="1200" b="1" spc="-4" dirty="0">
                <a:solidFill>
                  <a:srgbClr val="231F20"/>
                </a:solidFill>
                <a:latin typeface="Calibri Light"/>
                <a:cs typeface="Calibri Light"/>
              </a:rPr>
              <a:t>o</a:t>
            </a:r>
            <a:r>
              <a:rPr sz="1200" b="1" spc="-18" dirty="0">
                <a:solidFill>
                  <a:srgbClr val="231F20"/>
                </a:solidFill>
                <a:latin typeface="Calibri Light"/>
                <a:cs typeface="Calibri Light"/>
              </a:rPr>
              <a:t>t</a:t>
            </a:r>
            <a:r>
              <a:rPr sz="1200" b="1" spc="-9" dirty="0">
                <a:solidFill>
                  <a:srgbClr val="231F20"/>
                </a:solidFill>
                <a:latin typeface="Calibri Light"/>
                <a:cs typeface="Calibri Light"/>
              </a:rPr>
              <a:t>ecti</a:t>
            </a:r>
            <a:r>
              <a:rPr sz="1200" b="1" spc="-4" dirty="0">
                <a:solidFill>
                  <a:srgbClr val="231F20"/>
                </a:solidFill>
                <a:latin typeface="Calibri Light"/>
                <a:cs typeface="Calibri Light"/>
              </a:rPr>
              <a:t>on</a:t>
            </a:r>
            <a:r>
              <a:rPr sz="1200" b="1" spc="9" dirty="0">
                <a:solidFill>
                  <a:srgbClr val="231F20"/>
                </a:solidFill>
                <a:latin typeface="Calibri Light"/>
                <a:cs typeface="Calibri Light"/>
              </a:rPr>
              <a:t>s</a:t>
            </a:r>
            <a:r>
              <a:rPr sz="1200" b="1" spc="-22" dirty="0">
                <a:solidFill>
                  <a:srgbClr val="231F20"/>
                </a:solidFill>
                <a:latin typeface="Calibri Light"/>
                <a:cs typeface="Calibri Light"/>
              </a:rPr>
              <a:t> </a:t>
            </a:r>
            <a:r>
              <a:rPr sz="1200" b="1" spc="-4" dirty="0">
                <a:solidFill>
                  <a:srgbClr val="231F20"/>
                </a:solidFill>
                <a:latin typeface="Calibri Light"/>
                <a:cs typeface="Calibri Light"/>
              </a:rPr>
              <a:t>(21</a:t>
            </a:r>
            <a:r>
              <a:rPr sz="1200" b="1" spc="-4" dirty="0" smtClean="0">
                <a:solidFill>
                  <a:srgbClr val="231F20"/>
                </a:solidFill>
                <a:latin typeface="Calibri Light"/>
                <a:cs typeface="Calibri Light"/>
              </a:rPr>
              <a:t>)</a:t>
            </a:r>
            <a:endParaRPr sz="1200" b="1" dirty="0">
              <a:solidFill>
                <a:prstClr val="black"/>
              </a:solidFill>
              <a:latin typeface="Calibri Light"/>
              <a:cs typeface="Calibri Light"/>
            </a:endParaRPr>
          </a:p>
        </p:txBody>
      </p:sp>
      <p:sp>
        <p:nvSpPr>
          <p:cNvPr id="29" name="object 4"/>
          <p:cNvSpPr txBox="1"/>
          <p:nvPr/>
        </p:nvSpPr>
        <p:spPr>
          <a:xfrm>
            <a:off x="838574" y="535718"/>
            <a:ext cx="3942227" cy="184666"/>
          </a:xfrm>
          <a:prstGeom prst="rect">
            <a:avLst/>
          </a:prstGeom>
          <a:solidFill>
            <a:schemeClr val="bg1"/>
          </a:solidFill>
        </p:spPr>
        <p:txBody>
          <a:bodyPr vert="horz" wrap="square" lIns="0" tIns="0" rIns="0" bIns="0" rtlCol="0">
            <a:spAutoFit/>
          </a:bodyPr>
          <a:lstStyle/>
          <a:p>
            <a:pPr marL="11396" marR="5698" indent="17663" defTabSz="820487" fontAlgn="auto">
              <a:spcBef>
                <a:spcPts val="0"/>
              </a:spcBef>
              <a:spcAft>
                <a:spcPts val="0"/>
              </a:spcAft>
            </a:pPr>
            <a:r>
              <a:rPr sz="1200" b="1" spc="-4" dirty="0">
                <a:solidFill>
                  <a:srgbClr val="231F20"/>
                </a:solidFill>
                <a:latin typeface="Calibri Light"/>
                <a:cs typeface="Calibri Light"/>
              </a:rPr>
              <a:t>Co</a:t>
            </a:r>
            <a:r>
              <a:rPr sz="1200" b="1" spc="-13" dirty="0">
                <a:solidFill>
                  <a:srgbClr val="231F20"/>
                </a:solidFill>
                <a:latin typeface="Calibri Light"/>
                <a:cs typeface="Calibri Light"/>
              </a:rPr>
              <a:t>n</a:t>
            </a:r>
            <a:r>
              <a:rPr sz="1200" b="1" spc="-9" dirty="0">
                <a:solidFill>
                  <a:srgbClr val="231F20"/>
                </a:solidFill>
                <a:latin typeface="Calibri Light"/>
                <a:cs typeface="Calibri Light"/>
              </a:rPr>
              <a:t>t</a:t>
            </a:r>
            <a:r>
              <a:rPr sz="1200" b="1" spc="-27" dirty="0">
                <a:solidFill>
                  <a:srgbClr val="231F20"/>
                </a:solidFill>
                <a:latin typeface="Calibri Light"/>
                <a:cs typeface="Calibri Light"/>
              </a:rPr>
              <a:t>r</a:t>
            </a:r>
            <a:r>
              <a:rPr sz="1200" b="1" spc="-9" dirty="0">
                <a:solidFill>
                  <a:srgbClr val="231F20"/>
                </a:solidFill>
                <a:latin typeface="Calibri Light"/>
                <a:cs typeface="Calibri Light"/>
              </a:rPr>
              <a:t>olle</a:t>
            </a:r>
            <a:r>
              <a:rPr sz="1200" b="1" spc="9" dirty="0">
                <a:solidFill>
                  <a:srgbClr val="231F20"/>
                </a:solidFill>
                <a:latin typeface="Calibri Light"/>
                <a:cs typeface="Calibri Light"/>
              </a:rPr>
              <a:t>d</a:t>
            </a:r>
            <a:r>
              <a:rPr sz="1200" b="1" spc="-22" dirty="0">
                <a:solidFill>
                  <a:srgbClr val="231F20"/>
                </a:solidFill>
                <a:latin typeface="Calibri Light"/>
                <a:cs typeface="Calibri Light"/>
              </a:rPr>
              <a:t> </a:t>
            </a:r>
            <a:r>
              <a:rPr sz="1200" b="1" spc="-4" dirty="0">
                <a:solidFill>
                  <a:srgbClr val="231F20"/>
                </a:solidFill>
                <a:latin typeface="Calibri Light"/>
                <a:cs typeface="Calibri Light"/>
              </a:rPr>
              <a:t>Su</a:t>
            </a:r>
            <a:r>
              <a:rPr sz="1200" b="1" spc="-9" dirty="0">
                <a:solidFill>
                  <a:srgbClr val="231F20"/>
                </a:solidFill>
                <a:latin typeface="Calibri Light"/>
                <a:cs typeface="Calibri Light"/>
              </a:rPr>
              <a:t>b</a:t>
            </a:r>
            <a:r>
              <a:rPr sz="1200" b="1" spc="-22" dirty="0">
                <a:solidFill>
                  <a:srgbClr val="231F20"/>
                </a:solidFill>
                <a:latin typeface="Calibri Light"/>
                <a:cs typeface="Calibri Light"/>
              </a:rPr>
              <a:t>st</a:t>
            </a:r>
            <a:r>
              <a:rPr sz="1200" b="1" spc="-4" dirty="0">
                <a:solidFill>
                  <a:srgbClr val="231F20"/>
                </a:solidFill>
                <a:latin typeface="Calibri Light"/>
                <a:cs typeface="Calibri Light"/>
              </a:rPr>
              <a:t>ance/</a:t>
            </a:r>
            <a:r>
              <a:rPr sz="1200" b="1" spc="-22" dirty="0">
                <a:solidFill>
                  <a:srgbClr val="231F20"/>
                </a:solidFill>
                <a:latin typeface="Calibri Light"/>
                <a:cs typeface="Calibri Light"/>
              </a:rPr>
              <a:t>P</a:t>
            </a:r>
            <a:r>
              <a:rPr sz="1200" b="1" spc="-4" dirty="0">
                <a:solidFill>
                  <a:srgbClr val="231F20"/>
                </a:solidFill>
                <a:latin typeface="Calibri Light"/>
                <a:cs typeface="Calibri Light"/>
              </a:rPr>
              <a:t>a</a:t>
            </a:r>
            <a:r>
              <a:rPr sz="1200" b="1" spc="-27" dirty="0">
                <a:solidFill>
                  <a:srgbClr val="231F20"/>
                </a:solidFill>
                <a:latin typeface="Calibri Light"/>
                <a:cs typeface="Calibri Light"/>
              </a:rPr>
              <a:t>r</a:t>
            </a:r>
            <a:r>
              <a:rPr sz="1200" b="1" spc="-4" dirty="0">
                <a:solidFill>
                  <a:srgbClr val="231F20"/>
                </a:solidFill>
                <a:latin typeface="Calibri Light"/>
                <a:cs typeface="Calibri Light"/>
              </a:rPr>
              <a:t>aphernali</a:t>
            </a:r>
            <a:r>
              <a:rPr sz="1200" b="1" spc="9" dirty="0">
                <a:solidFill>
                  <a:srgbClr val="231F20"/>
                </a:solidFill>
                <a:latin typeface="Calibri Light"/>
                <a:cs typeface="Calibri Light"/>
              </a:rPr>
              <a:t>a</a:t>
            </a:r>
            <a:r>
              <a:rPr sz="1200" b="1" spc="-22" dirty="0">
                <a:solidFill>
                  <a:srgbClr val="231F20"/>
                </a:solidFill>
                <a:latin typeface="Calibri Light"/>
                <a:cs typeface="Calibri Light"/>
              </a:rPr>
              <a:t> P</a:t>
            </a:r>
            <a:r>
              <a:rPr sz="1200" b="1" spc="-4" dirty="0">
                <a:solidFill>
                  <a:srgbClr val="231F20"/>
                </a:solidFill>
                <a:latin typeface="Calibri Light"/>
                <a:cs typeface="Calibri Light"/>
              </a:rPr>
              <a:t>ossessio</a:t>
            </a:r>
            <a:r>
              <a:rPr sz="1200" b="1" spc="9" dirty="0">
                <a:solidFill>
                  <a:srgbClr val="231F20"/>
                </a:solidFill>
                <a:latin typeface="Calibri Light"/>
                <a:cs typeface="Calibri Light"/>
              </a:rPr>
              <a:t>n</a:t>
            </a:r>
            <a:r>
              <a:rPr sz="1200" b="1" spc="-22" dirty="0">
                <a:solidFill>
                  <a:srgbClr val="231F20"/>
                </a:solidFill>
                <a:latin typeface="Calibri Light"/>
                <a:cs typeface="Calibri Light"/>
              </a:rPr>
              <a:t> </a:t>
            </a:r>
            <a:r>
              <a:rPr sz="1200" b="1" spc="-13" dirty="0">
                <a:solidFill>
                  <a:srgbClr val="231F20"/>
                </a:solidFill>
                <a:latin typeface="Calibri Light"/>
                <a:cs typeface="Calibri Light"/>
              </a:rPr>
              <a:t>P</a:t>
            </a:r>
            <a:r>
              <a:rPr sz="1200" b="1" spc="-27" dirty="0">
                <a:solidFill>
                  <a:srgbClr val="231F20"/>
                </a:solidFill>
                <a:latin typeface="Calibri Light"/>
                <a:cs typeface="Calibri Light"/>
              </a:rPr>
              <a:t>r</a:t>
            </a:r>
            <a:r>
              <a:rPr sz="1200" b="1" spc="-4" dirty="0">
                <a:solidFill>
                  <a:srgbClr val="231F20"/>
                </a:solidFill>
                <a:latin typeface="Calibri Light"/>
                <a:cs typeface="Calibri Light"/>
              </a:rPr>
              <a:t>o</a:t>
            </a:r>
            <a:r>
              <a:rPr sz="1200" b="1" spc="-18" dirty="0">
                <a:solidFill>
                  <a:srgbClr val="231F20"/>
                </a:solidFill>
                <a:latin typeface="Calibri Light"/>
                <a:cs typeface="Calibri Light"/>
              </a:rPr>
              <a:t>t</a:t>
            </a:r>
            <a:r>
              <a:rPr sz="1200" b="1" spc="-9" dirty="0">
                <a:solidFill>
                  <a:srgbClr val="231F20"/>
                </a:solidFill>
                <a:latin typeface="Calibri Light"/>
                <a:cs typeface="Calibri Light"/>
              </a:rPr>
              <a:t>ecti</a:t>
            </a:r>
            <a:r>
              <a:rPr sz="1200" b="1" spc="-4" dirty="0">
                <a:solidFill>
                  <a:srgbClr val="231F20"/>
                </a:solidFill>
                <a:latin typeface="Calibri Light"/>
                <a:cs typeface="Calibri Light"/>
              </a:rPr>
              <a:t>on</a:t>
            </a:r>
            <a:r>
              <a:rPr sz="1200" b="1" spc="9" dirty="0">
                <a:solidFill>
                  <a:srgbClr val="231F20"/>
                </a:solidFill>
                <a:latin typeface="Calibri Light"/>
                <a:cs typeface="Calibri Light"/>
              </a:rPr>
              <a:t>s</a:t>
            </a:r>
            <a:r>
              <a:rPr sz="1200" b="1" spc="-22" dirty="0">
                <a:solidFill>
                  <a:srgbClr val="231F20"/>
                </a:solidFill>
                <a:latin typeface="Calibri Light"/>
                <a:cs typeface="Calibri Light"/>
              </a:rPr>
              <a:t> </a:t>
            </a:r>
            <a:r>
              <a:rPr sz="1200" b="1" spc="-4" dirty="0">
                <a:solidFill>
                  <a:srgbClr val="231F20"/>
                </a:solidFill>
                <a:latin typeface="Calibri Light"/>
                <a:cs typeface="Calibri Light"/>
              </a:rPr>
              <a:t>(23</a:t>
            </a:r>
            <a:r>
              <a:rPr sz="1200" b="1" baseline="12345" dirty="0">
                <a:solidFill>
                  <a:srgbClr val="231F20"/>
                </a:solidFill>
                <a:latin typeface="Calibri Light"/>
                <a:cs typeface="Calibri Light"/>
              </a:rPr>
              <a:t>‡</a:t>
            </a:r>
            <a:r>
              <a:rPr sz="1200" b="1" spc="-13" baseline="12345" dirty="0">
                <a:solidFill>
                  <a:srgbClr val="231F20"/>
                </a:solidFill>
                <a:latin typeface="Calibri Light"/>
                <a:cs typeface="Calibri Light"/>
              </a:rPr>
              <a:t> </a:t>
            </a:r>
            <a:r>
              <a:rPr sz="1200" b="1" spc="-4" dirty="0" smtClean="0">
                <a:solidFill>
                  <a:srgbClr val="231F20"/>
                </a:solidFill>
                <a:latin typeface="Calibri Light"/>
                <a:cs typeface="Calibri Light"/>
              </a:rPr>
              <a:t>)</a:t>
            </a:r>
            <a:r>
              <a:rPr sz="1200" b="1" spc="-9" dirty="0" smtClean="0">
                <a:solidFill>
                  <a:srgbClr val="231F20"/>
                </a:solidFill>
                <a:latin typeface="Calibri Light"/>
                <a:cs typeface="Calibri Light"/>
              </a:rPr>
              <a:t> </a:t>
            </a:r>
            <a:endParaRPr sz="1200" b="1" dirty="0">
              <a:solidFill>
                <a:prstClr val="black"/>
              </a:solidFill>
              <a:latin typeface="Calibri Light"/>
              <a:cs typeface="Calibri Light"/>
            </a:endParaRPr>
          </a:p>
        </p:txBody>
      </p:sp>
      <p:sp>
        <p:nvSpPr>
          <p:cNvPr id="33" name="object 4"/>
          <p:cNvSpPr txBox="1"/>
          <p:nvPr/>
        </p:nvSpPr>
        <p:spPr>
          <a:xfrm>
            <a:off x="838545" y="745973"/>
            <a:ext cx="3194342" cy="184666"/>
          </a:xfrm>
          <a:prstGeom prst="rect">
            <a:avLst/>
          </a:prstGeom>
          <a:solidFill>
            <a:schemeClr val="bg1"/>
          </a:solidFill>
        </p:spPr>
        <p:txBody>
          <a:bodyPr vert="horz" wrap="square" lIns="0" tIns="0" rIns="0" bIns="0" rtlCol="0">
            <a:spAutoFit/>
          </a:bodyPr>
          <a:lstStyle/>
          <a:p>
            <a:pPr marL="11396" marR="5698" indent="17663" defTabSz="820487" fontAlgn="auto">
              <a:spcBef>
                <a:spcPts val="0"/>
              </a:spcBef>
              <a:spcAft>
                <a:spcPts val="0"/>
              </a:spcAft>
            </a:pPr>
            <a:r>
              <a:rPr sz="1200" b="1" spc="-9" dirty="0" smtClean="0">
                <a:solidFill>
                  <a:srgbClr val="231F20"/>
                </a:solidFill>
                <a:latin typeface="Calibri Light"/>
                <a:cs typeface="Calibri Light"/>
              </a:rPr>
              <a:t>L</a:t>
            </a:r>
            <a:r>
              <a:rPr sz="1200" b="1" spc="-22" dirty="0" smtClean="0">
                <a:solidFill>
                  <a:srgbClr val="231F20"/>
                </a:solidFill>
                <a:latin typeface="Calibri Light"/>
                <a:cs typeface="Calibri Light"/>
              </a:rPr>
              <a:t>a</a:t>
            </a:r>
            <a:r>
              <a:rPr sz="1200" b="1" spc="9" dirty="0" smtClean="0">
                <a:solidFill>
                  <a:srgbClr val="231F20"/>
                </a:solidFill>
                <a:latin typeface="Calibri Light"/>
                <a:cs typeface="Calibri Light"/>
              </a:rPr>
              <a:t>y</a:t>
            </a:r>
            <a:r>
              <a:rPr sz="1200" b="1" spc="-22" dirty="0" smtClean="0">
                <a:solidFill>
                  <a:srgbClr val="231F20"/>
                </a:solidFill>
                <a:latin typeface="Calibri Light"/>
                <a:cs typeface="Calibri Light"/>
              </a:rPr>
              <a:t> </a:t>
            </a:r>
            <a:r>
              <a:rPr sz="1200" b="1" spc="-4" dirty="0">
                <a:solidFill>
                  <a:srgbClr val="231F20"/>
                </a:solidFill>
                <a:latin typeface="Calibri Light"/>
                <a:cs typeface="Calibri Light"/>
              </a:rPr>
              <a:t>Admini</a:t>
            </a:r>
            <a:r>
              <a:rPr sz="1200" b="1" spc="-13" dirty="0">
                <a:solidFill>
                  <a:srgbClr val="231F20"/>
                </a:solidFill>
                <a:latin typeface="Calibri Light"/>
                <a:cs typeface="Calibri Light"/>
              </a:rPr>
              <a:t>s</a:t>
            </a:r>
            <a:r>
              <a:rPr sz="1200" b="1" spc="-9" dirty="0">
                <a:solidFill>
                  <a:srgbClr val="231F20"/>
                </a:solidFill>
                <a:latin typeface="Calibri Light"/>
                <a:cs typeface="Calibri Light"/>
              </a:rPr>
              <a:t>t</a:t>
            </a:r>
            <a:r>
              <a:rPr sz="1200" b="1" spc="-27" dirty="0">
                <a:solidFill>
                  <a:srgbClr val="231F20"/>
                </a:solidFill>
                <a:latin typeface="Calibri Light"/>
                <a:cs typeface="Calibri Light"/>
              </a:rPr>
              <a:t>r</a:t>
            </a:r>
            <a:r>
              <a:rPr sz="1200" b="1" spc="-13" dirty="0">
                <a:solidFill>
                  <a:srgbClr val="231F20"/>
                </a:solidFill>
                <a:latin typeface="Calibri Light"/>
                <a:cs typeface="Calibri Light"/>
              </a:rPr>
              <a:t>a</a:t>
            </a:r>
            <a:r>
              <a:rPr sz="1200" b="1" dirty="0">
                <a:solidFill>
                  <a:srgbClr val="231F20"/>
                </a:solidFill>
                <a:latin typeface="Calibri Light"/>
                <a:cs typeface="Calibri Light"/>
              </a:rPr>
              <a:t>t</a:t>
            </a:r>
            <a:r>
              <a:rPr sz="1200" b="1" spc="-13" dirty="0">
                <a:solidFill>
                  <a:srgbClr val="231F20"/>
                </a:solidFill>
                <a:latin typeface="Calibri Light"/>
                <a:cs typeface="Calibri Light"/>
              </a:rPr>
              <a:t>i</a:t>
            </a:r>
            <a:r>
              <a:rPr sz="1200" b="1" spc="-4" dirty="0">
                <a:solidFill>
                  <a:srgbClr val="231F20"/>
                </a:solidFill>
                <a:latin typeface="Calibri Light"/>
                <a:cs typeface="Calibri Light"/>
              </a:rPr>
              <a:t>o</a:t>
            </a:r>
            <a:r>
              <a:rPr sz="1200" b="1" spc="9" dirty="0">
                <a:solidFill>
                  <a:srgbClr val="231F20"/>
                </a:solidFill>
                <a:latin typeface="Calibri Light"/>
                <a:cs typeface="Calibri Light"/>
              </a:rPr>
              <a:t>n</a:t>
            </a:r>
            <a:r>
              <a:rPr sz="1200" b="1" spc="-22" dirty="0">
                <a:solidFill>
                  <a:srgbClr val="231F20"/>
                </a:solidFill>
                <a:latin typeface="Calibri Light"/>
                <a:cs typeface="Calibri Light"/>
              </a:rPr>
              <a:t> </a:t>
            </a:r>
            <a:r>
              <a:rPr sz="1200" b="1" spc="-4" dirty="0">
                <a:solidFill>
                  <a:srgbClr val="231F20"/>
                </a:solidFill>
                <a:latin typeface="Calibri Light"/>
                <a:cs typeface="Calibri Light"/>
              </a:rPr>
              <a:t>Crimina</a:t>
            </a:r>
            <a:r>
              <a:rPr sz="1200" b="1" spc="4" dirty="0">
                <a:solidFill>
                  <a:srgbClr val="231F20"/>
                </a:solidFill>
                <a:latin typeface="Calibri Light"/>
                <a:cs typeface="Calibri Light"/>
              </a:rPr>
              <a:t>l</a:t>
            </a:r>
            <a:r>
              <a:rPr sz="1200" b="1" spc="-22" dirty="0">
                <a:solidFill>
                  <a:srgbClr val="231F20"/>
                </a:solidFill>
                <a:latin typeface="Calibri Light"/>
                <a:cs typeface="Calibri Light"/>
              </a:rPr>
              <a:t> </a:t>
            </a:r>
            <a:r>
              <a:rPr sz="1200" b="1" spc="-9" dirty="0">
                <a:solidFill>
                  <a:srgbClr val="231F20"/>
                </a:solidFill>
                <a:latin typeface="Calibri Light"/>
                <a:cs typeface="Calibri Light"/>
              </a:rPr>
              <a:t>Liabilit</a:t>
            </a:r>
            <a:r>
              <a:rPr sz="1200" b="1" spc="9" dirty="0">
                <a:solidFill>
                  <a:srgbClr val="231F20"/>
                </a:solidFill>
                <a:latin typeface="Calibri Light"/>
                <a:cs typeface="Calibri Light"/>
              </a:rPr>
              <a:t>y</a:t>
            </a:r>
            <a:r>
              <a:rPr sz="1200" b="1" spc="-22" dirty="0">
                <a:solidFill>
                  <a:srgbClr val="231F20"/>
                </a:solidFill>
                <a:latin typeface="Calibri Light"/>
                <a:cs typeface="Calibri Light"/>
              </a:rPr>
              <a:t> </a:t>
            </a:r>
            <a:r>
              <a:rPr sz="1200" b="1" spc="-13" dirty="0">
                <a:solidFill>
                  <a:srgbClr val="231F20"/>
                </a:solidFill>
                <a:latin typeface="Calibri Light"/>
                <a:cs typeface="Calibri Light"/>
              </a:rPr>
              <a:t>P</a:t>
            </a:r>
            <a:r>
              <a:rPr sz="1200" b="1" spc="-27" dirty="0">
                <a:solidFill>
                  <a:srgbClr val="231F20"/>
                </a:solidFill>
                <a:latin typeface="Calibri Light"/>
                <a:cs typeface="Calibri Light"/>
              </a:rPr>
              <a:t>r</a:t>
            </a:r>
            <a:r>
              <a:rPr sz="1200" b="1" spc="-4" dirty="0">
                <a:solidFill>
                  <a:srgbClr val="231F20"/>
                </a:solidFill>
                <a:latin typeface="Calibri Light"/>
                <a:cs typeface="Calibri Light"/>
              </a:rPr>
              <a:t>o</a:t>
            </a:r>
            <a:r>
              <a:rPr sz="1200" b="1" spc="-18" dirty="0">
                <a:solidFill>
                  <a:srgbClr val="231F20"/>
                </a:solidFill>
                <a:latin typeface="Calibri Light"/>
                <a:cs typeface="Calibri Light"/>
              </a:rPr>
              <a:t>t</a:t>
            </a:r>
            <a:r>
              <a:rPr sz="1200" b="1" spc="-9" dirty="0">
                <a:solidFill>
                  <a:srgbClr val="231F20"/>
                </a:solidFill>
                <a:latin typeface="Calibri Light"/>
                <a:cs typeface="Calibri Light"/>
              </a:rPr>
              <a:t>ecti</a:t>
            </a:r>
            <a:r>
              <a:rPr sz="1200" b="1" spc="-4" dirty="0">
                <a:solidFill>
                  <a:srgbClr val="231F20"/>
                </a:solidFill>
                <a:latin typeface="Calibri Light"/>
                <a:cs typeface="Calibri Light"/>
              </a:rPr>
              <a:t>on</a:t>
            </a:r>
            <a:r>
              <a:rPr sz="1200" b="1" spc="9" dirty="0">
                <a:solidFill>
                  <a:srgbClr val="231F20"/>
                </a:solidFill>
                <a:latin typeface="Calibri Light"/>
                <a:cs typeface="Calibri Light"/>
              </a:rPr>
              <a:t>s</a:t>
            </a:r>
            <a:r>
              <a:rPr sz="1200" b="1" spc="-22" dirty="0">
                <a:solidFill>
                  <a:srgbClr val="231F20"/>
                </a:solidFill>
                <a:latin typeface="Calibri Light"/>
                <a:cs typeface="Calibri Light"/>
              </a:rPr>
              <a:t> </a:t>
            </a:r>
            <a:r>
              <a:rPr sz="1200" b="1" spc="-4" dirty="0">
                <a:solidFill>
                  <a:srgbClr val="231F20"/>
                </a:solidFill>
                <a:latin typeface="Calibri Light"/>
                <a:cs typeface="Calibri Light"/>
              </a:rPr>
              <a:t>(24)</a:t>
            </a:r>
            <a:endParaRPr sz="1200" b="1" dirty="0">
              <a:solidFill>
                <a:prstClr val="black"/>
              </a:solidFill>
              <a:latin typeface="Calibri Light"/>
              <a:cs typeface="Calibri Light"/>
            </a:endParaRPr>
          </a:p>
        </p:txBody>
      </p:sp>
      <p:sp>
        <p:nvSpPr>
          <p:cNvPr id="34" name="object 3"/>
          <p:cNvSpPr txBox="1"/>
          <p:nvPr/>
        </p:nvSpPr>
        <p:spPr>
          <a:xfrm>
            <a:off x="838543" y="1166482"/>
            <a:ext cx="2659569" cy="184666"/>
          </a:xfrm>
          <a:prstGeom prst="rect">
            <a:avLst/>
          </a:prstGeom>
          <a:solidFill>
            <a:schemeClr val="bg1"/>
          </a:solidFill>
        </p:spPr>
        <p:txBody>
          <a:bodyPr vert="horz" wrap="square" lIns="0" tIns="0" rIns="0" bIns="0" rtlCol="0">
            <a:spAutoFit/>
          </a:bodyPr>
          <a:lstStyle/>
          <a:p>
            <a:pPr marL="11396" marR="5698" indent="8547" defTabSz="820487" fontAlgn="auto">
              <a:spcBef>
                <a:spcPts val="0"/>
              </a:spcBef>
              <a:spcAft>
                <a:spcPts val="0"/>
              </a:spcAft>
            </a:pPr>
            <a:r>
              <a:rPr sz="1200" b="1" spc="-13" dirty="0" smtClean="0">
                <a:solidFill>
                  <a:srgbClr val="231F20"/>
                </a:solidFill>
                <a:latin typeface="Calibri Light"/>
                <a:cs typeface="Calibri Light"/>
              </a:rPr>
              <a:t>P</a:t>
            </a:r>
            <a:r>
              <a:rPr sz="1200" b="1" spc="-22" dirty="0" smtClean="0">
                <a:solidFill>
                  <a:srgbClr val="231F20"/>
                </a:solidFill>
                <a:latin typeface="Calibri Light"/>
                <a:cs typeface="Calibri Light"/>
              </a:rPr>
              <a:t>r</a:t>
            </a:r>
            <a:r>
              <a:rPr sz="1200" b="1" spc="-4" dirty="0" smtClean="0">
                <a:solidFill>
                  <a:srgbClr val="231F20"/>
                </a:solidFill>
                <a:latin typeface="Calibri Light"/>
                <a:cs typeface="Calibri Light"/>
              </a:rPr>
              <a:t>escribe</a:t>
            </a:r>
            <a:r>
              <a:rPr sz="1200" b="1" spc="4" dirty="0" smtClean="0">
                <a:solidFill>
                  <a:srgbClr val="231F20"/>
                </a:solidFill>
                <a:latin typeface="Calibri Light"/>
                <a:cs typeface="Calibri Light"/>
              </a:rPr>
              <a:t>r</a:t>
            </a:r>
            <a:r>
              <a:rPr sz="1200" b="1" spc="-22" dirty="0" smtClean="0">
                <a:solidFill>
                  <a:srgbClr val="231F20"/>
                </a:solidFill>
                <a:latin typeface="Calibri Light"/>
                <a:cs typeface="Calibri Light"/>
              </a:rPr>
              <a:t> </a:t>
            </a:r>
            <a:r>
              <a:rPr sz="1200" b="1" spc="-4" dirty="0">
                <a:solidFill>
                  <a:srgbClr val="231F20"/>
                </a:solidFill>
                <a:latin typeface="Calibri Light"/>
                <a:cs typeface="Calibri Light"/>
              </a:rPr>
              <a:t>Crimina</a:t>
            </a:r>
            <a:r>
              <a:rPr sz="1200" b="1" spc="4" dirty="0">
                <a:solidFill>
                  <a:srgbClr val="231F20"/>
                </a:solidFill>
                <a:latin typeface="Calibri Light"/>
                <a:cs typeface="Calibri Light"/>
              </a:rPr>
              <a:t>l</a:t>
            </a:r>
            <a:r>
              <a:rPr sz="1200" b="1" spc="-22" dirty="0">
                <a:solidFill>
                  <a:srgbClr val="231F20"/>
                </a:solidFill>
                <a:latin typeface="Calibri Light"/>
                <a:cs typeface="Calibri Light"/>
              </a:rPr>
              <a:t> </a:t>
            </a:r>
            <a:r>
              <a:rPr sz="1200" b="1" spc="-9" dirty="0">
                <a:solidFill>
                  <a:srgbClr val="231F20"/>
                </a:solidFill>
                <a:latin typeface="Calibri Light"/>
                <a:cs typeface="Calibri Light"/>
              </a:rPr>
              <a:t>Liabilit</a:t>
            </a:r>
            <a:r>
              <a:rPr sz="1200" b="1" spc="9" dirty="0">
                <a:solidFill>
                  <a:srgbClr val="231F20"/>
                </a:solidFill>
                <a:latin typeface="Calibri Light"/>
                <a:cs typeface="Calibri Light"/>
              </a:rPr>
              <a:t>y</a:t>
            </a:r>
            <a:r>
              <a:rPr sz="1200" b="1" spc="-22" dirty="0">
                <a:solidFill>
                  <a:srgbClr val="231F20"/>
                </a:solidFill>
                <a:latin typeface="Calibri Light"/>
                <a:cs typeface="Calibri Light"/>
              </a:rPr>
              <a:t> </a:t>
            </a:r>
            <a:r>
              <a:rPr sz="1200" b="1" spc="-13" dirty="0">
                <a:solidFill>
                  <a:srgbClr val="231F20"/>
                </a:solidFill>
                <a:latin typeface="Calibri Light"/>
                <a:cs typeface="Calibri Light"/>
              </a:rPr>
              <a:t>P</a:t>
            </a:r>
            <a:r>
              <a:rPr sz="1200" b="1" spc="-27" dirty="0">
                <a:solidFill>
                  <a:srgbClr val="231F20"/>
                </a:solidFill>
                <a:latin typeface="Calibri Light"/>
                <a:cs typeface="Calibri Light"/>
              </a:rPr>
              <a:t>r</a:t>
            </a:r>
            <a:r>
              <a:rPr sz="1200" b="1" spc="-4" dirty="0">
                <a:solidFill>
                  <a:srgbClr val="231F20"/>
                </a:solidFill>
                <a:latin typeface="Calibri Light"/>
                <a:cs typeface="Calibri Light"/>
              </a:rPr>
              <a:t>o</a:t>
            </a:r>
            <a:r>
              <a:rPr sz="1200" b="1" spc="-18" dirty="0">
                <a:solidFill>
                  <a:srgbClr val="231F20"/>
                </a:solidFill>
                <a:latin typeface="Calibri Light"/>
                <a:cs typeface="Calibri Light"/>
              </a:rPr>
              <a:t>t</a:t>
            </a:r>
            <a:r>
              <a:rPr sz="1200" b="1" spc="-9" dirty="0">
                <a:solidFill>
                  <a:srgbClr val="231F20"/>
                </a:solidFill>
                <a:latin typeface="Calibri Light"/>
                <a:cs typeface="Calibri Light"/>
              </a:rPr>
              <a:t>ecti</a:t>
            </a:r>
            <a:r>
              <a:rPr sz="1200" b="1" spc="-4" dirty="0">
                <a:solidFill>
                  <a:srgbClr val="231F20"/>
                </a:solidFill>
                <a:latin typeface="Calibri Light"/>
                <a:cs typeface="Calibri Light"/>
              </a:rPr>
              <a:t>on</a:t>
            </a:r>
            <a:r>
              <a:rPr sz="1200" b="1" spc="9" dirty="0">
                <a:solidFill>
                  <a:srgbClr val="231F20"/>
                </a:solidFill>
                <a:latin typeface="Calibri Light"/>
                <a:cs typeface="Calibri Light"/>
              </a:rPr>
              <a:t>s</a:t>
            </a:r>
            <a:r>
              <a:rPr sz="1200" b="1" spc="-22" dirty="0">
                <a:solidFill>
                  <a:srgbClr val="231F20"/>
                </a:solidFill>
                <a:latin typeface="Calibri Light"/>
                <a:cs typeface="Calibri Light"/>
              </a:rPr>
              <a:t> </a:t>
            </a:r>
            <a:r>
              <a:rPr sz="1200" b="1" spc="-4" dirty="0">
                <a:solidFill>
                  <a:srgbClr val="231F20"/>
                </a:solidFill>
                <a:latin typeface="Calibri Light"/>
                <a:cs typeface="Calibri Light"/>
              </a:rPr>
              <a:t>(14)</a:t>
            </a:r>
            <a:endParaRPr sz="1200" b="1" dirty="0">
              <a:solidFill>
                <a:prstClr val="black"/>
              </a:solidFill>
              <a:latin typeface="Calibri Light"/>
              <a:cs typeface="Calibri Light"/>
            </a:endParaRPr>
          </a:p>
        </p:txBody>
      </p:sp>
      <p:sp>
        <p:nvSpPr>
          <p:cNvPr id="35" name="object 2"/>
          <p:cNvSpPr txBox="1"/>
          <p:nvPr/>
        </p:nvSpPr>
        <p:spPr>
          <a:xfrm>
            <a:off x="838547" y="1376738"/>
            <a:ext cx="2435065" cy="184666"/>
          </a:xfrm>
          <a:prstGeom prst="rect">
            <a:avLst/>
          </a:prstGeom>
          <a:solidFill>
            <a:schemeClr val="bg1"/>
          </a:solidFill>
        </p:spPr>
        <p:txBody>
          <a:bodyPr vert="horz" wrap="square" lIns="0" tIns="0" rIns="0" bIns="0" rtlCol="0">
            <a:spAutoFit/>
          </a:bodyPr>
          <a:lstStyle/>
          <a:p>
            <a:pPr marL="11396" marR="5698" indent="21082" defTabSz="820487" fontAlgn="auto">
              <a:spcBef>
                <a:spcPts val="0"/>
              </a:spcBef>
              <a:spcAft>
                <a:spcPts val="0"/>
              </a:spcAft>
            </a:pPr>
            <a:r>
              <a:rPr sz="1200" b="1" spc="-13" dirty="0">
                <a:solidFill>
                  <a:srgbClr val="231F20"/>
                </a:solidFill>
                <a:latin typeface="Calibri Light"/>
                <a:cs typeface="Calibri Light"/>
              </a:rPr>
              <a:t>P</a:t>
            </a:r>
            <a:r>
              <a:rPr sz="1200" b="1" spc="-22" dirty="0">
                <a:solidFill>
                  <a:srgbClr val="231F20"/>
                </a:solidFill>
                <a:latin typeface="Calibri Light"/>
                <a:cs typeface="Calibri Light"/>
              </a:rPr>
              <a:t>r</a:t>
            </a:r>
            <a:r>
              <a:rPr sz="1200" b="1" spc="-4" dirty="0">
                <a:solidFill>
                  <a:srgbClr val="231F20"/>
                </a:solidFill>
                <a:latin typeface="Calibri Light"/>
                <a:cs typeface="Calibri Light"/>
              </a:rPr>
              <a:t>escribe</a:t>
            </a:r>
            <a:r>
              <a:rPr sz="1200" b="1" spc="4" dirty="0">
                <a:solidFill>
                  <a:srgbClr val="231F20"/>
                </a:solidFill>
                <a:latin typeface="Calibri Light"/>
                <a:cs typeface="Calibri Light"/>
              </a:rPr>
              <a:t>r</a:t>
            </a:r>
            <a:r>
              <a:rPr sz="1200" b="1" spc="-22" dirty="0">
                <a:solidFill>
                  <a:srgbClr val="231F20"/>
                </a:solidFill>
                <a:latin typeface="Calibri Light"/>
                <a:cs typeface="Calibri Light"/>
              </a:rPr>
              <a:t> </a:t>
            </a:r>
            <a:r>
              <a:rPr sz="1200" b="1" spc="-9" dirty="0">
                <a:solidFill>
                  <a:srgbClr val="231F20"/>
                </a:solidFill>
                <a:latin typeface="Calibri Light"/>
                <a:cs typeface="Calibri Light"/>
              </a:rPr>
              <a:t>Civi</a:t>
            </a:r>
            <a:r>
              <a:rPr sz="1200" b="1" spc="4" dirty="0">
                <a:solidFill>
                  <a:srgbClr val="231F20"/>
                </a:solidFill>
                <a:latin typeface="Calibri Light"/>
                <a:cs typeface="Calibri Light"/>
              </a:rPr>
              <a:t>l</a:t>
            </a:r>
            <a:r>
              <a:rPr sz="1200" b="1" spc="-22" dirty="0">
                <a:solidFill>
                  <a:srgbClr val="231F20"/>
                </a:solidFill>
                <a:latin typeface="Calibri Light"/>
                <a:cs typeface="Calibri Light"/>
              </a:rPr>
              <a:t> </a:t>
            </a:r>
            <a:r>
              <a:rPr sz="1200" b="1" spc="-9" dirty="0">
                <a:solidFill>
                  <a:srgbClr val="231F20"/>
                </a:solidFill>
                <a:latin typeface="Calibri Light"/>
                <a:cs typeface="Calibri Light"/>
              </a:rPr>
              <a:t>Liabilit</a:t>
            </a:r>
            <a:r>
              <a:rPr sz="1200" b="1" spc="9" dirty="0">
                <a:solidFill>
                  <a:srgbClr val="231F20"/>
                </a:solidFill>
                <a:latin typeface="Calibri Light"/>
                <a:cs typeface="Calibri Light"/>
              </a:rPr>
              <a:t>y</a:t>
            </a:r>
            <a:r>
              <a:rPr sz="1200" b="1" spc="-22" dirty="0">
                <a:solidFill>
                  <a:srgbClr val="231F20"/>
                </a:solidFill>
                <a:latin typeface="Calibri Light"/>
                <a:cs typeface="Calibri Light"/>
              </a:rPr>
              <a:t> </a:t>
            </a:r>
            <a:r>
              <a:rPr sz="1200" b="1" spc="-13" dirty="0">
                <a:solidFill>
                  <a:srgbClr val="231F20"/>
                </a:solidFill>
                <a:latin typeface="Calibri Light"/>
                <a:cs typeface="Calibri Light"/>
              </a:rPr>
              <a:t>P</a:t>
            </a:r>
            <a:r>
              <a:rPr sz="1200" b="1" spc="-27" dirty="0">
                <a:solidFill>
                  <a:srgbClr val="231F20"/>
                </a:solidFill>
                <a:latin typeface="Calibri Light"/>
                <a:cs typeface="Calibri Light"/>
              </a:rPr>
              <a:t>r</a:t>
            </a:r>
            <a:r>
              <a:rPr sz="1200" b="1" spc="-4" dirty="0">
                <a:solidFill>
                  <a:srgbClr val="231F20"/>
                </a:solidFill>
                <a:latin typeface="Calibri Light"/>
                <a:cs typeface="Calibri Light"/>
              </a:rPr>
              <a:t>o</a:t>
            </a:r>
            <a:r>
              <a:rPr sz="1200" b="1" spc="-18" dirty="0">
                <a:solidFill>
                  <a:srgbClr val="231F20"/>
                </a:solidFill>
                <a:latin typeface="Calibri Light"/>
                <a:cs typeface="Calibri Light"/>
              </a:rPr>
              <a:t>t</a:t>
            </a:r>
            <a:r>
              <a:rPr sz="1200" b="1" spc="-9" dirty="0">
                <a:solidFill>
                  <a:srgbClr val="231F20"/>
                </a:solidFill>
                <a:latin typeface="Calibri Light"/>
                <a:cs typeface="Calibri Light"/>
              </a:rPr>
              <a:t>ecti</a:t>
            </a:r>
            <a:r>
              <a:rPr sz="1200" b="1" spc="-4" dirty="0">
                <a:solidFill>
                  <a:srgbClr val="231F20"/>
                </a:solidFill>
                <a:latin typeface="Calibri Light"/>
                <a:cs typeface="Calibri Light"/>
              </a:rPr>
              <a:t>on</a:t>
            </a:r>
            <a:r>
              <a:rPr sz="1200" b="1" spc="9" dirty="0">
                <a:solidFill>
                  <a:srgbClr val="231F20"/>
                </a:solidFill>
                <a:latin typeface="Calibri Light"/>
                <a:cs typeface="Calibri Light"/>
              </a:rPr>
              <a:t>s</a:t>
            </a:r>
            <a:r>
              <a:rPr sz="1200" b="1" spc="-22" dirty="0">
                <a:solidFill>
                  <a:srgbClr val="231F20"/>
                </a:solidFill>
                <a:latin typeface="Calibri Light"/>
                <a:cs typeface="Calibri Light"/>
              </a:rPr>
              <a:t> </a:t>
            </a:r>
            <a:r>
              <a:rPr sz="1200" b="1" spc="-4" dirty="0">
                <a:solidFill>
                  <a:srgbClr val="231F20"/>
                </a:solidFill>
                <a:latin typeface="Calibri Light"/>
                <a:cs typeface="Calibri Light"/>
              </a:rPr>
              <a:t>(13</a:t>
            </a:r>
            <a:r>
              <a:rPr sz="1200" b="1" spc="-4" dirty="0" smtClean="0">
                <a:solidFill>
                  <a:srgbClr val="231F20"/>
                </a:solidFill>
                <a:latin typeface="Calibri Light"/>
                <a:cs typeface="Calibri Light"/>
              </a:rPr>
              <a:t>)</a:t>
            </a:r>
            <a:endParaRPr sz="1200" b="1" dirty="0">
              <a:solidFill>
                <a:prstClr val="black"/>
              </a:solidFill>
              <a:latin typeface="Calibri Light"/>
              <a:cs typeface="Calibri Light"/>
            </a:endParaRPr>
          </a:p>
        </p:txBody>
      </p:sp>
    </p:spTree>
    <p:extLst>
      <p:ext uri="{BB962C8B-B14F-4D97-AF65-F5344CB8AC3E}">
        <p14:creationId xmlns:p14="http://schemas.microsoft.com/office/powerpoint/2010/main" val="3731393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323443424"/>
              </p:ext>
            </p:extLst>
          </p:nvPr>
        </p:nvGraphicFramePr>
        <p:xfrm>
          <a:off x="818608" y="1188441"/>
          <a:ext cx="8061960" cy="4861560"/>
        </p:xfrm>
        <a:graphic>
          <a:graphicData uri="http://schemas.openxmlformats.org/drawingml/2006/chart">
            <c:chart xmlns:c="http://schemas.openxmlformats.org/drawingml/2006/chart" xmlns:r="http://schemas.openxmlformats.org/officeDocument/2006/relationships" r:id="rId2"/>
          </a:graphicData>
        </a:graphic>
      </p:graphicFrame>
      <p:sp>
        <p:nvSpPr>
          <p:cNvPr id="3" name="Line 3"/>
          <p:cNvSpPr>
            <a:spLocks noChangeShapeType="1"/>
          </p:cNvSpPr>
          <p:nvPr/>
        </p:nvSpPr>
        <p:spPr bwMode="auto">
          <a:xfrm>
            <a:off x="0" y="1203960"/>
            <a:ext cx="9144000" cy="0"/>
          </a:xfrm>
          <a:prstGeom prst="line">
            <a:avLst/>
          </a:prstGeom>
          <a:noFill/>
          <a:ln w="57150">
            <a:solidFill>
              <a:srgbClr val="FF0000"/>
            </a:solidFill>
            <a:round/>
            <a:headEnd/>
            <a:tailEnd/>
          </a:ln>
          <a:effectLst/>
        </p:spPr>
        <p:txBody>
          <a:bodyPr lIns="91344" tIns="45672" rIns="91344" bIns="45672"/>
          <a:lstStyle/>
          <a:p>
            <a:pPr algn="ctr" defTabSz="913437">
              <a:lnSpc>
                <a:spcPct val="85000"/>
              </a:lnSpc>
            </a:pPr>
            <a:endParaRPr lang="en-US" b="1" i="1">
              <a:solidFill>
                <a:srgbClr val="000000"/>
              </a:solidFill>
              <a:latin typeface="Corbel" pitchFamily="34" charset="0"/>
              <a:ea typeface="+mn-ea"/>
            </a:endParaRPr>
          </a:p>
        </p:txBody>
      </p:sp>
      <p:sp>
        <p:nvSpPr>
          <p:cNvPr id="5" name="Rectangle 33"/>
          <p:cNvSpPr txBox="1">
            <a:spLocks noChangeArrowheads="1"/>
          </p:cNvSpPr>
          <p:nvPr/>
        </p:nvSpPr>
        <p:spPr bwMode="auto">
          <a:xfrm>
            <a:off x="0" y="41174"/>
            <a:ext cx="9144000" cy="1079292"/>
          </a:xfrm>
          <a:prstGeom prst="rect">
            <a:avLst/>
          </a:prstGeom>
          <a:noFill/>
          <a:ln w="9525">
            <a:noFill/>
            <a:miter lim="800000"/>
            <a:headEnd/>
            <a:tailEnd/>
          </a:ln>
        </p:spPr>
        <p:txBody>
          <a:bodyPr vert="horz" wrap="square" lIns="91344" tIns="45672" rIns="91344" bIns="45672" numCol="1" anchor="ctr" anchorCtr="0" compatLnSpc="1">
            <a:prstTxWarp prst="textNoShape">
              <a:avLst/>
            </a:prstTxWarp>
          </a:bodyPr>
          <a:lstStyle>
            <a:lvl1pPr algn="ctr" defTabSz="456721"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2pPr>
            <a:lvl3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3pPr>
            <a:lvl4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4pPr>
            <a:lvl5pPr algn="ctr" defTabSz="456721" rtl="0" eaLnBrk="0" fontAlgn="base" hangingPunct="0">
              <a:spcBef>
                <a:spcPct val="0"/>
              </a:spcBef>
              <a:spcAft>
                <a:spcPct val="0"/>
              </a:spcAft>
              <a:defRPr sz="4400">
                <a:solidFill>
                  <a:schemeClr val="tx1"/>
                </a:solidFill>
                <a:latin typeface="Book Antiqua" charset="0"/>
                <a:ea typeface="ＭＳ Ｐゴシック" charset="0"/>
                <a:cs typeface="ＭＳ Ｐゴシック" charset="0"/>
              </a:defRPr>
            </a:lvl5pPr>
            <a:lvl6pPr marL="456721"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6pPr>
            <a:lvl7pPr marL="913437"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7pPr>
            <a:lvl8pPr marL="1370158"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8pPr>
            <a:lvl9pPr marL="1826876" algn="ctr" defTabSz="456721" rtl="0" fontAlgn="base">
              <a:spcBef>
                <a:spcPct val="0"/>
              </a:spcBef>
              <a:spcAft>
                <a:spcPct val="0"/>
              </a:spcAft>
              <a:defRPr sz="4400">
                <a:solidFill>
                  <a:schemeClr val="tx1"/>
                </a:solidFill>
                <a:latin typeface="Book Antiqua" charset="0"/>
                <a:ea typeface="ＭＳ Ｐゴシック" charset="0"/>
                <a:cs typeface="ＭＳ Ｐゴシック" charset="0"/>
              </a:defRPr>
            </a:lvl9pPr>
          </a:lstStyle>
          <a:p>
            <a:r>
              <a:rPr lang="en-US" sz="2800" b="1" u="sng" dirty="0" smtClean="0">
                <a:solidFill>
                  <a:srgbClr val="FF0000"/>
                </a:solidFill>
                <a:latin typeface="Corbel" panose="020B0503020204020204" pitchFamily="34" charset="0"/>
              </a:rPr>
              <a:t>Increasing Intensity </a:t>
            </a:r>
            <a:r>
              <a:rPr lang="en-US" sz="2800" b="1" dirty="0" smtClean="0">
                <a:latin typeface="Corbel" panose="020B0503020204020204" pitchFamily="34" charset="0"/>
              </a:rPr>
              <a:t>of Opioid Misuse: </a:t>
            </a:r>
            <a:br>
              <a:rPr lang="en-US" sz="2800" b="1" dirty="0" smtClean="0">
                <a:latin typeface="Corbel" panose="020B0503020204020204" pitchFamily="34" charset="0"/>
              </a:rPr>
            </a:br>
            <a:r>
              <a:rPr lang="en-US" sz="2200" b="1" i="1" dirty="0" smtClean="0">
                <a:latin typeface="Corbel" panose="020B0503020204020204" pitchFamily="34" charset="0"/>
              </a:rPr>
              <a:t>12-Month Prevalence of Rx Opioid Misuse without Frequent Use or Ab/</a:t>
            </a:r>
            <a:r>
              <a:rPr lang="en-US" sz="2200" b="1" i="1" dirty="0" err="1" smtClean="0">
                <a:latin typeface="Corbel" panose="020B0503020204020204" pitchFamily="34" charset="0"/>
              </a:rPr>
              <a:t>Dep</a:t>
            </a:r>
            <a:r>
              <a:rPr lang="en-US" sz="2200" b="1" i="1" dirty="0" smtClean="0">
                <a:latin typeface="Corbel" panose="020B0503020204020204" pitchFamily="34" charset="0"/>
              </a:rPr>
              <a:t>, Rx Opioid Ab/</a:t>
            </a:r>
            <a:r>
              <a:rPr lang="en-US" sz="2200" b="1" i="1" dirty="0" err="1" smtClean="0">
                <a:latin typeface="Corbel" panose="020B0503020204020204" pitchFamily="34" charset="0"/>
              </a:rPr>
              <a:t>Dep</a:t>
            </a:r>
            <a:r>
              <a:rPr lang="en-US" sz="2200" b="1" i="1" dirty="0" smtClean="0">
                <a:latin typeface="Corbel" panose="020B0503020204020204" pitchFamily="34" charset="0"/>
              </a:rPr>
              <a:t>, </a:t>
            </a:r>
            <a:r>
              <a:rPr lang="en-US" sz="2200" b="1" i="1" dirty="0">
                <a:latin typeface="Corbel" panose="020B0503020204020204" pitchFamily="34" charset="0"/>
              </a:rPr>
              <a:t>100+ days Rx </a:t>
            </a:r>
            <a:r>
              <a:rPr lang="en-US" sz="2200" b="1" i="1" dirty="0" smtClean="0">
                <a:latin typeface="Corbel" panose="020B0503020204020204" pitchFamily="34" charset="0"/>
              </a:rPr>
              <a:t>Opioid in USA Ages 18-64, 2003-2014</a:t>
            </a:r>
            <a:endParaRPr lang="en-US" sz="2200" b="1" i="1" dirty="0">
              <a:latin typeface="Corbel" panose="020B0503020204020204" pitchFamily="34" charset="0"/>
            </a:endParaRPr>
          </a:p>
        </p:txBody>
      </p:sp>
      <p:sp>
        <p:nvSpPr>
          <p:cNvPr id="6" name="TextBox 5"/>
          <p:cNvSpPr txBox="1"/>
          <p:nvPr/>
        </p:nvSpPr>
        <p:spPr>
          <a:xfrm>
            <a:off x="130631" y="6165701"/>
            <a:ext cx="9013370" cy="615553"/>
          </a:xfrm>
          <a:prstGeom prst="rect">
            <a:avLst/>
          </a:prstGeom>
          <a:noFill/>
        </p:spPr>
        <p:txBody>
          <a:bodyPr wrap="square" rtlCol="0">
            <a:spAutoFit/>
          </a:bodyPr>
          <a:lstStyle/>
          <a:p>
            <a:r>
              <a:rPr lang="en-US" sz="1700" dirty="0" smtClean="0">
                <a:latin typeface="Corbel" panose="020B0503020204020204" pitchFamily="34" charset="0"/>
              </a:rPr>
              <a:t>Data </a:t>
            </a:r>
            <a:r>
              <a:rPr lang="en-US" sz="1700" dirty="0">
                <a:latin typeface="Corbel" panose="020B0503020204020204" pitchFamily="34" charset="0"/>
              </a:rPr>
              <a:t>source: </a:t>
            </a:r>
            <a:r>
              <a:rPr lang="en-US" sz="1700" b="1" i="1" dirty="0" smtClean="0">
                <a:latin typeface="Corbel" panose="020B0503020204020204" pitchFamily="34" charset="0"/>
              </a:rPr>
              <a:t>SAMHSA’s </a:t>
            </a:r>
            <a:r>
              <a:rPr lang="en-US" sz="1700" b="1" i="1" dirty="0">
                <a:latin typeface="Corbel" panose="020B0503020204020204" pitchFamily="34" charset="0"/>
              </a:rPr>
              <a:t>National Survey on Drug Use and Health (NSDUH) data, </a:t>
            </a:r>
            <a:r>
              <a:rPr lang="en-US" sz="1700" b="1" i="1" dirty="0" smtClean="0">
                <a:latin typeface="Corbel" panose="020B0503020204020204" pitchFamily="34" charset="0"/>
              </a:rPr>
              <a:t>2003-2014, adults </a:t>
            </a:r>
            <a:r>
              <a:rPr lang="en-US" sz="1700" b="1" i="1" dirty="0">
                <a:latin typeface="Corbel" panose="020B0503020204020204" pitchFamily="34" charset="0"/>
              </a:rPr>
              <a:t>aged 18-64 in the United States. </a:t>
            </a:r>
          </a:p>
        </p:txBody>
      </p:sp>
      <p:sp>
        <p:nvSpPr>
          <p:cNvPr id="7" name="TextBox 6"/>
          <p:cNvSpPr txBox="1"/>
          <p:nvPr/>
        </p:nvSpPr>
        <p:spPr>
          <a:xfrm>
            <a:off x="500739" y="3065450"/>
            <a:ext cx="409302" cy="461665"/>
          </a:xfrm>
          <a:prstGeom prst="rect">
            <a:avLst/>
          </a:prstGeom>
          <a:noFill/>
        </p:spPr>
        <p:txBody>
          <a:bodyPr wrap="square" rtlCol="0">
            <a:spAutoFit/>
          </a:bodyPr>
          <a:lstStyle/>
          <a:p>
            <a:r>
              <a:rPr lang="en-US" sz="2400" b="1" dirty="0" smtClean="0">
                <a:latin typeface="Corbel" panose="020B0503020204020204" pitchFamily="34" charset="0"/>
              </a:rPr>
              <a:t>%</a:t>
            </a:r>
            <a:endParaRPr lang="en-US" sz="2400" b="1" dirty="0">
              <a:latin typeface="Corbel" panose="020B0503020204020204" pitchFamily="34" charset="0"/>
            </a:endParaRPr>
          </a:p>
        </p:txBody>
      </p:sp>
      <p:sp>
        <p:nvSpPr>
          <p:cNvPr id="8" name="TextBox 7"/>
          <p:cNvSpPr txBox="1"/>
          <p:nvPr/>
        </p:nvSpPr>
        <p:spPr>
          <a:xfrm>
            <a:off x="4937760" y="3457415"/>
            <a:ext cx="1889760" cy="369332"/>
          </a:xfrm>
          <a:prstGeom prst="rect">
            <a:avLst/>
          </a:prstGeom>
          <a:noFill/>
        </p:spPr>
        <p:txBody>
          <a:bodyPr wrap="square" rtlCol="0">
            <a:spAutoFit/>
          </a:bodyPr>
          <a:lstStyle/>
          <a:p>
            <a:r>
              <a:rPr lang="en-US" dirty="0" smtClean="0">
                <a:latin typeface="Corbel" panose="020B0503020204020204" pitchFamily="34" charset="0"/>
              </a:rPr>
              <a:t>Trends, </a:t>
            </a:r>
            <a:r>
              <a:rPr lang="en-US" i="1" dirty="0" smtClean="0">
                <a:latin typeface="Corbel" panose="020B0503020204020204" pitchFamily="34" charset="0"/>
              </a:rPr>
              <a:t>p </a:t>
            </a:r>
            <a:r>
              <a:rPr lang="en-US" dirty="0" smtClean="0">
                <a:latin typeface="Corbel" panose="020B0503020204020204" pitchFamily="34" charset="0"/>
              </a:rPr>
              <a:t>&lt; .001</a:t>
            </a:r>
            <a:endParaRPr lang="en-US" dirty="0">
              <a:latin typeface="Corbel" panose="020B0503020204020204" pitchFamily="34" charset="0"/>
            </a:endParaRPr>
          </a:p>
        </p:txBody>
      </p:sp>
    </p:spTree>
    <p:extLst>
      <p:ext uri="{BB962C8B-B14F-4D97-AF65-F5344CB8AC3E}">
        <p14:creationId xmlns:p14="http://schemas.microsoft.com/office/powerpoint/2010/main" val="318290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srgbClr val="FFFFFF"/>
              </a:solidFill>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9000"/>
                    </a14:imgEffect>
                  </a14:imgLayer>
                </a14:imgProps>
              </a:ext>
              <a:ext uri="{28A0092B-C50C-407E-A947-70E740481C1C}">
                <a14:useLocalDpi xmlns:a14="http://schemas.microsoft.com/office/drawing/2010/main" val="0"/>
              </a:ext>
            </a:extLst>
          </a:blip>
          <a:stretch>
            <a:fillRect/>
          </a:stretch>
        </p:blipFill>
        <p:spPr>
          <a:xfrm>
            <a:off x="3768790" y="15004"/>
            <a:ext cx="7673429" cy="6842996"/>
          </a:xfrm>
          <a:prstGeom prst="rect">
            <a:avLst/>
          </a:prstGeom>
        </p:spPr>
      </p:pic>
      <p:grpSp>
        <p:nvGrpSpPr>
          <p:cNvPr id="3" name="Group 2"/>
          <p:cNvGrpSpPr/>
          <p:nvPr/>
        </p:nvGrpSpPr>
        <p:grpSpPr>
          <a:xfrm>
            <a:off x="415984" y="2136074"/>
            <a:ext cx="5334000" cy="1077218"/>
            <a:chOff x="985604" y="3065454"/>
            <a:chExt cx="5334000" cy="1077218"/>
          </a:xfrm>
        </p:grpSpPr>
        <p:sp>
          <p:nvSpPr>
            <p:cNvPr id="8" name="TextBox 7"/>
            <p:cNvSpPr txBox="1"/>
            <p:nvPr/>
          </p:nvSpPr>
          <p:spPr>
            <a:xfrm>
              <a:off x="2357204" y="3065454"/>
              <a:ext cx="3962400" cy="1077218"/>
            </a:xfrm>
            <a:prstGeom prst="rect">
              <a:avLst/>
            </a:prstGeom>
            <a:noFill/>
          </p:spPr>
          <p:txBody>
            <a:bodyPr wrap="square" rtlCol="0">
              <a:spAutoFit/>
            </a:bodyPr>
            <a:lstStyle/>
            <a:p>
              <a:pPr defTabSz="914400" fontAlgn="auto">
                <a:spcBef>
                  <a:spcPts val="0"/>
                </a:spcBef>
                <a:spcAft>
                  <a:spcPts val="0"/>
                </a:spcAft>
              </a:pPr>
              <a:r>
                <a:rPr lang="en-US" sz="3200" b="1" dirty="0" smtClean="0">
                  <a:solidFill>
                    <a:srgbClr val="4B4B4B">
                      <a:lumMod val="50000"/>
                    </a:srgbClr>
                  </a:solidFill>
                  <a:latin typeface="Myriad Web Pro"/>
                  <a:ea typeface="Arial Unicode MS" pitchFamily="34" charset="-128"/>
                  <a:cs typeface="Arial" panose="020B0604020202020204" pitchFamily="34" charset="0"/>
                </a:rPr>
                <a:t>Opioid Prescribing </a:t>
              </a:r>
            </a:p>
            <a:p>
              <a:pPr defTabSz="914400" fontAlgn="auto">
                <a:spcBef>
                  <a:spcPts val="0"/>
                </a:spcBef>
                <a:spcAft>
                  <a:spcPts val="0"/>
                </a:spcAft>
              </a:pPr>
              <a:r>
                <a:rPr lang="en-US" sz="3200" b="1" dirty="0" smtClean="0">
                  <a:solidFill>
                    <a:srgbClr val="4B4B4B">
                      <a:lumMod val="50000"/>
                    </a:srgbClr>
                  </a:solidFill>
                  <a:latin typeface="Myriad Web Pro"/>
                  <a:ea typeface="Arial Unicode MS" pitchFamily="34" charset="-128"/>
                  <a:cs typeface="Arial" panose="020B0604020202020204" pitchFamily="34" charset="0"/>
                </a:rPr>
                <a:t>Guidelines</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5604" y="3144730"/>
              <a:ext cx="1219200" cy="918667"/>
            </a:xfrm>
            <a:prstGeom prst="rect">
              <a:avLst/>
            </a:prstGeom>
          </p:spPr>
        </p:pic>
      </p:grpSp>
      <p:sp>
        <p:nvSpPr>
          <p:cNvPr id="7" name="TextBox 6"/>
          <p:cNvSpPr txBox="1"/>
          <p:nvPr/>
        </p:nvSpPr>
        <p:spPr>
          <a:xfrm>
            <a:off x="371009" y="3197151"/>
            <a:ext cx="10122109" cy="3770263"/>
          </a:xfrm>
          <a:prstGeom prst="rect">
            <a:avLst/>
          </a:prstGeom>
          <a:noFill/>
        </p:spPr>
        <p:txBody>
          <a:bodyPr wrap="square" rtlCol="0">
            <a:spAutoFit/>
          </a:bodyPr>
          <a:lstStyle/>
          <a:p>
            <a:pPr marL="457200" indent="-457200" defTabSz="914400" fontAlgn="auto">
              <a:spcBef>
                <a:spcPts val="0"/>
              </a:spcBef>
              <a:spcAft>
                <a:spcPts val="600"/>
              </a:spcAft>
              <a:buClr>
                <a:srgbClr val="0039A6">
                  <a:lumMod val="75000"/>
                </a:srgbClr>
              </a:buClr>
              <a:buFont typeface="Wingdings" panose="05000000000000000000" pitchFamily="2" charset="2"/>
              <a:buChar char="Ø"/>
            </a:pPr>
            <a:r>
              <a:rPr lang="en-US" sz="2800" b="1" dirty="0" smtClean="0">
                <a:solidFill>
                  <a:srgbClr val="000000"/>
                </a:solidFill>
                <a:effectLst>
                  <a:outerShdw blurRad="38100" dist="38100" dir="2700000" algn="tl">
                    <a:srgbClr val="000000">
                      <a:alpha val="43137"/>
                    </a:srgbClr>
                  </a:outerShdw>
                </a:effectLst>
                <a:latin typeface="Corbel" panose="020B0503020204020204" pitchFamily="34" charset="0"/>
              </a:rPr>
              <a:t>Intended </a:t>
            </a:r>
            <a:r>
              <a:rPr lang="en-US" sz="2800" b="1" dirty="0">
                <a:solidFill>
                  <a:srgbClr val="000000"/>
                </a:solidFill>
                <a:effectLst>
                  <a:outerShdw blurRad="38100" dist="38100" dir="2700000" algn="tl">
                    <a:srgbClr val="000000">
                      <a:alpha val="43137"/>
                    </a:srgbClr>
                  </a:outerShdw>
                </a:effectLst>
                <a:latin typeface="Corbel" panose="020B0503020204020204" pitchFamily="34" charset="0"/>
              </a:rPr>
              <a:t>for primary care </a:t>
            </a:r>
            <a:r>
              <a:rPr lang="en-US" sz="2800" b="1" dirty="0" smtClean="0">
                <a:solidFill>
                  <a:srgbClr val="000000"/>
                </a:solidFill>
                <a:effectLst>
                  <a:outerShdw blurRad="38100" dist="38100" dir="2700000" algn="tl">
                    <a:srgbClr val="000000">
                      <a:alpha val="43137"/>
                    </a:srgbClr>
                  </a:outerShdw>
                </a:effectLst>
                <a:latin typeface="Corbel" panose="020B0503020204020204" pitchFamily="34" charset="0"/>
              </a:rPr>
              <a:t>providers</a:t>
            </a:r>
          </a:p>
          <a:p>
            <a:pPr marL="457200" indent="-457200" defTabSz="914400" fontAlgn="auto">
              <a:spcBef>
                <a:spcPts val="0"/>
              </a:spcBef>
              <a:spcAft>
                <a:spcPts val="600"/>
              </a:spcAft>
              <a:buClr>
                <a:srgbClr val="0039A6">
                  <a:lumMod val="75000"/>
                </a:srgbClr>
              </a:buClr>
              <a:buFont typeface="Wingdings" panose="05000000000000000000" pitchFamily="2" charset="2"/>
              <a:buChar char="Ø"/>
            </a:pPr>
            <a:r>
              <a:rPr lang="en-US" sz="2800" b="1" dirty="0" smtClean="0">
                <a:solidFill>
                  <a:srgbClr val="000000"/>
                </a:solidFill>
                <a:effectLst>
                  <a:outerShdw blurRad="38100" dist="38100" dir="2700000" algn="tl">
                    <a:srgbClr val="000000">
                      <a:alpha val="43137"/>
                    </a:srgbClr>
                  </a:outerShdw>
                </a:effectLst>
                <a:latin typeface="Corbel" panose="020B0503020204020204" pitchFamily="34" charset="0"/>
              </a:rPr>
              <a:t>Will apply to patients &gt;18 years old in chronic pain outside of end-of-life care</a:t>
            </a:r>
            <a:endParaRPr lang="en-US" sz="2800" b="1" dirty="0">
              <a:solidFill>
                <a:srgbClr val="000000"/>
              </a:solidFill>
              <a:effectLst>
                <a:outerShdw blurRad="38100" dist="38100" dir="2700000" algn="tl">
                  <a:srgbClr val="000000">
                    <a:alpha val="43137"/>
                  </a:srgbClr>
                </a:outerShdw>
              </a:effectLst>
              <a:latin typeface="Corbel" panose="020B0503020204020204" pitchFamily="34" charset="0"/>
            </a:endParaRPr>
          </a:p>
          <a:p>
            <a:pPr marL="457200" indent="-457200" defTabSz="914400" fontAlgn="auto">
              <a:spcBef>
                <a:spcPts val="0"/>
              </a:spcBef>
              <a:spcAft>
                <a:spcPts val="600"/>
              </a:spcAft>
              <a:buClr>
                <a:srgbClr val="0039A6">
                  <a:lumMod val="75000"/>
                </a:srgbClr>
              </a:buClr>
              <a:buFont typeface="Wingdings" panose="05000000000000000000" pitchFamily="2" charset="2"/>
              <a:buChar char="Ø"/>
            </a:pPr>
            <a:r>
              <a:rPr lang="en-US" sz="2800" b="1" dirty="0" smtClean="0">
                <a:solidFill>
                  <a:srgbClr val="000000"/>
                </a:solidFill>
                <a:effectLst>
                  <a:outerShdw blurRad="38100" dist="38100" dir="2700000" algn="tl">
                    <a:srgbClr val="000000">
                      <a:alpha val="43137"/>
                    </a:srgbClr>
                  </a:outerShdw>
                </a:effectLst>
                <a:latin typeface="Corbel" panose="020B0503020204020204" pitchFamily="34" charset="0"/>
              </a:rPr>
              <a:t>Builds on joint CDC, NIDA, ONC, SAMHSA summary on “Common </a:t>
            </a:r>
            <a:r>
              <a:rPr lang="en-US" sz="2800" b="1" dirty="0" smtClean="0">
                <a:solidFill>
                  <a:prstClr val="black"/>
                </a:solidFill>
                <a:effectLst>
                  <a:outerShdw blurRad="38100" dist="38100" dir="2700000" algn="tl">
                    <a:srgbClr val="000000">
                      <a:alpha val="43137"/>
                    </a:srgbClr>
                  </a:outerShdw>
                </a:effectLst>
                <a:latin typeface="Corbel" panose="020B0503020204020204" pitchFamily="34" charset="0"/>
              </a:rPr>
              <a:t>Elements </a:t>
            </a:r>
            <a:r>
              <a:rPr lang="en-US" sz="2800" b="1" dirty="0">
                <a:solidFill>
                  <a:prstClr val="black"/>
                </a:solidFill>
                <a:effectLst>
                  <a:outerShdw blurRad="38100" dist="38100" dir="2700000" algn="tl">
                    <a:srgbClr val="000000">
                      <a:alpha val="43137"/>
                    </a:srgbClr>
                  </a:outerShdw>
                </a:effectLst>
                <a:latin typeface="Corbel" panose="020B0503020204020204" pitchFamily="34" charset="0"/>
              </a:rPr>
              <a:t>in Guidelines for Prescribing Opioids for Chronic </a:t>
            </a:r>
            <a:r>
              <a:rPr lang="en-US" sz="2800" b="1" dirty="0" smtClean="0">
                <a:solidFill>
                  <a:prstClr val="black"/>
                </a:solidFill>
                <a:effectLst>
                  <a:outerShdw blurRad="38100" dist="38100" dir="2700000" algn="tl">
                    <a:srgbClr val="000000">
                      <a:alpha val="43137"/>
                    </a:srgbClr>
                  </a:outerShdw>
                </a:effectLst>
                <a:latin typeface="Corbel" panose="020B0503020204020204" pitchFamily="34" charset="0"/>
              </a:rPr>
              <a:t>Pain” and the NIH Pathways to Prevention for Opioids in Treating Chronic Pain</a:t>
            </a:r>
            <a:endParaRPr lang="en-US" sz="2800" b="1" dirty="0">
              <a:solidFill>
                <a:prstClr val="black"/>
              </a:solidFill>
              <a:effectLst>
                <a:outerShdw blurRad="38100" dist="38100" dir="2700000" algn="tl">
                  <a:srgbClr val="000000">
                    <a:alpha val="43137"/>
                  </a:srgbClr>
                </a:outerShdw>
              </a:effectLst>
              <a:latin typeface="Corbel" panose="020B0503020204020204" pitchFamily="34" charset="0"/>
            </a:endParaRPr>
          </a:p>
          <a:p>
            <a:pPr marL="457200" indent="-457200" defTabSz="914400" fontAlgn="auto">
              <a:spcBef>
                <a:spcPts val="0"/>
              </a:spcBef>
              <a:spcAft>
                <a:spcPts val="600"/>
              </a:spcAft>
              <a:buClr>
                <a:srgbClr val="0039A6">
                  <a:lumMod val="75000"/>
                </a:srgbClr>
              </a:buClr>
              <a:buFont typeface="Wingdings" panose="05000000000000000000" pitchFamily="2" charset="2"/>
              <a:buChar char="Ø"/>
            </a:pPr>
            <a:endParaRPr lang="en-US" sz="2800" b="1" dirty="0" smtClean="0">
              <a:solidFill>
                <a:srgbClr val="000000"/>
              </a:solidFill>
              <a:effectLst>
                <a:outerShdw blurRad="38100" dist="38100" dir="2700000" algn="tl">
                  <a:srgbClr val="000000">
                    <a:alpha val="43137"/>
                  </a:srgbClr>
                </a:outerShdw>
              </a:effectLst>
              <a:latin typeface="Corbel" panose="020B0503020204020204" pitchFamily="34" charset="0"/>
            </a:endParaRPr>
          </a:p>
        </p:txBody>
      </p:sp>
      <p:sp>
        <p:nvSpPr>
          <p:cNvPr id="9" name="Content Placeholder 2"/>
          <p:cNvSpPr>
            <a:spLocks noGrp="1"/>
          </p:cNvSpPr>
          <p:nvPr>
            <p:ph idx="1"/>
          </p:nvPr>
        </p:nvSpPr>
        <p:spPr>
          <a:xfrm>
            <a:off x="371006" y="11642"/>
            <a:ext cx="6672944" cy="2131959"/>
          </a:xfrm>
        </p:spPr>
        <p:txBody>
          <a:bodyPr/>
          <a:lstStyle/>
          <a:p>
            <a:pPr>
              <a:spcBef>
                <a:spcPts val="0"/>
              </a:spcBef>
              <a:spcAft>
                <a:spcPts val="0"/>
              </a:spcAft>
              <a:buFont typeface="Wingdings" panose="05000000000000000000" pitchFamily="2" charset="2"/>
              <a:buChar char="Ø"/>
            </a:pPr>
            <a:r>
              <a:rPr lang="en-US" sz="2800" u="sng" dirty="0" smtClean="0">
                <a:solidFill>
                  <a:srgbClr val="000000"/>
                </a:solidFill>
                <a:uFill>
                  <a:solidFill>
                    <a:schemeClr val="bg1"/>
                  </a:solidFill>
                </a:uFill>
                <a:latin typeface="Corbel" panose="020B0503020204020204" pitchFamily="34" charset="0"/>
              </a:rPr>
              <a:t>Current Landscape for Guidelines:</a:t>
            </a:r>
            <a:endParaRPr lang="en-US" sz="2800" u="sng" dirty="0">
              <a:solidFill>
                <a:srgbClr val="000000"/>
              </a:solidFill>
              <a:uFill>
                <a:solidFill>
                  <a:schemeClr val="bg1"/>
                </a:solidFill>
              </a:uFill>
              <a:latin typeface="Corbel" panose="020B0503020204020204" pitchFamily="34" charset="0"/>
            </a:endParaRPr>
          </a:p>
          <a:p>
            <a:pPr lvl="1">
              <a:spcBef>
                <a:spcPts val="0"/>
              </a:spcBef>
              <a:spcAft>
                <a:spcPts val="0"/>
              </a:spcAft>
            </a:pPr>
            <a:r>
              <a:rPr lang="en-US" sz="2400" dirty="0" smtClean="0">
                <a:solidFill>
                  <a:srgbClr val="000000"/>
                </a:solidFill>
                <a:latin typeface="Corbel" panose="020B0503020204020204" pitchFamily="34" charset="0"/>
              </a:rPr>
              <a:t>Small Number</a:t>
            </a:r>
          </a:p>
          <a:p>
            <a:pPr lvl="1">
              <a:spcBef>
                <a:spcPts val="0"/>
              </a:spcBef>
              <a:spcAft>
                <a:spcPts val="0"/>
              </a:spcAft>
            </a:pPr>
            <a:r>
              <a:rPr lang="en-US" sz="2400" dirty="0" smtClean="0">
                <a:solidFill>
                  <a:srgbClr val="000000"/>
                </a:solidFill>
                <a:latin typeface="Corbel" panose="020B0503020204020204" pitchFamily="34" charset="0"/>
              </a:rPr>
              <a:t>Outdated</a:t>
            </a:r>
            <a:endParaRPr lang="en-US" sz="2400" dirty="0">
              <a:solidFill>
                <a:srgbClr val="000000"/>
              </a:solidFill>
              <a:latin typeface="Corbel" panose="020B0503020204020204" pitchFamily="34" charset="0"/>
            </a:endParaRPr>
          </a:p>
          <a:p>
            <a:pPr lvl="1">
              <a:spcBef>
                <a:spcPts val="0"/>
              </a:spcBef>
              <a:spcAft>
                <a:spcPts val="0"/>
              </a:spcAft>
            </a:pPr>
            <a:r>
              <a:rPr lang="en-US" sz="2400" dirty="0" smtClean="0">
                <a:solidFill>
                  <a:srgbClr val="000000"/>
                </a:solidFill>
                <a:latin typeface="Corbel" panose="020B0503020204020204" pitchFamily="34" charset="0"/>
              </a:rPr>
              <a:t>Not Conflict Free</a:t>
            </a:r>
            <a:endParaRPr lang="en-US" sz="2400" dirty="0">
              <a:solidFill>
                <a:srgbClr val="000000"/>
              </a:solidFill>
              <a:latin typeface="Corbel" panose="020B0503020204020204" pitchFamily="34" charset="0"/>
            </a:endParaRPr>
          </a:p>
          <a:p>
            <a:pPr marL="344488" lvl="1" indent="-344488">
              <a:spcBef>
                <a:spcPts val="0"/>
              </a:spcBef>
              <a:spcAft>
                <a:spcPts val="0"/>
              </a:spcAft>
              <a:buFont typeface="Wingdings" panose="05000000000000000000" pitchFamily="2" charset="2"/>
              <a:buChar char="Ø"/>
            </a:pPr>
            <a:r>
              <a:rPr lang="en-US" sz="2800" b="1" u="sng" dirty="0" smtClean="0">
                <a:solidFill>
                  <a:srgbClr val="000000"/>
                </a:solidFill>
                <a:uFill>
                  <a:solidFill>
                    <a:schemeClr val="bg1"/>
                  </a:solidFill>
                </a:uFill>
                <a:latin typeface="Corbel" panose="020B0503020204020204" pitchFamily="34" charset="0"/>
              </a:rPr>
              <a:t>Solution….</a:t>
            </a:r>
            <a:endParaRPr lang="en-US" sz="2800" b="1" dirty="0" smtClean="0">
              <a:solidFill>
                <a:srgbClr val="000000"/>
              </a:solidFill>
              <a:latin typeface="Corbel" panose="020B0503020204020204" pitchFamily="34" charset="0"/>
            </a:endParaRPr>
          </a:p>
        </p:txBody>
      </p:sp>
    </p:spTree>
    <p:extLst>
      <p:ext uri="{BB962C8B-B14F-4D97-AF65-F5344CB8AC3E}">
        <p14:creationId xmlns:p14="http://schemas.microsoft.com/office/powerpoint/2010/main" val="4249989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18100" y="76201"/>
            <a:ext cx="8399671" cy="1532630"/>
          </a:xfrm>
          <a:prstGeom prst="rect">
            <a:avLst/>
          </a:prstGeom>
          <a:noFill/>
        </p:spPr>
        <p:txBody>
          <a:bodyPr wrap="none" lIns="91344" tIns="45672" rIns="91344" bIns="45672" rtlCol="0">
            <a:spAutoFit/>
          </a:bodyPr>
          <a:lstStyle/>
          <a:p>
            <a:pPr algn="ctr" defTabSz="913437">
              <a:lnSpc>
                <a:spcPct val="90000"/>
              </a:lnSpc>
            </a:pPr>
            <a:r>
              <a:rPr lang="en-US" sz="3600" b="1" i="1" dirty="0">
                <a:solidFill>
                  <a:srgbClr val="000000"/>
                </a:solidFill>
                <a:latin typeface="Corbel" pitchFamily="34" charset="0"/>
                <a:ea typeface="ＭＳ Ｐゴシック" charset="-128"/>
                <a:cs typeface="Times New Roman" pitchFamily="18" charset="0"/>
              </a:rPr>
              <a:t>Doctors </a:t>
            </a:r>
            <a:r>
              <a:rPr lang="en-US" sz="3000" b="1" i="1" dirty="0">
                <a:solidFill>
                  <a:srgbClr val="000000"/>
                </a:solidFill>
                <a:latin typeface="Corbel" pitchFamily="34" charset="0"/>
                <a:ea typeface="ＭＳ Ｐゴシック" charset="-128"/>
                <a:cs typeface="Times New Roman" pitchFamily="18" charset="0"/>
              </a:rPr>
              <a:t>(and other clinicians)</a:t>
            </a:r>
            <a:r>
              <a:rPr lang="en-US" sz="3600" b="1" i="1" dirty="0">
                <a:solidFill>
                  <a:srgbClr val="000000"/>
                </a:solidFill>
                <a:latin typeface="Corbel" pitchFamily="34" charset="0"/>
                <a:ea typeface="ＭＳ Ｐゴシック" charset="-128"/>
                <a:cs typeface="Times New Roman" pitchFamily="18" charset="0"/>
              </a:rPr>
              <a:t> Need to Know…</a:t>
            </a:r>
          </a:p>
          <a:p>
            <a:pPr algn="ctr" defTabSz="913437">
              <a:lnSpc>
                <a:spcPct val="90000"/>
              </a:lnSpc>
            </a:pPr>
            <a:r>
              <a:rPr lang="en-US" sz="3400" b="1" dirty="0">
                <a:solidFill>
                  <a:srgbClr val="000000"/>
                </a:solidFill>
                <a:latin typeface="Corbel" pitchFamily="34" charset="0"/>
                <a:ea typeface="ＭＳ Ｐゴシック" charset="-128"/>
                <a:cs typeface="Times New Roman" pitchFamily="18" charset="0"/>
              </a:rPr>
              <a:t>What Prescriptions Have Been Given to</a:t>
            </a:r>
          </a:p>
          <a:p>
            <a:pPr algn="ctr" defTabSz="913437">
              <a:lnSpc>
                <a:spcPct val="90000"/>
              </a:lnSpc>
            </a:pPr>
            <a:r>
              <a:rPr lang="en-US" sz="3400" b="1" dirty="0">
                <a:solidFill>
                  <a:srgbClr val="000000"/>
                </a:solidFill>
                <a:latin typeface="Corbel" pitchFamily="34" charset="0"/>
                <a:ea typeface="ＭＳ Ｐゴシック" charset="-128"/>
                <a:cs typeface="Times New Roman" pitchFamily="18" charset="0"/>
              </a:rPr>
              <a:t>Their Patients By Other Practitioners</a:t>
            </a:r>
          </a:p>
        </p:txBody>
      </p:sp>
      <p:sp>
        <p:nvSpPr>
          <p:cNvPr id="5" name="TextBox 4"/>
          <p:cNvSpPr txBox="1"/>
          <p:nvPr/>
        </p:nvSpPr>
        <p:spPr>
          <a:xfrm>
            <a:off x="140182" y="1742041"/>
            <a:ext cx="6048257" cy="4967417"/>
          </a:xfrm>
          <a:prstGeom prst="rect">
            <a:avLst/>
          </a:prstGeom>
          <a:noFill/>
        </p:spPr>
        <p:txBody>
          <a:bodyPr wrap="none" lIns="91344" tIns="45672" rIns="91344" bIns="45672" rtlCol="0">
            <a:spAutoFit/>
          </a:bodyPr>
          <a:lstStyle/>
          <a:p>
            <a:pPr defTabSz="913437">
              <a:lnSpc>
                <a:spcPct val="90000"/>
              </a:lnSpc>
            </a:pPr>
            <a:r>
              <a:rPr lang="en-US" sz="3200" b="1" i="1" dirty="0">
                <a:solidFill>
                  <a:srgbClr val="000000"/>
                </a:solidFill>
                <a:latin typeface="Corbel" pitchFamily="34" charset="0"/>
                <a:ea typeface="ＭＳ Ｐゴシック" charset="-128"/>
                <a:cs typeface="Times New Roman" pitchFamily="18" charset="0"/>
              </a:rPr>
              <a:t>This information should be: </a:t>
            </a:r>
          </a:p>
          <a:p>
            <a:pPr defTabSz="913437">
              <a:lnSpc>
                <a:spcPct val="90000"/>
              </a:lnSpc>
            </a:pPr>
            <a:endParaRPr lang="en-US" sz="3200" b="1" dirty="0">
              <a:solidFill>
                <a:srgbClr val="000000"/>
              </a:solidFill>
              <a:latin typeface="Corbel" pitchFamily="34" charset="0"/>
              <a:ea typeface="ＭＳ Ｐゴシック" charset="-128"/>
              <a:cs typeface="Times New Roman" pitchFamily="18" charset="0"/>
            </a:endParaRPr>
          </a:p>
          <a:p>
            <a:pPr defTabSz="913437">
              <a:lnSpc>
                <a:spcPct val="90000"/>
              </a:lnSpc>
              <a:buFontTx/>
              <a:buAutoNum type="arabicParenR"/>
            </a:pPr>
            <a:r>
              <a:rPr lang="en-US" sz="3200" b="1" dirty="0">
                <a:solidFill>
                  <a:srgbClr val="000000"/>
                </a:solidFill>
                <a:latin typeface="Corbel" pitchFamily="34" charset="0"/>
                <a:ea typeface="ＭＳ Ｐゴシック" charset="-128"/>
                <a:cs typeface="Times New Roman" pitchFamily="18" charset="0"/>
              </a:rPr>
              <a:t>  included in the patients’ </a:t>
            </a:r>
          </a:p>
          <a:p>
            <a:pPr defTabSz="913437">
              <a:lnSpc>
                <a:spcPct val="90000"/>
              </a:lnSpc>
            </a:pPr>
            <a:r>
              <a:rPr lang="en-US" sz="3200" b="1" dirty="0">
                <a:solidFill>
                  <a:srgbClr val="000000"/>
                </a:solidFill>
                <a:latin typeface="Corbel" pitchFamily="34" charset="0"/>
                <a:ea typeface="ＭＳ Ｐゴシック" charset="-128"/>
                <a:cs typeface="Times New Roman" pitchFamily="18" charset="0"/>
              </a:rPr>
              <a:t>     electronic health care records </a:t>
            </a:r>
          </a:p>
          <a:p>
            <a:pPr defTabSz="913437">
              <a:lnSpc>
                <a:spcPct val="90000"/>
              </a:lnSpc>
            </a:pPr>
            <a:endParaRPr lang="en-US" sz="3200" b="1" dirty="0">
              <a:solidFill>
                <a:srgbClr val="000000"/>
              </a:solidFill>
              <a:latin typeface="Corbel" pitchFamily="34" charset="0"/>
              <a:ea typeface="ＭＳ Ｐゴシック" charset="-128"/>
              <a:cs typeface="Times New Roman" pitchFamily="18" charset="0"/>
            </a:endParaRPr>
          </a:p>
          <a:p>
            <a:pPr defTabSz="913437">
              <a:lnSpc>
                <a:spcPct val="90000"/>
              </a:lnSpc>
              <a:buFontTx/>
              <a:buAutoNum type="arabicParenR" startAt="2"/>
            </a:pPr>
            <a:r>
              <a:rPr lang="en-US" sz="3200" b="1" dirty="0">
                <a:solidFill>
                  <a:srgbClr val="000000"/>
                </a:solidFill>
                <a:latin typeface="Corbel" pitchFamily="34" charset="0"/>
                <a:ea typeface="ＭＳ Ｐゴシック" charset="-128"/>
                <a:cs typeface="Times New Roman" pitchFamily="18" charset="0"/>
              </a:rPr>
              <a:t>  accessible through a </a:t>
            </a:r>
          </a:p>
          <a:p>
            <a:pPr defTabSz="913437">
              <a:lnSpc>
                <a:spcPct val="90000"/>
              </a:lnSpc>
            </a:pPr>
            <a:r>
              <a:rPr lang="en-US" sz="3200" b="1" dirty="0">
                <a:solidFill>
                  <a:srgbClr val="000000"/>
                </a:solidFill>
                <a:latin typeface="Corbel" pitchFamily="34" charset="0"/>
                <a:ea typeface="ＭＳ Ｐゴシック" charset="-128"/>
                <a:cs typeface="Times New Roman" pitchFamily="18" charset="0"/>
              </a:rPr>
              <a:t>     Prescription Drug Monitoring</a:t>
            </a:r>
          </a:p>
          <a:p>
            <a:pPr defTabSz="913437">
              <a:lnSpc>
                <a:spcPct val="90000"/>
              </a:lnSpc>
            </a:pPr>
            <a:r>
              <a:rPr lang="en-US" sz="3200" b="1" dirty="0">
                <a:solidFill>
                  <a:srgbClr val="000000"/>
                </a:solidFill>
                <a:latin typeface="Corbel" pitchFamily="34" charset="0"/>
                <a:ea typeface="ＭＳ Ｐゴシック" charset="-128"/>
                <a:cs typeface="Times New Roman" pitchFamily="18" charset="0"/>
              </a:rPr>
              <a:t>     Program (PDMP) that provides</a:t>
            </a:r>
          </a:p>
          <a:p>
            <a:pPr defTabSz="913437">
              <a:lnSpc>
                <a:spcPct val="90000"/>
              </a:lnSpc>
            </a:pPr>
            <a:r>
              <a:rPr lang="en-US" sz="3200" b="1" dirty="0">
                <a:solidFill>
                  <a:srgbClr val="000000"/>
                </a:solidFill>
                <a:latin typeface="Corbel" pitchFamily="34" charset="0"/>
                <a:ea typeface="ＭＳ Ｐゴシック" charset="-128"/>
                <a:cs typeface="Times New Roman" pitchFamily="18" charset="0"/>
              </a:rPr>
              <a:t>     immediate information</a:t>
            </a:r>
          </a:p>
          <a:p>
            <a:pPr defTabSz="913437">
              <a:lnSpc>
                <a:spcPct val="90000"/>
              </a:lnSpc>
            </a:pPr>
            <a:endParaRPr lang="en-US" sz="3200" b="1" dirty="0">
              <a:solidFill>
                <a:srgbClr val="000000"/>
              </a:solidFill>
              <a:latin typeface="Corbel" pitchFamily="34" charset="0"/>
              <a:ea typeface="ＭＳ Ｐゴシック" charset="-128"/>
              <a:cs typeface="Times New Roman" pitchFamily="18" charset="0"/>
            </a:endParaRPr>
          </a:p>
          <a:p>
            <a:pPr defTabSz="913437">
              <a:lnSpc>
                <a:spcPct val="90000"/>
              </a:lnSpc>
            </a:pPr>
            <a:endParaRPr lang="en-US" sz="3200" b="1" dirty="0">
              <a:solidFill>
                <a:srgbClr val="000000"/>
              </a:solidFill>
              <a:latin typeface="Corbel" pitchFamily="34" charset="0"/>
              <a:ea typeface="ＭＳ Ｐゴシック" charset="-128"/>
              <a:cs typeface="Times New Roman" pitchFamily="18" charset="0"/>
            </a:endParaRPr>
          </a:p>
        </p:txBody>
      </p:sp>
      <p:pic>
        <p:nvPicPr>
          <p:cNvPr id="232450" name="Picture 2" descr="C:\Documents and Settings\lthomas1.NIH.051\Local Settings\Temporary Internet Files\Content.IE5\689YD70A\MP900410067[1].jpg"/>
          <p:cNvPicPr>
            <a:picLocks noChangeAspect="1" noChangeArrowheads="1"/>
          </p:cNvPicPr>
          <p:nvPr/>
        </p:nvPicPr>
        <p:blipFill>
          <a:blip r:embed="rId2" cstate="print"/>
          <a:srcRect/>
          <a:stretch>
            <a:fillRect/>
          </a:stretch>
        </p:blipFill>
        <p:spPr bwMode="auto">
          <a:xfrm>
            <a:off x="6188581" y="1676399"/>
            <a:ext cx="2839308" cy="4204341"/>
          </a:xfrm>
          <a:prstGeom prst="rect">
            <a:avLst/>
          </a:prstGeom>
          <a:noFill/>
        </p:spPr>
      </p:pic>
      <p:sp>
        <p:nvSpPr>
          <p:cNvPr id="8" name="Line 86"/>
          <p:cNvSpPr>
            <a:spLocks noChangeShapeType="1"/>
          </p:cNvSpPr>
          <p:nvPr/>
        </p:nvSpPr>
        <p:spPr bwMode="auto">
          <a:xfrm>
            <a:off x="4234" y="1574802"/>
            <a:ext cx="9144000" cy="0"/>
          </a:xfrm>
          <a:prstGeom prst="line">
            <a:avLst/>
          </a:prstGeom>
          <a:noFill/>
          <a:ln w="57150">
            <a:solidFill>
              <a:srgbClr val="FF0000"/>
            </a:solidFill>
            <a:round/>
            <a:headEnd/>
            <a:tailEnd/>
          </a:ln>
        </p:spPr>
        <p:txBody>
          <a:bodyPr wrap="none" lIns="91344" tIns="45672" rIns="91344" bIns="45672" anchor="ctr"/>
          <a:lstStyle/>
          <a:p>
            <a:pPr defTabSz="913437"/>
            <a:r>
              <a:rPr lang="en-US" sz="2000" dirty="0">
                <a:solidFill>
                  <a:srgbClr val="000000"/>
                </a:solidFill>
                <a:latin typeface="Corbel" pitchFamily="34" charset="0"/>
                <a:ea typeface="ＭＳ Ｐゴシック" charset="-128"/>
              </a:rPr>
              <a:t> </a:t>
            </a:r>
          </a:p>
        </p:txBody>
      </p:sp>
    </p:spTree>
    <p:extLst>
      <p:ext uri="{BB962C8B-B14F-4D97-AF65-F5344CB8AC3E}">
        <p14:creationId xmlns:p14="http://schemas.microsoft.com/office/powerpoint/2010/main" val="4004077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4642" y="29040"/>
            <a:ext cx="9218645" cy="1462088"/>
          </a:xfrm>
        </p:spPr>
        <p:txBody>
          <a:bodyPr/>
          <a:lstStyle/>
          <a:p>
            <a:r>
              <a:rPr lang="en-US" sz="3600" b="1" dirty="0" smtClean="0">
                <a:solidFill>
                  <a:schemeClr val="bg2"/>
                </a:solidFill>
                <a:latin typeface="Corbel" pitchFamily="34" charset="0"/>
              </a:rPr>
              <a:t>Additional Problem:  </a:t>
            </a:r>
            <a:br>
              <a:rPr lang="en-US" sz="3600" b="1" dirty="0" smtClean="0">
                <a:solidFill>
                  <a:schemeClr val="bg2"/>
                </a:solidFill>
                <a:latin typeface="Corbel" pitchFamily="34" charset="0"/>
              </a:rPr>
            </a:br>
            <a:r>
              <a:rPr lang="en-US" sz="3600" b="1" i="1" dirty="0" smtClean="0">
                <a:solidFill>
                  <a:schemeClr val="bg2"/>
                </a:solidFill>
                <a:latin typeface="Corbel" pitchFamily="34" charset="0"/>
              </a:rPr>
              <a:t>Fragmented Approaches to Drugs and Crime</a:t>
            </a:r>
          </a:p>
        </p:txBody>
      </p:sp>
      <p:sp>
        <p:nvSpPr>
          <p:cNvPr id="33795" name="Oval 3"/>
          <p:cNvSpPr>
            <a:spLocks noChangeArrowheads="1"/>
          </p:cNvSpPr>
          <p:nvPr/>
        </p:nvSpPr>
        <p:spPr bwMode="auto">
          <a:xfrm>
            <a:off x="609600" y="1981200"/>
            <a:ext cx="3886200" cy="3733800"/>
          </a:xfrm>
          <a:prstGeom prst="ellipse">
            <a:avLst/>
          </a:prstGeom>
          <a:solidFill>
            <a:srgbClr val="00CC66"/>
          </a:solidFill>
          <a:ln w="28575">
            <a:solidFill>
              <a:srgbClr val="00CC66"/>
            </a:solidFill>
            <a:round/>
            <a:headEnd/>
            <a:tailEnd/>
          </a:ln>
        </p:spPr>
        <p:txBody>
          <a:bodyPr wrap="none" anchor="ctr"/>
          <a:lstStyle/>
          <a:p>
            <a:pPr defTabSz="914400"/>
            <a:endParaRPr lang="en-US" sz="6000" b="1" i="1">
              <a:solidFill>
                <a:srgbClr val="FFFFFF"/>
              </a:solidFill>
              <a:latin typeface="Corbel" pitchFamily="34" charset="0"/>
              <a:ea typeface="+mn-ea"/>
            </a:endParaRPr>
          </a:p>
        </p:txBody>
      </p:sp>
      <p:sp>
        <p:nvSpPr>
          <p:cNvPr id="33796" name="Oval 4"/>
          <p:cNvSpPr>
            <a:spLocks noChangeArrowheads="1"/>
          </p:cNvSpPr>
          <p:nvPr/>
        </p:nvSpPr>
        <p:spPr bwMode="auto">
          <a:xfrm>
            <a:off x="4724400" y="1905000"/>
            <a:ext cx="3886200" cy="3733800"/>
          </a:xfrm>
          <a:prstGeom prst="ellipse">
            <a:avLst/>
          </a:prstGeom>
          <a:solidFill>
            <a:schemeClr val="hlink"/>
          </a:solidFill>
          <a:ln w="28575">
            <a:solidFill>
              <a:schemeClr val="hlink"/>
            </a:solidFill>
            <a:round/>
            <a:headEnd/>
            <a:tailEnd/>
          </a:ln>
        </p:spPr>
        <p:txBody>
          <a:bodyPr wrap="none" anchor="ctr"/>
          <a:lstStyle/>
          <a:p>
            <a:pPr defTabSz="914400" eaLnBrk="0" hangingPunct="0"/>
            <a:endParaRPr lang="en-US" sz="2800" i="1">
              <a:solidFill>
                <a:srgbClr val="FF0000"/>
              </a:solidFill>
              <a:latin typeface="Corbel" pitchFamily="34" charset="0"/>
              <a:ea typeface="+mn-ea"/>
            </a:endParaRPr>
          </a:p>
        </p:txBody>
      </p:sp>
      <p:sp>
        <p:nvSpPr>
          <p:cNvPr id="251909" name="Text Box 5"/>
          <p:cNvSpPr txBox="1">
            <a:spLocks noChangeArrowheads="1"/>
          </p:cNvSpPr>
          <p:nvPr/>
        </p:nvSpPr>
        <p:spPr bwMode="auto">
          <a:xfrm>
            <a:off x="829782" y="2933707"/>
            <a:ext cx="3804503" cy="1384995"/>
          </a:xfrm>
          <a:prstGeom prst="rect">
            <a:avLst/>
          </a:prstGeom>
          <a:noFill/>
          <a:ln w="9525">
            <a:noFill/>
            <a:miter lim="800000"/>
            <a:headEnd/>
            <a:tailEnd/>
          </a:ln>
          <a:effectLst/>
        </p:spPr>
        <p:txBody>
          <a:bodyPr wrap="none">
            <a:spAutoFit/>
          </a:bodyPr>
          <a:lstStyle/>
          <a:p>
            <a:pPr defTabSz="914400" eaLnBrk="0" hangingPunct="0">
              <a:defRPr/>
            </a:pPr>
            <a:r>
              <a:rPr lang="en-US" sz="2800" b="1" i="1" dirty="0">
                <a:solidFill>
                  <a:schemeClr val="bg2"/>
                </a:solidFill>
                <a:effectLst>
                  <a:outerShdw blurRad="38100" dist="38100" dir="2700000" algn="tl">
                    <a:srgbClr val="000000">
                      <a:alpha val="43137"/>
                    </a:srgbClr>
                  </a:outerShdw>
                </a:effectLst>
                <a:latin typeface="Corbel" pitchFamily="34" charset="0"/>
                <a:ea typeface="+mn-ea"/>
              </a:rPr>
              <a:t>Public Health Approach </a:t>
            </a:r>
          </a:p>
          <a:p>
            <a:pPr defTabSz="914400" eaLnBrk="0" hangingPunct="0">
              <a:defRPr/>
            </a:pPr>
            <a:r>
              <a:rPr lang="en-US" sz="2800" b="1" i="1" dirty="0">
                <a:solidFill>
                  <a:schemeClr val="bg2"/>
                </a:solidFill>
                <a:effectLst>
                  <a:outerShdw blurRad="38100" dist="38100" dir="2700000" algn="tl">
                    <a:srgbClr val="000000">
                      <a:alpha val="43137"/>
                    </a:srgbClr>
                  </a:outerShdw>
                </a:effectLst>
                <a:latin typeface="Corbel" pitchFamily="34" charset="0"/>
                <a:ea typeface="+mn-ea"/>
              </a:rPr>
              <a:t>  - disease</a:t>
            </a:r>
          </a:p>
          <a:p>
            <a:pPr defTabSz="914400" eaLnBrk="0" hangingPunct="0">
              <a:defRPr/>
            </a:pPr>
            <a:r>
              <a:rPr lang="en-US" sz="2800" b="1" i="1" dirty="0">
                <a:solidFill>
                  <a:schemeClr val="bg2"/>
                </a:solidFill>
                <a:effectLst>
                  <a:outerShdw blurRad="38100" dist="38100" dir="2700000" algn="tl">
                    <a:srgbClr val="000000">
                      <a:alpha val="43137"/>
                    </a:srgbClr>
                  </a:outerShdw>
                </a:effectLst>
                <a:latin typeface="Corbel" pitchFamily="34" charset="0"/>
                <a:ea typeface="+mn-ea"/>
              </a:rPr>
              <a:t>  - treatment</a:t>
            </a:r>
          </a:p>
        </p:txBody>
      </p:sp>
      <p:sp>
        <p:nvSpPr>
          <p:cNvPr id="251910" name="Text Box 6"/>
          <p:cNvSpPr txBox="1">
            <a:spLocks noChangeArrowheads="1"/>
          </p:cNvSpPr>
          <p:nvPr/>
        </p:nvSpPr>
        <p:spPr bwMode="auto">
          <a:xfrm>
            <a:off x="5082823" y="2933707"/>
            <a:ext cx="3692678" cy="1384995"/>
          </a:xfrm>
          <a:prstGeom prst="rect">
            <a:avLst/>
          </a:prstGeom>
          <a:noFill/>
          <a:ln w="9525">
            <a:noFill/>
            <a:miter lim="800000"/>
            <a:headEnd/>
            <a:tailEnd/>
          </a:ln>
          <a:effectLst/>
        </p:spPr>
        <p:txBody>
          <a:bodyPr wrap="none">
            <a:spAutoFit/>
          </a:bodyPr>
          <a:lstStyle/>
          <a:p>
            <a:pPr defTabSz="914400" eaLnBrk="0" hangingPunct="0">
              <a:defRPr/>
            </a:pPr>
            <a:r>
              <a:rPr lang="en-US" sz="2800" b="1" i="1" dirty="0">
                <a:solidFill>
                  <a:schemeClr val="bg2"/>
                </a:solidFill>
                <a:effectLst>
                  <a:outerShdw blurRad="38100" dist="38100" dir="2700000" algn="tl">
                    <a:srgbClr val="000000">
                      <a:alpha val="43137"/>
                    </a:srgbClr>
                  </a:outerShdw>
                </a:effectLst>
                <a:latin typeface="Corbel" pitchFamily="34" charset="0"/>
                <a:ea typeface="+mn-ea"/>
              </a:rPr>
              <a:t>Public Safety Approach</a:t>
            </a:r>
          </a:p>
          <a:p>
            <a:pPr defTabSz="914400" eaLnBrk="0" hangingPunct="0">
              <a:defRPr/>
            </a:pPr>
            <a:r>
              <a:rPr lang="en-US" sz="2800" b="1" i="1" dirty="0">
                <a:solidFill>
                  <a:schemeClr val="bg2"/>
                </a:solidFill>
                <a:effectLst>
                  <a:outerShdw blurRad="38100" dist="38100" dir="2700000" algn="tl">
                    <a:srgbClr val="000000">
                      <a:alpha val="43137"/>
                    </a:srgbClr>
                  </a:outerShdw>
                </a:effectLst>
                <a:latin typeface="Corbel" pitchFamily="34" charset="0"/>
                <a:ea typeface="+mn-ea"/>
              </a:rPr>
              <a:t>  - illegal behavior</a:t>
            </a:r>
          </a:p>
          <a:p>
            <a:pPr defTabSz="914400" eaLnBrk="0" hangingPunct="0">
              <a:defRPr/>
            </a:pPr>
            <a:r>
              <a:rPr lang="en-US" sz="2800" b="1" i="1" dirty="0">
                <a:solidFill>
                  <a:schemeClr val="bg2"/>
                </a:solidFill>
                <a:effectLst>
                  <a:outerShdw blurRad="38100" dist="38100" dir="2700000" algn="tl">
                    <a:srgbClr val="000000">
                      <a:alpha val="43137"/>
                    </a:srgbClr>
                  </a:outerShdw>
                </a:effectLst>
                <a:latin typeface="Corbel" pitchFamily="34" charset="0"/>
                <a:ea typeface="+mn-ea"/>
              </a:rPr>
              <a:t>  - punish</a:t>
            </a:r>
          </a:p>
        </p:txBody>
      </p:sp>
      <p:sp>
        <p:nvSpPr>
          <p:cNvPr id="251911" name="AutoShape 7"/>
          <p:cNvSpPr>
            <a:spLocks noChangeArrowheads="1"/>
          </p:cNvSpPr>
          <p:nvPr/>
        </p:nvSpPr>
        <p:spPr bwMode="auto">
          <a:xfrm>
            <a:off x="228600" y="6019800"/>
            <a:ext cx="3733800" cy="609600"/>
          </a:xfrm>
          <a:prstGeom prst="wedgeRectCallout">
            <a:avLst>
              <a:gd name="adj1" fmla="val 9014"/>
              <a:gd name="adj2" fmla="val -290366"/>
            </a:avLst>
          </a:prstGeom>
          <a:solidFill>
            <a:schemeClr val="folHlink"/>
          </a:solidFill>
          <a:ln w="9525">
            <a:solidFill>
              <a:schemeClr val="tx1"/>
            </a:solidFill>
            <a:miter lim="800000"/>
            <a:headEnd/>
            <a:tailEnd/>
          </a:ln>
          <a:effectLst/>
        </p:spPr>
        <p:txBody>
          <a:bodyPr/>
          <a:lstStyle/>
          <a:p>
            <a:pPr defTabSz="914400" eaLnBrk="0" hangingPunct="0">
              <a:defRPr/>
            </a:pPr>
            <a:r>
              <a:rPr lang="en-US" sz="3200" b="1" i="1" dirty="0">
                <a:solidFill>
                  <a:schemeClr val="bg2"/>
                </a:solidFill>
                <a:effectLst>
                  <a:outerShdw blurRad="38100" dist="38100" dir="2700000" algn="tl">
                    <a:srgbClr val="000000">
                      <a:alpha val="43137"/>
                    </a:srgbClr>
                  </a:outerShdw>
                </a:effectLst>
                <a:latin typeface="Corbel" pitchFamily="34" charset="0"/>
                <a:ea typeface="+mn-ea"/>
              </a:rPr>
              <a:t>High Attrition </a:t>
            </a:r>
          </a:p>
        </p:txBody>
      </p:sp>
      <p:sp>
        <p:nvSpPr>
          <p:cNvPr id="251912" name="AutoShape 8"/>
          <p:cNvSpPr>
            <a:spLocks noChangeArrowheads="1"/>
          </p:cNvSpPr>
          <p:nvPr/>
        </p:nvSpPr>
        <p:spPr bwMode="auto">
          <a:xfrm>
            <a:off x="5410200" y="6019800"/>
            <a:ext cx="3352800" cy="609600"/>
          </a:xfrm>
          <a:prstGeom prst="wedgeRectCallout">
            <a:avLst>
              <a:gd name="adj1" fmla="val -9657"/>
              <a:gd name="adj2" fmla="val -286199"/>
            </a:avLst>
          </a:prstGeom>
          <a:solidFill>
            <a:schemeClr val="folHlink"/>
          </a:solidFill>
          <a:ln w="9525">
            <a:solidFill>
              <a:schemeClr val="tx1"/>
            </a:solidFill>
            <a:miter lim="800000"/>
            <a:headEnd/>
            <a:tailEnd/>
          </a:ln>
          <a:effectLst/>
        </p:spPr>
        <p:txBody>
          <a:bodyPr/>
          <a:lstStyle/>
          <a:p>
            <a:pPr defTabSz="914400" eaLnBrk="0" hangingPunct="0">
              <a:defRPr/>
            </a:pPr>
            <a:r>
              <a:rPr lang="en-US" sz="3200" b="1" i="1">
                <a:solidFill>
                  <a:schemeClr val="bg2"/>
                </a:solidFill>
                <a:effectLst>
                  <a:outerShdw blurRad="38100" dist="38100" dir="2700000" algn="tl">
                    <a:srgbClr val="000000">
                      <a:alpha val="43137"/>
                    </a:srgbClr>
                  </a:outerShdw>
                </a:effectLst>
                <a:latin typeface="Corbel" pitchFamily="34" charset="0"/>
                <a:ea typeface="+mn-ea"/>
              </a:rPr>
              <a:t> High Recidivism </a:t>
            </a:r>
          </a:p>
        </p:txBody>
      </p:sp>
      <p:sp>
        <p:nvSpPr>
          <p:cNvPr id="33801" name="Line 9"/>
          <p:cNvSpPr>
            <a:spLocks noChangeShapeType="1"/>
          </p:cNvSpPr>
          <p:nvPr/>
        </p:nvSpPr>
        <p:spPr bwMode="auto">
          <a:xfrm>
            <a:off x="0" y="1447800"/>
            <a:ext cx="9144000" cy="0"/>
          </a:xfrm>
          <a:prstGeom prst="line">
            <a:avLst/>
          </a:prstGeom>
          <a:noFill/>
          <a:ln w="57150">
            <a:solidFill>
              <a:srgbClr val="FF0000"/>
            </a:solidFill>
            <a:round/>
            <a:headEnd/>
            <a:tailEnd/>
          </a:ln>
        </p:spPr>
        <p:txBody>
          <a:bodyPr/>
          <a:lstStyle/>
          <a:p>
            <a:pPr defTabSz="914400"/>
            <a:endParaRPr lang="en-US" sz="6000" b="1" i="1">
              <a:solidFill>
                <a:srgbClr val="FFFFFF"/>
              </a:solidFill>
              <a:latin typeface="Berlin Sans FB Demi" pitchFamily="34" charset="0"/>
              <a:ea typeface="+mn-ea"/>
            </a:endParaRPr>
          </a:p>
        </p:txBody>
      </p:sp>
    </p:spTree>
    <p:extLst>
      <p:ext uri="{BB962C8B-B14F-4D97-AF65-F5344CB8AC3E}">
        <p14:creationId xmlns:p14="http://schemas.microsoft.com/office/powerpoint/2010/main" val="97360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1911"/>
                                        </p:tgtEl>
                                        <p:attrNameLst>
                                          <p:attrName>style.visibility</p:attrName>
                                        </p:attrNameLst>
                                      </p:cBhvr>
                                      <p:to>
                                        <p:strVal val="visible"/>
                                      </p:to>
                                    </p:set>
                                    <p:animEffect transition="in" filter="dissolve">
                                      <p:cBhvr>
                                        <p:cTn id="7" dur="500"/>
                                        <p:tgtEl>
                                          <p:spTgt spid="2519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1912"/>
                                        </p:tgtEl>
                                        <p:attrNameLst>
                                          <p:attrName>style.visibility</p:attrName>
                                        </p:attrNameLst>
                                      </p:cBhvr>
                                      <p:to>
                                        <p:strVal val="visible"/>
                                      </p:to>
                                    </p:set>
                                    <p:animEffect transition="in" filter="dissolve">
                                      <p:cBhvr>
                                        <p:cTn id="12" dur="500"/>
                                        <p:tgtEl>
                                          <p:spTgt spid="2519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1" grpId="0" animBg="1"/>
      <p:bldP spid="2519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z="4000" smtClean="0">
                <a:latin typeface="Corbel" pitchFamily="34" charset="0"/>
              </a:rPr>
              <a:t/>
            </a:r>
            <a:br>
              <a:rPr lang="en-US" sz="4000" smtClean="0">
                <a:latin typeface="Corbel" pitchFamily="34" charset="0"/>
              </a:rPr>
            </a:br>
            <a:r>
              <a:rPr lang="en-US" sz="4000" smtClean="0">
                <a:latin typeface="Corbel" pitchFamily="34" charset="0"/>
              </a:rPr>
              <a:t/>
            </a:r>
            <a:br>
              <a:rPr lang="en-US" sz="4000" smtClean="0">
                <a:latin typeface="Corbel" pitchFamily="34" charset="0"/>
              </a:rPr>
            </a:br>
            <a:endParaRPr lang="en-US" sz="4000" smtClean="0">
              <a:latin typeface="Corbel" pitchFamily="34" charset="0"/>
            </a:endParaRPr>
          </a:p>
        </p:txBody>
      </p:sp>
      <p:sp>
        <p:nvSpPr>
          <p:cNvPr id="34819" name="Oval 3"/>
          <p:cNvSpPr>
            <a:spLocks noChangeArrowheads="1"/>
          </p:cNvSpPr>
          <p:nvPr/>
        </p:nvSpPr>
        <p:spPr bwMode="auto">
          <a:xfrm>
            <a:off x="2362200" y="1752600"/>
            <a:ext cx="4800600" cy="4419600"/>
          </a:xfrm>
          <a:prstGeom prst="ellipse">
            <a:avLst/>
          </a:prstGeom>
          <a:solidFill>
            <a:srgbClr val="CC0099"/>
          </a:solidFill>
          <a:ln w="9525">
            <a:solidFill>
              <a:schemeClr val="tx1"/>
            </a:solidFill>
            <a:round/>
            <a:headEnd/>
            <a:tailEnd/>
          </a:ln>
        </p:spPr>
        <p:txBody>
          <a:bodyPr wrap="none" anchor="ctr"/>
          <a:lstStyle/>
          <a:p>
            <a:pPr defTabSz="914400" eaLnBrk="0" hangingPunct="0"/>
            <a:endParaRPr lang="en-US" sz="2800" b="1" i="1">
              <a:solidFill>
                <a:srgbClr val="FFFFFF"/>
              </a:solidFill>
              <a:latin typeface="Corbel" pitchFamily="34" charset="0"/>
              <a:ea typeface="+mn-ea"/>
            </a:endParaRPr>
          </a:p>
        </p:txBody>
      </p:sp>
      <p:sp>
        <p:nvSpPr>
          <p:cNvPr id="34820" name="Rectangle 4"/>
          <p:cNvSpPr>
            <a:spLocks noChangeArrowheads="1"/>
          </p:cNvSpPr>
          <p:nvPr/>
        </p:nvSpPr>
        <p:spPr bwMode="auto">
          <a:xfrm>
            <a:off x="0" y="19055"/>
            <a:ext cx="9144000" cy="1200329"/>
          </a:xfrm>
          <a:prstGeom prst="rect">
            <a:avLst/>
          </a:prstGeom>
          <a:noFill/>
          <a:ln w="9525">
            <a:noFill/>
            <a:miter lim="800000"/>
            <a:headEnd/>
            <a:tailEnd/>
          </a:ln>
        </p:spPr>
        <p:txBody>
          <a:bodyPr>
            <a:spAutoFit/>
          </a:bodyPr>
          <a:lstStyle/>
          <a:p>
            <a:pPr algn="ctr" defTabSz="914400" eaLnBrk="0" hangingPunct="0"/>
            <a:r>
              <a:rPr lang="en-US" sz="3600" b="1" dirty="0">
                <a:solidFill>
                  <a:schemeClr val="bg2"/>
                </a:solidFill>
                <a:latin typeface="Corbel" pitchFamily="34" charset="0"/>
                <a:ea typeface="+mn-ea"/>
              </a:rPr>
              <a:t>Successful </a:t>
            </a:r>
            <a:r>
              <a:rPr lang="en-US" sz="3600" b="1" dirty="0" smtClean="0">
                <a:solidFill>
                  <a:schemeClr val="bg2"/>
                </a:solidFill>
                <a:latin typeface="Corbel" pitchFamily="34" charset="0"/>
                <a:ea typeface="+mn-ea"/>
              </a:rPr>
              <a:t>Programs </a:t>
            </a:r>
            <a:r>
              <a:rPr lang="en-US" sz="3600" b="1" dirty="0">
                <a:solidFill>
                  <a:schemeClr val="bg2"/>
                </a:solidFill>
                <a:latin typeface="Corbel" pitchFamily="34" charset="0"/>
                <a:ea typeface="+mn-ea"/>
              </a:rPr>
              <a:t>Use an Integrated Public Health-Public Safety Strategy</a:t>
            </a:r>
          </a:p>
        </p:txBody>
      </p:sp>
      <p:sp>
        <p:nvSpPr>
          <p:cNvPr id="62469" name="Text Box 5"/>
          <p:cNvSpPr txBox="1">
            <a:spLocks noChangeArrowheads="1"/>
          </p:cNvSpPr>
          <p:nvPr/>
        </p:nvSpPr>
        <p:spPr bwMode="auto">
          <a:xfrm>
            <a:off x="2607733" y="2895600"/>
            <a:ext cx="4419600" cy="2062163"/>
          </a:xfrm>
          <a:prstGeom prst="rect">
            <a:avLst/>
          </a:prstGeom>
          <a:noFill/>
          <a:ln w="9525">
            <a:noFill/>
            <a:miter lim="800000"/>
            <a:headEnd/>
            <a:tailEnd/>
          </a:ln>
        </p:spPr>
        <p:txBody>
          <a:bodyPr>
            <a:spAutoFit/>
          </a:bodyPr>
          <a:lstStyle/>
          <a:p>
            <a:pPr algn="ctr" defTabSz="914400" eaLnBrk="0" hangingPunct="0">
              <a:defRPr/>
            </a:pPr>
            <a:r>
              <a:rPr lang="en-US" sz="3200" b="1" i="1" dirty="0">
                <a:solidFill>
                  <a:schemeClr val="bg2"/>
                </a:solidFill>
                <a:effectLst>
                  <a:outerShdw blurRad="38100" dist="38100" dir="2700000" algn="tl">
                    <a:srgbClr val="000000">
                      <a:alpha val="43137"/>
                    </a:srgbClr>
                  </a:outerShdw>
                </a:effectLst>
                <a:latin typeface="Corbel" pitchFamily="34" charset="0"/>
                <a:ea typeface="+mn-ea"/>
              </a:rPr>
              <a:t>Blends functions of criminal justice and treatment systems to optimize outcomes</a:t>
            </a:r>
          </a:p>
        </p:txBody>
      </p:sp>
      <p:sp>
        <p:nvSpPr>
          <p:cNvPr id="13318" name="AutoShape 6"/>
          <p:cNvSpPr>
            <a:spLocks noChangeArrowheads="1"/>
          </p:cNvSpPr>
          <p:nvPr/>
        </p:nvSpPr>
        <p:spPr bwMode="auto">
          <a:xfrm>
            <a:off x="381000" y="1676400"/>
            <a:ext cx="1828800" cy="1219200"/>
          </a:xfrm>
          <a:prstGeom prst="wedgeRectCallout">
            <a:avLst>
              <a:gd name="adj1" fmla="val 131597"/>
              <a:gd name="adj2" fmla="val 52736"/>
            </a:avLst>
          </a:prstGeom>
          <a:solidFill>
            <a:srgbClr val="99FF33"/>
          </a:solidFill>
          <a:ln w="9525">
            <a:solidFill>
              <a:srgbClr val="00CC66"/>
            </a:solidFill>
            <a:miter lim="800000"/>
            <a:headEnd/>
            <a:tailEnd/>
          </a:ln>
        </p:spPr>
        <p:txBody>
          <a:bodyPr/>
          <a:lstStyle/>
          <a:p>
            <a:pPr defTabSz="914400" eaLnBrk="0" hangingPunct="0"/>
            <a:r>
              <a:rPr lang="en-US" sz="2400" b="1" i="1">
                <a:solidFill>
                  <a:srgbClr val="000000"/>
                </a:solidFill>
                <a:latin typeface="Corbel" pitchFamily="34" charset="0"/>
                <a:ea typeface="+mn-ea"/>
              </a:rPr>
              <a:t>Community-based treatment</a:t>
            </a:r>
          </a:p>
        </p:txBody>
      </p:sp>
      <p:sp>
        <p:nvSpPr>
          <p:cNvPr id="13319" name="AutoShape 7"/>
          <p:cNvSpPr>
            <a:spLocks noChangeArrowheads="1"/>
          </p:cNvSpPr>
          <p:nvPr/>
        </p:nvSpPr>
        <p:spPr bwMode="auto">
          <a:xfrm>
            <a:off x="0" y="5410200"/>
            <a:ext cx="2819400" cy="1143000"/>
          </a:xfrm>
          <a:prstGeom prst="wedgeRectCallout">
            <a:avLst>
              <a:gd name="adj1" fmla="val 86713"/>
              <a:gd name="adj2" fmla="val -87083"/>
            </a:avLst>
          </a:prstGeom>
          <a:solidFill>
            <a:srgbClr val="99FF33"/>
          </a:solidFill>
          <a:ln w="9525">
            <a:solidFill>
              <a:schemeClr val="tx1"/>
            </a:solidFill>
            <a:miter lim="800000"/>
            <a:headEnd/>
            <a:tailEnd/>
          </a:ln>
        </p:spPr>
        <p:txBody>
          <a:bodyPr/>
          <a:lstStyle/>
          <a:p>
            <a:pPr defTabSz="914400" eaLnBrk="0" hangingPunct="0"/>
            <a:r>
              <a:rPr lang="en-US" sz="2400" b="1" i="1">
                <a:solidFill>
                  <a:srgbClr val="000000"/>
                </a:solidFill>
                <a:latin typeface="Corbel" pitchFamily="34" charset="0"/>
                <a:ea typeface="+mn-ea"/>
              </a:rPr>
              <a:t>Opportunity to avoid incarceration or criminal record</a:t>
            </a:r>
          </a:p>
        </p:txBody>
      </p:sp>
      <p:sp>
        <p:nvSpPr>
          <p:cNvPr id="13320" name="AutoShape 8"/>
          <p:cNvSpPr>
            <a:spLocks noChangeArrowheads="1"/>
          </p:cNvSpPr>
          <p:nvPr/>
        </p:nvSpPr>
        <p:spPr bwMode="auto">
          <a:xfrm>
            <a:off x="7162800" y="1600200"/>
            <a:ext cx="1828800" cy="990600"/>
          </a:xfrm>
          <a:prstGeom prst="wedgeRectCallout">
            <a:avLst>
              <a:gd name="adj1" fmla="val -132292"/>
              <a:gd name="adj2" fmla="val 91829"/>
            </a:avLst>
          </a:prstGeom>
          <a:solidFill>
            <a:schemeClr val="hlink"/>
          </a:solidFill>
          <a:ln w="9525">
            <a:solidFill>
              <a:srgbClr val="00CC66"/>
            </a:solidFill>
            <a:miter lim="800000"/>
            <a:headEnd/>
            <a:tailEnd/>
          </a:ln>
        </p:spPr>
        <p:txBody>
          <a:bodyPr/>
          <a:lstStyle/>
          <a:p>
            <a:pPr defTabSz="914400" eaLnBrk="0" hangingPunct="0"/>
            <a:r>
              <a:rPr lang="en-US" sz="2400" b="1" i="1">
                <a:solidFill>
                  <a:srgbClr val="000000"/>
                </a:solidFill>
                <a:latin typeface="Corbel" pitchFamily="34" charset="0"/>
                <a:ea typeface="+mn-ea"/>
              </a:rPr>
              <a:t>Close supervision</a:t>
            </a:r>
          </a:p>
        </p:txBody>
      </p:sp>
      <p:sp>
        <p:nvSpPr>
          <p:cNvPr id="13321" name="AutoShape 9"/>
          <p:cNvSpPr>
            <a:spLocks noChangeArrowheads="1"/>
          </p:cNvSpPr>
          <p:nvPr/>
        </p:nvSpPr>
        <p:spPr bwMode="auto">
          <a:xfrm>
            <a:off x="5980805" y="5557293"/>
            <a:ext cx="3110023" cy="1219200"/>
          </a:xfrm>
          <a:prstGeom prst="wedgeRectCallout">
            <a:avLst>
              <a:gd name="adj1" fmla="val -77991"/>
              <a:gd name="adj2" fmla="val -78514"/>
            </a:avLst>
          </a:prstGeom>
          <a:solidFill>
            <a:schemeClr val="hlink"/>
          </a:solidFill>
          <a:ln w="9525">
            <a:solidFill>
              <a:srgbClr val="00CC66"/>
            </a:solidFill>
            <a:miter lim="800000"/>
            <a:headEnd/>
            <a:tailEnd/>
          </a:ln>
        </p:spPr>
        <p:txBody>
          <a:bodyPr/>
          <a:lstStyle/>
          <a:p>
            <a:pPr defTabSz="914400" eaLnBrk="0" hangingPunct="0"/>
            <a:r>
              <a:rPr lang="en-US" sz="2400" b="1" i="1" dirty="0">
                <a:solidFill>
                  <a:srgbClr val="000000"/>
                </a:solidFill>
                <a:latin typeface="Corbel" pitchFamily="34" charset="0"/>
                <a:ea typeface="+mn-ea"/>
              </a:rPr>
              <a:t>Consequences for noncompliance are certain and immediate</a:t>
            </a:r>
          </a:p>
        </p:txBody>
      </p:sp>
      <p:sp>
        <p:nvSpPr>
          <p:cNvPr id="34826" name="Line 10"/>
          <p:cNvSpPr>
            <a:spLocks noChangeShapeType="1"/>
          </p:cNvSpPr>
          <p:nvPr/>
        </p:nvSpPr>
        <p:spPr bwMode="auto">
          <a:xfrm>
            <a:off x="0" y="1447800"/>
            <a:ext cx="9144000" cy="0"/>
          </a:xfrm>
          <a:prstGeom prst="line">
            <a:avLst/>
          </a:prstGeom>
          <a:noFill/>
          <a:ln w="57150">
            <a:solidFill>
              <a:srgbClr val="FF0000"/>
            </a:solidFill>
            <a:round/>
            <a:headEnd/>
            <a:tailEnd/>
          </a:ln>
        </p:spPr>
        <p:txBody>
          <a:bodyPr/>
          <a:lstStyle/>
          <a:p>
            <a:pPr defTabSz="914400"/>
            <a:endParaRPr lang="en-US" sz="6000" b="1" i="1">
              <a:solidFill>
                <a:srgbClr val="FFFFFF"/>
              </a:solidFill>
              <a:latin typeface="Berlin Sans FB Demi" pitchFamily="34" charset="0"/>
              <a:ea typeface="+mn-ea"/>
            </a:endParaRPr>
          </a:p>
        </p:txBody>
      </p:sp>
    </p:spTree>
    <p:extLst>
      <p:ext uri="{BB962C8B-B14F-4D97-AF65-F5344CB8AC3E}">
        <p14:creationId xmlns:p14="http://schemas.microsoft.com/office/powerpoint/2010/main" val="1581945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dissolve">
                                      <p:cBhvr>
                                        <p:cTn id="7" dur="500"/>
                                        <p:tgtEl>
                                          <p:spTgt spid="133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19"/>
                                        </p:tgtEl>
                                        <p:attrNameLst>
                                          <p:attrName>style.visibility</p:attrName>
                                        </p:attrNameLst>
                                      </p:cBhvr>
                                      <p:to>
                                        <p:strVal val="visible"/>
                                      </p:to>
                                    </p:set>
                                    <p:animEffect transition="in" filter="dissolve">
                                      <p:cBhvr>
                                        <p:cTn id="12" dur="500"/>
                                        <p:tgtEl>
                                          <p:spTgt spid="133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20"/>
                                        </p:tgtEl>
                                        <p:attrNameLst>
                                          <p:attrName>style.visibility</p:attrName>
                                        </p:attrNameLst>
                                      </p:cBhvr>
                                      <p:to>
                                        <p:strVal val="visible"/>
                                      </p:to>
                                    </p:set>
                                    <p:animEffect transition="in" filter="dissolve">
                                      <p:cBhvr>
                                        <p:cTn id="17" dur="500"/>
                                        <p:tgtEl>
                                          <p:spTgt spid="133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21"/>
                                        </p:tgtEl>
                                        <p:attrNameLst>
                                          <p:attrName>style.visibility</p:attrName>
                                        </p:attrNameLst>
                                      </p:cBhvr>
                                      <p:to>
                                        <p:strVal val="visible"/>
                                      </p:to>
                                    </p:set>
                                    <p:animEffect transition="in" filter="dissolve">
                                      <p:cBhvr>
                                        <p:cTn id="22" dur="5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p:bldP spid="13319" grpId="0" animBg="1"/>
      <p:bldP spid="13320" grpId="0" animBg="1"/>
      <p:bldP spid="1332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p:cNvSpPr/>
          <p:nvPr/>
        </p:nvSpPr>
        <p:spPr>
          <a:xfrm>
            <a:off x="0" y="-434"/>
            <a:ext cx="9225582" cy="1200321"/>
          </a:xfrm>
          <a:prstGeom prst="rect">
            <a:avLst/>
          </a:prstGeom>
        </p:spPr>
        <p:txBody>
          <a:bodyPr wrap="square" lIns="91433" tIns="45716" rIns="91433" bIns="45716">
            <a:spAutoFit/>
          </a:bodyPr>
          <a:lstStyle/>
          <a:p>
            <a:pPr algn="ctr" defTabSz="454446" fontAlgn="auto">
              <a:spcBef>
                <a:spcPts val="1200"/>
              </a:spcBef>
              <a:spcAft>
                <a:spcPts val="0"/>
              </a:spcAft>
              <a:buClr>
                <a:srgbClr val="FF0000"/>
              </a:buClr>
              <a:buSzPct val="150000"/>
            </a:pPr>
            <a:r>
              <a:rPr lang="en-US" sz="3600" b="1" dirty="0" smtClean="0">
                <a:solidFill>
                  <a:prstClr val="black"/>
                </a:solidFill>
                <a:latin typeface="Corbel" panose="020B0503020204020204" pitchFamily="34" charset="0"/>
                <a:ea typeface="+mn-ea"/>
                <a:cs typeface="Times New Roman" panose="02020603050405020304" pitchFamily="18" charset="0"/>
              </a:rPr>
              <a:t>Medications May Improve Both Health and Criminal Justice Outcomes</a:t>
            </a:r>
            <a:endParaRPr lang="en-US" sz="3600" b="1" dirty="0">
              <a:solidFill>
                <a:prstClr val="black"/>
              </a:solidFill>
              <a:latin typeface="Corbel" panose="020B0503020204020204" pitchFamily="34" charset="0"/>
              <a:ea typeface="+mn-ea"/>
              <a:cs typeface="Times New Roman" panose="02020603050405020304" pitchFamily="18" charset="0"/>
            </a:endParaRPr>
          </a:p>
        </p:txBody>
      </p:sp>
      <p:sp>
        <p:nvSpPr>
          <p:cNvPr id="12297" name="AutoShape 18"/>
          <p:cNvSpPr>
            <a:spLocks noChangeArrowheads="1"/>
          </p:cNvSpPr>
          <p:nvPr/>
        </p:nvSpPr>
        <p:spPr bwMode="auto">
          <a:xfrm>
            <a:off x="-2895600" y="8153400"/>
            <a:ext cx="228600" cy="152400"/>
          </a:xfrm>
          <a:prstGeom prst="star4">
            <a:avLst>
              <a:gd name="adj" fmla="val 12500"/>
            </a:avLst>
          </a:prstGeom>
          <a:solidFill>
            <a:schemeClr val="bg2"/>
          </a:solidFill>
          <a:ln w="9525">
            <a:solidFill>
              <a:schemeClr val="tx1"/>
            </a:solidFill>
            <a:miter lim="800000"/>
            <a:headEnd/>
            <a:tailEnd/>
          </a:ln>
        </p:spPr>
        <p:txBody>
          <a:bodyPr wrap="none" anchor="ctr"/>
          <a:lstStyle/>
          <a:p>
            <a:pPr defTabSz="914400"/>
            <a:endParaRPr lang="en-US" sz="6000" b="1" i="1">
              <a:solidFill>
                <a:srgbClr val="FFFFFF"/>
              </a:solidFill>
              <a:latin typeface="Corbel" pitchFamily="34" charset="0"/>
              <a:ea typeface="+mn-ea"/>
            </a:endParaRPr>
          </a:p>
        </p:txBody>
      </p:sp>
      <p:sp>
        <p:nvSpPr>
          <p:cNvPr id="12298" name="Text Box 19"/>
          <p:cNvSpPr txBox="1">
            <a:spLocks noChangeArrowheads="1"/>
          </p:cNvSpPr>
          <p:nvPr/>
        </p:nvSpPr>
        <p:spPr bwMode="auto">
          <a:xfrm>
            <a:off x="60028" y="6404073"/>
            <a:ext cx="9083977" cy="466725"/>
          </a:xfrm>
          <a:prstGeom prst="rect">
            <a:avLst/>
          </a:prstGeom>
          <a:noFill/>
          <a:ln w="9525">
            <a:solidFill>
              <a:schemeClr val="tx1"/>
            </a:solidFill>
            <a:miter lim="800000"/>
            <a:headEnd/>
            <a:tailEnd/>
          </a:ln>
        </p:spPr>
        <p:txBody>
          <a:bodyPr wrap="square">
            <a:spAutoFit/>
          </a:bodyPr>
          <a:lstStyle/>
          <a:p>
            <a:pPr defTabSz="914400"/>
            <a:r>
              <a:rPr lang="en-US" sz="1200" i="1" dirty="0">
                <a:solidFill>
                  <a:srgbClr val="000000"/>
                </a:solidFill>
                <a:latin typeface="Corbel" pitchFamily="34" charset="0"/>
                <a:ea typeface="+mn-ea"/>
              </a:rPr>
              <a:t>Source:  Gordon, M.S., </a:t>
            </a:r>
            <a:r>
              <a:rPr lang="en-US" sz="1200" i="1" dirty="0" err="1">
                <a:solidFill>
                  <a:srgbClr val="000000"/>
                </a:solidFill>
                <a:latin typeface="Corbel" pitchFamily="34" charset="0"/>
                <a:ea typeface="+mn-ea"/>
              </a:rPr>
              <a:t>Kinlock</a:t>
            </a:r>
            <a:r>
              <a:rPr lang="en-US" sz="1200" i="1" dirty="0">
                <a:solidFill>
                  <a:srgbClr val="000000"/>
                </a:solidFill>
                <a:latin typeface="Corbel" pitchFamily="34" charset="0"/>
                <a:ea typeface="+mn-ea"/>
              </a:rPr>
              <a:t>, T.W., Schwartz, R.P., O’Grady, K.E. (2008). Addiction. </a:t>
            </a:r>
            <a:r>
              <a:rPr lang="en-US" sz="1200" i="1" dirty="0">
                <a:solidFill>
                  <a:srgbClr val="000000"/>
                </a:solidFill>
                <a:latin typeface="Corbel" pitchFamily="34" charset="0"/>
                <a:ea typeface="+mn-ea"/>
                <a:cs typeface="Times New Roman" pitchFamily="18" charset="0"/>
              </a:rPr>
              <a:t>A Randomized Clinical Trial of Methadone Maintenance for Prisoners: Findings at 6-Months Post-Release.</a:t>
            </a:r>
          </a:p>
        </p:txBody>
      </p:sp>
      <p:sp>
        <p:nvSpPr>
          <p:cNvPr id="19" name="Rectangle 2"/>
          <p:cNvSpPr>
            <a:spLocks noGrp="1" noChangeArrowheads="1"/>
          </p:cNvSpPr>
          <p:nvPr>
            <p:ph type="title"/>
          </p:nvPr>
        </p:nvSpPr>
        <p:spPr>
          <a:xfrm>
            <a:off x="457200" y="1293848"/>
            <a:ext cx="8229600" cy="566738"/>
          </a:xfrm>
        </p:spPr>
        <p:txBody>
          <a:bodyPr/>
          <a:lstStyle/>
          <a:p>
            <a:pPr algn="l" eaLnBrk="1" hangingPunct="1"/>
            <a:r>
              <a:rPr lang="en-US" sz="2400" dirty="0" smtClean="0">
                <a:solidFill>
                  <a:schemeClr val="bg2"/>
                </a:solidFill>
                <a:latin typeface="Corbel" pitchFamily="34" charset="0"/>
              </a:rPr>
              <a:t>Methadone Experiment: 6 Mo Post Release </a:t>
            </a:r>
            <a:r>
              <a:rPr lang="en-US" sz="2000" b="0" dirty="0" smtClean="0">
                <a:solidFill>
                  <a:schemeClr val="bg2"/>
                </a:solidFill>
                <a:latin typeface="Corbel" pitchFamily="34" charset="0"/>
              </a:rPr>
              <a:t>(N=201)</a:t>
            </a:r>
          </a:p>
        </p:txBody>
      </p:sp>
      <p:graphicFrame>
        <p:nvGraphicFramePr>
          <p:cNvPr id="20" name="Object 5"/>
          <p:cNvGraphicFramePr>
            <a:graphicFrameLocks noGrp="1" noChangeAspect="1"/>
          </p:cNvGraphicFramePr>
          <p:nvPr>
            <p:ph sz="half" idx="1"/>
            <p:extLst>
              <p:ext uri="{D42A27DB-BD31-4B8C-83A1-F6EECF244321}">
                <p14:modId xmlns:p14="http://schemas.microsoft.com/office/powerpoint/2010/main" val="385588983"/>
              </p:ext>
            </p:extLst>
          </p:nvPr>
        </p:nvGraphicFramePr>
        <p:xfrm>
          <a:off x="651933" y="1936750"/>
          <a:ext cx="7649634" cy="4027488"/>
        </p:xfrm>
        <a:graphic>
          <a:graphicData uri="http://schemas.openxmlformats.org/drawingml/2006/chart">
            <c:chart xmlns:c="http://schemas.openxmlformats.org/drawingml/2006/chart" xmlns:r="http://schemas.openxmlformats.org/officeDocument/2006/relationships" r:id="rId3"/>
          </a:graphicData>
        </a:graphic>
      </p:graphicFrame>
      <p:sp>
        <p:nvSpPr>
          <p:cNvPr id="21" name="Line 10"/>
          <p:cNvSpPr>
            <a:spLocks noChangeShapeType="1"/>
          </p:cNvSpPr>
          <p:nvPr/>
        </p:nvSpPr>
        <p:spPr bwMode="auto">
          <a:xfrm>
            <a:off x="0" y="1167870"/>
            <a:ext cx="9144000" cy="0"/>
          </a:xfrm>
          <a:prstGeom prst="line">
            <a:avLst/>
          </a:prstGeom>
          <a:noFill/>
          <a:ln w="57150">
            <a:solidFill>
              <a:srgbClr val="FF0000"/>
            </a:solidFill>
            <a:round/>
            <a:headEnd/>
            <a:tailEnd/>
          </a:ln>
        </p:spPr>
        <p:txBody>
          <a:bodyPr/>
          <a:lstStyle/>
          <a:p>
            <a:pPr defTabSz="914400"/>
            <a:endParaRPr lang="en-US" sz="6000" b="1" i="1">
              <a:solidFill>
                <a:srgbClr val="FFFFFF"/>
              </a:solidFill>
              <a:latin typeface="Berlin Sans FB Demi" pitchFamily="34" charset="0"/>
              <a:ea typeface="+mn-ea"/>
            </a:endParaRPr>
          </a:p>
        </p:txBody>
      </p:sp>
      <p:grpSp>
        <p:nvGrpSpPr>
          <p:cNvPr id="4" name="Group 3"/>
          <p:cNvGrpSpPr/>
          <p:nvPr/>
        </p:nvGrpSpPr>
        <p:grpSpPr>
          <a:xfrm>
            <a:off x="4169164" y="2714204"/>
            <a:ext cx="2502078" cy="808653"/>
            <a:chOff x="4690309" y="2714173"/>
            <a:chExt cx="2814838" cy="808653"/>
          </a:xfrm>
        </p:grpSpPr>
        <p:sp>
          <p:nvSpPr>
            <p:cNvPr id="22" name="AutoShape 16"/>
            <p:cNvSpPr>
              <a:spLocks noChangeArrowheads="1"/>
            </p:cNvSpPr>
            <p:nvPr/>
          </p:nvSpPr>
          <p:spPr bwMode="auto">
            <a:xfrm>
              <a:off x="7225133" y="2714173"/>
              <a:ext cx="280014" cy="152400"/>
            </a:xfrm>
            <a:prstGeom prst="star4">
              <a:avLst>
                <a:gd name="adj" fmla="val 12500"/>
              </a:avLst>
            </a:prstGeom>
            <a:solidFill>
              <a:schemeClr val="bg2"/>
            </a:solidFill>
            <a:ln w="9525">
              <a:solidFill>
                <a:schemeClr val="tx1"/>
              </a:solidFill>
              <a:miter lim="800000"/>
              <a:headEnd/>
              <a:tailEnd/>
            </a:ln>
          </p:spPr>
          <p:txBody>
            <a:bodyPr wrap="none" anchor="ctr"/>
            <a:lstStyle/>
            <a:p>
              <a:pPr defTabSz="914400"/>
              <a:endParaRPr lang="en-US" sz="6000" b="1" i="1">
                <a:solidFill>
                  <a:srgbClr val="FFFFFF"/>
                </a:solidFill>
                <a:latin typeface="Corbel" pitchFamily="34" charset="0"/>
                <a:ea typeface="+mn-ea"/>
              </a:endParaRPr>
            </a:p>
          </p:txBody>
        </p:sp>
        <p:sp>
          <p:nvSpPr>
            <p:cNvPr id="23" name="AutoShape 17"/>
            <p:cNvSpPr>
              <a:spLocks noChangeArrowheads="1"/>
            </p:cNvSpPr>
            <p:nvPr/>
          </p:nvSpPr>
          <p:spPr bwMode="auto">
            <a:xfrm>
              <a:off x="7225133" y="2942773"/>
              <a:ext cx="280014" cy="152400"/>
            </a:xfrm>
            <a:prstGeom prst="star5">
              <a:avLst/>
            </a:prstGeom>
            <a:solidFill>
              <a:schemeClr val="bg2"/>
            </a:solidFill>
            <a:ln w="9525">
              <a:solidFill>
                <a:schemeClr val="tx1"/>
              </a:solidFill>
              <a:miter lim="800000"/>
              <a:headEnd/>
              <a:tailEnd/>
            </a:ln>
            <a:effectLst/>
          </p:spPr>
          <p:txBody>
            <a:bodyPr wrap="none" anchor="ctr"/>
            <a:lstStyle/>
            <a:p>
              <a:pPr defTabSz="914400">
                <a:defRPr/>
              </a:pPr>
              <a:endParaRPr lang="en-US" sz="6000" b="1" i="1">
                <a:solidFill>
                  <a:srgbClr val="FFFFFF"/>
                </a:solidFill>
                <a:latin typeface="Corbel" pitchFamily="34" charset="0"/>
                <a:ea typeface="+mn-ea"/>
              </a:endParaRPr>
            </a:p>
          </p:txBody>
        </p:sp>
        <p:sp>
          <p:nvSpPr>
            <p:cNvPr id="24" name="AutoShape 16"/>
            <p:cNvSpPr>
              <a:spLocks noChangeArrowheads="1"/>
            </p:cNvSpPr>
            <p:nvPr/>
          </p:nvSpPr>
          <p:spPr bwMode="auto">
            <a:xfrm>
              <a:off x="4690309" y="3370426"/>
              <a:ext cx="280014" cy="152400"/>
            </a:xfrm>
            <a:prstGeom prst="star4">
              <a:avLst>
                <a:gd name="adj" fmla="val 12500"/>
              </a:avLst>
            </a:prstGeom>
            <a:solidFill>
              <a:schemeClr val="bg2"/>
            </a:solidFill>
            <a:ln w="9525">
              <a:solidFill>
                <a:schemeClr val="tx1"/>
              </a:solidFill>
              <a:miter lim="800000"/>
              <a:headEnd/>
              <a:tailEnd/>
            </a:ln>
          </p:spPr>
          <p:txBody>
            <a:bodyPr wrap="none" anchor="ctr"/>
            <a:lstStyle/>
            <a:p>
              <a:pPr defTabSz="914400"/>
              <a:endParaRPr lang="en-US" sz="6000" b="1" i="1">
                <a:solidFill>
                  <a:srgbClr val="FFFFFF"/>
                </a:solidFill>
                <a:latin typeface="Corbel" pitchFamily="34" charset="0"/>
                <a:ea typeface="+mn-ea"/>
              </a:endParaRPr>
            </a:p>
          </p:txBody>
        </p:sp>
      </p:grpSp>
      <p:sp>
        <p:nvSpPr>
          <p:cNvPr id="25" name="AutoShape 16"/>
          <p:cNvSpPr>
            <a:spLocks noChangeArrowheads="1"/>
          </p:cNvSpPr>
          <p:nvPr/>
        </p:nvSpPr>
        <p:spPr bwMode="auto">
          <a:xfrm>
            <a:off x="6892320" y="4175969"/>
            <a:ext cx="248901" cy="152400"/>
          </a:xfrm>
          <a:prstGeom prst="star4">
            <a:avLst>
              <a:gd name="adj" fmla="val 12500"/>
            </a:avLst>
          </a:prstGeom>
          <a:solidFill>
            <a:schemeClr val="bg2"/>
          </a:solidFill>
          <a:ln w="9525">
            <a:solidFill>
              <a:schemeClr val="tx1"/>
            </a:solidFill>
            <a:miter lim="800000"/>
            <a:headEnd/>
            <a:tailEnd/>
          </a:ln>
        </p:spPr>
        <p:txBody>
          <a:bodyPr wrap="none" anchor="ctr"/>
          <a:lstStyle/>
          <a:p>
            <a:pPr defTabSz="914400"/>
            <a:endParaRPr lang="en-US" sz="6000" b="1" i="1">
              <a:solidFill>
                <a:srgbClr val="FFFFFF"/>
              </a:solidFill>
              <a:latin typeface="Corbel" pitchFamily="34" charset="0"/>
              <a:ea typeface="+mn-ea"/>
            </a:endParaRPr>
          </a:p>
        </p:txBody>
      </p:sp>
      <p:sp>
        <p:nvSpPr>
          <p:cNvPr id="26" name="AutoShape 16"/>
          <p:cNvSpPr>
            <a:spLocks noChangeArrowheads="1"/>
          </p:cNvSpPr>
          <p:nvPr/>
        </p:nvSpPr>
        <p:spPr bwMode="auto">
          <a:xfrm>
            <a:off x="7409326" y="4179073"/>
            <a:ext cx="248901" cy="152400"/>
          </a:xfrm>
          <a:prstGeom prst="star4">
            <a:avLst>
              <a:gd name="adj" fmla="val 12500"/>
            </a:avLst>
          </a:prstGeom>
          <a:solidFill>
            <a:schemeClr val="bg2"/>
          </a:solidFill>
          <a:ln w="9525">
            <a:solidFill>
              <a:schemeClr val="tx1"/>
            </a:solidFill>
            <a:miter lim="800000"/>
            <a:headEnd/>
            <a:tailEnd/>
          </a:ln>
        </p:spPr>
        <p:txBody>
          <a:bodyPr wrap="none" anchor="ctr"/>
          <a:lstStyle/>
          <a:p>
            <a:pPr defTabSz="914400"/>
            <a:endParaRPr lang="en-US" sz="6000" b="1" i="1">
              <a:solidFill>
                <a:srgbClr val="FFFFFF"/>
              </a:solidFill>
              <a:latin typeface="Corbel" pitchFamily="34" charset="0"/>
              <a:ea typeface="+mn-ea"/>
            </a:endParaRPr>
          </a:p>
        </p:txBody>
      </p:sp>
      <p:grpSp>
        <p:nvGrpSpPr>
          <p:cNvPr id="5" name="Group 4"/>
          <p:cNvGrpSpPr/>
          <p:nvPr/>
        </p:nvGrpSpPr>
        <p:grpSpPr>
          <a:xfrm>
            <a:off x="691554" y="5699430"/>
            <a:ext cx="3398238" cy="523220"/>
            <a:chOff x="615948" y="5896205"/>
            <a:chExt cx="3823018" cy="523220"/>
          </a:xfrm>
        </p:grpSpPr>
        <p:sp>
          <p:nvSpPr>
            <p:cNvPr id="12302" name="Text Box 15"/>
            <p:cNvSpPr txBox="1">
              <a:spLocks noChangeArrowheads="1"/>
            </p:cNvSpPr>
            <p:nvPr/>
          </p:nvSpPr>
          <p:spPr bwMode="auto">
            <a:xfrm>
              <a:off x="615948" y="5896205"/>
              <a:ext cx="3823018" cy="523220"/>
            </a:xfrm>
            <a:prstGeom prst="rect">
              <a:avLst/>
            </a:prstGeom>
            <a:noFill/>
            <a:ln w="9525">
              <a:noFill/>
              <a:miter lim="800000"/>
              <a:headEnd/>
              <a:tailEnd/>
            </a:ln>
          </p:spPr>
          <p:txBody>
            <a:bodyPr wrap="none">
              <a:spAutoFit/>
            </a:bodyPr>
            <a:lstStyle/>
            <a:p>
              <a:pPr defTabSz="914400"/>
              <a:r>
                <a:rPr lang="en-US" sz="1400" i="1" dirty="0">
                  <a:solidFill>
                    <a:srgbClr val="000000"/>
                  </a:solidFill>
                  <a:latin typeface="Corbel" pitchFamily="34" charset="0"/>
                  <a:ea typeface="+mn-ea"/>
                </a:rPr>
                <a:t>   -- </a:t>
              </a:r>
              <a:r>
                <a:rPr lang="en-US" sz="1400" i="1" dirty="0" err="1">
                  <a:solidFill>
                    <a:srgbClr val="000000"/>
                  </a:solidFill>
                  <a:latin typeface="Corbel" pitchFamily="34" charset="0"/>
                  <a:ea typeface="+mn-ea"/>
                </a:rPr>
                <a:t>signif</a:t>
              </a:r>
              <a:r>
                <a:rPr lang="en-US" sz="1400" i="1" dirty="0">
                  <a:solidFill>
                    <a:srgbClr val="000000"/>
                  </a:solidFill>
                  <a:latin typeface="Corbel" pitchFamily="34" charset="0"/>
                  <a:ea typeface="+mn-ea"/>
                </a:rPr>
                <a:t>. diff from referral</a:t>
              </a:r>
            </a:p>
            <a:p>
              <a:pPr defTabSz="914400"/>
              <a:r>
                <a:rPr lang="en-US" sz="1400" i="1" dirty="0">
                  <a:solidFill>
                    <a:srgbClr val="000000"/>
                  </a:solidFill>
                  <a:latin typeface="Corbel" pitchFamily="34" charset="0"/>
                  <a:ea typeface="+mn-ea"/>
                </a:rPr>
                <a:t>   -- </a:t>
              </a:r>
              <a:r>
                <a:rPr lang="en-US" sz="1400" i="1" dirty="0" err="1">
                  <a:solidFill>
                    <a:srgbClr val="000000"/>
                  </a:solidFill>
                  <a:latin typeface="Corbel" pitchFamily="34" charset="0"/>
                  <a:ea typeface="+mn-ea"/>
                </a:rPr>
                <a:t>signif</a:t>
              </a:r>
              <a:r>
                <a:rPr lang="en-US" sz="1400" i="1" dirty="0">
                  <a:solidFill>
                    <a:srgbClr val="000000"/>
                  </a:solidFill>
                  <a:latin typeface="Corbel" pitchFamily="34" charset="0"/>
                  <a:ea typeface="+mn-ea"/>
                </a:rPr>
                <a:t>. diff from treatment only on release</a:t>
              </a:r>
            </a:p>
          </p:txBody>
        </p:sp>
        <p:sp>
          <p:nvSpPr>
            <p:cNvPr id="12303" name="AutoShape 16"/>
            <p:cNvSpPr>
              <a:spLocks noChangeArrowheads="1"/>
            </p:cNvSpPr>
            <p:nvPr/>
          </p:nvSpPr>
          <p:spPr bwMode="auto">
            <a:xfrm>
              <a:off x="615949" y="5958116"/>
              <a:ext cx="280014" cy="152400"/>
            </a:xfrm>
            <a:prstGeom prst="star4">
              <a:avLst>
                <a:gd name="adj" fmla="val 12500"/>
              </a:avLst>
            </a:prstGeom>
            <a:solidFill>
              <a:schemeClr val="bg2"/>
            </a:solidFill>
            <a:ln w="9525">
              <a:solidFill>
                <a:schemeClr val="tx1"/>
              </a:solidFill>
              <a:miter lim="800000"/>
              <a:headEnd/>
              <a:tailEnd/>
            </a:ln>
          </p:spPr>
          <p:txBody>
            <a:bodyPr wrap="none" anchor="ctr"/>
            <a:lstStyle/>
            <a:p>
              <a:pPr defTabSz="914400"/>
              <a:endParaRPr lang="en-US" sz="6000" b="1" i="1">
                <a:solidFill>
                  <a:srgbClr val="FFFFFF"/>
                </a:solidFill>
                <a:latin typeface="Corbel" pitchFamily="34" charset="0"/>
                <a:ea typeface="+mn-ea"/>
              </a:endParaRPr>
            </a:p>
          </p:txBody>
        </p:sp>
        <p:sp>
          <p:nvSpPr>
            <p:cNvPr id="735249" name="AutoShape 17"/>
            <p:cNvSpPr>
              <a:spLocks noChangeArrowheads="1"/>
            </p:cNvSpPr>
            <p:nvPr/>
          </p:nvSpPr>
          <p:spPr bwMode="auto">
            <a:xfrm>
              <a:off x="615949" y="6186716"/>
              <a:ext cx="280014" cy="152400"/>
            </a:xfrm>
            <a:prstGeom prst="star5">
              <a:avLst/>
            </a:prstGeom>
            <a:solidFill>
              <a:schemeClr val="bg2"/>
            </a:solidFill>
            <a:ln w="9525">
              <a:solidFill>
                <a:schemeClr val="tx1"/>
              </a:solidFill>
              <a:miter lim="800000"/>
              <a:headEnd/>
              <a:tailEnd/>
            </a:ln>
            <a:effectLst/>
          </p:spPr>
          <p:txBody>
            <a:bodyPr wrap="none" anchor="ctr"/>
            <a:lstStyle/>
            <a:p>
              <a:pPr defTabSz="914400">
                <a:defRPr/>
              </a:pPr>
              <a:endParaRPr lang="en-US" sz="6000" b="1" i="1">
                <a:solidFill>
                  <a:srgbClr val="FFFFFF"/>
                </a:solidFill>
                <a:latin typeface="Corbel" pitchFamily="34" charset="0"/>
                <a:ea typeface="+mn-ea"/>
              </a:endParaRPr>
            </a:p>
          </p:txBody>
        </p:sp>
      </p:grpSp>
    </p:spTree>
    <p:extLst>
      <p:ext uri="{BB962C8B-B14F-4D97-AF65-F5344CB8AC3E}">
        <p14:creationId xmlns:p14="http://schemas.microsoft.com/office/powerpoint/2010/main" val="3622121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graphicEl>
                                              <a:chart seriesIdx="0" categoryIdx="-4" bldStep="series"/>
                                            </p:graphicEl>
                                          </p:spTgt>
                                        </p:tgtEl>
                                        <p:attrNameLst>
                                          <p:attrName>style.visibility</p:attrName>
                                        </p:attrNameLst>
                                      </p:cBhvr>
                                      <p:to>
                                        <p:strVal val="visible"/>
                                      </p:to>
                                    </p:set>
                                    <p:animEffect transition="in" filter="dissolve">
                                      <p:cBhvr>
                                        <p:cTn id="7" dur="500"/>
                                        <p:tgtEl>
                                          <p:spTgt spid="20">
                                            <p:graphicEl>
                                              <a:chart seriesIdx="0" categoryIdx="-4" bldStep="series"/>
                                            </p:graphic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graphicEl>
                                              <a:chart seriesIdx="1" categoryIdx="-4" bldStep="series"/>
                                            </p:graphicEl>
                                          </p:spTgt>
                                        </p:tgtEl>
                                        <p:attrNameLst>
                                          <p:attrName>style.visibility</p:attrName>
                                        </p:attrNameLst>
                                      </p:cBhvr>
                                      <p:to>
                                        <p:strVal val="visible"/>
                                      </p:to>
                                    </p:set>
                                    <p:animEffect transition="in" filter="dissolve">
                                      <p:cBhvr>
                                        <p:cTn id="15" dur="500"/>
                                        <p:tgtEl>
                                          <p:spTgt spid="20">
                                            <p:graphicEl>
                                              <a:chart seriesIdx="1" categoryIdx="-4" bldStep="series"/>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0">
                                            <p:graphicEl>
                                              <a:chart seriesIdx="2" categoryIdx="-4" bldStep="series"/>
                                            </p:graphicEl>
                                          </p:spTgt>
                                        </p:tgtEl>
                                        <p:attrNameLst>
                                          <p:attrName>style.visibility</p:attrName>
                                        </p:attrNameLst>
                                      </p:cBhvr>
                                      <p:to>
                                        <p:strVal val="visible"/>
                                      </p:to>
                                    </p:set>
                                    <p:animEffect transition="in" filter="dissolve">
                                      <p:cBhvr>
                                        <p:cTn id="23" dur="500"/>
                                        <p:tgtEl>
                                          <p:spTgt spid="20">
                                            <p:graphicEl>
                                              <a:chart seriesIdx="2" categoryIdx="-4" bldStep="series"/>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Sub>
          <a:bldChart bld="series" animBg="0"/>
        </p:bldSub>
      </p:bldGraphic>
      <p:bldP spid="25" grpId="0" animBg="1"/>
      <p:bldP spid="2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wcompton\Desktop\m6418a3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51" y="970992"/>
            <a:ext cx="7023370" cy="546262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2"/>
          <p:cNvSpPr txBox="1">
            <a:spLocks/>
          </p:cNvSpPr>
          <p:nvPr/>
        </p:nvSpPr>
        <p:spPr>
          <a:xfrm>
            <a:off x="0" y="8948"/>
            <a:ext cx="9144000" cy="1143000"/>
          </a:xfrm>
          <a:prstGeom prst="rect">
            <a:avLst/>
          </a:prstGeom>
          <a:effectLst/>
        </p:spPr>
        <p:txBody>
          <a:bodyPr lIns="91344" tIns="45672" rIns="91344" bIns="45672"/>
          <a:lstStyle/>
          <a:p>
            <a:pPr algn="ctr" eaLnBrk="0" fontAlgn="base" hangingPunct="0">
              <a:lnSpc>
                <a:spcPct val="90000"/>
              </a:lnSpc>
              <a:spcBef>
                <a:spcPct val="0"/>
              </a:spcBef>
              <a:spcAft>
                <a:spcPct val="0"/>
              </a:spcAft>
              <a:buClr>
                <a:srgbClr val="000000"/>
              </a:buClr>
              <a:buSzPct val="45000"/>
              <a:buFont typeface="Wingdings" pitchFamily="2" charset="2"/>
              <a:buNone/>
              <a:defRPr/>
            </a:pPr>
            <a:r>
              <a:rPr lang="en-US" sz="3600" b="1" kern="0" dirty="0" smtClean="0">
                <a:solidFill>
                  <a:srgbClr val="000000"/>
                </a:solidFill>
                <a:ea typeface="+mj-ea"/>
                <a:cs typeface="Times New Roman" pitchFamily="18" charset="0"/>
              </a:rPr>
              <a:t>Multi-pronged approaches can save lives:  </a:t>
            </a:r>
            <a:r>
              <a:rPr lang="en-US" sz="3600" b="1" i="1" kern="0" dirty="0" smtClean="0">
                <a:solidFill>
                  <a:srgbClr val="000000"/>
                </a:solidFill>
                <a:ea typeface="+mj-ea"/>
                <a:cs typeface="Times New Roman" pitchFamily="18" charset="0"/>
              </a:rPr>
              <a:t>Staten Island Case Study</a:t>
            </a:r>
            <a:endParaRPr lang="en-US" sz="3600" b="1" i="1" kern="0" dirty="0">
              <a:solidFill>
                <a:srgbClr val="000000"/>
              </a:solidFill>
              <a:ea typeface="+mj-ea"/>
              <a:cs typeface="Times New Roman" pitchFamily="18" charset="0"/>
            </a:endParaRPr>
          </a:p>
        </p:txBody>
      </p:sp>
      <p:sp>
        <p:nvSpPr>
          <p:cNvPr id="5" name="Line 3"/>
          <p:cNvSpPr>
            <a:spLocks noChangeShapeType="1"/>
          </p:cNvSpPr>
          <p:nvPr/>
        </p:nvSpPr>
        <p:spPr bwMode="auto">
          <a:xfrm>
            <a:off x="0" y="1071851"/>
            <a:ext cx="9144000" cy="0"/>
          </a:xfrm>
          <a:prstGeom prst="line">
            <a:avLst/>
          </a:prstGeom>
          <a:noFill/>
          <a:ln w="57150">
            <a:solidFill>
              <a:srgbClr val="FF0000"/>
            </a:solidFill>
            <a:round/>
            <a:headEnd/>
            <a:tailEnd/>
          </a:ln>
          <a:effectLst/>
        </p:spPr>
        <p:txBody>
          <a:bodyPr lIns="91344" tIns="45672" rIns="91344" bIns="45672"/>
          <a:lstStyle/>
          <a:p>
            <a:pPr algn="ctr" defTabSz="913437">
              <a:lnSpc>
                <a:spcPct val="85000"/>
              </a:lnSpc>
            </a:pPr>
            <a:endParaRPr lang="en-US" b="1" i="1">
              <a:solidFill>
                <a:srgbClr val="000000"/>
              </a:solidFill>
              <a:latin typeface="Corbel" pitchFamily="34" charset="0"/>
              <a:ea typeface="+mn-ea"/>
            </a:endParaRPr>
          </a:p>
        </p:txBody>
      </p:sp>
      <p:sp>
        <p:nvSpPr>
          <p:cNvPr id="3" name="TextBox 2"/>
          <p:cNvSpPr txBox="1"/>
          <p:nvPr/>
        </p:nvSpPr>
        <p:spPr>
          <a:xfrm>
            <a:off x="7052557" y="1118675"/>
            <a:ext cx="2091447" cy="4619726"/>
          </a:xfrm>
          <a:prstGeom prst="rect">
            <a:avLst/>
          </a:prstGeom>
          <a:noFill/>
        </p:spPr>
        <p:txBody>
          <a:bodyPr wrap="square" rtlCol="0">
            <a:spAutoFit/>
          </a:bodyPr>
          <a:lstStyle/>
          <a:p>
            <a:pPr marL="342900" indent="-342900">
              <a:lnSpc>
                <a:spcPct val="90000"/>
              </a:lnSpc>
              <a:spcAft>
                <a:spcPts val="600"/>
              </a:spcAft>
              <a:buFont typeface="+mj-lt"/>
              <a:buAutoNum type="arabicPeriod"/>
            </a:pPr>
            <a:r>
              <a:rPr lang="en-US" b="1" dirty="0" smtClean="0"/>
              <a:t>data brief</a:t>
            </a:r>
            <a:endParaRPr lang="en-US" b="1" dirty="0"/>
          </a:p>
          <a:p>
            <a:pPr marL="342900" indent="-342900">
              <a:lnSpc>
                <a:spcPct val="90000"/>
              </a:lnSpc>
              <a:spcAft>
                <a:spcPts val="600"/>
              </a:spcAft>
              <a:buFont typeface="+mj-lt"/>
              <a:buAutoNum type="arabicPeriod"/>
            </a:pPr>
            <a:r>
              <a:rPr lang="en-US" b="1" dirty="0" smtClean="0"/>
              <a:t>opioid Rx guidelines</a:t>
            </a:r>
            <a:endParaRPr lang="en-US" b="1" dirty="0"/>
          </a:p>
          <a:p>
            <a:pPr marL="342900" indent="-342900">
              <a:lnSpc>
                <a:spcPct val="90000"/>
              </a:lnSpc>
              <a:spcAft>
                <a:spcPts val="600"/>
              </a:spcAft>
              <a:buFont typeface="+mj-lt"/>
              <a:buAutoNum type="arabicPeriod"/>
            </a:pPr>
            <a:r>
              <a:rPr lang="en-US" b="1" dirty="0" smtClean="0"/>
              <a:t>PSAs</a:t>
            </a:r>
          </a:p>
          <a:p>
            <a:pPr marL="342900" indent="-342900">
              <a:lnSpc>
                <a:spcPct val="90000"/>
              </a:lnSpc>
              <a:spcAft>
                <a:spcPts val="600"/>
              </a:spcAft>
              <a:buFont typeface="+mj-lt"/>
              <a:buAutoNum type="arabicPeriod"/>
            </a:pPr>
            <a:r>
              <a:rPr lang="en-US" b="1" dirty="0" smtClean="0"/>
              <a:t>PDMP law</a:t>
            </a:r>
            <a:endParaRPr lang="en-US" b="1" dirty="0"/>
          </a:p>
          <a:p>
            <a:pPr marL="342900" indent="-342900">
              <a:lnSpc>
                <a:spcPct val="90000"/>
              </a:lnSpc>
              <a:spcAft>
                <a:spcPts val="600"/>
              </a:spcAft>
              <a:buFont typeface="+mj-lt"/>
              <a:buAutoNum type="arabicPeriod"/>
            </a:pPr>
            <a:r>
              <a:rPr lang="en-US" b="1" dirty="0" smtClean="0"/>
              <a:t>ED opioid Rx guidelines</a:t>
            </a:r>
            <a:endParaRPr lang="en-US" b="1" dirty="0"/>
          </a:p>
          <a:p>
            <a:pPr marL="342900" indent="-342900">
              <a:lnSpc>
                <a:spcPct val="90000"/>
              </a:lnSpc>
              <a:spcAft>
                <a:spcPts val="600"/>
              </a:spcAft>
              <a:buFont typeface="+mj-lt"/>
              <a:buAutoNum type="arabicPeriod"/>
            </a:pPr>
            <a:r>
              <a:rPr lang="en-US" b="1" dirty="0" smtClean="0"/>
              <a:t>town halls and detailing </a:t>
            </a:r>
            <a:r>
              <a:rPr lang="en-US" b="1" dirty="0"/>
              <a:t>campaign to promote </a:t>
            </a:r>
            <a:r>
              <a:rPr lang="en-US" b="1" dirty="0" smtClean="0"/>
              <a:t>guidelines</a:t>
            </a:r>
            <a:endParaRPr lang="en-US" b="1" dirty="0"/>
          </a:p>
          <a:p>
            <a:pPr marL="342900" indent="-342900">
              <a:lnSpc>
                <a:spcPct val="90000"/>
              </a:lnSpc>
              <a:spcAft>
                <a:spcPts val="600"/>
              </a:spcAft>
              <a:buFont typeface="+mj-lt"/>
              <a:buAutoNum type="arabicPeriod"/>
            </a:pPr>
            <a:r>
              <a:rPr lang="en-US" b="1" dirty="0" smtClean="0"/>
              <a:t>PDMP mandated use</a:t>
            </a:r>
            <a:endParaRPr lang="en-US" b="1" dirty="0"/>
          </a:p>
          <a:p>
            <a:pPr marL="342900" indent="-342900">
              <a:lnSpc>
                <a:spcPct val="90000"/>
              </a:lnSpc>
              <a:spcAft>
                <a:spcPts val="600"/>
              </a:spcAft>
              <a:buFont typeface="+mj-lt"/>
              <a:buAutoNum type="arabicPeriod"/>
            </a:pPr>
            <a:r>
              <a:rPr lang="en-US" b="1" dirty="0" smtClean="0"/>
              <a:t>PSAs</a:t>
            </a:r>
            <a:endParaRPr lang="en-US" b="1" dirty="0"/>
          </a:p>
        </p:txBody>
      </p:sp>
      <p:sp>
        <p:nvSpPr>
          <p:cNvPr id="6" name="TextBox 5"/>
          <p:cNvSpPr txBox="1"/>
          <p:nvPr/>
        </p:nvSpPr>
        <p:spPr>
          <a:xfrm>
            <a:off x="4027250" y="1857982"/>
            <a:ext cx="321012" cy="338554"/>
          </a:xfrm>
          <a:prstGeom prst="rect">
            <a:avLst/>
          </a:prstGeom>
          <a:solidFill>
            <a:schemeClr val="bg1"/>
          </a:solidFill>
        </p:spPr>
        <p:txBody>
          <a:bodyPr wrap="square" rtlCol="0">
            <a:spAutoFit/>
          </a:bodyPr>
          <a:lstStyle/>
          <a:p>
            <a:r>
              <a:rPr lang="en-US" sz="1600" b="1" dirty="0" smtClean="0">
                <a:latin typeface="Arial" panose="020B0604020202020204" pitchFamily="34" charset="0"/>
                <a:cs typeface="Arial" panose="020B0604020202020204" pitchFamily="34" charset="0"/>
              </a:rPr>
              <a:t>1</a:t>
            </a:r>
            <a:endParaRPr lang="en-US" sz="1600" b="1" dirty="0">
              <a:latin typeface="Arial" panose="020B0604020202020204" pitchFamily="34" charset="0"/>
              <a:cs typeface="Arial" panose="020B0604020202020204" pitchFamily="34" charset="0"/>
            </a:endParaRPr>
          </a:p>
        </p:txBody>
      </p:sp>
      <p:sp>
        <p:nvSpPr>
          <p:cNvPr id="8" name="TextBox 7"/>
          <p:cNvSpPr txBox="1"/>
          <p:nvPr/>
        </p:nvSpPr>
        <p:spPr>
          <a:xfrm>
            <a:off x="6074918" y="1863731"/>
            <a:ext cx="554478" cy="338554"/>
          </a:xfrm>
          <a:prstGeom prst="rect">
            <a:avLst/>
          </a:prstGeom>
          <a:solidFill>
            <a:schemeClr val="bg1"/>
          </a:solidFill>
        </p:spPr>
        <p:txBody>
          <a:bodyPr wrap="square" rtlCol="0">
            <a:spAutoFit/>
          </a:bodyPr>
          <a:lstStyle/>
          <a:p>
            <a:r>
              <a:rPr lang="en-US" sz="1600" b="1" dirty="0" smtClean="0">
                <a:latin typeface="Arial" panose="020B0604020202020204" pitchFamily="34" charset="0"/>
                <a:cs typeface="Arial" panose="020B0604020202020204" pitchFamily="34" charset="0"/>
              </a:rPr>
              <a:t>6  7</a:t>
            </a:r>
            <a:endParaRPr lang="en-US" sz="1600" b="1" dirty="0">
              <a:latin typeface="Arial" panose="020B0604020202020204" pitchFamily="34" charset="0"/>
              <a:cs typeface="Arial" panose="020B0604020202020204" pitchFamily="34" charset="0"/>
            </a:endParaRPr>
          </a:p>
        </p:txBody>
      </p:sp>
      <p:sp>
        <p:nvSpPr>
          <p:cNvPr id="9" name="TextBox 8"/>
          <p:cNvSpPr txBox="1"/>
          <p:nvPr/>
        </p:nvSpPr>
        <p:spPr>
          <a:xfrm>
            <a:off x="4604435" y="1857982"/>
            <a:ext cx="395595" cy="338554"/>
          </a:xfrm>
          <a:prstGeom prst="rect">
            <a:avLst/>
          </a:prstGeom>
          <a:solidFill>
            <a:schemeClr val="bg1"/>
          </a:solidFill>
        </p:spPr>
        <p:txBody>
          <a:bodyPr wrap="square" rtlCol="0">
            <a:spAutoFit/>
          </a:bodyPr>
          <a:lstStyle/>
          <a:p>
            <a:r>
              <a:rPr lang="en-US" sz="1600" b="1" dirty="0">
                <a:latin typeface="Arial" panose="020B0604020202020204" pitchFamily="34" charset="0"/>
                <a:cs typeface="Arial" panose="020B0604020202020204" pitchFamily="34" charset="0"/>
              </a:rPr>
              <a:t>2</a:t>
            </a:r>
          </a:p>
        </p:txBody>
      </p:sp>
      <p:sp>
        <p:nvSpPr>
          <p:cNvPr id="10" name="TextBox 9"/>
          <p:cNvSpPr txBox="1"/>
          <p:nvPr/>
        </p:nvSpPr>
        <p:spPr>
          <a:xfrm>
            <a:off x="5068141" y="1874856"/>
            <a:ext cx="535021" cy="338554"/>
          </a:xfrm>
          <a:prstGeom prst="rect">
            <a:avLst/>
          </a:prstGeom>
          <a:solidFill>
            <a:schemeClr val="bg1"/>
          </a:solidFill>
        </p:spPr>
        <p:txBody>
          <a:bodyPr wrap="square" rtlCol="0">
            <a:spAutoFit/>
          </a:bodyPr>
          <a:lstStyle/>
          <a:p>
            <a:r>
              <a:rPr lang="en-US" sz="1600" b="1" dirty="0" smtClean="0">
                <a:latin typeface="Arial" panose="020B0604020202020204" pitchFamily="34" charset="0"/>
                <a:cs typeface="Arial" panose="020B0604020202020204" pitchFamily="34" charset="0"/>
              </a:rPr>
              <a:t>3  4</a:t>
            </a:r>
            <a:endParaRPr lang="en-US" sz="1600" b="1" dirty="0">
              <a:latin typeface="Arial" panose="020B0604020202020204" pitchFamily="34" charset="0"/>
              <a:cs typeface="Arial" panose="020B0604020202020204" pitchFamily="34" charset="0"/>
            </a:endParaRPr>
          </a:p>
        </p:txBody>
      </p:sp>
      <p:sp>
        <p:nvSpPr>
          <p:cNvPr id="11" name="TextBox 10"/>
          <p:cNvSpPr txBox="1"/>
          <p:nvPr/>
        </p:nvSpPr>
        <p:spPr>
          <a:xfrm>
            <a:off x="5677714" y="1859892"/>
            <a:ext cx="321012" cy="338554"/>
          </a:xfrm>
          <a:prstGeom prst="rect">
            <a:avLst/>
          </a:prstGeom>
          <a:solidFill>
            <a:schemeClr val="bg1"/>
          </a:solidFill>
        </p:spPr>
        <p:txBody>
          <a:bodyPr wrap="square" rtlCol="0">
            <a:spAutoFit/>
          </a:bodyPr>
          <a:lstStyle/>
          <a:p>
            <a:r>
              <a:rPr lang="en-US" sz="1600" b="1" dirty="0">
                <a:latin typeface="Arial" panose="020B0604020202020204" pitchFamily="34" charset="0"/>
                <a:cs typeface="Arial" panose="020B0604020202020204" pitchFamily="34" charset="0"/>
              </a:rPr>
              <a:t>5</a:t>
            </a:r>
          </a:p>
        </p:txBody>
      </p:sp>
      <p:sp>
        <p:nvSpPr>
          <p:cNvPr id="13" name="TextBox 12"/>
          <p:cNvSpPr txBox="1"/>
          <p:nvPr/>
        </p:nvSpPr>
        <p:spPr>
          <a:xfrm>
            <a:off x="6536986" y="1865130"/>
            <a:ext cx="321012" cy="338554"/>
          </a:xfrm>
          <a:prstGeom prst="rect">
            <a:avLst/>
          </a:prstGeom>
          <a:solidFill>
            <a:schemeClr val="bg1"/>
          </a:solidFill>
        </p:spPr>
        <p:txBody>
          <a:bodyPr wrap="square" rtlCol="0">
            <a:spAutoFit/>
          </a:bodyPr>
          <a:lstStyle/>
          <a:p>
            <a:r>
              <a:rPr lang="en-US" sz="1600" b="1" dirty="0">
                <a:latin typeface="Arial" panose="020B0604020202020204" pitchFamily="34" charset="0"/>
                <a:cs typeface="Arial" panose="020B0604020202020204" pitchFamily="34" charset="0"/>
              </a:rPr>
              <a:t>8</a:t>
            </a:r>
          </a:p>
        </p:txBody>
      </p:sp>
      <p:sp>
        <p:nvSpPr>
          <p:cNvPr id="7" name="TextBox 6"/>
          <p:cNvSpPr txBox="1"/>
          <p:nvPr/>
        </p:nvSpPr>
        <p:spPr>
          <a:xfrm>
            <a:off x="554477" y="6433610"/>
            <a:ext cx="8414425" cy="369332"/>
          </a:xfrm>
          <a:prstGeom prst="rect">
            <a:avLst/>
          </a:prstGeom>
          <a:noFill/>
        </p:spPr>
        <p:txBody>
          <a:bodyPr wrap="square" rtlCol="0">
            <a:spAutoFit/>
          </a:bodyPr>
          <a:lstStyle/>
          <a:p>
            <a:r>
              <a:rPr lang="en-US" dirty="0" smtClean="0"/>
              <a:t>Source:  MMWR, May 15, 2015  64(18):491-494</a:t>
            </a:r>
            <a:endParaRPr lang="en-US" dirty="0"/>
          </a:p>
        </p:txBody>
      </p:sp>
    </p:spTree>
    <p:extLst>
      <p:ext uri="{BB962C8B-B14F-4D97-AF65-F5344CB8AC3E}">
        <p14:creationId xmlns:p14="http://schemas.microsoft.com/office/powerpoint/2010/main" val="304359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TextBox 549"/>
          <p:cNvSpPr txBox="1"/>
          <p:nvPr/>
        </p:nvSpPr>
        <p:spPr>
          <a:xfrm>
            <a:off x="6931" y="-34038"/>
            <a:ext cx="9143584" cy="953489"/>
          </a:xfrm>
          <a:prstGeom prst="rect">
            <a:avLst/>
          </a:prstGeom>
          <a:noFill/>
        </p:spPr>
        <p:txBody>
          <a:bodyPr wrap="square" lIns="90889" tIns="45414" rIns="90889" bIns="45414" rtlCol="0">
            <a:spAutoFit/>
          </a:bodyPr>
          <a:lstStyle/>
          <a:p>
            <a:pPr algn="ctr"/>
            <a:r>
              <a:rPr lang="en-US" sz="2800" b="1" dirty="0" smtClean="0">
                <a:solidFill>
                  <a:srgbClr val="000000"/>
                </a:solidFill>
              </a:rPr>
              <a:t>Decline </a:t>
            </a:r>
            <a:r>
              <a:rPr lang="en-US" sz="2800" b="1" dirty="0">
                <a:solidFill>
                  <a:srgbClr val="000000"/>
                </a:solidFill>
              </a:rPr>
              <a:t>in Drug Overdose Deaths After State Policy </a:t>
            </a:r>
            <a:r>
              <a:rPr lang="en-US" sz="2800" b="1" dirty="0" smtClean="0">
                <a:solidFill>
                  <a:srgbClr val="000000"/>
                </a:solidFill>
              </a:rPr>
              <a:t>Changes in Florida</a:t>
            </a:r>
            <a:r>
              <a:rPr lang="en-US" sz="2800" b="1" dirty="0">
                <a:solidFill>
                  <a:srgbClr val="000000"/>
                </a:solidFill>
              </a:rPr>
              <a:t>, 2010–2012</a:t>
            </a:r>
            <a:endParaRPr lang="en-US" sz="2800" b="1" i="1" dirty="0">
              <a:solidFill>
                <a:srgbClr val="000000"/>
              </a:solidFill>
            </a:endParaRPr>
          </a:p>
        </p:txBody>
      </p:sp>
      <p:grpSp>
        <p:nvGrpSpPr>
          <p:cNvPr id="2" name="Group 562"/>
          <p:cNvGrpSpPr/>
          <p:nvPr/>
        </p:nvGrpSpPr>
        <p:grpSpPr>
          <a:xfrm>
            <a:off x="15415" y="919162"/>
            <a:ext cx="9118496" cy="5945104"/>
            <a:chOff x="12572" y="919161"/>
            <a:chExt cx="10258317" cy="5945104"/>
          </a:xfrm>
        </p:grpSpPr>
        <p:sp>
          <p:nvSpPr>
            <p:cNvPr id="555" name="Rectangle 554"/>
            <p:cNvSpPr/>
            <p:nvPr/>
          </p:nvSpPr>
          <p:spPr bwMode="auto">
            <a:xfrm>
              <a:off x="5791200" y="1595304"/>
              <a:ext cx="204157" cy="4041998"/>
            </a:xfrm>
            <a:prstGeom prst="rect">
              <a:avLst/>
            </a:prstGeom>
            <a:solidFill>
              <a:srgbClr val="BFBFBF">
                <a:alpha val="392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hangingPunct="0">
                <a:lnSpc>
                  <a:spcPct val="93000"/>
                </a:lnSpc>
                <a:spcBef>
                  <a:spcPct val="0"/>
                </a:spcBef>
                <a:spcAft>
                  <a:spcPct val="0"/>
                </a:spcAft>
                <a:buClr>
                  <a:srgbClr val="000000"/>
                </a:buClr>
                <a:buSzPct val="45000"/>
                <a:buFont typeface="Wingdings" charset="2"/>
                <a:buNone/>
              </a:pPr>
              <a:endParaRPr lang="en-US" sz="2400">
                <a:solidFill>
                  <a:srgbClr val="000000"/>
                </a:solidFill>
              </a:endParaRPr>
            </a:p>
          </p:txBody>
        </p:sp>
        <p:sp>
          <p:nvSpPr>
            <p:cNvPr id="556" name="Rectangle 555"/>
            <p:cNvSpPr/>
            <p:nvPr/>
          </p:nvSpPr>
          <p:spPr bwMode="auto">
            <a:xfrm>
              <a:off x="5967411" y="1595304"/>
              <a:ext cx="642512" cy="4041998"/>
            </a:xfrm>
            <a:prstGeom prst="rect">
              <a:avLst/>
            </a:prstGeom>
            <a:solidFill>
              <a:srgbClr val="BFBFBF">
                <a:alpha val="1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hangingPunct="0">
                <a:lnSpc>
                  <a:spcPct val="93000"/>
                </a:lnSpc>
                <a:spcBef>
                  <a:spcPct val="0"/>
                </a:spcBef>
                <a:spcAft>
                  <a:spcPct val="0"/>
                </a:spcAft>
                <a:buClr>
                  <a:srgbClr val="000000"/>
                </a:buClr>
                <a:buSzPct val="45000"/>
                <a:buFont typeface="Wingdings" charset="2"/>
                <a:buNone/>
              </a:pPr>
              <a:endParaRPr lang="en-US" sz="2400">
                <a:solidFill>
                  <a:srgbClr val="000000"/>
                </a:solidFill>
              </a:endParaRPr>
            </a:p>
          </p:txBody>
        </p:sp>
        <p:sp>
          <p:nvSpPr>
            <p:cNvPr id="557" name="Rectangle 556"/>
            <p:cNvSpPr/>
            <p:nvPr/>
          </p:nvSpPr>
          <p:spPr bwMode="auto">
            <a:xfrm>
              <a:off x="6605589" y="1595304"/>
              <a:ext cx="432757" cy="4041998"/>
            </a:xfrm>
            <a:prstGeom prst="rect">
              <a:avLst/>
            </a:prstGeom>
            <a:solidFill>
              <a:srgbClr val="BFBFBF">
                <a:alpha val="2509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hangingPunct="0">
                <a:lnSpc>
                  <a:spcPct val="93000"/>
                </a:lnSpc>
                <a:spcBef>
                  <a:spcPct val="0"/>
                </a:spcBef>
                <a:spcAft>
                  <a:spcPct val="0"/>
                </a:spcAft>
                <a:buClr>
                  <a:srgbClr val="000000"/>
                </a:buClr>
                <a:buSzPct val="45000"/>
                <a:buFont typeface="Wingdings" charset="2"/>
                <a:buNone/>
              </a:pPr>
              <a:endParaRPr lang="en-US" sz="2400">
                <a:solidFill>
                  <a:srgbClr val="000000"/>
                </a:solidFill>
              </a:endParaRPr>
            </a:p>
          </p:txBody>
        </p:sp>
        <p:sp>
          <p:nvSpPr>
            <p:cNvPr id="558" name="Rectangle 557"/>
            <p:cNvSpPr/>
            <p:nvPr/>
          </p:nvSpPr>
          <p:spPr bwMode="auto">
            <a:xfrm>
              <a:off x="7029450" y="1600067"/>
              <a:ext cx="371475" cy="4041998"/>
            </a:xfrm>
            <a:prstGeom prst="rect">
              <a:avLst/>
            </a:prstGeom>
            <a:solidFill>
              <a:srgbClr val="BFBFBF">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hangingPunct="0">
                <a:lnSpc>
                  <a:spcPct val="93000"/>
                </a:lnSpc>
                <a:spcBef>
                  <a:spcPct val="0"/>
                </a:spcBef>
                <a:spcAft>
                  <a:spcPct val="0"/>
                </a:spcAft>
                <a:buClr>
                  <a:srgbClr val="000000"/>
                </a:buClr>
                <a:buSzPct val="45000"/>
                <a:buFont typeface="Wingdings" charset="2"/>
                <a:buNone/>
              </a:pPr>
              <a:endParaRPr lang="en-US" sz="2400">
                <a:solidFill>
                  <a:srgbClr val="000000"/>
                </a:solidFill>
              </a:endParaRPr>
            </a:p>
          </p:txBody>
        </p:sp>
        <p:sp>
          <p:nvSpPr>
            <p:cNvPr id="559" name="Rectangle 558"/>
            <p:cNvSpPr/>
            <p:nvPr/>
          </p:nvSpPr>
          <p:spPr bwMode="auto">
            <a:xfrm>
              <a:off x="7400926" y="1595304"/>
              <a:ext cx="233709" cy="4041998"/>
            </a:xfrm>
            <a:prstGeom prst="rect">
              <a:avLst/>
            </a:prstGeom>
            <a:solidFill>
              <a:srgbClr val="BFBFBF">
                <a:alpha val="58039"/>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hangingPunct="0">
                <a:lnSpc>
                  <a:spcPct val="93000"/>
                </a:lnSpc>
                <a:spcBef>
                  <a:spcPct val="0"/>
                </a:spcBef>
                <a:spcAft>
                  <a:spcPct val="0"/>
                </a:spcAft>
                <a:buClr>
                  <a:srgbClr val="000000"/>
                </a:buClr>
                <a:buSzPct val="45000"/>
                <a:buFont typeface="Wingdings" charset="2"/>
                <a:buNone/>
              </a:pPr>
              <a:endParaRPr lang="en-US" sz="2400">
                <a:solidFill>
                  <a:srgbClr val="000000"/>
                </a:solidFill>
              </a:endParaRPr>
            </a:p>
          </p:txBody>
        </p:sp>
        <p:sp>
          <p:nvSpPr>
            <p:cNvPr id="560" name="Rectangle 559"/>
            <p:cNvSpPr/>
            <p:nvPr/>
          </p:nvSpPr>
          <p:spPr bwMode="auto">
            <a:xfrm>
              <a:off x="7629300" y="1595304"/>
              <a:ext cx="838200" cy="4041998"/>
            </a:xfrm>
            <a:prstGeom prst="rect">
              <a:avLst/>
            </a:prstGeom>
            <a:solidFill>
              <a:srgbClr val="BFBFBF">
                <a:alpha val="7411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hangingPunct="0">
                <a:lnSpc>
                  <a:spcPct val="93000"/>
                </a:lnSpc>
                <a:spcBef>
                  <a:spcPct val="0"/>
                </a:spcBef>
                <a:spcAft>
                  <a:spcPct val="0"/>
                </a:spcAft>
                <a:buClr>
                  <a:srgbClr val="000000"/>
                </a:buClr>
                <a:buSzPct val="45000"/>
                <a:buFont typeface="Wingdings" charset="2"/>
                <a:buNone/>
              </a:pPr>
              <a:endParaRPr lang="en-US" sz="2400">
                <a:solidFill>
                  <a:srgbClr val="000000"/>
                </a:solidFill>
              </a:endParaRPr>
            </a:p>
          </p:txBody>
        </p:sp>
        <p:sp>
          <p:nvSpPr>
            <p:cNvPr id="561" name="Rectangle 560"/>
            <p:cNvSpPr/>
            <p:nvPr/>
          </p:nvSpPr>
          <p:spPr bwMode="auto">
            <a:xfrm>
              <a:off x="8472264" y="1595304"/>
              <a:ext cx="537532" cy="4041998"/>
            </a:xfrm>
            <a:prstGeom prst="rect">
              <a:avLst/>
            </a:prstGeom>
            <a:solidFill>
              <a:srgbClr val="BFBFBF">
                <a:alpha val="8509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hangingPunct="0">
                <a:lnSpc>
                  <a:spcPct val="93000"/>
                </a:lnSpc>
                <a:spcBef>
                  <a:spcPct val="0"/>
                </a:spcBef>
                <a:spcAft>
                  <a:spcPct val="0"/>
                </a:spcAft>
                <a:buClr>
                  <a:srgbClr val="000000"/>
                </a:buClr>
                <a:buSzPct val="45000"/>
                <a:buFont typeface="Wingdings" charset="2"/>
                <a:buNone/>
              </a:pPr>
              <a:endParaRPr lang="en-US" sz="2400">
                <a:solidFill>
                  <a:srgbClr val="000000"/>
                </a:solidFill>
              </a:endParaRPr>
            </a:p>
          </p:txBody>
        </p:sp>
        <p:sp>
          <p:nvSpPr>
            <p:cNvPr id="387" name="TextBox 386"/>
            <p:cNvSpPr txBox="1"/>
            <p:nvPr/>
          </p:nvSpPr>
          <p:spPr>
            <a:xfrm>
              <a:off x="4829175" y="6191539"/>
              <a:ext cx="909265" cy="307777"/>
            </a:xfrm>
            <a:prstGeom prst="rect">
              <a:avLst/>
            </a:prstGeom>
            <a:noFill/>
          </p:spPr>
          <p:txBody>
            <a:bodyPr wrap="none" rtlCol="0">
              <a:spAutoFit/>
            </a:bodyPr>
            <a:lstStyle/>
            <a:p>
              <a:r>
                <a:rPr lang="en-US" sz="1400" b="1" dirty="0">
                  <a:solidFill>
                    <a:srgbClr val="000000"/>
                  </a:solidFill>
                </a:rPr>
                <a:t>PERIOD</a:t>
              </a:r>
            </a:p>
          </p:txBody>
        </p:sp>
        <p:grpSp>
          <p:nvGrpSpPr>
            <p:cNvPr id="3" name="Group 541"/>
            <p:cNvGrpSpPr/>
            <p:nvPr/>
          </p:nvGrpSpPr>
          <p:grpSpPr>
            <a:xfrm>
              <a:off x="657225" y="1327830"/>
              <a:ext cx="8616190" cy="4852989"/>
              <a:chOff x="657225" y="1309686"/>
              <a:chExt cx="8616190" cy="4852989"/>
            </a:xfrm>
          </p:grpSpPr>
          <p:cxnSp>
            <p:nvCxnSpPr>
              <p:cNvPr id="525" name="Straight Connector 524"/>
              <p:cNvCxnSpPr/>
              <p:nvPr/>
            </p:nvCxnSpPr>
            <p:spPr bwMode="auto">
              <a:xfrm>
                <a:off x="8471857" y="1569360"/>
                <a:ext cx="0" cy="4059323"/>
              </a:xfrm>
              <a:prstGeom prst="line">
                <a:avLst/>
              </a:prstGeom>
              <a:solidFill>
                <a:srgbClr val="00B8FF"/>
              </a:solidFill>
              <a:ln w="19050" cap="flat" cmpd="sng" algn="ctr">
                <a:solidFill>
                  <a:schemeClr val="bg1">
                    <a:lumMod val="50000"/>
                  </a:schemeClr>
                </a:solidFill>
                <a:prstDash val="sysDot"/>
                <a:round/>
                <a:headEnd type="none" w="med" len="med"/>
                <a:tailEnd type="none" w="med" len="med"/>
              </a:ln>
              <a:effectLst/>
            </p:spPr>
          </p:cxnSp>
          <p:cxnSp>
            <p:nvCxnSpPr>
              <p:cNvPr id="527" name="Straight Connector 526"/>
              <p:cNvCxnSpPr/>
              <p:nvPr/>
            </p:nvCxnSpPr>
            <p:spPr bwMode="auto">
              <a:xfrm>
                <a:off x="7633657" y="1569360"/>
                <a:ext cx="0" cy="4059323"/>
              </a:xfrm>
              <a:prstGeom prst="line">
                <a:avLst/>
              </a:prstGeom>
              <a:solidFill>
                <a:srgbClr val="00B8FF"/>
              </a:solidFill>
              <a:ln w="19050" cap="flat" cmpd="sng" algn="ctr">
                <a:solidFill>
                  <a:schemeClr val="bg1">
                    <a:lumMod val="50000"/>
                  </a:schemeClr>
                </a:solidFill>
                <a:prstDash val="sysDot"/>
                <a:round/>
                <a:headEnd type="none" w="med" len="med"/>
                <a:tailEnd type="none" w="med" len="med"/>
              </a:ln>
              <a:effectLst/>
            </p:spPr>
          </p:cxnSp>
          <p:cxnSp>
            <p:nvCxnSpPr>
              <p:cNvPr id="528" name="Straight Connector 527"/>
              <p:cNvCxnSpPr/>
              <p:nvPr/>
            </p:nvCxnSpPr>
            <p:spPr bwMode="auto">
              <a:xfrm>
                <a:off x="7395532" y="1569360"/>
                <a:ext cx="0" cy="4059323"/>
              </a:xfrm>
              <a:prstGeom prst="line">
                <a:avLst/>
              </a:prstGeom>
              <a:solidFill>
                <a:srgbClr val="00B8FF"/>
              </a:solidFill>
              <a:ln w="19050" cap="flat" cmpd="sng" algn="ctr">
                <a:solidFill>
                  <a:schemeClr val="bg1">
                    <a:lumMod val="50000"/>
                  </a:schemeClr>
                </a:solidFill>
                <a:prstDash val="sysDot"/>
                <a:round/>
                <a:headEnd type="none" w="med" len="med"/>
                <a:tailEnd type="none" w="med" len="med"/>
              </a:ln>
              <a:effectLst/>
            </p:spPr>
          </p:cxnSp>
          <p:cxnSp>
            <p:nvCxnSpPr>
              <p:cNvPr id="529" name="Straight Connector 528"/>
              <p:cNvCxnSpPr/>
              <p:nvPr/>
            </p:nvCxnSpPr>
            <p:spPr bwMode="auto">
              <a:xfrm>
                <a:off x="7033582" y="1569360"/>
                <a:ext cx="0" cy="4059323"/>
              </a:xfrm>
              <a:prstGeom prst="line">
                <a:avLst/>
              </a:prstGeom>
              <a:solidFill>
                <a:srgbClr val="00B8FF"/>
              </a:solidFill>
              <a:ln w="19050" cap="flat" cmpd="sng" algn="ctr">
                <a:solidFill>
                  <a:schemeClr val="bg1">
                    <a:lumMod val="50000"/>
                  </a:schemeClr>
                </a:solidFill>
                <a:prstDash val="sysDot"/>
                <a:round/>
                <a:headEnd type="none" w="med" len="med"/>
                <a:tailEnd type="none" w="med" len="med"/>
              </a:ln>
              <a:effectLst/>
            </p:spPr>
          </p:cxnSp>
          <p:cxnSp>
            <p:nvCxnSpPr>
              <p:cNvPr id="530" name="Straight Connector 529"/>
              <p:cNvCxnSpPr/>
              <p:nvPr/>
            </p:nvCxnSpPr>
            <p:spPr bwMode="auto">
              <a:xfrm>
                <a:off x="6614482" y="1569360"/>
                <a:ext cx="0" cy="4059323"/>
              </a:xfrm>
              <a:prstGeom prst="line">
                <a:avLst/>
              </a:prstGeom>
              <a:solidFill>
                <a:srgbClr val="00B8FF"/>
              </a:solidFill>
              <a:ln w="19050" cap="flat" cmpd="sng" algn="ctr">
                <a:solidFill>
                  <a:schemeClr val="bg1">
                    <a:lumMod val="50000"/>
                  </a:schemeClr>
                </a:solidFill>
                <a:prstDash val="sysDot"/>
                <a:round/>
                <a:headEnd type="none" w="med" len="med"/>
                <a:tailEnd type="none" w="med" len="med"/>
              </a:ln>
              <a:effectLst/>
            </p:spPr>
          </p:cxnSp>
          <p:cxnSp>
            <p:nvCxnSpPr>
              <p:cNvPr id="531" name="Straight Connector 530"/>
              <p:cNvCxnSpPr/>
              <p:nvPr/>
            </p:nvCxnSpPr>
            <p:spPr bwMode="auto">
              <a:xfrm>
                <a:off x="5995357" y="1569360"/>
                <a:ext cx="0" cy="4059323"/>
              </a:xfrm>
              <a:prstGeom prst="line">
                <a:avLst/>
              </a:prstGeom>
              <a:solidFill>
                <a:srgbClr val="00B8FF"/>
              </a:solidFill>
              <a:ln w="19050" cap="flat" cmpd="sng" algn="ctr">
                <a:solidFill>
                  <a:schemeClr val="bg1">
                    <a:lumMod val="50000"/>
                  </a:schemeClr>
                </a:solidFill>
                <a:prstDash val="sysDot"/>
                <a:round/>
                <a:headEnd type="none" w="med" len="med"/>
                <a:tailEnd type="none" w="med" len="med"/>
              </a:ln>
              <a:effectLst/>
            </p:spPr>
          </p:cxnSp>
          <p:cxnSp>
            <p:nvCxnSpPr>
              <p:cNvPr id="532" name="Straight Connector 531"/>
              <p:cNvCxnSpPr/>
              <p:nvPr/>
            </p:nvCxnSpPr>
            <p:spPr bwMode="auto">
              <a:xfrm>
                <a:off x="5795332" y="1569360"/>
                <a:ext cx="0" cy="4059323"/>
              </a:xfrm>
              <a:prstGeom prst="line">
                <a:avLst/>
              </a:prstGeom>
              <a:solidFill>
                <a:srgbClr val="00B8FF"/>
              </a:solidFill>
              <a:ln w="19050" cap="flat" cmpd="sng" algn="ctr">
                <a:solidFill>
                  <a:schemeClr val="bg1">
                    <a:lumMod val="50000"/>
                  </a:schemeClr>
                </a:solidFill>
                <a:prstDash val="sysDot"/>
                <a:round/>
                <a:headEnd type="none" w="med" len="med"/>
                <a:tailEnd type="none" w="med" len="med"/>
              </a:ln>
              <a:effectLst/>
            </p:spPr>
          </p:cxnSp>
          <p:grpSp>
            <p:nvGrpSpPr>
              <p:cNvPr id="4" name="Group 115"/>
              <p:cNvGrpSpPr/>
              <p:nvPr/>
            </p:nvGrpSpPr>
            <p:grpSpPr>
              <a:xfrm>
                <a:off x="1776416" y="3576637"/>
                <a:ext cx="6929637" cy="971548"/>
                <a:chOff x="1776416" y="3576637"/>
                <a:chExt cx="6929637" cy="971548"/>
              </a:xfrm>
            </p:grpSpPr>
            <p:cxnSp>
              <p:nvCxnSpPr>
                <p:cNvPr id="31" name="Straight Connector 30"/>
                <p:cNvCxnSpPr/>
                <p:nvPr/>
              </p:nvCxnSpPr>
              <p:spPr bwMode="auto">
                <a:xfrm flipV="1">
                  <a:off x="1776416" y="3586162"/>
                  <a:ext cx="1066800" cy="385763"/>
                </a:xfrm>
                <a:prstGeom prst="line">
                  <a:avLst/>
                </a:prstGeom>
                <a:solidFill>
                  <a:srgbClr val="00B8FF"/>
                </a:solidFill>
                <a:ln w="57150" cap="flat" cmpd="sng" algn="ctr">
                  <a:solidFill>
                    <a:srgbClr val="006699"/>
                  </a:solidFill>
                  <a:prstDash val="solid"/>
                  <a:round/>
                  <a:headEnd type="none" w="med" len="med"/>
                  <a:tailEnd type="none" w="med" len="med"/>
                </a:ln>
                <a:effectLst/>
              </p:spPr>
            </p:cxnSp>
            <p:cxnSp>
              <p:nvCxnSpPr>
                <p:cNvPr id="32" name="Straight Connector 31"/>
                <p:cNvCxnSpPr/>
                <p:nvPr/>
              </p:nvCxnSpPr>
              <p:spPr bwMode="auto">
                <a:xfrm>
                  <a:off x="2828928" y="3576637"/>
                  <a:ext cx="547687" cy="309564"/>
                </a:xfrm>
                <a:prstGeom prst="line">
                  <a:avLst/>
                </a:prstGeom>
                <a:solidFill>
                  <a:srgbClr val="00B8FF"/>
                </a:solidFill>
                <a:ln w="57150" cap="flat" cmpd="sng" algn="ctr">
                  <a:solidFill>
                    <a:srgbClr val="006699"/>
                  </a:solidFill>
                  <a:prstDash val="solid"/>
                  <a:round/>
                  <a:headEnd type="none" w="med" len="med"/>
                  <a:tailEnd type="none" w="med" len="med"/>
                </a:ln>
                <a:effectLst/>
              </p:spPr>
            </p:cxnSp>
            <p:cxnSp>
              <p:nvCxnSpPr>
                <p:cNvPr id="35" name="Straight Connector 34"/>
                <p:cNvCxnSpPr/>
                <p:nvPr/>
              </p:nvCxnSpPr>
              <p:spPr bwMode="auto">
                <a:xfrm>
                  <a:off x="3381375" y="3890964"/>
                  <a:ext cx="504826" cy="0"/>
                </a:xfrm>
                <a:prstGeom prst="line">
                  <a:avLst/>
                </a:prstGeom>
                <a:solidFill>
                  <a:srgbClr val="00B8FF"/>
                </a:solidFill>
                <a:ln w="57150" cap="flat" cmpd="sng" algn="ctr">
                  <a:solidFill>
                    <a:srgbClr val="006699"/>
                  </a:solidFill>
                  <a:prstDash val="solid"/>
                  <a:round/>
                  <a:headEnd type="none" w="med" len="med"/>
                  <a:tailEnd type="none" w="med" len="med"/>
                </a:ln>
                <a:effectLst/>
              </p:spPr>
            </p:cxnSp>
            <p:cxnSp>
              <p:nvCxnSpPr>
                <p:cNvPr id="63" name="Straight Connector 62"/>
                <p:cNvCxnSpPr/>
                <p:nvPr/>
              </p:nvCxnSpPr>
              <p:spPr bwMode="auto">
                <a:xfrm>
                  <a:off x="3876675" y="3890964"/>
                  <a:ext cx="576263" cy="152400"/>
                </a:xfrm>
                <a:prstGeom prst="line">
                  <a:avLst/>
                </a:prstGeom>
                <a:solidFill>
                  <a:srgbClr val="00B8FF"/>
                </a:solidFill>
                <a:ln w="57150" cap="flat" cmpd="sng" algn="ctr">
                  <a:solidFill>
                    <a:srgbClr val="006699"/>
                  </a:solidFill>
                  <a:prstDash val="solid"/>
                  <a:round/>
                  <a:headEnd type="none" w="med" len="med"/>
                  <a:tailEnd type="none" w="med" len="med"/>
                </a:ln>
                <a:effectLst/>
              </p:spPr>
            </p:cxnSp>
            <p:cxnSp>
              <p:nvCxnSpPr>
                <p:cNvPr id="74" name="Straight Connector 73"/>
                <p:cNvCxnSpPr/>
                <p:nvPr/>
              </p:nvCxnSpPr>
              <p:spPr bwMode="auto">
                <a:xfrm flipV="1">
                  <a:off x="4429170" y="3814763"/>
                  <a:ext cx="576263" cy="228601"/>
                </a:xfrm>
                <a:prstGeom prst="line">
                  <a:avLst/>
                </a:prstGeom>
                <a:solidFill>
                  <a:srgbClr val="00B8FF"/>
                </a:solidFill>
                <a:ln w="57150" cap="flat" cmpd="sng" algn="ctr">
                  <a:solidFill>
                    <a:srgbClr val="006699"/>
                  </a:solidFill>
                  <a:prstDash val="solid"/>
                  <a:round/>
                  <a:headEnd type="none" w="med" len="med"/>
                  <a:tailEnd type="none" w="med" len="med"/>
                </a:ln>
                <a:effectLst/>
              </p:spPr>
            </p:cxnSp>
            <p:cxnSp>
              <p:nvCxnSpPr>
                <p:cNvPr id="76" name="Straight Connector 75"/>
                <p:cNvCxnSpPr/>
                <p:nvPr/>
              </p:nvCxnSpPr>
              <p:spPr bwMode="auto">
                <a:xfrm>
                  <a:off x="5010197" y="3814764"/>
                  <a:ext cx="485810" cy="180978"/>
                </a:xfrm>
                <a:prstGeom prst="line">
                  <a:avLst/>
                </a:prstGeom>
                <a:solidFill>
                  <a:srgbClr val="00B8FF"/>
                </a:solidFill>
                <a:ln w="57150" cap="flat" cmpd="sng" algn="ctr">
                  <a:solidFill>
                    <a:srgbClr val="006699"/>
                  </a:solidFill>
                  <a:prstDash val="solid"/>
                  <a:round/>
                  <a:headEnd type="none" w="med" len="med"/>
                  <a:tailEnd type="none" w="med" len="med"/>
                </a:ln>
                <a:effectLst/>
              </p:spPr>
            </p:cxnSp>
            <p:cxnSp>
              <p:nvCxnSpPr>
                <p:cNvPr id="98" name="Straight Connector 97"/>
                <p:cNvCxnSpPr/>
                <p:nvPr/>
              </p:nvCxnSpPr>
              <p:spPr bwMode="auto">
                <a:xfrm flipV="1">
                  <a:off x="5486480" y="3943349"/>
                  <a:ext cx="552372" cy="52393"/>
                </a:xfrm>
                <a:prstGeom prst="line">
                  <a:avLst/>
                </a:prstGeom>
                <a:solidFill>
                  <a:srgbClr val="00B8FF"/>
                </a:solidFill>
                <a:ln w="57150" cap="flat" cmpd="sng" algn="ctr">
                  <a:solidFill>
                    <a:srgbClr val="006699"/>
                  </a:solidFill>
                  <a:prstDash val="solid"/>
                  <a:round/>
                  <a:headEnd type="none" w="med" len="med"/>
                  <a:tailEnd type="none" w="med" len="med"/>
                </a:ln>
                <a:effectLst/>
              </p:spPr>
            </p:cxnSp>
            <p:cxnSp>
              <p:nvCxnSpPr>
                <p:cNvPr id="101" name="Straight Connector 100"/>
                <p:cNvCxnSpPr/>
                <p:nvPr/>
              </p:nvCxnSpPr>
              <p:spPr bwMode="auto">
                <a:xfrm>
                  <a:off x="6029446" y="3943349"/>
                  <a:ext cx="552372" cy="57149"/>
                </a:xfrm>
                <a:prstGeom prst="line">
                  <a:avLst/>
                </a:prstGeom>
                <a:solidFill>
                  <a:srgbClr val="00B8FF"/>
                </a:solidFill>
                <a:ln w="57150" cap="flat" cmpd="sng" algn="ctr">
                  <a:solidFill>
                    <a:srgbClr val="006699"/>
                  </a:solidFill>
                  <a:prstDash val="solid"/>
                  <a:round/>
                  <a:headEnd type="none" w="med" len="med"/>
                  <a:tailEnd type="none" w="med" len="med"/>
                </a:ln>
                <a:effectLst/>
              </p:spPr>
            </p:cxnSp>
            <p:cxnSp>
              <p:nvCxnSpPr>
                <p:cNvPr id="103" name="Straight Connector 102"/>
                <p:cNvCxnSpPr/>
                <p:nvPr/>
              </p:nvCxnSpPr>
              <p:spPr bwMode="auto">
                <a:xfrm flipV="1">
                  <a:off x="6572292" y="3862387"/>
                  <a:ext cx="557254" cy="142878"/>
                </a:xfrm>
                <a:prstGeom prst="line">
                  <a:avLst/>
                </a:prstGeom>
                <a:solidFill>
                  <a:srgbClr val="00B8FF"/>
                </a:solidFill>
                <a:ln w="57150" cap="flat" cmpd="sng" algn="ctr">
                  <a:solidFill>
                    <a:srgbClr val="006699"/>
                  </a:solidFill>
                  <a:prstDash val="solid"/>
                  <a:round/>
                  <a:headEnd type="none" w="med" len="med"/>
                  <a:tailEnd type="none" w="med" len="med"/>
                </a:ln>
                <a:effectLst/>
              </p:spPr>
            </p:cxnSp>
            <p:cxnSp>
              <p:nvCxnSpPr>
                <p:cNvPr id="109" name="Straight Connector 108"/>
                <p:cNvCxnSpPr/>
                <p:nvPr/>
              </p:nvCxnSpPr>
              <p:spPr bwMode="auto">
                <a:xfrm>
                  <a:off x="7110495" y="3857624"/>
                  <a:ext cx="481047" cy="252413"/>
                </a:xfrm>
                <a:prstGeom prst="line">
                  <a:avLst/>
                </a:prstGeom>
                <a:solidFill>
                  <a:srgbClr val="00B8FF"/>
                </a:solidFill>
                <a:ln w="57150" cap="flat" cmpd="sng" algn="ctr">
                  <a:solidFill>
                    <a:srgbClr val="006699"/>
                  </a:solidFill>
                  <a:prstDash val="solid"/>
                  <a:round/>
                  <a:headEnd type="none" w="med" len="med"/>
                  <a:tailEnd type="none" w="med" len="med"/>
                </a:ln>
                <a:effectLst/>
              </p:spPr>
            </p:cxnSp>
            <p:cxnSp>
              <p:nvCxnSpPr>
                <p:cNvPr id="112" name="Straight Connector 111"/>
                <p:cNvCxnSpPr/>
                <p:nvPr/>
              </p:nvCxnSpPr>
              <p:spPr bwMode="auto">
                <a:xfrm>
                  <a:off x="7586782" y="4110036"/>
                  <a:ext cx="581068" cy="161926"/>
                </a:xfrm>
                <a:prstGeom prst="line">
                  <a:avLst/>
                </a:prstGeom>
                <a:solidFill>
                  <a:srgbClr val="00B8FF"/>
                </a:solidFill>
                <a:ln w="57150" cap="flat" cmpd="sng" algn="ctr">
                  <a:solidFill>
                    <a:srgbClr val="006699"/>
                  </a:solidFill>
                  <a:prstDash val="solid"/>
                  <a:round/>
                  <a:headEnd type="none" w="med" len="med"/>
                  <a:tailEnd type="none" w="med" len="med"/>
                </a:ln>
                <a:effectLst/>
              </p:spPr>
            </p:cxnSp>
            <p:cxnSp>
              <p:nvCxnSpPr>
                <p:cNvPr id="114" name="Straight Connector 113"/>
                <p:cNvCxnSpPr/>
                <p:nvPr/>
              </p:nvCxnSpPr>
              <p:spPr bwMode="auto">
                <a:xfrm>
                  <a:off x="8144035" y="4257674"/>
                  <a:ext cx="562018" cy="290511"/>
                </a:xfrm>
                <a:prstGeom prst="line">
                  <a:avLst/>
                </a:prstGeom>
                <a:solidFill>
                  <a:srgbClr val="00B8FF"/>
                </a:solidFill>
                <a:ln w="57150" cap="flat" cmpd="sng" algn="ctr">
                  <a:solidFill>
                    <a:srgbClr val="006699"/>
                  </a:solidFill>
                  <a:prstDash val="solid"/>
                  <a:round/>
                  <a:headEnd type="none" w="med" len="med"/>
                  <a:tailEnd type="none" w="med" len="med"/>
                </a:ln>
                <a:effectLst/>
              </p:spPr>
            </p:cxnSp>
          </p:grpSp>
          <p:grpSp>
            <p:nvGrpSpPr>
              <p:cNvPr id="5" name="Group 116"/>
              <p:cNvGrpSpPr/>
              <p:nvPr/>
            </p:nvGrpSpPr>
            <p:grpSpPr>
              <a:xfrm>
                <a:off x="1809753" y="1991015"/>
                <a:ext cx="6924878" cy="2595276"/>
                <a:chOff x="1657353" y="2114840"/>
                <a:chExt cx="6924878" cy="2595276"/>
              </a:xfrm>
            </p:grpSpPr>
            <p:cxnSp>
              <p:nvCxnSpPr>
                <p:cNvPr id="118" name="Straight Connector 117"/>
                <p:cNvCxnSpPr/>
                <p:nvPr/>
              </p:nvCxnSpPr>
              <p:spPr bwMode="auto">
                <a:xfrm flipV="1">
                  <a:off x="1657353" y="4291015"/>
                  <a:ext cx="561972" cy="419101"/>
                </a:xfrm>
                <a:prstGeom prst="line">
                  <a:avLst/>
                </a:prstGeom>
                <a:solidFill>
                  <a:srgbClr val="00B8FF"/>
                </a:solidFill>
                <a:ln w="57150" cap="flat" cmpd="sng" algn="ctr">
                  <a:solidFill>
                    <a:srgbClr val="FF0000"/>
                  </a:solidFill>
                  <a:prstDash val="solid"/>
                  <a:round/>
                  <a:headEnd type="none" w="med" len="med"/>
                  <a:tailEnd type="none" w="med" len="med"/>
                </a:ln>
                <a:effectLst/>
              </p:spPr>
            </p:cxnSp>
            <p:cxnSp>
              <p:nvCxnSpPr>
                <p:cNvPr id="119" name="Straight Connector 118"/>
                <p:cNvCxnSpPr/>
                <p:nvPr/>
              </p:nvCxnSpPr>
              <p:spPr bwMode="auto">
                <a:xfrm flipV="1">
                  <a:off x="2214562" y="4052889"/>
                  <a:ext cx="476254" cy="238126"/>
                </a:xfrm>
                <a:prstGeom prst="line">
                  <a:avLst/>
                </a:prstGeom>
                <a:solidFill>
                  <a:srgbClr val="00B8FF"/>
                </a:solidFill>
                <a:ln w="57150" cap="flat" cmpd="sng" algn="ctr">
                  <a:solidFill>
                    <a:srgbClr val="FF0000"/>
                  </a:solidFill>
                  <a:prstDash val="solid"/>
                  <a:round/>
                  <a:headEnd type="none" w="med" len="med"/>
                  <a:tailEnd type="none" w="med" len="med"/>
                </a:ln>
                <a:effectLst/>
              </p:spPr>
            </p:cxnSp>
            <p:cxnSp>
              <p:nvCxnSpPr>
                <p:cNvPr id="120" name="Straight Connector 119"/>
                <p:cNvCxnSpPr/>
                <p:nvPr/>
              </p:nvCxnSpPr>
              <p:spPr bwMode="auto">
                <a:xfrm flipV="1">
                  <a:off x="3228975" y="3467101"/>
                  <a:ext cx="514350" cy="566740"/>
                </a:xfrm>
                <a:prstGeom prst="line">
                  <a:avLst/>
                </a:prstGeom>
                <a:solidFill>
                  <a:srgbClr val="00B8FF"/>
                </a:solidFill>
                <a:ln w="57150" cap="flat" cmpd="sng" algn="ctr">
                  <a:solidFill>
                    <a:srgbClr val="FF0000"/>
                  </a:solidFill>
                  <a:prstDash val="solid"/>
                  <a:round/>
                  <a:headEnd type="none" w="med" len="med"/>
                  <a:tailEnd type="none" w="med" len="med"/>
                </a:ln>
                <a:effectLst/>
              </p:spPr>
            </p:cxnSp>
            <p:cxnSp>
              <p:nvCxnSpPr>
                <p:cNvPr id="121" name="Straight Connector 120"/>
                <p:cNvCxnSpPr/>
                <p:nvPr/>
              </p:nvCxnSpPr>
              <p:spPr bwMode="auto">
                <a:xfrm>
                  <a:off x="3724275" y="3467101"/>
                  <a:ext cx="576263" cy="40149"/>
                </a:xfrm>
                <a:prstGeom prst="line">
                  <a:avLst/>
                </a:prstGeom>
                <a:solidFill>
                  <a:srgbClr val="00B8FF"/>
                </a:solidFill>
                <a:ln w="57150" cap="flat" cmpd="sng" algn="ctr">
                  <a:solidFill>
                    <a:srgbClr val="FF0000"/>
                  </a:solidFill>
                  <a:prstDash val="solid"/>
                  <a:round/>
                  <a:headEnd type="none" w="med" len="med"/>
                  <a:tailEnd type="none" w="med" len="med"/>
                </a:ln>
                <a:effectLst/>
              </p:spPr>
            </p:cxnSp>
            <p:cxnSp>
              <p:nvCxnSpPr>
                <p:cNvPr id="122" name="Straight Connector 121"/>
                <p:cNvCxnSpPr/>
                <p:nvPr/>
              </p:nvCxnSpPr>
              <p:spPr bwMode="auto">
                <a:xfrm flipV="1">
                  <a:off x="4281416" y="3181355"/>
                  <a:ext cx="562092" cy="321132"/>
                </a:xfrm>
                <a:prstGeom prst="line">
                  <a:avLst/>
                </a:prstGeom>
                <a:solidFill>
                  <a:srgbClr val="00B8FF"/>
                </a:solidFill>
                <a:ln w="57150" cap="flat" cmpd="sng" algn="ctr">
                  <a:solidFill>
                    <a:srgbClr val="FF0000"/>
                  </a:solidFill>
                  <a:prstDash val="solid"/>
                  <a:round/>
                  <a:headEnd type="none" w="med" len="med"/>
                  <a:tailEnd type="none" w="med" len="med"/>
                </a:ln>
                <a:effectLst/>
              </p:spPr>
            </p:cxnSp>
            <p:cxnSp>
              <p:nvCxnSpPr>
                <p:cNvPr id="123" name="Straight Connector 122"/>
                <p:cNvCxnSpPr/>
                <p:nvPr/>
              </p:nvCxnSpPr>
              <p:spPr bwMode="auto">
                <a:xfrm flipV="1">
                  <a:off x="4833983" y="2114840"/>
                  <a:ext cx="1052469" cy="1066512"/>
                </a:xfrm>
                <a:prstGeom prst="line">
                  <a:avLst/>
                </a:prstGeom>
                <a:solidFill>
                  <a:srgbClr val="00B8FF"/>
                </a:solidFill>
                <a:ln w="57150" cap="flat" cmpd="sng" algn="ctr">
                  <a:solidFill>
                    <a:srgbClr val="FF0000"/>
                  </a:solidFill>
                  <a:prstDash val="solid"/>
                  <a:round/>
                  <a:headEnd type="none" w="med" len="med"/>
                  <a:tailEnd type="none" w="med" len="med"/>
                </a:ln>
                <a:effectLst/>
              </p:spPr>
            </p:cxnSp>
            <p:cxnSp>
              <p:nvCxnSpPr>
                <p:cNvPr id="124" name="Straight Connector 123"/>
                <p:cNvCxnSpPr/>
                <p:nvPr/>
              </p:nvCxnSpPr>
              <p:spPr bwMode="auto">
                <a:xfrm>
                  <a:off x="5867402" y="2114840"/>
                  <a:ext cx="562094" cy="28291"/>
                </a:xfrm>
                <a:prstGeom prst="line">
                  <a:avLst/>
                </a:prstGeom>
                <a:solidFill>
                  <a:srgbClr val="00B8FF"/>
                </a:solidFill>
                <a:ln w="57150" cap="flat" cmpd="sng" algn="ctr">
                  <a:solidFill>
                    <a:srgbClr val="FF0000"/>
                  </a:solidFill>
                  <a:prstDash val="solid"/>
                  <a:round/>
                  <a:headEnd type="none" w="med" len="med"/>
                  <a:tailEnd type="none" w="med" len="med"/>
                </a:ln>
                <a:effectLst/>
              </p:spPr>
            </p:cxnSp>
            <p:cxnSp>
              <p:nvCxnSpPr>
                <p:cNvPr id="125" name="Straight Connector 124"/>
                <p:cNvCxnSpPr/>
                <p:nvPr/>
              </p:nvCxnSpPr>
              <p:spPr bwMode="auto">
                <a:xfrm>
                  <a:off x="6419971" y="2138360"/>
                  <a:ext cx="528679" cy="490531"/>
                </a:xfrm>
                <a:prstGeom prst="line">
                  <a:avLst/>
                </a:prstGeom>
                <a:solidFill>
                  <a:srgbClr val="00B8FF"/>
                </a:solidFill>
                <a:ln w="57150" cap="flat" cmpd="sng" algn="ctr">
                  <a:solidFill>
                    <a:srgbClr val="FF0000"/>
                  </a:solidFill>
                  <a:prstDash val="solid"/>
                  <a:round/>
                  <a:headEnd type="none" w="med" len="med"/>
                  <a:tailEnd type="none" w="med" len="med"/>
                </a:ln>
                <a:effectLst/>
              </p:spPr>
            </p:cxnSp>
            <p:cxnSp>
              <p:nvCxnSpPr>
                <p:cNvPr id="126" name="Straight Connector 125"/>
                <p:cNvCxnSpPr/>
                <p:nvPr/>
              </p:nvCxnSpPr>
              <p:spPr bwMode="auto">
                <a:xfrm>
                  <a:off x="7501099" y="2928927"/>
                  <a:ext cx="528686" cy="929094"/>
                </a:xfrm>
                <a:prstGeom prst="line">
                  <a:avLst/>
                </a:prstGeom>
                <a:solidFill>
                  <a:srgbClr val="00B8FF"/>
                </a:solidFill>
                <a:ln w="57150" cap="flat" cmpd="sng" algn="ctr">
                  <a:solidFill>
                    <a:srgbClr val="FF0000"/>
                  </a:solidFill>
                  <a:prstDash val="solid"/>
                  <a:round/>
                  <a:headEnd type="none" w="med" len="med"/>
                  <a:tailEnd type="none" w="med" len="med"/>
                </a:ln>
                <a:effectLst/>
              </p:spPr>
            </p:cxnSp>
            <p:cxnSp>
              <p:nvCxnSpPr>
                <p:cNvPr id="129" name="Straight Connector 128"/>
                <p:cNvCxnSpPr/>
                <p:nvPr/>
              </p:nvCxnSpPr>
              <p:spPr bwMode="auto">
                <a:xfrm>
                  <a:off x="8020214" y="3852864"/>
                  <a:ext cx="562017" cy="323850"/>
                </a:xfrm>
                <a:prstGeom prst="line">
                  <a:avLst/>
                </a:prstGeom>
                <a:solidFill>
                  <a:srgbClr val="00B8FF"/>
                </a:solidFill>
                <a:ln w="57150" cap="flat" cmpd="sng" algn="ctr">
                  <a:solidFill>
                    <a:srgbClr val="FF0000"/>
                  </a:solidFill>
                  <a:prstDash val="solid"/>
                  <a:round/>
                  <a:headEnd type="none" w="med" len="med"/>
                  <a:tailEnd type="none" w="med" len="med"/>
                </a:ln>
                <a:effectLst/>
              </p:spPr>
            </p:cxnSp>
          </p:grpSp>
          <p:cxnSp>
            <p:nvCxnSpPr>
              <p:cNvPr id="134" name="Straight Connector 133"/>
              <p:cNvCxnSpPr/>
              <p:nvPr/>
            </p:nvCxnSpPr>
            <p:spPr bwMode="auto">
              <a:xfrm flipV="1">
                <a:off x="2833690" y="3900490"/>
                <a:ext cx="561973" cy="28574"/>
              </a:xfrm>
              <a:prstGeom prst="line">
                <a:avLst/>
              </a:prstGeom>
              <a:solidFill>
                <a:srgbClr val="00B8FF"/>
              </a:solidFill>
              <a:ln w="57150" cap="flat" cmpd="sng" algn="ctr">
                <a:solidFill>
                  <a:srgbClr val="FF0000"/>
                </a:solidFill>
                <a:prstDash val="solid"/>
                <a:round/>
                <a:headEnd type="none" w="med" len="med"/>
                <a:tailEnd type="none" w="med" len="med"/>
              </a:ln>
              <a:effectLst/>
            </p:spPr>
          </p:cxnSp>
          <p:cxnSp>
            <p:nvCxnSpPr>
              <p:cNvPr id="149" name="Straight Connector 148"/>
              <p:cNvCxnSpPr/>
              <p:nvPr/>
            </p:nvCxnSpPr>
            <p:spPr bwMode="auto">
              <a:xfrm>
                <a:off x="7096287" y="2500303"/>
                <a:ext cx="561975" cy="314325"/>
              </a:xfrm>
              <a:prstGeom prst="line">
                <a:avLst/>
              </a:prstGeom>
              <a:solidFill>
                <a:srgbClr val="00B8FF"/>
              </a:solidFill>
              <a:ln w="57150" cap="flat" cmpd="sng" algn="ctr">
                <a:solidFill>
                  <a:srgbClr val="FF0000"/>
                </a:solidFill>
                <a:prstDash val="solid"/>
                <a:round/>
                <a:headEnd type="none" w="med" len="med"/>
                <a:tailEnd type="none" w="med" len="med"/>
              </a:ln>
              <a:effectLst/>
            </p:spPr>
          </p:cxnSp>
          <p:grpSp>
            <p:nvGrpSpPr>
              <p:cNvPr id="6" name="Group 156"/>
              <p:cNvGrpSpPr/>
              <p:nvPr/>
            </p:nvGrpSpPr>
            <p:grpSpPr>
              <a:xfrm>
                <a:off x="1776416" y="3228973"/>
                <a:ext cx="6939164" cy="1362077"/>
                <a:chOff x="1776416" y="2619373"/>
                <a:chExt cx="6939164" cy="1362077"/>
              </a:xfrm>
            </p:grpSpPr>
            <p:cxnSp>
              <p:nvCxnSpPr>
                <p:cNvPr id="158" name="Straight Connector 157"/>
                <p:cNvCxnSpPr/>
                <p:nvPr/>
              </p:nvCxnSpPr>
              <p:spPr bwMode="auto">
                <a:xfrm flipV="1">
                  <a:off x="1776416" y="3833812"/>
                  <a:ext cx="528919" cy="147638"/>
                </a:xfrm>
                <a:prstGeom prst="line">
                  <a:avLst/>
                </a:prstGeom>
                <a:solidFill>
                  <a:srgbClr val="00B8FF"/>
                </a:solidFill>
                <a:ln w="57150" cap="flat" cmpd="sng" algn="ctr">
                  <a:solidFill>
                    <a:srgbClr val="00B050"/>
                  </a:solidFill>
                  <a:prstDash val="solid"/>
                  <a:round/>
                  <a:headEnd type="none" w="med" len="med"/>
                  <a:tailEnd type="none" w="med" len="med"/>
                </a:ln>
                <a:effectLst/>
              </p:spPr>
            </p:cxnSp>
            <p:cxnSp>
              <p:nvCxnSpPr>
                <p:cNvPr id="159" name="Straight Connector 158"/>
                <p:cNvCxnSpPr/>
                <p:nvPr/>
              </p:nvCxnSpPr>
              <p:spPr bwMode="auto">
                <a:xfrm>
                  <a:off x="2828928" y="3581400"/>
                  <a:ext cx="547687" cy="126209"/>
                </a:xfrm>
                <a:prstGeom prst="line">
                  <a:avLst/>
                </a:prstGeom>
                <a:solidFill>
                  <a:srgbClr val="00B8FF"/>
                </a:solidFill>
                <a:ln w="57150" cap="flat" cmpd="sng" algn="ctr">
                  <a:solidFill>
                    <a:srgbClr val="00B050"/>
                  </a:solidFill>
                  <a:prstDash val="solid"/>
                  <a:round/>
                  <a:headEnd type="none" w="med" len="med"/>
                  <a:tailEnd type="none" w="med" len="med"/>
                </a:ln>
                <a:effectLst/>
              </p:spPr>
            </p:cxnSp>
            <p:cxnSp>
              <p:nvCxnSpPr>
                <p:cNvPr id="160" name="Straight Connector 159"/>
                <p:cNvCxnSpPr/>
                <p:nvPr/>
              </p:nvCxnSpPr>
              <p:spPr bwMode="auto">
                <a:xfrm flipV="1">
                  <a:off x="3362326" y="3319464"/>
                  <a:ext cx="509586" cy="392908"/>
                </a:xfrm>
                <a:prstGeom prst="line">
                  <a:avLst/>
                </a:prstGeom>
                <a:solidFill>
                  <a:srgbClr val="00B8FF"/>
                </a:solidFill>
                <a:ln w="57150" cap="flat" cmpd="sng" algn="ctr">
                  <a:solidFill>
                    <a:srgbClr val="00B050"/>
                  </a:solidFill>
                  <a:prstDash val="solid"/>
                  <a:round/>
                  <a:headEnd type="none" w="med" len="med"/>
                  <a:tailEnd type="none" w="med" len="med"/>
                </a:ln>
                <a:effectLst/>
              </p:spPr>
            </p:cxnSp>
            <p:cxnSp>
              <p:nvCxnSpPr>
                <p:cNvPr id="161" name="Straight Connector 160"/>
                <p:cNvCxnSpPr/>
                <p:nvPr/>
              </p:nvCxnSpPr>
              <p:spPr bwMode="auto">
                <a:xfrm>
                  <a:off x="3857623" y="3319467"/>
                  <a:ext cx="542970" cy="28575"/>
                </a:xfrm>
                <a:prstGeom prst="line">
                  <a:avLst/>
                </a:prstGeom>
                <a:solidFill>
                  <a:srgbClr val="00B8FF"/>
                </a:solidFill>
                <a:ln w="57150" cap="flat" cmpd="sng" algn="ctr">
                  <a:solidFill>
                    <a:srgbClr val="00B050"/>
                  </a:solidFill>
                  <a:prstDash val="solid"/>
                  <a:round/>
                  <a:headEnd type="none" w="med" len="med"/>
                  <a:tailEnd type="none" w="med" len="med"/>
                </a:ln>
                <a:effectLst/>
              </p:spPr>
            </p:cxnSp>
            <p:cxnSp>
              <p:nvCxnSpPr>
                <p:cNvPr id="162" name="Straight Connector 161"/>
                <p:cNvCxnSpPr/>
                <p:nvPr/>
              </p:nvCxnSpPr>
              <p:spPr bwMode="auto">
                <a:xfrm flipV="1">
                  <a:off x="4391067" y="3186114"/>
                  <a:ext cx="600078" cy="157165"/>
                </a:xfrm>
                <a:prstGeom prst="line">
                  <a:avLst/>
                </a:prstGeom>
                <a:solidFill>
                  <a:srgbClr val="00B8FF"/>
                </a:solidFill>
                <a:ln w="57150" cap="flat" cmpd="sng" algn="ctr">
                  <a:solidFill>
                    <a:srgbClr val="00B050"/>
                  </a:solidFill>
                  <a:prstDash val="solid"/>
                  <a:round/>
                  <a:headEnd type="none" w="med" len="med"/>
                  <a:tailEnd type="none" w="med" len="med"/>
                </a:ln>
                <a:effectLst/>
              </p:spPr>
            </p:cxnSp>
            <p:cxnSp>
              <p:nvCxnSpPr>
                <p:cNvPr id="163" name="Straight Connector 162"/>
                <p:cNvCxnSpPr/>
                <p:nvPr/>
              </p:nvCxnSpPr>
              <p:spPr bwMode="auto">
                <a:xfrm flipV="1">
                  <a:off x="4967332" y="2886075"/>
                  <a:ext cx="547643" cy="304801"/>
                </a:xfrm>
                <a:prstGeom prst="line">
                  <a:avLst/>
                </a:prstGeom>
                <a:solidFill>
                  <a:srgbClr val="00B8FF"/>
                </a:solidFill>
                <a:ln w="57150" cap="flat" cmpd="sng" algn="ctr">
                  <a:solidFill>
                    <a:srgbClr val="00B050"/>
                  </a:solidFill>
                  <a:prstDash val="solid"/>
                  <a:round/>
                  <a:headEnd type="none" w="med" len="med"/>
                  <a:tailEnd type="none" w="med" len="med"/>
                </a:ln>
                <a:effectLst/>
              </p:spPr>
            </p:cxnSp>
            <p:cxnSp>
              <p:nvCxnSpPr>
                <p:cNvPr id="164" name="Straight Connector 163"/>
                <p:cNvCxnSpPr/>
                <p:nvPr/>
              </p:nvCxnSpPr>
              <p:spPr bwMode="auto">
                <a:xfrm flipV="1">
                  <a:off x="5510212" y="2690812"/>
                  <a:ext cx="514352" cy="200025"/>
                </a:xfrm>
                <a:prstGeom prst="line">
                  <a:avLst/>
                </a:prstGeom>
                <a:solidFill>
                  <a:srgbClr val="00B8FF"/>
                </a:solidFill>
                <a:ln w="57150" cap="flat" cmpd="sng" algn="ctr">
                  <a:solidFill>
                    <a:srgbClr val="00B050"/>
                  </a:solidFill>
                  <a:prstDash val="solid"/>
                  <a:round/>
                  <a:headEnd type="none" w="med" len="med"/>
                  <a:tailEnd type="none" w="med" len="med"/>
                </a:ln>
                <a:effectLst/>
              </p:spPr>
            </p:cxnSp>
            <p:cxnSp>
              <p:nvCxnSpPr>
                <p:cNvPr id="165" name="Straight Connector 164"/>
                <p:cNvCxnSpPr/>
                <p:nvPr/>
              </p:nvCxnSpPr>
              <p:spPr bwMode="auto">
                <a:xfrm flipV="1">
                  <a:off x="6019802" y="2647949"/>
                  <a:ext cx="562094" cy="47626"/>
                </a:xfrm>
                <a:prstGeom prst="line">
                  <a:avLst/>
                </a:prstGeom>
                <a:solidFill>
                  <a:srgbClr val="00B8FF"/>
                </a:solidFill>
                <a:ln w="57150" cap="flat" cmpd="sng" algn="ctr">
                  <a:solidFill>
                    <a:srgbClr val="00B050"/>
                  </a:solidFill>
                  <a:prstDash val="solid"/>
                  <a:round/>
                  <a:headEnd type="none" w="med" len="med"/>
                  <a:tailEnd type="none" w="med" len="med"/>
                </a:ln>
                <a:effectLst/>
              </p:spPr>
            </p:cxnSp>
            <p:cxnSp>
              <p:nvCxnSpPr>
                <p:cNvPr id="166" name="Straight Connector 165"/>
                <p:cNvCxnSpPr/>
                <p:nvPr/>
              </p:nvCxnSpPr>
              <p:spPr bwMode="auto">
                <a:xfrm flipV="1">
                  <a:off x="6572292" y="2628899"/>
                  <a:ext cx="547729" cy="23816"/>
                </a:xfrm>
                <a:prstGeom prst="line">
                  <a:avLst/>
                </a:prstGeom>
                <a:solidFill>
                  <a:srgbClr val="00B8FF"/>
                </a:solidFill>
                <a:ln w="57150" cap="flat" cmpd="sng" algn="ctr">
                  <a:solidFill>
                    <a:srgbClr val="00B050"/>
                  </a:solidFill>
                  <a:prstDash val="solid"/>
                  <a:round/>
                  <a:headEnd type="none" w="med" len="med"/>
                  <a:tailEnd type="none" w="med" len="med"/>
                </a:ln>
                <a:effectLst/>
              </p:spPr>
            </p:cxnSp>
            <p:cxnSp>
              <p:nvCxnSpPr>
                <p:cNvPr id="167" name="Straight Connector 166"/>
                <p:cNvCxnSpPr/>
                <p:nvPr/>
              </p:nvCxnSpPr>
              <p:spPr bwMode="auto">
                <a:xfrm>
                  <a:off x="7105733" y="2619373"/>
                  <a:ext cx="481047" cy="252413"/>
                </a:xfrm>
                <a:prstGeom prst="line">
                  <a:avLst/>
                </a:prstGeom>
                <a:solidFill>
                  <a:srgbClr val="00B8FF"/>
                </a:solidFill>
                <a:ln w="57150" cap="flat" cmpd="sng" algn="ctr">
                  <a:solidFill>
                    <a:srgbClr val="00B050"/>
                  </a:solidFill>
                  <a:prstDash val="solid"/>
                  <a:round/>
                  <a:headEnd type="none" w="med" len="med"/>
                  <a:tailEnd type="none" w="med" len="med"/>
                </a:ln>
                <a:effectLst/>
              </p:spPr>
            </p:cxnSp>
            <p:cxnSp>
              <p:nvCxnSpPr>
                <p:cNvPr id="168" name="Straight Connector 167"/>
                <p:cNvCxnSpPr/>
                <p:nvPr/>
              </p:nvCxnSpPr>
              <p:spPr bwMode="auto">
                <a:xfrm>
                  <a:off x="7577254" y="2871786"/>
                  <a:ext cx="595358" cy="581029"/>
                </a:xfrm>
                <a:prstGeom prst="line">
                  <a:avLst/>
                </a:prstGeom>
                <a:solidFill>
                  <a:srgbClr val="00B8FF"/>
                </a:solidFill>
                <a:ln w="57150" cap="flat" cmpd="sng" algn="ctr">
                  <a:solidFill>
                    <a:srgbClr val="00B050"/>
                  </a:solidFill>
                  <a:prstDash val="solid"/>
                  <a:round/>
                  <a:headEnd type="none" w="med" len="med"/>
                  <a:tailEnd type="none" w="med" len="med"/>
                </a:ln>
                <a:effectLst/>
              </p:spPr>
            </p:cxnSp>
            <p:cxnSp>
              <p:nvCxnSpPr>
                <p:cNvPr id="169" name="Straight Connector 168"/>
                <p:cNvCxnSpPr/>
                <p:nvPr/>
              </p:nvCxnSpPr>
              <p:spPr bwMode="auto">
                <a:xfrm>
                  <a:off x="8163087" y="3452815"/>
                  <a:ext cx="552493" cy="114301"/>
                </a:xfrm>
                <a:prstGeom prst="line">
                  <a:avLst/>
                </a:prstGeom>
                <a:solidFill>
                  <a:srgbClr val="00B8FF"/>
                </a:solidFill>
                <a:ln w="57150" cap="flat" cmpd="sng" algn="ctr">
                  <a:solidFill>
                    <a:srgbClr val="00B050"/>
                  </a:solidFill>
                  <a:prstDash val="solid"/>
                  <a:round/>
                  <a:headEnd type="none" w="med" len="med"/>
                  <a:tailEnd type="none" w="med" len="med"/>
                </a:ln>
                <a:effectLst/>
              </p:spPr>
            </p:cxnSp>
          </p:grpSp>
          <p:sp>
            <p:nvSpPr>
              <p:cNvPr id="198" name="TextBox 197"/>
              <p:cNvSpPr txBox="1"/>
              <p:nvPr/>
            </p:nvSpPr>
            <p:spPr>
              <a:xfrm>
                <a:off x="7891665" y="3043237"/>
                <a:ext cx="1381750" cy="307777"/>
              </a:xfrm>
              <a:prstGeom prst="rect">
                <a:avLst/>
              </a:prstGeom>
              <a:noFill/>
            </p:spPr>
            <p:txBody>
              <a:bodyPr wrap="none" rtlCol="0">
                <a:spAutoFit/>
              </a:bodyPr>
              <a:lstStyle/>
              <a:p>
                <a:r>
                  <a:rPr lang="en-US" sz="1400" b="1" dirty="0" err="1">
                    <a:solidFill>
                      <a:srgbClr val="FF0000"/>
                    </a:solidFill>
                  </a:rPr>
                  <a:t>Oxycodone</a:t>
                </a:r>
                <a:endParaRPr lang="en-US" sz="1400" b="1" dirty="0">
                  <a:solidFill>
                    <a:srgbClr val="FF0000"/>
                  </a:solidFill>
                </a:endParaRPr>
              </a:p>
            </p:txBody>
          </p:sp>
          <p:sp>
            <p:nvSpPr>
              <p:cNvPr id="199" name="TextBox 198"/>
              <p:cNvSpPr txBox="1"/>
              <p:nvPr/>
            </p:nvSpPr>
            <p:spPr>
              <a:xfrm>
                <a:off x="6628479" y="3543373"/>
                <a:ext cx="1333059" cy="307777"/>
              </a:xfrm>
              <a:prstGeom prst="rect">
                <a:avLst/>
              </a:prstGeom>
              <a:noFill/>
            </p:spPr>
            <p:txBody>
              <a:bodyPr wrap="none" rtlCol="0">
                <a:spAutoFit/>
              </a:bodyPr>
              <a:lstStyle/>
              <a:p>
                <a:r>
                  <a:rPr lang="en-US" sz="1400" b="1" dirty="0" err="1">
                    <a:solidFill>
                      <a:srgbClr val="00B050"/>
                    </a:solidFill>
                  </a:rPr>
                  <a:t>Alprazolam</a:t>
                </a:r>
                <a:endParaRPr lang="en-US" sz="1400" b="1" dirty="0">
                  <a:solidFill>
                    <a:srgbClr val="00B050"/>
                  </a:solidFill>
                </a:endParaRPr>
              </a:p>
            </p:txBody>
          </p:sp>
          <p:sp>
            <p:nvSpPr>
              <p:cNvPr id="200" name="TextBox 199"/>
              <p:cNvSpPr txBox="1"/>
              <p:nvPr/>
            </p:nvSpPr>
            <p:spPr>
              <a:xfrm>
                <a:off x="7416861" y="4343424"/>
                <a:ext cx="1349289" cy="307777"/>
              </a:xfrm>
              <a:prstGeom prst="rect">
                <a:avLst/>
              </a:prstGeom>
              <a:noFill/>
            </p:spPr>
            <p:txBody>
              <a:bodyPr wrap="none" rtlCol="0">
                <a:spAutoFit/>
              </a:bodyPr>
              <a:lstStyle/>
              <a:p>
                <a:r>
                  <a:rPr lang="en-US" sz="1400" b="1" dirty="0">
                    <a:solidFill>
                      <a:srgbClr val="006699"/>
                    </a:solidFill>
                  </a:rPr>
                  <a:t>Methadone</a:t>
                </a:r>
              </a:p>
            </p:txBody>
          </p:sp>
          <p:sp>
            <p:nvSpPr>
              <p:cNvPr id="201" name="TextBox 200"/>
              <p:cNvSpPr txBox="1"/>
              <p:nvPr/>
            </p:nvSpPr>
            <p:spPr>
              <a:xfrm>
                <a:off x="8214558" y="5357811"/>
                <a:ext cx="838932" cy="307777"/>
              </a:xfrm>
              <a:prstGeom prst="rect">
                <a:avLst/>
              </a:prstGeom>
              <a:noFill/>
            </p:spPr>
            <p:txBody>
              <a:bodyPr wrap="none" rtlCol="0">
                <a:spAutoFit/>
              </a:bodyPr>
              <a:lstStyle/>
              <a:p>
                <a:r>
                  <a:rPr lang="en-US" sz="1400" b="1" dirty="0">
                    <a:solidFill>
                      <a:srgbClr val="7030A0"/>
                    </a:solidFill>
                  </a:rPr>
                  <a:t>Heroin</a:t>
                </a:r>
              </a:p>
            </p:txBody>
          </p:sp>
          <p:sp>
            <p:nvSpPr>
              <p:cNvPr id="202" name="TextBox 201"/>
              <p:cNvSpPr txBox="1"/>
              <p:nvPr/>
            </p:nvSpPr>
            <p:spPr>
              <a:xfrm>
                <a:off x="7351112" y="5029202"/>
                <a:ext cx="1563891" cy="307777"/>
              </a:xfrm>
              <a:prstGeom prst="rect">
                <a:avLst/>
              </a:prstGeom>
              <a:noFill/>
            </p:spPr>
            <p:txBody>
              <a:bodyPr wrap="none" rtlCol="0">
                <a:spAutoFit/>
              </a:bodyPr>
              <a:lstStyle/>
              <a:p>
                <a:r>
                  <a:rPr lang="en-US" sz="1400" b="1" dirty="0" err="1">
                    <a:solidFill>
                      <a:srgbClr val="FF0066"/>
                    </a:solidFill>
                  </a:rPr>
                  <a:t>Hydrocodone</a:t>
                </a:r>
                <a:endParaRPr lang="en-US" sz="1400" b="1" dirty="0">
                  <a:solidFill>
                    <a:srgbClr val="FF0066"/>
                  </a:solidFill>
                </a:endParaRPr>
              </a:p>
            </p:txBody>
          </p:sp>
          <p:sp>
            <p:nvSpPr>
              <p:cNvPr id="203" name="TextBox 202"/>
              <p:cNvSpPr txBox="1"/>
              <p:nvPr/>
            </p:nvSpPr>
            <p:spPr>
              <a:xfrm>
                <a:off x="7968609" y="4729160"/>
                <a:ext cx="1138293" cy="307777"/>
              </a:xfrm>
              <a:prstGeom prst="rect">
                <a:avLst/>
              </a:prstGeom>
              <a:noFill/>
            </p:spPr>
            <p:txBody>
              <a:bodyPr wrap="none" rtlCol="0">
                <a:spAutoFit/>
              </a:bodyPr>
              <a:lstStyle/>
              <a:p>
                <a:r>
                  <a:rPr lang="en-US" sz="1400" b="1" dirty="0">
                    <a:solidFill>
                      <a:srgbClr val="2D2DB9">
                        <a:lumMod val="50000"/>
                      </a:srgbClr>
                    </a:solidFill>
                  </a:rPr>
                  <a:t>Morphine</a:t>
                </a:r>
              </a:p>
            </p:txBody>
          </p:sp>
          <p:cxnSp>
            <p:nvCxnSpPr>
              <p:cNvPr id="205" name="Straight Connector 204"/>
              <p:cNvCxnSpPr/>
              <p:nvPr/>
            </p:nvCxnSpPr>
            <p:spPr bwMode="auto">
              <a:xfrm>
                <a:off x="1781179" y="5064924"/>
                <a:ext cx="571496" cy="19049"/>
              </a:xfrm>
              <a:prstGeom prst="line">
                <a:avLst/>
              </a:prstGeom>
              <a:solidFill>
                <a:srgbClr val="00B8FF"/>
              </a:solidFill>
              <a:ln w="57150" cap="flat" cmpd="sng" algn="ctr">
                <a:solidFill>
                  <a:schemeClr val="accent6">
                    <a:lumMod val="50000"/>
                  </a:schemeClr>
                </a:solidFill>
                <a:prstDash val="solid"/>
                <a:round/>
                <a:headEnd type="none" w="med" len="med"/>
                <a:tailEnd type="none" w="med" len="med"/>
              </a:ln>
              <a:effectLst/>
            </p:spPr>
          </p:cxnSp>
          <p:cxnSp>
            <p:nvCxnSpPr>
              <p:cNvPr id="206" name="Straight Connector 205"/>
              <p:cNvCxnSpPr/>
              <p:nvPr/>
            </p:nvCxnSpPr>
            <p:spPr bwMode="auto">
              <a:xfrm flipV="1">
                <a:off x="2333624" y="4986342"/>
                <a:ext cx="528642" cy="107159"/>
              </a:xfrm>
              <a:prstGeom prst="line">
                <a:avLst/>
              </a:prstGeom>
              <a:solidFill>
                <a:srgbClr val="00B8FF"/>
              </a:solidFill>
              <a:ln w="57150" cap="flat" cmpd="sng" algn="ctr">
                <a:solidFill>
                  <a:schemeClr val="accent6">
                    <a:lumMod val="50000"/>
                  </a:schemeClr>
                </a:solidFill>
                <a:prstDash val="solid"/>
                <a:round/>
                <a:headEnd type="none" w="med" len="med"/>
                <a:tailEnd type="none" w="med" len="med"/>
              </a:ln>
              <a:effectLst/>
            </p:spPr>
          </p:cxnSp>
          <p:cxnSp>
            <p:nvCxnSpPr>
              <p:cNvPr id="207" name="Straight Connector 206"/>
              <p:cNvCxnSpPr/>
              <p:nvPr/>
            </p:nvCxnSpPr>
            <p:spPr bwMode="auto">
              <a:xfrm>
                <a:off x="2843216" y="4986342"/>
                <a:ext cx="557210" cy="52383"/>
              </a:xfrm>
              <a:prstGeom prst="line">
                <a:avLst/>
              </a:prstGeom>
              <a:solidFill>
                <a:srgbClr val="00B8FF"/>
              </a:solidFill>
              <a:ln w="57150" cap="flat" cmpd="sng" algn="ctr">
                <a:solidFill>
                  <a:schemeClr val="accent6">
                    <a:lumMod val="50000"/>
                  </a:schemeClr>
                </a:solidFill>
                <a:prstDash val="solid"/>
                <a:round/>
                <a:headEnd type="none" w="med" len="med"/>
                <a:tailEnd type="none" w="med" len="med"/>
              </a:ln>
              <a:effectLst/>
            </p:spPr>
          </p:cxnSp>
          <p:cxnSp>
            <p:nvCxnSpPr>
              <p:cNvPr id="208" name="Straight Connector 207"/>
              <p:cNvCxnSpPr/>
              <p:nvPr/>
            </p:nvCxnSpPr>
            <p:spPr bwMode="auto">
              <a:xfrm>
                <a:off x="3957633" y="4910137"/>
                <a:ext cx="542970" cy="28575"/>
              </a:xfrm>
              <a:prstGeom prst="line">
                <a:avLst/>
              </a:prstGeom>
              <a:solidFill>
                <a:srgbClr val="00B8FF"/>
              </a:solidFill>
              <a:ln w="57150" cap="flat" cmpd="sng" algn="ctr">
                <a:solidFill>
                  <a:schemeClr val="accent6">
                    <a:lumMod val="50000"/>
                  </a:schemeClr>
                </a:solidFill>
                <a:prstDash val="solid"/>
                <a:round/>
                <a:headEnd type="none" w="med" len="med"/>
                <a:tailEnd type="none" w="med" len="med"/>
              </a:ln>
              <a:effectLst/>
            </p:spPr>
          </p:cxnSp>
          <p:cxnSp>
            <p:nvCxnSpPr>
              <p:cNvPr id="209" name="Straight Connector 208"/>
              <p:cNvCxnSpPr/>
              <p:nvPr/>
            </p:nvCxnSpPr>
            <p:spPr bwMode="auto">
              <a:xfrm flipV="1">
                <a:off x="4462464" y="4881560"/>
                <a:ext cx="547733" cy="61915"/>
              </a:xfrm>
              <a:prstGeom prst="line">
                <a:avLst/>
              </a:prstGeom>
              <a:solidFill>
                <a:srgbClr val="00B8FF"/>
              </a:solidFill>
              <a:ln w="57150" cap="flat" cmpd="sng" algn="ctr">
                <a:solidFill>
                  <a:schemeClr val="accent6">
                    <a:lumMod val="50000"/>
                  </a:schemeClr>
                </a:solidFill>
                <a:prstDash val="solid"/>
                <a:round/>
                <a:headEnd type="none" w="med" len="med"/>
                <a:tailEnd type="none" w="med" len="med"/>
              </a:ln>
              <a:effectLst/>
            </p:spPr>
          </p:cxnSp>
          <p:cxnSp>
            <p:nvCxnSpPr>
              <p:cNvPr id="210" name="Straight Connector 209"/>
              <p:cNvCxnSpPr/>
              <p:nvPr/>
            </p:nvCxnSpPr>
            <p:spPr bwMode="auto">
              <a:xfrm>
                <a:off x="5000671" y="4881560"/>
                <a:ext cx="514304" cy="85729"/>
              </a:xfrm>
              <a:prstGeom prst="line">
                <a:avLst/>
              </a:prstGeom>
              <a:solidFill>
                <a:srgbClr val="00B8FF"/>
              </a:solidFill>
              <a:ln w="57150" cap="flat" cmpd="sng" algn="ctr">
                <a:solidFill>
                  <a:schemeClr val="accent6">
                    <a:lumMod val="50000"/>
                  </a:schemeClr>
                </a:solidFill>
                <a:prstDash val="solid"/>
                <a:round/>
                <a:headEnd type="none" w="med" len="med"/>
                <a:tailEnd type="none" w="med" len="med"/>
              </a:ln>
              <a:effectLst/>
            </p:spPr>
          </p:cxnSp>
          <p:cxnSp>
            <p:nvCxnSpPr>
              <p:cNvPr id="211" name="Straight Connector 210"/>
              <p:cNvCxnSpPr/>
              <p:nvPr/>
            </p:nvCxnSpPr>
            <p:spPr bwMode="auto">
              <a:xfrm>
                <a:off x="5486400" y="4967288"/>
                <a:ext cx="647701" cy="66675"/>
              </a:xfrm>
              <a:prstGeom prst="line">
                <a:avLst/>
              </a:prstGeom>
              <a:solidFill>
                <a:srgbClr val="00B8FF"/>
              </a:solidFill>
              <a:ln w="57150" cap="flat" cmpd="sng" algn="ctr">
                <a:solidFill>
                  <a:schemeClr val="accent6">
                    <a:lumMod val="50000"/>
                  </a:schemeClr>
                </a:solidFill>
                <a:prstDash val="solid"/>
                <a:round/>
                <a:headEnd type="none" w="med" len="med"/>
                <a:tailEnd type="none" w="med" len="med"/>
              </a:ln>
              <a:effectLst/>
            </p:spPr>
          </p:cxnSp>
          <p:cxnSp>
            <p:nvCxnSpPr>
              <p:cNvPr id="212" name="Straight Connector 211"/>
              <p:cNvCxnSpPr/>
              <p:nvPr/>
            </p:nvCxnSpPr>
            <p:spPr bwMode="auto">
              <a:xfrm flipV="1">
                <a:off x="6117484" y="4967289"/>
                <a:ext cx="507277" cy="71437"/>
              </a:xfrm>
              <a:prstGeom prst="line">
                <a:avLst/>
              </a:prstGeom>
              <a:solidFill>
                <a:srgbClr val="00B8FF"/>
              </a:solidFill>
              <a:ln w="57150" cap="flat" cmpd="sng" algn="ctr">
                <a:solidFill>
                  <a:schemeClr val="accent6">
                    <a:lumMod val="50000"/>
                  </a:schemeClr>
                </a:solidFill>
                <a:prstDash val="solid"/>
                <a:round/>
                <a:headEnd type="none" w="med" len="med"/>
                <a:tailEnd type="none" w="med" len="med"/>
              </a:ln>
              <a:effectLst/>
            </p:spPr>
          </p:cxnSp>
          <p:cxnSp>
            <p:nvCxnSpPr>
              <p:cNvPr id="213" name="Straight Connector 212"/>
              <p:cNvCxnSpPr/>
              <p:nvPr/>
            </p:nvCxnSpPr>
            <p:spPr bwMode="auto">
              <a:xfrm flipV="1">
                <a:off x="6619998" y="4891085"/>
                <a:ext cx="481052" cy="80966"/>
              </a:xfrm>
              <a:prstGeom prst="line">
                <a:avLst/>
              </a:prstGeom>
              <a:solidFill>
                <a:srgbClr val="00B8FF"/>
              </a:solidFill>
              <a:ln w="57150" cap="flat" cmpd="sng" algn="ctr">
                <a:solidFill>
                  <a:schemeClr val="accent6">
                    <a:lumMod val="50000"/>
                  </a:schemeClr>
                </a:solidFill>
                <a:prstDash val="solid"/>
                <a:round/>
                <a:headEnd type="none" w="med" len="med"/>
                <a:tailEnd type="none" w="med" len="med"/>
              </a:ln>
              <a:effectLst/>
            </p:spPr>
          </p:cxnSp>
          <p:cxnSp>
            <p:nvCxnSpPr>
              <p:cNvPr id="214" name="Straight Connector 213"/>
              <p:cNvCxnSpPr/>
              <p:nvPr/>
            </p:nvCxnSpPr>
            <p:spPr bwMode="auto">
              <a:xfrm flipV="1">
                <a:off x="6953250" y="4779170"/>
                <a:ext cx="624004" cy="126206"/>
              </a:xfrm>
              <a:prstGeom prst="line">
                <a:avLst/>
              </a:prstGeom>
              <a:solidFill>
                <a:srgbClr val="00B8FF"/>
              </a:solidFill>
              <a:ln w="57150" cap="flat" cmpd="sng" algn="ctr">
                <a:solidFill>
                  <a:schemeClr val="accent6">
                    <a:lumMod val="50000"/>
                  </a:schemeClr>
                </a:solidFill>
                <a:prstDash val="solid"/>
                <a:round/>
                <a:headEnd type="none" w="med" len="med"/>
                <a:tailEnd type="none" w="med" len="med"/>
              </a:ln>
              <a:effectLst/>
            </p:spPr>
          </p:cxnSp>
          <p:cxnSp>
            <p:nvCxnSpPr>
              <p:cNvPr id="215" name="Straight Connector 214"/>
              <p:cNvCxnSpPr/>
              <p:nvPr/>
            </p:nvCxnSpPr>
            <p:spPr bwMode="auto">
              <a:xfrm flipV="1">
                <a:off x="7567728" y="4733246"/>
                <a:ext cx="604931" cy="50688"/>
              </a:xfrm>
              <a:prstGeom prst="line">
                <a:avLst/>
              </a:prstGeom>
              <a:solidFill>
                <a:srgbClr val="00B8FF"/>
              </a:solidFill>
              <a:ln w="57150" cap="flat" cmpd="sng" algn="ctr">
                <a:solidFill>
                  <a:schemeClr val="accent6">
                    <a:lumMod val="50000"/>
                  </a:schemeClr>
                </a:solidFill>
                <a:prstDash val="solid"/>
                <a:round/>
                <a:headEnd type="none" w="med" len="med"/>
                <a:tailEnd type="none" w="med" len="med"/>
              </a:ln>
              <a:effectLst/>
            </p:spPr>
          </p:cxnSp>
          <p:cxnSp>
            <p:nvCxnSpPr>
              <p:cNvPr id="216" name="Straight Connector 215"/>
              <p:cNvCxnSpPr/>
              <p:nvPr/>
            </p:nvCxnSpPr>
            <p:spPr bwMode="auto">
              <a:xfrm flipV="1">
                <a:off x="8153336" y="4595590"/>
                <a:ext cx="557256" cy="146963"/>
              </a:xfrm>
              <a:prstGeom prst="line">
                <a:avLst/>
              </a:prstGeom>
              <a:solidFill>
                <a:srgbClr val="00B8FF"/>
              </a:solidFill>
              <a:ln w="57150" cap="flat" cmpd="sng" algn="ctr">
                <a:solidFill>
                  <a:schemeClr val="accent6">
                    <a:lumMod val="50000"/>
                  </a:schemeClr>
                </a:solidFill>
                <a:prstDash val="solid"/>
                <a:round/>
                <a:headEnd type="none" w="med" len="med"/>
                <a:tailEnd type="none" w="med" len="med"/>
              </a:ln>
              <a:effectLst/>
            </p:spPr>
          </p:cxnSp>
          <p:cxnSp>
            <p:nvCxnSpPr>
              <p:cNvPr id="235" name="Straight Connector 234"/>
              <p:cNvCxnSpPr/>
              <p:nvPr/>
            </p:nvCxnSpPr>
            <p:spPr bwMode="auto">
              <a:xfrm flipV="1">
                <a:off x="3381378" y="4905376"/>
                <a:ext cx="604835" cy="128587"/>
              </a:xfrm>
              <a:prstGeom prst="line">
                <a:avLst/>
              </a:prstGeom>
              <a:solidFill>
                <a:srgbClr val="00B8FF"/>
              </a:solidFill>
              <a:ln w="57150" cap="flat" cmpd="sng" algn="ctr">
                <a:solidFill>
                  <a:schemeClr val="accent6">
                    <a:lumMod val="50000"/>
                  </a:schemeClr>
                </a:solidFill>
                <a:prstDash val="solid"/>
                <a:round/>
                <a:headEnd type="none" w="med" len="med"/>
                <a:tailEnd type="none" w="med" len="med"/>
              </a:ln>
              <a:effectLst/>
            </p:spPr>
          </p:cxnSp>
          <p:cxnSp>
            <p:nvCxnSpPr>
              <p:cNvPr id="252" name="Straight Connector 251"/>
              <p:cNvCxnSpPr/>
              <p:nvPr/>
            </p:nvCxnSpPr>
            <p:spPr bwMode="auto">
              <a:xfrm flipV="1">
                <a:off x="1795695" y="5426872"/>
                <a:ext cx="571494" cy="19052"/>
              </a:xfrm>
              <a:prstGeom prst="line">
                <a:avLst/>
              </a:prstGeom>
              <a:solidFill>
                <a:srgbClr val="00B8FF"/>
              </a:solidFill>
              <a:ln w="57150" cap="flat" cmpd="sng" algn="ctr">
                <a:solidFill>
                  <a:srgbClr val="7030A0"/>
                </a:solidFill>
                <a:prstDash val="solid"/>
                <a:round/>
                <a:headEnd type="none" w="med" len="med"/>
                <a:tailEnd type="none" w="med" len="med"/>
              </a:ln>
              <a:effectLst/>
            </p:spPr>
          </p:cxnSp>
          <p:cxnSp>
            <p:nvCxnSpPr>
              <p:cNvPr id="253" name="Straight Connector 252"/>
              <p:cNvCxnSpPr/>
              <p:nvPr/>
            </p:nvCxnSpPr>
            <p:spPr bwMode="auto">
              <a:xfrm>
                <a:off x="2362426" y="5426872"/>
                <a:ext cx="476253" cy="0"/>
              </a:xfrm>
              <a:prstGeom prst="line">
                <a:avLst/>
              </a:prstGeom>
              <a:solidFill>
                <a:srgbClr val="00B8FF"/>
              </a:solidFill>
              <a:ln w="57150" cap="flat" cmpd="sng" algn="ctr">
                <a:solidFill>
                  <a:srgbClr val="7030A0"/>
                </a:solidFill>
                <a:prstDash val="solid"/>
                <a:round/>
                <a:headEnd type="none" w="med" len="med"/>
                <a:tailEnd type="none" w="med" len="med"/>
              </a:ln>
              <a:effectLst/>
            </p:spPr>
          </p:cxnSp>
          <p:cxnSp>
            <p:nvCxnSpPr>
              <p:cNvPr id="254" name="Straight Connector 253"/>
              <p:cNvCxnSpPr/>
              <p:nvPr/>
            </p:nvCxnSpPr>
            <p:spPr bwMode="auto">
              <a:xfrm>
                <a:off x="2834141" y="5426872"/>
                <a:ext cx="571499" cy="0"/>
              </a:xfrm>
              <a:prstGeom prst="line">
                <a:avLst/>
              </a:prstGeom>
              <a:solidFill>
                <a:srgbClr val="00B8FF"/>
              </a:solidFill>
              <a:ln w="57150" cap="flat" cmpd="sng" algn="ctr">
                <a:solidFill>
                  <a:srgbClr val="7030A0"/>
                </a:solidFill>
                <a:prstDash val="solid"/>
                <a:round/>
                <a:headEnd type="none" w="med" len="med"/>
                <a:tailEnd type="none" w="med" len="med"/>
              </a:ln>
              <a:effectLst/>
            </p:spPr>
          </p:cxnSp>
          <p:cxnSp>
            <p:nvCxnSpPr>
              <p:cNvPr id="255" name="Straight Connector 254"/>
              <p:cNvCxnSpPr/>
              <p:nvPr/>
            </p:nvCxnSpPr>
            <p:spPr bwMode="auto">
              <a:xfrm>
                <a:off x="3965638" y="5257572"/>
                <a:ext cx="583047" cy="164312"/>
              </a:xfrm>
              <a:prstGeom prst="line">
                <a:avLst/>
              </a:prstGeom>
              <a:solidFill>
                <a:srgbClr val="00B8FF"/>
              </a:solidFill>
              <a:ln w="57150" cap="flat" cmpd="sng" algn="ctr">
                <a:solidFill>
                  <a:srgbClr val="7030A0"/>
                </a:solidFill>
                <a:prstDash val="solid"/>
                <a:round/>
                <a:headEnd type="none" w="med" len="med"/>
                <a:tailEnd type="none" w="med" len="med"/>
              </a:ln>
              <a:effectLst/>
            </p:spPr>
          </p:cxnSp>
          <p:cxnSp>
            <p:nvCxnSpPr>
              <p:cNvPr id="256" name="Straight Connector 255"/>
              <p:cNvCxnSpPr/>
              <p:nvPr/>
            </p:nvCxnSpPr>
            <p:spPr bwMode="auto">
              <a:xfrm flipV="1">
                <a:off x="4539159" y="5371874"/>
                <a:ext cx="447675" cy="50010"/>
              </a:xfrm>
              <a:prstGeom prst="line">
                <a:avLst/>
              </a:prstGeom>
              <a:solidFill>
                <a:srgbClr val="00B8FF"/>
              </a:solidFill>
              <a:ln w="57150" cap="flat" cmpd="sng" algn="ctr">
                <a:solidFill>
                  <a:srgbClr val="7030A0"/>
                </a:solidFill>
                <a:prstDash val="solid"/>
                <a:round/>
                <a:headEnd type="none" w="med" len="med"/>
                <a:tailEnd type="none" w="med" len="med"/>
              </a:ln>
              <a:effectLst/>
            </p:spPr>
          </p:cxnSp>
          <p:cxnSp>
            <p:nvCxnSpPr>
              <p:cNvPr id="257" name="Straight Connector 256"/>
              <p:cNvCxnSpPr/>
              <p:nvPr/>
            </p:nvCxnSpPr>
            <p:spPr bwMode="auto">
              <a:xfrm>
                <a:off x="4982071" y="5362349"/>
                <a:ext cx="532904" cy="62686"/>
              </a:xfrm>
              <a:prstGeom prst="line">
                <a:avLst/>
              </a:prstGeom>
              <a:solidFill>
                <a:srgbClr val="00B8FF"/>
              </a:solidFill>
              <a:ln w="57150" cap="flat" cmpd="sng" algn="ctr">
                <a:solidFill>
                  <a:srgbClr val="7030A0"/>
                </a:solidFill>
                <a:prstDash val="solid"/>
                <a:round/>
                <a:headEnd type="none" w="med" len="med"/>
                <a:tailEnd type="none" w="med" len="med"/>
              </a:ln>
              <a:effectLst/>
            </p:spPr>
          </p:cxnSp>
          <p:cxnSp>
            <p:nvCxnSpPr>
              <p:cNvPr id="258" name="Straight Connector 257"/>
              <p:cNvCxnSpPr/>
              <p:nvPr/>
            </p:nvCxnSpPr>
            <p:spPr bwMode="auto">
              <a:xfrm>
                <a:off x="5491614" y="5421883"/>
                <a:ext cx="571502" cy="12677"/>
              </a:xfrm>
              <a:prstGeom prst="line">
                <a:avLst/>
              </a:prstGeom>
              <a:solidFill>
                <a:srgbClr val="00B8FF"/>
              </a:solidFill>
              <a:ln w="57150" cap="flat" cmpd="sng" algn="ctr">
                <a:solidFill>
                  <a:srgbClr val="7030A0"/>
                </a:solidFill>
                <a:prstDash val="solid"/>
                <a:round/>
                <a:headEnd type="none" w="med" len="med"/>
                <a:tailEnd type="none" w="med" len="med"/>
              </a:ln>
              <a:effectLst/>
            </p:spPr>
          </p:cxnSp>
          <p:cxnSp>
            <p:nvCxnSpPr>
              <p:cNvPr id="259" name="Straight Connector 258"/>
              <p:cNvCxnSpPr/>
              <p:nvPr/>
            </p:nvCxnSpPr>
            <p:spPr bwMode="auto">
              <a:xfrm>
                <a:off x="6044067" y="5434560"/>
                <a:ext cx="552569" cy="123051"/>
              </a:xfrm>
              <a:prstGeom prst="line">
                <a:avLst/>
              </a:prstGeom>
              <a:solidFill>
                <a:srgbClr val="00B8FF"/>
              </a:solidFill>
              <a:ln w="57150" cap="flat" cmpd="sng" algn="ctr">
                <a:solidFill>
                  <a:srgbClr val="7030A0"/>
                </a:solidFill>
                <a:prstDash val="solid"/>
                <a:round/>
                <a:headEnd type="none" w="med" len="med"/>
                <a:tailEnd type="none" w="med" len="med"/>
              </a:ln>
              <a:effectLst/>
            </p:spPr>
          </p:cxnSp>
          <p:cxnSp>
            <p:nvCxnSpPr>
              <p:cNvPr id="260" name="Straight Connector 259"/>
              <p:cNvCxnSpPr/>
              <p:nvPr/>
            </p:nvCxnSpPr>
            <p:spPr bwMode="auto">
              <a:xfrm flipV="1">
                <a:off x="6572596" y="5552848"/>
                <a:ext cx="404696" cy="9527"/>
              </a:xfrm>
              <a:prstGeom prst="line">
                <a:avLst/>
              </a:prstGeom>
              <a:solidFill>
                <a:srgbClr val="00B8FF"/>
              </a:solidFill>
              <a:ln w="57150" cap="flat" cmpd="sng" algn="ctr">
                <a:solidFill>
                  <a:srgbClr val="7030A0"/>
                </a:solidFill>
                <a:prstDash val="solid"/>
                <a:round/>
                <a:headEnd type="none" w="med" len="med"/>
                <a:tailEnd type="none" w="med" len="med"/>
              </a:ln>
              <a:effectLst/>
            </p:spPr>
          </p:cxnSp>
          <p:cxnSp>
            <p:nvCxnSpPr>
              <p:cNvPr id="261" name="Straight Connector 260"/>
              <p:cNvCxnSpPr/>
              <p:nvPr/>
            </p:nvCxnSpPr>
            <p:spPr bwMode="auto">
              <a:xfrm flipV="1">
                <a:off x="6958240" y="5448849"/>
                <a:ext cx="666869" cy="104000"/>
              </a:xfrm>
              <a:prstGeom prst="line">
                <a:avLst/>
              </a:prstGeom>
              <a:solidFill>
                <a:srgbClr val="00B8FF"/>
              </a:solidFill>
              <a:ln w="57150" cap="flat" cmpd="sng" algn="ctr">
                <a:solidFill>
                  <a:srgbClr val="7030A0"/>
                </a:solidFill>
                <a:prstDash val="solid"/>
                <a:round/>
                <a:headEnd type="none" w="med" len="med"/>
                <a:tailEnd type="none" w="med" len="med"/>
              </a:ln>
              <a:effectLst/>
            </p:spPr>
          </p:cxnSp>
          <p:cxnSp>
            <p:nvCxnSpPr>
              <p:cNvPr id="262" name="Straight Connector 261"/>
              <p:cNvCxnSpPr/>
              <p:nvPr/>
            </p:nvCxnSpPr>
            <p:spPr bwMode="auto">
              <a:xfrm>
                <a:off x="7601068" y="5460210"/>
                <a:ext cx="571544" cy="3152"/>
              </a:xfrm>
              <a:prstGeom prst="line">
                <a:avLst/>
              </a:prstGeom>
              <a:solidFill>
                <a:srgbClr val="00B8FF"/>
              </a:solidFill>
              <a:ln w="57150" cap="flat" cmpd="sng" algn="ctr">
                <a:solidFill>
                  <a:srgbClr val="7030A0"/>
                </a:solidFill>
                <a:prstDash val="solid"/>
                <a:round/>
                <a:headEnd type="none" w="med" len="med"/>
                <a:tailEnd type="none" w="med" len="med"/>
              </a:ln>
              <a:effectLst/>
            </p:spPr>
          </p:cxnSp>
          <p:cxnSp>
            <p:nvCxnSpPr>
              <p:cNvPr id="263" name="Straight Connector 262"/>
              <p:cNvCxnSpPr/>
              <p:nvPr/>
            </p:nvCxnSpPr>
            <p:spPr bwMode="auto">
              <a:xfrm flipV="1">
                <a:off x="8139279" y="5305587"/>
                <a:ext cx="557256" cy="152787"/>
              </a:xfrm>
              <a:prstGeom prst="line">
                <a:avLst/>
              </a:prstGeom>
              <a:solidFill>
                <a:srgbClr val="00B8FF"/>
              </a:solidFill>
              <a:ln w="57150" cap="flat" cmpd="sng" algn="ctr">
                <a:solidFill>
                  <a:srgbClr val="7030A0"/>
                </a:solidFill>
                <a:prstDash val="solid"/>
                <a:round/>
                <a:headEnd type="none" w="med" len="med"/>
                <a:tailEnd type="none" w="med" len="med"/>
              </a:ln>
              <a:effectLst/>
            </p:spPr>
          </p:cxnSp>
          <p:cxnSp>
            <p:nvCxnSpPr>
              <p:cNvPr id="264" name="Straight Connector 263"/>
              <p:cNvCxnSpPr/>
              <p:nvPr/>
            </p:nvCxnSpPr>
            <p:spPr bwMode="auto">
              <a:xfrm flipV="1">
                <a:off x="3386589" y="5267323"/>
                <a:ext cx="600074" cy="164310"/>
              </a:xfrm>
              <a:prstGeom prst="line">
                <a:avLst/>
              </a:prstGeom>
              <a:solidFill>
                <a:srgbClr val="00B8FF"/>
              </a:solidFill>
              <a:ln w="57150" cap="flat" cmpd="sng" algn="ctr">
                <a:solidFill>
                  <a:srgbClr val="7030A0"/>
                </a:solidFill>
                <a:prstDash val="solid"/>
                <a:round/>
                <a:headEnd type="none" w="med" len="med"/>
                <a:tailEnd type="none" w="med" len="med"/>
              </a:ln>
              <a:effectLst/>
            </p:spPr>
          </p:cxnSp>
          <p:cxnSp>
            <p:nvCxnSpPr>
              <p:cNvPr id="289" name="Straight Connector 288"/>
              <p:cNvCxnSpPr/>
              <p:nvPr/>
            </p:nvCxnSpPr>
            <p:spPr bwMode="auto">
              <a:xfrm flipV="1">
                <a:off x="1785942" y="5015689"/>
                <a:ext cx="571496" cy="37325"/>
              </a:xfrm>
              <a:prstGeom prst="line">
                <a:avLst/>
              </a:prstGeom>
              <a:solidFill>
                <a:srgbClr val="00B8FF"/>
              </a:solidFill>
              <a:ln w="57150" cap="flat" cmpd="sng" algn="ctr">
                <a:solidFill>
                  <a:srgbClr val="FF0066"/>
                </a:solidFill>
                <a:prstDash val="solid"/>
                <a:round/>
                <a:headEnd type="none" w="med" len="med"/>
                <a:tailEnd type="none" w="med" len="med"/>
              </a:ln>
              <a:effectLst/>
            </p:spPr>
          </p:cxnSp>
          <p:cxnSp>
            <p:nvCxnSpPr>
              <p:cNvPr id="290" name="Straight Connector 289"/>
              <p:cNvCxnSpPr/>
              <p:nvPr/>
            </p:nvCxnSpPr>
            <p:spPr bwMode="auto">
              <a:xfrm flipV="1">
                <a:off x="2347912" y="4910139"/>
                <a:ext cx="485779" cy="100788"/>
              </a:xfrm>
              <a:prstGeom prst="line">
                <a:avLst/>
              </a:prstGeom>
              <a:solidFill>
                <a:srgbClr val="00B8FF"/>
              </a:solidFill>
              <a:ln w="57150" cap="flat" cmpd="sng" algn="ctr">
                <a:solidFill>
                  <a:srgbClr val="FF0066"/>
                </a:solidFill>
                <a:prstDash val="solid"/>
                <a:round/>
                <a:headEnd type="none" w="med" len="med"/>
                <a:tailEnd type="none" w="med" len="med"/>
              </a:ln>
              <a:effectLst/>
            </p:spPr>
          </p:cxnSp>
          <p:cxnSp>
            <p:nvCxnSpPr>
              <p:cNvPr id="291" name="Straight Connector 290"/>
              <p:cNvCxnSpPr/>
              <p:nvPr/>
            </p:nvCxnSpPr>
            <p:spPr bwMode="auto">
              <a:xfrm>
                <a:off x="2819402" y="4910138"/>
                <a:ext cx="576261" cy="169074"/>
              </a:xfrm>
              <a:prstGeom prst="line">
                <a:avLst/>
              </a:prstGeom>
              <a:solidFill>
                <a:srgbClr val="00B8FF"/>
              </a:solidFill>
              <a:ln w="57150" cap="flat" cmpd="sng" algn="ctr">
                <a:solidFill>
                  <a:srgbClr val="FF0066"/>
                </a:solidFill>
                <a:prstDash val="solid"/>
                <a:round/>
                <a:headEnd type="none" w="med" len="med"/>
                <a:tailEnd type="none" w="med" len="med"/>
              </a:ln>
              <a:effectLst/>
            </p:spPr>
          </p:cxnSp>
          <p:cxnSp>
            <p:nvCxnSpPr>
              <p:cNvPr id="292" name="Straight Connector 291"/>
              <p:cNvCxnSpPr/>
              <p:nvPr/>
            </p:nvCxnSpPr>
            <p:spPr bwMode="auto">
              <a:xfrm>
                <a:off x="3976685" y="4962526"/>
                <a:ext cx="452438" cy="53162"/>
              </a:xfrm>
              <a:prstGeom prst="line">
                <a:avLst/>
              </a:prstGeom>
              <a:solidFill>
                <a:srgbClr val="00B8FF"/>
              </a:solidFill>
              <a:ln w="57150" cap="flat" cmpd="sng" algn="ctr">
                <a:solidFill>
                  <a:srgbClr val="FF0066"/>
                </a:solidFill>
                <a:prstDash val="solid"/>
                <a:round/>
                <a:headEnd type="none" w="med" len="med"/>
                <a:tailEnd type="none" w="med" len="med"/>
              </a:ln>
              <a:effectLst/>
            </p:spPr>
          </p:cxnSp>
          <p:cxnSp>
            <p:nvCxnSpPr>
              <p:cNvPr id="293" name="Straight Connector 292"/>
              <p:cNvCxnSpPr/>
              <p:nvPr/>
            </p:nvCxnSpPr>
            <p:spPr bwMode="auto">
              <a:xfrm flipV="1">
                <a:off x="4419645" y="5000627"/>
                <a:ext cx="561976" cy="15061"/>
              </a:xfrm>
              <a:prstGeom prst="line">
                <a:avLst/>
              </a:prstGeom>
              <a:solidFill>
                <a:srgbClr val="00B8FF"/>
              </a:solidFill>
              <a:ln w="57150" cap="flat" cmpd="sng" algn="ctr">
                <a:solidFill>
                  <a:srgbClr val="FF0066"/>
                </a:solidFill>
                <a:prstDash val="solid"/>
                <a:round/>
                <a:headEnd type="none" w="med" len="med"/>
                <a:tailEnd type="none" w="med" len="med"/>
              </a:ln>
              <a:effectLst/>
            </p:spPr>
          </p:cxnSp>
          <p:cxnSp>
            <p:nvCxnSpPr>
              <p:cNvPr id="294" name="Straight Connector 293"/>
              <p:cNvCxnSpPr/>
              <p:nvPr/>
            </p:nvCxnSpPr>
            <p:spPr bwMode="auto">
              <a:xfrm>
                <a:off x="4976858" y="5001400"/>
                <a:ext cx="528591" cy="9527"/>
              </a:xfrm>
              <a:prstGeom prst="line">
                <a:avLst/>
              </a:prstGeom>
              <a:solidFill>
                <a:srgbClr val="00B8FF"/>
              </a:solidFill>
              <a:ln w="57150" cap="flat" cmpd="sng" algn="ctr">
                <a:solidFill>
                  <a:srgbClr val="FF0066"/>
                </a:solidFill>
                <a:prstDash val="solid"/>
                <a:round/>
                <a:headEnd type="none" w="med" len="med"/>
                <a:tailEnd type="none" w="med" len="med"/>
              </a:ln>
              <a:effectLst/>
            </p:spPr>
          </p:cxnSp>
          <p:cxnSp>
            <p:nvCxnSpPr>
              <p:cNvPr id="295" name="Straight Connector 294"/>
              <p:cNvCxnSpPr/>
              <p:nvPr/>
            </p:nvCxnSpPr>
            <p:spPr bwMode="auto">
              <a:xfrm flipV="1">
                <a:off x="5500686" y="4881560"/>
                <a:ext cx="606549" cy="129367"/>
              </a:xfrm>
              <a:prstGeom prst="line">
                <a:avLst/>
              </a:prstGeom>
              <a:solidFill>
                <a:srgbClr val="00B8FF"/>
              </a:solidFill>
              <a:ln w="57150" cap="flat" cmpd="sng" algn="ctr">
                <a:solidFill>
                  <a:srgbClr val="FF0066"/>
                </a:solidFill>
                <a:prstDash val="solid"/>
                <a:round/>
                <a:headEnd type="none" w="med" len="med"/>
                <a:tailEnd type="none" w="med" len="med"/>
              </a:ln>
              <a:effectLst/>
            </p:spPr>
          </p:cxnSp>
          <p:cxnSp>
            <p:nvCxnSpPr>
              <p:cNvPr id="296" name="Straight Connector 295"/>
              <p:cNvCxnSpPr/>
              <p:nvPr/>
            </p:nvCxnSpPr>
            <p:spPr bwMode="auto">
              <a:xfrm flipV="1">
                <a:off x="6093669" y="4867272"/>
                <a:ext cx="488227" cy="19052"/>
              </a:xfrm>
              <a:prstGeom prst="line">
                <a:avLst/>
              </a:prstGeom>
              <a:solidFill>
                <a:srgbClr val="00B8FF"/>
              </a:solidFill>
              <a:ln w="57150" cap="flat" cmpd="sng" algn="ctr">
                <a:solidFill>
                  <a:srgbClr val="FF0066"/>
                </a:solidFill>
                <a:prstDash val="solid"/>
                <a:round/>
                <a:headEnd type="none" w="med" len="med"/>
                <a:tailEnd type="none" w="med" len="med"/>
              </a:ln>
              <a:effectLst/>
            </p:spPr>
          </p:cxnSp>
          <p:cxnSp>
            <p:nvCxnSpPr>
              <p:cNvPr id="297" name="Straight Connector 296"/>
              <p:cNvCxnSpPr/>
              <p:nvPr/>
            </p:nvCxnSpPr>
            <p:spPr bwMode="auto">
              <a:xfrm>
                <a:off x="6572252" y="4862513"/>
                <a:ext cx="552612" cy="71437"/>
              </a:xfrm>
              <a:prstGeom prst="line">
                <a:avLst/>
              </a:prstGeom>
              <a:solidFill>
                <a:srgbClr val="00B8FF"/>
              </a:solidFill>
              <a:ln w="57150" cap="flat" cmpd="sng" algn="ctr">
                <a:solidFill>
                  <a:srgbClr val="FF0066"/>
                </a:solidFill>
                <a:prstDash val="solid"/>
                <a:round/>
                <a:headEnd type="none" w="med" len="med"/>
                <a:tailEnd type="none" w="med" len="med"/>
              </a:ln>
              <a:effectLst/>
            </p:spPr>
          </p:cxnSp>
          <p:cxnSp>
            <p:nvCxnSpPr>
              <p:cNvPr id="298" name="Straight Connector 297"/>
              <p:cNvCxnSpPr/>
              <p:nvPr/>
            </p:nvCxnSpPr>
            <p:spPr bwMode="auto">
              <a:xfrm flipV="1">
                <a:off x="7110576" y="4872034"/>
                <a:ext cx="547686" cy="66679"/>
              </a:xfrm>
              <a:prstGeom prst="line">
                <a:avLst/>
              </a:prstGeom>
              <a:solidFill>
                <a:srgbClr val="00B8FF"/>
              </a:solidFill>
              <a:ln w="57150" cap="flat" cmpd="sng" algn="ctr">
                <a:solidFill>
                  <a:srgbClr val="FF0066"/>
                </a:solidFill>
                <a:prstDash val="solid"/>
                <a:round/>
                <a:headEnd type="none" w="med" len="med"/>
                <a:tailEnd type="none" w="med" len="med"/>
              </a:ln>
              <a:effectLst/>
            </p:spPr>
          </p:cxnSp>
          <p:cxnSp>
            <p:nvCxnSpPr>
              <p:cNvPr id="299" name="Straight Connector 298"/>
              <p:cNvCxnSpPr/>
              <p:nvPr/>
            </p:nvCxnSpPr>
            <p:spPr bwMode="auto">
              <a:xfrm>
                <a:off x="7610594" y="4872034"/>
                <a:ext cx="571544" cy="180978"/>
              </a:xfrm>
              <a:prstGeom prst="line">
                <a:avLst/>
              </a:prstGeom>
              <a:solidFill>
                <a:srgbClr val="00B8FF"/>
              </a:solidFill>
              <a:ln w="57150" cap="flat" cmpd="sng" algn="ctr">
                <a:solidFill>
                  <a:srgbClr val="FF0066"/>
                </a:solidFill>
                <a:prstDash val="solid"/>
                <a:round/>
                <a:headEnd type="none" w="med" len="med"/>
                <a:tailEnd type="none" w="med" len="med"/>
              </a:ln>
              <a:effectLst/>
            </p:spPr>
          </p:cxnSp>
          <p:cxnSp>
            <p:nvCxnSpPr>
              <p:cNvPr id="300" name="Straight Connector 299"/>
              <p:cNvCxnSpPr/>
              <p:nvPr/>
            </p:nvCxnSpPr>
            <p:spPr bwMode="auto">
              <a:xfrm flipV="1">
                <a:off x="8172613" y="5053012"/>
                <a:ext cx="533440" cy="2387"/>
              </a:xfrm>
              <a:prstGeom prst="line">
                <a:avLst/>
              </a:prstGeom>
              <a:solidFill>
                <a:srgbClr val="00B8FF"/>
              </a:solidFill>
              <a:ln w="57150" cap="flat" cmpd="sng" algn="ctr">
                <a:solidFill>
                  <a:srgbClr val="FF0066"/>
                </a:solidFill>
                <a:prstDash val="solid"/>
                <a:round/>
                <a:headEnd type="none" w="med" len="med"/>
                <a:tailEnd type="none" w="med" len="med"/>
              </a:ln>
              <a:effectLst/>
            </p:spPr>
          </p:cxnSp>
          <p:cxnSp>
            <p:nvCxnSpPr>
              <p:cNvPr id="315" name="Straight Connector 314"/>
              <p:cNvCxnSpPr/>
              <p:nvPr/>
            </p:nvCxnSpPr>
            <p:spPr bwMode="auto">
              <a:xfrm flipV="1">
                <a:off x="3381376" y="4957765"/>
                <a:ext cx="600074" cy="126207"/>
              </a:xfrm>
              <a:prstGeom prst="line">
                <a:avLst/>
              </a:prstGeom>
              <a:solidFill>
                <a:srgbClr val="00B8FF"/>
              </a:solidFill>
              <a:ln w="57150" cap="flat" cmpd="sng" algn="ctr">
                <a:solidFill>
                  <a:srgbClr val="FF0066"/>
                </a:solidFill>
                <a:prstDash val="solid"/>
                <a:round/>
                <a:headEnd type="none" w="med" len="med"/>
                <a:tailEnd type="none" w="med" len="med"/>
              </a:ln>
              <a:effectLst/>
            </p:spPr>
          </p:cxnSp>
          <p:sp>
            <p:nvSpPr>
              <p:cNvPr id="345" name="TextBox 344"/>
              <p:cNvSpPr txBox="1"/>
              <p:nvPr/>
            </p:nvSpPr>
            <p:spPr>
              <a:xfrm>
                <a:off x="657225" y="1920387"/>
                <a:ext cx="484748" cy="3113994"/>
              </a:xfrm>
              <a:prstGeom prst="rect">
                <a:avLst/>
              </a:prstGeom>
              <a:noFill/>
            </p:spPr>
            <p:txBody>
              <a:bodyPr vert="vert270" wrap="none" rtlCol="0">
                <a:spAutoFit/>
              </a:bodyPr>
              <a:lstStyle/>
              <a:p>
                <a:r>
                  <a:rPr lang="en-US" sz="1600" b="1" dirty="0">
                    <a:solidFill>
                      <a:srgbClr val="000000"/>
                    </a:solidFill>
                  </a:rPr>
                  <a:t>Deaths per 100,000 population</a:t>
                </a:r>
              </a:p>
            </p:txBody>
          </p:sp>
          <p:sp>
            <p:nvSpPr>
              <p:cNvPr id="346" name="TextBox 345"/>
              <p:cNvSpPr txBox="1"/>
              <p:nvPr/>
            </p:nvSpPr>
            <p:spPr>
              <a:xfrm>
                <a:off x="1033465" y="1428750"/>
                <a:ext cx="490881" cy="4390433"/>
              </a:xfrm>
              <a:prstGeom prst="rect">
                <a:avLst/>
              </a:prstGeom>
              <a:noFill/>
            </p:spPr>
            <p:txBody>
              <a:bodyPr wrap="none" rtlCol="0">
                <a:spAutoFit/>
              </a:bodyPr>
              <a:lstStyle/>
              <a:p>
                <a:pPr>
                  <a:lnSpc>
                    <a:spcPct val="105000"/>
                  </a:lnSpc>
                </a:pPr>
                <a:r>
                  <a:rPr lang="en-US" sz="1400" b="1" dirty="0">
                    <a:solidFill>
                      <a:srgbClr val="000000"/>
                    </a:solidFill>
                  </a:rPr>
                  <a:t>4.5</a:t>
                </a:r>
              </a:p>
              <a:p>
                <a:pPr>
                  <a:lnSpc>
                    <a:spcPct val="105000"/>
                  </a:lnSpc>
                </a:pPr>
                <a:endParaRPr lang="en-US" sz="1400" b="1" dirty="0">
                  <a:solidFill>
                    <a:srgbClr val="000000"/>
                  </a:solidFill>
                </a:endParaRPr>
              </a:p>
              <a:p>
                <a:pPr>
                  <a:lnSpc>
                    <a:spcPct val="105000"/>
                  </a:lnSpc>
                </a:pPr>
                <a:r>
                  <a:rPr lang="en-US" sz="1400" b="1" dirty="0">
                    <a:solidFill>
                      <a:srgbClr val="000000"/>
                    </a:solidFill>
                  </a:rPr>
                  <a:t>4.0</a:t>
                </a:r>
              </a:p>
              <a:p>
                <a:pPr>
                  <a:lnSpc>
                    <a:spcPct val="105000"/>
                  </a:lnSpc>
                </a:pPr>
                <a:endParaRPr lang="en-US" sz="1400" b="1" dirty="0">
                  <a:solidFill>
                    <a:srgbClr val="000000"/>
                  </a:solidFill>
                </a:endParaRPr>
              </a:p>
              <a:p>
                <a:pPr>
                  <a:lnSpc>
                    <a:spcPct val="105000"/>
                  </a:lnSpc>
                </a:pPr>
                <a:r>
                  <a:rPr lang="en-US" sz="1400" b="1" dirty="0">
                    <a:solidFill>
                      <a:srgbClr val="000000"/>
                    </a:solidFill>
                  </a:rPr>
                  <a:t>3.5</a:t>
                </a:r>
              </a:p>
              <a:p>
                <a:pPr>
                  <a:lnSpc>
                    <a:spcPct val="105000"/>
                  </a:lnSpc>
                </a:pPr>
                <a:endParaRPr lang="en-US" sz="1400" b="1" dirty="0">
                  <a:solidFill>
                    <a:srgbClr val="000000"/>
                  </a:solidFill>
                </a:endParaRPr>
              </a:p>
              <a:p>
                <a:pPr>
                  <a:lnSpc>
                    <a:spcPct val="105000"/>
                  </a:lnSpc>
                </a:pPr>
                <a:r>
                  <a:rPr lang="en-US" sz="1400" b="1" dirty="0">
                    <a:solidFill>
                      <a:srgbClr val="000000"/>
                    </a:solidFill>
                  </a:rPr>
                  <a:t>3.0</a:t>
                </a:r>
              </a:p>
              <a:p>
                <a:pPr>
                  <a:lnSpc>
                    <a:spcPct val="105000"/>
                  </a:lnSpc>
                </a:pPr>
                <a:endParaRPr lang="en-US" sz="1400" b="1" dirty="0">
                  <a:solidFill>
                    <a:srgbClr val="000000"/>
                  </a:solidFill>
                </a:endParaRPr>
              </a:p>
              <a:p>
                <a:pPr>
                  <a:lnSpc>
                    <a:spcPct val="105000"/>
                  </a:lnSpc>
                </a:pPr>
                <a:r>
                  <a:rPr lang="en-US" sz="1400" b="1" dirty="0">
                    <a:solidFill>
                      <a:srgbClr val="000000"/>
                    </a:solidFill>
                  </a:rPr>
                  <a:t>2.5</a:t>
                </a:r>
              </a:p>
              <a:p>
                <a:pPr>
                  <a:lnSpc>
                    <a:spcPct val="105000"/>
                  </a:lnSpc>
                </a:pPr>
                <a:endParaRPr lang="en-US" sz="1400" b="1" dirty="0">
                  <a:solidFill>
                    <a:srgbClr val="000000"/>
                  </a:solidFill>
                </a:endParaRPr>
              </a:p>
              <a:p>
                <a:pPr>
                  <a:lnSpc>
                    <a:spcPct val="105000"/>
                  </a:lnSpc>
                </a:pPr>
                <a:r>
                  <a:rPr lang="en-US" sz="1400" b="1" dirty="0">
                    <a:solidFill>
                      <a:srgbClr val="000000"/>
                    </a:solidFill>
                  </a:rPr>
                  <a:t>2.0</a:t>
                </a:r>
              </a:p>
              <a:p>
                <a:pPr>
                  <a:lnSpc>
                    <a:spcPct val="105000"/>
                  </a:lnSpc>
                </a:pPr>
                <a:endParaRPr lang="en-US" sz="1400" b="1" dirty="0">
                  <a:solidFill>
                    <a:srgbClr val="000000"/>
                  </a:solidFill>
                </a:endParaRPr>
              </a:p>
              <a:p>
                <a:pPr>
                  <a:lnSpc>
                    <a:spcPct val="105000"/>
                  </a:lnSpc>
                </a:pPr>
                <a:r>
                  <a:rPr lang="en-US" sz="1400" b="1" dirty="0">
                    <a:solidFill>
                      <a:srgbClr val="000000"/>
                    </a:solidFill>
                  </a:rPr>
                  <a:t>1.5</a:t>
                </a:r>
              </a:p>
              <a:p>
                <a:pPr>
                  <a:lnSpc>
                    <a:spcPct val="105000"/>
                  </a:lnSpc>
                </a:pPr>
                <a:endParaRPr lang="en-US" sz="1400" b="1" dirty="0">
                  <a:solidFill>
                    <a:srgbClr val="000000"/>
                  </a:solidFill>
                </a:endParaRPr>
              </a:p>
              <a:p>
                <a:pPr>
                  <a:lnSpc>
                    <a:spcPct val="105000"/>
                  </a:lnSpc>
                </a:pPr>
                <a:r>
                  <a:rPr lang="en-US" sz="1400" b="1" dirty="0">
                    <a:solidFill>
                      <a:srgbClr val="000000"/>
                    </a:solidFill>
                  </a:rPr>
                  <a:t>1.0</a:t>
                </a:r>
              </a:p>
              <a:p>
                <a:pPr>
                  <a:lnSpc>
                    <a:spcPct val="105000"/>
                  </a:lnSpc>
                </a:pPr>
                <a:endParaRPr lang="en-US" sz="1400" b="1" dirty="0">
                  <a:solidFill>
                    <a:srgbClr val="000000"/>
                  </a:solidFill>
                </a:endParaRPr>
              </a:p>
              <a:p>
                <a:pPr>
                  <a:lnSpc>
                    <a:spcPct val="105000"/>
                  </a:lnSpc>
                </a:pPr>
                <a:r>
                  <a:rPr lang="en-US" sz="1400" b="1" dirty="0">
                    <a:solidFill>
                      <a:srgbClr val="000000"/>
                    </a:solidFill>
                  </a:rPr>
                  <a:t>0.5</a:t>
                </a:r>
              </a:p>
              <a:p>
                <a:pPr>
                  <a:lnSpc>
                    <a:spcPct val="105000"/>
                  </a:lnSpc>
                </a:pPr>
                <a:endParaRPr lang="en-US" sz="1400" b="1" dirty="0">
                  <a:solidFill>
                    <a:srgbClr val="000000"/>
                  </a:solidFill>
                </a:endParaRPr>
              </a:p>
              <a:p>
                <a:pPr>
                  <a:lnSpc>
                    <a:spcPct val="105000"/>
                  </a:lnSpc>
                </a:pPr>
                <a:r>
                  <a:rPr lang="en-US" sz="1400" b="1" dirty="0">
                    <a:solidFill>
                      <a:srgbClr val="000000"/>
                    </a:solidFill>
                  </a:rPr>
                  <a:t>0.0</a:t>
                </a:r>
              </a:p>
            </p:txBody>
          </p:sp>
          <p:cxnSp>
            <p:nvCxnSpPr>
              <p:cNvPr id="350" name="Straight Connector 349"/>
              <p:cNvCxnSpPr/>
              <p:nvPr/>
            </p:nvCxnSpPr>
            <p:spPr bwMode="auto">
              <a:xfrm>
                <a:off x="1518751" y="1552575"/>
                <a:ext cx="0" cy="4591050"/>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351" name="Straight Connector 350"/>
              <p:cNvCxnSpPr/>
              <p:nvPr/>
            </p:nvCxnSpPr>
            <p:spPr bwMode="auto">
              <a:xfrm flipH="1">
                <a:off x="1400177" y="5628683"/>
                <a:ext cx="7595555" cy="19643"/>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359" name="Straight Connector 358"/>
              <p:cNvCxnSpPr/>
              <p:nvPr/>
            </p:nvCxnSpPr>
            <p:spPr bwMode="auto">
              <a:xfrm flipV="1">
                <a:off x="1447801" y="2009775"/>
                <a:ext cx="90000" cy="477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60" name="Straight Connector 359"/>
              <p:cNvCxnSpPr/>
              <p:nvPr/>
            </p:nvCxnSpPr>
            <p:spPr bwMode="auto">
              <a:xfrm flipV="1">
                <a:off x="1447801" y="2462893"/>
                <a:ext cx="90000" cy="477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61" name="Straight Connector 360"/>
              <p:cNvCxnSpPr/>
              <p:nvPr/>
            </p:nvCxnSpPr>
            <p:spPr bwMode="auto">
              <a:xfrm flipV="1">
                <a:off x="1447801" y="2916011"/>
                <a:ext cx="90000" cy="477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62" name="Straight Connector 361"/>
              <p:cNvCxnSpPr/>
              <p:nvPr/>
            </p:nvCxnSpPr>
            <p:spPr bwMode="auto">
              <a:xfrm flipV="1">
                <a:off x="1447801" y="3369129"/>
                <a:ext cx="90000" cy="477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63" name="Straight Connector 362"/>
              <p:cNvCxnSpPr/>
              <p:nvPr/>
            </p:nvCxnSpPr>
            <p:spPr bwMode="auto">
              <a:xfrm flipV="1">
                <a:off x="1447801" y="3822247"/>
                <a:ext cx="90000" cy="477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64" name="Straight Connector 363"/>
              <p:cNvCxnSpPr/>
              <p:nvPr/>
            </p:nvCxnSpPr>
            <p:spPr bwMode="auto">
              <a:xfrm flipV="1">
                <a:off x="1447801" y="4275365"/>
                <a:ext cx="90000" cy="477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65" name="Straight Connector 364"/>
              <p:cNvCxnSpPr/>
              <p:nvPr/>
            </p:nvCxnSpPr>
            <p:spPr bwMode="auto">
              <a:xfrm flipV="1">
                <a:off x="1447801" y="4728483"/>
                <a:ext cx="90000" cy="477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66" name="Straight Connector 365"/>
              <p:cNvCxnSpPr/>
              <p:nvPr/>
            </p:nvCxnSpPr>
            <p:spPr bwMode="auto">
              <a:xfrm flipV="1">
                <a:off x="1447801" y="5181600"/>
                <a:ext cx="90000" cy="4770"/>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69" name="Straight Connector 368"/>
              <p:cNvCxnSpPr/>
              <p:nvPr/>
            </p:nvCxnSpPr>
            <p:spPr bwMode="auto">
              <a:xfrm>
                <a:off x="2047875" y="5647733"/>
                <a:ext cx="0" cy="17204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73" name="Straight Connector 372"/>
              <p:cNvCxnSpPr/>
              <p:nvPr/>
            </p:nvCxnSpPr>
            <p:spPr bwMode="auto">
              <a:xfrm>
                <a:off x="3114675" y="5647733"/>
                <a:ext cx="0" cy="17204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74" name="Straight Connector 373"/>
              <p:cNvCxnSpPr/>
              <p:nvPr/>
            </p:nvCxnSpPr>
            <p:spPr bwMode="auto">
              <a:xfrm>
                <a:off x="2581275" y="5647733"/>
                <a:ext cx="0" cy="514942"/>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376" name="Straight Connector 375"/>
              <p:cNvCxnSpPr/>
              <p:nvPr/>
            </p:nvCxnSpPr>
            <p:spPr bwMode="auto">
              <a:xfrm>
                <a:off x="3651250" y="5647733"/>
                <a:ext cx="0" cy="514942"/>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377" name="Straight Connector 376"/>
              <p:cNvCxnSpPr/>
              <p:nvPr/>
            </p:nvCxnSpPr>
            <p:spPr bwMode="auto">
              <a:xfrm>
                <a:off x="4721225" y="5647733"/>
                <a:ext cx="0" cy="514942"/>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378" name="Straight Connector 377"/>
              <p:cNvCxnSpPr/>
              <p:nvPr/>
            </p:nvCxnSpPr>
            <p:spPr bwMode="auto">
              <a:xfrm>
                <a:off x="5791200" y="5647733"/>
                <a:ext cx="0" cy="514942"/>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379" name="Straight Connector 378"/>
              <p:cNvCxnSpPr/>
              <p:nvPr/>
            </p:nvCxnSpPr>
            <p:spPr bwMode="auto">
              <a:xfrm>
                <a:off x="6861175" y="5647733"/>
                <a:ext cx="0" cy="514942"/>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380" name="Straight Connector 379"/>
              <p:cNvCxnSpPr/>
              <p:nvPr/>
            </p:nvCxnSpPr>
            <p:spPr bwMode="auto">
              <a:xfrm>
                <a:off x="7931150" y="5647733"/>
                <a:ext cx="0" cy="514942"/>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382" name="Straight Connector 381"/>
              <p:cNvCxnSpPr/>
              <p:nvPr/>
            </p:nvCxnSpPr>
            <p:spPr bwMode="auto">
              <a:xfrm>
                <a:off x="4181475" y="5647733"/>
                <a:ext cx="0" cy="17204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83" name="Straight Connector 382"/>
              <p:cNvCxnSpPr/>
              <p:nvPr/>
            </p:nvCxnSpPr>
            <p:spPr bwMode="auto">
              <a:xfrm>
                <a:off x="5257800" y="5647733"/>
                <a:ext cx="0" cy="17204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84" name="Straight Connector 383"/>
              <p:cNvCxnSpPr/>
              <p:nvPr/>
            </p:nvCxnSpPr>
            <p:spPr bwMode="auto">
              <a:xfrm>
                <a:off x="6324600" y="5647733"/>
                <a:ext cx="0" cy="17204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85" name="Straight Connector 384"/>
              <p:cNvCxnSpPr/>
              <p:nvPr/>
            </p:nvCxnSpPr>
            <p:spPr bwMode="auto">
              <a:xfrm>
                <a:off x="7400925" y="5647733"/>
                <a:ext cx="0" cy="172042"/>
              </a:xfrm>
              <a:prstGeom prst="line">
                <a:avLst/>
              </a:prstGeom>
              <a:solidFill>
                <a:srgbClr val="00B8FF"/>
              </a:solidFill>
              <a:ln w="19050" cap="flat" cmpd="sng" algn="ctr">
                <a:solidFill>
                  <a:schemeClr val="tx1"/>
                </a:solidFill>
                <a:prstDash val="solid"/>
                <a:round/>
                <a:headEnd type="none" w="med" len="med"/>
                <a:tailEnd type="none" w="med" len="med"/>
              </a:ln>
              <a:effectLst/>
            </p:spPr>
          </p:cxnSp>
          <p:cxnSp>
            <p:nvCxnSpPr>
              <p:cNvPr id="386" name="Straight Connector 385"/>
              <p:cNvCxnSpPr/>
              <p:nvPr/>
            </p:nvCxnSpPr>
            <p:spPr bwMode="auto">
              <a:xfrm>
                <a:off x="8467725" y="5647733"/>
                <a:ext cx="0" cy="172042"/>
              </a:xfrm>
              <a:prstGeom prst="line">
                <a:avLst/>
              </a:prstGeom>
              <a:solidFill>
                <a:srgbClr val="00B8FF"/>
              </a:solidFill>
              <a:ln w="19050" cap="flat" cmpd="sng" algn="ctr">
                <a:solidFill>
                  <a:schemeClr val="tx1"/>
                </a:solidFill>
                <a:prstDash val="solid"/>
                <a:round/>
                <a:headEnd type="none" w="med" len="med"/>
                <a:tailEnd type="none" w="med" len="med"/>
              </a:ln>
              <a:effectLst/>
            </p:spPr>
          </p:cxnSp>
          <p:sp>
            <p:nvSpPr>
              <p:cNvPr id="388" name="TextBox 387"/>
              <p:cNvSpPr txBox="1"/>
              <p:nvPr/>
            </p:nvSpPr>
            <p:spPr>
              <a:xfrm>
                <a:off x="1455249" y="5643197"/>
                <a:ext cx="761387" cy="246221"/>
              </a:xfrm>
              <a:prstGeom prst="rect">
                <a:avLst/>
              </a:prstGeom>
              <a:noFill/>
            </p:spPr>
            <p:txBody>
              <a:bodyPr wrap="none" rtlCol="0">
                <a:spAutoFit/>
              </a:bodyPr>
              <a:lstStyle/>
              <a:p>
                <a:r>
                  <a:rPr lang="en-US" sz="1000" b="1" dirty="0">
                    <a:solidFill>
                      <a:srgbClr val="000000"/>
                    </a:solidFill>
                  </a:rPr>
                  <a:t>Jan-Jun</a:t>
                </a:r>
              </a:p>
            </p:txBody>
          </p:sp>
          <p:sp>
            <p:nvSpPr>
              <p:cNvPr id="389" name="TextBox 388"/>
              <p:cNvSpPr txBox="1"/>
              <p:nvPr/>
            </p:nvSpPr>
            <p:spPr>
              <a:xfrm>
                <a:off x="2530926" y="5643197"/>
                <a:ext cx="761387" cy="246221"/>
              </a:xfrm>
              <a:prstGeom prst="rect">
                <a:avLst/>
              </a:prstGeom>
              <a:noFill/>
            </p:spPr>
            <p:txBody>
              <a:bodyPr wrap="none" rtlCol="0">
                <a:spAutoFit/>
              </a:bodyPr>
              <a:lstStyle/>
              <a:p>
                <a:r>
                  <a:rPr lang="en-US" sz="1000" b="1" dirty="0">
                    <a:solidFill>
                      <a:srgbClr val="000000"/>
                    </a:solidFill>
                  </a:rPr>
                  <a:t>Jan-Jun</a:t>
                </a:r>
              </a:p>
            </p:txBody>
          </p:sp>
          <p:sp>
            <p:nvSpPr>
              <p:cNvPr id="390" name="TextBox 389"/>
              <p:cNvSpPr txBox="1"/>
              <p:nvPr/>
            </p:nvSpPr>
            <p:spPr>
              <a:xfrm>
                <a:off x="3601614" y="5643197"/>
                <a:ext cx="761387" cy="246221"/>
              </a:xfrm>
              <a:prstGeom prst="rect">
                <a:avLst/>
              </a:prstGeom>
              <a:noFill/>
            </p:spPr>
            <p:txBody>
              <a:bodyPr wrap="none" rtlCol="0">
                <a:spAutoFit/>
              </a:bodyPr>
              <a:lstStyle/>
              <a:p>
                <a:r>
                  <a:rPr lang="en-US" sz="1000" b="1" dirty="0">
                    <a:solidFill>
                      <a:srgbClr val="000000"/>
                    </a:solidFill>
                  </a:rPr>
                  <a:t>Jan-Jun</a:t>
                </a:r>
              </a:p>
            </p:txBody>
          </p:sp>
          <p:sp>
            <p:nvSpPr>
              <p:cNvPr id="391" name="TextBox 390"/>
              <p:cNvSpPr txBox="1"/>
              <p:nvPr/>
            </p:nvSpPr>
            <p:spPr>
              <a:xfrm>
                <a:off x="4672301" y="5643197"/>
                <a:ext cx="761387" cy="246221"/>
              </a:xfrm>
              <a:prstGeom prst="rect">
                <a:avLst/>
              </a:prstGeom>
              <a:noFill/>
            </p:spPr>
            <p:txBody>
              <a:bodyPr wrap="none" rtlCol="0">
                <a:spAutoFit/>
              </a:bodyPr>
              <a:lstStyle/>
              <a:p>
                <a:r>
                  <a:rPr lang="en-US" sz="1000" b="1" dirty="0">
                    <a:solidFill>
                      <a:srgbClr val="000000"/>
                    </a:solidFill>
                  </a:rPr>
                  <a:t>Jan-Jun</a:t>
                </a:r>
              </a:p>
            </p:txBody>
          </p:sp>
          <p:sp>
            <p:nvSpPr>
              <p:cNvPr id="392" name="TextBox 391"/>
              <p:cNvSpPr txBox="1"/>
              <p:nvPr/>
            </p:nvSpPr>
            <p:spPr>
              <a:xfrm>
                <a:off x="5733466" y="5643197"/>
                <a:ext cx="761387" cy="246221"/>
              </a:xfrm>
              <a:prstGeom prst="rect">
                <a:avLst/>
              </a:prstGeom>
              <a:noFill/>
            </p:spPr>
            <p:txBody>
              <a:bodyPr wrap="none" rtlCol="0">
                <a:spAutoFit/>
              </a:bodyPr>
              <a:lstStyle/>
              <a:p>
                <a:r>
                  <a:rPr lang="en-US" sz="1000" b="1" dirty="0">
                    <a:solidFill>
                      <a:srgbClr val="000000"/>
                    </a:solidFill>
                  </a:rPr>
                  <a:t>Jan-Jun</a:t>
                </a:r>
              </a:p>
            </p:txBody>
          </p:sp>
          <p:sp>
            <p:nvSpPr>
              <p:cNvPr id="394" name="TextBox 393"/>
              <p:cNvSpPr txBox="1"/>
              <p:nvPr/>
            </p:nvSpPr>
            <p:spPr>
              <a:xfrm>
                <a:off x="6804153" y="5643197"/>
                <a:ext cx="761387" cy="246221"/>
              </a:xfrm>
              <a:prstGeom prst="rect">
                <a:avLst/>
              </a:prstGeom>
              <a:noFill/>
            </p:spPr>
            <p:txBody>
              <a:bodyPr wrap="none" rtlCol="0">
                <a:spAutoFit/>
              </a:bodyPr>
              <a:lstStyle/>
              <a:p>
                <a:r>
                  <a:rPr lang="en-US" sz="1000" b="1" dirty="0">
                    <a:solidFill>
                      <a:srgbClr val="000000"/>
                    </a:solidFill>
                  </a:rPr>
                  <a:t>Jan-Jun</a:t>
                </a:r>
              </a:p>
            </p:txBody>
          </p:sp>
          <p:sp>
            <p:nvSpPr>
              <p:cNvPr id="395" name="TextBox 394"/>
              <p:cNvSpPr txBox="1"/>
              <p:nvPr/>
            </p:nvSpPr>
            <p:spPr>
              <a:xfrm>
                <a:off x="7874840" y="5643197"/>
                <a:ext cx="761387" cy="246221"/>
              </a:xfrm>
              <a:prstGeom prst="rect">
                <a:avLst/>
              </a:prstGeom>
              <a:noFill/>
            </p:spPr>
            <p:txBody>
              <a:bodyPr wrap="none" rtlCol="0">
                <a:spAutoFit/>
              </a:bodyPr>
              <a:lstStyle/>
              <a:p>
                <a:r>
                  <a:rPr lang="en-US" sz="1000" b="1" dirty="0">
                    <a:solidFill>
                      <a:srgbClr val="000000"/>
                    </a:solidFill>
                  </a:rPr>
                  <a:t>Jan-Jun</a:t>
                </a:r>
              </a:p>
            </p:txBody>
          </p:sp>
          <p:sp>
            <p:nvSpPr>
              <p:cNvPr id="396" name="TextBox 395"/>
              <p:cNvSpPr txBox="1"/>
              <p:nvPr/>
            </p:nvSpPr>
            <p:spPr>
              <a:xfrm>
                <a:off x="8423012" y="5643197"/>
                <a:ext cx="743353" cy="246221"/>
              </a:xfrm>
              <a:prstGeom prst="rect">
                <a:avLst/>
              </a:prstGeom>
              <a:noFill/>
            </p:spPr>
            <p:txBody>
              <a:bodyPr wrap="none" rtlCol="0">
                <a:spAutoFit/>
              </a:bodyPr>
              <a:lstStyle/>
              <a:p>
                <a:r>
                  <a:rPr lang="en-US" sz="1000" b="1" dirty="0">
                    <a:solidFill>
                      <a:srgbClr val="000000"/>
                    </a:solidFill>
                  </a:rPr>
                  <a:t>Jul-Dec</a:t>
                </a:r>
              </a:p>
            </p:txBody>
          </p:sp>
          <p:sp>
            <p:nvSpPr>
              <p:cNvPr id="397" name="TextBox 396"/>
              <p:cNvSpPr txBox="1"/>
              <p:nvPr/>
            </p:nvSpPr>
            <p:spPr>
              <a:xfrm>
                <a:off x="7352322" y="5643197"/>
                <a:ext cx="743353" cy="246221"/>
              </a:xfrm>
              <a:prstGeom prst="rect">
                <a:avLst/>
              </a:prstGeom>
              <a:noFill/>
            </p:spPr>
            <p:txBody>
              <a:bodyPr wrap="none" rtlCol="0">
                <a:spAutoFit/>
              </a:bodyPr>
              <a:lstStyle/>
              <a:p>
                <a:r>
                  <a:rPr lang="en-US" sz="1000" b="1" dirty="0">
                    <a:solidFill>
                      <a:srgbClr val="000000"/>
                    </a:solidFill>
                  </a:rPr>
                  <a:t>Jul-Dec</a:t>
                </a:r>
              </a:p>
            </p:txBody>
          </p:sp>
          <p:sp>
            <p:nvSpPr>
              <p:cNvPr id="398" name="TextBox 397"/>
              <p:cNvSpPr txBox="1"/>
              <p:nvPr/>
            </p:nvSpPr>
            <p:spPr>
              <a:xfrm>
                <a:off x="6281632" y="5643197"/>
                <a:ext cx="743353" cy="246221"/>
              </a:xfrm>
              <a:prstGeom prst="rect">
                <a:avLst/>
              </a:prstGeom>
              <a:noFill/>
            </p:spPr>
            <p:txBody>
              <a:bodyPr wrap="none" rtlCol="0">
                <a:spAutoFit/>
              </a:bodyPr>
              <a:lstStyle/>
              <a:p>
                <a:r>
                  <a:rPr lang="en-US" sz="1000" b="1" dirty="0">
                    <a:solidFill>
                      <a:srgbClr val="000000"/>
                    </a:solidFill>
                  </a:rPr>
                  <a:t>Jul-Dec</a:t>
                </a:r>
              </a:p>
            </p:txBody>
          </p:sp>
          <p:sp>
            <p:nvSpPr>
              <p:cNvPr id="399" name="TextBox 398"/>
              <p:cNvSpPr txBox="1"/>
              <p:nvPr/>
            </p:nvSpPr>
            <p:spPr>
              <a:xfrm>
                <a:off x="5210947" y="5643197"/>
                <a:ext cx="743353" cy="246221"/>
              </a:xfrm>
              <a:prstGeom prst="rect">
                <a:avLst/>
              </a:prstGeom>
              <a:noFill/>
            </p:spPr>
            <p:txBody>
              <a:bodyPr wrap="none" rtlCol="0">
                <a:spAutoFit/>
              </a:bodyPr>
              <a:lstStyle/>
              <a:p>
                <a:r>
                  <a:rPr lang="en-US" sz="1000" b="1" dirty="0">
                    <a:solidFill>
                      <a:srgbClr val="000000"/>
                    </a:solidFill>
                  </a:rPr>
                  <a:t>Jul-Dec</a:t>
                </a:r>
              </a:p>
            </p:txBody>
          </p:sp>
          <p:sp>
            <p:nvSpPr>
              <p:cNvPr id="400" name="TextBox 399"/>
              <p:cNvSpPr txBox="1"/>
              <p:nvPr/>
            </p:nvSpPr>
            <p:spPr>
              <a:xfrm>
                <a:off x="4130732" y="5643197"/>
                <a:ext cx="743353" cy="246221"/>
              </a:xfrm>
              <a:prstGeom prst="rect">
                <a:avLst/>
              </a:prstGeom>
              <a:noFill/>
            </p:spPr>
            <p:txBody>
              <a:bodyPr wrap="none" rtlCol="0">
                <a:spAutoFit/>
              </a:bodyPr>
              <a:lstStyle/>
              <a:p>
                <a:r>
                  <a:rPr lang="en-US" sz="1000" b="1" dirty="0">
                    <a:solidFill>
                      <a:srgbClr val="000000"/>
                    </a:solidFill>
                  </a:rPr>
                  <a:t>Jul-Dec</a:t>
                </a:r>
              </a:p>
            </p:txBody>
          </p:sp>
          <p:sp>
            <p:nvSpPr>
              <p:cNvPr id="401" name="TextBox 400"/>
              <p:cNvSpPr txBox="1"/>
              <p:nvPr/>
            </p:nvSpPr>
            <p:spPr>
              <a:xfrm>
                <a:off x="3069569" y="5643197"/>
                <a:ext cx="743353" cy="246221"/>
              </a:xfrm>
              <a:prstGeom prst="rect">
                <a:avLst/>
              </a:prstGeom>
              <a:noFill/>
            </p:spPr>
            <p:txBody>
              <a:bodyPr wrap="none" rtlCol="0">
                <a:spAutoFit/>
              </a:bodyPr>
              <a:lstStyle/>
              <a:p>
                <a:r>
                  <a:rPr lang="en-US" sz="1000" b="1" dirty="0">
                    <a:solidFill>
                      <a:srgbClr val="000000"/>
                    </a:solidFill>
                  </a:rPr>
                  <a:t>Jul-Dec</a:t>
                </a:r>
              </a:p>
            </p:txBody>
          </p:sp>
          <p:sp>
            <p:nvSpPr>
              <p:cNvPr id="402" name="TextBox 401"/>
              <p:cNvSpPr txBox="1"/>
              <p:nvPr/>
            </p:nvSpPr>
            <p:spPr>
              <a:xfrm>
                <a:off x="1998881" y="5643197"/>
                <a:ext cx="743353" cy="246221"/>
              </a:xfrm>
              <a:prstGeom prst="rect">
                <a:avLst/>
              </a:prstGeom>
              <a:noFill/>
            </p:spPr>
            <p:txBody>
              <a:bodyPr wrap="none" rtlCol="0">
                <a:spAutoFit/>
              </a:bodyPr>
              <a:lstStyle/>
              <a:p>
                <a:r>
                  <a:rPr lang="en-US" sz="1000" b="1" dirty="0">
                    <a:solidFill>
                      <a:srgbClr val="000000"/>
                    </a:solidFill>
                  </a:rPr>
                  <a:t>Jul-Dec</a:t>
                </a:r>
              </a:p>
            </p:txBody>
          </p:sp>
          <p:sp>
            <p:nvSpPr>
              <p:cNvPr id="403" name="TextBox 402"/>
              <p:cNvSpPr txBox="1"/>
              <p:nvPr/>
            </p:nvSpPr>
            <p:spPr>
              <a:xfrm>
                <a:off x="1789077" y="5847758"/>
                <a:ext cx="597280" cy="276999"/>
              </a:xfrm>
              <a:prstGeom prst="rect">
                <a:avLst/>
              </a:prstGeom>
              <a:noFill/>
            </p:spPr>
            <p:txBody>
              <a:bodyPr wrap="none" rtlCol="0">
                <a:spAutoFit/>
              </a:bodyPr>
              <a:lstStyle/>
              <a:p>
                <a:r>
                  <a:rPr lang="en-US" sz="1200" b="1" dirty="0">
                    <a:solidFill>
                      <a:srgbClr val="000000"/>
                    </a:solidFill>
                  </a:rPr>
                  <a:t>2006</a:t>
                </a:r>
              </a:p>
            </p:txBody>
          </p:sp>
          <p:sp>
            <p:nvSpPr>
              <p:cNvPr id="404" name="TextBox 403"/>
              <p:cNvSpPr txBox="1"/>
              <p:nvPr/>
            </p:nvSpPr>
            <p:spPr>
              <a:xfrm>
                <a:off x="2865225" y="5847758"/>
                <a:ext cx="597280" cy="276999"/>
              </a:xfrm>
              <a:prstGeom prst="rect">
                <a:avLst/>
              </a:prstGeom>
              <a:noFill/>
            </p:spPr>
            <p:txBody>
              <a:bodyPr wrap="none" rtlCol="0">
                <a:spAutoFit/>
              </a:bodyPr>
              <a:lstStyle/>
              <a:p>
                <a:r>
                  <a:rPr lang="en-US" sz="1200" b="1" dirty="0">
                    <a:solidFill>
                      <a:srgbClr val="000000"/>
                    </a:solidFill>
                  </a:rPr>
                  <a:t>2007</a:t>
                </a:r>
              </a:p>
            </p:txBody>
          </p:sp>
          <p:sp>
            <p:nvSpPr>
              <p:cNvPr id="405" name="TextBox 404"/>
              <p:cNvSpPr txBox="1"/>
              <p:nvPr/>
            </p:nvSpPr>
            <p:spPr>
              <a:xfrm>
                <a:off x="3941373" y="5847758"/>
                <a:ext cx="597280" cy="276999"/>
              </a:xfrm>
              <a:prstGeom prst="rect">
                <a:avLst/>
              </a:prstGeom>
              <a:noFill/>
            </p:spPr>
            <p:txBody>
              <a:bodyPr wrap="none" rtlCol="0">
                <a:spAutoFit/>
              </a:bodyPr>
              <a:lstStyle/>
              <a:p>
                <a:r>
                  <a:rPr lang="en-US" sz="1200" b="1" dirty="0">
                    <a:solidFill>
                      <a:srgbClr val="000000"/>
                    </a:solidFill>
                  </a:rPr>
                  <a:t>2008</a:t>
                </a:r>
              </a:p>
            </p:txBody>
          </p:sp>
          <p:sp>
            <p:nvSpPr>
              <p:cNvPr id="406" name="TextBox 405"/>
              <p:cNvSpPr txBox="1"/>
              <p:nvPr/>
            </p:nvSpPr>
            <p:spPr>
              <a:xfrm>
                <a:off x="5017522" y="5847758"/>
                <a:ext cx="597280" cy="276999"/>
              </a:xfrm>
              <a:prstGeom prst="rect">
                <a:avLst/>
              </a:prstGeom>
              <a:noFill/>
            </p:spPr>
            <p:txBody>
              <a:bodyPr wrap="none" rtlCol="0">
                <a:spAutoFit/>
              </a:bodyPr>
              <a:lstStyle/>
              <a:p>
                <a:r>
                  <a:rPr lang="en-US" sz="1200" b="1" dirty="0">
                    <a:solidFill>
                      <a:srgbClr val="000000"/>
                    </a:solidFill>
                  </a:rPr>
                  <a:t>2009</a:t>
                </a:r>
              </a:p>
            </p:txBody>
          </p:sp>
          <p:sp>
            <p:nvSpPr>
              <p:cNvPr id="407" name="TextBox 406"/>
              <p:cNvSpPr txBox="1"/>
              <p:nvPr/>
            </p:nvSpPr>
            <p:spPr>
              <a:xfrm>
                <a:off x="6093670" y="5847758"/>
                <a:ext cx="597280" cy="276999"/>
              </a:xfrm>
              <a:prstGeom prst="rect">
                <a:avLst/>
              </a:prstGeom>
              <a:noFill/>
            </p:spPr>
            <p:txBody>
              <a:bodyPr wrap="none" rtlCol="0">
                <a:spAutoFit/>
              </a:bodyPr>
              <a:lstStyle/>
              <a:p>
                <a:r>
                  <a:rPr lang="en-US" sz="1200" b="1" dirty="0">
                    <a:solidFill>
                      <a:srgbClr val="000000"/>
                    </a:solidFill>
                  </a:rPr>
                  <a:t>2010</a:t>
                </a:r>
              </a:p>
            </p:txBody>
          </p:sp>
          <p:sp>
            <p:nvSpPr>
              <p:cNvPr id="408" name="TextBox 407"/>
              <p:cNvSpPr txBox="1"/>
              <p:nvPr/>
            </p:nvSpPr>
            <p:spPr>
              <a:xfrm>
                <a:off x="7169816" y="5847758"/>
                <a:ext cx="597280" cy="276999"/>
              </a:xfrm>
              <a:prstGeom prst="rect">
                <a:avLst/>
              </a:prstGeom>
              <a:noFill/>
            </p:spPr>
            <p:txBody>
              <a:bodyPr wrap="none" rtlCol="0">
                <a:spAutoFit/>
              </a:bodyPr>
              <a:lstStyle/>
              <a:p>
                <a:r>
                  <a:rPr lang="en-US" sz="1200" b="1" dirty="0">
                    <a:solidFill>
                      <a:srgbClr val="000000"/>
                    </a:solidFill>
                  </a:rPr>
                  <a:t>2011</a:t>
                </a:r>
              </a:p>
            </p:txBody>
          </p:sp>
          <p:sp>
            <p:nvSpPr>
              <p:cNvPr id="409" name="TextBox 408"/>
              <p:cNvSpPr txBox="1"/>
              <p:nvPr/>
            </p:nvSpPr>
            <p:spPr>
              <a:xfrm>
                <a:off x="8237502" y="5847758"/>
                <a:ext cx="597280" cy="276999"/>
              </a:xfrm>
              <a:prstGeom prst="rect">
                <a:avLst/>
              </a:prstGeom>
              <a:noFill/>
            </p:spPr>
            <p:txBody>
              <a:bodyPr wrap="none" rtlCol="0">
                <a:spAutoFit/>
              </a:bodyPr>
              <a:lstStyle/>
              <a:p>
                <a:r>
                  <a:rPr lang="en-US" sz="1200" b="1" dirty="0">
                    <a:solidFill>
                      <a:srgbClr val="000000"/>
                    </a:solidFill>
                  </a:rPr>
                  <a:t>2012</a:t>
                </a:r>
              </a:p>
            </p:txBody>
          </p:sp>
          <p:cxnSp>
            <p:nvCxnSpPr>
              <p:cNvPr id="446" name="Straight Connector 445"/>
              <p:cNvCxnSpPr/>
              <p:nvPr/>
            </p:nvCxnSpPr>
            <p:spPr bwMode="auto">
              <a:xfrm flipV="1">
                <a:off x="2281520" y="4195764"/>
                <a:ext cx="561696" cy="257174"/>
              </a:xfrm>
              <a:prstGeom prst="line">
                <a:avLst/>
              </a:prstGeom>
              <a:solidFill>
                <a:srgbClr val="00B8FF"/>
              </a:solidFill>
              <a:ln w="57150" cap="flat" cmpd="sng" algn="ctr">
                <a:solidFill>
                  <a:srgbClr val="00B050"/>
                </a:solidFill>
                <a:prstDash val="solid"/>
                <a:round/>
                <a:headEnd type="none" w="med" len="med"/>
                <a:tailEnd type="none" w="med" len="med"/>
              </a:ln>
              <a:effectLst/>
            </p:spPr>
          </p:cxnSp>
          <p:cxnSp>
            <p:nvCxnSpPr>
              <p:cNvPr id="521" name="Straight Connector 520"/>
              <p:cNvCxnSpPr/>
              <p:nvPr/>
            </p:nvCxnSpPr>
            <p:spPr bwMode="auto">
              <a:xfrm>
                <a:off x="8995732" y="1559835"/>
                <a:ext cx="0" cy="4591050"/>
              </a:xfrm>
              <a:prstGeom prst="line">
                <a:avLst/>
              </a:prstGeom>
              <a:solidFill>
                <a:srgbClr val="00B8FF"/>
              </a:solidFill>
              <a:ln w="28575" cap="flat" cmpd="sng" algn="ctr">
                <a:solidFill>
                  <a:schemeClr val="tx1"/>
                </a:solidFill>
                <a:prstDash val="solid"/>
                <a:round/>
                <a:headEnd type="none" w="med" len="med"/>
                <a:tailEnd type="none" w="med" len="med"/>
              </a:ln>
              <a:effectLst/>
            </p:spPr>
          </p:cxnSp>
          <p:sp>
            <p:nvSpPr>
              <p:cNvPr id="533" name="TextBox 532"/>
              <p:cNvSpPr txBox="1"/>
              <p:nvPr/>
            </p:nvSpPr>
            <p:spPr>
              <a:xfrm>
                <a:off x="5634241" y="1309686"/>
                <a:ext cx="335790" cy="276999"/>
              </a:xfrm>
              <a:prstGeom prst="rect">
                <a:avLst/>
              </a:prstGeom>
              <a:noFill/>
            </p:spPr>
            <p:txBody>
              <a:bodyPr wrap="none" rtlCol="0">
                <a:spAutoFit/>
              </a:bodyPr>
              <a:lstStyle/>
              <a:p>
                <a:r>
                  <a:rPr lang="en-US" sz="1200" b="1" dirty="0">
                    <a:solidFill>
                      <a:srgbClr val="000000">
                        <a:lumMod val="75000"/>
                        <a:lumOff val="25000"/>
                      </a:srgbClr>
                    </a:solidFill>
                  </a:rPr>
                  <a:t>A</a:t>
                </a:r>
              </a:p>
            </p:txBody>
          </p:sp>
          <p:sp>
            <p:nvSpPr>
              <p:cNvPr id="534" name="TextBox 533"/>
              <p:cNvSpPr txBox="1"/>
              <p:nvPr/>
            </p:nvSpPr>
            <p:spPr>
              <a:xfrm>
                <a:off x="5824741" y="1309686"/>
                <a:ext cx="308739" cy="276999"/>
              </a:xfrm>
              <a:prstGeom prst="rect">
                <a:avLst/>
              </a:prstGeom>
              <a:noFill/>
            </p:spPr>
            <p:txBody>
              <a:bodyPr wrap="none" rtlCol="0">
                <a:spAutoFit/>
              </a:bodyPr>
              <a:lstStyle/>
              <a:p>
                <a:r>
                  <a:rPr lang="en-US" sz="1200" b="1" dirty="0">
                    <a:solidFill>
                      <a:srgbClr val="000000">
                        <a:lumMod val="75000"/>
                        <a:lumOff val="25000"/>
                      </a:srgbClr>
                    </a:solidFill>
                  </a:rPr>
                  <a:t>B</a:t>
                </a:r>
              </a:p>
            </p:txBody>
          </p:sp>
          <p:sp>
            <p:nvSpPr>
              <p:cNvPr id="535" name="TextBox 534"/>
              <p:cNvSpPr txBox="1"/>
              <p:nvPr/>
            </p:nvSpPr>
            <p:spPr>
              <a:xfrm>
                <a:off x="6443865" y="1309686"/>
                <a:ext cx="343004" cy="276999"/>
              </a:xfrm>
              <a:prstGeom prst="rect">
                <a:avLst/>
              </a:prstGeom>
              <a:noFill/>
            </p:spPr>
            <p:txBody>
              <a:bodyPr wrap="none" rtlCol="0">
                <a:spAutoFit/>
              </a:bodyPr>
              <a:lstStyle/>
              <a:p>
                <a:r>
                  <a:rPr lang="en-US" sz="1200" b="1" dirty="0">
                    <a:solidFill>
                      <a:srgbClr val="000000">
                        <a:lumMod val="75000"/>
                        <a:lumOff val="25000"/>
                      </a:srgbClr>
                    </a:solidFill>
                  </a:rPr>
                  <a:t>C</a:t>
                </a:r>
              </a:p>
            </p:txBody>
          </p:sp>
          <p:sp>
            <p:nvSpPr>
              <p:cNvPr id="536" name="TextBox 535"/>
              <p:cNvSpPr txBox="1"/>
              <p:nvPr/>
            </p:nvSpPr>
            <p:spPr>
              <a:xfrm>
                <a:off x="6872490" y="1309686"/>
                <a:ext cx="328577" cy="276999"/>
              </a:xfrm>
              <a:prstGeom prst="rect">
                <a:avLst/>
              </a:prstGeom>
              <a:noFill/>
            </p:spPr>
            <p:txBody>
              <a:bodyPr wrap="none" rtlCol="0">
                <a:spAutoFit/>
              </a:bodyPr>
              <a:lstStyle/>
              <a:p>
                <a:r>
                  <a:rPr lang="en-US" sz="1200" b="1" dirty="0">
                    <a:solidFill>
                      <a:srgbClr val="000000">
                        <a:lumMod val="75000"/>
                        <a:lumOff val="25000"/>
                      </a:srgbClr>
                    </a:solidFill>
                  </a:rPr>
                  <a:t>D</a:t>
                </a:r>
              </a:p>
            </p:txBody>
          </p:sp>
          <p:sp>
            <p:nvSpPr>
              <p:cNvPr id="537" name="TextBox 536"/>
              <p:cNvSpPr txBox="1"/>
              <p:nvPr/>
            </p:nvSpPr>
            <p:spPr>
              <a:xfrm>
                <a:off x="7243965" y="1309686"/>
                <a:ext cx="297918" cy="276999"/>
              </a:xfrm>
              <a:prstGeom prst="rect">
                <a:avLst/>
              </a:prstGeom>
              <a:noFill/>
            </p:spPr>
            <p:txBody>
              <a:bodyPr wrap="none" rtlCol="0">
                <a:spAutoFit/>
              </a:bodyPr>
              <a:lstStyle/>
              <a:p>
                <a:r>
                  <a:rPr lang="en-US" sz="1200" b="1" dirty="0">
                    <a:solidFill>
                      <a:srgbClr val="000000">
                        <a:lumMod val="75000"/>
                        <a:lumOff val="25000"/>
                      </a:srgbClr>
                    </a:solidFill>
                  </a:rPr>
                  <a:t>E</a:t>
                </a:r>
              </a:p>
            </p:txBody>
          </p:sp>
          <p:sp>
            <p:nvSpPr>
              <p:cNvPr id="538" name="TextBox 537"/>
              <p:cNvSpPr txBox="1"/>
              <p:nvPr/>
            </p:nvSpPr>
            <p:spPr>
              <a:xfrm>
                <a:off x="7491615" y="1309686"/>
                <a:ext cx="290705" cy="276999"/>
              </a:xfrm>
              <a:prstGeom prst="rect">
                <a:avLst/>
              </a:prstGeom>
              <a:noFill/>
            </p:spPr>
            <p:txBody>
              <a:bodyPr wrap="none" rtlCol="0">
                <a:spAutoFit/>
              </a:bodyPr>
              <a:lstStyle/>
              <a:p>
                <a:r>
                  <a:rPr lang="en-US" sz="1200" b="1" dirty="0">
                    <a:solidFill>
                      <a:srgbClr val="000000">
                        <a:lumMod val="75000"/>
                        <a:lumOff val="25000"/>
                      </a:srgbClr>
                    </a:solidFill>
                  </a:rPr>
                  <a:t>F</a:t>
                </a:r>
              </a:p>
            </p:txBody>
          </p:sp>
          <p:sp>
            <p:nvSpPr>
              <p:cNvPr id="539" name="TextBox 538"/>
              <p:cNvSpPr txBox="1"/>
              <p:nvPr/>
            </p:nvSpPr>
            <p:spPr>
              <a:xfrm>
                <a:off x="8329815" y="1309686"/>
                <a:ext cx="353824" cy="276999"/>
              </a:xfrm>
              <a:prstGeom prst="rect">
                <a:avLst/>
              </a:prstGeom>
              <a:noFill/>
            </p:spPr>
            <p:txBody>
              <a:bodyPr wrap="none" rtlCol="0">
                <a:spAutoFit/>
              </a:bodyPr>
              <a:lstStyle/>
              <a:p>
                <a:r>
                  <a:rPr lang="en-US" sz="1200" b="1" dirty="0">
                    <a:solidFill>
                      <a:srgbClr val="000000">
                        <a:lumMod val="75000"/>
                        <a:lumOff val="25000"/>
                      </a:srgbClr>
                    </a:solidFill>
                  </a:rPr>
                  <a:t>G</a:t>
                </a:r>
              </a:p>
            </p:txBody>
          </p:sp>
        </p:grpSp>
        <p:sp>
          <p:nvSpPr>
            <p:cNvPr id="541" name="TextBox 540"/>
            <p:cNvSpPr txBox="1"/>
            <p:nvPr/>
          </p:nvSpPr>
          <p:spPr>
            <a:xfrm>
              <a:off x="431343" y="919161"/>
              <a:ext cx="9347280" cy="535531"/>
            </a:xfrm>
            <a:prstGeom prst="rect">
              <a:avLst/>
            </a:prstGeom>
            <a:noFill/>
          </p:spPr>
          <p:txBody>
            <a:bodyPr wrap="none" rtlCol="0">
              <a:spAutoFit/>
            </a:bodyPr>
            <a:lstStyle/>
            <a:p>
              <a:pPr algn="ctr">
                <a:lnSpc>
                  <a:spcPct val="80000"/>
                </a:lnSpc>
              </a:pPr>
              <a:r>
                <a:rPr lang="en-US" b="1" dirty="0" smtClean="0">
                  <a:solidFill>
                    <a:srgbClr val="000000"/>
                  </a:solidFill>
                </a:rPr>
                <a:t>Semi-Annual Drug Overdose Death Rates</a:t>
              </a:r>
              <a:r>
                <a:rPr lang="en-US" sz="1400" b="1" baseline="30000" dirty="0">
                  <a:solidFill>
                    <a:srgbClr val="000000"/>
                  </a:solidFill>
                </a:rPr>
                <a:t>*</a:t>
              </a:r>
              <a:r>
                <a:rPr lang="en-US" b="1" dirty="0" smtClean="0">
                  <a:solidFill>
                    <a:srgbClr val="000000"/>
                  </a:solidFill>
                </a:rPr>
                <a:t> for Selected Drugs, &amp; Selected </a:t>
              </a:r>
            </a:p>
            <a:p>
              <a:pPr algn="ctr">
                <a:lnSpc>
                  <a:spcPct val="80000"/>
                </a:lnSpc>
              </a:pPr>
              <a:r>
                <a:rPr lang="en-US" b="1" dirty="0" smtClean="0">
                  <a:solidFill>
                    <a:srgbClr val="000000"/>
                  </a:solidFill>
                </a:rPr>
                <a:t>Prescription Drug Diversion &amp; Misuse Actions Taken, Florida, 2006 – 2012</a:t>
              </a:r>
              <a:r>
                <a:rPr lang="en-US" sz="1400" b="1" baseline="30000" dirty="0">
                  <a:solidFill>
                    <a:srgbClr val="000000"/>
                  </a:solidFill>
                </a:rPr>
                <a:t>+</a:t>
              </a:r>
            </a:p>
          </p:txBody>
        </p:sp>
        <p:sp>
          <p:nvSpPr>
            <p:cNvPr id="544" name="TextBox 543"/>
            <p:cNvSpPr txBox="1"/>
            <p:nvPr/>
          </p:nvSpPr>
          <p:spPr>
            <a:xfrm>
              <a:off x="12572" y="6414306"/>
              <a:ext cx="6842384" cy="338554"/>
            </a:xfrm>
            <a:prstGeom prst="rect">
              <a:avLst/>
            </a:prstGeom>
            <a:noFill/>
          </p:spPr>
          <p:txBody>
            <a:bodyPr wrap="none" rtlCol="0">
              <a:spAutoFit/>
            </a:bodyPr>
            <a:lstStyle/>
            <a:p>
              <a:pPr>
                <a:lnSpc>
                  <a:spcPct val="80000"/>
                </a:lnSpc>
              </a:pPr>
              <a:r>
                <a:rPr lang="en-US" sz="1000" dirty="0">
                  <a:solidFill>
                    <a:srgbClr val="000000"/>
                  </a:solidFill>
                </a:rPr>
                <a:t>*Per 100,000 population.  Based on Florida Department of Health resident population estimates.</a:t>
              </a:r>
            </a:p>
            <a:p>
              <a:pPr>
                <a:lnSpc>
                  <a:spcPct val="80000"/>
                </a:lnSpc>
              </a:pPr>
              <a:r>
                <a:rPr lang="en-US" sz="1000" dirty="0">
                  <a:solidFill>
                    <a:srgbClr val="000000"/>
                  </a:solidFill>
                </a:rPr>
                <a:t>+ The source of overdose death data is the Florida Medical Examiners Commission. </a:t>
              </a:r>
            </a:p>
          </p:txBody>
        </p:sp>
        <p:cxnSp>
          <p:nvCxnSpPr>
            <p:cNvPr id="546" name="Straight Connector 545"/>
            <p:cNvCxnSpPr/>
            <p:nvPr/>
          </p:nvCxnSpPr>
          <p:spPr bwMode="auto">
            <a:xfrm flipH="1">
              <a:off x="1417639" y="1570719"/>
              <a:ext cx="7578093" cy="4093"/>
            </a:xfrm>
            <a:prstGeom prst="line">
              <a:avLst/>
            </a:prstGeom>
            <a:solidFill>
              <a:srgbClr val="00B8FF"/>
            </a:solidFill>
            <a:ln w="28575" cap="flat" cmpd="sng" algn="ctr">
              <a:solidFill>
                <a:schemeClr val="tx1"/>
              </a:solidFill>
              <a:prstDash val="solid"/>
              <a:round/>
              <a:headEnd type="none" w="med" len="med"/>
              <a:tailEnd type="none" w="med" len="med"/>
            </a:ln>
            <a:effectLst/>
          </p:spPr>
        </p:cxnSp>
        <p:cxnSp>
          <p:nvCxnSpPr>
            <p:cNvPr id="552" name="Straight Connector 551"/>
            <p:cNvCxnSpPr/>
            <p:nvPr/>
          </p:nvCxnSpPr>
          <p:spPr bwMode="auto">
            <a:xfrm flipH="1">
              <a:off x="1504237" y="6171294"/>
              <a:ext cx="7486507" cy="20246"/>
            </a:xfrm>
            <a:prstGeom prst="line">
              <a:avLst/>
            </a:prstGeom>
            <a:solidFill>
              <a:srgbClr val="00B8FF"/>
            </a:solidFill>
            <a:ln w="28575" cap="flat" cmpd="sng" algn="ctr">
              <a:solidFill>
                <a:schemeClr val="tx1"/>
              </a:solidFill>
              <a:prstDash val="solid"/>
              <a:round/>
              <a:headEnd type="none" w="med" len="med"/>
              <a:tailEnd type="none" w="med" len="med"/>
            </a:ln>
            <a:effectLst/>
          </p:spPr>
        </p:cxnSp>
        <p:sp>
          <p:nvSpPr>
            <p:cNvPr id="553" name="TextBox 552"/>
            <p:cNvSpPr txBox="1"/>
            <p:nvPr/>
          </p:nvSpPr>
          <p:spPr>
            <a:xfrm>
              <a:off x="6649341" y="6587266"/>
              <a:ext cx="3621548" cy="276999"/>
            </a:xfrm>
            <a:prstGeom prst="rect">
              <a:avLst/>
            </a:prstGeom>
            <a:noFill/>
          </p:spPr>
          <p:txBody>
            <a:bodyPr wrap="none" rtlCol="0">
              <a:spAutoFit/>
            </a:bodyPr>
            <a:lstStyle/>
            <a:p>
              <a:pPr algn="r"/>
              <a:r>
                <a:rPr lang="en-US" sz="1200" i="1" dirty="0">
                  <a:solidFill>
                    <a:srgbClr val="000000"/>
                  </a:solidFill>
                </a:rPr>
                <a:t>Source: CDC, MMWR </a:t>
              </a:r>
              <a:r>
                <a:rPr lang="en-US" sz="1200" i="1" dirty="0" smtClean="0">
                  <a:solidFill>
                    <a:srgbClr val="000000"/>
                  </a:solidFill>
                </a:rPr>
                <a:t>Vol </a:t>
              </a:r>
              <a:r>
                <a:rPr lang="en-US" sz="1200" i="1" dirty="0">
                  <a:solidFill>
                    <a:srgbClr val="000000"/>
                  </a:solidFill>
                </a:rPr>
                <a:t>63, July 1, 2014.</a:t>
              </a:r>
            </a:p>
          </p:txBody>
        </p:sp>
        <p:sp>
          <p:nvSpPr>
            <p:cNvPr id="554" name="TextBox 553"/>
            <p:cNvSpPr txBox="1"/>
            <p:nvPr/>
          </p:nvSpPr>
          <p:spPr>
            <a:xfrm>
              <a:off x="1638753" y="1697917"/>
              <a:ext cx="3328579" cy="1077218"/>
            </a:xfrm>
            <a:prstGeom prst="rect">
              <a:avLst/>
            </a:prstGeom>
            <a:solidFill>
              <a:schemeClr val="bg1">
                <a:lumMod val="85000"/>
              </a:schemeClr>
            </a:solidFill>
            <a:ln>
              <a:solidFill>
                <a:schemeClr val="tx1"/>
              </a:solidFill>
            </a:ln>
          </p:spPr>
          <p:txBody>
            <a:bodyPr wrap="square" rtlCol="0">
              <a:spAutoFit/>
            </a:bodyPr>
            <a:lstStyle/>
            <a:p>
              <a:pPr>
                <a:lnSpc>
                  <a:spcPct val="80000"/>
                </a:lnSpc>
                <a:buFontTx/>
                <a:buAutoNum type="alphaUcPeriod"/>
              </a:pPr>
              <a:r>
                <a:rPr lang="en-US" sz="1000" b="1" dirty="0">
                  <a:solidFill>
                    <a:srgbClr val="000000"/>
                  </a:solidFill>
                </a:rPr>
                <a:t>     1/4/2010—Pain clinics must register</a:t>
              </a:r>
            </a:p>
            <a:p>
              <a:pPr>
                <a:lnSpc>
                  <a:spcPct val="80000"/>
                </a:lnSpc>
                <a:buFontTx/>
                <a:buAutoNum type="alphaUcPeriod" startAt="2"/>
              </a:pPr>
              <a:r>
                <a:rPr lang="en-US" sz="1000" b="1" dirty="0">
                  <a:solidFill>
                    <a:srgbClr val="000000"/>
                  </a:solidFill>
                </a:rPr>
                <a:t>        2/2010—Operation Pill Nation</a:t>
              </a:r>
            </a:p>
            <a:p>
              <a:pPr>
                <a:lnSpc>
                  <a:spcPct val="80000"/>
                </a:lnSpc>
                <a:buFontTx/>
                <a:buAutoNum type="alphaUcPeriod" startAt="3"/>
              </a:pPr>
              <a:r>
                <a:rPr lang="en-US" sz="1000" b="1" dirty="0">
                  <a:solidFill>
                    <a:srgbClr val="000000"/>
                  </a:solidFill>
                </a:rPr>
                <a:t>  10/1/2010—Pain clinic </a:t>
              </a:r>
              <a:r>
                <a:rPr lang="en-US" sz="1000" b="1" dirty="0" smtClean="0">
                  <a:solidFill>
                    <a:srgbClr val="000000"/>
                  </a:solidFill>
                </a:rPr>
                <a:t>regulation</a:t>
              </a:r>
              <a:endParaRPr lang="en-US" sz="1000" b="1" dirty="0">
                <a:solidFill>
                  <a:srgbClr val="000000"/>
                </a:solidFill>
              </a:endParaRPr>
            </a:p>
            <a:p>
              <a:pPr>
                <a:lnSpc>
                  <a:spcPct val="80000"/>
                </a:lnSpc>
                <a:buFontTx/>
                <a:buAutoNum type="alphaUcPeriod" startAt="4"/>
              </a:pPr>
              <a:r>
                <a:rPr lang="en-US" sz="1000" b="1" dirty="0">
                  <a:solidFill>
                    <a:srgbClr val="000000"/>
                  </a:solidFill>
                </a:rPr>
                <a:t>  2/23/2011—Operation Pill </a:t>
              </a:r>
              <a:r>
                <a:rPr lang="en-US" sz="1000" b="1" dirty="0" smtClean="0">
                  <a:solidFill>
                    <a:srgbClr val="000000"/>
                  </a:solidFill>
                </a:rPr>
                <a:t>Nation—raids</a:t>
              </a:r>
              <a:endParaRPr lang="en-US" sz="1000" b="1" dirty="0">
                <a:solidFill>
                  <a:srgbClr val="000000"/>
                </a:solidFill>
              </a:endParaRPr>
            </a:p>
            <a:p>
              <a:pPr>
                <a:lnSpc>
                  <a:spcPct val="80000"/>
                </a:lnSpc>
                <a:buFontTx/>
                <a:buAutoNum type="alphaUcPeriod" startAt="5"/>
              </a:pPr>
              <a:r>
                <a:rPr lang="en-US" sz="1000" b="1" dirty="0">
                  <a:solidFill>
                    <a:srgbClr val="000000"/>
                  </a:solidFill>
                </a:rPr>
                <a:t>    7/1/2011—Physician dispensing prohibited &amp; </a:t>
              </a:r>
              <a:r>
                <a:rPr lang="en-US" sz="1000" b="1" dirty="0" smtClean="0">
                  <a:solidFill>
                    <a:srgbClr val="000000"/>
                  </a:solidFill>
                </a:rPr>
                <a:t>statewide </a:t>
              </a:r>
              <a:r>
                <a:rPr lang="en-US" sz="1000" b="1" dirty="0">
                  <a:solidFill>
                    <a:srgbClr val="000000"/>
                  </a:solidFill>
                </a:rPr>
                <a:t>regional strike </a:t>
              </a:r>
              <a:r>
                <a:rPr lang="en-US" sz="1000" b="1" dirty="0" smtClean="0">
                  <a:solidFill>
                    <a:srgbClr val="000000"/>
                  </a:solidFill>
                </a:rPr>
                <a:t>forces</a:t>
              </a:r>
              <a:endParaRPr lang="en-US" sz="1000" b="1" dirty="0">
                <a:solidFill>
                  <a:srgbClr val="000000"/>
                </a:solidFill>
              </a:endParaRPr>
            </a:p>
            <a:p>
              <a:pPr>
                <a:lnSpc>
                  <a:spcPct val="80000"/>
                </a:lnSpc>
              </a:pPr>
              <a:r>
                <a:rPr lang="en-US" sz="1000" b="1" dirty="0">
                  <a:solidFill>
                    <a:srgbClr val="000000"/>
                  </a:solidFill>
                </a:rPr>
                <a:t>F.    9/1/2011—Mandatory </a:t>
              </a:r>
              <a:r>
                <a:rPr lang="en-US" sz="1000" b="1" dirty="0" smtClean="0">
                  <a:solidFill>
                    <a:srgbClr val="000000"/>
                  </a:solidFill>
                </a:rPr>
                <a:t>PDMP reporting</a:t>
              </a:r>
              <a:endParaRPr lang="en-US" sz="1000" b="1" dirty="0">
                <a:solidFill>
                  <a:srgbClr val="000000"/>
                </a:solidFill>
              </a:endParaRPr>
            </a:p>
            <a:p>
              <a:pPr>
                <a:lnSpc>
                  <a:spcPct val="80000"/>
                </a:lnSpc>
              </a:pPr>
              <a:r>
                <a:rPr lang="en-US" sz="1000" b="1" dirty="0">
                  <a:solidFill>
                    <a:srgbClr val="000000"/>
                  </a:solidFill>
                </a:rPr>
                <a:t>G.   </a:t>
              </a:r>
              <a:r>
                <a:rPr lang="en-US" sz="1000" b="1" dirty="0" smtClean="0">
                  <a:solidFill>
                    <a:srgbClr val="000000"/>
                  </a:solidFill>
                </a:rPr>
                <a:t>7/1/2012—Wholesale regulations</a:t>
              </a:r>
              <a:endParaRPr lang="en-US" sz="1000" b="1" dirty="0">
                <a:solidFill>
                  <a:srgbClr val="000000"/>
                </a:solidFill>
              </a:endParaRPr>
            </a:p>
          </p:txBody>
        </p:sp>
      </p:grpSp>
      <p:sp>
        <p:nvSpPr>
          <p:cNvPr id="170" name="Line 3"/>
          <p:cNvSpPr>
            <a:spLocks noChangeShapeType="1"/>
          </p:cNvSpPr>
          <p:nvPr/>
        </p:nvSpPr>
        <p:spPr bwMode="auto">
          <a:xfrm>
            <a:off x="0" y="919451"/>
            <a:ext cx="9144000" cy="0"/>
          </a:xfrm>
          <a:prstGeom prst="line">
            <a:avLst/>
          </a:prstGeom>
          <a:noFill/>
          <a:ln w="57150">
            <a:solidFill>
              <a:srgbClr val="FF0000"/>
            </a:solidFill>
            <a:round/>
            <a:headEnd/>
            <a:tailEnd/>
          </a:ln>
          <a:effectLst/>
        </p:spPr>
        <p:txBody>
          <a:bodyPr lIns="91344" tIns="45672" rIns="91344" bIns="45672"/>
          <a:lstStyle/>
          <a:p>
            <a:pPr algn="ctr" defTabSz="913437">
              <a:lnSpc>
                <a:spcPct val="85000"/>
              </a:lnSpc>
            </a:pPr>
            <a:endParaRPr lang="en-US" b="1" i="1">
              <a:solidFill>
                <a:srgbClr val="000000"/>
              </a:solidFill>
              <a:latin typeface="Corbel" pitchFamily="34" charset="0"/>
              <a:ea typeface="+mn-ea"/>
            </a:endParaRPr>
          </a:p>
        </p:txBody>
      </p:sp>
    </p:spTree>
    <p:extLst>
      <p:ext uri="{BB962C8B-B14F-4D97-AF65-F5344CB8AC3E}">
        <p14:creationId xmlns:p14="http://schemas.microsoft.com/office/powerpoint/2010/main" val="3785042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4" descr="Alt text for Fig 2.1 chart - live chart, not grouped with any text boxes"/>
          <p:cNvGraphicFramePr>
            <a:graphicFrameLocks noChangeAspect="1"/>
          </p:cNvGraphicFramePr>
          <p:nvPr>
            <p:extLst>
              <p:ext uri="{D42A27DB-BD31-4B8C-83A1-F6EECF244321}">
                <p14:modId xmlns:p14="http://schemas.microsoft.com/office/powerpoint/2010/main" val="1087028769"/>
              </p:ext>
            </p:extLst>
          </p:nvPr>
        </p:nvGraphicFramePr>
        <p:xfrm>
          <a:off x="1" y="1327811"/>
          <a:ext cx="7539118" cy="5238767"/>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0" y="0"/>
            <a:ext cx="9141500" cy="1203960"/>
          </a:xfrm>
        </p:spPr>
        <p:txBody>
          <a:bodyPr/>
          <a:lstStyle/>
          <a:p>
            <a:r>
              <a:rPr lang="en-US" sz="3200" i="1" u="sng" dirty="0" smtClean="0">
                <a:solidFill>
                  <a:srgbClr val="FF0000"/>
                </a:solidFill>
                <a:latin typeface="Corbel" panose="020B0503020204020204" pitchFamily="34" charset="0"/>
              </a:rPr>
              <a:t>Reduced</a:t>
            </a:r>
            <a:r>
              <a:rPr lang="en-US" sz="3200" dirty="0" smtClean="0">
                <a:latin typeface="Corbel" panose="020B0503020204020204" pitchFamily="34" charset="0"/>
              </a:rPr>
              <a:t> </a:t>
            </a:r>
            <a:r>
              <a:rPr lang="en-US" sz="3200" dirty="0">
                <a:latin typeface="Corbel" panose="020B0503020204020204" pitchFamily="34" charset="0"/>
              </a:rPr>
              <a:t>Numbers of </a:t>
            </a:r>
            <a:r>
              <a:rPr lang="en-US" sz="3200" i="1" u="sng" dirty="0">
                <a:solidFill>
                  <a:srgbClr val="FF0000"/>
                </a:solidFill>
                <a:latin typeface="Corbel" panose="020B0503020204020204" pitchFamily="34" charset="0"/>
              </a:rPr>
              <a:t>Analgesic </a:t>
            </a:r>
            <a:r>
              <a:rPr lang="en-US" sz="3200" i="1" u="sng" dirty="0" smtClean="0">
                <a:solidFill>
                  <a:srgbClr val="FF0000"/>
                </a:solidFill>
                <a:latin typeface="Corbel" panose="020B0503020204020204" pitchFamily="34" charset="0"/>
              </a:rPr>
              <a:t>Misuse </a:t>
            </a:r>
            <a:r>
              <a:rPr lang="en-US" sz="3200" i="1" u="sng" dirty="0">
                <a:solidFill>
                  <a:srgbClr val="FF0000"/>
                </a:solidFill>
                <a:latin typeface="Corbel" panose="020B0503020204020204" pitchFamily="34" charset="0"/>
              </a:rPr>
              <a:t>Initiators</a:t>
            </a:r>
            <a:r>
              <a:rPr lang="en-US" sz="3200" i="1" dirty="0">
                <a:latin typeface="Corbel" panose="020B0503020204020204" pitchFamily="34" charset="0"/>
              </a:rPr>
              <a:t>:</a:t>
            </a:r>
            <a:br>
              <a:rPr lang="en-US" sz="3200" i="1" dirty="0">
                <a:latin typeface="Corbel" panose="020B0503020204020204" pitchFamily="34" charset="0"/>
              </a:rPr>
            </a:br>
            <a:r>
              <a:rPr lang="en-US" sz="3200" dirty="0">
                <a:latin typeface="Corbel" panose="020B0503020204020204" pitchFamily="34" charset="0"/>
              </a:rPr>
              <a:t>Past Year Drug Initiates, Ages 12+, 2002-2013</a:t>
            </a:r>
          </a:p>
        </p:txBody>
      </p:sp>
      <p:sp>
        <p:nvSpPr>
          <p:cNvPr id="73" name="Text Box 285"/>
          <p:cNvSpPr txBox="1">
            <a:spLocks noChangeArrowheads="1"/>
          </p:cNvSpPr>
          <p:nvPr/>
        </p:nvSpPr>
        <p:spPr bwMode="auto">
          <a:xfrm>
            <a:off x="0" y="6141279"/>
            <a:ext cx="8913996" cy="297004"/>
          </a:xfrm>
          <a:prstGeom prst="rect">
            <a:avLst/>
          </a:prstGeom>
          <a:noFill/>
          <a:ln w="9525">
            <a:noFill/>
            <a:miter lim="800000"/>
            <a:headEnd/>
            <a:tailEnd/>
          </a:ln>
        </p:spPr>
        <p:txBody>
          <a:bodyPr wrap="square" lIns="91344" tIns="45672" rIns="91344" bIns="45672" anchor="b">
            <a:spAutoFit/>
          </a:bodyPr>
          <a:lstStyle/>
          <a:p>
            <a:pPr marL="111008" indent="-111008">
              <a:lnSpc>
                <a:spcPct val="95000"/>
              </a:lnSpc>
              <a:spcBef>
                <a:spcPct val="20000"/>
              </a:spcBef>
            </a:pPr>
            <a:r>
              <a:rPr lang="en-US" sz="1400" b="1" baseline="20000" dirty="0">
                <a:solidFill>
                  <a:srgbClr val="000000"/>
                </a:solidFill>
                <a:latin typeface="Corbel" panose="020B0503020204020204" pitchFamily="34" charset="0"/>
                <a:cs typeface="Times New Roman" pitchFamily="18" charset="0"/>
                <a:sym typeface="Wingdings" pitchFamily="2" charset="2"/>
              </a:rPr>
              <a:t>+</a:t>
            </a:r>
            <a:r>
              <a:rPr lang="en-US" sz="1400" b="1" dirty="0">
                <a:solidFill>
                  <a:srgbClr val="000000"/>
                </a:solidFill>
                <a:latin typeface="Corbel" panose="020B0503020204020204" pitchFamily="34" charset="0"/>
                <a:cs typeface="Times New Roman" pitchFamily="18" charset="0"/>
                <a:sym typeface="Wingdings" pitchFamily="2" charset="2"/>
              </a:rPr>
              <a:t> Difference between this estimate and the 2012 estimate is statistically significant at the .05 level.</a:t>
            </a:r>
          </a:p>
        </p:txBody>
      </p:sp>
      <p:sp>
        <p:nvSpPr>
          <p:cNvPr id="14" name="Text Box 4"/>
          <p:cNvSpPr txBox="1">
            <a:spLocks noChangeArrowheads="1"/>
          </p:cNvSpPr>
          <p:nvPr/>
        </p:nvSpPr>
        <p:spPr bwMode="auto">
          <a:xfrm>
            <a:off x="302300" y="6551052"/>
            <a:ext cx="8839200" cy="563134"/>
          </a:xfrm>
          <a:prstGeom prst="rect">
            <a:avLst/>
          </a:prstGeom>
          <a:noFill/>
          <a:ln w="9525">
            <a:noFill/>
            <a:miter lim="800000"/>
            <a:headEnd/>
            <a:tailEnd/>
          </a:ln>
        </p:spPr>
        <p:txBody>
          <a:bodyPr wrap="square" lIns="91344" tIns="45672" rIns="91344" bIns="45672">
            <a:spAutoFit/>
          </a:bodyPr>
          <a:lstStyle/>
          <a:p>
            <a:pPr algn="r" defTabSz="913437">
              <a:lnSpc>
                <a:spcPct val="85000"/>
              </a:lnSpc>
              <a:spcBef>
                <a:spcPct val="50000"/>
              </a:spcBef>
            </a:pPr>
            <a:r>
              <a:rPr lang="en-US" b="1" i="1" dirty="0">
                <a:solidFill>
                  <a:srgbClr val="000000"/>
                </a:solidFill>
                <a:latin typeface="Corbel" panose="020B0503020204020204" pitchFamily="34" charset="0"/>
              </a:rPr>
              <a:t>Source:  SAMHSA, 2013 National Survey on Drug Use and Health, released September 2014</a:t>
            </a:r>
          </a:p>
        </p:txBody>
      </p:sp>
      <p:sp>
        <p:nvSpPr>
          <p:cNvPr id="17" name="Line 3"/>
          <p:cNvSpPr>
            <a:spLocks noChangeShapeType="1"/>
          </p:cNvSpPr>
          <p:nvPr/>
        </p:nvSpPr>
        <p:spPr bwMode="auto">
          <a:xfrm>
            <a:off x="0" y="1203960"/>
            <a:ext cx="9144000" cy="0"/>
          </a:xfrm>
          <a:prstGeom prst="line">
            <a:avLst/>
          </a:prstGeom>
          <a:noFill/>
          <a:ln w="57150">
            <a:solidFill>
              <a:srgbClr val="FF0000"/>
            </a:solidFill>
            <a:round/>
            <a:headEnd/>
            <a:tailEnd/>
          </a:ln>
          <a:effectLst/>
        </p:spPr>
        <p:txBody>
          <a:bodyPr lIns="91344" tIns="45672" rIns="91344" bIns="45672"/>
          <a:lstStyle/>
          <a:p>
            <a:pPr algn="ctr" defTabSz="913437">
              <a:lnSpc>
                <a:spcPct val="85000"/>
              </a:lnSpc>
            </a:pPr>
            <a:endParaRPr lang="en-US" b="1" i="1">
              <a:solidFill>
                <a:srgbClr val="000000"/>
              </a:solidFill>
              <a:latin typeface="Corbel" panose="020B0503020204020204" pitchFamily="34" charset="0"/>
            </a:endParaRPr>
          </a:p>
        </p:txBody>
      </p:sp>
      <p:sp>
        <p:nvSpPr>
          <p:cNvPr id="15" name="Rectangle 14"/>
          <p:cNvSpPr/>
          <p:nvPr/>
        </p:nvSpPr>
        <p:spPr bwMode="auto">
          <a:xfrm>
            <a:off x="7150308" y="3062273"/>
            <a:ext cx="1888882" cy="380791"/>
          </a:xfrm>
          <a:prstGeom prst="rect">
            <a:avLst/>
          </a:prstGeom>
          <a:noFill/>
          <a:ln w="38100" cap="flat" cmpd="sng" algn="ctr">
            <a:solidFill>
              <a:srgbClr val="FF0000"/>
            </a:solidFill>
            <a:prstDash val="solid"/>
            <a:round/>
            <a:headEnd type="none" w="med" len="med"/>
            <a:tailEnd type="none" w="med" len="med"/>
          </a:ln>
          <a:effectLst/>
        </p:spPr>
        <p:txBody>
          <a:bodyPr vert="horz" wrap="square" lIns="91344" tIns="45672" rIns="91344" bIns="45672" numCol="1" rtlCol="0" anchor="t" anchorCtr="0" compatLnSpc="1">
            <a:prstTxWarp prst="textNoShape">
              <a:avLst/>
            </a:prstTxWarp>
          </a:bodyPr>
          <a:lstStyle/>
          <a:p>
            <a:pPr defTabSz="913437" eaLnBrk="0" hangingPunct="0"/>
            <a:endParaRPr lang="en-US" sz="2400" b="1" dirty="0">
              <a:solidFill>
                <a:srgbClr val="000000"/>
              </a:solidFill>
              <a:latin typeface="Corbel" panose="020B0503020204020204" pitchFamily="34" charset="0"/>
            </a:endParaRPr>
          </a:p>
        </p:txBody>
      </p:sp>
      <p:sp>
        <p:nvSpPr>
          <p:cNvPr id="18" name="Text Box 23"/>
          <p:cNvSpPr txBox="1">
            <a:spLocks noChangeArrowheads="1"/>
          </p:cNvSpPr>
          <p:nvPr/>
        </p:nvSpPr>
        <p:spPr bwMode="auto">
          <a:xfrm>
            <a:off x="979714" y="1284364"/>
            <a:ext cx="2895600" cy="369235"/>
          </a:xfrm>
          <a:prstGeom prst="rect">
            <a:avLst/>
          </a:prstGeom>
          <a:noFill/>
          <a:ln w="9525">
            <a:noFill/>
            <a:miter lim="800000"/>
            <a:headEnd/>
            <a:tailEnd/>
          </a:ln>
        </p:spPr>
        <p:txBody>
          <a:bodyPr lIns="91344" tIns="45672" rIns="91344" bIns="45672">
            <a:spAutoFit/>
          </a:bodyPr>
          <a:lstStyle/>
          <a:p>
            <a:pPr defTabSz="913437" fontAlgn="auto">
              <a:spcBef>
                <a:spcPts val="0"/>
              </a:spcBef>
              <a:spcAft>
                <a:spcPts val="0"/>
              </a:spcAft>
              <a:defRPr/>
            </a:pPr>
            <a:r>
              <a:rPr lang="en-US" b="1" kern="0" dirty="0">
                <a:solidFill>
                  <a:sysClr val="windowText" lastClr="000000"/>
                </a:solidFill>
                <a:latin typeface="Corbel" panose="020B0503020204020204" pitchFamily="34" charset="0"/>
                <a:cs typeface="Times New Roman" pitchFamily="18" charset="0"/>
              </a:rPr>
              <a:t>Numbers in Thousands</a:t>
            </a:r>
          </a:p>
        </p:txBody>
      </p:sp>
      <p:grpSp>
        <p:nvGrpSpPr>
          <p:cNvPr id="4" name="Group 3"/>
          <p:cNvGrpSpPr/>
          <p:nvPr/>
        </p:nvGrpSpPr>
        <p:grpSpPr>
          <a:xfrm>
            <a:off x="7220939" y="2195626"/>
            <a:ext cx="1610178" cy="235449"/>
            <a:chOff x="7264481" y="2659939"/>
            <a:chExt cx="1610178" cy="235449"/>
          </a:xfrm>
        </p:grpSpPr>
        <p:sp>
          <p:nvSpPr>
            <p:cNvPr id="19" name="Rectangle 5"/>
            <p:cNvSpPr>
              <a:spLocks noChangeArrowheads="1"/>
            </p:cNvSpPr>
            <p:nvPr/>
          </p:nvSpPr>
          <p:spPr bwMode="auto">
            <a:xfrm>
              <a:off x="7617359" y="2659939"/>
              <a:ext cx="1257300" cy="235449"/>
            </a:xfrm>
            <a:prstGeom prst="rect">
              <a:avLst/>
            </a:prstGeom>
            <a:noFill/>
            <a:ln w="9525">
              <a:noFill/>
              <a:miter lim="800000"/>
              <a:headEnd/>
              <a:tailEnd/>
            </a:ln>
          </p:spPr>
          <p:txBody>
            <a:bodyPr lIns="0" tIns="0" rIns="0" bIns="0">
              <a:spAutoFit/>
            </a:bodyPr>
            <a:lstStyle/>
            <a:p>
              <a:pPr defTabSz="913437" fontAlgn="auto">
                <a:lnSpc>
                  <a:spcPct val="85000"/>
                </a:lnSpc>
                <a:spcBef>
                  <a:spcPct val="50000"/>
                </a:spcBef>
                <a:spcAft>
                  <a:spcPts val="0"/>
                </a:spcAft>
                <a:defRPr/>
              </a:pPr>
              <a:r>
                <a:rPr lang="en-US" b="1" kern="0" dirty="0">
                  <a:solidFill>
                    <a:sysClr val="windowText" lastClr="000000"/>
                  </a:solidFill>
                  <a:latin typeface="Corbel" panose="020B0503020204020204" pitchFamily="34" charset="0"/>
                  <a:cs typeface="Times New Roman" pitchFamily="18" charset="0"/>
                </a:rPr>
                <a:t>Marijuana</a:t>
              </a:r>
            </a:p>
          </p:txBody>
        </p:sp>
        <p:sp>
          <p:nvSpPr>
            <p:cNvPr id="23" name="Line 9"/>
            <p:cNvSpPr>
              <a:spLocks noChangeShapeType="1"/>
            </p:cNvSpPr>
            <p:nvPr/>
          </p:nvSpPr>
          <p:spPr bwMode="auto">
            <a:xfrm flipH="1">
              <a:off x="7264481" y="2771141"/>
              <a:ext cx="274637" cy="0"/>
            </a:xfrm>
            <a:prstGeom prst="line">
              <a:avLst/>
            </a:prstGeom>
            <a:noFill/>
            <a:ln w="44450">
              <a:solidFill>
                <a:srgbClr val="000000"/>
              </a:solidFill>
              <a:round/>
              <a:headEnd/>
              <a:tailEnd type="triangle" w="med" len="med"/>
            </a:ln>
          </p:spPr>
          <p:txBody>
            <a:bodyPr/>
            <a:lstStyle/>
            <a:p>
              <a:pPr defTabSz="913437" fontAlgn="auto">
                <a:spcBef>
                  <a:spcPts val="0"/>
                </a:spcBef>
                <a:spcAft>
                  <a:spcPts val="0"/>
                </a:spcAft>
                <a:defRPr/>
              </a:pPr>
              <a:endParaRPr lang="en-US" b="1" kern="0" dirty="0">
                <a:solidFill>
                  <a:sysClr val="windowText" lastClr="000000"/>
                </a:solidFill>
                <a:latin typeface="Corbel" panose="020B0503020204020204" pitchFamily="34" charset="0"/>
                <a:cs typeface="Times New Roman" pitchFamily="18" charset="0"/>
              </a:endParaRPr>
            </a:p>
          </p:txBody>
        </p:sp>
      </p:grpSp>
      <p:grpSp>
        <p:nvGrpSpPr>
          <p:cNvPr id="6" name="Group 5"/>
          <p:cNvGrpSpPr/>
          <p:nvPr/>
        </p:nvGrpSpPr>
        <p:grpSpPr>
          <a:xfrm>
            <a:off x="7235505" y="3894762"/>
            <a:ext cx="1803715" cy="276999"/>
            <a:chOff x="7264481" y="4185028"/>
            <a:chExt cx="1803715" cy="276999"/>
          </a:xfrm>
        </p:grpSpPr>
        <p:sp>
          <p:nvSpPr>
            <p:cNvPr id="22" name="Rectangle 8"/>
            <p:cNvSpPr>
              <a:spLocks noChangeArrowheads="1"/>
            </p:cNvSpPr>
            <p:nvPr/>
          </p:nvSpPr>
          <p:spPr bwMode="auto">
            <a:xfrm>
              <a:off x="7617359" y="4185028"/>
              <a:ext cx="1450837" cy="276999"/>
            </a:xfrm>
            <a:prstGeom prst="rect">
              <a:avLst/>
            </a:prstGeom>
            <a:noFill/>
            <a:ln w="9525">
              <a:noFill/>
              <a:miter lim="800000"/>
              <a:headEnd/>
              <a:tailEnd/>
            </a:ln>
          </p:spPr>
          <p:txBody>
            <a:bodyPr wrap="square" lIns="0" tIns="0" rIns="0" bIns="0">
              <a:spAutoFit/>
            </a:bodyPr>
            <a:lstStyle/>
            <a:p>
              <a:pPr defTabSz="913437" fontAlgn="auto">
                <a:spcBef>
                  <a:spcPct val="50000"/>
                </a:spcBef>
                <a:spcAft>
                  <a:spcPts val="0"/>
                </a:spcAft>
                <a:defRPr/>
              </a:pPr>
              <a:r>
                <a:rPr lang="en-US" b="1" kern="0" dirty="0">
                  <a:solidFill>
                    <a:sysClr val="windowText" lastClr="000000"/>
                  </a:solidFill>
                  <a:latin typeface="Corbel" panose="020B0503020204020204" pitchFamily="34" charset="0"/>
                  <a:cs typeface="Times New Roman" pitchFamily="18" charset="0"/>
                </a:rPr>
                <a:t>Tranquilizers</a:t>
              </a:r>
            </a:p>
          </p:txBody>
        </p:sp>
        <p:sp>
          <p:nvSpPr>
            <p:cNvPr id="24" name="Line 10"/>
            <p:cNvSpPr>
              <a:spLocks noChangeShapeType="1"/>
            </p:cNvSpPr>
            <p:nvPr/>
          </p:nvSpPr>
          <p:spPr bwMode="auto">
            <a:xfrm flipH="1">
              <a:off x="7264481" y="4354344"/>
              <a:ext cx="274637" cy="0"/>
            </a:xfrm>
            <a:prstGeom prst="line">
              <a:avLst/>
            </a:prstGeom>
            <a:noFill/>
            <a:ln w="44450">
              <a:solidFill>
                <a:srgbClr val="000000"/>
              </a:solidFill>
              <a:round/>
              <a:headEnd/>
              <a:tailEnd type="triangle" w="med" len="med"/>
            </a:ln>
          </p:spPr>
          <p:txBody>
            <a:bodyPr/>
            <a:lstStyle/>
            <a:p>
              <a:pPr defTabSz="913437" fontAlgn="auto">
                <a:spcBef>
                  <a:spcPts val="0"/>
                </a:spcBef>
                <a:spcAft>
                  <a:spcPts val="0"/>
                </a:spcAft>
                <a:defRPr/>
              </a:pPr>
              <a:endParaRPr lang="en-US" b="1" kern="0" dirty="0">
                <a:solidFill>
                  <a:sysClr val="windowText" lastClr="000000"/>
                </a:solidFill>
                <a:latin typeface="Corbel" panose="020B0503020204020204" pitchFamily="34" charset="0"/>
                <a:cs typeface="Times New Roman" pitchFamily="18" charset="0"/>
              </a:endParaRPr>
            </a:p>
          </p:txBody>
        </p:sp>
      </p:grpSp>
      <p:grpSp>
        <p:nvGrpSpPr>
          <p:cNvPr id="5" name="Group 4"/>
          <p:cNvGrpSpPr/>
          <p:nvPr/>
        </p:nvGrpSpPr>
        <p:grpSpPr>
          <a:xfrm>
            <a:off x="7235453" y="3098879"/>
            <a:ext cx="1964770" cy="276999"/>
            <a:chOff x="7264481" y="3795436"/>
            <a:chExt cx="1700335" cy="276999"/>
          </a:xfrm>
        </p:grpSpPr>
        <p:sp>
          <p:nvSpPr>
            <p:cNvPr id="20" name="Rectangle 6"/>
            <p:cNvSpPr>
              <a:spLocks noChangeArrowheads="1"/>
            </p:cNvSpPr>
            <p:nvPr/>
          </p:nvSpPr>
          <p:spPr bwMode="auto">
            <a:xfrm>
              <a:off x="7576714" y="3795436"/>
              <a:ext cx="1388102" cy="276999"/>
            </a:xfrm>
            <a:prstGeom prst="rect">
              <a:avLst/>
            </a:prstGeom>
            <a:noFill/>
            <a:ln w="9525">
              <a:noFill/>
              <a:miter lim="800000"/>
              <a:headEnd/>
              <a:tailEnd/>
            </a:ln>
          </p:spPr>
          <p:txBody>
            <a:bodyPr wrap="square" lIns="0" tIns="0" rIns="0" bIns="0">
              <a:spAutoFit/>
            </a:bodyPr>
            <a:lstStyle/>
            <a:p>
              <a:pPr defTabSz="913437" fontAlgn="auto">
                <a:spcBef>
                  <a:spcPct val="50000"/>
                </a:spcBef>
                <a:spcAft>
                  <a:spcPts val="0"/>
                </a:spcAft>
                <a:defRPr/>
              </a:pPr>
              <a:r>
                <a:rPr lang="en-US" b="1" i="1" kern="0" dirty="0">
                  <a:solidFill>
                    <a:sysClr val="windowText" lastClr="000000"/>
                  </a:solidFill>
                  <a:latin typeface="Corbel" panose="020B0503020204020204" pitchFamily="34" charset="0"/>
                  <a:cs typeface="Times New Roman" pitchFamily="18" charset="0"/>
                </a:rPr>
                <a:t>Pain Relievers</a:t>
              </a:r>
            </a:p>
          </p:txBody>
        </p:sp>
        <p:sp>
          <p:nvSpPr>
            <p:cNvPr id="25" name="Line 11"/>
            <p:cNvSpPr>
              <a:spLocks noChangeShapeType="1"/>
            </p:cNvSpPr>
            <p:nvPr/>
          </p:nvSpPr>
          <p:spPr bwMode="auto">
            <a:xfrm flipH="1">
              <a:off x="7264481" y="3936427"/>
              <a:ext cx="274637" cy="0"/>
            </a:xfrm>
            <a:prstGeom prst="line">
              <a:avLst/>
            </a:prstGeom>
            <a:noFill/>
            <a:ln w="44450">
              <a:solidFill>
                <a:srgbClr val="FF0000"/>
              </a:solidFill>
              <a:round/>
              <a:headEnd/>
              <a:tailEnd type="triangle" w="med" len="med"/>
            </a:ln>
          </p:spPr>
          <p:txBody>
            <a:bodyPr/>
            <a:lstStyle/>
            <a:p>
              <a:pPr defTabSz="913437" fontAlgn="auto">
                <a:spcBef>
                  <a:spcPts val="0"/>
                </a:spcBef>
                <a:spcAft>
                  <a:spcPts val="0"/>
                </a:spcAft>
                <a:defRPr/>
              </a:pPr>
              <a:endParaRPr lang="en-US" b="1" kern="0" dirty="0">
                <a:solidFill>
                  <a:sysClr val="windowText" lastClr="000000"/>
                </a:solidFill>
                <a:latin typeface="Corbel" panose="020B0503020204020204" pitchFamily="34" charset="0"/>
                <a:cs typeface="Times New Roman" pitchFamily="18" charset="0"/>
              </a:endParaRPr>
            </a:p>
          </p:txBody>
        </p:sp>
      </p:grpSp>
    </p:spTree>
    <p:extLst>
      <p:ext uri="{BB962C8B-B14F-4D97-AF65-F5344CB8AC3E}">
        <p14:creationId xmlns:p14="http://schemas.microsoft.com/office/powerpoint/2010/main" val="4199394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nvSpPr>
        <p:spPr>
          <a:xfrm>
            <a:off x="2349688" y="1385633"/>
            <a:ext cx="3632674" cy="4713256"/>
          </a:xfrm>
          <a:prstGeom prst="rect">
            <a:avLst/>
          </a:prstGeom>
        </p:spPr>
        <p:txBody>
          <a:bodyPr lIns="91344" tIns="45672" rIns="91344" bIns="45672"/>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00000"/>
              <a:buFont typeface="Arial" pitchFamily="34" charset="0"/>
              <a:buNone/>
            </a:pPr>
            <a:r>
              <a:rPr lang="en-US" sz="2800" b="1" i="1" dirty="0" smtClean="0">
                <a:solidFill>
                  <a:srgbClr val="000000"/>
                </a:solidFill>
                <a:latin typeface="Corbel" panose="020B0503020204020204" pitchFamily="34" charset="0"/>
              </a:rPr>
              <a:t>2013 </a:t>
            </a:r>
            <a:r>
              <a:rPr lang="en-US" sz="2800" b="1" i="1" dirty="0">
                <a:solidFill>
                  <a:srgbClr val="000000"/>
                </a:solidFill>
                <a:latin typeface="Corbel" panose="020B0503020204020204" pitchFamily="34" charset="0"/>
              </a:rPr>
              <a:t>OD </a:t>
            </a:r>
            <a:r>
              <a:rPr lang="en-US" sz="2800" b="1" i="1" dirty="0" smtClean="0">
                <a:solidFill>
                  <a:srgbClr val="000000"/>
                </a:solidFill>
                <a:latin typeface="Corbel" panose="020B0503020204020204" pitchFamily="34" charset="0"/>
              </a:rPr>
              <a:t>Deaths:</a:t>
            </a:r>
            <a:endParaRPr lang="en-US" sz="2400" b="1" i="1" dirty="0" smtClean="0">
              <a:solidFill>
                <a:srgbClr val="FFFFFF"/>
              </a:solidFill>
              <a:latin typeface="Corbel" panose="020B0503020204020204" pitchFamily="34" charset="0"/>
            </a:endParaRPr>
          </a:p>
          <a:p>
            <a:pPr>
              <a:buSzPct val="100000"/>
            </a:pPr>
            <a:r>
              <a:rPr lang="en-US" sz="2800" b="1" dirty="0" smtClean="0">
                <a:solidFill>
                  <a:srgbClr val="000000"/>
                </a:solidFill>
                <a:latin typeface="Corbel" panose="020B0503020204020204" pitchFamily="34" charset="0"/>
              </a:rPr>
              <a:t>16,235 </a:t>
            </a:r>
            <a:r>
              <a:rPr lang="en-US" sz="2800" b="1" dirty="0">
                <a:solidFill>
                  <a:srgbClr val="000000"/>
                </a:solidFill>
                <a:latin typeface="Corbel" panose="020B0503020204020204" pitchFamily="34" charset="0"/>
              </a:rPr>
              <a:t>Rx </a:t>
            </a:r>
            <a:r>
              <a:rPr lang="en-US" sz="2800" b="1" dirty="0" smtClean="0">
                <a:solidFill>
                  <a:srgbClr val="000000"/>
                </a:solidFill>
                <a:latin typeface="Corbel" panose="020B0503020204020204" pitchFamily="34" charset="0"/>
              </a:rPr>
              <a:t>opioid</a:t>
            </a:r>
          </a:p>
          <a:p>
            <a:pPr lvl="1">
              <a:buSzPct val="100000"/>
            </a:pPr>
            <a:r>
              <a:rPr lang="en-US" sz="2400" b="1" i="1" dirty="0" smtClean="0">
                <a:solidFill>
                  <a:srgbClr val="FFFFFF"/>
                </a:solidFill>
                <a:latin typeface="Corbel" panose="020B0503020204020204" pitchFamily="34" charset="0"/>
              </a:rPr>
              <a:t>(16,917 in</a:t>
            </a:r>
          </a:p>
          <a:p>
            <a:pPr lvl="1">
              <a:buSzPct val="100000"/>
            </a:pPr>
            <a:r>
              <a:rPr lang="en-US" sz="2400" b="1" i="1" dirty="0" smtClean="0">
                <a:solidFill>
                  <a:srgbClr val="FFFFFF"/>
                </a:solidFill>
                <a:latin typeface="Corbel" panose="020B0503020204020204" pitchFamily="34" charset="0"/>
              </a:rPr>
              <a:t>)</a:t>
            </a:r>
            <a:endParaRPr lang="en-US" sz="2400" b="1" i="1" dirty="0">
              <a:solidFill>
                <a:srgbClr val="FFFFFF"/>
              </a:solidFill>
              <a:latin typeface="Corbel" panose="020B0503020204020204" pitchFamily="34" charset="0"/>
            </a:endParaRPr>
          </a:p>
          <a:p>
            <a:pPr>
              <a:buSzPct val="100000"/>
            </a:pPr>
            <a:r>
              <a:rPr lang="en-US" sz="2800" b="1" dirty="0" smtClean="0">
                <a:solidFill>
                  <a:srgbClr val="000000"/>
                </a:solidFill>
                <a:latin typeface="Corbel" panose="020B0503020204020204" pitchFamily="34" charset="0"/>
              </a:rPr>
              <a:t>8,257 Heroin </a:t>
            </a:r>
          </a:p>
          <a:p>
            <a:pPr lvl="1">
              <a:buSzPct val="100000"/>
            </a:pPr>
            <a:r>
              <a:rPr lang="en-US" sz="2400" b="1" i="1" dirty="0" smtClean="0">
                <a:solidFill>
                  <a:srgbClr val="FFFFFF"/>
                </a:solidFill>
                <a:latin typeface="Corbel" panose="020B0503020204020204" pitchFamily="34" charset="0"/>
              </a:rPr>
              <a:t>(4,397 in 2011)bb</a:t>
            </a:r>
            <a:endParaRPr lang="en-US" sz="2400" b="1" i="1" dirty="0">
              <a:solidFill>
                <a:srgbClr val="FFFFFF"/>
              </a:solidFill>
              <a:latin typeface="Corbel" panose="020B0503020204020204" pitchFamily="34" charset="0"/>
            </a:endParaRPr>
          </a:p>
        </p:txBody>
      </p:sp>
      <p:sp>
        <p:nvSpPr>
          <p:cNvPr id="6" name="Rectangle 2"/>
          <p:cNvSpPr>
            <a:spLocks noGrp="1" noChangeArrowheads="1"/>
          </p:cNvSpPr>
          <p:nvPr>
            <p:ph type="title"/>
          </p:nvPr>
        </p:nvSpPr>
        <p:spPr>
          <a:xfrm>
            <a:off x="0" y="27297"/>
            <a:ext cx="9144000" cy="1295400"/>
          </a:xfrm>
        </p:spPr>
        <p:txBody>
          <a:bodyPr/>
          <a:lstStyle/>
          <a:p>
            <a:pPr>
              <a:lnSpc>
                <a:spcPct val="90000"/>
              </a:lnSpc>
            </a:pPr>
            <a:r>
              <a:rPr lang="en-US" sz="3400" dirty="0" smtClean="0">
                <a:latin typeface="Corbel" pitchFamily="34" charset="0"/>
              </a:rPr>
              <a:t>Recent Slight Reductions in Rx Opioid-Related Deaths but </a:t>
            </a:r>
            <a:r>
              <a:rPr lang="en-US" sz="3400" i="1" dirty="0" smtClean="0">
                <a:solidFill>
                  <a:srgbClr val="FF0000"/>
                </a:solidFill>
                <a:latin typeface="Corbel" pitchFamily="34" charset="0"/>
              </a:rPr>
              <a:t>Marked Increases in Heroin</a:t>
            </a:r>
            <a:r>
              <a:rPr lang="en-US" sz="3400" dirty="0" smtClean="0">
                <a:latin typeface="Corbel" pitchFamily="34" charset="0"/>
              </a:rPr>
              <a:t> </a:t>
            </a:r>
            <a:endParaRPr lang="en-US" sz="3400" dirty="0">
              <a:latin typeface="Corbel" pitchFamily="34" charset="0"/>
            </a:endParaRPr>
          </a:p>
        </p:txBody>
      </p:sp>
      <p:sp>
        <p:nvSpPr>
          <p:cNvPr id="5" name="Line 9"/>
          <p:cNvSpPr>
            <a:spLocks noChangeShapeType="1"/>
          </p:cNvSpPr>
          <p:nvPr/>
        </p:nvSpPr>
        <p:spPr bwMode="auto">
          <a:xfrm>
            <a:off x="20965" y="1348368"/>
            <a:ext cx="9144000" cy="0"/>
          </a:xfrm>
          <a:prstGeom prst="line">
            <a:avLst/>
          </a:prstGeom>
          <a:noFill/>
          <a:ln w="57150">
            <a:solidFill>
              <a:srgbClr val="FF0000"/>
            </a:solidFill>
            <a:round/>
            <a:headEnd/>
            <a:tailEnd/>
          </a:ln>
        </p:spPr>
        <p:txBody>
          <a:bodyPr lIns="91344" tIns="45672" rIns="91344" bIns="45672"/>
          <a:lstStyle/>
          <a:p>
            <a:pPr defTabSz="913437"/>
            <a:endParaRPr lang="en-US" sz="2000">
              <a:solidFill>
                <a:srgbClr val="FFFFFF"/>
              </a:solidFill>
              <a:latin typeface="Corbel" panose="020B0503020204020204" pitchFamily="34" charset="0"/>
              <a:ea typeface="ＭＳ Ｐゴシック" charset="-128"/>
            </a:endParaRPr>
          </a:p>
        </p:txBody>
      </p:sp>
      <p:sp>
        <p:nvSpPr>
          <p:cNvPr id="10" name="TextBox 8"/>
          <p:cNvSpPr txBox="1">
            <a:spLocks noChangeArrowheads="1"/>
          </p:cNvSpPr>
          <p:nvPr/>
        </p:nvSpPr>
        <p:spPr bwMode="auto">
          <a:xfrm>
            <a:off x="668019" y="6334780"/>
            <a:ext cx="6637867" cy="30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4" tIns="45672" rIns="91344" bIns="45672">
            <a:spAutoFit/>
          </a:bodyPr>
          <a:lstStyle>
            <a:defPPr>
              <a:defRPr lang="en-US"/>
            </a:defPPr>
            <a:lvl1pPr algn="l" rtl="0" fontAlgn="base">
              <a:spcBef>
                <a:spcPct val="0"/>
              </a:spcBef>
              <a:spcAft>
                <a:spcPct val="0"/>
              </a:spcAft>
              <a:defRPr sz="2000" kern="1200">
                <a:solidFill>
                  <a:schemeClr val="tx1"/>
                </a:solidFill>
                <a:latin typeface="Times" charset="0"/>
                <a:ea typeface="ＭＳ Ｐゴシック" charset="-128"/>
                <a:cs typeface="+mn-cs"/>
              </a:defRPr>
            </a:lvl1pPr>
            <a:lvl2pPr marL="457200" algn="l" rtl="0" fontAlgn="base">
              <a:spcBef>
                <a:spcPct val="0"/>
              </a:spcBef>
              <a:spcAft>
                <a:spcPct val="0"/>
              </a:spcAft>
              <a:defRPr sz="2000" kern="1200">
                <a:solidFill>
                  <a:schemeClr val="tx1"/>
                </a:solidFill>
                <a:latin typeface="Times" charset="0"/>
                <a:ea typeface="ＭＳ Ｐゴシック" charset="-128"/>
                <a:cs typeface="+mn-cs"/>
              </a:defRPr>
            </a:lvl2pPr>
            <a:lvl3pPr marL="914400" algn="l" rtl="0" fontAlgn="base">
              <a:spcBef>
                <a:spcPct val="0"/>
              </a:spcBef>
              <a:spcAft>
                <a:spcPct val="0"/>
              </a:spcAft>
              <a:defRPr sz="2000" kern="1200">
                <a:solidFill>
                  <a:schemeClr val="tx1"/>
                </a:solidFill>
                <a:latin typeface="Times" charset="0"/>
                <a:ea typeface="ＭＳ Ｐゴシック" charset="-128"/>
                <a:cs typeface="+mn-cs"/>
              </a:defRPr>
            </a:lvl3pPr>
            <a:lvl4pPr marL="1371600" algn="l" rtl="0" fontAlgn="base">
              <a:spcBef>
                <a:spcPct val="0"/>
              </a:spcBef>
              <a:spcAft>
                <a:spcPct val="0"/>
              </a:spcAft>
              <a:defRPr sz="2000" kern="1200">
                <a:solidFill>
                  <a:schemeClr val="tx1"/>
                </a:solidFill>
                <a:latin typeface="Times" charset="0"/>
                <a:ea typeface="ＭＳ Ｐゴシック" charset="-128"/>
                <a:cs typeface="+mn-cs"/>
              </a:defRPr>
            </a:lvl4pPr>
            <a:lvl5pPr marL="1828800" algn="l" rtl="0" fontAlgn="base">
              <a:spcBef>
                <a:spcPct val="0"/>
              </a:spcBef>
              <a:spcAft>
                <a:spcPct val="0"/>
              </a:spcAft>
              <a:defRPr sz="2000" kern="1200">
                <a:solidFill>
                  <a:schemeClr val="tx1"/>
                </a:solidFill>
                <a:latin typeface="Times" charset="0"/>
                <a:ea typeface="ＭＳ Ｐゴシック" charset="-128"/>
                <a:cs typeface="+mn-cs"/>
              </a:defRPr>
            </a:lvl5pPr>
            <a:lvl6pPr marL="2286000" algn="l" defTabSz="914400" rtl="0" eaLnBrk="1" latinLnBrk="0" hangingPunct="1">
              <a:defRPr sz="2000" kern="1200">
                <a:solidFill>
                  <a:schemeClr val="tx1"/>
                </a:solidFill>
                <a:latin typeface="Times" charset="0"/>
                <a:ea typeface="ＭＳ Ｐゴシック" charset="-128"/>
                <a:cs typeface="+mn-cs"/>
              </a:defRPr>
            </a:lvl6pPr>
            <a:lvl7pPr marL="2743200" algn="l" defTabSz="914400" rtl="0" eaLnBrk="1" latinLnBrk="0" hangingPunct="1">
              <a:defRPr sz="2000" kern="1200">
                <a:solidFill>
                  <a:schemeClr val="tx1"/>
                </a:solidFill>
                <a:latin typeface="Times" charset="0"/>
                <a:ea typeface="ＭＳ Ｐゴシック" charset="-128"/>
                <a:cs typeface="+mn-cs"/>
              </a:defRPr>
            </a:lvl7pPr>
            <a:lvl8pPr marL="3200400" algn="l" defTabSz="914400" rtl="0" eaLnBrk="1" latinLnBrk="0" hangingPunct="1">
              <a:defRPr sz="2000" kern="1200">
                <a:solidFill>
                  <a:schemeClr val="tx1"/>
                </a:solidFill>
                <a:latin typeface="Times" charset="0"/>
                <a:ea typeface="ＭＳ Ｐゴシック" charset="-128"/>
                <a:cs typeface="+mn-cs"/>
              </a:defRPr>
            </a:lvl8pPr>
            <a:lvl9pPr marL="3657600" algn="l" defTabSz="914400" rtl="0" eaLnBrk="1" latinLnBrk="0" hangingPunct="1">
              <a:defRPr sz="2000" kern="1200">
                <a:solidFill>
                  <a:schemeClr val="tx1"/>
                </a:solidFill>
                <a:latin typeface="Times" charset="0"/>
                <a:ea typeface="ＭＳ Ｐゴシック" charset="-128"/>
                <a:cs typeface="+mn-cs"/>
              </a:defRPr>
            </a:lvl9pPr>
          </a:lstStyle>
          <a:p>
            <a:pPr defTabSz="913437" fontAlgn="auto">
              <a:spcBef>
                <a:spcPts val="0"/>
              </a:spcBef>
              <a:spcAft>
                <a:spcPts val="0"/>
              </a:spcAft>
            </a:pPr>
            <a:r>
              <a:rPr lang="en-US" sz="1400" dirty="0">
                <a:solidFill>
                  <a:srgbClr val="000000"/>
                </a:solidFill>
                <a:latin typeface="Corbel" panose="020B0503020204020204" pitchFamily="34" charset="0"/>
              </a:rPr>
              <a:t>Sources:  National Vital Statistics </a:t>
            </a:r>
            <a:r>
              <a:rPr lang="en-US" sz="1400" dirty="0" smtClean="0">
                <a:solidFill>
                  <a:srgbClr val="000000"/>
                </a:solidFill>
                <a:latin typeface="Corbel" panose="020B0503020204020204" pitchFamily="34" charset="0"/>
              </a:rPr>
              <a:t>System, CDC</a:t>
            </a:r>
            <a:endParaRPr lang="en-US" sz="1400" dirty="0">
              <a:solidFill>
                <a:srgbClr val="000000"/>
              </a:solidFill>
              <a:latin typeface="Corbel" panose="020B0503020204020204" pitchFamily="34" charset="0"/>
            </a:endParaRPr>
          </a:p>
        </p:txBody>
      </p:sp>
      <p:sp>
        <p:nvSpPr>
          <p:cNvPr id="7" name="Content Placeholder 2"/>
          <p:cNvSpPr>
            <a:spLocks noGrp="1"/>
          </p:cNvSpPr>
          <p:nvPr/>
        </p:nvSpPr>
        <p:spPr>
          <a:xfrm>
            <a:off x="2713374" y="1937168"/>
            <a:ext cx="3632674" cy="3488727"/>
          </a:xfrm>
          <a:prstGeom prst="rect">
            <a:avLst/>
          </a:prstGeom>
        </p:spPr>
        <p:txBody>
          <a:bodyPr lIns="91344" tIns="45672" rIns="91344" bIns="45672"/>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SzPct val="100000"/>
              <a:buNone/>
            </a:pPr>
            <a:endParaRPr lang="en-US" sz="2400" b="1" i="1" dirty="0">
              <a:solidFill>
                <a:srgbClr val="000000"/>
              </a:solidFill>
              <a:latin typeface="Corbel" panose="020B0503020204020204" pitchFamily="34" charset="0"/>
            </a:endParaRPr>
          </a:p>
          <a:p>
            <a:pPr lvl="1">
              <a:buSzPct val="100000"/>
            </a:pPr>
            <a:r>
              <a:rPr lang="en-US" sz="2400" b="1" i="1" dirty="0" smtClean="0">
                <a:solidFill>
                  <a:srgbClr val="000000"/>
                </a:solidFill>
                <a:latin typeface="Corbel" panose="020B0503020204020204" pitchFamily="34" charset="0"/>
              </a:rPr>
              <a:t>(16,007 in 2012 and 16,917 in 2011)</a:t>
            </a:r>
          </a:p>
          <a:p>
            <a:pPr lvl="1">
              <a:buSzPct val="100000"/>
            </a:pPr>
            <a:endParaRPr lang="en-US" sz="3200" b="1" dirty="0" smtClean="0">
              <a:solidFill>
                <a:srgbClr val="FFFFFF"/>
              </a:solidFill>
              <a:latin typeface="Corbel" panose="020B0503020204020204" pitchFamily="34" charset="0"/>
            </a:endParaRPr>
          </a:p>
          <a:p>
            <a:pPr lvl="1">
              <a:buSzPct val="100000"/>
            </a:pPr>
            <a:r>
              <a:rPr lang="en-US" sz="2400" b="1" i="1" dirty="0" smtClean="0">
                <a:solidFill>
                  <a:srgbClr val="000000"/>
                </a:solidFill>
                <a:latin typeface="Corbel" panose="020B0503020204020204" pitchFamily="34" charset="0"/>
              </a:rPr>
              <a:t>(5,927 in 2012 and 4,397 in 2011)</a:t>
            </a:r>
            <a:endParaRPr lang="en-US" sz="2400" b="1" i="1" dirty="0">
              <a:solidFill>
                <a:srgbClr val="000000"/>
              </a:solidFill>
              <a:latin typeface="Corbel" panose="020B0503020204020204" pitchFamily="34" charset="0"/>
            </a:endParaRPr>
          </a:p>
        </p:txBody>
      </p:sp>
      <p:cxnSp>
        <p:nvCxnSpPr>
          <p:cNvPr id="9" name="Straight Arrow Connector 8"/>
          <p:cNvCxnSpPr/>
          <p:nvPr/>
        </p:nvCxnSpPr>
        <p:spPr bwMode="auto">
          <a:xfrm flipH="1">
            <a:off x="6410596" y="2520823"/>
            <a:ext cx="14515" cy="391885"/>
          </a:xfrm>
          <a:prstGeom prst="straightConnector1">
            <a:avLst/>
          </a:prstGeom>
          <a:noFill/>
          <a:ln w="76200" cap="flat" cmpd="sng" algn="ctr">
            <a:solidFill>
              <a:srgbClr val="00FF00"/>
            </a:solidFill>
            <a:prstDash val="solid"/>
            <a:round/>
            <a:headEnd type="none" w="med" len="med"/>
            <a:tailEnd type="triangle" w="med" len="med"/>
          </a:ln>
          <a:effectLst>
            <a:outerShdw blurRad="50800" dist="38100" dir="2700000" algn="tl" rotWithShape="0">
              <a:prstClr val="black">
                <a:alpha val="40000"/>
              </a:prstClr>
            </a:outerShdw>
          </a:effectLst>
        </p:spPr>
      </p:cxnSp>
      <p:cxnSp>
        <p:nvCxnSpPr>
          <p:cNvPr id="13" name="Straight Arrow Connector 12"/>
          <p:cNvCxnSpPr/>
          <p:nvPr/>
        </p:nvCxnSpPr>
        <p:spPr bwMode="auto">
          <a:xfrm>
            <a:off x="6405759" y="3555993"/>
            <a:ext cx="1" cy="989382"/>
          </a:xfrm>
          <a:prstGeom prst="straightConnector1">
            <a:avLst/>
          </a:prstGeom>
          <a:noFill/>
          <a:ln w="114300" cap="flat" cmpd="sng" algn="ctr">
            <a:solidFill>
              <a:srgbClr val="FF0000"/>
            </a:solidFill>
            <a:prstDash val="solid"/>
            <a:round/>
            <a:headEnd type="triangle" w="med" len="med"/>
            <a:tailEnd type="none" w="med" len="med"/>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3498651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4685" y="-18488"/>
            <a:ext cx="8110151" cy="1143000"/>
          </a:xfrm>
          <a:effectLst/>
        </p:spPr>
        <p:txBody>
          <a:bodyPr>
            <a:noAutofit/>
          </a:bodyPr>
          <a:lstStyle/>
          <a:p>
            <a:pPr>
              <a:lnSpc>
                <a:spcPct val="90000"/>
              </a:lnSpc>
            </a:pPr>
            <a:r>
              <a:rPr lang="en-US" sz="4400" b="1" i="1" dirty="0">
                <a:solidFill>
                  <a:schemeClr val="tx1"/>
                </a:solidFill>
                <a:latin typeface="Corbel" panose="020B0503020204020204" pitchFamily="34" charset="0"/>
                <a:cs typeface="Times New Roman" panose="02020603050405020304" pitchFamily="18" charset="0"/>
              </a:rPr>
              <a:t>How Can Research Help?</a:t>
            </a:r>
          </a:p>
        </p:txBody>
      </p:sp>
      <p:sp>
        <p:nvSpPr>
          <p:cNvPr id="6" name="Line 26"/>
          <p:cNvSpPr>
            <a:spLocks noChangeShapeType="1"/>
          </p:cNvSpPr>
          <p:nvPr/>
        </p:nvSpPr>
        <p:spPr bwMode="auto">
          <a:xfrm>
            <a:off x="55" y="1057646"/>
            <a:ext cx="9144001" cy="0"/>
          </a:xfrm>
          <a:prstGeom prst="line">
            <a:avLst/>
          </a:prstGeom>
          <a:noFill/>
          <a:ln w="76200">
            <a:solidFill>
              <a:srgbClr val="FF0000"/>
            </a:solidFill>
            <a:round/>
            <a:headEnd/>
            <a:tailEnd/>
          </a:ln>
          <a:scene3d>
            <a:camera prst="orthographicFront"/>
            <a:lightRig rig="threePt" dir="t"/>
          </a:scene3d>
          <a:sp3d>
            <a:bevelT/>
          </a:sp3d>
        </p:spPr>
        <p:txBody>
          <a:bodyPr wrap="none" lIns="90900" tIns="45420" rIns="90900" bIns="45420" anchor="ctr"/>
          <a:lstStyle/>
          <a:p>
            <a:pPr algn="ctr" defTabSz="454500" fontAlgn="auto">
              <a:lnSpc>
                <a:spcPct val="85000"/>
              </a:lnSpc>
              <a:spcBef>
                <a:spcPts val="0"/>
              </a:spcBef>
              <a:spcAft>
                <a:spcPts val="0"/>
              </a:spcAft>
              <a:defRPr/>
            </a:pPr>
            <a:endParaRPr lang="en-US" sz="3600" dirty="0">
              <a:effectLst>
                <a:outerShdw blurRad="38100" dist="38100" dir="2700000" algn="tl">
                  <a:srgbClr val="000000">
                    <a:alpha val="43137"/>
                  </a:srgbClr>
                </a:outerShdw>
              </a:effectLst>
              <a:latin typeface="Corbel" panose="020B0503020204020204" pitchFamily="34" charset="0"/>
              <a:ea typeface="Osaka" charset="-128"/>
            </a:endParaRPr>
          </a:p>
        </p:txBody>
      </p:sp>
      <p:pic>
        <p:nvPicPr>
          <p:cNvPr id="14" name="Picture 24" descr="j0321090"/>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5000"/>
                    </a14:imgEffect>
                  </a14:imgLayer>
                </a14:imgProps>
              </a:ext>
            </a:extLst>
          </a:blip>
          <a:srcRect/>
          <a:stretch>
            <a:fillRect/>
          </a:stretch>
        </p:blipFill>
        <p:spPr bwMode="auto">
          <a:xfrm>
            <a:off x="7022362" y="27861"/>
            <a:ext cx="2102541" cy="3010464"/>
          </a:xfrm>
          <a:prstGeom prst="rect">
            <a:avLst/>
          </a:prstGeom>
          <a:noFill/>
          <a:ln w="9525">
            <a:noFill/>
            <a:miter lim="800000"/>
            <a:headEnd/>
            <a:tailEnd/>
          </a:ln>
        </p:spPr>
      </p:pic>
      <p:sp>
        <p:nvSpPr>
          <p:cNvPr id="3" name="Content Placeholder 2"/>
          <p:cNvSpPr>
            <a:spLocks noGrp="1"/>
          </p:cNvSpPr>
          <p:nvPr>
            <p:ph idx="1"/>
          </p:nvPr>
        </p:nvSpPr>
        <p:spPr>
          <a:xfrm>
            <a:off x="85734" y="1705511"/>
            <a:ext cx="8553442" cy="3837780"/>
          </a:xfrm>
          <a:effectLst/>
        </p:spPr>
        <p:txBody>
          <a:bodyPr>
            <a:noAutofit/>
          </a:bodyPr>
          <a:lstStyle/>
          <a:p>
            <a:pPr marL="457200" indent="-457200">
              <a:spcBef>
                <a:spcPts val="0"/>
              </a:spcBef>
              <a:spcAft>
                <a:spcPts val="1800"/>
              </a:spcAft>
              <a:buClr>
                <a:srgbClr val="FF0000"/>
              </a:buClr>
              <a:buSzPct val="150000"/>
            </a:pPr>
            <a:r>
              <a:rPr lang="en-US" sz="3200" b="1" dirty="0" smtClean="0">
                <a:solidFill>
                  <a:schemeClr val="tx1"/>
                </a:solidFill>
                <a:latin typeface="Corbel" panose="020B0503020204020204" pitchFamily="34" charset="0"/>
                <a:cs typeface="Times New Roman" panose="02020603050405020304" pitchFamily="18" charset="0"/>
              </a:rPr>
              <a:t>PAIN: Develop Less </a:t>
            </a:r>
            <a:r>
              <a:rPr lang="en-US" sz="3200" b="1" dirty="0" err="1" smtClean="0">
                <a:solidFill>
                  <a:schemeClr val="tx1"/>
                </a:solidFill>
                <a:latin typeface="Corbel" panose="020B0503020204020204" pitchFamily="34" charset="0"/>
                <a:cs typeface="Times New Roman" panose="02020603050405020304" pitchFamily="18" charset="0"/>
              </a:rPr>
              <a:t>Abusable</a:t>
            </a:r>
            <a:r>
              <a:rPr lang="en-US" sz="3200" b="1" dirty="0" smtClean="0">
                <a:solidFill>
                  <a:schemeClr val="tx1"/>
                </a:solidFill>
                <a:latin typeface="Corbel" panose="020B0503020204020204" pitchFamily="34" charset="0"/>
                <a:cs typeface="Times New Roman" panose="02020603050405020304" pitchFamily="18" charset="0"/>
              </a:rPr>
              <a:t> Analg</a:t>
            </a:r>
            <a:r>
              <a:rPr lang="en-US" sz="3200" b="1" dirty="0" smtClean="0">
                <a:solidFill>
                  <a:schemeClr val="tx1"/>
                </a:solidFill>
                <a:effectLst>
                  <a:outerShdw blurRad="38100" dist="38100" dir="2700000" algn="tl">
                    <a:srgbClr val="000000">
                      <a:alpha val="43137"/>
                    </a:srgbClr>
                  </a:outerShdw>
                </a:effectLst>
                <a:latin typeface="Corbel" panose="020B0503020204020204" pitchFamily="34" charset="0"/>
                <a:cs typeface="Times New Roman" panose="02020603050405020304" pitchFamily="18" charset="0"/>
              </a:rPr>
              <a:t>esics and</a:t>
            </a:r>
            <a:r>
              <a:rPr lang="en-US" sz="3200" b="1" dirty="0" smtClean="0">
                <a:solidFill>
                  <a:schemeClr val="tx1"/>
                </a:solidFill>
                <a:latin typeface="Corbel" panose="020B0503020204020204" pitchFamily="34" charset="0"/>
                <a:cs typeface="Times New Roman" panose="02020603050405020304" pitchFamily="18" charset="0"/>
              </a:rPr>
              <a:t> Alternative Therapeutics</a:t>
            </a:r>
          </a:p>
          <a:p>
            <a:pPr marL="457200" indent="-457200">
              <a:spcBef>
                <a:spcPts val="0"/>
              </a:spcBef>
              <a:spcAft>
                <a:spcPts val="1800"/>
              </a:spcAft>
              <a:buClr>
                <a:srgbClr val="FF0000"/>
              </a:buClr>
              <a:buSzPct val="150000"/>
            </a:pPr>
            <a:r>
              <a:rPr lang="en-US" sz="3200" b="1" dirty="0" smtClean="0">
                <a:solidFill>
                  <a:schemeClr val="tx1"/>
                </a:solidFill>
                <a:latin typeface="Corbel" panose="020B0503020204020204" pitchFamily="34" charset="0"/>
                <a:cs typeface="Times New Roman" panose="02020603050405020304" pitchFamily="18" charset="0"/>
              </a:rPr>
              <a:t>OVERDOSES: User Friendly Naloxone</a:t>
            </a:r>
          </a:p>
          <a:p>
            <a:pPr marL="457200" indent="-457200">
              <a:spcBef>
                <a:spcPts val="0"/>
              </a:spcBef>
              <a:spcAft>
                <a:spcPts val="1800"/>
              </a:spcAft>
              <a:buClr>
                <a:srgbClr val="FF0000"/>
              </a:buClr>
              <a:buSzPct val="150000"/>
            </a:pPr>
            <a:r>
              <a:rPr lang="en-US" sz="3200" b="1" dirty="0" smtClean="0">
                <a:solidFill>
                  <a:schemeClr val="tx1"/>
                </a:solidFill>
                <a:latin typeface="Corbel" panose="020B0503020204020204" pitchFamily="34" charset="0"/>
                <a:cs typeface="Times New Roman" panose="02020603050405020304" pitchFamily="18" charset="0"/>
              </a:rPr>
              <a:t>ADDICTION: New Medications and Immunotherapies</a:t>
            </a:r>
          </a:p>
          <a:p>
            <a:pPr marL="457200" indent="-457200">
              <a:spcBef>
                <a:spcPts val="0"/>
              </a:spcBef>
              <a:spcAft>
                <a:spcPts val="1800"/>
              </a:spcAft>
              <a:buClr>
                <a:srgbClr val="FF0000"/>
              </a:buClr>
              <a:buSzPct val="150000"/>
            </a:pPr>
            <a:r>
              <a:rPr lang="en-US" sz="3200" b="1" dirty="0" smtClean="0">
                <a:solidFill>
                  <a:schemeClr val="tx1"/>
                </a:solidFill>
                <a:latin typeface="Corbel" panose="020B0503020204020204" pitchFamily="34" charset="0"/>
                <a:cs typeface="Times New Roman" panose="02020603050405020304" pitchFamily="18" charset="0"/>
              </a:rPr>
              <a:t>Pharmacogenomics (</a:t>
            </a:r>
            <a:r>
              <a:rPr lang="en-US" sz="3200" b="1" i="1" dirty="0" smtClean="0">
                <a:solidFill>
                  <a:schemeClr val="tx1"/>
                </a:solidFill>
                <a:latin typeface="Corbel" panose="020B0503020204020204" pitchFamily="34" charset="0"/>
                <a:cs typeface="Times New Roman" panose="02020603050405020304" pitchFamily="18" charset="0"/>
              </a:rPr>
              <a:t>Precision Medicine</a:t>
            </a:r>
            <a:r>
              <a:rPr lang="en-US" sz="3200" b="1" dirty="0" smtClean="0">
                <a:solidFill>
                  <a:schemeClr val="tx1"/>
                </a:solidFill>
                <a:latin typeface="Corbel" panose="020B0503020204020204" pitchFamily="34" charset="0"/>
                <a:cs typeface="Times New Roman" panose="02020603050405020304" pitchFamily="18" charset="0"/>
              </a:rPr>
              <a:t>)</a:t>
            </a:r>
          </a:p>
          <a:p>
            <a:pPr marL="457200" indent="-457200">
              <a:spcBef>
                <a:spcPts val="0"/>
              </a:spcBef>
              <a:spcAft>
                <a:spcPts val="1800"/>
              </a:spcAft>
              <a:buClr>
                <a:srgbClr val="FF0000"/>
              </a:buClr>
              <a:buSzPct val="150000"/>
            </a:pPr>
            <a:r>
              <a:rPr lang="en-US" sz="3200" b="1" dirty="0" smtClean="0">
                <a:solidFill>
                  <a:schemeClr val="tx1"/>
                </a:solidFill>
                <a:latin typeface="Corbel" panose="020B0503020204020204" pitchFamily="34" charset="0"/>
                <a:cs typeface="Times New Roman" panose="02020603050405020304" pitchFamily="18" charset="0"/>
              </a:rPr>
              <a:t>Implementation Science</a:t>
            </a:r>
          </a:p>
        </p:txBody>
      </p:sp>
    </p:spTree>
    <p:extLst>
      <p:ext uri="{BB962C8B-B14F-4D97-AF65-F5344CB8AC3E}">
        <p14:creationId xmlns:p14="http://schemas.microsoft.com/office/powerpoint/2010/main" val="3352800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Text Box 6"/>
          <p:cNvSpPr txBox="1">
            <a:spLocks noChangeArrowheads="1"/>
          </p:cNvSpPr>
          <p:nvPr/>
        </p:nvSpPr>
        <p:spPr bwMode="auto">
          <a:xfrm>
            <a:off x="0" y="6110432"/>
            <a:ext cx="9141500" cy="297004"/>
          </a:xfrm>
          <a:prstGeom prst="rect">
            <a:avLst/>
          </a:prstGeom>
          <a:noFill/>
          <a:ln w="9525">
            <a:noFill/>
            <a:miter lim="800000"/>
            <a:headEnd/>
            <a:tailEnd/>
          </a:ln>
        </p:spPr>
        <p:txBody>
          <a:bodyPr wrap="square" lIns="91344" tIns="45672" rIns="91344" bIns="45672" anchor="b">
            <a:spAutoFit/>
          </a:bodyPr>
          <a:lstStyle/>
          <a:p>
            <a:pPr marL="111008" indent="-111008">
              <a:lnSpc>
                <a:spcPct val="95000"/>
              </a:lnSpc>
              <a:spcBef>
                <a:spcPct val="20000"/>
              </a:spcBef>
            </a:pPr>
            <a:r>
              <a:rPr lang="en-US" sz="1400" b="1" baseline="20000" dirty="0">
                <a:sym typeface="Wingdings" pitchFamily="2" charset="2"/>
              </a:rPr>
              <a:t>+</a:t>
            </a:r>
            <a:r>
              <a:rPr lang="en-US" sz="1400" b="1" dirty="0">
                <a:sym typeface="Wingdings" pitchFamily="2" charset="2"/>
              </a:rPr>
              <a:t> Difference from the 2013 estimate is statistically significant at the .05 level.</a:t>
            </a:r>
          </a:p>
        </p:txBody>
      </p:sp>
      <p:sp>
        <p:nvSpPr>
          <p:cNvPr id="9" name="Text Box 4"/>
          <p:cNvSpPr txBox="1">
            <a:spLocks noChangeArrowheads="1"/>
          </p:cNvSpPr>
          <p:nvPr/>
        </p:nvSpPr>
        <p:spPr bwMode="auto">
          <a:xfrm>
            <a:off x="152400" y="1536772"/>
            <a:ext cx="2584450" cy="646234"/>
          </a:xfrm>
          <a:prstGeom prst="rect">
            <a:avLst/>
          </a:prstGeom>
          <a:noFill/>
          <a:ln w="9525">
            <a:noFill/>
            <a:miter lim="800000"/>
            <a:headEnd/>
            <a:tailEnd/>
          </a:ln>
        </p:spPr>
        <p:txBody>
          <a:bodyPr lIns="91344" tIns="45672" rIns="91344" bIns="45672">
            <a:spAutoFit/>
          </a:bodyPr>
          <a:lstStyle/>
          <a:p>
            <a:pPr defTabSz="913437" fontAlgn="auto">
              <a:spcBef>
                <a:spcPts val="0"/>
              </a:spcBef>
              <a:spcAft>
                <a:spcPts val="0"/>
              </a:spcAft>
              <a:defRPr/>
            </a:pPr>
            <a:r>
              <a:rPr lang="en-US" kern="0" dirty="0">
                <a:solidFill>
                  <a:sysClr val="windowText" lastClr="000000"/>
                </a:solidFill>
              </a:rPr>
              <a:t>Numbers in Thousands</a:t>
            </a:r>
          </a:p>
        </p:txBody>
      </p:sp>
      <p:sp>
        <p:nvSpPr>
          <p:cNvPr id="8" name="Text Box 4"/>
          <p:cNvSpPr txBox="1">
            <a:spLocks noChangeArrowheads="1"/>
          </p:cNvSpPr>
          <p:nvPr/>
        </p:nvSpPr>
        <p:spPr bwMode="auto">
          <a:xfrm>
            <a:off x="302300" y="6551123"/>
            <a:ext cx="8839200" cy="563134"/>
          </a:xfrm>
          <a:prstGeom prst="rect">
            <a:avLst/>
          </a:prstGeom>
          <a:noFill/>
          <a:ln w="9525">
            <a:noFill/>
            <a:miter lim="800000"/>
            <a:headEnd/>
            <a:tailEnd/>
          </a:ln>
        </p:spPr>
        <p:txBody>
          <a:bodyPr wrap="square" lIns="91344" tIns="45672" rIns="91344" bIns="45672">
            <a:spAutoFit/>
          </a:bodyPr>
          <a:lstStyle/>
          <a:p>
            <a:pPr algn="r" defTabSz="913437">
              <a:lnSpc>
                <a:spcPct val="85000"/>
              </a:lnSpc>
              <a:spcBef>
                <a:spcPct val="50000"/>
              </a:spcBef>
            </a:pPr>
            <a:r>
              <a:rPr lang="en-US" b="1" i="1" dirty="0">
                <a:solidFill>
                  <a:srgbClr val="000000"/>
                </a:solidFill>
                <a:latin typeface="Corbel" pitchFamily="34" charset="0"/>
                <a:ea typeface="+mn-ea"/>
              </a:rPr>
              <a:t>Source:  SAMHSA, 2013 National Survey on Drug Use and Health, released September 2014</a:t>
            </a:r>
          </a:p>
        </p:txBody>
      </p:sp>
      <p:sp>
        <p:nvSpPr>
          <p:cNvPr id="11" name="Rectangle 7"/>
          <p:cNvSpPr>
            <a:spLocks noGrp="1" noChangeArrowheads="1"/>
          </p:cNvSpPr>
          <p:nvPr>
            <p:ph type="title"/>
          </p:nvPr>
        </p:nvSpPr>
        <p:spPr>
          <a:xfrm>
            <a:off x="0" y="14611"/>
            <a:ext cx="9144000" cy="1133475"/>
          </a:xfrm>
        </p:spPr>
        <p:txBody>
          <a:bodyPr/>
          <a:lstStyle/>
          <a:p>
            <a:r>
              <a:rPr lang="en-US" sz="3000" i="1" u="sng" dirty="0">
                <a:solidFill>
                  <a:srgbClr val="FF0000"/>
                </a:solidFill>
                <a:latin typeface="Corbel" pitchFamily="34" charset="0"/>
              </a:rPr>
              <a:t>Doubling of Treatment for Analgesic Use</a:t>
            </a:r>
            <a:r>
              <a:rPr lang="en-US" sz="3000" i="1" dirty="0">
                <a:latin typeface="Corbel" pitchFamily="34" charset="0"/>
              </a:rPr>
              <a:t> </a:t>
            </a:r>
            <a:r>
              <a:rPr lang="en-US" sz="3000" dirty="0">
                <a:latin typeface="Corbel" pitchFamily="34" charset="0"/>
              </a:rPr>
              <a:t>2002 - 2013:  </a:t>
            </a:r>
            <a:r>
              <a:rPr lang="en-US" dirty="0" smtClean="0">
                <a:latin typeface="Corbel" pitchFamily="34" charset="0"/>
              </a:rPr>
              <a:t/>
            </a:r>
            <a:br>
              <a:rPr lang="en-US" dirty="0" smtClean="0">
                <a:latin typeface="Corbel" pitchFamily="34" charset="0"/>
              </a:rPr>
            </a:br>
            <a:r>
              <a:rPr lang="en-US" i="1" dirty="0" smtClean="0">
                <a:latin typeface="Corbel" pitchFamily="34" charset="0"/>
              </a:rPr>
              <a:t>Most Recent Treatment in the Past Year for the Use of Pain Relievers among USA Persons Aged 12 or Older</a:t>
            </a:r>
          </a:p>
        </p:txBody>
      </p:sp>
      <p:graphicFrame>
        <p:nvGraphicFramePr>
          <p:cNvPr id="7" name="Object 5"/>
          <p:cNvGraphicFramePr>
            <a:graphicFrameLocks noChangeAspect="1"/>
          </p:cNvGraphicFramePr>
          <p:nvPr>
            <p:extLst>
              <p:ext uri="{D42A27DB-BD31-4B8C-83A1-F6EECF244321}">
                <p14:modId xmlns:p14="http://schemas.microsoft.com/office/powerpoint/2010/main" val="1580231850"/>
              </p:ext>
            </p:extLst>
          </p:nvPr>
        </p:nvGraphicFramePr>
        <p:xfrm>
          <a:off x="287343" y="1956021"/>
          <a:ext cx="8451850" cy="4086970"/>
        </p:xfrm>
        <a:graphic>
          <a:graphicData uri="http://schemas.openxmlformats.org/drawingml/2006/chart">
            <c:chart xmlns:c="http://schemas.openxmlformats.org/drawingml/2006/chart" xmlns:r="http://schemas.openxmlformats.org/officeDocument/2006/relationships" r:id="rId3"/>
          </a:graphicData>
        </a:graphic>
      </p:graphicFrame>
      <p:sp>
        <p:nvSpPr>
          <p:cNvPr id="12" name="Line 3"/>
          <p:cNvSpPr>
            <a:spLocks noChangeShapeType="1"/>
          </p:cNvSpPr>
          <p:nvPr/>
        </p:nvSpPr>
        <p:spPr bwMode="auto">
          <a:xfrm>
            <a:off x="0" y="1279356"/>
            <a:ext cx="9144000" cy="0"/>
          </a:xfrm>
          <a:prstGeom prst="line">
            <a:avLst/>
          </a:prstGeom>
          <a:noFill/>
          <a:ln w="57150">
            <a:solidFill>
              <a:srgbClr val="FF0000"/>
            </a:solidFill>
            <a:round/>
            <a:headEnd/>
            <a:tailEnd/>
          </a:ln>
          <a:effectLst/>
        </p:spPr>
        <p:txBody>
          <a:bodyPr lIns="76117" tIns="38058" rIns="76117" bIns="38058"/>
          <a:lstStyle/>
          <a:p>
            <a:pPr algn="ctr">
              <a:lnSpc>
                <a:spcPct val="85000"/>
              </a:lnSpc>
            </a:pPr>
            <a:endParaRPr lang="en-US" sz="1300" b="1" i="1">
              <a:solidFill>
                <a:srgbClr val="000000"/>
              </a:solidFill>
              <a:latin typeface="Corbel" panose="020B0503020204020204" pitchFamily="34" charset="0"/>
              <a:ea typeface="+mn-ea"/>
            </a:endParaRPr>
          </a:p>
        </p:txBody>
      </p:sp>
    </p:spTree>
    <p:extLst>
      <p:ext uri="{BB962C8B-B14F-4D97-AF65-F5344CB8AC3E}">
        <p14:creationId xmlns:p14="http://schemas.microsoft.com/office/powerpoint/2010/main" val="478191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nvSpPr>
        <p:spPr>
          <a:xfrm>
            <a:off x="1325489" y="1385633"/>
            <a:ext cx="6678524" cy="4713256"/>
          </a:xfrm>
          <a:prstGeom prst="rect">
            <a:avLst/>
          </a:prstGeom>
        </p:spPr>
        <p:txBody>
          <a:bodyPr lIns="91344" tIns="45672" rIns="91344" bIns="45672"/>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Bef>
                <a:spcPts val="1800"/>
              </a:spcBef>
              <a:spcAft>
                <a:spcPts val="0"/>
              </a:spcAft>
              <a:buSzPct val="100000"/>
            </a:pPr>
            <a:r>
              <a:rPr lang="en-US" b="1" i="1" dirty="0" smtClean="0">
                <a:solidFill>
                  <a:srgbClr val="000000"/>
                </a:solidFill>
                <a:latin typeface="Corbel" panose="020B0503020204020204" pitchFamily="34" charset="0"/>
              </a:rPr>
              <a:t>Opioid misuse can be </a:t>
            </a:r>
            <a:r>
              <a:rPr lang="en-US" b="1" i="1" smtClean="0">
                <a:solidFill>
                  <a:srgbClr val="000000"/>
                </a:solidFill>
                <a:latin typeface="Corbel" panose="020B0503020204020204" pitchFamily="34" charset="0"/>
              </a:rPr>
              <a:t>prevented </a:t>
            </a:r>
            <a:r>
              <a:rPr lang="en-US" b="1" i="1">
                <a:solidFill>
                  <a:srgbClr val="000000"/>
                </a:solidFill>
                <a:latin typeface="Corbel" panose="020B0503020204020204" pitchFamily="34" charset="0"/>
              </a:rPr>
              <a:t>and addiction</a:t>
            </a:r>
            <a:r>
              <a:rPr lang="en-US" b="1" i="1" smtClean="0">
                <a:solidFill>
                  <a:srgbClr val="000000"/>
                </a:solidFill>
                <a:latin typeface="Corbel" panose="020B0503020204020204" pitchFamily="34" charset="0"/>
              </a:rPr>
              <a:t> </a:t>
            </a:r>
            <a:r>
              <a:rPr lang="en-US" b="1" i="1" dirty="0" smtClean="0">
                <a:solidFill>
                  <a:srgbClr val="000000"/>
                </a:solidFill>
                <a:latin typeface="Corbel" panose="020B0503020204020204" pitchFamily="34" charset="0"/>
              </a:rPr>
              <a:t>treated.</a:t>
            </a:r>
          </a:p>
          <a:p>
            <a:pPr fontAlgn="auto">
              <a:spcBef>
                <a:spcPts val="1800"/>
              </a:spcBef>
              <a:spcAft>
                <a:spcPts val="0"/>
              </a:spcAft>
              <a:buSzPct val="100000"/>
            </a:pPr>
            <a:r>
              <a:rPr lang="en-US" b="1" i="1" dirty="0">
                <a:solidFill>
                  <a:srgbClr val="000000"/>
                </a:solidFill>
                <a:latin typeface="Corbel" panose="020B0503020204020204" pitchFamily="34" charset="0"/>
              </a:rPr>
              <a:t>C</a:t>
            </a:r>
            <a:r>
              <a:rPr lang="en-US" b="1" i="1" dirty="0" smtClean="0">
                <a:solidFill>
                  <a:srgbClr val="000000"/>
                </a:solidFill>
                <a:latin typeface="Corbel" panose="020B0503020204020204" pitchFamily="34" charset="0"/>
              </a:rPr>
              <a:t>omplex biological, developmental and social aspects of substance abuse and addiction suggest multipronged responses.</a:t>
            </a:r>
          </a:p>
          <a:p>
            <a:pPr fontAlgn="auto">
              <a:spcBef>
                <a:spcPts val="1800"/>
              </a:spcBef>
              <a:spcAft>
                <a:spcPts val="0"/>
              </a:spcAft>
              <a:buSzPct val="100000"/>
            </a:pPr>
            <a:r>
              <a:rPr lang="en-US" b="1" i="1" dirty="0" smtClean="0">
                <a:solidFill>
                  <a:srgbClr val="000000"/>
                </a:solidFill>
                <a:latin typeface="Corbel" panose="020B0503020204020204" pitchFamily="34" charset="0"/>
              </a:rPr>
              <a:t>Science provides clues and is essential in planning responses.  </a:t>
            </a:r>
            <a:endParaRPr lang="en-US" b="1" i="1" dirty="0">
              <a:solidFill>
                <a:srgbClr val="FFFFFF"/>
              </a:solidFill>
              <a:latin typeface="Corbel" panose="020B0503020204020204" pitchFamily="34" charset="0"/>
            </a:endParaRPr>
          </a:p>
        </p:txBody>
      </p:sp>
      <p:sp>
        <p:nvSpPr>
          <p:cNvPr id="5" name="Line 9"/>
          <p:cNvSpPr>
            <a:spLocks noChangeShapeType="1"/>
          </p:cNvSpPr>
          <p:nvPr/>
        </p:nvSpPr>
        <p:spPr bwMode="auto">
          <a:xfrm>
            <a:off x="20965" y="1348368"/>
            <a:ext cx="9144000" cy="0"/>
          </a:xfrm>
          <a:prstGeom prst="line">
            <a:avLst/>
          </a:prstGeom>
          <a:noFill/>
          <a:ln w="57150">
            <a:solidFill>
              <a:srgbClr val="FF0000"/>
            </a:solidFill>
            <a:round/>
            <a:headEnd/>
            <a:tailEnd/>
          </a:ln>
        </p:spPr>
        <p:txBody>
          <a:bodyPr lIns="91344" tIns="45672" rIns="91344" bIns="45672"/>
          <a:lstStyle/>
          <a:p>
            <a:pPr defTabSz="913437" fontAlgn="auto">
              <a:spcBef>
                <a:spcPts val="0"/>
              </a:spcBef>
              <a:spcAft>
                <a:spcPts val="0"/>
              </a:spcAft>
            </a:pPr>
            <a:endParaRPr lang="en-US" sz="2000">
              <a:solidFill>
                <a:srgbClr val="FFFFFF"/>
              </a:solidFill>
              <a:latin typeface="Corbel" panose="020B0503020204020204" pitchFamily="34" charset="0"/>
              <a:ea typeface="ＭＳ Ｐゴシック" charset="-128"/>
            </a:endParaRPr>
          </a:p>
        </p:txBody>
      </p:sp>
      <p:sp>
        <p:nvSpPr>
          <p:cNvPr id="3" name="TextBox 2"/>
          <p:cNvSpPr txBox="1"/>
          <p:nvPr/>
        </p:nvSpPr>
        <p:spPr>
          <a:xfrm>
            <a:off x="3013618" y="337648"/>
            <a:ext cx="2863556" cy="830997"/>
          </a:xfrm>
          <a:prstGeom prst="rect">
            <a:avLst/>
          </a:prstGeom>
          <a:noFill/>
        </p:spPr>
        <p:txBody>
          <a:bodyPr wrap="square" rtlCol="0">
            <a:spAutoFit/>
          </a:bodyPr>
          <a:lstStyle/>
          <a:p>
            <a:pPr algn="ctr" defTabSz="454446" fontAlgn="auto">
              <a:spcBef>
                <a:spcPts val="0"/>
              </a:spcBef>
              <a:spcAft>
                <a:spcPts val="0"/>
              </a:spcAft>
            </a:pPr>
            <a:r>
              <a:rPr lang="en-US" sz="4800" b="1" dirty="0" smtClean="0">
                <a:solidFill>
                  <a:prstClr val="black"/>
                </a:solidFill>
                <a:latin typeface="Corbel" panose="020B0503020204020204" pitchFamily="34" charset="0"/>
                <a:ea typeface="+mn-ea"/>
              </a:rPr>
              <a:t>Summary</a:t>
            </a:r>
            <a:endParaRPr lang="en-US" sz="4800" b="1" dirty="0">
              <a:solidFill>
                <a:prstClr val="black"/>
              </a:solidFill>
              <a:latin typeface="Corbel" panose="020B0503020204020204" pitchFamily="34" charset="0"/>
              <a:ea typeface="+mn-ea"/>
            </a:endParaRPr>
          </a:p>
        </p:txBody>
      </p:sp>
    </p:spTree>
    <p:extLst>
      <p:ext uri="{BB962C8B-B14F-4D97-AF65-F5344CB8AC3E}">
        <p14:creationId xmlns:p14="http://schemas.microsoft.com/office/powerpoint/2010/main" val="2501002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1"/>
          <p:cNvGrpSpPr>
            <a:grpSpLocks/>
          </p:cNvGrpSpPr>
          <p:nvPr/>
        </p:nvGrpSpPr>
        <p:grpSpPr bwMode="auto">
          <a:xfrm>
            <a:off x="541342" y="98426"/>
            <a:ext cx="7561260" cy="5360988"/>
            <a:chOff x="541338" y="614451"/>
            <a:chExt cx="8270382" cy="6127662"/>
          </a:xfrm>
        </p:grpSpPr>
        <p:pic>
          <p:nvPicPr>
            <p:cNvPr id="3" name="Picture 2" descr="Publication Cover"/>
            <p:cNvPicPr>
              <a:picLocks noChangeAspect="1" noChangeArrowheads="1"/>
            </p:cNvPicPr>
            <p:nvPr/>
          </p:nvPicPr>
          <p:blipFill>
            <a:blip r:embed="rId3"/>
            <a:srcRect/>
            <a:stretch>
              <a:fillRect/>
            </a:stretch>
          </p:blipFill>
          <p:spPr bwMode="auto">
            <a:xfrm>
              <a:off x="4929172" y="1262238"/>
              <a:ext cx="2408361" cy="3708895"/>
            </a:xfrm>
            <a:prstGeom prst="rect">
              <a:avLst/>
            </a:prstGeom>
            <a:noFill/>
            <a:ln w="38100" cap="sq">
              <a:solidFill>
                <a:srgbClr val="000000"/>
              </a:solidFill>
              <a:miter lim="800000"/>
              <a:headEnd/>
              <a:tailEnd/>
            </a:ln>
            <a:effectLst>
              <a:outerShdw blurRad="63500" dist="38100" dir="2700000" algn="tl" rotWithShape="0">
                <a:srgbClr val="000000">
                  <a:alpha val="42998"/>
                </a:srgbClr>
              </a:outerShdw>
            </a:effectLst>
            <a:extLst/>
          </p:spPr>
        </p:pic>
        <p:pic>
          <p:nvPicPr>
            <p:cNvPr id="4" name="Picture 6" descr="Publication Cover"/>
            <p:cNvPicPr>
              <a:picLocks noChangeAspect="1" noChangeArrowheads="1"/>
            </p:cNvPicPr>
            <p:nvPr/>
          </p:nvPicPr>
          <p:blipFill>
            <a:blip r:embed="rId4"/>
            <a:srcRect/>
            <a:stretch>
              <a:fillRect/>
            </a:stretch>
          </p:blipFill>
          <p:spPr bwMode="auto">
            <a:xfrm>
              <a:off x="7250714" y="1474537"/>
              <a:ext cx="1482869" cy="2313524"/>
            </a:xfrm>
            <a:prstGeom prst="rect">
              <a:avLst/>
            </a:prstGeom>
            <a:noFill/>
            <a:ln w="38100" cap="sq">
              <a:solidFill>
                <a:srgbClr val="000000"/>
              </a:solidFill>
              <a:miter lim="800000"/>
              <a:headEnd/>
              <a:tailEnd/>
            </a:ln>
            <a:effectLst>
              <a:outerShdw blurRad="63500" dist="38100" dir="2700000" algn="tl" rotWithShape="0">
                <a:srgbClr val="000000">
                  <a:alpha val="42998"/>
                </a:srgbClr>
              </a:outerShdw>
            </a:effectLst>
            <a:extLst/>
          </p:spPr>
        </p:pic>
        <p:pic>
          <p:nvPicPr>
            <p:cNvPr id="5" name="Picture 8" descr="Publication Cover"/>
            <p:cNvPicPr>
              <a:picLocks noChangeAspect="1" noChangeArrowheads="1"/>
            </p:cNvPicPr>
            <p:nvPr/>
          </p:nvPicPr>
          <p:blipFill>
            <a:blip r:embed="rId5"/>
            <a:srcRect/>
            <a:stretch>
              <a:fillRect/>
            </a:stretch>
          </p:blipFill>
          <p:spPr bwMode="auto">
            <a:xfrm>
              <a:off x="4798944" y="3766287"/>
              <a:ext cx="1703389" cy="2874213"/>
            </a:xfrm>
            <a:prstGeom prst="rect">
              <a:avLst/>
            </a:prstGeom>
            <a:noFill/>
            <a:ln w="38100" cap="sq">
              <a:solidFill>
                <a:srgbClr val="000000"/>
              </a:solidFill>
              <a:miter lim="800000"/>
              <a:headEnd/>
              <a:tailEnd/>
            </a:ln>
            <a:effectLst>
              <a:outerShdw blurRad="63500" dist="38100" dir="2700000" algn="tl" rotWithShape="0">
                <a:srgbClr val="000000">
                  <a:alpha val="42998"/>
                </a:srgbClr>
              </a:outerShdw>
            </a:effectLst>
            <a:extLst/>
          </p:spPr>
        </p:pic>
        <p:pic>
          <p:nvPicPr>
            <p:cNvPr id="6" name="Picture 4" descr="Publication Cover"/>
            <p:cNvPicPr>
              <a:picLocks noChangeAspect="1" noChangeArrowheads="1"/>
            </p:cNvPicPr>
            <p:nvPr/>
          </p:nvPicPr>
          <p:blipFill>
            <a:blip r:embed="rId6"/>
            <a:srcRect/>
            <a:stretch>
              <a:fillRect/>
            </a:stretch>
          </p:blipFill>
          <p:spPr bwMode="auto">
            <a:xfrm>
              <a:off x="6747164" y="3731810"/>
              <a:ext cx="2064556" cy="3010303"/>
            </a:xfrm>
            <a:prstGeom prst="rect">
              <a:avLst/>
            </a:prstGeom>
            <a:noFill/>
            <a:ln w="38100" cap="sq">
              <a:solidFill>
                <a:srgbClr val="000000"/>
              </a:solidFill>
              <a:miter lim="800000"/>
              <a:headEnd/>
              <a:tailEnd/>
            </a:ln>
            <a:effectLst>
              <a:outerShdw blurRad="63500" dist="38100" dir="2700000" algn="tl" rotWithShape="0">
                <a:srgbClr val="000000">
                  <a:alpha val="42998"/>
                </a:srgbClr>
              </a:outerShdw>
            </a:effectLst>
            <a:extLst/>
          </p:spPr>
        </p:pic>
        <p:pic>
          <p:nvPicPr>
            <p:cNvPr id="7" name="Picture 1"/>
            <p:cNvPicPr>
              <a:picLocks noChangeAspect="1" noChangeArrowheads="1"/>
            </p:cNvPicPr>
            <p:nvPr/>
          </p:nvPicPr>
          <p:blipFill>
            <a:blip r:embed="rId7"/>
            <a:srcRect l="648" t="807" r="1949"/>
            <a:stretch>
              <a:fillRect/>
            </a:stretch>
          </p:blipFill>
          <p:spPr bwMode="auto">
            <a:xfrm>
              <a:off x="541338" y="1278568"/>
              <a:ext cx="3872130" cy="5449028"/>
            </a:xfrm>
            <a:prstGeom prst="rect">
              <a:avLst/>
            </a:prstGeom>
            <a:noFill/>
            <a:ln w="38100" cap="sq">
              <a:solidFill>
                <a:srgbClr val="000000"/>
              </a:solidFill>
              <a:miter lim="800000"/>
              <a:headEnd/>
              <a:tailEnd/>
            </a:ln>
            <a:effectLst>
              <a:outerShdw blurRad="63500" dist="38100" dir="2700000" algn="tl" rotWithShape="0">
                <a:srgbClr val="000000">
                  <a:alpha val="42998"/>
                </a:srgbClr>
              </a:outerShdw>
            </a:effectLst>
            <a:extLst/>
          </p:spPr>
        </p:pic>
        <p:sp>
          <p:nvSpPr>
            <p:cNvPr id="12" name="Rectangle 5"/>
            <p:cNvSpPr>
              <a:spLocks noChangeArrowheads="1"/>
            </p:cNvSpPr>
            <p:nvPr/>
          </p:nvSpPr>
          <p:spPr bwMode="auto">
            <a:xfrm>
              <a:off x="1946627" y="676856"/>
              <a:ext cx="5775797" cy="800100"/>
            </a:xfrm>
            <a:prstGeom prst="rect">
              <a:avLst/>
            </a:prstGeom>
            <a:solidFill>
              <a:srgbClr val="000000"/>
            </a:solidFill>
            <a:ln w="38100" cmpd="dbl">
              <a:solidFill>
                <a:srgbClr val="FFFFFF"/>
              </a:solidFill>
              <a:miter lim="800000"/>
              <a:headEnd/>
              <a:tailEnd/>
            </a:ln>
            <a:effectLst>
              <a:outerShdw dist="35921" dir="2700000" algn="ctr" rotWithShape="0">
                <a:srgbClr val="000000"/>
              </a:outerShdw>
            </a:effectLst>
            <a:scene3d>
              <a:camera prst="orthographicFront"/>
              <a:lightRig rig="threePt" dir="t"/>
            </a:scene3d>
            <a:sp3d>
              <a:bevelT prst="angle"/>
            </a:sp3d>
          </p:spPr>
          <p:txBody>
            <a:bodyPr wrap="none" anchor="ctr"/>
            <a:lstStyle/>
            <a:p>
              <a:pPr algn="ctr" defTabSz="913437" eaLnBrk="0" hangingPunct="0">
                <a:defRPr/>
              </a:pPr>
              <a:endParaRPr lang="en-US" sz="4400">
                <a:solidFill>
                  <a:srgbClr val="FFFF00"/>
                </a:solidFill>
                <a:latin typeface="Corbel" pitchFamily="34" charset="0"/>
                <a:ea typeface="ＭＳ Ｐゴシック" charset="-128"/>
              </a:endParaRPr>
            </a:p>
          </p:txBody>
        </p:sp>
        <p:sp>
          <p:nvSpPr>
            <p:cNvPr id="13" name="Text Box 6"/>
            <p:cNvSpPr txBox="1">
              <a:spLocks noChangeArrowheads="1"/>
            </p:cNvSpPr>
            <p:nvPr/>
          </p:nvSpPr>
          <p:spPr bwMode="auto">
            <a:xfrm>
              <a:off x="2291609" y="614451"/>
              <a:ext cx="5226422" cy="809121"/>
            </a:xfrm>
            <a:prstGeom prst="rect">
              <a:avLst/>
            </a:prstGeom>
            <a:noFill/>
            <a:ln>
              <a:noFill/>
            </a:ln>
            <a:effectLst>
              <a:outerShdw blurRad="63500" dist="46662" dir="2115817" algn="ctr" rotWithShape="0">
                <a:srgbClr val="000000">
                  <a:alpha val="74997"/>
                </a:srgbClr>
              </a:outerShdw>
            </a:effectLst>
            <a:extLst/>
          </p:spPr>
          <p:txBody>
            <a:bodyPr wrap="none">
              <a:spAutoFit/>
            </a:bodyPr>
            <a:lstStyle/>
            <a:p>
              <a:pPr defTabSz="913437" eaLnBrk="0" hangingPunct="0">
                <a:defRPr/>
              </a:pPr>
              <a:r>
                <a:rPr lang="en-US" sz="4000" b="1" dirty="0">
                  <a:solidFill>
                    <a:srgbClr val="FFFF00"/>
                  </a:solidFill>
                  <a:latin typeface="Corbel" pitchFamily="34" charset="0"/>
                  <a:ea typeface="ＭＳ Ｐゴシック" charset="-128"/>
                </a:rPr>
                <a:t>www.drugabuse.gov</a:t>
              </a:r>
            </a:p>
          </p:txBody>
        </p:sp>
      </p:grpSp>
      <p:grpSp>
        <p:nvGrpSpPr>
          <p:cNvPr id="14" name="Group 13"/>
          <p:cNvGrpSpPr/>
          <p:nvPr/>
        </p:nvGrpSpPr>
        <p:grpSpPr>
          <a:xfrm>
            <a:off x="2374232" y="5722061"/>
            <a:ext cx="4507832" cy="697287"/>
            <a:chOff x="2374229" y="120860"/>
            <a:chExt cx="4507832" cy="697287"/>
          </a:xfrm>
        </p:grpSpPr>
        <p:sp>
          <p:nvSpPr>
            <p:cNvPr id="15" name="Rectangle 14"/>
            <p:cNvSpPr/>
            <p:nvPr/>
          </p:nvSpPr>
          <p:spPr>
            <a:xfrm>
              <a:off x="2374229" y="120860"/>
              <a:ext cx="4507832" cy="69728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orbel" pitchFamily="34" charset="0"/>
              </a:endParaRPr>
            </a:p>
          </p:txBody>
        </p:sp>
        <p:pic>
          <p:nvPicPr>
            <p:cNvPr id="16" name="Picture 2"/>
            <p:cNvPicPr>
              <a:picLocks noChangeAspect="1" noChangeArrowheads="1"/>
            </p:cNvPicPr>
            <p:nvPr/>
          </p:nvPicPr>
          <p:blipFill>
            <a:blip r:embed="rId8" cstate="print">
              <a:clrChange>
                <a:clrFrom>
                  <a:srgbClr val="FCFEFC"/>
                </a:clrFrom>
                <a:clrTo>
                  <a:srgbClr val="FCFEFC">
                    <a:alpha val="0"/>
                  </a:srgbClr>
                </a:clrTo>
              </a:clrChange>
            </a:blip>
            <a:srcRect l="14508" t="85639" r="68617" b="10041"/>
            <a:stretch>
              <a:fillRect/>
            </a:stretch>
          </p:blipFill>
          <p:spPr bwMode="auto">
            <a:xfrm>
              <a:off x="2428822" y="120860"/>
              <a:ext cx="4358044" cy="697287"/>
            </a:xfrm>
            <a:prstGeom prst="rect">
              <a:avLst/>
            </a:prstGeom>
            <a:noFill/>
            <a:ln w="9525">
              <a:noFill/>
              <a:miter lim="800000"/>
              <a:headEnd/>
              <a:tailEnd/>
            </a:ln>
          </p:spPr>
        </p:pic>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4"/>
          <p:cNvSpPr>
            <a:spLocks noGrp="1"/>
          </p:cNvSpPr>
          <p:nvPr>
            <p:ph type="title"/>
          </p:nvPr>
        </p:nvSpPr>
        <p:spPr>
          <a:xfrm>
            <a:off x="58738" y="42863"/>
            <a:ext cx="8996362" cy="1143000"/>
          </a:xfrm>
        </p:spPr>
        <p:txBody>
          <a:bodyPr/>
          <a:lstStyle/>
          <a:p>
            <a:pPr eaLnBrk="1" hangingPunct="1">
              <a:lnSpc>
                <a:spcPct val="90000"/>
              </a:lnSpc>
            </a:pPr>
            <a:r>
              <a:rPr lang="en-US" sz="3200" dirty="0">
                <a:latin typeface="Corbel" pitchFamily="34" charset="0"/>
                <a:ea typeface="ＭＳ Ｐゴシック" pitchFamily="1" charset="-128"/>
              </a:rPr>
              <a:t> </a:t>
            </a:r>
            <a:r>
              <a:rPr lang="en-US" sz="3200" i="1" u="sng" dirty="0">
                <a:solidFill>
                  <a:srgbClr val="FF0000"/>
                </a:solidFill>
                <a:latin typeface="Corbel" pitchFamily="34" charset="0"/>
              </a:rPr>
              <a:t>Near Tripling </a:t>
            </a:r>
            <a:r>
              <a:rPr lang="en-US" sz="3200" i="1" u="sng" dirty="0">
                <a:solidFill>
                  <a:srgbClr val="FF0000"/>
                </a:solidFill>
                <a:latin typeface="Corbel" pitchFamily="34" charset="0"/>
                <a:ea typeface="ＭＳ Ｐゴシック" pitchFamily="1" charset="-128"/>
              </a:rPr>
              <a:t>of Opioid Prescriptions</a:t>
            </a:r>
            <a:r>
              <a:rPr lang="en-US" sz="3200" i="1" dirty="0">
                <a:solidFill>
                  <a:srgbClr val="000000"/>
                </a:solidFill>
                <a:latin typeface="Corbel" pitchFamily="34" charset="0"/>
                <a:ea typeface="ＭＳ Ｐゴシック" pitchFamily="1" charset="-128"/>
              </a:rPr>
              <a:t> </a:t>
            </a:r>
            <a:r>
              <a:rPr lang="en-US" sz="3200" dirty="0">
                <a:solidFill>
                  <a:srgbClr val="000000"/>
                </a:solidFill>
                <a:latin typeface="Corbel" pitchFamily="34" charset="0"/>
                <a:ea typeface="ＭＳ Ｐゴシック" pitchFamily="1" charset="-128"/>
              </a:rPr>
              <a:t>Dispensed by U.S. Retail Pharmacies, Years 1991-2013              </a:t>
            </a:r>
            <a:endParaRPr lang="en-US" sz="3200" dirty="0">
              <a:latin typeface="Corbel" pitchFamily="34" charset="0"/>
              <a:ea typeface="ＭＳ Ｐゴシック" pitchFamily="1" charset="-128"/>
            </a:endParaRPr>
          </a:p>
        </p:txBody>
      </p:sp>
      <p:pic>
        <p:nvPicPr>
          <p:cNvPr id="6" name="Chart 1" descr="image001"/>
          <p:cNvPicPr>
            <a:picLocks noChangeAspect="1" noChangeArrowheads="1"/>
          </p:cNvPicPr>
          <p:nvPr/>
        </p:nvPicPr>
        <p:blipFill>
          <a:blip r:embed="rId3" cstate="print"/>
          <a:srcRect/>
          <a:stretch>
            <a:fillRect/>
          </a:stretch>
        </p:blipFill>
        <p:spPr bwMode="auto">
          <a:xfrm>
            <a:off x="40077" y="1221300"/>
            <a:ext cx="9085262" cy="5813982"/>
          </a:xfrm>
          <a:prstGeom prst="rect">
            <a:avLst/>
          </a:prstGeom>
          <a:noFill/>
          <a:ln w="9525">
            <a:noFill/>
            <a:miter lim="800000"/>
            <a:headEnd/>
            <a:tailEnd/>
          </a:ln>
        </p:spPr>
      </p:pic>
      <p:sp>
        <p:nvSpPr>
          <p:cNvPr id="3" name="TextBox 2"/>
          <p:cNvSpPr txBox="1"/>
          <p:nvPr/>
        </p:nvSpPr>
        <p:spPr>
          <a:xfrm>
            <a:off x="-18660" y="6222043"/>
            <a:ext cx="9349273" cy="646234"/>
          </a:xfrm>
          <a:prstGeom prst="rect">
            <a:avLst/>
          </a:prstGeom>
          <a:solidFill>
            <a:schemeClr val="bg1"/>
          </a:solidFill>
        </p:spPr>
        <p:txBody>
          <a:bodyPr wrap="square" lIns="91344" tIns="45672" rIns="91344" bIns="45672" rtlCol="0">
            <a:spAutoFit/>
          </a:bodyPr>
          <a:lstStyle/>
          <a:p>
            <a:r>
              <a:rPr lang="en-US" dirty="0" smtClean="0">
                <a:latin typeface="Corbel" pitchFamily="34" charset="0"/>
                <a:cs typeface="Times New Roman" pitchFamily="18" charset="0"/>
              </a:rPr>
              <a:t>    IMS Health, Vector </a:t>
            </a:r>
            <a:r>
              <a:rPr lang="en-US" dirty="0">
                <a:latin typeface="Corbel" pitchFamily="34" charset="0"/>
                <a:cs typeface="Times New Roman" pitchFamily="18" charset="0"/>
              </a:rPr>
              <a:t>One®: </a:t>
            </a:r>
            <a:r>
              <a:rPr lang="en-US" dirty="0" smtClean="0">
                <a:latin typeface="Corbel" pitchFamily="34" charset="0"/>
                <a:cs typeface="Times New Roman" pitchFamily="18" charset="0"/>
              </a:rPr>
              <a:t>National, Years 1991-2011, Data Extracted 2012</a:t>
            </a:r>
            <a:endParaRPr lang="en-US" dirty="0">
              <a:latin typeface="Corbel" pitchFamily="34" charset="0"/>
              <a:cs typeface="Times New Roman" pitchFamily="18" charset="0"/>
            </a:endParaRPr>
          </a:p>
          <a:p>
            <a:r>
              <a:rPr lang="en-US" dirty="0" smtClean="0">
                <a:latin typeface="Corbel" pitchFamily="34" charset="0"/>
                <a:cs typeface="Times New Roman" pitchFamily="18" charset="0"/>
              </a:rPr>
              <a:t>    IMS </a:t>
            </a:r>
            <a:r>
              <a:rPr lang="en-US" dirty="0">
                <a:latin typeface="Corbel" pitchFamily="34" charset="0"/>
                <a:cs typeface="Times New Roman" pitchFamily="18" charset="0"/>
              </a:rPr>
              <a:t>Health, </a:t>
            </a:r>
            <a:r>
              <a:rPr lang="en-US" dirty="0" smtClean="0">
                <a:latin typeface="Corbel" pitchFamily="34" charset="0"/>
                <a:cs typeface="Times New Roman" pitchFamily="18" charset="0"/>
              </a:rPr>
              <a:t>National Prescription Audit, Years 2012-2013, Data </a:t>
            </a:r>
            <a:r>
              <a:rPr lang="en-US" dirty="0">
                <a:latin typeface="Corbel" pitchFamily="34" charset="0"/>
                <a:cs typeface="Times New Roman" pitchFamily="18" charset="0"/>
              </a:rPr>
              <a:t>Extracted </a:t>
            </a:r>
            <a:r>
              <a:rPr lang="en-US" dirty="0" smtClean="0">
                <a:latin typeface="Corbel" pitchFamily="34" charset="0"/>
                <a:cs typeface="Times New Roman" pitchFamily="18" charset="0"/>
              </a:rPr>
              <a:t>2014</a:t>
            </a:r>
            <a:endParaRPr lang="en-US" dirty="0">
              <a:latin typeface="Corbel" pitchFamily="34" charset="0"/>
              <a:cs typeface="Times New Roman" pitchFamily="18" charset="0"/>
            </a:endParaRPr>
          </a:p>
        </p:txBody>
      </p:sp>
      <p:sp>
        <p:nvSpPr>
          <p:cNvPr id="5" name="Line 3"/>
          <p:cNvSpPr>
            <a:spLocks noChangeShapeType="1"/>
          </p:cNvSpPr>
          <p:nvPr/>
        </p:nvSpPr>
        <p:spPr bwMode="auto">
          <a:xfrm>
            <a:off x="0" y="1221300"/>
            <a:ext cx="9144000" cy="0"/>
          </a:xfrm>
          <a:prstGeom prst="line">
            <a:avLst/>
          </a:prstGeom>
          <a:noFill/>
          <a:ln w="57150">
            <a:solidFill>
              <a:srgbClr val="FF0000"/>
            </a:solidFill>
            <a:round/>
            <a:headEnd/>
            <a:tailEnd/>
          </a:ln>
          <a:effectLst/>
        </p:spPr>
        <p:txBody>
          <a:bodyPr lIns="76117" tIns="38058" rIns="76117" bIns="38058"/>
          <a:lstStyle/>
          <a:p>
            <a:pPr algn="ctr">
              <a:lnSpc>
                <a:spcPct val="85000"/>
              </a:lnSpc>
            </a:pPr>
            <a:endParaRPr lang="en-US" sz="1300" b="1" i="1">
              <a:solidFill>
                <a:srgbClr val="000000"/>
              </a:solidFill>
              <a:latin typeface="Corbel" panose="020B0503020204020204" pitchFamily="34" charset="0"/>
              <a:ea typeface="+mn-ea"/>
            </a:endParaRPr>
          </a:p>
        </p:txBody>
      </p:sp>
    </p:spTree>
    <p:extLst>
      <p:ext uri="{BB962C8B-B14F-4D97-AF65-F5344CB8AC3E}">
        <p14:creationId xmlns:p14="http://schemas.microsoft.com/office/powerpoint/2010/main" val="3889918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2558" y="4800600"/>
            <a:ext cx="184731" cy="400110"/>
          </a:xfrm>
          <a:prstGeom prst="rect">
            <a:avLst/>
          </a:prstGeom>
          <a:noFill/>
        </p:spPr>
        <p:txBody>
          <a:bodyPr wrap="none" rtlCol="0">
            <a:spAutoFit/>
          </a:bodyPr>
          <a:lstStyle/>
          <a:p>
            <a:pPr fontAlgn="base">
              <a:spcBef>
                <a:spcPct val="0"/>
              </a:spcBef>
              <a:spcAft>
                <a:spcPct val="0"/>
              </a:spcAft>
            </a:pPr>
            <a:endParaRPr lang="en-US" sz="2000" dirty="0">
              <a:solidFill>
                <a:prstClr val="white"/>
              </a:solidFill>
              <a:latin typeface="Corbel" panose="020B0503020204020204" pitchFamily="34" charset="0"/>
              <a:ea typeface="ＭＳ Ｐゴシック" charset="-128"/>
            </a:endParaRPr>
          </a:p>
        </p:txBody>
      </p:sp>
      <p:pic>
        <p:nvPicPr>
          <p:cNvPr id="1028" name="Picture 4" descr="Unfortunately we are unable to provide accessible alternative text for this. If you require assistance to access this image, please contact help@nature.com or the author"/>
          <p:cNvPicPr>
            <a:picLocks noChangeAspect="1" noChangeArrowheads="1"/>
          </p:cNvPicPr>
          <p:nvPr/>
        </p:nvPicPr>
        <p:blipFill rotWithShape="1">
          <a:blip r:embed="rId3">
            <a:extLst>
              <a:ext uri="{28A0092B-C50C-407E-A947-70E740481C1C}">
                <a14:useLocalDpi xmlns:a14="http://schemas.microsoft.com/office/drawing/2010/main" val="0"/>
              </a:ext>
            </a:extLst>
          </a:blip>
          <a:srcRect b="48406"/>
          <a:stretch/>
        </p:blipFill>
        <p:spPr bwMode="auto">
          <a:xfrm>
            <a:off x="95252" y="1792348"/>
            <a:ext cx="6257735" cy="36575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r="43696"/>
          <a:stretch/>
        </p:blipFill>
        <p:spPr bwMode="auto">
          <a:xfrm>
            <a:off x="5463654" y="3806212"/>
            <a:ext cx="3657600" cy="2788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78878" y="5887322"/>
            <a:ext cx="4351861" cy="861774"/>
          </a:xfrm>
          <a:prstGeom prst="rect">
            <a:avLst/>
          </a:prstGeom>
          <a:solidFill>
            <a:schemeClr val="tx1"/>
          </a:solidFill>
          <a:ln>
            <a:solidFill>
              <a:schemeClr val="accent5">
                <a:lumMod val="60000"/>
                <a:lumOff val="40000"/>
              </a:schemeClr>
            </a:solidFill>
          </a:ln>
          <a:effectLst>
            <a:outerShdw blurRad="50800" dist="38100" dir="2700000" algn="tl" rotWithShape="0">
              <a:prstClr val="black">
                <a:alpha val="40000"/>
              </a:prstClr>
            </a:outerShdw>
          </a:effectLst>
        </p:spPr>
        <p:txBody>
          <a:bodyPr wrap="square" rtlCol="0">
            <a:spAutoFit/>
          </a:bodyPr>
          <a:lstStyle/>
          <a:p>
            <a:r>
              <a:rPr lang="en-US" sz="1000" dirty="0" smtClean="0">
                <a:solidFill>
                  <a:schemeClr val="bg1"/>
                </a:solidFill>
                <a:latin typeface="Corbel" panose="020B0503020204020204" pitchFamily="34" charset="0"/>
              </a:rPr>
              <a:t>Patrick SW, Davis MM, Lehman CU, Cooper WO. Increasing incidence and</a:t>
            </a:r>
          </a:p>
          <a:p>
            <a:r>
              <a:rPr lang="en-US" sz="1000" dirty="0" smtClean="0">
                <a:solidFill>
                  <a:schemeClr val="bg1"/>
                </a:solidFill>
                <a:latin typeface="Corbel" panose="020B0503020204020204" pitchFamily="34" charset="0"/>
              </a:rPr>
              <a:t>geographic distribution of neonatal abstinence syndrome: United States 2009 to</a:t>
            </a:r>
          </a:p>
          <a:p>
            <a:r>
              <a:rPr lang="en-US" sz="1000" dirty="0" smtClean="0">
                <a:solidFill>
                  <a:schemeClr val="bg1"/>
                </a:solidFill>
                <a:latin typeface="Corbel" panose="020B0503020204020204" pitchFamily="34" charset="0"/>
              </a:rPr>
              <a:t>2012. J </a:t>
            </a:r>
            <a:r>
              <a:rPr lang="en-US" sz="1000" dirty="0" err="1" smtClean="0">
                <a:solidFill>
                  <a:schemeClr val="bg1"/>
                </a:solidFill>
                <a:latin typeface="Corbel" panose="020B0503020204020204" pitchFamily="34" charset="0"/>
              </a:rPr>
              <a:t>Perinatol</a:t>
            </a:r>
            <a:r>
              <a:rPr lang="en-US" sz="1000" dirty="0" smtClean="0">
                <a:solidFill>
                  <a:schemeClr val="bg1"/>
                </a:solidFill>
                <a:latin typeface="Corbel" panose="020B0503020204020204" pitchFamily="34" charset="0"/>
              </a:rPr>
              <a:t>. 2015 Aug;35(8):667. </a:t>
            </a:r>
            <a:r>
              <a:rPr lang="en-US" sz="1000" dirty="0" err="1" smtClean="0">
                <a:solidFill>
                  <a:schemeClr val="bg1"/>
                </a:solidFill>
                <a:latin typeface="Corbel" panose="020B0503020204020204" pitchFamily="34" charset="0"/>
              </a:rPr>
              <a:t>doi</a:t>
            </a:r>
            <a:r>
              <a:rPr lang="en-US" sz="1000" dirty="0" smtClean="0">
                <a:solidFill>
                  <a:schemeClr val="bg1"/>
                </a:solidFill>
                <a:latin typeface="Corbel" panose="020B0503020204020204" pitchFamily="34" charset="0"/>
              </a:rPr>
              <a:t>: 10.1038/jp.2015.63. PubMed PMID:</a:t>
            </a:r>
          </a:p>
          <a:p>
            <a:r>
              <a:rPr lang="en-US" sz="1000" dirty="0" smtClean="0">
                <a:solidFill>
                  <a:schemeClr val="bg1"/>
                </a:solidFill>
                <a:latin typeface="Corbel" panose="020B0503020204020204" pitchFamily="34" charset="0"/>
              </a:rPr>
              <a:t>26219703. </a:t>
            </a:r>
          </a:p>
        </p:txBody>
      </p:sp>
      <p:sp>
        <p:nvSpPr>
          <p:cNvPr id="2" name="Rectangle 1"/>
          <p:cNvSpPr/>
          <p:nvPr/>
        </p:nvSpPr>
        <p:spPr>
          <a:xfrm>
            <a:off x="95250" y="85638"/>
            <a:ext cx="9026004" cy="978729"/>
          </a:xfrm>
          <a:prstGeom prst="rect">
            <a:avLst/>
          </a:prstGeom>
        </p:spPr>
        <p:txBody>
          <a:bodyPr wrap="square">
            <a:spAutoFit/>
          </a:bodyPr>
          <a:lstStyle/>
          <a:p>
            <a:pPr algn="ctr">
              <a:lnSpc>
                <a:spcPct val="90000"/>
              </a:lnSpc>
            </a:pPr>
            <a:r>
              <a:rPr lang="en-US" sz="3200" b="1" i="1" u="sng" dirty="0">
                <a:solidFill>
                  <a:srgbClr val="FF0000"/>
                </a:solidFill>
                <a:latin typeface="Corbel" panose="020B0503020204020204" pitchFamily="34" charset="0"/>
              </a:rPr>
              <a:t>Increasing </a:t>
            </a:r>
            <a:r>
              <a:rPr lang="en-US" sz="3200" b="1" i="1" u="sng" dirty="0" smtClean="0">
                <a:solidFill>
                  <a:srgbClr val="FF0000"/>
                </a:solidFill>
                <a:latin typeface="Corbel" panose="020B0503020204020204" pitchFamily="34" charset="0"/>
              </a:rPr>
              <a:t>Neonatal Abstinence Syndrome</a:t>
            </a:r>
            <a:r>
              <a:rPr lang="en-US" sz="3200" b="1" i="1" dirty="0" smtClean="0">
                <a:latin typeface="Corbel" panose="020B0503020204020204" pitchFamily="34" charset="0"/>
              </a:rPr>
              <a:t> Incidence &amp; Geography, U.S. 2009-2012</a:t>
            </a:r>
            <a:endParaRPr lang="en-US" sz="3200" b="1" i="1" dirty="0">
              <a:latin typeface="Corbel" panose="020B0503020204020204" pitchFamily="34" charset="0"/>
            </a:endParaRPr>
          </a:p>
        </p:txBody>
      </p:sp>
      <p:sp>
        <p:nvSpPr>
          <p:cNvPr id="9" name="Line 9"/>
          <p:cNvSpPr>
            <a:spLocks noChangeShapeType="1"/>
          </p:cNvSpPr>
          <p:nvPr/>
        </p:nvSpPr>
        <p:spPr bwMode="auto">
          <a:xfrm>
            <a:off x="20965" y="1348368"/>
            <a:ext cx="9144000" cy="0"/>
          </a:xfrm>
          <a:prstGeom prst="line">
            <a:avLst/>
          </a:prstGeom>
          <a:noFill/>
          <a:ln w="57150">
            <a:solidFill>
              <a:srgbClr val="FF0000"/>
            </a:solidFill>
            <a:round/>
            <a:headEnd/>
            <a:tailEnd/>
          </a:ln>
        </p:spPr>
        <p:txBody>
          <a:bodyPr lIns="91344" tIns="45672" rIns="91344" bIns="45672"/>
          <a:lstStyle/>
          <a:p>
            <a:pPr defTabSz="913437"/>
            <a:endParaRPr lang="en-US" sz="2000">
              <a:solidFill>
                <a:srgbClr val="FFFFFF"/>
              </a:solidFill>
              <a:latin typeface="Corbel" panose="020B0503020204020204" pitchFamily="34" charset="0"/>
              <a:ea typeface="ＭＳ Ｐゴシック" charset="-128"/>
            </a:endParaRPr>
          </a:p>
        </p:txBody>
      </p:sp>
    </p:spTree>
    <p:extLst>
      <p:ext uri="{BB962C8B-B14F-4D97-AF65-F5344CB8AC3E}">
        <p14:creationId xmlns:p14="http://schemas.microsoft.com/office/powerpoint/2010/main" val="659800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3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8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8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1.14 OGC Theme">
  <a:themeElements>
    <a:clrScheme name="NCIPC Light PPT Colors">
      <a:dk1>
        <a:srgbClr val="0039A6"/>
      </a:dk1>
      <a:lt1>
        <a:srgbClr val="FFFFFF"/>
      </a:lt1>
      <a:dk2>
        <a:srgbClr val="3077FF"/>
      </a:dk2>
      <a:lt2>
        <a:srgbClr val="4B4B4B"/>
      </a:lt2>
      <a:accent1>
        <a:srgbClr val="6E267B"/>
      </a:accent1>
      <a:accent2>
        <a:srgbClr val="007934"/>
      </a:accent2>
      <a:accent3>
        <a:srgbClr val="8CB8C6"/>
      </a:accent3>
      <a:accent4>
        <a:srgbClr val="D47B22"/>
      </a:accent4>
      <a:accent5>
        <a:srgbClr val="FADA63"/>
      </a:accent5>
      <a:accent6>
        <a:srgbClr val="002060"/>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a:themeElements>
    <a:clrScheme name="Title Slide 1">
      <a:dk1>
        <a:srgbClr val="000000"/>
      </a:dk1>
      <a:lt1>
        <a:srgbClr val="FFFFFF"/>
      </a:lt1>
      <a:dk2>
        <a:srgbClr val="000000"/>
      </a:dk2>
      <a:lt2>
        <a:srgbClr val="808080"/>
      </a:lt2>
      <a:accent1>
        <a:srgbClr val="000000"/>
      </a:accent1>
      <a:accent2>
        <a:srgbClr val="B2B2B2"/>
      </a:accent2>
      <a:accent3>
        <a:srgbClr val="FFFFFF"/>
      </a:accent3>
      <a:accent4>
        <a:srgbClr val="000000"/>
      </a:accent4>
      <a:accent5>
        <a:srgbClr val="AAAAAA"/>
      </a:accent5>
      <a:accent6>
        <a:srgbClr val="A1A1A1"/>
      </a:accent6>
      <a:hlink>
        <a:srgbClr val="333399"/>
      </a:hlink>
      <a:folHlink>
        <a:srgbClr val="66CCFF"/>
      </a:folHlink>
    </a:clrScheme>
    <a:fontScheme name="Title Slid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itle Slide 1">
        <a:dk1>
          <a:srgbClr val="000000"/>
        </a:dk1>
        <a:lt1>
          <a:srgbClr val="FFFFFF"/>
        </a:lt1>
        <a:dk2>
          <a:srgbClr val="000000"/>
        </a:dk2>
        <a:lt2>
          <a:srgbClr val="808080"/>
        </a:lt2>
        <a:accent1>
          <a:srgbClr val="000000"/>
        </a:accent1>
        <a:accent2>
          <a:srgbClr val="B2B2B2"/>
        </a:accent2>
        <a:accent3>
          <a:srgbClr val="FFFFFF"/>
        </a:accent3>
        <a:accent4>
          <a:srgbClr val="000000"/>
        </a:accent4>
        <a:accent5>
          <a:srgbClr val="AAAAAA"/>
        </a:accent5>
        <a:accent6>
          <a:srgbClr val="A1A1A1"/>
        </a:accent6>
        <a:hlink>
          <a:srgbClr val="333399"/>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4_Title Slide">
  <a:themeElements>
    <a:clrScheme name="Title Slide 1">
      <a:dk1>
        <a:srgbClr val="000000"/>
      </a:dk1>
      <a:lt1>
        <a:srgbClr val="FFFFFF"/>
      </a:lt1>
      <a:dk2>
        <a:srgbClr val="000000"/>
      </a:dk2>
      <a:lt2>
        <a:srgbClr val="808080"/>
      </a:lt2>
      <a:accent1>
        <a:srgbClr val="000000"/>
      </a:accent1>
      <a:accent2>
        <a:srgbClr val="B2B2B2"/>
      </a:accent2>
      <a:accent3>
        <a:srgbClr val="FFFFFF"/>
      </a:accent3>
      <a:accent4>
        <a:srgbClr val="000000"/>
      </a:accent4>
      <a:accent5>
        <a:srgbClr val="AAAAAA"/>
      </a:accent5>
      <a:accent6>
        <a:srgbClr val="A1A1A1"/>
      </a:accent6>
      <a:hlink>
        <a:srgbClr val="333399"/>
      </a:hlink>
      <a:folHlink>
        <a:srgbClr val="66CCFF"/>
      </a:folHlink>
    </a:clrScheme>
    <a:fontScheme name="Title Slid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itle Slide 1">
        <a:dk1>
          <a:srgbClr val="000000"/>
        </a:dk1>
        <a:lt1>
          <a:srgbClr val="FFFFFF"/>
        </a:lt1>
        <a:dk2>
          <a:srgbClr val="000000"/>
        </a:dk2>
        <a:lt2>
          <a:srgbClr val="808080"/>
        </a:lt2>
        <a:accent1>
          <a:srgbClr val="000000"/>
        </a:accent1>
        <a:accent2>
          <a:srgbClr val="B2B2B2"/>
        </a:accent2>
        <a:accent3>
          <a:srgbClr val="FFFFFF"/>
        </a:accent3>
        <a:accent4>
          <a:srgbClr val="000000"/>
        </a:accent4>
        <a:accent5>
          <a:srgbClr val="AAAAAA"/>
        </a:accent5>
        <a:accent6>
          <a:srgbClr val="A1A1A1"/>
        </a:accent6>
        <a:hlink>
          <a:srgbClr val="333399"/>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Default Design">
  <a:themeElements>
    <a:clrScheme name="">
      <a:dk1>
        <a:srgbClr val="000000"/>
      </a:dk1>
      <a:lt1>
        <a:srgbClr val="000080"/>
      </a:lt1>
      <a:dk2>
        <a:srgbClr val="000000"/>
      </a:dk2>
      <a:lt2>
        <a:srgbClr val="000000"/>
      </a:lt2>
      <a:accent1>
        <a:srgbClr val="FFFFFF"/>
      </a:accent1>
      <a:accent2>
        <a:srgbClr val="3333CC"/>
      </a:accent2>
      <a:accent3>
        <a:srgbClr val="AAAAC0"/>
      </a:accent3>
      <a:accent4>
        <a:srgbClr val="000000"/>
      </a:accent4>
      <a:accent5>
        <a:srgbClr val="FFFFFF"/>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1" u="none" strike="noStrike" cap="none" normalizeH="0" baseline="0" smtClean="0">
            <a:ln>
              <a:noFill/>
            </a:ln>
            <a:solidFill>
              <a:schemeClr val="tx1"/>
            </a:solidFill>
            <a:effectLst/>
            <a:latin typeface="Berlin Sans FB Dem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1" u="none" strike="noStrike" cap="none" normalizeH="0" baseline="0" smtClean="0">
            <a:ln>
              <a:noFill/>
            </a:ln>
            <a:solidFill>
              <a:schemeClr val="tx1"/>
            </a:solidFill>
            <a:effectLst/>
            <a:latin typeface="Berlin Sans FB Demi" pitchFamily="34"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ank Presentation">
  <a:themeElements>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Blank Presentation">
      <a:majorFont>
        <a:latin typeface="Arial"/>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1" u="none" strike="noStrike" cap="none" normalizeH="0" baseline="0" smtClean="0">
            <a:ln>
              <a:noFill/>
            </a:ln>
            <a:solidFill>
              <a:schemeClr val="tx1"/>
            </a:solidFill>
            <a:effectLst/>
            <a:latin typeface="Berlin Sans FB Dem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1" u="none" strike="noStrike" cap="none" normalizeH="0" baseline="0" smtClean="0">
            <a:ln>
              <a:noFill/>
            </a:ln>
            <a:solidFill>
              <a:schemeClr val="tx1"/>
            </a:solidFill>
            <a:effectLst/>
            <a:latin typeface="Berlin Sans FB Demi" pitchFamily="34"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loud skipper design template [1]">
  <a:themeElements>
    <a:clrScheme name="Cloud skipper design template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loud skipper design template [1]">
      <a:majorFont>
        <a:latin typeface="Helvetica"/>
        <a:ea typeface=""/>
        <a:cs typeface=""/>
      </a:majorFont>
      <a:minorFont>
        <a:latin typeface="Helvetica"/>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5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Helvetica" pitchFamily="57" charset="0"/>
          </a:defRPr>
        </a:defPPr>
      </a:lstStyle>
    </a:lnDef>
  </a:objectDefaults>
  <a:extraClrSchemeLst>
    <a:extraClrScheme>
      <a:clrScheme name="Cloud skipper design template [1]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oud skipper design template [1]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oud skipper design template [1]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oud skipper design template [1]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oud skipper design template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oud skipper design template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oud skipper design template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1" u="none" strike="noStrike" cap="none" normalizeH="0" baseline="0" smtClean="0">
            <a:ln>
              <a:noFill/>
            </a:ln>
            <a:solidFill>
              <a:schemeClr val="tx1"/>
            </a:solidFill>
            <a:effectLst/>
            <a:latin typeface="Berlin Sans FB Dem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1" u="none" strike="noStrike" cap="none" normalizeH="0" baseline="0" smtClean="0">
            <a:ln>
              <a:noFill/>
            </a:ln>
            <a:solidFill>
              <a:schemeClr val="tx1"/>
            </a:solidFill>
            <a:effectLst/>
            <a:latin typeface="Berlin Sans FB Demi"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Blank Presentation">
  <a:themeElements>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Blank Presentation">
      <a:majorFont>
        <a:latin typeface="Arial"/>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1" u="none" strike="noStrike" cap="none" normalizeH="0" baseline="0" smtClean="0">
            <a:ln>
              <a:noFill/>
            </a:ln>
            <a:solidFill>
              <a:schemeClr val="tx1"/>
            </a:solidFill>
            <a:effectLst/>
            <a:latin typeface="Berlin Sans FB Dem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1" u="none" strike="noStrike" cap="none" normalizeH="0" baseline="0" smtClean="0">
            <a:ln>
              <a:noFill/>
            </a:ln>
            <a:solidFill>
              <a:schemeClr val="tx1"/>
            </a:solidFill>
            <a:effectLst/>
            <a:latin typeface="Berlin Sans FB Demi" pitchFamily="34"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6_Blank Presentation">
  <a:themeElements>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Blank Presentation">
      <a:majorFont>
        <a:latin typeface="Arial"/>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1" u="none" strike="noStrike" cap="none" normalizeH="0" baseline="0" smtClean="0">
            <a:ln>
              <a:noFill/>
            </a:ln>
            <a:solidFill>
              <a:schemeClr val="tx1"/>
            </a:solidFill>
            <a:effectLst/>
            <a:latin typeface="Berlin Sans FB Dem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1" u="none" strike="noStrike" cap="none" normalizeH="0" baseline="0" smtClean="0">
            <a:ln>
              <a:noFill/>
            </a:ln>
            <a:solidFill>
              <a:schemeClr val="tx1"/>
            </a:solidFill>
            <a:effectLst/>
            <a:latin typeface="Berlin Sans FB Demi" pitchFamily="34"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Blank Presentation">
  <a:themeElements>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Blank Presentation">
      <a:majorFont>
        <a:latin typeface="Arial"/>
        <a:ea typeface="Osaka"/>
        <a:cs typeface=""/>
      </a:majorFont>
      <a:minorFont>
        <a:latin typeface="Time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1" u="none" strike="noStrike" cap="none" normalizeH="0" baseline="0" smtClean="0">
            <a:ln>
              <a:noFill/>
            </a:ln>
            <a:solidFill>
              <a:schemeClr val="tx1"/>
            </a:solidFill>
            <a:effectLst/>
            <a:latin typeface="Berlin Sans FB Dem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1" u="none" strike="noStrike" cap="none" normalizeH="0" baseline="0" smtClean="0">
            <a:ln>
              <a:noFill/>
            </a:ln>
            <a:solidFill>
              <a:schemeClr val="tx1"/>
            </a:solidFill>
            <a:effectLst/>
            <a:latin typeface="Berlin Sans FB Demi" pitchFamily="34"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FFFF"/>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80000"/>
          </a:lnSpc>
          <a:spcBef>
            <a:spcPct val="0"/>
          </a:spcBef>
          <a:spcAft>
            <a:spcPct val="0"/>
          </a:spcAft>
          <a:buClr>
            <a:srgbClr val="FF0000"/>
          </a:buClr>
          <a:buSzPct val="150000"/>
          <a:buFontTx/>
          <a:buNone/>
          <a:tabLst/>
          <a:defRPr kumimoji="0" lang="en-US" sz="2000" b="1" i="1"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rgbClr val="00FFFF"/>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80000"/>
          </a:lnSpc>
          <a:spcBef>
            <a:spcPct val="0"/>
          </a:spcBef>
          <a:spcAft>
            <a:spcPct val="0"/>
          </a:spcAft>
          <a:buClr>
            <a:srgbClr val="FF0000"/>
          </a:buClr>
          <a:buSzPct val="150000"/>
          <a:buFontTx/>
          <a:buNone/>
          <a:tabLst/>
          <a:defRPr kumimoji="0" lang="en-US" sz="2000" b="1" i="1"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Title Slide">
  <a:themeElements>
    <a:clrScheme name="Title Slide 1">
      <a:dk1>
        <a:srgbClr val="000000"/>
      </a:dk1>
      <a:lt1>
        <a:srgbClr val="FFFFFF"/>
      </a:lt1>
      <a:dk2>
        <a:srgbClr val="000000"/>
      </a:dk2>
      <a:lt2>
        <a:srgbClr val="808080"/>
      </a:lt2>
      <a:accent1>
        <a:srgbClr val="000000"/>
      </a:accent1>
      <a:accent2>
        <a:srgbClr val="B2B2B2"/>
      </a:accent2>
      <a:accent3>
        <a:srgbClr val="FFFFFF"/>
      </a:accent3>
      <a:accent4>
        <a:srgbClr val="000000"/>
      </a:accent4>
      <a:accent5>
        <a:srgbClr val="AAAAAA"/>
      </a:accent5>
      <a:accent6>
        <a:srgbClr val="A1A1A1"/>
      </a:accent6>
      <a:hlink>
        <a:srgbClr val="333399"/>
      </a:hlink>
      <a:folHlink>
        <a:srgbClr val="66CCFF"/>
      </a:folHlink>
    </a:clrScheme>
    <a:fontScheme name="Title Slid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itle Slide 1">
        <a:dk1>
          <a:srgbClr val="000000"/>
        </a:dk1>
        <a:lt1>
          <a:srgbClr val="FFFFFF"/>
        </a:lt1>
        <a:dk2>
          <a:srgbClr val="000000"/>
        </a:dk2>
        <a:lt2>
          <a:srgbClr val="808080"/>
        </a:lt2>
        <a:accent1>
          <a:srgbClr val="000000"/>
        </a:accent1>
        <a:accent2>
          <a:srgbClr val="B2B2B2"/>
        </a:accent2>
        <a:accent3>
          <a:srgbClr val="FFFFFF"/>
        </a:accent3>
        <a:accent4>
          <a:srgbClr val="000000"/>
        </a:accent4>
        <a:accent5>
          <a:srgbClr val="AAAAAA"/>
        </a:accent5>
        <a:accent6>
          <a:srgbClr val="A1A1A1"/>
        </a:accent6>
        <a:hlink>
          <a:srgbClr val="333399"/>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5_Title Slide">
  <a:themeElements>
    <a:clrScheme name="Title Slide 1">
      <a:dk1>
        <a:srgbClr val="000000"/>
      </a:dk1>
      <a:lt1>
        <a:srgbClr val="FFFFFF"/>
      </a:lt1>
      <a:dk2>
        <a:srgbClr val="000000"/>
      </a:dk2>
      <a:lt2>
        <a:srgbClr val="808080"/>
      </a:lt2>
      <a:accent1>
        <a:srgbClr val="000000"/>
      </a:accent1>
      <a:accent2>
        <a:srgbClr val="B2B2B2"/>
      </a:accent2>
      <a:accent3>
        <a:srgbClr val="FFFFFF"/>
      </a:accent3>
      <a:accent4>
        <a:srgbClr val="000000"/>
      </a:accent4>
      <a:accent5>
        <a:srgbClr val="AAAAAA"/>
      </a:accent5>
      <a:accent6>
        <a:srgbClr val="A1A1A1"/>
      </a:accent6>
      <a:hlink>
        <a:srgbClr val="333399"/>
      </a:hlink>
      <a:folHlink>
        <a:srgbClr val="66CCFF"/>
      </a:folHlink>
    </a:clrScheme>
    <a:fontScheme name="Title Slid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itle Slide 1">
        <a:dk1>
          <a:srgbClr val="000000"/>
        </a:dk1>
        <a:lt1>
          <a:srgbClr val="FFFFFF"/>
        </a:lt1>
        <a:dk2>
          <a:srgbClr val="000000"/>
        </a:dk2>
        <a:lt2>
          <a:srgbClr val="808080"/>
        </a:lt2>
        <a:accent1>
          <a:srgbClr val="000000"/>
        </a:accent1>
        <a:accent2>
          <a:srgbClr val="B2B2B2"/>
        </a:accent2>
        <a:accent3>
          <a:srgbClr val="FFFFFF"/>
        </a:accent3>
        <a:accent4>
          <a:srgbClr val="000000"/>
        </a:accent4>
        <a:accent5>
          <a:srgbClr val="AAAAAA"/>
        </a:accent5>
        <a:accent6>
          <a:srgbClr val="A1A1A1"/>
        </a:accent6>
        <a:hlink>
          <a:srgbClr val="333399"/>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1" u="none" strike="noStrike" cap="none" normalizeH="0" baseline="0" smtClean="0">
            <a:ln>
              <a:noFill/>
            </a:ln>
            <a:solidFill>
              <a:schemeClr val="tx1"/>
            </a:solidFill>
            <a:effectLst/>
            <a:latin typeface="Berlin Sans FB Dem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1" u="none" strike="noStrike" cap="none" normalizeH="0" baseline="0" smtClean="0">
            <a:ln>
              <a:noFill/>
            </a:ln>
            <a:solidFill>
              <a:schemeClr val="tx1"/>
            </a:solidFill>
            <a:effectLst/>
            <a:latin typeface="Berlin Sans FB Demi"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1" u="none" strike="noStrike" cap="none" normalizeH="0" baseline="0" smtClean="0">
            <a:ln>
              <a:noFill/>
            </a:ln>
            <a:solidFill>
              <a:schemeClr val="tx1"/>
            </a:solidFill>
            <a:effectLst/>
            <a:latin typeface="Berlin Sans FB Dem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0" b="1" i="1" u="none" strike="noStrike" cap="none" normalizeH="0" baseline="0" smtClean="0">
            <a:ln>
              <a:noFill/>
            </a:ln>
            <a:solidFill>
              <a:schemeClr val="tx1"/>
            </a:solidFill>
            <a:effectLst/>
            <a:latin typeface="Berlin Sans FB Demi"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itle Slide">
  <a:themeElements>
    <a:clrScheme name="Title Slide 1">
      <a:dk1>
        <a:srgbClr val="000000"/>
      </a:dk1>
      <a:lt1>
        <a:srgbClr val="FFFFFF"/>
      </a:lt1>
      <a:dk2>
        <a:srgbClr val="000000"/>
      </a:dk2>
      <a:lt2>
        <a:srgbClr val="808080"/>
      </a:lt2>
      <a:accent1>
        <a:srgbClr val="000000"/>
      </a:accent1>
      <a:accent2>
        <a:srgbClr val="B2B2B2"/>
      </a:accent2>
      <a:accent3>
        <a:srgbClr val="FFFFFF"/>
      </a:accent3>
      <a:accent4>
        <a:srgbClr val="000000"/>
      </a:accent4>
      <a:accent5>
        <a:srgbClr val="AAAAAA"/>
      </a:accent5>
      <a:accent6>
        <a:srgbClr val="A1A1A1"/>
      </a:accent6>
      <a:hlink>
        <a:srgbClr val="333399"/>
      </a:hlink>
      <a:folHlink>
        <a:srgbClr val="66CCFF"/>
      </a:folHlink>
    </a:clrScheme>
    <a:fontScheme name="Title Slid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itle Slide 1">
        <a:dk1>
          <a:srgbClr val="000000"/>
        </a:dk1>
        <a:lt1>
          <a:srgbClr val="FFFFFF"/>
        </a:lt1>
        <a:dk2>
          <a:srgbClr val="000000"/>
        </a:dk2>
        <a:lt2>
          <a:srgbClr val="808080"/>
        </a:lt2>
        <a:accent1>
          <a:srgbClr val="000000"/>
        </a:accent1>
        <a:accent2>
          <a:srgbClr val="B2B2B2"/>
        </a:accent2>
        <a:accent3>
          <a:srgbClr val="FFFFFF"/>
        </a:accent3>
        <a:accent4>
          <a:srgbClr val="000000"/>
        </a:accent4>
        <a:accent5>
          <a:srgbClr val="AAAAAA"/>
        </a:accent5>
        <a:accent6>
          <a:srgbClr val="A1A1A1"/>
        </a:accent6>
        <a:hlink>
          <a:srgbClr val="333399"/>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Title Slide">
  <a:themeElements>
    <a:clrScheme name="SAMHSA">
      <a:dk1>
        <a:srgbClr val="000000"/>
      </a:dk1>
      <a:lt1>
        <a:srgbClr val="FFFFFF"/>
      </a:lt1>
      <a:dk2>
        <a:srgbClr val="BCAE78"/>
      </a:dk2>
      <a:lt2>
        <a:srgbClr val="F9F3DD"/>
      </a:lt2>
      <a:accent1>
        <a:srgbClr val="84171A"/>
      </a:accent1>
      <a:accent2>
        <a:srgbClr val="52738D"/>
      </a:accent2>
      <a:accent3>
        <a:srgbClr val="616F57"/>
      </a:accent3>
      <a:accent4>
        <a:srgbClr val="B56C3B"/>
      </a:accent4>
      <a:accent5>
        <a:srgbClr val="D6BE7A"/>
      </a:accent5>
      <a:accent6>
        <a:srgbClr val="C6AB5C"/>
      </a:accent6>
      <a:hlink>
        <a:srgbClr val="BCAE78"/>
      </a:hlink>
      <a:folHlink>
        <a:srgbClr val="F9F3DD"/>
      </a:folHlink>
    </a:clrScheme>
    <a:fontScheme name="Title Slid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itle Slide 1">
        <a:dk1>
          <a:srgbClr val="000000"/>
        </a:dk1>
        <a:lt1>
          <a:srgbClr val="FFFFFF"/>
        </a:lt1>
        <a:dk2>
          <a:srgbClr val="000000"/>
        </a:dk2>
        <a:lt2>
          <a:srgbClr val="808080"/>
        </a:lt2>
        <a:accent1>
          <a:srgbClr val="000000"/>
        </a:accent1>
        <a:accent2>
          <a:srgbClr val="B2B2B2"/>
        </a:accent2>
        <a:accent3>
          <a:srgbClr val="FFFFFF"/>
        </a:accent3>
        <a:accent4>
          <a:srgbClr val="000000"/>
        </a:accent4>
        <a:accent5>
          <a:srgbClr val="AAAAAA"/>
        </a:accent5>
        <a:accent6>
          <a:srgbClr val="A1A1A1"/>
        </a:accent6>
        <a:hlink>
          <a:srgbClr val="333399"/>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heme1">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Override1.xml><?xml version="1.0" encoding="utf-8"?>
<a:themeOverride xmlns:a="http://schemas.openxmlformats.org/drawingml/2006/main">
  <a:clrScheme name="Custom 4">
    <a:dk1>
      <a:srgbClr val="000000"/>
    </a:dk1>
    <a:lt1>
      <a:srgbClr val="FFFFFF"/>
    </a:lt1>
    <a:dk2>
      <a:srgbClr val="BCAE78"/>
    </a:dk2>
    <a:lt2>
      <a:srgbClr val="F9F3DD"/>
    </a:lt2>
    <a:accent1>
      <a:srgbClr val="C81330"/>
    </a:accent1>
    <a:accent2>
      <a:srgbClr val="0060A9"/>
    </a:accent2>
    <a:accent3>
      <a:srgbClr val="007550"/>
    </a:accent3>
    <a:accent4>
      <a:srgbClr val="000000"/>
    </a:accent4>
    <a:accent5>
      <a:srgbClr val="8F3694"/>
    </a:accent5>
    <a:accent6>
      <a:srgbClr val="D5EEF4"/>
    </a:accent6>
    <a:hlink>
      <a:srgbClr val="BCAE78"/>
    </a:hlink>
    <a:folHlink>
      <a:srgbClr val="F9F3DD"/>
    </a:folHlink>
  </a:clrScheme>
  <a:fontScheme name="Title Slid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4">
    <a:dk1>
      <a:srgbClr val="000000"/>
    </a:dk1>
    <a:lt1>
      <a:srgbClr val="FFFFFF"/>
    </a:lt1>
    <a:dk2>
      <a:srgbClr val="BCAE78"/>
    </a:dk2>
    <a:lt2>
      <a:srgbClr val="F9F3DD"/>
    </a:lt2>
    <a:accent1>
      <a:srgbClr val="C81330"/>
    </a:accent1>
    <a:accent2>
      <a:srgbClr val="0060A9"/>
    </a:accent2>
    <a:accent3>
      <a:srgbClr val="007550"/>
    </a:accent3>
    <a:accent4>
      <a:srgbClr val="000000"/>
    </a:accent4>
    <a:accent5>
      <a:srgbClr val="8F3694"/>
    </a:accent5>
    <a:accent6>
      <a:srgbClr val="D5EEF4"/>
    </a:accent6>
    <a:hlink>
      <a:srgbClr val="BCAE78"/>
    </a:hlink>
    <a:folHlink>
      <a:srgbClr val="F9F3DD"/>
    </a:folHlink>
  </a:clrScheme>
  <a:fontScheme name="Title Slid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Title Slide 1">
    <a:dk1>
      <a:srgbClr val="000000"/>
    </a:dk1>
    <a:lt1>
      <a:srgbClr val="FFFFFF"/>
    </a:lt1>
    <a:dk2>
      <a:srgbClr val="000000"/>
    </a:dk2>
    <a:lt2>
      <a:srgbClr val="808080"/>
    </a:lt2>
    <a:accent1>
      <a:srgbClr val="000000"/>
    </a:accent1>
    <a:accent2>
      <a:srgbClr val="B2B2B2"/>
    </a:accent2>
    <a:accent3>
      <a:srgbClr val="FFFFFF"/>
    </a:accent3>
    <a:accent4>
      <a:srgbClr val="000000"/>
    </a:accent4>
    <a:accent5>
      <a:srgbClr val="AAAAAA"/>
    </a:accent5>
    <a:accent6>
      <a:srgbClr val="A1A1A1"/>
    </a:accent6>
    <a:hlink>
      <a:srgbClr val="333399"/>
    </a:hlink>
    <a:folHlink>
      <a:srgbClr val="66CCFF"/>
    </a:folHlink>
  </a:clrScheme>
  <a:fontScheme name="Title Slid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Title Slide 1">
    <a:dk1>
      <a:srgbClr val="000000"/>
    </a:dk1>
    <a:lt1>
      <a:srgbClr val="FFFFFF"/>
    </a:lt1>
    <a:dk2>
      <a:srgbClr val="000000"/>
    </a:dk2>
    <a:lt2>
      <a:srgbClr val="808080"/>
    </a:lt2>
    <a:accent1>
      <a:srgbClr val="000000"/>
    </a:accent1>
    <a:accent2>
      <a:srgbClr val="B2B2B2"/>
    </a:accent2>
    <a:accent3>
      <a:srgbClr val="FFFFFF"/>
    </a:accent3>
    <a:accent4>
      <a:srgbClr val="000000"/>
    </a:accent4>
    <a:accent5>
      <a:srgbClr val="AAAAAA"/>
    </a:accent5>
    <a:accent6>
      <a:srgbClr val="A1A1A1"/>
    </a:accent6>
    <a:hlink>
      <a:srgbClr val="333399"/>
    </a:hlink>
    <a:folHlink>
      <a:srgbClr val="66CCFF"/>
    </a:folHlink>
  </a:clrScheme>
  <a:fontScheme name="Title Slid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4">
    <a:dk1>
      <a:srgbClr val="000000"/>
    </a:dk1>
    <a:lt1>
      <a:srgbClr val="FFFFFF"/>
    </a:lt1>
    <a:dk2>
      <a:srgbClr val="BCAE78"/>
    </a:dk2>
    <a:lt2>
      <a:srgbClr val="F9F3DD"/>
    </a:lt2>
    <a:accent1>
      <a:srgbClr val="C81330"/>
    </a:accent1>
    <a:accent2>
      <a:srgbClr val="0060A9"/>
    </a:accent2>
    <a:accent3>
      <a:srgbClr val="007550"/>
    </a:accent3>
    <a:accent4>
      <a:srgbClr val="000000"/>
    </a:accent4>
    <a:accent5>
      <a:srgbClr val="8F3694"/>
    </a:accent5>
    <a:accent6>
      <a:srgbClr val="D5EEF4"/>
    </a:accent6>
    <a:hlink>
      <a:srgbClr val="BCAE78"/>
    </a:hlink>
    <a:folHlink>
      <a:srgbClr val="F9F3DD"/>
    </a:folHlink>
  </a:clrScheme>
  <a:fontScheme name="Title Slid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3839</TotalTime>
  <Words>5086</Words>
  <Application>Microsoft Office PowerPoint</Application>
  <PresentationFormat>On-screen Show (4:3)</PresentationFormat>
  <Paragraphs>1211</Paragraphs>
  <Slides>71</Slides>
  <Notes>50</Notes>
  <HiddenSlides>0</HiddenSlides>
  <MMClips>0</MMClips>
  <ScaleCrop>false</ScaleCrop>
  <HeadingPairs>
    <vt:vector size="6" baseType="variant">
      <vt:variant>
        <vt:lpstr>Theme</vt:lpstr>
      </vt:variant>
      <vt:variant>
        <vt:i4>45</vt:i4>
      </vt:variant>
      <vt:variant>
        <vt:lpstr>Embedded OLE Servers</vt:lpstr>
      </vt:variant>
      <vt:variant>
        <vt:i4>3</vt:i4>
      </vt:variant>
      <vt:variant>
        <vt:lpstr>Slide Titles</vt:lpstr>
      </vt:variant>
      <vt:variant>
        <vt:i4>71</vt:i4>
      </vt:variant>
    </vt:vector>
  </HeadingPairs>
  <TitlesOfParts>
    <vt:vector size="119" baseType="lpstr">
      <vt:lpstr>Office Theme</vt:lpstr>
      <vt:lpstr>Title Slide</vt:lpstr>
      <vt:lpstr>23_Office Theme</vt:lpstr>
      <vt:lpstr>2_Title Slide</vt:lpstr>
      <vt:lpstr>1_Title Slide</vt:lpstr>
      <vt:lpstr>4_Office Theme</vt:lpstr>
      <vt:lpstr>5_Office Theme</vt:lpstr>
      <vt:lpstr>3_Title Slide</vt:lpstr>
      <vt:lpstr>Theme1</vt:lpstr>
      <vt:lpstr>27_Office Theme</vt:lpstr>
      <vt:lpstr>17_Office Theme</vt:lpstr>
      <vt:lpstr>13_Default Design</vt:lpstr>
      <vt:lpstr>2_Office Theme</vt:lpstr>
      <vt:lpstr>7_Office Theme</vt:lpstr>
      <vt:lpstr>8_Office Theme</vt:lpstr>
      <vt:lpstr>4_Custom Design</vt:lpstr>
      <vt:lpstr>22_Office Theme</vt:lpstr>
      <vt:lpstr>1_Office Theme</vt:lpstr>
      <vt:lpstr>11.14 OGC Theme</vt:lpstr>
      <vt:lpstr>1_Theme1</vt:lpstr>
      <vt:lpstr>11_Office Theme</vt:lpstr>
      <vt:lpstr>12_Office Theme</vt:lpstr>
      <vt:lpstr>13_Office Theme</vt:lpstr>
      <vt:lpstr>4_Title Slide</vt:lpstr>
      <vt:lpstr>1_Default Design</vt:lpstr>
      <vt:lpstr>2_Blank Presentation</vt:lpstr>
      <vt:lpstr>4_Cloud skipper design template [1]</vt:lpstr>
      <vt:lpstr>Default Design</vt:lpstr>
      <vt:lpstr>3_Blank Presentation</vt:lpstr>
      <vt:lpstr>6_Office Theme</vt:lpstr>
      <vt:lpstr>6_Blank Presentation</vt:lpstr>
      <vt:lpstr>7_Blank Presentation</vt:lpstr>
      <vt:lpstr>3_Default Design</vt:lpstr>
      <vt:lpstr>19_Blank Presentation</vt:lpstr>
      <vt:lpstr>19_Office Theme</vt:lpstr>
      <vt:lpstr>18_Office Theme</vt:lpstr>
      <vt:lpstr>20_Office Theme</vt:lpstr>
      <vt:lpstr>14_Office Theme</vt:lpstr>
      <vt:lpstr>15_Office Theme</vt:lpstr>
      <vt:lpstr>16_Office Theme</vt:lpstr>
      <vt:lpstr>24_Office Theme</vt:lpstr>
      <vt:lpstr>5_Title Slide</vt:lpstr>
      <vt:lpstr>2_Default Design</vt:lpstr>
      <vt:lpstr>4_Default Design</vt:lpstr>
      <vt:lpstr>25_Office Theme</vt:lpstr>
      <vt:lpstr>Worksheet</vt:lpstr>
      <vt:lpstr>Chart</vt:lpstr>
      <vt:lpstr>Presentation</vt:lpstr>
      <vt:lpstr>PowerPoint Presentation</vt:lpstr>
      <vt:lpstr>PowerPoint Presentation</vt:lpstr>
      <vt:lpstr>PowerPoint Presentation</vt:lpstr>
      <vt:lpstr>PowerPoint Presentation</vt:lpstr>
      <vt:lpstr>PowerPoint Presentation</vt:lpstr>
      <vt:lpstr>PowerPoint Presentation</vt:lpstr>
      <vt:lpstr>Doubling of Treatment for Analgesic Use 2002 - 2013:   Most Recent Treatment in the Past Year for the Use of Pain Relievers among USA Persons Aged 12 or Older</vt:lpstr>
      <vt:lpstr> Near Tripling of Opioid Prescriptions Dispensed by U.S. Retail Pharmacies, Years 1991-2013              </vt:lpstr>
      <vt:lpstr>PowerPoint Presentation</vt:lpstr>
      <vt:lpstr>Marked Increases in Opioid-related Deaths (parallel to opioid sales and Rx opioid treatment admits), USA</vt:lpstr>
      <vt:lpstr>Overlap of Benzodiazepines and Opioids in USA Opioid Analgesic ED Visits and OD Deaths Involving Benzodiazepines &amp; Benzodiazepine ED Visits and OD Deaths Involving Opioids</vt:lpstr>
      <vt:lpstr>Which Drug is the First Opioid Used in Addicts?   Shifting Pattern of Heroin vs. Prescription Opioid First   </vt:lpstr>
      <vt:lpstr>Past Year Heroin Use among Persons Aged 12 or Older,  2003-2014</vt:lpstr>
      <vt:lpstr>Trends Observed on East Coast &amp; Midwest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is NOT the Same as Addiction but Heavy Use and Early Use (i.e. early teens) increases risk</vt:lpstr>
      <vt:lpstr>PowerPoint Presentation</vt:lpstr>
      <vt:lpstr>PowerPoint Presentation</vt:lpstr>
      <vt:lpstr>PowerPoint Presentation</vt:lpstr>
      <vt:lpstr>PowerPoint Presentation</vt:lpstr>
      <vt:lpstr>People Abusing Analgesics DIRECTLY &amp; INDIRECTLY Obtain Them by Prescription:  Most Recent Pill Source</vt:lpstr>
      <vt:lpstr>Secretary Burwell’s/HHS Opioid Priority Areas</vt:lpstr>
      <vt:lpstr>PowerPoint Presentation</vt:lpstr>
      <vt:lpstr>Prescription Opioid Abuse:  NIH/NIDA Priorities</vt:lpstr>
      <vt:lpstr>Universal Drug Abuse Prevention  Reduces Prescription Drug Misuse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 for Healthcare Providers </vt:lpstr>
      <vt:lpstr>Three Pillars of CDC’s Prescription Drug Overdose Prevention Work</vt:lpstr>
      <vt:lpstr>Specific Doctor Shopping Laws:  20 States</vt:lpstr>
      <vt:lpstr>Patient ID Requirements:  24 States</vt:lpstr>
      <vt:lpstr>Pill Mill Laws:  8 States</vt:lpstr>
      <vt:lpstr>PowerPoint Presentation</vt:lpstr>
      <vt:lpstr>PowerPoint Presentation</vt:lpstr>
      <vt:lpstr>PowerPoint Presentation</vt:lpstr>
      <vt:lpstr>Additional Problem:   Fragmented Approaches to Drugs and Crime</vt:lpstr>
      <vt:lpstr>  </vt:lpstr>
      <vt:lpstr>Methadone Experiment: 6 Mo Post Release (N=201)</vt:lpstr>
      <vt:lpstr>PowerPoint Presentation</vt:lpstr>
      <vt:lpstr>PowerPoint Presentation</vt:lpstr>
      <vt:lpstr>Reduced Numbers of Analgesic Misuse Initiators: Past Year Drug Initiates, Ages 12+, 2002-2013</vt:lpstr>
      <vt:lpstr>Recent Slight Reductions in Rx Opioid-Related Deaths but Marked Increases in Heroin </vt:lpstr>
      <vt:lpstr>How Can Research Help?</vt:lpstr>
      <vt:lpstr>PowerPoint Presentation</vt:lpstr>
      <vt:lpstr>PowerPoint Presentation</vt:lpstr>
    </vt:vector>
  </TitlesOfParts>
  <Company>UNITE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 Burton</dc:creator>
  <cp:lastModifiedBy>Kelley, Kristen</cp:lastModifiedBy>
  <cp:revision>310</cp:revision>
  <dcterms:created xsi:type="dcterms:W3CDTF">2012-04-03T12:49:59Z</dcterms:created>
  <dcterms:modified xsi:type="dcterms:W3CDTF">2015-10-08T17:32:07Z</dcterms:modified>
</cp:coreProperties>
</file>