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7" r:id="rId2"/>
    <p:sldId id="351" r:id="rId3"/>
    <p:sldId id="352" r:id="rId4"/>
    <p:sldId id="353" r:id="rId5"/>
    <p:sldId id="354" r:id="rId6"/>
    <p:sldId id="355" r:id="rId7"/>
    <p:sldId id="349" r:id="rId8"/>
    <p:sldId id="359" r:id="rId9"/>
    <p:sldId id="361" r:id="rId10"/>
    <p:sldId id="360" r:id="rId11"/>
    <p:sldId id="333" r:id="rId12"/>
    <p:sldId id="362" r:id="rId13"/>
    <p:sldId id="335" r:id="rId14"/>
    <p:sldId id="336" r:id="rId15"/>
    <p:sldId id="358" r:id="rId16"/>
    <p:sldId id="34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13A1C-62E8-448C-A474-3D9A565B317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5F9D4-B052-4008-8B49-A1F437F9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A07C7C-D739-43FF-8294-6106531DCA0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F1AEC2F-FA5A-4F61-A42C-C382017C3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Abuse Deterrent Opioids: The Promise and the perils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Bob Twillman, Ph.D., FAPM</a:t>
            </a:r>
          </a:p>
          <a:p>
            <a:r>
              <a:rPr lang="en-US" dirty="0" smtClean="0"/>
              <a:t>Executive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American </a:t>
            </a:r>
            <a:r>
              <a:rPr lang="en-US" dirty="0" smtClean="0"/>
              <a:t>Academy of Pain Management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70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Patterns in Prescription Opioid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see a couple of important shifts as people become more experienced abusers of prescription opioids</a:t>
            </a:r>
          </a:p>
          <a:p>
            <a:r>
              <a:rPr lang="en-US" sz="2800" dirty="0" smtClean="0"/>
              <a:t>Early in the course:</a:t>
            </a:r>
          </a:p>
          <a:p>
            <a:pPr lvl="1"/>
            <a:r>
              <a:rPr lang="en-US" sz="2400" dirty="0" smtClean="0"/>
              <a:t>Family and friends are most common source of medication (up to 70% or more)</a:t>
            </a:r>
          </a:p>
          <a:p>
            <a:pPr lvl="1"/>
            <a:r>
              <a:rPr lang="en-US" sz="2400" dirty="0" smtClean="0"/>
              <a:t>Swallowing is most common route of ingestion (more than 50%)</a:t>
            </a:r>
          </a:p>
          <a:p>
            <a:r>
              <a:rPr lang="en-US" sz="2800" dirty="0" smtClean="0"/>
              <a:t>Later in the course:</a:t>
            </a:r>
          </a:p>
          <a:p>
            <a:pPr lvl="1"/>
            <a:r>
              <a:rPr lang="en-US" sz="2400" dirty="0" smtClean="0"/>
              <a:t>Drug dealers and theft are more common sources for medication</a:t>
            </a:r>
          </a:p>
          <a:p>
            <a:pPr lvl="1"/>
            <a:r>
              <a:rPr lang="en-US" sz="2400" dirty="0" smtClean="0"/>
              <a:t>Inhalation (</a:t>
            </a:r>
            <a:r>
              <a:rPr lang="en-US" sz="2400" dirty="0" smtClean="0"/>
              <a:t>snorting, smoking) </a:t>
            </a:r>
            <a:r>
              <a:rPr lang="en-US" sz="2400" dirty="0" smtClean="0"/>
              <a:t>and injection are more common routes of ingestion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9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FDA Actions: Abuse Deterrent </a:t>
            </a:r>
            <a:r>
              <a:rPr lang="en-US" dirty="0" smtClean="0"/>
              <a:t>Opioids </a:t>
            </a:r>
            <a:r>
              <a:rPr lang="en-US" dirty="0" smtClean="0"/>
              <a:t>(</a:t>
            </a:r>
            <a:r>
              <a:rPr lang="en-US" dirty="0" smtClean="0"/>
              <a:t>ADO)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FDA </a:t>
            </a:r>
            <a:r>
              <a:rPr lang="en-US" dirty="0" smtClean="0"/>
              <a:t>has issued guidance </a:t>
            </a:r>
            <a:r>
              <a:rPr lang="en-US" dirty="0" smtClean="0"/>
              <a:t>for </a:t>
            </a:r>
            <a:r>
              <a:rPr lang="en-US" dirty="0" smtClean="0"/>
              <a:t>brand-name manufacturers </a:t>
            </a:r>
            <a:r>
              <a:rPr lang="en-US" dirty="0" smtClean="0"/>
              <a:t>regarding requirements for “abuse deterrent” labeling</a:t>
            </a:r>
          </a:p>
          <a:p>
            <a:r>
              <a:rPr lang="en-US" dirty="0" smtClean="0"/>
              <a:t>Several extended release ADOs currently </a:t>
            </a:r>
            <a:r>
              <a:rPr lang="en-US" dirty="0" smtClean="0"/>
              <a:t>approved; more to follow </a:t>
            </a:r>
            <a:r>
              <a:rPr lang="en-US" dirty="0" smtClean="0"/>
              <a:t>soon</a:t>
            </a:r>
          </a:p>
          <a:p>
            <a:r>
              <a:rPr lang="en-US" dirty="0" smtClean="0"/>
              <a:t>Work is underway on short-acting ADOs as well</a:t>
            </a:r>
            <a:endParaRPr lang="en-US" dirty="0" smtClean="0"/>
          </a:p>
          <a:p>
            <a:r>
              <a:rPr lang="en-US" dirty="0" smtClean="0"/>
              <a:t>Evidence so far suggests they are effective in reducing abuse that involves altering the form of the drug to permit inhalation or injection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Evidence also suggests that this may shift some people toward heroin abuse (more on that later)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84718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32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Types of Abuse Deterrent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*Physical/Chemical Barriers: Prevent alteration, or resist extraction using solvents </a:t>
            </a:r>
          </a:p>
          <a:p>
            <a:r>
              <a:rPr lang="en-US" dirty="0" smtClean="0"/>
              <a:t>*Agonist/Antagonist Combinations: If altered, antagonist is released, blocking effect of medication</a:t>
            </a:r>
          </a:p>
          <a:p>
            <a:r>
              <a:rPr lang="en-US" dirty="0" smtClean="0"/>
              <a:t>*Aversion</a:t>
            </a:r>
            <a:r>
              <a:rPr lang="en-US" dirty="0" smtClean="0"/>
              <a:t>: Combination with a product that produces unpleasant effect if medication is altered</a:t>
            </a:r>
          </a:p>
          <a:p>
            <a:r>
              <a:rPr lang="en-US" dirty="0" smtClean="0"/>
              <a:t>Delivery System: Drug release or delivery methods that offer resistance to abuse</a:t>
            </a:r>
          </a:p>
          <a:p>
            <a:r>
              <a:rPr lang="en-US" dirty="0" smtClean="0"/>
              <a:t>Prodrug: Product must be metabolized in the GI tract to produce an active medication</a:t>
            </a:r>
          </a:p>
          <a:p>
            <a:r>
              <a:rPr lang="en-US" dirty="0" smtClean="0"/>
              <a:t>Combination of the above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6136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*Products currently approved for marketing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3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FDA Actions: Abuse Deterrent </a:t>
            </a:r>
            <a:r>
              <a:rPr lang="en-US" dirty="0" smtClean="0"/>
              <a:t>Opioids </a:t>
            </a:r>
            <a:r>
              <a:rPr lang="en-US" dirty="0"/>
              <a:t>(</a:t>
            </a:r>
            <a:r>
              <a:rPr lang="en-US" dirty="0" smtClean="0"/>
              <a:t>ADO)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Things to remember:</a:t>
            </a:r>
          </a:p>
          <a:p>
            <a:r>
              <a:rPr lang="en-US" dirty="0" smtClean="0"/>
              <a:t>“Abuse deterrent” is a misnomer. Current </a:t>
            </a:r>
            <a:r>
              <a:rPr lang="en-US" dirty="0" smtClean="0"/>
              <a:t>ADOs </a:t>
            </a:r>
            <a:r>
              <a:rPr lang="en-US" dirty="0" smtClean="0"/>
              <a:t>may discourage or prevent crushing, cutting, melting, dissolving, extracting, or other forms of tampering, but they may not prevent chewing; none prevent swallowing</a:t>
            </a:r>
          </a:p>
          <a:p>
            <a:r>
              <a:rPr lang="en-US" dirty="0" smtClean="0"/>
              <a:t>These are not THE solution to the problem, but they ARE an incremental step forward</a:t>
            </a:r>
          </a:p>
          <a:p>
            <a:r>
              <a:rPr lang="en-US" dirty="0" smtClean="0"/>
              <a:t>Because these are branded products, they will cost more than </a:t>
            </a:r>
            <a:r>
              <a:rPr lang="en-US" dirty="0" smtClean="0"/>
              <a:t>non-ADO </a:t>
            </a:r>
            <a:r>
              <a:rPr lang="en-US" dirty="0" smtClean="0"/>
              <a:t>generics</a:t>
            </a:r>
          </a:p>
          <a:p>
            <a:r>
              <a:rPr lang="en-US" dirty="0" smtClean="0"/>
              <a:t>It is a (small?) minority of people who alter their ER </a:t>
            </a:r>
            <a:r>
              <a:rPr lang="en-US" dirty="0" smtClean="0"/>
              <a:t>opioids; most likely don’t even have a prescription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1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ADOs: </a:t>
            </a:r>
            <a:r>
              <a:rPr lang="en-US" dirty="0" smtClean="0"/>
              <a:t>Policy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r>
              <a:rPr lang="en-US" dirty="0" smtClean="0"/>
              <a:t>Our position has been this:</a:t>
            </a:r>
          </a:p>
          <a:p>
            <a:pPr lvl="1"/>
            <a:r>
              <a:rPr lang="en-US" dirty="0" smtClean="0"/>
              <a:t>The decision whether or not to use an </a:t>
            </a:r>
            <a:r>
              <a:rPr lang="en-US" dirty="0" smtClean="0"/>
              <a:t>ADO </a:t>
            </a:r>
            <a:r>
              <a:rPr lang="en-US" dirty="0" smtClean="0"/>
              <a:t>should be made by the prescriber in consultation with the patient</a:t>
            </a:r>
          </a:p>
          <a:p>
            <a:pPr lvl="1"/>
            <a:r>
              <a:rPr lang="en-US" dirty="0" smtClean="0"/>
              <a:t>The decision should be informed by a thorough risk assessment</a:t>
            </a:r>
          </a:p>
          <a:p>
            <a:pPr lvl="1"/>
            <a:r>
              <a:rPr lang="en-US" dirty="0" smtClean="0"/>
              <a:t>Risk assessment includes the patient </a:t>
            </a:r>
            <a:r>
              <a:rPr lang="en-US" u="sng" dirty="0" smtClean="0"/>
              <a:t>and</a:t>
            </a:r>
            <a:r>
              <a:rPr lang="en-US" dirty="0" smtClean="0"/>
              <a:t> people around the patient</a:t>
            </a:r>
          </a:p>
          <a:p>
            <a:pPr lvl="1"/>
            <a:r>
              <a:rPr lang="en-US" dirty="0" smtClean="0"/>
              <a:t>If an </a:t>
            </a:r>
            <a:r>
              <a:rPr lang="en-US" dirty="0" smtClean="0"/>
              <a:t>ADO </a:t>
            </a:r>
            <a:r>
              <a:rPr lang="en-US" dirty="0" smtClean="0"/>
              <a:t>is prescribed, the pharmacy should provide an </a:t>
            </a:r>
            <a:r>
              <a:rPr lang="en-US" dirty="0" smtClean="0"/>
              <a:t>ADO—no </a:t>
            </a:r>
            <a:r>
              <a:rPr lang="en-US" dirty="0" smtClean="0"/>
              <a:t>auto-substitution to a </a:t>
            </a:r>
            <a:r>
              <a:rPr lang="en-US" dirty="0" smtClean="0"/>
              <a:t>non-ADO</a:t>
            </a:r>
            <a:endParaRPr lang="en-US" dirty="0" smtClean="0"/>
          </a:p>
          <a:p>
            <a:pPr lvl="1"/>
            <a:r>
              <a:rPr lang="en-US" dirty="0" smtClean="0"/>
              <a:t>If a substitution either to or from and </a:t>
            </a:r>
            <a:r>
              <a:rPr lang="en-US" dirty="0" smtClean="0"/>
              <a:t>ADO </a:t>
            </a:r>
            <a:r>
              <a:rPr lang="en-US" dirty="0" smtClean="0"/>
              <a:t>is recommended by the pharmacist, it should be only with the approval of the prescriber</a:t>
            </a:r>
          </a:p>
          <a:p>
            <a:pPr lvl="1"/>
            <a:r>
              <a:rPr lang="en-US" dirty="0" smtClean="0"/>
              <a:t>Those patients who do not require an </a:t>
            </a:r>
            <a:r>
              <a:rPr lang="en-US" dirty="0" smtClean="0"/>
              <a:t>ADO </a:t>
            </a:r>
            <a:r>
              <a:rPr lang="en-US" dirty="0" smtClean="0"/>
              <a:t>should not be forced to pay for one; we propose that any policy requiring use of an </a:t>
            </a:r>
            <a:r>
              <a:rPr lang="en-US" dirty="0" smtClean="0"/>
              <a:t>ADO </a:t>
            </a:r>
            <a:r>
              <a:rPr lang="en-US" dirty="0" smtClean="0"/>
              <a:t>also require insurance coverage equivalent to that for a similar </a:t>
            </a:r>
            <a:r>
              <a:rPr lang="en-US" dirty="0" smtClean="0"/>
              <a:t>non-ADO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54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professionals, especially those specializing in pain management, want to be part of the solution for prescription drug abuse</a:t>
            </a:r>
          </a:p>
          <a:p>
            <a:r>
              <a:rPr lang="en-US" dirty="0" smtClean="0"/>
              <a:t>In part, we need to better use some tools we already have</a:t>
            </a:r>
          </a:p>
          <a:p>
            <a:r>
              <a:rPr lang="en-US" dirty="0" smtClean="0"/>
              <a:t>In part, we need some additional tools to effectively treat chronic pain in ways that don’t exacerbate prescription drug abuse</a:t>
            </a:r>
          </a:p>
          <a:p>
            <a:r>
              <a:rPr lang="en-US" dirty="0" smtClean="0"/>
              <a:t>We are eager to work with </a:t>
            </a:r>
            <a:r>
              <a:rPr lang="en-US" dirty="0" smtClean="0"/>
              <a:t>policymakers to </a:t>
            </a:r>
            <a:r>
              <a:rPr lang="en-US" dirty="0" smtClean="0"/>
              <a:t>craft the complex solutions we need, </a:t>
            </a:r>
            <a:r>
              <a:rPr lang="en-US" dirty="0" smtClean="0"/>
              <a:t>for </a:t>
            </a:r>
            <a:r>
              <a:rPr lang="en-US" dirty="0" smtClean="0"/>
              <a:t>the good of all of </a:t>
            </a:r>
            <a:r>
              <a:rPr lang="en-US" dirty="0" smtClean="0"/>
              <a:t>their constituents </a:t>
            </a:r>
            <a:r>
              <a:rPr lang="en-US" dirty="0" smtClean="0"/>
              <a:t>and </a:t>
            </a:r>
            <a:r>
              <a:rPr lang="en-US" smtClean="0"/>
              <a:t>all of our </a:t>
            </a:r>
            <a:r>
              <a:rPr lang="en-US" dirty="0" smtClean="0"/>
              <a:t>patients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58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76800"/>
          </a:xfrm>
        </p:spPr>
        <p:txBody>
          <a:bodyPr anchor="ctr"/>
          <a:lstStyle/>
          <a:p>
            <a:pPr marL="0" lvl="2" indent="0" algn="ctr">
              <a:buSzPct val="85000"/>
              <a:buNone/>
            </a:pPr>
            <a:r>
              <a:rPr lang="en-US" sz="2800" dirty="0" smtClean="0"/>
              <a:t>Thank you for your attention</a:t>
            </a: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00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Major Public Health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/>
              <a:t>Prescription </a:t>
            </a:r>
            <a:r>
              <a:rPr lang="en-US" sz="3100" dirty="0" smtClean="0"/>
              <a:t>opioid abuse</a:t>
            </a:r>
            <a:r>
              <a:rPr lang="en-US" sz="3100" dirty="0"/>
              <a:t>:</a:t>
            </a:r>
          </a:p>
          <a:p>
            <a:pPr lvl="1"/>
            <a:r>
              <a:rPr lang="en-US" sz="2600" dirty="0"/>
              <a:t>12.5 million non-medical users per year</a:t>
            </a:r>
          </a:p>
          <a:p>
            <a:pPr lvl="1"/>
            <a:r>
              <a:rPr lang="en-US" sz="2600" dirty="0"/>
              <a:t>$70-120 billion cost per year</a:t>
            </a:r>
          </a:p>
          <a:p>
            <a:pPr lvl="1"/>
            <a:r>
              <a:rPr lang="en-US" sz="2600" dirty="0"/>
              <a:t>16,000 overdose </a:t>
            </a:r>
            <a:r>
              <a:rPr lang="en-US" sz="2600" dirty="0" smtClean="0"/>
              <a:t>deaths per year</a:t>
            </a:r>
            <a:endParaRPr lang="en-US" sz="2600" dirty="0"/>
          </a:p>
          <a:p>
            <a:r>
              <a:rPr lang="en-US" sz="3100" dirty="0"/>
              <a:t>Chronic pain:</a:t>
            </a:r>
          </a:p>
          <a:p>
            <a:pPr lvl="1"/>
            <a:r>
              <a:rPr lang="en-US" sz="2600" dirty="0"/>
              <a:t>&gt;100 million with chronic </a:t>
            </a:r>
            <a:r>
              <a:rPr lang="en-US" sz="2600" dirty="0" smtClean="0"/>
              <a:t>pain, ~39 million with </a:t>
            </a:r>
            <a:r>
              <a:rPr lang="en-US" sz="2600" dirty="0" smtClean="0"/>
              <a:t>“nearly daily” </a:t>
            </a:r>
            <a:r>
              <a:rPr lang="en-US" sz="2600" dirty="0" smtClean="0"/>
              <a:t>chronic pain, </a:t>
            </a:r>
            <a:r>
              <a:rPr lang="en-US" sz="2600" dirty="0" smtClean="0"/>
              <a:t>~25 million with daily chronic pain, ~10 </a:t>
            </a:r>
            <a:r>
              <a:rPr lang="en-US" sz="2600" dirty="0" smtClean="0"/>
              <a:t>million disabled</a:t>
            </a:r>
            <a:endParaRPr lang="en-US" sz="2600" dirty="0"/>
          </a:p>
          <a:p>
            <a:pPr lvl="1"/>
            <a:r>
              <a:rPr lang="en-US" sz="2600" dirty="0"/>
              <a:t>$560-635 billion cost per year</a:t>
            </a:r>
          </a:p>
          <a:p>
            <a:pPr lvl="1"/>
            <a:r>
              <a:rPr lang="en-US" sz="2600" dirty="0"/>
              <a:t>Suicide risk doubled</a:t>
            </a:r>
          </a:p>
          <a:p>
            <a:pPr lvl="2"/>
            <a:r>
              <a:rPr lang="en-US" dirty="0" smtClean="0"/>
              <a:t>39,500 suicide deaths in 2011</a:t>
            </a:r>
          </a:p>
          <a:p>
            <a:pPr lvl="2"/>
            <a:r>
              <a:rPr lang="en-US" dirty="0" smtClean="0"/>
              <a:t>~26,000 were people with chronic pain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15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More Commonalities than Differences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Prescription drug abuse and chronic pain are more alike than different:</a:t>
            </a:r>
          </a:p>
          <a:p>
            <a:pPr lvl="2"/>
            <a:r>
              <a:rPr lang="en-US" sz="2400" dirty="0" smtClean="0"/>
              <a:t>Both are highly prevalent</a:t>
            </a:r>
          </a:p>
          <a:p>
            <a:pPr lvl="2"/>
            <a:r>
              <a:rPr lang="en-US" sz="2400" dirty="0" smtClean="0"/>
              <a:t>Both are very costly, economically</a:t>
            </a:r>
          </a:p>
          <a:p>
            <a:pPr lvl="2"/>
            <a:r>
              <a:rPr lang="en-US" sz="2400" dirty="0" smtClean="0"/>
              <a:t>Both highly stigmatized, and patients are blamed</a:t>
            </a:r>
          </a:p>
          <a:p>
            <a:pPr lvl="2"/>
            <a:r>
              <a:rPr lang="en-US" sz="2400" dirty="0" smtClean="0"/>
              <a:t>Both involve tremendous suffering</a:t>
            </a:r>
          </a:p>
          <a:p>
            <a:pPr lvl="2"/>
            <a:r>
              <a:rPr lang="en-US" sz="2400" dirty="0" smtClean="0"/>
              <a:t>Both are poorly understood by the medical profession</a:t>
            </a:r>
          </a:p>
          <a:p>
            <a:pPr lvl="2"/>
            <a:r>
              <a:rPr lang="en-US" sz="2400" dirty="0" smtClean="0"/>
              <a:t>Both are under-resourced vis-à-vis treatment</a:t>
            </a:r>
          </a:p>
          <a:p>
            <a:pPr lvl="2"/>
            <a:r>
              <a:rPr lang="en-US" sz="2400" dirty="0" smtClean="0"/>
              <a:t>Both are very complex problems, with many moving parts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17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Zero-Sum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Often, it feels like any attempt to rein in prescription drug abuse must, of necessity, rein in prescribing, even for people with </a:t>
            </a:r>
            <a:r>
              <a:rPr lang="en-US" dirty="0" smtClean="0"/>
              <a:t>pain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Similarly, it often seems as though any effort to improve pain management must involve increased prescribing, which could, in turn, lead to increased prescription drug abuse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 believe this </a:t>
            </a:r>
            <a:r>
              <a:rPr lang="en-US" dirty="0" err="1" smtClean="0"/>
              <a:t>mis</a:t>
            </a:r>
            <a:r>
              <a:rPr lang="en-US" dirty="0" smtClean="0"/>
              <a:t>-states the case, and that it is possible to address both problems with adversely affecting either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85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lvl="2" indent="0" algn="ctr">
              <a:buSzPct val="85000"/>
              <a:buNone/>
            </a:pPr>
            <a:r>
              <a:rPr lang="en-US" sz="2800" dirty="0" smtClean="0"/>
              <a:t>“</a:t>
            </a:r>
            <a:r>
              <a:rPr lang="en-US" sz="2800" dirty="0"/>
              <a:t>For every complex problem, there is a solution that is </a:t>
            </a:r>
            <a:r>
              <a:rPr lang="en-US" sz="2800" dirty="0" smtClean="0"/>
              <a:t>neat, </a:t>
            </a:r>
            <a:r>
              <a:rPr lang="en-US" sz="2800" dirty="0"/>
              <a:t>simple, and wrong”—H.L. Mencken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believe that implementing overly simplistic policy solutions for these two very complex problems leads to the zero-sum game that we so often perceive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Perhaps the solutions we should be seeking are as complex as the problems we are trying to solve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41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Good Pain Management Helps Prevent Prescription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smtClean="0"/>
              <a:t>Appropriate treatment for chronic pain is multimodal and involves multiple providers</a:t>
            </a:r>
          </a:p>
          <a:p>
            <a:r>
              <a:rPr lang="en-US" dirty="0" smtClean="0"/>
              <a:t>This kind of treatment focuses primarily on improving function, recognizing that this can happen even with minimal (or no) improvement in pain intensity</a:t>
            </a:r>
          </a:p>
          <a:p>
            <a:r>
              <a:rPr lang="en-US" dirty="0" smtClean="0"/>
              <a:t>Use of multiple types of treatment should reduce reliance on opioid analgesics as the primary (and sometimes only) means of treating pain</a:t>
            </a:r>
          </a:p>
          <a:p>
            <a:r>
              <a:rPr lang="en-US" dirty="0" smtClean="0"/>
              <a:t>Multiple barriers exist to providing this type of care for chronic pain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16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</a:t>
            </a:r>
            <a:br>
              <a:rPr lang="en-US" dirty="0" smtClean="0"/>
            </a:br>
            <a:r>
              <a:rPr lang="en-US" dirty="0" smtClean="0"/>
              <a:t>Pain Management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Abuse-Deterrent </a:t>
            </a:r>
            <a:r>
              <a:rPr lang="en-US" dirty="0" smtClean="0">
                <a:solidFill>
                  <a:srgbClr val="FF0000"/>
                </a:solidFill>
              </a:rPr>
              <a:t>Opioids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Mandatory CME/CE</a:t>
            </a:r>
          </a:p>
          <a:p>
            <a:r>
              <a:rPr lang="en-US" dirty="0" smtClean="0"/>
              <a:t>Availability of substance abuse treatment</a:t>
            </a:r>
          </a:p>
          <a:p>
            <a:r>
              <a:rPr lang="en-US" dirty="0" smtClean="0"/>
              <a:t>Reimbursement </a:t>
            </a:r>
            <a:r>
              <a:rPr lang="en-US" dirty="0"/>
              <a:t>for services other than prescribing and procedures</a:t>
            </a:r>
          </a:p>
          <a:p>
            <a:r>
              <a:rPr lang="en-US" dirty="0" smtClean="0"/>
              <a:t>Prescription </a:t>
            </a:r>
            <a:r>
              <a:rPr lang="en-US" dirty="0"/>
              <a:t>Monitoring Programs</a:t>
            </a:r>
          </a:p>
          <a:p>
            <a:r>
              <a:rPr lang="en-US" dirty="0"/>
              <a:t>Prior Authorization/Step Therapy/Specialty Tier</a:t>
            </a:r>
          </a:p>
          <a:p>
            <a:r>
              <a:rPr lang="en-US" dirty="0"/>
              <a:t>Good Samaritan/Naloxone Distribution and Administration</a:t>
            </a:r>
          </a:p>
          <a:p>
            <a:r>
              <a:rPr lang="en-US" dirty="0"/>
              <a:t>Prescribing Guidelines</a:t>
            </a:r>
          </a:p>
          <a:p>
            <a:r>
              <a:rPr lang="en-US" dirty="0" smtClean="0"/>
              <a:t>Pain Clinic Regulation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41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</a:t>
            </a:r>
            <a:r>
              <a:rPr lang="en-US" dirty="0" smtClean="0"/>
              <a:t> Do People Die of Overdoses Involving Opioids?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Accidental, during self-medication or recreational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Therapeutic </a:t>
            </a:r>
            <a:r>
              <a:rPr lang="en-US" dirty="0" smtClean="0"/>
              <a:t>misadventure (one or more of the following)</a:t>
            </a:r>
          </a:p>
          <a:p>
            <a:pPr lvl="1"/>
            <a:r>
              <a:rPr lang="en-US" dirty="0" smtClean="0"/>
              <a:t>Dose too high</a:t>
            </a:r>
          </a:p>
          <a:p>
            <a:pPr lvl="1"/>
            <a:r>
              <a:rPr lang="en-US" dirty="0" smtClean="0"/>
              <a:t>Comorbid medical conditions</a:t>
            </a:r>
          </a:p>
          <a:p>
            <a:pPr lvl="1"/>
            <a:r>
              <a:rPr lang="en-US" dirty="0" smtClean="0"/>
              <a:t>Combination with other prescribed medications</a:t>
            </a:r>
          </a:p>
          <a:p>
            <a:pPr lvl="1"/>
            <a:r>
              <a:rPr lang="en-US" dirty="0"/>
              <a:t>Combination with OTC medications</a:t>
            </a:r>
          </a:p>
          <a:p>
            <a:pPr lvl="1"/>
            <a:r>
              <a:rPr lang="en-US" dirty="0" smtClean="0"/>
              <a:t>Combination with alcohol</a:t>
            </a:r>
          </a:p>
          <a:p>
            <a:pPr lvl="1"/>
            <a:r>
              <a:rPr lang="en-US" dirty="0" smtClean="0"/>
              <a:t>Combination with illicit drugs</a:t>
            </a:r>
          </a:p>
          <a:p>
            <a:pPr lvl="2"/>
            <a:r>
              <a:rPr lang="en-US" dirty="0" smtClean="0"/>
              <a:t>Prescription medications obtained illicitly</a:t>
            </a:r>
          </a:p>
          <a:p>
            <a:pPr lvl="2"/>
            <a:r>
              <a:rPr lang="en-US" dirty="0" smtClean="0"/>
              <a:t>Schedule I controlled </a:t>
            </a:r>
            <a:r>
              <a:rPr lang="en-US" dirty="0" smtClean="0"/>
              <a:t>substances</a:t>
            </a:r>
            <a:endParaRPr lang="en-US" dirty="0"/>
          </a:p>
          <a:p>
            <a:r>
              <a:rPr lang="en-US" dirty="0" smtClean="0"/>
              <a:t>Homicide (rare)</a:t>
            </a:r>
          </a:p>
          <a:p>
            <a:r>
              <a:rPr lang="en-US" dirty="0" smtClean="0"/>
              <a:t>Suicide (not so rare)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4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</a:t>
            </a:r>
            <a:r>
              <a:rPr lang="en-US" dirty="0" smtClean="0"/>
              <a:t> Dies of Overdoses Involving Prescription Opioids?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without a prescription for those opioids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Some who alter the route of administration</a:t>
            </a:r>
          </a:p>
          <a:p>
            <a:pPr lvl="1"/>
            <a:r>
              <a:rPr lang="en-US" sz="2400" dirty="0" smtClean="0"/>
              <a:t>Some who take them orally, with or without other drugs</a:t>
            </a:r>
          </a:p>
          <a:p>
            <a:r>
              <a:rPr lang="en-US" sz="2800" dirty="0" smtClean="0"/>
              <a:t>People with a prescription for those opioids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Some who alter the route of administration</a:t>
            </a:r>
          </a:p>
          <a:p>
            <a:pPr lvl="1"/>
            <a:r>
              <a:rPr lang="en-US" sz="2400" dirty="0" smtClean="0"/>
              <a:t>Some who take them orally, but with other drugs or otherwise not as directed</a:t>
            </a:r>
          </a:p>
          <a:p>
            <a:pPr lvl="1"/>
            <a:r>
              <a:rPr lang="en-US" sz="2400" dirty="0" smtClean="0"/>
              <a:t>Some who take them exactly as intended</a:t>
            </a:r>
          </a:p>
          <a:p>
            <a:r>
              <a:rPr lang="en-US" sz="2800" dirty="0" smtClean="0"/>
              <a:t>How many of the 16,000 deaths a year fall into each category? No one knows…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95109"/>
            <a:ext cx="1371600" cy="765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20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1368</TotalTime>
  <Words>1160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Abuse Deterrent Opioids: The Promise and the perils</vt:lpstr>
      <vt:lpstr>Two Major Public Health Problems</vt:lpstr>
      <vt:lpstr>More Commonalities than Differences</vt:lpstr>
      <vt:lpstr>Not A Zero-Sum Game</vt:lpstr>
      <vt:lpstr>A Thought</vt:lpstr>
      <vt:lpstr>Good Pain Management Helps Prevent Prescription Drug Abuse</vt:lpstr>
      <vt:lpstr>Federal and State  Pain Management Policy Issues</vt:lpstr>
      <vt:lpstr>How Do People Die of Overdoses Involving Opioids?</vt:lpstr>
      <vt:lpstr>Who Dies of Overdoses Involving Prescription Opioids?</vt:lpstr>
      <vt:lpstr>Important Patterns in Prescription Opioid Abuse</vt:lpstr>
      <vt:lpstr>FDA Actions: Abuse Deterrent Opioids (ADO)</vt:lpstr>
      <vt:lpstr>Six Types of Abuse Deterrent Technology</vt:lpstr>
      <vt:lpstr>FDA Actions: Abuse Deterrent Opioids (ADO)</vt:lpstr>
      <vt:lpstr>ADOs: Policy Considerations</vt:lpstr>
      <vt:lpstr>A Final Word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and Advocacy Update</dc:title>
  <dc:creator>Bob</dc:creator>
  <cp:lastModifiedBy>Bob</cp:lastModifiedBy>
  <cp:revision>97</cp:revision>
  <dcterms:created xsi:type="dcterms:W3CDTF">2013-09-26T15:44:46Z</dcterms:created>
  <dcterms:modified xsi:type="dcterms:W3CDTF">2015-10-08T21:59:29Z</dcterms:modified>
</cp:coreProperties>
</file>