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60" r:id="rId2"/>
    <p:sldMasterId id="2147483816" r:id="rId3"/>
  </p:sldMasterIdLst>
  <p:notesMasterIdLst>
    <p:notesMasterId r:id="rId48"/>
  </p:notesMasterIdLst>
  <p:handoutMasterIdLst>
    <p:handoutMasterId r:id="rId49"/>
  </p:handoutMasterIdLst>
  <p:sldIdLst>
    <p:sldId id="256" r:id="rId4"/>
    <p:sldId id="257" r:id="rId5"/>
    <p:sldId id="270" r:id="rId6"/>
    <p:sldId id="290" r:id="rId7"/>
    <p:sldId id="258" r:id="rId8"/>
    <p:sldId id="259" r:id="rId9"/>
    <p:sldId id="260" r:id="rId10"/>
    <p:sldId id="262" r:id="rId11"/>
    <p:sldId id="261" r:id="rId12"/>
    <p:sldId id="264" r:id="rId13"/>
    <p:sldId id="302" r:id="rId14"/>
    <p:sldId id="272" r:id="rId15"/>
    <p:sldId id="265" r:id="rId16"/>
    <p:sldId id="266" r:id="rId17"/>
    <p:sldId id="267" r:id="rId18"/>
    <p:sldId id="268" r:id="rId19"/>
    <p:sldId id="269" r:id="rId20"/>
    <p:sldId id="304" r:id="rId21"/>
    <p:sldId id="280" r:id="rId22"/>
    <p:sldId id="310" r:id="rId23"/>
    <p:sldId id="311" r:id="rId24"/>
    <p:sldId id="305" r:id="rId25"/>
    <p:sldId id="281" r:id="rId26"/>
    <p:sldId id="312" r:id="rId27"/>
    <p:sldId id="282" r:id="rId28"/>
    <p:sldId id="303" r:id="rId29"/>
    <p:sldId id="273" r:id="rId30"/>
    <p:sldId id="279" r:id="rId31"/>
    <p:sldId id="277" r:id="rId32"/>
    <p:sldId id="278" r:id="rId33"/>
    <p:sldId id="274" r:id="rId34"/>
    <p:sldId id="275" r:id="rId35"/>
    <p:sldId id="306" r:id="rId36"/>
    <p:sldId id="283" r:id="rId37"/>
    <p:sldId id="285" r:id="rId38"/>
    <p:sldId id="292" r:id="rId39"/>
    <p:sldId id="291" r:id="rId40"/>
    <p:sldId id="307" r:id="rId41"/>
    <p:sldId id="294" r:id="rId42"/>
    <p:sldId id="308" r:id="rId43"/>
    <p:sldId id="293" r:id="rId44"/>
    <p:sldId id="296" r:id="rId45"/>
    <p:sldId id="297" r:id="rId46"/>
    <p:sldId id="309" r:id="rId47"/>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9" autoAdjust="0"/>
    <p:restoredTop sz="92866" autoAdjust="0"/>
  </p:normalViewPr>
  <p:slideViewPr>
    <p:cSldViewPr>
      <p:cViewPr varScale="1">
        <p:scale>
          <a:sx n="71" d="100"/>
          <a:sy n="71" d="100"/>
        </p:scale>
        <p:origin x="1138" y="67"/>
      </p:cViewPr>
      <p:guideLst>
        <p:guide orient="horz" pos="2160"/>
        <p:guide pos="2880"/>
      </p:guideLst>
    </p:cSldViewPr>
  </p:slideViewPr>
  <p:outlineViewPr>
    <p:cViewPr>
      <p:scale>
        <a:sx n="33" d="100"/>
        <a:sy n="33" d="100"/>
      </p:scale>
      <p:origin x="0" y="1392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650" y="5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presProps" Target="pres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notesMaster" Target="notesMasters/notesMaster1.xml"/><Relationship Id="rId8" Type="http://schemas.openxmlformats.org/officeDocument/2006/relationships/slide" Target="slides/slide5.xml"/><Relationship Id="rId51" Type="http://schemas.openxmlformats.org/officeDocument/2006/relationships/viewProps" Target="viewProp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0" Type="http://schemas.openxmlformats.org/officeDocument/2006/relationships/slide" Target="slides/slide17.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eaLnBrk="1" hangingPunct="1">
              <a:defRPr sz="120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eaLnBrk="1" hangingPunct="1">
              <a:defRPr sz="1200">
                <a:latin typeface="Arial" charset="0"/>
                <a:cs typeface="Arial" charset="0"/>
              </a:defRPr>
            </a:lvl1pPr>
          </a:lstStyle>
          <a:p>
            <a:pPr>
              <a:defRPr/>
            </a:pPr>
            <a:fld id="{0C152205-F769-4CA5-86CC-E7911868016E}" type="datetime1">
              <a:rPr lang="en-US" smtClean="0"/>
              <a:t>12/4/2019</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eaLnBrk="1" hangingPunct="1">
              <a:defRPr sz="120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8702701F-ED2B-4696-95C9-2FFA67916AD7}" type="slidenum">
              <a:rPr lang="en-US" altLang="en-US"/>
              <a:pPr>
                <a:defRPr/>
              </a:pPr>
              <a:t>‹#›</a:t>
            </a:fld>
            <a:endParaRPr lang="en-US" altLang="en-US"/>
          </a:p>
        </p:txBody>
      </p:sp>
    </p:spTree>
    <p:extLst>
      <p:ext uri="{BB962C8B-B14F-4D97-AF65-F5344CB8AC3E}">
        <p14:creationId xmlns:p14="http://schemas.microsoft.com/office/powerpoint/2010/main" val="259385712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eaLnBrk="1" hangingPunct="1">
              <a:defRPr sz="1200">
                <a:latin typeface="Arial" charset="0"/>
                <a:cs typeface="Arial" charset="0"/>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eaLnBrk="1" hangingPunct="1">
              <a:defRPr sz="1200">
                <a:latin typeface="Arial" charset="0"/>
                <a:cs typeface="Arial" charset="0"/>
              </a:defRPr>
            </a:lvl1pPr>
          </a:lstStyle>
          <a:p>
            <a:pPr>
              <a:defRPr/>
            </a:pPr>
            <a:fld id="{FA188E3C-6364-4F56-86E1-339D780C2A81}" type="datetime1">
              <a:rPr lang="en-US" smtClean="0"/>
              <a:t>12/4/2019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eaLnBrk="1" hangingPunct="1">
              <a:defRPr sz="120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1767806B-7EA6-4B8F-92E5-3A9D5F1D759E}" type="slidenum">
              <a:rPr lang="en-US" altLang="en-US"/>
              <a:pPr>
                <a:defRPr/>
              </a:pPr>
              <a:t>‹#›</a:t>
            </a:fld>
            <a:endParaRPr lang="en-US" altLang="en-US"/>
          </a:p>
        </p:txBody>
      </p:sp>
    </p:spTree>
    <p:extLst>
      <p:ext uri="{BB962C8B-B14F-4D97-AF65-F5344CB8AC3E}">
        <p14:creationId xmlns:p14="http://schemas.microsoft.com/office/powerpoint/2010/main" val="718021836"/>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2C8A7C0-B47E-45D1-9CBA-D9E3B956EB5D}" type="slidenum">
              <a:rPr lang="en-US" altLang="en-US" smtClean="0">
                <a:latin typeface="Arial" panose="020B0604020202020204" pitchFamily="34" charset="0"/>
              </a:rPr>
              <a:pPr>
                <a:spcBef>
                  <a:spcPct val="0"/>
                </a:spcBef>
              </a:pPr>
              <a:t>1</a:t>
            </a:fld>
            <a:endParaRPr lang="en-US" altLang="en-US" smtClean="0">
              <a:latin typeface="Arial" panose="020B0604020202020204" pitchFamily="34" charset="0"/>
            </a:endParaRPr>
          </a:p>
        </p:txBody>
      </p:sp>
      <p:sp>
        <p:nvSpPr>
          <p:cNvPr id="28677"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6BCD27C-0308-41E2-AFE0-5E90E024BBF2}" type="datetime1">
              <a:rPr lang="en-US" altLang="en-US" smtClean="0">
                <a:latin typeface="Arial" panose="020B0604020202020204" pitchFamily="34" charset="0"/>
                <a:cs typeface="Arial" panose="020B0604020202020204" pitchFamily="34" charset="0"/>
              </a:rPr>
              <a:t>12/4/2019</a:t>
            </a:fld>
            <a:endParaRPr lang="en-US" alt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549186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Autofit/>
          </a:bodyPr>
          <a:lstStyle/>
          <a:p>
            <a:pPr eaLnBrk="1" hangingPunct="1"/>
            <a:r>
              <a:rPr lang="en-US" altLang="en-US" sz="1700" dirty="0" smtClean="0"/>
              <a:t>The person that contact’s COBCU to have the agency added is not necessarily the person that will be notified that the agency has</a:t>
            </a:r>
            <a:r>
              <a:rPr lang="en-US" altLang="en-US" sz="1700" baseline="0" dirty="0" smtClean="0"/>
              <a:t> been added.  The contact person named will be the person to get this notification.  </a:t>
            </a:r>
          </a:p>
          <a:p>
            <a:pPr eaLnBrk="1" hangingPunct="1"/>
            <a:endParaRPr lang="en-US" altLang="en-US" sz="1700" baseline="0" dirty="0" smtClean="0"/>
          </a:p>
          <a:p>
            <a:pPr eaLnBrk="1" hangingPunct="1"/>
            <a:r>
              <a:rPr lang="en-US" altLang="en-US" sz="1700" dirty="0" smtClean="0"/>
              <a:t>Make </a:t>
            </a:r>
            <a:r>
              <a:rPr lang="en-US" altLang="en-US" sz="1700" dirty="0"/>
              <a:t>sure you read all the attachments sent to the agency by COBCU.  </a:t>
            </a:r>
          </a:p>
          <a:p>
            <a:pPr eaLnBrk="1" hangingPunct="1"/>
            <a:endParaRPr lang="en-US" altLang="en-US" sz="1700" dirty="0"/>
          </a:p>
          <a:p>
            <a:pPr eaLnBrk="1" hangingPunct="1"/>
            <a:r>
              <a:rPr lang="en-US" altLang="en-US" sz="1700" dirty="0"/>
              <a:t>You will probably have to scroll down through the attachments as they all will not be available at first glance.  </a:t>
            </a:r>
          </a:p>
          <a:p>
            <a:pPr eaLnBrk="1" hangingPunct="1"/>
            <a:endParaRPr lang="en-US" altLang="en-US" sz="1700" dirty="0"/>
          </a:p>
          <a:p>
            <a:pPr eaLnBrk="1" hangingPunct="1"/>
            <a:r>
              <a:rPr lang="en-US" altLang="en-US" sz="1700" dirty="0"/>
              <a:t>Even if you have completed background checks in the past, please look over the forms supplied to assure you are using the most recent version and instructions of the forms</a:t>
            </a: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AAC08B7-AF0B-482E-A613-9F8E73A0C897}" type="slidenum">
              <a:rPr lang="en-US" altLang="en-US" smtClean="0">
                <a:latin typeface="Arial" panose="020B0604020202020204" pitchFamily="34" charset="0"/>
              </a:rPr>
              <a:pPr>
                <a:spcBef>
                  <a:spcPct val="0"/>
                </a:spcBef>
              </a:pPr>
              <a:t>10</a:t>
            </a:fld>
            <a:endParaRPr lang="en-US" altLang="en-US" smtClean="0">
              <a:latin typeface="Arial" panose="020B0604020202020204" pitchFamily="34" charset="0"/>
            </a:endParaRPr>
          </a:p>
        </p:txBody>
      </p:sp>
      <p:sp>
        <p:nvSpPr>
          <p:cNvPr id="47109"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C8F7207-A9BF-49BB-9D0C-7D46A8CA3261}" type="datetime1">
              <a:rPr lang="en-US" altLang="en-US" smtClean="0">
                <a:latin typeface="Arial" panose="020B0604020202020204" pitchFamily="34" charset="0"/>
                <a:cs typeface="Arial" panose="020B0604020202020204" pitchFamily="34" charset="0"/>
              </a:rPr>
              <a:t>12/4/2019</a:t>
            </a:fld>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73842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fld id="{332AAD02-6098-42EC-B4B3-0D846C855DA1}" type="datetime1">
              <a:rPr lang="en-US" smtClean="0"/>
              <a:t>12/4/2019</a:t>
            </a:fld>
            <a:endParaRPr lang="en-US" dirty="0"/>
          </a:p>
        </p:txBody>
      </p:sp>
      <p:sp>
        <p:nvSpPr>
          <p:cNvPr id="5" name="Slide Number Placeholder 4"/>
          <p:cNvSpPr>
            <a:spLocks noGrp="1"/>
          </p:cNvSpPr>
          <p:nvPr>
            <p:ph type="sldNum" sz="quarter" idx="11"/>
          </p:nvPr>
        </p:nvSpPr>
        <p:spPr/>
        <p:txBody>
          <a:bodyPr/>
          <a:lstStyle/>
          <a:p>
            <a:pPr>
              <a:defRPr/>
            </a:pPr>
            <a:fld id="{1767806B-7EA6-4B8F-92E5-3A9D5F1D759E}" type="slidenum">
              <a:rPr lang="en-US" altLang="en-US" smtClean="0"/>
              <a:pPr>
                <a:defRPr/>
              </a:pPr>
              <a:t>11</a:t>
            </a:fld>
            <a:endParaRPr lang="en-US" altLang="en-US"/>
          </a:p>
        </p:txBody>
      </p:sp>
    </p:spTree>
    <p:extLst>
      <p:ext uri="{BB962C8B-B14F-4D97-AF65-F5344CB8AC3E}">
        <p14:creationId xmlns:p14="http://schemas.microsoft.com/office/powerpoint/2010/main" val="33000366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z="1800" dirty="0" smtClean="0"/>
              <a:t>Notice “if someone works</a:t>
            </a:r>
            <a:r>
              <a:rPr lang="en-US" altLang="en-US" sz="1800" baseline="0" dirty="0" smtClean="0"/>
              <a:t> at a DCS residential licensed facility” is on this list.  This is new effective 7/1/19.  We will discuss more about this a little later.  </a:t>
            </a:r>
            <a:endParaRPr lang="en-US" altLang="en-US" sz="1800" dirty="0" smtClean="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6133B3A-E6FF-49B8-A96B-579742B69891}" type="slidenum">
              <a:rPr lang="en-US" altLang="en-US" smtClean="0">
                <a:latin typeface="Arial" panose="020B0604020202020204" pitchFamily="34" charset="0"/>
              </a:rPr>
              <a:pPr>
                <a:spcBef>
                  <a:spcPct val="0"/>
                </a:spcBef>
              </a:pPr>
              <a:t>12</a:t>
            </a:fld>
            <a:endParaRPr lang="en-US" altLang="en-US" smtClean="0">
              <a:latin typeface="Arial" panose="020B0604020202020204" pitchFamily="34" charset="0"/>
            </a:endParaRPr>
          </a:p>
        </p:txBody>
      </p:sp>
      <p:sp>
        <p:nvSpPr>
          <p:cNvPr id="49157"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3A6CD7B-FFD4-46FC-9A61-B035195668DE}" type="datetime1">
              <a:rPr lang="en-US" altLang="en-US" smtClean="0">
                <a:latin typeface="Arial" panose="020B0604020202020204" pitchFamily="34" charset="0"/>
                <a:cs typeface="Arial" panose="020B0604020202020204" pitchFamily="34" charset="0"/>
              </a:rPr>
              <a:t>12/4/2019</a:t>
            </a:fld>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939170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t>Covered Personnel is someone that has to have a background check at some level</a:t>
            </a:r>
            <a:endParaRPr lang="en-US" sz="1800" dirty="0"/>
          </a:p>
        </p:txBody>
      </p:sp>
      <p:sp>
        <p:nvSpPr>
          <p:cNvPr id="4" name="Date Placeholder 3"/>
          <p:cNvSpPr>
            <a:spLocks noGrp="1"/>
          </p:cNvSpPr>
          <p:nvPr>
            <p:ph type="dt" idx="10"/>
          </p:nvPr>
        </p:nvSpPr>
        <p:spPr/>
        <p:txBody>
          <a:bodyPr/>
          <a:lstStyle/>
          <a:p>
            <a:pPr>
              <a:defRPr/>
            </a:pPr>
            <a:fld id="{BDA07D18-5AA9-4B32-8EBE-6829B018FEA5}" type="datetime1">
              <a:rPr lang="en-US" smtClean="0"/>
              <a:t>12/4/2019</a:t>
            </a:fld>
            <a:endParaRPr lang="en-US" dirty="0"/>
          </a:p>
        </p:txBody>
      </p:sp>
      <p:sp>
        <p:nvSpPr>
          <p:cNvPr id="5" name="Slide Number Placeholder 4"/>
          <p:cNvSpPr>
            <a:spLocks noGrp="1"/>
          </p:cNvSpPr>
          <p:nvPr>
            <p:ph type="sldNum" sz="quarter" idx="11"/>
          </p:nvPr>
        </p:nvSpPr>
        <p:spPr/>
        <p:txBody>
          <a:bodyPr/>
          <a:lstStyle/>
          <a:p>
            <a:pPr>
              <a:defRPr/>
            </a:pPr>
            <a:fld id="{1767806B-7EA6-4B8F-92E5-3A9D5F1D759E}" type="slidenum">
              <a:rPr lang="en-US" altLang="en-US" smtClean="0"/>
              <a:pPr>
                <a:defRPr/>
              </a:pPr>
              <a:t>13</a:t>
            </a:fld>
            <a:endParaRPr lang="en-US" altLang="en-US"/>
          </a:p>
        </p:txBody>
      </p:sp>
    </p:spTree>
    <p:extLst>
      <p:ext uri="{BB962C8B-B14F-4D97-AF65-F5344CB8AC3E}">
        <p14:creationId xmlns:p14="http://schemas.microsoft.com/office/powerpoint/2010/main" val="19476931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z="1800" dirty="0"/>
              <a:t>The requirement of managers, CEU and management to be included as covered person is not referenced in the DCS policy concerning background checks of contracting agency but is directly from the DCS contract language</a:t>
            </a:r>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42532EC-88F1-434A-BE94-9DA8ED2E26E0}" type="slidenum">
              <a:rPr lang="en-US" altLang="en-US" smtClean="0">
                <a:latin typeface="Arial" panose="020B0604020202020204" pitchFamily="34" charset="0"/>
              </a:rPr>
              <a:pPr>
                <a:spcBef>
                  <a:spcPct val="0"/>
                </a:spcBef>
              </a:pPr>
              <a:t>14</a:t>
            </a:fld>
            <a:endParaRPr lang="en-US" altLang="en-US" smtClean="0">
              <a:latin typeface="Arial" panose="020B0604020202020204" pitchFamily="34" charset="0"/>
            </a:endParaRPr>
          </a:p>
        </p:txBody>
      </p:sp>
      <p:sp>
        <p:nvSpPr>
          <p:cNvPr id="64517"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AE0F962-92B3-4041-9BF9-53041D88BA56}" type="datetime1">
              <a:rPr lang="en-US" altLang="en-US" smtClean="0">
                <a:latin typeface="Arial" panose="020B0604020202020204" pitchFamily="34" charset="0"/>
                <a:cs typeface="Arial" panose="020B0604020202020204" pitchFamily="34" charset="0"/>
              </a:rPr>
              <a:t>12/4/2019</a:t>
            </a:fld>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447383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fld id="{B7FEDF05-7B53-492F-851B-B365CC3926A5}" type="datetime1">
              <a:rPr lang="en-US" smtClean="0"/>
              <a:t>12/4/2019</a:t>
            </a:fld>
            <a:endParaRPr lang="en-US" dirty="0"/>
          </a:p>
        </p:txBody>
      </p:sp>
      <p:sp>
        <p:nvSpPr>
          <p:cNvPr id="5" name="Slide Number Placeholder 4"/>
          <p:cNvSpPr>
            <a:spLocks noGrp="1"/>
          </p:cNvSpPr>
          <p:nvPr>
            <p:ph type="sldNum" sz="quarter" idx="11"/>
          </p:nvPr>
        </p:nvSpPr>
        <p:spPr/>
        <p:txBody>
          <a:bodyPr/>
          <a:lstStyle/>
          <a:p>
            <a:pPr>
              <a:defRPr/>
            </a:pPr>
            <a:fld id="{1767806B-7EA6-4B8F-92E5-3A9D5F1D759E}" type="slidenum">
              <a:rPr lang="en-US" altLang="en-US" smtClean="0"/>
              <a:pPr>
                <a:defRPr/>
              </a:pPr>
              <a:t>15</a:t>
            </a:fld>
            <a:endParaRPr lang="en-US" altLang="en-US"/>
          </a:p>
        </p:txBody>
      </p:sp>
    </p:spTree>
    <p:extLst>
      <p:ext uri="{BB962C8B-B14F-4D97-AF65-F5344CB8AC3E}">
        <p14:creationId xmlns:p14="http://schemas.microsoft.com/office/powerpoint/2010/main" val="15901361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fld id="{EE0E87D8-45C3-4F07-8527-C04FCBD97005}" type="datetime1">
              <a:rPr lang="en-US" smtClean="0"/>
              <a:t>12/4/2019</a:t>
            </a:fld>
            <a:endParaRPr lang="en-US" dirty="0"/>
          </a:p>
        </p:txBody>
      </p:sp>
      <p:sp>
        <p:nvSpPr>
          <p:cNvPr id="5" name="Slide Number Placeholder 4"/>
          <p:cNvSpPr>
            <a:spLocks noGrp="1"/>
          </p:cNvSpPr>
          <p:nvPr>
            <p:ph type="sldNum" sz="quarter" idx="11"/>
          </p:nvPr>
        </p:nvSpPr>
        <p:spPr/>
        <p:txBody>
          <a:bodyPr/>
          <a:lstStyle/>
          <a:p>
            <a:pPr>
              <a:defRPr/>
            </a:pPr>
            <a:fld id="{1767806B-7EA6-4B8F-92E5-3A9D5F1D759E}" type="slidenum">
              <a:rPr lang="en-US" altLang="en-US" smtClean="0"/>
              <a:pPr>
                <a:defRPr/>
              </a:pPr>
              <a:t>16</a:t>
            </a:fld>
            <a:endParaRPr lang="en-US" altLang="en-US"/>
          </a:p>
        </p:txBody>
      </p:sp>
    </p:spTree>
    <p:extLst>
      <p:ext uri="{BB962C8B-B14F-4D97-AF65-F5344CB8AC3E}">
        <p14:creationId xmlns:p14="http://schemas.microsoft.com/office/powerpoint/2010/main" val="16304136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z="1800" dirty="0" smtClean="0"/>
              <a:t>Complete </a:t>
            </a:r>
            <a:r>
              <a:rPr lang="en-US" altLang="en-US" sz="1800" dirty="0"/>
              <a:t>the required checks of the position the subject may be required to work in before the need arises. </a:t>
            </a:r>
          </a:p>
          <a:p>
            <a:pPr eaLnBrk="1" hangingPunct="1"/>
            <a:endParaRPr lang="en-US" altLang="en-US" sz="2000" dirty="0"/>
          </a:p>
          <a:p>
            <a:pPr eaLnBrk="1" hangingPunct="1"/>
            <a:r>
              <a:rPr lang="en-US" altLang="en-US" sz="2000" dirty="0"/>
              <a:t>Otherwise they cannot complete those job duties even for one hour if not completed</a:t>
            </a:r>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5B50737-5A59-4CD6-BA49-53B2EAE72D73}" type="slidenum">
              <a:rPr lang="en-US" altLang="en-US" smtClean="0">
                <a:latin typeface="Arial" panose="020B0604020202020204" pitchFamily="34" charset="0"/>
              </a:rPr>
              <a:pPr>
                <a:spcBef>
                  <a:spcPct val="0"/>
                </a:spcBef>
              </a:pPr>
              <a:t>17</a:t>
            </a:fld>
            <a:endParaRPr lang="en-US" altLang="en-US" smtClean="0">
              <a:latin typeface="Arial" panose="020B0604020202020204" pitchFamily="34" charset="0"/>
            </a:endParaRPr>
          </a:p>
        </p:txBody>
      </p:sp>
      <p:sp>
        <p:nvSpPr>
          <p:cNvPr id="68613"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A496B7-47AD-48A2-9F17-F9CF6FD7B99C}" type="datetime1">
              <a:rPr lang="en-US" altLang="en-US" smtClean="0">
                <a:latin typeface="Arial" panose="020B0604020202020204" pitchFamily="34" charset="0"/>
                <a:cs typeface="Arial" panose="020B0604020202020204" pitchFamily="34" charset="0"/>
              </a:rPr>
              <a:t>12/4/2019</a:t>
            </a:fld>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23018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fld id="{27CBC119-E228-4B48-835A-8F42BC517381}" type="datetime1">
              <a:rPr lang="en-US" smtClean="0"/>
              <a:t>12/4/2019</a:t>
            </a:fld>
            <a:endParaRPr lang="en-US" dirty="0"/>
          </a:p>
        </p:txBody>
      </p:sp>
      <p:sp>
        <p:nvSpPr>
          <p:cNvPr id="5" name="Slide Number Placeholder 4"/>
          <p:cNvSpPr>
            <a:spLocks noGrp="1"/>
          </p:cNvSpPr>
          <p:nvPr>
            <p:ph type="sldNum" sz="quarter" idx="11"/>
          </p:nvPr>
        </p:nvSpPr>
        <p:spPr/>
        <p:txBody>
          <a:bodyPr/>
          <a:lstStyle/>
          <a:p>
            <a:pPr>
              <a:defRPr/>
            </a:pPr>
            <a:fld id="{1767806B-7EA6-4B8F-92E5-3A9D5F1D759E}" type="slidenum">
              <a:rPr lang="en-US" altLang="en-US" smtClean="0"/>
              <a:pPr>
                <a:defRPr/>
              </a:pPr>
              <a:t>18</a:t>
            </a:fld>
            <a:endParaRPr lang="en-US" altLang="en-US"/>
          </a:p>
        </p:txBody>
      </p:sp>
    </p:spTree>
    <p:extLst>
      <p:ext uri="{BB962C8B-B14F-4D97-AF65-F5344CB8AC3E}">
        <p14:creationId xmlns:p14="http://schemas.microsoft.com/office/powerpoint/2010/main" val="24752927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t>New effective 7/1/19 through Families First Act-Regardless of what the employee/volunteer does or</a:t>
            </a:r>
            <a:r>
              <a:rPr lang="en-US" sz="1800" baseline="0" dirty="0" smtClean="0"/>
              <a:t> level of interaction with children, even if none, this person if in a DCS licensed residential facility is a A-1 covered personnel and has all background checks. </a:t>
            </a:r>
            <a:endParaRPr lang="en-US" sz="1800" dirty="0"/>
          </a:p>
        </p:txBody>
      </p:sp>
      <p:sp>
        <p:nvSpPr>
          <p:cNvPr id="4" name="Date Placeholder 3"/>
          <p:cNvSpPr>
            <a:spLocks noGrp="1"/>
          </p:cNvSpPr>
          <p:nvPr>
            <p:ph type="dt" idx="10"/>
          </p:nvPr>
        </p:nvSpPr>
        <p:spPr/>
        <p:txBody>
          <a:bodyPr/>
          <a:lstStyle/>
          <a:p>
            <a:pPr>
              <a:defRPr/>
            </a:pPr>
            <a:fld id="{72D6D24C-91B1-430E-A69E-74426B543B48}" type="datetime1">
              <a:rPr lang="en-US" smtClean="0"/>
              <a:t>12/4/2019</a:t>
            </a:fld>
            <a:endParaRPr lang="en-US" dirty="0"/>
          </a:p>
        </p:txBody>
      </p:sp>
      <p:sp>
        <p:nvSpPr>
          <p:cNvPr id="5" name="Slide Number Placeholder 4"/>
          <p:cNvSpPr>
            <a:spLocks noGrp="1"/>
          </p:cNvSpPr>
          <p:nvPr>
            <p:ph type="sldNum" sz="quarter" idx="11"/>
          </p:nvPr>
        </p:nvSpPr>
        <p:spPr/>
        <p:txBody>
          <a:bodyPr/>
          <a:lstStyle/>
          <a:p>
            <a:pPr>
              <a:defRPr/>
            </a:pPr>
            <a:fld id="{1767806B-7EA6-4B8F-92E5-3A9D5F1D759E}" type="slidenum">
              <a:rPr lang="en-US" altLang="en-US" smtClean="0"/>
              <a:pPr>
                <a:defRPr/>
              </a:pPr>
              <a:t>19</a:t>
            </a:fld>
            <a:endParaRPr lang="en-US" altLang="en-US"/>
          </a:p>
        </p:txBody>
      </p:sp>
    </p:spTree>
    <p:extLst>
      <p:ext uri="{BB962C8B-B14F-4D97-AF65-F5344CB8AC3E}">
        <p14:creationId xmlns:p14="http://schemas.microsoft.com/office/powerpoint/2010/main" val="1819755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z="1800" dirty="0"/>
              <a:t>Background Checks but not procedures are in the contract </a:t>
            </a:r>
            <a:r>
              <a:rPr lang="en-US" altLang="en-US" sz="1800" dirty="0" smtClean="0"/>
              <a:t>itself.   See DCS Policy 13.3</a:t>
            </a:r>
            <a:r>
              <a:rPr lang="en-US" altLang="en-US" sz="1800" baseline="0" dirty="0" smtClean="0"/>
              <a:t> and 13.4 for procedure.</a:t>
            </a:r>
            <a:endParaRPr lang="en-US" altLang="en-US" sz="1800" dirty="0"/>
          </a:p>
          <a:p>
            <a:pPr eaLnBrk="1" hangingPunct="1"/>
            <a:endParaRPr lang="en-US" altLang="en-US" sz="1800" dirty="0"/>
          </a:p>
          <a:p>
            <a:pPr eaLnBrk="1" hangingPunct="1"/>
            <a:r>
              <a:rPr lang="en-US" altLang="en-US" sz="1800" dirty="0" smtClean="0"/>
              <a:t>Do </a:t>
            </a:r>
            <a:r>
              <a:rPr lang="en-US" altLang="en-US" sz="1800" dirty="0"/>
              <a:t>not sign and return signature page until all background checks are completed and </a:t>
            </a:r>
            <a:r>
              <a:rPr lang="en-US" altLang="en-US" sz="1800" dirty="0" smtClean="0"/>
              <a:t>evaluated.  Background checks are good for 48 months</a:t>
            </a:r>
            <a:endParaRPr lang="en-US" altLang="en-US" sz="1800" dirty="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0ABB8E0-9836-486F-A4EC-EC630818E95C}" type="slidenum">
              <a:rPr lang="en-US" altLang="en-US" smtClean="0">
                <a:latin typeface="Arial" panose="020B0604020202020204" pitchFamily="34" charset="0"/>
              </a:rPr>
              <a:pPr>
                <a:spcBef>
                  <a:spcPct val="0"/>
                </a:spcBef>
              </a:pPr>
              <a:t>2</a:t>
            </a:fld>
            <a:endParaRPr lang="en-US" altLang="en-US" smtClean="0">
              <a:latin typeface="Arial" panose="020B0604020202020204" pitchFamily="34" charset="0"/>
            </a:endParaRPr>
          </a:p>
        </p:txBody>
      </p:sp>
      <p:sp>
        <p:nvSpPr>
          <p:cNvPr id="30725"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073EC8E-1772-456D-9EE1-FA7C3D7B0D73}" type="datetime1">
              <a:rPr lang="en-US" altLang="en-US" smtClean="0">
                <a:latin typeface="Arial" panose="020B0604020202020204" pitchFamily="34" charset="0"/>
                <a:cs typeface="Arial" panose="020B0604020202020204" pitchFamily="34" charset="0"/>
              </a:rPr>
              <a:t>12/4/2019</a:t>
            </a:fld>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21801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t>If any of these has full background checks.</a:t>
            </a:r>
          </a:p>
          <a:p>
            <a:endParaRPr lang="en-US" sz="1800" dirty="0" smtClean="0"/>
          </a:p>
          <a:p>
            <a:r>
              <a:rPr lang="en-US" sz="1800" dirty="0" smtClean="0"/>
              <a:t>Regular means you</a:t>
            </a:r>
            <a:r>
              <a:rPr lang="en-US" sz="1800" baseline="0" dirty="0" smtClean="0"/>
              <a:t> know it will occur again.  </a:t>
            </a:r>
          </a:p>
          <a:p>
            <a:endParaRPr lang="en-US" baseline="0" dirty="0" smtClean="0"/>
          </a:p>
          <a:p>
            <a:r>
              <a:rPr lang="en-US" sz="1800" baseline="0" dirty="0" smtClean="0"/>
              <a:t>Note:  Not just alone with a child but also alone with a child with other contractor staff only.</a:t>
            </a:r>
            <a:endParaRPr lang="en-US" sz="1800" dirty="0"/>
          </a:p>
        </p:txBody>
      </p:sp>
      <p:sp>
        <p:nvSpPr>
          <p:cNvPr id="4" name="Date Placeholder 3"/>
          <p:cNvSpPr>
            <a:spLocks noGrp="1"/>
          </p:cNvSpPr>
          <p:nvPr>
            <p:ph type="dt" idx="10"/>
          </p:nvPr>
        </p:nvSpPr>
        <p:spPr/>
        <p:txBody>
          <a:bodyPr/>
          <a:lstStyle/>
          <a:p>
            <a:pPr>
              <a:defRPr/>
            </a:pPr>
            <a:fld id="{57D42959-7521-4444-8631-D3F7CC31F9B2}" type="datetime1">
              <a:rPr lang="en-US" smtClean="0"/>
              <a:t>12/4/2019</a:t>
            </a:fld>
            <a:endParaRPr lang="en-US" dirty="0"/>
          </a:p>
        </p:txBody>
      </p:sp>
      <p:sp>
        <p:nvSpPr>
          <p:cNvPr id="5" name="Slide Number Placeholder 4"/>
          <p:cNvSpPr>
            <a:spLocks noGrp="1"/>
          </p:cNvSpPr>
          <p:nvPr>
            <p:ph type="sldNum" sz="quarter" idx="11"/>
          </p:nvPr>
        </p:nvSpPr>
        <p:spPr/>
        <p:txBody>
          <a:bodyPr/>
          <a:lstStyle/>
          <a:p>
            <a:pPr>
              <a:defRPr/>
            </a:pPr>
            <a:fld id="{1767806B-7EA6-4B8F-92E5-3A9D5F1D759E}" type="slidenum">
              <a:rPr lang="en-US" altLang="en-US" smtClean="0"/>
              <a:pPr>
                <a:defRPr/>
              </a:pPr>
              <a:t>20</a:t>
            </a:fld>
            <a:endParaRPr lang="en-US" altLang="en-US"/>
          </a:p>
        </p:txBody>
      </p:sp>
    </p:spTree>
    <p:extLst>
      <p:ext uri="{BB962C8B-B14F-4D97-AF65-F5344CB8AC3E}">
        <p14:creationId xmlns:p14="http://schemas.microsoft.com/office/powerpoint/2010/main" val="9339200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t>Those that manage A-1 staff either directly</a:t>
            </a:r>
            <a:r>
              <a:rPr lang="en-US" sz="1800" baseline="0" dirty="0" smtClean="0"/>
              <a:t> or up the chain of command are A-1 covered personnel</a:t>
            </a:r>
            <a:endParaRPr lang="en-US" sz="1800" dirty="0"/>
          </a:p>
        </p:txBody>
      </p:sp>
      <p:sp>
        <p:nvSpPr>
          <p:cNvPr id="4" name="Date Placeholder 3"/>
          <p:cNvSpPr>
            <a:spLocks noGrp="1"/>
          </p:cNvSpPr>
          <p:nvPr>
            <p:ph type="dt" idx="10"/>
          </p:nvPr>
        </p:nvSpPr>
        <p:spPr/>
        <p:txBody>
          <a:bodyPr/>
          <a:lstStyle/>
          <a:p>
            <a:pPr>
              <a:defRPr/>
            </a:pPr>
            <a:fld id="{471CC2BB-D944-436C-98EE-A8787F689AED}" type="datetime1">
              <a:rPr lang="en-US" smtClean="0"/>
              <a:t>12/4/2019</a:t>
            </a:fld>
            <a:endParaRPr lang="en-US" dirty="0"/>
          </a:p>
        </p:txBody>
      </p:sp>
      <p:sp>
        <p:nvSpPr>
          <p:cNvPr id="5" name="Slide Number Placeholder 4"/>
          <p:cNvSpPr>
            <a:spLocks noGrp="1"/>
          </p:cNvSpPr>
          <p:nvPr>
            <p:ph type="sldNum" sz="quarter" idx="11"/>
          </p:nvPr>
        </p:nvSpPr>
        <p:spPr/>
        <p:txBody>
          <a:bodyPr/>
          <a:lstStyle/>
          <a:p>
            <a:pPr>
              <a:defRPr/>
            </a:pPr>
            <a:fld id="{1767806B-7EA6-4B8F-92E5-3A9D5F1D759E}" type="slidenum">
              <a:rPr lang="en-US" altLang="en-US" smtClean="0"/>
              <a:pPr>
                <a:defRPr/>
              </a:pPr>
              <a:t>21</a:t>
            </a:fld>
            <a:endParaRPr lang="en-US" altLang="en-US"/>
          </a:p>
        </p:txBody>
      </p:sp>
    </p:spTree>
    <p:extLst>
      <p:ext uri="{BB962C8B-B14F-4D97-AF65-F5344CB8AC3E}">
        <p14:creationId xmlns:p14="http://schemas.microsoft.com/office/powerpoint/2010/main" val="12360013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fld id="{5EED79D0-6D7E-4DF7-8633-7EC43E8B4B77}" type="datetime1">
              <a:rPr lang="en-US" smtClean="0"/>
              <a:t>12/4/2019</a:t>
            </a:fld>
            <a:endParaRPr lang="en-US" dirty="0"/>
          </a:p>
        </p:txBody>
      </p:sp>
      <p:sp>
        <p:nvSpPr>
          <p:cNvPr id="5" name="Slide Number Placeholder 4"/>
          <p:cNvSpPr>
            <a:spLocks noGrp="1"/>
          </p:cNvSpPr>
          <p:nvPr>
            <p:ph type="sldNum" sz="quarter" idx="11"/>
          </p:nvPr>
        </p:nvSpPr>
        <p:spPr/>
        <p:txBody>
          <a:bodyPr/>
          <a:lstStyle/>
          <a:p>
            <a:pPr>
              <a:defRPr/>
            </a:pPr>
            <a:fld id="{1767806B-7EA6-4B8F-92E5-3A9D5F1D759E}" type="slidenum">
              <a:rPr lang="en-US" altLang="en-US" smtClean="0"/>
              <a:pPr>
                <a:defRPr/>
              </a:pPr>
              <a:t>22</a:t>
            </a:fld>
            <a:endParaRPr lang="en-US" altLang="en-US"/>
          </a:p>
        </p:txBody>
      </p:sp>
    </p:spTree>
    <p:extLst>
      <p:ext uri="{BB962C8B-B14F-4D97-AF65-F5344CB8AC3E}">
        <p14:creationId xmlns:p14="http://schemas.microsoft.com/office/powerpoint/2010/main" val="33181859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1FA33462-2C4B-4865-965A-A3EE8E12C933}" type="datetime1">
              <a:rPr lang="en-US" smtClean="0"/>
              <a:t>12/4/2019</a:t>
            </a:fld>
            <a:endParaRPr lang="en-US" dirty="0"/>
          </a:p>
        </p:txBody>
      </p:sp>
      <p:sp>
        <p:nvSpPr>
          <p:cNvPr id="5" name="Slide Number Placeholder 4"/>
          <p:cNvSpPr>
            <a:spLocks noGrp="1"/>
          </p:cNvSpPr>
          <p:nvPr>
            <p:ph type="sldNum" sz="quarter" idx="11"/>
          </p:nvPr>
        </p:nvSpPr>
        <p:spPr/>
        <p:txBody>
          <a:bodyPr/>
          <a:lstStyle/>
          <a:p>
            <a:pPr>
              <a:defRPr/>
            </a:pPr>
            <a:fld id="{1767806B-7EA6-4B8F-92E5-3A9D5F1D759E}" type="slidenum">
              <a:rPr lang="en-US" altLang="en-US" smtClean="0"/>
              <a:pPr>
                <a:defRPr/>
              </a:pPr>
              <a:t>23</a:t>
            </a:fld>
            <a:endParaRPr lang="en-US" altLang="en-US"/>
          </a:p>
        </p:txBody>
      </p:sp>
    </p:spTree>
    <p:extLst>
      <p:ext uri="{BB962C8B-B14F-4D97-AF65-F5344CB8AC3E}">
        <p14:creationId xmlns:p14="http://schemas.microsoft.com/office/powerpoint/2010/main" val="6699106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t>Those that manager an A-2 level</a:t>
            </a:r>
            <a:r>
              <a:rPr lang="en-US" sz="1800" baseline="0" dirty="0" smtClean="0"/>
              <a:t> employee/volunteer directly or up the chain of command is an A-2 covered personnel</a:t>
            </a:r>
            <a:endParaRPr lang="en-US" sz="1800" dirty="0"/>
          </a:p>
        </p:txBody>
      </p:sp>
      <p:sp>
        <p:nvSpPr>
          <p:cNvPr id="4" name="Date Placeholder 3"/>
          <p:cNvSpPr>
            <a:spLocks noGrp="1"/>
          </p:cNvSpPr>
          <p:nvPr>
            <p:ph type="dt" idx="10"/>
          </p:nvPr>
        </p:nvSpPr>
        <p:spPr/>
        <p:txBody>
          <a:bodyPr/>
          <a:lstStyle/>
          <a:p>
            <a:pPr>
              <a:defRPr/>
            </a:pPr>
            <a:fld id="{31E1A06D-3426-4408-8EE0-E043228B859C}" type="datetime1">
              <a:rPr lang="en-US" smtClean="0"/>
              <a:t>12/4/2019</a:t>
            </a:fld>
            <a:endParaRPr lang="en-US" dirty="0"/>
          </a:p>
        </p:txBody>
      </p:sp>
      <p:sp>
        <p:nvSpPr>
          <p:cNvPr id="5" name="Slide Number Placeholder 4"/>
          <p:cNvSpPr>
            <a:spLocks noGrp="1"/>
          </p:cNvSpPr>
          <p:nvPr>
            <p:ph type="sldNum" sz="quarter" idx="11"/>
          </p:nvPr>
        </p:nvSpPr>
        <p:spPr/>
        <p:txBody>
          <a:bodyPr/>
          <a:lstStyle/>
          <a:p>
            <a:pPr>
              <a:defRPr/>
            </a:pPr>
            <a:fld id="{1767806B-7EA6-4B8F-92E5-3A9D5F1D759E}" type="slidenum">
              <a:rPr lang="en-US" altLang="en-US" smtClean="0"/>
              <a:pPr>
                <a:defRPr/>
              </a:pPr>
              <a:t>24</a:t>
            </a:fld>
            <a:endParaRPr lang="en-US" altLang="en-US"/>
          </a:p>
        </p:txBody>
      </p:sp>
    </p:spTree>
    <p:extLst>
      <p:ext uri="{BB962C8B-B14F-4D97-AF65-F5344CB8AC3E}">
        <p14:creationId xmlns:p14="http://schemas.microsoft.com/office/powerpoint/2010/main" val="25011130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t>Agencies that have no covered personnel, the executive manager, CEO or other top person in charge must have A-2</a:t>
            </a:r>
            <a:r>
              <a:rPr lang="en-US" sz="1800" baseline="0" dirty="0" smtClean="0"/>
              <a:t> level background checks and is an A-2 level covered personnel.  He/she may be the only covered personnel in the entire agency.</a:t>
            </a:r>
            <a:endParaRPr lang="en-US" sz="1800" dirty="0"/>
          </a:p>
        </p:txBody>
      </p:sp>
      <p:sp>
        <p:nvSpPr>
          <p:cNvPr id="4" name="Date Placeholder 3"/>
          <p:cNvSpPr>
            <a:spLocks noGrp="1"/>
          </p:cNvSpPr>
          <p:nvPr>
            <p:ph type="dt" idx="10"/>
          </p:nvPr>
        </p:nvSpPr>
        <p:spPr/>
        <p:txBody>
          <a:bodyPr/>
          <a:lstStyle/>
          <a:p>
            <a:pPr>
              <a:defRPr/>
            </a:pPr>
            <a:fld id="{C1C17418-EB12-469F-B815-AEA079FEEBD1}" type="datetime1">
              <a:rPr lang="en-US" smtClean="0"/>
              <a:t>12/4/2019</a:t>
            </a:fld>
            <a:endParaRPr lang="en-US" dirty="0"/>
          </a:p>
        </p:txBody>
      </p:sp>
      <p:sp>
        <p:nvSpPr>
          <p:cNvPr id="5" name="Slide Number Placeholder 4"/>
          <p:cNvSpPr>
            <a:spLocks noGrp="1"/>
          </p:cNvSpPr>
          <p:nvPr>
            <p:ph type="sldNum" sz="quarter" idx="11"/>
          </p:nvPr>
        </p:nvSpPr>
        <p:spPr/>
        <p:txBody>
          <a:bodyPr/>
          <a:lstStyle/>
          <a:p>
            <a:pPr>
              <a:defRPr/>
            </a:pPr>
            <a:fld id="{1767806B-7EA6-4B8F-92E5-3A9D5F1D759E}" type="slidenum">
              <a:rPr lang="en-US" altLang="en-US" smtClean="0"/>
              <a:pPr>
                <a:defRPr/>
              </a:pPr>
              <a:t>25</a:t>
            </a:fld>
            <a:endParaRPr lang="en-US" altLang="en-US"/>
          </a:p>
        </p:txBody>
      </p:sp>
    </p:spTree>
    <p:extLst>
      <p:ext uri="{BB962C8B-B14F-4D97-AF65-F5344CB8AC3E}">
        <p14:creationId xmlns:p14="http://schemas.microsoft.com/office/powerpoint/2010/main" val="140956655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fld id="{AA388574-E909-42DC-8BFA-E48164B75ABD}" type="datetime1">
              <a:rPr lang="en-US" smtClean="0"/>
              <a:t>12/4/2019</a:t>
            </a:fld>
            <a:endParaRPr lang="en-US" dirty="0"/>
          </a:p>
        </p:txBody>
      </p:sp>
      <p:sp>
        <p:nvSpPr>
          <p:cNvPr id="5" name="Slide Number Placeholder 4"/>
          <p:cNvSpPr>
            <a:spLocks noGrp="1"/>
          </p:cNvSpPr>
          <p:nvPr>
            <p:ph type="sldNum" sz="quarter" idx="11"/>
          </p:nvPr>
        </p:nvSpPr>
        <p:spPr/>
        <p:txBody>
          <a:bodyPr/>
          <a:lstStyle/>
          <a:p>
            <a:pPr>
              <a:defRPr/>
            </a:pPr>
            <a:fld id="{1767806B-7EA6-4B8F-92E5-3A9D5F1D759E}" type="slidenum">
              <a:rPr lang="en-US" altLang="en-US" smtClean="0"/>
              <a:pPr>
                <a:defRPr/>
              </a:pPr>
              <a:t>26</a:t>
            </a:fld>
            <a:endParaRPr lang="en-US" altLang="en-US"/>
          </a:p>
        </p:txBody>
      </p:sp>
    </p:spTree>
    <p:extLst>
      <p:ext uri="{BB962C8B-B14F-4D97-AF65-F5344CB8AC3E}">
        <p14:creationId xmlns:p14="http://schemas.microsoft.com/office/powerpoint/2010/main" val="19288775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F297A7E-33A0-49A4-AFE3-1A35B2D1998B}" type="slidenum">
              <a:rPr lang="en-US" altLang="en-US" smtClean="0">
                <a:latin typeface="Arial" panose="020B0604020202020204" pitchFamily="34" charset="0"/>
              </a:rPr>
              <a:pPr>
                <a:spcBef>
                  <a:spcPct val="0"/>
                </a:spcBef>
              </a:pPr>
              <a:t>27</a:t>
            </a:fld>
            <a:endParaRPr lang="en-US" altLang="en-US" smtClean="0">
              <a:latin typeface="Arial" panose="020B0604020202020204" pitchFamily="34" charset="0"/>
            </a:endParaRPr>
          </a:p>
        </p:txBody>
      </p:sp>
      <p:sp>
        <p:nvSpPr>
          <p:cNvPr id="51205"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C3E1D23-A458-4E51-A6C2-3CDDB7CC086F}" type="datetime1">
              <a:rPr lang="en-US" altLang="en-US" smtClean="0">
                <a:latin typeface="Arial" panose="020B0604020202020204" pitchFamily="34" charset="0"/>
                <a:cs typeface="Arial" panose="020B0604020202020204" pitchFamily="34" charset="0"/>
              </a:rPr>
              <a:t>12/4/2019</a:t>
            </a:fld>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33907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3359879-7AD4-4BFF-8D4B-6A36BF9A6F0A}" type="slidenum">
              <a:rPr lang="en-US" altLang="en-US" smtClean="0">
                <a:latin typeface="Arial" panose="020B0604020202020204" pitchFamily="34" charset="0"/>
              </a:rPr>
              <a:pPr>
                <a:spcBef>
                  <a:spcPct val="0"/>
                </a:spcBef>
              </a:pPr>
              <a:t>28</a:t>
            </a:fld>
            <a:endParaRPr lang="en-US" altLang="en-US" smtClean="0">
              <a:latin typeface="Arial" panose="020B0604020202020204" pitchFamily="34" charset="0"/>
            </a:endParaRPr>
          </a:p>
        </p:txBody>
      </p:sp>
      <p:sp>
        <p:nvSpPr>
          <p:cNvPr id="53253"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ED7FE71-E994-4A00-9D83-9FC39684A9E6}" type="datetime1">
              <a:rPr lang="en-US" altLang="en-US" smtClean="0">
                <a:latin typeface="Arial" panose="020B0604020202020204" pitchFamily="34" charset="0"/>
                <a:cs typeface="Arial" panose="020B0604020202020204" pitchFamily="34" charset="0"/>
              </a:rPr>
              <a:t>12/4/2019</a:t>
            </a:fld>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33826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040" y="4183063"/>
            <a:ext cx="5608320" cy="4183380"/>
          </a:xfrm>
        </p:spPr>
        <p:txBody>
          <a:bodyPr>
            <a:noAutofit/>
          </a:bodyPr>
          <a:lstStyle/>
          <a:p>
            <a:pPr eaLnBrk="1" hangingPunct="1">
              <a:defRPr/>
            </a:pPr>
            <a:r>
              <a:rPr lang="en-US" sz="1250" dirty="0"/>
              <a:t>Other fingerprint bases status results that could be returned besides qualified are</a:t>
            </a:r>
          </a:p>
          <a:p>
            <a:pPr eaLnBrk="1" hangingPunct="1">
              <a:defRPr/>
            </a:pPr>
            <a:r>
              <a:rPr lang="en-US" sz="1250" dirty="0"/>
              <a:t>Conditionally Disqualified-this means that COBCU needs additional information before we can finish the evaluation.</a:t>
            </a:r>
          </a:p>
          <a:p>
            <a:pPr marL="232943" indent="-232943" eaLnBrk="1" hangingPunct="1">
              <a:buFontTx/>
              <a:buAutoNum type="arabicPeriod"/>
              <a:defRPr/>
            </a:pPr>
            <a:r>
              <a:rPr lang="en-US" sz="1250" dirty="0"/>
              <a:t>Give the subject of the check a copy of the fingerprint based status letter that your agency received by e-mail and instruct the subject to call the consultant listed on the letter at the phone number provided right away. </a:t>
            </a:r>
          </a:p>
          <a:p>
            <a:pPr marL="232943" indent="-232943" eaLnBrk="1" hangingPunct="1">
              <a:buFontTx/>
              <a:buAutoNum type="arabicPeriod"/>
              <a:defRPr/>
            </a:pPr>
            <a:r>
              <a:rPr lang="en-US" sz="1250" dirty="0"/>
              <a:t> The subject will be told what to provide and once this is provided the subject will be reevaluated.  </a:t>
            </a:r>
          </a:p>
          <a:p>
            <a:pPr marL="232943" indent="-232943" eaLnBrk="1" hangingPunct="1">
              <a:buFontTx/>
              <a:buAutoNum type="arabicPeriod"/>
              <a:defRPr/>
            </a:pPr>
            <a:r>
              <a:rPr lang="en-US" sz="1250" dirty="0"/>
              <a:t>This entire process must be completed within 10 days. </a:t>
            </a:r>
          </a:p>
          <a:p>
            <a:pPr marL="232943" indent="-232943" eaLnBrk="1" hangingPunct="1">
              <a:buFontTx/>
              <a:buAutoNum type="arabicPeriod"/>
              <a:defRPr/>
            </a:pPr>
            <a:r>
              <a:rPr lang="en-US" sz="1250" dirty="0"/>
              <a:t>If more than 10 days expires policy says the subject is not cooperating and is to be removed from working and is considered disqualified</a:t>
            </a:r>
          </a:p>
          <a:p>
            <a:pPr marL="232943" indent="-232943" eaLnBrk="1" hangingPunct="1">
              <a:buFontTx/>
              <a:buAutoNum type="arabicPeriod"/>
              <a:defRPr/>
            </a:pPr>
            <a:r>
              <a:rPr lang="en-US" sz="1250" dirty="0"/>
              <a:t>Second status could be disqualified.  </a:t>
            </a:r>
          </a:p>
          <a:p>
            <a:pPr marL="232943" indent="-232943" eaLnBrk="1" hangingPunct="1">
              <a:buFontTx/>
              <a:buAutoNum type="arabicPeriod"/>
              <a:defRPr/>
            </a:pPr>
            <a:r>
              <a:rPr lang="en-US" sz="1250" dirty="0"/>
              <a:t>This will result from any felony conviction, regardless of the period of time that has lapsed since the conviction, any misdemeanor related to the health and safety of a child or any juvenile adjudication that would have been a felony if convicted by an adult.</a:t>
            </a:r>
          </a:p>
          <a:p>
            <a:pPr marL="232943" indent="-232943" eaLnBrk="1" hangingPunct="1">
              <a:buFontTx/>
              <a:buAutoNum type="arabicPeriod"/>
              <a:defRPr/>
            </a:pPr>
            <a:r>
              <a:rPr lang="en-US" sz="1250" dirty="0"/>
              <a:t>If disqualified, give the subject of the check a copy of the letter and if the subject is eligible to file for a waiver and your agency is in support of this, this must be done in no more than 10 days.  </a:t>
            </a:r>
          </a:p>
          <a:p>
            <a:pPr marL="232943" indent="-232943" eaLnBrk="1" hangingPunct="1">
              <a:buFontTx/>
              <a:buAutoNum type="arabicPeriod"/>
              <a:defRPr/>
            </a:pPr>
            <a:r>
              <a:rPr lang="en-US" sz="1250" dirty="0"/>
              <a:t>See DCS policy 13.4 for complete procedures for filing for a waiver.</a:t>
            </a:r>
          </a:p>
          <a:p>
            <a:pPr marL="232943" indent="-232943" eaLnBrk="1" hangingPunct="1">
              <a:buFontTx/>
              <a:buAutoNum type="arabicPeriod"/>
              <a:defRPr/>
            </a:pPr>
            <a:r>
              <a:rPr lang="en-US" sz="1250" dirty="0"/>
              <a:t>The subject cannot continue to work or volunteers unless a waiver granted fingerprint based status letter is issued or the subject of the check is qualified.</a:t>
            </a:r>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54DAEB-E5D3-431F-A048-3FA474C3C011}" type="slidenum">
              <a:rPr lang="en-US" altLang="en-US" smtClean="0">
                <a:latin typeface="Arial" panose="020B0604020202020204" pitchFamily="34" charset="0"/>
              </a:rPr>
              <a:pPr>
                <a:spcBef>
                  <a:spcPct val="0"/>
                </a:spcBef>
              </a:pPr>
              <a:t>29</a:t>
            </a:fld>
            <a:endParaRPr lang="en-US" altLang="en-US" smtClean="0">
              <a:latin typeface="Arial" panose="020B0604020202020204" pitchFamily="34" charset="0"/>
            </a:endParaRPr>
          </a:p>
        </p:txBody>
      </p:sp>
      <p:sp>
        <p:nvSpPr>
          <p:cNvPr id="55301"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0234392-498A-48A1-9D2F-D4F9A172B95F}" type="datetime1">
              <a:rPr lang="en-US" altLang="en-US" smtClean="0">
                <a:latin typeface="Arial" panose="020B0604020202020204" pitchFamily="34" charset="0"/>
                <a:cs typeface="Arial" panose="020B0604020202020204" pitchFamily="34" charset="0"/>
              </a:rPr>
              <a:t>12/4/2019</a:t>
            </a:fld>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229693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z="1800" dirty="0"/>
              <a:t>Subcontractor and Sub Grantees are held to the same standards and procedures that primary DCS contractors and grantees are held</a:t>
            </a: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6A0D302-2313-4DEE-8AD9-822EA0D34BB0}" type="slidenum">
              <a:rPr lang="en-US" altLang="en-US" smtClean="0">
                <a:latin typeface="Arial" panose="020B0604020202020204" pitchFamily="34" charset="0"/>
              </a:rPr>
              <a:pPr>
                <a:spcBef>
                  <a:spcPct val="0"/>
                </a:spcBef>
              </a:pPr>
              <a:t>3</a:t>
            </a:fld>
            <a:endParaRPr lang="en-US" altLang="en-US" smtClean="0">
              <a:latin typeface="Arial" panose="020B0604020202020204" pitchFamily="34" charset="0"/>
            </a:endParaRPr>
          </a:p>
        </p:txBody>
      </p:sp>
      <p:sp>
        <p:nvSpPr>
          <p:cNvPr id="32773"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588303B-7057-4B91-8869-C38A6044BB46}" type="datetime1">
              <a:rPr lang="en-US" altLang="en-US" smtClean="0">
                <a:latin typeface="Arial" panose="020B0604020202020204" pitchFamily="34" charset="0"/>
                <a:cs typeface="Arial" panose="020B0604020202020204" pitchFamily="34" charset="0"/>
              </a:rPr>
              <a:t>12/4/2019</a:t>
            </a:fld>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2302991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lnSpcReduction="10000"/>
          </a:bodyPr>
          <a:lstStyle/>
          <a:p>
            <a:pPr eaLnBrk="1" hangingPunct="1"/>
            <a:r>
              <a:rPr lang="en-US" altLang="en-US" sz="1800" dirty="0"/>
              <a:t>1, If substantiation is returning in Indiana or any other state, provide a copy of the substations form to the subject of the check.</a:t>
            </a:r>
          </a:p>
          <a:p>
            <a:pPr eaLnBrk="1" hangingPunct="1"/>
            <a:r>
              <a:rPr lang="en-US" altLang="en-US" sz="1800" dirty="0"/>
              <a:t>2. If the agency wishes to pursue or find out more concerning the situation surrounding this substantiation, contact the local county DCS office or other state DCS office and obtain the complete assessment with all details of the substantiation.</a:t>
            </a:r>
          </a:p>
          <a:p>
            <a:pPr eaLnBrk="1" hangingPunct="1"/>
            <a:r>
              <a:rPr lang="en-US" altLang="en-US" sz="1800" dirty="0"/>
              <a:t>3. If the agency is still wishing to employee or have this person volunteer then a CPS waiver may be requested.  </a:t>
            </a:r>
          </a:p>
          <a:p>
            <a:pPr eaLnBrk="1" hangingPunct="1"/>
            <a:r>
              <a:rPr lang="en-US" altLang="en-US" sz="1800" dirty="0"/>
              <a:t>4. See DCS policy 13.4 for complete instructions on the procedure.</a:t>
            </a:r>
          </a:p>
          <a:p>
            <a:pPr eaLnBrk="1" hangingPunct="1"/>
            <a:r>
              <a:rPr lang="en-US" altLang="en-US" sz="1800" dirty="0"/>
              <a:t>5. If substations if discovered the subject can not work or volunteer with the agency unless a CPS waiver is requested and granted from DCS COBCU</a:t>
            </a:r>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351A01F-D496-4440-A326-928CB5CA35E6}" type="slidenum">
              <a:rPr lang="en-US" altLang="en-US" smtClean="0">
                <a:latin typeface="Arial" panose="020B0604020202020204" pitchFamily="34" charset="0"/>
              </a:rPr>
              <a:pPr>
                <a:spcBef>
                  <a:spcPct val="0"/>
                </a:spcBef>
              </a:pPr>
              <a:t>30</a:t>
            </a:fld>
            <a:endParaRPr lang="en-US" altLang="en-US" smtClean="0">
              <a:latin typeface="Arial" panose="020B0604020202020204" pitchFamily="34" charset="0"/>
            </a:endParaRPr>
          </a:p>
        </p:txBody>
      </p:sp>
      <p:sp>
        <p:nvSpPr>
          <p:cNvPr id="57349"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5FD8203-3022-4480-9DB2-561597901E84}" type="datetime1">
              <a:rPr lang="en-US" altLang="en-US" smtClean="0">
                <a:latin typeface="Arial" panose="020B0604020202020204" pitchFamily="34" charset="0"/>
                <a:cs typeface="Arial" panose="020B0604020202020204" pitchFamily="34" charset="0"/>
              </a:rPr>
              <a:t>12/4/2019</a:t>
            </a:fld>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1186121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a:bodyPr>
          <a:lstStyle/>
          <a:p>
            <a:pPr eaLnBrk="1" hangingPunct="1">
              <a:defRPr/>
            </a:pPr>
            <a:r>
              <a:rPr lang="en-US" sz="1800" dirty="0"/>
              <a:t>If a common name, the national website may be filtered to include only specific states</a:t>
            </a:r>
          </a:p>
          <a:p>
            <a:pPr eaLnBrk="1" hangingPunct="1">
              <a:defRPr/>
            </a:pPr>
            <a:endParaRPr lang="en-US" sz="1800" dirty="0"/>
          </a:p>
          <a:p>
            <a:pPr eaLnBrk="1" hangingPunct="1">
              <a:defRPr/>
            </a:pPr>
            <a:r>
              <a:rPr lang="en-US" sz="1800" dirty="0"/>
              <a:t>the search should only be limited to certain states when due to the common name the agency is unable to determine if there is a match without limiting the search.  </a:t>
            </a:r>
          </a:p>
          <a:p>
            <a:pPr eaLnBrk="1" hangingPunct="1">
              <a:defRPr/>
            </a:pPr>
            <a:endParaRPr lang="en-US" sz="1800" dirty="0"/>
          </a:p>
          <a:p>
            <a:pPr eaLnBrk="1" hangingPunct="1">
              <a:defRPr/>
            </a:pPr>
            <a:r>
              <a:rPr lang="en-US" sz="1800" dirty="0"/>
              <a:t>If the search is limited to specific states, make sure to check all states of residency in the last five years and print out and sign each separate search completed.</a:t>
            </a:r>
          </a:p>
          <a:p>
            <a:pPr eaLnBrk="1" hangingPunct="1">
              <a:defRPr/>
            </a:pPr>
            <a:endParaRPr lang="en-US" sz="1800" dirty="0"/>
          </a:p>
          <a:p>
            <a:pPr eaLnBrk="1" hangingPunct="1">
              <a:defRPr/>
            </a:pPr>
            <a:r>
              <a:rPr lang="en-US" sz="1800" dirty="0"/>
              <a:t>If there is a match, the subject of the check can not work or volunteer with the contract.</a:t>
            </a:r>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44B94C7-EA72-4FF2-83E6-B8AD9299F32F}" type="slidenum">
              <a:rPr lang="en-US" altLang="en-US" smtClean="0">
                <a:latin typeface="Arial" panose="020B0604020202020204" pitchFamily="34" charset="0"/>
              </a:rPr>
              <a:pPr>
                <a:spcBef>
                  <a:spcPct val="0"/>
                </a:spcBef>
              </a:pPr>
              <a:t>31</a:t>
            </a:fld>
            <a:endParaRPr lang="en-US" altLang="en-US" smtClean="0">
              <a:latin typeface="Arial" panose="020B0604020202020204" pitchFamily="34" charset="0"/>
            </a:endParaRPr>
          </a:p>
        </p:txBody>
      </p:sp>
      <p:sp>
        <p:nvSpPr>
          <p:cNvPr id="59397"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140963E-938C-492A-93FE-A247098877BC}" type="datetime1">
              <a:rPr lang="en-US" altLang="en-US" smtClean="0">
                <a:latin typeface="Arial" panose="020B0604020202020204" pitchFamily="34" charset="0"/>
                <a:cs typeface="Arial" panose="020B0604020202020204" pitchFamily="34" charset="0"/>
              </a:rPr>
              <a:t>12/4/2019</a:t>
            </a:fld>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526496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92500" lnSpcReduction="10000"/>
          </a:bodyPr>
          <a:lstStyle/>
          <a:p>
            <a:pPr eaLnBrk="1" hangingPunct="1">
              <a:defRPr/>
            </a:pPr>
            <a:r>
              <a:rPr lang="en-US" sz="1800" dirty="0"/>
              <a:t>Local criminal court record searches are to  be completed at criminal court for the city and/or county for every residential address the subject has lived in the past five years.</a:t>
            </a:r>
          </a:p>
          <a:p>
            <a:pPr eaLnBrk="1" hangingPunct="1">
              <a:defRPr/>
            </a:pPr>
            <a:endParaRPr lang="en-US" sz="1800" dirty="0"/>
          </a:p>
          <a:p>
            <a:pPr eaLnBrk="1" hangingPunct="1">
              <a:defRPr/>
            </a:pPr>
            <a:r>
              <a:rPr lang="en-US" sz="1800" dirty="0"/>
              <a:t>This check is to be completed with the city or county criminal court online.  In Indiana this is through </a:t>
            </a:r>
            <a:r>
              <a:rPr lang="en-US" sz="1800" dirty="0" err="1"/>
              <a:t>MyCase</a:t>
            </a:r>
            <a:r>
              <a:rPr lang="en-US" sz="1800" dirty="0"/>
              <a:t>.  If an online search is not available it my be done through fax, mail or in person.  City and county searches are expected and only state searches are accepted when you can show proof that city/county searches are not available. </a:t>
            </a:r>
          </a:p>
          <a:p>
            <a:pPr eaLnBrk="1" hangingPunct="1">
              <a:defRPr/>
            </a:pPr>
            <a:endParaRPr lang="en-US" sz="1800" dirty="0"/>
          </a:p>
          <a:p>
            <a:pPr eaLnBrk="1" hangingPunct="1">
              <a:defRPr/>
            </a:pPr>
            <a:r>
              <a:rPr lang="en-US" sz="1800" dirty="0"/>
              <a:t>There may be a cost of this check, which can be passed on to the subject of the check</a:t>
            </a:r>
          </a:p>
          <a:p>
            <a:pPr eaLnBrk="1" hangingPunct="1">
              <a:defRPr/>
            </a:pPr>
            <a:endParaRPr lang="en-US" sz="1800" dirty="0"/>
          </a:p>
          <a:p>
            <a:pPr eaLnBrk="1" hangingPunct="1">
              <a:defRPr/>
            </a:pPr>
            <a:r>
              <a:rPr lang="en-US" sz="1800" dirty="0"/>
              <a:t>This includes checks for out of state also</a:t>
            </a:r>
          </a:p>
          <a:p>
            <a:pPr eaLnBrk="1" hangingPunct="1">
              <a:defRPr/>
            </a:pPr>
            <a:endParaRPr lang="en-US" sz="1800" dirty="0"/>
          </a:p>
          <a:p>
            <a:pPr eaLnBrk="1" hangingPunct="1">
              <a:defRPr/>
            </a:pPr>
            <a:endParaRPr lang="en-US" sz="1800" dirty="0"/>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AA505F-9424-4024-B779-D17DA956FF95}" type="slidenum">
              <a:rPr lang="en-US" altLang="en-US" smtClean="0">
                <a:latin typeface="Arial" panose="020B0604020202020204" pitchFamily="34" charset="0"/>
              </a:rPr>
              <a:pPr>
                <a:spcBef>
                  <a:spcPct val="0"/>
                </a:spcBef>
              </a:pPr>
              <a:t>32</a:t>
            </a:fld>
            <a:endParaRPr lang="en-US" altLang="en-US" smtClean="0">
              <a:latin typeface="Arial" panose="020B0604020202020204" pitchFamily="34" charset="0"/>
            </a:endParaRPr>
          </a:p>
        </p:txBody>
      </p:sp>
      <p:sp>
        <p:nvSpPr>
          <p:cNvPr id="61445"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C88803-43A1-47F2-B958-663194F4C370}" type="datetime1">
              <a:rPr lang="en-US" altLang="en-US" smtClean="0">
                <a:latin typeface="Arial" panose="020B0604020202020204" pitchFamily="34" charset="0"/>
                <a:cs typeface="Arial" panose="020B0604020202020204" pitchFamily="34" charset="0"/>
              </a:rPr>
              <a:t>12/4/2019</a:t>
            </a:fld>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9816763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fld id="{6984E298-6F35-40D8-ACA2-592364948825}" type="datetime1">
              <a:rPr lang="en-US" smtClean="0"/>
              <a:t>12/4/2019</a:t>
            </a:fld>
            <a:endParaRPr lang="en-US" dirty="0"/>
          </a:p>
        </p:txBody>
      </p:sp>
      <p:sp>
        <p:nvSpPr>
          <p:cNvPr id="5" name="Slide Number Placeholder 4"/>
          <p:cNvSpPr>
            <a:spLocks noGrp="1"/>
          </p:cNvSpPr>
          <p:nvPr>
            <p:ph type="sldNum" sz="quarter" idx="11"/>
          </p:nvPr>
        </p:nvSpPr>
        <p:spPr/>
        <p:txBody>
          <a:bodyPr/>
          <a:lstStyle/>
          <a:p>
            <a:pPr>
              <a:defRPr/>
            </a:pPr>
            <a:fld id="{1767806B-7EA6-4B8F-92E5-3A9D5F1D759E}" type="slidenum">
              <a:rPr lang="en-US" altLang="en-US" smtClean="0"/>
              <a:pPr>
                <a:defRPr/>
              </a:pPr>
              <a:t>33</a:t>
            </a:fld>
            <a:endParaRPr lang="en-US" altLang="en-US"/>
          </a:p>
        </p:txBody>
      </p:sp>
    </p:spTree>
    <p:extLst>
      <p:ext uri="{BB962C8B-B14F-4D97-AF65-F5344CB8AC3E}">
        <p14:creationId xmlns:p14="http://schemas.microsoft.com/office/powerpoint/2010/main" val="193363294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z="1800" dirty="0"/>
              <a:t>Make sure to understand what action must be taken when “hits” are found.  </a:t>
            </a:r>
          </a:p>
          <a:p>
            <a:pPr eaLnBrk="1" hangingPunct="1"/>
            <a:endParaRPr lang="en-US" altLang="en-US" sz="1800" dirty="0"/>
          </a:p>
          <a:p>
            <a:pPr eaLnBrk="1" hangingPunct="1"/>
            <a:r>
              <a:rPr lang="en-US" altLang="en-US" sz="1800" dirty="0"/>
              <a:t>Your agency can be found in non compliance if you allow a subject to work that is not cleared and you can be penalized up to losing the contract.</a:t>
            </a:r>
          </a:p>
        </p:txBody>
      </p:sp>
      <p:sp>
        <p:nvSpPr>
          <p:cNvPr id="737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EFE107C-672B-4ED4-B9E8-C2361D2D1042}" type="slidenum">
              <a:rPr lang="en-US" altLang="en-US" smtClean="0">
                <a:latin typeface="Arial" panose="020B0604020202020204" pitchFamily="34" charset="0"/>
              </a:rPr>
              <a:pPr>
                <a:spcBef>
                  <a:spcPct val="0"/>
                </a:spcBef>
              </a:pPr>
              <a:t>34</a:t>
            </a:fld>
            <a:endParaRPr lang="en-US" altLang="en-US" smtClean="0">
              <a:latin typeface="Arial" panose="020B0604020202020204" pitchFamily="34" charset="0"/>
            </a:endParaRPr>
          </a:p>
        </p:txBody>
      </p:sp>
      <p:sp>
        <p:nvSpPr>
          <p:cNvPr id="73733"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82E5AC7-6CA8-46F9-949A-A309FA285EE7}" type="datetime1">
              <a:rPr lang="en-US" altLang="en-US" smtClean="0">
                <a:latin typeface="Arial" panose="020B0604020202020204" pitchFamily="34" charset="0"/>
                <a:cs typeface="Arial" panose="020B0604020202020204" pitchFamily="34" charset="0"/>
              </a:rPr>
              <a:t>12/4/2019</a:t>
            </a:fld>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24042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fld id="{09AB1813-F9B7-44E8-B526-5EF00CCFA325}" type="datetime1">
              <a:rPr lang="en-US" smtClean="0"/>
              <a:t>12/4/2019</a:t>
            </a:fld>
            <a:endParaRPr lang="en-US" dirty="0"/>
          </a:p>
        </p:txBody>
      </p:sp>
      <p:sp>
        <p:nvSpPr>
          <p:cNvPr id="5" name="Slide Number Placeholder 4"/>
          <p:cNvSpPr>
            <a:spLocks noGrp="1"/>
          </p:cNvSpPr>
          <p:nvPr>
            <p:ph type="sldNum" sz="quarter" idx="11"/>
          </p:nvPr>
        </p:nvSpPr>
        <p:spPr/>
        <p:txBody>
          <a:bodyPr/>
          <a:lstStyle/>
          <a:p>
            <a:pPr>
              <a:defRPr/>
            </a:pPr>
            <a:fld id="{1767806B-7EA6-4B8F-92E5-3A9D5F1D759E}" type="slidenum">
              <a:rPr lang="en-US" altLang="en-US" smtClean="0"/>
              <a:pPr>
                <a:defRPr/>
              </a:pPr>
              <a:t>35</a:t>
            </a:fld>
            <a:endParaRPr lang="en-US" altLang="en-US"/>
          </a:p>
        </p:txBody>
      </p:sp>
    </p:spTree>
    <p:extLst>
      <p:ext uri="{BB962C8B-B14F-4D97-AF65-F5344CB8AC3E}">
        <p14:creationId xmlns:p14="http://schemas.microsoft.com/office/powerpoint/2010/main" val="178597964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543D53-9AA0-4484-A394-CB5CA777080D}" type="slidenum">
              <a:rPr lang="en-US" altLang="en-US" smtClean="0">
                <a:latin typeface="Arial" panose="020B0604020202020204" pitchFamily="34" charset="0"/>
              </a:rPr>
              <a:pPr>
                <a:spcBef>
                  <a:spcPct val="0"/>
                </a:spcBef>
              </a:pPr>
              <a:t>36</a:t>
            </a:fld>
            <a:endParaRPr lang="en-US" altLang="en-US" smtClean="0">
              <a:latin typeface="Arial" panose="020B0604020202020204" pitchFamily="34" charset="0"/>
            </a:endParaRPr>
          </a:p>
        </p:txBody>
      </p:sp>
      <p:sp>
        <p:nvSpPr>
          <p:cNvPr id="14341"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5FEBD72-5A13-49EF-9FAC-1628FEAC9D3F}" type="datetime1">
              <a:rPr lang="en-US" altLang="en-US" smtClean="0">
                <a:latin typeface="Arial" panose="020B0604020202020204" pitchFamily="34" charset="0"/>
                <a:cs typeface="Arial" panose="020B0604020202020204" pitchFamily="34" charset="0"/>
              </a:rPr>
              <a:t>12/4/2019</a:t>
            </a:fld>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096057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60CDEC6-1D1B-4216-BED2-B00BE72FF8D4}" type="slidenum">
              <a:rPr lang="en-US" altLang="en-US" smtClean="0">
                <a:latin typeface="Arial" panose="020B0604020202020204" pitchFamily="34" charset="0"/>
              </a:rPr>
              <a:pPr>
                <a:spcBef>
                  <a:spcPct val="0"/>
                </a:spcBef>
              </a:pPr>
              <a:t>37</a:t>
            </a:fld>
            <a:endParaRPr lang="en-US" altLang="en-US" smtClean="0">
              <a:latin typeface="Arial" panose="020B0604020202020204" pitchFamily="34" charset="0"/>
            </a:endParaRPr>
          </a:p>
        </p:txBody>
      </p:sp>
      <p:sp>
        <p:nvSpPr>
          <p:cNvPr id="16389"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A216D4C-8C0F-4581-BC15-A82E330E5953}" type="datetime1">
              <a:rPr lang="en-US" altLang="en-US" smtClean="0">
                <a:latin typeface="Arial" panose="020B0604020202020204" pitchFamily="34" charset="0"/>
                <a:cs typeface="Arial" panose="020B0604020202020204" pitchFamily="34" charset="0"/>
              </a:rPr>
              <a:t>12/4/2019</a:t>
            </a:fld>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776542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fld id="{C14F6B31-D969-4464-8050-D99F5A23A903}" type="datetime1">
              <a:rPr lang="en-US" smtClean="0"/>
              <a:t>12/4/2019</a:t>
            </a:fld>
            <a:endParaRPr lang="en-US" dirty="0"/>
          </a:p>
        </p:txBody>
      </p:sp>
      <p:sp>
        <p:nvSpPr>
          <p:cNvPr id="5" name="Slide Number Placeholder 4"/>
          <p:cNvSpPr>
            <a:spLocks noGrp="1"/>
          </p:cNvSpPr>
          <p:nvPr>
            <p:ph type="sldNum" sz="quarter" idx="11"/>
          </p:nvPr>
        </p:nvSpPr>
        <p:spPr/>
        <p:txBody>
          <a:bodyPr/>
          <a:lstStyle/>
          <a:p>
            <a:pPr>
              <a:defRPr/>
            </a:pPr>
            <a:fld id="{1767806B-7EA6-4B8F-92E5-3A9D5F1D759E}" type="slidenum">
              <a:rPr lang="en-US" altLang="en-US" smtClean="0"/>
              <a:pPr>
                <a:defRPr/>
              </a:pPr>
              <a:t>38</a:t>
            </a:fld>
            <a:endParaRPr lang="en-US" altLang="en-US"/>
          </a:p>
        </p:txBody>
      </p:sp>
    </p:spTree>
    <p:extLst>
      <p:ext uri="{BB962C8B-B14F-4D97-AF65-F5344CB8AC3E}">
        <p14:creationId xmlns:p14="http://schemas.microsoft.com/office/powerpoint/2010/main" val="65102849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B721546-BE8F-46CC-B25D-EDFE9C4A75B8}" type="slidenum">
              <a:rPr lang="en-US" altLang="en-US" smtClean="0">
                <a:latin typeface="Arial" panose="020B0604020202020204" pitchFamily="34" charset="0"/>
              </a:rPr>
              <a:pPr>
                <a:spcBef>
                  <a:spcPct val="0"/>
                </a:spcBef>
              </a:pPr>
              <a:t>39</a:t>
            </a:fld>
            <a:endParaRPr lang="en-US" altLang="en-US" smtClean="0">
              <a:latin typeface="Arial" panose="020B0604020202020204" pitchFamily="34" charset="0"/>
            </a:endParaRPr>
          </a:p>
        </p:txBody>
      </p:sp>
      <p:sp>
        <p:nvSpPr>
          <p:cNvPr id="18437"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DC813BA-E3FE-49DD-AC18-D5FAB94EDB72}" type="datetime1">
              <a:rPr lang="en-US" altLang="en-US" smtClean="0">
                <a:latin typeface="Arial" panose="020B0604020202020204" pitchFamily="34" charset="0"/>
                <a:cs typeface="Arial" panose="020B0604020202020204" pitchFamily="34" charset="0"/>
              </a:rPr>
              <a:t>12/4/2019</a:t>
            </a:fld>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97036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z="1800" dirty="0"/>
              <a:t>There are no exceptions to the stated requirements</a:t>
            </a:r>
          </a:p>
          <a:p>
            <a:pPr eaLnBrk="1" hangingPunct="1"/>
            <a:endParaRPr lang="en-US" altLang="en-US" sz="1800" dirty="0"/>
          </a:p>
          <a:p>
            <a:pPr eaLnBrk="1" hangingPunct="1"/>
            <a:r>
              <a:rPr lang="en-US" altLang="en-US" sz="1800" dirty="0"/>
              <a:t>Fingerprints must be evaluated by DCS as the standards are different when evaluated through a different agency such as Indiana State </a:t>
            </a:r>
            <a:r>
              <a:rPr lang="en-US" altLang="en-US" sz="1800" dirty="0" smtClean="0"/>
              <a:t>Police</a:t>
            </a:r>
          </a:p>
          <a:p>
            <a:pPr eaLnBrk="1" hangingPunct="1"/>
            <a:endParaRPr lang="en-US" altLang="en-US" sz="1800" dirty="0" smtClean="0"/>
          </a:p>
          <a:p>
            <a:pPr eaLnBrk="1" hangingPunct="1"/>
            <a:r>
              <a:rPr lang="en-US" altLang="en-US" sz="1800" dirty="0" smtClean="0"/>
              <a:t>If  for some reason you have someone you believe needs to use a paper print card, you must get</a:t>
            </a:r>
            <a:r>
              <a:rPr lang="en-US" altLang="en-US" sz="1800" baseline="0" dirty="0" smtClean="0"/>
              <a:t> prior approval from COBCU.  Contact COBCU for further assistance.  </a:t>
            </a:r>
            <a:endParaRPr lang="en-US" altLang="en-US" sz="1800" dirty="0"/>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B685ADF-99A0-40EE-B580-45AA09C814E1}" type="slidenum">
              <a:rPr lang="en-US" altLang="en-US" smtClean="0">
                <a:latin typeface="Arial" panose="020B0604020202020204" pitchFamily="34" charset="0"/>
              </a:rPr>
              <a:pPr>
                <a:spcBef>
                  <a:spcPct val="0"/>
                </a:spcBef>
              </a:pPr>
              <a:t>4</a:t>
            </a:fld>
            <a:endParaRPr lang="en-US" altLang="en-US" smtClean="0">
              <a:latin typeface="Arial" panose="020B0604020202020204" pitchFamily="34" charset="0"/>
            </a:endParaRPr>
          </a:p>
        </p:txBody>
      </p:sp>
      <p:sp>
        <p:nvSpPr>
          <p:cNvPr id="34821"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DE6D405-9D66-46A3-A831-95C5EB156B69}" type="datetime1">
              <a:rPr lang="en-US" altLang="en-US" smtClean="0">
                <a:latin typeface="Arial" panose="020B0604020202020204" pitchFamily="34" charset="0"/>
                <a:cs typeface="Arial" panose="020B0604020202020204" pitchFamily="34" charset="0"/>
              </a:rPr>
              <a:t>12/4/2019</a:t>
            </a:fld>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668027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fld id="{7332900F-29B6-4DD4-9EAB-38C4A4923B5C}" type="datetime1">
              <a:rPr lang="en-US" smtClean="0"/>
              <a:t>12/4/2019</a:t>
            </a:fld>
            <a:endParaRPr lang="en-US" dirty="0"/>
          </a:p>
        </p:txBody>
      </p:sp>
      <p:sp>
        <p:nvSpPr>
          <p:cNvPr id="5" name="Slide Number Placeholder 4"/>
          <p:cNvSpPr>
            <a:spLocks noGrp="1"/>
          </p:cNvSpPr>
          <p:nvPr>
            <p:ph type="sldNum" sz="quarter" idx="11"/>
          </p:nvPr>
        </p:nvSpPr>
        <p:spPr/>
        <p:txBody>
          <a:bodyPr/>
          <a:lstStyle/>
          <a:p>
            <a:pPr>
              <a:defRPr/>
            </a:pPr>
            <a:fld id="{1767806B-7EA6-4B8F-92E5-3A9D5F1D759E}" type="slidenum">
              <a:rPr lang="en-US" altLang="en-US" smtClean="0"/>
              <a:pPr>
                <a:defRPr/>
              </a:pPr>
              <a:t>40</a:t>
            </a:fld>
            <a:endParaRPr lang="en-US" altLang="en-US"/>
          </a:p>
        </p:txBody>
      </p:sp>
    </p:spTree>
    <p:extLst>
      <p:ext uri="{BB962C8B-B14F-4D97-AF65-F5344CB8AC3E}">
        <p14:creationId xmlns:p14="http://schemas.microsoft.com/office/powerpoint/2010/main" val="5519898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CF7A3BD-6150-42AB-8A4E-4A73F25C0A19}" type="slidenum">
              <a:rPr lang="en-US" altLang="en-US" smtClean="0">
                <a:latin typeface="Arial" panose="020B0604020202020204" pitchFamily="34" charset="0"/>
              </a:rPr>
              <a:pPr>
                <a:spcBef>
                  <a:spcPct val="0"/>
                </a:spcBef>
              </a:pPr>
              <a:t>41</a:t>
            </a:fld>
            <a:endParaRPr lang="en-US" altLang="en-US" smtClean="0">
              <a:latin typeface="Arial" panose="020B0604020202020204" pitchFamily="34" charset="0"/>
            </a:endParaRPr>
          </a:p>
        </p:txBody>
      </p:sp>
      <p:sp>
        <p:nvSpPr>
          <p:cNvPr id="20485"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932772F-66CB-4EB3-8BF8-86FF1F0E0250}" type="datetime1">
              <a:rPr lang="en-US" altLang="en-US" smtClean="0">
                <a:latin typeface="Arial" panose="020B0604020202020204" pitchFamily="34" charset="0"/>
                <a:cs typeface="Arial" panose="020B0604020202020204" pitchFamily="34" charset="0"/>
              </a:rPr>
              <a:t>12/4/2019</a:t>
            </a:fld>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695189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6393C18-C313-4919-BB64-CCC26538D55D}" type="slidenum">
              <a:rPr lang="en-US" altLang="en-US" smtClean="0">
                <a:latin typeface="Arial" panose="020B0604020202020204" pitchFamily="34" charset="0"/>
              </a:rPr>
              <a:pPr>
                <a:spcBef>
                  <a:spcPct val="0"/>
                </a:spcBef>
              </a:pPr>
              <a:t>42</a:t>
            </a:fld>
            <a:endParaRPr lang="en-US" altLang="en-US" smtClean="0">
              <a:latin typeface="Arial" panose="020B0604020202020204" pitchFamily="34" charset="0"/>
            </a:endParaRPr>
          </a:p>
        </p:txBody>
      </p:sp>
      <p:sp>
        <p:nvSpPr>
          <p:cNvPr id="24581"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BC2BC42-B620-4F06-B61A-0FE2C2404DB0}" type="datetime1">
              <a:rPr lang="en-US" altLang="en-US" smtClean="0">
                <a:latin typeface="Arial" panose="020B0604020202020204" pitchFamily="34" charset="0"/>
                <a:cs typeface="Arial" panose="020B0604020202020204" pitchFamily="34" charset="0"/>
              </a:rPr>
              <a:t>12/4/2019</a:t>
            </a:fld>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402030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CEF4108-B35E-4D64-A7C5-2AC4DC071EA2}" type="slidenum">
              <a:rPr lang="en-US" altLang="en-US" smtClean="0">
                <a:latin typeface="Arial" panose="020B0604020202020204" pitchFamily="34" charset="0"/>
              </a:rPr>
              <a:pPr>
                <a:spcBef>
                  <a:spcPct val="0"/>
                </a:spcBef>
              </a:pPr>
              <a:t>43</a:t>
            </a:fld>
            <a:endParaRPr lang="en-US" altLang="en-US" smtClean="0">
              <a:latin typeface="Arial" panose="020B0604020202020204" pitchFamily="34" charset="0"/>
            </a:endParaRPr>
          </a:p>
        </p:txBody>
      </p:sp>
      <p:sp>
        <p:nvSpPr>
          <p:cNvPr id="26629"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310876-C9F5-4D02-A7D7-5A08690B0D68}" type="datetime1">
              <a:rPr lang="en-US" altLang="en-US" smtClean="0">
                <a:latin typeface="Arial" panose="020B0604020202020204" pitchFamily="34" charset="0"/>
                <a:cs typeface="Arial" panose="020B0604020202020204" pitchFamily="34" charset="0"/>
              </a:rPr>
              <a:t>12/4/2019</a:t>
            </a:fld>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264475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fld id="{A824FB23-75DD-42F0-B814-BCE10F21943E}" type="datetime1">
              <a:rPr lang="en-US" smtClean="0"/>
              <a:t>12/4/2019</a:t>
            </a:fld>
            <a:endParaRPr lang="en-US" dirty="0"/>
          </a:p>
        </p:txBody>
      </p:sp>
      <p:sp>
        <p:nvSpPr>
          <p:cNvPr id="5" name="Slide Number Placeholder 4"/>
          <p:cNvSpPr>
            <a:spLocks noGrp="1"/>
          </p:cNvSpPr>
          <p:nvPr>
            <p:ph type="sldNum" sz="quarter" idx="11"/>
          </p:nvPr>
        </p:nvSpPr>
        <p:spPr/>
        <p:txBody>
          <a:bodyPr/>
          <a:lstStyle/>
          <a:p>
            <a:pPr>
              <a:defRPr/>
            </a:pPr>
            <a:fld id="{1767806B-7EA6-4B8F-92E5-3A9D5F1D759E}" type="slidenum">
              <a:rPr lang="en-US" altLang="en-US" smtClean="0"/>
              <a:pPr>
                <a:defRPr/>
              </a:pPr>
              <a:t>44</a:t>
            </a:fld>
            <a:endParaRPr lang="en-US" altLang="en-US"/>
          </a:p>
        </p:txBody>
      </p:sp>
    </p:spTree>
    <p:extLst>
      <p:ext uri="{BB962C8B-B14F-4D97-AF65-F5344CB8AC3E}">
        <p14:creationId xmlns:p14="http://schemas.microsoft.com/office/powerpoint/2010/main" val="40049854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z="1800" dirty="0"/>
              <a:t>Even if your agency is know to COBCU you must contact the unit at each renewal of service contracts.</a:t>
            </a:r>
          </a:p>
          <a:p>
            <a:pPr eaLnBrk="1" hangingPunct="1"/>
            <a:endParaRPr lang="en-US" altLang="en-US" sz="1800" dirty="0"/>
          </a:p>
          <a:p>
            <a:pPr eaLnBrk="1" hangingPunct="1"/>
            <a:r>
              <a:rPr lang="en-US" altLang="en-US" sz="1800" dirty="0"/>
              <a:t>When any information changes</a:t>
            </a:r>
          </a:p>
          <a:p>
            <a:pPr eaLnBrk="1" hangingPunct="1"/>
            <a:endParaRPr lang="en-US" altLang="en-US" sz="1800" dirty="0"/>
          </a:p>
          <a:p>
            <a:pPr eaLnBrk="1" hangingPunct="1"/>
            <a:r>
              <a:rPr lang="en-US" altLang="en-US" sz="1800" dirty="0"/>
              <a:t>Also those agency that have multiple contract numbers must notify COBCU with each contract</a:t>
            </a:r>
          </a:p>
          <a:p>
            <a:pPr eaLnBrk="1" hangingPunct="1"/>
            <a:endParaRPr lang="en-US" altLang="en-US" sz="1800" dirty="0"/>
          </a:p>
          <a:p>
            <a:pPr eaLnBrk="1" hangingPunct="1"/>
            <a:r>
              <a:rPr lang="en-US" altLang="en-US" sz="1800" dirty="0"/>
              <a:t>If the agency is subcontracting and also is a primary DCS contractor, COBCU must know this also.</a:t>
            </a:r>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179C050-4D58-4C0C-A67F-4D723E034277}" type="slidenum">
              <a:rPr lang="en-US" altLang="en-US" smtClean="0">
                <a:latin typeface="Arial" panose="020B0604020202020204" pitchFamily="34" charset="0"/>
              </a:rPr>
              <a:pPr>
                <a:spcBef>
                  <a:spcPct val="0"/>
                </a:spcBef>
              </a:pPr>
              <a:t>5</a:t>
            </a:fld>
            <a:endParaRPr lang="en-US" altLang="en-US" smtClean="0">
              <a:latin typeface="Arial" panose="020B0604020202020204" pitchFamily="34" charset="0"/>
            </a:endParaRPr>
          </a:p>
        </p:txBody>
      </p:sp>
      <p:sp>
        <p:nvSpPr>
          <p:cNvPr id="36869"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4AE6E18-A288-4831-B7F1-536237620C36}" type="datetime1">
              <a:rPr lang="en-US" altLang="en-US" smtClean="0">
                <a:latin typeface="Arial" panose="020B0604020202020204" pitchFamily="34" charset="0"/>
                <a:cs typeface="Arial" panose="020B0604020202020204" pitchFamily="34" charset="0"/>
              </a:rPr>
              <a:t>12/4/2019</a:t>
            </a:fld>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19881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z="1800" dirty="0" smtClean="0"/>
              <a:t>When you need to have your agency added to COBCU database here is where you e-mail</a:t>
            </a:r>
            <a:r>
              <a:rPr lang="en-US" altLang="en-US" sz="1800" baseline="0" dirty="0" smtClean="0"/>
              <a:t> the information and what you need to e-mail.</a:t>
            </a:r>
            <a:endParaRPr lang="en-US" altLang="en-US" sz="1800" dirty="0"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20CA5D2-AA6F-404D-992A-9882F41598CD}" type="slidenum">
              <a:rPr lang="en-US" altLang="en-US" smtClean="0">
                <a:latin typeface="Arial" panose="020B0604020202020204" pitchFamily="34" charset="0"/>
              </a:rPr>
              <a:pPr>
                <a:spcBef>
                  <a:spcPct val="0"/>
                </a:spcBef>
              </a:pPr>
              <a:t>6</a:t>
            </a:fld>
            <a:endParaRPr lang="en-US" altLang="en-US" smtClean="0">
              <a:latin typeface="Arial" panose="020B0604020202020204" pitchFamily="34" charset="0"/>
            </a:endParaRPr>
          </a:p>
        </p:txBody>
      </p:sp>
      <p:sp>
        <p:nvSpPr>
          <p:cNvPr id="38917"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F925F1B-0735-450E-A5A9-8EE8F2215187}" type="datetime1">
              <a:rPr lang="en-US" altLang="en-US" smtClean="0">
                <a:latin typeface="Arial" panose="020B0604020202020204" pitchFamily="34" charset="0"/>
                <a:cs typeface="Arial" panose="020B0604020202020204" pitchFamily="34" charset="0"/>
              </a:rPr>
              <a:t>12/4/2019</a:t>
            </a:fld>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218953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z="1800" dirty="0"/>
              <a:t>Provide both legal and DBA so we can decide the best way to list the agency in L-1 and so all databases can be cross referenced</a:t>
            </a: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3C0B473-1A3A-4297-8EB7-ACF027FA1280}" type="slidenum">
              <a:rPr lang="en-US" altLang="en-US" smtClean="0">
                <a:latin typeface="Arial" panose="020B0604020202020204" pitchFamily="34" charset="0"/>
              </a:rPr>
              <a:pPr>
                <a:spcBef>
                  <a:spcPct val="0"/>
                </a:spcBef>
              </a:pPr>
              <a:t>7</a:t>
            </a:fld>
            <a:endParaRPr lang="en-US" altLang="en-US" smtClean="0">
              <a:latin typeface="Arial" panose="020B0604020202020204" pitchFamily="34" charset="0"/>
            </a:endParaRPr>
          </a:p>
        </p:txBody>
      </p:sp>
      <p:sp>
        <p:nvSpPr>
          <p:cNvPr id="40965"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7FD2247-3F56-400A-B1CB-59DF008ADC72}" type="datetime1">
              <a:rPr lang="en-US" altLang="en-US" smtClean="0">
                <a:latin typeface="Arial" panose="020B0604020202020204" pitchFamily="34" charset="0"/>
                <a:cs typeface="Arial" panose="020B0604020202020204" pitchFamily="34" charset="0"/>
              </a:rPr>
              <a:t>12/4/2019</a:t>
            </a:fld>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272160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z="1800" dirty="0"/>
              <a:t>This needs to be someone that is reliable, and generally at work on a normal </a:t>
            </a:r>
            <a:r>
              <a:rPr lang="en-US" altLang="en-US" sz="1800" dirty="0" smtClean="0"/>
              <a:t>basis</a:t>
            </a:r>
          </a:p>
          <a:p>
            <a:pPr eaLnBrk="1" hangingPunct="1"/>
            <a:endParaRPr lang="en-US" altLang="en-US" sz="1800" dirty="0" smtClean="0"/>
          </a:p>
          <a:p>
            <a:pPr eaLnBrk="1" hangingPunct="1"/>
            <a:r>
              <a:rPr lang="en-US" altLang="en-US" sz="1800" dirty="0" smtClean="0"/>
              <a:t>Take notice of the</a:t>
            </a:r>
            <a:r>
              <a:rPr lang="en-US" altLang="en-US" sz="1800" baseline="0" dirty="0" smtClean="0"/>
              <a:t> e-mail address the fingerprint notices will be mailed from.  This is not a DCS e-mail address .</a:t>
            </a:r>
          </a:p>
          <a:p>
            <a:pPr eaLnBrk="1" hangingPunct="1"/>
            <a:endParaRPr lang="en-US" altLang="en-US" sz="1800" baseline="0" dirty="0" smtClean="0"/>
          </a:p>
          <a:p>
            <a:pPr eaLnBrk="1" hangingPunct="1"/>
            <a:r>
              <a:rPr lang="en-US" altLang="en-US" sz="1800" baseline="0" dirty="0" smtClean="0"/>
              <a:t>Also if the person receiving your fingerprint letters leaves or changes e-mail addresses (gets married) let COBCU knows so we can update e-mail address</a:t>
            </a:r>
            <a:endParaRPr lang="en-US" altLang="en-US" sz="1800" dirty="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6692AE-F0BD-4D37-B98A-FBD834F04F54}" type="slidenum">
              <a:rPr lang="en-US" altLang="en-US" smtClean="0">
                <a:latin typeface="Arial" panose="020B0604020202020204" pitchFamily="34" charset="0"/>
              </a:rPr>
              <a:pPr>
                <a:spcBef>
                  <a:spcPct val="0"/>
                </a:spcBef>
              </a:pPr>
              <a:t>8</a:t>
            </a:fld>
            <a:endParaRPr lang="en-US" altLang="en-US" smtClean="0">
              <a:latin typeface="Arial" panose="020B0604020202020204" pitchFamily="34" charset="0"/>
            </a:endParaRPr>
          </a:p>
        </p:txBody>
      </p:sp>
      <p:sp>
        <p:nvSpPr>
          <p:cNvPr id="43013"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7E89D39-A007-462A-B636-A23EA8833290}" type="datetime1">
              <a:rPr lang="en-US" altLang="en-US" smtClean="0">
                <a:latin typeface="Arial" panose="020B0604020202020204" pitchFamily="34" charset="0"/>
                <a:cs typeface="Arial" panose="020B0604020202020204" pitchFamily="34" charset="0"/>
              </a:rPr>
              <a:t>12/4/2019</a:t>
            </a:fld>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93715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Autofit/>
          </a:bodyPr>
          <a:lstStyle/>
          <a:p>
            <a:pPr eaLnBrk="1" hangingPunct="1">
              <a:defRPr/>
            </a:pPr>
            <a:r>
              <a:rPr lang="en-US" sz="1800" dirty="0"/>
              <a:t>Confidential information will be e-mailed. </a:t>
            </a:r>
          </a:p>
          <a:p>
            <a:pPr eaLnBrk="1" hangingPunct="1">
              <a:defRPr/>
            </a:pPr>
            <a:endParaRPr lang="en-US" sz="1800" dirty="0"/>
          </a:p>
          <a:p>
            <a:pPr eaLnBrk="1" hangingPunct="1">
              <a:defRPr/>
            </a:pPr>
            <a:r>
              <a:rPr lang="en-US" sz="1800" dirty="0"/>
              <a:t>Could be fingerprint based checks, CPS results, waiver request results or any other type of communication.</a:t>
            </a:r>
          </a:p>
          <a:p>
            <a:pPr eaLnBrk="1" hangingPunct="1">
              <a:defRPr/>
            </a:pPr>
            <a:endParaRPr lang="en-US" sz="1800" dirty="0"/>
          </a:p>
          <a:p>
            <a:pPr eaLnBrk="1" hangingPunct="1">
              <a:defRPr/>
            </a:pPr>
            <a:r>
              <a:rPr lang="en-US" sz="1800" dirty="0"/>
              <a:t>Make sure the e-mail address ispresults@isp.in.gov is cleared for delivery at this e-mail address as it will be marked as SPAM.  </a:t>
            </a:r>
          </a:p>
          <a:p>
            <a:pPr eaLnBrk="1" hangingPunct="1">
              <a:defRPr/>
            </a:pPr>
            <a:endParaRPr lang="en-US" sz="1800" dirty="0"/>
          </a:p>
          <a:p>
            <a:pPr eaLnBrk="1" hangingPunct="1">
              <a:defRPr/>
            </a:pPr>
            <a:r>
              <a:rPr lang="en-US" sz="1800" dirty="0"/>
              <a:t>Also this contact person needs to know the e-mail address so they know it isn’t junk also.</a:t>
            </a:r>
          </a:p>
          <a:p>
            <a:pPr eaLnBrk="1" hangingPunct="1">
              <a:defRPr/>
            </a:pPr>
            <a:endParaRPr lang="en-US" sz="1800" dirty="0" smtClean="0"/>
          </a:p>
          <a:p>
            <a:pPr eaLnBrk="1" hangingPunct="1">
              <a:defRPr/>
            </a:pPr>
            <a:r>
              <a:rPr lang="en-US" sz="1800" dirty="0" smtClean="0"/>
              <a:t>If we have an extension we can leave messages to resolve issues without having to assure someone is at their desk or working the same hours as COBCU</a:t>
            </a:r>
            <a:endParaRPr lang="en-US" sz="1800" dirty="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9168EE7-5AD0-4B93-B415-8BAA410B3314}" type="slidenum">
              <a:rPr lang="en-US" altLang="en-US" smtClean="0">
                <a:latin typeface="Arial" panose="020B0604020202020204" pitchFamily="34" charset="0"/>
              </a:rPr>
              <a:pPr>
                <a:spcBef>
                  <a:spcPct val="0"/>
                </a:spcBef>
              </a:pPr>
              <a:t>9</a:t>
            </a:fld>
            <a:endParaRPr lang="en-US" altLang="en-US" smtClean="0">
              <a:latin typeface="Arial" panose="020B0604020202020204" pitchFamily="34" charset="0"/>
            </a:endParaRPr>
          </a:p>
        </p:txBody>
      </p:sp>
      <p:sp>
        <p:nvSpPr>
          <p:cNvPr id="45061"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682D2B-1B7C-4C00-A23E-0D1CE95ABA1C}" type="datetime1">
              <a:rPr lang="en-US" altLang="en-US" smtClean="0">
                <a:latin typeface="Arial" panose="020B0604020202020204" pitchFamily="34" charset="0"/>
                <a:cs typeface="Arial" panose="020B0604020202020204" pitchFamily="34" charset="0"/>
              </a:rPr>
              <a:t>12/4/2019</a:t>
            </a:fld>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911641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1" hangingPunct="1">
                <a:defRPr/>
              </a:pPr>
              <a:endParaRPr lang="en-US" dirty="0">
                <a:latin typeface="Arial" charset="0"/>
                <a:cs typeface="Arial" charset="0"/>
              </a:endParaRPr>
            </a:p>
          </p:txBody>
        </p:sp>
        <p:sp>
          <p:nvSpPr>
            <p:cNvPr id="7" name="Freeform 18"/>
            <p:cNvSpPr>
              <a:spLocks/>
            </p:cNvSpPr>
            <p:nvPr/>
          </p:nvSpPr>
          <p:spPr bwMode="auto">
            <a:xfrm>
              <a:off x="35926" y="5135025"/>
              <a:ext cx="9108074" cy="838869"/>
            </a:xfrm>
            <a:custGeom>
              <a:avLst/>
              <a:gdLst>
                <a:gd name="T0" fmla="*/ 0 w 5760"/>
                <a:gd name="T1" fmla="*/ 0 h 528"/>
                <a:gd name="T2" fmla="*/ 2147483646 w 5760"/>
                <a:gd name="T3" fmla="*/ 0 h 528"/>
                <a:gd name="T4" fmla="*/ 2147483646 w 5760"/>
                <a:gd name="T5" fmla="*/ 1332767423 h 528"/>
                <a:gd name="T6" fmla="*/ 120019431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r>
              <a:rPr lang="en-US"/>
              <a:t>revised 4/19/16</a:t>
            </a:r>
            <a:endParaRPr lang="en-US" dirty="0"/>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lstStyle>
          <a:p>
            <a:pPr>
              <a:defRPr/>
            </a:pPr>
            <a:fld id="{01D8B0E4-5AEB-4EF6-8CBE-5F2459ABB23F}" type="slidenum">
              <a:rPr lang="en-US" altLang="en-US"/>
              <a:pPr>
                <a:defRPr/>
              </a:pPr>
              <a:t>‹#›</a:t>
            </a:fld>
            <a:endParaRPr lang="en-US" altLang="en-US"/>
          </a:p>
        </p:txBody>
      </p:sp>
    </p:spTree>
    <p:extLst>
      <p:ext uri="{BB962C8B-B14F-4D97-AF65-F5344CB8AC3E}">
        <p14:creationId xmlns:p14="http://schemas.microsoft.com/office/powerpoint/2010/main" val="3727456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1" hangingPunct="1">
              <a:defRPr/>
            </a:pPr>
            <a:endParaRPr lang="en-US" dirty="0">
              <a:latin typeface="Arial" charset="0"/>
              <a:cs typeface="Arial" charset="0"/>
            </a:endParaRPr>
          </a:p>
        </p:txBody>
      </p:sp>
      <p:sp>
        <p:nvSpPr>
          <p:cNvPr id="6" name="Freeform 15"/>
          <p:cNvSpPr>
            <a:spLocks/>
          </p:cNvSpPr>
          <p:nvPr/>
        </p:nvSpPr>
        <p:spPr bwMode="auto">
          <a:xfrm>
            <a:off x="485775" y="5938838"/>
            <a:ext cx="3690938" cy="933450"/>
          </a:xfrm>
          <a:custGeom>
            <a:avLst/>
            <a:gdLst>
              <a:gd name="T0" fmla="*/ 0 w 5591"/>
              <a:gd name="T1" fmla="*/ 0 h 588"/>
              <a:gd name="T2" fmla="*/ 2147483646 w 5591"/>
              <a:gd name="T3" fmla="*/ 0 h 588"/>
              <a:gd name="T4" fmla="*/ 2147483646 w 5591"/>
              <a:gd name="T5" fmla="*/ 1330642500 h 588"/>
              <a:gd name="T6" fmla="*/ 2091905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7" name="Right Triangle 6"/>
          <p:cNvSpPr>
            <a:spLocks/>
          </p:cNvSpPr>
          <p:nvPr/>
        </p:nvSpPr>
        <p:spPr bwMode="auto">
          <a:xfrm>
            <a:off x="-6042" y="5791253"/>
            <a:ext cx="3402314" cy="1080868"/>
          </a:xfrm>
          <a:prstGeom prst="rtTriangle">
            <a:avLst/>
          </a:prstGeom>
          <a:blipFill>
            <a:blip r:embed="rId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hangingPunct="1">
              <a:defRPr/>
            </a:pPr>
            <a:endParaRPr lang="en-US" dirty="0"/>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hangingPunct="1">
              <a:defRPr/>
            </a:pPr>
            <a:endParaRPr lang="en-US" dirty="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r>
              <a:rPr lang="en-US"/>
              <a:t>revised 4/19/16</a:t>
            </a:r>
            <a:endParaRPr lang="en-US" dirty="0"/>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lvl1pPr>
          </a:lstStyle>
          <a:p>
            <a:pPr>
              <a:defRPr/>
            </a:pPr>
            <a:fld id="{C98F20BE-395D-49EB-BC67-24A280362DF0}" type="slidenum">
              <a:rPr lang="en-US" altLang="en-US"/>
              <a:pPr>
                <a:defRPr/>
              </a:pPr>
              <a:t>‹#›</a:t>
            </a:fld>
            <a:endParaRPr lang="en-US" altLang="en-US"/>
          </a:p>
        </p:txBody>
      </p:sp>
    </p:spTree>
    <p:extLst>
      <p:ext uri="{BB962C8B-B14F-4D97-AF65-F5344CB8AC3E}">
        <p14:creationId xmlns:p14="http://schemas.microsoft.com/office/powerpoint/2010/main" val="1190752723"/>
      </p:ext>
    </p:extLst>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r>
              <a:rPr lang="en-US"/>
              <a:t>revised 4/19/16</a:t>
            </a:r>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BF07DE05-93A3-4B05-8EC3-395F2A84B53A}" type="slidenum">
              <a:rPr lang="en-US" altLang="en-US"/>
              <a:pPr>
                <a:defRPr/>
              </a:pPr>
              <a:t>‹#›</a:t>
            </a:fld>
            <a:endParaRPr lang="en-US" altLang="en-US"/>
          </a:p>
        </p:txBody>
      </p:sp>
    </p:spTree>
    <p:extLst>
      <p:ext uri="{BB962C8B-B14F-4D97-AF65-F5344CB8AC3E}">
        <p14:creationId xmlns:p14="http://schemas.microsoft.com/office/powerpoint/2010/main" val="10720428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r>
              <a:rPr lang="en-US"/>
              <a:t>revised 4/19/16</a:t>
            </a:r>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73127EFB-E588-46FC-8873-FA75A44F039E}" type="slidenum">
              <a:rPr lang="en-US" altLang="en-US"/>
              <a:pPr>
                <a:defRPr/>
              </a:pPr>
              <a:t>‹#›</a:t>
            </a:fld>
            <a:endParaRPr lang="en-US" altLang="en-US"/>
          </a:p>
        </p:txBody>
      </p:sp>
    </p:spTree>
    <p:extLst>
      <p:ext uri="{BB962C8B-B14F-4D97-AF65-F5344CB8AC3E}">
        <p14:creationId xmlns:p14="http://schemas.microsoft.com/office/powerpoint/2010/main" val="35205517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a:t>revised 4/19/16</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44062F2-3153-4FAB-88E4-0850BB6E17D7}" type="slidenum">
              <a:rPr lang="en-US" altLang="en-US"/>
              <a:pPr>
                <a:defRPr/>
              </a:pPr>
              <a:t>‹#›</a:t>
            </a:fld>
            <a:endParaRPr lang="en-US" altLang="en-US"/>
          </a:p>
        </p:txBody>
      </p:sp>
    </p:spTree>
    <p:extLst>
      <p:ext uri="{BB962C8B-B14F-4D97-AF65-F5344CB8AC3E}">
        <p14:creationId xmlns:p14="http://schemas.microsoft.com/office/powerpoint/2010/main" val="41345034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revised 4/19/16</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33CCAAC-019E-48DB-83A7-4EA17B384B1E}" type="slidenum">
              <a:rPr lang="en-US" altLang="en-US"/>
              <a:pPr>
                <a:defRPr/>
              </a:pPr>
              <a:t>‹#›</a:t>
            </a:fld>
            <a:endParaRPr lang="en-US" altLang="en-US"/>
          </a:p>
        </p:txBody>
      </p:sp>
    </p:spTree>
    <p:extLst>
      <p:ext uri="{BB962C8B-B14F-4D97-AF65-F5344CB8AC3E}">
        <p14:creationId xmlns:p14="http://schemas.microsoft.com/office/powerpoint/2010/main" val="20762146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revised 4/19/16</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2EF041B-69B7-49EE-86EC-E82126E89568}" type="slidenum">
              <a:rPr lang="en-US" altLang="en-US"/>
              <a:pPr>
                <a:defRPr/>
              </a:pPr>
              <a:t>‹#›</a:t>
            </a:fld>
            <a:endParaRPr lang="en-US" altLang="en-US"/>
          </a:p>
        </p:txBody>
      </p:sp>
    </p:spTree>
    <p:extLst>
      <p:ext uri="{BB962C8B-B14F-4D97-AF65-F5344CB8AC3E}">
        <p14:creationId xmlns:p14="http://schemas.microsoft.com/office/powerpoint/2010/main" val="2036153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a:t>revised 4/19/16</a:t>
            </a:r>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61D7DE2-1956-46E0-BC42-644F325CBD6A}" type="slidenum">
              <a:rPr lang="en-US" altLang="en-US"/>
              <a:pPr>
                <a:defRPr/>
              </a:pPr>
              <a:t>‹#›</a:t>
            </a:fld>
            <a:endParaRPr lang="en-US" altLang="en-US"/>
          </a:p>
        </p:txBody>
      </p:sp>
    </p:spTree>
    <p:extLst>
      <p:ext uri="{BB962C8B-B14F-4D97-AF65-F5344CB8AC3E}">
        <p14:creationId xmlns:p14="http://schemas.microsoft.com/office/powerpoint/2010/main" val="19158433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a:t>revised 4/19/16</a:t>
            </a:r>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17C18CE-25D6-438C-B06E-1ED474AD12FE}" type="slidenum">
              <a:rPr lang="en-US" altLang="en-US"/>
              <a:pPr>
                <a:defRPr/>
              </a:pPr>
              <a:t>‹#›</a:t>
            </a:fld>
            <a:endParaRPr lang="en-US" altLang="en-US"/>
          </a:p>
        </p:txBody>
      </p:sp>
    </p:spTree>
    <p:extLst>
      <p:ext uri="{BB962C8B-B14F-4D97-AF65-F5344CB8AC3E}">
        <p14:creationId xmlns:p14="http://schemas.microsoft.com/office/powerpoint/2010/main" val="6694111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a:t>revised 4/19/16</a:t>
            </a:r>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BA5549F-10E0-4125-9704-FBF947A1E915}" type="slidenum">
              <a:rPr lang="en-US" altLang="en-US"/>
              <a:pPr>
                <a:defRPr/>
              </a:pPr>
              <a:t>‹#›</a:t>
            </a:fld>
            <a:endParaRPr lang="en-US" altLang="en-US"/>
          </a:p>
        </p:txBody>
      </p:sp>
    </p:spTree>
    <p:extLst>
      <p:ext uri="{BB962C8B-B14F-4D97-AF65-F5344CB8AC3E}">
        <p14:creationId xmlns:p14="http://schemas.microsoft.com/office/powerpoint/2010/main" val="25992254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revised 4/19/16</a:t>
            </a:r>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034FE31-DB6B-4D49-BEBC-656DB8BB8CBD}" type="slidenum">
              <a:rPr lang="en-US" altLang="en-US"/>
              <a:pPr>
                <a:defRPr/>
              </a:pPr>
              <a:t>‹#›</a:t>
            </a:fld>
            <a:endParaRPr lang="en-US" altLang="en-US"/>
          </a:p>
        </p:txBody>
      </p:sp>
    </p:spTree>
    <p:extLst>
      <p:ext uri="{BB962C8B-B14F-4D97-AF65-F5344CB8AC3E}">
        <p14:creationId xmlns:p14="http://schemas.microsoft.com/office/powerpoint/2010/main" val="4065862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r>
              <a:rPr lang="en-US"/>
              <a:t>revised 4/19/16</a:t>
            </a:r>
            <a:endParaRPr lang="en-US" dirty="0"/>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A25B3533-93B4-47D2-A8CD-1440989859F4}" type="slidenum">
              <a:rPr lang="en-US" altLang="en-US"/>
              <a:pPr>
                <a:defRPr/>
              </a:pPr>
              <a:t>‹#›</a:t>
            </a:fld>
            <a:endParaRPr lang="en-US" altLang="en-US"/>
          </a:p>
        </p:txBody>
      </p:sp>
    </p:spTree>
    <p:extLst>
      <p:ext uri="{BB962C8B-B14F-4D97-AF65-F5344CB8AC3E}">
        <p14:creationId xmlns:p14="http://schemas.microsoft.com/office/powerpoint/2010/main" val="12428181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revised 4/19/16</a:t>
            </a:r>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14F469D-8BF8-49AF-B16C-B2C1853F74BA}" type="slidenum">
              <a:rPr lang="en-US" altLang="en-US"/>
              <a:pPr>
                <a:defRPr/>
              </a:pPr>
              <a:t>‹#›</a:t>
            </a:fld>
            <a:endParaRPr lang="en-US" altLang="en-US"/>
          </a:p>
        </p:txBody>
      </p:sp>
    </p:spTree>
    <p:extLst>
      <p:ext uri="{BB962C8B-B14F-4D97-AF65-F5344CB8AC3E}">
        <p14:creationId xmlns:p14="http://schemas.microsoft.com/office/powerpoint/2010/main" val="34967643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revised 4/19/16</a:t>
            </a:r>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BBB3946-CF7B-4D06-A580-6244DF059692}" type="slidenum">
              <a:rPr lang="en-US" altLang="en-US"/>
              <a:pPr>
                <a:defRPr/>
              </a:pPr>
              <a:t>‹#›</a:t>
            </a:fld>
            <a:endParaRPr lang="en-US" altLang="en-US"/>
          </a:p>
        </p:txBody>
      </p:sp>
    </p:spTree>
    <p:extLst>
      <p:ext uri="{BB962C8B-B14F-4D97-AF65-F5344CB8AC3E}">
        <p14:creationId xmlns:p14="http://schemas.microsoft.com/office/powerpoint/2010/main" val="15079624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revised 4/19/16</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5CBBDE7-E02E-49B5-9A2E-C6E926460237}" type="slidenum">
              <a:rPr lang="en-US" altLang="en-US"/>
              <a:pPr>
                <a:defRPr/>
              </a:pPr>
              <a:t>‹#›</a:t>
            </a:fld>
            <a:endParaRPr lang="en-US" altLang="en-US"/>
          </a:p>
        </p:txBody>
      </p:sp>
    </p:spTree>
    <p:extLst>
      <p:ext uri="{BB962C8B-B14F-4D97-AF65-F5344CB8AC3E}">
        <p14:creationId xmlns:p14="http://schemas.microsoft.com/office/powerpoint/2010/main" val="27689265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revised 4/19/16</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CD72046-07CD-4C5D-8647-0008DE37FD29}" type="slidenum">
              <a:rPr lang="en-US" altLang="en-US"/>
              <a:pPr>
                <a:defRPr/>
              </a:pPr>
              <a:t>‹#›</a:t>
            </a:fld>
            <a:endParaRPr lang="en-US" altLang="en-US"/>
          </a:p>
        </p:txBody>
      </p:sp>
    </p:spTree>
    <p:extLst>
      <p:ext uri="{BB962C8B-B14F-4D97-AF65-F5344CB8AC3E}">
        <p14:creationId xmlns:p14="http://schemas.microsoft.com/office/powerpoint/2010/main" val="21676190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a:t>revised 4/19/16</a:t>
            </a: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8EA0554-08BC-442E-906F-11A07A72C80B}" type="slidenum">
              <a:rPr lang="en-US" altLang="en-US"/>
              <a:pPr>
                <a:defRPr/>
              </a:pPr>
              <a:t>‹#›</a:t>
            </a:fld>
            <a:endParaRPr lang="en-US" altLang="en-US"/>
          </a:p>
        </p:txBody>
      </p:sp>
    </p:spTree>
    <p:extLst>
      <p:ext uri="{BB962C8B-B14F-4D97-AF65-F5344CB8AC3E}">
        <p14:creationId xmlns:p14="http://schemas.microsoft.com/office/powerpoint/2010/main" val="13638458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revised 4/19/16</a:t>
            </a: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2EFF1F3-C001-467B-960C-6545DEB34243}" type="slidenum">
              <a:rPr lang="en-US" altLang="en-US"/>
              <a:pPr>
                <a:defRPr/>
              </a:pPr>
              <a:t>‹#›</a:t>
            </a:fld>
            <a:endParaRPr lang="en-US" altLang="en-US"/>
          </a:p>
        </p:txBody>
      </p:sp>
    </p:spTree>
    <p:extLst>
      <p:ext uri="{BB962C8B-B14F-4D97-AF65-F5344CB8AC3E}">
        <p14:creationId xmlns:p14="http://schemas.microsoft.com/office/powerpoint/2010/main" val="320800546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revised 4/19/16</a:t>
            </a: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164374E-02FB-49CD-A0DB-1A7EA7E15CBD}" type="slidenum">
              <a:rPr lang="en-US" altLang="en-US"/>
              <a:pPr>
                <a:defRPr/>
              </a:pPr>
              <a:t>‹#›</a:t>
            </a:fld>
            <a:endParaRPr lang="en-US" altLang="en-US"/>
          </a:p>
        </p:txBody>
      </p:sp>
    </p:spTree>
    <p:extLst>
      <p:ext uri="{BB962C8B-B14F-4D97-AF65-F5344CB8AC3E}">
        <p14:creationId xmlns:p14="http://schemas.microsoft.com/office/powerpoint/2010/main" val="21042911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a:t>revised 4/19/16</a:t>
            </a: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840EF60-24A3-4905-9660-B8FD3E660C0D}" type="slidenum">
              <a:rPr lang="en-US" altLang="en-US"/>
              <a:pPr>
                <a:defRPr/>
              </a:pPr>
              <a:t>‹#›</a:t>
            </a:fld>
            <a:endParaRPr lang="en-US" altLang="en-US"/>
          </a:p>
        </p:txBody>
      </p:sp>
    </p:spTree>
    <p:extLst>
      <p:ext uri="{BB962C8B-B14F-4D97-AF65-F5344CB8AC3E}">
        <p14:creationId xmlns:p14="http://schemas.microsoft.com/office/powerpoint/2010/main" val="191989082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a:t>revised 4/19/16</a:t>
            </a: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295336A-D36C-4B7C-B0B0-DDDB71521ADC}" type="slidenum">
              <a:rPr lang="en-US" altLang="en-US"/>
              <a:pPr>
                <a:defRPr/>
              </a:pPr>
              <a:t>‹#›</a:t>
            </a:fld>
            <a:endParaRPr lang="en-US" altLang="en-US"/>
          </a:p>
        </p:txBody>
      </p:sp>
    </p:spTree>
    <p:extLst>
      <p:ext uri="{BB962C8B-B14F-4D97-AF65-F5344CB8AC3E}">
        <p14:creationId xmlns:p14="http://schemas.microsoft.com/office/powerpoint/2010/main" val="42459368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a:t>revised 4/19/16</a:t>
            </a:r>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973FE97-04A7-48DA-A197-AB82798BCA82}" type="slidenum">
              <a:rPr lang="en-US" altLang="en-US"/>
              <a:pPr>
                <a:defRPr/>
              </a:pPr>
              <a:t>‹#›</a:t>
            </a:fld>
            <a:endParaRPr lang="en-US" altLang="en-US"/>
          </a:p>
        </p:txBody>
      </p:sp>
    </p:spTree>
    <p:extLst>
      <p:ext uri="{BB962C8B-B14F-4D97-AF65-F5344CB8AC3E}">
        <p14:creationId xmlns:p14="http://schemas.microsoft.com/office/powerpoint/2010/main" val="3301595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r>
              <a:rPr lang="en-US"/>
              <a:t>revised 4/19/16</a:t>
            </a:r>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CFED94E-7131-4056-96BE-9906C0A22EB4}" type="slidenum">
              <a:rPr lang="en-US" altLang="en-US"/>
              <a:pPr>
                <a:defRPr/>
              </a:pPr>
              <a:t>‹#›</a:t>
            </a:fld>
            <a:endParaRPr lang="en-US" altLang="en-US"/>
          </a:p>
        </p:txBody>
      </p:sp>
    </p:spTree>
    <p:extLst>
      <p:ext uri="{BB962C8B-B14F-4D97-AF65-F5344CB8AC3E}">
        <p14:creationId xmlns:p14="http://schemas.microsoft.com/office/powerpoint/2010/main" val="109235890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revised 4/19/16</a:t>
            </a:r>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0955A3D-DFF0-4017-8023-D6B91C3CAE7C}" type="slidenum">
              <a:rPr lang="en-US" altLang="en-US"/>
              <a:pPr>
                <a:defRPr/>
              </a:pPr>
              <a:t>‹#›</a:t>
            </a:fld>
            <a:endParaRPr lang="en-US" altLang="en-US"/>
          </a:p>
        </p:txBody>
      </p:sp>
    </p:spTree>
    <p:extLst>
      <p:ext uri="{BB962C8B-B14F-4D97-AF65-F5344CB8AC3E}">
        <p14:creationId xmlns:p14="http://schemas.microsoft.com/office/powerpoint/2010/main" val="142447676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revised 4/19/16</a:t>
            </a: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7166CE8-1248-431F-9B5B-6277091332EC}" type="slidenum">
              <a:rPr lang="en-US" altLang="en-US"/>
              <a:pPr>
                <a:defRPr/>
              </a:pPr>
              <a:t>‹#›</a:t>
            </a:fld>
            <a:endParaRPr lang="en-US" altLang="en-US"/>
          </a:p>
        </p:txBody>
      </p:sp>
    </p:spTree>
    <p:extLst>
      <p:ext uri="{BB962C8B-B14F-4D97-AF65-F5344CB8AC3E}">
        <p14:creationId xmlns:p14="http://schemas.microsoft.com/office/powerpoint/2010/main" val="374612851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revised 4/19/16</a:t>
            </a: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9789A59-5FFB-40DB-8D58-D7CF111896E3}" type="slidenum">
              <a:rPr lang="en-US" altLang="en-US"/>
              <a:pPr>
                <a:defRPr/>
              </a:pPr>
              <a:t>‹#›</a:t>
            </a:fld>
            <a:endParaRPr lang="en-US" altLang="en-US"/>
          </a:p>
        </p:txBody>
      </p:sp>
    </p:spTree>
    <p:extLst>
      <p:ext uri="{BB962C8B-B14F-4D97-AF65-F5344CB8AC3E}">
        <p14:creationId xmlns:p14="http://schemas.microsoft.com/office/powerpoint/2010/main" val="28203500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revised 4/19/16</a:t>
            </a: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236805C-B7BE-4A23-92CB-3B3DCA56133C}" type="slidenum">
              <a:rPr lang="en-US" altLang="en-US"/>
              <a:pPr>
                <a:defRPr/>
              </a:pPr>
              <a:t>‹#›</a:t>
            </a:fld>
            <a:endParaRPr lang="en-US" altLang="en-US"/>
          </a:p>
        </p:txBody>
      </p:sp>
    </p:spTree>
    <p:extLst>
      <p:ext uri="{BB962C8B-B14F-4D97-AF65-F5344CB8AC3E}">
        <p14:creationId xmlns:p14="http://schemas.microsoft.com/office/powerpoint/2010/main" val="67589997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revised 4/19/16</a:t>
            </a: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798E213-01CF-408F-9AA6-A022F0E5B9F8}" type="slidenum">
              <a:rPr lang="en-US" altLang="en-US"/>
              <a:pPr>
                <a:defRPr/>
              </a:pPr>
              <a:t>‹#›</a:t>
            </a:fld>
            <a:endParaRPr lang="en-US" altLang="en-US"/>
          </a:p>
        </p:txBody>
      </p:sp>
    </p:spTree>
    <p:extLst>
      <p:ext uri="{BB962C8B-B14F-4D97-AF65-F5344CB8AC3E}">
        <p14:creationId xmlns:p14="http://schemas.microsoft.com/office/powerpoint/2010/main" val="170350969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a:t>revised 4/19/16</a:t>
            </a:r>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467AEC4-62F9-440A-89C8-0440968F26A1}" type="slidenum">
              <a:rPr lang="en-US" altLang="en-US"/>
              <a:pPr>
                <a:defRPr/>
              </a:pPr>
              <a:t>‹#›</a:t>
            </a:fld>
            <a:endParaRPr lang="en-US" altLang="en-US"/>
          </a:p>
        </p:txBody>
      </p:sp>
    </p:spTree>
    <p:extLst>
      <p:ext uri="{BB962C8B-B14F-4D97-AF65-F5344CB8AC3E}">
        <p14:creationId xmlns:p14="http://schemas.microsoft.com/office/powerpoint/2010/main" val="2900910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hangingPunct="1">
              <a:defRPr/>
            </a:pPr>
            <a:endParaRPr lang="en-US" dirty="0"/>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hangingPunct="1">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r>
              <a:rPr lang="en-US"/>
              <a:t>revised 4/19/16</a:t>
            </a:r>
            <a:endParaRPr lang="en-US" dirty="0"/>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C2BD5C01-5032-4E7F-AC6C-C9DC2FCC50B7}" type="slidenum">
              <a:rPr lang="en-US" altLang="en-US"/>
              <a:pPr>
                <a:defRPr/>
              </a:pPr>
              <a:t>‹#›</a:t>
            </a:fld>
            <a:endParaRPr lang="en-US" altLang="en-US"/>
          </a:p>
        </p:txBody>
      </p:sp>
    </p:spTree>
    <p:extLst>
      <p:ext uri="{BB962C8B-B14F-4D97-AF65-F5344CB8AC3E}">
        <p14:creationId xmlns:p14="http://schemas.microsoft.com/office/powerpoint/2010/main" val="4133258255"/>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r>
              <a:rPr lang="en-US"/>
              <a:t>revised 4/19/16</a:t>
            </a:r>
            <a:endParaRPr lang="en-US" dirty="0"/>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CB1C1137-7BF6-4115-BB62-B82BB73FDF7A}" type="slidenum">
              <a:rPr lang="en-US" altLang="en-US"/>
              <a:pPr>
                <a:defRPr/>
              </a:pPr>
              <a:t>‹#›</a:t>
            </a:fld>
            <a:endParaRPr lang="en-US" altLang="en-US"/>
          </a:p>
        </p:txBody>
      </p:sp>
    </p:spTree>
    <p:extLst>
      <p:ext uri="{BB962C8B-B14F-4D97-AF65-F5344CB8AC3E}">
        <p14:creationId xmlns:p14="http://schemas.microsoft.com/office/powerpoint/2010/main" val="607957936"/>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r>
              <a:rPr lang="en-US"/>
              <a:t>revised 4/19/16</a:t>
            </a:r>
            <a:endParaRPr lang="en-US" dirty="0"/>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87A33AAA-6A45-415F-A77D-2134E58C0371}" type="slidenum">
              <a:rPr lang="en-US" altLang="en-US"/>
              <a:pPr>
                <a:defRPr/>
              </a:pPr>
              <a:t>‹#›</a:t>
            </a:fld>
            <a:endParaRPr lang="en-US" altLang="en-US"/>
          </a:p>
        </p:txBody>
      </p:sp>
    </p:spTree>
    <p:extLst>
      <p:ext uri="{BB962C8B-B14F-4D97-AF65-F5344CB8AC3E}">
        <p14:creationId xmlns:p14="http://schemas.microsoft.com/office/powerpoint/2010/main" val="1334743858"/>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r>
              <a:rPr lang="en-US"/>
              <a:t>revised 4/19/16</a:t>
            </a:r>
            <a:endParaRPr lang="en-US" dirty="0"/>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D748FBBA-949C-4545-87BA-CCBF36B2490E}" type="slidenum">
              <a:rPr lang="en-US" altLang="en-US"/>
              <a:pPr>
                <a:defRPr/>
              </a:pPr>
              <a:t>‹#›</a:t>
            </a:fld>
            <a:endParaRPr lang="en-US" altLang="en-US"/>
          </a:p>
        </p:txBody>
      </p:sp>
    </p:spTree>
    <p:extLst>
      <p:ext uri="{BB962C8B-B14F-4D97-AF65-F5344CB8AC3E}">
        <p14:creationId xmlns:p14="http://schemas.microsoft.com/office/powerpoint/2010/main" val="3085052445"/>
      </p:ext>
    </p:extLst>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r>
              <a:rPr lang="en-US"/>
              <a:t>revised 4/19/16</a:t>
            </a:r>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AD0339DC-81BD-4D9D-AB2C-E8AB94FB699A}" type="slidenum">
              <a:rPr lang="en-US" altLang="en-US"/>
              <a:pPr>
                <a:defRPr/>
              </a:pPr>
              <a:t>‹#›</a:t>
            </a:fld>
            <a:endParaRPr lang="en-US" altLang="en-US"/>
          </a:p>
        </p:txBody>
      </p:sp>
    </p:spTree>
    <p:extLst>
      <p:ext uri="{BB962C8B-B14F-4D97-AF65-F5344CB8AC3E}">
        <p14:creationId xmlns:p14="http://schemas.microsoft.com/office/powerpoint/2010/main" val="2342591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r>
              <a:rPr lang="en-US"/>
              <a:t>revised 4/19/16</a:t>
            </a:r>
            <a:endParaRPr lang="en-US" dirty="0"/>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4BC0E06C-873B-4777-818F-A22C6E2BAEA8}" type="slidenum">
              <a:rPr lang="en-US" altLang="en-US"/>
              <a:pPr>
                <a:defRPr/>
              </a:pPr>
              <a:t>‹#›</a:t>
            </a:fld>
            <a:endParaRPr lang="en-US" altLang="en-US"/>
          </a:p>
        </p:txBody>
      </p:sp>
    </p:spTree>
    <p:extLst>
      <p:ext uri="{BB962C8B-B14F-4D97-AF65-F5344CB8AC3E}">
        <p14:creationId xmlns:p14="http://schemas.microsoft.com/office/powerpoint/2010/main" val="2224968206"/>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1" hangingPunct="1">
              <a:defRPr/>
            </a:pPr>
            <a:endParaRPr lang="en-US" dirty="0">
              <a:latin typeface="Arial" charset="0"/>
              <a:cs typeface="Arial" charset="0"/>
            </a:endParaRPr>
          </a:p>
        </p:txBody>
      </p:sp>
      <p:sp>
        <p:nvSpPr>
          <p:cNvPr id="1027" name="Freeform 11"/>
          <p:cNvSpPr>
            <a:spLocks/>
          </p:cNvSpPr>
          <p:nvPr/>
        </p:nvSpPr>
        <p:spPr bwMode="auto">
          <a:xfrm>
            <a:off x="485775" y="5938838"/>
            <a:ext cx="3690938" cy="933450"/>
          </a:xfrm>
          <a:custGeom>
            <a:avLst/>
            <a:gdLst>
              <a:gd name="T0" fmla="*/ 0 w 5591"/>
              <a:gd name="T1" fmla="*/ 0 h 588"/>
              <a:gd name="T2" fmla="*/ 2147483646 w 5591"/>
              <a:gd name="T3" fmla="*/ 0 h 588"/>
              <a:gd name="T4" fmla="*/ 2147483646 w 5591"/>
              <a:gd name="T5" fmla="*/ 1330642500 h 588"/>
              <a:gd name="T6" fmla="*/ 2091905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14" name="Right Triangle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latin typeface="Arial" charset="0"/>
                <a:cs typeface="Arial" charset="0"/>
              </a:defRPr>
            </a:lvl1pPr>
            <a:extLst/>
          </a:lstStyle>
          <a:p>
            <a:pPr>
              <a:defRPr/>
            </a:pPr>
            <a:r>
              <a:rPr lang="en-US"/>
              <a:t>revised 4/19/16</a:t>
            </a:r>
            <a:endParaRPr lang="en-US"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latin typeface="Arial" charset="0"/>
                <a:cs typeface="Arial" charset="0"/>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000"/>
            </a:lvl1pPr>
          </a:lstStyle>
          <a:p>
            <a:pPr>
              <a:defRPr/>
            </a:pPr>
            <a:fld id="{19D4C9AC-534B-4A77-8700-3500D126659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369" r:id="rId1"/>
    <p:sldLayoutId id="2147484341" r:id="rId2"/>
    <p:sldLayoutId id="2147484342" r:id="rId3"/>
    <p:sldLayoutId id="2147484370" r:id="rId4"/>
    <p:sldLayoutId id="2147484371" r:id="rId5"/>
    <p:sldLayoutId id="2147484372" r:id="rId6"/>
    <p:sldLayoutId id="2147484373" r:id="rId7"/>
    <p:sldLayoutId id="2147484343" r:id="rId8"/>
    <p:sldLayoutId id="2147484374" r:id="rId9"/>
    <p:sldLayoutId id="2147484375" r:id="rId10"/>
    <p:sldLayoutId id="2147484344" r:id="rId11"/>
    <p:sldLayoutId id="2147484345" r:id="rId12"/>
  </p:sldLayoutIdLst>
  <p:hf hdr="0" ftr="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anose="05040102010807070707"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anose="020B0604030504040204"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anose="05020102010507070707"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anose="05020102010507070707"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anose="05020102010507070707"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cs typeface="Arial" charset="0"/>
              </a:defRPr>
            </a:lvl1pPr>
          </a:lstStyle>
          <a:p>
            <a:pPr>
              <a:defRPr/>
            </a:pPr>
            <a:r>
              <a:rPr lang="en-US"/>
              <a:t>revised 4/19/16</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cs typeface="Arial"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8D770901-BBE7-4AB4-88FD-D422B2543A2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346" r:id="rId1"/>
    <p:sldLayoutId id="2147484347" r:id="rId2"/>
    <p:sldLayoutId id="2147484348" r:id="rId3"/>
    <p:sldLayoutId id="2147484349" r:id="rId4"/>
    <p:sldLayoutId id="2147484350" r:id="rId5"/>
    <p:sldLayoutId id="2147484351" r:id="rId6"/>
    <p:sldLayoutId id="2147484352" r:id="rId7"/>
    <p:sldLayoutId id="2147484353" r:id="rId8"/>
    <p:sldLayoutId id="2147484354" r:id="rId9"/>
    <p:sldLayoutId id="2147484355" r:id="rId10"/>
    <p:sldLayoutId id="2147484356" r:id="rId11"/>
  </p:sldLayoutIdLst>
  <p:timing>
    <p:tnLst>
      <p:par>
        <p:cTn id="1" dur="indefinite" restart="never" nodeType="tmRoot"/>
      </p:par>
    </p:tnLst>
  </p:timing>
  <p:hf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cs typeface="Arial" charset="0"/>
              </a:defRPr>
            </a:lvl1pPr>
          </a:lstStyle>
          <a:p>
            <a:pPr>
              <a:defRPr/>
            </a:pPr>
            <a:r>
              <a:rPr lang="en-US"/>
              <a:t>revised 4/19/16</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cs typeface="Arial"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D525808A-D766-4B0E-84C8-DBF118F02A9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357" r:id="rId1"/>
    <p:sldLayoutId id="2147484358" r:id="rId2"/>
    <p:sldLayoutId id="2147484359" r:id="rId3"/>
    <p:sldLayoutId id="2147484360" r:id="rId4"/>
    <p:sldLayoutId id="2147484361" r:id="rId5"/>
    <p:sldLayoutId id="2147484362" r:id="rId6"/>
    <p:sldLayoutId id="2147484363" r:id="rId7"/>
    <p:sldLayoutId id="2147484364" r:id="rId8"/>
    <p:sldLayoutId id="2147484365" r:id="rId9"/>
    <p:sldLayoutId id="2147484366" r:id="rId10"/>
    <p:sldLayoutId id="2147484367" r:id="rId11"/>
    <p:sldLayoutId id="2147484368" r:id="rId12"/>
  </p:sldLayoutIdLst>
  <p:hf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hyperlink" Target="mailto:COBCUinquiry@dcs.in.gov" TargetMode="External"/><Relationship Id="rId2" Type="http://schemas.openxmlformats.org/officeDocument/2006/relationships/notesSlide" Target="../notesSlides/notesSlide35.xml"/><Relationship Id="rId1" Type="http://schemas.openxmlformats.org/officeDocument/2006/relationships/slideLayout" Target="../slideLayouts/slideLayout3.xml"/><Relationship Id="rId5" Type="http://schemas.openxmlformats.org/officeDocument/2006/relationships/hyperlink" Target="http://www.in.gov/dcs/2363.htm" TargetMode="External"/><Relationship Id="rId4" Type="http://schemas.openxmlformats.org/officeDocument/2006/relationships/hyperlink" Target="http://www.in.gov/dcs/2526.htm"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3" Type="http://schemas.openxmlformats.org/officeDocument/2006/relationships/hyperlink" Target="mailto:E-mail-COBCUinquiry@dcs.in.gov" TargetMode="External"/><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mailto:COBCUinquiry@dcs.in.gov"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mailto:ispresults@isp.in.gov"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mailto:ispresults@isp.in.gov"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rmAutofit fontScale="90000"/>
          </a:bodyPr>
          <a:lstStyle/>
          <a:p>
            <a:pPr eaLnBrk="1" fontAlgn="auto" hangingPunct="1">
              <a:spcAft>
                <a:spcPts val="0"/>
              </a:spcAft>
              <a:defRPr/>
            </a:pPr>
            <a:r>
              <a:rPr lang="en-US" dirty="0" smtClean="0"/>
              <a:t>Department of Child Services (DCS) Contractors/Subcontractors</a:t>
            </a:r>
          </a:p>
        </p:txBody>
      </p:sp>
      <p:sp>
        <p:nvSpPr>
          <p:cNvPr id="3" name="Subtitle 2"/>
          <p:cNvSpPr>
            <a:spLocks noGrp="1"/>
          </p:cNvSpPr>
          <p:nvPr>
            <p:ph type="subTitle" idx="1"/>
          </p:nvPr>
        </p:nvSpPr>
        <p:spPr>
          <a:xfrm>
            <a:off x="685800" y="3611563"/>
            <a:ext cx="7772400" cy="1200150"/>
          </a:xfrm>
        </p:spPr>
        <p:txBody>
          <a:bodyPr/>
          <a:lstStyle/>
          <a:p>
            <a:pPr marR="0" eaLnBrk="1" hangingPunct="1">
              <a:lnSpc>
                <a:spcPct val="90000"/>
              </a:lnSpc>
            </a:pPr>
            <a:r>
              <a:rPr lang="en-US" sz="3200" dirty="0"/>
              <a:t>Required Background Checks</a:t>
            </a:r>
            <a:endParaRPr lang="en-US" altLang="en-US" sz="3200" dirty="0" smtClean="0"/>
          </a:p>
        </p:txBody>
      </p:sp>
      <p:sp>
        <p:nvSpPr>
          <p:cNvPr id="27652"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r>
              <a:rPr lang="en-US" altLang="en-US" sz="1000" dirty="0" smtClean="0">
                <a:solidFill>
                  <a:srgbClr val="FFFFFF"/>
                </a:solidFill>
                <a:latin typeface="Arial" panose="020B0604020202020204" pitchFamily="34" charset="0"/>
                <a:cs typeface="Arial" panose="020B0604020202020204" pitchFamily="34" charset="0"/>
              </a:rPr>
              <a:t>revised 12/5/19</a:t>
            </a:r>
          </a:p>
        </p:txBody>
      </p:sp>
      <p:sp>
        <p:nvSpPr>
          <p:cNvPr id="27653"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8E9163FE-3C5F-4D91-9126-65174362F0B7}" type="slidenum">
              <a:rPr lang="en-US" altLang="en-US" sz="1000" smtClean="0">
                <a:solidFill>
                  <a:srgbClr val="FFFFFF"/>
                </a:solidFill>
                <a:latin typeface="Arial" panose="020B0604020202020204" pitchFamily="34" charset="0"/>
              </a:rPr>
              <a:pPr>
                <a:spcBef>
                  <a:spcPct val="0"/>
                </a:spcBef>
                <a:buClrTx/>
                <a:buSzTx/>
                <a:buFontTx/>
                <a:buNone/>
              </a:pPr>
              <a:t>1</a:t>
            </a:fld>
            <a:endParaRPr lang="en-US" altLang="en-US" sz="1000" smtClean="0">
              <a:solidFill>
                <a:srgbClr val="FFFFFF"/>
              </a:solidFill>
              <a:latin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lnSpcReduction="10000"/>
          </a:bodyPr>
          <a:lstStyle/>
          <a:p>
            <a:pPr marL="365760" indent="-256032" eaLnBrk="1" fontAlgn="auto" hangingPunct="1">
              <a:spcAft>
                <a:spcPts val="0"/>
              </a:spcAft>
              <a:buFont typeface="Arial" pitchFamily="34" charset="0"/>
              <a:buChar char="•"/>
              <a:defRPr/>
            </a:pPr>
            <a:r>
              <a:rPr lang="en-US" dirty="0" smtClean="0"/>
              <a:t>Once the COBCU receives this information we will update our records and add or change any information we have in our databases.</a:t>
            </a:r>
          </a:p>
          <a:p>
            <a:pPr marL="365760" indent="-256032" eaLnBrk="1" fontAlgn="auto" hangingPunct="1">
              <a:spcAft>
                <a:spcPts val="0"/>
              </a:spcAft>
              <a:buFont typeface="Arial" pitchFamily="34" charset="0"/>
              <a:buChar char="•"/>
              <a:defRPr/>
            </a:pPr>
            <a:r>
              <a:rPr lang="en-US" dirty="0" smtClean="0"/>
              <a:t>An e-mail will be sent to the e-mail address provided for the agency’s background check contact person within 48 to 72 business hours.</a:t>
            </a:r>
          </a:p>
          <a:p>
            <a:pPr marL="365760" indent="-256032" eaLnBrk="1" fontAlgn="auto" hangingPunct="1">
              <a:spcAft>
                <a:spcPts val="0"/>
              </a:spcAft>
              <a:buFont typeface="Arial" pitchFamily="34" charset="0"/>
              <a:buChar char="•"/>
              <a:defRPr/>
            </a:pPr>
            <a:r>
              <a:rPr lang="en-US" dirty="0" smtClean="0"/>
              <a:t>This e-mail will provide up to date forms, policy, instructions and procedures for completing or updating necessary background checks.</a:t>
            </a:r>
          </a:p>
        </p:txBody>
      </p:sp>
      <p:sp>
        <p:nvSpPr>
          <p:cNvPr id="10242" name="Title 1"/>
          <p:cNvSpPr>
            <a:spLocks noGrp="1"/>
          </p:cNvSpPr>
          <p:nvPr>
            <p:ph type="title"/>
          </p:nvPr>
        </p:nvSpPr>
        <p:spPr/>
        <p:txBody>
          <a:bodyPr>
            <a:normAutofit fontScale="90000"/>
          </a:bodyPr>
          <a:lstStyle/>
          <a:p>
            <a:pPr algn="ctr" eaLnBrk="1" fontAlgn="auto" hangingPunct="1">
              <a:spcAft>
                <a:spcPts val="0"/>
              </a:spcAft>
              <a:defRPr/>
            </a:pPr>
            <a:r>
              <a:rPr lang="en-US" dirty="0" smtClean="0"/>
              <a:t>I have notified COBCU-What now?</a:t>
            </a:r>
          </a:p>
        </p:txBody>
      </p:sp>
      <p:sp>
        <p:nvSpPr>
          <p:cNvPr id="46084"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r>
              <a:rPr lang="en-US" altLang="en-US" sz="1000" dirty="0" smtClean="0">
                <a:latin typeface="Arial" panose="020B0604020202020204" pitchFamily="34" charset="0"/>
                <a:cs typeface="Arial" panose="020B0604020202020204" pitchFamily="34" charset="0"/>
              </a:rPr>
              <a:t>revised 12/5/19</a:t>
            </a:r>
          </a:p>
        </p:txBody>
      </p:sp>
      <p:sp>
        <p:nvSpPr>
          <p:cNvPr id="46085"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EB05DE1E-6171-452D-9956-D071A58B3AED}" type="slidenum">
              <a:rPr lang="en-US" altLang="en-US" sz="1000" smtClean="0">
                <a:latin typeface="Arial" panose="020B0604020202020204" pitchFamily="34" charset="0"/>
              </a:rPr>
              <a:pPr>
                <a:spcBef>
                  <a:spcPct val="0"/>
                </a:spcBef>
                <a:buClrTx/>
                <a:buSzTx/>
                <a:buFontTx/>
                <a:buNone/>
              </a:pPr>
              <a:t>10</a:t>
            </a:fld>
            <a:endParaRPr lang="en-US" altLang="en-US" sz="1000" smtClean="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altLang="en-US" dirty="0" smtClean="0"/>
              <a:t>Who are Covered Personnel? </a:t>
            </a:r>
            <a:r>
              <a:rPr lang="en-US" altLang="en-US" dirty="0"/>
              <a:t/>
            </a:r>
            <a:br>
              <a:rPr lang="en-US" altLang="en-US" dirty="0"/>
            </a:br>
            <a:endParaRPr lang="en-US" dirty="0"/>
          </a:p>
        </p:txBody>
      </p:sp>
      <p:sp>
        <p:nvSpPr>
          <p:cNvPr id="3" name="Subtitle 2"/>
          <p:cNvSpPr>
            <a:spLocks noGrp="1"/>
          </p:cNvSpPr>
          <p:nvPr>
            <p:ph type="subTitle" idx="1"/>
          </p:nvPr>
        </p:nvSpPr>
        <p:spPr/>
        <p:txBody>
          <a:bodyPr/>
          <a:lstStyle/>
          <a:p>
            <a:r>
              <a:rPr lang="en-US" altLang="en-US" sz="2800" dirty="0"/>
              <a:t>Every contracting/subcontracting agency/individual has some level of background check requirements</a:t>
            </a:r>
          </a:p>
          <a:p>
            <a:endParaRPr lang="en-US" dirty="0"/>
          </a:p>
        </p:txBody>
      </p:sp>
      <p:sp>
        <p:nvSpPr>
          <p:cNvPr id="4" name="Date Placeholder 3"/>
          <p:cNvSpPr>
            <a:spLocks noGrp="1"/>
          </p:cNvSpPr>
          <p:nvPr>
            <p:ph type="dt" sz="half" idx="10"/>
          </p:nvPr>
        </p:nvSpPr>
        <p:spPr/>
        <p:txBody>
          <a:bodyPr/>
          <a:lstStyle/>
          <a:p>
            <a:pPr>
              <a:defRPr/>
            </a:pPr>
            <a:r>
              <a:rPr lang="en-US" dirty="0" smtClean="0"/>
              <a:t>revised 12/5/19</a:t>
            </a:r>
            <a:endParaRPr lang="en-US" dirty="0"/>
          </a:p>
        </p:txBody>
      </p:sp>
      <p:sp>
        <p:nvSpPr>
          <p:cNvPr id="5" name="Slide Number Placeholder 4"/>
          <p:cNvSpPr>
            <a:spLocks noGrp="1"/>
          </p:cNvSpPr>
          <p:nvPr>
            <p:ph type="sldNum" sz="quarter" idx="12"/>
          </p:nvPr>
        </p:nvSpPr>
        <p:spPr/>
        <p:txBody>
          <a:bodyPr/>
          <a:lstStyle/>
          <a:p>
            <a:pPr>
              <a:defRPr/>
            </a:pPr>
            <a:fld id="{01D8B0E4-5AEB-4EF6-8CBE-5F2459ABB23F}" type="slidenum">
              <a:rPr lang="en-US" altLang="en-US" smtClean="0"/>
              <a:pPr>
                <a:defRPr/>
              </a:pPr>
              <a:t>11</a:t>
            </a:fld>
            <a:endParaRPr lang="en-US" altLang="en-US"/>
          </a:p>
        </p:txBody>
      </p:sp>
    </p:spTree>
    <p:extLst>
      <p:ext uri="{BB962C8B-B14F-4D97-AF65-F5344CB8AC3E}">
        <p14:creationId xmlns:p14="http://schemas.microsoft.com/office/powerpoint/2010/main" val="5988377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a:xfrm>
            <a:off x="457200" y="1752600"/>
            <a:ext cx="8229600" cy="4525963"/>
          </a:xfrm>
        </p:spPr>
        <p:txBody>
          <a:bodyPr/>
          <a:lstStyle/>
          <a:p>
            <a:pPr eaLnBrk="1" hangingPunct="1"/>
            <a:r>
              <a:rPr lang="en-US" altLang="en-US" dirty="0" smtClean="0"/>
              <a:t>Per the contract there are two different levels of background check requirements.</a:t>
            </a:r>
          </a:p>
          <a:p>
            <a:pPr eaLnBrk="1" hangingPunct="1"/>
            <a:r>
              <a:rPr lang="en-US" altLang="en-US" dirty="0" smtClean="0"/>
              <a:t>A1 level or A2 level</a:t>
            </a:r>
          </a:p>
          <a:p>
            <a:pPr lvl="1" eaLnBrk="1" hangingPunct="1"/>
            <a:r>
              <a:rPr lang="en-US" altLang="en-US" dirty="0" smtClean="0"/>
              <a:t>Which level a subject must meet is determined by: </a:t>
            </a:r>
          </a:p>
          <a:p>
            <a:pPr lvl="2" eaLnBrk="1" hangingPunct="1"/>
            <a:r>
              <a:rPr lang="en-US" altLang="en-US" dirty="0" smtClean="0"/>
              <a:t>Job duties or job description,</a:t>
            </a:r>
          </a:p>
          <a:p>
            <a:pPr lvl="2" eaLnBrk="1" hangingPunct="1"/>
            <a:r>
              <a:rPr lang="en-US" altLang="en-US" b="1" dirty="0" smtClean="0"/>
              <a:t>If the individual works in a DCS licensed residential facility, </a:t>
            </a:r>
          </a:p>
          <a:p>
            <a:pPr lvl="2" eaLnBrk="1" hangingPunct="1"/>
            <a:r>
              <a:rPr lang="en-US" altLang="en-US" dirty="0" smtClean="0"/>
              <a:t>Possible other assignments of the subject,</a:t>
            </a:r>
          </a:p>
          <a:p>
            <a:pPr lvl="2" eaLnBrk="1" hangingPunct="1"/>
            <a:r>
              <a:rPr lang="en-US" altLang="en-US" dirty="0" smtClean="0"/>
              <a:t>In the case of management, an additional factor taken into consideration is the level of checks required by his/her staff or volunteers.</a:t>
            </a:r>
          </a:p>
          <a:p>
            <a:pPr lvl="1" eaLnBrk="1" hangingPunct="1">
              <a:buFont typeface="Arial" panose="020B0604020202020204" pitchFamily="34" charset="0"/>
              <a:buNone/>
            </a:pPr>
            <a:endParaRPr lang="en-US" altLang="en-US" dirty="0" smtClean="0"/>
          </a:p>
        </p:txBody>
      </p:sp>
      <p:sp>
        <p:nvSpPr>
          <p:cNvPr id="2" name="Title 1"/>
          <p:cNvSpPr>
            <a:spLocks noGrp="1"/>
          </p:cNvSpPr>
          <p:nvPr>
            <p:ph type="title"/>
          </p:nvPr>
        </p:nvSpPr>
        <p:spPr>
          <a:xfrm>
            <a:off x="457200" y="381000"/>
            <a:ext cx="8229600" cy="1143000"/>
          </a:xfrm>
        </p:spPr>
        <p:txBody>
          <a:bodyPr>
            <a:normAutofit fontScale="90000"/>
          </a:bodyPr>
          <a:lstStyle/>
          <a:p>
            <a:pPr algn="ctr" eaLnBrk="1" fontAlgn="auto" hangingPunct="1">
              <a:spcAft>
                <a:spcPts val="0"/>
              </a:spcAft>
              <a:defRPr/>
            </a:pPr>
            <a:r>
              <a:rPr lang="en-US" dirty="0" smtClean="0"/>
              <a:t>Two Levels of Background Check Requirements</a:t>
            </a:r>
          </a:p>
        </p:txBody>
      </p:sp>
      <p:sp>
        <p:nvSpPr>
          <p:cNvPr id="48132"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r>
              <a:rPr lang="en-US" altLang="en-US" sz="1000" dirty="0" smtClean="0">
                <a:latin typeface="Arial" panose="020B0604020202020204" pitchFamily="34" charset="0"/>
                <a:cs typeface="Arial" panose="020B0604020202020204" pitchFamily="34" charset="0"/>
              </a:rPr>
              <a:t>revised 12/5/19</a:t>
            </a:r>
          </a:p>
        </p:txBody>
      </p:sp>
      <p:sp>
        <p:nvSpPr>
          <p:cNvPr id="48133"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4096FF35-34B1-45B4-ACD0-CC9FE3C78C7D}" type="slidenum">
              <a:rPr lang="en-US" altLang="en-US" sz="1000" smtClean="0">
                <a:latin typeface="Arial" panose="020B0604020202020204" pitchFamily="34" charset="0"/>
              </a:rPr>
              <a:pPr>
                <a:spcBef>
                  <a:spcPct val="0"/>
                </a:spcBef>
                <a:buClrTx/>
                <a:buSzTx/>
                <a:buFontTx/>
                <a:buNone/>
              </a:pPr>
              <a:t>12</a:t>
            </a:fld>
            <a:endParaRPr lang="en-US" altLang="en-US" sz="1000" smtClean="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p:cTn id="7" dur="1000" fill="hold"/>
                                        <p:tgtEl>
                                          <p:spTgt spid="1126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126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1267">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nodeType="clickEffect">
                                  <p:stCondLst>
                                    <p:cond delay="0"/>
                                  </p:stCondLst>
                                  <p:childTnLst>
                                    <p:set>
                                      <p:cBhvr>
                                        <p:cTn id="13" dur="1" fill="hold">
                                          <p:stCondLst>
                                            <p:cond delay="0"/>
                                          </p:stCondLst>
                                        </p:cTn>
                                        <p:tgtEl>
                                          <p:spTgt spid="11267">
                                            <p:txEl>
                                              <p:pRg st="1" end="1"/>
                                            </p:txEl>
                                          </p:spTgt>
                                        </p:tgtEl>
                                        <p:attrNameLst>
                                          <p:attrName>style.visibility</p:attrName>
                                        </p:attrNameLst>
                                      </p:cBhvr>
                                      <p:to>
                                        <p:strVal val="visible"/>
                                      </p:to>
                                    </p:set>
                                    <p:anim calcmode="lin" valueType="num">
                                      <p:cBhvr>
                                        <p:cTn id="14" dur="1000" fill="hold"/>
                                        <p:tgtEl>
                                          <p:spTgt spid="11267">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1267">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1267">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nodeType="clickEffect">
                                  <p:stCondLst>
                                    <p:cond delay="0"/>
                                  </p:stCondLst>
                                  <p:childTnLst>
                                    <p:set>
                                      <p:cBhvr>
                                        <p:cTn id="20" dur="1" fill="hold">
                                          <p:stCondLst>
                                            <p:cond delay="0"/>
                                          </p:stCondLst>
                                        </p:cTn>
                                        <p:tgtEl>
                                          <p:spTgt spid="11267">
                                            <p:txEl>
                                              <p:pRg st="2" end="2"/>
                                            </p:txEl>
                                          </p:spTgt>
                                        </p:tgtEl>
                                        <p:attrNameLst>
                                          <p:attrName>style.visibility</p:attrName>
                                        </p:attrNameLst>
                                      </p:cBhvr>
                                      <p:to>
                                        <p:strVal val="visible"/>
                                      </p:to>
                                    </p:set>
                                    <p:anim calcmode="lin" valueType="num">
                                      <p:cBhvr>
                                        <p:cTn id="21" dur="1000" fill="hold"/>
                                        <p:tgtEl>
                                          <p:spTgt spid="11267">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11267">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1267">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nodeType="clickEffect">
                                  <p:stCondLst>
                                    <p:cond delay="0"/>
                                  </p:stCondLst>
                                  <p:childTnLst>
                                    <p:set>
                                      <p:cBhvr>
                                        <p:cTn id="27" dur="1" fill="hold">
                                          <p:stCondLst>
                                            <p:cond delay="0"/>
                                          </p:stCondLst>
                                        </p:cTn>
                                        <p:tgtEl>
                                          <p:spTgt spid="11267">
                                            <p:txEl>
                                              <p:pRg st="3" end="3"/>
                                            </p:txEl>
                                          </p:spTgt>
                                        </p:tgtEl>
                                        <p:attrNameLst>
                                          <p:attrName>style.visibility</p:attrName>
                                        </p:attrNameLst>
                                      </p:cBhvr>
                                      <p:to>
                                        <p:strVal val="visible"/>
                                      </p:to>
                                    </p:set>
                                    <p:anim calcmode="lin" valueType="num">
                                      <p:cBhvr>
                                        <p:cTn id="28" dur="1000" fill="hold"/>
                                        <p:tgtEl>
                                          <p:spTgt spid="11267">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11267">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11267">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11267">
                                            <p:txEl>
                                              <p:pRg st="4" end="4"/>
                                            </p:txEl>
                                          </p:spTgt>
                                        </p:tgtEl>
                                        <p:attrNameLst>
                                          <p:attrName>style.visibility</p:attrName>
                                        </p:attrNameLst>
                                      </p:cBhvr>
                                      <p:to>
                                        <p:strVal val="visible"/>
                                      </p:to>
                                    </p:set>
                                    <p:anim calcmode="lin" valueType="num">
                                      <p:cBhvr>
                                        <p:cTn id="35" dur="1000" fill="hold"/>
                                        <p:tgtEl>
                                          <p:spTgt spid="11267">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11267">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11267">
                                            <p:txEl>
                                              <p:pRg st="4" end="4"/>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5" presetClass="entr" presetSubtype="0" fill="hold" nodeType="clickEffect">
                                  <p:stCondLst>
                                    <p:cond delay="0"/>
                                  </p:stCondLst>
                                  <p:childTnLst>
                                    <p:set>
                                      <p:cBhvr>
                                        <p:cTn id="41" dur="1" fill="hold">
                                          <p:stCondLst>
                                            <p:cond delay="0"/>
                                          </p:stCondLst>
                                        </p:cTn>
                                        <p:tgtEl>
                                          <p:spTgt spid="11267">
                                            <p:txEl>
                                              <p:pRg st="5" end="5"/>
                                            </p:txEl>
                                          </p:spTgt>
                                        </p:tgtEl>
                                        <p:attrNameLst>
                                          <p:attrName>style.visibility</p:attrName>
                                        </p:attrNameLst>
                                      </p:cBhvr>
                                      <p:to>
                                        <p:strVal val="visible"/>
                                      </p:to>
                                    </p:set>
                                    <p:anim calcmode="lin" valueType="num">
                                      <p:cBhvr>
                                        <p:cTn id="42" dur="1000" fill="hold"/>
                                        <p:tgtEl>
                                          <p:spTgt spid="11267">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11267">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11267">
                                            <p:txEl>
                                              <p:pRg st="5" end="5"/>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5" presetClass="entr" presetSubtype="0" fill="hold" nodeType="clickEffect">
                                  <p:stCondLst>
                                    <p:cond delay="0"/>
                                  </p:stCondLst>
                                  <p:childTnLst>
                                    <p:set>
                                      <p:cBhvr>
                                        <p:cTn id="48" dur="1" fill="hold">
                                          <p:stCondLst>
                                            <p:cond delay="0"/>
                                          </p:stCondLst>
                                        </p:cTn>
                                        <p:tgtEl>
                                          <p:spTgt spid="11267">
                                            <p:txEl>
                                              <p:pRg st="6" end="6"/>
                                            </p:txEl>
                                          </p:spTgt>
                                        </p:tgtEl>
                                        <p:attrNameLst>
                                          <p:attrName>style.visibility</p:attrName>
                                        </p:attrNameLst>
                                      </p:cBhvr>
                                      <p:to>
                                        <p:strVal val="visible"/>
                                      </p:to>
                                    </p:set>
                                    <p:anim calcmode="lin" valueType="num">
                                      <p:cBhvr>
                                        <p:cTn id="49" dur="1000" fill="hold"/>
                                        <p:tgtEl>
                                          <p:spTgt spid="11267">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11267">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1126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2"/>
          <p:cNvSpPr>
            <a:spLocks noGrp="1"/>
          </p:cNvSpPr>
          <p:nvPr>
            <p:ph idx="1"/>
          </p:nvPr>
        </p:nvSpPr>
        <p:spPr>
          <a:xfrm>
            <a:off x="457200" y="2209800"/>
            <a:ext cx="8229600" cy="3929063"/>
          </a:xfrm>
        </p:spPr>
        <p:txBody>
          <a:bodyPr/>
          <a:lstStyle/>
          <a:p>
            <a:pPr eaLnBrk="1" hangingPunct="1"/>
            <a:r>
              <a:rPr lang="en-US" altLang="en-US" smtClean="0"/>
              <a:t>The contract refers to “Covered Personnel”-Who is that exactly?</a:t>
            </a:r>
          </a:p>
          <a:p>
            <a:pPr lvl="1" eaLnBrk="1" hangingPunct="1"/>
            <a:r>
              <a:rPr lang="en-US" altLang="en-US" smtClean="0"/>
              <a:t>“Covered Personnel” is any person that is required by the contract or DCS policy to have some level or type of a background check.</a:t>
            </a:r>
          </a:p>
          <a:p>
            <a:pPr lvl="1" eaLnBrk="1" hangingPunct="1"/>
            <a:r>
              <a:rPr lang="en-US" altLang="en-US" smtClean="0"/>
              <a:t>Every contract has at least one person that is a “covered personnel”.</a:t>
            </a:r>
          </a:p>
          <a:p>
            <a:pPr lvl="1" eaLnBrk="1" hangingPunct="1"/>
            <a:r>
              <a:rPr lang="en-US" altLang="en-US" smtClean="0"/>
              <a:t>For some contracts all directors, managers, employees and/or volunteers will be a “covered personnel”</a:t>
            </a:r>
          </a:p>
        </p:txBody>
      </p:sp>
      <p:sp>
        <p:nvSpPr>
          <p:cNvPr id="2" name="Title 1"/>
          <p:cNvSpPr>
            <a:spLocks noGrp="1"/>
          </p:cNvSpPr>
          <p:nvPr>
            <p:ph type="title"/>
          </p:nvPr>
        </p:nvSpPr>
        <p:spPr>
          <a:xfrm>
            <a:off x="457200" y="685800"/>
            <a:ext cx="8229600" cy="1143000"/>
          </a:xfrm>
        </p:spPr>
        <p:txBody>
          <a:bodyPr>
            <a:normAutofit fontScale="90000"/>
          </a:bodyPr>
          <a:lstStyle/>
          <a:p>
            <a:pPr algn="ctr" eaLnBrk="1" fontAlgn="auto" hangingPunct="1">
              <a:spcAft>
                <a:spcPts val="0"/>
              </a:spcAft>
              <a:defRPr/>
            </a:pPr>
            <a:r>
              <a:rPr lang="en-US" dirty="0" smtClean="0"/>
              <a:t>DCS Contractors and “Covered Personnel”</a:t>
            </a:r>
          </a:p>
        </p:txBody>
      </p:sp>
      <p:sp>
        <p:nvSpPr>
          <p:cNvPr id="62468"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r>
              <a:rPr lang="en-US" altLang="en-US" sz="1000" dirty="0" smtClean="0">
                <a:latin typeface="Arial" panose="020B0604020202020204" pitchFamily="34" charset="0"/>
                <a:cs typeface="Arial" panose="020B0604020202020204" pitchFamily="34" charset="0"/>
              </a:rPr>
              <a:t>revised 12/5/19</a:t>
            </a:r>
          </a:p>
        </p:txBody>
      </p:sp>
      <p:sp>
        <p:nvSpPr>
          <p:cNvPr id="6246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CE76F3E7-5CE4-4368-9569-F476DDBBD66E}" type="slidenum">
              <a:rPr lang="en-US" altLang="en-US" sz="1000" smtClean="0">
                <a:latin typeface="Arial" panose="020B0604020202020204" pitchFamily="34" charset="0"/>
              </a:rPr>
              <a:pPr>
                <a:spcBef>
                  <a:spcPct val="0"/>
                </a:spcBef>
                <a:buClrTx/>
                <a:buSzTx/>
                <a:buFontTx/>
                <a:buNone/>
              </a:pPr>
              <a:t>13</a:t>
            </a:fld>
            <a:endParaRPr lang="en-US" altLang="en-US" sz="1000" smtClean="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checkerboard(across)">
                                      <p:cBhvr>
                                        <p:cTn id="7" dur="500"/>
                                        <p:tgtEl>
                                          <p:spTgt spid="174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checkerboard(across)">
                                      <p:cBhvr>
                                        <p:cTn id="12" dur="500"/>
                                        <p:tgtEl>
                                          <p:spTgt spid="174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checkerboard(across)">
                                      <p:cBhvr>
                                        <p:cTn id="17" dur="500"/>
                                        <p:tgtEl>
                                          <p:spTgt spid="1741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17411">
                                            <p:txEl>
                                              <p:pRg st="3" end="3"/>
                                            </p:txEl>
                                          </p:spTgt>
                                        </p:tgtEl>
                                        <p:attrNameLst>
                                          <p:attrName>style.visibility</p:attrName>
                                        </p:attrNameLst>
                                      </p:cBhvr>
                                      <p:to>
                                        <p:strVal val="visible"/>
                                      </p:to>
                                    </p:set>
                                    <p:animEffect transition="in" filter="checkerboard(across)">
                                      <p:cBhvr>
                                        <p:cTn id="22" dur="500"/>
                                        <p:tgtEl>
                                          <p:spTgt spid="174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idx="1"/>
          </p:nvPr>
        </p:nvSpPr>
        <p:spPr>
          <a:xfrm>
            <a:off x="381000" y="1905000"/>
            <a:ext cx="8382000" cy="4343400"/>
          </a:xfrm>
        </p:spPr>
        <p:txBody>
          <a:bodyPr rtlCol="0">
            <a:normAutofit fontScale="92500"/>
          </a:bodyPr>
          <a:lstStyle/>
          <a:p>
            <a:pPr marL="365760" indent="-256032" eaLnBrk="1" fontAlgn="auto" hangingPunct="1">
              <a:spcAft>
                <a:spcPts val="0"/>
              </a:spcAft>
              <a:buFont typeface="Arial" pitchFamily="34" charset="0"/>
              <a:buChar char="•"/>
              <a:defRPr/>
            </a:pPr>
            <a:r>
              <a:rPr lang="en-US" dirty="0" smtClean="0"/>
              <a:t>Any employee/volunteer/intern or subcontractor including but not limited to:</a:t>
            </a:r>
          </a:p>
          <a:p>
            <a:pPr marL="365760" indent="-256032" eaLnBrk="1" fontAlgn="auto" hangingPunct="1">
              <a:spcAft>
                <a:spcPts val="0"/>
              </a:spcAft>
              <a:buFont typeface="Arial" pitchFamily="34" charset="0"/>
              <a:buChar char="•"/>
              <a:defRPr/>
            </a:pPr>
            <a:r>
              <a:rPr lang="en-US" dirty="0" smtClean="0"/>
              <a:t>Executive Managers, CEO or the manager involved in the operations for the contract agency or contract division of the agency.</a:t>
            </a:r>
          </a:p>
          <a:p>
            <a:pPr marL="365760" indent="-256032" eaLnBrk="1" fontAlgn="auto" hangingPunct="1">
              <a:spcAft>
                <a:spcPts val="0"/>
              </a:spcAft>
              <a:buFont typeface="Arial" pitchFamily="34" charset="0"/>
              <a:buChar char="•"/>
              <a:defRPr/>
            </a:pPr>
            <a:r>
              <a:rPr lang="en-US" dirty="0" smtClean="0"/>
              <a:t>This requirement of background check on managers and executive level staff can be found in the contract language.</a:t>
            </a:r>
          </a:p>
          <a:p>
            <a:pPr marL="621792" lvl="1" eaLnBrk="1" fontAlgn="auto" hangingPunct="1">
              <a:spcBef>
                <a:spcPts val="324"/>
              </a:spcBef>
              <a:spcAft>
                <a:spcPts val="0"/>
              </a:spcAft>
              <a:buFont typeface="Arial" pitchFamily="34" charset="0"/>
              <a:buChar char="–"/>
              <a:defRPr/>
            </a:pPr>
            <a:r>
              <a:rPr lang="en-US" dirty="0" smtClean="0"/>
              <a:t>“The checks will be conducted in the same manner as required for licensed residential child caring institutions, with respect to IC 31-27-3-3, subsections (e)(1) and (f)…”</a:t>
            </a:r>
            <a:r>
              <a:rPr lang="en-US" i="1" dirty="0" smtClean="0"/>
              <a:t> </a:t>
            </a:r>
            <a:endParaRPr lang="en-US" dirty="0" smtClean="0"/>
          </a:p>
        </p:txBody>
      </p:sp>
      <p:sp>
        <p:nvSpPr>
          <p:cNvPr id="2" name="Title 1"/>
          <p:cNvSpPr>
            <a:spLocks noGrp="1"/>
          </p:cNvSpPr>
          <p:nvPr>
            <p:ph type="title"/>
          </p:nvPr>
        </p:nvSpPr>
        <p:spPr>
          <a:xfrm>
            <a:off x="533400" y="609600"/>
            <a:ext cx="8229600" cy="1143000"/>
          </a:xfrm>
        </p:spPr>
        <p:txBody>
          <a:bodyPr>
            <a:normAutofit fontScale="90000"/>
          </a:bodyPr>
          <a:lstStyle/>
          <a:p>
            <a:pPr algn="ctr" eaLnBrk="1" fontAlgn="auto" hangingPunct="1">
              <a:spcAft>
                <a:spcPts val="0"/>
              </a:spcAft>
              <a:defRPr/>
            </a:pPr>
            <a:r>
              <a:rPr lang="en-US" dirty="0" smtClean="0"/>
              <a:t>Executive Staff and Managers are  “Covered Personnel”</a:t>
            </a:r>
          </a:p>
        </p:txBody>
      </p:sp>
      <p:sp>
        <p:nvSpPr>
          <p:cNvPr id="63492" name="Date Placeholder 4"/>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r>
              <a:rPr lang="en-US" altLang="en-US" sz="1000" dirty="0" smtClean="0">
                <a:latin typeface="Arial" panose="020B0604020202020204" pitchFamily="34" charset="0"/>
                <a:cs typeface="Arial" panose="020B0604020202020204" pitchFamily="34" charset="0"/>
              </a:rPr>
              <a:t>revised 12/5/19</a:t>
            </a:r>
          </a:p>
        </p:txBody>
      </p:sp>
      <p:sp>
        <p:nvSpPr>
          <p:cNvPr id="63493"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5853610E-26C9-4F9F-AC2B-C82078DA9E90}" type="slidenum">
              <a:rPr lang="en-US" altLang="en-US" sz="1000" smtClean="0">
                <a:latin typeface="Arial" panose="020B0604020202020204" pitchFamily="34" charset="0"/>
              </a:rPr>
              <a:pPr>
                <a:spcBef>
                  <a:spcPct val="0"/>
                </a:spcBef>
                <a:buClrTx/>
                <a:buSzTx/>
                <a:buFontTx/>
                <a:buNone/>
              </a:pPr>
              <a:t>14</a:t>
            </a:fld>
            <a:endParaRPr lang="en-US" altLang="en-US" sz="1000" smtClean="0">
              <a:latin typeface="Arial" panose="020B0604020202020204" pitchFamily="34"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2000"/>
                                        <p:tgtEl>
                                          <p:spTgt spid="4">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2"/>
          <p:cNvSpPr>
            <a:spLocks noGrp="1"/>
          </p:cNvSpPr>
          <p:nvPr>
            <p:ph idx="1"/>
          </p:nvPr>
        </p:nvSpPr>
        <p:spPr>
          <a:xfrm>
            <a:off x="457200" y="2286000"/>
            <a:ext cx="8229600" cy="3721100"/>
          </a:xfrm>
        </p:spPr>
        <p:txBody>
          <a:bodyPr/>
          <a:lstStyle/>
          <a:p>
            <a:pPr eaLnBrk="1" hangingPunct="1"/>
            <a:r>
              <a:rPr lang="en-US" altLang="en-US" dirty="0" smtClean="0"/>
              <a:t>Any employee/volunteer/intern or subcontractor including but not limited to:</a:t>
            </a:r>
          </a:p>
          <a:p>
            <a:pPr eaLnBrk="1" hangingPunct="1"/>
            <a:r>
              <a:rPr lang="en-US" altLang="en-US" dirty="0" smtClean="0"/>
              <a:t>All persons who has/will have:</a:t>
            </a:r>
          </a:p>
          <a:p>
            <a:pPr lvl="1" eaLnBrk="1" hangingPunct="1"/>
            <a:r>
              <a:rPr lang="en-US" altLang="en-US" dirty="0" smtClean="0"/>
              <a:t>Direct contact with a child(</a:t>
            </a:r>
            <a:r>
              <a:rPr lang="en-US" altLang="en-US" dirty="0" err="1" smtClean="0"/>
              <a:t>ren</a:t>
            </a:r>
            <a:r>
              <a:rPr lang="en-US" altLang="en-US" dirty="0" smtClean="0"/>
              <a:t>) on a regular and continuing basis, or</a:t>
            </a:r>
          </a:p>
          <a:p>
            <a:pPr lvl="1" eaLnBrk="1" hangingPunct="1"/>
            <a:r>
              <a:rPr lang="en-US" altLang="en-US" dirty="0" smtClean="0"/>
              <a:t>Any contact with a child who is alone or </a:t>
            </a:r>
          </a:p>
          <a:p>
            <a:pPr lvl="1" eaLnBrk="1" hangingPunct="1"/>
            <a:r>
              <a:rPr lang="en-US" altLang="en-US" dirty="0" smtClean="0"/>
              <a:t>Any contact with a child who is alone with only contractor’s staff in connection with the performance of any service or activities connected to the completion of the DCS contract</a:t>
            </a:r>
          </a:p>
        </p:txBody>
      </p:sp>
      <p:sp>
        <p:nvSpPr>
          <p:cNvPr id="2" name="Title 1"/>
          <p:cNvSpPr>
            <a:spLocks noGrp="1"/>
          </p:cNvSpPr>
          <p:nvPr>
            <p:ph type="title"/>
          </p:nvPr>
        </p:nvSpPr>
        <p:spPr>
          <a:xfrm>
            <a:off x="457200" y="685800"/>
            <a:ext cx="8229600" cy="1143000"/>
          </a:xfrm>
        </p:spPr>
        <p:txBody>
          <a:bodyPr>
            <a:normAutofit fontScale="90000"/>
          </a:bodyPr>
          <a:lstStyle/>
          <a:p>
            <a:pPr algn="ctr" eaLnBrk="1" fontAlgn="auto" hangingPunct="1">
              <a:spcAft>
                <a:spcPts val="0"/>
              </a:spcAft>
              <a:defRPr/>
            </a:pPr>
            <a:r>
              <a:rPr lang="en-US" dirty="0" smtClean="0"/>
              <a:t>Employees /Volunteers with Direct Contact are “Covered Personnel”</a:t>
            </a:r>
          </a:p>
        </p:txBody>
      </p:sp>
      <p:sp>
        <p:nvSpPr>
          <p:cNvPr id="65540"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r>
              <a:rPr lang="en-US" altLang="en-US" sz="1000" dirty="0" smtClean="0">
                <a:latin typeface="Arial" panose="020B0604020202020204" pitchFamily="34" charset="0"/>
                <a:cs typeface="Arial" panose="020B0604020202020204" pitchFamily="34" charset="0"/>
              </a:rPr>
              <a:t>revised 12/5/19</a:t>
            </a:r>
          </a:p>
        </p:txBody>
      </p:sp>
      <p:sp>
        <p:nvSpPr>
          <p:cNvPr id="65541"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DBA6C5DB-6947-424D-8CFF-329FDBA0787E}" type="slidenum">
              <a:rPr lang="en-US" altLang="en-US" sz="1000" smtClean="0">
                <a:latin typeface="Arial" panose="020B0604020202020204" pitchFamily="34" charset="0"/>
              </a:rPr>
              <a:pPr>
                <a:spcBef>
                  <a:spcPct val="0"/>
                </a:spcBef>
                <a:buClrTx/>
                <a:buSzTx/>
                <a:buFontTx/>
                <a:buNone/>
              </a:pPr>
              <a:t>15</a:t>
            </a:fld>
            <a:endParaRPr lang="en-US" altLang="en-US" sz="1000" smtClean="0">
              <a:latin typeface="Arial" panose="020B0604020202020204" pitchFamily="34"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fade">
                                      <p:cBhvr>
                                        <p:cTn id="7" dur="2000"/>
                                        <p:tgtEl>
                                          <p:spTgt spid="194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fade">
                                      <p:cBhvr>
                                        <p:cTn id="12" dur="2000"/>
                                        <p:tgtEl>
                                          <p:spTgt spid="194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strips(downLeft)">
                                      <p:cBhvr>
                                        <p:cTn id="17" dur="500"/>
                                        <p:tgtEl>
                                          <p:spTgt spid="1945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3" fill="hold" nodeType="clickEffect">
                                  <p:stCondLst>
                                    <p:cond delay="0"/>
                                  </p:stCondLst>
                                  <p:childTnLst>
                                    <p:set>
                                      <p:cBhvr>
                                        <p:cTn id="21" dur="1" fill="hold">
                                          <p:stCondLst>
                                            <p:cond delay="0"/>
                                          </p:stCondLst>
                                        </p:cTn>
                                        <p:tgtEl>
                                          <p:spTgt spid="19459">
                                            <p:txEl>
                                              <p:pRg st="3" end="3"/>
                                            </p:txEl>
                                          </p:spTgt>
                                        </p:tgtEl>
                                        <p:attrNameLst>
                                          <p:attrName>style.visibility</p:attrName>
                                        </p:attrNameLst>
                                      </p:cBhvr>
                                      <p:to>
                                        <p:strVal val="visible"/>
                                      </p:to>
                                    </p:set>
                                    <p:animEffect transition="in" filter="strips(upRight)">
                                      <p:cBhvr>
                                        <p:cTn id="22" dur="500"/>
                                        <p:tgtEl>
                                          <p:spTgt spid="1945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3" fill="hold" nodeType="clickEffect">
                                  <p:stCondLst>
                                    <p:cond delay="0"/>
                                  </p:stCondLst>
                                  <p:childTnLst>
                                    <p:set>
                                      <p:cBhvr>
                                        <p:cTn id="26" dur="1" fill="hold">
                                          <p:stCondLst>
                                            <p:cond delay="0"/>
                                          </p:stCondLst>
                                        </p:cTn>
                                        <p:tgtEl>
                                          <p:spTgt spid="19459">
                                            <p:txEl>
                                              <p:pRg st="4" end="4"/>
                                            </p:txEl>
                                          </p:spTgt>
                                        </p:tgtEl>
                                        <p:attrNameLst>
                                          <p:attrName>style.visibility</p:attrName>
                                        </p:attrNameLst>
                                      </p:cBhvr>
                                      <p:to>
                                        <p:strVal val="visible"/>
                                      </p:to>
                                    </p:set>
                                    <p:animEffect transition="in" filter="strips(upRight)">
                                      <p:cBhvr>
                                        <p:cTn id="27" dur="500"/>
                                        <p:tgtEl>
                                          <p:spTgt spid="194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p:cNvSpPr>
            <a:spLocks noGrp="1"/>
          </p:cNvSpPr>
          <p:nvPr>
            <p:ph idx="1"/>
          </p:nvPr>
        </p:nvSpPr>
        <p:spPr>
          <a:xfrm>
            <a:off x="457200" y="2514600"/>
            <a:ext cx="8229600" cy="3492500"/>
          </a:xfrm>
        </p:spPr>
        <p:txBody>
          <a:bodyPr/>
          <a:lstStyle/>
          <a:p>
            <a:pPr eaLnBrk="1" hangingPunct="1"/>
            <a:r>
              <a:rPr lang="en-US" altLang="en-US" smtClean="0"/>
              <a:t>Any employee/volunteer/ intern or subcontractor including but not limited to:</a:t>
            </a:r>
          </a:p>
          <a:p>
            <a:pPr eaLnBrk="1" hangingPunct="1"/>
            <a:r>
              <a:rPr lang="en-US" altLang="en-US" smtClean="0"/>
              <a:t>All person who has/will have access to a child’s records:</a:t>
            </a:r>
          </a:p>
          <a:p>
            <a:pPr lvl="1" algn="ctr" eaLnBrk="1" hangingPunct="1"/>
            <a:r>
              <a:rPr lang="en-US" altLang="en-US" smtClean="0"/>
              <a:t>In electronic format </a:t>
            </a:r>
          </a:p>
          <a:p>
            <a:pPr lvl="3" algn="ctr" eaLnBrk="1" hangingPunct="1">
              <a:buFont typeface="Arial" panose="020B0604020202020204" pitchFamily="34" charset="0"/>
              <a:buNone/>
            </a:pPr>
            <a:r>
              <a:rPr lang="en-US" altLang="en-US" sz="3600" smtClean="0"/>
              <a:t>or</a:t>
            </a:r>
          </a:p>
          <a:p>
            <a:pPr lvl="1" algn="ctr" eaLnBrk="1" hangingPunct="1"/>
            <a:r>
              <a:rPr lang="en-US" altLang="en-US" smtClean="0"/>
              <a:t>In hardcopy format</a:t>
            </a:r>
          </a:p>
        </p:txBody>
      </p:sp>
      <p:sp>
        <p:nvSpPr>
          <p:cNvPr id="2" name="Title 1"/>
          <p:cNvSpPr>
            <a:spLocks noGrp="1"/>
          </p:cNvSpPr>
          <p:nvPr>
            <p:ph type="title"/>
          </p:nvPr>
        </p:nvSpPr>
        <p:spPr>
          <a:xfrm>
            <a:off x="457200" y="762000"/>
            <a:ext cx="8229600" cy="1143000"/>
          </a:xfrm>
        </p:spPr>
        <p:txBody>
          <a:bodyPr>
            <a:normAutofit fontScale="90000"/>
          </a:bodyPr>
          <a:lstStyle/>
          <a:p>
            <a:pPr algn="ctr" eaLnBrk="1" fontAlgn="auto" hangingPunct="1">
              <a:spcAft>
                <a:spcPts val="0"/>
              </a:spcAft>
              <a:defRPr/>
            </a:pPr>
            <a:r>
              <a:rPr lang="en-US" dirty="0" smtClean="0"/>
              <a:t>Employee/Volunteers with Access to Records are “Covered Personnel”</a:t>
            </a:r>
          </a:p>
        </p:txBody>
      </p:sp>
      <p:sp>
        <p:nvSpPr>
          <p:cNvPr id="66564"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r>
              <a:rPr lang="en-US" altLang="en-US" sz="1000" dirty="0" smtClean="0">
                <a:latin typeface="Arial" panose="020B0604020202020204" pitchFamily="34" charset="0"/>
                <a:cs typeface="Arial" panose="020B0604020202020204" pitchFamily="34" charset="0"/>
              </a:rPr>
              <a:t>revised 12/5/19</a:t>
            </a:r>
          </a:p>
        </p:txBody>
      </p:sp>
      <p:sp>
        <p:nvSpPr>
          <p:cNvPr id="66565"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51B2743A-F722-449F-8081-E2EAF5E91A7D}" type="slidenum">
              <a:rPr lang="en-US" altLang="en-US" sz="1000" smtClean="0">
                <a:latin typeface="Arial" panose="020B0604020202020204" pitchFamily="34" charset="0"/>
              </a:rPr>
              <a:pPr>
                <a:spcBef>
                  <a:spcPct val="0"/>
                </a:spcBef>
                <a:buClrTx/>
                <a:buSzTx/>
                <a:buFontTx/>
                <a:buNone/>
              </a:pPr>
              <a:t>16</a:t>
            </a:fld>
            <a:endParaRPr lang="en-US" altLang="en-US" sz="1000" smtClean="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slide(fromBottom)">
                                      <p:cBhvr>
                                        <p:cTn id="7" dur="500"/>
                                        <p:tgtEl>
                                          <p:spTgt spid="204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slide(fromBottom)">
                                      <p:cBhvr>
                                        <p:cTn id="12" dur="500"/>
                                        <p:tgtEl>
                                          <p:spTgt spid="2048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Effect transition="in" filter="slide(fromBottom)">
                                      <p:cBhvr>
                                        <p:cTn id="17" dur="500"/>
                                        <p:tgtEl>
                                          <p:spTgt spid="2048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nodeType="clickEffect">
                                  <p:stCondLst>
                                    <p:cond delay="0"/>
                                  </p:stCondLst>
                                  <p:childTnLst>
                                    <p:set>
                                      <p:cBhvr>
                                        <p:cTn id="21" dur="1" fill="hold">
                                          <p:stCondLst>
                                            <p:cond delay="0"/>
                                          </p:stCondLst>
                                        </p:cTn>
                                        <p:tgtEl>
                                          <p:spTgt spid="20483">
                                            <p:txEl>
                                              <p:pRg st="3" end="3"/>
                                            </p:txEl>
                                          </p:spTgt>
                                        </p:tgtEl>
                                        <p:attrNameLst>
                                          <p:attrName>style.visibility</p:attrName>
                                        </p:attrNameLst>
                                      </p:cBhvr>
                                      <p:to>
                                        <p:strVal val="visible"/>
                                      </p:to>
                                    </p:set>
                                    <p:animEffect transition="in" filter="slide(fromBottom)">
                                      <p:cBhvr>
                                        <p:cTn id="22" dur="500"/>
                                        <p:tgtEl>
                                          <p:spTgt spid="2048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nodeType="clickEffect">
                                  <p:stCondLst>
                                    <p:cond delay="0"/>
                                  </p:stCondLst>
                                  <p:childTnLst>
                                    <p:set>
                                      <p:cBhvr>
                                        <p:cTn id="26" dur="1" fill="hold">
                                          <p:stCondLst>
                                            <p:cond delay="0"/>
                                          </p:stCondLst>
                                        </p:cTn>
                                        <p:tgtEl>
                                          <p:spTgt spid="20483">
                                            <p:txEl>
                                              <p:pRg st="4" end="4"/>
                                            </p:txEl>
                                          </p:spTgt>
                                        </p:tgtEl>
                                        <p:attrNameLst>
                                          <p:attrName>style.visibility</p:attrName>
                                        </p:attrNameLst>
                                      </p:cBhvr>
                                      <p:to>
                                        <p:strVal val="visible"/>
                                      </p:to>
                                    </p:set>
                                    <p:animEffect transition="in" filter="slide(fromBottom)">
                                      <p:cBhvr>
                                        <p:cTn id="27" dur="500"/>
                                        <p:tgtEl>
                                          <p:spTgt spid="204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417513" y="1828800"/>
            <a:ext cx="8229600" cy="4114800"/>
          </a:xfrm>
        </p:spPr>
        <p:txBody>
          <a:bodyPr/>
          <a:lstStyle/>
          <a:p>
            <a:pPr eaLnBrk="1" hangingPunct="1"/>
            <a:r>
              <a:rPr lang="en-US" altLang="en-US" dirty="0" smtClean="0"/>
              <a:t>Any employee/volunteer/intern or subcontractor including but not limited to:</a:t>
            </a:r>
          </a:p>
          <a:p>
            <a:pPr eaLnBrk="1" hangingPunct="1"/>
            <a:r>
              <a:rPr lang="en-US" altLang="en-US" dirty="0" smtClean="0"/>
              <a:t>Any person that would normally not be considered “covered personnel” in the course of his/her own job duties but</a:t>
            </a:r>
          </a:p>
          <a:p>
            <a:pPr lvl="1" eaLnBrk="1" hangingPunct="1"/>
            <a:r>
              <a:rPr lang="en-US" altLang="en-US" dirty="0" smtClean="0"/>
              <a:t>May be required to fill in on an “as needed” basis or in an emergency for any “covered personnel” staff/volunteer/intern or subcontractor</a:t>
            </a:r>
          </a:p>
          <a:p>
            <a:pPr lvl="1" eaLnBrk="1" hangingPunct="1"/>
            <a:endParaRPr lang="en-US" altLang="en-US" dirty="0"/>
          </a:p>
          <a:p>
            <a:pPr marL="392113" lvl="1" indent="0" eaLnBrk="1" hangingPunct="1">
              <a:buNone/>
            </a:pPr>
            <a:endParaRPr lang="en-US" altLang="en-US" dirty="0" smtClean="0"/>
          </a:p>
        </p:txBody>
      </p:sp>
      <p:sp>
        <p:nvSpPr>
          <p:cNvPr id="2" name="Title 1"/>
          <p:cNvSpPr>
            <a:spLocks noGrp="1"/>
          </p:cNvSpPr>
          <p:nvPr>
            <p:ph type="title"/>
          </p:nvPr>
        </p:nvSpPr>
        <p:spPr>
          <a:xfrm>
            <a:off x="533400" y="685800"/>
            <a:ext cx="8229600" cy="1143000"/>
          </a:xfrm>
        </p:spPr>
        <p:txBody>
          <a:bodyPr/>
          <a:lstStyle/>
          <a:p>
            <a:pPr algn="ctr" eaLnBrk="1" fontAlgn="auto" hangingPunct="1">
              <a:spcAft>
                <a:spcPts val="0"/>
              </a:spcAft>
              <a:defRPr/>
            </a:pPr>
            <a:r>
              <a:rPr lang="en-US" sz="3200" dirty="0" smtClean="0"/>
              <a:t>“As Needed” or “Emergency” Coverage of “Covered Personnel” duties</a:t>
            </a:r>
          </a:p>
        </p:txBody>
      </p:sp>
      <p:sp>
        <p:nvSpPr>
          <p:cNvPr id="67588"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r>
              <a:rPr lang="en-US" altLang="en-US" sz="1000" dirty="0" smtClean="0">
                <a:latin typeface="Arial" panose="020B0604020202020204" pitchFamily="34" charset="0"/>
                <a:cs typeface="Arial" panose="020B0604020202020204" pitchFamily="34" charset="0"/>
              </a:rPr>
              <a:t>revised 12/5/19</a:t>
            </a:r>
          </a:p>
        </p:txBody>
      </p:sp>
      <p:sp>
        <p:nvSpPr>
          <p:cNvPr id="6758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A208A5E7-47FC-46AE-8305-132D3C8E2BDB}" type="slidenum">
              <a:rPr lang="en-US" altLang="en-US" sz="1000" smtClean="0">
                <a:latin typeface="Arial" panose="020B0604020202020204" pitchFamily="34" charset="0"/>
              </a:rPr>
              <a:pPr>
                <a:spcBef>
                  <a:spcPct val="0"/>
                </a:spcBef>
                <a:buClrTx/>
                <a:buSzTx/>
                <a:buFontTx/>
                <a:buNone/>
              </a:pPr>
              <a:t>17</a:t>
            </a:fld>
            <a:endParaRPr lang="en-US" altLang="en-US" sz="1000" smtClean="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5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507">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1507">
                                            <p:txEl>
                                              <p:pRg st="1" end="1"/>
                                            </p:txEl>
                                          </p:spTgt>
                                        </p:tgtEl>
                                        <p:attrNameLst>
                                          <p:attrName>style.visibility</p:attrName>
                                        </p:attrNameLst>
                                      </p:cBhvr>
                                      <p:to>
                                        <p:strVal val="visible"/>
                                      </p:to>
                                    </p:set>
                                    <p:anim calcmode="lin" valueType="num">
                                      <p:cBhvr additive="base">
                                        <p:cTn id="13" dur="500" fill="hold"/>
                                        <p:tgtEl>
                                          <p:spTgt spid="2150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15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21507">
                                            <p:txEl>
                                              <p:pRg st="2" end="2"/>
                                            </p:txEl>
                                          </p:spTgt>
                                        </p:tgtEl>
                                        <p:attrNameLst>
                                          <p:attrName>style.visibility</p:attrName>
                                        </p:attrNameLst>
                                      </p:cBhvr>
                                      <p:to>
                                        <p:strVal val="visible"/>
                                      </p:to>
                                    </p:set>
                                    <p:anim calcmode="lin" valueType="num">
                                      <p:cBhvr additive="base">
                                        <p:cTn id="19" dur="500" fill="hold"/>
                                        <p:tgtEl>
                                          <p:spTgt spid="2150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150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697162"/>
          </a:xfrm>
        </p:spPr>
        <p:txBody>
          <a:bodyPr>
            <a:normAutofit/>
          </a:bodyPr>
          <a:lstStyle/>
          <a:p>
            <a:r>
              <a:rPr lang="en-US" dirty="0" smtClean="0"/>
              <a:t>Which employees and volunteers are A-1 Covered Personnel?</a:t>
            </a:r>
            <a:endParaRPr lang="en-US" dirty="0"/>
          </a:p>
        </p:txBody>
      </p:sp>
      <p:sp>
        <p:nvSpPr>
          <p:cNvPr id="3" name="Date Placeholder 2"/>
          <p:cNvSpPr>
            <a:spLocks noGrp="1"/>
          </p:cNvSpPr>
          <p:nvPr>
            <p:ph type="dt" sz="half" idx="10"/>
          </p:nvPr>
        </p:nvSpPr>
        <p:spPr/>
        <p:txBody>
          <a:bodyPr/>
          <a:lstStyle/>
          <a:p>
            <a:pPr>
              <a:defRPr/>
            </a:pPr>
            <a:r>
              <a:rPr lang="en-US" smtClean="0"/>
              <a:t>revised 12/5/19</a:t>
            </a:r>
            <a:endParaRPr lang="en-US" dirty="0"/>
          </a:p>
        </p:txBody>
      </p:sp>
      <p:sp>
        <p:nvSpPr>
          <p:cNvPr id="4" name="Slide Number Placeholder 3"/>
          <p:cNvSpPr>
            <a:spLocks noGrp="1"/>
          </p:cNvSpPr>
          <p:nvPr>
            <p:ph type="sldNum" sz="quarter" idx="12"/>
          </p:nvPr>
        </p:nvSpPr>
        <p:spPr/>
        <p:txBody>
          <a:bodyPr/>
          <a:lstStyle/>
          <a:p>
            <a:pPr>
              <a:defRPr/>
            </a:pPr>
            <a:fld id="{A25B3533-93B4-47D2-A8CD-1440989859F4}" type="slidenum">
              <a:rPr lang="en-US" altLang="en-US" smtClean="0"/>
              <a:pPr>
                <a:defRPr/>
              </a:pPr>
              <a:t>18</a:t>
            </a:fld>
            <a:endParaRPr lang="en-US" altLang="en-US"/>
          </a:p>
        </p:txBody>
      </p:sp>
    </p:spTree>
    <p:extLst>
      <p:ext uri="{BB962C8B-B14F-4D97-AF65-F5344CB8AC3E}">
        <p14:creationId xmlns:p14="http://schemas.microsoft.com/office/powerpoint/2010/main" val="11721244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029200"/>
          </a:xfrm>
        </p:spPr>
        <p:txBody>
          <a:bodyPr>
            <a:normAutofit/>
          </a:bodyPr>
          <a:lstStyle/>
          <a:p>
            <a:pPr marL="365760" indent="-256032" eaLnBrk="1" fontAlgn="auto" hangingPunct="1">
              <a:spcAft>
                <a:spcPts val="0"/>
              </a:spcAft>
              <a:buFont typeface="Wingdings 3"/>
              <a:buChar char=""/>
              <a:defRPr/>
            </a:pPr>
            <a:r>
              <a:rPr lang="en-US" dirty="0" smtClean="0"/>
              <a:t>Anyone working in DCS Licensed Residential Facility regardless of the duty or level of interaction with children.</a:t>
            </a:r>
          </a:p>
          <a:p>
            <a:pPr marL="342900" lvl="1" indent="-342900" eaLnBrk="1" fontAlgn="auto" hangingPunct="1">
              <a:spcBef>
                <a:spcPts val="324"/>
              </a:spcBef>
              <a:spcAft>
                <a:spcPts val="0"/>
              </a:spcAft>
              <a:buFont typeface="Arial" pitchFamily="34" charset="0"/>
              <a:buChar char="•"/>
              <a:defRPr/>
            </a:pPr>
            <a:endParaRPr lang="en-US" dirty="0" smtClean="0"/>
          </a:p>
          <a:p>
            <a:pPr marL="365760" indent="-256032" eaLnBrk="1" fontAlgn="auto" hangingPunct="1">
              <a:spcAft>
                <a:spcPts val="0"/>
              </a:spcAft>
              <a:buFont typeface="Wingdings 3"/>
              <a:buChar char=""/>
              <a:defRPr/>
            </a:pPr>
            <a:endParaRPr lang="en-US" dirty="0"/>
          </a:p>
        </p:txBody>
      </p:sp>
      <p:sp>
        <p:nvSpPr>
          <p:cNvPr id="2" name="Title 1"/>
          <p:cNvSpPr>
            <a:spLocks noGrp="1"/>
          </p:cNvSpPr>
          <p:nvPr>
            <p:ph type="title"/>
          </p:nvPr>
        </p:nvSpPr>
        <p:spPr>
          <a:xfrm>
            <a:off x="304800" y="274638"/>
            <a:ext cx="8382000" cy="944562"/>
          </a:xfrm>
        </p:spPr>
        <p:txBody>
          <a:bodyPr>
            <a:normAutofit/>
          </a:bodyPr>
          <a:lstStyle/>
          <a:p>
            <a:pPr algn="ctr" eaLnBrk="1" fontAlgn="auto" hangingPunct="1">
              <a:spcAft>
                <a:spcPts val="0"/>
              </a:spcAft>
              <a:defRPr/>
            </a:pPr>
            <a:r>
              <a:rPr lang="en-US" dirty="0" smtClean="0"/>
              <a:t>A-1 Covered Personnel Are:</a:t>
            </a:r>
            <a:endParaRPr lang="en-US" dirty="0"/>
          </a:p>
        </p:txBody>
      </p:sp>
      <p:sp>
        <p:nvSpPr>
          <p:cNvPr id="69636"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r>
              <a:rPr lang="en-US" altLang="en-US" sz="1000" dirty="0" smtClean="0">
                <a:latin typeface="Arial" panose="020B0604020202020204" pitchFamily="34" charset="0"/>
                <a:cs typeface="Arial" panose="020B0604020202020204" pitchFamily="34" charset="0"/>
              </a:rPr>
              <a:t>revised 12/5/19</a:t>
            </a:r>
          </a:p>
        </p:txBody>
      </p:sp>
      <p:sp>
        <p:nvSpPr>
          <p:cNvPr id="6963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CD01FDE6-09F4-4B0F-A219-56C251C58672}" type="slidenum">
              <a:rPr lang="en-US" altLang="en-US" sz="1000" smtClean="0">
                <a:latin typeface="Arial" panose="020B0604020202020204" pitchFamily="34" charset="0"/>
              </a:rPr>
              <a:pPr>
                <a:spcBef>
                  <a:spcPct val="0"/>
                </a:spcBef>
                <a:buClrTx/>
                <a:buSzTx/>
                <a:buFontTx/>
                <a:buNone/>
              </a:pPr>
              <a:t>19</a:t>
            </a:fld>
            <a:endParaRPr lang="en-US" altLang="en-US" sz="1000" smtClean="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457200" y="1371600"/>
            <a:ext cx="8229600" cy="5181600"/>
          </a:xfrm>
        </p:spPr>
        <p:txBody>
          <a:bodyPr/>
          <a:lstStyle/>
          <a:p>
            <a:pPr eaLnBrk="1" hangingPunct="1"/>
            <a:r>
              <a:rPr lang="en-US" altLang="en-US" dirty="0" smtClean="0"/>
              <a:t>All background check requirements are part of the contract language.</a:t>
            </a:r>
          </a:p>
          <a:p>
            <a:pPr eaLnBrk="1" hangingPunct="1"/>
            <a:r>
              <a:rPr lang="en-US" altLang="en-US" dirty="0" smtClean="0"/>
              <a:t>The new/renewal contract is not to be signed and returned to DCS until all background checks are current (</a:t>
            </a:r>
            <a:r>
              <a:rPr lang="en-US" altLang="en-US" i="1" dirty="0" smtClean="0"/>
              <a:t>have occurred within 48 months</a:t>
            </a:r>
            <a:r>
              <a:rPr lang="en-US" altLang="en-US" dirty="0" smtClean="0"/>
              <a:t>) and have been evaluated by contractor for all covered personnel</a:t>
            </a:r>
          </a:p>
        </p:txBody>
      </p:sp>
      <p:sp>
        <p:nvSpPr>
          <p:cNvPr id="3074" name="Title 1"/>
          <p:cNvSpPr>
            <a:spLocks noGrp="1"/>
          </p:cNvSpPr>
          <p:nvPr>
            <p:ph type="title"/>
          </p:nvPr>
        </p:nvSpPr>
        <p:spPr/>
        <p:txBody>
          <a:bodyPr/>
          <a:lstStyle/>
          <a:p>
            <a:pPr algn="ctr" eaLnBrk="1" fontAlgn="auto" hangingPunct="1">
              <a:spcAft>
                <a:spcPts val="0"/>
              </a:spcAft>
              <a:defRPr/>
            </a:pPr>
            <a:r>
              <a:rPr lang="en-US" dirty="0" smtClean="0"/>
              <a:t>Contract Language</a:t>
            </a:r>
          </a:p>
        </p:txBody>
      </p:sp>
      <p:sp>
        <p:nvSpPr>
          <p:cNvPr id="29700"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r>
              <a:rPr lang="en-US" altLang="en-US" sz="1000" dirty="0" smtClean="0">
                <a:latin typeface="Arial" panose="020B0604020202020204" pitchFamily="34" charset="0"/>
                <a:cs typeface="Arial" panose="020B0604020202020204" pitchFamily="34" charset="0"/>
              </a:rPr>
              <a:t>revised 12/5/19</a:t>
            </a:r>
          </a:p>
        </p:txBody>
      </p:sp>
      <p:sp>
        <p:nvSpPr>
          <p:cNvPr id="29701"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9D3AFAAB-544B-47D9-B658-465302C932DC}" type="slidenum">
              <a:rPr lang="en-US" altLang="en-US" sz="1000" smtClean="0">
                <a:latin typeface="Arial" panose="020B0604020202020204" pitchFamily="34" charset="0"/>
              </a:rPr>
              <a:pPr>
                <a:spcBef>
                  <a:spcPct val="0"/>
                </a:spcBef>
                <a:buClrTx/>
                <a:buSzTx/>
                <a:buFontTx/>
                <a:buNone/>
              </a:pPr>
              <a:t>2</a:t>
            </a:fld>
            <a:endParaRPr lang="en-US" altLang="en-US" sz="1000" smtClean="0">
              <a:latin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blinds(horizontal)">
                                      <p:cBhvr>
                                        <p:cTn id="7" dur="1000"/>
                                        <p:tgtEl>
                                          <p:spTgt spid="30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1000"/>
                                  </p:stCondLst>
                                  <p:childTnLst>
                                    <p:set>
                                      <p:cBhvr>
                                        <p:cTn id="11" dur="1" fill="hold">
                                          <p:stCondLst>
                                            <p:cond delay="0"/>
                                          </p:stCondLst>
                                        </p:cTn>
                                        <p:tgtEl>
                                          <p:spTgt spid="3075">
                                            <p:txEl>
                                              <p:pRg st="1" end="1"/>
                                            </p:txEl>
                                          </p:spTgt>
                                        </p:tgtEl>
                                        <p:attrNameLst>
                                          <p:attrName>style.visibility</p:attrName>
                                        </p:attrNameLst>
                                      </p:cBhvr>
                                      <p:to>
                                        <p:strVal val="visible"/>
                                      </p:to>
                                    </p:set>
                                    <p:anim calcmode="lin" valueType="num">
                                      <p:cBhvr additive="base">
                                        <p:cTn id="12" dur="10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029200"/>
          </a:xfrm>
        </p:spPr>
        <p:txBody>
          <a:bodyPr>
            <a:normAutofit/>
          </a:bodyPr>
          <a:lstStyle/>
          <a:p>
            <a:pPr marL="365760" indent="-256032" eaLnBrk="1" fontAlgn="auto" hangingPunct="1">
              <a:spcAft>
                <a:spcPts val="0"/>
              </a:spcAft>
              <a:buFont typeface="Wingdings 3"/>
              <a:buChar char=""/>
              <a:defRPr/>
            </a:pPr>
            <a:r>
              <a:rPr lang="en-US" dirty="0" smtClean="0"/>
              <a:t>All persons who has/will have:</a:t>
            </a:r>
          </a:p>
          <a:p>
            <a:pPr marL="621792" lvl="1" eaLnBrk="1" fontAlgn="auto" hangingPunct="1">
              <a:spcBef>
                <a:spcPts val="324"/>
              </a:spcBef>
              <a:spcAft>
                <a:spcPts val="0"/>
              </a:spcAft>
              <a:buFont typeface="Verdana"/>
              <a:buChar char="◦"/>
              <a:defRPr/>
            </a:pPr>
            <a:r>
              <a:rPr lang="en-US" sz="2400" dirty="0" smtClean="0"/>
              <a:t>Direct contact with a child on a regular and continuing basis, </a:t>
            </a:r>
          </a:p>
          <a:p>
            <a:pPr marL="621792" lvl="1" eaLnBrk="1" fontAlgn="auto" hangingPunct="1">
              <a:spcBef>
                <a:spcPts val="324"/>
              </a:spcBef>
              <a:spcAft>
                <a:spcPts val="0"/>
              </a:spcAft>
              <a:buFont typeface="Verdana"/>
              <a:buChar char="◦"/>
              <a:defRPr/>
            </a:pPr>
            <a:r>
              <a:rPr lang="en-US" sz="2400" dirty="0" smtClean="0"/>
              <a:t>Any contact with a child who is alone. </a:t>
            </a:r>
          </a:p>
          <a:p>
            <a:pPr marL="621792" lvl="1" eaLnBrk="1" fontAlgn="auto" hangingPunct="1">
              <a:spcBef>
                <a:spcPts val="324"/>
              </a:spcBef>
              <a:spcAft>
                <a:spcPts val="0"/>
              </a:spcAft>
              <a:buFont typeface="Verdana"/>
              <a:buChar char="◦"/>
              <a:defRPr/>
            </a:pPr>
            <a:r>
              <a:rPr lang="en-US" sz="2400" dirty="0" smtClean="0"/>
              <a:t>Any contact with a child and only contractor staff in connection with the performance of any service or activities connected to the completion of the DCS contract,</a:t>
            </a:r>
          </a:p>
          <a:p>
            <a:pPr marL="621792" lvl="1" eaLnBrk="1" fontAlgn="auto" hangingPunct="1">
              <a:spcBef>
                <a:spcPts val="324"/>
              </a:spcBef>
              <a:spcAft>
                <a:spcPts val="0"/>
              </a:spcAft>
              <a:buFont typeface="Verdana"/>
              <a:buChar char="◦"/>
              <a:defRPr/>
            </a:pPr>
            <a:r>
              <a:rPr lang="en-US" dirty="0" smtClean="0"/>
              <a:t>Be required to fill in on an “as needed” basis or in an emergency for any A1 level “covered personnel” staff/volunteer/intern or subcontractor </a:t>
            </a:r>
          </a:p>
          <a:p>
            <a:pPr marL="342900" lvl="1" indent="-342900" eaLnBrk="1" fontAlgn="auto" hangingPunct="1">
              <a:spcBef>
                <a:spcPts val="324"/>
              </a:spcBef>
              <a:spcAft>
                <a:spcPts val="0"/>
              </a:spcAft>
              <a:buFont typeface="Arial" pitchFamily="34" charset="0"/>
              <a:buChar char="•"/>
              <a:defRPr/>
            </a:pPr>
            <a:endParaRPr lang="en-US" dirty="0" smtClean="0"/>
          </a:p>
          <a:p>
            <a:pPr marL="365760" indent="-256032" eaLnBrk="1" fontAlgn="auto" hangingPunct="1">
              <a:spcAft>
                <a:spcPts val="0"/>
              </a:spcAft>
              <a:buFont typeface="Wingdings 3"/>
              <a:buChar char=""/>
              <a:defRPr/>
            </a:pPr>
            <a:endParaRPr lang="en-US" dirty="0"/>
          </a:p>
        </p:txBody>
      </p:sp>
      <p:sp>
        <p:nvSpPr>
          <p:cNvPr id="2" name="Title 1"/>
          <p:cNvSpPr>
            <a:spLocks noGrp="1"/>
          </p:cNvSpPr>
          <p:nvPr>
            <p:ph type="title"/>
          </p:nvPr>
        </p:nvSpPr>
        <p:spPr>
          <a:xfrm>
            <a:off x="304800" y="274638"/>
            <a:ext cx="8382000" cy="944562"/>
          </a:xfrm>
        </p:spPr>
        <p:txBody>
          <a:bodyPr>
            <a:normAutofit/>
          </a:bodyPr>
          <a:lstStyle/>
          <a:p>
            <a:pPr algn="ctr" eaLnBrk="1" fontAlgn="auto" hangingPunct="1">
              <a:spcAft>
                <a:spcPts val="0"/>
              </a:spcAft>
              <a:defRPr/>
            </a:pPr>
            <a:r>
              <a:rPr lang="en-US" dirty="0" smtClean="0"/>
              <a:t>A-1 Covered Personnel Are:</a:t>
            </a:r>
            <a:endParaRPr lang="en-US" dirty="0"/>
          </a:p>
        </p:txBody>
      </p:sp>
      <p:sp>
        <p:nvSpPr>
          <p:cNvPr id="69636"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r>
              <a:rPr lang="en-US" altLang="en-US" sz="1000" dirty="0" smtClean="0">
                <a:latin typeface="Arial" panose="020B0604020202020204" pitchFamily="34" charset="0"/>
                <a:cs typeface="Arial" panose="020B0604020202020204" pitchFamily="34" charset="0"/>
              </a:rPr>
              <a:t>revised 12/5/19</a:t>
            </a:r>
          </a:p>
        </p:txBody>
      </p:sp>
      <p:sp>
        <p:nvSpPr>
          <p:cNvPr id="6963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CD01FDE6-09F4-4B0F-A219-56C251C58672}" type="slidenum">
              <a:rPr lang="en-US" altLang="en-US" sz="1000" smtClean="0">
                <a:latin typeface="Arial" panose="020B0604020202020204" pitchFamily="34" charset="0"/>
              </a:rPr>
              <a:pPr>
                <a:spcBef>
                  <a:spcPct val="0"/>
                </a:spcBef>
                <a:buClrTx/>
                <a:buSzTx/>
                <a:buFontTx/>
                <a:buNone/>
              </a:pPr>
              <a:t>20</a:t>
            </a:fld>
            <a:endParaRPr lang="en-US" altLang="en-US" sz="1000" smtClean="0">
              <a:latin typeface="Arial" panose="020B0604020202020204" pitchFamily="34" charset="0"/>
            </a:endParaRPr>
          </a:p>
        </p:txBody>
      </p:sp>
    </p:spTree>
    <p:extLst>
      <p:ext uri="{BB962C8B-B14F-4D97-AF65-F5344CB8AC3E}">
        <p14:creationId xmlns:p14="http://schemas.microsoft.com/office/powerpoint/2010/main" val="5801747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ssolve">
                                      <p:cBhvr>
                                        <p:cTn id="27" dur="500"/>
                                        <p:tgtEl>
                                          <p:spTgt spid="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ssolv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029200"/>
          </a:xfrm>
        </p:spPr>
        <p:txBody>
          <a:bodyPr>
            <a:normAutofit/>
          </a:bodyPr>
          <a:lstStyle/>
          <a:p>
            <a:pPr marL="342900" lvl="1" indent="-342900" eaLnBrk="1" fontAlgn="auto" hangingPunct="1">
              <a:spcBef>
                <a:spcPts val="324"/>
              </a:spcBef>
              <a:spcAft>
                <a:spcPts val="0"/>
              </a:spcAft>
              <a:buFont typeface="Arial" pitchFamily="34" charset="0"/>
              <a:buChar char="•"/>
              <a:defRPr/>
            </a:pPr>
            <a:r>
              <a:rPr lang="en-US" dirty="0" smtClean="0"/>
              <a:t>Executive Managers, CEO or the manager involved in the operations who have A1 level subordinates (directly or indirectly)</a:t>
            </a:r>
          </a:p>
          <a:p>
            <a:pPr marL="342900" lvl="1" indent="-342900" eaLnBrk="1" fontAlgn="auto" hangingPunct="1">
              <a:spcBef>
                <a:spcPts val="324"/>
              </a:spcBef>
              <a:spcAft>
                <a:spcPts val="0"/>
              </a:spcAft>
              <a:buFont typeface="Arial" pitchFamily="34" charset="0"/>
              <a:buChar char="•"/>
              <a:defRPr/>
            </a:pPr>
            <a:endParaRPr lang="en-US" dirty="0" smtClean="0"/>
          </a:p>
          <a:p>
            <a:pPr marL="365760" indent="-256032" eaLnBrk="1" fontAlgn="auto" hangingPunct="1">
              <a:spcAft>
                <a:spcPts val="0"/>
              </a:spcAft>
              <a:buFont typeface="Wingdings 3"/>
              <a:buChar char=""/>
              <a:defRPr/>
            </a:pPr>
            <a:endParaRPr lang="en-US" dirty="0"/>
          </a:p>
        </p:txBody>
      </p:sp>
      <p:sp>
        <p:nvSpPr>
          <p:cNvPr id="2" name="Title 1"/>
          <p:cNvSpPr>
            <a:spLocks noGrp="1"/>
          </p:cNvSpPr>
          <p:nvPr>
            <p:ph type="title"/>
          </p:nvPr>
        </p:nvSpPr>
        <p:spPr>
          <a:xfrm>
            <a:off x="304800" y="274638"/>
            <a:ext cx="8382000" cy="944562"/>
          </a:xfrm>
        </p:spPr>
        <p:txBody>
          <a:bodyPr>
            <a:normAutofit/>
          </a:bodyPr>
          <a:lstStyle/>
          <a:p>
            <a:pPr algn="ctr" eaLnBrk="1" fontAlgn="auto" hangingPunct="1">
              <a:spcAft>
                <a:spcPts val="0"/>
              </a:spcAft>
              <a:defRPr/>
            </a:pPr>
            <a:r>
              <a:rPr lang="en-US" dirty="0" smtClean="0"/>
              <a:t>A-1 Covered Personnel Are:</a:t>
            </a:r>
            <a:endParaRPr lang="en-US" dirty="0"/>
          </a:p>
        </p:txBody>
      </p:sp>
      <p:sp>
        <p:nvSpPr>
          <p:cNvPr id="69636"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r>
              <a:rPr lang="en-US" altLang="en-US" sz="1000" dirty="0" smtClean="0">
                <a:latin typeface="Arial" panose="020B0604020202020204" pitchFamily="34" charset="0"/>
                <a:cs typeface="Arial" panose="020B0604020202020204" pitchFamily="34" charset="0"/>
              </a:rPr>
              <a:t>revised 12/5/19</a:t>
            </a:r>
          </a:p>
        </p:txBody>
      </p:sp>
      <p:sp>
        <p:nvSpPr>
          <p:cNvPr id="6963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CD01FDE6-09F4-4B0F-A219-56C251C58672}" type="slidenum">
              <a:rPr lang="en-US" altLang="en-US" sz="1000" smtClean="0">
                <a:latin typeface="Arial" panose="020B0604020202020204" pitchFamily="34" charset="0"/>
              </a:rPr>
              <a:pPr>
                <a:spcBef>
                  <a:spcPct val="0"/>
                </a:spcBef>
                <a:buClrTx/>
                <a:buSzTx/>
                <a:buFontTx/>
                <a:buNone/>
              </a:pPr>
              <a:t>21</a:t>
            </a:fld>
            <a:endParaRPr lang="en-US" altLang="en-US" sz="1000" smtClean="0">
              <a:latin typeface="Arial" panose="020B0604020202020204" pitchFamily="34" charset="0"/>
            </a:endParaRPr>
          </a:p>
        </p:txBody>
      </p:sp>
    </p:spTree>
    <p:extLst>
      <p:ext uri="{BB962C8B-B14F-4D97-AF65-F5344CB8AC3E}">
        <p14:creationId xmlns:p14="http://schemas.microsoft.com/office/powerpoint/2010/main" val="38266632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73362"/>
          </a:xfrm>
        </p:spPr>
        <p:txBody>
          <a:bodyPr>
            <a:normAutofit/>
          </a:bodyPr>
          <a:lstStyle/>
          <a:p>
            <a:r>
              <a:rPr lang="en-US" dirty="0" smtClean="0"/>
              <a:t>Which employees and volunteers are A-2 Covered Personnel?</a:t>
            </a:r>
            <a:endParaRPr lang="en-US" dirty="0"/>
          </a:p>
        </p:txBody>
      </p:sp>
      <p:sp>
        <p:nvSpPr>
          <p:cNvPr id="3" name="Date Placeholder 2"/>
          <p:cNvSpPr>
            <a:spLocks noGrp="1"/>
          </p:cNvSpPr>
          <p:nvPr>
            <p:ph type="dt" sz="half" idx="10"/>
          </p:nvPr>
        </p:nvSpPr>
        <p:spPr/>
        <p:txBody>
          <a:bodyPr/>
          <a:lstStyle/>
          <a:p>
            <a:pPr>
              <a:defRPr/>
            </a:pPr>
            <a:r>
              <a:rPr lang="en-US" dirty="0" smtClean="0"/>
              <a:t>revised 12/5/19</a:t>
            </a:r>
            <a:endParaRPr lang="en-US" dirty="0"/>
          </a:p>
        </p:txBody>
      </p:sp>
      <p:sp>
        <p:nvSpPr>
          <p:cNvPr id="4" name="Slide Number Placeholder 3"/>
          <p:cNvSpPr>
            <a:spLocks noGrp="1"/>
          </p:cNvSpPr>
          <p:nvPr>
            <p:ph type="sldNum" sz="quarter" idx="12"/>
          </p:nvPr>
        </p:nvSpPr>
        <p:spPr/>
        <p:txBody>
          <a:bodyPr/>
          <a:lstStyle/>
          <a:p>
            <a:pPr>
              <a:defRPr/>
            </a:pPr>
            <a:fld id="{A25B3533-93B4-47D2-A8CD-1440989859F4}" type="slidenum">
              <a:rPr lang="en-US" altLang="en-US" smtClean="0"/>
              <a:pPr>
                <a:defRPr/>
              </a:pPr>
              <a:t>22</a:t>
            </a:fld>
            <a:endParaRPr lang="en-US" altLang="en-US"/>
          </a:p>
        </p:txBody>
      </p:sp>
    </p:spTree>
    <p:extLst>
      <p:ext uri="{BB962C8B-B14F-4D97-AF65-F5344CB8AC3E}">
        <p14:creationId xmlns:p14="http://schemas.microsoft.com/office/powerpoint/2010/main" val="37914967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330700"/>
          </a:xfrm>
        </p:spPr>
        <p:txBody>
          <a:bodyPr>
            <a:normAutofit/>
          </a:bodyPr>
          <a:lstStyle/>
          <a:p>
            <a:pPr marL="365760" indent="-256032" eaLnBrk="1" fontAlgn="auto" hangingPunct="1">
              <a:spcAft>
                <a:spcPts val="0"/>
              </a:spcAft>
              <a:buFont typeface="Wingdings 3"/>
              <a:buChar char=""/>
              <a:defRPr/>
            </a:pPr>
            <a:r>
              <a:rPr lang="en-US" dirty="0" smtClean="0"/>
              <a:t>All persons who has/will have</a:t>
            </a:r>
          </a:p>
          <a:p>
            <a:pPr marL="621792" lvl="1" eaLnBrk="1" fontAlgn="auto" hangingPunct="1">
              <a:spcBef>
                <a:spcPts val="324"/>
              </a:spcBef>
              <a:spcAft>
                <a:spcPts val="0"/>
              </a:spcAft>
              <a:buFont typeface="Verdana"/>
              <a:buChar char="◦"/>
              <a:defRPr/>
            </a:pPr>
            <a:r>
              <a:rPr lang="en-US" dirty="0" smtClean="0"/>
              <a:t>Access to a child’s records in electronic format or in hardcopy format</a:t>
            </a:r>
          </a:p>
          <a:p>
            <a:pPr marL="621792" lvl="1" eaLnBrk="1" fontAlgn="auto" hangingPunct="1">
              <a:spcBef>
                <a:spcPts val="324"/>
              </a:spcBef>
              <a:spcAft>
                <a:spcPts val="0"/>
              </a:spcAft>
              <a:buFont typeface="Verdana"/>
              <a:buChar char="◦"/>
              <a:defRPr/>
            </a:pPr>
            <a:r>
              <a:rPr lang="en-US" dirty="0" smtClean="0"/>
              <a:t>Be required to fill in on an “as needed” basis or in an emergency for any A2 level “covered personnel” staff/volunteer/intern or subcontractor </a:t>
            </a:r>
          </a:p>
          <a:p>
            <a:pPr marL="109728" indent="0" eaLnBrk="1" fontAlgn="auto" hangingPunct="1">
              <a:spcAft>
                <a:spcPts val="0"/>
              </a:spcAft>
              <a:buNone/>
              <a:defRPr/>
            </a:pPr>
            <a:endParaRPr lang="en-US" dirty="0"/>
          </a:p>
        </p:txBody>
      </p:sp>
      <p:sp>
        <p:nvSpPr>
          <p:cNvPr id="2" name="Title 1"/>
          <p:cNvSpPr>
            <a:spLocks noGrp="1"/>
          </p:cNvSpPr>
          <p:nvPr>
            <p:ph type="title"/>
          </p:nvPr>
        </p:nvSpPr>
        <p:spPr>
          <a:xfrm>
            <a:off x="304800" y="274638"/>
            <a:ext cx="8382000" cy="1143000"/>
          </a:xfrm>
        </p:spPr>
        <p:txBody>
          <a:bodyPr>
            <a:normAutofit/>
          </a:bodyPr>
          <a:lstStyle/>
          <a:p>
            <a:pPr algn="ctr" eaLnBrk="1" fontAlgn="auto" hangingPunct="1">
              <a:spcAft>
                <a:spcPts val="0"/>
              </a:spcAft>
              <a:defRPr/>
            </a:pPr>
            <a:r>
              <a:rPr lang="en-US" dirty="0" smtClean="0"/>
              <a:t>A-2 Covered Personnel Are:</a:t>
            </a:r>
            <a:endParaRPr lang="en-US" dirty="0"/>
          </a:p>
        </p:txBody>
      </p:sp>
      <p:sp>
        <p:nvSpPr>
          <p:cNvPr id="70660"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r>
              <a:rPr lang="en-US" altLang="en-US" sz="1000" dirty="0" smtClean="0">
                <a:latin typeface="Arial" panose="020B0604020202020204" pitchFamily="34" charset="0"/>
                <a:cs typeface="Arial" panose="020B0604020202020204" pitchFamily="34" charset="0"/>
              </a:rPr>
              <a:t>revised 12/5/19</a:t>
            </a:r>
          </a:p>
        </p:txBody>
      </p:sp>
      <p:sp>
        <p:nvSpPr>
          <p:cNvPr id="70661"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51A7735E-DAED-4EF0-8BD2-9607EC208083}" type="slidenum">
              <a:rPr lang="en-US" altLang="en-US" sz="1000" smtClean="0">
                <a:latin typeface="Arial" panose="020B0604020202020204" pitchFamily="34" charset="0"/>
              </a:rPr>
              <a:pPr>
                <a:spcBef>
                  <a:spcPct val="0"/>
                </a:spcBef>
                <a:buClrTx/>
                <a:buSzTx/>
                <a:buFontTx/>
                <a:buNone/>
              </a:pPr>
              <a:t>23</a:t>
            </a:fld>
            <a:endParaRPr lang="en-US" altLang="en-US" sz="1000" smtClean="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330700"/>
          </a:xfrm>
        </p:spPr>
        <p:txBody>
          <a:bodyPr>
            <a:normAutofit/>
          </a:bodyPr>
          <a:lstStyle/>
          <a:p>
            <a:pPr marL="342900" lvl="1" indent="-342900" eaLnBrk="1" fontAlgn="auto" hangingPunct="1">
              <a:spcBef>
                <a:spcPts val="324"/>
              </a:spcBef>
              <a:spcAft>
                <a:spcPts val="0"/>
              </a:spcAft>
              <a:buFont typeface="Arial" charset="0"/>
              <a:buChar char="•"/>
              <a:defRPr/>
            </a:pPr>
            <a:r>
              <a:rPr lang="en-US" dirty="0" smtClean="0"/>
              <a:t>Executive Managers, CEO or the manager involved in the operations who have </a:t>
            </a:r>
            <a:r>
              <a:rPr lang="en-US" b="1" dirty="0" smtClean="0"/>
              <a:t>only</a:t>
            </a:r>
            <a:r>
              <a:rPr lang="en-US" dirty="0" smtClean="0"/>
              <a:t> A2 level subordinates (directly or indirectly)</a:t>
            </a:r>
          </a:p>
          <a:p>
            <a:pPr marL="365760" indent="-256032" eaLnBrk="1" fontAlgn="auto" hangingPunct="1">
              <a:spcAft>
                <a:spcPts val="0"/>
              </a:spcAft>
              <a:buFont typeface="Wingdings 3"/>
              <a:buChar char=""/>
              <a:defRPr/>
            </a:pPr>
            <a:endParaRPr lang="en-US" dirty="0"/>
          </a:p>
        </p:txBody>
      </p:sp>
      <p:sp>
        <p:nvSpPr>
          <p:cNvPr id="2" name="Title 1"/>
          <p:cNvSpPr>
            <a:spLocks noGrp="1"/>
          </p:cNvSpPr>
          <p:nvPr>
            <p:ph type="title"/>
          </p:nvPr>
        </p:nvSpPr>
        <p:spPr>
          <a:xfrm>
            <a:off x="304800" y="274638"/>
            <a:ext cx="8382000" cy="1143000"/>
          </a:xfrm>
        </p:spPr>
        <p:txBody>
          <a:bodyPr>
            <a:normAutofit/>
          </a:bodyPr>
          <a:lstStyle/>
          <a:p>
            <a:pPr algn="ctr" eaLnBrk="1" fontAlgn="auto" hangingPunct="1">
              <a:spcAft>
                <a:spcPts val="0"/>
              </a:spcAft>
              <a:defRPr/>
            </a:pPr>
            <a:r>
              <a:rPr lang="en-US" dirty="0" smtClean="0"/>
              <a:t>A-2 Covered Personnel Are:</a:t>
            </a:r>
            <a:endParaRPr lang="en-US" dirty="0"/>
          </a:p>
        </p:txBody>
      </p:sp>
      <p:sp>
        <p:nvSpPr>
          <p:cNvPr id="70660"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r>
              <a:rPr lang="en-US" altLang="en-US" sz="1000" dirty="0" smtClean="0">
                <a:latin typeface="Arial" panose="020B0604020202020204" pitchFamily="34" charset="0"/>
                <a:cs typeface="Arial" panose="020B0604020202020204" pitchFamily="34" charset="0"/>
              </a:rPr>
              <a:t>revised 12/5/19</a:t>
            </a:r>
          </a:p>
        </p:txBody>
      </p:sp>
      <p:sp>
        <p:nvSpPr>
          <p:cNvPr id="70661"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51A7735E-DAED-4EF0-8BD2-9607EC208083}" type="slidenum">
              <a:rPr lang="en-US" altLang="en-US" sz="1000" smtClean="0">
                <a:latin typeface="Arial" panose="020B0604020202020204" pitchFamily="34" charset="0"/>
              </a:rPr>
              <a:pPr>
                <a:spcBef>
                  <a:spcPct val="0"/>
                </a:spcBef>
                <a:buClrTx/>
                <a:buSzTx/>
                <a:buFontTx/>
                <a:buNone/>
              </a:pPr>
              <a:t>24</a:t>
            </a:fld>
            <a:endParaRPr lang="en-US" altLang="en-US" sz="1000" smtClean="0">
              <a:latin typeface="Arial" panose="020B0604020202020204" pitchFamily="34" charset="0"/>
            </a:endParaRPr>
          </a:p>
        </p:txBody>
      </p:sp>
    </p:spTree>
    <p:extLst>
      <p:ext uri="{BB962C8B-B14F-4D97-AF65-F5344CB8AC3E}">
        <p14:creationId xmlns:p14="http://schemas.microsoft.com/office/powerpoint/2010/main" val="9235631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254500"/>
          </a:xfrm>
        </p:spPr>
        <p:txBody>
          <a:bodyPr/>
          <a:lstStyle/>
          <a:p>
            <a:pPr marL="342900" lvl="1" indent="-342900" eaLnBrk="1" hangingPunct="1">
              <a:buFont typeface="Arial" panose="020B0604020202020204" pitchFamily="34" charset="0"/>
              <a:buChar char="•"/>
            </a:pPr>
            <a:r>
              <a:rPr lang="en-US" altLang="en-US" smtClean="0"/>
              <a:t>Executive Managers, CEO or the manager involved in day to day operations who have no “Covered Personnel” per the contract language.</a:t>
            </a:r>
          </a:p>
          <a:p>
            <a:pPr marL="742950" lvl="2" indent="-342900" eaLnBrk="1" hangingPunct="1"/>
            <a:r>
              <a:rPr lang="en-US" altLang="en-US" smtClean="0"/>
              <a:t>These managers, CEO and management involved in the operations are required to complete the A2 level background checks even if no other employee/volunteers/intern or subcontractor is required to have any level of background checks.</a:t>
            </a:r>
          </a:p>
          <a:p>
            <a:pPr marL="742950" lvl="2" indent="-342900" eaLnBrk="1" hangingPunct="1"/>
            <a:r>
              <a:rPr lang="en-US" altLang="en-US" smtClean="0"/>
              <a:t>This person or small group of people may be the only “covered personnel” for the agency contract.</a:t>
            </a:r>
          </a:p>
          <a:p>
            <a:pPr eaLnBrk="1" hangingPunct="1"/>
            <a:endParaRPr lang="en-US" altLang="en-US" smtClean="0"/>
          </a:p>
        </p:txBody>
      </p:sp>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dirty="0" smtClean="0"/>
              <a:t>Additional A-2 Covered Personnel Required to have A2 level checks</a:t>
            </a:r>
            <a:endParaRPr lang="en-US" dirty="0"/>
          </a:p>
        </p:txBody>
      </p:sp>
      <p:sp>
        <p:nvSpPr>
          <p:cNvPr id="71684"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r>
              <a:rPr lang="en-US" altLang="en-US" sz="1000" dirty="0" smtClean="0">
                <a:latin typeface="Arial" panose="020B0604020202020204" pitchFamily="34" charset="0"/>
                <a:cs typeface="Arial" panose="020B0604020202020204" pitchFamily="34" charset="0"/>
              </a:rPr>
              <a:t>revised 12/5/19</a:t>
            </a:r>
          </a:p>
        </p:txBody>
      </p:sp>
      <p:sp>
        <p:nvSpPr>
          <p:cNvPr id="71685"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116F9EAA-E101-44C4-9363-7DCFD6471D92}" type="slidenum">
              <a:rPr lang="en-US" altLang="en-US" sz="1000" smtClean="0">
                <a:latin typeface="Arial" panose="020B0604020202020204" pitchFamily="34" charset="0"/>
              </a:rPr>
              <a:pPr>
                <a:spcBef>
                  <a:spcPct val="0"/>
                </a:spcBef>
                <a:buClrTx/>
                <a:buSzTx/>
                <a:buFontTx/>
                <a:buNone/>
              </a:pPr>
              <a:t>25</a:t>
            </a:fld>
            <a:endParaRPr lang="en-US" altLang="en-US" sz="1000" smtClean="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Levels of Background Checks</a:t>
            </a:r>
            <a:endParaRPr lang="en-US" dirty="0"/>
          </a:p>
        </p:txBody>
      </p:sp>
      <p:sp>
        <p:nvSpPr>
          <p:cNvPr id="3" name="Subtitle 2"/>
          <p:cNvSpPr>
            <a:spLocks noGrp="1"/>
          </p:cNvSpPr>
          <p:nvPr>
            <p:ph type="subTitle" idx="1"/>
          </p:nvPr>
        </p:nvSpPr>
        <p:spPr/>
        <p:txBody>
          <a:bodyPr/>
          <a:lstStyle/>
          <a:p>
            <a:r>
              <a:rPr lang="en-US" dirty="0" smtClean="0"/>
              <a:t>A-1 Verses A-2 checks</a:t>
            </a:r>
            <a:endParaRPr lang="en-US" dirty="0"/>
          </a:p>
        </p:txBody>
      </p:sp>
      <p:sp>
        <p:nvSpPr>
          <p:cNvPr id="4" name="Date Placeholder 3"/>
          <p:cNvSpPr>
            <a:spLocks noGrp="1"/>
          </p:cNvSpPr>
          <p:nvPr>
            <p:ph type="dt" sz="half" idx="10"/>
          </p:nvPr>
        </p:nvSpPr>
        <p:spPr/>
        <p:txBody>
          <a:bodyPr/>
          <a:lstStyle/>
          <a:p>
            <a:pPr>
              <a:defRPr/>
            </a:pPr>
            <a:r>
              <a:rPr lang="en-US" dirty="0" smtClean="0"/>
              <a:t>revised 12/5/19</a:t>
            </a:r>
            <a:endParaRPr lang="en-US" dirty="0"/>
          </a:p>
        </p:txBody>
      </p:sp>
      <p:sp>
        <p:nvSpPr>
          <p:cNvPr id="5" name="Slide Number Placeholder 4"/>
          <p:cNvSpPr>
            <a:spLocks noGrp="1"/>
          </p:cNvSpPr>
          <p:nvPr>
            <p:ph type="sldNum" sz="quarter" idx="12"/>
          </p:nvPr>
        </p:nvSpPr>
        <p:spPr/>
        <p:txBody>
          <a:bodyPr/>
          <a:lstStyle/>
          <a:p>
            <a:pPr>
              <a:defRPr/>
            </a:pPr>
            <a:fld id="{01D8B0E4-5AEB-4EF6-8CBE-5F2459ABB23F}" type="slidenum">
              <a:rPr lang="en-US" altLang="en-US" smtClean="0"/>
              <a:pPr>
                <a:defRPr/>
              </a:pPr>
              <a:t>26</a:t>
            </a:fld>
            <a:endParaRPr lang="en-US" altLang="en-US"/>
          </a:p>
        </p:txBody>
      </p:sp>
    </p:spTree>
    <p:extLst>
      <p:ext uri="{BB962C8B-B14F-4D97-AF65-F5344CB8AC3E}">
        <p14:creationId xmlns:p14="http://schemas.microsoft.com/office/powerpoint/2010/main" val="23242787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a:xfrm>
            <a:off x="457200" y="1752600"/>
            <a:ext cx="8229600" cy="4525963"/>
          </a:xfrm>
        </p:spPr>
        <p:txBody>
          <a:bodyPr/>
          <a:lstStyle/>
          <a:p>
            <a:pPr eaLnBrk="1" hangingPunct="1"/>
            <a:r>
              <a:rPr lang="en-US" altLang="en-US" dirty="0" smtClean="0"/>
              <a:t>An A1 level background check includes the completion and evaluation of four different checks.  These checks are:</a:t>
            </a:r>
          </a:p>
          <a:p>
            <a:pPr lvl="1" eaLnBrk="1" hangingPunct="1"/>
            <a:r>
              <a:rPr lang="en-US" altLang="en-US" dirty="0" smtClean="0"/>
              <a:t>National and State fingerprint based criminal history check </a:t>
            </a:r>
          </a:p>
          <a:p>
            <a:pPr lvl="1" eaLnBrk="1" hangingPunct="1"/>
            <a:r>
              <a:rPr lang="en-US" altLang="en-US" dirty="0" smtClean="0"/>
              <a:t>Child Protective Services (CPS) History Check</a:t>
            </a:r>
          </a:p>
          <a:p>
            <a:pPr lvl="1" eaLnBrk="1" hangingPunct="1"/>
            <a:r>
              <a:rPr lang="en-US" altLang="en-US" dirty="0" smtClean="0"/>
              <a:t>A National Sex Offender Registry Check</a:t>
            </a:r>
          </a:p>
          <a:p>
            <a:pPr lvl="1" eaLnBrk="1" hangingPunct="1"/>
            <a:r>
              <a:rPr lang="en-US" altLang="en-US" dirty="0" smtClean="0"/>
              <a:t>Local Criminal Court Record Checks</a:t>
            </a:r>
          </a:p>
        </p:txBody>
      </p:sp>
      <p:sp>
        <p:nvSpPr>
          <p:cNvPr id="12290" name="Title 1"/>
          <p:cNvSpPr>
            <a:spLocks noGrp="1"/>
          </p:cNvSpPr>
          <p:nvPr>
            <p:ph type="title"/>
          </p:nvPr>
        </p:nvSpPr>
        <p:spPr>
          <a:xfrm>
            <a:off x="533400" y="457200"/>
            <a:ext cx="8229600" cy="1143000"/>
          </a:xfrm>
        </p:spPr>
        <p:txBody>
          <a:bodyPr/>
          <a:lstStyle/>
          <a:p>
            <a:pPr algn="ctr" eaLnBrk="1" fontAlgn="auto" hangingPunct="1">
              <a:spcAft>
                <a:spcPts val="0"/>
              </a:spcAft>
              <a:defRPr/>
            </a:pPr>
            <a:r>
              <a:rPr lang="en-US" dirty="0" smtClean="0"/>
              <a:t>A1 Background Checks</a:t>
            </a:r>
          </a:p>
        </p:txBody>
      </p:sp>
      <p:sp>
        <p:nvSpPr>
          <p:cNvPr id="50180"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r>
              <a:rPr lang="en-US" altLang="en-US" sz="1000" dirty="0" smtClean="0">
                <a:latin typeface="Arial" panose="020B0604020202020204" pitchFamily="34" charset="0"/>
                <a:cs typeface="Arial" panose="020B0604020202020204" pitchFamily="34" charset="0"/>
              </a:rPr>
              <a:t>revised 12/5/19</a:t>
            </a:r>
          </a:p>
        </p:txBody>
      </p:sp>
      <p:sp>
        <p:nvSpPr>
          <p:cNvPr id="50181"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19FF81F9-96A1-4DB0-99B5-D8F971BC96B4}" type="slidenum">
              <a:rPr lang="en-US" altLang="en-US" sz="1000" smtClean="0">
                <a:latin typeface="Arial" panose="020B0604020202020204" pitchFamily="34" charset="0"/>
              </a:rPr>
              <a:pPr>
                <a:spcBef>
                  <a:spcPct val="0"/>
                </a:spcBef>
                <a:buClrTx/>
                <a:buSzTx/>
                <a:buFontTx/>
                <a:buNone/>
              </a:pPr>
              <a:t>27</a:t>
            </a:fld>
            <a:endParaRPr lang="en-US" altLang="en-US" sz="1000" smtClean="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5" presetClass="entr" presetSubtype="0" fill="hold" nodeType="clickEffect">
                                  <p:stCondLst>
                                    <p:cond delay="0"/>
                                  </p:stCondLst>
                                  <p:iterate type="lt">
                                    <p:tmPct val="10000"/>
                                  </p:iterate>
                                  <p:childTnLst>
                                    <p:set>
                                      <p:cBhvr>
                                        <p:cTn id="6" dur="1" fill="hold">
                                          <p:stCondLst>
                                            <p:cond delay="0"/>
                                          </p:stCondLst>
                                        </p:cTn>
                                        <p:tgtEl>
                                          <p:spTgt spid="12290"/>
                                        </p:tgtEl>
                                        <p:attrNameLst>
                                          <p:attrName>style.visibility</p:attrName>
                                        </p:attrNameLst>
                                      </p:cBhvr>
                                      <p:to>
                                        <p:strVal val="visible"/>
                                      </p:to>
                                    </p:set>
                                    <p:animEffect transition="in" filter="fade">
                                      <p:cBhvr>
                                        <p:cTn id="7" dur="500"/>
                                        <p:tgtEl>
                                          <p:spTgt spid="12290"/>
                                        </p:tgtEl>
                                      </p:cBhvr>
                                    </p:animEffect>
                                    <p:anim calcmode="lin" valueType="num">
                                      <p:cBhvr>
                                        <p:cTn id="8" dur="500" fill="hold"/>
                                        <p:tgtEl>
                                          <p:spTgt spid="12290"/>
                                        </p:tgtEl>
                                        <p:attrNameLst>
                                          <p:attrName>ppt_w</p:attrName>
                                        </p:attrNameLst>
                                      </p:cBhvr>
                                      <p:tavLst>
                                        <p:tav tm="0" fmla="#ppt_w*sin(2.5*pi*$)">
                                          <p:val>
                                            <p:fltVal val="0"/>
                                          </p:val>
                                        </p:tav>
                                        <p:tav tm="100000">
                                          <p:val>
                                            <p:fltVal val="1"/>
                                          </p:val>
                                        </p:tav>
                                      </p:tavLst>
                                    </p:anim>
                                    <p:anim calcmode="lin" valueType="num">
                                      <p:cBhvr>
                                        <p:cTn id="9" dur="500" fill="hold"/>
                                        <p:tgtEl>
                                          <p:spTgt spid="12290"/>
                                        </p:tgtEl>
                                        <p:attrNameLst>
                                          <p:attrName>ppt_h</p:attrName>
                                        </p:attrNameLst>
                                      </p:cBhvr>
                                      <p:tavLst>
                                        <p:tav tm="0">
                                          <p:val>
                                            <p:strVal val="#ppt_h"/>
                                          </p:val>
                                        </p:tav>
                                        <p:tav tm="100000">
                                          <p:val>
                                            <p:strVal val="#ppt_h"/>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8" presetClass="entr" presetSubtype="9" fill="hold" nodeType="clickEffect">
                                  <p:stCondLst>
                                    <p:cond delay="0"/>
                                  </p:stCondLst>
                                  <p:childTnLst>
                                    <p:set>
                                      <p:cBhvr>
                                        <p:cTn id="13" dur="1" fill="hold">
                                          <p:stCondLst>
                                            <p:cond delay="0"/>
                                          </p:stCondLst>
                                        </p:cTn>
                                        <p:tgtEl>
                                          <p:spTgt spid="12291">
                                            <p:txEl>
                                              <p:pRg st="0" end="0"/>
                                            </p:txEl>
                                          </p:spTgt>
                                        </p:tgtEl>
                                        <p:attrNameLst>
                                          <p:attrName>style.visibility</p:attrName>
                                        </p:attrNameLst>
                                      </p:cBhvr>
                                      <p:to>
                                        <p:strVal val="visible"/>
                                      </p:to>
                                    </p:set>
                                    <p:animEffect transition="in" filter="strips(upLeft)">
                                      <p:cBhvr>
                                        <p:cTn id="14" dur="2000"/>
                                        <p:tgtEl>
                                          <p:spTgt spid="12291">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8" presetClass="entr" presetSubtype="12" fill="hold" nodeType="clickEffect">
                                  <p:stCondLst>
                                    <p:cond delay="0"/>
                                  </p:stCondLst>
                                  <p:childTnLst>
                                    <p:set>
                                      <p:cBhvr>
                                        <p:cTn id="18" dur="1" fill="hold">
                                          <p:stCondLst>
                                            <p:cond delay="0"/>
                                          </p:stCondLst>
                                        </p:cTn>
                                        <p:tgtEl>
                                          <p:spTgt spid="12291">
                                            <p:txEl>
                                              <p:pRg st="1" end="1"/>
                                            </p:txEl>
                                          </p:spTgt>
                                        </p:tgtEl>
                                        <p:attrNameLst>
                                          <p:attrName>style.visibility</p:attrName>
                                        </p:attrNameLst>
                                      </p:cBhvr>
                                      <p:to>
                                        <p:strVal val="visible"/>
                                      </p:to>
                                    </p:set>
                                    <p:animEffect transition="in" filter="strips(downLeft)">
                                      <p:cBhvr>
                                        <p:cTn id="19" dur="2000"/>
                                        <p:tgtEl>
                                          <p:spTgt spid="12291">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8" presetClass="entr" presetSubtype="6" fill="hold" nodeType="clickEffect">
                                  <p:stCondLst>
                                    <p:cond delay="0"/>
                                  </p:stCondLst>
                                  <p:childTnLst>
                                    <p:set>
                                      <p:cBhvr>
                                        <p:cTn id="23" dur="1" fill="hold">
                                          <p:stCondLst>
                                            <p:cond delay="0"/>
                                          </p:stCondLst>
                                        </p:cTn>
                                        <p:tgtEl>
                                          <p:spTgt spid="12291">
                                            <p:txEl>
                                              <p:pRg st="2" end="2"/>
                                            </p:txEl>
                                          </p:spTgt>
                                        </p:tgtEl>
                                        <p:attrNameLst>
                                          <p:attrName>style.visibility</p:attrName>
                                        </p:attrNameLst>
                                      </p:cBhvr>
                                      <p:to>
                                        <p:strVal val="visible"/>
                                      </p:to>
                                    </p:set>
                                    <p:animEffect transition="in" filter="strips(downRight)">
                                      <p:cBhvr>
                                        <p:cTn id="24" dur="2000"/>
                                        <p:tgtEl>
                                          <p:spTgt spid="12291">
                                            <p:txEl>
                                              <p:pRg st="2" end="2"/>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8" presetClass="entr" presetSubtype="12" fill="hold" nodeType="clickEffect">
                                  <p:stCondLst>
                                    <p:cond delay="0"/>
                                  </p:stCondLst>
                                  <p:childTnLst>
                                    <p:set>
                                      <p:cBhvr>
                                        <p:cTn id="28" dur="1" fill="hold">
                                          <p:stCondLst>
                                            <p:cond delay="0"/>
                                          </p:stCondLst>
                                        </p:cTn>
                                        <p:tgtEl>
                                          <p:spTgt spid="12291">
                                            <p:txEl>
                                              <p:pRg st="3" end="3"/>
                                            </p:txEl>
                                          </p:spTgt>
                                        </p:tgtEl>
                                        <p:attrNameLst>
                                          <p:attrName>style.visibility</p:attrName>
                                        </p:attrNameLst>
                                      </p:cBhvr>
                                      <p:to>
                                        <p:strVal val="visible"/>
                                      </p:to>
                                    </p:set>
                                    <p:animEffect transition="in" filter="strips(downLeft)">
                                      <p:cBhvr>
                                        <p:cTn id="29" dur="2000"/>
                                        <p:tgtEl>
                                          <p:spTgt spid="12291">
                                            <p:txEl>
                                              <p:pRg st="3" end="3"/>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8" presetClass="entr" presetSubtype="6" fill="hold" nodeType="clickEffect">
                                  <p:stCondLst>
                                    <p:cond delay="0"/>
                                  </p:stCondLst>
                                  <p:childTnLst>
                                    <p:set>
                                      <p:cBhvr>
                                        <p:cTn id="33" dur="1" fill="hold">
                                          <p:stCondLst>
                                            <p:cond delay="0"/>
                                          </p:stCondLst>
                                        </p:cTn>
                                        <p:tgtEl>
                                          <p:spTgt spid="12291">
                                            <p:txEl>
                                              <p:pRg st="4" end="4"/>
                                            </p:txEl>
                                          </p:spTgt>
                                        </p:tgtEl>
                                        <p:attrNameLst>
                                          <p:attrName>style.visibility</p:attrName>
                                        </p:attrNameLst>
                                      </p:cBhvr>
                                      <p:to>
                                        <p:strVal val="visible"/>
                                      </p:to>
                                    </p:set>
                                    <p:animEffect transition="in" filter="strips(downRight)">
                                      <p:cBhvr>
                                        <p:cTn id="34" dur="2000"/>
                                        <p:tgtEl>
                                          <p:spTgt spid="122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3600"/>
            <a:ext cx="8229600" cy="4525963"/>
          </a:xfrm>
        </p:spPr>
        <p:txBody>
          <a:bodyPr/>
          <a:lstStyle/>
          <a:p>
            <a:pPr eaLnBrk="1" hangingPunct="1"/>
            <a:r>
              <a:rPr lang="en-US" altLang="en-US" smtClean="0"/>
              <a:t>An A2 level background check includes the completion and evaluation of two different checks.  These checks are:</a:t>
            </a:r>
          </a:p>
          <a:p>
            <a:pPr lvl="1" eaLnBrk="1" hangingPunct="1"/>
            <a:r>
              <a:rPr lang="en-US" altLang="en-US" smtClean="0"/>
              <a:t>Child Protective Services (CPS) History Check</a:t>
            </a:r>
          </a:p>
          <a:p>
            <a:pPr lvl="1" eaLnBrk="1" hangingPunct="1"/>
            <a:r>
              <a:rPr lang="en-US" altLang="en-US" smtClean="0"/>
              <a:t>A National Sex Offender Registry Check</a:t>
            </a:r>
          </a:p>
          <a:p>
            <a:pPr eaLnBrk="1" hangingPunct="1"/>
            <a:endParaRPr lang="en-US" altLang="en-US" smtClean="0"/>
          </a:p>
        </p:txBody>
      </p:sp>
      <p:sp>
        <p:nvSpPr>
          <p:cNvPr id="2" name="Title 1"/>
          <p:cNvSpPr>
            <a:spLocks noGrp="1"/>
          </p:cNvSpPr>
          <p:nvPr>
            <p:ph type="title"/>
          </p:nvPr>
        </p:nvSpPr>
        <p:spPr>
          <a:xfrm>
            <a:off x="533400" y="609600"/>
            <a:ext cx="8229600" cy="1143000"/>
          </a:xfrm>
        </p:spPr>
        <p:txBody>
          <a:bodyPr/>
          <a:lstStyle/>
          <a:p>
            <a:pPr algn="ctr" eaLnBrk="1" fontAlgn="auto" hangingPunct="1">
              <a:spcAft>
                <a:spcPts val="0"/>
              </a:spcAft>
              <a:defRPr/>
            </a:pPr>
            <a:r>
              <a:rPr lang="en-US" dirty="0" smtClean="0"/>
              <a:t>A2 Background Checks</a:t>
            </a:r>
            <a:endParaRPr lang="en-US" dirty="0"/>
          </a:p>
        </p:txBody>
      </p:sp>
      <p:sp>
        <p:nvSpPr>
          <p:cNvPr id="52228"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r>
              <a:rPr lang="en-US" altLang="en-US" sz="1000" dirty="0" smtClean="0">
                <a:latin typeface="Arial" panose="020B0604020202020204" pitchFamily="34" charset="0"/>
                <a:cs typeface="Arial" panose="020B0604020202020204" pitchFamily="34" charset="0"/>
              </a:rPr>
              <a:t>revised 12/5/19</a:t>
            </a:r>
          </a:p>
        </p:txBody>
      </p:sp>
      <p:sp>
        <p:nvSpPr>
          <p:cNvPr id="5222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554778AF-F4CD-4818-8D46-755C7F45F322}" type="slidenum">
              <a:rPr lang="en-US" altLang="en-US" sz="1000" smtClean="0">
                <a:latin typeface="Arial" panose="020B0604020202020204" pitchFamily="34" charset="0"/>
              </a:rPr>
              <a:pPr>
                <a:spcBef>
                  <a:spcPct val="0"/>
                </a:spcBef>
                <a:buClrTx/>
                <a:buSzTx/>
                <a:buFontTx/>
                <a:buNone/>
              </a:pPr>
              <a:t>28</a:t>
            </a:fld>
            <a:endParaRPr lang="en-US" altLang="en-US" sz="1000" smtClean="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5" presetClass="entr" presetSubtype="0" fill="hold"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ppt_w</p:attrName>
                                        </p:attrNameLst>
                                      </p:cBhvr>
                                      <p:tavLst>
                                        <p:tav tm="0" fmla="#ppt_w*sin(2.5*pi*$)">
                                          <p:val>
                                            <p:fltVal val="0"/>
                                          </p:val>
                                        </p:tav>
                                        <p:tav tm="100000">
                                          <p:val>
                                            <p:fltVal val="1"/>
                                          </p:val>
                                        </p:tav>
                                      </p:tavLst>
                                    </p:anim>
                                    <p:anim calcmode="lin" valueType="num">
                                      <p:cBhvr>
                                        <p:cTn id="9" dur="1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8" presetClass="entr" presetSubtype="12"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strips(downLeft)">
                                      <p:cBhvr>
                                        <p:cTn id="14" dur="2000"/>
                                        <p:tgtEl>
                                          <p:spTgt spid="3">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8" presetClass="entr" presetSubtype="12"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strips(downLeft)">
                                      <p:cBhvr>
                                        <p:cTn id="19" dur="2000"/>
                                        <p:tgtEl>
                                          <p:spTgt spid="3">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8" presetClass="entr" presetSubtype="6"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strips(downRight)">
                                      <p:cBhvr>
                                        <p:cTn id="24"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457200" y="1371600"/>
            <a:ext cx="8229600" cy="4953000"/>
          </a:xfrm>
        </p:spPr>
        <p:txBody>
          <a:bodyPr>
            <a:normAutofit/>
          </a:bodyPr>
          <a:lstStyle/>
          <a:p>
            <a:pPr marL="347472" lvl="1" indent="-347472" eaLnBrk="1" fontAlgn="auto" hangingPunct="1">
              <a:spcBef>
                <a:spcPts val="324"/>
              </a:spcBef>
              <a:spcAft>
                <a:spcPts val="0"/>
              </a:spcAft>
              <a:buFont typeface="Arial" pitchFamily="34" charset="0"/>
              <a:buChar char="•"/>
              <a:defRPr/>
            </a:pPr>
            <a:r>
              <a:rPr lang="en-US" sz="3200" dirty="0" smtClean="0"/>
              <a:t>Prints are captured by the approved State of Indiana vendor.</a:t>
            </a:r>
          </a:p>
          <a:p>
            <a:pPr marL="740664" lvl="2" indent="-283464" eaLnBrk="1" fontAlgn="auto" hangingPunct="1">
              <a:spcAft>
                <a:spcPts val="0"/>
              </a:spcAft>
              <a:buFont typeface="Calibri" pitchFamily="34" charset="0"/>
              <a:buChar char="―"/>
              <a:defRPr/>
            </a:pPr>
            <a:r>
              <a:rPr lang="en-US" sz="2000" dirty="0" smtClean="0"/>
              <a:t>Registration and an appointment must be made either by phone or on the registration website. No walk ins are taken</a:t>
            </a:r>
          </a:p>
          <a:p>
            <a:pPr marL="740664" lvl="2" indent="-283464" eaLnBrk="1" fontAlgn="auto" hangingPunct="1">
              <a:spcAft>
                <a:spcPts val="0"/>
              </a:spcAft>
              <a:buFont typeface="Calibri" pitchFamily="34" charset="0"/>
              <a:buChar char="―"/>
              <a:defRPr/>
            </a:pPr>
            <a:r>
              <a:rPr lang="en-US" sz="2000" dirty="0" smtClean="0"/>
              <a:t>Once the prints are captured the prints are sent to the Indiana State Police, which in turn sends to the FBI.</a:t>
            </a:r>
          </a:p>
          <a:p>
            <a:pPr marL="740664" lvl="2" indent="-283464" eaLnBrk="1" fontAlgn="auto" hangingPunct="1">
              <a:spcAft>
                <a:spcPts val="0"/>
              </a:spcAft>
              <a:buFont typeface="Calibri" pitchFamily="34" charset="0"/>
              <a:buChar char="―"/>
              <a:defRPr/>
            </a:pPr>
            <a:r>
              <a:rPr lang="en-US" sz="2000" dirty="0" smtClean="0"/>
              <a:t>The National and State reports are returned to DCS and evaluated.  An e-mail will be sent on DCS letterhead with the subject’s fingerprint based status.</a:t>
            </a:r>
          </a:p>
          <a:p>
            <a:pPr marL="740664" lvl="2" indent="-283464" eaLnBrk="1" fontAlgn="auto" hangingPunct="1">
              <a:spcAft>
                <a:spcPts val="0"/>
              </a:spcAft>
              <a:buFont typeface="Calibri" pitchFamily="34" charset="0"/>
              <a:buChar char="―"/>
              <a:defRPr/>
            </a:pPr>
            <a:r>
              <a:rPr lang="en-US" sz="2000" dirty="0" smtClean="0"/>
              <a:t>A Qualified or Waiver Granted fingerprint based status letter must be dated within the past 48 months </a:t>
            </a:r>
          </a:p>
          <a:p>
            <a:pPr marL="859536" lvl="2" eaLnBrk="1" fontAlgn="auto" hangingPunct="1">
              <a:spcAft>
                <a:spcPts val="0"/>
              </a:spcAft>
              <a:buFont typeface="Arial" pitchFamily="34" charset="0"/>
              <a:buChar char="•"/>
              <a:defRPr/>
            </a:pPr>
            <a:endParaRPr lang="en-US" dirty="0" smtClean="0"/>
          </a:p>
        </p:txBody>
      </p:sp>
      <p:sp>
        <p:nvSpPr>
          <p:cNvPr id="13314" name="Title 1"/>
          <p:cNvSpPr>
            <a:spLocks noGrp="1"/>
          </p:cNvSpPr>
          <p:nvPr>
            <p:ph type="title"/>
          </p:nvPr>
        </p:nvSpPr>
        <p:spPr/>
        <p:txBody>
          <a:bodyPr/>
          <a:lstStyle/>
          <a:p>
            <a:pPr algn="ctr" eaLnBrk="1" fontAlgn="auto" hangingPunct="1">
              <a:spcAft>
                <a:spcPts val="0"/>
              </a:spcAft>
              <a:defRPr/>
            </a:pPr>
            <a:r>
              <a:rPr lang="en-US" dirty="0" smtClean="0"/>
              <a:t>Fingerprints- A1 Level Check</a:t>
            </a:r>
          </a:p>
        </p:txBody>
      </p:sp>
      <p:sp>
        <p:nvSpPr>
          <p:cNvPr id="54276"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r>
              <a:rPr lang="en-US" altLang="en-US" sz="1000" dirty="0" smtClean="0">
                <a:latin typeface="Arial" panose="020B0604020202020204" pitchFamily="34" charset="0"/>
                <a:cs typeface="Arial" panose="020B0604020202020204" pitchFamily="34" charset="0"/>
              </a:rPr>
              <a:t>revised 12/5/19</a:t>
            </a:r>
          </a:p>
        </p:txBody>
      </p:sp>
      <p:sp>
        <p:nvSpPr>
          <p:cNvPr id="5427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5A12C810-B6A5-4835-B223-A12FCB692822}" type="slidenum">
              <a:rPr lang="en-US" altLang="en-US" sz="1000" smtClean="0">
                <a:latin typeface="Arial" panose="020B0604020202020204" pitchFamily="34" charset="0"/>
              </a:rPr>
              <a:pPr>
                <a:spcBef>
                  <a:spcPct val="0"/>
                </a:spcBef>
                <a:buClrTx/>
                <a:buSzTx/>
                <a:buFontTx/>
                <a:buNone/>
              </a:pPr>
              <a:t>29</a:t>
            </a:fld>
            <a:endParaRPr lang="en-US" altLang="en-US" sz="1000" smtClean="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checkerboard(across)">
                                      <p:cBhvr>
                                        <p:cTn id="7" dur="500"/>
                                        <p:tgtEl>
                                          <p:spTgt spid="133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3315">
                                            <p:txEl>
                                              <p:pRg st="0" end="0"/>
                                            </p:txEl>
                                          </p:spTgt>
                                        </p:tgtEl>
                                        <p:attrNameLst>
                                          <p:attrName>style.visibility</p:attrName>
                                        </p:attrNameLst>
                                      </p:cBhvr>
                                      <p:to>
                                        <p:strVal val="visible"/>
                                      </p:to>
                                    </p:set>
                                    <p:animEffect transition="in" filter="dissolve">
                                      <p:cBhvr>
                                        <p:cTn id="12" dur="500"/>
                                        <p:tgtEl>
                                          <p:spTgt spid="1331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13315">
                                            <p:txEl>
                                              <p:pRg st="1" end="1"/>
                                            </p:txEl>
                                          </p:spTgt>
                                        </p:tgtEl>
                                        <p:attrNameLst>
                                          <p:attrName>style.visibility</p:attrName>
                                        </p:attrNameLst>
                                      </p:cBhvr>
                                      <p:to>
                                        <p:strVal val="visible"/>
                                      </p:to>
                                    </p:set>
                                    <p:animEffect transition="in" filter="dissolve">
                                      <p:cBhvr>
                                        <p:cTn id="17" dur="500"/>
                                        <p:tgtEl>
                                          <p:spTgt spid="1331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13315">
                                            <p:txEl>
                                              <p:pRg st="2" end="2"/>
                                            </p:txEl>
                                          </p:spTgt>
                                        </p:tgtEl>
                                        <p:attrNameLst>
                                          <p:attrName>style.visibility</p:attrName>
                                        </p:attrNameLst>
                                      </p:cBhvr>
                                      <p:to>
                                        <p:strVal val="visible"/>
                                      </p:to>
                                    </p:set>
                                    <p:animEffect transition="in" filter="dissolve">
                                      <p:cBhvr>
                                        <p:cTn id="22" dur="500"/>
                                        <p:tgtEl>
                                          <p:spTgt spid="1331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13315">
                                            <p:txEl>
                                              <p:pRg st="3" end="3"/>
                                            </p:txEl>
                                          </p:spTgt>
                                        </p:tgtEl>
                                        <p:attrNameLst>
                                          <p:attrName>style.visibility</p:attrName>
                                        </p:attrNameLst>
                                      </p:cBhvr>
                                      <p:to>
                                        <p:strVal val="visible"/>
                                      </p:to>
                                    </p:set>
                                    <p:animEffect transition="in" filter="dissolve">
                                      <p:cBhvr>
                                        <p:cTn id="27" dur="500"/>
                                        <p:tgtEl>
                                          <p:spTgt spid="13315">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13315">
                                            <p:txEl>
                                              <p:pRg st="4" end="4"/>
                                            </p:txEl>
                                          </p:spTgt>
                                        </p:tgtEl>
                                        <p:attrNameLst>
                                          <p:attrName>style.visibility</p:attrName>
                                        </p:attrNameLst>
                                      </p:cBhvr>
                                      <p:to>
                                        <p:strVal val="visible"/>
                                      </p:to>
                                    </p:set>
                                    <p:animEffect transition="in" filter="dissolve">
                                      <p:cBhvr>
                                        <p:cTn id="32" dur="500"/>
                                        <p:tgtEl>
                                          <p:spTgt spid="133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p:cNvSpPr>
            <a:spLocks noGrp="1"/>
          </p:cNvSpPr>
          <p:nvPr>
            <p:ph idx="1"/>
          </p:nvPr>
        </p:nvSpPr>
        <p:spPr>
          <a:xfrm>
            <a:off x="457200" y="1828800"/>
            <a:ext cx="8229600" cy="4178300"/>
          </a:xfrm>
        </p:spPr>
        <p:txBody>
          <a:bodyPr/>
          <a:lstStyle/>
          <a:p>
            <a:pPr eaLnBrk="1" hangingPunct="1"/>
            <a:r>
              <a:rPr lang="en-US" altLang="en-US" smtClean="0"/>
              <a:t>Any employed subcontractor/grantee receiving DCS funds, either directly or indirectly, is subject to the same background check requirements and procedures as the primary DCS contractor or grantee.</a:t>
            </a:r>
          </a:p>
          <a:p>
            <a:pPr eaLnBrk="1" hangingPunct="1"/>
            <a:r>
              <a:rPr lang="en-US" altLang="en-US" smtClean="0"/>
              <a:t>Any volunteer subcontractor/grantee, is subject to the same background check requirements and procedures as the primary DCS contractor or grantee.</a:t>
            </a:r>
          </a:p>
        </p:txBody>
      </p:sp>
      <p:sp>
        <p:nvSpPr>
          <p:cNvPr id="2" name="Title 1"/>
          <p:cNvSpPr>
            <a:spLocks noGrp="1"/>
          </p:cNvSpPr>
          <p:nvPr>
            <p:ph type="title"/>
          </p:nvPr>
        </p:nvSpPr>
        <p:spPr/>
        <p:txBody>
          <a:bodyPr/>
          <a:lstStyle/>
          <a:p>
            <a:pPr algn="ctr" eaLnBrk="1" fontAlgn="auto" hangingPunct="1">
              <a:spcAft>
                <a:spcPts val="0"/>
              </a:spcAft>
              <a:defRPr/>
            </a:pPr>
            <a:r>
              <a:rPr lang="en-US" sz="3200" dirty="0" smtClean="0"/>
              <a:t>Other Agencies/Individuals Held to the Same Background Check Requirements </a:t>
            </a:r>
          </a:p>
        </p:txBody>
      </p:sp>
      <p:sp>
        <p:nvSpPr>
          <p:cNvPr id="31748"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r>
              <a:rPr lang="en-US" altLang="en-US" sz="1000" dirty="0" smtClean="0">
                <a:latin typeface="Arial" panose="020B0604020202020204" pitchFamily="34" charset="0"/>
                <a:cs typeface="Arial" panose="020B0604020202020204" pitchFamily="34" charset="0"/>
              </a:rPr>
              <a:t>revised 12/5/19</a:t>
            </a:r>
          </a:p>
        </p:txBody>
      </p:sp>
      <p:sp>
        <p:nvSpPr>
          <p:cNvPr id="3174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7D4F9CBE-512D-4B2B-8503-10131FF5DBB6}" type="slidenum">
              <a:rPr lang="en-US" altLang="en-US" sz="1000" smtClean="0">
                <a:latin typeface="Arial" panose="020B0604020202020204" pitchFamily="34" charset="0"/>
              </a:rPr>
              <a:pPr>
                <a:spcBef>
                  <a:spcPct val="0"/>
                </a:spcBef>
                <a:buClrTx/>
                <a:buSzTx/>
                <a:buFontTx/>
                <a:buNone/>
              </a:pPr>
              <a:t>3</a:t>
            </a:fld>
            <a:endParaRPr lang="en-US" altLang="en-US" sz="1000" smtClean="0">
              <a:latin typeface="Arial" panose="020B0604020202020204" pitchFamily="34" charset="0"/>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circle(in)">
                                      <p:cBhvr>
                                        <p:cTn id="7" dur="2000"/>
                                        <p:tgtEl>
                                          <p:spTgt spid="4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4" fill="hold"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wheel(4)">
                                      <p:cBhvr>
                                        <p:cTn id="12" dur="2000"/>
                                        <p:tgtEl>
                                          <p:spTgt spid="40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114800"/>
          </a:xfrm>
        </p:spPr>
        <p:txBody>
          <a:bodyPr/>
          <a:lstStyle/>
          <a:p>
            <a:pPr marL="346075" lvl="1" indent="-346075" eaLnBrk="1" hangingPunct="1">
              <a:buFont typeface="Arial" panose="020B0604020202020204" pitchFamily="34" charset="0"/>
              <a:buChar char="•"/>
            </a:pPr>
            <a:r>
              <a:rPr lang="en-US" altLang="en-US" dirty="0" smtClean="0"/>
              <a:t>CPS History Check must be completed for every state in which the subject of the check currently lives and/or has lived in the past five years.</a:t>
            </a:r>
          </a:p>
          <a:p>
            <a:pPr marL="739775" lvl="2" indent="-282575" eaLnBrk="1" hangingPunct="1">
              <a:buFont typeface="Calibri" panose="020F0502020204030204" pitchFamily="34" charset="0"/>
              <a:buChar char="—"/>
            </a:pPr>
            <a:r>
              <a:rPr lang="en-US" altLang="en-US" dirty="0" smtClean="0"/>
              <a:t>The preferred method for completing Indiana checks is to submitted through the CPI-CPS Online Portal. </a:t>
            </a:r>
          </a:p>
          <a:p>
            <a:pPr marL="739775" lvl="2" indent="-282575" eaLnBrk="1" hangingPunct="1">
              <a:buFont typeface="Calibri" panose="020F0502020204030204" pitchFamily="34" charset="0"/>
              <a:buChar char="—"/>
            </a:pPr>
            <a:r>
              <a:rPr lang="en-US" altLang="en-US" dirty="0" smtClean="0"/>
              <a:t>Check DCS Policy 13.3 for information on completing checks outside of Indiana</a:t>
            </a:r>
          </a:p>
          <a:p>
            <a:pPr marL="739775" lvl="2" indent="-282575" eaLnBrk="1" hangingPunct="1">
              <a:buFont typeface="Calibri" panose="020F0502020204030204" pitchFamily="34" charset="0"/>
              <a:buChar char="—"/>
            </a:pPr>
            <a:r>
              <a:rPr lang="en-US" altLang="en-US" dirty="0" smtClean="0"/>
              <a:t>These checks must return no substantiations or have a waiver granted by COBCU if substantiation was </a:t>
            </a:r>
            <a:r>
              <a:rPr lang="en-US" altLang="en-US" dirty="0"/>
              <a:t>found </a:t>
            </a:r>
            <a:r>
              <a:rPr lang="en-US" altLang="en-US" dirty="0" smtClean="0"/>
              <a:t>and be </a:t>
            </a:r>
            <a:r>
              <a:rPr lang="en-US" altLang="en-US" dirty="0"/>
              <a:t>dated within the last 48 months </a:t>
            </a:r>
            <a:endParaRPr lang="en-US" altLang="en-US" dirty="0" smtClean="0"/>
          </a:p>
          <a:p>
            <a:pPr eaLnBrk="1" hangingPunct="1"/>
            <a:endParaRPr lang="en-US" altLang="en-US" dirty="0" smtClean="0"/>
          </a:p>
        </p:txBody>
      </p:sp>
      <p:sp>
        <p:nvSpPr>
          <p:cNvPr id="2" name="Title 1"/>
          <p:cNvSpPr>
            <a:spLocks noGrp="1"/>
          </p:cNvSpPr>
          <p:nvPr>
            <p:ph type="title"/>
          </p:nvPr>
        </p:nvSpPr>
        <p:spPr>
          <a:xfrm>
            <a:off x="457200" y="533400"/>
            <a:ext cx="8458200" cy="1143000"/>
          </a:xfrm>
        </p:spPr>
        <p:txBody>
          <a:bodyPr>
            <a:normAutofit fontScale="90000"/>
          </a:bodyPr>
          <a:lstStyle/>
          <a:p>
            <a:pPr algn="ctr" eaLnBrk="1" fontAlgn="auto" hangingPunct="1">
              <a:spcAft>
                <a:spcPts val="0"/>
              </a:spcAft>
              <a:defRPr/>
            </a:pPr>
            <a:r>
              <a:rPr lang="en-US" dirty="0" smtClean="0"/>
              <a:t>CPS History-A1 and A2 level checks</a:t>
            </a:r>
            <a:endParaRPr lang="en-US" dirty="0"/>
          </a:p>
        </p:txBody>
      </p:sp>
      <p:sp>
        <p:nvSpPr>
          <p:cNvPr id="56324"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r>
              <a:rPr lang="en-US" altLang="en-US" sz="1000" dirty="0" smtClean="0">
                <a:latin typeface="Arial" panose="020B0604020202020204" pitchFamily="34" charset="0"/>
                <a:cs typeface="Arial" panose="020B0604020202020204" pitchFamily="34" charset="0"/>
              </a:rPr>
              <a:t>revised 12/5/19</a:t>
            </a:r>
          </a:p>
        </p:txBody>
      </p:sp>
      <p:sp>
        <p:nvSpPr>
          <p:cNvPr id="56325"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F698FF26-9DCF-40D3-A5DF-2B09D2F827AA}" type="slidenum">
              <a:rPr lang="en-US" altLang="en-US" sz="1000" smtClean="0">
                <a:latin typeface="Arial" panose="020B0604020202020204" pitchFamily="34" charset="0"/>
              </a:rPr>
              <a:pPr>
                <a:spcBef>
                  <a:spcPct val="0"/>
                </a:spcBef>
                <a:buClrTx/>
                <a:buSzTx/>
                <a:buFontTx/>
                <a:buNone/>
              </a:pPr>
              <a:t>30</a:t>
            </a:fld>
            <a:endParaRPr lang="en-US" altLang="en-US" sz="1000" smtClean="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a:xfrm>
            <a:off x="457200" y="2286000"/>
            <a:ext cx="8229600" cy="3929063"/>
          </a:xfrm>
        </p:spPr>
        <p:txBody>
          <a:bodyPr>
            <a:normAutofit/>
          </a:bodyPr>
          <a:lstStyle/>
          <a:p>
            <a:pPr marL="347472" lvl="1" indent="-347472" eaLnBrk="1" fontAlgn="auto" hangingPunct="1">
              <a:spcBef>
                <a:spcPts val="324"/>
              </a:spcBef>
              <a:spcAft>
                <a:spcPts val="0"/>
              </a:spcAft>
              <a:buFont typeface="Arial" pitchFamily="34" charset="0"/>
              <a:buChar char="•"/>
              <a:defRPr/>
            </a:pPr>
            <a:r>
              <a:rPr lang="en-US" dirty="0" smtClean="0"/>
              <a:t>A National Sex Offender Registry Check completed on the National registry website (see DCS policy 13.3 for the correct website address) </a:t>
            </a:r>
          </a:p>
          <a:p>
            <a:pPr marL="747522" lvl="2" indent="-347472" eaLnBrk="1" fontAlgn="auto" hangingPunct="1">
              <a:spcAft>
                <a:spcPts val="0"/>
              </a:spcAft>
              <a:buFont typeface="Calibri" pitchFamily="34" charset="0"/>
              <a:buChar char="—"/>
              <a:defRPr/>
            </a:pPr>
            <a:r>
              <a:rPr lang="en-US" dirty="0" smtClean="0"/>
              <a:t>Completed for every state the subject of the check currently lives and/or has lived in the past five years</a:t>
            </a:r>
          </a:p>
          <a:p>
            <a:pPr marL="740664" lvl="2" indent="-283464" eaLnBrk="1" fontAlgn="auto" hangingPunct="1">
              <a:spcAft>
                <a:spcPts val="0"/>
              </a:spcAft>
              <a:buFont typeface="Calibri" pitchFamily="34" charset="0"/>
              <a:buChar char="—"/>
              <a:defRPr/>
            </a:pPr>
            <a:r>
              <a:rPr lang="en-US" dirty="0" smtClean="0"/>
              <a:t>This check must be dated within the last 48 months and have no matches.</a:t>
            </a:r>
          </a:p>
          <a:p>
            <a:pPr marL="740664" lvl="2" indent="-283464" eaLnBrk="1" fontAlgn="auto" hangingPunct="1">
              <a:spcAft>
                <a:spcPts val="0"/>
              </a:spcAft>
              <a:buFont typeface="Calibri" pitchFamily="34" charset="0"/>
              <a:buChar char="—"/>
              <a:defRPr/>
            </a:pPr>
            <a:r>
              <a:rPr lang="en-US" dirty="0" smtClean="0"/>
              <a:t>Run and evaluated by the agency, and printed off.  Filed in the personnel file</a:t>
            </a:r>
          </a:p>
        </p:txBody>
      </p:sp>
      <p:sp>
        <p:nvSpPr>
          <p:cNvPr id="14338" name="Title 1"/>
          <p:cNvSpPr>
            <a:spLocks noGrp="1"/>
          </p:cNvSpPr>
          <p:nvPr>
            <p:ph type="title"/>
          </p:nvPr>
        </p:nvSpPr>
        <p:spPr>
          <a:xfrm>
            <a:off x="304800" y="609600"/>
            <a:ext cx="8610600" cy="1143000"/>
          </a:xfrm>
        </p:spPr>
        <p:txBody>
          <a:bodyPr>
            <a:normAutofit fontScale="90000"/>
          </a:bodyPr>
          <a:lstStyle/>
          <a:p>
            <a:pPr algn="ctr" eaLnBrk="1" fontAlgn="auto" hangingPunct="1">
              <a:spcAft>
                <a:spcPts val="0"/>
              </a:spcAft>
              <a:defRPr/>
            </a:pPr>
            <a:r>
              <a:rPr lang="en-US" dirty="0" smtClean="0"/>
              <a:t>National Sex Offender Registry Check A1 and A2 level checks</a:t>
            </a:r>
            <a:endParaRPr lang="en-US" sz="2800" dirty="0" smtClean="0"/>
          </a:p>
        </p:txBody>
      </p:sp>
      <p:sp>
        <p:nvSpPr>
          <p:cNvPr id="58372"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r>
              <a:rPr lang="en-US" altLang="en-US" sz="1000" dirty="0" smtClean="0">
                <a:latin typeface="Arial" panose="020B0604020202020204" pitchFamily="34" charset="0"/>
                <a:cs typeface="Arial" panose="020B0604020202020204" pitchFamily="34" charset="0"/>
              </a:rPr>
              <a:t>revised 12/5/19</a:t>
            </a:r>
          </a:p>
        </p:txBody>
      </p:sp>
      <p:sp>
        <p:nvSpPr>
          <p:cNvPr id="58373"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6387EE25-06E6-4325-B965-85F0BF1542C0}" type="slidenum">
              <a:rPr lang="en-US" altLang="en-US" sz="1000" smtClean="0">
                <a:latin typeface="Arial" panose="020B0604020202020204" pitchFamily="34" charset="0"/>
              </a:rPr>
              <a:pPr>
                <a:spcBef>
                  <a:spcPct val="0"/>
                </a:spcBef>
                <a:buClrTx/>
                <a:buSzTx/>
                <a:buFontTx/>
                <a:buNone/>
              </a:pPr>
              <a:t>31</a:t>
            </a:fld>
            <a:endParaRPr lang="en-US" altLang="en-US" sz="1000" smtClean="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10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143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7" presetClass="entr" presetSubtype="8" fill="hold" nodeType="clickEffect">
                                  <p:stCondLst>
                                    <p:cond delay="0"/>
                                  </p:stCondLst>
                                  <p:childTnLst>
                                    <p:set>
                                      <p:cBhvr>
                                        <p:cTn id="12" dur="1" fill="hold">
                                          <p:stCondLst>
                                            <p:cond delay="0"/>
                                          </p:stCondLst>
                                        </p:cTn>
                                        <p:tgtEl>
                                          <p:spTgt spid="14339">
                                            <p:txEl>
                                              <p:pRg st="1" end="1"/>
                                            </p:txEl>
                                          </p:spTgt>
                                        </p:tgtEl>
                                        <p:attrNameLst>
                                          <p:attrName>style.visibility</p:attrName>
                                        </p:attrNameLst>
                                      </p:cBhvr>
                                      <p:to>
                                        <p:strVal val="visible"/>
                                      </p:to>
                                    </p:set>
                                    <p:anim calcmode="lin" valueType="num">
                                      <p:cBhvr additive="base">
                                        <p:cTn id="13" dur="1000" fill="hold"/>
                                        <p:tgtEl>
                                          <p:spTgt spid="14339">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143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7" presetClass="entr" presetSubtype="2" fill="hold" nodeType="clickEffect">
                                  <p:stCondLst>
                                    <p:cond delay="0"/>
                                  </p:stCondLst>
                                  <p:childTnLst>
                                    <p:set>
                                      <p:cBhvr>
                                        <p:cTn id="18" dur="1" fill="hold">
                                          <p:stCondLst>
                                            <p:cond delay="0"/>
                                          </p:stCondLst>
                                        </p:cTn>
                                        <p:tgtEl>
                                          <p:spTgt spid="14339">
                                            <p:txEl>
                                              <p:pRg st="2" end="2"/>
                                            </p:txEl>
                                          </p:spTgt>
                                        </p:tgtEl>
                                        <p:attrNameLst>
                                          <p:attrName>style.visibility</p:attrName>
                                        </p:attrNameLst>
                                      </p:cBhvr>
                                      <p:to>
                                        <p:strVal val="visible"/>
                                      </p:to>
                                    </p:set>
                                    <p:anim calcmode="lin" valueType="num">
                                      <p:cBhvr additive="base">
                                        <p:cTn id="19" dur="1000" fill="hold"/>
                                        <p:tgtEl>
                                          <p:spTgt spid="14339">
                                            <p:txEl>
                                              <p:pRg st="2" end="2"/>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1433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7" presetClass="entr" presetSubtype="1" fill="hold" nodeType="clickEffect">
                                  <p:stCondLst>
                                    <p:cond delay="0"/>
                                  </p:stCondLst>
                                  <p:childTnLst>
                                    <p:set>
                                      <p:cBhvr>
                                        <p:cTn id="24" dur="1" fill="hold">
                                          <p:stCondLst>
                                            <p:cond delay="0"/>
                                          </p:stCondLst>
                                        </p:cTn>
                                        <p:tgtEl>
                                          <p:spTgt spid="14339">
                                            <p:txEl>
                                              <p:pRg st="3" end="3"/>
                                            </p:txEl>
                                          </p:spTgt>
                                        </p:tgtEl>
                                        <p:attrNameLst>
                                          <p:attrName>style.visibility</p:attrName>
                                        </p:attrNameLst>
                                      </p:cBhvr>
                                      <p:to>
                                        <p:strVal val="visible"/>
                                      </p:to>
                                    </p:set>
                                    <p:anim calcmode="lin" valueType="num">
                                      <p:cBhvr additive="base">
                                        <p:cTn id="25" dur="10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14339">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a:xfrm>
            <a:off x="457200" y="1295400"/>
            <a:ext cx="8229600" cy="4830763"/>
          </a:xfrm>
        </p:spPr>
        <p:txBody>
          <a:bodyPr>
            <a:normAutofit/>
          </a:bodyPr>
          <a:lstStyle/>
          <a:p>
            <a:pPr marL="347472" lvl="1" indent="-347472" eaLnBrk="1" fontAlgn="auto" hangingPunct="1">
              <a:spcBef>
                <a:spcPts val="324"/>
              </a:spcBef>
              <a:spcAft>
                <a:spcPts val="0"/>
              </a:spcAft>
              <a:buFont typeface="Arial" pitchFamily="34" charset="0"/>
              <a:buChar char="•"/>
              <a:defRPr/>
            </a:pPr>
            <a:r>
              <a:rPr lang="en-US" dirty="0" smtClean="0"/>
              <a:t>Local Criminal Court Record Checks completed on subjects of the check for all city/county criminal court jurisdictions the subject has lived in the past five years</a:t>
            </a:r>
          </a:p>
          <a:p>
            <a:pPr marL="621792" lvl="1" eaLnBrk="1" fontAlgn="auto" hangingPunct="1">
              <a:spcBef>
                <a:spcPts val="324"/>
              </a:spcBef>
              <a:spcAft>
                <a:spcPts val="0"/>
              </a:spcAft>
              <a:buFont typeface="Verdana"/>
              <a:buChar char="◦"/>
              <a:defRPr/>
            </a:pPr>
            <a:endParaRPr lang="en-US" dirty="0" smtClean="0"/>
          </a:p>
          <a:p>
            <a:pPr marL="859536" lvl="2" eaLnBrk="1" fontAlgn="auto" hangingPunct="1">
              <a:spcAft>
                <a:spcPts val="0"/>
              </a:spcAft>
              <a:buFont typeface="Wingdings 2"/>
              <a:buChar char=""/>
              <a:defRPr/>
            </a:pPr>
            <a:endParaRPr lang="en-US" dirty="0" smtClean="0"/>
          </a:p>
          <a:p>
            <a:pPr marL="621792" lvl="1" eaLnBrk="1" fontAlgn="auto" hangingPunct="1">
              <a:spcBef>
                <a:spcPts val="324"/>
              </a:spcBef>
              <a:spcAft>
                <a:spcPts val="0"/>
              </a:spcAft>
              <a:buFont typeface="Verdana"/>
              <a:buChar char="◦"/>
              <a:defRPr/>
            </a:pPr>
            <a:endParaRPr lang="en-US" dirty="0" smtClean="0"/>
          </a:p>
        </p:txBody>
      </p:sp>
      <p:sp>
        <p:nvSpPr>
          <p:cNvPr id="15362" name="Title 1"/>
          <p:cNvSpPr>
            <a:spLocks noGrp="1"/>
          </p:cNvSpPr>
          <p:nvPr>
            <p:ph type="title"/>
          </p:nvPr>
        </p:nvSpPr>
        <p:spPr/>
        <p:txBody>
          <a:bodyPr>
            <a:normAutofit fontScale="90000"/>
          </a:bodyPr>
          <a:lstStyle/>
          <a:p>
            <a:pPr algn="ctr" eaLnBrk="1" fontAlgn="auto" hangingPunct="1">
              <a:spcAft>
                <a:spcPts val="0"/>
              </a:spcAft>
              <a:defRPr/>
            </a:pPr>
            <a:r>
              <a:rPr lang="en-US" dirty="0" smtClean="0"/>
              <a:t>Local Criminal Court Record Checks – A1 level checks</a:t>
            </a:r>
          </a:p>
        </p:txBody>
      </p:sp>
      <p:sp>
        <p:nvSpPr>
          <p:cNvPr id="60420"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r>
              <a:rPr lang="en-US" altLang="en-US" sz="1000" dirty="0" smtClean="0">
                <a:latin typeface="Arial" panose="020B0604020202020204" pitchFamily="34" charset="0"/>
                <a:cs typeface="Arial" panose="020B0604020202020204" pitchFamily="34" charset="0"/>
              </a:rPr>
              <a:t>revised 12/5/19</a:t>
            </a:r>
          </a:p>
        </p:txBody>
      </p:sp>
      <p:sp>
        <p:nvSpPr>
          <p:cNvPr id="60421"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4475A909-1D9E-47D5-B393-BA0204E6A2CA}" type="slidenum">
              <a:rPr lang="en-US" altLang="en-US" sz="1000" smtClean="0">
                <a:latin typeface="Arial" panose="020B0604020202020204" pitchFamily="34" charset="0"/>
              </a:rPr>
              <a:pPr>
                <a:spcBef>
                  <a:spcPct val="0"/>
                </a:spcBef>
                <a:buClrTx/>
                <a:buSzTx/>
                <a:buFontTx/>
                <a:buNone/>
              </a:pPr>
              <a:t>32</a:t>
            </a:fld>
            <a:endParaRPr lang="en-US" altLang="en-US" sz="1000" smtClean="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Which Checks Should My Agency Do?</a:t>
            </a:r>
            <a:endParaRPr lang="en-US" dirty="0"/>
          </a:p>
        </p:txBody>
      </p:sp>
      <p:sp>
        <p:nvSpPr>
          <p:cNvPr id="4" name="Date Placeholder 3"/>
          <p:cNvSpPr>
            <a:spLocks noGrp="1"/>
          </p:cNvSpPr>
          <p:nvPr>
            <p:ph type="dt" sz="half" idx="10"/>
          </p:nvPr>
        </p:nvSpPr>
        <p:spPr/>
        <p:txBody>
          <a:bodyPr/>
          <a:lstStyle/>
          <a:p>
            <a:pPr>
              <a:defRPr/>
            </a:pPr>
            <a:r>
              <a:rPr lang="en-US" dirty="0" smtClean="0"/>
              <a:t>revised 12/5/19</a:t>
            </a:r>
            <a:endParaRPr lang="en-US" dirty="0"/>
          </a:p>
        </p:txBody>
      </p:sp>
      <p:sp>
        <p:nvSpPr>
          <p:cNvPr id="5" name="Slide Number Placeholder 4"/>
          <p:cNvSpPr>
            <a:spLocks noGrp="1"/>
          </p:cNvSpPr>
          <p:nvPr>
            <p:ph type="sldNum" sz="quarter" idx="12"/>
          </p:nvPr>
        </p:nvSpPr>
        <p:spPr/>
        <p:txBody>
          <a:bodyPr/>
          <a:lstStyle/>
          <a:p>
            <a:pPr>
              <a:defRPr/>
            </a:pPr>
            <a:fld id="{01D8B0E4-5AEB-4EF6-8CBE-5F2459ABB23F}" type="slidenum">
              <a:rPr lang="en-US" altLang="en-US" smtClean="0"/>
              <a:pPr>
                <a:defRPr/>
              </a:pPr>
              <a:t>33</a:t>
            </a:fld>
            <a:endParaRPr lang="en-US" altLang="en-US"/>
          </a:p>
        </p:txBody>
      </p:sp>
    </p:spTree>
    <p:extLst>
      <p:ext uri="{BB962C8B-B14F-4D97-AF65-F5344CB8AC3E}">
        <p14:creationId xmlns:p14="http://schemas.microsoft.com/office/powerpoint/2010/main" val="358836678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365760" indent="-256032" eaLnBrk="1" fontAlgn="auto" hangingPunct="1">
              <a:spcAft>
                <a:spcPts val="0"/>
              </a:spcAft>
              <a:buFont typeface="Wingdings 3"/>
              <a:buChar char=""/>
              <a:defRPr/>
            </a:pPr>
            <a:r>
              <a:rPr lang="en-US" sz="2000" dirty="0" smtClean="0"/>
              <a:t>All covered personnel are to complete the Application for Criminal History Background Check, State Form 53259 and originals filed in the personnel file.</a:t>
            </a:r>
          </a:p>
          <a:p>
            <a:pPr marL="365760" indent="-256032" eaLnBrk="1" fontAlgn="auto" hangingPunct="1">
              <a:spcAft>
                <a:spcPts val="0"/>
              </a:spcAft>
              <a:buFont typeface="Wingdings 3"/>
              <a:buChar char=""/>
              <a:defRPr/>
            </a:pPr>
            <a:r>
              <a:rPr lang="en-US" sz="2000" dirty="0" smtClean="0"/>
              <a:t>Fingerprint registration and appointments are to be completed by the contracting agency and/or covered personnel.  </a:t>
            </a:r>
          </a:p>
          <a:p>
            <a:pPr marL="365760" indent="-256032" eaLnBrk="1" fontAlgn="auto" hangingPunct="1">
              <a:spcAft>
                <a:spcPts val="0"/>
              </a:spcAft>
              <a:buFont typeface="Wingdings 3"/>
              <a:buChar char=""/>
              <a:defRPr/>
            </a:pPr>
            <a:r>
              <a:rPr lang="en-US" sz="2000" dirty="0" smtClean="0"/>
              <a:t>The CPS searches are initiated by the contracting agency.</a:t>
            </a:r>
          </a:p>
          <a:p>
            <a:pPr marL="365760" indent="-256032" eaLnBrk="1" fontAlgn="auto" hangingPunct="1">
              <a:spcAft>
                <a:spcPts val="0"/>
              </a:spcAft>
              <a:buFont typeface="Wingdings 3"/>
              <a:buChar char=""/>
              <a:defRPr/>
            </a:pPr>
            <a:r>
              <a:rPr lang="en-US" sz="2000" dirty="0" smtClean="0"/>
              <a:t>Local Criminal Court Record Searches are searches by the contracting agency and when necessary the covered personnel.  It is also possible information may be sent to the appropriate courts for completion. Upon return to the contractor these results are to be evaluated by the contracting agency</a:t>
            </a:r>
          </a:p>
          <a:p>
            <a:pPr marL="365760" indent="-256032" eaLnBrk="1" fontAlgn="auto" hangingPunct="1">
              <a:spcAft>
                <a:spcPts val="0"/>
              </a:spcAft>
              <a:buFont typeface="Wingdings 3"/>
              <a:buChar char=""/>
              <a:defRPr/>
            </a:pPr>
            <a:r>
              <a:rPr lang="en-US" sz="2000" dirty="0" smtClean="0"/>
              <a:t>National Sex Offender Registry check is to be searched online and printed off by the contracting agency.</a:t>
            </a:r>
          </a:p>
          <a:p>
            <a:pPr marL="365760" indent="-256032" eaLnBrk="1" fontAlgn="auto" hangingPunct="1">
              <a:spcAft>
                <a:spcPts val="0"/>
              </a:spcAft>
              <a:buFont typeface="Wingdings 3"/>
              <a:buChar char=""/>
              <a:defRPr/>
            </a:pPr>
            <a:r>
              <a:rPr lang="en-US" sz="2000" dirty="0" smtClean="0"/>
              <a:t>When the fingerprint based letter is “qualified” and there are no matches for CPS, LEA or Sex Offender Registry, file the results in the personnel file. </a:t>
            </a:r>
          </a:p>
          <a:p>
            <a:pPr marL="365760" indent="-256032" eaLnBrk="1" fontAlgn="auto" hangingPunct="1">
              <a:spcAft>
                <a:spcPts val="0"/>
              </a:spcAft>
              <a:buFont typeface="Wingdings 3"/>
              <a:buChar char=""/>
              <a:defRPr/>
            </a:pPr>
            <a:r>
              <a:rPr lang="en-US" dirty="0" smtClean="0"/>
              <a:t>If checks do not come back clear, consult DCS policy 13.4 and take correct actions.</a:t>
            </a:r>
            <a:endParaRPr lang="en-US" dirty="0"/>
          </a:p>
        </p:txBody>
      </p:sp>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dirty="0" smtClean="0"/>
              <a:t>Who Completes Which Forms and Who Evaluations?</a:t>
            </a:r>
            <a:endParaRPr lang="en-US" dirty="0"/>
          </a:p>
        </p:txBody>
      </p:sp>
      <p:sp>
        <p:nvSpPr>
          <p:cNvPr id="72708"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r>
              <a:rPr lang="en-US" altLang="en-US" sz="1000" dirty="0" smtClean="0">
                <a:latin typeface="Arial" panose="020B0604020202020204" pitchFamily="34" charset="0"/>
                <a:cs typeface="Arial" panose="020B0604020202020204" pitchFamily="34" charset="0"/>
              </a:rPr>
              <a:t>revised 12/5/19</a:t>
            </a:r>
          </a:p>
        </p:txBody>
      </p:sp>
      <p:sp>
        <p:nvSpPr>
          <p:cNvPr id="7270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99AD489E-4125-459B-AC16-876C61E4B064}" type="slidenum">
              <a:rPr lang="en-US" altLang="en-US" sz="1000" smtClean="0">
                <a:latin typeface="Arial" panose="020B0604020202020204" pitchFamily="34" charset="0"/>
              </a:rPr>
              <a:pPr>
                <a:spcBef>
                  <a:spcPct val="0"/>
                </a:spcBef>
                <a:buClrTx/>
                <a:buSzTx/>
                <a:buFontTx/>
                <a:buNone/>
              </a:pPr>
              <a:t>34</a:t>
            </a:fld>
            <a:endParaRPr lang="en-US" altLang="en-US" sz="1000" smtClean="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7"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7"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7"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7" presetClass="entr" presetSubtype="8"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45" presetClass="entr" presetSubtype="0" fill="hold" nodeType="clickEffect">
                                  <p:stCondLst>
                                    <p:cond delay="0"/>
                                  </p:stCondLst>
                                  <p:iterate type="lt">
                                    <p:tmPct val="10000"/>
                                  </p:iterate>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45" dur="10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Content Placeholder 2"/>
          <p:cNvSpPr>
            <a:spLocks noGrp="1"/>
          </p:cNvSpPr>
          <p:nvPr>
            <p:ph idx="1"/>
          </p:nvPr>
        </p:nvSpPr>
        <p:spPr>
          <a:xfrm>
            <a:off x="381000" y="1752600"/>
            <a:ext cx="8458200" cy="4254500"/>
          </a:xfrm>
        </p:spPr>
        <p:txBody>
          <a:bodyPr/>
          <a:lstStyle/>
          <a:p>
            <a:pPr algn="ctr" eaLnBrk="1" hangingPunct="1">
              <a:spcAft>
                <a:spcPts val="600"/>
              </a:spcAft>
            </a:pPr>
            <a:r>
              <a:rPr lang="en-US" altLang="en-US" dirty="0" smtClean="0"/>
              <a:t>DCS COBCU can be contacted by e-mail at </a:t>
            </a:r>
            <a:r>
              <a:rPr lang="en-US" altLang="en-US" dirty="0" smtClean="0">
                <a:hlinkClick r:id="rId3"/>
              </a:rPr>
              <a:t>COBCUinquiry@dcs.in.gov</a:t>
            </a:r>
            <a:endParaRPr lang="en-US" altLang="en-US" dirty="0" smtClean="0"/>
          </a:p>
          <a:p>
            <a:pPr algn="ctr" eaLnBrk="1" hangingPunct="1">
              <a:spcAft>
                <a:spcPts val="600"/>
              </a:spcAft>
            </a:pPr>
            <a:r>
              <a:rPr lang="en-US" altLang="en-US" dirty="0" smtClean="0"/>
              <a:t>DCS Policy 13.3 and 13.4 are available on the DCS website  http://</a:t>
            </a:r>
            <a:r>
              <a:rPr lang="en-US" altLang="en-US" dirty="0" smtClean="0">
                <a:hlinkClick r:id="rId4"/>
              </a:rPr>
              <a:t>www.in.gov/dcs/2526.htm</a:t>
            </a:r>
            <a:endParaRPr lang="en-US" altLang="en-US" dirty="0" smtClean="0"/>
          </a:p>
          <a:p>
            <a:pPr algn="ctr" eaLnBrk="1" hangingPunct="1"/>
            <a:r>
              <a:rPr lang="en-US" altLang="en-US" dirty="0" smtClean="0"/>
              <a:t>Forms and additional information for completion of background checks can be located on the DCS website http://</a:t>
            </a:r>
            <a:r>
              <a:rPr lang="en-US" altLang="en-US" dirty="0" smtClean="0">
                <a:hlinkClick r:id="rId5"/>
              </a:rPr>
              <a:t>www.in.gov/dcs/2363.htm</a:t>
            </a:r>
            <a:endParaRPr lang="en-US" altLang="en-US" dirty="0" smtClean="0"/>
          </a:p>
          <a:p>
            <a:pPr algn="ctr" eaLnBrk="1" hangingPunct="1">
              <a:buFont typeface="Wingdings 3" panose="05040102010807070707" pitchFamily="18" charset="2"/>
              <a:buNone/>
            </a:pPr>
            <a:endParaRPr lang="en-US" altLang="en-US" dirty="0" smtClean="0"/>
          </a:p>
          <a:p>
            <a:pPr eaLnBrk="1" hangingPunct="1"/>
            <a:endParaRPr lang="en-US" altLang="en-US" dirty="0" smtClean="0"/>
          </a:p>
          <a:p>
            <a:pPr eaLnBrk="1" hangingPunct="1">
              <a:buFont typeface="Wingdings 3" panose="05040102010807070707" pitchFamily="18" charset="2"/>
              <a:buNone/>
            </a:pPr>
            <a:endParaRPr lang="en-US" altLang="en-US" dirty="0" smtClean="0"/>
          </a:p>
          <a:p>
            <a:pPr eaLnBrk="1" hangingPunct="1">
              <a:buFont typeface="Wingdings 3" panose="05040102010807070707" pitchFamily="18" charset="2"/>
              <a:buNone/>
            </a:pPr>
            <a:endParaRPr lang="en-US" altLang="en-US" dirty="0" smtClean="0"/>
          </a:p>
        </p:txBody>
      </p:sp>
      <p:sp>
        <p:nvSpPr>
          <p:cNvPr id="2" name="Title 1"/>
          <p:cNvSpPr>
            <a:spLocks noGrp="1"/>
          </p:cNvSpPr>
          <p:nvPr>
            <p:ph type="title"/>
          </p:nvPr>
        </p:nvSpPr>
        <p:spPr/>
        <p:txBody>
          <a:bodyPr/>
          <a:lstStyle/>
          <a:p>
            <a:pPr algn="ctr" eaLnBrk="1" fontAlgn="auto" hangingPunct="1">
              <a:spcAft>
                <a:spcPts val="0"/>
              </a:spcAft>
              <a:defRPr/>
            </a:pPr>
            <a:r>
              <a:rPr lang="en-US" dirty="0" smtClean="0"/>
              <a:t>Additional Information </a:t>
            </a:r>
            <a:endParaRPr lang="en-US" dirty="0"/>
          </a:p>
        </p:txBody>
      </p:sp>
      <p:sp>
        <p:nvSpPr>
          <p:cNvPr id="83972"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r>
              <a:rPr lang="en-US" altLang="en-US" sz="1000" dirty="0" smtClean="0">
                <a:latin typeface="Arial" panose="020B0604020202020204" pitchFamily="34" charset="0"/>
                <a:cs typeface="Arial" panose="020B0604020202020204" pitchFamily="34" charset="0"/>
              </a:rPr>
              <a:t>revised 12/5/19</a:t>
            </a:r>
          </a:p>
        </p:txBody>
      </p:sp>
      <p:sp>
        <p:nvSpPr>
          <p:cNvPr id="83973"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7DECFD16-2E40-4C0B-9D5E-0D1D1C3D78AA}" type="slidenum">
              <a:rPr lang="en-US" altLang="en-US" sz="1000" smtClean="0">
                <a:latin typeface="Arial" panose="020B0604020202020204" pitchFamily="34" charset="0"/>
              </a:rPr>
              <a:pPr>
                <a:spcBef>
                  <a:spcPct val="0"/>
                </a:spcBef>
                <a:buClrTx/>
                <a:buSzTx/>
                <a:buFontTx/>
                <a:buNone/>
              </a:pPr>
              <a:t>35</a:t>
            </a:fld>
            <a:endParaRPr lang="en-US" altLang="en-US" sz="10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2819399"/>
          </a:xfrm>
        </p:spPr>
        <p:txBody>
          <a:bodyPr>
            <a:normAutofit fontScale="90000"/>
          </a:bodyPr>
          <a:lstStyle/>
          <a:p>
            <a:pPr eaLnBrk="1" hangingPunct="1">
              <a:defRPr/>
            </a:pPr>
            <a:r>
              <a:rPr lang="en-US" dirty="0" smtClean="0"/>
              <a:t>Top Issues Which Cause Non Compliance in Background Checks for DCS Contractors/Subcontractors</a:t>
            </a:r>
            <a:endParaRPr lang="en-US" dirty="0"/>
          </a:p>
        </p:txBody>
      </p:sp>
      <p:sp>
        <p:nvSpPr>
          <p:cNvPr id="3" name="Subtitle 2"/>
          <p:cNvSpPr>
            <a:spLocks noGrp="1"/>
          </p:cNvSpPr>
          <p:nvPr>
            <p:ph type="subTitle" idx="1"/>
          </p:nvPr>
        </p:nvSpPr>
        <p:spPr>
          <a:xfrm>
            <a:off x="685800" y="3505200"/>
            <a:ext cx="7772400" cy="1676400"/>
          </a:xfrm>
        </p:spPr>
        <p:txBody>
          <a:bodyPr/>
          <a:lstStyle/>
          <a:p>
            <a:pPr marR="0" eaLnBrk="1" hangingPunct="1"/>
            <a:r>
              <a:rPr lang="en-US" altLang="en-US" smtClean="0"/>
              <a:t>Most Common Problems/Issues/Questions/Mistakes found in the completion of the background check process for DCS contractors/subcontractors</a:t>
            </a:r>
          </a:p>
        </p:txBody>
      </p:sp>
      <p:sp>
        <p:nvSpPr>
          <p:cNvPr id="13316"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r>
              <a:rPr lang="en-US" altLang="en-US" sz="1000" dirty="0" smtClean="0">
                <a:solidFill>
                  <a:srgbClr val="FFFFFF"/>
                </a:solidFill>
                <a:latin typeface="Arial" panose="020B0604020202020204" pitchFamily="34" charset="0"/>
                <a:cs typeface="Arial" panose="020B0604020202020204" pitchFamily="34" charset="0"/>
              </a:rPr>
              <a:t>revised 12/5/19</a:t>
            </a:r>
          </a:p>
        </p:txBody>
      </p:sp>
      <p:sp>
        <p:nvSpPr>
          <p:cNvPr id="1331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BB726F93-B201-48E5-8314-057A912428FA}" type="slidenum">
              <a:rPr lang="en-US" altLang="en-US" sz="1000" smtClean="0">
                <a:solidFill>
                  <a:srgbClr val="FFFFFF"/>
                </a:solidFill>
                <a:latin typeface="Arial" panose="020B0604020202020204" pitchFamily="34" charset="0"/>
              </a:rPr>
              <a:pPr>
                <a:spcBef>
                  <a:spcPct val="0"/>
                </a:spcBef>
                <a:buClrTx/>
                <a:buSzTx/>
                <a:buFontTx/>
                <a:buNone/>
              </a:pPr>
              <a:t>36</a:t>
            </a:fld>
            <a:endParaRPr lang="en-US" altLang="en-US" sz="1000" smtClean="0">
              <a:solidFill>
                <a:srgbClr val="FFFFFF"/>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eaLnBrk="1" hangingPunct="1"/>
            <a:r>
              <a:rPr lang="en-US" altLang="en-US" dirty="0" smtClean="0"/>
              <a:t>Once I have returned my contract signature page to DCS, employees/volunteers are ready to be fingerprinted?</a:t>
            </a:r>
          </a:p>
          <a:p>
            <a:pPr lvl="1" eaLnBrk="1" hangingPunct="1"/>
            <a:r>
              <a:rPr lang="en-US" altLang="en-US" b="1" dirty="0" smtClean="0"/>
              <a:t>FALSE</a:t>
            </a:r>
          </a:p>
          <a:p>
            <a:pPr lvl="1" eaLnBrk="1" hangingPunct="1"/>
            <a:endParaRPr lang="en-US" altLang="en-US" b="1" dirty="0"/>
          </a:p>
          <a:p>
            <a:pPr lvl="1" eaLnBrk="1" hangingPunct="1"/>
            <a:r>
              <a:rPr lang="en-US" altLang="en-US" b="1" dirty="0" smtClean="0"/>
              <a:t>Fingerprints must be completed prior to contract signature being returned to DCS</a:t>
            </a:r>
          </a:p>
          <a:p>
            <a:pPr lvl="1" eaLnBrk="1" hangingPunct="1"/>
            <a:endParaRPr lang="en-US" altLang="en-US" dirty="0" smtClean="0"/>
          </a:p>
        </p:txBody>
      </p:sp>
      <p:sp>
        <p:nvSpPr>
          <p:cNvPr id="3" name="Title 2"/>
          <p:cNvSpPr>
            <a:spLocks noGrp="1"/>
          </p:cNvSpPr>
          <p:nvPr>
            <p:ph type="title"/>
          </p:nvPr>
        </p:nvSpPr>
        <p:spPr/>
        <p:txBody>
          <a:bodyPr/>
          <a:lstStyle/>
          <a:p>
            <a:pPr eaLnBrk="1" hangingPunct="1">
              <a:defRPr/>
            </a:pPr>
            <a:r>
              <a:rPr lang="en-US" dirty="0" smtClean="0"/>
              <a:t>True or False</a:t>
            </a:r>
            <a:endParaRPr lang="en-US" dirty="0"/>
          </a:p>
        </p:txBody>
      </p:sp>
      <p:sp>
        <p:nvSpPr>
          <p:cNvPr id="15364"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r>
              <a:rPr lang="en-US" altLang="en-US" sz="1000" dirty="0" smtClean="0">
                <a:latin typeface="Arial" panose="020B0604020202020204" pitchFamily="34" charset="0"/>
                <a:cs typeface="Arial" panose="020B0604020202020204" pitchFamily="34" charset="0"/>
              </a:rPr>
              <a:t>revised 12/5/19</a:t>
            </a:r>
          </a:p>
        </p:txBody>
      </p:sp>
      <p:sp>
        <p:nvSpPr>
          <p:cNvPr id="15365"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023FC65C-44EA-483E-BBF5-D02678E80A90}" type="slidenum">
              <a:rPr lang="en-US" altLang="en-US" sz="1000" smtClean="0">
                <a:latin typeface="Arial" panose="020B0604020202020204" pitchFamily="34" charset="0"/>
              </a:rPr>
              <a:pPr>
                <a:spcBef>
                  <a:spcPct val="0"/>
                </a:spcBef>
                <a:buClrTx/>
                <a:buSzTx/>
                <a:buFontTx/>
                <a:buNone/>
              </a:pPr>
              <a:t>37</a:t>
            </a:fld>
            <a:endParaRPr lang="en-US" altLang="en-US" sz="1000" smtClean="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dissolve">
                                      <p:cBhvr>
                                        <p:cTn id="13" dur="2000"/>
                                        <p:tgtEl>
                                          <p:spTgt spid="2">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dissolve">
                                      <p:cBhvr>
                                        <p:cTn id="18"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eaLnBrk="1" hangingPunct="1"/>
            <a:r>
              <a:rPr lang="en-US" altLang="en-US" dirty="0"/>
              <a:t>As long as fingerprints are completed, it doesn’t matter in what method the prints are done or by whom they are captured.  They just have to be done.</a:t>
            </a:r>
          </a:p>
          <a:p>
            <a:pPr lvl="1" eaLnBrk="1" hangingPunct="1"/>
            <a:r>
              <a:rPr lang="en-US" altLang="en-US" b="1" dirty="0" smtClean="0"/>
              <a:t>FALSE</a:t>
            </a:r>
          </a:p>
          <a:p>
            <a:pPr lvl="1" eaLnBrk="1" hangingPunct="1"/>
            <a:endParaRPr lang="en-US" altLang="en-US" b="1" dirty="0"/>
          </a:p>
          <a:p>
            <a:pPr lvl="1" eaLnBrk="1" hangingPunct="1"/>
            <a:r>
              <a:rPr lang="en-US" altLang="en-US" b="1" dirty="0" smtClean="0"/>
              <a:t>Fingerprints must be captured by the DCS approved vendor and evaluated by DCS with results returned to contractor on DCS letterhead</a:t>
            </a:r>
            <a:endParaRPr lang="en-US" altLang="en-US" b="1" dirty="0"/>
          </a:p>
          <a:p>
            <a:pPr marL="109537" indent="0">
              <a:buNone/>
            </a:pPr>
            <a:endParaRPr lang="en-US" dirty="0"/>
          </a:p>
        </p:txBody>
      </p:sp>
      <p:sp>
        <p:nvSpPr>
          <p:cNvPr id="3" name="Title 2"/>
          <p:cNvSpPr>
            <a:spLocks noGrp="1"/>
          </p:cNvSpPr>
          <p:nvPr>
            <p:ph type="title"/>
          </p:nvPr>
        </p:nvSpPr>
        <p:spPr/>
        <p:txBody>
          <a:bodyPr/>
          <a:lstStyle/>
          <a:p>
            <a:r>
              <a:rPr lang="en-US" dirty="0"/>
              <a:t>True or False</a:t>
            </a:r>
          </a:p>
        </p:txBody>
      </p:sp>
      <p:sp>
        <p:nvSpPr>
          <p:cNvPr id="4" name="Date Placeholder 3"/>
          <p:cNvSpPr>
            <a:spLocks noGrp="1"/>
          </p:cNvSpPr>
          <p:nvPr>
            <p:ph type="dt" sz="half" idx="10"/>
          </p:nvPr>
        </p:nvSpPr>
        <p:spPr/>
        <p:txBody>
          <a:bodyPr/>
          <a:lstStyle/>
          <a:p>
            <a:pPr>
              <a:defRPr/>
            </a:pPr>
            <a:r>
              <a:rPr lang="en-US" dirty="0" smtClean="0"/>
              <a:t>revised 12/5/19</a:t>
            </a:r>
            <a:endParaRPr lang="en-US" dirty="0"/>
          </a:p>
        </p:txBody>
      </p:sp>
      <p:sp>
        <p:nvSpPr>
          <p:cNvPr id="5" name="Slide Number Placeholder 4"/>
          <p:cNvSpPr>
            <a:spLocks noGrp="1"/>
          </p:cNvSpPr>
          <p:nvPr>
            <p:ph type="sldNum" sz="quarter" idx="12"/>
          </p:nvPr>
        </p:nvSpPr>
        <p:spPr/>
        <p:txBody>
          <a:bodyPr/>
          <a:lstStyle/>
          <a:p>
            <a:pPr>
              <a:defRPr/>
            </a:pPr>
            <a:fld id="{3CFED94E-7131-4056-96BE-9906C0A22EB4}" type="slidenum">
              <a:rPr lang="en-US" altLang="en-US" smtClean="0"/>
              <a:pPr>
                <a:defRPr/>
              </a:pPr>
              <a:t>38</a:t>
            </a:fld>
            <a:endParaRPr lang="en-US" altLang="en-US"/>
          </a:p>
        </p:txBody>
      </p:sp>
    </p:spTree>
    <p:extLst>
      <p:ext uri="{BB962C8B-B14F-4D97-AF65-F5344CB8AC3E}">
        <p14:creationId xmlns:p14="http://schemas.microsoft.com/office/powerpoint/2010/main" val="47001811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eaLnBrk="1" hangingPunct="1"/>
            <a:r>
              <a:rPr lang="en-US" altLang="en-US" dirty="0" smtClean="0"/>
              <a:t>To complete a Local Criminal Court Record Search, I must complete an Indiana State Police (ISP) Limited Criminal History Check either online or by sending in the hardcopy to ISP.</a:t>
            </a:r>
          </a:p>
          <a:p>
            <a:pPr lvl="1" eaLnBrk="1" hangingPunct="1"/>
            <a:r>
              <a:rPr lang="en-US" altLang="en-US" b="1" dirty="0" smtClean="0"/>
              <a:t>FALSE</a:t>
            </a:r>
          </a:p>
          <a:p>
            <a:pPr lvl="1" eaLnBrk="1" hangingPunct="1"/>
            <a:endParaRPr lang="en-US" altLang="en-US" b="1" dirty="0"/>
          </a:p>
          <a:p>
            <a:pPr lvl="1" eaLnBrk="1" hangingPunct="1"/>
            <a:r>
              <a:rPr lang="en-US" altLang="en-US" b="1" dirty="0" smtClean="0"/>
              <a:t>Court record searches are done with the county and/or city criminal court clerk in the jurisdiction in which the applicant has resided in the last five years. </a:t>
            </a:r>
            <a:endParaRPr lang="en-US" altLang="en-US" dirty="0" smtClean="0"/>
          </a:p>
        </p:txBody>
      </p:sp>
      <p:sp>
        <p:nvSpPr>
          <p:cNvPr id="3" name="Title 2"/>
          <p:cNvSpPr>
            <a:spLocks noGrp="1"/>
          </p:cNvSpPr>
          <p:nvPr>
            <p:ph type="title"/>
          </p:nvPr>
        </p:nvSpPr>
        <p:spPr/>
        <p:txBody>
          <a:bodyPr/>
          <a:lstStyle/>
          <a:p>
            <a:pPr eaLnBrk="1" hangingPunct="1">
              <a:defRPr/>
            </a:pPr>
            <a:r>
              <a:rPr lang="en-US" dirty="0" smtClean="0"/>
              <a:t>True or False</a:t>
            </a:r>
            <a:endParaRPr lang="en-US" dirty="0"/>
          </a:p>
        </p:txBody>
      </p:sp>
      <p:sp>
        <p:nvSpPr>
          <p:cNvPr id="17412"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r>
              <a:rPr lang="en-US" altLang="en-US" sz="1000" dirty="0" smtClean="0">
                <a:latin typeface="Arial" panose="020B0604020202020204" pitchFamily="34" charset="0"/>
                <a:cs typeface="Arial" panose="020B0604020202020204" pitchFamily="34" charset="0"/>
              </a:rPr>
              <a:t>revised 12/5/19</a:t>
            </a:r>
          </a:p>
        </p:txBody>
      </p:sp>
      <p:sp>
        <p:nvSpPr>
          <p:cNvPr id="17413"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9F2169E3-DB4A-4A26-A35F-3FE71B6CFD01}" type="slidenum">
              <a:rPr lang="en-US" altLang="en-US" sz="1000" smtClean="0">
                <a:latin typeface="Arial" panose="020B0604020202020204" pitchFamily="34" charset="0"/>
              </a:rPr>
              <a:pPr>
                <a:spcBef>
                  <a:spcPct val="0"/>
                </a:spcBef>
                <a:buClrTx/>
                <a:buSzTx/>
                <a:buFontTx/>
                <a:buNone/>
              </a:pPr>
              <a:t>39</a:t>
            </a:fld>
            <a:endParaRPr lang="en-US" altLang="en-US" sz="1000" smtClean="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dissolve">
                                      <p:cBhvr>
                                        <p:cTn id="13" dur="2000"/>
                                        <p:tgtEl>
                                          <p:spTgt spid="2">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dissolve">
                                      <p:cBhvr>
                                        <p:cTn id="18"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81138"/>
            <a:ext cx="8458200" cy="4927600"/>
          </a:xfrm>
        </p:spPr>
        <p:txBody>
          <a:bodyPr/>
          <a:lstStyle/>
          <a:p>
            <a:pPr eaLnBrk="1" hangingPunct="1"/>
            <a:r>
              <a:rPr lang="en-US" altLang="en-US" dirty="0" smtClean="0"/>
              <a:t>There are no exceptions or variations to any background check requirements or procedures outlined in DCS policy or the DCS contract for any primary DCS contractor/grantee or any subcontractor/grantee.</a:t>
            </a:r>
          </a:p>
          <a:p>
            <a:pPr eaLnBrk="1" hangingPunct="1"/>
            <a:r>
              <a:rPr lang="en-US" altLang="en-US" dirty="0"/>
              <a:t>All fingerprints must be captured through the Indiana DCS approved fingerprint vendor and evaluated by DCS Central Office Background Check Unit (COBCU).  Fingerprint based status letters must be on DCS letterhead.</a:t>
            </a:r>
          </a:p>
          <a:p>
            <a:pPr lvl="3" eaLnBrk="1" hangingPunct="1"/>
            <a:r>
              <a:rPr lang="en-US" altLang="en-US" dirty="0" smtClean="0"/>
              <a:t>Prior </a:t>
            </a:r>
            <a:r>
              <a:rPr lang="en-US" altLang="en-US" dirty="0"/>
              <a:t>approval from COBCU will be required if paper </a:t>
            </a:r>
            <a:r>
              <a:rPr lang="en-US" altLang="en-US" dirty="0" smtClean="0"/>
              <a:t>print            cards become </a:t>
            </a:r>
            <a:r>
              <a:rPr lang="en-US" altLang="en-US" dirty="0"/>
              <a:t>necessary. </a:t>
            </a:r>
          </a:p>
          <a:p>
            <a:pPr marL="109537" indent="0" eaLnBrk="1" hangingPunct="1">
              <a:buNone/>
            </a:pPr>
            <a:endParaRPr lang="en-US" altLang="en-US" dirty="0" smtClean="0"/>
          </a:p>
        </p:txBody>
      </p:sp>
      <p:sp>
        <p:nvSpPr>
          <p:cNvPr id="3" name="Title 2"/>
          <p:cNvSpPr>
            <a:spLocks noGrp="1"/>
          </p:cNvSpPr>
          <p:nvPr>
            <p:ph type="title"/>
          </p:nvPr>
        </p:nvSpPr>
        <p:spPr/>
        <p:txBody>
          <a:bodyPr>
            <a:normAutofit fontScale="90000"/>
          </a:bodyPr>
          <a:lstStyle/>
          <a:p>
            <a:pPr algn="ctr" eaLnBrk="1" hangingPunct="1">
              <a:defRPr/>
            </a:pPr>
            <a:r>
              <a:rPr lang="en-US" dirty="0" smtClean="0"/>
              <a:t>Waivers or Variations to Background Check Requirements</a:t>
            </a:r>
            <a:endParaRPr lang="en-US" dirty="0"/>
          </a:p>
        </p:txBody>
      </p:sp>
      <p:sp>
        <p:nvSpPr>
          <p:cNvPr id="33796"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r>
              <a:rPr lang="en-US" altLang="en-US" sz="1000" dirty="0" smtClean="0">
                <a:latin typeface="Arial" panose="020B0604020202020204" pitchFamily="34" charset="0"/>
                <a:cs typeface="Arial" panose="020B0604020202020204" pitchFamily="34" charset="0"/>
              </a:rPr>
              <a:t>revised 12/5/19</a:t>
            </a:r>
          </a:p>
        </p:txBody>
      </p:sp>
      <p:sp>
        <p:nvSpPr>
          <p:cNvPr id="3379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8ABB42A7-CE4D-4FC8-B1A4-AF35BCC52EC7}" type="slidenum">
              <a:rPr lang="en-US" altLang="en-US" sz="1000" smtClean="0">
                <a:latin typeface="Arial" panose="020B0604020202020204" pitchFamily="34" charset="0"/>
              </a:rPr>
              <a:pPr>
                <a:spcBef>
                  <a:spcPct val="0"/>
                </a:spcBef>
                <a:buClrTx/>
                <a:buSzTx/>
                <a:buFontTx/>
                <a:buNone/>
              </a:pPr>
              <a:t>4</a:t>
            </a:fld>
            <a:endParaRPr lang="en-US" altLang="en-US" sz="1000" smtClean="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up)">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up)">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eaLnBrk="1" hangingPunct="1"/>
            <a:r>
              <a:rPr lang="en-US" altLang="en-US" dirty="0"/>
              <a:t>As a contractor/subcontractor employee/volunteer who has direct contact with children I have always been required to have a fingerprint based check, child protective service history check, sex offender registry check and local </a:t>
            </a:r>
            <a:r>
              <a:rPr lang="en-US" altLang="en-US" dirty="0" smtClean="0"/>
              <a:t>criminal court record searches.  I am an A-1 covered personnel. </a:t>
            </a:r>
            <a:endParaRPr lang="en-US" altLang="en-US" dirty="0"/>
          </a:p>
          <a:p>
            <a:pPr lvl="1" eaLnBrk="1" hangingPunct="1"/>
            <a:r>
              <a:rPr lang="en-US" altLang="en-US" b="1" dirty="0" smtClean="0"/>
              <a:t>TRUE</a:t>
            </a:r>
          </a:p>
          <a:p>
            <a:pPr lvl="1" eaLnBrk="1" hangingPunct="1"/>
            <a:endParaRPr lang="en-US" altLang="en-US" b="1" dirty="0"/>
          </a:p>
          <a:p>
            <a:pPr lvl="1" eaLnBrk="1" hangingPunct="1"/>
            <a:r>
              <a:rPr lang="en-US" altLang="en-US" b="1" dirty="0" smtClean="0"/>
              <a:t>A-1 level covered personnel is the highest level of checks for those with direct contact with children</a:t>
            </a:r>
            <a:endParaRPr lang="en-US" altLang="en-US" b="1" dirty="0"/>
          </a:p>
          <a:p>
            <a:endParaRPr lang="en-US" dirty="0"/>
          </a:p>
        </p:txBody>
      </p:sp>
      <p:sp>
        <p:nvSpPr>
          <p:cNvPr id="3" name="Title 2"/>
          <p:cNvSpPr>
            <a:spLocks noGrp="1"/>
          </p:cNvSpPr>
          <p:nvPr>
            <p:ph type="title"/>
          </p:nvPr>
        </p:nvSpPr>
        <p:spPr/>
        <p:txBody>
          <a:bodyPr/>
          <a:lstStyle/>
          <a:p>
            <a:r>
              <a:rPr lang="en-US" dirty="0"/>
              <a:t>True or False</a:t>
            </a:r>
          </a:p>
        </p:txBody>
      </p:sp>
      <p:sp>
        <p:nvSpPr>
          <p:cNvPr id="4" name="Date Placeholder 3"/>
          <p:cNvSpPr>
            <a:spLocks noGrp="1"/>
          </p:cNvSpPr>
          <p:nvPr>
            <p:ph type="dt" sz="half" idx="10"/>
          </p:nvPr>
        </p:nvSpPr>
        <p:spPr/>
        <p:txBody>
          <a:bodyPr/>
          <a:lstStyle/>
          <a:p>
            <a:pPr>
              <a:defRPr/>
            </a:pPr>
            <a:r>
              <a:rPr lang="en-US" dirty="0" smtClean="0"/>
              <a:t>revised 12/5/19</a:t>
            </a:r>
            <a:endParaRPr lang="en-US" dirty="0"/>
          </a:p>
        </p:txBody>
      </p:sp>
      <p:sp>
        <p:nvSpPr>
          <p:cNvPr id="5" name="Slide Number Placeholder 4"/>
          <p:cNvSpPr>
            <a:spLocks noGrp="1"/>
          </p:cNvSpPr>
          <p:nvPr>
            <p:ph type="sldNum" sz="quarter" idx="12"/>
          </p:nvPr>
        </p:nvSpPr>
        <p:spPr/>
        <p:txBody>
          <a:bodyPr/>
          <a:lstStyle/>
          <a:p>
            <a:pPr>
              <a:defRPr/>
            </a:pPr>
            <a:fld id="{3CFED94E-7131-4056-96BE-9906C0A22EB4}" type="slidenum">
              <a:rPr lang="en-US" altLang="en-US" smtClean="0"/>
              <a:pPr>
                <a:defRPr/>
              </a:pPr>
              <a:t>40</a:t>
            </a:fld>
            <a:endParaRPr lang="en-US" altLang="en-US"/>
          </a:p>
        </p:txBody>
      </p:sp>
    </p:spTree>
    <p:extLst>
      <p:ext uri="{BB962C8B-B14F-4D97-AF65-F5344CB8AC3E}">
        <p14:creationId xmlns:p14="http://schemas.microsoft.com/office/powerpoint/2010/main" val="258403366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eaLnBrk="1" hangingPunct="1"/>
            <a:r>
              <a:rPr lang="en-US" altLang="en-US" dirty="0"/>
              <a:t>The DCS contracting/subcontracting agency does not have direct contact with children at any time nor does anyone have access to any files but the agency still has “covered personnel”</a:t>
            </a:r>
          </a:p>
          <a:p>
            <a:pPr lvl="1" eaLnBrk="1" hangingPunct="1"/>
            <a:r>
              <a:rPr lang="en-US" altLang="en-US" b="1" dirty="0" smtClean="0"/>
              <a:t>TRUE</a:t>
            </a:r>
          </a:p>
          <a:p>
            <a:pPr lvl="1" eaLnBrk="1" hangingPunct="1"/>
            <a:endParaRPr lang="en-US" altLang="en-US" b="1" dirty="0"/>
          </a:p>
          <a:p>
            <a:pPr lvl="1" eaLnBrk="1" hangingPunct="1"/>
            <a:r>
              <a:rPr lang="en-US" altLang="en-US" b="1" dirty="0" smtClean="0"/>
              <a:t>The CEO or executive manager of an agency that has no covered personnel, is an A-2 level covered personnel themselves and must have A-2 background checks.</a:t>
            </a:r>
            <a:endParaRPr lang="en-US" altLang="en-US" b="1" dirty="0"/>
          </a:p>
          <a:p>
            <a:pPr lvl="1" eaLnBrk="1" hangingPunct="1"/>
            <a:endParaRPr lang="en-US" altLang="en-US" dirty="0" smtClean="0"/>
          </a:p>
        </p:txBody>
      </p:sp>
      <p:sp>
        <p:nvSpPr>
          <p:cNvPr id="3" name="Title 2"/>
          <p:cNvSpPr>
            <a:spLocks noGrp="1"/>
          </p:cNvSpPr>
          <p:nvPr>
            <p:ph type="title"/>
          </p:nvPr>
        </p:nvSpPr>
        <p:spPr/>
        <p:txBody>
          <a:bodyPr/>
          <a:lstStyle/>
          <a:p>
            <a:pPr eaLnBrk="1" hangingPunct="1">
              <a:defRPr/>
            </a:pPr>
            <a:r>
              <a:rPr lang="en-US" dirty="0" smtClean="0"/>
              <a:t>True or False</a:t>
            </a:r>
            <a:endParaRPr lang="en-US" dirty="0"/>
          </a:p>
        </p:txBody>
      </p:sp>
      <p:sp>
        <p:nvSpPr>
          <p:cNvPr id="19460"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r>
              <a:rPr lang="en-US" altLang="en-US" sz="1000" dirty="0" smtClean="0">
                <a:latin typeface="Arial" panose="020B0604020202020204" pitchFamily="34" charset="0"/>
                <a:cs typeface="Arial" panose="020B0604020202020204" pitchFamily="34" charset="0"/>
              </a:rPr>
              <a:t>revised 12/5/19</a:t>
            </a:r>
          </a:p>
        </p:txBody>
      </p:sp>
      <p:sp>
        <p:nvSpPr>
          <p:cNvPr id="19461"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E6E2091B-8344-46EB-8A41-06DE08C3D6C8}" type="slidenum">
              <a:rPr lang="en-US" altLang="en-US" sz="1000" smtClean="0">
                <a:latin typeface="Arial" panose="020B0604020202020204" pitchFamily="34" charset="0"/>
              </a:rPr>
              <a:pPr>
                <a:spcBef>
                  <a:spcPct val="0"/>
                </a:spcBef>
                <a:buClrTx/>
                <a:buSzTx/>
                <a:buFontTx/>
                <a:buNone/>
              </a:pPr>
              <a:t>41</a:t>
            </a:fld>
            <a:endParaRPr lang="en-US" altLang="en-US" sz="10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eaLnBrk="1" hangingPunct="1"/>
            <a:r>
              <a:rPr lang="en-US" altLang="en-US" sz="2400" dirty="0" smtClean="0"/>
              <a:t>Sign and return the contract signature page prior to all background checks being completed and evaluated</a:t>
            </a:r>
          </a:p>
          <a:p>
            <a:pPr eaLnBrk="1" hangingPunct="1"/>
            <a:r>
              <a:rPr lang="en-US" altLang="en-US" sz="2400" dirty="0" smtClean="0"/>
              <a:t>Misunderstanding of the background check requirements for managers, CEO/Directors and management staff of contracting agency operations</a:t>
            </a:r>
          </a:p>
          <a:p>
            <a:pPr eaLnBrk="1" hangingPunct="1"/>
            <a:r>
              <a:rPr lang="en-US" altLang="en-US" sz="2400" dirty="0" smtClean="0"/>
              <a:t>Subcontractors have checks run under primary DCS contracting agency instead of subcontractor. </a:t>
            </a:r>
          </a:p>
          <a:p>
            <a:pPr eaLnBrk="1" hangingPunct="1"/>
            <a:r>
              <a:rPr lang="en-US" altLang="en-US" sz="2400" dirty="0" smtClean="0"/>
              <a:t>Failure to follow through when fingerprint results are not qualified, a CPS substantiation, local criminal court record searches or matches of the sex offender registry are confirmed</a:t>
            </a:r>
          </a:p>
          <a:p>
            <a:pPr eaLnBrk="1" hangingPunct="1"/>
            <a:endParaRPr lang="en-US" altLang="en-US" dirty="0" smtClean="0"/>
          </a:p>
        </p:txBody>
      </p:sp>
      <p:sp>
        <p:nvSpPr>
          <p:cNvPr id="3" name="Title 2"/>
          <p:cNvSpPr>
            <a:spLocks noGrp="1"/>
          </p:cNvSpPr>
          <p:nvPr>
            <p:ph type="title"/>
          </p:nvPr>
        </p:nvSpPr>
        <p:spPr/>
        <p:txBody>
          <a:bodyPr/>
          <a:lstStyle/>
          <a:p>
            <a:pPr algn="ctr" eaLnBrk="1" hangingPunct="1">
              <a:defRPr/>
            </a:pPr>
            <a:r>
              <a:rPr lang="en-US" dirty="0" smtClean="0"/>
              <a:t>Common Mistakes</a:t>
            </a:r>
            <a:endParaRPr lang="en-US" dirty="0"/>
          </a:p>
        </p:txBody>
      </p:sp>
      <p:sp>
        <p:nvSpPr>
          <p:cNvPr id="23556"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r>
              <a:rPr lang="en-US" altLang="en-US" sz="1000" dirty="0" smtClean="0">
                <a:latin typeface="Arial" panose="020B0604020202020204" pitchFamily="34" charset="0"/>
                <a:cs typeface="Arial" panose="020B0604020202020204" pitchFamily="34" charset="0"/>
              </a:rPr>
              <a:t>revised 12/5/19</a:t>
            </a:r>
          </a:p>
        </p:txBody>
      </p:sp>
      <p:sp>
        <p:nvSpPr>
          <p:cNvPr id="2355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846A7A8C-24D9-4C53-A2F0-F17CA02B103A}" type="slidenum">
              <a:rPr lang="en-US" altLang="en-US" sz="1000" smtClean="0">
                <a:latin typeface="Arial" panose="020B0604020202020204" pitchFamily="34" charset="0"/>
              </a:rPr>
              <a:pPr>
                <a:spcBef>
                  <a:spcPct val="0"/>
                </a:spcBef>
                <a:buClrTx/>
                <a:buSzTx/>
                <a:buFontTx/>
                <a:buNone/>
              </a:pPr>
              <a:t>42</a:t>
            </a:fld>
            <a:endParaRPr lang="en-US" altLang="en-US" sz="1000" smtClean="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26" presetClass="entr" presetSubtype="0" fill="hold"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wipe(down)">
                                      <p:cBhvr>
                                        <p:cTn id="25" dur="580">
                                          <p:stCondLst>
                                            <p:cond delay="0"/>
                                          </p:stCondLst>
                                        </p:cTn>
                                        <p:tgtEl>
                                          <p:spTgt spid="2">
                                            <p:txEl>
                                              <p:pRg st="1" end="1"/>
                                            </p:txEl>
                                          </p:spTgt>
                                        </p:tgtEl>
                                      </p:cBhvr>
                                    </p:animEffect>
                                    <p:anim calcmode="lin" valueType="num">
                                      <p:cBhvr>
                                        <p:cTn id="26"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1" end="1"/>
                                            </p:txEl>
                                          </p:spTgt>
                                        </p:tgtEl>
                                      </p:cBhvr>
                                      <p:to x="100000" y="60000"/>
                                    </p:animScale>
                                    <p:animScale>
                                      <p:cBhvr>
                                        <p:cTn id="32" dur="166" decel="50000">
                                          <p:stCondLst>
                                            <p:cond delay="676"/>
                                          </p:stCondLst>
                                        </p:cTn>
                                        <p:tgtEl>
                                          <p:spTgt spid="2">
                                            <p:txEl>
                                              <p:pRg st="1" end="1"/>
                                            </p:txEl>
                                          </p:spTgt>
                                        </p:tgtEl>
                                      </p:cBhvr>
                                      <p:to x="100000" y="100000"/>
                                    </p:animScale>
                                    <p:animScale>
                                      <p:cBhvr>
                                        <p:cTn id="33" dur="26">
                                          <p:stCondLst>
                                            <p:cond delay="1312"/>
                                          </p:stCondLst>
                                        </p:cTn>
                                        <p:tgtEl>
                                          <p:spTgt spid="2">
                                            <p:txEl>
                                              <p:pRg st="1" end="1"/>
                                            </p:txEl>
                                          </p:spTgt>
                                        </p:tgtEl>
                                      </p:cBhvr>
                                      <p:to x="100000" y="80000"/>
                                    </p:animScale>
                                    <p:animScale>
                                      <p:cBhvr>
                                        <p:cTn id="34" dur="166" decel="50000">
                                          <p:stCondLst>
                                            <p:cond delay="1338"/>
                                          </p:stCondLst>
                                        </p:cTn>
                                        <p:tgtEl>
                                          <p:spTgt spid="2">
                                            <p:txEl>
                                              <p:pRg st="1" end="1"/>
                                            </p:txEl>
                                          </p:spTgt>
                                        </p:tgtEl>
                                      </p:cBhvr>
                                      <p:to x="100000" y="100000"/>
                                    </p:animScale>
                                    <p:animScale>
                                      <p:cBhvr>
                                        <p:cTn id="35" dur="26">
                                          <p:stCondLst>
                                            <p:cond delay="1642"/>
                                          </p:stCondLst>
                                        </p:cTn>
                                        <p:tgtEl>
                                          <p:spTgt spid="2">
                                            <p:txEl>
                                              <p:pRg st="1" end="1"/>
                                            </p:txEl>
                                          </p:spTgt>
                                        </p:tgtEl>
                                      </p:cBhvr>
                                      <p:to x="100000" y="90000"/>
                                    </p:animScale>
                                    <p:animScale>
                                      <p:cBhvr>
                                        <p:cTn id="36" dur="166" decel="50000">
                                          <p:stCondLst>
                                            <p:cond delay="1668"/>
                                          </p:stCondLst>
                                        </p:cTn>
                                        <p:tgtEl>
                                          <p:spTgt spid="2">
                                            <p:txEl>
                                              <p:pRg st="1" end="1"/>
                                            </p:txEl>
                                          </p:spTgt>
                                        </p:tgtEl>
                                      </p:cBhvr>
                                      <p:to x="100000" y="100000"/>
                                    </p:animScale>
                                    <p:animScale>
                                      <p:cBhvr>
                                        <p:cTn id="37" dur="26">
                                          <p:stCondLst>
                                            <p:cond delay="1808"/>
                                          </p:stCondLst>
                                        </p:cTn>
                                        <p:tgtEl>
                                          <p:spTgt spid="2">
                                            <p:txEl>
                                              <p:pRg st="1" end="1"/>
                                            </p:txEl>
                                          </p:spTgt>
                                        </p:tgtEl>
                                      </p:cBhvr>
                                      <p:to x="100000" y="95000"/>
                                    </p:animScale>
                                    <p:animScale>
                                      <p:cBhvr>
                                        <p:cTn id="38" dur="166" decel="50000">
                                          <p:stCondLst>
                                            <p:cond delay="1834"/>
                                          </p:stCondLst>
                                        </p:cTn>
                                        <p:tgtEl>
                                          <p:spTgt spid="2">
                                            <p:txEl>
                                              <p:pRg st="1" end="1"/>
                                            </p:txEl>
                                          </p:spTgt>
                                        </p:tgtEl>
                                      </p:cBhvr>
                                      <p:to x="100000" y="100000"/>
                                    </p:animScale>
                                  </p:childTnLst>
                                </p:cTn>
                              </p:par>
                            </p:childTnLst>
                          </p:cTn>
                        </p:par>
                      </p:childTnLst>
                    </p:cTn>
                  </p:par>
                  <p:par>
                    <p:cTn id="39" fill="hold" nodeType="clickPar">
                      <p:stCondLst>
                        <p:cond delay="indefinite"/>
                      </p:stCondLst>
                      <p:childTnLst>
                        <p:par>
                          <p:cTn id="40" fill="hold" nodeType="withGroup">
                            <p:stCondLst>
                              <p:cond delay="0"/>
                            </p:stCondLst>
                            <p:childTnLst>
                              <p:par>
                                <p:cTn id="41" presetID="26" presetClass="entr" presetSubtype="0" fill="hold" nodeType="clickEffect">
                                  <p:stCondLst>
                                    <p:cond delay="0"/>
                                  </p:stCondLst>
                                  <p:childTnLst>
                                    <p:set>
                                      <p:cBhvr>
                                        <p:cTn id="42" dur="1" fill="hold">
                                          <p:stCondLst>
                                            <p:cond delay="0"/>
                                          </p:stCondLst>
                                        </p:cTn>
                                        <p:tgtEl>
                                          <p:spTgt spid="2">
                                            <p:txEl>
                                              <p:pRg st="2" end="2"/>
                                            </p:txEl>
                                          </p:spTgt>
                                        </p:tgtEl>
                                        <p:attrNameLst>
                                          <p:attrName>style.visibility</p:attrName>
                                        </p:attrNameLst>
                                      </p:cBhvr>
                                      <p:to>
                                        <p:strVal val="visible"/>
                                      </p:to>
                                    </p:set>
                                    <p:animEffect transition="in" filter="wipe(down)">
                                      <p:cBhvr>
                                        <p:cTn id="43" dur="580">
                                          <p:stCondLst>
                                            <p:cond delay="0"/>
                                          </p:stCondLst>
                                        </p:cTn>
                                        <p:tgtEl>
                                          <p:spTgt spid="2">
                                            <p:txEl>
                                              <p:pRg st="2" end="2"/>
                                            </p:txEl>
                                          </p:spTgt>
                                        </p:tgtEl>
                                      </p:cBhvr>
                                    </p:animEffect>
                                    <p:anim calcmode="lin" valueType="num">
                                      <p:cBhvr>
                                        <p:cTn id="44"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2" end="2"/>
                                            </p:txEl>
                                          </p:spTgt>
                                        </p:tgtEl>
                                      </p:cBhvr>
                                      <p:to x="100000" y="60000"/>
                                    </p:animScale>
                                    <p:animScale>
                                      <p:cBhvr>
                                        <p:cTn id="50" dur="166" decel="50000">
                                          <p:stCondLst>
                                            <p:cond delay="676"/>
                                          </p:stCondLst>
                                        </p:cTn>
                                        <p:tgtEl>
                                          <p:spTgt spid="2">
                                            <p:txEl>
                                              <p:pRg st="2" end="2"/>
                                            </p:txEl>
                                          </p:spTgt>
                                        </p:tgtEl>
                                      </p:cBhvr>
                                      <p:to x="100000" y="100000"/>
                                    </p:animScale>
                                    <p:animScale>
                                      <p:cBhvr>
                                        <p:cTn id="51" dur="26">
                                          <p:stCondLst>
                                            <p:cond delay="1312"/>
                                          </p:stCondLst>
                                        </p:cTn>
                                        <p:tgtEl>
                                          <p:spTgt spid="2">
                                            <p:txEl>
                                              <p:pRg st="2" end="2"/>
                                            </p:txEl>
                                          </p:spTgt>
                                        </p:tgtEl>
                                      </p:cBhvr>
                                      <p:to x="100000" y="80000"/>
                                    </p:animScale>
                                    <p:animScale>
                                      <p:cBhvr>
                                        <p:cTn id="52" dur="166" decel="50000">
                                          <p:stCondLst>
                                            <p:cond delay="1338"/>
                                          </p:stCondLst>
                                        </p:cTn>
                                        <p:tgtEl>
                                          <p:spTgt spid="2">
                                            <p:txEl>
                                              <p:pRg st="2" end="2"/>
                                            </p:txEl>
                                          </p:spTgt>
                                        </p:tgtEl>
                                      </p:cBhvr>
                                      <p:to x="100000" y="100000"/>
                                    </p:animScale>
                                    <p:animScale>
                                      <p:cBhvr>
                                        <p:cTn id="53" dur="26">
                                          <p:stCondLst>
                                            <p:cond delay="1642"/>
                                          </p:stCondLst>
                                        </p:cTn>
                                        <p:tgtEl>
                                          <p:spTgt spid="2">
                                            <p:txEl>
                                              <p:pRg st="2" end="2"/>
                                            </p:txEl>
                                          </p:spTgt>
                                        </p:tgtEl>
                                      </p:cBhvr>
                                      <p:to x="100000" y="90000"/>
                                    </p:animScale>
                                    <p:animScale>
                                      <p:cBhvr>
                                        <p:cTn id="54" dur="166" decel="50000">
                                          <p:stCondLst>
                                            <p:cond delay="1668"/>
                                          </p:stCondLst>
                                        </p:cTn>
                                        <p:tgtEl>
                                          <p:spTgt spid="2">
                                            <p:txEl>
                                              <p:pRg st="2" end="2"/>
                                            </p:txEl>
                                          </p:spTgt>
                                        </p:tgtEl>
                                      </p:cBhvr>
                                      <p:to x="100000" y="100000"/>
                                    </p:animScale>
                                    <p:animScale>
                                      <p:cBhvr>
                                        <p:cTn id="55" dur="26">
                                          <p:stCondLst>
                                            <p:cond delay="1808"/>
                                          </p:stCondLst>
                                        </p:cTn>
                                        <p:tgtEl>
                                          <p:spTgt spid="2">
                                            <p:txEl>
                                              <p:pRg st="2" end="2"/>
                                            </p:txEl>
                                          </p:spTgt>
                                        </p:tgtEl>
                                      </p:cBhvr>
                                      <p:to x="100000" y="95000"/>
                                    </p:animScale>
                                    <p:animScale>
                                      <p:cBhvr>
                                        <p:cTn id="56" dur="166" decel="50000">
                                          <p:stCondLst>
                                            <p:cond delay="1834"/>
                                          </p:stCondLst>
                                        </p:cTn>
                                        <p:tgtEl>
                                          <p:spTgt spid="2">
                                            <p:txEl>
                                              <p:pRg st="2" end="2"/>
                                            </p:txEl>
                                          </p:spTgt>
                                        </p:tgtEl>
                                      </p:cBhvr>
                                      <p:to x="100000" y="100000"/>
                                    </p:animScale>
                                  </p:childTnLst>
                                </p:cTn>
                              </p:par>
                            </p:childTnLst>
                          </p:cTn>
                        </p:par>
                      </p:childTnLst>
                    </p:cTn>
                  </p:par>
                  <p:par>
                    <p:cTn id="57" fill="hold" nodeType="clickPar">
                      <p:stCondLst>
                        <p:cond delay="indefinite"/>
                      </p:stCondLst>
                      <p:childTnLst>
                        <p:par>
                          <p:cTn id="58" fill="hold" nodeType="withGroup">
                            <p:stCondLst>
                              <p:cond delay="0"/>
                            </p:stCondLst>
                            <p:childTnLst>
                              <p:par>
                                <p:cTn id="59" presetID="26" presetClass="entr" presetSubtype="0" fill="hold" nodeType="clickEffect">
                                  <p:stCondLst>
                                    <p:cond delay="0"/>
                                  </p:stCondLst>
                                  <p:childTnLst>
                                    <p:set>
                                      <p:cBhvr>
                                        <p:cTn id="60" dur="1" fill="hold">
                                          <p:stCondLst>
                                            <p:cond delay="0"/>
                                          </p:stCondLst>
                                        </p:cTn>
                                        <p:tgtEl>
                                          <p:spTgt spid="2">
                                            <p:txEl>
                                              <p:pRg st="3" end="3"/>
                                            </p:txEl>
                                          </p:spTgt>
                                        </p:tgtEl>
                                        <p:attrNameLst>
                                          <p:attrName>style.visibility</p:attrName>
                                        </p:attrNameLst>
                                      </p:cBhvr>
                                      <p:to>
                                        <p:strVal val="visible"/>
                                      </p:to>
                                    </p:set>
                                    <p:animEffect transition="in" filter="wipe(down)">
                                      <p:cBhvr>
                                        <p:cTn id="61" dur="580">
                                          <p:stCondLst>
                                            <p:cond delay="0"/>
                                          </p:stCondLst>
                                        </p:cTn>
                                        <p:tgtEl>
                                          <p:spTgt spid="2">
                                            <p:txEl>
                                              <p:pRg st="3" end="3"/>
                                            </p:txEl>
                                          </p:spTgt>
                                        </p:tgtEl>
                                      </p:cBhvr>
                                    </p:animEffect>
                                    <p:anim calcmode="lin" valueType="num">
                                      <p:cBhvr>
                                        <p:cTn id="62"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2">
                                            <p:txEl>
                                              <p:pRg st="3" end="3"/>
                                            </p:txEl>
                                          </p:spTgt>
                                        </p:tgtEl>
                                      </p:cBhvr>
                                      <p:to x="100000" y="60000"/>
                                    </p:animScale>
                                    <p:animScale>
                                      <p:cBhvr>
                                        <p:cTn id="68" dur="166" decel="50000">
                                          <p:stCondLst>
                                            <p:cond delay="676"/>
                                          </p:stCondLst>
                                        </p:cTn>
                                        <p:tgtEl>
                                          <p:spTgt spid="2">
                                            <p:txEl>
                                              <p:pRg st="3" end="3"/>
                                            </p:txEl>
                                          </p:spTgt>
                                        </p:tgtEl>
                                      </p:cBhvr>
                                      <p:to x="100000" y="100000"/>
                                    </p:animScale>
                                    <p:animScale>
                                      <p:cBhvr>
                                        <p:cTn id="69" dur="26">
                                          <p:stCondLst>
                                            <p:cond delay="1312"/>
                                          </p:stCondLst>
                                        </p:cTn>
                                        <p:tgtEl>
                                          <p:spTgt spid="2">
                                            <p:txEl>
                                              <p:pRg st="3" end="3"/>
                                            </p:txEl>
                                          </p:spTgt>
                                        </p:tgtEl>
                                      </p:cBhvr>
                                      <p:to x="100000" y="80000"/>
                                    </p:animScale>
                                    <p:animScale>
                                      <p:cBhvr>
                                        <p:cTn id="70" dur="166" decel="50000">
                                          <p:stCondLst>
                                            <p:cond delay="1338"/>
                                          </p:stCondLst>
                                        </p:cTn>
                                        <p:tgtEl>
                                          <p:spTgt spid="2">
                                            <p:txEl>
                                              <p:pRg st="3" end="3"/>
                                            </p:txEl>
                                          </p:spTgt>
                                        </p:tgtEl>
                                      </p:cBhvr>
                                      <p:to x="100000" y="100000"/>
                                    </p:animScale>
                                    <p:animScale>
                                      <p:cBhvr>
                                        <p:cTn id="71" dur="26">
                                          <p:stCondLst>
                                            <p:cond delay="1642"/>
                                          </p:stCondLst>
                                        </p:cTn>
                                        <p:tgtEl>
                                          <p:spTgt spid="2">
                                            <p:txEl>
                                              <p:pRg st="3" end="3"/>
                                            </p:txEl>
                                          </p:spTgt>
                                        </p:tgtEl>
                                      </p:cBhvr>
                                      <p:to x="100000" y="90000"/>
                                    </p:animScale>
                                    <p:animScale>
                                      <p:cBhvr>
                                        <p:cTn id="72" dur="166" decel="50000">
                                          <p:stCondLst>
                                            <p:cond delay="1668"/>
                                          </p:stCondLst>
                                        </p:cTn>
                                        <p:tgtEl>
                                          <p:spTgt spid="2">
                                            <p:txEl>
                                              <p:pRg st="3" end="3"/>
                                            </p:txEl>
                                          </p:spTgt>
                                        </p:tgtEl>
                                      </p:cBhvr>
                                      <p:to x="100000" y="100000"/>
                                    </p:animScale>
                                    <p:animScale>
                                      <p:cBhvr>
                                        <p:cTn id="73" dur="26">
                                          <p:stCondLst>
                                            <p:cond delay="1808"/>
                                          </p:stCondLst>
                                        </p:cTn>
                                        <p:tgtEl>
                                          <p:spTgt spid="2">
                                            <p:txEl>
                                              <p:pRg st="3" end="3"/>
                                            </p:txEl>
                                          </p:spTgt>
                                        </p:tgtEl>
                                      </p:cBhvr>
                                      <p:to x="100000" y="95000"/>
                                    </p:animScale>
                                    <p:animScale>
                                      <p:cBhvr>
                                        <p:cTn id="74" dur="166" decel="50000">
                                          <p:stCondLst>
                                            <p:cond delay="1834"/>
                                          </p:stCondLst>
                                        </p:cTn>
                                        <p:tgtEl>
                                          <p:spTgt spid="2">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105400"/>
          </a:xfrm>
        </p:spPr>
        <p:txBody>
          <a:bodyPr/>
          <a:lstStyle/>
          <a:p>
            <a:pPr eaLnBrk="1" hangingPunct="1"/>
            <a:r>
              <a:rPr lang="en-US" altLang="en-US" smtClean="0"/>
              <a:t>Failure to read and understand </a:t>
            </a:r>
          </a:p>
          <a:p>
            <a:pPr lvl="1" eaLnBrk="1" hangingPunct="1"/>
            <a:r>
              <a:rPr lang="en-US" altLang="en-US" smtClean="0"/>
              <a:t>Background Check Requirement section of the DCS contract.</a:t>
            </a:r>
          </a:p>
          <a:p>
            <a:pPr lvl="1" eaLnBrk="1" hangingPunct="1"/>
            <a:r>
              <a:rPr lang="en-US" altLang="en-US" smtClean="0"/>
              <a:t>All communications and attachments provided to the agency by Central Office Background Check Unit.</a:t>
            </a:r>
          </a:p>
          <a:p>
            <a:pPr lvl="1" eaLnBrk="1" hangingPunct="1"/>
            <a:r>
              <a:rPr lang="en-US" altLang="en-US" smtClean="0"/>
              <a:t>DCS policy 13.3, Conducting Background Checks for DCS Contractors and DCS policy 13.4, Evaluating Background Checks for DCS Contractors.</a:t>
            </a:r>
          </a:p>
          <a:p>
            <a:pPr eaLnBrk="1" hangingPunct="1"/>
            <a:r>
              <a:rPr lang="en-US" altLang="en-US" smtClean="0"/>
              <a:t>Failure of the DCS primary contractor/grantee to inform their subcontractor/grantee of background check requirements and 			procedures</a:t>
            </a:r>
          </a:p>
          <a:p>
            <a:pPr eaLnBrk="1" hangingPunct="1"/>
            <a:endParaRPr lang="en-US" altLang="en-US" smtClean="0"/>
          </a:p>
        </p:txBody>
      </p:sp>
      <p:sp>
        <p:nvSpPr>
          <p:cNvPr id="3" name="Title 2"/>
          <p:cNvSpPr>
            <a:spLocks noGrp="1"/>
          </p:cNvSpPr>
          <p:nvPr>
            <p:ph type="title"/>
          </p:nvPr>
        </p:nvSpPr>
        <p:spPr>
          <a:xfrm>
            <a:off x="457200" y="274638"/>
            <a:ext cx="8229600" cy="868362"/>
          </a:xfrm>
        </p:spPr>
        <p:txBody>
          <a:bodyPr/>
          <a:lstStyle/>
          <a:p>
            <a:pPr algn="ctr" eaLnBrk="1" hangingPunct="1">
              <a:defRPr/>
            </a:pPr>
            <a:r>
              <a:rPr lang="en-US" dirty="0" smtClean="0"/>
              <a:t>Common Mistakes</a:t>
            </a:r>
            <a:endParaRPr lang="en-US" dirty="0"/>
          </a:p>
        </p:txBody>
      </p:sp>
      <p:sp>
        <p:nvSpPr>
          <p:cNvPr id="25604"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r>
              <a:rPr lang="en-US" altLang="en-US" sz="1000" dirty="0" smtClean="0">
                <a:latin typeface="Arial" panose="020B0604020202020204" pitchFamily="34" charset="0"/>
                <a:cs typeface="Arial" panose="020B0604020202020204" pitchFamily="34" charset="0"/>
              </a:rPr>
              <a:t>revised 12/5/19</a:t>
            </a:r>
          </a:p>
        </p:txBody>
      </p:sp>
      <p:sp>
        <p:nvSpPr>
          <p:cNvPr id="25605"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F51D1043-79FC-48AC-989D-7CF287882A0A}" type="slidenum">
              <a:rPr lang="en-US" altLang="en-US" sz="1000" smtClean="0">
                <a:latin typeface="Arial" panose="020B0604020202020204" pitchFamily="34" charset="0"/>
              </a:rPr>
              <a:pPr>
                <a:spcBef>
                  <a:spcPct val="0"/>
                </a:spcBef>
                <a:buClrTx/>
                <a:buSzTx/>
                <a:buFontTx/>
                <a:buNone/>
              </a:pPr>
              <a:t>43</a:t>
            </a:fld>
            <a:endParaRPr lang="en-US" altLang="en-US" sz="1000" smtClean="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30" presetClass="entr" presetSubtype="0" fill="hold"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fade">
                                      <p:cBhvr>
                                        <p:cTn id="25" dur="800" decel="100000"/>
                                        <p:tgtEl>
                                          <p:spTgt spid="2">
                                            <p:txEl>
                                              <p:pRg st="1" end="1"/>
                                            </p:txEl>
                                          </p:spTgt>
                                        </p:tgtEl>
                                      </p:cBhvr>
                                    </p:animEffect>
                                    <p:anim calcmode="lin" valueType="num">
                                      <p:cBhvr>
                                        <p:cTn id="26" dur="800" decel="100000" fill="hold"/>
                                        <p:tgtEl>
                                          <p:spTgt spid="2">
                                            <p:txEl>
                                              <p:pRg st="1" end="1"/>
                                            </p:txEl>
                                          </p:spTgt>
                                        </p:tgtEl>
                                        <p:attrNameLst>
                                          <p:attrName>style.rotation</p:attrName>
                                        </p:attrNameLst>
                                      </p:cBhvr>
                                      <p:tavLst>
                                        <p:tav tm="0">
                                          <p:val>
                                            <p:fltVal val="-90"/>
                                          </p:val>
                                        </p:tav>
                                        <p:tav tm="100000">
                                          <p:val>
                                            <p:fltVal val="0"/>
                                          </p:val>
                                        </p:tav>
                                      </p:tavLst>
                                    </p:anim>
                                    <p:anim calcmode="lin" valueType="num">
                                      <p:cBhvr>
                                        <p:cTn id="27" dur="800" decel="100000" fill="hold"/>
                                        <p:tgtEl>
                                          <p:spTgt spid="2">
                                            <p:txEl>
                                              <p:pRg st="1" end="1"/>
                                            </p:tx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2">
                                            <p:txEl>
                                              <p:pRg st="1" end="1"/>
                                            </p:tx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2">
                                            <p:txEl>
                                              <p:pRg st="1" end="1"/>
                                            </p:tx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2">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30" presetClass="entr" presetSubtype="0" fill="hold" nodeType="clickEffect">
                                  <p:stCondLst>
                                    <p:cond delay="0"/>
                                  </p:stCondLst>
                                  <p:childTnLst>
                                    <p:set>
                                      <p:cBhvr>
                                        <p:cTn id="34" dur="1" fill="hold">
                                          <p:stCondLst>
                                            <p:cond delay="0"/>
                                          </p:stCondLst>
                                        </p:cTn>
                                        <p:tgtEl>
                                          <p:spTgt spid="2">
                                            <p:txEl>
                                              <p:pRg st="2" end="2"/>
                                            </p:txEl>
                                          </p:spTgt>
                                        </p:tgtEl>
                                        <p:attrNameLst>
                                          <p:attrName>style.visibility</p:attrName>
                                        </p:attrNameLst>
                                      </p:cBhvr>
                                      <p:to>
                                        <p:strVal val="visible"/>
                                      </p:to>
                                    </p:set>
                                    <p:animEffect transition="in" filter="fade">
                                      <p:cBhvr>
                                        <p:cTn id="35" dur="800" decel="100000"/>
                                        <p:tgtEl>
                                          <p:spTgt spid="2">
                                            <p:txEl>
                                              <p:pRg st="2" end="2"/>
                                            </p:txEl>
                                          </p:spTgt>
                                        </p:tgtEl>
                                      </p:cBhvr>
                                    </p:animEffect>
                                    <p:anim calcmode="lin" valueType="num">
                                      <p:cBhvr>
                                        <p:cTn id="36" dur="800" decel="100000" fill="hold"/>
                                        <p:tgtEl>
                                          <p:spTgt spid="2">
                                            <p:txEl>
                                              <p:pRg st="2" end="2"/>
                                            </p:txEl>
                                          </p:spTgt>
                                        </p:tgtEl>
                                        <p:attrNameLst>
                                          <p:attrName>style.rotation</p:attrName>
                                        </p:attrNameLst>
                                      </p:cBhvr>
                                      <p:tavLst>
                                        <p:tav tm="0">
                                          <p:val>
                                            <p:fltVal val="-90"/>
                                          </p:val>
                                        </p:tav>
                                        <p:tav tm="100000">
                                          <p:val>
                                            <p:fltVal val="0"/>
                                          </p:val>
                                        </p:tav>
                                      </p:tavLst>
                                    </p:anim>
                                    <p:anim calcmode="lin" valueType="num">
                                      <p:cBhvr>
                                        <p:cTn id="37" dur="800" decel="100000" fill="hold"/>
                                        <p:tgtEl>
                                          <p:spTgt spid="2">
                                            <p:txEl>
                                              <p:pRg st="2" end="2"/>
                                            </p:txEl>
                                          </p:spTgt>
                                        </p:tgtEl>
                                        <p:attrNameLst>
                                          <p:attrName>ppt_x</p:attrName>
                                        </p:attrNameLst>
                                      </p:cBhvr>
                                      <p:tavLst>
                                        <p:tav tm="0">
                                          <p:val>
                                            <p:strVal val="#ppt_x+0.4"/>
                                          </p:val>
                                        </p:tav>
                                        <p:tav tm="100000">
                                          <p:val>
                                            <p:strVal val="#ppt_x-0.05"/>
                                          </p:val>
                                        </p:tav>
                                      </p:tavLst>
                                    </p:anim>
                                    <p:anim calcmode="lin" valueType="num">
                                      <p:cBhvr>
                                        <p:cTn id="38" dur="800" decel="100000" fill="hold"/>
                                        <p:tgtEl>
                                          <p:spTgt spid="2">
                                            <p:txEl>
                                              <p:pRg st="2" end="2"/>
                                            </p:txEl>
                                          </p:spTgt>
                                        </p:tgtEl>
                                        <p:attrNameLst>
                                          <p:attrName>ppt_y</p:attrName>
                                        </p:attrNameLst>
                                      </p:cBhvr>
                                      <p:tavLst>
                                        <p:tav tm="0">
                                          <p:val>
                                            <p:strVal val="#ppt_y-0.4"/>
                                          </p:val>
                                        </p:tav>
                                        <p:tav tm="100000">
                                          <p:val>
                                            <p:strVal val="#ppt_y+0.1"/>
                                          </p:val>
                                        </p:tav>
                                      </p:tavLst>
                                    </p:anim>
                                    <p:anim calcmode="lin" valueType="num">
                                      <p:cBhvr>
                                        <p:cTn id="39" dur="200" accel="100000" fill="hold">
                                          <p:stCondLst>
                                            <p:cond delay="800"/>
                                          </p:stCondLst>
                                        </p:cTn>
                                        <p:tgtEl>
                                          <p:spTgt spid="2">
                                            <p:txEl>
                                              <p:pRg st="2" end="2"/>
                                            </p:txEl>
                                          </p:spTgt>
                                        </p:tgtEl>
                                        <p:attrNameLst>
                                          <p:attrName>ppt_x</p:attrName>
                                        </p:attrNameLst>
                                      </p:cBhvr>
                                      <p:tavLst>
                                        <p:tav tm="0">
                                          <p:val>
                                            <p:strVal val="#ppt_x-0.05"/>
                                          </p:val>
                                        </p:tav>
                                        <p:tav tm="100000">
                                          <p:val>
                                            <p:strVal val="#ppt_x"/>
                                          </p:val>
                                        </p:tav>
                                      </p:tavLst>
                                    </p:anim>
                                    <p:anim calcmode="lin" valueType="num">
                                      <p:cBhvr>
                                        <p:cTn id="40" dur="200" accel="100000" fill="hold">
                                          <p:stCondLst>
                                            <p:cond delay="800"/>
                                          </p:stCondLst>
                                        </p:cTn>
                                        <p:tgtEl>
                                          <p:spTgt spid="2">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30" presetClass="entr" presetSubtype="0" fill="hold" nodeType="clickEffect">
                                  <p:stCondLst>
                                    <p:cond delay="0"/>
                                  </p:stCondLst>
                                  <p:childTnLst>
                                    <p:set>
                                      <p:cBhvr>
                                        <p:cTn id="44" dur="1" fill="hold">
                                          <p:stCondLst>
                                            <p:cond delay="0"/>
                                          </p:stCondLst>
                                        </p:cTn>
                                        <p:tgtEl>
                                          <p:spTgt spid="2">
                                            <p:txEl>
                                              <p:pRg st="3" end="3"/>
                                            </p:txEl>
                                          </p:spTgt>
                                        </p:tgtEl>
                                        <p:attrNameLst>
                                          <p:attrName>style.visibility</p:attrName>
                                        </p:attrNameLst>
                                      </p:cBhvr>
                                      <p:to>
                                        <p:strVal val="visible"/>
                                      </p:to>
                                    </p:set>
                                    <p:animEffect transition="in" filter="fade">
                                      <p:cBhvr>
                                        <p:cTn id="45" dur="800" decel="100000"/>
                                        <p:tgtEl>
                                          <p:spTgt spid="2">
                                            <p:txEl>
                                              <p:pRg st="3" end="3"/>
                                            </p:txEl>
                                          </p:spTgt>
                                        </p:tgtEl>
                                      </p:cBhvr>
                                    </p:animEffect>
                                    <p:anim calcmode="lin" valueType="num">
                                      <p:cBhvr>
                                        <p:cTn id="46" dur="800" decel="100000" fill="hold"/>
                                        <p:tgtEl>
                                          <p:spTgt spid="2">
                                            <p:txEl>
                                              <p:pRg st="3" end="3"/>
                                            </p:txEl>
                                          </p:spTgt>
                                        </p:tgtEl>
                                        <p:attrNameLst>
                                          <p:attrName>style.rotation</p:attrName>
                                        </p:attrNameLst>
                                      </p:cBhvr>
                                      <p:tavLst>
                                        <p:tav tm="0">
                                          <p:val>
                                            <p:fltVal val="-90"/>
                                          </p:val>
                                        </p:tav>
                                        <p:tav tm="100000">
                                          <p:val>
                                            <p:fltVal val="0"/>
                                          </p:val>
                                        </p:tav>
                                      </p:tavLst>
                                    </p:anim>
                                    <p:anim calcmode="lin" valueType="num">
                                      <p:cBhvr>
                                        <p:cTn id="47" dur="800" decel="100000" fill="hold"/>
                                        <p:tgtEl>
                                          <p:spTgt spid="2">
                                            <p:txEl>
                                              <p:pRg st="3" end="3"/>
                                            </p:txEl>
                                          </p:spTgt>
                                        </p:tgtEl>
                                        <p:attrNameLst>
                                          <p:attrName>ppt_x</p:attrName>
                                        </p:attrNameLst>
                                      </p:cBhvr>
                                      <p:tavLst>
                                        <p:tav tm="0">
                                          <p:val>
                                            <p:strVal val="#ppt_x+0.4"/>
                                          </p:val>
                                        </p:tav>
                                        <p:tav tm="100000">
                                          <p:val>
                                            <p:strVal val="#ppt_x-0.05"/>
                                          </p:val>
                                        </p:tav>
                                      </p:tavLst>
                                    </p:anim>
                                    <p:anim calcmode="lin" valueType="num">
                                      <p:cBhvr>
                                        <p:cTn id="48" dur="800" decel="100000" fill="hold"/>
                                        <p:tgtEl>
                                          <p:spTgt spid="2">
                                            <p:txEl>
                                              <p:pRg st="3" end="3"/>
                                            </p:txEl>
                                          </p:spTgt>
                                        </p:tgtEl>
                                        <p:attrNameLst>
                                          <p:attrName>ppt_y</p:attrName>
                                        </p:attrNameLst>
                                      </p:cBhvr>
                                      <p:tavLst>
                                        <p:tav tm="0">
                                          <p:val>
                                            <p:strVal val="#ppt_y-0.4"/>
                                          </p:val>
                                        </p:tav>
                                        <p:tav tm="100000">
                                          <p:val>
                                            <p:strVal val="#ppt_y+0.1"/>
                                          </p:val>
                                        </p:tav>
                                      </p:tavLst>
                                    </p:anim>
                                    <p:anim calcmode="lin" valueType="num">
                                      <p:cBhvr>
                                        <p:cTn id="49" dur="200" accel="100000" fill="hold">
                                          <p:stCondLst>
                                            <p:cond delay="800"/>
                                          </p:stCondLst>
                                        </p:cTn>
                                        <p:tgtEl>
                                          <p:spTgt spid="2">
                                            <p:txEl>
                                              <p:pRg st="3" end="3"/>
                                            </p:txEl>
                                          </p:spTgt>
                                        </p:tgtEl>
                                        <p:attrNameLst>
                                          <p:attrName>ppt_x</p:attrName>
                                        </p:attrNameLst>
                                      </p:cBhvr>
                                      <p:tavLst>
                                        <p:tav tm="0">
                                          <p:val>
                                            <p:strVal val="#ppt_x-0.05"/>
                                          </p:val>
                                        </p:tav>
                                        <p:tav tm="100000">
                                          <p:val>
                                            <p:strVal val="#ppt_x"/>
                                          </p:val>
                                        </p:tav>
                                      </p:tavLst>
                                    </p:anim>
                                    <p:anim calcmode="lin" valueType="num">
                                      <p:cBhvr>
                                        <p:cTn id="50" dur="200" accel="100000" fill="hold">
                                          <p:stCondLst>
                                            <p:cond delay="800"/>
                                          </p:stCondLst>
                                        </p:cTn>
                                        <p:tgtEl>
                                          <p:spTgt spid="2">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6" presetClass="entr" presetSubtype="0" fill="hold" nodeType="clickEffect">
                                  <p:stCondLst>
                                    <p:cond delay="0"/>
                                  </p:stCondLst>
                                  <p:childTnLst>
                                    <p:set>
                                      <p:cBhvr>
                                        <p:cTn id="54" dur="1" fill="hold">
                                          <p:stCondLst>
                                            <p:cond delay="0"/>
                                          </p:stCondLst>
                                        </p:cTn>
                                        <p:tgtEl>
                                          <p:spTgt spid="2">
                                            <p:txEl>
                                              <p:pRg st="4" end="4"/>
                                            </p:txEl>
                                          </p:spTgt>
                                        </p:tgtEl>
                                        <p:attrNameLst>
                                          <p:attrName>style.visibility</p:attrName>
                                        </p:attrNameLst>
                                      </p:cBhvr>
                                      <p:to>
                                        <p:strVal val="visible"/>
                                      </p:to>
                                    </p:set>
                                    <p:animEffect transition="in" filter="wipe(down)">
                                      <p:cBhvr>
                                        <p:cTn id="55" dur="580">
                                          <p:stCondLst>
                                            <p:cond delay="0"/>
                                          </p:stCondLst>
                                        </p:cTn>
                                        <p:tgtEl>
                                          <p:spTgt spid="2">
                                            <p:txEl>
                                              <p:pRg st="4" end="4"/>
                                            </p:txEl>
                                          </p:spTgt>
                                        </p:tgtEl>
                                      </p:cBhvr>
                                    </p:animEffect>
                                    <p:anim calcmode="lin" valueType="num">
                                      <p:cBhvr>
                                        <p:cTn id="56"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2">
                                            <p:txEl>
                                              <p:pRg st="4" end="4"/>
                                            </p:txEl>
                                          </p:spTgt>
                                        </p:tgtEl>
                                      </p:cBhvr>
                                      <p:to x="100000" y="60000"/>
                                    </p:animScale>
                                    <p:animScale>
                                      <p:cBhvr>
                                        <p:cTn id="62" dur="166" decel="50000">
                                          <p:stCondLst>
                                            <p:cond delay="676"/>
                                          </p:stCondLst>
                                        </p:cTn>
                                        <p:tgtEl>
                                          <p:spTgt spid="2">
                                            <p:txEl>
                                              <p:pRg st="4" end="4"/>
                                            </p:txEl>
                                          </p:spTgt>
                                        </p:tgtEl>
                                      </p:cBhvr>
                                      <p:to x="100000" y="100000"/>
                                    </p:animScale>
                                    <p:animScale>
                                      <p:cBhvr>
                                        <p:cTn id="63" dur="26">
                                          <p:stCondLst>
                                            <p:cond delay="1312"/>
                                          </p:stCondLst>
                                        </p:cTn>
                                        <p:tgtEl>
                                          <p:spTgt spid="2">
                                            <p:txEl>
                                              <p:pRg st="4" end="4"/>
                                            </p:txEl>
                                          </p:spTgt>
                                        </p:tgtEl>
                                      </p:cBhvr>
                                      <p:to x="100000" y="80000"/>
                                    </p:animScale>
                                    <p:animScale>
                                      <p:cBhvr>
                                        <p:cTn id="64" dur="166" decel="50000">
                                          <p:stCondLst>
                                            <p:cond delay="1338"/>
                                          </p:stCondLst>
                                        </p:cTn>
                                        <p:tgtEl>
                                          <p:spTgt spid="2">
                                            <p:txEl>
                                              <p:pRg st="4" end="4"/>
                                            </p:txEl>
                                          </p:spTgt>
                                        </p:tgtEl>
                                      </p:cBhvr>
                                      <p:to x="100000" y="100000"/>
                                    </p:animScale>
                                    <p:animScale>
                                      <p:cBhvr>
                                        <p:cTn id="65" dur="26">
                                          <p:stCondLst>
                                            <p:cond delay="1642"/>
                                          </p:stCondLst>
                                        </p:cTn>
                                        <p:tgtEl>
                                          <p:spTgt spid="2">
                                            <p:txEl>
                                              <p:pRg st="4" end="4"/>
                                            </p:txEl>
                                          </p:spTgt>
                                        </p:tgtEl>
                                      </p:cBhvr>
                                      <p:to x="100000" y="90000"/>
                                    </p:animScale>
                                    <p:animScale>
                                      <p:cBhvr>
                                        <p:cTn id="66" dur="166" decel="50000">
                                          <p:stCondLst>
                                            <p:cond delay="1668"/>
                                          </p:stCondLst>
                                        </p:cTn>
                                        <p:tgtEl>
                                          <p:spTgt spid="2">
                                            <p:txEl>
                                              <p:pRg st="4" end="4"/>
                                            </p:txEl>
                                          </p:spTgt>
                                        </p:tgtEl>
                                      </p:cBhvr>
                                      <p:to x="100000" y="100000"/>
                                    </p:animScale>
                                    <p:animScale>
                                      <p:cBhvr>
                                        <p:cTn id="67" dur="26">
                                          <p:stCondLst>
                                            <p:cond delay="1808"/>
                                          </p:stCondLst>
                                        </p:cTn>
                                        <p:tgtEl>
                                          <p:spTgt spid="2">
                                            <p:txEl>
                                              <p:pRg st="4" end="4"/>
                                            </p:txEl>
                                          </p:spTgt>
                                        </p:tgtEl>
                                      </p:cBhvr>
                                      <p:to x="100000" y="95000"/>
                                    </p:animScale>
                                    <p:animScale>
                                      <p:cBhvr>
                                        <p:cTn id="68" dur="166" decel="50000">
                                          <p:stCondLst>
                                            <p:cond delay="1834"/>
                                          </p:stCondLst>
                                        </p:cTn>
                                        <p:tgtEl>
                                          <p:spTgt spid="2">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hlinkClick r:id="rId3"/>
              </a:rPr>
              <a:t>E-mail-COBCUinquiry@dcs.in.gov</a:t>
            </a:r>
            <a:endParaRPr lang="en-US" dirty="0" smtClean="0"/>
          </a:p>
          <a:p>
            <a:r>
              <a:rPr lang="en-US" dirty="0" smtClean="0"/>
              <a:t>General Phone number: 317-234-4410, </a:t>
            </a:r>
            <a:r>
              <a:rPr lang="en-US" sz="2000" dirty="0" smtClean="0"/>
              <a:t>answered during business hours only</a:t>
            </a:r>
            <a:endParaRPr lang="en-US" sz="2000" dirty="0"/>
          </a:p>
        </p:txBody>
      </p:sp>
      <p:sp>
        <p:nvSpPr>
          <p:cNvPr id="3" name="Title 2"/>
          <p:cNvSpPr>
            <a:spLocks noGrp="1"/>
          </p:cNvSpPr>
          <p:nvPr>
            <p:ph type="title"/>
          </p:nvPr>
        </p:nvSpPr>
        <p:spPr/>
        <p:txBody>
          <a:bodyPr/>
          <a:lstStyle/>
          <a:p>
            <a:r>
              <a:rPr lang="en-US" dirty="0" smtClean="0"/>
              <a:t>Questions?</a:t>
            </a:r>
            <a:endParaRPr lang="en-US" dirty="0"/>
          </a:p>
        </p:txBody>
      </p:sp>
      <p:sp>
        <p:nvSpPr>
          <p:cNvPr id="4" name="Date Placeholder 3"/>
          <p:cNvSpPr>
            <a:spLocks noGrp="1"/>
          </p:cNvSpPr>
          <p:nvPr>
            <p:ph type="dt" sz="half" idx="10"/>
          </p:nvPr>
        </p:nvSpPr>
        <p:spPr/>
        <p:txBody>
          <a:bodyPr/>
          <a:lstStyle/>
          <a:p>
            <a:pPr>
              <a:defRPr/>
            </a:pPr>
            <a:r>
              <a:rPr lang="en-US" dirty="0" smtClean="0"/>
              <a:t>revised 12/5/19</a:t>
            </a:r>
            <a:endParaRPr lang="en-US" dirty="0"/>
          </a:p>
        </p:txBody>
      </p:sp>
      <p:sp>
        <p:nvSpPr>
          <p:cNvPr id="5" name="Slide Number Placeholder 4"/>
          <p:cNvSpPr>
            <a:spLocks noGrp="1"/>
          </p:cNvSpPr>
          <p:nvPr>
            <p:ph type="sldNum" sz="quarter" idx="12"/>
          </p:nvPr>
        </p:nvSpPr>
        <p:spPr/>
        <p:txBody>
          <a:bodyPr/>
          <a:lstStyle/>
          <a:p>
            <a:pPr>
              <a:defRPr/>
            </a:pPr>
            <a:fld id="{3CFED94E-7131-4056-96BE-9906C0A22EB4}" type="slidenum">
              <a:rPr lang="en-US" altLang="en-US" smtClean="0"/>
              <a:pPr>
                <a:defRPr/>
              </a:pPr>
              <a:t>44</a:t>
            </a:fld>
            <a:endParaRPr lang="en-US" altLang="en-US"/>
          </a:p>
        </p:txBody>
      </p:sp>
    </p:spTree>
    <p:extLst>
      <p:ext uri="{BB962C8B-B14F-4D97-AF65-F5344CB8AC3E}">
        <p14:creationId xmlns:p14="http://schemas.microsoft.com/office/powerpoint/2010/main" val="22361288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254500"/>
          </a:xfrm>
        </p:spPr>
        <p:txBody>
          <a:bodyPr/>
          <a:lstStyle/>
          <a:p>
            <a:pPr eaLnBrk="1" hangingPunct="1">
              <a:buFont typeface="Arial" panose="020B0604020202020204" pitchFamily="34" charset="0"/>
              <a:buChar char="•"/>
            </a:pPr>
            <a:r>
              <a:rPr lang="en-US" altLang="en-US" dirty="0" smtClean="0"/>
              <a:t>Make sure that the DCS COBCU is aware your agency has been offered a new or renewed contract or has a subcontracting arrangement.</a:t>
            </a:r>
          </a:p>
          <a:p>
            <a:pPr eaLnBrk="1" hangingPunct="1">
              <a:buFont typeface="Arial" panose="020B0604020202020204" pitchFamily="34" charset="0"/>
              <a:buChar char="•"/>
            </a:pPr>
            <a:r>
              <a:rPr lang="en-US" altLang="en-US" dirty="0" smtClean="0"/>
              <a:t>No one will communicate this to COBCU even if you are in other systems within DCS.</a:t>
            </a:r>
          </a:p>
          <a:p>
            <a:pPr eaLnBrk="1" hangingPunct="1">
              <a:buFont typeface="Arial" panose="020B0604020202020204" pitchFamily="34" charset="0"/>
              <a:buChar char="•"/>
            </a:pPr>
            <a:r>
              <a:rPr lang="en-US" altLang="en-US" dirty="0" smtClean="0"/>
              <a:t>This step must be completed for each contract number, even if same agency, if “doing business name”, location or contact person is different per contract number.  </a:t>
            </a:r>
          </a:p>
        </p:txBody>
      </p:sp>
      <p:sp>
        <p:nvSpPr>
          <p:cNvPr id="2" name="Title 1"/>
          <p:cNvSpPr>
            <a:spLocks noGrp="1"/>
          </p:cNvSpPr>
          <p:nvPr>
            <p:ph type="title"/>
          </p:nvPr>
        </p:nvSpPr>
        <p:spPr>
          <a:xfrm>
            <a:off x="457200" y="381000"/>
            <a:ext cx="8229600" cy="1143000"/>
          </a:xfrm>
        </p:spPr>
        <p:txBody>
          <a:bodyPr>
            <a:normAutofit fontScale="90000"/>
          </a:bodyPr>
          <a:lstStyle/>
          <a:p>
            <a:pPr algn="ctr" eaLnBrk="1" fontAlgn="auto" hangingPunct="1">
              <a:spcAft>
                <a:spcPts val="0"/>
              </a:spcAft>
              <a:defRPr/>
            </a:pPr>
            <a:r>
              <a:rPr lang="en-US" dirty="0" smtClean="0"/>
              <a:t>So your agency has been offered a contract with DCS-What now?</a:t>
            </a:r>
          </a:p>
        </p:txBody>
      </p:sp>
      <p:sp>
        <p:nvSpPr>
          <p:cNvPr id="35844"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r>
              <a:rPr lang="en-US" altLang="en-US" sz="1000" dirty="0" smtClean="0">
                <a:latin typeface="Arial" panose="020B0604020202020204" pitchFamily="34" charset="0"/>
                <a:cs typeface="Arial" panose="020B0604020202020204" pitchFamily="34" charset="0"/>
              </a:rPr>
              <a:t>revised 12/5/19</a:t>
            </a:r>
          </a:p>
        </p:txBody>
      </p:sp>
      <p:sp>
        <p:nvSpPr>
          <p:cNvPr id="35845"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0B57A3C5-A9FC-4D82-9848-87B808E70D1B}" type="slidenum">
              <a:rPr lang="en-US" altLang="en-US" sz="1000" smtClean="0">
                <a:latin typeface="Arial" panose="020B0604020202020204" pitchFamily="34" charset="0"/>
              </a:rPr>
              <a:pPr>
                <a:spcBef>
                  <a:spcPct val="0"/>
                </a:spcBef>
                <a:buClrTx/>
                <a:buSzTx/>
                <a:buFontTx/>
                <a:buNone/>
              </a:pPr>
              <a:t>5</a:t>
            </a:fld>
            <a:endParaRPr lang="en-US" altLang="en-US" sz="1000" smtClean="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a:xfrm>
            <a:off x="533400" y="1143000"/>
            <a:ext cx="8229600" cy="4995863"/>
          </a:xfrm>
        </p:spPr>
        <p:txBody>
          <a:bodyPr/>
          <a:lstStyle/>
          <a:p>
            <a:pPr eaLnBrk="1" hangingPunct="1">
              <a:defRPr/>
            </a:pPr>
            <a:r>
              <a:rPr lang="en-US" dirty="0" smtClean="0"/>
              <a:t>E-mail the below information to </a:t>
            </a:r>
            <a:r>
              <a:rPr lang="en-US" dirty="0" smtClean="0">
                <a:hlinkClick r:id="rId3"/>
              </a:rPr>
              <a:t>COBCUinquiry@dcs.in.gov</a:t>
            </a:r>
            <a:endParaRPr lang="en-US" dirty="0" smtClean="0"/>
          </a:p>
          <a:p>
            <a:pPr lvl="1" eaLnBrk="1" hangingPunct="1">
              <a:defRPr/>
            </a:pPr>
            <a:r>
              <a:rPr lang="en-US" dirty="0" smtClean="0"/>
              <a:t>Legal name of contract/subcontract agency, if applicable also “doing business as” name</a:t>
            </a:r>
          </a:p>
          <a:p>
            <a:pPr lvl="2" eaLnBrk="1" hangingPunct="1">
              <a:defRPr/>
            </a:pPr>
            <a:r>
              <a:rPr lang="en-US" sz="2000" dirty="0" smtClean="0"/>
              <a:t>If subcontractor, what is the name of agency that has direct contract with DCS</a:t>
            </a:r>
            <a:r>
              <a:rPr lang="en-US" dirty="0" smtClean="0"/>
              <a:t>. </a:t>
            </a:r>
          </a:p>
          <a:p>
            <a:pPr lvl="1" eaLnBrk="1" hangingPunct="1">
              <a:defRPr/>
            </a:pPr>
            <a:r>
              <a:rPr lang="en-US" dirty="0" smtClean="0"/>
              <a:t>Mailing address of contract/subcontract agency</a:t>
            </a:r>
          </a:p>
          <a:p>
            <a:pPr lvl="1" eaLnBrk="1" hangingPunct="1">
              <a:defRPr/>
            </a:pPr>
            <a:r>
              <a:rPr lang="en-US" dirty="0" smtClean="0"/>
              <a:t>Contact person’s name for agency</a:t>
            </a:r>
          </a:p>
          <a:p>
            <a:pPr lvl="1" eaLnBrk="1" hangingPunct="1">
              <a:defRPr/>
            </a:pPr>
            <a:r>
              <a:rPr lang="en-US" dirty="0" smtClean="0"/>
              <a:t>Contact person’s e-mail address</a:t>
            </a:r>
          </a:p>
          <a:p>
            <a:pPr lvl="1" eaLnBrk="1" hangingPunct="1">
              <a:defRPr/>
            </a:pPr>
            <a:r>
              <a:rPr lang="en-US" dirty="0" smtClean="0"/>
              <a:t>Contact person’s phone number</a:t>
            </a:r>
          </a:p>
          <a:p>
            <a:pPr marL="365125" lvl="1" indent="-255588" eaLnBrk="1" hangingPunct="1">
              <a:spcBef>
                <a:spcPts val="400"/>
              </a:spcBef>
              <a:buSzPct val="68000"/>
              <a:buFont typeface="Wingdings 3" pitchFamily="18" charset="2"/>
              <a:buChar char=""/>
              <a:defRPr/>
            </a:pPr>
            <a:r>
              <a:rPr lang="en-US" sz="2000" dirty="0" smtClean="0"/>
              <a:t>If any of the above information were to change at any time after initial notification, please contact COBCU with the changes via the above indicated e-mail address</a:t>
            </a:r>
          </a:p>
          <a:p>
            <a:pPr eaLnBrk="1" hangingPunct="1">
              <a:defRPr/>
            </a:pPr>
            <a:endParaRPr lang="en-US" dirty="0" smtClean="0"/>
          </a:p>
        </p:txBody>
      </p:sp>
      <p:sp>
        <p:nvSpPr>
          <p:cNvPr id="6146" name="Title 1"/>
          <p:cNvSpPr>
            <a:spLocks noGrp="1"/>
          </p:cNvSpPr>
          <p:nvPr>
            <p:ph type="title"/>
          </p:nvPr>
        </p:nvSpPr>
        <p:spPr>
          <a:xfrm>
            <a:off x="457200" y="274638"/>
            <a:ext cx="8229600" cy="944562"/>
          </a:xfrm>
        </p:spPr>
        <p:txBody>
          <a:bodyPr>
            <a:normAutofit fontScale="90000"/>
          </a:bodyPr>
          <a:lstStyle/>
          <a:p>
            <a:pPr algn="ctr" eaLnBrk="1" fontAlgn="auto" hangingPunct="1">
              <a:spcAft>
                <a:spcPts val="0"/>
              </a:spcAft>
              <a:defRPr/>
            </a:pPr>
            <a:r>
              <a:rPr lang="en-US" dirty="0" smtClean="0"/>
              <a:t>Contacting and updating COBCU</a:t>
            </a:r>
          </a:p>
        </p:txBody>
      </p:sp>
      <p:sp>
        <p:nvSpPr>
          <p:cNvPr id="37892"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r>
              <a:rPr lang="en-US" altLang="en-US" sz="1000" dirty="0" smtClean="0">
                <a:latin typeface="Arial" panose="020B0604020202020204" pitchFamily="34" charset="0"/>
                <a:cs typeface="Arial" panose="020B0604020202020204" pitchFamily="34" charset="0"/>
              </a:rPr>
              <a:t>revised 12/5/19</a:t>
            </a:r>
          </a:p>
        </p:txBody>
      </p:sp>
      <p:sp>
        <p:nvSpPr>
          <p:cNvPr id="37893"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22D44718-81FE-432D-905D-EC19F258321B}" type="slidenum">
              <a:rPr lang="en-US" altLang="en-US" sz="1000" smtClean="0">
                <a:latin typeface="Arial" panose="020B0604020202020204" pitchFamily="34" charset="0"/>
              </a:rPr>
              <a:pPr>
                <a:spcBef>
                  <a:spcPct val="0"/>
                </a:spcBef>
                <a:buClrTx/>
                <a:buSzTx/>
                <a:buFontTx/>
                <a:buNone/>
              </a:pPr>
              <a:t>6</a:t>
            </a:fld>
            <a:endParaRPr lang="en-US" altLang="en-US" sz="1000" smtClean="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blinds(horizontal)">
                                      <p:cBhvr>
                                        <p:cTn id="7" dur="500"/>
                                        <p:tgtEl>
                                          <p:spTgt spid="6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box(in)">
                                      <p:cBhvr>
                                        <p:cTn id="12" dur="500"/>
                                        <p:tgtEl>
                                          <p:spTgt spid="61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box(in)">
                                      <p:cBhvr>
                                        <p:cTn id="17" dur="500"/>
                                        <p:tgtEl>
                                          <p:spTgt spid="614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checkerboard(across)">
                                      <p:cBhvr>
                                        <p:cTn id="22" dur="500"/>
                                        <p:tgtEl>
                                          <p:spTgt spid="614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6147">
                                            <p:txEl>
                                              <p:pRg st="4" end="4"/>
                                            </p:txEl>
                                          </p:spTgt>
                                        </p:tgtEl>
                                        <p:attrNameLst>
                                          <p:attrName>style.visibility</p:attrName>
                                        </p:attrNameLst>
                                      </p:cBhvr>
                                      <p:to>
                                        <p:strVal val="visible"/>
                                      </p:to>
                                    </p:set>
                                    <p:animEffect transition="in" filter="blinds(horizontal)">
                                      <p:cBhvr>
                                        <p:cTn id="27" dur="500"/>
                                        <p:tgtEl>
                                          <p:spTgt spid="614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6147">
                                            <p:txEl>
                                              <p:pRg st="5" end="5"/>
                                            </p:txEl>
                                          </p:spTgt>
                                        </p:tgtEl>
                                        <p:attrNameLst>
                                          <p:attrName>style.visibility</p:attrName>
                                        </p:attrNameLst>
                                      </p:cBhvr>
                                      <p:to>
                                        <p:strVal val="visible"/>
                                      </p:to>
                                    </p:set>
                                    <p:animEffect transition="in" filter="blinds(horizontal)">
                                      <p:cBhvr>
                                        <p:cTn id="32" dur="500"/>
                                        <p:tgtEl>
                                          <p:spTgt spid="6147">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6147">
                                            <p:txEl>
                                              <p:pRg st="6" end="6"/>
                                            </p:txEl>
                                          </p:spTgt>
                                        </p:tgtEl>
                                        <p:attrNameLst>
                                          <p:attrName>style.visibility</p:attrName>
                                        </p:attrNameLst>
                                      </p:cBhvr>
                                      <p:to>
                                        <p:strVal val="visible"/>
                                      </p:to>
                                    </p:set>
                                    <p:animEffect transition="in" filter="blinds(horizontal)">
                                      <p:cBhvr>
                                        <p:cTn id="37" dur="500"/>
                                        <p:tgtEl>
                                          <p:spTgt spid="6147">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nodeType="clickEffect">
                                  <p:stCondLst>
                                    <p:cond delay="0"/>
                                  </p:stCondLst>
                                  <p:childTnLst>
                                    <p:set>
                                      <p:cBhvr>
                                        <p:cTn id="41" dur="1" fill="hold">
                                          <p:stCondLst>
                                            <p:cond delay="0"/>
                                          </p:stCondLst>
                                        </p:cTn>
                                        <p:tgtEl>
                                          <p:spTgt spid="6147">
                                            <p:txEl>
                                              <p:pRg st="7" end="7"/>
                                            </p:txEl>
                                          </p:spTgt>
                                        </p:tgtEl>
                                        <p:attrNameLst>
                                          <p:attrName>style.visibility</p:attrName>
                                        </p:attrNameLst>
                                      </p:cBhvr>
                                      <p:to>
                                        <p:strVal val="visible"/>
                                      </p:to>
                                    </p:set>
                                    <p:animEffect transition="in" filter="blinds(horizontal)">
                                      <p:cBhvr>
                                        <p:cTn id="42" dur="500"/>
                                        <p:tgtEl>
                                          <p:spTgt spid="614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648200"/>
          </a:xfrm>
        </p:spPr>
        <p:txBody>
          <a:bodyPr rtlCol="0">
            <a:normAutofit/>
          </a:bodyPr>
          <a:lstStyle/>
          <a:p>
            <a:pPr marL="365760" indent="-256032" eaLnBrk="1" fontAlgn="auto" hangingPunct="1">
              <a:spcAft>
                <a:spcPts val="0"/>
              </a:spcAft>
              <a:buFont typeface="Arial" pitchFamily="34" charset="0"/>
              <a:buChar char="•"/>
              <a:defRPr/>
            </a:pPr>
            <a:endParaRPr lang="en-US" dirty="0" smtClean="0"/>
          </a:p>
          <a:p>
            <a:pPr marL="365760" indent="-256032" eaLnBrk="1" fontAlgn="auto" hangingPunct="1">
              <a:spcAft>
                <a:spcPts val="0"/>
              </a:spcAft>
              <a:buFont typeface="Arial" pitchFamily="34" charset="0"/>
              <a:buChar char="•"/>
              <a:defRPr/>
            </a:pPr>
            <a:r>
              <a:rPr lang="en-US" dirty="0" smtClean="0"/>
              <a:t>Provide the full legal name of the agency as it appears on the contract/agreement</a:t>
            </a:r>
          </a:p>
          <a:p>
            <a:pPr marL="621792" lvl="1" eaLnBrk="1" fontAlgn="auto" hangingPunct="1">
              <a:spcBef>
                <a:spcPts val="324"/>
              </a:spcBef>
              <a:spcAft>
                <a:spcPts val="0"/>
              </a:spcAft>
              <a:buFont typeface="Arial" pitchFamily="34" charset="0"/>
              <a:buChar char="–"/>
              <a:defRPr/>
            </a:pPr>
            <a:r>
              <a:rPr lang="en-US" dirty="0" smtClean="0"/>
              <a:t>Is there a different Doing Business As (dba) name? </a:t>
            </a:r>
          </a:p>
          <a:p>
            <a:pPr marL="621792" lvl="1" eaLnBrk="1" fontAlgn="auto" hangingPunct="1">
              <a:spcBef>
                <a:spcPts val="324"/>
              </a:spcBef>
              <a:spcAft>
                <a:spcPts val="0"/>
              </a:spcAft>
              <a:buFont typeface="Arial" pitchFamily="34" charset="0"/>
              <a:buChar char="–"/>
              <a:defRPr/>
            </a:pPr>
            <a:r>
              <a:rPr lang="en-US" dirty="0" smtClean="0"/>
              <a:t>If yes, supply both the dba and legal names</a:t>
            </a:r>
          </a:p>
          <a:p>
            <a:pPr marL="621792" lvl="1" eaLnBrk="1" fontAlgn="auto" hangingPunct="1">
              <a:spcBef>
                <a:spcPts val="324"/>
              </a:spcBef>
              <a:spcAft>
                <a:spcPts val="0"/>
              </a:spcAft>
              <a:buFont typeface="Arial" pitchFamily="34" charset="0"/>
              <a:buChar char="–"/>
              <a:defRPr/>
            </a:pPr>
            <a:r>
              <a:rPr lang="en-US" dirty="0" smtClean="0"/>
              <a:t>Indicate which name is legal and which is dba.</a:t>
            </a:r>
          </a:p>
          <a:p>
            <a:pPr marL="342900" lvl="1" indent="-342900" eaLnBrk="1" fontAlgn="auto" hangingPunct="1">
              <a:spcBef>
                <a:spcPts val="324"/>
              </a:spcBef>
              <a:spcAft>
                <a:spcPts val="0"/>
              </a:spcAft>
              <a:buFont typeface="Arial" pitchFamily="34" charset="0"/>
              <a:buChar char="•"/>
              <a:defRPr/>
            </a:pPr>
            <a:endParaRPr lang="en-US" dirty="0" smtClean="0"/>
          </a:p>
          <a:p>
            <a:pPr marL="342900" lvl="1" indent="-342900" eaLnBrk="1" fontAlgn="auto" hangingPunct="1">
              <a:spcBef>
                <a:spcPts val="324"/>
              </a:spcBef>
              <a:spcAft>
                <a:spcPts val="0"/>
              </a:spcAft>
              <a:buFont typeface="Arial" pitchFamily="34" charset="0"/>
              <a:buChar char="•"/>
              <a:defRPr/>
            </a:pPr>
            <a:r>
              <a:rPr lang="en-US" dirty="0" smtClean="0"/>
              <a:t>The Mailing address of the agency</a:t>
            </a:r>
          </a:p>
          <a:p>
            <a:pPr marL="365760" indent="-256032" eaLnBrk="1" fontAlgn="auto" hangingPunct="1">
              <a:spcAft>
                <a:spcPts val="0"/>
              </a:spcAft>
              <a:buFont typeface="Arial" pitchFamily="34" charset="0"/>
              <a:buChar char="•"/>
              <a:defRPr/>
            </a:pPr>
            <a:endParaRPr lang="en-US" dirty="0" smtClean="0"/>
          </a:p>
          <a:p>
            <a:pPr marL="365760" indent="-256032" eaLnBrk="1" fontAlgn="auto" hangingPunct="1">
              <a:spcAft>
                <a:spcPts val="0"/>
              </a:spcAft>
              <a:buFont typeface="Arial" pitchFamily="34" charset="0"/>
              <a:buChar char="•"/>
              <a:defRPr/>
            </a:pPr>
            <a:endParaRPr lang="en-US" dirty="0" smtClean="0"/>
          </a:p>
          <a:p>
            <a:pPr marL="365760" indent="-256032" eaLnBrk="1" fontAlgn="auto" hangingPunct="1">
              <a:spcAft>
                <a:spcPts val="0"/>
              </a:spcAft>
              <a:buFont typeface="Arial" pitchFamily="34" charset="0"/>
              <a:buChar char="•"/>
              <a:defRPr/>
            </a:pPr>
            <a:endParaRPr lang="en-US" dirty="0" smtClean="0"/>
          </a:p>
        </p:txBody>
      </p:sp>
      <p:sp>
        <p:nvSpPr>
          <p:cNvPr id="7170" name="Title 1"/>
          <p:cNvSpPr>
            <a:spLocks noGrp="1"/>
          </p:cNvSpPr>
          <p:nvPr>
            <p:ph type="title"/>
          </p:nvPr>
        </p:nvSpPr>
        <p:spPr/>
        <p:txBody>
          <a:bodyPr>
            <a:normAutofit fontScale="90000"/>
          </a:bodyPr>
          <a:lstStyle/>
          <a:p>
            <a:pPr algn="ctr" eaLnBrk="1" fontAlgn="auto" hangingPunct="1">
              <a:spcAft>
                <a:spcPts val="0"/>
              </a:spcAft>
              <a:defRPr/>
            </a:pPr>
            <a:r>
              <a:rPr lang="en-US" dirty="0" smtClean="0"/>
              <a:t>Agency Name and Mailing Address</a:t>
            </a:r>
          </a:p>
        </p:txBody>
      </p:sp>
      <p:sp>
        <p:nvSpPr>
          <p:cNvPr id="39940"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r>
              <a:rPr lang="en-US" altLang="en-US" sz="1000" dirty="0" smtClean="0">
                <a:latin typeface="Arial" panose="020B0604020202020204" pitchFamily="34" charset="0"/>
                <a:cs typeface="Arial" panose="020B0604020202020204" pitchFamily="34" charset="0"/>
              </a:rPr>
              <a:t>revised 12/5/19</a:t>
            </a:r>
          </a:p>
        </p:txBody>
      </p:sp>
      <p:sp>
        <p:nvSpPr>
          <p:cNvPr id="39941"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F7DD69E0-1687-4F2D-95AB-A52B24A15FDB}" type="slidenum">
              <a:rPr lang="en-US" altLang="en-US" sz="1000" smtClean="0">
                <a:latin typeface="Arial" panose="020B0604020202020204" pitchFamily="34" charset="0"/>
              </a:rPr>
              <a:pPr>
                <a:spcBef>
                  <a:spcPct val="0"/>
                </a:spcBef>
                <a:buClrTx/>
                <a:buSzTx/>
                <a:buFontTx/>
                <a:buNone/>
              </a:pPr>
              <a:t>7</a:t>
            </a:fld>
            <a:endParaRPr lang="en-US" altLang="en-US" sz="1000" smtClean="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slide(fromBottom)">
                                      <p:cBhvr>
                                        <p:cTn id="7" dur="500"/>
                                        <p:tgtEl>
                                          <p:spTgt spid="71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5" presetClass="entr" presetSubtype="10" fill="hold"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checkerboard(across)">
                                      <p:cBhvr>
                                        <p:cTn id="3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lnSpcReduction="10000"/>
          </a:bodyPr>
          <a:lstStyle/>
          <a:p>
            <a:pPr marL="365760" indent="-256032" eaLnBrk="1" fontAlgn="auto" hangingPunct="1">
              <a:spcAft>
                <a:spcPts val="0"/>
              </a:spcAft>
              <a:buFont typeface="Arial" pitchFamily="34" charset="0"/>
              <a:buChar char="•"/>
              <a:defRPr/>
            </a:pPr>
            <a:r>
              <a:rPr lang="en-US" dirty="0" smtClean="0"/>
              <a:t>Provide the name of </a:t>
            </a:r>
            <a:r>
              <a:rPr lang="en-US" u="sng" dirty="0" smtClean="0"/>
              <a:t>one</a:t>
            </a:r>
            <a:r>
              <a:rPr lang="en-US" dirty="0" smtClean="0"/>
              <a:t> person within the agency as a contact person concerning background checks</a:t>
            </a:r>
          </a:p>
          <a:p>
            <a:pPr marL="621792" lvl="1" eaLnBrk="1" fontAlgn="auto" hangingPunct="1">
              <a:spcBef>
                <a:spcPts val="324"/>
              </a:spcBef>
              <a:spcAft>
                <a:spcPts val="0"/>
              </a:spcAft>
              <a:buFont typeface="Arial" pitchFamily="34" charset="0"/>
              <a:buChar char="–"/>
              <a:defRPr/>
            </a:pPr>
            <a:r>
              <a:rPr lang="en-US" dirty="0" smtClean="0"/>
              <a:t>This person will be the DCS COBCU contact point for all question concerning any type of background check</a:t>
            </a:r>
          </a:p>
          <a:p>
            <a:pPr marL="621792" lvl="1" eaLnBrk="1" fontAlgn="auto" hangingPunct="1">
              <a:spcBef>
                <a:spcPts val="324"/>
              </a:spcBef>
              <a:spcAft>
                <a:spcPts val="0"/>
              </a:spcAft>
              <a:buFont typeface="Arial" pitchFamily="34" charset="0"/>
              <a:buChar char="–"/>
              <a:defRPr/>
            </a:pPr>
            <a:r>
              <a:rPr lang="en-US" dirty="0" smtClean="0"/>
              <a:t>This person will receive all fingerprint based status letters (results) from </a:t>
            </a:r>
            <a:r>
              <a:rPr lang="en-US" dirty="0" smtClean="0">
                <a:hlinkClick r:id="rId3"/>
              </a:rPr>
              <a:t>ispresults@isp.in.gov</a:t>
            </a:r>
            <a:r>
              <a:rPr lang="en-US" dirty="0" smtClean="0"/>
              <a:t> via e-mail on DCS letterhead</a:t>
            </a:r>
          </a:p>
          <a:p>
            <a:pPr marL="621792" lvl="1" eaLnBrk="1" fontAlgn="auto" hangingPunct="1">
              <a:spcBef>
                <a:spcPts val="324"/>
              </a:spcBef>
              <a:spcAft>
                <a:spcPts val="0"/>
              </a:spcAft>
              <a:buFont typeface="Arial" pitchFamily="34" charset="0"/>
              <a:buChar char="–"/>
              <a:defRPr/>
            </a:pPr>
            <a:r>
              <a:rPr lang="en-US" dirty="0" smtClean="0"/>
              <a:t>This person will be responsible for routing the status letter to appropriate personnel for follow up action, if needed, or filing</a:t>
            </a:r>
          </a:p>
          <a:p>
            <a:pPr marL="365760" indent="-256032" eaLnBrk="1" fontAlgn="auto" hangingPunct="1">
              <a:spcAft>
                <a:spcPts val="0"/>
              </a:spcAft>
              <a:buFont typeface="Arial" pitchFamily="34" charset="0"/>
              <a:buChar char="•"/>
              <a:defRPr/>
            </a:pPr>
            <a:endParaRPr lang="en-US" dirty="0" smtClean="0"/>
          </a:p>
        </p:txBody>
      </p:sp>
      <p:sp>
        <p:nvSpPr>
          <p:cNvPr id="8194" name="Title 1"/>
          <p:cNvSpPr>
            <a:spLocks noGrp="1"/>
          </p:cNvSpPr>
          <p:nvPr>
            <p:ph type="title"/>
          </p:nvPr>
        </p:nvSpPr>
        <p:spPr/>
        <p:txBody>
          <a:bodyPr/>
          <a:lstStyle/>
          <a:p>
            <a:pPr algn="ctr" eaLnBrk="1" fontAlgn="auto" hangingPunct="1">
              <a:spcAft>
                <a:spcPts val="0"/>
              </a:spcAft>
              <a:defRPr/>
            </a:pPr>
            <a:r>
              <a:rPr lang="en-US" dirty="0" smtClean="0"/>
              <a:t>Assigning a Contact Person</a:t>
            </a:r>
          </a:p>
        </p:txBody>
      </p:sp>
      <p:sp>
        <p:nvSpPr>
          <p:cNvPr id="41988"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r>
              <a:rPr lang="en-US" altLang="en-US" sz="1000" dirty="0" smtClean="0">
                <a:latin typeface="Arial" panose="020B0604020202020204" pitchFamily="34" charset="0"/>
                <a:cs typeface="Arial" panose="020B0604020202020204" pitchFamily="34" charset="0"/>
              </a:rPr>
              <a:t>revised 12/5/19</a:t>
            </a:r>
          </a:p>
        </p:txBody>
      </p:sp>
      <p:sp>
        <p:nvSpPr>
          <p:cNvPr id="4198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A694DEDF-73E6-4148-9EFE-3035AEAFE884}" type="slidenum">
              <a:rPr lang="en-US" altLang="en-US" sz="1000" smtClean="0">
                <a:latin typeface="Arial" panose="020B0604020202020204" pitchFamily="34" charset="0"/>
              </a:rPr>
              <a:pPr>
                <a:spcBef>
                  <a:spcPct val="0"/>
                </a:spcBef>
                <a:buClrTx/>
                <a:buSzTx/>
                <a:buFontTx/>
                <a:buNone/>
              </a:pPr>
              <a:t>8</a:t>
            </a:fld>
            <a:endParaRPr lang="en-US" altLang="en-US" sz="1000" smtClean="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blinds(horizontal)">
                                      <p:cBhvr>
                                        <p:cTn id="7" dur="500"/>
                                        <p:tgtEl>
                                          <p:spTgt spid="81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lide(fromBottom)">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trips(downLeft)">
                                      <p:cBhvr>
                                        <p:cTn id="17" dur="5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12"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strips(downLeft)">
                                      <p:cBhvr>
                                        <p:cTn id="22" dur="500"/>
                                        <p:tgtEl>
                                          <p:spTgt spid="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12"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strips(downLeft)">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idx="1"/>
          </p:nvPr>
        </p:nvSpPr>
        <p:spPr>
          <a:xfrm>
            <a:off x="457200" y="1481138"/>
            <a:ext cx="8229600" cy="4767262"/>
          </a:xfrm>
        </p:spPr>
        <p:txBody>
          <a:bodyPr/>
          <a:lstStyle/>
          <a:p>
            <a:pPr eaLnBrk="1" hangingPunct="1"/>
            <a:r>
              <a:rPr lang="en-US" altLang="en-US" dirty="0" smtClean="0"/>
              <a:t>Provide your agency background check contact person’s e-mail address</a:t>
            </a:r>
          </a:p>
          <a:p>
            <a:pPr lvl="1" eaLnBrk="1" hangingPunct="1"/>
            <a:r>
              <a:rPr lang="en-US" altLang="en-US" dirty="0" smtClean="0"/>
              <a:t>Remember this should not be a general e-mail address that others have access to within the agency as confidential information will be e-mailed</a:t>
            </a:r>
          </a:p>
          <a:p>
            <a:pPr lvl="1" eaLnBrk="1" hangingPunct="1"/>
            <a:r>
              <a:rPr lang="en-US" altLang="en-US" dirty="0" smtClean="0"/>
              <a:t>If this e-mail address has a SPAM or junk e-mail filter please set the e-mail address to accept e-mail from </a:t>
            </a:r>
            <a:r>
              <a:rPr lang="en-US" altLang="en-US" dirty="0" smtClean="0">
                <a:hlinkClick r:id="rId3"/>
              </a:rPr>
              <a:t>ispresults@isp.in.gov</a:t>
            </a:r>
            <a:r>
              <a:rPr lang="en-US" altLang="en-US" dirty="0" smtClean="0"/>
              <a:t> so fingerprint based status letters are received. </a:t>
            </a:r>
          </a:p>
          <a:p>
            <a:pPr eaLnBrk="1" hangingPunct="1"/>
            <a:r>
              <a:rPr lang="en-US" altLang="en-US" dirty="0" smtClean="0"/>
              <a:t>Provide your agency background check contact person’s phone number and   extension, if available.</a:t>
            </a:r>
          </a:p>
          <a:p>
            <a:pPr eaLnBrk="1" hangingPunct="1">
              <a:buFont typeface="Wingdings 3" panose="05040102010807070707" pitchFamily="18" charset="2"/>
              <a:buNone/>
            </a:pPr>
            <a:r>
              <a:rPr lang="en-US" altLang="en-US" dirty="0" smtClean="0"/>
              <a:t>         </a:t>
            </a:r>
          </a:p>
          <a:p>
            <a:pPr eaLnBrk="1" hangingPunct="1"/>
            <a:endParaRPr lang="en-US" altLang="en-US" dirty="0" smtClean="0"/>
          </a:p>
        </p:txBody>
      </p:sp>
      <p:sp>
        <p:nvSpPr>
          <p:cNvPr id="9218" name="Title 1"/>
          <p:cNvSpPr>
            <a:spLocks noGrp="1"/>
          </p:cNvSpPr>
          <p:nvPr>
            <p:ph type="title"/>
          </p:nvPr>
        </p:nvSpPr>
        <p:spPr/>
        <p:txBody>
          <a:bodyPr/>
          <a:lstStyle/>
          <a:p>
            <a:pPr algn="ctr" eaLnBrk="1" fontAlgn="auto" hangingPunct="1">
              <a:spcAft>
                <a:spcPts val="0"/>
              </a:spcAft>
              <a:defRPr/>
            </a:pPr>
            <a:r>
              <a:rPr lang="en-US" dirty="0" smtClean="0"/>
              <a:t>Contact Person’s Info</a:t>
            </a:r>
          </a:p>
        </p:txBody>
      </p:sp>
      <p:sp>
        <p:nvSpPr>
          <p:cNvPr id="44036"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r>
              <a:rPr lang="en-US" altLang="en-US" sz="1000" dirty="0" smtClean="0">
                <a:latin typeface="Arial" panose="020B0604020202020204" pitchFamily="34" charset="0"/>
                <a:cs typeface="Arial" panose="020B0604020202020204" pitchFamily="34" charset="0"/>
              </a:rPr>
              <a:t>revised 12/5/19</a:t>
            </a:r>
          </a:p>
        </p:txBody>
      </p:sp>
      <p:sp>
        <p:nvSpPr>
          <p:cNvPr id="4403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E6C58071-E6FD-4F06-8943-585E6E6BCB02}" type="slidenum">
              <a:rPr lang="en-US" altLang="en-US" sz="1000" smtClean="0">
                <a:latin typeface="Arial" panose="020B0604020202020204" pitchFamily="34" charset="0"/>
              </a:rPr>
              <a:pPr>
                <a:spcBef>
                  <a:spcPct val="0"/>
                </a:spcBef>
                <a:buClrTx/>
                <a:buSzTx/>
                <a:buFontTx/>
                <a:buNone/>
              </a:pPr>
              <a:t>9</a:t>
            </a:fld>
            <a:endParaRPr lang="en-US" altLang="en-US" sz="1000" smtClean="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anim to="" calcmode="lin" valueType="num">
                                      <p:cBhvr>
                                        <p:cTn id="7" dur="1" fill="hold"/>
                                        <p:tgtEl>
                                          <p:spTgt spid="9218"/>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Effect transition="in" filter="dissolve">
                                      <p:cBhvr>
                                        <p:cTn id="12" dur="500"/>
                                        <p:tgtEl>
                                          <p:spTgt spid="921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9219">
                                            <p:txEl>
                                              <p:pRg st="1" end="1"/>
                                            </p:txEl>
                                          </p:spTgt>
                                        </p:tgtEl>
                                        <p:attrNameLst>
                                          <p:attrName>style.visibility</p:attrName>
                                        </p:attrNameLst>
                                      </p:cBhvr>
                                      <p:to>
                                        <p:strVal val="visible"/>
                                      </p:to>
                                    </p:set>
                                    <p:animEffect transition="in" filter="dissolve">
                                      <p:cBhvr>
                                        <p:cTn id="17" dur="500"/>
                                        <p:tgtEl>
                                          <p:spTgt spid="921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9219">
                                            <p:txEl>
                                              <p:pRg st="2" end="2"/>
                                            </p:txEl>
                                          </p:spTgt>
                                        </p:tgtEl>
                                        <p:attrNameLst>
                                          <p:attrName>style.visibility</p:attrName>
                                        </p:attrNameLst>
                                      </p:cBhvr>
                                      <p:to>
                                        <p:strVal val="visible"/>
                                      </p:to>
                                    </p:set>
                                    <p:animEffect transition="in" filter="dissolve">
                                      <p:cBhvr>
                                        <p:cTn id="22" dur="500"/>
                                        <p:tgtEl>
                                          <p:spTgt spid="921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9219">
                                            <p:txEl>
                                              <p:pRg st="3" end="3"/>
                                            </p:txEl>
                                          </p:spTgt>
                                        </p:tgtEl>
                                        <p:attrNameLst>
                                          <p:attrName>style.visibility</p:attrName>
                                        </p:attrNameLst>
                                      </p:cBhvr>
                                      <p:to>
                                        <p:strVal val="visible"/>
                                      </p:to>
                                    </p:set>
                                    <p:animEffect transition="in" filter="dissolve">
                                      <p:cBhvr>
                                        <p:cTn id="27" dur="500"/>
                                        <p:tgtEl>
                                          <p:spTgt spid="92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1476</TotalTime>
  <Words>4201</Words>
  <Application>Microsoft Office PowerPoint</Application>
  <PresentationFormat>On-screen Show (4:3)</PresentationFormat>
  <Paragraphs>457</Paragraphs>
  <Slides>44</Slides>
  <Notes>44</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44</vt:i4>
      </vt:variant>
    </vt:vector>
  </HeadingPairs>
  <TitlesOfParts>
    <vt:vector size="53" baseType="lpstr">
      <vt:lpstr>Arial</vt:lpstr>
      <vt:lpstr>Calibri</vt:lpstr>
      <vt:lpstr>Lucida Sans Unicode</vt:lpstr>
      <vt:lpstr>Verdana</vt:lpstr>
      <vt:lpstr>Wingdings 2</vt:lpstr>
      <vt:lpstr>Wingdings 3</vt:lpstr>
      <vt:lpstr>Concourse</vt:lpstr>
      <vt:lpstr>1_Custom Design</vt:lpstr>
      <vt:lpstr>Custom Design</vt:lpstr>
      <vt:lpstr>Department of Child Services (DCS) Contractors/Subcontractors</vt:lpstr>
      <vt:lpstr>Contract Language</vt:lpstr>
      <vt:lpstr>Other Agencies/Individuals Held to the Same Background Check Requirements </vt:lpstr>
      <vt:lpstr>Waivers or Variations to Background Check Requirements</vt:lpstr>
      <vt:lpstr>So your agency has been offered a contract with DCS-What now?</vt:lpstr>
      <vt:lpstr>Contacting and updating COBCU</vt:lpstr>
      <vt:lpstr>Agency Name and Mailing Address</vt:lpstr>
      <vt:lpstr>Assigning a Contact Person</vt:lpstr>
      <vt:lpstr>Contact Person’s Info</vt:lpstr>
      <vt:lpstr>I have notified COBCU-What now?</vt:lpstr>
      <vt:lpstr>Who are Covered Personnel?  </vt:lpstr>
      <vt:lpstr>Two Levels of Background Check Requirements</vt:lpstr>
      <vt:lpstr>DCS Contractors and “Covered Personnel”</vt:lpstr>
      <vt:lpstr>Executive Staff and Managers are  “Covered Personnel”</vt:lpstr>
      <vt:lpstr>Employees /Volunteers with Direct Contact are “Covered Personnel”</vt:lpstr>
      <vt:lpstr>Employee/Volunteers with Access to Records are “Covered Personnel”</vt:lpstr>
      <vt:lpstr>“As Needed” or “Emergency” Coverage of “Covered Personnel” duties</vt:lpstr>
      <vt:lpstr>Which employees and volunteers are A-1 Covered Personnel?</vt:lpstr>
      <vt:lpstr>A-1 Covered Personnel Are:</vt:lpstr>
      <vt:lpstr>A-1 Covered Personnel Are:</vt:lpstr>
      <vt:lpstr>A-1 Covered Personnel Are:</vt:lpstr>
      <vt:lpstr>Which employees and volunteers are A-2 Covered Personnel?</vt:lpstr>
      <vt:lpstr>A-2 Covered Personnel Are:</vt:lpstr>
      <vt:lpstr>A-2 Covered Personnel Are:</vt:lpstr>
      <vt:lpstr>Additional A-2 Covered Personnel Required to have A2 level checks</vt:lpstr>
      <vt:lpstr>Levels of Background Checks</vt:lpstr>
      <vt:lpstr>A1 Background Checks</vt:lpstr>
      <vt:lpstr>A2 Background Checks</vt:lpstr>
      <vt:lpstr>Fingerprints- A1 Level Check</vt:lpstr>
      <vt:lpstr>CPS History-A1 and A2 level checks</vt:lpstr>
      <vt:lpstr>National Sex Offender Registry Check A1 and A2 level checks</vt:lpstr>
      <vt:lpstr>Local Criminal Court Record Checks – A1 level checks</vt:lpstr>
      <vt:lpstr>Which Checks Should My Agency Do?</vt:lpstr>
      <vt:lpstr>Who Completes Which Forms and Who Evaluations?</vt:lpstr>
      <vt:lpstr>Additional Information </vt:lpstr>
      <vt:lpstr>Top Issues Which Cause Non Compliance in Background Checks for DCS Contractors/Subcontractors</vt:lpstr>
      <vt:lpstr>True or False</vt:lpstr>
      <vt:lpstr>True or False</vt:lpstr>
      <vt:lpstr>True or False</vt:lpstr>
      <vt:lpstr>True or False</vt:lpstr>
      <vt:lpstr>True or False</vt:lpstr>
      <vt:lpstr>Common Mistakes</vt:lpstr>
      <vt:lpstr>Common Mistakes</vt:lpstr>
      <vt:lpstr>Questions?</vt:lpstr>
    </vt:vector>
  </TitlesOfParts>
  <Company>State of Indiana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DCS Contractors and Required Background Checks</dc:title>
  <dc:creator>Cindy Hewett</dc:creator>
  <cp:lastModifiedBy>Cindy Hewett</cp:lastModifiedBy>
  <cp:revision>216</cp:revision>
  <cp:lastPrinted>2019-12-04T18:48:51Z</cp:lastPrinted>
  <dcterms:created xsi:type="dcterms:W3CDTF">2011-11-23T16:59:01Z</dcterms:created>
  <dcterms:modified xsi:type="dcterms:W3CDTF">2019-12-04T18:59:45Z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