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handoutMasterIdLst>
    <p:handoutMasterId r:id="rId25"/>
  </p:handoutMasterIdLst>
  <p:sldIdLst>
    <p:sldId id="256" r:id="rId2"/>
    <p:sldId id="260" r:id="rId3"/>
    <p:sldId id="265" r:id="rId4"/>
    <p:sldId id="390" r:id="rId5"/>
    <p:sldId id="267" r:id="rId6"/>
    <p:sldId id="268" r:id="rId7"/>
    <p:sldId id="324" r:id="rId8"/>
    <p:sldId id="383" r:id="rId9"/>
    <p:sldId id="328" r:id="rId10"/>
    <p:sldId id="329" r:id="rId11"/>
    <p:sldId id="389" r:id="rId12"/>
    <p:sldId id="330" r:id="rId13"/>
    <p:sldId id="331" r:id="rId14"/>
    <p:sldId id="332" r:id="rId15"/>
    <p:sldId id="333" r:id="rId16"/>
    <p:sldId id="350" r:id="rId17"/>
    <p:sldId id="391" r:id="rId18"/>
    <p:sldId id="392" r:id="rId19"/>
    <p:sldId id="380" r:id="rId20"/>
    <p:sldId id="393" r:id="rId21"/>
    <p:sldId id="344" r:id="rId22"/>
    <p:sldId id="342" r:id="rId23"/>
  </p:sldIdLst>
  <p:sldSz cx="9144000" cy="5143500" type="screen16x9"/>
  <p:notesSz cx="7010400" cy="9296400"/>
  <p:embeddedFontLst>
    <p:embeddedFont>
      <p:font typeface="Aharoni" panose="02010803020104030203" pitchFamily="2" charset="-79"/>
      <p:bold r:id="rId26"/>
    </p:embeddedFont>
    <p:embeddedFont>
      <p:font typeface="Arial Rounded MT Bold" panose="020F0704030504030204" pitchFamily="34" charset="0"/>
      <p:regular r:id="rId27"/>
    </p:embeddedFont>
    <p:embeddedFont>
      <p:font typeface="Calibri" panose="020F0502020204030204" pitchFamily="34" charset="0"/>
      <p:regular r:id="rId28"/>
      <p:bold r:id="rId29"/>
      <p:italic r:id="rId30"/>
      <p:boldItalic r:id="rId31"/>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son, Erin" initials="RE" lastIdx="0" clrIdx="0">
    <p:extLst>
      <p:ext uri="{19B8F6BF-5375-455C-9EA6-DF929625EA0E}">
        <p15:presenceInfo xmlns:p15="http://schemas.microsoft.com/office/powerpoint/2012/main" userId="S-1-5-21-863180280-805006673-1249771876-7201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p:cViewPr varScale="1">
        <p:scale>
          <a:sx n="109" d="100"/>
          <a:sy n="109" d="100"/>
        </p:scale>
        <p:origin x="222" y="96"/>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F21919B-A2EE-43A6-B0CA-A211B91013C7}" type="datetimeFigureOut">
              <a:rPr lang="en-US" smtClean="0"/>
              <a:pPr/>
              <a:t>9/14/2017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9B25395-97EB-41AD-B2DB-458A3ADA0166}" type="slidenum">
              <a:rPr lang="en-US" smtClean="0"/>
              <a:pPr/>
              <a:t>‹#›</a:t>
            </a:fld>
            <a:endParaRPr lang="en-US"/>
          </a:p>
        </p:txBody>
      </p:sp>
    </p:spTree>
    <p:extLst>
      <p:ext uri="{BB962C8B-B14F-4D97-AF65-F5344CB8AC3E}">
        <p14:creationId xmlns:p14="http://schemas.microsoft.com/office/powerpoint/2010/main" val="3639547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DA2AC48-B1A3-4B4A-83B6-16555E3B7E94}" type="datetimeFigureOut">
              <a:rPr lang="en-US" smtClean="0"/>
              <a:pPr/>
              <a:t>9/14/2017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B5544B-4E09-45A9-8741-6643E1B1D6D3}" type="slidenum">
              <a:rPr lang="en-US" smtClean="0"/>
              <a:pPr/>
              <a:t>‹#›</a:t>
            </a:fld>
            <a:endParaRPr lang="en-US"/>
          </a:p>
        </p:txBody>
      </p:sp>
    </p:spTree>
    <p:extLst>
      <p:ext uri="{BB962C8B-B14F-4D97-AF65-F5344CB8AC3E}">
        <p14:creationId xmlns:p14="http://schemas.microsoft.com/office/powerpoint/2010/main" val="149260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795886"/>
            <a:ext cx="7772400" cy="829915"/>
          </a:xfrm>
        </p:spPr>
        <p:txBody>
          <a:bodyPr/>
          <a:lstStyle>
            <a:lvl1pPr>
              <a:defRPr sz="4000">
                <a:solidFill>
                  <a:schemeClr val="bg1"/>
                </a:solidFill>
              </a:defRPr>
            </a:lvl1pPr>
          </a:lstStyle>
          <a:p>
            <a:r>
              <a:rPr lang="en-US" dirty="0" smtClean="0"/>
              <a:t>NAME OF PRESENTATION</a:t>
            </a:r>
            <a:endParaRPr lang="en-US" dirty="0"/>
          </a:p>
        </p:txBody>
      </p:sp>
      <p:sp>
        <p:nvSpPr>
          <p:cNvPr id="3" name="Subtitle 2"/>
          <p:cNvSpPr>
            <a:spLocks noGrp="1"/>
          </p:cNvSpPr>
          <p:nvPr>
            <p:ph type="subTitle" idx="1" hasCustomPrompt="1"/>
          </p:nvPr>
        </p:nvSpPr>
        <p:spPr>
          <a:xfrm>
            <a:off x="1371600" y="4409777"/>
            <a:ext cx="6400800" cy="593204"/>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Name</a:t>
            </a:r>
            <a:endParaRPr lang="en-US" dirty="0"/>
          </a:p>
        </p:txBody>
      </p:sp>
      <p:sp>
        <p:nvSpPr>
          <p:cNvPr id="4" name="Date Placeholder 3"/>
          <p:cNvSpPr>
            <a:spLocks noGrp="1"/>
          </p:cNvSpPr>
          <p:nvPr>
            <p:ph type="dt" sz="half" idx="10"/>
          </p:nvPr>
        </p:nvSpPr>
        <p:spPr/>
        <p:txBody>
          <a:bodyPr/>
          <a:lstStyle/>
          <a:p>
            <a:fld id="{61CE7944-741C-4016-B643-70AFABDCC489}" type="datetime1">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BD719-4A67-41F4-A84B-CDE44F660C71}" type="slidenum">
              <a:rPr lang="en-US" smtClean="0"/>
              <a:pPr/>
              <a:t>‹#›</a:t>
            </a:fld>
            <a:endParaRPr lang="en-US"/>
          </a:p>
        </p:txBody>
      </p:sp>
    </p:spTree>
    <p:extLst>
      <p:ext uri="{BB962C8B-B14F-4D97-AF65-F5344CB8AC3E}">
        <p14:creationId xmlns:p14="http://schemas.microsoft.com/office/powerpoint/2010/main" val="21011149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3728" y="205979"/>
            <a:ext cx="6563072" cy="857250"/>
          </a:xfrm>
        </p:spPr>
        <p:txBody>
          <a:bodyPr/>
          <a:lstStyle>
            <a:lvl1pPr algn="l">
              <a:defRPr/>
            </a:lvl1pPr>
          </a:lstStyle>
          <a:p>
            <a:r>
              <a:rPr lang="en-US" dirty="0" smtClean="0"/>
              <a:t>Title</a:t>
            </a:r>
            <a:endParaRPr lang="en-US" dirty="0"/>
          </a:p>
        </p:txBody>
      </p:sp>
      <p:sp>
        <p:nvSpPr>
          <p:cNvPr id="3" name="Content Placeholder 2"/>
          <p:cNvSpPr>
            <a:spLocks noGrp="1"/>
          </p:cNvSpPr>
          <p:nvPr>
            <p:ph idx="1" hasCustomPrompt="1"/>
          </p:nvPr>
        </p:nvSpPr>
        <p:spPr>
          <a:xfrm>
            <a:off x="2123728" y="1200151"/>
            <a:ext cx="6563072" cy="3394472"/>
          </a:xfrm>
        </p:spPr>
        <p:txBody>
          <a:bodyPr/>
          <a:lstStyle>
            <a:lvl1pPr marL="0" indent="0" algn="l">
              <a:buNone/>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fld id="{7ABD384B-6025-4158-A229-64C046023BDB}" type="datetime1">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BD719-4A67-41F4-A84B-CDE44F660C71}" type="slidenum">
              <a:rPr lang="en-US" smtClean="0"/>
              <a:pPr/>
              <a:t>‹#›</a:t>
            </a:fld>
            <a:endParaRPr lang="en-US"/>
          </a:p>
        </p:txBody>
      </p:sp>
    </p:spTree>
    <p:extLst>
      <p:ext uri="{BB962C8B-B14F-4D97-AF65-F5344CB8AC3E}">
        <p14:creationId xmlns:p14="http://schemas.microsoft.com/office/powerpoint/2010/main" val="5596740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31639" y="3075806"/>
            <a:ext cx="7163073" cy="1021556"/>
          </a:xfrm>
        </p:spPr>
        <p:txBody>
          <a:bodyPr anchor="t"/>
          <a:lstStyle>
            <a:lvl1pPr algn="l">
              <a:defRPr sz="4000" b="1" cap="all"/>
            </a:lvl1pPr>
          </a:lstStyle>
          <a:p>
            <a:r>
              <a:rPr lang="en-US" dirty="0" smtClean="0"/>
              <a:t>NAME OF SECTION HEADER</a:t>
            </a:r>
            <a:endParaRPr lang="en-US" dirty="0"/>
          </a:p>
        </p:txBody>
      </p:sp>
      <p:sp>
        <p:nvSpPr>
          <p:cNvPr id="4" name="Date Placeholder 3"/>
          <p:cNvSpPr>
            <a:spLocks noGrp="1"/>
          </p:cNvSpPr>
          <p:nvPr>
            <p:ph type="dt" sz="half" idx="10"/>
          </p:nvPr>
        </p:nvSpPr>
        <p:spPr/>
        <p:txBody>
          <a:bodyPr/>
          <a:lstStyle/>
          <a:p>
            <a:fld id="{0A5D3884-4533-44FE-BB64-043E4BE20268}" type="datetime1">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BD719-4A67-41F4-A84B-CDE44F660C71}" type="slidenum">
              <a:rPr lang="en-US" smtClean="0"/>
              <a:pPr/>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76" y="3233259"/>
            <a:ext cx="459129" cy="360000"/>
          </a:xfrm>
          <a:prstGeom prst="rect">
            <a:avLst/>
          </a:prstGeom>
        </p:spPr>
      </p:pic>
    </p:spTree>
    <p:extLst>
      <p:ext uri="{BB962C8B-B14F-4D97-AF65-F5344CB8AC3E}">
        <p14:creationId xmlns:p14="http://schemas.microsoft.com/office/powerpoint/2010/main" val="11861917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hasCustomPrompt="1"/>
          </p:nvPr>
        </p:nvSpPr>
        <p:spPr/>
        <p:txBody>
          <a:bodyPr/>
          <a:lstStyle>
            <a:lvl1pPr marL="0" indent="0" algn="ctr">
              <a:buNone/>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fld id="{D493B817-3020-4467-840A-AA7B79CC635D}" type="datetime1">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BD719-4A67-41F4-A84B-CDE44F660C71}" type="slidenum">
              <a:rPr lang="en-US" smtClean="0"/>
              <a:pPr/>
              <a:t>‹#›</a:t>
            </a:fld>
            <a:endParaRPr lang="en-US"/>
          </a:p>
        </p:txBody>
      </p:sp>
    </p:spTree>
    <p:extLst>
      <p:ext uri="{BB962C8B-B14F-4D97-AF65-F5344CB8AC3E}">
        <p14:creationId xmlns:p14="http://schemas.microsoft.com/office/powerpoint/2010/main" val="39648401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5A450E1-1914-4810-BE98-5BDE0CBD615F}" type="datetime1">
              <a:rPr lang="en-US" smtClean="0"/>
              <a:pPr/>
              <a:t>9/14/2017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BD719-4A67-41F4-A84B-CDE44F660C71}" type="slidenum">
              <a:rPr lang="en-US" smtClean="0"/>
              <a:pPr/>
              <a:t>‹#›</a:t>
            </a:fld>
            <a:endParaRPr lang="en-US"/>
          </a:p>
        </p:txBody>
      </p:sp>
    </p:spTree>
    <p:extLst>
      <p:ext uri="{BB962C8B-B14F-4D97-AF65-F5344CB8AC3E}">
        <p14:creationId xmlns:p14="http://schemas.microsoft.com/office/powerpoint/2010/main" val="4092920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file:///\\state.in.us\file1\DCS\Home\ERichardson\Svc%20Outcomes%20Team\Training\Four%20As%20Document.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23950"/>
            <a:ext cx="7772400" cy="829915"/>
          </a:xfrm>
        </p:spPr>
        <p:txBody>
          <a:bodyPr>
            <a:noAutofit/>
          </a:bodyPr>
          <a:lstStyle/>
          <a:p>
            <a:r>
              <a:rPr lang="en-US" sz="4800" dirty="0" smtClean="0">
                <a:latin typeface="Aharoni" pitchFamily="2" charset="-79"/>
                <a:cs typeface="Aharoni" pitchFamily="2" charset="-79"/>
              </a:rPr>
              <a:t>Worker Safety</a:t>
            </a:r>
            <a:endParaRPr lang="en-US" sz="4800" dirty="0">
              <a:latin typeface="Aharoni" pitchFamily="2" charset="-79"/>
              <a:cs typeface="Aharoni" pitchFamily="2" charset="-79"/>
            </a:endParaRPr>
          </a:p>
        </p:txBody>
      </p:sp>
      <p:sp>
        <p:nvSpPr>
          <p:cNvPr id="3" name="Subtitle 2"/>
          <p:cNvSpPr>
            <a:spLocks noGrp="1"/>
          </p:cNvSpPr>
          <p:nvPr>
            <p:ph type="subTitle" idx="1"/>
          </p:nvPr>
        </p:nvSpPr>
        <p:spPr>
          <a:xfrm>
            <a:off x="1066800" y="4019550"/>
            <a:ext cx="6400800" cy="593204"/>
          </a:xfrm>
        </p:spPr>
        <p:txBody>
          <a:bodyPr>
            <a:normAutofit/>
          </a:bodyPr>
          <a:lstStyle/>
          <a:p>
            <a:r>
              <a:rPr lang="en-US" sz="2800" dirty="0" smtClean="0"/>
              <a:t>For DCS Contracted Service Providers</a:t>
            </a:r>
            <a:endParaRPr lang="en-US" sz="2800" dirty="0"/>
          </a:p>
        </p:txBody>
      </p:sp>
      <p:sp>
        <p:nvSpPr>
          <p:cNvPr id="6" name="Slide Number Placeholder 5"/>
          <p:cNvSpPr>
            <a:spLocks noGrp="1"/>
          </p:cNvSpPr>
          <p:nvPr>
            <p:ph type="sldNum" sz="quarter" idx="12"/>
          </p:nvPr>
        </p:nvSpPr>
        <p:spPr/>
        <p:txBody>
          <a:bodyPr/>
          <a:lstStyle/>
          <a:p>
            <a:fld id="{C0ABD719-4A67-41F4-A84B-CDE44F660C71}" type="slidenum">
              <a:rPr lang="en-US" smtClean="0"/>
              <a:pPr/>
              <a:t>1</a:t>
            </a:fld>
            <a:endParaRPr lang="en-US"/>
          </a:p>
        </p:txBody>
      </p:sp>
    </p:spTree>
    <p:extLst>
      <p:ext uri="{BB962C8B-B14F-4D97-AF65-F5344CB8AC3E}">
        <p14:creationId xmlns:p14="http://schemas.microsoft.com/office/powerpoint/2010/main" val="461692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latin typeface="Aharoni" pitchFamily="2" charset="-79"/>
                <a:cs typeface="Aharoni" pitchFamily="2" charset="-79"/>
              </a:rPr>
              <a:t>Taking Safety </a:t>
            </a:r>
            <a:br>
              <a:rPr lang="en-US" dirty="0" smtClean="0">
                <a:latin typeface="Aharoni" pitchFamily="2" charset="-79"/>
                <a:cs typeface="Aharoni" pitchFamily="2" charset="-79"/>
              </a:rPr>
            </a:br>
            <a:r>
              <a:rPr lang="en-US" dirty="0" smtClean="0">
                <a:latin typeface="Aharoni" pitchFamily="2" charset="-79"/>
                <a:cs typeface="Aharoni" pitchFamily="2" charset="-79"/>
              </a:rPr>
              <a:t>Into Your Hands</a:t>
            </a:r>
            <a:endParaRPr lang="en-US" dirty="0">
              <a:latin typeface="Aharoni" pitchFamily="2" charset="-79"/>
              <a:cs typeface="Aharoni" pitchFamily="2" charset="-79"/>
            </a:endParaRPr>
          </a:p>
        </p:txBody>
      </p:sp>
      <p:pic>
        <p:nvPicPr>
          <p:cNvPr id="4" name="Content Placeholder 3" descr="Take it to Work.jpg"/>
          <p:cNvPicPr>
            <a:picLocks noGrp="1" noChangeAspect="1"/>
          </p:cNvPicPr>
          <p:nvPr>
            <p:ph idx="1"/>
          </p:nvPr>
        </p:nvPicPr>
        <p:blipFill>
          <a:blip r:embed="rId3" cstate="print"/>
          <a:stretch>
            <a:fillRect/>
          </a:stretch>
        </p:blipFill>
        <p:spPr>
          <a:xfrm>
            <a:off x="3200400" y="0"/>
            <a:ext cx="1085850" cy="1304925"/>
          </a:xfrm>
        </p:spPr>
      </p:pic>
      <p:sp>
        <p:nvSpPr>
          <p:cNvPr id="5" name="TextBox 4"/>
          <p:cNvSpPr txBox="1"/>
          <p:nvPr/>
        </p:nvSpPr>
        <p:spPr>
          <a:xfrm>
            <a:off x="304800" y="1504950"/>
            <a:ext cx="8610600" cy="477054"/>
          </a:xfrm>
          <a:prstGeom prst="rect">
            <a:avLst/>
          </a:prstGeom>
          <a:noFill/>
        </p:spPr>
        <p:txBody>
          <a:bodyPr wrap="square" rtlCol="0">
            <a:spAutoFit/>
          </a:bodyPr>
          <a:lstStyle/>
          <a:p>
            <a:r>
              <a:rPr lang="en-US" sz="2500" dirty="0" smtClean="0">
                <a:latin typeface="Arial Rounded MT Bold" pitchFamily="34" charset="0"/>
              </a:rPr>
              <a:t>What would you do prior to initiating the visit?</a:t>
            </a:r>
            <a:endParaRPr lang="en-US" sz="2500" dirty="0">
              <a:latin typeface="Arial Rounded MT Bold" pitchFamily="34" charset="0"/>
            </a:endParaRPr>
          </a:p>
        </p:txBody>
      </p:sp>
      <p:sp>
        <p:nvSpPr>
          <p:cNvPr id="6" name="TextBox 5"/>
          <p:cNvSpPr txBox="1"/>
          <p:nvPr/>
        </p:nvSpPr>
        <p:spPr>
          <a:xfrm>
            <a:off x="457200" y="2114550"/>
            <a:ext cx="8305800" cy="2554545"/>
          </a:xfrm>
          <a:prstGeom prst="rect">
            <a:avLst/>
          </a:prstGeom>
          <a:noFill/>
        </p:spPr>
        <p:txBody>
          <a:bodyPr wrap="square" rtlCol="0">
            <a:spAutoFit/>
          </a:bodyPr>
          <a:lstStyle/>
          <a:p>
            <a:pPr marL="342900" indent="-342900">
              <a:spcBef>
                <a:spcPts val="600"/>
              </a:spcBef>
              <a:spcAft>
                <a:spcPts val="600"/>
              </a:spcAft>
              <a:buAutoNum type="arabicPeriod"/>
            </a:pPr>
            <a:r>
              <a:rPr lang="en-US" sz="2000" b="1" dirty="0" smtClean="0"/>
              <a:t>Review the Intake Form and all information provided by DCS.</a:t>
            </a:r>
          </a:p>
          <a:p>
            <a:pPr marL="342900" indent="-342900">
              <a:spcBef>
                <a:spcPts val="600"/>
              </a:spcBef>
              <a:spcAft>
                <a:spcPts val="600"/>
              </a:spcAft>
              <a:buAutoNum type="arabicPeriod"/>
            </a:pPr>
            <a:r>
              <a:rPr lang="en-US" sz="2000" b="1" dirty="0" smtClean="0"/>
              <a:t>Mentally rehearse what you intend to accomplish.</a:t>
            </a:r>
          </a:p>
          <a:p>
            <a:pPr marL="342900" indent="-342900">
              <a:spcBef>
                <a:spcPts val="600"/>
              </a:spcBef>
              <a:spcAft>
                <a:spcPts val="600"/>
              </a:spcAft>
              <a:buAutoNum type="arabicPeriod"/>
            </a:pPr>
            <a:r>
              <a:rPr lang="en-US" sz="2000" b="1" dirty="0" smtClean="0"/>
              <a:t>Update your calendar! Notify office staff when leaving, note address of your intended location.</a:t>
            </a:r>
          </a:p>
          <a:p>
            <a:pPr marL="342900" indent="-342900">
              <a:spcBef>
                <a:spcPts val="600"/>
              </a:spcBef>
              <a:spcAft>
                <a:spcPts val="600"/>
              </a:spcAft>
              <a:buAutoNum type="arabicPeriod"/>
            </a:pPr>
            <a:r>
              <a:rPr lang="en-US" sz="2000" b="1" dirty="0" smtClean="0"/>
              <a:t>Familiarize yourself with the neighborhood you are traveling to.</a:t>
            </a:r>
          </a:p>
          <a:p>
            <a:pPr marL="342900" indent="-342900">
              <a:spcBef>
                <a:spcPts val="600"/>
              </a:spcBef>
              <a:spcAft>
                <a:spcPts val="600"/>
              </a:spcAft>
              <a:buAutoNum type="arabicPeriod"/>
            </a:pPr>
            <a:r>
              <a:rPr lang="en-US" sz="2000" b="1" dirty="0" smtClean="0"/>
              <a:t>Take your identification and a cell phone with you.</a:t>
            </a:r>
            <a:endParaRPr lang="en-US" sz="2000" b="1" dirty="0"/>
          </a:p>
        </p:txBody>
      </p:sp>
      <p:sp>
        <p:nvSpPr>
          <p:cNvPr id="3" name="Slide Number Placeholder 2"/>
          <p:cNvSpPr>
            <a:spLocks noGrp="1"/>
          </p:cNvSpPr>
          <p:nvPr>
            <p:ph type="sldNum" sz="quarter" idx="12"/>
          </p:nvPr>
        </p:nvSpPr>
        <p:spPr/>
        <p:txBody>
          <a:bodyPr/>
          <a:lstStyle/>
          <a:p>
            <a:fld id="{C0ABD719-4A67-41F4-A84B-CDE44F660C71}"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342900"/>
            <a:ext cx="6563072" cy="857250"/>
          </a:xfrm>
        </p:spPr>
        <p:txBody>
          <a:bodyPr>
            <a:normAutofit fontScale="90000"/>
          </a:bodyPr>
          <a:lstStyle/>
          <a:p>
            <a:pPr algn="ctr"/>
            <a:r>
              <a:rPr lang="en-US" dirty="0" smtClean="0">
                <a:latin typeface="Aharoni" pitchFamily="2" charset="-79"/>
                <a:cs typeface="Aharoni" pitchFamily="2" charset="-79"/>
              </a:rPr>
              <a:t>Approaching and Exiting </a:t>
            </a:r>
            <a:br>
              <a:rPr lang="en-US" dirty="0" smtClean="0">
                <a:latin typeface="Aharoni" pitchFamily="2" charset="-79"/>
                <a:cs typeface="Aharoni" pitchFamily="2" charset="-79"/>
              </a:rPr>
            </a:br>
            <a:r>
              <a:rPr lang="en-US" dirty="0" smtClean="0">
                <a:latin typeface="Aharoni" pitchFamily="2" charset="-79"/>
                <a:cs typeface="Aharoni" pitchFamily="2" charset="-79"/>
              </a:rPr>
              <a:t>a Home</a:t>
            </a:r>
            <a:endParaRPr lang="en-US" dirty="0">
              <a:latin typeface="Aharoni" pitchFamily="2" charset="-79"/>
              <a:cs typeface="Aharoni" pitchFamily="2" charset="-79"/>
            </a:endParaRPr>
          </a:p>
        </p:txBody>
      </p:sp>
      <p:pic>
        <p:nvPicPr>
          <p:cNvPr id="4" name="Content Placeholder 3" descr="parked car.jpg"/>
          <p:cNvPicPr>
            <a:picLocks noGrp="1" noChangeAspect="1"/>
          </p:cNvPicPr>
          <p:nvPr>
            <p:ph idx="1"/>
          </p:nvPr>
        </p:nvPicPr>
        <p:blipFill>
          <a:blip r:embed="rId2" cstate="print"/>
          <a:stretch>
            <a:fillRect/>
          </a:stretch>
        </p:blipFill>
        <p:spPr>
          <a:xfrm>
            <a:off x="3886200" y="1733550"/>
            <a:ext cx="2690812" cy="1775936"/>
          </a:xfrm>
        </p:spPr>
      </p:pic>
      <p:pic>
        <p:nvPicPr>
          <p:cNvPr id="5" name="Picture 4" descr="street light.jpg"/>
          <p:cNvPicPr>
            <a:picLocks noChangeAspect="1"/>
          </p:cNvPicPr>
          <p:nvPr/>
        </p:nvPicPr>
        <p:blipFill>
          <a:blip r:embed="rId3" cstate="print"/>
          <a:stretch>
            <a:fillRect/>
          </a:stretch>
        </p:blipFill>
        <p:spPr>
          <a:xfrm>
            <a:off x="2133600" y="2114550"/>
            <a:ext cx="1428750" cy="942975"/>
          </a:xfrm>
          <a:prstGeom prst="rect">
            <a:avLst/>
          </a:prstGeom>
        </p:spPr>
      </p:pic>
      <p:pic>
        <p:nvPicPr>
          <p:cNvPr id="6" name="Picture 5" descr="keys.jpg"/>
          <p:cNvPicPr>
            <a:picLocks noChangeAspect="1"/>
          </p:cNvPicPr>
          <p:nvPr/>
        </p:nvPicPr>
        <p:blipFill>
          <a:blip r:embed="rId4" cstate="print"/>
          <a:stretch>
            <a:fillRect/>
          </a:stretch>
        </p:blipFill>
        <p:spPr>
          <a:xfrm>
            <a:off x="4648200" y="3714750"/>
            <a:ext cx="1428750" cy="1000125"/>
          </a:xfrm>
          <a:prstGeom prst="rect">
            <a:avLst/>
          </a:prstGeom>
        </p:spPr>
      </p:pic>
      <p:pic>
        <p:nvPicPr>
          <p:cNvPr id="7" name="Picture 6" descr="dead end.jpg"/>
          <p:cNvPicPr>
            <a:picLocks noChangeAspect="1"/>
          </p:cNvPicPr>
          <p:nvPr/>
        </p:nvPicPr>
        <p:blipFill>
          <a:blip r:embed="rId5" cstate="print"/>
          <a:stretch>
            <a:fillRect/>
          </a:stretch>
        </p:blipFill>
        <p:spPr>
          <a:xfrm>
            <a:off x="7010400" y="2038350"/>
            <a:ext cx="1428750" cy="1066800"/>
          </a:xfrm>
          <a:prstGeom prst="rect">
            <a:avLst/>
          </a:prstGeom>
        </p:spPr>
      </p:pic>
      <p:sp>
        <p:nvSpPr>
          <p:cNvPr id="3" name="Slide Number Placeholder 2"/>
          <p:cNvSpPr>
            <a:spLocks noGrp="1"/>
          </p:cNvSpPr>
          <p:nvPr>
            <p:ph type="sldNum" sz="quarter" idx="12"/>
          </p:nvPr>
        </p:nvSpPr>
        <p:spPr/>
        <p:txBody>
          <a:bodyPr/>
          <a:lstStyle/>
          <a:p>
            <a:fld id="{C0ABD719-4A67-41F4-A84B-CDE44F660C71}"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par>
                          <p:cTn id="12" fill="hold">
                            <p:stCondLst>
                              <p:cond delay="7000"/>
                            </p:stCondLst>
                            <p:childTnLst>
                              <p:par>
                                <p:cTn id="13" presetID="10" presetClass="entr" presetSubtype="0"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latin typeface="Aharoni" pitchFamily="2" charset="-79"/>
                <a:cs typeface="Aharoni" pitchFamily="2" charset="-79"/>
              </a:rPr>
              <a:t>Taking Safety </a:t>
            </a:r>
            <a:br>
              <a:rPr lang="en-US" dirty="0" smtClean="0">
                <a:latin typeface="Aharoni" pitchFamily="2" charset="-79"/>
                <a:cs typeface="Aharoni" pitchFamily="2" charset="-79"/>
              </a:rPr>
            </a:br>
            <a:r>
              <a:rPr lang="en-US" dirty="0" smtClean="0">
                <a:latin typeface="Aharoni" pitchFamily="2" charset="-79"/>
                <a:cs typeface="Aharoni" pitchFamily="2" charset="-79"/>
              </a:rPr>
              <a:t>Into Your Hands</a:t>
            </a:r>
            <a:endParaRPr lang="en-US" dirty="0">
              <a:latin typeface="Aharoni" pitchFamily="2" charset="-79"/>
              <a:cs typeface="Aharoni" pitchFamily="2" charset="-79"/>
            </a:endParaRPr>
          </a:p>
        </p:txBody>
      </p:sp>
      <p:pic>
        <p:nvPicPr>
          <p:cNvPr id="4" name="Content Placeholder 3" descr="Take it to Work.jpg"/>
          <p:cNvPicPr>
            <a:picLocks noGrp="1" noChangeAspect="1"/>
          </p:cNvPicPr>
          <p:nvPr>
            <p:ph idx="1"/>
          </p:nvPr>
        </p:nvPicPr>
        <p:blipFill>
          <a:blip r:embed="rId3" cstate="print"/>
          <a:stretch>
            <a:fillRect/>
          </a:stretch>
        </p:blipFill>
        <p:spPr>
          <a:xfrm>
            <a:off x="3200400" y="0"/>
            <a:ext cx="1085850" cy="1304925"/>
          </a:xfrm>
        </p:spPr>
      </p:pic>
      <p:sp>
        <p:nvSpPr>
          <p:cNvPr id="5" name="TextBox 4"/>
          <p:cNvSpPr txBox="1"/>
          <p:nvPr/>
        </p:nvSpPr>
        <p:spPr>
          <a:xfrm>
            <a:off x="304800" y="1504950"/>
            <a:ext cx="8610600" cy="477054"/>
          </a:xfrm>
          <a:prstGeom prst="rect">
            <a:avLst/>
          </a:prstGeom>
          <a:noFill/>
        </p:spPr>
        <p:txBody>
          <a:bodyPr wrap="square" rtlCol="0">
            <a:spAutoFit/>
          </a:bodyPr>
          <a:lstStyle/>
          <a:p>
            <a:r>
              <a:rPr lang="en-US" sz="2500" dirty="0" smtClean="0">
                <a:latin typeface="Arial Rounded MT Bold" pitchFamily="34" charset="0"/>
              </a:rPr>
              <a:t>How would you park and exit your vehicle?</a:t>
            </a:r>
            <a:endParaRPr lang="en-US" sz="2500" dirty="0">
              <a:latin typeface="Arial Rounded MT Bold" pitchFamily="34" charset="0"/>
            </a:endParaRPr>
          </a:p>
        </p:txBody>
      </p:sp>
      <p:sp>
        <p:nvSpPr>
          <p:cNvPr id="6" name="TextBox 5"/>
          <p:cNvSpPr txBox="1"/>
          <p:nvPr/>
        </p:nvSpPr>
        <p:spPr>
          <a:xfrm>
            <a:off x="457200" y="2114550"/>
            <a:ext cx="8305800" cy="2708434"/>
          </a:xfrm>
          <a:prstGeom prst="rect">
            <a:avLst/>
          </a:prstGeom>
          <a:noFill/>
        </p:spPr>
        <p:txBody>
          <a:bodyPr wrap="square" rtlCol="0">
            <a:spAutoFit/>
          </a:bodyPr>
          <a:lstStyle/>
          <a:p>
            <a:pPr marL="342900" indent="-342900">
              <a:spcBef>
                <a:spcPts val="600"/>
              </a:spcBef>
              <a:spcAft>
                <a:spcPts val="600"/>
              </a:spcAft>
              <a:buAutoNum type="arabicPeriod"/>
            </a:pPr>
            <a:r>
              <a:rPr lang="en-US" sz="2000" b="1" dirty="0" smtClean="0"/>
              <a:t>Park in the direction you wish to leave</a:t>
            </a:r>
          </a:p>
          <a:p>
            <a:pPr marL="342900" indent="-342900">
              <a:spcBef>
                <a:spcPts val="600"/>
              </a:spcBef>
              <a:spcAft>
                <a:spcPts val="600"/>
              </a:spcAft>
              <a:buAutoNum type="arabicPeriod"/>
            </a:pPr>
            <a:r>
              <a:rPr lang="en-US" sz="2000" b="1" dirty="0" smtClean="0"/>
              <a:t>Park in the street rather than the driveway when possible</a:t>
            </a:r>
          </a:p>
          <a:p>
            <a:pPr marL="342900" indent="-342900">
              <a:spcBef>
                <a:spcPts val="600"/>
              </a:spcBef>
              <a:spcAft>
                <a:spcPts val="600"/>
              </a:spcAft>
              <a:buAutoNum type="arabicPeriod"/>
            </a:pPr>
            <a:r>
              <a:rPr lang="en-US" sz="2000" b="1" dirty="0" smtClean="0"/>
              <a:t>Familiarize yourself with the neighborhood</a:t>
            </a:r>
          </a:p>
          <a:p>
            <a:pPr marL="342900" indent="-342900">
              <a:spcBef>
                <a:spcPts val="600"/>
              </a:spcBef>
              <a:spcAft>
                <a:spcPts val="600"/>
              </a:spcAft>
              <a:buAutoNum type="arabicPeriod"/>
            </a:pPr>
            <a:r>
              <a:rPr lang="en-US" sz="2000" b="1" dirty="0" smtClean="0"/>
              <a:t>Take only items needed to complete the visit-keys, phone, papers</a:t>
            </a:r>
          </a:p>
          <a:p>
            <a:pPr marL="800100" lvl="1" indent="-342900">
              <a:spcBef>
                <a:spcPts val="600"/>
              </a:spcBef>
              <a:spcAft>
                <a:spcPts val="600"/>
              </a:spcAft>
            </a:pPr>
            <a:r>
              <a:rPr lang="en-US" sz="2000" b="1" dirty="0" smtClean="0"/>
              <a:t>-Do NOT take personal belongings into a home (jewelry, purse, etc.)</a:t>
            </a:r>
          </a:p>
          <a:p>
            <a:pPr marL="342900" indent="-342900">
              <a:spcBef>
                <a:spcPts val="600"/>
              </a:spcBef>
              <a:spcAft>
                <a:spcPts val="600"/>
              </a:spcAft>
              <a:buAutoNum type="arabicPeriod"/>
            </a:pPr>
            <a:r>
              <a:rPr lang="en-US" sz="2000" b="1" dirty="0" smtClean="0"/>
              <a:t>Keep vehicle doors locked</a:t>
            </a:r>
            <a:endParaRPr lang="en-US" sz="2000" b="1" dirty="0"/>
          </a:p>
        </p:txBody>
      </p:sp>
      <p:sp>
        <p:nvSpPr>
          <p:cNvPr id="3" name="Slide Number Placeholder 2"/>
          <p:cNvSpPr>
            <a:spLocks noGrp="1"/>
          </p:cNvSpPr>
          <p:nvPr>
            <p:ph type="sldNum" sz="quarter" idx="12"/>
          </p:nvPr>
        </p:nvSpPr>
        <p:spPr/>
        <p:txBody>
          <a:bodyPr/>
          <a:lstStyle/>
          <a:p>
            <a:fld id="{C0ABD719-4A67-41F4-A84B-CDE44F660C71}"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latin typeface="Aharoni" pitchFamily="2" charset="-79"/>
                <a:cs typeface="Aharoni" pitchFamily="2" charset="-79"/>
              </a:rPr>
              <a:t>Taking Safety </a:t>
            </a:r>
            <a:br>
              <a:rPr lang="en-US" dirty="0" smtClean="0">
                <a:latin typeface="Aharoni" pitchFamily="2" charset="-79"/>
                <a:cs typeface="Aharoni" pitchFamily="2" charset="-79"/>
              </a:rPr>
            </a:br>
            <a:r>
              <a:rPr lang="en-US" dirty="0" smtClean="0">
                <a:latin typeface="Aharoni" pitchFamily="2" charset="-79"/>
                <a:cs typeface="Aharoni" pitchFamily="2" charset="-79"/>
              </a:rPr>
              <a:t>Into Your Hands</a:t>
            </a:r>
            <a:endParaRPr lang="en-US" dirty="0">
              <a:latin typeface="Aharoni" pitchFamily="2" charset="-79"/>
              <a:cs typeface="Aharoni" pitchFamily="2" charset="-79"/>
            </a:endParaRPr>
          </a:p>
        </p:txBody>
      </p:sp>
      <p:pic>
        <p:nvPicPr>
          <p:cNvPr id="4" name="Content Placeholder 3" descr="Take it to Work.jpg"/>
          <p:cNvPicPr>
            <a:picLocks noGrp="1" noChangeAspect="1"/>
          </p:cNvPicPr>
          <p:nvPr>
            <p:ph idx="1"/>
          </p:nvPr>
        </p:nvPicPr>
        <p:blipFill>
          <a:blip r:embed="rId3" cstate="print"/>
          <a:stretch>
            <a:fillRect/>
          </a:stretch>
        </p:blipFill>
        <p:spPr>
          <a:xfrm>
            <a:off x="3200400" y="0"/>
            <a:ext cx="1085850" cy="1304925"/>
          </a:xfrm>
        </p:spPr>
      </p:pic>
      <p:sp>
        <p:nvSpPr>
          <p:cNvPr id="5" name="TextBox 4"/>
          <p:cNvSpPr txBox="1"/>
          <p:nvPr/>
        </p:nvSpPr>
        <p:spPr>
          <a:xfrm>
            <a:off x="304800" y="1504950"/>
            <a:ext cx="8610600" cy="477054"/>
          </a:xfrm>
          <a:prstGeom prst="rect">
            <a:avLst/>
          </a:prstGeom>
          <a:noFill/>
        </p:spPr>
        <p:txBody>
          <a:bodyPr wrap="square" rtlCol="0">
            <a:spAutoFit/>
          </a:bodyPr>
          <a:lstStyle/>
          <a:p>
            <a:r>
              <a:rPr lang="en-US" sz="2500" dirty="0" smtClean="0">
                <a:latin typeface="Arial Rounded MT Bold" pitchFamily="34" charset="0"/>
              </a:rPr>
              <a:t>How would you approach the home?</a:t>
            </a:r>
            <a:endParaRPr lang="en-US" sz="2500" dirty="0">
              <a:latin typeface="Arial Rounded MT Bold" pitchFamily="34" charset="0"/>
            </a:endParaRPr>
          </a:p>
        </p:txBody>
      </p:sp>
      <p:sp>
        <p:nvSpPr>
          <p:cNvPr id="6" name="TextBox 5"/>
          <p:cNvSpPr txBox="1"/>
          <p:nvPr/>
        </p:nvSpPr>
        <p:spPr>
          <a:xfrm>
            <a:off x="457200" y="2114550"/>
            <a:ext cx="8305800" cy="1323439"/>
          </a:xfrm>
          <a:prstGeom prst="rect">
            <a:avLst/>
          </a:prstGeom>
          <a:noFill/>
        </p:spPr>
        <p:txBody>
          <a:bodyPr wrap="square" rtlCol="0">
            <a:spAutoFit/>
          </a:bodyPr>
          <a:lstStyle/>
          <a:p>
            <a:pPr marL="342900" indent="-342900">
              <a:spcBef>
                <a:spcPts val="600"/>
              </a:spcBef>
              <a:spcAft>
                <a:spcPts val="600"/>
              </a:spcAft>
              <a:buAutoNum type="arabicPeriod"/>
            </a:pPr>
            <a:r>
              <a:rPr lang="en-US" sz="2000" b="1" dirty="0" smtClean="0"/>
              <a:t>Observe the outside of the home and surrounding area</a:t>
            </a:r>
          </a:p>
          <a:p>
            <a:pPr marL="342900" indent="-342900">
              <a:spcBef>
                <a:spcPts val="600"/>
              </a:spcBef>
              <a:spcAft>
                <a:spcPts val="600"/>
              </a:spcAft>
              <a:buAutoNum type="arabicPeriod"/>
            </a:pPr>
            <a:r>
              <a:rPr lang="en-US" sz="2000" b="1" dirty="0" smtClean="0"/>
              <a:t>Look/listen for signs of disturbances in and around the home</a:t>
            </a:r>
          </a:p>
          <a:p>
            <a:pPr marL="342900" indent="-342900">
              <a:spcBef>
                <a:spcPts val="600"/>
              </a:spcBef>
              <a:spcAft>
                <a:spcPts val="600"/>
              </a:spcAft>
              <a:buAutoNum type="arabicPeriod"/>
            </a:pPr>
            <a:r>
              <a:rPr lang="en-US" sz="2000" b="1" dirty="0" smtClean="0"/>
              <a:t>Take note of smells and objects associated with substance abuse</a:t>
            </a:r>
          </a:p>
        </p:txBody>
      </p:sp>
      <p:sp>
        <p:nvSpPr>
          <p:cNvPr id="3" name="Slide Number Placeholder 2"/>
          <p:cNvSpPr>
            <a:spLocks noGrp="1"/>
          </p:cNvSpPr>
          <p:nvPr>
            <p:ph type="sldNum" sz="quarter" idx="12"/>
          </p:nvPr>
        </p:nvSpPr>
        <p:spPr/>
        <p:txBody>
          <a:bodyPr/>
          <a:lstStyle/>
          <a:p>
            <a:fld id="{C0ABD719-4A67-41F4-A84B-CDE44F660C71}"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latin typeface="Aharoni" pitchFamily="2" charset="-79"/>
                <a:cs typeface="Aharoni" pitchFamily="2" charset="-79"/>
              </a:rPr>
              <a:t>Taking Safety </a:t>
            </a:r>
            <a:br>
              <a:rPr lang="en-US" dirty="0" smtClean="0">
                <a:latin typeface="Aharoni" pitchFamily="2" charset="-79"/>
                <a:cs typeface="Aharoni" pitchFamily="2" charset="-79"/>
              </a:rPr>
            </a:br>
            <a:r>
              <a:rPr lang="en-US" dirty="0" smtClean="0">
                <a:latin typeface="Aharoni" pitchFamily="2" charset="-79"/>
                <a:cs typeface="Aharoni" pitchFamily="2" charset="-79"/>
              </a:rPr>
              <a:t>Into Your Hands</a:t>
            </a:r>
            <a:endParaRPr lang="en-US" dirty="0">
              <a:latin typeface="Aharoni" pitchFamily="2" charset="-79"/>
              <a:cs typeface="Aharoni" pitchFamily="2" charset="-79"/>
            </a:endParaRPr>
          </a:p>
        </p:txBody>
      </p:sp>
      <p:pic>
        <p:nvPicPr>
          <p:cNvPr id="4" name="Content Placeholder 3" descr="Take it to Work.jpg"/>
          <p:cNvPicPr>
            <a:picLocks noGrp="1" noChangeAspect="1"/>
          </p:cNvPicPr>
          <p:nvPr>
            <p:ph idx="1"/>
          </p:nvPr>
        </p:nvPicPr>
        <p:blipFill>
          <a:blip r:embed="rId3" cstate="print"/>
          <a:stretch>
            <a:fillRect/>
          </a:stretch>
        </p:blipFill>
        <p:spPr>
          <a:xfrm>
            <a:off x="3200400" y="0"/>
            <a:ext cx="1085850" cy="1304925"/>
          </a:xfrm>
        </p:spPr>
      </p:pic>
      <p:sp>
        <p:nvSpPr>
          <p:cNvPr id="5" name="TextBox 4"/>
          <p:cNvSpPr txBox="1"/>
          <p:nvPr/>
        </p:nvSpPr>
        <p:spPr>
          <a:xfrm>
            <a:off x="304800" y="1504950"/>
            <a:ext cx="8610600" cy="477054"/>
          </a:xfrm>
          <a:prstGeom prst="rect">
            <a:avLst/>
          </a:prstGeom>
          <a:noFill/>
        </p:spPr>
        <p:txBody>
          <a:bodyPr wrap="square" rtlCol="0">
            <a:spAutoFit/>
          </a:bodyPr>
          <a:lstStyle/>
          <a:p>
            <a:r>
              <a:rPr lang="en-US" sz="2500" dirty="0" smtClean="0">
                <a:latin typeface="Arial Rounded MT Bold" pitchFamily="34" charset="0"/>
              </a:rPr>
              <a:t>What would you do when entering the home?</a:t>
            </a:r>
            <a:endParaRPr lang="en-US" sz="2500" dirty="0">
              <a:latin typeface="Arial Rounded MT Bold" pitchFamily="34" charset="0"/>
            </a:endParaRPr>
          </a:p>
        </p:txBody>
      </p:sp>
      <p:sp>
        <p:nvSpPr>
          <p:cNvPr id="6" name="TextBox 5"/>
          <p:cNvSpPr txBox="1"/>
          <p:nvPr/>
        </p:nvSpPr>
        <p:spPr>
          <a:xfrm>
            <a:off x="457200" y="2114550"/>
            <a:ext cx="8305800" cy="1323439"/>
          </a:xfrm>
          <a:prstGeom prst="rect">
            <a:avLst/>
          </a:prstGeom>
          <a:noFill/>
        </p:spPr>
        <p:txBody>
          <a:bodyPr wrap="square" rtlCol="0">
            <a:spAutoFit/>
          </a:bodyPr>
          <a:lstStyle/>
          <a:p>
            <a:pPr marL="342900" indent="-342900">
              <a:spcBef>
                <a:spcPts val="600"/>
              </a:spcBef>
              <a:spcAft>
                <a:spcPts val="600"/>
              </a:spcAft>
              <a:buAutoNum type="arabicPeriod"/>
            </a:pPr>
            <a:r>
              <a:rPr lang="en-US" sz="2000" b="1" dirty="0" smtClean="0"/>
              <a:t>Do not enter unless an adult invites you inside</a:t>
            </a:r>
          </a:p>
          <a:p>
            <a:pPr marL="342900" indent="-342900">
              <a:spcBef>
                <a:spcPts val="600"/>
              </a:spcBef>
              <a:spcAft>
                <a:spcPts val="600"/>
              </a:spcAft>
              <a:buAutoNum type="arabicPeriod"/>
            </a:pPr>
            <a:r>
              <a:rPr lang="en-US" sz="2000" b="1" dirty="0" smtClean="0"/>
              <a:t>Enter in a door within plain sight of the street</a:t>
            </a:r>
          </a:p>
          <a:p>
            <a:pPr marL="342900" indent="-342900">
              <a:spcBef>
                <a:spcPts val="600"/>
              </a:spcBef>
              <a:spcAft>
                <a:spcPts val="600"/>
              </a:spcAft>
              <a:buAutoNum type="arabicPeriod"/>
            </a:pPr>
            <a:r>
              <a:rPr lang="en-US" sz="2000" b="1" dirty="0" smtClean="0"/>
              <a:t>Immediately complete a visual scan for exits, barriers, weapons, etc.</a:t>
            </a:r>
          </a:p>
        </p:txBody>
      </p:sp>
      <p:sp>
        <p:nvSpPr>
          <p:cNvPr id="3" name="Slide Number Placeholder 2"/>
          <p:cNvSpPr>
            <a:spLocks noGrp="1"/>
          </p:cNvSpPr>
          <p:nvPr>
            <p:ph type="sldNum" sz="quarter" idx="12"/>
          </p:nvPr>
        </p:nvSpPr>
        <p:spPr/>
        <p:txBody>
          <a:bodyPr/>
          <a:lstStyle/>
          <a:p>
            <a:fld id="{C0ABD719-4A67-41F4-A84B-CDE44F660C71}"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latin typeface="Aharoni" pitchFamily="2" charset="-79"/>
                <a:cs typeface="Aharoni" pitchFamily="2" charset="-79"/>
              </a:rPr>
              <a:t>Taking Safety </a:t>
            </a:r>
            <a:br>
              <a:rPr lang="en-US" dirty="0" smtClean="0">
                <a:latin typeface="Aharoni" pitchFamily="2" charset="-79"/>
                <a:cs typeface="Aharoni" pitchFamily="2" charset="-79"/>
              </a:rPr>
            </a:br>
            <a:r>
              <a:rPr lang="en-US" dirty="0" smtClean="0">
                <a:latin typeface="Aharoni" pitchFamily="2" charset="-79"/>
                <a:cs typeface="Aharoni" pitchFamily="2" charset="-79"/>
              </a:rPr>
              <a:t>Into Your Hands</a:t>
            </a:r>
            <a:endParaRPr lang="en-US" dirty="0">
              <a:latin typeface="Aharoni" pitchFamily="2" charset="-79"/>
              <a:cs typeface="Aharoni" pitchFamily="2" charset="-79"/>
            </a:endParaRPr>
          </a:p>
        </p:txBody>
      </p:sp>
      <p:pic>
        <p:nvPicPr>
          <p:cNvPr id="4" name="Content Placeholder 3" descr="Take it to Work.jpg"/>
          <p:cNvPicPr>
            <a:picLocks noGrp="1" noChangeAspect="1"/>
          </p:cNvPicPr>
          <p:nvPr>
            <p:ph idx="1"/>
          </p:nvPr>
        </p:nvPicPr>
        <p:blipFill>
          <a:blip r:embed="rId3" cstate="print"/>
          <a:stretch>
            <a:fillRect/>
          </a:stretch>
        </p:blipFill>
        <p:spPr>
          <a:xfrm>
            <a:off x="3200400" y="0"/>
            <a:ext cx="1085850" cy="1304925"/>
          </a:xfrm>
        </p:spPr>
      </p:pic>
      <p:sp>
        <p:nvSpPr>
          <p:cNvPr id="5" name="TextBox 4"/>
          <p:cNvSpPr txBox="1"/>
          <p:nvPr/>
        </p:nvSpPr>
        <p:spPr>
          <a:xfrm>
            <a:off x="304800" y="1504950"/>
            <a:ext cx="8610600" cy="477054"/>
          </a:xfrm>
          <a:prstGeom prst="rect">
            <a:avLst/>
          </a:prstGeom>
          <a:noFill/>
        </p:spPr>
        <p:txBody>
          <a:bodyPr wrap="square" rtlCol="0">
            <a:spAutoFit/>
          </a:bodyPr>
          <a:lstStyle/>
          <a:p>
            <a:r>
              <a:rPr lang="en-US" sz="2500" dirty="0" smtClean="0">
                <a:latin typeface="Arial Rounded MT Bold" pitchFamily="34" charset="0"/>
              </a:rPr>
              <a:t>What would you do once inside the home?</a:t>
            </a:r>
            <a:endParaRPr lang="en-US" sz="2500" dirty="0">
              <a:latin typeface="Arial Rounded MT Bold" pitchFamily="34" charset="0"/>
            </a:endParaRPr>
          </a:p>
        </p:txBody>
      </p:sp>
      <p:sp>
        <p:nvSpPr>
          <p:cNvPr id="6" name="TextBox 5"/>
          <p:cNvSpPr txBox="1"/>
          <p:nvPr/>
        </p:nvSpPr>
        <p:spPr>
          <a:xfrm>
            <a:off x="457200" y="2114550"/>
            <a:ext cx="8305800" cy="2708434"/>
          </a:xfrm>
          <a:prstGeom prst="rect">
            <a:avLst/>
          </a:prstGeom>
          <a:noFill/>
        </p:spPr>
        <p:txBody>
          <a:bodyPr wrap="square" rtlCol="0">
            <a:spAutoFit/>
          </a:bodyPr>
          <a:lstStyle/>
          <a:p>
            <a:pPr marL="342900" indent="-342900">
              <a:spcBef>
                <a:spcPts val="600"/>
              </a:spcBef>
              <a:spcAft>
                <a:spcPts val="600"/>
              </a:spcAft>
              <a:buAutoNum type="arabicPeriod"/>
            </a:pPr>
            <a:r>
              <a:rPr lang="en-US" sz="2000" b="1" dirty="0" smtClean="0"/>
              <a:t>Stay between the client and an exit</a:t>
            </a:r>
          </a:p>
          <a:p>
            <a:pPr marL="342900" indent="-342900">
              <a:spcBef>
                <a:spcPts val="600"/>
              </a:spcBef>
              <a:spcAft>
                <a:spcPts val="600"/>
              </a:spcAft>
              <a:buAutoNum type="arabicPeriod"/>
            </a:pPr>
            <a:r>
              <a:rPr lang="en-US" sz="2000" b="1" dirty="0" smtClean="0"/>
              <a:t>Remain alert and observant</a:t>
            </a:r>
          </a:p>
          <a:p>
            <a:pPr marL="342900" indent="-342900">
              <a:spcBef>
                <a:spcPts val="600"/>
              </a:spcBef>
              <a:spcAft>
                <a:spcPts val="600"/>
              </a:spcAft>
              <a:buAutoNum type="arabicPeriod"/>
            </a:pPr>
            <a:r>
              <a:rPr lang="en-US" sz="2000" b="1" dirty="0" smtClean="0"/>
              <a:t>Keep your cellular phone accessible </a:t>
            </a:r>
          </a:p>
          <a:p>
            <a:pPr marL="342900" indent="-342900">
              <a:spcBef>
                <a:spcPts val="600"/>
              </a:spcBef>
              <a:spcAft>
                <a:spcPts val="600"/>
              </a:spcAft>
              <a:buAutoNum type="arabicPeriod"/>
            </a:pPr>
            <a:r>
              <a:rPr lang="en-US" sz="2000" b="1" dirty="0" smtClean="0"/>
              <a:t>Remain calm and polite; respect the client’s home and emotions</a:t>
            </a:r>
          </a:p>
          <a:p>
            <a:pPr marL="342900" indent="-342900">
              <a:spcBef>
                <a:spcPts val="600"/>
              </a:spcBef>
              <a:spcAft>
                <a:spcPts val="600"/>
              </a:spcAft>
              <a:buAutoNum type="arabicPeriod"/>
            </a:pPr>
            <a:r>
              <a:rPr lang="en-US" sz="2000" b="1" dirty="0" smtClean="0"/>
              <a:t>Be aware of everyone in the residence at all times</a:t>
            </a:r>
          </a:p>
          <a:p>
            <a:pPr marL="342900" indent="-342900">
              <a:spcBef>
                <a:spcPts val="600"/>
              </a:spcBef>
              <a:spcAft>
                <a:spcPts val="600"/>
              </a:spcAft>
              <a:buAutoNum type="arabicPeriod"/>
            </a:pPr>
            <a:r>
              <a:rPr lang="en-US" sz="2000" b="1" dirty="0" smtClean="0"/>
              <a:t>Leave immediately if you perceive a safety risk</a:t>
            </a:r>
          </a:p>
        </p:txBody>
      </p:sp>
      <p:sp>
        <p:nvSpPr>
          <p:cNvPr id="3" name="Slide Number Placeholder 2"/>
          <p:cNvSpPr>
            <a:spLocks noGrp="1"/>
          </p:cNvSpPr>
          <p:nvPr>
            <p:ph type="sldNum" sz="quarter" idx="12"/>
          </p:nvPr>
        </p:nvSpPr>
        <p:spPr/>
        <p:txBody>
          <a:bodyPr/>
          <a:lstStyle/>
          <a:p>
            <a:fld id="{C0ABD719-4A67-41F4-A84B-CDE44F660C71}"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latin typeface="Aharoni" pitchFamily="2" charset="-79"/>
                <a:cs typeface="Aharoni" pitchFamily="2" charset="-79"/>
              </a:rPr>
              <a:t>Taking Safety </a:t>
            </a:r>
            <a:br>
              <a:rPr lang="en-US" dirty="0" smtClean="0">
                <a:latin typeface="Aharoni" pitchFamily="2" charset="-79"/>
                <a:cs typeface="Aharoni" pitchFamily="2" charset="-79"/>
              </a:rPr>
            </a:br>
            <a:r>
              <a:rPr lang="en-US" dirty="0" smtClean="0">
                <a:latin typeface="Aharoni" pitchFamily="2" charset="-79"/>
                <a:cs typeface="Aharoni" pitchFamily="2" charset="-79"/>
              </a:rPr>
              <a:t>Into Your Hands</a:t>
            </a:r>
            <a:endParaRPr lang="en-US" dirty="0">
              <a:latin typeface="Aharoni" pitchFamily="2" charset="-79"/>
              <a:cs typeface="Aharoni" pitchFamily="2" charset="-79"/>
            </a:endParaRPr>
          </a:p>
        </p:txBody>
      </p:sp>
      <p:pic>
        <p:nvPicPr>
          <p:cNvPr id="4" name="Content Placeholder 3" descr="Take it to Work.jpg"/>
          <p:cNvPicPr>
            <a:picLocks noGrp="1" noChangeAspect="1"/>
          </p:cNvPicPr>
          <p:nvPr>
            <p:ph idx="1"/>
          </p:nvPr>
        </p:nvPicPr>
        <p:blipFill>
          <a:blip r:embed="rId3" cstate="print"/>
          <a:stretch>
            <a:fillRect/>
          </a:stretch>
        </p:blipFill>
        <p:spPr>
          <a:xfrm>
            <a:off x="3200400" y="0"/>
            <a:ext cx="1085850" cy="1304925"/>
          </a:xfrm>
        </p:spPr>
      </p:pic>
      <p:sp>
        <p:nvSpPr>
          <p:cNvPr id="5" name="TextBox 4"/>
          <p:cNvSpPr txBox="1"/>
          <p:nvPr/>
        </p:nvSpPr>
        <p:spPr>
          <a:xfrm>
            <a:off x="304800" y="1504950"/>
            <a:ext cx="8610600" cy="477054"/>
          </a:xfrm>
          <a:prstGeom prst="rect">
            <a:avLst/>
          </a:prstGeom>
          <a:noFill/>
        </p:spPr>
        <p:txBody>
          <a:bodyPr wrap="square" rtlCol="0">
            <a:spAutoFit/>
          </a:bodyPr>
          <a:lstStyle/>
          <a:p>
            <a:r>
              <a:rPr lang="en-US" sz="2500" dirty="0" smtClean="0">
                <a:latin typeface="Arial Rounded MT Bold" pitchFamily="34" charset="0"/>
              </a:rPr>
              <a:t>What would you do when leaving the home?</a:t>
            </a:r>
            <a:endParaRPr lang="en-US" sz="2500" dirty="0">
              <a:latin typeface="Arial Rounded MT Bold" pitchFamily="34" charset="0"/>
            </a:endParaRPr>
          </a:p>
        </p:txBody>
      </p:sp>
      <p:sp>
        <p:nvSpPr>
          <p:cNvPr id="6" name="TextBox 5"/>
          <p:cNvSpPr txBox="1"/>
          <p:nvPr/>
        </p:nvSpPr>
        <p:spPr>
          <a:xfrm>
            <a:off x="457200" y="2114550"/>
            <a:ext cx="8305800" cy="1785104"/>
          </a:xfrm>
          <a:prstGeom prst="rect">
            <a:avLst/>
          </a:prstGeom>
          <a:noFill/>
        </p:spPr>
        <p:txBody>
          <a:bodyPr wrap="square" rtlCol="0">
            <a:spAutoFit/>
          </a:bodyPr>
          <a:lstStyle/>
          <a:p>
            <a:pPr marL="342900" indent="-342900">
              <a:spcBef>
                <a:spcPts val="600"/>
              </a:spcBef>
              <a:spcAft>
                <a:spcPts val="600"/>
              </a:spcAft>
              <a:buAutoNum type="arabicPeriod"/>
            </a:pPr>
            <a:r>
              <a:rPr lang="en-US" sz="2000" b="1" dirty="0" smtClean="0"/>
              <a:t>Thank people for their time</a:t>
            </a:r>
          </a:p>
          <a:p>
            <a:pPr marL="342900" indent="-342900">
              <a:spcBef>
                <a:spcPts val="600"/>
              </a:spcBef>
              <a:spcAft>
                <a:spcPts val="600"/>
              </a:spcAft>
              <a:buAutoNum type="arabicPeriod"/>
            </a:pPr>
            <a:r>
              <a:rPr lang="en-US" sz="2000" b="1" dirty="0" smtClean="0"/>
              <a:t>Have your car keys out and ready upon approaching the vehicle</a:t>
            </a:r>
          </a:p>
          <a:p>
            <a:pPr marL="342900" indent="-342900">
              <a:spcBef>
                <a:spcPts val="600"/>
              </a:spcBef>
              <a:spcAft>
                <a:spcPts val="600"/>
              </a:spcAft>
              <a:buAutoNum type="arabicPeriod"/>
            </a:pPr>
            <a:r>
              <a:rPr lang="en-US" sz="2000" b="1" dirty="0" smtClean="0"/>
              <a:t>Observe the backseat of your vehicle before entering </a:t>
            </a:r>
          </a:p>
          <a:p>
            <a:pPr marL="342900" indent="-342900">
              <a:spcBef>
                <a:spcPts val="600"/>
              </a:spcBef>
              <a:spcAft>
                <a:spcPts val="600"/>
              </a:spcAft>
              <a:buAutoNum type="arabicPeriod"/>
            </a:pPr>
            <a:r>
              <a:rPr lang="en-US" sz="2000" b="1" dirty="0" smtClean="0"/>
              <a:t>Observe people and activity in the area</a:t>
            </a:r>
          </a:p>
        </p:txBody>
      </p:sp>
      <p:sp>
        <p:nvSpPr>
          <p:cNvPr id="3" name="Slide Number Placeholder 2"/>
          <p:cNvSpPr>
            <a:spLocks noGrp="1"/>
          </p:cNvSpPr>
          <p:nvPr>
            <p:ph type="sldNum" sz="quarter" idx="12"/>
          </p:nvPr>
        </p:nvSpPr>
        <p:spPr/>
        <p:txBody>
          <a:bodyPr/>
          <a:lstStyle/>
          <a:p>
            <a:fld id="{C0ABD719-4A67-41F4-A84B-CDE44F660C71}"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haroni" pitchFamily="2" charset="-79"/>
                <a:cs typeface="Aharoni" pitchFamily="2" charset="-79"/>
              </a:rPr>
              <a:t>Animals</a:t>
            </a:r>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sz="2000" b="1" dirty="0"/>
              <a:t>Ask for animals to be put up if you are not comfortable.</a:t>
            </a:r>
          </a:p>
          <a:p>
            <a:pPr marL="514350" indent="-514350">
              <a:buFont typeface="+mj-lt"/>
              <a:buAutoNum type="arabicPeriod"/>
            </a:pPr>
            <a:r>
              <a:rPr lang="en-US" sz="2000" b="1" dirty="0" smtClean="0"/>
              <a:t>Explain any animal allergies you have, and take precautions to keep yourself healthy (medication, inhalers, etc.)</a:t>
            </a:r>
            <a:endParaRPr lang="en-US" sz="2000" b="1" dirty="0"/>
          </a:p>
          <a:p>
            <a:pPr marL="514350" indent="-514350">
              <a:buFont typeface="+mj-lt"/>
              <a:buAutoNum type="arabicPeriod"/>
            </a:pPr>
            <a:r>
              <a:rPr lang="en-US" sz="2000" b="1" dirty="0" smtClean="0"/>
              <a:t>Do not approach animals that appear to be friendly without the owners permission and oversight.</a:t>
            </a:r>
            <a:endParaRPr lang="en-US" sz="2000" b="1" dirty="0"/>
          </a:p>
        </p:txBody>
      </p:sp>
      <p:pic>
        <p:nvPicPr>
          <p:cNvPr id="4" name="Picture 3" descr="MP900446573.JPG"/>
          <p:cNvPicPr>
            <a:picLocks noChangeAspect="1"/>
          </p:cNvPicPr>
          <p:nvPr/>
        </p:nvPicPr>
        <p:blipFill>
          <a:blip r:embed="rId2" cstate="print"/>
          <a:stretch>
            <a:fillRect/>
          </a:stretch>
        </p:blipFill>
        <p:spPr>
          <a:xfrm>
            <a:off x="6781800" y="3336932"/>
            <a:ext cx="1600200" cy="1235710"/>
          </a:xfrm>
          <a:prstGeom prst="rect">
            <a:avLst/>
          </a:prstGeom>
        </p:spPr>
      </p:pic>
    </p:spTree>
    <p:extLst>
      <p:ext uri="{BB962C8B-B14F-4D97-AF65-F5344CB8AC3E}">
        <p14:creationId xmlns:p14="http://schemas.microsoft.com/office/powerpoint/2010/main" val="196598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haroni" pitchFamily="2" charset="-79"/>
                <a:cs typeface="Aharoni" pitchFamily="2" charset="-79"/>
              </a:rPr>
              <a:t>Illegal Substances</a:t>
            </a:r>
            <a:endParaRPr lang="en-US" sz="4000" dirty="0">
              <a:latin typeface="Aharoni" pitchFamily="2" charset="-79"/>
              <a:cs typeface="Aharoni" pitchFamily="2" charset="-79"/>
            </a:endParaRPr>
          </a:p>
        </p:txBody>
      </p:sp>
      <p:sp>
        <p:nvSpPr>
          <p:cNvPr id="3" name="Content Placeholder 2"/>
          <p:cNvSpPr>
            <a:spLocks noGrp="1"/>
          </p:cNvSpPr>
          <p:nvPr>
            <p:ph sz="quarter" idx="1"/>
          </p:nvPr>
        </p:nvSpPr>
        <p:spPr/>
        <p:txBody>
          <a:bodyPr>
            <a:normAutofit/>
          </a:bodyPr>
          <a:lstStyle/>
          <a:p>
            <a:r>
              <a:rPr lang="en-US" sz="2400" b="1" dirty="0" smtClean="0"/>
              <a:t>Remanence of the use of illegal substances can cause a safety issue for workers in the home or community.  You may not recognize a client’s response to recent substance use.  Always be watchful of environmental signs of substance use.  The following slides show images of things you might see when a person has recently used or manufactured illegal drugs.</a:t>
            </a:r>
            <a:endParaRPr lang="en-US" sz="2400" b="1" dirty="0"/>
          </a:p>
        </p:txBody>
      </p:sp>
    </p:spTree>
    <p:extLst>
      <p:ext uri="{BB962C8B-B14F-4D97-AF65-F5344CB8AC3E}">
        <p14:creationId xmlns:p14="http://schemas.microsoft.com/office/powerpoint/2010/main" val="1006331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4800" y="205979"/>
            <a:ext cx="4572000" cy="857250"/>
          </a:xfrm>
        </p:spPr>
        <p:txBody>
          <a:bodyPr>
            <a:normAutofit/>
          </a:bodyPr>
          <a:lstStyle/>
          <a:p>
            <a:pPr algn="ctr"/>
            <a:r>
              <a:rPr lang="en-US" dirty="0" smtClean="0">
                <a:latin typeface="Aharoni" pitchFamily="2" charset="-79"/>
                <a:cs typeface="Aharoni" pitchFamily="2" charset="-79"/>
              </a:rPr>
              <a:t>Meth Labs</a:t>
            </a:r>
          </a:p>
        </p:txBody>
      </p:sp>
      <p:pic>
        <p:nvPicPr>
          <p:cNvPr id="8" name="Content Placeholder 7" descr="meth bottle.jpg"/>
          <p:cNvPicPr>
            <a:picLocks noGrp="1" noChangeAspect="1"/>
          </p:cNvPicPr>
          <p:nvPr>
            <p:ph idx="1"/>
          </p:nvPr>
        </p:nvPicPr>
        <p:blipFill>
          <a:blip r:embed="rId3" cstate="print"/>
          <a:stretch>
            <a:fillRect/>
          </a:stretch>
        </p:blipFill>
        <p:spPr>
          <a:xfrm>
            <a:off x="284285" y="2114550"/>
            <a:ext cx="1371600" cy="914400"/>
          </a:xfrm>
        </p:spPr>
      </p:pic>
      <p:pic>
        <p:nvPicPr>
          <p:cNvPr id="9" name="Picture 8" descr="meth pic2.jpg"/>
          <p:cNvPicPr>
            <a:picLocks noChangeAspect="1"/>
          </p:cNvPicPr>
          <p:nvPr/>
        </p:nvPicPr>
        <p:blipFill>
          <a:blip r:embed="rId4" cstate="print"/>
          <a:stretch>
            <a:fillRect/>
          </a:stretch>
        </p:blipFill>
        <p:spPr>
          <a:xfrm>
            <a:off x="228600" y="3383757"/>
            <a:ext cx="2209800" cy="1657350"/>
          </a:xfrm>
          <a:prstGeom prst="rect">
            <a:avLst/>
          </a:prstGeom>
        </p:spPr>
      </p:pic>
      <p:pic>
        <p:nvPicPr>
          <p:cNvPr id="10" name="Picture 9" descr="methpills2.jpg"/>
          <p:cNvPicPr>
            <a:picLocks noChangeAspect="1"/>
          </p:cNvPicPr>
          <p:nvPr/>
        </p:nvPicPr>
        <p:blipFill>
          <a:blip r:embed="rId5" cstate="print"/>
          <a:stretch>
            <a:fillRect/>
          </a:stretch>
        </p:blipFill>
        <p:spPr>
          <a:xfrm>
            <a:off x="2844800" y="3136107"/>
            <a:ext cx="2540000" cy="1905000"/>
          </a:xfrm>
          <a:prstGeom prst="rect">
            <a:avLst/>
          </a:prstGeom>
        </p:spPr>
      </p:pic>
      <p:pic>
        <p:nvPicPr>
          <p:cNvPr id="11" name="Picture 10" descr="meth pics.jpg"/>
          <p:cNvPicPr>
            <a:picLocks noChangeAspect="1"/>
          </p:cNvPicPr>
          <p:nvPr/>
        </p:nvPicPr>
        <p:blipFill>
          <a:blip r:embed="rId6" cstate="print"/>
          <a:stretch>
            <a:fillRect/>
          </a:stretch>
        </p:blipFill>
        <p:spPr>
          <a:xfrm>
            <a:off x="2590800" y="1509617"/>
            <a:ext cx="2209800" cy="1209866"/>
          </a:xfrm>
          <a:prstGeom prst="rect">
            <a:avLst/>
          </a:prstGeom>
        </p:spPr>
      </p:pic>
      <p:sp>
        <p:nvSpPr>
          <p:cNvPr id="3" name="Slide Number Placeholder 2"/>
          <p:cNvSpPr>
            <a:spLocks noGrp="1"/>
          </p:cNvSpPr>
          <p:nvPr>
            <p:ph type="sldNum" sz="quarter" idx="12"/>
          </p:nvPr>
        </p:nvSpPr>
        <p:spPr/>
        <p:txBody>
          <a:bodyPr/>
          <a:lstStyle/>
          <a:p>
            <a:fld id="{C0ABD719-4A67-41F4-A84B-CDE44F660C71}" type="slidenum">
              <a:rPr lang="en-US" smtClean="0"/>
              <a:pPr/>
              <a:t>19</a:t>
            </a:fld>
            <a:endParaRPr lang="en-US"/>
          </a:p>
        </p:txBody>
      </p:sp>
      <p:sp>
        <p:nvSpPr>
          <p:cNvPr id="4" name="TextBox 3"/>
          <p:cNvSpPr txBox="1"/>
          <p:nvPr/>
        </p:nvSpPr>
        <p:spPr>
          <a:xfrm>
            <a:off x="5791200" y="1478844"/>
            <a:ext cx="2667000" cy="3139321"/>
          </a:xfrm>
          <a:prstGeom prst="rect">
            <a:avLst/>
          </a:prstGeom>
          <a:noFill/>
        </p:spPr>
        <p:txBody>
          <a:bodyPr wrap="square" rtlCol="0">
            <a:spAutoFit/>
          </a:bodyPr>
          <a:lstStyle/>
          <a:p>
            <a:r>
              <a:rPr lang="en-US" b="1" dirty="0"/>
              <a:t>Signs of manufacturing methamphetamine includes empty packages or foil packs from pseudoephedrine, hoses, plastic bottles, ammonia, and bottles with residue in them.  This can cause an explosion, burning, or irritation and is very dangerous.</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39752" y="205979"/>
            <a:ext cx="6347048" cy="857250"/>
          </a:xfrm>
        </p:spPr>
        <p:txBody>
          <a:bodyPr/>
          <a:lstStyle/>
          <a:p>
            <a:pPr algn="l"/>
            <a:r>
              <a:rPr lang="en-US" dirty="0" smtClean="0">
                <a:latin typeface="Aharoni" pitchFamily="2" charset="-79"/>
                <a:cs typeface="Aharoni" pitchFamily="2" charset="-79"/>
              </a:rPr>
              <a:t>Course Competencies</a:t>
            </a:r>
            <a:endParaRPr lang="en-US" dirty="0">
              <a:latin typeface="Aharoni" pitchFamily="2" charset="-79"/>
              <a:cs typeface="Aharoni" pitchFamily="2" charset="-79"/>
            </a:endParaRPr>
          </a:p>
        </p:txBody>
      </p:sp>
      <p:sp>
        <p:nvSpPr>
          <p:cNvPr id="6" name="TextBox 5"/>
          <p:cNvSpPr txBox="1"/>
          <p:nvPr/>
        </p:nvSpPr>
        <p:spPr>
          <a:xfrm>
            <a:off x="2133600" y="971550"/>
            <a:ext cx="6781800" cy="3785652"/>
          </a:xfrm>
          <a:prstGeom prst="rect">
            <a:avLst/>
          </a:prstGeom>
          <a:noFill/>
        </p:spPr>
        <p:txBody>
          <a:bodyPr wrap="square" rtlCol="0">
            <a:spAutoFit/>
          </a:bodyPr>
          <a:lstStyle/>
          <a:p>
            <a:pPr marL="290513" indent="-290513"/>
            <a:r>
              <a:rPr lang="en-US" dirty="0" smtClean="0">
                <a:latin typeface="Arial Rounded MT Bold" pitchFamily="34" charset="0"/>
              </a:rPr>
              <a:t>At the end of this course, participants will be able to:</a:t>
            </a:r>
          </a:p>
          <a:p>
            <a:pPr marL="290513" indent="-290513"/>
            <a:endParaRPr lang="en-US" dirty="0" smtClean="0">
              <a:latin typeface="Arial Rounded MT Bold" pitchFamily="34" charset="0"/>
            </a:endParaRPr>
          </a:p>
          <a:p>
            <a:pPr marL="342900" lvl="0" indent="-342900">
              <a:buFont typeface="+mj-lt"/>
              <a:buAutoNum type="arabicPeriod"/>
            </a:pPr>
            <a:endParaRPr lang="en-US" dirty="0" smtClean="0">
              <a:latin typeface="Arial Rounded MT Bold" pitchFamily="34" charset="0"/>
            </a:endParaRPr>
          </a:p>
          <a:p>
            <a:pPr marL="342900" lvl="0" indent="-342900">
              <a:buFont typeface="+mj-lt"/>
              <a:buAutoNum type="arabicPeriod"/>
            </a:pPr>
            <a:r>
              <a:rPr lang="en-US" dirty="0" smtClean="0">
                <a:latin typeface="Arial Rounded MT Bold" pitchFamily="34" charset="0"/>
              </a:rPr>
              <a:t>Explain the Four A’s of Safety and relate them to self, environment, clients, and agency policy.</a:t>
            </a:r>
          </a:p>
          <a:p>
            <a:pPr marL="342900" lvl="0" indent="-342900">
              <a:buFont typeface="+mj-lt"/>
              <a:buAutoNum type="arabicPeriod"/>
            </a:pPr>
            <a:r>
              <a:rPr lang="en-US" dirty="0" smtClean="0">
                <a:latin typeface="Arial Rounded MT Bold" pitchFamily="34" charset="0"/>
              </a:rPr>
              <a:t>Take precautions to keep one’s self safe by preparing yourself and your vehicle for unexpected circumstances.</a:t>
            </a:r>
          </a:p>
          <a:p>
            <a:pPr marL="342900" indent="-342900">
              <a:buFont typeface="+mj-lt"/>
              <a:buAutoNum type="arabicPeriod"/>
            </a:pPr>
            <a:r>
              <a:rPr lang="en-US" dirty="0">
                <a:latin typeface="Arial Rounded MT Bold" pitchFamily="34" charset="0"/>
              </a:rPr>
              <a:t>Safely approach, enter, and exit a home or other environment</a:t>
            </a:r>
            <a:r>
              <a:rPr lang="en-US" dirty="0" smtClean="0">
                <a:latin typeface="Arial Rounded MT Bold" pitchFamily="34" charset="0"/>
              </a:rPr>
              <a:t>.</a:t>
            </a:r>
            <a:endParaRPr lang="en-US" dirty="0" smtClean="0">
              <a:latin typeface="Arial Rounded MT Bold" pitchFamily="34" charset="0"/>
            </a:endParaRPr>
          </a:p>
          <a:p>
            <a:pPr marL="342900" lvl="0" indent="-342900">
              <a:buFont typeface="+mj-lt"/>
              <a:buAutoNum type="arabicPeriod"/>
            </a:pPr>
            <a:r>
              <a:rPr lang="en-US" dirty="0" smtClean="0">
                <a:latin typeface="Arial Rounded MT Bold" pitchFamily="34" charset="0"/>
              </a:rPr>
              <a:t>Recognize </a:t>
            </a:r>
            <a:r>
              <a:rPr lang="en-US" dirty="0" smtClean="0">
                <a:latin typeface="Arial Rounded MT Bold" pitchFamily="34" charset="0"/>
              </a:rPr>
              <a:t>signs of illegal substance use that can lead to worker safety concerns</a:t>
            </a:r>
            <a:r>
              <a:rPr lang="en-US" dirty="0" smtClean="0">
                <a:latin typeface="Arial Rounded MT Bold" pitchFamily="34" charset="0"/>
              </a:rPr>
              <a:t>.</a:t>
            </a:r>
            <a:endParaRPr lang="en-US" dirty="0" smtClean="0">
              <a:latin typeface="Arial Rounded MT Bold" pitchFamily="34" charset="0"/>
            </a:endParaRPr>
          </a:p>
          <a:p>
            <a:pPr marL="290513" indent="-290513"/>
            <a:endParaRPr lang="en-US" sz="2400" dirty="0">
              <a:latin typeface="Arial Rounded MT Bold" pitchFamily="34" charset="0"/>
            </a:endParaRPr>
          </a:p>
        </p:txBody>
      </p:sp>
      <p:sp>
        <p:nvSpPr>
          <p:cNvPr id="3" name="Slide Number Placeholder 2"/>
          <p:cNvSpPr>
            <a:spLocks noGrp="1"/>
          </p:cNvSpPr>
          <p:nvPr>
            <p:ph type="sldNum" sz="quarter" idx="12"/>
          </p:nvPr>
        </p:nvSpPr>
        <p:spPr/>
        <p:txBody>
          <a:bodyPr/>
          <a:lstStyle/>
          <a:p>
            <a:fld id="{C0ABD719-4A67-41F4-A84B-CDE44F660C71}" type="slidenum">
              <a:rPr lang="en-US" smtClean="0"/>
              <a:pPr/>
              <a:t>2</a:t>
            </a:fld>
            <a:endParaRPr lang="en-US"/>
          </a:p>
        </p:txBody>
      </p:sp>
    </p:spTree>
    <p:extLst>
      <p:ext uri="{BB962C8B-B14F-4D97-AF65-F5344CB8AC3E}">
        <p14:creationId xmlns:p14="http://schemas.microsoft.com/office/powerpoint/2010/main" val="1057359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4800" y="205979"/>
            <a:ext cx="4572000" cy="857250"/>
          </a:xfrm>
        </p:spPr>
        <p:txBody>
          <a:bodyPr>
            <a:normAutofit fontScale="90000"/>
          </a:bodyPr>
          <a:lstStyle/>
          <a:p>
            <a:pPr algn="ctr"/>
            <a:r>
              <a:rPr lang="en-US" dirty="0" smtClean="0">
                <a:latin typeface="Aharoni" pitchFamily="2" charset="-79"/>
                <a:cs typeface="Aharoni" pitchFamily="2" charset="-79"/>
              </a:rPr>
              <a:t>Exposure to Needles</a:t>
            </a:r>
            <a:endParaRPr lang="en-US" dirty="0" smtClean="0">
              <a:latin typeface="Aharoni" pitchFamily="2" charset="-79"/>
              <a:cs typeface="Aharoni" pitchFamily="2" charset="-79"/>
            </a:endParaRPr>
          </a:p>
        </p:txBody>
      </p:sp>
      <p:sp>
        <p:nvSpPr>
          <p:cNvPr id="3" name="Slide Number Placeholder 2"/>
          <p:cNvSpPr>
            <a:spLocks noGrp="1"/>
          </p:cNvSpPr>
          <p:nvPr>
            <p:ph type="sldNum" sz="quarter" idx="12"/>
          </p:nvPr>
        </p:nvSpPr>
        <p:spPr/>
        <p:txBody>
          <a:bodyPr/>
          <a:lstStyle/>
          <a:p>
            <a:fld id="{C0ABD719-4A67-41F4-A84B-CDE44F660C71}" type="slidenum">
              <a:rPr lang="en-US" smtClean="0"/>
              <a:pPr/>
              <a:t>20</a:t>
            </a:fld>
            <a:endParaRPr lang="en-US"/>
          </a:p>
        </p:txBody>
      </p:sp>
      <p:sp>
        <p:nvSpPr>
          <p:cNvPr id="4" name="TextBox 3"/>
          <p:cNvSpPr txBox="1"/>
          <p:nvPr/>
        </p:nvSpPr>
        <p:spPr>
          <a:xfrm>
            <a:off x="838200" y="1428750"/>
            <a:ext cx="7543800" cy="923330"/>
          </a:xfrm>
          <a:prstGeom prst="rect">
            <a:avLst/>
          </a:prstGeom>
          <a:noFill/>
        </p:spPr>
        <p:txBody>
          <a:bodyPr wrap="square" rtlCol="0">
            <a:spAutoFit/>
          </a:bodyPr>
          <a:lstStyle/>
          <a:p>
            <a:r>
              <a:rPr lang="en-US" b="1" dirty="0"/>
              <a:t>Used needles pose a risk to others because they contain blood which can be contaminated.  Workers should always be mindful of this and watching for needles on furniture, on the floor, and in open areas.</a:t>
            </a:r>
            <a:endParaRPr lang="en-US" b="1" dirty="0"/>
          </a:p>
        </p:txBody>
      </p:sp>
      <p:pic>
        <p:nvPicPr>
          <p:cNvPr id="6" name="Picture 5" descr="MP900337286.JPG"/>
          <p:cNvPicPr>
            <a:picLocks noChangeAspect="1"/>
          </p:cNvPicPr>
          <p:nvPr/>
        </p:nvPicPr>
        <p:blipFill>
          <a:blip r:embed="rId3" cstate="print"/>
          <a:stretch>
            <a:fillRect/>
          </a:stretch>
        </p:blipFill>
        <p:spPr>
          <a:xfrm>
            <a:off x="3048000" y="2717601"/>
            <a:ext cx="2929871" cy="2089975"/>
          </a:xfrm>
          <a:prstGeom prst="rect">
            <a:avLst/>
          </a:prstGeom>
        </p:spPr>
      </p:pic>
    </p:spTree>
    <p:extLst>
      <p:ext uri="{BB962C8B-B14F-4D97-AF65-F5344CB8AC3E}">
        <p14:creationId xmlns:p14="http://schemas.microsoft.com/office/powerpoint/2010/main" val="1174970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39752" y="205979"/>
            <a:ext cx="6347048" cy="857250"/>
          </a:xfrm>
        </p:spPr>
        <p:txBody>
          <a:bodyPr/>
          <a:lstStyle/>
          <a:p>
            <a:pPr algn="l"/>
            <a:r>
              <a:rPr lang="en-US" dirty="0" smtClean="0">
                <a:latin typeface="Aharoni" pitchFamily="2" charset="-79"/>
                <a:cs typeface="Aharoni" pitchFamily="2" charset="-79"/>
              </a:rPr>
              <a:t>Course Competencies</a:t>
            </a:r>
            <a:endParaRPr lang="en-US" dirty="0">
              <a:latin typeface="Aharoni" pitchFamily="2" charset="-79"/>
              <a:cs typeface="Aharoni" pitchFamily="2" charset="-79"/>
            </a:endParaRPr>
          </a:p>
        </p:txBody>
      </p:sp>
      <p:sp>
        <p:nvSpPr>
          <p:cNvPr id="6" name="TextBox 5"/>
          <p:cNvSpPr txBox="1"/>
          <p:nvPr/>
        </p:nvSpPr>
        <p:spPr>
          <a:xfrm>
            <a:off x="2514600" y="971550"/>
            <a:ext cx="6400800" cy="3847207"/>
          </a:xfrm>
          <a:prstGeom prst="rect">
            <a:avLst/>
          </a:prstGeom>
          <a:noFill/>
        </p:spPr>
        <p:txBody>
          <a:bodyPr wrap="square" rtlCol="0">
            <a:spAutoFit/>
          </a:bodyPr>
          <a:lstStyle/>
          <a:p>
            <a:r>
              <a:rPr lang="en-US" dirty="0" smtClean="0">
                <a:latin typeface="Arial Rounded MT Bold" pitchFamily="34" charset="0"/>
              </a:rPr>
              <a:t>Have we successfully completed the course competencies</a:t>
            </a:r>
            <a:r>
              <a:rPr lang="en-US" dirty="0" smtClean="0">
                <a:latin typeface="Arial Rounded MT Bold" pitchFamily="34" charset="0"/>
              </a:rPr>
              <a:t>?</a:t>
            </a:r>
          </a:p>
          <a:p>
            <a:endParaRPr lang="en-US" dirty="0">
              <a:latin typeface="Arial Rounded MT Bold" pitchFamily="34" charset="0"/>
            </a:endParaRPr>
          </a:p>
          <a:p>
            <a:pPr marL="342900" lvl="0" indent="-342900">
              <a:buFont typeface="+mj-lt"/>
              <a:buAutoNum type="arabicPeriod"/>
            </a:pPr>
            <a:r>
              <a:rPr lang="en-US" dirty="0">
                <a:latin typeface="Arial Rounded MT Bold" pitchFamily="34" charset="0"/>
              </a:rPr>
              <a:t>Explain the Four A’s of Safety and relate them to self, environment, clients, and agency policy.</a:t>
            </a:r>
          </a:p>
          <a:p>
            <a:pPr marL="342900" lvl="0" indent="-342900">
              <a:buFont typeface="+mj-lt"/>
              <a:buAutoNum type="arabicPeriod"/>
            </a:pPr>
            <a:r>
              <a:rPr lang="en-US" dirty="0">
                <a:latin typeface="Arial Rounded MT Bold" pitchFamily="34" charset="0"/>
              </a:rPr>
              <a:t>Take precautions to keep one’s self safe by preparing yourself and your vehicle for unexpected circumstances.</a:t>
            </a:r>
          </a:p>
          <a:p>
            <a:pPr marL="342900" indent="-342900">
              <a:buFont typeface="+mj-lt"/>
              <a:buAutoNum type="arabicPeriod"/>
            </a:pPr>
            <a:r>
              <a:rPr lang="en-US" dirty="0">
                <a:latin typeface="Arial Rounded MT Bold" pitchFamily="34" charset="0"/>
              </a:rPr>
              <a:t>Safely approach, enter, and exit a home or other environment.</a:t>
            </a:r>
          </a:p>
          <a:p>
            <a:pPr marL="342900" lvl="0" indent="-342900">
              <a:buFont typeface="+mj-lt"/>
              <a:buAutoNum type="arabicPeriod"/>
            </a:pPr>
            <a:r>
              <a:rPr lang="en-US" dirty="0">
                <a:latin typeface="Arial Rounded MT Bold" pitchFamily="34" charset="0"/>
              </a:rPr>
              <a:t>Recognize signs of illegal substance use that can lead to worker safety concerns.</a:t>
            </a:r>
          </a:p>
          <a:p>
            <a:endParaRPr lang="en-US" dirty="0" smtClean="0">
              <a:latin typeface="Arial Rounded MT Bold" pitchFamily="34" charset="0"/>
            </a:endParaRPr>
          </a:p>
          <a:p>
            <a:pPr marL="290513" indent="-290513"/>
            <a:endParaRPr lang="en-US" sz="1000" dirty="0" smtClean="0">
              <a:latin typeface="Arial Rounded MT Bold" pitchFamily="34" charset="0"/>
            </a:endParaRPr>
          </a:p>
        </p:txBody>
      </p:sp>
      <p:sp>
        <p:nvSpPr>
          <p:cNvPr id="3" name="Slide Number Placeholder 2"/>
          <p:cNvSpPr>
            <a:spLocks noGrp="1"/>
          </p:cNvSpPr>
          <p:nvPr>
            <p:ph type="sldNum" sz="quarter" idx="12"/>
          </p:nvPr>
        </p:nvSpPr>
        <p:spPr/>
        <p:txBody>
          <a:bodyPr/>
          <a:lstStyle/>
          <a:p>
            <a:fld id="{C0ABD719-4A67-41F4-A84B-CDE44F660C71}" type="slidenum">
              <a:rPr lang="en-US" smtClean="0"/>
              <a:pPr/>
              <a:t>21</a:t>
            </a:fld>
            <a:endParaRPr lang="en-US"/>
          </a:p>
        </p:txBody>
      </p:sp>
    </p:spTree>
    <p:extLst>
      <p:ext uri="{BB962C8B-B14F-4D97-AF65-F5344CB8AC3E}">
        <p14:creationId xmlns:p14="http://schemas.microsoft.com/office/powerpoint/2010/main" val="1057359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123950"/>
            <a:ext cx="6563072" cy="3127771"/>
          </a:xfrm>
        </p:spPr>
        <p:txBody>
          <a:bodyPr>
            <a:normAutofit fontScale="90000"/>
          </a:bodyPr>
          <a:lstStyle/>
          <a:p>
            <a:pPr algn="ctr"/>
            <a:r>
              <a:rPr lang="en-US" dirty="0" smtClean="0">
                <a:latin typeface="Aharoni" pitchFamily="2" charset="-79"/>
                <a:cs typeface="Aharoni" pitchFamily="2" charset="-79"/>
              </a:rPr>
              <a:t>Thank you for attending </a:t>
            </a:r>
            <a:br>
              <a:rPr lang="en-US" dirty="0" smtClean="0">
                <a:latin typeface="Aharoni" pitchFamily="2" charset="-79"/>
                <a:cs typeface="Aharoni" pitchFamily="2" charset="-79"/>
              </a:rPr>
            </a:br>
            <a:r>
              <a:rPr lang="en-US" dirty="0" smtClean="0">
                <a:latin typeface="Aharoni" pitchFamily="2" charset="-79"/>
                <a:cs typeface="Aharoni" pitchFamily="2" charset="-79"/>
              </a:rPr>
              <a:t>Worker Safety Essentials</a:t>
            </a:r>
            <a:br>
              <a:rPr lang="en-US" dirty="0" smtClean="0">
                <a:latin typeface="Aharoni" pitchFamily="2" charset="-79"/>
                <a:cs typeface="Aharoni" pitchFamily="2" charset="-79"/>
              </a:rPr>
            </a:br>
            <a:endParaRPr lang="en-US" dirty="0">
              <a:latin typeface="Aharoni" pitchFamily="2" charset="-79"/>
              <a:cs typeface="Aharoni" pitchFamily="2" charset="-79"/>
            </a:endParaRPr>
          </a:p>
        </p:txBody>
      </p:sp>
      <p:sp>
        <p:nvSpPr>
          <p:cNvPr id="3" name="Slide Number Placeholder 2"/>
          <p:cNvSpPr>
            <a:spLocks noGrp="1"/>
          </p:cNvSpPr>
          <p:nvPr>
            <p:ph type="sldNum" sz="quarter" idx="12"/>
          </p:nvPr>
        </p:nvSpPr>
        <p:spPr/>
        <p:txBody>
          <a:bodyPr/>
          <a:lstStyle/>
          <a:p>
            <a:fld id="{C0ABD719-4A67-41F4-A84B-CDE44F660C71}" type="slidenum">
              <a:rPr lang="en-US" smtClean="0"/>
              <a:pPr/>
              <a:t>22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13235"/>
            <a:ext cx="7772400" cy="829915"/>
          </a:xfrm>
        </p:spPr>
        <p:txBody>
          <a:bodyPr>
            <a:noAutofit/>
          </a:bodyPr>
          <a:lstStyle/>
          <a:p>
            <a:r>
              <a:rPr lang="en-US" sz="6000" dirty="0" smtClean="0">
                <a:latin typeface="Aharoni" pitchFamily="2" charset="-79"/>
                <a:cs typeface="Aharoni" pitchFamily="2" charset="-79"/>
              </a:rPr>
              <a:t>Four A’s </a:t>
            </a:r>
            <a:br>
              <a:rPr lang="en-US" sz="6000" dirty="0" smtClean="0">
                <a:latin typeface="Aharoni" pitchFamily="2" charset="-79"/>
                <a:cs typeface="Aharoni" pitchFamily="2" charset="-79"/>
              </a:rPr>
            </a:br>
            <a:r>
              <a:rPr lang="en-US" sz="6000" dirty="0" smtClean="0">
                <a:latin typeface="Aharoni" pitchFamily="2" charset="-79"/>
                <a:cs typeface="Aharoni" pitchFamily="2" charset="-79"/>
              </a:rPr>
              <a:t>of Safety</a:t>
            </a:r>
            <a:br>
              <a:rPr lang="en-US" sz="6000" dirty="0" smtClean="0">
                <a:latin typeface="Aharoni" pitchFamily="2" charset="-79"/>
                <a:cs typeface="Aharoni" pitchFamily="2" charset="-79"/>
              </a:rPr>
            </a:br>
            <a:r>
              <a:rPr lang="en-US" sz="2800" dirty="0" smtClean="0">
                <a:latin typeface="Aharoni" pitchFamily="2" charset="-79"/>
                <a:cs typeface="Aharoni" pitchFamily="2" charset="-79"/>
              </a:rPr>
              <a:t>Awareness, Assessment, Anticipation, Action</a:t>
            </a:r>
            <a:r>
              <a:rPr lang="en-US" sz="6000" dirty="0" smtClean="0">
                <a:latin typeface="Aharoni" pitchFamily="2" charset="-79"/>
                <a:cs typeface="Aharoni" pitchFamily="2" charset="-79"/>
              </a:rPr>
              <a:t/>
            </a:r>
            <a:br>
              <a:rPr lang="en-US" sz="6000" dirty="0" smtClean="0">
                <a:latin typeface="Aharoni" pitchFamily="2" charset="-79"/>
                <a:cs typeface="Aharoni" pitchFamily="2" charset="-79"/>
              </a:rPr>
            </a:br>
            <a:endParaRPr lang="en-US" sz="6000" dirty="0">
              <a:latin typeface="Aharoni" pitchFamily="2" charset="-79"/>
              <a:cs typeface="Aharoni" pitchFamily="2" charset="-79"/>
            </a:endParaRPr>
          </a:p>
        </p:txBody>
      </p:sp>
      <p:sp>
        <p:nvSpPr>
          <p:cNvPr id="3" name="Subtitle 2"/>
          <p:cNvSpPr>
            <a:spLocks noGrp="1"/>
          </p:cNvSpPr>
          <p:nvPr>
            <p:ph type="subTitle" idx="1"/>
          </p:nvPr>
        </p:nvSpPr>
        <p:spPr/>
        <p:txBody>
          <a:bodyPr>
            <a:normAutofit/>
          </a:bodyPr>
          <a:lstStyle/>
          <a:p>
            <a:r>
              <a:rPr lang="en-US" sz="2800" dirty="0" smtClean="0"/>
              <a:t>For New Workers</a:t>
            </a:r>
            <a:endParaRPr lang="en-US" sz="2800" dirty="0"/>
          </a:p>
        </p:txBody>
      </p:sp>
      <p:sp>
        <p:nvSpPr>
          <p:cNvPr id="6" name="Title 1"/>
          <p:cNvSpPr txBox="1">
            <a:spLocks/>
          </p:cNvSpPr>
          <p:nvPr/>
        </p:nvSpPr>
        <p:spPr>
          <a:xfrm>
            <a:off x="685800" y="3795886"/>
            <a:ext cx="7772400" cy="82991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rPr>
              <a:t>Worker Safety</a:t>
            </a:r>
            <a:endParaRPr kumimoji="0" lang="en-US" sz="4800" b="0" i="0" u="none" strike="noStrike" kern="1200" cap="none" spc="0" normalizeH="0" baseline="0" noProof="0" dirty="0">
              <a:ln>
                <a:noFill/>
              </a:ln>
              <a:solidFill>
                <a:schemeClr val="bg1"/>
              </a:solidFill>
              <a:effectLst/>
              <a:uLnTx/>
              <a:uFillTx/>
              <a:latin typeface="Aharoni" pitchFamily="2" charset="-79"/>
              <a:ea typeface="+mj-ea"/>
              <a:cs typeface="Aharoni" pitchFamily="2" charset="-79"/>
            </a:endParaRPr>
          </a:p>
        </p:txBody>
      </p:sp>
      <p:sp>
        <p:nvSpPr>
          <p:cNvPr id="4" name="Slide Number Placeholder 3"/>
          <p:cNvSpPr>
            <a:spLocks noGrp="1"/>
          </p:cNvSpPr>
          <p:nvPr>
            <p:ph type="sldNum" sz="quarter" idx="12"/>
          </p:nvPr>
        </p:nvSpPr>
        <p:spPr/>
        <p:txBody>
          <a:bodyPr/>
          <a:lstStyle/>
          <a:p>
            <a:fld id="{C0ABD719-4A67-41F4-A84B-CDE44F660C71}" type="slidenum">
              <a:rPr lang="en-US" smtClean="0"/>
              <a:pPr/>
              <a:t>3</a:t>
            </a:fld>
            <a:endParaRPr lang="en-US"/>
          </a:p>
        </p:txBody>
      </p:sp>
    </p:spTree>
    <p:extLst>
      <p:ext uri="{BB962C8B-B14F-4D97-AF65-F5344CB8AC3E}">
        <p14:creationId xmlns:p14="http://schemas.microsoft.com/office/powerpoint/2010/main" val="461692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80635"/>
            <a:ext cx="4658072" cy="857250"/>
          </a:xfrm>
        </p:spPr>
        <p:txBody>
          <a:bodyPr/>
          <a:lstStyle/>
          <a:p>
            <a:r>
              <a:rPr lang="en-US" dirty="0" smtClean="0"/>
              <a:t>Four A’s of Safety</a:t>
            </a:r>
            <a:endParaRPr lang="en-US" dirty="0"/>
          </a:p>
        </p:txBody>
      </p:sp>
      <p:sp>
        <p:nvSpPr>
          <p:cNvPr id="3" name="Content Placeholder 2"/>
          <p:cNvSpPr>
            <a:spLocks noGrp="1"/>
          </p:cNvSpPr>
          <p:nvPr>
            <p:ph idx="1"/>
          </p:nvPr>
        </p:nvSpPr>
        <p:spPr>
          <a:xfrm>
            <a:off x="2127738" y="1352550"/>
            <a:ext cx="6406662" cy="2057400"/>
          </a:xfrm>
        </p:spPr>
        <p:txBody>
          <a:bodyPr>
            <a:normAutofit/>
          </a:bodyPr>
          <a:lstStyle/>
          <a:p>
            <a:pPr algn="ctr"/>
            <a:r>
              <a:rPr lang="en-US" dirty="0" smtClean="0"/>
              <a:t>Safety starts with an awareness of self, environment, clients, and policy. Click on the </a:t>
            </a:r>
            <a:r>
              <a:rPr lang="en-US" dirty="0" smtClean="0"/>
              <a:t>safety cone</a:t>
            </a:r>
            <a:r>
              <a:rPr lang="en-US" dirty="0" smtClean="0"/>
              <a:t> </a:t>
            </a:r>
            <a:r>
              <a:rPr lang="en-US" dirty="0" smtClean="0"/>
              <a:t>and print the PDF document.  </a:t>
            </a:r>
            <a:endParaRPr lang="en-US" dirty="0" smtClean="0"/>
          </a:p>
          <a:p>
            <a:pPr algn="ctr"/>
            <a:endParaRPr lang="en-US" dirty="0" smtClean="0"/>
          </a:p>
        </p:txBody>
      </p:sp>
      <p:sp>
        <p:nvSpPr>
          <p:cNvPr id="4" name="Slide Number Placeholder 3"/>
          <p:cNvSpPr>
            <a:spLocks noGrp="1"/>
          </p:cNvSpPr>
          <p:nvPr>
            <p:ph type="sldNum" sz="quarter" idx="12"/>
          </p:nvPr>
        </p:nvSpPr>
        <p:spPr/>
        <p:txBody>
          <a:bodyPr/>
          <a:lstStyle/>
          <a:p>
            <a:fld id="{C0ABD719-4A67-41F4-A84B-CDE44F660C71}" type="slidenum">
              <a:rPr lang="en-US" smtClean="0"/>
              <a:pPr/>
              <a:t>4</a:t>
            </a:fld>
            <a:endParaRPr lang="en-US"/>
          </a:p>
        </p:txBody>
      </p:sp>
      <p:pic>
        <p:nvPicPr>
          <p:cNvPr id="6" name="Picture 5" descr="safety cone.png">
            <a:hlinkClick r:id="rId2" action="ppaction://hlinkfile"/>
          </p:cNvPr>
          <p:cNvPicPr>
            <a:picLocks noChangeAspect="1"/>
          </p:cNvPicPr>
          <p:nvPr/>
        </p:nvPicPr>
        <p:blipFill>
          <a:blip r:embed="rId3" cstate="print"/>
          <a:stretch>
            <a:fillRect/>
          </a:stretch>
        </p:blipFill>
        <p:spPr>
          <a:xfrm>
            <a:off x="4800600" y="3471039"/>
            <a:ext cx="1000125" cy="1428750"/>
          </a:xfrm>
          <a:prstGeom prst="rect">
            <a:avLst/>
          </a:prstGeom>
        </p:spPr>
      </p:pic>
    </p:spTree>
    <p:extLst>
      <p:ext uri="{BB962C8B-B14F-4D97-AF65-F5344CB8AC3E}">
        <p14:creationId xmlns:p14="http://schemas.microsoft.com/office/powerpoint/2010/main" val="2095729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39752" y="205979"/>
            <a:ext cx="6347048" cy="857250"/>
          </a:xfrm>
        </p:spPr>
        <p:txBody>
          <a:bodyPr/>
          <a:lstStyle/>
          <a:p>
            <a:pPr algn="l"/>
            <a:r>
              <a:rPr lang="en-US" dirty="0" smtClean="0">
                <a:latin typeface="Aharoni" pitchFamily="2" charset="-79"/>
                <a:cs typeface="Aharoni" pitchFamily="2" charset="-79"/>
              </a:rPr>
              <a:t>Four A’s of Safety</a:t>
            </a:r>
            <a:endParaRPr lang="en-US" dirty="0">
              <a:latin typeface="Aharoni" pitchFamily="2" charset="-79"/>
              <a:cs typeface="Aharoni" pitchFamily="2" charset="-79"/>
            </a:endParaRPr>
          </a:p>
        </p:txBody>
      </p:sp>
      <p:pic>
        <p:nvPicPr>
          <p:cNvPr id="5" name="Picture 4" descr="safety cone.png"/>
          <p:cNvPicPr>
            <a:picLocks noChangeAspect="1"/>
          </p:cNvPicPr>
          <p:nvPr/>
        </p:nvPicPr>
        <p:blipFill>
          <a:blip r:embed="rId3" cstate="print"/>
          <a:stretch>
            <a:fillRect/>
          </a:stretch>
        </p:blipFill>
        <p:spPr>
          <a:xfrm>
            <a:off x="2514600" y="3486150"/>
            <a:ext cx="1000125" cy="1428750"/>
          </a:xfrm>
          <a:prstGeom prst="rect">
            <a:avLst/>
          </a:prstGeom>
        </p:spPr>
      </p:pic>
      <p:pic>
        <p:nvPicPr>
          <p:cNvPr id="8" name="Picture 7" descr="safety cone.png"/>
          <p:cNvPicPr>
            <a:picLocks noChangeAspect="1"/>
          </p:cNvPicPr>
          <p:nvPr/>
        </p:nvPicPr>
        <p:blipFill>
          <a:blip r:embed="rId3" cstate="print"/>
          <a:stretch>
            <a:fillRect/>
          </a:stretch>
        </p:blipFill>
        <p:spPr>
          <a:xfrm>
            <a:off x="3876675" y="3505200"/>
            <a:ext cx="1000125" cy="1428750"/>
          </a:xfrm>
          <a:prstGeom prst="rect">
            <a:avLst/>
          </a:prstGeom>
        </p:spPr>
      </p:pic>
      <p:pic>
        <p:nvPicPr>
          <p:cNvPr id="9" name="Picture 8" descr="safety cone.png"/>
          <p:cNvPicPr>
            <a:picLocks noChangeAspect="1"/>
          </p:cNvPicPr>
          <p:nvPr/>
        </p:nvPicPr>
        <p:blipFill>
          <a:blip r:embed="rId3" cstate="print"/>
          <a:stretch>
            <a:fillRect/>
          </a:stretch>
        </p:blipFill>
        <p:spPr>
          <a:xfrm>
            <a:off x="5257800" y="3486150"/>
            <a:ext cx="1000125" cy="1428750"/>
          </a:xfrm>
          <a:prstGeom prst="rect">
            <a:avLst/>
          </a:prstGeom>
        </p:spPr>
      </p:pic>
      <p:pic>
        <p:nvPicPr>
          <p:cNvPr id="10" name="Picture 9" descr="safety cone.png"/>
          <p:cNvPicPr>
            <a:picLocks noChangeAspect="1"/>
          </p:cNvPicPr>
          <p:nvPr/>
        </p:nvPicPr>
        <p:blipFill>
          <a:blip r:embed="rId3" cstate="print"/>
          <a:stretch>
            <a:fillRect/>
          </a:stretch>
        </p:blipFill>
        <p:spPr>
          <a:xfrm>
            <a:off x="6629400" y="3486150"/>
            <a:ext cx="1000125" cy="1428750"/>
          </a:xfrm>
          <a:prstGeom prst="rect">
            <a:avLst/>
          </a:prstGeom>
        </p:spPr>
      </p:pic>
      <p:sp>
        <p:nvSpPr>
          <p:cNvPr id="11" name="Rectangle 10"/>
          <p:cNvSpPr/>
          <p:nvPr/>
        </p:nvSpPr>
        <p:spPr>
          <a:xfrm>
            <a:off x="2286000" y="909757"/>
            <a:ext cx="6553200" cy="2693045"/>
          </a:xfrm>
          <a:prstGeom prst="rect">
            <a:avLst/>
          </a:prstGeom>
        </p:spPr>
        <p:txBody>
          <a:bodyPr wrap="square">
            <a:spAutoFit/>
          </a:bodyPr>
          <a:lstStyle/>
          <a:p>
            <a:r>
              <a:rPr lang="en-US" sz="2800" b="1" dirty="0" smtClean="0">
                <a:solidFill>
                  <a:srgbClr val="FF9900"/>
                </a:solidFill>
              </a:rPr>
              <a:t>Self</a:t>
            </a:r>
            <a:r>
              <a:rPr lang="en-US" b="1" dirty="0" smtClean="0"/>
              <a:t> is the only tool individuals always have with them. It is the only constant and reliable tool for intervention and defense. Self as a tool includes not only skills, but also awareness and assessment of one’s own values, beliefs, attitudes, stereotypes , and judgments.</a:t>
            </a:r>
          </a:p>
          <a:p>
            <a:endParaRPr lang="en-US" sz="500" b="1" dirty="0" smtClean="0"/>
          </a:p>
          <a:p>
            <a:r>
              <a:rPr lang="en-US" sz="2800" b="1" dirty="0" smtClean="0">
                <a:solidFill>
                  <a:srgbClr val="FF9900"/>
                </a:solidFill>
              </a:rPr>
              <a:t>Environment </a:t>
            </a:r>
            <a:r>
              <a:rPr lang="en-US" b="1" dirty="0" smtClean="0"/>
              <a:t>is the “where” of potentially dangerous situations. Environment also includes what to look for, as well as observations made.</a:t>
            </a:r>
          </a:p>
        </p:txBody>
      </p:sp>
      <p:sp>
        <p:nvSpPr>
          <p:cNvPr id="3" name="Slide Number Placeholder 2"/>
          <p:cNvSpPr>
            <a:spLocks noGrp="1"/>
          </p:cNvSpPr>
          <p:nvPr>
            <p:ph type="sldNum" sz="quarter" idx="12"/>
          </p:nvPr>
        </p:nvSpPr>
        <p:spPr/>
        <p:txBody>
          <a:bodyPr/>
          <a:lstStyle/>
          <a:p>
            <a:fld id="{C0ABD719-4A67-41F4-A84B-CDE44F660C71}" type="slidenum">
              <a:rPr lang="en-US" smtClean="0"/>
              <a:pPr/>
              <a:t>5</a:t>
            </a:fld>
            <a:endParaRPr lang="en-US"/>
          </a:p>
        </p:txBody>
      </p:sp>
    </p:spTree>
    <p:extLst>
      <p:ext uri="{BB962C8B-B14F-4D97-AF65-F5344CB8AC3E}">
        <p14:creationId xmlns:p14="http://schemas.microsoft.com/office/powerpoint/2010/main" val="105735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39752" y="205979"/>
            <a:ext cx="6347048" cy="857250"/>
          </a:xfrm>
        </p:spPr>
        <p:txBody>
          <a:bodyPr/>
          <a:lstStyle/>
          <a:p>
            <a:pPr algn="l"/>
            <a:r>
              <a:rPr lang="en-US" dirty="0" smtClean="0">
                <a:latin typeface="Aharoni" pitchFamily="2" charset="-79"/>
                <a:cs typeface="Aharoni" pitchFamily="2" charset="-79"/>
              </a:rPr>
              <a:t>Four A’s of Safety</a:t>
            </a:r>
            <a:endParaRPr lang="en-US" dirty="0">
              <a:latin typeface="Aharoni" pitchFamily="2" charset="-79"/>
              <a:cs typeface="Aharoni" pitchFamily="2" charset="-79"/>
            </a:endParaRPr>
          </a:p>
        </p:txBody>
      </p:sp>
      <p:pic>
        <p:nvPicPr>
          <p:cNvPr id="5" name="Picture 4" descr="safety cone.png"/>
          <p:cNvPicPr>
            <a:picLocks noChangeAspect="1"/>
          </p:cNvPicPr>
          <p:nvPr/>
        </p:nvPicPr>
        <p:blipFill>
          <a:blip r:embed="rId3" cstate="print"/>
          <a:stretch>
            <a:fillRect/>
          </a:stretch>
        </p:blipFill>
        <p:spPr>
          <a:xfrm>
            <a:off x="2514600" y="3486150"/>
            <a:ext cx="1000125" cy="1428750"/>
          </a:xfrm>
          <a:prstGeom prst="rect">
            <a:avLst/>
          </a:prstGeom>
        </p:spPr>
      </p:pic>
      <p:pic>
        <p:nvPicPr>
          <p:cNvPr id="8" name="Picture 7" descr="safety cone.png"/>
          <p:cNvPicPr>
            <a:picLocks noChangeAspect="1"/>
          </p:cNvPicPr>
          <p:nvPr/>
        </p:nvPicPr>
        <p:blipFill>
          <a:blip r:embed="rId3" cstate="print"/>
          <a:stretch>
            <a:fillRect/>
          </a:stretch>
        </p:blipFill>
        <p:spPr>
          <a:xfrm>
            <a:off x="3876675" y="3505200"/>
            <a:ext cx="1000125" cy="1428750"/>
          </a:xfrm>
          <a:prstGeom prst="rect">
            <a:avLst/>
          </a:prstGeom>
        </p:spPr>
      </p:pic>
      <p:pic>
        <p:nvPicPr>
          <p:cNvPr id="9" name="Picture 8" descr="safety cone.png"/>
          <p:cNvPicPr>
            <a:picLocks noChangeAspect="1"/>
          </p:cNvPicPr>
          <p:nvPr/>
        </p:nvPicPr>
        <p:blipFill>
          <a:blip r:embed="rId3" cstate="print"/>
          <a:stretch>
            <a:fillRect/>
          </a:stretch>
        </p:blipFill>
        <p:spPr>
          <a:xfrm>
            <a:off x="5257800" y="3486150"/>
            <a:ext cx="1000125" cy="1428750"/>
          </a:xfrm>
          <a:prstGeom prst="rect">
            <a:avLst/>
          </a:prstGeom>
        </p:spPr>
      </p:pic>
      <p:pic>
        <p:nvPicPr>
          <p:cNvPr id="10" name="Picture 9" descr="safety cone.png"/>
          <p:cNvPicPr>
            <a:picLocks noChangeAspect="1"/>
          </p:cNvPicPr>
          <p:nvPr/>
        </p:nvPicPr>
        <p:blipFill>
          <a:blip r:embed="rId3" cstate="print"/>
          <a:stretch>
            <a:fillRect/>
          </a:stretch>
        </p:blipFill>
        <p:spPr>
          <a:xfrm>
            <a:off x="6629400" y="3486150"/>
            <a:ext cx="1000125" cy="1428750"/>
          </a:xfrm>
          <a:prstGeom prst="rect">
            <a:avLst/>
          </a:prstGeom>
        </p:spPr>
      </p:pic>
      <p:sp>
        <p:nvSpPr>
          <p:cNvPr id="12" name="Rectangle 11"/>
          <p:cNvSpPr/>
          <p:nvPr/>
        </p:nvSpPr>
        <p:spPr>
          <a:xfrm>
            <a:off x="2286000" y="1200150"/>
            <a:ext cx="6096000" cy="2062103"/>
          </a:xfrm>
          <a:prstGeom prst="rect">
            <a:avLst/>
          </a:prstGeom>
        </p:spPr>
        <p:txBody>
          <a:bodyPr wrap="square">
            <a:spAutoFit/>
          </a:bodyPr>
          <a:lstStyle/>
          <a:p>
            <a:r>
              <a:rPr lang="en-US" sz="2800" b="1" dirty="0" smtClean="0">
                <a:solidFill>
                  <a:srgbClr val="FF9900"/>
                </a:solidFill>
              </a:rPr>
              <a:t>Client</a:t>
            </a:r>
            <a:r>
              <a:rPr lang="en-US" b="1" dirty="0" smtClean="0"/>
              <a:t> is the “whom” with which the worker interacts. Safety is most often a concern when dealing with particular types of client emotional states.</a:t>
            </a:r>
          </a:p>
          <a:p>
            <a:endParaRPr lang="en-US" b="1" dirty="0" smtClean="0"/>
          </a:p>
          <a:p>
            <a:r>
              <a:rPr lang="en-US" sz="2800" b="1" dirty="0" smtClean="0">
                <a:solidFill>
                  <a:srgbClr val="FF9900"/>
                </a:solidFill>
              </a:rPr>
              <a:t>Policy</a:t>
            </a:r>
            <a:r>
              <a:rPr lang="en-US" b="1" dirty="0" smtClean="0"/>
              <a:t> is the overarching framework that serves to protect the worker. </a:t>
            </a:r>
          </a:p>
        </p:txBody>
      </p:sp>
      <p:sp>
        <p:nvSpPr>
          <p:cNvPr id="3" name="Slide Number Placeholder 2"/>
          <p:cNvSpPr>
            <a:spLocks noGrp="1"/>
          </p:cNvSpPr>
          <p:nvPr>
            <p:ph type="sldNum" sz="quarter" idx="12"/>
          </p:nvPr>
        </p:nvSpPr>
        <p:spPr/>
        <p:txBody>
          <a:bodyPr/>
          <a:lstStyle/>
          <a:p>
            <a:fld id="{C0ABD719-4A67-41F4-A84B-CDE44F660C71}" type="slidenum">
              <a:rPr lang="en-US" smtClean="0"/>
              <a:pPr/>
              <a:t>6</a:t>
            </a:fld>
            <a:endParaRPr lang="en-US"/>
          </a:p>
        </p:txBody>
      </p:sp>
    </p:spTree>
    <p:extLst>
      <p:ext uri="{BB962C8B-B14F-4D97-AF65-F5344CB8AC3E}">
        <p14:creationId xmlns:p14="http://schemas.microsoft.com/office/powerpoint/2010/main" val="105735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3000" r="-23000"/>
          </a:stretch>
        </a:blipFill>
        <a:effectLst/>
      </p:bgPr>
    </p:bg>
    <p:spTree>
      <p:nvGrpSpPr>
        <p:cNvPr id="1" name=""/>
        <p:cNvGrpSpPr/>
        <p:nvPr/>
      </p:nvGrpSpPr>
      <p:grpSpPr>
        <a:xfrm>
          <a:off x="0" y="0"/>
          <a:ext cx="0" cy="0"/>
          <a:chOff x="0" y="0"/>
          <a:chExt cx="0" cy="0"/>
        </a:xfrm>
      </p:grpSpPr>
      <p:sp>
        <p:nvSpPr>
          <p:cNvPr id="59394" name="Rectangle 2"/>
          <p:cNvSpPr>
            <a:spLocks noGrp="1"/>
          </p:cNvSpPr>
          <p:nvPr>
            <p:ph type="title"/>
          </p:nvPr>
        </p:nvSpPr>
        <p:spPr>
          <a:xfrm>
            <a:off x="762000" y="400050"/>
            <a:ext cx="7024688" cy="857250"/>
          </a:xfrm>
        </p:spPr>
        <p:txBody>
          <a:bodyPr>
            <a:normAutofit/>
          </a:bodyPr>
          <a:lstStyle/>
          <a:p>
            <a:pPr algn="ctr"/>
            <a:r>
              <a:rPr lang="en-US" sz="4300" b="1" dirty="0" smtClean="0"/>
              <a:t>Safety Kit</a:t>
            </a:r>
          </a:p>
        </p:txBody>
      </p:sp>
      <p:sp>
        <p:nvSpPr>
          <p:cNvPr id="59395" name="Rectangle 3"/>
          <p:cNvSpPr>
            <a:spLocks noGrp="1"/>
          </p:cNvSpPr>
          <p:nvPr>
            <p:ph type="body" idx="1"/>
          </p:nvPr>
        </p:nvSpPr>
        <p:spPr>
          <a:xfrm>
            <a:off x="533400" y="2028437"/>
            <a:ext cx="4114800" cy="2457450"/>
          </a:xfrm>
        </p:spPr>
        <p:txBody>
          <a:bodyPr>
            <a:normAutofit fontScale="25000" lnSpcReduction="20000"/>
          </a:bodyPr>
          <a:lstStyle/>
          <a:p>
            <a:pPr eaLnBrk="1" hangingPunct="1"/>
            <a:r>
              <a:rPr lang="en-US" sz="7200" b="1" dirty="0" smtClean="0"/>
              <a:t>Disposable blanket</a:t>
            </a:r>
          </a:p>
          <a:p>
            <a:pPr eaLnBrk="1" hangingPunct="1"/>
            <a:r>
              <a:rPr lang="en-US" sz="7200" b="1" dirty="0" smtClean="0">
                <a:solidFill>
                  <a:srgbClr val="006699"/>
                </a:solidFill>
              </a:rPr>
              <a:t>Latex Gloves</a:t>
            </a:r>
          </a:p>
          <a:p>
            <a:pPr eaLnBrk="1" hangingPunct="1"/>
            <a:r>
              <a:rPr lang="en-US" sz="7200" b="1" dirty="0" smtClean="0"/>
              <a:t>Instant hand sanitizer</a:t>
            </a:r>
          </a:p>
          <a:p>
            <a:pPr eaLnBrk="1" hangingPunct="1"/>
            <a:r>
              <a:rPr lang="en-US" sz="7200" b="1" dirty="0" smtClean="0">
                <a:solidFill>
                  <a:srgbClr val="006699"/>
                </a:solidFill>
              </a:rPr>
              <a:t>Bottle of water</a:t>
            </a:r>
          </a:p>
          <a:p>
            <a:pPr eaLnBrk="1" hangingPunct="1"/>
            <a:r>
              <a:rPr lang="en-US" sz="7200" b="1" dirty="0" smtClean="0"/>
              <a:t>Soap and a wash cloth</a:t>
            </a:r>
          </a:p>
          <a:p>
            <a:pPr eaLnBrk="1" hangingPunct="1"/>
            <a:r>
              <a:rPr lang="en-US" sz="7200" b="1" dirty="0" smtClean="0">
                <a:solidFill>
                  <a:srgbClr val="006699"/>
                </a:solidFill>
              </a:rPr>
              <a:t>Extra sweatshirt</a:t>
            </a:r>
          </a:p>
          <a:p>
            <a:pPr eaLnBrk="1" hangingPunct="1"/>
            <a:r>
              <a:rPr lang="en-US" sz="7200" b="1" dirty="0" smtClean="0"/>
              <a:t>Lice spray</a:t>
            </a:r>
          </a:p>
          <a:p>
            <a:pPr eaLnBrk="1" hangingPunct="1"/>
            <a:r>
              <a:rPr lang="en-US" sz="7200" b="1" dirty="0" smtClean="0">
                <a:solidFill>
                  <a:srgbClr val="006699"/>
                </a:solidFill>
              </a:rPr>
              <a:t>Extra pair of shoes in a sack</a:t>
            </a:r>
          </a:p>
          <a:p>
            <a:pPr eaLnBrk="1" hangingPunct="1"/>
            <a:r>
              <a:rPr lang="en-US" sz="7200" b="1" dirty="0" smtClean="0"/>
              <a:t>A change of clothes</a:t>
            </a:r>
          </a:p>
          <a:p>
            <a:endParaRPr lang="en-US" b="1" dirty="0" smtClean="0"/>
          </a:p>
        </p:txBody>
      </p:sp>
      <p:pic>
        <p:nvPicPr>
          <p:cNvPr id="59403" name="Picture 11" descr="117690b"/>
          <p:cNvPicPr>
            <a:picLocks noChangeAspect="1" noChangeArrowheads="1"/>
          </p:cNvPicPr>
          <p:nvPr/>
        </p:nvPicPr>
        <p:blipFill>
          <a:blip r:embed="rId3" cstate="print"/>
          <a:srcRect/>
          <a:stretch>
            <a:fillRect/>
          </a:stretch>
        </p:blipFill>
        <p:spPr bwMode="auto">
          <a:xfrm>
            <a:off x="6719888" y="3462598"/>
            <a:ext cx="2133600" cy="1600200"/>
          </a:xfrm>
          <a:prstGeom prst="rect">
            <a:avLst/>
          </a:prstGeom>
          <a:noFill/>
        </p:spPr>
      </p:pic>
      <p:pic>
        <p:nvPicPr>
          <p:cNvPr id="59405" name="Picture 13" descr="450073_sk_lg"/>
          <p:cNvPicPr>
            <a:picLocks noChangeAspect="1" noChangeArrowheads="1"/>
          </p:cNvPicPr>
          <p:nvPr/>
        </p:nvPicPr>
        <p:blipFill>
          <a:blip r:embed="rId4" cstate="print"/>
          <a:srcRect/>
          <a:stretch>
            <a:fillRect/>
          </a:stretch>
        </p:blipFill>
        <p:spPr bwMode="auto">
          <a:xfrm>
            <a:off x="2972273" y="2047607"/>
            <a:ext cx="2076450" cy="1557338"/>
          </a:xfrm>
          <a:prstGeom prst="rect">
            <a:avLst/>
          </a:prstGeom>
          <a:noFill/>
        </p:spPr>
      </p:pic>
      <p:pic>
        <p:nvPicPr>
          <p:cNvPr id="59407" name="Picture 15" descr="pageArt-spray"/>
          <p:cNvPicPr>
            <a:picLocks noChangeAspect="1" noChangeArrowheads="1"/>
          </p:cNvPicPr>
          <p:nvPr/>
        </p:nvPicPr>
        <p:blipFill>
          <a:blip r:embed="rId5" cstate="print"/>
          <a:srcRect/>
          <a:stretch>
            <a:fillRect/>
          </a:stretch>
        </p:blipFill>
        <p:spPr bwMode="auto">
          <a:xfrm>
            <a:off x="5810250" y="2019153"/>
            <a:ext cx="1809750" cy="1714500"/>
          </a:xfrm>
          <a:prstGeom prst="rect">
            <a:avLst/>
          </a:prstGeom>
          <a:noFill/>
        </p:spPr>
      </p:pic>
      <p:pic>
        <p:nvPicPr>
          <p:cNvPr id="59409" name="Picture 17" descr="army_blanket"/>
          <p:cNvPicPr>
            <a:picLocks noChangeAspect="1" noChangeArrowheads="1"/>
          </p:cNvPicPr>
          <p:nvPr/>
        </p:nvPicPr>
        <p:blipFill>
          <a:blip r:embed="rId6" cstate="print"/>
          <a:srcRect/>
          <a:stretch>
            <a:fillRect/>
          </a:stretch>
        </p:blipFill>
        <p:spPr bwMode="auto">
          <a:xfrm>
            <a:off x="4239639" y="3572905"/>
            <a:ext cx="2209800" cy="1027510"/>
          </a:xfrm>
          <a:prstGeom prst="rect">
            <a:avLst/>
          </a:prstGeom>
          <a:noFill/>
        </p:spPr>
      </p:pic>
      <p:sp>
        <p:nvSpPr>
          <p:cNvPr id="2" name="Slide Number Placeholder 1"/>
          <p:cNvSpPr>
            <a:spLocks noGrp="1"/>
          </p:cNvSpPr>
          <p:nvPr>
            <p:ph type="sldNum" sz="quarter" idx="12"/>
          </p:nvPr>
        </p:nvSpPr>
        <p:spPr/>
        <p:txBody>
          <a:bodyPr/>
          <a:lstStyle/>
          <a:p>
            <a:fld id="{C0ABD719-4A67-41F4-A84B-CDE44F660C71}" type="slidenum">
              <a:rPr lang="en-US" smtClean="0"/>
              <a:pPr/>
              <a:t>7</a:t>
            </a:fld>
            <a:endParaRPr lang="en-US"/>
          </a:p>
        </p:txBody>
      </p:sp>
      <p:sp>
        <p:nvSpPr>
          <p:cNvPr id="3" name="TextBox 2"/>
          <p:cNvSpPr txBox="1"/>
          <p:nvPr/>
        </p:nvSpPr>
        <p:spPr>
          <a:xfrm>
            <a:off x="533400" y="1329288"/>
            <a:ext cx="5562600" cy="646331"/>
          </a:xfrm>
          <a:prstGeom prst="rect">
            <a:avLst/>
          </a:prstGeom>
          <a:noFill/>
        </p:spPr>
        <p:txBody>
          <a:bodyPr wrap="square" rtlCol="0">
            <a:spAutoFit/>
          </a:bodyPr>
          <a:lstStyle/>
          <a:p>
            <a:r>
              <a:rPr lang="en-US" dirty="0" smtClean="0"/>
              <a:t>The following items should be kept in your car in the case of an emergency: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Worker Safety</a:t>
            </a:r>
            <a:endParaRPr lang="en-US" dirty="0">
              <a:latin typeface="Aharoni" pitchFamily="2" charset="-79"/>
              <a:cs typeface="Aharoni" pitchFamily="2" charset="-79"/>
            </a:endParaRPr>
          </a:p>
        </p:txBody>
      </p:sp>
      <p:pic>
        <p:nvPicPr>
          <p:cNvPr id="5" name="Content Placeholder 4" descr="shoes.png"/>
          <p:cNvPicPr>
            <a:picLocks noGrp="1" noChangeAspect="1"/>
          </p:cNvPicPr>
          <p:nvPr>
            <p:ph idx="1"/>
          </p:nvPr>
        </p:nvPicPr>
        <p:blipFill>
          <a:blip r:embed="rId2" cstate="print"/>
          <a:stretch>
            <a:fillRect/>
          </a:stretch>
        </p:blipFill>
        <p:spPr>
          <a:xfrm>
            <a:off x="2438400" y="1200150"/>
            <a:ext cx="900113" cy="1306616"/>
          </a:xfrm>
        </p:spPr>
      </p:pic>
      <p:sp>
        <p:nvSpPr>
          <p:cNvPr id="7" name="TextBox 6"/>
          <p:cNvSpPr txBox="1"/>
          <p:nvPr/>
        </p:nvSpPr>
        <p:spPr>
          <a:xfrm>
            <a:off x="3657600" y="1123950"/>
            <a:ext cx="4572000" cy="369332"/>
          </a:xfrm>
          <a:prstGeom prst="rect">
            <a:avLst/>
          </a:prstGeom>
          <a:noFill/>
        </p:spPr>
        <p:txBody>
          <a:bodyPr wrap="square" rtlCol="0">
            <a:spAutoFit/>
          </a:bodyPr>
          <a:lstStyle/>
          <a:p>
            <a:endParaRPr lang="en-US" dirty="0"/>
          </a:p>
        </p:txBody>
      </p:sp>
      <p:sp>
        <p:nvSpPr>
          <p:cNvPr id="8" name="TextBox 7"/>
          <p:cNvSpPr txBox="1"/>
          <p:nvPr/>
        </p:nvSpPr>
        <p:spPr>
          <a:xfrm>
            <a:off x="3581400" y="1504950"/>
            <a:ext cx="5029200" cy="646331"/>
          </a:xfrm>
          <a:prstGeom prst="rect">
            <a:avLst/>
          </a:prstGeom>
          <a:noFill/>
        </p:spPr>
        <p:txBody>
          <a:bodyPr wrap="square" rtlCol="0">
            <a:spAutoFit/>
          </a:bodyPr>
          <a:lstStyle/>
          <a:p>
            <a:r>
              <a:rPr lang="en-US" dirty="0" smtClean="0"/>
              <a:t> By wearing close-toed shoes, you can protect your feet from fluids and sharp objects on a floor.</a:t>
            </a:r>
            <a:endParaRPr lang="en-US" dirty="0"/>
          </a:p>
        </p:txBody>
      </p:sp>
      <p:pic>
        <p:nvPicPr>
          <p:cNvPr id="9" name="Picture 8" descr="adhesive-bandages-155776__180.png"/>
          <p:cNvPicPr>
            <a:picLocks noChangeAspect="1"/>
          </p:cNvPicPr>
          <p:nvPr/>
        </p:nvPicPr>
        <p:blipFill>
          <a:blip r:embed="rId3" cstate="print"/>
          <a:stretch>
            <a:fillRect/>
          </a:stretch>
        </p:blipFill>
        <p:spPr>
          <a:xfrm>
            <a:off x="6629400" y="2724150"/>
            <a:ext cx="1819275" cy="1714500"/>
          </a:xfrm>
          <a:prstGeom prst="rect">
            <a:avLst/>
          </a:prstGeom>
        </p:spPr>
      </p:pic>
      <p:pic>
        <p:nvPicPr>
          <p:cNvPr id="10" name="Picture 9" descr="89px-Disposable_gloves_09.jpg"/>
          <p:cNvPicPr>
            <a:picLocks noChangeAspect="1"/>
          </p:cNvPicPr>
          <p:nvPr/>
        </p:nvPicPr>
        <p:blipFill>
          <a:blip r:embed="rId4" cstate="print"/>
          <a:stretch>
            <a:fillRect/>
          </a:stretch>
        </p:blipFill>
        <p:spPr>
          <a:xfrm>
            <a:off x="2362200" y="2724150"/>
            <a:ext cx="1196388" cy="1599665"/>
          </a:xfrm>
          <a:prstGeom prst="rect">
            <a:avLst/>
          </a:prstGeom>
        </p:spPr>
      </p:pic>
      <p:sp>
        <p:nvSpPr>
          <p:cNvPr id="11" name="TextBox 10"/>
          <p:cNvSpPr txBox="1"/>
          <p:nvPr/>
        </p:nvSpPr>
        <p:spPr>
          <a:xfrm>
            <a:off x="3886200" y="3181350"/>
            <a:ext cx="3200400" cy="923330"/>
          </a:xfrm>
          <a:prstGeom prst="rect">
            <a:avLst/>
          </a:prstGeom>
          <a:noFill/>
        </p:spPr>
        <p:txBody>
          <a:bodyPr wrap="square" rtlCol="0">
            <a:spAutoFit/>
          </a:bodyPr>
          <a:lstStyle/>
          <a:p>
            <a:r>
              <a:rPr lang="en-US" dirty="0" smtClean="0"/>
              <a:t>Keep disposable gloves and bandages with you to protect yourself from hazards.</a:t>
            </a:r>
            <a:endParaRPr lang="en-US" dirty="0"/>
          </a:p>
        </p:txBody>
      </p:sp>
      <p:sp>
        <p:nvSpPr>
          <p:cNvPr id="3" name="Slide Number Placeholder 2"/>
          <p:cNvSpPr>
            <a:spLocks noGrp="1"/>
          </p:cNvSpPr>
          <p:nvPr>
            <p:ph type="sldNum" sz="quarter" idx="12"/>
          </p:nvPr>
        </p:nvSpPr>
        <p:spPr/>
        <p:txBody>
          <a:bodyPr/>
          <a:lstStyle/>
          <a:p>
            <a:fld id="{C0ABD719-4A67-41F4-A84B-CDE44F660C71}"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47750"/>
            <a:ext cx="5410200" cy="1600200"/>
          </a:xfrm>
        </p:spPr>
        <p:txBody>
          <a:bodyPr>
            <a:noAutofit/>
          </a:bodyPr>
          <a:lstStyle/>
          <a:p>
            <a:r>
              <a:rPr lang="en-US" sz="6000" dirty="0" smtClean="0">
                <a:latin typeface="Aharoni" pitchFamily="2" charset="-79"/>
                <a:cs typeface="Aharoni" pitchFamily="2" charset="-79"/>
              </a:rPr>
              <a:t>Taking Safety Into Your Hands</a:t>
            </a:r>
            <a:endParaRPr lang="en-US" sz="6000" dirty="0">
              <a:latin typeface="Aharoni" pitchFamily="2" charset="-79"/>
              <a:cs typeface="Aharoni" pitchFamily="2" charset="-79"/>
            </a:endParaRPr>
          </a:p>
        </p:txBody>
      </p:sp>
      <p:sp>
        <p:nvSpPr>
          <p:cNvPr id="3" name="Subtitle 2"/>
          <p:cNvSpPr>
            <a:spLocks noGrp="1"/>
          </p:cNvSpPr>
          <p:nvPr>
            <p:ph type="subTitle" idx="1"/>
          </p:nvPr>
        </p:nvSpPr>
        <p:spPr/>
        <p:txBody>
          <a:bodyPr>
            <a:normAutofit/>
          </a:bodyPr>
          <a:lstStyle/>
          <a:p>
            <a:r>
              <a:rPr lang="en-US" sz="2800" dirty="0" smtClean="0"/>
              <a:t>For New Workers</a:t>
            </a:r>
            <a:endParaRPr lang="en-US" sz="2800" dirty="0"/>
          </a:p>
        </p:txBody>
      </p:sp>
      <p:sp>
        <p:nvSpPr>
          <p:cNvPr id="6" name="Title 1"/>
          <p:cNvSpPr txBox="1">
            <a:spLocks/>
          </p:cNvSpPr>
          <p:nvPr/>
        </p:nvSpPr>
        <p:spPr>
          <a:xfrm>
            <a:off x="685800" y="3795886"/>
            <a:ext cx="7772400" cy="82991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bg1"/>
                </a:solidFill>
                <a:effectLst/>
                <a:uLnTx/>
                <a:uFillTx/>
                <a:latin typeface="Aharoni" pitchFamily="2" charset="-79"/>
                <a:ea typeface="+mj-ea"/>
                <a:cs typeface="Aharoni" pitchFamily="2" charset="-79"/>
              </a:rPr>
              <a:t>Worker Safety</a:t>
            </a:r>
            <a:endParaRPr kumimoji="0" lang="en-US" sz="4800" b="0" i="0" u="none" strike="noStrike" kern="1200" cap="none" spc="0" normalizeH="0" baseline="0" noProof="0" dirty="0">
              <a:ln>
                <a:noFill/>
              </a:ln>
              <a:solidFill>
                <a:schemeClr val="bg1"/>
              </a:solidFill>
              <a:effectLst/>
              <a:uLnTx/>
              <a:uFillTx/>
              <a:latin typeface="Aharoni" pitchFamily="2" charset="-79"/>
              <a:ea typeface="+mj-ea"/>
              <a:cs typeface="Aharoni" pitchFamily="2" charset="-79"/>
            </a:endParaRPr>
          </a:p>
        </p:txBody>
      </p:sp>
      <p:pic>
        <p:nvPicPr>
          <p:cNvPr id="5" name="Picture 4" descr="Take it to Work.jpg"/>
          <p:cNvPicPr>
            <a:picLocks noChangeAspect="1"/>
          </p:cNvPicPr>
          <p:nvPr/>
        </p:nvPicPr>
        <p:blipFill>
          <a:blip r:embed="rId2" cstate="print"/>
          <a:stretch>
            <a:fillRect/>
          </a:stretch>
        </p:blipFill>
        <p:spPr>
          <a:xfrm>
            <a:off x="6858000" y="742950"/>
            <a:ext cx="1238250" cy="1488072"/>
          </a:xfrm>
          <a:prstGeom prst="rect">
            <a:avLst/>
          </a:prstGeom>
          <a:noFill/>
        </p:spPr>
      </p:pic>
      <p:sp>
        <p:nvSpPr>
          <p:cNvPr id="4" name="Slide Number Placeholder 3"/>
          <p:cNvSpPr>
            <a:spLocks noGrp="1"/>
          </p:cNvSpPr>
          <p:nvPr>
            <p:ph type="sldNum" sz="quarter" idx="12"/>
          </p:nvPr>
        </p:nvSpPr>
        <p:spPr/>
        <p:txBody>
          <a:bodyPr/>
          <a:lstStyle/>
          <a:p>
            <a:fld id="{C0ABD719-4A67-41F4-A84B-CDE44F660C71}" type="slidenum">
              <a:rPr lang="en-US" smtClean="0"/>
              <a:pPr/>
              <a:t>9</a:t>
            </a:fld>
            <a:endParaRPr lang="en-US"/>
          </a:p>
        </p:txBody>
      </p:sp>
    </p:spTree>
    <p:extLst>
      <p:ext uri="{BB962C8B-B14F-4D97-AF65-F5344CB8AC3E}">
        <p14:creationId xmlns:p14="http://schemas.microsoft.com/office/powerpoint/2010/main" val="4616921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Worker Safety&amp;quot;&quot;/&gt;&lt;property id=&quot;20307&quot; value=&quot;256&quot;/&gt;&lt;/object&gt;&lt;object type=&quot;3&quot; unique_id=&quot;10004&quot;&gt;&lt;property id=&quot;20148&quot; value=&quot;5&quot;/&gt;&lt;property id=&quot;20300&quot; value=&quot;Slide 2 - &amp;quot;Course Competencies&amp;quot;&quot;/&gt;&lt;property id=&quot;20307&quot; value=&quot;260&quot;/&gt;&lt;/object&gt;&lt;object type=&quot;3&quot; unique_id=&quot;10005&quot;&gt;&lt;property id=&quot;20148&quot; value=&quot;5&quot;/&gt;&lt;property id=&quot;20300&quot; value=&quot;Slide 3 - &amp;quot;Walk-Around Activity&amp;quot;&quot;/&gt;&lt;property id=&quot;20307&quot; value=&quot;263&quot;/&gt;&lt;/object&gt;&lt;object type=&quot;3&quot; unique_id=&quot;10006&quot;&gt;&lt;property id=&quot;20148&quot; value=&quot;5&quot;/&gt;&lt;property id=&quot;20300&quot; value=&quot;Slide 4 - &amp;quot;I Believe I Have the Right to Defend Myself if Attacked&amp;quot;&quot;/&gt;&lt;property id=&quot;20307&quot; value=&quot;271&quot;/&gt;&lt;/object&gt;&lt;object type=&quot;3&quot; unique_id=&quot;10007&quot;&gt;&lt;property id=&quot;20148&quot; value=&quot;5&quot;/&gt;&lt;property id=&quot;20300&quot; value=&quot;Slide 5 - &amp;quot;I Believe Safety is a Shared Responsibility at all levels of DCS&amp;quot;&quot;/&gt;&lt;property id=&quot;20307&quot; value=&quot;264&quot;/&gt;&lt;/object&gt;&lt;object type=&quot;3&quot; unique_id=&quot;10008&quot;&gt;&lt;property id=&quot;20148&quot; value=&quot;5&quot;/&gt;&lt;property id=&quot;20300&quot; value=&quot;Slide 6 - &amp;quot;Four A’s  of Safety Awareness, Assessment, Anticipation, Action &amp;quot;&quot;/&gt;&lt;property id=&quot;20307&quot; value=&quot;265&quot;/&gt;&lt;/object&gt;&lt;object type=&quot;3&quot; unique_id=&quot;10009&quot;&gt;&lt;property id=&quot;20148&quot; value=&quot;5&quot;/&gt;&lt;property id=&quot;20300&quot; value=&quot;Slide 7 - &amp;quot;Four A’s of Safety&amp;quot;&quot;/&gt;&lt;property id=&quot;20307&quot; value=&quot;267&quot;/&gt;&lt;/object&gt;&lt;object type=&quot;3&quot; unique_id=&quot;10010&quot;&gt;&lt;property id=&quot;20148&quot; value=&quot;5&quot;/&gt;&lt;property id=&quot;20300&quot; value=&quot;Slide 8 - &amp;quot;Four A’s of Safety&amp;quot;&quot;/&gt;&lt;property id=&quot;20307&quot; value=&quot;268&quot;/&gt;&lt;/object&gt;&lt;object type=&quot;3&quot; unique_id=&quot;10011&quot;&gt;&lt;property id=&quot;20148&quot; value=&quot;5&quot;/&gt;&lt;property id=&quot;20300&quot; value=&quot;Slide 9 - &amp;quot;Roles and Responsibility  of Law Enforcement&amp;quot;&quot;/&gt;&lt;property id=&quot;20307&quot; value=&quot;269&quot;/&gt;&lt;/object&gt;&lt;object type=&quot;3&quot; unique_id=&quot;10012&quot;&gt;&lt;property id=&quot;20148&quot; value=&quot;5&quot;/&gt;&lt;property id=&quot;20300&quot; value=&quot;Slide 10 - &amp;quot;Stages of  Escalation&amp;quot;&quot;/&gt;&lt;property id=&quot;20307&quot; value=&quot;270&quot;/&gt;&lt;/object&gt;&lt;object type=&quot;3&quot; unique_id=&quot;10013&quot;&gt;&lt;property id=&quot;20148&quot; value=&quot;5&quot;/&gt;&lt;property id=&quot;20300&quot; value=&quot;Slide 11 - &amp;quot;How People React to DCS&amp;quot;&quot;/&gt;&lt;property id=&quot;20307&quot; value=&quot;346&quot;/&gt;&lt;/object&gt;&lt;object type=&quot;3&quot; unique_id=&quot;10014&quot;&gt;&lt;property id=&quot;20148&quot; value=&quot;5&quot;/&gt;&lt;property id=&quot;20300&quot; value=&quot;Slide 12 - &amp;quot;Stages of Escalation&amp;quot;&quot;/&gt;&lt;property id=&quot;20307&quot; value=&quot;272&quot;/&gt;&lt;/object&gt;&lt;object type=&quot;3&quot; unique_id=&quot;10015&quot;&gt;&lt;property id=&quot;20148&quot; value=&quot;5&quot;/&gt;&lt;property id=&quot;20300&quot; value=&quot;Slide 13 - &amp;quot; Traits and Factors That  May Trigger Aggression &amp;quot;&quot;/&gt;&lt;property id=&quot;20307&quot; value=&quot;274&quot;/&gt;&lt;/object&gt;&lt;object type=&quot;3&quot; unique_id=&quot;10016&quot;&gt;&lt;property id=&quot;20148&quot; value=&quot;5&quot;/&gt;&lt;property id=&quot;20300&quot; value=&quot;Slide 14 - &amp;quot;Common Signs of Agitation&amp;quot;&quot;/&gt;&lt;property id=&quot;20307&quot; value=&quot;276&quot;/&gt;&lt;/object&gt;&lt;object type=&quot;3&quot; unique_id=&quot;10017&quot;&gt;&lt;property id=&quot;20148&quot; value=&quot;5&quot;/&gt;&lt;property id=&quot;20300&quot; value=&quot;Slide 15 - &amp;quot;What do you do when a client progresses through the Stages of Escalation?&amp;quot;&quot;/&gt;&lt;property id=&quot;20307&quot; value=&quot;277&quot;/&gt;&lt;/object&gt;&lt;object type=&quot;3&quot; unique_id=&quot;10018&quot;&gt;&lt;property id=&quot;20148&quot; value=&quot;5&quot;/&gt;&lt;property id=&quot;20300&quot; value=&quot;Slide 16 - &amp;quot;Channel 15 Removal Video&amp;quot;&quot;/&gt;&lt;property id=&quot;20307&quot; value=&quot;278&quot;/&gt;&lt;/object&gt;&lt;object type=&quot;3&quot; unique_id=&quot;10019&quot;&gt;&lt;property id=&quot;20148&quot; value=&quot;5&quot;/&gt;&lt;property id=&quot;20300&quot; value=&quot;Slide 17 - &amp;quot;Reflection Question&amp;quot;&quot;/&gt;&lt;property id=&quot;20307&quot; value=&quot;347&quot;/&gt;&lt;/object&gt;&lt;object type=&quot;3&quot; unique_id=&quot;10020&quot;&gt;&lt;property id=&quot;20148&quot; value=&quot;5&quot;/&gt;&lt;property id=&quot;20300&quot; value=&quot;Slide 18 - &amp;quot;Verbal De-Escalation&amp;quot;&quot;/&gt;&lt;property id=&quot;20307&quot; value=&quot;288&quot;/&gt;&lt;/object&gt;&lt;object type=&quot;3&quot; unique_id=&quot;10021&quot;&gt;&lt;property id=&quot;20148&quot; value=&quot;5&quot;/&gt;&lt;property id=&quot;20300&quot; value=&quot;Slide 19 - &amp;quot; Crossing the Line  into Crisis Situations  &amp;quot;&quot;/&gt;&lt;property id=&quot;20307&quot; value=&quot;289&quot;/&gt;&lt;/object&gt;&lt;object type=&quot;3&quot; unique_id=&quot;10022&quot;&gt;&lt;property id=&quot;20148&quot; value=&quot;5&quot;/&gt;&lt;property id=&quot;20300&quot; value=&quot;Slide 20 - &amp;quot;How do you  manage conflict?&amp;quot;&quot;/&gt;&lt;property id=&quot;20307&quot; value=&quot;290&quot;/&gt;&lt;/object&gt;&lt;object type=&quot;3&quot; unique_id=&quot;10023&quot;&gt;&lt;property id=&quot;20148&quot; value=&quot;5&quot;/&gt;&lt;property id=&quot;20300&quot; value=&quot;Slide 21 - &amp;quot;Your Personal Conflict  Management Style Activity&amp;quot;&quot;/&gt;&lt;property id=&quot;20307&quot; value=&quot;291&quot;/&gt;&lt;/object&gt;&lt;object type=&quot;3&quot; unique_id=&quot;10024&quot;&gt;&lt;property id=&quot;20148&quot; value=&quot;5&quot;/&gt;&lt;property id=&quot;20300&quot; value=&quot;Slide 22 - &amp;quot;Conflict Management  Styles Assessment&amp;quot;&quot;/&gt;&lt;property id=&quot;20307&quot; value=&quot;292&quot;/&gt;&lt;/object&gt;&lt;object type=&quot;3&quot; unique_id=&quot;10025&quot;&gt;&lt;property id=&quot;20148&quot; value=&quot;5&quot;/&gt;&lt;property id=&quot;20300&quot; value=&quot;Slide 23 - &amp;quot;Conflict Management     Style Interpretation &amp;amp;#x09;&amp;quot;&quot;/&gt;&lt;property id=&quot;20307&quot; value=&quot;293&quot;/&gt;&lt;/object&gt;&lt;object type=&quot;3&quot; unique_id=&quot;10026&quot;&gt;&lt;property id=&quot;20148&quot; value=&quot;5&quot;/&gt;&lt;property id=&quot;20300&quot; value=&quot;Slide 24 - &amp;quot;What did you learn about your default management style? &amp;quot;&quot;/&gt;&lt;property id=&quot;20307&quot; value=&quot;294&quot;/&gt;&lt;/object&gt;&lt;object type=&quot;3&quot; unique_id=&quot;10027&quot;&gt;&lt;property id=&quot;20148&quot; value=&quot;5&quot;/&gt;&lt;property id=&quot;20300&quot; value=&quot;Slide 25 - &amp;quot;Reflection Question&amp;quot;&quot;/&gt;&lt;property id=&quot;20307&quot; value=&quot;348&quot;/&gt;&lt;/object&gt;&lt;object type=&quot;3&quot; unique_id=&quot;10028&quot;&gt;&lt;property id=&quot;20148&quot; value=&quot;5&quot;/&gt;&lt;property id=&quot;20300&quot; value=&quot;Slide 26 - &amp;quot;What is Verbal De-escalation?&amp;quot;&quot;/&gt;&lt;property id=&quot;20307&quot; value=&quot;299&quot;/&gt;&lt;/object&gt;&lt;object type=&quot;3&quot; unique_id=&quot;10029&quot;&gt;&lt;property id=&quot;20148&quot; value=&quot;5&quot;/&gt;&lt;property id=&quot;20300&quot; value=&quot;Slide 27 - &amp;quot;Physical Force in  De-Escalation&amp;quot;&quot;/&gt;&lt;property id=&quot;20307&quot; value=&quot;300&quot;/&gt;&lt;/object&gt;&lt;object type=&quot;3&quot; unique_id=&quot;10030&quot;&gt;&lt;property id=&quot;20148&quot; value=&quot;5&quot;/&gt;&lt;property id=&quot;20300&quot; value=&quot;Slide 28 - &amp;quot;3 Aspects of Communication&amp;quot;&quot;/&gt;&lt;property id=&quot;20307&quot; value=&quot;301&quot;/&gt;&lt;/object&gt;&lt;object type=&quot;3&quot; unique_id=&quot;10031&quot;&gt;&lt;property id=&quot;20148&quot; value=&quot;5&quot;/&gt;&lt;property id=&quot;20300&quot; value=&quot;Slide 29 - &amp;quot; Non-Verbal Communication &amp;quot;&quot;/&gt;&lt;property id=&quot;20307&quot; value=&quot;302&quot;/&gt;&lt;/object&gt;&lt;object type=&quot;3&quot; unique_id=&quot;10032&quot;&gt;&lt;property id=&quot;20148&quot; value=&quot;5&quot;/&gt;&lt;property id=&quot;20300&quot; value=&quot;Slide 30 - &amp;quot;BODY LANGUAGE CAN  ESCALATE TENSION&amp;quot;&quot;/&gt;&lt;property id=&quot;20307&quot; value=&quot;304&quot;/&gt;&lt;/object&gt;&lt;object type=&quot;3&quot; unique_id=&quot;10033&quot;&gt;&lt;property id=&quot;20148&quot; value=&quot;5&quot;/&gt;&lt;property id=&quot;20300&quot; value=&quot;Slide 31 - &amp;quot;Try to look as  non-threatening as possible.&amp;quot;&quot;/&gt;&lt;property id=&quot;20307&quot; value=&quot;305&quot;/&gt;&lt;/object&gt;&lt;object type=&quot;3&quot; unique_id=&quot;10034&quot;&gt;&lt;property id=&quot;20148&quot; value=&quot;5&quot;/&gt;&lt;property id=&quot;20300&quot; value=&quot;Slide 32 - &amp;quot;Which position…&amp;quot;&quot;/&gt;&lt;property id=&quot;20307&quot; value=&quot;306&quot;/&gt;&lt;/object&gt;&lt;object type=&quot;3&quot; unique_id=&quot;10035&quot;&gt;&lt;property id=&quot;20148&quot; value=&quot;5&quot;/&gt;&lt;property id=&quot;20300&quot; value=&quot;Slide 34 - &amp;quot;Don’t Stand So Close to Me!&amp;amp;#x09;&amp;amp;#x09;&amp;quot;&quot;/&gt;&lt;property id=&quot;20307&quot; value=&quot;307&quot;/&gt;&lt;/object&gt;&lt;object type=&quot;3&quot; unique_id=&quot;10036&quot;&gt;&lt;property id=&quot;20148&quot; value=&quot;5&quot;/&gt;&lt;property id=&quot;20300&quot; value=&quot;Slide 35 - &amp;quot;Don’t Stand So Close to Me!&amp;amp;#x09;&amp;amp;#x09;&amp;quot;&quot;/&gt;&lt;property id=&quot;20307&quot; value=&quot;371&quot;/&gt;&lt;/object&gt;&lt;object type=&quot;3&quot; unique_id=&quot;10037&quot;&gt;&lt;property id=&quot;20148&quot; value=&quot;5&quot;/&gt;&lt;property id=&quot;20300&quot; value=&quot;Slide 36 - &amp;quot;‘Stand by Me’ or  ‘Stand Back’?&amp;quot;&quot;/&gt;&lt;property id=&quot;20307&quot; value=&quot;308&quot;/&gt;&lt;/object&gt;&lt;object type=&quot;3&quot; unique_id=&quot;10038&quot;&gt;&lt;property id=&quot;20148&quot; value=&quot;5&quot;/&gt;&lt;property id=&quot;20300&quot; value=&quot;Slide 37 - &amp;quot;CBS Investigates:   Honoring Our Personal Space:   How Close is too Close?&amp;quot;&quot;/&gt;&lt;property id=&quot;20307&quot; value=&quot;384&quot;/&gt;&lt;/object&gt;&lt;object type=&quot;3&quot; unique_id=&quot;10039&quot;&gt;&lt;property id=&quot;20148&quot; value=&quot;5&quot;/&gt;&lt;property id=&quot;20300&quot; value=&quot;Slide 38 - &amp;quot;Don’t Fence Me In!&amp;quot;&quot;/&gt;&lt;property id=&quot;20307&quot; value=&quot;310&quot;/&gt;&lt;/object&gt;&lt;object type=&quot;3&quot; unique_id=&quot;10040&quot;&gt;&lt;property id=&quot;20148&quot; value=&quot;5&quot;/&gt;&lt;property id=&quot;20300&quot; value=&quot;Slide 40 - &amp;quot;It’s not what you say,  but how you say it. &amp;quot;&quot;/&gt;&lt;property id=&quot;20307&quot; value=&quot;311&quot;/&gt;&lt;/object&gt;&lt;object type=&quot;3&quot; unique_id=&quot;10042&quot;&gt;&lt;property id=&quot;20148&quot; value=&quot;5&quot;/&gt;&lt;property id=&quot;20300&quot; value=&quot;Slide 41 - &amp;quot;Verbal De-Escalation Tips&amp;quot;&quot;/&gt;&lt;property id=&quot;20307&quot; value=&quot;314&quot;/&gt;&lt;/object&gt;&lt;object type=&quot;3&quot; unique_id=&quot;10043&quot;&gt;&lt;property id=&quot;20148&quot; value=&quot;5&quot;/&gt;&lt;property id=&quot;20300&quot; value=&quot;Slide 42 - &amp;quot;The First and Only  De-Escalation Objective&amp;quot;&quot;/&gt;&lt;property id=&quot;20307&quot; value=&quot;316&quot;/&gt;&lt;/object&gt;&lt;object type=&quot;3&quot; unique_id=&quot;10045&quot;&gt;&lt;property id=&quot;20148&quot; value=&quot;5&quot;/&gt;&lt;property id=&quot;20300&quot; value=&quot;Slide 43 - &amp;quot;Use Minimal Encouragers&amp;quot;&quot;/&gt;&lt;property id=&quot;20307&quot; value=&quot;318&quot;/&gt;&lt;/object&gt;&lt;object type=&quot;3&quot; unique_id=&quot;10046&quot;&gt;&lt;property id=&quot;20148&quot; value=&quot;5&quot;/&gt;&lt;property id=&quot;20300&quot; value=&quot;Slide 44 - &amp;quot;Demonstrate Reflecting&amp;quot;&quot;/&gt;&lt;property id=&quot;20307&quot; value=&quot;319&quot;/&gt;&lt;/object&gt;&lt;object type=&quot;3&quot; unique_id=&quot;10047&quot;&gt;&lt;property id=&quot;20148&quot; value=&quot;5&quot;/&gt;&lt;property id=&quot;20300&quot; value=&quot;Slide 45 - &amp;quot;Open-Ended Questions&amp;quot;&quot;/&gt;&lt;property id=&quot;20307&quot; value=&quot;320&quot;/&gt;&lt;/object&gt;&lt;object type=&quot;3&quot; unique_id=&quot;10048&quot;&gt;&lt;property id=&quot;20148&quot; value=&quot;5&quot;/&gt;&lt;property id=&quot;20300&quot; value=&quot;Slide 46 - &amp;quot;Reflection Question&amp;quot;&quot;/&gt;&lt;property id=&quot;20307&quot; value=&quot;349&quot;/&gt;&lt;/object&gt;&lt;object type=&quot;3&quot; unique_id=&quot;10049&quot;&gt;&lt;property id=&quot;20148&quot; value=&quot;5&quot;/&gt;&lt;property id=&quot;20300&quot; value=&quot;Slide 47 - &amp;quot;Role Play  Activity&amp;quot;&quot;/&gt;&lt;property id=&quot;20307&quot; value=&quot;321&quot;/&gt;&lt;/object&gt;&lt;object type=&quot;3&quot; unique_id=&quot;10050&quot;&gt;&lt;property id=&quot;20148&quot; value=&quot;5&quot;/&gt;&lt;property id=&quot;20300&quot; value=&quot;Slide 51 - &amp;quot;Case Review&amp;quot;&quot;/&gt;&lt;property id=&quot;20307&quot; value=&quot;372&quot;/&gt;&lt;/object&gt;&lt;object type=&quot;3&quot; unique_id=&quot;10051&quot;&gt;&lt;property id=&quot;20148&quot; value=&quot;5&quot;/&gt;&lt;property id=&quot;20300&quot; value=&quot;Slide 52 - &amp;quot;Case Review&amp;quot;&quot;/&gt;&lt;property id=&quot;20307&quot; value=&quot;373&quot;/&gt;&lt;/object&gt;&lt;object type=&quot;3&quot; unique_id=&quot;10052&quot;&gt;&lt;property id=&quot;20148&quot; value=&quot;5&quot;/&gt;&lt;property id=&quot;20300&quot; value=&quot;Slide 53 - &amp;quot;Case Review&amp;quot;&quot;/&gt;&lt;property id=&quot;20307&quot; value=&quot;374&quot;/&gt;&lt;/object&gt;&lt;object type=&quot;3&quot; unique_id=&quot;10053&quot;&gt;&lt;property id=&quot;20148&quot; value=&quot;5&quot;/&gt;&lt;property id=&quot;20300&quot; value=&quot;Slide 54 - &amp;quot;Case Review&amp;quot;&quot;/&gt;&lt;property id=&quot;20307&quot; value=&quot;375&quot;/&gt;&lt;/object&gt;&lt;object type=&quot;3&quot; unique_id=&quot;10054&quot;&gt;&lt;property id=&quot;20148&quot; value=&quot;5&quot;/&gt;&lt;property id=&quot;20300&quot; value=&quot;Slide 55 - &amp;quot;Worker Safety&amp;quot;&quot;/&gt;&lt;property id=&quot;20307&quot; value=&quot;322&quot;/&gt;&lt;/object&gt;&lt;object type=&quot;3&quot; unique_id=&quot;10058&quot;&gt;&lt;property id=&quot;20148&quot; value=&quot;5&quot;/&gt;&lt;property id=&quot;20300&quot; value=&quot;Slide 57 - &amp;quot;Safety Kit&amp;quot;&quot;/&gt;&lt;property id=&quot;20307&quot; value=&quot;324&quot;/&gt;&lt;/object&gt;&lt;object type=&quot;3&quot; unique_id=&quot;10059&quot;&gt;&lt;property id=&quot;20148&quot; value=&quot;5&quot;/&gt;&lt;property id=&quot;20300&quot; value=&quot;Slide 58 - &amp;quot;Universal Precautions&amp;quot;&quot;/&gt;&lt;property id=&quot;20307&quot; value=&quot;323&quot;/&gt;&lt;/object&gt;&lt;object type=&quot;3&quot; unique_id=&quot;10060&quot;&gt;&lt;property id=&quot;20148&quot; value=&quot;5&quot;/&gt;&lt;property id=&quot;20300&quot; value=&quot;Slide 60 - &amp;quot;Universal Precautions&amp;quot;&quot;/&gt;&lt;property id=&quot;20307&quot; value=&quot;382&quot;/&gt;&lt;/object&gt;&lt;object type=&quot;3&quot; unique_id=&quot;10061&quot;&gt;&lt;property id=&quot;20148&quot; value=&quot;5&quot;/&gt;&lt;property id=&quot;20300&quot; value=&quot;Slide 59 - &amp;quot;Worker Safety&amp;quot;&quot;/&gt;&lt;property id=&quot;20307&quot; value=&quot;383&quot;/&gt;&lt;/object&gt;&lt;object type=&quot;3&quot; unique_id=&quot;10062&quot;&gt;&lt;property id=&quot;20148&quot; value=&quot;5&quot;/&gt;&lt;property id=&quot;20300&quot; value=&quot;Slide 61 - &amp;quot;Meth Labs&amp;quot;&quot;/&gt;&lt;property id=&quot;20307&quot; value=&quot;380&quot;/&gt;&lt;/object&gt;&lt;object type=&quot;3&quot; unique_id=&quot;10063&quot;&gt;&lt;property id=&quot;20148&quot; value=&quot;5&quot;/&gt;&lt;property id=&quot;20300&quot; value=&quot;Slide 62 - &amp;quot;Meth Labs&amp;quot;&quot;/&gt;&lt;property id=&quot;20307&quot; value=&quot;381&quot;/&gt;&lt;/object&gt;&lt;object type=&quot;3&quot; unique_id=&quot;10064&quot;&gt;&lt;property id=&quot;20148&quot; value=&quot;5&quot;/&gt;&lt;property id=&quot;20300&quot; value=&quot;Slide 63 - &amp;quot;Drug Endangered Children Protocols&amp;quot;&quot;/&gt;&lt;property id=&quot;20307&quot; value=&quot;334&quot;/&gt;&lt;/object&gt;&lt;object type=&quot;3&quot; unique_id=&quot;10065&quot;&gt;&lt;property id=&quot;20148&quot; value=&quot;5&quot;/&gt;&lt;property id=&quot;20300&quot; value=&quot;Slide 64 - &amp;quot;DEC Comprehensive  Care Protocol&amp;quot;&quot;/&gt;&lt;property id=&quot;20307&quot; value=&quot;335&quot;/&gt;&lt;/object&gt;&lt;object type=&quot;3&quot; unique_id=&quot;10066&quot;&gt;&lt;property id=&quot;20148&quot; value=&quot;5&quot;/&gt;&lt;property id=&quot;20300&quot; value=&quot;Slide 65 - &amp;quot;DEC Response Protocol&amp;quot;&quot;/&gt;&lt;property id=&quot;20307&quot; value=&quot;336&quot;/&gt;&lt;/object&gt;&lt;object type=&quot;3&quot; unique_id=&quot;10067&quot;&gt;&lt;property id=&quot;20148&quot; value=&quot;5&quot;/&gt;&lt;property id=&quot;20300&quot; value=&quot;Slide 66 - &amp;quot;Taking Safety Into Your Hands&amp;quot;&quot;/&gt;&lt;property id=&quot;20307&quot; value=&quot;328&quot;/&gt;&lt;/object&gt;&lt;object type=&quot;3&quot; unique_id=&quot;10068&quot;&gt;&lt;property id=&quot;20148&quot; value=&quot;5&quot;/&gt;&lt;property id=&quot;20300&quot; value=&quot;Slide 67 - &amp;quot;Taking Safety  Into Your Hands&amp;quot;&quot;/&gt;&lt;property id=&quot;20307&quot; value=&quot;329&quot;/&gt;&lt;/object&gt;&lt;object type=&quot;3&quot; unique_id=&quot;10069&quot;&gt;&lt;property id=&quot;20148&quot; value=&quot;5&quot;/&gt;&lt;property id=&quot;20300&quot; value=&quot;Slide 68 - &amp;quot;Taking Safety  Into Your Hands&amp;quot;&quot;/&gt;&lt;property id=&quot;20307&quot; value=&quot;330&quot;/&gt;&lt;/object&gt;&lt;object type=&quot;3&quot; unique_id=&quot;10070&quot;&gt;&lt;property id=&quot;20148&quot; value=&quot;5&quot;/&gt;&lt;property id=&quot;20300&quot; value=&quot;Slide 69 - &amp;quot;Taking Safety  Into Your Hands&amp;quot;&quot;/&gt;&lt;property id=&quot;20307&quot; value=&quot;331&quot;/&gt;&lt;/object&gt;&lt;object type=&quot;3&quot; unique_id=&quot;10071&quot;&gt;&lt;property id=&quot;20148&quot; value=&quot;5&quot;/&gt;&lt;property id=&quot;20300&quot; value=&quot;Slide 70 - &amp;quot;Taking Safety  Into Your Hands&amp;quot;&quot;/&gt;&lt;property id=&quot;20307&quot; value=&quot;332&quot;/&gt;&lt;/object&gt;&lt;object type=&quot;3&quot; unique_id=&quot;10072&quot;&gt;&lt;property id=&quot;20148&quot; value=&quot;5&quot;/&gt;&lt;property id=&quot;20300&quot; value=&quot;Slide 71 - &amp;quot;Taking Safety  Into Your Hands&amp;quot;&quot;/&gt;&lt;property id=&quot;20307&quot; value=&quot;333&quot;/&gt;&lt;/object&gt;&lt;object type=&quot;3&quot; unique_id=&quot;10073&quot;&gt;&lt;property id=&quot;20148&quot; value=&quot;5&quot;/&gt;&lt;property id=&quot;20300&quot; value=&quot;Slide 72 - &amp;quot;Taking Safety  Into Your Hands&amp;quot;&quot;/&gt;&lt;property id=&quot;20307&quot; value=&quot;350&quot;/&gt;&lt;/object&gt;&lt;object type=&quot;3&quot; unique_id=&quot;10074&quot;&gt;&lt;property id=&quot;20148&quot; value=&quot;5&quot;/&gt;&lt;property id=&quot;20300&quot; value=&quot;Slide 73 - &amp;quot;DCS Safety Note&amp;quot;&quot;/&gt;&lt;property id=&quot;20307&quot; value=&quot;341&quot;/&gt;&lt;/object&gt;&lt;object type=&quot;3&quot; unique_id=&quot;10075&quot;&gt;&lt;property id=&quot;20148&quot; value=&quot;5&quot;/&gt;&lt;property id=&quot;20300&quot; value=&quot;Slide 74 - &amp;quot;Course Competencies&amp;quot;&quot;/&gt;&lt;property id=&quot;20307&quot; value=&quot;344&quot;/&gt;&lt;/object&gt;&lt;object type=&quot;3&quot; unique_id=&quot;10076&quot;&gt;&lt;property id=&quot;20148&quot; value=&quot;5&quot;/&gt;&lt;property id=&quot;20300&quot; value=&quot;Slide 75 - &amp;quot;Course Evaluation&amp;quot;&quot;/&gt;&lt;property id=&quot;20307&quot; value=&quot;345&quot;/&gt;&lt;/object&gt;&lt;object type=&quot;3&quot; unique_id=&quot;10077&quot;&gt;&lt;property id=&quot;20148&quot; value=&quot;5&quot;/&gt;&lt;property id=&quot;20300&quot; value=&quot;Slide 76 - &amp;quot;Thank you for attending  Worker Safety Essentials New Worker Training&amp;quot;&quot;/&gt;&lt;property id=&quot;20307&quot; value=&quot;342&quot;/&gt;&lt;/object&gt;&lt;object type=&quot;3&quot; unique_id=&quot;10693&quot;&gt;&lt;property id=&quot;20148&quot; value=&quot;5&quot;/&gt;&lt;property id=&quot;20300&quot; value=&quot;Slide 33 - &amp;quot;Which position is less aggressive? Why?&amp;quot;&quot;/&gt;&lt;property id=&quot;20307&quot; value=&quot;385&quot;/&gt;&lt;/object&gt;&lt;object type=&quot;3&quot; unique_id=&quot;10695&quot;&gt;&lt;property id=&quot;20148&quot; value=&quot;5&quot;/&gt;&lt;property id=&quot;20300&quot; value=&quot;Slide 39 - &amp;quot;Reflection Question&amp;quot;&quot;/&gt;&lt;property id=&quot;20307&quot; value=&quot;390&quot;/&gt;&lt;/object&gt;&lt;object type=&quot;3&quot; unique_id=&quot;10696&quot;&gt;&lt;property id=&quot;20148&quot; value=&quot;5&quot;/&gt;&lt;property id=&quot;20300&quot; value=&quot;Slide 48 - &amp;quot;Distracted Driving&amp;quot;&quot;/&gt;&lt;property id=&quot;20307&quot; value=&quot;387&quot;/&gt;&lt;/object&gt;&lt;object type=&quot;3&quot; unique_id=&quot;10697&quot;&gt;&lt;property id=&quot;20148&quot; value=&quot;5&quot;/&gt;&lt;property id=&quot;20300&quot; value=&quot;Slide 49 - &amp;quot;What specific driving habits do you need to change?&amp;quot;&quot;/&gt;&lt;property id=&quot;20307&quot; value=&quot;388&quot;/&gt;&lt;/object&gt;&lt;object type=&quot;3&quot; unique_id=&quot;10698&quot;&gt;&lt;property id=&quot;20148&quot; value=&quot;5&quot;/&gt;&lt;property id=&quot;20300&quot; value=&quot;Slide 50 - &amp;quot;Approaching and Exiting  a Home&amp;quot;&quot;/&gt;&lt;property id=&quot;20307&quot; value=&quot;389&quot;/&gt;&lt;/object&gt;&lt;object type=&quot;3&quot; unique_id=&quot;10699&quot;&gt;&lt;property id=&quot;20148&quot; value=&quot;5&quot;/&gt;&lt;property id=&quot;20300&quot; value=&quot;Slide 56 - &amp;quot;Worker Safety&amp;quot;&quot;/&gt;&lt;property id=&quot;20307&quot; value=&quot;386&quot;/&gt;&lt;/object&gt;&lt;/object&gt;&lt;object type=&quot;8&quot; unique_id=&quot;10154&quot;&gt;&lt;/object&gt;&lt;/object&gt;&lt;/database&gt;"/>
  <p:tag name="SECTOMILLISECCONVERTED" val="1"/>
</p:tagLst>
</file>

<file path=ppt/theme/theme1.xml><?xml version="1.0" encoding="utf-8"?>
<a:theme xmlns:a="http://schemas.openxmlformats.org/drawingml/2006/main" name="17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173</Template>
  <TotalTime>3194</TotalTime>
  <Words>958</Words>
  <Application>Microsoft Office PowerPoint</Application>
  <PresentationFormat>On-screen Show (16:9)</PresentationFormat>
  <Paragraphs>118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Aharoni</vt:lpstr>
      <vt:lpstr>Arial</vt:lpstr>
      <vt:lpstr>Arial Rounded MT Bold</vt:lpstr>
      <vt:lpstr>Calibri</vt:lpstr>
      <vt:lpstr>173</vt:lpstr>
      <vt:lpstr>Worker Safety</vt:lpstr>
      <vt:lpstr>Course Competencies</vt:lpstr>
      <vt:lpstr>Four A’s  of Safety Awareness, Assessment, Anticipation, Action </vt:lpstr>
      <vt:lpstr>Four A’s of Safety</vt:lpstr>
      <vt:lpstr>Four A’s of Safety</vt:lpstr>
      <vt:lpstr>Four A’s of Safety</vt:lpstr>
      <vt:lpstr>Safety Kit</vt:lpstr>
      <vt:lpstr>Worker Safety</vt:lpstr>
      <vt:lpstr>Taking Safety Into Your Hands</vt:lpstr>
      <vt:lpstr>Taking Safety  Into Your Hands</vt:lpstr>
      <vt:lpstr>Approaching and Exiting  a Home</vt:lpstr>
      <vt:lpstr>Taking Safety  Into Your Hands</vt:lpstr>
      <vt:lpstr>Taking Safety  Into Your Hands</vt:lpstr>
      <vt:lpstr>Taking Safety  Into Your Hands</vt:lpstr>
      <vt:lpstr>Taking Safety  Into Your Hands</vt:lpstr>
      <vt:lpstr>Taking Safety  Into Your Hands</vt:lpstr>
      <vt:lpstr>Animals</vt:lpstr>
      <vt:lpstr>Illegal Substances</vt:lpstr>
      <vt:lpstr>Meth Labs</vt:lpstr>
      <vt:lpstr>Exposure to Needles</vt:lpstr>
      <vt:lpstr>Course Competencies</vt:lpstr>
      <vt:lpstr>Thank you for attending  Worker Safety Essentials </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Worker Safety</dc:title>
  <dc:creator>ERichardson</dc:creator>
  <cp:lastModifiedBy>Richardson, Erin</cp:lastModifiedBy>
  <cp:revision>218</cp:revision>
  <cp:lastPrinted>2015-04-02T16:17:11Z</cp:lastPrinted>
  <dcterms:created xsi:type="dcterms:W3CDTF">2014-08-18T15:38:50Z</dcterms:created>
  <dcterms:modified xsi:type="dcterms:W3CDTF">2017-09-14T15:26:07Z</dcterms:modified>
</cp:coreProperties>
</file>