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9" r:id="rId4"/>
    <p:sldId id="261" r:id="rId5"/>
    <p:sldId id="262" r:id="rId6"/>
    <p:sldId id="263" r:id="rId7"/>
    <p:sldId id="258" r:id="rId8"/>
    <p:sldId id="260" r:id="rId9"/>
    <p:sldId id="265" r:id="rId10"/>
    <p:sldId id="264"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96"/>
    <a:srgbClr val="007033"/>
    <a:srgbClr val="FFCC66"/>
    <a:srgbClr val="990099"/>
    <a:srgbClr val="CC0099"/>
    <a:srgbClr val="FE9202"/>
    <a:srgbClr val="6C1A00"/>
    <a:srgbClr val="00AACC"/>
    <a:srgbClr val="5EEC3C"/>
    <a:srgbClr val="1D3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6" y="912"/>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ECBC62-02D0-4FAC-8918-2C3D834885F9}" type="datetimeFigureOut">
              <a:rPr lang="en-US" smtClean="0"/>
              <a:t>10/4/2017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02C46E-BFDE-4A95-9BA6-92DFB92C3E62}" type="slidenum">
              <a:rPr lang="en-US" smtClean="0"/>
              <a:t>‹#›</a:t>
            </a:fld>
            <a:endParaRPr lang="en-US"/>
          </a:p>
        </p:txBody>
      </p:sp>
    </p:spTree>
    <p:extLst>
      <p:ext uri="{BB962C8B-B14F-4D97-AF65-F5344CB8AC3E}">
        <p14:creationId xmlns:p14="http://schemas.microsoft.com/office/powerpoint/2010/main" val="99340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8</a:t>
            </a:fld>
            <a:endParaRPr lang="en-US"/>
          </a:p>
        </p:txBody>
      </p:sp>
    </p:spTree>
    <p:extLst>
      <p:ext uri="{BB962C8B-B14F-4D97-AF65-F5344CB8AC3E}">
        <p14:creationId xmlns:p14="http://schemas.microsoft.com/office/powerpoint/2010/main" val="1971643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10</a:t>
            </a:fld>
            <a:endParaRPr lang="en-US"/>
          </a:p>
        </p:txBody>
      </p:sp>
    </p:spTree>
    <p:extLst>
      <p:ext uri="{BB962C8B-B14F-4D97-AF65-F5344CB8AC3E}">
        <p14:creationId xmlns:p14="http://schemas.microsoft.com/office/powerpoint/2010/main" val="38439997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2724455"/>
            <a:ext cx="8246070" cy="1068935"/>
          </a:xfrm>
          <a:noFill/>
          <a:effectLst>
            <a:outerShdw blurRad="50800" dist="38100" dir="2700000" algn="tl" rotWithShape="0">
              <a:prstClr val="black">
                <a:alpha val="40000"/>
              </a:prstClr>
            </a:outerShdw>
          </a:effectLst>
        </p:spPr>
        <p:txBody>
          <a:bodyPr>
            <a:normAutofit/>
          </a:bodyPr>
          <a:lstStyle>
            <a:lvl1pPr algn="l">
              <a:defRPr sz="3600">
                <a:solidFill>
                  <a:srgbClr val="003296"/>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48965" y="3946095"/>
            <a:ext cx="8246070" cy="381763"/>
          </a:xfrm>
        </p:spPr>
        <p:txBody>
          <a:bodyPr>
            <a:normAutofit/>
          </a:bodyPr>
          <a:lstStyle>
            <a:lvl1pPr marL="0" indent="0" algn="l">
              <a:buNone/>
              <a:defRPr sz="2800" b="0"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xmlns="" id="{8844C640-86DB-4A34-BDD8-49B9CE39985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197405"/>
            <a:ext cx="8246070" cy="763525"/>
          </a:xfrm>
        </p:spPr>
        <p:txBody>
          <a:bodyPr>
            <a:normAutofit/>
          </a:bodyPr>
          <a:lstStyle>
            <a:lvl1pPr algn="l">
              <a:defRPr sz="3600" baseline="0">
                <a:solidFill>
                  <a:srgbClr val="003296"/>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960931"/>
            <a:ext cx="8246070" cy="2443276"/>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6260905" cy="572644"/>
          </a:xfrm>
        </p:spPr>
        <p:txBody>
          <a:bodyPr>
            <a:normAutofit/>
          </a:bodyPr>
          <a:lstStyle>
            <a:lvl1pPr algn="l">
              <a:defRPr sz="3600">
                <a:solidFill>
                  <a:srgbClr val="003296"/>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5" y="1044700"/>
            <a:ext cx="6260905" cy="3511061"/>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197405"/>
            <a:ext cx="8246070" cy="763525"/>
          </a:xfrm>
        </p:spPr>
        <p:txBody>
          <a:bodyPr>
            <a:normAutofit/>
          </a:bodyPr>
          <a:lstStyle>
            <a:lvl1pPr algn="l">
              <a:defRPr sz="3600" baseline="0">
                <a:solidFill>
                  <a:srgbClr val="003296"/>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2091928"/>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571749"/>
            <a:ext cx="4040188" cy="2137871"/>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2091928"/>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571749"/>
            <a:ext cx="4041775" cy="2137871"/>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10/4/2017</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xmlns="" id="{66420E12-C713-49E3-B0DB-9A6042A30ECB}"/>
              </a:ext>
            </a:extLst>
          </p:cNvPr>
          <p:cNvSpPr txBox="1"/>
          <p:nvPr userDrawn="1"/>
        </p:nvSpPr>
        <p:spPr>
          <a:xfrm>
            <a:off x="-9150" y="5213747"/>
            <a:ext cx="8389625" cy="523220"/>
          </a:xfrm>
          <a:prstGeom prst="rect">
            <a:avLst/>
          </a:prstGeom>
          <a:noFill/>
        </p:spPr>
        <p:txBody>
          <a:bodyPr wrap="square" rtlCol="0">
            <a:spAutoFit/>
          </a:bodyPr>
          <a:lstStyle/>
          <a:p>
            <a:r>
              <a:rPr lang="en-US" sz="1400">
                <a:solidFill>
                  <a:schemeClr val="bg1">
                    <a:lumMod val="65000"/>
                  </a:schemeClr>
                </a:solidFill>
              </a:rPr>
              <a:t>This presentation uses a free template provided by FPPT.com</a:t>
            </a:r>
          </a:p>
          <a:p>
            <a:r>
              <a:rPr lang="en-US" sz="1400">
                <a:solidFill>
                  <a:schemeClr val="bg1">
                    <a:lumMod val="65000"/>
                  </a:schemeClr>
                </a:solidFill>
              </a:rPr>
              <a:t>www.free-power-point-templates.com</a:t>
            </a:r>
          </a:p>
        </p:txBody>
      </p:sp>
      <p:sp>
        <p:nvSpPr>
          <p:cNvPr id="8" name="TextBox 7">
            <a:extLst>
              <a:ext uri="{FF2B5EF4-FFF2-40B4-BE49-F238E27FC236}">
                <a16:creationId xmlns:a16="http://schemas.microsoft.com/office/drawing/2014/main" xmlns="" id="{B57A1AA2-5BE2-4EB3-8979-9B1994B052B4}"/>
              </a:ext>
            </a:extLst>
          </p:cNvPr>
          <p:cNvSpPr txBox="1"/>
          <p:nvPr userDrawn="1"/>
        </p:nvSpPr>
        <p:spPr>
          <a:xfrm>
            <a:off x="143250" y="5366147"/>
            <a:ext cx="8389625" cy="523220"/>
          </a:xfrm>
          <a:prstGeom prst="rect">
            <a:avLst/>
          </a:prstGeom>
          <a:noFill/>
        </p:spPr>
        <p:txBody>
          <a:bodyPr wrap="square" rtlCol="0">
            <a:spAutoFit/>
          </a:bodyPr>
          <a:lstStyle/>
          <a:p>
            <a:r>
              <a:rPr lang="en-US" sz="1400">
                <a:solidFill>
                  <a:schemeClr val="bg1">
                    <a:lumMod val="65000"/>
                  </a:schemeClr>
                </a:solidFill>
              </a:rPr>
              <a:t>This presentation uses a free template provided by FPPT.com</a:t>
            </a:r>
          </a:p>
          <a:p>
            <a:r>
              <a:rPr lang="en-US" sz="140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iga.in.gov/"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DCS Service Provider</a:t>
            </a:r>
            <a:r>
              <a:rPr lang="en-US" dirty="0"/>
              <a:t/>
            </a:r>
            <a:br>
              <a:rPr lang="en-US" dirty="0"/>
            </a:br>
            <a:r>
              <a:rPr lang="en-US" dirty="0" smtClean="0"/>
              <a:t>Vehicle Driving Safety</a:t>
            </a:r>
            <a:endParaRPr lang="en-US" dirty="0"/>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143555" y="1350110"/>
            <a:ext cx="8246070" cy="7635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solidFill>
                  <a:srgbClr val="003296"/>
                </a:solidFill>
                <a:effectLst>
                  <a:outerShdw blurRad="50800" dist="38100" dir="2700000" algn="tl" rotWithShape="0">
                    <a:prstClr val="black">
                      <a:alpha val="40000"/>
                    </a:prstClr>
                  </a:outerShdw>
                </a:effectLst>
              </a:rPr>
              <a:t>Thank You!</a:t>
            </a:r>
          </a:p>
        </p:txBody>
      </p:sp>
      <p:sp>
        <p:nvSpPr>
          <p:cNvPr id="2" name="TextBox 1"/>
          <p:cNvSpPr txBox="1"/>
          <p:nvPr/>
        </p:nvSpPr>
        <p:spPr>
          <a:xfrm>
            <a:off x="448965" y="2113635"/>
            <a:ext cx="8246070" cy="2031325"/>
          </a:xfrm>
          <a:prstGeom prst="rect">
            <a:avLst/>
          </a:prstGeom>
          <a:noFill/>
        </p:spPr>
        <p:txBody>
          <a:bodyPr wrap="square" rtlCol="0">
            <a:spAutoFit/>
          </a:bodyPr>
          <a:lstStyle/>
          <a:p>
            <a:r>
              <a:rPr lang="en-US" dirty="0" smtClean="0"/>
              <a:t>Thank you for reviewing this important information.  Following these simple guidelines is critical in keeping yourself safe in the car, as well as ensuring the safety of the children and families we care for.  </a:t>
            </a:r>
          </a:p>
          <a:p>
            <a:endParaRPr lang="en-US" dirty="0"/>
          </a:p>
          <a:p>
            <a:r>
              <a:rPr lang="en-US" dirty="0" smtClean="0"/>
              <a:t>Please </a:t>
            </a:r>
            <a:r>
              <a:rPr lang="en-US" dirty="0" smtClean="0"/>
              <a:t>return to the Vehicle Driving Safety competencies, </a:t>
            </a:r>
            <a:r>
              <a:rPr lang="en-US" dirty="0" smtClean="0"/>
              <a:t>sign the </a:t>
            </a:r>
            <a:r>
              <a:rPr lang="en-US" dirty="0" smtClean="0"/>
              <a:t>form listed in the last </a:t>
            </a:r>
            <a:r>
              <a:rPr lang="en-US" smtClean="0"/>
              <a:t>bullet point, </a:t>
            </a:r>
            <a:r>
              <a:rPr lang="en-US" dirty="0" smtClean="0"/>
              <a:t>and submit it to your supervisor to be stored in your personnel file.</a:t>
            </a:r>
          </a:p>
          <a:p>
            <a:endParaRPr lang="en-US" dirty="0"/>
          </a:p>
        </p:txBody>
      </p:sp>
    </p:spTree>
    <p:extLst>
      <p:ext uri="{BB962C8B-B14F-4D97-AF65-F5344CB8AC3E}">
        <p14:creationId xmlns:p14="http://schemas.microsoft.com/office/powerpoint/2010/main" val="814323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is a Priority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You are completing this training because you will be transporting clients as part of your job function.  You need to understand the expectations of that role, and the importance of keeping yourself and your clients safe on the road.  After completing this training, you will be directed to print and sign a Vehicle Driving Safety Acknowledgement form.</a:t>
            </a:r>
            <a:endParaRPr lang="en-US" dirty="0"/>
          </a:p>
          <a:p>
            <a:endParaRPr lang="en-US" dirty="0"/>
          </a:p>
        </p:txBody>
      </p:sp>
    </p:spTree>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Driver’s License</a:t>
            </a:r>
            <a:endParaRPr lang="en-US" dirty="0"/>
          </a:p>
        </p:txBody>
      </p:sp>
      <p:sp>
        <p:nvSpPr>
          <p:cNvPr id="5" name="Content Placeholder 4"/>
          <p:cNvSpPr>
            <a:spLocks noGrp="1"/>
          </p:cNvSpPr>
          <p:nvPr>
            <p:ph idx="1"/>
          </p:nvPr>
        </p:nvSpPr>
        <p:spPr>
          <a:xfrm>
            <a:off x="384310" y="1502815"/>
            <a:ext cx="6260905" cy="2443280"/>
          </a:xfrm>
        </p:spPr>
        <p:txBody>
          <a:bodyPr/>
          <a:lstStyle/>
          <a:p>
            <a:pPr marL="0" indent="0">
              <a:buNone/>
            </a:pPr>
            <a:r>
              <a:rPr lang="en-US" dirty="0" smtClean="0"/>
              <a:t>Staff who transport clients are required to hold a valid driver’s license, and are subject to a Bureau of Motor Vehicles (BMV) records check to ensure validity of a driver’s license.</a:t>
            </a:r>
            <a:endParaRPr lang="en-US" dirty="0"/>
          </a:p>
        </p:txBody>
      </p:sp>
    </p:spTree>
    <p:extLst>
      <p:ext uri="{BB962C8B-B14F-4D97-AF65-F5344CB8AC3E}">
        <p14:creationId xmlns:p14="http://schemas.microsoft.com/office/powerpoint/2010/main" val="110163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Use of Substances</a:t>
            </a:r>
            <a:endParaRPr lang="en-US" dirty="0"/>
          </a:p>
        </p:txBody>
      </p:sp>
      <p:sp>
        <p:nvSpPr>
          <p:cNvPr id="5" name="Content Placeholder 4"/>
          <p:cNvSpPr>
            <a:spLocks noGrp="1"/>
          </p:cNvSpPr>
          <p:nvPr>
            <p:ph idx="1"/>
          </p:nvPr>
        </p:nvSpPr>
        <p:spPr>
          <a:xfrm>
            <a:off x="384310" y="1502815"/>
            <a:ext cx="6260905" cy="3054100"/>
          </a:xfrm>
        </p:spPr>
        <p:txBody>
          <a:bodyPr>
            <a:normAutofit lnSpcReduction="10000"/>
          </a:bodyPr>
          <a:lstStyle/>
          <a:p>
            <a:pPr marL="0" indent="0">
              <a:buNone/>
            </a:pPr>
            <a:r>
              <a:rPr lang="en-US" dirty="0" smtClean="0"/>
              <a:t>Staff may not engage in the use of or be under the influence of substances that may impair judgement and/or driving ability while working.  This includes illegal substances as well as prescribed substances which cause side affects leading to impairment.</a:t>
            </a:r>
            <a:endParaRPr lang="en-US" dirty="0"/>
          </a:p>
        </p:txBody>
      </p:sp>
    </p:spTree>
    <p:extLst>
      <p:ext uri="{BB962C8B-B14F-4D97-AF65-F5344CB8AC3E}">
        <p14:creationId xmlns:p14="http://schemas.microsoft.com/office/powerpoint/2010/main" val="3428989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6" y="433880"/>
            <a:ext cx="3664920" cy="572644"/>
          </a:xfrm>
        </p:spPr>
        <p:txBody>
          <a:bodyPr>
            <a:normAutofit fontScale="90000"/>
          </a:bodyPr>
          <a:lstStyle/>
          <a:p>
            <a:r>
              <a:rPr lang="en-US" dirty="0" smtClean="0"/>
              <a:t>Driving Practices</a:t>
            </a:r>
            <a:endParaRPr lang="en-US" dirty="0"/>
          </a:p>
        </p:txBody>
      </p:sp>
      <p:sp>
        <p:nvSpPr>
          <p:cNvPr id="5" name="Content Placeholder 4"/>
          <p:cNvSpPr>
            <a:spLocks noGrp="1"/>
          </p:cNvSpPr>
          <p:nvPr>
            <p:ph idx="1"/>
          </p:nvPr>
        </p:nvSpPr>
        <p:spPr>
          <a:xfrm>
            <a:off x="384310" y="1502815"/>
            <a:ext cx="6260905" cy="3054100"/>
          </a:xfrm>
        </p:spPr>
        <p:txBody>
          <a:bodyPr>
            <a:normAutofit lnSpcReduction="10000"/>
          </a:bodyPr>
          <a:lstStyle/>
          <a:p>
            <a:pPr marL="0" indent="0">
              <a:buNone/>
            </a:pPr>
            <a:r>
              <a:rPr lang="en-US" dirty="0" smtClean="0"/>
              <a:t>Staff may not </a:t>
            </a:r>
            <a:r>
              <a:rPr lang="en-US" dirty="0"/>
              <a:t>engage in illegal, unsafe, or reckless driving practices while working</a:t>
            </a:r>
            <a:r>
              <a:rPr lang="en-US" dirty="0" smtClean="0"/>
              <a:t>.</a:t>
            </a:r>
          </a:p>
          <a:p>
            <a:pPr marL="0" indent="0">
              <a:buNone/>
            </a:pPr>
            <a:endParaRPr lang="en-US" dirty="0"/>
          </a:p>
          <a:p>
            <a:pPr marL="0" indent="0">
              <a:buNone/>
            </a:pPr>
            <a:r>
              <a:rPr lang="en-US" dirty="0"/>
              <a:t>Talking on the phone and/or text messaging are not permitted when transporting wards and/or driving while </a:t>
            </a:r>
            <a:r>
              <a:rPr lang="en-US" dirty="0" smtClean="0"/>
              <a:t>working.</a:t>
            </a:r>
            <a:endParaRPr lang="en-US" dirty="0"/>
          </a:p>
        </p:txBody>
      </p:sp>
    </p:spTree>
    <p:extLst>
      <p:ext uri="{BB962C8B-B14F-4D97-AF65-F5344CB8AC3E}">
        <p14:creationId xmlns:p14="http://schemas.microsoft.com/office/powerpoint/2010/main" val="979173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6" y="433880"/>
            <a:ext cx="3664920" cy="572644"/>
          </a:xfrm>
        </p:spPr>
        <p:txBody>
          <a:bodyPr>
            <a:normAutofit fontScale="90000"/>
          </a:bodyPr>
          <a:lstStyle/>
          <a:p>
            <a:r>
              <a:rPr lang="en-US" dirty="0" smtClean="0"/>
              <a:t>Weapons</a:t>
            </a:r>
            <a:endParaRPr lang="en-US" dirty="0"/>
          </a:p>
        </p:txBody>
      </p:sp>
      <p:sp>
        <p:nvSpPr>
          <p:cNvPr id="5" name="Content Placeholder 4"/>
          <p:cNvSpPr>
            <a:spLocks noGrp="1"/>
          </p:cNvSpPr>
          <p:nvPr>
            <p:ph idx="1"/>
          </p:nvPr>
        </p:nvSpPr>
        <p:spPr>
          <a:xfrm>
            <a:off x="384310" y="1502815"/>
            <a:ext cx="6260905" cy="1527050"/>
          </a:xfrm>
        </p:spPr>
        <p:txBody>
          <a:bodyPr>
            <a:normAutofit/>
          </a:bodyPr>
          <a:lstStyle/>
          <a:p>
            <a:pPr marL="0" indent="0">
              <a:buNone/>
            </a:pPr>
            <a:r>
              <a:rPr lang="en-US" dirty="0" smtClean="0"/>
              <a:t>Staff may not </a:t>
            </a:r>
            <a:r>
              <a:rPr lang="en-US" dirty="0"/>
              <a:t>May not have a handgun or other weapon in the vehicle while working.</a:t>
            </a:r>
          </a:p>
        </p:txBody>
      </p:sp>
    </p:spTree>
    <p:extLst>
      <p:ext uri="{BB962C8B-B14F-4D97-AF65-F5344CB8AC3E}">
        <p14:creationId xmlns:p14="http://schemas.microsoft.com/office/powerpoint/2010/main" val="269985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Vehicle Restraints</a:t>
            </a:r>
            <a:endParaRPr lang="en-US" dirty="0"/>
          </a:p>
        </p:txBody>
      </p:sp>
      <p:sp>
        <p:nvSpPr>
          <p:cNvPr id="11" name="TextBox 10"/>
          <p:cNvSpPr txBox="1"/>
          <p:nvPr/>
        </p:nvSpPr>
        <p:spPr>
          <a:xfrm>
            <a:off x="143555" y="1960930"/>
            <a:ext cx="5039265" cy="3416320"/>
          </a:xfrm>
          <a:prstGeom prst="rect">
            <a:avLst/>
          </a:prstGeom>
          <a:noFill/>
        </p:spPr>
        <p:txBody>
          <a:bodyPr wrap="square" rtlCol="0">
            <a:spAutoFit/>
          </a:bodyPr>
          <a:lstStyle/>
          <a:p>
            <a:r>
              <a:rPr lang="en-US" dirty="0" smtClean="0"/>
              <a:t>All occupants of a motor vehicle must utilize proper seat belts </a:t>
            </a:r>
          </a:p>
          <a:p>
            <a:r>
              <a:rPr lang="en-US" dirty="0" smtClean="0"/>
              <a:t>(Indiana Code  </a:t>
            </a:r>
            <a:r>
              <a:rPr lang="en-US" dirty="0"/>
              <a:t>IC </a:t>
            </a:r>
            <a:r>
              <a:rPr lang="en-US" dirty="0" smtClean="0"/>
              <a:t>9-19-10-2)</a:t>
            </a:r>
          </a:p>
          <a:p>
            <a:endParaRPr lang="en-US" dirty="0"/>
          </a:p>
          <a:p>
            <a:r>
              <a:rPr lang="en-US" dirty="0" smtClean="0"/>
              <a:t>Children under the age of eight (8) must be in a proper child </a:t>
            </a:r>
            <a:r>
              <a:rPr lang="en-US" smtClean="0"/>
              <a:t>restraint </a:t>
            </a:r>
            <a:endParaRPr lang="en-US" dirty="0" smtClean="0"/>
          </a:p>
          <a:p>
            <a:r>
              <a:rPr lang="en-US" dirty="0" smtClean="0"/>
              <a:t>(Indiana Code IC 9-19-11-2)</a:t>
            </a:r>
          </a:p>
          <a:p>
            <a:endParaRPr lang="en-US" dirty="0"/>
          </a:p>
          <a:p>
            <a:r>
              <a:rPr lang="en-US" dirty="0" smtClean="0"/>
              <a:t>You can </a:t>
            </a:r>
            <a:r>
              <a:rPr lang="en-US" dirty="0"/>
              <a:t>review codes at </a:t>
            </a:r>
            <a:r>
              <a:rPr lang="en-US" dirty="0">
                <a:hlinkClick r:id="rId2"/>
              </a:rPr>
              <a:t>http://iga.in.gov</a:t>
            </a:r>
            <a:r>
              <a:rPr lang="en-US" dirty="0" smtClean="0">
                <a:hlinkClick r:id="rId2"/>
              </a:rPr>
              <a:t>/</a:t>
            </a:r>
            <a:r>
              <a:rPr lang="en-US" dirty="0" smtClean="0"/>
              <a:t> then click on the ‘Code’ tab and enter the IC</a:t>
            </a:r>
          </a:p>
          <a:p>
            <a:endParaRPr lang="en-US" dirty="0"/>
          </a:p>
          <a:p>
            <a:endParaRPr lang="en-US" dirty="0" smtClean="0"/>
          </a:p>
        </p:txBody>
      </p:sp>
      <p:pic>
        <p:nvPicPr>
          <p:cNvPr id="12" name="Picture 11"/>
          <p:cNvPicPr>
            <a:picLocks noChangeAspect="1"/>
          </p:cNvPicPr>
          <p:nvPr/>
        </p:nvPicPr>
        <p:blipFill>
          <a:blip r:embed="rId3"/>
          <a:stretch>
            <a:fillRect/>
          </a:stretch>
        </p:blipFill>
        <p:spPr>
          <a:xfrm>
            <a:off x="5640935" y="1908290"/>
            <a:ext cx="3206805" cy="1126715"/>
          </a:xfrm>
          <a:prstGeom prst="rect">
            <a:avLst/>
          </a:prstGeom>
        </p:spPr>
      </p:pic>
      <p:sp>
        <p:nvSpPr>
          <p:cNvPr id="15" name="TextBox 14"/>
          <p:cNvSpPr txBox="1"/>
          <p:nvPr/>
        </p:nvSpPr>
        <p:spPr>
          <a:xfrm>
            <a:off x="5782116" y="2539789"/>
            <a:ext cx="305410" cy="369332"/>
          </a:xfrm>
          <a:prstGeom prst="rect">
            <a:avLst/>
          </a:prstGeom>
          <a:noFill/>
        </p:spPr>
        <p:txBody>
          <a:bodyPr wrap="square" rtlCol="0">
            <a:spAutoFit/>
          </a:bodyPr>
          <a:lstStyle/>
          <a:p>
            <a:r>
              <a:rPr lang="en-US" dirty="0" smtClean="0"/>
              <a:t>9</a:t>
            </a:r>
            <a:endParaRPr lang="en-US" dirty="0"/>
          </a:p>
        </p:txBody>
      </p:sp>
      <p:sp>
        <p:nvSpPr>
          <p:cNvPr id="17" name="TextBox 16"/>
          <p:cNvSpPr txBox="1"/>
          <p:nvPr/>
        </p:nvSpPr>
        <p:spPr>
          <a:xfrm>
            <a:off x="6096124" y="2539789"/>
            <a:ext cx="458115" cy="369332"/>
          </a:xfrm>
          <a:prstGeom prst="rect">
            <a:avLst/>
          </a:prstGeom>
          <a:noFill/>
        </p:spPr>
        <p:txBody>
          <a:bodyPr wrap="square" rtlCol="0">
            <a:spAutoFit/>
          </a:bodyPr>
          <a:lstStyle/>
          <a:p>
            <a:r>
              <a:rPr lang="en-US" dirty="0" smtClean="0"/>
              <a:t>19</a:t>
            </a:r>
            <a:endParaRPr lang="en-US" dirty="0"/>
          </a:p>
        </p:txBody>
      </p:sp>
      <p:sp>
        <p:nvSpPr>
          <p:cNvPr id="19" name="TextBox 18"/>
          <p:cNvSpPr txBox="1"/>
          <p:nvPr/>
        </p:nvSpPr>
        <p:spPr>
          <a:xfrm>
            <a:off x="6503075" y="2539789"/>
            <a:ext cx="557516" cy="369332"/>
          </a:xfrm>
          <a:prstGeom prst="rect">
            <a:avLst/>
          </a:prstGeom>
          <a:noFill/>
        </p:spPr>
        <p:txBody>
          <a:bodyPr wrap="square" rtlCol="0">
            <a:spAutoFit/>
          </a:bodyPr>
          <a:lstStyle/>
          <a:p>
            <a:r>
              <a:rPr lang="en-US" dirty="0" smtClean="0"/>
              <a:t>10</a:t>
            </a:r>
            <a:endParaRPr lang="en-US" dirty="0"/>
          </a:p>
        </p:txBody>
      </p:sp>
      <p:sp>
        <p:nvSpPr>
          <p:cNvPr id="21" name="TextBox 20"/>
          <p:cNvSpPr txBox="1"/>
          <p:nvPr/>
        </p:nvSpPr>
        <p:spPr>
          <a:xfrm>
            <a:off x="6952041" y="2539789"/>
            <a:ext cx="345477" cy="369332"/>
          </a:xfrm>
          <a:prstGeom prst="rect">
            <a:avLst/>
          </a:prstGeom>
          <a:noFill/>
        </p:spPr>
        <p:txBody>
          <a:bodyPr wrap="square" rtlCol="0">
            <a:spAutoFit/>
          </a:bodyPr>
          <a:lstStyle/>
          <a:p>
            <a:r>
              <a:rPr lang="en-US" dirty="0" smtClean="0"/>
              <a:t>2</a:t>
            </a:r>
            <a:endParaRPr lang="en-US" dirty="0"/>
          </a:p>
        </p:txBody>
      </p:sp>
      <p:cxnSp>
        <p:nvCxnSpPr>
          <p:cNvPr id="24" name="Straight Arrow Connector 23"/>
          <p:cNvCxnSpPr/>
          <p:nvPr/>
        </p:nvCxnSpPr>
        <p:spPr>
          <a:xfrm>
            <a:off x="2892245" y="2724455"/>
            <a:ext cx="274869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2892245" y="3798530"/>
            <a:ext cx="2595985" cy="21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p:nvPicPr>
        <p:blipFill>
          <a:blip r:embed="rId3"/>
          <a:stretch>
            <a:fillRect/>
          </a:stretch>
        </p:blipFill>
        <p:spPr>
          <a:xfrm>
            <a:off x="5640934" y="3182532"/>
            <a:ext cx="3206805" cy="1126715"/>
          </a:xfrm>
          <a:prstGeom prst="rect">
            <a:avLst/>
          </a:prstGeom>
        </p:spPr>
      </p:pic>
      <p:sp>
        <p:nvSpPr>
          <p:cNvPr id="23" name="TextBox 22"/>
          <p:cNvSpPr txBox="1"/>
          <p:nvPr/>
        </p:nvSpPr>
        <p:spPr>
          <a:xfrm>
            <a:off x="5776295" y="3794737"/>
            <a:ext cx="305410" cy="369332"/>
          </a:xfrm>
          <a:prstGeom prst="rect">
            <a:avLst/>
          </a:prstGeom>
          <a:noFill/>
        </p:spPr>
        <p:txBody>
          <a:bodyPr wrap="square" rtlCol="0">
            <a:spAutoFit/>
          </a:bodyPr>
          <a:lstStyle/>
          <a:p>
            <a:r>
              <a:rPr lang="en-US" dirty="0" smtClean="0"/>
              <a:t>9</a:t>
            </a:r>
            <a:endParaRPr lang="en-US" dirty="0"/>
          </a:p>
        </p:txBody>
      </p:sp>
      <p:sp>
        <p:nvSpPr>
          <p:cNvPr id="25" name="TextBox 24"/>
          <p:cNvSpPr txBox="1"/>
          <p:nvPr/>
        </p:nvSpPr>
        <p:spPr>
          <a:xfrm>
            <a:off x="6107721" y="3794737"/>
            <a:ext cx="458115" cy="369332"/>
          </a:xfrm>
          <a:prstGeom prst="rect">
            <a:avLst/>
          </a:prstGeom>
          <a:noFill/>
        </p:spPr>
        <p:txBody>
          <a:bodyPr wrap="square" rtlCol="0">
            <a:spAutoFit/>
          </a:bodyPr>
          <a:lstStyle/>
          <a:p>
            <a:r>
              <a:rPr lang="en-US" dirty="0" smtClean="0"/>
              <a:t>19</a:t>
            </a:r>
            <a:endParaRPr lang="en-US" dirty="0"/>
          </a:p>
        </p:txBody>
      </p:sp>
      <p:sp>
        <p:nvSpPr>
          <p:cNvPr id="27" name="TextBox 26"/>
          <p:cNvSpPr txBox="1"/>
          <p:nvPr/>
        </p:nvSpPr>
        <p:spPr>
          <a:xfrm>
            <a:off x="6516402" y="3804269"/>
            <a:ext cx="484131" cy="369332"/>
          </a:xfrm>
          <a:prstGeom prst="rect">
            <a:avLst/>
          </a:prstGeom>
          <a:noFill/>
        </p:spPr>
        <p:txBody>
          <a:bodyPr wrap="square" rtlCol="0">
            <a:spAutoFit/>
          </a:bodyPr>
          <a:lstStyle/>
          <a:p>
            <a:r>
              <a:rPr lang="en-US" dirty="0" smtClean="0"/>
              <a:t>11</a:t>
            </a:r>
            <a:endParaRPr lang="en-US" dirty="0"/>
          </a:p>
        </p:txBody>
      </p:sp>
      <p:sp>
        <p:nvSpPr>
          <p:cNvPr id="28" name="TextBox 27"/>
          <p:cNvSpPr txBox="1"/>
          <p:nvPr/>
        </p:nvSpPr>
        <p:spPr>
          <a:xfrm>
            <a:off x="6910182" y="3794737"/>
            <a:ext cx="345477" cy="369332"/>
          </a:xfrm>
          <a:prstGeom prst="rect">
            <a:avLst/>
          </a:prstGeom>
          <a:noFill/>
        </p:spPr>
        <p:txBody>
          <a:bodyPr wrap="square" rtlCol="0">
            <a:spAutoFit/>
          </a:bodyPr>
          <a:lstStyle/>
          <a:p>
            <a:r>
              <a:rPr lang="en-US" dirty="0" smtClean="0"/>
              <a:t>2</a:t>
            </a:r>
            <a:endParaRPr lang="en-US" dirty="0"/>
          </a:p>
        </p:txBody>
      </p:sp>
    </p:spTree>
    <p:extLst>
      <p:ext uri="{BB962C8B-B14F-4D97-AF65-F5344CB8AC3E}">
        <p14:creationId xmlns:p14="http://schemas.microsoft.com/office/powerpoint/2010/main" val="4170783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448965" y="1197405"/>
            <a:ext cx="8246070" cy="7635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Keeping Yourself Safe </a:t>
            </a:r>
            <a:endParaRPr lang="en-US" dirty="0"/>
          </a:p>
        </p:txBody>
      </p:sp>
      <p:sp>
        <p:nvSpPr>
          <p:cNvPr id="2" name="TextBox 1"/>
          <p:cNvSpPr txBox="1"/>
          <p:nvPr/>
        </p:nvSpPr>
        <p:spPr>
          <a:xfrm>
            <a:off x="448965" y="2113635"/>
            <a:ext cx="8246070" cy="3028521"/>
          </a:xfrm>
          <a:prstGeom prst="rect">
            <a:avLst/>
          </a:prstGeom>
          <a:noFill/>
        </p:spPr>
        <p:txBody>
          <a:bodyPr wrap="square" rtlCol="0">
            <a:spAutoFit/>
          </a:bodyPr>
          <a:lstStyle/>
          <a:p>
            <a:pPr marL="285750" indent="-285750">
              <a:lnSpc>
                <a:spcPct val="80000"/>
              </a:lnSpc>
              <a:buFont typeface="Arial" panose="020B0604020202020204" pitchFamily="34" charset="0"/>
              <a:buChar char="•"/>
            </a:pPr>
            <a:r>
              <a:rPr lang="en-US" altLang="en-US" dirty="0"/>
              <a:t>Keep your car in good working order and make sure you have enough gas to carry you through the day.</a:t>
            </a:r>
          </a:p>
          <a:p>
            <a:pPr marL="285750" indent="-285750">
              <a:lnSpc>
                <a:spcPct val="80000"/>
              </a:lnSpc>
              <a:buFont typeface="Arial" panose="020B0604020202020204" pitchFamily="34" charset="0"/>
              <a:buChar char="•"/>
            </a:pPr>
            <a:r>
              <a:rPr lang="en-US" altLang="en-US" dirty="0"/>
              <a:t>Before entering the car, check the back seat.</a:t>
            </a:r>
          </a:p>
          <a:p>
            <a:pPr marL="285750" indent="-285750">
              <a:lnSpc>
                <a:spcPct val="80000"/>
              </a:lnSpc>
              <a:buFont typeface="Arial" panose="020B0604020202020204" pitchFamily="34" charset="0"/>
              <a:buChar char="•"/>
            </a:pPr>
            <a:r>
              <a:rPr lang="en-US" altLang="en-US" dirty="0"/>
              <a:t>Lock your car doors and keep windows up at all times. If necessary, keep windows only partially open above ear level while driving.</a:t>
            </a:r>
          </a:p>
          <a:p>
            <a:pPr marL="285750" indent="-285750">
              <a:lnSpc>
                <a:spcPct val="80000"/>
              </a:lnSpc>
              <a:buFont typeface="Arial" panose="020B0604020202020204" pitchFamily="34" charset="0"/>
              <a:buChar char="•"/>
            </a:pPr>
            <a:r>
              <a:rPr lang="en-US" altLang="en-US" dirty="0"/>
              <a:t>Keep valuables out of sight.</a:t>
            </a:r>
          </a:p>
          <a:p>
            <a:pPr marL="285750" indent="-285750">
              <a:lnSpc>
                <a:spcPct val="80000"/>
              </a:lnSpc>
              <a:buFont typeface="Arial" panose="020B0604020202020204" pitchFamily="34" charset="0"/>
              <a:buChar char="•"/>
            </a:pPr>
            <a:r>
              <a:rPr lang="en-US" altLang="en-US" dirty="0"/>
              <a:t>If possible, try to park your car where you can see your car from inside the home. </a:t>
            </a:r>
          </a:p>
          <a:p>
            <a:pPr marL="285750" indent="-285750">
              <a:lnSpc>
                <a:spcPct val="80000"/>
              </a:lnSpc>
              <a:buFont typeface="Arial" panose="020B0604020202020204" pitchFamily="34" charset="0"/>
              <a:buChar char="•"/>
            </a:pPr>
            <a:r>
              <a:rPr lang="en-US" altLang="en-US" dirty="0"/>
              <a:t>Do not park in a driveway to lessen the chance of being blocked in when you want to leave.</a:t>
            </a:r>
          </a:p>
          <a:p>
            <a:pPr marL="285750" indent="-285750">
              <a:lnSpc>
                <a:spcPct val="80000"/>
              </a:lnSpc>
              <a:buFont typeface="Arial" panose="020B0604020202020204" pitchFamily="34" charset="0"/>
              <a:buChar char="•"/>
            </a:pPr>
            <a:r>
              <a:rPr lang="en-US" altLang="en-US" dirty="0"/>
              <a:t>Park in the direction you want to go when you leave the home.  </a:t>
            </a:r>
          </a:p>
          <a:p>
            <a:pPr marL="285750" indent="-285750">
              <a:lnSpc>
                <a:spcPct val="80000"/>
              </a:lnSpc>
              <a:buFont typeface="Arial" panose="020B0604020202020204" pitchFamily="34" charset="0"/>
              <a:buChar char="•"/>
            </a:pPr>
            <a:r>
              <a:rPr lang="en-US" altLang="en-US" dirty="0"/>
              <a:t>If possible, choose a well lit parking space.</a:t>
            </a:r>
          </a:p>
          <a:p>
            <a:pPr marL="285750" indent="-285750">
              <a:lnSpc>
                <a:spcPct val="80000"/>
              </a:lnSpc>
              <a:buFont typeface="Arial" panose="020B0604020202020204" pitchFamily="34" charset="0"/>
              <a:buChar char="•"/>
            </a:pPr>
            <a:r>
              <a:rPr lang="en-US" altLang="en-US" dirty="0"/>
              <a:t>Be </a:t>
            </a:r>
            <a:r>
              <a:rPr lang="en-US" altLang="en-US" dirty="0" smtClean="0"/>
              <a:t>cautious before entering dead </a:t>
            </a:r>
            <a:r>
              <a:rPr lang="en-US" altLang="en-US" dirty="0"/>
              <a:t>end streets.</a:t>
            </a:r>
          </a:p>
          <a:p>
            <a:endParaRPr lang="en-US" dirty="0"/>
          </a:p>
        </p:txBody>
      </p:sp>
    </p:spTree>
    <p:extLst>
      <p:ext uri="{BB962C8B-B14F-4D97-AF65-F5344CB8AC3E}">
        <p14:creationId xmlns:p14="http://schemas.microsoft.com/office/powerpoint/2010/main" val="109100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6" y="433880"/>
            <a:ext cx="3664920" cy="572644"/>
          </a:xfrm>
        </p:spPr>
        <p:txBody>
          <a:bodyPr>
            <a:normAutofit fontScale="90000"/>
          </a:bodyPr>
          <a:lstStyle/>
          <a:p>
            <a:r>
              <a:rPr lang="en-US" dirty="0" smtClean="0"/>
              <a:t>Review</a:t>
            </a:r>
            <a:endParaRPr lang="en-US" dirty="0"/>
          </a:p>
        </p:txBody>
      </p:sp>
      <p:sp>
        <p:nvSpPr>
          <p:cNvPr id="5" name="Content Placeholder 4"/>
          <p:cNvSpPr>
            <a:spLocks noGrp="1"/>
          </p:cNvSpPr>
          <p:nvPr>
            <p:ph idx="1"/>
          </p:nvPr>
        </p:nvSpPr>
        <p:spPr>
          <a:xfrm>
            <a:off x="384310" y="1502815"/>
            <a:ext cx="6260905" cy="3054100"/>
          </a:xfrm>
        </p:spPr>
        <p:txBody>
          <a:bodyPr>
            <a:normAutofit lnSpcReduction="10000"/>
          </a:bodyPr>
          <a:lstStyle/>
          <a:p>
            <a:pPr marL="0" indent="0">
              <a:buNone/>
            </a:pPr>
            <a:r>
              <a:rPr lang="en-US" dirty="0" smtClean="0"/>
              <a:t>After reviewing this information, critically reflect on your own driving habits.  Are there changes you need to make for your own safety and the safety of others?  </a:t>
            </a:r>
          </a:p>
          <a:p>
            <a:pPr marL="0" indent="0">
              <a:buNone/>
            </a:pPr>
            <a:r>
              <a:rPr lang="en-US" dirty="0" smtClean="0"/>
              <a:t>We encourage you to be mindful of your habits and make a conscious decision to be the most careful driver you can be!</a:t>
            </a:r>
          </a:p>
        </p:txBody>
      </p:sp>
    </p:spTree>
    <p:extLst>
      <p:ext uri="{BB962C8B-B14F-4D97-AF65-F5344CB8AC3E}">
        <p14:creationId xmlns:p14="http://schemas.microsoft.com/office/powerpoint/2010/main" val="3135555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789</TotalTime>
  <Words>542</Words>
  <Application>Microsoft Office PowerPoint</Application>
  <PresentationFormat>On-screen Show (16:9)</PresentationFormat>
  <Paragraphs>48</Paragraphs>
  <Slides>10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DCS Service Provider Vehicle Driving Safety</vt:lpstr>
      <vt:lpstr>Safety is a Priority</vt:lpstr>
      <vt:lpstr>Driver’s License</vt:lpstr>
      <vt:lpstr>Use of Substances</vt:lpstr>
      <vt:lpstr>Driving Practices</vt:lpstr>
      <vt:lpstr>Weapons</vt:lpstr>
      <vt:lpstr>Vehicle Restraints</vt:lpstr>
      <vt:lpstr>PowerPoint Presentation</vt:lpstr>
      <vt:lpstr>Review</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Richardson, Erin</cp:lastModifiedBy>
  <cp:revision>133</cp:revision>
  <dcterms:created xsi:type="dcterms:W3CDTF">2013-08-21T19:17:07Z</dcterms:created>
  <dcterms:modified xsi:type="dcterms:W3CDTF">2017-10-04T19:15:46Z</dcterms:modified>
</cp:coreProperties>
</file>