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4"/>
  </p:notesMasterIdLst>
  <p:sldIdLst>
    <p:sldId id="259" r:id="rId2"/>
    <p:sldId id="260" r:id="rId3"/>
    <p:sldId id="261" r:id="rId4"/>
    <p:sldId id="262" r:id="rId5"/>
    <p:sldId id="263" r:id="rId6"/>
    <p:sldId id="264" r:id="rId7"/>
    <p:sldId id="265" r:id="rId8"/>
    <p:sldId id="286" r:id="rId9"/>
    <p:sldId id="287" r:id="rId10"/>
    <p:sldId id="288" r:id="rId11"/>
    <p:sldId id="289" r:id="rId12"/>
    <p:sldId id="299" r:id="rId13"/>
    <p:sldId id="281" r:id="rId14"/>
    <p:sldId id="290" r:id="rId15"/>
    <p:sldId id="300" r:id="rId16"/>
    <p:sldId id="291" r:id="rId17"/>
    <p:sldId id="292" r:id="rId18"/>
    <p:sldId id="293" r:id="rId19"/>
    <p:sldId id="294" r:id="rId20"/>
    <p:sldId id="295" r:id="rId21"/>
    <p:sldId id="297" r:id="rId22"/>
    <p:sldId id="296" r:id="rId23"/>
    <p:sldId id="301" r:id="rId24"/>
    <p:sldId id="282" r:id="rId25"/>
    <p:sldId id="298" r:id="rId26"/>
    <p:sldId id="278" r:id="rId27"/>
    <p:sldId id="302" r:id="rId28"/>
    <p:sldId id="283" r:id="rId29"/>
    <p:sldId id="304" r:id="rId30"/>
    <p:sldId id="284" r:id="rId31"/>
    <p:sldId id="303" r:id="rId32"/>
    <p:sldId id="279" r:id="rId33"/>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yke, Timothy E" initials="DTE" lastIdx="1" clrIdx="0">
    <p:extLst>
      <p:ext uri="{19B8F6BF-5375-455C-9EA6-DF929625EA0E}">
        <p15:presenceInfo xmlns:p15="http://schemas.microsoft.com/office/powerpoint/2012/main" userId="S::TDyke@dva.IN.gov::1ac4773e-f957-443a-87b5-670e688398f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34" autoAdjust="0"/>
    <p:restoredTop sz="94660"/>
  </p:normalViewPr>
  <p:slideViewPr>
    <p:cSldViewPr snapToGrid="0">
      <p:cViewPr varScale="1">
        <p:scale>
          <a:sx n="96" d="100"/>
          <a:sy n="96" d="100"/>
        </p:scale>
        <p:origin x="90" y="270"/>
      </p:cViewPr>
      <p:guideLst/>
    </p:cSldViewPr>
  </p:slideViewPr>
  <p:notesTextViewPr>
    <p:cViewPr>
      <p:scale>
        <a:sx n="1" d="1"/>
        <a:sy n="1" d="1"/>
      </p:scale>
      <p:origin x="0" y="0"/>
    </p:cViewPr>
  </p:notesTextViewPr>
  <p:sorterViewPr>
    <p:cViewPr varScale="1">
      <p:scale>
        <a:sx n="100" d="100"/>
        <a:sy n="100" d="100"/>
      </p:scale>
      <p:origin x="0" y="-1704"/>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commentAuthors" Target="commentAuthor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2E9E799C-602F-4F0F-91E0-4AE2598D83B6}" type="datetimeFigureOut">
              <a:rPr lang="en-US" smtClean="0"/>
              <a:t>1/22/2020</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58370EEF-E3E1-4F98-8130-836038EB5408}" type="slidenum">
              <a:rPr lang="en-US" smtClean="0"/>
              <a:t>‹#›</a:t>
            </a:fld>
            <a:endParaRPr lang="en-US"/>
          </a:p>
        </p:txBody>
      </p:sp>
    </p:spTree>
    <p:extLst>
      <p:ext uri="{BB962C8B-B14F-4D97-AF65-F5344CB8AC3E}">
        <p14:creationId xmlns:p14="http://schemas.microsoft.com/office/powerpoint/2010/main" val="15635055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p:spPr>
      </p:sp>
      <p:sp>
        <p:nvSpPr>
          <p:cNvPr id="4403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3174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590B6618-25F6-4A3B-BCCA-A603AD798AB2}" type="slidenum">
              <a:rPr lang="en-US" smtClean="0">
                <a:solidFill>
                  <a:prstClr val="black"/>
                </a:solidFill>
              </a:rPr>
              <a:pPr>
                <a:defRPr/>
              </a:pPr>
              <a:t>1</a:t>
            </a:fld>
            <a:endParaRPr lang="en-US">
              <a:solidFill>
                <a:prstClr val="black"/>
              </a:solidFill>
            </a:endParaRPr>
          </a:p>
        </p:txBody>
      </p:sp>
    </p:spTree>
    <p:extLst>
      <p:ext uri="{BB962C8B-B14F-4D97-AF65-F5344CB8AC3E}">
        <p14:creationId xmlns:p14="http://schemas.microsoft.com/office/powerpoint/2010/main" val="9650289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gradFill>
          <a:gsLst>
            <a:gs pos="0">
              <a:schemeClr val="accent5">
                <a:lumMod val="75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4" name="Rectangle 3"/>
          <p:cNvSpPr/>
          <p:nvPr/>
        </p:nvSpPr>
        <p:spPr>
          <a:xfrm>
            <a:off x="0" y="0"/>
            <a:ext cx="10363200" cy="1295400"/>
          </a:xfrm>
          <a:prstGeom prst="rect">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a:solidFill>
                <a:prstClr val="white"/>
              </a:solidFill>
            </a:endParaRPr>
          </a:p>
        </p:txBody>
      </p:sp>
      <p:sp>
        <p:nvSpPr>
          <p:cNvPr id="2" name="Title 1"/>
          <p:cNvSpPr>
            <a:spLocks noGrp="1"/>
          </p:cNvSpPr>
          <p:nvPr>
            <p:ph type="ctrTitle"/>
          </p:nvPr>
        </p:nvSpPr>
        <p:spPr>
          <a:xfrm>
            <a:off x="0" y="1"/>
            <a:ext cx="10363200" cy="1470025"/>
          </a:xfrm>
        </p:spPr>
        <p:txBody>
          <a:bodyPr/>
          <a:lstStyle>
            <a:lvl1pPr>
              <a:defRPr baseline="0">
                <a:solidFill>
                  <a:schemeClr val="bg1"/>
                </a:solidFill>
              </a:defRPr>
            </a:lvl1pPr>
          </a:lstStyle>
          <a:p>
            <a:r>
              <a:rPr lang="en-US"/>
              <a:t>Click to edit Master title style</a:t>
            </a:r>
            <a:endParaRPr lang="en-US" dirty="0"/>
          </a:p>
        </p:txBody>
      </p:sp>
      <p:sp>
        <p:nvSpPr>
          <p:cNvPr id="3" name="Subtitle 2"/>
          <p:cNvSpPr>
            <a:spLocks noGrp="1"/>
          </p:cNvSpPr>
          <p:nvPr>
            <p:ph type="subTitle" idx="1"/>
          </p:nvPr>
        </p:nvSpPr>
        <p:spPr>
          <a:xfrm>
            <a:off x="1625600" y="2362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Date Placeholder 3"/>
          <p:cNvSpPr>
            <a:spLocks noGrp="1"/>
          </p:cNvSpPr>
          <p:nvPr>
            <p:ph type="dt" sz="half" idx="10"/>
          </p:nvPr>
        </p:nvSpPr>
        <p:spPr>
          <a:xfrm>
            <a:off x="609600" y="6356351"/>
            <a:ext cx="2844800" cy="365125"/>
          </a:xfrm>
          <a:prstGeom prst="rect">
            <a:avLst/>
          </a:prstGeom>
        </p:spPr>
        <p:txBody>
          <a:bodyPr/>
          <a:lstStyle>
            <a:lvl1pPr fontAlgn="auto">
              <a:spcBef>
                <a:spcPts val="0"/>
              </a:spcBef>
              <a:spcAft>
                <a:spcPts val="0"/>
              </a:spcAft>
              <a:defRPr>
                <a:latin typeface="+mn-lt"/>
                <a:cs typeface="+mn-cs"/>
              </a:defRPr>
            </a:lvl1pPr>
          </a:lstStyle>
          <a:p>
            <a:pPr>
              <a:defRPr/>
            </a:pPr>
            <a:fld id="{D3C2238A-9B16-45E0-A69A-94C33ECFCA84}" type="datetime1">
              <a:rPr lang="en-US">
                <a:solidFill>
                  <a:prstClr val="black"/>
                </a:solidFill>
              </a:rPr>
              <a:pPr>
                <a:defRPr/>
              </a:pPr>
              <a:t>1/22/2020</a:t>
            </a:fld>
            <a:endParaRPr lang="en-US" dirty="0">
              <a:solidFill>
                <a:prstClr val="black"/>
              </a:solidFill>
            </a:endParaRPr>
          </a:p>
        </p:txBody>
      </p:sp>
      <p:sp>
        <p:nvSpPr>
          <p:cNvPr id="6" name="Footer Placeholder 4"/>
          <p:cNvSpPr>
            <a:spLocks noGrp="1"/>
          </p:cNvSpPr>
          <p:nvPr>
            <p:ph type="ftr" sz="quarter" idx="11"/>
          </p:nvPr>
        </p:nvSpPr>
        <p:spPr>
          <a:xfrm>
            <a:off x="4165600" y="6356351"/>
            <a:ext cx="38608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solidFill>
                <a:prstClr val="black"/>
              </a:solidFill>
            </a:endParaRPr>
          </a:p>
        </p:txBody>
      </p:sp>
      <p:sp>
        <p:nvSpPr>
          <p:cNvPr id="7" name="Slide Number Placeholder 5"/>
          <p:cNvSpPr>
            <a:spLocks noGrp="1"/>
          </p:cNvSpPr>
          <p:nvPr>
            <p:ph type="sldNum" sz="quarter" idx="12"/>
          </p:nvPr>
        </p:nvSpPr>
        <p:spPr>
          <a:xfrm>
            <a:off x="8737600" y="6356351"/>
            <a:ext cx="2844800" cy="365125"/>
          </a:xfrm>
          <a:prstGeom prst="rect">
            <a:avLst/>
          </a:prstGeom>
        </p:spPr>
        <p:txBody>
          <a:bodyPr/>
          <a:lstStyle>
            <a:lvl1pPr fontAlgn="auto">
              <a:spcBef>
                <a:spcPts val="0"/>
              </a:spcBef>
              <a:spcAft>
                <a:spcPts val="0"/>
              </a:spcAft>
              <a:defRPr>
                <a:latin typeface="+mn-lt"/>
                <a:cs typeface="+mn-cs"/>
              </a:defRPr>
            </a:lvl1pPr>
          </a:lstStyle>
          <a:p>
            <a:pPr>
              <a:defRPr/>
            </a:pPr>
            <a:fld id="{6E58B1C2-3DEB-447F-91E6-D6733495757E}" type="slidenum">
              <a:rPr lang="en-US">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val="27780046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09600" y="6356351"/>
            <a:ext cx="2844800" cy="365125"/>
          </a:xfrm>
          <a:prstGeom prst="rect">
            <a:avLst/>
          </a:prstGeom>
        </p:spPr>
        <p:txBody>
          <a:bodyPr/>
          <a:lstStyle>
            <a:lvl1pPr fontAlgn="auto">
              <a:spcBef>
                <a:spcPts val="0"/>
              </a:spcBef>
              <a:spcAft>
                <a:spcPts val="0"/>
              </a:spcAft>
              <a:defRPr>
                <a:latin typeface="+mn-lt"/>
                <a:cs typeface="+mn-cs"/>
              </a:defRPr>
            </a:lvl1pPr>
          </a:lstStyle>
          <a:p>
            <a:pPr>
              <a:defRPr/>
            </a:pPr>
            <a:fld id="{929C56DE-0495-4A35-84B6-0475ABE0DFCC}" type="datetime1">
              <a:rPr lang="en-US">
                <a:solidFill>
                  <a:prstClr val="black"/>
                </a:solidFill>
              </a:rPr>
              <a:pPr>
                <a:defRPr/>
              </a:pPr>
              <a:t>1/22/2020</a:t>
            </a:fld>
            <a:endParaRPr lang="en-US" dirty="0">
              <a:solidFill>
                <a:prstClr val="black"/>
              </a:solidFill>
            </a:endParaRPr>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solidFill>
                <a:prstClr val="black"/>
              </a:solidFill>
            </a:endParaRPr>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lvl1pPr fontAlgn="auto">
              <a:spcBef>
                <a:spcPts val="0"/>
              </a:spcBef>
              <a:spcAft>
                <a:spcPts val="0"/>
              </a:spcAft>
              <a:defRPr>
                <a:latin typeface="+mn-lt"/>
                <a:cs typeface="+mn-cs"/>
              </a:defRPr>
            </a:lvl1pPr>
          </a:lstStyle>
          <a:p>
            <a:pPr>
              <a:defRPr/>
            </a:pPr>
            <a:fld id="{0596B40F-292F-4F34-A3F0-590871996C8A}" type="slidenum">
              <a:rPr lang="en-US">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val="5374291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09600" y="6356351"/>
            <a:ext cx="2844800" cy="365125"/>
          </a:xfrm>
          <a:prstGeom prst="rect">
            <a:avLst/>
          </a:prstGeom>
        </p:spPr>
        <p:txBody>
          <a:bodyPr/>
          <a:lstStyle>
            <a:lvl1pPr fontAlgn="auto">
              <a:spcBef>
                <a:spcPts val="0"/>
              </a:spcBef>
              <a:spcAft>
                <a:spcPts val="0"/>
              </a:spcAft>
              <a:defRPr>
                <a:latin typeface="+mn-lt"/>
                <a:cs typeface="+mn-cs"/>
              </a:defRPr>
            </a:lvl1pPr>
          </a:lstStyle>
          <a:p>
            <a:pPr>
              <a:defRPr/>
            </a:pPr>
            <a:fld id="{F46B693D-E0CD-4E85-97D0-D32D68D6668A}" type="datetime1">
              <a:rPr lang="en-US">
                <a:solidFill>
                  <a:prstClr val="black"/>
                </a:solidFill>
              </a:rPr>
              <a:pPr>
                <a:defRPr/>
              </a:pPr>
              <a:t>1/22/2020</a:t>
            </a:fld>
            <a:endParaRPr lang="en-US" dirty="0">
              <a:solidFill>
                <a:prstClr val="black"/>
              </a:solidFill>
            </a:endParaRPr>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solidFill>
                <a:prstClr val="black"/>
              </a:solidFill>
            </a:endParaRPr>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lvl1pPr fontAlgn="auto">
              <a:spcBef>
                <a:spcPts val="0"/>
              </a:spcBef>
              <a:spcAft>
                <a:spcPts val="0"/>
              </a:spcAft>
              <a:defRPr>
                <a:latin typeface="+mn-lt"/>
                <a:cs typeface="+mn-cs"/>
              </a:defRPr>
            </a:lvl1pPr>
          </a:lstStyle>
          <a:p>
            <a:pPr>
              <a:defRPr/>
            </a:pPr>
            <a:fld id="{FB90E703-FDF9-4DAF-B5F7-9318F4864F98}" type="slidenum">
              <a:rPr lang="en-US">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val="34364721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5289899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609600" y="6356351"/>
            <a:ext cx="2844800" cy="365125"/>
          </a:xfrm>
          <a:prstGeom prst="rect">
            <a:avLst/>
          </a:prstGeom>
        </p:spPr>
        <p:txBody>
          <a:bodyPr/>
          <a:lstStyle>
            <a:lvl1pPr fontAlgn="auto">
              <a:spcBef>
                <a:spcPts val="0"/>
              </a:spcBef>
              <a:spcAft>
                <a:spcPts val="0"/>
              </a:spcAft>
              <a:defRPr>
                <a:latin typeface="+mn-lt"/>
                <a:cs typeface="+mn-cs"/>
              </a:defRPr>
            </a:lvl1pPr>
          </a:lstStyle>
          <a:p>
            <a:pPr>
              <a:defRPr/>
            </a:pPr>
            <a:fld id="{D382649C-4F78-4DD7-BB5D-4F25F754DBFC}" type="datetime1">
              <a:rPr lang="en-US">
                <a:solidFill>
                  <a:prstClr val="black"/>
                </a:solidFill>
              </a:rPr>
              <a:pPr>
                <a:defRPr/>
              </a:pPr>
              <a:t>1/22/2020</a:t>
            </a:fld>
            <a:endParaRPr lang="en-US" dirty="0">
              <a:solidFill>
                <a:prstClr val="black"/>
              </a:solidFill>
            </a:endParaRPr>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solidFill>
                <a:prstClr val="black"/>
              </a:solidFill>
            </a:endParaRPr>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lvl1pPr fontAlgn="auto">
              <a:spcBef>
                <a:spcPts val="0"/>
              </a:spcBef>
              <a:spcAft>
                <a:spcPts val="0"/>
              </a:spcAft>
              <a:defRPr>
                <a:latin typeface="+mn-lt"/>
                <a:cs typeface="+mn-cs"/>
              </a:defRPr>
            </a:lvl1pPr>
          </a:lstStyle>
          <a:p>
            <a:pPr>
              <a:defRPr/>
            </a:pPr>
            <a:fld id="{131ADAD2-64CC-4566-BACE-84343FD55266}" type="slidenum">
              <a:rPr lang="en-US">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val="27450971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609600" y="6356351"/>
            <a:ext cx="2844800" cy="365125"/>
          </a:xfrm>
          <a:prstGeom prst="rect">
            <a:avLst/>
          </a:prstGeom>
        </p:spPr>
        <p:txBody>
          <a:bodyPr/>
          <a:lstStyle>
            <a:lvl1pPr fontAlgn="auto">
              <a:spcBef>
                <a:spcPts val="0"/>
              </a:spcBef>
              <a:spcAft>
                <a:spcPts val="0"/>
              </a:spcAft>
              <a:defRPr>
                <a:latin typeface="+mn-lt"/>
                <a:cs typeface="+mn-cs"/>
              </a:defRPr>
            </a:lvl1pPr>
          </a:lstStyle>
          <a:p>
            <a:pPr>
              <a:defRPr/>
            </a:pPr>
            <a:fld id="{1A8C0BF5-E263-419F-B7B3-B6B293CF3A41}" type="datetime1">
              <a:rPr lang="en-US">
                <a:solidFill>
                  <a:prstClr val="black"/>
                </a:solidFill>
              </a:rPr>
              <a:pPr>
                <a:defRPr/>
              </a:pPr>
              <a:t>1/22/2020</a:t>
            </a:fld>
            <a:endParaRPr lang="en-US" dirty="0">
              <a:solidFill>
                <a:prstClr val="black"/>
              </a:solidFill>
            </a:endParaRPr>
          </a:p>
        </p:txBody>
      </p:sp>
      <p:sp>
        <p:nvSpPr>
          <p:cNvPr id="6" name="Footer Placeholder 5"/>
          <p:cNvSpPr>
            <a:spLocks noGrp="1"/>
          </p:cNvSpPr>
          <p:nvPr>
            <p:ph type="ftr" sz="quarter" idx="11"/>
          </p:nvPr>
        </p:nvSpPr>
        <p:spPr>
          <a:xfrm>
            <a:off x="4165600" y="6356351"/>
            <a:ext cx="38608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solidFill>
                <a:prstClr val="black"/>
              </a:solidFill>
            </a:endParaRPr>
          </a:p>
        </p:txBody>
      </p:sp>
      <p:sp>
        <p:nvSpPr>
          <p:cNvPr id="7" name="Slide Number Placeholder 6"/>
          <p:cNvSpPr>
            <a:spLocks noGrp="1"/>
          </p:cNvSpPr>
          <p:nvPr>
            <p:ph type="sldNum" sz="quarter" idx="12"/>
          </p:nvPr>
        </p:nvSpPr>
        <p:spPr>
          <a:xfrm>
            <a:off x="8737600" y="6356351"/>
            <a:ext cx="2844800" cy="365125"/>
          </a:xfrm>
          <a:prstGeom prst="rect">
            <a:avLst/>
          </a:prstGeom>
        </p:spPr>
        <p:txBody>
          <a:bodyPr/>
          <a:lstStyle>
            <a:lvl1pPr fontAlgn="auto">
              <a:spcBef>
                <a:spcPts val="0"/>
              </a:spcBef>
              <a:spcAft>
                <a:spcPts val="0"/>
              </a:spcAft>
              <a:defRPr>
                <a:latin typeface="+mn-lt"/>
                <a:cs typeface="+mn-cs"/>
              </a:defRPr>
            </a:lvl1pPr>
          </a:lstStyle>
          <a:p>
            <a:pPr>
              <a:defRPr/>
            </a:pPr>
            <a:fld id="{F3A73C73-F5B2-4349-A01F-223C25B83CBC}" type="slidenum">
              <a:rPr lang="en-US">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val="22643436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609600" y="6356351"/>
            <a:ext cx="2844800" cy="365125"/>
          </a:xfrm>
          <a:prstGeom prst="rect">
            <a:avLst/>
          </a:prstGeom>
        </p:spPr>
        <p:txBody>
          <a:bodyPr/>
          <a:lstStyle>
            <a:lvl1pPr fontAlgn="auto">
              <a:spcBef>
                <a:spcPts val="0"/>
              </a:spcBef>
              <a:spcAft>
                <a:spcPts val="0"/>
              </a:spcAft>
              <a:defRPr>
                <a:latin typeface="+mn-lt"/>
                <a:cs typeface="+mn-cs"/>
              </a:defRPr>
            </a:lvl1pPr>
          </a:lstStyle>
          <a:p>
            <a:pPr>
              <a:defRPr/>
            </a:pPr>
            <a:fld id="{0A622548-87AB-4188-AACB-B812CC510FBD}" type="datetime1">
              <a:rPr lang="en-US">
                <a:solidFill>
                  <a:prstClr val="black"/>
                </a:solidFill>
              </a:rPr>
              <a:pPr>
                <a:defRPr/>
              </a:pPr>
              <a:t>1/22/2020</a:t>
            </a:fld>
            <a:endParaRPr lang="en-US" dirty="0">
              <a:solidFill>
                <a:prstClr val="black"/>
              </a:solidFill>
            </a:endParaRPr>
          </a:p>
        </p:txBody>
      </p:sp>
      <p:sp>
        <p:nvSpPr>
          <p:cNvPr id="8" name="Footer Placeholder 7"/>
          <p:cNvSpPr>
            <a:spLocks noGrp="1"/>
          </p:cNvSpPr>
          <p:nvPr>
            <p:ph type="ftr" sz="quarter" idx="11"/>
          </p:nvPr>
        </p:nvSpPr>
        <p:spPr>
          <a:xfrm>
            <a:off x="4165600" y="6356351"/>
            <a:ext cx="38608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solidFill>
                <a:prstClr val="black"/>
              </a:solidFill>
            </a:endParaRPr>
          </a:p>
        </p:txBody>
      </p:sp>
      <p:sp>
        <p:nvSpPr>
          <p:cNvPr id="9" name="Slide Number Placeholder 8"/>
          <p:cNvSpPr>
            <a:spLocks noGrp="1"/>
          </p:cNvSpPr>
          <p:nvPr>
            <p:ph type="sldNum" sz="quarter" idx="12"/>
          </p:nvPr>
        </p:nvSpPr>
        <p:spPr>
          <a:xfrm>
            <a:off x="8737600" y="6356351"/>
            <a:ext cx="2844800" cy="365125"/>
          </a:xfrm>
          <a:prstGeom prst="rect">
            <a:avLst/>
          </a:prstGeom>
        </p:spPr>
        <p:txBody>
          <a:bodyPr/>
          <a:lstStyle>
            <a:lvl1pPr fontAlgn="auto">
              <a:spcBef>
                <a:spcPts val="0"/>
              </a:spcBef>
              <a:spcAft>
                <a:spcPts val="0"/>
              </a:spcAft>
              <a:defRPr>
                <a:latin typeface="+mn-lt"/>
                <a:cs typeface="+mn-cs"/>
              </a:defRPr>
            </a:lvl1pPr>
          </a:lstStyle>
          <a:p>
            <a:pPr>
              <a:defRPr/>
            </a:pPr>
            <a:fld id="{C92A9F29-5A07-43C4-A165-6551656DB646}" type="slidenum">
              <a:rPr lang="en-US">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val="512580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609600" y="6356351"/>
            <a:ext cx="2844800" cy="365125"/>
          </a:xfrm>
          <a:prstGeom prst="rect">
            <a:avLst/>
          </a:prstGeom>
        </p:spPr>
        <p:txBody>
          <a:bodyPr/>
          <a:lstStyle>
            <a:lvl1pPr fontAlgn="auto">
              <a:spcBef>
                <a:spcPts val="0"/>
              </a:spcBef>
              <a:spcAft>
                <a:spcPts val="0"/>
              </a:spcAft>
              <a:defRPr>
                <a:latin typeface="+mn-lt"/>
                <a:cs typeface="+mn-cs"/>
              </a:defRPr>
            </a:lvl1pPr>
          </a:lstStyle>
          <a:p>
            <a:pPr>
              <a:defRPr/>
            </a:pPr>
            <a:fld id="{804BCBA0-BF55-4A26-9F3B-F2A241B82274}" type="datetime1">
              <a:rPr lang="en-US">
                <a:solidFill>
                  <a:prstClr val="black"/>
                </a:solidFill>
              </a:rPr>
              <a:pPr>
                <a:defRPr/>
              </a:pPr>
              <a:t>1/22/2020</a:t>
            </a:fld>
            <a:endParaRPr lang="en-US" dirty="0">
              <a:solidFill>
                <a:prstClr val="black"/>
              </a:solidFill>
            </a:endParaRPr>
          </a:p>
        </p:txBody>
      </p:sp>
      <p:sp>
        <p:nvSpPr>
          <p:cNvPr id="4" name="Footer Placeholder 3"/>
          <p:cNvSpPr>
            <a:spLocks noGrp="1"/>
          </p:cNvSpPr>
          <p:nvPr>
            <p:ph type="ftr" sz="quarter" idx="11"/>
          </p:nvPr>
        </p:nvSpPr>
        <p:spPr>
          <a:xfrm>
            <a:off x="4165600" y="6356351"/>
            <a:ext cx="38608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solidFill>
                <a:prstClr val="black"/>
              </a:solidFill>
            </a:endParaRPr>
          </a:p>
        </p:txBody>
      </p:sp>
      <p:sp>
        <p:nvSpPr>
          <p:cNvPr id="5" name="Slide Number Placeholder 4"/>
          <p:cNvSpPr>
            <a:spLocks noGrp="1"/>
          </p:cNvSpPr>
          <p:nvPr>
            <p:ph type="sldNum" sz="quarter" idx="12"/>
          </p:nvPr>
        </p:nvSpPr>
        <p:spPr>
          <a:xfrm>
            <a:off x="8737600" y="6356351"/>
            <a:ext cx="2844800" cy="365125"/>
          </a:xfrm>
          <a:prstGeom prst="rect">
            <a:avLst/>
          </a:prstGeom>
        </p:spPr>
        <p:txBody>
          <a:bodyPr/>
          <a:lstStyle>
            <a:lvl1pPr fontAlgn="auto">
              <a:spcBef>
                <a:spcPts val="0"/>
              </a:spcBef>
              <a:spcAft>
                <a:spcPts val="0"/>
              </a:spcAft>
              <a:defRPr>
                <a:latin typeface="+mn-lt"/>
                <a:cs typeface="+mn-cs"/>
              </a:defRPr>
            </a:lvl1pPr>
          </a:lstStyle>
          <a:p>
            <a:pPr>
              <a:defRPr/>
            </a:pPr>
            <a:fld id="{C837C570-94B6-400C-820E-ED49140A08E2}" type="slidenum">
              <a:rPr lang="en-US">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val="15851441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09600" y="6356351"/>
            <a:ext cx="2844800" cy="365125"/>
          </a:xfrm>
          <a:prstGeom prst="rect">
            <a:avLst/>
          </a:prstGeom>
        </p:spPr>
        <p:txBody>
          <a:bodyPr/>
          <a:lstStyle>
            <a:lvl1pPr fontAlgn="auto">
              <a:spcBef>
                <a:spcPts val="0"/>
              </a:spcBef>
              <a:spcAft>
                <a:spcPts val="0"/>
              </a:spcAft>
              <a:defRPr>
                <a:latin typeface="+mn-lt"/>
                <a:cs typeface="+mn-cs"/>
              </a:defRPr>
            </a:lvl1pPr>
          </a:lstStyle>
          <a:p>
            <a:pPr>
              <a:defRPr/>
            </a:pPr>
            <a:fld id="{87E0A949-A4C6-40B0-A13F-070FFD0BB603}" type="datetime1">
              <a:rPr lang="en-US">
                <a:solidFill>
                  <a:prstClr val="black"/>
                </a:solidFill>
              </a:rPr>
              <a:pPr>
                <a:defRPr/>
              </a:pPr>
              <a:t>1/22/2020</a:t>
            </a:fld>
            <a:endParaRPr lang="en-US" dirty="0">
              <a:solidFill>
                <a:prstClr val="black"/>
              </a:solidFill>
            </a:endParaRPr>
          </a:p>
        </p:txBody>
      </p:sp>
      <p:sp>
        <p:nvSpPr>
          <p:cNvPr id="3" name="Footer Placeholder 2"/>
          <p:cNvSpPr>
            <a:spLocks noGrp="1"/>
          </p:cNvSpPr>
          <p:nvPr>
            <p:ph type="ftr" sz="quarter" idx="11"/>
          </p:nvPr>
        </p:nvSpPr>
        <p:spPr>
          <a:xfrm>
            <a:off x="4165600" y="6356351"/>
            <a:ext cx="38608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solidFill>
                <a:prstClr val="black"/>
              </a:solidFill>
            </a:endParaRPr>
          </a:p>
        </p:txBody>
      </p:sp>
      <p:sp>
        <p:nvSpPr>
          <p:cNvPr id="4" name="Slide Number Placeholder 3"/>
          <p:cNvSpPr>
            <a:spLocks noGrp="1"/>
          </p:cNvSpPr>
          <p:nvPr>
            <p:ph type="sldNum" sz="quarter" idx="12"/>
          </p:nvPr>
        </p:nvSpPr>
        <p:spPr>
          <a:xfrm>
            <a:off x="8737600" y="6356351"/>
            <a:ext cx="2844800" cy="365125"/>
          </a:xfrm>
          <a:prstGeom prst="rect">
            <a:avLst/>
          </a:prstGeom>
        </p:spPr>
        <p:txBody>
          <a:bodyPr/>
          <a:lstStyle>
            <a:lvl1pPr fontAlgn="auto">
              <a:spcBef>
                <a:spcPts val="0"/>
              </a:spcBef>
              <a:spcAft>
                <a:spcPts val="0"/>
              </a:spcAft>
              <a:defRPr>
                <a:latin typeface="+mn-lt"/>
                <a:cs typeface="+mn-cs"/>
              </a:defRPr>
            </a:lvl1pPr>
          </a:lstStyle>
          <a:p>
            <a:pPr>
              <a:defRPr/>
            </a:pPr>
            <a:fld id="{4E070258-62F3-4ECD-886E-15AFFF15484A}" type="slidenum">
              <a:rPr lang="en-US">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val="24910474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09600" y="6356351"/>
            <a:ext cx="2844800" cy="365125"/>
          </a:xfrm>
          <a:prstGeom prst="rect">
            <a:avLst/>
          </a:prstGeom>
        </p:spPr>
        <p:txBody>
          <a:bodyPr/>
          <a:lstStyle>
            <a:lvl1pPr fontAlgn="auto">
              <a:spcBef>
                <a:spcPts val="0"/>
              </a:spcBef>
              <a:spcAft>
                <a:spcPts val="0"/>
              </a:spcAft>
              <a:defRPr>
                <a:latin typeface="+mn-lt"/>
                <a:cs typeface="+mn-cs"/>
              </a:defRPr>
            </a:lvl1pPr>
          </a:lstStyle>
          <a:p>
            <a:pPr>
              <a:defRPr/>
            </a:pPr>
            <a:fld id="{054435B5-E110-4A58-8EB9-2978EC644D00}" type="datetime1">
              <a:rPr lang="en-US">
                <a:solidFill>
                  <a:prstClr val="black"/>
                </a:solidFill>
              </a:rPr>
              <a:pPr>
                <a:defRPr/>
              </a:pPr>
              <a:t>1/22/2020</a:t>
            </a:fld>
            <a:endParaRPr lang="en-US" dirty="0">
              <a:solidFill>
                <a:prstClr val="black"/>
              </a:solidFill>
            </a:endParaRPr>
          </a:p>
        </p:txBody>
      </p:sp>
      <p:sp>
        <p:nvSpPr>
          <p:cNvPr id="6" name="Footer Placeholder 5"/>
          <p:cNvSpPr>
            <a:spLocks noGrp="1"/>
          </p:cNvSpPr>
          <p:nvPr>
            <p:ph type="ftr" sz="quarter" idx="11"/>
          </p:nvPr>
        </p:nvSpPr>
        <p:spPr>
          <a:xfrm>
            <a:off x="4165600" y="6356351"/>
            <a:ext cx="38608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solidFill>
                <a:prstClr val="black"/>
              </a:solidFill>
            </a:endParaRPr>
          </a:p>
        </p:txBody>
      </p:sp>
      <p:sp>
        <p:nvSpPr>
          <p:cNvPr id="7" name="Slide Number Placeholder 6"/>
          <p:cNvSpPr>
            <a:spLocks noGrp="1"/>
          </p:cNvSpPr>
          <p:nvPr>
            <p:ph type="sldNum" sz="quarter" idx="12"/>
          </p:nvPr>
        </p:nvSpPr>
        <p:spPr>
          <a:xfrm>
            <a:off x="8737600" y="6356351"/>
            <a:ext cx="2844800" cy="365125"/>
          </a:xfrm>
          <a:prstGeom prst="rect">
            <a:avLst/>
          </a:prstGeom>
        </p:spPr>
        <p:txBody>
          <a:bodyPr/>
          <a:lstStyle>
            <a:lvl1pPr fontAlgn="auto">
              <a:spcBef>
                <a:spcPts val="0"/>
              </a:spcBef>
              <a:spcAft>
                <a:spcPts val="0"/>
              </a:spcAft>
              <a:defRPr>
                <a:latin typeface="+mn-lt"/>
                <a:cs typeface="+mn-cs"/>
              </a:defRPr>
            </a:lvl1pPr>
          </a:lstStyle>
          <a:p>
            <a:pPr>
              <a:defRPr/>
            </a:pPr>
            <a:fld id="{4DAFBBBE-FAF2-41D3-B623-0A21650B132C}" type="slidenum">
              <a:rPr lang="en-US">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val="31889828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09600" y="6356351"/>
            <a:ext cx="2844800" cy="365125"/>
          </a:xfrm>
          <a:prstGeom prst="rect">
            <a:avLst/>
          </a:prstGeom>
        </p:spPr>
        <p:txBody>
          <a:bodyPr/>
          <a:lstStyle>
            <a:lvl1pPr fontAlgn="auto">
              <a:spcBef>
                <a:spcPts val="0"/>
              </a:spcBef>
              <a:spcAft>
                <a:spcPts val="0"/>
              </a:spcAft>
              <a:defRPr>
                <a:latin typeface="+mn-lt"/>
                <a:cs typeface="+mn-cs"/>
              </a:defRPr>
            </a:lvl1pPr>
          </a:lstStyle>
          <a:p>
            <a:pPr>
              <a:defRPr/>
            </a:pPr>
            <a:fld id="{EE0FEC13-B92C-4D33-B5FE-64D3D442A68A}" type="datetime1">
              <a:rPr lang="en-US">
                <a:solidFill>
                  <a:prstClr val="black"/>
                </a:solidFill>
              </a:rPr>
              <a:pPr>
                <a:defRPr/>
              </a:pPr>
              <a:t>1/22/2020</a:t>
            </a:fld>
            <a:endParaRPr lang="en-US" dirty="0">
              <a:solidFill>
                <a:prstClr val="black"/>
              </a:solidFill>
            </a:endParaRPr>
          </a:p>
        </p:txBody>
      </p:sp>
      <p:sp>
        <p:nvSpPr>
          <p:cNvPr id="6" name="Footer Placeholder 5"/>
          <p:cNvSpPr>
            <a:spLocks noGrp="1"/>
          </p:cNvSpPr>
          <p:nvPr>
            <p:ph type="ftr" sz="quarter" idx="11"/>
          </p:nvPr>
        </p:nvSpPr>
        <p:spPr>
          <a:xfrm>
            <a:off x="4165600" y="6356351"/>
            <a:ext cx="38608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solidFill>
                <a:prstClr val="black"/>
              </a:solidFill>
            </a:endParaRPr>
          </a:p>
        </p:txBody>
      </p:sp>
      <p:sp>
        <p:nvSpPr>
          <p:cNvPr id="7" name="Slide Number Placeholder 6"/>
          <p:cNvSpPr>
            <a:spLocks noGrp="1"/>
          </p:cNvSpPr>
          <p:nvPr>
            <p:ph type="sldNum" sz="quarter" idx="12"/>
          </p:nvPr>
        </p:nvSpPr>
        <p:spPr>
          <a:xfrm>
            <a:off x="8737600" y="6356351"/>
            <a:ext cx="2844800" cy="365125"/>
          </a:xfrm>
          <a:prstGeom prst="rect">
            <a:avLst/>
          </a:prstGeom>
        </p:spPr>
        <p:txBody>
          <a:bodyPr/>
          <a:lstStyle>
            <a:lvl1pPr fontAlgn="auto">
              <a:spcBef>
                <a:spcPts val="0"/>
              </a:spcBef>
              <a:spcAft>
                <a:spcPts val="0"/>
              </a:spcAft>
              <a:defRPr>
                <a:latin typeface="+mn-lt"/>
                <a:cs typeface="+mn-cs"/>
              </a:defRPr>
            </a:lvl1pPr>
          </a:lstStyle>
          <a:p>
            <a:pPr>
              <a:defRPr/>
            </a:pPr>
            <a:fld id="{5F06DFB0-7A5A-4DC1-98B0-F301DF6EBE62}" type="slidenum">
              <a:rPr lang="en-US">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val="29901543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5">
                <a:lumMod val="75000"/>
              </a:schemeClr>
            </a:gs>
            <a:gs pos="50000">
              <a:schemeClr val="accent1">
                <a:tint val="44500"/>
                <a:satMod val="160000"/>
              </a:schemeClr>
            </a:gs>
            <a:gs pos="100000">
              <a:schemeClr val="accent1">
                <a:tint val="23500"/>
                <a:satMod val="160000"/>
              </a:schemeClr>
            </a:gs>
          </a:gsLst>
          <a:lin ang="5400000" scaled="1"/>
          <a:tileRect/>
        </a:gradFill>
        <a:effectLst/>
      </p:bgPr>
    </p:bg>
    <p:spTree>
      <p:nvGrpSpPr>
        <p:cNvPr id="1" name=""/>
        <p:cNvGrpSpPr/>
        <p:nvPr/>
      </p:nvGrpSpPr>
      <p:grpSpPr>
        <a:xfrm>
          <a:off x="0" y="0"/>
          <a:ext cx="0" cy="0"/>
          <a:chOff x="0" y="0"/>
          <a:chExt cx="0" cy="0"/>
        </a:xfrm>
      </p:grpSpPr>
      <p:sp>
        <p:nvSpPr>
          <p:cNvPr id="7" name="Rectangle 6"/>
          <p:cNvSpPr/>
          <p:nvPr/>
        </p:nvSpPr>
        <p:spPr>
          <a:xfrm>
            <a:off x="0" y="0"/>
            <a:ext cx="12192000" cy="1295400"/>
          </a:xfrm>
          <a:prstGeom prst="rect">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a:solidFill>
                <a:prstClr val="white"/>
              </a:solidFill>
            </a:endParaRPr>
          </a:p>
        </p:txBody>
      </p:sp>
      <p:sp>
        <p:nvSpPr>
          <p:cNvPr id="1027" name="Title Placeholder 1"/>
          <p:cNvSpPr>
            <a:spLocks noGrp="1"/>
          </p:cNvSpPr>
          <p:nvPr>
            <p:ph type="title"/>
          </p:nvPr>
        </p:nvSpPr>
        <p:spPr bwMode="auto">
          <a:xfrm>
            <a:off x="0" y="0"/>
            <a:ext cx="10363200" cy="1295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Indiana Department of</a:t>
            </a:r>
            <a:br>
              <a:rPr lang="en-US"/>
            </a:br>
            <a:r>
              <a:rPr lang="en-US"/>
              <a:t> Veterans Affairs</a:t>
            </a:r>
          </a:p>
        </p:txBody>
      </p:sp>
      <p:sp>
        <p:nvSpPr>
          <p:cNvPr id="1028" name="Text Placeholder 2"/>
          <p:cNvSpPr>
            <a:spLocks noGrp="1"/>
          </p:cNvSpPr>
          <p:nvPr>
            <p:ph type="body" idx="1"/>
          </p:nvPr>
        </p:nvSpPr>
        <p:spPr bwMode="auto">
          <a:xfrm>
            <a:off x="609600" y="1524001"/>
            <a:ext cx="10972800" cy="46021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p:txBody>
      </p:sp>
      <p:pic>
        <p:nvPicPr>
          <p:cNvPr id="1029" name="Picture 13" descr="Indiana4Seal.bmp"/>
          <p:cNvPicPr>
            <a:picLocks noChangeAspect="1"/>
          </p:cNvPicPr>
          <p:nvPr/>
        </p:nvPicPr>
        <p:blipFill>
          <a:blip r:embed="rId13" cstate="print"/>
          <a:srcRect/>
          <a:stretch>
            <a:fillRect/>
          </a:stretch>
        </p:blipFill>
        <p:spPr bwMode="auto">
          <a:xfrm>
            <a:off x="10363200" y="1"/>
            <a:ext cx="1828800" cy="1304925"/>
          </a:xfrm>
          <a:prstGeom prst="rect">
            <a:avLst/>
          </a:prstGeom>
          <a:noFill/>
          <a:ln w="9525">
            <a:noFill/>
            <a:miter lim="800000"/>
            <a:headEnd/>
            <a:tailEnd/>
          </a:ln>
        </p:spPr>
      </p:pic>
    </p:spTree>
    <p:extLst>
      <p:ext uri="{BB962C8B-B14F-4D97-AF65-F5344CB8AC3E}">
        <p14:creationId xmlns:p14="http://schemas.microsoft.com/office/powerpoint/2010/main" val="150348172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rtl="0" eaLnBrk="0" fontAlgn="base" hangingPunct="0">
        <a:spcBef>
          <a:spcPct val="0"/>
        </a:spcBef>
        <a:spcAft>
          <a:spcPct val="0"/>
        </a:spcAft>
        <a:defRPr sz="3200" kern="1200">
          <a:solidFill>
            <a:schemeClr val="bg1"/>
          </a:solidFill>
          <a:latin typeface="BacktalkSerif BTN" pitchFamily="18" charset="0"/>
          <a:ea typeface="+mj-ea"/>
          <a:cs typeface="+mj-cs"/>
        </a:defRPr>
      </a:lvl1pPr>
      <a:lvl2pPr algn="ctr" rtl="0" eaLnBrk="0" fontAlgn="base" hangingPunct="0">
        <a:spcBef>
          <a:spcPct val="0"/>
        </a:spcBef>
        <a:spcAft>
          <a:spcPct val="0"/>
        </a:spcAft>
        <a:defRPr sz="3200">
          <a:solidFill>
            <a:schemeClr val="bg1"/>
          </a:solidFill>
          <a:latin typeface="BacktalkSerif BTN" pitchFamily="18" charset="0"/>
        </a:defRPr>
      </a:lvl2pPr>
      <a:lvl3pPr algn="ctr" rtl="0" eaLnBrk="0" fontAlgn="base" hangingPunct="0">
        <a:spcBef>
          <a:spcPct val="0"/>
        </a:spcBef>
        <a:spcAft>
          <a:spcPct val="0"/>
        </a:spcAft>
        <a:defRPr sz="3200">
          <a:solidFill>
            <a:schemeClr val="bg1"/>
          </a:solidFill>
          <a:latin typeface="BacktalkSerif BTN" pitchFamily="18" charset="0"/>
        </a:defRPr>
      </a:lvl3pPr>
      <a:lvl4pPr algn="ctr" rtl="0" eaLnBrk="0" fontAlgn="base" hangingPunct="0">
        <a:spcBef>
          <a:spcPct val="0"/>
        </a:spcBef>
        <a:spcAft>
          <a:spcPct val="0"/>
        </a:spcAft>
        <a:defRPr sz="3200">
          <a:solidFill>
            <a:schemeClr val="bg1"/>
          </a:solidFill>
          <a:latin typeface="BacktalkSerif BTN" pitchFamily="18" charset="0"/>
        </a:defRPr>
      </a:lvl4pPr>
      <a:lvl5pPr algn="ctr" rtl="0" eaLnBrk="0" fontAlgn="base" hangingPunct="0">
        <a:spcBef>
          <a:spcPct val="0"/>
        </a:spcBef>
        <a:spcAft>
          <a:spcPct val="0"/>
        </a:spcAft>
        <a:defRPr sz="3200">
          <a:solidFill>
            <a:schemeClr val="bg1"/>
          </a:solidFill>
          <a:latin typeface="BacktalkSerif BTN" pitchFamily="18"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Title 1"/>
          <p:cNvSpPr>
            <a:spLocks noGrp="1"/>
          </p:cNvSpPr>
          <p:nvPr>
            <p:ph type="ctrTitle"/>
          </p:nvPr>
        </p:nvSpPr>
        <p:spPr>
          <a:xfrm>
            <a:off x="1981201" y="0"/>
            <a:ext cx="7772400" cy="1228798"/>
          </a:xfrm>
        </p:spPr>
        <p:txBody>
          <a:bodyPr/>
          <a:lstStyle/>
          <a:p>
            <a:pPr eaLnBrk="1" fontAlgn="auto" hangingPunct="1">
              <a:spcAft>
                <a:spcPts val="0"/>
              </a:spcAft>
              <a:defRPr/>
            </a:pPr>
            <a:r>
              <a:rPr sz="4000" b="1" dirty="0">
                <a:latin typeface="Times New Roman" panose="02020603050405020304" pitchFamily="18" charset="0"/>
                <a:cs typeface="Times New Roman" panose="02020603050405020304" pitchFamily="18" charset="0"/>
              </a:rPr>
              <a:t>Indiana Department of</a:t>
            </a:r>
            <a:br>
              <a:rPr sz="4000" b="1" dirty="0">
                <a:latin typeface="Times New Roman" panose="02020603050405020304" pitchFamily="18" charset="0"/>
                <a:cs typeface="Times New Roman" panose="02020603050405020304" pitchFamily="18" charset="0"/>
              </a:rPr>
            </a:br>
            <a:r>
              <a:rPr sz="4000" b="1" dirty="0">
                <a:latin typeface="Times New Roman" panose="02020603050405020304" pitchFamily="18" charset="0"/>
                <a:cs typeface="Times New Roman" panose="02020603050405020304" pitchFamily="18" charset="0"/>
              </a:rPr>
              <a:t>Veterans Affairs</a:t>
            </a:r>
          </a:p>
        </p:txBody>
      </p:sp>
      <p:sp>
        <p:nvSpPr>
          <p:cNvPr id="12291" name="Subtitle 2"/>
          <p:cNvSpPr>
            <a:spLocks noGrp="1"/>
          </p:cNvSpPr>
          <p:nvPr>
            <p:ph type="subTitle" idx="1"/>
          </p:nvPr>
        </p:nvSpPr>
        <p:spPr>
          <a:xfrm>
            <a:off x="1524000" y="5715000"/>
            <a:ext cx="9144000" cy="1143000"/>
          </a:xfrm>
        </p:spPr>
        <p:txBody>
          <a:bodyPr anchor="ctr"/>
          <a:lstStyle/>
          <a:p>
            <a:pPr eaLnBrk="1" hangingPunct="1"/>
            <a:endParaRPr lang="en-US" sz="3200" b="1" dirty="0">
              <a:solidFill>
                <a:schemeClr val="tx1"/>
              </a:solidFill>
              <a:cs typeface="Times New Roman" pitchFamily="18" charset="0"/>
            </a:endParaRPr>
          </a:p>
          <a:p>
            <a:pPr eaLnBrk="1" hangingPunct="1"/>
            <a:endParaRPr lang="en-US" sz="3200" b="1" dirty="0">
              <a:solidFill>
                <a:schemeClr val="tx1"/>
              </a:solidFill>
              <a:latin typeface="Times New Roman" pitchFamily="18" charset="0"/>
              <a:cs typeface="Times New Roman" pitchFamily="18" charset="0"/>
            </a:endParaRPr>
          </a:p>
        </p:txBody>
      </p:sp>
      <p:pic>
        <p:nvPicPr>
          <p:cNvPr id="12292" name="Picture 7" descr="http://wwp.greenwichmeantime.com/time-zone/usa/indiana/images/state-flag-indiana.jpg"/>
          <p:cNvPicPr>
            <a:picLocks noChangeAspect="1" noChangeArrowheads="1"/>
          </p:cNvPicPr>
          <p:nvPr/>
        </p:nvPicPr>
        <p:blipFill>
          <a:blip r:embed="rId3" cstate="print"/>
          <a:srcRect/>
          <a:stretch>
            <a:fillRect/>
          </a:stretch>
        </p:blipFill>
        <p:spPr bwMode="auto">
          <a:xfrm>
            <a:off x="3905654" y="3219883"/>
            <a:ext cx="4483958" cy="2694841"/>
          </a:xfrm>
          <a:prstGeom prst="rect">
            <a:avLst/>
          </a:prstGeom>
          <a:noFill/>
          <a:ln w="9525">
            <a:noFill/>
            <a:miter lim="800000"/>
            <a:headEnd/>
            <a:tailEnd/>
          </a:ln>
        </p:spPr>
      </p:pic>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981201" y="1752601"/>
            <a:ext cx="952381" cy="952381"/>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4" name="Picture 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600490" y="1719941"/>
            <a:ext cx="952381" cy="952381"/>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6" name="Picture 5"/>
          <p:cNvPicPr>
            <a:picLocks noChangeAspect="1"/>
          </p:cNvPicPr>
          <p:nvPr/>
        </p:nvPicPr>
        <p:blipFill>
          <a:blip r:embed="rId6"/>
          <a:stretch>
            <a:fillRect/>
          </a:stretch>
        </p:blipFill>
        <p:spPr>
          <a:xfrm>
            <a:off x="9264063" y="1693992"/>
            <a:ext cx="979076" cy="974725"/>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7" name="Picture 6"/>
          <p:cNvPicPr>
            <a:picLocks noChangeAspect="1"/>
          </p:cNvPicPr>
          <p:nvPr/>
        </p:nvPicPr>
        <p:blipFill>
          <a:blip r:embed="rId7"/>
          <a:stretch>
            <a:fillRect/>
          </a:stretch>
        </p:blipFill>
        <p:spPr>
          <a:xfrm>
            <a:off x="3745642" y="1743010"/>
            <a:ext cx="962661" cy="962661"/>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8" name="Picture 7"/>
          <p:cNvPicPr>
            <a:picLocks noChangeAspect="1"/>
          </p:cNvPicPr>
          <p:nvPr/>
        </p:nvPicPr>
        <p:blipFill>
          <a:blip r:embed="rId8"/>
          <a:stretch>
            <a:fillRect/>
          </a:stretch>
        </p:blipFill>
        <p:spPr>
          <a:xfrm>
            <a:off x="7385049" y="1701348"/>
            <a:ext cx="1004563" cy="1004563"/>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5656376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342900" lvl="0" indent="-342900">
              <a:spcBef>
                <a:spcPct val="20000"/>
              </a:spcBef>
            </a:pPr>
            <a:br>
              <a:rPr lang="en-US" sz="4000" dirty="0">
                <a:latin typeface="Times New Roman" panose="02020603050405020304" pitchFamily="18" charset="0"/>
                <a:ea typeface="+mn-ea"/>
                <a:cs typeface="Times New Roman" panose="02020603050405020304" pitchFamily="18" charset="0"/>
              </a:rPr>
            </a:br>
            <a:r>
              <a:rPr lang="en-US" sz="4000" dirty="0">
                <a:latin typeface="Times New Roman" panose="02020603050405020304" pitchFamily="18" charset="0"/>
                <a:ea typeface="+mn-ea"/>
                <a:cs typeface="Times New Roman" panose="02020603050405020304" pitchFamily="18" charset="0"/>
              </a:rPr>
              <a:t>Ethics Training</a:t>
            </a:r>
            <a:br>
              <a:rPr lang="en-US" sz="2800" dirty="0">
                <a:solidFill>
                  <a:prstClr val="black"/>
                </a:solidFill>
                <a:latin typeface="Calibri"/>
                <a:ea typeface="+mn-ea"/>
                <a:cs typeface="+mn-cs"/>
              </a:rPr>
            </a:br>
            <a:endParaRPr lang="en-US" sz="4000"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E58D05AB-3254-4407-8201-91644D920DE4}"/>
              </a:ext>
            </a:extLst>
          </p:cNvPr>
          <p:cNvSpPr>
            <a:spLocks noGrp="1"/>
          </p:cNvSpPr>
          <p:nvPr>
            <p:ph idx="1"/>
          </p:nvPr>
        </p:nvSpPr>
        <p:spPr>
          <a:xfrm>
            <a:off x="609600" y="1524001"/>
            <a:ext cx="10972800" cy="5333999"/>
          </a:xfrm>
        </p:spPr>
        <p:txBody>
          <a:bodyPr/>
          <a:lstStyle/>
          <a:p>
            <a:pPr marL="0" indent="0" algn="ctr">
              <a:buNone/>
            </a:pPr>
            <a:r>
              <a:rPr lang="en-US" b="1" dirty="0">
                <a:latin typeface="Times New Roman" panose="02020603050405020304" pitchFamily="18" charset="0"/>
                <a:cs typeface="Times New Roman" panose="02020603050405020304" pitchFamily="18" charset="0"/>
              </a:rPr>
              <a:t>GIFTS</a:t>
            </a:r>
          </a:p>
          <a:p>
            <a:pPr marL="0" indent="0" algn="ctr">
              <a:buNone/>
            </a:pPr>
            <a:r>
              <a:rPr lang="en-US" sz="2400" b="1" dirty="0">
                <a:latin typeface="Times New Roman" panose="02020603050405020304" pitchFamily="18" charset="0"/>
                <a:cs typeface="Times New Roman" panose="02020603050405020304" pitchFamily="18" charset="0"/>
              </a:rPr>
              <a:t>Honoraria</a:t>
            </a:r>
          </a:p>
          <a:p>
            <a:pPr marL="0" indent="0">
              <a:buNone/>
            </a:pPr>
            <a:r>
              <a:rPr lang="en-US" sz="2400" dirty="0">
                <a:latin typeface="Times New Roman" panose="02020603050405020304" pitchFamily="18" charset="0"/>
                <a:cs typeface="Times New Roman" panose="02020603050405020304" pitchFamily="18" charset="0"/>
              </a:rPr>
              <a:t>Honorarium means a payment of money for an appearance, speech, or article.</a:t>
            </a:r>
          </a:p>
          <a:p>
            <a:pPr marL="0" indent="0">
              <a:buNone/>
            </a:pPr>
            <a:endParaRPr lang="en-US" sz="2400" dirty="0">
              <a:latin typeface="Times New Roman" panose="02020603050405020304" pitchFamily="18" charset="0"/>
              <a:cs typeface="Times New Roman" panose="02020603050405020304" pitchFamily="18" charset="0"/>
            </a:endParaRPr>
          </a:p>
          <a:p>
            <a:pPr marL="0" indent="0">
              <a:buNone/>
            </a:pPr>
            <a:r>
              <a:rPr lang="en-US" sz="2400" dirty="0">
                <a:latin typeface="Times New Roman" panose="02020603050405020304" pitchFamily="18" charset="0"/>
                <a:cs typeface="Times New Roman" panose="02020603050405020304" pitchFamily="18" charset="0"/>
              </a:rPr>
              <a:t>You cannot personally accept an honorarium for any activity that may be considered part of your official duties.</a:t>
            </a:r>
          </a:p>
          <a:p>
            <a:pPr marL="0" indent="0">
              <a:buNone/>
            </a:pPr>
            <a:endParaRPr lang="en-US" sz="2400" dirty="0">
              <a:latin typeface="Times New Roman" panose="02020603050405020304" pitchFamily="18" charset="0"/>
              <a:cs typeface="Times New Roman" panose="02020603050405020304" pitchFamily="18" charset="0"/>
            </a:endParaRPr>
          </a:p>
          <a:p>
            <a:pPr marL="0" indent="0">
              <a:buNone/>
            </a:pPr>
            <a:r>
              <a:rPr lang="en-US" sz="2400" dirty="0">
                <a:latin typeface="Times New Roman" panose="02020603050405020304" pitchFamily="18" charset="0"/>
                <a:cs typeface="Times New Roman" panose="02020603050405020304" pitchFamily="18" charset="0"/>
              </a:rPr>
              <a:t>You may be allowed to accept an honorarium on behalf of the county or state so long as it is not from a person who has a business relationship with your agency and payment is turned over to the county or state treasurer.</a:t>
            </a:r>
          </a:p>
          <a:p>
            <a:pPr marL="0" indent="0">
              <a:buNone/>
            </a:pPr>
            <a:endParaRPr lang="en-US" sz="2400" dirty="0">
              <a:latin typeface="Times New Roman" panose="02020603050405020304" pitchFamily="18" charset="0"/>
              <a:cs typeface="Times New Roman" panose="02020603050405020304" pitchFamily="18" charset="0"/>
            </a:endParaRPr>
          </a:p>
          <a:p>
            <a:pPr marL="0" indent="0">
              <a:buNone/>
            </a:pPr>
            <a:r>
              <a:rPr lang="en-US" sz="2400" dirty="0">
                <a:latin typeface="Times New Roman" panose="02020603050405020304" pitchFamily="18" charset="0"/>
                <a:cs typeface="Times New Roman" panose="02020603050405020304" pitchFamily="18" charset="0"/>
              </a:rPr>
              <a:t>If unsure check with your county official or state treasurer’s office before accepting.</a:t>
            </a:r>
          </a:p>
        </p:txBody>
      </p:sp>
    </p:spTree>
    <p:extLst>
      <p:ext uri="{BB962C8B-B14F-4D97-AF65-F5344CB8AC3E}">
        <p14:creationId xmlns:p14="http://schemas.microsoft.com/office/powerpoint/2010/main" val="23850725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342900" lvl="0" indent="-342900">
              <a:spcBef>
                <a:spcPct val="20000"/>
              </a:spcBef>
            </a:pPr>
            <a:br>
              <a:rPr lang="en-US" sz="4000" dirty="0">
                <a:latin typeface="Times New Roman" panose="02020603050405020304" pitchFamily="18" charset="0"/>
                <a:ea typeface="+mn-ea"/>
                <a:cs typeface="Times New Roman" panose="02020603050405020304" pitchFamily="18" charset="0"/>
              </a:rPr>
            </a:br>
            <a:r>
              <a:rPr lang="en-US" sz="4000" dirty="0">
                <a:latin typeface="Times New Roman" panose="02020603050405020304" pitchFamily="18" charset="0"/>
                <a:ea typeface="+mn-ea"/>
                <a:cs typeface="Times New Roman" panose="02020603050405020304" pitchFamily="18" charset="0"/>
              </a:rPr>
              <a:t>Ethics Training</a:t>
            </a:r>
            <a:br>
              <a:rPr lang="en-US" sz="2800" dirty="0">
                <a:solidFill>
                  <a:prstClr val="black"/>
                </a:solidFill>
                <a:latin typeface="Calibri"/>
                <a:ea typeface="+mn-ea"/>
                <a:cs typeface="+mn-cs"/>
              </a:rPr>
            </a:br>
            <a:endParaRPr lang="en-US" sz="4000"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E58D05AB-3254-4407-8201-91644D920DE4}"/>
              </a:ext>
            </a:extLst>
          </p:cNvPr>
          <p:cNvSpPr>
            <a:spLocks noGrp="1"/>
          </p:cNvSpPr>
          <p:nvPr>
            <p:ph idx="1"/>
          </p:nvPr>
        </p:nvSpPr>
        <p:spPr>
          <a:xfrm>
            <a:off x="609600" y="1524001"/>
            <a:ext cx="10972800" cy="5333999"/>
          </a:xfrm>
        </p:spPr>
        <p:txBody>
          <a:bodyPr/>
          <a:lstStyle/>
          <a:p>
            <a:pPr marL="0" indent="0" algn="ctr">
              <a:buNone/>
            </a:pPr>
            <a:r>
              <a:rPr lang="en-US" b="1" dirty="0">
                <a:latin typeface="Times New Roman" panose="02020603050405020304" pitchFamily="18" charset="0"/>
                <a:cs typeface="Times New Roman" panose="02020603050405020304" pitchFamily="18" charset="0"/>
              </a:rPr>
              <a:t>GIFTS</a:t>
            </a:r>
          </a:p>
          <a:p>
            <a:pPr marL="0" indent="0">
              <a:buNone/>
            </a:pPr>
            <a:r>
              <a:rPr lang="en-US" b="1" dirty="0">
                <a:latin typeface="Times New Roman" panose="02020603050405020304" pitchFamily="18" charset="0"/>
                <a:cs typeface="Times New Roman" panose="02020603050405020304" pitchFamily="18" charset="0"/>
              </a:rPr>
              <a:t>Compensation </a:t>
            </a:r>
            <a:r>
              <a:rPr lang="en-US" dirty="0">
                <a:latin typeface="Times New Roman" panose="02020603050405020304" pitchFamily="18" charset="0"/>
                <a:cs typeface="Times New Roman" panose="02020603050405020304" pitchFamily="18" charset="0"/>
              </a:rPr>
              <a:t>means any money, thing of value, or financial benefit conferred on or received by any person in return for services to be rendered.</a:t>
            </a:r>
          </a:p>
          <a:p>
            <a:pPr marL="0" indent="0">
              <a:buNone/>
            </a:pPr>
            <a:endParaRPr lang="en-US" b="1" dirty="0">
              <a:latin typeface="Times New Roman" panose="02020603050405020304" pitchFamily="18" charset="0"/>
              <a:cs typeface="Times New Roman" panose="02020603050405020304" pitchFamily="18" charset="0"/>
            </a:endParaRPr>
          </a:p>
          <a:p>
            <a:pPr marL="0" indent="0">
              <a:buNone/>
            </a:pPr>
            <a:r>
              <a:rPr lang="en-US" b="1" dirty="0">
                <a:latin typeface="Times New Roman" panose="02020603050405020304" pitchFamily="18" charset="0"/>
                <a:cs typeface="Times New Roman" panose="02020603050405020304" pitchFamily="18" charset="0"/>
              </a:rPr>
              <a:t>You are prohibited from accepting additional compensation (beyond your salary) for the performance of your official duties.</a:t>
            </a:r>
          </a:p>
          <a:p>
            <a:pPr marL="0" indent="0" algn="ctr">
              <a:buNone/>
            </a:pPr>
            <a:r>
              <a:rPr lang="en-US" sz="24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7957533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96C0EA-16EA-4A4E-AC1C-659AC7B957A2}"/>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Ethics Training</a:t>
            </a:r>
          </a:p>
        </p:txBody>
      </p:sp>
      <p:sp>
        <p:nvSpPr>
          <p:cNvPr id="3" name="Content Placeholder 2">
            <a:extLst>
              <a:ext uri="{FF2B5EF4-FFF2-40B4-BE49-F238E27FC236}">
                <a16:creationId xmlns:a16="http://schemas.microsoft.com/office/drawing/2014/main" id="{4BCB2090-DEBE-43C5-89CE-80D9E06CC288}"/>
              </a:ext>
            </a:extLst>
          </p:cNvPr>
          <p:cNvSpPr>
            <a:spLocks noGrp="1"/>
          </p:cNvSpPr>
          <p:nvPr>
            <p:ph idx="1"/>
          </p:nvPr>
        </p:nvSpPr>
        <p:spPr/>
        <p:txBody>
          <a:bodyPr/>
          <a:lstStyle/>
          <a:p>
            <a:pPr marL="0" indent="0" algn="ctr">
              <a:buNone/>
            </a:pPr>
            <a:r>
              <a:rPr lang="en-US" dirty="0"/>
              <a:t>  </a:t>
            </a:r>
          </a:p>
          <a:p>
            <a:pPr marL="0" indent="0" algn="ctr">
              <a:buNone/>
            </a:pPr>
            <a:r>
              <a:rPr lang="en-US" dirty="0">
                <a:latin typeface="Times New Roman" panose="02020603050405020304" pitchFamily="18" charset="0"/>
                <a:cs typeface="Times New Roman" panose="02020603050405020304" pitchFamily="18" charset="0"/>
              </a:rPr>
              <a:t>GIFTS</a:t>
            </a:r>
          </a:p>
          <a:p>
            <a:pPr marL="0" indent="0" algn="ctr">
              <a:buNone/>
            </a:pPr>
            <a:endParaRPr lang="en-US" dirty="0"/>
          </a:p>
          <a:p>
            <a:pPr marL="0" indent="0" algn="ctr">
              <a:buNone/>
            </a:pPr>
            <a:r>
              <a:rPr lang="en-US" dirty="0"/>
              <a:t> </a:t>
            </a:r>
            <a:r>
              <a:rPr lang="en-US" dirty="0">
                <a:latin typeface="Times New Roman" panose="02020603050405020304" pitchFamily="18" charset="0"/>
                <a:cs typeface="Times New Roman" panose="02020603050405020304" pitchFamily="18" charset="0"/>
              </a:rPr>
              <a:t>Discussion</a:t>
            </a:r>
            <a:endParaRPr lang="en-US" dirty="0"/>
          </a:p>
        </p:txBody>
      </p:sp>
    </p:spTree>
    <p:extLst>
      <p:ext uri="{BB962C8B-B14F-4D97-AF65-F5344CB8AC3E}">
        <p14:creationId xmlns:p14="http://schemas.microsoft.com/office/powerpoint/2010/main" val="7499277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342900" lvl="0" indent="-342900">
              <a:spcBef>
                <a:spcPct val="20000"/>
              </a:spcBef>
            </a:pPr>
            <a:br>
              <a:rPr lang="en-US" sz="4000" dirty="0">
                <a:latin typeface="Times New Roman" panose="02020603050405020304" pitchFamily="18" charset="0"/>
                <a:ea typeface="+mn-ea"/>
                <a:cs typeface="Times New Roman" panose="02020603050405020304" pitchFamily="18" charset="0"/>
              </a:rPr>
            </a:br>
            <a:r>
              <a:rPr lang="en-US" sz="4000" dirty="0">
                <a:latin typeface="Times New Roman" panose="02020603050405020304" pitchFamily="18" charset="0"/>
                <a:ea typeface="+mn-ea"/>
                <a:cs typeface="Times New Roman" panose="02020603050405020304" pitchFamily="18" charset="0"/>
              </a:rPr>
              <a:t>Ethics Training</a:t>
            </a:r>
            <a:br>
              <a:rPr lang="en-US" sz="2800" dirty="0">
                <a:solidFill>
                  <a:prstClr val="black"/>
                </a:solidFill>
                <a:latin typeface="Calibri"/>
                <a:ea typeface="+mn-ea"/>
                <a:cs typeface="+mn-cs"/>
              </a:rPr>
            </a:br>
            <a:endParaRPr lang="en-US" sz="4000"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E58D05AB-3254-4407-8201-91644D920DE4}"/>
              </a:ext>
            </a:extLst>
          </p:cNvPr>
          <p:cNvSpPr>
            <a:spLocks noGrp="1"/>
          </p:cNvSpPr>
          <p:nvPr>
            <p:ph idx="1"/>
          </p:nvPr>
        </p:nvSpPr>
        <p:spPr/>
        <p:txBody>
          <a:bodyPr/>
          <a:lstStyle/>
          <a:p>
            <a:pPr marL="0" indent="0" algn="ctr">
              <a:buNone/>
            </a:pPr>
            <a:r>
              <a:rPr lang="en-US" b="1" dirty="0">
                <a:latin typeface="Times New Roman" panose="02020603050405020304" pitchFamily="18" charset="0"/>
                <a:cs typeface="Times New Roman" panose="02020603050405020304" pitchFamily="18" charset="0"/>
              </a:rPr>
              <a:t>Political Activity</a:t>
            </a:r>
          </a:p>
          <a:p>
            <a:pPr marL="0" indent="0">
              <a:buNone/>
            </a:pPr>
            <a:r>
              <a:rPr lang="en-US" dirty="0">
                <a:latin typeface="Times New Roman" panose="02020603050405020304" pitchFamily="18" charset="0"/>
                <a:cs typeface="Times New Roman" panose="02020603050405020304" pitchFamily="18" charset="0"/>
              </a:rPr>
              <a:t>While employed as a CVSO you are not prohibited from participating in the political process, there are certain prohibitions related to campaign fund raising and when you can engage in political activity.</a:t>
            </a:r>
          </a:p>
          <a:p>
            <a:pPr marL="0" indent="0">
              <a:buNone/>
            </a:pPr>
            <a:endParaRPr lang="en-US" dirty="0">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For instance you may not engage in political activity when on the job or when acting in your official capacity.  Additionally you may not use your official title if engaging in political activity on your own time.</a:t>
            </a:r>
          </a:p>
        </p:txBody>
      </p:sp>
    </p:spTree>
    <p:extLst>
      <p:ext uri="{BB962C8B-B14F-4D97-AF65-F5344CB8AC3E}">
        <p14:creationId xmlns:p14="http://schemas.microsoft.com/office/powerpoint/2010/main" val="1875908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342900" lvl="0" indent="-342900">
              <a:spcBef>
                <a:spcPct val="20000"/>
              </a:spcBef>
            </a:pPr>
            <a:br>
              <a:rPr lang="en-US" sz="4000" dirty="0">
                <a:latin typeface="Times New Roman" panose="02020603050405020304" pitchFamily="18" charset="0"/>
                <a:ea typeface="+mn-ea"/>
                <a:cs typeface="Times New Roman" panose="02020603050405020304" pitchFamily="18" charset="0"/>
              </a:rPr>
            </a:br>
            <a:r>
              <a:rPr lang="en-US" sz="4000" dirty="0">
                <a:latin typeface="Times New Roman" panose="02020603050405020304" pitchFamily="18" charset="0"/>
                <a:ea typeface="+mn-ea"/>
                <a:cs typeface="Times New Roman" panose="02020603050405020304" pitchFamily="18" charset="0"/>
              </a:rPr>
              <a:t>Ethics Training</a:t>
            </a:r>
            <a:br>
              <a:rPr lang="en-US" sz="2800" dirty="0">
                <a:solidFill>
                  <a:prstClr val="black"/>
                </a:solidFill>
                <a:latin typeface="Calibri"/>
                <a:ea typeface="+mn-ea"/>
                <a:cs typeface="+mn-cs"/>
              </a:rPr>
            </a:br>
            <a:endParaRPr lang="en-US" sz="4000"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E58D05AB-3254-4407-8201-91644D920DE4}"/>
              </a:ext>
            </a:extLst>
          </p:cNvPr>
          <p:cNvSpPr>
            <a:spLocks noGrp="1"/>
          </p:cNvSpPr>
          <p:nvPr>
            <p:ph idx="1"/>
          </p:nvPr>
        </p:nvSpPr>
        <p:spPr/>
        <p:txBody>
          <a:bodyPr/>
          <a:lstStyle/>
          <a:p>
            <a:pPr marL="0" indent="0" algn="ctr">
              <a:buNone/>
            </a:pPr>
            <a:r>
              <a:rPr lang="en-US" b="1" dirty="0">
                <a:latin typeface="Times New Roman" panose="02020603050405020304" pitchFamily="18" charset="0"/>
                <a:cs typeface="Times New Roman" panose="02020603050405020304" pitchFamily="18" charset="0"/>
              </a:rPr>
              <a:t>Political Activity</a:t>
            </a:r>
          </a:p>
          <a:p>
            <a:pPr marL="0" indent="0">
              <a:buNone/>
            </a:pPr>
            <a:r>
              <a:rPr lang="en-US" b="1" dirty="0">
                <a:latin typeface="Times New Roman" panose="02020603050405020304" pitchFamily="18" charset="0"/>
                <a:cs typeface="Times New Roman" panose="02020603050405020304" pitchFamily="18" charset="0"/>
              </a:rPr>
              <a:t>You may </a:t>
            </a:r>
            <a:r>
              <a:rPr lang="en-US" b="1" u="sng" dirty="0">
                <a:latin typeface="Times New Roman" panose="02020603050405020304" pitchFamily="18" charset="0"/>
                <a:cs typeface="Times New Roman" panose="02020603050405020304" pitchFamily="18" charset="0"/>
              </a:rPr>
              <a:t>never</a:t>
            </a:r>
            <a:r>
              <a:rPr lang="en-US" b="1" dirty="0">
                <a:latin typeface="Times New Roman" panose="02020603050405020304" pitchFamily="18" charset="0"/>
                <a:cs typeface="Times New Roman" panose="02020603050405020304" pitchFamily="18" charset="0"/>
              </a:rPr>
              <a:t> (even off the job) seek political contributions from:</a:t>
            </a:r>
          </a:p>
          <a:p>
            <a:pPr marL="514350" indent="-514350">
              <a:buAutoNum type="arabicPeriod"/>
            </a:pPr>
            <a:r>
              <a:rPr lang="en-US" b="1" dirty="0">
                <a:latin typeface="Times New Roman" panose="02020603050405020304" pitchFamily="18" charset="0"/>
                <a:cs typeface="Times New Roman" panose="02020603050405020304" pitchFamily="18" charset="0"/>
              </a:rPr>
              <a:t>People who have a business relationship with your agency or</a:t>
            </a:r>
          </a:p>
          <a:p>
            <a:pPr marL="514350" indent="-514350">
              <a:buAutoNum type="arabicPeriod"/>
            </a:pPr>
            <a:r>
              <a:rPr lang="en-US" b="1" dirty="0">
                <a:latin typeface="Times New Roman" panose="02020603050405020304" pitchFamily="18" charset="0"/>
                <a:cs typeface="Times New Roman" panose="02020603050405020304" pitchFamily="18" charset="0"/>
              </a:rPr>
              <a:t>Employees you supervise</a:t>
            </a:r>
          </a:p>
          <a:p>
            <a:pPr marL="0" indent="0">
              <a:buNone/>
            </a:pPr>
            <a:r>
              <a:rPr lang="en-US" b="1" dirty="0">
                <a:latin typeface="Times New Roman" panose="02020603050405020304" pitchFamily="18" charset="0"/>
                <a:cs typeface="Times New Roman" panose="02020603050405020304" pitchFamily="18" charset="0"/>
              </a:rPr>
              <a:t> In addition, you may never seek political contributions on behalf of others if you are:</a:t>
            </a:r>
          </a:p>
          <a:p>
            <a:pPr marL="514350" indent="-514350">
              <a:buAutoNum type="arabicPeriod"/>
            </a:pPr>
            <a:r>
              <a:rPr lang="en-US" b="1" dirty="0">
                <a:latin typeface="Times New Roman" panose="02020603050405020304" pitchFamily="18" charset="0"/>
                <a:cs typeface="Times New Roman" panose="02020603050405020304" pitchFamily="18" charset="0"/>
              </a:rPr>
              <a:t>An appointing authority; or</a:t>
            </a:r>
          </a:p>
          <a:p>
            <a:pPr marL="514350" indent="-514350">
              <a:buAutoNum type="arabicPeriod"/>
            </a:pPr>
            <a:r>
              <a:rPr lang="en-US" b="1" dirty="0">
                <a:latin typeface="Times New Roman" panose="02020603050405020304" pitchFamily="18" charset="0"/>
                <a:cs typeface="Times New Roman" panose="02020603050405020304" pitchFamily="18" charset="0"/>
              </a:rPr>
              <a:t>If you have purchasing authority.</a:t>
            </a:r>
          </a:p>
          <a:p>
            <a:pPr marL="0" indent="0">
              <a:buNone/>
            </a:pPr>
            <a:r>
              <a:rPr lang="en-US" sz="2000" b="1" dirty="0">
                <a:latin typeface="Times New Roman" panose="02020603050405020304" pitchFamily="18" charset="0"/>
                <a:cs typeface="Times New Roman" panose="02020603050405020304" pitchFamily="18" charset="0"/>
              </a:rPr>
              <a:t>** </a:t>
            </a:r>
            <a:r>
              <a:rPr lang="en-US" sz="1600" b="1" dirty="0">
                <a:latin typeface="Times New Roman" panose="02020603050405020304" pitchFamily="18" charset="0"/>
                <a:cs typeface="Times New Roman" panose="02020603050405020304" pitchFamily="18" charset="0"/>
              </a:rPr>
              <a:t>The rules differ for candidates.  Consult your county attorney, Indiana Code, or policy for more information</a:t>
            </a:r>
          </a:p>
        </p:txBody>
      </p:sp>
    </p:spTree>
    <p:extLst>
      <p:ext uri="{BB962C8B-B14F-4D97-AF65-F5344CB8AC3E}">
        <p14:creationId xmlns:p14="http://schemas.microsoft.com/office/powerpoint/2010/main" val="35261231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5EC244-A61C-4BFD-978C-51721DA2A88D}"/>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Ethics Training</a:t>
            </a:r>
          </a:p>
        </p:txBody>
      </p:sp>
      <p:sp>
        <p:nvSpPr>
          <p:cNvPr id="3" name="Content Placeholder 2">
            <a:extLst>
              <a:ext uri="{FF2B5EF4-FFF2-40B4-BE49-F238E27FC236}">
                <a16:creationId xmlns:a16="http://schemas.microsoft.com/office/drawing/2014/main" id="{0718C239-2C43-4A87-8C91-211DB037F4E8}"/>
              </a:ext>
            </a:extLst>
          </p:cNvPr>
          <p:cNvSpPr>
            <a:spLocks noGrp="1"/>
          </p:cNvSpPr>
          <p:nvPr>
            <p:ph idx="1"/>
          </p:nvPr>
        </p:nvSpPr>
        <p:spPr/>
        <p:txBody>
          <a:bodyPr/>
          <a:lstStyle/>
          <a:p>
            <a:pPr marL="0" indent="0" algn="ctr">
              <a:buNone/>
            </a:pPr>
            <a:r>
              <a:rPr lang="en-US" dirty="0">
                <a:latin typeface="Times New Roman" panose="02020603050405020304" pitchFamily="18" charset="0"/>
                <a:cs typeface="Times New Roman" panose="02020603050405020304" pitchFamily="18" charset="0"/>
              </a:rPr>
              <a:t>Political Activity</a:t>
            </a:r>
          </a:p>
          <a:p>
            <a:pPr marL="0" indent="0" algn="ctr">
              <a:buNone/>
            </a:pPr>
            <a:endParaRPr lang="en-US" dirty="0">
              <a:latin typeface="Times New Roman" panose="02020603050405020304" pitchFamily="18" charset="0"/>
              <a:cs typeface="Times New Roman" panose="02020603050405020304" pitchFamily="18" charset="0"/>
            </a:endParaRPr>
          </a:p>
          <a:p>
            <a:pPr marL="0" indent="0" algn="ctr">
              <a:buNone/>
            </a:pPr>
            <a:endParaRPr lang="en-US" dirty="0">
              <a:latin typeface="Times New Roman" panose="02020603050405020304" pitchFamily="18" charset="0"/>
              <a:cs typeface="Times New Roman" panose="02020603050405020304" pitchFamily="18" charset="0"/>
            </a:endParaRPr>
          </a:p>
          <a:p>
            <a:pPr marL="0" indent="0" algn="ctr">
              <a:buNone/>
            </a:pPr>
            <a:r>
              <a:rPr lang="en-US" dirty="0">
                <a:latin typeface="Times New Roman" panose="02020603050405020304" pitchFamily="18" charset="0"/>
                <a:cs typeface="Times New Roman" panose="02020603050405020304" pitchFamily="18" charset="0"/>
              </a:rPr>
              <a:t>Discussion</a:t>
            </a:r>
          </a:p>
        </p:txBody>
      </p:sp>
    </p:spTree>
    <p:extLst>
      <p:ext uri="{BB962C8B-B14F-4D97-AF65-F5344CB8AC3E}">
        <p14:creationId xmlns:p14="http://schemas.microsoft.com/office/powerpoint/2010/main" val="12275492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342900" lvl="0" indent="-342900">
              <a:spcBef>
                <a:spcPct val="20000"/>
              </a:spcBef>
            </a:pPr>
            <a:br>
              <a:rPr lang="en-US" sz="4000" dirty="0">
                <a:latin typeface="Times New Roman" panose="02020603050405020304" pitchFamily="18" charset="0"/>
                <a:ea typeface="+mn-ea"/>
                <a:cs typeface="Times New Roman" panose="02020603050405020304" pitchFamily="18" charset="0"/>
              </a:rPr>
            </a:br>
            <a:r>
              <a:rPr lang="en-US" sz="4000" dirty="0">
                <a:latin typeface="Times New Roman" panose="02020603050405020304" pitchFamily="18" charset="0"/>
                <a:ea typeface="+mn-ea"/>
                <a:cs typeface="Times New Roman" panose="02020603050405020304" pitchFamily="18" charset="0"/>
              </a:rPr>
              <a:t>Ethics Training</a:t>
            </a:r>
            <a:br>
              <a:rPr lang="en-US" sz="2800" dirty="0">
                <a:solidFill>
                  <a:prstClr val="black"/>
                </a:solidFill>
                <a:latin typeface="Calibri"/>
                <a:ea typeface="+mn-ea"/>
                <a:cs typeface="+mn-cs"/>
              </a:rPr>
            </a:br>
            <a:endParaRPr lang="en-US" sz="4000"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E58D05AB-3254-4407-8201-91644D920DE4}"/>
              </a:ext>
            </a:extLst>
          </p:cNvPr>
          <p:cNvSpPr>
            <a:spLocks noGrp="1"/>
          </p:cNvSpPr>
          <p:nvPr>
            <p:ph idx="1"/>
          </p:nvPr>
        </p:nvSpPr>
        <p:spPr/>
        <p:txBody>
          <a:bodyPr/>
          <a:lstStyle/>
          <a:p>
            <a:pPr marL="0" indent="0" algn="ctr">
              <a:buNone/>
            </a:pPr>
            <a:r>
              <a:rPr lang="en-US" b="1" dirty="0">
                <a:latin typeface="Times New Roman" panose="02020603050405020304" pitchFamily="18" charset="0"/>
                <a:cs typeface="Times New Roman" panose="02020603050405020304" pitchFamily="18" charset="0"/>
              </a:rPr>
              <a:t>Conflicts of Interests</a:t>
            </a:r>
          </a:p>
          <a:p>
            <a:pPr marL="0" indent="0" algn="ctr">
              <a:buNone/>
            </a:pPr>
            <a:endParaRPr lang="en-US" b="1" dirty="0">
              <a:latin typeface="Times New Roman" panose="02020603050405020304" pitchFamily="18" charset="0"/>
              <a:cs typeface="Times New Roman" panose="02020603050405020304" pitchFamily="18" charset="0"/>
            </a:endParaRPr>
          </a:p>
          <a:p>
            <a:pPr marL="0" indent="0">
              <a:buNone/>
            </a:pPr>
            <a:r>
              <a:rPr lang="en-US" b="1" dirty="0">
                <a:latin typeface="Times New Roman" panose="02020603050405020304" pitchFamily="18" charset="0"/>
                <a:cs typeface="Times New Roman" panose="02020603050405020304" pitchFamily="18" charset="0"/>
              </a:rPr>
              <a:t>A conflict of interests is a situation in which an individual has competing interests or loyalties.</a:t>
            </a:r>
          </a:p>
          <a:p>
            <a:pPr marL="0" indent="0">
              <a:buNone/>
            </a:pPr>
            <a:endParaRPr lang="en-US" b="1" dirty="0">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Sometimes an employee can find themselves in a position to derive personal benefit from actions or decisions made in their official capacity.</a:t>
            </a:r>
          </a:p>
        </p:txBody>
      </p:sp>
    </p:spTree>
    <p:extLst>
      <p:ext uri="{BB962C8B-B14F-4D97-AF65-F5344CB8AC3E}">
        <p14:creationId xmlns:p14="http://schemas.microsoft.com/office/powerpoint/2010/main" val="39064383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342900" lvl="0" indent="-342900">
              <a:spcBef>
                <a:spcPct val="20000"/>
              </a:spcBef>
            </a:pPr>
            <a:br>
              <a:rPr lang="en-US" sz="4000" dirty="0">
                <a:latin typeface="Times New Roman" panose="02020603050405020304" pitchFamily="18" charset="0"/>
                <a:ea typeface="+mn-ea"/>
                <a:cs typeface="Times New Roman" panose="02020603050405020304" pitchFamily="18" charset="0"/>
              </a:rPr>
            </a:br>
            <a:r>
              <a:rPr lang="en-US" sz="4000" dirty="0">
                <a:latin typeface="Times New Roman" panose="02020603050405020304" pitchFamily="18" charset="0"/>
                <a:ea typeface="+mn-ea"/>
                <a:cs typeface="Times New Roman" panose="02020603050405020304" pitchFamily="18" charset="0"/>
              </a:rPr>
              <a:t>Ethics Training</a:t>
            </a:r>
            <a:br>
              <a:rPr lang="en-US" sz="2800" dirty="0">
                <a:solidFill>
                  <a:prstClr val="black"/>
                </a:solidFill>
                <a:latin typeface="Calibri"/>
                <a:ea typeface="+mn-ea"/>
                <a:cs typeface="+mn-cs"/>
              </a:rPr>
            </a:br>
            <a:endParaRPr lang="en-US" sz="4000"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E58D05AB-3254-4407-8201-91644D920DE4}"/>
              </a:ext>
            </a:extLst>
          </p:cNvPr>
          <p:cNvSpPr>
            <a:spLocks noGrp="1"/>
          </p:cNvSpPr>
          <p:nvPr>
            <p:ph idx="1"/>
          </p:nvPr>
        </p:nvSpPr>
        <p:spPr/>
        <p:txBody>
          <a:bodyPr/>
          <a:lstStyle/>
          <a:p>
            <a:pPr marL="0" indent="0" algn="ctr">
              <a:buNone/>
            </a:pPr>
            <a:r>
              <a:rPr lang="en-US" b="1" dirty="0">
                <a:latin typeface="Times New Roman" panose="02020603050405020304" pitchFamily="18" charset="0"/>
                <a:cs typeface="Times New Roman" panose="02020603050405020304" pitchFamily="18" charset="0"/>
              </a:rPr>
              <a:t>Conflicts of Interests</a:t>
            </a:r>
          </a:p>
          <a:p>
            <a:pPr marL="0" indent="0" algn="ctr">
              <a:buNone/>
            </a:pPr>
            <a:endParaRPr lang="en-US" b="1" dirty="0">
              <a:latin typeface="Times New Roman" panose="02020603050405020304" pitchFamily="18" charset="0"/>
              <a:cs typeface="Times New Roman" panose="02020603050405020304" pitchFamily="18" charset="0"/>
            </a:endParaRPr>
          </a:p>
          <a:p>
            <a:pPr marL="0" indent="0">
              <a:buNone/>
            </a:pPr>
            <a:r>
              <a:rPr lang="en-US" b="1" dirty="0">
                <a:latin typeface="Times New Roman" panose="02020603050405020304" pitchFamily="18" charset="0"/>
                <a:cs typeface="Times New Roman" panose="02020603050405020304" pitchFamily="18" charset="0"/>
              </a:rPr>
              <a:t>There are 3 rules concerning conflicts of interests</a:t>
            </a:r>
          </a:p>
          <a:p>
            <a:pPr marL="514350" indent="-514350">
              <a:buAutoNum type="arabicPeriod"/>
            </a:pPr>
            <a:r>
              <a:rPr lang="en-US" b="1" dirty="0">
                <a:latin typeface="Times New Roman" panose="02020603050405020304" pitchFamily="18" charset="0"/>
                <a:cs typeface="Times New Roman" panose="02020603050405020304" pitchFamily="18" charset="0"/>
              </a:rPr>
              <a:t>Outside Employment</a:t>
            </a:r>
          </a:p>
          <a:p>
            <a:pPr marL="514350" indent="-514350">
              <a:buAutoNum type="arabicPeriod"/>
            </a:pPr>
            <a:r>
              <a:rPr lang="en-US" b="1" dirty="0">
                <a:latin typeface="Times New Roman" panose="02020603050405020304" pitchFamily="18" charset="0"/>
                <a:cs typeface="Times New Roman" panose="02020603050405020304" pitchFamily="18" charset="0"/>
              </a:rPr>
              <a:t>Decisions and Votes</a:t>
            </a:r>
          </a:p>
          <a:p>
            <a:pPr marL="514350" indent="-514350">
              <a:buAutoNum type="arabicPeriod"/>
            </a:pPr>
            <a:r>
              <a:rPr lang="en-US" b="1" dirty="0">
                <a:latin typeface="Times New Roman" panose="02020603050405020304" pitchFamily="18" charset="0"/>
                <a:cs typeface="Times New Roman" panose="02020603050405020304" pitchFamily="18" charset="0"/>
              </a:rPr>
              <a:t>Contracts</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157152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342900" lvl="0" indent="-342900">
              <a:spcBef>
                <a:spcPct val="20000"/>
              </a:spcBef>
            </a:pPr>
            <a:br>
              <a:rPr lang="en-US" sz="4000" dirty="0">
                <a:latin typeface="Times New Roman" panose="02020603050405020304" pitchFamily="18" charset="0"/>
                <a:ea typeface="+mn-ea"/>
                <a:cs typeface="Times New Roman" panose="02020603050405020304" pitchFamily="18" charset="0"/>
              </a:rPr>
            </a:br>
            <a:r>
              <a:rPr lang="en-US" sz="4000" dirty="0">
                <a:latin typeface="Times New Roman" panose="02020603050405020304" pitchFamily="18" charset="0"/>
                <a:ea typeface="+mn-ea"/>
                <a:cs typeface="Times New Roman" panose="02020603050405020304" pitchFamily="18" charset="0"/>
              </a:rPr>
              <a:t>Ethics Training</a:t>
            </a:r>
            <a:br>
              <a:rPr lang="en-US" sz="2800" dirty="0">
                <a:solidFill>
                  <a:prstClr val="black"/>
                </a:solidFill>
                <a:latin typeface="Calibri"/>
                <a:ea typeface="+mn-ea"/>
                <a:cs typeface="+mn-cs"/>
              </a:rPr>
            </a:br>
            <a:endParaRPr lang="en-US" sz="4000"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E58D05AB-3254-4407-8201-91644D920DE4}"/>
              </a:ext>
            </a:extLst>
          </p:cNvPr>
          <p:cNvSpPr>
            <a:spLocks noGrp="1"/>
          </p:cNvSpPr>
          <p:nvPr>
            <p:ph idx="1"/>
          </p:nvPr>
        </p:nvSpPr>
        <p:spPr/>
        <p:txBody>
          <a:bodyPr/>
          <a:lstStyle/>
          <a:p>
            <a:pPr marL="0" indent="0" algn="ctr">
              <a:buNone/>
            </a:pPr>
            <a:r>
              <a:rPr lang="en-US" b="1" dirty="0">
                <a:latin typeface="Times New Roman" panose="02020603050405020304" pitchFamily="18" charset="0"/>
                <a:cs typeface="Times New Roman" panose="02020603050405020304" pitchFamily="18" charset="0"/>
              </a:rPr>
              <a:t>Conflicts of Interests</a:t>
            </a:r>
          </a:p>
          <a:p>
            <a:pPr marL="0" indent="0" algn="ctr">
              <a:buNone/>
            </a:pPr>
            <a:endParaRPr lang="en-US" b="1" dirty="0">
              <a:latin typeface="Times New Roman" panose="02020603050405020304" pitchFamily="18" charset="0"/>
              <a:cs typeface="Times New Roman" panose="02020603050405020304" pitchFamily="18" charset="0"/>
            </a:endParaRPr>
          </a:p>
          <a:p>
            <a:pPr marL="0" indent="0">
              <a:buNone/>
            </a:pPr>
            <a:r>
              <a:rPr lang="en-US" b="1" dirty="0">
                <a:latin typeface="Times New Roman" panose="02020603050405020304" pitchFamily="18" charset="0"/>
                <a:cs typeface="Times New Roman" panose="02020603050405020304" pitchFamily="18" charset="0"/>
              </a:rPr>
              <a:t>Outside Employment, also called moonlighting, means having additional employment outside your job.  You could have a conflict of interest under this rule if your outside employment:</a:t>
            </a:r>
          </a:p>
          <a:p>
            <a:pPr marL="514350" indent="-514350">
              <a:buAutoNum type="arabicPeriod"/>
            </a:pPr>
            <a:r>
              <a:rPr lang="en-US" b="1" dirty="0">
                <a:latin typeface="Times New Roman" panose="02020603050405020304" pitchFamily="18" charset="0"/>
                <a:cs typeface="Times New Roman" panose="02020603050405020304" pitchFamily="18" charset="0"/>
              </a:rPr>
              <a:t>Conflicts with your job responsibilities</a:t>
            </a:r>
          </a:p>
          <a:p>
            <a:pPr marL="514350" indent="-514350">
              <a:buAutoNum type="arabicPeriod"/>
            </a:pPr>
            <a:r>
              <a:rPr lang="en-US" b="1" dirty="0">
                <a:latin typeface="Times New Roman" panose="02020603050405020304" pitchFamily="18" charset="0"/>
                <a:cs typeface="Times New Roman" panose="02020603050405020304" pitchFamily="18" charset="0"/>
              </a:rPr>
              <a:t>Requires you to reveal confidential state or county information; or</a:t>
            </a:r>
          </a:p>
          <a:p>
            <a:pPr marL="514350" indent="-514350">
              <a:buAutoNum type="arabicPeriod"/>
            </a:pPr>
            <a:r>
              <a:rPr lang="en-US" b="1" dirty="0">
                <a:latin typeface="Times New Roman" panose="02020603050405020304" pitchFamily="18" charset="0"/>
                <a:cs typeface="Times New Roman" panose="02020603050405020304" pitchFamily="18" charset="0"/>
              </a:rPr>
              <a:t>Involves using your position for personal gain.</a:t>
            </a:r>
          </a:p>
        </p:txBody>
      </p:sp>
    </p:spTree>
    <p:extLst>
      <p:ext uri="{BB962C8B-B14F-4D97-AF65-F5344CB8AC3E}">
        <p14:creationId xmlns:p14="http://schemas.microsoft.com/office/powerpoint/2010/main" val="5818936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342900" lvl="0" indent="-342900">
              <a:spcBef>
                <a:spcPct val="20000"/>
              </a:spcBef>
            </a:pPr>
            <a:br>
              <a:rPr lang="en-US" sz="4000" dirty="0">
                <a:latin typeface="Times New Roman" panose="02020603050405020304" pitchFamily="18" charset="0"/>
                <a:ea typeface="+mn-ea"/>
                <a:cs typeface="Times New Roman" panose="02020603050405020304" pitchFamily="18" charset="0"/>
              </a:rPr>
            </a:br>
            <a:r>
              <a:rPr lang="en-US" sz="4000" dirty="0">
                <a:latin typeface="Times New Roman" panose="02020603050405020304" pitchFamily="18" charset="0"/>
                <a:ea typeface="+mn-ea"/>
                <a:cs typeface="Times New Roman" panose="02020603050405020304" pitchFamily="18" charset="0"/>
              </a:rPr>
              <a:t>Ethics Training</a:t>
            </a:r>
            <a:br>
              <a:rPr lang="en-US" sz="2800" dirty="0">
                <a:solidFill>
                  <a:prstClr val="black"/>
                </a:solidFill>
                <a:latin typeface="Calibri"/>
                <a:ea typeface="+mn-ea"/>
                <a:cs typeface="+mn-cs"/>
              </a:rPr>
            </a:br>
            <a:endParaRPr lang="en-US" sz="4000"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E58D05AB-3254-4407-8201-91644D920DE4}"/>
              </a:ext>
            </a:extLst>
          </p:cNvPr>
          <p:cNvSpPr>
            <a:spLocks noGrp="1"/>
          </p:cNvSpPr>
          <p:nvPr>
            <p:ph idx="1"/>
          </p:nvPr>
        </p:nvSpPr>
        <p:spPr/>
        <p:txBody>
          <a:bodyPr/>
          <a:lstStyle/>
          <a:p>
            <a:pPr marL="0" indent="0" algn="ctr">
              <a:buNone/>
            </a:pPr>
            <a:r>
              <a:rPr lang="en-US" b="1" dirty="0">
                <a:latin typeface="Times New Roman" panose="02020603050405020304" pitchFamily="18" charset="0"/>
                <a:cs typeface="Times New Roman" panose="02020603050405020304" pitchFamily="18" charset="0"/>
              </a:rPr>
              <a:t>Conflicts of Interests</a:t>
            </a:r>
          </a:p>
          <a:p>
            <a:pPr marL="0" indent="0">
              <a:buNone/>
            </a:pPr>
            <a:r>
              <a:rPr lang="en-US" b="1" dirty="0">
                <a:latin typeface="Times New Roman" panose="02020603050405020304" pitchFamily="18" charset="0"/>
                <a:cs typeface="Times New Roman" panose="02020603050405020304" pitchFamily="18" charset="0"/>
              </a:rPr>
              <a:t>Decisions and Votes</a:t>
            </a:r>
          </a:p>
          <a:p>
            <a:pPr marL="0" indent="0">
              <a:buNone/>
            </a:pPr>
            <a:r>
              <a:rPr lang="en-US" b="1" dirty="0">
                <a:latin typeface="Times New Roman" panose="02020603050405020304" pitchFamily="18" charset="0"/>
                <a:cs typeface="Times New Roman" panose="02020603050405020304" pitchFamily="18" charset="0"/>
              </a:rPr>
              <a:t>This rule prohibits you from participating in a decision or vote, and all matters relating to the decision or vote, in which you or certain other people might have a financial interest.</a:t>
            </a:r>
          </a:p>
          <a:p>
            <a:pPr marL="0" indent="0">
              <a:buNone/>
            </a:pPr>
            <a:endParaRPr lang="en-US" b="1" dirty="0">
              <a:latin typeface="Times New Roman" panose="02020603050405020304" pitchFamily="18" charset="0"/>
              <a:cs typeface="Times New Roman" panose="02020603050405020304" pitchFamily="18" charset="0"/>
            </a:endParaRPr>
          </a:p>
          <a:p>
            <a:pPr marL="0" indent="0">
              <a:buNone/>
            </a:pPr>
            <a:r>
              <a:rPr lang="en-US" b="1" dirty="0">
                <a:latin typeface="Times New Roman" panose="02020603050405020304" pitchFamily="18" charset="0"/>
                <a:cs typeface="Times New Roman" panose="02020603050405020304" pitchFamily="18" charset="0"/>
              </a:rPr>
              <a:t>This prohibition also applies if a business you serve, or a potential employer has a financial interest in the matter. </a:t>
            </a:r>
          </a:p>
        </p:txBody>
      </p:sp>
    </p:spTree>
    <p:extLst>
      <p:ext uri="{BB962C8B-B14F-4D97-AF65-F5344CB8AC3E}">
        <p14:creationId xmlns:p14="http://schemas.microsoft.com/office/powerpoint/2010/main" val="11567997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a:latin typeface="Times New Roman" panose="02020603050405020304" pitchFamily="18" charset="0"/>
                <a:cs typeface="Times New Roman" panose="02020603050405020304" pitchFamily="18" charset="0"/>
              </a:rPr>
              <a:t>Indiana Department of</a:t>
            </a:r>
            <a:br>
              <a:rPr lang="en-US" sz="4000" b="1" dirty="0">
                <a:latin typeface="Times New Roman" panose="02020603050405020304" pitchFamily="18" charset="0"/>
                <a:cs typeface="Times New Roman" panose="02020603050405020304" pitchFamily="18" charset="0"/>
              </a:rPr>
            </a:br>
            <a:r>
              <a:rPr lang="en-US" sz="4000" b="1" dirty="0">
                <a:latin typeface="Times New Roman" panose="02020603050405020304" pitchFamily="18" charset="0"/>
                <a:cs typeface="Times New Roman" panose="02020603050405020304" pitchFamily="18" charset="0"/>
              </a:rPr>
              <a:t>Veterans Affairs</a:t>
            </a:r>
          </a:p>
        </p:txBody>
      </p:sp>
      <p:sp>
        <p:nvSpPr>
          <p:cNvPr id="3" name="Content Placeholder 2"/>
          <p:cNvSpPr>
            <a:spLocks noGrp="1"/>
          </p:cNvSpPr>
          <p:nvPr>
            <p:ph idx="1"/>
          </p:nvPr>
        </p:nvSpPr>
        <p:spPr/>
        <p:txBody>
          <a:bodyPr/>
          <a:lstStyle/>
          <a:p>
            <a:pPr marL="0" indent="0">
              <a:buNone/>
            </a:pPr>
            <a:endParaRPr lang="en-US" b="1" u="sng"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b="1" u="sng"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b="1" u="sng"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US" b="1" dirty="0">
                <a:latin typeface="Calibri" panose="020F0502020204030204" pitchFamily="34" charset="0"/>
                <a:ea typeface="Calibri" panose="020F0502020204030204" pitchFamily="34" charset="0"/>
                <a:cs typeface="Times New Roman" panose="02020603050405020304" pitchFamily="18" charset="0"/>
              </a:rPr>
              <a:t>			</a:t>
            </a:r>
            <a:r>
              <a:rPr lang="en-US" sz="5400" b="1" dirty="0">
                <a:latin typeface="Times New Roman" panose="02020603050405020304" pitchFamily="18" charset="0"/>
                <a:ea typeface="Calibri" panose="020F0502020204030204" pitchFamily="34" charset="0"/>
                <a:cs typeface="Times New Roman" panose="02020603050405020304" pitchFamily="18" charset="0"/>
              </a:rPr>
              <a:t>Ethics Training </a:t>
            </a:r>
            <a:endParaRPr lang="en-US" sz="5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198160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342900" lvl="0" indent="-342900">
              <a:spcBef>
                <a:spcPct val="20000"/>
              </a:spcBef>
            </a:pPr>
            <a:br>
              <a:rPr lang="en-US" sz="4000" dirty="0">
                <a:latin typeface="Times New Roman" panose="02020603050405020304" pitchFamily="18" charset="0"/>
                <a:ea typeface="+mn-ea"/>
                <a:cs typeface="Times New Roman" panose="02020603050405020304" pitchFamily="18" charset="0"/>
              </a:rPr>
            </a:br>
            <a:r>
              <a:rPr lang="en-US" sz="4000" dirty="0">
                <a:latin typeface="Times New Roman" panose="02020603050405020304" pitchFamily="18" charset="0"/>
                <a:ea typeface="+mn-ea"/>
                <a:cs typeface="Times New Roman" panose="02020603050405020304" pitchFamily="18" charset="0"/>
              </a:rPr>
              <a:t>Ethics Training</a:t>
            </a:r>
            <a:br>
              <a:rPr lang="en-US" sz="2800" dirty="0">
                <a:solidFill>
                  <a:prstClr val="black"/>
                </a:solidFill>
                <a:latin typeface="Calibri"/>
                <a:ea typeface="+mn-ea"/>
                <a:cs typeface="+mn-cs"/>
              </a:rPr>
            </a:br>
            <a:endParaRPr lang="en-US" sz="4000"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E58D05AB-3254-4407-8201-91644D920DE4}"/>
              </a:ext>
            </a:extLst>
          </p:cNvPr>
          <p:cNvSpPr>
            <a:spLocks noGrp="1"/>
          </p:cNvSpPr>
          <p:nvPr>
            <p:ph idx="1"/>
          </p:nvPr>
        </p:nvSpPr>
        <p:spPr/>
        <p:txBody>
          <a:bodyPr/>
          <a:lstStyle/>
          <a:p>
            <a:pPr marL="0" indent="0" algn="ctr">
              <a:buNone/>
            </a:pPr>
            <a:r>
              <a:rPr lang="en-US" b="1" dirty="0">
                <a:latin typeface="Times New Roman" panose="02020603050405020304" pitchFamily="18" charset="0"/>
                <a:cs typeface="Times New Roman" panose="02020603050405020304" pitchFamily="18" charset="0"/>
              </a:rPr>
              <a:t>Conflicts of Interests</a:t>
            </a:r>
          </a:p>
          <a:p>
            <a:pPr marL="0" indent="0">
              <a:buNone/>
            </a:pPr>
            <a:r>
              <a:rPr lang="en-US" b="1" dirty="0">
                <a:latin typeface="Times New Roman" panose="02020603050405020304" pitchFamily="18" charset="0"/>
                <a:cs typeface="Times New Roman" panose="02020603050405020304" pitchFamily="18" charset="0"/>
              </a:rPr>
              <a:t>Decisions and Votes</a:t>
            </a:r>
          </a:p>
          <a:p>
            <a:pPr marL="0" indent="0">
              <a:buNone/>
            </a:pPr>
            <a:r>
              <a:rPr lang="en-US" b="1" dirty="0">
                <a:latin typeface="Times New Roman" panose="02020603050405020304" pitchFamily="18" charset="0"/>
                <a:cs typeface="Times New Roman" panose="02020603050405020304" pitchFamily="18" charset="0"/>
              </a:rPr>
              <a:t>If your position requires you to make decisions in matters in which you (or an immediate family member, or potential employer; or a business organization in which you are a member or hold a leadership position) have a financial interest in the outcome, you have a potential conflict of interest.</a:t>
            </a:r>
          </a:p>
        </p:txBody>
      </p:sp>
    </p:spTree>
    <p:extLst>
      <p:ext uri="{BB962C8B-B14F-4D97-AF65-F5344CB8AC3E}">
        <p14:creationId xmlns:p14="http://schemas.microsoft.com/office/powerpoint/2010/main" val="14587539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342900" lvl="0" indent="-342900">
              <a:spcBef>
                <a:spcPct val="20000"/>
              </a:spcBef>
            </a:pPr>
            <a:br>
              <a:rPr lang="en-US" sz="4000" dirty="0">
                <a:latin typeface="Times New Roman" panose="02020603050405020304" pitchFamily="18" charset="0"/>
                <a:ea typeface="+mn-ea"/>
                <a:cs typeface="Times New Roman" panose="02020603050405020304" pitchFamily="18" charset="0"/>
              </a:rPr>
            </a:br>
            <a:r>
              <a:rPr lang="en-US" sz="4000" dirty="0">
                <a:latin typeface="Times New Roman" panose="02020603050405020304" pitchFamily="18" charset="0"/>
                <a:ea typeface="+mn-ea"/>
                <a:cs typeface="Times New Roman" panose="02020603050405020304" pitchFamily="18" charset="0"/>
              </a:rPr>
              <a:t>Ethics Training</a:t>
            </a:r>
            <a:br>
              <a:rPr lang="en-US" sz="2800" dirty="0">
                <a:solidFill>
                  <a:prstClr val="black"/>
                </a:solidFill>
                <a:latin typeface="Calibri"/>
                <a:ea typeface="+mn-ea"/>
                <a:cs typeface="+mn-cs"/>
              </a:rPr>
            </a:br>
            <a:endParaRPr lang="en-US" sz="4000"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E58D05AB-3254-4407-8201-91644D920DE4}"/>
              </a:ext>
            </a:extLst>
          </p:cNvPr>
          <p:cNvSpPr>
            <a:spLocks noGrp="1"/>
          </p:cNvSpPr>
          <p:nvPr>
            <p:ph idx="1"/>
          </p:nvPr>
        </p:nvSpPr>
        <p:spPr/>
        <p:txBody>
          <a:bodyPr/>
          <a:lstStyle/>
          <a:p>
            <a:pPr marL="0" indent="0" algn="ctr">
              <a:buNone/>
            </a:pPr>
            <a:r>
              <a:rPr lang="en-US" b="1" dirty="0">
                <a:latin typeface="Times New Roman" panose="02020603050405020304" pitchFamily="18" charset="0"/>
                <a:cs typeface="Times New Roman" panose="02020603050405020304" pitchFamily="18" charset="0"/>
              </a:rPr>
              <a:t>Conflicts of Interests</a:t>
            </a:r>
          </a:p>
          <a:p>
            <a:pPr marL="0" indent="0">
              <a:buNone/>
            </a:pPr>
            <a:r>
              <a:rPr lang="en-US" b="1" dirty="0">
                <a:latin typeface="Times New Roman" panose="02020603050405020304" pitchFamily="18" charset="0"/>
                <a:cs typeface="Times New Roman" panose="02020603050405020304" pitchFamily="18" charset="0"/>
              </a:rPr>
              <a:t>Contracts</a:t>
            </a:r>
          </a:p>
          <a:p>
            <a:pPr marL="0" indent="0">
              <a:buNone/>
            </a:pPr>
            <a:r>
              <a:rPr lang="en-US" sz="2000" b="1" dirty="0">
                <a:latin typeface="Times New Roman" panose="02020603050405020304" pitchFamily="18" charset="0"/>
                <a:cs typeface="Times New Roman" panose="02020603050405020304" pitchFamily="18" charset="0"/>
              </a:rPr>
              <a:t>If you have an outside position /business, you must ensure you do not have a financial interest in any contract with the state or county (State Employee vs County Employee).</a:t>
            </a:r>
          </a:p>
          <a:p>
            <a:pPr marL="0" indent="0">
              <a:buNone/>
            </a:pPr>
            <a:endParaRPr lang="en-US" sz="2000" b="1" dirty="0">
              <a:latin typeface="Times New Roman" panose="02020603050405020304" pitchFamily="18" charset="0"/>
              <a:cs typeface="Times New Roman" panose="02020603050405020304" pitchFamily="18" charset="0"/>
            </a:endParaRPr>
          </a:p>
          <a:p>
            <a:pPr marL="0" indent="0">
              <a:buNone/>
            </a:pPr>
            <a:r>
              <a:rPr lang="en-US" sz="2000" b="1" dirty="0">
                <a:latin typeface="Times New Roman" panose="02020603050405020304" pitchFamily="18" charset="0"/>
                <a:cs typeface="Times New Roman" panose="02020603050405020304" pitchFamily="18" charset="0"/>
              </a:rPr>
              <a:t>This may also be a criminal violation.  Always seek advice if you think you may have a financial interest in a county or state contract.</a:t>
            </a:r>
          </a:p>
        </p:txBody>
      </p:sp>
    </p:spTree>
    <p:extLst>
      <p:ext uri="{BB962C8B-B14F-4D97-AF65-F5344CB8AC3E}">
        <p14:creationId xmlns:p14="http://schemas.microsoft.com/office/powerpoint/2010/main" val="522264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342900" lvl="0" indent="-342900">
              <a:spcBef>
                <a:spcPct val="20000"/>
              </a:spcBef>
            </a:pPr>
            <a:br>
              <a:rPr lang="en-US" sz="4000" dirty="0">
                <a:latin typeface="Times New Roman" panose="02020603050405020304" pitchFamily="18" charset="0"/>
                <a:ea typeface="+mn-ea"/>
                <a:cs typeface="Times New Roman" panose="02020603050405020304" pitchFamily="18" charset="0"/>
              </a:rPr>
            </a:br>
            <a:r>
              <a:rPr lang="en-US" sz="4000" dirty="0">
                <a:latin typeface="Times New Roman" panose="02020603050405020304" pitchFamily="18" charset="0"/>
                <a:ea typeface="+mn-ea"/>
                <a:cs typeface="Times New Roman" panose="02020603050405020304" pitchFamily="18" charset="0"/>
              </a:rPr>
              <a:t>Ethics Training</a:t>
            </a:r>
            <a:br>
              <a:rPr lang="en-US" sz="2800" dirty="0">
                <a:solidFill>
                  <a:prstClr val="black"/>
                </a:solidFill>
                <a:latin typeface="Calibri"/>
                <a:ea typeface="+mn-ea"/>
                <a:cs typeface="+mn-cs"/>
              </a:rPr>
            </a:br>
            <a:endParaRPr lang="en-US" sz="4000"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E58D05AB-3254-4407-8201-91644D920DE4}"/>
              </a:ext>
            </a:extLst>
          </p:cNvPr>
          <p:cNvSpPr>
            <a:spLocks noGrp="1"/>
          </p:cNvSpPr>
          <p:nvPr>
            <p:ph idx="1"/>
          </p:nvPr>
        </p:nvSpPr>
        <p:spPr/>
        <p:txBody>
          <a:bodyPr/>
          <a:lstStyle/>
          <a:p>
            <a:pPr marL="0" indent="0" algn="ctr">
              <a:buNone/>
            </a:pPr>
            <a:r>
              <a:rPr lang="en-US" b="1" dirty="0">
                <a:latin typeface="Times New Roman" panose="02020603050405020304" pitchFamily="18" charset="0"/>
                <a:cs typeface="Times New Roman" panose="02020603050405020304" pitchFamily="18" charset="0"/>
              </a:rPr>
              <a:t>Conflicts of Interests</a:t>
            </a:r>
          </a:p>
          <a:p>
            <a:pPr marL="0" indent="0" algn="ctr">
              <a:buNone/>
            </a:pPr>
            <a:r>
              <a:rPr lang="en-US" b="1" dirty="0">
                <a:latin typeface="Times New Roman" panose="02020603050405020304" pitchFamily="18" charset="0"/>
                <a:cs typeface="Times New Roman" panose="02020603050405020304" pitchFamily="18" charset="0"/>
              </a:rPr>
              <a:t>What should I do if I have identified a potential conflict of interests?</a:t>
            </a:r>
          </a:p>
          <a:p>
            <a:pPr marL="514350" indent="-514350">
              <a:buAutoNum type="arabicPeriod"/>
            </a:pPr>
            <a:r>
              <a:rPr lang="en-US" b="1" dirty="0">
                <a:latin typeface="Times New Roman" panose="02020603050405020304" pitchFamily="18" charset="0"/>
                <a:cs typeface="Times New Roman" panose="02020603050405020304" pitchFamily="18" charset="0"/>
              </a:rPr>
              <a:t>Notify your ethics officer and immediate supervisor and or agency head.</a:t>
            </a:r>
          </a:p>
          <a:p>
            <a:pPr marL="514350" indent="-514350">
              <a:buAutoNum type="arabicPeriod"/>
            </a:pPr>
            <a:r>
              <a:rPr lang="en-US" b="1" dirty="0">
                <a:latin typeface="Times New Roman" panose="02020603050405020304" pitchFamily="18" charset="0"/>
                <a:cs typeface="Times New Roman" panose="02020603050405020304" pitchFamily="18" charset="0"/>
              </a:rPr>
              <a:t>Refrain from any participation in the matter.  (even discussion before an actual vote.</a:t>
            </a:r>
          </a:p>
        </p:txBody>
      </p:sp>
    </p:spTree>
    <p:extLst>
      <p:ext uri="{BB962C8B-B14F-4D97-AF65-F5344CB8AC3E}">
        <p14:creationId xmlns:p14="http://schemas.microsoft.com/office/powerpoint/2010/main" val="5446955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0A5A9B-CCB4-494A-A3D2-101979422913}"/>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Ethics Training</a:t>
            </a:r>
          </a:p>
        </p:txBody>
      </p:sp>
      <p:sp>
        <p:nvSpPr>
          <p:cNvPr id="3" name="Content Placeholder 2">
            <a:extLst>
              <a:ext uri="{FF2B5EF4-FFF2-40B4-BE49-F238E27FC236}">
                <a16:creationId xmlns:a16="http://schemas.microsoft.com/office/drawing/2014/main" id="{77BCB631-451B-47D2-8AA2-491A18A8B5D0}"/>
              </a:ext>
            </a:extLst>
          </p:cNvPr>
          <p:cNvSpPr>
            <a:spLocks noGrp="1"/>
          </p:cNvSpPr>
          <p:nvPr>
            <p:ph idx="1"/>
          </p:nvPr>
        </p:nvSpPr>
        <p:spPr/>
        <p:txBody>
          <a:bodyPr/>
          <a:lstStyle/>
          <a:p>
            <a:pPr marL="0" indent="0" algn="ctr">
              <a:buNone/>
            </a:pPr>
            <a:r>
              <a:rPr lang="en-US" dirty="0">
                <a:latin typeface="Times New Roman" panose="02020603050405020304" pitchFamily="18" charset="0"/>
                <a:cs typeface="Times New Roman" panose="02020603050405020304" pitchFamily="18" charset="0"/>
              </a:rPr>
              <a:t>Conflicts of Interests</a:t>
            </a:r>
          </a:p>
          <a:p>
            <a:pPr marL="0" indent="0" algn="ctr">
              <a:buNone/>
            </a:pPr>
            <a:endParaRPr lang="en-US" dirty="0">
              <a:latin typeface="Times New Roman" panose="02020603050405020304" pitchFamily="18" charset="0"/>
              <a:cs typeface="Times New Roman" panose="02020603050405020304" pitchFamily="18" charset="0"/>
            </a:endParaRPr>
          </a:p>
          <a:p>
            <a:pPr marL="0" indent="0" algn="ctr">
              <a:buNone/>
            </a:pPr>
            <a:endParaRPr lang="en-US" dirty="0">
              <a:latin typeface="Times New Roman" panose="02020603050405020304" pitchFamily="18" charset="0"/>
              <a:cs typeface="Times New Roman" panose="02020603050405020304" pitchFamily="18" charset="0"/>
            </a:endParaRPr>
          </a:p>
          <a:p>
            <a:pPr marL="0" indent="0" algn="ctr">
              <a:buNone/>
            </a:pPr>
            <a:r>
              <a:rPr lang="en-US" dirty="0">
                <a:latin typeface="Times New Roman" panose="02020603050405020304" pitchFamily="18" charset="0"/>
                <a:cs typeface="Times New Roman" panose="02020603050405020304" pitchFamily="18" charset="0"/>
              </a:rPr>
              <a:t>Discussion</a:t>
            </a:r>
          </a:p>
        </p:txBody>
      </p:sp>
    </p:spTree>
    <p:extLst>
      <p:ext uri="{BB962C8B-B14F-4D97-AF65-F5344CB8AC3E}">
        <p14:creationId xmlns:p14="http://schemas.microsoft.com/office/powerpoint/2010/main" val="24306467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342900" lvl="0" indent="-342900">
              <a:spcBef>
                <a:spcPct val="20000"/>
              </a:spcBef>
            </a:pPr>
            <a:br>
              <a:rPr lang="en-US" sz="4000" dirty="0">
                <a:latin typeface="Times New Roman" panose="02020603050405020304" pitchFamily="18" charset="0"/>
                <a:ea typeface="+mn-ea"/>
                <a:cs typeface="Times New Roman" panose="02020603050405020304" pitchFamily="18" charset="0"/>
              </a:rPr>
            </a:br>
            <a:r>
              <a:rPr lang="en-US" sz="4000" dirty="0">
                <a:latin typeface="Times New Roman" panose="02020603050405020304" pitchFamily="18" charset="0"/>
                <a:ea typeface="+mn-ea"/>
                <a:cs typeface="Times New Roman" panose="02020603050405020304" pitchFamily="18" charset="0"/>
              </a:rPr>
              <a:t>Ethics Training</a:t>
            </a:r>
            <a:br>
              <a:rPr lang="en-US" sz="2800" dirty="0">
                <a:solidFill>
                  <a:prstClr val="black"/>
                </a:solidFill>
                <a:latin typeface="Calibri"/>
                <a:ea typeface="+mn-ea"/>
                <a:cs typeface="+mn-cs"/>
              </a:rPr>
            </a:br>
            <a:endParaRPr lang="en-US" sz="4000"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E58D05AB-3254-4407-8201-91644D920DE4}"/>
              </a:ext>
            </a:extLst>
          </p:cNvPr>
          <p:cNvSpPr>
            <a:spLocks noGrp="1"/>
          </p:cNvSpPr>
          <p:nvPr>
            <p:ph idx="1"/>
          </p:nvPr>
        </p:nvSpPr>
        <p:spPr/>
        <p:txBody>
          <a:bodyPr/>
          <a:lstStyle/>
          <a:p>
            <a:pPr marL="0" indent="0" algn="ctr">
              <a:buNone/>
            </a:pPr>
            <a:r>
              <a:rPr lang="en-US" b="1" dirty="0">
                <a:latin typeface="Times New Roman" panose="02020603050405020304" pitchFamily="18" charset="0"/>
                <a:cs typeface="Times New Roman" panose="02020603050405020304" pitchFamily="18" charset="0"/>
              </a:rPr>
              <a:t>Ghost Employment</a:t>
            </a:r>
          </a:p>
          <a:p>
            <a:pPr marL="0" indent="0">
              <a:buNone/>
            </a:pPr>
            <a:r>
              <a:rPr lang="en-US" dirty="0">
                <a:latin typeface="Times New Roman" panose="02020603050405020304" pitchFamily="18" charset="0"/>
                <a:cs typeface="Times New Roman" panose="02020603050405020304" pitchFamily="18" charset="0"/>
              </a:rPr>
              <a:t>This rule prohibits employees from engaging or directing others to engage  in any work besides their official duties during work hours. </a:t>
            </a:r>
          </a:p>
          <a:p>
            <a:pPr marL="0" indent="0">
              <a:buNone/>
            </a:pPr>
            <a:endParaRPr lang="en-US" dirty="0">
              <a:latin typeface="Times New Roman" panose="02020603050405020304" pitchFamily="18" charset="0"/>
              <a:cs typeface="Times New Roman" panose="02020603050405020304" pitchFamily="18" charset="0"/>
            </a:endParaRPr>
          </a:p>
          <a:p>
            <a:pPr marL="0" indent="0">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4883412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342900" lvl="0" indent="-342900">
              <a:spcBef>
                <a:spcPct val="20000"/>
              </a:spcBef>
            </a:pPr>
            <a:br>
              <a:rPr lang="en-US" sz="4000" dirty="0">
                <a:latin typeface="Times New Roman" panose="02020603050405020304" pitchFamily="18" charset="0"/>
                <a:ea typeface="+mn-ea"/>
                <a:cs typeface="Times New Roman" panose="02020603050405020304" pitchFamily="18" charset="0"/>
              </a:rPr>
            </a:br>
            <a:r>
              <a:rPr lang="en-US" sz="4000" dirty="0">
                <a:latin typeface="Times New Roman" panose="02020603050405020304" pitchFamily="18" charset="0"/>
                <a:ea typeface="+mn-ea"/>
                <a:cs typeface="Times New Roman" panose="02020603050405020304" pitchFamily="18" charset="0"/>
              </a:rPr>
              <a:t>Ethics Training</a:t>
            </a:r>
            <a:br>
              <a:rPr lang="en-US" sz="2800" dirty="0">
                <a:solidFill>
                  <a:prstClr val="black"/>
                </a:solidFill>
                <a:latin typeface="Calibri"/>
                <a:ea typeface="+mn-ea"/>
                <a:cs typeface="+mn-cs"/>
              </a:rPr>
            </a:br>
            <a:endParaRPr lang="en-US" sz="4000"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E58D05AB-3254-4407-8201-91644D920DE4}"/>
              </a:ext>
            </a:extLst>
          </p:cNvPr>
          <p:cNvSpPr>
            <a:spLocks noGrp="1"/>
          </p:cNvSpPr>
          <p:nvPr>
            <p:ph idx="1"/>
          </p:nvPr>
        </p:nvSpPr>
        <p:spPr/>
        <p:txBody>
          <a:bodyPr/>
          <a:lstStyle/>
          <a:p>
            <a:pPr marL="0" indent="0" algn="ctr">
              <a:buNone/>
            </a:pPr>
            <a:r>
              <a:rPr lang="en-US" sz="2000" b="1" dirty="0">
                <a:latin typeface="Times New Roman" panose="02020603050405020304" pitchFamily="18" charset="0"/>
                <a:cs typeface="Times New Roman" panose="02020603050405020304" pitchFamily="18" charset="0"/>
              </a:rPr>
              <a:t>CONFIDENTIAL INFORMATION</a:t>
            </a:r>
          </a:p>
          <a:p>
            <a:pPr marL="0" indent="0" algn="ctr">
              <a:buNone/>
            </a:pPr>
            <a:endParaRPr lang="en-US" sz="2000" b="1" dirty="0">
              <a:latin typeface="Times New Roman" panose="02020603050405020304" pitchFamily="18" charset="0"/>
              <a:cs typeface="Times New Roman" panose="02020603050405020304" pitchFamily="18" charset="0"/>
            </a:endParaRPr>
          </a:p>
          <a:p>
            <a:pPr marL="0" indent="0">
              <a:buNone/>
            </a:pPr>
            <a:r>
              <a:rPr lang="en-US" sz="2000" b="1" dirty="0">
                <a:latin typeface="Times New Roman" panose="02020603050405020304" pitchFamily="18" charset="0"/>
                <a:cs typeface="Times New Roman" panose="02020603050405020304" pitchFamily="18" charset="0"/>
              </a:rPr>
              <a:t>State and county service officers must not use OR disclose confidential information to which they have access by virtue of their position.</a:t>
            </a:r>
          </a:p>
          <a:p>
            <a:pPr marL="0" indent="0">
              <a:buNone/>
            </a:pPr>
            <a:r>
              <a:rPr lang="en-US" sz="2000" b="1" dirty="0">
                <a:latin typeface="Times New Roman" panose="02020603050405020304" pitchFamily="18" charset="0"/>
                <a:cs typeface="Times New Roman" panose="02020603050405020304" pitchFamily="18" charset="0"/>
              </a:rPr>
              <a:t>Specifically, you are prohibited from:</a:t>
            </a:r>
          </a:p>
          <a:p>
            <a:pPr marL="457200" indent="-457200">
              <a:buAutoNum type="arabicPeriod"/>
            </a:pPr>
            <a:r>
              <a:rPr lang="en-US" sz="2000" b="1" dirty="0">
                <a:latin typeface="Times New Roman" panose="02020603050405020304" pitchFamily="18" charset="0"/>
                <a:cs typeface="Times New Roman" panose="02020603050405020304" pitchFamily="18" charset="0"/>
              </a:rPr>
              <a:t>Benefiting from or allowing any other person to benefit from confidential information;</a:t>
            </a:r>
          </a:p>
          <a:p>
            <a:pPr marL="457200" indent="-457200">
              <a:buAutoNum type="arabicPeriod"/>
            </a:pPr>
            <a:endParaRPr lang="en-US" sz="2000" b="1" dirty="0">
              <a:latin typeface="Times New Roman" panose="02020603050405020304" pitchFamily="18" charset="0"/>
              <a:cs typeface="Times New Roman" panose="02020603050405020304" pitchFamily="18" charset="0"/>
            </a:endParaRPr>
          </a:p>
          <a:p>
            <a:pPr marL="457200" indent="-457200">
              <a:buAutoNum type="arabicPeriod"/>
            </a:pPr>
            <a:r>
              <a:rPr lang="en-US" sz="2000" b="1" dirty="0">
                <a:latin typeface="Times New Roman" panose="02020603050405020304" pitchFamily="18" charset="0"/>
                <a:cs typeface="Times New Roman" panose="02020603050405020304" pitchFamily="18" charset="0"/>
              </a:rPr>
              <a:t>Divulging confidential information;</a:t>
            </a:r>
          </a:p>
          <a:p>
            <a:pPr marL="457200" indent="-457200">
              <a:buAutoNum type="arabicPeriod"/>
            </a:pPr>
            <a:endParaRPr lang="en-US" sz="2000" b="1" dirty="0">
              <a:latin typeface="Times New Roman" panose="02020603050405020304" pitchFamily="18" charset="0"/>
              <a:cs typeface="Times New Roman" panose="02020603050405020304" pitchFamily="18" charset="0"/>
            </a:endParaRPr>
          </a:p>
          <a:p>
            <a:pPr marL="457200" indent="-457200">
              <a:buAutoNum type="arabicPeriod"/>
            </a:pPr>
            <a:r>
              <a:rPr lang="en-US" sz="2000" b="1" dirty="0">
                <a:latin typeface="Times New Roman" panose="02020603050405020304" pitchFamily="18" charset="0"/>
                <a:cs typeface="Times New Roman" panose="02020603050405020304" pitchFamily="18" charset="0"/>
              </a:rPr>
              <a:t>Accepting compensation from any employment, transaction, or investment which was entered in to or made as a result of confidential information.</a:t>
            </a:r>
          </a:p>
          <a:p>
            <a:pPr marL="457200" indent="-457200">
              <a:buAutoNum type="arabicPeriod"/>
            </a:pPr>
            <a:endParaRPr lang="en-US" sz="2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8640679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a:latin typeface="Times New Roman" panose="02020603050405020304" pitchFamily="18" charset="0"/>
                <a:cs typeface="Times New Roman" panose="02020603050405020304" pitchFamily="18" charset="0"/>
              </a:rPr>
              <a:t>Ethics Training</a:t>
            </a:r>
          </a:p>
        </p:txBody>
      </p:sp>
      <p:sp>
        <p:nvSpPr>
          <p:cNvPr id="3" name="Content Placeholder 2"/>
          <p:cNvSpPr>
            <a:spLocks noGrp="1"/>
          </p:cNvSpPr>
          <p:nvPr>
            <p:ph idx="1"/>
          </p:nvPr>
        </p:nvSpPr>
        <p:spPr>
          <a:xfrm>
            <a:off x="609600" y="1524001"/>
            <a:ext cx="10972800" cy="5020490"/>
          </a:xfrm>
        </p:spPr>
        <p:txBody>
          <a:bodyPr/>
          <a:lstStyle/>
          <a:p>
            <a:pPr marL="0" indent="0" algn="ctr">
              <a:buNone/>
            </a:pPr>
            <a:r>
              <a:rPr lang="en-US" b="1" dirty="0">
                <a:latin typeface="Times New Roman" panose="02020603050405020304" pitchFamily="18" charset="0"/>
                <a:cs typeface="Times New Roman" panose="02020603050405020304" pitchFamily="18" charset="0"/>
              </a:rPr>
              <a:t>Confidentiality</a:t>
            </a:r>
            <a:endParaRPr lang="en-US" dirty="0">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It is imperative to keep our veteran’s information confidential.  Some basic guidelines we all should follow are;</a:t>
            </a:r>
          </a:p>
          <a:p>
            <a:pPr>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Do not discuss or provide information about a veteran’s claim or personal information with anyone not directly involved with the claim.</a:t>
            </a:r>
          </a:p>
          <a:p>
            <a:pPr>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Conduct interviews in private locations so as not to divulge personal information to those in the immediate area.</a:t>
            </a:r>
          </a:p>
          <a:p>
            <a:pPr>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Do not leave documents with personal protected information (PPI) unsecured.</a:t>
            </a:r>
          </a:p>
          <a:p>
            <a:pPr>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Do not leave VetraSpec screens open or accessible to unauthorized people.</a:t>
            </a:r>
          </a:p>
          <a:p>
            <a:pPr>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Do not share passwords/ PINs or any other logon information </a:t>
            </a:r>
          </a:p>
          <a:p>
            <a:pPr>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Keep offices, cabinets that contain PPI, and computer screens locked when not in use</a:t>
            </a:r>
          </a:p>
          <a:p>
            <a:pPr>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Secure your PIV card when not in use</a:t>
            </a:r>
          </a:p>
          <a:p>
            <a:pPr marL="0" indent="0">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530171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B23B27-3225-46EF-8249-D55E7F1F128B}"/>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Ethics Training</a:t>
            </a:r>
          </a:p>
        </p:txBody>
      </p:sp>
      <p:sp>
        <p:nvSpPr>
          <p:cNvPr id="3" name="Content Placeholder 2">
            <a:extLst>
              <a:ext uri="{FF2B5EF4-FFF2-40B4-BE49-F238E27FC236}">
                <a16:creationId xmlns:a16="http://schemas.microsoft.com/office/drawing/2014/main" id="{D5FA2F04-2BB0-40AA-AC63-7393DEAB4058}"/>
              </a:ext>
            </a:extLst>
          </p:cNvPr>
          <p:cNvSpPr>
            <a:spLocks noGrp="1"/>
          </p:cNvSpPr>
          <p:nvPr>
            <p:ph idx="1"/>
          </p:nvPr>
        </p:nvSpPr>
        <p:spPr/>
        <p:txBody>
          <a:bodyPr/>
          <a:lstStyle/>
          <a:p>
            <a:pPr marL="0" indent="0" algn="ctr">
              <a:buNone/>
            </a:pPr>
            <a:r>
              <a:rPr lang="en-US" dirty="0">
                <a:latin typeface="Times New Roman" panose="02020603050405020304" pitchFamily="18" charset="0"/>
                <a:cs typeface="Times New Roman" panose="02020603050405020304" pitchFamily="18" charset="0"/>
              </a:rPr>
              <a:t>Confidentiality</a:t>
            </a:r>
          </a:p>
          <a:p>
            <a:pPr marL="0" indent="0" algn="ctr">
              <a:buNone/>
            </a:pPr>
            <a:endParaRPr lang="en-US" dirty="0">
              <a:latin typeface="Times New Roman" panose="02020603050405020304" pitchFamily="18" charset="0"/>
              <a:cs typeface="Times New Roman" panose="02020603050405020304" pitchFamily="18" charset="0"/>
            </a:endParaRPr>
          </a:p>
          <a:p>
            <a:pPr marL="0" indent="0" algn="ctr">
              <a:buNone/>
            </a:pPr>
            <a:endParaRPr lang="en-US" dirty="0">
              <a:latin typeface="Times New Roman" panose="02020603050405020304" pitchFamily="18" charset="0"/>
              <a:cs typeface="Times New Roman" panose="02020603050405020304" pitchFamily="18" charset="0"/>
            </a:endParaRPr>
          </a:p>
          <a:p>
            <a:pPr marL="0" indent="0" algn="ctr">
              <a:buNone/>
            </a:pPr>
            <a:r>
              <a:rPr lang="en-US" dirty="0">
                <a:latin typeface="Times New Roman" panose="02020603050405020304" pitchFamily="18" charset="0"/>
                <a:cs typeface="Times New Roman" panose="02020603050405020304" pitchFamily="18" charset="0"/>
              </a:rPr>
              <a:t>Discussion</a:t>
            </a:r>
          </a:p>
        </p:txBody>
      </p:sp>
    </p:spTree>
    <p:extLst>
      <p:ext uri="{BB962C8B-B14F-4D97-AF65-F5344CB8AC3E}">
        <p14:creationId xmlns:p14="http://schemas.microsoft.com/office/powerpoint/2010/main" val="301189190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342900" lvl="0" indent="-342900">
              <a:spcBef>
                <a:spcPct val="20000"/>
              </a:spcBef>
            </a:pPr>
            <a:br>
              <a:rPr lang="en-US" sz="4000" dirty="0">
                <a:latin typeface="Times New Roman" panose="02020603050405020304" pitchFamily="18" charset="0"/>
                <a:ea typeface="+mn-ea"/>
                <a:cs typeface="Times New Roman" panose="02020603050405020304" pitchFamily="18" charset="0"/>
              </a:rPr>
            </a:br>
            <a:r>
              <a:rPr lang="en-US" sz="4000" dirty="0">
                <a:latin typeface="Times New Roman" panose="02020603050405020304" pitchFamily="18" charset="0"/>
                <a:ea typeface="+mn-ea"/>
                <a:cs typeface="Times New Roman" panose="02020603050405020304" pitchFamily="18" charset="0"/>
              </a:rPr>
              <a:t>Ethics Training</a:t>
            </a:r>
            <a:br>
              <a:rPr lang="en-US" sz="2800" dirty="0">
                <a:solidFill>
                  <a:prstClr val="black"/>
                </a:solidFill>
                <a:latin typeface="Calibri"/>
                <a:ea typeface="+mn-ea"/>
                <a:cs typeface="+mn-cs"/>
              </a:rPr>
            </a:br>
            <a:endParaRPr lang="en-US" sz="4000"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E58D05AB-3254-4407-8201-91644D920DE4}"/>
              </a:ext>
            </a:extLst>
          </p:cNvPr>
          <p:cNvSpPr>
            <a:spLocks noGrp="1"/>
          </p:cNvSpPr>
          <p:nvPr>
            <p:ph idx="1"/>
          </p:nvPr>
        </p:nvSpPr>
        <p:spPr/>
        <p:txBody>
          <a:bodyPr/>
          <a:lstStyle/>
          <a:p>
            <a:pPr marL="0" indent="0" algn="ctr">
              <a:buNone/>
            </a:pPr>
            <a:r>
              <a:rPr lang="en-US" b="1" dirty="0">
                <a:latin typeface="Times New Roman" panose="02020603050405020304" pitchFamily="18" charset="0"/>
                <a:cs typeface="Times New Roman" panose="02020603050405020304" pitchFamily="18" charset="0"/>
              </a:rPr>
              <a:t>Use of Government Property</a:t>
            </a:r>
          </a:p>
          <a:p>
            <a:pPr marL="0" indent="0" algn="ctr">
              <a:buNone/>
            </a:pPr>
            <a:endParaRPr lang="en-US" b="1" dirty="0">
              <a:latin typeface="Times New Roman" panose="02020603050405020304" pitchFamily="18" charset="0"/>
              <a:cs typeface="Times New Roman" panose="02020603050405020304" pitchFamily="18" charset="0"/>
            </a:endParaRPr>
          </a:p>
          <a:p>
            <a:pPr marL="0" indent="0">
              <a:buNone/>
            </a:pPr>
            <a:r>
              <a:rPr lang="en-US" b="1" dirty="0">
                <a:latin typeface="Times New Roman" panose="02020603050405020304" pitchFamily="18" charset="0"/>
                <a:cs typeface="Times New Roman" panose="02020603050405020304" pitchFamily="18" charset="0"/>
              </a:rPr>
              <a:t>Employees are prohibited from the personal (non-official) use of government property unless permitted by their agency’s de Minimis  (minimal use) policy.</a:t>
            </a:r>
          </a:p>
        </p:txBody>
      </p:sp>
    </p:spTree>
    <p:extLst>
      <p:ext uri="{BB962C8B-B14F-4D97-AF65-F5344CB8AC3E}">
        <p14:creationId xmlns:p14="http://schemas.microsoft.com/office/powerpoint/2010/main" val="127378884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6647A4-BE93-434A-A97D-B50A4C92D928}"/>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Ethics Training</a:t>
            </a:r>
          </a:p>
        </p:txBody>
      </p:sp>
      <p:sp>
        <p:nvSpPr>
          <p:cNvPr id="3" name="Content Placeholder 2">
            <a:extLst>
              <a:ext uri="{FF2B5EF4-FFF2-40B4-BE49-F238E27FC236}">
                <a16:creationId xmlns:a16="http://schemas.microsoft.com/office/drawing/2014/main" id="{69363F8E-A4EA-4D5B-AD94-161D628D7055}"/>
              </a:ext>
            </a:extLst>
          </p:cNvPr>
          <p:cNvSpPr>
            <a:spLocks noGrp="1"/>
          </p:cNvSpPr>
          <p:nvPr>
            <p:ph idx="1"/>
          </p:nvPr>
        </p:nvSpPr>
        <p:spPr/>
        <p:txBody>
          <a:bodyPr/>
          <a:lstStyle/>
          <a:p>
            <a:pPr marL="0" indent="0" algn="ctr">
              <a:buNone/>
            </a:pPr>
            <a:r>
              <a:rPr lang="en-US" dirty="0">
                <a:latin typeface="Times New Roman" panose="02020603050405020304" pitchFamily="18" charset="0"/>
                <a:cs typeface="Times New Roman" panose="02020603050405020304" pitchFamily="18" charset="0"/>
              </a:rPr>
              <a:t>Use of Government Property</a:t>
            </a:r>
          </a:p>
          <a:p>
            <a:pPr marL="0" indent="0" algn="ctr">
              <a:buNone/>
            </a:pPr>
            <a:endParaRPr lang="en-US" dirty="0">
              <a:latin typeface="Times New Roman" panose="02020603050405020304" pitchFamily="18" charset="0"/>
              <a:cs typeface="Times New Roman" panose="02020603050405020304" pitchFamily="18" charset="0"/>
            </a:endParaRPr>
          </a:p>
          <a:p>
            <a:pPr marL="0" indent="0" algn="ctr">
              <a:buNone/>
            </a:pPr>
            <a:endParaRPr lang="en-US" dirty="0">
              <a:latin typeface="Times New Roman" panose="02020603050405020304" pitchFamily="18" charset="0"/>
              <a:cs typeface="Times New Roman" panose="02020603050405020304" pitchFamily="18" charset="0"/>
            </a:endParaRPr>
          </a:p>
          <a:p>
            <a:pPr marL="0" indent="0" algn="ctr">
              <a:buNone/>
            </a:pPr>
            <a:r>
              <a:rPr lang="en-US" dirty="0">
                <a:latin typeface="Times New Roman" panose="02020603050405020304" pitchFamily="18" charset="0"/>
                <a:cs typeface="Times New Roman" panose="02020603050405020304" pitchFamily="18" charset="0"/>
              </a:rPr>
              <a:t>Discussion</a:t>
            </a:r>
          </a:p>
        </p:txBody>
      </p:sp>
    </p:spTree>
    <p:extLst>
      <p:ext uri="{BB962C8B-B14F-4D97-AF65-F5344CB8AC3E}">
        <p14:creationId xmlns:p14="http://schemas.microsoft.com/office/powerpoint/2010/main" val="11921066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a:latin typeface="Times New Roman" panose="02020603050405020304" pitchFamily="18" charset="0"/>
                <a:cs typeface="Times New Roman" panose="02020603050405020304" pitchFamily="18" charset="0"/>
              </a:rPr>
              <a:t>Ethics Training</a:t>
            </a:r>
          </a:p>
        </p:txBody>
      </p:sp>
      <p:sp>
        <p:nvSpPr>
          <p:cNvPr id="3" name="Content Placeholder 2"/>
          <p:cNvSpPr>
            <a:spLocks noGrp="1"/>
          </p:cNvSpPr>
          <p:nvPr>
            <p:ph idx="1"/>
          </p:nvPr>
        </p:nvSpPr>
        <p:spPr>
          <a:xfrm>
            <a:off x="818146" y="1552074"/>
            <a:ext cx="10106527" cy="4977063"/>
          </a:xfrm>
        </p:spPr>
        <p:txBody>
          <a:bodyPr/>
          <a:lstStyle/>
          <a:p>
            <a:pPr marL="0" indent="0">
              <a:buNone/>
            </a:pPr>
            <a:r>
              <a:rPr lang="en-US" dirty="0">
                <a:latin typeface="Times New Roman" panose="02020603050405020304" pitchFamily="18" charset="0"/>
                <a:cs typeface="Times New Roman" panose="02020603050405020304" pitchFamily="18" charset="0"/>
              </a:rPr>
              <a:t>Why is Ethic Training Needed?</a:t>
            </a:r>
          </a:p>
          <a:p>
            <a:pPr marL="0" indent="0">
              <a:buNone/>
            </a:pPr>
            <a:endParaRPr lang="en-US" dirty="0">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Hoosiers deserve to know that government decisions are based on the public interest, not because of gifts, political contributions, or undue influence. </a:t>
            </a:r>
          </a:p>
          <a:p>
            <a:pPr marL="0" indent="0">
              <a:buNone/>
            </a:pPr>
            <a:r>
              <a:rPr lang="en-US" dirty="0">
                <a:latin typeface="Times New Roman" panose="02020603050405020304" pitchFamily="18" charset="0"/>
                <a:cs typeface="Times New Roman" panose="02020603050405020304" pitchFamily="18" charset="0"/>
              </a:rPr>
              <a:t>It is imperative that clear guidelines be developed and enforced to ensure employees meet the highest standards of conduct.</a:t>
            </a:r>
          </a:p>
          <a:p>
            <a:pPr marL="0" indent="0">
              <a:buNone/>
            </a:pPr>
            <a:endParaRPr lang="en-US" dirty="0"/>
          </a:p>
          <a:p>
            <a:endParaRPr lang="en-US" dirty="0"/>
          </a:p>
          <a:p>
            <a:endParaRPr lang="en-US" dirty="0"/>
          </a:p>
        </p:txBody>
      </p:sp>
    </p:spTree>
    <p:extLst>
      <p:ext uri="{BB962C8B-B14F-4D97-AF65-F5344CB8AC3E}">
        <p14:creationId xmlns:p14="http://schemas.microsoft.com/office/powerpoint/2010/main" val="148600657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342900" lvl="0" indent="-342900">
              <a:spcBef>
                <a:spcPct val="20000"/>
              </a:spcBef>
            </a:pPr>
            <a:br>
              <a:rPr lang="en-US" sz="4000" dirty="0">
                <a:latin typeface="Times New Roman" panose="02020603050405020304" pitchFamily="18" charset="0"/>
                <a:ea typeface="+mn-ea"/>
                <a:cs typeface="Times New Roman" panose="02020603050405020304" pitchFamily="18" charset="0"/>
              </a:rPr>
            </a:br>
            <a:r>
              <a:rPr lang="en-US" sz="4000" dirty="0">
                <a:latin typeface="Times New Roman" panose="02020603050405020304" pitchFamily="18" charset="0"/>
                <a:ea typeface="+mn-ea"/>
                <a:cs typeface="Times New Roman" panose="02020603050405020304" pitchFamily="18" charset="0"/>
              </a:rPr>
              <a:t>Ethics Training</a:t>
            </a:r>
            <a:br>
              <a:rPr lang="en-US" sz="2800" dirty="0">
                <a:solidFill>
                  <a:prstClr val="black"/>
                </a:solidFill>
                <a:latin typeface="Calibri"/>
                <a:ea typeface="+mn-ea"/>
                <a:cs typeface="+mn-cs"/>
              </a:rPr>
            </a:br>
            <a:endParaRPr lang="en-US" sz="4000"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E58D05AB-3254-4407-8201-91644D920DE4}"/>
              </a:ext>
            </a:extLst>
          </p:cNvPr>
          <p:cNvSpPr>
            <a:spLocks noGrp="1"/>
          </p:cNvSpPr>
          <p:nvPr>
            <p:ph idx="1"/>
          </p:nvPr>
        </p:nvSpPr>
        <p:spPr/>
        <p:txBody>
          <a:bodyPr/>
          <a:lstStyle/>
          <a:p>
            <a:pPr marL="0" indent="0" algn="ctr">
              <a:buNone/>
            </a:pPr>
            <a:r>
              <a:rPr lang="en-US" b="1" dirty="0">
                <a:latin typeface="Times New Roman" panose="02020603050405020304" pitchFamily="18" charset="0"/>
                <a:cs typeface="Times New Roman" panose="02020603050405020304" pitchFamily="18" charset="0"/>
              </a:rPr>
              <a:t>Nepotism</a:t>
            </a:r>
          </a:p>
          <a:p>
            <a:pPr marL="0" indent="0" algn="ctr">
              <a:buNone/>
            </a:pPr>
            <a:endParaRPr lang="en-US" b="1" dirty="0">
              <a:latin typeface="Times New Roman" panose="02020603050405020304" pitchFamily="18" charset="0"/>
              <a:cs typeface="Times New Roman" panose="02020603050405020304" pitchFamily="18" charset="0"/>
            </a:endParaRPr>
          </a:p>
          <a:p>
            <a:pPr marL="0" indent="0">
              <a:buNone/>
            </a:pPr>
            <a:r>
              <a:rPr lang="en-US" b="1" dirty="0">
                <a:latin typeface="Times New Roman" panose="02020603050405020304" pitchFamily="18" charset="0"/>
                <a:cs typeface="Times New Roman" panose="02020603050405020304" pitchFamily="18" charset="0"/>
              </a:rPr>
              <a:t>Employees cannot hire or be in the direct line of supervision of any of their relatives.</a:t>
            </a:r>
          </a:p>
          <a:p>
            <a:pPr marL="0" indent="0">
              <a:buNone/>
            </a:pPr>
            <a:r>
              <a:rPr lang="en-US" b="1" dirty="0">
                <a:latin typeface="Times New Roman" panose="02020603050405020304" pitchFamily="18" charset="0"/>
                <a:cs typeface="Times New Roman" panose="02020603050405020304" pitchFamily="18" charset="0"/>
              </a:rPr>
              <a:t>Relatives include:</a:t>
            </a:r>
          </a:p>
          <a:p>
            <a:pPr marL="514350" indent="-514350">
              <a:buAutoNum type="arabicPeriod"/>
            </a:pPr>
            <a:r>
              <a:rPr lang="en-US" sz="1600" b="1" dirty="0">
                <a:latin typeface="Times New Roman" panose="02020603050405020304" pitchFamily="18" charset="0"/>
                <a:cs typeface="Times New Roman" panose="02020603050405020304" pitchFamily="18" charset="0"/>
              </a:rPr>
              <a:t>Parent</a:t>
            </a:r>
          </a:p>
          <a:p>
            <a:pPr marL="514350" indent="-514350">
              <a:buAutoNum type="arabicPeriod"/>
            </a:pPr>
            <a:r>
              <a:rPr lang="en-US" sz="1600" b="1" dirty="0">
                <a:latin typeface="Times New Roman" panose="02020603050405020304" pitchFamily="18" charset="0"/>
                <a:cs typeface="Times New Roman" panose="02020603050405020304" pitchFamily="18" charset="0"/>
              </a:rPr>
              <a:t>Sibling</a:t>
            </a:r>
          </a:p>
          <a:p>
            <a:pPr marL="514350" indent="-514350">
              <a:buAutoNum type="arabicPeriod"/>
            </a:pPr>
            <a:r>
              <a:rPr lang="en-US" sz="1600" b="1" dirty="0">
                <a:latin typeface="Times New Roman" panose="02020603050405020304" pitchFamily="18" charset="0"/>
                <a:cs typeface="Times New Roman" panose="02020603050405020304" pitchFamily="18" charset="0"/>
              </a:rPr>
              <a:t>Aunt /Uncle</a:t>
            </a:r>
          </a:p>
          <a:p>
            <a:pPr marL="514350" indent="-514350">
              <a:buAutoNum type="arabicPeriod"/>
            </a:pPr>
            <a:r>
              <a:rPr lang="en-US" sz="1600" b="1" dirty="0">
                <a:latin typeface="Times New Roman" panose="02020603050405020304" pitchFamily="18" charset="0"/>
                <a:cs typeface="Times New Roman" panose="02020603050405020304" pitchFamily="18" charset="0"/>
              </a:rPr>
              <a:t>Niece /Nephew</a:t>
            </a:r>
          </a:p>
          <a:p>
            <a:pPr marL="514350" indent="-514350">
              <a:buAutoNum type="arabicPeriod"/>
            </a:pPr>
            <a:r>
              <a:rPr lang="en-US" sz="1600" b="1" dirty="0">
                <a:latin typeface="Times New Roman" panose="02020603050405020304" pitchFamily="18" charset="0"/>
                <a:cs typeface="Times New Roman" panose="02020603050405020304" pitchFamily="18" charset="0"/>
              </a:rPr>
              <a:t>Spouse</a:t>
            </a:r>
          </a:p>
          <a:p>
            <a:pPr marL="514350" indent="-514350">
              <a:buAutoNum type="arabicPeriod"/>
            </a:pPr>
            <a:r>
              <a:rPr lang="en-US" sz="1600" b="1" dirty="0">
                <a:latin typeface="Times New Roman" panose="02020603050405020304" pitchFamily="18" charset="0"/>
                <a:cs typeface="Times New Roman" panose="02020603050405020304" pitchFamily="18" charset="0"/>
              </a:rPr>
              <a:t>Children (Stepchild / Grandchild / </a:t>
            </a:r>
            <a:r>
              <a:rPr lang="en-US" sz="1600" b="1" dirty="0" err="1">
                <a:latin typeface="Times New Roman" panose="02020603050405020304" pitchFamily="18" charset="0"/>
                <a:cs typeface="Times New Roman" panose="02020603050405020304" pitchFamily="18" charset="0"/>
              </a:rPr>
              <a:t>Stepgrandchild</a:t>
            </a:r>
            <a:r>
              <a:rPr lang="en-US" sz="1600" b="1" dirty="0">
                <a:latin typeface="Times New Roman" panose="02020603050405020304" pitchFamily="18" charset="0"/>
                <a:cs typeface="Times New Roman" panose="02020603050405020304" pitchFamily="18" charset="0"/>
              </a:rPr>
              <a:t>)</a:t>
            </a:r>
          </a:p>
          <a:p>
            <a:pPr marL="514350" indent="-514350">
              <a:buAutoNum type="arabicPeriod"/>
            </a:pPr>
            <a:r>
              <a:rPr lang="en-US" sz="1600" b="1" dirty="0">
                <a:latin typeface="Times New Roman" panose="02020603050405020304" pitchFamily="18" charset="0"/>
                <a:cs typeface="Times New Roman" panose="02020603050405020304" pitchFamily="18" charset="0"/>
              </a:rPr>
              <a:t>In-laws ( Son, Daughter, Mother or Father)</a:t>
            </a:r>
          </a:p>
        </p:txBody>
      </p:sp>
    </p:spTree>
    <p:extLst>
      <p:ext uri="{BB962C8B-B14F-4D97-AF65-F5344CB8AC3E}">
        <p14:creationId xmlns:p14="http://schemas.microsoft.com/office/powerpoint/2010/main" val="392825250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0E1A4E-A7E0-4FA5-A995-68DE45A39A20}"/>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Ethics Training</a:t>
            </a:r>
          </a:p>
        </p:txBody>
      </p:sp>
      <p:sp>
        <p:nvSpPr>
          <p:cNvPr id="3" name="Content Placeholder 2">
            <a:extLst>
              <a:ext uri="{FF2B5EF4-FFF2-40B4-BE49-F238E27FC236}">
                <a16:creationId xmlns:a16="http://schemas.microsoft.com/office/drawing/2014/main" id="{C03614B7-C159-47D8-A1DD-CAAFD215DD2B}"/>
              </a:ext>
            </a:extLst>
          </p:cNvPr>
          <p:cNvSpPr>
            <a:spLocks noGrp="1"/>
          </p:cNvSpPr>
          <p:nvPr>
            <p:ph idx="1"/>
          </p:nvPr>
        </p:nvSpPr>
        <p:spPr/>
        <p:txBody>
          <a:bodyPr/>
          <a:lstStyle/>
          <a:p>
            <a:pPr marL="0" indent="0" algn="ctr">
              <a:buNone/>
            </a:pPr>
            <a:r>
              <a:rPr lang="en-US" dirty="0">
                <a:latin typeface="Times New Roman" panose="02020603050405020304" pitchFamily="18" charset="0"/>
                <a:cs typeface="Times New Roman" panose="02020603050405020304" pitchFamily="18" charset="0"/>
              </a:rPr>
              <a:t>Nepotism</a:t>
            </a:r>
          </a:p>
          <a:p>
            <a:pPr marL="0" indent="0">
              <a:buNone/>
            </a:pPr>
            <a:endParaRPr lang="en-US" dirty="0">
              <a:latin typeface="Times New Roman" panose="02020603050405020304" pitchFamily="18" charset="0"/>
              <a:cs typeface="Times New Roman" panose="02020603050405020304" pitchFamily="18" charset="0"/>
            </a:endParaRPr>
          </a:p>
          <a:p>
            <a:pPr marL="0" indent="0">
              <a:buNone/>
            </a:pPr>
            <a:endParaRPr lang="en-US" dirty="0">
              <a:latin typeface="Times New Roman" panose="02020603050405020304" pitchFamily="18" charset="0"/>
              <a:cs typeface="Times New Roman" panose="02020603050405020304" pitchFamily="18" charset="0"/>
            </a:endParaRPr>
          </a:p>
          <a:p>
            <a:pPr marL="0" indent="0">
              <a:buNone/>
            </a:pPr>
            <a:endParaRPr lang="en-US" dirty="0">
              <a:latin typeface="Times New Roman" panose="02020603050405020304" pitchFamily="18" charset="0"/>
              <a:cs typeface="Times New Roman" panose="02020603050405020304" pitchFamily="18" charset="0"/>
            </a:endParaRPr>
          </a:p>
          <a:p>
            <a:pPr marL="0" indent="0" algn="ctr">
              <a:buNone/>
            </a:pPr>
            <a:r>
              <a:rPr lang="en-US" dirty="0">
                <a:latin typeface="Times New Roman" panose="02020603050405020304" pitchFamily="18" charset="0"/>
                <a:cs typeface="Times New Roman" panose="02020603050405020304" pitchFamily="18" charset="0"/>
              </a:rPr>
              <a:t>Discussion</a:t>
            </a:r>
          </a:p>
        </p:txBody>
      </p:sp>
    </p:spTree>
    <p:extLst>
      <p:ext uri="{BB962C8B-B14F-4D97-AF65-F5344CB8AC3E}">
        <p14:creationId xmlns:p14="http://schemas.microsoft.com/office/powerpoint/2010/main" val="280938240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gradFill>
          <a:gsLst>
            <a:gs pos="0">
              <a:schemeClr val="accent5">
                <a:lumMod val="75000"/>
              </a:schemeClr>
            </a:gs>
            <a:gs pos="50000">
              <a:schemeClr val="accent1">
                <a:tint val="44500"/>
                <a:satMod val="160000"/>
              </a:schemeClr>
            </a:gs>
            <a:gs pos="100000">
              <a:schemeClr val="accent1">
                <a:tint val="23500"/>
                <a:satMod val="16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Ethics Training</a:t>
            </a:r>
          </a:p>
        </p:txBody>
      </p:sp>
      <p:pic>
        <p:nvPicPr>
          <p:cNvPr id="4" name="Content Placeholder 3"/>
          <p:cNvPicPr>
            <a:picLocks noGrp="1" noChangeAspect="1"/>
          </p:cNvPicPr>
          <p:nvPr>
            <p:ph idx="1"/>
          </p:nvPr>
        </p:nvPicPr>
        <p:blipFill>
          <a:blip r:embed="rId2"/>
          <a:stretch>
            <a:fillRect/>
          </a:stretch>
        </p:blipFill>
        <p:spPr>
          <a:xfrm>
            <a:off x="535803" y="1904323"/>
            <a:ext cx="2564710" cy="2981185"/>
          </a:xfrm>
          <a:prstGeom prst="rect">
            <a:avLst/>
          </a:prstGeom>
        </p:spPr>
      </p:pic>
      <p:pic>
        <p:nvPicPr>
          <p:cNvPr id="5" name="Picture 4"/>
          <p:cNvPicPr>
            <a:picLocks noChangeAspect="1"/>
          </p:cNvPicPr>
          <p:nvPr/>
        </p:nvPicPr>
        <p:blipFill>
          <a:blip r:embed="rId3"/>
          <a:stretch>
            <a:fillRect/>
          </a:stretch>
        </p:blipFill>
        <p:spPr>
          <a:xfrm>
            <a:off x="2700987" y="1934452"/>
            <a:ext cx="2481142" cy="2951056"/>
          </a:xfrm>
          <a:prstGeom prst="rect">
            <a:avLst/>
          </a:prstGeom>
        </p:spPr>
      </p:pic>
      <p:pic>
        <p:nvPicPr>
          <p:cNvPr id="6" name="Picture 5"/>
          <p:cNvPicPr>
            <a:picLocks noChangeAspect="1"/>
          </p:cNvPicPr>
          <p:nvPr/>
        </p:nvPicPr>
        <p:blipFill>
          <a:blip r:embed="rId4"/>
          <a:stretch>
            <a:fillRect/>
          </a:stretch>
        </p:blipFill>
        <p:spPr>
          <a:xfrm>
            <a:off x="4847034" y="1968686"/>
            <a:ext cx="2468079" cy="2916822"/>
          </a:xfrm>
          <a:prstGeom prst="rect">
            <a:avLst/>
          </a:prstGeom>
        </p:spPr>
      </p:pic>
      <p:pic>
        <p:nvPicPr>
          <p:cNvPr id="7" name="Picture 6"/>
          <p:cNvPicPr>
            <a:picLocks noChangeAspect="1"/>
          </p:cNvPicPr>
          <p:nvPr/>
        </p:nvPicPr>
        <p:blipFill>
          <a:blip r:embed="rId5"/>
          <a:stretch>
            <a:fillRect/>
          </a:stretch>
        </p:blipFill>
        <p:spPr>
          <a:xfrm>
            <a:off x="6871688" y="1968686"/>
            <a:ext cx="2447240" cy="2916822"/>
          </a:xfrm>
          <a:prstGeom prst="rect">
            <a:avLst/>
          </a:prstGeom>
        </p:spPr>
      </p:pic>
      <p:pic>
        <p:nvPicPr>
          <p:cNvPr id="8" name="Picture 7"/>
          <p:cNvPicPr>
            <a:picLocks noChangeAspect="1"/>
          </p:cNvPicPr>
          <p:nvPr/>
        </p:nvPicPr>
        <p:blipFill>
          <a:blip r:embed="rId6"/>
          <a:stretch>
            <a:fillRect/>
          </a:stretch>
        </p:blipFill>
        <p:spPr>
          <a:xfrm>
            <a:off x="8953304" y="1934452"/>
            <a:ext cx="2448050" cy="2917411"/>
          </a:xfrm>
          <a:prstGeom prst="rect">
            <a:avLst/>
          </a:prstGeom>
        </p:spPr>
      </p:pic>
      <p:sp>
        <p:nvSpPr>
          <p:cNvPr id="10" name="TextBox 9"/>
          <p:cNvSpPr txBox="1"/>
          <p:nvPr/>
        </p:nvSpPr>
        <p:spPr>
          <a:xfrm>
            <a:off x="960526" y="4642352"/>
            <a:ext cx="9402674" cy="830997"/>
          </a:xfrm>
          <a:prstGeom prst="rect">
            <a:avLst/>
          </a:prstGeom>
          <a:noFill/>
        </p:spPr>
        <p:txBody>
          <a:bodyPr wrap="square" rtlCol="0">
            <a:spAutoFit/>
          </a:bodyPr>
          <a:lstStyle/>
          <a:p>
            <a:pPr algn="ctr"/>
            <a:r>
              <a:rPr lang="en-US" sz="4800" dirty="0">
                <a:latin typeface="Times New Roman" panose="02020603050405020304" pitchFamily="18" charset="0"/>
                <a:cs typeface="Times New Roman" panose="02020603050405020304" pitchFamily="18" charset="0"/>
              </a:rPr>
              <a:t>QUESTIONS??????</a:t>
            </a:r>
          </a:p>
        </p:txBody>
      </p:sp>
    </p:spTree>
    <p:extLst>
      <p:ext uri="{BB962C8B-B14F-4D97-AF65-F5344CB8AC3E}">
        <p14:creationId xmlns:p14="http://schemas.microsoft.com/office/powerpoint/2010/main" val="21294188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342900" lvl="0" indent="-342900">
              <a:spcBef>
                <a:spcPct val="20000"/>
              </a:spcBef>
            </a:pPr>
            <a:br>
              <a:rPr lang="en-US" sz="2800" dirty="0">
                <a:solidFill>
                  <a:prstClr val="black"/>
                </a:solidFill>
                <a:latin typeface="Calibri"/>
                <a:ea typeface="+mn-ea"/>
                <a:cs typeface="+mn-cs"/>
              </a:rPr>
            </a:br>
            <a:r>
              <a:rPr lang="en-US" sz="4000" b="1" dirty="0">
                <a:latin typeface="Times New Roman" panose="02020603050405020304" pitchFamily="18" charset="0"/>
                <a:ea typeface="+mn-ea"/>
                <a:cs typeface="Times New Roman" panose="02020603050405020304" pitchFamily="18" charset="0"/>
              </a:rPr>
              <a:t>Ethics Training</a:t>
            </a:r>
            <a:endParaRPr lang="en-US" sz="40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marL="0" indent="0">
              <a:buNone/>
            </a:pPr>
            <a:r>
              <a:rPr lang="en-US" sz="3600" dirty="0">
                <a:latin typeface="Times New Roman" panose="02020603050405020304" pitchFamily="18" charset="0"/>
                <a:cs typeface="Times New Roman" panose="02020603050405020304" pitchFamily="18" charset="0"/>
              </a:rPr>
              <a:t>All Veteran Service Officers and employees of that office should complete ethics training every year.  </a:t>
            </a:r>
          </a:p>
          <a:p>
            <a:pPr marL="0" indent="0">
              <a:buNone/>
            </a:pPr>
            <a:endParaRPr lang="en-US" sz="3600" dirty="0">
              <a:latin typeface="Times New Roman" panose="02020603050405020304" pitchFamily="18" charset="0"/>
              <a:cs typeface="Times New Roman" panose="02020603050405020304" pitchFamily="18" charset="0"/>
            </a:endParaRPr>
          </a:p>
          <a:p>
            <a:pPr marL="0" indent="0">
              <a:buNone/>
            </a:pPr>
            <a:r>
              <a:rPr lang="en-US" sz="3600" dirty="0">
                <a:latin typeface="Times New Roman" panose="02020603050405020304" pitchFamily="18" charset="0"/>
                <a:cs typeface="Times New Roman" panose="02020603050405020304" pitchFamily="18" charset="0"/>
              </a:rPr>
              <a:t>This is many times not required this often, but in our line of work it is best to stay sharp and not become complacent in our daily activities. </a:t>
            </a:r>
          </a:p>
          <a:p>
            <a:pPr marL="0" indent="0">
              <a:buNone/>
            </a:pPr>
            <a:endParaRPr lang="en-US" sz="2400" dirty="0"/>
          </a:p>
        </p:txBody>
      </p:sp>
    </p:spTree>
    <p:extLst>
      <p:ext uri="{BB962C8B-B14F-4D97-AF65-F5344CB8AC3E}">
        <p14:creationId xmlns:p14="http://schemas.microsoft.com/office/powerpoint/2010/main" val="332008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342900" lvl="0" indent="-342900">
              <a:spcBef>
                <a:spcPct val="20000"/>
              </a:spcBef>
            </a:pPr>
            <a:br>
              <a:rPr lang="en-US" sz="2800" dirty="0">
                <a:solidFill>
                  <a:prstClr val="black"/>
                </a:solidFill>
                <a:latin typeface="Calibri"/>
                <a:ea typeface="+mn-ea"/>
                <a:cs typeface="+mn-cs"/>
              </a:rPr>
            </a:br>
            <a:r>
              <a:rPr lang="en-US" sz="4000" b="1" dirty="0">
                <a:latin typeface="Times New Roman" panose="02020603050405020304" pitchFamily="18" charset="0"/>
                <a:ea typeface="+mn-ea"/>
                <a:cs typeface="Times New Roman" panose="02020603050405020304" pitchFamily="18" charset="0"/>
              </a:rPr>
              <a:t>Ethics Training</a:t>
            </a:r>
            <a:br>
              <a:rPr lang="en-US" sz="2800" dirty="0">
                <a:solidFill>
                  <a:prstClr val="black"/>
                </a:solidFill>
                <a:latin typeface="Calibri"/>
                <a:ea typeface="+mn-ea"/>
                <a:cs typeface="+mn-cs"/>
              </a:rPr>
            </a:br>
            <a:endParaRPr lang="en-US" dirty="0"/>
          </a:p>
        </p:txBody>
      </p:sp>
      <p:sp>
        <p:nvSpPr>
          <p:cNvPr id="3" name="Content Placeholder 2"/>
          <p:cNvSpPr>
            <a:spLocks noGrp="1"/>
          </p:cNvSpPr>
          <p:nvPr>
            <p:ph idx="1"/>
          </p:nvPr>
        </p:nvSpPr>
        <p:spPr/>
        <p:txBody>
          <a:bodyPr/>
          <a:lstStyle/>
          <a:p>
            <a:pPr marL="0" indent="0">
              <a:buNone/>
            </a:pPr>
            <a:r>
              <a:rPr lang="en-US" dirty="0">
                <a:latin typeface="Times New Roman" panose="02020603050405020304" pitchFamily="18" charset="0"/>
                <a:cs typeface="Times New Roman" panose="02020603050405020304" pitchFamily="18" charset="0"/>
              </a:rPr>
              <a:t>Knowledge is power!</a:t>
            </a:r>
          </a:p>
          <a:p>
            <a:pPr marL="0" indent="0">
              <a:buNone/>
            </a:pPr>
            <a:r>
              <a:rPr lang="en-US" dirty="0">
                <a:latin typeface="Times New Roman" panose="02020603050405020304" pitchFamily="18" charset="0"/>
                <a:cs typeface="Times New Roman" panose="02020603050405020304" pitchFamily="18" charset="0"/>
              </a:rPr>
              <a:t>You need not memorize every word in the Code of Ethics but being familiar with the rules will ensure you stay out of trouble. At the very least, you will know when you should ask for advice.</a:t>
            </a:r>
          </a:p>
          <a:p>
            <a:pPr marL="0" indent="0">
              <a:buNone/>
            </a:pPr>
            <a:endParaRPr lang="en-US" dirty="0">
              <a:latin typeface="Times New Roman" panose="02020603050405020304" pitchFamily="18" charset="0"/>
              <a:cs typeface="Times New Roman" panose="02020603050405020304" pitchFamily="18" charset="0"/>
            </a:endParaRPr>
          </a:p>
          <a:p>
            <a:pPr marL="0" indent="0">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881356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342900" lvl="0" indent="-342900">
              <a:spcBef>
                <a:spcPct val="20000"/>
              </a:spcBef>
            </a:pPr>
            <a:br>
              <a:rPr lang="en-US" sz="2800" dirty="0">
                <a:solidFill>
                  <a:prstClr val="black"/>
                </a:solidFill>
                <a:latin typeface="Calibri"/>
                <a:ea typeface="+mn-ea"/>
                <a:cs typeface="+mn-cs"/>
              </a:rPr>
            </a:br>
            <a:r>
              <a:rPr lang="en-US" sz="4000" b="1" dirty="0">
                <a:latin typeface="Times New Roman" panose="02020603050405020304" pitchFamily="18" charset="0"/>
                <a:ea typeface="+mn-ea"/>
                <a:cs typeface="Times New Roman" panose="02020603050405020304" pitchFamily="18" charset="0"/>
              </a:rPr>
              <a:t>Ethics Training</a:t>
            </a:r>
            <a:endParaRPr lang="en-US" sz="40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marL="0" indent="0">
              <a:buNone/>
            </a:pPr>
            <a:r>
              <a:rPr lang="en-US" dirty="0">
                <a:latin typeface="Times New Roman" panose="02020603050405020304" pitchFamily="18" charset="0"/>
                <a:cs typeface="Times New Roman" panose="02020603050405020304" pitchFamily="18" charset="0"/>
              </a:rPr>
              <a:t>Violations of the Ethics Code can be costly.  </a:t>
            </a:r>
          </a:p>
          <a:p>
            <a:pPr marL="0" indent="0">
              <a:buNone/>
            </a:pPr>
            <a:r>
              <a:rPr lang="en-US" dirty="0">
                <a:latin typeface="Times New Roman" panose="02020603050405020304" pitchFamily="18" charset="0"/>
                <a:cs typeface="Times New Roman" panose="02020603050405020304" pitchFamily="18" charset="0"/>
              </a:rPr>
              <a:t>Your employment can be terminated, and you may be banned from any future employment.</a:t>
            </a:r>
          </a:p>
          <a:p>
            <a:pPr marL="0" indent="0">
              <a:buNone/>
            </a:pPr>
            <a:r>
              <a:rPr lang="en-US" dirty="0">
                <a:latin typeface="Times New Roman" panose="02020603050405020304" pitchFamily="18" charset="0"/>
                <a:cs typeface="Times New Roman" panose="02020603050405020304" pitchFamily="18" charset="0"/>
              </a:rPr>
              <a:t>Refer to IC 4-2-6-12 for a full list.</a:t>
            </a:r>
          </a:p>
          <a:p>
            <a:pPr marL="0" indent="0">
              <a:buNone/>
            </a:pPr>
            <a:endParaRPr lang="en-US" sz="2000" dirty="0">
              <a:latin typeface="Times New Roman" panose="02020603050405020304" pitchFamily="18" charset="0"/>
              <a:cs typeface="Times New Roman" panose="02020603050405020304" pitchFamily="18" charset="0"/>
            </a:endParaRPr>
          </a:p>
          <a:p>
            <a:pPr marL="0" indent="0">
              <a:buNone/>
            </a:pPr>
            <a:endParaRPr lang="en-US" sz="2000" dirty="0">
              <a:latin typeface="Times New Roman" panose="02020603050405020304" pitchFamily="18" charset="0"/>
              <a:cs typeface="Times New Roman" panose="02020603050405020304" pitchFamily="18" charset="0"/>
            </a:endParaRPr>
          </a:p>
          <a:p>
            <a:pPr marL="0" indent="0">
              <a:buNone/>
            </a:pPr>
            <a:endParaRPr lang="en-US" sz="2000" dirty="0">
              <a:latin typeface="Times New Roman" panose="02020603050405020304" pitchFamily="18" charset="0"/>
              <a:cs typeface="Times New Roman" panose="02020603050405020304" pitchFamily="18" charset="0"/>
            </a:endParaRPr>
          </a:p>
          <a:p>
            <a:pPr marL="0" indent="0">
              <a:buNone/>
            </a:pPr>
            <a:endParaRPr lang="en-US" sz="2000" dirty="0">
              <a:latin typeface="Times New Roman" panose="02020603050405020304" pitchFamily="18" charset="0"/>
              <a:cs typeface="Times New Roman" panose="02020603050405020304" pitchFamily="18" charset="0"/>
            </a:endParaRPr>
          </a:p>
          <a:p>
            <a:pPr marL="0" indent="0">
              <a:buNone/>
            </a:pPr>
            <a:r>
              <a:rPr lang="en-US" sz="1800" i="1" dirty="0">
                <a:latin typeface="Times New Roman" panose="02020603050405020304" pitchFamily="18" charset="0"/>
                <a:cs typeface="Times New Roman" panose="02020603050405020304" pitchFamily="18" charset="0"/>
              </a:rPr>
              <a:t>This presentation is based from the Indiana State Employee Ethics Training and the rules presented may or may not all apply to county offices.  If you have questions you should consult your county officials for exact guidelines that pertain to your position as a county employee or appointee. </a:t>
            </a:r>
          </a:p>
        </p:txBody>
      </p:sp>
    </p:spTree>
    <p:extLst>
      <p:ext uri="{BB962C8B-B14F-4D97-AF65-F5344CB8AC3E}">
        <p14:creationId xmlns:p14="http://schemas.microsoft.com/office/powerpoint/2010/main" val="14874756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342900" lvl="0" indent="-342900">
              <a:spcBef>
                <a:spcPct val="20000"/>
              </a:spcBef>
            </a:pPr>
            <a:br>
              <a:rPr lang="en-US" sz="4000" dirty="0">
                <a:latin typeface="Times New Roman" panose="02020603050405020304" pitchFamily="18" charset="0"/>
                <a:ea typeface="+mn-ea"/>
                <a:cs typeface="Times New Roman" panose="02020603050405020304" pitchFamily="18" charset="0"/>
              </a:rPr>
            </a:br>
            <a:r>
              <a:rPr lang="en-US" sz="4000" dirty="0">
                <a:latin typeface="Times New Roman" panose="02020603050405020304" pitchFamily="18" charset="0"/>
                <a:ea typeface="+mn-ea"/>
                <a:cs typeface="Times New Roman" panose="02020603050405020304" pitchFamily="18" charset="0"/>
              </a:rPr>
              <a:t>Ethics Training</a:t>
            </a:r>
            <a:br>
              <a:rPr lang="en-US" sz="2800" dirty="0">
                <a:solidFill>
                  <a:prstClr val="black"/>
                </a:solidFill>
                <a:latin typeface="Calibri"/>
                <a:ea typeface="+mn-ea"/>
                <a:cs typeface="+mn-cs"/>
              </a:rPr>
            </a:br>
            <a:endParaRPr lang="en-US" sz="4000"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E58D05AB-3254-4407-8201-91644D920DE4}"/>
              </a:ext>
            </a:extLst>
          </p:cNvPr>
          <p:cNvSpPr>
            <a:spLocks noGrp="1"/>
          </p:cNvSpPr>
          <p:nvPr>
            <p:ph idx="1"/>
          </p:nvPr>
        </p:nvSpPr>
        <p:spPr/>
        <p:txBody>
          <a:bodyPr/>
          <a:lstStyle/>
          <a:p>
            <a:pPr marL="0" indent="0" algn="ctr">
              <a:buNone/>
            </a:pPr>
            <a:r>
              <a:rPr lang="en-US" b="1" dirty="0">
                <a:latin typeface="Times New Roman" panose="02020603050405020304" pitchFamily="18" charset="0"/>
                <a:cs typeface="Times New Roman" panose="02020603050405020304" pitchFamily="18" charset="0"/>
              </a:rPr>
              <a:t>GIFTS</a:t>
            </a:r>
          </a:p>
          <a:p>
            <a:pPr marL="0" indent="0" algn="ctr">
              <a:buNone/>
            </a:pPr>
            <a:endParaRPr lang="en-US" dirty="0">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Rules related to gifts and other forms of payments to employees (besides their salary) are intended to prevent influence on workers and their actions.</a:t>
            </a:r>
          </a:p>
          <a:p>
            <a:pPr marL="0" indent="0">
              <a:buNone/>
            </a:pPr>
            <a:endParaRPr lang="en-US" dirty="0">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Do not accept gifts from any person who has a business relationship with your office or agency.</a:t>
            </a:r>
          </a:p>
          <a:p>
            <a:pPr marL="0" indent="0">
              <a:buNone/>
            </a:pPr>
            <a:r>
              <a:rPr lang="en-US" dirty="0">
                <a:latin typeface="Times New Roman" panose="02020603050405020304" pitchFamily="18" charset="0"/>
                <a:cs typeface="Times New Roman" panose="02020603050405020304" pitchFamily="18" charset="0"/>
              </a:rPr>
              <a:t>The term gift includes the following: money, item, favor, service, entertainment, food, drink, travel expenses, or registration fees.</a:t>
            </a:r>
          </a:p>
        </p:txBody>
      </p:sp>
    </p:spTree>
    <p:extLst>
      <p:ext uri="{BB962C8B-B14F-4D97-AF65-F5344CB8AC3E}">
        <p14:creationId xmlns:p14="http://schemas.microsoft.com/office/powerpoint/2010/main" val="40365355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342900" lvl="0" indent="-342900">
              <a:spcBef>
                <a:spcPct val="20000"/>
              </a:spcBef>
            </a:pPr>
            <a:br>
              <a:rPr lang="en-US" sz="4000" dirty="0">
                <a:latin typeface="Times New Roman" panose="02020603050405020304" pitchFamily="18" charset="0"/>
                <a:ea typeface="+mn-ea"/>
                <a:cs typeface="Times New Roman" panose="02020603050405020304" pitchFamily="18" charset="0"/>
              </a:rPr>
            </a:br>
            <a:r>
              <a:rPr lang="en-US" sz="4000" dirty="0">
                <a:latin typeface="Times New Roman" panose="02020603050405020304" pitchFamily="18" charset="0"/>
                <a:ea typeface="+mn-ea"/>
                <a:cs typeface="Times New Roman" panose="02020603050405020304" pitchFamily="18" charset="0"/>
              </a:rPr>
              <a:t>Ethics Training</a:t>
            </a:r>
            <a:br>
              <a:rPr lang="en-US" sz="2800" dirty="0">
                <a:solidFill>
                  <a:prstClr val="black"/>
                </a:solidFill>
                <a:latin typeface="Calibri"/>
                <a:ea typeface="+mn-ea"/>
                <a:cs typeface="+mn-cs"/>
              </a:rPr>
            </a:br>
            <a:endParaRPr lang="en-US" sz="4000"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E58D05AB-3254-4407-8201-91644D920DE4}"/>
              </a:ext>
            </a:extLst>
          </p:cNvPr>
          <p:cNvSpPr>
            <a:spLocks noGrp="1"/>
          </p:cNvSpPr>
          <p:nvPr>
            <p:ph idx="1"/>
          </p:nvPr>
        </p:nvSpPr>
        <p:spPr>
          <a:xfrm>
            <a:off x="609600" y="1524001"/>
            <a:ext cx="10972800" cy="5333999"/>
          </a:xfrm>
        </p:spPr>
        <p:txBody>
          <a:bodyPr/>
          <a:lstStyle/>
          <a:p>
            <a:pPr marL="0" indent="0" algn="ctr">
              <a:buNone/>
            </a:pPr>
            <a:r>
              <a:rPr lang="en-US" b="1" dirty="0">
                <a:latin typeface="Times New Roman" panose="02020603050405020304" pitchFamily="18" charset="0"/>
                <a:cs typeface="Times New Roman" panose="02020603050405020304" pitchFamily="18" charset="0"/>
              </a:rPr>
              <a:t>GIFTS</a:t>
            </a:r>
          </a:p>
          <a:p>
            <a:pPr marL="0" indent="0">
              <a:buNone/>
            </a:pPr>
            <a:r>
              <a:rPr lang="en-US" dirty="0">
                <a:latin typeface="Times New Roman" panose="02020603050405020304" pitchFamily="18" charset="0"/>
                <a:cs typeface="Times New Roman" panose="02020603050405020304" pitchFamily="18" charset="0"/>
              </a:rPr>
              <a:t>Are there any exceptions?</a:t>
            </a:r>
          </a:p>
          <a:p>
            <a:pPr marL="0" indent="0">
              <a:buNone/>
            </a:pPr>
            <a:r>
              <a:rPr lang="en-US" dirty="0">
                <a:latin typeface="Times New Roman" panose="02020603050405020304" pitchFamily="18" charset="0"/>
                <a:cs typeface="Times New Roman" panose="02020603050405020304" pitchFamily="18" charset="0"/>
              </a:rPr>
              <a:t>Yes, </a:t>
            </a:r>
          </a:p>
          <a:p>
            <a:pPr marL="0" indent="0">
              <a:buNone/>
            </a:pPr>
            <a:r>
              <a:rPr lang="en-US" sz="2400" dirty="0">
                <a:latin typeface="Times New Roman" panose="02020603050405020304" pitchFamily="18" charset="0"/>
                <a:cs typeface="Times New Roman" panose="02020603050405020304" pitchFamily="18" charset="0"/>
              </a:rPr>
              <a:t>1. Gifts from public institutions</a:t>
            </a:r>
          </a:p>
          <a:p>
            <a:pPr marL="0" indent="0">
              <a:buNone/>
            </a:pPr>
            <a:r>
              <a:rPr lang="en-US" sz="2400" dirty="0">
                <a:latin typeface="Times New Roman" panose="02020603050405020304" pitchFamily="18" charset="0"/>
                <a:cs typeface="Times New Roman" panose="02020603050405020304" pitchFamily="18" charset="0"/>
              </a:rPr>
              <a:t> 2. Food or Drink at certain public meetings with 25 or more people with an educational component.</a:t>
            </a:r>
          </a:p>
          <a:p>
            <a:pPr marL="0" indent="0">
              <a:buNone/>
            </a:pPr>
            <a:r>
              <a:rPr lang="en-US" sz="2400" dirty="0">
                <a:latin typeface="Times New Roman" panose="02020603050405020304" pitchFamily="18" charset="0"/>
                <a:cs typeface="Times New Roman" panose="02020603050405020304" pitchFamily="18" charset="0"/>
              </a:rPr>
              <a:t>3. Mementos or souvenirs of nominal value</a:t>
            </a:r>
          </a:p>
          <a:p>
            <a:pPr marL="0" indent="0">
              <a:buNone/>
            </a:pPr>
            <a:r>
              <a:rPr lang="en-US" sz="2400" dirty="0">
                <a:latin typeface="Times New Roman" panose="02020603050405020304" pitchFamily="18" charset="0"/>
                <a:cs typeface="Times New Roman" panose="02020603050405020304" pitchFamily="18" charset="0"/>
              </a:rPr>
              <a:t>4. Gifts from family members or friends IF these are not written off as a business expense.</a:t>
            </a:r>
          </a:p>
          <a:p>
            <a:pPr marL="0" indent="0">
              <a:buNone/>
            </a:pPr>
            <a:r>
              <a:rPr lang="en-US" sz="2400" dirty="0">
                <a:latin typeface="Times New Roman" panose="02020603050405020304" pitchFamily="18" charset="0"/>
                <a:cs typeface="Times New Roman" panose="02020603050405020304" pitchFamily="18" charset="0"/>
              </a:rPr>
              <a:t>5. Nominal refreshments.</a:t>
            </a:r>
          </a:p>
          <a:p>
            <a:pPr marL="0" indent="0">
              <a:buNone/>
            </a:pPr>
            <a:r>
              <a:rPr lang="en-US" sz="2400" dirty="0">
                <a:latin typeface="Times New Roman" panose="02020603050405020304" pitchFamily="18" charset="0"/>
                <a:cs typeface="Times New Roman" panose="02020603050405020304" pitchFamily="18" charset="0"/>
              </a:rPr>
              <a:t>6. Discounts/promotions offered to all employees of the government agency.</a:t>
            </a:r>
          </a:p>
        </p:txBody>
      </p:sp>
    </p:spTree>
    <p:extLst>
      <p:ext uri="{BB962C8B-B14F-4D97-AF65-F5344CB8AC3E}">
        <p14:creationId xmlns:p14="http://schemas.microsoft.com/office/powerpoint/2010/main" val="38876261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342900" lvl="0" indent="-342900">
              <a:spcBef>
                <a:spcPct val="20000"/>
              </a:spcBef>
            </a:pPr>
            <a:br>
              <a:rPr lang="en-US" sz="4000" dirty="0">
                <a:latin typeface="Times New Roman" panose="02020603050405020304" pitchFamily="18" charset="0"/>
                <a:ea typeface="+mn-ea"/>
                <a:cs typeface="Times New Roman" panose="02020603050405020304" pitchFamily="18" charset="0"/>
              </a:rPr>
            </a:br>
            <a:r>
              <a:rPr lang="en-US" sz="4000" dirty="0">
                <a:latin typeface="Times New Roman" panose="02020603050405020304" pitchFamily="18" charset="0"/>
                <a:ea typeface="+mn-ea"/>
                <a:cs typeface="Times New Roman" panose="02020603050405020304" pitchFamily="18" charset="0"/>
              </a:rPr>
              <a:t>Ethics Training</a:t>
            </a:r>
            <a:br>
              <a:rPr lang="en-US" sz="2800" dirty="0">
                <a:solidFill>
                  <a:prstClr val="black"/>
                </a:solidFill>
                <a:latin typeface="Calibri"/>
                <a:ea typeface="+mn-ea"/>
                <a:cs typeface="+mn-cs"/>
              </a:rPr>
            </a:br>
            <a:endParaRPr lang="en-US" sz="4000"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E58D05AB-3254-4407-8201-91644D920DE4}"/>
              </a:ext>
            </a:extLst>
          </p:cNvPr>
          <p:cNvSpPr>
            <a:spLocks noGrp="1"/>
          </p:cNvSpPr>
          <p:nvPr>
            <p:ph idx="1"/>
          </p:nvPr>
        </p:nvSpPr>
        <p:spPr>
          <a:xfrm>
            <a:off x="609600" y="1524001"/>
            <a:ext cx="10972800" cy="5333999"/>
          </a:xfrm>
        </p:spPr>
        <p:txBody>
          <a:bodyPr/>
          <a:lstStyle/>
          <a:p>
            <a:pPr marL="0" indent="0" algn="ctr">
              <a:buNone/>
            </a:pPr>
            <a:r>
              <a:rPr lang="en-US" b="1" dirty="0">
                <a:latin typeface="Times New Roman" panose="02020603050405020304" pitchFamily="18" charset="0"/>
                <a:cs typeface="Times New Roman" panose="02020603050405020304" pitchFamily="18" charset="0"/>
              </a:rPr>
              <a:t>GIFTS</a:t>
            </a:r>
          </a:p>
          <a:p>
            <a:pPr marL="0" indent="0">
              <a:buNone/>
            </a:pPr>
            <a:r>
              <a:rPr lang="en-US" sz="2400" dirty="0">
                <a:latin typeface="Times New Roman" panose="02020603050405020304" pitchFamily="18" charset="0"/>
                <a:cs typeface="Times New Roman" panose="02020603050405020304" pitchFamily="18" charset="0"/>
              </a:rPr>
              <a:t>What if I am offered something of value, such as a gift card because I gave a speech or presentation, or for doing my job duties? Are there other rules that apply?</a:t>
            </a:r>
          </a:p>
          <a:p>
            <a:pPr marL="0" indent="0">
              <a:buNone/>
            </a:pPr>
            <a:endParaRPr lang="en-US" sz="2400" dirty="0">
              <a:latin typeface="Times New Roman" panose="02020603050405020304" pitchFamily="18" charset="0"/>
              <a:cs typeface="Times New Roman" panose="02020603050405020304" pitchFamily="18" charset="0"/>
            </a:endParaRPr>
          </a:p>
          <a:p>
            <a:pPr marL="0" indent="0">
              <a:buNone/>
            </a:pPr>
            <a:endParaRPr lang="en-US" sz="2400" dirty="0">
              <a:latin typeface="Times New Roman" panose="02020603050405020304" pitchFamily="18" charset="0"/>
              <a:cs typeface="Times New Roman" panose="02020603050405020304" pitchFamily="18" charset="0"/>
            </a:endParaRPr>
          </a:p>
          <a:p>
            <a:pPr marL="0" indent="0">
              <a:buNone/>
            </a:pPr>
            <a:endParaRPr lang="en-US" sz="2400" dirty="0">
              <a:latin typeface="Times New Roman" panose="02020603050405020304" pitchFamily="18" charset="0"/>
              <a:cs typeface="Times New Roman" panose="02020603050405020304" pitchFamily="18" charset="0"/>
            </a:endParaRPr>
          </a:p>
          <a:p>
            <a:pPr marL="0" indent="0">
              <a:buNone/>
            </a:pPr>
            <a:r>
              <a:rPr lang="en-US" sz="2400" dirty="0">
                <a:latin typeface="Times New Roman" panose="02020603050405020304" pitchFamily="18" charset="0"/>
                <a:cs typeface="Times New Roman" panose="02020603050405020304" pitchFamily="18" charset="0"/>
              </a:rPr>
              <a:t>The short answer is Yes there are.</a:t>
            </a:r>
          </a:p>
          <a:p>
            <a:pPr marL="0" indent="0">
              <a:buNone/>
            </a:pPr>
            <a:endParaRPr lang="en-US" sz="2400" dirty="0">
              <a:latin typeface="Times New Roman" panose="02020603050405020304" pitchFamily="18" charset="0"/>
              <a:cs typeface="Times New Roman" panose="02020603050405020304" pitchFamily="18" charset="0"/>
            </a:endParaRPr>
          </a:p>
          <a:p>
            <a:pPr marL="0" indent="0">
              <a:buNone/>
            </a:pP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52194058"/>
      </p:ext>
    </p:extLst>
  </p:cSld>
  <p:clrMapOvr>
    <a:masterClrMapping/>
  </p:clrMapOvr>
</p:sld>
</file>

<file path=ppt/theme/theme1.xml><?xml version="1.0" encoding="utf-8"?>
<a:theme xmlns:a="http://schemas.openxmlformats.org/drawingml/2006/main" name="IDVA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8328</TotalTime>
  <Words>1416</Words>
  <Application>Microsoft Office PowerPoint</Application>
  <PresentationFormat>Widescreen</PresentationFormat>
  <Paragraphs>196</Paragraphs>
  <Slides>32</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32</vt:i4>
      </vt:variant>
    </vt:vector>
  </HeadingPairs>
  <TitlesOfParts>
    <vt:vector size="37" baseType="lpstr">
      <vt:lpstr>Arial</vt:lpstr>
      <vt:lpstr>BacktalkSerif BTN</vt:lpstr>
      <vt:lpstr>Calibri</vt:lpstr>
      <vt:lpstr>Times New Roman</vt:lpstr>
      <vt:lpstr>IDVA template</vt:lpstr>
      <vt:lpstr>Indiana Department of Veterans Affairs</vt:lpstr>
      <vt:lpstr>Indiana Department of Veterans Affairs</vt:lpstr>
      <vt:lpstr>Ethics Training</vt:lpstr>
      <vt:lpstr> Ethics Training</vt:lpstr>
      <vt:lpstr> Ethics Training </vt:lpstr>
      <vt:lpstr> Ethics Training</vt:lpstr>
      <vt:lpstr> Ethics Training </vt:lpstr>
      <vt:lpstr> Ethics Training </vt:lpstr>
      <vt:lpstr> Ethics Training </vt:lpstr>
      <vt:lpstr> Ethics Training </vt:lpstr>
      <vt:lpstr> Ethics Training </vt:lpstr>
      <vt:lpstr>Ethics Training</vt:lpstr>
      <vt:lpstr> Ethics Training </vt:lpstr>
      <vt:lpstr> Ethics Training </vt:lpstr>
      <vt:lpstr>Ethics Training</vt:lpstr>
      <vt:lpstr> Ethics Training </vt:lpstr>
      <vt:lpstr> Ethics Training </vt:lpstr>
      <vt:lpstr> Ethics Training </vt:lpstr>
      <vt:lpstr> Ethics Training </vt:lpstr>
      <vt:lpstr> Ethics Training </vt:lpstr>
      <vt:lpstr> Ethics Training </vt:lpstr>
      <vt:lpstr> Ethics Training </vt:lpstr>
      <vt:lpstr>Ethics Training</vt:lpstr>
      <vt:lpstr> Ethics Training </vt:lpstr>
      <vt:lpstr> Ethics Training </vt:lpstr>
      <vt:lpstr>Ethics Training</vt:lpstr>
      <vt:lpstr>Ethics Training</vt:lpstr>
      <vt:lpstr> Ethics Training </vt:lpstr>
      <vt:lpstr>Ethics Training</vt:lpstr>
      <vt:lpstr> Ethics Training </vt:lpstr>
      <vt:lpstr>Ethics Training</vt:lpstr>
      <vt:lpstr>Ethics Training</vt:lpstr>
    </vt:vector>
  </TitlesOfParts>
  <Company>State of Indiana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Indiana Department of Veterans Affairs</dc:title>
  <dc:creator>Dyke, Timothy E</dc:creator>
  <cp:lastModifiedBy>Dyke, Timothy E</cp:lastModifiedBy>
  <cp:revision>97</cp:revision>
  <cp:lastPrinted>2018-06-15T17:29:00Z</cp:lastPrinted>
  <dcterms:created xsi:type="dcterms:W3CDTF">2018-03-15T14:22:42Z</dcterms:created>
  <dcterms:modified xsi:type="dcterms:W3CDTF">2020-01-22T16:58:28Z</dcterms:modified>
</cp:coreProperties>
</file>