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ags/tag3.xml" ContentType="application/vnd.openxmlformats-officedocument.presentationml.tags+xml"/>
  <Override PartName="/ppt/theme/theme5.xml" ContentType="application/vnd.openxmlformats-officedocument.theme+xml"/>
  <Override PartName="/ppt/tags/tag4.xml" ContentType="application/vnd.openxmlformats-officedocument.presentationml.tags+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ags/tag6.xml" ContentType="application/vnd.openxmlformats-officedocument.presentationml.tags+xml"/>
  <Override PartName="/ppt/theme/theme8.xml" ContentType="application/vnd.openxmlformats-officedocument.theme+xml"/>
  <Override PartName="/ppt/tags/tag7.xml" ContentType="application/vnd.openxmlformats-officedocument.presentationml.tags+xml"/>
  <Override PartName="/ppt/theme/theme9.xml" ContentType="application/vnd.openxmlformats-officedocument.theme+xml"/>
  <Override PartName="/ppt/tags/tag8.xml" ContentType="application/vnd.openxmlformats-officedocument.presentationml.tags+xml"/>
  <Override PartName="/ppt/theme/theme10.xml" ContentType="application/vnd.openxmlformats-officedocument.theme+xml"/>
  <Override PartName="/ppt/tags/tag9.xml" ContentType="application/vnd.openxmlformats-officedocument.presentationml.tags+xml"/>
  <Override PartName="/ppt/theme/theme11.xml" ContentType="application/vnd.openxmlformats-officedocument.theme+xml"/>
  <Override PartName="/ppt/tags/tag10.xml" ContentType="application/vnd.openxmlformats-officedocument.presentationml.tags+xml"/>
  <Override PartName="/ppt/theme/theme12.xml" ContentType="application/vnd.openxmlformats-officedocument.theme+xml"/>
  <Override PartName="/ppt/tags/tag11.xml" ContentType="application/vnd.openxmlformats-officedocument.presentationml.tags+xml"/>
  <Override PartName="/ppt/theme/theme13.xml" ContentType="application/vnd.openxmlformats-officedocument.theme+xml"/>
  <Override PartName="/ppt/tags/tag12.xml" ContentType="application/vnd.openxmlformats-officedocument.presentationml.tags+xml"/>
  <Override PartName="/ppt/theme/theme14.xml" ContentType="application/vnd.openxmlformats-officedocument.theme+xml"/>
  <Override PartName="/ppt/tags/tag13.xml" ContentType="application/vnd.openxmlformats-officedocument.presentationml.tags+xml"/>
  <Override PartName="/ppt/theme/theme15.xml" ContentType="application/vnd.openxmlformats-officedocument.theme+xml"/>
  <Override PartName="/ppt/tags/tag14.xml" ContentType="application/vnd.openxmlformats-officedocument.presentationml.tags+xml"/>
  <Override PartName="/ppt/theme/theme16.xml" ContentType="application/vnd.openxmlformats-officedocument.theme+xml"/>
  <Override PartName="/ppt/tags/tag15.xml" ContentType="application/vnd.openxmlformats-officedocument.presentationml.tags+xml"/>
  <Override PartName="/ppt/theme/theme17.xml" ContentType="application/vnd.openxmlformats-officedocument.theme+xml"/>
  <Override PartName="/ppt/tags/tag16.xml" ContentType="application/vnd.openxmlformats-officedocument.presentationml.tags+xml"/>
  <Override PartName="/ppt/theme/theme18.xml" ContentType="application/vnd.openxmlformats-officedocument.theme+xml"/>
  <Override PartName="/ppt/tags/tag17.xml" ContentType="application/vnd.openxmlformats-officedocument.presentationml.tags+xml"/>
  <Override PartName="/ppt/slideLayouts/slideLayout18.xml" ContentType="application/vnd.openxmlformats-officedocument.presentationml.slideLayout+xml"/>
  <Override PartName="/ppt/theme/theme19.xml" ContentType="application/vnd.openxmlformats-officedocument.theme+xml"/>
  <Override PartName="/ppt/slideLayouts/slideLayout19.xml" ContentType="application/vnd.openxmlformats-officedocument.presentationml.slideLayout+xml"/>
  <Override PartName="/ppt/theme/theme20.xml" ContentType="application/vnd.openxmlformats-officedocument.theme+xml"/>
  <Override PartName="/ppt/slideLayouts/slideLayout20.xml" ContentType="application/vnd.openxmlformats-officedocument.presentationml.slideLayout+xml"/>
  <Override PartName="/ppt/theme/theme21.xml" ContentType="application/vnd.openxmlformats-officedocument.theme+xml"/>
  <Override PartName="/ppt/slideLayouts/slideLayout21.xml" ContentType="application/vnd.openxmlformats-officedocument.presentationml.slideLayout+xml"/>
  <Override PartName="/ppt/theme/theme22.xml" ContentType="application/vnd.openxmlformats-officedocument.theme+xml"/>
  <Override PartName="/ppt/slideLayouts/slideLayout22.xml" ContentType="application/vnd.openxmlformats-officedocument.presentationml.slideLayout+xml"/>
  <Override PartName="/ppt/theme/theme23.xml" ContentType="application/vnd.openxmlformats-officedocument.theme+xml"/>
  <Override PartName="/ppt/slideLayouts/slideLayout23.xml" ContentType="application/vnd.openxmlformats-officedocument.presentationml.slideLayout+xml"/>
  <Override PartName="/ppt/theme/theme24.xml" ContentType="application/vnd.openxmlformats-officedocument.theme+xml"/>
  <Override PartName="/ppt/slideLayouts/slideLayout24.xml" ContentType="application/vnd.openxmlformats-officedocument.presentationml.slideLayout+xml"/>
  <Override PartName="/ppt/theme/theme25.xml" ContentType="application/vnd.openxmlformats-officedocument.theme+xml"/>
  <Override PartName="/ppt/slideLayouts/slideLayout25.xml" ContentType="application/vnd.openxmlformats-officedocument.presentationml.slideLayout+xml"/>
  <Override PartName="/ppt/theme/theme26.xml" ContentType="application/vnd.openxmlformats-officedocument.theme+xml"/>
  <Override PartName="/ppt/slideLayouts/slideLayout26.xml" ContentType="application/vnd.openxmlformats-officedocument.presentationml.slideLayout+xml"/>
  <Override PartName="/ppt/theme/theme27.xml" ContentType="application/vnd.openxmlformats-officedocument.theme+xml"/>
  <Override PartName="/ppt/slideLayouts/slideLayout27.xml" ContentType="application/vnd.openxmlformats-officedocument.presentationml.slideLayout+xml"/>
  <Override PartName="/ppt/theme/theme28.xml" ContentType="application/vnd.openxmlformats-officedocument.theme+xml"/>
  <Override PartName="/ppt/slideLayouts/slideLayout28.xml" ContentType="application/vnd.openxmlformats-officedocument.presentationml.slideLayout+xml"/>
  <Override PartName="/ppt/theme/theme29.xml" ContentType="application/vnd.openxmlformats-officedocument.theme+xml"/>
  <Override PartName="/ppt/slideLayouts/slideLayout29.xml" ContentType="application/vnd.openxmlformats-officedocument.presentationml.slideLayout+xml"/>
  <Override PartName="/ppt/theme/theme30.xml" ContentType="application/vnd.openxmlformats-officedocument.theme+xml"/>
  <Override PartName="/ppt/slideLayouts/slideLayout30.xml" ContentType="application/vnd.openxmlformats-officedocument.presentationml.slideLayout+xml"/>
  <Override PartName="/ppt/theme/theme31.xml" ContentType="application/vnd.openxmlformats-officedocument.theme+xml"/>
  <Override PartName="/ppt/slideLayouts/slideLayout31.xml" ContentType="application/vnd.openxmlformats-officedocument.presentationml.slideLayout+xml"/>
  <Override PartName="/ppt/theme/theme32.xml" ContentType="application/vnd.openxmlformats-officedocument.theme+xml"/>
  <Override PartName="/ppt/slideLayouts/slideLayout32.xml" ContentType="application/vnd.openxmlformats-officedocument.presentationml.slideLayout+xml"/>
  <Override PartName="/ppt/theme/theme33.xml" ContentType="application/vnd.openxmlformats-officedocument.theme+xml"/>
  <Override PartName="/ppt/slideLayouts/slideLayout33.xml" ContentType="application/vnd.openxmlformats-officedocument.presentationml.slideLayout+xml"/>
  <Override PartName="/ppt/theme/theme34.xml" ContentType="application/vnd.openxmlformats-officedocument.theme+xml"/>
  <Override PartName="/ppt/slideLayouts/slideLayout34.xml" ContentType="application/vnd.openxmlformats-officedocument.presentationml.slideLayout+xml"/>
  <Override PartName="/ppt/theme/theme35.xml" ContentType="application/vnd.openxmlformats-officedocument.theme+xml"/>
  <Override PartName="/ppt/slideLayouts/slideLayout35.xml" ContentType="application/vnd.openxmlformats-officedocument.presentationml.slideLayout+xml"/>
  <Override PartName="/ppt/theme/theme36.xml" ContentType="application/vnd.openxmlformats-officedocument.theme+xml"/>
  <Override PartName="/ppt/slideLayouts/slideLayout36.xml" ContentType="application/vnd.openxmlformats-officedocument.presentationml.slideLayout+xml"/>
  <Override PartName="/ppt/theme/theme37.xml" ContentType="application/vnd.openxmlformats-officedocument.theme+xml"/>
  <Override PartName="/ppt/slideLayouts/slideLayout37.xml" ContentType="application/vnd.openxmlformats-officedocument.presentationml.slideLayout+xml"/>
  <Override PartName="/ppt/theme/theme38.xml" ContentType="application/vnd.openxmlformats-officedocument.theme+xml"/>
  <Override PartName="/ppt/slideLayouts/slideLayout38.xml" ContentType="application/vnd.openxmlformats-officedocument.presentationml.slideLayout+xml"/>
  <Override PartName="/ppt/theme/theme39.xml" ContentType="application/vnd.openxmlformats-officedocument.theme+xml"/>
  <Override PartName="/ppt/slideLayouts/slideLayout39.xml" ContentType="application/vnd.openxmlformats-officedocument.presentationml.slideLayout+xml"/>
  <Override PartName="/ppt/theme/theme40.xml" ContentType="application/vnd.openxmlformats-officedocument.theme+xml"/>
  <Override PartName="/ppt/slideLayouts/slideLayout40.xml" ContentType="application/vnd.openxmlformats-officedocument.presentationml.slideLayout+xml"/>
  <Override PartName="/ppt/theme/theme41.xml" ContentType="application/vnd.openxmlformats-officedocument.theme+xml"/>
  <Override PartName="/ppt/slideLayouts/slideLayout41.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71" r:id="rId3"/>
    <p:sldMasterId id="2147483673" r:id="rId4"/>
    <p:sldMasterId id="2147483675" r:id="rId5"/>
    <p:sldMasterId id="2147483677" r:id="rId6"/>
    <p:sldMasterId id="2147483679" r:id="rId7"/>
    <p:sldMasterId id="2147483681" r:id="rId8"/>
    <p:sldMasterId id="2147483683" r:id="rId9"/>
    <p:sldMasterId id="2147483685" r:id="rId10"/>
    <p:sldMasterId id="2147483687" r:id="rId11"/>
    <p:sldMasterId id="2147483689" r:id="rId12"/>
    <p:sldMasterId id="2147483691" r:id="rId13"/>
    <p:sldMasterId id="2147483693" r:id="rId14"/>
    <p:sldMasterId id="2147483695" r:id="rId15"/>
    <p:sldMasterId id="2147483697" r:id="rId16"/>
    <p:sldMasterId id="2147483699" r:id="rId17"/>
    <p:sldMasterId id="2147483701" r:id="rId18"/>
    <p:sldMasterId id="2147483702" r:id="rId19"/>
    <p:sldMasterId id="2147483704" r:id="rId20"/>
    <p:sldMasterId id="2147483706" r:id="rId21"/>
    <p:sldMasterId id="2147483708" r:id="rId22"/>
    <p:sldMasterId id="2147483710" r:id="rId23"/>
    <p:sldMasterId id="2147483712" r:id="rId24"/>
    <p:sldMasterId id="2147483714" r:id="rId25"/>
    <p:sldMasterId id="2147483716" r:id="rId26"/>
    <p:sldMasterId id="2147483718" r:id="rId27"/>
    <p:sldMasterId id="2147483720" r:id="rId28"/>
    <p:sldMasterId id="2147483722" r:id="rId29"/>
    <p:sldMasterId id="2147483724" r:id="rId30"/>
    <p:sldMasterId id="2147483726" r:id="rId31"/>
    <p:sldMasterId id="2147483728" r:id="rId32"/>
    <p:sldMasterId id="2147483730" r:id="rId33"/>
    <p:sldMasterId id="2147483732" r:id="rId34"/>
    <p:sldMasterId id="2147483734" r:id="rId35"/>
    <p:sldMasterId id="2147483736" r:id="rId36"/>
    <p:sldMasterId id="2147483738" r:id="rId37"/>
    <p:sldMasterId id="2147483740" r:id="rId38"/>
    <p:sldMasterId id="2147483742" r:id="rId39"/>
    <p:sldMasterId id="2147483744" r:id="rId40"/>
    <p:sldMasterId id="2147483746" r:id="rId41"/>
    <p:sldMasterId id="2147483748" r:id="rId42"/>
  </p:sldMasterIdLst>
  <p:notesMasterIdLst>
    <p:notesMasterId r:id="rId116"/>
  </p:notesMasterIdLst>
  <p:sldIdLst>
    <p:sldId id="754" r:id="rId43"/>
    <p:sldId id="797" r:id="rId44"/>
    <p:sldId id="841" r:id="rId45"/>
    <p:sldId id="842" r:id="rId46"/>
    <p:sldId id="853" r:id="rId47"/>
    <p:sldId id="883" r:id="rId48"/>
    <p:sldId id="887" r:id="rId49"/>
    <p:sldId id="886" r:id="rId50"/>
    <p:sldId id="888" r:id="rId51"/>
    <p:sldId id="892" r:id="rId52"/>
    <p:sldId id="885" r:id="rId53"/>
    <p:sldId id="796" r:id="rId54"/>
    <p:sldId id="772" r:id="rId55"/>
    <p:sldId id="629" r:id="rId56"/>
    <p:sldId id="840" r:id="rId57"/>
    <p:sldId id="773" r:id="rId58"/>
    <p:sldId id="774" r:id="rId59"/>
    <p:sldId id="776" r:id="rId60"/>
    <p:sldId id="777" r:id="rId61"/>
    <p:sldId id="778" r:id="rId62"/>
    <p:sldId id="780" r:id="rId63"/>
    <p:sldId id="781" r:id="rId64"/>
    <p:sldId id="782" r:id="rId65"/>
    <p:sldId id="779" r:id="rId66"/>
    <p:sldId id="856" r:id="rId67"/>
    <p:sldId id="857" r:id="rId68"/>
    <p:sldId id="785" r:id="rId69"/>
    <p:sldId id="795" r:id="rId70"/>
    <p:sldId id="859" r:id="rId71"/>
    <p:sldId id="860" r:id="rId72"/>
    <p:sldId id="861" r:id="rId73"/>
    <p:sldId id="862" r:id="rId74"/>
    <p:sldId id="863" r:id="rId75"/>
    <p:sldId id="864" r:id="rId76"/>
    <p:sldId id="865" r:id="rId77"/>
    <p:sldId id="866" r:id="rId78"/>
    <p:sldId id="867" r:id="rId79"/>
    <p:sldId id="868" r:id="rId80"/>
    <p:sldId id="869" r:id="rId81"/>
    <p:sldId id="870" r:id="rId82"/>
    <p:sldId id="871" r:id="rId83"/>
    <p:sldId id="872" r:id="rId84"/>
    <p:sldId id="873" r:id="rId85"/>
    <p:sldId id="874" r:id="rId86"/>
    <p:sldId id="875" r:id="rId87"/>
    <p:sldId id="876" r:id="rId88"/>
    <p:sldId id="877" r:id="rId89"/>
    <p:sldId id="878" r:id="rId90"/>
    <p:sldId id="879" r:id="rId91"/>
    <p:sldId id="880" r:id="rId92"/>
    <p:sldId id="881" r:id="rId93"/>
    <p:sldId id="882" r:id="rId94"/>
    <p:sldId id="808" r:id="rId95"/>
    <p:sldId id="843" r:id="rId96"/>
    <p:sldId id="844" r:id="rId97"/>
    <p:sldId id="845" r:id="rId98"/>
    <p:sldId id="846" r:id="rId99"/>
    <p:sldId id="847" r:id="rId100"/>
    <p:sldId id="848" r:id="rId101"/>
    <p:sldId id="849" r:id="rId102"/>
    <p:sldId id="850" r:id="rId103"/>
    <p:sldId id="851" r:id="rId104"/>
    <p:sldId id="852" r:id="rId105"/>
    <p:sldId id="810" r:id="rId106"/>
    <p:sldId id="789" r:id="rId107"/>
    <p:sldId id="794" r:id="rId108"/>
    <p:sldId id="858" r:id="rId109"/>
    <p:sldId id="884" r:id="rId110"/>
    <p:sldId id="791" r:id="rId111"/>
    <p:sldId id="832" r:id="rId112"/>
    <p:sldId id="833" r:id="rId113"/>
    <p:sldId id="834" r:id="rId114"/>
    <p:sldId id="646" r:id="rId115"/>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zsia, Nancy" initials="KN" lastIdx="1" clrIdx="0">
    <p:extLst>
      <p:ext uri="{19B8F6BF-5375-455C-9EA6-DF929625EA0E}">
        <p15:presenceInfo xmlns:p15="http://schemas.microsoft.com/office/powerpoint/2012/main" userId="S-1-5-21-1059944638-1554040581-271018150-225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896700"/>
    <a:srgbClr val="FF8A18"/>
    <a:srgbClr val="FFCC00"/>
    <a:srgbClr val="0000FF"/>
    <a:srgbClr val="CC0099"/>
    <a:srgbClr val="BF2C13"/>
    <a:srgbClr val="3492E6"/>
    <a:srgbClr val="FDD242"/>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87253" autoAdjust="0"/>
  </p:normalViewPr>
  <p:slideViewPr>
    <p:cSldViewPr snapToGrid="0">
      <p:cViewPr varScale="1">
        <p:scale>
          <a:sx n="65" d="100"/>
          <a:sy n="65" d="100"/>
        </p:scale>
        <p:origin x="876" y="66"/>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commentAuthors" Target="commentAuthors.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5.xml"/><Relationship Id="rId63" Type="http://schemas.openxmlformats.org/officeDocument/2006/relationships/slide" Target="slides/slide21.xml"/><Relationship Id="rId68" Type="http://schemas.openxmlformats.org/officeDocument/2006/relationships/slide" Target="slides/slide26.xml"/><Relationship Id="rId84" Type="http://schemas.openxmlformats.org/officeDocument/2006/relationships/slide" Target="slides/slide42.xml"/><Relationship Id="rId89" Type="http://schemas.openxmlformats.org/officeDocument/2006/relationships/slide" Target="slides/slide47.xml"/><Relationship Id="rId112" Type="http://schemas.openxmlformats.org/officeDocument/2006/relationships/slide" Target="slides/slide70.xml"/><Relationship Id="rId16" Type="http://schemas.openxmlformats.org/officeDocument/2006/relationships/slideMaster" Target="slideMasters/slideMaster16.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1.xml"/><Relationship Id="rId58" Type="http://schemas.openxmlformats.org/officeDocument/2006/relationships/slide" Target="slides/slide16.xml"/><Relationship Id="rId74" Type="http://schemas.openxmlformats.org/officeDocument/2006/relationships/slide" Target="slides/slide32.xml"/><Relationship Id="rId79" Type="http://schemas.openxmlformats.org/officeDocument/2006/relationships/slide" Target="slides/slide37.xml"/><Relationship Id="rId102" Type="http://schemas.openxmlformats.org/officeDocument/2006/relationships/slide" Target="slides/slide60.xml"/><Relationship Id="rId5" Type="http://schemas.openxmlformats.org/officeDocument/2006/relationships/slideMaster" Target="slideMasters/slideMaster5.xml"/><Relationship Id="rId61" Type="http://schemas.openxmlformats.org/officeDocument/2006/relationships/slide" Target="slides/slide19.xml"/><Relationship Id="rId82" Type="http://schemas.openxmlformats.org/officeDocument/2006/relationships/slide" Target="slides/slide40.xml"/><Relationship Id="rId90" Type="http://schemas.openxmlformats.org/officeDocument/2006/relationships/slide" Target="slides/slide48.xml"/><Relationship Id="rId95"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1.xml"/><Relationship Id="rId48" Type="http://schemas.openxmlformats.org/officeDocument/2006/relationships/slide" Target="slides/slide6.xml"/><Relationship Id="rId56" Type="http://schemas.openxmlformats.org/officeDocument/2006/relationships/slide" Target="slides/slide14.xml"/><Relationship Id="rId64" Type="http://schemas.openxmlformats.org/officeDocument/2006/relationships/slide" Target="slides/slide22.xml"/><Relationship Id="rId69" Type="http://schemas.openxmlformats.org/officeDocument/2006/relationships/slide" Target="slides/slide27.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13" Type="http://schemas.openxmlformats.org/officeDocument/2006/relationships/slide" Target="slides/slide71.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80" Type="http://schemas.openxmlformats.org/officeDocument/2006/relationships/slide" Target="slides/slide38.xml"/><Relationship Id="rId85" Type="http://schemas.openxmlformats.org/officeDocument/2006/relationships/slide" Target="slides/slide43.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4.xml"/><Relationship Id="rId59" Type="http://schemas.openxmlformats.org/officeDocument/2006/relationships/slide" Target="slides/slide17.xml"/><Relationship Id="rId67" Type="http://schemas.openxmlformats.org/officeDocument/2006/relationships/slide" Target="slides/slide25.xml"/><Relationship Id="rId103" Type="http://schemas.openxmlformats.org/officeDocument/2006/relationships/slide" Target="slides/slide61.xml"/><Relationship Id="rId108"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2.xml"/><Relationship Id="rId62" Type="http://schemas.openxmlformats.org/officeDocument/2006/relationships/slide" Target="slides/slide20.xml"/><Relationship Id="rId70" Type="http://schemas.openxmlformats.org/officeDocument/2006/relationships/slide" Target="slides/slide28.xml"/><Relationship Id="rId75" Type="http://schemas.openxmlformats.org/officeDocument/2006/relationships/slide" Target="slides/slide33.xml"/><Relationship Id="rId83" Type="http://schemas.openxmlformats.org/officeDocument/2006/relationships/slide" Target="slides/slide41.xml"/><Relationship Id="rId88" Type="http://schemas.openxmlformats.org/officeDocument/2006/relationships/slide" Target="slides/slide46.xml"/><Relationship Id="rId91" Type="http://schemas.openxmlformats.org/officeDocument/2006/relationships/slide" Target="slides/slide49.xml"/><Relationship Id="rId96" Type="http://schemas.openxmlformats.org/officeDocument/2006/relationships/slide" Target="slides/slide54.xml"/><Relationship Id="rId111"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7.xml"/><Relationship Id="rId57" Type="http://schemas.openxmlformats.org/officeDocument/2006/relationships/slide" Target="slides/slide15.xml"/><Relationship Id="rId106" Type="http://schemas.openxmlformats.org/officeDocument/2006/relationships/slide" Target="slides/slide64.xml"/><Relationship Id="rId114" Type="http://schemas.openxmlformats.org/officeDocument/2006/relationships/slide" Target="slides/slide72.xml"/><Relationship Id="rId119"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2.xml"/><Relationship Id="rId52" Type="http://schemas.openxmlformats.org/officeDocument/2006/relationships/slide" Target="slides/slide10.xml"/><Relationship Id="rId60" Type="http://schemas.openxmlformats.org/officeDocument/2006/relationships/slide" Target="slides/slide18.xml"/><Relationship Id="rId65" Type="http://schemas.openxmlformats.org/officeDocument/2006/relationships/slide" Target="slides/slide23.xml"/><Relationship Id="rId73" Type="http://schemas.openxmlformats.org/officeDocument/2006/relationships/slide" Target="slides/slide31.xml"/><Relationship Id="rId78" Type="http://schemas.openxmlformats.org/officeDocument/2006/relationships/slide" Target="slides/slide36.xml"/><Relationship Id="rId81" Type="http://schemas.openxmlformats.org/officeDocument/2006/relationships/slide" Target="slides/slide39.xml"/><Relationship Id="rId86" Type="http://schemas.openxmlformats.org/officeDocument/2006/relationships/slide" Target="slides/slide44.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3177" tIns="46589" rIns="93177" bIns="46589" rtlCol="0"/>
          <a:lstStyle>
            <a:lvl1pPr algn="r">
              <a:defRPr sz="1200"/>
            </a:lvl1pPr>
          </a:lstStyle>
          <a:p>
            <a:fld id="{19ADDF3A-81EC-43C0-BB7E-A936FE8A4DF9}" type="datetimeFigureOut">
              <a:rPr lang="en-US" smtClean="0"/>
              <a:t>3/26/2019</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7180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3177" tIns="46589" rIns="93177" bIns="46589" rtlCol="0" anchor="b"/>
          <a:lstStyle>
            <a:lvl1pPr algn="r">
              <a:defRPr sz="1200"/>
            </a:lvl1pPr>
          </a:lstStyle>
          <a:p>
            <a:fld id="{49B59CAB-624C-40FA-9C12-FC7C33968AFF}" type="slidenum">
              <a:rPr lang="en-US" smtClean="0"/>
              <a:t>‹#›</a:t>
            </a:fld>
            <a:endParaRPr lang="en-US" dirty="0"/>
          </a:p>
        </p:txBody>
      </p:sp>
    </p:spTree>
    <p:extLst>
      <p:ext uri="{BB962C8B-B14F-4D97-AF65-F5344CB8AC3E}">
        <p14:creationId xmlns:p14="http://schemas.microsoft.com/office/powerpoint/2010/main" val="828892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a:t>
            </a:fld>
            <a:endParaRPr lang="en-US" dirty="0"/>
          </a:p>
        </p:txBody>
      </p:sp>
    </p:spTree>
    <p:extLst>
      <p:ext uri="{BB962C8B-B14F-4D97-AF65-F5344CB8AC3E}">
        <p14:creationId xmlns:p14="http://schemas.microsoft.com/office/powerpoint/2010/main" val="4174658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10</a:t>
            </a:fld>
            <a:endParaRPr lang="en-US" dirty="0"/>
          </a:p>
        </p:txBody>
      </p:sp>
    </p:spTree>
    <p:extLst>
      <p:ext uri="{BB962C8B-B14F-4D97-AF65-F5344CB8AC3E}">
        <p14:creationId xmlns:p14="http://schemas.microsoft.com/office/powerpoint/2010/main" val="243545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11</a:t>
            </a:fld>
            <a:endParaRPr lang="en-US" dirty="0"/>
          </a:p>
        </p:txBody>
      </p:sp>
    </p:spTree>
    <p:extLst>
      <p:ext uri="{BB962C8B-B14F-4D97-AF65-F5344CB8AC3E}">
        <p14:creationId xmlns:p14="http://schemas.microsoft.com/office/powerpoint/2010/main" val="387543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12</a:t>
            </a:fld>
            <a:endParaRPr lang="en-US" dirty="0"/>
          </a:p>
        </p:txBody>
      </p:sp>
    </p:spTree>
    <p:extLst>
      <p:ext uri="{BB962C8B-B14F-4D97-AF65-F5344CB8AC3E}">
        <p14:creationId xmlns:p14="http://schemas.microsoft.com/office/powerpoint/2010/main" val="792704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13</a:t>
            </a:fld>
            <a:endParaRPr lang="en-US" dirty="0"/>
          </a:p>
        </p:txBody>
      </p:sp>
    </p:spTree>
    <p:extLst>
      <p:ext uri="{BB962C8B-B14F-4D97-AF65-F5344CB8AC3E}">
        <p14:creationId xmlns:p14="http://schemas.microsoft.com/office/powerpoint/2010/main" val="792704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14</a:t>
            </a:fld>
            <a:endParaRPr lang="en-US" dirty="0"/>
          </a:p>
        </p:txBody>
      </p:sp>
    </p:spTree>
    <p:extLst>
      <p:ext uri="{BB962C8B-B14F-4D97-AF65-F5344CB8AC3E}">
        <p14:creationId xmlns:p14="http://schemas.microsoft.com/office/powerpoint/2010/main" val="1436701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15</a:t>
            </a:fld>
            <a:endParaRPr lang="en-US" dirty="0"/>
          </a:p>
        </p:txBody>
      </p:sp>
    </p:spTree>
    <p:extLst>
      <p:ext uri="{BB962C8B-B14F-4D97-AF65-F5344CB8AC3E}">
        <p14:creationId xmlns:p14="http://schemas.microsoft.com/office/powerpoint/2010/main" val="1436701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16</a:t>
            </a:fld>
            <a:endParaRPr lang="en-US" dirty="0"/>
          </a:p>
        </p:txBody>
      </p:sp>
    </p:spTree>
    <p:extLst>
      <p:ext uri="{BB962C8B-B14F-4D97-AF65-F5344CB8AC3E}">
        <p14:creationId xmlns:p14="http://schemas.microsoft.com/office/powerpoint/2010/main" val="949742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17</a:t>
            </a:fld>
            <a:endParaRPr lang="en-US" dirty="0"/>
          </a:p>
        </p:txBody>
      </p:sp>
    </p:spTree>
    <p:extLst>
      <p:ext uri="{BB962C8B-B14F-4D97-AF65-F5344CB8AC3E}">
        <p14:creationId xmlns:p14="http://schemas.microsoft.com/office/powerpoint/2010/main" val="2333746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18</a:t>
            </a:fld>
            <a:endParaRPr lang="en-US" dirty="0"/>
          </a:p>
        </p:txBody>
      </p:sp>
    </p:spTree>
    <p:extLst>
      <p:ext uri="{BB962C8B-B14F-4D97-AF65-F5344CB8AC3E}">
        <p14:creationId xmlns:p14="http://schemas.microsoft.com/office/powerpoint/2010/main" val="710033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19</a:t>
            </a:fld>
            <a:endParaRPr lang="en-US" dirty="0"/>
          </a:p>
        </p:txBody>
      </p:sp>
    </p:spTree>
    <p:extLst>
      <p:ext uri="{BB962C8B-B14F-4D97-AF65-F5344CB8AC3E}">
        <p14:creationId xmlns:p14="http://schemas.microsoft.com/office/powerpoint/2010/main" val="1118079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a:t>
            </a:fld>
            <a:endParaRPr lang="en-US" dirty="0"/>
          </a:p>
        </p:txBody>
      </p:sp>
    </p:spTree>
    <p:extLst>
      <p:ext uri="{BB962C8B-B14F-4D97-AF65-F5344CB8AC3E}">
        <p14:creationId xmlns:p14="http://schemas.microsoft.com/office/powerpoint/2010/main" val="2405531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20</a:t>
            </a:fld>
            <a:endParaRPr lang="en-US" dirty="0"/>
          </a:p>
        </p:txBody>
      </p:sp>
    </p:spTree>
    <p:extLst>
      <p:ext uri="{BB962C8B-B14F-4D97-AF65-F5344CB8AC3E}">
        <p14:creationId xmlns:p14="http://schemas.microsoft.com/office/powerpoint/2010/main" val="119744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21</a:t>
            </a:fld>
            <a:endParaRPr lang="en-US" dirty="0"/>
          </a:p>
        </p:txBody>
      </p:sp>
    </p:spTree>
    <p:extLst>
      <p:ext uri="{BB962C8B-B14F-4D97-AF65-F5344CB8AC3E}">
        <p14:creationId xmlns:p14="http://schemas.microsoft.com/office/powerpoint/2010/main" val="3408982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22</a:t>
            </a:fld>
            <a:endParaRPr lang="en-US" dirty="0"/>
          </a:p>
        </p:txBody>
      </p:sp>
    </p:spTree>
    <p:extLst>
      <p:ext uri="{BB962C8B-B14F-4D97-AF65-F5344CB8AC3E}">
        <p14:creationId xmlns:p14="http://schemas.microsoft.com/office/powerpoint/2010/main" val="112304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23</a:t>
            </a:fld>
            <a:endParaRPr lang="en-US" dirty="0"/>
          </a:p>
        </p:txBody>
      </p:sp>
    </p:spTree>
    <p:extLst>
      <p:ext uri="{BB962C8B-B14F-4D97-AF65-F5344CB8AC3E}">
        <p14:creationId xmlns:p14="http://schemas.microsoft.com/office/powerpoint/2010/main" val="1072151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24</a:t>
            </a:fld>
            <a:endParaRPr lang="en-US" dirty="0"/>
          </a:p>
        </p:txBody>
      </p:sp>
    </p:spTree>
    <p:extLst>
      <p:ext uri="{BB962C8B-B14F-4D97-AF65-F5344CB8AC3E}">
        <p14:creationId xmlns:p14="http://schemas.microsoft.com/office/powerpoint/2010/main" val="956433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25</a:t>
            </a:fld>
            <a:endParaRPr lang="en-US" dirty="0"/>
          </a:p>
        </p:txBody>
      </p:sp>
    </p:spTree>
    <p:extLst>
      <p:ext uri="{BB962C8B-B14F-4D97-AF65-F5344CB8AC3E}">
        <p14:creationId xmlns:p14="http://schemas.microsoft.com/office/powerpoint/2010/main" val="3286294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26</a:t>
            </a:fld>
            <a:endParaRPr lang="en-US" dirty="0"/>
          </a:p>
        </p:txBody>
      </p:sp>
    </p:spTree>
    <p:extLst>
      <p:ext uri="{BB962C8B-B14F-4D97-AF65-F5344CB8AC3E}">
        <p14:creationId xmlns:p14="http://schemas.microsoft.com/office/powerpoint/2010/main" val="1634475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27</a:t>
            </a:fld>
            <a:endParaRPr lang="en-US" dirty="0"/>
          </a:p>
        </p:txBody>
      </p:sp>
    </p:spTree>
    <p:extLst>
      <p:ext uri="{BB962C8B-B14F-4D97-AF65-F5344CB8AC3E}">
        <p14:creationId xmlns:p14="http://schemas.microsoft.com/office/powerpoint/2010/main" val="781197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28</a:t>
            </a:fld>
            <a:endParaRPr lang="en-US" dirty="0"/>
          </a:p>
        </p:txBody>
      </p:sp>
    </p:spTree>
    <p:extLst>
      <p:ext uri="{BB962C8B-B14F-4D97-AF65-F5344CB8AC3E}">
        <p14:creationId xmlns:p14="http://schemas.microsoft.com/office/powerpoint/2010/main" val="1288928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13886e5ee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g313886e5ee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27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a:t>
            </a:fld>
            <a:endParaRPr lang="en-US" dirty="0"/>
          </a:p>
        </p:txBody>
      </p:sp>
    </p:spTree>
    <p:extLst>
      <p:ext uri="{BB962C8B-B14F-4D97-AF65-F5344CB8AC3E}">
        <p14:creationId xmlns:p14="http://schemas.microsoft.com/office/powerpoint/2010/main" val="2925769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43312d2bb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g43312d2b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5537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43312d2bb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g43312d2b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82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66d6202f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 name="Google Shape;505;g3666d6202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7670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43312d2bb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g43312d2b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5035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43312d2bb7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9" name="Google Shape;539;g43312d2bb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1662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13886e5ee_0_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g313886e5ee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7434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666d6202f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g3666d6202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3934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43312d2bb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g43312d2bb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4898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666d6202f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g3666d6202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2751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666d6202f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g3666d6202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8508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a:t>
            </a:fld>
            <a:endParaRPr lang="en-US" dirty="0"/>
          </a:p>
        </p:txBody>
      </p:sp>
    </p:spTree>
    <p:extLst>
      <p:ext uri="{BB962C8B-B14F-4D97-AF65-F5344CB8AC3E}">
        <p14:creationId xmlns:p14="http://schemas.microsoft.com/office/powerpoint/2010/main" val="1598906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43312d2bb7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459;g43312d2bb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0480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B59CAB-624C-40FA-9C12-FC7C33968AFF}" type="slidenum">
              <a:rPr lang="en-US" smtClean="0"/>
              <a:t>41</a:t>
            </a:fld>
            <a:endParaRPr lang="en-US" dirty="0"/>
          </a:p>
        </p:txBody>
      </p:sp>
    </p:spTree>
    <p:extLst>
      <p:ext uri="{BB962C8B-B14F-4D97-AF65-F5344CB8AC3E}">
        <p14:creationId xmlns:p14="http://schemas.microsoft.com/office/powerpoint/2010/main" val="1433221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B59CAB-624C-40FA-9C12-FC7C33968AFF}" type="slidenum">
              <a:rPr lang="en-US" smtClean="0"/>
              <a:t>42</a:t>
            </a:fld>
            <a:endParaRPr lang="en-US" dirty="0"/>
          </a:p>
        </p:txBody>
      </p:sp>
    </p:spTree>
    <p:extLst>
      <p:ext uri="{BB962C8B-B14F-4D97-AF65-F5344CB8AC3E}">
        <p14:creationId xmlns:p14="http://schemas.microsoft.com/office/powerpoint/2010/main" val="3094538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B59CAB-624C-40FA-9C12-FC7C33968AFF}" type="slidenum">
              <a:rPr lang="en-US" smtClean="0"/>
              <a:t>43</a:t>
            </a:fld>
            <a:endParaRPr lang="en-US" dirty="0"/>
          </a:p>
        </p:txBody>
      </p:sp>
    </p:spTree>
    <p:extLst>
      <p:ext uri="{BB962C8B-B14F-4D97-AF65-F5344CB8AC3E}">
        <p14:creationId xmlns:p14="http://schemas.microsoft.com/office/powerpoint/2010/main" val="1614170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B59CAB-624C-40FA-9C12-FC7C33968AFF}" type="slidenum">
              <a:rPr lang="en-US" smtClean="0"/>
              <a:t>44</a:t>
            </a:fld>
            <a:endParaRPr lang="en-US" dirty="0"/>
          </a:p>
        </p:txBody>
      </p:sp>
    </p:spTree>
    <p:extLst>
      <p:ext uri="{BB962C8B-B14F-4D97-AF65-F5344CB8AC3E}">
        <p14:creationId xmlns:p14="http://schemas.microsoft.com/office/powerpoint/2010/main" val="3604226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B59CAB-624C-40FA-9C12-FC7C33968AFF}" type="slidenum">
              <a:rPr lang="en-US" smtClean="0"/>
              <a:t>45</a:t>
            </a:fld>
            <a:endParaRPr lang="en-US" dirty="0"/>
          </a:p>
        </p:txBody>
      </p:sp>
    </p:spTree>
    <p:extLst>
      <p:ext uri="{BB962C8B-B14F-4D97-AF65-F5344CB8AC3E}">
        <p14:creationId xmlns:p14="http://schemas.microsoft.com/office/powerpoint/2010/main" val="841362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43312d2bb7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459;g43312d2bb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48081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13886e5ee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523;g313886e5ee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8609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13886e5ee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523;g313886e5ee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942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13886e5ee_0_3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 name="Google Shape;494;g313886e5ee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6708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a:t>
            </a:fld>
            <a:endParaRPr lang="en-US" dirty="0"/>
          </a:p>
        </p:txBody>
      </p:sp>
    </p:spTree>
    <p:extLst>
      <p:ext uri="{BB962C8B-B14F-4D97-AF65-F5344CB8AC3E}">
        <p14:creationId xmlns:p14="http://schemas.microsoft.com/office/powerpoint/2010/main" val="4994606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666d6202f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666d6202f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11518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666d6202f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3666d6202f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214108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B59CAB-624C-40FA-9C12-FC7C33968AFF}" type="slidenum">
              <a:rPr lang="en-US" smtClean="0"/>
              <a:t>52</a:t>
            </a:fld>
            <a:endParaRPr lang="en-US" dirty="0"/>
          </a:p>
        </p:txBody>
      </p:sp>
    </p:spTree>
    <p:extLst>
      <p:ext uri="{BB962C8B-B14F-4D97-AF65-F5344CB8AC3E}">
        <p14:creationId xmlns:p14="http://schemas.microsoft.com/office/powerpoint/2010/main" val="23153693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53</a:t>
            </a:fld>
            <a:endParaRPr lang="en-US" dirty="0"/>
          </a:p>
        </p:txBody>
      </p:sp>
    </p:spTree>
    <p:extLst>
      <p:ext uri="{BB962C8B-B14F-4D97-AF65-F5344CB8AC3E}">
        <p14:creationId xmlns:p14="http://schemas.microsoft.com/office/powerpoint/2010/main" val="1820615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54</a:t>
            </a:fld>
            <a:endParaRPr lang="en-US" dirty="0"/>
          </a:p>
        </p:txBody>
      </p:sp>
    </p:spTree>
    <p:extLst>
      <p:ext uri="{BB962C8B-B14F-4D97-AF65-F5344CB8AC3E}">
        <p14:creationId xmlns:p14="http://schemas.microsoft.com/office/powerpoint/2010/main" val="9933242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55</a:t>
            </a:fld>
            <a:endParaRPr lang="en-US" dirty="0"/>
          </a:p>
        </p:txBody>
      </p:sp>
    </p:spTree>
    <p:extLst>
      <p:ext uri="{BB962C8B-B14F-4D97-AF65-F5344CB8AC3E}">
        <p14:creationId xmlns:p14="http://schemas.microsoft.com/office/powerpoint/2010/main" val="4265445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56</a:t>
            </a:fld>
            <a:endParaRPr lang="en-US" dirty="0"/>
          </a:p>
        </p:txBody>
      </p:sp>
    </p:spTree>
    <p:extLst>
      <p:ext uri="{BB962C8B-B14F-4D97-AF65-F5344CB8AC3E}">
        <p14:creationId xmlns:p14="http://schemas.microsoft.com/office/powerpoint/2010/main" val="37686922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57</a:t>
            </a:fld>
            <a:endParaRPr lang="en-US" dirty="0"/>
          </a:p>
        </p:txBody>
      </p:sp>
    </p:spTree>
    <p:extLst>
      <p:ext uri="{BB962C8B-B14F-4D97-AF65-F5344CB8AC3E}">
        <p14:creationId xmlns:p14="http://schemas.microsoft.com/office/powerpoint/2010/main" val="8508441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58</a:t>
            </a:fld>
            <a:endParaRPr lang="en-US" dirty="0"/>
          </a:p>
        </p:txBody>
      </p:sp>
    </p:spTree>
    <p:extLst>
      <p:ext uri="{BB962C8B-B14F-4D97-AF65-F5344CB8AC3E}">
        <p14:creationId xmlns:p14="http://schemas.microsoft.com/office/powerpoint/2010/main" val="22126766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59</a:t>
            </a:fld>
            <a:endParaRPr lang="en-US" dirty="0"/>
          </a:p>
        </p:txBody>
      </p:sp>
    </p:spTree>
    <p:extLst>
      <p:ext uri="{BB962C8B-B14F-4D97-AF65-F5344CB8AC3E}">
        <p14:creationId xmlns:p14="http://schemas.microsoft.com/office/powerpoint/2010/main" val="2282340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a:t>
            </a:fld>
            <a:endParaRPr lang="en-US" dirty="0"/>
          </a:p>
        </p:txBody>
      </p:sp>
    </p:spTree>
    <p:extLst>
      <p:ext uri="{BB962C8B-B14F-4D97-AF65-F5344CB8AC3E}">
        <p14:creationId xmlns:p14="http://schemas.microsoft.com/office/powerpoint/2010/main" val="33183679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60</a:t>
            </a:fld>
            <a:endParaRPr lang="en-US" dirty="0"/>
          </a:p>
        </p:txBody>
      </p:sp>
    </p:spTree>
    <p:extLst>
      <p:ext uri="{BB962C8B-B14F-4D97-AF65-F5344CB8AC3E}">
        <p14:creationId xmlns:p14="http://schemas.microsoft.com/office/powerpoint/2010/main" val="18767679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61</a:t>
            </a:fld>
            <a:endParaRPr lang="en-US" dirty="0"/>
          </a:p>
        </p:txBody>
      </p:sp>
    </p:spTree>
    <p:extLst>
      <p:ext uri="{BB962C8B-B14F-4D97-AF65-F5344CB8AC3E}">
        <p14:creationId xmlns:p14="http://schemas.microsoft.com/office/powerpoint/2010/main" val="14833155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62</a:t>
            </a:fld>
            <a:endParaRPr lang="en-US" dirty="0"/>
          </a:p>
        </p:txBody>
      </p:sp>
    </p:spTree>
    <p:extLst>
      <p:ext uri="{BB962C8B-B14F-4D97-AF65-F5344CB8AC3E}">
        <p14:creationId xmlns:p14="http://schemas.microsoft.com/office/powerpoint/2010/main" val="13259773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63</a:t>
            </a:fld>
            <a:endParaRPr lang="en-US" dirty="0"/>
          </a:p>
        </p:txBody>
      </p:sp>
    </p:spTree>
    <p:extLst>
      <p:ext uri="{BB962C8B-B14F-4D97-AF65-F5344CB8AC3E}">
        <p14:creationId xmlns:p14="http://schemas.microsoft.com/office/powerpoint/2010/main" val="3913130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64</a:t>
            </a:fld>
            <a:endParaRPr lang="en-US" dirty="0"/>
          </a:p>
        </p:txBody>
      </p:sp>
    </p:spTree>
    <p:extLst>
      <p:ext uri="{BB962C8B-B14F-4D97-AF65-F5344CB8AC3E}">
        <p14:creationId xmlns:p14="http://schemas.microsoft.com/office/powerpoint/2010/main" val="38043057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65</a:t>
            </a:fld>
            <a:endParaRPr lang="en-US" dirty="0"/>
          </a:p>
        </p:txBody>
      </p:sp>
    </p:spTree>
    <p:extLst>
      <p:ext uri="{BB962C8B-B14F-4D97-AF65-F5344CB8AC3E}">
        <p14:creationId xmlns:p14="http://schemas.microsoft.com/office/powerpoint/2010/main" val="40469271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66</a:t>
            </a:fld>
            <a:endParaRPr lang="en-US" dirty="0"/>
          </a:p>
        </p:txBody>
      </p:sp>
    </p:spTree>
    <p:extLst>
      <p:ext uri="{BB962C8B-B14F-4D97-AF65-F5344CB8AC3E}">
        <p14:creationId xmlns:p14="http://schemas.microsoft.com/office/powerpoint/2010/main" val="9350689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67</a:t>
            </a:fld>
            <a:endParaRPr lang="en-US" dirty="0"/>
          </a:p>
        </p:txBody>
      </p:sp>
    </p:spTree>
    <p:extLst>
      <p:ext uri="{BB962C8B-B14F-4D97-AF65-F5344CB8AC3E}">
        <p14:creationId xmlns:p14="http://schemas.microsoft.com/office/powerpoint/2010/main" val="1971117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68</a:t>
            </a:fld>
            <a:endParaRPr lang="en-US" dirty="0"/>
          </a:p>
        </p:txBody>
      </p:sp>
    </p:spTree>
    <p:extLst>
      <p:ext uri="{BB962C8B-B14F-4D97-AF65-F5344CB8AC3E}">
        <p14:creationId xmlns:p14="http://schemas.microsoft.com/office/powerpoint/2010/main" val="10769076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69</a:t>
            </a:fld>
            <a:endParaRPr lang="en-US" dirty="0"/>
          </a:p>
        </p:txBody>
      </p:sp>
    </p:spTree>
    <p:extLst>
      <p:ext uri="{BB962C8B-B14F-4D97-AF65-F5344CB8AC3E}">
        <p14:creationId xmlns:p14="http://schemas.microsoft.com/office/powerpoint/2010/main" val="186704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7</a:t>
            </a:fld>
            <a:endParaRPr lang="en-US" dirty="0"/>
          </a:p>
        </p:txBody>
      </p:sp>
    </p:spTree>
    <p:extLst>
      <p:ext uri="{BB962C8B-B14F-4D97-AF65-F5344CB8AC3E}">
        <p14:creationId xmlns:p14="http://schemas.microsoft.com/office/powerpoint/2010/main" val="23960658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70</a:t>
            </a:fld>
            <a:endParaRPr lang="en-US" dirty="0"/>
          </a:p>
        </p:txBody>
      </p:sp>
    </p:spTree>
    <p:extLst>
      <p:ext uri="{BB962C8B-B14F-4D97-AF65-F5344CB8AC3E}">
        <p14:creationId xmlns:p14="http://schemas.microsoft.com/office/powerpoint/2010/main" val="21045494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71</a:t>
            </a:fld>
            <a:endParaRPr lang="en-US" dirty="0"/>
          </a:p>
        </p:txBody>
      </p:sp>
    </p:spTree>
    <p:extLst>
      <p:ext uri="{BB962C8B-B14F-4D97-AF65-F5344CB8AC3E}">
        <p14:creationId xmlns:p14="http://schemas.microsoft.com/office/powerpoint/2010/main" val="21105484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72</a:t>
            </a:fld>
            <a:endParaRPr lang="en-US" dirty="0"/>
          </a:p>
        </p:txBody>
      </p:sp>
    </p:spTree>
    <p:extLst>
      <p:ext uri="{BB962C8B-B14F-4D97-AF65-F5344CB8AC3E}">
        <p14:creationId xmlns:p14="http://schemas.microsoft.com/office/powerpoint/2010/main" val="6948602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73</a:t>
            </a:fld>
            <a:endParaRPr lang="en-US" dirty="0"/>
          </a:p>
        </p:txBody>
      </p:sp>
    </p:spTree>
    <p:extLst>
      <p:ext uri="{BB962C8B-B14F-4D97-AF65-F5344CB8AC3E}">
        <p14:creationId xmlns:p14="http://schemas.microsoft.com/office/powerpoint/2010/main" val="2060890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8</a:t>
            </a:fld>
            <a:endParaRPr lang="en-US" dirty="0"/>
          </a:p>
        </p:txBody>
      </p:sp>
    </p:spTree>
    <p:extLst>
      <p:ext uri="{BB962C8B-B14F-4D97-AF65-F5344CB8AC3E}">
        <p14:creationId xmlns:p14="http://schemas.microsoft.com/office/powerpoint/2010/main" val="460892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9</a:t>
            </a:fld>
            <a:endParaRPr lang="en-US" dirty="0"/>
          </a:p>
        </p:txBody>
      </p:sp>
    </p:spTree>
    <p:extLst>
      <p:ext uri="{BB962C8B-B14F-4D97-AF65-F5344CB8AC3E}">
        <p14:creationId xmlns:p14="http://schemas.microsoft.com/office/powerpoint/2010/main" val="316422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3/26/2019</a:t>
            </a:fld>
            <a:endParaRPr lang="en-US" dirty="0"/>
          </a:p>
        </p:txBody>
      </p:sp>
      <p:sp>
        <p:nvSpPr>
          <p:cNvPr id="5" name="Footer Placeholder 4"/>
          <p:cNvSpPr>
            <a:spLocks noGrp="1"/>
          </p:cNvSpPr>
          <p:nvPr>
            <p:ph type="ftr" sz="quarter" idx="11"/>
          </p:nvPr>
        </p:nvSpPr>
        <p:spPr>
          <a:xfrm>
            <a:off x="1371600" y="4323849"/>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70"/>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4"/>
            <a:ext cx="10822035"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43"/>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5516719"/>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6"/>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5"/>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3/26/2019</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8" y="753534"/>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60"/>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8" y="3959866"/>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3/26/2019</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1"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1"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6" y="1124705"/>
            <a:ext cx="10146187"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9" y="3648319"/>
            <a:ext cx="10144655"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7"/>
            <a:ext cx="2910840" cy="365125"/>
          </a:xfrm>
        </p:spPr>
        <p:txBody>
          <a:bodyPr/>
          <a:lstStyle>
            <a:lvl1pPr algn="r">
              <a:defRPr/>
            </a:lvl1pPr>
          </a:lstStyle>
          <a:p>
            <a:fld id="{48A87A34-81AB-432B-8DAE-1953F412C126}" type="datetimeFigureOut">
              <a:rPr lang="en-US" dirty="0"/>
              <a:pPr/>
              <a:t>3/26/2019</a:t>
            </a:fld>
            <a:endParaRPr lang="en-US" dirty="0"/>
          </a:p>
        </p:txBody>
      </p:sp>
      <p:sp>
        <p:nvSpPr>
          <p:cNvPr id="6" name="Footer Placeholder 5"/>
          <p:cNvSpPr>
            <a:spLocks noGrp="1"/>
          </p:cNvSpPr>
          <p:nvPr>
            <p:ph type="ftr" sz="quarter" idx="11"/>
          </p:nvPr>
        </p:nvSpPr>
        <p:spPr>
          <a:xfrm>
            <a:off x="685802" y="378887"/>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3" y="762003"/>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9"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3"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9" y="4191004"/>
            <a:ext cx="3451583"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9" y="2362200"/>
            <a:ext cx="34515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8619" y="4873768"/>
            <a:ext cx="3451583"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6" y="4191004"/>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374267" y="4873767"/>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2" y="4191004"/>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7" y="2362200"/>
            <a:ext cx="34478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8049732" y="4873765"/>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63"/>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70"/>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9" y="745071"/>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5"/>
            <a:ext cx="2910840" cy="365125"/>
          </a:xfrm>
        </p:spPr>
        <p:txBody>
          <a:bodyPr/>
          <a:lstStyle>
            <a:lvl1pPr algn="r">
              <a:defRPr/>
            </a:lvl1pPr>
          </a:lstStyle>
          <a:p>
            <a:fld id="{48A87A34-81AB-432B-8DAE-1953F412C126}" type="datetimeFigureOut">
              <a:rPr lang="en-US" dirty="0"/>
              <a:pPr/>
              <a:t>3/26/2019</a:t>
            </a:fld>
            <a:endParaRPr lang="en-US" dirty="0"/>
          </a:p>
        </p:txBody>
      </p:sp>
      <p:sp>
        <p:nvSpPr>
          <p:cNvPr id="5" name="Footer Placeholder 4"/>
          <p:cNvSpPr>
            <a:spLocks noGrp="1"/>
          </p:cNvSpPr>
          <p:nvPr>
            <p:ph type="ftr" sz="quarter" idx="11"/>
          </p:nvPr>
        </p:nvSpPr>
        <p:spPr>
          <a:xfrm>
            <a:off x="685802" y="381004"/>
            <a:ext cx="6991492" cy="36512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36"/>
        <p:cNvGrpSpPr/>
        <p:nvPr/>
      </p:nvGrpSpPr>
      <p:grpSpPr>
        <a:xfrm>
          <a:off x="0" y="0"/>
          <a:ext cx="0" cy="0"/>
          <a:chOff x="0" y="0"/>
          <a:chExt cx="0" cy="0"/>
        </a:xfrm>
      </p:grpSpPr>
      <p:sp>
        <p:nvSpPr>
          <p:cNvPr id="337" name="Google Shape;337;p26"/>
          <p:cNvSpPr txBox="1">
            <a:spLocks noGrp="1"/>
          </p:cNvSpPr>
          <p:nvPr>
            <p:ph type="ctrTitle"/>
          </p:nvPr>
        </p:nvSpPr>
        <p:spPr>
          <a:xfrm>
            <a:off x="1524000" y="1122363"/>
            <a:ext cx="9144000" cy="2387600"/>
          </a:xfrm>
          <a:prstGeom prst="rect">
            <a:avLst/>
          </a:prstGeom>
          <a:noFill/>
          <a:ln>
            <a:noFill/>
          </a:ln>
        </p:spPr>
        <p:txBody>
          <a:bodyPr spcFirstLastPara="1" wrap="square" lIns="68575" tIns="68575" rIns="68575" bIns="68575" anchor="b" anchorCtr="0"/>
          <a:lstStyle>
            <a:lvl1pPr marL="0" marR="0" lvl="0" indent="-93131" algn="ctr" rtl="0">
              <a:lnSpc>
                <a:spcPct val="90000"/>
              </a:lnSpc>
              <a:spcBef>
                <a:spcPts val="0"/>
              </a:spcBef>
              <a:spcAft>
                <a:spcPts val="0"/>
              </a:spcAft>
              <a:buSzPts val="1100"/>
              <a:buChar char="●"/>
              <a:defRPr sz="6000" b="0" i="0" u="none" strike="noStrike" cap="none">
                <a:solidFill>
                  <a:schemeClr val="dk1"/>
                </a:solidFill>
                <a:latin typeface="Calibri"/>
                <a:ea typeface="Calibri"/>
                <a:cs typeface="Calibri"/>
                <a:sym typeface="Calibri"/>
              </a:defRPr>
            </a:lvl1pPr>
            <a:lvl2pPr marL="0" marR="0" lvl="1" indent="-93131" algn="l" rtl="0">
              <a:lnSpc>
                <a:spcPct val="90000"/>
              </a:lnSpc>
              <a:spcBef>
                <a:spcPts val="0"/>
              </a:spcBef>
              <a:spcAft>
                <a:spcPts val="0"/>
              </a:spcAft>
              <a:buSzPts val="1100"/>
              <a:buChar char="○"/>
              <a:defRPr sz="4400" b="0" i="0" u="none" strike="noStrike" cap="none">
                <a:solidFill>
                  <a:schemeClr val="dk1"/>
                </a:solidFill>
                <a:latin typeface="Calibri"/>
                <a:ea typeface="Calibri"/>
                <a:cs typeface="Calibri"/>
                <a:sym typeface="Calibri"/>
              </a:defRPr>
            </a:lvl2pPr>
            <a:lvl3pPr marL="0" marR="0" lvl="2" indent="-93131" algn="l" rtl="0">
              <a:lnSpc>
                <a:spcPct val="90000"/>
              </a:lnSpc>
              <a:spcBef>
                <a:spcPts val="0"/>
              </a:spcBef>
              <a:spcAft>
                <a:spcPts val="0"/>
              </a:spcAft>
              <a:buSzPts val="1100"/>
              <a:buChar char="■"/>
              <a:defRPr sz="4400" b="0" i="0" u="none" strike="noStrike" cap="none">
                <a:solidFill>
                  <a:schemeClr val="dk1"/>
                </a:solidFill>
                <a:latin typeface="Calibri"/>
                <a:ea typeface="Calibri"/>
                <a:cs typeface="Calibri"/>
                <a:sym typeface="Calibri"/>
              </a:defRPr>
            </a:lvl3pPr>
            <a:lvl4pPr marL="0" marR="0" lvl="3" indent="-93131" algn="l" rtl="0">
              <a:lnSpc>
                <a:spcPct val="90000"/>
              </a:lnSpc>
              <a:spcBef>
                <a:spcPts val="0"/>
              </a:spcBef>
              <a:spcAft>
                <a:spcPts val="0"/>
              </a:spcAft>
              <a:buSzPts val="1100"/>
              <a:buChar char="●"/>
              <a:defRPr sz="4400" b="0" i="0" u="none" strike="noStrike" cap="none">
                <a:solidFill>
                  <a:schemeClr val="dk1"/>
                </a:solidFill>
                <a:latin typeface="Calibri"/>
                <a:ea typeface="Calibri"/>
                <a:cs typeface="Calibri"/>
                <a:sym typeface="Calibri"/>
              </a:defRPr>
            </a:lvl4pPr>
            <a:lvl5pPr marL="0" marR="0" lvl="4" indent="-93131" algn="l" rtl="0">
              <a:lnSpc>
                <a:spcPct val="90000"/>
              </a:lnSpc>
              <a:spcBef>
                <a:spcPts val="0"/>
              </a:spcBef>
              <a:spcAft>
                <a:spcPts val="0"/>
              </a:spcAft>
              <a:buSzPts val="1100"/>
              <a:buChar char="○"/>
              <a:defRPr sz="4400" b="0" i="0" u="none" strike="noStrike" cap="none">
                <a:solidFill>
                  <a:schemeClr val="dk1"/>
                </a:solidFill>
                <a:latin typeface="Calibri"/>
                <a:ea typeface="Calibri"/>
                <a:cs typeface="Calibri"/>
                <a:sym typeface="Calibri"/>
              </a:defRPr>
            </a:lvl5pPr>
            <a:lvl6pPr marL="457189" marR="0" lvl="5" indent="-93131" algn="l" rtl="0">
              <a:lnSpc>
                <a:spcPct val="90000"/>
              </a:lnSpc>
              <a:spcBef>
                <a:spcPts val="0"/>
              </a:spcBef>
              <a:spcAft>
                <a:spcPts val="0"/>
              </a:spcAft>
              <a:buSzPts val="1100"/>
              <a:buChar char="■"/>
              <a:defRPr sz="4400" b="0" i="0" u="none" strike="noStrike" cap="none">
                <a:solidFill>
                  <a:schemeClr val="dk1"/>
                </a:solidFill>
                <a:latin typeface="Calibri"/>
                <a:ea typeface="Calibri"/>
                <a:cs typeface="Calibri"/>
                <a:sym typeface="Calibri"/>
              </a:defRPr>
            </a:lvl6pPr>
            <a:lvl7pPr marL="914377" marR="0" lvl="6" indent="-93131" algn="l" rtl="0">
              <a:lnSpc>
                <a:spcPct val="90000"/>
              </a:lnSpc>
              <a:spcBef>
                <a:spcPts val="0"/>
              </a:spcBef>
              <a:spcAft>
                <a:spcPts val="0"/>
              </a:spcAft>
              <a:buSzPts val="1100"/>
              <a:buChar char="●"/>
              <a:defRPr sz="4400" b="0" i="0" u="none" strike="noStrike" cap="none">
                <a:solidFill>
                  <a:schemeClr val="dk1"/>
                </a:solidFill>
                <a:latin typeface="Calibri"/>
                <a:ea typeface="Calibri"/>
                <a:cs typeface="Calibri"/>
                <a:sym typeface="Calibri"/>
              </a:defRPr>
            </a:lvl7pPr>
            <a:lvl8pPr marL="1371566" marR="0" lvl="7" indent="-93131" algn="l" rtl="0">
              <a:lnSpc>
                <a:spcPct val="90000"/>
              </a:lnSpc>
              <a:spcBef>
                <a:spcPts val="0"/>
              </a:spcBef>
              <a:spcAft>
                <a:spcPts val="0"/>
              </a:spcAft>
              <a:buSzPts val="1100"/>
              <a:buChar char="○"/>
              <a:defRPr sz="4400" b="0" i="0" u="none" strike="noStrike" cap="none">
                <a:solidFill>
                  <a:schemeClr val="dk1"/>
                </a:solidFill>
                <a:latin typeface="Calibri"/>
                <a:ea typeface="Calibri"/>
                <a:cs typeface="Calibri"/>
                <a:sym typeface="Calibri"/>
              </a:defRPr>
            </a:lvl8pPr>
            <a:lvl9pPr marL="1828754" marR="0" lvl="8" indent="-93131" algn="l" rtl="0">
              <a:lnSpc>
                <a:spcPct val="90000"/>
              </a:lnSpc>
              <a:spcBef>
                <a:spcPts val="0"/>
              </a:spcBef>
              <a:spcAft>
                <a:spcPts val="0"/>
              </a:spcAft>
              <a:buSzPts val="1100"/>
              <a:buChar char="■"/>
              <a:defRPr sz="4400" b="0" i="0" u="none" strike="noStrike" cap="none">
                <a:solidFill>
                  <a:schemeClr val="dk1"/>
                </a:solidFill>
                <a:latin typeface="Calibri"/>
                <a:ea typeface="Calibri"/>
                <a:cs typeface="Calibri"/>
                <a:sym typeface="Calibri"/>
              </a:defRPr>
            </a:lvl9pPr>
          </a:lstStyle>
          <a:p>
            <a:endParaRPr/>
          </a:p>
        </p:txBody>
      </p:sp>
      <p:sp>
        <p:nvSpPr>
          <p:cNvPr id="338" name="Google Shape;338;p26"/>
          <p:cNvSpPr txBox="1">
            <a:spLocks noGrp="1"/>
          </p:cNvSpPr>
          <p:nvPr>
            <p:ph type="subTitle" idx="1"/>
          </p:nvPr>
        </p:nvSpPr>
        <p:spPr>
          <a:xfrm>
            <a:off x="1524000" y="3602037"/>
            <a:ext cx="9144000" cy="1655600"/>
          </a:xfrm>
          <a:prstGeom prst="rect">
            <a:avLst/>
          </a:prstGeom>
          <a:noFill/>
          <a:ln>
            <a:noFill/>
          </a:ln>
        </p:spPr>
        <p:txBody>
          <a:bodyPr spcFirstLastPara="1" wrap="square" lIns="68575" tIns="68575" rIns="68575" bIns="68575" anchor="t" anchorCtr="0"/>
          <a:lstStyle>
            <a:lvl1pPr marL="0" marR="0" lvl="0" indent="0" algn="ctr" rtl="0">
              <a:lnSpc>
                <a:spcPct val="90000"/>
              </a:lnSpc>
              <a:spcBef>
                <a:spcPts val="1067"/>
              </a:spcBef>
              <a:spcAft>
                <a:spcPts val="0"/>
              </a:spcAft>
              <a:buClr>
                <a:schemeClr val="dk1"/>
              </a:buClr>
              <a:buSzPts val="1100"/>
              <a:buFont typeface="Arial"/>
              <a:buNone/>
              <a:defRPr sz="2400" b="0" i="0" u="none" strike="noStrike" cap="none">
                <a:solidFill>
                  <a:schemeClr val="dk1"/>
                </a:solidFill>
                <a:latin typeface="Calibri"/>
                <a:ea typeface="Calibri"/>
                <a:cs typeface="Calibri"/>
                <a:sym typeface="Calibri"/>
              </a:defRPr>
            </a:lvl1pPr>
            <a:lvl2pPr marL="457189" marR="0" lvl="1" indent="0" algn="ctr" rtl="0">
              <a:lnSpc>
                <a:spcPct val="90000"/>
              </a:lnSpc>
              <a:spcBef>
                <a:spcPts val="533"/>
              </a:spcBef>
              <a:spcAft>
                <a:spcPts val="0"/>
              </a:spcAft>
              <a:buClr>
                <a:schemeClr val="dk1"/>
              </a:buClr>
              <a:buSzPts val="1100"/>
              <a:buFont typeface="Arial"/>
              <a:buNone/>
              <a:defRPr sz="2000" b="0" i="0" u="none" strike="noStrike" cap="none">
                <a:solidFill>
                  <a:schemeClr val="dk1"/>
                </a:solidFill>
                <a:latin typeface="Calibri"/>
                <a:ea typeface="Calibri"/>
                <a:cs typeface="Calibri"/>
                <a:sym typeface="Calibri"/>
              </a:defRPr>
            </a:lvl2pPr>
            <a:lvl3pPr marL="914377" marR="0" lvl="2" indent="0" algn="ctr" rtl="0">
              <a:lnSpc>
                <a:spcPct val="90000"/>
              </a:lnSpc>
              <a:spcBef>
                <a:spcPts val="533"/>
              </a:spcBef>
              <a:spcAft>
                <a:spcPts val="0"/>
              </a:spcAft>
              <a:buClr>
                <a:schemeClr val="dk1"/>
              </a:buClr>
              <a:buSzPts val="1100"/>
              <a:buFont typeface="Arial"/>
              <a:buNone/>
              <a:defRPr sz="1867" b="0" i="0" u="none" strike="noStrike" cap="none">
                <a:solidFill>
                  <a:schemeClr val="dk1"/>
                </a:solidFill>
                <a:latin typeface="Calibri"/>
                <a:ea typeface="Calibri"/>
                <a:cs typeface="Calibri"/>
                <a:sym typeface="Calibri"/>
              </a:defRPr>
            </a:lvl3pPr>
            <a:lvl4pPr marL="1371566" marR="0" lvl="3" indent="0" algn="ctr" rtl="0">
              <a:lnSpc>
                <a:spcPct val="90000"/>
              </a:lnSpc>
              <a:spcBef>
                <a:spcPts val="533"/>
              </a:spcBef>
              <a:spcAft>
                <a:spcPts val="0"/>
              </a:spcAft>
              <a:buClr>
                <a:schemeClr val="dk1"/>
              </a:buClr>
              <a:buSzPts val="1100"/>
              <a:buFont typeface="Arial"/>
              <a:buNone/>
              <a:defRPr sz="1600" b="0" i="0" u="none" strike="noStrike" cap="none">
                <a:solidFill>
                  <a:schemeClr val="dk1"/>
                </a:solidFill>
                <a:latin typeface="Calibri"/>
                <a:ea typeface="Calibri"/>
                <a:cs typeface="Calibri"/>
                <a:sym typeface="Calibri"/>
              </a:defRPr>
            </a:lvl4pPr>
            <a:lvl5pPr marL="1828754" marR="0" lvl="4" indent="0" algn="ctr" rtl="0">
              <a:lnSpc>
                <a:spcPct val="90000"/>
              </a:lnSpc>
              <a:spcBef>
                <a:spcPts val="533"/>
              </a:spcBef>
              <a:spcAft>
                <a:spcPts val="0"/>
              </a:spcAft>
              <a:buClr>
                <a:schemeClr val="dk1"/>
              </a:buClr>
              <a:buSzPts val="1100"/>
              <a:buFont typeface="Arial"/>
              <a:buNone/>
              <a:defRPr sz="1600" b="0" i="0" u="none" strike="noStrike" cap="none">
                <a:solidFill>
                  <a:schemeClr val="dk1"/>
                </a:solidFill>
                <a:latin typeface="Calibri"/>
                <a:ea typeface="Calibri"/>
                <a:cs typeface="Calibri"/>
                <a:sym typeface="Calibri"/>
              </a:defRPr>
            </a:lvl5pPr>
            <a:lvl6pPr marL="2285943" marR="0" lvl="5" indent="0" algn="ctr" rtl="0">
              <a:lnSpc>
                <a:spcPct val="90000"/>
              </a:lnSpc>
              <a:spcBef>
                <a:spcPts val="533"/>
              </a:spcBef>
              <a:spcAft>
                <a:spcPts val="0"/>
              </a:spcAft>
              <a:buClr>
                <a:schemeClr val="dk1"/>
              </a:buClr>
              <a:buSzPts val="1100"/>
              <a:buFont typeface="Arial"/>
              <a:buNone/>
              <a:defRPr sz="1600" b="0" i="0" u="none" strike="noStrike" cap="none">
                <a:solidFill>
                  <a:schemeClr val="dk1"/>
                </a:solidFill>
                <a:latin typeface="Calibri"/>
                <a:ea typeface="Calibri"/>
                <a:cs typeface="Calibri"/>
                <a:sym typeface="Calibri"/>
              </a:defRPr>
            </a:lvl6pPr>
            <a:lvl7pPr marL="2743131" marR="0" lvl="6" indent="0" algn="ctr" rtl="0">
              <a:lnSpc>
                <a:spcPct val="90000"/>
              </a:lnSpc>
              <a:spcBef>
                <a:spcPts val="533"/>
              </a:spcBef>
              <a:spcAft>
                <a:spcPts val="0"/>
              </a:spcAft>
              <a:buClr>
                <a:schemeClr val="dk1"/>
              </a:buClr>
              <a:buSzPts val="1100"/>
              <a:buFont typeface="Arial"/>
              <a:buNone/>
              <a:defRPr sz="1600" b="0" i="0" u="none" strike="noStrike" cap="none">
                <a:solidFill>
                  <a:schemeClr val="dk1"/>
                </a:solidFill>
                <a:latin typeface="Calibri"/>
                <a:ea typeface="Calibri"/>
                <a:cs typeface="Calibri"/>
                <a:sym typeface="Calibri"/>
              </a:defRPr>
            </a:lvl7pPr>
            <a:lvl8pPr marL="3200320" marR="0" lvl="7" indent="0" algn="ctr" rtl="0">
              <a:lnSpc>
                <a:spcPct val="90000"/>
              </a:lnSpc>
              <a:spcBef>
                <a:spcPts val="533"/>
              </a:spcBef>
              <a:spcAft>
                <a:spcPts val="0"/>
              </a:spcAft>
              <a:buClr>
                <a:schemeClr val="dk1"/>
              </a:buClr>
              <a:buSzPts val="1100"/>
              <a:buFont typeface="Arial"/>
              <a:buNone/>
              <a:defRPr sz="1600" b="0" i="0" u="none" strike="noStrike" cap="none">
                <a:solidFill>
                  <a:schemeClr val="dk1"/>
                </a:solidFill>
                <a:latin typeface="Calibri"/>
                <a:ea typeface="Calibri"/>
                <a:cs typeface="Calibri"/>
                <a:sym typeface="Calibri"/>
              </a:defRPr>
            </a:lvl8pPr>
            <a:lvl9pPr marL="3657509" marR="0" lvl="8" indent="0" algn="ctr" rtl="0">
              <a:lnSpc>
                <a:spcPct val="90000"/>
              </a:lnSpc>
              <a:spcBef>
                <a:spcPts val="533"/>
              </a:spcBef>
              <a:spcAft>
                <a:spcPts val="0"/>
              </a:spcAft>
              <a:buClr>
                <a:schemeClr val="dk1"/>
              </a:buClr>
              <a:buSzPts val="11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339" name="Google Shape;339;p26"/>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0" name="Google Shape;340;p26"/>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1" name="Google Shape;341;p2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1265612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29231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2504606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3158742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1177416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4261451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1919056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912841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2565251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236748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3326438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2011631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3" y="753537"/>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6"/>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3/26/2019</a:t>
            </a:fld>
            <a:endParaRPr lang="en-US" dirty="0"/>
          </a:p>
        </p:txBody>
      </p:sp>
      <p:sp>
        <p:nvSpPr>
          <p:cNvPr id="5" name="Footer Placeholder 4"/>
          <p:cNvSpPr>
            <a:spLocks noGrp="1"/>
          </p:cNvSpPr>
          <p:nvPr>
            <p:ph type="ftr" sz="quarter" idx="11"/>
          </p:nvPr>
        </p:nvSpPr>
        <p:spPr>
          <a:xfrm>
            <a:off x="685802" y="381005"/>
            <a:ext cx="6991492" cy="36406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8"/>
        <p:cNvGrpSpPr/>
        <p:nvPr/>
      </p:nvGrpSpPr>
      <p:grpSpPr>
        <a:xfrm>
          <a:off x="0" y="0"/>
          <a:ext cx="0" cy="0"/>
          <a:chOff x="0" y="0"/>
          <a:chExt cx="0" cy="0"/>
        </a:xfrm>
      </p:grpSpPr>
      <p:sp>
        <p:nvSpPr>
          <p:cNvPr id="329" name="Google Shape;329;p2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424242"/>
                </a:solidFill>
              </a:rPr>
              <a:pPr/>
              <a:t>‹#›</a:t>
            </a:fld>
            <a:endParaRPr>
              <a:solidFill>
                <a:srgbClr val="424242"/>
              </a:solidFill>
            </a:endParaRPr>
          </a:p>
        </p:txBody>
      </p:sp>
    </p:spTree>
    <p:extLst>
      <p:ext uri="{BB962C8B-B14F-4D97-AF65-F5344CB8AC3E}">
        <p14:creationId xmlns:p14="http://schemas.microsoft.com/office/powerpoint/2010/main" val="2852939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8"/>
        <p:cNvGrpSpPr/>
        <p:nvPr/>
      </p:nvGrpSpPr>
      <p:grpSpPr>
        <a:xfrm>
          <a:off x="0" y="0"/>
          <a:ext cx="0" cy="0"/>
          <a:chOff x="0" y="0"/>
          <a:chExt cx="0" cy="0"/>
        </a:xfrm>
      </p:grpSpPr>
      <p:sp>
        <p:nvSpPr>
          <p:cNvPr id="329" name="Google Shape;329;p2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424242"/>
                </a:solidFill>
              </a:rPr>
              <a:pPr/>
              <a:t>‹#›</a:t>
            </a:fld>
            <a:endParaRPr>
              <a:solidFill>
                <a:srgbClr val="424242"/>
              </a:solidFill>
            </a:endParaRPr>
          </a:p>
        </p:txBody>
      </p:sp>
    </p:spTree>
    <p:extLst>
      <p:ext uri="{BB962C8B-B14F-4D97-AF65-F5344CB8AC3E}">
        <p14:creationId xmlns:p14="http://schemas.microsoft.com/office/powerpoint/2010/main" val="3507791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8"/>
        <p:cNvGrpSpPr/>
        <p:nvPr/>
      </p:nvGrpSpPr>
      <p:grpSpPr>
        <a:xfrm>
          <a:off x="0" y="0"/>
          <a:ext cx="0" cy="0"/>
          <a:chOff x="0" y="0"/>
          <a:chExt cx="0" cy="0"/>
        </a:xfrm>
      </p:grpSpPr>
      <p:sp>
        <p:nvSpPr>
          <p:cNvPr id="329" name="Google Shape;329;p2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424242"/>
                </a:solidFill>
              </a:rPr>
              <a:pPr/>
              <a:t>‹#›</a:t>
            </a:fld>
            <a:endParaRPr>
              <a:solidFill>
                <a:srgbClr val="424242"/>
              </a:solidFill>
            </a:endParaRPr>
          </a:p>
        </p:txBody>
      </p:sp>
    </p:spTree>
    <p:extLst>
      <p:ext uri="{BB962C8B-B14F-4D97-AF65-F5344CB8AC3E}">
        <p14:creationId xmlns:p14="http://schemas.microsoft.com/office/powerpoint/2010/main" val="573799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8"/>
        <p:cNvGrpSpPr/>
        <p:nvPr/>
      </p:nvGrpSpPr>
      <p:grpSpPr>
        <a:xfrm>
          <a:off x="0" y="0"/>
          <a:ext cx="0" cy="0"/>
          <a:chOff x="0" y="0"/>
          <a:chExt cx="0" cy="0"/>
        </a:xfrm>
      </p:grpSpPr>
      <p:sp>
        <p:nvSpPr>
          <p:cNvPr id="329" name="Google Shape;329;p2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424242"/>
                </a:solidFill>
              </a:rPr>
              <a:pPr/>
              <a:t>‹#›</a:t>
            </a:fld>
            <a:endParaRPr>
              <a:solidFill>
                <a:srgbClr val="424242"/>
              </a:solidFill>
            </a:endParaRPr>
          </a:p>
        </p:txBody>
      </p:sp>
    </p:spTree>
    <p:extLst>
      <p:ext uri="{BB962C8B-B14F-4D97-AF65-F5344CB8AC3E}">
        <p14:creationId xmlns:p14="http://schemas.microsoft.com/office/powerpoint/2010/main" val="997649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8"/>
        <p:cNvGrpSpPr/>
        <p:nvPr/>
      </p:nvGrpSpPr>
      <p:grpSpPr>
        <a:xfrm>
          <a:off x="0" y="0"/>
          <a:ext cx="0" cy="0"/>
          <a:chOff x="0" y="0"/>
          <a:chExt cx="0" cy="0"/>
        </a:xfrm>
      </p:grpSpPr>
      <p:sp>
        <p:nvSpPr>
          <p:cNvPr id="329" name="Google Shape;329;p2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424242"/>
                </a:solidFill>
              </a:rPr>
              <a:pPr/>
              <a:t>‹#›</a:t>
            </a:fld>
            <a:endParaRPr>
              <a:solidFill>
                <a:srgbClr val="424242"/>
              </a:solidFill>
            </a:endParaRPr>
          </a:p>
        </p:txBody>
      </p:sp>
    </p:spTree>
    <p:extLst>
      <p:ext uri="{BB962C8B-B14F-4D97-AF65-F5344CB8AC3E}">
        <p14:creationId xmlns:p14="http://schemas.microsoft.com/office/powerpoint/2010/main" val="3297496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551412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114396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2255927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lvl="0"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1pPr>
            <a:lvl2pPr lvl="1"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2pPr>
            <a:lvl3pPr lvl="2"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3pPr>
            <a:lvl4pPr lvl="3"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4pPr>
            <a:lvl5pPr lvl="4"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5pPr>
            <a:lvl6pPr marL="457189" lvl="5"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6pPr>
            <a:lvl7pPr marL="914377" lvl="6"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7pPr>
            <a:lvl8pPr marL="1371566" lvl="7"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8pPr>
            <a:lvl9pPr marL="1828754" lvl="8" algn="l" rtl="0">
              <a:lnSpc>
                <a:spcPct val="90000"/>
              </a:lnSpc>
              <a:spcBef>
                <a:spcPts val="0"/>
              </a:spcBef>
              <a:spcAft>
                <a:spcPts val="0"/>
              </a:spcAft>
              <a:buSzPts val="1100"/>
              <a:buChar char="■"/>
              <a:defRPr sz="4400">
                <a:solidFill>
                  <a:schemeClr val="dk1"/>
                </a:solidFill>
                <a:latin typeface="Calibri"/>
                <a:ea typeface="Calibri"/>
                <a:cs typeface="Calibri"/>
                <a:sym typeface="Calibri"/>
              </a:defRPr>
            </a:lvl9pPr>
          </a:lstStyle>
          <a:p>
            <a:endParaRPr/>
          </a:p>
        </p:txBody>
      </p:sp>
      <p:sp>
        <p:nvSpPr>
          <p:cNvPr id="344" name="Google Shape;344;p27"/>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609585" lvl="0" indent="-397923" algn="l" rtl="0">
              <a:lnSpc>
                <a:spcPct val="90000"/>
              </a:lnSpc>
              <a:spcBef>
                <a:spcPts val="1067"/>
              </a:spcBef>
              <a:spcAft>
                <a:spcPts val="0"/>
              </a:spcAft>
              <a:buClr>
                <a:schemeClr val="dk1"/>
              </a:buClr>
              <a:buSzPts val="1100"/>
              <a:buFont typeface="Arial"/>
              <a:buChar char="•"/>
              <a:defRPr sz="2800">
                <a:solidFill>
                  <a:schemeClr val="dk1"/>
                </a:solidFill>
                <a:latin typeface="Calibri"/>
                <a:ea typeface="Calibri"/>
                <a:cs typeface="Calibri"/>
                <a:sym typeface="Calibri"/>
              </a:defRPr>
            </a:lvl1pPr>
            <a:lvl2pPr marL="1219170" lvl="1" indent="-397923" algn="l" rtl="0">
              <a:lnSpc>
                <a:spcPct val="90000"/>
              </a:lnSpc>
              <a:spcBef>
                <a:spcPts val="533"/>
              </a:spcBef>
              <a:spcAft>
                <a:spcPts val="0"/>
              </a:spcAft>
              <a:buClr>
                <a:schemeClr val="dk1"/>
              </a:buClr>
              <a:buSzPts val="1100"/>
              <a:buFont typeface="Arial"/>
              <a:buChar char="•"/>
              <a:defRPr sz="2400">
                <a:solidFill>
                  <a:schemeClr val="dk1"/>
                </a:solidFill>
                <a:latin typeface="Calibri"/>
                <a:ea typeface="Calibri"/>
                <a:cs typeface="Calibri"/>
                <a:sym typeface="Calibri"/>
              </a:defRPr>
            </a:lvl2pPr>
            <a:lvl3pPr marL="1828754" lvl="2" indent="-397923" algn="l" rtl="0">
              <a:lnSpc>
                <a:spcPct val="90000"/>
              </a:lnSpc>
              <a:spcBef>
                <a:spcPts val="533"/>
              </a:spcBef>
              <a:spcAft>
                <a:spcPts val="0"/>
              </a:spcAft>
              <a:buClr>
                <a:schemeClr val="dk1"/>
              </a:buClr>
              <a:buSzPts val="1100"/>
              <a:buFont typeface="Arial"/>
              <a:buChar char="•"/>
              <a:defRPr sz="2000">
                <a:solidFill>
                  <a:schemeClr val="dk1"/>
                </a:solidFill>
                <a:latin typeface="Calibri"/>
                <a:ea typeface="Calibri"/>
                <a:cs typeface="Calibri"/>
                <a:sym typeface="Calibri"/>
              </a:defRPr>
            </a:lvl3pPr>
            <a:lvl4pPr marL="2438339" lvl="3"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4pPr>
            <a:lvl5pPr marL="3047924" lvl="4" indent="-397923" algn="l" rtl="0">
              <a:lnSpc>
                <a:spcPct val="90000"/>
              </a:lnSpc>
              <a:spcBef>
                <a:spcPts val="533"/>
              </a:spcBef>
              <a:spcAft>
                <a:spcPts val="0"/>
              </a:spcAft>
              <a:buClr>
                <a:schemeClr val="dk1"/>
              </a:buClr>
              <a:buSzPts val="1100"/>
              <a:buFont typeface="Arial"/>
              <a:buChar char="•"/>
              <a:defRPr>
                <a:solidFill>
                  <a:schemeClr val="dk1"/>
                </a:solidFill>
                <a:latin typeface="Calibri"/>
                <a:ea typeface="Calibri"/>
                <a:cs typeface="Calibri"/>
                <a:sym typeface="Calibri"/>
              </a:defRPr>
            </a:lvl5pPr>
            <a:lvl6pPr marL="3657509" lvl="5"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6pPr>
            <a:lvl7pPr marL="4267093" lvl="6"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7pPr>
            <a:lvl8pPr marL="4876678" lvl="7"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8pPr>
            <a:lvl9pPr marL="5486263" lvl="8" indent="-397923" algn="l" rtl="0">
              <a:lnSpc>
                <a:spcPct val="90000"/>
              </a:lnSpc>
              <a:spcBef>
                <a:spcPts val="533"/>
              </a:spcBef>
              <a:spcAft>
                <a:spcPts val="0"/>
              </a:spcAft>
              <a:buClr>
                <a:schemeClr val="dk1"/>
              </a:buClr>
              <a:buSzPts val="1100"/>
              <a:buFont typeface="Arial"/>
              <a:buChar char="•"/>
              <a:defRPr sz="1867">
                <a:solidFill>
                  <a:schemeClr val="dk1"/>
                </a:solidFill>
                <a:latin typeface="Calibri"/>
                <a:ea typeface="Calibri"/>
                <a:cs typeface="Calibri"/>
                <a:sym typeface="Calibri"/>
              </a:defRPr>
            </a:lvl9pPr>
          </a:lstStyle>
          <a:p>
            <a:endParaRPr/>
          </a:p>
        </p:txBody>
      </p:sp>
      <p:sp>
        <p:nvSpPr>
          <p:cNvPr id="345" name="Google Shape;345;p27"/>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6" name="Google Shape;346;p27"/>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endParaRPr/>
          </a:p>
        </p:txBody>
      </p:sp>
      <p:sp>
        <p:nvSpPr>
          <p:cNvPr id="347" name="Google Shape;347;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2843878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69"/>
        <p:cNvGrpSpPr/>
        <p:nvPr/>
      </p:nvGrpSpPr>
      <p:grpSpPr>
        <a:xfrm>
          <a:off x="0" y="0"/>
          <a:ext cx="0" cy="0"/>
          <a:chOff x="0" y="0"/>
          <a:chExt cx="0" cy="0"/>
        </a:xfrm>
      </p:grpSpPr>
      <p:grpSp>
        <p:nvGrpSpPr>
          <p:cNvPr id="170" name="Google Shape;170;p20"/>
          <p:cNvGrpSpPr/>
          <p:nvPr/>
        </p:nvGrpSpPr>
        <p:grpSpPr>
          <a:xfrm>
            <a:off x="9155619" y="1741"/>
            <a:ext cx="3023268" cy="3468920"/>
            <a:chOff x="6790514" y="1306"/>
            <a:chExt cx="2267451" cy="2601690"/>
          </a:xfrm>
        </p:grpSpPr>
        <p:grpSp>
          <p:nvGrpSpPr>
            <p:cNvPr id="171" name="Google Shape;171;p20"/>
            <p:cNvGrpSpPr/>
            <p:nvPr/>
          </p:nvGrpSpPr>
          <p:grpSpPr>
            <a:xfrm>
              <a:off x="7067465" y="1306"/>
              <a:ext cx="1990500" cy="1990200"/>
              <a:chOff x="7067465" y="1306"/>
              <a:chExt cx="1990500" cy="1990200"/>
            </a:xfrm>
          </p:grpSpPr>
          <p:sp>
            <p:nvSpPr>
              <p:cNvPr id="172" name="Google Shape;172;p20"/>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3" name="Google Shape;173;p20"/>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4" name="Google Shape;174;p20"/>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75" name="Google Shape;175;p20"/>
            <p:cNvGrpSpPr/>
            <p:nvPr/>
          </p:nvGrpSpPr>
          <p:grpSpPr>
            <a:xfrm>
              <a:off x="8207126" y="1807996"/>
              <a:ext cx="795000" cy="795000"/>
              <a:chOff x="8207126" y="1807996"/>
              <a:chExt cx="795000" cy="795000"/>
            </a:xfrm>
          </p:grpSpPr>
          <p:sp>
            <p:nvSpPr>
              <p:cNvPr id="176" name="Google Shape;176;p20"/>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7" name="Google Shape;177;p20"/>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8" name="Google Shape;178;p20"/>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79" name="Google Shape;179;p20"/>
            <p:cNvGrpSpPr/>
            <p:nvPr/>
          </p:nvGrpSpPr>
          <p:grpSpPr>
            <a:xfrm>
              <a:off x="6790514" y="118857"/>
              <a:ext cx="548700" cy="548700"/>
              <a:chOff x="6790514" y="118857"/>
              <a:chExt cx="548700" cy="548700"/>
            </a:xfrm>
          </p:grpSpPr>
          <p:sp>
            <p:nvSpPr>
              <p:cNvPr id="180" name="Google Shape;180;p20"/>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81" name="Google Shape;181;p20"/>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sp>
        <p:nvSpPr>
          <p:cNvPr id="182" name="Google Shape;182;p20"/>
          <p:cNvSpPr txBox="1">
            <a:spLocks noGrp="1"/>
          </p:cNvSpPr>
          <p:nvPr>
            <p:ph type="title"/>
          </p:nvPr>
        </p:nvSpPr>
        <p:spPr>
          <a:xfrm>
            <a:off x="1098667" y="1018133"/>
            <a:ext cx="7810400" cy="47644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183" name="Google Shape;183;p20"/>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200990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69"/>
        <p:cNvGrpSpPr/>
        <p:nvPr/>
      </p:nvGrpSpPr>
      <p:grpSpPr>
        <a:xfrm>
          <a:off x="0" y="0"/>
          <a:ext cx="0" cy="0"/>
          <a:chOff x="0" y="0"/>
          <a:chExt cx="0" cy="0"/>
        </a:xfrm>
      </p:grpSpPr>
      <p:grpSp>
        <p:nvGrpSpPr>
          <p:cNvPr id="170" name="Google Shape;170;p20"/>
          <p:cNvGrpSpPr/>
          <p:nvPr/>
        </p:nvGrpSpPr>
        <p:grpSpPr>
          <a:xfrm>
            <a:off x="9155619" y="1741"/>
            <a:ext cx="3023268" cy="3468920"/>
            <a:chOff x="6790514" y="1306"/>
            <a:chExt cx="2267451" cy="2601690"/>
          </a:xfrm>
        </p:grpSpPr>
        <p:grpSp>
          <p:nvGrpSpPr>
            <p:cNvPr id="171" name="Google Shape;171;p20"/>
            <p:cNvGrpSpPr/>
            <p:nvPr/>
          </p:nvGrpSpPr>
          <p:grpSpPr>
            <a:xfrm>
              <a:off x="7067465" y="1306"/>
              <a:ext cx="1990500" cy="1990200"/>
              <a:chOff x="7067465" y="1306"/>
              <a:chExt cx="1990500" cy="1990200"/>
            </a:xfrm>
          </p:grpSpPr>
          <p:sp>
            <p:nvSpPr>
              <p:cNvPr id="172" name="Google Shape;172;p20"/>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3" name="Google Shape;173;p20"/>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4" name="Google Shape;174;p20"/>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75" name="Google Shape;175;p20"/>
            <p:cNvGrpSpPr/>
            <p:nvPr/>
          </p:nvGrpSpPr>
          <p:grpSpPr>
            <a:xfrm>
              <a:off x="8207126" y="1807996"/>
              <a:ext cx="795000" cy="795000"/>
              <a:chOff x="8207126" y="1807996"/>
              <a:chExt cx="795000" cy="795000"/>
            </a:xfrm>
          </p:grpSpPr>
          <p:sp>
            <p:nvSpPr>
              <p:cNvPr id="176" name="Google Shape;176;p20"/>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7" name="Google Shape;177;p20"/>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8" name="Google Shape;178;p20"/>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79" name="Google Shape;179;p20"/>
            <p:cNvGrpSpPr/>
            <p:nvPr/>
          </p:nvGrpSpPr>
          <p:grpSpPr>
            <a:xfrm>
              <a:off x="6790514" y="118857"/>
              <a:ext cx="548700" cy="548700"/>
              <a:chOff x="6790514" y="118857"/>
              <a:chExt cx="548700" cy="548700"/>
            </a:xfrm>
          </p:grpSpPr>
          <p:sp>
            <p:nvSpPr>
              <p:cNvPr id="180" name="Google Shape;180;p20"/>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81" name="Google Shape;181;p20"/>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sp>
        <p:nvSpPr>
          <p:cNvPr id="182" name="Google Shape;182;p20"/>
          <p:cNvSpPr txBox="1">
            <a:spLocks noGrp="1"/>
          </p:cNvSpPr>
          <p:nvPr>
            <p:ph type="title"/>
          </p:nvPr>
        </p:nvSpPr>
        <p:spPr>
          <a:xfrm>
            <a:off x="1098667" y="1018133"/>
            <a:ext cx="7810400" cy="47644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183" name="Google Shape;183;p20"/>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2011246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415600" y="5640967"/>
            <a:ext cx="7998400" cy="7984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2400"/>
              <a:buFont typeface="PT Sans Narrow"/>
              <a:buNone/>
              <a:defRPr sz="32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95D46"/>
                </a:solidFill>
              </a:rPr>
              <a:pPr/>
              <a:t>‹#›</a:t>
            </a:fld>
            <a:endParaRPr>
              <a:solidFill>
                <a:srgbClr val="695D46"/>
              </a:solidFill>
            </a:endParaRPr>
          </a:p>
        </p:txBody>
      </p:sp>
    </p:spTree>
    <p:extLst>
      <p:ext uri="{BB962C8B-B14F-4D97-AF65-F5344CB8AC3E}">
        <p14:creationId xmlns:p14="http://schemas.microsoft.com/office/powerpoint/2010/main" val="268305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11"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3" y="3132670"/>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70"/>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1" y="746763"/>
            <a:ext cx="6510619"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203"/>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7" y="751245"/>
            <a:ext cx="3644963"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3124203"/>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9.xml"/><Relationship Id="rId7" Type="http://schemas.microsoft.com/office/2007/relationships/hdphoto" Target="../media/hdphoto1.wdp"/><Relationship Id="rId2" Type="http://schemas.openxmlformats.org/officeDocument/2006/relationships/vmlDrawing" Target="../drawings/vmlDrawing9.vml"/><Relationship Id="rId1" Type="http://schemas.openxmlformats.org/officeDocument/2006/relationships/theme" Target="../theme/theme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9.bin"/></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0.xml"/><Relationship Id="rId7" Type="http://schemas.microsoft.com/office/2007/relationships/hdphoto" Target="../media/hdphoto1.wdp"/><Relationship Id="rId2" Type="http://schemas.openxmlformats.org/officeDocument/2006/relationships/vmlDrawing" Target="../drawings/vmlDrawing10.vml"/><Relationship Id="rId1" Type="http://schemas.openxmlformats.org/officeDocument/2006/relationships/theme" Target="../theme/theme1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0.bin"/></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1.xml"/><Relationship Id="rId7" Type="http://schemas.microsoft.com/office/2007/relationships/hdphoto" Target="../media/hdphoto1.wdp"/><Relationship Id="rId2" Type="http://schemas.openxmlformats.org/officeDocument/2006/relationships/vmlDrawing" Target="../drawings/vmlDrawing11.vml"/><Relationship Id="rId1" Type="http://schemas.openxmlformats.org/officeDocument/2006/relationships/theme" Target="../theme/theme1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1.bin"/></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2.xml"/><Relationship Id="rId7" Type="http://schemas.microsoft.com/office/2007/relationships/hdphoto" Target="../media/hdphoto1.wdp"/><Relationship Id="rId2" Type="http://schemas.openxmlformats.org/officeDocument/2006/relationships/vmlDrawing" Target="../drawings/vmlDrawing12.vml"/><Relationship Id="rId1" Type="http://schemas.openxmlformats.org/officeDocument/2006/relationships/theme" Target="../theme/theme1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2.bin"/></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3.xml"/><Relationship Id="rId7" Type="http://schemas.microsoft.com/office/2007/relationships/hdphoto" Target="../media/hdphoto1.wdp"/><Relationship Id="rId2" Type="http://schemas.openxmlformats.org/officeDocument/2006/relationships/vmlDrawing" Target="../drawings/vmlDrawing13.vml"/><Relationship Id="rId1" Type="http://schemas.openxmlformats.org/officeDocument/2006/relationships/theme" Target="../theme/theme1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3.bin"/></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4.xml"/><Relationship Id="rId7" Type="http://schemas.microsoft.com/office/2007/relationships/hdphoto" Target="../media/hdphoto1.wdp"/><Relationship Id="rId2" Type="http://schemas.openxmlformats.org/officeDocument/2006/relationships/vmlDrawing" Target="../drawings/vmlDrawing14.vml"/><Relationship Id="rId1" Type="http://schemas.openxmlformats.org/officeDocument/2006/relationships/theme" Target="../theme/theme15.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4.bin"/></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5.xml"/><Relationship Id="rId7" Type="http://schemas.microsoft.com/office/2007/relationships/hdphoto" Target="../media/hdphoto1.wdp"/><Relationship Id="rId2" Type="http://schemas.openxmlformats.org/officeDocument/2006/relationships/vmlDrawing" Target="../drawings/vmlDrawing15.vml"/><Relationship Id="rId1" Type="http://schemas.openxmlformats.org/officeDocument/2006/relationships/theme" Target="../theme/theme1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5.bin"/></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6.xml"/><Relationship Id="rId7" Type="http://schemas.microsoft.com/office/2007/relationships/hdphoto" Target="../media/hdphoto1.wdp"/><Relationship Id="rId2" Type="http://schemas.openxmlformats.org/officeDocument/2006/relationships/vmlDrawing" Target="../drawings/vmlDrawing16.vml"/><Relationship Id="rId1" Type="http://schemas.openxmlformats.org/officeDocument/2006/relationships/theme" Target="../theme/theme1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6.bin"/></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7.xml"/><Relationship Id="rId7" Type="http://schemas.microsoft.com/office/2007/relationships/hdphoto" Target="../media/hdphoto1.wdp"/><Relationship Id="rId2" Type="http://schemas.openxmlformats.org/officeDocument/2006/relationships/vmlDrawing" Target="../drawings/vmlDrawing17.vml"/><Relationship Id="rId1" Type="http://schemas.openxmlformats.org/officeDocument/2006/relationships/theme" Target="../theme/theme1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7.bin"/></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5.jpeg"/><Relationship Id="rId2" Type="http://schemas.openxmlformats.org/officeDocument/2006/relationships/vmlDrawing" Target="../drawings/vmlDrawing1.vml"/><Relationship Id="rId1" Type="http://schemas.openxmlformats.org/officeDocument/2006/relationships/theme" Target="../theme/theme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9.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0.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2.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3.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5.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6.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2.xml"/><Relationship Id="rId7" Type="http://schemas.microsoft.com/office/2007/relationships/hdphoto" Target="../media/hdphoto1.wdp"/><Relationship Id="rId2" Type="http://schemas.openxmlformats.org/officeDocument/2006/relationships/vmlDrawing" Target="../drawings/vmlDrawing2.vml"/><Relationship Id="rId1" Type="http://schemas.openxmlformats.org/officeDocument/2006/relationships/theme" Target="../theme/theme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9.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0.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1.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2.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3.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4.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5.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6.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7.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3.xml"/><Relationship Id="rId7" Type="http://schemas.microsoft.com/office/2007/relationships/hdphoto" Target="../media/hdphoto1.wdp"/><Relationship Id="rId2" Type="http://schemas.openxmlformats.org/officeDocument/2006/relationships/vmlDrawing" Target="../drawings/vmlDrawing3.vml"/><Relationship Id="rId1" Type="http://schemas.openxmlformats.org/officeDocument/2006/relationships/theme" Target="../theme/theme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bin"/></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9.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0.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4.xml"/><Relationship Id="rId7" Type="http://schemas.microsoft.com/office/2007/relationships/hdphoto" Target="../media/hdphoto1.wdp"/><Relationship Id="rId2" Type="http://schemas.openxmlformats.org/officeDocument/2006/relationships/vmlDrawing" Target="../drawings/vmlDrawing4.vml"/><Relationship Id="rId1" Type="http://schemas.openxmlformats.org/officeDocument/2006/relationships/theme" Target="../theme/theme5.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4.bin"/></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5.xml"/><Relationship Id="rId7" Type="http://schemas.microsoft.com/office/2007/relationships/hdphoto" Target="../media/hdphoto1.wdp"/><Relationship Id="rId2" Type="http://schemas.openxmlformats.org/officeDocument/2006/relationships/vmlDrawing" Target="../drawings/vmlDrawing5.vml"/><Relationship Id="rId1" Type="http://schemas.openxmlformats.org/officeDocument/2006/relationships/theme" Target="../theme/theme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5.bin"/></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6.xml"/><Relationship Id="rId7" Type="http://schemas.microsoft.com/office/2007/relationships/hdphoto" Target="../media/hdphoto1.wdp"/><Relationship Id="rId2" Type="http://schemas.openxmlformats.org/officeDocument/2006/relationships/vmlDrawing" Target="../drawings/vmlDrawing6.vml"/><Relationship Id="rId1" Type="http://schemas.openxmlformats.org/officeDocument/2006/relationships/theme" Target="../theme/theme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6.bin"/></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7.xml"/><Relationship Id="rId7" Type="http://schemas.microsoft.com/office/2007/relationships/hdphoto" Target="../media/hdphoto1.wdp"/><Relationship Id="rId2" Type="http://schemas.openxmlformats.org/officeDocument/2006/relationships/vmlDrawing" Target="../drawings/vmlDrawing7.vml"/><Relationship Id="rId1" Type="http://schemas.openxmlformats.org/officeDocument/2006/relationships/theme" Target="../theme/theme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7.bin"/></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8.xml"/><Relationship Id="rId7" Type="http://schemas.microsoft.com/office/2007/relationships/hdphoto" Target="../media/hdphoto1.wdp"/><Relationship Id="rId2" Type="http://schemas.openxmlformats.org/officeDocument/2006/relationships/vmlDrawing" Target="../drawings/vmlDrawing8.vml"/><Relationship Id="rId1" Type="http://schemas.openxmlformats.org/officeDocument/2006/relationships/theme" Target="../theme/theme9.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8.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4"/>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4"/>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3/26/2019</a:t>
            </a:fld>
            <a:endParaRPr lang="en-US" dirty="0"/>
          </a:p>
        </p:txBody>
      </p:sp>
      <p:sp>
        <p:nvSpPr>
          <p:cNvPr id="5" name="Footer Placeholder 4"/>
          <p:cNvSpPr>
            <a:spLocks noGrp="1"/>
          </p:cNvSpPr>
          <p:nvPr>
            <p:ph type="ftr" sz="quarter" idx="3"/>
          </p:nvPr>
        </p:nvSpPr>
        <p:spPr>
          <a:xfrm>
            <a:off x="685800" y="6355849"/>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4"/>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9492"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635949937"/>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0516"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073772873"/>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1540"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406350163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2564"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01542536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3588"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019345974"/>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4612"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1101965923"/>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5636"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29494913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6660"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557193104"/>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7684"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166926837"/>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501754126"/>
      </p:ext>
    </p:extLst>
  </p:cSld>
  <p:clrMap bg1="lt1" tx1="dk1" bg2="dk2" tx2="lt2" accent1="accent1" accent2="accent2" accent3="accent3" accent4="accent4" accent5="accent5" accent6="accent6" hlink="hlink" folHlink="folHlink"/>
  <p:sldLayoutIdLst>
    <p:sldLayoutId id="214748370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300"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a:p>
            <a:pPr lvl="1"/>
            <a:r>
              <a:rPr lang="en-US" dirty="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pPr>
              <a:defRPr/>
            </a:pPr>
            <a:fld id="{9A8B9F3E-4AE0-45D6-A2AD-B52DB012BEA5}" type="slidenum">
              <a:rPr lang="en-US" smtClean="0">
                <a:solidFill>
                  <a:srgbClr val="FFFFFF"/>
                </a:solidFill>
              </a:rPr>
              <a:pPr>
                <a:defRPr/>
              </a:pPr>
              <a:t>‹#›</a:t>
            </a:fld>
            <a:endParaRPr lang="en-US" dirty="0">
              <a:solidFill>
                <a:srgbClr val="FFFFFF"/>
              </a:solidFill>
            </a:endParaRPr>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55372" y="64759"/>
            <a:ext cx="1627401" cy="1178231"/>
          </a:xfrm>
          <a:prstGeom prst="rect">
            <a:avLst/>
          </a:prstGeom>
        </p:spPr>
      </p:pic>
    </p:spTree>
    <p:extLst>
      <p:ext uri="{BB962C8B-B14F-4D97-AF65-F5344CB8AC3E}">
        <p14:creationId xmlns:p14="http://schemas.microsoft.com/office/powerpoint/2010/main" val="135644960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375093398"/>
      </p:ext>
    </p:extLst>
  </p:cSld>
  <p:clrMap bg1="lt1" tx1="dk1" bg2="dk2" tx2="lt2" accent1="accent1" accent2="accent2" accent3="accent3" accent4="accent4" accent5="accent5" accent6="accent6" hlink="hlink" folHlink="folHlink"/>
  <p:sldLayoutIdLst>
    <p:sldLayoutId id="214748370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225545400"/>
      </p:ext>
    </p:extLst>
  </p:cSld>
  <p:clrMap bg1="lt1" tx1="dk1" bg2="dk2" tx2="lt2" accent1="accent1" accent2="accent2" accent3="accent3" accent4="accent4" accent5="accent5" accent6="accent6" hlink="hlink" folHlink="folHlink"/>
  <p:sldLayoutIdLst>
    <p:sldLayoutId id="214748370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456712978"/>
      </p:ext>
    </p:extLst>
  </p:cSld>
  <p:clrMap bg1="lt1" tx1="dk1" bg2="dk2" tx2="lt2" accent1="accent1" accent2="accent2" accent3="accent3" accent4="accent4" accent5="accent5" accent6="accent6" hlink="hlink" folHlink="folHlink"/>
  <p:sldLayoutIdLst>
    <p:sldLayoutId id="214748370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27253194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056672257"/>
      </p:ext>
    </p:extLst>
  </p:cSld>
  <p:clrMap bg1="lt1" tx1="dk1" bg2="dk2" tx2="lt2" accent1="accent1" accent2="accent2" accent3="accent3" accent4="accent4" accent5="accent5" accent6="accent6" hlink="hlink" folHlink="folHlink"/>
  <p:sldLayoutIdLst>
    <p:sldLayoutId id="214748371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4291584829"/>
      </p:ext>
    </p:extLst>
  </p:cSld>
  <p:clrMap bg1="lt1" tx1="dk1" bg2="dk2" tx2="lt2" accent1="accent1" accent2="accent2" accent3="accent3" accent4="accent4" accent5="accent5" accent6="accent6" hlink="hlink" folHlink="folHlink"/>
  <p:sldLayoutIdLst>
    <p:sldLayoutId id="214748371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996382848"/>
      </p:ext>
    </p:extLst>
  </p:cSld>
  <p:clrMap bg1="lt1" tx1="dk1" bg2="dk2" tx2="lt2" accent1="accent1" accent2="accent2" accent3="accent3" accent4="accent4" accent5="accent5" accent6="accent6" hlink="hlink" folHlink="folHlink"/>
  <p:sldLayoutIdLst>
    <p:sldLayoutId id="214748371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809373392"/>
      </p:ext>
    </p:extLst>
  </p:cSld>
  <p:clrMap bg1="lt1" tx1="dk1" bg2="dk2" tx2="lt2" accent1="accent1" accent2="accent2" accent3="accent3" accent4="accent4" accent5="accent5" accent6="accent6" hlink="hlink" folHlink="folHlink"/>
  <p:sldLayoutIdLst>
    <p:sldLayoutId id="214748371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754039479"/>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457518207"/>
      </p:ext>
    </p:extLst>
  </p:cSld>
  <p:clrMap bg1="lt1" tx1="dk1" bg2="dk2" tx2="lt2" accent1="accent1" accent2="accent2" accent3="accent3" accent4="accent4" accent5="accent5" accent6="accent6" hlink="hlink" folHlink="folHlink"/>
  <p:sldLayoutIdLst>
    <p:sldLayoutId id="214748372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2324"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1509070307"/>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295908305"/>
      </p:ext>
    </p:extLst>
  </p:cSld>
  <p:clrMap bg1="lt1" tx1="dk1" bg2="dk2" tx2="lt2" accent1="accent1" accent2="accent2" accent3="accent3" accent4="accent4" accent5="accent5" accent6="accent6" hlink="hlink" folHlink="folHlink"/>
  <p:sldLayoutIdLst>
    <p:sldLayoutId id="214748372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64" name="Google Shape;64;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rtl="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65" name="Google Shape;65;p13"/>
          <p:cNvSpPr txBox="1">
            <a:spLocks noGrp="1"/>
          </p:cNvSpPr>
          <p:nvPr>
            <p:ph type="sldNum" idx="12"/>
          </p:nvPr>
        </p:nvSpPr>
        <p:spPr>
          <a:xfrm>
            <a:off x="11268061" y="6315968"/>
            <a:ext cx="731600" cy="524800"/>
          </a:xfrm>
          <a:prstGeom prst="rect">
            <a:avLst/>
          </a:prstGeom>
          <a:noFill/>
          <a:ln>
            <a:noFill/>
          </a:ln>
        </p:spPr>
        <p:txBody>
          <a:bodyPr spcFirstLastPara="1" wrap="square" lIns="91425" tIns="91425" rIns="91425" bIns="91425" anchor="ctr" anchorCtr="0">
            <a:noAutofit/>
          </a:bodyPr>
          <a:lstStyle>
            <a:lvl1pPr lvl="0" algn="r" rtl="0">
              <a:buNone/>
              <a:defRPr sz="1200">
                <a:solidFill>
                  <a:schemeClr val="dk2"/>
                </a:solidFill>
                <a:latin typeface="Nunito"/>
                <a:ea typeface="Nunito"/>
                <a:cs typeface="Nunito"/>
                <a:sym typeface="Nunito"/>
              </a:defRPr>
            </a:lvl1pPr>
            <a:lvl2pPr lvl="1" algn="r" rtl="0">
              <a:buNone/>
              <a:defRPr sz="1200">
                <a:solidFill>
                  <a:schemeClr val="dk2"/>
                </a:solidFill>
                <a:latin typeface="Nunito"/>
                <a:ea typeface="Nunito"/>
                <a:cs typeface="Nunito"/>
                <a:sym typeface="Nunito"/>
              </a:defRPr>
            </a:lvl2pPr>
            <a:lvl3pPr lvl="2" algn="r" rtl="0">
              <a:buNone/>
              <a:defRPr sz="1200">
                <a:solidFill>
                  <a:schemeClr val="dk2"/>
                </a:solidFill>
                <a:latin typeface="Nunito"/>
                <a:ea typeface="Nunito"/>
                <a:cs typeface="Nunito"/>
                <a:sym typeface="Nunito"/>
              </a:defRPr>
            </a:lvl3pPr>
            <a:lvl4pPr lvl="3" algn="r" rtl="0">
              <a:buNone/>
              <a:defRPr sz="1200">
                <a:solidFill>
                  <a:schemeClr val="dk2"/>
                </a:solidFill>
                <a:latin typeface="Nunito"/>
                <a:ea typeface="Nunito"/>
                <a:cs typeface="Nunito"/>
                <a:sym typeface="Nunito"/>
              </a:defRPr>
            </a:lvl4pPr>
            <a:lvl5pPr lvl="4" algn="r" rtl="0">
              <a:buNone/>
              <a:defRPr sz="1200">
                <a:solidFill>
                  <a:schemeClr val="dk2"/>
                </a:solidFill>
                <a:latin typeface="Nunito"/>
                <a:ea typeface="Nunito"/>
                <a:cs typeface="Nunito"/>
                <a:sym typeface="Nunito"/>
              </a:defRPr>
            </a:lvl5pPr>
            <a:lvl6pPr lvl="5" algn="r" rtl="0">
              <a:buNone/>
              <a:defRPr sz="1200">
                <a:solidFill>
                  <a:schemeClr val="dk2"/>
                </a:solidFill>
                <a:latin typeface="Nunito"/>
                <a:ea typeface="Nunito"/>
                <a:cs typeface="Nunito"/>
                <a:sym typeface="Nunito"/>
              </a:defRPr>
            </a:lvl6pPr>
            <a:lvl7pPr lvl="6" algn="r" rtl="0">
              <a:buNone/>
              <a:defRPr sz="1200">
                <a:solidFill>
                  <a:schemeClr val="dk2"/>
                </a:solidFill>
                <a:latin typeface="Nunito"/>
                <a:ea typeface="Nunito"/>
                <a:cs typeface="Nunito"/>
                <a:sym typeface="Nunito"/>
              </a:defRPr>
            </a:lvl7pPr>
            <a:lvl8pPr lvl="7" algn="r" rtl="0">
              <a:buNone/>
              <a:defRPr sz="1200">
                <a:solidFill>
                  <a:schemeClr val="dk2"/>
                </a:solidFill>
                <a:latin typeface="Nunito"/>
                <a:ea typeface="Nunito"/>
                <a:cs typeface="Nunito"/>
                <a:sym typeface="Nunito"/>
              </a:defRPr>
            </a:lvl8pPr>
            <a:lvl9pPr lvl="8" algn="r" rtl="0">
              <a:buNone/>
              <a:defRPr sz="1200">
                <a:solidFill>
                  <a:schemeClr val="dk2"/>
                </a:solidFill>
                <a:latin typeface="Nunito"/>
                <a:ea typeface="Nunito"/>
                <a:cs typeface="Nunito"/>
                <a:sym typeface="Nunito"/>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1832077383"/>
      </p:ext>
    </p:extLst>
  </p:cSld>
  <p:clrMap bg1="lt1" tx1="dk1" bg2="dk2" tx2="lt2" accent1="accent1" accent2="accent2" accent3="accent3" accent4="accent4" accent5="accent5" accent6="accent6" hlink="hlink" folHlink="folHlink"/>
  <p:sldLayoutIdLst>
    <p:sldLayoutId id="214748372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64" name="Google Shape;64;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rtl="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65" name="Google Shape;65;p13"/>
          <p:cNvSpPr txBox="1">
            <a:spLocks noGrp="1"/>
          </p:cNvSpPr>
          <p:nvPr>
            <p:ph type="sldNum" idx="12"/>
          </p:nvPr>
        </p:nvSpPr>
        <p:spPr>
          <a:xfrm>
            <a:off x="11268061" y="6315968"/>
            <a:ext cx="731600" cy="524800"/>
          </a:xfrm>
          <a:prstGeom prst="rect">
            <a:avLst/>
          </a:prstGeom>
          <a:noFill/>
          <a:ln>
            <a:noFill/>
          </a:ln>
        </p:spPr>
        <p:txBody>
          <a:bodyPr spcFirstLastPara="1" wrap="square" lIns="91425" tIns="91425" rIns="91425" bIns="91425" anchor="ctr" anchorCtr="0">
            <a:noAutofit/>
          </a:bodyPr>
          <a:lstStyle>
            <a:lvl1pPr lvl="0" algn="r" rtl="0">
              <a:buNone/>
              <a:defRPr sz="1200">
                <a:solidFill>
                  <a:schemeClr val="dk2"/>
                </a:solidFill>
                <a:latin typeface="Nunito"/>
                <a:ea typeface="Nunito"/>
                <a:cs typeface="Nunito"/>
                <a:sym typeface="Nunito"/>
              </a:defRPr>
            </a:lvl1pPr>
            <a:lvl2pPr lvl="1" algn="r" rtl="0">
              <a:buNone/>
              <a:defRPr sz="1200">
                <a:solidFill>
                  <a:schemeClr val="dk2"/>
                </a:solidFill>
                <a:latin typeface="Nunito"/>
                <a:ea typeface="Nunito"/>
                <a:cs typeface="Nunito"/>
                <a:sym typeface="Nunito"/>
              </a:defRPr>
            </a:lvl2pPr>
            <a:lvl3pPr lvl="2" algn="r" rtl="0">
              <a:buNone/>
              <a:defRPr sz="1200">
                <a:solidFill>
                  <a:schemeClr val="dk2"/>
                </a:solidFill>
                <a:latin typeface="Nunito"/>
                <a:ea typeface="Nunito"/>
                <a:cs typeface="Nunito"/>
                <a:sym typeface="Nunito"/>
              </a:defRPr>
            </a:lvl3pPr>
            <a:lvl4pPr lvl="3" algn="r" rtl="0">
              <a:buNone/>
              <a:defRPr sz="1200">
                <a:solidFill>
                  <a:schemeClr val="dk2"/>
                </a:solidFill>
                <a:latin typeface="Nunito"/>
                <a:ea typeface="Nunito"/>
                <a:cs typeface="Nunito"/>
                <a:sym typeface="Nunito"/>
              </a:defRPr>
            </a:lvl4pPr>
            <a:lvl5pPr lvl="4" algn="r" rtl="0">
              <a:buNone/>
              <a:defRPr sz="1200">
                <a:solidFill>
                  <a:schemeClr val="dk2"/>
                </a:solidFill>
                <a:latin typeface="Nunito"/>
                <a:ea typeface="Nunito"/>
                <a:cs typeface="Nunito"/>
                <a:sym typeface="Nunito"/>
              </a:defRPr>
            </a:lvl5pPr>
            <a:lvl6pPr lvl="5" algn="r" rtl="0">
              <a:buNone/>
              <a:defRPr sz="1200">
                <a:solidFill>
                  <a:schemeClr val="dk2"/>
                </a:solidFill>
                <a:latin typeface="Nunito"/>
                <a:ea typeface="Nunito"/>
                <a:cs typeface="Nunito"/>
                <a:sym typeface="Nunito"/>
              </a:defRPr>
            </a:lvl6pPr>
            <a:lvl7pPr lvl="6" algn="r" rtl="0">
              <a:buNone/>
              <a:defRPr sz="1200">
                <a:solidFill>
                  <a:schemeClr val="dk2"/>
                </a:solidFill>
                <a:latin typeface="Nunito"/>
                <a:ea typeface="Nunito"/>
                <a:cs typeface="Nunito"/>
                <a:sym typeface="Nunito"/>
              </a:defRPr>
            </a:lvl7pPr>
            <a:lvl8pPr lvl="7" algn="r" rtl="0">
              <a:buNone/>
              <a:defRPr sz="1200">
                <a:solidFill>
                  <a:schemeClr val="dk2"/>
                </a:solidFill>
                <a:latin typeface="Nunito"/>
                <a:ea typeface="Nunito"/>
                <a:cs typeface="Nunito"/>
                <a:sym typeface="Nunito"/>
              </a:defRPr>
            </a:lvl8pPr>
            <a:lvl9pPr lvl="8" algn="r" rtl="0">
              <a:buNone/>
              <a:defRPr sz="1200">
                <a:solidFill>
                  <a:schemeClr val="dk2"/>
                </a:solidFill>
                <a:latin typeface="Nunito"/>
                <a:ea typeface="Nunito"/>
                <a:cs typeface="Nunito"/>
                <a:sym typeface="Nunito"/>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2721645648"/>
      </p:ext>
    </p:extLst>
  </p:cSld>
  <p:clrMap bg1="lt1" tx1="dk1" bg2="dk2" tx2="lt2" accent1="accent1" accent2="accent2" accent3="accent3" accent4="accent4" accent5="accent5" accent6="accent6" hlink="hlink" folHlink="folHlink"/>
  <p:sldLayoutIdLst>
    <p:sldLayoutId id="214748372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64" name="Google Shape;64;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rtl="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65" name="Google Shape;65;p13"/>
          <p:cNvSpPr txBox="1">
            <a:spLocks noGrp="1"/>
          </p:cNvSpPr>
          <p:nvPr>
            <p:ph type="sldNum" idx="12"/>
          </p:nvPr>
        </p:nvSpPr>
        <p:spPr>
          <a:xfrm>
            <a:off x="11268061" y="6315968"/>
            <a:ext cx="731600" cy="524800"/>
          </a:xfrm>
          <a:prstGeom prst="rect">
            <a:avLst/>
          </a:prstGeom>
          <a:noFill/>
          <a:ln>
            <a:noFill/>
          </a:ln>
        </p:spPr>
        <p:txBody>
          <a:bodyPr spcFirstLastPara="1" wrap="square" lIns="91425" tIns="91425" rIns="91425" bIns="91425" anchor="ctr" anchorCtr="0">
            <a:noAutofit/>
          </a:bodyPr>
          <a:lstStyle>
            <a:lvl1pPr lvl="0" algn="r" rtl="0">
              <a:buNone/>
              <a:defRPr sz="1200">
                <a:solidFill>
                  <a:schemeClr val="dk2"/>
                </a:solidFill>
                <a:latin typeface="Nunito"/>
                <a:ea typeface="Nunito"/>
                <a:cs typeface="Nunito"/>
                <a:sym typeface="Nunito"/>
              </a:defRPr>
            </a:lvl1pPr>
            <a:lvl2pPr lvl="1" algn="r" rtl="0">
              <a:buNone/>
              <a:defRPr sz="1200">
                <a:solidFill>
                  <a:schemeClr val="dk2"/>
                </a:solidFill>
                <a:latin typeface="Nunito"/>
                <a:ea typeface="Nunito"/>
                <a:cs typeface="Nunito"/>
                <a:sym typeface="Nunito"/>
              </a:defRPr>
            </a:lvl2pPr>
            <a:lvl3pPr lvl="2" algn="r" rtl="0">
              <a:buNone/>
              <a:defRPr sz="1200">
                <a:solidFill>
                  <a:schemeClr val="dk2"/>
                </a:solidFill>
                <a:latin typeface="Nunito"/>
                <a:ea typeface="Nunito"/>
                <a:cs typeface="Nunito"/>
                <a:sym typeface="Nunito"/>
              </a:defRPr>
            </a:lvl3pPr>
            <a:lvl4pPr lvl="3" algn="r" rtl="0">
              <a:buNone/>
              <a:defRPr sz="1200">
                <a:solidFill>
                  <a:schemeClr val="dk2"/>
                </a:solidFill>
                <a:latin typeface="Nunito"/>
                <a:ea typeface="Nunito"/>
                <a:cs typeface="Nunito"/>
                <a:sym typeface="Nunito"/>
              </a:defRPr>
            </a:lvl4pPr>
            <a:lvl5pPr lvl="4" algn="r" rtl="0">
              <a:buNone/>
              <a:defRPr sz="1200">
                <a:solidFill>
                  <a:schemeClr val="dk2"/>
                </a:solidFill>
                <a:latin typeface="Nunito"/>
                <a:ea typeface="Nunito"/>
                <a:cs typeface="Nunito"/>
                <a:sym typeface="Nunito"/>
              </a:defRPr>
            </a:lvl5pPr>
            <a:lvl6pPr lvl="5" algn="r" rtl="0">
              <a:buNone/>
              <a:defRPr sz="1200">
                <a:solidFill>
                  <a:schemeClr val="dk2"/>
                </a:solidFill>
                <a:latin typeface="Nunito"/>
                <a:ea typeface="Nunito"/>
                <a:cs typeface="Nunito"/>
                <a:sym typeface="Nunito"/>
              </a:defRPr>
            </a:lvl6pPr>
            <a:lvl7pPr lvl="6" algn="r" rtl="0">
              <a:buNone/>
              <a:defRPr sz="1200">
                <a:solidFill>
                  <a:schemeClr val="dk2"/>
                </a:solidFill>
                <a:latin typeface="Nunito"/>
                <a:ea typeface="Nunito"/>
                <a:cs typeface="Nunito"/>
                <a:sym typeface="Nunito"/>
              </a:defRPr>
            </a:lvl7pPr>
            <a:lvl8pPr lvl="7" algn="r" rtl="0">
              <a:buNone/>
              <a:defRPr sz="1200">
                <a:solidFill>
                  <a:schemeClr val="dk2"/>
                </a:solidFill>
                <a:latin typeface="Nunito"/>
                <a:ea typeface="Nunito"/>
                <a:cs typeface="Nunito"/>
                <a:sym typeface="Nunito"/>
              </a:defRPr>
            </a:lvl8pPr>
            <a:lvl9pPr lvl="8" algn="r" rtl="0">
              <a:buNone/>
              <a:defRPr sz="1200">
                <a:solidFill>
                  <a:schemeClr val="dk2"/>
                </a:solidFill>
                <a:latin typeface="Nunito"/>
                <a:ea typeface="Nunito"/>
                <a:cs typeface="Nunito"/>
                <a:sym typeface="Nunito"/>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2011635907"/>
      </p:ext>
    </p:extLst>
  </p:cSld>
  <p:clrMap bg1="lt1" tx1="dk1" bg2="dk2" tx2="lt2" accent1="accent1" accent2="accent2" accent3="accent3" accent4="accent4" accent5="accent5" accent6="accent6" hlink="hlink" folHlink="folHlink"/>
  <p:sldLayoutIdLst>
    <p:sldLayoutId id="214748373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64" name="Google Shape;64;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rtl="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65" name="Google Shape;65;p13"/>
          <p:cNvSpPr txBox="1">
            <a:spLocks noGrp="1"/>
          </p:cNvSpPr>
          <p:nvPr>
            <p:ph type="sldNum" idx="12"/>
          </p:nvPr>
        </p:nvSpPr>
        <p:spPr>
          <a:xfrm>
            <a:off x="11268061" y="6315968"/>
            <a:ext cx="731600" cy="524800"/>
          </a:xfrm>
          <a:prstGeom prst="rect">
            <a:avLst/>
          </a:prstGeom>
          <a:noFill/>
          <a:ln>
            <a:noFill/>
          </a:ln>
        </p:spPr>
        <p:txBody>
          <a:bodyPr spcFirstLastPara="1" wrap="square" lIns="91425" tIns="91425" rIns="91425" bIns="91425" anchor="ctr" anchorCtr="0">
            <a:noAutofit/>
          </a:bodyPr>
          <a:lstStyle>
            <a:lvl1pPr lvl="0" algn="r" rtl="0">
              <a:buNone/>
              <a:defRPr sz="1200">
                <a:solidFill>
                  <a:schemeClr val="dk2"/>
                </a:solidFill>
                <a:latin typeface="Nunito"/>
                <a:ea typeface="Nunito"/>
                <a:cs typeface="Nunito"/>
                <a:sym typeface="Nunito"/>
              </a:defRPr>
            </a:lvl1pPr>
            <a:lvl2pPr lvl="1" algn="r" rtl="0">
              <a:buNone/>
              <a:defRPr sz="1200">
                <a:solidFill>
                  <a:schemeClr val="dk2"/>
                </a:solidFill>
                <a:latin typeface="Nunito"/>
                <a:ea typeface="Nunito"/>
                <a:cs typeface="Nunito"/>
                <a:sym typeface="Nunito"/>
              </a:defRPr>
            </a:lvl2pPr>
            <a:lvl3pPr lvl="2" algn="r" rtl="0">
              <a:buNone/>
              <a:defRPr sz="1200">
                <a:solidFill>
                  <a:schemeClr val="dk2"/>
                </a:solidFill>
                <a:latin typeface="Nunito"/>
                <a:ea typeface="Nunito"/>
                <a:cs typeface="Nunito"/>
                <a:sym typeface="Nunito"/>
              </a:defRPr>
            </a:lvl3pPr>
            <a:lvl4pPr lvl="3" algn="r" rtl="0">
              <a:buNone/>
              <a:defRPr sz="1200">
                <a:solidFill>
                  <a:schemeClr val="dk2"/>
                </a:solidFill>
                <a:latin typeface="Nunito"/>
                <a:ea typeface="Nunito"/>
                <a:cs typeface="Nunito"/>
                <a:sym typeface="Nunito"/>
              </a:defRPr>
            </a:lvl4pPr>
            <a:lvl5pPr lvl="4" algn="r" rtl="0">
              <a:buNone/>
              <a:defRPr sz="1200">
                <a:solidFill>
                  <a:schemeClr val="dk2"/>
                </a:solidFill>
                <a:latin typeface="Nunito"/>
                <a:ea typeface="Nunito"/>
                <a:cs typeface="Nunito"/>
                <a:sym typeface="Nunito"/>
              </a:defRPr>
            </a:lvl5pPr>
            <a:lvl6pPr lvl="5" algn="r" rtl="0">
              <a:buNone/>
              <a:defRPr sz="1200">
                <a:solidFill>
                  <a:schemeClr val="dk2"/>
                </a:solidFill>
                <a:latin typeface="Nunito"/>
                <a:ea typeface="Nunito"/>
                <a:cs typeface="Nunito"/>
                <a:sym typeface="Nunito"/>
              </a:defRPr>
            </a:lvl6pPr>
            <a:lvl7pPr lvl="6" algn="r" rtl="0">
              <a:buNone/>
              <a:defRPr sz="1200">
                <a:solidFill>
                  <a:schemeClr val="dk2"/>
                </a:solidFill>
                <a:latin typeface="Nunito"/>
                <a:ea typeface="Nunito"/>
                <a:cs typeface="Nunito"/>
                <a:sym typeface="Nunito"/>
              </a:defRPr>
            </a:lvl7pPr>
            <a:lvl8pPr lvl="7" algn="r" rtl="0">
              <a:buNone/>
              <a:defRPr sz="1200">
                <a:solidFill>
                  <a:schemeClr val="dk2"/>
                </a:solidFill>
                <a:latin typeface="Nunito"/>
                <a:ea typeface="Nunito"/>
                <a:cs typeface="Nunito"/>
                <a:sym typeface="Nunito"/>
              </a:defRPr>
            </a:lvl8pPr>
            <a:lvl9pPr lvl="8" algn="r" rtl="0">
              <a:buNone/>
              <a:defRPr sz="1200">
                <a:solidFill>
                  <a:schemeClr val="dk2"/>
                </a:solidFill>
                <a:latin typeface="Nunito"/>
                <a:ea typeface="Nunito"/>
                <a:cs typeface="Nunito"/>
                <a:sym typeface="Nunito"/>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4183313550"/>
      </p:ext>
    </p:extLst>
  </p:cSld>
  <p:clrMap bg1="lt1" tx1="dk1" bg2="dk2" tx2="lt2" accent1="accent1" accent2="accent2" accent3="accent3" accent4="accent4" accent5="accent5" accent6="accent6" hlink="hlink" folHlink="folHlink"/>
  <p:sldLayoutIdLst>
    <p:sldLayoutId id="214748373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64" name="Google Shape;64;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rtl="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65" name="Google Shape;65;p13"/>
          <p:cNvSpPr txBox="1">
            <a:spLocks noGrp="1"/>
          </p:cNvSpPr>
          <p:nvPr>
            <p:ph type="sldNum" idx="12"/>
          </p:nvPr>
        </p:nvSpPr>
        <p:spPr>
          <a:xfrm>
            <a:off x="11268061" y="6315968"/>
            <a:ext cx="731600" cy="524800"/>
          </a:xfrm>
          <a:prstGeom prst="rect">
            <a:avLst/>
          </a:prstGeom>
          <a:noFill/>
          <a:ln>
            <a:noFill/>
          </a:ln>
        </p:spPr>
        <p:txBody>
          <a:bodyPr spcFirstLastPara="1" wrap="square" lIns="91425" tIns="91425" rIns="91425" bIns="91425" anchor="ctr" anchorCtr="0">
            <a:noAutofit/>
          </a:bodyPr>
          <a:lstStyle>
            <a:lvl1pPr lvl="0" algn="r" rtl="0">
              <a:buNone/>
              <a:defRPr sz="1200">
                <a:solidFill>
                  <a:schemeClr val="dk2"/>
                </a:solidFill>
                <a:latin typeface="Nunito"/>
                <a:ea typeface="Nunito"/>
                <a:cs typeface="Nunito"/>
                <a:sym typeface="Nunito"/>
              </a:defRPr>
            </a:lvl1pPr>
            <a:lvl2pPr lvl="1" algn="r" rtl="0">
              <a:buNone/>
              <a:defRPr sz="1200">
                <a:solidFill>
                  <a:schemeClr val="dk2"/>
                </a:solidFill>
                <a:latin typeface="Nunito"/>
                <a:ea typeface="Nunito"/>
                <a:cs typeface="Nunito"/>
                <a:sym typeface="Nunito"/>
              </a:defRPr>
            </a:lvl2pPr>
            <a:lvl3pPr lvl="2" algn="r" rtl="0">
              <a:buNone/>
              <a:defRPr sz="1200">
                <a:solidFill>
                  <a:schemeClr val="dk2"/>
                </a:solidFill>
                <a:latin typeface="Nunito"/>
                <a:ea typeface="Nunito"/>
                <a:cs typeface="Nunito"/>
                <a:sym typeface="Nunito"/>
              </a:defRPr>
            </a:lvl3pPr>
            <a:lvl4pPr lvl="3" algn="r" rtl="0">
              <a:buNone/>
              <a:defRPr sz="1200">
                <a:solidFill>
                  <a:schemeClr val="dk2"/>
                </a:solidFill>
                <a:latin typeface="Nunito"/>
                <a:ea typeface="Nunito"/>
                <a:cs typeface="Nunito"/>
                <a:sym typeface="Nunito"/>
              </a:defRPr>
            </a:lvl4pPr>
            <a:lvl5pPr lvl="4" algn="r" rtl="0">
              <a:buNone/>
              <a:defRPr sz="1200">
                <a:solidFill>
                  <a:schemeClr val="dk2"/>
                </a:solidFill>
                <a:latin typeface="Nunito"/>
                <a:ea typeface="Nunito"/>
                <a:cs typeface="Nunito"/>
                <a:sym typeface="Nunito"/>
              </a:defRPr>
            </a:lvl5pPr>
            <a:lvl6pPr lvl="5" algn="r" rtl="0">
              <a:buNone/>
              <a:defRPr sz="1200">
                <a:solidFill>
                  <a:schemeClr val="dk2"/>
                </a:solidFill>
                <a:latin typeface="Nunito"/>
                <a:ea typeface="Nunito"/>
                <a:cs typeface="Nunito"/>
                <a:sym typeface="Nunito"/>
              </a:defRPr>
            </a:lvl6pPr>
            <a:lvl7pPr lvl="6" algn="r" rtl="0">
              <a:buNone/>
              <a:defRPr sz="1200">
                <a:solidFill>
                  <a:schemeClr val="dk2"/>
                </a:solidFill>
                <a:latin typeface="Nunito"/>
                <a:ea typeface="Nunito"/>
                <a:cs typeface="Nunito"/>
                <a:sym typeface="Nunito"/>
              </a:defRPr>
            </a:lvl7pPr>
            <a:lvl8pPr lvl="7" algn="r" rtl="0">
              <a:buNone/>
              <a:defRPr sz="1200">
                <a:solidFill>
                  <a:schemeClr val="dk2"/>
                </a:solidFill>
                <a:latin typeface="Nunito"/>
                <a:ea typeface="Nunito"/>
                <a:cs typeface="Nunito"/>
                <a:sym typeface="Nunito"/>
              </a:defRPr>
            </a:lvl8pPr>
            <a:lvl9pPr lvl="8" algn="r" rtl="0">
              <a:buNone/>
              <a:defRPr sz="1200">
                <a:solidFill>
                  <a:schemeClr val="dk2"/>
                </a:solidFill>
                <a:latin typeface="Nunito"/>
                <a:ea typeface="Nunito"/>
                <a:cs typeface="Nunito"/>
                <a:sym typeface="Nunito"/>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1607724937"/>
      </p:ext>
    </p:extLst>
  </p:cSld>
  <p:clrMap bg1="lt1" tx1="dk1" bg2="dk2" tx2="lt2" accent1="accent1" accent2="accent2" accent3="accent3" accent4="accent4" accent5="accent5" accent6="accent6" hlink="hlink" folHlink="folHlink"/>
  <p:sldLayoutIdLst>
    <p:sldLayoutId id="214748373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4020195558"/>
      </p:ext>
    </p:extLst>
  </p:cSld>
  <p:clrMap bg1="lt1" tx1="dk1" bg2="dk2" tx2="lt2" accent1="accent1" accent2="accent2" accent3="accent3" accent4="accent4" accent5="accent5" accent6="accent6" hlink="hlink" folHlink="folHlink"/>
  <p:sldLayoutIdLst>
    <p:sldLayoutId id="214748373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018056364"/>
      </p:ext>
    </p:extLst>
  </p:cSld>
  <p:clrMap bg1="lt1" tx1="dk1" bg2="dk2" tx2="lt2" accent1="accent1" accent2="accent2" accent3="accent3" accent4="accent4" accent5="accent5" accent6="accent6" hlink="hlink" folHlink="folHlink"/>
  <p:sldLayoutIdLst>
    <p:sldLayoutId id="214748373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487432842"/>
      </p:ext>
    </p:extLst>
  </p:cSld>
  <p:clrMap bg1="lt1" tx1="dk1" bg2="dk2" tx2="lt2" accent1="accent1" accent2="accent2" accent3="accent3" accent4="accent4" accent5="accent5" accent6="accent6" hlink="hlink" folHlink="folHlink"/>
  <p:sldLayoutIdLst>
    <p:sldLayoutId id="214748374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838200" y="365125"/>
            <a:ext cx="10515600" cy="1325600"/>
          </a:xfrm>
          <a:prstGeom prst="rect">
            <a:avLst/>
          </a:prstGeom>
          <a:noFill/>
          <a:ln>
            <a:noFill/>
          </a:ln>
        </p:spPr>
        <p:txBody>
          <a:bodyPr spcFirstLastPara="1" wrap="square" lIns="68575" tIns="68575" rIns="68575" bIns="68575" anchor="ctr" anchorCtr="0"/>
          <a:lstStyle>
            <a:lvl1pPr marL="0" marR="0" lvl="0"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1pPr>
            <a:lvl2pPr marL="0" marR="0" lvl="1"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2pPr>
            <a:lvl3pPr marL="0" marR="0" lvl="2"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3pPr>
            <a:lvl4pPr marL="0" marR="0" lvl="3"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4pPr>
            <a:lvl5pPr marL="0" marR="0" lvl="4"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5pPr>
            <a:lvl6pPr marL="342900" marR="0" lvl="5"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6pPr>
            <a:lvl7pPr marL="685800" marR="0" lvl="6"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7pPr>
            <a:lvl8pPr marL="1028700" marR="0" lvl="7"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8pPr>
            <a:lvl9pPr marL="1371600" marR="0" lvl="8" indent="-69850" algn="l" rtl="0">
              <a:lnSpc>
                <a:spcPct val="90000"/>
              </a:lnSpc>
              <a:spcBef>
                <a:spcPts val="0"/>
              </a:spcBef>
              <a:spcAft>
                <a:spcPts val="0"/>
              </a:spcAft>
              <a:buSzPts val="1100"/>
              <a:buChar char="■"/>
              <a:defRPr sz="3300" b="0" i="0" u="none" strike="noStrike" cap="none">
                <a:solidFill>
                  <a:schemeClr val="dk1"/>
                </a:solidFill>
                <a:latin typeface="Calibri"/>
                <a:ea typeface="Calibri"/>
                <a:cs typeface="Calibri"/>
                <a:sym typeface="Calibri"/>
              </a:defRPr>
            </a:lvl9pPr>
          </a:lstStyle>
          <a:p>
            <a:endParaRPr/>
          </a:p>
        </p:txBody>
      </p:sp>
      <p:sp>
        <p:nvSpPr>
          <p:cNvPr id="332" name="Google Shape;332;p25"/>
          <p:cNvSpPr txBox="1">
            <a:spLocks noGrp="1"/>
          </p:cNvSpPr>
          <p:nvPr>
            <p:ph type="body" idx="1"/>
          </p:nvPr>
        </p:nvSpPr>
        <p:spPr>
          <a:xfrm>
            <a:off x="838200" y="1825625"/>
            <a:ext cx="10515600" cy="4351200"/>
          </a:xfrm>
          <a:prstGeom prst="rect">
            <a:avLst/>
          </a:prstGeom>
          <a:noFill/>
          <a:ln>
            <a:noFill/>
          </a:ln>
        </p:spPr>
        <p:txBody>
          <a:bodyPr spcFirstLastPara="1" wrap="square" lIns="68575" tIns="68575" rIns="68575" bIns="68575" anchor="t" anchorCtr="0"/>
          <a:lstStyle>
            <a:lvl1pPr marL="457200" marR="0" lvl="0" indent="-298450" algn="l" rtl="0">
              <a:lnSpc>
                <a:spcPct val="90000"/>
              </a:lnSpc>
              <a:spcBef>
                <a:spcPts val="800"/>
              </a:spcBef>
              <a:spcAft>
                <a:spcPts val="0"/>
              </a:spcAft>
              <a:buClr>
                <a:schemeClr val="dk1"/>
              </a:buClr>
              <a:buSzPts val="1100"/>
              <a:buFont typeface="Arial"/>
              <a:buChar char="•"/>
              <a:defRPr sz="21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400"/>
              </a:spcBef>
              <a:spcAft>
                <a:spcPts val="0"/>
              </a:spcAft>
              <a:buClr>
                <a:schemeClr val="dk1"/>
              </a:buClr>
              <a:buSzPts val="11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3" name="Google Shape;333;p25"/>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lstStyle>
            <a:lvl1pPr marL="0" marR="0" lvl="0" indent="-93131" algn="l"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4" name="Google Shape;334;p25"/>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lstStyle>
            <a:lvl1pPr marL="0" marR="0" lvl="0" indent="-93131" algn="ctr" rtl="0">
              <a:spcBef>
                <a:spcPts val="0"/>
              </a:spcBef>
              <a:spcAft>
                <a:spcPts val="0"/>
              </a:spcAft>
              <a:buSzPts val="1100"/>
              <a:buChar char="●"/>
              <a:defRPr sz="1200" b="0" i="0" u="none" strike="noStrike" cap="none">
                <a:solidFill>
                  <a:srgbClr val="888888"/>
                </a:solidFill>
                <a:latin typeface="Calibri"/>
                <a:ea typeface="Calibri"/>
                <a:cs typeface="Calibri"/>
                <a:sym typeface="Calibri"/>
              </a:defRPr>
            </a:lvl1pPr>
            <a:lvl2pPr marL="457189" marR="0" lvl="1"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2pPr>
            <a:lvl3pPr marL="914377" marR="0" lvl="2"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3pPr>
            <a:lvl4pPr marL="1371566" marR="0" lvl="3"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4pPr>
            <a:lvl5pPr marL="1828754" marR="0" lvl="4"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5pPr>
            <a:lvl6pPr marL="2285943" marR="0" lvl="5"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6pPr>
            <a:lvl7pPr marL="2743131" marR="0" lvl="6"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7pPr>
            <a:lvl8pPr marL="3200320" marR="0" lvl="7"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8pPr>
            <a:lvl9pPr marL="3657509" marR="0" lvl="8" indent="-93131" algn="l" rtl="0">
              <a:spcBef>
                <a:spcPts val="0"/>
              </a:spcBef>
              <a:spcAft>
                <a:spcPts val="0"/>
              </a:spcAft>
              <a:buSzPts val="1100"/>
              <a:buChar char="■"/>
              <a:defRPr sz="1867" b="0" i="0" u="none" strike="noStrike" cap="none">
                <a:solidFill>
                  <a:schemeClr val="dk1"/>
                </a:solidFill>
                <a:latin typeface="Arial"/>
                <a:ea typeface="Arial"/>
                <a:cs typeface="Arial"/>
                <a:sym typeface="Arial"/>
              </a:defRPr>
            </a:lvl9pPr>
          </a:lstStyle>
          <a:p>
            <a:pPr defTabSz="1219170">
              <a:buClr>
                <a:srgbClr val="000000"/>
              </a:buClr>
              <a:buFont typeface="Arial"/>
              <a:buChar char="●"/>
            </a:pPr>
            <a:endParaRPr lang="en-US" kern="0" dirty="0"/>
          </a:p>
        </p:txBody>
      </p:sp>
      <p:sp>
        <p:nvSpPr>
          <p:cNvPr id="335" name="Google Shape;335;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621408497"/>
      </p:ext>
    </p:extLst>
  </p:cSld>
  <p:clrMap bg1="lt1" tx1="dk1" bg2="dk2" tx2="lt2" accent1="accent1" accent2="accent2" accent3="accent3" accent4="accent4" accent5="accent5" accent6="accent6" hlink="hlink" folHlink="folHlink"/>
  <p:sldLayoutIdLst>
    <p:sldLayoutId id="214748374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348"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915436573"/>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64" name="Google Shape;64;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rtl="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65" name="Google Shape;65;p13"/>
          <p:cNvSpPr txBox="1">
            <a:spLocks noGrp="1"/>
          </p:cNvSpPr>
          <p:nvPr>
            <p:ph type="sldNum" idx="12"/>
          </p:nvPr>
        </p:nvSpPr>
        <p:spPr>
          <a:xfrm>
            <a:off x="11268061" y="6315968"/>
            <a:ext cx="731600" cy="524800"/>
          </a:xfrm>
          <a:prstGeom prst="rect">
            <a:avLst/>
          </a:prstGeom>
          <a:noFill/>
          <a:ln>
            <a:noFill/>
          </a:ln>
        </p:spPr>
        <p:txBody>
          <a:bodyPr spcFirstLastPara="1" wrap="square" lIns="91425" tIns="91425" rIns="91425" bIns="91425" anchor="ctr" anchorCtr="0">
            <a:noAutofit/>
          </a:bodyPr>
          <a:lstStyle>
            <a:lvl1pPr lvl="0" algn="r" rtl="0">
              <a:buNone/>
              <a:defRPr sz="1200">
                <a:solidFill>
                  <a:schemeClr val="dk2"/>
                </a:solidFill>
                <a:latin typeface="Nunito"/>
                <a:ea typeface="Nunito"/>
                <a:cs typeface="Nunito"/>
                <a:sym typeface="Nunito"/>
              </a:defRPr>
            </a:lvl1pPr>
            <a:lvl2pPr lvl="1" algn="r" rtl="0">
              <a:buNone/>
              <a:defRPr sz="1200">
                <a:solidFill>
                  <a:schemeClr val="dk2"/>
                </a:solidFill>
                <a:latin typeface="Nunito"/>
                <a:ea typeface="Nunito"/>
                <a:cs typeface="Nunito"/>
                <a:sym typeface="Nunito"/>
              </a:defRPr>
            </a:lvl2pPr>
            <a:lvl3pPr lvl="2" algn="r" rtl="0">
              <a:buNone/>
              <a:defRPr sz="1200">
                <a:solidFill>
                  <a:schemeClr val="dk2"/>
                </a:solidFill>
                <a:latin typeface="Nunito"/>
                <a:ea typeface="Nunito"/>
                <a:cs typeface="Nunito"/>
                <a:sym typeface="Nunito"/>
              </a:defRPr>
            </a:lvl3pPr>
            <a:lvl4pPr lvl="3" algn="r" rtl="0">
              <a:buNone/>
              <a:defRPr sz="1200">
                <a:solidFill>
                  <a:schemeClr val="dk2"/>
                </a:solidFill>
                <a:latin typeface="Nunito"/>
                <a:ea typeface="Nunito"/>
                <a:cs typeface="Nunito"/>
                <a:sym typeface="Nunito"/>
              </a:defRPr>
            </a:lvl4pPr>
            <a:lvl5pPr lvl="4" algn="r" rtl="0">
              <a:buNone/>
              <a:defRPr sz="1200">
                <a:solidFill>
                  <a:schemeClr val="dk2"/>
                </a:solidFill>
                <a:latin typeface="Nunito"/>
                <a:ea typeface="Nunito"/>
                <a:cs typeface="Nunito"/>
                <a:sym typeface="Nunito"/>
              </a:defRPr>
            </a:lvl5pPr>
            <a:lvl6pPr lvl="5" algn="r" rtl="0">
              <a:buNone/>
              <a:defRPr sz="1200">
                <a:solidFill>
                  <a:schemeClr val="dk2"/>
                </a:solidFill>
                <a:latin typeface="Nunito"/>
                <a:ea typeface="Nunito"/>
                <a:cs typeface="Nunito"/>
                <a:sym typeface="Nunito"/>
              </a:defRPr>
            </a:lvl6pPr>
            <a:lvl7pPr lvl="6" algn="r" rtl="0">
              <a:buNone/>
              <a:defRPr sz="1200">
                <a:solidFill>
                  <a:schemeClr val="dk2"/>
                </a:solidFill>
                <a:latin typeface="Nunito"/>
                <a:ea typeface="Nunito"/>
                <a:cs typeface="Nunito"/>
                <a:sym typeface="Nunito"/>
              </a:defRPr>
            </a:lvl7pPr>
            <a:lvl8pPr lvl="7" algn="r" rtl="0">
              <a:buNone/>
              <a:defRPr sz="1200">
                <a:solidFill>
                  <a:schemeClr val="dk2"/>
                </a:solidFill>
                <a:latin typeface="Nunito"/>
                <a:ea typeface="Nunito"/>
                <a:cs typeface="Nunito"/>
                <a:sym typeface="Nunito"/>
              </a:defRPr>
            </a:lvl8pPr>
            <a:lvl9pPr lvl="8" algn="r" rtl="0">
              <a:buNone/>
              <a:defRPr sz="1200">
                <a:solidFill>
                  <a:schemeClr val="dk2"/>
                </a:solidFill>
                <a:latin typeface="Nunito"/>
                <a:ea typeface="Nunito"/>
                <a:cs typeface="Nunito"/>
                <a:sym typeface="Nunito"/>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1718351516"/>
      </p:ext>
    </p:extLst>
  </p:cSld>
  <p:clrMap bg1="lt1" tx1="dk1" bg2="dk2" tx2="lt2" accent1="accent1" accent2="accent2" accent3="accent3" accent4="accent4" accent5="accent5" accent6="accent6" hlink="hlink" folHlink="folHlink"/>
  <p:sldLayoutIdLst>
    <p:sldLayoutId id="214748374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64" name="Google Shape;64;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rtl="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65" name="Google Shape;65;p13"/>
          <p:cNvSpPr txBox="1">
            <a:spLocks noGrp="1"/>
          </p:cNvSpPr>
          <p:nvPr>
            <p:ph type="sldNum" idx="12"/>
          </p:nvPr>
        </p:nvSpPr>
        <p:spPr>
          <a:xfrm>
            <a:off x="11268061" y="6315968"/>
            <a:ext cx="731600" cy="524800"/>
          </a:xfrm>
          <a:prstGeom prst="rect">
            <a:avLst/>
          </a:prstGeom>
          <a:noFill/>
          <a:ln>
            <a:noFill/>
          </a:ln>
        </p:spPr>
        <p:txBody>
          <a:bodyPr spcFirstLastPara="1" wrap="square" lIns="91425" tIns="91425" rIns="91425" bIns="91425" anchor="ctr" anchorCtr="0">
            <a:noAutofit/>
          </a:bodyPr>
          <a:lstStyle>
            <a:lvl1pPr lvl="0" algn="r" rtl="0">
              <a:buNone/>
              <a:defRPr sz="1200">
                <a:solidFill>
                  <a:schemeClr val="dk2"/>
                </a:solidFill>
                <a:latin typeface="Nunito"/>
                <a:ea typeface="Nunito"/>
                <a:cs typeface="Nunito"/>
                <a:sym typeface="Nunito"/>
              </a:defRPr>
            </a:lvl1pPr>
            <a:lvl2pPr lvl="1" algn="r" rtl="0">
              <a:buNone/>
              <a:defRPr sz="1200">
                <a:solidFill>
                  <a:schemeClr val="dk2"/>
                </a:solidFill>
                <a:latin typeface="Nunito"/>
                <a:ea typeface="Nunito"/>
                <a:cs typeface="Nunito"/>
                <a:sym typeface="Nunito"/>
              </a:defRPr>
            </a:lvl2pPr>
            <a:lvl3pPr lvl="2" algn="r" rtl="0">
              <a:buNone/>
              <a:defRPr sz="1200">
                <a:solidFill>
                  <a:schemeClr val="dk2"/>
                </a:solidFill>
                <a:latin typeface="Nunito"/>
                <a:ea typeface="Nunito"/>
                <a:cs typeface="Nunito"/>
                <a:sym typeface="Nunito"/>
              </a:defRPr>
            </a:lvl3pPr>
            <a:lvl4pPr lvl="3" algn="r" rtl="0">
              <a:buNone/>
              <a:defRPr sz="1200">
                <a:solidFill>
                  <a:schemeClr val="dk2"/>
                </a:solidFill>
                <a:latin typeface="Nunito"/>
                <a:ea typeface="Nunito"/>
                <a:cs typeface="Nunito"/>
                <a:sym typeface="Nunito"/>
              </a:defRPr>
            </a:lvl4pPr>
            <a:lvl5pPr lvl="4" algn="r" rtl="0">
              <a:buNone/>
              <a:defRPr sz="1200">
                <a:solidFill>
                  <a:schemeClr val="dk2"/>
                </a:solidFill>
                <a:latin typeface="Nunito"/>
                <a:ea typeface="Nunito"/>
                <a:cs typeface="Nunito"/>
                <a:sym typeface="Nunito"/>
              </a:defRPr>
            </a:lvl5pPr>
            <a:lvl6pPr lvl="5" algn="r" rtl="0">
              <a:buNone/>
              <a:defRPr sz="1200">
                <a:solidFill>
                  <a:schemeClr val="dk2"/>
                </a:solidFill>
                <a:latin typeface="Nunito"/>
                <a:ea typeface="Nunito"/>
                <a:cs typeface="Nunito"/>
                <a:sym typeface="Nunito"/>
              </a:defRPr>
            </a:lvl6pPr>
            <a:lvl7pPr lvl="6" algn="r" rtl="0">
              <a:buNone/>
              <a:defRPr sz="1200">
                <a:solidFill>
                  <a:schemeClr val="dk2"/>
                </a:solidFill>
                <a:latin typeface="Nunito"/>
                <a:ea typeface="Nunito"/>
                <a:cs typeface="Nunito"/>
                <a:sym typeface="Nunito"/>
              </a:defRPr>
            </a:lvl7pPr>
            <a:lvl8pPr lvl="7" algn="r" rtl="0">
              <a:buNone/>
              <a:defRPr sz="1200">
                <a:solidFill>
                  <a:schemeClr val="dk2"/>
                </a:solidFill>
                <a:latin typeface="Nunito"/>
                <a:ea typeface="Nunito"/>
                <a:cs typeface="Nunito"/>
                <a:sym typeface="Nunito"/>
              </a:defRPr>
            </a:lvl8pPr>
            <a:lvl9pPr lvl="8" algn="r" rtl="0">
              <a:buNone/>
              <a:defRPr sz="1200">
                <a:solidFill>
                  <a:schemeClr val="dk2"/>
                </a:solidFill>
                <a:latin typeface="Nunito"/>
                <a:ea typeface="Nunito"/>
                <a:cs typeface="Nunito"/>
                <a:sym typeface="Nunito"/>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3772125284"/>
      </p:ext>
    </p:extLst>
  </p:cSld>
  <p:clrMap bg1="lt1" tx1="dk1" bg2="dk2" tx2="lt2" accent1="accent1" accent2="accent2" accent3="accent3" accent4="accent4" accent5="accent5" accent6="accent6" hlink="hlink" folHlink="folHlink"/>
  <p:sldLayoutIdLst>
    <p:sldLayoutId id="214748374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9432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415600" y="1688433"/>
            <a:ext cx="11360800" cy="440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Open Sans"/>
                <a:ea typeface="Open Sans"/>
                <a:cs typeface="Open Sans"/>
                <a:sym typeface="Open Sans"/>
              </a:defRPr>
            </a:lvl1pPr>
            <a:lvl2pPr lvl="1" algn="r">
              <a:buNone/>
              <a:defRPr sz="1333">
                <a:solidFill>
                  <a:schemeClr val="dk2"/>
                </a:solidFill>
                <a:latin typeface="Open Sans"/>
                <a:ea typeface="Open Sans"/>
                <a:cs typeface="Open Sans"/>
                <a:sym typeface="Open Sans"/>
              </a:defRPr>
            </a:lvl2pPr>
            <a:lvl3pPr lvl="2" algn="r">
              <a:buNone/>
              <a:defRPr sz="1333">
                <a:solidFill>
                  <a:schemeClr val="dk2"/>
                </a:solidFill>
                <a:latin typeface="Open Sans"/>
                <a:ea typeface="Open Sans"/>
                <a:cs typeface="Open Sans"/>
                <a:sym typeface="Open Sans"/>
              </a:defRPr>
            </a:lvl3pPr>
            <a:lvl4pPr lvl="3" algn="r">
              <a:buNone/>
              <a:defRPr sz="1333">
                <a:solidFill>
                  <a:schemeClr val="dk2"/>
                </a:solidFill>
                <a:latin typeface="Open Sans"/>
                <a:ea typeface="Open Sans"/>
                <a:cs typeface="Open Sans"/>
                <a:sym typeface="Open Sans"/>
              </a:defRPr>
            </a:lvl4pPr>
            <a:lvl5pPr lvl="4" algn="r">
              <a:buNone/>
              <a:defRPr sz="1333">
                <a:solidFill>
                  <a:schemeClr val="dk2"/>
                </a:solidFill>
                <a:latin typeface="Open Sans"/>
                <a:ea typeface="Open Sans"/>
                <a:cs typeface="Open Sans"/>
                <a:sym typeface="Open Sans"/>
              </a:defRPr>
            </a:lvl5pPr>
            <a:lvl6pPr lvl="5" algn="r">
              <a:buNone/>
              <a:defRPr sz="1333">
                <a:solidFill>
                  <a:schemeClr val="dk2"/>
                </a:solidFill>
                <a:latin typeface="Open Sans"/>
                <a:ea typeface="Open Sans"/>
                <a:cs typeface="Open Sans"/>
                <a:sym typeface="Open Sans"/>
              </a:defRPr>
            </a:lvl6pPr>
            <a:lvl7pPr lvl="6" algn="r">
              <a:buNone/>
              <a:defRPr sz="1333">
                <a:solidFill>
                  <a:schemeClr val="dk2"/>
                </a:solidFill>
                <a:latin typeface="Open Sans"/>
                <a:ea typeface="Open Sans"/>
                <a:cs typeface="Open Sans"/>
                <a:sym typeface="Open Sans"/>
              </a:defRPr>
            </a:lvl7pPr>
            <a:lvl8pPr lvl="7" algn="r">
              <a:buNone/>
              <a:defRPr sz="1333">
                <a:solidFill>
                  <a:schemeClr val="dk2"/>
                </a:solidFill>
                <a:latin typeface="Open Sans"/>
                <a:ea typeface="Open Sans"/>
                <a:cs typeface="Open Sans"/>
                <a:sym typeface="Open Sans"/>
              </a:defRPr>
            </a:lvl8pPr>
            <a:lvl9pPr lvl="8" algn="r">
              <a:buNone/>
              <a:defRPr sz="1333">
                <a:solidFill>
                  <a:schemeClr val="dk2"/>
                </a:solidFill>
                <a:latin typeface="Open Sans"/>
                <a:ea typeface="Open Sans"/>
                <a:cs typeface="Open Sans"/>
                <a:sym typeface="Open Sans"/>
              </a:defRPr>
            </a:lvl9pPr>
          </a:lstStyle>
          <a:p>
            <a:pPr defTabSz="1219170">
              <a:buClr>
                <a:srgbClr val="000000"/>
              </a:buClr>
            </a:pPr>
            <a:fld id="{00000000-1234-1234-1234-123412341234}" type="slidenum">
              <a:rPr lang="en" kern="0" smtClean="0">
                <a:solidFill>
                  <a:srgbClr val="695D46"/>
                </a:solidFill>
              </a:rPr>
              <a:pPr defTabSz="1219170">
                <a:buClr>
                  <a:srgbClr val="000000"/>
                </a:buClr>
              </a:pPr>
              <a:t>‹#›</a:t>
            </a:fld>
            <a:endParaRPr lang="en" kern="0">
              <a:solidFill>
                <a:srgbClr val="695D46"/>
              </a:solidFill>
            </a:endParaRPr>
          </a:p>
        </p:txBody>
      </p:sp>
    </p:spTree>
    <p:extLst>
      <p:ext uri="{BB962C8B-B14F-4D97-AF65-F5344CB8AC3E}">
        <p14:creationId xmlns:p14="http://schemas.microsoft.com/office/powerpoint/2010/main" val="3839555193"/>
      </p:ext>
    </p:extLst>
  </p:cSld>
  <p:clrMap bg1="lt1" tx1="dk1" bg2="dk2" tx2="lt2" accent1="accent1" accent2="accent2" accent3="accent3" accent4="accent4" accent5="accent5" accent6="accent6" hlink="hlink" folHlink="folHlink"/>
  <p:sldLayoutIdLst>
    <p:sldLayoutId id="21474837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4372"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70102162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5396"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297711311"/>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6420"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649678755"/>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7444"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796020310"/>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8468"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167419342"/>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dultEd@dwd.in.gov"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mailto:adulted@dwd.in.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hyperlink" Target="tel:630-995-6712" TargetMode="Externa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hyperlink" Target="mailto:tasctesthelpdesk@datarecognitioncorp.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mailto:LKBell@vinu.edu" TargetMode="External"/><Relationship Id="rId5" Type="http://schemas.openxmlformats.org/officeDocument/2006/relationships/image" Target="../media/image14.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image" Target="../media/image33.jp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26.xml"/><Relationship Id="rId5" Type="http://schemas.openxmlformats.org/officeDocument/2006/relationships/image" Target="../media/image40.png"/><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27.xml"/><Relationship Id="rId5" Type="http://schemas.openxmlformats.org/officeDocument/2006/relationships/image" Target="../media/image41.jpeg"/><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hyperlink" Target="https://www.livebinders.com/play/play?id=2334115&amp;backurl=/shelf/my" TargetMode="External"/><Relationship Id="rId5" Type="http://schemas.openxmlformats.org/officeDocument/2006/relationships/hyperlink" Target="http://www.livebinders.com/PLAY/PLAY?ID=2334115" TargetMode="External"/><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38.xml"/><Relationship Id="rId5" Type="http://schemas.openxmlformats.org/officeDocument/2006/relationships/image" Target="../media/image48.gif"/><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www.in.gov/dwd/2909.htm" TargetMode="External"/><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www.in.gov/dwd/2909.htm" TargetMode="Externa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www.in.gov/dwd/2909.htm" TargetMode="Externa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24.png"/></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mailto:rmelton@dwd.in.gov" TargetMode="External"/><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mailto:WorkINdiana@dwd.in.gov" TargetMode="External"/><Relationship Id="rId5" Type="http://schemas.openxmlformats.org/officeDocument/2006/relationships/hyperlink" Target="mailto:jgray1@dwd.in.gov" TargetMode="External"/><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24.pn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mailto:bsisco@dwd.in.gov"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mailto:mcrites@dwd.in.gov" TargetMode="External"/><Relationship Id="rId5" Type="http://schemas.openxmlformats.org/officeDocument/2006/relationships/image" Target="../media/image63.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mailto:dlovelady@dwd.in.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mailto:smills1@dwd.in.gov" TargetMode="External"/><Relationship Id="rId5" Type="http://schemas.openxmlformats.org/officeDocument/2006/relationships/hyperlink" Target="mailto:adulted@dwd.in.gov" TargetMode="External"/><Relationship Id="rId4" Type="http://schemas.openxmlformats.org/officeDocument/2006/relationships/hyperlink" Target="https://www.in.gov/dwd/2909.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125741" y="2813829"/>
            <a:ext cx="6066263" cy="404417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869" y="78377"/>
            <a:ext cx="1309241" cy="1085579"/>
          </a:xfrm>
          <a:prstGeom prst="rect">
            <a:avLst/>
          </a:prstGeom>
        </p:spPr>
      </p:pic>
      <p:sp>
        <p:nvSpPr>
          <p:cNvPr id="4" name="Rectangle 3"/>
          <p:cNvSpPr/>
          <p:nvPr/>
        </p:nvSpPr>
        <p:spPr>
          <a:xfrm>
            <a:off x="6095999" y="362680"/>
            <a:ext cx="6096000" cy="923330"/>
          </a:xfrm>
          <a:prstGeom prst="rect">
            <a:avLst/>
          </a:prstGeom>
        </p:spPr>
        <p:txBody>
          <a:bodyPr>
            <a:spAutoFit/>
          </a:bodyPr>
          <a:lstStyle/>
          <a:p>
            <a:r>
              <a:rPr lang="en-US" i="1" dirty="0"/>
              <a:t>The right skills, at the right time, in the right way.                               </a:t>
            </a:r>
            <a:r>
              <a:rPr lang="en-US" b="1" i="1" dirty="0"/>
              <a:t>Indiana’s Demand Driven Workforce</a:t>
            </a:r>
            <a:endParaRPr lang="en-US" b="1" dirty="0"/>
          </a:p>
          <a:p>
            <a:endParaRPr lang="en-US" dirty="0"/>
          </a:p>
        </p:txBody>
      </p:sp>
      <p:sp>
        <p:nvSpPr>
          <p:cNvPr id="5" name="Rectangle 4"/>
          <p:cNvSpPr/>
          <p:nvPr/>
        </p:nvSpPr>
        <p:spPr>
          <a:xfrm>
            <a:off x="1087581" y="1286010"/>
            <a:ext cx="10217728" cy="1569660"/>
          </a:xfrm>
          <a:prstGeom prst="rect">
            <a:avLst/>
          </a:prstGeom>
        </p:spPr>
        <p:txBody>
          <a:bodyPr wrap="square">
            <a:spAutoFit/>
          </a:bodyPr>
          <a:lstStyle/>
          <a:p>
            <a:r>
              <a:rPr lang="en-US" sz="4800" dirty="0"/>
              <a:t>Adult Education and Workforce Development Statewide Webinar</a:t>
            </a:r>
          </a:p>
        </p:txBody>
      </p:sp>
      <p:sp>
        <p:nvSpPr>
          <p:cNvPr id="6" name="Rectangle 5"/>
          <p:cNvSpPr/>
          <p:nvPr/>
        </p:nvSpPr>
        <p:spPr>
          <a:xfrm>
            <a:off x="1138104" y="3010177"/>
            <a:ext cx="9975273" cy="1846659"/>
          </a:xfrm>
          <a:prstGeom prst="rect">
            <a:avLst/>
          </a:prstGeom>
        </p:spPr>
        <p:txBody>
          <a:bodyPr wrap="square">
            <a:spAutoFit/>
          </a:bodyPr>
          <a:lstStyle/>
          <a:p>
            <a:pPr>
              <a:defRPr/>
            </a:pPr>
            <a:r>
              <a:rPr lang="en-US" sz="2800" b="1" dirty="0" smtClean="0">
                <a:solidFill>
                  <a:schemeClr val="tx1">
                    <a:lumMod val="75000"/>
                  </a:schemeClr>
                </a:solidFill>
              </a:rPr>
              <a:t>March 13, 2019</a:t>
            </a:r>
            <a:endParaRPr lang="en-US" sz="2800" b="1" dirty="0">
              <a:solidFill>
                <a:schemeClr val="tx1">
                  <a:lumMod val="75000"/>
                </a:schemeClr>
              </a:solidFill>
            </a:endParaRPr>
          </a:p>
          <a:p>
            <a:pPr>
              <a:defRPr/>
            </a:pPr>
            <a:r>
              <a:rPr lang="en-US" sz="3200" b="1" dirty="0">
                <a:solidFill>
                  <a:schemeClr val="tx1">
                    <a:lumMod val="75000"/>
                  </a:schemeClr>
                </a:solidFill>
              </a:rPr>
              <a:t>Marilyn Pitzulo | Adult Education Staff </a:t>
            </a:r>
          </a:p>
          <a:p>
            <a:r>
              <a:rPr lang="en-US" dirty="0"/>
              <a:t>Department of Workforce Development | Indiana ADULT EDUCATION </a:t>
            </a:r>
          </a:p>
          <a:p>
            <a:r>
              <a:rPr lang="en-US" dirty="0"/>
              <a:t>10 N. Senate Avenue, IGCS SE </a:t>
            </a:r>
            <a:r>
              <a:rPr lang="en-US" dirty="0" smtClean="0"/>
              <a:t>203 | </a:t>
            </a:r>
            <a:r>
              <a:rPr lang="en-US" dirty="0"/>
              <a:t>Indianapolis, IN 46204 </a:t>
            </a:r>
          </a:p>
          <a:p>
            <a:r>
              <a:rPr lang="en-US" dirty="0">
                <a:hlinkClick r:id="rId5"/>
              </a:rPr>
              <a:t>AdultEd@dwd.in.gov</a:t>
            </a:r>
            <a:endParaRPr lang="en-US" dirty="0"/>
          </a:p>
        </p:txBody>
      </p:sp>
    </p:spTree>
    <p:extLst>
      <p:ext uri="{BB962C8B-B14F-4D97-AF65-F5344CB8AC3E}">
        <p14:creationId xmlns:p14="http://schemas.microsoft.com/office/powerpoint/2010/main" val="4246074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Rectangle 6"/>
          <p:cNvSpPr/>
          <p:nvPr/>
        </p:nvSpPr>
        <p:spPr>
          <a:xfrm>
            <a:off x="520270" y="3128311"/>
            <a:ext cx="10402529" cy="3139321"/>
          </a:xfrm>
          <a:prstGeom prst="rect">
            <a:avLst/>
          </a:prstGeom>
        </p:spPr>
        <p:txBody>
          <a:bodyPr wrap="square">
            <a:spAutoFit/>
          </a:bodyPr>
          <a:lstStyle/>
          <a:p>
            <a:pPr>
              <a:buFont typeface="Wingdings" panose="05000000000000000000" pitchFamily="2" charset="2"/>
              <a:buChar char="Ø"/>
            </a:pPr>
            <a:r>
              <a:rPr lang="en-US" dirty="0" smtClean="0"/>
              <a:t> Budget </a:t>
            </a:r>
            <a:r>
              <a:rPr lang="en-US" dirty="0"/>
              <a:t>Modifications</a:t>
            </a:r>
          </a:p>
          <a:p>
            <a:pPr lvl="1">
              <a:buFont typeface="Wingdings" panose="05000000000000000000" pitchFamily="2" charset="2"/>
              <a:buChar char="Ø"/>
            </a:pPr>
            <a:r>
              <a:rPr lang="en-US" dirty="0" smtClean="0"/>
              <a:t> All </a:t>
            </a:r>
            <a:r>
              <a:rPr lang="en-US" dirty="0"/>
              <a:t>requests for budget modifications must be submitted to our office (</a:t>
            </a:r>
            <a:r>
              <a:rPr lang="en-US" dirty="0">
                <a:hlinkClick r:id="rId4"/>
              </a:rPr>
              <a:t>adulted@dwd.in.gov</a:t>
            </a:r>
            <a:r>
              <a:rPr lang="en-US" dirty="0"/>
              <a:t>) by </a:t>
            </a:r>
            <a:r>
              <a:rPr lang="en-US" dirty="0">
                <a:solidFill>
                  <a:srgbClr val="FFC000"/>
                </a:solidFill>
              </a:rPr>
              <a:t>Monday, June 3, 2019.  </a:t>
            </a:r>
            <a:r>
              <a:rPr lang="en-US" dirty="0"/>
              <a:t>(</a:t>
            </a:r>
            <a:r>
              <a:rPr lang="en-US" dirty="0" smtClean="0"/>
              <a:t>Remember – a </a:t>
            </a:r>
            <a:r>
              <a:rPr lang="en-US" dirty="0"/>
              <a:t>modification is required to move funds between Administrative and Program.)</a:t>
            </a:r>
          </a:p>
          <a:p>
            <a:pPr>
              <a:buFont typeface="Wingdings" panose="05000000000000000000" pitchFamily="2" charset="2"/>
              <a:buChar char="Ø"/>
            </a:pPr>
            <a:r>
              <a:rPr lang="en-US" dirty="0" smtClean="0"/>
              <a:t> Close </a:t>
            </a:r>
            <a:r>
              <a:rPr lang="en-US" dirty="0"/>
              <a:t>Outs</a:t>
            </a:r>
          </a:p>
          <a:p>
            <a:pPr lvl="1">
              <a:buFont typeface="Wingdings" panose="05000000000000000000" pitchFamily="2" charset="2"/>
              <a:buChar char="Ø"/>
            </a:pPr>
            <a:r>
              <a:rPr lang="en-US" dirty="0" smtClean="0"/>
              <a:t> The </a:t>
            </a:r>
            <a:r>
              <a:rPr lang="en-US" dirty="0"/>
              <a:t>DWD Finance Office will send close out packets out as usual. </a:t>
            </a:r>
            <a:r>
              <a:rPr lang="en-US" dirty="0" smtClean="0"/>
              <a:t>Remember </a:t>
            </a:r>
            <a:r>
              <a:rPr lang="en-US" dirty="0"/>
              <a:t>to copy our office at the Adult Ed mailbox when you submit the final close out.</a:t>
            </a:r>
          </a:p>
          <a:p>
            <a:pPr>
              <a:buFont typeface="Wingdings" panose="05000000000000000000" pitchFamily="2" charset="2"/>
              <a:buChar char="Ø"/>
            </a:pPr>
            <a:r>
              <a:rPr lang="en-US" dirty="0" smtClean="0"/>
              <a:t> Reimbursements</a:t>
            </a:r>
            <a:endParaRPr lang="en-US" dirty="0"/>
          </a:p>
          <a:p>
            <a:pPr lvl="1">
              <a:buFont typeface="Wingdings" panose="05000000000000000000" pitchFamily="2" charset="2"/>
              <a:buChar char="Ø"/>
            </a:pPr>
            <a:r>
              <a:rPr lang="en-US" dirty="0" smtClean="0"/>
              <a:t> Follow </a:t>
            </a:r>
            <a:r>
              <a:rPr lang="en-US" dirty="0"/>
              <a:t>up on any outstanding reimbursements before the end of the program year, </a:t>
            </a:r>
            <a:r>
              <a:rPr lang="en-US" dirty="0">
                <a:solidFill>
                  <a:srgbClr val="FFC000"/>
                </a:solidFill>
              </a:rPr>
              <a:t>June 30, 2019. </a:t>
            </a:r>
            <a:r>
              <a:rPr lang="en-US" dirty="0" smtClean="0"/>
              <a:t>Notify </a:t>
            </a:r>
            <a:r>
              <a:rPr lang="en-US" dirty="0"/>
              <a:t>Cheryl Jones if any payment is overdue or an error has occurred.  </a:t>
            </a:r>
          </a:p>
          <a:p>
            <a:pPr lvl="1">
              <a:buFont typeface="Wingdings" panose="05000000000000000000" pitchFamily="2" charset="2"/>
              <a:buChar char="Ø"/>
            </a:pPr>
            <a:r>
              <a:rPr lang="en-US" dirty="0" smtClean="0"/>
              <a:t> Notify </a:t>
            </a:r>
            <a:r>
              <a:rPr lang="en-US" dirty="0"/>
              <a:t>Cheryl Jones if your final PY18 reimbursement will </a:t>
            </a:r>
            <a:r>
              <a:rPr lang="en-US" u="sng" dirty="0"/>
              <a:t>not</a:t>
            </a:r>
            <a:r>
              <a:rPr lang="en-US" dirty="0"/>
              <a:t> be in by </a:t>
            </a:r>
            <a:r>
              <a:rPr lang="en-US" dirty="0">
                <a:solidFill>
                  <a:srgbClr val="FFC000"/>
                </a:solidFill>
              </a:rPr>
              <a:t>August 30, 2019.</a:t>
            </a:r>
          </a:p>
        </p:txBody>
      </p:sp>
      <p:sp>
        <p:nvSpPr>
          <p:cNvPr id="8" name="Rectangle 7"/>
          <p:cNvSpPr/>
          <p:nvPr/>
        </p:nvSpPr>
        <p:spPr>
          <a:xfrm>
            <a:off x="520270" y="2432882"/>
            <a:ext cx="4297971" cy="646331"/>
          </a:xfrm>
          <a:prstGeom prst="rect">
            <a:avLst/>
          </a:prstGeom>
        </p:spPr>
        <p:txBody>
          <a:bodyPr wrap="none">
            <a:spAutoFit/>
          </a:bodyPr>
          <a:lstStyle/>
          <a:p>
            <a:r>
              <a:rPr lang="en-US" sz="3600" dirty="0">
                <a:solidFill>
                  <a:srgbClr val="FFC000"/>
                </a:solidFill>
              </a:rPr>
              <a:t>FISCAL REMINDERS</a:t>
            </a:r>
          </a:p>
        </p:txBody>
      </p:sp>
    </p:spTree>
    <p:extLst>
      <p:ext uri="{BB962C8B-B14F-4D97-AF65-F5344CB8AC3E}">
        <p14:creationId xmlns:p14="http://schemas.microsoft.com/office/powerpoint/2010/main" val="2742564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363888" y="2527684"/>
            <a:ext cx="4119717" cy="1384995"/>
          </a:xfrm>
          <a:prstGeom prst="rect">
            <a:avLst/>
          </a:prstGeom>
        </p:spPr>
        <p:txBody>
          <a:bodyPr wrap="square">
            <a:spAutoFit/>
          </a:bodyPr>
          <a:lstStyle/>
          <a:p>
            <a:r>
              <a:rPr lang="en-US" sz="2400" dirty="0" smtClean="0"/>
              <a:t>Professional Development</a:t>
            </a:r>
          </a:p>
          <a:p>
            <a:r>
              <a:rPr lang="en-US" sz="3600" dirty="0" smtClean="0"/>
              <a:t>Moving </a:t>
            </a:r>
            <a:r>
              <a:rPr lang="en-US" sz="3600" dirty="0"/>
              <a:t>Forward</a:t>
            </a:r>
          </a:p>
          <a:p>
            <a:r>
              <a:rPr lang="en-US" sz="2400" dirty="0">
                <a:solidFill>
                  <a:srgbClr val="FFC000"/>
                </a:solidFill>
              </a:rPr>
              <a:t>2018-2019</a:t>
            </a:r>
          </a:p>
        </p:txBody>
      </p:sp>
      <p:sp>
        <p:nvSpPr>
          <p:cNvPr id="7" name="TextBox 6"/>
          <p:cNvSpPr txBox="1"/>
          <p:nvPr/>
        </p:nvSpPr>
        <p:spPr>
          <a:xfrm>
            <a:off x="4750787" y="3001252"/>
            <a:ext cx="7431315" cy="1200329"/>
          </a:xfrm>
          <a:prstGeom prst="rect">
            <a:avLst/>
          </a:prstGeom>
          <a:noFill/>
        </p:spPr>
        <p:txBody>
          <a:bodyPr wrap="square" rtlCol="0">
            <a:spAutoFit/>
          </a:bodyPr>
          <a:lstStyle/>
          <a:p>
            <a:r>
              <a:rPr lang="en-US" sz="7200" dirty="0" smtClean="0">
                <a:latin typeface="Segoe Print" panose="02000600000000000000" pitchFamily="2" charset="0"/>
              </a:rPr>
              <a:t>Save the Date</a:t>
            </a:r>
          </a:p>
        </p:txBody>
      </p:sp>
      <p:cxnSp>
        <p:nvCxnSpPr>
          <p:cNvPr id="9" name="Straight Connector 8"/>
          <p:cNvCxnSpPr/>
          <p:nvPr/>
        </p:nvCxnSpPr>
        <p:spPr>
          <a:xfrm>
            <a:off x="4483605" y="2865588"/>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2198" y="3538575"/>
            <a:ext cx="1336899" cy="142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94776" y="3955615"/>
            <a:ext cx="3553626" cy="1077218"/>
          </a:xfrm>
          <a:prstGeom prst="rect">
            <a:avLst/>
          </a:prstGeom>
          <a:noFill/>
        </p:spPr>
        <p:txBody>
          <a:bodyPr wrap="square" rtlCol="0">
            <a:spAutoFit/>
          </a:bodyPr>
          <a:lstStyle/>
          <a:p>
            <a:r>
              <a:rPr lang="en-US" sz="4000" dirty="0" smtClean="0"/>
              <a:t>10 A.M.</a:t>
            </a:r>
          </a:p>
          <a:p>
            <a:r>
              <a:rPr lang="en-US" sz="2400" dirty="0" smtClean="0"/>
              <a:t>Indianapolis Time</a:t>
            </a:r>
            <a:endParaRPr lang="en-US" sz="2400" dirty="0"/>
          </a:p>
        </p:txBody>
      </p:sp>
      <p:sp>
        <p:nvSpPr>
          <p:cNvPr id="10" name="TextBox 9"/>
          <p:cNvSpPr txBox="1"/>
          <p:nvPr/>
        </p:nvSpPr>
        <p:spPr>
          <a:xfrm>
            <a:off x="294776" y="5276407"/>
            <a:ext cx="3820808" cy="1138773"/>
          </a:xfrm>
          <a:prstGeom prst="rect">
            <a:avLst/>
          </a:prstGeom>
          <a:noFill/>
        </p:spPr>
        <p:txBody>
          <a:bodyPr wrap="square" rtlCol="0">
            <a:spAutoFit/>
          </a:bodyPr>
          <a:lstStyle/>
          <a:p>
            <a:r>
              <a:rPr lang="en-US" sz="3600" dirty="0" smtClean="0">
                <a:solidFill>
                  <a:srgbClr val="FFC000"/>
                </a:solidFill>
                <a:latin typeface="Segoe Print" panose="02000600000000000000" pitchFamily="2" charset="0"/>
              </a:rPr>
              <a:t>Location </a:t>
            </a:r>
            <a:r>
              <a:rPr lang="en-US" sz="3200" dirty="0">
                <a:solidFill>
                  <a:srgbClr val="FFC000"/>
                </a:solidFill>
                <a:latin typeface="Segoe Print" panose="02000600000000000000" pitchFamily="2" charset="0"/>
              </a:rPr>
              <a:t>t</a:t>
            </a:r>
            <a:r>
              <a:rPr lang="en-US" sz="3200" dirty="0" smtClean="0">
                <a:solidFill>
                  <a:srgbClr val="FFC000"/>
                </a:solidFill>
                <a:latin typeface="Segoe Print" panose="02000600000000000000" pitchFamily="2" charset="0"/>
              </a:rPr>
              <a:t>o     </a:t>
            </a:r>
            <a:r>
              <a:rPr lang="en-US" sz="3200" dirty="0">
                <a:solidFill>
                  <a:srgbClr val="FFC000"/>
                </a:solidFill>
                <a:latin typeface="Segoe Print" panose="02000600000000000000" pitchFamily="2" charset="0"/>
              </a:rPr>
              <a:t>b</a:t>
            </a:r>
            <a:r>
              <a:rPr lang="en-US" sz="3200" dirty="0" smtClean="0">
                <a:solidFill>
                  <a:srgbClr val="FFC000"/>
                </a:solidFill>
                <a:latin typeface="Segoe Print" panose="02000600000000000000" pitchFamily="2" charset="0"/>
              </a:rPr>
              <a:t>e </a:t>
            </a:r>
            <a:r>
              <a:rPr lang="en-US" sz="3200" dirty="0">
                <a:solidFill>
                  <a:srgbClr val="FFC000"/>
                </a:solidFill>
                <a:latin typeface="Segoe Print" panose="02000600000000000000" pitchFamily="2" charset="0"/>
              </a:rPr>
              <a:t>a</a:t>
            </a:r>
            <a:r>
              <a:rPr lang="en-US" sz="3200" dirty="0" smtClean="0">
                <a:solidFill>
                  <a:srgbClr val="FFC000"/>
                </a:solidFill>
                <a:latin typeface="Segoe Print" panose="02000600000000000000" pitchFamily="2" charset="0"/>
              </a:rPr>
              <a:t>nnounced </a:t>
            </a:r>
            <a:endParaRPr lang="en-US" sz="3200" dirty="0">
              <a:solidFill>
                <a:srgbClr val="FFC000"/>
              </a:solidFill>
              <a:latin typeface="Segoe Print" panose="02000600000000000000" pitchFamily="2" charset="0"/>
            </a:endParaRPr>
          </a:p>
        </p:txBody>
      </p:sp>
      <p:sp>
        <p:nvSpPr>
          <p:cNvPr id="3" name="TextBox 2"/>
          <p:cNvSpPr txBox="1"/>
          <p:nvPr/>
        </p:nvSpPr>
        <p:spPr>
          <a:xfrm>
            <a:off x="4777730" y="3917223"/>
            <a:ext cx="7063294" cy="2585323"/>
          </a:xfrm>
          <a:prstGeom prst="rect">
            <a:avLst/>
          </a:prstGeom>
          <a:noFill/>
        </p:spPr>
        <p:txBody>
          <a:bodyPr wrap="square" rtlCol="0">
            <a:spAutoFit/>
          </a:bodyPr>
          <a:lstStyle/>
          <a:p>
            <a:r>
              <a:rPr lang="en-US" sz="4000" dirty="0" smtClean="0">
                <a:solidFill>
                  <a:srgbClr val="FFC000"/>
                </a:solidFill>
              </a:rPr>
              <a:t>May 10, </a:t>
            </a:r>
            <a:r>
              <a:rPr lang="en-US" sz="4000" dirty="0">
                <a:solidFill>
                  <a:srgbClr val="FFC000"/>
                </a:solidFill>
              </a:rPr>
              <a:t>2019 | Indianapolis</a:t>
            </a:r>
          </a:p>
          <a:p>
            <a:r>
              <a:rPr lang="en-US" sz="4000" dirty="0" smtClean="0"/>
              <a:t>PDF Meeting</a:t>
            </a:r>
          </a:p>
          <a:p>
            <a:r>
              <a:rPr lang="en-US" sz="4000" dirty="0" smtClean="0">
                <a:solidFill>
                  <a:srgbClr val="FFC000"/>
                </a:solidFill>
                <a:latin typeface="Segoe Print" panose="02000600000000000000" pitchFamily="2" charset="0"/>
              </a:rPr>
              <a:t>New Teacher Training </a:t>
            </a:r>
          </a:p>
          <a:p>
            <a:r>
              <a:rPr lang="en-US" sz="2400" dirty="0" smtClean="0"/>
              <a:t>Train the Trainer Model</a:t>
            </a:r>
            <a:r>
              <a:rPr lang="en-US" sz="2400" dirty="0"/>
              <a:t>	</a:t>
            </a:r>
          </a:p>
          <a:p>
            <a:endParaRPr lang="en-US" dirty="0"/>
          </a:p>
        </p:txBody>
      </p:sp>
    </p:spTree>
    <p:extLst>
      <p:ext uri="{BB962C8B-B14F-4D97-AF65-F5344CB8AC3E}">
        <p14:creationId xmlns:p14="http://schemas.microsoft.com/office/powerpoint/2010/main" val="400693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2" name="Rectangle 1"/>
          <p:cNvSpPr/>
          <p:nvPr/>
        </p:nvSpPr>
        <p:spPr>
          <a:xfrm>
            <a:off x="349700" y="2439788"/>
            <a:ext cx="4119717" cy="1384995"/>
          </a:xfrm>
          <a:prstGeom prst="rect">
            <a:avLst/>
          </a:prstGeom>
        </p:spPr>
        <p:txBody>
          <a:bodyPr wrap="square">
            <a:spAutoFit/>
          </a:bodyPr>
          <a:lstStyle/>
          <a:p>
            <a:r>
              <a:rPr lang="en-US" sz="2400" dirty="0" smtClean="0"/>
              <a:t>Professional Development</a:t>
            </a:r>
          </a:p>
          <a:p>
            <a:r>
              <a:rPr lang="en-US" sz="3600" dirty="0" smtClean="0"/>
              <a:t>Moving </a:t>
            </a:r>
            <a:r>
              <a:rPr lang="en-US" sz="3600" dirty="0"/>
              <a:t>Forward</a:t>
            </a:r>
          </a:p>
          <a:p>
            <a:r>
              <a:rPr lang="en-US" sz="2400" dirty="0">
                <a:solidFill>
                  <a:srgbClr val="FFC000"/>
                </a:solidFill>
              </a:rPr>
              <a:t>2018-2019</a:t>
            </a:r>
          </a:p>
        </p:txBody>
      </p:sp>
      <p:sp>
        <p:nvSpPr>
          <p:cNvPr id="7" name="TextBox 6"/>
          <p:cNvSpPr txBox="1"/>
          <p:nvPr/>
        </p:nvSpPr>
        <p:spPr>
          <a:xfrm>
            <a:off x="298986" y="4624890"/>
            <a:ext cx="5920801" cy="1877437"/>
          </a:xfrm>
          <a:prstGeom prst="rect">
            <a:avLst/>
          </a:prstGeom>
          <a:noFill/>
        </p:spPr>
        <p:txBody>
          <a:bodyPr wrap="square" rtlCol="0">
            <a:spAutoFit/>
          </a:bodyPr>
          <a:lstStyle/>
          <a:p>
            <a:r>
              <a:rPr lang="en-US" sz="2800" dirty="0" smtClean="0">
                <a:solidFill>
                  <a:srgbClr val="FFC000"/>
                </a:solidFill>
                <a:latin typeface="Segoe Print" panose="02000600000000000000" pitchFamily="2" charset="0"/>
              </a:rPr>
              <a:t>Make-Up Meeting</a:t>
            </a:r>
          </a:p>
          <a:p>
            <a:r>
              <a:rPr lang="en-US" sz="2800" dirty="0" smtClean="0"/>
              <a:t>May 14, 2019</a:t>
            </a:r>
          </a:p>
          <a:p>
            <a:r>
              <a:rPr lang="en-US" dirty="0" smtClean="0">
                <a:solidFill>
                  <a:srgbClr val="FFC000"/>
                </a:solidFill>
              </a:rPr>
              <a:t>10 a.m. – 3 p.m.</a:t>
            </a:r>
          </a:p>
          <a:p>
            <a:endParaRPr lang="en-US" sz="800" dirty="0" smtClean="0">
              <a:solidFill>
                <a:srgbClr val="FFC000"/>
              </a:solidFill>
            </a:endParaRPr>
          </a:p>
          <a:p>
            <a:r>
              <a:rPr lang="en-US" sz="1600" dirty="0" smtClean="0"/>
              <a:t>Ivy Tech Kokomo </a:t>
            </a:r>
          </a:p>
          <a:p>
            <a:r>
              <a:rPr lang="en-US" sz="1600" dirty="0"/>
              <a:t>1815 E. Morgan </a:t>
            </a:r>
            <a:r>
              <a:rPr lang="en-US" sz="1600" dirty="0" smtClean="0"/>
              <a:t>Street</a:t>
            </a:r>
          </a:p>
        </p:txBody>
      </p:sp>
      <p:cxnSp>
        <p:nvCxnSpPr>
          <p:cNvPr id="9" name="Straight Connector 8"/>
          <p:cNvCxnSpPr/>
          <p:nvPr/>
        </p:nvCxnSpPr>
        <p:spPr>
          <a:xfrm>
            <a:off x="4483605" y="2865588"/>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4323" y="3444948"/>
            <a:ext cx="1190975" cy="127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19787" y="2615844"/>
            <a:ext cx="5920800" cy="3916457"/>
          </a:xfrm>
          <a:prstGeom prst="rect">
            <a:avLst/>
          </a:prstGeom>
          <a:noFill/>
        </p:spPr>
        <p:txBody>
          <a:bodyPr wrap="square" rtlCol="0">
            <a:spAutoFit/>
          </a:bodyPr>
          <a:lstStyle/>
          <a:p>
            <a:r>
              <a:rPr lang="en-US" sz="4000" dirty="0" smtClean="0">
                <a:solidFill>
                  <a:srgbClr val="FFC000"/>
                </a:solidFill>
              </a:rPr>
              <a:t>Establishing –</a:t>
            </a:r>
            <a:r>
              <a:rPr lang="en-US" sz="6000" dirty="0" smtClean="0">
                <a:solidFill>
                  <a:srgbClr val="FFC000"/>
                </a:solidFill>
              </a:rPr>
              <a:t> </a:t>
            </a:r>
          </a:p>
          <a:p>
            <a:r>
              <a:rPr lang="en-US" sz="4000" dirty="0" smtClean="0"/>
              <a:t>Workforce Education Initiatives</a:t>
            </a:r>
          </a:p>
          <a:p>
            <a:r>
              <a:rPr lang="en-US" sz="4000" dirty="0" smtClean="0"/>
              <a:t>Integrating Education &amp; Training (IETs)</a:t>
            </a:r>
          </a:p>
          <a:p>
            <a:endParaRPr lang="en-US" sz="1050" dirty="0" smtClean="0"/>
          </a:p>
          <a:p>
            <a:endParaRPr lang="en-US" dirty="0"/>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3333" t="7516" r="21048" b="16856"/>
          <a:stretch/>
        </p:blipFill>
        <p:spPr>
          <a:xfrm>
            <a:off x="4847632" y="3084278"/>
            <a:ext cx="1059543" cy="1440723"/>
          </a:xfrm>
          <a:prstGeom prst="rect">
            <a:avLst/>
          </a:prstGeom>
          <a:ln>
            <a:solidFill>
              <a:schemeClr val="tx1"/>
            </a:solidFill>
          </a:ln>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7815" t="9072" r="26567" b="15500"/>
          <a:stretch/>
        </p:blipFill>
        <p:spPr>
          <a:xfrm>
            <a:off x="4837771" y="4716197"/>
            <a:ext cx="1059543" cy="1436915"/>
          </a:xfrm>
          <a:prstGeom prst="rect">
            <a:avLst/>
          </a:prstGeom>
          <a:ln>
            <a:solidFill>
              <a:schemeClr val="tx1"/>
            </a:solidFill>
          </a:ln>
        </p:spPr>
      </p:pic>
      <p:sp>
        <p:nvSpPr>
          <p:cNvPr id="17" name="TextBox 16"/>
          <p:cNvSpPr txBox="1"/>
          <p:nvPr/>
        </p:nvSpPr>
        <p:spPr>
          <a:xfrm>
            <a:off x="6219787" y="6166681"/>
            <a:ext cx="5061546" cy="369332"/>
          </a:xfrm>
          <a:prstGeom prst="rect">
            <a:avLst/>
          </a:prstGeom>
          <a:noFill/>
        </p:spPr>
        <p:txBody>
          <a:bodyPr wrap="square" rtlCol="0">
            <a:spAutoFit/>
          </a:bodyPr>
          <a:lstStyle/>
          <a:p>
            <a:r>
              <a:rPr lang="en-US" dirty="0" smtClean="0"/>
              <a:t>Presenters</a:t>
            </a:r>
            <a:r>
              <a:rPr lang="en-US" dirty="0" smtClean="0">
                <a:solidFill>
                  <a:srgbClr val="FFC000"/>
                </a:solidFill>
              </a:rPr>
              <a:t> </a:t>
            </a:r>
            <a:r>
              <a:rPr lang="en-US" dirty="0" smtClean="0"/>
              <a:t>|</a:t>
            </a:r>
            <a:r>
              <a:rPr lang="en-US" dirty="0" smtClean="0">
                <a:solidFill>
                  <a:srgbClr val="FFC000"/>
                </a:solidFill>
              </a:rPr>
              <a:t> Denise Cox </a:t>
            </a:r>
            <a:r>
              <a:rPr lang="en-US" dirty="0" smtClean="0"/>
              <a:t>|</a:t>
            </a:r>
            <a:r>
              <a:rPr lang="en-US" dirty="0" smtClean="0">
                <a:solidFill>
                  <a:srgbClr val="FFC000"/>
                </a:solidFill>
              </a:rPr>
              <a:t> Linda Warner</a:t>
            </a:r>
            <a:endParaRPr lang="en-US" dirty="0">
              <a:solidFill>
                <a:srgbClr val="FFC000"/>
              </a:solidFill>
            </a:endParaRPr>
          </a:p>
        </p:txBody>
      </p:sp>
      <p:sp>
        <p:nvSpPr>
          <p:cNvPr id="4" name="Rectangle 3"/>
          <p:cNvSpPr/>
          <p:nvPr/>
        </p:nvSpPr>
        <p:spPr>
          <a:xfrm>
            <a:off x="403925" y="3955337"/>
            <a:ext cx="3017327" cy="369332"/>
          </a:xfrm>
          <a:prstGeom prst="rect">
            <a:avLst/>
          </a:prstGeom>
          <a:solidFill>
            <a:srgbClr val="FFC000"/>
          </a:solidFill>
          <a:effectLst>
            <a:reflection blurRad="6350" stA="50000" endA="300" endPos="55500" dist="50800" dir="5400000" sy="-100000" algn="bl" rotWithShape="0"/>
          </a:effectLst>
        </p:spPr>
        <p:txBody>
          <a:bodyPr wrap="square">
            <a:spAutoFit/>
          </a:bodyPr>
          <a:lstStyle/>
          <a:p>
            <a:r>
              <a:rPr lang="en-US" b="1" dirty="0" smtClean="0">
                <a:solidFill>
                  <a:schemeClr val="bg1"/>
                </a:solidFill>
              </a:rPr>
              <a:t>Amplify</a:t>
            </a:r>
            <a:r>
              <a:rPr lang="en-US" dirty="0" smtClean="0">
                <a:solidFill>
                  <a:schemeClr val="bg1"/>
                </a:solidFill>
              </a:rPr>
              <a:t> Adult Education </a:t>
            </a:r>
            <a:endParaRPr lang="en-US" dirty="0">
              <a:solidFill>
                <a:schemeClr val="bg1"/>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9249" y="5362016"/>
            <a:ext cx="695126" cy="1068245"/>
          </a:xfrm>
          <a:prstGeom prst="rect">
            <a:avLst/>
          </a:prstGeom>
        </p:spPr>
      </p:pic>
    </p:spTree>
    <p:extLst>
      <p:ext uri="{BB962C8B-B14F-4D97-AF65-F5344CB8AC3E}">
        <p14:creationId xmlns:p14="http://schemas.microsoft.com/office/powerpoint/2010/main" val="2146770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2" name="Rectangle 1"/>
          <p:cNvSpPr/>
          <p:nvPr/>
        </p:nvSpPr>
        <p:spPr>
          <a:xfrm>
            <a:off x="354091" y="2196360"/>
            <a:ext cx="4119717" cy="1384995"/>
          </a:xfrm>
          <a:prstGeom prst="rect">
            <a:avLst/>
          </a:prstGeom>
        </p:spPr>
        <p:txBody>
          <a:bodyPr wrap="square">
            <a:spAutoFit/>
          </a:bodyPr>
          <a:lstStyle/>
          <a:p>
            <a:r>
              <a:rPr lang="en-US" sz="2400" dirty="0" smtClean="0"/>
              <a:t>Professional Development</a:t>
            </a:r>
          </a:p>
          <a:p>
            <a:r>
              <a:rPr lang="en-US" sz="3600" dirty="0" smtClean="0"/>
              <a:t>Moving </a:t>
            </a:r>
            <a:r>
              <a:rPr lang="en-US" sz="3600" dirty="0"/>
              <a:t>Forward</a:t>
            </a:r>
          </a:p>
          <a:p>
            <a:r>
              <a:rPr lang="en-US" sz="2400" dirty="0">
                <a:solidFill>
                  <a:srgbClr val="FFC000"/>
                </a:solidFill>
              </a:rPr>
              <a:t>2018-2019</a:t>
            </a:r>
          </a:p>
        </p:txBody>
      </p:sp>
      <p:sp>
        <p:nvSpPr>
          <p:cNvPr id="7" name="TextBox 6"/>
          <p:cNvSpPr txBox="1"/>
          <p:nvPr/>
        </p:nvSpPr>
        <p:spPr>
          <a:xfrm>
            <a:off x="6081781" y="2752336"/>
            <a:ext cx="5920801" cy="938719"/>
          </a:xfrm>
          <a:prstGeom prst="rect">
            <a:avLst/>
          </a:prstGeom>
          <a:noFill/>
        </p:spPr>
        <p:txBody>
          <a:bodyPr wrap="square" rtlCol="0">
            <a:spAutoFit/>
          </a:bodyPr>
          <a:lstStyle/>
          <a:p>
            <a:r>
              <a:rPr lang="en-US" sz="5500" dirty="0" smtClean="0">
                <a:latin typeface="Segoe Print" panose="02000600000000000000" pitchFamily="2" charset="0"/>
              </a:rPr>
              <a:t>Save the Dates</a:t>
            </a:r>
          </a:p>
        </p:txBody>
      </p:sp>
      <p:cxnSp>
        <p:nvCxnSpPr>
          <p:cNvPr id="9" name="Straight Connector 8"/>
          <p:cNvCxnSpPr/>
          <p:nvPr/>
        </p:nvCxnSpPr>
        <p:spPr>
          <a:xfrm>
            <a:off x="4673610" y="2891307"/>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3644" y="3525384"/>
            <a:ext cx="3919394" cy="4524315"/>
          </a:xfrm>
          <a:prstGeom prst="rect">
            <a:avLst/>
          </a:prstGeom>
          <a:noFill/>
        </p:spPr>
        <p:txBody>
          <a:bodyPr wrap="square" rtlCol="0">
            <a:spAutoFit/>
          </a:bodyPr>
          <a:lstStyle/>
          <a:p>
            <a:r>
              <a:rPr lang="en-US" sz="4000" dirty="0"/>
              <a:t>9</a:t>
            </a:r>
            <a:r>
              <a:rPr lang="en-US" sz="4000" dirty="0" smtClean="0"/>
              <a:t>:30 A.M. -</a:t>
            </a:r>
          </a:p>
          <a:p>
            <a:r>
              <a:rPr lang="en-US" sz="4000" dirty="0" smtClean="0"/>
              <a:t>4:30 P.M.</a:t>
            </a:r>
          </a:p>
          <a:p>
            <a:r>
              <a:rPr lang="en-US" sz="2000" dirty="0">
                <a:solidFill>
                  <a:srgbClr val="FFC000"/>
                </a:solidFill>
              </a:rPr>
              <a:t>March 14-15 – </a:t>
            </a:r>
            <a:r>
              <a:rPr lang="en-US" sz="2000" dirty="0" smtClean="0">
                <a:solidFill>
                  <a:srgbClr val="FFC000"/>
                </a:solidFill>
              </a:rPr>
              <a:t>In-Person</a:t>
            </a:r>
          </a:p>
          <a:p>
            <a:r>
              <a:rPr lang="en-US" sz="1400" dirty="0" smtClean="0">
                <a:solidFill>
                  <a:srgbClr val="FFC000"/>
                </a:solidFill>
              </a:rPr>
              <a:t>J. Everett Career Center, 1901 E. 86</a:t>
            </a:r>
            <a:r>
              <a:rPr lang="en-US" sz="1400" baseline="30000" dirty="0" smtClean="0">
                <a:solidFill>
                  <a:srgbClr val="FFC000"/>
                </a:solidFill>
              </a:rPr>
              <a:t>th</a:t>
            </a:r>
            <a:r>
              <a:rPr lang="en-US" sz="1400" dirty="0" smtClean="0">
                <a:solidFill>
                  <a:srgbClr val="FFC000"/>
                </a:solidFill>
              </a:rPr>
              <a:t> Street Indianapolis </a:t>
            </a:r>
            <a:endParaRPr lang="en-US" sz="1400" dirty="0">
              <a:solidFill>
                <a:srgbClr val="FFC000"/>
              </a:solidFill>
            </a:endParaRPr>
          </a:p>
          <a:p>
            <a:endParaRPr lang="en-US" sz="4000" dirty="0" smtClean="0"/>
          </a:p>
          <a:p>
            <a:endParaRPr lang="en-US" sz="4000" dirty="0"/>
          </a:p>
          <a:p>
            <a:endParaRPr lang="en-US" sz="4000" dirty="0" smtClean="0"/>
          </a:p>
          <a:p>
            <a:endParaRPr lang="en-US" sz="4000" dirty="0" smtClean="0"/>
          </a:p>
        </p:txBody>
      </p:sp>
      <p:sp>
        <p:nvSpPr>
          <p:cNvPr id="10" name="TextBox 9"/>
          <p:cNvSpPr txBox="1"/>
          <p:nvPr/>
        </p:nvSpPr>
        <p:spPr>
          <a:xfrm>
            <a:off x="303644" y="5628231"/>
            <a:ext cx="3628572" cy="1323439"/>
          </a:xfrm>
          <a:prstGeom prst="rect">
            <a:avLst/>
          </a:prstGeom>
          <a:noFill/>
        </p:spPr>
        <p:txBody>
          <a:bodyPr wrap="square" rtlCol="0">
            <a:spAutoFit/>
          </a:bodyPr>
          <a:lstStyle/>
          <a:p>
            <a:r>
              <a:rPr lang="en-US" sz="2000" dirty="0" smtClean="0"/>
              <a:t>1 - 2:30 P.M.</a:t>
            </a:r>
          </a:p>
          <a:p>
            <a:r>
              <a:rPr lang="en-US" sz="2000" dirty="0" smtClean="0">
                <a:solidFill>
                  <a:srgbClr val="FFC000"/>
                </a:solidFill>
              </a:rPr>
              <a:t>February 20 - Pre-Webinar </a:t>
            </a:r>
          </a:p>
          <a:p>
            <a:r>
              <a:rPr lang="en-US" sz="2000" dirty="0" smtClean="0">
                <a:solidFill>
                  <a:srgbClr val="FFC000"/>
                </a:solidFill>
              </a:rPr>
              <a:t>April 17 - Post-Webinar</a:t>
            </a:r>
          </a:p>
          <a:p>
            <a:endParaRPr lang="en-US" sz="2000" dirty="0"/>
          </a:p>
        </p:txBody>
      </p:sp>
      <p:sp>
        <p:nvSpPr>
          <p:cNvPr id="3" name="TextBox 2"/>
          <p:cNvSpPr txBox="1"/>
          <p:nvPr/>
        </p:nvSpPr>
        <p:spPr>
          <a:xfrm>
            <a:off x="6101017" y="3533939"/>
            <a:ext cx="5920800" cy="1454244"/>
          </a:xfrm>
          <a:prstGeom prst="rect">
            <a:avLst/>
          </a:prstGeom>
          <a:noFill/>
        </p:spPr>
        <p:txBody>
          <a:bodyPr wrap="square" rtlCol="0">
            <a:spAutoFit/>
          </a:bodyPr>
          <a:lstStyle/>
          <a:p>
            <a:r>
              <a:rPr lang="en-US" sz="3500" dirty="0" smtClean="0">
                <a:solidFill>
                  <a:srgbClr val="FFC000"/>
                </a:solidFill>
              </a:rPr>
              <a:t>How to Teach Reading         </a:t>
            </a:r>
            <a:r>
              <a:rPr lang="en-US" sz="2400" dirty="0" smtClean="0">
                <a:solidFill>
                  <a:srgbClr val="FFC000"/>
                </a:solidFill>
              </a:rPr>
              <a:t>in the Adult Education Classroom</a:t>
            </a:r>
            <a:endParaRPr lang="en-US" sz="2400" dirty="0" smtClean="0"/>
          </a:p>
          <a:p>
            <a:endParaRPr lang="en-US" sz="1050" dirty="0" smtClean="0"/>
          </a:p>
          <a:p>
            <a:endParaRPr lang="en-US" dirty="0"/>
          </a:p>
        </p:txBody>
      </p:sp>
      <p:sp>
        <p:nvSpPr>
          <p:cNvPr id="17" name="TextBox 16"/>
          <p:cNvSpPr txBox="1"/>
          <p:nvPr/>
        </p:nvSpPr>
        <p:spPr>
          <a:xfrm>
            <a:off x="6128405" y="6106458"/>
            <a:ext cx="5893412" cy="584775"/>
          </a:xfrm>
          <a:prstGeom prst="rect">
            <a:avLst/>
          </a:prstGeom>
          <a:noFill/>
        </p:spPr>
        <p:txBody>
          <a:bodyPr wrap="square" rtlCol="0">
            <a:spAutoFit/>
          </a:bodyPr>
          <a:lstStyle/>
          <a:p>
            <a:r>
              <a:rPr lang="en-US" sz="1600" dirty="0" smtClean="0">
                <a:solidFill>
                  <a:srgbClr val="FFC000"/>
                </a:solidFill>
              </a:rPr>
              <a:t>Presenters</a:t>
            </a:r>
            <a:endParaRPr lang="en-US" sz="1600" dirty="0">
              <a:solidFill>
                <a:srgbClr val="FFC000"/>
              </a:solidFill>
            </a:endParaRPr>
          </a:p>
          <a:p>
            <a:r>
              <a:rPr lang="en-US" sz="1600" dirty="0" smtClean="0"/>
              <a:t>Jeffrey A. Fantine, Ph.D. | Sara Z. Gutting, M.S.</a:t>
            </a:r>
            <a:endParaRPr lang="en-US" sz="1600" dirty="0"/>
          </a:p>
        </p:txBody>
      </p:sp>
      <p:pic>
        <p:nvPicPr>
          <p:cNvPr id="15" name="Picture 14"/>
          <p:cNvPicPr/>
          <p:nvPr/>
        </p:nvPicPr>
        <p:blipFill rotWithShape="1">
          <a:blip r:embed="rId4">
            <a:extLst>
              <a:ext uri="{28A0092B-C50C-407E-A947-70E740481C1C}">
                <a14:useLocalDpi xmlns:a14="http://schemas.microsoft.com/office/drawing/2010/main" val="0"/>
              </a:ext>
            </a:extLst>
          </a:blip>
          <a:srcRect l="18843" r="19608"/>
          <a:stretch/>
        </p:blipFill>
        <p:spPr bwMode="auto">
          <a:xfrm>
            <a:off x="4954511" y="2889948"/>
            <a:ext cx="854289" cy="1287983"/>
          </a:xfrm>
          <a:prstGeom prst="rect">
            <a:avLst/>
          </a:prstGeom>
          <a:noFill/>
          <a:ln>
            <a:solidFill>
              <a:schemeClr val="tx1"/>
            </a:solidFill>
          </a:ln>
          <a:effectLst>
            <a:reflection blurRad="6350" stA="52000" endA="300" endPos="35000" dir="5400000" sy="-100000" algn="bl" rotWithShape="0"/>
          </a:effectLst>
        </p:spPr>
      </p:pic>
      <p:pic>
        <p:nvPicPr>
          <p:cNvPr id="18" name="Picture 17"/>
          <p:cNvPicPr/>
          <p:nvPr/>
        </p:nvPicPr>
        <p:blipFill rotWithShape="1">
          <a:blip r:embed="rId5">
            <a:extLst>
              <a:ext uri="{28A0092B-C50C-407E-A947-70E740481C1C}">
                <a14:useLocalDpi xmlns:a14="http://schemas.microsoft.com/office/drawing/2010/main" val="0"/>
              </a:ext>
            </a:extLst>
          </a:blip>
          <a:srcRect l="17273" t="9340" r="16322" b="1121"/>
          <a:stretch/>
        </p:blipFill>
        <p:spPr bwMode="auto">
          <a:xfrm>
            <a:off x="4927123" y="4586012"/>
            <a:ext cx="881677" cy="1320863"/>
          </a:xfrm>
          <a:prstGeom prst="rect">
            <a:avLst/>
          </a:prstGeom>
          <a:noFill/>
          <a:ln>
            <a:solidFill>
              <a:schemeClr val="tx1"/>
            </a:solidFill>
          </a:ln>
          <a:effectLst>
            <a:reflection blurRad="6350" stA="52000" endA="300" endPos="35000" dir="5400000" sy="-100000" algn="bl" rotWithShape="0"/>
          </a:effectLst>
        </p:spPr>
      </p:pic>
      <p:sp>
        <p:nvSpPr>
          <p:cNvPr id="4" name="Rectangle 3"/>
          <p:cNvSpPr/>
          <p:nvPr/>
        </p:nvSpPr>
        <p:spPr>
          <a:xfrm>
            <a:off x="4818210" y="4239096"/>
            <a:ext cx="1117614" cy="269304"/>
          </a:xfrm>
          <a:prstGeom prst="rect">
            <a:avLst/>
          </a:prstGeom>
        </p:spPr>
        <p:txBody>
          <a:bodyPr wrap="none">
            <a:spAutoFit/>
          </a:bodyPr>
          <a:lstStyle/>
          <a:p>
            <a:pPr>
              <a:lnSpc>
                <a:spcPct val="115000"/>
              </a:lnSpc>
              <a:spcAft>
                <a:spcPts val="1000"/>
              </a:spcAft>
            </a:pPr>
            <a:r>
              <a:rPr lang="en-US" sz="1000" dirty="0">
                <a:latin typeface="Calibri" panose="020F0502020204030204" pitchFamily="34" charset="0"/>
                <a:ea typeface="Calibri" panose="020F0502020204030204" pitchFamily="34" charset="0"/>
                <a:cs typeface="Times New Roman" panose="02020603050405020304" pitchFamily="18" charset="0"/>
              </a:rPr>
              <a:t>Jeffrey A. </a:t>
            </a:r>
            <a:r>
              <a:rPr lang="en-US" sz="1000" dirty="0" smtClean="0">
                <a:latin typeface="Calibri" panose="020F0502020204030204" pitchFamily="34" charset="0"/>
                <a:ea typeface="Calibri" panose="020F0502020204030204" pitchFamily="34" charset="0"/>
                <a:cs typeface="Times New Roman" panose="02020603050405020304" pitchFamily="18" charset="0"/>
              </a:rPr>
              <a:t>Fantine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6128189" y="4544953"/>
            <a:ext cx="5556438" cy="1812804"/>
          </a:xfrm>
          <a:prstGeom prst="rect">
            <a:avLst/>
          </a:prstGeom>
        </p:spPr>
        <p:txBody>
          <a:bodyPr wrap="square">
            <a:spAutoFit/>
          </a:bodyPr>
          <a:lstStyle/>
          <a:p>
            <a:r>
              <a:rPr lang="en-US" sz="1400" dirty="0">
                <a:latin typeface="+mj-lt"/>
                <a:ea typeface="Calibri" panose="020F0502020204030204" pitchFamily="34" charset="0"/>
                <a:cs typeface="Times New Roman" panose="02020603050405020304" pitchFamily="18" charset="0"/>
              </a:rPr>
              <a:t>This training is designed to provide instructors with strategies and resources they can use to help provide</a:t>
            </a:r>
            <a:r>
              <a:rPr lang="en-US" sz="1400" dirty="0">
                <a:solidFill>
                  <a:srgbClr val="FFC000"/>
                </a:solidFill>
                <a:latin typeface="+mj-lt"/>
                <a:ea typeface="Calibri" panose="020F0502020204030204" pitchFamily="34" charset="0"/>
                <a:cs typeface="Times New Roman" panose="02020603050405020304" pitchFamily="18" charset="0"/>
              </a:rPr>
              <a:t> 1) </a:t>
            </a:r>
            <a:r>
              <a:rPr lang="en-US" sz="1400" dirty="0">
                <a:latin typeface="+mj-lt"/>
                <a:ea typeface="Calibri" panose="020F0502020204030204" pitchFamily="34" charset="0"/>
                <a:cs typeface="Times New Roman" panose="02020603050405020304" pitchFamily="18" charset="0"/>
              </a:rPr>
              <a:t>evidence-based, </a:t>
            </a:r>
            <a:r>
              <a:rPr lang="en-US" sz="1400" dirty="0">
                <a:solidFill>
                  <a:srgbClr val="FFC000"/>
                </a:solidFill>
                <a:latin typeface="+mj-lt"/>
                <a:ea typeface="Calibri" panose="020F0502020204030204" pitchFamily="34" charset="0"/>
                <a:cs typeface="Times New Roman" panose="02020603050405020304" pitchFamily="18" charset="0"/>
              </a:rPr>
              <a:t>2) </a:t>
            </a:r>
            <a:r>
              <a:rPr lang="en-US" sz="1400" dirty="0">
                <a:latin typeface="+mj-lt"/>
                <a:ea typeface="Calibri" panose="020F0502020204030204" pitchFamily="34" charset="0"/>
                <a:cs typeface="Times New Roman" panose="02020603050405020304" pitchFamily="18" charset="0"/>
              </a:rPr>
              <a:t>CCRS-aligned, </a:t>
            </a:r>
            <a:r>
              <a:rPr lang="en-US" sz="1400" dirty="0">
                <a:solidFill>
                  <a:srgbClr val="FFC000"/>
                </a:solidFill>
                <a:latin typeface="+mj-lt"/>
                <a:ea typeface="Calibri" panose="020F0502020204030204" pitchFamily="34" charset="0"/>
                <a:cs typeface="Times New Roman" panose="02020603050405020304" pitchFamily="18" charset="0"/>
              </a:rPr>
              <a:t>3) </a:t>
            </a:r>
            <a:r>
              <a:rPr lang="en-US" sz="1400" dirty="0">
                <a:latin typeface="+mj-lt"/>
                <a:ea typeface="Calibri" panose="020F0502020204030204" pitchFamily="34" charset="0"/>
                <a:cs typeface="Times New Roman" panose="02020603050405020304" pitchFamily="18" charset="0"/>
              </a:rPr>
              <a:t>contextualized reading instruction</a:t>
            </a:r>
            <a:r>
              <a:rPr lang="en-US" sz="1400" dirty="0" smtClean="0">
                <a:latin typeface="+mj-lt"/>
                <a:ea typeface="Calibri" panose="020F0502020204030204" pitchFamily="34" charset="0"/>
                <a:cs typeface="Times New Roman" panose="02020603050405020304" pitchFamily="18" charset="0"/>
              </a:rPr>
              <a:t>. These </a:t>
            </a:r>
            <a:r>
              <a:rPr lang="en-US" sz="1400" dirty="0">
                <a:latin typeface="+mj-lt"/>
                <a:ea typeface="Calibri" panose="020F0502020204030204" pitchFamily="34" charset="0"/>
                <a:cs typeface="Times New Roman" panose="02020603050405020304" pitchFamily="18" charset="0"/>
              </a:rPr>
              <a:t>strategies and resources will help maximize learner engagement to increase the reading achievement of your students so they can succeed in the workplace and in their daily lives.</a:t>
            </a:r>
          </a:p>
          <a:p>
            <a:pPr>
              <a:lnSpc>
                <a:spcPct val="115000"/>
              </a:lnSpc>
            </a:pPr>
            <a:r>
              <a:rPr lang="en-US" sz="1200" b="1" dirty="0">
                <a:solidFill>
                  <a:srgbClr val="984806"/>
                </a:solidFill>
                <a:latin typeface="+mj-lt"/>
                <a:ea typeface="Calibri" panose="020F0502020204030204" pitchFamily="34" charset="0"/>
                <a:cs typeface="Times New Roman" panose="02020603050405020304" pitchFamily="18" charset="0"/>
              </a:rPr>
              <a:t> </a:t>
            </a:r>
            <a:endParaRPr lang="en-US" sz="1200" dirty="0">
              <a:effectLst/>
              <a:latin typeface="+mj-lt"/>
              <a:ea typeface="Calibri" panose="020F0502020204030204" pitchFamily="34" charset="0"/>
              <a:cs typeface="Times New Roman" panose="02020603050405020304" pitchFamily="18" charset="0"/>
            </a:endParaRPr>
          </a:p>
        </p:txBody>
      </p:sp>
      <p:sp>
        <p:nvSpPr>
          <p:cNvPr id="20" name="Rectangle 19"/>
          <p:cNvSpPr/>
          <p:nvPr/>
        </p:nvSpPr>
        <p:spPr>
          <a:xfrm>
            <a:off x="4818210" y="5998600"/>
            <a:ext cx="1098378" cy="246221"/>
          </a:xfrm>
          <a:prstGeom prst="rect">
            <a:avLst/>
          </a:prstGeom>
        </p:spPr>
        <p:txBody>
          <a:bodyPr wrap="none">
            <a:spAutoFit/>
          </a:bodyPr>
          <a:lstStyle/>
          <a:p>
            <a:r>
              <a:rPr lang="en-US" sz="1000" dirty="0"/>
              <a:t>Sara Z. Gutting</a:t>
            </a:r>
          </a:p>
        </p:txBody>
      </p:sp>
      <p:pic>
        <p:nvPicPr>
          <p:cNvPr id="21" name="Picture 20" descr="See the source imag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2340" y="3201946"/>
            <a:ext cx="1295830" cy="1546568"/>
          </a:xfrm>
          <a:prstGeom prst="rect">
            <a:avLst/>
          </a:prstGeom>
          <a:noFill/>
          <a:ln>
            <a:noFill/>
          </a:ln>
          <a:effectLst>
            <a:reflection blurRad="6350" stA="52000" endA="300" endPos="35000" dir="5400000" sy="-100000" algn="bl" rotWithShape="0"/>
          </a:effectLst>
        </p:spPr>
      </p:pic>
    </p:spTree>
    <p:extLst>
      <p:ext uri="{BB962C8B-B14F-4D97-AF65-F5344CB8AC3E}">
        <p14:creationId xmlns:p14="http://schemas.microsoft.com/office/powerpoint/2010/main" val="2146770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29" y="5747123"/>
            <a:ext cx="2236571" cy="979431"/>
          </a:xfrm>
          <a:prstGeom prst="rect">
            <a:avLst/>
          </a:prstGeom>
        </p:spPr>
      </p:pic>
      <p:sp>
        <p:nvSpPr>
          <p:cNvPr id="10" name="Rectangle 9"/>
          <p:cNvSpPr/>
          <p:nvPr/>
        </p:nvSpPr>
        <p:spPr>
          <a:xfrm>
            <a:off x="2605547" y="73764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sp>
        <p:nvSpPr>
          <p:cNvPr id="8" name="Rectangle 7"/>
          <p:cNvSpPr/>
          <p:nvPr/>
        </p:nvSpPr>
        <p:spPr>
          <a:xfrm>
            <a:off x="478697" y="2586534"/>
            <a:ext cx="8372540" cy="3647152"/>
          </a:xfrm>
          <a:prstGeom prst="rect">
            <a:avLst/>
          </a:prstGeom>
        </p:spPr>
        <p:txBody>
          <a:bodyPr wrap="square">
            <a:spAutoFit/>
          </a:bodyPr>
          <a:lstStyle/>
          <a:p>
            <a:r>
              <a:rPr lang="en-US" sz="4000" dirty="0" smtClean="0">
                <a:solidFill>
                  <a:srgbClr val="FFC000"/>
                </a:solidFill>
                <a:ea typeface="Calibri" panose="020F0502020204030204" pitchFamily="34" charset="0"/>
              </a:rPr>
              <a:t>New Contact for TABE</a:t>
            </a:r>
          </a:p>
          <a:p>
            <a:endParaRPr lang="en-US" sz="1100" dirty="0" smtClean="0">
              <a:ea typeface="Calibri" panose="020F0502020204030204" pitchFamily="34" charset="0"/>
            </a:endParaRPr>
          </a:p>
          <a:p>
            <a:r>
              <a:rPr lang="en-US" sz="4800" dirty="0" smtClean="0">
                <a:ea typeface="Calibri" panose="020F0502020204030204" pitchFamily="34" charset="0"/>
              </a:rPr>
              <a:t>Mike </a:t>
            </a:r>
            <a:r>
              <a:rPr lang="en-US" sz="4800" dirty="0">
                <a:ea typeface="Calibri" panose="020F0502020204030204" pitchFamily="34" charset="0"/>
              </a:rPr>
              <a:t>Johnson </a:t>
            </a:r>
          </a:p>
          <a:p>
            <a:r>
              <a:rPr lang="en-US" sz="2600" dirty="0" smtClean="0">
                <a:ea typeface="Calibri" panose="020F0502020204030204" pitchFamily="34" charset="0"/>
              </a:rPr>
              <a:t>National </a:t>
            </a:r>
            <a:r>
              <a:rPr lang="en-US" sz="2600" dirty="0">
                <a:ea typeface="Calibri" panose="020F0502020204030204" pitchFamily="34" charset="0"/>
              </a:rPr>
              <a:t>Adult Education Director</a:t>
            </a:r>
          </a:p>
          <a:p>
            <a:r>
              <a:rPr lang="en-US" sz="2600" dirty="0">
                <a:ea typeface="Calibri" panose="020F0502020204030204" pitchFamily="34" charset="0"/>
              </a:rPr>
              <a:t>Data Recognition </a:t>
            </a:r>
            <a:r>
              <a:rPr lang="en-US" sz="2600" dirty="0" smtClean="0">
                <a:ea typeface="Calibri" panose="020F0502020204030204" pitchFamily="34" charset="0"/>
              </a:rPr>
              <a:t>Corporation</a:t>
            </a:r>
          </a:p>
          <a:p>
            <a:r>
              <a:rPr lang="en-US" sz="2600" dirty="0" smtClean="0">
                <a:ea typeface="Calibri" panose="020F0502020204030204" pitchFamily="34" charset="0"/>
              </a:rPr>
              <a:t>630-995-6712</a:t>
            </a:r>
            <a:endParaRPr lang="en-US" sz="2600" dirty="0">
              <a:ea typeface="Calibri" panose="020F0502020204030204" pitchFamily="34" charset="0"/>
            </a:endParaRPr>
          </a:p>
          <a:p>
            <a:r>
              <a:rPr lang="en-US" sz="2600" u="sng" dirty="0" smtClean="0">
                <a:solidFill>
                  <a:srgbClr val="000000"/>
                </a:solidFill>
                <a:ea typeface="Calibri" panose="020F0502020204030204" pitchFamily="34" charset="0"/>
                <a:hlinkClick r:id="rId5"/>
              </a:rPr>
              <a:t>mjohnson@datarecognitioncorp.com </a:t>
            </a:r>
            <a:r>
              <a:rPr lang="en-US" sz="2800" u="sng" dirty="0">
                <a:solidFill>
                  <a:srgbClr val="000000"/>
                </a:solidFill>
                <a:ea typeface="Times New Roman" panose="02020603050405020304" pitchFamily="18" charset="0"/>
                <a:hlinkClick r:id="rId5"/>
              </a:rPr>
              <a:t/>
            </a:r>
            <a:br>
              <a:rPr lang="en-US" sz="2800" u="sng" dirty="0">
                <a:solidFill>
                  <a:srgbClr val="000000"/>
                </a:solidFill>
                <a:ea typeface="Times New Roman" panose="02020603050405020304" pitchFamily="18" charset="0"/>
                <a:hlinkClick r:id="rId5"/>
              </a:rPr>
            </a:br>
            <a:endParaRPr lang="en-US" sz="2800" dirty="0"/>
          </a:p>
        </p:txBody>
      </p:sp>
      <p:pic>
        <p:nvPicPr>
          <p:cNvPr id="9" name="Picture 8"/>
          <p:cNvPicPr>
            <a:picLocks noChangeAspect="1"/>
          </p:cNvPicPr>
          <p:nvPr/>
        </p:nvPicPr>
        <p:blipFill rotWithShape="1">
          <a:blip r:embed="rId6"/>
          <a:srcRect l="26008" r="19919"/>
          <a:stretch/>
        </p:blipFill>
        <p:spPr>
          <a:xfrm>
            <a:off x="7784905" y="2812894"/>
            <a:ext cx="3949894" cy="2817552"/>
          </a:xfrm>
          <a:prstGeom prst="rect">
            <a:avLst/>
          </a:prstGeom>
          <a:ln>
            <a:solidFill>
              <a:schemeClr val="tx1"/>
            </a:solidFill>
          </a:ln>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9328" y="3416999"/>
            <a:ext cx="1496091" cy="1431260"/>
          </a:xfrm>
          <a:prstGeom prst="rect">
            <a:avLst/>
          </a:prstGeom>
          <a:ln>
            <a:solidFill>
              <a:schemeClr val="bg1"/>
            </a:solidFill>
          </a:ln>
        </p:spPr>
      </p:pic>
    </p:spTree>
    <p:extLst>
      <p:ext uri="{BB962C8B-B14F-4D97-AF65-F5344CB8AC3E}">
        <p14:creationId xmlns:p14="http://schemas.microsoft.com/office/powerpoint/2010/main" val="3083848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29" y="5747123"/>
            <a:ext cx="2236571" cy="979431"/>
          </a:xfrm>
          <a:prstGeom prst="rect">
            <a:avLst/>
          </a:prstGeom>
        </p:spPr>
      </p:pic>
      <p:sp>
        <p:nvSpPr>
          <p:cNvPr id="10" name="Rectangle 9"/>
          <p:cNvSpPr/>
          <p:nvPr/>
        </p:nvSpPr>
        <p:spPr>
          <a:xfrm>
            <a:off x="2605547" y="73764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sp>
        <p:nvSpPr>
          <p:cNvPr id="13" name="TextBox 12"/>
          <p:cNvSpPr txBox="1"/>
          <p:nvPr/>
        </p:nvSpPr>
        <p:spPr>
          <a:xfrm>
            <a:off x="504872" y="2157383"/>
            <a:ext cx="5129012" cy="2492990"/>
          </a:xfrm>
          <a:prstGeom prst="rect">
            <a:avLst/>
          </a:prstGeom>
          <a:noFill/>
        </p:spPr>
        <p:txBody>
          <a:bodyPr wrap="square" rtlCol="0">
            <a:spAutoFit/>
          </a:bodyPr>
          <a:lstStyle/>
          <a:p>
            <a:r>
              <a:rPr lang="en-US" sz="4800" dirty="0" smtClean="0"/>
              <a:t>New HSE Testing </a:t>
            </a:r>
          </a:p>
          <a:p>
            <a:r>
              <a:rPr lang="en-US" sz="4800" dirty="0" smtClean="0"/>
              <a:t>Center to Open </a:t>
            </a:r>
          </a:p>
          <a:p>
            <a:r>
              <a:rPr lang="en-US" sz="4800" dirty="0" smtClean="0"/>
              <a:t>in Marion </a:t>
            </a:r>
          </a:p>
          <a:p>
            <a:endParaRPr lang="en-US" sz="1200" dirty="0" smtClean="0"/>
          </a:p>
        </p:txBody>
      </p:sp>
      <p:sp>
        <p:nvSpPr>
          <p:cNvPr id="19" name="TextBox 18"/>
          <p:cNvSpPr txBox="1"/>
          <p:nvPr/>
        </p:nvSpPr>
        <p:spPr>
          <a:xfrm>
            <a:off x="504871" y="5885441"/>
            <a:ext cx="3661497" cy="707886"/>
          </a:xfrm>
          <a:prstGeom prst="rect">
            <a:avLst/>
          </a:prstGeom>
          <a:noFill/>
        </p:spPr>
        <p:txBody>
          <a:bodyPr wrap="square" rtlCol="0">
            <a:spAutoFit/>
          </a:bodyPr>
          <a:lstStyle/>
          <a:p>
            <a:r>
              <a:rPr lang="en-US" sz="1300" dirty="0">
                <a:solidFill>
                  <a:srgbClr val="FFC000"/>
                </a:solidFill>
              </a:rPr>
              <a:t>TASC Test Help Desk </a:t>
            </a:r>
          </a:p>
          <a:p>
            <a:r>
              <a:rPr lang="en-US" sz="1300" dirty="0"/>
              <a:t>Toll-free telephone: 888.282.0589 </a:t>
            </a:r>
          </a:p>
          <a:p>
            <a:r>
              <a:rPr lang="en-US" sz="1300" dirty="0"/>
              <a:t>Toll-free FAX: 877.800.9389</a:t>
            </a:r>
            <a:r>
              <a:rPr lang="en-US" sz="1400" dirty="0"/>
              <a:t> </a:t>
            </a:r>
          </a:p>
        </p:txBody>
      </p:sp>
      <p:pic>
        <p:nvPicPr>
          <p:cNvPr id="26" name="Picture 25"/>
          <p:cNvPicPr>
            <a:picLocks noChangeAspect="1"/>
          </p:cNvPicPr>
          <p:nvPr/>
        </p:nvPicPr>
        <p:blipFill rotWithShape="1">
          <a:blip r:embed="rId5"/>
          <a:srcRect l="44491" t="49943" r="36949" b="20438"/>
          <a:stretch/>
        </p:blipFill>
        <p:spPr>
          <a:xfrm>
            <a:off x="8460242" y="2853618"/>
            <a:ext cx="2917807" cy="2618033"/>
          </a:xfrm>
          <a:prstGeom prst="rect">
            <a:avLst/>
          </a:prstGeom>
          <a:ln>
            <a:solidFill>
              <a:schemeClr val="tx1"/>
            </a:solidFill>
          </a:ln>
          <a:effectLst>
            <a:reflection blurRad="6350" stA="50000" endA="300" endPos="55000" dir="5400000" sy="-100000" algn="bl" rotWithShape="0"/>
          </a:effectLst>
        </p:spPr>
      </p:pic>
      <p:pic>
        <p:nvPicPr>
          <p:cNvPr id="1029" name="Picture 5" descr="TASC TEst Graphic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769" t="1890" r="74879" b="63160"/>
          <a:stretch/>
        </p:blipFill>
        <p:spPr bwMode="auto">
          <a:xfrm>
            <a:off x="10480883" y="3093662"/>
            <a:ext cx="1378857" cy="145142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283721" y="6236838"/>
            <a:ext cx="4700326" cy="338554"/>
          </a:xfrm>
          <a:prstGeom prst="rect">
            <a:avLst/>
          </a:prstGeom>
        </p:spPr>
        <p:txBody>
          <a:bodyPr wrap="none">
            <a:spAutoFit/>
          </a:bodyPr>
          <a:lstStyle/>
          <a:p>
            <a:r>
              <a:rPr lang="en-US" sz="1600" dirty="0">
                <a:hlinkClick r:id="rId7" tooltip="Email Us"/>
              </a:rPr>
              <a:t>tasctesthelpdesk@datarecognitioncorp.com </a:t>
            </a:r>
            <a:endParaRPr lang="en-US" sz="1600" dirty="0"/>
          </a:p>
        </p:txBody>
      </p:sp>
      <p:sp>
        <p:nvSpPr>
          <p:cNvPr id="9" name="TextBox 8"/>
          <p:cNvSpPr txBox="1"/>
          <p:nvPr/>
        </p:nvSpPr>
        <p:spPr>
          <a:xfrm>
            <a:off x="494062" y="4493606"/>
            <a:ext cx="7811313" cy="1231106"/>
          </a:xfrm>
          <a:prstGeom prst="rect">
            <a:avLst/>
          </a:prstGeom>
          <a:noFill/>
        </p:spPr>
        <p:txBody>
          <a:bodyPr wrap="square" rtlCol="0">
            <a:spAutoFit/>
          </a:bodyPr>
          <a:lstStyle/>
          <a:p>
            <a:r>
              <a:rPr lang="en-US" sz="2200" dirty="0">
                <a:solidFill>
                  <a:srgbClr val="FFC000"/>
                </a:solidFill>
              </a:rPr>
              <a:t>Marion Regional Career Center | 750 West 26th Street</a:t>
            </a:r>
          </a:p>
          <a:p>
            <a:r>
              <a:rPr lang="en-US" sz="1400" dirty="0"/>
              <a:t>Director Mike Ripperger  | Student Support and Community Specialist Nate McNeely  </a:t>
            </a:r>
            <a:endParaRPr lang="en-US" sz="1400" dirty="0" smtClean="0"/>
          </a:p>
          <a:p>
            <a:endParaRPr lang="en-US" sz="1400" dirty="0"/>
          </a:p>
          <a:p>
            <a:r>
              <a:rPr lang="en-US" sz="2200" dirty="0" smtClean="0">
                <a:solidFill>
                  <a:srgbClr val="FFC000"/>
                </a:solidFill>
              </a:rPr>
              <a:t>Grant County Jail | </a:t>
            </a:r>
            <a:r>
              <a:rPr lang="en-US" sz="2400" dirty="0">
                <a:solidFill>
                  <a:srgbClr val="FFC000"/>
                </a:solidFill>
              </a:rPr>
              <a:t>214 East Fourth Street </a:t>
            </a:r>
            <a:endParaRPr lang="en-US" sz="2200" dirty="0">
              <a:solidFill>
                <a:srgbClr val="FFC000"/>
              </a:solidFill>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4694" y="2790008"/>
            <a:ext cx="1506305" cy="1506305"/>
          </a:xfrm>
          <a:prstGeom prst="rect">
            <a:avLst/>
          </a:prstGeom>
          <a:ln>
            <a:solidFill>
              <a:schemeClr val="accent1">
                <a:lumMod val="75000"/>
              </a:schemeClr>
            </a:solidFill>
          </a:ln>
        </p:spPr>
      </p:pic>
    </p:spTree>
    <p:extLst>
      <p:ext uri="{BB962C8B-B14F-4D97-AF65-F5344CB8AC3E}">
        <p14:creationId xmlns:p14="http://schemas.microsoft.com/office/powerpoint/2010/main" val="3083848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83638" y="415260"/>
            <a:ext cx="8263219" cy="646331"/>
          </a:xfrm>
          <a:prstGeom prst="rect">
            <a:avLst/>
          </a:prstGeom>
          <a:noFill/>
        </p:spPr>
        <p:txBody>
          <a:bodyPr wrap="square" rtlCol="0">
            <a:spAutoFit/>
          </a:bodyPr>
          <a:lstStyle/>
          <a:p>
            <a:pPr algn="r"/>
            <a:r>
              <a:rPr lang="en-US" sz="3600" dirty="0" smtClean="0">
                <a:solidFill>
                  <a:srgbClr val="FFC000"/>
                </a:solidFill>
              </a:rPr>
              <a:t>NRS State Table 4 – 2018-2019  </a:t>
            </a:r>
            <a:r>
              <a:rPr lang="en-US" sz="1400" dirty="0" smtClean="0"/>
              <a:t>3-8-19</a:t>
            </a:r>
            <a:endParaRPr lang="en-US" sz="1400" dirty="0"/>
          </a:p>
        </p:txBody>
      </p:sp>
      <p:pic>
        <p:nvPicPr>
          <p:cNvPr id="19" name="Picture 18"/>
          <p:cNvPicPr>
            <a:picLocks noChangeAspect="1"/>
          </p:cNvPicPr>
          <p:nvPr/>
        </p:nvPicPr>
        <p:blipFill>
          <a:blip r:embed="rId3"/>
          <a:stretch>
            <a:fillRect/>
          </a:stretch>
        </p:blipFill>
        <p:spPr>
          <a:xfrm>
            <a:off x="1036321" y="1061591"/>
            <a:ext cx="10454640" cy="5562346"/>
          </a:xfrm>
          <a:prstGeom prst="rect">
            <a:avLst/>
          </a:prstGeom>
        </p:spPr>
      </p:pic>
    </p:spTree>
    <p:extLst>
      <p:ext uri="{BB962C8B-B14F-4D97-AF65-F5344CB8AC3E}">
        <p14:creationId xmlns:p14="http://schemas.microsoft.com/office/powerpoint/2010/main" val="12913435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4840" y="6044351"/>
            <a:ext cx="6784230" cy="338554"/>
          </a:xfrm>
          <a:prstGeom prst="rect">
            <a:avLst/>
          </a:prstGeom>
        </p:spPr>
        <p:txBody>
          <a:bodyPr wrap="none">
            <a:spAutoFit/>
          </a:bodyPr>
          <a:lstStyle/>
          <a:p>
            <a:r>
              <a:rPr lang="en-US" sz="1600" dirty="0" smtClean="0"/>
              <a:t>                                 *</a:t>
            </a:r>
            <a:r>
              <a:rPr lang="en-US" sz="1600" dirty="0"/>
              <a:t>Data as of </a:t>
            </a:r>
            <a:r>
              <a:rPr lang="en-US" sz="1600" dirty="0" smtClean="0"/>
              <a:t>3.8.19                  ** Data as of 3.8.18</a:t>
            </a:r>
            <a:endParaRPr lang="en-US" sz="1600" dirty="0"/>
          </a:p>
        </p:txBody>
      </p:sp>
      <p:cxnSp>
        <p:nvCxnSpPr>
          <p:cNvPr id="11" name="Straight Connector 10"/>
          <p:cNvCxnSpPr/>
          <p:nvPr/>
        </p:nvCxnSpPr>
        <p:spPr>
          <a:xfrm flipH="1">
            <a:off x="7659862" y="3275745"/>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7278" y="2152670"/>
            <a:ext cx="9665599" cy="4401205"/>
          </a:xfrm>
          <a:prstGeom prst="rect">
            <a:avLst/>
          </a:prstGeom>
          <a:noFill/>
        </p:spPr>
        <p:txBody>
          <a:bodyPr wrap="square" rtlCol="0">
            <a:spAutoFit/>
          </a:bodyPr>
          <a:lstStyle/>
          <a:p>
            <a:r>
              <a:rPr lang="en-US" sz="8800" dirty="0" smtClean="0">
                <a:solidFill>
                  <a:srgbClr val="FFC000"/>
                </a:solidFill>
                <a:latin typeface="Segoe Print" panose="02000600000000000000" pitchFamily="2" charset="0"/>
              </a:rPr>
              <a:t>Total</a:t>
            </a:r>
          </a:p>
          <a:p>
            <a:r>
              <a:rPr lang="en-US" sz="8800" dirty="0" smtClean="0">
                <a:solidFill>
                  <a:srgbClr val="FFC000"/>
                </a:solidFill>
                <a:latin typeface="Segoe Print" panose="02000600000000000000" pitchFamily="2" charset="0"/>
              </a:rPr>
              <a:t>Enrollment</a:t>
            </a:r>
            <a:r>
              <a:rPr lang="en-US" sz="8800" dirty="0" smtClean="0">
                <a:latin typeface="Segoe Print" panose="02000600000000000000" pitchFamily="2" charset="0"/>
              </a:rPr>
              <a:t> </a:t>
            </a:r>
          </a:p>
          <a:p>
            <a:r>
              <a:rPr lang="en-US" sz="3200" dirty="0" smtClean="0"/>
              <a:t>				</a:t>
            </a:r>
            <a:r>
              <a:rPr lang="en-US" sz="3200" u="sng" dirty="0" smtClean="0"/>
              <a:t>2018-2019</a:t>
            </a:r>
            <a:r>
              <a:rPr lang="en-US" sz="3200" dirty="0" smtClean="0"/>
              <a:t>*		 </a:t>
            </a:r>
            <a:r>
              <a:rPr lang="en-US" sz="3200" u="sng" dirty="0" smtClean="0"/>
              <a:t>2017-2018</a:t>
            </a:r>
            <a:r>
              <a:rPr lang="en-US" sz="3200" dirty="0" smtClean="0">
                <a:effectLst>
                  <a:outerShdw blurRad="38100" dist="38100" dir="2700000" algn="tl">
                    <a:srgbClr val="000000">
                      <a:alpha val="43137"/>
                    </a:srgbClr>
                  </a:outerShdw>
                </a:effectLst>
              </a:rPr>
              <a:t>**</a:t>
            </a:r>
          </a:p>
          <a:p>
            <a:r>
              <a:rPr lang="en-US" sz="3200" dirty="0" smtClean="0"/>
              <a:t>ABE/ELL	   </a:t>
            </a:r>
            <a:r>
              <a:rPr lang="en-US" sz="3200" dirty="0" smtClean="0">
                <a:solidFill>
                  <a:srgbClr val="FFC000"/>
                </a:solidFill>
              </a:rPr>
              <a:t>18,882</a:t>
            </a:r>
            <a:r>
              <a:rPr lang="en-US" sz="3200" dirty="0" smtClean="0"/>
              <a:t>			     </a:t>
            </a:r>
            <a:r>
              <a:rPr lang="en-US" sz="3200" dirty="0" smtClean="0">
                <a:solidFill>
                  <a:srgbClr val="FFC000"/>
                </a:solidFill>
              </a:rPr>
              <a:t>19,865	</a:t>
            </a:r>
            <a:r>
              <a:rPr lang="en-US" sz="3200" dirty="0" smtClean="0"/>
              <a:t>				</a:t>
            </a:r>
            <a:endParaRPr lang="en-US" sz="3200" dirty="0"/>
          </a:p>
          <a:p>
            <a:r>
              <a:rPr lang="en-US" sz="3200" u="sng" dirty="0" smtClean="0"/>
              <a:t>                            </a:t>
            </a:r>
            <a:endParaRPr lang="en-US" sz="3200" u="sng" dirty="0"/>
          </a:p>
          <a:p>
            <a:r>
              <a:rPr lang="en-US" sz="800" dirty="0" smtClean="0"/>
              <a:t> </a:t>
            </a:r>
          </a:p>
        </p:txBody>
      </p:sp>
      <p:sp>
        <p:nvSpPr>
          <p:cNvPr id="8" name="Down Arrow 7"/>
          <p:cNvSpPr/>
          <p:nvPr/>
        </p:nvSpPr>
        <p:spPr>
          <a:xfrm rot="10800000" flipV="1">
            <a:off x="10292994" y="2776119"/>
            <a:ext cx="1795576" cy="37549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15014" y="2674835"/>
            <a:ext cx="1816282" cy="2123658"/>
          </a:xfrm>
          <a:prstGeom prst="rect">
            <a:avLst/>
          </a:prstGeom>
          <a:noFill/>
        </p:spPr>
        <p:txBody>
          <a:bodyPr wrap="square" rtlCol="0">
            <a:spAutoFit/>
          </a:bodyPr>
          <a:lstStyle/>
          <a:p>
            <a:r>
              <a:rPr lang="en-US" sz="7200" dirty="0" smtClean="0">
                <a:latin typeface="Segoe Print" panose="02000600000000000000" pitchFamily="2" charset="0"/>
              </a:rPr>
              <a:t>   </a:t>
            </a:r>
          </a:p>
          <a:p>
            <a:r>
              <a:rPr lang="en-US" sz="6000" dirty="0" smtClean="0">
                <a:latin typeface="Segoe Print" panose="02000600000000000000" pitchFamily="2" charset="0"/>
              </a:rPr>
              <a:t>ELL</a:t>
            </a:r>
            <a:endParaRPr lang="en-US" sz="6000" dirty="0">
              <a:latin typeface="Segoe Print" panose="02000600000000000000" pitchFamily="2" charset="0"/>
            </a:endParaRPr>
          </a:p>
        </p:txBody>
      </p:sp>
      <p:sp>
        <p:nvSpPr>
          <p:cNvPr id="12" name="Down Arrow 11"/>
          <p:cNvSpPr/>
          <p:nvPr/>
        </p:nvSpPr>
        <p:spPr>
          <a:xfrm rot="10800000" flipV="1">
            <a:off x="8209381" y="2798928"/>
            <a:ext cx="1795576" cy="37549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8100250" y="3854990"/>
            <a:ext cx="2580283" cy="1015663"/>
          </a:xfrm>
          <a:prstGeom prst="rect">
            <a:avLst/>
          </a:prstGeom>
          <a:noFill/>
        </p:spPr>
        <p:txBody>
          <a:bodyPr wrap="square" rtlCol="0">
            <a:spAutoFit/>
          </a:bodyPr>
          <a:lstStyle/>
          <a:p>
            <a:r>
              <a:rPr lang="en-US" sz="6000" dirty="0" smtClean="0">
                <a:latin typeface="Segoe Script" panose="020B0504020000000003" pitchFamily="34" charset="0"/>
              </a:rPr>
              <a:t>ABE</a:t>
            </a:r>
            <a:endParaRPr lang="en-US" sz="6000" dirty="0">
              <a:latin typeface="Segoe Script" panose="020B0504020000000003" pitchFamily="34" charset="0"/>
            </a:endParaRPr>
          </a:p>
        </p:txBody>
      </p:sp>
      <p:sp>
        <p:nvSpPr>
          <p:cNvPr id="14" name="TextBox 13"/>
          <p:cNvSpPr txBox="1"/>
          <p:nvPr/>
        </p:nvSpPr>
        <p:spPr>
          <a:xfrm>
            <a:off x="7820182" y="4842739"/>
            <a:ext cx="2328794" cy="677108"/>
          </a:xfrm>
          <a:prstGeom prst="rect">
            <a:avLst/>
          </a:prstGeom>
          <a:noFill/>
        </p:spPr>
        <p:txBody>
          <a:bodyPr wrap="square" rtlCol="0">
            <a:spAutoFit/>
          </a:bodyPr>
          <a:lstStyle/>
          <a:p>
            <a:r>
              <a:rPr lang="en-US" sz="3800" dirty="0" smtClean="0">
                <a:latin typeface="Segoe Script" panose="020B0504020000000003" pitchFamily="34" charset="0"/>
              </a:rPr>
              <a:t>- 1,080</a:t>
            </a:r>
            <a:endParaRPr lang="en-US" sz="3800" dirty="0">
              <a:latin typeface="Segoe Script" panose="020B0504020000000003" pitchFamily="34" charset="0"/>
            </a:endParaRPr>
          </a:p>
        </p:txBody>
      </p:sp>
      <p:sp>
        <p:nvSpPr>
          <p:cNvPr id="15" name="Rectangle 14"/>
          <p:cNvSpPr/>
          <p:nvPr/>
        </p:nvSpPr>
        <p:spPr>
          <a:xfrm>
            <a:off x="10254457" y="4833108"/>
            <a:ext cx="1638590" cy="707886"/>
          </a:xfrm>
          <a:prstGeom prst="rect">
            <a:avLst/>
          </a:prstGeom>
        </p:spPr>
        <p:txBody>
          <a:bodyPr wrap="none">
            <a:spAutoFit/>
          </a:bodyPr>
          <a:lstStyle/>
          <a:p>
            <a:r>
              <a:rPr lang="en-US" sz="4000" dirty="0" smtClean="0">
                <a:latin typeface="Segoe Script" panose="020B0504020000000003" pitchFamily="34" charset="0"/>
              </a:rPr>
              <a:t>  +97</a:t>
            </a:r>
            <a:endParaRPr lang="en-US" sz="4000" dirty="0">
              <a:latin typeface="Segoe Script" panose="020B0504020000000003" pitchFamily="34" charset="0"/>
            </a:endParaRPr>
          </a:p>
        </p:txBody>
      </p:sp>
      <p:sp>
        <p:nvSpPr>
          <p:cNvPr id="2" name="TextBox 1"/>
          <p:cNvSpPr txBox="1"/>
          <p:nvPr/>
        </p:nvSpPr>
        <p:spPr>
          <a:xfrm>
            <a:off x="8933655" y="5825401"/>
            <a:ext cx="3249370" cy="369332"/>
          </a:xfrm>
          <a:prstGeom prst="rect">
            <a:avLst/>
          </a:prstGeom>
          <a:noFill/>
        </p:spPr>
        <p:txBody>
          <a:bodyPr wrap="square" rtlCol="0">
            <a:spAutoFit/>
          </a:bodyPr>
          <a:lstStyle/>
          <a:p>
            <a:r>
              <a:rPr lang="en-US" dirty="0" smtClean="0"/>
              <a:t>5.2  PERCENT DECREASE </a:t>
            </a:r>
            <a:endParaRPr lang="en-US" dirty="0"/>
          </a:p>
        </p:txBody>
      </p:sp>
    </p:spTree>
    <p:extLst>
      <p:ext uri="{BB962C8B-B14F-4D97-AF65-F5344CB8AC3E}">
        <p14:creationId xmlns:p14="http://schemas.microsoft.com/office/powerpoint/2010/main" val="644993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8521" y="5819615"/>
            <a:ext cx="6784230" cy="338554"/>
          </a:xfrm>
          <a:prstGeom prst="rect">
            <a:avLst/>
          </a:prstGeom>
        </p:spPr>
        <p:txBody>
          <a:bodyPr wrap="none">
            <a:spAutoFit/>
          </a:bodyPr>
          <a:lstStyle/>
          <a:p>
            <a:r>
              <a:rPr lang="en-US" sz="1600" dirty="0" smtClean="0"/>
              <a:t>                                 *</a:t>
            </a:r>
            <a:r>
              <a:rPr lang="en-US" sz="1600" dirty="0"/>
              <a:t>Data as of </a:t>
            </a:r>
            <a:r>
              <a:rPr lang="en-US" sz="1600" dirty="0" smtClean="0"/>
              <a:t>3.8.19                  ** Data as of 3.8.18</a:t>
            </a:r>
            <a:endParaRPr lang="en-US" sz="1600" dirty="0"/>
          </a:p>
        </p:txBody>
      </p:sp>
      <p:cxnSp>
        <p:nvCxnSpPr>
          <p:cNvPr id="11" name="Straight Connector 10"/>
          <p:cNvCxnSpPr/>
          <p:nvPr/>
        </p:nvCxnSpPr>
        <p:spPr>
          <a:xfrm flipH="1">
            <a:off x="7955565" y="3107433"/>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5271" y="2619970"/>
            <a:ext cx="9665599" cy="3908762"/>
          </a:xfrm>
          <a:prstGeom prst="rect">
            <a:avLst/>
          </a:prstGeom>
          <a:noFill/>
        </p:spPr>
        <p:txBody>
          <a:bodyPr wrap="square" rtlCol="0">
            <a:spAutoFit/>
          </a:bodyPr>
          <a:lstStyle/>
          <a:p>
            <a:r>
              <a:rPr lang="en-US" sz="6600" dirty="0" smtClean="0">
                <a:solidFill>
                  <a:srgbClr val="FFC000"/>
                </a:solidFill>
                <a:latin typeface="Segoe Print" panose="02000600000000000000" pitchFamily="2" charset="0"/>
              </a:rPr>
              <a:t>Average Indiana </a:t>
            </a:r>
          </a:p>
          <a:p>
            <a:r>
              <a:rPr lang="en-US" sz="6600" dirty="0" smtClean="0">
                <a:solidFill>
                  <a:srgbClr val="FFC000"/>
                </a:solidFill>
                <a:latin typeface="Segoe Print" panose="02000600000000000000" pitchFamily="2" charset="0"/>
              </a:rPr>
              <a:t>Contact Hours</a:t>
            </a:r>
            <a:r>
              <a:rPr lang="en-US" sz="7200" dirty="0" smtClean="0">
                <a:solidFill>
                  <a:srgbClr val="FFC000"/>
                </a:solidFill>
                <a:latin typeface="Segoe Print" panose="02000600000000000000" pitchFamily="2" charset="0"/>
              </a:rPr>
              <a:t> </a:t>
            </a:r>
          </a:p>
          <a:p>
            <a:r>
              <a:rPr lang="en-US" sz="3200" dirty="0" smtClean="0"/>
              <a:t>				</a:t>
            </a:r>
            <a:r>
              <a:rPr lang="en-US" sz="3200" u="sng" dirty="0" smtClean="0"/>
              <a:t>2018-2019</a:t>
            </a:r>
            <a:r>
              <a:rPr lang="en-US" sz="3200" dirty="0" smtClean="0"/>
              <a:t>*		 </a:t>
            </a:r>
            <a:r>
              <a:rPr lang="en-US" sz="3200" u="sng" dirty="0" smtClean="0"/>
              <a:t>2017-2018</a:t>
            </a:r>
            <a:r>
              <a:rPr lang="en-US" sz="3200" dirty="0" smtClean="0">
                <a:effectLst>
                  <a:outerShdw blurRad="38100" dist="38100" dir="2700000" algn="tl">
                    <a:srgbClr val="000000">
                      <a:alpha val="43137"/>
                    </a:srgbClr>
                  </a:outerShdw>
                </a:effectLst>
              </a:rPr>
              <a:t>**</a:t>
            </a:r>
          </a:p>
          <a:p>
            <a:r>
              <a:rPr lang="en-US" sz="3200" dirty="0" smtClean="0"/>
              <a:t>ABE/ELL	    </a:t>
            </a:r>
            <a:r>
              <a:rPr lang="en-US" sz="3200" dirty="0" smtClean="0">
                <a:solidFill>
                  <a:srgbClr val="FFC000"/>
                </a:solidFill>
              </a:rPr>
              <a:t>68 hrs.</a:t>
            </a:r>
            <a:r>
              <a:rPr lang="en-US" sz="3200" dirty="0" smtClean="0"/>
              <a:t>	              </a:t>
            </a:r>
            <a:r>
              <a:rPr lang="en-US" sz="3200" dirty="0" smtClean="0">
                <a:solidFill>
                  <a:srgbClr val="FFC000"/>
                </a:solidFill>
              </a:rPr>
              <a:t>6</a:t>
            </a:r>
            <a:r>
              <a:rPr lang="en-US" sz="3200" dirty="0">
                <a:solidFill>
                  <a:srgbClr val="FFC000"/>
                </a:solidFill>
              </a:rPr>
              <a:t>8</a:t>
            </a:r>
            <a:r>
              <a:rPr lang="en-US" sz="3200" dirty="0" smtClean="0">
                <a:solidFill>
                  <a:srgbClr val="FFC000"/>
                </a:solidFill>
              </a:rPr>
              <a:t> hrs.	</a:t>
            </a:r>
            <a:r>
              <a:rPr lang="en-US" sz="3200" dirty="0" smtClean="0"/>
              <a:t>				</a:t>
            </a:r>
            <a:endParaRPr lang="en-US" sz="3200" dirty="0"/>
          </a:p>
          <a:p>
            <a:endParaRPr lang="en-US" sz="3200" u="sng" dirty="0"/>
          </a:p>
          <a:p>
            <a:endParaRPr lang="en-US" sz="800" dirty="0" smtClean="0"/>
          </a:p>
        </p:txBody>
      </p:sp>
      <p:sp>
        <p:nvSpPr>
          <p:cNvPr id="9" name="TextBox 8"/>
          <p:cNvSpPr txBox="1"/>
          <p:nvPr/>
        </p:nvSpPr>
        <p:spPr>
          <a:xfrm>
            <a:off x="8202497" y="2281489"/>
            <a:ext cx="4528457" cy="2862322"/>
          </a:xfrm>
          <a:prstGeom prst="rect">
            <a:avLst/>
          </a:prstGeom>
          <a:noFill/>
        </p:spPr>
        <p:txBody>
          <a:bodyPr wrap="square" rtlCol="0">
            <a:spAutoFit/>
          </a:bodyPr>
          <a:lstStyle/>
          <a:p>
            <a:r>
              <a:rPr lang="en-US" sz="7200" dirty="0" smtClean="0">
                <a:latin typeface="Segoe Print" panose="02000600000000000000" pitchFamily="2" charset="0"/>
              </a:rPr>
              <a:t>   </a:t>
            </a:r>
            <a:r>
              <a:rPr lang="en-US" sz="6000" dirty="0" smtClean="0">
                <a:latin typeface="Segoe Print" panose="02000600000000000000" pitchFamily="2" charset="0"/>
              </a:rPr>
              <a:t>ABE/ELL</a:t>
            </a:r>
            <a:endParaRPr lang="en-US" sz="6000" dirty="0">
              <a:latin typeface="Segoe Print" panose="02000600000000000000" pitchFamily="2" charset="0"/>
            </a:endParaRPr>
          </a:p>
          <a:p>
            <a:r>
              <a:rPr lang="en-US" sz="4800" dirty="0" smtClean="0">
                <a:latin typeface="Segoe Print" panose="02000600000000000000" pitchFamily="2" charset="0"/>
              </a:rPr>
              <a:t> </a:t>
            </a:r>
            <a:endParaRPr lang="en-US" sz="8000" dirty="0">
              <a:latin typeface="Segoe Print" panose="02000600000000000000" pitchFamily="2" charset="0"/>
            </a:endParaRPr>
          </a:p>
        </p:txBody>
      </p:sp>
      <p:sp>
        <p:nvSpPr>
          <p:cNvPr id="12" name="Left-Right Arrow 11"/>
          <p:cNvSpPr/>
          <p:nvPr/>
        </p:nvSpPr>
        <p:spPr>
          <a:xfrm>
            <a:off x="8209588" y="4368184"/>
            <a:ext cx="3462866" cy="102089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115156" y="4431663"/>
            <a:ext cx="3991429" cy="923330"/>
          </a:xfrm>
          <a:prstGeom prst="rect">
            <a:avLst/>
          </a:prstGeom>
          <a:noFill/>
        </p:spPr>
        <p:txBody>
          <a:bodyPr wrap="square" rtlCol="0">
            <a:spAutoFit/>
          </a:bodyPr>
          <a:lstStyle/>
          <a:p>
            <a:r>
              <a:rPr lang="en-US" sz="5400" dirty="0">
                <a:latin typeface="Segoe Print" panose="02000600000000000000" pitchFamily="2" charset="0"/>
              </a:rPr>
              <a:t>No Change</a:t>
            </a:r>
            <a:endParaRPr lang="en-US" sz="5400" dirty="0"/>
          </a:p>
        </p:txBody>
      </p:sp>
    </p:spTree>
    <p:extLst>
      <p:ext uri="{BB962C8B-B14F-4D97-AF65-F5344CB8AC3E}">
        <p14:creationId xmlns:p14="http://schemas.microsoft.com/office/powerpoint/2010/main" val="2482879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20" name="TextBox 19"/>
          <p:cNvSpPr txBox="1"/>
          <p:nvPr/>
        </p:nvSpPr>
        <p:spPr>
          <a:xfrm>
            <a:off x="372024" y="2388126"/>
            <a:ext cx="7723274" cy="2446824"/>
          </a:xfrm>
          <a:prstGeom prst="rect">
            <a:avLst/>
          </a:prstGeom>
          <a:noFill/>
        </p:spPr>
        <p:txBody>
          <a:bodyPr wrap="square" rtlCol="0">
            <a:spAutoFit/>
          </a:bodyPr>
          <a:lstStyle/>
          <a:p>
            <a:r>
              <a:rPr lang="en-US" sz="4800" dirty="0" smtClean="0">
                <a:solidFill>
                  <a:srgbClr val="FFC000"/>
                </a:solidFill>
              </a:rPr>
              <a:t>MEASURABLE SKILL GAINS</a:t>
            </a:r>
          </a:p>
          <a:p>
            <a:r>
              <a:rPr lang="en-US" sz="2800" dirty="0" smtClean="0"/>
              <a:t>Basic Skills Remediation</a:t>
            </a:r>
          </a:p>
          <a:p>
            <a:r>
              <a:rPr lang="en-US" sz="2000" dirty="0" smtClean="0"/>
              <a:t>    NRS Table 4, Column H			   NRS Table 4, Column I</a:t>
            </a:r>
          </a:p>
          <a:p>
            <a:endParaRPr lang="en-US" sz="1100" dirty="0" smtClean="0"/>
          </a:p>
          <a:p>
            <a:r>
              <a:rPr lang="en-US" sz="2600" dirty="0" smtClean="0">
                <a:solidFill>
                  <a:srgbClr val="FFC000"/>
                </a:solidFill>
              </a:rPr>
              <a:t>        2017-2018*    </a:t>
            </a:r>
            <a:r>
              <a:rPr lang="en-US" sz="2600" dirty="0" smtClean="0"/>
              <a:t>		    		   </a:t>
            </a:r>
            <a:r>
              <a:rPr lang="en-US" sz="2600" dirty="0" smtClean="0">
                <a:solidFill>
                  <a:srgbClr val="FFC000"/>
                </a:solidFill>
              </a:rPr>
              <a:t>2018-2019**</a:t>
            </a:r>
          </a:p>
          <a:p>
            <a:endParaRPr lang="en-US" sz="2000" dirty="0"/>
          </a:p>
        </p:txBody>
      </p:sp>
      <p:sp>
        <p:nvSpPr>
          <p:cNvPr id="22" name="TextBox 21"/>
          <p:cNvSpPr txBox="1"/>
          <p:nvPr/>
        </p:nvSpPr>
        <p:spPr>
          <a:xfrm>
            <a:off x="8465051" y="5416531"/>
            <a:ext cx="2964426" cy="1200329"/>
          </a:xfrm>
          <a:prstGeom prst="rect">
            <a:avLst/>
          </a:prstGeom>
          <a:noFill/>
        </p:spPr>
        <p:txBody>
          <a:bodyPr wrap="square" rtlCol="0">
            <a:spAutoFit/>
          </a:bodyPr>
          <a:lstStyle/>
          <a:p>
            <a:pPr algn="r"/>
            <a:r>
              <a:rPr lang="en-US" sz="3600" dirty="0" smtClean="0"/>
              <a:t>Instructional </a:t>
            </a:r>
            <a:r>
              <a:rPr lang="en-US" sz="3600" b="1" dirty="0" smtClean="0">
                <a:solidFill>
                  <a:srgbClr val="FFC000"/>
                </a:solidFill>
              </a:rPr>
              <a:t>IMPACT</a:t>
            </a:r>
            <a:r>
              <a:rPr lang="en-US" sz="3600" dirty="0" smtClean="0"/>
              <a:t> </a:t>
            </a:r>
            <a:endParaRPr lang="en-US" sz="3600" dirty="0"/>
          </a:p>
        </p:txBody>
      </p:sp>
      <p:sp>
        <p:nvSpPr>
          <p:cNvPr id="21" name="TextBox 20"/>
          <p:cNvSpPr txBox="1"/>
          <p:nvPr/>
        </p:nvSpPr>
        <p:spPr>
          <a:xfrm>
            <a:off x="8095298" y="2538014"/>
            <a:ext cx="3334179" cy="2739211"/>
          </a:xfrm>
          <a:prstGeom prst="rect">
            <a:avLst/>
          </a:prstGeom>
          <a:solidFill>
            <a:srgbClr val="FFC000"/>
          </a:solidFill>
          <a:ln>
            <a:solidFill>
              <a:schemeClr val="bg1"/>
            </a:solidFill>
          </a:ln>
          <a:effectLst>
            <a:reflection blurRad="6350" stA="50000" endA="300" endPos="55000" dir="5400000" sy="-100000" algn="bl" rotWithShape="0"/>
          </a:effectLst>
          <a:scene3d>
            <a:camera prst="perspectiveLeft"/>
            <a:lightRig rig="threePt" dir="t"/>
          </a:scene3d>
        </p:spPr>
        <p:txBody>
          <a:bodyPr wrap="square" rtlCol="0">
            <a:spAutoFit/>
          </a:bodyPr>
          <a:lstStyle/>
          <a:p>
            <a:r>
              <a:rPr lang="en-US" sz="12000" b="1" dirty="0" smtClean="0">
                <a:solidFill>
                  <a:schemeClr val="bg1"/>
                </a:solidFill>
                <a:effectLst>
                  <a:reflection blurRad="6350" stA="60000" endA="900" endPos="58000" dir="5400000" sy="-100000" algn="bl" rotWithShape="0"/>
                </a:effectLst>
                <a:latin typeface="Segoe Script" panose="020B0504020000000003" pitchFamily="34" charset="0"/>
              </a:rPr>
              <a:t>64</a:t>
            </a:r>
            <a:r>
              <a:rPr lang="en-US" sz="9600" b="1" dirty="0" smtClean="0">
                <a:solidFill>
                  <a:schemeClr val="bg1"/>
                </a:solidFill>
                <a:effectLst>
                  <a:reflection blurRad="6350" stA="60000" endA="900" endPos="58000" dir="5400000" sy="-100000" algn="bl" rotWithShape="0"/>
                </a:effectLst>
                <a:latin typeface="Segoe Script" panose="020B0504020000000003" pitchFamily="34" charset="0"/>
              </a:rPr>
              <a:t>%</a:t>
            </a:r>
          </a:p>
          <a:p>
            <a:pPr algn="ctr"/>
            <a:r>
              <a:rPr lang="en-US" sz="2600" dirty="0" smtClean="0">
                <a:solidFill>
                  <a:schemeClr val="bg1"/>
                </a:solidFill>
                <a:latin typeface="Segoe Script" panose="020B0504020000000003" pitchFamily="34" charset="0"/>
              </a:rPr>
              <a:t>– Indiana </a:t>
            </a:r>
            <a:r>
              <a:rPr lang="en-US" sz="2600" b="1" dirty="0" smtClean="0">
                <a:solidFill>
                  <a:schemeClr val="bg1"/>
                </a:solidFill>
                <a:latin typeface="Segoe Script" panose="020B0504020000000003" pitchFamily="34" charset="0"/>
              </a:rPr>
              <a:t>Target</a:t>
            </a:r>
          </a:p>
          <a:p>
            <a:pPr algn="ctr"/>
            <a:r>
              <a:rPr lang="en-US" sz="2600" b="1" dirty="0" smtClean="0">
                <a:solidFill>
                  <a:schemeClr val="bg1"/>
                </a:solidFill>
                <a:latin typeface="Segoe Script" panose="020B0504020000000003" pitchFamily="34" charset="0"/>
              </a:rPr>
              <a:t>2018-2019</a:t>
            </a:r>
            <a:endParaRPr lang="en-US" sz="2600" b="1" dirty="0">
              <a:solidFill>
                <a:schemeClr val="bg1"/>
              </a:solidFill>
              <a:latin typeface="Segoe Script" panose="020B0504020000000003" pitchFamily="34" charset="0"/>
            </a:endParaRPr>
          </a:p>
        </p:txBody>
      </p:sp>
      <p:sp>
        <p:nvSpPr>
          <p:cNvPr id="3" name="TextBox 2"/>
          <p:cNvSpPr txBox="1"/>
          <p:nvPr/>
        </p:nvSpPr>
        <p:spPr>
          <a:xfrm>
            <a:off x="251421" y="6136155"/>
            <a:ext cx="6686408" cy="369332"/>
          </a:xfrm>
          <a:prstGeom prst="rect">
            <a:avLst/>
          </a:prstGeom>
          <a:noFill/>
        </p:spPr>
        <p:txBody>
          <a:bodyPr wrap="square" rtlCol="0">
            <a:spAutoFit/>
          </a:bodyPr>
          <a:lstStyle/>
          <a:p>
            <a:r>
              <a:rPr lang="en-US" dirty="0" smtClean="0"/>
              <a:t>*Data as of  3.8.18                                **Data as of 3.8.19</a:t>
            </a:r>
            <a:endParaRPr lang="en-US" dirty="0"/>
          </a:p>
        </p:txBody>
      </p:sp>
      <p:sp>
        <p:nvSpPr>
          <p:cNvPr id="4" name="TextBox 3"/>
          <p:cNvSpPr txBox="1"/>
          <p:nvPr/>
        </p:nvSpPr>
        <p:spPr>
          <a:xfrm>
            <a:off x="251421" y="4668551"/>
            <a:ext cx="3649700" cy="1323439"/>
          </a:xfrm>
          <a:prstGeom prst="rect">
            <a:avLst/>
          </a:prstGeom>
          <a:solidFill>
            <a:srgbClr val="FFC000"/>
          </a:solidFill>
          <a:effectLst>
            <a:reflection blurRad="6350" stA="50000" endA="300" endPos="55000" dir="5400000" sy="-100000" algn="bl" rotWithShape="0"/>
          </a:effectLst>
          <a:scene3d>
            <a:camera prst="orthographicFront"/>
            <a:lightRig rig="threePt" dir="t"/>
          </a:scene3d>
          <a:sp3d/>
        </p:spPr>
        <p:txBody>
          <a:bodyPr wrap="square" rtlCol="0">
            <a:spAutoFit/>
          </a:bodyPr>
          <a:lstStyle/>
          <a:p>
            <a:r>
              <a:rPr lang="en-US" sz="8000" b="1" dirty="0" smtClean="0">
                <a:solidFill>
                  <a:schemeClr val="bg1"/>
                </a:solidFill>
                <a:latin typeface="Segoe Print" panose="02000600000000000000" pitchFamily="2" charset="0"/>
              </a:rPr>
              <a:t> </a:t>
            </a:r>
            <a:r>
              <a:rPr lang="en-US" sz="6000" b="1" dirty="0" smtClean="0">
                <a:solidFill>
                  <a:schemeClr val="bg1"/>
                </a:solidFill>
                <a:latin typeface="Segoe Print" panose="02000600000000000000" pitchFamily="2" charset="0"/>
              </a:rPr>
              <a:t>51.09</a:t>
            </a:r>
            <a:r>
              <a:rPr lang="en-US" sz="6000" b="1" dirty="0" smtClean="0">
                <a:solidFill>
                  <a:schemeClr val="bg1"/>
                </a:solidFill>
                <a:effectLst/>
                <a:latin typeface="Segoe Print" panose="02000600000000000000" pitchFamily="2" charset="0"/>
              </a:rPr>
              <a:t>%</a:t>
            </a:r>
            <a:endParaRPr lang="en-US" sz="6000" b="1" dirty="0">
              <a:solidFill>
                <a:schemeClr val="bg1"/>
              </a:solidFill>
              <a:effectLst/>
              <a:latin typeface="Segoe Print" panose="02000600000000000000" pitchFamily="2" charset="0"/>
            </a:endParaRPr>
          </a:p>
        </p:txBody>
      </p:sp>
      <p:sp>
        <p:nvSpPr>
          <p:cNvPr id="11" name="TextBox 10"/>
          <p:cNvSpPr txBox="1"/>
          <p:nvPr/>
        </p:nvSpPr>
        <p:spPr>
          <a:xfrm>
            <a:off x="4383314" y="4668550"/>
            <a:ext cx="3599544" cy="1323439"/>
          </a:xfrm>
          <a:prstGeom prst="rect">
            <a:avLst/>
          </a:prstGeom>
          <a:solidFill>
            <a:srgbClr val="FFC000"/>
          </a:solidFill>
          <a:effectLst>
            <a:reflection blurRad="6350" stA="50000" endA="300" endPos="55000" dir="5400000" sy="-100000" algn="bl" rotWithShape="0"/>
          </a:effectLst>
          <a:scene3d>
            <a:camera prst="orthographicFront"/>
            <a:lightRig rig="threePt" dir="t"/>
          </a:scene3d>
          <a:sp3d/>
        </p:spPr>
        <p:txBody>
          <a:bodyPr wrap="square" rtlCol="0">
            <a:spAutoFit/>
          </a:bodyPr>
          <a:lstStyle/>
          <a:p>
            <a:r>
              <a:rPr lang="en-US" sz="8000" b="1" dirty="0">
                <a:solidFill>
                  <a:schemeClr val="bg1"/>
                </a:solidFill>
                <a:latin typeface="Segoe Print" panose="02000600000000000000" pitchFamily="2" charset="0"/>
              </a:rPr>
              <a:t> </a:t>
            </a:r>
            <a:r>
              <a:rPr lang="en-US" sz="6000" b="1" dirty="0" smtClean="0">
                <a:solidFill>
                  <a:schemeClr val="bg1"/>
                </a:solidFill>
                <a:latin typeface="Segoe Print" panose="02000600000000000000" pitchFamily="2" charset="0"/>
              </a:rPr>
              <a:t>51.35</a:t>
            </a:r>
            <a:r>
              <a:rPr lang="en-US" sz="6000" b="1" dirty="0" smtClean="0">
                <a:solidFill>
                  <a:schemeClr val="bg1"/>
                </a:solidFill>
                <a:effectLst/>
                <a:latin typeface="Segoe Print" panose="02000600000000000000" pitchFamily="2" charset="0"/>
              </a:rPr>
              <a:t>%</a:t>
            </a:r>
            <a:endParaRPr lang="en-US" sz="6000" b="1" dirty="0">
              <a:solidFill>
                <a:schemeClr val="bg1"/>
              </a:solidFill>
              <a:effectLst/>
              <a:latin typeface="Segoe Print" panose="02000600000000000000" pitchFamily="2" charset="0"/>
            </a:endParaRPr>
          </a:p>
        </p:txBody>
      </p:sp>
    </p:spTree>
    <p:extLst>
      <p:ext uri="{BB962C8B-B14F-4D97-AF65-F5344CB8AC3E}">
        <p14:creationId xmlns:p14="http://schemas.microsoft.com/office/powerpoint/2010/main" val="24309899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3466" y="107461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15" name="TextBox 14"/>
          <p:cNvSpPr txBox="1"/>
          <p:nvPr/>
        </p:nvSpPr>
        <p:spPr>
          <a:xfrm>
            <a:off x="2660042" y="2623260"/>
            <a:ext cx="4542971" cy="523220"/>
          </a:xfrm>
          <a:prstGeom prst="rect">
            <a:avLst/>
          </a:prstGeom>
          <a:noFill/>
        </p:spPr>
        <p:txBody>
          <a:bodyPr wrap="square" rtlCol="0">
            <a:spAutoFit/>
          </a:bodyPr>
          <a:lstStyle/>
          <a:p>
            <a:r>
              <a:rPr lang="en-US" sz="2800" dirty="0" smtClean="0">
                <a:solidFill>
                  <a:srgbClr val="FFC000"/>
                </a:solidFill>
              </a:rPr>
              <a:t> </a:t>
            </a:r>
            <a:endParaRPr lang="en-US" sz="2800" dirty="0">
              <a:solidFill>
                <a:srgbClr val="FFC000"/>
              </a:solidFill>
            </a:endParaRPr>
          </a:p>
        </p:txBody>
      </p:sp>
      <p:sp>
        <p:nvSpPr>
          <p:cNvPr id="2" name="TextBox 1"/>
          <p:cNvSpPr txBox="1"/>
          <p:nvPr/>
        </p:nvSpPr>
        <p:spPr>
          <a:xfrm>
            <a:off x="427703" y="3100208"/>
            <a:ext cx="4396684" cy="3777957"/>
          </a:xfrm>
          <a:prstGeom prst="rect">
            <a:avLst/>
          </a:prstGeom>
          <a:noFill/>
        </p:spPr>
        <p:txBody>
          <a:bodyPr wrap="square" rtlCol="0">
            <a:spAutoFit/>
          </a:bodyPr>
          <a:lstStyle/>
          <a:p>
            <a:r>
              <a:rPr lang="en-US" sz="1700" dirty="0"/>
              <a:t>After </a:t>
            </a:r>
            <a:r>
              <a:rPr lang="en-US" sz="1700" dirty="0" smtClean="0"/>
              <a:t>rearing five </a:t>
            </a:r>
            <a:r>
              <a:rPr lang="en-US" sz="1700" dirty="0"/>
              <a:t>children with his </a:t>
            </a:r>
            <a:r>
              <a:rPr lang="en-US" sz="1700" dirty="0" smtClean="0"/>
              <a:t>wife and </a:t>
            </a:r>
            <a:r>
              <a:rPr lang="en-US" sz="1700" dirty="0"/>
              <a:t>getting ready to see some of his oldest near their own graduation dates, </a:t>
            </a:r>
            <a:r>
              <a:rPr lang="en-US" sz="1700" dirty="0">
                <a:solidFill>
                  <a:srgbClr val="FFC000"/>
                </a:solidFill>
              </a:rPr>
              <a:t>Brandon</a:t>
            </a:r>
            <a:r>
              <a:rPr lang="en-US" sz="1700" dirty="0"/>
              <a:t> </a:t>
            </a:r>
            <a:r>
              <a:rPr lang="en-US" sz="1700" dirty="0">
                <a:solidFill>
                  <a:srgbClr val="FFC000"/>
                </a:solidFill>
              </a:rPr>
              <a:t>Lam</a:t>
            </a:r>
            <a:r>
              <a:rPr lang="en-US" sz="1700" dirty="0"/>
              <a:t> </a:t>
            </a:r>
            <a:r>
              <a:rPr lang="en-US" sz="1700" dirty="0" smtClean="0"/>
              <a:t>decided </a:t>
            </a:r>
            <a:r>
              <a:rPr lang="en-US" sz="1700" dirty="0"/>
              <a:t>it was time for him to get his </a:t>
            </a:r>
            <a:r>
              <a:rPr lang="en-US" sz="1700" dirty="0" smtClean="0"/>
              <a:t>high </a:t>
            </a:r>
            <a:r>
              <a:rPr lang="en-US" sz="1700" dirty="0"/>
              <a:t>s</a:t>
            </a:r>
            <a:r>
              <a:rPr lang="en-US" sz="1700" dirty="0" smtClean="0"/>
              <a:t>chool </a:t>
            </a:r>
            <a:r>
              <a:rPr lang="en-US" sz="1700" dirty="0"/>
              <a:t>d</a:t>
            </a:r>
            <a:r>
              <a:rPr lang="en-US" sz="1700" dirty="0" smtClean="0"/>
              <a:t>iploma</a:t>
            </a:r>
            <a:r>
              <a:rPr lang="en-US" sz="1700" dirty="0"/>
              <a:t>. </a:t>
            </a:r>
            <a:endParaRPr lang="en-US" sz="1700" dirty="0" smtClean="0"/>
          </a:p>
          <a:p>
            <a:endParaRPr lang="en-US" sz="1700" dirty="0"/>
          </a:p>
          <a:p>
            <a:r>
              <a:rPr lang="en-US" sz="1700" dirty="0"/>
              <a:t>“I wanted to graduate before my kids to show them the right way to do it,” he </a:t>
            </a:r>
            <a:r>
              <a:rPr lang="en-US" sz="1700" dirty="0" smtClean="0"/>
              <a:t>explained. After </a:t>
            </a:r>
            <a:r>
              <a:rPr lang="en-US" sz="1700" dirty="0"/>
              <a:t>having kids young and working a steady job at Honeywell in Muncie, </a:t>
            </a:r>
            <a:r>
              <a:rPr lang="en-US" sz="1700" dirty="0" smtClean="0"/>
              <a:t>he had </a:t>
            </a:r>
            <a:r>
              <a:rPr lang="en-US" sz="1700" dirty="0"/>
              <a:t>little time to study. “I am very thankful for the opportunity. </a:t>
            </a:r>
          </a:p>
          <a:p>
            <a:endParaRPr lang="en-US" sz="1750" dirty="0"/>
          </a:p>
          <a:p>
            <a:endParaRPr lang="en-US" dirty="0"/>
          </a:p>
        </p:txBody>
      </p:sp>
      <p:sp>
        <p:nvSpPr>
          <p:cNvPr id="7" name="TextBox 6"/>
          <p:cNvSpPr txBox="1"/>
          <p:nvPr/>
        </p:nvSpPr>
        <p:spPr>
          <a:xfrm>
            <a:off x="410361" y="2367639"/>
            <a:ext cx="4070554" cy="646331"/>
          </a:xfrm>
          <a:prstGeom prst="rect">
            <a:avLst/>
          </a:prstGeom>
          <a:noFill/>
        </p:spPr>
        <p:txBody>
          <a:bodyPr wrap="square" rtlCol="0">
            <a:spAutoFit/>
          </a:bodyPr>
          <a:lstStyle/>
          <a:p>
            <a:r>
              <a:rPr lang="en-US" sz="3600" dirty="0" smtClean="0">
                <a:solidFill>
                  <a:srgbClr val="FFC000"/>
                </a:solidFill>
                <a:latin typeface="Segoe Print" panose="02000600000000000000" pitchFamily="2" charset="0"/>
              </a:rPr>
              <a:t>The Right Time</a:t>
            </a:r>
            <a:endParaRPr lang="en-US" sz="3600" dirty="0">
              <a:solidFill>
                <a:srgbClr val="FFC000"/>
              </a:solidFill>
              <a:latin typeface="Segoe Print" panose="02000600000000000000" pitchFamily="2" charset="0"/>
            </a:endParaRPr>
          </a:p>
        </p:txBody>
      </p:sp>
      <p:pic>
        <p:nvPicPr>
          <p:cNvPr id="20" name="Picture 19" descr="F:\MACC Work\Success Story Files\Brandon Lam Pic.jpeg"/>
          <p:cNvPicPr/>
          <p:nvPr/>
        </p:nvPicPr>
        <p:blipFill rotWithShape="1">
          <a:blip r:embed="rId4">
            <a:extLst>
              <a:ext uri="{28A0092B-C50C-407E-A947-70E740481C1C}">
                <a14:useLocalDpi xmlns:a14="http://schemas.microsoft.com/office/drawing/2010/main" val="0"/>
              </a:ext>
            </a:extLst>
          </a:blip>
          <a:srcRect l="3775" t="6773" r="38477" b="40690"/>
          <a:stretch/>
        </p:blipFill>
        <p:spPr bwMode="auto">
          <a:xfrm>
            <a:off x="4955458" y="2927794"/>
            <a:ext cx="2123768" cy="2920182"/>
          </a:xfrm>
          <a:prstGeom prst="rect">
            <a:avLst/>
          </a:prstGeom>
          <a:noFill/>
          <a:ln>
            <a:solidFill>
              <a:schemeClr val="tx1"/>
            </a:solidFill>
          </a:ln>
          <a:effectLst>
            <a:reflection blurRad="6350" stA="52000" endA="300" endPos="35000" dir="5400000" sy="-100000" algn="bl" rotWithShape="0"/>
          </a:effectLst>
          <a:extLst>
            <a:ext uri="{53640926-AAD7-44D8-BBD7-CCE9431645EC}">
              <a14:shadowObscured xmlns:a14="http://schemas.microsoft.com/office/drawing/2010/main"/>
            </a:ext>
          </a:extLst>
        </p:spPr>
      </p:pic>
      <p:sp>
        <p:nvSpPr>
          <p:cNvPr id="8" name="TextBox 7"/>
          <p:cNvSpPr txBox="1"/>
          <p:nvPr/>
        </p:nvSpPr>
        <p:spPr>
          <a:xfrm>
            <a:off x="7631822" y="2845629"/>
            <a:ext cx="4332989" cy="2185214"/>
          </a:xfrm>
          <a:prstGeom prst="rect">
            <a:avLst/>
          </a:prstGeom>
          <a:noFill/>
        </p:spPr>
        <p:txBody>
          <a:bodyPr wrap="square" rtlCol="0">
            <a:spAutoFit/>
          </a:bodyPr>
          <a:lstStyle/>
          <a:p>
            <a:r>
              <a:rPr lang="en-US" sz="1700" dirty="0" smtClean="0"/>
              <a:t>If </a:t>
            </a:r>
            <a:r>
              <a:rPr lang="en-US" sz="1700" dirty="0"/>
              <a:t>they </a:t>
            </a:r>
            <a:r>
              <a:rPr lang="en-US" sz="1700" dirty="0" smtClean="0"/>
              <a:t>(Muncie adult education) didn’t </a:t>
            </a:r>
            <a:r>
              <a:rPr lang="en-US" sz="1700" dirty="0"/>
              <a:t>offer those (night) </a:t>
            </a:r>
            <a:r>
              <a:rPr lang="en-US" sz="1700" dirty="0" smtClean="0"/>
              <a:t>hours – with </a:t>
            </a:r>
            <a:r>
              <a:rPr lang="en-US" sz="1700" dirty="0"/>
              <a:t>my work </a:t>
            </a:r>
            <a:r>
              <a:rPr lang="en-US" sz="1700" dirty="0" smtClean="0"/>
              <a:t>schedule – there’s </a:t>
            </a:r>
            <a:r>
              <a:rPr lang="en-US" sz="1700" dirty="0"/>
              <a:t>no way I could have done </a:t>
            </a:r>
            <a:r>
              <a:rPr lang="en-US" sz="1700" dirty="0" smtClean="0"/>
              <a:t>it,” he said. </a:t>
            </a:r>
            <a:r>
              <a:rPr lang="en-US" sz="1700" dirty="0">
                <a:ea typeface="Calibri" panose="020F0502020204030204" pitchFamily="34" charset="0"/>
                <a:cs typeface="Times New Roman" panose="02020603050405020304" pitchFamily="18" charset="0"/>
              </a:rPr>
              <a:t>“Brandon was one of those students who came in with a clear goal, and kept his head down until it was achieved,” says his teacher, Katey </a:t>
            </a:r>
            <a:r>
              <a:rPr lang="en-US" sz="1700" dirty="0" smtClean="0">
                <a:ea typeface="Calibri" panose="020F0502020204030204" pitchFamily="34" charset="0"/>
                <a:cs typeface="Times New Roman" panose="02020603050405020304" pitchFamily="18" charset="0"/>
              </a:rPr>
              <a:t>O’Connor. </a:t>
            </a:r>
            <a:endParaRPr lang="en-US" sz="1750" dirty="0"/>
          </a:p>
        </p:txBody>
      </p:sp>
      <p:sp>
        <p:nvSpPr>
          <p:cNvPr id="10" name="TextBox 9"/>
          <p:cNvSpPr txBox="1"/>
          <p:nvPr/>
        </p:nvSpPr>
        <p:spPr>
          <a:xfrm rot="5400000">
            <a:off x="6081054" y="4049753"/>
            <a:ext cx="2613249" cy="369332"/>
          </a:xfrm>
          <a:prstGeom prst="rect">
            <a:avLst/>
          </a:prstGeom>
          <a:noFill/>
        </p:spPr>
        <p:txBody>
          <a:bodyPr wrap="square" rtlCol="0">
            <a:spAutoFit/>
          </a:bodyPr>
          <a:lstStyle/>
          <a:p>
            <a:r>
              <a:rPr lang="en-US" dirty="0">
                <a:solidFill>
                  <a:srgbClr val="FFC000"/>
                </a:solidFill>
              </a:rPr>
              <a:t>Brandon</a:t>
            </a:r>
            <a:r>
              <a:rPr lang="en-US" dirty="0"/>
              <a:t> </a:t>
            </a:r>
            <a:r>
              <a:rPr lang="en-US" dirty="0">
                <a:solidFill>
                  <a:srgbClr val="FFC000"/>
                </a:solidFill>
              </a:rPr>
              <a:t>Lam</a:t>
            </a:r>
            <a:endParaRPr lang="en-US" dirty="0"/>
          </a:p>
        </p:txBody>
      </p:sp>
      <p:sp>
        <p:nvSpPr>
          <p:cNvPr id="12" name="TextBox 11"/>
          <p:cNvSpPr txBox="1"/>
          <p:nvPr/>
        </p:nvSpPr>
        <p:spPr>
          <a:xfrm>
            <a:off x="7663377" y="5175350"/>
            <a:ext cx="4301433" cy="1138773"/>
          </a:xfrm>
          <a:prstGeom prst="rect">
            <a:avLst/>
          </a:prstGeom>
          <a:noFill/>
        </p:spPr>
        <p:txBody>
          <a:bodyPr wrap="square" rtlCol="0">
            <a:spAutoFit/>
          </a:bodyPr>
          <a:lstStyle/>
          <a:p>
            <a:r>
              <a:rPr lang="en-US" sz="1700" dirty="0"/>
              <a:t>Brandon h</a:t>
            </a:r>
            <a:r>
              <a:rPr lang="en-US" sz="1700" dirty="0" smtClean="0"/>
              <a:t>opes to become a HVAC </a:t>
            </a:r>
            <a:r>
              <a:rPr lang="en-US" sz="1700" dirty="0"/>
              <a:t>business owner. He </a:t>
            </a:r>
            <a:r>
              <a:rPr lang="en-US" sz="1700" dirty="0" smtClean="0"/>
              <a:t>is </a:t>
            </a:r>
            <a:r>
              <a:rPr lang="en-US" sz="1700" dirty="0"/>
              <a:t>enrolled </a:t>
            </a:r>
            <a:r>
              <a:rPr lang="en-US" sz="1700" dirty="0" smtClean="0"/>
              <a:t>at Ivy Tech, and </a:t>
            </a:r>
            <a:r>
              <a:rPr lang="en-US" sz="1700" dirty="0"/>
              <a:t>within the next </a:t>
            </a:r>
            <a:r>
              <a:rPr lang="en-US" sz="1700" dirty="0" smtClean="0"/>
              <a:t>year is </a:t>
            </a:r>
            <a:r>
              <a:rPr lang="en-US" sz="1700" dirty="0"/>
              <a:t>on track to </a:t>
            </a:r>
            <a:r>
              <a:rPr lang="en-US" sz="1700" dirty="0" smtClean="0"/>
              <a:t>earn a technical certificate. </a:t>
            </a:r>
            <a:endParaRPr lang="en-US" sz="1700" dirty="0"/>
          </a:p>
        </p:txBody>
      </p:sp>
    </p:spTree>
    <p:extLst>
      <p:ext uri="{BB962C8B-B14F-4D97-AF65-F5344CB8AC3E}">
        <p14:creationId xmlns:p14="http://schemas.microsoft.com/office/powerpoint/2010/main" val="55718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20" name="TextBox 19"/>
          <p:cNvSpPr txBox="1"/>
          <p:nvPr/>
        </p:nvSpPr>
        <p:spPr>
          <a:xfrm>
            <a:off x="372024" y="2388126"/>
            <a:ext cx="7723274" cy="2015936"/>
          </a:xfrm>
          <a:prstGeom prst="rect">
            <a:avLst/>
          </a:prstGeom>
          <a:noFill/>
        </p:spPr>
        <p:txBody>
          <a:bodyPr wrap="square" rtlCol="0">
            <a:spAutoFit/>
          </a:bodyPr>
          <a:lstStyle/>
          <a:p>
            <a:r>
              <a:rPr lang="en-US" sz="4800" dirty="0" smtClean="0">
                <a:solidFill>
                  <a:srgbClr val="FFC000"/>
                </a:solidFill>
              </a:rPr>
              <a:t>MEASURABLE SKILL GAINS</a:t>
            </a:r>
          </a:p>
          <a:p>
            <a:r>
              <a:rPr lang="en-US" sz="2000" dirty="0" smtClean="0"/>
              <a:t>NRS Table 4, Column H			   NRS Table 4, Column I</a:t>
            </a:r>
          </a:p>
          <a:p>
            <a:endParaRPr lang="en-US" sz="1100" dirty="0" smtClean="0"/>
          </a:p>
          <a:p>
            <a:r>
              <a:rPr lang="en-US" sz="2600" dirty="0" smtClean="0">
                <a:solidFill>
                  <a:srgbClr val="FFC000"/>
                </a:solidFill>
              </a:rPr>
              <a:t>        2017-2018*    </a:t>
            </a:r>
            <a:r>
              <a:rPr lang="en-US" sz="2600" dirty="0" smtClean="0"/>
              <a:t>		    		   </a:t>
            </a:r>
            <a:r>
              <a:rPr lang="en-US" sz="2600" dirty="0" smtClean="0">
                <a:solidFill>
                  <a:srgbClr val="FFC000"/>
                </a:solidFill>
              </a:rPr>
              <a:t>2018-2019**</a:t>
            </a:r>
          </a:p>
          <a:p>
            <a:endParaRPr lang="en-US" sz="2000" dirty="0"/>
          </a:p>
        </p:txBody>
      </p:sp>
      <p:sp>
        <p:nvSpPr>
          <p:cNvPr id="3" name="TextBox 2"/>
          <p:cNvSpPr txBox="1"/>
          <p:nvPr/>
        </p:nvSpPr>
        <p:spPr>
          <a:xfrm>
            <a:off x="251421" y="6127612"/>
            <a:ext cx="6686408" cy="369332"/>
          </a:xfrm>
          <a:prstGeom prst="rect">
            <a:avLst/>
          </a:prstGeom>
          <a:noFill/>
        </p:spPr>
        <p:txBody>
          <a:bodyPr wrap="square" rtlCol="0">
            <a:spAutoFit/>
          </a:bodyPr>
          <a:lstStyle/>
          <a:p>
            <a:r>
              <a:rPr lang="en-US" dirty="0" smtClean="0"/>
              <a:t>*Data as of  3.8.18                                **Data as of 3.8.19</a:t>
            </a:r>
            <a:endParaRPr lang="en-US" dirty="0"/>
          </a:p>
        </p:txBody>
      </p:sp>
      <p:sp>
        <p:nvSpPr>
          <p:cNvPr id="4" name="TextBox 3"/>
          <p:cNvSpPr txBox="1"/>
          <p:nvPr/>
        </p:nvSpPr>
        <p:spPr>
          <a:xfrm>
            <a:off x="251421" y="4153951"/>
            <a:ext cx="3841608" cy="1446550"/>
          </a:xfrm>
          <a:prstGeom prst="rect">
            <a:avLst/>
          </a:prstGeom>
          <a:solidFill>
            <a:srgbClr val="FFC000"/>
          </a:solidFill>
          <a:effectLst/>
          <a:scene3d>
            <a:camera prst="orthographicFront"/>
            <a:lightRig rig="threePt" dir="t"/>
          </a:scene3d>
          <a:sp3d/>
        </p:spPr>
        <p:txBody>
          <a:bodyPr wrap="square" rtlCol="0">
            <a:spAutoFit/>
          </a:bodyPr>
          <a:lstStyle/>
          <a:p>
            <a:r>
              <a:rPr lang="en-US" sz="4400" b="1" dirty="0" smtClean="0">
                <a:solidFill>
                  <a:schemeClr val="bg1"/>
                </a:solidFill>
                <a:effectLst/>
                <a:latin typeface="Segoe Print" panose="02000600000000000000" pitchFamily="2" charset="0"/>
              </a:rPr>
              <a:t>ABE 53.67%</a:t>
            </a:r>
          </a:p>
          <a:p>
            <a:r>
              <a:rPr lang="en-US" sz="4400" b="1" dirty="0" smtClean="0">
                <a:solidFill>
                  <a:schemeClr val="bg1"/>
                </a:solidFill>
                <a:latin typeface="Segoe Print" panose="02000600000000000000" pitchFamily="2" charset="0"/>
              </a:rPr>
              <a:t>ELL	42.43%</a:t>
            </a:r>
            <a:endParaRPr lang="en-US" sz="4400" b="1" dirty="0">
              <a:solidFill>
                <a:schemeClr val="bg1"/>
              </a:solidFill>
              <a:effectLst/>
              <a:latin typeface="Segoe Print" panose="02000600000000000000" pitchFamily="2" charset="0"/>
            </a:endParaRPr>
          </a:p>
        </p:txBody>
      </p:sp>
      <p:sp>
        <p:nvSpPr>
          <p:cNvPr id="11" name="TextBox 10"/>
          <p:cNvSpPr txBox="1"/>
          <p:nvPr/>
        </p:nvSpPr>
        <p:spPr>
          <a:xfrm>
            <a:off x="4495753" y="4188030"/>
            <a:ext cx="3908017" cy="1446550"/>
          </a:xfrm>
          <a:prstGeom prst="rect">
            <a:avLst/>
          </a:prstGeom>
          <a:solidFill>
            <a:srgbClr val="FFC000"/>
          </a:solidFill>
          <a:effectLst/>
          <a:scene3d>
            <a:camera prst="orthographicFront"/>
            <a:lightRig rig="threePt" dir="t"/>
          </a:scene3d>
          <a:sp3d/>
        </p:spPr>
        <p:txBody>
          <a:bodyPr wrap="square" rtlCol="0">
            <a:spAutoFit/>
          </a:bodyPr>
          <a:lstStyle/>
          <a:p>
            <a:r>
              <a:rPr lang="en-US" sz="4400" b="1" dirty="0">
                <a:solidFill>
                  <a:schemeClr val="bg1"/>
                </a:solidFill>
                <a:latin typeface="Segoe Print" panose="02000600000000000000" pitchFamily="2" charset="0"/>
              </a:rPr>
              <a:t>ABE </a:t>
            </a:r>
            <a:r>
              <a:rPr lang="en-US" sz="4400" b="1" dirty="0" smtClean="0">
                <a:solidFill>
                  <a:schemeClr val="bg1"/>
                </a:solidFill>
                <a:latin typeface="Segoe Print" panose="02000600000000000000" pitchFamily="2" charset="0"/>
              </a:rPr>
              <a:t>53.41%</a:t>
            </a:r>
          </a:p>
          <a:p>
            <a:r>
              <a:rPr lang="en-US" sz="4400" b="1" dirty="0" smtClean="0">
                <a:solidFill>
                  <a:schemeClr val="bg1"/>
                </a:solidFill>
                <a:latin typeface="Segoe Print" panose="02000600000000000000" pitchFamily="2" charset="0"/>
              </a:rPr>
              <a:t>ELL  45.05%</a:t>
            </a:r>
            <a:endParaRPr lang="en-US" sz="4400" b="1" dirty="0">
              <a:solidFill>
                <a:schemeClr val="bg1"/>
              </a:solidFill>
              <a:latin typeface="Segoe Print" panose="02000600000000000000" pitchFamily="2" charset="0"/>
            </a:endParaRPr>
          </a:p>
        </p:txBody>
      </p:sp>
      <p:sp>
        <p:nvSpPr>
          <p:cNvPr id="5" name="TextBox 4"/>
          <p:cNvSpPr txBox="1"/>
          <p:nvPr/>
        </p:nvSpPr>
        <p:spPr>
          <a:xfrm>
            <a:off x="8806494" y="2649736"/>
            <a:ext cx="3714887" cy="1677382"/>
          </a:xfrm>
          <a:prstGeom prst="rect">
            <a:avLst/>
          </a:prstGeom>
          <a:noFill/>
        </p:spPr>
        <p:txBody>
          <a:bodyPr wrap="square" rtlCol="0">
            <a:spAutoFit/>
          </a:bodyPr>
          <a:lstStyle/>
          <a:p>
            <a:r>
              <a:rPr lang="en-US" sz="2400" dirty="0" smtClean="0">
                <a:solidFill>
                  <a:srgbClr val="FFC000"/>
                </a:solidFill>
              </a:rPr>
              <a:t>ELL MSG INCREASE</a:t>
            </a:r>
          </a:p>
          <a:p>
            <a:endParaRPr lang="en-US" sz="1100" u="sng" dirty="0" smtClean="0"/>
          </a:p>
          <a:p>
            <a:r>
              <a:rPr lang="en-US" sz="3400" u="sng" dirty="0" smtClean="0"/>
              <a:t>2.5</a:t>
            </a:r>
            <a:r>
              <a:rPr lang="en-US" sz="3400" dirty="0" smtClean="0"/>
              <a:t> Percentage Points </a:t>
            </a:r>
          </a:p>
        </p:txBody>
      </p:sp>
      <p:sp>
        <p:nvSpPr>
          <p:cNvPr id="12" name="Down Arrow 11"/>
          <p:cNvSpPr/>
          <p:nvPr/>
        </p:nvSpPr>
        <p:spPr>
          <a:xfrm rot="10800000">
            <a:off x="9822498" y="3935924"/>
            <a:ext cx="1795576" cy="29220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a:off x="8665029" y="2388126"/>
            <a:ext cx="0" cy="3847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520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3362"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1247824" y="2633844"/>
            <a:ext cx="9679860" cy="1415772"/>
          </a:xfrm>
          <a:prstGeom prst="rect">
            <a:avLst/>
          </a:prstGeom>
        </p:spPr>
        <p:txBody>
          <a:bodyPr wrap="square">
            <a:spAutoFit/>
          </a:bodyPr>
          <a:lstStyle/>
          <a:p>
            <a:r>
              <a:rPr lang="en-US" sz="5400" dirty="0" smtClean="0">
                <a:solidFill>
                  <a:srgbClr val="FFC000"/>
                </a:solidFill>
                <a:cs typeface="Arial" panose="020B0604020202020204" pitchFamily="34" charset="0"/>
              </a:rPr>
              <a:t>No. Separated Before Gain</a:t>
            </a:r>
            <a:r>
              <a:rPr lang="en-US" sz="5400" dirty="0" smtClean="0">
                <a:solidFill>
                  <a:srgbClr val="FFC000"/>
                </a:solidFill>
              </a:rPr>
              <a:t> </a:t>
            </a:r>
            <a:endParaRPr lang="en-US" sz="5400" dirty="0">
              <a:solidFill>
                <a:srgbClr val="FFC000"/>
              </a:solidFill>
            </a:endParaRPr>
          </a:p>
          <a:p>
            <a:r>
              <a:rPr lang="en-US" sz="3200" dirty="0" smtClean="0">
                <a:solidFill>
                  <a:srgbClr val="FFC000"/>
                </a:solidFill>
              </a:rPr>
              <a:t>	</a:t>
            </a:r>
            <a:endParaRPr lang="en-US" sz="2400" dirty="0">
              <a:solidFill>
                <a:srgbClr val="FFC000"/>
              </a:solidFill>
            </a:endParaRPr>
          </a:p>
        </p:txBody>
      </p:sp>
      <p:cxnSp>
        <p:nvCxnSpPr>
          <p:cNvPr id="11" name="Straight Connector 10"/>
          <p:cNvCxnSpPr/>
          <p:nvPr/>
        </p:nvCxnSpPr>
        <p:spPr>
          <a:xfrm flipH="1">
            <a:off x="5810140" y="3599810"/>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44850" y="3552523"/>
            <a:ext cx="4394614" cy="2985433"/>
          </a:xfrm>
          <a:prstGeom prst="rect">
            <a:avLst/>
          </a:prstGeom>
          <a:noFill/>
        </p:spPr>
        <p:txBody>
          <a:bodyPr wrap="square" rtlCol="0">
            <a:spAutoFit/>
          </a:bodyPr>
          <a:lstStyle/>
          <a:p>
            <a:r>
              <a:rPr lang="en-US" sz="2400" dirty="0" smtClean="0"/>
              <a:t>                  </a:t>
            </a:r>
            <a:r>
              <a:rPr lang="en-US" sz="2800" dirty="0" smtClean="0">
                <a:solidFill>
                  <a:srgbClr val="FFC000"/>
                </a:solidFill>
              </a:rPr>
              <a:t>3.8.18</a:t>
            </a:r>
          </a:p>
          <a:p>
            <a:r>
              <a:rPr lang="en-US" sz="8800" dirty="0" smtClean="0">
                <a:latin typeface="Segoe Print" panose="02000600000000000000" pitchFamily="2" charset="0"/>
              </a:rPr>
              <a:t>4,238</a:t>
            </a:r>
          </a:p>
          <a:p>
            <a:r>
              <a:rPr lang="en-US" sz="7200" dirty="0" smtClean="0">
                <a:solidFill>
                  <a:srgbClr val="FFC000"/>
                </a:solidFill>
                <a:latin typeface="Segoe Print" panose="02000600000000000000" pitchFamily="2" charset="0"/>
              </a:rPr>
              <a:t>21.33%</a:t>
            </a:r>
            <a:endParaRPr lang="en-US" sz="7200" dirty="0">
              <a:solidFill>
                <a:srgbClr val="FFC000"/>
              </a:solidFill>
              <a:latin typeface="Segoe Print" panose="02000600000000000000" pitchFamily="2" charset="0"/>
            </a:endParaRPr>
          </a:p>
        </p:txBody>
      </p:sp>
      <p:sp>
        <p:nvSpPr>
          <p:cNvPr id="12" name="Down Arrow 11"/>
          <p:cNvSpPr/>
          <p:nvPr/>
        </p:nvSpPr>
        <p:spPr>
          <a:xfrm rot="10800000" flipV="1">
            <a:off x="10449756" y="2791264"/>
            <a:ext cx="1681395" cy="40315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309976" y="3392606"/>
            <a:ext cx="4035206" cy="3170099"/>
          </a:xfrm>
          <a:prstGeom prst="rect">
            <a:avLst/>
          </a:prstGeom>
          <a:noFill/>
        </p:spPr>
        <p:txBody>
          <a:bodyPr wrap="square" rtlCol="0">
            <a:spAutoFit/>
          </a:bodyPr>
          <a:lstStyle/>
          <a:p>
            <a:r>
              <a:rPr lang="en-US" sz="4000" dirty="0" smtClean="0">
                <a:solidFill>
                  <a:srgbClr val="FFC000"/>
                </a:solidFill>
              </a:rPr>
              <a:t>           </a:t>
            </a:r>
            <a:r>
              <a:rPr lang="en-US" sz="2800" dirty="0" smtClean="0">
                <a:solidFill>
                  <a:srgbClr val="FFC000"/>
                </a:solidFill>
              </a:rPr>
              <a:t>3.8.19</a:t>
            </a:r>
            <a:endParaRPr lang="en-US" sz="2800" dirty="0">
              <a:solidFill>
                <a:srgbClr val="FFC000"/>
              </a:solidFill>
            </a:endParaRPr>
          </a:p>
          <a:p>
            <a:r>
              <a:rPr lang="en-US" dirty="0">
                <a:latin typeface="Segoe Print" panose="02000600000000000000" pitchFamily="2" charset="0"/>
              </a:rPr>
              <a:t> </a:t>
            </a:r>
            <a:r>
              <a:rPr lang="en-US" sz="8800" dirty="0" smtClean="0">
                <a:latin typeface="Segoe Print" panose="02000600000000000000" pitchFamily="2" charset="0"/>
              </a:rPr>
              <a:t>3,445</a:t>
            </a:r>
            <a:r>
              <a:rPr lang="en-US" sz="7200" dirty="0" smtClean="0">
                <a:solidFill>
                  <a:srgbClr val="FFC000"/>
                </a:solidFill>
                <a:latin typeface="Segoe Print" panose="02000600000000000000" pitchFamily="2" charset="0"/>
              </a:rPr>
              <a:t> 18.24%</a:t>
            </a:r>
            <a:endParaRPr lang="en-US" sz="7200" dirty="0"/>
          </a:p>
        </p:txBody>
      </p:sp>
      <p:sp>
        <p:nvSpPr>
          <p:cNvPr id="8" name="Rectangle 7"/>
          <p:cNvSpPr/>
          <p:nvPr/>
        </p:nvSpPr>
        <p:spPr>
          <a:xfrm rot="5400000">
            <a:off x="9802705" y="4105861"/>
            <a:ext cx="2975495" cy="646331"/>
          </a:xfrm>
          <a:prstGeom prst="rect">
            <a:avLst/>
          </a:prstGeom>
        </p:spPr>
        <p:txBody>
          <a:bodyPr wrap="none">
            <a:spAutoFit/>
          </a:bodyPr>
          <a:lstStyle/>
          <a:p>
            <a:r>
              <a:rPr lang="en-US" dirty="0"/>
              <a:t>Separations </a:t>
            </a:r>
            <a:r>
              <a:rPr lang="en-US" dirty="0" smtClean="0"/>
              <a:t>DECREASE</a:t>
            </a:r>
          </a:p>
          <a:p>
            <a:r>
              <a:rPr lang="en-US" b="1" dirty="0" smtClean="0"/>
              <a:t>3.09% </a:t>
            </a:r>
            <a:r>
              <a:rPr lang="en-US" b="1" dirty="0"/>
              <a:t>Percentage Points </a:t>
            </a:r>
          </a:p>
        </p:txBody>
      </p:sp>
    </p:spTree>
    <p:extLst>
      <p:ext uri="{BB962C8B-B14F-4D97-AF65-F5344CB8AC3E}">
        <p14:creationId xmlns:p14="http://schemas.microsoft.com/office/powerpoint/2010/main" val="3180319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636357" y="2820025"/>
            <a:ext cx="10767235" cy="3762568"/>
          </a:xfrm>
          <a:prstGeom prst="rect">
            <a:avLst/>
          </a:prstGeom>
        </p:spPr>
        <p:txBody>
          <a:bodyPr wrap="square">
            <a:spAutoFit/>
          </a:bodyPr>
          <a:lstStyle/>
          <a:p>
            <a:r>
              <a:rPr lang="en-US" sz="6000" dirty="0" smtClean="0">
                <a:cs typeface="Arial" panose="020B0604020202020204" pitchFamily="34" charset="0"/>
              </a:rPr>
              <a:t>No. Separated Before Gain</a:t>
            </a:r>
            <a:r>
              <a:rPr lang="en-US" sz="6000" dirty="0" smtClean="0"/>
              <a:t> </a:t>
            </a:r>
          </a:p>
          <a:p>
            <a:r>
              <a:rPr lang="en-US" sz="2400" dirty="0" smtClean="0"/>
              <a:t>2018-2019</a:t>
            </a:r>
          </a:p>
          <a:p>
            <a:endParaRPr lang="en-US" sz="1050" dirty="0"/>
          </a:p>
          <a:p>
            <a:r>
              <a:rPr lang="en-US" sz="3200" dirty="0">
                <a:solidFill>
                  <a:srgbClr val="FFC000"/>
                </a:solidFill>
              </a:rPr>
              <a:t>	</a:t>
            </a:r>
            <a:r>
              <a:rPr lang="en-US" sz="3600" dirty="0" smtClean="0">
                <a:solidFill>
                  <a:srgbClr val="FFC000"/>
                </a:solidFill>
              </a:rPr>
              <a:t>– ABE/ASE Levels 1-6 	  </a:t>
            </a:r>
            <a:r>
              <a:rPr lang="en-US" sz="3600" dirty="0" smtClean="0"/>
              <a:t>17.27%</a:t>
            </a:r>
            <a:r>
              <a:rPr lang="en-US" sz="3600" dirty="0" smtClean="0">
                <a:solidFill>
                  <a:srgbClr val="FFC000"/>
                </a:solidFill>
              </a:rPr>
              <a:t> </a:t>
            </a:r>
            <a:r>
              <a:rPr lang="en-US" sz="3600" dirty="0" smtClean="0">
                <a:solidFill>
                  <a:srgbClr val="FFC000"/>
                </a:solidFill>
                <a:latin typeface="Segoe Print" panose="02000600000000000000" pitchFamily="2" charset="0"/>
              </a:rPr>
              <a:t>Separated</a:t>
            </a:r>
          </a:p>
          <a:p>
            <a:endParaRPr lang="en-US" sz="3600" dirty="0" smtClean="0">
              <a:solidFill>
                <a:srgbClr val="FFC000"/>
              </a:solidFill>
              <a:latin typeface="Segoe Print" panose="02000600000000000000" pitchFamily="2" charset="0"/>
            </a:endParaRPr>
          </a:p>
          <a:p>
            <a:r>
              <a:rPr lang="en-US" sz="3600" dirty="0">
                <a:solidFill>
                  <a:srgbClr val="FFC000"/>
                </a:solidFill>
              </a:rPr>
              <a:t>	</a:t>
            </a:r>
            <a:r>
              <a:rPr lang="en-US" sz="3600" dirty="0" smtClean="0">
                <a:solidFill>
                  <a:srgbClr val="FFC000"/>
                </a:solidFill>
              </a:rPr>
              <a:t>– ELL Levels 1-6 			</a:t>
            </a:r>
            <a:r>
              <a:rPr lang="en-US" sz="3600" dirty="0">
                <a:solidFill>
                  <a:srgbClr val="FFC000"/>
                </a:solidFill>
              </a:rPr>
              <a:t> </a:t>
            </a:r>
            <a:r>
              <a:rPr lang="en-US" sz="3600" dirty="0" smtClean="0">
                <a:solidFill>
                  <a:srgbClr val="FFC000"/>
                </a:solidFill>
              </a:rPr>
              <a:t>   </a:t>
            </a:r>
            <a:r>
              <a:rPr lang="en-US" sz="3600" dirty="0">
                <a:latin typeface="Segoe Print" panose="02000600000000000000" pitchFamily="2" charset="0"/>
              </a:rPr>
              <a:t> </a:t>
            </a:r>
            <a:r>
              <a:rPr lang="en-US" sz="3600" dirty="0" smtClean="0"/>
              <a:t>21.22%</a:t>
            </a:r>
            <a:r>
              <a:rPr lang="en-US" sz="3600" dirty="0" smtClean="0">
                <a:solidFill>
                  <a:srgbClr val="FFC000"/>
                </a:solidFill>
              </a:rPr>
              <a:t> </a:t>
            </a:r>
            <a:r>
              <a:rPr lang="en-US" sz="3600" dirty="0" smtClean="0">
                <a:solidFill>
                  <a:srgbClr val="FFC000"/>
                </a:solidFill>
                <a:latin typeface="Segoe Print" panose="02000600000000000000" pitchFamily="2" charset="0"/>
              </a:rPr>
              <a:t>Separated</a:t>
            </a:r>
          </a:p>
          <a:p>
            <a:r>
              <a:rPr lang="en-US" sz="3600" dirty="0">
                <a:solidFill>
                  <a:srgbClr val="FFC000"/>
                </a:solidFill>
                <a:latin typeface="Segoe Print" panose="02000600000000000000" pitchFamily="2" charset="0"/>
              </a:rPr>
              <a:t> </a:t>
            </a:r>
            <a:r>
              <a:rPr lang="en-US" sz="3600" dirty="0" smtClean="0">
                <a:solidFill>
                  <a:srgbClr val="FFC000"/>
                </a:solidFill>
                <a:latin typeface="Segoe Print" panose="02000600000000000000" pitchFamily="2" charset="0"/>
              </a:rPr>
              <a:t>      												</a:t>
            </a:r>
            <a:endParaRPr lang="en-US" sz="3600" dirty="0">
              <a:latin typeface="Segoe Print" panose="02000600000000000000" pitchFamily="2" charset="0"/>
            </a:endParaRPr>
          </a:p>
        </p:txBody>
      </p:sp>
      <p:sp>
        <p:nvSpPr>
          <p:cNvPr id="3" name="Rectangle 2"/>
          <p:cNvSpPr/>
          <p:nvPr/>
        </p:nvSpPr>
        <p:spPr>
          <a:xfrm>
            <a:off x="648021" y="2435304"/>
            <a:ext cx="973343" cy="369332"/>
          </a:xfrm>
          <a:prstGeom prst="rect">
            <a:avLst/>
          </a:prstGeom>
        </p:spPr>
        <p:txBody>
          <a:bodyPr wrap="none">
            <a:spAutoFit/>
          </a:bodyPr>
          <a:lstStyle/>
          <a:p>
            <a:r>
              <a:rPr lang="en-US" dirty="0" smtClean="0">
                <a:solidFill>
                  <a:srgbClr val="FFC000"/>
                </a:solidFill>
                <a:latin typeface="Segoe Print" panose="02000600000000000000" pitchFamily="2" charset="0"/>
              </a:rPr>
              <a:t>3.8.19</a:t>
            </a:r>
            <a:endParaRPr lang="en-US" dirty="0">
              <a:solidFill>
                <a:srgbClr val="FFC000"/>
              </a:solidFill>
              <a:latin typeface="Segoe Print" panose="02000600000000000000" pitchFamily="2" charset="0"/>
            </a:endParaRPr>
          </a:p>
        </p:txBody>
      </p:sp>
    </p:spTree>
    <p:extLst>
      <p:ext uri="{BB962C8B-B14F-4D97-AF65-F5344CB8AC3E}">
        <p14:creationId xmlns:p14="http://schemas.microsoft.com/office/powerpoint/2010/main" val="34637612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3" name="Rectangle 2"/>
          <p:cNvSpPr/>
          <p:nvPr/>
        </p:nvSpPr>
        <p:spPr>
          <a:xfrm>
            <a:off x="555523" y="2195527"/>
            <a:ext cx="9458632" cy="1877437"/>
          </a:xfrm>
          <a:prstGeom prst="rect">
            <a:avLst/>
          </a:prstGeom>
        </p:spPr>
        <p:txBody>
          <a:bodyPr wrap="square">
            <a:spAutoFit/>
          </a:bodyPr>
          <a:lstStyle/>
          <a:p>
            <a:r>
              <a:rPr lang="en-US" sz="4400" dirty="0" smtClean="0">
                <a:solidFill>
                  <a:srgbClr val="FFC000"/>
                </a:solidFill>
              </a:rPr>
              <a:t>MEASURABLE </a:t>
            </a:r>
            <a:r>
              <a:rPr lang="en-US" sz="4400" dirty="0">
                <a:solidFill>
                  <a:srgbClr val="FFC000"/>
                </a:solidFill>
              </a:rPr>
              <a:t>SKILL GAIN</a:t>
            </a:r>
          </a:p>
          <a:p>
            <a:r>
              <a:rPr lang="en-US" dirty="0" smtClean="0"/>
              <a:t> Basic </a:t>
            </a:r>
            <a:r>
              <a:rPr lang="en-US" dirty="0"/>
              <a:t>Skills Remediation</a:t>
            </a:r>
          </a:p>
          <a:p>
            <a:r>
              <a:rPr lang="en-US" sz="1400" dirty="0" smtClean="0"/>
              <a:t> </a:t>
            </a:r>
            <a:r>
              <a:rPr lang="en-US" dirty="0" smtClean="0"/>
              <a:t>NRS </a:t>
            </a:r>
            <a:r>
              <a:rPr lang="en-US" dirty="0"/>
              <a:t>Table </a:t>
            </a:r>
            <a:r>
              <a:rPr lang="en-US" dirty="0" smtClean="0"/>
              <a:t>4, Columns B, D, I</a:t>
            </a:r>
          </a:p>
          <a:p>
            <a:r>
              <a:rPr lang="en-US" dirty="0"/>
              <a:t>	</a:t>
            </a:r>
            <a:r>
              <a:rPr lang="en-US" dirty="0" smtClean="0"/>
              <a:t>	      </a:t>
            </a:r>
            <a:br>
              <a:rPr lang="en-US" dirty="0" smtClean="0"/>
            </a:br>
            <a:endParaRPr lang="en-US" dirty="0"/>
          </a:p>
        </p:txBody>
      </p:sp>
      <p:sp>
        <p:nvSpPr>
          <p:cNvPr id="7" name="TextBox 6"/>
          <p:cNvSpPr txBox="1"/>
          <p:nvPr/>
        </p:nvSpPr>
        <p:spPr>
          <a:xfrm>
            <a:off x="555523" y="3645658"/>
            <a:ext cx="8231894" cy="3000821"/>
          </a:xfrm>
          <a:prstGeom prst="rect">
            <a:avLst/>
          </a:prstGeom>
          <a:noFill/>
        </p:spPr>
        <p:txBody>
          <a:bodyPr wrap="square" rtlCol="0">
            <a:spAutoFit/>
          </a:bodyPr>
          <a:lstStyle/>
          <a:p>
            <a:r>
              <a:rPr lang="en-US" sz="2400" dirty="0" smtClean="0">
                <a:solidFill>
                  <a:srgbClr val="FFC000"/>
                </a:solidFill>
              </a:rPr>
              <a:t>Enrolled 18,882 (ABE/ELL)</a:t>
            </a:r>
          </a:p>
          <a:p>
            <a:endParaRPr lang="en-US" sz="1100" dirty="0" smtClean="0">
              <a:solidFill>
                <a:srgbClr val="FFC000"/>
              </a:solidFill>
            </a:endParaRPr>
          </a:p>
          <a:p>
            <a:r>
              <a:rPr lang="en-US" sz="4400" dirty="0" smtClean="0">
                <a:latin typeface="Segoe Print" panose="02000600000000000000" pitchFamily="2" charset="0"/>
              </a:rPr>
              <a:t>Majority of ABE Students </a:t>
            </a:r>
          </a:p>
          <a:p>
            <a:r>
              <a:rPr lang="en-US" sz="4800" dirty="0" smtClean="0">
                <a:latin typeface="Segoe Print" panose="02000600000000000000" pitchFamily="2" charset="0"/>
              </a:rPr>
              <a:t>– </a:t>
            </a:r>
            <a:r>
              <a:rPr lang="en-US" sz="6600" dirty="0" smtClean="0">
                <a:latin typeface="Segoe Print" panose="02000600000000000000" pitchFamily="2" charset="0"/>
              </a:rPr>
              <a:t>Level </a:t>
            </a:r>
            <a:r>
              <a:rPr lang="en-US" sz="6600" dirty="0">
                <a:latin typeface="Segoe Print" panose="02000600000000000000" pitchFamily="2" charset="0"/>
              </a:rPr>
              <a:t>3</a:t>
            </a:r>
            <a:r>
              <a:rPr lang="en-US" sz="6600" dirty="0" smtClean="0"/>
              <a:t> </a:t>
            </a:r>
            <a:r>
              <a:rPr lang="en-US" sz="2400" dirty="0" smtClean="0"/>
              <a:t>(5,266)</a:t>
            </a:r>
          </a:p>
          <a:p>
            <a:r>
              <a:rPr lang="en-US" sz="4000" dirty="0" smtClean="0">
                <a:solidFill>
                  <a:srgbClr val="FFC000"/>
                </a:solidFill>
              </a:rPr>
              <a:t>Next Highest – Level </a:t>
            </a:r>
            <a:r>
              <a:rPr lang="en-US" sz="4000" dirty="0">
                <a:solidFill>
                  <a:srgbClr val="FFC000"/>
                </a:solidFill>
              </a:rPr>
              <a:t>2</a:t>
            </a:r>
            <a:r>
              <a:rPr lang="en-US" sz="4000" dirty="0" smtClean="0">
                <a:solidFill>
                  <a:srgbClr val="FFC000"/>
                </a:solidFill>
              </a:rPr>
              <a:t>  </a:t>
            </a:r>
            <a:r>
              <a:rPr lang="en-US" sz="2400" dirty="0" smtClean="0">
                <a:solidFill>
                  <a:srgbClr val="FFC000"/>
                </a:solidFill>
              </a:rPr>
              <a:t>(5,040)</a:t>
            </a:r>
          </a:p>
        </p:txBody>
      </p:sp>
      <p:sp>
        <p:nvSpPr>
          <p:cNvPr id="4" name="Rectangle 3"/>
          <p:cNvSpPr/>
          <p:nvPr/>
        </p:nvSpPr>
        <p:spPr>
          <a:xfrm>
            <a:off x="8073160" y="3063593"/>
            <a:ext cx="3613143" cy="2431435"/>
          </a:xfrm>
          <a:prstGeom prst="rect">
            <a:avLst/>
          </a:prstGeom>
          <a:solidFill>
            <a:srgbClr val="FFC000"/>
          </a:solidFill>
          <a:scene3d>
            <a:camera prst="perspectiveLeft"/>
            <a:lightRig rig="threePt" dir="t"/>
          </a:scene3d>
        </p:spPr>
        <p:txBody>
          <a:bodyPr wrap="square">
            <a:spAutoFit/>
            <a:scene3d>
              <a:camera prst="perspectiveLeft"/>
              <a:lightRig rig="threePt" dir="t"/>
            </a:scene3d>
          </a:bodyPr>
          <a:lstStyle/>
          <a:p>
            <a:r>
              <a:rPr lang="en-US" sz="9600" b="1" dirty="0">
                <a:solidFill>
                  <a:schemeClr val="bg1"/>
                </a:solidFill>
                <a:effectLst>
                  <a:reflection blurRad="6350" stA="60000" endA="900" endPos="58000" dir="5400000" sy="-100000" algn="bl" rotWithShape="0"/>
                </a:effectLst>
                <a:latin typeface="Segoe Script" panose="020B0504020000000003" pitchFamily="34" charset="0"/>
              </a:rPr>
              <a:t>64%</a:t>
            </a:r>
          </a:p>
          <a:p>
            <a:pPr algn="ctr"/>
            <a:r>
              <a:rPr lang="en-US" sz="2800" dirty="0">
                <a:solidFill>
                  <a:schemeClr val="bg1"/>
                </a:solidFill>
                <a:latin typeface="Segoe Script" panose="020B0504020000000003" pitchFamily="34" charset="0"/>
              </a:rPr>
              <a:t>– Indiana </a:t>
            </a:r>
            <a:r>
              <a:rPr lang="en-US" sz="2800" b="1" dirty="0">
                <a:solidFill>
                  <a:schemeClr val="bg1"/>
                </a:solidFill>
                <a:latin typeface="Segoe Script" panose="020B0504020000000003" pitchFamily="34" charset="0"/>
              </a:rPr>
              <a:t>Target</a:t>
            </a:r>
          </a:p>
          <a:p>
            <a:pPr algn="ctr"/>
            <a:r>
              <a:rPr lang="en-US" sz="2800" b="1" dirty="0">
                <a:solidFill>
                  <a:schemeClr val="bg1"/>
                </a:solidFill>
                <a:latin typeface="Segoe Script" panose="020B0504020000000003" pitchFamily="34" charset="0"/>
              </a:rPr>
              <a:t>2018-2019</a:t>
            </a:r>
          </a:p>
        </p:txBody>
      </p:sp>
    </p:spTree>
    <p:extLst>
      <p:ext uri="{BB962C8B-B14F-4D97-AF65-F5344CB8AC3E}">
        <p14:creationId xmlns:p14="http://schemas.microsoft.com/office/powerpoint/2010/main" val="38410045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8521" y="5819615"/>
            <a:ext cx="6784230" cy="338554"/>
          </a:xfrm>
          <a:prstGeom prst="rect">
            <a:avLst/>
          </a:prstGeom>
        </p:spPr>
        <p:txBody>
          <a:bodyPr wrap="none">
            <a:spAutoFit/>
          </a:bodyPr>
          <a:lstStyle/>
          <a:p>
            <a:r>
              <a:rPr lang="en-US" sz="1600" dirty="0" smtClean="0"/>
              <a:t>                                 *</a:t>
            </a:r>
            <a:r>
              <a:rPr lang="en-US" sz="1600" dirty="0"/>
              <a:t>Data as of </a:t>
            </a:r>
            <a:r>
              <a:rPr lang="en-US" sz="1600" dirty="0" smtClean="0"/>
              <a:t>3.8.19                  ** Data as of 3.8.18</a:t>
            </a:r>
            <a:endParaRPr lang="en-US" sz="1600" dirty="0"/>
          </a:p>
        </p:txBody>
      </p:sp>
      <p:cxnSp>
        <p:nvCxnSpPr>
          <p:cNvPr id="11" name="Straight Connector 10"/>
          <p:cNvCxnSpPr/>
          <p:nvPr/>
        </p:nvCxnSpPr>
        <p:spPr>
          <a:xfrm flipH="1">
            <a:off x="7849015" y="3112366"/>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8525" y="2203354"/>
            <a:ext cx="9665599" cy="3908762"/>
          </a:xfrm>
          <a:prstGeom prst="rect">
            <a:avLst/>
          </a:prstGeom>
          <a:noFill/>
        </p:spPr>
        <p:txBody>
          <a:bodyPr wrap="square" rtlCol="0">
            <a:spAutoFit/>
          </a:bodyPr>
          <a:lstStyle/>
          <a:p>
            <a:r>
              <a:rPr lang="en-US" sz="7200" dirty="0" smtClean="0">
                <a:solidFill>
                  <a:srgbClr val="FFC000"/>
                </a:solidFill>
                <a:latin typeface="Segoe Print" panose="02000600000000000000" pitchFamily="2" charset="0"/>
              </a:rPr>
              <a:t>Number </a:t>
            </a:r>
          </a:p>
          <a:p>
            <a:r>
              <a:rPr lang="en-US" sz="7200" dirty="0" smtClean="0">
                <a:solidFill>
                  <a:srgbClr val="FFC000"/>
                </a:solidFill>
                <a:latin typeface="Segoe Print" panose="02000600000000000000" pitchFamily="2" charset="0"/>
              </a:rPr>
              <a:t>HSE Diplomas </a:t>
            </a:r>
          </a:p>
          <a:p>
            <a:r>
              <a:rPr lang="en-US" sz="3200" dirty="0" smtClean="0"/>
              <a:t>				</a:t>
            </a:r>
            <a:r>
              <a:rPr lang="en-US" sz="3200" u="sng" dirty="0" smtClean="0"/>
              <a:t>2018-2019</a:t>
            </a:r>
            <a:r>
              <a:rPr lang="en-US" sz="3200" dirty="0" smtClean="0"/>
              <a:t>*		 </a:t>
            </a:r>
            <a:r>
              <a:rPr lang="en-US" sz="3200" u="sng" dirty="0" smtClean="0"/>
              <a:t>2017-2018</a:t>
            </a:r>
            <a:r>
              <a:rPr lang="en-US" sz="3200" dirty="0" smtClean="0">
                <a:effectLst>
                  <a:outerShdw blurRad="38100" dist="38100" dir="2700000" algn="tl">
                    <a:srgbClr val="000000">
                      <a:alpha val="43137"/>
                    </a:srgbClr>
                  </a:outerShdw>
                </a:effectLst>
              </a:rPr>
              <a:t>**</a:t>
            </a:r>
          </a:p>
          <a:p>
            <a:r>
              <a:rPr lang="en-US" sz="3200" dirty="0" smtClean="0"/>
              <a:t>ABE/ELL	    </a:t>
            </a:r>
            <a:r>
              <a:rPr lang="en-US" sz="3200" dirty="0" smtClean="0">
                <a:solidFill>
                  <a:srgbClr val="FFC000"/>
                </a:solidFill>
              </a:rPr>
              <a:t>2,131</a:t>
            </a:r>
            <a:r>
              <a:rPr lang="en-US" sz="3200" dirty="0" smtClean="0"/>
              <a:t>                </a:t>
            </a:r>
            <a:r>
              <a:rPr lang="en-US" sz="3200" dirty="0" smtClean="0">
                <a:solidFill>
                  <a:srgbClr val="FFC000"/>
                </a:solidFill>
              </a:rPr>
              <a:t>2,529	</a:t>
            </a:r>
            <a:r>
              <a:rPr lang="en-US" sz="3200" dirty="0" smtClean="0"/>
              <a:t>				</a:t>
            </a:r>
            <a:endParaRPr lang="en-US" sz="3200" dirty="0"/>
          </a:p>
          <a:p>
            <a:endParaRPr lang="en-US" sz="3200" u="sng" dirty="0"/>
          </a:p>
          <a:p>
            <a:endParaRPr lang="en-US" sz="800" dirty="0" smtClean="0"/>
          </a:p>
        </p:txBody>
      </p:sp>
      <p:sp>
        <p:nvSpPr>
          <p:cNvPr id="8" name="Down Arrow 7"/>
          <p:cNvSpPr/>
          <p:nvPr/>
        </p:nvSpPr>
        <p:spPr>
          <a:xfrm rot="10800000" flipV="1">
            <a:off x="9032425" y="2709559"/>
            <a:ext cx="1795576" cy="37549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038891" y="2895122"/>
            <a:ext cx="4528457" cy="2985433"/>
          </a:xfrm>
          <a:prstGeom prst="rect">
            <a:avLst/>
          </a:prstGeom>
          <a:noFill/>
        </p:spPr>
        <p:txBody>
          <a:bodyPr wrap="square" rtlCol="0">
            <a:spAutoFit/>
          </a:bodyPr>
          <a:lstStyle/>
          <a:p>
            <a:r>
              <a:rPr lang="en-US" sz="4400" dirty="0" smtClean="0">
                <a:latin typeface="Segoe Print" panose="02000600000000000000" pitchFamily="2" charset="0"/>
              </a:rPr>
              <a:t>HSE Diplomas</a:t>
            </a:r>
            <a:endParaRPr lang="en-US" sz="4400" dirty="0">
              <a:latin typeface="Segoe Print" panose="02000600000000000000" pitchFamily="2" charset="0"/>
            </a:endParaRPr>
          </a:p>
          <a:p>
            <a:r>
              <a:rPr lang="en-US" sz="7200" dirty="0" smtClean="0">
                <a:latin typeface="Segoe Print" panose="02000600000000000000" pitchFamily="2" charset="0"/>
              </a:rPr>
              <a:t>- 398</a:t>
            </a:r>
          </a:p>
          <a:p>
            <a:r>
              <a:rPr lang="en-US" sz="7200" dirty="0" smtClean="0">
                <a:latin typeface="Segoe Print" panose="02000600000000000000" pitchFamily="2" charset="0"/>
              </a:rPr>
              <a:t> DOWN</a:t>
            </a:r>
            <a:endParaRPr lang="en-US" sz="8000" dirty="0">
              <a:latin typeface="Segoe Print" panose="02000600000000000000" pitchFamily="2" charset="0"/>
            </a:endParaRPr>
          </a:p>
        </p:txBody>
      </p:sp>
      <p:sp>
        <p:nvSpPr>
          <p:cNvPr id="2" name="TextBox 1"/>
          <p:cNvSpPr txBox="1"/>
          <p:nvPr/>
        </p:nvSpPr>
        <p:spPr>
          <a:xfrm>
            <a:off x="678715" y="6279839"/>
            <a:ext cx="5196115" cy="369332"/>
          </a:xfrm>
          <a:prstGeom prst="rect">
            <a:avLst/>
          </a:prstGeom>
          <a:noFill/>
        </p:spPr>
        <p:txBody>
          <a:bodyPr wrap="square" rtlCol="0">
            <a:spAutoFit/>
          </a:bodyPr>
          <a:lstStyle/>
          <a:p>
            <a:r>
              <a:rPr lang="en-US" dirty="0" smtClean="0"/>
              <a:t>Reported by InTERS</a:t>
            </a:r>
            <a:endParaRPr lang="en-US" dirty="0"/>
          </a:p>
        </p:txBody>
      </p:sp>
    </p:spTree>
    <p:extLst>
      <p:ext uri="{BB962C8B-B14F-4D97-AF65-F5344CB8AC3E}">
        <p14:creationId xmlns:p14="http://schemas.microsoft.com/office/powerpoint/2010/main" val="1657749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363888" y="2527684"/>
            <a:ext cx="4119717" cy="1323439"/>
          </a:xfrm>
          <a:prstGeom prst="rect">
            <a:avLst/>
          </a:prstGeom>
        </p:spPr>
        <p:txBody>
          <a:bodyPr wrap="square">
            <a:spAutoFit/>
          </a:bodyPr>
          <a:lstStyle/>
          <a:p>
            <a:r>
              <a:rPr lang="en-US" sz="2000" dirty="0" smtClean="0"/>
              <a:t>High School Equivalencies</a:t>
            </a:r>
          </a:p>
          <a:p>
            <a:r>
              <a:rPr lang="en-US" sz="3600" dirty="0" smtClean="0"/>
              <a:t>Moving </a:t>
            </a:r>
            <a:r>
              <a:rPr lang="en-US" sz="3600" dirty="0"/>
              <a:t>Forward</a:t>
            </a:r>
          </a:p>
          <a:p>
            <a:r>
              <a:rPr lang="en-US" sz="2400" dirty="0">
                <a:solidFill>
                  <a:srgbClr val="FFC000"/>
                </a:solidFill>
              </a:rPr>
              <a:t>2018-2019</a:t>
            </a:r>
          </a:p>
        </p:txBody>
      </p:sp>
      <p:sp>
        <p:nvSpPr>
          <p:cNvPr id="7" name="TextBox 6"/>
          <p:cNvSpPr txBox="1"/>
          <p:nvPr/>
        </p:nvSpPr>
        <p:spPr>
          <a:xfrm>
            <a:off x="4579254" y="2809858"/>
            <a:ext cx="7431315" cy="1323439"/>
          </a:xfrm>
          <a:prstGeom prst="rect">
            <a:avLst/>
          </a:prstGeom>
          <a:noFill/>
        </p:spPr>
        <p:txBody>
          <a:bodyPr wrap="square" rtlCol="0">
            <a:spAutoFit/>
          </a:bodyPr>
          <a:lstStyle/>
          <a:p>
            <a:r>
              <a:rPr lang="en-US" sz="8000" dirty="0" smtClean="0">
                <a:solidFill>
                  <a:srgbClr val="FFC000"/>
                </a:solidFill>
                <a:latin typeface="Segoe Print" panose="02000600000000000000" pitchFamily="2" charset="0"/>
              </a:rPr>
              <a:t>Implications</a:t>
            </a:r>
          </a:p>
        </p:txBody>
      </p:sp>
      <p:cxnSp>
        <p:nvCxnSpPr>
          <p:cNvPr id="9" name="Straight Connector 8"/>
          <p:cNvCxnSpPr/>
          <p:nvPr/>
        </p:nvCxnSpPr>
        <p:spPr>
          <a:xfrm>
            <a:off x="4483605" y="2865588"/>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2198" y="3538575"/>
            <a:ext cx="1336899" cy="142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63888" y="3968356"/>
            <a:ext cx="3424856" cy="2477601"/>
          </a:xfrm>
          <a:prstGeom prst="rect">
            <a:avLst/>
          </a:prstGeom>
          <a:noFill/>
        </p:spPr>
        <p:txBody>
          <a:bodyPr wrap="square" rtlCol="0">
            <a:spAutoFit/>
          </a:bodyPr>
          <a:lstStyle/>
          <a:p>
            <a:r>
              <a:rPr lang="en-US" sz="2400" dirty="0" smtClean="0">
                <a:solidFill>
                  <a:srgbClr val="FFC000"/>
                </a:solidFill>
              </a:rPr>
              <a:t>TOTAL HSEs </a:t>
            </a:r>
          </a:p>
          <a:p>
            <a:r>
              <a:rPr lang="en-US" sz="2000" dirty="0" smtClean="0"/>
              <a:t>2,131</a:t>
            </a:r>
          </a:p>
          <a:p>
            <a:r>
              <a:rPr lang="en-US" sz="1100" dirty="0" smtClean="0"/>
              <a:t>3.8.19</a:t>
            </a:r>
            <a:endParaRPr lang="en-US" sz="1100" dirty="0"/>
          </a:p>
          <a:p>
            <a:endParaRPr lang="en-US" sz="1000" dirty="0" smtClean="0"/>
          </a:p>
          <a:p>
            <a:r>
              <a:rPr lang="en-US" sz="2400" dirty="0" smtClean="0"/>
              <a:t>ABE Level </a:t>
            </a:r>
            <a:r>
              <a:rPr lang="en-US" sz="2400" dirty="0"/>
              <a:t>3</a:t>
            </a:r>
            <a:r>
              <a:rPr lang="en-US" sz="2400" dirty="0" smtClean="0"/>
              <a:t> – 934</a:t>
            </a:r>
          </a:p>
          <a:p>
            <a:r>
              <a:rPr lang="en-US" sz="2400" dirty="0" smtClean="0"/>
              <a:t>ABE Level 4 – 602</a:t>
            </a:r>
          </a:p>
          <a:p>
            <a:r>
              <a:rPr lang="en-US" sz="2400" dirty="0" smtClean="0"/>
              <a:t>ABE Level 2 – 308</a:t>
            </a:r>
          </a:p>
          <a:p>
            <a:r>
              <a:rPr lang="en-US" dirty="0" smtClean="0"/>
              <a:t>  </a:t>
            </a:r>
            <a:endParaRPr lang="en-US" dirty="0"/>
          </a:p>
        </p:txBody>
      </p:sp>
      <p:sp>
        <p:nvSpPr>
          <p:cNvPr id="13" name="TextBox 12"/>
          <p:cNvSpPr txBox="1"/>
          <p:nvPr/>
        </p:nvSpPr>
        <p:spPr>
          <a:xfrm>
            <a:off x="4737089" y="3968356"/>
            <a:ext cx="7103935" cy="2554545"/>
          </a:xfrm>
          <a:prstGeom prst="rect">
            <a:avLst/>
          </a:prstGeom>
          <a:noFill/>
        </p:spPr>
        <p:txBody>
          <a:bodyPr wrap="square" rtlCol="0">
            <a:spAutoFit/>
          </a:bodyPr>
          <a:lstStyle/>
          <a:p>
            <a:r>
              <a:rPr lang="en-US" sz="3000" dirty="0" smtClean="0"/>
              <a:t>Students may be ready at </a:t>
            </a:r>
            <a:r>
              <a:rPr lang="en-US" sz="3000" u="sng" dirty="0" smtClean="0"/>
              <a:t>lower</a:t>
            </a:r>
            <a:r>
              <a:rPr lang="en-US" sz="3000" dirty="0" smtClean="0"/>
              <a:t> educational functioning levels to test </a:t>
            </a:r>
          </a:p>
          <a:p>
            <a:endParaRPr lang="en-US" sz="1100" dirty="0"/>
          </a:p>
          <a:p>
            <a:r>
              <a:rPr lang="en-US" sz="2200" dirty="0" smtClean="0"/>
              <a:t>ABE Level 3 = Grade Range Equivalent 3-4</a:t>
            </a:r>
          </a:p>
          <a:p>
            <a:r>
              <a:rPr lang="en-US" sz="2200" dirty="0" smtClean="0"/>
              <a:t>ABE Level 4 = Grade Range Equivalent 6-8</a:t>
            </a:r>
          </a:p>
          <a:p>
            <a:r>
              <a:rPr lang="en-US" sz="2200" dirty="0">
                <a:solidFill>
                  <a:srgbClr val="FFC000"/>
                </a:solidFill>
              </a:rPr>
              <a:t>Administer TASC Readiness Assessment </a:t>
            </a:r>
            <a:r>
              <a:rPr lang="en-US" sz="2200" dirty="0" smtClean="0">
                <a:solidFill>
                  <a:srgbClr val="FFC000"/>
                </a:solidFill>
              </a:rPr>
              <a:t>earlier</a:t>
            </a:r>
            <a:endParaRPr lang="en-US" sz="2200" dirty="0">
              <a:solidFill>
                <a:srgbClr val="FFC000"/>
              </a:solidFill>
            </a:endParaRPr>
          </a:p>
          <a:p>
            <a:endParaRPr lang="en-US" sz="2300" dirty="0">
              <a:solidFill>
                <a:srgbClr val="FFC000"/>
              </a:solidFill>
            </a:endParaRPr>
          </a:p>
        </p:txBody>
      </p:sp>
    </p:spTree>
    <p:extLst>
      <p:ext uri="{BB962C8B-B14F-4D97-AF65-F5344CB8AC3E}">
        <p14:creationId xmlns:p14="http://schemas.microsoft.com/office/powerpoint/2010/main" val="30331380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363888" y="2527684"/>
            <a:ext cx="4119717" cy="1323439"/>
          </a:xfrm>
          <a:prstGeom prst="rect">
            <a:avLst/>
          </a:prstGeom>
        </p:spPr>
        <p:txBody>
          <a:bodyPr wrap="square">
            <a:spAutoFit/>
          </a:bodyPr>
          <a:lstStyle/>
          <a:p>
            <a:r>
              <a:rPr lang="en-US" sz="2000" dirty="0" smtClean="0"/>
              <a:t>High School  Level</a:t>
            </a:r>
          </a:p>
          <a:p>
            <a:r>
              <a:rPr lang="en-US" sz="3600" dirty="0" smtClean="0"/>
              <a:t>Moving </a:t>
            </a:r>
            <a:r>
              <a:rPr lang="en-US" sz="3600" dirty="0"/>
              <a:t>Forward</a:t>
            </a:r>
          </a:p>
          <a:p>
            <a:r>
              <a:rPr lang="en-US" sz="2400" dirty="0">
                <a:solidFill>
                  <a:srgbClr val="FFC000"/>
                </a:solidFill>
              </a:rPr>
              <a:t>2018-2019</a:t>
            </a:r>
          </a:p>
        </p:txBody>
      </p:sp>
      <p:sp>
        <p:nvSpPr>
          <p:cNvPr id="7" name="TextBox 6"/>
          <p:cNvSpPr txBox="1"/>
          <p:nvPr/>
        </p:nvSpPr>
        <p:spPr>
          <a:xfrm>
            <a:off x="4688113" y="2681442"/>
            <a:ext cx="7431315" cy="3924151"/>
          </a:xfrm>
          <a:prstGeom prst="rect">
            <a:avLst/>
          </a:prstGeom>
          <a:noFill/>
        </p:spPr>
        <p:txBody>
          <a:bodyPr wrap="square" rtlCol="0">
            <a:spAutoFit/>
          </a:bodyPr>
          <a:lstStyle/>
          <a:p>
            <a:r>
              <a:rPr lang="en-US" sz="6000" dirty="0" smtClean="0">
                <a:solidFill>
                  <a:srgbClr val="FFC000"/>
                </a:solidFill>
                <a:latin typeface="Segoe Print" panose="02000600000000000000" pitchFamily="2" charset="0"/>
              </a:rPr>
              <a:t>ABE Levels 5-6</a:t>
            </a:r>
          </a:p>
          <a:p>
            <a:r>
              <a:rPr lang="en-US" sz="4000" dirty="0" smtClean="0">
                <a:latin typeface="Segoe Print" panose="02000600000000000000" pitchFamily="2" charset="0"/>
              </a:rPr>
              <a:t>602 Students – </a:t>
            </a:r>
            <a:r>
              <a:rPr lang="en-US" sz="4000" u="sng" dirty="0" smtClean="0">
                <a:latin typeface="Segoe Print" panose="02000600000000000000" pitchFamily="2" charset="0"/>
              </a:rPr>
              <a:t>4</a:t>
            </a:r>
            <a:r>
              <a:rPr lang="en-US" sz="4000" dirty="0" smtClean="0">
                <a:latin typeface="Segoe Print" panose="02000600000000000000" pitchFamily="2" charset="0"/>
              </a:rPr>
              <a:t>%</a:t>
            </a:r>
          </a:p>
          <a:p>
            <a:r>
              <a:rPr lang="en-US" sz="2000" dirty="0" smtClean="0">
                <a:solidFill>
                  <a:srgbClr val="FFC000"/>
                </a:solidFill>
              </a:rPr>
              <a:t>3.8.19</a:t>
            </a:r>
          </a:p>
          <a:p>
            <a:endParaRPr lang="en-US" sz="900" dirty="0"/>
          </a:p>
          <a:p>
            <a:r>
              <a:rPr lang="en-US" sz="6000" dirty="0" smtClean="0">
                <a:latin typeface="Segoe Print" panose="02000600000000000000" pitchFamily="2" charset="0"/>
              </a:rPr>
              <a:t>ABE Levels 5-6</a:t>
            </a:r>
          </a:p>
          <a:p>
            <a:r>
              <a:rPr lang="en-US" sz="4000" dirty="0" smtClean="0">
                <a:solidFill>
                  <a:srgbClr val="FFC000"/>
                </a:solidFill>
                <a:latin typeface="Segoe Print" panose="02000600000000000000" pitchFamily="2" charset="0"/>
              </a:rPr>
              <a:t>3,573 Students – 23%</a:t>
            </a:r>
          </a:p>
          <a:p>
            <a:r>
              <a:rPr lang="en-US" sz="2000" dirty="0" smtClean="0"/>
              <a:t>3.8.18</a:t>
            </a:r>
          </a:p>
        </p:txBody>
      </p:sp>
      <p:cxnSp>
        <p:nvCxnSpPr>
          <p:cNvPr id="9" name="Straight Connector 8"/>
          <p:cNvCxnSpPr/>
          <p:nvPr/>
        </p:nvCxnSpPr>
        <p:spPr>
          <a:xfrm>
            <a:off x="4483605" y="2927794"/>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7691" y="3569551"/>
            <a:ext cx="1541407" cy="16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44713" y="4056578"/>
            <a:ext cx="3705792" cy="1846659"/>
          </a:xfrm>
          <a:prstGeom prst="rect">
            <a:avLst/>
          </a:prstGeom>
          <a:noFill/>
        </p:spPr>
        <p:txBody>
          <a:bodyPr wrap="square" rtlCol="0">
            <a:spAutoFit/>
          </a:bodyPr>
          <a:lstStyle/>
          <a:p>
            <a:r>
              <a:rPr lang="en-US" sz="4800" dirty="0" smtClean="0">
                <a:solidFill>
                  <a:srgbClr val="FFC000"/>
                </a:solidFill>
              </a:rPr>
              <a:t>GRADES</a:t>
            </a:r>
          </a:p>
          <a:p>
            <a:r>
              <a:rPr lang="en-US" sz="6600" dirty="0" smtClean="0">
                <a:solidFill>
                  <a:srgbClr val="FFC000"/>
                </a:solidFill>
              </a:rPr>
              <a:t>9-12</a:t>
            </a:r>
            <a:endParaRPr lang="en-US" sz="6600" dirty="0">
              <a:solidFill>
                <a:srgbClr val="FFC000"/>
              </a:solidFill>
            </a:endParaRPr>
          </a:p>
        </p:txBody>
      </p:sp>
    </p:spTree>
    <p:extLst>
      <p:ext uri="{BB962C8B-B14F-4D97-AF65-F5344CB8AC3E}">
        <p14:creationId xmlns:p14="http://schemas.microsoft.com/office/powerpoint/2010/main" val="9646614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3" name="TextBox 2"/>
          <p:cNvSpPr txBox="1"/>
          <p:nvPr/>
        </p:nvSpPr>
        <p:spPr>
          <a:xfrm>
            <a:off x="403796" y="2630236"/>
            <a:ext cx="10593728" cy="646331"/>
          </a:xfrm>
          <a:prstGeom prst="rect">
            <a:avLst/>
          </a:prstGeom>
          <a:noFill/>
        </p:spPr>
        <p:txBody>
          <a:bodyPr wrap="square" rtlCol="0">
            <a:spAutoFit/>
          </a:bodyPr>
          <a:lstStyle/>
          <a:p>
            <a:r>
              <a:rPr lang="en-US" sz="3600" dirty="0" smtClean="0"/>
              <a:t>Distance Education Measurable Skill Gains</a:t>
            </a:r>
          </a:p>
        </p:txBody>
      </p:sp>
      <p:sp>
        <p:nvSpPr>
          <p:cNvPr id="7" name="Rectangle 6"/>
          <p:cNvSpPr/>
          <p:nvPr/>
        </p:nvSpPr>
        <p:spPr>
          <a:xfrm>
            <a:off x="403796" y="3272541"/>
            <a:ext cx="6135013" cy="1815882"/>
          </a:xfrm>
          <a:prstGeom prst="rect">
            <a:avLst/>
          </a:prstGeom>
        </p:spPr>
        <p:txBody>
          <a:bodyPr wrap="none">
            <a:spAutoFit/>
          </a:bodyPr>
          <a:lstStyle/>
          <a:p>
            <a:r>
              <a:rPr lang="en-US" sz="7200" b="1" dirty="0" smtClean="0">
                <a:solidFill>
                  <a:srgbClr val="FFC000"/>
                </a:solidFill>
                <a:latin typeface="Segoe Script" panose="020B0504020000000003" pitchFamily="34" charset="0"/>
                <a:ea typeface="Calibri" panose="020F0502020204030204" pitchFamily="34" charset="0"/>
                <a:cs typeface="Times New Roman" panose="02020603050405020304" pitchFamily="18" charset="0"/>
              </a:rPr>
              <a:t>Distance Ed</a:t>
            </a:r>
          </a:p>
          <a:p>
            <a:r>
              <a:rPr lang="en-US" sz="4000" b="1" dirty="0" smtClean="0">
                <a:latin typeface="Segoe Script" panose="020B0504020000000003" pitchFamily="34" charset="0"/>
                <a:cs typeface="Times New Roman" panose="02020603050405020304" pitchFamily="18" charset="0"/>
              </a:rPr>
              <a:t>2018-2019</a:t>
            </a:r>
          </a:p>
        </p:txBody>
      </p:sp>
      <p:sp>
        <p:nvSpPr>
          <p:cNvPr id="2" name="Rectangle 1"/>
          <p:cNvSpPr/>
          <p:nvPr/>
        </p:nvSpPr>
        <p:spPr>
          <a:xfrm>
            <a:off x="9930523" y="6336275"/>
            <a:ext cx="1838965" cy="338554"/>
          </a:xfrm>
          <a:prstGeom prst="rect">
            <a:avLst/>
          </a:prstGeom>
        </p:spPr>
        <p:txBody>
          <a:bodyPr wrap="none">
            <a:spAutoFit/>
          </a:bodyPr>
          <a:lstStyle/>
          <a:p>
            <a:r>
              <a:rPr lang="en-US" sz="1600" dirty="0" smtClean="0"/>
              <a:t>Data </a:t>
            </a:r>
            <a:r>
              <a:rPr lang="en-US" sz="1600" dirty="0"/>
              <a:t>as of </a:t>
            </a:r>
            <a:r>
              <a:rPr lang="en-US" sz="1600" dirty="0" smtClean="0"/>
              <a:t>3.8.19</a:t>
            </a:r>
            <a:endParaRPr lang="en-US" sz="1600" dirty="0"/>
          </a:p>
        </p:txBody>
      </p:sp>
      <p:sp>
        <p:nvSpPr>
          <p:cNvPr id="12" name="TextBox 11"/>
          <p:cNvSpPr txBox="1"/>
          <p:nvPr/>
        </p:nvSpPr>
        <p:spPr>
          <a:xfrm>
            <a:off x="381899" y="4963411"/>
            <a:ext cx="6008914" cy="1754326"/>
          </a:xfrm>
          <a:prstGeom prst="rect">
            <a:avLst/>
          </a:prstGeom>
          <a:noFill/>
        </p:spPr>
        <p:txBody>
          <a:bodyPr wrap="square" rtlCol="0">
            <a:spAutoFit/>
          </a:bodyPr>
          <a:lstStyle/>
          <a:p>
            <a:r>
              <a:rPr lang="en-US" sz="3600" dirty="0" smtClean="0"/>
              <a:t>ABE Enrolled   3,677</a:t>
            </a:r>
          </a:p>
          <a:p>
            <a:r>
              <a:rPr lang="en-US" sz="3600" dirty="0" smtClean="0"/>
              <a:t>ELL Enrolled    1,148</a:t>
            </a:r>
          </a:p>
          <a:p>
            <a:r>
              <a:rPr lang="en-US" sz="3600" dirty="0" smtClean="0">
                <a:solidFill>
                  <a:srgbClr val="FFC000"/>
                </a:solidFill>
              </a:rPr>
              <a:t>Total		          4,825</a:t>
            </a:r>
            <a:endParaRPr lang="en-US" sz="3600" dirty="0">
              <a:solidFill>
                <a:srgbClr val="FFC000"/>
              </a:solidFill>
            </a:endParaRPr>
          </a:p>
        </p:txBody>
      </p:sp>
      <p:sp>
        <p:nvSpPr>
          <p:cNvPr id="13" name="TextBox 12"/>
          <p:cNvSpPr txBox="1"/>
          <p:nvPr/>
        </p:nvSpPr>
        <p:spPr>
          <a:xfrm>
            <a:off x="7024031" y="3666777"/>
            <a:ext cx="5166471" cy="3754874"/>
          </a:xfrm>
          <a:prstGeom prst="rect">
            <a:avLst/>
          </a:prstGeom>
          <a:noFill/>
        </p:spPr>
        <p:txBody>
          <a:bodyPr wrap="square" rtlCol="0">
            <a:spAutoFit/>
          </a:bodyPr>
          <a:lstStyle/>
          <a:p>
            <a:r>
              <a:rPr lang="en-US" sz="3200" dirty="0" smtClean="0"/>
              <a:t>NRS Table 4C Column H</a:t>
            </a:r>
          </a:p>
          <a:p>
            <a:r>
              <a:rPr lang="en-US" sz="9600" dirty="0" smtClean="0">
                <a:solidFill>
                  <a:srgbClr val="FFC000"/>
                </a:solidFill>
                <a:latin typeface="Segoe Print" panose="02000600000000000000" pitchFamily="2" charset="0"/>
              </a:rPr>
              <a:t>57.35%</a:t>
            </a:r>
          </a:p>
          <a:p>
            <a:endParaRPr lang="en-US" sz="9200" dirty="0"/>
          </a:p>
          <a:p>
            <a:endParaRPr lang="en-US" dirty="0"/>
          </a:p>
        </p:txBody>
      </p:sp>
      <p:cxnSp>
        <p:nvCxnSpPr>
          <p:cNvPr id="15" name="Straight Connector 14"/>
          <p:cNvCxnSpPr/>
          <p:nvPr/>
        </p:nvCxnSpPr>
        <p:spPr>
          <a:xfrm flipH="1">
            <a:off x="6725130" y="3445875"/>
            <a:ext cx="38326" cy="30053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96271" y="5456223"/>
            <a:ext cx="5092729" cy="400110"/>
          </a:xfrm>
          <a:prstGeom prst="rect">
            <a:avLst/>
          </a:prstGeom>
          <a:noFill/>
        </p:spPr>
        <p:txBody>
          <a:bodyPr wrap="square" rtlCol="0">
            <a:spAutoFit/>
          </a:bodyPr>
          <a:lstStyle/>
          <a:p>
            <a:r>
              <a:rPr lang="en-US" sz="2000" dirty="0" smtClean="0"/>
              <a:t>25% Participate in Distance Education </a:t>
            </a:r>
            <a:endParaRPr lang="en-US" sz="2000" dirty="0"/>
          </a:p>
        </p:txBody>
      </p:sp>
    </p:spTree>
    <p:extLst>
      <p:ext uri="{BB962C8B-B14F-4D97-AF65-F5344CB8AC3E}">
        <p14:creationId xmlns:p14="http://schemas.microsoft.com/office/powerpoint/2010/main" val="36079809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311341" y="5661537"/>
            <a:ext cx="2236571" cy="979431"/>
          </a:xfrm>
          <a:prstGeom prst="rect">
            <a:avLst/>
          </a:prstGeom>
        </p:spPr>
      </p:pic>
      <p:sp>
        <p:nvSpPr>
          <p:cNvPr id="10" name="Rectangle 9"/>
          <p:cNvSpPr/>
          <p:nvPr/>
        </p:nvSpPr>
        <p:spPr>
          <a:xfrm>
            <a:off x="2605548" y="754891"/>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sp>
        <p:nvSpPr>
          <p:cNvPr id="2" name="Rectangle 1"/>
          <p:cNvSpPr/>
          <p:nvPr/>
        </p:nvSpPr>
        <p:spPr>
          <a:xfrm>
            <a:off x="2882491" y="2399647"/>
            <a:ext cx="3524366" cy="4585871"/>
          </a:xfrm>
          <a:prstGeom prst="rect">
            <a:avLst/>
          </a:prstGeom>
        </p:spPr>
        <p:txBody>
          <a:bodyPr wrap="square">
            <a:spAutoFit/>
          </a:bodyPr>
          <a:lstStyle/>
          <a:p>
            <a:r>
              <a:rPr lang="en-US" sz="4400" dirty="0" smtClean="0">
                <a:solidFill>
                  <a:srgbClr val="FFC000"/>
                </a:solidFill>
                <a:latin typeface="Segoe Print" panose="02000600000000000000" pitchFamily="2" charset="0"/>
              </a:rPr>
              <a:t>Leadership</a:t>
            </a:r>
            <a:r>
              <a:rPr lang="en-US" sz="3600" dirty="0" smtClean="0">
                <a:solidFill>
                  <a:srgbClr val="FFC000"/>
                </a:solidFill>
                <a:latin typeface="Segoe Print" panose="02000600000000000000" pitchFamily="2" charset="0"/>
              </a:rPr>
              <a:t>   in Adult Education</a:t>
            </a:r>
          </a:p>
          <a:p>
            <a:endParaRPr lang="en-US" sz="1400" dirty="0">
              <a:solidFill>
                <a:srgbClr val="FFC000"/>
              </a:solidFill>
              <a:latin typeface="Segoe Print" panose="02000600000000000000" pitchFamily="2" charset="0"/>
            </a:endParaRPr>
          </a:p>
          <a:p>
            <a:r>
              <a:rPr lang="en-US" sz="3600" dirty="0" smtClean="0"/>
              <a:t>Managing for </a:t>
            </a:r>
            <a:r>
              <a:rPr lang="en-US" sz="5400" dirty="0" smtClean="0"/>
              <a:t>SUCCESS</a:t>
            </a:r>
            <a:endParaRPr lang="en-US" sz="5400" dirty="0"/>
          </a:p>
          <a:p>
            <a:endParaRPr lang="en-US" sz="5400" dirty="0" smtClean="0">
              <a:solidFill>
                <a:srgbClr val="FFC000"/>
              </a:solidFill>
              <a:latin typeface="Segoe Print" panose="02000600000000000000" pitchFamily="2" charset="0"/>
            </a:endParaRP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2835" y="2453746"/>
            <a:ext cx="4958916" cy="1121659"/>
          </a:xfrm>
          <a:prstGeom prst="rect">
            <a:avLst/>
          </a:prstGeom>
        </p:spPr>
      </p:pic>
      <p:cxnSp>
        <p:nvCxnSpPr>
          <p:cNvPr id="11" name="Straight Connector 10"/>
          <p:cNvCxnSpPr/>
          <p:nvPr/>
        </p:nvCxnSpPr>
        <p:spPr>
          <a:xfrm>
            <a:off x="6299199" y="2749854"/>
            <a:ext cx="14515" cy="37876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632835" y="3686384"/>
            <a:ext cx="6096000" cy="2616101"/>
          </a:xfrm>
          <a:prstGeom prst="rect">
            <a:avLst/>
          </a:prstGeom>
        </p:spPr>
        <p:txBody>
          <a:bodyPr>
            <a:spAutoFit/>
          </a:bodyPr>
          <a:lstStyle/>
          <a:p>
            <a:r>
              <a:rPr lang="en-US" sz="6000" dirty="0">
                <a:ea typeface="Calibri" panose="020F0502020204030204" pitchFamily="34" charset="0"/>
              </a:rPr>
              <a:t>Lauren K. Bell </a:t>
            </a:r>
          </a:p>
          <a:p>
            <a:r>
              <a:rPr lang="en-US" sz="2400" dirty="0">
                <a:ea typeface="Calibri" panose="020F0502020204030204" pitchFamily="34" charset="0"/>
              </a:rPr>
              <a:t>Director, Adult Basic Education</a:t>
            </a:r>
          </a:p>
          <a:p>
            <a:r>
              <a:rPr lang="en-US" sz="2400" dirty="0">
                <a:ea typeface="Calibri" panose="020F0502020204030204" pitchFamily="34" charset="0"/>
              </a:rPr>
              <a:t>Vincennes </a:t>
            </a:r>
            <a:r>
              <a:rPr lang="en-US" sz="2400" dirty="0" smtClean="0">
                <a:ea typeface="Calibri" panose="020F0502020204030204" pitchFamily="34" charset="0"/>
              </a:rPr>
              <a:t>University</a:t>
            </a:r>
          </a:p>
          <a:p>
            <a:r>
              <a:rPr lang="en-US" sz="2400" dirty="0" smtClean="0">
                <a:ea typeface="Calibri" panose="020F0502020204030204" pitchFamily="34" charset="0"/>
                <a:hlinkClick r:id="rId6"/>
              </a:rPr>
              <a:t>LKBell@vinu.edu</a:t>
            </a:r>
            <a:endParaRPr lang="en-US" sz="2400" dirty="0" smtClean="0">
              <a:ea typeface="Calibri" panose="020F0502020204030204" pitchFamily="34" charset="0"/>
            </a:endParaRPr>
          </a:p>
          <a:p>
            <a:endParaRPr lang="en-US" sz="1400" dirty="0">
              <a:effectLst/>
              <a:ea typeface="Calibri" panose="020F0502020204030204" pitchFamily="34" charset="0"/>
            </a:endParaRPr>
          </a:p>
          <a:p>
            <a:endParaRPr lang="en-US" dirty="0" smtClean="0">
              <a:ea typeface="Calibri" panose="020F0502020204030204" pitchFamily="34" charset="0"/>
            </a:endParaRPr>
          </a:p>
        </p:txBody>
      </p:sp>
      <p:pic>
        <p:nvPicPr>
          <p:cNvPr id="13" name="Picture 12" descr="Image result for Alex Roy Evansville graduation picture"/>
          <p:cNvPicPr/>
          <p:nvPr/>
        </p:nvPicPr>
        <p:blipFill rotWithShape="1">
          <a:blip r:embed="rId7">
            <a:extLst>
              <a:ext uri="{28A0092B-C50C-407E-A947-70E740481C1C}">
                <a14:useLocalDpi xmlns:a14="http://schemas.microsoft.com/office/drawing/2010/main" val="0"/>
              </a:ext>
            </a:extLst>
          </a:blip>
          <a:srcRect l="31169" r="29992"/>
          <a:stretch/>
        </p:blipFill>
        <p:spPr bwMode="auto">
          <a:xfrm>
            <a:off x="336381" y="2116920"/>
            <a:ext cx="2323474" cy="4034332"/>
          </a:xfrm>
          <a:prstGeom prst="rect">
            <a:avLst/>
          </a:prstGeom>
          <a:noFill/>
          <a:ln>
            <a:solidFill>
              <a:schemeClr val="tx1"/>
            </a:solidFill>
          </a:ln>
        </p:spPr>
      </p:pic>
    </p:spTree>
    <p:extLst>
      <p:ext uri="{BB962C8B-B14F-4D97-AF65-F5344CB8AC3E}">
        <p14:creationId xmlns:p14="http://schemas.microsoft.com/office/powerpoint/2010/main" val="1038607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37"/>
          <p:cNvPicPr preferRelativeResize="0"/>
          <p:nvPr/>
        </p:nvPicPr>
        <p:blipFill rotWithShape="1">
          <a:blip r:embed="rId3">
            <a:alphaModFix/>
          </a:blip>
          <a:srcRect/>
          <a:stretch/>
        </p:blipFill>
        <p:spPr>
          <a:xfrm>
            <a:off x="0" y="1981200"/>
            <a:ext cx="12192000" cy="4876800"/>
          </a:xfrm>
          <a:prstGeom prst="rect">
            <a:avLst/>
          </a:prstGeom>
          <a:noFill/>
          <a:ln>
            <a:noFill/>
          </a:ln>
        </p:spPr>
      </p:pic>
      <p:sp>
        <p:nvSpPr>
          <p:cNvPr id="410" name="Google Shape;410;p37"/>
          <p:cNvSpPr/>
          <p:nvPr/>
        </p:nvSpPr>
        <p:spPr>
          <a:xfrm>
            <a:off x="0" y="0"/>
            <a:ext cx="12192000" cy="1981200"/>
          </a:xfrm>
          <a:prstGeom prst="rect">
            <a:avLst/>
          </a:prstGeom>
          <a:solidFill>
            <a:srgbClr val="002060"/>
          </a:solidFill>
          <a:ln>
            <a:noFill/>
          </a:ln>
        </p:spPr>
        <p:txBody>
          <a:bodyPr spcFirstLastPara="1" wrap="square" lIns="91433" tIns="45700" rIns="91433" bIns="45700" anchor="ctr" anchorCtr="0">
            <a:noAutofit/>
          </a:bodyPr>
          <a:lstStyle/>
          <a:p>
            <a:pPr algn="ctr" defTabSz="1219170">
              <a:buClr>
                <a:srgbClr val="000000"/>
              </a:buClr>
            </a:pPr>
            <a:endParaRPr sz="1867" kern="0" dirty="0">
              <a:solidFill>
                <a:srgbClr val="FFFFFF"/>
              </a:solidFill>
              <a:ea typeface="Arial"/>
              <a:cs typeface="Arial"/>
              <a:sym typeface="Arial"/>
            </a:endParaRPr>
          </a:p>
        </p:txBody>
      </p:sp>
      <p:sp>
        <p:nvSpPr>
          <p:cNvPr id="411" name="Google Shape;411;p37"/>
          <p:cNvSpPr txBox="1"/>
          <p:nvPr/>
        </p:nvSpPr>
        <p:spPr>
          <a:xfrm>
            <a:off x="0" y="112713"/>
            <a:ext cx="12192000" cy="17560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5467" b="1" kern="0" dirty="0">
                <a:solidFill>
                  <a:srgbClr val="FFFF00"/>
                </a:solidFill>
                <a:latin typeface="Times New Roman"/>
                <a:ea typeface="Times New Roman"/>
                <a:cs typeface="Times New Roman"/>
                <a:sym typeface="Times New Roman"/>
              </a:rPr>
              <a:t>Vincennes University</a:t>
            </a:r>
            <a:endParaRPr sz="3600" b="1" kern="0" dirty="0">
              <a:solidFill>
                <a:srgbClr val="FFFF00"/>
              </a:solidFill>
              <a:latin typeface="Times New Roman"/>
              <a:ea typeface="Times New Roman"/>
              <a:cs typeface="Times New Roman"/>
              <a:sym typeface="Times New Roman"/>
            </a:endParaRPr>
          </a:p>
          <a:p>
            <a:pPr algn="ctr" defTabSz="1219170">
              <a:buClr>
                <a:srgbClr val="000000"/>
              </a:buClr>
            </a:pPr>
            <a:r>
              <a:rPr lang="en" sz="5467" b="1" kern="0" dirty="0">
                <a:solidFill>
                  <a:srgbClr val="FFFF00"/>
                </a:solidFill>
                <a:latin typeface="Times New Roman"/>
                <a:ea typeface="Times New Roman"/>
                <a:cs typeface="Times New Roman"/>
                <a:sym typeface="Times New Roman"/>
              </a:rPr>
              <a:t>Adult Basic Education</a:t>
            </a:r>
            <a:endParaRPr sz="1467" kern="0" dirty="0">
              <a:solidFill>
                <a:srgbClr val="000000"/>
              </a:solidFill>
              <a:cs typeface="Arial"/>
              <a:sym typeface="Arial"/>
            </a:endParaRPr>
          </a:p>
        </p:txBody>
      </p:sp>
      <p:sp>
        <p:nvSpPr>
          <p:cNvPr id="412" name="Google Shape;412;p37"/>
          <p:cNvSpPr txBox="1"/>
          <p:nvPr/>
        </p:nvSpPr>
        <p:spPr>
          <a:xfrm>
            <a:off x="436664" y="4899265"/>
            <a:ext cx="7778000" cy="6460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3600" b="1" kern="0" dirty="0">
                <a:solidFill>
                  <a:srgbClr val="FFFF00"/>
                </a:solidFill>
                <a:latin typeface="Dancing Script"/>
                <a:ea typeface="Dancing Script"/>
                <a:cs typeface="Dancing Script"/>
                <a:sym typeface="Dancing Script"/>
              </a:rPr>
              <a:t>“The best thing you can give someone is a job.”  Bill Cook-Founder of Cook Medical</a:t>
            </a:r>
            <a:endParaRPr sz="1467" kern="0" dirty="0">
              <a:solidFill>
                <a:srgbClr val="000000"/>
              </a:solidFill>
              <a:cs typeface="Arial"/>
              <a:sym typeface="Arial"/>
            </a:endParaRPr>
          </a:p>
        </p:txBody>
      </p:sp>
    </p:spTree>
    <p:extLst>
      <p:ext uri="{BB962C8B-B14F-4D97-AF65-F5344CB8AC3E}">
        <p14:creationId xmlns:p14="http://schemas.microsoft.com/office/powerpoint/2010/main" val="3819434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3466" y="107461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15" name="TextBox 14"/>
          <p:cNvSpPr txBox="1"/>
          <p:nvPr/>
        </p:nvSpPr>
        <p:spPr>
          <a:xfrm>
            <a:off x="2660042" y="2623260"/>
            <a:ext cx="4542971" cy="523220"/>
          </a:xfrm>
          <a:prstGeom prst="rect">
            <a:avLst/>
          </a:prstGeom>
          <a:noFill/>
        </p:spPr>
        <p:txBody>
          <a:bodyPr wrap="square" rtlCol="0">
            <a:spAutoFit/>
          </a:bodyPr>
          <a:lstStyle/>
          <a:p>
            <a:r>
              <a:rPr lang="en-US" sz="2800" dirty="0" smtClean="0">
                <a:solidFill>
                  <a:srgbClr val="FFC000"/>
                </a:solidFill>
              </a:rPr>
              <a:t> </a:t>
            </a:r>
            <a:endParaRPr lang="en-US" sz="2800" dirty="0">
              <a:solidFill>
                <a:srgbClr val="FFC000"/>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272" r="20641" b="11088"/>
          <a:stretch/>
        </p:blipFill>
        <p:spPr>
          <a:xfrm>
            <a:off x="6757919" y="2822021"/>
            <a:ext cx="4916637" cy="3468845"/>
          </a:xfrm>
          <a:prstGeom prst="rect">
            <a:avLst/>
          </a:prstGeom>
          <a:ln>
            <a:solidFill>
              <a:schemeClr val="tx1"/>
            </a:solidFill>
          </a:ln>
          <a:effectLst>
            <a:reflection blurRad="6350" stA="52000" endA="300" endPos="35000" dir="5400000" sy="-100000" algn="bl" rotWithShape="0"/>
          </a:effectLst>
        </p:spPr>
      </p:pic>
      <p:sp>
        <p:nvSpPr>
          <p:cNvPr id="3" name="Rectangle 2"/>
          <p:cNvSpPr/>
          <p:nvPr/>
        </p:nvSpPr>
        <p:spPr>
          <a:xfrm>
            <a:off x="309533" y="3584311"/>
            <a:ext cx="5958532" cy="2585323"/>
          </a:xfrm>
          <a:prstGeom prst="rect">
            <a:avLst/>
          </a:prstGeom>
        </p:spPr>
        <p:txBody>
          <a:bodyPr wrap="square">
            <a:spAutoFit/>
          </a:bodyPr>
          <a:lstStyle/>
          <a:p>
            <a:r>
              <a:rPr lang="en-US" dirty="0">
                <a:latin typeface="+mj-lt"/>
                <a:ea typeface="Times New Roman" panose="02020603050405020304" pitchFamily="18" charset="0"/>
              </a:rPr>
              <a:t>PRINCETON — It wasn't planned. Flushed faces and gasps demonstrated as much.</a:t>
            </a:r>
          </a:p>
          <a:p>
            <a:endParaRPr lang="en-US" dirty="0" smtClean="0">
              <a:latin typeface="+mj-lt"/>
              <a:ea typeface="Times New Roman" panose="02020603050405020304" pitchFamily="18" charset="0"/>
            </a:endParaRPr>
          </a:p>
          <a:p>
            <a:r>
              <a:rPr lang="en-US" dirty="0" smtClean="0">
                <a:latin typeface="+mj-lt"/>
                <a:ea typeface="Times New Roman" panose="02020603050405020304" pitchFamily="18" charset="0"/>
              </a:rPr>
              <a:t>But </a:t>
            </a:r>
            <a:r>
              <a:rPr lang="en-US" dirty="0">
                <a:latin typeface="+mj-lt"/>
                <a:ea typeface="Times New Roman" panose="02020603050405020304" pitchFamily="18" charset="0"/>
              </a:rPr>
              <a:t>the testimony of a woman who achieved her high school equivalency certificate and is moving on to pursue a degree from Oakland City University prompted Toyota Motor North America Chief Administrative Officer Chris Reynolds to mix things up a little </a:t>
            </a:r>
            <a:r>
              <a:rPr lang="en-US" dirty="0" smtClean="0">
                <a:latin typeface="+mj-lt"/>
                <a:ea typeface="Times New Roman" panose="02020603050405020304" pitchFamily="18" charset="0"/>
              </a:rPr>
              <a:t>bit (last Wednesday).</a:t>
            </a:r>
            <a:endParaRPr lang="en-US" dirty="0">
              <a:latin typeface="+mj-lt"/>
              <a:ea typeface="Times New Roman" panose="02020603050405020304" pitchFamily="18" charset="0"/>
            </a:endParaRPr>
          </a:p>
        </p:txBody>
      </p:sp>
      <p:sp>
        <p:nvSpPr>
          <p:cNvPr id="7" name="TextBox 6"/>
          <p:cNvSpPr txBox="1"/>
          <p:nvPr/>
        </p:nvSpPr>
        <p:spPr>
          <a:xfrm>
            <a:off x="309533" y="2761759"/>
            <a:ext cx="5474782" cy="784830"/>
          </a:xfrm>
          <a:prstGeom prst="rect">
            <a:avLst/>
          </a:prstGeom>
          <a:noFill/>
        </p:spPr>
        <p:txBody>
          <a:bodyPr wrap="square" rtlCol="0">
            <a:spAutoFit/>
          </a:bodyPr>
          <a:lstStyle/>
          <a:p>
            <a:r>
              <a:rPr lang="en-US" sz="4500" dirty="0" smtClean="0">
                <a:solidFill>
                  <a:srgbClr val="FFC000"/>
                </a:solidFill>
                <a:latin typeface="Segoe Print" panose="02000600000000000000" pitchFamily="2" charset="0"/>
              </a:rPr>
              <a:t>It Wasn’t Planned </a:t>
            </a:r>
            <a:endParaRPr lang="en-US" sz="4500" dirty="0">
              <a:solidFill>
                <a:srgbClr val="FFC000"/>
              </a:solidFill>
              <a:latin typeface="Segoe Print" panose="02000600000000000000" pitchFamily="2" charset="0"/>
            </a:endParaRPr>
          </a:p>
        </p:txBody>
      </p:sp>
      <p:cxnSp>
        <p:nvCxnSpPr>
          <p:cNvPr id="9" name="Straight Connector 8"/>
          <p:cNvCxnSpPr/>
          <p:nvPr/>
        </p:nvCxnSpPr>
        <p:spPr>
          <a:xfrm>
            <a:off x="6392390" y="2927794"/>
            <a:ext cx="0" cy="3241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0173" y="6207356"/>
            <a:ext cx="5342047" cy="615553"/>
          </a:xfrm>
          <a:prstGeom prst="rect">
            <a:avLst/>
          </a:prstGeom>
          <a:noFill/>
        </p:spPr>
        <p:txBody>
          <a:bodyPr wrap="square" rtlCol="0">
            <a:spAutoFit/>
          </a:bodyPr>
          <a:lstStyle/>
          <a:p>
            <a:r>
              <a:rPr lang="en-US" sz="1600" dirty="0">
                <a:solidFill>
                  <a:srgbClr val="FFC000"/>
                </a:solidFill>
              </a:rPr>
              <a:t>BY ANDREA HOWE Editor, The Daily </a:t>
            </a:r>
            <a:r>
              <a:rPr lang="en-US" sz="1600" dirty="0" smtClean="0">
                <a:solidFill>
                  <a:srgbClr val="FFC000"/>
                </a:solidFill>
              </a:rPr>
              <a:t>Clarion  3.6.19</a:t>
            </a:r>
            <a:endParaRPr lang="en-US" sz="1600" dirty="0">
              <a:solidFill>
                <a:srgbClr val="FFC000"/>
              </a:solidFill>
            </a:endParaRPr>
          </a:p>
          <a:p>
            <a:endParaRPr lang="en-US" dirty="0"/>
          </a:p>
        </p:txBody>
      </p:sp>
    </p:spTree>
    <p:extLst>
      <p:ext uri="{BB962C8B-B14F-4D97-AF65-F5344CB8AC3E}">
        <p14:creationId xmlns:p14="http://schemas.microsoft.com/office/powerpoint/2010/main" val="460626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9"/>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 b="1" dirty="0">
                <a:solidFill>
                  <a:srgbClr val="FFFF00"/>
                </a:solidFill>
                <a:latin typeface="Times New Roman"/>
                <a:ea typeface="Times New Roman"/>
                <a:cs typeface="Times New Roman"/>
                <a:sym typeface="Times New Roman"/>
              </a:rPr>
              <a:t>Our </a:t>
            </a:r>
            <a:r>
              <a:rPr lang="en" b="1" dirty="0" smtClean="0">
                <a:solidFill>
                  <a:srgbClr val="FFFF00"/>
                </a:solidFill>
                <a:latin typeface="Times New Roman"/>
                <a:ea typeface="Times New Roman"/>
                <a:cs typeface="Times New Roman"/>
                <a:sym typeface="Times New Roman"/>
              </a:rPr>
              <a:t>Mission (and also how we are funded- $$)</a:t>
            </a:r>
            <a:endParaRPr dirty="0"/>
          </a:p>
        </p:txBody>
      </p:sp>
      <p:sp>
        <p:nvSpPr>
          <p:cNvPr id="427" name="Google Shape;427;p39"/>
          <p:cNvSpPr txBox="1"/>
          <p:nvPr/>
        </p:nvSpPr>
        <p:spPr>
          <a:xfrm>
            <a:off x="448391" y="1311519"/>
            <a:ext cx="11481600" cy="4157200"/>
          </a:xfrm>
          <a:prstGeom prst="rect">
            <a:avLst/>
          </a:prstGeom>
          <a:noFill/>
          <a:ln>
            <a:noFill/>
          </a:ln>
        </p:spPr>
        <p:txBody>
          <a:bodyPr spcFirstLastPara="1" wrap="square" lIns="91433" tIns="45700" rIns="91433" bIns="45700" anchor="t" anchorCtr="0">
            <a:noAutofit/>
          </a:bodyPr>
          <a:lstStyle/>
          <a:p>
            <a:pPr defTabSz="1219170">
              <a:lnSpc>
                <a:spcPct val="90000"/>
              </a:lnSpc>
              <a:spcBef>
                <a:spcPts val="1067"/>
              </a:spcBef>
              <a:buClr>
                <a:srgbClr val="000000"/>
              </a:buClr>
            </a:pPr>
            <a:r>
              <a:rPr lang="en" sz="3333" b="1" i="1" u="sng" kern="0" dirty="0">
                <a:solidFill>
                  <a:srgbClr val="002060"/>
                </a:solidFill>
                <a:latin typeface="Calibri"/>
                <a:ea typeface="Calibri"/>
                <a:cs typeface="Calibri"/>
                <a:sym typeface="Calibri"/>
              </a:rPr>
              <a:t>OLD charge: </a:t>
            </a:r>
            <a:r>
              <a:rPr lang="en" sz="3333" b="1" i="1" kern="0" dirty="0">
                <a:solidFill>
                  <a:srgbClr val="002060"/>
                </a:solidFill>
                <a:latin typeface="Calibri"/>
                <a:ea typeface="Calibri"/>
                <a:cs typeface="Calibri"/>
                <a:sym typeface="Calibri"/>
              </a:rPr>
              <a:t> </a:t>
            </a:r>
            <a:r>
              <a:rPr lang="en" sz="3333" kern="0" dirty="0">
                <a:solidFill>
                  <a:srgbClr val="000000"/>
                </a:solidFill>
                <a:latin typeface="Calibri"/>
                <a:ea typeface="Calibri"/>
                <a:cs typeface="Calibri"/>
                <a:sym typeface="Calibri"/>
              </a:rPr>
              <a:t>Help adults earn their HSE- High School Equivalency (formerly known as GED) and send them out the door.  “See ya!”</a:t>
            </a:r>
          </a:p>
          <a:p>
            <a:pPr defTabSz="1219170">
              <a:lnSpc>
                <a:spcPct val="90000"/>
              </a:lnSpc>
              <a:spcBef>
                <a:spcPts val="1067"/>
              </a:spcBef>
              <a:buClr>
                <a:srgbClr val="000000"/>
              </a:buClr>
            </a:pPr>
            <a:r>
              <a:rPr lang="en" sz="3333" b="1" i="1" u="sng" kern="0" dirty="0">
                <a:solidFill>
                  <a:srgbClr val="002060"/>
                </a:solidFill>
                <a:latin typeface="Calibri"/>
                <a:ea typeface="Calibri"/>
                <a:cs typeface="Calibri"/>
                <a:sym typeface="Calibri"/>
              </a:rPr>
              <a:t>NEW charge (as of this year): </a:t>
            </a:r>
            <a:r>
              <a:rPr lang="en" sz="3333" b="1" kern="0" dirty="0">
                <a:solidFill>
                  <a:srgbClr val="002060"/>
                </a:solidFill>
                <a:latin typeface="Calibri"/>
                <a:ea typeface="Calibri"/>
                <a:cs typeface="Calibri"/>
                <a:sym typeface="Calibri"/>
              </a:rPr>
              <a:t> </a:t>
            </a:r>
            <a:r>
              <a:rPr lang="en" sz="3333" kern="0" dirty="0">
                <a:solidFill>
                  <a:srgbClr val="000000"/>
                </a:solidFill>
                <a:latin typeface="Calibri"/>
                <a:ea typeface="Calibri"/>
                <a:cs typeface="Calibri"/>
                <a:sym typeface="Calibri"/>
              </a:rPr>
              <a:t>Help adults earn the HSE while ALSO preparing them for training ending in certification, post-secondary education, and/or substantive employment. Must also prepare those we serve to be productive employees by incorporating the following into daily classroom routines:</a:t>
            </a:r>
            <a:endParaRPr sz="3333" kern="0" dirty="0">
              <a:solidFill>
                <a:srgbClr val="000000"/>
              </a:solidFill>
              <a:latin typeface="Calibri"/>
              <a:ea typeface="Calibri"/>
              <a:cs typeface="Calibri"/>
              <a:sym typeface="Calibri"/>
            </a:endParaRPr>
          </a:p>
          <a:p>
            <a:pPr marL="550320" indent="-457189" algn="ctr" defTabSz="1219170">
              <a:lnSpc>
                <a:spcPct val="90000"/>
              </a:lnSpc>
              <a:spcBef>
                <a:spcPts val="1067"/>
              </a:spcBef>
              <a:buClr>
                <a:srgbClr val="000000"/>
              </a:buClr>
              <a:buSzPts val="2500"/>
              <a:buFont typeface="Arial" panose="020B0604020202020204" pitchFamily="34" charset="0"/>
              <a:buChar char="•"/>
            </a:pPr>
            <a:r>
              <a:rPr lang="en" sz="3333" kern="0" dirty="0">
                <a:solidFill>
                  <a:srgbClr val="000000"/>
                </a:solidFill>
                <a:latin typeface="Calibri"/>
                <a:ea typeface="Calibri"/>
                <a:cs typeface="Calibri"/>
                <a:sym typeface="Calibri"/>
              </a:rPr>
              <a:t>a variety of soft skills </a:t>
            </a:r>
          </a:p>
          <a:p>
            <a:pPr marL="550320" indent="-457189" algn="ctr" defTabSz="1219170">
              <a:lnSpc>
                <a:spcPct val="90000"/>
              </a:lnSpc>
              <a:spcBef>
                <a:spcPts val="1067"/>
              </a:spcBef>
              <a:buClr>
                <a:srgbClr val="000000"/>
              </a:buClr>
              <a:buSzPts val="2500"/>
              <a:buFont typeface="Arial" panose="020B0604020202020204" pitchFamily="34" charset="0"/>
              <a:buChar char="•"/>
            </a:pPr>
            <a:r>
              <a:rPr lang="en" sz="3333" kern="0" dirty="0">
                <a:solidFill>
                  <a:srgbClr val="000000"/>
                </a:solidFill>
                <a:latin typeface="Calibri"/>
                <a:ea typeface="Calibri"/>
                <a:cs typeface="Calibri"/>
                <a:sym typeface="Calibri"/>
              </a:rPr>
              <a:t>interviewing skills</a:t>
            </a:r>
          </a:p>
          <a:p>
            <a:pPr marL="550320" indent="-457189" algn="ctr" defTabSz="1219170">
              <a:lnSpc>
                <a:spcPct val="90000"/>
              </a:lnSpc>
              <a:spcBef>
                <a:spcPts val="1067"/>
              </a:spcBef>
              <a:buClr>
                <a:srgbClr val="000000"/>
              </a:buClr>
              <a:buSzPts val="2500"/>
              <a:buFont typeface="Arial" panose="020B0604020202020204" pitchFamily="34" charset="0"/>
              <a:buChar char="•"/>
            </a:pPr>
            <a:r>
              <a:rPr lang="en" sz="3333" kern="0" dirty="0">
                <a:solidFill>
                  <a:srgbClr val="000000"/>
                </a:solidFill>
                <a:latin typeface="Calibri"/>
                <a:ea typeface="Calibri"/>
                <a:cs typeface="Calibri"/>
                <a:sym typeface="Calibri"/>
              </a:rPr>
              <a:t>resume writing</a:t>
            </a:r>
            <a:endParaRPr sz="3333" kern="0" dirty="0">
              <a:solidFill>
                <a:srgbClr val="000000"/>
              </a:solidFill>
              <a:latin typeface="Times New Roman"/>
              <a:ea typeface="Times New Roman"/>
              <a:cs typeface="Times New Roman"/>
              <a:sym typeface="Times New Roman"/>
            </a:endParaRPr>
          </a:p>
        </p:txBody>
      </p:sp>
      <p:pic>
        <p:nvPicPr>
          <p:cNvPr id="428" name="Google Shape;428;p39"/>
          <p:cNvPicPr preferRelativeResize="0">
            <a:picLocks noGrp="1"/>
          </p:cNvPicPr>
          <p:nvPr>
            <p:ph type="body" idx="1"/>
          </p:nvPr>
        </p:nvPicPr>
        <p:blipFill rotWithShape="1">
          <a:blip r:embed="rId3">
            <a:alphaModFix/>
          </a:blip>
          <a:srcRect/>
          <a:stretch/>
        </p:blipFill>
        <p:spPr>
          <a:xfrm>
            <a:off x="269875" y="5454651"/>
            <a:ext cx="3102000" cy="1101600"/>
          </a:xfrm>
          <a:prstGeom prst="rect">
            <a:avLst/>
          </a:prstGeom>
          <a:noFill/>
          <a:ln>
            <a:noFill/>
          </a:ln>
        </p:spPr>
      </p:pic>
      <p:pic>
        <p:nvPicPr>
          <p:cNvPr id="429" name="Google Shape;429;p39"/>
          <p:cNvPicPr preferRelativeResize="0"/>
          <p:nvPr/>
        </p:nvPicPr>
        <p:blipFill rotWithShape="1">
          <a:blip r:embed="rId4">
            <a:alphaModFix/>
          </a:blip>
          <a:srcRect/>
          <a:stretch/>
        </p:blipFill>
        <p:spPr>
          <a:xfrm>
            <a:off x="9006507" y="5454665"/>
            <a:ext cx="3185600" cy="140320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9"/>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US" sz="5333" b="1" dirty="0">
                <a:solidFill>
                  <a:srgbClr val="FFFF00"/>
                </a:solidFill>
                <a:latin typeface="Times New Roman" panose="02020603050405020304" pitchFamily="18" charset="0"/>
                <a:cs typeface="Times New Roman" panose="02020603050405020304" pitchFamily="18" charset="0"/>
              </a:rPr>
              <a:t> VU ABE PY 17-18 Successes  </a:t>
            </a:r>
            <a:br>
              <a:rPr lang="en-US" sz="5333" b="1" dirty="0">
                <a:solidFill>
                  <a:srgbClr val="FFFF00"/>
                </a:solidFill>
                <a:latin typeface="Times New Roman" panose="02020603050405020304" pitchFamily="18" charset="0"/>
                <a:cs typeface="Times New Roman" panose="02020603050405020304" pitchFamily="18" charset="0"/>
              </a:rPr>
            </a:br>
            <a:r>
              <a:rPr lang="en-US" sz="5333" b="1" dirty="0">
                <a:solidFill>
                  <a:srgbClr val="FFFF00"/>
                </a:solidFill>
                <a:latin typeface="Times New Roman" panose="02020603050405020304" pitchFamily="18" charset="0"/>
                <a:cs typeface="Times New Roman" panose="02020603050405020304" pitchFamily="18" charset="0"/>
              </a:rPr>
              <a:t>(Serving People BETTER!)</a:t>
            </a:r>
            <a:endParaRPr sz="5333" b="1" dirty="0">
              <a:solidFill>
                <a:srgbClr val="FFFF00"/>
              </a:solidFill>
              <a:latin typeface="Times New Roman" panose="02020603050405020304" pitchFamily="18" charset="0"/>
              <a:cs typeface="Times New Roman" panose="02020603050405020304" pitchFamily="18" charset="0"/>
            </a:endParaRPr>
          </a:p>
        </p:txBody>
      </p:sp>
      <p:sp>
        <p:nvSpPr>
          <p:cNvPr id="427" name="Google Shape;427;p39"/>
          <p:cNvSpPr txBox="1"/>
          <p:nvPr/>
        </p:nvSpPr>
        <p:spPr>
          <a:xfrm>
            <a:off x="282864" y="1491855"/>
            <a:ext cx="6963064" cy="4491000"/>
          </a:xfrm>
          <a:prstGeom prst="rect">
            <a:avLst/>
          </a:prstGeom>
          <a:noFill/>
          <a:ln>
            <a:noFill/>
          </a:ln>
        </p:spPr>
        <p:txBody>
          <a:bodyPr spcFirstLastPara="1" wrap="square" lIns="91433" tIns="45700" rIns="91433" bIns="45700" anchor="t" anchorCtr="0">
            <a:noAutofit/>
          </a:bodyPr>
          <a:lstStyle/>
          <a:p>
            <a:pPr marL="457189" indent="-457189" defTabSz="1219170">
              <a:buClr>
                <a:srgbClr val="000000"/>
              </a:buClr>
              <a:buFont typeface="Arial" panose="020B0604020202020204" pitchFamily="34" charset="0"/>
              <a:buChar char="•"/>
            </a:pPr>
            <a:r>
              <a:rPr lang="en-US" sz="2133" kern="0" dirty="0">
                <a:solidFill>
                  <a:srgbClr val="000000"/>
                </a:solidFill>
                <a:latin typeface="Calibri" panose="020F0502020204030204" pitchFamily="34" charset="0"/>
                <a:cs typeface="Arial"/>
                <a:sym typeface="Arial"/>
              </a:rPr>
              <a:t>Became one of the top AE programs in the state, and that trend continues…</a:t>
            </a:r>
          </a:p>
          <a:p>
            <a:pPr marL="457189" indent="-457189" defTabSz="1219170">
              <a:buClr>
                <a:srgbClr val="000000"/>
              </a:buClr>
              <a:buFont typeface="Arial" panose="020B0604020202020204" pitchFamily="34" charset="0"/>
              <a:buChar char="•"/>
            </a:pPr>
            <a:r>
              <a:rPr lang="en-US" sz="2133" kern="0" dirty="0">
                <a:solidFill>
                  <a:srgbClr val="000000"/>
                </a:solidFill>
                <a:latin typeface="Calibri" panose="020F0502020204030204" pitchFamily="34" charset="0"/>
                <a:cs typeface="Arial"/>
                <a:sym typeface="Arial"/>
              </a:rPr>
              <a:t>Written “in the books” as the best year in the complete history of both VU and Indiana Adult Education.</a:t>
            </a:r>
          </a:p>
          <a:p>
            <a:pPr marL="457189" indent="-457189" defTabSz="1219170">
              <a:buClr>
                <a:srgbClr val="000000"/>
              </a:buClr>
              <a:buFont typeface="Arial" panose="020B0604020202020204" pitchFamily="34" charset="0"/>
              <a:buChar char="•"/>
            </a:pPr>
            <a:r>
              <a:rPr lang="en-US" sz="2133" kern="0" dirty="0">
                <a:solidFill>
                  <a:srgbClr val="000000"/>
                </a:solidFill>
                <a:latin typeface="Calibri" panose="020F0502020204030204" pitchFamily="34" charset="0"/>
                <a:cs typeface="Arial"/>
                <a:sym typeface="Arial"/>
              </a:rPr>
              <a:t>VU ABE served 1,424 adults and assisted 361 attain their HSE’s, and we are on track to meet state expectations this year.</a:t>
            </a:r>
          </a:p>
          <a:p>
            <a:pPr marL="457189" indent="-457189" defTabSz="1219170">
              <a:buClr>
                <a:srgbClr val="000000"/>
              </a:buClr>
              <a:buFont typeface="Arial" panose="020B0604020202020204" pitchFamily="34" charset="0"/>
              <a:buChar char="•"/>
            </a:pPr>
            <a:r>
              <a:rPr lang="en-US" sz="2133" kern="0" dirty="0">
                <a:solidFill>
                  <a:srgbClr val="000000"/>
                </a:solidFill>
                <a:latin typeface="Calibri" panose="020F0502020204030204" pitchFamily="34" charset="0"/>
                <a:cs typeface="Arial"/>
                <a:sym typeface="Arial"/>
              </a:rPr>
              <a:t>Currently partnering with local employers to assist them in hiring quality employees (i.e.- Master Brand Cabinets in Jasper- ESL partnership- we teach prospective MB clients to speak 60% of the English language and understand MB safety material, and they then hire them/promote them).  We partner with Los Bravos Restaurants, Perdue Farms, and TJ Maxx in this way as well.  Toyota (Gibson County) ABE class partnership is currently getting started.</a:t>
            </a:r>
          </a:p>
        </p:txBody>
      </p:sp>
      <p:pic>
        <p:nvPicPr>
          <p:cNvPr id="3074" name="Picture 2" descr="Image result for serving people better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636" y="2014330"/>
            <a:ext cx="2676939" cy="4566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9919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48"/>
          <p:cNvPicPr preferRelativeResize="0"/>
          <p:nvPr/>
        </p:nvPicPr>
        <p:blipFill rotWithShape="1">
          <a:blip r:embed="rId3">
            <a:alphaModFix/>
          </a:blip>
          <a:srcRect/>
          <a:stretch/>
        </p:blipFill>
        <p:spPr>
          <a:xfrm>
            <a:off x="9006507" y="5454665"/>
            <a:ext cx="3185600" cy="1403200"/>
          </a:xfrm>
          <a:prstGeom prst="rect">
            <a:avLst/>
          </a:prstGeom>
          <a:noFill/>
          <a:ln>
            <a:noFill/>
          </a:ln>
        </p:spPr>
      </p:pic>
      <p:sp>
        <p:nvSpPr>
          <p:cNvPr id="508" name="Google Shape;508;p48"/>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 b="1" dirty="0" smtClean="0">
                <a:solidFill>
                  <a:srgbClr val="FFFF00"/>
                </a:solidFill>
                <a:latin typeface="Times New Roman"/>
                <a:ea typeface="Times New Roman"/>
                <a:cs typeface="Times New Roman"/>
                <a:sym typeface="Times New Roman"/>
              </a:rPr>
              <a:t>Integrated Education and Training</a:t>
            </a:r>
            <a:r>
              <a:rPr lang="en" b="1" dirty="0">
                <a:solidFill>
                  <a:srgbClr val="FFFF00"/>
                </a:solidFill>
                <a:latin typeface="Times New Roman"/>
                <a:ea typeface="Times New Roman"/>
                <a:cs typeface="Times New Roman"/>
                <a:sym typeface="Times New Roman"/>
              </a:rPr>
              <a:t> </a:t>
            </a:r>
            <a:endParaRPr dirty="0"/>
          </a:p>
        </p:txBody>
      </p:sp>
      <p:sp>
        <p:nvSpPr>
          <p:cNvPr id="509" name="Google Shape;509;p48"/>
          <p:cNvSpPr txBox="1"/>
          <p:nvPr/>
        </p:nvSpPr>
        <p:spPr>
          <a:xfrm>
            <a:off x="701675" y="1411288"/>
            <a:ext cx="10818800" cy="5792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3200" kern="0" dirty="0">
                <a:solidFill>
                  <a:srgbClr val="000000"/>
                </a:solidFill>
                <a:latin typeface="Times New Roman"/>
                <a:ea typeface="Times New Roman"/>
                <a:cs typeface="Times New Roman"/>
                <a:sym typeface="Times New Roman"/>
              </a:rPr>
              <a:t>We have new IET classes in Evansville (C</a:t>
            </a:r>
            <a:r>
              <a:rPr lang="en-US" sz="3200" kern="0" dirty="0">
                <a:solidFill>
                  <a:srgbClr val="000000"/>
                </a:solidFill>
                <a:latin typeface="Times New Roman"/>
                <a:ea typeface="Times New Roman"/>
                <a:cs typeface="Times New Roman"/>
                <a:sym typeface="Times New Roman"/>
              </a:rPr>
              <a:t>NA</a:t>
            </a:r>
            <a:r>
              <a:rPr lang="en" sz="3200" kern="0" dirty="0">
                <a:solidFill>
                  <a:srgbClr val="000000"/>
                </a:solidFill>
                <a:latin typeface="Times New Roman"/>
                <a:ea typeface="Times New Roman"/>
                <a:cs typeface="Times New Roman"/>
                <a:sym typeface="Times New Roman"/>
              </a:rPr>
              <a:t>), Tell City (CNA), Paoli (CDL), Vincennes (CDL), and Princeton (C</a:t>
            </a:r>
            <a:r>
              <a:rPr lang="en-US" sz="3200" kern="0" dirty="0">
                <a:solidFill>
                  <a:srgbClr val="000000"/>
                </a:solidFill>
                <a:latin typeface="Times New Roman"/>
                <a:ea typeface="Times New Roman"/>
                <a:cs typeface="Times New Roman"/>
                <a:sym typeface="Times New Roman"/>
              </a:rPr>
              <a:t>NA</a:t>
            </a:r>
            <a:r>
              <a:rPr lang="en" sz="3200" kern="0" dirty="0">
                <a:solidFill>
                  <a:srgbClr val="000000"/>
                </a:solidFill>
                <a:latin typeface="Times New Roman"/>
                <a:ea typeface="Times New Roman"/>
                <a:cs typeface="Times New Roman"/>
                <a:sym typeface="Times New Roman"/>
              </a:rPr>
              <a:t>).  Students are able to attend  HSE classes while getting their certifications simultaneously.  </a:t>
            </a:r>
            <a:endParaRPr sz="1467" kern="0" dirty="0">
              <a:solidFill>
                <a:srgbClr val="000000"/>
              </a:solidFill>
              <a:cs typeface="Arial"/>
              <a:sym typeface="Arial"/>
            </a:endParaRPr>
          </a:p>
        </p:txBody>
      </p:sp>
      <p:pic>
        <p:nvPicPr>
          <p:cNvPr id="510" name="Google Shape;510;p48"/>
          <p:cNvPicPr preferRelativeResize="0">
            <a:picLocks noGrp="1"/>
          </p:cNvPicPr>
          <p:nvPr>
            <p:ph type="body" idx="1"/>
          </p:nvPr>
        </p:nvPicPr>
        <p:blipFill rotWithShape="1">
          <a:blip r:embed="rId4">
            <a:alphaModFix/>
          </a:blip>
          <a:srcRect/>
          <a:stretch/>
        </p:blipFill>
        <p:spPr>
          <a:xfrm>
            <a:off x="269875" y="5454651"/>
            <a:ext cx="3102000" cy="1101600"/>
          </a:xfrm>
          <a:prstGeom prst="rect">
            <a:avLst/>
          </a:prstGeom>
          <a:noFill/>
          <a:ln>
            <a:noFill/>
          </a:ln>
        </p:spPr>
      </p:pic>
      <p:pic>
        <p:nvPicPr>
          <p:cNvPr id="511" name="Google Shape;511;p48"/>
          <p:cNvPicPr preferRelativeResize="0"/>
          <p:nvPr/>
        </p:nvPicPr>
        <p:blipFill>
          <a:blip r:embed="rId5">
            <a:alphaModFix/>
          </a:blip>
          <a:stretch>
            <a:fillRect/>
          </a:stretch>
        </p:blipFill>
        <p:spPr>
          <a:xfrm>
            <a:off x="3474767" y="3012867"/>
            <a:ext cx="5781599" cy="292980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9"/>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US" sz="5333" b="1" dirty="0">
                <a:solidFill>
                  <a:srgbClr val="FFFF00"/>
                </a:solidFill>
                <a:latin typeface="Times New Roman" panose="02020603050405020304" pitchFamily="18" charset="0"/>
                <a:cs typeface="Times New Roman" panose="02020603050405020304" pitchFamily="18" charset="0"/>
              </a:rPr>
              <a:t> VU ABE PY 17-18 Successes  </a:t>
            </a:r>
            <a:br>
              <a:rPr lang="en-US" sz="5333" b="1" dirty="0">
                <a:solidFill>
                  <a:srgbClr val="FFFF00"/>
                </a:solidFill>
                <a:latin typeface="Times New Roman" panose="02020603050405020304" pitchFamily="18" charset="0"/>
                <a:cs typeface="Times New Roman" panose="02020603050405020304" pitchFamily="18" charset="0"/>
              </a:rPr>
            </a:br>
            <a:r>
              <a:rPr lang="en-US" sz="5333" b="1" dirty="0">
                <a:solidFill>
                  <a:srgbClr val="FFFF00"/>
                </a:solidFill>
                <a:latin typeface="Times New Roman" panose="02020603050405020304" pitchFamily="18" charset="0"/>
                <a:cs typeface="Times New Roman" panose="02020603050405020304" pitchFamily="18" charset="0"/>
              </a:rPr>
              <a:t>(Serving People BETTER!)</a:t>
            </a:r>
            <a:endParaRPr sz="5333" b="1" dirty="0">
              <a:solidFill>
                <a:srgbClr val="FFFF00"/>
              </a:solidFill>
              <a:latin typeface="Times New Roman" panose="02020603050405020304" pitchFamily="18" charset="0"/>
              <a:cs typeface="Times New Roman" panose="02020603050405020304" pitchFamily="18" charset="0"/>
            </a:endParaRPr>
          </a:p>
        </p:txBody>
      </p:sp>
      <p:sp>
        <p:nvSpPr>
          <p:cNvPr id="427" name="Google Shape;427;p39"/>
          <p:cNvSpPr txBox="1"/>
          <p:nvPr/>
        </p:nvSpPr>
        <p:spPr>
          <a:xfrm>
            <a:off x="4466936" y="1671964"/>
            <a:ext cx="7198592" cy="4491000"/>
          </a:xfrm>
          <a:prstGeom prst="rect">
            <a:avLst/>
          </a:prstGeom>
          <a:noFill/>
          <a:ln>
            <a:noFill/>
          </a:ln>
        </p:spPr>
        <p:txBody>
          <a:bodyPr spcFirstLastPara="1" wrap="square" lIns="91433" tIns="45700" rIns="91433" bIns="45700" anchor="t" anchorCtr="0">
            <a:noAutofit/>
          </a:bodyPr>
          <a:lstStyle/>
          <a:p>
            <a:pPr marL="380990" indent="-380990" defTabSz="1219170">
              <a:buClr>
                <a:srgbClr val="000000"/>
              </a:buClr>
              <a:buFont typeface="Arial" panose="020B0604020202020204" pitchFamily="34" charset="0"/>
              <a:buChar char="•"/>
            </a:pPr>
            <a:r>
              <a:rPr lang="en-US" sz="2133" kern="0" dirty="0">
                <a:solidFill>
                  <a:srgbClr val="000000"/>
                </a:solidFill>
                <a:latin typeface="Calibri" panose="020F0502020204030204" pitchFamily="34" charset="0"/>
                <a:cs typeface="Arial"/>
                <a:sym typeface="Arial"/>
              </a:rPr>
              <a:t>Awarded a Work INdiana grant which allows us to offer free certification trainings- Climbed to the top of Work IN programs statewide very quickly.  </a:t>
            </a:r>
          </a:p>
          <a:p>
            <a:pPr defTabSz="1219170">
              <a:buClr>
                <a:srgbClr val="000000"/>
              </a:buClr>
            </a:pPr>
            <a:endParaRPr lang="en-US" sz="2133" kern="0" dirty="0">
              <a:solidFill>
                <a:srgbClr val="000000"/>
              </a:solidFill>
              <a:latin typeface="Calibri" panose="020F0502020204030204" pitchFamily="34" charset="0"/>
              <a:cs typeface="Arial"/>
              <a:sym typeface="Arial"/>
            </a:endParaRPr>
          </a:p>
          <a:p>
            <a:pPr marL="457189" indent="-457189" defTabSz="1219170">
              <a:buClr>
                <a:srgbClr val="000000"/>
              </a:buClr>
              <a:buFont typeface="Arial" panose="020B0604020202020204" pitchFamily="34" charset="0"/>
              <a:buChar char="•"/>
            </a:pPr>
            <a:r>
              <a:rPr lang="en-US" sz="2133" kern="0" dirty="0">
                <a:solidFill>
                  <a:srgbClr val="000000"/>
                </a:solidFill>
                <a:latin typeface="Calibri" panose="020F0502020204030204" pitchFamily="34" charset="0"/>
                <a:cs typeface="Arial"/>
                <a:sym typeface="Arial"/>
              </a:rPr>
              <a:t>Very recently awarded an Indiana Online-Only distance education grant.  This grant is allowing us to offer our “state-of-the-art” HSE program statewide in order to reach those not able to attend in-person HSE classes. </a:t>
            </a:r>
          </a:p>
          <a:p>
            <a:pPr defTabSz="1219170">
              <a:buClr>
                <a:srgbClr val="000000"/>
              </a:buClr>
            </a:pPr>
            <a:r>
              <a:rPr lang="en-US" sz="2133" kern="0" dirty="0">
                <a:solidFill>
                  <a:srgbClr val="000000"/>
                </a:solidFill>
                <a:latin typeface="Calibri" panose="020F0502020204030204" pitchFamily="34" charset="0"/>
                <a:cs typeface="Arial"/>
                <a:sym typeface="Arial"/>
              </a:rPr>
              <a:t> </a:t>
            </a:r>
          </a:p>
          <a:p>
            <a:pPr defTabSz="1219170">
              <a:buClr>
                <a:srgbClr val="000000"/>
              </a:buClr>
            </a:pPr>
            <a:r>
              <a:rPr lang="en-US" sz="2133" b="1" i="1" u="sng" kern="0" dirty="0">
                <a:solidFill>
                  <a:srgbClr val="FF0000"/>
                </a:solidFill>
                <a:latin typeface="Calibri" panose="020F0502020204030204" pitchFamily="34" charset="0"/>
                <a:cs typeface="Arial"/>
                <a:sym typeface="Arial"/>
              </a:rPr>
              <a:t>PICTURE AT LEFT: </a:t>
            </a:r>
            <a:r>
              <a:rPr lang="en-US" sz="2133" b="1" kern="0" dirty="0">
                <a:solidFill>
                  <a:srgbClr val="000000"/>
                </a:solidFill>
                <a:latin typeface="Calibri" panose="020F0502020204030204" pitchFamily="34" charset="0"/>
                <a:cs typeface="Arial"/>
                <a:sym typeface="Arial"/>
              </a:rPr>
              <a:t>VU ABE CNA IET Instructor Ali Rugani with Latasha Barnett at last week’s Toyota Press Release.  Latasha earned both her HSE and her CNA certification last November, and she is currently enrolled in Oakland City University where she is pursuing a degree in business management and social work.</a:t>
            </a:r>
          </a:p>
          <a:p>
            <a:pPr marL="457189" indent="-457189" defTabSz="1219170">
              <a:buClr>
                <a:srgbClr val="000000"/>
              </a:buClr>
              <a:buFont typeface="Arial" panose="020B0604020202020204" pitchFamily="34" charset="0"/>
              <a:buChar char="•"/>
            </a:pPr>
            <a:endParaRPr lang="en-US" sz="2133" kern="0" dirty="0">
              <a:solidFill>
                <a:srgbClr val="000000"/>
              </a:solidFill>
              <a:latin typeface="Calibri" panose="020F0502020204030204" pitchFamily="34" charset="0"/>
              <a:cs typeface="Arial"/>
              <a:sym typeface="Arial"/>
            </a:endParaRPr>
          </a:p>
          <a:p>
            <a:pPr defTabSz="1219170">
              <a:buClr>
                <a:srgbClr val="000000"/>
              </a:buClr>
            </a:pPr>
            <a:endParaRPr lang="en-US" sz="2133" kern="0" dirty="0">
              <a:solidFill>
                <a:srgbClr val="000000"/>
              </a:solidFill>
              <a:latin typeface="Calibri" panose="020F0502020204030204" pitchFamily="34" charset="0"/>
              <a:cs typeface="Arial"/>
              <a:sym typeface="Arial"/>
            </a:endParaRPr>
          </a:p>
          <a:p>
            <a:pPr defTabSz="1219170">
              <a:lnSpc>
                <a:spcPct val="90000"/>
              </a:lnSpc>
              <a:spcBef>
                <a:spcPts val="1067"/>
              </a:spcBef>
              <a:buClr>
                <a:srgbClr val="000000"/>
              </a:buClr>
            </a:pPr>
            <a:endParaRPr lang="en-US" sz="2133" b="1" kern="0" dirty="0">
              <a:solidFill>
                <a:srgbClr val="000000"/>
              </a:solidFill>
              <a:latin typeface="Calibri" panose="020F0502020204030204" pitchFamily="34" charset="0"/>
              <a:ea typeface="Times New Roman"/>
              <a:cs typeface="Times New Roman"/>
              <a:sym typeface="Times New Roman"/>
            </a:endParaRPr>
          </a:p>
        </p:txBody>
      </p:sp>
      <p:sp>
        <p:nvSpPr>
          <p:cNvPr id="3" name="Rectangle 2"/>
          <p:cNvSpPr/>
          <p:nvPr/>
        </p:nvSpPr>
        <p:spPr>
          <a:xfrm>
            <a:off x="3048000" y="3080187"/>
            <a:ext cx="6096000" cy="379656"/>
          </a:xfrm>
          <a:prstGeom prst="rect">
            <a:avLst/>
          </a:prstGeom>
        </p:spPr>
        <p:txBody>
          <a:bodyPr>
            <a:spAutoFit/>
          </a:bodyPr>
          <a:lstStyle/>
          <a:p>
            <a:pPr defTabSz="1219170">
              <a:buClr>
                <a:srgbClr val="000000"/>
              </a:buClr>
            </a:pPr>
            <a:r>
              <a:rPr lang="en-US" sz="1867" b="1" kern="0" dirty="0">
                <a:solidFill>
                  <a:srgbClr val="FFFF00"/>
                </a:solidFill>
                <a:latin typeface="Dancing Script"/>
                <a:ea typeface="Dancing Script"/>
                <a:cs typeface="Dancing Script"/>
                <a:sym typeface="Dancing Script"/>
              </a:rPr>
              <a:t>“</a:t>
            </a:r>
            <a:endParaRPr lang="en-US" sz="1067" kern="0" dirty="0">
              <a:solidFill>
                <a:srgbClr val="000000"/>
              </a:solidFill>
              <a:cs typeface="Arial"/>
              <a:sym typeface="Arial"/>
            </a:endParaRPr>
          </a:p>
        </p:txBody>
      </p:sp>
      <p:pic>
        <p:nvPicPr>
          <p:cNvPr id="6" name="Picture 4" descr="Image may contain: 2 people, including Ali Carr Rugani, people smiling, people standing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1655335"/>
            <a:ext cx="3115732" cy="4154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079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2"/>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 b="1" dirty="0" smtClean="0">
                <a:solidFill>
                  <a:srgbClr val="FFFF00"/>
                </a:solidFill>
                <a:latin typeface="Times New Roman"/>
                <a:ea typeface="Times New Roman"/>
                <a:cs typeface="Times New Roman"/>
                <a:sym typeface="Times New Roman"/>
              </a:rPr>
              <a:t>Employer/Society </a:t>
            </a:r>
            <a:r>
              <a:rPr lang="en" b="1" dirty="0">
                <a:solidFill>
                  <a:srgbClr val="FFFF00"/>
                </a:solidFill>
                <a:latin typeface="Times New Roman"/>
                <a:ea typeface="Times New Roman"/>
                <a:cs typeface="Times New Roman"/>
                <a:sym typeface="Times New Roman"/>
              </a:rPr>
              <a:t>Buy-In</a:t>
            </a:r>
            <a:endParaRPr dirty="0"/>
          </a:p>
        </p:txBody>
      </p:sp>
      <p:sp>
        <p:nvSpPr>
          <p:cNvPr id="542" name="Google Shape;542;p52"/>
          <p:cNvSpPr txBox="1"/>
          <p:nvPr/>
        </p:nvSpPr>
        <p:spPr>
          <a:xfrm>
            <a:off x="70000" y="1325600"/>
            <a:ext cx="12122000" cy="3744800"/>
          </a:xfrm>
          <a:prstGeom prst="rect">
            <a:avLst/>
          </a:prstGeom>
          <a:noFill/>
          <a:ln>
            <a:noFill/>
          </a:ln>
        </p:spPr>
        <p:txBody>
          <a:bodyPr spcFirstLastPara="1" wrap="square" lIns="91433" tIns="45700" rIns="91433" bIns="45700" anchor="t" anchorCtr="0">
            <a:noAutofit/>
          </a:bodyPr>
          <a:lstStyle/>
          <a:p>
            <a:pPr algn="ctr" defTabSz="1219170">
              <a:lnSpc>
                <a:spcPct val="90000"/>
              </a:lnSpc>
              <a:buClr>
                <a:srgbClr val="000000"/>
              </a:buClr>
              <a:buSzPts val="1100"/>
            </a:pPr>
            <a:r>
              <a:rPr lang="en" sz="4400" kern="0" dirty="0">
                <a:solidFill>
                  <a:srgbClr val="000000"/>
                </a:solidFill>
                <a:latin typeface="Calibri"/>
                <a:ea typeface="Calibri"/>
                <a:cs typeface="Calibri"/>
                <a:sym typeface="Calibri"/>
              </a:rPr>
              <a:t>Why Should Employers/Society Take a Chance on Successful Adult Education Students?</a:t>
            </a:r>
            <a:endParaRPr sz="1467" kern="0" dirty="0">
              <a:solidFill>
                <a:srgbClr val="000000"/>
              </a:solidFill>
              <a:cs typeface="Arial"/>
              <a:sym typeface="Arial"/>
            </a:endParaRPr>
          </a:p>
          <a:p>
            <a:pPr marL="609585" indent="-491054" defTabSz="1219170">
              <a:lnSpc>
                <a:spcPct val="90000"/>
              </a:lnSpc>
              <a:spcBef>
                <a:spcPts val="1067"/>
              </a:spcBef>
              <a:buClr>
                <a:srgbClr val="000000"/>
              </a:buClr>
              <a:buSzPts val="2200"/>
              <a:buFont typeface="Calibri"/>
              <a:buChar char="●"/>
            </a:pPr>
            <a:r>
              <a:rPr lang="en" sz="2933" kern="0" dirty="0">
                <a:solidFill>
                  <a:srgbClr val="000000"/>
                </a:solidFill>
                <a:latin typeface="Calibri"/>
                <a:ea typeface="Calibri"/>
                <a:cs typeface="Calibri"/>
                <a:sym typeface="Calibri"/>
              </a:rPr>
              <a:t>The majority of our students simply need encouragement and a “second chance” at success after being dealt a tough hand in life-a life most of us in this room cannot imagine.</a:t>
            </a:r>
            <a:endParaRPr sz="2933" kern="0" dirty="0">
              <a:solidFill>
                <a:srgbClr val="000000"/>
              </a:solidFill>
              <a:latin typeface="Calibri"/>
              <a:ea typeface="Calibri"/>
              <a:cs typeface="Calibri"/>
              <a:sym typeface="Calibri"/>
            </a:endParaRPr>
          </a:p>
          <a:p>
            <a:pPr marL="609585" indent="-491054" defTabSz="1219170">
              <a:lnSpc>
                <a:spcPct val="90000"/>
              </a:lnSpc>
              <a:buClr>
                <a:srgbClr val="000000"/>
              </a:buClr>
              <a:buSzPts val="2200"/>
              <a:buFont typeface="Calibri"/>
              <a:buChar char="●"/>
            </a:pPr>
            <a:r>
              <a:rPr lang="en" sz="2933" kern="0" dirty="0">
                <a:solidFill>
                  <a:srgbClr val="000000"/>
                </a:solidFill>
                <a:latin typeface="Calibri"/>
                <a:ea typeface="Calibri"/>
                <a:cs typeface="Calibri"/>
                <a:sym typeface="Calibri"/>
              </a:rPr>
              <a:t>We have very hard-working students who, after learning common sense soft skills, become great employees.  They just need guidance as they have had an absence of responsible adults/authority figures in their lives.</a:t>
            </a:r>
            <a:endParaRPr sz="2933" kern="0" dirty="0">
              <a:solidFill>
                <a:srgbClr val="000000"/>
              </a:solidFill>
              <a:latin typeface="Calibri"/>
              <a:ea typeface="Calibri"/>
              <a:cs typeface="Calibri"/>
              <a:sym typeface="Calibri"/>
            </a:endParaRPr>
          </a:p>
          <a:p>
            <a:pPr marL="609585" indent="-491054" defTabSz="1219170">
              <a:lnSpc>
                <a:spcPct val="90000"/>
              </a:lnSpc>
              <a:buClr>
                <a:srgbClr val="000000"/>
              </a:buClr>
              <a:buSzPts val="2200"/>
              <a:buFont typeface="Calibri"/>
              <a:buChar char="●"/>
            </a:pPr>
            <a:r>
              <a:rPr lang="en" sz="2933" kern="0" dirty="0">
                <a:solidFill>
                  <a:srgbClr val="000000"/>
                </a:solidFill>
                <a:latin typeface="Calibri"/>
                <a:ea typeface="Calibri"/>
                <a:cs typeface="Calibri"/>
                <a:sym typeface="Calibri"/>
              </a:rPr>
              <a:t>If barriers can be met and attended to, most students are ready to dive in to a career.  They just need a “hand” getting there in the beginning.  </a:t>
            </a:r>
            <a:endParaRPr sz="2933" kern="0" dirty="0">
              <a:solidFill>
                <a:srgbClr val="000000"/>
              </a:solidFill>
              <a:cs typeface="Arial"/>
              <a:sym typeface="Aria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38"/>
          <p:cNvPicPr preferRelativeResize="0"/>
          <p:nvPr/>
        </p:nvPicPr>
        <p:blipFill rotWithShape="1">
          <a:blip r:embed="rId3">
            <a:alphaModFix/>
          </a:blip>
          <a:srcRect/>
          <a:stretch/>
        </p:blipFill>
        <p:spPr>
          <a:xfrm>
            <a:off x="9006507" y="5454665"/>
            <a:ext cx="3185600" cy="1403200"/>
          </a:xfrm>
          <a:prstGeom prst="rect">
            <a:avLst/>
          </a:prstGeom>
          <a:noFill/>
          <a:ln>
            <a:noFill/>
          </a:ln>
        </p:spPr>
      </p:pic>
      <p:sp>
        <p:nvSpPr>
          <p:cNvPr id="418" name="Google Shape;418;p38"/>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 b="1" dirty="0">
                <a:solidFill>
                  <a:srgbClr val="FFFF00"/>
                </a:solidFill>
                <a:latin typeface="Times New Roman"/>
                <a:ea typeface="Times New Roman"/>
                <a:cs typeface="Times New Roman"/>
                <a:sym typeface="Times New Roman"/>
              </a:rPr>
              <a:t>Where and how much are we? </a:t>
            </a:r>
            <a:endParaRPr dirty="0"/>
          </a:p>
        </p:txBody>
      </p:sp>
      <p:sp>
        <p:nvSpPr>
          <p:cNvPr id="419" name="Google Shape;419;p38"/>
          <p:cNvSpPr txBox="1"/>
          <p:nvPr/>
        </p:nvSpPr>
        <p:spPr>
          <a:xfrm>
            <a:off x="701675" y="1411288"/>
            <a:ext cx="10818800" cy="5792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3200" kern="0" dirty="0">
                <a:solidFill>
                  <a:srgbClr val="000000"/>
                </a:solidFill>
                <a:latin typeface="Times New Roman"/>
                <a:ea typeface="Times New Roman"/>
                <a:cs typeface="Times New Roman"/>
                <a:sym typeface="Times New Roman"/>
              </a:rPr>
              <a:t>We offer FREE adult education/ESL classes throughout 14 different counties in Southern Indiana (30-plus total classrooms):</a:t>
            </a:r>
            <a:endParaRPr sz="1467" kern="0" dirty="0">
              <a:solidFill>
                <a:srgbClr val="000000"/>
              </a:solidFill>
              <a:cs typeface="Arial"/>
              <a:sym typeface="Arial"/>
            </a:endParaRPr>
          </a:p>
        </p:txBody>
      </p:sp>
      <p:pic>
        <p:nvPicPr>
          <p:cNvPr id="420" name="Google Shape;420;p38"/>
          <p:cNvPicPr preferRelativeResize="0"/>
          <p:nvPr/>
        </p:nvPicPr>
        <p:blipFill>
          <a:blip r:embed="rId4">
            <a:alphaModFix/>
          </a:blip>
          <a:stretch>
            <a:fillRect/>
          </a:stretch>
        </p:blipFill>
        <p:spPr>
          <a:xfrm>
            <a:off x="2467780" y="2423711"/>
            <a:ext cx="7623673" cy="3642023"/>
          </a:xfrm>
          <a:prstGeom prst="rect">
            <a:avLst/>
          </a:prstGeom>
          <a:noFill/>
          <a:ln>
            <a:noFill/>
          </a:ln>
        </p:spPr>
      </p:pic>
      <p:pic>
        <p:nvPicPr>
          <p:cNvPr id="421" name="Google Shape;421;p38"/>
          <p:cNvPicPr preferRelativeResize="0">
            <a:picLocks noGrp="1"/>
          </p:cNvPicPr>
          <p:nvPr>
            <p:ph type="body" idx="1"/>
          </p:nvPr>
        </p:nvPicPr>
        <p:blipFill rotWithShape="1">
          <a:blip r:embed="rId5">
            <a:alphaModFix/>
          </a:blip>
          <a:srcRect/>
          <a:stretch/>
        </p:blipFill>
        <p:spPr>
          <a:xfrm>
            <a:off x="269875" y="5454651"/>
            <a:ext cx="3102000" cy="110160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0"/>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 b="1" dirty="0" smtClean="0">
                <a:solidFill>
                  <a:srgbClr val="FFFF00"/>
                </a:solidFill>
                <a:latin typeface="Times New Roman"/>
                <a:cs typeface="Times New Roman"/>
                <a:sym typeface="Times New Roman"/>
              </a:rPr>
              <a:t>Our Rise from the “Bottom of the Barrel”</a:t>
            </a:r>
            <a:endParaRPr dirty="0"/>
          </a:p>
        </p:txBody>
      </p:sp>
      <p:pic>
        <p:nvPicPr>
          <p:cNvPr id="435" name="Google Shape;435;p40"/>
          <p:cNvPicPr preferRelativeResize="0">
            <a:picLocks noGrp="1"/>
          </p:cNvPicPr>
          <p:nvPr>
            <p:ph type="body" idx="1"/>
          </p:nvPr>
        </p:nvPicPr>
        <p:blipFill rotWithShape="1">
          <a:blip r:embed="rId3">
            <a:alphaModFix/>
          </a:blip>
          <a:srcRect/>
          <a:stretch/>
        </p:blipFill>
        <p:spPr>
          <a:xfrm>
            <a:off x="410633" y="5638800"/>
            <a:ext cx="2961241" cy="917451"/>
          </a:xfrm>
          <a:prstGeom prst="rect">
            <a:avLst/>
          </a:prstGeom>
          <a:noFill/>
          <a:ln>
            <a:noFill/>
          </a:ln>
        </p:spPr>
      </p:pic>
      <p:pic>
        <p:nvPicPr>
          <p:cNvPr id="436" name="Google Shape;436;p40"/>
          <p:cNvPicPr preferRelativeResize="0"/>
          <p:nvPr/>
        </p:nvPicPr>
        <p:blipFill rotWithShape="1">
          <a:blip r:embed="rId4">
            <a:alphaModFix/>
          </a:blip>
          <a:srcRect/>
          <a:stretch/>
        </p:blipFill>
        <p:spPr>
          <a:xfrm>
            <a:off x="8534400" y="5246688"/>
            <a:ext cx="3657600" cy="1611200"/>
          </a:xfrm>
          <a:prstGeom prst="rect">
            <a:avLst/>
          </a:prstGeom>
          <a:noFill/>
          <a:ln>
            <a:noFill/>
          </a:ln>
        </p:spPr>
      </p:pic>
      <p:sp>
        <p:nvSpPr>
          <p:cNvPr id="437" name="Google Shape;437;p40"/>
          <p:cNvSpPr txBox="1"/>
          <p:nvPr/>
        </p:nvSpPr>
        <p:spPr>
          <a:xfrm>
            <a:off x="410633" y="1636181"/>
            <a:ext cx="8416924" cy="3629656"/>
          </a:xfrm>
          <a:prstGeom prst="rect">
            <a:avLst/>
          </a:prstGeom>
          <a:noFill/>
          <a:ln>
            <a:noFill/>
          </a:ln>
        </p:spPr>
        <p:txBody>
          <a:bodyPr spcFirstLastPara="1" wrap="square" lIns="91433" tIns="45700" rIns="91433" bIns="45700" anchor="t" anchorCtr="0">
            <a:noAutofit/>
          </a:bodyPr>
          <a:lstStyle/>
          <a:p>
            <a:pPr defTabSz="1219170">
              <a:buClr>
                <a:srgbClr val="000000"/>
              </a:buClr>
              <a:buSzPts val="2400"/>
            </a:pPr>
            <a:endParaRPr lang="en" sz="2133" kern="0" dirty="0">
              <a:solidFill>
                <a:srgbClr val="000000"/>
              </a:solidFill>
              <a:latin typeface="Calibri" panose="020F0502020204030204" pitchFamily="34" charset="0"/>
              <a:cs typeface="Arial"/>
              <a:sym typeface="Times New Roman"/>
            </a:endParaRPr>
          </a:p>
          <a:p>
            <a:pPr defTabSz="1219170">
              <a:buClr>
                <a:srgbClr val="000000"/>
              </a:buClr>
              <a:buSzPts val="2400"/>
              <a:buFont typeface="Times New Roman"/>
              <a:buChar char="•"/>
            </a:pPr>
            <a:endParaRPr lang="en" sz="2133" kern="0" dirty="0">
              <a:solidFill>
                <a:srgbClr val="000000"/>
              </a:solidFill>
              <a:latin typeface="Calibri" panose="020F0502020204030204" pitchFamily="34" charset="0"/>
              <a:cs typeface="Arial"/>
              <a:sym typeface="Times New Roman"/>
            </a:endParaRPr>
          </a:p>
          <a:p>
            <a:pPr defTabSz="1219170">
              <a:buClr>
                <a:srgbClr val="000000"/>
              </a:buClr>
              <a:buSzPts val="2400"/>
              <a:buFont typeface="Times New Roman"/>
              <a:buChar char="•"/>
            </a:pPr>
            <a:endParaRPr lang="en" sz="2133" kern="0" dirty="0">
              <a:solidFill>
                <a:srgbClr val="000000"/>
              </a:solidFill>
              <a:latin typeface="Calibri" panose="020F0502020204030204" pitchFamily="34" charset="0"/>
              <a:cs typeface="Arial"/>
              <a:sym typeface="Times New Roman"/>
            </a:endParaRPr>
          </a:p>
          <a:p>
            <a:pPr defTabSz="1219170">
              <a:buClr>
                <a:srgbClr val="000000"/>
              </a:buClr>
              <a:buSzPts val="2400"/>
              <a:buFont typeface="Times New Roman"/>
              <a:buChar char="•"/>
            </a:pPr>
            <a:endParaRPr lang="en" sz="2133" kern="0" dirty="0">
              <a:solidFill>
                <a:srgbClr val="000000"/>
              </a:solidFill>
              <a:latin typeface="Calibri" panose="020F0502020204030204" pitchFamily="34" charset="0"/>
              <a:cs typeface="Arial"/>
              <a:sym typeface="Times New Roman"/>
            </a:endParaRPr>
          </a:p>
          <a:p>
            <a:pPr defTabSz="1219170">
              <a:buClr>
                <a:srgbClr val="000000"/>
              </a:buClr>
              <a:buSzPts val="2400"/>
            </a:pPr>
            <a:endParaRPr lang="en" sz="2133" kern="0" dirty="0">
              <a:solidFill>
                <a:srgbClr val="000000"/>
              </a:solidFill>
              <a:latin typeface="Calibri" panose="020F0502020204030204" pitchFamily="34" charset="0"/>
              <a:cs typeface="Arial"/>
              <a:sym typeface="Times New Roman"/>
            </a:endParaRPr>
          </a:p>
          <a:p>
            <a:pPr defTabSz="1219170">
              <a:buClr>
                <a:srgbClr val="000000"/>
              </a:buClr>
              <a:buSzPts val="2400"/>
              <a:buFont typeface="Times New Roman"/>
              <a:buChar char="•"/>
            </a:pPr>
            <a:r>
              <a:rPr lang="en" sz="2133" b="1" kern="0" dirty="0">
                <a:solidFill>
                  <a:srgbClr val="000000"/>
                </a:solidFill>
                <a:latin typeface="Calibri" panose="020F0502020204030204" pitchFamily="34" charset="0"/>
                <a:cs typeface="Arial"/>
                <a:sym typeface="Times New Roman"/>
              </a:rPr>
              <a:t>  Frequent, positive, organized communication (NOT via e-mail)/Staff Support</a:t>
            </a:r>
          </a:p>
          <a:p>
            <a:pPr defTabSz="1219170">
              <a:buClr>
                <a:srgbClr val="000000"/>
              </a:buClr>
              <a:buSzPts val="2400"/>
              <a:buFont typeface="Times New Roman"/>
              <a:buChar char="•"/>
            </a:pPr>
            <a:r>
              <a:rPr lang="en" sz="2133" b="1" kern="0" dirty="0">
                <a:solidFill>
                  <a:srgbClr val="000000"/>
                </a:solidFill>
                <a:latin typeface="Calibri" panose="020F0502020204030204" pitchFamily="34" charset="0"/>
                <a:cs typeface="Arial"/>
                <a:sym typeface="Times New Roman"/>
              </a:rPr>
              <a:t>  Meaningful Trainings</a:t>
            </a:r>
          </a:p>
          <a:p>
            <a:pPr defTabSz="1219170">
              <a:buClr>
                <a:srgbClr val="000000"/>
              </a:buClr>
              <a:buSzPts val="2400"/>
              <a:buFont typeface="Times New Roman"/>
              <a:buChar char="•"/>
            </a:pPr>
            <a:r>
              <a:rPr lang="en" sz="2133" b="1" kern="0" dirty="0">
                <a:solidFill>
                  <a:srgbClr val="000000"/>
                </a:solidFill>
                <a:latin typeface="Calibri" panose="020F0502020204030204" pitchFamily="34" charset="0"/>
                <a:cs typeface="Arial"/>
                <a:sym typeface="Times New Roman"/>
              </a:rPr>
              <a:t>  Clear expectations (EXCELLENCE/COMPLETE PROFESSIONALISM and    “TRIMMING THE FAT”)</a:t>
            </a:r>
            <a:endParaRPr lang="en" sz="2133" b="1" kern="0" dirty="0">
              <a:solidFill>
                <a:srgbClr val="000000"/>
              </a:solidFill>
              <a:latin typeface="Calibri" panose="020F0502020204030204" pitchFamily="34" charset="0"/>
              <a:cs typeface="Arial"/>
              <a:sym typeface="Arial"/>
            </a:endParaRPr>
          </a:p>
          <a:p>
            <a:pPr defTabSz="1219170">
              <a:buClr>
                <a:srgbClr val="000000"/>
              </a:buClr>
              <a:buSzPts val="2400"/>
              <a:buFont typeface="Times New Roman"/>
              <a:buChar char="•"/>
            </a:pPr>
            <a:r>
              <a:rPr lang="en" sz="2133" b="1" kern="0" dirty="0">
                <a:solidFill>
                  <a:srgbClr val="000000"/>
                </a:solidFill>
                <a:latin typeface="Calibri" panose="020F0502020204030204" pitchFamily="34" charset="0"/>
                <a:cs typeface="Arial"/>
                <a:sym typeface="Times New Roman"/>
              </a:rPr>
              <a:t>  Building Instructor/Staff Morale</a:t>
            </a:r>
          </a:p>
          <a:p>
            <a:pPr defTabSz="1219170">
              <a:buClr>
                <a:srgbClr val="000000"/>
              </a:buClr>
              <a:buSzPts val="2400"/>
              <a:buFont typeface="Times New Roman"/>
              <a:buChar char="•"/>
            </a:pPr>
            <a:r>
              <a:rPr lang="en" sz="2133" b="1" kern="0" dirty="0">
                <a:solidFill>
                  <a:srgbClr val="000000"/>
                </a:solidFill>
                <a:latin typeface="Calibri" panose="020F0502020204030204" pitchFamily="34" charset="0"/>
                <a:cs typeface="Arial"/>
                <a:sym typeface="Times New Roman"/>
              </a:rPr>
              <a:t>  PD Plan (Meet T4 Goals, Decrease Separations, Increase HSE’s)/PDF’s</a:t>
            </a:r>
            <a:endParaRPr lang="en" sz="2133" b="1" kern="0" dirty="0">
              <a:solidFill>
                <a:srgbClr val="000000"/>
              </a:solidFill>
              <a:latin typeface="Calibri" panose="020F0502020204030204" pitchFamily="34" charset="0"/>
              <a:cs typeface="Arial"/>
              <a:sym typeface="Arial"/>
            </a:endParaRPr>
          </a:p>
          <a:p>
            <a:pPr defTabSz="1219170">
              <a:buClr>
                <a:srgbClr val="000000"/>
              </a:buClr>
              <a:buSzPts val="2400"/>
            </a:pPr>
            <a:endParaRPr sz="2133" b="1" kern="0" dirty="0">
              <a:solidFill>
                <a:srgbClr val="000000"/>
              </a:solidFill>
              <a:latin typeface="Calibri" panose="020F0502020204030204" pitchFamily="34" charset="0"/>
              <a:cs typeface="Arial"/>
              <a:sym typeface="Arial"/>
            </a:endParaRPr>
          </a:p>
        </p:txBody>
      </p:sp>
      <p:sp>
        <p:nvSpPr>
          <p:cNvPr id="2" name="AutoShape 2" descr="Image result for bottom of the barrel  clip art"/>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3" name="AutoShape 4" descr="Image result for bottom of the barrel  clip art"/>
          <p:cNvSpPr>
            <a:spLocks noChangeAspect="1" noChangeArrowheads="1"/>
          </p:cNvSpPr>
          <p:nvPr/>
        </p:nvSpPr>
        <p:spPr bwMode="auto">
          <a:xfrm>
            <a:off x="410633" y="-1877490"/>
            <a:ext cx="2294467" cy="2294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4" name="AutoShape 6" descr="Image result for bottom of the barrel  clip art"/>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5" name="AutoShape 8" descr="Image result for bottom of the barrel  clip art"/>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6" name="AutoShape 10" descr="Image result for bottom of the barrel  clip art"/>
          <p:cNvSpPr>
            <a:spLocks noChangeAspect="1" noChangeArrowheads="1"/>
          </p:cNvSpPr>
          <p:nvPr/>
        </p:nvSpPr>
        <p:spPr bwMode="auto">
          <a:xfrm>
            <a:off x="817033" y="4169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7" name="AutoShape 12" descr="Image result for bottom of the barrel  clip art"/>
          <p:cNvSpPr>
            <a:spLocks noChangeAspect="1" noChangeArrowheads="1"/>
          </p:cNvSpPr>
          <p:nvPr/>
        </p:nvSpPr>
        <p:spPr bwMode="auto">
          <a:xfrm>
            <a:off x="1020233" y="6201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pic>
        <p:nvPicPr>
          <p:cNvPr id="4110" name="Picture 14" descr="Image result for bottom of the barrel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700" y="1513820"/>
            <a:ext cx="2565400" cy="1631027"/>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6" descr="Image result for bottom of the barrel  clip art"/>
          <p:cNvSpPr>
            <a:spLocks noChangeAspect="1" noChangeArrowheads="1"/>
          </p:cNvSpPr>
          <p:nvPr/>
        </p:nvSpPr>
        <p:spPr bwMode="auto">
          <a:xfrm>
            <a:off x="1223433" y="8233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2"/>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 b="1" dirty="0" smtClean="0">
                <a:solidFill>
                  <a:srgbClr val="FFFF00"/>
                </a:solidFill>
                <a:latin typeface="Times New Roman"/>
                <a:cs typeface="Times New Roman"/>
                <a:sym typeface="Times New Roman"/>
              </a:rPr>
              <a:t>My Story</a:t>
            </a:r>
            <a:endParaRPr dirty="0"/>
          </a:p>
        </p:txBody>
      </p:sp>
      <p:pic>
        <p:nvPicPr>
          <p:cNvPr id="452" name="Google Shape;452;p42"/>
          <p:cNvPicPr preferRelativeResize="0">
            <a:picLocks noGrp="1"/>
          </p:cNvPicPr>
          <p:nvPr>
            <p:ph type="body" idx="1"/>
          </p:nvPr>
        </p:nvPicPr>
        <p:blipFill rotWithShape="1">
          <a:blip r:embed="rId3">
            <a:alphaModFix/>
          </a:blip>
          <a:srcRect/>
          <a:stretch/>
        </p:blipFill>
        <p:spPr>
          <a:xfrm>
            <a:off x="269875" y="5454651"/>
            <a:ext cx="3102000" cy="1101600"/>
          </a:xfrm>
          <a:prstGeom prst="rect">
            <a:avLst/>
          </a:prstGeom>
          <a:noFill/>
          <a:ln>
            <a:noFill/>
          </a:ln>
        </p:spPr>
      </p:pic>
      <p:pic>
        <p:nvPicPr>
          <p:cNvPr id="453" name="Google Shape;453;p42"/>
          <p:cNvPicPr preferRelativeResize="0"/>
          <p:nvPr/>
        </p:nvPicPr>
        <p:blipFill rotWithShape="1">
          <a:blip r:embed="rId4">
            <a:alphaModFix/>
          </a:blip>
          <a:srcRect/>
          <a:stretch/>
        </p:blipFill>
        <p:spPr>
          <a:xfrm>
            <a:off x="8575964" y="5216943"/>
            <a:ext cx="3657600" cy="1611200"/>
          </a:xfrm>
          <a:prstGeom prst="rect">
            <a:avLst/>
          </a:prstGeom>
          <a:noFill/>
          <a:ln>
            <a:noFill/>
          </a:ln>
        </p:spPr>
      </p:pic>
      <p:sp>
        <p:nvSpPr>
          <p:cNvPr id="454" name="Google Shape;454;p42"/>
          <p:cNvSpPr txBox="1"/>
          <p:nvPr/>
        </p:nvSpPr>
        <p:spPr>
          <a:xfrm>
            <a:off x="269876" y="1473199"/>
            <a:ext cx="11630025" cy="4279900"/>
          </a:xfrm>
          <a:prstGeom prst="rect">
            <a:avLst/>
          </a:prstGeom>
          <a:noFill/>
          <a:ln>
            <a:noFill/>
          </a:ln>
        </p:spPr>
        <p:txBody>
          <a:bodyPr spcFirstLastPara="1" wrap="square" lIns="91433" tIns="45700" rIns="91433" bIns="45700" anchor="t" anchorCtr="0">
            <a:noAutofit/>
          </a:bodyPr>
          <a:lstStyle/>
          <a:p>
            <a:pPr marL="380990" indent="-380990" defTabSz="1219170">
              <a:buClr>
                <a:srgbClr val="000000"/>
              </a:buClr>
              <a:buFont typeface="Arial" panose="020B0604020202020204" pitchFamily="34" charset="0"/>
              <a:buChar char="•"/>
            </a:pPr>
            <a:r>
              <a:rPr lang="en-US" sz="2133" b="1" kern="0" dirty="0">
                <a:solidFill>
                  <a:srgbClr val="000000"/>
                </a:solidFill>
                <a:latin typeface="Times New Roman"/>
                <a:ea typeface="Times New Roman"/>
                <a:cs typeface="Times New Roman"/>
                <a:sym typeface="Times New Roman"/>
              </a:rPr>
              <a:t>Taught jr. high and high school for 15 years (Knoxville, TN, Evansville, and Mt. Vernon, IN).</a:t>
            </a:r>
          </a:p>
          <a:p>
            <a:pPr marL="380990" indent="-380990" defTabSz="1219170">
              <a:buClr>
                <a:srgbClr val="000000"/>
              </a:buClr>
              <a:buFont typeface="Arial" panose="020B0604020202020204" pitchFamily="34" charset="0"/>
              <a:buChar char="•"/>
            </a:pPr>
            <a:r>
              <a:rPr lang="en-US" sz="2133" b="1" kern="0" dirty="0">
                <a:solidFill>
                  <a:srgbClr val="000000"/>
                </a:solidFill>
                <a:latin typeface="Times New Roman"/>
                <a:ea typeface="Times New Roman"/>
                <a:cs typeface="Times New Roman"/>
                <a:sym typeface="Times New Roman"/>
              </a:rPr>
              <a:t>Saw the “writing on the wall” in public education and decided it was time to get out.</a:t>
            </a:r>
          </a:p>
          <a:p>
            <a:pPr marL="380990" indent="-380990" defTabSz="1219170">
              <a:buClr>
                <a:srgbClr val="000000"/>
              </a:buClr>
              <a:buFont typeface="Arial" panose="020B0604020202020204" pitchFamily="34" charset="0"/>
              <a:buChar char="•"/>
            </a:pPr>
            <a:r>
              <a:rPr lang="en-US" sz="2133" b="1" kern="0" dirty="0">
                <a:solidFill>
                  <a:srgbClr val="000000"/>
                </a:solidFill>
                <a:latin typeface="Times New Roman"/>
                <a:ea typeface="Times New Roman"/>
                <a:cs typeface="Times New Roman"/>
                <a:sym typeface="Times New Roman"/>
              </a:rPr>
              <a:t>“Fell” into adult education while trying to decide what I wanted to do next.</a:t>
            </a:r>
          </a:p>
          <a:p>
            <a:pPr marL="380990" indent="-380990" defTabSz="1219170">
              <a:buClr>
                <a:srgbClr val="000000"/>
              </a:buClr>
              <a:buFont typeface="Arial" panose="020B0604020202020204" pitchFamily="34" charset="0"/>
              <a:buChar char="•"/>
            </a:pPr>
            <a:r>
              <a:rPr lang="en-US" sz="2133" b="1" kern="0" dirty="0">
                <a:solidFill>
                  <a:srgbClr val="000000"/>
                </a:solidFill>
                <a:latin typeface="Times New Roman"/>
                <a:ea typeface="Times New Roman"/>
                <a:cs typeface="Times New Roman"/>
                <a:sym typeface="Times New Roman"/>
              </a:rPr>
              <a:t>Taught AE for approximately 6-7 years, and my last year was promoted to Lead Instructor for the Evansville area.</a:t>
            </a:r>
          </a:p>
          <a:p>
            <a:pPr marL="380990" indent="-380990" defTabSz="1219170">
              <a:buClr>
                <a:srgbClr val="000000"/>
              </a:buClr>
              <a:buFont typeface="Arial" panose="020B0604020202020204" pitchFamily="34" charset="0"/>
              <a:buChar char="•"/>
            </a:pPr>
            <a:r>
              <a:rPr lang="en-US" sz="2133" b="1" kern="0" dirty="0">
                <a:solidFill>
                  <a:srgbClr val="000000"/>
                </a:solidFill>
                <a:latin typeface="Times New Roman"/>
                <a:ea typeface="Times New Roman"/>
                <a:cs typeface="Times New Roman"/>
                <a:sym typeface="Times New Roman"/>
              </a:rPr>
              <a:t>Have been the VU ABE Director for over two years now.</a:t>
            </a:r>
          </a:p>
          <a:p>
            <a:pPr marL="380990" indent="-380990" defTabSz="1219170">
              <a:buClr>
                <a:srgbClr val="000000"/>
              </a:buClr>
              <a:buFont typeface="Arial" panose="020B0604020202020204" pitchFamily="34" charset="0"/>
              <a:buChar char="•"/>
            </a:pPr>
            <a:r>
              <a:rPr lang="en-US" sz="2133" b="1" kern="0" dirty="0">
                <a:solidFill>
                  <a:srgbClr val="000000"/>
                </a:solidFill>
                <a:latin typeface="Times New Roman"/>
                <a:ea typeface="Times New Roman"/>
                <a:cs typeface="Times New Roman"/>
                <a:sym typeface="Times New Roman"/>
              </a:rPr>
              <a:t>Through all of this experience, I decided what to do by having seen what NOT to do.  I really thought I saw clearly what was not working and why our program was “the worst in the state”.</a:t>
            </a:r>
          </a:p>
          <a:p>
            <a:pPr marL="380990" indent="-380990" defTabSz="1219170">
              <a:buClr>
                <a:srgbClr val="000000"/>
              </a:buClr>
              <a:buFont typeface="Arial" panose="020B0604020202020204" pitchFamily="34" charset="0"/>
              <a:buChar char="•"/>
            </a:pPr>
            <a:r>
              <a:rPr lang="en-US" sz="2133" b="1" kern="0" dirty="0">
                <a:solidFill>
                  <a:srgbClr val="000000"/>
                </a:solidFill>
                <a:latin typeface="Times New Roman"/>
                <a:ea typeface="Times New Roman"/>
                <a:cs typeface="Times New Roman"/>
                <a:sym typeface="Times New Roman"/>
              </a:rPr>
              <a:t>Being a “Go Big or Go Home”, challenge-loving type of person, I decided if this program were not “fixed” in the first solid program year I was the director giving it every ounce of energy I had (‘17-’18), I would hang it up and let the “right” person take a stab at it.  Our students deserved this program to be the best it possibly could be.</a:t>
            </a:r>
          </a:p>
          <a:p>
            <a:pPr marL="380990" indent="-380990" defTabSz="1219170">
              <a:buClr>
                <a:srgbClr val="000000"/>
              </a:buClr>
              <a:buFont typeface="Arial" panose="020B0604020202020204" pitchFamily="34" charset="0"/>
              <a:buChar char="•"/>
            </a:pPr>
            <a:r>
              <a:rPr lang="en-US" sz="2133" b="1" kern="0" dirty="0">
                <a:solidFill>
                  <a:srgbClr val="000000"/>
                </a:solidFill>
                <a:latin typeface="Times New Roman"/>
                <a:ea typeface="Times New Roman"/>
                <a:cs typeface="Times New Roman"/>
                <a:sym typeface="Times New Roman"/>
              </a:rPr>
              <a:t>This program IS my passion and my purpose– make sure it is yours as well (take honest look).  </a:t>
            </a:r>
          </a:p>
          <a:p>
            <a:pPr marL="380990" indent="-380990" defTabSz="1219170">
              <a:buClr>
                <a:srgbClr val="000000"/>
              </a:buClr>
              <a:buFont typeface="Arial" panose="020B0604020202020204" pitchFamily="34" charset="0"/>
              <a:buChar char="•"/>
            </a:pPr>
            <a:endParaRPr lang="en-US" sz="2133" b="1" kern="0" dirty="0">
              <a:solidFill>
                <a:srgbClr val="000000"/>
              </a:solidFill>
              <a:latin typeface="Times New Roman"/>
              <a:ea typeface="Times New Roman"/>
              <a:cs typeface="Times New Roman"/>
              <a:sym typeface="Times New Roman"/>
            </a:endParaRPr>
          </a:p>
          <a:p>
            <a:pPr marL="457189" indent="-457189" defTabSz="1219170">
              <a:buClr>
                <a:srgbClr val="000000"/>
              </a:buClr>
              <a:buFont typeface="Arial" panose="020B0604020202020204" pitchFamily="34" charset="0"/>
              <a:buChar char="•"/>
            </a:pPr>
            <a:endParaRPr lang="en-US" sz="2133" b="1" kern="0" dirty="0">
              <a:solidFill>
                <a:srgbClr val="000000"/>
              </a:solidFill>
              <a:latin typeface="Times New Roman"/>
              <a:ea typeface="Times New Roman"/>
              <a:cs typeface="Times New Roman"/>
              <a:sym typeface="Times New Roman"/>
            </a:endParaRPr>
          </a:p>
          <a:p>
            <a:pPr marL="457189" indent="-457189" defTabSz="1219170">
              <a:buClr>
                <a:srgbClr val="000000"/>
              </a:buClr>
              <a:buFont typeface="Arial" panose="020B0604020202020204" pitchFamily="34" charset="0"/>
              <a:buChar char="•"/>
            </a:pPr>
            <a:endParaRPr lang="en-US" sz="2133" b="1" kern="0" dirty="0">
              <a:solidFill>
                <a:srgbClr val="000000"/>
              </a:solidFill>
              <a:latin typeface="Times New Roman"/>
              <a:ea typeface="Times New Roman"/>
              <a:cs typeface="Times New Roman"/>
              <a:sym typeface="Times New Roman"/>
            </a:endParaRPr>
          </a:p>
          <a:p>
            <a:pPr marL="457189" indent="-457189" algn="ctr" defTabSz="1219170">
              <a:buClr>
                <a:srgbClr val="000000"/>
              </a:buClr>
              <a:buFont typeface="Arial" panose="020B0604020202020204" pitchFamily="34" charset="0"/>
              <a:buChar char="•"/>
            </a:pPr>
            <a:endParaRPr sz="3200" b="1" kern="0" dirty="0">
              <a:solidFill>
                <a:srgbClr val="000000"/>
              </a:solidFill>
              <a:latin typeface="Times New Roman"/>
              <a:ea typeface="Times New Roman"/>
              <a:cs typeface="Times New Roman"/>
              <a:sym typeface="Times New Roman"/>
            </a:endParaRPr>
          </a:p>
          <a:p>
            <a:pPr defTabSz="1219170">
              <a:buClr>
                <a:srgbClr val="000000"/>
              </a:buClr>
            </a:pPr>
            <a:endParaRPr sz="3200" kern="0" dirty="0">
              <a:solidFill>
                <a:srgbClr val="000000"/>
              </a:solidFill>
              <a:latin typeface="Times New Roman"/>
              <a:ea typeface="Times New Roman"/>
              <a:cs typeface="Times New Roman"/>
              <a:sym typeface="Times New Roman"/>
            </a:endParaRPr>
          </a:p>
        </p:txBody>
      </p:sp>
      <p:pic>
        <p:nvPicPr>
          <p:cNvPr id="6" name="Picture 5"/>
          <p:cNvPicPr/>
          <p:nvPr/>
        </p:nvPicPr>
        <p:blipFill rotWithShape="1">
          <a:blip r:embed="rId5">
            <a:extLst>
              <a:ext uri="{28A0092B-C50C-407E-A947-70E740481C1C}">
                <a14:useLocalDpi xmlns:a14="http://schemas.microsoft.com/office/drawing/2010/main" val="0"/>
              </a:ext>
            </a:extLst>
          </a:blip>
          <a:srcRect t="8961" b="34152"/>
          <a:stretch/>
        </p:blipFill>
        <p:spPr>
          <a:xfrm>
            <a:off x="10972800" y="1614"/>
            <a:ext cx="1219200" cy="1310992"/>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0"/>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 b="1" dirty="0" smtClean="0">
                <a:solidFill>
                  <a:srgbClr val="FFFF00"/>
                </a:solidFill>
                <a:latin typeface="Times New Roman"/>
                <a:cs typeface="Times New Roman"/>
                <a:sym typeface="Times New Roman"/>
              </a:rPr>
              <a:t>The Seven Steps to Stagnation</a:t>
            </a:r>
            <a:endParaRPr dirty="0"/>
          </a:p>
        </p:txBody>
      </p:sp>
      <p:pic>
        <p:nvPicPr>
          <p:cNvPr id="435" name="Google Shape;435;p40"/>
          <p:cNvPicPr preferRelativeResize="0">
            <a:picLocks noGrp="1"/>
          </p:cNvPicPr>
          <p:nvPr>
            <p:ph type="body" idx="1"/>
          </p:nvPr>
        </p:nvPicPr>
        <p:blipFill rotWithShape="1">
          <a:blip r:embed="rId3">
            <a:alphaModFix/>
          </a:blip>
          <a:srcRect/>
          <a:stretch/>
        </p:blipFill>
        <p:spPr>
          <a:xfrm>
            <a:off x="410633" y="5638800"/>
            <a:ext cx="2961241" cy="917451"/>
          </a:xfrm>
          <a:prstGeom prst="rect">
            <a:avLst/>
          </a:prstGeom>
          <a:noFill/>
          <a:ln>
            <a:noFill/>
          </a:ln>
        </p:spPr>
      </p:pic>
      <p:pic>
        <p:nvPicPr>
          <p:cNvPr id="436" name="Google Shape;436;p40"/>
          <p:cNvPicPr preferRelativeResize="0"/>
          <p:nvPr/>
        </p:nvPicPr>
        <p:blipFill rotWithShape="1">
          <a:blip r:embed="rId4">
            <a:alphaModFix/>
          </a:blip>
          <a:srcRect/>
          <a:stretch/>
        </p:blipFill>
        <p:spPr>
          <a:xfrm>
            <a:off x="8534400" y="5246688"/>
            <a:ext cx="3657600" cy="1611200"/>
          </a:xfrm>
          <a:prstGeom prst="rect">
            <a:avLst/>
          </a:prstGeom>
          <a:noFill/>
          <a:ln>
            <a:noFill/>
          </a:ln>
        </p:spPr>
      </p:pic>
      <p:sp>
        <p:nvSpPr>
          <p:cNvPr id="437" name="Google Shape;437;p40"/>
          <p:cNvSpPr txBox="1"/>
          <p:nvPr/>
        </p:nvSpPr>
        <p:spPr>
          <a:xfrm>
            <a:off x="1196986" y="3495335"/>
            <a:ext cx="8878356" cy="2950575"/>
          </a:xfrm>
          <a:prstGeom prst="rect">
            <a:avLst/>
          </a:prstGeom>
          <a:noFill/>
          <a:ln>
            <a:noFill/>
          </a:ln>
        </p:spPr>
        <p:txBody>
          <a:bodyPr spcFirstLastPara="1" wrap="square" lIns="91433" tIns="45700" rIns="91433" bIns="45700" anchor="t" anchorCtr="0">
            <a:noAutofit/>
          </a:bodyPr>
          <a:lstStyle/>
          <a:p>
            <a:pPr marL="457189" indent="-457189" defTabSz="1219170">
              <a:buClr>
                <a:srgbClr val="000000"/>
              </a:buClr>
              <a:buSzPts val="2400"/>
              <a:buFont typeface="Arial"/>
              <a:buAutoNum type="arabicPeriod"/>
            </a:pPr>
            <a:r>
              <a:rPr lang="en" sz="2133" b="1" kern="0" dirty="0">
                <a:solidFill>
                  <a:srgbClr val="000000"/>
                </a:solidFill>
                <a:latin typeface="Calibri" panose="020F0502020204030204" pitchFamily="34" charset="0"/>
                <a:cs typeface="Arial"/>
                <a:sym typeface="Times New Roman"/>
              </a:rPr>
              <a:t>We’ve never done it that way before.</a:t>
            </a:r>
          </a:p>
          <a:p>
            <a:pPr marL="457189" indent="-457189" defTabSz="1219170">
              <a:buClr>
                <a:srgbClr val="000000"/>
              </a:buClr>
              <a:buSzPts val="2400"/>
              <a:buFont typeface="Arial"/>
              <a:buAutoNum type="arabicPeriod"/>
            </a:pPr>
            <a:r>
              <a:rPr lang="en" sz="2133" b="1" kern="0" dirty="0">
                <a:solidFill>
                  <a:srgbClr val="000000"/>
                </a:solidFill>
                <a:latin typeface="Calibri" panose="020F0502020204030204" pitchFamily="34" charset="0"/>
                <a:cs typeface="Arial"/>
                <a:sym typeface="Times New Roman"/>
              </a:rPr>
              <a:t>We’re not ready for that.</a:t>
            </a:r>
          </a:p>
          <a:p>
            <a:pPr marL="457189" indent="-457189" defTabSz="1219170">
              <a:buClr>
                <a:srgbClr val="000000"/>
              </a:buClr>
              <a:buSzPts val="2400"/>
              <a:buFont typeface="Arial"/>
              <a:buAutoNum type="arabicPeriod"/>
            </a:pPr>
            <a:r>
              <a:rPr lang="en" sz="2133" b="1" kern="0" dirty="0">
                <a:solidFill>
                  <a:srgbClr val="000000"/>
                </a:solidFill>
                <a:latin typeface="Calibri" panose="020F0502020204030204" pitchFamily="34" charset="0"/>
                <a:cs typeface="Arial"/>
                <a:sym typeface="Times New Roman"/>
              </a:rPr>
              <a:t>We are doing all right without trying that.</a:t>
            </a:r>
          </a:p>
          <a:p>
            <a:pPr marL="457189" indent="-457189" defTabSz="1219170">
              <a:buClr>
                <a:srgbClr val="000000"/>
              </a:buClr>
              <a:buSzPts val="2400"/>
              <a:buFont typeface="Arial"/>
              <a:buAutoNum type="arabicPeriod"/>
            </a:pPr>
            <a:r>
              <a:rPr lang="en" sz="2133" b="1" kern="0" dirty="0">
                <a:solidFill>
                  <a:srgbClr val="000000"/>
                </a:solidFill>
                <a:latin typeface="Calibri" panose="020F0502020204030204" pitchFamily="34" charset="0"/>
                <a:cs typeface="Arial"/>
                <a:sym typeface="Times New Roman"/>
              </a:rPr>
              <a:t>We tried it once before.</a:t>
            </a:r>
          </a:p>
          <a:p>
            <a:pPr marL="457189" indent="-457189" defTabSz="1219170">
              <a:buClr>
                <a:srgbClr val="000000"/>
              </a:buClr>
              <a:buSzPts val="2400"/>
              <a:buFont typeface="Arial"/>
              <a:buAutoNum type="arabicPeriod"/>
            </a:pPr>
            <a:r>
              <a:rPr lang="en" sz="2133" b="1" kern="0" dirty="0">
                <a:solidFill>
                  <a:srgbClr val="000000"/>
                </a:solidFill>
                <a:latin typeface="Calibri" panose="020F0502020204030204" pitchFamily="34" charset="0"/>
                <a:cs typeface="Arial"/>
                <a:sym typeface="Times New Roman"/>
              </a:rPr>
              <a:t>We don’t have the money for that.</a:t>
            </a:r>
          </a:p>
          <a:p>
            <a:pPr marL="457189" indent="-457189" defTabSz="1219170">
              <a:buClr>
                <a:srgbClr val="000000"/>
              </a:buClr>
              <a:buSzPts val="2400"/>
              <a:buFont typeface="Arial"/>
              <a:buAutoNum type="arabicPeriod"/>
            </a:pPr>
            <a:r>
              <a:rPr lang="en" sz="2133" b="1" kern="0" dirty="0">
                <a:solidFill>
                  <a:srgbClr val="000000"/>
                </a:solidFill>
                <a:latin typeface="Calibri" panose="020F0502020204030204" pitchFamily="34" charset="0"/>
                <a:cs typeface="Arial"/>
                <a:sym typeface="Times New Roman"/>
              </a:rPr>
              <a:t>That’s not our job.</a:t>
            </a:r>
          </a:p>
          <a:p>
            <a:pPr marL="457189" indent="-457189" defTabSz="1219170">
              <a:buClr>
                <a:srgbClr val="000000"/>
              </a:buClr>
              <a:buSzPts val="2400"/>
              <a:buFont typeface="Arial"/>
              <a:buAutoNum type="arabicPeriod"/>
            </a:pPr>
            <a:r>
              <a:rPr lang="en" sz="2133" b="1" kern="0" dirty="0">
                <a:solidFill>
                  <a:srgbClr val="000000"/>
                </a:solidFill>
                <a:latin typeface="Calibri" panose="020F0502020204030204" pitchFamily="34" charset="0"/>
                <a:cs typeface="Arial"/>
                <a:sym typeface="Times New Roman"/>
              </a:rPr>
              <a:t>Something like that can’t work.</a:t>
            </a:r>
          </a:p>
          <a:p>
            <a:pPr marL="457189" indent="-457189" defTabSz="1219170">
              <a:buClr>
                <a:srgbClr val="000000"/>
              </a:buClr>
              <a:buSzPts val="2400"/>
              <a:buFont typeface="Arial"/>
              <a:buAutoNum type="arabicPeriod"/>
            </a:pPr>
            <a:endParaRPr lang="en" sz="2133" b="1" kern="0" dirty="0">
              <a:solidFill>
                <a:srgbClr val="000000"/>
              </a:solidFill>
              <a:latin typeface="Calibri" panose="020F0502020204030204" pitchFamily="34" charset="0"/>
              <a:cs typeface="Arial"/>
              <a:sym typeface="Arial"/>
            </a:endParaRPr>
          </a:p>
          <a:p>
            <a:pPr defTabSz="1219170">
              <a:buClr>
                <a:srgbClr val="000000"/>
              </a:buClr>
              <a:buSzPts val="2400"/>
            </a:pPr>
            <a:endParaRPr sz="2133" b="1" kern="0" dirty="0">
              <a:solidFill>
                <a:srgbClr val="000000"/>
              </a:solidFill>
              <a:latin typeface="Calibri" panose="020F0502020204030204" pitchFamily="34" charset="0"/>
              <a:cs typeface="Arial"/>
              <a:sym typeface="Arial"/>
            </a:endParaRPr>
          </a:p>
        </p:txBody>
      </p:sp>
      <p:sp>
        <p:nvSpPr>
          <p:cNvPr id="2" name="AutoShape 2" descr="Image result for bottom of the barrel  clip art"/>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3" name="AutoShape 4" descr="Image result for bottom of the barrel  clip art"/>
          <p:cNvSpPr>
            <a:spLocks noChangeAspect="1" noChangeArrowheads="1"/>
          </p:cNvSpPr>
          <p:nvPr/>
        </p:nvSpPr>
        <p:spPr bwMode="auto">
          <a:xfrm>
            <a:off x="410633" y="-1877490"/>
            <a:ext cx="2294467" cy="2294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4" name="AutoShape 6" descr="Image result for bottom of the barrel  clip art"/>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5" name="AutoShape 8" descr="Image result for bottom of the barrel  clip art"/>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6" name="AutoShape 10" descr="Image result for bottom of the barrel  clip art"/>
          <p:cNvSpPr>
            <a:spLocks noChangeAspect="1" noChangeArrowheads="1"/>
          </p:cNvSpPr>
          <p:nvPr/>
        </p:nvSpPr>
        <p:spPr bwMode="auto">
          <a:xfrm>
            <a:off x="817033" y="4169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7" name="AutoShape 12" descr="Image result for bottom of the barrel  clip art"/>
          <p:cNvSpPr>
            <a:spLocks noChangeAspect="1" noChangeArrowheads="1"/>
          </p:cNvSpPr>
          <p:nvPr/>
        </p:nvSpPr>
        <p:spPr bwMode="auto">
          <a:xfrm>
            <a:off x="1020233" y="6201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8" name="AutoShape 16" descr="Image result for bottom of the barrel  clip art"/>
          <p:cNvSpPr>
            <a:spLocks noChangeAspect="1" noChangeArrowheads="1"/>
          </p:cNvSpPr>
          <p:nvPr/>
        </p:nvSpPr>
        <p:spPr bwMode="auto">
          <a:xfrm>
            <a:off x="1223433" y="8233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pic>
        <p:nvPicPr>
          <p:cNvPr id="2050" name="Picture 2" descr="Image result for stagnatio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899" y="1325601"/>
            <a:ext cx="2357967" cy="16767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03300" y="2743042"/>
            <a:ext cx="6096000" cy="1528945"/>
          </a:xfrm>
          <a:prstGeom prst="rect">
            <a:avLst/>
          </a:prstGeom>
        </p:spPr>
        <p:txBody>
          <a:bodyPr>
            <a:spAutoFit/>
          </a:bodyPr>
          <a:lstStyle/>
          <a:p>
            <a:pPr defTabSz="1219170">
              <a:buClr>
                <a:srgbClr val="000000"/>
              </a:buClr>
              <a:buSzPts val="2400"/>
            </a:pPr>
            <a:endParaRPr lang="en" sz="1867" kern="0" dirty="0">
              <a:solidFill>
                <a:srgbClr val="000000"/>
              </a:solidFill>
              <a:latin typeface="Calibri" panose="020F0502020204030204" pitchFamily="34" charset="0"/>
              <a:cs typeface="Arial"/>
              <a:sym typeface="Times New Roman"/>
            </a:endParaRPr>
          </a:p>
          <a:p>
            <a:pPr defTabSz="1219170">
              <a:buClr>
                <a:srgbClr val="000000"/>
              </a:buClr>
              <a:buSzPts val="2400"/>
              <a:buFont typeface="Times New Roman"/>
              <a:buChar char="•"/>
            </a:pPr>
            <a:endParaRPr lang="en" sz="1867" kern="0" dirty="0">
              <a:solidFill>
                <a:srgbClr val="000000"/>
              </a:solidFill>
              <a:latin typeface="Calibri" panose="020F0502020204030204" pitchFamily="34" charset="0"/>
              <a:cs typeface="Arial"/>
              <a:sym typeface="Times New Roman"/>
            </a:endParaRPr>
          </a:p>
          <a:p>
            <a:pPr defTabSz="1219170">
              <a:buClr>
                <a:srgbClr val="000000"/>
              </a:buClr>
              <a:buSzPts val="2400"/>
              <a:buFont typeface="Times New Roman"/>
              <a:buChar char="•"/>
            </a:pPr>
            <a:endParaRPr lang="en" sz="1867" kern="0" dirty="0">
              <a:solidFill>
                <a:srgbClr val="000000"/>
              </a:solidFill>
              <a:latin typeface="Calibri" panose="020F0502020204030204" pitchFamily="34" charset="0"/>
              <a:cs typeface="Arial"/>
              <a:sym typeface="Times New Roman"/>
            </a:endParaRPr>
          </a:p>
          <a:p>
            <a:pPr defTabSz="1219170">
              <a:buClr>
                <a:srgbClr val="000000"/>
              </a:buClr>
              <a:buSzPts val="2400"/>
              <a:buFont typeface="Times New Roman"/>
              <a:buChar char="•"/>
            </a:pPr>
            <a:endParaRPr lang="en" sz="1867" kern="0" dirty="0">
              <a:solidFill>
                <a:srgbClr val="000000"/>
              </a:solidFill>
              <a:latin typeface="Calibri" panose="020F0502020204030204" pitchFamily="34" charset="0"/>
              <a:cs typeface="Arial"/>
              <a:sym typeface="Times New Roman"/>
            </a:endParaRPr>
          </a:p>
          <a:p>
            <a:pPr defTabSz="1219170">
              <a:buClr>
                <a:srgbClr val="000000"/>
              </a:buClr>
              <a:buSzPts val="2400"/>
            </a:pPr>
            <a:endParaRPr lang="en" sz="1867" kern="0" dirty="0">
              <a:solidFill>
                <a:srgbClr val="000000"/>
              </a:solidFill>
              <a:latin typeface="Calibri" panose="020F0502020204030204" pitchFamily="34" charset="0"/>
              <a:cs typeface="Arial"/>
              <a:sym typeface="Times New Roman"/>
            </a:endParaRPr>
          </a:p>
        </p:txBody>
      </p:sp>
    </p:spTree>
    <p:extLst>
      <p:ext uri="{BB962C8B-B14F-4D97-AF65-F5344CB8AC3E}">
        <p14:creationId xmlns:p14="http://schemas.microsoft.com/office/powerpoint/2010/main" val="2897205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0"/>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 b="1" dirty="0" smtClean="0">
                <a:solidFill>
                  <a:srgbClr val="FFFF00"/>
                </a:solidFill>
                <a:latin typeface="Times New Roman"/>
                <a:cs typeface="Times New Roman"/>
                <a:sym typeface="Times New Roman"/>
              </a:rPr>
              <a:t>VU ABE LiveBinder</a:t>
            </a:r>
            <a:endParaRPr dirty="0"/>
          </a:p>
        </p:txBody>
      </p:sp>
      <p:pic>
        <p:nvPicPr>
          <p:cNvPr id="435" name="Google Shape;435;p40"/>
          <p:cNvPicPr preferRelativeResize="0">
            <a:picLocks noGrp="1"/>
          </p:cNvPicPr>
          <p:nvPr>
            <p:ph type="body" idx="1"/>
          </p:nvPr>
        </p:nvPicPr>
        <p:blipFill rotWithShape="1">
          <a:blip r:embed="rId3">
            <a:alphaModFix/>
          </a:blip>
          <a:srcRect/>
          <a:stretch/>
        </p:blipFill>
        <p:spPr>
          <a:xfrm>
            <a:off x="410633" y="5638800"/>
            <a:ext cx="2961241" cy="917451"/>
          </a:xfrm>
          <a:prstGeom prst="rect">
            <a:avLst/>
          </a:prstGeom>
          <a:noFill/>
          <a:ln>
            <a:noFill/>
          </a:ln>
        </p:spPr>
      </p:pic>
      <p:pic>
        <p:nvPicPr>
          <p:cNvPr id="436" name="Google Shape;436;p40"/>
          <p:cNvPicPr preferRelativeResize="0"/>
          <p:nvPr/>
        </p:nvPicPr>
        <p:blipFill rotWithShape="1">
          <a:blip r:embed="rId4">
            <a:alphaModFix/>
          </a:blip>
          <a:srcRect/>
          <a:stretch/>
        </p:blipFill>
        <p:spPr>
          <a:xfrm>
            <a:off x="8534400" y="5246688"/>
            <a:ext cx="3657600" cy="1611200"/>
          </a:xfrm>
          <a:prstGeom prst="rect">
            <a:avLst/>
          </a:prstGeom>
          <a:noFill/>
          <a:ln>
            <a:noFill/>
          </a:ln>
        </p:spPr>
      </p:pic>
      <p:sp>
        <p:nvSpPr>
          <p:cNvPr id="437" name="Google Shape;437;p40"/>
          <p:cNvSpPr txBox="1"/>
          <p:nvPr/>
        </p:nvSpPr>
        <p:spPr>
          <a:xfrm>
            <a:off x="1196985" y="3495335"/>
            <a:ext cx="10100279" cy="2950575"/>
          </a:xfrm>
          <a:prstGeom prst="rect">
            <a:avLst/>
          </a:prstGeom>
          <a:noFill/>
          <a:ln>
            <a:noFill/>
          </a:ln>
        </p:spPr>
        <p:txBody>
          <a:bodyPr spcFirstLastPara="1" wrap="square" lIns="91433" tIns="45700" rIns="91433" bIns="45700" anchor="t" anchorCtr="0">
            <a:noAutofit/>
          </a:bodyPr>
          <a:lstStyle/>
          <a:p>
            <a:pPr defTabSz="1219170">
              <a:buClr>
                <a:srgbClr val="000000"/>
              </a:buClr>
              <a:buSzPts val="2400"/>
            </a:pPr>
            <a:endParaRPr lang="en" sz="2400" b="1" kern="0" dirty="0">
              <a:solidFill>
                <a:srgbClr val="000000"/>
              </a:solidFill>
              <a:latin typeface="Calibri" panose="020F0502020204030204" pitchFamily="34" charset="0"/>
              <a:cs typeface="Arial"/>
              <a:sym typeface="Arial"/>
              <a:hlinkClick r:id="rId5"/>
            </a:endParaRPr>
          </a:p>
          <a:p>
            <a:pPr defTabSz="1219170">
              <a:buClr>
                <a:srgbClr val="000000"/>
              </a:buClr>
              <a:buSzPts val="2400"/>
            </a:pPr>
            <a:r>
              <a:rPr lang="en-US" sz="2400" u="sng" dirty="0">
                <a:hlinkClick r:id="rId6"/>
              </a:rPr>
              <a:t>https://www.livebinders.com/play/play?id=2334115&amp;backurl=/shelf/my</a:t>
            </a:r>
            <a:endParaRPr lang="en-US" sz="2400" dirty="0"/>
          </a:p>
          <a:p>
            <a:pPr defTabSz="1219170">
              <a:buClr>
                <a:srgbClr val="000000"/>
              </a:buClr>
              <a:buSzPts val="2400"/>
            </a:pPr>
            <a:r>
              <a:rPr lang="en" sz="2667" b="1" kern="0" dirty="0" smtClean="0">
                <a:solidFill>
                  <a:srgbClr val="000000"/>
                </a:solidFill>
                <a:latin typeface="Calibri" panose="020F0502020204030204" pitchFamily="34" charset="0"/>
                <a:cs typeface="Arial"/>
                <a:sym typeface="Arial"/>
              </a:rPr>
              <a:t>KEY</a:t>
            </a:r>
            <a:r>
              <a:rPr lang="en" sz="2667" b="1" kern="0" dirty="0">
                <a:solidFill>
                  <a:srgbClr val="000000"/>
                </a:solidFill>
                <a:latin typeface="Calibri" panose="020F0502020204030204" pitchFamily="34" charset="0"/>
                <a:cs typeface="Arial"/>
                <a:sym typeface="Arial"/>
              </a:rPr>
              <a:t>: ABE</a:t>
            </a:r>
          </a:p>
          <a:p>
            <a:pPr defTabSz="1219170">
              <a:buClr>
                <a:srgbClr val="000000"/>
              </a:buClr>
              <a:buSzPts val="2400"/>
            </a:pPr>
            <a:endParaRPr sz="2133" b="1" kern="0" dirty="0">
              <a:solidFill>
                <a:srgbClr val="000000"/>
              </a:solidFill>
              <a:latin typeface="Calibri" panose="020F0502020204030204" pitchFamily="34" charset="0"/>
              <a:cs typeface="Arial"/>
              <a:sym typeface="Arial"/>
            </a:endParaRPr>
          </a:p>
        </p:txBody>
      </p:sp>
      <p:sp>
        <p:nvSpPr>
          <p:cNvPr id="2" name="AutoShape 2" descr="Image result for bottom of the barrel  clip art"/>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3" name="AutoShape 4" descr="Image result for bottom of the barrel  clip art"/>
          <p:cNvSpPr>
            <a:spLocks noChangeAspect="1" noChangeArrowheads="1"/>
          </p:cNvSpPr>
          <p:nvPr/>
        </p:nvSpPr>
        <p:spPr bwMode="auto">
          <a:xfrm>
            <a:off x="410633" y="-1877490"/>
            <a:ext cx="2294467" cy="2294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4" name="AutoShape 6" descr="Image result for bottom of the barrel  clip art"/>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5" name="AutoShape 8" descr="Image result for bottom of the barrel  clip art"/>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6" name="AutoShape 10" descr="Image result for bottom of the barrel  clip art"/>
          <p:cNvSpPr>
            <a:spLocks noChangeAspect="1" noChangeArrowheads="1"/>
          </p:cNvSpPr>
          <p:nvPr/>
        </p:nvSpPr>
        <p:spPr bwMode="auto">
          <a:xfrm>
            <a:off x="817033" y="4169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7" name="AutoShape 12" descr="Image result for bottom of the barrel  clip art"/>
          <p:cNvSpPr>
            <a:spLocks noChangeAspect="1" noChangeArrowheads="1"/>
          </p:cNvSpPr>
          <p:nvPr/>
        </p:nvSpPr>
        <p:spPr bwMode="auto">
          <a:xfrm>
            <a:off x="1020233" y="6201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8" name="AutoShape 16" descr="Image result for bottom of the barrel  clip art"/>
          <p:cNvSpPr>
            <a:spLocks noChangeAspect="1" noChangeArrowheads="1"/>
          </p:cNvSpPr>
          <p:nvPr/>
        </p:nvSpPr>
        <p:spPr bwMode="auto">
          <a:xfrm>
            <a:off x="1223433" y="8233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cs typeface="Arial"/>
              <a:sym typeface="Arial"/>
            </a:endParaRPr>
          </a:p>
        </p:txBody>
      </p:sp>
      <p:sp>
        <p:nvSpPr>
          <p:cNvPr id="9" name="Rectangle 8"/>
          <p:cNvSpPr/>
          <p:nvPr/>
        </p:nvSpPr>
        <p:spPr>
          <a:xfrm>
            <a:off x="1003300" y="2743042"/>
            <a:ext cx="6096000" cy="1528945"/>
          </a:xfrm>
          <a:prstGeom prst="rect">
            <a:avLst/>
          </a:prstGeom>
        </p:spPr>
        <p:txBody>
          <a:bodyPr>
            <a:spAutoFit/>
          </a:bodyPr>
          <a:lstStyle/>
          <a:p>
            <a:pPr defTabSz="1219170">
              <a:buClr>
                <a:srgbClr val="000000"/>
              </a:buClr>
              <a:buSzPts val="2400"/>
            </a:pPr>
            <a:endParaRPr lang="en" sz="1867" kern="0" dirty="0">
              <a:solidFill>
                <a:srgbClr val="000000"/>
              </a:solidFill>
              <a:latin typeface="Calibri" panose="020F0502020204030204" pitchFamily="34" charset="0"/>
              <a:cs typeface="Arial"/>
              <a:sym typeface="Times New Roman"/>
            </a:endParaRPr>
          </a:p>
          <a:p>
            <a:pPr defTabSz="1219170">
              <a:buClr>
                <a:srgbClr val="000000"/>
              </a:buClr>
              <a:buSzPts val="2400"/>
              <a:buFont typeface="Times New Roman"/>
              <a:buChar char="•"/>
            </a:pPr>
            <a:endParaRPr lang="en" sz="1867" kern="0" dirty="0">
              <a:solidFill>
                <a:srgbClr val="000000"/>
              </a:solidFill>
              <a:latin typeface="Calibri" panose="020F0502020204030204" pitchFamily="34" charset="0"/>
              <a:cs typeface="Arial"/>
              <a:sym typeface="Times New Roman"/>
            </a:endParaRPr>
          </a:p>
          <a:p>
            <a:pPr defTabSz="1219170">
              <a:buClr>
                <a:srgbClr val="000000"/>
              </a:buClr>
              <a:buSzPts val="2400"/>
              <a:buFont typeface="Times New Roman"/>
              <a:buChar char="•"/>
            </a:pPr>
            <a:endParaRPr lang="en" sz="1867" kern="0" dirty="0">
              <a:solidFill>
                <a:srgbClr val="000000"/>
              </a:solidFill>
              <a:latin typeface="Calibri" panose="020F0502020204030204" pitchFamily="34" charset="0"/>
              <a:cs typeface="Arial"/>
              <a:sym typeface="Times New Roman"/>
            </a:endParaRPr>
          </a:p>
          <a:p>
            <a:pPr defTabSz="1219170">
              <a:buClr>
                <a:srgbClr val="000000"/>
              </a:buClr>
              <a:buSzPts val="2400"/>
              <a:buFont typeface="Times New Roman"/>
              <a:buChar char="•"/>
            </a:pPr>
            <a:endParaRPr lang="en" sz="1867" kern="0" dirty="0">
              <a:solidFill>
                <a:srgbClr val="000000"/>
              </a:solidFill>
              <a:latin typeface="Calibri" panose="020F0502020204030204" pitchFamily="34" charset="0"/>
              <a:cs typeface="Arial"/>
              <a:sym typeface="Times New Roman"/>
            </a:endParaRPr>
          </a:p>
          <a:p>
            <a:pPr defTabSz="1219170">
              <a:buClr>
                <a:srgbClr val="000000"/>
              </a:buClr>
              <a:buSzPts val="2400"/>
            </a:pPr>
            <a:endParaRPr lang="en" sz="1867" kern="0" dirty="0">
              <a:solidFill>
                <a:srgbClr val="000000"/>
              </a:solidFill>
              <a:latin typeface="Calibri" panose="020F0502020204030204" pitchFamily="34" charset="0"/>
              <a:cs typeface="Arial"/>
              <a:sym typeface="Times New Roman"/>
            </a:endParaRPr>
          </a:p>
        </p:txBody>
      </p:sp>
      <p:pic>
        <p:nvPicPr>
          <p:cNvPr id="3074" name="Picture 2" descr="Image result for We got you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0400" y="1577577"/>
            <a:ext cx="3014133" cy="233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620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3466" y="107461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15" name="TextBox 14"/>
          <p:cNvSpPr txBox="1"/>
          <p:nvPr/>
        </p:nvSpPr>
        <p:spPr>
          <a:xfrm>
            <a:off x="2660042" y="2623260"/>
            <a:ext cx="4542971" cy="523220"/>
          </a:xfrm>
          <a:prstGeom prst="rect">
            <a:avLst/>
          </a:prstGeom>
          <a:noFill/>
        </p:spPr>
        <p:txBody>
          <a:bodyPr wrap="square" rtlCol="0">
            <a:spAutoFit/>
          </a:bodyPr>
          <a:lstStyle/>
          <a:p>
            <a:r>
              <a:rPr lang="en-US" sz="2800" dirty="0" smtClean="0">
                <a:solidFill>
                  <a:srgbClr val="FFC000"/>
                </a:solidFill>
              </a:rPr>
              <a:t> </a:t>
            </a:r>
            <a:endParaRPr lang="en-US" sz="2800" dirty="0">
              <a:solidFill>
                <a:srgbClr val="FFC000"/>
              </a:solidFill>
            </a:endParaRPr>
          </a:p>
        </p:txBody>
      </p:sp>
      <p:sp>
        <p:nvSpPr>
          <p:cNvPr id="3" name="Rectangle 2"/>
          <p:cNvSpPr/>
          <p:nvPr/>
        </p:nvSpPr>
        <p:spPr>
          <a:xfrm>
            <a:off x="4345828" y="2680248"/>
            <a:ext cx="7495196" cy="3962623"/>
          </a:xfrm>
          <a:prstGeom prst="rect">
            <a:avLst/>
          </a:prstGeom>
        </p:spPr>
        <p:txBody>
          <a:bodyPr wrap="square">
            <a:spAutoFit/>
          </a:bodyPr>
          <a:lstStyle/>
          <a:p>
            <a:r>
              <a:rPr lang="en-US" dirty="0" smtClean="0">
                <a:ea typeface="Times New Roman" panose="02020603050405020304" pitchFamily="18" charset="0"/>
              </a:rPr>
              <a:t>After hearing Latasha Barnett's story, shared at the Toyota Visitors Center as part of Toyota Indiana's announcement of a $40,000 grant for adult education programs provided by Vincennes University and Indiana WorkOne Southwest, Reynolds made an impromptu change in the event, increasing Toyota's commitment by $20,000 to the effort, making $60,000 available to help remove barriers for Hoosiers who want to gain their high school equivalency certificate. </a:t>
            </a:r>
          </a:p>
          <a:p>
            <a:endParaRPr lang="en-US" sz="1100" dirty="0" smtClean="0">
              <a:ea typeface="Calibri" panose="020F0502020204030204" pitchFamily="34" charset="0"/>
              <a:cs typeface="Times New Roman" panose="02020603050405020304" pitchFamily="18" charset="0"/>
            </a:endParaRPr>
          </a:p>
          <a:p>
            <a:r>
              <a:rPr lang="en-US" dirty="0" smtClean="0">
                <a:ea typeface="Calibri" panose="020F0502020204030204" pitchFamily="34" charset="0"/>
                <a:cs typeface="Times New Roman" panose="02020603050405020304" pitchFamily="18" charset="0"/>
              </a:rPr>
              <a:t>Barnett</a:t>
            </a:r>
            <a:r>
              <a:rPr lang="en-US" dirty="0">
                <a:ea typeface="Calibri" panose="020F0502020204030204" pitchFamily="34" charset="0"/>
                <a:cs typeface="Times New Roman" panose="02020603050405020304" pitchFamily="18" charset="0"/>
              </a:rPr>
              <a:t>, of Evansville, earned her high school equivalency and a certified nursing assistant certificate from VU. She has been accepted at OCU, where she will seek a degree in business management and social work. </a:t>
            </a:r>
            <a:endParaRPr lang="en-US" dirty="0"/>
          </a:p>
          <a:p>
            <a:endParaRPr lang="en-US" sz="1750" dirty="0">
              <a:effectLst/>
              <a:ea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645" y="2342555"/>
            <a:ext cx="3038014" cy="4166419"/>
          </a:xfrm>
          <a:prstGeom prst="rect">
            <a:avLst/>
          </a:prstGeom>
          <a:ln>
            <a:solidFill>
              <a:schemeClr val="tx1"/>
            </a:solidFill>
          </a:ln>
        </p:spPr>
      </p:pic>
      <p:sp>
        <p:nvSpPr>
          <p:cNvPr id="9" name="TextBox 8"/>
          <p:cNvSpPr txBox="1"/>
          <p:nvPr/>
        </p:nvSpPr>
        <p:spPr>
          <a:xfrm rot="16200000" flipH="1">
            <a:off x="-2204784" y="3536696"/>
            <a:ext cx="5740809" cy="253916"/>
          </a:xfrm>
          <a:prstGeom prst="rect">
            <a:avLst/>
          </a:prstGeom>
          <a:noFill/>
        </p:spPr>
        <p:txBody>
          <a:bodyPr wrap="square" rtlCol="0">
            <a:spAutoFit/>
          </a:bodyPr>
          <a:lstStyle/>
          <a:p>
            <a:r>
              <a:rPr lang="en-US" sz="1000" dirty="0" smtClean="0"/>
              <a:t>Millie Marshall | Toyota Motor </a:t>
            </a:r>
            <a:r>
              <a:rPr lang="en-US" sz="1050" dirty="0" smtClean="0"/>
              <a:t>Manufacturing</a:t>
            </a:r>
            <a:r>
              <a:rPr lang="en-US" sz="1000" dirty="0" smtClean="0"/>
              <a:t> Indiana President</a:t>
            </a:r>
            <a:endParaRPr lang="en-US" sz="1000" dirty="0"/>
          </a:p>
        </p:txBody>
      </p:sp>
      <p:sp>
        <p:nvSpPr>
          <p:cNvPr id="10" name="TextBox 9"/>
          <p:cNvSpPr txBox="1"/>
          <p:nvPr/>
        </p:nvSpPr>
        <p:spPr>
          <a:xfrm>
            <a:off x="13892981" y="6858000"/>
            <a:ext cx="184731" cy="369332"/>
          </a:xfrm>
          <a:prstGeom prst="rect">
            <a:avLst/>
          </a:prstGeom>
          <a:noFill/>
        </p:spPr>
        <p:txBody>
          <a:bodyPr wrap="none" rtlCol="0">
            <a:spAutoFit/>
          </a:bodyPr>
          <a:lstStyle/>
          <a:p>
            <a:endParaRPr lang="en-US" dirty="0"/>
          </a:p>
        </p:txBody>
      </p:sp>
      <p:sp>
        <p:nvSpPr>
          <p:cNvPr id="12" name="TextBox 11"/>
          <p:cNvSpPr txBox="1"/>
          <p:nvPr/>
        </p:nvSpPr>
        <p:spPr>
          <a:xfrm>
            <a:off x="4345827" y="6242761"/>
            <a:ext cx="6828504" cy="800219"/>
          </a:xfrm>
          <a:prstGeom prst="rect">
            <a:avLst/>
          </a:prstGeom>
          <a:noFill/>
        </p:spPr>
        <p:txBody>
          <a:bodyPr wrap="square" rtlCol="0">
            <a:spAutoFit/>
          </a:bodyPr>
          <a:lstStyle/>
          <a:p>
            <a:r>
              <a:rPr lang="en-US" sz="1400" dirty="0">
                <a:solidFill>
                  <a:srgbClr val="FFC000"/>
                </a:solidFill>
              </a:rPr>
              <a:t>BY ANDREA HOWE Editor, The Daily Clarion  3.6.19</a:t>
            </a:r>
          </a:p>
          <a:p>
            <a:endParaRPr lang="en-US" sz="1400" dirty="0"/>
          </a:p>
          <a:p>
            <a:endParaRPr lang="en-US" dirty="0"/>
          </a:p>
        </p:txBody>
      </p:sp>
    </p:spTree>
    <p:extLst>
      <p:ext uri="{BB962C8B-B14F-4D97-AF65-F5344CB8AC3E}">
        <p14:creationId xmlns:p14="http://schemas.microsoft.com/office/powerpoint/2010/main" val="39763421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3"/>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 b="1" dirty="0" smtClean="0">
                <a:solidFill>
                  <a:srgbClr val="FFFF00"/>
                </a:solidFill>
                <a:latin typeface="Times New Roman"/>
                <a:cs typeface="Times New Roman"/>
                <a:sym typeface="Times New Roman"/>
              </a:rPr>
              <a:t>Communication/Staff Support is KEY</a:t>
            </a:r>
            <a:endParaRPr dirty="0"/>
          </a:p>
        </p:txBody>
      </p:sp>
      <p:sp>
        <p:nvSpPr>
          <p:cNvPr id="463" name="Google Shape;463;p43"/>
          <p:cNvSpPr txBox="1"/>
          <p:nvPr/>
        </p:nvSpPr>
        <p:spPr>
          <a:xfrm>
            <a:off x="444500" y="1638594"/>
            <a:ext cx="5918200" cy="4991100"/>
          </a:xfrm>
          <a:prstGeom prst="rect">
            <a:avLst/>
          </a:prstGeom>
          <a:noFill/>
          <a:ln>
            <a:noFill/>
          </a:ln>
        </p:spPr>
        <p:txBody>
          <a:bodyPr spcFirstLastPara="1" wrap="square" lIns="91433" tIns="45700" rIns="91433" bIns="45700" anchor="t" anchorCtr="0">
            <a:noAutofit/>
          </a:bodyPr>
          <a:lstStyle/>
          <a:p>
            <a:pPr marL="609585" indent="-457189" defTabSz="1219170">
              <a:lnSpc>
                <a:spcPct val="90000"/>
              </a:lnSpc>
              <a:spcBef>
                <a:spcPts val="1067"/>
              </a:spcBef>
              <a:buClr>
                <a:srgbClr val="000000"/>
              </a:buClr>
              <a:buSzPts val="1800"/>
              <a:buFont typeface="Times New Roman"/>
              <a:buChar char="●"/>
            </a:pPr>
            <a:r>
              <a:rPr lang="en" sz="1867" b="1" kern="0" dirty="0">
                <a:solidFill>
                  <a:srgbClr val="000000"/>
                </a:solidFill>
                <a:latin typeface="Times New Roman"/>
                <a:ea typeface="Times New Roman"/>
                <a:cs typeface="Times New Roman"/>
                <a:sym typeface="Times New Roman"/>
              </a:rPr>
              <a:t>Monthly newsletters with individual and staff Table 4 reports and a personal note from me on each individual Table 4.</a:t>
            </a:r>
          </a:p>
          <a:p>
            <a:pPr marL="609585" indent="-457189" defTabSz="1219170">
              <a:lnSpc>
                <a:spcPct val="90000"/>
              </a:lnSpc>
              <a:spcBef>
                <a:spcPts val="1067"/>
              </a:spcBef>
              <a:buClr>
                <a:srgbClr val="000000"/>
              </a:buClr>
              <a:buSzPts val="1800"/>
              <a:buFont typeface="Times New Roman"/>
              <a:buChar char="●"/>
            </a:pPr>
            <a:r>
              <a:rPr lang="en" sz="1867" b="1" kern="0" dirty="0">
                <a:solidFill>
                  <a:srgbClr val="000000"/>
                </a:solidFill>
                <a:latin typeface="Times New Roman"/>
                <a:ea typeface="Times New Roman"/>
                <a:cs typeface="Times New Roman"/>
                <a:sym typeface="Times New Roman"/>
              </a:rPr>
              <a:t>MAILING the reports and newsletters to homes in order to avoid it being ignored in a sea of e-mails. Compile notes monthly.</a:t>
            </a:r>
          </a:p>
          <a:p>
            <a:pPr marL="609585" indent="-457189" defTabSz="1219170">
              <a:lnSpc>
                <a:spcPct val="90000"/>
              </a:lnSpc>
              <a:spcBef>
                <a:spcPts val="1067"/>
              </a:spcBef>
              <a:buClr>
                <a:srgbClr val="000000"/>
              </a:buClr>
              <a:buSzPts val="1800"/>
              <a:buFont typeface="Times New Roman"/>
              <a:buChar char="●"/>
            </a:pPr>
            <a:r>
              <a:rPr lang="en" sz="1867" b="1" kern="0" dirty="0">
                <a:solidFill>
                  <a:srgbClr val="000000"/>
                </a:solidFill>
                <a:latin typeface="Times New Roman"/>
                <a:ea typeface="Times New Roman"/>
                <a:cs typeface="Times New Roman"/>
                <a:sym typeface="Times New Roman"/>
              </a:rPr>
              <a:t>Quarterly lead staff meetings/”Team” rather than “Boss and Employees” management style.</a:t>
            </a:r>
          </a:p>
          <a:p>
            <a:pPr marL="609585" indent="-457189" defTabSz="1219170">
              <a:lnSpc>
                <a:spcPct val="90000"/>
              </a:lnSpc>
              <a:spcBef>
                <a:spcPts val="1067"/>
              </a:spcBef>
              <a:buClr>
                <a:srgbClr val="000000"/>
              </a:buClr>
              <a:buSzPts val="1800"/>
              <a:buFont typeface="Times New Roman"/>
              <a:buChar char="●"/>
            </a:pPr>
            <a:endParaRPr sz="1867" b="1" kern="0" dirty="0">
              <a:solidFill>
                <a:srgbClr val="000000"/>
              </a:solidFill>
              <a:latin typeface="Times New Roman"/>
              <a:ea typeface="Times New Roman"/>
              <a:cs typeface="Times New Roman"/>
              <a:sym typeface="Times New Roman"/>
            </a:endParaRPr>
          </a:p>
          <a:p>
            <a:pPr marL="609585" indent="-457189" defTabSz="1219170">
              <a:lnSpc>
                <a:spcPct val="90000"/>
              </a:lnSpc>
              <a:buClr>
                <a:srgbClr val="000000"/>
              </a:buClr>
              <a:buSzPts val="1800"/>
              <a:buFont typeface="Times New Roman"/>
              <a:buChar char="●"/>
            </a:pPr>
            <a:r>
              <a:rPr lang="en" sz="1867" b="1" kern="0" dirty="0">
                <a:solidFill>
                  <a:srgbClr val="000000"/>
                </a:solidFill>
                <a:latin typeface="Times New Roman"/>
                <a:ea typeface="Times New Roman"/>
                <a:cs typeface="Times New Roman"/>
                <a:sym typeface="Times New Roman"/>
              </a:rPr>
              <a:t>Quarterly site visits &amp; teacher support through Lead Instructors/me doing “once-over” each week/bi-weekly.</a:t>
            </a:r>
          </a:p>
          <a:p>
            <a:pPr marL="152396" defTabSz="1219170">
              <a:lnSpc>
                <a:spcPct val="90000"/>
              </a:lnSpc>
              <a:buClr>
                <a:srgbClr val="000000"/>
              </a:buClr>
              <a:buSzPts val="1800"/>
            </a:pPr>
            <a:r>
              <a:rPr lang="en" sz="1867" b="1" kern="0" dirty="0">
                <a:solidFill>
                  <a:srgbClr val="000000"/>
                </a:solidFill>
                <a:latin typeface="Times New Roman"/>
                <a:ea typeface="Times New Roman"/>
                <a:cs typeface="Times New Roman"/>
                <a:sym typeface="Times New Roman"/>
              </a:rPr>
              <a:t> </a:t>
            </a:r>
          </a:p>
          <a:p>
            <a:pPr marL="609585" indent="-457189" defTabSz="1219170">
              <a:lnSpc>
                <a:spcPct val="90000"/>
              </a:lnSpc>
              <a:buClr>
                <a:srgbClr val="000000"/>
              </a:buClr>
              <a:buSzPts val="1800"/>
              <a:buFont typeface="Times New Roman"/>
              <a:buChar char="●"/>
            </a:pPr>
            <a:r>
              <a:rPr lang="en" sz="1867" b="1" kern="0" dirty="0">
                <a:solidFill>
                  <a:srgbClr val="000000"/>
                </a:solidFill>
                <a:latin typeface="Times New Roman"/>
                <a:ea typeface="Times New Roman"/>
                <a:cs typeface="Times New Roman"/>
                <a:sym typeface="Times New Roman"/>
              </a:rPr>
              <a:t>PDF’s making sure PD plan is conveyed, active, and “working”.</a:t>
            </a:r>
          </a:p>
          <a:p>
            <a:pPr marL="152396" defTabSz="1219170">
              <a:lnSpc>
                <a:spcPct val="90000"/>
              </a:lnSpc>
              <a:buClr>
                <a:srgbClr val="000000"/>
              </a:buClr>
              <a:buSzPts val="1800"/>
            </a:pPr>
            <a:r>
              <a:rPr lang="en" sz="1867" b="1" kern="0" dirty="0">
                <a:solidFill>
                  <a:srgbClr val="000000"/>
                </a:solidFill>
                <a:latin typeface="Times New Roman"/>
                <a:ea typeface="Times New Roman"/>
                <a:cs typeface="Times New Roman"/>
                <a:sym typeface="Times New Roman"/>
              </a:rPr>
              <a:t> </a:t>
            </a:r>
            <a:endParaRPr sz="1867" b="1" kern="0" dirty="0">
              <a:solidFill>
                <a:srgbClr val="000000"/>
              </a:solidFill>
              <a:latin typeface="Times New Roman"/>
              <a:ea typeface="Times New Roman"/>
              <a:cs typeface="Times New Roman"/>
              <a:sym typeface="Times New Roman"/>
            </a:endParaRPr>
          </a:p>
          <a:p>
            <a:pPr marL="609585" indent="-457189" defTabSz="1219170">
              <a:lnSpc>
                <a:spcPct val="90000"/>
              </a:lnSpc>
              <a:buClr>
                <a:srgbClr val="000000"/>
              </a:buClr>
              <a:buSzPts val="1800"/>
              <a:buFont typeface="Times New Roman"/>
              <a:buChar char="●"/>
            </a:pPr>
            <a:r>
              <a:rPr lang="en" sz="1867" b="1" kern="0" dirty="0">
                <a:solidFill>
                  <a:srgbClr val="000000"/>
                </a:solidFill>
                <a:latin typeface="Times New Roman"/>
                <a:ea typeface="Times New Roman"/>
                <a:cs typeface="Times New Roman"/>
                <a:sym typeface="Times New Roman"/>
              </a:rPr>
              <a:t>Being available to staff 24/7 (YIKES) the first year until things were “under control”.</a:t>
            </a:r>
            <a:endParaRPr sz="1867" b="1" kern="0" dirty="0">
              <a:solidFill>
                <a:srgbClr val="000000"/>
              </a:solidFill>
              <a:latin typeface="Times New Roman"/>
              <a:ea typeface="Times New Roman"/>
              <a:cs typeface="Times New Roman"/>
              <a:sym typeface="Times New Roman"/>
            </a:endParaRPr>
          </a:p>
          <a:p>
            <a:pPr marL="152396" defTabSz="1219170">
              <a:lnSpc>
                <a:spcPct val="90000"/>
              </a:lnSpc>
              <a:buClr>
                <a:srgbClr val="000000"/>
              </a:buClr>
              <a:buSzPts val="1800"/>
            </a:pPr>
            <a:endParaRPr lang="en" sz="1867" kern="0" dirty="0">
              <a:solidFill>
                <a:srgbClr val="000000"/>
              </a:solidFill>
              <a:latin typeface="Times New Roman"/>
              <a:ea typeface="Times New Roman"/>
              <a:cs typeface="Times New Roman"/>
              <a:sym typeface="Times New Roman"/>
            </a:endParaRPr>
          </a:p>
        </p:txBody>
      </p:sp>
      <p:sp>
        <p:nvSpPr>
          <p:cNvPr id="3" name="TextBox 2"/>
          <p:cNvSpPr txBox="1"/>
          <p:nvPr/>
        </p:nvSpPr>
        <p:spPr>
          <a:xfrm>
            <a:off x="5054601" y="1204729"/>
            <a:ext cx="1689100" cy="584775"/>
          </a:xfrm>
          <a:prstGeom prst="rect">
            <a:avLst/>
          </a:prstGeom>
          <a:noFill/>
        </p:spPr>
        <p:txBody>
          <a:bodyPr wrap="square" rtlCol="0">
            <a:spAutoFit/>
          </a:bodyPr>
          <a:lstStyle/>
          <a:p>
            <a:pPr defTabSz="1219170">
              <a:buClr>
                <a:srgbClr val="000000"/>
              </a:buClr>
            </a:pPr>
            <a:r>
              <a:rPr lang="en-US" sz="2400" b="1" i="1" u="sng" kern="0" dirty="0">
                <a:solidFill>
                  <a:srgbClr val="FF0000"/>
                </a:solidFill>
                <a:cs typeface="Arial"/>
                <a:sym typeface="Arial"/>
              </a:rPr>
              <a:t>H</a:t>
            </a:r>
            <a:r>
              <a:rPr lang="en-US" sz="3200" b="1" i="1" u="sng" kern="0" dirty="0">
                <a:solidFill>
                  <a:srgbClr val="FF0000"/>
                </a:solidFill>
                <a:cs typeface="Arial"/>
                <a:sym typeface="Arial"/>
              </a:rPr>
              <a:t>ow?</a:t>
            </a:r>
          </a:p>
        </p:txBody>
      </p:sp>
      <p:pic>
        <p:nvPicPr>
          <p:cNvPr id="5122" name="Picture 2" descr="Image result for communication is ke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1325601"/>
            <a:ext cx="5118099" cy="26788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be a leader not a bo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499" y="2895601"/>
            <a:ext cx="2949692" cy="4175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0080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3191"/>
            <a:ext cx="12192000" cy="7546681"/>
          </a:xfrm>
          <a:prstGeom prst="rect">
            <a:avLst/>
          </a:prstGeom>
        </p:spPr>
        <p:txBody>
          <a:bodyPr wrap="square">
            <a:spAutoFit/>
          </a:bodyPr>
          <a:lstStyle/>
          <a:p>
            <a:pPr algn="ctr" defTabSz="1219170">
              <a:lnSpc>
                <a:spcPct val="107000"/>
              </a:lnSpc>
              <a:buClr>
                <a:srgbClr val="000000"/>
              </a:buClr>
            </a:pPr>
            <a:endPar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ctr" defTabSz="1219170">
              <a:lnSpc>
                <a:spcPct val="107000"/>
              </a:lnSpc>
              <a:buClr>
                <a:srgbClr val="000000"/>
              </a:buClr>
            </a:pPr>
            <a:endPar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ctr" defTabSz="1219170">
              <a:lnSpc>
                <a:spcPct val="107000"/>
              </a:lnSpc>
              <a:buClr>
                <a:srgbClr val="000000"/>
              </a:buClr>
            </a:pPr>
            <a:endPar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ctr" defTabSz="1219170">
              <a:lnSpc>
                <a:spcPct val="107000"/>
              </a:lnSpc>
              <a:buClr>
                <a:srgbClr val="000000"/>
              </a:buClr>
            </a:pPr>
            <a:endParaRPr lang="en-US" sz="1467" b="1" kern="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ctr" defTabSz="1219170">
              <a:lnSpc>
                <a:spcPct val="107000"/>
              </a:lnSpc>
              <a:buClr>
                <a:srgbClr val="000000"/>
              </a:buClr>
            </a:pPr>
            <a:r>
              <a:rPr lang="en-US" sz="1467" b="1" kern="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VU </a:t>
            </a: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AE &amp; Partner 2017-18 Kickoff MINI-Conference</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ctr" defTabSz="1219170">
              <a:lnSpc>
                <a:spcPct val="107000"/>
              </a:lnSpc>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June 9, 2017, 9 A.M. - 2 P.M. </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ctr" defTabSz="1219170">
              <a:lnSpc>
                <a:spcPct val="107000"/>
              </a:lnSpc>
              <a:buClr>
                <a:srgbClr val="000000"/>
              </a:buClr>
            </a:pPr>
            <a:r>
              <a:rPr lang="en-US" sz="1467" b="1" i="1" kern="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a:t>
            </a:r>
            <a:r>
              <a:rPr lang="en-US" sz="1467"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VU Staff: May claim travel &amp; 5 hours on timesheet under June 9.</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600"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8:30</a:t>
            </a:r>
            <a:r>
              <a:rPr lang="en-US" sz="16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Earlybird breakfast provided</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---donuts, muffins, fruit</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---water, coffee (soft drinks available for purchase on first floor as well)</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6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600"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9:00-10:00</a:t>
            </a:r>
            <a:r>
              <a:rPr lang="en-US" sz="16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 “Director’s Hour”</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---New expectations and updates</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---Special introductions</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---Policies, procedures, and processes</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1067"/>
              </a:spcAft>
              <a:buClr>
                <a:srgbClr val="000000"/>
              </a:buClr>
            </a:pPr>
            <a:r>
              <a:rPr lang="en-US" sz="1600" b="1" u="sng" kern="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10:00-11:00</a:t>
            </a:r>
            <a:r>
              <a:rPr lang="en-US" sz="1600" b="1" kern="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a:t>
            </a:r>
            <a:r>
              <a:rPr lang="en-US" sz="16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(Auditorium)</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1067"/>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SPECIAL GUEST/MOTIVATIONAL SPEAKER PRESENTATION: </a:t>
            </a:r>
            <a:r>
              <a:rPr lang="en-US" sz="1467"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“The Lighter Side of Education…One Flew Over the Teacher’s Lounge (Oops! I mean the Staff Preparation Room)”</a:t>
            </a: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and PRIZE GIVEAWAYS</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1067"/>
              </a:spcAft>
              <a:buClr>
                <a:srgbClr val="000000"/>
              </a:buClr>
            </a:pPr>
            <a:r>
              <a:rPr lang="en-US" sz="1600"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11:00-12:00-</a:t>
            </a:r>
            <a:r>
              <a:rPr lang="en-US" sz="16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Lunch </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---sandwiches</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---chips</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---fruit/veggies</a:t>
            </a:r>
            <a:r>
              <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/sweets</a:t>
            </a:r>
          </a:p>
          <a:p>
            <a:pPr defTabSz="1219170">
              <a:lnSpc>
                <a:spcPct val="107000"/>
              </a:lnSpc>
              <a:buClr>
                <a:srgbClr val="000000"/>
              </a:buClr>
            </a:pP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1067"/>
              </a:spcAft>
              <a:buClr>
                <a:srgbClr val="000000"/>
              </a:buClr>
            </a:pPr>
            <a:r>
              <a:rPr lang="en-US" sz="1600"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12:00-2:00</a:t>
            </a:r>
            <a:r>
              <a:rPr lang="en-US" sz="16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Training/Refresher Courses (4 group rotations)</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1067"/>
              </a:spcAft>
              <a:buClr>
                <a:srgbClr val="000000"/>
              </a:buClr>
            </a:pP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a:t>
            </a:r>
            <a:r>
              <a:rPr lang="en-US" sz="1333"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inTERS/Registration</a:t>
            </a: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Nancy Heavrin- upstairs computer lab</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1067"/>
              </a:spcAft>
              <a:buClr>
                <a:srgbClr val="000000"/>
              </a:buClr>
            </a:pP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a:t>
            </a:r>
            <a:r>
              <a:rPr lang="en-US" sz="1333"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Career Readiness/Soft Skills</a:t>
            </a: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Missy Meredith- room 217</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a:t>
            </a:r>
            <a:r>
              <a:rPr lang="en-US" sz="1333"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TABE Basics/Classroom Procedures</a:t>
            </a: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Lauren Bell- room 220</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a:t>
            </a:r>
            <a:r>
              <a:rPr lang="en-US" sz="1333"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Follow-Up Process/Laptop “Organization” (bring your laptops)</a:t>
            </a:r>
            <a:r>
              <a:rPr lang="en-US" sz="13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Jamie Gribbins- room TBA</a:t>
            </a:r>
            <a:endParaRPr lang="en-US" sz="1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8897267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900" y="1"/>
            <a:ext cx="12192000" cy="7227107"/>
          </a:xfrm>
          <a:prstGeom prst="rect">
            <a:avLst/>
          </a:prstGeom>
        </p:spPr>
        <p:txBody>
          <a:bodyPr wrap="square">
            <a:spAutoFit/>
          </a:bodyPr>
          <a:lstStyle/>
          <a:p>
            <a:pPr algn="ctr" defTabSz="1219170">
              <a:lnSpc>
                <a:spcPct val="107000"/>
              </a:lnSpc>
              <a:buClr>
                <a:srgbClr val="000000"/>
              </a:buClr>
            </a:pPr>
            <a:r>
              <a:rPr lang="en-US" sz="21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VU AE &amp; Partner Celebration &amp; MINI-Conference</a:t>
            </a:r>
            <a:endParaRPr lang="en-US" sz="2133"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ctr" defTabSz="1219170">
              <a:lnSpc>
                <a:spcPct val="107000"/>
              </a:lnSpc>
              <a:buClr>
                <a:srgbClr val="000000"/>
              </a:buClr>
            </a:pPr>
            <a:r>
              <a:rPr lang="en-US" sz="21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April 5, 2019, 9 A.M. – 2:30 P.M. </a:t>
            </a:r>
            <a:endParaRPr lang="en-US" sz="2133"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ctr" defTabSz="1219170">
              <a:lnSpc>
                <a:spcPct val="107000"/>
              </a:lnSpc>
              <a:buClr>
                <a:srgbClr val="000000"/>
              </a:buClr>
            </a:pPr>
            <a:r>
              <a:rPr lang="en-US" sz="2133"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VU Gibson Campus</a:t>
            </a:r>
            <a:endParaRPr lang="en-US" sz="2133"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ctr" defTabSz="1219170">
              <a:lnSpc>
                <a:spcPct val="107000"/>
              </a:lnSpc>
              <a:buClr>
                <a:srgbClr val="000000"/>
              </a:buClr>
            </a:pPr>
            <a:r>
              <a:rPr lang="en-US" sz="2133"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*VU Staff: May claim travel &amp; hours on timesheet </a:t>
            </a:r>
            <a:r>
              <a:rPr lang="en-US" sz="2133" b="1" i="1" u="sng" kern="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Arial"/>
              </a:rPr>
              <a:t>LABELED PROFESSIONAL DEVELOPMENT </a:t>
            </a:r>
            <a:r>
              <a:rPr lang="en-US" sz="2133"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under April 5.</a:t>
            </a:r>
            <a:endParaRPr lang="en-US" sz="2133"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600" kern="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a:t>
            </a:r>
            <a:r>
              <a:rPr lang="en-US" sz="1467" b="1" u="sng" kern="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8:30</a:t>
            </a:r>
            <a:r>
              <a:rPr lang="en-US" sz="1467" b="1" kern="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a:t>
            </a: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Earlybird breakfast &amp; Check-In (FOYER)</a:t>
            </a:r>
          </a:p>
          <a:p>
            <a:pPr defTabSz="1219170">
              <a:lnSpc>
                <a:spcPct val="107000"/>
              </a:lnSpc>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---donuts, muffins</a:t>
            </a:r>
          </a:p>
          <a:p>
            <a:pPr defTabSz="1219170">
              <a:lnSpc>
                <a:spcPct val="107000"/>
              </a:lnSpc>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---fruit</a:t>
            </a:r>
          </a:p>
          <a:p>
            <a:pPr defTabSz="1219170">
              <a:lnSpc>
                <a:spcPct val="107000"/>
              </a:lnSpc>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---water, coffee (soft drinks available for purchase on first floor as well)</a:t>
            </a:r>
          </a:p>
          <a:p>
            <a:pPr defTabSz="1219170">
              <a:lnSpc>
                <a:spcPct val="107000"/>
              </a:lnSpc>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a:t>
            </a:r>
          </a:p>
          <a:p>
            <a:pPr defTabSz="1219170">
              <a:lnSpc>
                <a:spcPct val="107000"/>
              </a:lnSpc>
              <a:buClr>
                <a:srgbClr val="000000"/>
              </a:buClr>
            </a:pPr>
            <a:r>
              <a:rPr lang="en-US" sz="1467"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9:00-9:15</a:t>
            </a: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Director’s Welcome &amp; Success Stories (AUDITORIUM)</a:t>
            </a:r>
          </a:p>
          <a:p>
            <a:pPr defTabSz="1219170">
              <a:lnSpc>
                <a:spcPct val="107000"/>
              </a:lnSpc>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a:t>
            </a:r>
          </a:p>
          <a:p>
            <a:pPr defTabSz="1219170">
              <a:lnSpc>
                <a:spcPct val="107000"/>
              </a:lnSpc>
              <a:spcAft>
                <a:spcPts val="1067"/>
              </a:spcAft>
              <a:buClr>
                <a:srgbClr val="000000"/>
              </a:buClr>
            </a:pPr>
            <a:r>
              <a:rPr lang="en-US" sz="1467"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9:15-9:45- </a:t>
            </a: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Motivational Guest Speaker &amp; Special Student Speaker (AUDITORIUM)</a:t>
            </a:r>
          </a:p>
          <a:p>
            <a:pPr defTabSz="1219170">
              <a:lnSpc>
                <a:spcPct val="107000"/>
              </a:lnSpc>
              <a:spcAft>
                <a:spcPts val="1067"/>
              </a:spcAft>
              <a:buClr>
                <a:srgbClr val="000000"/>
              </a:buClr>
            </a:pPr>
            <a:r>
              <a:rPr lang="en-US" sz="1467"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9:45-10:00- Quick Break &amp; Travel to 1</a:t>
            </a:r>
            <a:r>
              <a:rPr lang="en-US" sz="1467" b="1" u="sng" kern="0" baseline="3000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st</a:t>
            </a:r>
            <a:r>
              <a:rPr lang="en-US" sz="1467"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Session (TBA)</a:t>
            </a:r>
            <a:endPar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1067"/>
              </a:spcAft>
              <a:buClr>
                <a:srgbClr val="000000"/>
              </a:buClr>
            </a:pPr>
            <a:r>
              <a:rPr lang="en-US" sz="1467"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10:00-11:30</a:t>
            </a: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Training/Refresher Breakout Sessions (TBA)      </a:t>
            </a:r>
            <a:r>
              <a:rPr lang="en-US" sz="1467" b="1" kern="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Arial"/>
              </a:rPr>
              <a:t>(Will include: Housekeeping, Successes, T4 &amp; Data, IET/WEI, TABE/TASC, Distance Learning, Online Program, Soft Skills, Work IN Update, Process to move students quickly (steps), Toyota Partnership Update with sneak preview of our enhanced VU ABE website sponsored by Toyota, etc.)</a:t>
            </a: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a:t>
            </a:r>
          </a:p>
          <a:p>
            <a:pPr defTabSz="1219170">
              <a:lnSpc>
                <a:spcPct val="107000"/>
              </a:lnSpc>
              <a:spcAft>
                <a:spcPts val="1067"/>
              </a:spcAft>
              <a:buClr>
                <a:srgbClr val="000000"/>
              </a:buClr>
            </a:pPr>
            <a:r>
              <a:rPr lang="en-US" sz="1467"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11:30-12:30-</a:t>
            </a: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Celebration Luncheon (LARGE 1</a:t>
            </a:r>
            <a:r>
              <a:rPr lang="en-US" sz="1467" b="1" kern="0" baseline="3000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st</a:t>
            </a: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FLOOR GLASS AREA)</a:t>
            </a:r>
          </a:p>
          <a:p>
            <a:pPr defTabSz="1219170">
              <a:lnSpc>
                <a:spcPct val="0"/>
              </a:lnSpc>
              <a:spcAft>
                <a:spcPts val="1067"/>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---Taco bar catered by QDoba Mexican Restaurant</a:t>
            </a:r>
          </a:p>
          <a:p>
            <a:pPr defTabSz="1219170">
              <a:lnSpc>
                <a:spcPct val="0"/>
              </a:lnSpc>
              <a:buClr>
                <a:srgbClr val="000000"/>
              </a:buClr>
            </a:pPr>
            <a:endPar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0"/>
              </a:lnSpc>
              <a:buClr>
                <a:srgbClr val="000000"/>
              </a:buClr>
            </a:pPr>
            <a:endPar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0"/>
              </a:lnSpc>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---Awards (must be present to win)</a:t>
            </a:r>
          </a:p>
          <a:p>
            <a:pPr defTabSz="1219170">
              <a:lnSpc>
                <a:spcPct val="107000"/>
              </a:lnSpc>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---Prize Drawings (must be present to win)</a:t>
            </a:r>
          </a:p>
          <a:p>
            <a:pPr defTabSz="1219170">
              <a:lnSpc>
                <a:spcPct val="107000"/>
              </a:lnSpc>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---Great conversation with colleagues</a:t>
            </a:r>
          </a:p>
          <a:p>
            <a:pPr defTabSz="1219170">
              <a:lnSpc>
                <a:spcPct val="107000"/>
              </a:lnSpc>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a:t>
            </a:r>
          </a:p>
          <a:p>
            <a:pPr defTabSz="1219170">
              <a:lnSpc>
                <a:spcPct val="107000"/>
              </a:lnSpc>
              <a:spcAft>
                <a:spcPts val="1067"/>
              </a:spcAft>
              <a:buClr>
                <a:srgbClr val="000000"/>
              </a:buClr>
            </a:pPr>
            <a:r>
              <a:rPr lang="en-US" sz="1467"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12:45-2:00</a:t>
            </a: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Training/Refresher Breakout Sessions (TBA)</a:t>
            </a:r>
          </a:p>
          <a:p>
            <a:pPr defTabSz="1219170">
              <a:lnSpc>
                <a:spcPct val="107000"/>
              </a:lnSpc>
              <a:spcAft>
                <a:spcPts val="1067"/>
              </a:spcAft>
              <a:buClr>
                <a:srgbClr val="000000"/>
              </a:buClr>
            </a:pPr>
            <a:r>
              <a:rPr lang="en-US" sz="1467" b="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2:00-2:30-</a:t>
            </a: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Q&amp;A/Discussion time with Lauren &amp; Lead Instructors (if needed).</a:t>
            </a:r>
          </a:p>
        </p:txBody>
      </p:sp>
    </p:spTree>
    <p:extLst>
      <p:ext uri="{BB962C8B-B14F-4D97-AF65-F5344CB8AC3E}">
        <p14:creationId xmlns:p14="http://schemas.microsoft.com/office/powerpoint/2010/main" val="16928612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160020" y="1"/>
            <a:ext cx="12537440" cy="7048500"/>
          </a:xfrm>
          <a:prstGeom prst="rect">
            <a:avLst/>
          </a:prstGeom>
        </p:spPr>
      </p:pic>
    </p:spTree>
    <p:extLst>
      <p:ext uri="{BB962C8B-B14F-4D97-AF65-F5344CB8AC3E}">
        <p14:creationId xmlns:p14="http://schemas.microsoft.com/office/powerpoint/2010/main" val="25561155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100" y="1"/>
            <a:ext cx="12192000" cy="6603090"/>
          </a:xfrm>
          <a:prstGeom prst="rect">
            <a:avLst/>
          </a:prstGeom>
        </p:spPr>
        <p:txBody>
          <a:bodyPr wrap="square">
            <a:spAutoFit/>
          </a:bodyPr>
          <a:lstStyle/>
          <a:p>
            <a:pPr algn="ctr" defTabSz="1219170">
              <a:lnSpc>
                <a:spcPct val="107000"/>
              </a:lnSpc>
              <a:buClr>
                <a:srgbClr val="000000"/>
              </a:buClr>
            </a:pPr>
            <a:r>
              <a:rPr lang="en-US" sz="1467" b="1" i="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Vincennes University Site Visit Checklist</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467"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467" b="1" i="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Student Folder/Classroom Check:</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1.  Registration with release signed in appropriate places</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2.  Adult Learning Plan filled out and signed by teacher and student</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3.  UNDER-18 PAPERWORK/”checked” in inTERS (if applicable)</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4.  All TABE scores/scoresheets (pre and post)</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5.  Readiness test scores/scoresheets</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6.  Documentation/proof of incorporation of daily soft skills</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7.  Distance learning documentation (if applicable)</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8.  Sign-in sheets/proof of attendance (with actual student signatures)</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9.  ICE documentation in folders</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10.  Positive classroom climate, instructor interacting in professional manner</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11. Evidence of instructor actively engaged with students (small groups, group lessons, focused learning, computer usage, less “packets”)</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1067"/>
              </a:spcAft>
              <a:buClr>
                <a:srgbClr val="000000"/>
              </a:buClr>
            </a:pPr>
            <a:r>
              <a:rPr lang="en-US" sz="1467" b="1" i="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inTERS Check:</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___1.  Attendance updated with actual sheets labeled and filed in one location in classroom</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___2.  Testing data is accurate and errors are/are in process of being “fixed</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___3.  Registration accurately and thoroughly filled out</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___4.  Demographics accurately and thoroughly filled out</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4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___5.  Focus subject selected on all students (must be lowest EFL subject)</a:t>
            </a:r>
            <a:endParaRPr lang="en-US" sz="14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6728759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1" y="825500"/>
            <a:ext cx="12077700" cy="4538422"/>
          </a:xfrm>
          <a:prstGeom prst="rect">
            <a:avLst/>
          </a:prstGeom>
        </p:spPr>
        <p:txBody>
          <a:bodyPr wrap="square">
            <a:spAutoFit/>
          </a:bodyPr>
          <a:lstStyle/>
          <a:p>
            <a:pPr defTabSz="1219170">
              <a:lnSpc>
                <a:spcPct val="107000"/>
              </a:lnSpc>
              <a:spcAft>
                <a:spcPts val="800"/>
              </a:spcAft>
              <a:buClr>
                <a:srgbClr val="000000"/>
              </a:buClr>
            </a:pPr>
            <a:r>
              <a:rPr lang="en-US" sz="1867"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____**UNDER-18 records box checked if student is under 18.  If you are not able to check the box stating you have exit forms on file and proper paperwork, the student may not be in your class. No exceptions.  </a:t>
            </a:r>
            <a:endParaRPr lang="en-US"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1067"/>
              </a:spcAft>
              <a:buClr>
                <a:srgbClr val="000000"/>
              </a:buClr>
            </a:pPr>
            <a:r>
              <a:rPr lang="en-US" sz="1867" b="1" i="1" u="sng"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Instructor Check:</a:t>
            </a:r>
            <a:endParaRPr lang="en-US"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8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1.  Has plan for meeting 10 hour professional development requirement</a:t>
            </a:r>
            <a:endParaRPr lang="en-US"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8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2.  Is/has been cooperating/assisting with follow-up and WorkIN efforts</a:t>
            </a:r>
            <a:endParaRPr lang="en-US"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8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3.  Meeting 60% goal on NRS Table 4 </a:t>
            </a:r>
            <a:endParaRPr lang="en-US"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8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4.  Is/has been responding/submitting items in timely manner to VU staff/administration</a:t>
            </a:r>
            <a:endParaRPr lang="en-US"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spcAft>
                <a:spcPts val="800"/>
              </a:spcAft>
              <a:buClr>
                <a:srgbClr val="000000"/>
              </a:buClr>
            </a:pPr>
            <a:r>
              <a:rPr lang="en-US" sz="18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 5.  Is/has been sending timesheets to Jacquie on Tuesdays</a:t>
            </a:r>
            <a:endParaRPr lang="en-US"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8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_______________________________________________         ___________________</a:t>
            </a:r>
            <a:endParaRPr lang="en-US"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8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Instructor					Date</a:t>
            </a:r>
            <a:endParaRPr lang="en-US"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8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_______________________________________________         ___________________</a:t>
            </a:r>
            <a:endParaRPr lang="en-US"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1219170">
              <a:lnSpc>
                <a:spcPct val="107000"/>
              </a:lnSpc>
              <a:buClr>
                <a:srgbClr val="000000"/>
              </a:buClr>
            </a:pPr>
            <a:r>
              <a:rPr lang="en-US" sz="1867"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Site Monitor 				Date</a:t>
            </a:r>
            <a:endParaRPr lang="en-US"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5332747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3"/>
          <p:cNvSpPr txBox="1">
            <a:spLocks noGrp="1"/>
          </p:cNvSpPr>
          <p:nvPr>
            <p:ph type="title"/>
          </p:nvPr>
        </p:nvSpPr>
        <p:spPr>
          <a:xfrm>
            <a:off x="1270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 b="1" dirty="0" smtClean="0">
                <a:solidFill>
                  <a:srgbClr val="FFFF00"/>
                </a:solidFill>
                <a:latin typeface="Times New Roman"/>
                <a:cs typeface="Times New Roman"/>
                <a:sym typeface="Times New Roman"/>
              </a:rPr>
              <a:t>Meaningful, FUN Trainings with Initial “Kickoff”</a:t>
            </a:r>
            <a:endParaRPr dirty="0"/>
          </a:p>
        </p:txBody>
      </p:sp>
      <p:sp>
        <p:nvSpPr>
          <p:cNvPr id="2" name="Rectangle 1"/>
          <p:cNvSpPr/>
          <p:nvPr/>
        </p:nvSpPr>
        <p:spPr>
          <a:xfrm>
            <a:off x="6108701" y="1514788"/>
            <a:ext cx="6083300" cy="5409558"/>
          </a:xfrm>
          <a:prstGeom prst="rect">
            <a:avLst/>
          </a:prstGeom>
        </p:spPr>
        <p:txBody>
          <a:bodyPr wrap="square">
            <a:spAutoFit/>
          </a:bodyPr>
          <a:lstStyle/>
          <a:p>
            <a:pPr marL="609585" indent="-457189" defTabSz="1219170">
              <a:lnSpc>
                <a:spcPct val="90000"/>
              </a:lnSpc>
              <a:buClr>
                <a:srgbClr val="000000"/>
              </a:buClr>
              <a:buSzPts val="1800"/>
              <a:buFont typeface="Times New Roman"/>
              <a:buChar char="●"/>
            </a:pPr>
            <a:r>
              <a:rPr lang="en-US" sz="2133" kern="0" dirty="0">
                <a:solidFill>
                  <a:srgbClr val="000000"/>
                </a:solidFill>
                <a:latin typeface="Times New Roman"/>
                <a:ea typeface="Times New Roman"/>
                <a:cs typeface="Times New Roman"/>
                <a:sym typeface="Times New Roman"/>
              </a:rPr>
              <a:t>People don’t know what they don’t know.  Our instructors DID NOT KNOW what a Table 4 was or what it meant; therefore, they could not meet any goals set. THAT WAS OUR PROBLEM! Things immediately improved as we TAUGHT Table 4!</a:t>
            </a:r>
          </a:p>
          <a:p>
            <a:pPr marL="609585" indent="-457189" defTabSz="1219170">
              <a:lnSpc>
                <a:spcPct val="90000"/>
              </a:lnSpc>
              <a:buClr>
                <a:srgbClr val="000000"/>
              </a:buClr>
              <a:buSzPts val="1800"/>
              <a:buFont typeface="Times New Roman"/>
              <a:buChar char="●"/>
            </a:pPr>
            <a:endParaRPr lang="en-US" sz="2133" kern="0" dirty="0">
              <a:solidFill>
                <a:srgbClr val="000000"/>
              </a:solidFill>
              <a:latin typeface="Times New Roman"/>
              <a:ea typeface="Times New Roman"/>
              <a:cs typeface="Times New Roman"/>
              <a:sym typeface="Times New Roman"/>
            </a:endParaRPr>
          </a:p>
          <a:p>
            <a:pPr marL="609585" indent="-457189" defTabSz="1219170">
              <a:lnSpc>
                <a:spcPct val="90000"/>
              </a:lnSpc>
              <a:buClr>
                <a:srgbClr val="000000"/>
              </a:buClr>
              <a:buSzPts val="1800"/>
              <a:buFont typeface="Times New Roman"/>
              <a:buChar char="●"/>
            </a:pPr>
            <a:r>
              <a:rPr lang="en-US" sz="2133" kern="0" dirty="0">
                <a:solidFill>
                  <a:srgbClr val="000000"/>
                </a:solidFill>
                <a:latin typeface="Times New Roman"/>
                <a:ea typeface="Times New Roman"/>
                <a:cs typeface="Times New Roman"/>
                <a:sym typeface="Times New Roman"/>
              </a:rPr>
              <a:t>“Drove home” </a:t>
            </a:r>
            <a:r>
              <a:rPr lang="en-US" sz="2133" i="1" kern="0" dirty="0">
                <a:solidFill>
                  <a:srgbClr val="000000"/>
                </a:solidFill>
                <a:latin typeface="Times New Roman"/>
                <a:ea typeface="Times New Roman"/>
                <a:cs typeface="Times New Roman"/>
                <a:sym typeface="Times New Roman"/>
              </a:rPr>
              <a:t>WHY</a:t>
            </a:r>
            <a:r>
              <a:rPr lang="en-US" sz="2133" kern="0" dirty="0">
                <a:solidFill>
                  <a:srgbClr val="000000"/>
                </a:solidFill>
                <a:latin typeface="Times New Roman"/>
                <a:ea typeface="Times New Roman"/>
                <a:cs typeface="Times New Roman"/>
                <a:sym typeface="Times New Roman"/>
              </a:rPr>
              <a:t> Table 4 was important (job security, students being served better).</a:t>
            </a:r>
          </a:p>
          <a:p>
            <a:pPr marL="609585" indent="-457189" defTabSz="1219170">
              <a:lnSpc>
                <a:spcPct val="90000"/>
              </a:lnSpc>
              <a:buClr>
                <a:srgbClr val="000000"/>
              </a:buClr>
              <a:buSzPts val="1800"/>
              <a:buFont typeface="Times New Roman"/>
              <a:buChar char="●"/>
            </a:pPr>
            <a:endParaRPr lang="en-US" sz="2133" kern="0" dirty="0">
              <a:solidFill>
                <a:srgbClr val="000000"/>
              </a:solidFill>
              <a:latin typeface="Times New Roman"/>
              <a:ea typeface="Times New Roman"/>
              <a:cs typeface="Times New Roman"/>
              <a:sym typeface="Times New Roman"/>
            </a:endParaRPr>
          </a:p>
          <a:p>
            <a:pPr marL="609585" indent="-457189" defTabSz="1219170">
              <a:lnSpc>
                <a:spcPct val="90000"/>
              </a:lnSpc>
              <a:buClr>
                <a:srgbClr val="000000"/>
              </a:buClr>
              <a:buSzPts val="1800"/>
              <a:buFont typeface="Times New Roman"/>
              <a:buChar char="●"/>
            </a:pPr>
            <a:r>
              <a:rPr lang="en-US" sz="2133" kern="0" dirty="0">
                <a:solidFill>
                  <a:srgbClr val="000000"/>
                </a:solidFill>
                <a:latin typeface="Times New Roman"/>
                <a:ea typeface="Times New Roman"/>
                <a:cs typeface="Times New Roman"/>
                <a:sym typeface="Times New Roman"/>
              </a:rPr>
              <a:t>Repeat, repeat, repeat policy and main items to always know in newsletters and trainings (T4, housekeeping, updates, etc.) People will act like they understand when really they do not.  ;)</a:t>
            </a:r>
          </a:p>
          <a:p>
            <a:pPr marL="609585" indent="-457189" defTabSz="1219170">
              <a:lnSpc>
                <a:spcPct val="90000"/>
              </a:lnSpc>
              <a:buClr>
                <a:srgbClr val="000000"/>
              </a:buClr>
              <a:buSzPts val="1800"/>
              <a:buFont typeface="Times New Roman"/>
              <a:buChar char="●"/>
            </a:pPr>
            <a:endParaRPr lang="en-US" sz="2133" kern="0" dirty="0">
              <a:solidFill>
                <a:srgbClr val="000000"/>
              </a:solidFill>
              <a:latin typeface="Times New Roman"/>
              <a:ea typeface="Times New Roman"/>
              <a:cs typeface="Times New Roman"/>
              <a:sym typeface="Times New Roman"/>
            </a:endParaRPr>
          </a:p>
          <a:p>
            <a:pPr marL="609585" indent="-457189" defTabSz="1219170">
              <a:lnSpc>
                <a:spcPct val="90000"/>
              </a:lnSpc>
              <a:buClr>
                <a:srgbClr val="000000"/>
              </a:buClr>
              <a:buSzPts val="1800"/>
              <a:buFont typeface="Times New Roman"/>
              <a:buChar char="●"/>
            </a:pPr>
            <a:r>
              <a:rPr lang="en-US" sz="2133" kern="0" dirty="0">
                <a:solidFill>
                  <a:srgbClr val="000000"/>
                </a:solidFill>
                <a:latin typeface="Times New Roman"/>
                <a:ea typeface="Times New Roman"/>
                <a:cs typeface="Times New Roman"/>
                <a:sym typeface="Times New Roman"/>
              </a:rPr>
              <a:t>Training agendas (Include FOOD/SPEAKERS, and break meetings up).  How do I fund? </a:t>
            </a:r>
          </a:p>
          <a:p>
            <a:pPr marL="152396" defTabSz="1219170">
              <a:lnSpc>
                <a:spcPct val="90000"/>
              </a:lnSpc>
              <a:buClr>
                <a:srgbClr val="000000"/>
              </a:buClr>
              <a:buSzPts val="1800"/>
            </a:pPr>
            <a:endParaRPr lang="en-US" sz="2133" kern="0" dirty="0">
              <a:solidFill>
                <a:srgbClr val="000000"/>
              </a:solidFill>
              <a:latin typeface="Times New Roman"/>
              <a:ea typeface="Times New Roman"/>
              <a:cs typeface="Times New Roman"/>
              <a:sym typeface="Times New Roman"/>
            </a:endParaRPr>
          </a:p>
        </p:txBody>
      </p:sp>
      <p:sp>
        <p:nvSpPr>
          <p:cNvPr id="3" name="TextBox 2"/>
          <p:cNvSpPr txBox="1"/>
          <p:nvPr/>
        </p:nvSpPr>
        <p:spPr>
          <a:xfrm>
            <a:off x="4950174" y="1514788"/>
            <a:ext cx="250390" cy="379656"/>
          </a:xfrm>
          <a:prstGeom prst="rect">
            <a:avLst/>
          </a:prstGeom>
          <a:noFill/>
        </p:spPr>
        <p:txBody>
          <a:bodyPr wrap="none" rtlCol="0">
            <a:spAutoFit/>
          </a:bodyPr>
          <a:lstStyle/>
          <a:p>
            <a:pPr defTabSz="1219170">
              <a:buClr>
                <a:srgbClr val="000000"/>
              </a:buClr>
            </a:pPr>
            <a:r>
              <a:rPr lang="en-US" sz="1867" kern="0" dirty="0">
                <a:solidFill>
                  <a:srgbClr val="000000"/>
                </a:solidFill>
                <a:cs typeface="Arial"/>
                <a:sym typeface="Arial"/>
              </a:rPr>
              <a:t> </a:t>
            </a:r>
          </a:p>
        </p:txBody>
      </p:sp>
      <p:pic>
        <p:nvPicPr>
          <p:cNvPr id="2050" name="Picture 2" descr="Image result for Kickoff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484" y="2216251"/>
            <a:ext cx="4649221" cy="47400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0"/>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 b="1" dirty="0" smtClean="0">
                <a:solidFill>
                  <a:srgbClr val="FFFF00"/>
                </a:solidFill>
                <a:latin typeface="Times New Roman"/>
                <a:cs typeface="Times New Roman"/>
                <a:sym typeface="Times New Roman"/>
              </a:rPr>
              <a:t>CLEAR EXPECTATIONS OF EXCELLENCE</a:t>
            </a:r>
            <a:endParaRPr dirty="0"/>
          </a:p>
        </p:txBody>
      </p:sp>
      <p:sp>
        <p:nvSpPr>
          <p:cNvPr id="528" name="Google Shape;528;p50"/>
          <p:cNvSpPr txBox="1"/>
          <p:nvPr/>
        </p:nvSpPr>
        <p:spPr>
          <a:xfrm>
            <a:off x="0" y="2921000"/>
            <a:ext cx="10941168" cy="5685181"/>
          </a:xfrm>
          <a:prstGeom prst="rect">
            <a:avLst/>
          </a:prstGeom>
          <a:noFill/>
          <a:ln>
            <a:noFill/>
          </a:ln>
        </p:spPr>
        <p:txBody>
          <a:bodyPr spcFirstLastPara="1" wrap="square" lIns="91433" tIns="45700" rIns="91433" bIns="45700" anchor="t" anchorCtr="0">
            <a:noAutofit/>
          </a:bodyPr>
          <a:lstStyle/>
          <a:p>
            <a:pPr algn="ctr" defTabSz="1219170">
              <a:buClr>
                <a:srgbClr val="000000"/>
              </a:buClr>
            </a:pPr>
            <a:endParaRPr lang="en" sz="1467" kern="0" dirty="0">
              <a:solidFill>
                <a:srgbClr val="000000"/>
              </a:solidFill>
              <a:latin typeface="Calibri"/>
              <a:cs typeface="Arial"/>
              <a:sym typeface="Calibri"/>
            </a:endParaRPr>
          </a:p>
          <a:p>
            <a:pPr marL="380990" indent="-380990" defTabSz="1219170">
              <a:buClr>
                <a:srgbClr val="000000"/>
              </a:buClr>
              <a:buFont typeface="Arial" panose="020B0604020202020204" pitchFamily="34" charset="0"/>
              <a:buChar char="•"/>
            </a:pPr>
            <a:r>
              <a:rPr lang="en" sz="2400" b="1" kern="0" dirty="0">
                <a:solidFill>
                  <a:srgbClr val="000000"/>
                </a:solidFill>
                <a:latin typeface="Calibri"/>
                <a:cs typeface="Arial"/>
                <a:sym typeface="Calibri"/>
              </a:rPr>
              <a:t>I desperately wanted VU ABE to “show up”.  I knew clear expectations across the board must be conveyed as there had been no expectations or accountability.  </a:t>
            </a:r>
          </a:p>
          <a:p>
            <a:pPr marL="380990" indent="-380990" defTabSz="1219170">
              <a:buClr>
                <a:srgbClr val="000000"/>
              </a:buClr>
              <a:buFont typeface="Arial" panose="020B0604020202020204" pitchFamily="34" charset="0"/>
              <a:buChar char="•"/>
            </a:pPr>
            <a:r>
              <a:rPr lang="en" sz="2400" b="1" kern="0" dirty="0">
                <a:solidFill>
                  <a:srgbClr val="000000"/>
                </a:solidFill>
                <a:latin typeface="Calibri"/>
                <a:cs typeface="Arial"/>
                <a:sym typeface="Calibri"/>
              </a:rPr>
              <a:t>No clear expectations?  Staff will stop caring, take advantage, and remain in states of confusion.  This will lead to one thing- chaos in the program.  </a:t>
            </a:r>
          </a:p>
          <a:p>
            <a:pPr marL="380990" indent="-380990" defTabSz="1219170">
              <a:buClr>
                <a:srgbClr val="000000"/>
              </a:buClr>
              <a:buFont typeface="Arial" panose="020B0604020202020204" pitchFamily="34" charset="0"/>
              <a:buChar char="•"/>
            </a:pPr>
            <a:r>
              <a:rPr lang="en" sz="2400" b="1" kern="0" dirty="0">
                <a:solidFill>
                  <a:srgbClr val="000000"/>
                </a:solidFill>
                <a:latin typeface="Calibri"/>
                <a:cs typeface="Arial"/>
                <a:sym typeface="Calibri"/>
              </a:rPr>
              <a:t>All VU ABE processes are listed for instructors in easy-to-follow “steps”.</a:t>
            </a:r>
          </a:p>
          <a:p>
            <a:pPr marL="380990" indent="-380990" defTabSz="1219170">
              <a:buClr>
                <a:srgbClr val="000000"/>
              </a:buClr>
              <a:buFont typeface="Arial" panose="020B0604020202020204" pitchFamily="34" charset="0"/>
              <a:buChar char="•"/>
            </a:pPr>
            <a:r>
              <a:rPr lang="en" sz="2400" b="1" kern="0" dirty="0">
                <a:solidFill>
                  <a:srgbClr val="000000"/>
                </a:solidFill>
                <a:latin typeface="Calibri"/>
                <a:cs typeface="Arial"/>
                <a:sym typeface="Calibri"/>
              </a:rPr>
              <a:t>Ultimately, if a staff member has been presented with expectations, is provided assistance and support (with an improvement plan if needed), and still does not meet set expectations, that staff member is let go/given less hours.  As seen on the expectations sheet, that fact is made clear upfront so there are no surprises.  </a:t>
            </a:r>
          </a:p>
          <a:p>
            <a:pPr marL="380990" indent="-380990" defTabSz="1219170">
              <a:buClr>
                <a:srgbClr val="000000"/>
              </a:buClr>
              <a:buFont typeface="Arial" panose="020B0604020202020204" pitchFamily="34" charset="0"/>
              <a:buChar char="•"/>
            </a:pPr>
            <a:r>
              <a:rPr lang="en" sz="2400" b="1" kern="0" dirty="0">
                <a:solidFill>
                  <a:srgbClr val="000000"/>
                </a:solidFill>
                <a:latin typeface="Calibri"/>
                <a:cs typeface="Arial"/>
                <a:sym typeface="Calibri"/>
              </a:rPr>
              <a:t>PD Plan/Plans of Improvement </a:t>
            </a:r>
          </a:p>
          <a:p>
            <a:pPr algn="ctr" defTabSz="1219170">
              <a:buClr>
                <a:srgbClr val="000000"/>
              </a:buClr>
            </a:pPr>
            <a:endParaRPr sz="1467" kern="0" dirty="0">
              <a:solidFill>
                <a:srgbClr val="000000"/>
              </a:solidFill>
              <a:cs typeface="Arial"/>
              <a:sym typeface="Arial"/>
            </a:endParaRPr>
          </a:p>
          <a:p>
            <a:pPr marL="457189" indent="-457189" defTabSz="1219170">
              <a:buClr>
                <a:srgbClr val="000000"/>
              </a:buClr>
              <a:buSzPts val="1800"/>
              <a:buFont typeface="Calibri"/>
              <a:buAutoNum type="arabicPeriod"/>
            </a:pPr>
            <a:endParaRPr sz="2400" kern="0" dirty="0">
              <a:solidFill>
                <a:srgbClr val="000000"/>
              </a:solidFill>
              <a:latin typeface="Calibri"/>
              <a:ea typeface="Calibri"/>
              <a:cs typeface="Calibri"/>
              <a:sym typeface="Calibri"/>
            </a:endParaRPr>
          </a:p>
        </p:txBody>
      </p:sp>
      <p:pic>
        <p:nvPicPr>
          <p:cNvPr id="7172" name="Picture 4" descr="Image result for excellence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1" y="1325600"/>
            <a:ext cx="2675740" cy="1782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0"/>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 b="1" dirty="0" smtClean="0">
                <a:solidFill>
                  <a:srgbClr val="FFFF00"/>
                </a:solidFill>
                <a:latin typeface="Times New Roman"/>
                <a:cs typeface="Times New Roman"/>
                <a:sym typeface="Times New Roman"/>
              </a:rPr>
              <a:t>PD Plan/Awesome PDF’s</a:t>
            </a:r>
            <a:endParaRPr dirty="0"/>
          </a:p>
        </p:txBody>
      </p:sp>
      <p:sp>
        <p:nvSpPr>
          <p:cNvPr id="528" name="Google Shape;528;p50"/>
          <p:cNvSpPr txBox="1"/>
          <p:nvPr/>
        </p:nvSpPr>
        <p:spPr>
          <a:xfrm>
            <a:off x="0" y="2921000"/>
            <a:ext cx="10941168" cy="5685181"/>
          </a:xfrm>
          <a:prstGeom prst="rect">
            <a:avLst/>
          </a:prstGeom>
          <a:noFill/>
          <a:ln>
            <a:noFill/>
          </a:ln>
        </p:spPr>
        <p:txBody>
          <a:bodyPr spcFirstLastPara="1" wrap="square" lIns="91433" tIns="45700" rIns="91433" bIns="45700" anchor="t" anchorCtr="0">
            <a:noAutofit/>
          </a:bodyPr>
          <a:lstStyle/>
          <a:p>
            <a:pPr algn="ctr" defTabSz="1219170">
              <a:buClr>
                <a:srgbClr val="000000"/>
              </a:buClr>
            </a:pPr>
            <a:endParaRPr lang="en" sz="1467" kern="0" dirty="0">
              <a:solidFill>
                <a:srgbClr val="000000"/>
              </a:solidFill>
              <a:latin typeface="Calibri"/>
              <a:cs typeface="Arial"/>
              <a:sym typeface="Calibri"/>
            </a:endParaRPr>
          </a:p>
          <a:p>
            <a:pPr algn="ctr" defTabSz="1219170">
              <a:buClr>
                <a:srgbClr val="000000"/>
              </a:buClr>
            </a:pPr>
            <a:r>
              <a:rPr lang="en-US" sz="2667" b="1" kern="0" dirty="0">
                <a:solidFill>
                  <a:srgbClr val="000000"/>
                </a:solidFill>
                <a:cs typeface="Arial"/>
                <a:sym typeface="Arial"/>
              </a:rPr>
              <a:t>At October 2018 Small Group PD Trainings, PDF’s Covered:</a:t>
            </a:r>
          </a:p>
          <a:p>
            <a:pPr algn="ctr" defTabSz="1219170">
              <a:buClr>
                <a:srgbClr val="000000"/>
              </a:buClr>
            </a:pPr>
            <a:endParaRPr lang="en-US" sz="2667" b="1" kern="0" dirty="0">
              <a:solidFill>
                <a:srgbClr val="000000"/>
              </a:solidFill>
              <a:cs typeface="Arial"/>
              <a:sym typeface="Arial"/>
            </a:endParaRPr>
          </a:p>
          <a:p>
            <a:pPr marL="228594" indent="-228594" defTabSz="1219170">
              <a:buClr>
                <a:srgbClr val="000000"/>
              </a:buClr>
              <a:buFont typeface="Arial" panose="020B0604020202020204" pitchFamily="34" charset="0"/>
              <a:buChar char="•"/>
            </a:pPr>
            <a:r>
              <a:rPr lang="en-US" sz="2400" b="1" kern="0" dirty="0">
                <a:solidFill>
                  <a:srgbClr val="000000"/>
                </a:solidFill>
                <a:cs typeface="Arial"/>
                <a:sym typeface="Arial"/>
              </a:rPr>
              <a:t>Summary of how we performed last year</a:t>
            </a:r>
          </a:p>
          <a:p>
            <a:pPr marL="228594" indent="-228594" defTabSz="1219170">
              <a:buClr>
                <a:srgbClr val="000000"/>
              </a:buClr>
              <a:buFont typeface="Arial" panose="020B0604020202020204" pitchFamily="34" charset="0"/>
              <a:buChar char="•"/>
            </a:pPr>
            <a:r>
              <a:rPr lang="en-US" sz="2400" b="1" kern="0" dirty="0">
                <a:solidFill>
                  <a:srgbClr val="000000"/>
                </a:solidFill>
                <a:cs typeface="Arial"/>
                <a:sym typeface="Arial"/>
              </a:rPr>
              <a:t>Goals for PY 18-19</a:t>
            </a:r>
          </a:p>
          <a:p>
            <a:pPr marL="228594" indent="-228594" defTabSz="1219170">
              <a:buClr>
                <a:srgbClr val="000000"/>
              </a:buClr>
              <a:buFont typeface="Arial" panose="020B0604020202020204" pitchFamily="34" charset="0"/>
              <a:buChar char="•"/>
            </a:pPr>
            <a:r>
              <a:rPr lang="en-US" sz="2400" b="1" kern="0" dirty="0">
                <a:solidFill>
                  <a:srgbClr val="000000"/>
                </a:solidFill>
                <a:cs typeface="Arial"/>
                <a:sym typeface="Arial"/>
              </a:rPr>
              <a:t>Changes re: level gains are counted</a:t>
            </a:r>
          </a:p>
          <a:p>
            <a:pPr marL="228594" indent="-228594" defTabSz="1219170">
              <a:buClr>
                <a:srgbClr val="000000"/>
              </a:buClr>
              <a:buFont typeface="Arial" panose="020B0604020202020204" pitchFamily="34" charset="0"/>
              <a:buChar char="•"/>
            </a:pPr>
            <a:r>
              <a:rPr lang="en-US" sz="2400" b="1" kern="0" dirty="0">
                <a:solidFill>
                  <a:srgbClr val="000000"/>
                </a:solidFill>
                <a:cs typeface="Arial"/>
                <a:sym typeface="Arial"/>
              </a:rPr>
              <a:t>New Adult Learner Plans</a:t>
            </a:r>
          </a:p>
          <a:p>
            <a:pPr marL="228594" indent="-228594" defTabSz="1219170">
              <a:buClr>
                <a:srgbClr val="000000"/>
              </a:buClr>
              <a:buFont typeface="Arial" panose="020B0604020202020204" pitchFamily="34" charset="0"/>
              <a:buChar char="•"/>
            </a:pPr>
            <a:r>
              <a:rPr lang="en-US" sz="2400" b="1" kern="0" dirty="0">
                <a:solidFill>
                  <a:srgbClr val="000000"/>
                </a:solidFill>
                <a:cs typeface="Arial"/>
                <a:sym typeface="Arial"/>
              </a:rPr>
              <a:t>Following up on student Absences (with steps listed)</a:t>
            </a:r>
            <a:endParaRPr sz="2400" b="1" kern="0" dirty="0">
              <a:solidFill>
                <a:srgbClr val="000000"/>
              </a:solidFill>
              <a:cs typeface="Arial"/>
              <a:sym typeface="Arial"/>
            </a:endParaRPr>
          </a:p>
          <a:p>
            <a:pPr marL="457189" indent="-457189" defTabSz="1219170">
              <a:buClr>
                <a:srgbClr val="000000"/>
              </a:buClr>
              <a:buSzPts val="1800"/>
              <a:buFont typeface="Calibri"/>
              <a:buAutoNum type="arabicPeriod"/>
            </a:pPr>
            <a:endParaRPr sz="2400" kern="0" dirty="0">
              <a:solidFill>
                <a:srgbClr val="000000"/>
              </a:solidFill>
              <a:latin typeface="Calibri"/>
              <a:ea typeface="Calibri"/>
              <a:cs typeface="Calibri"/>
              <a:sym typeface="Calibri"/>
            </a:endParaRPr>
          </a:p>
        </p:txBody>
      </p:sp>
      <p:pic>
        <p:nvPicPr>
          <p:cNvPr id="7172" name="Picture 4" descr="Image result for excellence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1" y="1325600"/>
            <a:ext cx="2675740" cy="178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9208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47"/>
          <p:cNvPicPr preferRelativeResize="0"/>
          <p:nvPr/>
        </p:nvPicPr>
        <p:blipFill rotWithShape="1">
          <a:blip r:embed="rId3">
            <a:alphaModFix/>
          </a:blip>
          <a:srcRect/>
          <a:stretch/>
        </p:blipFill>
        <p:spPr>
          <a:xfrm>
            <a:off x="9006507" y="5454665"/>
            <a:ext cx="3185600" cy="1403200"/>
          </a:xfrm>
          <a:prstGeom prst="rect">
            <a:avLst/>
          </a:prstGeom>
          <a:noFill/>
          <a:ln>
            <a:noFill/>
          </a:ln>
        </p:spPr>
      </p:pic>
      <p:sp>
        <p:nvSpPr>
          <p:cNvPr id="497" name="Google Shape;497;p47"/>
          <p:cNvSpPr txBox="1">
            <a:spLocks noGrp="1"/>
          </p:cNvSpPr>
          <p:nvPr>
            <p:ph type="title"/>
          </p:nvPr>
        </p:nvSpPr>
        <p:spPr>
          <a:xfrm>
            <a:off x="0" y="0"/>
            <a:ext cx="12192000" cy="1325600"/>
          </a:xfrm>
          <a:prstGeom prst="rect">
            <a:avLst/>
          </a:prstGeom>
          <a:solidFill>
            <a:srgbClr val="002060"/>
          </a:solidFill>
          <a:ln>
            <a:noFill/>
          </a:ln>
        </p:spPr>
        <p:txBody>
          <a:bodyPr spcFirstLastPara="1" wrap="square" lIns="91433" tIns="45700" rIns="91433" bIns="45700" anchor="ctr" anchorCtr="0">
            <a:noAutofit/>
          </a:bodyPr>
          <a:lstStyle/>
          <a:p>
            <a:pPr indent="0" algn="ctr">
              <a:buNone/>
            </a:pPr>
            <a:r>
              <a:rPr lang="en" b="1" dirty="0" smtClean="0">
                <a:solidFill>
                  <a:srgbClr val="FFFF00"/>
                </a:solidFill>
                <a:latin typeface="Times New Roman"/>
                <a:ea typeface="Times New Roman"/>
                <a:cs typeface="Times New Roman"/>
                <a:sym typeface="Times New Roman"/>
              </a:rPr>
              <a:t> Boosting Staff Morale</a:t>
            </a:r>
            <a:r>
              <a:rPr lang="en" b="1" dirty="0">
                <a:solidFill>
                  <a:srgbClr val="FFFF00"/>
                </a:solidFill>
                <a:latin typeface="Times New Roman"/>
                <a:ea typeface="Times New Roman"/>
                <a:cs typeface="Times New Roman"/>
                <a:sym typeface="Times New Roman"/>
              </a:rPr>
              <a:t> Means MORE!</a:t>
            </a:r>
            <a:endParaRPr dirty="0"/>
          </a:p>
        </p:txBody>
      </p:sp>
      <p:sp>
        <p:nvSpPr>
          <p:cNvPr id="498" name="Google Shape;498;p47"/>
          <p:cNvSpPr txBox="1"/>
          <p:nvPr/>
        </p:nvSpPr>
        <p:spPr>
          <a:xfrm>
            <a:off x="701675" y="1411288"/>
            <a:ext cx="10818800" cy="5792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3200" kern="0" dirty="0">
                <a:solidFill>
                  <a:srgbClr val="000000"/>
                </a:solidFill>
                <a:latin typeface="Times New Roman"/>
                <a:ea typeface="Times New Roman"/>
                <a:cs typeface="Times New Roman"/>
                <a:sym typeface="Times New Roman"/>
              </a:rPr>
              <a:t>Proven Fact: “The better you treat people, the harder they will work for you!” </a:t>
            </a:r>
            <a:endParaRPr sz="1467" kern="0" dirty="0">
              <a:solidFill>
                <a:srgbClr val="000000"/>
              </a:solidFill>
              <a:cs typeface="Arial"/>
              <a:sym typeface="Arial"/>
            </a:endParaRPr>
          </a:p>
        </p:txBody>
      </p:sp>
      <p:pic>
        <p:nvPicPr>
          <p:cNvPr id="499" name="Google Shape;499;p47"/>
          <p:cNvPicPr preferRelativeResize="0">
            <a:picLocks noGrp="1"/>
          </p:cNvPicPr>
          <p:nvPr>
            <p:ph type="body" idx="1"/>
          </p:nvPr>
        </p:nvPicPr>
        <p:blipFill rotWithShape="1">
          <a:blip r:embed="rId4">
            <a:alphaModFix/>
          </a:blip>
          <a:srcRect/>
          <a:stretch/>
        </p:blipFill>
        <p:spPr>
          <a:xfrm>
            <a:off x="269875" y="5454651"/>
            <a:ext cx="3102000" cy="1101600"/>
          </a:xfrm>
          <a:prstGeom prst="rect">
            <a:avLst/>
          </a:prstGeom>
          <a:noFill/>
          <a:ln>
            <a:noFill/>
          </a:ln>
        </p:spPr>
      </p:pic>
      <p:sp>
        <p:nvSpPr>
          <p:cNvPr id="500" name="Google Shape;500;p47"/>
          <p:cNvSpPr txBox="1"/>
          <p:nvPr/>
        </p:nvSpPr>
        <p:spPr>
          <a:xfrm>
            <a:off x="427333" y="2505384"/>
            <a:ext cx="3577200" cy="2434400"/>
          </a:xfrm>
          <a:prstGeom prst="rect">
            <a:avLst/>
          </a:prstGeom>
          <a:noFill/>
          <a:ln>
            <a:noFill/>
          </a:ln>
        </p:spPr>
        <p:txBody>
          <a:bodyPr spcFirstLastPara="1" wrap="square" lIns="121900" tIns="121900" rIns="121900" bIns="121900" anchor="t" anchorCtr="0">
            <a:noAutofit/>
          </a:bodyPr>
          <a:lstStyle/>
          <a:p>
            <a:pPr marL="152396" defTabSz="1219170">
              <a:buClr>
                <a:srgbClr val="000000"/>
              </a:buClr>
              <a:buSzPts val="1800"/>
            </a:pPr>
            <a:endParaRPr sz="2400" kern="0" dirty="0">
              <a:solidFill>
                <a:srgbClr val="000000"/>
              </a:solidFill>
              <a:cs typeface="Arial"/>
              <a:sym typeface="Arial"/>
            </a:endParaRPr>
          </a:p>
          <a:p>
            <a:pPr marL="609585" indent="-457189" defTabSz="1219170">
              <a:buClr>
                <a:srgbClr val="000000"/>
              </a:buClr>
              <a:buSzPts val="1800"/>
              <a:buFont typeface="Arial"/>
              <a:buChar char="❖"/>
            </a:pPr>
            <a:r>
              <a:rPr lang="en" sz="2400" kern="0" dirty="0">
                <a:solidFill>
                  <a:srgbClr val="000000"/>
                </a:solidFill>
                <a:cs typeface="Arial"/>
                <a:sym typeface="Arial"/>
              </a:rPr>
              <a:t>Birthday cards</a:t>
            </a:r>
            <a:endParaRPr sz="2400" kern="0" dirty="0">
              <a:solidFill>
                <a:srgbClr val="000000"/>
              </a:solidFill>
              <a:cs typeface="Arial"/>
              <a:sym typeface="Arial"/>
            </a:endParaRPr>
          </a:p>
          <a:p>
            <a:pPr marL="609585" indent="-457189" defTabSz="1219170">
              <a:buClr>
                <a:srgbClr val="000000"/>
              </a:buClr>
              <a:buSzPts val="1800"/>
              <a:buFont typeface="Arial"/>
              <a:buChar char="❖"/>
            </a:pPr>
            <a:r>
              <a:rPr lang="en" sz="2400" kern="0" dirty="0">
                <a:solidFill>
                  <a:srgbClr val="000000"/>
                </a:solidFill>
                <a:cs typeface="Arial"/>
                <a:sym typeface="Arial"/>
              </a:rPr>
              <a:t>Awards (adds a bit of good ol’ competition and excitement)</a:t>
            </a:r>
            <a:endParaRPr sz="2400" kern="0" dirty="0">
              <a:solidFill>
                <a:srgbClr val="000000"/>
              </a:solidFill>
              <a:cs typeface="Arial"/>
              <a:sym typeface="Arial"/>
            </a:endParaRPr>
          </a:p>
          <a:p>
            <a:pPr marL="609585" indent="-457189" defTabSz="1219170">
              <a:buClr>
                <a:srgbClr val="000000"/>
              </a:buClr>
              <a:buSzPts val="1800"/>
              <a:buFont typeface="Arial"/>
              <a:buChar char="❖"/>
            </a:pPr>
            <a:endParaRPr sz="2400" kern="0" dirty="0">
              <a:solidFill>
                <a:srgbClr val="000000"/>
              </a:solidFill>
              <a:cs typeface="Arial"/>
              <a:sym typeface="Arial"/>
            </a:endParaRPr>
          </a:p>
          <a:p>
            <a:pPr defTabSz="1219170">
              <a:buClr>
                <a:srgbClr val="000000"/>
              </a:buClr>
            </a:pPr>
            <a:endParaRPr sz="1867" kern="0" dirty="0">
              <a:solidFill>
                <a:srgbClr val="000000"/>
              </a:solidFill>
              <a:cs typeface="Arial"/>
              <a:sym typeface="Arial"/>
            </a:endParaRPr>
          </a:p>
        </p:txBody>
      </p:sp>
      <p:sp>
        <p:nvSpPr>
          <p:cNvPr id="501" name="Google Shape;501;p47"/>
          <p:cNvSpPr txBox="1"/>
          <p:nvPr/>
        </p:nvSpPr>
        <p:spPr>
          <a:xfrm>
            <a:off x="4004533" y="3208048"/>
            <a:ext cx="4000000" cy="2086400"/>
          </a:xfrm>
          <a:prstGeom prst="rect">
            <a:avLst/>
          </a:prstGeom>
          <a:noFill/>
          <a:ln>
            <a:noFill/>
          </a:ln>
        </p:spPr>
        <p:txBody>
          <a:bodyPr spcFirstLastPara="1" wrap="square" lIns="121900" tIns="121900" rIns="121900" bIns="121900" anchor="ctr" anchorCtr="0">
            <a:noAutofit/>
          </a:bodyPr>
          <a:lstStyle/>
          <a:p>
            <a:pPr marL="609585" indent="-457189" defTabSz="1219170">
              <a:buClr>
                <a:srgbClr val="000000"/>
              </a:buClr>
              <a:buSzPts val="1800"/>
              <a:buFont typeface="Arial"/>
              <a:buChar char="❖"/>
            </a:pPr>
            <a:r>
              <a:rPr lang="en" sz="2400" kern="0" dirty="0">
                <a:solidFill>
                  <a:srgbClr val="000000"/>
                </a:solidFill>
                <a:cs typeface="Arial"/>
                <a:sym typeface="Arial"/>
              </a:rPr>
              <a:t>Christmas party</a:t>
            </a:r>
            <a:endParaRPr sz="2400" kern="0" dirty="0">
              <a:solidFill>
                <a:srgbClr val="000000"/>
              </a:solidFill>
              <a:cs typeface="Arial"/>
              <a:sym typeface="Arial"/>
            </a:endParaRPr>
          </a:p>
          <a:p>
            <a:pPr marL="609585" indent="-457189" defTabSz="1219170">
              <a:buClr>
                <a:srgbClr val="000000"/>
              </a:buClr>
              <a:buSzPts val="1800"/>
              <a:buFont typeface="Arial"/>
              <a:buChar char="❖"/>
            </a:pPr>
            <a:r>
              <a:rPr lang="en" sz="2400" kern="0" dirty="0">
                <a:solidFill>
                  <a:srgbClr val="000000"/>
                </a:solidFill>
                <a:cs typeface="Arial"/>
                <a:sym typeface="Arial"/>
              </a:rPr>
              <a:t>Luncheons &amp; prize drawings at trainings</a:t>
            </a:r>
          </a:p>
          <a:p>
            <a:pPr marL="609585" indent="-457189" defTabSz="1219170">
              <a:buClr>
                <a:srgbClr val="000000"/>
              </a:buClr>
              <a:buSzPts val="1800"/>
              <a:buFont typeface="Arial"/>
              <a:buChar char="❖"/>
            </a:pPr>
            <a:r>
              <a:rPr lang="en" sz="2400" kern="0" dirty="0">
                <a:solidFill>
                  <a:srgbClr val="000000"/>
                </a:solidFill>
                <a:cs typeface="Arial"/>
                <a:sym typeface="Arial"/>
              </a:rPr>
              <a:t>“Personal touch”- Handwritten praise to each in each monthly mailing</a:t>
            </a:r>
            <a:endParaRPr sz="2400" kern="0" dirty="0">
              <a:solidFill>
                <a:srgbClr val="000000"/>
              </a:solidFill>
              <a:cs typeface="Arial"/>
              <a:sym typeface="Arial"/>
            </a:endParaRPr>
          </a:p>
        </p:txBody>
      </p:sp>
      <p:pic>
        <p:nvPicPr>
          <p:cNvPr id="6146" name="Picture 2" descr="Image result for boost staff moral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733" y="3175936"/>
            <a:ext cx="4503440" cy="17638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3466" y="107461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15" name="TextBox 14"/>
          <p:cNvSpPr txBox="1"/>
          <p:nvPr/>
        </p:nvSpPr>
        <p:spPr>
          <a:xfrm>
            <a:off x="5963681" y="3274611"/>
            <a:ext cx="4542971" cy="523220"/>
          </a:xfrm>
          <a:prstGeom prst="rect">
            <a:avLst/>
          </a:prstGeom>
          <a:noFill/>
        </p:spPr>
        <p:txBody>
          <a:bodyPr wrap="square" rtlCol="0">
            <a:spAutoFit/>
          </a:bodyPr>
          <a:lstStyle/>
          <a:p>
            <a:r>
              <a:rPr lang="en-US" sz="2800" dirty="0" smtClean="0">
                <a:solidFill>
                  <a:srgbClr val="FFC000"/>
                </a:solidFill>
              </a:rPr>
              <a:t> </a:t>
            </a:r>
            <a:endParaRPr lang="en-US" sz="2800" dirty="0">
              <a:solidFill>
                <a:srgbClr val="FFC000"/>
              </a:solidFill>
            </a:endParaRPr>
          </a:p>
        </p:txBody>
      </p:sp>
      <p:sp>
        <p:nvSpPr>
          <p:cNvPr id="7" name="Rectangle 6"/>
          <p:cNvSpPr/>
          <p:nvPr/>
        </p:nvSpPr>
        <p:spPr>
          <a:xfrm>
            <a:off x="5603127" y="2775882"/>
            <a:ext cx="4720743" cy="369332"/>
          </a:xfrm>
          <a:prstGeom prst="rect">
            <a:avLst/>
          </a:prstGeom>
        </p:spPr>
        <p:txBody>
          <a:bodyPr wrap="square">
            <a:spAutoFit/>
          </a:bodyPr>
          <a:lstStyle/>
          <a:p>
            <a:endParaRPr lang="en-US" dirty="0"/>
          </a:p>
        </p:txBody>
      </p:sp>
      <p:sp>
        <p:nvSpPr>
          <p:cNvPr id="2" name="Rectangle 1"/>
          <p:cNvSpPr/>
          <p:nvPr/>
        </p:nvSpPr>
        <p:spPr>
          <a:xfrm>
            <a:off x="480327" y="3004586"/>
            <a:ext cx="6214411" cy="3416320"/>
          </a:xfrm>
          <a:prstGeom prst="rect">
            <a:avLst/>
          </a:prstGeom>
        </p:spPr>
        <p:txBody>
          <a:bodyPr wrap="square">
            <a:spAutoFit/>
          </a:bodyPr>
          <a:lstStyle/>
          <a:p>
            <a:r>
              <a:rPr lang="en-US" dirty="0">
                <a:ea typeface="Calibri" panose="020F0502020204030204" pitchFamily="34" charset="0"/>
                <a:cs typeface="Times New Roman" panose="02020603050405020304" pitchFamily="18" charset="0"/>
              </a:rPr>
              <a:t>She told the crowd Wednesday that she felt at times that she wasn't strong enough or smart enough, but "when I kept God close to me," the vision for changes in her life remained clear. She encouraged others seeking a second chance at education to "keep on walking" through the process and take advantage of the opportunity, noting "the grant does make a difference in people's lives</a:t>
            </a:r>
            <a:r>
              <a:rPr lang="en-US" dirty="0" smtClean="0">
                <a:ea typeface="Calibri" panose="020F0502020204030204" pitchFamily="34" charset="0"/>
                <a:cs typeface="Times New Roman" panose="02020603050405020304" pitchFamily="18" charset="0"/>
              </a:rPr>
              <a:t>.” </a:t>
            </a:r>
          </a:p>
          <a:p>
            <a:endParaRPr lang="en-US" sz="1000" dirty="0">
              <a:cs typeface="Times New Roman" panose="02020603050405020304" pitchFamily="18" charset="0"/>
            </a:endParaRPr>
          </a:p>
          <a:p>
            <a:r>
              <a:rPr lang="en-US" dirty="0" smtClean="0"/>
              <a:t>Vincennes </a:t>
            </a:r>
            <a:r>
              <a:rPr lang="en-US" dirty="0"/>
              <a:t>University Adult Basic Education Director Lauren Bell </a:t>
            </a:r>
            <a:r>
              <a:rPr lang="en-US" dirty="0" smtClean="0"/>
              <a:t>said the </a:t>
            </a:r>
            <a:r>
              <a:rPr lang="en-US" dirty="0"/>
              <a:t>donation is "an invaluable gift" to the program.</a:t>
            </a:r>
          </a:p>
        </p:txBody>
      </p:sp>
      <p:sp>
        <p:nvSpPr>
          <p:cNvPr id="8" name="TextBox 7"/>
          <p:cNvSpPr txBox="1"/>
          <p:nvPr/>
        </p:nvSpPr>
        <p:spPr>
          <a:xfrm>
            <a:off x="7823813" y="2951380"/>
            <a:ext cx="4611162" cy="3139321"/>
          </a:xfrm>
          <a:prstGeom prst="rect">
            <a:avLst/>
          </a:prstGeom>
          <a:noFill/>
        </p:spPr>
        <p:txBody>
          <a:bodyPr wrap="square" rtlCol="0">
            <a:spAutoFit/>
          </a:bodyPr>
          <a:lstStyle/>
          <a:p>
            <a:r>
              <a:rPr lang="en-US" sz="2200" dirty="0">
                <a:solidFill>
                  <a:srgbClr val="FFC000"/>
                </a:solidFill>
                <a:latin typeface="Segoe Print" panose="02000600000000000000" pitchFamily="2" charset="0"/>
              </a:rPr>
              <a:t>"At Toyota, we want our communities to go places," </a:t>
            </a:r>
            <a:r>
              <a:rPr lang="en-US" sz="2200" dirty="0" smtClean="0">
                <a:solidFill>
                  <a:srgbClr val="FFC000"/>
                </a:solidFill>
                <a:latin typeface="Segoe Print" panose="02000600000000000000" pitchFamily="2" charset="0"/>
              </a:rPr>
              <a:t>Marshall </a:t>
            </a:r>
            <a:r>
              <a:rPr lang="en-US" sz="2200" dirty="0">
                <a:solidFill>
                  <a:srgbClr val="FFC000"/>
                </a:solidFill>
                <a:latin typeface="Segoe Print" panose="02000600000000000000" pitchFamily="2" charset="0"/>
              </a:rPr>
              <a:t>said, noting that everyone has overcome something that may at first have seemed impossible. She said the key is turning the impossible into the "I'm possible" for people.</a:t>
            </a:r>
          </a:p>
        </p:txBody>
      </p:sp>
      <p:cxnSp>
        <p:nvCxnSpPr>
          <p:cNvPr id="10" name="Straight Connector 9"/>
          <p:cNvCxnSpPr/>
          <p:nvPr/>
        </p:nvCxnSpPr>
        <p:spPr>
          <a:xfrm flipH="1">
            <a:off x="6963160" y="2989093"/>
            <a:ext cx="14749" cy="34163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80327" y="6251523"/>
            <a:ext cx="4456669" cy="307777"/>
          </a:xfrm>
          <a:prstGeom prst="rect">
            <a:avLst/>
          </a:prstGeom>
        </p:spPr>
        <p:txBody>
          <a:bodyPr wrap="none">
            <a:spAutoFit/>
          </a:bodyPr>
          <a:lstStyle/>
          <a:p>
            <a:r>
              <a:rPr lang="en-US" sz="1400" dirty="0">
                <a:solidFill>
                  <a:srgbClr val="FFC000"/>
                </a:solidFill>
              </a:rPr>
              <a:t>BY ANDREA HOWE Editor, The Daily Clarion  3.6.19</a:t>
            </a:r>
          </a:p>
        </p:txBody>
      </p:sp>
      <p:sp>
        <p:nvSpPr>
          <p:cNvPr id="13" name="Rectangle 12"/>
          <p:cNvSpPr/>
          <p:nvPr/>
        </p:nvSpPr>
        <p:spPr>
          <a:xfrm>
            <a:off x="7823813" y="6152202"/>
            <a:ext cx="4362833" cy="523220"/>
          </a:xfrm>
          <a:prstGeom prst="rect">
            <a:avLst/>
          </a:prstGeom>
        </p:spPr>
        <p:txBody>
          <a:bodyPr wrap="square">
            <a:spAutoFit/>
          </a:bodyPr>
          <a:lstStyle/>
          <a:p>
            <a:r>
              <a:rPr lang="en-US" sz="1400" dirty="0"/>
              <a:t>Millie Marshall | Toyota Motor Manufacturing Indiana President</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667281" y="4519378"/>
            <a:ext cx="3490290" cy="37262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544" y="2108140"/>
            <a:ext cx="3963240" cy="896446"/>
          </a:xfrm>
          <a:prstGeom prst="rect">
            <a:avLst/>
          </a:prstGeom>
        </p:spPr>
      </p:pic>
    </p:spTree>
    <p:extLst>
      <p:ext uri="{BB962C8B-B14F-4D97-AF65-F5344CB8AC3E}">
        <p14:creationId xmlns:p14="http://schemas.microsoft.com/office/powerpoint/2010/main" val="34599682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3"/>
          <p:cNvSpPr txBox="1">
            <a:spLocks noGrp="1"/>
          </p:cNvSpPr>
          <p:nvPr>
            <p:ph type="title"/>
          </p:nvPr>
        </p:nvSpPr>
        <p:spPr>
          <a:xfrm>
            <a:off x="1098667" y="1018133"/>
            <a:ext cx="9871200" cy="4764400"/>
          </a:xfrm>
          <a:prstGeom prst="rect">
            <a:avLst/>
          </a:prstGeom>
        </p:spPr>
        <p:txBody>
          <a:bodyPr spcFirstLastPara="1" wrap="square" lIns="121900" tIns="121900" rIns="121900" bIns="121900" anchor="ctr" anchorCtr="0">
            <a:noAutofit/>
          </a:bodyPr>
          <a:lstStyle/>
          <a:p>
            <a:r>
              <a:rPr lang="en" sz="12800"/>
              <a:t>Student</a:t>
            </a:r>
            <a:endParaRPr sz="12800" dirty="0"/>
          </a:p>
          <a:p>
            <a:r>
              <a:rPr lang="en" sz="12800"/>
              <a:t>Success </a:t>
            </a:r>
            <a:endParaRPr sz="12800" dirty="0"/>
          </a:p>
          <a:p>
            <a:r>
              <a:rPr lang="en" sz="12800"/>
              <a:t>Stories</a:t>
            </a:r>
            <a:endParaRPr sz="12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4"/>
          <p:cNvSpPr txBox="1">
            <a:spLocks noGrp="1"/>
          </p:cNvSpPr>
          <p:nvPr>
            <p:ph type="title"/>
          </p:nvPr>
        </p:nvSpPr>
        <p:spPr>
          <a:xfrm>
            <a:off x="4519700" y="861200"/>
            <a:ext cx="7481200" cy="5353200"/>
          </a:xfrm>
          <a:prstGeom prst="rect">
            <a:avLst/>
          </a:prstGeom>
        </p:spPr>
        <p:txBody>
          <a:bodyPr spcFirstLastPara="1" wrap="square" lIns="121900" tIns="121900" rIns="121900" bIns="121900" anchor="ctr" anchorCtr="0">
            <a:noAutofit/>
          </a:bodyPr>
          <a:lstStyle/>
          <a:p>
            <a:r>
              <a:rPr lang="en"/>
              <a:t>Alex Roy</a:t>
            </a:r>
            <a:endParaRPr dirty="0"/>
          </a:p>
          <a:p>
            <a:r>
              <a:rPr lang="en" sz="2400"/>
              <a:t>Alex says he “didn’t have his head on straight” in high school,</a:t>
            </a:r>
            <a:endParaRPr sz="2400" dirty="0"/>
          </a:p>
          <a:p>
            <a:r>
              <a:rPr lang="en" sz="2400"/>
              <a:t>getting expelled from multiple schools. He eventually found God and decided to devote his</a:t>
            </a:r>
            <a:endParaRPr sz="2400" dirty="0"/>
          </a:p>
          <a:p>
            <a:r>
              <a:rPr lang="en" sz="2400"/>
              <a:t>life to Him. </a:t>
            </a:r>
            <a:endParaRPr sz="2400" dirty="0"/>
          </a:p>
          <a:p>
            <a:pPr marL="609585" indent="-457189">
              <a:buSzPts val="1800"/>
              <a:buChar char="●"/>
            </a:pPr>
            <a:r>
              <a:rPr lang="en" sz="2400"/>
              <a:t>Now, after graduating from VU’s Adult Basic Education program with his HSE, Roy is headed to seminary school. </a:t>
            </a:r>
            <a:endParaRPr sz="2400" dirty="0"/>
          </a:p>
          <a:p>
            <a:pPr marL="609585" indent="-457189">
              <a:buSzPts val="1800"/>
              <a:buChar char="●"/>
            </a:pPr>
            <a:r>
              <a:rPr lang="en" sz="2400"/>
              <a:t>He currently holds a job at Cracker Barrel in Evansville. </a:t>
            </a:r>
            <a:endParaRPr sz="2400" dirty="0"/>
          </a:p>
          <a:p>
            <a:pPr marL="609585" indent="-457189">
              <a:buSzPts val="1800"/>
              <a:buChar char="●"/>
            </a:pPr>
            <a:r>
              <a:rPr lang="en" sz="2400"/>
              <a:t>He says he would never be able to move forward without earning his HSE with the help of VU ABE, and he states that it is the best thing that has ever happened to him in his life.</a:t>
            </a:r>
            <a:endParaRPr sz="2400" dirty="0"/>
          </a:p>
          <a:p>
            <a:endParaRPr sz="2400" dirty="0"/>
          </a:p>
        </p:txBody>
      </p:sp>
      <p:pic>
        <p:nvPicPr>
          <p:cNvPr id="553" name="Google Shape;553;p54"/>
          <p:cNvPicPr preferRelativeResize="0"/>
          <p:nvPr/>
        </p:nvPicPr>
        <p:blipFill>
          <a:blip r:embed="rId3">
            <a:alphaModFix/>
          </a:blip>
          <a:stretch>
            <a:fillRect/>
          </a:stretch>
        </p:blipFill>
        <p:spPr>
          <a:xfrm>
            <a:off x="265967" y="805000"/>
            <a:ext cx="3987800" cy="4876800"/>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035100" y="2631066"/>
            <a:ext cx="7998400" cy="5814433"/>
          </a:xfrm>
        </p:spPr>
        <p:txBody>
          <a:bodyPr/>
          <a:lstStyle/>
          <a:p>
            <a:r>
              <a:rPr lang="en-US" b="1" dirty="0" smtClean="0"/>
              <a:t>"</a:t>
            </a:r>
            <a:r>
              <a:rPr lang="en-US" b="1" dirty="0"/>
              <a:t>Unless someone like you cares a whole awful lot, nothing is going to get better. It's not." The Lorax</a:t>
            </a:r>
            <a:r>
              <a:rPr lang="en-US" b="1" dirty="0" smtClean="0"/>
              <a:t>.</a:t>
            </a:r>
          </a:p>
        </p:txBody>
      </p:sp>
      <p:pic>
        <p:nvPicPr>
          <p:cNvPr id="1026" name="Picture 2" descr="The Lorax Movie Clipar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633" y="387350"/>
            <a:ext cx="3810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8043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311341" y="5661537"/>
            <a:ext cx="2236571" cy="979431"/>
          </a:xfrm>
          <a:prstGeom prst="rect">
            <a:avLst/>
          </a:prstGeom>
        </p:spPr>
      </p:pic>
      <p:sp>
        <p:nvSpPr>
          <p:cNvPr id="10" name="Rectangle 9"/>
          <p:cNvSpPr/>
          <p:nvPr/>
        </p:nvSpPr>
        <p:spPr>
          <a:xfrm>
            <a:off x="2605548" y="754891"/>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sp>
        <p:nvSpPr>
          <p:cNvPr id="3" name="TextBox 2"/>
          <p:cNvSpPr txBox="1"/>
          <p:nvPr/>
        </p:nvSpPr>
        <p:spPr>
          <a:xfrm>
            <a:off x="403412" y="2528047"/>
            <a:ext cx="5805714" cy="3508653"/>
          </a:xfrm>
          <a:prstGeom prst="rect">
            <a:avLst/>
          </a:prstGeom>
          <a:noFill/>
        </p:spPr>
        <p:txBody>
          <a:bodyPr wrap="square" rtlCol="0">
            <a:spAutoFit/>
          </a:bodyPr>
          <a:lstStyle/>
          <a:p>
            <a:r>
              <a:rPr lang="en-US" sz="6600" dirty="0" smtClean="0">
                <a:latin typeface="Segoe Print" panose="02000600000000000000" pitchFamily="2" charset="0"/>
              </a:rPr>
              <a:t>2019-2020</a:t>
            </a:r>
          </a:p>
          <a:p>
            <a:r>
              <a:rPr lang="en-US" sz="2400" dirty="0" smtClean="0">
                <a:latin typeface="Segoe Print" panose="02000600000000000000" pitchFamily="2" charset="0"/>
              </a:rPr>
              <a:t>Adult Education </a:t>
            </a:r>
          </a:p>
          <a:p>
            <a:r>
              <a:rPr lang="en-US" sz="6600" dirty="0" smtClean="0">
                <a:solidFill>
                  <a:srgbClr val="FFC000"/>
                </a:solidFill>
                <a:latin typeface="Segoe Print" panose="02000600000000000000" pitchFamily="2" charset="0"/>
              </a:rPr>
              <a:t>Grant Continuation </a:t>
            </a:r>
            <a:endParaRPr lang="en-US" sz="6600" dirty="0">
              <a:solidFill>
                <a:srgbClr val="FFC000"/>
              </a:solidFill>
              <a:latin typeface="Segoe Print" panose="02000600000000000000" pitchFamily="2" charset="0"/>
            </a:endParaRPr>
          </a:p>
        </p:txBody>
      </p:sp>
      <p:cxnSp>
        <p:nvCxnSpPr>
          <p:cNvPr id="8" name="Straight Connector 7"/>
          <p:cNvCxnSpPr/>
          <p:nvPr/>
        </p:nvCxnSpPr>
        <p:spPr>
          <a:xfrm flipH="1">
            <a:off x="6203309" y="2741443"/>
            <a:ext cx="5817" cy="37192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03412" y="5920961"/>
            <a:ext cx="5178021" cy="523220"/>
          </a:xfrm>
          <a:prstGeom prst="rect">
            <a:avLst/>
          </a:prstGeom>
        </p:spPr>
        <p:txBody>
          <a:bodyPr wrap="none">
            <a:spAutoFit/>
          </a:bodyPr>
          <a:lstStyle/>
          <a:p>
            <a:r>
              <a:rPr lang="en-US" sz="2800" dirty="0"/>
              <a:t>Scott Mills | Donna Lovelady</a:t>
            </a:r>
          </a:p>
        </p:txBody>
      </p:sp>
      <p:sp>
        <p:nvSpPr>
          <p:cNvPr id="4" name="Rectangle 3"/>
          <p:cNvSpPr/>
          <p:nvPr/>
        </p:nvSpPr>
        <p:spPr>
          <a:xfrm>
            <a:off x="6525508" y="2528047"/>
            <a:ext cx="5571666" cy="3647152"/>
          </a:xfrm>
          <a:prstGeom prst="rect">
            <a:avLst/>
          </a:prstGeom>
        </p:spPr>
        <p:txBody>
          <a:bodyPr wrap="square">
            <a:spAutoFit/>
          </a:bodyPr>
          <a:lstStyle/>
          <a:p>
            <a:r>
              <a:rPr lang="en-US" sz="5400" dirty="0" smtClean="0"/>
              <a:t>Timelines</a:t>
            </a:r>
            <a:endParaRPr lang="en-US" sz="5400" dirty="0"/>
          </a:p>
          <a:p>
            <a:r>
              <a:rPr lang="en-US" sz="2400" dirty="0" smtClean="0">
                <a:solidFill>
                  <a:srgbClr val="FFC000"/>
                </a:solidFill>
              </a:rPr>
              <a:t>Submission </a:t>
            </a:r>
            <a:r>
              <a:rPr lang="en-US" sz="2400" dirty="0">
                <a:solidFill>
                  <a:srgbClr val="FFC000"/>
                </a:solidFill>
              </a:rPr>
              <a:t>Deadline	</a:t>
            </a:r>
            <a:endParaRPr lang="en-US" sz="2400" dirty="0" smtClean="0">
              <a:solidFill>
                <a:srgbClr val="FFC000"/>
              </a:solidFill>
            </a:endParaRPr>
          </a:p>
          <a:p>
            <a:r>
              <a:rPr lang="en-US" sz="2400" dirty="0" smtClean="0">
                <a:solidFill>
                  <a:srgbClr val="FFC000"/>
                </a:solidFill>
              </a:rPr>
              <a:t>April </a:t>
            </a:r>
            <a:r>
              <a:rPr lang="en-US" sz="2400" dirty="0">
                <a:solidFill>
                  <a:srgbClr val="FFC000"/>
                </a:solidFill>
              </a:rPr>
              <a:t>1, 2019 – 5 p.m. </a:t>
            </a:r>
            <a:r>
              <a:rPr lang="en-US" sz="2400" dirty="0" smtClean="0">
                <a:solidFill>
                  <a:srgbClr val="FFC000"/>
                </a:solidFill>
              </a:rPr>
              <a:t>EST</a:t>
            </a:r>
          </a:p>
          <a:p>
            <a:r>
              <a:rPr lang="en-US" sz="2400" dirty="0" smtClean="0"/>
              <a:t>Award </a:t>
            </a:r>
            <a:r>
              <a:rPr lang="en-US" sz="2400" dirty="0"/>
              <a:t>Decisions		</a:t>
            </a:r>
            <a:endParaRPr lang="en-US" sz="2400" dirty="0" smtClean="0"/>
          </a:p>
          <a:p>
            <a:r>
              <a:rPr lang="en-US" sz="2400" dirty="0" smtClean="0"/>
              <a:t>Early </a:t>
            </a:r>
            <a:r>
              <a:rPr lang="en-US" sz="2400" dirty="0"/>
              <a:t>May </a:t>
            </a:r>
            <a:r>
              <a:rPr lang="en-US" sz="2400" dirty="0" smtClean="0"/>
              <a:t>2019</a:t>
            </a:r>
          </a:p>
          <a:p>
            <a:endParaRPr lang="en-US" sz="1000" dirty="0" smtClean="0"/>
          </a:p>
          <a:p>
            <a:endParaRPr lang="en-US" sz="1100" dirty="0" smtClean="0"/>
          </a:p>
          <a:p>
            <a:r>
              <a:rPr lang="en-US" sz="2400" dirty="0"/>
              <a:t>ABE and IELCE PY19 RFA </a:t>
            </a:r>
            <a:r>
              <a:rPr lang="en-US" sz="2400" dirty="0" smtClean="0"/>
              <a:t>FAQ</a:t>
            </a:r>
          </a:p>
          <a:p>
            <a:r>
              <a:rPr lang="en-US" dirty="0">
                <a:hlinkClick r:id="rId5"/>
              </a:rPr>
              <a:t>https://</a:t>
            </a:r>
            <a:r>
              <a:rPr lang="en-US" dirty="0" smtClean="0">
                <a:hlinkClick r:id="rId5"/>
              </a:rPr>
              <a:t>www.in.gov/dwd/2909.htm</a:t>
            </a:r>
            <a:endParaRPr lang="en-US" dirty="0" smtClean="0"/>
          </a:p>
          <a:p>
            <a:endParaRPr lang="en-US" dirty="0" smtClean="0"/>
          </a:p>
        </p:txBody>
      </p:sp>
    </p:spTree>
    <p:extLst>
      <p:ext uri="{BB962C8B-B14F-4D97-AF65-F5344CB8AC3E}">
        <p14:creationId xmlns:p14="http://schemas.microsoft.com/office/powerpoint/2010/main" val="27135963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311341" y="5661537"/>
            <a:ext cx="2236571" cy="979431"/>
          </a:xfrm>
          <a:prstGeom prst="rect">
            <a:avLst/>
          </a:prstGeom>
        </p:spPr>
      </p:pic>
      <p:sp>
        <p:nvSpPr>
          <p:cNvPr id="10" name="Rectangle 9"/>
          <p:cNvSpPr/>
          <p:nvPr/>
        </p:nvSpPr>
        <p:spPr>
          <a:xfrm>
            <a:off x="2605548" y="754891"/>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sp>
        <p:nvSpPr>
          <p:cNvPr id="3" name="TextBox 2"/>
          <p:cNvSpPr txBox="1"/>
          <p:nvPr/>
        </p:nvSpPr>
        <p:spPr>
          <a:xfrm>
            <a:off x="403412" y="2528047"/>
            <a:ext cx="5805714" cy="3508653"/>
          </a:xfrm>
          <a:prstGeom prst="rect">
            <a:avLst/>
          </a:prstGeom>
          <a:noFill/>
        </p:spPr>
        <p:txBody>
          <a:bodyPr wrap="square" rtlCol="0">
            <a:spAutoFit/>
          </a:bodyPr>
          <a:lstStyle/>
          <a:p>
            <a:r>
              <a:rPr lang="en-US" sz="6600" dirty="0" smtClean="0">
                <a:latin typeface="Segoe Print" panose="02000600000000000000" pitchFamily="2" charset="0"/>
              </a:rPr>
              <a:t>2019-2020</a:t>
            </a:r>
          </a:p>
          <a:p>
            <a:r>
              <a:rPr lang="en-US" sz="2400" dirty="0" smtClean="0">
                <a:latin typeface="Segoe Print" panose="02000600000000000000" pitchFamily="2" charset="0"/>
              </a:rPr>
              <a:t>Adult Education </a:t>
            </a:r>
          </a:p>
          <a:p>
            <a:r>
              <a:rPr lang="en-US" sz="6600" dirty="0" smtClean="0">
                <a:solidFill>
                  <a:srgbClr val="FFC000"/>
                </a:solidFill>
                <a:latin typeface="Segoe Print" panose="02000600000000000000" pitchFamily="2" charset="0"/>
              </a:rPr>
              <a:t>Grant Continuation </a:t>
            </a:r>
            <a:endParaRPr lang="en-US" sz="6600" dirty="0">
              <a:solidFill>
                <a:srgbClr val="FFC000"/>
              </a:solidFill>
              <a:latin typeface="Segoe Print" panose="02000600000000000000" pitchFamily="2" charset="0"/>
            </a:endParaRPr>
          </a:p>
        </p:txBody>
      </p:sp>
      <p:cxnSp>
        <p:nvCxnSpPr>
          <p:cNvPr id="8" name="Straight Connector 7"/>
          <p:cNvCxnSpPr/>
          <p:nvPr/>
        </p:nvCxnSpPr>
        <p:spPr>
          <a:xfrm flipH="1">
            <a:off x="6203309" y="2741443"/>
            <a:ext cx="5817" cy="37192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03412" y="5920961"/>
            <a:ext cx="5178021" cy="523220"/>
          </a:xfrm>
          <a:prstGeom prst="rect">
            <a:avLst/>
          </a:prstGeom>
        </p:spPr>
        <p:txBody>
          <a:bodyPr wrap="none">
            <a:spAutoFit/>
          </a:bodyPr>
          <a:lstStyle/>
          <a:p>
            <a:r>
              <a:rPr lang="en-US" sz="2800" dirty="0"/>
              <a:t>Scott Mills | Donna Lovelady</a:t>
            </a:r>
          </a:p>
        </p:txBody>
      </p:sp>
      <p:sp>
        <p:nvSpPr>
          <p:cNvPr id="4" name="Rectangle 3"/>
          <p:cNvSpPr/>
          <p:nvPr/>
        </p:nvSpPr>
        <p:spPr>
          <a:xfrm>
            <a:off x="6466722" y="2977077"/>
            <a:ext cx="6124977" cy="1446550"/>
          </a:xfrm>
          <a:prstGeom prst="rect">
            <a:avLst/>
          </a:prstGeom>
        </p:spPr>
        <p:txBody>
          <a:bodyPr wrap="square">
            <a:spAutoFit/>
          </a:bodyPr>
          <a:lstStyle/>
          <a:p>
            <a:r>
              <a:rPr lang="en-US" sz="4400" dirty="0" smtClean="0">
                <a:solidFill>
                  <a:srgbClr val="FFC000"/>
                </a:solidFill>
                <a:latin typeface="Segoe Print" panose="02000600000000000000" pitchFamily="2" charset="0"/>
              </a:rPr>
              <a:t>RFA Questions </a:t>
            </a:r>
          </a:p>
          <a:p>
            <a:r>
              <a:rPr lang="en-US" sz="4400" dirty="0" smtClean="0">
                <a:solidFill>
                  <a:srgbClr val="FFC000"/>
                </a:solidFill>
                <a:latin typeface="Segoe Print" panose="02000600000000000000" pitchFamily="2" charset="0"/>
              </a:rPr>
              <a:t>and Answers</a:t>
            </a:r>
            <a:endParaRPr lang="en-US" sz="4400" dirty="0">
              <a:solidFill>
                <a:srgbClr val="FFC000"/>
              </a:solidFill>
              <a:latin typeface="Segoe Print" panose="02000600000000000000" pitchFamily="2" charset="0"/>
            </a:endParaRPr>
          </a:p>
        </p:txBody>
      </p:sp>
      <p:sp>
        <p:nvSpPr>
          <p:cNvPr id="9" name="TextBox 8"/>
          <p:cNvSpPr txBox="1"/>
          <p:nvPr/>
        </p:nvSpPr>
        <p:spPr>
          <a:xfrm>
            <a:off x="6484536" y="4301128"/>
            <a:ext cx="5081190" cy="2092881"/>
          </a:xfrm>
          <a:prstGeom prst="rect">
            <a:avLst/>
          </a:prstGeom>
          <a:noFill/>
        </p:spPr>
        <p:txBody>
          <a:bodyPr wrap="square" rtlCol="0">
            <a:spAutoFit/>
          </a:bodyPr>
          <a:lstStyle/>
          <a:p>
            <a:r>
              <a:rPr lang="en-US" sz="2000" dirty="0"/>
              <a:t>What is the maximum Administrative percentage for all </a:t>
            </a:r>
            <a:r>
              <a:rPr lang="en-US" sz="2000" dirty="0" smtClean="0"/>
              <a:t>budgets</a:t>
            </a:r>
            <a:r>
              <a:rPr lang="en-US" sz="2000" dirty="0">
                <a:latin typeface="Arial" panose="020B0604020202020204" pitchFamily="34" charset="0"/>
                <a:cs typeface="Arial" panose="020B0604020202020204" pitchFamily="34" charset="0"/>
              </a:rPr>
              <a:t>?</a:t>
            </a:r>
            <a:endParaRPr lang="en-US" sz="2000" dirty="0" smtClean="0">
              <a:cs typeface="Arial" panose="020B0604020202020204" pitchFamily="34" charset="0"/>
            </a:endParaRPr>
          </a:p>
          <a:p>
            <a:endParaRPr lang="en-US" sz="1000" dirty="0">
              <a:cs typeface="Arial" panose="020B0604020202020204" pitchFamily="34" charset="0"/>
            </a:endParaRPr>
          </a:p>
          <a:p>
            <a:r>
              <a:rPr lang="en-US" sz="2000" dirty="0">
                <a:solidFill>
                  <a:srgbClr val="FFC000"/>
                </a:solidFill>
              </a:rPr>
              <a:t>No more than fifteen percent (15%) of your entire budget (not including MOE) can be used for Administrative purposes. </a:t>
            </a:r>
          </a:p>
        </p:txBody>
      </p:sp>
      <p:sp>
        <p:nvSpPr>
          <p:cNvPr id="11" name="Rectangle 10"/>
          <p:cNvSpPr/>
          <p:nvPr/>
        </p:nvSpPr>
        <p:spPr>
          <a:xfrm>
            <a:off x="6484536" y="2684690"/>
            <a:ext cx="3607078" cy="584775"/>
          </a:xfrm>
          <a:prstGeom prst="rect">
            <a:avLst/>
          </a:prstGeom>
        </p:spPr>
        <p:txBody>
          <a:bodyPr wrap="none">
            <a:spAutoFit/>
          </a:bodyPr>
          <a:lstStyle/>
          <a:p>
            <a:r>
              <a:rPr lang="en-US" sz="1600" dirty="0"/>
              <a:t>https://www.in.gov/dwd/2909.htm</a:t>
            </a:r>
            <a:endParaRPr lang="en-US" sz="1600" dirty="0" smtClean="0"/>
          </a:p>
          <a:p>
            <a:endParaRPr lang="en-US" sz="1600" dirty="0"/>
          </a:p>
        </p:txBody>
      </p:sp>
    </p:spTree>
    <p:extLst>
      <p:ext uri="{BB962C8B-B14F-4D97-AF65-F5344CB8AC3E}">
        <p14:creationId xmlns:p14="http://schemas.microsoft.com/office/powerpoint/2010/main" val="34227729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311341" y="5661537"/>
            <a:ext cx="2236571" cy="979431"/>
          </a:xfrm>
          <a:prstGeom prst="rect">
            <a:avLst/>
          </a:prstGeom>
        </p:spPr>
      </p:pic>
      <p:sp>
        <p:nvSpPr>
          <p:cNvPr id="10" name="Rectangle 9"/>
          <p:cNvSpPr/>
          <p:nvPr/>
        </p:nvSpPr>
        <p:spPr>
          <a:xfrm>
            <a:off x="2605548" y="754891"/>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cxnSp>
        <p:nvCxnSpPr>
          <p:cNvPr id="8" name="Straight Connector 7"/>
          <p:cNvCxnSpPr/>
          <p:nvPr/>
        </p:nvCxnSpPr>
        <p:spPr>
          <a:xfrm flipH="1">
            <a:off x="6203309" y="2741443"/>
            <a:ext cx="5817" cy="37192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36835" y="3747311"/>
            <a:ext cx="6537337" cy="1754326"/>
          </a:xfrm>
          <a:prstGeom prst="rect">
            <a:avLst/>
          </a:prstGeom>
        </p:spPr>
        <p:txBody>
          <a:bodyPr wrap="square">
            <a:spAutoFit/>
          </a:bodyPr>
          <a:lstStyle/>
          <a:p>
            <a:r>
              <a:rPr lang="en-US" sz="5400" dirty="0">
                <a:solidFill>
                  <a:srgbClr val="FFC000"/>
                </a:solidFill>
                <a:latin typeface="Segoe Print" panose="02000600000000000000" pitchFamily="2" charset="0"/>
              </a:rPr>
              <a:t>RFA Questions </a:t>
            </a:r>
            <a:endParaRPr lang="en-US" sz="5400" dirty="0" smtClean="0">
              <a:solidFill>
                <a:srgbClr val="FFC000"/>
              </a:solidFill>
              <a:latin typeface="Segoe Print" panose="02000600000000000000" pitchFamily="2" charset="0"/>
            </a:endParaRPr>
          </a:p>
          <a:p>
            <a:r>
              <a:rPr lang="en-US" sz="5400" dirty="0" smtClean="0">
                <a:solidFill>
                  <a:srgbClr val="FFC000"/>
                </a:solidFill>
                <a:latin typeface="Segoe Print" panose="02000600000000000000" pitchFamily="2" charset="0"/>
              </a:rPr>
              <a:t>and Answers</a:t>
            </a:r>
            <a:endParaRPr lang="en-US" sz="5400" dirty="0">
              <a:solidFill>
                <a:srgbClr val="FFC000"/>
              </a:solidFill>
              <a:latin typeface="Segoe Print" panose="02000600000000000000" pitchFamily="2" charset="0"/>
            </a:endParaRPr>
          </a:p>
        </p:txBody>
      </p:sp>
      <p:sp>
        <p:nvSpPr>
          <p:cNvPr id="11" name="Rectangle 10"/>
          <p:cNvSpPr/>
          <p:nvPr/>
        </p:nvSpPr>
        <p:spPr>
          <a:xfrm>
            <a:off x="536835" y="5600700"/>
            <a:ext cx="5178021" cy="523220"/>
          </a:xfrm>
          <a:prstGeom prst="rect">
            <a:avLst/>
          </a:prstGeom>
        </p:spPr>
        <p:txBody>
          <a:bodyPr wrap="none">
            <a:spAutoFit/>
          </a:bodyPr>
          <a:lstStyle/>
          <a:p>
            <a:r>
              <a:rPr lang="en-US" sz="2800" dirty="0"/>
              <a:t>Scott Mills | Donna Lovelady</a:t>
            </a:r>
          </a:p>
        </p:txBody>
      </p:sp>
      <p:sp>
        <p:nvSpPr>
          <p:cNvPr id="12" name="Rectangle 11"/>
          <p:cNvSpPr/>
          <p:nvPr/>
        </p:nvSpPr>
        <p:spPr>
          <a:xfrm>
            <a:off x="536835" y="2337237"/>
            <a:ext cx="6096000" cy="1200329"/>
          </a:xfrm>
          <a:prstGeom prst="rect">
            <a:avLst/>
          </a:prstGeom>
        </p:spPr>
        <p:txBody>
          <a:bodyPr>
            <a:spAutoFit/>
          </a:bodyPr>
          <a:lstStyle/>
          <a:p>
            <a:r>
              <a:rPr lang="en-US" sz="5400" dirty="0">
                <a:latin typeface="Segoe Print" panose="02000600000000000000" pitchFamily="2" charset="0"/>
              </a:rPr>
              <a:t>2019-2020</a:t>
            </a:r>
          </a:p>
          <a:p>
            <a:r>
              <a:rPr lang="en-US" dirty="0">
                <a:latin typeface="Segoe Print" panose="02000600000000000000" pitchFamily="2" charset="0"/>
              </a:rPr>
              <a:t>Adult Education </a:t>
            </a:r>
          </a:p>
        </p:txBody>
      </p:sp>
      <p:sp>
        <p:nvSpPr>
          <p:cNvPr id="13" name="Rectangle 12"/>
          <p:cNvSpPr/>
          <p:nvPr/>
        </p:nvSpPr>
        <p:spPr>
          <a:xfrm>
            <a:off x="6528618" y="2700623"/>
            <a:ext cx="5206181" cy="1107996"/>
          </a:xfrm>
          <a:prstGeom prst="rect">
            <a:avLst/>
          </a:prstGeom>
        </p:spPr>
        <p:txBody>
          <a:bodyPr wrap="square">
            <a:spAutoFit/>
          </a:bodyPr>
          <a:lstStyle/>
          <a:p>
            <a:r>
              <a:rPr lang="en-US" sz="2200" dirty="0"/>
              <a:t>Consideration </a:t>
            </a:r>
            <a:r>
              <a:rPr lang="en-US" sz="2200" dirty="0" smtClean="0"/>
              <a:t>XIV – Is </a:t>
            </a:r>
            <a:r>
              <a:rPr lang="en-US" sz="2200" dirty="0"/>
              <a:t>the goal </a:t>
            </a:r>
            <a:r>
              <a:rPr lang="en-US" sz="2200" dirty="0" smtClean="0"/>
              <a:t>“20 </a:t>
            </a:r>
            <a:r>
              <a:rPr lang="en-US" sz="2200" dirty="0"/>
              <a:t>or 15%" of enrolled individuals participating in </a:t>
            </a:r>
            <a:r>
              <a:rPr lang="en-US" sz="2200" dirty="0" smtClean="0"/>
              <a:t>IET</a:t>
            </a:r>
            <a:r>
              <a:rPr lang="en-US" sz="2200" dirty="0">
                <a:latin typeface="Arial" panose="020B0604020202020204" pitchFamily="34" charset="0"/>
                <a:cs typeface="Arial" panose="020B0604020202020204" pitchFamily="34" charset="0"/>
              </a:rPr>
              <a:t>?</a:t>
            </a:r>
            <a:r>
              <a:rPr lang="en-US" sz="2200" dirty="0" smtClean="0"/>
              <a:t> </a:t>
            </a:r>
            <a:endParaRPr lang="en-US" sz="2200" dirty="0"/>
          </a:p>
        </p:txBody>
      </p:sp>
      <p:sp>
        <p:nvSpPr>
          <p:cNvPr id="15" name="Rectangle 14"/>
          <p:cNvSpPr/>
          <p:nvPr/>
        </p:nvSpPr>
        <p:spPr>
          <a:xfrm>
            <a:off x="6528618" y="4005970"/>
            <a:ext cx="5346982" cy="2246769"/>
          </a:xfrm>
          <a:prstGeom prst="rect">
            <a:avLst/>
          </a:prstGeom>
        </p:spPr>
        <p:txBody>
          <a:bodyPr wrap="square">
            <a:spAutoFit/>
          </a:bodyPr>
          <a:lstStyle/>
          <a:p>
            <a:r>
              <a:rPr lang="en-US" sz="2000" dirty="0">
                <a:solidFill>
                  <a:srgbClr val="FFC000"/>
                </a:solidFill>
              </a:rPr>
              <a:t>DWD's goal is to have fifteen percent (15%) of enrolled individuals participating in IETs. This typo has been corrected in the latest version of the RFA documentation posted </a:t>
            </a:r>
            <a:r>
              <a:rPr lang="en-US" sz="2000" dirty="0" smtClean="0">
                <a:solidFill>
                  <a:srgbClr val="FFC000"/>
                </a:solidFill>
              </a:rPr>
              <a:t>here –  </a:t>
            </a:r>
            <a:r>
              <a:rPr lang="en-US" sz="2000" dirty="0">
                <a:hlinkClick r:id="rId5"/>
              </a:rPr>
              <a:t>https://</a:t>
            </a:r>
            <a:r>
              <a:rPr lang="en-US" sz="2000" dirty="0" smtClean="0">
                <a:hlinkClick r:id="rId5"/>
              </a:rPr>
              <a:t>www.in.gov/dwd/2909.htm</a:t>
            </a:r>
            <a:endParaRPr lang="en-US" sz="2000" dirty="0" smtClean="0"/>
          </a:p>
          <a:p>
            <a:endParaRPr lang="en-US" sz="2000" dirty="0"/>
          </a:p>
        </p:txBody>
      </p:sp>
    </p:spTree>
    <p:extLst>
      <p:ext uri="{BB962C8B-B14F-4D97-AF65-F5344CB8AC3E}">
        <p14:creationId xmlns:p14="http://schemas.microsoft.com/office/powerpoint/2010/main" val="30417332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311341" y="5661537"/>
            <a:ext cx="2236571" cy="979431"/>
          </a:xfrm>
          <a:prstGeom prst="rect">
            <a:avLst/>
          </a:prstGeom>
        </p:spPr>
      </p:pic>
      <p:sp>
        <p:nvSpPr>
          <p:cNvPr id="10" name="Rectangle 9"/>
          <p:cNvSpPr/>
          <p:nvPr/>
        </p:nvSpPr>
        <p:spPr>
          <a:xfrm>
            <a:off x="2605548" y="754891"/>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sp>
        <p:nvSpPr>
          <p:cNvPr id="2" name="Rectangle 1"/>
          <p:cNvSpPr/>
          <p:nvPr/>
        </p:nvSpPr>
        <p:spPr>
          <a:xfrm>
            <a:off x="490433" y="2467772"/>
            <a:ext cx="5585842" cy="1631216"/>
          </a:xfrm>
          <a:prstGeom prst="rect">
            <a:avLst/>
          </a:prstGeom>
        </p:spPr>
        <p:txBody>
          <a:bodyPr wrap="square">
            <a:spAutoFit/>
          </a:bodyPr>
          <a:lstStyle/>
          <a:p>
            <a:r>
              <a:rPr lang="en-US" sz="2000" dirty="0"/>
              <a:t>Can a provider request additional funding in literacy for adult students who need individualized assistance starting with learning the alphabet and basic math </a:t>
            </a:r>
            <a:r>
              <a:rPr lang="en-US" sz="2000" dirty="0" smtClean="0"/>
              <a:t>facts</a:t>
            </a:r>
            <a:r>
              <a:rPr lang="en-US" sz="2000" dirty="0" smtClean="0">
                <a:latin typeface="Arial" panose="020B0604020202020204" pitchFamily="34" charset="0"/>
                <a:cs typeface="Arial" panose="020B0604020202020204" pitchFamily="34" charset="0"/>
              </a:rPr>
              <a:t>?</a:t>
            </a:r>
            <a:r>
              <a:rPr lang="en-US" sz="2000" dirty="0" smtClean="0"/>
              <a:t> </a:t>
            </a:r>
            <a:endParaRPr lang="en-US" sz="2000" dirty="0"/>
          </a:p>
        </p:txBody>
      </p:sp>
      <p:sp>
        <p:nvSpPr>
          <p:cNvPr id="3" name="Rectangle 2"/>
          <p:cNvSpPr/>
          <p:nvPr/>
        </p:nvSpPr>
        <p:spPr>
          <a:xfrm>
            <a:off x="490433" y="4286345"/>
            <a:ext cx="5376967" cy="2031325"/>
          </a:xfrm>
          <a:prstGeom prst="rect">
            <a:avLst/>
          </a:prstGeom>
        </p:spPr>
        <p:txBody>
          <a:bodyPr wrap="square">
            <a:spAutoFit/>
          </a:bodyPr>
          <a:lstStyle/>
          <a:p>
            <a:r>
              <a:rPr lang="en-US" dirty="0">
                <a:solidFill>
                  <a:srgbClr val="FFC000"/>
                </a:solidFill>
              </a:rPr>
              <a:t>No. Because of the nature of this continuation grant, the only 'extra' funds that can be requested are those linked to the Workforce Education Initiative (WEI) or the Indiana Online Only Distance Education (IOODE) program. Please see the RFA documentation for more information on these two funding streams. </a:t>
            </a:r>
          </a:p>
        </p:txBody>
      </p:sp>
      <p:pic>
        <p:nvPicPr>
          <p:cNvPr id="18434" name="Picture 2" descr="C"/>
          <p:cNvPicPr>
            <a:picLocks noChangeAspect="1" noChangeArrowheads="1"/>
          </p:cNvPicPr>
          <p:nvPr/>
        </p:nvPicPr>
        <p:blipFill rotWithShape="1">
          <a:blip r:embed="rId5">
            <a:extLst>
              <a:ext uri="{28A0092B-C50C-407E-A947-70E740481C1C}">
                <a14:useLocalDpi xmlns:a14="http://schemas.microsoft.com/office/drawing/2010/main" val="0"/>
              </a:ext>
            </a:extLst>
          </a:blip>
          <a:srcRect l="34845" t="32409" r="41197" b="39944"/>
          <a:stretch/>
        </p:blipFill>
        <p:spPr bwMode="auto">
          <a:xfrm>
            <a:off x="6361315" y="2655450"/>
            <a:ext cx="2275986" cy="3516060"/>
          </a:xfrm>
          <a:prstGeom prst="rect">
            <a:avLst/>
          </a:prstGeom>
          <a:noFill/>
          <a:ln>
            <a:solidFill>
              <a:schemeClr val="tx1"/>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8882320" y="2887744"/>
            <a:ext cx="2625571" cy="3023456"/>
          </a:xfrm>
          <a:prstGeom prst="rect">
            <a:avLst/>
          </a:prstGeom>
        </p:spPr>
        <p:txBody>
          <a:bodyPr wrap="square">
            <a:spAutoFit/>
          </a:bodyPr>
          <a:lstStyle/>
          <a:p>
            <a:pPr>
              <a:lnSpc>
                <a:spcPct val="107000"/>
              </a:lnSpc>
              <a:spcAft>
                <a:spcPts val="800"/>
              </a:spcAft>
            </a:pPr>
            <a:r>
              <a:rPr lang="en-US" sz="2400" dirty="0">
                <a:solidFill>
                  <a:srgbClr val="FFC000"/>
                </a:solidFill>
                <a:latin typeface="Segoe Print" panose="02000600000000000000" pitchFamily="2" charset="0"/>
                <a:ea typeface="Calibri" panose="020F0502020204030204" pitchFamily="34" charset="0"/>
                <a:cs typeface="Times New Roman" panose="02020603050405020304" pitchFamily="18" charset="0"/>
              </a:rPr>
              <a:t>“</a:t>
            </a:r>
            <a:r>
              <a:rPr lang="en-US" sz="2200" dirty="0">
                <a:solidFill>
                  <a:srgbClr val="FFC000"/>
                </a:solidFill>
                <a:latin typeface="Segoe Print" panose="02000600000000000000" pitchFamily="2" charset="0"/>
                <a:ea typeface="Calibri" panose="020F0502020204030204" pitchFamily="34" charset="0"/>
                <a:cs typeface="Times New Roman" panose="02020603050405020304" pitchFamily="18" charset="0"/>
              </a:rPr>
              <a:t>Stay strong and remember, your teacher only wants the best for you.” </a:t>
            </a:r>
            <a:r>
              <a:rPr lang="en-US" sz="2200" dirty="0" smtClean="0">
                <a:solidFill>
                  <a:srgbClr val="FFC000"/>
                </a:solidFill>
                <a:latin typeface="Segoe Print" panose="02000600000000000000" pitchFamily="2" charset="0"/>
                <a:ea typeface="Calibri" panose="020F0502020204030204" pitchFamily="34" charset="0"/>
                <a:cs typeface="Times New Roman" panose="02020603050405020304" pitchFamily="18" charset="0"/>
              </a:rPr>
              <a:t>– Christopher </a:t>
            </a:r>
            <a:r>
              <a:rPr lang="en-US" sz="2200" dirty="0">
                <a:solidFill>
                  <a:srgbClr val="FFC000"/>
                </a:solidFill>
                <a:latin typeface="Segoe Print" panose="02000600000000000000" pitchFamily="2" charset="0"/>
                <a:ea typeface="Calibri" panose="020F0502020204030204" pitchFamily="34" charset="0"/>
                <a:cs typeface="Times New Roman" panose="02020603050405020304" pitchFamily="18" charset="0"/>
              </a:rPr>
              <a:t>Washington, </a:t>
            </a:r>
            <a:r>
              <a:rPr lang="en-US" sz="2200" dirty="0" smtClean="0">
                <a:solidFill>
                  <a:srgbClr val="FFC000"/>
                </a:solidFill>
                <a:latin typeface="Segoe Print" panose="02000600000000000000" pitchFamily="2" charset="0"/>
                <a:ea typeface="Calibri" panose="020F0502020204030204" pitchFamily="34" charset="0"/>
                <a:cs typeface="Times New Roman" panose="02020603050405020304" pitchFamily="18" charset="0"/>
              </a:rPr>
              <a:t>CWI adult learner</a:t>
            </a:r>
            <a:endParaRPr lang="en-US" sz="2200" dirty="0">
              <a:solidFill>
                <a:srgbClr val="FFC000"/>
              </a:solidFill>
              <a:effectLst/>
              <a:latin typeface="Segoe Print" panose="02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5952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311341" y="5661537"/>
            <a:ext cx="2236571" cy="979431"/>
          </a:xfrm>
          <a:prstGeom prst="rect">
            <a:avLst/>
          </a:prstGeom>
        </p:spPr>
      </p:pic>
      <p:sp>
        <p:nvSpPr>
          <p:cNvPr id="10" name="Rectangle 9"/>
          <p:cNvSpPr/>
          <p:nvPr/>
        </p:nvSpPr>
        <p:spPr>
          <a:xfrm>
            <a:off x="2605548" y="754891"/>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sp>
        <p:nvSpPr>
          <p:cNvPr id="3" name="Rectangle 2"/>
          <p:cNvSpPr/>
          <p:nvPr/>
        </p:nvSpPr>
        <p:spPr>
          <a:xfrm>
            <a:off x="6349828" y="2870899"/>
            <a:ext cx="5376967" cy="369332"/>
          </a:xfrm>
          <a:prstGeom prst="rect">
            <a:avLst/>
          </a:prstGeom>
        </p:spPr>
        <p:txBody>
          <a:bodyPr wrap="square">
            <a:spAutoFit/>
          </a:bodyPr>
          <a:lstStyle/>
          <a:p>
            <a:r>
              <a:rPr lang="en-US" dirty="0" smtClean="0">
                <a:solidFill>
                  <a:srgbClr val="FFC000"/>
                </a:solidFill>
              </a:rPr>
              <a:t>. </a:t>
            </a:r>
            <a:endParaRPr lang="en-US" dirty="0">
              <a:solidFill>
                <a:srgbClr val="FFC000"/>
              </a:solidFill>
            </a:endParaRPr>
          </a:p>
        </p:txBody>
      </p:sp>
      <p:sp>
        <p:nvSpPr>
          <p:cNvPr id="4" name="Rectangle 3"/>
          <p:cNvSpPr/>
          <p:nvPr/>
        </p:nvSpPr>
        <p:spPr>
          <a:xfrm>
            <a:off x="355109" y="2142483"/>
            <a:ext cx="3535967" cy="2246769"/>
          </a:xfrm>
          <a:prstGeom prst="rect">
            <a:avLst/>
          </a:prstGeom>
        </p:spPr>
        <p:txBody>
          <a:bodyPr wrap="square">
            <a:spAutoFit/>
          </a:bodyPr>
          <a:lstStyle/>
          <a:p>
            <a:r>
              <a:rPr lang="en-US" sz="2000" dirty="0" smtClean="0"/>
              <a:t>Can a provider request additional funding in literacy for adult students who need individualized assistance starting with learning the alphabet and basic math facts</a:t>
            </a:r>
            <a:r>
              <a:rPr lang="en-US" sz="2000" dirty="0" smtClean="0">
                <a:latin typeface="Arial" panose="020B0604020202020204" pitchFamily="34" charset="0"/>
                <a:cs typeface="Arial" panose="020B0604020202020204" pitchFamily="34" charset="0"/>
              </a:rPr>
              <a:t>?</a:t>
            </a:r>
            <a:endParaRPr lang="en-US" sz="2000" dirty="0"/>
          </a:p>
        </p:txBody>
      </p:sp>
      <p:sp>
        <p:nvSpPr>
          <p:cNvPr id="8" name="TextBox 7"/>
          <p:cNvSpPr txBox="1"/>
          <p:nvPr/>
        </p:nvSpPr>
        <p:spPr>
          <a:xfrm>
            <a:off x="378906" y="4529513"/>
            <a:ext cx="5368630" cy="1477328"/>
          </a:xfrm>
          <a:prstGeom prst="rect">
            <a:avLst/>
          </a:prstGeom>
          <a:noFill/>
        </p:spPr>
        <p:txBody>
          <a:bodyPr wrap="square" rtlCol="0">
            <a:spAutoFit/>
          </a:bodyPr>
          <a:lstStyle/>
          <a:p>
            <a:r>
              <a:rPr lang="en-US" dirty="0">
                <a:solidFill>
                  <a:srgbClr val="FFC000"/>
                </a:solidFill>
              </a:rPr>
              <a:t>No. Because of the nature of this continuation grant, the only 'extra' funds that can be requested are those linked to the Workforce Education Initiative (WEI) or the Indiana Online Only Distance Education (IOODE) program.</a:t>
            </a:r>
          </a:p>
        </p:txBody>
      </p:sp>
      <p:cxnSp>
        <p:nvCxnSpPr>
          <p:cNvPr id="11" name="Straight Connector 10"/>
          <p:cNvCxnSpPr/>
          <p:nvPr/>
        </p:nvCxnSpPr>
        <p:spPr>
          <a:xfrm flipH="1">
            <a:off x="6046839" y="2364636"/>
            <a:ext cx="3686" cy="37866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511949" y="2657590"/>
            <a:ext cx="4931840" cy="1015663"/>
          </a:xfrm>
          <a:prstGeom prst="rect">
            <a:avLst/>
          </a:prstGeom>
        </p:spPr>
        <p:txBody>
          <a:bodyPr wrap="square">
            <a:spAutoFit/>
          </a:bodyPr>
          <a:lstStyle/>
          <a:p>
            <a:r>
              <a:rPr lang="en-US" sz="2000" dirty="0">
                <a:latin typeface="+mj-lt"/>
              </a:rPr>
              <a:t>Is the </a:t>
            </a:r>
            <a:r>
              <a:rPr lang="en-US" sz="2000" dirty="0" smtClean="0">
                <a:latin typeface="+mj-lt"/>
              </a:rPr>
              <a:t>administrative </a:t>
            </a:r>
            <a:r>
              <a:rPr lang="en-US" sz="2000" dirty="0">
                <a:latin typeface="+mj-lt"/>
              </a:rPr>
              <a:t>cap calculated on the budget WITH the MOE or WITHOUT the </a:t>
            </a:r>
            <a:r>
              <a:rPr lang="en-US" sz="2000" dirty="0" smtClean="0">
                <a:latin typeface="+mj-lt"/>
              </a:rPr>
              <a:t>MOE</a:t>
            </a:r>
            <a:r>
              <a:rPr lang="en-US" sz="2000" dirty="0" smtClean="0">
                <a:latin typeface="Arial" panose="020B0604020202020204" pitchFamily="34" charset="0"/>
                <a:cs typeface="Arial" panose="020B0604020202020204" pitchFamily="34" charset="0"/>
              </a:rPr>
              <a:t>?</a:t>
            </a:r>
            <a:r>
              <a:rPr lang="en-US" sz="2000" dirty="0" smtClean="0">
                <a:latin typeface="+mj-lt"/>
              </a:rPr>
              <a:t> </a:t>
            </a:r>
            <a:endParaRPr lang="en-US" sz="2000" dirty="0">
              <a:latin typeface="+mj-lt"/>
            </a:endParaRPr>
          </a:p>
        </p:txBody>
      </p:sp>
      <p:sp>
        <p:nvSpPr>
          <p:cNvPr id="15" name="Rectangle 14"/>
          <p:cNvSpPr/>
          <p:nvPr/>
        </p:nvSpPr>
        <p:spPr>
          <a:xfrm>
            <a:off x="6511949" y="3870695"/>
            <a:ext cx="5252889" cy="2031325"/>
          </a:xfrm>
          <a:prstGeom prst="rect">
            <a:avLst/>
          </a:prstGeom>
        </p:spPr>
        <p:txBody>
          <a:bodyPr wrap="square">
            <a:spAutoFit/>
          </a:bodyPr>
          <a:lstStyle/>
          <a:p>
            <a:r>
              <a:rPr lang="en-US" dirty="0">
                <a:solidFill>
                  <a:srgbClr val="FFC000"/>
                </a:solidFill>
              </a:rPr>
              <a:t>The Administrative cap (no more than 15% of the total allocation, less PDF funds) is figured on the budget WITHOUT the MOE.  The Itemized Budget (PROVIDER NAME_ABE ITEMIZED BUDGET_PY19_RFA_B) document will auto calculate the percentages of Program, Administrative, and MOE totals.</a:t>
            </a:r>
          </a:p>
        </p:txBody>
      </p:sp>
      <p:pic>
        <p:nvPicPr>
          <p:cNvPr id="18" name="Picture 17" descr="C:\Users\jascott\AppData\Local\Microsoft\Windows\INetCache\Content.Outlook\SE3ZG5WJ\IMG_2483.JPG"/>
          <p:cNvPicPr/>
          <p:nvPr/>
        </p:nvPicPr>
        <p:blipFill rotWithShape="1">
          <a:blip r:embed="rId5">
            <a:extLst>
              <a:ext uri="{28A0092B-C50C-407E-A947-70E740481C1C}">
                <a14:useLocalDpi xmlns:a14="http://schemas.microsoft.com/office/drawing/2010/main" val="0"/>
              </a:ext>
            </a:extLst>
          </a:blip>
          <a:srcRect l="18967" t="33699" r="46552" b="30472"/>
          <a:stretch/>
        </p:blipFill>
        <p:spPr bwMode="auto">
          <a:xfrm rot="5400000">
            <a:off x="3805952" y="2262816"/>
            <a:ext cx="1700452" cy="1459787"/>
          </a:xfrm>
          <a:prstGeom prst="rect">
            <a:avLst/>
          </a:prstGeom>
          <a:noFill/>
          <a:ln>
            <a:solidFill>
              <a:schemeClr val="tx1"/>
            </a:solidFill>
          </a:ln>
        </p:spPr>
      </p:pic>
      <p:sp>
        <p:nvSpPr>
          <p:cNvPr id="2" name="TextBox 1"/>
          <p:cNvSpPr txBox="1"/>
          <p:nvPr/>
        </p:nvSpPr>
        <p:spPr>
          <a:xfrm rot="10800000" flipV="1">
            <a:off x="3803876" y="3866437"/>
            <a:ext cx="2172547" cy="430887"/>
          </a:xfrm>
          <a:prstGeom prst="rect">
            <a:avLst/>
          </a:prstGeom>
          <a:noFill/>
        </p:spPr>
        <p:txBody>
          <a:bodyPr wrap="square" rtlCol="0">
            <a:spAutoFit/>
          </a:bodyPr>
          <a:lstStyle/>
          <a:p>
            <a:r>
              <a:rPr lang="en-US" sz="1100" dirty="0" smtClean="0"/>
              <a:t>Student Neoma Wyant  Kokomo Adult Education</a:t>
            </a:r>
            <a:endParaRPr lang="en-US" sz="1100" dirty="0"/>
          </a:p>
        </p:txBody>
      </p:sp>
    </p:spTree>
    <p:extLst>
      <p:ext uri="{BB962C8B-B14F-4D97-AF65-F5344CB8AC3E}">
        <p14:creationId xmlns:p14="http://schemas.microsoft.com/office/powerpoint/2010/main" val="16370961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311341" y="5661537"/>
            <a:ext cx="2236571" cy="979431"/>
          </a:xfrm>
          <a:prstGeom prst="rect">
            <a:avLst/>
          </a:prstGeom>
        </p:spPr>
      </p:pic>
      <p:sp>
        <p:nvSpPr>
          <p:cNvPr id="10" name="Rectangle 9"/>
          <p:cNvSpPr/>
          <p:nvPr/>
        </p:nvSpPr>
        <p:spPr>
          <a:xfrm>
            <a:off x="2605548" y="754891"/>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sp>
        <p:nvSpPr>
          <p:cNvPr id="3" name="Rectangle 2"/>
          <p:cNvSpPr/>
          <p:nvPr/>
        </p:nvSpPr>
        <p:spPr>
          <a:xfrm>
            <a:off x="6349828" y="2870899"/>
            <a:ext cx="5376967" cy="369332"/>
          </a:xfrm>
          <a:prstGeom prst="rect">
            <a:avLst/>
          </a:prstGeom>
        </p:spPr>
        <p:txBody>
          <a:bodyPr wrap="square">
            <a:spAutoFit/>
          </a:bodyPr>
          <a:lstStyle/>
          <a:p>
            <a:r>
              <a:rPr lang="en-US" dirty="0" smtClean="0">
                <a:solidFill>
                  <a:srgbClr val="FFC000"/>
                </a:solidFill>
              </a:rPr>
              <a:t>. </a:t>
            </a:r>
            <a:endParaRPr lang="en-US" dirty="0">
              <a:solidFill>
                <a:srgbClr val="FFC000"/>
              </a:solidFill>
            </a:endParaRPr>
          </a:p>
        </p:txBody>
      </p:sp>
      <p:sp>
        <p:nvSpPr>
          <p:cNvPr id="8" name="TextBox 7"/>
          <p:cNvSpPr txBox="1"/>
          <p:nvPr/>
        </p:nvSpPr>
        <p:spPr>
          <a:xfrm>
            <a:off x="582165" y="2316901"/>
            <a:ext cx="5285235" cy="923330"/>
          </a:xfrm>
          <a:prstGeom prst="rect">
            <a:avLst/>
          </a:prstGeom>
          <a:noFill/>
        </p:spPr>
        <p:txBody>
          <a:bodyPr wrap="square" rtlCol="0">
            <a:spAutoFit/>
          </a:bodyPr>
          <a:lstStyle/>
          <a:p>
            <a:r>
              <a:rPr lang="en-US" dirty="0" smtClean="0"/>
              <a:t>Will the funds for the PDF stipend and professional development be included when calculating the Administrative cap (15%)</a:t>
            </a:r>
            <a:r>
              <a:rPr lang="en-US" dirty="0" smtClean="0">
                <a:latin typeface="Arial" panose="020B0604020202020204" pitchFamily="34" charset="0"/>
                <a:cs typeface="Arial" panose="020B0604020202020204" pitchFamily="34" charset="0"/>
              </a:rPr>
              <a:t>?</a:t>
            </a:r>
            <a:r>
              <a:rPr lang="en-US" dirty="0" smtClean="0"/>
              <a:t> </a:t>
            </a:r>
            <a:endParaRPr lang="en-US" dirty="0">
              <a:solidFill>
                <a:srgbClr val="FFC000"/>
              </a:solidFill>
            </a:endParaRPr>
          </a:p>
        </p:txBody>
      </p:sp>
      <p:cxnSp>
        <p:nvCxnSpPr>
          <p:cNvPr id="11" name="Straight Connector 10"/>
          <p:cNvCxnSpPr/>
          <p:nvPr/>
        </p:nvCxnSpPr>
        <p:spPr>
          <a:xfrm flipH="1">
            <a:off x="5999200" y="2438445"/>
            <a:ext cx="3686" cy="37866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38285" y="3451483"/>
            <a:ext cx="5329115" cy="2970044"/>
          </a:xfrm>
          <a:prstGeom prst="rect">
            <a:avLst/>
          </a:prstGeom>
          <a:noFill/>
        </p:spPr>
        <p:txBody>
          <a:bodyPr wrap="square" rtlCol="0">
            <a:spAutoFit/>
          </a:bodyPr>
          <a:lstStyle/>
          <a:p>
            <a:r>
              <a:rPr lang="en-US" sz="1700" dirty="0">
                <a:solidFill>
                  <a:srgbClr val="FFC000"/>
                </a:solidFill>
              </a:rPr>
              <a:t>The PDF stipend and PDF professional development dollars can appear to affect the Administrative cap. Although these dollars are listed in the Federal Administrative portion of the budget, the source of those funds is different from the rest of the grant and is not subject to the 15% cap.  When you are preparing your PY19 itemized budget, be sure that the Admin portion does not exceed 15% BEFORE you add the PDF line items. If it goes over 15% after you add the PDF that will not count against your program.</a:t>
            </a:r>
          </a:p>
        </p:txBody>
      </p:sp>
      <p:sp>
        <p:nvSpPr>
          <p:cNvPr id="9" name="Rectangle 8"/>
          <p:cNvSpPr/>
          <p:nvPr/>
        </p:nvSpPr>
        <p:spPr>
          <a:xfrm>
            <a:off x="6394417" y="2606258"/>
            <a:ext cx="5332378" cy="707886"/>
          </a:xfrm>
          <a:prstGeom prst="rect">
            <a:avLst/>
          </a:prstGeom>
        </p:spPr>
        <p:txBody>
          <a:bodyPr wrap="square">
            <a:spAutoFit/>
          </a:bodyPr>
          <a:lstStyle/>
          <a:p>
            <a:r>
              <a:rPr lang="en-US" sz="2000" dirty="0"/>
              <a:t>Can HSE Online Test Fees (DRC/CTB) be reimbursed by IELCE or ABE PY19 </a:t>
            </a:r>
            <a:r>
              <a:rPr lang="en-US" sz="2000" dirty="0" smtClean="0"/>
              <a:t>grants</a:t>
            </a:r>
            <a:r>
              <a:rPr lang="en-US" sz="2000" dirty="0" smtClean="0">
                <a:cs typeface="Arial" panose="020B0604020202020204" pitchFamily="34" charset="0"/>
              </a:rPr>
              <a:t>?</a:t>
            </a:r>
            <a:r>
              <a:rPr lang="en-US" sz="2000" dirty="0" smtClean="0"/>
              <a:t> </a:t>
            </a:r>
            <a:endParaRPr lang="en-US" sz="2000" dirty="0"/>
          </a:p>
        </p:txBody>
      </p:sp>
      <p:sp>
        <p:nvSpPr>
          <p:cNvPr id="12" name="Rectangle 11"/>
          <p:cNvSpPr/>
          <p:nvPr/>
        </p:nvSpPr>
        <p:spPr>
          <a:xfrm>
            <a:off x="6394417" y="3451483"/>
            <a:ext cx="5204321" cy="647700"/>
          </a:xfrm>
          <a:prstGeom prst="rect">
            <a:avLst/>
          </a:prstGeom>
        </p:spPr>
        <p:txBody>
          <a:bodyPr wrap="square">
            <a:spAutoFit/>
          </a:bodyPr>
          <a:lstStyle/>
          <a:p>
            <a:r>
              <a:rPr lang="en-US" dirty="0">
                <a:solidFill>
                  <a:srgbClr val="FFC000"/>
                </a:solidFill>
                <a:cs typeface="Arial" panose="020B0604020202020204" pitchFamily="34" charset="0"/>
              </a:rPr>
              <a:t>No AEFLA dollars (ABE/IELCE/IET/WEI/IOODE) can be used to pay for HSE testing. </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24301" r="16866" b="39570"/>
          <a:stretch/>
        </p:blipFill>
        <p:spPr>
          <a:xfrm>
            <a:off x="6492170" y="4331753"/>
            <a:ext cx="2494184" cy="1927003"/>
          </a:xfrm>
          <a:prstGeom prst="rect">
            <a:avLst/>
          </a:prstGeom>
          <a:ln>
            <a:solidFill>
              <a:schemeClr val="tx1"/>
            </a:solidFill>
          </a:ln>
          <a:effectLst>
            <a:reflection blurRad="6350" stA="52000" endA="300" endPos="35000" dir="5400000" sy="-100000" algn="bl" rotWithShape="0"/>
          </a:effectLst>
        </p:spPr>
      </p:pic>
      <p:sp>
        <p:nvSpPr>
          <p:cNvPr id="13" name="Rectangle 12"/>
          <p:cNvSpPr/>
          <p:nvPr/>
        </p:nvSpPr>
        <p:spPr>
          <a:xfrm>
            <a:off x="9183108" y="4584319"/>
            <a:ext cx="2493036" cy="1077218"/>
          </a:xfrm>
          <a:prstGeom prst="rect">
            <a:avLst/>
          </a:prstGeom>
        </p:spPr>
        <p:txBody>
          <a:bodyPr wrap="square">
            <a:spAutoFit/>
          </a:bodyPr>
          <a:lstStyle/>
          <a:p>
            <a:r>
              <a:rPr lang="en-US" sz="1600" dirty="0" smtClean="0">
                <a:ea typeface="Calibri" panose="020F0502020204030204" pitchFamily="34" charset="0"/>
              </a:rPr>
              <a:t>HSE Graduate LeWayne Patterson | LARA </a:t>
            </a:r>
            <a:r>
              <a:rPr lang="en-US" sz="1600" dirty="0" smtClean="0"/>
              <a:t>teacher </a:t>
            </a:r>
            <a:r>
              <a:rPr lang="en-US" sz="1600" dirty="0"/>
              <a:t>Cherry Richardson</a:t>
            </a:r>
          </a:p>
        </p:txBody>
      </p:sp>
    </p:spTree>
    <p:extLst>
      <p:ext uri="{BB962C8B-B14F-4D97-AF65-F5344CB8AC3E}">
        <p14:creationId xmlns:p14="http://schemas.microsoft.com/office/powerpoint/2010/main" val="27273555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311341" y="5661537"/>
            <a:ext cx="2236571" cy="979431"/>
          </a:xfrm>
          <a:prstGeom prst="rect">
            <a:avLst/>
          </a:prstGeom>
        </p:spPr>
      </p:pic>
      <p:sp>
        <p:nvSpPr>
          <p:cNvPr id="10" name="Rectangle 9"/>
          <p:cNvSpPr/>
          <p:nvPr/>
        </p:nvSpPr>
        <p:spPr>
          <a:xfrm>
            <a:off x="2605548" y="754891"/>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sp>
        <p:nvSpPr>
          <p:cNvPr id="3" name="Rectangle 2"/>
          <p:cNvSpPr/>
          <p:nvPr/>
        </p:nvSpPr>
        <p:spPr>
          <a:xfrm>
            <a:off x="6349828" y="2870899"/>
            <a:ext cx="5376967" cy="369332"/>
          </a:xfrm>
          <a:prstGeom prst="rect">
            <a:avLst/>
          </a:prstGeom>
        </p:spPr>
        <p:txBody>
          <a:bodyPr wrap="square">
            <a:spAutoFit/>
          </a:bodyPr>
          <a:lstStyle/>
          <a:p>
            <a:r>
              <a:rPr lang="en-US" dirty="0" smtClean="0">
                <a:solidFill>
                  <a:srgbClr val="FFC000"/>
                </a:solidFill>
              </a:rPr>
              <a:t>. </a:t>
            </a:r>
            <a:endParaRPr lang="en-US" dirty="0">
              <a:solidFill>
                <a:srgbClr val="FFC000"/>
              </a:solidFill>
            </a:endParaRPr>
          </a:p>
        </p:txBody>
      </p:sp>
      <p:sp>
        <p:nvSpPr>
          <p:cNvPr id="4" name="Rectangle 3"/>
          <p:cNvSpPr/>
          <p:nvPr/>
        </p:nvSpPr>
        <p:spPr>
          <a:xfrm>
            <a:off x="307395" y="2195926"/>
            <a:ext cx="3452283" cy="1938992"/>
          </a:xfrm>
          <a:prstGeom prst="rect">
            <a:avLst/>
          </a:prstGeom>
        </p:spPr>
        <p:txBody>
          <a:bodyPr wrap="square">
            <a:spAutoFit/>
          </a:bodyPr>
          <a:lstStyle/>
          <a:p>
            <a:r>
              <a:rPr lang="en-US" sz="2000" dirty="0"/>
              <a:t>If a provider did </a:t>
            </a:r>
            <a:r>
              <a:rPr lang="en-US" sz="2000" u="sng" dirty="0"/>
              <a:t>not</a:t>
            </a:r>
            <a:r>
              <a:rPr lang="en-US" sz="2000" dirty="0"/>
              <a:t> apply for or receive IELCE funds in PY18 (2018-19), can they submit an IELCE grant application for PY19 (2019-20</a:t>
            </a:r>
            <a:r>
              <a:rPr lang="en-US" sz="2000" dirty="0" smtClean="0"/>
              <a:t>)</a:t>
            </a:r>
            <a:r>
              <a:rPr lang="en-US" sz="2000" dirty="0" smtClean="0">
                <a:latin typeface="Arial" panose="020B0604020202020204" pitchFamily="34" charset="0"/>
                <a:cs typeface="Arial" panose="020B0604020202020204" pitchFamily="34" charset="0"/>
              </a:rPr>
              <a:t>?</a:t>
            </a:r>
            <a:r>
              <a:rPr lang="en-US" sz="2000" dirty="0" smtClean="0"/>
              <a:t> </a:t>
            </a:r>
            <a:endParaRPr lang="en-US" sz="2000" dirty="0"/>
          </a:p>
        </p:txBody>
      </p:sp>
      <p:sp>
        <p:nvSpPr>
          <p:cNvPr id="13" name="TextBox 12"/>
          <p:cNvSpPr txBox="1"/>
          <p:nvPr/>
        </p:nvSpPr>
        <p:spPr>
          <a:xfrm>
            <a:off x="293807" y="4382058"/>
            <a:ext cx="3465871" cy="1569660"/>
          </a:xfrm>
          <a:prstGeom prst="rect">
            <a:avLst/>
          </a:prstGeom>
          <a:noFill/>
        </p:spPr>
        <p:txBody>
          <a:bodyPr wrap="square" rtlCol="0">
            <a:spAutoFit/>
          </a:bodyPr>
          <a:lstStyle/>
          <a:p>
            <a:r>
              <a:rPr lang="en-US" sz="1600" dirty="0">
                <a:solidFill>
                  <a:srgbClr val="FFC000"/>
                </a:solidFill>
              </a:rPr>
              <a:t>Any provider that applied for and received IELCE funds during the current PY2017 competitive grant cycle (program years 2017, 2018, and 2019) is eligible to apply for IELCE funds for PY19. </a:t>
            </a:r>
          </a:p>
        </p:txBody>
      </p:sp>
      <p:sp>
        <p:nvSpPr>
          <p:cNvPr id="15" name="Rectangle 14"/>
          <p:cNvSpPr/>
          <p:nvPr/>
        </p:nvSpPr>
        <p:spPr>
          <a:xfrm>
            <a:off x="6655299" y="2737120"/>
            <a:ext cx="5280613" cy="400110"/>
          </a:xfrm>
          <a:prstGeom prst="rect">
            <a:avLst/>
          </a:prstGeom>
        </p:spPr>
        <p:txBody>
          <a:bodyPr wrap="none">
            <a:spAutoFit/>
          </a:bodyPr>
          <a:lstStyle/>
          <a:p>
            <a:r>
              <a:rPr lang="en-US" sz="2000" dirty="0" smtClean="0"/>
              <a:t>Is the IET goal established at 20% or 15%</a:t>
            </a:r>
            <a:r>
              <a:rPr lang="en-US" sz="2000" dirty="0" smtClean="0">
                <a:latin typeface="Arial" panose="020B0604020202020204" pitchFamily="34" charset="0"/>
                <a:cs typeface="Arial" panose="020B0604020202020204" pitchFamily="34" charset="0"/>
              </a:rPr>
              <a:t>?</a:t>
            </a:r>
            <a:r>
              <a:rPr lang="en-US" sz="2000" dirty="0" smtClean="0"/>
              <a:t> </a:t>
            </a:r>
            <a:endParaRPr lang="en-US" sz="2000" dirty="0"/>
          </a:p>
        </p:txBody>
      </p:sp>
      <p:sp>
        <p:nvSpPr>
          <p:cNvPr id="16" name="Rectangle 15"/>
          <p:cNvSpPr/>
          <p:nvPr/>
        </p:nvSpPr>
        <p:spPr>
          <a:xfrm>
            <a:off x="6635112" y="3212427"/>
            <a:ext cx="4892613" cy="2185214"/>
          </a:xfrm>
          <a:prstGeom prst="rect">
            <a:avLst/>
          </a:prstGeom>
        </p:spPr>
        <p:txBody>
          <a:bodyPr wrap="square">
            <a:spAutoFit/>
          </a:bodyPr>
          <a:lstStyle/>
          <a:p>
            <a:r>
              <a:rPr lang="en-US" dirty="0">
                <a:solidFill>
                  <a:srgbClr val="FFC000"/>
                </a:solidFill>
              </a:rPr>
              <a:t>DWD's goal is to have fifteen percent (15%) of enrolled individuals participating in IETs. This typo has been corrected in the latest version of the RFA documentation posted </a:t>
            </a:r>
            <a:r>
              <a:rPr lang="en-US" dirty="0" smtClean="0">
                <a:solidFill>
                  <a:srgbClr val="FFC000"/>
                </a:solidFill>
              </a:rPr>
              <a:t>here –  </a:t>
            </a:r>
          </a:p>
          <a:p>
            <a:endParaRPr lang="en-US" sz="1000" dirty="0">
              <a:solidFill>
                <a:srgbClr val="FFC000"/>
              </a:solidFill>
              <a:hlinkClick r:id="rId5"/>
            </a:endParaRPr>
          </a:p>
          <a:p>
            <a:r>
              <a:rPr lang="en-US" dirty="0" smtClean="0">
                <a:solidFill>
                  <a:srgbClr val="FFC000"/>
                </a:solidFill>
                <a:hlinkClick r:id="rId5"/>
              </a:rPr>
              <a:t>https</a:t>
            </a:r>
            <a:r>
              <a:rPr lang="en-US" dirty="0">
                <a:solidFill>
                  <a:srgbClr val="FFC000"/>
                </a:solidFill>
                <a:hlinkClick r:id="rId5"/>
              </a:rPr>
              <a:t>://</a:t>
            </a:r>
            <a:r>
              <a:rPr lang="en-US" dirty="0" smtClean="0">
                <a:solidFill>
                  <a:srgbClr val="FFC000"/>
                </a:solidFill>
                <a:hlinkClick r:id="rId5"/>
              </a:rPr>
              <a:t>www.in.gov/dwd/2909.htm</a:t>
            </a:r>
            <a:endParaRPr lang="en-US" dirty="0" smtClean="0">
              <a:solidFill>
                <a:srgbClr val="FFC000"/>
              </a:solidFill>
            </a:endParaRPr>
          </a:p>
          <a:p>
            <a:endParaRPr lang="en-US" dirty="0">
              <a:solidFill>
                <a:srgbClr val="FFC000"/>
              </a:solidFill>
            </a:endParaRPr>
          </a:p>
        </p:txBody>
      </p:sp>
      <p:pic>
        <p:nvPicPr>
          <p:cNvPr id="2" name="Picture 1"/>
          <p:cNvPicPr>
            <a:picLocks noChangeAspect="1"/>
          </p:cNvPicPr>
          <p:nvPr/>
        </p:nvPicPr>
        <p:blipFill rotWithShape="1">
          <a:blip r:embed="rId6"/>
          <a:srcRect l="18387" t="31174" r="65766" b="24073"/>
          <a:stretch/>
        </p:blipFill>
        <p:spPr>
          <a:xfrm>
            <a:off x="3895489" y="2261501"/>
            <a:ext cx="2324127" cy="3690217"/>
          </a:xfrm>
          <a:prstGeom prst="rect">
            <a:avLst/>
          </a:prstGeom>
          <a:ln>
            <a:solidFill>
              <a:schemeClr val="tx1"/>
            </a:solidFill>
          </a:ln>
          <a:effectLst>
            <a:reflection blurRad="6350" stA="52000" endA="300" endPos="35000" dir="5400000" sy="-100000" algn="bl" rotWithShape="0"/>
          </a:effectLst>
        </p:spPr>
      </p:pic>
      <p:sp>
        <p:nvSpPr>
          <p:cNvPr id="8" name="Rectangle 7"/>
          <p:cNvSpPr/>
          <p:nvPr/>
        </p:nvSpPr>
        <p:spPr>
          <a:xfrm>
            <a:off x="6349828" y="5229632"/>
            <a:ext cx="2282997" cy="584775"/>
          </a:xfrm>
          <a:prstGeom prst="rect">
            <a:avLst/>
          </a:prstGeom>
        </p:spPr>
        <p:txBody>
          <a:bodyPr wrap="none">
            <a:spAutoFit/>
          </a:bodyPr>
          <a:lstStyle/>
          <a:p>
            <a:r>
              <a:rPr lang="en-US" sz="1600" dirty="0" smtClean="0"/>
              <a:t>Indy Reads </a:t>
            </a:r>
          </a:p>
          <a:p>
            <a:r>
              <a:rPr lang="en-US" sz="1600" dirty="0" smtClean="0"/>
              <a:t>Student Bethny </a:t>
            </a:r>
            <a:r>
              <a:rPr lang="en-US" sz="1600" dirty="0"/>
              <a:t>Mawi</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4962" y="5229631"/>
            <a:ext cx="940851" cy="584775"/>
          </a:xfrm>
          <a:prstGeom prst="rect">
            <a:avLst/>
          </a:prstGeom>
        </p:spPr>
      </p:pic>
    </p:spTree>
    <p:extLst>
      <p:ext uri="{BB962C8B-B14F-4D97-AF65-F5344CB8AC3E}">
        <p14:creationId xmlns:p14="http://schemas.microsoft.com/office/powerpoint/2010/main" val="264362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2721874600"/>
              </p:ext>
            </p:extLst>
          </p:nvPr>
        </p:nvGraphicFramePr>
        <p:xfrm>
          <a:off x="5014452" y="892764"/>
          <a:ext cx="6628990" cy="5758758"/>
        </p:xfrm>
        <a:graphic>
          <a:graphicData uri="http://schemas.openxmlformats.org/drawingml/2006/table">
            <a:tbl>
              <a:tblPr firstRow="1" firstCol="1" bandRow="1">
                <a:tableStyleId>{5C22544A-7EE6-4342-B048-85BDC9FD1C3A}</a:tableStyleId>
              </a:tblPr>
              <a:tblGrid>
                <a:gridCol w="793715"/>
                <a:gridCol w="779017"/>
                <a:gridCol w="705524"/>
                <a:gridCol w="705524"/>
                <a:gridCol w="622012"/>
                <a:gridCol w="755800"/>
                <a:gridCol w="738762"/>
                <a:gridCol w="823112"/>
                <a:gridCol w="705524"/>
              </a:tblGrid>
              <a:tr h="1041450">
                <a:tc>
                  <a:txBody>
                    <a:bodyPr/>
                    <a:lstStyle/>
                    <a:p>
                      <a:pPr marL="0" marR="0" algn="ctr">
                        <a:spcBef>
                          <a:spcPts val="0"/>
                        </a:spcBef>
                        <a:spcAft>
                          <a:spcPts val="0"/>
                        </a:spcAft>
                      </a:pPr>
                      <a:r>
                        <a:rPr lang="en-US" sz="900" dirty="0">
                          <a:effectLst/>
                        </a:rPr>
                        <a:t>Region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900" dirty="0">
                          <a:effectLst/>
                        </a:rPr>
                        <a:t>Non Grads in Follow Up</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900" dirty="0">
                          <a:effectLst/>
                        </a:rPr>
                        <a:t>Non Grads Back in High School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900" dirty="0">
                          <a:effectLst/>
                        </a:rPr>
                        <a:t>Non Grads-HSE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900" dirty="0">
                          <a:effectLst/>
                        </a:rPr>
                        <a:t>Non </a:t>
                      </a:r>
                      <a:r>
                        <a:rPr lang="en-US" sz="900" dirty="0" smtClean="0">
                          <a:effectLst/>
                        </a:rPr>
                        <a:t>Grads Plcmnt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900" dirty="0">
                          <a:effectLst/>
                        </a:rPr>
                        <a:t>Non Grads Positive Outcome</a:t>
                      </a:r>
                      <a:r>
                        <a:rPr lang="en-US" sz="900" dirty="0" smtClean="0">
                          <a:effectLst/>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900" dirty="0">
                          <a:effectLst/>
                        </a:rPr>
                        <a:t>Non Grads Total in Full Time Plcment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900" dirty="0">
                          <a:effectLst/>
                        </a:rPr>
                        <a:t>Non Grads  Total in Full Time Jobs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900" dirty="0">
                          <a:effectLst/>
                        </a:rPr>
                        <a:t>Non Grads AU</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51946">
                <a:tc>
                  <a:txBody>
                    <a:bodyPr/>
                    <a:lstStyle/>
                    <a:p>
                      <a:r>
                        <a:rPr lang="en-US" dirty="0" smtClean="0"/>
                        <a:t>1</a:t>
                      </a:r>
                      <a:endParaRPr lang="en-US" dirty="0"/>
                    </a:p>
                  </a:txBody>
                  <a:tcPr marL="68580" marR="68580" marT="0" marB="0" anchor="b"/>
                </a:tc>
                <a:tc>
                  <a:txBody>
                    <a:bodyPr/>
                    <a:lstStyle/>
                    <a:p>
                      <a:pPr marL="0" marR="0" algn="ctr">
                        <a:spcBef>
                          <a:spcPts val="0"/>
                        </a:spcBef>
                        <a:spcAft>
                          <a:spcPts val="0"/>
                        </a:spcAft>
                      </a:pPr>
                      <a:r>
                        <a:rPr lang="en-US" sz="1100" dirty="0">
                          <a:effectLst/>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51946">
                <a:tc>
                  <a:txBody>
                    <a:bodyPr/>
                    <a:lstStyle/>
                    <a:p>
                      <a:r>
                        <a:rPr lang="en-US" dirty="0" smtClean="0"/>
                        <a:t>2</a:t>
                      </a:r>
                      <a:endParaRPr lang="en-US" dirty="0"/>
                    </a:p>
                  </a:txBody>
                  <a:tcPr marL="68580" marR="68580" marT="0" marB="0" anchor="b"/>
                </a:tc>
                <a:tc>
                  <a:txBody>
                    <a:bodyPr/>
                    <a:lstStyle/>
                    <a:p>
                      <a:pPr marL="0" marR="0" algn="ctr">
                        <a:spcBef>
                          <a:spcPts val="0"/>
                        </a:spcBef>
                        <a:spcAft>
                          <a:spcPts val="0"/>
                        </a:spcAft>
                      </a:pPr>
                      <a:r>
                        <a:rPr lang="en-US" sz="1100" dirty="0">
                          <a:effectLst/>
                        </a:rPr>
                        <a:t>32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51946">
                <a:tc>
                  <a:txBody>
                    <a:bodyPr/>
                    <a:lstStyle/>
                    <a:p>
                      <a:r>
                        <a:rPr lang="en-US" dirty="0" smtClean="0"/>
                        <a:t>3</a:t>
                      </a:r>
                      <a:endParaRPr lang="en-US" dirty="0"/>
                    </a:p>
                  </a:txBody>
                  <a:tcPr marL="68580" marR="68580" marT="0" marB="0" anchor="b"/>
                </a:tc>
                <a:tc>
                  <a:txBody>
                    <a:bodyPr/>
                    <a:lstStyle/>
                    <a:p>
                      <a:pPr marL="0" marR="0" algn="ctr">
                        <a:spcBef>
                          <a:spcPts val="0"/>
                        </a:spcBef>
                        <a:spcAft>
                          <a:spcPts val="0"/>
                        </a:spcAft>
                      </a:pPr>
                      <a:r>
                        <a:rPr lang="en-US" sz="1100" dirty="0">
                          <a:effectLst/>
                        </a:rPr>
                        <a:t>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51946">
                <a:tc>
                  <a:txBody>
                    <a:bodyPr/>
                    <a:lstStyle/>
                    <a:p>
                      <a:r>
                        <a:rPr lang="en-US" dirty="0" smtClean="0"/>
                        <a:t>4</a:t>
                      </a:r>
                      <a:endParaRPr lang="en-US" dirty="0"/>
                    </a:p>
                  </a:txBody>
                  <a:tcPr marL="68580" marR="68580" marT="0" marB="0" anchor="b"/>
                </a:tc>
                <a:tc>
                  <a:txBody>
                    <a:bodyPr/>
                    <a:lstStyle/>
                    <a:p>
                      <a:pPr marL="0" marR="0" algn="ctr">
                        <a:spcBef>
                          <a:spcPts val="0"/>
                        </a:spcBef>
                        <a:spcAft>
                          <a:spcPts val="0"/>
                        </a:spcAft>
                      </a:pPr>
                      <a:r>
                        <a:rPr lang="en-US" sz="1100" dirty="0">
                          <a:effectLst/>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45737">
                <a:tc>
                  <a:txBody>
                    <a:bodyPr/>
                    <a:lstStyle/>
                    <a:p>
                      <a:r>
                        <a:rPr lang="en-US" dirty="0" smtClean="0"/>
                        <a:t>5</a:t>
                      </a:r>
                      <a:endParaRPr lang="en-US" dirty="0"/>
                    </a:p>
                  </a:txBody>
                  <a:tcPr marL="68580" marR="68580" marT="0" marB="0" anchor="b"/>
                </a:tc>
                <a:tc>
                  <a:txBody>
                    <a:bodyPr/>
                    <a:lstStyle/>
                    <a:p>
                      <a:pPr marL="0" marR="0" algn="ctr">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51946">
                <a:tc>
                  <a:txBody>
                    <a:bodyPr/>
                    <a:lstStyle/>
                    <a:p>
                      <a:r>
                        <a:rPr lang="en-US" dirty="0" smtClean="0"/>
                        <a:t>6</a:t>
                      </a:r>
                      <a:endParaRPr lang="en-US" dirty="0"/>
                    </a:p>
                  </a:txBody>
                  <a:tcPr marL="68580" marR="68580" marT="0" marB="0" anchor="b"/>
                </a:tc>
                <a:tc>
                  <a:txBody>
                    <a:bodyPr/>
                    <a:lstStyle/>
                    <a:p>
                      <a:pPr marL="0" marR="0" algn="ctr">
                        <a:spcBef>
                          <a:spcPts val="0"/>
                        </a:spcBef>
                        <a:spcAft>
                          <a:spcPts val="0"/>
                        </a:spcAft>
                      </a:pPr>
                      <a:r>
                        <a:rPr lang="en-US" sz="1100" dirty="0">
                          <a:effectLst/>
                        </a:rPr>
                        <a:t>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51946">
                <a:tc>
                  <a:txBody>
                    <a:bodyPr/>
                    <a:lstStyle/>
                    <a:p>
                      <a:r>
                        <a:rPr lang="en-US" dirty="0" smtClean="0"/>
                        <a:t>7</a:t>
                      </a:r>
                      <a:endParaRPr lang="en-US" dirty="0"/>
                    </a:p>
                  </a:txBody>
                  <a:tcPr marL="68580" marR="68580" marT="0" marB="0" anchor="b"/>
                </a:tc>
                <a:tc>
                  <a:txBody>
                    <a:bodyPr/>
                    <a:lstStyle/>
                    <a:p>
                      <a:pPr marL="0" marR="0" algn="ctr">
                        <a:spcBef>
                          <a:spcPts val="0"/>
                        </a:spcBef>
                        <a:spcAft>
                          <a:spcPts val="0"/>
                        </a:spcAft>
                      </a:pPr>
                      <a:r>
                        <a:rPr lang="en-US" sz="1100" dirty="0">
                          <a:effectLst/>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51946">
                <a:tc>
                  <a:txBody>
                    <a:bodyPr/>
                    <a:lstStyle/>
                    <a:p>
                      <a:r>
                        <a:rPr lang="en-US" dirty="0" smtClean="0"/>
                        <a:t>8</a:t>
                      </a:r>
                      <a:endParaRPr lang="en-US" dirty="0"/>
                    </a:p>
                  </a:txBody>
                  <a:tcPr marL="68580" marR="68580" marT="0" marB="0" anchor="b"/>
                </a:tc>
                <a:tc>
                  <a:txBody>
                    <a:bodyPr/>
                    <a:lstStyle/>
                    <a:p>
                      <a:pPr marL="0" marR="0" algn="ctr">
                        <a:spcBef>
                          <a:spcPts val="0"/>
                        </a:spcBef>
                        <a:spcAft>
                          <a:spcPts val="0"/>
                        </a:spcAft>
                      </a:pPr>
                      <a:r>
                        <a:rPr lang="en-US" sz="11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51946">
                <a:tc>
                  <a:txBody>
                    <a:bodyPr/>
                    <a:lstStyle/>
                    <a:p>
                      <a:r>
                        <a:rPr lang="en-US" dirty="0" smtClean="0"/>
                        <a:t>9</a:t>
                      </a:r>
                      <a:endParaRPr lang="en-US" dirty="0"/>
                    </a:p>
                  </a:txBody>
                  <a:tcPr marL="68580" marR="68580" marT="0" marB="0" anchor="b"/>
                </a:tc>
                <a:tc>
                  <a:txBody>
                    <a:bodyPr/>
                    <a:lstStyle/>
                    <a:p>
                      <a:pPr marL="0" marR="0" algn="ctr">
                        <a:spcBef>
                          <a:spcPts val="0"/>
                        </a:spcBef>
                        <a:spcAft>
                          <a:spcPts val="0"/>
                        </a:spcAft>
                      </a:pPr>
                      <a:r>
                        <a:rPr lang="en-US" sz="1100" dirty="0">
                          <a:effectLst/>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414387">
                <a:tc>
                  <a:txBody>
                    <a:bodyPr/>
                    <a:lstStyle/>
                    <a:p>
                      <a:r>
                        <a:rPr lang="en-US" dirty="0" smtClean="0"/>
                        <a:t>10</a:t>
                      </a:r>
                      <a:endParaRPr lang="en-US" dirty="0"/>
                    </a:p>
                  </a:txBody>
                  <a:tcPr marL="68580" marR="68580" marT="0" marB="0" anchor="b"/>
                </a:tc>
                <a:tc>
                  <a:txBody>
                    <a:bodyPr/>
                    <a:lstStyle/>
                    <a:p>
                      <a:pPr marL="0" marR="0" algn="ctr">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414387">
                <a:tc>
                  <a:txBody>
                    <a:bodyPr/>
                    <a:lstStyle/>
                    <a:p>
                      <a:r>
                        <a:rPr lang="en-US" dirty="0" smtClean="0"/>
                        <a:t>11</a:t>
                      </a:r>
                      <a:endParaRPr lang="en-US" dirty="0"/>
                    </a:p>
                  </a:txBody>
                  <a:tcPr marL="68580" marR="68580" marT="0" marB="0" anchor="b"/>
                </a:tc>
                <a:tc>
                  <a:txBody>
                    <a:bodyPr/>
                    <a:lstStyle/>
                    <a:p>
                      <a:pPr marL="0" marR="0" algn="ctr">
                        <a:spcBef>
                          <a:spcPts val="0"/>
                        </a:spcBef>
                        <a:spcAft>
                          <a:spcPts val="0"/>
                        </a:spcAft>
                      </a:pPr>
                      <a:r>
                        <a:rPr lang="en-US" sz="1100" dirty="0">
                          <a:effectLst/>
                        </a:rPr>
                        <a:t>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414387">
                <a:tc>
                  <a:txBody>
                    <a:bodyPr/>
                    <a:lstStyle/>
                    <a:p>
                      <a:r>
                        <a:rPr lang="en-US" dirty="0" smtClean="0"/>
                        <a:t>12</a:t>
                      </a:r>
                      <a:endParaRPr lang="en-US" dirty="0"/>
                    </a:p>
                  </a:txBody>
                  <a:tcPr marL="68580" marR="68580" marT="0" marB="0" anchor="b"/>
                </a:tc>
                <a:tc>
                  <a:txBody>
                    <a:bodyPr/>
                    <a:lstStyle/>
                    <a:p>
                      <a:pPr marL="0" marR="0" algn="ctr">
                        <a:spcBef>
                          <a:spcPts val="0"/>
                        </a:spcBef>
                        <a:spcAft>
                          <a:spcPts val="0"/>
                        </a:spcAft>
                      </a:pPr>
                      <a:r>
                        <a:rPr lang="en-US" sz="1100" dirty="0">
                          <a:effectLst/>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12842">
                <a:tc>
                  <a:txBody>
                    <a:bodyPr/>
                    <a:lstStyle/>
                    <a:p>
                      <a:pPr marL="0" marR="0">
                        <a:spcBef>
                          <a:spcPts val="0"/>
                        </a:spcBef>
                        <a:spcAft>
                          <a:spcPts val="0"/>
                        </a:spcAft>
                      </a:pPr>
                      <a:r>
                        <a:rPr lang="en-US" sz="1100" dirty="0" smtClean="0">
                          <a:effectLst/>
                        </a:rPr>
                        <a:t>State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141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51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64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37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34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
        <p:nvSpPr>
          <p:cNvPr id="12" name="Rectangle 11"/>
          <p:cNvSpPr/>
          <p:nvPr/>
        </p:nvSpPr>
        <p:spPr>
          <a:xfrm>
            <a:off x="145869" y="2858974"/>
            <a:ext cx="4706350" cy="3454792"/>
          </a:xfrm>
          <a:prstGeom prst="rect">
            <a:avLst/>
          </a:prstGeom>
        </p:spPr>
        <p:txBody>
          <a:bodyPr wrap="square">
            <a:spAutoFit/>
          </a:bodyPr>
          <a:lstStyle/>
          <a:p>
            <a:r>
              <a:rPr lang="en-US" sz="3600" dirty="0" smtClean="0"/>
              <a:t>►JAG </a:t>
            </a:r>
            <a:r>
              <a:rPr lang="en-US" sz="3600" dirty="0"/>
              <a:t>update</a:t>
            </a:r>
          </a:p>
          <a:p>
            <a:r>
              <a:rPr lang="en-US" sz="3600" dirty="0" smtClean="0"/>
              <a:t>►JAG </a:t>
            </a:r>
            <a:r>
              <a:rPr lang="en-US" sz="3600" dirty="0"/>
              <a:t>College </a:t>
            </a:r>
            <a:r>
              <a:rPr lang="en-US" sz="3600" dirty="0" smtClean="0"/>
              <a:t>►Success </a:t>
            </a:r>
            <a:r>
              <a:rPr lang="en-US" sz="3600" dirty="0"/>
              <a:t>Program update</a:t>
            </a:r>
          </a:p>
          <a:p>
            <a:r>
              <a:rPr lang="en-US" sz="3600" dirty="0" smtClean="0"/>
              <a:t>►Summer Intern</a:t>
            </a:r>
          </a:p>
          <a:p>
            <a:endParaRPr lang="en-US" sz="1050" dirty="0"/>
          </a:p>
          <a:p>
            <a:r>
              <a:rPr lang="en-US" sz="2800" dirty="0">
                <a:solidFill>
                  <a:schemeClr val="accent1">
                    <a:lumMod val="75000"/>
                  </a:schemeClr>
                </a:solidFill>
              </a:rPr>
              <a:t>cmfitzgerald@dwd.in.gov</a:t>
            </a:r>
          </a:p>
        </p:txBody>
      </p:sp>
      <p:sp>
        <p:nvSpPr>
          <p:cNvPr id="14" name="TextBox 13"/>
          <p:cNvSpPr txBox="1"/>
          <p:nvPr/>
        </p:nvSpPr>
        <p:spPr>
          <a:xfrm>
            <a:off x="338405" y="1560530"/>
            <a:ext cx="4321277" cy="1323439"/>
          </a:xfrm>
          <a:prstGeom prst="rect">
            <a:avLst/>
          </a:prstGeom>
          <a:noFill/>
        </p:spPr>
        <p:txBody>
          <a:bodyPr wrap="square" rtlCol="0">
            <a:spAutoFit/>
          </a:bodyPr>
          <a:lstStyle/>
          <a:p>
            <a:r>
              <a:rPr lang="en-US" sz="4000" dirty="0" smtClean="0">
                <a:solidFill>
                  <a:srgbClr val="FFC000"/>
                </a:solidFill>
              </a:rPr>
              <a:t>Youth Initiatives Updates </a:t>
            </a:r>
            <a:endParaRPr lang="en-US" sz="4000" dirty="0">
              <a:solidFill>
                <a:srgbClr val="FFC000"/>
              </a:solidFill>
            </a:endParaRPr>
          </a:p>
        </p:txBody>
      </p:sp>
    </p:spTree>
    <p:extLst>
      <p:ext uri="{BB962C8B-B14F-4D97-AF65-F5344CB8AC3E}">
        <p14:creationId xmlns:p14="http://schemas.microsoft.com/office/powerpoint/2010/main" val="42215135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311341" y="5661537"/>
            <a:ext cx="2236571" cy="979431"/>
          </a:xfrm>
          <a:prstGeom prst="rect">
            <a:avLst/>
          </a:prstGeom>
        </p:spPr>
      </p:pic>
      <p:sp>
        <p:nvSpPr>
          <p:cNvPr id="10" name="Rectangle 9"/>
          <p:cNvSpPr/>
          <p:nvPr/>
        </p:nvSpPr>
        <p:spPr>
          <a:xfrm>
            <a:off x="2605548" y="754891"/>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sp>
        <p:nvSpPr>
          <p:cNvPr id="13" name="TextBox 12"/>
          <p:cNvSpPr txBox="1"/>
          <p:nvPr/>
        </p:nvSpPr>
        <p:spPr>
          <a:xfrm>
            <a:off x="6632833" y="3670488"/>
            <a:ext cx="3465871" cy="369332"/>
          </a:xfrm>
          <a:prstGeom prst="rect">
            <a:avLst/>
          </a:prstGeom>
          <a:noFill/>
        </p:spPr>
        <p:txBody>
          <a:bodyPr wrap="square" rtlCol="0">
            <a:spAutoFit/>
          </a:bodyPr>
          <a:lstStyle/>
          <a:p>
            <a:r>
              <a:rPr lang="en-US" dirty="0">
                <a:solidFill>
                  <a:srgbClr val="FFC000"/>
                </a:solidFill>
              </a:rPr>
              <a:t>Yes. Corrections/jail programs </a:t>
            </a:r>
          </a:p>
        </p:txBody>
      </p:sp>
      <p:sp>
        <p:nvSpPr>
          <p:cNvPr id="16" name="Rectangle 15"/>
          <p:cNvSpPr/>
          <p:nvPr/>
        </p:nvSpPr>
        <p:spPr>
          <a:xfrm>
            <a:off x="765435" y="3534608"/>
            <a:ext cx="4892613" cy="2862322"/>
          </a:xfrm>
          <a:prstGeom prst="rect">
            <a:avLst/>
          </a:prstGeom>
        </p:spPr>
        <p:txBody>
          <a:bodyPr wrap="square">
            <a:spAutoFit/>
          </a:bodyPr>
          <a:lstStyle/>
          <a:p>
            <a:r>
              <a:rPr lang="en-US" dirty="0">
                <a:solidFill>
                  <a:srgbClr val="FFC000"/>
                </a:solidFill>
              </a:rPr>
              <a:t>IET and WEI allocations are split between </a:t>
            </a:r>
            <a:r>
              <a:rPr lang="en-US" dirty="0" smtClean="0">
                <a:solidFill>
                  <a:srgbClr val="FFC000"/>
                </a:solidFill>
              </a:rPr>
              <a:t>program </a:t>
            </a:r>
            <a:r>
              <a:rPr lang="en-US" dirty="0">
                <a:solidFill>
                  <a:srgbClr val="FFC000"/>
                </a:solidFill>
              </a:rPr>
              <a:t>and </a:t>
            </a:r>
            <a:r>
              <a:rPr lang="en-US" dirty="0" smtClean="0">
                <a:solidFill>
                  <a:srgbClr val="FFC000"/>
                </a:solidFill>
              </a:rPr>
              <a:t>administrative</a:t>
            </a:r>
            <a:r>
              <a:rPr lang="en-US" dirty="0">
                <a:solidFill>
                  <a:srgbClr val="FFC000"/>
                </a:solidFill>
              </a:rPr>
              <a:t>.  No more than fifteen percent (15%) of the total allocation can be used for </a:t>
            </a:r>
            <a:r>
              <a:rPr lang="en-US" dirty="0" smtClean="0">
                <a:solidFill>
                  <a:srgbClr val="FFC000"/>
                </a:solidFill>
              </a:rPr>
              <a:t>administrative </a:t>
            </a:r>
            <a:r>
              <a:rPr lang="en-US" dirty="0">
                <a:solidFill>
                  <a:srgbClr val="FFC000"/>
                </a:solidFill>
              </a:rPr>
              <a:t>costs.  Administrative expenses for activities performed in support of IET and WEI are reimbursable. </a:t>
            </a:r>
            <a:r>
              <a:rPr lang="en-US" dirty="0" smtClean="0">
                <a:solidFill>
                  <a:srgbClr val="FFC000"/>
                </a:solidFill>
              </a:rPr>
              <a:t>(</a:t>
            </a:r>
            <a:r>
              <a:rPr lang="en-US" dirty="0">
                <a:solidFill>
                  <a:srgbClr val="FFC000"/>
                </a:solidFill>
              </a:rPr>
              <a:t>ABE funds may be used to pay for IET and WEI costs, if necessary. </a:t>
            </a:r>
            <a:r>
              <a:rPr lang="en-US" dirty="0" smtClean="0">
                <a:solidFill>
                  <a:srgbClr val="FFC000"/>
                </a:solidFill>
              </a:rPr>
              <a:t>HOWEVER</a:t>
            </a:r>
            <a:r>
              <a:rPr lang="en-US" dirty="0">
                <a:solidFill>
                  <a:srgbClr val="FFC000"/>
                </a:solidFill>
              </a:rPr>
              <a:t>, IET and WEI funds CANNOT be used for ABE.)</a:t>
            </a:r>
          </a:p>
        </p:txBody>
      </p:sp>
      <p:sp>
        <p:nvSpPr>
          <p:cNvPr id="2" name="Rectangle 1"/>
          <p:cNvSpPr/>
          <p:nvPr/>
        </p:nvSpPr>
        <p:spPr>
          <a:xfrm>
            <a:off x="6632835" y="2703757"/>
            <a:ext cx="5336988" cy="923330"/>
          </a:xfrm>
          <a:prstGeom prst="rect">
            <a:avLst/>
          </a:prstGeom>
        </p:spPr>
        <p:txBody>
          <a:bodyPr wrap="square">
            <a:spAutoFit/>
          </a:bodyPr>
          <a:lstStyle/>
          <a:p>
            <a:r>
              <a:rPr lang="en-US" dirty="0"/>
              <a:t>Can a provider use any of their IET allocation under "Corrections" if they have IETs in a corrections </a:t>
            </a:r>
            <a:r>
              <a:rPr lang="en-US" dirty="0" smtClean="0"/>
              <a:t>class</a:t>
            </a:r>
            <a:r>
              <a:rPr lang="en-US" dirty="0" smtClean="0">
                <a:latin typeface="Arial" panose="020B0604020202020204" pitchFamily="34" charset="0"/>
                <a:cs typeface="Arial" panose="020B0604020202020204" pitchFamily="34" charset="0"/>
              </a:rPr>
              <a:t>?</a:t>
            </a:r>
            <a:r>
              <a:rPr lang="en-US" dirty="0" smtClean="0"/>
              <a:t> </a:t>
            </a:r>
            <a:endParaRPr lang="en-US" dirty="0"/>
          </a:p>
        </p:txBody>
      </p:sp>
      <p:sp>
        <p:nvSpPr>
          <p:cNvPr id="8" name="Rectangle 7"/>
          <p:cNvSpPr/>
          <p:nvPr/>
        </p:nvSpPr>
        <p:spPr>
          <a:xfrm>
            <a:off x="765435" y="2400209"/>
            <a:ext cx="5101965" cy="923330"/>
          </a:xfrm>
          <a:prstGeom prst="rect">
            <a:avLst/>
          </a:prstGeom>
        </p:spPr>
        <p:txBody>
          <a:bodyPr wrap="square">
            <a:spAutoFit/>
          </a:bodyPr>
          <a:lstStyle/>
          <a:p>
            <a:r>
              <a:rPr lang="en-US" dirty="0"/>
              <a:t>Can funds from the potential IET and WEI allocations be used by the fiscal agent for administrative </a:t>
            </a:r>
            <a:r>
              <a:rPr lang="en-US" dirty="0" smtClean="0"/>
              <a:t>expenses</a:t>
            </a:r>
            <a:r>
              <a:rPr lang="en-US" dirty="0" smtClean="0">
                <a:latin typeface="Arial" panose="020B0604020202020204" pitchFamily="34" charset="0"/>
                <a:cs typeface="Arial" panose="020B0604020202020204" pitchFamily="34" charset="0"/>
              </a:rPr>
              <a:t>?</a:t>
            </a:r>
            <a:endParaRPr lang="en-US" dirty="0"/>
          </a:p>
        </p:txBody>
      </p:sp>
      <p:sp>
        <p:nvSpPr>
          <p:cNvPr id="9" name="Rectangle 8"/>
          <p:cNvSpPr/>
          <p:nvPr/>
        </p:nvSpPr>
        <p:spPr>
          <a:xfrm>
            <a:off x="6632835" y="4172284"/>
            <a:ext cx="4915077" cy="923330"/>
          </a:xfrm>
          <a:prstGeom prst="rect">
            <a:avLst/>
          </a:prstGeom>
        </p:spPr>
        <p:txBody>
          <a:bodyPr wrap="square">
            <a:spAutoFit/>
          </a:bodyPr>
          <a:lstStyle/>
          <a:p>
            <a:r>
              <a:rPr lang="en-US" dirty="0"/>
              <a:t>Is MOE determined by percent of funds received/requested or same as previous grant year?</a:t>
            </a:r>
          </a:p>
        </p:txBody>
      </p:sp>
      <p:sp>
        <p:nvSpPr>
          <p:cNvPr id="11" name="Rectangle 10"/>
          <p:cNvSpPr/>
          <p:nvPr/>
        </p:nvSpPr>
        <p:spPr>
          <a:xfrm>
            <a:off x="6632833" y="5179146"/>
            <a:ext cx="4413709" cy="923330"/>
          </a:xfrm>
          <a:prstGeom prst="rect">
            <a:avLst/>
          </a:prstGeom>
        </p:spPr>
        <p:txBody>
          <a:bodyPr wrap="square">
            <a:spAutoFit/>
          </a:bodyPr>
          <a:lstStyle/>
          <a:p>
            <a:r>
              <a:rPr lang="en-US" dirty="0">
                <a:solidFill>
                  <a:srgbClr val="FFC000"/>
                </a:solidFill>
              </a:rPr>
              <a:t>The MOE--Maintenance of Effort--should be similar to the previous year's amount.</a:t>
            </a:r>
          </a:p>
        </p:txBody>
      </p:sp>
      <p:cxnSp>
        <p:nvCxnSpPr>
          <p:cNvPr id="18" name="Straight Connector 17"/>
          <p:cNvCxnSpPr/>
          <p:nvPr/>
        </p:nvCxnSpPr>
        <p:spPr>
          <a:xfrm flipH="1">
            <a:off x="6046839" y="2364636"/>
            <a:ext cx="3686" cy="37866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2131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311341" y="5661537"/>
            <a:ext cx="2236571" cy="979431"/>
          </a:xfrm>
          <a:prstGeom prst="rect">
            <a:avLst/>
          </a:prstGeom>
        </p:spPr>
      </p:pic>
      <p:sp>
        <p:nvSpPr>
          <p:cNvPr id="10" name="Rectangle 9"/>
          <p:cNvSpPr/>
          <p:nvPr/>
        </p:nvSpPr>
        <p:spPr>
          <a:xfrm>
            <a:off x="2605548" y="754891"/>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cxnSp>
        <p:nvCxnSpPr>
          <p:cNvPr id="18" name="Straight Connector 17"/>
          <p:cNvCxnSpPr/>
          <p:nvPr/>
        </p:nvCxnSpPr>
        <p:spPr>
          <a:xfrm flipH="1">
            <a:off x="2872366" y="2434137"/>
            <a:ext cx="3686" cy="37866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041137" y="2672980"/>
            <a:ext cx="8506774" cy="923330"/>
          </a:xfrm>
          <a:prstGeom prst="rect">
            <a:avLst/>
          </a:prstGeom>
        </p:spPr>
        <p:txBody>
          <a:bodyPr wrap="square">
            <a:spAutoFit/>
          </a:bodyPr>
          <a:lstStyle/>
          <a:p>
            <a:r>
              <a:rPr lang="en-US" dirty="0"/>
              <a:t>If a provider does not currently have a Professional Development Facilitator (PDF), can they request funds, in anticipation of getting a PDF in the upcoming program </a:t>
            </a:r>
            <a:r>
              <a:rPr lang="en-US" dirty="0" smtClean="0"/>
              <a:t>year</a:t>
            </a:r>
            <a:r>
              <a:rPr lang="en-US" dirty="0" smtClean="0">
                <a:latin typeface="Arial" panose="020B0604020202020204" pitchFamily="34" charset="0"/>
                <a:cs typeface="Arial" panose="020B0604020202020204" pitchFamily="34" charset="0"/>
              </a:rPr>
              <a:t>?</a:t>
            </a:r>
            <a:r>
              <a:rPr lang="en-US" dirty="0" smtClean="0"/>
              <a:t> </a:t>
            </a:r>
            <a:endParaRPr lang="en-US" dirty="0"/>
          </a:p>
        </p:txBody>
      </p:sp>
      <p:sp>
        <p:nvSpPr>
          <p:cNvPr id="4" name="Rectangle 3"/>
          <p:cNvSpPr/>
          <p:nvPr/>
        </p:nvSpPr>
        <p:spPr>
          <a:xfrm>
            <a:off x="3041137" y="3705592"/>
            <a:ext cx="8402652" cy="923330"/>
          </a:xfrm>
          <a:prstGeom prst="rect">
            <a:avLst/>
          </a:prstGeom>
        </p:spPr>
        <p:txBody>
          <a:bodyPr wrap="square">
            <a:spAutoFit/>
          </a:bodyPr>
          <a:lstStyle/>
          <a:p>
            <a:r>
              <a:rPr lang="en-US" dirty="0">
                <a:solidFill>
                  <a:srgbClr val="FFC000"/>
                </a:solidFill>
              </a:rPr>
              <a:t>Providers may apply for a PDF allocation during the grant application process.  If, and only if, the provider has an approved PDF will those funds be released for reimbursement. </a:t>
            </a:r>
          </a:p>
        </p:txBody>
      </p:sp>
      <p:sp>
        <p:nvSpPr>
          <p:cNvPr id="12" name="Rectangle 11"/>
          <p:cNvSpPr/>
          <p:nvPr/>
        </p:nvSpPr>
        <p:spPr>
          <a:xfrm>
            <a:off x="3041137" y="4764474"/>
            <a:ext cx="8506774" cy="646331"/>
          </a:xfrm>
          <a:prstGeom prst="rect">
            <a:avLst/>
          </a:prstGeom>
        </p:spPr>
        <p:txBody>
          <a:bodyPr wrap="square">
            <a:spAutoFit/>
          </a:bodyPr>
          <a:lstStyle/>
          <a:p>
            <a:r>
              <a:rPr lang="en-US" dirty="0"/>
              <a:t>Will providers with a PDF receive an additional allocation to cover stipends and professional development for the </a:t>
            </a:r>
            <a:r>
              <a:rPr lang="en-US" dirty="0" smtClean="0"/>
              <a:t>PDF</a:t>
            </a:r>
            <a:r>
              <a:rPr lang="en-US" dirty="0">
                <a:latin typeface="Arial" panose="020B0604020202020204" pitchFamily="34" charset="0"/>
                <a:cs typeface="Arial" panose="020B0604020202020204" pitchFamily="34" charset="0"/>
              </a:rPr>
              <a:t>?</a:t>
            </a:r>
            <a:endParaRPr lang="en-US" dirty="0"/>
          </a:p>
        </p:txBody>
      </p:sp>
      <p:sp>
        <p:nvSpPr>
          <p:cNvPr id="15" name="Rectangle 14"/>
          <p:cNvSpPr/>
          <p:nvPr/>
        </p:nvSpPr>
        <p:spPr>
          <a:xfrm>
            <a:off x="3041137" y="5504921"/>
            <a:ext cx="7989247" cy="646331"/>
          </a:xfrm>
          <a:prstGeom prst="rect">
            <a:avLst/>
          </a:prstGeom>
        </p:spPr>
        <p:txBody>
          <a:bodyPr wrap="square">
            <a:spAutoFit/>
          </a:bodyPr>
          <a:lstStyle/>
          <a:p>
            <a:r>
              <a:rPr lang="en-US" dirty="0" smtClean="0">
                <a:solidFill>
                  <a:srgbClr val="FFC000"/>
                </a:solidFill>
              </a:rPr>
              <a:t>The </a:t>
            </a:r>
            <a:r>
              <a:rPr lang="en-US" dirty="0">
                <a:solidFill>
                  <a:srgbClr val="FFC000"/>
                </a:solidFill>
              </a:rPr>
              <a:t>PDF stipend and professional development funds will be included in the allocation for those providers who apply and are approved. </a:t>
            </a:r>
          </a:p>
        </p:txBody>
      </p:sp>
      <p:pic>
        <p:nvPicPr>
          <p:cNvPr id="13" name="Picture 12"/>
          <p:cNvPicPr>
            <a:picLocks noChangeAspect="1"/>
          </p:cNvPicPr>
          <p:nvPr/>
        </p:nvPicPr>
        <p:blipFill rotWithShape="1">
          <a:blip r:embed="rId5"/>
          <a:srcRect l="43911" t="32273" r="45341" b="26179"/>
          <a:stretch/>
        </p:blipFill>
        <p:spPr>
          <a:xfrm>
            <a:off x="420504" y="1901038"/>
            <a:ext cx="2085487" cy="4532439"/>
          </a:xfrm>
          <a:prstGeom prst="rect">
            <a:avLst/>
          </a:prstGeom>
          <a:ln>
            <a:solidFill>
              <a:schemeClr val="tx1"/>
            </a:solidFill>
          </a:ln>
          <a:effectLst>
            <a:reflection blurRad="6350" stA="52000" endA="300" endPos="35000" dir="5400000" sy="-100000" algn="bl" rotWithShape="0"/>
          </a:effectLst>
        </p:spPr>
      </p:pic>
    </p:spTree>
    <p:extLst>
      <p:ext uri="{BB962C8B-B14F-4D97-AF65-F5344CB8AC3E}">
        <p14:creationId xmlns:p14="http://schemas.microsoft.com/office/powerpoint/2010/main" val="16450685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311341" y="5661537"/>
            <a:ext cx="2236571" cy="979431"/>
          </a:xfrm>
          <a:prstGeom prst="rect">
            <a:avLst/>
          </a:prstGeom>
        </p:spPr>
      </p:pic>
      <p:sp>
        <p:nvSpPr>
          <p:cNvPr id="10" name="Rectangle 9"/>
          <p:cNvSpPr/>
          <p:nvPr/>
        </p:nvSpPr>
        <p:spPr>
          <a:xfrm>
            <a:off x="2605548" y="754891"/>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cxnSp>
        <p:nvCxnSpPr>
          <p:cNvPr id="18" name="Straight Connector 17"/>
          <p:cNvCxnSpPr/>
          <p:nvPr/>
        </p:nvCxnSpPr>
        <p:spPr>
          <a:xfrm flipH="1">
            <a:off x="3712739" y="2679649"/>
            <a:ext cx="3686" cy="37866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30669" y="2642202"/>
            <a:ext cx="3374611" cy="923330"/>
          </a:xfrm>
          <a:prstGeom prst="rect">
            <a:avLst/>
          </a:prstGeom>
        </p:spPr>
        <p:txBody>
          <a:bodyPr wrap="square">
            <a:spAutoFit/>
          </a:bodyPr>
          <a:lstStyle/>
          <a:p>
            <a:r>
              <a:rPr lang="en-US" dirty="0"/>
              <a:t>Can WEI funding be used to transition students from IET to paid work </a:t>
            </a:r>
            <a:r>
              <a:rPr lang="en-US" dirty="0" smtClean="0"/>
              <a:t>experiences</a:t>
            </a:r>
            <a:r>
              <a:rPr lang="en-US" dirty="0" smtClean="0">
                <a:latin typeface="Arial" panose="020B0604020202020204" pitchFamily="34" charset="0"/>
                <a:cs typeface="Arial" panose="020B0604020202020204" pitchFamily="34" charset="0"/>
              </a:rPr>
              <a:t>?</a:t>
            </a:r>
            <a:endParaRPr lang="en-US" dirty="0"/>
          </a:p>
        </p:txBody>
      </p:sp>
      <p:sp>
        <p:nvSpPr>
          <p:cNvPr id="8" name="Rectangle 7"/>
          <p:cNvSpPr/>
          <p:nvPr/>
        </p:nvSpPr>
        <p:spPr>
          <a:xfrm>
            <a:off x="210909" y="3606183"/>
            <a:ext cx="3304084" cy="1200329"/>
          </a:xfrm>
          <a:prstGeom prst="rect">
            <a:avLst/>
          </a:prstGeom>
        </p:spPr>
        <p:txBody>
          <a:bodyPr wrap="square">
            <a:spAutoFit/>
          </a:bodyPr>
          <a:lstStyle/>
          <a:p>
            <a:r>
              <a:rPr lang="en-US" dirty="0">
                <a:solidFill>
                  <a:srgbClr val="FFC000"/>
                </a:solidFill>
              </a:rPr>
              <a:t>WEI cannot be used to fund paid work experiences.  This is </a:t>
            </a:r>
            <a:r>
              <a:rPr lang="en-US" u="sng" dirty="0">
                <a:solidFill>
                  <a:srgbClr val="FFC000"/>
                </a:solidFill>
              </a:rPr>
              <a:t>not</a:t>
            </a:r>
            <a:r>
              <a:rPr lang="en-US" dirty="0">
                <a:solidFill>
                  <a:srgbClr val="FFC000"/>
                </a:solidFill>
              </a:rPr>
              <a:t> an allowable AEFLA cost.</a:t>
            </a:r>
          </a:p>
        </p:txBody>
      </p:sp>
      <p:sp>
        <p:nvSpPr>
          <p:cNvPr id="11" name="Rectangle 10"/>
          <p:cNvSpPr/>
          <p:nvPr/>
        </p:nvSpPr>
        <p:spPr>
          <a:xfrm>
            <a:off x="4056167" y="2642202"/>
            <a:ext cx="3536094" cy="1477328"/>
          </a:xfrm>
          <a:prstGeom prst="rect">
            <a:avLst/>
          </a:prstGeom>
        </p:spPr>
        <p:txBody>
          <a:bodyPr wrap="square">
            <a:spAutoFit/>
          </a:bodyPr>
          <a:lstStyle/>
          <a:p>
            <a:r>
              <a:rPr lang="en-US" dirty="0"/>
              <a:t>Can a program not already receiving corrections funding apply for it as part of the PY2019-20 Continuation </a:t>
            </a:r>
            <a:r>
              <a:rPr lang="en-US" dirty="0" smtClean="0"/>
              <a:t>Grant</a:t>
            </a:r>
            <a:r>
              <a:rPr lang="en-US" dirty="0" smtClean="0">
                <a:latin typeface="Arial" panose="020B0604020202020204" pitchFamily="34" charset="0"/>
                <a:cs typeface="Arial" panose="020B0604020202020204" pitchFamily="34" charset="0"/>
              </a:rPr>
              <a:t>?</a:t>
            </a:r>
            <a:endParaRPr lang="en-US" dirty="0"/>
          </a:p>
        </p:txBody>
      </p:sp>
      <p:sp>
        <p:nvSpPr>
          <p:cNvPr id="13" name="Rectangle 12"/>
          <p:cNvSpPr/>
          <p:nvPr/>
        </p:nvSpPr>
        <p:spPr>
          <a:xfrm>
            <a:off x="4080135" y="4210200"/>
            <a:ext cx="3255875" cy="2308324"/>
          </a:xfrm>
          <a:prstGeom prst="rect">
            <a:avLst/>
          </a:prstGeom>
        </p:spPr>
        <p:txBody>
          <a:bodyPr wrap="square">
            <a:spAutoFit/>
          </a:bodyPr>
          <a:lstStyle/>
          <a:p>
            <a:r>
              <a:rPr lang="en-US" dirty="0">
                <a:solidFill>
                  <a:srgbClr val="FFC000"/>
                </a:solidFill>
              </a:rPr>
              <a:t>Any program awarded adult basic education (ABE) funds as a result of the grant process </a:t>
            </a:r>
            <a:r>
              <a:rPr lang="en-US" dirty="0" smtClean="0">
                <a:solidFill>
                  <a:srgbClr val="FFC000"/>
                </a:solidFill>
              </a:rPr>
              <a:t>is allowed </a:t>
            </a:r>
            <a:r>
              <a:rPr lang="en-US" dirty="0">
                <a:solidFill>
                  <a:srgbClr val="FFC000"/>
                </a:solidFill>
              </a:rPr>
              <a:t>to use funds to provide adult education and literacy activities in the "corrections" environment.</a:t>
            </a:r>
          </a:p>
        </p:txBody>
      </p:sp>
      <p:cxnSp>
        <p:nvCxnSpPr>
          <p:cNvPr id="22" name="Straight Connector 21"/>
          <p:cNvCxnSpPr/>
          <p:nvPr/>
        </p:nvCxnSpPr>
        <p:spPr>
          <a:xfrm flipH="1">
            <a:off x="7699720" y="2679649"/>
            <a:ext cx="3686" cy="37866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923093" y="2667141"/>
            <a:ext cx="3836872" cy="1200329"/>
          </a:xfrm>
          <a:prstGeom prst="rect">
            <a:avLst/>
          </a:prstGeom>
        </p:spPr>
        <p:txBody>
          <a:bodyPr wrap="square">
            <a:spAutoFit/>
          </a:bodyPr>
          <a:lstStyle/>
          <a:p>
            <a:r>
              <a:rPr lang="en-US" dirty="0"/>
              <a:t>Can a current sub-grantee apply for funding during the PY2019-20 Grant Continuation </a:t>
            </a:r>
            <a:r>
              <a:rPr lang="en-US" dirty="0" smtClean="0"/>
              <a:t>process</a:t>
            </a:r>
            <a:r>
              <a:rPr lang="en-US" dirty="0">
                <a:latin typeface="Arial" panose="020B0604020202020204" pitchFamily="34" charset="0"/>
                <a:cs typeface="Arial" panose="020B0604020202020204" pitchFamily="34" charset="0"/>
              </a:rPr>
              <a:t>?</a:t>
            </a:r>
            <a:endParaRPr lang="en-US" dirty="0"/>
          </a:p>
        </p:txBody>
      </p:sp>
      <p:sp>
        <p:nvSpPr>
          <p:cNvPr id="24" name="Rectangle 23"/>
          <p:cNvSpPr/>
          <p:nvPr/>
        </p:nvSpPr>
        <p:spPr>
          <a:xfrm>
            <a:off x="7932704" y="4067848"/>
            <a:ext cx="3615208" cy="1477328"/>
          </a:xfrm>
          <a:prstGeom prst="rect">
            <a:avLst/>
          </a:prstGeom>
        </p:spPr>
        <p:txBody>
          <a:bodyPr wrap="square">
            <a:spAutoFit/>
          </a:bodyPr>
          <a:lstStyle/>
          <a:p>
            <a:r>
              <a:rPr lang="en-US" dirty="0">
                <a:solidFill>
                  <a:srgbClr val="FFC000"/>
                </a:solidFill>
              </a:rPr>
              <a:t>No. Even though parts of the available funding for the ABE grant will be awarded on a competitive basis, the PY2019-20 grant is a continuation. </a:t>
            </a:r>
          </a:p>
        </p:txBody>
      </p:sp>
      <p:pic>
        <p:nvPicPr>
          <p:cNvPr id="19" name="Picture 18"/>
          <p:cNvPicPr/>
          <p:nvPr/>
        </p:nvPicPr>
        <p:blipFill rotWithShape="1">
          <a:blip r:embed="rId5" cstate="print">
            <a:extLst>
              <a:ext uri="{28A0092B-C50C-407E-A947-70E740481C1C}">
                <a14:useLocalDpi xmlns:a14="http://schemas.microsoft.com/office/drawing/2010/main" val="0"/>
              </a:ext>
            </a:extLst>
          </a:blip>
          <a:srcRect l="-591" t="2659" r="33825" b="17418"/>
          <a:stretch/>
        </p:blipFill>
        <p:spPr>
          <a:xfrm>
            <a:off x="-110372" y="4806512"/>
            <a:ext cx="1961915" cy="2136603"/>
          </a:xfrm>
          <a:prstGeom prst="rect">
            <a:avLst/>
          </a:prstGeom>
          <a:ln>
            <a:noFill/>
          </a:ln>
          <a:effectLst>
            <a:softEdge rad="112500"/>
          </a:effectLst>
        </p:spPr>
      </p:pic>
      <p:sp>
        <p:nvSpPr>
          <p:cNvPr id="3" name="TextBox 2"/>
          <p:cNvSpPr txBox="1"/>
          <p:nvPr/>
        </p:nvSpPr>
        <p:spPr>
          <a:xfrm>
            <a:off x="1882948" y="5132863"/>
            <a:ext cx="1490244" cy="1508105"/>
          </a:xfrm>
          <a:prstGeom prst="rect">
            <a:avLst/>
          </a:prstGeom>
          <a:noFill/>
        </p:spPr>
        <p:txBody>
          <a:bodyPr wrap="square" rtlCol="0">
            <a:spAutoFit/>
          </a:bodyPr>
          <a:lstStyle/>
          <a:p>
            <a:r>
              <a:rPr lang="en-US" sz="2000" dirty="0" smtClean="0">
                <a:latin typeface="Segoe Print" panose="02000600000000000000" pitchFamily="2" charset="0"/>
              </a:rPr>
              <a:t>Student </a:t>
            </a:r>
            <a:r>
              <a:rPr lang="en-US" sz="2000" dirty="0">
                <a:latin typeface="Segoe Print" panose="02000600000000000000" pitchFamily="2" charset="0"/>
              </a:rPr>
              <a:t>Sandra Crump </a:t>
            </a:r>
            <a:endParaRPr lang="en-US" sz="2000" dirty="0" smtClean="0">
              <a:latin typeface="Segoe Print" panose="02000600000000000000" pitchFamily="2" charset="0"/>
            </a:endParaRPr>
          </a:p>
          <a:p>
            <a:r>
              <a:rPr lang="en-US" sz="1600" dirty="0" smtClean="0">
                <a:solidFill>
                  <a:srgbClr val="FFC000"/>
                </a:solidFill>
              </a:rPr>
              <a:t>Learn More Center</a:t>
            </a:r>
            <a:endParaRPr lang="en-US" sz="1600" dirty="0">
              <a:solidFill>
                <a:srgbClr val="FFC000"/>
              </a:solidFill>
            </a:endParaRPr>
          </a:p>
        </p:txBody>
      </p:sp>
    </p:spTree>
    <p:extLst>
      <p:ext uri="{BB962C8B-B14F-4D97-AF65-F5344CB8AC3E}">
        <p14:creationId xmlns:p14="http://schemas.microsoft.com/office/powerpoint/2010/main" val="39929894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311341" y="5661537"/>
            <a:ext cx="2236571" cy="979431"/>
          </a:xfrm>
          <a:prstGeom prst="rect">
            <a:avLst/>
          </a:prstGeom>
        </p:spPr>
      </p:pic>
      <p:sp>
        <p:nvSpPr>
          <p:cNvPr id="10" name="Rectangle 9"/>
          <p:cNvSpPr/>
          <p:nvPr/>
        </p:nvSpPr>
        <p:spPr>
          <a:xfrm>
            <a:off x="2605548" y="754891"/>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cxnSp>
        <p:nvCxnSpPr>
          <p:cNvPr id="18" name="Straight Connector 17"/>
          <p:cNvCxnSpPr/>
          <p:nvPr/>
        </p:nvCxnSpPr>
        <p:spPr>
          <a:xfrm flipH="1">
            <a:off x="3712739" y="2679649"/>
            <a:ext cx="3686" cy="37866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080135" y="4210200"/>
            <a:ext cx="3255875" cy="369332"/>
          </a:xfrm>
          <a:prstGeom prst="rect">
            <a:avLst/>
          </a:prstGeom>
        </p:spPr>
        <p:txBody>
          <a:bodyPr wrap="square">
            <a:spAutoFit/>
          </a:bodyPr>
          <a:lstStyle/>
          <a:p>
            <a:r>
              <a:rPr lang="en-US" dirty="0" smtClean="0">
                <a:solidFill>
                  <a:srgbClr val="FFC000"/>
                </a:solidFill>
              </a:rPr>
              <a:t>.</a:t>
            </a:r>
            <a:endParaRPr lang="en-US" dirty="0">
              <a:solidFill>
                <a:srgbClr val="FFC000"/>
              </a:solidFill>
            </a:endParaRPr>
          </a:p>
        </p:txBody>
      </p:sp>
      <p:cxnSp>
        <p:nvCxnSpPr>
          <p:cNvPr id="22" name="Straight Connector 21"/>
          <p:cNvCxnSpPr/>
          <p:nvPr/>
        </p:nvCxnSpPr>
        <p:spPr>
          <a:xfrm flipH="1">
            <a:off x="7699720" y="2679649"/>
            <a:ext cx="3686" cy="37866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27607" y="2669898"/>
            <a:ext cx="3234368" cy="1477328"/>
          </a:xfrm>
          <a:prstGeom prst="rect">
            <a:avLst/>
          </a:prstGeom>
        </p:spPr>
        <p:txBody>
          <a:bodyPr wrap="square">
            <a:spAutoFit/>
          </a:bodyPr>
          <a:lstStyle/>
          <a:p>
            <a:r>
              <a:rPr lang="en-US" dirty="0"/>
              <a:t>Do all the students in an IET course need to take the credentialing exam for the workforce training </a:t>
            </a:r>
            <a:r>
              <a:rPr lang="en-US" dirty="0" smtClean="0"/>
              <a:t>component</a:t>
            </a:r>
            <a:r>
              <a:rPr lang="en-US" dirty="0" smtClean="0">
                <a:latin typeface="Arial" panose="020B0604020202020204" pitchFamily="34" charset="0"/>
                <a:cs typeface="Arial" panose="020B0604020202020204" pitchFamily="34" charset="0"/>
              </a:rPr>
              <a:t>?</a:t>
            </a:r>
            <a:endParaRPr lang="en-US" dirty="0"/>
          </a:p>
        </p:txBody>
      </p:sp>
      <p:sp>
        <p:nvSpPr>
          <p:cNvPr id="4" name="Rectangle 3"/>
          <p:cNvSpPr/>
          <p:nvPr/>
        </p:nvSpPr>
        <p:spPr>
          <a:xfrm>
            <a:off x="358699" y="4394866"/>
            <a:ext cx="3172185" cy="1477328"/>
          </a:xfrm>
          <a:prstGeom prst="rect">
            <a:avLst/>
          </a:prstGeom>
        </p:spPr>
        <p:txBody>
          <a:bodyPr wrap="square">
            <a:spAutoFit/>
          </a:bodyPr>
          <a:lstStyle/>
          <a:p>
            <a:r>
              <a:rPr lang="en-US" dirty="0">
                <a:solidFill>
                  <a:srgbClr val="FFC000"/>
                </a:solidFill>
              </a:rPr>
              <a:t>DWD understands a student may refuse to take or not pass the credential exam, but it must be offered to all. </a:t>
            </a:r>
          </a:p>
        </p:txBody>
      </p:sp>
      <p:sp>
        <p:nvSpPr>
          <p:cNvPr id="12" name="Rectangle 11"/>
          <p:cNvSpPr/>
          <p:nvPr/>
        </p:nvSpPr>
        <p:spPr>
          <a:xfrm>
            <a:off x="4048794" y="2699835"/>
            <a:ext cx="3318556" cy="1477328"/>
          </a:xfrm>
          <a:prstGeom prst="rect">
            <a:avLst/>
          </a:prstGeom>
        </p:spPr>
        <p:txBody>
          <a:bodyPr wrap="square">
            <a:spAutoFit/>
          </a:bodyPr>
          <a:lstStyle/>
          <a:p>
            <a:r>
              <a:rPr lang="en-US" dirty="0" smtClean="0"/>
              <a:t>If a program applies for WEI funding, must all the students in the WEI course be employed by the   partner employer</a:t>
            </a:r>
            <a:r>
              <a:rPr lang="en-US" dirty="0" smtClean="0">
                <a:latin typeface="Arial" panose="020B0604020202020204" pitchFamily="34" charset="0"/>
                <a:cs typeface="Arial" panose="020B0604020202020204" pitchFamily="34" charset="0"/>
              </a:rPr>
              <a:t>?</a:t>
            </a:r>
            <a:endParaRPr lang="en-US" dirty="0"/>
          </a:p>
        </p:txBody>
      </p:sp>
      <p:sp>
        <p:nvSpPr>
          <p:cNvPr id="15" name="Rectangle 14"/>
          <p:cNvSpPr/>
          <p:nvPr/>
        </p:nvSpPr>
        <p:spPr>
          <a:xfrm>
            <a:off x="4060217" y="4352723"/>
            <a:ext cx="3307133" cy="1477328"/>
          </a:xfrm>
          <a:prstGeom prst="rect">
            <a:avLst/>
          </a:prstGeom>
        </p:spPr>
        <p:txBody>
          <a:bodyPr wrap="square">
            <a:spAutoFit/>
          </a:bodyPr>
          <a:lstStyle/>
          <a:p>
            <a:r>
              <a:rPr lang="en-US" dirty="0" smtClean="0">
                <a:solidFill>
                  <a:srgbClr val="FFC000"/>
                </a:solidFill>
              </a:rPr>
              <a:t>There </a:t>
            </a:r>
            <a:r>
              <a:rPr lang="en-US" dirty="0">
                <a:solidFill>
                  <a:srgbClr val="FFC000"/>
                </a:solidFill>
              </a:rPr>
              <a:t>are a number of situations where WEI program could be open to non-employer partner employees</a:t>
            </a:r>
          </a:p>
        </p:txBody>
      </p:sp>
      <p:sp>
        <p:nvSpPr>
          <p:cNvPr id="2" name="Rectangle 1"/>
          <p:cNvSpPr/>
          <p:nvPr/>
        </p:nvSpPr>
        <p:spPr>
          <a:xfrm>
            <a:off x="8006419" y="5333278"/>
            <a:ext cx="2911374" cy="830997"/>
          </a:xfrm>
          <a:prstGeom prst="rect">
            <a:avLst/>
          </a:prstGeom>
        </p:spPr>
        <p:txBody>
          <a:bodyPr wrap="none">
            <a:spAutoFit/>
          </a:bodyPr>
          <a:lstStyle/>
          <a:p>
            <a:r>
              <a:rPr lang="en-US" sz="1600" dirty="0" smtClean="0">
                <a:ea typeface="Times New Roman" panose="02020603050405020304" pitchFamily="18" charset="0"/>
              </a:rPr>
              <a:t>ELL Student Thalissa </a:t>
            </a:r>
            <a:r>
              <a:rPr lang="en-US" sz="1600" dirty="0">
                <a:ea typeface="Times New Roman" panose="02020603050405020304" pitchFamily="18" charset="0"/>
              </a:rPr>
              <a:t>Painaõ </a:t>
            </a:r>
            <a:endParaRPr lang="en-US" sz="1600" dirty="0" smtClean="0">
              <a:ea typeface="Times New Roman" panose="02020603050405020304" pitchFamily="18" charset="0"/>
            </a:endParaRPr>
          </a:p>
          <a:p>
            <a:r>
              <a:rPr lang="en-US" sz="1600" dirty="0" smtClean="0"/>
              <a:t>Teacher </a:t>
            </a:r>
            <a:r>
              <a:rPr lang="en-US" sz="1600" dirty="0"/>
              <a:t>Julie </a:t>
            </a:r>
            <a:r>
              <a:rPr lang="en-US" sz="1600" dirty="0" smtClean="0"/>
              <a:t>Williams</a:t>
            </a:r>
          </a:p>
          <a:p>
            <a:r>
              <a:rPr lang="en-US" sz="1400" dirty="0" smtClean="0"/>
              <a:t>Broadview Learning Center</a:t>
            </a:r>
            <a:endParaRPr lang="en-US" sz="1400" dirty="0"/>
          </a:p>
        </p:txBody>
      </p:sp>
      <p:pic>
        <p:nvPicPr>
          <p:cNvPr id="16" name="Picture 15" descr="C:\Users\sbutler\Desktop\Julie's student.PNG"/>
          <p:cNvPicPr/>
          <p:nvPr/>
        </p:nvPicPr>
        <p:blipFill rotWithShape="1">
          <a:blip r:embed="rId5" cstate="print">
            <a:extLst>
              <a:ext uri="{28A0092B-C50C-407E-A947-70E740481C1C}">
                <a14:useLocalDpi xmlns:a14="http://schemas.microsoft.com/office/drawing/2010/main" val="0"/>
              </a:ext>
            </a:extLst>
          </a:blip>
          <a:srcRect l="2920" t="20963" r="23300"/>
          <a:stretch/>
        </p:blipFill>
        <p:spPr bwMode="auto">
          <a:xfrm>
            <a:off x="8132608" y="2699835"/>
            <a:ext cx="3408013" cy="2588601"/>
          </a:xfrm>
          <a:prstGeom prst="rect">
            <a:avLst/>
          </a:prstGeom>
          <a:noFill/>
          <a:ln>
            <a:solidFill>
              <a:schemeClr val="tx1"/>
            </a:solidFill>
          </a:ln>
        </p:spPr>
      </p:pic>
    </p:spTree>
    <p:extLst>
      <p:ext uri="{BB962C8B-B14F-4D97-AF65-F5344CB8AC3E}">
        <p14:creationId xmlns:p14="http://schemas.microsoft.com/office/powerpoint/2010/main" val="20720238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pic>
        <p:nvPicPr>
          <p:cNvPr id="7" name="Picture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61943" y="2092865"/>
            <a:ext cx="3048827" cy="4684180"/>
          </a:xfrm>
          <a:prstGeom prst="rect">
            <a:avLst/>
          </a:prstGeom>
        </p:spPr>
      </p:pic>
      <p:sp>
        <p:nvSpPr>
          <p:cNvPr id="2" name="TextBox 1"/>
          <p:cNvSpPr txBox="1"/>
          <p:nvPr/>
        </p:nvSpPr>
        <p:spPr>
          <a:xfrm>
            <a:off x="1621364" y="2342555"/>
            <a:ext cx="6652413" cy="4247317"/>
          </a:xfrm>
          <a:prstGeom prst="rect">
            <a:avLst/>
          </a:prstGeom>
          <a:noFill/>
        </p:spPr>
        <p:txBody>
          <a:bodyPr wrap="square" rtlCol="0">
            <a:spAutoFit/>
          </a:bodyPr>
          <a:lstStyle/>
          <a:p>
            <a:r>
              <a:rPr lang="en-US" sz="4400" dirty="0" smtClean="0"/>
              <a:t>New </a:t>
            </a:r>
          </a:p>
          <a:p>
            <a:r>
              <a:rPr lang="en-US" sz="4400" dirty="0" smtClean="0"/>
              <a:t>Workforce Initiative Coordinator</a:t>
            </a:r>
          </a:p>
          <a:p>
            <a:r>
              <a:rPr lang="en-US" sz="4400" dirty="0" smtClean="0"/>
              <a:t>for Adult Education</a:t>
            </a:r>
          </a:p>
          <a:p>
            <a:r>
              <a:rPr lang="en-US" sz="2800" dirty="0" smtClean="0">
                <a:solidFill>
                  <a:srgbClr val="FFC000"/>
                </a:solidFill>
              </a:rPr>
              <a:t>Roy Melton</a:t>
            </a:r>
          </a:p>
          <a:p>
            <a:r>
              <a:rPr lang="en-US" sz="2400" dirty="0" smtClean="0">
                <a:solidFill>
                  <a:srgbClr val="FFC000"/>
                </a:solidFill>
                <a:hlinkClick r:id="rId5"/>
              </a:rPr>
              <a:t>rmelton@dwd.in.gov</a:t>
            </a:r>
            <a:endParaRPr lang="en-US" sz="2400" dirty="0" smtClean="0">
              <a:solidFill>
                <a:srgbClr val="FFC000"/>
              </a:solidFill>
            </a:endParaRPr>
          </a:p>
          <a:p>
            <a:r>
              <a:rPr lang="en-US" sz="2400" dirty="0" smtClean="0">
                <a:solidFill>
                  <a:srgbClr val="FFC000"/>
                </a:solidFill>
              </a:rPr>
              <a:t>765.413.2216</a:t>
            </a:r>
            <a:endParaRPr lang="en-US" sz="2400" dirty="0">
              <a:solidFill>
                <a:srgbClr val="FFC000"/>
              </a:solidFill>
            </a:endParaRPr>
          </a:p>
          <a:p>
            <a:endParaRPr lang="en-US" dirty="0"/>
          </a:p>
        </p:txBody>
      </p:sp>
      <p:cxnSp>
        <p:nvCxnSpPr>
          <p:cNvPr id="4" name="Straight Connector 3"/>
          <p:cNvCxnSpPr/>
          <p:nvPr/>
        </p:nvCxnSpPr>
        <p:spPr>
          <a:xfrm>
            <a:off x="1074057" y="2439788"/>
            <a:ext cx="0" cy="4014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9537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363887" y="2727739"/>
            <a:ext cx="4119717" cy="3754874"/>
          </a:xfrm>
          <a:prstGeom prst="rect">
            <a:avLst/>
          </a:prstGeom>
        </p:spPr>
        <p:txBody>
          <a:bodyPr wrap="square">
            <a:spAutoFit/>
          </a:bodyPr>
          <a:lstStyle/>
          <a:p>
            <a:r>
              <a:rPr lang="en-US" sz="2400" dirty="0" smtClean="0"/>
              <a:t>Professional Development</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4892615" y="2713910"/>
            <a:ext cx="7431315" cy="4639732"/>
          </a:xfrm>
          <a:prstGeom prst="rect">
            <a:avLst/>
          </a:prstGeom>
          <a:noFill/>
        </p:spPr>
        <p:txBody>
          <a:bodyPr wrap="square" rtlCol="0">
            <a:spAutoFit/>
          </a:bodyPr>
          <a:lstStyle/>
          <a:p>
            <a:endParaRPr lang="en-US" sz="1050" dirty="0" smtClean="0"/>
          </a:p>
          <a:p>
            <a:r>
              <a:rPr lang="en-US" sz="2800" dirty="0" smtClean="0"/>
              <a:t>Evidenced-based Reading</a:t>
            </a:r>
          </a:p>
          <a:p>
            <a:r>
              <a:rPr lang="en-US" sz="2800" dirty="0" smtClean="0"/>
              <a:t>March 14-15, 2019 – </a:t>
            </a:r>
            <a:r>
              <a:rPr lang="en-US" sz="2800" dirty="0"/>
              <a:t>J. Everett Career Center</a:t>
            </a:r>
            <a:r>
              <a:rPr lang="en-US" sz="2800" dirty="0" smtClean="0"/>
              <a:t>, Indianapolis, 9:30 - 4:30</a:t>
            </a:r>
          </a:p>
          <a:p>
            <a:r>
              <a:rPr lang="en-US" sz="1750" dirty="0" smtClean="0">
                <a:solidFill>
                  <a:srgbClr val="FFC000"/>
                </a:solidFill>
              </a:rPr>
              <a:t>February </a:t>
            </a:r>
            <a:r>
              <a:rPr lang="en-US" sz="1750" dirty="0">
                <a:solidFill>
                  <a:srgbClr val="FFC000"/>
                </a:solidFill>
              </a:rPr>
              <a:t>20 - Pre-Webinar </a:t>
            </a:r>
            <a:r>
              <a:rPr lang="en-US" sz="1750" dirty="0" smtClean="0">
                <a:solidFill>
                  <a:srgbClr val="FFC000"/>
                </a:solidFill>
              </a:rPr>
              <a:t>| April </a:t>
            </a:r>
            <a:r>
              <a:rPr lang="en-US" sz="1750" dirty="0">
                <a:solidFill>
                  <a:srgbClr val="FFC000"/>
                </a:solidFill>
              </a:rPr>
              <a:t>17 - </a:t>
            </a:r>
            <a:r>
              <a:rPr lang="en-US" sz="1750" dirty="0" smtClean="0">
                <a:solidFill>
                  <a:srgbClr val="FFC000"/>
                </a:solidFill>
              </a:rPr>
              <a:t>Post-Webinar | </a:t>
            </a:r>
            <a:r>
              <a:rPr lang="en-US" sz="1750" dirty="0">
                <a:solidFill>
                  <a:srgbClr val="FFC000"/>
                </a:solidFill>
              </a:rPr>
              <a:t>1 - 2:30 P.M</a:t>
            </a:r>
            <a:r>
              <a:rPr lang="en-US" sz="1750" dirty="0" smtClean="0">
                <a:solidFill>
                  <a:srgbClr val="FFC000"/>
                </a:solidFill>
              </a:rPr>
              <a:t>.</a:t>
            </a:r>
          </a:p>
          <a:p>
            <a:endParaRPr lang="en-US" sz="1750" dirty="0">
              <a:solidFill>
                <a:srgbClr val="FFC000"/>
              </a:solidFill>
            </a:endParaRPr>
          </a:p>
          <a:p>
            <a:r>
              <a:rPr lang="en-US" sz="2800" dirty="0"/>
              <a:t>New Teacher Training </a:t>
            </a:r>
          </a:p>
          <a:p>
            <a:r>
              <a:rPr lang="en-US" sz="2800" dirty="0"/>
              <a:t>May 10, 2019 – PDF Meeting, </a:t>
            </a:r>
            <a:r>
              <a:rPr lang="en-US" sz="2800" dirty="0" smtClean="0"/>
              <a:t>10 - 3</a:t>
            </a:r>
            <a:endParaRPr lang="en-US" sz="2800" dirty="0"/>
          </a:p>
          <a:p>
            <a:endParaRPr lang="en-US" sz="1750" dirty="0">
              <a:solidFill>
                <a:srgbClr val="FFC000"/>
              </a:solidFill>
            </a:endParaRPr>
          </a:p>
          <a:p>
            <a:endParaRPr lang="en-US" sz="1750" dirty="0">
              <a:solidFill>
                <a:srgbClr val="FFC000"/>
              </a:solidFill>
            </a:endParaRPr>
          </a:p>
          <a:p>
            <a:r>
              <a:rPr lang="en-US" sz="2800" dirty="0" smtClean="0"/>
              <a:t> </a:t>
            </a:r>
          </a:p>
          <a:p>
            <a:endParaRPr lang="en-US" sz="2900" dirty="0" smtClean="0"/>
          </a:p>
          <a:p>
            <a:r>
              <a:rPr lang="en-US" dirty="0"/>
              <a:t>	</a:t>
            </a:r>
            <a:endParaRPr lang="en-US" dirty="0" smtClean="0"/>
          </a:p>
        </p:txBody>
      </p:sp>
      <p:cxnSp>
        <p:nvCxnSpPr>
          <p:cNvPr id="9" name="Straight Connector 8"/>
          <p:cNvCxnSpPr/>
          <p:nvPr/>
        </p:nvCxnSpPr>
        <p:spPr>
          <a:xfrm>
            <a:off x="4483605" y="2865588"/>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1041" y="3675547"/>
            <a:ext cx="1367009" cy="145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56329" y="5682394"/>
            <a:ext cx="7503886" cy="800219"/>
          </a:xfrm>
          <a:prstGeom prst="rect">
            <a:avLst/>
          </a:prstGeom>
          <a:noFill/>
        </p:spPr>
        <p:txBody>
          <a:bodyPr wrap="square" rtlCol="0">
            <a:spAutoFit/>
          </a:bodyPr>
          <a:lstStyle/>
          <a:p>
            <a:r>
              <a:rPr lang="en-US" sz="4600" dirty="0" smtClean="0">
                <a:solidFill>
                  <a:srgbClr val="FFC000"/>
                </a:solidFill>
                <a:effectLst>
                  <a:reflection blurRad="6350" stA="60000" endA="900" endPos="58000" dir="5400000" sy="-100000" algn="bl" rotWithShape="0"/>
                </a:effectLst>
              </a:rPr>
              <a:t>Contracted PD Trainings</a:t>
            </a:r>
            <a:endParaRPr lang="en-US" sz="4600" dirty="0">
              <a:solidFill>
                <a:srgbClr val="FFC000"/>
              </a:solidFill>
              <a:effectLst>
                <a:reflection blurRad="6350" stA="60000" endA="900" endPos="58000" dir="5400000" sy="-100000" algn="bl" rotWithShape="0"/>
              </a:effectLst>
            </a:endParaRPr>
          </a:p>
        </p:txBody>
      </p:sp>
    </p:spTree>
    <p:extLst>
      <p:ext uri="{BB962C8B-B14F-4D97-AF65-F5344CB8AC3E}">
        <p14:creationId xmlns:p14="http://schemas.microsoft.com/office/powerpoint/2010/main" val="13417296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7" name="TextBox 6"/>
          <p:cNvSpPr txBox="1"/>
          <p:nvPr/>
        </p:nvSpPr>
        <p:spPr>
          <a:xfrm>
            <a:off x="6301008" y="1744400"/>
            <a:ext cx="4972663" cy="369332"/>
          </a:xfrm>
          <a:prstGeom prst="rect">
            <a:avLst/>
          </a:prstGeom>
          <a:solidFill>
            <a:srgbClr val="002060"/>
          </a:solidFill>
        </p:spPr>
        <p:txBody>
          <a:bodyPr wrap="square" rtlCol="0">
            <a:spAutoFit/>
          </a:bodyPr>
          <a:lstStyle/>
          <a:p>
            <a:endParaRPr lang="en-US" dirty="0"/>
          </a:p>
        </p:txBody>
      </p:sp>
      <p:sp>
        <p:nvSpPr>
          <p:cNvPr id="12" name="Rectangle 11"/>
          <p:cNvSpPr/>
          <p:nvPr/>
        </p:nvSpPr>
        <p:spPr>
          <a:xfrm>
            <a:off x="6206182" y="1163956"/>
            <a:ext cx="143172" cy="49623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 name="Rectangle 1"/>
          <p:cNvSpPr/>
          <p:nvPr/>
        </p:nvSpPr>
        <p:spPr>
          <a:xfrm>
            <a:off x="258929" y="2799789"/>
            <a:ext cx="5965488" cy="1938992"/>
          </a:xfrm>
          <a:prstGeom prst="rect">
            <a:avLst/>
          </a:prstGeom>
        </p:spPr>
        <p:txBody>
          <a:bodyPr wrap="square">
            <a:spAutoFit/>
          </a:bodyPr>
          <a:lstStyle/>
          <a:p>
            <a:r>
              <a:rPr lang="en-US" sz="6000" dirty="0"/>
              <a:t>WorkINdiana </a:t>
            </a:r>
            <a:endParaRPr lang="en-US" sz="6000" dirty="0" smtClean="0"/>
          </a:p>
          <a:p>
            <a:r>
              <a:rPr lang="en-US" sz="6000" dirty="0" smtClean="0">
                <a:solidFill>
                  <a:srgbClr val="FFC000"/>
                </a:solidFill>
                <a:latin typeface="Segoe Print" panose="02000600000000000000" pitchFamily="2" charset="0"/>
              </a:rPr>
              <a:t>   Updates</a:t>
            </a:r>
            <a:r>
              <a:rPr lang="en-US" sz="6000" dirty="0" smtClean="0">
                <a:solidFill>
                  <a:srgbClr val="FFC000"/>
                </a:solidFill>
              </a:rPr>
              <a:t>  </a:t>
            </a:r>
            <a:endParaRPr lang="en-US" sz="6000" dirty="0">
              <a:solidFill>
                <a:srgbClr val="FFC000"/>
              </a:solidFill>
            </a:endParaRPr>
          </a:p>
        </p:txBody>
      </p:sp>
      <p:pic>
        <p:nvPicPr>
          <p:cNvPr id="13" name="Picture 2" descr="workIN_logo.png (600Ã2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35" y="1696777"/>
            <a:ext cx="2484271" cy="1220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4962" y="929686"/>
            <a:ext cx="3883022" cy="1323439"/>
          </a:xfrm>
          <a:prstGeom prst="rect">
            <a:avLst/>
          </a:prstGeom>
        </p:spPr>
        <p:txBody>
          <a:bodyPr wrap="square">
            <a:spAutoFit/>
          </a:bodyPr>
          <a:lstStyle/>
          <a:p>
            <a:pPr lvl="1" algn="r">
              <a:defRPr/>
            </a:pPr>
            <a:r>
              <a:rPr lang="en-US" sz="1600" b="1" dirty="0">
                <a:solidFill>
                  <a:srgbClr val="FFC000"/>
                </a:solidFill>
              </a:rPr>
              <a:t>Jessica Gray </a:t>
            </a:r>
          </a:p>
          <a:p>
            <a:pPr lvl="1" algn="r">
              <a:defRPr/>
            </a:pPr>
            <a:r>
              <a:rPr lang="en-US" sz="1600" dirty="0"/>
              <a:t>WorkINdiana Program Manager</a:t>
            </a:r>
          </a:p>
          <a:p>
            <a:pPr lvl="1" algn="r">
              <a:defRPr/>
            </a:pPr>
            <a:r>
              <a:rPr lang="en-US" sz="1600" dirty="0">
                <a:hlinkClick r:id="rId5"/>
              </a:rPr>
              <a:t>jgray1@dwd.in.gov</a:t>
            </a:r>
            <a:endParaRPr lang="en-US" sz="1600" dirty="0"/>
          </a:p>
          <a:p>
            <a:pPr lvl="1" algn="r">
              <a:defRPr/>
            </a:pPr>
            <a:r>
              <a:rPr lang="en-US" sz="1600" dirty="0">
                <a:hlinkClick r:id="rId6"/>
              </a:rPr>
              <a:t>WorkINdiana@dwd.in.gov</a:t>
            </a:r>
            <a:endParaRPr lang="en-US" sz="1600" dirty="0"/>
          </a:p>
          <a:p>
            <a:pPr lvl="1" algn="r">
              <a:defRPr/>
            </a:pPr>
            <a:r>
              <a:rPr lang="en-US" sz="1600" dirty="0"/>
              <a:t>(317) 503-1006</a:t>
            </a:r>
          </a:p>
        </p:txBody>
      </p:sp>
      <p:sp>
        <p:nvSpPr>
          <p:cNvPr id="5" name="TextBox 4"/>
          <p:cNvSpPr txBox="1"/>
          <p:nvPr/>
        </p:nvSpPr>
        <p:spPr>
          <a:xfrm>
            <a:off x="727840" y="4738781"/>
            <a:ext cx="3790336" cy="1815882"/>
          </a:xfrm>
          <a:prstGeom prst="rect">
            <a:avLst/>
          </a:prstGeom>
          <a:noFill/>
        </p:spPr>
        <p:txBody>
          <a:bodyPr wrap="square" rtlCol="0">
            <a:spAutoFit/>
          </a:bodyPr>
          <a:lstStyle/>
          <a:p>
            <a:pPr algn="ctr"/>
            <a:r>
              <a:rPr lang="en-US" sz="2800" dirty="0" smtClean="0">
                <a:solidFill>
                  <a:srgbClr val="FFC000"/>
                </a:solidFill>
              </a:rPr>
              <a:t>Statewide</a:t>
            </a:r>
          </a:p>
          <a:p>
            <a:r>
              <a:rPr lang="en-US" sz="2800" dirty="0" smtClean="0"/>
              <a:t>  .6% 	JAG enrollment</a:t>
            </a:r>
          </a:p>
          <a:p>
            <a:r>
              <a:rPr lang="en-US" sz="2800" dirty="0" smtClean="0"/>
              <a:t>6.4%	ERG utilization</a:t>
            </a:r>
          </a:p>
          <a:p>
            <a:r>
              <a:rPr lang="en-US" sz="2800" dirty="0"/>
              <a:t>  </a:t>
            </a:r>
            <a:r>
              <a:rPr lang="en-US" sz="2800" dirty="0" smtClean="0"/>
              <a:t> 8%	TANF utilization</a:t>
            </a:r>
            <a:endParaRPr lang="en-US" sz="2800" dirty="0"/>
          </a:p>
        </p:txBody>
      </p:sp>
      <p:graphicFrame>
        <p:nvGraphicFramePr>
          <p:cNvPr id="6" name="Table 5"/>
          <p:cNvGraphicFramePr>
            <a:graphicFrameLocks noGrp="1"/>
          </p:cNvGraphicFramePr>
          <p:nvPr>
            <p:extLst>
              <p:ext uri="{D42A27DB-BD31-4B8C-83A1-F6EECF244321}">
                <p14:modId xmlns:p14="http://schemas.microsoft.com/office/powerpoint/2010/main" val="2802744754"/>
              </p:ext>
            </p:extLst>
          </p:nvPr>
        </p:nvGraphicFramePr>
        <p:xfrm>
          <a:off x="7063205" y="411102"/>
          <a:ext cx="3924343" cy="6289428"/>
        </p:xfrm>
        <a:graphic>
          <a:graphicData uri="http://schemas.openxmlformats.org/drawingml/2006/table">
            <a:tbl>
              <a:tblPr firstRow="1" bandRow="1">
                <a:tableStyleId>{5C22544A-7EE6-4342-B048-85BDC9FD1C3A}</a:tableStyleId>
              </a:tblPr>
              <a:tblGrid>
                <a:gridCol w="1673112"/>
                <a:gridCol w="943117"/>
                <a:gridCol w="1308114"/>
              </a:tblGrid>
              <a:tr h="593754">
                <a:tc>
                  <a:txBody>
                    <a:bodyPr/>
                    <a:lstStyle/>
                    <a:p>
                      <a:pPr algn="ctr"/>
                      <a:r>
                        <a:rPr lang="en-US" dirty="0" smtClean="0"/>
                        <a:t>STATEWIDE</a:t>
                      </a:r>
                    </a:p>
                  </a:txBody>
                  <a:tcPr/>
                </a:tc>
                <a:tc>
                  <a:txBody>
                    <a:bodyPr/>
                    <a:lstStyle/>
                    <a:p>
                      <a:pPr algn="ctr"/>
                      <a:r>
                        <a:rPr lang="en-US" dirty="0" smtClean="0"/>
                        <a:t>Goal</a:t>
                      </a:r>
                      <a:endParaRPr lang="en-US" dirty="0"/>
                    </a:p>
                  </a:txBody>
                  <a:tcPr/>
                </a:tc>
                <a:tc>
                  <a:txBody>
                    <a:bodyPr/>
                    <a:lstStyle/>
                    <a:p>
                      <a:pPr algn="ctr"/>
                      <a:r>
                        <a:rPr lang="en-US" dirty="0" smtClean="0"/>
                        <a:t>To-Date</a:t>
                      </a:r>
                      <a:endParaRPr lang="en-US" dirty="0"/>
                    </a:p>
                  </a:txBody>
                  <a:tcPr/>
                </a:tc>
              </a:tr>
              <a:tr h="351273">
                <a:tc>
                  <a:txBody>
                    <a:bodyPr/>
                    <a:lstStyle/>
                    <a:p>
                      <a:pPr algn="l"/>
                      <a:r>
                        <a:rPr lang="en-US" dirty="0" smtClean="0"/>
                        <a:t>Enrollment</a:t>
                      </a:r>
                      <a:endParaRPr lang="en-US" dirty="0"/>
                    </a:p>
                  </a:txBody>
                  <a:tcPr/>
                </a:tc>
                <a:tc>
                  <a:txBody>
                    <a:bodyPr/>
                    <a:lstStyle/>
                    <a:p>
                      <a:pPr algn="ctr"/>
                      <a:r>
                        <a:rPr lang="en-US" dirty="0" smtClean="0"/>
                        <a:t>1,800</a:t>
                      </a:r>
                      <a:endParaRPr lang="en-US" dirty="0"/>
                    </a:p>
                  </a:txBody>
                  <a:tcPr/>
                </a:tc>
                <a:tc>
                  <a:txBody>
                    <a:bodyPr/>
                    <a:lstStyle/>
                    <a:p>
                      <a:pPr algn="ctr"/>
                      <a:r>
                        <a:rPr lang="en-US" dirty="0" smtClean="0"/>
                        <a:t>1376</a:t>
                      </a:r>
                      <a:endParaRPr lang="en-US" dirty="0"/>
                    </a:p>
                  </a:txBody>
                  <a:tcPr/>
                </a:tc>
              </a:tr>
              <a:tr h="614728">
                <a:tc>
                  <a:txBody>
                    <a:bodyPr/>
                    <a:lstStyle/>
                    <a:p>
                      <a:pPr algn="l"/>
                      <a:r>
                        <a:rPr lang="en-US" dirty="0" smtClean="0"/>
                        <a:t>Enrollment Rate</a:t>
                      </a:r>
                      <a:endParaRPr lang="en-US" dirty="0"/>
                    </a:p>
                  </a:txBody>
                  <a:tcPr/>
                </a:tc>
                <a:tc>
                  <a:txBody>
                    <a:bodyPr/>
                    <a:lstStyle/>
                    <a:p>
                      <a:pPr algn="ctr"/>
                      <a:r>
                        <a:rPr lang="en-US" dirty="0" smtClean="0"/>
                        <a:t>---</a:t>
                      </a:r>
                      <a:endParaRPr lang="en-US" dirty="0"/>
                    </a:p>
                  </a:txBody>
                  <a:tcPr/>
                </a:tc>
                <a:tc>
                  <a:txBody>
                    <a:bodyPr/>
                    <a:lstStyle/>
                    <a:p>
                      <a:pPr algn="ctr"/>
                      <a:r>
                        <a:rPr lang="en-US" dirty="0" smtClean="0"/>
                        <a:t>76%</a:t>
                      </a:r>
                      <a:endParaRPr lang="en-US" dirty="0"/>
                    </a:p>
                  </a:txBody>
                  <a:tcPr/>
                </a:tc>
              </a:tr>
              <a:tr h="351273">
                <a:tc>
                  <a:txBody>
                    <a:bodyPr/>
                    <a:lstStyle/>
                    <a:p>
                      <a:pPr algn="l"/>
                      <a:r>
                        <a:rPr lang="en-US" dirty="0" smtClean="0"/>
                        <a:t>Still</a:t>
                      </a:r>
                      <a:r>
                        <a:rPr lang="en-US" baseline="0" dirty="0" smtClean="0"/>
                        <a:t> Enrolled</a:t>
                      </a:r>
                      <a:endParaRPr lang="en-US" dirty="0"/>
                    </a:p>
                  </a:txBody>
                  <a:tcPr/>
                </a:tc>
                <a:tc>
                  <a:txBody>
                    <a:bodyPr/>
                    <a:lstStyle/>
                    <a:p>
                      <a:pPr algn="ctr"/>
                      <a:r>
                        <a:rPr lang="en-US" dirty="0" smtClean="0"/>
                        <a:t>---</a:t>
                      </a:r>
                      <a:endParaRPr lang="en-US" dirty="0"/>
                    </a:p>
                  </a:txBody>
                  <a:tcPr/>
                </a:tc>
                <a:tc>
                  <a:txBody>
                    <a:bodyPr/>
                    <a:lstStyle/>
                    <a:p>
                      <a:pPr algn="ctr"/>
                      <a:r>
                        <a:rPr lang="en-US" dirty="0" smtClean="0"/>
                        <a:t>399</a:t>
                      </a:r>
                      <a:endParaRPr lang="en-US" dirty="0"/>
                    </a:p>
                  </a:txBody>
                  <a:tcPr/>
                </a:tc>
              </a:tr>
              <a:tr h="351273">
                <a:tc>
                  <a:txBody>
                    <a:bodyPr/>
                    <a:lstStyle/>
                    <a:p>
                      <a:pPr algn="l"/>
                      <a:r>
                        <a:rPr lang="en-US" dirty="0" smtClean="0"/>
                        <a:t>Completers</a:t>
                      </a:r>
                      <a:endParaRPr lang="en-US" dirty="0"/>
                    </a:p>
                  </a:txBody>
                  <a:tcPr/>
                </a:tc>
                <a:tc>
                  <a:txBody>
                    <a:bodyPr/>
                    <a:lstStyle/>
                    <a:p>
                      <a:pPr algn="ctr"/>
                      <a:r>
                        <a:rPr lang="en-US" dirty="0" smtClean="0"/>
                        <a:t>1,440</a:t>
                      </a:r>
                      <a:endParaRPr lang="en-US" dirty="0"/>
                    </a:p>
                  </a:txBody>
                  <a:tcPr/>
                </a:tc>
                <a:tc>
                  <a:txBody>
                    <a:bodyPr/>
                    <a:lstStyle/>
                    <a:p>
                      <a:pPr algn="ctr"/>
                      <a:r>
                        <a:rPr lang="en-US" dirty="0" smtClean="0"/>
                        <a:t>874</a:t>
                      </a:r>
                      <a:endParaRPr lang="en-US" dirty="0"/>
                    </a:p>
                  </a:txBody>
                  <a:tcPr/>
                </a:tc>
              </a:tr>
              <a:tr h="614728">
                <a:tc>
                  <a:txBody>
                    <a:bodyPr/>
                    <a:lstStyle/>
                    <a:p>
                      <a:pPr algn="l"/>
                      <a:r>
                        <a:rPr lang="en-US" dirty="0" smtClean="0"/>
                        <a:t>Completion Rate</a:t>
                      </a:r>
                      <a:endParaRPr lang="en-US" dirty="0"/>
                    </a:p>
                  </a:txBody>
                  <a:tcPr/>
                </a:tc>
                <a:tc>
                  <a:txBody>
                    <a:bodyPr/>
                    <a:lstStyle/>
                    <a:p>
                      <a:pPr algn="ctr"/>
                      <a:r>
                        <a:rPr lang="en-US" dirty="0" smtClean="0"/>
                        <a:t>80%</a:t>
                      </a:r>
                      <a:endParaRPr lang="en-US" dirty="0"/>
                    </a:p>
                  </a:txBody>
                  <a:tcPr/>
                </a:tc>
                <a:tc>
                  <a:txBody>
                    <a:bodyPr/>
                    <a:lstStyle/>
                    <a:p>
                      <a:pPr algn="ctr"/>
                      <a:r>
                        <a:rPr lang="en-US" dirty="0" smtClean="0"/>
                        <a:t>89%</a:t>
                      </a:r>
                      <a:endParaRPr lang="en-US" dirty="0"/>
                    </a:p>
                  </a:txBody>
                  <a:tcPr/>
                </a:tc>
              </a:tr>
              <a:tr h="392154">
                <a:tc>
                  <a:txBody>
                    <a:bodyPr/>
                    <a:lstStyle/>
                    <a:p>
                      <a:pPr algn="l"/>
                      <a:r>
                        <a:rPr lang="en-US" dirty="0" smtClean="0"/>
                        <a:t>Dropped</a:t>
                      </a:r>
                      <a:endParaRPr lang="en-US" dirty="0"/>
                    </a:p>
                  </a:txBody>
                  <a:tcPr/>
                </a:tc>
                <a:tc>
                  <a:txBody>
                    <a:bodyPr/>
                    <a:lstStyle/>
                    <a:p>
                      <a:pPr algn="ctr"/>
                      <a:r>
                        <a:rPr lang="en-US" dirty="0" smtClean="0"/>
                        <a:t>---</a:t>
                      </a:r>
                      <a:endParaRPr lang="en-US" dirty="0"/>
                    </a:p>
                  </a:txBody>
                  <a:tcPr/>
                </a:tc>
                <a:tc>
                  <a:txBody>
                    <a:bodyPr/>
                    <a:lstStyle/>
                    <a:p>
                      <a:pPr algn="ctr"/>
                      <a:r>
                        <a:rPr lang="en-US" dirty="0" smtClean="0"/>
                        <a:t>103</a:t>
                      </a:r>
                      <a:endParaRPr lang="en-US" dirty="0"/>
                    </a:p>
                  </a:txBody>
                  <a:tcPr/>
                </a:tc>
              </a:tr>
              <a:tr h="614728">
                <a:tc>
                  <a:txBody>
                    <a:bodyPr/>
                    <a:lstStyle/>
                    <a:p>
                      <a:pPr algn="l"/>
                      <a:r>
                        <a:rPr lang="en-US" dirty="0" smtClean="0"/>
                        <a:t>Dropped Rate</a:t>
                      </a:r>
                      <a:endParaRPr lang="en-US" dirty="0"/>
                    </a:p>
                  </a:txBody>
                  <a:tcPr/>
                </a:tc>
                <a:tc>
                  <a:txBody>
                    <a:bodyPr/>
                    <a:lstStyle/>
                    <a:p>
                      <a:pPr algn="ctr"/>
                      <a:r>
                        <a:rPr lang="en-US" dirty="0" smtClean="0"/>
                        <a:t>Below 10%</a:t>
                      </a:r>
                      <a:endParaRPr lang="en-US" dirty="0"/>
                    </a:p>
                  </a:txBody>
                  <a:tcPr/>
                </a:tc>
                <a:tc>
                  <a:txBody>
                    <a:bodyPr/>
                    <a:lstStyle/>
                    <a:p>
                      <a:pPr algn="ctr"/>
                      <a:r>
                        <a:rPr lang="en-US" dirty="0" smtClean="0"/>
                        <a:t>12%</a:t>
                      </a:r>
                      <a:endParaRPr lang="en-US" dirty="0"/>
                    </a:p>
                  </a:txBody>
                  <a:tcPr/>
                </a:tc>
              </a:tr>
              <a:tr h="614728">
                <a:tc>
                  <a:txBody>
                    <a:bodyPr/>
                    <a:lstStyle/>
                    <a:p>
                      <a:pPr algn="l"/>
                      <a:r>
                        <a:rPr lang="en-US" dirty="0" smtClean="0"/>
                        <a:t>Certifications issued</a:t>
                      </a:r>
                      <a:endParaRPr lang="en-US" dirty="0"/>
                    </a:p>
                  </a:txBody>
                  <a:tcPr/>
                </a:tc>
                <a:tc>
                  <a:txBody>
                    <a:bodyPr/>
                    <a:lstStyle/>
                    <a:p>
                      <a:pPr algn="ctr"/>
                      <a:r>
                        <a:rPr lang="en-US" dirty="0" smtClean="0"/>
                        <a:t>1,065</a:t>
                      </a:r>
                      <a:endParaRPr lang="en-US" dirty="0"/>
                    </a:p>
                  </a:txBody>
                  <a:tcPr/>
                </a:tc>
                <a:tc>
                  <a:txBody>
                    <a:bodyPr/>
                    <a:lstStyle/>
                    <a:p>
                      <a:pPr algn="ctr"/>
                      <a:r>
                        <a:rPr lang="en-US" dirty="0" smtClean="0"/>
                        <a:t>694</a:t>
                      </a:r>
                      <a:endParaRPr lang="en-US" dirty="0"/>
                    </a:p>
                  </a:txBody>
                  <a:tcPr/>
                </a:tc>
              </a:tr>
              <a:tr h="614728">
                <a:tc>
                  <a:txBody>
                    <a:bodyPr/>
                    <a:lstStyle/>
                    <a:p>
                      <a:pPr algn="l"/>
                      <a:r>
                        <a:rPr lang="en-US" dirty="0" smtClean="0"/>
                        <a:t>Certification Rate</a:t>
                      </a:r>
                      <a:endParaRPr lang="en-US" dirty="0"/>
                    </a:p>
                  </a:txBody>
                  <a:tcPr/>
                </a:tc>
                <a:tc>
                  <a:txBody>
                    <a:bodyPr/>
                    <a:lstStyle/>
                    <a:p>
                      <a:pPr algn="ctr"/>
                      <a:r>
                        <a:rPr lang="en-US" dirty="0" smtClean="0"/>
                        <a:t>74% </a:t>
                      </a:r>
                      <a:endParaRPr lang="en-US" dirty="0"/>
                    </a:p>
                  </a:txBody>
                  <a:tcPr/>
                </a:tc>
                <a:tc>
                  <a:txBody>
                    <a:bodyPr/>
                    <a:lstStyle/>
                    <a:p>
                      <a:pPr algn="ctr"/>
                      <a:r>
                        <a:rPr lang="en-US" dirty="0" smtClean="0"/>
                        <a:t>79%</a:t>
                      </a:r>
                      <a:endParaRPr lang="en-US" dirty="0"/>
                    </a:p>
                  </a:txBody>
                  <a:tcPr/>
                </a:tc>
              </a:tr>
              <a:tr h="351273">
                <a:tc>
                  <a:txBody>
                    <a:bodyPr/>
                    <a:lstStyle/>
                    <a:p>
                      <a:pPr algn="l"/>
                      <a:r>
                        <a:rPr lang="en-US" dirty="0" smtClean="0"/>
                        <a:t>Employment </a:t>
                      </a:r>
                      <a:endParaRPr lang="en-US" dirty="0"/>
                    </a:p>
                  </a:txBody>
                  <a:tcPr/>
                </a:tc>
                <a:tc>
                  <a:txBody>
                    <a:bodyPr/>
                    <a:lstStyle/>
                    <a:p>
                      <a:pPr algn="ctr"/>
                      <a:r>
                        <a:rPr lang="en-US" dirty="0" smtClean="0"/>
                        <a:t>640</a:t>
                      </a:r>
                      <a:endParaRPr lang="en-US" dirty="0"/>
                    </a:p>
                  </a:txBody>
                  <a:tcPr/>
                </a:tc>
                <a:tc>
                  <a:txBody>
                    <a:bodyPr/>
                    <a:lstStyle/>
                    <a:p>
                      <a:pPr algn="ctr"/>
                      <a:r>
                        <a:rPr lang="en-US" dirty="0" smtClean="0"/>
                        <a:t>344</a:t>
                      </a:r>
                      <a:endParaRPr lang="en-US" dirty="0"/>
                    </a:p>
                  </a:txBody>
                  <a:tcPr/>
                </a:tc>
              </a:tr>
              <a:tr h="614728">
                <a:tc>
                  <a:txBody>
                    <a:bodyPr/>
                    <a:lstStyle/>
                    <a:p>
                      <a:pPr algn="l"/>
                      <a:r>
                        <a:rPr lang="en-US" dirty="0" smtClean="0"/>
                        <a:t>Employment Rate</a:t>
                      </a:r>
                      <a:endParaRPr lang="en-US" dirty="0"/>
                    </a:p>
                  </a:txBody>
                  <a:tcPr/>
                </a:tc>
                <a:tc>
                  <a:txBody>
                    <a:bodyPr/>
                    <a:lstStyle/>
                    <a:p>
                      <a:pPr algn="ctr"/>
                      <a:r>
                        <a:rPr lang="en-US" dirty="0" smtClean="0"/>
                        <a:t>60%</a:t>
                      </a:r>
                      <a:endParaRPr lang="en-US" dirty="0"/>
                    </a:p>
                  </a:txBody>
                  <a:tcPr/>
                </a:tc>
                <a:tc>
                  <a:txBody>
                    <a:bodyPr/>
                    <a:lstStyle/>
                    <a:p>
                      <a:pPr algn="ctr"/>
                      <a:r>
                        <a:rPr lang="en-US" dirty="0" smtClean="0"/>
                        <a:t>39%</a:t>
                      </a:r>
                      <a:endParaRPr lang="en-US" dirty="0"/>
                    </a:p>
                  </a:txBody>
                  <a:tcPr/>
                </a:tc>
              </a:tr>
            </a:tbl>
          </a:graphicData>
        </a:graphic>
      </p:graphicFrame>
    </p:spTree>
    <p:extLst>
      <p:ext uri="{BB962C8B-B14F-4D97-AF65-F5344CB8AC3E}">
        <p14:creationId xmlns:p14="http://schemas.microsoft.com/office/powerpoint/2010/main" val="22812291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636316" y="1841417"/>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55611" y="5579456"/>
            <a:ext cx="2236571" cy="979431"/>
          </a:xfrm>
          <a:prstGeom prst="rect">
            <a:avLst/>
          </a:prstGeom>
        </p:spPr>
      </p:pic>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18" name="Curved Connector 17"/>
          <p:cNvCxnSpPr/>
          <p:nvPr/>
        </p:nvCxnSpPr>
        <p:spPr>
          <a:xfrm rot="10800000">
            <a:off x="1378858" y="348343"/>
            <a:ext cx="76253"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cxnSp>
        <p:nvCxnSpPr>
          <p:cNvPr id="11" name="Straight Connector 10"/>
          <p:cNvCxnSpPr/>
          <p:nvPr/>
        </p:nvCxnSpPr>
        <p:spPr>
          <a:xfrm>
            <a:off x="7588852" y="2897375"/>
            <a:ext cx="6811" cy="366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42132" y="2354294"/>
            <a:ext cx="7836345" cy="1661993"/>
          </a:xfrm>
          <a:prstGeom prst="rect">
            <a:avLst/>
          </a:prstGeom>
          <a:noFill/>
        </p:spPr>
        <p:txBody>
          <a:bodyPr wrap="square" rtlCol="0">
            <a:spAutoFit/>
          </a:bodyPr>
          <a:lstStyle/>
          <a:p>
            <a:endParaRPr lang="en-US" sz="1600" dirty="0"/>
          </a:p>
          <a:p>
            <a:r>
              <a:rPr lang="en-US" sz="2800" dirty="0" smtClean="0">
                <a:latin typeface="Century Gothic" panose="020B0502020202020204" pitchFamily="34" charset="0"/>
              </a:rPr>
              <a:t>►</a:t>
            </a:r>
            <a:r>
              <a:rPr lang="en-US" sz="3400" dirty="0" smtClean="0"/>
              <a:t>Integrated Education &amp; Training</a:t>
            </a:r>
          </a:p>
          <a:p>
            <a:r>
              <a:rPr lang="en-US" sz="2000" dirty="0" smtClean="0"/>
              <a:t>      </a:t>
            </a:r>
            <a:r>
              <a:rPr lang="en-US" sz="1950" dirty="0" smtClean="0">
                <a:solidFill>
                  <a:srgbClr val="FFC000"/>
                </a:solidFill>
              </a:rPr>
              <a:t>IELCE | Short-term Training | Certifications</a:t>
            </a:r>
          </a:p>
          <a:p>
            <a:endParaRPr lang="en-US" sz="1600" dirty="0" smtClean="0"/>
          </a:p>
          <a:p>
            <a:endParaRPr lang="en-US" sz="1600" dirty="0"/>
          </a:p>
        </p:txBody>
      </p:sp>
      <p:sp>
        <p:nvSpPr>
          <p:cNvPr id="8" name="Rectangle 7"/>
          <p:cNvSpPr/>
          <p:nvPr/>
        </p:nvSpPr>
        <p:spPr>
          <a:xfrm>
            <a:off x="7732010" y="2515522"/>
            <a:ext cx="4143845" cy="2646878"/>
          </a:xfrm>
          <a:prstGeom prst="rect">
            <a:avLst/>
          </a:prstGeom>
        </p:spPr>
        <p:txBody>
          <a:bodyPr wrap="square">
            <a:spAutoFit/>
          </a:bodyPr>
          <a:lstStyle/>
          <a:p>
            <a:endParaRPr lang="en-US" dirty="0"/>
          </a:p>
          <a:p>
            <a:r>
              <a:rPr lang="en-US" sz="4000" dirty="0">
                <a:solidFill>
                  <a:srgbClr val="FFC000"/>
                </a:solidFill>
                <a:latin typeface="Segoe Print" panose="02000600000000000000" pitchFamily="2" charset="0"/>
              </a:rPr>
              <a:t>Good Jobs</a:t>
            </a:r>
            <a:r>
              <a:rPr lang="en-US" sz="4000" dirty="0" smtClean="0">
                <a:solidFill>
                  <a:srgbClr val="FFC000"/>
                </a:solidFill>
                <a:latin typeface="Segoe Print" panose="02000600000000000000" pitchFamily="2" charset="0"/>
              </a:rPr>
              <a:t>.</a:t>
            </a:r>
          </a:p>
          <a:p>
            <a:r>
              <a:rPr lang="en-US" sz="4800" dirty="0" smtClean="0">
                <a:solidFill>
                  <a:srgbClr val="FFC000"/>
                </a:solidFill>
                <a:latin typeface="Segoe Print" panose="02000600000000000000" pitchFamily="2" charset="0"/>
              </a:rPr>
              <a:t>Better </a:t>
            </a:r>
            <a:r>
              <a:rPr lang="en-US" sz="4800" dirty="0">
                <a:solidFill>
                  <a:srgbClr val="FFC000"/>
                </a:solidFill>
                <a:latin typeface="Segoe Print" panose="02000600000000000000" pitchFamily="2" charset="0"/>
              </a:rPr>
              <a:t>Jobs</a:t>
            </a:r>
            <a:r>
              <a:rPr lang="en-US" sz="4800" dirty="0" smtClean="0">
                <a:solidFill>
                  <a:srgbClr val="FFC000"/>
                </a:solidFill>
                <a:latin typeface="Segoe Print" panose="02000600000000000000" pitchFamily="2" charset="0"/>
              </a:rPr>
              <a:t>.</a:t>
            </a:r>
          </a:p>
          <a:p>
            <a:r>
              <a:rPr lang="en-US" sz="6000" dirty="0" smtClean="0">
                <a:latin typeface="Segoe Print" panose="02000600000000000000" pitchFamily="2" charset="0"/>
              </a:rPr>
              <a:t>CAREERS. </a:t>
            </a:r>
            <a:endParaRPr lang="en-US" sz="6000" dirty="0">
              <a:latin typeface="Segoe Print" panose="02000600000000000000" pitchFamily="2" charset="0"/>
            </a:endParaRPr>
          </a:p>
        </p:txBody>
      </p:sp>
      <p:sp>
        <p:nvSpPr>
          <p:cNvPr id="9" name="TextBox 8"/>
          <p:cNvSpPr txBox="1"/>
          <p:nvPr/>
        </p:nvSpPr>
        <p:spPr>
          <a:xfrm>
            <a:off x="538634" y="4221388"/>
            <a:ext cx="7637518" cy="2523768"/>
          </a:xfrm>
          <a:prstGeom prst="rect">
            <a:avLst/>
          </a:prstGeom>
          <a:noFill/>
        </p:spPr>
        <p:txBody>
          <a:bodyPr wrap="square" rtlCol="0">
            <a:spAutoFit/>
          </a:bodyPr>
          <a:lstStyle/>
          <a:p>
            <a:r>
              <a:rPr lang="en-US" sz="2000" dirty="0" smtClean="0"/>
              <a:t>IET Enrollment</a:t>
            </a:r>
            <a:r>
              <a:rPr lang="en-US" sz="2000" dirty="0"/>
              <a:t>		</a:t>
            </a:r>
            <a:r>
              <a:rPr lang="en-US" sz="2000" dirty="0" smtClean="0"/>
              <a:t>2,026		43.00% goal</a:t>
            </a:r>
          </a:p>
          <a:p>
            <a:r>
              <a:rPr lang="en-US" sz="2000" dirty="0" smtClean="0">
                <a:solidFill>
                  <a:srgbClr val="FFC000"/>
                </a:solidFill>
              </a:rPr>
              <a:t>IELCE Enrollment	    74		12.80% goal</a:t>
            </a:r>
          </a:p>
          <a:p>
            <a:r>
              <a:rPr lang="en-US" sz="2000" dirty="0" smtClean="0"/>
              <a:t>Still Enrolled		  960</a:t>
            </a:r>
          </a:p>
          <a:p>
            <a:r>
              <a:rPr lang="en-US" sz="2000" dirty="0" smtClean="0">
                <a:solidFill>
                  <a:srgbClr val="FFC000"/>
                </a:solidFill>
              </a:rPr>
              <a:t>Dropped			  176		16.51%</a:t>
            </a:r>
            <a:endParaRPr lang="en-US" sz="2000" dirty="0">
              <a:solidFill>
                <a:srgbClr val="FFC000"/>
              </a:solidFill>
            </a:endParaRPr>
          </a:p>
          <a:p>
            <a:r>
              <a:rPr lang="en-US" sz="2000" dirty="0" smtClean="0"/>
              <a:t>Completions</a:t>
            </a:r>
            <a:r>
              <a:rPr lang="en-US" sz="2000" dirty="0"/>
              <a:t>		</a:t>
            </a:r>
            <a:r>
              <a:rPr lang="en-US" sz="2000" dirty="0" smtClean="0"/>
              <a:t>  890		83.49%</a:t>
            </a:r>
            <a:endParaRPr lang="en-US" sz="2000" dirty="0"/>
          </a:p>
          <a:p>
            <a:r>
              <a:rPr lang="en-US" sz="2000" dirty="0">
                <a:solidFill>
                  <a:srgbClr val="FFC000"/>
                </a:solidFill>
              </a:rPr>
              <a:t>Certifications		</a:t>
            </a:r>
            <a:r>
              <a:rPr lang="en-US" sz="2000" dirty="0" smtClean="0">
                <a:solidFill>
                  <a:srgbClr val="FFC000"/>
                </a:solidFill>
              </a:rPr>
              <a:t>  668		75.06%</a:t>
            </a:r>
          </a:p>
          <a:p>
            <a:endParaRPr lang="en-US" sz="1600" dirty="0" smtClean="0">
              <a:solidFill>
                <a:srgbClr val="FFC000"/>
              </a:solidFill>
            </a:endParaRPr>
          </a:p>
          <a:p>
            <a:r>
              <a:rPr lang="en-US" sz="1600" dirty="0" smtClean="0"/>
              <a:t>3.11.19</a:t>
            </a:r>
            <a:endParaRPr lang="en-US" sz="1600" dirty="0"/>
          </a:p>
        </p:txBody>
      </p:sp>
      <p:sp>
        <p:nvSpPr>
          <p:cNvPr id="2" name="TextBox 1"/>
          <p:cNvSpPr txBox="1"/>
          <p:nvPr/>
        </p:nvSpPr>
        <p:spPr>
          <a:xfrm>
            <a:off x="501689" y="3554975"/>
            <a:ext cx="7093974" cy="861774"/>
          </a:xfrm>
          <a:prstGeom prst="rect">
            <a:avLst/>
          </a:prstGeom>
          <a:noFill/>
        </p:spPr>
        <p:txBody>
          <a:bodyPr wrap="square" rtlCol="0">
            <a:spAutoFit/>
          </a:bodyPr>
          <a:lstStyle/>
          <a:p>
            <a:r>
              <a:rPr lang="en-US" sz="1600" dirty="0"/>
              <a:t>10  IELCE certifications and 204 IET certifications.</a:t>
            </a:r>
          </a:p>
          <a:p>
            <a:r>
              <a:rPr lang="en-US" sz="1600" dirty="0">
                <a:solidFill>
                  <a:srgbClr val="FFC000"/>
                </a:solidFill>
              </a:rPr>
              <a:t>10 pending applications </a:t>
            </a:r>
          </a:p>
          <a:p>
            <a:endParaRPr lang="en-US" dirty="0"/>
          </a:p>
        </p:txBody>
      </p:sp>
      <p:pic>
        <p:nvPicPr>
          <p:cNvPr id="19" name="Picture 18" descr="C:\Users\User\Downloads\part-0 (9)"/>
          <p:cNvPicPr/>
          <p:nvPr/>
        </p:nvPicPr>
        <p:blipFill rotWithShape="1">
          <a:blip r:embed="rId5">
            <a:extLst>
              <a:ext uri="{28A0092B-C50C-407E-A947-70E740481C1C}">
                <a14:useLocalDpi xmlns:a14="http://schemas.microsoft.com/office/drawing/2010/main" val="0"/>
              </a:ext>
            </a:extLst>
          </a:blip>
          <a:srcRect t="13485" b="33439"/>
          <a:stretch/>
        </p:blipFill>
        <p:spPr bwMode="auto">
          <a:xfrm>
            <a:off x="7927457" y="5077104"/>
            <a:ext cx="1592819" cy="1258839"/>
          </a:xfrm>
          <a:prstGeom prst="rect">
            <a:avLst/>
          </a:prstGeom>
          <a:noFill/>
          <a:ln>
            <a:solidFill>
              <a:schemeClr val="tx1"/>
            </a:solidFill>
          </a:ln>
        </p:spPr>
      </p:pic>
      <p:sp>
        <p:nvSpPr>
          <p:cNvPr id="12" name="Rectangle 11"/>
          <p:cNvSpPr/>
          <p:nvPr/>
        </p:nvSpPr>
        <p:spPr>
          <a:xfrm>
            <a:off x="9573161" y="5056236"/>
            <a:ext cx="2559993" cy="523220"/>
          </a:xfrm>
          <a:prstGeom prst="rect">
            <a:avLst/>
          </a:prstGeom>
        </p:spPr>
        <p:txBody>
          <a:bodyPr wrap="square">
            <a:spAutoFit/>
          </a:bodyPr>
          <a:lstStyle/>
          <a:p>
            <a:r>
              <a:rPr lang="en-US" sz="1400" dirty="0" smtClean="0">
                <a:latin typeface="+mj-lt"/>
                <a:ea typeface="Calibri" panose="020F0502020204030204" pitchFamily="34" charset="0"/>
              </a:rPr>
              <a:t>HEA Student</a:t>
            </a:r>
          </a:p>
          <a:p>
            <a:r>
              <a:rPr lang="en-US" sz="1400" dirty="0" smtClean="0">
                <a:latin typeface="+mj-lt"/>
                <a:ea typeface="Calibri" panose="020F0502020204030204" pitchFamily="34" charset="0"/>
              </a:rPr>
              <a:t>Elizabeth </a:t>
            </a:r>
            <a:r>
              <a:rPr lang="en-US" sz="1400" dirty="0">
                <a:latin typeface="+mj-lt"/>
                <a:ea typeface="Calibri" panose="020F0502020204030204" pitchFamily="34" charset="0"/>
              </a:rPr>
              <a:t>Rodriguez </a:t>
            </a:r>
            <a:endParaRPr lang="en-US" sz="1400" dirty="0">
              <a:latin typeface="+mj-lt"/>
            </a:endParaRPr>
          </a:p>
        </p:txBody>
      </p:sp>
      <p:sp>
        <p:nvSpPr>
          <p:cNvPr id="13" name="Rectangle 12"/>
          <p:cNvSpPr/>
          <p:nvPr/>
        </p:nvSpPr>
        <p:spPr>
          <a:xfrm>
            <a:off x="9573161" y="5491423"/>
            <a:ext cx="1518364" cy="430887"/>
          </a:xfrm>
          <a:prstGeom prst="rect">
            <a:avLst/>
          </a:prstGeom>
        </p:spPr>
        <p:txBody>
          <a:bodyPr wrap="none">
            <a:spAutoFit/>
          </a:bodyPr>
          <a:lstStyle/>
          <a:p>
            <a:r>
              <a:rPr lang="en-US" sz="1100" dirty="0">
                <a:ea typeface="Calibri" panose="020F0502020204030204" pitchFamily="34" charset="0"/>
              </a:rPr>
              <a:t>CRCA Preceptor </a:t>
            </a:r>
            <a:r>
              <a:rPr lang="en-US" sz="1100" dirty="0" smtClean="0">
                <a:ea typeface="Calibri" panose="020F0502020204030204" pitchFamily="34" charset="0"/>
              </a:rPr>
              <a:t> </a:t>
            </a:r>
          </a:p>
          <a:p>
            <a:r>
              <a:rPr lang="en-US" sz="1100" dirty="0" smtClean="0">
                <a:ea typeface="Calibri" panose="020F0502020204030204" pitchFamily="34" charset="0"/>
              </a:rPr>
              <a:t>Waterford </a:t>
            </a:r>
            <a:r>
              <a:rPr lang="en-US" sz="1100" dirty="0">
                <a:ea typeface="Calibri" panose="020F0502020204030204" pitchFamily="34" charset="0"/>
              </a:rPr>
              <a:t>Crossing </a:t>
            </a:r>
            <a:endParaRPr lang="en-US" sz="1100" dirty="0"/>
          </a:p>
        </p:txBody>
      </p:sp>
    </p:spTree>
    <p:extLst>
      <p:ext uri="{BB962C8B-B14F-4D97-AF65-F5344CB8AC3E}">
        <p14:creationId xmlns:p14="http://schemas.microsoft.com/office/powerpoint/2010/main" val="33621050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8521" y="5819615"/>
            <a:ext cx="2036135" cy="338554"/>
          </a:xfrm>
          <a:prstGeom prst="rect">
            <a:avLst/>
          </a:prstGeom>
        </p:spPr>
        <p:txBody>
          <a:bodyPr wrap="none">
            <a:spAutoFit/>
          </a:bodyPr>
          <a:lstStyle/>
          <a:p>
            <a:r>
              <a:rPr lang="en-US" sz="1600" dirty="0" smtClean="0"/>
              <a:t>                                 </a:t>
            </a:r>
            <a:endParaRPr lang="en-US" sz="1600" dirty="0"/>
          </a:p>
        </p:txBody>
      </p:sp>
      <p:cxnSp>
        <p:nvCxnSpPr>
          <p:cNvPr id="11" name="Straight Connector 10"/>
          <p:cNvCxnSpPr/>
          <p:nvPr/>
        </p:nvCxnSpPr>
        <p:spPr>
          <a:xfrm flipH="1">
            <a:off x="8036439" y="3286195"/>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5522" y="2786876"/>
            <a:ext cx="8008504" cy="2215991"/>
          </a:xfrm>
          <a:prstGeom prst="rect">
            <a:avLst/>
          </a:prstGeom>
          <a:noFill/>
        </p:spPr>
        <p:txBody>
          <a:bodyPr wrap="square" rtlCol="0">
            <a:spAutoFit/>
          </a:bodyPr>
          <a:lstStyle/>
          <a:p>
            <a:r>
              <a:rPr lang="en-US" sz="3400" dirty="0" smtClean="0">
                <a:solidFill>
                  <a:srgbClr val="FFC000"/>
                </a:solidFill>
                <a:latin typeface="Segoe Print" panose="02000600000000000000" pitchFamily="2" charset="0"/>
              </a:rPr>
              <a:t>Workforce Education Initiative </a:t>
            </a:r>
          </a:p>
          <a:p>
            <a:r>
              <a:rPr lang="en-US" sz="7200" dirty="0" smtClean="0">
                <a:solidFill>
                  <a:srgbClr val="FFC000"/>
                </a:solidFill>
                <a:latin typeface="Segoe Print" panose="02000600000000000000" pitchFamily="2" charset="0"/>
              </a:rPr>
              <a:t> </a:t>
            </a:r>
          </a:p>
          <a:p>
            <a:r>
              <a:rPr lang="en-US" sz="3200" dirty="0" smtClean="0"/>
              <a:t>				</a:t>
            </a:r>
            <a:endParaRPr lang="en-US" sz="800" dirty="0" smtClean="0"/>
          </a:p>
        </p:txBody>
      </p:sp>
      <p:sp>
        <p:nvSpPr>
          <p:cNvPr id="8" name="Rectangle 7"/>
          <p:cNvSpPr/>
          <p:nvPr/>
        </p:nvSpPr>
        <p:spPr>
          <a:xfrm>
            <a:off x="555522" y="3402476"/>
            <a:ext cx="7006125" cy="3108543"/>
          </a:xfrm>
          <a:prstGeom prst="rect">
            <a:avLst/>
          </a:prstGeom>
        </p:spPr>
        <p:txBody>
          <a:bodyPr wrap="square">
            <a:spAutoFit/>
          </a:bodyPr>
          <a:lstStyle/>
          <a:p>
            <a:r>
              <a:rPr lang="en-US" sz="3600" dirty="0">
                <a:ea typeface="Calibri" panose="020F0502020204030204" pitchFamily="34" charset="0"/>
                <a:cs typeface="Times New Roman" panose="02020603050405020304" pitchFamily="18" charset="0"/>
              </a:rPr>
              <a:t>69  WEI </a:t>
            </a:r>
            <a:r>
              <a:rPr lang="en-US" sz="3600" dirty="0" smtClean="0">
                <a:ea typeface="Calibri" panose="020F0502020204030204" pitchFamily="34" charset="0"/>
                <a:cs typeface="Times New Roman" panose="02020603050405020304" pitchFamily="18" charset="0"/>
              </a:rPr>
              <a:t>certifications</a:t>
            </a:r>
            <a:endParaRPr lang="en-US" sz="36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1 pending applications (waiting for </a:t>
            </a:r>
            <a:r>
              <a:rPr lang="en-US" sz="2000" dirty="0" smtClean="0">
                <a:ea typeface="Calibri" panose="020F0502020204030204" pitchFamily="34" charset="0"/>
                <a:cs typeface="Times New Roman" panose="02020603050405020304" pitchFamily="18" charset="0"/>
              </a:rPr>
              <a:t>InTERS </a:t>
            </a:r>
            <a:r>
              <a:rPr lang="en-US" sz="2000" dirty="0">
                <a:ea typeface="Calibri" panose="020F0502020204030204" pitchFamily="34" charset="0"/>
                <a:cs typeface="Times New Roman" panose="02020603050405020304" pitchFamily="18" charset="0"/>
              </a:rPr>
              <a:t>spreadsheet</a:t>
            </a:r>
            <a:r>
              <a:rPr lang="en-US" sz="2000" dirty="0" smtClean="0">
                <a:ea typeface="Calibri" panose="020F0502020204030204" pitchFamily="34" charset="0"/>
                <a:cs typeface="Times New Roman" panose="02020603050405020304" pitchFamily="18" charset="0"/>
              </a:rPr>
              <a:t>)</a:t>
            </a:r>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 </a:t>
            </a:r>
          </a:p>
          <a:p>
            <a:r>
              <a:rPr lang="en-US" sz="2000" dirty="0">
                <a:ea typeface="Calibri" panose="020F0502020204030204" pitchFamily="34" charset="0"/>
                <a:cs typeface="Times New Roman" panose="02020603050405020304" pitchFamily="18" charset="0"/>
              </a:rPr>
              <a:t>WEI monthly </a:t>
            </a:r>
            <a:r>
              <a:rPr lang="en-US" sz="2000" dirty="0" smtClean="0">
                <a:ea typeface="Calibri" panose="020F0502020204030204" pitchFamily="34" charset="0"/>
                <a:cs typeface="Times New Roman" panose="02020603050405020304" pitchFamily="18" charset="0"/>
              </a:rPr>
              <a:t>data </a:t>
            </a:r>
            <a:r>
              <a:rPr lang="en-US" sz="2000" dirty="0">
                <a:ea typeface="Calibri" panose="020F0502020204030204" pitchFamily="34" charset="0"/>
                <a:cs typeface="Times New Roman" panose="02020603050405020304" pitchFamily="18" charset="0"/>
              </a:rPr>
              <a:t>report statewide </a:t>
            </a:r>
            <a:r>
              <a:rPr lang="en-US" sz="2000" dirty="0" smtClean="0">
                <a:ea typeface="Calibri" panose="020F0502020204030204" pitchFamily="34" charset="0"/>
                <a:cs typeface="Times New Roman" panose="02020603050405020304" pitchFamily="18" charset="0"/>
              </a:rPr>
              <a:t>enrollments – </a:t>
            </a:r>
            <a:r>
              <a:rPr lang="en-US" sz="2000" dirty="0">
                <a:ea typeface="Calibri" panose="020F0502020204030204" pitchFamily="34" charset="0"/>
                <a:cs typeface="Times New Roman" panose="02020603050405020304" pitchFamily="18" charset="0"/>
              </a:rPr>
              <a:t> </a:t>
            </a:r>
          </a:p>
          <a:p>
            <a:r>
              <a:rPr lang="en-US" sz="2000" dirty="0">
                <a:ea typeface="Calibri" panose="020F0502020204030204" pitchFamily="34" charset="0"/>
                <a:cs typeface="Times New Roman" panose="02020603050405020304" pitchFamily="18" charset="0"/>
              </a:rPr>
              <a:t>WEI </a:t>
            </a:r>
            <a:r>
              <a:rPr lang="en-US" sz="2000" dirty="0" smtClean="0">
                <a:ea typeface="Calibri" panose="020F0502020204030204" pitchFamily="34" charset="0"/>
                <a:cs typeface="Times New Roman" panose="02020603050405020304" pitchFamily="18" charset="0"/>
              </a:rPr>
              <a:t>Enrollments	560		12.9 </a:t>
            </a:r>
            <a:r>
              <a:rPr lang="en-US" sz="2000" dirty="0">
                <a:ea typeface="Calibri" panose="020F0502020204030204" pitchFamily="34" charset="0"/>
                <a:cs typeface="Times New Roman" panose="02020603050405020304" pitchFamily="18" charset="0"/>
              </a:rPr>
              <a:t>% of the </a:t>
            </a:r>
            <a:r>
              <a:rPr lang="en-US" sz="2000" dirty="0" smtClean="0">
                <a:ea typeface="Calibri" panose="020F0502020204030204" pitchFamily="34" charset="0"/>
                <a:cs typeface="Times New Roman" panose="02020603050405020304" pitchFamily="18" charset="0"/>
              </a:rPr>
              <a:t>goal</a:t>
            </a:r>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Still </a:t>
            </a:r>
            <a:r>
              <a:rPr lang="en-US" sz="2000" dirty="0" smtClean="0">
                <a:ea typeface="Calibri" panose="020F0502020204030204" pitchFamily="34" charset="0"/>
                <a:cs typeface="Times New Roman" panose="02020603050405020304" pitchFamily="18" charset="0"/>
              </a:rPr>
              <a:t>enrolled		516</a:t>
            </a:r>
            <a:endParaRPr lang="en-US" sz="2000" dirty="0">
              <a:ea typeface="Calibri" panose="020F0502020204030204" pitchFamily="34" charset="0"/>
              <a:cs typeface="Times New Roman" panose="02020603050405020304" pitchFamily="18" charset="0"/>
            </a:endParaRPr>
          </a:p>
          <a:p>
            <a:r>
              <a:rPr lang="en-US" sz="2000" dirty="0" smtClean="0">
                <a:ea typeface="Calibri" panose="020F0502020204030204" pitchFamily="34" charset="0"/>
                <a:cs typeface="Times New Roman" panose="02020603050405020304" pitchFamily="18" charset="0"/>
              </a:rPr>
              <a:t>Dropped			5		11.36</a:t>
            </a:r>
            <a:r>
              <a:rPr lang="en-US" sz="2000" dirty="0">
                <a:ea typeface="Calibri" panose="020F0502020204030204" pitchFamily="34" charset="0"/>
                <a:cs typeface="Times New Roman" panose="02020603050405020304" pitchFamily="18" charset="0"/>
              </a:rPr>
              <a:t>%</a:t>
            </a:r>
          </a:p>
          <a:p>
            <a:r>
              <a:rPr lang="en-US" sz="2000" dirty="0" smtClean="0">
                <a:ea typeface="Calibri" panose="020F0502020204030204" pitchFamily="34" charset="0"/>
                <a:cs typeface="Times New Roman" panose="02020603050405020304" pitchFamily="18" charset="0"/>
              </a:rPr>
              <a:t>Completed		39		88.64</a:t>
            </a:r>
            <a:r>
              <a:rPr lang="en-US" sz="2000" dirty="0">
                <a:ea typeface="Calibri" panose="020F0502020204030204" pitchFamily="34" charset="0"/>
                <a:cs typeface="Times New Roman" panose="02020603050405020304" pitchFamily="18" charset="0"/>
              </a:rPr>
              <a:t>%</a:t>
            </a:r>
          </a:p>
          <a:p>
            <a:r>
              <a:rPr lang="en-US" sz="2000" dirty="0" smtClean="0">
                <a:ea typeface="Calibri" panose="020F0502020204030204" pitchFamily="34" charset="0"/>
                <a:cs typeface="Times New Roman" panose="02020603050405020304" pitchFamily="18" charset="0"/>
              </a:rPr>
              <a:t>Certification		39		100</a:t>
            </a:r>
            <a:r>
              <a:rPr lang="en-US" sz="2000" dirty="0">
                <a:ea typeface="Calibri" panose="020F0502020204030204" pitchFamily="34"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4"/>
          <a:srcRect l="54073" t="37852" r="27298" b="13100"/>
          <a:stretch/>
        </p:blipFill>
        <p:spPr>
          <a:xfrm>
            <a:off x="8698665" y="2728566"/>
            <a:ext cx="2316879" cy="3429603"/>
          </a:xfrm>
          <a:prstGeom prst="rect">
            <a:avLst/>
          </a:prstGeom>
          <a:ln>
            <a:solidFill>
              <a:schemeClr val="tx1"/>
            </a:solidFill>
          </a:ln>
        </p:spPr>
      </p:pic>
      <p:sp>
        <p:nvSpPr>
          <p:cNvPr id="9" name="Rectangle 8"/>
          <p:cNvSpPr/>
          <p:nvPr/>
        </p:nvSpPr>
        <p:spPr>
          <a:xfrm>
            <a:off x="8698665" y="6253062"/>
            <a:ext cx="2362506" cy="307777"/>
          </a:xfrm>
          <a:prstGeom prst="rect">
            <a:avLst/>
          </a:prstGeom>
        </p:spPr>
        <p:txBody>
          <a:bodyPr wrap="none">
            <a:spAutoFit/>
          </a:bodyPr>
          <a:lstStyle/>
          <a:p>
            <a:r>
              <a:rPr lang="en-US" sz="1400" dirty="0" smtClean="0">
                <a:latin typeface="Calibri" panose="020F0502020204030204" pitchFamily="34" charset="0"/>
              </a:rPr>
              <a:t>Warren Student </a:t>
            </a:r>
            <a:r>
              <a:rPr lang="en-US" sz="1400" dirty="0" err="1" smtClean="0">
                <a:latin typeface="Calibri" panose="020F0502020204030204" pitchFamily="34" charset="0"/>
              </a:rPr>
              <a:t>JeAnna</a:t>
            </a:r>
            <a:r>
              <a:rPr lang="en-US" sz="1400" dirty="0" smtClean="0">
                <a:latin typeface="Calibri" panose="020F0502020204030204" pitchFamily="34" charset="0"/>
              </a:rPr>
              <a:t> </a:t>
            </a:r>
            <a:r>
              <a:rPr lang="en-US" sz="1400" dirty="0">
                <a:latin typeface="Calibri" panose="020F0502020204030204" pitchFamily="34" charset="0"/>
              </a:rPr>
              <a:t>Jones</a:t>
            </a:r>
            <a:endParaRPr lang="en-US" sz="1400" dirty="0"/>
          </a:p>
        </p:txBody>
      </p:sp>
    </p:spTree>
    <p:extLst>
      <p:ext uri="{BB962C8B-B14F-4D97-AF65-F5344CB8AC3E}">
        <p14:creationId xmlns:p14="http://schemas.microsoft.com/office/powerpoint/2010/main" val="9410173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3" name="TextBox 2"/>
          <p:cNvSpPr txBox="1"/>
          <p:nvPr/>
        </p:nvSpPr>
        <p:spPr>
          <a:xfrm>
            <a:off x="-2361811" y="3545401"/>
            <a:ext cx="10643366" cy="646331"/>
          </a:xfrm>
          <a:prstGeom prst="rect">
            <a:avLst/>
          </a:prstGeom>
          <a:noFill/>
        </p:spPr>
        <p:txBody>
          <a:bodyPr wrap="square" rtlCol="0">
            <a:spAutoFit/>
          </a:bodyPr>
          <a:lstStyle/>
          <a:p>
            <a:r>
              <a:rPr lang="en-US" dirty="0"/>
              <a:t> </a:t>
            </a:r>
          </a:p>
          <a:p>
            <a:endParaRPr lang="en-US" dirty="0"/>
          </a:p>
        </p:txBody>
      </p:sp>
      <p:pic>
        <p:nvPicPr>
          <p:cNvPr id="8" name="Picture 7"/>
          <p:cNvPicPr>
            <a:picLocks noChangeAspect="1"/>
          </p:cNvPicPr>
          <p:nvPr/>
        </p:nvPicPr>
        <p:blipFill rotWithShape="1">
          <a:blip r:embed="rId5"/>
          <a:srcRect l="29502" t="14036" r="29502" b="18749"/>
          <a:stretch/>
        </p:blipFill>
        <p:spPr>
          <a:xfrm>
            <a:off x="5988053" y="826285"/>
            <a:ext cx="5153924" cy="4750898"/>
          </a:xfrm>
          <a:prstGeom prst="rect">
            <a:avLst/>
          </a:prstGeom>
        </p:spPr>
      </p:pic>
      <p:sp>
        <p:nvSpPr>
          <p:cNvPr id="4" name="Rectangle 3"/>
          <p:cNvSpPr/>
          <p:nvPr/>
        </p:nvSpPr>
        <p:spPr>
          <a:xfrm>
            <a:off x="498611" y="3763133"/>
            <a:ext cx="6096000" cy="2223686"/>
          </a:xfrm>
          <a:prstGeom prst="rect">
            <a:avLst/>
          </a:prstGeom>
        </p:spPr>
        <p:txBody>
          <a:bodyPr>
            <a:spAutoFit/>
          </a:bodyPr>
          <a:lstStyle/>
          <a:p>
            <a:r>
              <a:rPr lang="en-US" sz="3600" dirty="0"/>
              <a:t>Matt Crites</a:t>
            </a:r>
          </a:p>
          <a:p>
            <a:r>
              <a:rPr lang="en-US" sz="2800" dirty="0">
                <a:hlinkClick r:id="rId6"/>
              </a:rPr>
              <a:t>mcrites@dwd.in.gov</a:t>
            </a:r>
            <a:endParaRPr lang="en-US" sz="2800" dirty="0"/>
          </a:p>
          <a:p>
            <a:endParaRPr lang="en-US" sz="1050" dirty="0" smtClean="0"/>
          </a:p>
          <a:p>
            <a:r>
              <a:rPr lang="en-US" sz="3600" dirty="0" smtClean="0"/>
              <a:t>Brin </a:t>
            </a:r>
            <a:r>
              <a:rPr lang="en-US" sz="3600" dirty="0"/>
              <a:t>Sisco</a:t>
            </a:r>
          </a:p>
          <a:p>
            <a:r>
              <a:rPr lang="en-US" sz="2800" dirty="0" smtClean="0">
                <a:hlinkClick r:id="rId7"/>
              </a:rPr>
              <a:t>bsisco@dwd.in.gov</a:t>
            </a:r>
            <a:endParaRPr lang="en-US" sz="2800" dirty="0"/>
          </a:p>
        </p:txBody>
      </p:sp>
      <p:sp>
        <p:nvSpPr>
          <p:cNvPr id="9" name="TextBox 8"/>
          <p:cNvSpPr txBox="1"/>
          <p:nvPr/>
        </p:nvSpPr>
        <p:spPr>
          <a:xfrm>
            <a:off x="498611" y="1482011"/>
            <a:ext cx="5334840" cy="2185214"/>
          </a:xfrm>
          <a:prstGeom prst="rect">
            <a:avLst/>
          </a:prstGeom>
          <a:noFill/>
        </p:spPr>
        <p:txBody>
          <a:bodyPr wrap="square" rtlCol="0">
            <a:spAutoFit/>
          </a:bodyPr>
          <a:lstStyle/>
          <a:p>
            <a:r>
              <a:rPr lang="en-US" sz="8000" dirty="0" smtClean="0"/>
              <a:t>InTERS</a:t>
            </a:r>
          </a:p>
          <a:p>
            <a:r>
              <a:rPr lang="en-US" sz="2800" dirty="0" smtClean="0">
                <a:solidFill>
                  <a:srgbClr val="FFC000"/>
                </a:solidFill>
              </a:rPr>
              <a:t>ADULT EDUCATION UPDATES, TRAININGS</a:t>
            </a:r>
            <a:endParaRPr lang="en-US" sz="2800" dirty="0">
              <a:solidFill>
                <a:srgbClr val="FFC000"/>
              </a:solidFill>
            </a:endParaRPr>
          </a:p>
        </p:txBody>
      </p:sp>
    </p:spTree>
    <p:extLst>
      <p:ext uri="{BB962C8B-B14F-4D97-AF65-F5344CB8AC3E}">
        <p14:creationId xmlns:p14="http://schemas.microsoft.com/office/powerpoint/2010/main" val="8568048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l="57336" t="28386" r="5389" b="35786"/>
          <a:stretch>
            <a:fillRect/>
          </a:stretch>
        </p:blipFill>
        <p:spPr bwMode="auto">
          <a:xfrm>
            <a:off x="2850600" y="2715016"/>
            <a:ext cx="8990424" cy="345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1539" y="3495367"/>
            <a:ext cx="2467141" cy="1754326"/>
          </a:xfrm>
          <a:prstGeom prst="rect">
            <a:avLst/>
          </a:prstGeom>
          <a:noFill/>
        </p:spPr>
        <p:txBody>
          <a:bodyPr wrap="square" rtlCol="0">
            <a:spAutoFit/>
          </a:bodyPr>
          <a:lstStyle/>
          <a:p>
            <a:r>
              <a:rPr lang="en-US" sz="3600" dirty="0" smtClean="0">
                <a:latin typeface="Segoe Print" panose="02000600000000000000" pitchFamily="2" charset="0"/>
              </a:rPr>
              <a:t>New and Improved Website </a:t>
            </a:r>
            <a:endParaRPr lang="en-US" sz="3600" dirty="0">
              <a:latin typeface="Segoe Print" panose="02000600000000000000" pitchFamily="2" charset="0"/>
            </a:endParaRPr>
          </a:p>
        </p:txBody>
      </p:sp>
      <p:sp>
        <p:nvSpPr>
          <p:cNvPr id="3" name="Rectangle 2"/>
          <p:cNvSpPr/>
          <p:nvPr/>
        </p:nvSpPr>
        <p:spPr>
          <a:xfrm>
            <a:off x="2691844" y="6222776"/>
            <a:ext cx="7464872" cy="400110"/>
          </a:xfrm>
          <a:prstGeom prst="rect">
            <a:avLst/>
          </a:prstGeom>
        </p:spPr>
        <p:txBody>
          <a:bodyPr wrap="square">
            <a:spAutoFit/>
          </a:bodyPr>
          <a:lstStyle/>
          <a:p>
            <a:r>
              <a:rPr lang="en-US" sz="2000"/>
              <a:t>https://www.in.gov/dwd/2884.htm</a:t>
            </a:r>
            <a:endParaRPr lang="en-US" sz="2000" dirty="0"/>
          </a:p>
        </p:txBody>
      </p:sp>
    </p:spTree>
    <p:extLst>
      <p:ext uri="{BB962C8B-B14F-4D97-AF65-F5344CB8AC3E}">
        <p14:creationId xmlns:p14="http://schemas.microsoft.com/office/powerpoint/2010/main" val="24921902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2" name="Picture 1"/>
          <p:cNvPicPr>
            <a:picLocks noChangeAspect="1"/>
          </p:cNvPicPr>
          <p:nvPr/>
        </p:nvPicPr>
        <p:blipFill rotWithShape="1">
          <a:blip r:embed="rId3"/>
          <a:srcRect l="11734" t="16328" r="29718" b="5140"/>
          <a:stretch/>
        </p:blipFill>
        <p:spPr>
          <a:xfrm>
            <a:off x="1548580" y="-11153"/>
            <a:ext cx="9108683" cy="6869153"/>
          </a:xfrm>
          <a:prstGeom prst="rect">
            <a:avLst/>
          </a:prstGeom>
        </p:spPr>
      </p:pic>
    </p:spTree>
    <p:extLst>
      <p:ext uri="{BB962C8B-B14F-4D97-AF65-F5344CB8AC3E}">
        <p14:creationId xmlns:p14="http://schemas.microsoft.com/office/powerpoint/2010/main" val="18743907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3" name="Picture 2"/>
          <p:cNvPicPr>
            <a:picLocks noChangeAspect="1"/>
          </p:cNvPicPr>
          <p:nvPr/>
        </p:nvPicPr>
        <p:blipFill rotWithShape="1">
          <a:blip r:embed="rId3"/>
          <a:srcRect l="11371" t="16328" r="29596" b="5354"/>
          <a:stretch/>
        </p:blipFill>
        <p:spPr>
          <a:xfrm>
            <a:off x="1519085" y="0"/>
            <a:ext cx="9189703" cy="6854615"/>
          </a:xfrm>
          <a:prstGeom prst="rect">
            <a:avLst/>
          </a:prstGeom>
        </p:spPr>
      </p:pic>
    </p:spTree>
    <p:extLst>
      <p:ext uri="{BB962C8B-B14F-4D97-AF65-F5344CB8AC3E}">
        <p14:creationId xmlns:p14="http://schemas.microsoft.com/office/powerpoint/2010/main" val="18281068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3" name="Picture 2"/>
          <p:cNvPicPr>
            <a:picLocks noChangeAspect="1"/>
          </p:cNvPicPr>
          <p:nvPr/>
        </p:nvPicPr>
        <p:blipFill rotWithShape="1">
          <a:blip r:embed="rId3"/>
          <a:srcRect l="11613" t="16327" r="29476" b="5141"/>
          <a:stretch/>
        </p:blipFill>
        <p:spPr>
          <a:xfrm>
            <a:off x="1651176" y="0"/>
            <a:ext cx="9129896" cy="6842736"/>
          </a:xfrm>
          <a:prstGeom prst="rect">
            <a:avLst/>
          </a:prstGeom>
        </p:spPr>
      </p:pic>
    </p:spTree>
    <p:extLst>
      <p:ext uri="{BB962C8B-B14F-4D97-AF65-F5344CB8AC3E}">
        <p14:creationId xmlns:p14="http://schemas.microsoft.com/office/powerpoint/2010/main" val="29490799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754654" y="226639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4" name="Rectangle 3"/>
          <p:cNvSpPr/>
          <p:nvPr/>
        </p:nvSpPr>
        <p:spPr>
          <a:xfrm>
            <a:off x="1337607" y="1112229"/>
            <a:ext cx="9278911" cy="4770537"/>
          </a:xfrm>
          <a:prstGeom prst="rect">
            <a:avLst/>
          </a:prstGeom>
        </p:spPr>
        <p:txBody>
          <a:bodyPr wrap="square">
            <a:spAutoFit/>
          </a:bodyPr>
          <a:lstStyle/>
          <a:p>
            <a:pPr lvl="0" indent="0" algn="ctr">
              <a:spcBef>
                <a:spcPts val="0"/>
              </a:spcBef>
              <a:spcAft>
                <a:spcPts val="0"/>
              </a:spcAft>
              <a:buNone/>
              <a:defRPr/>
            </a:pPr>
            <a:r>
              <a:rPr lang="en-US" sz="6000" u="sng" dirty="0" smtClean="0">
                <a:solidFill>
                  <a:srgbClr val="FFC000"/>
                </a:solidFill>
              </a:rPr>
              <a:t>Next</a:t>
            </a:r>
            <a:r>
              <a:rPr lang="en-US" sz="6000" dirty="0" smtClean="0"/>
              <a:t> </a:t>
            </a:r>
            <a:r>
              <a:rPr lang="en-US" sz="6000" dirty="0"/>
              <a:t>Adult Education &amp; Workforce Development </a:t>
            </a:r>
            <a:r>
              <a:rPr lang="en-US" sz="4800" b="1" dirty="0"/>
              <a:t>Statewide Webinar</a:t>
            </a:r>
          </a:p>
          <a:p>
            <a:pPr lvl="0" algn="ctr">
              <a:defRPr/>
            </a:pPr>
            <a:r>
              <a:rPr lang="en-US" sz="9600" dirty="0" smtClean="0">
                <a:solidFill>
                  <a:srgbClr val="FFC000"/>
                </a:solidFill>
              </a:rPr>
              <a:t>4.10.19 </a:t>
            </a:r>
            <a:endParaRPr lang="en-US" sz="9600" dirty="0">
              <a:solidFill>
                <a:srgbClr val="FFC000"/>
              </a:solidFill>
            </a:endParaRPr>
          </a:p>
          <a:p>
            <a:pPr lvl="0" algn="ctr">
              <a:defRPr/>
            </a:pPr>
            <a:r>
              <a:rPr lang="en-US" sz="4000" dirty="0"/>
              <a:t>10 to 11:30 a.m. ET</a:t>
            </a:r>
          </a:p>
        </p:txBody>
      </p:sp>
      <p:sp>
        <p:nvSpPr>
          <p:cNvPr id="8" name="Rectangle 7"/>
          <p:cNvSpPr/>
          <p:nvPr/>
        </p:nvSpPr>
        <p:spPr>
          <a:xfrm>
            <a:off x="800489" y="5993288"/>
            <a:ext cx="6096000" cy="923330"/>
          </a:xfrm>
          <a:prstGeom prst="rect">
            <a:avLst/>
          </a:prstGeom>
        </p:spPr>
        <p:txBody>
          <a:bodyPr>
            <a:spAutoFit/>
          </a:bodyPr>
          <a:lstStyle/>
          <a:p>
            <a:r>
              <a:rPr lang="en-US" i="1" dirty="0"/>
              <a:t>The right skills, at the right time, in the right way.                               </a:t>
            </a:r>
            <a:r>
              <a:rPr lang="en-US" b="1" i="1" dirty="0"/>
              <a:t>Indiana’s Demand Driven Workforce</a:t>
            </a:r>
            <a:endParaRPr lang="en-US" b="1" dirty="0"/>
          </a:p>
          <a:p>
            <a:endParaRPr lang="en-US" dirty="0"/>
          </a:p>
        </p:txBody>
      </p:sp>
    </p:spTree>
    <p:extLst>
      <p:ext uri="{BB962C8B-B14F-4D97-AF65-F5344CB8AC3E}">
        <p14:creationId xmlns:p14="http://schemas.microsoft.com/office/powerpoint/2010/main" val="860207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t="9467" r="50346" b="4559"/>
          <a:stretch>
            <a:fillRect/>
          </a:stretch>
        </p:blipFill>
        <p:spPr bwMode="auto">
          <a:xfrm>
            <a:off x="5321334" y="2743343"/>
            <a:ext cx="5514241" cy="383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8840" y="2927794"/>
            <a:ext cx="4582494" cy="2862322"/>
          </a:xfrm>
          <a:prstGeom prst="rect">
            <a:avLst/>
          </a:prstGeom>
        </p:spPr>
        <p:txBody>
          <a:bodyPr wrap="square">
            <a:spAutoFit/>
          </a:bodyPr>
          <a:lstStyle/>
          <a:p>
            <a:r>
              <a:rPr lang="en-US" sz="6000" dirty="0">
                <a:solidFill>
                  <a:srgbClr val="FFC000"/>
                </a:solidFill>
                <a:latin typeface="Segoe Print" panose="02000600000000000000" pitchFamily="2" charset="0"/>
              </a:rPr>
              <a:t>New and Improved Website </a:t>
            </a:r>
          </a:p>
        </p:txBody>
      </p:sp>
      <p:sp>
        <p:nvSpPr>
          <p:cNvPr id="3" name="Rectangle 2"/>
          <p:cNvSpPr/>
          <p:nvPr/>
        </p:nvSpPr>
        <p:spPr>
          <a:xfrm>
            <a:off x="738840" y="5811556"/>
            <a:ext cx="4047903" cy="369332"/>
          </a:xfrm>
          <a:prstGeom prst="rect">
            <a:avLst/>
          </a:prstGeom>
        </p:spPr>
        <p:txBody>
          <a:bodyPr wrap="none">
            <a:spAutoFit/>
          </a:bodyPr>
          <a:lstStyle/>
          <a:p>
            <a:r>
              <a:rPr lang="en-US" dirty="0"/>
              <a:t>https://www.in.gov/dwd/2884.htm</a:t>
            </a:r>
          </a:p>
        </p:txBody>
      </p:sp>
    </p:spTree>
    <p:extLst>
      <p:ext uri="{BB962C8B-B14F-4D97-AF65-F5344CB8AC3E}">
        <p14:creationId xmlns:p14="http://schemas.microsoft.com/office/powerpoint/2010/main" val="1979119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406010" y="2537022"/>
            <a:ext cx="4884671" cy="523220"/>
          </a:xfrm>
          <a:prstGeom prst="rect">
            <a:avLst/>
          </a:prstGeom>
        </p:spPr>
        <p:txBody>
          <a:bodyPr wrap="none">
            <a:spAutoFit/>
          </a:bodyPr>
          <a:lstStyle/>
          <a:p>
            <a:r>
              <a:rPr lang="en-US" sz="2800" dirty="0">
                <a:solidFill>
                  <a:srgbClr val="FFC000"/>
                </a:solidFill>
              </a:rPr>
              <a:t>PY19 GRANT INFORMATION</a:t>
            </a:r>
          </a:p>
        </p:txBody>
      </p:sp>
      <p:sp>
        <p:nvSpPr>
          <p:cNvPr id="3" name="Rectangle 2"/>
          <p:cNvSpPr/>
          <p:nvPr/>
        </p:nvSpPr>
        <p:spPr>
          <a:xfrm>
            <a:off x="406010" y="3112923"/>
            <a:ext cx="10759231" cy="3477875"/>
          </a:xfrm>
          <a:prstGeom prst="rect">
            <a:avLst/>
          </a:prstGeom>
        </p:spPr>
        <p:txBody>
          <a:bodyPr wrap="square">
            <a:spAutoFit/>
          </a:bodyPr>
          <a:lstStyle/>
          <a:p>
            <a:pPr marL="342900" indent="-342900">
              <a:buFont typeface="Wingdings" panose="05000000000000000000" pitchFamily="2" charset="2"/>
              <a:buChar char="Ø"/>
            </a:pPr>
            <a:r>
              <a:rPr lang="en-US" sz="2000" dirty="0"/>
              <a:t>The PY19 RFA FAQ is now online </a:t>
            </a:r>
            <a:r>
              <a:rPr lang="en-US" sz="2000" dirty="0" smtClean="0"/>
              <a:t>at  </a:t>
            </a:r>
            <a:r>
              <a:rPr lang="en-US" sz="2000" dirty="0">
                <a:hlinkClick r:id="rId4"/>
              </a:rPr>
              <a:t>https://www.in.gov/dwd/2909.htm</a:t>
            </a:r>
            <a:r>
              <a:rPr lang="en-US" sz="2000" dirty="0"/>
              <a:t>.</a:t>
            </a:r>
          </a:p>
          <a:p>
            <a:pPr marL="342900" indent="-342900">
              <a:buFont typeface="Wingdings" panose="05000000000000000000" pitchFamily="2" charset="2"/>
              <a:buChar char="Ø"/>
            </a:pPr>
            <a:r>
              <a:rPr lang="en-US" sz="2000" dirty="0"/>
              <a:t>ABE and IELCE grant applications are due to the state office on                    </a:t>
            </a:r>
            <a:r>
              <a:rPr lang="en-US" sz="2000" dirty="0">
                <a:solidFill>
                  <a:srgbClr val="FFC000"/>
                </a:solidFill>
              </a:rPr>
              <a:t>MONDAY, APRIL 1, 2019, by 5:00 PM EST.  </a:t>
            </a:r>
          </a:p>
          <a:p>
            <a:pPr marL="800100" lvl="1" indent="-342900">
              <a:buFont typeface="Wingdings" panose="05000000000000000000" pitchFamily="2" charset="2"/>
              <a:buChar char="Ø"/>
            </a:pPr>
            <a:r>
              <a:rPr lang="en-US" sz="2000" dirty="0"/>
              <a:t>If you have any technical issues submitting your application, contact our office BEFORE the submission deadline.</a:t>
            </a:r>
          </a:p>
          <a:p>
            <a:pPr marL="1257300" lvl="2" indent="-342900">
              <a:buFont typeface="Wingdings" panose="05000000000000000000" pitchFamily="2" charset="2"/>
              <a:buChar char="Ø"/>
            </a:pPr>
            <a:r>
              <a:rPr lang="en-US" sz="2000" dirty="0"/>
              <a:t>Email:  </a:t>
            </a:r>
            <a:r>
              <a:rPr lang="en-US" sz="2000" dirty="0">
                <a:hlinkClick r:id="rId5"/>
              </a:rPr>
              <a:t>adulted@dwd.in.gov</a:t>
            </a:r>
            <a:endParaRPr lang="en-US" sz="2000" dirty="0"/>
          </a:p>
          <a:p>
            <a:pPr marL="1257300" lvl="2" indent="-342900">
              <a:buFont typeface="Wingdings" panose="05000000000000000000" pitchFamily="2" charset="2"/>
              <a:buChar char="Ø"/>
            </a:pPr>
            <a:r>
              <a:rPr lang="en-US" sz="2000" dirty="0"/>
              <a:t>Phone:  317.233.9902</a:t>
            </a:r>
          </a:p>
          <a:p>
            <a:pPr marL="342900" indent="-342900">
              <a:buFont typeface="Wingdings" panose="05000000000000000000" pitchFamily="2" charset="2"/>
              <a:buChar char="Ø"/>
            </a:pPr>
            <a:r>
              <a:rPr lang="en-US" sz="2000" dirty="0"/>
              <a:t>Award decisions will be issued in early May.</a:t>
            </a:r>
          </a:p>
          <a:p>
            <a:pPr marL="342900" indent="-342900">
              <a:buFont typeface="Wingdings" panose="05000000000000000000" pitchFamily="2" charset="2"/>
              <a:buChar char="Ø"/>
            </a:pPr>
            <a:r>
              <a:rPr lang="en-US" sz="2000" dirty="0"/>
              <a:t>Your Grants Team is available to respond to your questions:</a:t>
            </a:r>
          </a:p>
          <a:p>
            <a:pPr marL="800100" lvl="1" indent="-342900">
              <a:buFont typeface="Wingdings" panose="05000000000000000000" pitchFamily="2" charset="2"/>
              <a:buChar char="Ø"/>
            </a:pPr>
            <a:r>
              <a:rPr lang="en-US" sz="2000" dirty="0"/>
              <a:t>Scott </a:t>
            </a:r>
            <a:r>
              <a:rPr lang="en-US" sz="2000" dirty="0" smtClean="0"/>
              <a:t>Mills </a:t>
            </a:r>
            <a:r>
              <a:rPr lang="en-US" sz="2000" dirty="0" smtClean="0">
                <a:hlinkClick r:id="rId6"/>
              </a:rPr>
              <a:t>smills1@dwd.in.gov</a:t>
            </a:r>
            <a:r>
              <a:rPr lang="en-US" sz="2000" dirty="0" smtClean="0"/>
              <a:t>  </a:t>
            </a:r>
            <a:r>
              <a:rPr lang="en-US" sz="2000" dirty="0"/>
              <a:t>317.864.2248</a:t>
            </a:r>
          </a:p>
          <a:p>
            <a:pPr marL="800100" lvl="1" indent="-342900">
              <a:buFont typeface="Wingdings" panose="05000000000000000000" pitchFamily="2" charset="2"/>
              <a:buChar char="Ø"/>
            </a:pPr>
            <a:r>
              <a:rPr lang="en-US" sz="2000" dirty="0"/>
              <a:t>Donna </a:t>
            </a:r>
            <a:r>
              <a:rPr lang="en-US" sz="2000" dirty="0" smtClean="0"/>
              <a:t>Lovelady </a:t>
            </a:r>
            <a:r>
              <a:rPr lang="en-US" sz="2000" dirty="0" smtClean="0">
                <a:hlinkClick r:id="rId7"/>
              </a:rPr>
              <a:t>dlovelady@dwd.in.gov</a:t>
            </a:r>
            <a:r>
              <a:rPr lang="en-US" sz="2000" dirty="0" smtClean="0"/>
              <a:t>  </a:t>
            </a:r>
            <a:r>
              <a:rPr lang="en-US" sz="2000" dirty="0"/>
              <a:t>317.233.9902</a:t>
            </a:r>
          </a:p>
        </p:txBody>
      </p:sp>
    </p:spTree>
    <p:extLst>
      <p:ext uri="{BB962C8B-B14F-4D97-AF65-F5344CB8AC3E}">
        <p14:creationId xmlns:p14="http://schemas.microsoft.com/office/powerpoint/2010/main" val="34766495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apor Trai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0.xml><?xml version="1.0" encoding="utf-8"?>
<a:theme xmlns:a="http://schemas.openxmlformats.org/drawingml/2006/main" name="10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1.xml><?xml version="1.0" encoding="utf-8"?>
<a:theme xmlns:a="http://schemas.openxmlformats.org/drawingml/2006/main" name="11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2.xml><?xml version="1.0" encoding="utf-8"?>
<a:theme xmlns:a="http://schemas.openxmlformats.org/drawingml/2006/main" name="12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3.xml><?xml version="1.0" encoding="utf-8"?>
<a:theme xmlns:a="http://schemas.openxmlformats.org/drawingml/2006/main" name="13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4.xml><?xml version="1.0" encoding="utf-8"?>
<a:theme xmlns:a="http://schemas.openxmlformats.org/drawingml/2006/main" name="14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5.xml><?xml version="1.0" encoding="utf-8"?>
<a:theme xmlns:a="http://schemas.openxmlformats.org/drawingml/2006/main" name="15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6.xml><?xml version="1.0" encoding="utf-8"?>
<a:theme xmlns:a="http://schemas.openxmlformats.org/drawingml/2006/main" name="16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7.xml><?xml version="1.0" encoding="utf-8"?>
<a:theme xmlns:a="http://schemas.openxmlformats.org/drawingml/2006/main" name="17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8.xml><?xml version="1.0" encoding="utf-8"?>
<a:theme xmlns:a="http://schemas.openxmlformats.org/drawingml/2006/main" name="18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20.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0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30.xml><?xml version="1.0" encoding="utf-8"?>
<a:theme xmlns:a="http://schemas.openxmlformats.org/drawingml/2006/main" name="28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_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_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_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4_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9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0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3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3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40.xml><?xml version="1.0" encoding="utf-8"?>
<a:theme xmlns:a="http://schemas.openxmlformats.org/drawingml/2006/main" name="5_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6_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6.xml><?xml version="1.0" encoding="utf-8"?>
<a:theme xmlns:a="http://schemas.openxmlformats.org/drawingml/2006/main" name="6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7.xml><?xml version="1.0" encoding="utf-8"?>
<a:theme xmlns:a="http://schemas.openxmlformats.org/drawingml/2006/main" name="7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8.xml><?xml version="1.0" encoding="utf-8"?>
<a:theme xmlns:a="http://schemas.openxmlformats.org/drawingml/2006/main" name="8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9.xml><?xml version="1.0" encoding="utf-8"?>
<a:theme xmlns:a="http://schemas.openxmlformats.org/drawingml/2006/main" name="9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docProps/app.xml><?xml version="1.0" encoding="utf-8"?>
<Properties xmlns="http://schemas.openxmlformats.org/officeDocument/2006/extended-properties" xmlns:vt="http://schemas.openxmlformats.org/officeDocument/2006/docPropsVTypes">
  <Template>TM04033937[[fn=Vapor Trail]]</Template>
  <TotalTime>17452</TotalTime>
  <Words>7419</Words>
  <Application>Microsoft Office PowerPoint</Application>
  <PresentationFormat>Widescreen</PresentationFormat>
  <Paragraphs>1032</Paragraphs>
  <Slides>73</Slides>
  <Notes>73</Notes>
  <HiddenSlides>0</HiddenSlides>
  <MMClips>0</MMClips>
  <ScaleCrop>false</ScaleCrop>
  <HeadingPairs>
    <vt:vector size="8" baseType="variant">
      <vt:variant>
        <vt:lpstr>Fonts Used</vt:lpstr>
      </vt:variant>
      <vt:variant>
        <vt:i4>13</vt:i4>
      </vt:variant>
      <vt:variant>
        <vt:lpstr>Theme</vt:lpstr>
      </vt:variant>
      <vt:variant>
        <vt:i4>42</vt:i4>
      </vt:variant>
      <vt:variant>
        <vt:lpstr>Embedded OLE Servers</vt:lpstr>
      </vt:variant>
      <vt:variant>
        <vt:i4>1</vt:i4>
      </vt:variant>
      <vt:variant>
        <vt:lpstr>Slide Titles</vt:lpstr>
      </vt:variant>
      <vt:variant>
        <vt:i4>73</vt:i4>
      </vt:variant>
    </vt:vector>
  </HeadingPairs>
  <TitlesOfParts>
    <vt:vector size="129" baseType="lpstr">
      <vt:lpstr>ＭＳ Ｐゴシック</vt:lpstr>
      <vt:lpstr>Arial</vt:lpstr>
      <vt:lpstr>Calibri</vt:lpstr>
      <vt:lpstr>Century Gothic</vt:lpstr>
      <vt:lpstr>Dancing Script</vt:lpstr>
      <vt:lpstr>Maven Pro</vt:lpstr>
      <vt:lpstr>Nunito</vt:lpstr>
      <vt:lpstr>Open Sans</vt:lpstr>
      <vt:lpstr>PT Sans Narrow</vt:lpstr>
      <vt:lpstr>Segoe Print</vt:lpstr>
      <vt:lpstr>Segoe Script</vt:lpstr>
      <vt:lpstr>Times New Roman</vt:lpstr>
      <vt:lpstr>Wingdings</vt:lpstr>
      <vt:lpstr>Vapor Trail</vt:lpstr>
      <vt:lpstr>3_Office Theme</vt:lpstr>
      <vt:lpstr>2_Office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Office Theme</vt:lpstr>
      <vt:lpstr>1_Office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Momentum</vt:lpstr>
      <vt:lpstr>1_Momentum</vt:lpstr>
      <vt:lpstr>2_Momentum</vt:lpstr>
      <vt:lpstr>3_Momentum</vt:lpstr>
      <vt:lpstr>4_Momentum</vt:lpstr>
      <vt:lpstr>29_Office Theme</vt:lpstr>
      <vt:lpstr>30_Office Theme</vt:lpstr>
      <vt:lpstr>31_Office Theme</vt:lpstr>
      <vt:lpstr>32_Office Theme</vt:lpstr>
      <vt:lpstr>5_Momentum</vt:lpstr>
      <vt:lpstr>6_Momentum</vt:lpstr>
      <vt:lpstr>Tropic</vt:lpstr>
      <vt:lpstr>think-cell Slide</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Our Mission (and also how we are funded- $$)</vt:lpstr>
      <vt:lpstr> VU ABE PY 17-18 Successes   (Serving People BETTER!)</vt:lpstr>
      <vt:lpstr>Integrated Education and Training </vt:lpstr>
      <vt:lpstr> VU ABE PY 17-18 Successes   (Serving People BETTER!)</vt:lpstr>
      <vt:lpstr>Employer/Society Buy-In</vt:lpstr>
      <vt:lpstr>Where and how much are we? </vt:lpstr>
      <vt:lpstr>Our Rise from the “Bottom of the Barrel”</vt:lpstr>
      <vt:lpstr>My Story</vt:lpstr>
      <vt:lpstr>The Seven Steps to Stagnation</vt:lpstr>
      <vt:lpstr>VU ABE LiveBinder</vt:lpstr>
      <vt:lpstr>Communication/Staff Support is KEY</vt:lpstr>
      <vt:lpstr>PowerPoint Presentation</vt:lpstr>
      <vt:lpstr>PowerPoint Presentation</vt:lpstr>
      <vt:lpstr>PowerPoint Presentation</vt:lpstr>
      <vt:lpstr>PowerPoint Presentation</vt:lpstr>
      <vt:lpstr>PowerPoint Presentation</vt:lpstr>
      <vt:lpstr>Meaningful, FUN Trainings with Initial “Kickoff”</vt:lpstr>
      <vt:lpstr>CLEAR EXPECTATIONS OF EXCELLENCE</vt:lpstr>
      <vt:lpstr>PD Plan/Awesome PDF’s</vt:lpstr>
      <vt:lpstr> Boosting Staff Morale Means MORE!</vt:lpstr>
      <vt:lpstr>Student Success  Stories</vt:lpstr>
      <vt:lpstr>Alex Roy Alex says he “didn’t have his head on straight” in high school, getting expelled from multiple schools. He eventually found God and decided to devote his life to Him.  Now, after graduating from VU’s Adult Basic Education program with his HSE, Roy is headed to seminary school.  He currently holds a job at Cracker Barrel in Evansville.  He says he would never be able to move forward without earning his HSE with the help of VU ABE, and he states that it is the best thing that has ever happened to him in his life.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Indiana ADULT EDUCATION Basic Skills. High School Equivalency. Short-term Training. Certifications and More. </vt:lpstr>
      <vt:lpstr>PowerPoint Presentation</vt:lpstr>
      <vt:lpstr>PowerPoint Presentation</vt:lpstr>
      <vt:lpstr>PowerPoint Presentation</vt:lpstr>
      <vt:lpstr>PowerPoint Presentation</vt:lpstr>
      <vt:lpstr>PowerPoint Presentation</vt:lpstr>
    </vt:vector>
  </TitlesOfParts>
  <Company>State of Indiana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Demand driven workforce system</dc:title>
  <dc:creator>Habig, Melanee</dc:creator>
  <cp:lastModifiedBy>Mills, Scott</cp:lastModifiedBy>
  <cp:revision>2886</cp:revision>
  <cp:lastPrinted>2019-03-12T16:49:55Z</cp:lastPrinted>
  <dcterms:created xsi:type="dcterms:W3CDTF">2017-04-06T17:55:39Z</dcterms:created>
  <dcterms:modified xsi:type="dcterms:W3CDTF">2019-03-26T18:32:22Z</dcterms:modified>
</cp:coreProperties>
</file>